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9" r:id="rId1"/>
  </p:sldMasterIdLst>
  <p:notesMasterIdLst>
    <p:notesMasterId r:id="rId37"/>
  </p:notesMasterIdLst>
  <p:sldIdLst>
    <p:sldId id="256" r:id="rId2"/>
    <p:sldId id="272" r:id="rId3"/>
    <p:sldId id="313" r:id="rId4"/>
    <p:sldId id="317" r:id="rId5"/>
    <p:sldId id="273" r:id="rId6"/>
    <p:sldId id="275" r:id="rId7"/>
    <p:sldId id="276" r:id="rId8"/>
    <p:sldId id="305" r:id="rId9"/>
    <p:sldId id="311" r:id="rId10"/>
    <p:sldId id="306" r:id="rId11"/>
    <p:sldId id="295" r:id="rId12"/>
    <p:sldId id="296" r:id="rId13"/>
    <p:sldId id="297" r:id="rId14"/>
    <p:sldId id="298" r:id="rId15"/>
    <p:sldId id="292" r:id="rId16"/>
    <p:sldId id="307" r:id="rId17"/>
    <p:sldId id="294" r:id="rId18"/>
    <p:sldId id="283" r:id="rId19"/>
    <p:sldId id="284" r:id="rId20"/>
    <p:sldId id="285" r:id="rId21"/>
    <p:sldId id="314" r:id="rId22"/>
    <p:sldId id="315" r:id="rId23"/>
    <p:sldId id="320" r:id="rId24"/>
    <p:sldId id="316" r:id="rId25"/>
    <p:sldId id="281" r:id="rId26"/>
    <p:sldId id="278" r:id="rId27"/>
    <p:sldId id="279" r:id="rId28"/>
    <p:sldId id="287" r:id="rId29"/>
    <p:sldId id="288" r:id="rId30"/>
    <p:sldId id="289" r:id="rId31"/>
    <p:sldId id="280" r:id="rId32"/>
    <p:sldId id="318" r:id="rId33"/>
    <p:sldId id="291" r:id="rId34"/>
    <p:sldId id="309" r:id="rId35"/>
    <p:sldId id="270"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124"/>
    <a:srgbClr val="CCECFF"/>
    <a:srgbClr val="FFC000"/>
    <a:srgbClr val="CC00FF"/>
    <a:srgbClr val="5DCEAF"/>
    <a:srgbClr val="4E67C8"/>
    <a:srgbClr val="FFFF00"/>
    <a:srgbClr val="00B0F0"/>
    <a:srgbClr val="E7F6FF"/>
    <a:srgbClr val="506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9" autoAdjust="0"/>
    <p:restoredTop sz="96341"/>
  </p:normalViewPr>
  <p:slideViewPr>
    <p:cSldViewPr snapToGrid="0">
      <p:cViewPr varScale="1">
        <p:scale>
          <a:sx n="96" d="100"/>
          <a:sy n="96" d="100"/>
        </p:scale>
        <p:origin x="92" y="3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2.xml.rels><?xml version="1.0" encoding="UTF-8" standalone="yes"?>
<Relationships xmlns="http://schemas.openxmlformats.org/package/2006/relationships"><Relationship Id="rId1" Type="http://schemas.openxmlformats.org/officeDocument/2006/relationships/image" Target="../media/image42.jpeg"/></Relationships>
</file>

<file path=ppt/diagrams/_rels/data13.xml.rels><?xml version="1.0" encoding="UTF-8" standalone="yes"?>
<Relationships xmlns="http://schemas.openxmlformats.org/package/2006/relationships"><Relationship Id="rId1" Type="http://schemas.openxmlformats.org/officeDocument/2006/relationships/image" Target="../media/image43.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820E6-668A-DB45-827D-3E3A6CC6229B}"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EADA0924-B0F0-6941-9D75-CF5BAAFF76A4}">
      <dgm:prSet phldrT="[Text]"/>
      <dgm:spPr>
        <a:solidFill>
          <a:srgbClr val="CCECFF"/>
        </a:solidFill>
      </dgm:spPr>
      <dgm:t>
        <a:bodyPr/>
        <a:lstStyle/>
        <a:p>
          <a:r>
            <a:rPr lang="en-US" b="1" dirty="0">
              <a:solidFill>
                <a:schemeClr val="tx1"/>
              </a:solidFill>
              <a:latin typeface="+mj-lt"/>
              <a:ea typeface="Abadi MT Condensed Extra Bold" charset="0"/>
              <a:cs typeface="Abadi MT Condensed Extra Bold" charset="0"/>
            </a:rPr>
            <a:t>Pectoral girdle (scapula and clavicle) </a:t>
          </a:r>
          <a:r>
            <a:rPr lang="en-US" dirty="0">
              <a:solidFill>
                <a:srgbClr val="FF0000"/>
              </a:solidFill>
              <a:latin typeface="+mj-lt"/>
              <a:ea typeface="Abadi MT Condensed Extra Bold" charset="0"/>
              <a:cs typeface="Abadi MT Condensed Extra Bold" charset="0"/>
            </a:rPr>
            <a:t>it</a:t>
          </a:r>
          <a:r>
            <a:rPr lang="en-US" dirty="0">
              <a:solidFill>
                <a:srgbClr val="FF0000"/>
              </a:solidFill>
            </a:rPr>
            <a:t> is very light and it allows the upper limb to have exceptionally free movement. </a:t>
          </a:r>
          <a:endParaRPr lang="en-US" dirty="0">
            <a:solidFill>
              <a:srgbClr val="FF0000"/>
            </a:solidFill>
            <a:latin typeface="+mj-lt"/>
            <a:ea typeface="Abadi MT Condensed Extra Bold" charset="0"/>
            <a:cs typeface="Abadi MT Condensed Extra Bold" charset="0"/>
          </a:endParaRPr>
        </a:p>
      </dgm:t>
    </dgm:pt>
    <dgm:pt modelId="{1FACC810-39BE-F740-995C-E898E94070E9}" type="parTrans" cxnId="{AE179C79-4BE5-E24C-ACD6-935741E3D9D4}">
      <dgm:prSet/>
      <dgm:spPr/>
      <dgm:t>
        <a:bodyPr/>
        <a:lstStyle/>
        <a:p>
          <a:endParaRPr lang="en-US"/>
        </a:p>
      </dgm:t>
    </dgm:pt>
    <dgm:pt modelId="{B25E62E9-AE67-B647-884D-1A6F3A4CE0EC}" type="sibTrans" cxnId="{AE179C79-4BE5-E24C-ACD6-935741E3D9D4}">
      <dgm:prSet/>
      <dgm:spPr/>
      <dgm:t>
        <a:bodyPr/>
        <a:lstStyle/>
        <a:p>
          <a:endParaRPr lang="en-US"/>
        </a:p>
      </dgm:t>
    </dgm:pt>
    <dgm:pt modelId="{9093BB36-BC73-8D47-AB2B-0FDED4CE3EA0}">
      <dgm:prSet phldrT="[Text]"/>
      <dgm:spPr>
        <a:solidFill>
          <a:srgbClr val="CCECFF"/>
        </a:solidFill>
      </dgm:spPr>
      <dgm:t>
        <a:bodyPr/>
        <a:lstStyle/>
        <a:p>
          <a:r>
            <a:rPr lang="en-US" dirty="0">
              <a:solidFill>
                <a:schemeClr val="tx1"/>
              </a:solidFill>
              <a:latin typeface="+mj-lt"/>
              <a:ea typeface="Abadi MT Condensed Extra Bold" charset="0"/>
              <a:cs typeface="Abadi MT Condensed Extra Bold" charset="0"/>
            </a:rPr>
            <a:t>Arm(</a:t>
          </a:r>
          <a:r>
            <a:rPr lang="en-US" dirty="0" err="1">
              <a:solidFill>
                <a:schemeClr val="accent6"/>
              </a:solidFill>
              <a:latin typeface="+mj-lt"/>
              <a:ea typeface="Abadi MT Condensed Extra Bold" charset="0"/>
              <a:cs typeface="Abadi MT Condensed Extra Bold" charset="0"/>
            </a:rPr>
            <a:t>humerous</a:t>
          </a:r>
          <a:r>
            <a:rPr lang="en-US" dirty="0">
              <a:solidFill>
                <a:schemeClr val="tx1"/>
              </a:solidFill>
              <a:latin typeface="+mj-lt"/>
              <a:ea typeface="Abadi MT Condensed Extra Bold" charset="0"/>
              <a:cs typeface="Abadi MT Condensed Extra Bold" charset="0"/>
            </a:rPr>
            <a:t>)</a:t>
          </a:r>
        </a:p>
      </dgm:t>
    </dgm:pt>
    <dgm:pt modelId="{DB5D5636-EDB4-BE48-9502-0131C0FE9717}" type="parTrans" cxnId="{D7576C55-2E2C-EE4F-8D92-2D6EC902430D}">
      <dgm:prSet/>
      <dgm:spPr/>
      <dgm:t>
        <a:bodyPr/>
        <a:lstStyle/>
        <a:p>
          <a:endParaRPr lang="en-US"/>
        </a:p>
      </dgm:t>
    </dgm:pt>
    <dgm:pt modelId="{E2B3CF64-ED89-CC4A-962E-157D7A146DC5}" type="sibTrans" cxnId="{D7576C55-2E2C-EE4F-8D92-2D6EC902430D}">
      <dgm:prSet/>
      <dgm:spPr/>
      <dgm:t>
        <a:bodyPr/>
        <a:lstStyle/>
        <a:p>
          <a:endParaRPr lang="en-US"/>
        </a:p>
      </dgm:t>
    </dgm:pt>
    <dgm:pt modelId="{BDE6D2FD-E518-A54E-90F4-57E980C2895F}">
      <dgm:prSet phldrT="[Text]"/>
      <dgm:spPr>
        <a:solidFill>
          <a:srgbClr val="CCECFF"/>
        </a:solidFill>
      </dgm:spPr>
      <dgm:t>
        <a:bodyPr/>
        <a:lstStyle/>
        <a:p>
          <a:r>
            <a:rPr lang="en-US" dirty="0">
              <a:solidFill>
                <a:schemeClr val="tx1"/>
              </a:solidFill>
              <a:latin typeface="+mj-lt"/>
              <a:ea typeface="Abadi MT Condensed Extra Bold" charset="0"/>
              <a:cs typeface="Abadi MT Condensed Extra Bold" charset="0"/>
            </a:rPr>
            <a:t>Forearm(</a:t>
          </a:r>
          <a:r>
            <a:rPr lang="en-US" dirty="0">
              <a:solidFill>
                <a:schemeClr val="accent6"/>
              </a:solidFill>
              <a:latin typeface="+mj-lt"/>
              <a:ea typeface="Abadi MT Condensed Extra Bold" charset="0"/>
              <a:cs typeface="Abadi MT Condensed Extra Bold" charset="0"/>
            </a:rPr>
            <a:t>radius</a:t>
          </a:r>
          <a:r>
            <a:rPr lang="en-US" dirty="0">
              <a:solidFill>
                <a:schemeClr val="tx1"/>
              </a:solidFill>
              <a:latin typeface="+mj-lt"/>
              <a:ea typeface="Abadi MT Condensed Extra Bold" charset="0"/>
              <a:cs typeface="Abadi MT Condensed Extra Bold" charset="0"/>
            </a:rPr>
            <a:t> </a:t>
          </a:r>
          <a:r>
            <a:rPr lang="en-US" dirty="0">
              <a:solidFill>
                <a:schemeClr val="accent6"/>
              </a:solidFill>
              <a:latin typeface="+mj-lt"/>
              <a:ea typeface="Abadi MT Condensed Extra Bold" charset="0"/>
              <a:cs typeface="Abadi MT Condensed Extra Bold" charset="0"/>
            </a:rPr>
            <a:t>and</a:t>
          </a:r>
          <a:r>
            <a:rPr lang="en-US" dirty="0">
              <a:solidFill>
                <a:schemeClr val="tx1"/>
              </a:solidFill>
              <a:latin typeface="+mj-lt"/>
              <a:ea typeface="Abadi MT Condensed Extra Bold" charset="0"/>
              <a:cs typeface="Abadi MT Condensed Extra Bold" charset="0"/>
            </a:rPr>
            <a:t> </a:t>
          </a:r>
          <a:r>
            <a:rPr lang="en-US" dirty="0">
              <a:solidFill>
                <a:schemeClr val="accent6"/>
              </a:solidFill>
              <a:latin typeface="+mj-lt"/>
              <a:ea typeface="Abadi MT Condensed Extra Bold" charset="0"/>
              <a:cs typeface="Abadi MT Condensed Extra Bold" charset="0"/>
            </a:rPr>
            <a:t>ulna</a:t>
          </a:r>
          <a:r>
            <a:rPr lang="en-US" dirty="0">
              <a:solidFill>
                <a:schemeClr val="tx1"/>
              </a:solidFill>
              <a:latin typeface="+mj-lt"/>
              <a:ea typeface="Abadi MT Condensed Extra Bold" charset="0"/>
              <a:cs typeface="Abadi MT Condensed Extra Bold" charset="0"/>
            </a:rPr>
            <a:t>)</a:t>
          </a:r>
        </a:p>
      </dgm:t>
    </dgm:pt>
    <dgm:pt modelId="{82466DA4-B661-EF46-8128-DC7E29CD1091}" type="parTrans" cxnId="{D4E36BE0-4714-064A-92C6-5B55434A90AF}">
      <dgm:prSet/>
      <dgm:spPr/>
      <dgm:t>
        <a:bodyPr/>
        <a:lstStyle/>
        <a:p>
          <a:endParaRPr lang="en-US"/>
        </a:p>
      </dgm:t>
    </dgm:pt>
    <dgm:pt modelId="{FA74E611-FCC1-AC49-8FE5-1B2C3D748B6A}" type="sibTrans" cxnId="{D4E36BE0-4714-064A-92C6-5B55434A90AF}">
      <dgm:prSet/>
      <dgm:spPr/>
      <dgm:t>
        <a:bodyPr/>
        <a:lstStyle/>
        <a:p>
          <a:endParaRPr lang="en-US"/>
        </a:p>
      </dgm:t>
    </dgm:pt>
    <dgm:pt modelId="{BE72C21D-4B95-7A41-9AD7-A407C4F00772}">
      <dgm:prSet phldrT="[Text]"/>
      <dgm:spPr>
        <a:solidFill>
          <a:srgbClr val="CCECFF"/>
        </a:solidFill>
        <a:ln>
          <a:solidFill>
            <a:srgbClr val="E7F6FF"/>
          </a:solidFill>
        </a:ln>
      </dgm:spPr>
      <dgm:t>
        <a:bodyPr/>
        <a:lstStyle/>
        <a:p>
          <a:r>
            <a:rPr lang="en-US" dirty="0">
              <a:solidFill>
                <a:schemeClr val="tx1"/>
              </a:solidFill>
              <a:latin typeface="+mj-lt"/>
              <a:ea typeface="Abadi MT Condensed Extra Bold" charset="0"/>
              <a:cs typeface="Abadi MT Condensed Extra Bold" charset="0"/>
            </a:rPr>
            <a:t>Wrist(</a:t>
          </a:r>
          <a:r>
            <a:rPr lang="en-US" dirty="0">
              <a:solidFill>
                <a:schemeClr val="accent6"/>
              </a:solidFill>
              <a:latin typeface="+mj-lt"/>
              <a:ea typeface="Abadi MT Condensed Extra Bold" charset="0"/>
              <a:cs typeface="Abadi MT Condensed Extra Bold" charset="0"/>
            </a:rPr>
            <a:t>carpals</a:t>
          </a:r>
          <a:r>
            <a:rPr lang="en-US" dirty="0">
              <a:solidFill>
                <a:schemeClr val="tx1"/>
              </a:solidFill>
              <a:latin typeface="+mj-lt"/>
              <a:ea typeface="Abadi MT Condensed Extra Bold" charset="0"/>
              <a:cs typeface="Abadi MT Condensed Extra Bold" charset="0"/>
            </a:rPr>
            <a:t>)</a:t>
          </a:r>
        </a:p>
      </dgm:t>
    </dgm:pt>
    <dgm:pt modelId="{B95CB989-CCD5-5444-A09B-086EFA3E16AE}" type="parTrans" cxnId="{32AB7DF0-E8C0-584A-8D58-0B7D24D4DB6D}">
      <dgm:prSet/>
      <dgm:spPr/>
      <dgm:t>
        <a:bodyPr/>
        <a:lstStyle/>
        <a:p>
          <a:endParaRPr lang="en-US"/>
        </a:p>
      </dgm:t>
    </dgm:pt>
    <dgm:pt modelId="{6FA96739-82E6-EA40-978B-D80F04B34CA6}" type="sibTrans" cxnId="{32AB7DF0-E8C0-584A-8D58-0B7D24D4DB6D}">
      <dgm:prSet/>
      <dgm:spPr/>
      <dgm:t>
        <a:bodyPr/>
        <a:lstStyle/>
        <a:p>
          <a:endParaRPr lang="en-US"/>
        </a:p>
      </dgm:t>
    </dgm:pt>
    <dgm:pt modelId="{82DABA57-D8DF-6E41-8276-EC333103C315}">
      <dgm:prSet phldrT="[Text]"/>
      <dgm:spPr>
        <a:solidFill>
          <a:srgbClr val="CCECFF"/>
        </a:solidFill>
      </dgm:spPr>
      <dgm:t>
        <a:bodyPr/>
        <a:lstStyle/>
        <a:p>
          <a:r>
            <a:rPr lang="en-US" dirty="0">
              <a:solidFill>
                <a:schemeClr val="tx1"/>
              </a:solidFill>
              <a:latin typeface="+mj-lt"/>
              <a:ea typeface="Abadi MT Condensed Extra Bold" charset="0"/>
              <a:cs typeface="Abadi MT Condensed Extra Bold" charset="0"/>
            </a:rPr>
            <a:t>Hand bones(</a:t>
          </a:r>
          <a:r>
            <a:rPr lang="en-US" dirty="0">
              <a:solidFill>
                <a:schemeClr val="accent6"/>
              </a:solidFill>
              <a:latin typeface="+mj-lt"/>
              <a:ea typeface="Abadi MT Condensed Extra Bold" charset="0"/>
              <a:cs typeface="Abadi MT Condensed Extra Bold" charset="0"/>
            </a:rPr>
            <a:t>metacarpals</a:t>
          </a:r>
          <a:r>
            <a:rPr lang="en-US" baseline="0" dirty="0">
              <a:solidFill>
                <a:schemeClr val="tx1"/>
              </a:solidFill>
              <a:latin typeface="+mj-lt"/>
              <a:ea typeface="Abadi MT Condensed Extra Bold" charset="0"/>
              <a:cs typeface="Abadi MT Condensed Extra Bold" charset="0"/>
            </a:rPr>
            <a:t> </a:t>
          </a:r>
          <a:r>
            <a:rPr lang="en-US" baseline="0" dirty="0">
              <a:solidFill>
                <a:schemeClr val="accent6"/>
              </a:solidFill>
              <a:latin typeface="+mj-lt"/>
              <a:ea typeface="Abadi MT Condensed Extra Bold" charset="0"/>
              <a:cs typeface="Abadi MT Condensed Extra Bold" charset="0"/>
            </a:rPr>
            <a:t>and phalanges</a:t>
          </a:r>
          <a:r>
            <a:rPr lang="en-US" baseline="0" dirty="0">
              <a:solidFill>
                <a:schemeClr val="tx1"/>
              </a:solidFill>
              <a:latin typeface="+mj-lt"/>
              <a:ea typeface="Abadi MT Condensed Extra Bold" charset="0"/>
              <a:cs typeface="Abadi MT Condensed Extra Bold" charset="0"/>
            </a:rPr>
            <a:t>)</a:t>
          </a:r>
          <a:endParaRPr lang="en-US" dirty="0">
            <a:solidFill>
              <a:schemeClr val="tx1"/>
            </a:solidFill>
            <a:latin typeface="+mj-lt"/>
            <a:ea typeface="Abadi MT Condensed Extra Bold" charset="0"/>
            <a:cs typeface="Abadi MT Condensed Extra Bold" charset="0"/>
          </a:endParaRPr>
        </a:p>
      </dgm:t>
    </dgm:pt>
    <dgm:pt modelId="{BD80D185-6CCC-144F-867C-00E973838AEF}" type="parTrans" cxnId="{37A2074B-ADF9-CB43-8FB2-BAA892983454}">
      <dgm:prSet/>
      <dgm:spPr/>
      <dgm:t>
        <a:bodyPr/>
        <a:lstStyle/>
        <a:p>
          <a:endParaRPr lang="en-US"/>
        </a:p>
      </dgm:t>
    </dgm:pt>
    <dgm:pt modelId="{D2DC93A9-D562-2847-9917-0AFFEDE5E6D7}" type="sibTrans" cxnId="{37A2074B-ADF9-CB43-8FB2-BAA892983454}">
      <dgm:prSet/>
      <dgm:spPr/>
      <dgm:t>
        <a:bodyPr/>
        <a:lstStyle/>
        <a:p>
          <a:endParaRPr lang="en-US"/>
        </a:p>
      </dgm:t>
    </dgm:pt>
    <dgm:pt modelId="{E45B2B59-DF6D-8D4B-BB4F-57B43F24B848}" type="pres">
      <dgm:prSet presAssocID="{C57820E6-668A-DB45-827D-3E3A6CC6229B}" presName="diagram" presStyleCnt="0">
        <dgm:presLayoutVars>
          <dgm:dir/>
          <dgm:resizeHandles val="exact"/>
        </dgm:presLayoutVars>
      </dgm:prSet>
      <dgm:spPr/>
    </dgm:pt>
    <dgm:pt modelId="{DD112BF9-8ECD-704B-89D6-C690E14E101B}" type="pres">
      <dgm:prSet presAssocID="{EADA0924-B0F0-6941-9D75-CF5BAAFF76A4}" presName="node" presStyleLbl="node1" presStyleIdx="0" presStyleCnt="5">
        <dgm:presLayoutVars>
          <dgm:bulletEnabled val="1"/>
        </dgm:presLayoutVars>
      </dgm:prSet>
      <dgm:spPr/>
    </dgm:pt>
    <dgm:pt modelId="{C207195C-563A-6141-9339-93BD5B343234}" type="pres">
      <dgm:prSet presAssocID="{B25E62E9-AE67-B647-884D-1A6F3A4CE0EC}" presName="sibTrans" presStyleCnt="0"/>
      <dgm:spPr/>
    </dgm:pt>
    <dgm:pt modelId="{51D5584C-F109-AC45-AA6B-50CE2B8C7456}" type="pres">
      <dgm:prSet presAssocID="{9093BB36-BC73-8D47-AB2B-0FDED4CE3EA0}" presName="node" presStyleLbl="node1" presStyleIdx="1" presStyleCnt="5">
        <dgm:presLayoutVars>
          <dgm:bulletEnabled val="1"/>
        </dgm:presLayoutVars>
      </dgm:prSet>
      <dgm:spPr/>
    </dgm:pt>
    <dgm:pt modelId="{B009804D-86A2-E94F-B773-88C8E377CCB3}" type="pres">
      <dgm:prSet presAssocID="{E2B3CF64-ED89-CC4A-962E-157D7A146DC5}" presName="sibTrans" presStyleCnt="0"/>
      <dgm:spPr/>
    </dgm:pt>
    <dgm:pt modelId="{084ACBF3-2EF6-5C43-AAD0-92D48596F51F}" type="pres">
      <dgm:prSet presAssocID="{BDE6D2FD-E518-A54E-90F4-57E980C2895F}" presName="node" presStyleLbl="node1" presStyleIdx="2" presStyleCnt="5">
        <dgm:presLayoutVars>
          <dgm:bulletEnabled val="1"/>
        </dgm:presLayoutVars>
      </dgm:prSet>
      <dgm:spPr/>
    </dgm:pt>
    <dgm:pt modelId="{2E24D77D-AF18-3F4D-9EE8-D426C677F6F0}" type="pres">
      <dgm:prSet presAssocID="{FA74E611-FCC1-AC49-8FE5-1B2C3D748B6A}" presName="sibTrans" presStyleCnt="0"/>
      <dgm:spPr/>
    </dgm:pt>
    <dgm:pt modelId="{3A6815D7-B916-8042-8BE0-AE6D5F7B85D9}" type="pres">
      <dgm:prSet presAssocID="{BE72C21D-4B95-7A41-9AD7-A407C4F00772}" presName="node" presStyleLbl="node1" presStyleIdx="3" presStyleCnt="5">
        <dgm:presLayoutVars>
          <dgm:bulletEnabled val="1"/>
        </dgm:presLayoutVars>
      </dgm:prSet>
      <dgm:spPr/>
    </dgm:pt>
    <dgm:pt modelId="{7D10717D-FC88-B646-BE33-32B2A4F6A78D}" type="pres">
      <dgm:prSet presAssocID="{6FA96739-82E6-EA40-978B-D80F04B34CA6}" presName="sibTrans" presStyleCnt="0"/>
      <dgm:spPr/>
    </dgm:pt>
    <dgm:pt modelId="{340C289F-C94F-0643-9DC7-B5FC877D6B1C}" type="pres">
      <dgm:prSet presAssocID="{82DABA57-D8DF-6E41-8276-EC333103C315}" presName="node" presStyleLbl="node1" presStyleIdx="4" presStyleCnt="5">
        <dgm:presLayoutVars>
          <dgm:bulletEnabled val="1"/>
        </dgm:presLayoutVars>
      </dgm:prSet>
      <dgm:spPr/>
    </dgm:pt>
  </dgm:ptLst>
  <dgm:cxnLst>
    <dgm:cxn modelId="{6EA54CCC-8B3B-A142-93AF-4EED6DE2D38C}" type="presOf" srcId="{BE72C21D-4B95-7A41-9AD7-A407C4F00772}" destId="{3A6815D7-B916-8042-8BE0-AE6D5F7B85D9}" srcOrd="0" destOrd="0" presId="urn:microsoft.com/office/officeart/2005/8/layout/default"/>
    <dgm:cxn modelId="{E8CCFA26-C913-424F-B264-35B4CF70CB76}" type="presOf" srcId="{BDE6D2FD-E518-A54E-90F4-57E980C2895F}" destId="{084ACBF3-2EF6-5C43-AAD0-92D48596F51F}" srcOrd="0" destOrd="0" presId="urn:microsoft.com/office/officeart/2005/8/layout/default"/>
    <dgm:cxn modelId="{7F77D482-887F-9749-A697-CB707698E101}" type="presOf" srcId="{EADA0924-B0F0-6941-9D75-CF5BAAFF76A4}" destId="{DD112BF9-8ECD-704B-89D6-C690E14E101B}" srcOrd="0" destOrd="0" presId="urn:microsoft.com/office/officeart/2005/8/layout/default"/>
    <dgm:cxn modelId="{AE179C79-4BE5-E24C-ACD6-935741E3D9D4}" srcId="{C57820E6-668A-DB45-827D-3E3A6CC6229B}" destId="{EADA0924-B0F0-6941-9D75-CF5BAAFF76A4}" srcOrd="0" destOrd="0" parTransId="{1FACC810-39BE-F740-995C-E898E94070E9}" sibTransId="{B25E62E9-AE67-B647-884D-1A6F3A4CE0EC}"/>
    <dgm:cxn modelId="{4E864533-EB05-404E-AEA2-EFF1D5B1D1C9}" type="presOf" srcId="{82DABA57-D8DF-6E41-8276-EC333103C315}" destId="{340C289F-C94F-0643-9DC7-B5FC877D6B1C}" srcOrd="0" destOrd="0" presId="urn:microsoft.com/office/officeart/2005/8/layout/default"/>
    <dgm:cxn modelId="{D4E36BE0-4714-064A-92C6-5B55434A90AF}" srcId="{C57820E6-668A-DB45-827D-3E3A6CC6229B}" destId="{BDE6D2FD-E518-A54E-90F4-57E980C2895F}" srcOrd="2" destOrd="0" parTransId="{82466DA4-B661-EF46-8128-DC7E29CD1091}" sibTransId="{FA74E611-FCC1-AC49-8FE5-1B2C3D748B6A}"/>
    <dgm:cxn modelId="{699B1B3A-EDA4-494D-8B7F-F49491C10B95}" type="presOf" srcId="{9093BB36-BC73-8D47-AB2B-0FDED4CE3EA0}" destId="{51D5584C-F109-AC45-AA6B-50CE2B8C7456}" srcOrd="0" destOrd="0" presId="urn:microsoft.com/office/officeart/2005/8/layout/default"/>
    <dgm:cxn modelId="{D7576C55-2E2C-EE4F-8D92-2D6EC902430D}" srcId="{C57820E6-668A-DB45-827D-3E3A6CC6229B}" destId="{9093BB36-BC73-8D47-AB2B-0FDED4CE3EA0}" srcOrd="1" destOrd="0" parTransId="{DB5D5636-EDB4-BE48-9502-0131C0FE9717}" sibTransId="{E2B3CF64-ED89-CC4A-962E-157D7A146DC5}"/>
    <dgm:cxn modelId="{32AB7DF0-E8C0-584A-8D58-0B7D24D4DB6D}" srcId="{C57820E6-668A-DB45-827D-3E3A6CC6229B}" destId="{BE72C21D-4B95-7A41-9AD7-A407C4F00772}" srcOrd="3" destOrd="0" parTransId="{B95CB989-CCD5-5444-A09B-086EFA3E16AE}" sibTransId="{6FA96739-82E6-EA40-978B-D80F04B34CA6}"/>
    <dgm:cxn modelId="{DB0F5896-E658-EE4F-9ACD-6C715407C846}" type="presOf" srcId="{C57820E6-668A-DB45-827D-3E3A6CC6229B}" destId="{E45B2B59-DF6D-8D4B-BB4F-57B43F24B848}" srcOrd="0" destOrd="0" presId="urn:microsoft.com/office/officeart/2005/8/layout/default"/>
    <dgm:cxn modelId="{37A2074B-ADF9-CB43-8FB2-BAA892983454}" srcId="{C57820E6-668A-DB45-827D-3E3A6CC6229B}" destId="{82DABA57-D8DF-6E41-8276-EC333103C315}" srcOrd="4" destOrd="0" parTransId="{BD80D185-6CCC-144F-867C-00E973838AEF}" sibTransId="{D2DC93A9-D562-2847-9917-0AFFEDE5E6D7}"/>
    <dgm:cxn modelId="{140B0222-6BF5-C74A-A2DA-FDA2D34DE568}" type="presParOf" srcId="{E45B2B59-DF6D-8D4B-BB4F-57B43F24B848}" destId="{DD112BF9-8ECD-704B-89D6-C690E14E101B}" srcOrd="0" destOrd="0" presId="urn:microsoft.com/office/officeart/2005/8/layout/default"/>
    <dgm:cxn modelId="{D053FEB4-79AF-2F4A-997F-930ED1BADAED}" type="presParOf" srcId="{E45B2B59-DF6D-8D4B-BB4F-57B43F24B848}" destId="{C207195C-563A-6141-9339-93BD5B343234}" srcOrd="1" destOrd="0" presId="urn:microsoft.com/office/officeart/2005/8/layout/default"/>
    <dgm:cxn modelId="{59608F27-EDF5-B549-A491-B1A579593943}" type="presParOf" srcId="{E45B2B59-DF6D-8D4B-BB4F-57B43F24B848}" destId="{51D5584C-F109-AC45-AA6B-50CE2B8C7456}" srcOrd="2" destOrd="0" presId="urn:microsoft.com/office/officeart/2005/8/layout/default"/>
    <dgm:cxn modelId="{503878A8-EF7E-2B41-901D-B814C5949C2B}" type="presParOf" srcId="{E45B2B59-DF6D-8D4B-BB4F-57B43F24B848}" destId="{B009804D-86A2-E94F-B773-88C8E377CCB3}" srcOrd="3" destOrd="0" presId="urn:microsoft.com/office/officeart/2005/8/layout/default"/>
    <dgm:cxn modelId="{191BDC5A-55FB-6F43-8812-27C447B34B8D}" type="presParOf" srcId="{E45B2B59-DF6D-8D4B-BB4F-57B43F24B848}" destId="{084ACBF3-2EF6-5C43-AAD0-92D48596F51F}" srcOrd="4" destOrd="0" presId="urn:microsoft.com/office/officeart/2005/8/layout/default"/>
    <dgm:cxn modelId="{781A6DAA-F8A5-E044-AF2A-79E39564EB43}" type="presParOf" srcId="{E45B2B59-DF6D-8D4B-BB4F-57B43F24B848}" destId="{2E24D77D-AF18-3F4D-9EE8-D426C677F6F0}" srcOrd="5" destOrd="0" presId="urn:microsoft.com/office/officeart/2005/8/layout/default"/>
    <dgm:cxn modelId="{FA368310-0F60-3A4E-8A09-5FC573D56B2D}" type="presParOf" srcId="{E45B2B59-DF6D-8D4B-BB4F-57B43F24B848}" destId="{3A6815D7-B916-8042-8BE0-AE6D5F7B85D9}" srcOrd="6" destOrd="0" presId="urn:microsoft.com/office/officeart/2005/8/layout/default"/>
    <dgm:cxn modelId="{11F6E260-5137-7E45-97B3-06BFB9E8A980}" type="presParOf" srcId="{E45B2B59-DF6D-8D4B-BB4F-57B43F24B848}" destId="{7D10717D-FC88-B646-BE33-32B2A4F6A78D}" srcOrd="7" destOrd="0" presId="urn:microsoft.com/office/officeart/2005/8/layout/default"/>
    <dgm:cxn modelId="{450055D9-3556-9348-8EC7-624B8A315D81}" type="presParOf" srcId="{E45B2B59-DF6D-8D4B-BB4F-57B43F24B848}" destId="{340C289F-C94F-0643-9DC7-B5FC877D6B1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3C9F8E-ED70-414E-90FB-8B143ABC8837}"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71AEBE3C-EF1E-704A-8E6D-526EFFF7EB8C}">
      <dgm:prSet phldrT="[Text]"/>
      <dgm:spPr>
        <a:solidFill>
          <a:srgbClr val="CCECFF"/>
        </a:solidFill>
      </dgm:spPr>
      <dgm:t>
        <a:bodyPr/>
        <a:lstStyle/>
        <a:p>
          <a:r>
            <a:rPr lang="en-US" b="1" dirty="0">
              <a:solidFill>
                <a:schemeClr val="tx1"/>
              </a:solidFill>
            </a:rPr>
            <a:t>The distal end (lower) </a:t>
          </a:r>
        </a:p>
      </dgm:t>
    </dgm:pt>
    <dgm:pt modelId="{67888D63-AF2A-354A-B984-26ED80FF7F3C}" type="parTrans" cxnId="{00CB2BBD-74ED-B940-90E5-2FC8F58B7ED2}">
      <dgm:prSet/>
      <dgm:spPr/>
      <dgm:t>
        <a:bodyPr/>
        <a:lstStyle/>
        <a:p>
          <a:endParaRPr lang="en-US"/>
        </a:p>
      </dgm:t>
    </dgm:pt>
    <dgm:pt modelId="{0E7A4993-00AF-D94B-BD80-F6EFADF1C69B}" type="sibTrans" cxnId="{00CB2BBD-74ED-B940-90E5-2FC8F58B7ED2}">
      <dgm:prSet/>
      <dgm:spPr/>
      <dgm:t>
        <a:bodyPr/>
        <a:lstStyle/>
        <a:p>
          <a:endParaRPr lang="en-US"/>
        </a:p>
      </dgm:t>
    </dgm:pt>
    <dgm:pt modelId="{6F9D335F-31D6-214C-9C7E-2F83EFAB47CA}">
      <dgm:prSet phldrT="[Text]" custT="1"/>
      <dgm:spPr>
        <a:solidFill>
          <a:srgbClr val="CCECFF"/>
        </a:solidFill>
      </dgm:spPr>
      <dgm:t>
        <a:bodyPr/>
        <a:lstStyle/>
        <a:p>
          <a:r>
            <a:rPr lang="en-US" sz="1400" dirty="0">
              <a:solidFill>
                <a:srgbClr val="FF0000"/>
              </a:solidFill>
              <a:latin typeface="+mj-lt"/>
            </a:rPr>
            <a:t>Its rectangular</a:t>
          </a:r>
        </a:p>
      </dgm:t>
    </dgm:pt>
    <dgm:pt modelId="{31414DC2-2115-6740-AAAE-35928B13F22A}" type="parTrans" cxnId="{14CE28BE-4C0F-1743-BBE2-3F4658942B51}">
      <dgm:prSet/>
      <dgm:spPr/>
      <dgm:t>
        <a:bodyPr/>
        <a:lstStyle/>
        <a:p>
          <a:endParaRPr lang="en-US"/>
        </a:p>
      </dgm:t>
    </dgm:pt>
    <dgm:pt modelId="{CD45690D-FBCE-EF41-9121-FC5B31A56AC4}" type="sibTrans" cxnId="{14CE28BE-4C0F-1743-BBE2-3F4658942B51}">
      <dgm:prSet/>
      <dgm:spPr/>
      <dgm:t>
        <a:bodyPr/>
        <a:lstStyle/>
        <a:p>
          <a:endParaRPr lang="en-US"/>
        </a:p>
      </dgm:t>
    </dgm:pt>
    <dgm:pt modelId="{8D563471-53DA-A24C-8F20-E0C45CA68CEF}">
      <dgm:prSet phldrT="[Text]" custT="1"/>
      <dgm:spPr>
        <a:solidFill>
          <a:srgbClr val="CCECFF"/>
        </a:solidFill>
      </dgm:spPr>
      <dgm:t>
        <a:bodyPr/>
        <a:lstStyle/>
        <a:p>
          <a:r>
            <a:rPr lang="en-US" sz="1400" dirty="0">
              <a:solidFill>
                <a:schemeClr val="tx1"/>
              </a:solidFill>
              <a:latin typeface="+mj-lt"/>
            </a:rPr>
            <a:t>Its medial aspect (side) forms a concavity called the </a:t>
          </a:r>
          <a:r>
            <a:rPr lang="en-US" sz="1400" dirty="0">
              <a:solidFill>
                <a:schemeClr val="accent6"/>
              </a:solidFill>
              <a:latin typeface="+mj-lt"/>
            </a:rPr>
            <a:t>Ulnar notch </a:t>
          </a:r>
          <a:r>
            <a:rPr lang="en-US" sz="1400" dirty="0">
              <a:solidFill>
                <a:schemeClr val="tx1"/>
              </a:solidFill>
              <a:latin typeface="+mj-lt"/>
            </a:rPr>
            <a:t>to accommodate the </a:t>
          </a:r>
          <a:r>
            <a:rPr lang="en-US" sz="1400" dirty="0">
              <a:solidFill>
                <a:schemeClr val="accent6"/>
              </a:solidFill>
              <a:latin typeface="+mj-lt"/>
            </a:rPr>
            <a:t>head of the ulna</a:t>
          </a:r>
          <a:r>
            <a:rPr lang="en-US" sz="1400" dirty="0">
              <a:solidFill>
                <a:srgbClr val="002060"/>
              </a:solidFill>
              <a:latin typeface="+mj-lt"/>
            </a:rPr>
            <a:t>. </a:t>
          </a:r>
        </a:p>
      </dgm:t>
    </dgm:pt>
    <dgm:pt modelId="{EC4666FF-85F0-864F-9EBD-AFE98958E914}" type="parTrans" cxnId="{FF80FB82-0EE6-414C-80F5-9834D62C4360}">
      <dgm:prSet/>
      <dgm:spPr/>
      <dgm:t>
        <a:bodyPr/>
        <a:lstStyle/>
        <a:p>
          <a:endParaRPr lang="en-US"/>
        </a:p>
      </dgm:t>
    </dgm:pt>
    <dgm:pt modelId="{32F0FC7B-C903-BD45-ABA8-6EC358AE916E}" type="sibTrans" cxnId="{FF80FB82-0EE6-414C-80F5-9834D62C4360}">
      <dgm:prSet/>
      <dgm:spPr/>
      <dgm:t>
        <a:bodyPr/>
        <a:lstStyle/>
        <a:p>
          <a:endParaRPr lang="en-US"/>
        </a:p>
      </dgm:t>
    </dgm:pt>
    <dgm:pt modelId="{F5D31488-E290-574B-9AA1-1251A926F95B}">
      <dgm:prSet custT="1"/>
      <dgm:spPr>
        <a:solidFill>
          <a:srgbClr val="CCECFF"/>
        </a:solidFill>
      </dgm:spPr>
      <dgm:t>
        <a:bodyPr/>
        <a:lstStyle/>
        <a:p>
          <a:r>
            <a:rPr lang="en-US" sz="1600" dirty="0">
              <a:solidFill>
                <a:schemeClr val="tx1"/>
              </a:solidFill>
              <a:latin typeface="+mj-lt"/>
            </a:rPr>
            <a:t>Radial </a:t>
          </a:r>
          <a:r>
            <a:rPr lang="en-US" sz="1600" dirty="0">
              <a:solidFill>
                <a:schemeClr val="accent6"/>
              </a:solidFill>
              <a:latin typeface="+mj-lt"/>
            </a:rPr>
            <a:t>Styloid process </a:t>
          </a:r>
          <a:r>
            <a:rPr lang="en-US" sz="1600" dirty="0">
              <a:solidFill>
                <a:schemeClr val="tx1"/>
              </a:solidFill>
              <a:latin typeface="+mj-lt"/>
            </a:rPr>
            <a:t>that</a:t>
          </a:r>
          <a:r>
            <a:rPr lang="en-US" sz="1600" dirty="0">
              <a:solidFill>
                <a:srgbClr val="002060"/>
              </a:solidFill>
              <a:latin typeface="+mj-lt"/>
            </a:rPr>
            <a:t> </a:t>
          </a:r>
          <a:r>
            <a:rPr lang="en-US" sz="1600" dirty="0">
              <a:solidFill>
                <a:schemeClr val="tx1"/>
              </a:solidFill>
              <a:latin typeface="+mj-lt"/>
            </a:rPr>
            <a:t>extends from the </a:t>
          </a:r>
          <a:r>
            <a:rPr lang="en-US" sz="1600" dirty="0">
              <a:solidFill>
                <a:srgbClr val="FF0000"/>
              </a:solidFill>
              <a:latin typeface="+mj-lt"/>
            </a:rPr>
            <a:t>l</a:t>
          </a:r>
          <a:r>
            <a:rPr lang="en-US" sz="1600" dirty="0">
              <a:solidFill>
                <a:schemeClr val="accent6"/>
              </a:solidFill>
              <a:latin typeface="+mj-lt"/>
            </a:rPr>
            <a:t>ateral aspect</a:t>
          </a:r>
          <a:r>
            <a:rPr lang="en-US" sz="1200" dirty="0">
              <a:solidFill>
                <a:srgbClr val="002060"/>
              </a:solidFill>
              <a:latin typeface="+mj-lt"/>
            </a:rPr>
            <a:t>. </a:t>
          </a:r>
        </a:p>
      </dgm:t>
    </dgm:pt>
    <dgm:pt modelId="{0EEBC382-BF15-4245-A537-DA9710829414}" type="parTrans" cxnId="{8ABB6E38-40A8-4045-93D7-A567DDE79459}">
      <dgm:prSet/>
      <dgm:spPr/>
      <dgm:t>
        <a:bodyPr/>
        <a:lstStyle/>
        <a:p>
          <a:endParaRPr lang="en-US"/>
        </a:p>
      </dgm:t>
    </dgm:pt>
    <dgm:pt modelId="{469E47F0-EB5D-CB4D-8127-D1B0477AEC94}" type="sibTrans" cxnId="{8ABB6E38-40A8-4045-93D7-A567DDE79459}">
      <dgm:prSet/>
      <dgm:spPr/>
      <dgm:t>
        <a:bodyPr/>
        <a:lstStyle/>
        <a:p>
          <a:endParaRPr lang="en-US"/>
        </a:p>
      </dgm:t>
    </dgm:pt>
    <dgm:pt modelId="{EA8E786A-466E-7040-BF23-268B05C39C0D}">
      <dgm:prSet custT="1"/>
      <dgm:spPr>
        <a:solidFill>
          <a:srgbClr val="CCECFF"/>
        </a:solidFill>
      </dgm:spPr>
      <dgm:t>
        <a:bodyPr/>
        <a:lstStyle/>
        <a:p>
          <a:r>
            <a:rPr lang="en-US" sz="1600" dirty="0">
              <a:solidFill>
                <a:srgbClr val="FF0000"/>
              </a:solidFill>
              <a:latin typeface="+mj-lt"/>
            </a:rPr>
            <a:t>Dorsal tubercle</a:t>
          </a:r>
          <a:r>
            <a:rPr lang="en-US" sz="1600" baseline="0" dirty="0">
              <a:solidFill>
                <a:srgbClr val="FF0000"/>
              </a:solidFill>
              <a:latin typeface="+mj-lt"/>
            </a:rPr>
            <a:t> </a:t>
          </a:r>
          <a:r>
            <a:rPr lang="en-US" sz="1600" baseline="0" dirty="0">
              <a:solidFill>
                <a:schemeClr val="tx1"/>
              </a:solidFill>
              <a:latin typeface="+mj-lt"/>
            </a:rPr>
            <a:t>that </a:t>
          </a:r>
          <a:r>
            <a:rPr lang="en-US" sz="1600" dirty="0">
              <a:solidFill>
                <a:schemeClr val="tx1"/>
              </a:solidFill>
              <a:latin typeface="+mj-lt"/>
            </a:rPr>
            <a:t>projects dorsally. </a:t>
          </a:r>
        </a:p>
      </dgm:t>
    </dgm:pt>
    <dgm:pt modelId="{F37953EE-7F3B-3143-8815-8D011FC46E50}" type="parTrans" cxnId="{12B03297-F207-8348-90E0-56CEC6556946}">
      <dgm:prSet/>
      <dgm:spPr/>
      <dgm:t>
        <a:bodyPr/>
        <a:lstStyle/>
        <a:p>
          <a:endParaRPr lang="en-US"/>
        </a:p>
      </dgm:t>
    </dgm:pt>
    <dgm:pt modelId="{5C0E6592-1C90-A449-8745-4CF315858CF8}" type="sibTrans" cxnId="{12B03297-F207-8348-90E0-56CEC6556946}">
      <dgm:prSet/>
      <dgm:spPr/>
      <dgm:t>
        <a:bodyPr/>
        <a:lstStyle/>
        <a:p>
          <a:endParaRPr lang="en-US"/>
        </a:p>
      </dgm:t>
    </dgm:pt>
    <dgm:pt modelId="{CBD837CC-D76B-3B41-B635-D8131200E563}" type="pres">
      <dgm:prSet presAssocID="{F53C9F8E-ED70-414E-90FB-8B143ABC8837}" presName="Name0" presStyleCnt="0">
        <dgm:presLayoutVars>
          <dgm:chPref val="1"/>
          <dgm:dir/>
          <dgm:animOne val="branch"/>
          <dgm:animLvl val="lvl"/>
          <dgm:resizeHandles val="exact"/>
        </dgm:presLayoutVars>
      </dgm:prSet>
      <dgm:spPr/>
    </dgm:pt>
    <dgm:pt modelId="{4E77504A-ACEF-1144-A36D-9DD4E5B252D7}" type="pres">
      <dgm:prSet presAssocID="{71AEBE3C-EF1E-704A-8E6D-526EFFF7EB8C}" presName="root1" presStyleCnt="0"/>
      <dgm:spPr/>
    </dgm:pt>
    <dgm:pt modelId="{370B2C83-5922-D143-A505-B3C80FAB9EEB}" type="pres">
      <dgm:prSet presAssocID="{71AEBE3C-EF1E-704A-8E6D-526EFFF7EB8C}" presName="LevelOneTextNode" presStyleLbl="node0" presStyleIdx="0" presStyleCnt="1">
        <dgm:presLayoutVars>
          <dgm:chPref val="3"/>
        </dgm:presLayoutVars>
      </dgm:prSet>
      <dgm:spPr/>
    </dgm:pt>
    <dgm:pt modelId="{41734D0E-8B17-6547-9F48-3A434D3FB86C}" type="pres">
      <dgm:prSet presAssocID="{71AEBE3C-EF1E-704A-8E6D-526EFFF7EB8C}" presName="level2hierChild" presStyleCnt="0"/>
      <dgm:spPr/>
    </dgm:pt>
    <dgm:pt modelId="{D28D2B3F-9967-9946-893D-A7286ADDB2E8}" type="pres">
      <dgm:prSet presAssocID="{31414DC2-2115-6740-AAAE-35928B13F22A}" presName="conn2-1" presStyleLbl="parChTrans1D2" presStyleIdx="0" presStyleCnt="4"/>
      <dgm:spPr/>
    </dgm:pt>
    <dgm:pt modelId="{31E87C93-533D-F44E-91F9-DBF480E700E5}" type="pres">
      <dgm:prSet presAssocID="{31414DC2-2115-6740-AAAE-35928B13F22A}" presName="connTx" presStyleLbl="parChTrans1D2" presStyleIdx="0" presStyleCnt="4"/>
      <dgm:spPr/>
    </dgm:pt>
    <dgm:pt modelId="{E3DC6AD6-C8A3-2943-B420-AB111E6CC6AE}" type="pres">
      <dgm:prSet presAssocID="{6F9D335F-31D6-214C-9C7E-2F83EFAB47CA}" presName="root2" presStyleCnt="0"/>
      <dgm:spPr/>
    </dgm:pt>
    <dgm:pt modelId="{F97127D7-5D23-DD4C-8063-F1C903C47B75}" type="pres">
      <dgm:prSet presAssocID="{6F9D335F-31D6-214C-9C7E-2F83EFAB47CA}" presName="LevelTwoTextNode" presStyleLbl="node2" presStyleIdx="0" presStyleCnt="4">
        <dgm:presLayoutVars>
          <dgm:chPref val="3"/>
        </dgm:presLayoutVars>
      </dgm:prSet>
      <dgm:spPr/>
    </dgm:pt>
    <dgm:pt modelId="{AD726984-D8CE-0947-9FF0-8392D9F332EF}" type="pres">
      <dgm:prSet presAssocID="{6F9D335F-31D6-214C-9C7E-2F83EFAB47CA}" presName="level3hierChild" presStyleCnt="0"/>
      <dgm:spPr/>
    </dgm:pt>
    <dgm:pt modelId="{41BA170F-E06B-1B48-A0DC-EB0EFBC6D59C}" type="pres">
      <dgm:prSet presAssocID="{EC4666FF-85F0-864F-9EBD-AFE98958E914}" presName="conn2-1" presStyleLbl="parChTrans1D2" presStyleIdx="1" presStyleCnt="4"/>
      <dgm:spPr/>
    </dgm:pt>
    <dgm:pt modelId="{D0AE5C18-78C8-D644-AE2B-904D01AF7FA9}" type="pres">
      <dgm:prSet presAssocID="{EC4666FF-85F0-864F-9EBD-AFE98958E914}" presName="connTx" presStyleLbl="parChTrans1D2" presStyleIdx="1" presStyleCnt="4"/>
      <dgm:spPr/>
    </dgm:pt>
    <dgm:pt modelId="{ABFD999E-9850-BA47-B615-71AC2C766ADF}" type="pres">
      <dgm:prSet presAssocID="{8D563471-53DA-A24C-8F20-E0C45CA68CEF}" presName="root2" presStyleCnt="0"/>
      <dgm:spPr/>
    </dgm:pt>
    <dgm:pt modelId="{1F428628-6953-8E43-BBCC-4D641E71EB90}" type="pres">
      <dgm:prSet presAssocID="{8D563471-53DA-A24C-8F20-E0C45CA68CEF}" presName="LevelTwoTextNode" presStyleLbl="node2" presStyleIdx="1" presStyleCnt="4" custScaleY="136755">
        <dgm:presLayoutVars>
          <dgm:chPref val="3"/>
        </dgm:presLayoutVars>
      </dgm:prSet>
      <dgm:spPr/>
    </dgm:pt>
    <dgm:pt modelId="{5738446A-04AE-174E-AFFB-A9ECD1BE03F6}" type="pres">
      <dgm:prSet presAssocID="{8D563471-53DA-A24C-8F20-E0C45CA68CEF}" presName="level3hierChild" presStyleCnt="0"/>
      <dgm:spPr/>
    </dgm:pt>
    <dgm:pt modelId="{13CAD39A-CF41-4144-9A93-96EF6049FDA8}" type="pres">
      <dgm:prSet presAssocID="{F37953EE-7F3B-3143-8815-8D011FC46E50}" presName="conn2-1" presStyleLbl="parChTrans1D2" presStyleIdx="2" presStyleCnt="4"/>
      <dgm:spPr/>
    </dgm:pt>
    <dgm:pt modelId="{85A641B9-0914-6344-BEB4-91CD67CC1247}" type="pres">
      <dgm:prSet presAssocID="{F37953EE-7F3B-3143-8815-8D011FC46E50}" presName="connTx" presStyleLbl="parChTrans1D2" presStyleIdx="2" presStyleCnt="4"/>
      <dgm:spPr/>
    </dgm:pt>
    <dgm:pt modelId="{8F8678B4-5E8D-C547-8D11-E4712AB07751}" type="pres">
      <dgm:prSet presAssocID="{EA8E786A-466E-7040-BF23-268B05C39C0D}" presName="root2" presStyleCnt="0"/>
      <dgm:spPr/>
    </dgm:pt>
    <dgm:pt modelId="{B29C6DA8-4037-3148-9B67-6EAFED20FD51}" type="pres">
      <dgm:prSet presAssocID="{EA8E786A-466E-7040-BF23-268B05C39C0D}" presName="LevelTwoTextNode" presStyleLbl="node2" presStyleIdx="2" presStyleCnt="4">
        <dgm:presLayoutVars>
          <dgm:chPref val="3"/>
        </dgm:presLayoutVars>
      </dgm:prSet>
      <dgm:spPr/>
    </dgm:pt>
    <dgm:pt modelId="{DDB5C096-0630-5D47-A8A2-E71AA517571F}" type="pres">
      <dgm:prSet presAssocID="{EA8E786A-466E-7040-BF23-268B05C39C0D}" presName="level3hierChild" presStyleCnt="0"/>
      <dgm:spPr/>
    </dgm:pt>
    <dgm:pt modelId="{C201575B-849D-D847-81E7-4E3F9B1C3F7D}" type="pres">
      <dgm:prSet presAssocID="{0EEBC382-BF15-4245-A537-DA9710829414}" presName="conn2-1" presStyleLbl="parChTrans1D2" presStyleIdx="3" presStyleCnt="4"/>
      <dgm:spPr/>
    </dgm:pt>
    <dgm:pt modelId="{D64D6C6C-1A14-4247-9435-4D0033B99F03}" type="pres">
      <dgm:prSet presAssocID="{0EEBC382-BF15-4245-A537-DA9710829414}" presName="connTx" presStyleLbl="parChTrans1D2" presStyleIdx="3" presStyleCnt="4"/>
      <dgm:spPr/>
    </dgm:pt>
    <dgm:pt modelId="{4DC34E3C-63F7-464B-BEFB-DEAB73CD506B}" type="pres">
      <dgm:prSet presAssocID="{F5D31488-E290-574B-9AA1-1251A926F95B}" presName="root2" presStyleCnt="0"/>
      <dgm:spPr/>
    </dgm:pt>
    <dgm:pt modelId="{3B36C6CF-1A94-144A-9598-A7CFDB24595F}" type="pres">
      <dgm:prSet presAssocID="{F5D31488-E290-574B-9AA1-1251A926F95B}" presName="LevelTwoTextNode" presStyleLbl="node2" presStyleIdx="3" presStyleCnt="4" custLinFactNeighborX="547" custLinFactNeighborY="682">
        <dgm:presLayoutVars>
          <dgm:chPref val="3"/>
        </dgm:presLayoutVars>
      </dgm:prSet>
      <dgm:spPr/>
    </dgm:pt>
    <dgm:pt modelId="{96927F55-25E2-D64D-A9D8-8146F5C5A7F2}" type="pres">
      <dgm:prSet presAssocID="{F5D31488-E290-574B-9AA1-1251A926F95B}" presName="level3hierChild" presStyleCnt="0"/>
      <dgm:spPr/>
    </dgm:pt>
  </dgm:ptLst>
  <dgm:cxnLst>
    <dgm:cxn modelId="{14CE28BE-4C0F-1743-BBE2-3F4658942B51}" srcId="{71AEBE3C-EF1E-704A-8E6D-526EFFF7EB8C}" destId="{6F9D335F-31D6-214C-9C7E-2F83EFAB47CA}" srcOrd="0" destOrd="0" parTransId="{31414DC2-2115-6740-AAAE-35928B13F22A}" sibTransId="{CD45690D-FBCE-EF41-9121-FC5B31A56AC4}"/>
    <dgm:cxn modelId="{62CE1126-514E-0C4C-8303-2F7CA7AFAA99}" type="presOf" srcId="{F5D31488-E290-574B-9AA1-1251A926F95B}" destId="{3B36C6CF-1A94-144A-9598-A7CFDB24595F}" srcOrd="0" destOrd="0" presId="urn:microsoft.com/office/officeart/2008/layout/HorizontalMultiLevelHierarchy"/>
    <dgm:cxn modelId="{9197FB49-C8C0-0F48-BE63-E61C664BB5D7}" type="presOf" srcId="{6F9D335F-31D6-214C-9C7E-2F83EFAB47CA}" destId="{F97127D7-5D23-DD4C-8063-F1C903C47B75}" srcOrd="0" destOrd="0" presId="urn:microsoft.com/office/officeart/2008/layout/HorizontalMultiLevelHierarchy"/>
    <dgm:cxn modelId="{2D64D735-6DF6-DA41-9EF1-85F7D9D96764}" type="presOf" srcId="{F37953EE-7F3B-3143-8815-8D011FC46E50}" destId="{13CAD39A-CF41-4144-9A93-96EF6049FDA8}" srcOrd="0" destOrd="0" presId="urn:microsoft.com/office/officeart/2008/layout/HorizontalMultiLevelHierarchy"/>
    <dgm:cxn modelId="{12B03297-F207-8348-90E0-56CEC6556946}" srcId="{71AEBE3C-EF1E-704A-8E6D-526EFFF7EB8C}" destId="{EA8E786A-466E-7040-BF23-268B05C39C0D}" srcOrd="2" destOrd="0" parTransId="{F37953EE-7F3B-3143-8815-8D011FC46E50}" sibTransId="{5C0E6592-1C90-A449-8745-4CF315858CF8}"/>
    <dgm:cxn modelId="{00CB2BBD-74ED-B940-90E5-2FC8F58B7ED2}" srcId="{F53C9F8E-ED70-414E-90FB-8B143ABC8837}" destId="{71AEBE3C-EF1E-704A-8E6D-526EFFF7EB8C}" srcOrd="0" destOrd="0" parTransId="{67888D63-AF2A-354A-B984-26ED80FF7F3C}" sibTransId="{0E7A4993-00AF-D94B-BD80-F6EFADF1C69B}"/>
    <dgm:cxn modelId="{EEF7BABD-AF16-5B48-A626-ED6F5DC5F743}" type="presOf" srcId="{71AEBE3C-EF1E-704A-8E6D-526EFFF7EB8C}" destId="{370B2C83-5922-D143-A505-B3C80FAB9EEB}" srcOrd="0" destOrd="0" presId="urn:microsoft.com/office/officeart/2008/layout/HorizontalMultiLevelHierarchy"/>
    <dgm:cxn modelId="{E9924BF7-72BE-E242-8256-565028777DDB}" type="presOf" srcId="{EC4666FF-85F0-864F-9EBD-AFE98958E914}" destId="{41BA170F-E06B-1B48-A0DC-EB0EFBC6D59C}" srcOrd="0" destOrd="0" presId="urn:microsoft.com/office/officeart/2008/layout/HorizontalMultiLevelHierarchy"/>
    <dgm:cxn modelId="{ABC6842F-AE9B-CE48-B097-0F47B2A0039F}" type="presOf" srcId="{EA8E786A-466E-7040-BF23-268B05C39C0D}" destId="{B29C6DA8-4037-3148-9B67-6EAFED20FD51}" srcOrd="0" destOrd="0" presId="urn:microsoft.com/office/officeart/2008/layout/HorizontalMultiLevelHierarchy"/>
    <dgm:cxn modelId="{D74DAD15-1C3B-A74D-AE8A-59AB4640B4AA}" type="presOf" srcId="{EC4666FF-85F0-864F-9EBD-AFE98958E914}" destId="{D0AE5C18-78C8-D644-AE2B-904D01AF7FA9}" srcOrd="1" destOrd="0" presId="urn:microsoft.com/office/officeart/2008/layout/HorizontalMultiLevelHierarchy"/>
    <dgm:cxn modelId="{1E0B1433-B291-8E4D-8A3A-6F97DBE1ECB4}" type="presOf" srcId="{F53C9F8E-ED70-414E-90FB-8B143ABC8837}" destId="{CBD837CC-D76B-3B41-B635-D8131200E563}" srcOrd="0" destOrd="0" presId="urn:microsoft.com/office/officeart/2008/layout/HorizontalMultiLevelHierarchy"/>
    <dgm:cxn modelId="{9EF74005-6A6E-1148-B409-FC8013656ED2}" type="presOf" srcId="{31414DC2-2115-6740-AAAE-35928B13F22A}" destId="{D28D2B3F-9967-9946-893D-A7286ADDB2E8}" srcOrd="0" destOrd="0" presId="urn:microsoft.com/office/officeart/2008/layout/HorizontalMultiLevelHierarchy"/>
    <dgm:cxn modelId="{32554BC7-5C68-A94E-8443-E9484EC63810}" type="presOf" srcId="{0EEBC382-BF15-4245-A537-DA9710829414}" destId="{C201575B-849D-D847-81E7-4E3F9B1C3F7D}" srcOrd="0" destOrd="0" presId="urn:microsoft.com/office/officeart/2008/layout/HorizontalMultiLevelHierarchy"/>
    <dgm:cxn modelId="{FF80FB82-0EE6-414C-80F5-9834D62C4360}" srcId="{71AEBE3C-EF1E-704A-8E6D-526EFFF7EB8C}" destId="{8D563471-53DA-A24C-8F20-E0C45CA68CEF}" srcOrd="1" destOrd="0" parTransId="{EC4666FF-85F0-864F-9EBD-AFE98958E914}" sibTransId="{32F0FC7B-C903-BD45-ABA8-6EC358AE916E}"/>
    <dgm:cxn modelId="{CE29D60E-D919-FB48-B764-38BDEB86C11C}" type="presOf" srcId="{F37953EE-7F3B-3143-8815-8D011FC46E50}" destId="{85A641B9-0914-6344-BEB4-91CD67CC1247}" srcOrd="1" destOrd="0" presId="urn:microsoft.com/office/officeart/2008/layout/HorizontalMultiLevelHierarchy"/>
    <dgm:cxn modelId="{8ABB6E38-40A8-4045-93D7-A567DDE79459}" srcId="{71AEBE3C-EF1E-704A-8E6D-526EFFF7EB8C}" destId="{F5D31488-E290-574B-9AA1-1251A926F95B}" srcOrd="3" destOrd="0" parTransId="{0EEBC382-BF15-4245-A537-DA9710829414}" sibTransId="{469E47F0-EB5D-CB4D-8127-D1B0477AEC94}"/>
    <dgm:cxn modelId="{402A1B89-5415-A94C-BB71-645850952C06}" type="presOf" srcId="{8D563471-53DA-A24C-8F20-E0C45CA68CEF}" destId="{1F428628-6953-8E43-BBCC-4D641E71EB90}" srcOrd="0" destOrd="0" presId="urn:microsoft.com/office/officeart/2008/layout/HorizontalMultiLevelHierarchy"/>
    <dgm:cxn modelId="{BFA5CB99-2BDB-8040-AE37-AA848CEE761A}" type="presOf" srcId="{0EEBC382-BF15-4245-A537-DA9710829414}" destId="{D64D6C6C-1A14-4247-9435-4D0033B99F03}" srcOrd="1" destOrd="0" presId="urn:microsoft.com/office/officeart/2008/layout/HorizontalMultiLevelHierarchy"/>
    <dgm:cxn modelId="{503C6A08-2AC8-FB42-A121-A0F833527FB8}" type="presOf" srcId="{31414DC2-2115-6740-AAAE-35928B13F22A}" destId="{31E87C93-533D-F44E-91F9-DBF480E700E5}" srcOrd="1" destOrd="0" presId="urn:microsoft.com/office/officeart/2008/layout/HorizontalMultiLevelHierarchy"/>
    <dgm:cxn modelId="{8F1266BF-7CB1-8E4E-8736-122C41AFBF9E}" type="presParOf" srcId="{CBD837CC-D76B-3B41-B635-D8131200E563}" destId="{4E77504A-ACEF-1144-A36D-9DD4E5B252D7}" srcOrd="0" destOrd="0" presId="urn:microsoft.com/office/officeart/2008/layout/HorizontalMultiLevelHierarchy"/>
    <dgm:cxn modelId="{CAB936AD-1DA6-8A4E-973C-21C8384FD86F}" type="presParOf" srcId="{4E77504A-ACEF-1144-A36D-9DD4E5B252D7}" destId="{370B2C83-5922-D143-A505-B3C80FAB9EEB}" srcOrd="0" destOrd="0" presId="urn:microsoft.com/office/officeart/2008/layout/HorizontalMultiLevelHierarchy"/>
    <dgm:cxn modelId="{AE38937B-24F6-5744-9F3A-7FF07DB02BC1}" type="presParOf" srcId="{4E77504A-ACEF-1144-A36D-9DD4E5B252D7}" destId="{41734D0E-8B17-6547-9F48-3A434D3FB86C}" srcOrd="1" destOrd="0" presId="urn:microsoft.com/office/officeart/2008/layout/HorizontalMultiLevelHierarchy"/>
    <dgm:cxn modelId="{BC9264E3-7B02-9340-811A-05DF39F7F10A}" type="presParOf" srcId="{41734D0E-8B17-6547-9F48-3A434D3FB86C}" destId="{D28D2B3F-9967-9946-893D-A7286ADDB2E8}" srcOrd="0" destOrd="0" presId="urn:microsoft.com/office/officeart/2008/layout/HorizontalMultiLevelHierarchy"/>
    <dgm:cxn modelId="{49600E18-9DD2-CA42-8C27-188349D78ECA}" type="presParOf" srcId="{D28D2B3F-9967-9946-893D-A7286ADDB2E8}" destId="{31E87C93-533D-F44E-91F9-DBF480E700E5}" srcOrd="0" destOrd="0" presId="urn:microsoft.com/office/officeart/2008/layout/HorizontalMultiLevelHierarchy"/>
    <dgm:cxn modelId="{897B674E-EAF1-1D40-B333-F47040D96E5D}" type="presParOf" srcId="{41734D0E-8B17-6547-9F48-3A434D3FB86C}" destId="{E3DC6AD6-C8A3-2943-B420-AB111E6CC6AE}" srcOrd="1" destOrd="0" presId="urn:microsoft.com/office/officeart/2008/layout/HorizontalMultiLevelHierarchy"/>
    <dgm:cxn modelId="{719D7AD5-077E-4342-A266-611336B7BFE2}" type="presParOf" srcId="{E3DC6AD6-C8A3-2943-B420-AB111E6CC6AE}" destId="{F97127D7-5D23-DD4C-8063-F1C903C47B75}" srcOrd="0" destOrd="0" presId="urn:microsoft.com/office/officeart/2008/layout/HorizontalMultiLevelHierarchy"/>
    <dgm:cxn modelId="{B317C1E1-773E-4D4C-A921-F5ADF848E7B9}" type="presParOf" srcId="{E3DC6AD6-C8A3-2943-B420-AB111E6CC6AE}" destId="{AD726984-D8CE-0947-9FF0-8392D9F332EF}" srcOrd="1" destOrd="0" presId="urn:microsoft.com/office/officeart/2008/layout/HorizontalMultiLevelHierarchy"/>
    <dgm:cxn modelId="{670A62D1-5086-A043-9C78-71AB187AE482}" type="presParOf" srcId="{41734D0E-8B17-6547-9F48-3A434D3FB86C}" destId="{41BA170F-E06B-1B48-A0DC-EB0EFBC6D59C}" srcOrd="2" destOrd="0" presId="urn:microsoft.com/office/officeart/2008/layout/HorizontalMultiLevelHierarchy"/>
    <dgm:cxn modelId="{6019AAC0-FC1A-AC40-90B4-57C059D1EFE3}" type="presParOf" srcId="{41BA170F-E06B-1B48-A0DC-EB0EFBC6D59C}" destId="{D0AE5C18-78C8-D644-AE2B-904D01AF7FA9}" srcOrd="0" destOrd="0" presId="urn:microsoft.com/office/officeart/2008/layout/HorizontalMultiLevelHierarchy"/>
    <dgm:cxn modelId="{C2B52512-6252-1249-BFA0-7EAB77E3BD00}" type="presParOf" srcId="{41734D0E-8B17-6547-9F48-3A434D3FB86C}" destId="{ABFD999E-9850-BA47-B615-71AC2C766ADF}" srcOrd="3" destOrd="0" presId="urn:microsoft.com/office/officeart/2008/layout/HorizontalMultiLevelHierarchy"/>
    <dgm:cxn modelId="{D8E97856-8CFA-8B47-ACF8-A662B68C8DF2}" type="presParOf" srcId="{ABFD999E-9850-BA47-B615-71AC2C766ADF}" destId="{1F428628-6953-8E43-BBCC-4D641E71EB90}" srcOrd="0" destOrd="0" presId="urn:microsoft.com/office/officeart/2008/layout/HorizontalMultiLevelHierarchy"/>
    <dgm:cxn modelId="{185FE753-BD6F-E344-AF79-51D5C814AA9E}" type="presParOf" srcId="{ABFD999E-9850-BA47-B615-71AC2C766ADF}" destId="{5738446A-04AE-174E-AFFB-A9ECD1BE03F6}" srcOrd="1" destOrd="0" presId="urn:microsoft.com/office/officeart/2008/layout/HorizontalMultiLevelHierarchy"/>
    <dgm:cxn modelId="{2F6DDE24-0E86-8843-9DCB-4C61BF2CE69E}" type="presParOf" srcId="{41734D0E-8B17-6547-9F48-3A434D3FB86C}" destId="{13CAD39A-CF41-4144-9A93-96EF6049FDA8}" srcOrd="4" destOrd="0" presId="urn:microsoft.com/office/officeart/2008/layout/HorizontalMultiLevelHierarchy"/>
    <dgm:cxn modelId="{53ED5F5A-2FB6-EA4B-84CF-EF2A166CFBDA}" type="presParOf" srcId="{13CAD39A-CF41-4144-9A93-96EF6049FDA8}" destId="{85A641B9-0914-6344-BEB4-91CD67CC1247}" srcOrd="0" destOrd="0" presId="urn:microsoft.com/office/officeart/2008/layout/HorizontalMultiLevelHierarchy"/>
    <dgm:cxn modelId="{A017FB8F-7289-4044-B550-EB04804F2C47}" type="presParOf" srcId="{41734D0E-8B17-6547-9F48-3A434D3FB86C}" destId="{8F8678B4-5E8D-C547-8D11-E4712AB07751}" srcOrd="5" destOrd="0" presId="urn:microsoft.com/office/officeart/2008/layout/HorizontalMultiLevelHierarchy"/>
    <dgm:cxn modelId="{C6D15B2A-395F-364D-BEE3-FF067ECC6DDB}" type="presParOf" srcId="{8F8678B4-5E8D-C547-8D11-E4712AB07751}" destId="{B29C6DA8-4037-3148-9B67-6EAFED20FD51}" srcOrd="0" destOrd="0" presId="urn:microsoft.com/office/officeart/2008/layout/HorizontalMultiLevelHierarchy"/>
    <dgm:cxn modelId="{5B479B40-AE4A-5F40-85CA-8B2C4F9C1B54}" type="presParOf" srcId="{8F8678B4-5E8D-C547-8D11-E4712AB07751}" destId="{DDB5C096-0630-5D47-A8A2-E71AA517571F}" srcOrd="1" destOrd="0" presId="urn:microsoft.com/office/officeart/2008/layout/HorizontalMultiLevelHierarchy"/>
    <dgm:cxn modelId="{C577871C-9145-4E48-95C1-4AFB9E34F68C}" type="presParOf" srcId="{41734D0E-8B17-6547-9F48-3A434D3FB86C}" destId="{C201575B-849D-D847-81E7-4E3F9B1C3F7D}" srcOrd="6" destOrd="0" presId="urn:microsoft.com/office/officeart/2008/layout/HorizontalMultiLevelHierarchy"/>
    <dgm:cxn modelId="{8801FD77-97F2-EB4C-8C8A-983ACBF9E91E}" type="presParOf" srcId="{C201575B-849D-D847-81E7-4E3F9B1C3F7D}" destId="{D64D6C6C-1A14-4247-9435-4D0033B99F03}" srcOrd="0" destOrd="0" presId="urn:microsoft.com/office/officeart/2008/layout/HorizontalMultiLevelHierarchy"/>
    <dgm:cxn modelId="{2BF605FD-940A-1A46-9923-5FC974736398}" type="presParOf" srcId="{41734D0E-8B17-6547-9F48-3A434D3FB86C}" destId="{4DC34E3C-63F7-464B-BEFB-DEAB73CD506B}" srcOrd="7" destOrd="0" presId="urn:microsoft.com/office/officeart/2008/layout/HorizontalMultiLevelHierarchy"/>
    <dgm:cxn modelId="{EC313D06-B54C-3144-8D99-AEE0705A00BF}" type="presParOf" srcId="{4DC34E3C-63F7-464B-BEFB-DEAB73CD506B}" destId="{3B36C6CF-1A94-144A-9598-A7CFDB24595F}" srcOrd="0" destOrd="0" presId="urn:microsoft.com/office/officeart/2008/layout/HorizontalMultiLevelHierarchy"/>
    <dgm:cxn modelId="{9AD8A525-22AC-D143-AFF6-C4097954EA3A}" type="presParOf" srcId="{4DC34E3C-63F7-464B-BEFB-DEAB73CD506B}" destId="{96927F55-25E2-D64D-A9D8-8146F5C5A7F2}"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34038F-FC39-D24C-9EF4-DA00B0FAD711}"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B03FE0CD-E3E2-354D-97AA-6341CB73F706}">
      <dgm:prSet phldrT="[Text]"/>
      <dgm:spPr>
        <a:solidFill>
          <a:srgbClr val="CCECFF"/>
        </a:solidFill>
      </dgm:spPr>
      <dgm:t>
        <a:bodyPr/>
        <a:lstStyle/>
        <a:p>
          <a:r>
            <a:rPr lang="en-US" dirty="0">
              <a:solidFill>
                <a:schemeClr val="tx1"/>
              </a:solidFill>
              <a:latin typeface="+mj-lt"/>
            </a:rPr>
            <a:t>Hand</a:t>
          </a:r>
        </a:p>
      </dgm:t>
    </dgm:pt>
    <dgm:pt modelId="{47A52869-53B3-8647-A8BD-3E537BF733BB}" type="parTrans" cxnId="{52D575EB-E03D-154A-9E7D-7DA9FF3358D9}">
      <dgm:prSet/>
      <dgm:spPr/>
      <dgm:t>
        <a:bodyPr/>
        <a:lstStyle/>
        <a:p>
          <a:endParaRPr lang="en-US"/>
        </a:p>
      </dgm:t>
    </dgm:pt>
    <dgm:pt modelId="{0ACF5352-B270-FB43-A13D-3172C041D484}" type="sibTrans" cxnId="{52D575EB-E03D-154A-9E7D-7DA9FF3358D9}">
      <dgm:prSet/>
      <dgm:spPr/>
      <dgm:t>
        <a:bodyPr/>
        <a:lstStyle/>
        <a:p>
          <a:endParaRPr lang="en-US"/>
        </a:p>
      </dgm:t>
    </dgm:pt>
    <dgm:pt modelId="{703EC6B5-EC25-9549-BCF5-6CB0A85723D3}">
      <dgm:prSet phldrT="[Text]"/>
      <dgm:spPr>
        <a:solidFill>
          <a:srgbClr val="CCECFF"/>
        </a:solidFill>
      </dgm:spPr>
      <dgm:t>
        <a:bodyPr/>
        <a:lstStyle/>
        <a:p>
          <a:r>
            <a:rPr lang="en-US" dirty="0">
              <a:solidFill>
                <a:schemeClr val="tx1"/>
              </a:solidFill>
              <a:latin typeface="+mj-lt"/>
            </a:rPr>
            <a:t>Carpals </a:t>
          </a:r>
        </a:p>
      </dgm:t>
    </dgm:pt>
    <dgm:pt modelId="{602229C8-E9B0-6143-8E4D-EAB08EA67F4D}" type="parTrans" cxnId="{57763113-E005-E54E-B241-1BCDCDABEC00}">
      <dgm:prSet/>
      <dgm:spPr/>
      <dgm:t>
        <a:bodyPr/>
        <a:lstStyle/>
        <a:p>
          <a:endParaRPr lang="en-US"/>
        </a:p>
      </dgm:t>
    </dgm:pt>
    <dgm:pt modelId="{6CDADE5E-6B0D-0A4F-A3EA-C16AEA35CC62}" type="sibTrans" cxnId="{57763113-E005-E54E-B241-1BCDCDABEC00}">
      <dgm:prSet/>
      <dgm:spPr/>
      <dgm:t>
        <a:bodyPr/>
        <a:lstStyle/>
        <a:p>
          <a:endParaRPr lang="en-US"/>
        </a:p>
      </dgm:t>
    </dgm:pt>
    <dgm:pt modelId="{D57DC24C-1F99-1243-ACF4-CB18320AAE6F}">
      <dgm:prSet phldrT="[Text]"/>
      <dgm:spPr>
        <a:solidFill>
          <a:srgbClr val="CCECFF"/>
        </a:solidFill>
      </dgm:spPr>
      <dgm:t>
        <a:bodyPr/>
        <a:lstStyle/>
        <a:p>
          <a:r>
            <a:rPr lang="en-US" dirty="0">
              <a:solidFill>
                <a:schemeClr val="tx1"/>
              </a:solidFill>
              <a:latin typeface="+mj-lt"/>
            </a:rPr>
            <a:t>Wrist</a:t>
          </a:r>
        </a:p>
      </dgm:t>
    </dgm:pt>
    <dgm:pt modelId="{CC0B6A29-D26B-F144-AFE6-286996814433}" type="parTrans" cxnId="{F7577A82-C589-314A-A9F6-08CA0B246175}">
      <dgm:prSet/>
      <dgm:spPr/>
      <dgm:t>
        <a:bodyPr/>
        <a:lstStyle/>
        <a:p>
          <a:endParaRPr lang="en-US"/>
        </a:p>
      </dgm:t>
    </dgm:pt>
    <dgm:pt modelId="{B173F9A6-AD56-B44D-8DCE-B0BBC41E97AA}" type="sibTrans" cxnId="{F7577A82-C589-314A-A9F6-08CA0B246175}">
      <dgm:prSet/>
      <dgm:spPr/>
      <dgm:t>
        <a:bodyPr/>
        <a:lstStyle/>
        <a:p>
          <a:endParaRPr lang="en-US"/>
        </a:p>
      </dgm:t>
    </dgm:pt>
    <dgm:pt modelId="{7820D883-ABCA-874C-8344-4755E9074E9A}">
      <dgm:prSet phldrT="[Text]"/>
      <dgm:spPr>
        <a:solidFill>
          <a:srgbClr val="CCECFF"/>
        </a:solidFill>
      </dgm:spPr>
      <dgm:t>
        <a:bodyPr/>
        <a:lstStyle/>
        <a:p>
          <a:r>
            <a:rPr lang="en-US" dirty="0">
              <a:solidFill>
                <a:schemeClr val="tx1"/>
              </a:solidFill>
              <a:latin typeface="+mj-lt"/>
            </a:rPr>
            <a:t>Phalanges</a:t>
          </a:r>
        </a:p>
      </dgm:t>
    </dgm:pt>
    <dgm:pt modelId="{D229EB72-A65A-5245-A739-DF660A305967}" type="parTrans" cxnId="{FD3A7E64-1AD5-B94A-94CE-391CA38E67AA}">
      <dgm:prSet/>
      <dgm:spPr/>
      <dgm:t>
        <a:bodyPr/>
        <a:lstStyle/>
        <a:p>
          <a:endParaRPr lang="en-US"/>
        </a:p>
      </dgm:t>
    </dgm:pt>
    <dgm:pt modelId="{37EC1DEE-499A-4044-B710-D9FE436F47C1}" type="sibTrans" cxnId="{FD3A7E64-1AD5-B94A-94CE-391CA38E67AA}">
      <dgm:prSet/>
      <dgm:spPr/>
      <dgm:t>
        <a:bodyPr/>
        <a:lstStyle/>
        <a:p>
          <a:endParaRPr lang="en-US"/>
        </a:p>
      </dgm:t>
    </dgm:pt>
    <dgm:pt modelId="{C10418A9-3680-454C-B016-90ADBBACAEA5}">
      <dgm:prSet phldrT="[Text]"/>
      <dgm:spPr>
        <a:solidFill>
          <a:srgbClr val="CCECFF"/>
        </a:solidFill>
      </dgm:spPr>
      <dgm:t>
        <a:bodyPr/>
        <a:lstStyle/>
        <a:p>
          <a:r>
            <a:rPr lang="en-US" dirty="0">
              <a:solidFill>
                <a:schemeClr val="tx1"/>
              </a:solidFill>
              <a:latin typeface="+mj-lt"/>
            </a:rPr>
            <a:t>Fingers</a:t>
          </a:r>
        </a:p>
      </dgm:t>
    </dgm:pt>
    <dgm:pt modelId="{C7D827E4-D9AB-BD40-BBAD-A90E129EDC71}" type="parTrans" cxnId="{BCF3774B-ACBD-2A46-89C4-921FC42C15C1}">
      <dgm:prSet/>
      <dgm:spPr/>
      <dgm:t>
        <a:bodyPr/>
        <a:lstStyle/>
        <a:p>
          <a:endParaRPr lang="en-US"/>
        </a:p>
      </dgm:t>
    </dgm:pt>
    <dgm:pt modelId="{43096444-C950-904D-871A-37751E482C48}" type="sibTrans" cxnId="{BCF3774B-ACBD-2A46-89C4-921FC42C15C1}">
      <dgm:prSet/>
      <dgm:spPr/>
      <dgm:t>
        <a:bodyPr/>
        <a:lstStyle/>
        <a:p>
          <a:pPr rtl="0"/>
          <a:endParaRPr lang="en-US"/>
        </a:p>
      </dgm:t>
    </dgm:pt>
    <dgm:pt modelId="{EC2F3647-EC54-874E-A63C-E1CE9BCDCB43}">
      <dgm:prSet/>
      <dgm:spPr>
        <a:solidFill>
          <a:srgbClr val="CCECFF"/>
        </a:solidFill>
      </dgm:spPr>
      <dgm:t>
        <a:bodyPr/>
        <a:lstStyle/>
        <a:p>
          <a:r>
            <a:rPr lang="en-US" dirty="0">
              <a:solidFill>
                <a:schemeClr val="tx1"/>
              </a:solidFill>
              <a:latin typeface="+mj-lt"/>
            </a:rPr>
            <a:t>The palm</a:t>
          </a:r>
        </a:p>
      </dgm:t>
    </dgm:pt>
    <dgm:pt modelId="{C5A5D995-8BF3-9244-BEC2-551ED638E953}" type="parTrans" cxnId="{79320E30-29FE-BB40-9A2B-F19425CF0655}">
      <dgm:prSet/>
      <dgm:spPr/>
      <dgm:t>
        <a:bodyPr/>
        <a:lstStyle/>
        <a:p>
          <a:endParaRPr lang="en-US"/>
        </a:p>
      </dgm:t>
    </dgm:pt>
    <dgm:pt modelId="{D795AE4E-C066-AA40-B68A-E7D4AB5C45C0}" type="sibTrans" cxnId="{79320E30-29FE-BB40-9A2B-F19425CF0655}">
      <dgm:prSet/>
      <dgm:spPr/>
      <dgm:t>
        <a:bodyPr/>
        <a:lstStyle/>
        <a:p>
          <a:endParaRPr lang="en-US"/>
        </a:p>
      </dgm:t>
    </dgm:pt>
    <dgm:pt modelId="{18B86915-1326-FF4A-B68E-63273C28F696}">
      <dgm:prSet/>
      <dgm:spPr>
        <a:solidFill>
          <a:srgbClr val="CCECFF"/>
        </a:solidFill>
      </dgm:spPr>
      <dgm:t>
        <a:bodyPr/>
        <a:lstStyle/>
        <a:p>
          <a:r>
            <a:rPr lang="en-US" dirty="0">
              <a:solidFill>
                <a:schemeClr val="tx1"/>
              </a:solidFill>
              <a:latin typeface="+mj-lt"/>
            </a:rPr>
            <a:t>Metacarpals</a:t>
          </a:r>
        </a:p>
      </dgm:t>
    </dgm:pt>
    <dgm:pt modelId="{2114B40A-148D-564E-B817-8EB683E00880}" type="parTrans" cxnId="{FA14E465-83B9-D042-A872-EE3FEDE0544B}">
      <dgm:prSet/>
      <dgm:spPr/>
      <dgm:t>
        <a:bodyPr/>
        <a:lstStyle/>
        <a:p>
          <a:endParaRPr lang="en-US"/>
        </a:p>
      </dgm:t>
    </dgm:pt>
    <dgm:pt modelId="{8F55F5B3-7579-0444-BFD0-613EC052EEC6}" type="sibTrans" cxnId="{FA14E465-83B9-D042-A872-EE3FEDE0544B}">
      <dgm:prSet/>
      <dgm:spPr/>
      <dgm:t>
        <a:bodyPr/>
        <a:lstStyle/>
        <a:p>
          <a:endParaRPr lang="en-US"/>
        </a:p>
      </dgm:t>
    </dgm:pt>
    <dgm:pt modelId="{48536709-B563-584C-84EA-A629A904EE46}" type="pres">
      <dgm:prSet presAssocID="{3534038F-FC39-D24C-9EF4-DA00B0FAD711}" presName="diagram" presStyleCnt="0">
        <dgm:presLayoutVars>
          <dgm:chPref val="1"/>
          <dgm:dir/>
          <dgm:animOne val="branch"/>
          <dgm:animLvl val="lvl"/>
          <dgm:resizeHandles val="exact"/>
        </dgm:presLayoutVars>
      </dgm:prSet>
      <dgm:spPr/>
    </dgm:pt>
    <dgm:pt modelId="{16C0118A-726F-604F-BC5C-24C6F5EA0954}" type="pres">
      <dgm:prSet presAssocID="{B03FE0CD-E3E2-354D-97AA-6341CB73F706}" presName="root1" presStyleCnt="0"/>
      <dgm:spPr/>
    </dgm:pt>
    <dgm:pt modelId="{ABFBF4B4-B90C-F04F-943F-AF38200F22DB}" type="pres">
      <dgm:prSet presAssocID="{B03FE0CD-E3E2-354D-97AA-6341CB73F706}" presName="LevelOneTextNode" presStyleLbl="node0" presStyleIdx="0" presStyleCnt="1">
        <dgm:presLayoutVars>
          <dgm:chPref val="3"/>
        </dgm:presLayoutVars>
      </dgm:prSet>
      <dgm:spPr/>
    </dgm:pt>
    <dgm:pt modelId="{75D17EFF-E385-E64C-BE30-E728DC082753}" type="pres">
      <dgm:prSet presAssocID="{B03FE0CD-E3E2-354D-97AA-6341CB73F706}" presName="level2hierChild" presStyleCnt="0"/>
      <dgm:spPr/>
    </dgm:pt>
    <dgm:pt modelId="{30A6F1EC-48AE-124D-97BD-139696FAE9C3}" type="pres">
      <dgm:prSet presAssocID="{602229C8-E9B0-6143-8E4D-EAB08EA67F4D}" presName="conn2-1" presStyleLbl="parChTrans1D2" presStyleIdx="0" presStyleCnt="3"/>
      <dgm:spPr/>
    </dgm:pt>
    <dgm:pt modelId="{CC2D0FE1-4719-9348-8A63-DE4F7F7F52AB}" type="pres">
      <dgm:prSet presAssocID="{602229C8-E9B0-6143-8E4D-EAB08EA67F4D}" presName="connTx" presStyleLbl="parChTrans1D2" presStyleIdx="0" presStyleCnt="3"/>
      <dgm:spPr/>
    </dgm:pt>
    <dgm:pt modelId="{CCB48C81-D330-EB45-B054-3B509FA219AB}" type="pres">
      <dgm:prSet presAssocID="{703EC6B5-EC25-9549-BCF5-6CB0A85723D3}" presName="root2" presStyleCnt="0"/>
      <dgm:spPr/>
    </dgm:pt>
    <dgm:pt modelId="{7024104D-FAAD-F441-924B-4CE170B6B770}" type="pres">
      <dgm:prSet presAssocID="{703EC6B5-EC25-9549-BCF5-6CB0A85723D3}" presName="LevelTwoTextNode" presStyleLbl="node2" presStyleIdx="0" presStyleCnt="3">
        <dgm:presLayoutVars>
          <dgm:chPref val="3"/>
        </dgm:presLayoutVars>
      </dgm:prSet>
      <dgm:spPr/>
    </dgm:pt>
    <dgm:pt modelId="{A5645DB0-890E-0E49-BDA7-047563A8E97A}" type="pres">
      <dgm:prSet presAssocID="{703EC6B5-EC25-9549-BCF5-6CB0A85723D3}" presName="level3hierChild" presStyleCnt="0"/>
      <dgm:spPr/>
    </dgm:pt>
    <dgm:pt modelId="{3D6735EC-A006-FD40-8A7E-CA979E76C5D9}" type="pres">
      <dgm:prSet presAssocID="{CC0B6A29-D26B-F144-AFE6-286996814433}" presName="conn2-1" presStyleLbl="parChTrans1D3" presStyleIdx="0" presStyleCnt="3"/>
      <dgm:spPr/>
    </dgm:pt>
    <dgm:pt modelId="{6DD2759F-F5AE-7544-9303-FDE5A5772F79}" type="pres">
      <dgm:prSet presAssocID="{CC0B6A29-D26B-F144-AFE6-286996814433}" presName="connTx" presStyleLbl="parChTrans1D3" presStyleIdx="0" presStyleCnt="3"/>
      <dgm:spPr/>
    </dgm:pt>
    <dgm:pt modelId="{6A33B9AE-8CAD-CA4F-BB0D-88B75461EBA0}" type="pres">
      <dgm:prSet presAssocID="{D57DC24C-1F99-1243-ACF4-CB18320AAE6F}" presName="root2" presStyleCnt="0"/>
      <dgm:spPr/>
    </dgm:pt>
    <dgm:pt modelId="{BA597A7F-BB46-9E43-8CB3-AE695D939408}" type="pres">
      <dgm:prSet presAssocID="{D57DC24C-1F99-1243-ACF4-CB18320AAE6F}" presName="LevelTwoTextNode" presStyleLbl="node3" presStyleIdx="0" presStyleCnt="3">
        <dgm:presLayoutVars>
          <dgm:chPref val="3"/>
        </dgm:presLayoutVars>
      </dgm:prSet>
      <dgm:spPr/>
    </dgm:pt>
    <dgm:pt modelId="{05F8A54C-C43A-8E4E-8BA4-9383811F4AFE}" type="pres">
      <dgm:prSet presAssocID="{D57DC24C-1F99-1243-ACF4-CB18320AAE6F}" presName="level3hierChild" presStyleCnt="0"/>
      <dgm:spPr/>
    </dgm:pt>
    <dgm:pt modelId="{140DB248-FC72-AF40-8112-4F4478DFBA36}" type="pres">
      <dgm:prSet presAssocID="{2114B40A-148D-564E-B817-8EB683E00880}" presName="conn2-1" presStyleLbl="parChTrans1D2" presStyleIdx="1" presStyleCnt="3"/>
      <dgm:spPr/>
    </dgm:pt>
    <dgm:pt modelId="{653D399D-798F-C14C-B8CE-69AF8B3D8C89}" type="pres">
      <dgm:prSet presAssocID="{2114B40A-148D-564E-B817-8EB683E00880}" presName="connTx" presStyleLbl="parChTrans1D2" presStyleIdx="1" presStyleCnt="3"/>
      <dgm:spPr/>
    </dgm:pt>
    <dgm:pt modelId="{32F097DE-3EB1-1346-B068-6B7CA5E384E9}" type="pres">
      <dgm:prSet presAssocID="{18B86915-1326-FF4A-B68E-63273C28F696}" presName="root2" presStyleCnt="0"/>
      <dgm:spPr/>
    </dgm:pt>
    <dgm:pt modelId="{DF414A7C-71D2-8D40-A2D9-42E0D1E572AC}" type="pres">
      <dgm:prSet presAssocID="{18B86915-1326-FF4A-B68E-63273C28F696}" presName="LevelTwoTextNode" presStyleLbl="node2" presStyleIdx="1" presStyleCnt="3">
        <dgm:presLayoutVars>
          <dgm:chPref val="3"/>
        </dgm:presLayoutVars>
      </dgm:prSet>
      <dgm:spPr/>
    </dgm:pt>
    <dgm:pt modelId="{78E69A17-6613-D442-A248-89EF35A8C825}" type="pres">
      <dgm:prSet presAssocID="{18B86915-1326-FF4A-B68E-63273C28F696}" presName="level3hierChild" presStyleCnt="0"/>
      <dgm:spPr/>
    </dgm:pt>
    <dgm:pt modelId="{A0502827-6539-4249-B4C3-9DC78C466660}" type="pres">
      <dgm:prSet presAssocID="{C5A5D995-8BF3-9244-BEC2-551ED638E953}" presName="conn2-1" presStyleLbl="parChTrans1D3" presStyleIdx="1" presStyleCnt="3"/>
      <dgm:spPr/>
    </dgm:pt>
    <dgm:pt modelId="{9FB50529-C205-F74C-A77A-DA5295388B64}" type="pres">
      <dgm:prSet presAssocID="{C5A5D995-8BF3-9244-BEC2-551ED638E953}" presName="connTx" presStyleLbl="parChTrans1D3" presStyleIdx="1" presStyleCnt="3"/>
      <dgm:spPr/>
    </dgm:pt>
    <dgm:pt modelId="{D64BDB03-18B4-1C47-8B10-98A650B87F28}" type="pres">
      <dgm:prSet presAssocID="{EC2F3647-EC54-874E-A63C-E1CE9BCDCB43}" presName="root2" presStyleCnt="0"/>
      <dgm:spPr/>
    </dgm:pt>
    <dgm:pt modelId="{6B65E676-3732-7E47-9068-B28CABD3694C}" type="pres">
      <dgm:prSet presAssocID="{EC2F3647-EC54-874E-A63C-E1CE9BCDCB43}" presName="LevelTwoTextNode" presStyleLbl="node3" presStyleIdx="1" presStyleCnt="3">
        <dgm:presLayoutVars>
          <dgm:chPref val="3"/>
        </dgm:presLayoutVars>
      </dgm:prSet>
      <dgm:spPr/>
    </dgm:pt>
    <dgm:pt modelId="{35788D8F-9468-A44F-8B52-046ABE4E3B30}" type="pres">
      <dgm:prSet presAssocID="{EC2F3647-EC54-874E-A63C-E1CE9BCDCB43}" presName="level3hierChild" presStyleCnt="0"/>
      <dgm:spPr/>
    </dgm:pt>
    <dgm:pt modelId="{5E43FCAA-2D52-994E-BC5E-A5AD21ACD7CE}" type="pres">
      <dgm:prSet presAssocID="{D229EB72-A65A-5245-A739-DF660A305967}" presName="conn2-1" presStyleLbl="parChTrans1D2" presStyleIdx="2" presStyleCnt="3"/>
      <dgm:spPr/>
    </dgm:pt>
    <dgm:pt modelId="{4590B781-55D1-ED42-BB52-0DCC8C404422}" type="pres">
      <dgm:prSet presAssocID="{D229EB72-A65A-5245-A739-DF660A305967}" presName="connTx" presStyleLbl="parChTrans1D2" presStyleIdx="2" presStyleCnt="3"/>
      <dgm:spPr/>
    </dgm:pt>
    <dgm:pt modelId="{E34A88E0-2962-F643-8EE8-46CE6EC322E5}" type="pres">
      <dgm:prSet presAssocID="{7820D883-ABCA-874C-8344-4755E9074E9A}" presName="root2" presStyleCnt="0"/>
      <dgm:spPr/>
    </dgm:pt>
    <dgm:pt modelId="{965BCF45-04E6-2344-A523-62525830A03B}" type="pres">
      <dgm:prSet presAssocID="{7820D883-ABCA-874C-8344-4755E9074E9A}" presName="LevelTwoTextNode" presStyleLbl="node2" presStyleIdx="2" presStyleCnt="3">
        <dgm:presLayoutVars>
          <dgm:chPref val="3"/>
        </dgm:presLayoutVars>
      </dgm:prSet>
      <dgm:spPr/>
    </dgm:pt>
    <dgm:pt modelId="{58460981-AEAB-DE4E-8E4B-0BB967133E59}" type="pres">
      <dgm:prSet presAssocID="{7820D883-ABCA-874C-8344-4755E9074E9A}" presName="level3hierChild" presStyleCnt="0"/>
      <dgm:spPr/>
    </dgm:pt>
    <dgm:pt modelId="{3D36190E-40B6-D648-AB5D-F122259DC11C}" type="pres">
      <dgm:prSet presAssocID="{C7D827E4-D9AB-BD40-BBAD-A90E129EDC71}" presName="conn2-1" presStyleLbl="parChTrans1D3" presStyleIdx="2" presStyleCnt="3"/>
      <dgm:spPr/>
    </dgm:pt>
    <dgm:pt modelId="{A68D9EA0-E5BC-964F-8A35-98CD954A5D85}" type="pres">
      <dgm:prSet presAssocID="{C7D827E4-D9AB-BD40-BBAD-A90E129EDC71}" presName="connTx" presStyleLbl="parChTrans1D3" presStyleIdx="2" presStyleCnt="3"/>
      <dgm:spPr/>
    </dgm:pt>
    <dgm:pt modelId="{B18E87B8-187D-8D4F-B4FD-E6966C4A789D}" type="pres">
      <dgm:prSet presAssocID="{C10418A9-3680-454C-B016-90ADBBACAEA5}" presName="root2" presStyleCnt="0"/>
      <dgm:spPr/>
    </dgm:pt>
    <dgm:pt modelId="{D035BA63-DBD2-C249-9B27-24BE217CA39C}" type="pres">
      <dgm:prSet presAssocID="{C10418A9-3680-454C-B016-90ADBBACAEA5}" presName="LevelTwoTextNode" presStyleLbl="node3" presStyleIdx="2" presStyleCnt="3">
        <dgm:presLayoutVars>
          <dgm:chPref val="3"/>
        </dgm:presLayoutVars>
      </dgm:prSet>
      <dgm:spPr/>
    </dgm:pt>
    <dgm:pt modelId="{14605AAF-1023-3E4D-8F25-153EC06E7523}" type="pres">
      <dgm:prSet presAssocID="{C10418A9-3680-454C-B016-90ADBBACAEA5}" presName="level3hierChild" presStyleCnt="0"/>
      <dgm:spPr/>
    </dgm:pt>
  </dgm:ptLst>
  <dgm:cxnLst>
    <dgm:cxn modelId="{79320E30-29FE-BB40-9A2B-F19425CF0655}" srcId="{18B86915-1326-FF4A-B68E-63273C28F696}" destId="{EC2F3647-EC54-874E-A63C-E1CE9BCDCB43}" srcOrd="0" destOrd="0" parTransId="{C5A5D995-8BF3-9244-BEC2-551ED638E953}" sibTransId="{D795AE4E-C066-AA40-B68A-E7D4AB5C45C0}"/>
    <dgm:cxn modelId="{047DE1C1-2B9A-4DC8-B4DC-FCAE5EB3DCAB}" type="presOf" srcId="{EC2F3647-EC54-874E-A63C-E1CE9BCDCB43}" destId="{6B65E676-3732-7E47-9068-B28CABD3694C}" srcOrd="0" destOrd="0" presId="urn:microsoft.com/office/officeart/2005/8/layout/hierarchy2"/>
    <dgm:cxn modelId="{1A49A6AA-AA65-475A-BFD1-3EA5A001AC0B}" type="presOf" srcId="{2114B40A-148D-564E-B817-8EB683E00880}" destId="{653D399D-798F-C14C-B8CE-69AF8B3D8C89}" srcOrd="1" destOrd="0" presId="urn:microsoft.com/office/officeart/2005/8/layout/hierarchy2"/>
    <dgm:cxn modelId="{6E4AF928-B372-4A74-9D9B-F32C4AB056DF}" type="presOf" srcId="{602229C8-E9B0-6143-8E4D-EAB08EA67F4D}" destId="{30A6F1EC-48AE-124D-97BD-139696FAE9C3}" srcOrd="0" destOrd="0" presId="urn:microsoft.com/office/officeart/2005/8/layout/hierarchy2"/>
    <dgm:cxn modelId="{D0231DF5-5732-4BB4-B76D-DE49D8DBB613}" type="presOf" srcId="{D57DC24C-1F99-1243-ACF4-CB18320AAE6F}" destId="{BA597A7F-BB46-9E43-8CB3-AE695D939408}" srcOrd="0" destOrd="0" presId="urn:microsoft.com/office/officeart/2005/8/layout/hierarchy2"/>
    <dgm:cxn modelId="{443B5F3B-A09C-4E3E-B686-5A3AAB775183}" type="presOf" srcId="{B03FE0CD-E3E2-354D-97AA-6341CB73F706}" destId="{ABFBF4B4-B90C-F04F-943F-AF38200F22DB}" srcOrd="0" destOrd="0" presId="urn:microsoft.com/office/officeart/2005/8/layout/hierarchy2"/>
    <dgm:cxn modelId="{FA14E465-83B9-D042-A872-EE3FEDE0544B}" srcId="{B03FE0CD-E3E2-354D-97AA-6341CB73F706}" destId="{18B86915-1326-FF4A-B68E-63273C28F696}" srcOrd="1" destOrd="0" parTransId="{2114B40A-148D-564E-B817-8EB683E00880}" sibTransId="{8F55F5B3-7579-0444-BFD0-613EC052EEC6}"/>
    <dgm:cxn modelId="{117236B7-37C9-4EE9-BA55-7D45D0A957E4}" type="presOf" srcId="{CC0B6A29-D26B-F144-AFE6-286996814433}" destId="{3D6735EC-A006-FD40-8A7E-CA979E76C5D9}" srcOrd="0" destOrd="0" presId="urn:microsoft.com/office/officeart/2005/8/layout/hierarchy2"/>
    <dgm:cxn modelId="{036D7E73-6684-48B0-B998-32D8BBA333E3}" type="presOf" srcId="{D229EB72-A65A-5245-A739-DF660A305967}" destId="{4590B781-55D1-ED42-BB52-0DCC8C404422}" srcOrd="1" destOrd="0" presId="urn:microsoft.com/office/officeart/2005/8/layout/hierarchy2"/>
    <dgm:cxn modelId="{E42B61EC-F6EF-4DCD-9EE0-D354045DFAA5}" type="presOf" srcId="{C7D827E4-D9AB-BD40-BBAD-A90E129EDC71}" destId="{3D36190E-40B6-D648-AB5D-F122259DC11C}" srcOrd="0" destOrd="0" presId="urn:microsoft.com/office/officeart/2005/8/layout/hierarchy2"/>
    <dgm:cxn modelId="{F0F1A326-051D-48DF-9EAD-B31076CB861E}" type="presOf" srcId="{602229C8-E9B0-6143-8E4D-EAB08EA67F4D}" destId="{CC2D0FE1-4719-9348-8A63-DE4F7F7F52AB}" srcOrd="1" destOrd="0" presId="urn:microsoft.com/office/officeart/2005/8/layout/hierarchy2"/>
    <dgm:cxn modelId="{72EB60D4-872E-41A4-AE4D-D93115A6453A}" type="presOf" srcId="{703EC6B5-EC25-9549-BCF5-6CB0A85723D3}" destId="{7024104D-FAAD-F441-924B-4CE170B6B770}" srcOrd="0" destOrd="0" presId="urn:microsoft.com/office/officeart/2005/8/layout/hierarchy2"/>
    <dgm:cxn modelId="{52A28D40-3061-4C3E-A6BA-AB3C479E503B}" type="presOf" srcId="{C10418A9-3680-454C-B016-90ADBBACAEA5}" destId="{D035BA63-DBD2-C249-9B27-24BE217CA39C}" srcOrd="0" destOrd="0" presId="urn:microsoft.com/office/officeart/2005/8/layout/hierarchy2"/>
    <dgm:cxn modelId="{5E33A2FA-7398-439F-A43F-27C9D8945DE8}" type="presOf" srcId="{C5A5D995-8BF3-9244-BEC2-551ED638E953}" destId="{9FB50529-C205-F74C-A77A-DA5295388B64}" srcOrd="1" destOrd="0" presId="urn:microsoft.com/office/officeart/2005/8/layout/hierarchy2"/>
    <dgm:cxn modelId="{4F85880E-F374-4D79-A6F7-E0348ECD8A7A}" type="presOf" srcId="{18B86915-1326-FF4A-B68E-63273C28F696}" destId="{DF414A7C-71D2-8D40-A2D9-42E0D1E572AC}" srcOrd="0" destOrd="0" presId="urn:microsoft.com/office/officeart/2005/8/layout/hierarchy2"/>
    <dgm:cxn modelId="{60AE0EAE-63FE-4A53-A50C-2EF6E51C37D5}" type="presOf" srcId="{7820D883-ABCA-874C-8344-4755E9074E9A}" destId="{965BCF45-04E6-2344-A523-62525830A03B}" srcOrd="0" destOrd="0" presId="urn:microsoft.com/office/officeart/2005/8/layout/hierarchy2"/>
    <dgm:cxn modelId="{BCF3774B-ACBD-2A46-89C4-921FC42C15C1}" srcId="{7820D883-ABCA-874C-8344-4755E9074E9A}" destId="{C10418A9-3680-454C-B016-90ADBBACAEA5}" srcOrd="0" destOrd="0" parTransId="{C7D827E4-D9AB-BD40-BBAD-A90E129EDC71}" sibTransId="{43096444-C950-904D-871A-37751E482C48}"/>
    <dgm:cxn modelId="{A99C0BF9-7629-4752-BA9E-87A57AC0CD08}" type="presOf" srcId="{D229EB72-A65A-5245-A739-DF660A305967}" destId="{5E43FCAA-2D52-994E-BC5E-A5AD21ACD7CE}" srcOrd="0" destOrd="0" presId="urn:microsoft.com/office/officeart/2005/8/layout/hierarchy2"/>
    <dgm:cxn modelId="{BA9F8A9C-FE81-4FCE-B06B-CE26285EC79B}" type="presOf" srcId="{3534038F-FC39-D24C-9EF4-DA00B0FAD711}" destId="{48536709-B563-584C-84EA-A629A904EE46}" srcOrd="0" destOrd="0" presId="urn:microsoft.com/office/officeart/2005/8/layout/hierarchy2"/>
    <dgm:cxn modelId="{580AA951-59D6-4B0C-AD8F-0B48BA7A9B9E}" type="presOf" srcId="{CC0B6A29-D26B-F144-AFE6-286996814433}" destId="{6DD2759F-F5AE-7544-9303-FDE5A5772F79}" srcOrd="1" destOrd="0" presId="urn:microsoft.com/office/officeart/2005/8/layout/hierarchy2"/>
    <dgm:cxn modelId="{F7577A82-C589-314A-A9F6-08CA0B246175}" srcId="{703EC6B5-EC25-9549-BCF5-6CB0A85723D3}" destId="{D57DC24C-1F99-1243-ACF4-CB18320AAE6F}" srcOrd="0" destOrd="0" parTransId="{CC0B6A29-D26B-F144-AFE6-286996814433}" sibTransId="{B173F9A6-AD56-B44D-8DCE-B0BBC41E97AA}"/>
    <dgm:cxn modelId="{FD3A7E64-1AD5-B94A-94CE-391CA38E67AA}" srcId="{B03FE0CD-E3E2-354D-97AA-6341CB73F706}" destId="{7820D883-ABCA-874C-8344-4755E9074E9A}" srcOrd="2" destOrd="0" parTransId="{D229EB72-A65A-5245-A739-DF660A305967}" sibTransId="{37EC1DEE-499A-4044-B710-D9FE436F47C1}"/>
    <dgm:cxn modelId="{FF974795-347D-4EF4-8A30-B1CA7F54F735}" type="presOf" srcId="{C7D827E4-D9AB-BD40-BBAD-A90E129EDC71}" destId="{A68D9EA0-E5BC-964F-8A35-98CD954A5D85}" srcOrd="1" destOrd="0" presId="urn:microsoft.com/office/officeart/2005/8/layout/hierarchy2"/>
    <dgm:cxn modelId="{556F5F8F-F91C-4971-9A19-51C40D19FD4E}" type="presOf" srcId="{2114B40A-148D-564E-B817-8EB683E00880}" destId="{140DB248-FC72-AF40-8112-4F4478DFBA36}" srcOrd="0" destOrd="0" presId="urn:microsoft.com/office/officeart/2005/8/layout/hierarchy2"/>
    <dgm:cxn modelId="{57763113-E005-E54E-B241-1BCDCDABEC00}" srcId="{B03FE0CD-E3E2-354D-97AA-6341CB73F706}" destId="{703EC6B5-EC25-9549-BCF5-6CB0A85723D3}" srcOrd="0" destOrd="0" parTransId="{602229C8-E9B0-6143-8E4D-EAB08EA67F4D}" sibTransId="{6CDADE5E-6B0D-0A4F-A3EA-C16AEA35CC62}"/>
    <dgm:cxn modelId="{52D575EB-E03D-154A-9E7D-7DA9FF3358D9}" srcId="{3534038F-FC39-D24C-9EF4-DA00B0FAD711}" destId="{B03FE0CD-E3E2-354D-97AA-6341CB73F706}" srcOrd="0" destOrd="0" parTransId="{47A52869-53B3-8647-A8BD-3E537BF733BB}" sibTransId="{0ACF5352-B270-FB43-A13D-3172C041D484}"/>
    <dgm:cxn modelId="{B2D716D5-1556-4649-AB76-19A243C4C40F}" type="presOf" srcId="{C5A5D995-8BF3-9244-BEC2-551ED638E953}" destId="{A0502827-6539-4249-B4C3-9DC78C466660}" srcOrd="0" destOrd="0" presId="urn:microsoft.com/office/officeart/2005/8/layout/hierarchy2"/>
    <dgm:cxn modelId="{0A16E7D2-A65B-4B8D-8EB7-10C8338C73C0}" type="presParOf" srcId="{48536709-B563-584C-84EA-A629A904EE46}" destId="{16C0118A-726F-604F-BC5C-24C6F5EA0954}" srcOrd="0" destOrd="0" presId="urn:microsoft.com/office/officeart/2005/8/layout/hierarchy2"/>
    <dgm:cxn modelId="{EC289A51-3C5C-48C0-9CBE-9AB887035C01}" type="presParOf" srcId="{16C0118A-726F-604F-BC5C-24C6F5EA0954}" destId="{ABFBF4B4-B90C-F04F-943F-AF38200F22DB}" srcOrd="0" destOrd="0" presId="urn:microsoft.com/office/officeart/2005/8/layout/hierarchy2"/>
    <dgm:cxn modelId="{8F19D7EB-55B5-4D86-B1E7-A1951707D4CE}" type="presParOf" srcId="{16C0118A-726F-604F-BC5C-24C6F5EA0954}" destId="{75D17EFF-E385-E64C-BE30-E728DC082753}" srcOrd="1" destOrd="0" presId="urn:microsoft.com/office/officeart/2005/8/layout/hierarchy2"/>
    <dgm:cxn modelId="{1191F46F-0275-40E7-A34E-11FF03BEB2AC}" type="presParOf" srcId="{75D17EFF-E385-E64C-BE30-E728DC082753}" destId="{30A6F1EC-48AE-124D-97BD-139696FAE9C3}" srcOrd="0" destOrd="0" presId="urn:microsoft.com/office/officeart/2005/8/layout/hierarchy2"/>
    <dgm:cxn modelId="{FD43FA34-8D7E-4555-A2B4-2434CBE79279}" type="presParOf" srcId="{30A6F1EC-48AE-124D-97BD-139696FAE9C3}" destId="{CC2D0FE1-4719-9348-8A63-DE4F7F7F52AB}" srcOrd="0" destOrd="0" presId="urn:microsoft.com/office/officeart/2005/8/layout/hierarchy2"/>
    <dgm:cxn modelId="{76CACE9E-71AB-4AC0-884C-16DA10A4E599}" type="presParOf" srcId="{75D17EFF-E385-E64C-BE30-E728DC082753}" destId="{CCB48C81-D330-EB45-B054-3B509FA219AB}" srcOrd="1" destOrd="0" presId="urn:microsoft.com/office/officeart/2005/8/layout/hierarchy2"/>
    <dgm:cxn modelId="{8A2FF7ED-188A-4504-8679-18C941220CC9}" type="presParOf" srcId="{CCB48C81-D330-EB45-B054-3B509FA219AB}" destId="{7024104D-FAAD-F441-924B-4CE170B6B770}" srcOrd="0" destOrd="0" presId="urn:microsoft.com/office/officeart/2005/8/layout/hierarchy2"/>
    <dgm:cxn modelId="{B3E26456-ADDC-4544-977C-5B90E631C652}" type="presParOf" srcId="{CCB48C81-D330-EB45-B054-3B509FA219AB}" destId="{A5645DB0-890E-0E49-BDA7-047563A8E97A}" srcOrd="1" destOrd="0" presId="urn:microsoft.com/office/officeart/2005/8/layout/hierarchy2"/>
    <dgm:cxn modelId="{57CDFBA6-7D0E-480C-8F28-FCF30507EBB4}" type="presParOf" srcId="{A5645DB0-890E-0E49-BDA7-047563A8E97A}" destId="{3D6735EC-A006-FD40-8A7E-CA979E76C5D9}" srcOrd="0" destOrd="0" presId="urn:microsoft.com/office/officeart/2005/8/layout/hierarchy2"/>
    <dgm:cxn modelId="{62398C46-0D8C-4D00-9F17-29DA3E457E2D}" type="presParOf" srcId="{3D6735EC-A006-FD40-8A7E-CA979E76C5D9}" destId="{6DD2759F-F5AE-7544-9303-FDE5A5772F79}" srcOrd="0" destOrd="0" presId="urn:microsoft.com/office/officeart/2005/8/layout/hierarchy2"/>
    <dgm:cxn modelId="{1F1E8597-0B81-4734-B8D8-3E741C2909DC}" type="presParOf" srcId="{A5645DB0-890E-0E49-BDA7-047563A8E97A}" destId="{6A33B9AE-8CAD-CA4F-BB0D-88B75461EBA0}" srcOrd="1" destOrd="0" presId="urn:microsoft.com/office/officeart/2005/8/layout/hierarchy2"/>
    <dgm:cxn modelId="{84DBAF3C-7C9C-49EE-A1D9-947EF9438A00}" type="presParOf" srcId="{6A33B9AE-8CAD-CA4F-BB0D-88B75461EBA0}" destId="{BA597A7F-BB46-9E43-8CB3-AE695D939408}" srcOrd="0" destOrd="0" presId="urn:microsoft.com/office/officeart/2005/8/layout/hierarchy2"/>
    <dgm:cxn modelId="{395D1A5B-DF6C-469B-9517-F446E3693DF1}" type="presParOf" srcId="{6A33B9AE-8CAD-CA4F-BB0D-88B75461EBA0}" destId="{05F8A54C-C43A-8E4E-8BA4-9383811F4AFE}" srcOrd="1" destOrd="0" presId="urn:microsoft.com/office/officeart/2005/8/layout/hierarchy2"/>
    <dgm:cxn modelId="{8062A1ED-A8AA-428D-8662-B21370DC65E0}" type="presParOf" srcId="{75D17EFF-E385-E64C-BE30-E728DC082753}" destId="{140DB248-FC72-AF40-8112-4F4478DFBA36}" srcOrd="2" destOrd="0" presId="urn:microsoft.com/office/officeart/2005/8/layout/hierarchy2"/>
    <dgm:cxn modelId="{3333CB49-D0AB-4EB7-9E5C-78A0E68172FE}" type="presParOf" srcId="{140DB248-FC72-AF40-8112-4F4478DFBA36}" destId="{653D399D-798F-C14C-B8CE-69AF8B3D8C89}" srcOrd="0" destOrd="0" presId="urn:microsoft.com/office/officeart/2005/8/layout/hierarchy2"/>
    <dgm:cxn modelId="{DDEDEFC7-B929-46D6-9185-A38BA48A4E8E}" type="presParOf" srcId="{75D17EFF-E385-E64C-BE30-E728DC082753}" destId="{32F097DE-3EB1-1346-B068-6B7CA5E384E9}" srcOrd="3" destOrd="0" presId="urn:microsoft.com/office/officeart/2005/8/layout/hierarchy2"/>
    <dgm:cxn modelId="{85FBA798-BD8E-4F80-8C6D-081AD27C7A0B}" type="presParOf" srcId="{32F097DE-3EB1-1346-B068-6B7CA5E384E9}" destId="{DF414A7C-71D2-8D40-A2D9-42E0D1E572AC}" srcOrd="0" destOrd="0" presId="urn:microsoft.com/office/officeart/2005/8/layout/hierarchy2"/>
    <dgm:cxn modelId="{A6E52EA2-C553-4C13-9997-ABA9515F97DB}" type="presParOf" srcId="{32F097DE-3EB1-1346-B068-6B7CA5E384E9}" destId="{78E69A17-6613-D442-A248-89EF35A8C825}" srcOrd="1" destOrd="0" presId="urn:microsoft.com/office/officeart/2005/8/layout/hierarchy2"/>
    <dgm:cxn modelId="{35B42D5C-ED7E-42FD-9609-120B27B90F9C}" type="presParOf" srcId="{78E69A17-6613-D442-A248-89EF35A8C825}" destId="{A0502827-6539-4249-B4C3-9DC78C466660}" srcOrd="0" destOrd="0" presId="urn:microsoft.com/office/officeart/2005/8/layout/hierarchy2"/>
    <dgm:cxn modelId="{85A21BD2-E7B2-45E9-9FCE-A7753C2552D5}" type="presParOf" srcId="{A0502827-6539-4249-B4C3-9DC78C466660}" destId="{9FB50529-C205-F74C-A77A-DA5295388B64}" srcOrd="0" destOrd="0" presId="urn:microsoft.com/office/officeart/2005/8/layout/hierarchy2"/>
    <dgm:cxn modelId="{28DA55F1-95A8-4F33-BF90-95ED6FB8829B}" type="presParOf" srcId="{78E69A17-6613-D442-A248-89EF35A8C825}" destId="{D64BDB03-18B4-1C47-8B10-98A650B87F28}" srcOrd="1" destOrd="0" presId="urn:microsoft.com/office/officeart/2005/8/layout/hierarchy2"/>
    <dgm:cxn modelId="{FDA80B92-E750-4649-8FD5-3AD4DC39C42F}" type="presParOf" srcId="{D64BDB03-18B4-1C47-8B10-98A650B87F28}" destId="{6B65E676-3732-7E47-9068-B28CABD3694C}" srcOrd="0" destOrd="0" presId="urn:microsoft.com/office/officeart/2005/8/layout/hierarchy2"/>
    <dgm:cxn modelId="{5C7C7CBF-4B30-4BE4-9517-1F7131D1CB4E}" type="presParOf" srcId="{D64BDB03-18B4-1C47-8B10-98A650B87F28}" destId="{35788D8F-9468-A44F-8B52-046ABE4E3B30}" srcOrd="1" destOrd="0" presId="urn:microsoft.com/office/officeart/2005/8/layout/hierarchy2"/>
    <dgm:cxn modelId="{1AA45BC1-1CCF-49B3-9024-63F8CFA7BAF8}" type="presParOf" srcId="{75D17EFF-E385-E64C-BE30-E728DC082753}" destId="{5E43FCAA-2D52-994E-BC5E-A5AD21ACD7CE}" srcOrd="4" destOrd="0" presId="urn:microsoft.com/office/officeart/2005/8/layout/hierarchy2"/>
    <dgm:cxn modelId="{1BF53909-20C8-434F-BBD7-BCF0049986A1}" type="presParOf" srcId="{5E43FCAA-2D52-994E-BC5E-A5AD21ACD7CE}" destId="{4590B781-55D1-ED42-BB52-0DCC8C404422}" srcOrd="0" destOrd="0" presId="urn:microsoft.com/office/officeart/2005/8/layout/hierarchy2"/>
    <dgm:cxn modelId="{DDD75D00-65EF-475F-9CA4-07CFF823D447}" type="presParOf" srcId="{75D17EFF-E385-E64C-BE30-E728DC082753}" destId="{E34A88E0-2962-F643-8EE8-46CE6EC322E5}" srcOrd="5" destOrd="0" presId="urn:microsoft.com/office/officeart/2005/8/layout/hierarchy2"/>
    <dgm:cxn modelId="{F9A6DE32-E29D-4DD3-B309-1CB36CAF60A6}" type="presParOf" srcId="{E34A88E0-2962-F643-8EE8-46CE6EC322E5}" destId="{965BCF45-04E6-2344-A523-62525830A03B}" srcOrd="0" destOrd="0" presId="urn:microsoft.com/office/officeart/2005/8/layout/hierarchy2"/>
    <dgm:cxn modelId="{AF28E2EA-6B35-422A-A5FE-9B5D329FB7F1}" type="presParOf" srcId="{E34A88E0-2962-F643-8EE8-46CE6EC322E5}" destId="{58460981-AEAB-DE4E-8E4B-0BB967133E59}" srcOrd="1" destOrd="0" presId="urn:microsoft.com/office/officeart/2005/8/layout/hierarchy2"/>
    <dgm:cxn modelId="{7BFA4343-640D-4F5A-948A-CCEB71214A53}" type="presParOf" srcId="{58460981-AEAB-DE4E-8E4B-0BB967133E59}" destId="{3D36190E-40B6-D648-AB5D-F122259DC11C}" srcOrd="0" destOrd="0" presId="urn:microsoft.com/office/officeart/2005/8/layout/hierarchy2"/>
    <dgm:cxn modelId="{AC0700BC-4882-42BE-92C5-088E1E825DA9}" type="presParOf" srcId="{3D36190E-40B6-D648-AB5D-F122259DC11C}" destId="{A68D9EA0-E5BC-964F-8A35-98CD954A5D85}" srcOrd="0" destOrd="0" presId="urn:microsoft.com/office/officeart/2005/8/layout/hierarchy2"/>
    <dgm:cxn modelId="{715F301C-10D5-4E77-A900-BAA6FFCBF8B5}" type="presParOf" srcId="{58460981-AEAB-DE4E-8E4B-0BB967133E59}" destId="{B18E87B8-187D-8D4F-B4FD-E6966C4A789D}" srcOrd="1" destOrd="0" presId="urn:microsoft.com/office/officeart/2005/8/layout/hierarchy2"/>
    <dgm:cxn modelId="{55B9DA78-7BFA-4F9F-916C-ACB231EFC855}" type="presParOf" srcId="{B18E87B8-187D-8D4F-B4FD-E6966C4A789D}" destId="{D035BA63-DBD2-C249-9B27-24BE217CA39C}" srcOrd="0" destOrd="0" presId="urn:microsoft.com/office/officeart/2005/8/layout/hierarchy2"/>
    <dgm:cxn modelId="{D9BF3020-EA4C-4CAF-8984-F6E7DCFC607D}" type="presParOf" srcId="{B18E87B8-187D-8D4F-B4FD-E6966C4A789D}" destId="{14605AAF-1023-3E4D-8F25-153EC06E752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66B060-83F0-48D3-A158-00D0DE77B646}" type="doc">
      <dgm:prSet loTypeId="urn:microsoft.com/office/officeart/2008/layout/BendingPictureCaption" loCatId="picture" qsTypeId="urn:microsoft.com/office/officeart/2005/8/quickstyle/simple1" qsCatId="simple" csTypeId="urn:microsoft.com/office/officeart/2005/8/colors/accent0_3" csCatId="mainScheme" phldr="1"/>
      <dgm:spPr/>
      <dgm:t>
        <a:bodyPr/>
        <a:lstStyle/>
        <a:p>
          <a:pPr rtl="1"/>
          <a:endParaRPr lang="ar-SA"/>
        </a:p>
      </dgm:t>
    </dgm:pt>
    <dgm:pt modelId="{F2005063-3C1E-4E33-8792-7E2CFBBFC155}">
      <dgm:prSet phldrT="[نص]" custT="1"/>
      <dgm:spPr>
        <a:solidFill>
          <a:srgbClr val="CCECFF"/>
        </a:solidFill>
      </dgm:spPr>
      <dgm:t>
        <a:bodyPr/>
        <a:lstStyle/>
        <a:p>
          <a:pPr rtl="1"/>
          <a:r>
            <a:rPr lang="en-US" sz="2800" b="0" dirty="0">
              <a:solidFill>
                <a:schemeClr val="tx1"/>
              </a:solidFill>
              <a:latin typeface="+mj-lt"/>
            </a:rPr>
            <a:t>It is the result of a fall onto the palm when the hand is abducted.</a:t>
          </a:r>
          <a:endParaRPr lang="ar-SA" sz="2800" b="0" dirty="0">
            <a:solidFill>
              <a:schemeClr val="tx1"/>
            </a:solidFill>
            <a:latin typeface="+mj-lt"/>
          </a:endParaRPr>
        </a:p>
      </dgm:t>
    </dgm:pt>
    <dgm:pt modelId="{10779F32-AC58-49AD-A52D-1CDC4E1CA3B6}" type="parTrans" cxnId="{6C2E7497-3DB7-4FED-A47D-70DD40FA9459}">
      <dgm:prSet/>
      <dgm:spPr/>
      <dgm:t>
        <a:bodyPr/>
        <a:lstStyle/>
        <a:p>
          <a:pPr rtl="1"/>
          <a:endParaRPr lang="ar-SA"/>
        </a:p>
      </dgm:t>
    </dgm:pt>
    <dgm:pt modelId="{06B32D4C-3552-41BB-8196-698DB66094D8}" type="sibTrans" cxnId="{6C2E7497-3DB7-4FED-A47D-70DD40FA9459}">
      <dgm:prSet/>
      <dgm:spPr/>
      <dgm:t>
        <a:bodyPr/>
        <a:lstStyle/>
        <a:p>
          <a:pPr rtl="1"/>
          <a:endParaRPr lang="ar-SA"/>
        </a:p>
      </dgm:t>
    </dgm:pt>
    <dgm:pt modelId="{2A8A1E4E-D781-46A2-8C0E-00D600B1CC9C}" type="pres">
      <dgm:prSet presAssocID="{A066B060-83F0-48D3-A158-00D0DE77B646}" presName="diagram" presStyleCnt="0">
        <dgm:presLayoutVars>
          <dgm:dir/>
        </dgm:presLayoutVars>
      </dgm:prSet>
      <dgm:spPr/>
    </dgm:pt>
    <dgm:pt modelId="{8E8A4B60-53A6-4FEC-B6AB-63C3870A06EC}" type="pres">
      <dgm:prSet presAssocID="{F2005063-3C1E-4E33-8792-7E2CFBBFC155}" presName="composite" presStyleCnt="0"/>
      <dgm:spPr/>
    </dgm:pt>
    <dgm:pt modelId="{E4CDC991-9662-46E8-B2D3-229E06FB91D1}" type="pres">
      <dgm:prSet presAssocID="{F2005063-3C1E-4E33-8792-7E2CFBBFC155}" presName="Image" presStyleLbl="bgShp" presStyleIdx="0" presStyleCnt="1" custScaleX="72927" custScaleY="76229" custLinFactNeighborX="13779" custLinFactNeighborY="-12690"/>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solidFill>
            <a:schemeClr val="bg2">
              <a:lumMod val="75000"/>
            </a:schemeClr>
          </a:solidFill>
        </a:ln>
      </dgm:spPr>
    </dgm:pt>
    <dgm:pt modelId="{BA401A78-781F-4620-B5D3-62AF3B1D8F04}" type="pres">
      <dgm:prSet presAssocID="{F2005063-3C1E-4E33-8792-7E2CFBBFC155}" presName="Parent" presStyleLbl="node0" presStyleIdx="0" presStyleCnt="1" custScaleX="110471" custScaleY="211852" custLinFactNeighborX="4388" custLinFactNeighborY="23624">
        <dgm:presLayoutVars>
          <dgm:bulletEnabled val="1"/>
        </dgm:presLayoutVars>
      </dgm:prSet>
      <dgm:spPr/>
    </dgm:pt>
  </dgm:ptLst>
  <dgm:cxnLst>
    <dgm:cxn modelId="{364B2816-C91C-4544-93C1-B63A855A8E8E}" type="presOf" srcId="{A066B060-83F0-48D3-A158-00D0DE77B646}" destId="{2A8A1E4E-D781-46A2-8C0E-00D600B1CC9C}" srcOrd="0" destOrd="0" presId="urn:microsoft.com/office/officeart/2008/layout/BendingPictureCaption"/>
    <dgm:cxn modelId="{94724D49-7113-421E-8335-7F52790FE888}" type="presOf" srcId="{F2005063-3C1E-4E33-8792-7E2CFBBFC155}" destId="{BA401A78-781F-4620-B5D3-62AF3B1D8F04}" srcOrd="0" destOrd="0" presId="urn:microsoft.com/office/officeart/2008/layout/BendingPictureCaption"/>
    <dgm:cxn modelId="{6C2E7497-3DB7-4FED-A47D-70DD40FA9459}" srcId="{A066B060-83F0-48D3-A158-00D0DE77B646}" destId="{F2005063-3C1E-4E33-8792-7E2CFBBFC155}" srcOrd="0" destOrd="0" parTransId="{10779F32-AC58-49AD-A52D-1CDC4E1CA3B6}" sibTransId="{06B32D4C-3552-41BB-8196-698DB66094D8}"/>
    <dgm:cxn modelId="{66A3A000-948E-4154-8BCB-38856A7E23DC}" type="presParOf" srcId="{2A8A1E4E-D781-46A2-8C0E-00D600B1CC9C}" destId="{8E8A4B60-53A6-4FEC-B6AB-63C3870A06EC}" srcOrd="0" destOrd="0" presId="urn:microsoft.com/office/officeart/2008/layout/BendingPictureCaption"/>
    <dgm:cxn modelId="{692C2F3D-2A2B-42E9-A1EE-3D4BF7BA36FB}" type="presParOf" srcId="{8E8A4B60-53A6-4FEC-B6AB-63C3870A06EC}" destId="{E4CDC991-9662-46E8-B2D3-229E06FB91D1}" srcOrd="0" destOrd="0" presId="urn:microsoft.com/office/officeart/2008/layout/BendingPictureCaption"/>
    <dgm:cxn modelId="{5454C4C8-FDDD-459A-87A4-738406143065}" type="presParOf" srcId="{8E8A4B60-53A6-4FEC-B6AB-63C3870A06EC}" destId="{BA401A78-781F-4620-B5D3-62AF3B1D8F04}"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66B060-83F0-48D3-A158-00D0DE77B646}" type="doc">
      <dgm:prSet loTypeId="urn:microsoft.com/office/officeart/2008/layout/BendingPictureCaption" loCatId="picture" qsTypeId="urn:microsoft.com/office/officeart/2005/8/quickstyle/simple1" qsCatId="simple" csTypeId="urn:microsoft.com/office/officeart/2005/8/colors/accent0_3" csCatId="mainScheme" phldr="1"/>
      <dgm:spPr/>
      <dgm:t>
        <a:bodyPr/>
        <a:lstStyle/>
        <a:p>
          <a:pPr rtl="1"/>
          <a:endParaRPr lang="ar-SA"/>
        </a:p>
      </dgm:t>
    </dgm:pt>
    <dgm:pt modelId="{F2005063-3C1E-4E33-8792-7E2CFBBFC155}">
      <dgm:prSet phldrT="[نص]" custT="1"/>
      <dgm:spPr>
        <a:solidFill>
          <a:srgbClr val="CCECFF"/>
        </a:solidFill>
      </dgm:spPr>
      <dgm:t>
        <a:bodyPr/>
        <a:lstStyle/>
        <a:p>
          <a:pPr rtl="1"/>
          <a:r>
            <a:rPr lang="en-US" sz="2800" b="0" dirty="0">
              <a:solidFill>
                <a:schemeClr val="tx1"/>
              </a:solidFill>
              <a:latin typeface="+mj-lt"/>
            </a:rPr>
            <a:t>Pain occurs along the lateral side of the wrist especially during dorsiflexion and abduction of the hand</a:t>
          </a:r>
          <a:endParaRPr lang="ar-SA" sz="2800" b="0" dirty="0">
            <a:solidFill>
              <a:schemeClr val="tx1"/>
            </a:solidFill>
            <a:latin typeface="+mj-lt"/>
          </a:endParaRPr>
        </a:p>
      </dgm:t>
    </dgm:pt>
    <dgm:pt modelId="{10779F32-AC58-49AD-A52D-1CDC4E1CA3B6}" type="parTrans" cxnId="{6C2E7497-3DB7-4FED-A47D-70DD40FA9459}">
      <dgm:prSet/>
      <dgm:spPr/>
      <dgm:t>
        <a:bodyPr/>
        <a:lstStyle/>
        <a:p>
          <a:pPr rtl="1"/>
          <a:endParaRPr lang="ar-SA"/>
        </a:p>
      </dgm:t>
    </dgm:pt>
    <dgm:pt modelId="{06B32D4C-3552-41BB-8196-698DB66094D8}" type="sibTrans" cxnId="{6C2E7497-3DB7-4FED-A47D-70DD40FA9459}">
      <dgm:prSet/>
      <dgm:spPr/>
      <dgm:t>
        <a:bodyPr/>
        <a:lstStyle/>
        <a:p>
          <a:pPr rtl="1"/>
          <a:endParaRPr lang="ar-SA"/>
        </a:p>
      </dgm:t>
    </dgm:pt>
    <dgm:pt modelId="{2A8A1E4E-D781-46A2-8C0E-00D600B1CC9C}" type="pres">
      <dgm:prSet presAssocID="{A066B060-83F0-48D3-A158-00D0DE77B646}" presName="diagram" presStyleCnt="0">
        <dgm:presLayoutVars>
          <dgm:dir/>
        </dgm:presLayoutVars>
      </dgm:prSet>
      <dgm:spPr/>
    </dgm:pt>
    <dgm:pt modelId="{8E8A4B60-53A6-4FEC-B6AB-63C3870A06EC}" type="pres">
      <dgm:prSet presAssocID="{F2005063-3C1E-4E33-8792-7E2CFBBFC155}" presName="composite" presStyleCnt="0"/>
      <dgm:spPr/>
    </dgm:pt>
    <dgm:pt modelId="{E4CDC991-9662-46E8-B2D3-229E06FB91D1}" type="pres">
      <dgm:prSet presAssocID="{F2005063-3C1E-4E33-8792-7E2CFBBFC155}" presName="Image" presStyleLbl="bgShp" presStyleIdx="0" presStyleCnt="1" custScaleX="74285" custScaleY="77500" custLinFactNeighborX="18291" custLinFactNeighborY="-12777"/>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BA401A78-781F-4620-B5D3-62AF3B1D8F04}" type="pres">
      <dgm:prSet presAssocID="{F2005063-3C1E-4E33-8792-7E2CFBBFC155}" presName="Parent" presStyleLbl="node0" presStyleIdx="0" presStyleCnt="1" custScaleX="99807" custScaleY="221321" custLinFactNeighborX="5795" custLinFactNeighborY="33485">
        <dgm:presLayoutVars>
          <dgm:bulletEnabled val="1"/>
        </dgm:presLayoutVars>
      </dgm:prSet>
      <dgm:spPr/>
    </dgm:pt>
  </dgm:ptLst>
  <dgm:cxnLst>
    <dgm:cxn modelId="{6C2E7497-3DB7-4FED-A47D-70DD40FA9459}" srcId="{A066B060-83F0-48D3-A158-00D0DE77B646}" destId="{F2005063-3C1E-4E33-8792-7E2CFBBFC155}" srcOrd="0" destOrd="0" parTransId="{10779F32-AC58-49AD-A52D-1CDC4E1CA3B6}" sibTransId="{06B32D4C-3552-41BB-8196-698DB66094D8}"/>
    <dgm:cxn modelId="{679877C6-4E05-41D7-B52D-3D9CA12790E9}" type="presOf" srcId="{A066B060-83F0-48D3-A158-00D0DE77B646}" destId="{2A8A1E4E-D781-46A2-8C0E-00D600B1CC9C}" srcOrd="0" destOrd="0" presId="urn:microsoft.com/office/officeart/2008/layout/BendingPictureCaption"/>
    <dgm:cxn modelId="{13666A96-794C-40B3-8074-B2F55366076F}" type="presOf" srcId="{F2005063-3C1E-4E33-8792-7E2CFBBFC155}" destId="{BA401A78-781F-4620-B5D3-62AF3B1D8F04}" srcOrd="0" destOrd="0" presId="urn:microsoft.com/office/officeart/2008/layout/BendingPictureCaption"/>
    <dgm:cxn modelId="{8FE5A768-19E2-4F31-ADBF-E23A0D8E5051}" type="presParOf" srcId="{2A8A1E4E-D781-46A2-8C0E-00D600B1CC9C}" destId="{8E8A4B60-53A6-4FEC-B6AB-63C3870A06EC}" srcOrd="0" destOrd="0" presId="urn:microsoft.com/office/officeart/2008/layout/BendingPictureCaption"/>
    <dgm:cxn modelId="{5E6F2A91-4ADD-45D1-B7D5-D4EFB62F8BFD}" type="presParOf" srcId="{8E8A4B60-53A6-4FEC-B6AB-63C3870A06EC}" destId="{E4CDC991-9662-46E8-B2D3-229E06FB91D1}" srcOrd="0" destOrd="0" presId="urn:microsoft.com/office/officeart/2008/layout/BendingPictureCaption"/>
    <dgm:cxn modelId="{B51FFE55-4A7A-4DCC-937D-A08797D2A8A1}" type="presParOf" srcId="{8E8A4B60-53A6-4FEC-B6AB-63C3870A06EC}" destId="{BA401A78-781F-4620-B5D3-62AF3B1D8F04}"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F7AD81-3B19-454B-92C1-0049B3120894}" type="doc">
      <dgm:prSet loTypeId="urn:microsoft.com/office/officeart/2008/layout/RadialCluster" loCatId="" qsTypeId="urn:microsoft.com/office/officeart/2005/8/quickstyle/simple4" qsCatId="simple" csTypeId="urn:microsoft.com/office/officeart/2005/8/colors/accent2_2" csCatId="accent2" phldr="1"/>
      <dgm:spPr/>
      <dgm:t>
        <a:bodyPr/>
        <a:lstStyle/>
        <a:p>
          <a:endParaRPr lang="en-US"/>
        </a:p>
      </dgm:t>
    </dgm:pt>
    <dgm:pt modelId="{D4DA02A5-3219-3347-B1F0-B9FA68E879F4}">
      <dgm:prSet phldrT="[Text]" custT="1"/>
      <dgm:spPr>
        <a:solidFill>
          <a:srgbClr val="CCECFF"/>
        </a:solidFill>
      </dgm:spPr>
      <dgm:t>
        <a:bodyPr/>
        <a:lstStyle/>
        <a:p>
          <a:r>
            <a:rPr lang="en-US" sz="2800" dirty="0">
              <a:solidFill>
                <a:schemeClr val="tx1"/>
              </a:solidFill>
            </a:rPr>
            <a:t>Upper limbs</a:t>
          </a:r>
        </a:p>
      </dgm:t>
    </dgm:pt>
    <dgm:pt modelId="{32F2D4D2-AD5A-E04A-8274-FF9044537559}" type="parTrans" cxnId="{D18CA011-EC0B-0D48-9FD2-B3111F51DAAD}">
      <dgm:prSet/>
      <dgm:spPr/>
      <dgm:t>
        <a:bodyPr/>
        <a:lstStyle/>
        <a:p>
          <a:endParaRPr lang="en-US"/>
        </a:p>
      </dgm:t>
    </dgm:pt>
    <dgm:pt modelId="{87FFC496-8B38-5649-A0F1-BE66E694FD92}" type="sibTrans" cxnId="{D18CA011-EC0B-0D48-9FD2-B3111F51DAAD}">
      <dgm:prSet/>
      <dgm:spPr/>
      <dgm:t>
        <a:bodyPr/>
        <a:lstStyle/>
        <a:p>
          <a:endParaRPr lang="en-US"/>
        </a:p>
      </dgm:t>
    </dgm:pt>
    <dgm:pt modelId="{EA1DA9D1-5C44-3940-9320-9183C326C379}">
      <dgm:prSet phldrT="[Text]"/>
      <dgm:spPr>
        <a:solidFill>
          <a:srgbClr val="CCECFF"/>
        </a:solidFill>
      </dgm:spPr>
      <dgm:t>
        <a:bodyPr/>
        <a:lstStyle/>
        <a:p>
          <a:r>
            <a:rPr lang="en-US" dirty="0">
              <a:solidFill>
                <a:schemeClr val="tx1"/>
              </a:solidFill>
            </a:rPr>
            <a:t>Pectoral Girdle</a:t>
          </a:r>
        </a:p>
      </dgm:t>
    </dgm:pt>
    <dgm:pt modelId="{906E0BB4-2702-154A-9D0E-333AB0C87CC6}" type="parTrans" cxnId="{3008BD20-E70F-A945-95FA-3F366DE0BDE4}">
      <dgm:prSet/>
      <dgm:spPr/>
      <dgm:t>
        <a:bodyPr/>
        <a:lstStyle/>
        <a:p>
          <a:endParaRPr lang="en-US" dirty="0"/>
        </a:p>
      </dgm:t>
    </dgm:pt>
    <dgm:pt modelId="{84A9A2EE-F91D-2C48-8A53-CECA5A73E5AE}" type="sibTrans" cxnId="{3008BD20-E70F-A945-95FA-3F366DE0BDE4}">
      <dgm:prSet/>
      <dgm:spPr/>
      <dgm:t>
        <a:bodyPr/>
        <a:lstStyle/>
        <a:p>
          <a:endParaRPr lang="en-US"/>
        </a:p>
      </dgm:t>
    </dgm:pt>
    <dgm:pt modelId="{5CC24D5F-ED9C-4046-B6F5-B7A00AD38154}">
      <dgm:prSet phldrT="[Text]"/>
      <dgm:spPr>
        <a:solidFill>
          <a:srgbClr val="CCECFF"/>
        </a:solidFill>
      </dgm:spPr>
      <dgm:t>
        <a:bodyPr/>
        <a:lstStyle/>
        <a:p>
          <a:r>
            <a:rPr lang="en-US" dirty="0">
              <a:solidFill>
                <a:schemeClr val="tx1"/>
              </a:solidFill>
            </a:rPr>
            <a:t>Scapula</a:t>
          </a:r>
        </a:p>
      </dgm:t>
    </dgm:pt>
    <dgm:pt modelId="{1616C268-54D0-F546-A1AC-04242A770C51}" type="parTrans" cxnId="{D2C79D1F-B06F-C241-A343-2A8829C5FD90}">
      <dgm:prSet/>
      <dgm:spPr/>
      <dgm:t>
        <a:bodyPr/>
        <a:lstStyle/>
        <a:p>
          <a:endParaRPr lang="en-US" dirty="0"/>
        </a:p>
      </dgm:t>
    </dgm:pt>
    <dgm:pt modelId="{0EAF4EA9-E279-CD4F-8901-2F0E154E55B0}" type="sibTrans" cxnId="{D2C79D1F-B06F-C241-A343-2A8829C5FD90}">
      <dgm:prSet/>
      <dgm:spPr/>
      <dgm:t>
        <a:bodyPr/>
        <a:lstStyle/>
        <a:p>
          <a:endParaRPr lang="en-US"/>
        </a:p>
      </dgm:t>
    </dgm:pt>
    <dgm:pt modelId="{FC85D44D-1EC2-9048-B389-A49CD5FAE045}">
      <dgm:prSet phldrT="[Text]"/>
      <dgm:spPr>
        <a:solidFill>
          <a:srgbClr val="CCECFF"/>
        </a:solidFill>
      </dgm:spPr>
      <dgm:t>
        <a:bodyPr/>
        <a:lstStyle/>
        <a:p>
          <a:r>
            <a:rPr lang="en-US" dirty="0">
              <a:solidFill>
                <a:schemeClr val="tx1"/>
              </a:solidFill>
            </a:rPr>
            <a:t>Clavicle</a:t>
          </a:r>
        </a:p>
      </dgm:t>
    </dgm:pt>
    <dgm:pt modelId="{390360A5-C186-E447-AD14-8CE92EEF5BC1}" type="parTrans" cxnId="{CFDC3D94-5495-A847-B04A-A4F890CD23C9}">
      <dgm:prSet/>
      <dgm:spPr/>
      <dgm:t>
        <a:bodyPr/>
        <a:lstStyle/>
        <a:p>
          <a:endParaRPr lang="en-US" dirty="0"/>
        </a:p>
      </dgm:t>
    </dgm:pt>
    <dgm:pt modelId="{76887BAE-B557-EF4D-9521-0C336DE9F1ED}" type="sibTrans" cxnId="{CFDC3D94-5495-A847-B04A-A4F890CD23C9}">
      <dgm:prSet/>
      <dgm:spPr/>
      <dgm:t>
        <a:bodyPr/>
        <a:lstStyle/>
        <a:p>
          <a:endParaRPr lang="en-US"/>
        </a:p>
      </dgm:t>
    </dgm:pt>
    <dgm:pt modelId="{5561B815-62B2-E546-A828-E5543BECB3F2}">
      <dgm:prSet phldrT="[Text]"/>
      <dgm:spPr>
        <a:solidFill>
          <a:srgbClr val="CCECFF"/>
        </a:solidFill>
      </dgm:spPr>
      <dgm:t>
        <a:bodyPr/>
        <a:lstStyle/>
        <a:p>
          <a:r>
            <a:rPr lang="en-US" dirty="0">
              <a:solidFill>
                <a:schemeClr val="tx1"/>
              </a:solidFill>
            </a:rPr>
            <a:t>Arm</a:t>
          </a:r>
        </a:p>
      </dgm:t>
    </dgm:pt>
    <dgm:pt modelId="{D9369830-9686-AD45-AC77-E339E9F05711}" type="parTrans" cxnId="{7042389F-05D3-344C-B832-A7A8CBD8AB16}">
      <dgm:prSet/>
      <dgm:spPr/>
      <dgm:t>
        <a:bodyPr/>
        <a:lstStyle/>
        <a:p>
          <a:endParaRPr lang="en-US" dirty="0"/>
        </a:p>
      </dgm:t>
    </dgm:pt>
    <dgm:pt modelId="{570CC06E-B283-8F46-9A75-1B9132904A49}" type="sibTrans" cxnId="{7042389F-05D3-344C-B832-A7A8CBD8AB16}">
      <dgm:prSet/>
      <dgm:spPr/>
      <dgm:t>
        <a:bodyPr/>
        <a:lstStyle/>
        <a:p>
          <a:endParaRPr lang="en-US"/>
        </a:p>
      </dgm:t>
    </dgm:pt>
    <dgm:pt modelId="{59E1FB45-3DF4-964F-9CAD-C666E346DC18}">
      <dgm:prSet/>
      <dgm:spPr>
        <a:solidFill>
          <a:srgbClr val="CCECFF"/>
        </a:solidFill>
      </dgm:spPr>
      <dgm:t>
        <a:bodyPr/>
        <a:lstStyle/>
        <a:p>
          <a:r>
            <a:rPr lang="en-US" dirty="0">
              <a:solidFill>
                <a:schemeClr val="tx1"/>
              </a:solidFill>
            </a:rPr>
            <a:t>Hand</a:t>
          </a:r>
        </a:p>
      </dgm:t>
    </dgm:pt>
    <dgm:pt modelId="{88B81AB3-DD2B-EF44-87BA-E657868E187E}" type="sibTrans" cxnId="{8C360884-BE5D-B042-A1A0-D70404EF7407}">
      <dgm:prSet/>
      <dgm:spPr/>
      <dgm:t>
        <a:bodyPr/>
        <a:lstStyle/>
        <a:p>
          <a:endParaRPr lang="en-US"/>
        </a:p>
      </dgm:t>
    </dgm:pt>
    <dgm:pt modelId="{7B1EF1F5-8375-B146-B527-CE4A7C6F34FD}" type="parTrans" cxnId="{8C360884-BE5D-B042-A1A0-D70404EF7407}">
      <dgm:prSet/>
      <dgm:spPr/>
      <dgm:t>
        <a:bodyPr/>
        <a:lstStyle/>
        <a:p>
          <a:endParaRPr lang="en-US" dirty="0"/>
        </a:p>
      </dgm:t>
    </dgm:pt>
    <dgm:pt modelId="{149E44D5-CCA2-1B49-917D-81D835D4AE51}">
      <dgm:prSet/>
      <dgm:spPr>
        <a:solidFill>
          <a:srgbClr val="CCECFF"/>
        </a:solidFill>
      </dgm:spPr>
      <dgm:t>
        <a:bodyPr/>
        <a:lstStyle/>
        <a:p>
          <a:r>
            <a:rPr lang="en-US" dirty="0">
              <a:solidFill>
                <a:schemeClr val="tx1"/>
              </a:solidFill>
            </a:rPr>
            <a:t>Forearm</a:t>
          </a:r>
        </a:p>
      </dgm:t>
    </dgm:pt>
    <dgm:pt modelId="{9E5C6D51-A479-E247-966D-549355C9477F}" type="sibTrans" cxnId="{50B15A5D-0C08-E94D-8BD9-8E665CB2D3A1}">
      <dgm:prSet/>
      <dgm:spPr/>
      <dgm:t>
        <a:bodyPr/>
        <a:lstStyle/>
        <a:p>
          <a:endParaRPr lang="en-US"/>
        </a:p>
      </dgm:t>
    </dgm:pt>
    <dgm:pt modelId="{4A8A1604-3E40-8249-9153-465702822F55}" type="parTrans" cxnId="{50B15A5D-0C08-E94D-8BD9-8E665CB2D3A1}">
      <dgm:prSet/>
      <dgm:spPr/>
      <dgm:t>
        <a:bodyPr/>
        <a:lstStyle/>
        <a:p>
          <a:endParaRPr lang="en-US" dirty="0"/>
        </a:p>
      </dgm:t>
    </dgm:pt>
    <dgm:pt modelId="{AAF21FCD-DED5-A34A-B527-F0A3A2C4A1FF}">
      <dgm:prSet/>
      <dgm:spPr>
        <a:solidFill>
          <a:srgbClr val="CCECFF"/>
        </a:solidFill>
      </dgm:spPr>
      <dgm:t>
        <a:bodyPr/>
        <a:lstStyle/>
        <a:p>
          <a:r>
            <a:rPr lang="en-US" dirty="0">
              <a:solidFill>
                <a:schemeClr val="tx1"/>
              </a:solidFill>
            </a:rPr>
            <a:t>Humerus </a:t>
          </a:r>
        </a:p>
      </dgm:t>
    </dgm:pt>
    <dgm:pt modelId="{05E84F69-CC11-C044-8608-81FB2AEAC22B}" type="parTrans" cxnId="{FB0B9497-53A8-1244-873F-76286E361216}">
      <dgm:prSet/>
      <dgm:spPr/>
      <dgm:t>
        <a:bodyPr/>
        <a:lstStyle/>
        <a:p>
          <a:endParaRPr lang="en-US" dirty="0"/>
        </a:p>
      </dgm:t>
    </dgm:pt>
    <dgm:pt modelId="{3278DE2C-85CF-2045-90EA-25152A513146}" type="sibTrans" cxnId="{FB0B9497-53A8-1244-873F-76286E361216}">
      <dgm:prSet/>
      <dgm:spPr/>
      <dgm:t>
        <a:bodyPr/>
        <a:lstStyle/>
        <a:p>
          <a:endParaRPr lang="en-US"/>
        </a:p>
      </dgm:t>
    </dgm:pt>
    <dgm:pt modelId="{41EB6F04-7D22-7245-844A-897C5E888EEC}">
      <dgm:prSet custScaleX="163668" custScaleY="145185" custRadScaleRad="115440" custRadScaleInc="-6171"/>
      <dgm:spPr/>
      <dgm:t>
        <a:bodyPr/>
        <a:lstStyle/>
        <a:p>
          <a:endParaRPr lang="en-US" dirty="0"/>
        </a:p>
      </dgm:t>
    </dgm:pt>
    <dgm:pt modelId="{06A6DCEC-0D3C-1C4D-8661-EA71DEE53C50}" type="parTrans" cxnId="{BA3DF3CB-0DD2-C348-B951-027BD2DA8A1E}">
      <dgm:prSet/>
      <dgm:spPr/>
      <dgm:t>
        <a:bodyPr/>
        <a:lstStyle/>
        <a:p>
          <a:endParaRPr lang="en-US"/>
        </a:p>
      </dgm:t>
    </dgm:pt>
    <dgm:pt modelId="{738B1BCE-C8B8-8443-BFE5-9110B5D80113}" type="sibTrans" cxnId="{BA3DF3CB-0DD2-C348-B951-027BD2DA8A1E}">
      <dgm:prSet/>
      <dgm:spPr/>
      <dgm:t>
        <a:bodyPr/>
        <a:lstStyle/>
        <a:p>
          <a:endParaRPr lang="en-US"/>
        </a:p>
      </dgm:t>
    </dgm:pt>
    <dgm:pt modelId="{96BC4725-0810-284D-8688-A5F7DD85A950}">
      <dgm:prSet/>
      <dgm:spPr>
        <a:solidFill>
          <a:srgbClr val="CCECFF"/>
        </a:solidFill>
      </dgm:spPr>
      <dgm:t>
        <a:bodyPr/>
        <a:lstStyle/>
        <a:p>
          <a:r>
            <a:rPr lang="en-US" dirty="0">
              <a:solidFill>
                <a:schemeClr val="tx1"/>
              </a:solidFill>
            </a:rPr>
            <a:t>Wrist</a:t>
          </a:r>
        </a:p>
      </dgm:t>
    </dgm:pt>
    <dgm:pt modelId="{EB83225E-712A-E44E-A2B7-286578252F30}" type="sibTrans" cxnId="{6EBDDD96-7C10-A14D-995A-B483976E4ECD}">
      <dgm:prSet/>
      <dgm:spPr/>
      <dgm:t>
        <a:bodyPr/>
        <a:lstStyle/>
        <a:p>
          <a:endParaRPr lang="en-US"/>
        </a:p>
      </dgm:t>
    </dgm:pt>
    <dgm:pt modelId="{4971D57A-E07A-0B40-B843-3ACFDE1CCD75}" type="parTrans" cxnId="{6EBDDD96-7C10-A14D-995A-B483976E4ECD}">
      <dgm:prSet/>
      <dgm:spPr/>
      <dgm:t>
        <a:bodyPr/>
        <a:lstStyle/>
        <a:p>
          <a:endParaRPr lang="en-US" dirty="0"/>
        </a:p>
      </dgm:t>
    </dgm:pt>
    <dgm:pt modelId="{14A59911-AE7A-1142-A0F5-E973A97FCE9E}" type="pres">
      <dgm:prSet presAssocID="{03F7AD81-3B19-454B-92C1-0049B3120894}" presName="Name0" presStyleCnt="0">
        <dgm:presLayoutVars>
          <dgm:chMax val="1"/>
          <dgm:chPref val="1"/>
          <dgm:dir/>
          <dgm:animOne val="branch"/>
          <dgm:animLvl val="lvl"/>
        </dgm:presLayoutVars>
      </dgm:prSet>
      <dgm:spPr/>
    </dgm:pt>
    <dgm:pt modelId="{3026F389-77D8-384E-B6E1-3637391864B8}" type="pres">
      <dgm:prSet presAssocID="{D4DA02A5-3219-3347-B1F0-B9FA68E879F4}" presName="textCenter" presStyleLbl="node1" presStyleIdx="0" presStyleCnt="9" custScaleY="104987" custLinFactNeighborX="3764" custLinFactNeighborY="-1882"/>
      <dgm:spPr/>
    </dgm:pt>
    <dgm:pt modelId="{D6DDBE4B-AF92-F145-B104-55D7904AD93D}" type="pres">
      <dgm:prSet presAssocID="{D4DA02A5-3219-3347-B1F0-B9FA68E879F4}" presName="cycle_1" presStyleCnt="0"/>
      <dgm:spPr/>
    </dgm:pt>
    <dgm:pt modelId="{7D337E37-9E2C-524F-BD59-98741805421B}" type="pres">
      <dgm:prSet presAssocID="{EA1DA9D1-5C44-3940-9320-9183C326C379}" presName="childCenter1" presStyleLbl="node1" presStyleIdx="1" presStyleCnt="9" custScaleX="119723" custScaleY="171029" custLinFactNeighborX="658" custLinFactNeighborY="13168"/>
      <dgm:spPr/>
    </dgm:pt>
    <dgm:pt modelId="{CC25C464-DB75-8C4C-BCB0-C4028D467859}" type="pres">
      <dgm:prSet presAssocID="{1616C268-54D0-F546-A1AC-04242A770C51}" presName="Name141" presStyleLbl="parChTrans1D3" presStyleIdx="0" presStyleCnt="3"/>
      <dgm:spPr/>
    </dgm:pt>
    <dgm:pt modelId="{B39AA081-C0D7-C34D-BC5D-68971EB73B2C}" type="pres">
      <dgm:prSet presAssocID="{5CC24D5F-ED9C-4046-B6F5-B7A00AD38154}" presName="text1" presStyleLbl="node1" presStyleIdx="2" presStyleCnt="9" custScaleX="143230" custScaleY="161615" custRadScaleRad="112756" custRadScaleInc="6847">
        <dgm:presLayoutVars>
          <dgm:bulletEnabled val="1"/>
        </dgm:presLayoutVars>
      </dgm:prSet>
      <dgm:spPr/>
    </dgm:pt>
    <dgm:pt modelId="{61AAB042-A704-EE4F-BCEC-E5E84EA49170}" type="pres">
      <dgm:prSet presAssocID="{390360A5-C186-E447-AD14-8CE92EEF5BC1}" presName="Name141" presStyleLbl="parChTrans1D3" presStyleIdx="1" presStyleCnt="3"/>
      <dgm:spPr/>
    </dgm:pt>
    <dgm:pt modelId="{595977FF-9362-D847-B009-4AE0C29688EA}" type="pres">
      <dgm:prSet presAssocID="{FC85D44D-1EC2-9048-B389-A49CD5FAE045}" presName="text1" presStyleLbl="node1" presStyleIdx="3" presStyleCnt="9" custScaleX="144640" custScaleY="158611" custRadScaleRad="115440" custRadScaleInc="-6171">
        <dgm:presLayoutVars>
          <dgm:bulletEnabled val="1"/>
        </dgm:presLayoutVars>
      </dgm:prSet>
      <dgm:spPr/>
    </dgm:pt>
    <dgm:pt modelId="{D56A2C5D-0BB1-C048-B1E9-BB1127614CCA}" type="pres">
      <dgm:prSet presAssocID="{906E0BB4-2702-154A-9D0E-333AB0C87CC6}" presName="Name144" presStyleLbl="parChTrans1D2" presStyleIdx="0" presStyleCnt="5"/>
      <dgm:spPr/>
    </dgm:pt>
    <dgm:pt modelId="{7A36E80A-6159-4E45-AB91-384F0CC61904}" type="pres">
      <dgm:prSet presAssocID="{D4DA02A5-3219-3347-B1F0-B9FA68E879F4}" presName="cycle_2" presStyleCnt="0"/>
      <dgm:spPr/>
    </dgm:pt>
    <dgm:pt modelId="{7E535D42-F5DF-C44D-AE28-801736178A47}" type="pres">
      <dgm:prSet presAssocID="{149E44D5-CCA2-1B49-917D-81D835D4AE51}" presName="childCenter2" presStyleLbl="node1" presStyleIdx="4" presStyleCnt="9"/>
      <dgm:spPr/>
    </dgm:pt>
    <dgm:pt modelId="{849AE251-B7FF-654B-92E4-6AD536FF3BCB}" type="pres">
      <dgm:prSet presAssocID="{4A8A1604-3E40-8249-9153-465702822F55}" presName="Name221" presStyleLbl="parChTrans1D2" presStyleIdx="1" presStyleCnt="5"/>
      <dgm:spPr/>
    </dgm:pt>
    <dgm:pt modelId="{804A796D-5E47-E841-B02E-DAF2736FF96A}" type="pres">
      <dgm:prSet presAssocID="{D4DA02A5-3219-3347-B1F0-B9FA68E879F4}" presName="cycle_3" presStyleCnt="0"/>
      <dgm:spPr/>
    </dgm:pt>
    <dgm:pt modelId="{A0474A4C-DD73-9F4E-9B06-1C097CC95DE3}" type="pres">
      <dgm:prSet presAssocID="{96BC4725-0810-284D-8688-A5F7DD85A950}" presName="childCenter3" presStyleLbl="node1" presStyleIdx="5" presStyleCnt="9" custLinFactNeighborX="7111" custLinFactNeighborY="-11469"/>
      <dgm:spPr/>
    </dgm:pt>
    <dgm:pt modelId="{2B637B20-8215-D949-9485-D526A0A330EE}" type="pres">
      <dgm:prSet presAssocID="{4971D57A-E07A-0B40-B843-3ACFDE1CCD75}" presName="Name288" presStyleLbl="parChTrans1D2" presStyleIdx="2" presStyleCnt="5"/>
      <dgm:spPr/>
    </dgm:pt>
    <dgm:pt modelId="{F3FEFC37-0BBC-B445-98E9-1034C490A794}" type="pres">
      <dgm:prSet presAssocID="{D4DA02A5-3219-3347-B1F0-B9FA68E879F4}" presName="cycle_4" presStyleCnt="0"/>
      <dgm:spPr/>
    </dgm:pt>
    <dgm:pt modelId="{85C4A482-915A-3D46-B42C-B95BF15776FE}" type="pres">
      <dgm:prSet presAssocID="{59E1FB45-3DF4-964F-9CAD-C666E346DC18}" presName="childCenter4" presStyleLbl="node1" presStyleIdx="6" presStyleCnt="9" custLinFactNeighborX="2451" custLinFactNeighborY="-5230"/>
      <dgm:spPr/>
    </dgm:pt>
    <dgm:pt modelId="{9090C412-17B5-DC4A-A687-6DF77CCCDE22}" type="pres">
      <dgm:prSet presAssocID="{7B1EF1F5-8375-B146-B527-CE4A7C6F34FD}" presName="Name345" presStyleLbl="parChTrans1D2" presStyleIdx="3" presStyleCnt="5"/>
      <dgm:spPr/>
    </dgm:pt>
    <dgm:pt modelId="{C601FCAC-E142-3E44-B8C9-EEAAD888ADFA}" type="pres">
      <dgm:prSet presAssocID="{D4DA02A5-3219-3347-B1F0-B9FA68E879F4}" presName="cycle_5" presStyleCnt="0"/>
      <dgm:spPr/>
    </dgm:pt>
    <dgm:pt modelId="{A92D99B5-1B7A-F44E-B8F9-09409DDB3E85}" type="pres">
      <dgm:prSet presAssocID="{5561B815-62B2-E546-A828-E5543BECB3F2}" presName="childCenter5" presStyleLbl="node1" presStyleIdx="7" presStyleCnt="9"/>
      <dgm:spPr/>
    </dgm:pt>
    <dgm:pt modelId="{BDE3AE14-E82E-014A-ABA3-C8E4141309FE}" type="pres">
      <dgm:prSet presAssocID="{05E84F69-CC11-C044-8608-81FB2AEAC22B}" presName="Name389" presStyleLbl="parChTrans1D3" presStyleIdx="2" presStyleCnt="3"/>
      <dgm:spPr/>
    </dgm:pt>
    <dgm:pt modelId="{B2ACA8A1-E63C-1E48-8097-E0B6F7625AA3}" type="pres">
      <dgm:prSet presAssocID="{AAF21FCD-DED5-A34A-B527-F0A3A2C4A1FF}" presName="text5" presStyleLbl="node1" presStyleIdx="8" presStyleCnt="9">
        <dgm:presLayoutVars>
          <dgm:bulletEnabled val="1"/>
        </dgm:presLayoutVars>
      </dgm:prSet>
      <dgm:spPr/>
    </dgm:pt>
    <dgm:pt modelId="{588D9C91-02C4-0F4A-A155-E46522CA2462}" type="pres">
      <dgm:prSet presAssocID="{D9369830-9686-AD45-AC77-E339E9F05711}" presName="Name392" presStyleLbl="parChTrans1D2" presStyleIdx="4" presStyleCnt="5"/>
      <dgm:spPr/>
    </dgm:pt>
  </dgm:ptLst>
  <dgm:cxnLst>
    <dgm:cxn modelId="{0BD0F8DC-D1C6-435F-B574-7BAD01E6C7D2}" type="presOf" srcId="{03F7AD81-3B19-454B-92C1-0049B3120894}" destId="{14A59911-AE7A-1142-A0F5-E973A97FCE9E}" srcOrd="0" destOrd="0" presId="urn:microsoft.com/office/officeart/2008/layout/RadialCluster"/>
    <dgm:cxn modelId="{E87C6D19-0C0A-4A54-B11B-D2E0C0870E21}" type="presOf" srcId="{906E0BB4-2702-154A-9D0E-333AB0C87CC6}" destId="{D56A2C5D-0BB1-C048-B1E9-BB1127614CCA}" srcOrd="0" destOrd="0" presId="urn:microsoft.com/office/officeart/2008/layout/RadialCluster"/>
    <dgm:cxn modelId="{9BE604F2-C156-4DA0-8CA2-0C8BB1B539D9}" type="presOf" srcId="{96BC4725-0810-284D-8688-A5F7DD85A950}" destId="{A0474A4C-DD73-9F4E-9B06-1C097CC95DE3}" srcOrd="0" destOrd="0" presId="urn:microsoft.com/office/officeart/2008/layout/RadialCluster"/>
    <dgm:cxn modelId="{A8ED2265-DDBC-4F37-96CB-0EA67439C08D}" type="presOf" srcId="{D4DA02A5-3219-3347-B1F0-B9FA68E879F4}" destId="{3026F389-77D8-384E-B6E1-3637391864B8}" srcOrd="0" destOrd="0" presId="urn:microsoft.com/office/officeart/2008/layout/RadialCluster"/>
    <dgm:cxn modelId="{FB0B9497-53A8-1244-873F-76286E361216}" srcId="{5561B815-62B2-E546-A828-E5543BECB3F2}" destId="{AAF21FCD-DED5-A34A-B527-F0A3A2C4A1FF}" srcOrd="0" destOrd="0" parTransId="{05E84F69-CC11-C044-8608-81FB2AEAC22B}" sibTransId="{3278DE2C-85CF-2045-90EA-25152A513146}"/>
    <dgm:cxn modelId="{4845DA26-F1BF-41AD-BC18-E8B662BE9298}" type="presOf" srcId="{59E1FB45-3DF4-964F-9CAD-C666E346DC18}" destId="{85C4A482-915A-3D46-B42C-B95BF15776FE}" srcOrd="0" destOrd="0" presId="urn:microsoft.com/office/officeart/2008/layout/RadialCluster"/>
    <dgm:cxn modelId="{8C360884-BE5D-B042-A1A0-D70404EF7407}" srcId="{D4DA02A5-3219-3347-B1F0-B9FA68E879F4}" destId="{59E1FB45-3DF4-964F-9CAD-C666E346DC18}" srcOrd="3" destOrd="0" parTransId="{7B1EF1F5-8375-B146-B527-CE4A7C6F34FD}" sibTransId="{88B81AB3-DD2B-EF44-87BA-E657868E187E}"/>
    <dgm:cxn modelId="{74AAD1CC-102E-4CF3-BFD3-36AF8D3B8C3C}" type="presOf" srcId="{AAF21FCD-DED5-A34A-B527-F0A3A2C4A1FF}" destId="{B2ACA8A1-E63C-1E48-8097-E0B6F7625AA3}" srcOrd="0" destOrd="0" presId="urn:microsoft.com/office/officeart/2008/layout/RadialCluster"/>
    <dgm:cxn modelId="{11991443-3930-4812-91C2-7463A82AA18B}" type="presOf" srcId="{EA1DA9D1-5C44-3940-9320-9183C326C379}" destId="{7D337E37-9E2C-524F-BD59-98741805421B}" srcOrd="0" destOrd="0" presId="urn:microsoft.com/office/officeart/2008/layout/RadialCluster"/>
    <dgm:cxn modelId="{CFDC3D94-5495-A847-B04A-A4F890CD23C9}" srcId="{EA1DA9D1-5C44-3940-9320-9183C326C379}" destId="{FC85D44D-1EC2-9048-B389-A49CD5FAE045}" srcOrd="1" destOrd="0" parTransId="{390360A5-C186-E447-AD14-8CE92EEF5BC1}" sibTransId="{76887BAE-B557-EF4D-9521-0C336DE9F1ED}"/>
    <dgm:cxn modelId="{7042389F-05D3-344C-B832-A7A8CBD8AB16}" srcId="{D4DA02A5-3219-3347-B1F0-B9FA68E879F4}" destId="{5561B815-62B2-E546-A828-E5543BECB3F2}" srcOrd="4" destOrd="0" parTransId="{D9369830-9686-AD45-AC77-E339E9F05711}" sibTransId="{570CC06E-B283-8F46-9A75-1B9132904A49}"/>
    <dgm:cxn modelId="{3008BD20-E70F-A945-95FA-3F366DE0BDE4}" srcId="{D4DA02A5-3219-3347-B1F0-B9FA68E879F4}" destId="{EA1DA9D1-5C44-3940-9320-9183C326C379}" srcOrd="0" destOrd="0" parTransId="{906E0BB4-2702-154A-9D0E-333AB0C87CC6}" sibTransId="{84A9A2EE-F91D-2C48-8A53-CECA5A73E5AE}"/>
    <dgm:cxn modelId="{D2C79D1F-B06F-C241-A343-2A8829C5FD90}" srcId="{EA1DA9D1-5C44-3940-9320-9183C326C379}" destId="{5CC24D5F-ED9C-4046-B6F5-B7A00AD38154}" srcOrd="0" destOrd="0" parTransId="{1616C268-54D0-F546-A1AC-04242A770C51}" sibTransId="{0EAF4EA9-E279-CD4F-8901-2F0E154E55B0}"/>
    <dgm:cxn modelId="{BD6E320C-C9A2-4F15-B222-9588DCDC3A73}" type="presOf" srcId="{4971D57A-E07A-0B40-B843-3ACFDE1CCD75}" destId="{2B637B20-8215-D949-9485-D526A0A330EE}" srcOrd="0" destOrd="0" presId="urn:microsoft.com/office/officeart/2008/layout/RadialCluster"/>
    <dgm:cxn modelId="{BA3DF3CB-0DD2-C348-B951-027BD2DA8A1E}" srcId="{03F7AD81-3B19-454B-92C1-0049B3120894}" destId="{41EB6F04-7D22-7245-844A-897C5E888EEC}" srcOrd="1" destOrd="0" parTransId="{06A6DCEC-0D3C-1C4D-8661-EA71DEE53C50}" sibTransId="{738B1BCE-C8B8-8443-BFE5-9110B5D80113}"/>
    <dgm:cxn modelId="{3E0D66B8-7B7F-4D93-B8CE-5BC33A44A711}" type="presOf" srcId="{390360A5-C186-E447-AD14-8CE92EEF5BC1}" destId="{61AAB042-A704-EE4F-BCEC-E5E84EA49170}" srcOrd="0" destOrd="0" presId="urn:microsoft.com/office/officeart/2008/layout/RadialCluster"/>
    <dgm:cxn modelId="{867AD161-04D2-4A0D-911E-3771CAC1A6B3}" type="presOf" srcId="{D9369830-9686-AD45-AC77-E339E9F05711}" destId="{588D9C91-02C4-0F4A-A155-E46522CA2462}" srcOrd="0" destOrd="0" presId="urn:microsoft.com/office/officeart/2008/layout/RadialCluster"/>
    <dgm:cxn modelId="{5FF4EC7B-CDF5-4FA7-BF48-32F9E4457F52}" type="presOf" srcId="{7B1EF1F5-8375-B146-B527-CE4A7C6F34FD}" destId="{9090C412-17B5-DC4A-A687-6DF77CCCDE22}" srcOrd="0" destOrd="0" presId="urn:microsoft.com/office/officeart/2008/layout/RadialCluster"/>
    <dgm:cxn modelId="{7F3AB4A9-9294-4098-BDB1-6E4C63190C5F}" type="presOf" srcId="{05E84F69-CC11-C044-8608-81FB2AEAC22B}" destId="{BDE3AE14-E82E-014A-ABA3-C8E4141309FE}" srcOrd="0" destOrd="0" presId="urn:microsoft.com/office/officeart/2008/layout/RadialCluster"/>
    <dgm:cxn modelId="{DDD491A5-5DF9-4261-9C2B-C7015E6ECDB4}" type="presOf" srcId="{FC85D44D-1EC2-9048-B389-A49CD5FAE045}" destId="{595977FF-9362-D847-B009-4AE0C29688EA}" srcOrd="0" destOrd="0" presId="urn:microsoft.com/office/officeart/2008/layout/RadialCluster"/>
    <dgm:cxn modelId="{50B15A5D-0C08-E94D-8BD9-8E665CB2D3A1}" srcId="{D4DA02A5-3219-3347-B1F0-B9FA68E879F4}" destId="{149E44D5-CCA2-1B49-917D-81D835D4AE51}" srcOrd="1" destOrd="0" parTransId="{4A8A1604-3E40-8249-9153-465702822F55}" sibTransId="{9E5C6D51-A479-E247-966D-549355C9477F}"/>
    <dgm:cxn modelId="{8591FAFA-2546-4E69-946B-C9132CFACA3A}" type="presOf" srcId="{5561B815-62B2-E546-A828-E5543BECB3F2}" destId="{A92D99B5-1B7A-F44E-B8F9-09409DDB3E85}" srcOrd="0" destOrd="0" presId="urn:microsoft.com/office/officeart/2008/layout/RadialCluster"/>
    <dgm:cxn modelId="{E4AAA51A-715E-4D69-A144-6AEB81800F6F}" type="presOf" srcId="{5CC24D5F-ED9C-4046-B6F5-B7A00AD38154}" destId="{B39AA081-C0D7-C34D-BC5D-68971EB73B2C}" srcOrd="0" destOrd="0" presId="urn:microsoft.com/office/officeart/2008/layout/RadialCluster"/>
    <dgm:cxn modelId="{604E91E6-A8D2-4DE9-BAA0-FA471EB32891}" type="presOf" srcId="{149E44D5-CCA2-1B49-917D-81D835D4AE51}" destId="{7E535D42-F5DF-C44D-AE28-801736178A47}" srcOrd="0" destOrd="0" presId="urn:microsoft.com/office/officeart/2008/layout/RadialCluster"/>
    <dgm:cxn modelId="{D18CA011-EC0B-0D48-9FD2-B3111F51DAAD}" srcId="{03F7AD81-3B19-454B-92C1-0049B3120894}" destId="{D4DA02A5-3219-3347-B1F0-B9FA68E879F4}" srcOrd="0" destOrd="0" parTransId="{32F2D4D2-AD5A-E04A-8274-FF9044537559}" sibTransId="{87FFC496-8B38-5649-A0F1-BE66E694FD92}"/>
    <dgm:cxn modelId="{6EBDDD96-7C10-A14D-995A-B483976E4ECD}" srcId="{D4DA02A5-3219-3347-B1F0-B9FA68E879F4}" destId="{96BC4725-0810-284D-8688-A5F7DD85A950}" srcOrd="2" destOrd="0" parTransId="{4971D57A-E07A-0B40-B843-3ACFDE1CCD75}" sibTransId="{EB83225E-712A-E44E-A2B7-286578252F30}"/>
    <dgm:cxn modelId="{C380A674-2851-4AB1-AF5C-3C1DA3CAA6AB}" type="presOf" srcId="{4A8A1604-3E40-8249-9153-465702822F55}" destId="{849AE251-B7FF-654B-92E4-6AD536FF3BCB}" srcOrd="0" destOrd="0" presId="urn:microsoft.com/office/officeart/2008/layout/RadialCluster"/>
    <dgm:cxn modelId="{EABD7E26-8E6B-4DBB-BC09-FB7B14C8F1F2}" type="presOf" srcId="{1616C268-54D0-F546-A1AC-04242A770C51}" destId="{CC25C464-DB75-8C4C-BCB0-C4028D467859}" srcOrd="0" destOrd="0" presId="urn:microsoft.com/office/officeart/2008/layout/RadialCluster"/>
    <dgm:cxn modelId="{1E362D9C-1D12-45C9-AA39-FCD61A595430}" type="presParOf" srcId="{14A59911-AE7A-1142-A0F5-E973A97FCE9E}" destId="{3026F389-77D8-384E-B6E1-3637391864B8}" srcOrd="0" destOrd="0" presId="urn:microsoft.com/office/officeart/2008/layout/RadialCluster"/>
    <dgm:cxn modelId="{83564E47-DAA7-458D-9874-6F8B64534E9A}" type="presParOf" srcId="{14A59911-AE7A-1142-A0F5-E973A97FCE9E}" destId="{D6DDBE4B-AF92-F145-B104-55D7904AD93D}" srcOrd="1" destOrd="0" presId="urn:microsoft.com/office/officeart/2008/layout/RadialCluster"/>
    <dgm:cxn modelId="{AA5D25B4-4162-4FB2-94ED-3F5A58F5F262}" type="presParOf" srcId="{D6DDBE4B-AF92-F145-B104-55D7904AD93D}" destId="{7D337E37-9E2C-524F-BD59-98741805421B}" srcOrd="0" destOrd="0" presId="urn:microsoft.com/office/officeart/2008/layout/RadialCluster"/>
    <dgm:cxn modelId="{043EB0DB-2A06-496C-92AC-9C2FD47D9CE2}" type="presParOf" srcId="{D6DDBE4B-AF92-F145-B104-55D7904AD93D}" destId="{CC25C464-DB75-8C4C-BCB0-C4028D467859}" srcOrd="1" destOrd="0" presId="urn:microsoft.com/office/officeart/2008/layout/RadialCluster"/>
    <dgm:cxn modelId="{F63170EE-4674-45DD-810C-06EB43C94E53}" type="presParOf" srcId="{D6DDBE4B-AF92-F145-B104-55D7904AD93D}" destId="{B39AA081-C0D7-C34D-BC5D-68971EB73B2C}" srcOrd="2" destOrd="0" presId="urn:microsoft.com/office/officeart/2008/layout/RadialCluster"/>
    <dgm:cxn modelId="{09A2B9CC-1F1D-45B2-BFF0-9BE587B3841B}" type="presParOf" srcId="{D6DDBE4B-AF92-F145-B104-55D7904AD93D}" destId="{61AAB042-A704-EE4F-BCEC-E5E84EA49170}" srcOrd="3" destOrd="0" presId="urn:microsoft.com/office/officeart/2008/layout/RadialCluster"/>
    <dgm:cxn modelId="{8FBD4E3C-B836-47E8-BD8D-1C94AF8F188A}" type="presParOf" srcId="{D6DDBE4B-AF92-F145-B104-55D7904AD93D}" destId="{595977FF-9362-D847-B009-4AE0C29688EA}" srcOrd="4" destOrd="0" presId="urn:microsoft.com/office/officeart/2008/layout/RadialCluster"/>
    <dgm:cxn modelId="{754F3A59-B4B0-4677-9441-711595C8F0A8}" type="presParOf" srcId="{14A59911-AE7A-1142-A0F5-E973A97FCE9E}" destId="{D56A2C5D-0BB1-C048-B1E9-BB1127614CCA}" srcOrd="2" destOrd="0" presId="urn:microsoft.com/office/officeart/2008/layout/RadialCluster"/>
    <dgm:cxn modelId="{F8C35995-78A3-496C-8268-1A84201714D5}" type="presParOf" srcId="{14A59911-AE7A-1142-A0F5-E973A97FCE9E}" destId="{7A36E80A-6159-4E45-AB91-384F0CC61904}" srcOrd="3" destOrd="0" presId="urn:microsoft.com/office/officeart/2008/layout/RadialCluster"/>
    <dgm:cxn modelId="{886B3F3F-DF27-4D78-B819-7C85F1ECCCCD}" type="presParOf" srcId="{7A36E80A-6159-4E45-AB91-384F0CC61904}" destId="{7E535D42-F5DF-C44D-AE28-801736178A47}" srcOrd="0" destOrd="0" presId="urn:microsoft.com/office/officeart/2008/layout/RadialCluster"/>
    <dgm:cxn modelId="{AD5139DF-5B94-47CA-B967-C5792F65521D}" type="presParOf" srcId="{14A59911-AE7A-1142-A0F5-E973A97FCE9E}" destId="{849AE251-B7FF-654B-92E4-6AD536FF3BCB}" srcOrd="4" destOrd="0" presId="urn:microsoft.com/office/officeart/2008/layout/RadialCluster"/>
    <dgm:cxn modelId="{72BFBD0A-67CA-4171-B570-D8EA94F36004}" type="presParOf" srcId="{14A59911-AE7A-1142-A0F5-E973A97FCE9E}" destId="{804A796D-5E47-E841-B02E-DAF2736FF96A}" srcOrd="5" destOrd="0" presId="urn:microsoft.com/office/officeart/2008/layout/RadialCluster"/>
    <dgm:cxn modelId="{8C7B1760-BC54-4437-8913-23167EF5C160}" type="presParOf" srcId="{804A796D-5E47-E841-B02E-DAF2736FF96A}" destId="{A0474A4C-DD73-9F4E-9B06-1C097CC95DE3}" srcOrd="0" destOrd="0" presId="urn:microsoft.com/office/officeart/2008/layout/RadialCluster"/>
    <dgm:cxn modelId="{201B6BDB-1EFC-4B34-B3A2-83A078A20344}" type="presParOf" srcId="{14A59911-AE7A-1142-A0F5-E973A97FCE9E}" destId="{2B637B20-8215-D949-9485-D526A0A330EE}" srcOrd="6" destOrd="0" presId="urn:microsoft.com/office/officeart/2008/layout/RadialCluster"/>
    <dgm:cxn modelId="{B500C3EF-8695-4E74-928A-199E1A7349B5}" type="presParOf" srcId="{14A59911-AE7A-1142-A0F5-E973A97FCE9E}" destId="{F3FEFC37-0BBC-B445-98E9-1034C490A794}" srcOrd="7" destOrd="0" presId="urn:microsoft.com/office/officeart/2008/layout/RadialCluster"/>
    <dgm:cxn modelId="{014A5327-6FB5-466A-8D5C-0FD620E49F73}" type="presParOf" srcId="{F3FEFC37-0BBC-B445-98E9-1034C490A794}" destId="{85C4A482-915A-3D46-B42C-B95BF15776FE}" srcOrd="0" destOrd="0" presId="urn:microsoft.com/office/officeart/2008/layout/RadialCluster"/>
    <dgm:cxn modelId="{F4E1313F-910A-48E2-B059-A0ECB53D28F3}" type="presParOf" srcId="{14A59911-AE7A-1142-A0F5-E973A97FCE9E}" destId="{9090C412-17B5-DC4A-A687-6DF77CCCDE22}" srcOrd="8" destOrd="0" presId="urn:microsoft.com/office/officeart/2008/layout/RadialCluster"/>
    <dgm:cxn modelId="{593E1B4F-6979-4121-B2CB-4C451B41CBE9}" type="presParOf" srcId="{14A59911-AE7A-1142-A0F5-E973A97FCE9E}" destId="{C601FCAC-E142-3E44-B8C9-EEAAD888ADFA}" srcOrd="9" destOrd="0" presId="urn:microsoft.com/office/officeart/2008/layout/RadialCluster"/>
    <dgm:cxn modelId="{0BAB8390-21D3-4A3B-AB5C-81A0284603AF}" type="presParOf" srcId="{C601FCAC-E142-3E44-B8C9-EEAAD888ADFA}" destId="{A92D99B5-1B7A-F44E-B8F9-09409DDB3E85}" srcOrd="0" destOrd="0" presId="urn:microsoft.com/office/officeart/2008/layout/RadialCluster"/>
    <dgm:cxn modelId="{49709A30-7028-41CA-8BDC-C392692B717C}" type="presParOf" srcId="{C601FCAC-E142-3E44-B8C9-EEAAD888ADFA}" destId="{BDE3AE14-E82E-014A-ABA3-C8E4141309FE}" srcOrd="1" destOrd="0" presId="urn:microsoft.com/office/officeart/2008/layout/RadialCluster"/>
    <dgm:cxn modelId="{B2E2DAE3-AB44-4B5B-82EE-3AEB99982A0C}" type="presParOf" srcId="{C601FCAC-E142-3E44-B8C9-EEAAD888ADFA}" destId="{B2ACA8A1-E63C-1E48-8097-E0B6F7625AA3}" srcOrd="2" destOrd="0" presId="urn:microsoft.com/office/officeart/2008/layout/RadialCluster"/>
    <dgm:cxn modelId="{FA0C6352-ABB4-4B47-9F76-DC172BF90756}" type="presParOf" srcId="{14A59911-AE7A-1142-A0F5-E973A97FCE9E}" destId="{588D9C91-02C4-0F4A-A155-E46522CA2462}"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00D31-76B3-B04B-AE4E-E393EAA04A71}" type="doc">
      <dgm:prSet loTypeId="urn:microsoft.com/office/officeart/2005/8/layout/matrix1" loCatId="" qsTypeId="urn:microsoft.com/office/officeart/2005/8/quickstyle/simple3" qsCatId="simple" csTypeId="urn:microsoft.com/office/officeart/2005/8/colors/accent2_5" csCatId="accent2" phldr="1"/>
      <dgm:spPr/>
      <dgm:t>
        <a:bodyPr/>
        <a:lstStyle/>
        <a:p>
          <a:endParaRPr lang="en-US"/>
        </a:p>
      </dgm:t>
    </dgm:pt>
    <dgm:pt modelId="{149CA085-78C4-CC42-A3DD-BBCB5CADE4C6}">
      <dgm:prSet phldrT="[Text]" custT="1"/>
      <dgm:spPr/>
      <dgm:t>
        <a:bodyPr/>
        <a:lstStyle/>
        <a:p>
          <a:r>
            <a:rPr lang="en-US" sz="1800" b="1" dirty="0">
              <a:solidFill>
                <a:srgbClr val="C00000"/>
              </a:solidFill>
              <a:latin typeface="+mn-lt"/>
            </a:rPr>
            <a:t>Functions</a:t>
          </a:r>
        </a:p>
      </dgm:t>
    </dgm:pt>
    <dgm:pt modelId="{402706A4-3260-FE45-BE97-6575858E83E9}" type="parTrans" cxnId="{6D13A198-B9F9-624D-8AEC-32FA0DA29293}">
      <dgm:prSet/>
      <dgm:spPr/>
      <dgm:t>
        <a:bodyPr/>
        <a:lstStyle/>
        <a:p>
          <a:endParaRPr lang="en-US"/>
        </a:p>
      </dgm:t>
    </dgm:pt>
    <dgm:pt modelId="{068EAFCE-D1DF-A947-8185-4B28E0087085}" type="sibTrans" cxnId="{6D13A198-B9F9-624D-8AEC-32FA0DA29293}">
      <dgm:prSet/>
      <dgm:spPr/>
      <dgm:t>
        <a:bodyPr/>
        <a:lstStyle/>
        <a:p>
          <a:endParaRPr lang="en-US"/>
        </a:p>
      </dgm:t>
    </dgm:pt>
    <dgm:pt modelId="{50AAEF4B-4C69-2049-A6F0-60EADCE0B337}">
      <dgm:prSet phldrT="[Text]" custT="1"/>
      <dgm:spPr/>
      <dgm:t>
        <a:bodyPr/>
        <a:lstStyle/>
        <a:p>
          <a:endParaRPr lang="en-US" sz="1400" dirty="0">
            <a:latin typeface="Bodoni MT Black" pitchFamily="18" charset="0"/>
          </a:endParaRPr>
        </a:p>
        <a:p>
          <a:r>
            <a:rPr lang="en-US" sz="1400" dirty="0">
              <a:latin typeface="+mj-lt"/>
            </a:rPr>
            <a:t>It  serves as a </a:t>
          </a:r>
          <a:r>
            <a:rPr lang="en-US" sz="1600" dirty="0">
              <a:solidFill>
                <a:srgbClr val="C00000"/>
              </a:solidFill>
              <a:latin typeface="+mj-lt"/>
            </a:rPr>
            <a:t>rigid</a:t>
          </a:r>
          <a:r>
            <a:rPr lang="en-US" sz="1600" dirty="0">
              <a:latin typeface="+mj-lt"/>
            </a:rPr>
            <a:t> </a:t>
          </a:r>
          <a:r>
            <a:rPr lang="en-US" sz="1600" dirty="0">
              <a:solidFill>
                <a:srgbClr val="C00000"/>
              </a:solidFill>
              <a:latin typeface="+mj-lt"/>
            </a:rPr>
            <a:t>support</a:t>
          </a:r>
          <a:r>
            <a:rPr lang="en-US" sz="1600" dirty="0">
              <a:latin typeface="+mj-lt"/>
            </a:rPr>
            <a:t> </a:t>
          </a:r>
          <a:r>
            <a:rPr lang="en-US" sz="1400" dirty="0">
              <a:latin typeface="+mj-lt"/>
            </a:rPr>
            <a:t>from which the scapula and free upper limb are suspended keeping them away from the trunk, so that the arm has maximum freedom of movement.</a:t>
          </a:r>
        </a:p>
      </dgm:t>
    </dgm:pt>
    <dgm:pt modelId="{164457EF-A625-1C4B-ABE9-9E6C7BB346FE}" type="parTrans" cxnId="{D69931F4-E90D-8A44-874B-D92A51C5B030}">
      <dgm:prSet/>
      <dgm:spPr/>
      <dgm:t>
        <a:bodyPr/>
        <a:lstStyle/>
        <a:p>
          <a:endParaRPr lang="en-US"/>
        </a:p>
      </dgm:t>
    </dgm:pt>
    <dgm:pt modelId="{C0215C0B-59A8-4B42-94E5-625DF8AC9185}" type="sibTrans" cxnId="{D69931F4-E90D-8A44-874B-D92A51C5B030}">
      <dgm:prSet/>
      <dgm:spPr/>
      <dgm:t>
        <a:bodyPr/>
        <a:lstStyle/>
        <a:p>
          <a:endParaRPr lang="en-US"/>
        </a:p>
      </dgm:t>
    </dgm:pt>
    <dgm:pt modelId="{E92A6906-6899-764C-AAF2-1F074451C446}">
      <dgm:prSet phldrT="[Text]" custT="1"/>
      <dgm:spPr/>
      <dgm:t>
        <a:bodyPr/>
        <a:lstStyle/>
        <a:p>
          <a:r>
            <a:rPr lang="en-US" sz="1600" dirty="0">
              <a:solidFill>
                <a:srgbClr val="C00000"/>
              </a:solidFill>
              <a:latin typeface="+mn-lt"/>
            </a:rPr>
            <a:t>Transmits forces </a:t>
          </a:r>
          <a:r>
            <a:rPr lang="en-US" sz="1700" dirty="0">
              <a:latin typeface="+mn-lt"/>
            </a:rPr>
            <a:t>from the upper limb to the axial skeleton.</a:t>
          </a:r>
        </a:p>
      </dgm:t>
    </dgm:pt>
    <dgm:pt modelId="{CF0685F7-A27B-B44A-AC23-3A21CB4B86F4}" type="parTrans" cxnId="{891FF551-A782-5A48-A89C-2913AA4C1852}">
      <dgm:prSet/>
      <dgm:spPr/>
      <dgm:t>
        <a:bodyPr/>
        <a:lstStyle/>
        <a:p>
          <a:endParaRPr lang="en-US"/>
        </a:p>
      </dgm:t>
    </dgm:pt>
    <dgm:pt modelId="{C3859793-D919-ED4E-84AD-6EE0047C8CCE}" type="sibTrans" cxnId="{891FF551-A782-5A48-A89C-2913AA4C1852}">
      <dgm:prSet/>
      <dgm:spPr/>
      <dgm:t>
        <a:bodyPr/>
        <a:lstStyle/>
        <a:p>
          <a:endParaRPr lang="en-US"/>
        </a:p>
      </dgm:t>
    </dgm:pt>
    <dgm:pt modelId="{7624FF75-21E5-414B-9034-C25A1C0C83D8}">
      <dgm:prSet phldrT="[Text]"/>
      <dgm:spPr/>
      <dgm:t>
        <a:bodyPr/>
        <a:lstStyle/>
        <a:p>
          <a:r>
            <a:rPr lang="en-US" dirty="0">
              <a:latin typeface="+mn-lt"/>
            </a:rPr>
            <a:t>Provides </a:t>
          </a:r>
          <a:r>
            <a:rPr lang="en-US" dirty="0">
              <a:solidFill>
                <a:srgbClr val="C00000"/>
              </a:solidFill>
              <a:latin typeface="+mn-lt"/>
            </a:rPr>
            <a:t>attachment</a:t>
          </a:r>
          <a:r>
            <a:rPr lang="en-US" dirty="0">
              <a:latin typeface="+mn-lt"/>
            </a:rPr>
            <a:t> for muscles.</a:t>
          </a:r>
        </a:p>
      </dgm:t>
    </dgm:pt>
    <dgm:pt modelId="{F820410D-F6B2-D446-BB70-5035C3CEDC55}" type="parTrans" cxnId="{95F8FD4C-EC87-7649-8D20-DFE26B71CDEF}">
      <dgm:prSet/>
      <dgm:spPr/>
      <dgm:t>
        <a:bodyPr/>
        <a:lstStyle/>
        <a:p>
          <a:endParaRPr lang="en-US"/>
        </a:p>
      </dgm:t>
    </dgm:pt>
    <dgm:pt modelId="{E0B8F336-33A9-A44B-A29A-66D0A6AAF15C}" type="sibTrans" cxnId="{95F8FD4C-EC87-7649-8D20-DFE26B71CDEF}">
      <dgm:prSet/>
      <dgm:spPr/>
      <dgm:t>
        <a:bodyPr/>
        <a:lstStyle/>
        <a:p>
          <a:endParaRPr lang="en-US"/>
        </a:p>
      </dgm:t>
    </dgm:pt>
    <dgm:pt modelId="{FE1E1162-8B8C-E444-B750-EE5B13FB80B1}">
      <dgm:prSet phldrT="[Text]"/>
      <dgm:spPr/>
      <dgm:t>
        <a:bodyPr/>
        <a:lstStyle/>
        <a:p>
          <a:r>
            <a:rPr lang="en-US" dirty="0">
              <a:latin typeface="+mn-lt"/>
            </a:rPr>
            <a:t>It forms a </a:t>
          </a:r>
          <a:r>
            <a:rPr lang="en-US" dirty="0">
              <a:solidFill>
                <a:srgbClr val="C00000"/>
              </a:solidFill>
              <a:latin typeface="+mn-lt"/>
            </a:rPr>
            <a:t>boundary</a:t>
          </a:r>
          <a:r>
            <a:rPr lang="en-US" dirty="0">
              <a:latin typeface="+mn-lt"/>
            </a:rPr>
            <a:t> of the cervicoaxillary canal  for </a:t>
          </a:r>
          <a:r>
            <a:rPr lang="en-US" dirty="0">
              <a:solidFill>
                <a:srgbClr val="C00000"/>
              </a:solidFill>
              <a:latin typeface="+mn-lt"/>
            </a:rPr>
            <a:t>protection</a:t>
          </a:r>
          <a:r>
            <a:rPr lang="en-US" dirty="0">
              <a:latin typeface="+mn-lt"/>
            </a:rPr>
            <a:t> of the neurovascular bundle of the UL.</a:t>
          </a:r>
        </a:p>
      </dgm:t>
    </dgm:pt>
    <dgm:pt modelId="{55809C69-47AC-6942-902C-BC349DBF0BB3}" type="parTrans" cxnId="{384395ED-2552-FC46-B5C4-EDE12ECB72FB}">
      <dgm:prSet/>
      <dgm:spPr/>
      <dgm:t>
        <a:bodyPr/>
        <a:lstStyle/>
        <a:p>
          <a:endParaRPr lang="en-US"/>
        </a:p>
      </dgm:t>
    </dgm:pt>
    <dgm:pt modelId="{45123375-FB7E-0346-BCA6-F1CB9D8A4986}" type="sibTrans" cxnId="{384395ED-2552-FC46-B5C4-EDE12ECB72FB}">
      <dgm:prSet/>
      <dgm:spPr/>
      <dgm:t>
        <a:bodyPr/>
        <a:lstStyle/>
        <a:p>
          <a:pPr rtl="0"/>
          <a:endParaRPr lang="en-US"/>
        </a:p>
      </dgm:t>
    </dgm:pt>
    <dgm:pt modelId="{BE7F1630-7B8A-8747-A8E1-24C5E719337A}" type="pres">
      <dgm:prSet presAssocID="{03800D31-76B3-B04B-AE4E-E393EAA04A71}" presName="diagram" presStyleCnt="0">
        <dgm:presLayoutVars>
          <dgm:chMax val="1"/>
          <dgm:dir/>
          <dgm:animLvl val="ctr"/>
          <dgm:resizeHandles val="exact"/>
        </dgm:presLayoutVars>
      </dgm:prSet>
      <dgm:spPr/>
    </dgm:pt>
    <dgm:pt modelId="{5C946766-ACDB-5F44-8990-056483B21C8F}" type="pres">
      <dgm:prSet presAssocID="{03800D31-76B3-B04B-AE4E-E393EAA04A71}" presName="matrix" presStyleCnt="0"/>
      <dgm:spPr/>
    </dgm:pt>
    <dgm:pt modelId="{5055E44B-D9C0-CD4E-A176-911E84C5E82B}" type="pres">
      <dgm:prSet presAssocID="{03800D31-76B3-B04B-AE4E-E393EAA04A71}" presName="tile1" presStyleLbl="node1" presStyleIdx="0" presStyleCnt="4"/>
      <dgm:spPr/>
    </dgm:pt>
    <dgm:pt modelId="{F37BD2B5-4EBD-7B46-86D0-61AB8EDFC594}" type="pres">
      <dgm:prSet presAssocID="{03800D31-76B3-B04B-AE4E-E393EAA04A71}" presName="tile1text" presStyleLbl="node1" presStyleIdx="0" presStyleCnt="4">
        <dgm:presLayoutVars>
          <dgm:chMax val="0"/>
          <dgm:chPref val="0"/>
          <dgm:bulletEnabled val="1"/>
        </dgm:presLayoutVars>
      </dgm:prSet>
      <dgm:spPr/>
    </dgm:pt>
    <dgm:pt modelId="{2C96F498-2A41-D147-B453-25F563F9C103}" type="pres">
      <dgm:prSet presAssocID="{03800D31-76B3-B04B-AE4E-E393EAA04A71}" presName="tile2" presStyleLbl="node1" presStyleIdx="1" presStyleCnt="4" custLinFactNeighborX="0" custLinFactNeighborY="-2434"/>
      <dgm:spPr/>
    </dgm:pt>
    <dgm:pt modelId="{DDD7E100-1122-634B-B84B-F5A5E7442843}" type="pres">
      <dgm:prSet presAssocID="{03800D31-76B3-B04B-AE4E-E393EAA04A71}" presName="tile2text" presStyleLbl="node1" presStyleIdx="1" presStyleCnt="4">
        <dgm:presLayoutVars>
          <dgm:chMax val="0"/>
          <dgm:chPref val="0"/>
          <dgm:bulletEnabled val="1"/>
        </dgm:presLayoutVars>
      </dgm:prSet>
      <dgm:spPr/>
    </dgm:pt>
    <dgm:pt modelId="{C7ACA946-ACCA-EC48-B42D-AC14FD6BC19C}" type="pres">
      <dgm:prSet presAssocID="{03800D31-76B3-B04B-AE4E-E393EAA04A71}" presName="tile3" presStyleLbl="node1" presStyleIdx="2" presStyleCnt="4"/>
      <dgm:spPr/>
    </dgm:pt>
    <dgm:pt modelId="{03DCDAD3-B4E3-9E49-ABE5-BA133BB8C8C2}" type="pres">
      <dgm:prSet presAssocID="{03800D31-76B3-B04B-AE4E-E393EAA04A71}" presName="tile3text" presStyleLbl="node1" presStyleIdx="2" presStyleCnt="4">
        <dgm:presLayoutVars>
          <dgm:chMax val="0"/>
          <dgm:chPref val="0"/>
          <dgm:bulletEnabled val="1"/>
        </dgm:presLayoutVars>
      </dgm:prSet>
      <dgm:spPr/>
    </dgm:pt>
    <dgm:pt modelId="{35B6BC43-3556-D041-A862-811CD75864A1}" type="pres">
      <dgm:prSet presAssocID="{03800D31-76B3-B04B-AE4E-E393EAA04A71}" presName="tile4" presStyleLbl="node1" presStyleIdx="3" presStyleCnt="4"/>
      <dgm:spPr/>
    </dgm:pt>
    <dgm:pt modelId="{B0053446-8658-DC4E-B4BD-255AEC6F8142}" type="pres">
      <dgm:prSet presAssocID="{03800D31-76B3-B04B-AE4E-E393EAA04A71}" presName="tile4text" presStyleLbl="node1" presStyleIdx="3" presStyleCnt="4">
        <dgm:presLayoutVars>
          <dgm:chMax val="0"/>
          <dgm:chPref val="0"/>
          <dgm:bulletEnabled val="1"/>
        </dgm:presLayoutVars>
      </dgm:prSet>
      <dgm:spPr/>
    </dgm:pt>
    <dgm:pt modelId="{7258151D-0C85-804A-AA46-A889A5F838B2}" type="pres">
      <dgm:prSet presAssocID="{03800D31-76B3-B04B-AE4E-E393EAA04A71}" presName="centerTile" presStyleLbl="fgShp" presStyleIdx="0" presStyleCnt="1" custLinFactNeighborX="4475" custLinFactNeighborY="7993">
        <dgm:presLayoutVars>
          <dgm:chMax val="0"/>
          <dgm:chPref val="0"/>
        </dgm:presLayoutVars>
      </dgm:prSet>
      <dgm:spPr/>
    </dgm:pt>
  </dgm:ptLst>
  <dgm:cxnLst>
    <dgm:cxn modelId="{229D9675-CFDA-4201-8B88-DC5D3EAED0E1}" type="presOf" srcId="{149CA085-78C4-CC42-A3DD-BBCB5CADE4C6}" destId="{7258151D-0C85-804A-AA46-A889A5F838B2}" srcOrd="0" destOrd="0" presId="urn:microsoft.com/office/officeart/2005/8/layout/matrix1"/>
    <dgm:cxn modelId="{95F8FD4C-EC87-7649-8D20-DFE26B71CDEF}" srcId="{149CA085-78C4-CC42-A3DD-BBCB5CADE4C6}" destId="{7624FF75-21E5-414B-9034-C25A1C0C83D8}" srcOrd="2" destOrd="0" parTransId="{F820410D-F6B2-D446-BB70-5035C3CEDC55}" sibTransId="{E0B8F336-33A9-A44B-A29A-66D0A6AAF15C}"/>
    <dgm:cxn modelId="{F9AD3733-60A8-47DC-BCBE-507CAE739853}" type="presOf" srcId="{E92A6906-6899-764C-AAF2-1F074451C446}" destId="{2C96F498-2A41-D147-B453-25F563F9C103}" srcOrd="0" destOrd="0" presId="urn:microsoft.com/office/officeart/2005/8/layout/matrix1"/>
    <dgm:cxn modelId="{384395ED-2552-FC46-B5C4-EDE12ECB72FB}" srcId="{149CA085-78C4-CC42-A3DD-BBCB5CADE4C6}" destId="{FE1E1162-8B8C-E444-B750-EE5B13FB80B1}" srcOrd="3" destOrd="0" parTransId="{55809C69-47AC-6942-902C-BC349DBF0BB3}" sibTransId="{45123375-FB7E-0346-BCA6-F1CB9D8A4986}"/>
    <dgm:cxn modelId="{92AFF64E-2608-4480-8016-31340D6D9079}" type="presOf" srcId="{FE1E1162-8B8C-E444-B750-EE5B13FB80B1}" destId="{B0053446-8658-DC4E-B4BD-255AEC6F8142}" srcOrd="1" destOrd="0" presId="urn:microsoft.com/office/officeart/2005/8/layout/matrix1"/>
    <dgm:cxn modelId="{6D13A198-B9F9-624D-8AEC-32FA0DA29293}" srcId="{03800D31-76B3-B04B-AE4E-E393EAA04A71}" destId="{149CA085-78C4-CC42-A3DD-BBCB5CADE4C6}" srcOrd="0" destOrd="0" parTransId="{402706A4-3260-FE45-BE97-6575858E83E9}" sibTransId="{068EAFCE-D1DF-A947-8185-4B28E0087085}"/>
    <dgm:cxn modelId="{4710A4A7-F43B-43F8-A2F9-928F3EDE0074}" type="presOf" srcId="{7624FF75-21E5-414B-9034-C25A1C0C83D8}" destId="{C7ACA946-ACCA-EC48-B42D-AC14FD6BC19C}" srcOrd="0" destOrd="0" presId="urn:microsoft.com/office/officeart/2005/8/layout/matrix1"/>
    <dgm:cxn modelId="{0ADF4123-910F-4A6C-A8C6-DE6B3613BA74}" type="presOf" srcId="{FE1E1162-8B8C-E444-B750-EE5B13FB80B1}" destId="{35B6BC43-3556-D041-A862-811CD75864A1}" srcOrd="0" destOrd="0" presId="urn:microsoft.com/office/officeart/2005/8/layout/matrix1"/>
    <dgm:cxn modelId="{85301F93-A051-4479-815A-4D5571C4ED35}" type="presOf" srcId="{50AAEF4B-4C69-2049-A6F0-60EADCE0B337}" destId="{5055E44B-D9C0-CD4E-A176-911E84C5E82B}" srcOrd="0" destOrd="0" presId="urn:microsoft.com/office/officeart/2005/8/layout/matrix1"/>
    <dgm:cxn modelId="{CE26581B-41B2-4541-AFCC-0364FDB67EEB}" type="presOf" srcId="{50AAEF4B-4C69-2049-A6F0-60EADCE0B337}" destId="{F37BD2B5-4EBD-7B46-86D0-61AB8EDFC594}" srcOrd="1" destOrd="0" presId="urn:microsoft.com/office/officeart/2005/8/layout/matrix1"/>
    <dgm:cxn modelId="{B6D702F8-EF10-46A2-B8AF-FBCC59544D35}" type="presOf" srcId="{7624FF75-21E5-414B-9034-C25A1C0C83D8}" destId="{03DCDAD3-B4E3-9E49-ABE5-BA133BB8C8C2}" srcOrd="1" destOrd="0" presId="urn:microsoft.com/office/officeart/2005/8/layout/matrix1"/>
    <dgm:cxn modelId="{D69931F4-E90D-8A44-874B-D92A51C5B030}" srcId="{149CA085-78C4-CC42-A3DD-BBCB5CADE4C6}" destId="{50AAEF4B-4C69-2049-A6F0-60EADCE0B337}" srcOrd="0" destOrd="0" parTransId="{164457EF-A625-1C4B-ABE9-9E6C7BB346FE}" sibTransId="{C0215C0B-59A8-4B42-94E5-625DF8AC9185}"/>
    <dgm:cxn modelId="{C65A68B1-5AE5-4DAC-9375-2C057623B392}" type="presOf" srcId="{03800D31-76B3-B04B-AE4E-E393EAA04A71}" destId="{BE7F1630-7B8A-8747-A8E1-24C5E719337A}" srcOrd="0" destOrd="0" presId="urn:microsoft.com/office/officeart/2005/8/layout/matrix1"/>
    <dgm:cxn modelId="{DBF96F1B-E866-4998-B1FC-1CC2D8F4D0BA}" type="presOf" srcId="{E92A6906-6899-764C-AAF2-1F074451C446}" destId="{DDD7E100-1122-634B-B84B-F5A5E7442843}" srcOrd="1" destOrd="0" presId="urn:microsoft.com/office/officeart/2005/8/layout/matrix1"/>
    <dgm:cxn modelId="{891FF551-A782-5A48-A89C-2913AA4C1852}" srcId="{149CA085-78C4-CC42-A3DD-BBCB5CADE4C6}" destId="{E92A6906-6899-764C-AAF2-1F074451C446}" srcOrd="1" destOrd="0" parTransId="{CF0685F7-A27B-B44A-AC23-3A21CB4B86F4}" sibTransId="{C3859793-D919-ED4E-84AD-6EE0047C8CCE}"/>
    <dgm:cxn modelId="{66438B72-1841-4CE0-B8ED-C452E5D0CAF8}" type="presParOf" srcId="{BE7F1630-7B8A-8747-A8E1-24C5E719337A}" destId="{5C946766-ACDB-5F44-8990-056483B21C8F}" srcOrd="0" destOrd="0" presId="urn:microsoft.com/office/officeart/2005/8/layout/matrix1"/>
    <dgm:cxn modelId="{8F4875C8-4DB4-4FE8-B127-DF632F504BCD}" type="presParOf" srcId="{5C946766-ACDB-5F44-8990-056483B21C8F}" destId="{5055E44B-D9C0-CD4E-A176-911E84C5E82B}" srcOrd="0" destOrd="0" presId="urn:microsoft.com/office/officeart/2005/8/layout/matrix1"/>
    <dgm:cxn modelId="{7418E2AC-F2DF-4B61-963F-72E1403016C9}" type="presParOf" srcId="{5C946766-ACDB-5F44-8990-056483B21C8F}" destId="{F37BD2B5-4EBD-7B46-86D0-61AB8EDFC594}" srcOrd="1" destOrd="0" presId="urn:microsoft.com/office/officeart/2005/8/layout/matrix1"/>
    <dgm:cxn modelId="{9B798DC9-9A82-4317-BBF4-2C768BB1F919}" type="presParOf" srcId="{5C946766-ACDB-5F44-8990-056483B21C8F}" destId="{2C96F498-2A41-D147-B453-25F563F9C103}" srcOrd="2" destOrd="0" presId="urn:microsoft.com/office/officeart/2005/8/layout/matrix1"/>
    <dgm:cxn modelId="{65D0AA24-EE63-45A2-82B5-83ADD36378F5}" type="presParOf" srcId="{5C946766-ACDB-5F44-8990-056483B21C8F}" destId="{DDD7E100-1122-634B-B84B-F5A5E7442843}" srcOrd="3" destOrd="0" presId="urn:microsoft.com/office/officeart/2005/8/layout/matrix1"/>
    <dgm:cxn modelId="{3F9B8B53-4A9C-49CA-A0F6-2F9B4DFF7B5B}" type="presParOf" srcId="{5C946766-ACDB-5F44-8990-056483B21C8F}" destId="{C7ACA946-ACCA-EC48-B42D-AC14FD6BC19C}" srcOrd="4" destOrd="0" presId="urn:microsoft.com/office/officeart/2005/8/layout/matrix1"/>
    <dgm:cxn modelId="{24CC535B-0220-407C-9071-80D20E632181}" type="presParOf" srcId="{5C946766-ACDB-5F44-8990-056483B21C8F}" destId="{03DCDAD3-B4E3-9E49-ABE5-BA133BB8C8C2}" srcOrd="5" destOrd="0" presId="urn:microsoft.com/office/officeart/2005/8/layout/matrix1"/>
    <dgm:cxn modelId="{53DD5789-61EA-42C2-9E76-2F7E845DD2A2}" type="presParOf" srcId="{5C946766-ACDB-5F44-8990-056483B21C8F}" destId="{35B6BC43-3556-D041-A862-811CD75864A1}" srcOrd="6" destOrd="0" presId="urn:microsoft.com/office/officeart/2005/8/layout/matrix1"/>
    <dgm:cxn modelId="{86B75514-0A7C-4F69-B5C4-BE47613446DE}" type="presParOf" srcId="{5C946766-ACDB-5F44-8990-056483B21C8F}" destId="{B0053446-8658-DC4E-B4BD-255AEC6F8142}" srcOrd="7" destOrd="0" presId="urn:microsoft.com/office/officeart/2005/8/layout/matrix1"/>
    <dgm:cxn modelId="{3008891C-2F14-4A2D-991B-26F8EE260910}" type="presParOf" srcId="{BE7F1630-7B8A-8747-A8E1-24C5E719337A}" destId="{7258151D-0C85-804A-AA46-A889A5F838B2}"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759260-35E7-AB42-8709-C0C5E49917FB}" type="doc">
      <dgm:prSet loTypeId="urn:microsoft.com/office/officeart/2005/8/layout/hierarchy3" loCatId="" qsTypeId="urn:microsoft.com/office/officeart/2005/8/quickstyle/simple3" qsCatId="simple" csTypeId="urn:microsoft.com/office/officeart/2005/8/colors/accent2_2" csCatId="accent2" phldr="1"/>
      <dgm:spPr/>
      <dgm:t>
        <a:bodyPr/>
        <a:lstStyle/>
        <a:p>
          <a:endParaRPr lang="en-US"/>
        </a:p>
      </dgm:t>
    </dgm:pt>
    <dgm:pt modelId="{E504B8D8-AD53-2444-A7CA-02D6604A5BB1}">
      <dgm:prSet phldrT="[Text]" custT="1"/>
      <dgm:spPr/>
      <dgm:t>
        <a:bodyPr/>
        <a:lstStyle/>
        <a:p>
          <a:r>
            <a:rPr lang="en-US" sz="2400" dirty="0">
              <a:latin typeface="+mn-lt"/>
            </a:rPr>
            <a:t>Body (</a:t>
          </a:r>
          <a:r>
            <a:rPr lang="en-US" sz="2400" dirty="0">
              <a:solidFill>
                <a:srgbClr val="C00000"/>
              </a:solidFill>
              <a:latin typeface="+mn-lt"/>
            </a:rPr>
            <a:t>shaft</a:t>
          </a:r>
          <a:r>
            <a:rPr lang="en-US" sz="2400" dirty="0">
              <a:latin typeface="+mn-lt"/>
            </a:rPr>
            <a:t>):</a:t>
          </a:r>
        </a:p>
      </dgm:t>
    </dgm:pt>
    <dgm:pt modelId="{CA0B8702-43F5-4848-82D6-64760363963C}" type="parTrans" cxnId="{2AE73667-99E8-9943-8FF9-BFA40B344353}">
      <dgm:prSet/>
      <dgm:spPr/>
      <dgm:t>
        <a:bodyPr/>
        <a:lstStyle/>
        <a:p>
          <a:endParaRPr lang="en-US"/>
        </a:p>
      </dgm:t>
    </dgm:pt>
    <dgm:pt modelId="{0DA87288-9886-FB41-B56D-94872C053F4B}" type="sibTrans" cxnId="{2AE73667-99E8-9943-8FF9-BFA40B344353}">
      <dgm:prSet/>
      <dgm:spPr/>
      <dgm:t>
        <a:bodyPr/>
        <a:lstStyle/>
        <a:p>
          <a:endParaRPr lang="en-US"/>
        </a:p>
      </dgm:t>
    </dgm:pt>
    <dgm:pt modelId="{8E5283F8-DE37-0F49-9A2B-8CCAF97E24AB}">
      <dgm:prSet phldrT="[Text]" custT="1"/>
      <dgm:spPr/>
      <dgm:t>
        <a:bodyPr/>
        <a:lstStyle/>
        <a:p>
          <a:r>
            <a:rPr lang="en-US" sz="1500" dirty="0">
              <a:latin typeface="+mn-lt"/>
            </a:rPr>
            <a:t>The medial 2/3 of the body (</a:t>
          </a:r>
          <a:r>
            <a:rPr lang="en-US" sz="1500" dirty="0">
              <a:solidFill>
                <a:schemeClr val="tx1"/>
              </a:solidFill>
              <a:latin typeface="+mn-lt"/>
            </a:rPr>
            <a:t>shaft</a:t>
          </a:r>
          <a:r>
            <a:rPr lang="en-US" sz="1500" dirty="0">
              <a:latin typeface="+mn-lt"/>
            </a:rPr>
            <a:t>) is </a:t>
          </a:r>
          <a:r>
            <a:rPr lang="en-US" sz="1500" dirty="0">
              <a:solidFill>
                <a:srgbClr val="C00000"/>
              </a:solidFill>
              <a:latin typeface="+mn-lt"/>
            </a:rPr>
            <a:t>convex</a:t>
          </a:r>
          <a:r>
            <a:rPr lang="en-US" sz="1500" dirty="0">
              <a:latin typeface="+mn-lt"/>
            </a:rPr>
            <a:t> forward.</a:t>
          </a:r>
        </a:p>
      </dgm:t>
    </dgm:pt>
    <dgm:pt modelId="{BBB4878A-6545-874C-A2C7-C4DF0C080BD4}" type="parTrans" cxnId="{DE86CAAE-DAD0-C948-813F-B138F4EDC8E4}">
      <dgm:prSet/>
      <dgm:spPr/>
      <dgm:t>
        <a:bodyPr/>
        <a:lstStyle/>
        <a:p>
          <a:endParaRPr lang="en-US" dirty="0"/>
        </a:p>
      </dgm:t>
    </dgm:pt>
    <dgm:pt modelId="{97D40375-B8F5-F540-9CD2-621E33DDCF5D}" type="sibTrans" cxnId="{DE86CAAE-DAD0-C948-813F-B138F4EDC8E4}">
      <dgm:prSet/>
      <dgm:spPr/>
      <dgm:t>
        <a:bodyPr/>
        <a:lstStyle/>
        <a:p>
          <a:endParaRPr lang="en-US"/>
        </a:p>
      </dgm:t>
    </dgm:pt>
    <dgm:pt modelId="{829DD67C-3AE1-BC4A-BA90-8110D47BFD84}">
      <dgm:prSet phldrT="[Text]" custT="1"/>
      <dgm:spPr/>
      <dgm:t>
        <a:bodyPr/>
        <a:lstStyle/>
        <a:p>
          <a:r>
            <a:rPr lang="en-US" sz="1500" dirty="0">
              <a:latin typeface="+mn-lt"/>
            </a:rPr>
            <a:t>The lateral 1/3 is </a:t>
          </a:r>
          <a:r>
            <a:rPr lang="en-US" sz="1500" dirty="0">
              <a:solidFill>
                <a:srgbClr val="C00000"/>
              </a:solidFill>
              <a:latin typeface="+mn-lt"/>
            </a:rPr>
            <a:t>concave</a:t>
          </a:r>
          <a:r>
            <a:rPr lang="en-US" sz="1500" dirty="0">
              <a:latin typeface="+mn-lt"/>
            </a:rPr>
            <a:t> forward.</a:t>
          </a:r>
        </a:p>
      </dgm:t>
    </dgm:pt>
    <dgm:pt modelId="{89725C94-37FA-5D43-8041-A508D2650252}" type="parTrans" cxnId="{206A84DF-2AE6-014C-9445-4B6C083DC170}">
      <dgm:prSet/>
      <dgm:spPr/>
      <dgm:t>
        <a:bodyPr/>
        <a:lstStyle/>
        <a:p>
          <a:endParaRPr lang="en-US" dirty="0"/>
        </a:p>
      </dgm:t>
    </dgm:pt>
    <dgm:pt modelId="{9722C337-DDE2-E948-A865-E894FCFF61F0}" type="sibTrans" cxnId="{206A84DF-2AE6-014C-9445-4B6C083DC170}">
      <dgm:prSet/>
      <dgm:spPr/>
      <dgm:t>
        <a:bodyPr/>
        <a:lstStyle/>
        <a:p>
          <a:endParaRPr lang="en-US"/>
        </a:p>
      </dgm:t>
    </dgm:pt>
    <dgm:pt modelId="{6E11C113-5893-8243-9D99-8DB984CDE58F}">
      <dgm:prSet phldrT="[Text]" custT="1"/>
      <dgm:spPr/>
      <dgm:t>
        <a:bodyPr/>
        <a:lstStyle/>
        <a:p>
          <a:r>
            <a:rPr lang="en-US" sz="2400" dirty="0">
              <a:latin typeface="+mn-lt"/>
            </a:rPr>
            <a:t>It has </a:t>
          </a:r>
          <a:r>
            <a:rPr lang="en-US" sz="2400" dirty="0">
              <a:solidFill>
                <a:srgbClr val="C00000"/>
              </a:solidFill>
              <a:latin typeface="+mn-lt"/>
            </a:rPr>
            <a:t>two surfaces</a:t>
          </a:r>
          <a:r>
            <a:rPr lang="en-US" sz="2400" dirty="0">
              <a:latin typeface="+mn-lt"/>
            </a:rPr>
            <a:t>:</a:t>
          </a:r>
        </a:p>
      </dgm:t>
    </dgm:pt>
    <dgm:pt modelId="{A0473A9B-3468-8346-B6AF-95E5B87C9E06}" type="parTrans" cxnId="{58806F24-7D79-DC49-8766-45A0E5800A55}">
      <dgm:prSet/>
      <dgm:spPr/>
      <dgm:t>
        <a:bodyPr/>
        <a:lstStyle/>
        <a:p>
          <a:endParaRPr lang="en-US"/>
        </a:p>
      </dgm:t>
    </dgm:pt>
    <dgm:pt modelId="{F6510AF6-814D-044F-A471-276B5785E082}" type="sibTrans" cxnId="{58806F24-7D79-DC49-8766-45A0E5800A55}">
      <dgm:prSet/>
      <dgm:spPr/>
      <dgm:t>
        <a:bodyPr/>
        <a:lstStyle/>
        <a:p>
          <a:endParaRPr lang="en-US"/>
        </a:p>
      </dgm:t>
    </dgm:pt>
    <dgm:pt modelId="{33E4BDE3-C54E-0C42-84BF-7088AAE1474D}">
      <dgm:prSet phldrT="[Text]" custT="1"/>
      <dgm:spPr/>
      <dgm:t>
        <a:bodyPr/>
        <a:lstStyle/>
        <a:p>
          <a:r>
            <a:rPr lang="en-US" sz="1500" dirty="0">
              <a:solidFill>
                <a:srgbClr val="C00000"/>
              </a:solidFill>
              <a:latin typeface="+mn-lt"/>
            </a:rPr>
            <a:t>Superior</a:t>
          </a:r>
          <a:r>
            <a:rPr lang="en-US" sz="1500" dirty="0">
              <a:latin typeface="+mn-lt"/>
            </a:rPr>
            <a:t>:  smooth as it lies just deep to the skin.</a:t>
          </a:r>
        </a:p>
      </dgm:t>
    </dgm:pt>
    <dgm:pt modelId="{FFC29FC8-6C96-8845-B473-BDDF34ACB95F}" type="parTrans" cxnId="{99DD974A-B7C0-BC42-930A-AC44379C9A74}">
      <dgm:prSet/>
      <dgm:spPr/>
      <dgm:t>
        <a:bodyPr/>
        <a:lstStyle/>
        <a:p>
          <a:endParaRPr lang="en-US" dirty="0"/>
        </a:p>
      </dgm:t>
    </dgm:pt>
    <dgm:pt modelId="{2E3343FC-7490-D947-954D-83CCF9E85F02}" type="sibTrans" cxnId="{99DD974A-B7C0-BC42-930A-AC44379C9A74}">
      <dgm:prSet/>
      <dgm:spPr/>
      <dgm:t>
        <a:bodyPr/>
        <a:lstStyle/>
        <a:p>
          <a:endParaRPr lang="en-US"/>
        </a:p>
      </dgm:t>
    </dgm:pt>
    <dgm:pt modelId="{4363E022-B913-8145-80AC-B624DFA9919F}">
      <dgm:prSet phldrT="[Text]" custT="1"/>
      <dgm:spPr/>
      <dgm:t>
        <a:bodyPr/>
        <a:lstStyle/>
        <a:p>
          <a:r>
            <a:rPr lang="en-US" sz="1500" dirty="0">
              <a:solidFill>
                <a:srgbClr val="C00000"/>
              </a:solidFill>
              <a:latin typeface="+mn-lt"/>
            </a:rPr>
            <a:t>Inferior</a:t>
          </a:r>
          <a:r>
            <a:rPr lang="en-US" sz="1500" dirty="0">
              <a:latin typeface="+mn-lt"/>
            </a:rPr>
            <a:t>: rough because strong ligaments bind it to the 1st rib</a:t>
          </a:r>
        </a:p>
      </dgm:t>
    </dgm:pt>
    <dgm:pt modelId="{07B71A60-F8FA-094F-AEB3-578B526FFE96}" type="parTrans" cxnId="{10A1C6DD-7F31-1F4C-9449-2E766375E875}">
      <dgm:prSet/>
      <dgm:spPr/>
      <dgm:t>
        <a:bodyPr/>
        <a:lstStyle/>
        <a:p>
          <a:endParaRPr lang="en-US" dirty="0"/>
        </a:p>
      </dgm:t>
    </dgm:pt>
    <dgm:pt modelId="{33FD444E-E318-2C41-8495-D05BBECF843E}" type="sibTrans" cxnId="{10A1C6DD-7F31-1F4C-9449-2E766375E875}">
      <dgm:prSet/>
      <dgm:spPr/>
      <dgm:t>
        <a:bodyPr/>
        <a:lstStyle/>
        <a:p>
          <a:pPr rtl="0"/>
          <a:endParaRPr lang="en-US"/>
        </a:p>
      </dgm:t>
    </dgm:pt>
    <dgm:pt modelId="{52F3FAF7-ED64-834E-8420-2DB86B98E22A}" type="pres">
      <dgm:prSet presAssocID="{25759260-35E7-AB42-8709-C0C5E49917FB}" presName="diagram" presStyleCnt="0">
        <dgm:presLayoutVars>
          <dgm:chPref val="1"/>
          <dgm:dir/>
          <dgm:animOne val="branch"/>
          <dgm:animLvl val="lvl"/>
          <dgm:resizeHandles/>
        </dgm:presLayoutVars>
      </dgm:prSet>
      <dgm:spPr/>
    </dgm:pt>
    <dgm:pt modelId="{C818EA04-4428-C149-9EFE-85C9ACFDF2B4}" type="pres">
      <dgm:prSet presAssocID="{E504B8D8-AD53-2444-A7CA-02D6604A5BB1}" presName="root" presStyleCnt="0"/>
      <dgm:spPr/>
    </dgm:pt>
    <dgm:pt modelId="{DAB012A7-22AD-1749-818C-CD7EAE46657E}" type="pres">
      <dgm:prSet presAssocID="{E504B8D8-AD53-2444-A7CA-02D6604A5BB1}" presName="rootComposite" presStyleCnt="0"/>
      <dgm:spPr/>
    </dgm:pt>
    <dgm:pt modelId="{B496DB1D-FFC0-1241-B023-EB2AB471347D}" type="pres">
      <dgm:prSet presAssocID="{E504B8D8-AD53-2444-A7CA-02D6604A5BB1}" presName="rootText" presStyleLbl="node1" presStyleIdx="0" presStyleCnt="2" custScaleY="78723" custLinFactNeighborX="474" custLinFactNeighborY="-5417"/>
      <dgm:spPr/>
    </dgm:pt>
    <dgm:pt modelId="{30996035-81DF-A74A-B1D0-BAB0E2E28535}" type="pres">
      <dgm:prSet presAssocID="{E504B8D8-AD53-2444-A7CA-02D6604A5BB1}" presName="rootConnector" presStyleLbl="node1" presStyleIdx="0" presStyleCnt="2"/>
      <dgm:spPr/>
    </dgm:pt>
    <dgm:pt modelId="{744D8D1C-E048-4C4A-935E-4A6A44C8120D}" type="pres">
      <dgm:prSet presAssocID="{E504B8D8-AD53-2444-A7CA-02D6604A5BB1}" presName="childShape" presStyleCnt="0"/>
      <dgm:spPr/>
    </dgm:pt>
    <dgm:pt modelId="{4995A7F7-B6F7-E843-BF37-154981D93816}" type="pres">
      <dgm:prSet presAssocID="{BBB4878A-6545-874C-A2C7-C4DF0C080BD4}" presName="Name13" presStyleLbl="parChTrans1D2" presStyleIdx="0" presStyleCnt="4"/>
      <dgm:spPr/>
    </dgm:pt>
    <dgm:pt modelId="{8E81EB8B-C3F9-2C41-BC3C-F8F9365F6E23}" type="pres">
      <dgm:prSet presAssocID="{8E5283F8-DE37-0F49-9A2B-8CCAF97E24AB}" presName="childText" presStyleLbl="bgAcc1" presStyleIdx="0" presStyleCnt="4">
        <dgm:presLayoutVars>
          <dgm:bulletEnabled val="1"/>
        </dgm:presLayoutVars>
      </dgm:prSet>
      <dgm:spPr/>
    </dgm:pt>
    <dgm:pt modelId="{BF9CBD28-59E2-E746-B5E4-A031D34378FB}" type="pres">
      <dgm:prSet presAssocID="{89725C94-37FA-5D43-8041-A508D2650252}" presName="Name13" presStyleLbl="parChTrans1D2" presStyleIdx="1" presStyleCnt="4"/>
      <dgm:spPr/>
    </dgm:pt>
    <dgm:pt modelId="{01FD2F73-96CE-DD48-882A-47FE38D3AB89}" type="pres">
      <dgm:prSet presAssocID="{829DD67C-3AE1-BC4A-BA90-8110D47BFD84}" presName="childText" presStyleLbl="bgAcc1" presStyleIdx="1" presStyleCnt="4">
        <dgm:presLayoutVars>
          <dgm:bulletEnabled val="1"/>
        </dgm:presLayoutVars>
      </dgm:prSet>
      <dgm:spPr/>
    </dgm:pt>
    <dgm:pt modelId="{3FE3EA26-4D68-C24C-8F84-066CC5669CEE}" type="pres">
      <dgm:prSet presAssocID="{6E11C113-5893-8243-9D99-8DB984CDE58F}" presName="root" presStyleCnt="0"/>
      <dgm:spPr/>
    </dgm:pt>
    <dgm:pt modelId="{4D523D56-2E8D-9145-8D65-B3B65373432F}" type="pres">
      <dgm:prSet presAssocID="{6E11C113-5893-8243-9D99-8DB984CDE58F}" presName="rootComposite" presStyleCnt="0"/>
      <dgm:spPr/>
    </dgm:pt>
    <dgm:pt modelId="{94F8120D-15C3-CB40-9E18-FD39173256E4}" type="pres">
      <dgm:prSet presAssocID="{6E11C113-5893-8243-9D99-8DB984CDE58F}" presName="rootText" presStyleLbl="node1" presStyleIdx="1" presStyleCnt="2" custScaleX="102338" custScaleY="79175" custLinFactNeighborX="-14325" custLinFactNeighborY="-4772"/>
      <dgm:spPr/>
    </dgm:pt>
    <dgm:pt modelId="{F59D514B-F863-4F43-A51D-387F329F49A2}" type="pres">
      <dgm:prSet presAssocID="{6E11C113-5893-8243-9D99-8DB984CDE58F}" presName="rootConnector" presStyleLbl="node1" presStyleIdx="1" presStyleCnt="2"/>
      <dgm:spPr/>
    </dgm:pt>
    <dgm:pt modelId="{15195FEA-DB2E-9A46-8E57-852A81B5DB65}" type="pres">
      <dgm:prSet presAssocID="{6E11C113-5893-8243-9D99-8DB984CDE58F}" presName="childShape" presStyleCnt="0"/>
      <dgm:spPr/>
    </dgm:pt>
    <dgm:pt modelId="{EF9DEEF2-3871-CE4D-AF61-821A9502A00D}" type="pres">
      <dgm:prSet presAssocID="{FFC29FC8-6C96-8845-B473-BDDF34ACB95F}" presName="Name13" presStyleLbl="parChTrans1D2" presStyleIdx="2" presStyleCnt="4"/>
      <dgm:spPr/>
    </dgm:pt>
    <dgm:pt modelId="{8E7410EF-39E3-4A48-AB19-D2CCB849AD49}" type="pres">
      <dgm:prSet presAssocID="{33E4BDE3-C54E-0C42-84BF-7088AAE1474D}" presName="childText" presStyleLbl="bgAcc1" presStyleIdx="2" presStyleCnt="4" custLinFactNeighborX="-17254" custLinFactNeighborY="-730">
        <dgm:presLayoutVars>
          <dgm:bulletEnabled val="1"/>
        </dgm:presLayoutVars>
      </dgm:prSet>
      <dgm:spPr/>
    </dgm:pt>
    <dgm:pt modelId="{094D0F43-9347-7F41-AC9A-C23CBA2F04FD}" type="pres">
      <dgm:prSet presAssocID="{07B71A60-F8FA-094F-AEB3-578B526FFE96}" presName="Name13" presStyleLbl="parChTrans1D2" presStyleIdx="3" presStyleCnt="4"/>
      <dgm:spPr/>
    </dgm:pt>
    <dgm:pt modelId="{A98035C5-7DDD-6743-98C3-9BACA32BCF6C}" type="pres">
      <dgm:prSet presAssocID="{4363E022-B913-8145-80AC-B624DFA9919F}" presName="childText" presStyleLbl="bgAcc1" presStyleIdx="3" presStyleCnt="4" custLinFactNeighborX="-17254" custLinFactNeighborY="-3403">
        <dgm:presLayoutVars>
          <dgm:bulletEnabled val="1"/>
        </dgm:presLayoutVars>
      </dgm:prSet>
      <dgm:spPr/>
    </dgm:pt>
  </dgm:ptLst>
  <dgm:cxnLst>
    <dgm:cxn modelId="{571E8521-59A7-41C4-97A7-5F843D27A5B2}" type="presOf" srcId="{FFC29FC8-6C96-8845-B473-BDDF34ACB95F}" destId="{EF9DEEF2-3871-CE4D-AF61-821A9502A00D}" srcOrd="0" destOrd="0" presId="urn:microsoft.com/office/officeart/2005/8/layout/hierarchy3"/>
    <dgm:cxn modelId="{58806F24-7D79-DC49-8766-45A0E5800A55}" srcId="{25759260-35E7-AB42-8709-C0C5E49917FB}" destId="{6E11C113-5893-8243-9D99-8DB984CDE58F}" srcOrd="1" destOrd="0" parTransId="{A0473A9B-3468-8346-B6AF-95E5B87C9E06}" sibTransId="{F6510AF6-814D-044F-A471-276B5785E082}"/>
    <dgm:cxn modelId="{78F70171-67E5-4166-90F4-87C0C9D0BFBB}" type="presOf" srcId="{BBB4878A-6545-874C-A2C7-C4DF0C080BD4}" destId="{4995A7F7-B6F7-E843-BF37-154981D93816}" srcOrd="0" destOrd="0" presId="urn:microsoft.com/office/officeart/2005/8/layout/hierarchy3"/>
    <dgm:cxn modelId="{2AE73667-99E8-9943-8FF9-BFA40B344353}" srcId="{25759260-35E7-AB42-8709-C0C5E49917FB}" destId="{E504B8D8-AD53-2444-A7CA-02D6604A5BB1}" srcOrd="0" destOrd="0" parTransId="{CA0B8702-43F5-4848-82D6-64760363963C}" sibTransId="{0DA87288-9886-FB41-B56D-94872C053F4B}"/>
    <dgm:cxn modelId="{583C8849-9F32-434A-9192-54BF43A88098}" type="presOf" srcId="{6E11C113-5893-8243-9D99-8DB984CDE58F}" destId="{F59D514B-F863-4F43-A51D-387F329F49A2}" srcOrd="1" destOrd="0" presId="urn:microsoft.com/office/officeart/2005/8/layout/hierarchy3"/>
    <dgm:cxn modelId="{F5748B25-5937-453B-B6C2-4A1AFA89D665}" type="presOf" srcId="{89725C94-37FA-5D43-8041-A508D2650252}" destId="{BF9CBD28-59E2-E746-B5E4-A031D34378FB}" srcOrd="0" destOrd="0" presId="urn:microsoft.com/office/officeart/2005/8/layout/hierarchy3"/>
    <dgm:cxn modelId="{E4404894-66BE-47AB-B600-82356B388952}" type="presOf" srcId="{4363E022-B913-8145-80AC-B624DFA9919F}" destId="{A98035C5-7DDD-6743-98C3-9BACA32BCF6C}" srcOrd="0" destOrd="0" presId="urn:microsoft.com/office/officeart/2005/8/layout/hierarchy3"/>
    <dgm:cxn modelId="{B5E5A5F7-A4FE-48FE-B0CA-3EDAAD150A8B}" type="presOf" srcId="{829DD67C-3AE1-BC4A-BA90-8110D47BFD84}" destId="{01FD2F73-96CE-DD48-882A-47FE38D3AB89}" srcOrd="0" destOrd="0" presId="urn:microsoft.com/office/officeart/2005/8/layout/hierarchy3"/>
    <dgm:cxn modelId="{99DD974A-B7C0-BC42-930A-AC44379C9A74}" srcId="{6E11C113-5893-8243-9D99-8DB984CDE58F}" destId="{33E4BDE3-C54E-0C42-84BF-7088AAE1474D}" srcOrd="0" destOrd="0" parTransId="{FFC29FC8-6C96-8845-B473-BDDF34ACB95F}" sibTransId="{2E3343FC-7490-D947-954D-83CCF9E85F02}"/>
    <dgm:cxn modelId="{DAA2EAB3-EC7D-4EA9-96C7-9FF466168008}" type="presOf" srcId="{E504B8D8-AD53-2444-A7CA-02D6604A5BB1}" destId="{B496DB1D-FFC0-1241-B023-EB2AB471347D}" srcOrd="0" destOrd="0" presId="urn:microsoft.com/office/officeart/2005/8/layout/hierarchy3"/>
    <dgm:cxn modelId="{DF6F2FDE-3A7B-4008-BFF4-B5183691E92E}" type="presOf" srcId="{6E11C113-5893-8243-9D99-8DB984CDE58F}" destId="{94F8120D-15C3-CB40-9E18-FD39173256E4}" srcOrd="0" destOrd="0" presId="urn:microsoft.com/office/officeart/2005/8/layout/hierarchy3"/>
    <dgm:cxn modelId="{DE86CAAE-DAD0-C948-813F-B138F4EDC8E4}" srcId="{E504B8D8-AD53-2444-A7CA-02D6604A5BB1}" destId="{8E5283F8-DE37-0F49-9A2B-8CCAF97E24AB}" srcOrd="0" destOrd="0" parTransId="{BBB4878A-6545-874C-A2C7-C4DF0C080BD4}" sibTransId="{97D40375-B8F5-F540-9CD2-621E33DDCF5D}"/>
    <dgm:cxn modelId="{CA49F2FF-2E66-4A98-BC08-4BB43F34064E}" type="presOf" srcId="{8E5283F8-DE37-0F49-9A2B-8CCAF97E24AB}" destId="{8E81EB8B-C3F9-2C41-BC3C-F8F9365F6E23}" srcOrd="0" destOrd="0" presId="urn:microsoft.com/office/officeart/2005/8/layout/hierarchy3"/>
    <dgm:cxn modelId="{37B84739-B18C-414F-BA0B-FD7994B959D2}" type="presOf" srcId="{07B71A60-F8FA-094F-AEB3-578B526FFE96}" destId="{094D0F43-9347-7F41-AC9A-C23CBA2F04FD}" srcOrd="0" destOrd="0" presId="urn:microsoft.com/office/officeart/2005/8/layout/hierarchy3"/>
    <dgm:cxn modelId="{5A3E0837-D7A3-4A0D-90FB-6F1AC7D7F3B2}" type="presOf" srcId="{25759260-35E7-AB42-8709-C0C5E49917FB}" destId="{52F3FAF7-ED64-834E-8420-2DB86B98E22A}" srcOrd="0" destOrd="0" presId="urn:microsoft.com/office/officeart/2005/8/layout/hierarchy3"/>
    <dgm:cxn modelId="{10A1C6DD-7F31-1F4C-9449-2E766375E875}" srcId="{6E11C113-5893-8243-9D99-8DB984CDE58F}" destId="{4363E022-B913-8145-80AC-B624DFA9919F}" srcOrd="1" destOrd="0" parTransId="{07B71A60-F8FA-094F-AEB3-578B526FFE96}" sibTransId="{33FD444E-E318-2C41-8495-D05BBECF843E}"/>
    <dgm:cxn modelId="{931CD010-65CC-4387-9B2D-E20C9D152AA4}" type="presOf" srcId="{33E4BDE3-C54E-0C42-84BF-7088AAE1474D}" destId="{8E7410EF-39E3-4A48-AB19-D2CCB849AD49}" srcOrd="0" destOrd="0" presId="urn:microsoft.com/office/officeart/2005/8/layout/hierarchy3"/>
    <dgm:cxn modelId="{206A84DF-2AE6-014C-9445-4B6C083DC170}" srcId="{E504B8D8-AD53-2444-A7CA-02D6604A5BB1}" destId="{829DD67C-3AE1-BC4A-BA90-8110D47BFD84}" srcOrd="1" destOrd="0" parTransId="{89725C94-37FA-5D43-8041-A508D2650252}" sibTransId="{9722C337-DDE2-E948-A865-E894FCFF61F0}"/>
    <dgm:cxn modelId="{8F7CDCE3-F298-48BA-862E-493B2AC4586F}" type="presOf" srcId="{E504B8D8-AD53-2444-A7CA-02D6604A5BB1}" destId="{30996035-81DF-A74A-B1D0-BAB0E2E28535}" srcOrd="1" destOrd="0" presId="urn:microsoft.com/office/officeart/2005/8/layout/hierarchy3"/>
    <dgm:cxn modelId="{9B4D9CD5-305E-493A-8895-D5DA926E6323}" type="presParOf" srcId="{52F3FAF7-ED64-834E-8420-2DB86B98E22A}" destId="{C818EA04-4428-C149-9EFE-85C9ACFDF2B4}" srcOrd="0" destOrd="0" presId="urn:microsoft.com/office/officeart/2005/8/layout/hierarchy3"/>
    <dgm:cxn modelId="{485D3CB1-D341-4600-B8D4-7F1CFC4D6FDB}" type="presParOf" srcId="{C818EA04-4428-C149-9EFE-85C9ACFDF2B4}" destId="{DAB012A7-22AD-1749-818C-CD7EAE46657E}" srcOrd="0" destOrd="0" presId="urn:microsoft.com/office/officeart/2005/8/layout/hierarchy3"/>
    <dgm:cxn modelId="{C0B754A0-B6CB-4D15-831A-4184345A212D}" type="presParOf" srcId="{DAB012A7-22AD-1749-818C-CD7EAE46657E}" destId="{B496DB1D-FFC0-1241-B023-EB2AB471347D}" srcOrd="0" destOrd="0" presId="urn:microsoft.com/office/officeart/2005/8/layout/hierarchy3"/>
    <dgm:cxn modelId="{9F6F76D1-36CF-4D12-B89F-9C3C3BE8E605}" type="presParOf" srcId="{DAB012A7-22AD-1749-818C-CD7EAE46657E}" destId="{30996035-81DF-A74A-B1D0-BAB0E2E28535}" srcOrd="1" destOrd="0" presId="urn:microsoft.com/office/officeart/2005/8/layout/hierarchy3"/>
    <dgm:cxn modelId="{2B3ED4F7-2720-493B-ABC3-A9936D55BAA8}" type="presParOf" srcId="{C818EA04-4428-C149-9EFE-85C9ACFDF2B4}" destId="{744D8D1C-E048-4C4A-935E-4A6A44C8120D}" srcOrd="1" destOrd="0" presId="urn:microsoft.com/office/officeart/2005/8/layout/hierarchy3"/>
    <dgm:cxn modelId="{F80B635F-4776-4C23-B51E-DC79E2DCC3B5}" type="presParOf" srcId="{744D8D1C-E048-4C4A-935E-4A6A44C8120D}" destId="{4995A7F7-B6F7-E843-BF37-154981D93816}" srcOrd="0" destOrd="0" presId="urn:microsoft.com/office/officeart/2005/8/layout/hierarchy3"/>
    <dgm:cxn modelId="{B78A0A9E-E768-4068-8E59-BB20FE6619C2}" type="presParOf" srcId="{744D8D1C-E048-4C4A-935E-4A6A44C8120D}" destId="{8E81EB8B-C3F9-2C41-BC3C-F8F9365F6E23}" srcOrd="1" destOrd="0" presId="urn:microsoft.com/office/officeart/2005/8/layout/hierarchy3"/>
    <dgm:cxn modelId="{8DEFD9D6-C1C9-475E-8FA6-C5B98704E48F}" type="presParOf" srcId="{744D8D1C-E048-4C4A-935E-4A6A44C8120D}" destId="{BF9CBD28-59E2-E746-B5E4-A031D34378FB}" srcOrd="2" destOrd="0" presId="urn:microsoft.com/office/officeart/2005/8/layout/hierarchy3"/>
    <dgm:cxn modelId="{259EC38E-4FA2-4FD9-8424-3F9ED4D33C3B}" type="presParOf" srcId="{744D8D1C-E048-4C4A-935E-4A6A44C8120D}" destId="{01FD2F73-96CE-DD48-882A-47FE38D3AB89}" srcOrd="3" destOrd="0" presId="urn:microsoft.com/office/officeart/2005/8/layout/hierarchy3"/>
    <dgm:cxn modelId="{275535F5-0E5E-4DB8-AFFB-51A2C082CF5B}" type="presParOf" srcId="{52F3FAF7-ED64-834E-8420-2DB86B98E22A}" destId="{3FE3EA26-4D68-C24C-8F84-066CC5669CEE}" srcOrd="1" destOrd="0" presId="urn:microsoft.com/office/officeart/2005/8/layout/hierarchy3"/>
    <dgm:cxn modelId="{A7F97ABC-39B8-40D5-BE66-67381CB8C9EA}" type="presParOf" srcId="{3FE3EA26-4D68-C24C-8F84-066CC5669CEE}" destId="{4D523D56-2E8D-9145-8D65-B3B65373432F}" srcOrd="0" destOrd="0" presId="urn:microsoft.com/office/officeart/2005/8/layout/hierarchy3"/>
    <dgm:cxn modelId="{5DAEF91D-8E34-4D43-8620-D7AAA3A7BB2D}" type="presParOf" srcId="{4D523D56-2E8D-9145-8D65-B3B65373432F}" destId="{94F8120D-15C3-CB40-9E18-FD39173256E4}" srcOrd="0" destOrd="0" presId="urn:microsoft.com/office/officeart/2005/8/layout/hierarchy3"/>
    <dgm:cxn modelId="{596DCAE6-2FA1-4B99-A59E-85C8AB86E060}" type="presParOf" srcId="{4D523D56-2E8D-9145-8D65-B3B65373432F}" destId="{F59D514B-F863-4F43-A51D-387F329F49A2}" srcOrd="1" destOrd="0" presId="urn:microsoft.com/office/officeart/2005/8/layout/hierarchy3"/>
    <dgm:cxn modelId="{74EF2119-BA2D-43FF-91F2-C2C17AF8C153}" type="presParOf" srcId="{3FE3EA26-4D68-C24C-8F84-066CC5669CEE}" destId="{15195FEA-DB2E-9A46-8E57-852A81B5DB65}" srcOrd="1" destOrd="0" presId="urn:microsoft.com/office/officeart/2005/8/layout/hierarchy3"/>
    <dgm:cxn modelId="{07413A67-E508-43C0-A830-525294B1316F}" type="presParOf" srcId="{15195FEA-DB2E-9A46-8E57-852A81B5DB65}" destId="{EF9DEEF2-3871-CE4D-AF61-821A9502A00D}" srcOrd="0" destOrd="0" presId="urn:microsoft.com/office/officeart/2005/8/layout/hierarchy3"/>
    <dgm:cxn modelId="{7BBB7DF4-8829-44D7-B069-6DD8BB19E71A}" type="presParOf" srcId="{15195FEA-DB2E-9A46-8E57-852A81B5DB65}" destId="{8E7410EF-39E3-4A48-AB19-D2CCB849AD49}" srcOrd="1" destOrd="0" presId="urn:microsoft.com/office/officeart/2005/8/layout/hierarchy3"/>
    <dgm:cxn modelId="{9038AF51-F895-4288-BCA6-C925D608B8DB}" type="presParOf" srcId="{15195FEA-DB2E-9A46-8E57-852A81B5DB65}" destId="{094D0F43-9347-7F41-AC9A-C23CBA2F04FD}" srcOrd="2" destOrd="0" presId="urn:microsoft.com/office/officeart/2005/8/layout/hierarchy3"/>
    <dgm:cxn modelId="{C2A27EF6-B0FC-4608-AA14-2A9DBD7DE3FF}" type="presParOf" srcId="{15195FEA-DB2E-9A46-8E57-852A81B5DB65}" destId="{A98035C5-7DDD-6743-98C3-9BACA32BCF6C}"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DD808D-DDB2-F44A-9A97-39C1232891E7}" type="doc">
      <dgm:prSet loTypeId="urn:microsoft.com/office/officeart/2005/8/layout/hierarchy3" loCatId="" qsTypeId="urn:microsoft.com/office/officeart/2005/8/quickstyle/simple3" qsCatId="simple" csTypeId="urn:microsoft.com/office/officeart/2005/8/colors/accent2_2" csCatId="accent2" phldr="1"/>
      <dgm:spPr/>
      <dgm:t>
        <a:bodyPr/>
        <a:lstStyle/>
        <a:p>
          <a:endParaRPr lang="en-US"/>
        </a:p>
      </dgm:t>
    </dgm:pt>
    <dgm:pt modelId="{04958DEA-819D-1F43-BAB2-E22721BFF0B3}">
      <dgm:prSet phldrT="[Text]" custT="1"/>
      <dgm:spPr/>
      <dgm:t>
        <a:bodyPr/>
        <a:lstStyle/>
        <a:p>
          <a:r>
            <a:rPr lang="en-US" sz="2400" dirty="0">
              <a:latin typeface="+mn-lt"/>
            </a:rPr>
            <a:t>It has </a:t>
          </a:r>
          <a:r>
            <a:rPr lang="en-US" sz="2400" dirty="0">
              <a:solidFill>
                <a:srgbClr val="C00000"/>
              </a:solidFill>
              <a:latin typeface="+mn-lt"/>
            </a:rPr>
            <a:t>two ends</a:t>
          </a:r>
          <a:r>
            <a:rPr lang="en-US" sz="2400" dirty="0">
              <a:latin typeface="+mn-lt"/>
            </a:rPr>
            <a:t>:</a:t>
          </a:r>
        </a:p>
      </dgm:t>
    </dgm:pt>
    <dgm:pt modelId="{514C2F86-304D-724B-A93F-EDF90FD19AA7}" type="parTrans" cxnId="{19D72B91-C516-1A4C-A524-9D3CD5A513C2}">
      <dgm:prSet/>
      <dgm:spPr/>
      <dgm:t>
        <a:bodyPr/>
        <a:lstStyle/>
        <a:p>
          <a:endParaRPr lang="en-US"/>
        </a:p>
      </dgm:t>
    </dgm:pt>
    <dgm:pt modelId="{12D0FEBB-BBE7-6049-AA2D-27889E43A0B7}" type="sibTrans" cxnId="{19D72B91-C516-1A4C-A524-9D3CD5A513C2}">
      <dgm:prSet/>
      <dgm:spPr/>
      <dgm:t>
        <a:bodyPr/>
        <a:lstStyle/>
        <a:p>
          <a:endParaRPr lang="en-US"/>
        </a:p>
      </dgm:t>
    </dgm:pt>
    <dgm:pt modelId="{87EFE898-8893-264C-83C9-22013AE45D89}">
      <dgm:prSet phldrT="[Text]" custT="1"/>
      <dgm:spPr/>
      <dgm:t>
        <a:bodyPr/>
        <a:lstStyle/>
        <a:p>
          <a:r>
            <a:rPr lang="en-US" sz="1500" b="0" dirty="0">
              <a:latin typeface="+mn-lt"/>
            </a:rPr>
            <a:t>Its medial (</a:t>
          </a:r>
          <a:r>
            <a:rPr lang="en-US" sz="1500" b="0" dirty="0">
              <a:solidFill>
                <a:srgbClr val="C00000"/>
              </a:solidFill>
              <a:latin typeface="+mn-lt"/>
            </a:rPr>
            <a:t>Sternal</a:t>
          </a:r>
          <a:r>
            <a:rPr lang="en-US" sz="1500" b="0" dirty="0">
              <a:latin typeface="+mn-lt"/>
            </a:rPr>
            <a:t>) end is enlarged &amp; triangular</a:t>
          </a:r>
          <a:r>
            <a:rPr lang="en-US" sz="1500" dirty="0">
              <a:latin typeface="+mn-lt"/>
            </a:rPr>
            <a:t>.</a:t>
          </a:r>
        </a:p>
      </dgm:t>
    </dgm:pt>
    <dgm:pt modelId="{FE402EF1-5D6D-1041-A728-4F51350053C9}" type="parTrans" cxnId="{0B07FCF0-EFB9-2645-9505-08BD1EDD6EC6}">
      <dgm:prSet/>
      <dgm:spPr/>
      <dgm:t>
        <a:bodyPr/>
        <a:lstStyle/>
        <a:p>
          <a:endParaRPr lang="en-US" dirty="0"/>
        </a:p>
      </dgm:t>
    </dgm:pt>
    <dgm:pt modelId="{BDC9FFD3-AAF9-EB41-A6C6-41E16C90B818}" type="sibTrans" cxnId="{0B07FCF0-EFB9-2645-9505-08BD1EDD6EC6}">
      <dgm:prSet/>
      <dgm:spPr/>
      <dgm:t>
        <a:bodyPr/>
        <a:lstStyle/>
        <a:p>
          <a:endParaRPr lang="en-US"/>
        </a:p>
      </dgm:t>
    </dgm:pt>
    <dgm:pt modelId="{257C85A1-2D3A-2944-B8BE-67C34324E887}">
      <dgm:prSet phldrT="[Text]" custT="1"/>
      <dgm:spPr/>
      <dgm:t>
        <a:bodyPr/>
        <a:lstStyle/>
        <a:p>
          <a:r>
            <a:rPr lang="en-US" sz="1500" dirty="0">
              <a:latin typeface="+mn-lt"/>
            </a:rPr>
            <a:t>Its lateral (</a:t>
          </a:r>
          <a:r>
            <a:rPr lang="en-US" sz="1500" dirty="0">
              <a:solidFill>
                <a:srgbClr val="C00000"/>
              </a:solidFill>
              <a:latin typeface="+mn-lt"/>
            </a:rPr>
            <a:t>Acromial</a:t>
          </a:r>
          <a:r>
            <a:rPr lang="en-US" sz="1500" dirty="0">
              <a:latin typeface="+mn-lt"/>
            </a:rPr>
            <a:t>) end is flattened</a:t>
          </a:r>
        </a:p>
      </dgm:t>
    </dgm:pt>
    <dgm:pt modelId="{494A2D0E-7848-4E43-ADA5-A9FF39CEEBB8}" type="parTrans" cxnId="{45515E46-5424-6249-8BD3-6B008940EC2F}">
      <dgm:prSet/>
      <dgm:spPr/>
      <dgm:t>
        <a:bodyPr/>
        <a:lstStyle/>
        <a:p>
          <a:endParaRPr lang="en-US" dirty="0"/>
        </a:p>
      </dgm:t>
    </dgm:pt>
    <dgm:pt modelId="{B2A09632-6B4B-E045-9174-BC3F8AACD4BE}" type="sibTrans" cxnId="{45515E46-5424-6249-8BD3-6B008940EC2F}">
      <dgm:prSet/>
      <dgm:spPr/>
      <dgm:t>
        <a:bodyPr/>
        <a:lstStyle/>
        <a:p>
          <a:endParaRPr lang="en-US"/>
        </a:p>
      </dgm:t>
    </dgm:pt>
    <dgm:pt modelId="{76C9FC35-65C3-674E-A296-E9A4216D1073}" type="pres">
      <dgm:prSet presAssocID="{44DD808D-DDB2-F44A-9A97-39C1232891E7}" presName="diagram" presStyleCnt="0">
        <dgm:presLayoutVars>
          <dgm:chPref val="1"/>
          <dgm:dir/>
          <dgm:animOne val="branch"/>
          <dgm:animLvl val="lvl"/>
          <dgm:resizeHandles/>
        </dgm:presLayoutVars>
      </dgm:prSet>
      <dgm:spPr/>
    </dgm:pt>
    <dgm:pt modelId="{C358912F-73B9-E044-8F95-C6FD0C8DA21D}" type="pres">
      <dgm:prSet presAssocID="{04958DEA-819D-1F43-BAB2-E22721BFF0B3}" presName="root" presStyleCnt="0"/>
      <dgm:spPr/>
    </dgm:pt>
    <dgm:pt modelId="{2284B393-92B6-9847-8BA1-6AF5A54E04ED}" type="pres">
      <dgm:prSet presAssocID="{04958DEA-819D-1F43-BAB2-E22721BFF0B3}" presName="rootComposite" presStyleCnt="0"/>
      <dgm:spPr/>
    </dgm:pt>
    <dgm:pt modelId="{993E7756-1986-3D4A-B3A7-75755D3FD32A}" type="pres">
      <dgm:prSet presAssocID="{04958DEA-819D-1F43-BAB2-E22721BFF0B3}" presName="rootText" presStyleLbl="node1" presStyleIdx="0" presStyleCnt="1" custScaleY="75217"/>
      <dgm:spPr/>
    </dgm:pt>
    <dgm:pt modelId="{658775D3-E24A-6840-A265-943747BAEDF1}" type="pres">
      <dgm:prSet presAssocID="{04958DEA-819D-1F43-BAB2-E22721BFF0B3}" presName="rootConnector" presStyleLbl="node1" presStyleIdx="0" presStyleCnt="1"/>
      <dgm:spPr/>
    </dgm:pt>
    <dgm:pt modelId="{EB28C226-21C9-0343-9F4C-D68D27A05926}" type="pres">
      <dgm:prSet presAssocID="{04958DEA-819D-1F43-BAB2-E22721BFF0B3}" presName="childShape" presStyleCnt="0"/>
      <dgm:spPr/>
    </dgm:pt>
    <dgm:pt modelId="{2E2527E6-2105-204C-800A-0B5F9A56B3D0}" type="pres">
      <dgm:prSet presAssocID="{FE402EF1-5D6D-1041-A728-4F51350053C9}" presName="Name13" presStyleLbl="parChTrans1D2" presStyleIdx="0" presStyleCnt="2"/>
      <dgm:spPr/>
    </dgm:pt>
    <dgm:pt modelId="{93A4DCF3-78C1-DC44-AC4E-0B84C2C43ECD}" type="pres">
      <dgm:prSet presAssocID="{87EFE898-8893-264C-83C9-22013AE45D89}" presName="childText" presStyleLbl="bgAcc1" presStyleIdx="0" presStyleCnt="2">
        <dgm:presLayoutVars>
          <dgm:bulletEnabled val="1"/>
        </dgm:presLayoutVars>
      </dgm:prSet>
      <dgm:spPr/>
    </dgm:pt>
    <dgm:pt modelId="{9248D185-39CE-9641-85FE-0244F8F72117}" type="pres">
      <dgm:prSet presAssocID="{494A2D0E-7848-4E43-ADA5-A9FF39CEEBB8}" presName="Name13" presStyleLbl="parChTrans1D2" presStyleIdx="1" presStyleCnt="2"/>
      <dgm:spPr/>
    </dgm:pt>
    <dgm:pt modelId="{9EEDA63F-419A-634F-912D-558E4F1086F4}" type="pres">
      <dgm:prSet presAssocID="{257C85A1-2D3A-2944-B8BE-67C34324E887}" presName="childText" presStyleLbl="bgAcc1" presStyleIdx="1" presStyleCnt="2">
        <dgm:presLayoutVars>
          <dgm:bulletEnabled val="1"/>
        </dgm:presLayoutVars>
      </dgm:prSet>
      <dgm:spPr/>
    </dgm:pt>
  </dgm:ptLst>
  <dgm:cxnLst>
    <dgm:cxn modelId="{C52B092F-E15B-458E-8021-08EE843FA783}" type="presOf" srcId="{FE402EF1-5D6D-1041-A728-4F51350053C9}" destId="{2E2527E6-2105-204C-800A-0B5F9A56B3D0}" srcOrd="0" destOrd="0" presId="urn:microsoft.com/office/officeart/2005/8/layout/hierarchy3"/>
    <dgm:cxn modelId="{6CD87EAC-DDA3-4AF3-8083-1747CE3479B9}" type="presOf" srcId="{04958DEA-819D-1F43-BAB2-E22721BFF0B3}" destId="{658775D3-E24A-6840-A265-943747BAEDF1}" srcOrd="1" destOrd="0" presId="urn:microsoft.com/office/officeart/2005/8/layout/hierarchy3"/>
    <dgm:cxn modelId="{CB78699D-9C3A-46FA-88A3-82B2D3A30C23}" type="presOf" srcId="{257C85A1-2D3A-2944-B8BE-67C34324E887}" destId="{9EEDA63F-419A-634F-912D-558E4F1086F4}" srcOrd="0" destOrd="0" presId="urn:microsoft.com/office/officeart/2005/8/layout/hierarchy3"/>
    <dgm:cxn modelId="{7BD1B1AD-BAB6-4E25-887C-20810FDF38AA}" type="presOf" srcId="{87EFE898-8893-264C-83C9-22013AE45D89}" destId="{93A4DCF3-78C1-DC44-AC4E-0B84C2C43ECD}" srcOrd="0" destOrd="0" presId="urn:microsoft.com/office/officeart/2005/8/layout/hierarchy3"/>
    <dgm:cxn modelId="{0B07FCF0-EFB9-2645-9505-08BD1EDD6EC6}" srcId="{04958DEA-819D-1F43-BAB2-E22721BFF0B3}" destId="{87EFE898-8893-264C-83C9-22013AE45D89}" srcOrd="0" destOrd="0" parTransId="{FE402EF1-5D6D-1041-A728-4F51350053C9}" sibTransId="{BDC9FFD3-AAF9-EB41-A6C6-41E16C90B818}"/>
    <dgm:cxn modelId="{577D2F38-FDD9-4A71-B8BF-E5304FC9F608}" type="presOf" srcId="{04958DEA-819D-1F43-BAB2-E22721BFF0B3}" destId="{993E7756-1986-3D4A-B3A7-75755D3FD32A}" srcOrd="0" destOrd="0" presId="urn:microsoft.com/office/officeart/2005/8/layout/hierarchy3"/>
    <dgm:cxn modelId="{B9C27BF5-EDCE-436B-9B25-20046A34D28D}" type="presOf" srcId="{494A2D0E-7848-4E43-ADA5-A9FF39CEEBB8}" destId="{9248D185-39CE-9641-85FE-0244F8F72117}" srcOrd="0" destOrd="0" presId="urn:microsoft.com/office/officeart/2005/8/layout/hierarchy3"/>
    <dgm:cxn modelId="{AC86BD57-001B-4841-9448-9277AB972C58}" type="presOf" srcId="{44DD808D-DDB2-F44A-9A97-39C1232891E7}" destId="{76C9FC35-65C3-674E-A296-E9A4216D1073}" srcOrd="0" destOrd="0" presId="urn:microsoft.com/office/officeart/2005/8/layout/hierarchy3"/>
    <dgm:cxn modelId="{19D72B91-C516-1A4C-A524-9D3CD5A513C2}" srcId="{44DD808D-DDB2-F44A-9A97-39C1232891E7}" destId="{04958DEA-819D-1F43-BAB2-E22721BFF0B3}" srcOrd="0" destOrd="0" parTransId="{514C2F86-304D-724B-A93F-EDF90FD19AA7}" sibTransId="{12D0FEBB-BBE7-6049-AA2D-27889E43A0B7}"/>
    <dgm:cxn modelId="{45515E46-5424-6249-8BD3-6B008940EC2F}" srcId="{04958DEA-819D-1F43-BAB2-E22721BFF0B3}" destId="{257C85A1-2D3A-2944-B8BE-67C34324E887}" srcOrd="1" destOrd="0" parTransId="{494A2D0E-7848-4E43-ADA5-A9FF39CEEBB8}" sibTransId="{B2A09632-6B4B-E045-9174-BC3F8AACD4BE}"/>
    <dgm:cxn modelId="{F8B62915-C104-4602-9C65-650DFE610138}" type="presParOf" srcId="{76C9FC35-65C3-674E-A296-E9A4216D1073}" destId="{C358912F-73B9-E044-8F95-C6FD0C8DA21D}" srcOrd="0" destOrd="0" presId="urn:microsoft.com/office/officeart/2005/8/layout/hierarchy3"/>
    <dgm:cxn modelId="{6ADF07B6-BF35-4570-8CB0-E19EA1C0E0D6}" type="presParOf" srcId="{C358912F-73B9-E044-8F95-C6FD0C8DA21D}" destId="{2284B393-92B6-9847-8BA1-6AF5A54E04ED}" srcOrd="0" destOrd="0" presId="urn:microsoft.com/office/officeart/2005/8/layout/hierarchy3"/>
    <dgm:cxn modelId="{B93D4AE5-2430-46BA-9B1B-22FBF066F4FC}" type="presParOf" srcId="{2284B393-92B6-9847-8BA1-6AF5A54E04ED}" destId="{993E7756-1986-3D4A-B3A7-75755D3FD32A}" srcOrd="0" destOrd="0" presId="urn:microsoft.com/office/officeart/2005/8/layout/hierarchy3"/>
    <dgm:cxn modelId="{9FD427CB-9F65-4AC4-AC79-F0E31D6412EC}" type="presParOf" srcId="{2284B393-92B6-9847-8BA1-6AF5A54E04ED}" destId="{658775D3-E24A-6840-A265-943747BAEDF1}" srcOrd="1" destOrd="0" presId="urn:microsoft.com/office/officeart/2005/8/layout/hierarchy3"/>
    <dgm:cxn modelId="{3FBC871C-4209-444B-99BA-0A05E6899AE2}" type="presParOf" srcId="{C358912F-73B9-E044-8F95-C6FD0C8DA21D}" destId="{EB28C226-21C9-0343-9F4C-D68D27A05926}" srcOrd="1" destOrd="0" presId="urn:microsoft.com/office/officeart/2005/8/layout/hierarchy3"/>
    <dgm:cxn modelId="{75BFAF9D-3DB7-433D-8E76-E45F3EDC7B74}" type="presParOf" srcId="{EB28C226-21C9-0343-9F4C-D68D27A05926}" destId="{2E2527E6-2105-204C-800A-0B5F9A56B3D0}" srcOrd="0" destOrd="0" presId="urn:microsoft.com/office/officeart/2005/8/layout/hierarchy3"/>
    <dgm:cxn modelId="{6EF7E02A-C982-41E0-A0D6-169D07BE275C}" type="presParOf" srcId="{EB28C226-21C9-0343-9F4C-D68D27A05926}" destId="{93A4DCF3-78C1-DC44-AC4E-0B84C2C43ECD}" srcOrd="1" destOrd="0" presId="urn:microsoft.com/office/officeart/2005/8/layout/hierarchy3"/>
    <dgm:cxn modelId="{93CE9DCA-BE9C-492D-8D4F-87F47BBBCF5D}" type="presParOf" srcId="{EB28C226-21C9-0343-9F4C-D68D27A05926}" destId="{9248D185-39CE-9641-85FE-0244F8F72117}" srcOrd="2" destOrd="0" presId="urn:microsoft.com/office/officeart/2005/8/layout/hierarchy3"/>
    <dgm:cxn modelId="{C106B776-171E-42AB-9EED-1B7BC3658796}" type="presParOf" srcId="{EB28C226-21C9-0343-9F4C-D68D27A05926}" destId="{9EEDA63F-419A-634F-912D-558E4F1086F4}" srcOrd="3"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09C7CB-7B5B-4575-A841-DAE4D3F10B2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ar-SA"/>
        </a:p>
      </dgm:t>
    </dgm:pt>
    <dgm:pt modelId="{CAB1CB7B-E5F2-44E5-8DBB-9ED83300EBBC}">
      <dgm:prSet phldrT="[نص]"/>
      <dgm:spPr/>
      <dgm:t>
        <a:bodyPr/>
        <a:lstStyle/>
        <a:p>
          <a:pPr rtl="1"/>
          <a:r>
            <a:rPr lang="ar-SA" dirty="0">
              <a:solidFill>
                <a:schemeClr val="tx1"/>
              </a:solidFill>
            </a:rPr>
            <a:t> </a:t>
          </a:r>
          <a:endParaRPr lang="ar-SA" dirty="0">
            <a:solidFill>
              <a:schemeClr val="tx1"/>
            </a:solidFill>
            <a:latin typeface="+mj-lt"/>
          </a:endParaRPr>
        </a:p>
      </dgm:t>
    </dgm:pt>
    <dgm:pt modelId="{9D6023D3-8709-43D7-B213-F8A03EEAAE7E}" type="parTrans" cxnId="{87D652E6-982D-432F-BAE0-7F4AC56A3EDE}">
      <dgm:prSet/>
      <dgm:spPr/>
      <dgm:t>
        <a:bodyPr/>
        <a:lstStyle/>
        <a:p>
          <a:pPr rtl="1"/>
          <a:endParaRPr lang="ar-SA"/>
        </a:p>
      </dgm:t>
    </dgm:pt>
    <dgm:pt modelId="{7F7B7820-A3E6-4F11-9124-39A8977A7466}" type="sibTrans" cxnId="{87D652E6-982D-432F-BAE0-7F4AC56A3EDE}">
      <dgm:prSet/>
      <dgm:spPr/>
      <dgm:t>
        <a:bodyPr/>
        <a:lstStyle/>
        <a:p>
          <a:pPr rtl="1"/>
          <a:endParaRPr lang="ar-SA"/>
        </a:p>
      </dgm:t>
    </dgm:pt>
    <dgm:pt modelId="{DB3DAB16-F83A-4F81-8305-36CDB964B885}">
      <dgm:prSet phldrT="[نص]"/>
      <dgm:spPr>
        <a:solidFill>
          <a:srgbClr val="CCECFF"/>
        </a:solidFill>
      </dgm:spPr>
      <dgm:t>
        <a:bodyPr/>
        <a:lstStyle/>
        <a:p>
          <a:pPr rtl="1"/>
          <a:r>
            <a:rPr lang="en-US" b="1" dirty="0">
              <a:solidFill>
                <a:schemeClr val="tx1"/>
              </a:solidFill>
              <a:latin typeface="+mj-lt"/>
            </a:rPr>
            <a:t>Clinical appearance:</a:t>
          </a:r>
        </a:p>
        <a:p>
          <a:pPr rtl="1"/>
          <a:r>
            <a:rPr lang="en-US" dirty="0">
              <a:solidFill>
                <a:schemeClr val="accent6"/>
              </a:solidFill>
              <a:latin typeface="+mj-lt"/>
            </a:rPr>
            <a:t>It will protrude posteriorly</a:t>
          </a:r>
          <a:endParaRPr lang="ar-SA" dirty="0">
            <a:solidFill>
              <a:schemeClr val="accent6"/>
            </a:solidFill>
            <a:latin typeface="+mj-lt"/>
          </a:endParaRPr>
        </a:p>
      </dgm:t>
    </dgm:pt>
    <dgm:pt modelId="{9B0DEFA3-2214-4311-BE1B-9A6BF10E58D7}" type="parTrans" cxnId="{CA975C16-878F-47FD-859D-24696CBA8749}">
      <dgm:prSet/>
      <dgm:spPr/>
      <dgm:t>
        <a:bodyPr/>
        <a:lstStyle/>
        <a:p>
          <a:pPr rtl="1"/>
          <a:endParaRPr lang="ar-SA"/>
        </a:p>
      </dgm:t>
    </dgm:pt>
    <dgm:pt modelId="{EACA9DFC-CF1A-4160-B549-D8478979FB79}" type="sibTrans" cxnId="{CA975C16-878F-47FD-859D-24696CBA8749}">
      <dgm:prSet/>
      <dgm:spPr/>
      <dgm:t>
        <a:bodyPr/>
        <a:lstStyle/>
        <a:p>
          <a:pPr rtl="1"/>
          <a:endParaRPr lang="ar-SA"/>
        </a:p>
      </dgm:t>
    </dgm:pt>
    <dgm:pt modelId="{D0DE5DE7-3034-44AE-9875-334294E48E36}">
      <dgm:prSet phldrT="[نص]"/>
      <dgm:spPr>
        <a:solidFill>
          <a:srgbClr val="CCECFF"/>
        </a:solidFill>
      </dgm:spPr>
      <dgm:t>
        <a:bodyPr/>
        <a:lstStyle/>
        <a:p>
          <a:pPr rtl="1"/>
          <a:r>
            <a:rPr lang="en-US" b="1" dirty="0">
              <a:solidFill>
                <a:schemeClr val="tx1"/>
              </a:solidFill>
              <a:latin typeface="+mj-lt"/>
            </a:rPr>
            <a:t>Etiology :</a:t>
          </a:r>
        </a:p>
        <a:p>
          <a:pPr rtl="1"/>
          <a:r>
            <a:rPr lang="en-US" dirty="0">
              <a:solidFill>
                <a:schemeClr val="tx1"/>
              </a:solidFill>
              <a:latin typeface="+mj-lt"/>
            </a:rPr>
            <a:t>The </a:t>
          </a:r>
          <a:r>
            <a:rPr lang="en-US" dirty="0">
              <a:solidFill>
                <a:schemeClr val="accent6"/>
              </a:solidFill>
              <a:latin typeface="+mj-lt"/>
            </a:rPr>
            <a:t>serratus anterior </a:t>
          </a:r>
          <a:r>
            <a:rPr lang="en-US" dirty="0">
              <a:solidFill>
                <a:schemeClr val="tx1"/>
              </a:solidFill>
              <a:latin typeface="+mj-lt"/>
            </a:rPr>
            <a:t>muscle pulls the scapula against the ribcage. </a:t>
          </a:r>
          <a:r>
            <a:rPr lang="en-US" dirty="0">
              <a:solidFill>
                <a:srgbClr val="FF0000"/>
              </a:solidFill>
              <a:latin typeface="+mj-lt"/>
            </a:rPr>
            <a:t>T</a:t>
          </a:r>
          <a:r>
            <a:rPr lang="en-US" dirty="0">
              <a:solidFill>
                <a:schemeClr val="accent6"/>
              </a:solidFill>
              <a:latin typeface="+mj-lt"/>
            </a:rPr>
            <a:t>he long thoracic nerve </a:t>
          </a:r>
          <a:r>
            <a:rPr lang="en-US" dirty="0">
              <a:solidFill>
                <a:schemeClr val="tx1"/>
              </a:solidFill>
              <a:latin typeface="+mj-lt"/>
            </a:rPr>
            <a:t>innervates this muscle , if the nerve becomes injured (as in radical mastectomy) the scapula protrudes. </a:t>
          </a:r>
          <a:endParaRPr lang="ar-SA" dirty="0">
            <a:solidFill>
              <a:schemeClr val="tx1"/>
            </a:solidFill>
            <a:latin typeface="+mj-lt"/>
          </a:endParaRPr>
        </a:p>
      </dgm:t>
    </dgm:pt>
    <dgm:pt modelId="{A68D983B-01D1-418D-A1F0-4D7830A1C55B}" type="parTrans" cxnId="{107D8002-0342-4788-B4AF-98CC7A58E23F}">
      <dgm:prSet/>
      <dgm:spPr/>
      <dgm:t>
        <a:bodyPr/>
        <a:lstStyle/>
        <a:p>
          <a:pPr rtl="1"/>
          <a:endParaRPr lang="ar-SA"/>
        </a:p>
      </dgm:t>
    </dgm:pt>
    <dgm:pt modelId="{26979EB9-920F-4A51-B435-1C85DE0B748F}" type="sibTrans" cxnId="{107D8002-0342-4788-B4AF-98CC7A58E23F}">
      <dgm:prSet/>
      <dgm:spPr/>
      <dgm:t>
        <a:bodyPr/>
        <a:lstStyle/>
        <a:p>
          <a:pPr rtl="1"/>
          <a:endParaRPr lang="ar-SA"/>
        </a:p>
      </dgm:t>
    </dgm:pt>
    <dgm:pt modelId="{99954AEB-0A75-45AB-B7AF-75EE192F139B}">
      <dgm:prSet phldrT="[نص]"/>
      <dgm:spPr>
        <a:solidFill>
          <a:srgbClr val="CCECFF"/>
        </a:solidFill>
      </dgm:spPr>
      <dgm:t>
        <a:bodyPr/>
        <a:lstStyle/>
        <a:p>
          <a:pPr rtl="1"/>
          <a:r>
            <a:rPr lang="en-US" b="1" dirty="0">
              <a:solidFill>
                <a:schemeClr val="tx1"/>
              </a:solidFill>
              <a:latin typeface="+mj-lt"/>
            </a:rPr>
            <a:t>Symptoms :</a:t>
          </a:r>
        </a:p>
        <a:p>
          <a:pPr rtl="1"/>
          <a:r>
            <a:rPr lang="en-US" dirty="0">
              <a:solidFill>
                <a:schemeClr val="tx1"/>
              </a:solidFill>
              <a:latin typeface="+mj-lt"/>
            </a:rPr>
            <a:t>The patient </a:t>
          </a:r>
          <a:r>
            <a:rPr lang="en-US" dirty="0">
              <a:solidFill>
                <a:schemeClr val="accent6"/>
              </a:solidFill>
              <a:latin typeface="+mj-lt"/>
            </a:rPr>
            <a:t>has difficulty in raising the arm above the head </a:t>
          </a:r>
          <a:r>
            <a:rPr lang="en-US" dirty="0">
              <a:solidFill>
                <a:schemeClr val="tx1"/>
              </a:solidFill>
              <a:latin typeface="+mj-lt"/>
            </a:rPr>
            <a:t>(difficult in rotation of the scapula)</a:t>
          </a:r>
          <a:endParaRPr lang="ar-SA" dirty="0">
            <a:solidFill>
              <a:schemeClr val="tx1"/>
            </a:solidFill>
            <a:latin typeface="+mj-lt"/>
          </a:endParaRPr>
        </a:p>
      </dgm:t>
    </dgm:pt>
    <dgm:pt modelId="{C3C96A74-26F5-421F-B636-C798FB2A982E}" type="parTrans" cxnId="{A31AB15B-5B0E-4094-A89C-F837AA8847BA}">
      <dgm:prSet/>
      <dgm:spPr/>
      <dgm:t>
        <a:bodyPr/>
        <a:lstStyle/>
        <a:p>
          <a:pPr rtl="1"/>
          <a:endParaRPr lang="ar-SA"/>
        </a:p>
      </dgm:t>
    </dgm:pt>
    <dgm:pt modelId="{9E28BD40-91C0-46EA-AF8D-4B2AA49C6AEE}" type="sibTrans" cxnId="{A31AB15B-5B0E-4094-A89C-F837AA8847BA}">
      <dgm:prSet/>
      <dgm:spPr/>
      <dgm:t>
        <a:bodyPr/>
        <a:lstStyle/>
        <a:p>
          <a:pPr rtl="1"/>
          <a:endParaRPr lang="ar-SA"/>
        </a:p>
      </dgm:t>
    </dgm:pt>
    <dgm:pt modelId="{2147BF3C-EA85-4AF3-945E-878C61C409A8}">
      <dgm:prSet phldrT="[نص]"/>
      <dgm:spPr>
        <a:solidFill>
          <a:srgbClr val="CCECFF"/>
        </a:solidFill>
      </dgm:spPr>
      <dgm:t>
        <a:bodyPr/>
        <a:lstStyle/>
        <a:p>
          <a:pPr rtl="1"/>
          <a:r>
            <a:rPr lang="en-US" dirty="0">
              <a:solidFill>
                <a:schemeClr val="accent6"/>
              </a:solidFill>
              <a:latin typeface="+mj-lt"/>
            </a:rPr>
            <a:t>The medial border and inferior angle of the scapula will no longer be kept closely applied to the chest </a:t>
          </a:r>
          <a:r>
            <a:rPr lang="en-US" dirty="0">
              <a:solidFill>
                <a:schemeClr val="accent6"/>
              </a:solidFill>
            </a:rPr>
            <a:t>wall</a:t>
          </a:r>
          <a:endParaRPr lang="ar-SA" dirty="0">
            <a:solidFill>
              <a:schemeClr val="accent6"/>
            </a:solidFill>
          </a:endParaRPr>
        </a:p>
      </dgm:t>
    </dgm:pt>
    <dgm:pt modelId="{A5009A77-D24B-419D-9731-7EB2C1A61D0D}" type="parTrans" cxnId="{96107B3D-16B4-4669-880C-87BBED7ED6B9}">
      <dgm:prSet/>
      <dgm:spPr/>
      <dgm:t>
        <a:bodyPr/>
        <a:lstStyle/>
        <a:p>
          <a:pPr rtl="1"/>
          <a:endParaRPr lang="ar-SA"/>
        </a:p>
      </dgm:t>
    </dgm:pt>
    <dgm:pt modelId="{9657DDB7-5EB5-434E-AA74-BCB3172DE731}" type="sibTrans" cxnId="{96107B3D-16B4-4669-880C-87BBED7ED6B9}">
      <dgm:prSet/>
      <dgm:spPr/>
      <dgm:t>
        <a:bodyPr/>
        <a:lstStyle/>
        <a:p>
          <a:pPr rtl="1"/>
          <a:endParaRPr lang="ar-SA"/>
        </a:p>
      </dgm:t>
    </dgm:pt>
    <dgm:pt modelId="{9195AEFA-A841-4EFC-BAB8-23CB61875872}" type="pres">
      <dgm:prSet presAssocID="{CA09C7CB-7B5B-4575-A841-DAE4D3F10B23}" presName="diagram" presStyleCnt="0">
        <dgm:presLayoutVars>
          <dgm:chMax val="1"/>
          <dgm:dir/>
          <dgm:animLvl val="ctr"/>
          <dgm:resizeHandles val="exact"/>
        </dgm:presLayoutVars>
      </dgm:prSet>
      <dgm:spPr/>
    </dgm:pt>
    <dgm:pt modelId="{AF6D2046-DD5F-4D87-9140-7B25EB87ED89}" type="pres">
      <dgm:prSet presAssocID="{CA09C7CB-7B5B-4575-A841-DAE4D3F10B23}" presName="matrix" presStyleCnt="0"/>
      <dgm:spPr/>
    </dgm:pt>
    <dgm:pt modelId="{09DE8153-2518-46C7-B81B-5D4E710E36E6}" type="pres">
      <dgm:prSet presAssocID="{CA09C7CB-7B5B-4575-A841-DAE4D3F10B23}" presName="tile1" presStyleLbl="node1" presStyleIdx="0" presStyleCnt="4"/>
      <dgm:spPr/>
    </dgm:pt>
    <dgm:pt modelId="{D6D01A44-2323-4623-87D4-119EBBA3F9DD}" type="pres">
      <dgm:prSet presAssocID="{CA09C7CB-7B5B-4575-A841-DAE4D3F10B23}" presName="tile1text" presStyleLbl="node1" presStyleIdx="0" presStyleCnt="4">
        <dgm:presLayoutVars>
          <dgm:chMax val="0"/>
          <dgm:chPref val="0"/>
          <dgm:bulletEnabled val="1"/>
        </dgm:presLayoutVars>
      </dgm:prSet>
      <dgm:spPr/>
    </dgm:pt>
    <dgm:pt modelId="{ECBD26EE-727D-44CE-B1C7-6FD81CD63D70}" type="pres">
      <dgm:prSet presAssocID="{CA09C7CB-7B5B-4575-A841-DAE4D3F10B23}" presName="tile2" presStyleLbl="node1" presStyleIdx="1" presStyleCnt="4" custLinFactNeighborX="-211" custLinFactNeighborY="329"/>
      <dgm:spPr/>
    </dgm:pt>
    <dgm:pt modelId="{2AD00F62-DE03-468F-9713-56ACA761AF0D}" type="pres">
      <dgm:prSet presAssocID="{CA09C7CB-7B5B-4575-A841-DAE4D3F10B23}" presName="tile2text" presStyleLbl="node1" presStyleIdx="1" presStyleCnt="4">
        <dgm:presLayoutVars>
          <dgm:chMax val="0"/>
          <dgm:chPref val="0"/>
          <dgm:bulletEnabled val="1"/>
        </dgm:presLayoutVars>
      </dgm:prSet>
      <dgm:spPr/>
    </dgm:pt>
    <dgm:pt modelId="{620283EA-ACF8-4629-8955-A32E67DAF990}" type="pres">
      <dgm:prSet presAssocID="{CA09C7CB-7B5B-4575-A841-DAE4D3F10B23}" presName="tile3" presStyleLbl="node1" presStyleIdx="2" presStyleCnt="4"/>
      <dgm:spPr/>
    </dgm:pt>
    <dgm:pt modelId="{9DD75F0A-19F4-448B-B954-5234B13433BB}" type="pres">
      <dgm:prSet presAssocID="{CA09C7CB-7B5B-4575-A841-DAE4D3F10B23}" presName="tile3text" presStyleLbl="node1" presStyleIdx="2" presStyleCnt="4">
        <dgm:presLayoutVars>
          <dgm:chMax val="0"/>
          <dgm:chPref val="0"/>
          <dgm:bulletEnabled val="1"/>
        </dgm:presLayoutVars>
      </dgm:prSet>
      <dgm:spPr/>
    </dgm:pt>
    <dgm:pt modelId="{1A74ED3C-B7E0-4F3B-9A0B-DECE6EFF6C59}" type="pres">
      <dgm:prSet presAssocID="{CA09C7CB-7B5B-4575-A841-DAE4D3F10B23}" presName="tile4" presStyleLbl="node1" presStyleIdx="3" presStyleCnt="4"/>
      <dgm:spPr/>
    </dgm:pt>
    <dgm:pt modelId="{66D42EDB-CC42-47B4-9DA1-DAABAD37D946}" type="pres">
      <dgm:prSet presAssocID="{CA09C7CB-7B5B-4575-A841-DAE4D3F10B23}" presName="tile4text" presStyleLbl="node1" presStyleIdx="3" presStyleCnt="4">
        <dgm:presLayoutVars>
          <dgm:chMax val="0"/>
          <dgm:chPref val="0"/>
          <dgm:bulletEnabled val="1"/>
        </dgm:presLayoutVars>
      </dgm:prSet>
      <dgm:spPr/>
    </dgm:pt>
    <dgm:pt modelId="{CF08F3CE-AA47-435F-BF46-F4F780AF1A15}" type="pres">
      <dgm:prSet presAssocID="{CA09C7CB-7B5B-4575-A841-DAE4D3F10B23}" presName="centerTile" presStyleLbl="fgShp" presStyleIdx="0" presStyleCnt="1">
        <dgm:presLayoutVars>
          <dgm:chMax val="0"/>
          <dgm:chPref val="0"/>
        </dgm:presLayoutVars>
      </dgm:prSet>
      <dgm:spPr/>
    </dgm:pt>
  </dgm:ptLst>
  <dgm:cxnLst>
    <dgm:cxn modelId="{4FF1314A-A7D5-447D-82D5-C00A2B29EB98}" type="presOf" srcId="{CA09C7CB-7B5B-4575-A841-DAE4D3F10B23}" destId="{9195AEFA-A841-4EFC-BAB8-23CB61875872}" srcOrd="0" destOrd="0" presId="urn:microsoft.com/office/officeart/2005/8/layout/matrix1"/>
    <dgm:cxn modelId="{4714EE44-2647-43DF-A76A-C14FBFC18D35}" type="presOf" srcId="{DB3DAB16-F83A-4F81-8305-36CDB964B885}" destId="{09DE8153-2518-46C7-B81B-5D4E710E36E6}" srcOrd="0" destOrd="0" presId="urn:microsoft.com/office/officeart/2005/8/layout/matrix1"/>
    <dgm:cxn modelId="{C4D58F42-7791-4AA8-8275-A435CA8A0369}" type="presOf" srcId="{DB3DAB16-F83A-4F81-8305-36CDB964B885}" destId="{D6D01A44-2323-4623-87D4-119EBBA3F9DD}" srcOrd="1" destOrd="0" presId="urn:microsoft.com/office/officeart/2005/8/layout/matrix1"/>
    <dgm:cxn modelId="{96107B3D-16B4-4669-880C-87BBED7ED6B9}" srcId="{CAB1CB7B-E5F2-44E5-8DBB-9ED83300EBBC}" destId="{2147BF3C-EA85-4AF3-945E-878C61C409A8}" srcOrd="3" destOrd="0" parTransId="{A5009A77-D24B-419D-9731-7EB2C1A61D0D}" sibTransId="{9657DDB7-5EB5-434E-AA74-BCB3172DE731}"/>
    <dgm:cxn modelId="{87D652E6-982D-432F-BAE0-7F4AC56A3EDE}" srcId="{CA09C7CB-7B5B-4575-A841-DAE4D3F10B23}" destId="{CAB1CB7B-E5F2-44E5-8DBB-9ED83300EBBC}" srcOrd="0" destOrd="0" parTransId="{9D6023D3-8709-43D7-B213-F8A03EEAAE7E}" sibTransId="{7F7B7820-A3E6-4F11-9124-39A8977A7466}"/>
    <dgm:cxn modelId="{208536C0-E698-4E65-B12B-B505A01EE9A3}" type="presOf" srcId="{CAB1CB7B-E5F2-44E5-8DBB-9ED83300EBBC}" destId="{CF08F3CE-AA47-435F-BF46-F4F780AF1A15}" srcOrd="0" destOrd="0" presId="urn:microsoft.com/office/officeart/2005/8/layout/matrix1"/>
    <dgm:cxn modelId="{DA460F06-6A54-43F8-9B7F-02B11B609197}" type="presOf" srcId="{D0DE5DE7-3034-44AE-9875-334294E48E36}" destId="{ECBD26EE-727D-44CE-B1C7-6FD81CD63D70}" srcOrd="0" destOrd="0" presId="urn:microsoft.com/office/officeart/2005/8/layout/matrix1"/>
    <dgm:cxn modelId="{4FF9458C-5538-4C4E-8E2D-8D3A70E7C0C5}" type="presOf" srcId="{99954AEB-0A75-45AB-B7AF-75EE192F139B}" destId="{620283EA-ACF8-4629-8955-A32E67DAF990}" srcOrd="0" destOrd="0" presId="urn:microsoft.com/office/officeart/2005/8/layout/matrix1"/>
    <dgm:cxn modelId="{F4A27D74-8AE9-436F-A04B-3DBDFDA35DFB}" type="presOf" srcId="{2147BF3C-EA85-4AF3-945E-878C61C409A8}" destId="{66D42EDB-CC42-47B4-9DA1-DAABAD37D946}" srcOrd="1" destOrd="0" presId="urn:microsoft.com/office/officeart/2005/8/layout/matrix1"/>
    <dgm:cxn modelId="{56E3A88E-ADB2-4495-8C58-22321C9468C5}" type="presOf" srcId="{99954AEB-0A75-45AB-B7AF-75EE192F139B}" destId="{9DD75F0A-19F4-448B-B954-5234B13433BB}" srcOrd="1" destOrd="0" presId="urn:microsoft.com/office/officeart/2005/8/layout/matrix1"/>
    <dgm:cxn modelId="{CA975C16-878F-47FD-859D-24696CBA8749}" srcId="{CAB1CB7B-E5F2-44E5-8DBB-9ED83300EBBC}" destId="{DB3DAB16-F83A-4F81-8305-36CDB964B885}" srcOrd="0" destOrd="0" parTransId="{9B0DEFA3-2214-4311-BE1B-9A6BF10E58D7}" sibTransId="{EACA9DFC-CF1A-4160-B549-D8478979FB79}"/>
    <dgm:cxn modelId="{107D8002-0342-4788-B4AF-98CC7A58E23F}" srcId="{CAB1CB7B-E5F2-44E5-8DBB-9ED83300EBBC}" destId="{D0DE5DE7-3034-44AE-9875-334294E48E36}" srcOrd="1" destOrd="0" parTransId="{A68D983B-01D1-418D-A1F0-4D7830A1C55B}" sibTransId="{26979EB9-920F-4A51-B435-1C85DE0B748F}"/>
    <dgm:cxn modelId="{34F5D067-56E6-4035-94A2-2F5E570FBD8B}" type="presOf" srcId="{2147BF3C-EA85-4AF3-945E-878C61C409A8}" destId="{1A74ED3C-B7E0-4F3B-9A0B-DECE6EFF6C59}" srcOrd="0" destOrd="0" presId="urn:microsoft.com/office/officeart/2005/8/layout/matrix1"/>
    <dgm:cxn modelId="{8E562B39-FF7A-4115-B4D3-C8B878F50E2C}" type="presOf" srcId="{D0DE5DE7-3034-44AE-9875-334294E48E36}" destId="{2AD00F62-DE03-468F-9713-56ACA761AF0D}" srcOrd="1" destOrd="0" presId="urn:microsoft.com/office/officeart/2005/8/layout/matrix1"/>
    <dgm:cxn modelId="{A31AB15B-5B0E-4094-A89C-F837AA8847BA}" srcId="{CAB1CB7B-E5F2-44E5-8DBB-9ED83300EBBC}" destId="{99954AEB-0A75-45AB-B7AF-75EE192F139B}" srcOrd="2" destOrd="0" parTransId="{C3C96A74-26F5-421F-B636-C798FB2A982E}" sibTransId="{9E28BD40-91C0-46EA-AF8D-4B2AA49C6AEE}"/>
    <dgm:cxn modelId="{4C7D5F52-231F-437E-8C7C-56837E065816}" type="presParOf" srcId="{9195AEFA-A841-4EFC-BAB8-23CB61875872}" destId="{AF6D2046-DD5F-4D87-9140-7B25EB87ED89}" srcOrd="0" destOrd="0" presId="urn:microsoft.com/office/officeart/2005/8/layout/matrix1"/>
    <dgm:cxn modelId="{93BB690A-15EC-4856-B299-F5F6CAF24854}" type="presParOf" srcId="{AF6D2046-DD5F-4D87-9140-7B25EB87ED89}" destId="{09DE8153-2518-46C7-B81B-5D4E710E36E6}" srcOrd="0" destOrd="0" presId="urn:microsoft.com/office/officeart/2005/8/layout/matrix1"/>
    <dgm:cxn modelId="{8E8E3C15-620F-4137-B0FB-D63D200BB6CC}" type="presParOf" srcId="{AF6D2046-DD5F-4D87-9140-7B25EB87ED89}" destId="{D6D01A44-2323-4623-87D4-119EBBA3F9DD}" srcOrd="1" destOrd="0" presId="urn:microsoft.com/office/officeart/2005/8/layout/matrix1"/>
    <dgm:cxn modelId="{1ED97978-6D94-4984-92E6-8016DB60288E}" type="presParOf" srcId="{AF6D2046-DD5F-4D87-9140-7B25EB87ED89}" destId="{ECBD26EE-727D-44CE-B1C7-6FD81CD63D70}" srcOrd="2" destOrd="0" presId="urn:microsoft.com/office/officeart/2005/8/layout/matrix1"/>
    <dgm:cxn modelId="{852A5097-3974-46A5-AE42-112AF237B13D}" type="presParOf" srcId="{AF6D2046-DD5F-4D87-9140-7B25EB87ED89}" destId="{2AD00F62-DE03-468F-9713-56ACA761AF0D}" srcOrd="3" destOrd="0" presId="urn:microsoft.com/office/officeart/2005/8/layout/matrix1"/>
    <dgm:cxn modelId="{E5AE1F36-5D91-4FC8-9D4D-791FCA5F3A82}" type="presParOf" srcId="{AF6D2046-DD5F-4D87-9140-7B25EB87ED89}" destId="{620283EA-ACF8-4629-8955-A32E67DAF990}" srcOrd="4" destOrd="0" presId="urn:microsoft.com/office/officeart/2005/8/layout/matrix1"/>
    <dgm:cxn modelId="{4561502B-7AB6-4BED-929C-B6A052AC8C1F}" type="presParOf" srcId="{AF6D2046-DD5F-4D87-9140-7B25EB87ED89}" destId="{9DD75F0A-19F4-448B-B954-5234B13433BB}" srcOrd="5" destOrd="0" presId="urn:microsoft.com/office/officeart/2005/8/layout/matrix1"/>
    <dgm:cxn modelId="{C8507F97-F162-4343-8293-E11CAF9A8F6A}" type="presParOf" srcId="{AF6D2046-DD5F-4D87-9140-7B25EB87ED89}" destId="{1A74ED3C-B7E0-4F3B-9A0B-DECE6EFF6C59}" srcOrd="6" destOrd="0" presId="urn:microsoft.com/office/officeart/2005/8/layout/matrix1"/>
    <dgm:cxn modelId="{A01D008C-C6D2-4EAE-8F27-D67C0F6FB76B}" type="presParOf" srcId="{AF6D2046-DD5F-4D87-9140-7B25EB87ED89}" destId="{66D42EDB-CC42-47B4-9DA1-DAABAD37D946}" srcOrd="7" destOrd="0" presId="urn:microsoft.com/office/officeart/2005/8/layout/matrix1"/>
    <dgm:cxn modelId="{060D30A9-8DE4-4395-B676-43B24B6985A5}" type="presParOf" srcId="{9195AEFA-A841-4EFC-BAB8-23CB61875872}" destId="{CF08F3CE-AA47-435F-BF46-F4F780AF1A1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95037C-2891-4FF3-87A4-ED7069ABC4AB}" type="doc">
      <dgm:prSet loTypeId="urn:microsoft.com/office/officeart/2005/8/layout/default#2" loCatId="list" qsTypeId="urn:microsoft.com/office/officeart/2005/8/quickstyle/simple1" qsCatId="simple" csTypeId="urn:microsoft.com/office/officeart/2005/8/colors/accent1_2" csCatId="accent1" phldr="1"/>
      <dgm:spPr/>
      <dgm:t>
        <a:bodyPr/>
        <a:lstStyle/>
        <a:p>
          <a:pPr rtl="1"/>
          <a:endParaRPr lang="ar-SA"/>
        </a:p>
      </dgm:t>
    </dgm:pt>
    <dgm:pt modelId="{C2A077B0-06DF-4009-84D9-3B92E2F7D585}">
      <dgm:prSet phldrT="[نص]"/>
      <dgm:spPr>
        <a:solidFill>
          <a:srgbClr val="CCECFF"/>
        </a:solidFill>
      </dgm:spPr>
      <dgm:t>
        <a:bodyPr/>
        <a:lstStyle/>
        <a:p>
          <a:pPr rtl="1"/>
          <a:r>
            <a:rPr lang="en-US" dirty="0">
              <a:solidFill>
                <a:schemeClr val="tx1"/>
              </a:solidFill>
              <a:latin typeface="+mj-lt"/>
            </a:rPr>
            <a:t>Medial epicondyle fracture are common fracture type of the distal humerus  </a:t>
          </a:r>
          <a:endParaRPr lang="ar-SA" dirty="0">
            <a:solidFill>
              <a:schemeClr val="tx1"/>
            </a:solidFill>
            <a:latin typeface="+mj-lt"/>
          </a:endParaRPr>
        </a:p>
      </dgm:t>
    </dgm:pt>
    <dgm:pt modelId="{37C2CD8F-42A5-42B9-BB6A-697522DA4B2A}" type="parTrans" cxnId="{8AC30D0D-FDD1-48AF-A6CA-9FB67851ACDA}">
      <dgm:prSet/>
      <dgm:spPr/>
      <dgm:t>
        <a:bodyPr/>
        <a:lstStyle/>
        <a:p>
          <a:pPr rtl="1"/>
          <a:endParaRPr lang="ar-SA"/>
        </a:p>
      </dgm:t>
    </dgm:pt>
    <dgm:pt modelId="{49ADCF07-A16E-4AD5-ADB4-2E3637401EA6}" type="sibTrans" cxnId="{8AC30D0D-FDD1-48AF-A6CA-9FB67851ACDA}">
      <dgm:prSet/>
      <dgm:spPr/>
      <dgm:t>
        <a:bodyPr/>
        <a:lstStyle/>
        <a:p>
          <a:pPr rtl="1"/>
          <a:endParaRPr lang="ar-SA"/>
        </a:p>
      </dgm:t>
    </dgm:pt>
    <dgm:pt modelId="{67E56DEE-49EA-459E-A7ED-F18877071B1A}">
      <dgm:prSet phldrT="[نص]"/>
      <dgm:spPr>
        <a:solidFill>
          <a:srgbClr val="CCECFF"/>
        </a:solidFill>
      </dgm:spPr>
      <dgm:t>
        <a:bodyPr/>
        <a:lstStyle/>
        <a:p>
          <a:pPr rtl="1"/>
          <a:r>
            <a:rPr lang="en-US" dirty="0">
              <a:solidFill>
                <a:schemeClr val="tx1"/>
              </a:solidFill>
              <a:latin typeface="+mj-lt"/>
            </a:rPr>
            <a:t>A supraepicondylar fracture occurs by falling on a flexed elbow</a:t>
          </a:r>
          <a:endParaRPr lang="ar-SA" dirty="0">
            <a:solidFill>
              <a:schemeClr val="tx1"/>
            </a:solidFill>
            <a:latin typeface="+mj-lt"/>
          </a:endParaRPr>
        </a:p>
      </dgm:t>
    </dgm:pt>
    <dgm:pt modelId="{53ABF103-30F4-474F-8AAB-3DF32BB1DC2E}" type="parTrans" cxnId="{628397EC-3731-4375-9CC9-B422A5365A6C}">
      <dgm:prSet/>
      <dgm:spPr/>
      <dgm:t>
        <a:bodyPr/>
        <a:lstStyle/>
        <a:p>
          <a:pPr rtl="1"/>
          <a:endParaRPr lang="ar-SA"/>
        </a:p>
      </dgm:t>
    </dgm:pt>
    <dgm:pt modelId="{96FE912D-5549-4E9A-A674-0A9734E1027B}" type="sibTrans" cxnId="{628397EC-3731-4375-9CC9-B422A5365A6C}">
      <dgm:prSet/>
      <dgm:spPr/>
      <dgm:t>
        <a:bodyPr/>
        <a:lstStyle/>
        <a:p>
          <a:pPr rtl="1"/>
          <a:endParaRPr lang="ar-SA"/>
        </a:p>
      </dgm:t>
    </dgm:pt>
    <dgm:pt modelId="{CCCD0F6F-817B-4800-9F72-52BDDC611DD9}">
      <dgm:prSet phldrT="[نص]"/>
      <dgm:spPr>
        <a:solidFill>
          <a:srgbClr val="CCECFF"/>
        </a:solidFill>
      </dgm:spPr>
      <dgm:t>
        <a:bodyPr/>
        <a:lstStyle/>
        <a:p>
          <a:pPr rtl="0"/>
          <a:r>
            <a:rPr lang="en-US" dirty="0">
              <a:solidFill>
                <a:schemeClr val="tx1"/>
              </a:solidFill>
              <a:latin typeface="+mj-lt"/>
            </a:rPr>
            <a:t>It is a transverse (horizontal) fracture, spanning between the two epicondyles</a:t>
          </a:r>
          <a:endParaRPr lang="ar-SA" dirty="0">
            <a:solidFill>
              <a:schemeClr val="tx1"/>
            </a:solidFill>
            <a:latin typeface="+mj-lt"/>
          </a:endParaRPr>
        </a:p>
      </dgm:t>
    </dgm:pt>
    <dgm:pt modelId="{79A7E80D-8DB5-4CB8-8321-4FB9EC4C5644}" type="parTrans" cxnId="{17CAD8AC-9FC2-4013-A7B5-0A819B4DFD03}">
      <dgm:prSet/>
      <dgm:spPr/>
      <dgm:t>
        <a:bodyPr/>
        <a:lstStyle/>
        <a:p>
          <a:pPr rtl="1"/>
          <a:endParaRPr lang="ar-SA"/>
        </a:p>
      </dgm:t>
    </dgm:pt>
    <dgm:pt modelId="{43C16FB0-2AB4-423C-8CB8-2AC8E527CB5D}" type="sibTrans" cxnId="{17CAD8AC-9FC2-4013-A7B5-0A819B4DFD03}">
      <dgm:prSet/>
      <dgm:spPr/>
      <dgm:t>
        <a:bodyPr/>
        <a:lstStyle/>
        <a:p>
          <a:pPr rtl="1"/>
          <a:endParaRPr lang="ar-SA"/>
        </a:p>
      </dgm:t>
    </dgm:pt>
    <dgm:pt modelId="{A537C0C0-0E1E-4C40-B9FD-056BCDF8A696}">
      <dgm:prSet phldrT="[نص]"/>
      <dgm:spPr>
        <a:solidFill>
          <a:srgbClr val="CCECFF"/>
        </a:solidFill>
      </dgm:spPr>
      <dgm:t>
        <a:bodyPr/>
        <a:lstStyle/>
        <a:p>
          <a:pPr rtl="1"/>
          <a:r>
            <a:rPr lang="en-US">
              <a:solidFill>
                <a:schemeClr val="tx1"/>
              </a:solidFill>
              <a:latin typeface="+mj-lt"/>
            </a:rPr>
            <a:t>Direct damage or swelling can cause interference to the blood supply of the forearm from the brachial artery. </a:t>
          </a:r>
          <a:endParaRPr lang="ar-SA" dirty="0">
            <a:solidFill>
              <a:schemeClr val="tx1"/>
            </a:solidFill>
            <a:latin typeface="+mj-lt"/>
          </a:endParaRPr>
        </a:p>
      </dgm:t>
    </dgm:pt>
    <dgm:pt modelId="{2A506A84-8EEA-42A5-9507-52506F449C36}" type="parTrans" cxnId="{F507BE72-38D6-44A0-899B-B6BFCC37E1E9}">
      <dgm:prSet/>
      <dgm:spPr/>
      <dgm:t>
        <a:bodyPr/>
        <a:lstStyle/>
        <a:p>
          <a:pPr rtl="1"/>
          <a:endParaRPr lang="ar-SA"/>
        </a:p>
      </dgm:t>
    </dgm:pt>
    <dgm:pt modelId="{66D1729F-ACE4-4AAA-A0DC-827037DA163F}" type="sibTrans" cxnId="{F507BE72-38D6-44A0-899B-B6BFCC37E1E9}">
      <dgm:prSet/>
      <dgm:spPr/>
      <dgm:t>
        <a:bodyPr/>
        <a:lstStyle/>
        <a:p>
          <a:pPr rtl="1"/>
          <a:endParaRPr lang="ar-SA"/>
        </a:p>
      </dgm:t>
    </dgm:pt>
    <dgm:pt modelId="{85C3E9B5-6C6C-462F-AA12-3B159DADBF03}">
      <dgm:prSet phldrT="[نص]"/>
      <dgm:spPr>
        <a:solidFill>
          <a:srgbClr val="CCECFF"/>
        </a:solidFill>
      </dgm:spPr>
      <dgm:t>
        <a:bodyPr/>
        <a:lstStyle/>
        <a:p>
          <a:pPr rtl="0"/>
          <a:r>
            <a:rPr lang="en-US" dirty="0">
              <a:solidFill>
                <a:schemeClr val="tx1"/>
              </a:solidFill>
              <a:latin typeface="+mj-lt"/>
            </a:rPr>
            <a:t>The resulting ischemia </a:t>
          </a:r>
          <a:r>
            <a:rPr lang="en-US" dirty="0">
              <a:solidFill>
                <a:schemeClr val="accent6"/>
              </a:solidFill>
              <a:latin typeface="+mj-lt"/>
            </a:rPr>
            <a:t>Volkmann’s ischemic contracture- uncontrolled flexion of the hand </a:t>
          </a:r>
          <a:r>
            <a:rPr lang="en-US" dirty="0">
              <a:solidFill>
                <a:schemeClr val="tx1"/>
              </a:solidFill>
              <a:latin typeface="+mj-lt"/>
            </a:rPr>
            <a:t>, </a:t>
          </a:r>
          <a:r>
            <a:rPr lang="en-US" dirty="0">
              <a:solidFill>
                <a:schemeClr val="accent6"/>
              </a:solidFill>
              <a:latin typeface="+mj-lt"/>
            </a:rPr>
            <a:t>as flexor muscle become fibrotic and short </a:t>
          </a:r>
          <a:r>
            <a:rPr lang="en-US" dirty="0">
              <a:solidFill>
                <a:schemeClr val="tx1"/>
              </a:solidFill>
              <a:latin typeface="+mj-lt"/>
            </a:rPr>
            <a:t>. </a:t>
          </a:r>
          <a:r>
            <a:rPr lang="en-US" dirty="0">
              <a:solidFill>
                <a:schemeClr val="accent6"/>
              </a:solidFill>
              <a:latin typeface="+mj-lt"/>
            </a:rPr>
            <a:t>There also can be damage to the median ulnar or radial nerves .</a:t>
          </a:r>
          <a:endParaRPr lang="ar-SA" dirty="0">
            <a:solidFill>
              <a:schemeClr val="accent6"/>
            </a:solidFill>
            <a:latin typeface="+mj-lt"/>
          </a:endParaRPr>
        </a:p>
      </dgm:t>
    </dgm:pt>
    <dgm:pt modelId="{A2D82B13-FD2E-46FF-9A5A-E316AE579C0E}" type="parTrans" cxnId="{08A34A46-80CB-4017-A731-B19AC01328DF}">
      <dgm:prSet/>
      <dgm:spPr/>
      <dgm:t>
        <a:bodyPr/>
        <a:lstStyle/>
        <a:p>
          <a:pPr rtl="1"/>
          <a:endParaRPr lang="ar-SA"/>
        </a:p>
      </dgm:t>
    </dgm:pt>
    <dgm:pt modelId="{2C1D8681-E291-4BBA-8736-CE2E3D514F74}" type="sibTrans" cxnId="{08A34A46-80CB-4017-A731-B19AC01328DF}">
      <dgm:prSet/>
      <dgm:spPr/>
      <dgm:t>
        <a:bodyPr/>
        <a:lstStyle/>
        <a:p>
          <a:pPr rtl="1"/>
          <a:endParaRPr lang="ar-SA"/>
        </a:p>
      </dgm:t>
    </dgm:pt>
    <dgm:pt modelId="{73878611-7FEF-4924-AA74-6B852250367D}" type="pres">
      <dgm:prSet presAssocID="{F995037C-2891-4FF3-87A4-ED7069ABC4AB}" presName="diagram" presStyleCnt="0">
        <dgm:presLayoutVars>
          <dgm:dir/>
          <dgm:resizeHandles val="exact"/>
        </dgm:presLayoutVars>
      </dgm:prSet>
      <dgm:spPr/>
    </dgm:pt>
    <dgm:pt modelId="{EF2E8C68-68B7-4445-8717-96B7ABC9076A}" type="pres">
      <dgm:prSet presAssocID="{C2A077B0-06DF-4009-84D9-3B92E2F7D585}" presName="node" presStyleLbl="node1" presStyleIdx="0" presStyleCnt="5" custLinFactNeighborX="-986" custLinFactNeighborY="533">
        <dgm:presLayoutVars>
          <dgm:bulletEnabled val="1"/>
        </dgm:presLayoutVars>
      </dgm:prSet>
      <dgm:spPr/>
    </dgm:pt>
    <dgm:pt modelId="{3C63D4CF-2178-479B-8FAA-51FE564A54C9}" type="pres">
      <dgm:prSet presAssocID="{49ADCF07-A16E-4AD5-ADB4-2E3637401EA6}" presName="sibTrans" presStyleCnt="0"/>
      <dgm:spPr/>
    </dgm:pt>
    <dgm:pt modelId="{15173FD2-B2EF-47BA-8862-0401E01693C7}" type="pres">
      <dgm:prSet presAssocID="{67E56DEE-49EA-459E-A7ED-F18877071B1A}" presName="node" presStyleLbl="node1" presStyleIdx="1" presStyleCnt="5">
        <dgm:presLayoutVars>
          <dgm:bulletEnabled val="1"/>
        </dgm:presLayoutVars>
      </dgm:prSet>
      <dgm:spPr/>
    </dgm:pt>
    <dgm:pt modelId="{129F0130-7DFA-4DC8-9CFB-7CFA3BB90E8A}" type="pres">
      <dgm:prSet presAssocID="{96FE912D-5549-4E9A-A674-0A9734E1027B}" presName="sibTrans" presStyleCnt="0"/>
      <dgm:spPr/>
    </dgm:pt>
    <dgm:pt modelId="{39F2BA21-D822-4782-A3CE-AB80BB981F63}" type="pres">
      <dgm:prSet presAssocID="{CCCD0F6F-817B-4800-9F72-52BDDC611DD9}" presName="node" presStyleLbl="node1" presStyleIdx="2" presStyleCnt="5">
        <dgm:presLayoutVars>
          <dgm:bulletEnabled val="1"/>
        </dgm:presLayoutVars>
      </dgm:prSet>
      <dgm:spPr/>
    </dgm:pt>
    <dgm:pt modelId="{B16B21DD-2977-4C92-AC77-D5A272E7A556}" type="pres">
      <dgm:prSet presAssocID="{43C16FB0-2AB4-423C-8CB8-2AC8E527CB5D}" presName="sibTrans" presStyleCnt="0"/>
      <dgm:spPr/>
    </dgm:pt>
    <dgm:pt modelId="{9A43D52E-29CB-404B-A5DE-A431FC34FC42}" type="pres">
      <dgm:prSet presAssocID="{A537C0C0-0E1E-4C40-B9FD-056BCDF8A696}" presName="node" presStyleLbl="node1" presStyleIdx="3" presStyleCnt="5" custLinFactNeighborX="-55207" custLinFactNeighborY="-4140">
        <dgm:presLayoutVars>
          <dgm:bulletEnabled val="1"/>
        </dgm:presLayoutVars>
      </dgm:prSet>
      <dgm:spPr/>
    </dgm:pt>
    <dgm:pt modelId="{00F1C9EB-8D94-4102-A34A-FC13FEDF3288}" type="pres">
      <dgm:prSet presAssocID="{66D1729F-ACE4-4AAA-A0DC-827037DA163F}" presName="sibTrans" presStyleCnt="0"/>
      <dgm:spPr/>
    </dgm:pt>
    <dgm:pt modelId="{4E54720F-761A-484F-8A31-5418F9CCEFB8}" type="pres">
      <dgm:prSet presAssocID="{85C3E9B5-6C6C-462F-AA12-3B159DADBF03}" presName="node" presStyleLbl="node1" presStyleIdx="4" presStyleCnt="5" custLinFactNeighborX="-25848" custLinFactNeighborY="-5258">
        <dgm:presLayoutVars>
          <dgm:bulletEnabled val="1"/>
        </dgm:presLayoutVars>
      </dgm:prSet>
      <dgm:spPr/>
    </dgm:pt>
  </dgm:ptLst>
  <dgm:cxnLst>
    <dgm:cxn modelId="{D0CBCFB5-C6A8-429F-A318-DC11697F3DE6}" type="presOf" srcId="{67E56DEE-49EA-459E-A7ED-F18877071B1A}" destId="{15173FD2-B2EF-47BA-8862-0401E01693C7}" srcOrd="0" destOrd="0" presId="urn:microsoft.com/office/officeart/2005/8/layout/default#2"/>
    <dgm:cxn modelId="{8447BEA1-A992-4451-A9A9-7093133A3CDA}" type="presOf" srcId="{C2A077B0-06DF-4009-84D9-3B92E2F7D585}" destId="{EF2E8C68-68B7-4445-8717-96B7ABC9076A}" srcOrd="0" destOrd="0" presId="urn:microsoft.com/office/officeart/2005/8/layout/default#2"/>
    <dgm:cxn modelId="{A1C8E5ED-FE7B-4AD9-95BE-6883A002E4D4}" type="presOf" srcId="{A537C0C0-0E1E-4C40-B9FD-056BCDF8A696}" destId="{9A43D52E-29CB-404B-A5DE-A431FC34FC42}" srcOrd="0" destOrd="0" presId="urn:microsoft.com/office/officeart/2005/8/layout/default#2"/>
    <dgm:cxn modelId="{F507BE72-38D6-44A0-899B-B6BFCC37E1E9}" srcId="{F995037C-2891-4FF3-87A4-ED7069ABC4AB}" destId="{A537C0C0-0E1E-4C40-B9FD-056BCDF8A696}" srcOrd="3" destOrd="0" parTransId="{2A506A84-8EEA-42A5-9507-52506F449C36}" sibTransId="{66D1729F-ACE4-4AAA-A0DC-827037DA163F}"/>
    <dgm:cxn modelId="{8B91A1D1-2D14-4F4F-92F2-082D83710109}" type="presOf" srcId="{CCCD0F6F-817B-4800-9F72-52BDDC611DD9}" destId="{39F2BA21-D822-4782-A3CE-AB80BB981F63}" srcOrd="0" destOrd="0" presId="urn:microsoft.com/office/officeart/2005/8/layout/default#2"/>
    <dgm:cxn modelId="{8AC30D0D-FDD1-48AF-A6CA-9FB67851ACDA}" srcId="{F995037C-2891-4FF3-87A4-ED7069ABC4AB}" destId="{C2A077B0-06DF-4009-84D9-3B92E2F7D585}" srcOrd="0" destOrd="0" parTransId="{37C2CD8F-42A5-42B9-BB6A-697522DA4B2A}" sibTransId="{49ADCF07-A16E-4AD5-ADB4-2E3637401EA6}"/>
    <dgm:cxn modelId="{628397EC-3731-4375-9CC9-B422A5365A6C}" srcId="{F995037C-2891-4FF3-87A4-ED7069ABC4AB}" destId="{67E56DEE-49EA-459E-A7ED-F18877071B1A}" srcOrd="1" destOrd="0" parTransId="{53ABF103-30F4-474F-8AAB-3DF32BB1DC2E}" sibTransId="{96FE912D-5549-4E9A-A674-0A9734E1027B}"/>
    <dgm:cxn modelId="{17CAD8AC-9FC2-4013-A7B5-0A819B4DFD03}" srcId="{F995037C-2891-4FF3-87A4-ED7069ABC4AB}" destId="{CCCD0F6F-817B-4800-9F72-52BDDC611DD9}" srcOrd="2" destOrd="0" parTransId="{79A7E80D-8DB5-4CB8-8321-4FB9EC4C5644}" sibTransId="{43C16FB0-2AB4-423C-8CB8-2AC8E527CB5D}"/>
    <dgm:cxn modelId="{EE169046-24E0-4B80-8AB3-6C8822E2D780}" type="presOf" srcId="{F995037C-2891-4FF3-87A4-ED7069ABC4AB}" destId="{73878611-7FEF-4924-AA74-6B852250367D}" srcOrd="0" destOrd="0" presId="urn:microsoft.com/office/officeart/2005/8/layout/default#2"/>
    <dgm:cxn modelId="{08A34A46-80CB-4017-A731-B19AC01328DF}" srcId="{F995037C-2891-4FF3-87A4-ED7069ABC4AB}" destId="{85C3E9B5-6C6C-462F-AA12-3B159DADBF03}" srcOrd="4" destOrd="0" parTransId="{A2D82B13-FD2E-46FF-9A5A-E316AE579C0E}" sibTransId="{2C1D8681-E291-4BBA-8736-CE2E3D514F74}"/>
    <dgm:cxn modelId="{F67F63FB-3D52-43A0-A567-136632EAE991}" type="presOf" srcId="{85C3E9B5-6C6C-462F-AA12-3B159DADBF03}" destId="{4E54720F-761A-484F-8A31-5418F9CCEFB8}" srcOrd="0" destOrd="0" presId="urn:microsoft.com/office/officeart/2005/8/layout/default#2"/>
    <dgm:cxn modelId="{3DA9B06E-CF42-4EF6-B563-57396BE45562}" type="presParOf" srcId="{73878611-7FEF-4924-AA74-6B852250367D}" destId="{EF2E8C68-68B7-4445-8717-96B7ABC9076A}" srcOrd="0" destOrd="0" presId="urn:microsoft.com/office/officeart/2005/8/layout/default#2"/>
    <dgm:cxn modelId="{D7CF7E4C-E90D-47F6-8155-015E4134A285}" type="presParOf" srcId="{73878611-7FEF-4924-AA74-6B852250367D}" destId="{3C63D4CF-2178-479B-8FAA-51FE564A54C9}" srcOrd="1" destOrd="0" presId="urn:microsoft.com/office/officeart/2005/8/layout/default#2"/>
    <dgm:cxn modelId="{EC85201E-4723-4246-B9D0-9999779F85A0}" type="presParOf" srcId="{73878611-7FEF-4924-AA74-6B852250367D}" destId="{15173FD2-B2EF-47BA-8862-0401E01693C7}" srcOrd="2" destOrd="0" presId="urn:microsoft.com/office/officeart/2005/8/layout/default#2"/>
    <dgm:cxn modelId="{2F27FA96-2ECE-44C6-8344-F44C24C3FB85}" type="presParOf" srcId="{73878611-7FEF-4924-AA74-6B852250367D}" destId="{129F0130-7DFA-4DC8-9CFB-7CFA3BB90E8A}" srcOrd="3" destOrd="0" presId="urn:microsoft.com/office/officeart/2005/8/layout/default#2"/>
    <dgm:cxn modelId="{429A07B7-573E-4744-B7F8-D63791A995E6}" type="presParOf" srcId="{73878611-7FEF-4924-AA74-6B852250367D}" destId="{39F2BA21-D822-4782-A3CE-AB80BB981F63}" srcOrd="4" destOrd="0" presId="urn:microsoft.com/office/officeart/2005/8/layout/default#2"/>
    <dgm:cxn modelId="{150C3919-A98D-4CFF-B034-333A93909EAA}" type="presParOf" srcId="{73878611-7FEF-4924-AA74-6B852250367D}" destId="{B16B21DD-2977-4C92-AC77-D5A272E7A556}" srcOrd="5" destOrd="0" presId="urn:microsoft.com/office/officeart/2005/8/layout/default#2"/>
    <dgm:cxn modelId="{1EE076E7-46C3-48B6-A962-EE0BD54336DB}" type="presParOf" srcId="{73878611-7FEF-4924-AA74-6B852250367D}" destId="{9A43D52E-29CB-404B-A5DE-A431FC34FC42}" srcOrd="6" destOrd="0" presId="urn:microsoft.com/office/officeart/2005/8/layout/default#2"/>
    <dgm:cxn modelId="{E1C22832-778D-4234-B3C0-578CF42B2CB1}" type="presParOf" srcId="{73878611-7FEF-4924-AA74-6B852250367D}" destId="{00F1C9EB-8D94-4102-A34A-FC13FEDF3288}" srcOrd="7" destOrd="0" presId="urn:microsoft.com/office/officeart/2005/8/layout/default#2"/>
    <dgm:cxn modelId="{4CB47582-AAE2-4C55-8A72-465EA6CC4D94}" type="presParOf" srcId="{73878611-7FEF-4924-AA74-6B852250367D}" destId="{4E54720F-761A-484F-8A31-5418F9CCEFB8}"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7E8926-8426-4A3A-AD0C-608FB891C479}"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692EE926-8944-4164-BF12-CD4AF12506C9}">
      <dgm:prSet phldrT="[Text]"/>
      <dgm:spPr>
        <a:solidFill>
          <a:srgbClr val="CCECFF"/>
        </a:solidFill>
      </dgm:spPr>
      <dgm:t>
        <a:bodyPr/>
        <a:lstStyle/>
        <a:p>
          <a:r>
            <a:rPr lang="en-US" dirty="0">
              <a:solidFill>
                <a:schemeClr val="tx1"/>
              </a:solidFill>
              <a:latin typeface="+mj-lt"/>
            </a:rPr>
            <a:t>Interosseous membrane</a:t>
          </a:r>
        </a:p>
      </dgm:t>
    </dgm:pt>
    <dgm:pt modelId="{DBC7F4AB-830D-4EE1-98E0-161AC3DB3ACE}" type="parTrans" cxnId="{5DDD01E0-1573-4842-9116-CA5C75470C54}">
      <dgm:prSet/>
      <dgm:spPr/>
      <dgm:t>
        <a:bodyPr/>
        <a:lstStyle/>
        <a:p>
          <a:endParaRPr lang="en-US"/>
        </a:p>
      </dgm:t>
    </dgm:pt>
    <dgm:pt modelId="{A81727BD-EE61-49BC-AE0B-BCE9E022537B}" type="sibTrans" cxnId="{5DDD01E0-1573-4842-9116-CA5C75470C54}">
      <dgm:prSet/>
      <dgm:spPr/>
      <dgm:t>
        <a:bodyPr/>
        <a:lstStyle/>
        <a:p>
          <a:endParaRPr lang="en-US"/>
        </a:p>
      </dgm:t>
    </dgm:pt>
    <dgm:pt modelId="{F3C0C159-BF76-4DEB-8B59-BB9CDDDC7EE3}">
      <dgm:prSet phldrT="[Text]"/>
      <dgm:spPr>
        <a:solidFill>
          <a:srgbClr val="CCECFF"/>
        </a:solidFill>
      </dgm:spPr>
      <dgm:t>
        <a:bodyPr/>
        <a:lstStyle/>
        <a:p>
          <a:r>
            <a:rPr lang="en-US" dirty="0">
              <a:solidFill>
                <a:schemeClr val="tx1"/>
              </a:solidFill>
              <a:latin typeface="+mj-lt"/>
            </a:rPr>
            <a:t>Proximal radioulnar joint</a:t>
          </a:r>
        </a:p>
      </dgm:t>
    </dgm:pt>
    <dgm:pt modelId="{47FDB151-13FD-45C9-ABF1-E3EB95FE73F0}" type="parTrans" cxnId="{20C89F0A-2217-47E1-B336-654445F3A349}">
      <dgm:prSet/>
      <dgm:spPr/>
      <dgm:t>
        <a:bodyPr/>
        <a:lstStyle/>
        <a:p>
          <a:endParaRPr lang="en-US"/>
        </a:p>
      </dgm:t>
    </dgm:pt>
    <dgm:pt modelId="{8F83A9C6-021B-4C86-A2FA-59FA331327E7}" type="sibTrans" cxnId="{20C89F0A-2217-47E1-B336-654445F3A349}">
      <dgm:prSet/>
      <dgm:spPr/>
      <dgm:t>
        <a:bodyPr/>
        <a:lstStyle/>
        <a:p>
          <a:endParaRPr lang="en-US"/>
        </a:p>
      </dgm:t>
    </dgm:pt>
    <dgm:pt modelId="{615B325F-358C-47D8-B77A-B1531325F98B}">
      <dgm:prSet phldrT="[Text]"/>
      <dgm:spPr>
        <a:solidFill>
          <a:srgbClr val="CCECFF"/>
        </a:solidFill>
      </dgm:spPr>
      <dgm:t>
        <a:bodyPr/>
        <a:lstStyle/>
        <a:p>
          <a:r>
            <a:rPr lang="en-US" dirty="0">
              <a:solidFill>
                <a:schemeClr val="tx1"/>
              </a:solidFill>
              <a:latin typeface="+mj-lt"/>
            </a:rPr>
            <a:t>Elbow joint</a:t>
          </a:r>
        </a:p>
      </dgm:t>
    </dgm:pt>
    <dgm:pt modelId="{A3C94C66-4820-4AE6-9F1C-0B68FA3C41F1}" type="sibTrans" cxnId="{5C954100-6918-400C-9468-9DA4BE825882}">
      <dgm:prSet/>
      <dgm:spPr/>
      <dgm:t>
        <a:bodyPr/>
        <a:lstStyle/>
        <a:p>
          <a:endParaRPr lang="en-US"/>
        </a:p>
      </dgm:t>
    </dgm:pt>
    <dgm:pt modelId="{9FE78920-012D-4B0D-815F-C8F1EC92DE31}" type="parTrans" cxnId="{5C954100-6918-400C-9468-9DA4BE825882}">
      <dgm:prSet/>
      <dgm:spPr/>
      <dgm:t>
        <a:bodyPr/>
        <a:lstStyle/>
        <a:p>
          <a:endParaRPr lang="en-US"/>
        </a:p>
      </dgm:t>
    </dgm:pt>
    <dgm:pt modelId="{20354D96-1B33-44AA-A68F-DF6FE68E5268}">
      <dgm:prSet phldrT="[Text]"/>
      <dgm:spPr/>
      <dgm:t>
        <a:bodyPr/>
        <a:lstStyle/>
        <a:p>
          <a:endParaRPr lang="en-US" dirty="0">
            <a:solidFill>
              <a:schemeClr val="tx1"/>
            </a:solidFill>
            <a:latin typeface="+mj-lt"/>
          </a:endParaRPr>
        </a:p>
      </dgm:t>
    </dgm:pt>
    <dgm:pt modelId="{05D1FF27-73B2-4BB0-B5F3-B0623264AB34}" type="sibTrans" cxnId="{4F374E0F-2ADC-4091-AAE5-D044D40CF283}">
      <dgm:prSet/>
      <dgm:spPr/>
      <dgm:t>
        <a:bodyPr/>
        <a:lstStyle/>
        <a:p>
          <a:endParaRPr lang="en-US"/>
        </a:p>
      </dgm:t>
    </dgm:pt>
    <dgm:pt modelId="{63E314AC-8556-499B-BDD9-B6B14E0C0781}" type="parTrans" cxnId="{4F374E0F-2ADC-4091-AAE5-D044D40CF283}">
      <dgm:prSet/>
      <dgm:spPr/>
      <dgm:t>
        <a:bodyPr/>
        <a:lstStyle/>
        <a:p>
          <a:endParaRPr lang="en-US"/>
        </a:p>
      </dgm:t>
    </dgm:pt>
    <dgm:pt modelId="{A21BADF9-41D7-4418-BD14-A21B88FF147A}">
      <dgm:prSet/>
      <dgm:spPr>
        <a:solidFill>
          <a:srgbClr val="CCECFF"/>
        </a:solidFill>
      </dgm:spPr>
      <dgm:t>
        <a:bodyPr/>
        <a:lstStyle/>
        <a:p>
          <a:r>
            <a:rPr lang="en-US" dirty="0">
              <a:solidFill>
                <a:schemeClr val="tx1"/>
              </a:solidFill>
              <a:latin typeface="+mj-lt"/>
            </a:rPr>
            <a:t>Distal radioulnar joint</a:t>
          </a:r>
        </a:p>
      </dgm:t>
    </dgm:pt>
    <dgm:pt modelId="{5D775A7E-C187-40AA-9107-F687834D1351}" type="parTrans" cxnId="{7BF2D319-C158-4691-B992-1258A27237BE}">
      <dgm:prSet/>
      <dgm:spPr/>
      <dgm:t>
        <a:bodyPr/>
        <a:lstStyle/>
        <a:p>
          <a:endParaRPr lang="en-US"/>
        </a:p>
      </dgm:t>
    </dgm:pt>
    <dgm:pt modelId="{052FA444-32B6-4C5E-95E6-79A980DEFAC6}" type="sibTrans" cxnId="{7BF2D319-C158-4691-B992-1258A27237BE}">
      <dgm:prSet/>
      <dgm:spPr/>
      <dgm:t>
        <a:bodyPr/>
        <a:lstStyle/>
        <a:p>
          <a:endParaRPr lang="en-US"/>
        </a:p>
      </dgm:t>
    </dgm:pt>
    <dgm:pt modelId="{03C546CF-1769-4E71-95DE-93EC71D0F5D5}" type="pres">
      <dgm:prSet presAssocID="{0F7E8926-8426-4A3A-AD0C-608FB891C479}" presName="diagram" presStyleCnt="0">
        <dgm:presLayoutVars>
          <dgm:chMax val="1"/>
          <dgm:dir/>
          <dgm:animLvl val="ctr"/>
          <dgm:resizeHandles val="exact"/>
        </dgm:presLayoutVars>
      </dgm:prSet>
      <dgm:spPr/>
    </dgm:pt>
    <dgm:pt modelId="{B19F3B7F-20B8-4A75-9AB1-8C3F23E62840}" type="pres">
      <dgm:prSet presAssocID="{0F7E8926-8426-4A3A-AD0C-608FB891C479}" presName="matrix" presStyleCnt="0"/>
      <dgm:spPr/>
    </dgm:pt>
    <dgm:pt modelId="{9BB4E113-DE42-4157-A839-03A0DE28D6DA}" type="pres">
      <dgm:prSet presAssocID="{0F7E8926-8426-4A3A-AD0C-608FB891C479}" presName="tile1" presStyleLbl="node1" presStyleIdx="0" presStyleCnt="4"/>
      <dgm:spPr/>
    </dgm:pt>
    <dgm:pt modelId="{7B8E6ACC-5D51-4977-BE2C-9CD7959FDD4A}" type="pres">
      <dgm:prSet presAssocID="{0F7E8926-8426-4A3A-AD0C-608FB891C479}" presName="tile1text" presStyleLbl="node1" presStyleIdx="0" presStyleCnt="4">
        <dgm:presLayoutVars>
          <dgm:chMax val="0"/>
          <dgm:chPref val="0"/>
          <dgm:bulletEnabled val="1"/>
        </dgm:presLayoutVars>
      </dgm:prSet>
      <dgm:spPr/>
    </dgm:pt>
    <dgm:pt modelId="{80AFA382-307C-4093-862A-68F6C4C4815A}" type="pres">
      <dgm:prSet presAssocID="{0F7E8926-8426-4A3A-AD0C-608FB891C479}" presName="tile2" presStyleLbl="node1" presStyleIdx="1" presStyleCnt="4"/>
      <dgm:spPr/>
    </dgm:pt>
    <dgm:pt modelId="{7CC286C5-A26D-4A0F-8AB0-2D859C679A83}" type="pres">
      <dgm:prSet presAssocID="{0F7E8926-8426-4A3A-AD0C-608FB891C479}" presName="tile2text" presStyleLbl="node1" presStyleIdx="1" presStyleCnt="4">
        <dgm:presLayoutVars>
          <dgm:chMax val="0"/>
          <dgm:chPref val="0"/>
          <dgm:bulletEnabled val="1"/>
        </dgm:presLayoutVars>
      </dgm:prSet>
      <dgm:spPr/>
    </dgm:pt>
    <dgm:pt modelId="{AC00F292-A087-4723-8651-865EABBC78D1}" type="pres">
      <dgm:prSet presAssocID="{0F7E8926-8426-4A3A-AD0C-608FB891C479}" presName="tile3" presStyleLbl="node1" presStyleIdx="2" presStyleCnt="4"/>
      <dgm:spPr/>
    </dgm:pt>
    <dgm:pt modelId="{BBFFA111-4CE4-4526-932E-2A78A4CA9C8B}" type="pres">
      <dgm:prSet presAssocID="{0F7E8926-8426-4A3A-AD0C-608FB891C479}" presName="tile3text" presStyleLbl="node1" presStyleIdx="2" presStyleCnt="4">
        <dgm:presLayoutVars>
          <dgm:chMax val="0"/>
          <dgm:chPref val="0"/>
          <dgm:bulletEnabled val="1"/>
        </dgm:presLayoutVars>
      </dgm:prSet>
      <dgm:spPr/>
    </dgm:pt>
    <dgm:pt modelId="{B2E67301-F2B3-49EF-A4DB-4256F9031933}" type="pres">
      <dgm:prSet presAssocID="{0F7E8926-8426-4A3A-AD0C-608FB891C479}" presName="tile4" presStyleLbl="node1" presStyleIdx="3" presStyleCnt="4"/>
      <dgm:spPr/>
    </dgm:pt>
    <dgm:pt modelId="{C1D8B133-6173-4FCE-BF79-BDB2823DC9B6}" type="pres">
      <dgm:prSet presAssocID="{0F7E8926-8426-4A3A-AD0C-608FB891C479}" presName="tile4text" presStyleLbl="node1" presStyleIdx="3" presStyleCnt="4">
        <dgm:presLayoutVars>
          <dgm:chMax val="0"/>
          <dgm:chPref val="0"/>
          <dgm:bulletEnabled val="1"/>
        </dgm:presLayoutVars>
      </dgm:prSet>
      <dgm:spPr/>
    </dgm:pt>
    <dgm:pt modelId="{4D3E4C52-BD63-4028-8CD4-AB5C3A633C69}" type="pres">
      <dgm:prSet presAssocID="{0F7E8926-8426-4A3A-AD0C-608FB891C479}" presName="centerTile" presStyleLbl="fgShp" presStyleIdx="0" presStyleCnt="1" custFlipVert="1" custScaleX="32394" custScaleY="39751" custLinFactNeighborX="0" custLinFactNeighborY="1974">
        <dgm:presLayoutVars>
          <dgm:chMax val="0"/>
          <dgm:chPref val="0"/>
        </dgm:presLayoutVars>
      </dgm:prSet>
      <dgm:spPr>
        <a:prstGeom prst="ellipse">
          <a:avLst/>
        </a:prstGeom>
      </dgm:spPr>
    </dgm:pt>
  </dgm:ptLst>
  <dgm:cxnLst>
    <dgm:cxn modelId="{4F374E0F-2ADC-4091-AAE5-D044D40CF283}" srcId="{0F7E8926-8426-4A3A-AD0C-608FB891C479}" destId="{20354D96-1B33-44AA-A68F-DF6FE68E5268}" srcOrd="0" destOrd="0" parTransId="{63E314AC-8556-499B-BDD9-B6B14E0C0781}" sibTransId="{05D1FF27-73B2-4BB0-B5F3-B0623264AB34}"/>
    <dgm:cxn modelId="{CFAD4656-0E6A-44B3-A8C1-91C117B965C5}" type="presOf" srcId="{20354D96-1B33-44AA-A68F-DF6FE68E5268}" destId="{4D3E4C52-BD63-4028-8CD4-AB5C3A633C69}" srcOrd="0" destOrd="0" presId="urn:microsoft.com/office/officeart/2005/8/layout/matrix1"/>
    <dgm:cxn modelId="{70374A43-C573-4750-9F4A-544751551C19}" type="presOf" srcId="{615B325F-358C-47D8-B77A-B1531325F98B}" destId="{9BB4E113-DE42-4157-A839-03A0DE28D6DA}" srcOrd="0" destOrd="0" presId="urn:microsoft.com/office/officeart/2005/8/layout/matrix1"/>
    <dgm:cxn modelId="{7BF2D319-C158-4691-B992-1258A27237BE}" srcId="{20354D96-1B33-44AA-A68F-DF6FE68E5268}" destId="{A21BADF9-41D7-4418-BD14-A21B88FF147A}" srcOrd="3" destOrd="0" parTransId="{5D775A7E-C187-40AA-9107-F687834D1351}" sibTransId="{052FA444-32B6-4C5E-95E6-79A980DEFAC6}"/>
    <dgm:cxn modelId="{5DDD01E0-1573-4842-9116-CA5C75470C54}" srcId="{20354D96-1B33-44AA-A68F-DF6FE68E5268}" destId="{692EE926-8944-4164-BF12-CD4AF12506C9}" srcOrd="1" destOrd="0" parTransId="{DBC7F4AB-830D-4EE1-98E0-161AC3DB3ACE}" sibTransId="{A81727BD-EE61-49BC-AE0B-BCE9E022537B}"/>
    <dgm:cxn modelId="{20C89F0A-2217-47E1-B336-654445F3A349}" srcId="{20354D96-1B33-44AA-A68F-DF6FE68E5268}" destId="{F3C0C159-BF76-4DEB-8B59-BB9CDDDC7EE3}" srcOrd="2" destOrd="0" parTransId="{47FDB151-13FD-45C9-ABF1-E3EB95FE73F0}" sibTransId="{8F83A9C6-021B-4C86-A2FA-59FA331327E7}"/>
    <dgm:cxn modelId="{F26A31D5-3D22-4396-B635-0466A1D64BEA}" type="presOf" srcId="{F3C0C159-BF76-4DEB-8B59-BB9CDDDC7EE3}" destId="{BBFFA111-4CE4-4526-932E-2A78A4CA9C8B}" srcOrd="1" destOrd="0" presId="urn:microsoft.com/office/officeart/2005/8/layout/matrix1"/>
    <dgm:cxn modelId="{BD635C28-D817-4A1A-A040-0E3E57127193}" type="presOf" srcId="{692EE926-8944-4164-BF12-CD4AF12506C9}" destId="{7CC286C5-A26D-4A0F-8AB0-2D859C679A83}" srcOrd="1" destOrd="0" presId="urn:microsoft.com/office/officeart/2005/8/layout/matrix1"/>
    <dgm:cxn modelId="{510A04D9-5727-4BF3-B8F0-A9D0FC07243A}" type="presOf" srcId="{A21BADF9-41D7-4418-BD14-A21B88FF147A}" destId="{B2E67301-F2B3-49EF-A4DB-4256F9031933}" srcOrd="0" destOrd="0" presId="urn:microsoft.com/office/officeart/2005/8/layout/matrix1"/>
    <dgm:cxn modelId="{4DA94369-F350-4ED8-8407-D521E544F4E3}" type="presOf" srcId="{692EE926-8944-4164-BF12-CD4AF12506C9}" destId="{80AFA382-307C-4093-862A-68F6C4C4815A}" srcOrd="0" destOrd="0" presId="urn:microsoft.com/office/officeart/2005/8/layout/matrix1"/>
    <dgm:cxn modelId="{5C954100-6918-400C-9468-9DA4BE825882}" srcId="{20354D96-1B33-44AA-A68F-DF6FE68E5268}" destId="{615B325F-358C-47D8-B77A-B1531325F98B}" srcOrd="0" destOrd="0" parTransId="{9FE78920-012D-4B0D-815F-C8F1EC92DE31}" sibTransId="{A3C94C66-4820-4AE6-9F1C-0B68FA3C41F1}"/>
    <dgm:cxn modelId="{F40BF46A-E056-4373-84F5-6B208F05480B}" type="presOf" srcId="{F3C0C159-BF76-4DEB-8B59-BB9CDDDC7EE3}" destId="{AC00F292-A087-4723-8651-865EABBC78D1}" srcOrd="0" destOrd="0" presId="urn:microsoft.com/office/officeart/2005/8/layout/matrix1"/>
    <dgm:cxn modelId="{7BB658D1-B03F-4003-A0F8-C094C0AB0656}" type="presOf" srcId="{0F7E8926-8426-4A3A-AD0C-608FB891C479}" destId="{03C546CF-1769-4E71-95DE-93EC71D0F5D5}" srcOrd="0" destOrd="0" presId="urn:microsoft.com/office/officeart/2005/8/layout/matrix1"/>
    <dgm:cxn modelId="{D96A8F30-1E45-46B9-8279-A6313652C265}" type="presOf" srcId="{A21BADF9-41D7-4418-BD14-A21B88FF147A}" destId="{C1D8B133-6173-4FCE-BF79-BDB2823DC9B6}" srcOrd="1" destOrd="0" presId="urn:microsoft.com/office/officeart/2005/8/layout/matrix1"/>
    <dgm:cxn modelId="{486E3F2D-F45D-4173-8DDA-E8AF8AD335D3}" type="presOf" srcId="{615B325F-358C-47D8-B77A-B1531325F98B}" destId="{7B8E6ACC-5D51-4977-BE2C-9CD7959FDD4A}" srcOrd="1" destOrd="0" presId="urn:microsoft.com/office/officeart/2005/8/layout/matrix1"/>
    <dgm:cxn modelId="{79FFCED0-B4EF-4905-99A5-1CEC96A04B4D}" type="presParOf" srcId="{03C546CF-1769-4E71-95DE-93EC71D0F5D5}" destId="{B19F3B7F-20B8-4A75-9AB1-8C3F23E62840}" srcOrd="0" destOrd="0" presId="urn:microsoft.com/office/officeart/2005/8/layout/matrix1"/>
    <dgm:cxn modelId="{4B933DAE-0EE2-4AC2-B5D7-B7E6E3987909}" type="presParOf" srcId="{B19F3B7F-20B8-4A75-9AB1-8C3F23E62840}" destId="{9BB4E113-DE42-4157-A839-03A0DE28D6DA}" srcOrd="0" destOrd="0" presId="urn:microsoft.com/office/officeart/2005/8/layout/matrix1"/>
    <dgm:cxn modelId="{2E5D39FF-DCB1-48F6-AE83-E6F54E2C07E8}" type="presParOf" srcId="{B19F3B7F-20B8-4A75-9AB1-8C3F23E62840}" destId="{7B8E6ACC-5D51-4977-BE2C-9CD7959FDD4A}" srcOrd="1" destOrd="0" presId="urn:microsoft.com/office/officeart/2005/8/layout/matrix1"/>
    <dgm:cxn modelId="{2E31D88F-7D72-4094-9FBC-D346D957E142}" type="presParOf" srcId="{B19F3B7F-20B8-4A75-9AB1-8C3F23E62840}" destId="{80AFA382-307C-4093-862A-68F6C4C4815A}" srcOrd="2" destOrd="0" presId="urn:microsoft.com/office/officeart/2005/8/layout/matrix1"/>
    <dgm:cxn modelId="{BFAF3E7F-A8E4-4039-BE8C-A1EFE3F67A76}" type="presParOf" srcId="{B19F3B7F-20B8-4A75-9AB1-8C3F23E62840}" destId="{7CC286C5-A26D-4A0F-8AB0-2D859C679A83}" srcOrd="3" destOrd="0" presId="urn:microsoft.com/office/officeart/2005/8/layout/matrix1"/>
    <dgm:cxn modelId="{19224EA9-59D4-41DA-AEC7-5EE330AF1283}" type="presParOf" srcId="{B19F3B7F-20B8-4A75-9AB1-8C3F23E62840}" destId="{AC00F292-A087-4723-8651-865EABBC78D1}" srcOrd="4" destOrd="0" presId="urn:microsoft.com/office/officeart/2005/8/layout/matrix1"/>
    <dgm:cxn modelId="{905B4D41-C261-4FAA-A1F5-B271C4D044E3}" type="presParOf" srcId="{B19F3B7F-20B8-4A75-9AB1-8C3F23E62840}" destId="{BBFFA111-4CE4-4526-932E-2A78A4CA9C8B}" srcOrd="5" destOrd="0" presId="urn:microsoft.com/office/officeart/2005/8/layout/matrix1"/>
    <dgm:cxn modelId="{C026535E-2632-4DC9-83A2-7FCBA525FC99}" type="presParOf" srcId="{B19F3B7F-20B8-4A75-9AB1-8C3F23E62840}" destId="{B2E67301-F2B3-49EF-A4DB-4256F9031933}" srcOrd="6" destOrd="0" presId="urn:microsoft.com/office/officeart/2005/8/layout/matrix1"/>
    <dgm:cxn modelId="{3A59DAF2-8287-4741-B64B-E297F75A1DA3}" type="presParOf" srcId="{B19F3B7F-20B8-4A75-9AB1-8C3F23E62840}" destId="{C1D8B133-6173-4FCE-BF79-BDB2823DC9B6}" srcOrd="7" destOrd="0" presId="urn:microsoft.com/office/officeart/2005/8/layout/matrix1"/>
    <dgm:cxn modelId="{42000FEB-208A-4F8A-A4E5-BF02CF37625F}" type="presParOf" srcId="{03C546CF-1769-4E71-95DE-93EC71D0F5D5}" destId="{4D3E4C52-BD63-4028-8CD4-AB5C3A633C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6CA76B-A21F-D643-B5A9-98D6CE835A41}"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447B2AA7-9210-5B4A-9355-15914906C6B9}">
      <dgm:prSet custT="1"/>
      <dgm:spPr>
        <a:solidFill>
          <a:srgbClr val="CCECFF"/>
        </a:solidFill>
      </dgm:spPr>
      <dgm:t>
        <a:bodyPr/>
        <a:lstStyle/>
        <a:p>
          <a:pPr rtl="0"/>
          <a:r>
            <a:rPr lang="en-US" sz="2000" b="0" i="0" dirty="0">
              <a:solidFill>
                <a:schemeClr val="tx1"/>
              </a:solidFill>
              <a:latin typeface="+mj-lt"/>
            </a:rPr>
            <a:t>Proximal end </a:t>
          </a:r>
          <a:r>
            <a:rPr lang="en-US" sz="2000" b="0" i="0" dirty="0">
              <a:solidFill>
                <a:schemeClr val="accent6"/>
              </a:solidFill>
              <a:latin typeface="+mj-lt"/>
            </a:rPr>
            <a:t>(upper) </a:t>
          </a:r>
          <a:endParaRPr lang="en-US" sz="2000" dirty="0">
            <a:solidFill>
              <a:schemeClr val="accent6"/>
            </a:solidFill>
            <a:latin typeface="+mj-lt"/>
          </a:endParaRPr>
        </a:p>
      </dgm:t>
    </dgm:pt>
    <dgm:pt modelId="{6BE1DE18-6386-0C41-B7E9-FA95045FAB01}" type="parTrans" cxnId="{43B36D50-FF77-F54A-88D0-1E6BE3E6D41A}">
      <dgm:prSet/>
      <dgm:spPr/>
      <dgm:t>
        <a:bodyPr/>
        <a:lstStyle/>
        <a:p>
          <a:endParaRPr lang="en-US"/>
        </a:p>
      </dgm:t>
    </dgm:pt>
    <dgm:pt modelId="{C4065FDA-816E-BA47-9BE6-A5FAA32740B4}" type="sibTrans" cxnId="{43B36D50-FF77-F54A-88D0-1E6BE3E6D41A}">
      <dgm:prSet/>
      <dgm:spPr/>
      <dgm:t>
        <a:bodyPr/>
        <a:lstStyle/>
        <a:p>
          <a:endParaRPr lang="en-US"/>
        </a:p>
      </dgm:t>
    </dgm:pt>
    <dgm:pt modelId="{AD276F89-B83A-3B49-AFD2-0F94FF9D3B25}">
      <dgm:prSet custT="1"/>
      <dgm:spPr>
        <a:solidFill>
          <a:srgbClr val="CCECFF"/>
        </a:solidFill>
      </dgm:spPr>
      <dgm:t>
        <a:bodyPr/>
        <a:lstStyle/>
        <a:p>
          <a:r>
            <a:rPr lang="en-US" sz="2000" dirty="0">
              <a:solidFill>
                <a:schemeClr val="tx1"/>
              </a:solidFill>
              <a:latin typeface="+mj-lt"/>
            </a:rPr>
            <a:t>2-the neck</a:t>
          </a:r>
        </a:p>
      </dgm:t>
    </dgm:pt>
    <dgm:pt modelId="{5CCAABF7-7A1E-C646-A9BC-DF1A635AAC47}" type="parTrans" cxnId="{A38E5C2A-7106-1846-B2F2-F31E117B482B}">
      <dgm:prSet/>
      <dgm:spPr/>
      <dgm:t>
        <a:bodyPr/>
        <a:lstStyle/>
        <a:p>
          <a:endParaRPr lang="en-US"/>
        </a:p>
      </dgm:t>
    </dgm:pt>
    <dgm:pt modelId="{EAD80D60-2E88-FE4D-A488-5BBBE799CF73}" type="sibTrans" cxnId="{A38E5C2A-7106-1846-B2F2-F31E117B482B}">
      <dgm:prSet/>
      <dgm:spPr/>
      <dgm:t>
        <a:bodyPr/>
        <a:lstStyle/>
        <a:p>
          <a:endParaRPr lang="en-US"/>
        </a:p>
      </dgm:t>
    </dgm:pt>
    <dgm:pt modelId="{E7547752-B3C4-4246-BD25-ACCFBE6CB38D}">
      <dgm:prSet custT="1"/>
      <dgm:spPr>
        <a:solidFill>
          <a:srgbClr val="CCECFF"/>
        </a:solidFill>
      </dgm:spPr>
      <dgm:t>
        <a:bodyPr/>
        <a:lstStyle/>
        <a:p>
          <a:r>
            <a:rPr lang="en-US" sz="2000" dirty="0">
              <a:solidFill>
                <a:schemeClr val="tx1"/>
              </a:solidFill>
              <a:latin typeface="+mj-lt"/>
            </a:rPr>
            <a:t>1-the head of the radius which is small,</a:t>
          </a:r>
          <a:r>
            <a:rPr lang="en-US" sz="2000" baseline="0" dirty="0">
              <a:solidFill>
                <a:schemeClr val="tx1"/>
              </a:solidFill>
              <a:latin typeface="+mj-lt"/>
            </a:rPr>
            <a:t> circular and </a:t>
          </a:r>
          <a:r>
            <a:rPr lang="en-US" sz="2000" baseline="0" dirty="0">
              <a:solidFill>
                <a:schemeClr val="accent6"/>
              </a:solidFill>
              <a:latin typeface="+mj-lt"/>
            </a:rPr>
            <a:t>the center of the cavity is concave to articulate with the </a:t>
          </a:r>
          <a:r>
            <a:rPr lang="en-US" sz="2000" baseline="0" dirty="0" err="1">
              <a:solidFill>
                <a:schemeClr val="accent6"/>
              </a:solidFill>
              <a:latin typeface="+mj-lt"/>
            </a:rPr>
            <a:t>capitulum</a:t>
          </a:r>
          <a:r>
            <a:rPr lang="en-US" sz="2000" baseline="0" dirty="0">
              <a:solidFill>
                <a:schemeClr val="accent6"/>
              </a:solidFill>
              <a:latin typeface="+mj-lt"/>
            </a:rPr>
            <a:t> </a:t>
          </a:r>
          <a:endParaRPr lang="en-US" sz="2000" dirty="0">
            <a:solidFill>
              <a:schemeClr val="accent6"/>
            </a:solidFill>
            <a:latin typeface="+mj-lt"/>
          </a:endParaRPr>
        </a:p>
      </dgm:t>
    </dgm:pt>
    <dgm:pt modelId="{313C5DBC-745F-2543-8BB1-4759387B35CC}" type="parTrans" cxnId="{7FDAA2BC-8EA7-2C41-B6FE-AB7B411FB0F3}">
      <dgm:prSet/>
      <dgm:spPr/>
      <dgm:t>
        <a:bodyPr/>
        <a:lstStyle/>
        <a:p>
          <a:endParaRPr lang="en-US"/>
        </a:p>
      </dgm:t>
    </dgm:pt>
    <dgm:pt modelId="{96D7D8BE-4EB3-9040-B500-F4BE49D93F94}" type="sibTrans" cxnId="{7FDAA2BC-8EA7-2C41-B6FE-AB7B411FB0F3}">
      <dgm:prSet/>
      <dgm:spPr/>
      <dgm:t>
        <a:bodyPr/>
        <a:lstStyle/>
        <a:p>
          <a:endParaRPr lang="en-US"/>
        </a:p>
      </dgm:t>
    </dgm:pt>
    <dgm:pt modelId="{01532917-18D4-B544-935F-1EF3694FEFFB}">
      <dgm:prSet custT="1"/>
      <dgm:spPr>
        <a:solidFill>
          <a:srgbClr val="CCECFF"/>
        </a:solidFill>
      </dgm:spPr>
      <dgm:t>
        <a:bodyPr/>
        <a:lstStyle/>
        <a:p>
          <a:r>
            <a:rPr lang="en-US" sz="2000" dirty="0">
              <a:solidFill>
                <a:schemeClr val="tx1"/>
              </a:solidFill>
              <a:latin typeface="+mj-lt"/>
            </a:rPr>
            <a:t>3- the radial tuberosity</a:t>
          </a:r>
          <a:r>
            <a:rPr lang="en-US" sz="2000" baseline="0" dirty="0">
              <a:solidFill>
                <a:schemeClr val="tx1"/>
              </a:solidFill>
              <a:latin typeface="+mj-lt"/>
            </a:rPr>
            <a:t> which is </a:t>
          </a:r>
          <a:r>
            <a:rPr lang="en-US" sz="2000" baseline="0" dirty="0">
              <a:solidFill>
                <a:schemeClr val="accent6"/>
              </a:solidFill>
              <a:latin typeface="+mj-lt"/>
            </a:rPr>
            <a:t>medially directed </a:t>
          </a:r>
          <a:r>
            <a:rPr lang="en-US" sz="2000" baseline="0" dirty="0">
              <a:solidFill>
                <a:schemeClr val="tx1"/>
              </a:solidFill>
              <a:latin typeface="+mj-lt"/>
            </a:rPr>
            <a:t>and </a:t>
          </a:r>
          <a:r>
            <a:rPr lang="en-US" sz="2000" baseline="0" dirty="0">
              <a:solidFill>
                <a:schemeClr val="accent6"/>
              </a:solidFill>
              <a:latin typeface="+mj-lt"/>
            </a:rPr>
            <a:t>separates the proximal end </a:t>
          </a:r>
          <a:r>
            <a:rPr lang="en-US" sz="2000" baseline="0" dirty="0">
              <a:solidFill>
                <a:schemeClr val="tx1"/>
              </a:solidFill>
              <a:latin typeface="+mj-lt"/>
            </a:rPr>
            <a:t>from</a:t>
          </a:r>
          <a:r>
            <a:rPr lang="en-US" sz="2000" baseline="0" dirty="0">
              <a:solidFill>
                <a:schemeClr val="accent6"/>
              </a:solidFill>
              <a:latin typeface="+mj-lt"/>
            </a:rPr>
            <a:t> the body</a:t>
          </a:r>
          <a:endParaRPr lang="en-US" sz="2000" dirty="0">
            <a:solidFill>
              <a:schemeClr val="accent6"/>
            </a:solidFill>
            <a:latin typeface="+mj-lt"/>
          </a:endParaRPr>
        </a:p>
      </dgm:t>
    </dgm:pt>
    <dgm:pt modelId="{488D03E7-4A5C-7C46-B911-EE066124DF43}" type="parTrans" cxnId="{6815B0DF-1F4C-D649-95F9-147CDAF17D40}">
      <dgm:prSet/>
      <dgm:spPr/>
      <dgm:t>
        <a:bodyPr/>
        <a:lstStyle/>
        <a:p>
          <a:endParaRPr lang="en-US"/>
        </a:p>
      </dgm:t>
    </dgm:pt>
    <dgm:pt modelId="{96D490D3-5D45-6C44-8D23-C1736DE27025}" type="sibTrans" cxnId="{6815B0DF-1F4C-D649-95F9-147CDAF17D40}">
      <dgm:prSet/>
      <dgm:spPr/>
      <dgm:t>
        <a:bodyPr/>
        <a:lstStyle/>
        <a:p>
          <a:endParaRPr lang="en-US"/>
        </a:p>
      </dgm:t>
    </dgm:pt>
    <dgm:pt modelId="{F9DD13F3-34F1-4E49-B3D0-1EA672FCCA93}" type="pres">
      <dgm:prSet presAssocID="{766CA76B-A21F-D643-B5A9-98D6CE835A41}" presName="hierChild1" presStyleCnt="0">
        <dgm:presLayoutVars>
          <dgm:orgChart val="1"/>
          <dgm:chPref val="1"/>
          <dgm:dir/>
          <dgm:animOne val="branch"/>
          <dgm:animLvl val="lvl"/>
          <dgm:resizeHandles/>
        </dgm:presLayoutVars>
      </dgm:prSet>
      <dgm:spPr/>
    </dgm:pt>
    <dgm:pt modelId="{3FCCADB5-5E2F-8C4F-8F8A-3AAA7CBF6CD1}" type="pres">
      <dgm:prSet presAssocID="{447B2AA7-9210-5B4A-9355-15914906C6B9}" presName="hierRoot1" presStyleCnt="0">
        <dgm:presLayoutVars>
          <dgm:hierBranch val="init"/>
        </dgm:presLayoutVars>
      </dgm:prSet>
      <dgm:spPr/>
    </dgm:pt>
    <dgm:pt modelId="{C42FD768-BB09-1346-9EB5-B45AED576E88}" type="pres">
      <dgm:prSet presAssocID="{447B2AA7-9210-5B4A-9355-15914906C6B9}" presName="rootComposite1" presStyleCnt="0"/>
      <dgm:spPr/>
    </dgm:pt>
    <dgm:pt modelId="{E15CF2BE-653F-4447-9C69-C0020FE0425D}" type="pres">
      <dgm:prSet presAssocID="{447B2AA7-9210-5B4A-9355-15914906C6B9}" presName="rootText1" presStyleLbl="node0" presStyleIdx="0" presStyleCnt="1" custScaleX="408534" custScaleY="46013">
        <dgm:presLayoutVars>
          <dgm:chPref val="3"/>
        </dgm:presLayoutVars>
      </dgm:prSet>
      <dgm:spPr/>
    </dgm:pt>
    <dgm:pt modelId="{15196D33-38F6-6F4A-B410-5DE8C8DB257F}" type="pres">
      <dgm:prSet presAssocID="{447B2AA7-9210-5B4A-9355-15914906C6B9}" presName="rootConnector1" presStyleLbl="node1" presStyleIdx="0" presStyleCnt="0"/>
      <dgm:spPr/>
    </dgm:pt>
    <dgm:pt modelId="{5EF23783-DA8A-AD46-9665-1A0D107380BD}" type="pres">
      <dgm:prSet presAssocID="{447B2AA7-9210-5B4A-9355-15914906C6B9}" presName="hierChild2" presStyleCnt="0"/>
      <dgm:spPr/>
    </dgm:pt>
    <dgm:pt modelId="{89207437-77BA-234E-A139-E507479F42F3}" type="pres">
      <dgm:prSet presAssocID="{313C5DBC-745F-2543-8BB1-4759387B35CC}" presName="Name37" presStyleLbl="parChTrans1D2" presStyleIdx="0" presStyleCnt="3"/>
      <dgm:spPr/>
    </dgm:pt>
    <dgm:pt modelId="{906A18F7-A773-FC41-AC45-F7EFF557FAE2}" type="pres">
      <dgm:prSet presAssocID="{E7547752-B3C4-4246-BD25-ACCFBE6CB38D}" presName="hierRoot2" presStyleCnt="0">
        <dgm:presLayoutVars>
          <dgm:hierBranch val="init"/>
        </dgm:presLayoutVars>
      </dgm:prSet>
      <dgm:spPr/>
    </dgm:pt>
    <dgm:pt modelId="{90D10342-302E-644B-82EC-02200AB60666}" type="pres">
      <dgm:prSet presAssocID="{E7547752-B3C4-4246-BD25-ACCFBE6CB38D}" presName="rootComposite" presStyleCnt="0"/>
      <dgm:spPr/>
    </dgm:pt>
    <dgm:pt modelId="{8DBF6C74-6DDE-8C42-95C3-0F9BC3DCEBA6}" type="pres">
      <dgm:prSet presAssocID="{E7547752-B3C4-4246-BD25-ACCFBE6CB38D}" presName="rootText" presStyleLbl="node2" presStyleIdx="0" presStyleCnt="3" custScaleX="121384" custScaleY="210054">
        <dgm:presLayoutVars>
          <dgm:chPref val="3"/>
        </dgm:presLayoutVars>
      </dgm:prSet>
      <dgm:spPr/>
    </dgm:pt>
    <dgm:pt modelId="{73C744F9-B9DD-944E-85F6-6914B8861C40}" type="pres">
      <dgm:prSet presAssocID="{E7547752-B3C4-4246-BD25-ACCFBE6CB38D}" presName="rootConnector" presStyleLbl="node2" presStyleIdx="0" presStyleCnt="3"/>
      <dgm:spPr/>
    </dgm:pt>
    <dgm:pt modelId="{D2F3B763-255C-6944-928E-6A2887B3F519}" type="pres">
      <dgm:prSet presAssocID="{E7547752-B3C4-4246-BD25-ACCFBE6CB38D}" presName="hierChild4" presStyleCnt="0"/>
      <dgm:spPr/>
    </dgm:pt>
    <dgm:pt modelId="{EEB3B628-2F0C-D14A-8B0A-3C05701B301E}" type="pres">
      <dgm:prSet presAssocID="{E7547752-B3C4-4246-BD25-ACCFBE6CB38D}" presName="hierChild5" presStyleCnt="0"/>
      <dgm:spPr/>
    </dgm:pt>
    <dgm:pt modelId="{2B004503-07E5-3C44-9086-F48AC0F4BCF5}" type="pres">
      <dgm:prSet presAssocID="{5CCAABF7-7A1E-C646-A9BC-DF1A635AAC47}" presName="Name37" presStyleLbl="parChTrans1D2" presStyleIdx="1" presStyleCnt="3"/>
      <dgm:spPr/>
    </dgm:pt>
    <dgm:pt modelId="{CBFB086A-B82F-1D47-A8DD-B69B8B262A1D}" type="pres">
      <dgm:prSet presAssocID="{AD276F89-B83A-3B49-AFD2-0F94FF9D3B25}" presName="hierRoot2" presStyleCnt="0">
        <dgm:presLayoutVars>
          <dgm:hierBranch val="init"/>
        </dgm:presLayoutVars>
      </dgm:prSet>
      <dgm:spPr/>
    </dgm:pt>
    <dgm:pt modelId="{DD483C3B-C854-8940-9DF0-3746C202DC08}" type="pres">
      <dgm:prSet presAssocID="{AD276F89-B83A-3B49-AFD2-0F94FF9D3B25}" presName="rootComposite" presStyleCnt="0"/>
      <dgm:spPr/>
    </dgm:pt>
    <dgm:pt modelId="{3A047C29-95FE-B043-BD66-72674B52BC7B}" type="pres">
      <dgm:prSet presAssocID="{AD276F89-B83A-3B49-AFD2-0F94FF9D3B25}" presName="rootText" presStyleLbl="node2" presStyleIdx="1" presStyleCnt="3" custScaleY="132742">
        <dgm:presLayoutVars>
          <dgm:chPref val="3"/>
        </dgm:presLayoutVars>
      </dgm:prSet>
      <dgm:spPr/>
    </dgm:pt>
    <dgm:pt modelId="{8DD02472-0A7B-104E-9769-205DEA9D41AB}" type="pres">
      <dgm:prSet presAssocID="{AD276F89-B83A-3B49-AFD2-0F94FF9D3B25}" presName="rootConnector" presStyleLbl="node2" presStyleIdx="1" presStyleCnt="3"/>
      <dgm:spPr/>
    </dgm:pt>
    <dgm:pt modelId="{5987D8E3-ACA1-B946-8B6B-AF2CB1A246AB}" type="pres">
      <dgm:prSet presAssocID="{AD276F89-B83A-3B49-AFD2-0F94FF9D3B25}" presName="hierChild4" presStyleCnt="0"/>
      <dgm:spPr/>
    </dgm:pt>
    <dgm:pt modelId="{62DF4073-54E5-324C-9798-C1524FBD3FBC}" type="pres">
      <dgm:prSet presAssocID="{AD276F89-B83A-3B49-AFD2-0F94FF9D3B25}" presName="hierChild5" presStyleCnt="0"/>
      <dgm:spPr/>
    </dgm:pt>
    <dgm:pt modelId="{063E9292-FC81-C345-B9EE-C29EBA4EB195}" type="pres">
      <dgm:prSet presAssocID="{488D03E7-4A5C-7C46-B911-EE066124DF43}" presName="Name37" presStyleLbl="parChTrans1D2" presStyleIdx="2" presStyleCnt="3"/>
      <dgm:spPr/>
    </dgm:pt>
    <dgm:pt modelId="{2AC8E2DA-C260-DB4F-8137-5D1777940FA1}" type="pres">
      <dgm:prSet presAssocID="{01532917-18D4-B544-935F-1EF3694FEFFB}" presName="hierRoot2" presStyleCnt="0">
        <dgm:presLayoutVars>
          <dgm:hierBranch val="init"/>
        </dgm:presLayoutVars>
      </dgm:prSet>
      <dgm:spPr/>
    </dgm:pt>
    <dgm:pt modelId="{7F7E328A-E7ED-834C-9AA0-F104A7413A18}" type="pres">
      <dgm:prSet presAssocID="{01532917-18D4-B544-935F-1EF3694FEFFB}" presName="rootComposite" presStyleCnt="0"/>
      <dgm:spPr/>
    </dgm:pt>
    <dgm:pt modelId="{71DAEBFC-D8E6-764A-A905-582255E9565E}" type="pres">
      <dgm:prSet presAssocID="{01532917-18D4-B544-935F-1EF3694FEFFB}" presName="rootText" presStyleLbl="node2" presStyleIdx="2" presStyleCnt="3" custScaleY="217632">
        <dgm:presLayoutVars>
          <dgm:chPref val="3"/>
        </dgm:presLayoutVars>
      </dgm:prSet>
      <dgm:spPr/>
    </dgm:pt>
    <dgm:pt modelId="{74E81CA0-605D-F743-80E0-2361151296BE}" type="pres">
      <dgm:prSet presAssocID="{01532917-18D4-B544-935F-1EF3694FEFFB}" presName="rootConnector" presStyleLbl="node2" presStyleIdx="2" presStyleCnt="3"/>
      <dgm:spPr/>
    </dgm:pt>
    <dgm:pt modelId="{93938B90-9CA8-FE46-B639-CEB04E8BE564}" type="pres">
      <dgm:prSet presAssocID="{01532917-18D4-B544-935F-1EF3694FEFFB}" presName="hierChild4" presStyleCnt="0"/>
      <dgm:spPr/>
    </dgm:pt>
    <dgm:pt modelId="{22F9633D-3077-2C4E-B721-B1B24BF5B73F}" type="pres">
      <dgm:prSet presAssocID="{01532917-18D4-B544-935F-1EF3694FEFFB}" presName="hierChild5" presStyleCnt="0"/>
      <dgm:spPr/>
    </dgm:pt>
    <dgm:pt modelId="{2938C7AA-98C9-5645-89FE-3FD9C4EC93F2}" type="pres">
      <dgm:prSet presAssocID="{447B2AA7-9210-5B4A-9355-15914906C6B9}" presName="hierChild3" presStyleCnt="0"/>
      <dgm:spPr/>
    </dgm:pt>
  </dgm:ptLst>
  <dgm:cxnLst>
    <dgm:cxn modelId="{8013F53E-91C4-D249-99A3-4895553E7257}" type="presOf" srcId="{E7547752-B3C4-4246-BD25-ACCFBE6CB38D}" destId="{8DBF6C74-6DDE-8C42-95C3-0F9BC3DCEBA6}" srcOrd="0" destOrd="0" presId="urn:microsoft.com/office/officeart/2005/8/layout/orgChart1"/>
    <dgm:cxn modelId="{1626AA16-CCC6-D04A-8F0F-78F7452A30DF}" type="presOf" srcId="{447B2AA7-9210-5B4A-9355-15914906C6B9}" destId="{15196D33-38F6-6F4A-B410-5DE8C8DB257F}" srcOrd="1" destOrd="0" presId="urn:microsoft.com/office/officeart/2005/8/layout/orgChart1"/>
    <dgm:cxn modelId="{449771D6-43B5-7D40-95E9-D554C5A3AABB}" type="presOf" srcId="{AD276F89-B83A-3B49-AFD2-0F94FF9D3B25}" destId="{3A047C29-95FE-B043-BD66-72674B52BC7B}" srcOrd="0" destOrd="0" presId="urn:microsoft.com/office/officeart/2005/8/layout/orgChart1"/>
    <dgm:cxn modelId="{A528A1F3-14B8-3047-8896-D36FCAB7C2BC}" type="presOf" srcId="{5CCAABF7-7A1E-C646-A9BC-DF1A635AAC47}" destId="{2B004503-07E5-3C44-9086-F48AC0F4BCF5}" srcOrd="0" destOrd="0" presId="urn:microsoft.com/office/officeart/2005/8/layout/orgChart1"/>
    <dgm:cxn modelId="{0CD9B09B-6878-CB4E-A5B9-6706124BCEDC}" type="presOf" srcId="{01532917-18D4-B544-935F-1EF3694FEFFB}" destId="{71DAEBFC-D8E6-764A-A905-582255E9565E}" srcOrd="0" destOrd="0" presId="urn:microsoft.com/office/officeart/2005/8/layout/orgChart1"/>
    <dgm:cxn modelId="{7FDAA2BC-8EA7-2C41-B6FE-AB7B411FB0F3}" srcId="{447B2AA7-9210-5B4A-9355-15914906C6B9}" destId="{E7547752-B3C4-4246-BD25-ACCFBE6CB38D}" srcOrd="0" destOrd="0" parTransId="{313C5DBC-745F-2543-8BB1-4759387B35CC}" sibTransId="{96D7D8BE-4EB3-9040-B500-F4BE49D93F94}"/>
    <dgm:cxn modelId="{2E31A68E-2431-7142-B95F-3AF25DD6ACED}" type="presOf" srcId="{766CA76B-A21F-D643-B5A9-98D6CE835A41}" destId="{F9DD13F3-34F1-4E49-B3D0-1EA672FCCA93}" srcOrd="0" destOrd="0" presId="urn:microsoft.com/office/officeart/2005/8/layout/orgChart1"/>
    <dgm:cxn modelId="{82F434C1-35B2-7143-924C-D9974A909E03}" type="presOf" srcId="{E7547752-B3C4-4246-BD25-ACCFBE6CB38D}" destId="{73C744F9-B9DD-944E-85F6-6914B8861C40}" srcOrd="1" destOrd="0" presId="urn:microsoft.com/office/officeart/2005/8/layout/orgChart1"/>
    <dgm:cxn modelId="{A38E5C2A-7106-1846-B2F2-F31E117B482B}" srcId="{447B2AA7-9210-5B4A-9355-15914906C6B9}" destId="{AD276F89-B83A-3B49-AFD2-0F94FF9D3B25}" srcOrd="1" destOrd="0" parTransId="{5CCAABF7-7A1E-C646-A9BC-DF1A635AAC47}" sibTransId="{EAD80D60-2E88-FE4D-A488-5BBBE799CF73}"/>
    <dgm:cxn modelId="{6815B0DF-1F4C-D649-95F9-147CDAF17D40}" srcId="{447B2AA7-9210-5B4A-9355-15914906C6B9}" destId="{01532917-18D4-B544-935F-1EF3694FEFFB}" srcOrd="2" destOrd="0" parTransId="{488D03E7-4A5C-7C46-B911-EE066124DF43}" sibTransId="{96D490D3-5D45-6C44-8D23-C1736DE27025}"/>
    <dgm:cxn modelId="{B978111F-E87E-D94F-9969-4C3926E5AB73}" type="presOf" srcId="{313C5DBC-745F-2543-8BB1-4759387B35CC}" destId="{89207437-77BA-234E-A139-E507479F42F3}" srcOrd="0" destOrd="0" presId="urn:microsoft.com/office/officeart/2005/8/layout/orgChart1"/>
    <dgm:cxn modelId="{8E3F0773-9AB4-4D46-A7AC-BA424D0BAE36}" type="presOf" srcId="{01532917-18D4-B544-935F-1EF3694FEFFB}" destId="{74E81CA0-605D-F743-80E0-2361151296BE}" srcOrd="1" destOrd="0" presId="urn:microsoft.com/office/officeart/2005/8/layout/orgChart1"/>
    <dgm:cxn modelId="{D3358B49-8B56-7F4B-AF65-8FF2B84BE700}" type="presOf" srcId="{AD276F89-B83A-3B49-AFD2-0F94FF9D3B25}" destId="{8DD02472-0A7B-104E-9769-205DEA9D41AB}" srcOrd="1" destOrd="0" presId="urn:microsoft.com/office/officeart/2005/8/layout/orgChart1"/>
    <dgm:cxn modelId="{58DE26E9-8104-B047-A938-1D176D99257D}" type="presOf" srcId="{488D03E7-4A5C-7C46-B911-EE066124DF43}" destId="{063E9292-FC81-C345-B9EE-C29EBA4EB195}" srcOrd="0" destOrd="0" presId="urn:microsoft.com/office/officeart/2005/8/layout/orgChart1"/>
    <dgm:cxn modelId="{7E3B9957-D3D0-E340-B391-A20894A53278}" type="presOf" srcId="{447B2AA7-9210-5B4A-9355-15914906C6B9}" destId="{E15CF2BE-653F-4447-9C69-C0020FE0425D}" srcOrd="0" destOrd="0" presId="urn:microsoft.com/office/officeart/2005/8/layout/orgChart1"/>
    <dgm:cxn modelId="{43B36D50-FF77-F54A-88D0-1E6BE3E6D41A}" srcId="{766CA76B-A21F-D643-B5A9-98D6CE835A41}" destId="{447B2AA7-9210-5B4A-9355-15914906C6B9}" srcOrd="0" destOrd="0" parTransId="{6BE1DE18-6386-0C41-B7E9-FA95045FAB01}" sibTransId="{C4065FDA-816E-BA47-9BE6-A5FAA32740B4}"/>
    <dgm:cxn modelId="{D9632CE8-35D3-7646-A770-518A4135B2D5}" type="presParOf" srcId="{F9DD13F3-34F1-4E49-B3D0-1EA672FCCA93}" destId="{3FCCADB5-5E2F-8C4F-8F8A-3AAA7CBF6CD1}" srcOrd="0" destOrd="0" presId="urn:microsoft.com/office/officeart/2005/8/layout/orgChart1"/>
    <dgm:cxn modelId="{B491D136-713D-FC41-BD67-820BC4850029}" type="presParOf" srcId="{3FCCADB5-5E2F-8C4F-8F8A-3AAA7CBF6CD1}" destId="{C42FD768-BB09-1346-9EB5-B45AED576E88}" srcOrd="0" destOrd="0" presId="urn:microsoft.com/office/officeart/2005/8/layout/orgChart1"/>
    <dgm:cxn modelId="{7B0C3C31-30CA-8140-969E-112553FC8631}" type="presParOf" srcId="{C42FD768-BB09-1346-9EB5-B45AED576E88}" destId="{E15CF2BE-653F-4447-9C69-C0020FE0425D}" srcOrd="0" destOrd="0" presId="urn:microsoft.com/office/officeart/2005/8/layout/orgChart1"/>
    <dgm:cxn modelId="{D3CF9316-6DEB-E44F-98E0-DDAF35486A73}" type="presParOf" srcId="{C42FD768-BB09-1346-9EB5-B45AED576E88}" destId="{15196D33-38F6-6F4A-B410-5DE8C8DB257F}" srcOrd="1" destOrd="0" presId="urn:microsoft.com/office/officeart/2005/8/layout/orgChart1"/>
    <dgm:cxn modelId="{581AA869-22E7-7446-8E14-8CA40A9B8BAC}" type="presParOf" srcId="{3FCCADB5-5E2F-8C4F-8F8A-3AAA7CBF6CD1}" destId="{5EF23783-DA8A-AD46-9665-1A0D107380BD}" srcOrd="1" destOrd="0" presId="urn:microsoft.com/office/officeart/2005/8/layout/orgChart1"/>
    <dgm:cxn modelId="{10BAAC5C-0AC7-3B47-9642-E36588AF823D}" type="presParOf" srcId="{5EF23783-DA8A-AD46-9665-1A0D107380BD}" destId="{89207437-77BA-234E-A139-E507479F42F3}" srcOrd="0" destOrd="0" presId="urn:microsoft.com/office/officeart/2005/8/layout/orgChart1"/>
    <dgm:cxn modelId="{3D1390B7-39E5-9E41-AD4B-E96094C9AF26}" type="presParOf" srcId="{5EF23783-DA8A-AD46-9665-1A0D107380BD}" destId="{906A18F7-A773-FC41-AC45-F7EFF557FAE2}" srcOrd="1" destOrd="0" presId="urn:microsoft.com/office/officeart/2005/8/layout/orgChart1"/>
    <dgm:cxn modelId="{0721FAA4-2F9D-6044-8A56-A0F7CD1C524D}" type="presParOf" srcId="{906A18F7-A773-FC41-AC45-F7EFF557FAE2}" destId="{90D10342-302E-644B-82EC-02200AB60666}" srcOrd="0" destOrd="0" presId="urn:microsoft.com/office/officeart/2005/8/layout/orgChart1"/>
    <dgm:cxn modelId="{103CB15F-D3A9-E746-B06B-C2E4CC2BD72A}" type="presParOf" srcId="{90D10342-302E-644B-82EC-02200AB60666}" destId="{8DBF6C74-6DDE-8C42-95C3-0F9BC3DCEBA6}" srcOrd="0" destOrd="0" presId="urn:microsoft.com/office/officeart/2005/8/layout/orgChart1"/>
    <dgm:cxn modelId="{45E33585-C00B-FE48-9A30-DD3BAFD320A4}" type="presParOf" srcId="{90D10342-302E-644B-82EC-02200AB60666}" destId="{73C744F9-B9DD-944E-85F6-6914B8861C40}" srcOrd="1" destOrd="0" presId="urn:microsoft.com/office/officeart/2005/8/layout/orgChart1"/>
    <dgm:cxn modelId="{724C701A-D0C0-1B42-803C-CD77C57DE36D}" type="presParOf" srcId="{906A18F7-A773-FC41-AC45-F7EFF557FAE2}" destId="{D2F3B763-255C-6944-928E-6A2887B3F519}" srcOrd="1" destOrd="0" presId="urn:microsoft.com/office/officeart/2005/8/layout/orgChart1"/>
    <dgm:cxn modelId="{71271A4C-C6A1-2C42-B581-93FFBCEB9927}" type="presParOf" srcId="{906A18F7-A773-FC41-AC45-F7EFF557FAE2}" destId="{EEB3B628-2F0C-D14A-8B0A-3C05701B301E}" srcOrd="2" destOrd="0" presId="urn:microsoft.com/office/officeart/2005/8/layout/orgChart1"/>
    <dgm:cxn modelId="{3FEE3C9F-BA49-574F-815C-0FD4CDCB2902}" type="presParOf" srcId="{5EF23783-DA8A-AD46-9665-1A0D107380BD}" destId="{2B004503-07E5-3C44-9086-F48AC0F4BCF5}" srcOrd="2" destOrd="0" presId="urn:microsoft.com/office/officeart/2005/8/layout/orgChart1"/>
    <dgm:cxn modelId="{11D2F899-254F-7344-8769-ECC2661CBBE8}" type="presParOf" srcId="{5EF23783-DA8A-AD46-9665-1A0D107380BD}" destId="{CBFB086A-B82F-1D47-A8DD-B69B8B262A1D}" srcOrd="3" destOrd="0" presId="urn:microsoft.com/office/officeart/2005/8/layout/orgChart1"/>
    <dgm:cxn modelId="{A2F73F82-4CA7-1C4E-B003-F6F619D493CE}" type="presParOf" srcId="{CBFB086A-B82F-1D47-A8DD-B69B8B262A1D}" destId="{DD483C3B-C854-8940-9DF0-3746C202DC08}" srcOrd="0" destOrd="0" presId="urn:microsoft.com/office/officeart/2005/8/layout/orgChart1"/>
    <dgm:cxn modelId="{D2BAD4E3-E345-7B43-ACE0-B370EF9866CA}" type="presParOf" srcId="{DD483C3B-C854-8940-9DF0-3746C202DC08}" destId="{3A047C29-95FE-B043-BD66-72674B52BC7B}" srcOrd="0" destOrd="0" presId="urn:microsoft.com/office/officeart/2005/8/layout/orgChart1"/>
    <dgm:cxn modelId="{4E06AA1C-8C7A-C84D-9A62-270ED4F18998}" type="presParOf" srcId="{DD483C3B-C854-8940-9DF0-3746C202DC08}" destId="{8DD02472-0A7B-104E-9769-205DEA9D41AB}" srcOrd="1" destOrd="0" presId="urn:microsoft.com/office/officeart/2005/8/layout/orgChart1"/>
    <dgm:cxn modelId="{6599452F-C018-454D-8D4B-A817A6BBC3E2}" type="presParOf" srcId="{CBFB086A-B82F-1D47-A8DD-B69B8B262A1D}" destId="{5987D8E3-ACA1-B946-8B6B-AF2CB1A246AB}" srcOrd="1" destOrd="0" presId="urn:microsoft.com/office/officeart/2005/8/layout/orgChart1"/>
    <dgm:cxn modelId="{48E4FF8F-3929-8841-99CF-6D121E907755}" type="presParOf" srcId="{CBFB086A-B82F-1D47-A8DD-B69B8B262A1D}" destId="{62DF4073-54E5-324C-9798-C1524FBD3FBC}" srcOrd="2" destOrd="0" presId="urn:microsoft.com/office/officeart/2005/8/layout/orgChart1"/>
    <dgm:cxn modelId="{964D2735-4D97-954B-8AE2-F30521B39E64}" type="presParOf" srcId="{5EF23783-DA8A-AD46-9665-1A0D107380BD}" destId="{063E9292-FC81-C345-B9EE-C29EBA4EB195}" srcOrd="4" destOrd="0" presId="urn:microsoft.com/office/officeart/2005/8/layout/orgChart1"/>
    <dgm:cxn modelId="{59B86831-EA61-5E40-9024-D5AB967631E5}" type="presParOf" srcId="{5EF23783-DA8A-AD46-9665-1A0D107380BD}" destId="{2AC8E2DA-C260-DB4F-8137-5D1777940FA1}" srcOrd="5" destOrd="0" presId="urn:microsoft.com/office/officeart/2005/8/layout/orgChart1"/>
    <dgm:cxn modelId="{A1858168-A9EE-0649-8711-82236E6E3C02}" type="presParOf" srcId="{2AC8E2DA-C260-DB4F-8137-5D1777940FA1}" destId="{7F7E328A-E7ED-834C-9AA0-F104A7413A18}" srcOrd="0" destOrd="0" presId="urn:microsoft.com/office/officeart/2005/8/layout/orgChart1"/>
    <dgm:cxn modelId="{6D9AE41B-5715-B640-9CDB-5E2453C984D1}" type="presParOf" srcId="{7F7E328A-E7ED-834C-9AA0-F104A7413A18}" destId="{71DAEBFC-D8E6-764A-A905-582255E9565E}" srcOrd="0" destOrd="0" presId="urn:microsoft.com/office/officeart/2005/8/layout/orgChart1"/>
    <dgm:cxn modelId="{10E9D66A-19EC-4C48-A783-F7E5A7F9A14E}" type="presParOf" srcId="{7F7E328A-E7ED-834C-9AA0-F104A7413A18}" destId="{74E81CA0-605D-F743-80E0-2361151296BE}" srcOrd="1" destOrd="0" presId="urn:microsoft.com/office/officeart/2005/8/layout/orgChart1"/>
    <dgm:cxn modelId="{16E29A4A-E313-B543-8171-437F34F6EF35}" type="presParOf" srcId="{2AC8E2DA-C260-DB4F-8137-5D1777940FA1}" destId="{93938B90-9CA8-FE46-B639-CEB04E8BE564}" srcOrd="1" destOrd="0" presId="urn:microsoft.com/office/officeart/2005/8/layout/orgChart1"/>
    <dgm:cxn modelId="{EDA55247-B36E-FC4E-A298-F8947310468B}" type="presParOf" srcId="{2AC8E2DA-C260-DB4F-8137-5D1777940FA1}" destId="{22F9633D-3077-2C4E-B721-B1B24BF5B73F}" srcOrd="2" destOrd="0" presId="urn:microsoft.com/office/officeart/2005/8/layout/orgChart1"/>
    <dgm:cxn modelId="{744652EA-9E32-3E4A-B31F-6254344FC0F1}" type="presParOf" srcId="{3FCCADB5-5E2F-8C4F-8F8A-3AAA7CBF6CD1}" destId="{2938C7AA-98C9-5645-89FE-3FD9C4EC93F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38CFBD-14B8-7C41-9BF5-D2E6E44504CE}"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A098A00-452A-D64F-9B82-E6B8F4334B75}">
      <dgm:prSet phldrT="[Text]"/>
      <dgm:spPr>
        <a:solidFill>
          <a:srgbClr val="CCECFF"/>
        </a:solidFill>
      </dgm:spPr>
      <dgm:t>
        <a:bodyPr/>
        <a:lstStyle/>
        <a:p>
          <a:r>
            <a:rPr lang="en-US" b="1" dirty="0">
              <a:solidFill>
                <a:schemeClr val="tx1"/>
              </a:solidFill>
            </a:rPr>
            <a:t>The shaft </a:t>
          </a:r>
        </a:p>
      </dgm:t>
    </dgm:pt>
    <dgm:pt modelId="{63E018EA-A62D-AF44-8977-FB68A68D67CC}" type="parTrans" cxnId="{BC6EF3D6-84D1-9E48-869B-D3628DFF1D05}">
      <dgm:prSet/>
      <dgm:spPr/>
      <dgm:t>
        <a:bodyPr/>
        <a:lstStyle/>
        <a:p>
          <a:endParaRPr lang="en-US"/>
        </a:p>
      </dgm:t>
    </dgm:pt>
    <dgm:pt modelId="{18BD3C4D-7C55-AD41-B19A-F7EBEA60221A}" type="sibTrans" cxnId="{BC6EF3D6-84D1-9E48-869B-D3628DFF1D05}">
      <dgm:prSet/>
      <dgm:spPr/>
      <dgm:t>
        <a:bodyPr/>
        <a:lstStyle/>
        <a:p>
          <a:endParaRPr lang="en-US"/>
        </a:p>
      </dgm:t>
    </dgm:pt>
    <dgm:pt modelId="{497E8002-EB55-3A47-A550-B6F77B6772B6}">
      <dgm:prSet phldrT="[Text]"/>
      <dgm:spPr>
        <a:solidFill>
          <a:srgbClr val="CCECFF"/>
        </a:solidFill>
      </dgm:spPr>
      <dgm:t>
        <a:bodyPr/>
        <a:lstStyle/>
        <a:p>
          <a:r>
            <a:rPr lang="en-US" dirty="0">
              <a:solidFill>
                <a:srgbClr val="FF0000"/>
              </a:solidFill>
              <a:latin typeface="+mj-lt"/>
            </a:rPr>
            <a:t>It</a:t>
          </a:r>
          <a:r>
            <a:rPr lang="en-US" baseline="0" dirty="0">
              <a:solidFill>
                <a:srgbClr val="FF0000"/>
              </a:solidFill>
              <a:latin typeface="+mj-lt"/>
            </a:rPr>
            <a:t> has a lateral convexity </a:t>
          </a:r>
          <a:endParaRPr lang="en-US" dirty="0">
            <a:solidFill>
              <a:srgbClr val="FF0000"/>
            </a:solidFill>
            <a:latin typeface="+mj-lt"/>
          </a:endParaRPr>
        </a:p>
      </dgm:t>
    </dgm:pt>
    <dgm:pt modelId="{0836B878-A16D-A24C-88A8-0D5C186E0F18}" type="parTrans" cxnId="{ADE9C749-86A0-CC4F-90A7-FCD06879AA5E}">
      <dgm:prSet/>
      <dgm:spPr/>
      <dgm:t>
        <a:bodyPr/>
        <a:lstStyle/>
        <a:p>
          <a:endParaRPr lang="en-US"/>
        </a:p>
      </dgm:t>
    </dgm:pt>
    <dgm:pt modelId="{88231689-5A9E-994C-ABF2-DBA84DB460D6}" type="sibTrans" cxnId="{ADE9C749-86A0-CC4F-90A7-FCD06879AA5E}">
      <dgm:prSet/>
      <dgm:spPr/>
      <dgm:t>
        <a:bodyPr/>
        <a:lstStyle/>
        <a:p>
          <a:endParaRPr lang="en-US"/>
        </a:p>
      </dgm:t>
    </dgm:pt>
    <dgm:pt modelId="{9F8B46D3-5B7B-2747-A16C-5AF54E4C2049}">
      <dgm:prSet phldrT="[Text]"/>
      <dgm:spPr>
        <a:solidFill>
          <a:srgbClr val="CCECFF"/>
        </a:solidFill>
      </dgm:spPr>
      <dgm:t>
        <a:bodyPr/>
        <a:lstStyle/>
        <a:p>
          <a:r>
            <a:rPr lang="en-US" dirty="0">
              <a:solidFill>
                <a:srgbClr val="FF0000"/>
              </a:solidFill>
              <a:latin typeface="+mj-lt"/>
            </a:rPr>
            <a:t>It gradually enlarges as it passes distally</a:t>
          </a:r>
        </a:p>
      </dgm:t>
    </dgm:pt>
    <dgm:pt modelId="{46D195A2-2AC4-434C-A2B0-A1AA5621B008}" type="parTrans" cxnId="{46BC318D-A082-BE4E-A293-DB9A312844B8}">
      <dgm:prSet/>
      <dgm:spPr/>
      <dgm:t>
        <a:bodyPr/>
        <a:lstStyle/>
        <a:p>
          <a:endParaRPr lang="en-US"/>
        </a:p>
      </dgm:t>
    </dgm:pt>
    <dgm:pt modelId="{72556E65-DC1E-6D47-A107-0053761FC639}" type="sibTrans" cxnId="{46BC318D-A082-BE4E-A293-DB9A312844B8}">
      <dgm:prSet/>
      <dgm:spPr/>
      <dgm:t>
        <a:bodyPr/>
        <a:lstStyle/>
        <a:p>
          <a:endParaRPr lang="en-US"/>
        </a:p>
      </dgm:t>
    </dgm:pt>
    <dgm:pt modelId="{83BCA0B5-B479-1543-8A87-3074A4515662}" type="pres">
      <dgm:prSet presAssocID="{2C38CFBD-14B8-7C41-9BF5-D2E6E44504CE}" presName="hierChild1" presStyleCnt="0">
        <dgm:presLayoutVars>
          <dgm:orgChart val="1"/>
          <dgm:chPref val="1"/>
          <dgm:dir/>
          <dgm:animOne val="branch"/>
          <dgm:animLvl val="lvl"/>
          <dgm:resizeHandles/>
        </dgm:presLayoutVars>
      </dgm:prSet>
      <dgm:spPr/>
    </dgm:pt>
    <dgm:pt modelId="{4688D865-FC88-9C4D-BA98-9429EBD0F480}" type="pres">
      <dgm:prSet presAssocID="{AA098A00-452A-D64F-9B82-E6B8F4334B75}" presName="hierRoot1" presStyleCnt="0">
        <dgm:presLayoutVars>
          <dgm:hierBranch val="init"/>
        </dgm:presLayoutVars>
      </dgm:prSet>
      <dgm:spPr/>
    </dgm:pt>
    <dgm:pt modelId="{346934B7-FC1A-3C41-AD5D-98475289BCB7}" type="pres">
      <dgm:prSet presAssocID="{AA098A00-452A-D64F-9B82-E6B8F4334B75}" presName="rootComposite1" presStyleCnt="0"/>
      <dgm:spPr/>
    </dgm:pt>
    <dgm:pt modelId="{C7B04177-C30D-554D-957B-FAE963398C54}" type="pres">
      <dgm:prSet presAssocID="{AA098A00-452A-D64F-9B82-E6B8F4334B75}" presName="rootText1" presStyleLbl="node0" presStyleIdx="0" presStyleCnt="1">
        <dgm:presLayoutVars>
          <dgm:chPref val="3"/>
        </dgm:presLayoutVars>
      </dgm:prSet>
      <dgm:spPr/>
    </dgm:pt>
    <dgm:pt modelId="{CF669CFA-1E59-4847-9887-821A8FC235C6}" type="pres">
      <dgm:prSet presAssocID="{AA098A00-452A-D64F-9B82-E6B8F4334B75}" presName="rootConnector1" presStyleLbl="node1" presStyleIdx="0" presStyleCnt="0"/>
      <dgm:spPr/>
    </dgm:pt>
    <dgm:pt modelId="{23A2B439-B33F-3B48-A0D0-8030E41597EB}" type="pres">
      <dgm:prSet presAssocID="{AA098A00-452A-D64F-9B82-E6B8F4334B75}" presName="hierChild2" presStyleCnt="0"/>
      <dgm:spPr/>
    </dgm:pt>
    <dgm:pt modelId="{CF980801-0865-A945-9653-B345872573A3}" type="pres">
      <dgm:prSet presAssocID="{0836B878-A16D-A24C-88A8-0D5C186E0F18}" presName="Name37" presStyleLbl="parChTrans1D2" presStyleIdx="0" presStyleCnt="2"/>
      <dgm:spPr/>
    </dgm:pt>
    <dgm:pt modelId="{D6EB1AA2-F469-3D4B-B407-35B1F23643C6}" type="pres">
      <dgm:prSet presAssocID="{497E8002-EB55-3A47-A550-B6F77B6772B6}" presName="hierRoot2" presStyleCnt="0">
        <dgm:presLayoutVars>
          <dgm:hierBranch val="init"/>
        </dgm:presLayoutVars>
      </dgm:prSet>
      <dgm:spPr/>
    </dgm:pt>
    <dgm:pt modelId="{7C1F5E13-0DF3-4340-BAFE-944B20FAF0FB}" type="pres">
      <dgm:prSet presAssocID="{497E8002-EB55-3A47-A550-B6F77B6772B6}" presName="rootComposite" presStyleCnt="0"/>
      <dgm:spPr/>
    </dgm:pt>
    <dgm:pt modelId="{10BEEF44-3601-F340-9426-83DF56881E1F}" type="pres">
      <dgm:prSet presAssocID="{497E8002-EB55-3A47-A550-B6F77B6772B6}" presName="rootText" presStyleLbl="node2" presStyleIdx="0" presStyleCnt="2">
        <dgm:presLayoutVars>
          <dgm:chPref val="3"/>
        </dgm:presLayoutVars>
      </dgm:prSet>
      <dgm:spPr/>
    </dgm:pt>
    <dgm:pt modelId="{FC23B699-3815-2549-803B-78A7CC645C5F}" type="pres">
      <dgm:prSet presAssocID="{497E8002-EB55-3A47-A550-B6F77B6772B6}" presName="rootConnector" presStyleLbl="node2" presStyleIdx="0" presStyleCnt="2"/>
      <dgm:spPr/>
    </dgm:pt>
    <dgm:pt modelId="{947CE4CD-F0A3-204C-B038-E4830AB62FE5}" type="pres">
      <dgm:prSet presAssocID="{497E8002-EB55-3A47-A550-B6F77B6772B6}" presName="hierChild4" presStyleCnt="0"/>
      <dgm:spPr/>
    </dgm:pt>
    <dgm:pt modelId="{304B4915-BDE8-9943-A00E-0D183896639C}" type="pres">
      <dgm:prSet presAssocID="{497E8002-EB55-3A47-A550-B6F77B6772B6}" presName="hierChild5" presStyleCnt="0"/>
      <dgm:spPr/>
    </dgm:pt>
    <dgm:pt modelId="{4CF478D7-79B6-BD4E-BAA0-15A6FE88B18F}" type="pres">
      <dgm:prSet presAssocID="{46D195A2-2AC4-434C-A2B0-A1AA5621B008}" presName="Name37" presStyleLbl="parChTrans1D2" presStyleIdx="1" presStyleCnt="2"/>
      <dgm:spPr/>
    </dgm:pt>
    <dgm:pt modelId="{CA0B8409-12E4-714A-AF8D-2B6F15D9B4E2}" type="pres">
      <dgm:prSet presAssocID="{9F8B46D3-5B7B-2747-A16C-5AF54E4C2049}" presName="hierRoot2" presStyleCnt="0">
        <dgm:presLayoutVars>
          <dgm:hierBranch val="init"/>
        </dgm:presLayoutVars>
      </dgm:prSet>
      <dgm:spPr/>
    </dgm:pt>
    <dgm:pt modelId="{A904E18D-326A-8140-B04B-FF3774A08EA1}" type="pres">
      <dgm:prSet presAssocID="{9F8B46D3-5B7B-2747-A16C-5AF54E4C2049}" presName="rootComposite" presStyleCnt="0"/>
      <dgm:spPr/>
    </dgm:pt>
    <dgm:pt modelId="{BB627E8A-5FB4-B643-A238-7FF87158802D}" type="pres">
      <dgm:prSet presAssocID="{9F8B46D3-5B7B-2747-A16C-5AF54E4C2049}" presName="rootText" presStyleLbl="node2" presStyleIdx="1" presStyleCnt="2">
        <dgm:presLayoutVars>
          <dgm:chPref val="3"/>
        </dgm:presLayoutVars>
      </dgm:prSet>
      <dgm:spPr/>
    </dgm:pt>
    <dgm:pt modelId="{2A3309B6-E04E-184E-9ABC-EADEA29A1BA5}" type="pres">
      <dgm:prSet presAssocID="{9F8B46D3-5B7B-2747-A16C-5AF54E4C2049}" presName="rootConnector" presStyleLbl="node2" presStyleIdx="1" presStyleCnt="2"/>
      <dgm:spPr/>
    </dgm:pt>
    <dgm:pt modelId="{7C46736C-656B-224D-82A0-97CAAAAB22CA}" type="pres">
      <dgm:prSet presAssocID="{9F8B46D3-5B7B-2747-A16C-5AF54E4C2049}" presName="hierChild4" presStyleCnt="0"/>
      <dgm:spPr/>
    </dgm:pt>
    <dgm:pt modelId="{0721621D-7E00-AC43-A7B8-C87B513DAAE1}" type="pres">
      <dgm:prSet presAssocID="{9F8B46D3-5B7B-2747-A16C-5AF54E4C2049}" presName="hierChild5" presStyleCnt="0"/>
      <dgm:spPr/>
    </dgm:pt>
    <dgm:pt modelId="{BBC1F7D8-EB64-3D4F-86C7-51925CB59419}" type="pres">
      <dgm:prSet presAssocID="{AA098A00-452A-D64F-9B82-E6B8F4334B75}" presName="hierChild3" presStyleCnt="0"/>
      <dgm:spPr/>
    </dgm:pt>
  </dgm:ptLst>
  <dgm:cxnLst>
    <dgm:cxn modelId="{2B63B12E-C03F-394A-9E71-9C758513F7AF}" type="presOf" srcId="{0836B878-A16D-A24C-88A8-0D5C186E0F18}" destId="{CF980801-0865-A945-9653-B345872573A3}" srcOrd="0" destOrd="0" presId="urn:microsoft.com/office/officeart/2005/8/layout/orgChart1"/>
    <dgm:cxn modelId="{6680E72A-D8ED-0346-BBD3-220FFB1C926D}" type="presOf" srcId="{46D195A2-2AC4-434C-A2B0-A1AA5621B008}" destId="{4CF478D7-79B6-BD4E-BAA0-15A6FE88B18F}" srcOrd="0" destOrd="0" presId="urn:microsoft.com/office/officeart/2005/8/layout/orgChart1"/>
    <dgm:cxn modelId="{FDD6A9BB-F71A-D549-9A26-9F6086678C3E}" type="presOf" srcId="{2C38CFBD-14B8-7C41-9BF5-D2E6E44504CE}" destId="{83BCA0B5-B479-1543-8A87-3074A4515662}" srcOrd="0" destOrd="0" presId="urn:microsoft.com/office/officeart/2005/8/layout/orgChart1"/>
    <dgm:cxn modelId="{E002A642-4756-3943-A3B7-A678971083A5}" type="presOf" srcId="{497E8002-EB55-3A47-A550-B6F77B6772B6}" destId="{10BEEF44-3601-F340-9426-83DF56881E1F}" srcOrd="0" destOrd="0" presId="urn:microsoft.com/office/officeart/2005/8/layout/orgChart1"/>
    <dgm:cxn modelId="{4777A587-069A-0A4A-B9FC-E17AADF88D50}" type="presOf" srcId="{9F8B46D3-5B7B-2747-A16C-5AF54E4C2049}" destId="{2A3309B6-E04E-184E-9ABC-EADEA29A1BA5}" srcOrd="1" destOrd="0" presId="urn:microsoft.com/office/officeart/2005/8/layout/orgChart1"/>
    <dgm:cxn modelId="{7C326BA2-3005-5646-9052-F661CB5F45F1}" type="presOf" srcId="{497E8002-EB55-3A47-A550-B6F77B6772B6}" destId="{FC23B699-3815-2549-803B-78A7CC645C5F}" srcOrd="1" destOrd="0" presId="urn:microsoft.com/office/officeart/2005/8/layout/orgChart1"/>
    <dgm:cxn modelId="{46BC318D-A082-BE4E-A293-DB9A312844B8}" srcId="{AA098A00-452A-D64F-9B82-E6B8F4334B75}" destId="{9F8B46D3-5B7B-2747-A16C-5AF54E4C2049}" srcOrd="1" destOrd="0" parTransId="{46D195A2-2AC4-434C-A2B0-A1AA5621B008}" sibTransId="{72556E65-DC1E-6D47-A107-0053761FC639}"/>
    <dgm:cxn modelId="{3156149A-7C52-2842-9527-5E39767583F3}" type="presOf" srcId="{9F8B46D3-5B7B-2747-A16C-5AF54E4C2049}" destId="{BB627E8A-5FB4-B643-A238-7FF87158802D}" srcOrd="0" destOrd="0" presId="urn:microsoft.com/office/officeart/2005/8/layout/orgChart1"/>
    <dgm:cxn modelId="{327EC6EF-F68F-194C-AA15-56F9B2FB053E}" type="presOf" srcId="{AA098A00-452A-D64F-9B82-E6B8F4334B75}" destId="{C7B04177-C30D-554D-957B-FAE963398C54}" srcOrd="0" destOrd="0" presId="urn:microsoft.com/office/officeart/2005/8/layout/orgChart1"/>
    <dgm:cxn modelId="{939BE73F-CBFB-FE40-B3E5-7CF68446C42C}" type="presOf" srcId="{AA098A00-452A-D64F-9B82-E6B8F4334B75}" destId="{CF669CFA-1E59-4847-9887-821A8FC235C6}" srcOrd="1" destOrd="0" presId="urn:microsoft.com/office/officeart/2005/8/layout/orgChart1"/>
    <dgm:cxn modelId="{ADE9C749-86A0-CC4F-90A7-FCD06879AA5E}" srcId="{AA098A00-452A-D64F-9B82-E6B8F4334B75}" destId="{497E8002-EB55-3A47-A550-B6F77B6772B6}" srcOrd="0" destOrd="0" parTransId="{0836B878-A16D-A24C-88A8-0D5C186E0F18}" sibTransId="{88231689-5A9E-994C-ABF2-DBA84DB460D6}"/>
    <dgm:cxn modelId="{BC6EF3D6-84D1-9E48-869B-D3628DFF1D05}" srcId="{2C38CFBD-14B8-7C41-9BF5-D2E6E44504CE}" destId="{AA098A00-452A-D64F-9B82-E6B8F4334B75}" srcOrd="0" destOrd="0" parTransId="{63E018EA-A62D-AF44-8977-FB68A68D67CC}" sibTransId="{18BD3C4D-7C55-AD41-B19A-F7EBEA60221A}"/>
    <dgm:cxn modelId="{B59DB1B9-9665-9F4E-B532-BFAD5CC67A5E}" type="presParOf" srcId="{83BCA0B5-B479-1543-8A87-3074A4515662}" destId="{4688D865-FC88-9C4D-BA98-9429EBD0F480}" srcOrd="0" destOrd="0" presId="urn:microsoft.com/office/officeart/2005/8/layout/orgChart1"/>
    <dgm:cxn modelId="{131C3A37-A827-1F47-85BE-B2FFC19ABD49}" type="presParOf" srcId="{4688D865-FC88-9C4D-BA98-9429EBD0F480}" destId="{346934B7-FC1A-3C41-AD5D-98475289BCB7}" srcOrd="0" destOrd="0" presId="urn:microsoft.com/office/officeart/2005/8/layout/orgChart1"/>
    <dgm:cxn modelId="{F20D98D3-D3F9-A44A-80AF-E9428277E96B}" type="presParOf" srcId="{346934B7-FC1A-3C41-AD5D-98475289BCB7}" destId="{C7B04177-C30D-554D-957B-FAE963398C54}" srcOrd="0" destOrd="0" presId="urn:microsoft.com/office/officeart/2005/8/layout/orgChart1"/>
    <dgm:cxn modelId="{EAB6EE86-E223-5840-8E2C-A113861304F3}" type="presParOf" srcId="{346934B7-FC1A-3C41-AD5D-98475289BCB7}" destId="{CF669CFA-1E59-4847-9887-821A8FC235C6}" srcOrd="1" destOrd="0" presId="urn:microsoft.com/office/officeart/2005/8/layout/orgChart1"/>
    <dgm:cxn modelId="{C3A67F71-72CA-3946-BB68-DF9C955A790C}" type="presParOf" srcId="{4688D865-FC88-9C4D-BA98-9429EBD0F480}" destId="{23A2B439-B33F-3B48-A0D0-8030E41597EB}" srcOrd="1" destOrd="0" presId="urn:microsoft.com/office/officeart/2005/8/layout/orgChart1"/>
    <dgm:cxn modelId="{B9CE5382-6AB7-8546-8C61-AAA941032D2D}" type="presParOf" srcId="{23A2B439-B33F-3B48-A0D0-8030E41597EB}" destId="{CF980801-0865-A945-9653-B345872573A3}" srcOrd="0" destOrd="0" presId="urn:microsoft.com/office/officeart/2005/8/layout/orgChart1"/>
    <dgm:cxn modelId="{F38EB8F7-42DB-C849-9F1E-FA61B6B30006}" type="presParOf" srcId="{23A2B439-B33F-3B48-A0D0-8030E41597EB}" destId="{D6EB1AA2-F469-3D4B-B407-35B1F23643C6}" srcOrd="1" destOrd="0" presId="urn:microsoft.com/office/officeart/2005/8/layout/orgChart1"/>
    <dgm:cxn modelId="{B413D23E-033D-CA43-95DA-3F4225E3AC6F}" type="presParOf" srcId="{D6EB1AA2-F469-3D4B-B407-35B1F23643C6}" destId="{7C1F5E13-0DF3-4340-BAFE-944B20FAF0FB}" srcOrd="0" destOrd="0" presId="urn:microsoft.com/office/officeart/2005/8/layout/orgChart1"/>
    <dgm:cxn modelId="{7CA2AAAE-1EB4-6A4C-8E57-B3E5417B072E}" type="presParOf" srcId="{7C1F5E13-0DF3-4340-BAFE-944B20FAF0FB}" destId="{10BEEF44-3601-F340-9426-83DF56881E1F}" srcOrd="0" destOrd="0" presId="urn:microsoft.com/office/officeart/2005/8/layout/orgChart1"/>
    <dgm:cxn modelId="{CC2FC4BB-9802-D74A-804B-8C49FE80661B}" type="presParOf" srcId="{7C1F5E13-0DF3-4340-BAFE-944B20FAF0FB}" destId="{FC23B699-3815-2549-803B-78A7CC645C5F}" srcOrd="1" destOrd="0" presId="urn:microsoft.com/office/officeart/2005/8/layout/orgChart1"/>
    <dgm:cxn modelId="{6DBB622A-C6BC-9648-B826-AD43822EE470}" type="presParOf" srcId="{D6EB1AA2-F469-3D4B-B407-35B1F23643C6}" destId="{947CE4CD-F0A3-204C-B038-E4830AB62FE5}" srcOrd="1" destOrd="0" presId="urn:microsoft.com/office/officeart/2005/8/layout/orgChart1"/>
    <dgm:cxn modelId="{3582504B-DC45-0E4C-8B89-7681F4DBEA71}" type="presParOf" srcId="{D6EB1AA2-F469-3D4B-B407-35B1F23643C6}" destId="{304B4915-BDE8-9943-A00E-0D183896639C}" srcOrd="2" destOrd="0" presId="urn:microsoft.com/office/officeart/2005/8/layout/orgChart1"/>
    <dgm:cxn modelId="{C525BE79-8780-9849-A539-15BADAEBB48F}" type="presParOf" srcId="{23A2B439-B33F-3B48-A0D0-8030E41597EB}" destId="{4CF478D7-79B6-BD4E-BAA0-15A6FE88B18F}" srcOrd="2" destOrd="0" presId="urn:microsoft.com/office/officeart/2005/8/layout/orgChart1"/>
    <dgm:cxn modelId="{D8057CA4-ACE8-6B46-A619-F28DF55E7D9E}" type="presParOf" srcId="{23A2B439-B33F-3B48-A0D0-8030E41597EB}" destId="{CA0B8409-12E4-714A-AF8D-2B6F15D9B4E2}" srcOrd="3" destOrd="0" presId="urn:microsoft.com/office/officeart/2005/8/layout/orgChart1"/>
    <dgm:cxn modelId="{7977A863-5FBC-414B-B5CC-375F492D81FC}" type="presParOf" srcId="{CA0B8409-12E4-714A-AF8D-2B6F15D9B4E2}" destId="{A904E18D-326A-8140-B04B-FF3774A08EA1}" srcOrd="0" destOrd="0" presId="urn:microsoft.com/office/officeart/2005/8/layout/orgChart1"/>
    <dgm:cxn modelId="{1C2D22C6-2F57-DF4A-83C3-08A926C5B9A4}" type="presParOf" srcId="{A904E18D-326A-8140-B04B-FF3774A08EA1}" destId="{BB627E8A-5FB4-B643-A238-7FF87158802D}" srcOrd="0" destOrd="0" presId="urn:microsoft.com/office/officeart/2005/8/layout/orgChart1"/>
    <dgm:cxn modelId="{5E77866F-B009-E74A-BC6D-25AF815EDEA2}" type="presParOf" srcId="{A904E18D-326A-8140-B04B-FF3774A08EA1}" destId="{2A3309B6-E04E-184E-9ABC-EADEA29A1BA5}" srcOrd="1" destOrd="0" presId="urn:microsoft.com/office/officeart/2005/8/layout/orgChart1"/>
    <dgm:cxn modelId="{6853CAD0-7134-8648-AEF7-DF6B8AA455E7}" type="presParOf" srcId="{CA0B8409-12E4-714A-AF8D-2B6F15D9B4E2}" destId="{7C46736C-656B-224D-82A0-97CAAAAB22CA}" srcOrd="1" destOrd="0" presId="urn:microsoft.com/office/officeart/2005/8/layout/orgChart1"/>
    <dgm:cxn modelId="{3A59F2D8-AC03-1B4A-9A27-8E2E166CE2D5}" type="presParOf" srcId="{CA0B8409-12E4-714A-AF8D-2B6F15D9B4E2}" destId="{0721621D-7E00-AC43-A7B8-C87B513DAAE1}" srcOrd="2" destOrd="0" presId="urn:microsoft.com/office/officeart/2005/8/layout/orgChart1"/>
    <dgm:cxn modelId="{DDA6BE85-A355-C842-8A2E-7C456D142B68}" type="presParOf" srcId="{4688D865-FC88-9C4D-BA98-9429EBD0F480}" destId="{BBC1F7D8-EB64-3D4F-86C7-51925CB5941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12BF9-8ECD-704B-89D6-C690E14E101B}">
      <dsp:nvSpPr>
        <dsp:cNvPr id="0" name=""/>
        <dsp:cNvSpPr/>
      </dsp:nvSpPr>
      <dsp:spPr>
        <a:xfrm>
          <a:off x="1071876" y="3020"/>
          <a:ext cx="1966689" cy="1180013"/>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latin typeface="+mj-lt"/>
              <a:ea typeface="Abadi MT Condensed Extra Bold" charset="0"/>
              <a:cs typeface="Abadi MT Condensed Extra Bold" charset="0"/>
            </a:rPr>
            <a:t>Pectoral girdle (scapula and clavicle) </a:t>
          </a:r>
          <a:r>
            <a:rPr lang="en-US" sz="1300" kern="1200" dirty="0">
              <a:solidFill>
                <a:srgbClr val="FF0000"/>
              </a:solidFill>
              <a:latin typeface="+mj-lt"/>
              <a:ea typeface="Abadi MT Condensed Extra Bold" charset="0"/>
              <a:cs typeface="Abadi MT Condensed Extra Bold" charset="0"/>
            </a:rPr>
            <a:t>it</a:t>
          </a:r>
          <a:r>
            <a:rPr lang="en-US" sz="1300" kern="1200" dirty="0">
              <a:solidFill>
                <a:srgbClr val="FF0000"/>
              </a:solidFill>
            </a:rPr>
            <a:t> is very light and it allows the upper limb to have exceptionally free movement. </a:t>
          </a:r>
          <a:endParaRPr lang="en-US" sz="1300" kern="1200" dirty="0">
            <a:solidFill>
              <a:srgbClr val="FF0000"/>
            </a:solidFill>
            <a:latin typeface="+mj-lt"/>
            <a:ea typeface="Abadi MT Condensed Extra Bold" charset="0"/>
            <a:cs typeface="Abadi MT Condensed Extra Bold" charset="0"/>
          </a:endParaRPr>
        </a:p>
      </dsp:txBody>
      <dsp:txXfrm>
        <a:off x="1071876" y="3020"/>
        <a:ext cx="1966689" cy="1180013"/>
      </dsp:txXfrm>
    </dsp:sp>
    <dsp:sp modelId="{51D5584C-F109-AC45-AA6B-50CE2B8C7456}">
      <dsp:nvSpPr>
        <dsp:cNvPr id="0" name=""/>
        <dsp:cNvSpPr/>
      </dsp:nvSpPr>
      <dsp:spPr>
        <a:xfrm>
          <a:off x="3235234" y="3020"/>
          <a:ext cx="1966689" cy="1180013"/>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mj-lt"/>
              <a:ea typeface="Abadi MT Condensed Extra Bold" charset="0"/>
              <a:cs typeface="Abadi MT Condensed Extra Bold" charset="0"/>
            </a:rPr>
            <a:t>Arm(</a:t>
          </a:r>
          <a:r>
            <a:rPr lang="en-US" sz="1300" kern="1200" dirty="0" err="1">
              <a:solidFill>
                <a:schemeClr val="accent6"/>
              </a:solidFill>
              <a:latin typeface="+mj-lt"/>
              <a:ea typeface="Abadi MT Condensed Extra Bold" charset="0"/>
              <a:cs typeface="Abadi MT Condensed Extra Bold" charset="0"/>
            </a:rPr>
            <a:t>humerous</a:t>
          </a:r>
          <a:r>
            <a:rPr lang="en-US" sz="1300" kern="1200" dirty="0">
              <a:solidFill>
                <a:schemeClr val="tx1"/>
              </a:solidFill>
              <a:latin typeface="+mj-lt"/>
              <a:ea typeface="Abadi MT Condensed Extra Bold" charset="0"/>
              <a:cs typeface="Abadi MT Condensed Extra Bold" charset="0"/>
            </a:rPr>
            <a:t>)</a:t>
          </a:r>
        </a:p>
      </dsp:txBody>
      <dsp:txXfrm>
        <a:off x="3235234" y="3020"/>
        <a:ext cx="1966689" cy="1180013"/>
      </dsp:txXfrm>
    </dsp:sp>
    <dsp:sp modelId="{084ACBF3-2EF6-5C43-AAD0-92D48596F51F}">
      <dsp:nvSpPr>
        <dsp:cNvPr id="0" name=""/>
        <dsp:cNvSpPr/>
      </dsp:nvSpPr>
      <dsp:spPr>
        <a:xfrm>
          <a:off x="1071876" y="1379702"/>
          <a:ext cx="1966689" cy="1180013"/>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mj-lt"/>
              <a:ea typeface="Abadi MT Condensed Extra Bold" charset="0"/>
              <a:cs typeface="Abadi MT Condensed Extra Bold" charset="0"/>
            </a:rPr>
            <a:t>Forearm(</a:t>
          </a:r>
          <a:r>
            <a:rPr lang="en-US" sz="1300" kern="1200" dirty="0">
              <a:solidFill>
                <a:schemeClr val="accent6"/>
              </a:solidFill>
              <a:latin typeface="+mj-lt"/>
              <a:ea typeface="Abadi MT Condensed Extra Bold" charset="0"/>
              <a:cs typeface="Abadi MT Condensed Extra Bold" charset="0"/>
            </a:rPr>
            <a:t>radius</a:t>
          </a:r>
          <a:r>
            <a:rPr lang="en-US" sz="1300" kern="1200" dirty="0">
              <a:solidFill>
                <a:schemeClr val="tx1"/>
              </a:solidFill>
              <a:latin typeface="+mj-lt"/>
              <a:ea typeface="Abadi MT Condensed Extra Bold" charset="0"/>
              <a:cs typeface="Abadi MT Condensed Extra Bold" charset="0"/>
            </a:rPr>
            <a:t> </a:t>
          </a:r>
          <a:r>
            <a:rPr lang="en-US" sz="1300" kern="1200" dirty="0">
              <a:solidFill>
                <a:schemeClr val="accent6"/>
              </a:solidFill>
              <a:latin typeface="+mj-lt"/>
              <a:ea typeface="Abadi MT Condensed Extra Bold" charset="0"/>
              <a:cs typeface="Abadi MT Condensed Extra Bold" charset="0"/>
            </a:rPr>
            <a:t>and</a:t>
          </a:r>
          <a:r>
            <a:rPr lang="en-US" sz="1300" kern="1200" dirty="0">
              <a:solidFill>
                <a:schemeClr val="tx1"/>
              </a:solidFill>
              <a:latin typeface="+mj-lt"/>
              <a:ea typeface="Abadi MT Condensed Extra Bold" charset="0"/>
              <a:cs typeface="Abadi MT Condensed Extra Bold" charset="0"/>
            </a:rPr>
            <a:t> </a:t>
          </a:r>
          <a:r>
            <a:rPr lang="en-US" sz="1300" kern="1200" dirty="0">
              <a:solidFill>
                <a:schemeClr val="accent6"/>
              </a:solidFill>
              <a:latin typeface="+mj-lt"/>
              <a:ea typeface="Abadi MT Condensed Extra Bold" charset="0"/>
              <a:cs typeface="Abadi MT Condensed Extra Bold" charset="0"/>
            </a:rPr>
            <a:t>ulna</a:t>
          </a:r>
          <a:r>
            <a:rPr lang="en-US" sz="1300" kern="1200" dirty="0">
              <a:solidFill>
                <a:schemeClr val="tx1"/>
              </a:solidFill>
              <a:latin typeface="+mj-lt"/>
              <a:ea typeface="Abadi MT Condensed Extra Bold" charset="0"/>
              <a:cs typeface="Abadi MT Condensed Extra Bold" charset="0"/>
            </a:rPr>
            <a:t>)</a:t>
          </a:r>
        </a:p>
      </dsp:txBody>
      <dsp:txXfrm>
        <a:off x="1071876" y="1379702"/>
        <a:ext cx="1966689" cy="1180013"/>
      </dsp:txXfrm>
    </dsp:sp>
    <dsp:sp modelId="{3A6815D7-B916-8042-8BE0-AE6D5F7B85D9}">
      <dsp:nvSpPr>
        <dsp:cNvPr id="0" name=""/>
        <dsp:cNvSpPr/>
      </dsp:nvSpPr>
      <dsp:spPr>
        <a:xfrm>
          <a:off x="3235234" y="1379702"/>
          <a:ext cx="1966689" cy="1180013"/>
        </a:xfrm>
        <a:prstGeom prst="rect">
          <a:avLst/>
        </a:prstGeom>
        <a:solidFill>
          <a:srgbClr val="CCECFF"/>
        </a:solidFill>
        <a:ln>
          <a:solidFill>
            <a:srgbClr val="E7F6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mj-lt"/>
              <a:ea typeface="Abadi MT Condensed Extra Bold" charset="0"/>
              <a:cs typeface="Abadi MT Condensed Extra Bold" charset="0"/>
            </a:rPr>
            <a:t>Wrist(</a:t>
          </a:r>
          <a:r>
            <a:rPr lang="en-US" sz="1300" kern="1200" dirty="0">
              <a:solidFill>
                <a:schemeClr val="accent6"/>
              </a:solidFill>
              <a:latin typeface="+mj-lt"/>
              <a:ea typeface="Abadi MT Condensed Extra Bold" charset="0"/>
              <a:cs typeface="Abadi MT Condensed Extra Bold" charset="0"/>
            </a:rPr>
            <a:t>carpals</a:t>
          </a:r>
          <a:r>
            <a:rPr lang="en-US" sz="1300" kern="1200" dirty="0">
              <a:solidFill>
                <a:schemeClr val="tx1"/>
              </a:solidFill>
              <a:latin typeface="+mj-lt"/>
              <a:ea typeface="Abadi MT Condensed Extra Bold" charset="0"/>
              <a:cs typeface="Abadi MT Condensed Extra Bold" charset="0"/>
            </a:rPr>
            <a:t>)</a:t>
          </a:r>
        </a:p>
      </dsp:txBody>
      <dsp:txXfrm>
        <a:off x="3235234" y="1379702"/>
        <a:ext cx="1966689" cy="1180013"/>
      </dsp:txXfrm>
    </dsp:sp>
    <dsp:sp modelId="{340C289F-C94F-0643-9DC7-B5FC877D6B1C}">
      <dsp:nvSpPr>
        <dsp:cNvPr id="0" name=""/>
        <dsp:cNvSpPr/>
      </dsp:nvSpPr>
      <dsp:spPr>
        <a:xfrm>
          <a:off x="2153555" y="2756385"/>
          <a:ext cx="1966689" cy="1180013"/>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mj-lt"/>
              <a:ea typeface="Abadi MT Condensed Extra Bold" charset="0"/>
              <a:cs typeface="Abadi MT Condensed Extra Bold" charset="0"/>
            </a:rPr>
            <a:t>Hand bones(</a:t>
          </a:r>
          <a:r>
            <a:rPr lang="en-US" sz="1300" kern="1200" dirty="0">
              <a:solidFill>
                <a:schemeClr val="accent6"/>
              </a:solidFill>
              <a:latin typeface="+mj-lt"/>
              <a:ea typeface="Abadi MT Condensed Extra Bold" charset="0"/>
              <a:cs typeface="Abadi MT Condensed Extra Bold" charset="0"/>
            </a:rPr>
            <a:t>metacarpals</a:t>
          </a:r>
          <a:r>
            <a:rPr lang="en-US" sz="1300" kern="1200" baseline="0" dirty="0">
              <a:solidFill>
                <a:schemeClr val="tx1"/>
              </a:solidFill>
              <a:latin typeface="+mj-lt"/>
              <a:ea typeface="Abadi MT Condensed Extra Bold" charset="0"/>
              <a:cs typeface="Abadi MT Condensed Extra Bold" charset="0"/>
            </a:rPr>
            <a:t> </a:t>
          </a:r>
          <a:r>
            <a:rPr lang="en-US" sz="1300" kern="1200" baseline="0" dirty="0">
              <a:solidFill>
                <a:schemeClr val="accent6"/>
              </a:solidFill>
              <a:latin typeface="+mj-lt"/>
              <a:ea typeface="Abadi MT Condensed Extra Bold" charset="0"/>
              <a:cs typeface="Abadi MT Condensed Extra Bold" charset="0"/>
            </a:rPr>
            <a:t>and phalanges</a:t>
          </a:r>
          <a:r>
            <a:rPr lang="en-US" sz="1300" kern="1200" baseline="0" dirty="0">
              <a:solidFill>
                <a:schemeClr val="tx1"/>
              </a:solidFill>
              <a:latin typeface="+mj-lt"/>
              <a:ea typeface="Abadi MT Condensed Extra Bold" charset="0"/>
              <a:cs typeface="Abadi MT Condensed Extra Bold" charset="0"/>
            </a:rPr>
            <a:t>)</a:t>
          </a:r>
          <a:endParaRPr lang="en-US" sz="1300" kern="1200" dirty="0">
            <a:solidFill>
              <a:schemeClr val="tx1"/>
            </a:solidFill>
            <a:latin typeface="+mj-lt"/>
            <a:ea typeface="Abadi MT Condensed Extra Bold" charset="0"/>
            <a:cs typeface="Abadi MT Condensed Extra Bold" charset="0"/>
          </a:endParaRPr>
        </a:p>
      </dsp:txBody>
      <dsp:txXfrm>
        <a:off x="2153555" y="2756385"/>
        <a:ext cx="1966689" cy="11800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1575B-849D-D847-81E7-4E3F9B1C3F7D}">
      <dsp:nvSpPr>
        <dsp:cNvPr id="0" name=""/>
        <dsp:cNvSpPr/>
      </dsp:nvSpPr>
      <dsp:spPr>
        <a:xfrm>
          <a:off x="1944272" y="1789006"/>
          <a:ext cx="457266" cy="1401496"/>
        </a:xfrm>
        <a:custGeom>
          <a:avLst/>
          <a:gdLst/>
          <a:ahLst/>
          <a:cxnLst/>
          <a:rect l="0" t="0" r="0" b="0"/>
          <a:pathLst>
            <a:path>
              <a:moveTo>
                <a:pt x="0" y="0"/>
              </a:moveTo>
              <a:lnTo>
                <a:pt x="228633" y="0"/>
              </a:lnTo>
              <a:lnTo>
                <a:pt x="228633" y="1401496"/>
              </a:lnTo>
              <a:lnTo>
                <a:pt x="457266" y="140149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6050" y="2452899"/>
        <a:ext cx="73710" cy="73710"/>
      </dsp:txXfrm>
    </dsp:sp>
    <dsp:sp modelId="{13CAD39A-CF41-4144-9A93-96EF6049FDA8}">
      <dsp:nvSpPr>
        <dsp:cNvPr id="0" name=""/>
        <dsp:cNvSpPr/>
      </dsp:nvSpPr>
      <dsp:spPr>
        <a:xfrm>
          <a:off x="1944272" y="1789006"/>
          <a:ext cx="445092" cy="548750"/>
        </a:xfrm>
        <a:custGeom>
          <a:avLst/>
          <a:gdLst/>
          <a:ahLst/>
          <a:cxnLst/>
          <a:rect l="0" t="0" r="0" b="0"/>
          <a:pathLst>
            <a:path>
              <a:moveTo>
                <a:pt x="0" y="0"/>
              </a:moveTo>
              <a:lnTo>
                <a:pt x="222546" y="0"/>
              </a:lnTo>
              <a:lnTo>
                <a:pt x="222546" y="548750"/>
              </a:lnTo>
              <a:lnTo>
                <a:pt x="445092" y="5487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9155" y="2045717"/>
        <a:ext cx="35328" cy="35328"/>
      </dsp:txXfrm>
    </dsp:sp>
    <dsp:sp modelId="{41BA170F-E06B-1B48-A0DC-EB0EFBC6D59C}">
      <dsp:nvSpPr>
        <dsp:cNvPr id="0" name=""/>
        <dsp:cNvSpPr/>
      </dsp:nvSpPr>
      <dsp:spPr>
        <a:xfrm>
          <a:off x="1944272" y="1364946"/>
          <a:ext cx="445092" cy="424059"/>
        </a:xfrm>
        <a:custGeom>
          <a:avLst/>
          <a:gdLst/>
          <a:ahLst/>
          <a:cxnLst/>
          <a:rect l="0" t="0" r="0" b="0"/>
          <a:pathLst>
            <a:path>
              <a:moveTo>
                <a:pt x="0" y="424059"/>
              </a:moveTo>
              <a:lnTo>
                <a:pt x="222546" y="424059"/>
              </a:lnTo>
              <a:lnTo>
                <a:pt x="222546" y="0"/>
              </a:lnTo>
              <a:lnTo>
                <a:pt x="44509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1450" y="1561607"/>
        <a:ext cx="30738" cy="30738"/>
      </dsp:txXfrm>
    </dsp:sp>
    <dsp:sp modelId="{D28D2B3F-9967-9946-893D-A7286ADDB2E8}">
      <dsp:nvSpPr>
        <dsp:cNvPr id="0" name=""/>
        <dsp:cNvSpPr/>
      </dsp:nvSpPr>
      <dsp:spPr>
        <a:xfrm>
          <a:off x="1944272" y="392137"/>
          <a:ext cx="445092" cy="1396869"/>
        </a:xfrm>
        <a:custGeom>
          <a:avLst/>
          <a:gdLst/>
          <a:ahLst/>
          <a:cxnLst/>
          <a:rect l="0" t="0" r="0" b="0"/>
          <a:pathLst>
            <a:path>
              <a:moveTo>
                <a:pt x="0" y="1396869"/>
              </a:moveTo>
              <a:lnTo>
                <a:pt x="222546" y="1396869"/>
              </a:lnTo>
              <a:lnTo>
                <a:pt x="222546" y="0"/>
              </a:lnTo>
              <a:lnTo>
                <a:pt x="44509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0167" y="1053920"/>
        <a:ext cx="73303" cy="73303"/>
      </dsp:txXfrm>
    </dsp:sp>
    <dsp:sp modelId="{370B2C83-5922-D143-A505-B3C80FAB9EEB}">
      <dsp:nvSpPr>
        <dsp:cNvPr id="0" name=""/>
        <dsp:cNvSpPr/>
      </dsp:nvSpPr>
      <dsp:spPr>
        <a:xfrm rot="16200000">
          <a:off x="-180488" y="1449758"/>
          <a:ext cx="3571028" cy="678495"/>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The distal end (lower) </a:t>
          </a:r>
        </a:p>
      </dsp:txBody>
      <dsp:txXfrm>
        <a:off x="-180488" y="1449758"/>
        <a:ext cx="3571028" cy="678495"/>
      </dsp:txXfrm>
    </dsp:sp>
    <dsp:sp modelId="{F97127D7-5D23-DD4C-8063-F1C903C47B75}">
      <dsp:nvSpPr>
        <dsp:cNvPr id="0" name=""/>
        <dsp:cNvSpPr/>
      </dsp:nvSpPr>
      <dsp:spPr>
        <a:xfrm>
          <a:off x="2389365" y="52889"/>
          <a:ext cx="2225464" cy="678495"/>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0000"/>
              </a:solidFill>
              <a:latin typeface="+mj-lt"/>
            </a:rPr>
            <a:t>Its rectangular</a:t>
          </a:r>
        </a:p>
      </dsp:txBody>
      <dsp:txXfrm>
        <a:off x="2389365" y="52889"/>
        <a:ext cx="2225464" cy="678495"/>
      </dsp:txXfrm>
    </dsp:sp>
    <dsp:sp modelId="{1F428628-6953-8E43-BBCC-4D641E71EB90}">
      <dsp:nvSpPr>
        <dsp:cNvPr id="0" name=""/>
        <dsp:cNvSpPr/>
      </dsp:nvSpPr>
      <dsp:spPr>
        <a:xfrm>
          <a:off x="2389365" y="901008"/>
          <a:ext cx="2225464" cy="927876"/>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j-lt"/>
            </a:rPr>
            <a:t>Its medial aspect (side) forms a concavity called the </a:t>
          </a:r>
          <a:r>
            <a:rPr lang="en-US" sz="1400" kern="1200" dirty="0">
              <a:solidFill>
                <a:schemeClr val="accent6"/>
              </a:solidFill>
              <a:latin typeface="+mj-lt"/>
            </a:rPr>
            <a:t>Ulnar notch </a:t>
          </a:r>
          <a:r>
            <a:rPr lang="en-US" sz="1400" kern="1200" dirty="0">
              <a:solidFill>
                <a:schemeClr val="tx1"/>
              </a:solidFill>
              <a:latin typeface="+mj-lt"/>
            </a:rPr>
            <a:t>to accommodate the </a:t>
          </a:r>
          <a:r>
            <a:rPr lang="en-US" sz="1400" kern="1200" dirty="0">
              <a:solidFill>
                <a:schemeClr val="accent6"/>
              </a:solidFill>
              <a:latin typeface="+mj-lt"/>
            </a:rPr>
            <a:t>head of the ulna</a:t>
          </a:r>
          <a:r>
            <a:rPr lang="en-US" sz="1400" kern="1200" dirty="0">
              <a:solidFill>
                <a:srgbClr val="002060"/>
              </a:solidFill>
              <a:latin typeface="+mj-lt"/>
            </a:rPr>
            <a:t>. </a:t>
          </a:r>
        </a:p>
      </dsp:txBody>
      <dsp:txXfrm>
        <a:off x="2389365" y="901008"/>
        <a:ext cx="2225464" cy="927876"/>
      </dsp:txXfrm>
    </dsp:sp>
    <dsp:sp modelId="{B29C6DA8-4037-3148-9B67-6EAFED20FD51}">
      <dsp:nvSpPr>
        <dsp:cNvPr id="0" name=""/>
        <dsp:cNvSpPr/>
      </dsp:nvSpPr>
      <dsp:spPr>
        <a:xfrm>
          <a:off x="2389365" y="1998508"/>
          <a:ext cx="2225464" cy="678495"/>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0000"/>
              </a:solidFill>
              <a:latin typeface="+mj-lt"/>
            </a:rPr>
            <a:t>Dorsal tubercle</a:t>
          </a:r>
          <a:r>
            <a:rPr lang="en-US" sz="1600" kern="1200" baseline="0" dirty="0">
              <a:solidFill>
                <a:srgbClr val="FF0000"/>
              </a:solidFill>
              <a:latin typeface="+mj-lt"/>
            </a:rPr>
            <a:t> </a:t>
          </a:r>
          <a:r>
            <a:rPr lang="en-US" sz="1600" kern="1200" baseline="0" dirty="0">
              <a:solidFill>
                <a:schemeClr val="tx1"/>
              </a:solidFill>
              <a:latin typeface="+mj-lt"/>
            </a:rPr>
            <a:t>that </a:t>
          </a:r>
          <a:r>
            <a:rPr lang="en-US" sz="1600" kern="1200" dirty="0">
              <a:solidFill>
                <a:schemeClr val="tx1"/>
              </a:solidFill>
              <a:latin typeface="+mj-lt"/>
            </a:rPr>
            <a:t>projects dorsally. </a:t>
          </a:r>
        </a:p>
      </dsp:txBody>
      <dsp:txXfrm>
        <a:off x="2389365" y="1998508"/>
        <a:ext cx="2225464" cy="678495"/>
      </dsp:txXfrm>
    </dsp:sp>
    <dsp:sp modelId="{3B36C6CF-1A94-144A-9598-A7CFDB24595F}">
      <dsp:nvSpPr>
        <dsp:cNvPr id="0" name=""/>
        <dsp:cNvSpPr/>
      </dsp:nvSpPr>
      <dsp:spPr>
        <a:xfrm>
          <a:off x="2401539" y="2851255"/>
          <a:ext cx="2225464" cy="678495"/>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mj-lt"/>
            </a:rPr>
            <a:t>Radial </a:t>
          </a:r>
          <a:r>
            <a:rPr lang="en-US" sz="1600" kern="1200" dirty="0">
              <a:solidFill>
                <a:schemeClr val="accent6"/>
              </a:solidFill>
              <a:latin typeface="+mj-lt"/>
            </a:rPr>
            <a:t>Styloid process </a:t>
          </a:r>
          <a:r>
            <a:rPr lang="en-US" sz="1600" kern="1200" dirty="0">
              <a:solidFill>
                <a:schemeClr val="tx1"/>
              </a:solidFill>
              <a:latin typeface="+mj-lt"/>
            </a:rPr>
            <a:t>that</a:t>
          </a:r>
          <a:r>
            <a:rPr lang="en-US" sz="1600" kern="1200" dirty="0">
              <a:solidFill>
                <a:srgbClr val="002060"/>
              </a:solidFill>
              <a:latin typeface="+mj-lt"/>
            </a:rPr>
            <a:t> </a:t>
          </a:r>
          <a:r>
            <a:rPr lang="en-US" sz="1600" kern="1200" dirty="0">
              <a:solidFill>
                <a:schemeClr val="tx1"/>
              </a:solidFill>
              <a:latin typeface="+mj-lt"/>
            </a:rPr>
            <a:t>extends from the </a:t>
          </a:r>
          <a:r>
            <a:rPr lang="en-US" sz="1600" kern="1200" dirty="0">
              <a:solidFill>
                <a:srgbClr val="FF0000"/>
              </a:solidFill>
              <a:latin typeface="+mj-lt"/>
            </a:rPr>
            <a:t>l</a:t>
          </a:r>
          <a:r>
            <a:rPr lang="en-US" sz="1600" kern="1200" dirty="0">
              <a:solidFill>
                <a:schemeClr val="accent6"/>
              </a:solidFill>
              <a:latin typeface="+mj-lt"/>
            </a:rPr>
            <a:t>ateral aspect</a:t>
          </a:r>
          <a:r>
            <a:rPr lang="en-US" sz="1200" kern="1200" dirty="0">
              <a:solidFill>
                <a:srgbClr val="002060"/>
              </a:solidFill>
              <a:latin typeface="+mj-lt"/>
            </a:rPr>
            <a:t>. </a:t>
          </a:r>
        </a:p>
      </dsp:txBody>
      <dsp:txXfrm>
        <a:off x="2401539" y="2851255"/>
        <a:ext cx="2225464" cy="6784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BF4B4-B90C-F04F-943F-AF38200F22DB}">
      <dsp:nvSpPr>
        <dsp:cNvPr id="0" name=""/>
        <dsp:cNvSpPr/>
      </dsp:nvSpPr>
      <dsp:spPr>
        <a:xfrm>
          <a:off x="5663" y="2765111"/>
          <a:ext cx="1690352" cy="845176"/>
        </a:xfrm>
        <a:prstGeom prst="roundRect">
          <a:avLst>
            <a:gd name="adj" fmla="val 10000"/>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mj-lt"/>
            </a:rPr>
            <a:t>Hand</a:t>
          </a:r>
        </a:p>
      </dsp:txBody>
      <dsp:txXfrm>
        <a:off x="30417" y="2789865"/>
        <a:ext cx="1640844" cy="795668"/>
      </dsp:txXfrm>
    </dsp:sp>
    <dsp:sp modelId="{30A6F1EC-48AE-124D-97BD-139696FAE9C3}">
      <dsp:nvSpPr>
        <dsp:cNvPr id="0" name=""/>
        <dsp:cNvSpPr/>
      </dsp:nvSpPr>
      <dsp:spPr>
        <a:xfrm rot="18289469">
          <a:off x="1442086" y="2689792"/>
          <a:ext cx="1184001" cy="23862"/>
        </a:xfrm>
        <a:custGeom>
          <a:avLst/>
          <a:gdLst/>
          <a:ahLst/>
          <a:cxnLst/>
          <a:rect l="0" t="0" r="0" b="0"/>
          <a:pathLst>
            <a:path>
              <a:moveTo>
                <a:pt x="0" y="11931"/>
              </a:moveTo>
              <a:lnTo>
                <a:pt x="1184001" y="1193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4486" y="2672123"/>
        <a:ext cx="59200" cy="59200"/>
      </dsp:txXfrm>
    </dsp:sp>
    <dsp:sp modelId="{7024104D-FAAD-F441-924B-4CE170B6B770}">
      <dsp:nvSpPr>
        <dsp:cNvPr id="0" name=""/>
        <dsp:cNvSpPr/>
      </dsp:nvSpPr>
      <dsp:spPr>
        <a:xfrm>
          <a:off x="2372157" y="1793159"/>
          <a:ext cx="1690352" cy="845176"/>
        </a:xfrm>
        <a:prstGeom prst="roundRect">
          <a:avLst>
            <a:gd name="adj" fmla="val 10000"/>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mj-lt"/>
            </a:rPr>
            <a:t>Carpals </a:t>
          </a:r>
        </a:p>
      </dsp:txBody>
      <dsp:txXfrm>
        <a:off x="2396911" y="1817913"/>
        <a:ext cx="1640844" cy="795668"/>
      </dsp:txXfrm>
    </dsp:sp>
    <dsp:sp modelId="{3D6735EC-A006-FD40-8A7E-CA979E76C5D9}">
      <dsp:nvSpPr>
        <dsp:cNvPr id="0" name=""/>
        <dsp:cNvSpPr/>
      </dsp:nvSpPr>
      <dsp:spPr>
        <a:xfrm>
          <a:off x="4062509" y="2203816"/>
          <a:ext cx="676141" cy="23862"/>
        </a:xfrm>
        <a:custGeom>
          <a:avLst/>
          <a:gdLst/>
          <a:ahLst/>
          <a:cxnLst/>
          <a:rect l="0" t="0" r="0" b="0"/>
          <a:pathLst>
            <a:path>
              <a:moveTo>
                <a:pt x="0" y="11931"/>
              </a:moveTo>
              <a:lnTo>
                <a:pt x="676141" y="119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83676" y="2198843"/>
        <a:ext cx="33807" cy="33807"/>
      </dsp:txXfrm>
    </dsp:sp>
    <dsp:sp modelId="{BA597A7F-BB46-9E43-8CB3-AE695D939408}">
      <dsp:nvSpPr>
        <dsp:cNvPr id="0" name=""/>
        <dsp:cNvSpPr/>
      </dsp:nvSpPr>
      <dsp:spPr>
        <a:xfrm>
          <a:off x="4738650" y="1793159"/>
          <a:ext cx="1690352" cy="845176"/>
        </a:xfrm>
        <a:prstGeom prst="roundRect">
          <a:avLst>
            <a:gd name="adj" fmla="val 10000"/>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mj-lt"/>
            </a:rPr>
            <a:t>Wrist</a:t>
          </a:r>
        </a:p>
      </dsp:txBody>
      <dsp:txXfrm>
        <a:off x="4763404" y="1817913"/>
        <a:ext cx="1640844" cy="795668"/>
      </dsp:txXfrm>
    </dsp:sp>
    <dsp:sp modelId="{140DB248-FC72-AF40-8112-4F4478DFBA36}">
      <dsp:nvSpPr>
        <dsp:cNvPr id="0" name=""/>
        <dsp:cNvSpPr/>
      </dsp:nvSpPr>
      <dsp:spPr>
        <a:xfrm>
          <a:off x="1696016" y="3175768"/>
          <a:ext cx="676141" cy="23862"/>
        </a:xfrm>
        <a:custGeom>
          <a:avLst/>
          <a:gdLst/>
          <a:ahLst/>
          <a:cxnLst/>
          <a:rect l="0" t="0" r="0" b="0"/>
          <a:pathLst>
            <a:path>
              <a:moveTo>
                <a:pt x="0" y="11931"/>
              </a:moveTo>
              <a:lnTo>
                <a:pt x="676141" y="1193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7183" y="3170796"/>
        <a:ext cx="33807" cy="33807"/>
      </dsp:txXfrm>
    </dsp:sp>
    <dsp:sp modelId="{DF414A7C-71D2-8D40-A2D9-42E0D1E572AC}">
      <dsp:nvSpPr>
        <dsp:cNvPr id="0" name=""/>
        <dsp:cNvSpPr/>
      </dsp:nvSpPr>
      <dsp:spPr>
        <a:xfrm>
          <a:off x="2372157" y="2765111"/>
          <a:ext cx="1690352" cy="845176"/>
        </a:xfrm>
        <a:prstGeom prst="roundRect">
          <a:avLst>
            <a:gd name="adj" fmla="val 10000"/>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mj-lt"/>
            </a:rPr>
            <a:t>Metacarpals</a:t>
          </a:r>
        </a:p>
      </dsp:txBody>
      <dsp:txXfrm>
        <a:off x="2396911" y="2789865"/>
        <a:ext cx="1640844" cy="795668"/>
      </dsp:txXfrm>
    </dsp:sp>
    <dsp:sp modelId="{A0502827-6539-4249-B4C3-9DC78C466660}">
      <dsp:nvSpPr>
        <dsp:cNvPr id="0" name=""/>
        <dsp:cNvSpPr/>
      </dsp:nvSpPr>
      <dsp:spPr>
        <a:xfrm>
          <a:off x="4062509" y="3175768"/>
          <a:ext cx="676141" cy="23862"/>
        </a:xfrm>
        <a:custGeom>
          <a:avLst/>
          <a:gdLst/>
          <a:ahLst/>
          <a:cxnLst/>
          <a:rect l="0" t="0" r="0" b="0"/>
          <a:pathLst>
            <a:path>
              <a:moveTo>
                <a:pt x="0" y="11931"/>
              </a:moveTo>
              <a:lnTo>
                <a:pt x="676141" y="119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83676" y="3170796"/>
        <a:ext cx="33807" cy="33807"/>
      </dsp:txXfrm>
    </dsp:sp>
    <dsp:sp modelId="{6B65E676-3732-7E47-9068-B28CABD3694C}">
      <dsp:nvSpPr>
        <dsp:cNvPr id="0" name=""/>
        <dsp:cNvSpPr/>
      </dsp:nvSpPr>
      <dsp:spPr>
        <a:xfrm>
          <a:off x="4738650" y="2765111"/>
          <a:ext cx="1690352" cy="845176"/>
        </a:xfrm>
        <a:prstGeom prst="roundRect">
          <a:avLst>
            <a:gd name="adj" fmla="val 10000"/>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mj-lt"/>
            </a:rPr>
            <a:t>The palm</a:t>
          </a:r>
        </a:p>
      </dsp:txBody>
      <dsp:txXfrm>
        <a:off x="4763404" y="2789865"/>
        <a:ext cx="1640844" cy="795668"/>
      </dsp:txXfrm>
    </dsp:sp>
    <dsp:sp modelId="{5E43FCAA-2D52-994E-BC5E-A5AD21ACD7CE}">
      <dsp:nvSpPr>
        <dsp:cNvPr id="0" name=""/>
        <dsp:cNvSpPr/>
      </dsp:nvSpPr>
      <dsp:spPr>
        <a:xfrm rot="3310531">
          <a:off x="1442086" y="3661745"/>
          <a:ext cx="1184001" cy="23862"/>
        </a:xfrm>
        <a:custGeom>
          <a:avLst/>
          <a:gdLst/>
          <a:ahLst/>
          <a:cxnLst/>
          <a:rect l="0" t="0" r="0" b="0"/>
          <a:pathLst>
            <a:path>
              <a:moveTo>
                <a:pt x="0" y="11931"/>
              </a:moveTo>
              <a:lnTo>
                <a:pt x="1184001" y="1193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4486" y="3644076"/>
        <a:ext cx="59200" cy="59200"/>
      </dsp:txXfrm>
    </dsp:sp>
    <dsp:sp modelId="{965BCF45-04E6-2344-A523-62525830A03B}">
      <dsp:nvSpPr>
        <dsp:cNvPr id="0" name=""/>
        <dsp:cNvSpPr/>
      </dsp:nvSpPr>
      <dsp:spPr>
        <a:xfrm>
          <a:off x="2372157" y="3737064"/>
          <a:ext cx="1690352" cy="845176"/>
        </a:xfrm>
        <a:prstGeom prst="roundRect">
          <a:avLst>
            <a:gd name="adj" fmla="val 10000"/>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mj-lt"/>
            </a:rPr>
            <a:t>Phalanges</a:t>
          </a:r>
        </a:p>
      </dsp:txBody>
      <dsp:txXfrm>
        <a:off x="2396911" y="3761818"/>
        <a:ext cx="1640844" cy="795668"/>
      </dsp:txXfrm>
    </dsp:sp>
    <dsp:sp modelId="{3D36190E-40B6-D648-AB5D-F122259DC11C}">
      <dsp:nvSpPr>
        <dsp:cNvPr id="0" name=""/>
        <dsp:cNvSpPr/>
      </dsp:nvSpPr>
      <dsp:spPr>
        <a:xfrm>
          <a:off x="4062509" y="4147721"/>
          <a:ext cx="676141" cy="23862"/>
        </a:xfrm>
        <a:custGeom>
          <a:avLst/>
          <a:gdLst/>
          <a:ahLst/>
          <a:cxnLst/>
          <a:rect l="0" t="0" r="0" b="0"/>
          <a:pathLst>
            <a:path>
              <a:moveTo>
                <a:pt x="0" y="11931"/>
              </a:moveTo>
              <a:lnTo>
                <a:pt x="676141" y="119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83676" y="4142749"/>
        <a:ext cx="33807" cy="33807"/>
      </dsp:txXfrm>
    </dsp:sp>
    <dsp:sp modelId="{D035BA63-DBD2-C249-9B27-24BE217CA39C}">
      <dsp:nvSpPr>
        <dsp:cNvPr id="0" name=""/>
        <dsp:cNvSpPr/>
      </dsp:nvSpPr>
      <dsp:spPr>
        <a:xfrm>
          <a:off x="4738650" y="3737064"/>
          <a:ext cx="1690352" cy="845176"/>
        </a:xfrm>
        <a:prstGeom prst="roundRect">
          <a:avLst>
            <a:gd name="adj" fmla="val 10000"/>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mj-lt"/>
            </a:rPr>
            <a:t>Fingers</a:t>
          </a:r>
        </a:p>
      </dsp:txBody>
      <dsp:txXfrm>
        <a:off x="4763404" y="3761818"/>
        <a:ext cx="1640844" cy="7956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DC991-9662-46E8-B2D3-229E06FB91D1}">
      <dsp:nvSpPr>
        <dsp:cNvPr id="0" name=""/>
        <dsp:cNvSpPr/>
      </dsp:nvSpPr>
      <dsp:spPr>
        <a:xfrm>
          <a:off x="901571" y="2458"/>
          <a:ext cx="3584311" cy="27687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BA401A78-781F-4620-B5D3-62AF3B1D8F04}">
      <dsp:nvSpPr>
        <dsp:cNvPr id="0" name=""/>
        <dsp:cNvSpPr/>
      </dsp:nvSpPr>
      <dsp:spPr>
        <a:xfrm>
          <a:off x="516583" y="2676457"/>
          <a:ext cx="4678674" cy="2156209"/>
        </a:xfrm>
        <a:prstGeom prst="rect">
          <a:avLst/>
        </a:prstGeom>
        <a:solidFill>
          <a:srgbClr val="CCEC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rtl="1">
            <a:lnSpc>
              <a:spcPct val="90000"/>
            </a:lnSpc>
            <a:spcBef>
              <a:spcPct val="0"/>
            </a:spcBef>
            <a:spcAft>
              <a:spcPct val="5000"/>
            </a:spcAft>
            <a:buNone/>
          </a:pPr>
          <a:r>
            <a:rPr lang="en-US" sz="2800" b="0" kern="1200" dirty="0">
              <a:solidFill>
                <a:schemeClr val="tx1"/>
              </a:solidFill>
              <a:latin typeface="+mj-lt"/>
            </a:rPr>
            <a:t>It is the result of a fall onto the palm when the hand is abducted.</a:t>
          </a:r>
          <a:endParaRPr lang="ar-SA" sz="2800" b="0" kern="1200" dirty="0">
            <a:solidFill>
              <a:schemeClr val="tx1"/>
            </a:solidFill>
            <a:latin typeface="+mj-lt"/>
          </a:endParaRPr>
        </a:p>
      </dsp:txBody>
      <dsp:txXfrm>
        <a:off x="516583" y="2676457"/>
        <a:ext cx="4678674" cy="21562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DC991-9662-46E8-B2D3-229E06FB91D1}">
      <dsp:nvSpPr>
        <dsp:cNvPr id="0" name=""/>
        <dsp:cNvSpPr/>
      </dsp:nvSpPr>
      <dsp:spPr>
        <a:xfrm>
          <a:off x="1176964" y="2416"/>
          <a:ext cx="3523542" cy="27165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dsp:spPr>
      <dsp:style>
        <a:lnRef idx="0">
          <a:scrgbClr r="0" g="0" b="0"/>
        </a:lnRef>
        <a:fillRef idx="1">
          <a:scrgbClr r="0" g="0" b="0"/>
        </a:fillRef>
        <a:effectRef idx="0">
          <a:scrgbClr r="0" g="0" b="0"/>
        </a:effectRef>
        <a:fontRef idx="minor"/>
      </dsp:style>
    </dsp:sp>
    <dsp:sp modelId="{BA401A78-781F-4620-B5D3-62AF3B1D8F04}">
      <dsp:nvSpPr>
        <dsp:cNvPr id="0" name=""/>
        <dsp:cNvSpPr/>
      </dsp:nvSpPr>
      <dsp:spPr>
        <a:xfrm>
          <a:off x="899055" y="2658705"/>
          <a:ext cx="4079402" cy="2173912"/>
        </a:xfrm>
        <a:prstGeom prst="rect">
          <a:avLst/>
        </a:prstGeom>
        <a:solidFill>
          <a:srgbClr val="CCECFF"/>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rtl="1">
            <a:lnSpc>
              <a:spcPct val="90000"/>
            </a:lnSpc>
            <a:spcBef>
              <a:spcPct val="0"/>
            </a:spcBef>
            <a:spcAft>
              <a:spcPct val="5000"/>
            </a:spcAft>
            <a:buNone/>
          </a:pPr>
          <a:r>
            <a:rPr lang="en-US" sz="2800" b="0" kern="1200" dirty="0">
              <a:solidFill>
                <a:schemeClr val="tx1"/>
              </a:solidFill>
              <a:latin typeface="+mj-lt"/>
            </a:rPr>
            <a:t>Pain occurs along the lateral side of the wrist especially during dorsiflexion and abduction of the hand</a:t>
          </a:r>
          <a:endParaRPr lang="ar-SA" sz="2800" b="0" kern="1200" dirty="0">
            <a:solidFill>
              <a:schemeClr val="tx1"/>
            </a:solidFill>
            <a:latin typeface="+mj-lt"/>
          </a:endParaRPr>
        </a:p>
      </dsp:txBody>
      <dsp:txXfrm>
        <a:off x="899055" y="2658705"/>
        <a:ext cx="4079402" cy="21739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D9C91-02C4-0F4A-A155-E46522CA2462}">
      <dsp:nvSpPr>
        <dsp:cNvPr id="0" name=""/>
        <dsp:cNvSpPr/>
      </dsp:nvSpPr>
      <dsp:spPr>
        <a:xfrm rot="11879262">
          <a:off x="4727965" y="3395196"/>
          <a:ext cx="533632" cy="0"/>
        </a:xfrm>
        <a:custGeom>
          <a:avLst/>
          <a:gdLst/>
          <a:ahLst/>
          <a:cxnLst/>
          <a:rect l="0" t="0" r="0" b="0"/>
          <a:pathLst>
            <a:path>
              <a:moveTo>
                <a:pt x="0" y="0"/>
              </a:moveTo>
              <a:lnTo>
                <a:pt x="533632"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90C412-17B5-DC4A-A687-6DF77CCCDE22}">
      <dsp:nvSpPr>
        <dsp:cNvPr id="0" name=""/>
        <dsp:cNvSpPr/>
      </dsp:nvSpPr>
      <dsp:spPr>
        <a:xfrm rot="7722692">
          <a:off x="4823075" y="4628763"/>
          <a:ext cx="650883" cy="0"/>
        </a:xfrm>
        <a:custGeom>
          <a:avLst/>
          <a:gdLst/>
          <a:ahLst/>
          <a:cxnLst/>
          <a:rect l="0" t="0" r="0" b="0"/>
          <a:pathLst>
            <a:path>
              <a:moveTo>
                <a:pt x="0" y="0"/>
              </a:moveTo>
              <a:lnTo>
                <a:pt x="650883"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637B20-8215-D949-9485-D526A0A330EE}">
      <dsp:nvSpPr>
        <dsp:cNvPr id="0" name=""/>
        <dsp:cNvSpPr/>
      </dsp:nvSpPr>
      <dsp:spPr>
        <a:xfrm rot="1697423">
          <a:off x="6490181" y="4294234"/>
          <a:ext cx="1069265" cy="0"/>
        </a:xfrm>
        <a:custGeom>
          <a:avLst/>
          <a:gdLst/>
          <a:ahLst/>
          <a:cxnLst/>
          <a:rect l="0" t="0" r="0" b="0"/>
          <a:pathLst>
            <a:path>
              <a:moveTo>
                <a:pt x="0" y="0"/>
              </a:moveTo>
              <a:lnTo>
                <a:pt x="1069265"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9AE251-B7FF-654B-92E4-6AD536FF3BCB}">
      <dsp:nvSpPr>
        <dsp:cNvPr id="0" name=""/>
        <dsp:cNvSpPr/>
      </dsp:nvSpPr>
      <dsp:spPr>
        <a:xfrm rot="20474301">
          <a:off x="6524648" y="3289900"/>
          <a:ext cx="1106247" cy="0"/>
        </a:xfrm>
        <a:custGeom>
          <a:avLst/>
          <a:gdLst/>
          <a:ahLst/>
          <a:cxnLst/>
          <a:rect l="0" t="0" r="0" b="0"/>
          <a:pathLst>
            <a:path>
              <a:moveTo>
                <a:pt x="0" y="0"/>
              </a:moveTo>
              <a:lnTo>
                <a:pt x="1106247"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56A2C5D-0BB1-C048-B1E9-BB1127614CCA}">
      <dsp:nvSpPr>
        <dsp:cNvPr id="0" name=""/>
        <dsp:cNvSpPr/>
      </dsp:nvSpPr>
      <dsp:spPr>
        <a:xfrm rot="16122148">
          <a:off x="5673972" y="2797173"/>
          <a:ext cx="414227" cy="0"/>
        </a:xfrm>
        <a:custGeom>
          <a:avLst/>
          <a:gdLst/>
          <a:ahLst/>
          <a:cxnLst/>
          <a:rect l="0" t="0" r="0" b="0"/>
          <a:pathLst>
            <a:path>
              <a:moveTo>
                <a:pt x="0" y="0"/>
              </a:moveTo>
              <a:lnTo>
                <a:pt x="414227"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26F389-77D8-384E-B6E1-3637391864B8}">
      <dsp:nvSpPr>
        <dsp:cNvPr id="0" name=""/>
        <dsp:cNvSpPr/>
      </dsp:nvSpPr>
      <dsp:spPr>
        <a:xfrm>
          <a:off x="5248557" y="3004233"/>
          <a:ext cx="1305481" cy="1370586"/>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Upper limbs</a:t>
          </a:r>
        </a:p>
      </dsp:txBody>
      <dsp:txXfrm>
        <a:off x="5312285" y="3067961"/>
        <a:ext cx="1178025" cy="1243130"/>
      </dsp:txXfrm>
    </dsp:sp>
    <dsp:sp modelId="{7D337E37-9E2C-524F-BD59-98741805421B}">
      <dsp:nvSpPr>
        <dsp:cNvPr id="0" name=""/>
        <dsp:cNvSpPr/>
      </dsp:nvSpPr>
      <dsp:spPr>
        <a:xfrm>
          <a:off x="5479442" y="1491528"/>
          <a:ext cx="769026" cy="1098583"/>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Pectoral Girdle</a:t>
          </a:r>
        </a:p>
      </dsp:txBody>
      <dsp:txXfrm>
        <a:off x="5516983" y="1529069"/>
        <a:ext cx="693944" cy="1023501"/>
      </dsp:txXfrm>
    </dsp:sp>
    <dsp:sp modelId="{CC25C464-DB75-8C4C-BCB0-C4028D467859}">
      <dsp:nvSpPr>
        <dsp:cNvPr id="0" name=""/>
        <dsp:cNvSpPr/>
      </dsp:nvSpPr>
      <dsp:spPr>
        <a:xfrm rot="14265114">
          <a:off x="5380213" y="1415871"/>
          <a:ext cx="178912" cy="0"/>
        </a:xfrm>
        <a:custGeom>
          <a:avLst/>
          <a:gdLst/>
          <a:ahLst/>
          <a:cxnLst/>
          <a:rect l="0" t="0" r="0" b="0"/>
          <a:pathLst>
            <a:path>
              <a:moveTo>
                <a:pt x="0" y="0"/>
              </a:moveTo>
              <a:lnTo>
                <a:pt x="178912" y="0"/>
              </a:lnTo>
            </a:path>
          </a:pathLst>
        </a:custGeom>
        <a:no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9AA081-C0D7-C34D-BC5D-68971EB73B2C}">
      <dsp:nvSpPr>
        <dsp:cNvPr id="0" name=""/>
        <dsp:cNvSpPr/>
      </dsp:nvSpPr>
      <dsp:spPr>
        <a:xfrm>
          <a:off x="4634450" y="302099"/>
          <a:ext cx="920020" cy="1038114"/>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Scapula</a:t>
          </a:r>
        </a:p>
      </dsp:txBody>
      <dsp:txXfrm>
        <a:off x="4679362" y="347011"/>
        <a:ext cx="830196" cy="948290"/>
      </dsp:txXfrm>
    </dsp:sp>
    <dsp:sp modelId="{61AAB042-A704-EE4F-BCEC-E5E84EA49170}">
      <dsp:nvSpPr>
        <dsp:cNvPr id="0" name=""/>
        <dsp:cNvSpPr/>
      </dsp:nvSpPr>
      <dsp:spPr>
        <a:xfrm rot="18117178">
          <a:off x="6158006" y="1404013"/>
          <a:ext cx="206287" cy="0"/>
        </a:xfrm>
        <a:custGeom>
          <a:avLst/>
          <a:gdLst/>
          <a:ahLst/>
          <a:cxnLst/>
          <a:rect l="0" t="0" r="0" b="0"/>
          <a:pathLst>
            <a:path>
              <a:moveTo>
                <a:pt x="0" y="0"/>
              </a:moveTo>
              <a:lnTo>
                <a:pt x="206287" y="0"/>
              </a:lnTo>
            </a:path>
          </a:pathLst>
        </a:custGeom>
        <a:no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5977FF-9362-D847-B009-4AE0C29688EA}">
      <dsp:nvSpPr>
        <dsp:cNvPr id="0" name=""/>
        <dsp:cNvSpPr/>
      </dsp:nvSpPr>
      <dsp:spPr>
        <a:xfrm>
          <a:off x="6168930" y="297678"/>
          <a:ext cx="929077" cy="1018818"/>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Clavicle</a:t>
          </a:r>
        </a:p>
      </dsp:txBody>
      <dsp:txXfrm>
        <a:off x="6214284" y="343032"/>
        <a:ext cx="838369" cy="928110"/>
      </dsp:txXfrm>
    </dsp:sp>
    <dsp:sp modelId="{7E535D42-F5DF-C44D-AE28-801736178A47}">
      <dsp:nvSpPr>
        <dsp:cNvPr id="0" name=""/>
        <dsp:cNvSpPr/>
      </dsp:nvSpPr>
      <dsp:spPr>
        <a:xfrm>
          <a:off x="7601505" y="2526107"/>
          <a:ext cx="874672" cy="874672"/>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Forearm</a:t>
          </a:r>
        </a:p>
      </dsp:txBody>
      <dsp:txXfrm>
        <a:off x="7644203" y="2568805"/>
        <a:ext cx="789276" cy="789276"/>
      </dsp:txXfrm>
    </dsp:sp>
    <dsp:sp modelId="{A0474A4C-DD73-9F4E-9B06-1C097CC95DE3}">
      <dsp:nvSpPr>
        <dsp:cNvPr id="0" name=""/>
        <dsp:cNvSpPr/>
      </dsp:nvSpPr>
      <dsp:spPr>
        <a:xfrm>
          <a:off x="7495588" y="4345668"/>
          <a:ext cx="874672" cy="874672"/>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Wrist</a:t>
          </a:r>
        </a:p>
      </dsp:txBody>
      <dsp:txXfrm>
        <a:off x="7538286" y="4388366"/>
        <a:ext cx="789276" cy="789276"/>
      </dsp:txXfrm>
    </dsp:sp>
    <dsp:sp modelId="{85C4A482-915A-3D46-B42C-B95BF15776FE}">
      <dsp:nvSpPr>
        <dsp:cNvPr id="0" name=""/>
        <dsp:cNvSpPr/>
      </dsp:nvSpPr>
      <dsp:spPr>
        <a:xfrm>
          <a:off x="4157132" y="4882707"/>
          <a:ext cx="874672" cy="874672"/>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Hand</a:t>
          </a:r>
        </a:p>
      </dsp:txBody>
      <dsp:txXfrm>
        <a:off x="4199830" y="4925405"/>
        <a:ext cx="789276" cy="789276"/>
      </dsp:txXfrm>
    </dsp:sp>
    <dsp:sp modelId="{A92D99B5-1B7A-F44E-B8F9-09409DDB3E85}">
      <dsp:nvSpPr>
        <dsp:cNvPr id="0" name=""/>
        <dsp:cNvSpPr/>
      </dsp:nvSpPr>
      <dsp:spPr>
        <a:xfrm>
          <a:off x="3866334" y="2733468"/>
          <a:ext cx="874672" cy="874672"/>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Arm</a:t>
          </a:r>
        </a:p>
      </dsp:txBody>
      <dsp:txXfrm>
        <a:off x="3909032" y="2776166"/>
        <a:ext cx="789276" cy="789276"/>
      </dsp:txXfrm>
    </dsp:sp>
    <dsp:sp modelId="{BDE3AE14-E82E-014A-ABA3-C8E4141309FE}">
      <dsp:nvSpPr>
        <dsp:cNvPr id="0" name=""/>
        <dsp:cNvSpPr/>
      </dsp:nvSpPr>
      <dsp:spPr>
        <a:xfrm rot="11880000">
          <a:off x="3454285" y="2963443"/>
          <a:ext cx="422385" cy="0"/>
        </a:xfrm>
        <a:custGeom>
          <a:avLst/>
          <a:gdLst/>
          <a:ahLst/>
          <a:cxnLst/>
          <a:rect l="0" t="0" r="0" b="0"/>
          <a:pathLst>
            <a:path>
              <a:moveTo>
                <a:pt x="0" y="0"/>
              </a:moveTo>
              <a:lnTo>
                <a:pt x="422385" y="0"/>
              </a:lnTo>
            </a:path>
          </a:pathLst>
        </a:custGeom>
        <a:no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ACA8A1-E63C-1E48-8097-E0B6F7625AA3}">
      <dsp:nvSpPr>
        <dsp:cNvPr id="0" name=""/>
        <dsp:cNvSpPr/>
      </dsp:nvSpPr>
      <dsp:spPr>
        <a:xfrm>
          <a:off x="2589948" y="2318745"/>
          <a:ext cx="874672" cy="874672"/>
        </a:xfrm>
        <a:prstGeom prst="round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Humerus </a:t>
          </a:r>
        </a:p>
      </dsp:txBody>
      <dsp:txXfrm>
        <a:off x="2632646" y="2361443"/>
        <a:ext cx="789276" cy="789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E44B-D9C0-CD4E-A176-911E84C5E82B}">
      <dsp:nvSpPr>
        <dsp:cNvPr id="0" name=""/>
        <dsp:cNvSpPr/>
      </dsp:nvSpPr>
      <dsp:spPr>
        <a:xfrm rot="16200000">
          <a:off x="-9258" y="9258"/>
          <a:ext cx="2136685" cy="2118167"/>
        </a:xfrm>
        <a:prstGeom prst="round1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Bodoni MT Black" pitchFamily="18" charset="0"/>
          </a:endParaRPr>
        </a:p>
        <a:p>
          <a:pPr marL="0" lvl="0" indent="0" algn="ctr" defTabSz="622300">
            <a:lnSpc>
              <a:spcPct val="90000"/>
            </a:lnSpc>
            <a:spcBef>
              <a:spcPct val="0"/>
            </a:spcBef>
            <a:spcAft>
              <a:spcPct val="35000"/>
            </a:spcAft>
            <a:buNone/>
          </a:pPr>
          <a:r>
            <a:rPr lang="en-US" sz="1400" kern="1200" dirty="0">
              <a:latin typeface="+mj-lt"/>
            </a:rPr>
            <a:t>It  serves as a </a:t>
          </a:r>
          <a:r>
            <a:rPr lang="en-US" sz="1600" kern="1200" dirty="0">
              <a:solidFill>
                <a:srgbClr val="C00000"/>
              </a:solidFill>
              <a:latin typeface="+mj-lt"/>
            </a:rPr>
            <a:t>rigid</a:t>
          </a:r>
          <a:r>
            <a:rPr lang="en-US" sz="1600" kern="1200" dirty="0">
              <a:latin typeface="+mj-lt"/>
            </a:rPr>
            <a:t> </a:t>
          </a:r>
          <a:r>
            <a:rPr lang="en-US" sz="1600" kern="1200" dirty="0">
              <a:solidFill>
                <a:srgbClr val="C00000"/>
              </a:solidFill>
              <a:latin typeface="+mj-lt"/>
            </a:rPr>
            <a:t>support</a:t>
          </a:r>
          <a:r>
            <a:rPr lang="en-US" sz="1600" kern="1200" dirty="0">
              <a:latin typeface="+mj-lt"/>
            </a:rPr>
            <a:t> </a:t>
          </a:r>
          <a:r>
            <a:rPr lang="en-US" sz="1400" kern="1200" dirty="0">
              <a:latin typeface="+mj-lt"/>
            </a:rPr>
            <a:t>from which the scapula and free upper limb are suspended keeping them away from the trunk, so that the arm has maximum freedom of movement.</a:t>
          </a:r>
        </a:p>
      </dsp:txBody>
      <dsp:txXfrm rot="5400000">
        <a:off x="-1" y="1"/>
        <a:ext cx="2118167" cy="1602513"/>
      </dsp:txXfrm>
    </dsp:sp>
    <dsp:sp modelId="{2C96F498-2A41-D147-B453-25F563F9C103}">
      <dsp:nvSpPr>
        <dsp:cNvPr id="0" name=""/>
        <dsp:cNvSpPr/>
      </dsp:nvSpPr>
      <dsp:spPr>
        <a:xfrm>
          <a:off x="2118167" y="0"/>
          <a:ext cx="2118167" cy="2136685"/>
        </a:xfrm>
        <a:prstGeom prst="round1Rect">
          <a:avLst/>
        </a:prstGeom>
        <a:gradFill rotWithShape="0">
          <a:gsLst>
            <a:gs pos="0">
              <a:schemeClr val="accent2">
                <a:alpha val="90000"/>
                <a:hueOff val="0"/>
                <a:satOff val="0"/>
                <a:lumOff val="0"/>
                <a:alphaOff val="-13333"/>
                <a:lumMod val="110000"/>
                <a:satMod val="105000"/>
                <a:tint val="67000"/>
              </a:schemeClr>
            </a:gs>
            <a:gs pos="50000">
              <a:schemeClr val="accent2">
                <a:alpha val="90000"/>
                <a:hueOff val="0"/>
                <a:satOff val="0"/>
                <a:lumOff val="0"/>
                <a:alphaOff val="-13333"/>
                <a:lumMod val="105000"/>
                <a:satMod val="103000"/>
                <a:tint val="73000"/>
              </a:schemeClr>
            </a:gs>
            <a:gs pos="100000">
              <a:schemeClr val="accent2">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C00000"/>
              </a:solidFill>
              <a:latin typeface="+mn-lt"/>
            </a:rPr>
            <a:t>Transmits forces </a:t>
          </a:r>
          <a:r>
            <a:rPr lang="en-US" sz="1700" kern="1200" dirty="0">
              <a:latin typeface="+mn-lt"/>
            </a:rPr>
            <a:t>from the upper limb to the axial skeleton.</a:t>
          </a:r>
        </a:p>
      </dsp:txBody>
      <dsp:txXfrm>
        <a:off x="2118167" y="0"/>
        <a:ext cx="2118167" cy="1602513"/>
      </dsp:txXfrm>
    </dsp:sp>
    <dsp:sp modelId="{C7ACA946-ACCA-EC48-B42D-AC14FD6BC19C}">
      <dsp:nvSpPr>
        <dsp:cNvPr id="0" name=""/>
        <dsp:cNvSpPr/>
      </dsp:nvSpPr>
      <dsp:spPr>
        <a:xfrm rot="10800000">
          <a:off x="0" y="2136685"/>
          <a:ext cx="2118167" cy="2136685"/>
        </a:xfrm>
        <a:prstGeom prst="round1Rect">
          <a:avLst/>
        </a:prstGeom>
        <a:gradFill rotWithShape="0">
          <a:gsLst>
            <a:gs pos="0">
              <a:schemeClr val="accent2">
                <a:alpha val="90000"/>
                <a:hueOff val="0"/>
                <a:satOff val="0"/>
                <a:lumOff val="0"/>
                <a:alphaOff val="-26667"/>
                <a:lumMod val="110000"/>
                <a:satMod val="105000"/>
                <a:tint val="67000"/>
              </a:schemeClr>
            </a:gs>
            <a:gs pos="50000">
              <a:schemeClr val="accent2">
                <a:alpha val="90000"/>
                <a:hueOff val="0"/>
                <a:satOff val="0"/>
                <a:lumOff val="0"/>
                <a:alphaOff val="-26667"/>
                <a:lumMod val="105000"/>
                <a:satMod val="103000"/>
                <a:tint val="73000"/>
              </a:schemeClr>
            </a:gs>
            <a:gs pos="100000">
              <a:schemeClr val="accent2">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n-lt"/>
            </a:rPr>
            <a:t>Provides </a:t>
          </a:r>
          <a:r>
            <a:rPr lang="en-US" sz="1700" kern="1200" dirty="0">
              <a:solidFill>
                <a:srgbClr val="C00000"/>
              </a:solidFill>
              <a:latin typeface="+mn-lt"/>
            </a:rPr>
            <a:t>attachment</a:t>
          </a:r>
          <a:r>
            <a:rPr lang="en-US" sz="1700" kern="1200" dirty="0">
              <a:latin typeface="+mn-lt"/>
            </a:rPr>
            <a:t> for muscles.</a:t>
          </a:r>
        </a:p>
      </dsp:txBody>
      <dsp:txXfrm rot="10800000">
        <a:off x="0" y="2670856"/>
        <a:ext cx="2118167" cy="1602513"/>
      </dsp:txXfrm>
    </dsp:sp>
    <dsp:sp modelId="{35B6BC43-3556-D041-A862-811CD75864A1}">
      <dsp:nvSpPr>
        <dsp:cNvPr id="0" name=""/>
        <dsp:cNvSpPr/>
      </dsp:nvSpPr>
      <dsp:spPr>
        <a:xfrm rot="5400000">
          <a:off x="2108908" y="2145944"/>
          <a:ext cx="2136685" cy="2118167"/>
        </a:xfrm>
        <a:prstGeom prst="round1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n-lt"/>
            </a:rPr>
            <a:t>It forms a </a:t>
          </a:r>
          <a:r>
            <a:rPr lang="en-US" sz="1700" kern="1200" dirty="0">
              <a:solidFill>
                <a:srgbClr val="C00000"/>
              </a:solidFill>
              <a:latin typeface="+mn-lt"/>
            </a:rPr>
            <a:t>boundary</a:t>
          </a:r>
          <a:r>
            <a:rPr lang="en-US" sz="1700" kern="1200" dirty="0">
              <a:latin typeface="+mn-lt"/>
            </a:rPr>
            <a:t> of the cervicoaxillary canal  for </a:t>
          </a:r>
          <a:r>
            <a:rPr lang="en-US" sz="1700" kern="1200" dirty="0">
              <a:solidFill>
                <a:srgbClr val="C00000"/>
              </a:solidFill>
              <a:latin typeface="+mn-lt"/>
            </a:rPr>
            <a:t>protection</a:t>
          </a:r>
          <a:r>
            <a:rPr lang="en-US" sz="1700" kern="1200" dirty="0">
              <a:latin typeface="+mn-lt"/>
            </a:rPr>
            <a:t> of the neurovascular bundle of the UL.</a:t>
          </a:r>
        </a:p>
      </dsp:txBody>
      <dsp:txXfrm rot="-5400000">
        <a:off x="2118166" y="2670856"/>
        <a:ext cx="2118167" cy="1602513"/>
      </dsp:txXfrm>
    </dsp:sp>
    <dsp:sp modelId="{7258151D-0C85-804A-AA46-A889A5F838B2}">
      <dsp:nvSpPr>
        <dsp:cNvPr id="0" name=""/>
        <dsp:cNvSpPr/>
      </dsp:nvSpPr>
      <dsp:spPr>
        <a:xfrm>
          <a:off x="1539589" y="1687906"/>
          <a:ext cx="1270900" cy="1068342"/>
        </a:xfrm>
        <a:prstGeom prst="roundRect">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C00000"/>
              </a:solidFill>
              <a:latin typeface="+mn-lt"/>
            </a:rPr>
            <a:t>Functions</a:t>
          </a:r>
        </a:p>
      </dsp:txBody>
      <dsp:txXfrm>
        <a:off x="1591741" y="1740058"/>
        <a:ext cx="1166596" cy="964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6DB1D-FFC0-1241-B023-EB2AB471347D}">
      <dsp:nvSpPr>
        <dsp:cNvPr id="0" name=""/>
        <dsp:cNvSpPr/>
      </dsp:nvSpPr>
      <dsp:spPr>
        <a:xfrm>
          <a:off x="10310" y="296008"/>
          <a:ext cx="1769194" cy="696381"/>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rPr>
            <a:t>Body (</a:t>
          </a:r>
          <a:r>
            <a:rPr lang="en-US" sz="2400" kern="1200" dirty="0">
              <a:solidFill>
                <a:srgbClr val="C00000"/>
              </a:solidFill>
              <a:latin typeface="+mn-lt"/>
            </a:rPr>
            <a:t>shaft</a:t>
          </a:r>
          <a:r>
            <a:rPr lang="en-US" sz="2400" kern="1200" dirty="0">
              <a:latin typeface="+mn-lt"/>
            </a:rPr>
            <a:t>):</a:t>
          </a:r>
        </a:p>
      </dsp:txBody>
      <dsp:txXfrm>
        <a:off x="30706" y="316404"/>
        <a:ext cx="1728402" cy="655589"/>
      </dsp:txXfrm>
    </dsp:sp>
    <dsp:sp modelId="{4995A7F7-B6F7-E843-BF37-154981D93816}">
      <dsp:nvSpPr>
        <dsp:cNvPr id="0" name=""/>
        <dsp:cNvSpPr/>
      </dsp:nvSpPr>
      <dsp:spPr>
        <a:xfrm>
          <a:off x="187229" y="992389"/>
          <a:ext cx="168533" cy="711366"/>
        </a:xfrm>
        <a:custGeom>
          <a:avLst/>
          <a:gdLst/>
          <a:ahLst/>
          <a:cxnLst/>
          <a:rect l="0" t="0" r="0" b="0"/>
          <a:pathLst>
            <a:path>
              <a:moveTo>
                <a:pt x="0" y="0"/>
              </a:moveTo>
              <a:lnTo>
                <a:pt x="0" y="711366"/>
              </a:lnTo>
              <a:lnTo>
                <a:pt x="168533" y="71136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81EB8B-C3F9-2C41-BC3C-F8F9365F6E23}">
      <dsp:nvSpPr>
        <dsp:cNvPr id="0" name=""/>
        <dsp:cNvSpPr/>
      </dsp:nvSpPr>
      <dsp:spPr>
        <a:xfrm>
          <a:off x="355763" y="1261457"/>
          <a:ext cx="1415355" cy="88459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The medial 2/3 of the body (</a:t>
          </a:r>
          <a:r>
            <a:rPr lang="en-US" sz="1500" kern="1200" dirty="0">
              <a:solidFill>
                <a:schemeClr val="tx1"/>
              </a:solidFill>
              <a:latin typeface="+mn-lt"/>
            </a:rPr>
            <a:t>shaft</a:t>
          </a:r>
          <a:r>
            <a:rPr lang="en-US" sz="1500" kern="1200" dirty="0">
              <a:latin typeface="+mn-lt"/>
            </a:rPr>
            <a:t>) is </a:t>
          </a:r>
          <a:r>
            <a:rPr lang="en-US" sz="1500" kern="1200" dirty="0">
              <a:solidFill>
                <a:srgbClr val="C00000"/>
              </a:solidFill>
              <a:latin typeface="+mn-lt"/>
            </a:rPr>
            <a:t>convex</a:t>
          </a:r>
          <a:r>
            <a:rPr lang="en-US" sz="1500" kern="1200" dirty="0">
              <a:latin typeface="+mn-lt"/>
            </a:rPr>
            <a:t> forward.</a:t>
          </a:r>
        </a:p>
      </dsp:txBody>
      <dsp:txXfrm>
        <a:off x="381672" y="1287366"/>
        <a:ext cx="1363537" cy="832779"/>
      </dsp:txXfrm>
    </dsp:sp>
    <dsp:sp modelId="{BF9CBD28-59E2-E746-B5E4-A031D34378FB}">
      <dsp:nvSpPr>
        <dsp:cNvPr id="0" name=""/>
        <dsp:cNvSpPr/>
      </dsp:nvSpPr>
      <dsp:spPr>
        <a:xfrm>
          <a:off x="187229" y="992389"/>
          <a:ext cx="168533" cy="1817112"/>
        </a:xfrm>
        <a:custGeom>
          <a:avLst/>
          <a:gdLst/>
          <a:ahLst/>
          <a:cxnLst/>
          <a:rect l="0" t="0" r="0" b="0"/>
          <a:pathLst>
            <a:path>
              <a:moveTo>
                <a:pt x="0" y="0"/>
              </a:moveTo>
              <a:lnTo>
                <a:pt x="0" y="1817112"/>
              </a:lnTo>
              <a:lnTo>
                <a:pt x="168533" y="18171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D2F73-96CE-DD48-882A-47FE38D3AB89}">
      <dsp:nvSpPr>
        <dsp:cNvPr id="0" name=""/>
        <dsp:cNvSpPr/>
      </dsp:nvSpPr>
      <dsp:spPr>
        <a:xfrm>
          <a:off x="355763" y="2367204"/>
          <a:ext cx="1415355" cy="88459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The lateral 1/3 is </a:t>
          </a:r>
          <a:r>
            <a:rPr lang="en-US" sz="1500" kern="1200" dirty="0">
              <a:solidFill>
                <a:srgbClr val="C00000"/>
              </a:solidFill>
              <a:latin typeface="+mn-lt"/>
            </a:rPr>
            <a:t>concave</a:t>
          </a:r>
          <a:r>
            <a:rPr lang="en-US" sz="1500" kern="1200" dirty="0">
              <a:latin typeface="+mn-lt"/>
            </a:rPr>
            <a:t> forward.</a:t>
          </a:r>
        </a:p>
      </dsp:txBody>
      <dsp:txXfrm>
        <a:off x="381672" y="2393113"/>
        <a:ext cx="1363537" cy="832779"/>
      </dsp:txXfrm>
    </dsp:sp>
    <dsp:sp modelId="{94F8120D-15C3-CB40-9E18-FD39173256E4}">
      <dsp:nvSpPr>
        <dsp:cNvPr id="0" name=""/>
        <dsp:cNvSpPr/>
      </dsp:nvSpPr>
      <dsp:spPr>
        <a:xfrm>
          <a:off x="1959980" y="301714"/>
          <a:ext cx="1810558" cy="70037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rPr>
            <a:t>It has </a:t>
          </a:r>
          <a:r>
            <a:rPr lang="en-US" sz="2400" kern="1200" dirty="0">
              <a:solidFill>
                <a:srgbClr val="C00000"/>
              </a:solidFill>
              <a:latin typeface="+mn-lt"/>
            </a:rPr>
            <a:t>two surfaces</a:t>
          </a:r>
          <a:r>
            <a:rPr lang="en-US" sz="2400" kern="1200" dirty="0">
              <a:latin typeface="+mn-lt"/>
            </a:rPr>
            <a:t>:</a:t>
          </a:r>
        </a:p>
      </dsp:txBody>
      <dsp:txXfrm>
        <a:off x="1980493" y="322227"/>
        <a:ext cx="1769532" cy="659353"/>
      </dsp:txXfrm>
    </dsp:sp>
    <dsp:sp modelId="{EF9DEEF2-3871-CE4D-AF61-821A9502A00D}">
      <dsp:nvSpPr>
        <dsp:cNvPr id="0" name=""/>
        <dsp:cNvSpPr/>
      </dsp:nvSpPr>
      <dsp:spPr>
        <a:xfrm>
          <a:off x="2141036" y="1002093"/>
          <a:ext cx="190287" cy="699203"/>
        </a:xfrm>
        <a:custGeom>
          <a:avLst/>
          <a:gdLst/>
          <a:ahLst/>
          <a:cxnLst/>
          <a:rect l="0" t="0" r="0" b="0"/>
          <a:pathLst>
            <a:path>
              <a:moveTo>
                <a:pt x="0" y="0"/>
              </a:moveTo>
              <a:lnTo>
                <a:pt x="0" y="699203"/>
              </a:lnTo>
              <a:lnTo>
                <a:pt x="190287" y="69920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7410EF-39E3-4A48-AB19-D2CCB849AD49}">
      <dsp:nvSpPr>
        <dsp:cNvPr id="0" name=""/>
        <dsp:cNvSpPr/>
      </dsp:nvSpPr>
      <dsp:spPr>
        <a:xfrm>
          <a:off x="2331323" y="1258998"/>
          <a:ext cx="1415355" cy="88459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C00000"/>
              </a:solidFill>
              <a:latin typeface="+mn-lt"/>
            </a:rPr>
            <a:t>Superior</a:t>
          </a:r>
          <a:r>
            <a:rPr lang="en-US" sz="1500" kern="1200" dirty="0">
              <a:latin typeface="+mn-lt"/>
            </a:rPr>
            <a:t>:  smooth as it lies just deep to the skin.</a:t>
          </a:r>
        </a:p>
      </dsp:txBody>
      <dsp:txXfrm>
        <a:off x="2357232" y="1284907"/>
        <a:ext cx="1363537" cy="832779"/>
      </dsp:txXfrm>
    </dsp:sp>
    <dsp:sp modelId="{094D0F43-9347-7F41-AC9A-C23CBA2F04FD}">
      <dsp:nvSpPr>
        <dsp:cNvPr id="0" name=""/>
        <dsp:cNvSpPr/>
      </dsp:nvSpPr>
      <dsp:spPr>
        <a:xfrm>
          <a:off x="2141036" y="1002093"/>
          <a:ext cx="190287" cy="1781304"/>
        </a:xfrm>
        <a:custGeom>
          <a:avLst/>
          <a:gdLst/>
          <a:ahLst/>
          <a:cxnLst/>
          <a:rect l="0" t="0" r="0" b="0"/>
          <a:pathLst>
            <a:path>
              <a:moveTo>
                <a:pt x="0" y="0"/>
              </a:moveTo>
              <a:lnTo>
                <a:pt x="0" y="1781304"/>
              </a:lnTo>
              <a:lnTo>
                <a:pt x="190287" y="178130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8035C5-7DDD-6743-98C3-9BACA32BCF6C}">
      <dsp:nvSpPr>
        <dsp:cNvPr id="0" name=""/>
        <dsp:cNvSpPr/>
      </dsp:nvSpPr>
      <dsp:spPr>
        <a:xfrm>
          <a:off x="2331323" y="2341099"/>
          <a:ext cx="1415355" cy="88459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C00000"/>
              </a:solidFill>
              <a:latin typeface="+mn-lt"/>
            </a:rPr>
            <a:t>Inferior</a:t>
          </a:r>
          <a:r>
            <a:rPr lang="en-US" sz="1500" kern="1200" dirty="0">
              <a:latin typeface="+mn-lt"/>
            </a:rPr>
            <a:t>: rough because strong ligaments bind it to the 1st rib</a:t>
          </a:r>
        </a:p>
      </dsp:txBody>
      <dsp:txXfrm>
        <a:off x="2357232" y="2367008"/>
        <a:ext cx="1363537" cy="832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E7756-1986-3D4A-B3A7-75755D3FD32A}">
      <dsp:nvSpPr>
        <dsp:cNvPr id="0" name=""/>
        <dsp:cNvSpPr/>
      </dsp:nvSpPr>
      <dsp:spPr>
        <a:xfrm>
          <a:off x="444443" y="889"/>
          <a:ext cx="1894663" cy="71255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rPr>
            <a:t>It has </a:t>
          </a:r>
          <a:r>
            <a:rPr lang="en-US" sz="2400" kern="1200" dirty="0">
              <a:solidFill>
                <a:srgbClr val="C00000"/>
              </a:solidFill>
              <a:latin typeface="+mn-lt"/>
            </a:rPr>
            <a:t>two ends</a:t>
          </a:r>
          <a:r>
            <a:rPr lang="en-US" sz="2400" kern="1200" dirty="0">
              <a:latin typeface="+mn-lt"/>
            </a:rPr>
            <a:t>:</a:t>
          </a:r>
        </a:p>
      </dsp:txBody>
      <dsp:txXfrm>
        <a:off x="465313" y="21759"/>
        <a:ext cx="1852923" cy="670814"/>
      </dsp:txXfrm>
    </dsp:sp>
    <dsp:sp modelId="{2E2527E6-2105-204C-800A-0B5F9A56B3D0}">
      <dsp:nvSpPr>
        <dsp:cNvPr id="0" name=""/>
        <dsp:cNvSpPr/>
      </dsp:nvSpPr>
      <dsp:spPr>
        <a:xfrm>
          <a:off x="633910" y="713444"/>
          <a:ext cx="189466" cy="710498"/>
        </a:xfrm>
        <a:custGeom>
          <a:avLst/>
          <a:gdLst/>
          <a:ahLst/>
          <a:cxnLst/>
          <a:rect l="0" t="0" r="0" b="0"/>
          <a:pathLst>
            <a:path>
              <a:moveTo>
                <a:pt x="0" y="0"/>
              </a:moveTo>
              <a:lnTo>
                <a:pt x="0" y="710498"/>
              </a:lnTo>
              <a:lnTo>
                <a:pt x="189466" y="71049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4DCF3-78C1-DC44-AC4E-0B84C2C43ECD}">
      <dsp:nvSpPr>
        <dsp:cNvPr id="0" name=""/>
        <dsp:cNvSpPr/>
      </dsp:nvSpPr>
      <dsp:spPr>
        <a:xfrm>
          <a:off x="823376" y="950277"/>
          <a:ext cx="1515730" cy="94733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Its medial (</a:t>
          </a:r>
          <a:r>
            <a:rPr lang="en-US" sz="1500" b="0" kern="1200" dirty="0">
              <a:solidFill>
                <a:srgbClr val="C00000"/>
              </a:solidFill>
              <a:latin typeface="+mn-lt"/>
            </a:rPr>
            <a:t>Sternal</a:t>
          </a:r>
          <a:r>
            <a:rPr lang="en-US" sz="1500" b="0" kern="1200" dirty="0">
              <a:latin typeface="+mn-lt"/>
            </a:rPr>
            <a:t>) end is enlarged &amp; triangular</a:t>
          </a:r>
          <a:r>
            <a:rPr lang="en-US" sz="1500" kern="1200" dirty="0">
              <a:latin typeface="+mn-lt"/>
            </a:rPr>
            <a:t>.</a:t>
          </a:r>
        </a:p>
      </dsp:txBody>
      <dsp:txXfrm>
        <a:off x="851122" y="978023"/>
        <a:ext cx="1460238" cy="891839"/>
      </dsp:txXfrm>
    </dsp:sp>
    <dsp:sp modelId="{9248D185-39CE-9641-85FE-0244F8F72117}">
      <dsp:nvSpPr>
        <dsp:cNvPr id="0" name=""/>
        <dsp:cNvSpPr/>
      </dsp:nvSpPr>
      <dsp:spPr>
        <a:xfrm>
          <a:off x="633910" y="713444"/>
          <a:ext cx="189466" cy="1894663"/>
        </a:xfrm>
        <a:custGeom>
          <a:avLst/>
          <a:gdLst/>
          <a:ahLst/>
          <a:cxnLst/>
          <a:rect l="0" t="0" r="0" b="0"/>
          <a:pathLst>
            <a:path>
              <a:moveTo>
                <a:pt x="0" y="0"/>
              </a:moveTo>
              <a:lnTo>
                <a:pt x="0" y="1894663"/>
              </a:lnTo>
              <a:lnTo>
                <a:pt x="189466" y="189466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EDA63F-419A-634F-912D-558E4F1086F4}">
      <dsp:nvSpPr>
        <dsp:cNvPr id="0" name=""/>
        <dsp:cNvSpPr/>
      </dsp:nvSpPr>
      <dsp:spPr>
        <a:xfrm>
          <a:off x="823376" y="2134441"/>
          <a:ext cx="1515730" cy="94733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Its lateral (</a:t>
          </a:r>
          <a:r>
            <a:rPr lang="en-US" sz="1500" kern="1200" dirty="0">
              <a:solidFill>
                <a:srgbClr val="C00000"/>
              </a:solidFill>
              <a:latin typeface="+mn-lt"/>
            </a:rPr>
            <a:t>Acromial</a:t>
          </a:r>
          <a:r>
            <a:rPr lang="en-US" sz="1500" kern="1200" dirty="0">
              <a:latin typeface="+mn-lt"/>
            </a:rPr>
            <a:t>) end is flattened</a:t>
          </a:r>
        </a:p>
      </dsp:txBody>
      <dsp:txXfrm>
        <a:off x="851122" y="2162187"/>
        <a:ext cx="1460238" cy="891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E8153-2518-46C7-B81B-5D4E710E36E6}">
      <dsp:nvSpPr>
        <dsp:cNvPr id="0" name=""/>
        <dsp:cNvSpPr/>
      </dsp:nvSpPr>
      <dsp:spPr>
        <a:xfrm rot="16200000">
          <a:off x="662007" y="-662007"/>
          <a:ext cx="2352312" cy="3676327"/>
        </a:xfrm>
        <a:prstGeom prst="round1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en-US" sz="1600" b="1" kern="1200" dirty="0">
              <a:solidFill>
                <a:schemeClr val="tx1"/>
              </a:solidFill>
              <a:latin typeface="+mj-lt"/>
            </a:rPr>
            <a:t>Clinical appearance:</a:t>
          </a:r>
        </a:p>
        <a:p>
          <a:pPr marL="0" lvl="0" indent="0" algn="ctr" defTabSz="711200" rtl="1">
            <a:lnSpc>
              <a:spcPct val="90000"/>
            </a:lnSpc>
            <a:spcBef>
              <a:spcPct val="0"/>
            </a:spcBef>
            <a:spcAft>
              <a:spcPct val="35000"/>
            </a:spcAft>
            <a:buNone/>
          </a:pPr>
          <a:r>
            <a:rPr lang="en-US" sz="1600" kern="1200" dirty="0">
              <a:solidFill>
                <a:schemeClr val="accent6"/>
              </a:solidFill>
              <a:latin typeface="+mj-lt"/>
            </a:rPr>
            <a:t>It will protrude posteriorly</a:t>
          </a:r>
          <a:endParaRPr lang="ar-SA" sz="1600" kern="1200" dirty="0">
            <a:solidFill>
              <a:schemeClr val="accent6"/>
            </a:solidFill>
            <a:latin typeface="+mj-lt"/>
          </a:endParaRPr>
        </a:p>
      </dsp:txBody>
      <dsp:txXfrm rot="5400000">
        <a:off x="0" y="0"/>
        <a:ext cx="3676327" cy="1764234"/>
      </dsp:txXfrm>
    </dsp:sp>
    <dsp:sp modelId="{ECBD26EE-727D-44CE-B1C7-6FD81CD63D70}">
      <dsp:nvSpPr>
        <dsp:cNvPr id="0" name=""/>
        <dsp:cNvSpPr/>
      </dsp:nvSpPr>
      <dsp:spPr>
        <a:xfrm>
          <a:off x="3668569" y="7739"/>
          <a:ext cx="3676327" cy="2352312"/>
        </a:xfrm>
        <a:prstGeom prst="round1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en-US" sz="1600" b="1" kern="1200" dirty="0">
              <a:solidFill>
                <a:schemeClr val="tx1"/>
              </a:solidFill>
              <a:latin typeface="+mj-lt"/>
            </a:rPr>
            <a:t>Etiology :</a:t>
          </a:r>
        </a:p>
        <a:p>
          <a:pPr marL="0" lvl="0" indent="0" algn="ctr" defTabSz="711200" rtl="1">
            <a:lnSpc>
              <a:spcPct val="90000"/>
            </a:lnSpc>
            <a:spcBef>
              <a:spcPct val="0"/>
            </a:spcBef>
            <a:spcAft>
              <a:spcPct val="35000"/>
            </a:spcAft>
            <a:buNone/>
          </a:pPr>
          <a:r>
            <a:rPr lang="en-US" sz="1600" kern="1200" dirty="0">
              <a:solidFill>
                <a:schemeClr val="tx1"/>
              </a:solidFill>
              <a:latin typeface="+mj-lt"/>
            </a:rPr>
            <a:t>The </a:t>
          </a:r>
          <a:r>
            <a:rPr lang="en-US" sz="1600" kern="1200" dirty="0">
              <a:solidFill>
                <a:schemeClr val="accent6"/>
              </a:solidFill>
              <a:latin typeface="+mj-lt"/>
            </a:rPr>
            <a:t>serratus anterior </a:t>
          </a:r>
          <a:r>
            <a:rPr lang="en-US" sz="1600" kern="1200" dirty="0">
              <a:solidFill>
                <a:schemeClr val="tx1"/>
              </a:solidFill>
              <a:latin typeface="+mj-lt"/>
            </a:rPr>
            <a:t>muscle pulls the scapula against the ribcage. </a:t>
          </a:r>
          <a:r>
            <a:rPr lang="en-US" sz="1600" kern="1200" dirty="0">
              <a:solidFill>
                <a:srgbClr val="FF0000"/>
              </a:solidFill>
              <a:latin typeface="+mj-lt"/>
            </a:rPr>
            <a:t>T</a:t>
          </a:r>
          <a:r>
            <a:rPr lang="en-US" sz="1600" kern="1200" dirty="0">
              <a:solidFill>
                <a:schemeClr val="accent6"/>
              </a:solidFill>
              <a:latin typeface="+mj-lt"/>
            </a:rPr>
            <a:t>he long thoracic nerve </a:t>
          </a:r>
          <a:r>
            <a:rPr lang="en-US" sz="1600" kern="1200" dirty="0">
              <a:solidFill>
                <a:schemeClr val="tx1"/>
              </a:solidFill>
              <a:latin typeface="+mj-lt"/>
            </a:rPr>
            <a:t>innervates this muscle , if the nerve becomes injured (as in radical mastectomy) the scapula protrudes. </a:t>
          </a:r>
          <a:endParaRPr lang="ar-SA" sz="1600" kern="1200" dirty="0">
            <a:solidFill>
              <a:schemeClr val="tx1"/>
            </a:solidFill>
            <a:latin typeface="+mj-lt"/>
          </a:endParaRPr>
        </a:p>
      </dsp:txBody>
      <dsp:txXfrm>
        <a:off x="3668569" y="7739"/>
        <a:ext cx="3676327" cy="1764234"/>
      </dsp:txXfrm>
    </dsp:sp>
    <dsp:sp modelId="{620283EA-ACF8-4629-8955-A32E67DAF990}">
      <dsp:nvSpPr>
        <dsp:cNvPr id="0" name=""/>
        <dsp:cNvSpPr/>
      </dsp:nvSpPr>
      <dsp:spPr>
        <a:xfrm rot="10800000">
          <a:off x="0" y="2352312"/>
          <a:ext cx="3676327" cy="2352312"/>
        </a:xfrm>
        <a:prstGeom prst="round1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en-US" sz="1600" b="1" kern="1200" dirty="0">
              <a:solidFill>
                <a:schemeClr val="tx1"/>
              </a:solidFill>
              <a:latin typeface="+mj-lt"/>
            </a:rPr>
            <a:t>Symptoms :</a:t>
          </a:r>
        </a:p>
        <a:p>
          <a:pPr marL="0" lvl="0" indent="0" algn="ctr" defTabSz="711200" rtl="1">
            <a:lnSpc>
              <a:spcPct val="90000"/>
            </a:lnSpc>
            <a:spcBef>
              <a:spcPct val="0"/>
            </a:spcBef>
            <a:spcAft>
              <a:spcPct val="35000"/>
            </a:spcAft>
            <a:buNone/>
          </a:pPr>
          <a:r>
            <a:rPr lang="en-US" sz="1600" kern="1200" dirty="0">
              <a:solidFill>
                <a:schemeClr val="tx1"/>
              </a:solidFill>
              <a:latin typeface="+mj-lt"/>
            </a:rPr>
            <a:t>The patient </a:t>
          </a:r>
          <a:r>
            <a:rPr lang="en-US" sz="1600" kern="1200" dirty="0">
              <a:solidFill>
                <a:schemeClr val="accent6"/>
              </a:solidFill>
              <a:latin typeface="+mj-lt"/>
            </a:rPr>
            <a:t>has difficulty in raising the arm above the head </a:t>
          </a:r>
          <a:r>
            <a:rPr lang="en-US" sz="1600" kern="1200" dirty="0">
              <a:solidFill>
                <a:schemeClr val="tx1"/>
              </a:solidFill>
              <a:latin typeface="+mj-lt"/>
            </a:rPr>
            <a:t>(difficult in rotation of the scapula)</a:t>
          </a:r>
          <a:endParaRPr lang="ar-SA" sz="1600" kern="1200" dirty="0">
            <a:solidFill>
              <a:schemeClr val="tx1"/>
            </a:solidFill>
            <a:latin typeface="+mj-lt"/>
          </a:endParaRPr>
        </a:p>
      </dsp:txBody>
      <dsp:txXfrm rot="10800000">
        <a:off x="0" y="2940389"/>
        <a:ext cx="3676327" cy="1764234"/>
      </dsp:txXfrm>
    </dsp:sp>
    <dsp:sp modelId="{1A74ED3C-B7E0-4F3B-9A0B-DECE6EFF6C59}">
      <dsp:nvSpPr>
        <dsp:cNvPr id="0" name=""/>
        <dsp:cNvSpPr/>
      </dsp:nvSpPr>
      <dsp:spPr>
        <a:xfrm rot="5400000">
          <a:off x="4338334" y="1690304"/>
          <a:ext cx="2352312" cy="3676327"/>
        </a:xfrm>
        <a:prstGeom prst="round1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en-US" sz="1600" kern="1200" dirty="0">
              <a:solidFill>
                <a:schemeClr val="accent6"/>
              </a:solidFill>
              <a:latin typeface="+mj-lt"/>
            </a:rPr>
            <a:t>The medial border and inferior angle of the scapula will no longer be kept closely applied to the chest </a:t>
          </a:r>
          <a:r>
            <a:rPr lang="en-US" sz="1600" kern="1200" dirty="0">
              <a:solidFill>
                <a:schemeClr val="accent6"/>
              </a:solidFill>
            </a:rPr>
            <a:t>wall</a:t>
          </a:r>
          <a:endParaRPr lang="ar-SA" sz="1600" kern="1200" dirty="0">
            <a:solidFill>
              <a:schemeClr val="accent6"/>
            </a:solidFill>
          </a:endParaRPr>
        </a:p>
      </dsp:txBody>
      <dsp:txXfrm rot="-5400000">
        <a:off x="3676327" y="2940389"/>
        <a:ext cx="3676327" cy="1764234"/>
      </dsp:txXfrm>
    </dsp:sp>
    <dsp:sp modelId="{CF08F3CE-AA47-435F-BF46-F4F780AF1A15}">
      <dsp:nvSpPr>
        <dsp:cNvPr id="0" name=""/>
        <dsp:cNvSpPr/>
      </dsp:nvSpPr>
      <dsp:spPr>
        <a:xfrm>
          <a:off x="2573428" y="1764234"/>
          <a:ext cx="2205796" cy="117615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solidFill>
                <a:schemeClr val="tx1"/>
              </a:solidFill>
            </a:rPr>
            <a:t> </a:t>
          </a:r>
          <a:endParaRPr lang="ar-SA" sz="1600" kern="1200" dirty="0">
            <a:solidFill>
              <a:schemeClr val="tx1"/>
            </a:solidFill>
            <a:latin typeface="+mj-lt"/>
          </a:endParaRPr>
        </a:p>
      </dsp:txBody>
      <dsp:txXfrm>
        <a:off x="2630843" y="1821649"/>
        <a:ext cx="2090966" cy="1061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E8C68-68B7-4445-8717-96B7ABC9076A}">
      <dsp:nvSpPr>
        <dsp:cNvPr id="0" name=""/>
        <dsp:cNvSpPr/>
      </dsp:nvSpPr>
      <dsp:spPr>
        <a:xfrm>
          <a:off x="0" y="798416"/>
          <a:ext cx="3138555" cy="1883133"/>
        </a:xfrm>
        <a:prstGeom prst="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kern="1200" dirty="0">
              <a:solidFill>
                <a:schemeClr val="tx1"/>
              </a:solidFill>
              <a:latin typeface="+mj-lt"/>
            </a:rPr>
            <a:t>Medial epicondyle fracture are common fracture type of the distal humerus  </a:t>
          </a:r>
          <a:endParaRPr lang="ar-SA" sz="1600" kern="1200" dirty="0">
            <a:solidFill>
              <a:schemeClr val="tx1"/>
            </a:solidFill>
            <a:latin typeface="+mj-lt"/>
          </a:endParaRPr>
        </a:p>
      </dsp:txBody>
      <dsp:txXfrm>
        <a:off x="0" y="798416"/>
        <a:ext cx="3138555" cy="1883133"/>
      </dsp:txXfrm>
    </dsp:sp>
    <dsp:sp modelId="{15173FD2-B2EF-47BA-8862-0401E01693C7}">
      <dsp:nvSpPr>
        <dsp:cNvPr id="0" name=""/>
        <dsp:cNvSpPr/>
      </dsp:nvSpPr>
      <dsp:spPr>
        <a:xfrm>
          <a:off x="3452410" y="788379"/>
          <a:ext cx="3138555" cy="1883133"/>
        </a:xfrm>
        <a:prstGeom prst="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kern="1200" dirty="0">
              <a:solidFill>
                <a:schemeClr val="tx1"/>
              </a:solidFill>
              <a:latin typeface="+mj-lt"/>
            </a:rPr>
            <a:t>A supraepicondylar fracture occurs by falling on a flexed elbow</a:t>
          </a:r>
          <a:endParaRPr lang="ar-SA" sz="1600" kern="1200" dirty="0">
            <a:solidFill>
              <a:schemeClr val="tx1"/>
            </a:solidFill>
            <a:latin typeface="+mj-lt"/>
          </a:endParaRPr>
        </a:p>
      </dsp:txBody>
      <dsp:txXfrm>
        <a:off x="3452410" y="788379"/>
        <a:ext cx="3138555" cy="1883133"/>
      </dsp:txXfrm>
    </dsp:sp>
    <dsp:sp modelId="{39F2BA21-D822-4782-A3CE-AB80BB981F63}">
      <dsp:nvSpPr>
        <dsp:cNvPr id="0" name=""/>
        <dsp:cNvSpPr/>
      </dsp:nvSpPr>
      <dsp:spPr>
        <a:xfrm>
          <a:off x="6904821" y="788379"/>
          <a:ext cx="3138555" cy="1883133"/>
        </a:xfrm>
        <a:prstGeom prst="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latin typeface="+mj-lt"/>
            </a:rPr>
            <a:t>It is a transverse (horizontal) fracture, spanning between the two epicondyles</a:t>
          </a:r>
          <a:endParaRPr lang="ar-SA" sz="1600" kern="1200" dirty="0">
            <a:solidFill>
              <a:schemeClr val="tx1"/>
            </a:solidFill>
            <a:latin typeface="+mj-lt"/>
          </a:endParaRPr>
        </a:p>
      </dsp:txBody>
      <dsp:txXfrm>
        <a:off x="6904821" y="788379"/>
        <a:ext cx="3138555" cy="1883133"/>
      </dsp:txXfrm>
    </dsp:sp>
    <dsp:sp modelId="{9A43D52E-29CB-404B-A5DE-A431FC34FC42}">
      <dsp:nvSpPr>
        <dsp:cNvPr id="0" name=""/>
        <dsp:cNvSpPr/>
      </dsp:nvSpPr>
      <dsp:spPr>
        <a:xfrm>
          <a:off x="0" y="2907406"/>
          <a:ext cx="3138555" cy="1883133"/>
        </a:xfrm>
        <a:prstGeom prst="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kern="1200">
              <a:solidFill>
                <a:schemeClr val="tx1"/>
              </a:solidFill>
              <a:latin typeface="+mj-lt"/>
            </a:rPr>
            <a:t>Direct damage or swelling can cause interference to the blood supply of the forearm from the brachial artery. </a:t>
          </a:r>
          <a:endParaRPr lang="ar-SA" sz="1600" kern="1200" dirty="0">
            <a:solidFill>
              <a:schemeClr val="tx1"/>
            </a:solidFill>
            <a:latin typeface="+mj-lt"/>
          </a:endParaRPr>
        </a:p>
      </dsp:txBody>
      <dsp:txXfrm>
        <a:off x="0" y="2907406"/>
        <a:ext cx="3138555" cy="1883133"/>
      </dsp:txXfrm>
    </dsp:sp>
    <dsp:sp modelId="{4E54720F-761A-484F-8A31-5418F9CCEFB8}">
      <dsp:nvSpPr>
        <dsp:cNvPr id="0" name=""/>
        <dsp:cNvSpPr/>
      </dsp:nvSpPr>
      <dsp:spPr>
        <a:xfrm>
          <a:off x="4367362" y="2886353"/>
          <a:ext cx="3138555" cy="1883133"/>
        </a:xfrm>
        <a:prstGeom prst="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latin typeface="+mj-lt"/>
            </a:rPr>
            <a:t>The resulting ischemia </a:t>
          </a:r>
          <a:r>
            <a:rPr lang="en-US" sz="1600" kern="1200" dirty="0">
              <a:solidFill>
                <a:schemeClr val="accent6"/>
              </a:solidFill>
              <a:latin typeface="+mj-lt"/>
            </a:rPr>
            <a:t>Volkmann’s ischemic contracture- uncontrolled flexion of the hand </a:t>
          </a:r>
          <a:r>
            <a:rPr lang="en-US" sz="1600" kern="1200" dirty="0">
              <a:solidFill>
                <a:schemeClr val="tx1"/>
              </a:solidFill>
              <a:latin typeface="+mj-lt"/>
            </a:rPr>
            <a:t>, </a:t>
          </a:r>
          <a:r>
            <a:rPr lang="en-US" sz="1600" kern="1200" dirty="0">
              <a:solidFill>
                <a:schemeClr val="accent6"/>
              </a:solidFill>
              <a:latin typeface="+mj-lt"/>
            </a:rPr>
            <a:t>as flexor muscle become fibrotic and short </a:t>
          </a:r>
          <a:r>
            <a:rPr lang="en-US" sz="1600" kern="1200" dirty="0">
              <a:solidFill>
                <a:schemeClr val="tx1"/>
              </a:solidFill>
              <a:latin typeface="+mj-lt"/>
            </a:rPr>
            <a:t>. </a:t>
          </a:r>
          <a:r>
            <a:rPr lang="en-US" sz="1600" kern="1200" dirty="0">
              <a:solidFill>
                <a:schemeClr val="accent6"/>
              </a:solidFill>
              <a:latin typeface="+mj-lt"/>
            </a:rPr>
            <a:t>There also can be damage to the median ulnar or radial nerves .</a:t>
          </a:r>
          <a:endParaRPr lang="ar-SA" sz="1600" kern="1200" dirty="0">
            <a:solidFill>
              <a:schemeClr val="accent6"/>
            </a:solidFill>
            <a:latin typeface="+mj-lt"/>
          </a:endParaRPr>
        </a:p>
      </dsp:txBody>
      <dsp:txXfrm>
        <a:off x="4367362" y="2886353"/>
        <a:ext cx="3138555" cy="18831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4E113-DE42-4157-A839-03A0DE28D6DA}">
      <dsp:nvSpPr>
        <dsp:cNvPr id="0" name=""/>
        <dsp:cNvSpPr/>
      </dsp:nvSpPr>
      <dsp:spPr>
        <a:xfrm rot="16200000">
          <a:off x="41672" y="-41672"/>
          <a:ext cx="2018172" cy="2101516"/>
        </a:xfrm>
        <a:prstGeom prst="round1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j-lt"/>
            </a:rPr>
            <a:t>Elbow joint</a:t>
          </a:r>
        </a:p>
      </dsp:txBody>
      <dsp:txXfrm rot="5400000">
        <a:off x="0" y="0"/>
        <a:ext cx="2101516" cy="1513629"/>
      </dsp:txXfrm>
    </dsp:sp>
    <dsp:sp modelId="{80AFA382-307C-4093-862A-68F6C4C4815A}">
      <dsp:nvSpPr>
        <dsp:cNvPr id="0" name=""/>
        <dsp:cNvSpPr/>
      </dsp:nvSpPr>
      <dsp:spPr>
        <a:xfrm>
          <a:off x="2101516" y="0"/>
          <a:ext cx="2101516" cy="2018172"/>
        </a:xfrm>
        <a:prstGeom prst="round1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j-lt"/>
            </a:rPr>
            <a:t>Interosseous membrane</a:t>
          </a:r>
        </a:p>
      </dsp:txBody>
      <dsp:txXfrm>
        <a:off x="2101516" y="0"/>
        <a:ext cx="2101516" cy="1513629"/>
      </dsp:txXfrm>
    </dsp:sp>
    <dsp:sp modelId="{AC00F292-A087-4723-8651-865EABBC78D1}">
      <dsp:nvSpPr>
        <dsp:cNvPr id="0" name=""/>
        <dsp:cNvSpPr/>
      </dsp:nvSpPr>
      <dsp:spPr>
        <a:xfrm rot="10800000">
          <a:off x="0" y="2018172"/>
          <a:ext cx="2101516" cy="2018172"/>
        </a:xfrm>
        <a:prstGeom prst="round1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j-lt"/>
            </a:rPr>
            <a:t>Proximal radioulnar joint</a:t>
          </a:r>
        </a:p>
      </dsp:txBody>
      <dsp:txXfrm rot="10800000">
        <a:off x="0" y="2522714"/>
        <a:ext cx="2101516" cy="1513629"/>
      </dsp:txXfrm>
    </dsp:sp>
    <dsp:sp modelId="{B2E67301-F2B3-49EF-A4DB-4256F9031933}">
      <dsp:nvSpPr>
        <dsp:cNvPr id="0" name=""/>
        <dsp:cNvSpPr/>
      </dsp:nvSpPr>
      <dsp:spPr>
        <a:xfrm rot="5400000">
          <a:off x="2143188" y="1976499"/>
          <a:ext cx="2018172" cy="2101516"/>
        </a:xfrm>
        <a:prstGeom prst="round1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j-lt"/>
            </a:rPr>
            <a:t>Distal radioulnar joint</a:t>
          </a:r>
        </a:p>
      </dsp:txBody>
      <dsp:txXfrm rot="-5400000">
        <a:off x="2101516" y="2522714"/>
        <a:ext cx="2101516" cy="1513629"/>
      </dsp:txXfrm>
    </dsp:sp>
    <dsp:sp modelId="{4D3E4C52-BD63-4028-8CD4-AB5C3A633C69}">
      <dsp:nvSpPr>
        <dsp:cNvPr id="0" name=""/>
        <dsp:cNvSpPr/>
      </dsp:nvSpPr>
      <dsp:spPr>
        <a:xfrm flipV="1">
          <a:off x="1897286" y="1837530"/>
          <a:ext cx="408459" cy="401121"/>
        </a:xfrm>
        <a:prstGeom prst="ellipse">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solidFill>
              <a:schemeClr val="tx1"/>
            </a:solidFill>
            <a:latin typeface="+mj-lt"/>
          </a:endParaRPr>
        </a:p>
      </dsp:txBody>
      <dsp:txXfrm rot="10800000">
        <a:off x="1957103" y="1896273"/>
        <a:ext cx="288825" cy="2836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E9292-FC81-C345-B9EE-C29EBA4EB195}">
      <dsp:nvSpPr>
        <dsp:cNvPr id="0" name=""/>
        <dsp:cNvSpPr/>
      </dsp:nvSpPr>
      <dsp:spPr>
        <a:xfrm>
          <a:off x="3841668" y="1584542"/>
          <a:ext cx="2476473" cy="394905"/>
        </a:xfrm>
        <a:custGeom>
          <a:avLst/>
          <a:gdLst/>
          <a:ahLst/>
          <a:cxnLst/>
          <a:rect l="0" t="0" r="0" b="0"/>
          <a:pathLst>
            <a:path>
              <a:moveTo>
                <a:pt x="0" y="0"/>
              </a:moveTo>
              <a:lnTo>
                <a:pt x="0" y="197452"/>
              </a:lnTo>
              <a:lnTo>
                <a:pt x="2476473" y="197452"/>
              </a:lnTo>
              <a:lnTo>
                <a:pt x="2476473" y="39490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004503-07E5-3C44-9086-F48AC0F4BCF5}">
      <dsp:nvSpPr>
        <dsp:cNvPr id="0" name=""/>
        <dsp:cNvSpPr/>
      </dsp:nvSpPr>
      <dsp:spPr>
        <a:xfrm>
          <a:off x="3841668" y="1584542"/>
          <a:ext cx="201063" cy="394905"/>
        </a:xfrm>
        <a:custGeom>
          <a:avLst/>
          <a:gdLst/>
          <a:ahLst/>
          <a:cxnLst/>
          <a:rect l="0" t="0" r="0" b="0"/>
          <a:pathLst>
            <a:path>
              <a:moveTo>
                <a:pt x="0" y="0"/>
              </a:moveTo>
              <a:lnTo>
                <a:pt x="0" y="197452"/>
              </a:lnTo>
              <a:lnTo>
                <a:pt x="201063" y="197452"/>
              </a:lnTo>
              <a:lnTo>
                <a:pt x="201063" y="39490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9207437-77BA-234E-A139-E507479F42F3}">
      <dsp:nvSpPr>
        <dsp:cNvPr id="0" name=""/>
        <dsp:cNvSpPr/>
      </dsp:nvSpPr>
      <dsp:spPr>
        <a:xfrm>
          <a:off x="1566258" y="1584542"/>
          <a:ext cx="2275409" cy="394905"/>
        </a:xfrm>
        <a:custGeom>
          <a:avLst/>
          <a:gdLst/>
          <a:ahLst/>
          <a:cxnLst/>
          <a:rect l="0" t="0" r="0" b="0"/>
          <a:pathLst>
            <a:path>
              <a:moveTo>
                <a:pt x="2275409" y="0"/>
              </a:moveTo>
              <a:lnTo>
                <a:pt x="2275409" y="197452"/>
              </a:lnTo>
              <a:lnTo>
                <a:pt x="0" y="197452"/>
              </a:lnTo>
              <a:lnTo>
                <a:pt x="0" y="39490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5CF2BE-653F-4447-9C69-C0020FE0425D}">
      <dsp:nvSpPr>
        <dsp:cNvPr id="0" name=""/>
        <dsp:cNvSpPr/>
      </dsp:nvSpPr>
      <dsp:spPr>
        <a:xfrm>
          <a:off x="418" y="1151903"/>
          <a:ext cx="7682498" cy="432638"/>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solidFill>
                <a:schemeClr val="tx1"/>
              </a:solidFill>
              <a:latin typeface="+mj-lt"/>
            </a:rPr>
            <a:t>Proximal end </a:t>
          </a:r>
          <a:r>
            <a:rPr lang="en-US" sz="2000" b="0" i="0" kern="1200" dirty="0">
              <a:solidFill>
                <a:schemeClr val="accent6"/>
              </a:solidFill>
              <a:latin typeface="+mj-lt"/>
            </a:rPr>
            <a:t>(upper) </a:t>
          </a:r>
          <a:endParaRPr lang="en-US" sz="2000" kern="1200" dirty="0">
            <a:solidFill>
              <a:schemeClr val="accent6"/>
            </a:solidFill>
            <a:latin typeface="+mj-lt"/>
          </a:endParaRPr>
        </a:p>
      </dsp:txBody>
      <dsp:txXfrm>
        <a:off x="418" y="1151903"/>
        <a:ext cx="7682498" cy="432638"/>
      </dsp:txXfrm>
    </dsp:sp>
    <dsp:sp modelId="{8DBF6C74-6DDE-8C42-95C3-0F9BC3DCEBA6}">
      <dsp:nvSpPr>
        <dsp:cNvPr id="0" name=""/>
        <dsp:cNvSpPr/>
      </dsp:nvSpPr>
      <dsp:spPr>
        <a:xfrm>
          <a:off x="424942" y="1979447"/>
          <a:ext cx="2282630" cy="1975036"/>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j-lt"/>
            </a:rPr>
            <a:t>1-the head of the radius which is small,</a:t>
          </a:r>
          <a:r>
            <a:rPr lang="en-US" sz="2000" kern="1200" baseline="0" dirty="0">
              <a:solidFill>
                <a:schemeClr val="tx1"/>
              </a:solidFill>
              <a:latin typeface="+mj-lt"/>
            </a:rPr>
            <a:t> circular and </a:t>
          </a:r>
          <a:r>
            <a:rPr lang="en-US" sz="2000" kern="1200" baseline="0" dirty="0">
              <a:solidFill>
                <a:schemeClr val="accent6"/>
              </a:solidFill>
              <a:latin typeface="+mj-lt"/>
            </a:rPr>
            <a:t>the center of the cavity is concave to articulate with the </a:t>
          </a:r>
          <a:r>
            <a:rPr lang="en-US" sz="2000" kern="1200" baseline="0" dirty="0" err="1">
              <a:solidFill>
                <a:schemeClr val="accent6"/>
              </a:solidFill>
              <a:latin typeface="+mj-lt"/>
            </a:rPr>
            <a:t>capitulum</a:t>
          </a:r>
          <a:r>
            <a:rPr lang="en-US" sz="2000" kern="1200" baseline="0" dirty="0">
              <a:solidFill>
                <a:schemeClr val="accent6"/>
              </a:solidFill>
              <a:latin typeface="+mj-lt"/>
            </a:rPr>
            <a:t> </a:t>
          </a:r>
          <a:endParaRPr lang="en-US" sz="2000" kern="1200" dirty="0">
            <a:solidFill>
              <a:schemeClr val="accent6"/>
            </a:solidFill>
            <a:latin typeface="+mj-lt"/>
          </a:endParaRPr>
        </a:p>
      </dsp:txBody>
      <dsp:txXfrm>
        <a:off x="424942" y="1979447"/>
        <a:ext cx="2282630" cy="1975036"/>
      </dsp:txXfrm>
    </dsp:sp>
    <dsp:sp modelId="{3A047C29-95FE-B043-BD66-72674B52BC7B}">
      <dsp:nvSpPr>
        <dsp:cNvPr id="0" name=""/>
        <dsp:cNvSpPr/>
      </dsp:nvSpPr>
      <dsp:spPr>
        <a:xfrm>
          <a:off x="3102479" y="1979447"/>
          <a:ext cx="1880503" cy="1248109"/>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j-lt"/>
            </a:rPr>
            <a:t>2-the neck</a:t>
          </a:r>
        </a:p>
      </dsp:txBody>
      <dsp:txXfrm>
        <a:off x="3102479" y="1979447"/>
        <a:ext cx="1880503" cy="1248109"/>
      </dsp:txXfrm>
    </dsp:sp>
    <dsp:sp modelId="{71DAEBFC-D8E6-764A-A905-582255E9565E}">
      <dsp:nvSpPr>
        <dsp:cNvPr id="0" name=""/>
        <dsp:cNvSpPr/>
      </dsp:nvSpPr>
      <dsp:spPr>
        <a:xfrm>
          <a:off x="5377889" y="1979447"/>
          <a:ext cx="1880503" cy="2046289"/>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j-lt"/>
            </a:rPr>
            <a:t>3- the radial tuberosity</a:t>
          </a:r>
          <a:r>
            <a:rPr lang="en-US" sz="2000" kern="1200" baseline="0" dirty="0">
              <a:solidFill>
                <a:schemeClr val="tx1"/>
              </a:solidFill>
              <a:latin typeface="+mj-lt"/>
            </a:rPr>
            <a:t> which is </a:t>
          </a:r>
          <a:r>
            <a:rPr lang="en-US" sz="2000" kern="1200" baseline="0" dirty="0">
              <a:solidFill>
                <a:schemeClr val="accent6"/>
              </a:solidFill>
              <a:latin typeface="+mj-lt"/>
            </a:rPr>
            <a:t>medially directed </a:t>
          </a:r>
          <a:r>
            <a:rPr lang="en-US" sz="2000" kern="1200" baseline="0" dirty="0">
              <a:solidFill>
                <a:schemeClr val="tx1"/>
              </a:solidFill>
              <a:latin typeface="+mj-lt"/>
            </a:rPr>
            <a:t>and </a:t>
          </a:r>
          <a:r>
            <a:rPr lang="en-US" sz="2000" kern="1200" baseline="0" dirty="0">
              <a:solidFill>
                <a:schemeClr val="accent6"/>
              </a:solidFill>
              <a:latin typeface="+mj-lt"/>
            </a:rPr>
            <a:t>separates the proximal end </a:t>
          </a:r>
          <a:r>
            <a:rPr lang="en-US" sz="2000" kern="1200" baseline="0" dirty="0">
              <a:solidFill>
                <a:schemeClr val="tx1"/>
              </a:solidFill>
              <a:latin typeface="+mj-lt"/>
            </a:rPr>
            <a:t>from</a:t>
          </a:r>
          <a:r>
            <a:rPr lang="en-US" sz="2000" kern="1200" baseline="0" dirty="0">
              <a:solidFill>
                <a:schemeClr val="accent6"/>
              </a:solidFill>
              <a:latin typeface="+mj-lt"/>
            </a:rPr>
            <a:t> the body</a:t>
          </a:r>
          <a:endParaRPr lang="en-US" sz="2000" kern="1200" dirty="0">
            <a:solidFill>
              <a:schemeClr val="accent6"/>
            </a:solidFill>
            <a:latin typeface="+mj-lt"/>
          </a:endParaRPr>
        </a:p>
      </dsp:txBody>
      <dsp:txXfrm>
        <a:off x="5377889" y="1979447"/>
        <a:ext cx="1880503" cy="2046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478D7-79B6-BD4E-BAA0-15A6FE88B18F}">
      <dsp:nvSpPr>
        <dsp:cNvPr id="0" name=""/>
        <dsp:cNvSpPr/>
      </dsp:nvSpPr>
      <dsp:spPr>
        <a:xfrm>
          <a:off x="2218706" y="991525"/>
          <a:ext cx="1197795" cy="415763"/>
        </a:xfrm>
        <a:custGeom>
          <a:avLst/>
          <a:gdLst/>
          <a:ahLst/>
          <a:cxnLst/>
          <a:rect l="0" t="0" r="0" b="0"/>
          <a:pathLst>
            <a:path>
              <a:moveTo>
                <a:pt x="0" y="0"/>
              </a:moveTo>
              <a:lnTo>
                <a:pt x="0" y="207881"/>
              </a:lnTo>
              <a:lnTo>
                <a:pt x="1197795" y="207881"/>
              </a:lnTo>
              <a:lnTo>
                <a:pt x="1197795" y="41576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980801-0865-A945-9653-B345872573A3}">
      <dsp:nvSpPr>
        <dsp:cNvPr id="0" name=""/>
        <dsp:cNvSpPr/>
      </dsp:nvSpPr>
      <dsp:spPr>
        <a:xfrm>
          <a:off x="1020911" y="991525"/>
          <a:ext cx="1197795" cy="415763"/>
        </a:xfrm>
        <a:custGeom>
          <a:avLst/>
          <a:gdLst/>
          <a:ahLst/>
          <a:cxnLst/>
          <a:rect l="0" t="0" r="0" b="0"/>
          <a:pathLst>
            <a:path>
              <a:moveTo>
                <a:pt x="1197795" y="0"/>
              </a:moveTo>
              <a:lnTo>
                <a:pt x="1197795" y="207881"/>
              </a:lnTo>
              <a:lnTo>
                <a:pt x="0" y="207881"/>
              </a:lnTo>
              <a:lnTo>
                <a:pt x="0" y="41576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7B04177-C30D-554D-957B-FAE963398C54}">
      <dsp:nvSpPr>
        <dsp:cNvPr id="0" name=""/>
        <dsp:cNvSpPr/>
      </dsp:nvSpPr>
      <dsp:spPr>
        <a:xfrm>
          <a:off x="1228792" y="1612"/>
          <a:ext cx="1979827" cy="989913"/>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The shaft </a:t>
          </a:r>
        </a:p>
      </dsp:txBody>
      <dsp:txXfrm>
        <a:off x="1228792" y="1612"/>
        <a:ext cx="1979827" cy="989913"/>
      </dsp:txXfrm>
    </dsp:sp>
    <dsp:sp modelId="{10BEEF44-3601-F340-9426-83DF56881E1F}">
      <dsp:nvSpPr>
        <dsp:cNvPr id="0" name=""/>
        <dsp:cNvSpPr/>
      </dsp:nvSpPr>
      <dsp:spPr>
        <a:xfrm>
          <a:off x="30997" y="1407289"/>
          <a:ext cx="1979827" cy="989913"/>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0000"/>
              </a:solidFill>
              <a:latin typeface="+mj-lt"/>
            </a:rPr>
            <a:t>It</a:t>
          </a:r>
          <a:r>
            <a:rPr lang="en-US" sz="2300" kern="1200" baseline="0" dirty="0">
              <a:solidFill>
                <a:srgbClr val="FF0000"/>
              </a:solidFill>
              <a:latin typeface="+mj-lt"/>
            </a:rPr>
            <a:t> has a lateral convexity </a:t>
          </a:r>
          <a:endParaRPr lang="en-US" sz="2300" kern="1200" dirty="0">
            <a:solidFill>
              <a:srgbClr val="FF0000"/>
            </a:solidFill>
            <a:latin typeface="+mj-lt"/>
          </a:endParaRPr>
        </a:p>
      </dsp:txBody>
      <dsp:txXfrm>
        <a:off x="30997" y="1407289"/>
        <a:ext cx="1979827" cy="989913"/>
      </dsp:txXfrm>
    </dsp:sp>
    <dsp:sp modelId="{BB627E8A-5FB4-B643-A238-7FF87158802D}">
      <dsp:nvSpPr>
        <dsp:cNvPr id="0" name=""/>
        <dsp:cNvSpPr/>
      </dsp:nvSpPr>
      <dsp:spPr>
        <a:xfrm>
          <a:off x="2426588" y="1407289"/>
          <a:ext cx="1979827" cy="989913"/>
        </a:xfrm>
        <a:prstGeom prst="rect">
          <a:avLst/>
        </a:prstGeom>
        <a:solidFill>
          <a:srgbClr val="CCEC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0000"/>
              </a:solidFill>
              <a:latin typeface="+mj-lt"/>
            </a:rPr>
            <a:t>It gradually enlarges as it passes distally</a:t>
          </a:r>
        </a:p>
      </dsp:txBody>
      <dsp:txXfrm>
        <a:off x="2426588" y="1407289"/>
        <a:ext cx="1979827" cy="9899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0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العنوان الرئيسي</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العنوان الرئيسي</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cs.google.com/presentation/d/140VDDhoTo3PgOLIvTXFmLpQ1NNY7bZ5aGvCMcmnAirs/edit?usp=sharing"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6.xml"/><Relationship Id="rId7" Type="http://schemas.openxmlformats.org/officeDocument/2006/relationships/image" Target="../media/image2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zaWiwbVg12A" TargetMode="External"/><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3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9.gi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7.png"/><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8600" y="5329776"/>
            <a:ext cx="7772400" cy="1463040"/>
          </a:xfrm>
          <a:prstGeom prst="rect">
            <a:avLst/>
          </a:prstGeom>
          <a:noFill/>
          <a:ln>
            <a:noFill/>
          </a:ln>
        </p:spPr>
        <p:txBody>
          <a:bodyPr lIns="91425" tIns="45700" rIns="91425" bIns="45700" anchor="ctr" anchorCtr="0">
            <a:noAutofit/>
          </a:bodyPr>
          <a:lstStyle/>
          <a:p>
            <a:pPr lvl="0" algn="ctr">
              <a:buSzPct val="25000"/>
            </a:pPr>
            <a:r>
              <a:rPr lang="en-US" sz="4800" dirty="0">
                <a:ln w="0"/>
                <a:solidFill>
                  <a:srgbClr val="8D9EDB"/>
                </a:solidFill>
                <a:effectLst>
                  <a:outerShdw blurRad="38100" dist="25400" dir="5400000" algn="ctr" rotWithShape="0">
                    <a:srgbClr val="6E747A">
                      <a:alpha val="43000"/>
                    </a:srgbClr>
                  </a:outerShdw>
                </a:effectLst>
                <a:latin typeface="+mn-lt"/>
                <a:ea typeface="+mn-ea"/>
                <a:cs typeface="+mn-cs"/>
              </a:rPr>
              <a:t>BONES OF THE UPPER LIMB</a:t>
            </a:r>
            <a:endParaRPr lang="en-GB"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562574"/>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252082" y="2188501"/>
            <a:ext cx="1920882" cy="175649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8536534" y="5392689"/>
            <a:ext cx="2766400" cy="1252522"/>
            <a:chOff x="8563428" y="5284999"/>
            <a:chExt cx="2766400" cy="1252522"/>
          </a:xfrm>
        </p:grpSpPr>
        <p:sp>
          <p:nvSpPr>
            <p:cNvPr id="9" name="TextBox 8"/>
            <p:cNvSpPr txBox="1"/>
            <p:nvPr/>
          </p:nvSpPr>
          <p:spPr>
            <a:xfrm>
              <a:off x="8563428" y="5284999"/>
              <a:ext cx="2766400" cy="12525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FF0000"/>
                  </a:solidFill>
                </a:rPr>
                <a:t>Important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65000"/>
                    </a:schemeClr>
                  </a:solidFill>
                </a:rPr>
                <a:t>Notes/Extra explanation</a:t>
              </a:r>
            </a:p>
          </p:txBody>
        </p:sp>
        <p:sp>
          <p:nvSpPr>
            <p:cNvPr id="13" name="Oval 12"/>
            <p:cNvSpPr/>
            <p:nvPr/>
          </p:nvSpPr>
          <p:spPr>
            <a:xfrm>
              <a:off x="8772178" y="5700560"/>
              <a:ext cx="123372" cy="1257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8772178" y="6274585"/>
              <a:ext cx="123372" cy="12577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88358" y="191494"/>
            <a:ext cx="3824189" cy="307777"/>
          </a:xfrm>
          <a:prstGeom prst="rect">
            <a:avLst/>
          </a:prstGeom>
          <a:noFill/>
        </p:spPr>
        <p:txBody>
          <a:bodyPr wrap="square" rtlCol="0">
            <a:spAutoFit/>
          </a:bodyPr>
          <a:lstStyle/>
          <a:p>
            <a:r>
              <a:rPr lang="ar-SA" b="1" dirty="0">
                <a:solidFill>
                  <a:srgbClr val="FF0000"/>
                </a:solidFill>
              </a:rPr>
              <a:t>المحاضرة تتضمن ا اسئلة  متعددة الاختيار و اسئلة خطية</a:t>
            </a:r>
            <a:endParaRPr lang="en-US" b="1" dirty="0">
              <a:solidFill>
                <a:srgbClr val="FF0000"/>
              </a:solidFill>
            </a:endParaRPr>
          </a:p>
        </p:txBody>
      </p:sp>
      <p:sp>
        <p:nvSpPr>
          <p:cNvPr id="16" name="TextBox 15"/>
          <p:cNvSpPr txBox="1"/>
          <p:nvPr/>
        </p:nvSpPr>
        <p:spPr>
          <a:xfrm>
            <a:off x="3091499" y="6486787"/>
            <a:ext cx="1244319" cy="369332"/>
          </a:xfrm>
          <a:prstGeom prst="rect">
            <a:avLst/>
          </a:prstGeom>
          <a:noFill/>
        </p:spPr>
        <p:txBody>
          <a:bodyPr wrap="square" rtlCol="0">
            <a:spAutoFit/>
          </a:bodyPr>
          <a:lstStyle/>
          <a:p>
            <a:r>
              <a:rPr lang="en-US" sz="1800" dirty="0">
                <a:latin typeface="+mn-lt"/>
                <a:hlinkClick r:id="rId6"/>
              </a:rPr>
              <a:t>Editing File</a:t>
            </a:r>
            <a:endParaRPr lang="en-GB" sz="1800" dirty="0">
              <a:latin typeface="+mn-lt"/>
            </a:endParaRPr>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8164" t="11343" r="9894" b="25826"/>
          <a:stretch/>
        </p:blipFill>
        <p:spPr>
          <a:xfrm>
            <a:off x="8337029" y="326148"/>
            <a:ext cx="1835935" cy="1862353"/>
          </a:xfrm>
          <a:prstGeom prst="rect">
            <a:avLst/>
          </a:prstGeom>
          <a:ln>
            <a:noFill/>
          </a:ln>
        </p:spPr>
      </p:pic>
      <p:pic>
        <p:nvPicPr>
          <p:cNvPr id="15" name="Picture 14"/>
          <p:cNvPicPr>
            <a:picLocks noChangeAspect="1"/>
          </p:cNvPicPr>
          <p:nvPr/>
        </p:nvPicPr>
        <p:blipFill>
          <a:blip r:embed="rId8"/>
          <a:stretch>
            <a:fillRect/>
          </a:stretch>
        </p:blipFill>
        <p:spPr>
          <a:xfrm>
            <a:off x="8297636" y="3853250"/>
            <a:ext cx="1914720" cy="12674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52"/>
            <a:ext cx="11353800" cy="1136468"/>
          </a:xfrm>
        </p:spPr>
        <p:txBody>
          <a:bodyPr>
            <a:normAutofit/>
          </a:bodyPr>
          <a:lstStyle/>
          <a:p>
            <a:pPr rtl="0">
              <a:lnSpc>
                <a:spcPct val="100000"/>
              </a:lnSpc>
              <a:spcBef>
                <a:spcPts val="0"/>
              </a:spcBef>
            </a:pPr>
            <a:r>
              <a:rPr lang="en-GB" sz="3600" b="1" dirty="0">
                <a:solidFill>
                  <a:srgbClr val="000000"/>
                </a:solidFill>
                <a:latin typeface="Abadi MT Condensed Extra Bold" charset="0"/>
                <a:ea typeface="Abadi MT Condensed Extra Bold" charset="0"/>
                <a:cs typeface="Abadi MT Condensed Extra Bold" charset="0"/>
                <a:sym typeface="Arial"/>
              </a:rPr>
              <a:t>Winged scapula:</a:t>
            </a:r>
            <a:r>
              <a:rPr lang="en-GB" sz="3600" b="1" dirty="0">
                <a:solidFill>
                  <a:srgbClr val="000000"/>
                </a:solidFill>
                <a:latin typeface="Abadi MT Condensed Extra Bold" charset="0"/>
                <a:ea typeface="Abadi MT Condensed Extra Bold" charset="0"/>
                <a:cs typeface="Abadi MT Condensed Extra Bold" charset="0"/>
              </a:rPr>
              <a:t> </a:t>
            </a:r>
          </a:p>
        </p:txBody>
      </p:sp>
      <p:graphicFrame>
        <p:nvGraphicFramePr>
          <p:cNvPr id="23" name="عنصر نائب للمحتوى 22"/>
          <p:cNvGraphicFramePr>
            <a:graphicFrameLocks noGrp="1"/>
          </p:cNvGraphicFramePr>
          <p:nvPr>
            <p:ph idx="1"/>
            <p:extLst>
              <p:ext uri="{D42A27DB-BD31-4B8C-83A1-F6EECF244321}">
                <p14:modId xmlns:p14="http://schemas.microsoft.com/office/powerpoint/2010/main" val="2565143398"/>
              </p:ext>
            </p:extLst>
          </p:nvPr>
        </p:nvGraphicFramePr>
        <p:xfrm>
          <a:off x="838200" y="1472339"/>
          <a:ext cx="7352654" cy="4704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صورة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1016" y="1027906"/>
            <a:ext cx="3457575" cy="4762500"/>
          </a:xfrm>
          <a:prstGeom prst="rect">
            <a:avLst/>
          </a:prstGeom>
        </p:spPr>
      </p:pic>
      <p:pic>
        <p:nvPicPr>
          <p:cNvPr id="27" name="صورة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9508" y="3264997"/>
            <a:ext cx="2190038" cy="1119308"/>
          </a:xfrm>
          <a:prstGeom prst="roundRect">
            <a:avLst>
              <a:gd name="adj" fmla="val 8594"/>
            </a:avLst>
          </a:prstGeom>
          <a:solidFill>
            <a:srgbClr val="CCECFF"/>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346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50" y="155772"/>
            <a:ext cx="11215776" cy="992777"/>
          </a:xfrm>
        </p:spPr>
        <p:txBody>
          <a:bodyPr>
            <a:normAutofit/>
          </a:bodyPr>
          <a:lstStyle/>
          <a:p>
            <a:pPr rtl="0">
              <a:lnSpc>
                <a:spcPct val="100000"/>
              </a:lnSpc>
              <a:spcBef>
                <a:spcPts val="0"/>
              </a:spcBef>
            </a:pPr>
            <a:r>
              <a:rPr lang="en-US" sz="3600" b="1" dirty="0">
                <a:solidFill>
                  <a:srgbClr val="000000"/>
                </a:solidFill>
                <a:latin typeface="Abadi MT Condensed Extra Bold" charset="0"/>
                <a:ea typeface="Abadi MT Condensed Extra Bold" charset="0"/>
                <a:cs typeface="Abadi MT Condensed Extra Bold" charset="0"/>
                <a:sym typeface="Arial"/>
              </a:rPr>
              <a:t>ARM (HUMERUS):</a:t>
            </a:r>
          </a:p>
        </p:txBody>
      </p:sp>
      <p:sp>
        <p:nvSpPr>
          <p:cNvPr id="3" name="Text Placeholder 2"/>
          <p:cNvSpPr>
            <a:spLocks noGrp="1"/>
          </p:cNvSpPr>
          <p:nvPr>
            <p:ph type="body" idx="1"/>
          </p:nvPr>
        </p:nvSpPr>
        <p:spPr>
          <a:xfrm>
            <a:off x="700177" y="1095556"/>
            <a:ext cx="10679274" cy="5210804"/>
          </a:xfrm>
          <a:ln>
            <a:noFill/>
          </a:ln>
        </p:spPr>
        <p:txBody>
          <a:bodyPr/>
          <a:lstStyle/>
          <a:p>
            <a:pPr marL="177800" indent="0">
              <a:buNone/>
            </a:pPr>
            <a:endParaRPr lang="en-US" sz="2000" dirty="0"/>
          </a:p>
          <a:p>
            <a:pPr>
              <a:buFont typeface="Wingdings" panose="05000000000000000000" pitchFamily="2" charset="2"/>
              <a:buChar char="q"/>
            </a:pPr>
            <a:endParaRPr lang="en-US" sz="2000" dirty="0"/>
          </a:p>
          <a:p>
            <a:pPr>
              <a:buFont typeface="Wingdings" panose="05000000000000000000" pitchFamily="2" charset="2"/>
              <a:buChar char="q"/>
            </a:pPr>
            <a:endParaRPr lang="en-US" sz="2000" dirty="0"/>
          </a:p>
          <a:p>
            <a:pPr marL="177800" indent="0">
              <a:buNone/>
            </a:pPr>
            <a:endParaRPr lang="en-US" sz="2000" dirty="0"/>
          </a:p>
        </p:txBody>
      </p:sp>
      <p:sp>
        <p:nvSpPr>
          <p:cNvPr id="8" name="Rounded Rectangle 7"/>
          <p:cNvSpPr/>
          <p:nvPr/>
        </p:nvSpPr>
        <p:spPr>
          <a:xfrm>
            <a:off x="845388" y="3844113"/>
            <a:ext cx="2846717" cy="465826"/>
          </a:xfrm>
          <a:prstGeom prst="roundRect">
            <a:avLst/>
          </a:prstGeom>
          <a:ln w="381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solidFill>
                  <a:schemeClr val="accent6"/>
                </a:solidFill>
              </a:rPr>
              <a:t>Proximal End </a:t>
            </a:r>
          </a:p>
        </p:txBody>
      </p:sp>
      <p:sp>
        <p:nvSpPr>
          <p:cNvPr id="10" name="Rounded Rectangle 9"/>
          <p:cNvSpPr/>
          <p:nvPr/>
        </p:nvSpPr>
        <p:spPr>
          <a:xfrm>
            <a:off x="326980" y="4476335"/>
            <a:ext cx="1682151" cy="508960"/>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6"/>
                </a:solidFill>
              </a:rPr>
              <a:t>Head</a:t>
            </a:r>
          </a:p>
        </p:txBody>
      </p:sp>
      <p:sp>
        <p:nvSpPr>
          <p:cNvPr id="11" name="Rounded Rectangle 10"/>
          <p:cNvSpPr/>
          <p:nvPr/>
        </p:nvSpPr>
        <p:spPr>
          <a:xfrm>
            <a:off x="2382328" y="4467710"/>
            <a:ext cx="1682151" cy="526211"/>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6"/>
                </a:solidFill>
              </a:rPr>
              <a:t>Anatomical Neck</a:t>
            </a:r>
          </a:p>
        </p:txBody>
      </p:sp>
      <p:sp>
        <p:nvSpPr>
          <p:cNvPr id="12" name="Rounded Rectangle 11"/>
          <p:cNvSpPr/>
          <p:nvPr/>
        </p:nvSpPr>
        <p:spPr>
          <a:xfrm>
            <a:off x="326980" y="5168489"/>
            <a:ext cx="1682151" cy="526210"/>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6"/>
                </a:solidFill>
              </a:rPr>
              <a:t>Surgical </a:t>
            </a:r>
          </a:p>
          <a:p>
            <a:pPr algn="ctr"/>
            <a:r>
              <a:rPr lang="en-US" sz="1800" dirty="0">
                <a:solidFill>
                  <a:schemeClr val="accent6"/>
                </a:solidFill>
              </a:rPr>
              <a:t>Neck</a:t>
            </a:r>
          </a:p>
        </p:txBody>
      </p:sp>
      <p:sp>
        <p:nvSpPr>
          <p:cNvPr id="13" name="Rounded Rectangle 12"/>
          <p:cNvSpPr/>
          <p:nvPr/>
        </p:nvSpPr>
        <p:spPr>
          <a:xfrm>
            <a:off x="1344264" y="5818345"/>
            <a:ext cx="1682151" cy="526210"/>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6"/>
                </a:solidFill>
              </a:rPr>
              <a:t>Greater Tubercle</a:t>
            </a:r>
          </a:p>
        </p:txBody>
      </p:sp>
      <p:sp>
        <p:nvSpPr>
          <p:cNvPr id="14" name="Rounded Rectangle 13"/>
          <p:cNvSpPr/>
          <p:nvPr/>
        </p:nvSpPr>
        <p:spPr>
          <a:xfrm>
            <a:off x="2393148" y="5168487"/>
            <a:ext cx="1682151" cy="526212"/>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6"/>
                </a:solidFill>
              </a:rPr>
              <a:t>Lesser </a:t>
            </a:r>
          </a:p>
          <a:p>
            <a:pPr algn="ctr"/>
            <a:r>
              <a:rPr lang="en-US" sz="1800" dirty="0">
                <a:solidFill>
                  <a:schemeClr val="accent6"/>
                </a:solidFill>
              </a:rPr>
              <a:t>Tubercle</a:t>
            </a:r>
          </a:p>
        </p:txBody>
      </p:sp>
      <p:cxnSp>
        <p:nvCxnSpPr>
          <p:cNvPr id="38" name="Straight Connector 37"/>
          <p:cNvCxnSpPr>
            <a:stCxn id="12" idx="3"/>
            <a:endCxn id="14" idx="1"/>
          </p:cNvCxnSpPr>
          <p:nvPr/>
        </p:nvCxnSpPr>
        <p:spPr>
          <a:xfrm flipV="1">
            <a:off x="2009131" y="5431593"/>
            <a:ext cx="38401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444750" y="1148550"/>
            <a:ext cx="8798943" cy="1164968"/>
          </a:xfrm>
          <a:prstGeom prst="roundRect">
            <a:avLst/>
          </a:prstGeom>
          <a:ln w="190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buFont typeface="Arial" panose="020B0604020202020204" pitchFamily="34" charset="0"/>
              <a:buChar char="•"/>
            </a:pPr>
            <a:r>
              <a:rPr lang="en-US" sz="2400" dirty="0">
                <a:latin typeface="+mj-lt"/>
              </a:rPr>
              <a:t> A Typical long bone </a:t>
            </a:r>
          </a:p>
          <a:p>
            <a:pPr>
              <a:buFont typeface="Arial" panose="020B0604020202020204" pitchFamily="34" charset="0"/>
              <a:buChar char="•"/>
            </a:pPr>
            <a:r>
              <a:rPr lang="en-US" sz="2400" dirty="0">
                <a:latin typeface="+mj-lt"/>
              </a:rPr>
              <a:t> </a:t>
            </a:r>
            <a:r>
              <a:rPr lang="en-US" sz="2400" dirty="0">
                <a:solidFill>
                  <a:schemeClr val="accent6"/>
                </a:solidFill>
                <a:latin typeface="+mj-lt"/>
              </a:rPr>
              <a:t>It is the largest bone in the Upper Limb</a:t>
            </a:r>
          </a:p>
        </p:txBody>
      </p:sp>
      <p:sp>
        <p:nvSpPr>
          <p:cNvPr id="46" name="Rounded Rectangle 45"/>
          <p:cNvSpPr/>
          <p:nvPr/>
        </p:nvSpPr>
        <p:spPr>
          <a:xfrm>
            <a:off x="3778767" y="2686536"/>
            <a:ext cx="3748252" cy="724619"/>
          </a:xfrm>
          <a:prstGeom prst="roundRect">
            <a:avLst/>
          </a:prstGeom>
          <a:ln w="381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chemeClr val="accent6"/>
                </a:solidFill>
              </a:rPr>
              <a:t>Humerus</a:t>
            </a:r>
          </a:p>
        </p:txBody>
      </p:sp>
      <p:sp>
        <p:nvSpPr>
          <p:cNvPr id="47" name="Rounded Rectangle 46"/>
          <p:cNvSpPr/>
          <p:nvPr/>
        </p:nvSpPr>
        <p:spPr>
          <a:xfrm>
            <a:off x="4297084" y="3836956"/>
            <a:ext cx="2846717" cy="465826"/>
          </a:xfrm>
          <a:prstGeom prst="roundRect">
            <a:avLst/>
          </a:prstGeom>
          <a:ln w="381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solidFill>
                  <a:schemeClr val="accent6"/>
                </a:solidFill>
              </a:rPr>
              <a:t>Shaft</a:t>
            </a:r>
          </a:p>
        </p:txBody>
      </p:sp>
      <p:sp>
        <p:nvSpPr>
          <p:cNvPr id="48" name="Rounded Rectangle 47"/>
          <p:cNvSpPr/>
          <p:nvPr/>
        </p:nvSpPr>
        <p:spPr>
          <a:xfrm>
            <a:off x="7871527" y="3844113"/>
            <a:ext cx="2846717" cy="465826"/>
          </a:xfrm>
          <a:prstGeom prst="roundRect">
            <a:avLst/>
          </a:prstGeom>
          <a:ln w="381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solidFill>
                  <a:schemeClr val="accent6"/>
                </a:solidFill>
              </a:rPr>
              <a:t>Distal End </a:t>
            </a:r>
          </a:p>
        </p:txBody>
      </p: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120" y="300097"/>
            <a:ext cx="2476500" cy="3440208"/>
          </a:xfrm>
          <a:prstGeom prst="rect">
            <a:avLst/>
          </a:prstGeom>
        </p:spPr>
      </p:pic>
      <p:cxnSp>
        <p:nvCxnSpPr>
          <p:cNvPr id="51" name="Straight Connector 50"/>
          <p:cNvCxnSpPr>
            <a:endCxn id="13" idx="0"/>
          </p:cNvCxnSpPr>
          <p:nvPr/>
        </p:nvCxnSpPr>
        <p:spPr>
          <a:xfrm flipH="1">
            <a:off x="2185340" y="4309939"/>
            <a:ext cx="1517" cy="150840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993330" y="4730814"/>
            <a:ext cx="38401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204510" y="4581075"/>
            <a:ext cx="1912282" cy="755588"/>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6"/>
                </a:solidFill>
              </a:rPr>
              <a:t>Deltoid tuberosity</a:t>
            </a:r>
          </a:p>
        </p:txBody>
      </p:sp>
      <p:sp>
        <p:nvSpPr>
          <p:cNvPr id="59" name="Rounded Rectangle 58"/>
          <p:cNvSpPr/>
          <p:nvPr/>
        </p:nvSpPr>
        <p:spPr>
          <a:xfrm>
            <a:off x="5204510" y="5489675"/>
            <a:ext cx="1912282" cy="701372"/>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6"/>
                </a:solidFill>
              </a:rPr>
              <a:t>Spiral (Radial)</a:t>
            </a:r>
          </a:p>
          <a:p>
            <a:pPr algn="ctr"/>
            <a:r>
              <a:rPr lang="en-US" sz="2000" dirty="0">
                <a:solidFill>
                  <a:schemeClr val="accent6"/>
                </a:solidFill>
              </a:rPr>
              <a:t>groove</a:t>
            </a:r>
          </a:p>
        </p:txBody>
      </p:sp>
      <p:cxnSp>
        <p:nvCxnSpPr>
          <p:cNvPr id="61" name="Straight Connector 60"/>
          <p:cNvCxnSpPr/>
          <p:nvPr/>
        </p:nvCxnSpPr>
        <p:spPr>
          <a:xfrm>
            <a:off x="4690446" y="4309939"/>
            <a:ext cx="0" cy="1530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58" idx="1"/>
          </p:cNvCxnSpPr>
          <p:nvPr/>
        </p:nvCxnSpPr>
        <p:spPr>
          <a:xfrm>
            <a:off x="4690446" y="4958869"/>
            <a:ext cx="514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59" idx="1"/>
          </p:cNvCxnSpPr>
          <p:nvPr/>
        </p:nvCxnSpPr>
        <p:spPr>
          <a:xfrm>
            <a:off x="4690446" y="5840361"/>
            <a:ext cx="514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7372219" y="4581075"/>
            <a:ext cx="1682151" cy="544324"/>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6"/>
                </a:solidFill>
              </a:rPr>
              <a:t>Trochlea</a:t>
            </a:r>
          </a:p>
        </p:txBody>
      </p:sp>
      <p:sp>
        <p:nvSpPr>
          <p:cNvPr id="70" name="Rounded Rectangle 69"/>
          <p:cNvSpPr/>
          <p:nvPr/>
        </p:nvSpPr>
        <p:spPr>
          <a:xfrm>
            <a:off x="7372219" y="5309385"/>
            <a:ext cx="1682151" cy="628206"/>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6"/>
                </a:solidFill>
              </a:rPr>
              <a:t>Capitulum</a:t>
            </a:r>
          </a:p>
        </p:txBody>
      </p:sp>
      <p:sp>
        <p:nvSpPr>
          <p:cNvPr id="71" name="Rounded Rectangle 70"/>
          <p:cNvSpPr/>
          <p:nvPr/>
        </p:nvSpPr>
        <p:spPr>
          <a:xfrm>
            <a:off x="9533625" y="4564343"/>
            <a:ext cx="1682151" cy="577789"/>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6"/>
                </a:solidFill>
              </a:rPr>
              <a:t>Coronoid</a:t>
            </a:r>
          </a:p>
          <a:p>
            <a:pPr algn="ctr"/>
            <a:r>
              <a:rPr lang="en-US" sz="2000" dirty="0">
                <a:solidFill>
                  <a:schemeClr val="accent6"/>
                </a:solidFill>
              </a:rPr>
              <a:t>Fossa</a:t>
            </a:r>
          </a:p>
        </p:txBody>
      </p:sp>
      <p:sp>
        <p:nvSpPr>
          <p:cNvPr id="72" name="Rounded Rectangle 71"/>
          <p:cNvSpPr/>
          <p:nvPr/>
        </p:nvSpPr>
        <p:spPr>
          <a:xfrm>
            <a:off x="9533625" y="5307947"/>
            <a:ext cx="1682151" cy="629644"/>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6"/>
                </a:solidFill>
              </a:rPr>
              <a:t>Radial </a:t>
            </a:r>
          </a:p>
          <a:p>
            <a:pPr algn="ctr"/>
            <a:r>
              <a:rPr lang="en-US" sz="2000" dirty="0">
                <a:solidFill>
                  <a:schemeClr val="accent6"/>
                </a:solidFill>
              </a:rPr>
              <a:t>Fossa</a:t>
            </a:r>
          </a:p>
        </p:txBody>
      </p:sp>
      <p:sp>
        <p:nvSpPr>
          <p:cNvPr id="73" name="Rounded Rectangle 72"/>
          <p:cNvSpPr/>
          <p:nvPr/>
        </p:nvSpPr>
        <p:spPr>
          <a:xfrm>
            <a:off x="8453811" y="6051880"/>
            <a:ext cx="1682151" cy="548090"/>
          </a:xfrm>
          <a:prstGeom prst="roundRect">
            <a:avLst/>
          </a:prstGeom>
          <a:solidFill>
            <a:schemeClr val="bg1"/>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6"/>
                </a:solidFill>
              </a:rPr>
              <a:t>Olecranon</a:t>
            </a:r>
          </a:p>
          <a:p>
            <a:pPr algn="ctr"/>
            <a:r>
              <a:rPr lang="en-US" sz="2000" dirty="0">
                <a:solidFill>
                  <a:schemeClr val="accent6"/>
                </a:solidFill>
              </a:rPr>
              <a:t>Fossa</a:t>
            </a:r>
          </a:p>
        </p:txBody>
      </p:sp>
      <p:cxnSp>
        <p:nvCxnSpPr>
          <p:cNvPr id="77" name="Straight Connector 76"/>
          <p:cNvCxnSpPr>
            <a:stCxn id="48" idx="2"/>
            <a:endCxn id="73" idx="0"/>
          </p:cNvCxnSpPr>
          <p:nvPr/>
        </p:nvCxnSpPr>
        <p:spPr>
          <a:xfrm>
            <a:off x="9294886" y="4309939"/>
            <a:ext cx="1" cy="17419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9" idx="3"/>
            <a:endCxn id="71" idx="1"/>
          </p:cNvCxnSpPr>
          <p:nvPr/>
        </p:nvCxnSpPr>
        <p:spPr>
          <a:xfrm>
            <a:off x="9054370" y="4853237"/>
            <a:ext cx="479255" cy="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053480" y="5648696"/>
            <a:ext cx="479255" cy="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46" idx="2"/>
          </p:cNvCxnSpPr>
          <p:nvPr/>
        </p:nvCxnSpPr>
        <p:spPr>
          <a:xfrm>
            <a:off x="5652893" y="3411155"/>
            <a:ext cx="0" cy="432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 idx="0"/>
          </p:cNvCxnSpPr>
          <p:nvPr/>
        </p:nvCxnSpPr>
        <p:spPr>
          <a:xfrm flipH="1" flipV="1">
            <a:off x="2268746" y="3134377"/>
            <a:ext cx="1" cy="7097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2268746" y="3134377"/>
            <a:ext cx="1510021" cy="29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527019" y="3074338"/>
            <a:ext cx="1510021" cy="29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9027348" y="3096182"/>
            <a:ext cx="1" cy="7097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896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6276"/>
            <a:ext cx="11353800" cy="1319348"/>
          </a:xfrm>
        </p:spPr>
        <p:txBody>
          <a:bodyPr>
            <a:normAutofit/>
          </a:bodyPr>
          <a:lstStyle/>
          <a:p>
            <a:r>
              <a:rPr lang="en-US" sz="3600" dirty="0">
                <a:solidFill>
                  <a:srgbClr val="000000"/>
                </a:solidFill>
                <a:latin typeface="Abadi MT Condensed Extra Bold" charset="0"/>
                <a:ea typeface="Abadi MT Condensed Extra Bold" charset="0"/>
                <a:cs typeface="Abadi MT Condensed Extra Bold" charset="0"/>
                <a:sym typeface="Arial"/>
              </a:rPr>
              <a:t>Proximal End of Humerus:</a:t>
            </a:r>
            <a:endParaRPr lang="en-US"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Arial"/>
              <a:cs typeface="Arial"/>
              <a:sym typeface="Arial"/>
            </a:endParaRPr>
          </a:p>
        </p:txBody>
      </p:sp>
      <p:sp>
        <p:nvSpPr>
          <p:cNvPr id="4" name="Text Placeholder 3"/>
          <p:cNvSpPr txBox="1">
            <a:spLocks noGrp="1"/>
          </p:cNvSpPr>
          <p:nvPr>
            <p:ph type="body" idx="1"/>
          </p:nvPr>
        </p:nvSpPr>
        <p:spPr>
          <a:xfrm>
            <a:off x="838201" y="1825624"/>
            <a:ext cx="6019799" cy="4483279"/>
          </a:xfrm>
          <a:prstGeom prst="rect">
            <a:avLst/>
          </a:prstGeom>
          <a:noFill/>
        </p:spPr>
        <p:txBody>
          <a:bodyPr wrap="square" rtlCol="0">
            <a:spAutoFit/>
          </a:bodyPr>
          <a:lstStyle/>
          <a:p>
            <a:pPr marL="0" indent="0" algn="l">
              <a:buNone/>
            </a:pPr>
            <a:r>
              <a:rPr lang="en-US" sz="2400" b="1" dirty="0">
                <a:solidFill>
                  <a:srgbClr val="FF0000"/>
                </a:solidFill>
                <a:latin typeface="+mj-lt"/>
              </a:rPr>
              <a:t>Head : </a:t>
            </a:r>
            <a:r>
              <a:rPr lang="en-US" sz="2000" dirty="0">
                <a:solidFill>
                  <a:schemeClr val="bg1">
                    <a:lumMod val="65000"/>
                  </a:schemeClr>
                </a:solidFill>
                <a:latin typeface="+mj-lt"/>
              </a:rPr>
              <a:t>(faces medially)</a:t>
            </a:r>
            <a:r>
              <a:rPr lang="en-US" sz="1800" dirty="0">
                <a:solidFill>
                  <a:schemeClr val="bg1">
                    <a:lumMod val="65000"/>
                  </a:schemeClr>
                </a:solidFill>
                <a:latin typeface="+mj-lt"/>
              </a:rPr>
              <a:t> </a:t>
            </a:r>
            <a:r>
              <a:rPr lang="en-US" sz="2000" dirty="0">
                <a:solidFill>
                  <a:schemeClr val="tx1"/>
                </a:solidFill>
                <a:latin typeface="+mj-lt"/>
              </a:rPr>
              <a:t>Smooth and forms 1</a:t>
            </a:r>
            <a:r>
              <a:rPr lang="en-US" sz="2000" dirty="0">
                <a:latin typeface="+mj-lt"/>
              </a:rPr>
              <a:t>/</a:t>
            </a:r>
            <a:r>
              <a:rPr lang="en-US" sz="2000" dirty="0">
                <a:solidFill>
                  <a:schemeClr val="tx1"/>
                </a:solidFill>
                <a:latin typeface="+mj-lt"/>
              </a:rPr>
              <a:t>3 of a sphere , it articulates with the </a:t>
            </a:r>
            <a:r>
              <a:rPr lang="en-US" sz="2000" dirty="0">
                <a:solidFill>
                  <a:schemeClr val="accent6"/>
                </a:solidFill>
                <a:latin typeface="+mj-lt"/>
              </a:rPr>
              <a:t>glenoid cavity</a:t>
            </a:r>
            <a:r>
              <a:rPr lang="en-US" sz="2000" dirty="0">
                <a:solidFill>
                  <a:schemeClr val="tx1"/>
                </a:solidFill>
                <a:latin typeface="+mj-lt"/>
              </a:rPr>
              <a:t> of the scapula .</a:t>
            </a:r>
          </a:p>
          <a:p>
            <a:pPr marL="0" indent="0" algn="l">
              <a:buNone/>
            </a:pPr>
            <a:r>
              <a:rPr lang="en-US" sz="2400" b="1" dirty="0">
                <a:solidFill>
                  <a:srgbClr val="FF0000"/>
                </a:solidFill>
                <a:latin typeface="+mj-lt"/>
              </a:rPr>
              <a:t>Anatomical Neck : </a:t>
            </a:r>
            <a:r>
              <a:rPr lang="en-US" sz="2000" dirty="0">
                <a:solidFill>
                  <a:schemeClr val="tx1"/>
                </a:solidFill>
                <a:latin typeface="+mj-lt"/>
              </a:rPr>
              <a:t>formed by a groove separating the head from the tubercles .</a:t>
            </a:r>
          </a:p>
          <a:p>
            <a:pPr marL="0" indent="0" algn="l">
              <a:buNone/>
            </a:pPr>
            <a:r>
              <a:rPr lang="en-US" sz="2400" b="1" dirty="0">
                <a:solidFill>
                  <a:srgbClr val="FF0000"/>
                </a:solidFill>
                <a:latin typeface="+mj-lt"/>
              </a:rPr>
              <a:t>Surgical Neck :</a:t>
            </a:r>
            <a:r>
              <a:rPr lang="en-US" sz="2400" dirty="0">
                <a:solidFill>
                  <a:srgbClr val="FF0000"/>
                </a:solidFill>
                <a:latin typeface="+mj-lt"/>
              </a:rPr>
              <a:t> </a:t>
            </a:r>
            <a:r>
              <a:rPr lang="en-US" sz="2000" dirty="0">
                <a:solidFill>
                  <a:schemeClr val="tx1"/>
                </a:solidFill>
                <a:latin typeface="+mj-lt"/>
              </a:rPr>
              <a:t>a narrow part distal to the tubercles. It is a common fracture site of the humerus .</a:t>
            </a:r>
          </a:p>
          <a:p>
            <a:pPr marL="0" indent="0" algn="l">
              <a:buNone/>
            </a:pPr>
            <a:r>
              <a:rPr lang="en-US" sz="2400" b="1" dirty="0">
                <a:solidFill>
                  <a:srgbClr val="FF0000"/>
                </a:solidFill>
                <a:latin typeface="+mj-lt"/>
              </a:rPr>
              <a:t>Greater tubercle : </a:t>
            </a:r>
            <a:r>
              <a:rPr lang="en-US" sz="2000" dirty="0">
                <a:solidFill>
                  <a:schemeClr val="tx1"/>
                </a:solidFill>
                <a:latin typeface="+mj-lt"/>
              </a:rPr>
              <a:t>at the</a:t>
            </a:r>
            <a:r>
              <a:rPr lang="en-US" sz="2000" dirty="0">
                <a:solidFill>
                  <a:schemeClr val="accent6"/>
                </a:solidFill>
                <a:latin typeface="+mj-lt"/>
              </a:rPr>
              <a:t> lateral </a:t>
            </a:r>
            <a:r>
              <a:rPr lang="en-US" sz="2000" dirty="0">
                <a:solidFill>
                  <a:schemeClr val="tx1"/>
                </a:solidFill>
                <a:latin typeface="+mj-lt"/>
              </a:rPr>
              <a:t>margin of the humerus .</a:t>
            </a:r>
          </a:p>
          <a:p>
            <a:pPr marL="0" indent="0" algn="l">
              <a:buNone/>
            </a:pPr>
            <a:r>
              <a:rPr lang="en-US" sz="2400" b="1" dirty="0">
                <a:solidFill>
                  <a:srgbClr val="FF0000"/>
                </a:solidFill>
                <a:latin typeface="+mj-lt"/>
              </a:rPr>
              <a:t>Lesser tubercle :  </a:t>
            </a:r>
            <a:r>
              <a:rPr lang="en-US" sz="2000" dirty="0">
                <a:solidFill>
                  <a:schemeClr val="tx1"/>
                </a:solidFill>
                <a:latin typeface="+mj-lt"/>
              </a:rPr>
              <a:t>projects anteriorly .</a:t>
            </a:r>
            <a:r>
              <a:rPr lang="en-US" sz="2000" dirty="0">
                <a:solidFill>
                  <a:srgbClr val="FF0000"/>
                </a:solidFill>
                <a:latin typeface="+mj-lt"/>
              </a:rPr>
              <a:t> </a:t>
            </a:r>
            <a:r>
              <a:rPr lang="en-US" sz="2000" dirty="0">
                <a:solidFill>
                  <a:schemeClr val="tx1"/>
                </a:solidFill>
                <a:latin typeface="+mj-lt"/>
              </a:rPr>
              <a:t>The two tubercles are separated by Intertubercular Groove </a:t>
            </a:r>
            <a:r>
              <a:rPr lang="en-US" sz="2000" dirty="0">
                <a:solidFill>
                  <a:schemeClr val="bg1">
                    <a:lumMod val="65000"/>
                  </a:schemeClr>
                </a:solidFill>
                <a:latin typeface="+mj-lt"/>
              </a:rPr>
              <a:t>(Intertubercular Sulcus/ Bicipital Groove) .</a:t>
            </a:r>
            <a:endParaRPr lang="en-US" sz="2000" dirty="0">
              <a:solidFill>
                <a:schemeClr val="tx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782" y="1027906"/>
            <a:ext cx="4750639" cy="4977442"/>
          </a:xfrm>
          <a:prstGeom prst="rect">
            <a:avLst/>
          </a:prstGeom>
        </p:spPr>
      </p:pic>
    </p:spTree>
    <p:extLst>
      <p:ext uri="{BB962C8B-B14F-4D97-AF65-F5344CB8AC3E}">
        <p14:creationId xmlns:p14="http://schemas.microsoft.com/office/powerpoint/2010/main" val="206998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376"/>
            <a:ext cx="11353800" cy="1123405"/>
          </a:xfrm>
        </p:spPr>
        <p:txBody>
          <a:bodyPr>
            <a:normAutofit/>
          </a:bodyPr>
          <a:lstStyle/>
          <a:p>
            <a:r>
              <a:rPr lang="en-US" sz="4000" dirty="0">
                <a:solidFill>
                  <a:srgbClr val="000000"/>
                </a:solidFill>
                <a:latin typeface="Abadi MT Condensed Extra Bold" charset="0"/>
                <a:ea typeface="Abadi MT Condensed Extra Bold" charset="0"/>
                <a:cs typeface="Abadi MT Condensed Extra Bold" charset="0"/>
                <a:sym typeface="Arial"/>
              </a:rPr>
              <a:t>Shaft of Humerus:</a:t>
            </a:r>
            <a:r>
              <a:rPr lang="en-US" sz="4000" dirty="0">
                <a:solidFill>
                  <a:srgbClr val="000000"/>
                </a:solidFill>
                <a:latin typeface="Abadi MT Condensed Extra Bold" charset="0"/>
                <a:ea typeface="Abadi MT Condensed Extra Bold" charset="0"/>
                <a:cs typeface="Abadi MT Condensed Extra Bold" charset="0"/>
              </a:rPr>
              <a:t> </a:t>
            </a:r>
          </a:p>
        </p:txBody>
      </p:sp>
      <p:pic>
        <p:nvPicPr>
          <p:cNvPr id="9" name="Picture 8" descr="https://s-media-cache-ak0.pinimg.com/736x/15/48/4b/15484bac9482cc28e93305dfb6fe6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173" y="629728"/>
            <a:ext cx="5422828" cy="569343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349829" y="1406554"/>
            <a:ext cx="4066944" cy="1215875"/>
          </a:xfrm>
          <a:prstGeom prst="round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mj-lt"/>
              </a:rPr>
              <a:t>Has two prominent features :</a:t>
            </a:r>
          </a:p>
        </p:txBody>
      </p:sp>
      <p:cxnSp>
        <p:nvCxnSpPr>
          <p:cNvPr id="11" name="Straight Connector 10"/>
          <p:cNvCxnSpPr>
            <a:stCxn id="4" idx="1"/>
          </p:cNvCxnSpPr>
          <p:nvPr/>
        </p:nvCxnSpPr>
        <p:spPr>
          <a:xfrm flipH="1">
            <a:off x="595223" y="2014492"/>
            <a:ext cx="7546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5223" y="2014492"/>
            <a:ext cx="0" cy="34522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349829" y="2717409"/>
            <a:ext cx="4114800" cy="137160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solidFill>
                  <a:srgbClr val="FF0000"/>
                </a:solidFill>
                <a:latin typeface="+mj-lt"/>
              </a:rPr>
              <a:t>Deltoid Tuberosity</a:t>
            </a:r>
            <a:r>
              <a:rPr lang="ar-SA" sz="1600" dirty="0">
                <a:solidFill>
                  <a:schemeClr val="bg1">
                    <a:lumMod val="50000"/>
                  </a:schemeClr>
                </a:solidFill>
                <a:latin typeface="+mj-lt"/>
              </a:rPr>
              <a:t>(بروز أو نتوء) </a:t>
            </a:r>
            <a:r>
              <a:rPr lang="en-US" sz="2400" b="1" dirty="0">
                <a:solidFill>
                  <a:srgbClr val="FF0000"/>
                </a:solidFill>
                <a:latin typeface="+mj-lt"/>
              </a:rPr>
              <a:t>:</a:t>
            </a:r>
          </a:p>
          <a:p>
            <a:r>
              <a:rPr lang="en-US" sz="2000" dirty="0">
                <a:solidFill>
                  <a:schemeClr val="tx1"/>
                </a:solidFill>
                <a:latin typeface="+mj-lt"/>
              </a:rPr>
              <a:t>A rough elevation laterally for the attachment of deltoid muscle .</a:t>
            </a:r>
          </a:p>
        </p:txBody>
      </p:sp>
      <p:sp>
        <p:nvSpPr>
          <p:cNvPr id="16" name="Rounded Rectangle 15"/>
          <p:cNvSpPr/>
          <p:nvPr/>
        </p:nvSpPr>
        <p:spPr>
          <a:xfrm>
            <a:off x="1349829" y="4245722"/>
            <a:ext cx="4114800" cy="1712763"/>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latin typeface="+mj-lt"/>
            </a:endParaRPr>
          </a:p>
          <a:p>
            <a:r>
              <a:rPr lang="en-US" sz="2400" b="1" dirty="0">
                <a:solidFill>
                  <a:srgbClr val="FF0000"/>
                </a:solidFill>
                <a:latin typeface="+mj-lt"/>
              </a:rPr>
              <a:t>Spiral (Radial) groove :</a:t>
            </a:r>
          </a:p>
          <a:p>
            <a:pPr marL="342900" indent="-342900">
              <a:buFont typeface="Wingdings" panose="05000000000000000000" pitchFamily="2" charset="2"/>
              <a:buChar char="§"/>
            </a:pPr>
            <a:r>
              <a:rPr lang="en-US" sz="1800" dirty="0">
                <a:solidFill>
                  <a:schemeClr val="tx1"/>
                </a:solidFill>
                <a:latin typeface="+mj-lt"/>
              </a:rPr>
              <a:t>Runs obliquely down the posterior aspect of the shaft .</a:t>
            </a:r>
          </a:p>
          <a:p>
            <a:pPr marL="342900" indent="-342900">
              <a:buFont typeface="Wingdings" panose="05000000000000000000" pitchFamily="2" charset="2"/>
              <a:buChar char="§"/>
            </a:pPr>
            <a:r>
              <a:rPr lang="en-US" sz="1800" dirty="0">
                <a:solidFill>
                  <a:schemeClr val="tx1"/>
                </a:solidFill>
                <a:latin typeface="+mj-lt"/>
              </a:rPr>
              <a:t>It lodges the important radial nerve and vessels .</a:t>
            </a:r>
          </a:p>
        </p:txBody>
      </p:sp>
      <p:cxnSp>
        <p:nvCxnSpPr>
          <p:cNvPr id="18" name="Straight Connector 17"/>
          <p:cNvCxnSpPr>
            <a:endCxn id="14" idx="1"/>
          </p:cNvCxnSpPr>
          <p:nvPr/>
        </p:nvCxnSpPr>
        <p:spPr>
          <a:xfrm>
            <a:off x="595223" y="3403209"/>
            <a:ext cx="7546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5223" y="5452912"/>
            <a:ext cx="754606" cy="138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9103587" y="2268747"/>
            <a:ext cx="966158" cy="552091"/>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Radial</a:t>
            </a:r>
          </a:p>
          <a:p>
            <a:pPr algn="ctr"/>
            <a:r>
              <a:rPr lang="en-US" sz="1800" dirty="0">
                <a:solidFill>
                  <a:schemeClr val="tx1"/>
                </a:solidFill>
              </a:rPr>
              <a:t>groove </a:t>
            </a:r>
            <a:endParaRPr lang="en-US" sz="1600" dirty="0">
              <a:solidFill>
                <a:schemeClr val="tx1"/>
              </a:solidFill>
            </a:endParaRPr>
          </a:p>
        </p:txBody>
      </p:sp>
      <p:sp>
        <p:nvSpPr>
          <p:cNvPr id="22" name="Rounded Rectangle 21"/>
          <p:cNvSpPr/>
          <p:nvPr/>
        </p:nvSpPr>
        <p:spPr>
          <a:xfrm>
            <a:off x="9022995" y="2898383"/>
            <a:ext cx="1127341" cy="54346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Deltoid </a:t>
            </a:r>
          </a:p>
          <a:p>
            <a:pPr algn="ctr"/>
            <a:r>
              <a:rPr lang="en-US" sz="1600" dirty="0">
                <a:solidFill>
                  <a:schemeClr val="tx1"/>
                </a:solidFill>
              </a:rPr>
              <a:t>tuberosity</a:t>
            </a:r>
          </a:p>
        </p:txBody>
      </p:sp>
      <p:sp>
        <p:nvSpPr>
          <p:cNvPr id="23" name="Rectangle 22"/>
          <p:cNvSpPr/>
          <p:nvPr/>
        </p:nvSpPr>
        <p:spPr>
          <a:xfrm>
            <a:off x="1181817" y="6169696"/>
            <a:ext cx="4106173" cy="647120"/>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solidFill>
                  <a:srgbClr val="92D050"/>
                </a:solidFill>
              </a:rPr>
              <a:t>Note: Tuberosity in bones are usually for attachment of muscles .</a:t>
            </a:r>
          </a:p>
        </p:txBody>
      </p:sp>
    </p:spTree>
    <p:extLst>
      <p:ext uri="{BB962C8B-B14F-4D97-AF65-F5344CB8AC3E}">
        <p14:creationId xmlns:p14="http://schemas.microsoft.com/office/powerpoint/2010/main" val="354933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91" y="275454"/>
            <a:ext cx="11258909" cy="927463"/>
          </a:xfrm>
          <a:noFill/>
        </p:spPr>
        <p:txBody>
          <a:bodyPr/>
          <a:lstStyle/>
          <a:p>
            <a:r>
              <a:rPr lang="en-US" sz="4000" dirty="0">
                <a:solidFill>
                  <a:srgbClr val="000000"/>
                </a:solidFill>
                <a:latin typeface="Abadi MT Condensed Extra Bold" charset="0"/>
                <a:ea typeface="Abadi MT Condensed Extra Bold" charset="0"/>
                <a:cs typeface="Abadi MT Condensed Extra Bold" charset="0"/>
                <a:sym typeface="Arial"/>
              </a:rPr>
              <a:t>Distal End of Humerus:</a:t>
            </a:r>
          </a:p>
        </p:txBody>
      </p:sp>
      <p:sp>
        <p:nvSpPr>
          <p:cNvPr id="6" name="Rounded Rectangle 5"/>
          <p:cNvSpPr/>
          <p:nvPr/>
        </p:nvSpPr>
        <p:spPr>
          <a:xfrm>
            <a:off x="658482" y="1196826"/>
            <a:ext cx="5441830" cy="1716656"/>
          </a:xfrm>
          <a:prstGeom prst="roundRect">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marL="742950" lvl="2" indent="-342900">
              <a:buFont typeface="Arial" panose="020B0604020202020204" pitchFamily="34" charset="0"/>
              <a:buChar char="•"/>
            </a:pPr>
            <a:r>
              <a:rPr lang="en-US" sz="2000" dirty="0">
                <a:solidFill>
                  <a:schemeClr val="tx1">
                    <a:lumMod val="85000"/>
                    <a:lumOff val="15000"/>
                  </a:schemeClr>
                </a:solidFill>
                <a:cs typeface="Adobe Arabic" pitchFamily="18" charset="-78"/>
              </a:rPr>
              <a:t> </a:t>
            </a:r>
            <a:r>
              <a:rPr lang="en-US" sz="2000" dirty="0">
                <a:solidFill>
                  <a:schemeClr val="tx1">
                    <a:lumMod val="85000"/>
                    <a:lumOff val="15000"/>
                  </a:schemeClr>
                </a:solidFill>
                <a:latin typeface="+mj-lt"/>
                <a:cs typeface="Adobe Arabic" pitchFamily="18" charset="-78"/>
              </a:rPr>
              <a:t>Widens as the sharp medial and lateral Supracondylar Ridges and end in the </a:t>
            </a:r>
            <a:r>
              <a:rPr lang="en-US" sz="2000" dirty="0">
                <a:solidFill>
                  <a:srgbClr val="FF0000"/>
                </a:solidFill>
                <a:latin typeface="+mj-lt"/>
                <a:cs typeface="Adobe Arabic" pitchFamily="18" charset="-78"/>
              </a:rPr>
              <a:t>Medial  (can be felt) and Lateral Epicondyles. </a:t>
            </a:r>
          </a:p>
          <a:p>
            <a:pPr marL="742950" lvl="2" indent="-342900">
              <a:buFont typeface="Arial" panose="020B0604020202020204" pitchFamily="34" charset="0"/>
              <a:buChar char="•"/>
            </a:pPr>
            <a:r>
              <a:rPr lang="en-US" sz="2000" dirty="0">
                <a:solidFill>
                  <a:schemeClr val="tx1">
                    <a:lumMod val="85000"/>
                    <a:lumOff val="15000"/>
                  </a:schemeClr>
                </a:solidFill>
                <a:latin typeface="+mj-lt"/>
                <a:cs typeface="Adobe Arabic" pitchFamily="18" charset="-78"/>
              </a:rPr>
              <a:t>They provide muscular attachment.</a:t>
            </a:r>
          </a:p>
        </p:txBody>
      </p:sp>
      <p:sp>
        <p:nvSpPr>
          <p:cNvPr id="7" name="Rounded Rectangle 6"/>
          <p:cNvSpPr/>
          <p:nvPr/>
        </p:nvSpPr>
        <p:spPr>
          <a:xfrm>
            <a:off x="2236038" y="3177517"/>
            <a:ext cx="2286719" cy="585098"/>
          </a:xfrm>
          <a:prstGeom prst="roundRect">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Anteriorly</a:t>
            </a:r>
            <a:r>
              <a:rPr lang="en-US" dirty="0"/>
              <a:t> </a:t>
            </a:r>
          </a:p>
        </p:txBody>
      </p:sp>
      <p:sp>
        <p:nvSpPr>
          <p:cNvPr id="8" name="Rounded Rectangle 7"/>
          <p:cNvSpPr/>
          <p:nvPr/>
        </p:nvSpPr>
        <p:spPr>
          <a:xfrm>
            <a:off x="2320865" y="6016744"/>
            <a:ext cx="2122098" cy="585098"/>
          </a:xfrm>
          <a:prstGeom prst="roundRect">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Posteriorly</a:t>
            </a:r>
          </a:p>
        </p:txBody>
      </p:sp>
      <p:sp>
        <p:nvSpPr>
          <p:cNvPr id="9" name="Rounded Rectangle 8"/>
          <p:cNvSpPr/>
          <p:nvPr/>
        </p:nvSpPr>
        <p:spPr>
          <a:xfrm>
            <a:off x="5443267" y="3177517"/>
            <a:ext cx="5115464" cy="58509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mj-lt"/>
              </a:rPr>
              <a:t>Trochlea : </a:t>
            </a:r>
            <a:r>
              <a:rPr lang="en-US" sz="1800" dirty="0">
                <a:solidFill>
                  <a:schemeClr val="tx1"/>
                </a:solidFill>
                <a:latin typeface="+mj-lt"/>
              </a:rPr>
              <a:t>(medial) for articulation with ulna .</a:t>
            </a:r>
          </a:p>
        </p:txBody>
      </p:sp>
      <p:sp>
        <p:nvSpPr>
          <p:cNvPr id="10" name="Rounded Rectangle 9"/>
          <p:cNvSpPr/>
          <p:nvPr/>
        </p:nvSpPr>
        <p:spPr>
          <a:xfrm>
            <a:off x="5443267" y="3904951"/>
            <a:ext cx="5115464" cy="58509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mj-lt"/>
              </a:rPr>
              <a:t>Capitulum: </a:t>
            </a:r>
            <a:r>
              <a:rPr lang="en-US" sz="1800" dirty="0">
                <a:solidFill>
                  <a:schemeClr val="tx1"/>
                </a:solidFill>
                <a:latin typeface="+mj-lt"/>
              </a:rPr>
              <a:t>(lateral) for articulation with radius. </a:t>
            </a:r>
          </a:p>
        </p:txBody>
      </p:sp>
      <p:sp>
        <p:nvSpPr>
          <p:cNvPr id="11" name="Rounded Rectangle 10"/>
          <p:cNvSpPr/>
          <p:nvPr/>
        </p:nvSpPr>
        <p:spPr>
          <a:xfrm>
            <a:off x="5443267" y="4613725"/>
            <a:ext cx="5115464" cy="58509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mj-lt"/>
              </a:rPr>
              <a:t>Coronoid fossa : </a:t>
            </a:r>
            <a:r>
              <a:rPr lang="en-US" sz="1800" dirty="0">
                <a:solidFill>
                  <a:schemeClr val="tx1"/>
                </a:solidFill>
                <a:latin typeface="+mj-lt"/>
              </a:rPr>
              <a:t>above the trochlea </a:t>
            </a:r>
            <a:r>
              <a:rPr lang="en-US" sz="1800" dirty="0">
                <a:solidFill>
                  <a:schemeClr val="tx1"/>
                </a:solidFill>
              </a:rPr>
              <a:t>,</a:t>
            </a:r>
          </a:p>
        </p:txBody>
      </p:sp>
      <p:sp>
        <p:nvSpPr>
          <p:cNvPr id="12" name="Rounded Rectangle 11"/>
          <p:cNvSpPr/>
          <p:nvPr/>
        </p:nvSpPr>
        <p:spPr>
          <a:xfrm>
            <a:off x="5443267" y="5341159"/>
            <a:ext cx="5115464" cy="58509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mj-lt"/>
              </a:rPr>
              <a:t>Radial fossa : </a:t>
            </a:r>
            <a:r>
              <a:rPr lang="en-US" sz="1800" dirty="0">
                <a:solidFill>
                  <a:schemeClr val="tx1"/>
                </a:solidFill>
                <a:latin typeface="+mj-lt"/>
              </a:rPr>
              <a:t>above the </a:t>
            </a:r>
            <a:r>
              <a:rPr lang="en-US" sz="1800" dirty="0" err="1">
                <a:solidFill>
                  <a:schemeClr val="tx1"/>
                </a:solidFill>
                <a:latin typeface="+mj-lt"/>
              </a:rPr>
              <a:t>capitulum</a:t>
            </a:r>
            <a:r>
              <a:rPr lang="en-US" sz="1800" dirty="0">
                <a:solidFill>
                  <a:schemeClr val="tx1"/>
                </a:solidFill>
                <a:latin typeface="+mj-lt"/>
              </a:rPr>
              <a:t> </a:t>
            </a:r>
            <a:r>
              <a:rPr lang="en-US" sz="1800" dirty="0">
                <a:solidFill>
                  <a:schemeClr val="tx1"/>
                </a:solidFill>
              </a:rPr>
              <a:t>.</a:t>
            </a:r>
          </a:p>
        </p:txBody>
      </p:sp>
      <p:sp>
        <p:nvSpPr>
          <p:cNvPr id="13" name="Rounded Rectangle 12"/>
          <p:cNvSpPr/>
          <p:nvPr/>
        </p:nvSpPr>
        <p:spPr>
          <a:xfrm>
            <a:off x="5443267" y="6016744"/>
            <a:ext cx="5115464" cy="58509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mj-lt"/>
              </a:rPr>
              <a:t>Olecranon fossa : </a:t>
            </a:r>
            <a:r>
              <a:rPr lang="en-US" sz="1800" dirty="0">
                <a:solidFill>
                  <a:schemeClr val="tx1"/>
                </a:solidFill>
                <a:latin typeface="+mj-lt"/>
              </a:rPr>
              <a:t>above the trochlea </a:t>
            </a:r>
            <a:r>
              <a:rPr lang="en-US" sz="1800" dirty="0">
                <a:solidFill>
                  <a:schemeClr val="tx1"/>
                </a:solidFill>
              </a:rPr>
              <a:t>.</a:t>
            </a:r>
          </a:p>
        </p:txBody>
      </p:sp>
      <p:sp>
        <p:nvSpPr>
          <p:cNvPr id="14" name="Rounded Rectangle 13"/>
          <p:cNvSpPr/>
          <p:nvPr/>
        </p:nvSpPr>
        <p:spPr>
          <a:xfrm>
            <a:off x="738545" y="3146099"/>
            <a:ext cx="940280" cy="3272136"/>
          </a:xfrm>
          <a:prstGeom prst="round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vert="vert270" rtlCol="0" anchor="ctr"/>
          <a:lstStyle/>
          <a:p>
            <a:pPr algn="ctr"/>
            <a:r>
              <a:rPr lang="en-US" sz="2400" b="1" dirty="0"/>
              <a:t>Distal end of Humerus</a:t>
            </a:r>
          </a:p>
        </p:txBody>
      </p:sp>
      <p:cxnSp>
        <p:nvCxnSpPr>
          <p:cNvPr id="16" name="Straight Connector 15"/>
          <p:cNvCxnSpPr>
            <a:stCxn id="14" idx="3"/>
          </p:cNvCxnSpPr>
          <p:nvPr/>
        </p:nvCxnSpPr>
        <p:spPr>
          <a:xfrm>
            <a:off x="1678825" y="4782167"/>
            <a:ext cx="16983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0"/>
          </p:cNvCxnSpPr>
          <p:nvPr/>
        </p:nvCxnSpPr>
        <p:spPr>
          <a:xfrm flipH="1" flipV="1">
            <a:off x="3379398" y="4975726"/>
            <a:ext cx="2516" cy="10410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379398" y="3772288"/>
            <a:ext cx="0" cy="1216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3"/>
            <a:endCxn id="13" idx="1"/>
          </p:cNvCxnSpPr>
          <p:nvPr/>
        </p:nvCxnSpPr>
        <p:spPr>
          <a:xfrm>
            <a:off x="4442963" y="6309293"/>
            <a:ext cx="10003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9" idx="1"/>
          </p:cNvCxnSpPr>
          <p:nvPr/>
        </p:nvCxnSpPr>
        <p:spPr>
          <a:xfrm>
            <a:off x="4522757" y="3470066"/>
            <a:ext cx="9205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556060" y="3770244"/>
            <a:ext cx="3056" cy="1863464"/>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559115" y="4197500"/>
            <a:ext cx="1884152" cy="0"/>
          </a:xfrm>
          <a:prstGeom prst="line">
            <a:avLst/>
          </a:prstGeom>
          <a:ln w="28575">
            <a:solidFill>
              <a:srgbClr val="39434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41863" y="4937888"/>
            <a:ext cx="1901404" cy="9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2" idx="1"/>
          </p:cNvCxnSpPr>
          <p:nvPr/>
        </p:nvCxnSpPr>
        <p:spPr>
          <a:xfrm>
            <a:off x="3556060" y="5633708"/>
            <a:ext cx="1887207"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140" y="510740"/>
            <a:ext cx="5702060" cy="2635359"/>
          </a:xfrm>
          <a:prstGeom prst="rect">
            <a:avLst/>
          </a:prstGeom>
        </p:spPr>
      </p:pic>
      <p:sp>
        <p:nvSpPr>
          <p:cNvPr id="3" name="TextBox 2"/>
          <p:cNvSpPr txBox="1"/>
          <p:nvPr/>
        </p:nvSpPr>
        <p:spPr>
          <a:xfrm>
            <a:off x="10592341" y="4059460"/>
            <a:ext cx="1561559" cy="1477328"/>
          </a:xfrm>
          <a:prstGeom prst="rect">
            <a:avLst/>
          </a:prstGeom>
          <a:noFill/>
        </p:spPr>
        <p:txBody>
          <a:bodyPr wrap="square" rtlCol="0">
            <a:spAutoFit/>
          </a:bodyPr>
          <a:lstStyle/>
          <a:p>
            <a:pPr>
              <a:lnSpc>
                <a:spcPct val="150000"/>
              </a:lnSpc>
            </a:pPr>
            <a:r>
              <a:rPr lang="en-US" sz="1200" dirty="0">
                <a:solidFill>
                  <a:schemeClr val="bg1">
                    <a:lumMod val="65000"/>
                  </a:schemeClr>
                </a:solidFill>
              </a:rPr>
              <a:t>To remember</a:t>
            </a:r>
            <a:r>
              <a:rPr lang="en-US" sz="1200" spc="300" dirty="0">
                <a:solidFill>
                  <a:schemeClr val="bg1">
                    <a:lumMod val="65000"/>
                  </a:schemeClr>
                </a:solidFill>
              </a:rPr>
              <a:t>:</a:t>
            </a:r>
          </a:p>
          <a:p>
            <a:pPr>
              <a:lnSpc>
                <a:spcPct val="150000"/>
              </a:lnSpc>
            </a:pPr>
            <a:r>
              <a:rPr lang="en-US" sz="1200" spc="300" dirty="0">
                <a:solidFill>
                  <a:schemeClr val="bg1">
                    <a:lumMod val="65000"/>
                  </a:schemeClr>
                </a:solidFill>
              </a:rPr>
              <a:t>Troch</a:t>
            </a:r>
            <a:r>
              <a:rPr lang="en-US" sz="1200" b="1" u="sng" spc="300" dirty="0">
                <a:solidFill>
                  <a:schemeClr val="bg1">
                    <a:lumMod val="65000"/>
                  </a:schemeClr>
                </a:solidFill>
              </a:rPr>
              <a:t>l</a:t>
            </a:r>
            <a:r>
              <a:rPr lang="en-US" sz="1200" spc="300" dirty="0">
                <a:solidFill>
                  <a:schemeClr val="bg1">
                    <a:lumMod val="65000"/>
                  </a:schemeClr>
                </a:solidFill>
              </a:rPr>
              <a:t>ea &gt; u</a:t>
            </a:r>
            <a:r>
              <a:rPr lang="en-US" sz="1200" b="1" u="sng" spc="300" dirty="0">
                <a:solidFill>
                  <a:schemeClr val="bg1">
                    <a:lumMod val="65000"/>
                  </a:schemeClr>
                </a:solidFill>
              </a:rPr>
              <a:t>l</a:t>
            </a:r>
            <a:r>
              <a:rPr lang="en-US" sz="1200" spc="300" dirty="0">
                <a:solidFill>
                  <a:schemeClr val="bg1">
                    <a:lumMod val="65000"/>
                  </a:schemeClr>
                </a:solidFill>
              </a:rPr>
              <a:t>na</a:t>
            </a:r>
          </a:p>
          <a:p>
            <a:pPr>
              <a:lnSpc>
                <a:spcPct val="150000"/>
              </a:lnSpc>
            </a:pPr>
            <a:r>
              <a:rPr lang="en-US" sz="1200" spc="300" dirty="0">
                <a:solidFill>
                  <a:schemeClr val="bg1">
                    <a:lumMod val="65000"/>
                  </a:schemeClr>
                </a:solidFill>
              </a:rPr>
              <a:t>Cap</a:t>
            </a:r>
            <a:r>
              <a:rPr lang="en-US" sz="1200" b="1" u="sng" spc="300" dirty="0">
                <a:solidFill>
                  <a:schemeClr val="bg1">
                    <a:lumMod val="65000"/>
                  </a:schemeClr>
                </a:solidFill>
              </a:rPr>
              <a:t>i</a:t>
            </a:r>
            <a:r>
              <a:rPr lang="en-US" sz="1200" spc="300" dirty="0">
                <a:solidFill>
                  <a:schemeClr val="bg1">
                    <a:lumMod val="65000"/>
                  </a:schemeClr>
                </a:solidFill>
              </a:rPr>
              <a:t>tulum &gt; rad</a:t>
            </a:r>
            <a:r>
              <a:rPr lang="en-US" sz="1200" b="1" u="sng" spc="300" dirty="0">
                <a:solidFill>
                  <a:schemeClr val="bg1">
                    <a:lumMod val="65000"/>
                  </a:schemeClr>
                </a:solidFill>
              </a:rPr>
              <a:t>i</a:t>
            </a:r>
            <a:r>
              <a:rPr lang="en-US" sz="1200" spc="300" dirty="0">
                <a:solidFill>
                  <a:schemeClr val="bg1">
                    <a:lumMod val="65000"/>
                  </a:schemeClr>
                </a:solidFill>
              </a:rPr>
              <a:t>us</a:t>
            </a:r>
            <a:endParaRPr lang="en-GB" sz="1200" spc="300" dirty="0">
              <a:solidFill>
                <a:schemeClr val="bg1">
                  <a:lumMod val="65000"/>
                </a:schemeClr>
              </a:solidFill>
            </a:endParaRPr>
          </a:p>
        </p:txBody>
      </p:sp>
    </p:spTree>
    <p:extLst>
      <p:ext uri="{BB962C8B-B14F-4D97-AF65-F5344CB8AC3E}">
        <p14:creationId xmlns:p14="http://schemas.microsoft.com/office/powerpoint/2010/main" val="8850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22363"/>
            <a:ext cx="9144000" cy="2387600"/>
          </a:xfrm>
        </p:spPr>
        <p:txBody>
          <a:bodyPr/>
          <a:lstStyle/>
          <a:p>
            <a:br>
              <a:rPr lang="en-US" dirty="0">
                <a:effectLst/>
              </a:rPr>
            </a:br>
            <a:endParaRPr lang="en-US" dirty="0"/>
          </a:p>
        </p:txBody>
      </p:sp>
      <p:sp>
        <p:nvSpPr>
          <p:cNvPr id="4" name="TextBox 3"/>
          <p:cNvSpPr txBox="1"/>
          <p:nvPr/>
        </p:nvSpPr>
        <p:spPr>
          <a:xfrm>
            <a:off x="26564" y="159539"/>
            <a:ext cx="8595361" cy="646331"/>
          </a:xfrm>
          <a:prstGeom prst="rect">
            <a:avLst/>
          </a:prstGeom>
          <a:noFill/>
        </p:spPr>
        <p:txBody>
          <a:bodyPr wrap="square" rtlCol="0">
            <a:spAutoFit/>
          </a:bodyPr>
          <a:lstStyle/>
          <a:p>
            <a:pPr rtl="1">
              <a:lnSpc>
                <a:spcPct val="90000"/>
              </a:lnSpc>
              <a:spcBef>
                <a:spcPct val="0"/>
              </a:spcBef>
            </a:pPr>
            <a:r>
              <a:rPr lang="en-US" sz="4000" b="1" kern="1200" dirty="0">
                <a:latin typeface="Abadi MT Condensed Extra Bold" charset="0"/>
                <a:ea typeface="Abadi MT Condensed Extra Bold" charset="0"/>
                <a:cs typeface="Abadi MT Condensed Extra Bold" charset="0"/>
              </a:rPr>
              <a:t>Fractures of the Humerus:</a:t>
            </a:r>
          </a:p>
        </p:txBody>
      </p:sp>
      <p:sp>
        <p:nvSpPr>
          <p:cNvPr id="5" name="TextBox 4"/>
          <p:cNvSpPr txBox="1"/>
          <p:nvPr/>
        </p:nvSpPr>
        <p:spPr>
          <a:xfrm>
            <a:off x="0" y="805870"/>
            <a:ext cx="8391587" cy="3570208"/>
          </a:xfrm>
          <a:prstGeom prst="rect">
            <a:avLst/>
          </a:prstGeom>
          <a:noFill/>
        </p:spPr>
        <p:txBody>
          <a:bodyPr wrap="square" rtlCol="0">
            <a:spAutoFit/>
          </a:bodyPr>
          <a:lstStyle/>
          <a:p>
            <a:pPr marL="285750" indent="-285750">
              <a:buFont typeface="Arial" charset="0"/>
              <a:buChar char="•"/>
            </a:pPr>
            <a:r>
              <a:rPr lang="en-US" sz="1800" u="sng" dirty="0">
                <a:solidFill>
                  <a:srgbClr val="F14124"/>
                </a:solidFill>
                <a:latin typeface="+mj-lt"/>
              </a:rPr>
              <a:t>Surgical neck </a:t>
            </a:r>
            <a:r>
              <a:rPr lang="en-US" sz="1800" dirty="0">
                <a:solidFill>
                  <a:schemeClr val="tx1"/>
                </a:solidFill>
                <a:latin typeface="+mj-lt"/>
              </a:rPr>
              <a:t>fractures are the most common fractures of the humerus  especially in old people with </a:t>
            </a:r>
            <a:r>
              <a:rPr lang="en-US" sz="1800" dirty="0">
                <a:solidFill>
                  <a:schemeClr val="accent6"/>
                </a:solidFill>
                <a:latin typeface="+mj-lt"/>
              </a:rPr>
              <a:t>osteoporosis</a:t>
            </a:r>
            <a:r>
              <a:rPr lang="en-US" sz="1800" dirty="0">
                <a:solidFill>
                  <a:schemeClr val="tx1"/>
                </a:solidFill>
                <a:latin typeface="+mj-lt"/>
              </a:rPr>
              <a:t>.</a:t>
            </a:r>
          </a:p>
          <a:p>
            <a:pPr marL="285750" indent="-285750">
              <a:buFont typeface="Arial" charset="0"/>
              <a:buChar char="•"/>
            </a:pPr>
            <a:endParaRPr lang="en-US" sz="1800" dirty="0">
              <a:solidFill>
                <a:schemeClr val="tx1"/>
              </a:solidFill>
              <a:latin typeface="+mj-lt"/>
            </a:endParaRPr>
          </a:p>
          <a:p>
            <a:pPr marL="285750" indent="-285750">
              <a:buFont typeface="Arial" charset="0"/>
              <a:buChar char="•"/>
            </a:pPr>
            <a:r>
              <a:rPr lang="en-US" sz="1800" dirty="0">
                <a:solidFill>
                  <a:schemeClr val="tx1"/>
                </a:solidFill>
                <a:latin typeface="+mj-lt"/>
              </a:rPr>
              <a:t>Fractures result from direct falling on the hand ( transition of force through the bones of forearm of the extended limb).</a:t>
            </a:r>
          </a:p>
          <a:p>
            <a:pPr marL="285750" indent="-285750">
              <a:buFont typeface="Arial" charset="0"/>
              <a:buChar char="•"/>
            </a:pPr>
            <a:endParaRPr lang="en-US" sz="1800" dirty="0">
              <a:solidFill>
                <a:schemeClr val="tx1"/>
              </a:solidFill>
              <a:latin typeface="+mj-lt"/>
            </a:endParaRPr>
          </a:p>
          <a:p>
            <a:pPr marL="285750" indent="-285750">
              <a:buFont typeface="Arial" charset="0"/>
              <a:buChar char="•"/>
            </a:pPr>
            <a:r>
              <a:rPr lang="en-US" sz="1800" dirty="0">
                <a:solidFill>
                  <a:schemeClr val="tx1"/>
                </a:solidFill>
                <a:latin typeface="+mj-lt"/>
              </a:rPr>
              <a:t>In younger people fracture of </a:t>
            </a:r>
            <a:r>
              <a:rPr lang="en-US" sz="1800" dirty="0">
                <a:solidFill>
                  <a:schemeClr val="accent6"/>
                </a:solidFill>
                <a:latin typeface="+mj-lt"/>
              </a:rPr>
              <a:t>the great tubercle results from falling on the hand when the arm is abducted. </a:t>
            </a:r>
          </a:p>
          <a:p>
            <a:pPr marL="285750" indent="-285750">
              <a:buFont typeface="Arial" charset="0"/>
              <a:buChar char="•"/>
            </a:pPr>
            <a:endParaRPr lang="en-US" sz="1800" dirty="0">
              <a:solidFill>
                <a:schemeClr val="tx1"/>
              </a:solidFill>
              <a:latin typeface="+mj-lt"/>
            </a:endParaRPr>
          </a:p>
          <a:p>
            <a:pPr marL="285750" indent="-285750">
              <a:buFont typeface="Arial" charset="0"/>
              <a:buChar char="•"/>
            </a:pPr>
            <a:r>
              <a:rPr lang="en-US" sz="1800" dirty="0">
                <a:solidFill>
                  <a:schemeClr val="tx1"/>
                </a:solidFill>
                <a:latin typeface="+mj-lt"/>
              </a:rPr>
              <a:t>The body of the humerus can be fractured by a direct blow to the arm or by indirect injury as falling on the outstretched hand .</a:t>
            </a:r>
          </a:p>
          <a:p>
            <a:pPr marL="285750" indent="-285750">
              <a:buFont typeface="Arial" charset="0"/>
              <a:buChar char="•"/>
            </a:pPr>
            <a:endParaRPr lang="en-US" dirty="0"/>
          </a:p>
          <a:p>
            <a:pPr marL="285750" indent="-285750">
              <a:buFont typeface="Arial" charset="0"/>
              <a:buChar char="•"/>
            </a:pPr>
            <a:endParaRPr lang="en-US" dirty="0"/>
          </a:p>
        </p:txBody>
      </p:sp>
      <p:sp>
        <p:nvSpPr>
          <p:cNvPr id="7" name="مربع نص 6"/>
          <p:cNvSpPr txBox="1"/>
          <p:nvPr/>
        </p:nvSpPr>
        <p:spPr>
          <a:xfrm>
            <a:off x="214039" y="4112212"/>
            <a:ext cx="9318171" cy="720197"/>
          </a:xfrm>
          <a:prstGeom prst="rect">
            <a:avLst/>
          </a:prstGeom>
          <a:noFill/>
        </p:spPr>
        <p:txBody>
          <a:bodyPr wrap="square" rtlCol="1">
            <a:spAutoFit/>
          </a:bodyPr>
          <a:lstStyle/>
          <a:p>
            <a:pPr rtl="1">
              <a:lnSpc>
                <a:spcPct val="90000"/>
              </a:lnSpc>
              <a:spcBef>
                <a:spcPct val="0"/>
              </a:spcBef>
            </a:pPr>
            <a:r>
              <a:rPr lang="en-US" sz="3200" kern="1200" dirty="0">
                <a:latin typeface="Abadi MT Condensed Extra Bold" charset="0"/>
                <a:ea typeface="Abadi MT Condensed Extra Bold" charset="0"/>
                <a:cs typeface="Abadi MT Condensed Extra Bold" charset="0"/>
              </a:rPr>
              <a:t>Nerves affected in fractures of  humerus: </a:t>
            </a:r>
          </a:p>
          <a:p>
            <a:endParaRPr lang="ar-SA" sz="1100" dirty="0"/>
          </a:p>
        </p:txBody>
      </p:sp>
      <p:graphicFrame>
        <p:nvGraphicFramePr>
          <p:cNvPr id="9" name="جدول 8"/>
          <p:cNvGraphicFramePr>
            <a:graphicFrameLocks noGrp="1"/>
          </p:cNvGraphicFramePr>
          <p:nvPr>
            <p:extLst>
              <p:ext uri="{D42A27DB-BD31-4B8C-83A1-F6EECF244321}">
                <p14:modId xmlns:p14="http://schemas.microsoft.com/office/powerpoint/2010/main" val="1022179548"/>
              </p:ext>
            </p:extLst>
          </p:nvPr>
        </p:nvGraphicFramePr>
        <p:xfrm>
          <a:off x="256903" y="4632326"/>
          <a:ext cx="8134684" cy="185420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20000"/>
                    </a:ext>
                  </a:extLst>
                </a:gridCol>
                <a:gridCol w="4070684">
                  <a:extLst>
                    <a:ext uri="{9D8B030D-6E8A-4147-A177-3AD203B41FA5}">
                      <a16:colId xmlns:a16="http://schemas.microsoft.com/office/drawing/2014/main" val="20001"/>
                    </a:ext>
                  </a:extLst>
                </a:gridCol>
              </a:tblGrid>
              <a:tr h="370840">
                <a:tc>
                  <a:txBody>
                    <a:bodyPr/>
                    <a:lstStyle/>
                    <a:p>
                      <a:pPr algn="l"/>
                      <a:r>
                        <a:rPr lang="en-US" dirty="0"/>
                        <a:t>Fracture</a:t>
                      </a:r>
                      <a:r>
                        <a:rPr lang="en-US" baseline="0" dirty="0"/>
                        <a:t> type</a:t>
                      </a:r>
                      <a:endParaRPr lang="en-US" dirty="0"/>
                    </a:p>
                  </a:txBody>
                  <a:tcPr/>
                </a:tc>
                <a:tc>
                  <a:txBody>
                    <a:bodyPr/>
                    <a:lstStyle/>
                    <a:p>
                      <a:pPr algn="l"/>
                      <a:r>
                        <a:rPr lang="en-US" dirty="0"/>
                        <a:t>Nerve affected</a:t>
                      </a:r>
                      <a:r>
                        <a:rPr lang="en-US" baseline="0" dirty="0"/>
                        <a:t> </a:t>
                      </a:r>
                      <a:endParaRPr lang="en-US" dirty="0"/>
                    </a:p>
                  </a:txBody>
                  <a:tcPr/>
                </a:tc>
                <a:extLst>
                  <a:ext uri="{0D108BD9-81ED-4DB2-BD59-A6C34878D82A}">
                    <a16:rowId xmlns:a16="http://schemas.microsoft.com/office/drawing/2014/main" val="10000"/>
                  </a:ext>
                </a:extLst>
              </a:tr>
              <a:tr h="370840">
                <a:tc>
                  <a:txBody>
                    <a:bodyPr/>
                    <a:lstStyle/>
                    <a:p>
                      <a:pPr algn="l"/>
                      <a:r>
                        <a:rPr lang="en-US" dirty="0"/>
                        <a:t>Surgical neck</a:t>
                      </a:r>
                    </a:p>
                  </a:txBody>
                  <a:tcPr/>
                </a:tc>
                <a:tc>
                  <a:txBody>
                    <a:bodyPr/>
                    <a:lstStyle/>
                    <a:p>
                      <a:pPr algn="l"/>
                      <a:r>
                        <a:rPr lang="en-US" dirty="0"/>
                        <a:t>Axillary nerve</a:t>
                      </a:r>
                      <a:r>
                        <a:rPr lang="en-US" baseline="0" dirty="0"/>
                        <a:t> </a:t>
                      </a:r>
                      <a:endParaRPr lang="en-US" dirty="0"/>
                    </a:p>
                  </a:txBody>
                  <a:tcPr/>
                </a:tc>
                <a:extLst>
                  <a:ext uri="{0D108BD9-81ED-4DB2-BD59-A6C34878D82A}">
                    <a16:rowId xmlns:a16="http://schemas.microsoft.com/office/drawing/2014/main" val="10001"/>
                  </a:ext>
                </a:extLst>
              </a:tr>
              <a:tr h="370840">
                <a:tc>
                  <a:txBody>
                    <a:bodyPr/>
                    <a:lstStyle/>
                    <a:p>
                      <a:pPr algn="l"/>
                      <a:r>
                        <a:rPr lang="en-US" dirty="0"/>
                        <a:t>Radial</a:t>
                      </a:r>
                      <a:r>
                        <a:rPr lang="en-US" baseline="0" dirty="0"/>
                        <a:t> groove </a:t>
                      </a:r>
                      <a:endParaRPr lang="en-US" dirty="0"/>
                    </a:p>
                  </a:txBody>
                  <a:tcPr/>
                </a:tc>
                <a:tc>
                  <a:txBody>
                    <a:bodyPr/>
                    <a:lstStyle/>
                    <a:p>
                      <a:pPr algn="l"/>
                      <a:r>
                        <a:rPr lang="en-US" dirty="0"/>
                        <a:t>Radial nerve </a:t>
                      </a:r>
                    </a:p>
                  </a:txBody>
                  <a:tcPr/>
                </a:tc>
                <a:extLst>
                  <a:ext uri="{0D108BD9-81ED-4DB2-BD59-A6C34878D82A}">
                    <a16:rowId xmlns:a16="http://schemas.microsoft.com/office/drawing/2014/main" val="10002"/>
                  </a:ext>
                </a:extLst>
              </a:tr>
              <a:tr h="370840">
                <a:tc>
                  <a:txBody>
                    <a:bodyPr/>
                    <a:lstStyle/>
                    <a:p>
                      <a:pPr algn="l"/>
                      <a:r>
                        <a:rPr lang="en-US" dirty="0"/>
                        <a:t>Distal end of </a:t>
                      </a:r>
                      <a:r>
                        <a:rPr lang="en-US" baseline="0" dirty="0"/>
                        <a:t> humerus </a:t>
                      </a:r>
                      <a:endParaRPr lang="en-US" dirty="0"/>
                    </a:p>
                  </a:txBody>
                  <a:tcPr/>
                </a:tc>
                <a:tc>
                  <a:txBody>
                    <a:bodyPr/>
                    <a:lstStyle/>
                    <a:p>
                      <a:pPr algn="l"/>
                      <a:r>
                        <a:rPr lang="en-US" dirty="0"/>
                        <a:t>Median nerve</a:t>
                      </a:r>
                    </a:p>
                  </a:txBody>
                  <a:tcPr/>
                </a:tc>
                <a:extLst>
                  <a:ext uri="{0D108BD9-81ED-4DB2-BD59-A6C34878D82A}">
                    <a16:rowId xmlns:a16="http://schemas.microsoft.com/office/drawing/2014/main" val="10003"/>
                  </a:ext>
                </a:extLst>
              </a:tr>
              <a:tr h="370840">
                <a:tc>
                  <a:txBody>
                    <a:bodyPr/>
                    <a:lstStyle/>
                    <a:p>
                      <a:pPr algn="l"/>
                      <a:r>
                        <a:rPr lang="en-US" dirty="0"/>
                        <a:t>Medial epicondyle </a:t>
                      </a:r>
                    </a:p>
                  </a:txBody>
                  <a:tcPr/>
                </a:tc>
                <a:tc>
                  <a:txBody>
                    <a:bodyPr/>
                    <a:lstStyle/>
                    <a:p>
                      <a:pPr algn="l"/>
                      <a:r>
                        <a:rPr lang="en-US" dirty="0"/>
                        <a:t>Ulnar </a:t>
                      </a:r>
                      <a:r>
                        <a:rPr lang="en-US" dirty="0">
                          <a:solidFill>
                            <a:schemeClr val="tx1"/>
                          </a:solidFill>
                        </a:rPr>
                        <a:t>nerve</a:t>
                      </a:r>
                    </a:p>
                  </a:txBody>
                  <a:tcPr/>
                </a:tc>
                <a:extLst>
                  <a:ext uri="{0D108BD9-81ED-4DB2-BD59-A6C34878D82A}">
                    <a16:rowId xmlns:a16="http://schemas.microsoft.com/office/drawing/2014/main" val="10004"/>
                  </a:ext>
                </a:extLst>
              </a:tr>
            </a:tbl>
          </a:graphicData>
        </a:graphic>
      </p:graphicFrame>
      <p:pic>
        <p:nvPicPr>
          <p:cNvPr id="10" name="Picture 9" descr="68C3B782"/>
          <p:cNvPicPr>
            <a:picLocks noChangeAspect="1" noChangeArrowheads="1"/>
          </p:cNvPicPr>
          <p:nvPr/>
        </p:nvPicPr>
        <p:blipFill>
          <a:blip r:embed="rId2" cstate="print"/>
          <a:srcRect r="68529"/>
          <a:stretch>
            <a:fillRect/>
          </a:stretch>
        </p:blipFill>
        <p:spPr>
          <a:xfrm>
            <a:off x="8494899" y="520114"/>
            <a:ext cx="1188914" cy="2618586"/>
          </a:xfrm>
          <a:prstGeom prst="rect">
            <a:avLst/>
          </a:prstGeom>
          <a:noFill/>
          <a:ln/>
        </p:spPr>
      </p:pic>
      <p:pic>
        <p:nvPicPr>
          <p:cNvPr id="11" name="Picture 10" descr="FFCF1A5F"/>
          <p:cNvPicPr>
            <a:picLocks noChangeAspect="1" noChangeArrowheads="1"/>
          </p:cNvPicPr>
          <p:nvPr/>
        </p:nvPicPr>
        <p:blipFill>
          <a:blip r:embed="rId3" cstate="print"/>
          <a:srcRect l="53125" t="24873" r="10852" b="44617"/>
          <a:stretch>
            <a:fillRect/>
          </a:stretch>
        </p:blipFill>
        <p:spPr>
          <a:xfrm>
            <a:off x="9683813" y="520114"/>
            <a:ext cx="2534940" cy="2618586"/>
          </a:xfrm>
          <a:prstGeom prst="rect">
            <a:avLst/>
          </a:prstGeom>
          <a:noFill/>
          <a:ln/>
        </p:spPr>
      </p:pic>
      <p:pic>
        <p:nvPicPr>
          <p:cNvPr id="12" name="Picture 11" descr="C:\Users\Administrator\Pictures\Picture1.jpg"/>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3551" y="3290082"/>
            <a:ext cx="2699728" cy="34710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0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310595578"/>
              </p:ext>
            </p:extLst>
          </p:nvPr>
        </p:nvGraphicFramePr>
        <p:xfrm>
          <a:off x="264659" y="682827"/>
          <a:ext cx="10043377" cy="5656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صورة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0213" y="3465146"/>
            <a:ext cx="2611787" cy="2451746"/>
          </a:xfrm>
          <a:prstGeom prst="rect">
            <a:avLst/>
          </a:prstGeom>
        </p:spPr>
      </p:pic>
      <p:sp>
        <p:nvSpPr>
          <p:cNvPr id="2" name="عنوان 1"/>
          <p:cNvSpPr>
            <a:spLocks noGrp="1"/>
          </p:cNvSpPr>
          <p:nvPr>
            <p:ph type="title"/>
          </p:nvPr>
        </p:nvSpPr>
        <p:spPr>
          <a:xfrm>
            <a:off x="264659" y="380377"/>
            <a:ext cx="11353800" cy="940525"/>
          </a:xfrm>
        </p:spPr>
        <p:txBody>
          <a:bodyPr>
            <a:normAutofit/>
          </a:bodyPr>
          <a:lstStyle/>
          <a:p>
            <a:pPr rtl="0">
              <a:lnSpc>
                <a:spcPct val="100000"/>
              </a:lnSpc>
              <a:spcBef>
                <a:spcPts val="0"/>
              </a:spcBef>
            </a:pPr>
            <a:r>
              <a:rPr lang="en-US" sz="4000" dirty="0">
                <a:solidFill>
                  <a:srgbClr val="000000"/>
                </a:solidFill>
                <a:latin typeface="Abadi MT Condensed Extra Bold" charset="0"/>
                <a:ea typeface="Abadi MT Condensed Extra Bold" charset="0"/>
                <a:cs typeface="Abadi MT Condensed Extra Bold" charset="0"/>
                <a:sym typeface="Arial"/>
              </a:rPr>
              <a:t>Distal humeral fracture:</a:t>
            </a:r>
            <a:endParaRPr lang="ar-SA"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Arial"/>
              <a:cs typeface="Arial"/>
              <a:sym typeface="Arial"/>
            </a:endParaRPr>
          </a:p>
        </p:txBody>
      </p:sp>
      <p:sp>
        <p:nvSpPr>
          <p:cNvPr id="8" name="سهم إلى اليمين 7"/>
          <p:cNvSpPr/>
          <p:nvPr/>
        </p:nvSpPr>
        <p:spPr>
          <a:xfrm>
            <a:off x="3450801" y="4123034"/>
            <a:ext cx="1007390" cy="705173"/>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6"/>
          <p:cNvSpPr txBox="1"/>
          <p:nvPr/>
        </p:nvSpPr>
        <p:spPr>
          <a:xfrm>
            <a:off x="264659" y="6384251"/>
            <a:ext cx="2086656" cy="307777"/>
          </a:xfrm>
          <a:prstGeom prst="rect">
            <a:avLst/>
          </a:prstGeom>
          <a:noFill/>
          <a:ln>
            <a:solidFill>
              <a:schemeClr val="accent6"/>
            </a:solidFill>
          </a:ln>
        </p:spPr>
        <p:txBody>
          <a:bodyPr wrap="square" rtlCol="0">
            <a:spAutoFit/>
          </a:bodyPr>
          <a:lstStyle/>
          <a:p>
            <a:r>
              <a:rPr lang="en-US" dirty="0"/>
              <a:t>Only on the boys’ slides</a:t>
            </a:r>
            <a:endParaRPr lang="en-GB" dirty="0"/>
          </a:p>
        </p:txBody>
      </p:sp>
      <p:pic>
        <p:nvPicPr>
          <p:cNvPr id="10" name="Picture 9" descr="Fig 1.7 - A supracondylar fracture of the humer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2953" y="4250426"/>
            <a:ext cx="2012570" cy="240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305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5802" y="232000"/>
            <a:ext cx="8422105" cy="1323439"/>
          </a:xfrm>
          <a:prstGeom prst="rect">
            <a:avLst/>
          </a:prstGeom>
          <a:noFill/>
        </p:spPr>
        <p:txBody>
          <a:bodyPr wrap="square" rtlCol="0">
            <a:spAutoFit/>
          </a:bodyPr>
          <a:lstStyle/>
          <a:p>
            <a:r>
              <a:rPr lang="en-US" sz="4000" kern="1200" dirty="0">
                <a:latin typeface="+mn-lt"/>
                <a:ea typeface="Abadi MT Condensed Extra Bold" charset="0"/>
                <a:cs typeface="Abadi MT Condensed Extra Bold" charset="0"/>
              </a:rPr>
              <a:t>Articulations:</a:t>
            </a:r>
            <a:r>
              <a:rPr lang="en-US" sz="4800" kern="12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t>
            </a:r>
            <a:r>
              <a:rPr lang="en-US" sz="8000" dirty="0">
                <a:latin typeface="+mn-lt"/>
              </a:rPr>
              <a:t> </a:t>
            </a:r>
          </a:p>
        </p:txBody>
      </p:sp>
      <p:sp>
        <p:nvSpPr>
          <p:cNvPr id="4" name="TextBox 3"/>
          <p:cNvSpPr txBox="1"/>
          <p:nvPr/>
        </p:nvSpPr>
        <p:spPr>
          <a:xfrm>
            <a:off x="985801" y="1555439"/>
            <a:ext cx="8869181" cy="1569660"/>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solidFill>
                  <a:schemeClr val="accent6"/>
                </a:solidFill>
                <a:latin typeface="+mj-lt"/>
              </a:rPr>
              <a:t>Head of the humerus with the glenoid cavity of the scapula form the Shoulder joint</a:t>
            </a:r>
            <a:r>
              <a:rPr lang="en-US" sz="2400" dirty="0">
                <a:solidFill>
                  <a:schemeClr val="tx1"/>
                </a:solidFill>
                <a:latin typeface="+mj-lt"/>
              </a:rPr>
              <a:t>. </a:t>
            </a:r>
            <a:endParaRPr lang="en-US" sz="2400" dirty="0">
              <a:solidFill>
                <a:schemeClr val="tx1"/>
              </a:solidFill>
              <a:effectLst/>
              <a:latin typeface="+mj-lt"/>
            </a:endParaRPr>
          </a:p>
          <a:p>
            <a:pPr marL="342900" indent="-342900">
              <a:buFont typeface="Courier New" panose="02070309020205020404" pitchFamily="49" charset="0"/>
              <a:buChar char="o"/>
            </a:pPr>
            <a:r>
              <a:rPr lang="en-US" sz="2400" dirty="0">
                <a:solidFill>
                  <a:schemeClr val="tx1"/>
                </a:solidFill>
                <a:latin typeface="+mj-lt"/>
              </a:rPr>
              <a:t>Lower end (</a:t>
            </a:r>
            <a:r>
              <a:rPr lang="en-US" sz="2400" dirty="0">
                <a:solidFill>
                  <a:schemeClr val="accent6"/>
                </a:solidFill>
                <a:latin typeface="+mj-lt"/>
              </a:rPr>
              <a:t>Trochlea &amp; Capitulum</a:t>
            </a:r>
            <a:r>
              <a:rPr lang="en-US" sz="2400" dirty="0">
                <a:solidFill>
                  <a:schemeClr val="tx1"/>
                </a:solidFill>
                <a:latin typeface="+mj-lt"/>
              </a:rPr>
              <a:t>) with the upper ends of the radius &amp; ulna form the Elbow joint</a:t>
            </a:r>
            <a:r>
              <a:rPr lang="en-US" dirty="0">
                <a:solidFill>
                  <a:schemeClr val="tx1"/>
                </a:solidFill>
                <a:latin typeface="+mn-lt"/>
              </a:rPr>
              <a:t>. </a:t>
            </a:r>
            <a:endParaRPr lang="en-US" dirty="0">
              <a:solidFill>
                <a:schemeClr val="tx1"/>
              </a:solidFill>
              <a:effectLst/>
              <a:latin typeface="+mn-lt"/>
            </a:endParaRPr>
          </a:p>
        </p:txBody>
      </p:sp>
      <p:pic>
        <p:nvPicPr>
          <p:cNvPr id="5" name="Picture 4" descr="C:\Documents and Settings\User\My Documents\Student Gray\7. Upper limb\F66122-007-f027.jpg"/>
          <p:cNvPicPr>
            <a:picLocks noGrp="1" noChangeAspect="1" noChangeArrowheads="1"/>
          </p:cNvPicPr>
          <p:nvPr/>
        </p:nvPicPr>
        <p:blipFill>
          <a:blip r:embed="rId2" cstate="print"/>
          <a:srcRect l="14264" r="14416" b="4907"/>
          <a:stretch>
            <a:fillRect/>
          </a:stretch>
        </p:blipFill>
        <p:spPr bwMode="auto">
          <a:xfrm>
            <a:off x="2435562" y="3314443"/>
            <a:ext cx="2782706" cy="3060977"/>
          </a:xfrm>
          <a:prstGeom prst="rect">
            <a:avLst/>
          </a:prstGeom>
          <a:ln>
            <a:noFill/>
          </a:ln>
          <a:effectLst>
            <a:softEdge rad="112500"/>
          </a:effectLst>
        </p:spPr>
      </p:pic>
      <p:pic>
        <p:nvPicPr>
          <p:cNvPr id="7" name="Picture 6" descr="C:\Documents and Settings\User\My Documents\Student Gray\7. Upper limb\F66122-007-f070a.jpg"/>
          <p:cNvPicPr>
            <a:picLocks noChangeAspect="1" noChangeArrowheads="1"/>
          </p:cNvPicPr>
          <p:nvPr/>
        </p:nvPicPr>
        <p:blipFill>
          <a:blip r:embed="rId3" cstate="print"/>
          <a:srcRect l="15207" r="15207" b="6937"/>
          <a:stretch>
            <a:fillRect/>
          </a:stretch>
        </p:blipFill>
        <p:spPr bwMode="auto">
          <a:xfrm>
            <a:off x="6015002" y="3460565"/>
            <a:ext cx="3039881" cy="2860584"/>
          </a:xfrm>
          <a:prstGeom prst="rect">
            <a:avLst/>
          </a:prstGeom>
          <a:ln>
            <a:noFill/>
          </a:ln>
          <a:effectLst>
            <a:softEdge rad="112500"/>
          </a:effectLst>
        </p:spPr>
      </p:pic>
      <p:sp>
        <p:nvSpPr>
          <p:cNvPr id="8" name="Right Arrow 7"/>
          <p:cNvSpPr/>
          <p:nvPr/>
        </p:nvSpPr>
        <p:spPr>
          <a:xfrm>
            <a:off x="3452967" y="4414312"/>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Down Arrow 8"/>
          <p:cNvSpPr/>
          <p:nvPr/>
        </p:nvSpPr>
        <p:spPr>
          <a:xfrm>
            <a:off x="7204239" y="4390791"/>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p:cNvSpPr txBox="1"/>
          <p:nvPr/>
        </p:nvSpPr>
        <p:spPr>
          <a:xfrm>
            <a:off x="264659" y="6384251"/>
            <a:ext cx="2086656" cy="307777"/>
          </a:xfrm>
          <a:prstGeom prst="rect">
            <a:avLst/>
          </a:prstGeom>
          <a:noFill/>
          <a:ln>
            <a:solidFill>
              <a:schemeClr val="accent6"/>
            </a:solidFill>
          </a:ln>
        </p:spPr>
        <p:txBody>
          <a:bodyPr wrap="square" rtlCol="0">
            <a:spAutoFit/>
          </a:bodyPr>
          <a:lstStyle/>
          <a:p>
            <a:r>
              <a:rPr lang="en-US" dirty="0"/>
              <a:t>Only on the boys’ slides</a:t>
            </a:r>
            <a:endParaRPr lang="en-GB" dirty="0"/>
          </a:p>
        </p:txBody>
      </p:sp>
    </p:spTree>
    <p:extLst>
      <p:ext uri="{BB962C8B-B14F-4D97-AF65-F5344CB8AC3E}">
        <p14:creationId xmlns:p14="http://schemas.microsoft.com/office/powerpoint/2010/main" val="3284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7213" y="272926"/>
            <a:ext cx="4662919" cy="2185214"/>
          </a:xfrm>
          <a:prstGeom prst="rect">
            <a:avLst/>
          </a:prstGeom>
          <a:noFill/>
        </p:spPr>
        <p:txBody>
          <a:bodyPr wrap="square" rtlCol="0">
            <a:spAutoFit/>
          </a:bodyPr>
          <a:lstStyle/>
          <a:p>
            <a:r>
              <a:rPr lang="en-US" sz="4000" b="1" kern="1200" dirty="0">
                <a:latin typeface="Abadi MT Condensed Extra Bold" charset="0"/>
                <a:ea typeface="Abadi MT Condensed Extra Bold" charset="0"/>
                <a:cs typeface="Abadi MT Condensed Extra Bold" charset="0"/>
              </a:rPr>
              <a:t>Ulna: </a:t>
            </a:r>
          </a:p>
          <a:p>
            <a:pPr marL="342900" indent="-342900">
              <a:buFont typeface="Arial" charset="0"/>
              <a:buChar char="•"/>
            </a:pPr>
            <a:r>
              <a:rPr lang="en-US" sz="2400" dirty="0">
                <a:latin typeface="+mn-lt"/>
              </a:rPr>
              <a:t> </a:t>
            </a:r>
            <a:r>
              <a:rPr lang="en-US" sz="2400" dirty="0">
                <a:solidFill>
                  <a:schemeClr val="accent6"/>
                </a:solidFill>
                <a:latin typeface="+mn-lt"/>
              </a:rPr>
              <a:t>Is the stabilizing bone of forearm.</a:t>
            </a:r>
          </a:p>
          <a:p>
            <a:pPr marL="342900" indent="-342900">
              <a:buFont typeface="Arial" charset="0"/>
              <a:buChar char="•"/>
            </a:pPr>
            <a:r>
              <a:rPr lang="en-US" sz="2400" dirty="0">
                <a:latin typeface="+mn-lt"/>
              </a:rPr>
              <a:t> </a:t>
            </a:r>
            <a:r>
              <a:rPr lang="en-US" sz="2400" dirty="0">
                <a:solidFill>
                  <a:schemeClr val="accent6"/>
                </a:solidFill>
                <a:latin typeface="+mn-lt"/>
              </a:rPr>
              <a:t>It is the medial and the longer of the two bones  of the forearm.</a:t>
            </a:r>
          </a:p>
        </p:txBody>
      </p:sp>
      <p:grpSp>
        <p:nvGrpSpPr>
          <p:cNvPr id="2" name="Group 25"/>
          <p:cNvGrpSpPr/>
          <p:nvPr/>
        </p:nvGrpSpPr>
        <p:grpSpPr>
          <a:xfrm>
            <a:off x="5095144" y="271461"/>
            <a:ext cx="6659975" cy="6312568"/>
            <a:chOff x="7417959" y="308630"/>
            <a:chExt cx="4708358" cy="654937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959" y="308630"/>
              <a:ext cx="4708358" cy="6549370"/>
            </a:xfrm>
            <a:prstGeom prst="rect">
              <a:avLst/>
            </a:prstGeom>
            <a:ln>
              <a:noFill/>
            </a:ln>
          </p:spPr>
        </p:pic>
        <p:sp>
          <p:nvSpPr>
            <p:cNvPr id="17" name="Rectangle 16"/>
            <p:cNvSpPr/>
            <p:nvPr/>
          </p:nvSpPr>
          <p:spPr>
            <a:xfrm>
              <a:off x="8293768" y="3583315"/>
              <a:ext cx="866274" cy="55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237316" y="6104021"/>
              <a:ext cx="1296958" cy="232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485493" y="2534653"/>
              <a:ext cx="519853" cy="32084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2" name="Rectangle 21"/>
            <p:cNvSpPr/>
            <p:nvPr/>
          </p:nvSpPr>
          <p:spPr>
            <a:xfrm>
              <a:off x="11245516" y="3128211"/>
              <a:ext cx="648479" cy="44097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3" name="Rectangle 22"/>
            <p:cNvSpPr/>
            <p:nvPr/>
          </p:nvSpPr>
          <p:spPr>
            <a:xfrm>
              <a:off x="10237316" y="3866147"/>
              <a:ext cx="1008200" cy="268705"/>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4" name="Rectangle 23"/>
            <p:cNvSpPr/>
            <p:nvPr/>
          </p:nvSpPr>
          <p:spPr>
            <a:xfrm>
              <a:off x="10885795" y="3583315"/>
              <a:ext cx="1008200" cy="268705"/>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5" name="Rectangle 24"/>
            <p:cNvSpPr/>
            <p:nvPr/>
          </p:nvSpPr>
          <p:spPr>
            <a:xfrm>
              <a:off x="10898706" y="2606843"/>
              <a:ext cx="1021848" cy="3930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29" name="Left Arrow 28"/>
          <p:cNvSpPr/>
          <p:nvPr/>
        </p:nvSpPr>
        <p:spPr>
          <a:xfrm rot="1578072">
            <a:off x="8118978" y="1492576"/>
            <a:ext cx="629809" cy="241265"/>
          </a:xfrm>
          <a:prstGeom prst="lef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 name="Group 39"/>
          <p:cNvGrpSpPr/>
          <p:nvPr/>
        </p:nvGrpSpPr>
        <p:grpSpPr>
          <a:xfrm>
            <a:off x="5095144" y="400956"/>
            <a:ext cx="6659975" cy="6312568"/>
            <a:chOff x="5255565" y="271461"/>
            <a:chExt cx="6659975" cy="6312568"/>
          </a:xfrm>
        </p:grpSpPr>
        <p:grpSp>
          <p:nvGrpSpPr>
            <p:cNvPr id="5" name="Group 29"/>
            <p:cNvGrpSpPr/>
            <p:nvPr/>
          </p:nvGrpSpPr>
          <p:grpSpPr>
            <a:xfrm>
              <a:off x="5255565" y="271461"/>
              <a:ext cx="6659975" cy="6312568"/>
              <a:chOff x="7417959" y="308630"/>
              <a:chExt cx="4708358" cy="654937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959" y="308630"/>
                <a:ext cx="4708358" cy="6549370"/>
              </a:xfrm>
              <a:prstGeom prst="rect">
                <a:avLst/>
              </a:prstGeom>
              <a:ln>
                <a:solidFill>
                  <a:schemeClr val="tx1"/>
                </a:solidFill>
              </a:ln>
            </p:spPr>
          </p:pic>
          <p:sp>
            <p:nvSpPr>
              <p:cNvPr id="32" name="Rectangle 31"/>
              <p:cNvSpPr/>
              <p:nvPr/>
            </p:nvSpPr>
            <p:spPr>
              <a:xfrm>
                <a:off x="8334172" y="3583315"/>
                <a:ext cx="866274" cy="55153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237316" y="6104021"/>
                <a:ext cx="1296958" cy="232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485493" y="2534653"/>
                <a:ext cx="519853" cy="320842"/>
              </a:xfrm>
              <a:prstGeom prst="rect">
                <a:avLst/>
              </a:prstGeom>
              <a:noFill/>
              <a:ln w="28575" cap="flat" cmpd="sng" algn="ctr">
                <a:solidFill>
                  <a:srgbClr val="CC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5" name="Rectangle 34"/>
              <p:cNvSpPr/>
              <p:nvPr/>
            </p:nvSpPr>
            <p:spPr>
              <a:xfrm>
                <a:off x="11245516" y="3128211"/>
                <a:ext cx="648479" cy="350921"/>
              </a:xfrm>
              <a:prstGeom prst="rect">
                <a:avLst/>
              </a:prstGeom>
              <a:noFill/>
              <a:ln w="28575" cap="flat" cmpd="sng" algn="ctr">
                <a:solidFill>
                  <a:srgbClr val="CC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6" name="Rectangle 35"/>
              <p:cNvSpPr/>
              <p:nvPr/>
            </p:nvSpPr>
            <p:spPr>
              <a:xfrm>
                <a:off x="10227215" y="3895795"/>
                <a:ext cx="1008200" cy="189740"/>
              </a:xfrm>
              <a:prstGeom prst="rect">
                <a:avLst/>
              </a:prstGeom>
              <a:noFill/>
              <a:ln w="28575">
                <a:solidFill>
                  <a:srgbClr val="CC00FF"/>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7" name="Rectangle 36"/>
              <p:cNvSpPr/>
              <p:nvPr/>
            </p:nvSpPr>
            <p:spPr>
              <a:xfrm>
                <a:off x="10885795" y="3583315"/>
                <a:ext cx="1008200" cy="268705"/>
              </a:xfrm>
              <a:prstGeom prst="rect">
                <a:avLst/>
              </a:prstGeom>
              <a:noFill/>
              <a:ln w="28575">
                <a:solidFill>
                  <a:schemeClr val="accent3">
                    <a:lumMod val="75000"/>
                  </a:schemeClr>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8" name="Rectangle 37"/>
              <p:cNvSpPr/>
              <p:nvPr/>
            </p:nvSpPr>
            <p:spPr>
              <a:xfrm>
                <a:off x="10898706" y="2606843"/>
                <a:ext cx="1021848" cy="393031"/>
              </a:xfrm>
              <a:prstGeom prst="rect">
                <a:avLst/>
              </a:prstGeom>
              <a:noFill/>
              <a:ln w="28575">
                <a:solidFill>
                  <a:schemeClr val="accent3">
                    <a:lumMod val="75000"/>
                  </a:schemeClr>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39" name="Left Arrow 38"/>
            <p:cNvSpPr/>
            <p:nvPr/>
          </p:nvSpPr>
          <p:spPr>
            <a:xfrm rot="1578072">
              <a:off x="8324104" y="1610756"/>
              <a:ext cx="629809" cy="241265"/>
            </a:xfrm>
            <a:prstGeom prst="left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41" name="Rectangle 40"/>
          <p:cNvSpPr/>
          <p:nvPr/>
        </p:nvSpPr>
        <p:spPr>
          <a:xfrm>
            <a:off x="8769639" y="1709539"/>
            <a:ext cx="1625645" cy="247676"/>
          </a:xfrm>
          <a:prstGeom prst="rect">
            <a:avLst/>
          </a:prstGeom>
          <a:noFill/>
          <a:ln w="28575">
            <a:solidFill>
              <a:srgbClr val="FFC000"/>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3" name="TextBox 42"/>
          <p:cNvSpPr txBox="1"/>
          <p:nvPr/>
        </p:nvSpPr>
        <p:spPr>
          <a:xfrm>
            <a:off x="5614737" y="5447282"/>
            <a:ext cx="2165684" cy="369332"/>
          </a:xfrm>
          <a:prstGeom prst="rect">
            <a:avLst/>
          </a:prstGeom>
          <a:noFill/>
        </p:spPr>
        <p:txBody>
          <a:bodyPr wrap="square" rtlCol="0">
            <a:spAutoFit/>
          </a:bodyPr>
          <a:lstStyle/>
          <a:p>
            <a:r>
              <a:rPr lang="en-US" dirty="0"/>
              <a:t>Ulna of left forearm</a:t>
            </a:r>
          </a:p>
        </p:txBody>
      </p:sp>
      <p:sp>
        <p:nvSpPr>
          <p:cNvPr id="45" name="TextBox 44"/>
          <p:cNvSpPr txBox="1"/>
          <p:nvPr/>
        </p:nvSpPr>
        <p:spPr>
          <a:xfrm>
            <a:off x="285549" y="2701114"/>
            <a:ext cx="4126030" cy="369332"/>
          </a:xfrm>
          <a:prstGeom prst="rect">
            <a:avLst/>
          </a:prstGeom>
          <a:noFill/>
        </p:spPr>
        <p:txBody>
          <a:bodyPr wrap="square" rtlCol="0">
            <a:spAutoFit/>
          </a:bodyPr>
          <a:lstStyle/>
          <a:p>
            <a:r>
              <a:rPr lang="en-US" dirty="0">
                <a:hlinkClick r:id="rId3"/>
              </a:rPr>
              <a:t>Video on ulna </a:t>
            </a:r>
            <a:endParaRPr lang="en-US" dirty="0"/>
          </a:p>
        </p:txBody>
      </p:sp>
      <p:grpSp>
        <p:nvGrpSpPr>
          <p:cNvPr id="6" name="Group 48"/>
          <p:cNvGrpSpPr/>
          <p:nvPr/>
        </p:nvGrpSpPr>
        <p:grpSpPr>
          <a:xfrm>
            <a:off x="403781" y="3263279"/>
            <a:ext cx="4591540" cy="3450245"/>
            <a:chOff x="285549" y="3231291"/>
            <a:chExt cx="4591540" cy="3450245"/>
          </a:xfrm>
        </p:grpSpPr>
        <p:pic>
          <p:nvPicPr>
            <p:cNvPr id="4" name="Picture 3"/>
            <p:cNvPicPr>
              <a:picLocks noChangeAspect="1"/>
            </p:cNvPicPr>
            <p:nvPr/>
          </p:nvPicPr>
          <p:blipFill>
            <a:blip r:embed="rId4"/>
            <a:stretch>
              <a:fillRect/>
            </a:stretch>
          </p:blipFill>
          <p:spPr>
            <a:xfrm>
              <a:off x="285549" y="3231291"/>
              <a:ext cx="4591540" cy="3450245"/>
            </a:xfrm>
            <a:prstGeom prst="rect">
              <a:avLst/>
            </a:prstGeom>
            <a:ln>
              <a:solidFill>
                <a:schemeClr val="tx1"/>
              </a:solidFill>
            </a:ln>
          </p:spPr>
        </p:pic>
        <p:sp>
          <p:nvSpPr>
            <p:cNvPr id="48" name="Rectangle 47"/>
            <p:cNvSpPr/>
            <p:nvPr/>
          </p:nvSpPr>
          <p:spPr>
            <a:xfrm>
              <a:off x="3383674" y="3700352"/>
              <a:ext cx="1420419" cy="388483"/>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50" name="Rectangle 49"/>
          <p:cNvSpPr/>
          <p:nvPr/>
        </p:nvSpPr>
        <p:spPr>
          <a:xfrm>
            <a:off x="6391128" y="992856"/>
            <a:ext cx="884971" cy="365760"/>
          </a:xfrm>
          <a:prstGeom prst="rect">
            <a:avLst/>
          </a:prstGeom>
          <a:noFill/>
          <a:ln w="28575">
            <a:solidFill>
              <a:srgbClr val="FFC000"/>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2" name="TextBox 41"/>
          <p:cNvSpPr txBox="1"/>
          <p:nvPr/>
        </p:nvSpPr>
        <p:spPr>
          <a:xfrm>
            <a:off x="3456203" y="5613971"/>
            <a:ext cx="1493415" cy="646331"/>
          </a:xfrm>
          <a:prstGeom prst="rect">
            <a:avLst/>
          </a:prstGeom>
          <a:noFill/>
        </p:spPr>
        <p:txBody>
          <a:bodyPr wrap="square" rtlCol="0">
            <a:spAutoFit/>
          </a:bodyPr>
          <a:lstStyle/>
          <a:p>
            <a:r>
              <a:rPr lang="en-US" dirty="0"/>
              <a:t>Ulna of right forearm</a:t>
            </a:r>
          </a:p>
        </p:txBody>
      </p:sp>
      <p:sp>
        <p:nvSpPr>
          <p:cNvPr id="40" name="Rectangle 39"/>
          <p:cNvSpPr/>
          <p:nvPr/>
        </p:nvSpPr>
        <p:spPr>
          <a:xfrm>
            <a:off x="6391127" y="627096"/>
            <a:ext cx="884971" cy="365760"/>
          </a:xfrm>
          <a:prstGeom prst="rect">
            <a:avLst/>
          </a:prstGeom>
          <a:noFill/>
          <a:ln w="28575">
            <a:solidFill>
              <a:srgbClr val="FFC000"/>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4" name="Rectangle 43"/>
          <p:cNvSpPr/>
          <p:nvPr/>
        </p:nvSpPr>
        <p:spPr>
          <a:xfrm>
            <a:off x="6146085" y="1415768"/>
            <a:ext cx="1189007" cy="274320"/>
          </a:xfrm>
          <a:prstGeom prst="rect">
            <a:avLst/>
          </a:prstGeom>
          <a:noFill/>
          <a:ln w="28575">
            <a:solidFill>
              <a:srgbClr val="FFC000"/>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6" name="Rectangle 45"/>
          <p:cNvSpPr/>
          <p:nvPr/>
        </p:nvSpPr>
        <p:spPr>
          <a:xfrm>
            <a:off x="8607168" y="643768"/>
            <a:ext cx="1189007" cy="274320"/>
          </a:xfrm>
          <a:prstGeom prst="rect">
            <a:avLst/>
          </a:prstGeom>
          <a:noFill/>
          <a:ln w="28575">
            <a:solidFill>
              <a:srgbClr val="FFC000"/>
            </a:solid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03017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a:off x="4025262" y="2005262"/>
            <a:ext cx="614949" cy="2793731"/>
            <a:chOff x="1281585" y="2118479"/>
            <a:chExt cx="614949" cy="2617304"/>
          </a:xfrm>
        </p:grpSpPr>
        <p:cxnSp>
          <p:nvCxnSpPr>
            <p:cNvPr id="61" name="Straight Arrow Connector 60"/>
            <p:cNvCxnSpPr/>
            <p:nvPr/>
          </p:nvCxnSpPr>
          <p:spPr>
            <a:xfrm flipH="1" flipV="1">
              <a:off x="1281585" y="2118479"/>
              <a:ext cx="614949" cy="191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281585" y="3927107"/>
              <a:ext cx="614949" cy="216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281585" y="2839452"/>
              <a:ext cx="6131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281585" y="3313977"/>
              <a:ext cx="6131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81585" y="4558048"/>
              <a:ext cx="613166" cy="177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1420203" y="390751"/>
            <a:ext cx="2911641" cy="652589"/>
          </a:xfrm>
        </p:spPr>
        <p:txBody>
          <a:bodyPr>
            <a:noAutofit/>
          </a:bodyPr>
          <a:lstStyle/>
          <a:p>
            <a:pPr rtl="0">
              <a:lnSpc>
                <a:spcPct val="100000"/>
              </a:lnSpc>
              <a:spcBef>
                <a:spcPts val="0"/>
              </a:spcBef>
            </a:pPr>
            <a:r>
              <a:rPr lang="en-US" sz="4000" b="1" dirty="0">
                <a:solidFill>
                  <a:srgbClr val="000000"/>
                </a:solidFill>
                <a:latin typeface="Abadi MT Condensed Extra Bold" charset="0"/>
                <a:ea typeface="Abadi MT Condensed Extra Bold" charset="0"/>
                <a:cs typeface="Abadi MT Condensed Extra Bold" charset="0"/>
                <a:sym typeface="Arial"/>
              </a:rPr>
              <a:t>Ulna</a:t>
            </a:r>
          </a:p>
        </p:txBody>
      </p:sp>
      <p:graphicFrame>
        <p:nvGraphicFramePr>
          <p:cNvPr id="5" name="Table 4"/>
          <p:cNvGraphicFramePr>
            <a:graphicFrameLocks noGrp="1"/>
          </p:cNvGraphicFramePr>
          <p:nvPr>
            <p:extLst>
              <p:ext uri="{D42A27DB-BD31-4B8C-83A1-F6EECF244321}">
                <p14:modId xmlns:p14="http://schemas.microsoft.com/office/powerpoint/2010/main" val="750648595"/>
              </p:ext>
            </p:extLst>
          </p:nvPr>
        </p:nvGraphicFramePr>
        <p:xfrm>
          <a:off x="4363452" y="1308309"/>
          <a:ext cx="1994307" cy="3498615"/>
        </p:xfrm>
        <a:graphic>
          <a:graphicData uri="http://schemas.openxmlformats.org/drawingml/2006/table">
            <a:tbl>
              <a:tblPr firstRow="1" bandRow="1">
                <a:tableStyleId>{21E4AEA4-8DFA-4A89-87EB-49C32662AFE0}</a:tableStyleId>
              </a:tblPr>
              <a:tblGrid>
                <a:gridCol w="1994307">
                  <a:extLst>
                    <a:ext uri="{9D8B030D-6E8A-4147-A177-3AD203B41FA5}">
                      <a16:colId xmlns:a16="http://schemas.microsoft.com/office/drawing/2014/main" val="3180740118"/>
                    </a:ext>
                  </a:extLst>
                </a:gridCol>
              </a:tblGrid>
              <a:tr h="701710">
                <a:tc>
                  <a:txBody>
                    <a:bodyPr/>
                    <a:lstStyle/>
                    <a:p>
                      <a:pPr algn="ctr"/>
                      <a:r>
                        <a:rPr lang="en-US" dirty="0"/>
                        <a:t>Proximal (upper)</a:t>
                      </a:r>
                      <a:r>
                        <a:rPr lang="en-US" baseline="0" dirty="0"/>
                        <a:t> end:</a:t>
                      </a:r>
                      <a:endParaRPr lang="en-US" dirty="0"/>
                    </a:p>
                  </a:txBody>
                  <a:tcPr/>
                </a:tc>
                <a:extLst>
                  <a:ext uri="{0D108BD9-81ED-4DB2-BD59-A6C34878D82A}">
                    <a16:rowId xmlns:a16="http://schemas.microsoft.com/office/drawing/2014/main" val="2076542177"/>
                  </a:ext>
                </a:extLst>
              </a:tr>
              <a:tr h="625125">
                <a:tc>
                  <a:txBody>
                    <a:bodyPr/>
                    <a:lstStyle/>
                    <a:p>
                      <a:pPr algn="ctr"/>
                      <a:r>
                        <a:rPr lang="en-US" dirty="0">
                          <a:solidFill>
                            <a:srgbClr val="F14124"/>
                          </a:solidFill>
                        </a:rPr>
                        <a:t>Olecranon</a:t>
                      </a:r>
                      <a:r>
                        <a:rPr lang="en-US" dirty="0"/>
                        <a:t> process</a:t>
                      </a:r>
                    </a:p>
                  </a:txBody>
                  <a:tcPr/>
                </a:tc>
                <a:extLst>
                  <a:ext uri="{0D108BD9-81ED-4DB2-BD59-A6C34878D82A}">
                    <a16:rowId xmlns:a16="http://schemas.microsoft.com/office/drawing/2014/main" val="597498052"/>
                  </a:ext>
                </a:extLst>
              </a:tr>
              <a:tr h="542945">
                <a:tc>
                  <a:txBody>
                    <a:bodyPr/>
                    <a:lstStyle/>
                    <a:p>
                      <a:pPr algn="ctr"/>
                      <a:r>
                        <a:rPr lang="en-US" dirty="0">
                          <a:solidFill>
                            <a:srgbClr val="F14124"/>
                          </a:solidFill>
                        </a:rPr>
                        <a:t>Trochlear</a:t>
                      </a:r>
                      <a:r>
                        <a:rPr lang="en-US" dirty="0"/>
                        <a:t> notch</a:t>
                      </a:r>
                    </a:p>
                  </a:txBody>
                  <a:tcPr/>
                </a:tc>
                <a:extLst>
                  <a:ext uri="{0D108BD9-81ED-4DB2-BD59-A6C34878D82A}">
                    <a16:rowId xmlns:a16="http://schemas.microsoft.com/office/drawing/2014/main" val="221132456"/>
                  </a:ext>
                </a:extLst>
              </a:tr>
              <a:tr h="542945">
                <a:tc>
                  <a:txBody>
                    <a:bodyPr/>
                    <a:lstStyle/>
                    <a:p>
                      <a:pPr algn="ctr"/>
                      <a:r>
                        <a:rPr lang="en-US" dirty="0">
                          <a:solidFill>
                            <a:srgbClr val="F14124"/>
                          </a:solidFill>
                        </a:rPr>
                        <a:t>Coronoid</a:t>
                      </a:r>
                      <a:r>
                        <a:rPr lang="en-US" dirty="0"/>
                        <a:t> process</a:t>
                      </a:r>
                    </a:p>
                  </a:txBody>
                  <a:tcPr/>
                </a:tc>
                <a:extLst>
                  <a:ext uri="{0D108BD9-81ED-4DB2-BD59-A6C34878D82A}">
                    <a16:rowId xmlns:a16="http://schemas.microsoft.com/office/drawing/2014/main" val="641297257"/>
                  </a:ext>
                </a:extLst>
              </a:tr>
              <a:tr h="542945">
                <a:tc>
                  <a:txBody>
                    <a:bodyPr/>
                    <a:lstStyle/>
                    <a:p>
                      <a:pPr algn="ctr"/>
                      <a:r>
                        <a:rPr lang="en-US" dirty="0">
                          <a:solidFill>
                            <a:srgbClr val="F14124"/>
                          </a:solidFill>
                        </a:rPr>
                        <a:t>Radial</a:t>
                      </a:r>
                      <a:r>
                        <a:rPr lang="en-US" dirty="0"/>
                        <a:t> notch</a:t>
                      </a:r>
                    </a:p>
                  </a:txBody>
                  <a:tcPr/>
                </a:tc>
                <a:extLst>
                  <a:ext uri="{0D108BD9-81ED-4DB2-BD59-A6C34878D82A}">
                    <a16:rowId xmlns:a16="http://schemas.microsoft.com/office/drawing/2014/main" val="555472375"/>
                  </a:ext>
                </a:extLst>
              </a:tr>
              <a:tr h="542945">
                <a:tc>
                  <a:txBody>
                    <a:bodyPr/>
                    <a:lstStyle/>
                    <a:p>
                      <a:pPr algn="ctr"/>
                      <a:r>
                        <a:rPr lang="en-US" dirty="0">
                          <a:solidFill>
                            <a:srgbClr val="F14124"/>
                          </a:solidFill>
                        </a:rPr>
                        <a:t>Tuberosity</a:t>
                      </a:r>
                      <a:r>
                        <a:rPr lang="en-US" baseline="0" dirty="0"/>
                        <a:t> of ulna</a:t>
                      </a:r>
                      <a:endParaRPr lang="en-US" dirty="0"/>
                    </a:p>
                  </a:txBody>
                  <a:tcPr/>
                </a:tc>
                <a:extLst>
                  <a:ext uri="{0D108BD9-81ED-4DB2-BD59-A6C34878D82A}">
                    <a16:rowId xmlns:a16="http://schemas.microsoft.com/office/drawing/2014/main" val="3390795857"/>
                  </a:ext>
                </a:extLst>
              </a:tr>
            </a:tbl>
          </a:graphicData>
        </a:graphic>
      </p:graphicFrame>
      <p:grpSp>
        <p:nvGrpSpPr>
          <p:cNvPr id="7" name="Group 43"/>
          <p:cNvGrpSpPr/>
          <p:nvPr/>
        </p:nvGrpSpPr>
        <p:grpSpPr>
          <a:xfrm>
            <a:off x="10321796" y="2631558"/>
            <a:ext cx="630585" cy="1539389"/>
            <a:chOff x="9735384" y="2631558"/>
            <a:chExt cx="1317629" cy="1538737"/>
          </a:xfrm>
        </p:grpSpPr>
        <p:cxnSp>
          <p:nvCxnSpPr>
            <p:cNvPr id="13" name="Straight Arrow Connector 12"/>
            <p:cNvCxnSpPr/>
            <p:nvPr/>
          </p:nvCxnSpPr>
          <p:spPr>
            <a:xfrm>
              <a:off x="9735384" y="3400926"/>
              <a:ext cx="1317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5400000" flipH="1" flipV="1">
              <a:off x="10431433" y="2779346"/>
              <a:ext cx="769368" cy="473791"/>
            </a:xfrm>
            <a:prstGeom prst="bentConnector3">
              <a:avLst>
                <a:gd name="adj1" fmla="val 10004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10090484" y="3400926"/>
              <a:ext cx="962529" cy="76936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6" name="Table 5"/>
          <p:cNvGraphicFramePr>
            <a:graphicFrameLocks noGrp="1"/>
          </p:cNvGraphicFramePr>
          <p:nvPr>
            <p:extLst>
              <p:ext uri="{D42A27DB-BD31-4B8C-83A1-F6EECF244321}">
                <p14:modId xmlns:p14="http://schemas.microsoft.com/office/powerpoint/2010/main" val="1293673811"/>
              </p:ext>
            </p:extLst>
          </p:nvPr>
        </p:nvGraphicFramePr>
        <p:xfrm>
          <a:off x="6407626" y="1308309"/>
          <a:ext cx="1583045" cy="2743200"/>
        </p:xfrm>
        <a:graphic>
          <a:graphicData uri="http://schemas.openxmlformats.org/drawingml/2006/table">
            <a:tbl>
              <a:tblPr firstRow="1" bandRow="1">
                <a:tableStyleId>{21E4AEA4-8DFA-4A89-87EB-49C32662AFE0}</a:tableStyleId>
              </a:tblPr>
              <a:tblGrid>
                <a:gridCol w="1583045">
                  <a:extLst>
                    <a:ext uri="{9D8B030D-6E8A-4147-A177-3AD203B41FA5}">
                      <a16:colId xmlns:a16="http://schemas.microsoft.com/office/drawing/2014/main" val="157014501"/>
                    </a:ext>
                  </a:extLst>
                </a:gridCol>
              </a:tblGrid>
              <a:tr h="289887">
                <a:tc>
                  <a:txBody>
                    <a:bodyPr/>
                    <a:lstStyle/>
                    <a:p>
                      <a:pPr algn="ctr"/>
                      <a:r>
                        <a:rPr lang="en-US" dirty="0"/>
                        <a:t>Distal (lower) end:</a:t>
                      </a:r>
                    </a:p>
                  </a:txBody>
                  <a:tcPr/>
                </a:tc>
                <a:extLst>
                  <a:ext uri="{0D108BD9-81ED-4DB2-BD59-A6C34878D82A}">
                    <a16:rowId xmlns:a16="http://schemas.microsoft.com/office/drawing/2014/main" val="3047246978"/>
                  </a:ext>
                </a:extLst>
              </a:tr>
              <a:tr h="289887">
                <a:tc>
                  <a:txBody>
                    <a:bodyPr/>
                    <a:lstStyle/>
                    <a:p>
                      <a:pPr algn="ctr" rtl="0"/>
                      <a:r>
                        <a:rPr lang="en-US" dirty="0"/>
                        <a:t>Small round  head that</a:t>
                      </a:r>
                      <a:r>
                        <a:rPr lang="en-US" baseline="0" dirty="0"/>
                        <a:t> lies distally at the wrist</a:t>
                      </a:r>
                      <a:endParaRPr lang="en-US" dirty="0"/>
                    </a:p>
                  </a:txBody>
                  <a:tcPr/>
                </a:tc>
                <a:extLst>
                  <a:ext uri="{0D108BD9-81ED-4DB2-BD59-A6C34878D82A}">
                    <a16:rowId xmlns:a16="http://schemas.microsoft.com/office/drawing/2014/main" val="3448780225"/>
                  </a:ext>
                </a:extLst>
              </a:tr>
              <a:tr h="289887">
                <a:tc>
                  <a:txBody>
                    <a:bodyPr/>
                    <a:lstStyle/>
                    <a:p>
                      <a:pPr algn="ctr"/>
                      <a:r>
                        <a:rPr lang="en-US" dirty="0">
                          <a:solidFill>
                            <a:srgbClr val="F14124"/>
                          </a:solidFill>
                        </a:rPr>
                        <a:t>Ulnar styloid process </a:t>
                      </a:r>
                      <a:r>
                        <a:rPr lang="en-US" dirty="0"/>
                        <a:t>(medial</a:t>
                      </a:r>
                      <a:r>
                        <a:rPr lang="en-US" baseline="0" dirty="0"/>
                        <a:t> side)</a:t>
                      </a:r>
                      <a:endParaRPr lang="en-US" dirty="0"/>
                    </a:p>
                  </a:txBody>
                  <a:tcPr/>
                </a:tc>
                <a:extLst>
                  <a:ext uri="{0D108BD9-81ED-4DB2-BD59-A6C34878D82A}">
                    <a16:rowId xmlns:a16="http://schemas.microsoft.com/office/drawing/2014/main" val="2328065936"/>
                  </a:ext>
                </a:extLst>
              </a:tr>
            </a:tbl>
          </a:graphicData>
        </a:graphic>
      </p:graphicFrame>
      <p:grpSp>
        <p:nvGrpSpPr>
          <p:cNvPr id="8" name="Group 44"/>
          <p:cNvGrpSpPr/>
          <p:nvPr/>
        </p:nvGrpSpPr>
        <p:grpSpPr>
          <a:xfrm rot="5400000">
            <a:off x="8881796" y="2044596"/>
            <a:ext cx="721185" cy="4455432"/>
            <a:chOff x="9735384" y="2631558"/>
            <a:chExt cx="1317629" cy="1538737"/>
          </a:xfrm>
        </p:grpSpPr>
        <p:cxnSp>
          <p:nvCxnSpPr>
            <p:cNvPr id="46" name="Straight Arrow Connector 45"/>
            <p:cNvCxnSpPr/>
            <p:nvPr/>
          </p:nvCxnSpPr>
          <p:spPr>
            <a:xfrm>
              <a:off x="9735384" y="3400926"/>
              <a:ext cx="1317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5400000" flipH="1" flipV="1">
              <a:off x="10431433" y="2779346"/>
              <a:ext cx="769368" cy="473791"/>
            </a:xfrm>
            <a:prstGeom prst="bentConnector3">
              <a:avLst>
                <a:gd name="adj1" fmla="val 10004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a:off x="10090483" y="3400926"/>
              <a:ext cx="962529" cy="769369"/>
            </a:xfrm>
            <a:prstGeom prst="bentConnector3">
              <a:avLst>
                <a:gd name="adj1" fmla="val 5157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87222" y="4843334"/>
            <a:ext cx="2334795" cy="731520"/>
          </a:xfrm>
          <a:prstGeom prst="rect">
            <a:avLst/>
          </a:prstGeom>
          <a:noFill/>
          <a:ln>
            <a:solidFill>
              <a:schemeClr val="accent3">
                <a:lumMod val="75000"/>
              </a:schemeClr>
            </a:solidFill>
          </a:ln>
        </p:spPr>
        <p:txBody>
          <a:bodyPr wrap="square" rtlCol="0">
            <a:spAutoFit/>
          </a:bodyPr>
          <a:lstStyle/>
          <a:p>
            <a:r>
              <a:rPr lang="en-US" dirty="0"/>
              <a:t>Posterior border: (the part you can feel on the length of the ulna) is sharp.</a:t>
            </a:r>
          </a:p>
        </p:txBody>
      </p:sp>
      <p:sp>
        <p:nvSpPr>
          <p:cNvPr id="51" name="TextBox 50"/>
          <p:cNvSpPr txBox="1"/>
          <p:nvPr/>
        </p:nvSpPr>
        <p:spPr>
          <a:xfrm>
            <a:off x="7422017" y="4843334"/>
            <a:ext cx="3069721" cy="731520"/>
          </a:xfrm>
          <a:prstGeom prst="rect">
            <a:avLst/>
          </a:prstGeom>
          <a:noFill/>
          <a:ln>
            <a:solidFill>
              <a:schemeClr val="accent3">
                <a:lumMod val="75000"/>
              </a:schemeClr>
            </a:solidFill>
          </a:ln>
        </p:spPr>
        <p:txBody>
          <a:bodyPr wrap="square" rtlCol="0">
            <a:spAutoFit/>
          </a:bodyPr>
          <a:lstStyle/>
          <a:p>
            <a:r>
              <a:rPr lang="en-US" dirty="0">
                <a:solidFill>
                  <a:srgbClr val="F14124"/>
                </a:solidFill>
              </a:rPr>
              <a:t>Interosseous border </a:t>
            </a:r>
            <a:r>
              <a:rPr lang="en-US" dirty="0"/>
              <a:t>(lateral), attachment for the interosseous membrane.</a:t>
            </a:r>
          </a:p>
        </p:txBody>
      </p:sp>
      <p:sp>
        <p:nvSpPr>
          <p:cNvPr id="55" name="TextBox 54"/>
          <p:cNvSpPr txBox="1"/>
          <p:nvPr/>
        </p:nvSpPr>
        <p:spPr>
          <a:xfrm>
            <a:off x="10491738" y="4837112"/>
            <a:ext cx="1661290" cy="731520"/>
          </a:xfrm>
          <a:prstGeom prst="rect">
            <a:avLst/>
          </a:prstGeom>
          <a:noFill/>
          <a:ln>
            <a:solidFill>
              <a:schemeClr val="accent3">
                <a:lumMod val="75000"/>
              </a:schemeClr>
            </a:solidFill>
          </a:ln>
        </p:spPr>
        <p:txBody>
          <a:bodyPr wrap="square" rtlCol="0">
            <a:spAutoFit/>
          </a:bodyPr>
          <a:lstStyle/>
          <a:p>
            <a:r>
              <a:rPr lang="en-US" dirty="0"/>
              <a:t>Anterior border</a:t>
            </a:r>
          </a:p>
        </p:txBody>
      </p:sp>
      <p:grpSp>
        <p:nvGrpSpPr>
          <p:cNvPr id="9" name="Group 76"/>
          <p:cNvGrpSpPr/>
          <p:nvPr/>
        </p:nvGrpSpPr>
        <p:grpSpPr>
          <a:xfrm>
            <a:off x="10952383" y="2209761"/>
            <a:ext cx="1006256" cy="2078672"/>
            <a:chOff x="10793716" y="2479376"/>
            <a:chExt cx="1213407" cy="2078672"/>
          </a:xfrm>
        </p:grpSpPr>
        <p:sp>
          <p:nvSpPr>
            <p:cNvPr id="56" name="TextBox 55"/>
            <p:cNvSpPr txBox="1"/>
            <p:nvPr/>
          </p:nvSpPr>
          <p:spPr>
            <a:xfrm>
              <a:off x="10793716" y="3911717"/>
              <a:ext cx="1201211" cy="646331"/>
            </a:xfrm>
            <a:prstGeom prst="rect">
              <a:avLst/>
            </a:prstGeom>
            <a:noFill/>
            <a:ln>
              <a:solidFill>
                <a:srgbClr val="CC00FF"/>
              </a:solidFill>
            </a:ln>
          </p:spPr>
          <p:txBody>
            <a:bodyPr wrap="square" rtlCol="0">
              <a:spAutoFit/>
            </a:bodyPr>
            <a:lstStyle/>
            <a:p>
              <a:r>
                <a:rPr lang="en-US" dirty="0"/>
                <a:t>Posterior surface</a:t>
              </a:r>
            </a:p>
          </p:txBody>
        </p:sp>
        <p:sp>
          <p:nvSpPr>
            <p:cNvPr id="57" name="TextBox 56"/>
            <p:cNvSpPr txBox="1"/>
            <p:nvPr/>
          </p:nvSpPr>
          <p:spPr>
            <a:xfrm>
              <a:off x="10793716" y="3193661"/>
              <a:ext cx="1201212" cy="646331"/>
            </a:xfrm>
            <a:prstGeom prst="rect">
              <a:avLst/>
            </a:prstGeom>
            <a:noFill/>
            <a:ln>
              <a:solidFill>
                <a:srgbClr val="CC00FF"/>
              </a:solidFill>
            </a:ln>
          </p:spPr>
          <p:txBody>
            <a:bodyPr wrap="square" rtlCol="0">
              <a:spAutoFit/>
            </a:bodyPr>
            <a:lstStyle/>
            <a:p>
              <a:r>
                <a:rPr lang="en-US" dirty="0"/>
                <a:t>Medial surface</a:t>
              </a:r>
            </a:p>
          </p:txBody>
        </p:sp>
        <p:sp>
          <p:nvSpPr>
            <p:cNvPr id="58" name="TextBox 57"/>
            <p:cNvSpPr txBox="1"/>
            <p:nvPr/>
          </p:nvSpPr>
          <p:spPr>
            <a:xfrm>
              <a:off x="10793716" y="2479376"/>
              <a:ext cx="1213407" cy="646331"/>
            </a:xfrm>
            <a:prstGeom prst="rect">
              <a:avLst/>
            </a:prstGeom>
            <a:noFill/>
            <a:ln>
              <a:solidFill>
                <a:srgbClr val="CC00FF"/>
              </a:solidFill>
            </a:ln>
          </p:spPr>
          <p:txBody>
            <a:bodyPr wrap="square" rtlCol="0">
              <a:spAutoFit/>
            </a:bodyPr>
            <a:lstStyle/>
            <a:p>
              <a:r>
                <a:rPr lang="en-US" dirty="0"/>
                <a:t>Anterior surface</a:t>
              </a:r>
            </a:p>
          </p:txBody>
        </p:sp>
      </p:grpSp>
      <p:grpSp>
        <p:nvGrpSpPr>
          <p:cNvPr id="10" name="Group 84"/>
          <p:cNvGrpSpPr/>
          <p:nvPr/>
        </p:nvGrpSpPr>
        <p:grpSpPr>
          <a:xfrm>
            <a:off x="594891" y="1320977"/>
            <a:ext cx="3359248" cy="3681258"/>
            <a:chOff x="594891" y="1320977"/>
            <a:chExt cx="3359248" cy="3681258"/>
          </a:xfrm>
        </p:grpSpPr>
        <p:sp>
          <p:nvSpPr>
            <p:cNvPr id="68" name="TextBox 67"/>
            <p:cNvSpPr txBox="1"/>
            <p:nvPr/>
          </p:nvSpPr>
          <p:spPr>
            <a:xfrm>
              <a:off x="594891" y="1320977"/>
              <a:ext cx="3346464" cy="92333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prominence of the elbow*.</a:t>
              </a:r>
              <a:r>
                <a:rPr lang="ar-SA" dirty="0"/>
                <a:t> </a:t>
              </a:r>
              <a:r>
                <a:rPr lang="en-US" dirty="0"/>
                <a:t>projects Proximally from the  posterior aspect (side).</a:t>
              </a:r>
            </a:p>
          </p:txBody>
        </p:sp>
        <p:sp>
          <p:nvSpPr>
            <p:cNvPr id="71" name="TextBox 70"/>
            <p:cNvSpPr txBox="1"/>
            <p:nvPr/>
          </p:nvSpPr>
          <p:spPr>
            <a:xfrm>
              <a:off x="594891" y="2372060"/>
              <a:ext cx="3346464" cy="646331"/>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part that articulates with the trochlea of  humerus.</a:t>
              </a:r>
            </a:p>
          </p:txBody>
        </p:sp>
        <p:sp>
          <p:nvSpPr>
            <p:cNvPr id="72" name="TextBox 71"/>
            <p:cNvSpPr txBox="1"/>
            <p:nvPr/>
          </p:nvSpPr>
          <p:spPr>
            <a:xfrm>
              <a:off x="607675" y="3119420"/>
              <a:ext cx="3346464" cy="369332"/>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Projects anteriorly</a:t>
              </a:r>
            </a:p>
          </p:txBody>
        </p:sp>
        <p:sp>
          <p:nvSpPr>
            <p:cNvPr id="73" name="TextBox 72"/>
            <p:cNvSpPr txBox="1"/>
            <p:nvPr/>
          </p:nvSpPr>
          <p:spPr>
            <a:xfrm>
              <a:off x="607675" y="3599162"/>
              <a:ext cx="3346464" cy="92333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 smooth rounded concavity(</a:t>
              </a:r>
              <a:r>
                <a:rPr lang="ar-SA" dirty="0"/>
                <a:t>شكل مقعر</a:t>
              </a:r>
              <a:r>
                <a:rPr lang="en-US" dirty="0"/>
                <a:t>) Lateral to coronoid process. (articulate with head of radius).</a:t>
              </a:r>
            </a:p>
          </p:txBody>
        </p:sp>
        <p:sp>
          <p:nvSpPr>
            <p:cNvPr id="74" name="TextBox 73"/>
            <p:cNvSpPr txBox="1"/>
            <p:nvPr/>
          </p:nvSpPr>
          <p:spPr>
            <a:xfrm>
              <a:off x="607675" y="4632902"/>
              <a:ext cx="3346464" cy="369333"/>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Inferior to coronoid process.</a:t>
              </a:r>
            </a:p>
          </p:txBody>
        </p:sp>
      </p:grpSp>
      <p:sp>
        <p:nvSpPr>
          <p:cNvPr id="76" name="TextBox 75"/>
          <p:cNvSpPr txBox="1"/>
          <p:nvPr/>
        </p:nvSpPr>
        <p:spPr>
          <a:xfrm>
            <a:off x="235720" y="5042118"/>
            <a:ext cx="5124885" cy="1815882"/>
          </a:xfrm>
          <a:prstGeom prst="rect">
            <a:avLst/>
          </a:prstGeom>
          <a:noFill/>
        </p:spPr>
        <p:txBody>
          <a:bodyPr wrap="square" rtlCol="0">
            <a:spAutoFit/>
          </a:bodyPr>
          <a:lstStyle/>
          <a:p>
            <a:r>
              <a:rPr lang="en-US" dirty="0">
                <a:solidFill>
                  <a:schemeClr val="bg1">
                    <a:lumMod val="50000"/>
                  </a:schemeClr>
                </a:solidFill>
              </a:rPr>
              <a:t>Notes</a:t>
            </a:r>
          </a:p>
          <a:p>
            <a:r>
              <a:rPr lang="en-US" dirty="0">
                <a:solidFill>
                  <a:schemeClr val="bg1">
                    <a:lumMod val="50000"/>
                  </a:schemeClr>
                </a:solidFill>
              </a:rPr>
              <a:t>*The pointed part of the elbow (which you can feel)</a:t>
            </a:r>
          </a:p>
          <a:p>
            <a:r>
              <a:rPr lang="en-US" dirty="0">
                <a:solidFill>
                  <a:schemeClr val="bg1">
                    <a:lumMod val="50000"/>
                  </a:schemeClr>
                </a:solidFill>
              </a:rPr>
              <a:t>-Prominence: </a:t>
            </a:r>
            <a:r>
              <a:rPr lang="ar-SA" dirty="0">
                <a:solidFill>
                  <a:schemeClr val="bg1">
                    <a:lumMod val="50000"/>
                  </a:schemeClr>
                </a:solidFill>
              </a:rPr>
              <a:t>    الجزء البارز</a:t>
            </a:r>
            <a:endParaRPr lang="en-US" dirty="0">
              <a:solidFill>
                <a:schemeClr val="bg1">
                  <a:lumMod val="50000"/>
                </a:schemeClr>
              </a:solidFill>
            </a:endParaRPr>
          </a:p>
          <a:p>
            <a:r>
              <a:rPr lang="en-US" dirty="0">
                <a:solidFill>
                  <a:schemeClr val="bg1">
                    <a:lumMod val="50000"/>
                  </a:schemeClr>
                </a:solidFill>
              </a:rPr>
              <a:t>-Projects:</a:t>
            </a:r>
            <a:r>
              <a:rPr lang="ar-SA" dirty="0">
                <a:solidFill>
                  <a:schemeClr val="bg1">
                    <a:lumMod val="50000"/>
                  </a:schemeClr>
                </a:solidFill>
              </a:rPr>
              <a:t>يبرز</a:t>
            </a:r>
            <a:endParaRPr lang="en-US" dirty="0">
              <a:solidFill>
                <a:schemeClr val="bg1">
                  <a:lumMod val="50000"/>
                </a:schemeClr>
              </a:solidFill>
            </a:endParaRPr>
          </a:p>
          <a:p>
            <a:r>
              <a:rPr lang="en-US" dirty="0">
                <a:solidFill>
                  <a:schemeClr val="bg1">
                    <a:lumMod val="50000"/>
                  </a:schemeClr>
                </a:solidFill>
              </a:rPr>
              <a:t>-Articulates: </a:t>
            </a:r>
            <a:r>
              <a:rPr lang="ar-SA" dirty="0">
                <a:solidFill>
                  <a:schemeClr val="bg1">
                    <a:lumMod val="50000"/>
                  </a:schemeClr>
                </a:solidFill>
              </a:rPr>
              <a:t>يرتبط (يكون مفصل)</a:t>
            </a:r>
            <a:endParaRPr lang="en-US" dirty="0">
              <a:solidFill>
                <a:schemeClr val="bg1">
                  <a:lumMod val="50000"/>
                </a:schemeClr>
              </a:solidFill>
            </a:endParaRPr>
          </a:p>
          <a:p>
            <a:r>
              <a:rPr lang="en-US" dirty="0">
                <a:solidFill>
                  <a:schemeClr val="bg1">
                    <a:lumMod val="50000"/>
                  </a:schemeClr>
                </a:solidFill>
              </a:rPr>
              <a:t>-surfaces are between borders</a:t>
            </a:r>
          </a:p>
          <a:p>
            <a:r>
              <a:rPr lang="en-US" dirty="0">
                <a:solidFill>
                  <a:schemeClr val="bg1">
                    <a:lumMod val="50000"/>
                  </a:schemeClr>
                </a:solidFill>
              </a:rPr>
              <a:t>- The process lodges with the fossa. </a:t>
            </a:r>
          </a:p>
          <a:p>
            <a:r>
              <a:rPr lang="en-US" dirty="0">
                <a:solidFill>
                  <a:schemeClr val="bg1">
                    <a:lumMod val="50000"/>
                  </a:schemeClr>
                </a:solidFill>
              </a:rPr>
              <a:t>Ex: coronoid fossa (on </a:t>
            </a:r>
            <a:r>
              <a:rPr lang="en-US" dirty="0" err="1">
                <a:solidFill>
                  <a:schemeClr val="bg1">
                    <a:lumMod val="50000"/>
                  </a:schemeClr>
                </a:solidFill>
              </a:rPr>
              <a:t>humerus</a:t>
            </a:r>
            <a:r>
              <a:rPr lang="en-US" dirty="0">
                <a:solidFill>
                  <a:schemeClr val="bg1">
                    <a:lumMod val="50000"/>
                  </a:schemeClr>
                </a:solidFill>
              </a:rPr>
              <a:t>) &amp; coronoid process (on ulna)</a:t>
            </a:r>
          </a:p>
        </p:txBody>
      </p:sp>
      <p:graphicFrame>
        <p:nvGraphicFramePr>
          <p:cNvPr id="3" name="Table 2"/>
          <p:cNvGraphicFramePr>
            <a:graphicFrameLocks noGrp="1"/>
          </p:cNvGraphicFramePr>
          <p:nvPr>
            <p:extLst>
              <p:ext uri="{D42A27DB-BD31-4B8C-83A1-F6EECF244321}">
                <p14:modId xmlns:p14="http://schemas.microsoft.com/office/powerpoint/2010/main" val="2069566722"/>
              </p:ext>
            </p:extLst>
          </p:nvPr>
        </p:nvGraphicFramePr>
        <p:xfrm>
          <a:off x="8040538" y="1308309"/>
          <a:ext cx="2530067" cy="2575710"/>
        </p:xfrm>
        <a:graphic>
          <a:graphicData uri="http://schemas.openxmlformats.org/drawingml/2006/table">
            <a:tbl>
              <a:tblPr firstRow="1" bandRow="1">
                <a:tableStyleId>{21E4AEA4-8DFA-4A89-87EB-49C32662AFE0}</a:tableStyleId>
              </a:tblPr>
              <a:tblGrid>
                <a:gridCol w="2530067">
                  <a:extLst>
                    <a:ext uri="{9D8B030D-6E8A-4147-A177-3AD203B41FA5}">
                      <a16:colId xmlns:a16="http://schemas.microsoft.com/office/drawing/2014/main" val="30349771"/>
                    </a:ext>
                  </a:extLst>
                </a:gridCol>
              </a:tblGrid>
              <a:tr h="145508">
                <a:tc>
                  <a:txBody>
                    <a:bodyPr/>
                    <a:lstStyle/>
                    <a:p>
                      <a:pPr lvl="0" algn="ctr"/>
                      <a:r>
                        <a:rPr lang="en-US" dirty="0"/>
                        <a:t>Shaft</a:t>
                      </a:r>
                      <a:r>
                        <a:rPr lang="en-US" baseline="0" dirty="0"/>
                        <a:t> (body):</a:t>
                      </a:r>
                      <a:endParaRPr lang="en-US" dirty="0"/>
                    </a:p>
                  </a:txBody>
                  <a:tcPr/>
                </a:tc>
                <a:extLst>
                  <a:ext uri="{0D108BD9-81ED-4DB2-BD59-A6C34878D82A}">
                    <a16:rowId xmlns:a16="http://schemas.microsoft.com/office/drawing/2014/main" val="2237494994"/>
                  </a:ext>
                </a:extLst>
              </a:tr>
              <a:tr h="145508">
                <a:tc>
                  <a:txBody>
                    <a:bodyPr/>
                    <a:lstStyle/>
                    <a:p>
                      <a:pPr algn="ctr" rtl="0"/>
                      <a:r>
                        <a:rPr lang="en-US" dirty="0"/>
                        <a:t>Thick &amp;</a:t>
                      </a:r>
                      <a:r>
                        <a:rPr lang="en-US" baseline="0" dirty="0"/>
                        <a:t> cylindrical </a:t>
                      </a:r>
                      <a:r>
                        <a:rPr lang="en-US" dirty="0"/>
                        <a:t>superiorly, but decreases in diameter inferiorly.</a:t>
                      </a:r>
                    </a:p>
                    <a:p>
                      <a:pPr algn="ctr" rtl="1"/>
                      <a:r>
                        <a:rPr lang="ar-SA" dirty="0"/>
                        <a:t>(</a:t>
                      </a:r>
                      <a:r>
                        <a:rPr lang="ar-SA" dirty="0">
                          <a:solidFill>
                            <a:schemeClr val="bg1">
                              <a:lumMod val="50000"/>
                            </a:schemeClr>
                          </a:solidFill>
                        </a:rPr>
                        <a:t>سميك</a:t>
                      </a:r>
                      <a:r>
                        <a:rPr lang="ar-SA" baseline="0" dirty="0">
                          <a:solidFill>
                            <a:schemeClr val="bg1">
                              <a:lumMod val="50000"/>
                            </a:schemeClr>
                          </a:solidFill>
                        </a:rPr>
                        <a:t> في الأعلى و لكن يقل سمكه (قطره) إذا اتجهنا للأسفل)</a:t>
                      </a:r>
                      <a:endParaRPr lang="en-US" dirty="0">
                        <a:solidFill>
                          <a:schemeClr val="bg1">
                            <a:lumMod val="50000"/>
                          </a:schemeClr>
                        </a:solidFill>
                      </a:endParaRPr>
                    </a:p>
                  </a:txBody>
                  <a:tcPr/>
                </a:tc>
                <a:extLst>
                  <a:ext uri="{0D108BD9-81ED-4DB2-BD59-A6C34878D82A}">
                    <a16:rowId xmlns:a16="http://schemas.microsoft.com/office/drawing/2014/main" val="1258303132"/>
                  </a:ext>
                </a:extLst>
              </a:tr>
              <a:tr h="381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Three surfaces:</a:t>
                      </a:r>
                    </a:p>
                  </a:txBody>
                  <a:tcPr/>
                </a:tc>
                <a:extLst>
                  <a:ext uri="{0D108BD9-81ED-4DB2-BD59-A6C34878D82A}">
                    <a16:rowId xmlns:a16="http://schemas.microsoft.com/office/drawing/2014/main" val="797261205"/>
                  </a:ext>
                </a:extLst>
              </a:tr>
              <a:tr h="145508">
                <a:tc>
                  <a:txBody>
                    <a:bodyPr/>
                    <a:lstStyle/>
                    <a:p>
                      <a:pPr algn="ctr"/>
                      <a:r>
                        <a:rPr lang="en-US" dirty="0"/>
                        <a:t>Three</a:t>
                      </a:r>
                      <a:r>
                        <a:rPr lang="en-US" baseline="0" dirty="0"/>
                        <a:t> borders:</a:t>
                      </a:r>
                    </a:p>
                  </a:txBody>
                  <a:tcPr/>
                </a:tc>
                <a:extLst>
                  <a:ext uri="{0D108BD9-81ED-4DB2-BD59-A6C34878D82A}">
                    <a16:rowId xmlns:a16="http://schemas.microsoft.com/office/drawing/2014/main" val="2780755397"/>
                  </a:ext>
                </a:extLst>
              </a:tr>
            </a:tbl>
          </a:graphicData>
        </a:graphic>
      </p:graphicFrame>
      <p:sp>
        <p:nvSpPr>
          <p:cNvPr id="84" name="TextBox 83"/>
          <p:cNvSpPr txBox="1"/>
          <p:nvPr/>
        </p:nvSpPr>
        <p:spPr>
          <a:xfrm>
            <a:off x="5706880" y="5873665"/>
            <a:ext cx="6313954" cy="1200329"/>
          </a:xfrm>
          <a:prstGeom prst="rect">
            <a:avLst/>
          </a:prstGeom>
          <a:noFill/>
        </p:spPr>
        <p:txBody>
          <a:bodyPr wrap="square" rtlCol="0">
            <a:spAutoFit/>
          </a:bodyPr>
          <a:lstStyle/>
          <a:p>
            <a:r>
              <a:rPr lang="en-US" dirty="0">
                <a:solidFill>
                  <a:schemeClr val="bg1">
                    <a:lumMod val="50000"/>
                  </a:schemeClr>
                </a:solidFill>
              </a:rPr>
              <a:t>Extra: Also in the upper end: </a:t>
            </a:r>
            <a:r>
              <a:rPr lang="en-US" u="sng" dirty="0">
                <a:solidFill>
                  <a:schemeClr val="bg1">
                    <a:lumMod val="50000"/>
                  </a:schemeClr>
                </a:solidFill>
              </a:rPr>
              <a:t>supinator fossa</a:t>
            </a:r>
            <a:r>
              <a:rPr lang="en-US" dirty="0">
                <a:solidFill>
                  <a:schemeClr val="bg1">
                    <a:lumMod val="50000"/>
                  </a:schemeClr>
                </a:solidFill>
              </a:rPr>
              <a:t> that allows for the movement of the radial tuberosity. There is also a </a:t>
            </a:r>
            <a:r>
              <a:rPr lang="en-US" u="sng" dirty="0">
                <a:solidFill>
                  <a:schemeClr val="bg1">
                    <a:lumMod val="50000"/>
                  </a:schemeClr>
                </a:solidFill>
              </a:rPr>
              <a:t>supinator crest </a:t>
            </a:r>
            <a:r>
              <a:rPr lang="en-US" dirty="0">
                <a:solidFill>
                  <a:schemeClr val="bg1">
                    <a:lumMod val="50000"/>
                  </a:schemeClr>
                </a:solidFill>
              </a:rPr>
              <a:t>posterior to the supinator fossa.</a:t>
            </a:r>
          </a:p>
          <a:p>
            <a:endParaRPr lang="en-US" dirty="0">
              <a:solidFill>
                <a:schemeClr val="bg1">
                  <a:lumMod val="50000"/>
                </a:schemeClr>
              </a:solidFill>
            </a:endParaRPr>
          </a:p>
        </p:txBody>
      </p:sp>
    </p:spTree>
    <p:extLst>
      <p:ext uri="{BB962C8B-B14F-4D97-AF65-F5344CB8AC3E}">
        <p14:creationId xmlns:p14="http://schemas.microsoft.com/office/powerpoint/2010/main" val="39932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a:t>Objectives</a:t>
            </a:r>
            <a:endParaRPr lang="en-GB" b="1" i="1" dirty="0"/>
          </a:p>
        </p:txBody>
      </p:sp>
      <p:sp>
        <p:nvSpPr>
          <p:cNvPr id="8" name="Content Placeholder 7"/>
          <p:cNvSpPr>
            <a:spLocks noGrp="1"/>
          </p:cNvSpPr>
          <p:nvPr>
            <p:ph idx="1"/>
          </p:nvPr>
        </p:nvSpPr>
        <p:spPr/>
        <p:txBody>
          <a:bodyPr/>
          <a:lstStyle/>
          <a:p>
            <a:pPr algn="l">
              <a:buNone/>
            </a:pPr>
            <a:r>
              <a:rPr lang="en-US" dirty="0"/>
              <a:t>At the end of the lecture, students should be able to:</a:t>
            </a:r>
          </a:p>
          <a:p>
            <a:pPr algn="l">
              <a:buNone/>
            </a:pPr>
            <a:r>
              <a:rPr lang="en-US" dirty="0"/>
              <a:t>o List the different bones of the Upper Limb.</a:t>
            </a:r>
          </a:p>
          <a:p>
            <a:pPr algn="l">
              <a:buNone/>
            </a:pPr>
            <a:r>
              <a:rPr lang="en-US" dirty="0"/>
              <a:t>o List the characteristic features of each bone.</a:t>
            </a:r>
          </a:p>
          <a:p>
            <a:pPr algn="l">
              <a:buNone/>
            </a:pPr>
            <a:r>
              <a:rPr lang="en-US" dirty="0"/>
              <a:t>o Differentiate between bones of right and left sides.</a:t>
            </a:r>
          </a:p>
          <a:p>
            <a:pPr algn="l">
              <a:buNone/>
            </a:pPr>
            <a:r>
              <a:rPr lang="en-US" dirty="0"/>
              <a:t>o List the articulations between the different bones.</a:t>
            </a:r>
            <a:endParaRPr lang="en-GB" dirty="0"/>
          </a:p>
        </p:txBody>
      </p:sp>
    </p:spTree>
    <p:extLst>
      <p:ext uri="{BB962C8B-B14F-4D97-AF65-F5344CB8AC3E}">
        <p14:creationId xmlns:p14="http://schemas.microsoft.com/office/powerpoint/2010/main" val="261229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p:nvPr/>
        </p:nvGrpSpPr>
        <p:grpSpPr>
          <a:xfrm>
            <a:off x="8977041" y="1190375"/>
            <a:ext cx="2592486" cy="5079109"/>
            <a:chOff x="7327969" y="1411705"/>
            <a:chExt cx="2746476" cy="5079109"/>
          </a:xfrm>
        </p:grpSpPr>
        <p:pic>
          <p:nvPicPr>
            <p:cNvPr id="15" name="Picture 14"/>
            <p:cNvPicPr>
              <a:picLocks noChangeAspect="1"/>
            </p:cNvPicPr>
            <p:nvPr/>
          </p:nvPicPr>
          <p:blipFill rotWithShape="1">
            <a:blip r:embed="rId2"/>
            <a:srcRect r="43535"/>
            <a:stretch/>
          </p:blipFill>
          <p:spPr>
            <a:xfrm>
              <a:off x="7327969" y="1411705"/>
              <a:ext cx="2746476" cy="5079109"/>
            </a:xfrm>
            <a:prstGeom prst="rect">
              <a:avLst/>
            </a:prstGeom>
          </p:spPr>
        </p:pic>
        <p:sp>
          <p:nvSpPr>
            <p:cNvPr id="16" name="Rectangle 15"/>
            <p:cNvSpPr/>
            <p:nvPr/>
          </p:nvSpPr>
          <p:spPr>
            <a:xfrm>
              <a:off x="8775033" y="5982396"/>
              <a:ext cx="1299410" cy="3702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93708" y="2614244"/>
              <a:ext cx="1036353" cy="5439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08846" y="3169151"/>
              <a:ext cx="1165597" cy="3828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15725" y="338400"/>
            <a:ext cx="11353800" cy="1123405"/>
          </a:xfrm>
        </p:spPr>
        <p:txBody>
          <a:bodyPr>
            <a:normAutofit/>
          </a:bodyPr>
          <a:lstStyle/>
          <a:p>
            <a:pPr rtl="0">
              <a:lnSpc>
                <a:spcPct val="100000"/>
              </a:lnSpc>
              <a:spcBef>
                <a:spcPts val="0"/>
              </a:spcBef>
            </a:pPr>
            <a:r>
              <a:rPr lang="en-US" sz="4000" dirty="0">
                <a:solidFill>
                  <a:srgbClr val="000000"/>
                </a:solidFill>
                <a:latin typeface="Abadi MT Condensed Extra Bold" charset="0"/>
                <a:ea typeface="Abadi MT Condensed Extra Bold" charset="0"/>
                <a:cs typeface="Abadi MT Condensed Extra Bold" charset="0"/>
                <a:sym typeface="Arial"/>
              </a:rPr>
              <a:t>Ulna and Radius Articulations:</a:t>
            </a:r>
            <a:endParaRPr lang="en-US"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Arial"/>
              <a:cs typeface="Arial"/>
              <a:sym typeface="Arial"/>
            </a:endParaRPr>
          </a:p>
        </p:txBody>
      </p:sp>
      <p:graphicFrame>
        <p:nvGraphicFramePr>
          <p:cNvPr id="6" name="Diagram 5"/>
          <p:cNvGraphicFramePr/>
          <p:nvPr>
            <p:extLst>
              <p:ext uri="{D42A27DB-BD31-4B8C-83A1-F6EECF244321}">
                <p14:modId xmlns:p14="http://schemas.microsoft.com/office/powerpoint/2010/main" val="1683964965"/>
              </p:ext>
            </p:extLst>
          </p:nvPr>
        </p:nvGraphicFramePr>
        <p:xfrm>
          <a:off x="2234170" y="1707705"/>
          <a:ext cx="4203032" cy="403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504045" y="2167407"/>
            <a:ext cx="1782706" cy="738664"/>
          </a:xfrm>
          <a:prstGeom prst="rect">
            <a:avLst/>
          </a:prstGeom>
          <a:noFill/>
          <a:ln>
            <a:solidFill>
              <a:srgbClr val="CCECFF"/>
            </a:solidFill>
          </a:ln>
        </p:spPr>
        <p:txBody>
          <a:bodyPr wrap="square" rtlCol="0">
            <a:spAutoFit/>
          </a:bodyPr>
          <a:lstStyle/>
          <a:p>
            <a:r>
              <a:rPr lang="en-US" dirty="0">
                <a:solidFill>
                  <a:schemeClr val="accent6"/>
                </a:solidFill>
                <a:latin typeface="+mn-lt"/>
              </a:rPr>
              <a:t>A</a:t>
            </a:r>
            <a:r>
              <a:rPr lang="en-US" dirty="0">
                <a:latin typeface="+mn-lt"/>
              </a:rPr>
              <a:t> </a:t>
            </a:r>
            <a:r>
              <a:rPr lang="en-US" dirty="0">
                <a:solidFill>
                  <a:schemeClr val="accent6"/>
                </a:solidFill>
                <a:latin typeface="+mn-lt"/>
              </a:rPr>
              <a:t>flexible membrane that connects </a:t>
            </a:r>
            <a:r>
              <a:rPr lang="en-US" u="sng" dirty="0">
                <a:solidFill>
                  <a:schemeClr val="accent6"/>
                </a:solidFill>
                <a:latin typeface="+mn-lt"/>
              </a:rPr>
              <a:t>ulna and radius</a:t>
            </a:r>
          </a:p>
        </p:txBody>
      </p:sp>
      <p:sp>
        <p:nvSpPr>
          <p:cNvPr id="8" name="TextBox 7"/>
          <p:cNvSpPr txBox="1"/>
          <p:nvPr/>
        </p:nvSpPr>
        <p:spPr>
          <a:xfrm>
            <a:off x="36597" y="2016155"/>
            <a:ext cx="2164151" cy="1384995"/>
          </a:xfrm>
          <a:prstGeom prst="rect">
            <a:avLst/>
          </a:prstGeom>
          <a:noFill/>
          <a:ln>
            <a:solidFill>
              <a:srgbClr val="CCECFF"/>
            </a:solidFill>
          </a:ln>
        </p:spPr>
        <p:txBody>
          <a:bodyPr wrap="square" rtlCol="0">
            <a:spAutoFit/>
          </a:bodyPr>
          <a:lstStyle/>
          <a:p>
            <a:r>
              <a:rPr lang="en-US" dirty="0">
                <a:solidFill>
                  <a:schemeClr val="accent6"/>
                </a:solidFill>
                <a:latin typeface="+mn-lt"/>
              </a:rPr>
              <a:t>The </a:t>
            </a:r>
            <a:r>
              <a:rPr lang="en-US" u="sng" dirty="0">
                <a:solidFill>
                  <a:schemeClr val="accent6"/>
                </a:solidFill>
                <a:latin typeface="+mn-lt"/>
              </a:rPr>
              <a:t>distal end of the humerus</a:t>
            </a:r>
            <a:r>
              <a:rPr lang="en-US" dirty="0">
                <a:solidFill>
                  <a:schemeClr val="accent6"/>
                </a:solidFill>
                <a:latin typeface="+mn-lt"/>
              </a:rPr>
              <a:t> with the </a:t>
            </a:r>
            <a:r>
              <a:rPr lang="en-US" u="sng" dirty="0">
                <a:solidFill>
                  <a:schemeClr val="accent6"/>
                </a:solidFill>
                <a:latin typeface="+mn-lt"/>
              </a:rPr>
              <a:t>proximal ends of the radius and ulna</a:t>
            </a:r>
            <a:r>
              <a:rPr lang="en-US" dirty="0">
                <a:solidFill>
                  <a:schemeClr val="accent6"/>
                </a:solidFill>
                <a:latin typeface="+mn-lt"/>
              </a:rPr>
              <a:t>.</a:t>
            </a:r>
          </a:p>
          <a:p>
            <a:r>
              <a:rPr lang="en-US" dirty="0">
                <a:solidFill>
                  <a:schemeClr val="bg1">
                    <a:lumMod val="50000"/>
                  </a:schemeClr>
                </a:solidFill>
                <a:latin typeface="+mn-lt"/>
              </a:rPr>
              <a:t>It mainly allows for flexion and extension.</a:t>
            </a:r>
          </a:p>
        </p:txBody>
      </p:sp>
      <p:sp>
        <p:nvSpPr>
          <p:cNvPr id="12" name="TextBox 11"/>
          <p:cNvSpPr txBox="1"/>
          <p:nvPr/>
        </p:nvSpPr>
        <p:spPr>
          <a:xfrm>
            <a:off x="97897" y="4440012"/>
            <a:ext cx="2069430" cy="738664"/>
          </a:xfrm>
          <a:prstGeom prst="rect">
            <a:avLst/>
          </a:prstGeom>
          <a:noFill/>
          <a:ln>
            <a:solidFill>
              <a:srgbClr val="CCECFF"/>
            </a:solidFill>
          </a:ln>
        </p:spPr>
        <p:txBody>
          <a:bodyPr wrap="square" rtlCol="0">
            <a:spAutoFit/>
          </a:bodyPr>
          <a:lstStyle/>
          <a:p>
            <a:r>
              <a:rPr lang="en-US" dirty="0">
                <a:solidFill>
                  <a:schemeClr val="accent6"/>
                </a:solidFill>
                <a:latin typeface="+mn-lt"/>
              </a:rPr>
              <a:t>Between the </a:t>
            </a:r>
            <a:r>
              <a:rPr lang="en-US" u="sng" dirty="0">
                <a:solidFill>
                  <a:schemeClr val="accent6"/>
                </a:solidFill>
                <a:latin typeface="+mn-lt"/>
              </a:rPr>
              <a:t>head of the radius</a:t>
            </a:r>
            <a:r>
              <a:rPr lang="en-US" dirty="0">
                <a:solidFill>
                  <a:schemeClr val="accent6"/>
                </a:solidFill>
                <a:latin typeface="+mn-lt"/>
              </a:rPr>
              <a:t> and the </a:t>
            </a:r>
            <a:r>
              <a:rPr lang="en-US" u="sng" dirty="0">
                <a:solidFill>
                  <a:schemeClr val="accent6"/>
                </a:solidFill>
                <a:latin typeface="+mn-lt"/>
              </a:rPr>
              <a:t>radial notch </a:t>
            </a:r>
            <a:r>
              <a:rPr lang="en-US" dirty="0">
                <a:solidFill>
                  <a:schemeClr val="accent6"/>
                </a:solidFill>
                <a:latin typeface="+mn-lt"/>
              </a:rPr>
              <a:t>of the ulna</a:t>
            </a:r>
          </a:p>
        </p:txBody>
      </p:sp>
      <p:sp>
        <p:nvSpPr>
          <p:cNvPr id="13" name="TextBox 12"/>
          <p:cNvSpPr txBox="1"/>
          <p:nvPr/>
        </p:nvSpPr>
        <p:spPr>
          <a:xfrm>
            <a:off x="6504045" y="4350338"/>
            <a:ext cx="1809206" cy="738664"/>
          </a:xfrm>
          <a:prstGeom prst="rect">
            <a:avLst/>
          </a:prstGeom>
          <a:noFill/>
          <a:ln>
            <a:solidFill>
              <a:srgbClr val="CCECFF"/>
            </a:solidFill>
          </a:ln>
        </p:spPr>
        <p:txBody>
          <a:bodyPr wrap="square" rtlCol="0">
            <a:spAutoFit/>
          </a:bodyPr>
          <a:lstStyle/>
          <a:p>
            <a:r>
              <a:rPr lang="en-US" dirty="0">
                <a:solidFill>
                  <a:schemeClr val="accent6"/>
                </a:solidFill>
                <a:latin typeface="+mn-lt"/>
              </a:rPr>
              <a:t>Between the </a:t>
            </a:r>
            <a:r>
              <a:rPr lang="en-US" u="sng" dirty="0">
                <a:solidFill>
                  <a:schemeClr val="accent6"/>
                </a:solidFill>
                <a:latin typeface="+mn-lt"/>
              </a:rPr>
              <a:t>head of the ulna</a:t>
            </a:r>
            <a:r>
              <a:rPr lang="en-US" dirty="0">
                <a:solidFill>
                  <a:schemeClr val="accent6"/>
                </a:solidFill>
                <a:latin typeface="+mn-lt"/>
              </a:rPr>
              <a:t> and the </a:t>
            </a:r>
            <a:r>
              <a:rPr lang="en-US" u="sng" dirty="0">
                <a:solidFill>
                  <a:schemeClr val="accent6"/>
                </a:solidFill>
                <a:latin typeface="+mn-lt"/>
              </a:rPr>
              <a:t>ulnar notch </a:t>
            </a:r>
            <a:r>
              <a:rPr lang="en-US" dirty="0">
                <a:solidFill>
                  <a:schemeClr val="accent6"/>
                </a:solidFill>
                <a:latin typeface="+mn-lt"/>
              </a:rPr>
              <a:t>of the radius</a:t>
            </a:r>
          </a:p>
        </p:txBody>
      </p:sp>
      <p:sp>
        <p:nvSpPr>
          <p:cNvPr id="20" name="TextBox 19"/>
          <p:cNvSpPr txBox="1"/>
          <p:nvPr/>
        </p:nvSpPr>
        <p:spPr>
          <a:xfrm>
            <a:off x="3717245" y="6131344"/>
            <a:ext cx="4283755" cy="523220"/>
          </a:xfrm>
          <a:prstGeom prst="rect">
            <a:avLst/>
          </a:prstGeom>
          <a:noFill/>
        </p:spPr>
        <p:txBody>
          <a:bodyPr wrap="square" rtlCol="0">
            <a:spAutoFit/>
          </a:bodyPr>
          <a:lstStyle/>
          <a:p>
            <a:r>
              <a:rPr lang="en-US" dirty="0">
                <a:solidFill>
                  <a:schemeClr val="bg1">
                    <a:lumMod val="65000"/>
                  </a:schemeClr>
                </a:solidFill>
              </a:rPr>
              <a:t>extra: the distal end of the radius articulates with the scaphoid and lunate bones at the wrist joint.</a:t>
            </a:r>
            <a:endParaRPr lang="en-US" dirty="0">
              <a:solidFill>
                <a:schemeClr val="bg1">
                  <a:lumMod val="50000"/>
                </a:schemeClr>
              </a:solidFill>
            </a:endParaRPr>
          </a:p>
        </p:txBody>
      </p:sp>
      <p:sp>
        <p:nvSpPr>
          <p:cNvPr id="14" name="TextBox 13"/>
          <p:cNvSpPr txBox="1"/>
          <p:nvPr/>
        </p:nvSpPr>
        <p:spPr>
          <a:xfrm>
            <a:off x="264659" y="6384251"/>
            <a:ext cx="2086656" cy="307777"/>
          </a:xfrm>
          <a:prstGeom prst="rect">
            <a:avLst/>
          </a:prstGeom>
          <a:noFill/>
          <a:ln>
            <a:solidFill>
              <a:schemeClr val="accent6"/>
            </a:solidFill>
          </a:ln>
        </p:spPr>
        <p:txBody>
          <a:bodyPr wrap="square" rtlCol="0">
            <a:spAutoFit/>
          </a:bodyPr>
          <a:lstStyle/>
          <a:p>
            <a:r>
              <a:rPr lang="en-US" dirty="0"/>
              <a:t>Only on the boys’ slides</a:t>
            </a:r>
            <a:endParaRPr lang="en-GB" dirty="0"/>
          </a:p>
        </p:txBody>
      </p:sp>
    </p:spTree>
    <p:extLst>
      <p:ext uri="{BB962C8B-B14F-4D97-AF65-F5344CB8AC3E}">
        <p14:creationId xmlns:p14="http://schemas.microsoft.com/office/powerpoint/2010/main" val="294043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20" y="371851"/>
            <a:ext cx="10515600" cy="1726365"/>
          </a:xfrm>
        </p:spPr>
        <p:txBody>
          <a:bodyPr>
            <a:normAutofit/>
          </a:bodyPr>
          <a:lstStyle/>
          <a:p>
            <a:pPr rtl="0"/>
            <a:r>
              <a:rPr lang="en-US" sz="4000" b="1" dirty="0">
                <a:latin typeface="+mn-lt"/>
                <a:ea typeface="Abadi MT Condensed Extra Bold" charset="0"/>
                <a:cs typeface="Abadi MT Condensed Extra Bold" charset="0"/>
              </a:rPr>
              <a:t>The Radius:</a:t>
            </a:r>
            <a:br>
              <a:rPr lang="en-US" sz="4000" dirty="0">
                <a:latin typeface="+mn-lt"/>
                <a:ea typeface="Abadi MT Condensed Extra Bold" charset="0"/>
                <a:cs typeface="Abadi MT Condensed Extra Bold" charset="0"/>
              </a:rPr>
            </a:br>
            <a:r>
              <a:rPr lang="en-US" sz="4000" dirty="0">
                <a:latin typeface="+mn-lt"/>
                <a:ea typeface="Abadi MT Condensed Extra Bold" charset="0"/>
                <a:cs typeface="Abadi MT Condensed Extra Bold" charset="0"/>
              </a:rPr>
              <a:t>    </a:t>
            </a:r>
            <a:r>
              <a:rPr lang="en-US" sz="2400" dirty="0">
                <a:latin typeface="+mn-lt"/>
                <a:ea typeface="Abadi MT Condensed Extra Bold" charset="0"/>
                <a:cs typeface="Abadi MT Condensed Extra Bold" charset="0"/>
              </a:rPr>
              <a:t>it is the shorter and the </a:t>
            </a:r>
            <a:r>
              <a:rPr lang="en-US" sz="2400" dirty="0">
                <a:solidFill>
                  <a:srgbClr val="F14124"/>
                </a:solidFill>
                <a:latin typeface="+mn-lt"/>
                <a:ea typeface="Abadi MT Condensed Extra Bold" charset="0"/>
                <a:cs typeface="Abadi MT Condensed Extra Bold" charset="0"/>
              </a:rPr>
              <a:t>lateral</a:t>
            </a:r>
            <a:r>
              <a:rPr lang="en-US" sz="2400" dirty="0">
                <a:latin typeface="+mn-lt"/>
                <a:ea typeface="Abadi MT Condensed Extra Bold" charset="0"/>
                <a:cs typeface="Abadi MT Condensed Extra Bold" charset="0"/>
              </a:rPr>
              <a:t> bone of the forearm.</a:t>
            </a:r>
            <a:endParaRPr lang="en-US" sz="4000" dirty="0">
              <a:solidFill>
                <a:srgbClr val="002060"/>
              </a:solidFill>
              <a:latin typeface="+mn-lt"/>
              <a:ea typeface="Abadi MT Condensed Extra Bold" charset="0"/>
              <a:cs typeface="Abadi MT Condensed Extra Bol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5806" y="1435058"/>
            <a:ext cx="2767364" cy="3784600"/>
          </a:xfrm>
        </p:spPr>
      </p:pic>
      <p:graphicFrame>
        <p:nvGraphicFramePr>
          <p:cNvPr id="6" name="Diagram 5"/>
          <p:cNvGraphicFramePr/>
          <p:nvPr>
            <p:extLst>
              <p:ext uri="{D42A27DB-BD31-4B8C-83A1-F6EECF244321}">
                <p14:modId xmlns:p14="http://schemas.microsoft.com/office/powerpoint/2010/main" val="2149571184"/>
              </p:ext>
            </p:extLst>
          </p:nvPr>
        </p:nvGraphicFramePr>
        <p:xfrm>
          <a:off x="748145" y="1235034"/>
          <a:ext cx="7683336" cy="5177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2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51619"/>
            <a:ext cx="10515600" cy="1325563"/>
          </a:xfrm>
        </p:spPr>
        <p:txBody>
          <a:bodyPr>
            <a:normAutofit/>
          </a:bodyPr>
          <a:lstStyle/>
          <a:p>
            <a:pPr rtl="0"/>
            <a:r>
              <a:rPr lang="en-US" sz="3200" dirty="0">
                <a:latin typeface="Abadi MT Condensed Extra Bold" charset="0"/>
                <a:ea typeface="Abadi MT Condensed Extra Bold" charset="0"/>
                <a:cs typeface="Abadi MT Condensed Extra Bold" charset="0"/>
              </a:rPr>
              <a:t>The Shaft and Distal End of the Radius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0118705"/>
              </p:ext>
            </p:extLst>
          </p:nvPr>
        </p:nvGraphicFramePr>
        <p:xfrm>
          <a:off x="188943" y="2093769"/>
          <a:ext cx="4437413" cy="2398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434825263"/>
              </p:ext>
            </p:extLst>
          </p:nvPr>
        </p:nvGraphicFramePr>
        <p:xfrm>
          <a:off x="6682169" y="1843005"/>
          <a:ext cx="5880608" cy="35780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C:\Documents and Settings\User\My Documents\Student Gray\7. Upper limb\F66122-007-f077a.jpg"/>
          <p:cNvPicPr>
            <a:picLocks noGrp="1" noChangeAspect="1" noChangeArrowheads="1"/>
          </p:cNvPicPr>
          <p:nvPr/>
        </p:nvPicPr>
        <p:blipFill>
          <a:blip r:embed="rId12" cstate="print"/>
          <a:stretch>
            <a:fillRect/>
          </a:stretch>
        </p:blipFill>
        <p:spPr bwMode="auto">
          <a:xfrm>
            <a:off x="4451701" y="1328738"/>
            <a:ext cx="3571900" cy="5143500"/>
          </a:xfrm>
          <a:prstGeom prst="rect">
            <a:avLst/>
          </a:prstGeom>
          <a:ln>
            <a:noFill/>
          </a:ln>
          <a:effectLst>
            <a:softEdge rad="112500"/>
          </a:effectLst>
        </p:spPr>
      </p:pic>
      <p:sp>
        <p:nvSpPr>
          <p:cNvPr id="3" name="Rectangle 2"/>
          <p:cNvSpPr/>
          <p:nvPr/>
        </p:nvSpPr>
        <p:spPr>
          <a:xfrm>
            <a:off x="6200775" y="4592597"/>
            <a:ext cx="481394" cy="193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82681" y="5198726"/>
            <a:ext cx="685215" cy="222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40472" y="5324159"/>
            <a:ext cx="617366" cy="3336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482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8" y="336426"/>
            <a:ext cx="7458075" cy="6223912"/>
          </a:xfrm>
          <a:prstGeom prst="rect">
            <a:avLst/>
          </a:prstGeom>
        </p:spPr>
      </p:pic>
      <p:sp>
        <p:nvSpPr>
          <p:cNvPr id="3" name="TextBox 2"/>
          <p:cNvSpPr txBox="1"/>
          <p:nvPr/>
        </p:nvSpPr>
        <p:spPr>
          <a:xfrm>
            <a:off x="442913" y="742950"/>
            <a:ext cx="1485900" cy="523220"/>
          </a:xfrm>
          <a:prstGeom prst="rect">
            <a:avLst/>
          </a:prstGeom>
          <a:noFill/>
        </p:spPr>
        <p:txBody>
          <a:bodyPr wrap="square" rtlCol="0">
            <a:spAutoFit/>
          </a:bodyPr>
          <a:lstStyle/>
          <a:p>
            <a:r>
              <a:rPr lang="en-US" dirty="0">
                <a:solidFill>
                  <a:schemeClr val="bg1">
                    <a:lumMod val="65000"/>
                  </a:schemeClr>
                </a:solidFill>
              </a:rPr>
              <a:t>Extra picture for understanding</a:t>
            </a:r>
            <a:endParaRPr lang="en-GB" dirty="0">
              <a:solidFill>
                <a:schemeClr val="bg1">
                  <a:lumMod val="65000"/>
                </a:schemeClr>
              </a:solidFill>
            </a:endParaRPr>
          </a:p>
        </p:txBody>
      </p:sp>
    </p:spTree>
    <p:extLst>
      <p:ext uri="{BB962C8B-B14F-4D97-AF65-F5344CB8AC3E}">
        <p14:creationId xmlns:p14="http://schemas.microsoft.com/office/powerpoint/2010/main" val="2793897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00062"/>
            <a:ext cx="10515600" cy="1052307"/>
          </a:xfrm>
        </p:spPr>
        <p:txBody>
          <a:bodyPr/>
          <a:lstStyle/>
          <a:p>
            <a:r>
              <a:rPr lang="en-US" dirty="0">
                <a:latin typeface="Abadi MT Condensed Extra Bold" charset="0"/>
                <a:ea typeface="Abadi MT Condensed Extra Bold" charset="0"/>
                <a:cs typeface="Abadi MT Condensed Extra Bold" charset="0"/>
              </a:rPr>
              <a:t>Fracture of the Radius and Ulna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623" y="1256990"/>
            <a:ext cx="4021777" cy="2833894"/>
          </a:xfrm>
          <a:prstGeom prst="rect">
            <a:avLst/>
          </a:prstGeom>
        </p:spPr>
      </p:pic>
      <p:sp>
        <p:nvSpPr>
          <p:cNvPr id="3" name="Content Placeholder 2"/>
          <p:cNvSpPr>
            <a:spLocks noGrp="1"/>
          </p:cNvSpPr>
          <p:nvPr>
            <p:ph idx="1"/>
          </p:nvPr>
        </p:nvSpPr>
        <p:spPr>
          <a:xfrm>
            <a:off x="809625" y="1552369"/>
            <a:ext cx="6560127" cy="5077031"/>
          </a:xfrm>
        </p:spPr>
        <p:txBody>
          <a:bodyPr>
            <a:normAutofit/>
          </a:bodyPr>
          <a:lstStyle/>
          <a:p>
            <a:pPr marL="0" indent="0" algn="l">
              <a:buNone/>
            </a:pPr>
            <a:r>
              <a:rPr lang="en-US" sz="2000" dirty="0"/>
              <a:t>Because the radius &amp; ulna are firmly bound by the </a:t>
            </a:r>
            <a:r>
              <a:rPr lang="en-US" sz="2000" dirty="0">
                <a:solidFill>
                  <a:schemeClr val="accent6"/>
                </a:solidFill>
              </a:rPr>
              <a:t>interosseous membrane</a:t>
            </a:r>
            <a:r>
              <a:rPr lang="en-US" sz="2000" dirty="0">
                <a:solidFill>
                  <a:srgbClr val="002060"/>
                </a:solidFill>
              </a:rPr>
              <a:t>, </a:t>
            </a:r>
            <a:r>
              <a:rPr lang="en-US" sz="2000" dirty="0"/>
              <a:t>a fracture of one bone is commonly associated with dislocation of the nearest joint. </a:t>
            </a:r>
          </a:p>
          <a:p>
            <a:pPr algn="l" rtl="0">
              <a:buFont typeface="Courier New" panose="02070309020205020404" pitchFamily="49" charset="0"/>
              <a:buChar char="o"/>
            </a:pPr>
            <a:r>
              <a:rPr lang="en-US" sz="2000" u="sng" dirty="0">
                <a:solidFill>
                  <a:schemeClr val="accent6"/>
                </a:solidFill>
              </a:rPr>
              <a:t>Colle’ s Fracture </a:t>
            </a:r>
            <a:r>
              <a:rPr lang="en-US" sz="2000" dirty="0">
                <a:solidFill>
                  <a:schemeClr val="accent6"/>
                </a:solidFill>
              </a:rPr>
              <a:t>(fracture of the distal end of radius) is the most common fracture of the forearm. </a:t>
            </a:r>
          </a:p>
          <a:p>
            <a:pPr algn="l" rtl="0">
              <a:buFont typeface="Courier New" panose="02070309020205020404" pitchFamily="49" charset="0"/>
              <a:buChar char="o"/>
            </a:pPr>
            <a:r>
              <a:rPr lang="en-US" sz="2000" dirty="0"/>
              <a:t>It is more common in women after middle age because of </a:t>
            </a:r>
            <a:r>
              <a:rPr lang="en-US" sz="2000" dirty="0">
                <a:solidFill>
                  <a:schemeClr val="accent6"/>
                </a:solidFill>
              </a:rPr>
              <a:t>osteoporosis. </a:t>
            </a:r>
            <a:r>
              <a:rPr lang="ar-SA" sz="2000" dirty="0">
                <a:solidFill>
                  <a:srgbClr val="9EABBC"/>
                </a:solidFill>
              </a:rPr>
              <a:t>بسبب انخفاض مستوى الاستروجين بعد سن الياس (تم شرحه بالتفصيل في الباثولوجي)</a:t>
            </a:r>
            <a:endParaRPr lang="en-US" sz="2000" dirty="0">
              <a:solidFill>
                <a:schemeClr val="accent6"/>
              </a:solidFill>
            </a:endParaRPr>
          </a:p>
          <a:p>
            <a:pPr algn="l" rtl="0">
              <a:buFont typeface="Courier New" panose="02070309020205020404" pitchFamily="49" charset="0"/>
              <a:buChar char="o"/>
            </a:pPr>
            <a:r>
              <a:rPr lang="en-US" sz="2000" dirty="0">
                <a:solidFill>
                  <a:schemeClr val="accent6"/>
                </a:solidFill>
              </a:rPr>
              <a:t>It causes dinner fork deformity. </a:t>
            </a:r>
          </a:p>
          <a:p>
            <a:pPr algn="l" rtl="0">
              <a:buFont typeface="Courier New" panose="02070309020205020404" pitchFamily="49" charset="0"/>
              <a:buChar char="o"/>
            </a:pPr>
            <a:r>
              <a:rPr lang="en-US" sz="2000" dirty="0"/>
              <a:t>It results from forced dorsiflexion of the hand as a result to ease a fall by outstretching the upper limb. </a:t>
            </a:r>
          </a:p>
          <a:p>
            <a:pPr algn="l" rtl="0">
              <a:buFont typeface="Courier New" panose="02070309020205020404" pitchFamily="49" charset="0"/>
              <a:buChar char="o"/>
            </a:pPr>
            <a:r>
              <a:rPr lang="en-US" sz="2000" dirty="0">
                <a:solidFill>
                  <a:schemeClr val="accent6"/>
                </a:solidFill>
              </a:rPr>
              <a:t>The typical history of the fracture includes slipping. </a:t>
            </a:r>
          </a:p>
          <a:p>
            <a:pPr algn="l" rtl="0">
              <a:buFont typeface="Courier New" panose="02070309020205020404" pitchFamily="49" charset="0"/>
              <a:buChar char="o"/>
            </a:pPr>
            <a:r>
              <a:rPr lang="en-US" sz="2000" dirty="0">
                <a:solidFill>
                  <a:schemeClr val="accent6"/>
                </a:solidFill>
              </a:rPr>
              <a:t>Because of the rich blood supply to the distal end of the radius, bone union is usually good. </a:t>
            </a:r>
            <a:r>
              <a:rPr lang="en-US" sz="2000" dirty="0"/>
              <a:t>(only in girls </a:t>
            </a:r>
            <a:r>
              <a:rPr lang="en-US" sz="2000" dirty="0">
                <a:solidFill>
                  <a:srgbClr val="002060"/>
                </a:solidFill>
              </a:rPr>
              <a:t> </a:t>
            </a:r>
            <a:r>
              <a:rPr lang="en-US" sz="2000" dirty="0"/>
              <a:t>slides)</a:t>
            </a:r>
            <a:endParaRPr lang="en-US" sz="2000" dirty="0">
              <a:effectLst/>
            </a:endParaRPr>
          </a:p>
        </p:txBody>
      </p:sp>
      <p:pic>
        <p:nvPicPr>
          <p:cNvPr id="6" name="Picture 5" descr="90D9BB79"/>
          <p:cNvPicPr>
            <a:picLocks noChangeAspect="1" noChangeArrowheads="1"/>
          </p:cNvPicPr>
          <p:nvPr/>
        </p:nvPicPr>
        <p:blipFill>
          <a:blip r:embed="rId3" cstate="print"/>
          <a:srcRect l="11987" t="43167" r="63646" b="11588"/>
          <a:stretch>
            <a:fillRect/>
          </a:stretch>
        </p:blipFill>
        <p:spPr>
          <a:xfrm>
            <a:off x="8339733" y="4090884"/>
            <a:ext cx="3456384" cy="2671762"/>
          </a:xfrm>
          <a:prstGeom prst="rect">
            <a:avLst/>
          </a:prstGeom>
          <a:noFill/>
          <a:ln/>
        </p:spPr>
      </p:pic>
      <p:cxnSp>
        <p:nvCxnSpPr>
          <p:cNvPr id="7" name="Straight Arrow Connector 6"/>
          <p:cNvCxnSpPr/>
          <p:nvPr/>
        </p:nvCxnSpPr>
        <p:spPr>
          <a:xfrm flipV="1">
            <a:off x="10067925" y="6068764"/>
            <a:ext cx="144016"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a:srcRect l="71049" t="27941" r="9211" b="46140"/>
          <a:stretch/>
        </p:blipFill>
        <p:spPr>
          <a:xfrm>
            <a:off x="8027176" y="4090883"/>
            <a:ext cx="3936223" cy="1495530"/>
          </a:xfrm>
          <a:prstGeom prst="rect">
            <a:avLst/>
          </a:prstGeom>
        </p:spPr>
      </p:pic>
    </p:spTree>
    <p:extLst>
      <p:ext uri="{BB962C8B-B14F-4D97-AF65-F5344CB8AC3E}">
        <p14:creationId xmlns:p14="http://schemas.microsoft.com/office/powerpoint/2010/main" val="295553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367735085"/>
              </p:ext>
            </p:extLst>
          </p:nvPr>
        </p:nvGraphicFramePr>
        <p:xfrm>
          <a:off x="84666" y="135468"/>
          <a:ext cx="6434667" cy="637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7975" y="424807"/>
            <a:ext cx="5398557" cy="57967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4134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685800" y="326503"/>
            <a:ext cx="5903495" cy="701731"/>
          </a:xfrm>
          <a:prstGeom prst="rect">
            <a:avLst/>
          </a:prstGeom>
          <a:noFill/>
        </p:spPr>
        <p:txBody>
          <a:bodyPr wrap="square" rtlCol="1">
            <a:spAutoFit/>
          </a:bodyPr>
          <a:lstStyle/>
          <a:p>
            <a:pPr rtl="1">
              <a:lnSpc>
                <a:spcPct val="90000"/>
              </a:lnSpc>
              <a:spcBef>
                <a:spcPct val="0"/>
              </a:spcBef>
            </a:pPr>
            <a:r>
              <a:rPr lang="en-US" sz="4400" kern="1200" dirty="0">
                <a:solidFill>
                  <a:schemeClr val="tx1"/>
                </a:solidFill>
                <a:latin typeface="Abadi MT Condensed Extra Bold" charset="0"/>
                <a:ea typeface="Abadi MT Condensed Extra Bold" charset="0"/>
                <a:cs typeface="Abadi MT Condensed Extra Bold" charset="0"/>
              </a:rPr>
              <a:t>The Wrist:</a:t>
            </a:r>
            <a:endParaRPr lang="ar-SA" sz="4400" kern="1200" dirty="0">
              <a:solidFill>
                <a:schemeClr val="tx1"/>
              </a:solidFill>
              <a:latin typeface="Abadi MT Condensed Extra Bold" charset="0"/>
              <a:ea typeface="Abadi MT Condensed Extra Bold" charset="0"/>
              <a:cs typeface="Abadi MT Condensed Extra Bold" charset="0"/>
            </a:endParaRPr>
          </a:p>
        </p:txBody>
      </p:sp>
      <p:sp>
        <p:nvSpPr>
          <p:cNvPr id="11" name="مربع نص 10"/>
          <p:cNvSpPr txBox="1"/>
          <p:nvPr/>
        </p:nvSpPr>
        <p:spPr>
          <a:xfrm>
            <a:off x="424616" y="1121193"/>
            <a:ext cx="5245770" cy="1046440"/>
          </a:xfrm>
          <a:prstGeom prst="rect">
            <a:avLst/>
          </a:prstGeom>
          <a:noFill/>
        </p:spPr>
        <p:txBody>
          <a:bodyPr wrap="square" rtlCol="1">
            <a:spAutoFit/>
          </a:bodyPr>
          <a:lstStyle/>
          <a:p>
            <a:pPr algn="l"/>
            <a:r>
              <a:rPr lang="en-US" sz="2400" dirty="0">
                <a:latin typeface="+mj-lt"/>
              </a:rPr>
              <a:t>Composed of </a:t>
            </a:r>
            <a:r>
              <a:rPr lang="en-US" sz="2400" dirty="0">
                <a:solidFill>
                  <a:srgbClr val="FF0000"/>
                </a:solidFill>
                <a:latin typeface="+mj-lt"/>
              </a:rPr>
              <a:t>8</a:t>
            </a:r>
            <a:r>
              <a:rPr lang="en-US" sz="2400" dirty="0">
                <a:latin typeface="+mj-lt"/>
              </a:rPr>
              <a:t> </a:t>
            </a:r>
            <a:r>
              <a:rPr lang="en-US" sz="2400" dirty="0">
                <a:solidFill>
                  <a:srgbClr val="FF0000"/>
                </a:solidFill>
                <a:latin typeface="+mj-lt"/>
              </a:rPr>
              <a:t>carpal bones </a:t>
            </a:r>
            <a:r>
              <a:rPr lang="en-US" sz="2400" dirty="0">
                <a:latin typeface="+mj-lt"/>
              </a:rPr>
              <a:t>arranged in two irregular rows, each of </a:t>
            </a:r>
            <a:r>
              <a:rPr lang="en-US" sz="2400" dirty="0">
                <a:solidFill>
                  <a:srgbClr val="FF0000"/>
                </a:solidFill>
                <a:latin typeface="+mj-lt"/>
              </a:rPr>
              <a:t>4 bones </a:t>
            </a:r>
            <a:r>
              <a:rPr lang="en-US" sz="2400" dirty="0">
                <a:latin typeface="+mj-lt"/>
              </a:rPr>
              <a:t>.</a:t>
            </a:r>
            <a:endParaRPr lang="ar-SA" sz="2400" dirty="0">
              <a:latin typeface="+mj-lt"/>
            </a:endParaRPr>
          </a:p>
          <a:p>
            <a:pPr algn="l"/>
            <a:endParaRPr lang="ar-SA" dirty="0"/>
          </a:p>
        </p:txBody>
      </p:sp>
      <p:sp>
        <p:nvSpPr>
          <p:cNvPr id="12" name="مربع نص 11"/>
          <p:cNvSpPr txBox="1"/>
          <p:nvPr/>
        </p:nvSpPr>
        <p:spPr>
          <a:xfrm>
            <a:off x="424616" y="2117038"/>
            <a:ext cx="4195011" cy="830997"/>
          </a:xfrm>
          <a:prstGeom prst="rect">
            <a:avLst/>
          </a:prstGeom>
          <a:noFill/>
        </p:spPr>
        <p:txBody>
          <a:bodyPr wrap="square" rtlCol="1">
            <a:spAutoFit/>
          </a:bodyPr>
          <a:lstStyle/>
          <a:p>
            <a:pPr algn="l"/>
            <a:r>
              <a:rPr lang="en-US" sz="2400" dirty="0">
                <a:latin typeface="+mn-lt"/>
              </a:rPr>
              <a:t> </a:t>
            </a:r>
            <a:r>
              <a:rPr lang="en-US" sz="2400" dirty="0">
                <a:latin typeface="+mj-lt"/>
              </a:rPr>
              <a:t>These small bones give </a:t>
            </a:r>
            <a:r>
              <a:rPr lang="en-US" sz="2400" dirty="0">
                <a:solidFill>
                  <a:srgbClr val="FF0000"/>
                </a:solidFill>
                <a:latin typeface="+mj-lt"/>
              </a:rPr>
              <a:t>flexibility</a:t>
            </a:r>
            <a:r>
              <a:rPr lang="en-US" sz="2400" dirty="0">
                <a:latin typeface="+mj-lt"/>
              </a:rPr>
              <a:t> to the wrist.</a:t>
            </a:r>
            <a:endParaRPr lang="ar-SA" sz="2400" dirty="0">
              <a:latin typeface="+mj-lt"/>
            </a:endParaRPr>
          </a:p>
        </p:txBody>
      </p:sp>
      <p:sp>
        <p:nvSpPr>
          <p:cNvPr id="13" name="مربع نص 12"/>
          <p:cNvSpPr txBox="1"/>
          <p:nvPr/>
        </p:nvSpPr>
        <p:spPr>
          <a:xfrm>
            <a:off x="480764" y="3094372"/>
            <a:ext cx="4138863" cy="1569660"/>
          </a:xfrm>
          <a:prstGeom prst="rect">
            <a:avLst/>
          </a:prstGeom>
          <a:noFill/>
        </p:spPr>
        <p:txBody>
          <a:bodyPr wrap="square" rtlCol="1">
            <a:spAutoFit/>
          </a:bodyPr>
          <a:lstStyle/>
          <a:p>
            <a:pPr algn="l"/>
            <a:r>
              <a:rPr lang="en-US" sz="2400" dirty="0">
                <a:solidFill>
                  <a:schemeClr val="tx1"/>
                </a:solidFill>
                <a:latin typeface="+mj-lt"/>
              </a:rPr>
              <a:t>The Carpus presents </a:t>
            </a:r>
            <a:r>
              <a:rPr lang="en-US" sz="2400" dirty="0">
                <a:solidFill>
                  <a:schemeClr val="accent6"/>
                </a:solidFill>
                <a:latin typeface="+mj-lt"/>
              </a:rPr>
              <a:t>Concavity on their Anterior surface &amp; convex from side to side posteriorly.</a:t>
            </a:r>
            <a:endParaRPr lang="ar-SA" sz="2400" dirty="0">
              <a:solidFill>
                <a:schemeClr val="accent6"/>
              </a:solidFill>
              <a:latin typeface="+mj-lt"/>
            </a:endParaRPr>
          </a:p>
        </p:txBody>
      </p:sp>
      <p:pic>
        <p:nvPicPr>
          <p:cNvPr id="14" name="صورة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41" y="5084040"/>
            <a:ext cx="2080260" cy="1356360"/>
          </a:xfrm>
          <a:prstGeom prst="rect">
            <a:avLst/>
          </a:prstGeom>
        </p:spPr>
      </p:pic>
      <p:pic>
        <p:nvPicPr>
          <p:cNvPr id="32" name="صورة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295" y="613852"/>
            <a:ext cx="4478755" cy="3036444"/>
          </a:xfrm>
          <a:prstGeom prst="rect">
            <a:avLst/>
          </a:prstGeom>
        </p:spPr>
      </p:pic>
      <p:sp>
        <p:nvSpPr>
          <p:cNvPr id="33" name="مربع نص 32"/>
          <p:cNvSpPr txBox="1"/>
          <p:nvPr/>
        </p:nvSpPr>
        <p:spPr>
          <a:xfrm>
            <a:off x="4676778" y="4968096"/>
            <a:ext cx="7670804" cy="400110"/>
          </a:xfrm>
          <a:prstGeom prst="rect">
            <a:avLst/>
          </a:prstGeom>
          <a:noFill/>
        </p:spPr>
        <p:txBody>
          <a:bodyPr wrap="square" rtlCol="1">
            <a:spAutoFit/>
          </a:bodyPr>
          <a:lstStyle/>
          <a:p>
            <a:pPr algn="l"/>
            <a:r>
              <a:rPr lang="en-US" sz="2000" b="1" dirty="0">
                <a:latin typeface="+mj-lt"/>
              </a:rPr>
              <a:t>The Proximal row : </a:t>
            </a:r>
            <a:r>
              <a:rPr lang="en-US" sz="2000" b="1" dirty="0">
                <a:solidFill>
                  <a:srgbClr val="D1684C"/>
                </a:solidFill>
                <a:latin typeface="+mj-lt"/>
              </a:rPr>
              <a:t>1- Scaphoid   </a:t>
            </a:r>
            <a:r>
              <a:rPr lang="en-US" sz="2000" b="1" dirty="0">
                <a:solidFill>
                  <a:srgbClr val="99D2F4"/>
                </a:solidFill>
                <a:latin typeface="+mj-lt"/>
              </a:rPr>
              <a:t>2- Lunate   </a:t>
            </a:r>
            <a:r>
              <a:rPr lang="en-US" sz="2000" b="1" dirty="0">
                <a:solidFill>
                  <a:srgbClr val="769467"/>
                </a:solidFill>
                <a:latin typeface="+mj-lt"/>
              </a:rPr>
              <a:t>3- Triquetral  </a:t>
            </a:r>
            <a:r>
              <a:rPr lang="en-US" sz="2000" b="1" dirty="0">
                <a:solidFill>
                  <a:schemeClr val="accent4"/>
                </a:solidFill>
                <a:latin typeface="+mj-lt"/>
              </a:rPr>
              <a:t>4- Pisiform</a:t>
            </a:r>
            <a:endParaRPr lang="ar-SA" sz="2000" b="1" dirty="0">
              <a:solidFill>
                <a:schemeClr val="accent4"/>
              </a:solidFill>
              <a:latin typeface="+mj-lt"/>
            </a:endParaRPr>
          </a:p>
        </p:txBody>
      </p:sp>
      <p:sp>
        <p:nvSpPr>
          <p:cNvPr id="34" name="مربع نص 33"/>
          <p:cNvSpPr txBox="1"/>
          <p:nvPr/>
        </p:nvSpPr>
        <p:spPr>
          <a:xfrm>
            <a:off x="4676778" y="4453444"/>
            <a:ext cx="7403433" cy="400110"/>
          </a:xfrm>
          <a:prstGeom prst="rect">
            <a:avLst/>
          </a:prstGeom>
          <a:noFill/>
        </p:spPr>
        <p:txBody>
          <a:bodyPr wrap="square" rtlCol="1">
            <a:spAutoFit/>
          </a:bodyPr>
          <a:lstStyle/>
          <a:p>
            <a:pPr algn="l"/>
            <a:r>
              <a:rPr lang="en-US" sz="2000" b="1" dirty="0">
                <a:latin typeface="+mj-lt"/>
              </a:rPr>
              <a:t>The  Distal  row     : </a:t>
            </a:r>
            <a:r>
              <a:rPr lang="en-US" sz="2000" b="1" dirty="0">
                <a:solidFill>
                  <a:srgbClr val="F9BDB3"/>
                </a:solidFill>
                <a:latin typeface="+mj-lt"/>
              </a:rPr>
              <a:t>1- Trapezium </a:t>
            </a:r>
            <a:r>
              <a:rPr lang="en-US" sz="2000" b="1" dirty="0">
                <a:solidFill>
                  <a:srgbClr val="5B5658"/>
                </a:solidFill>
                <a:latin typeface="+mj-lt"/>
              </a:rPr>
              <a:t>2- Trapezoid </a:t>
            </a:r>
            <a:r>
              <a:rPr lang="en-US" sz="2000" b="1" dirty="0">
                <a:solidFill>
                  <a:srgbClr val="597C80"/>
                </a:solidFill>
                <a:latin typeface="+mj-lt"/>
              </a:rPr>
              <a:t>3- Capitate </a:t>
            </a:r>
            <a:r>
              <a:rPr lang="en-US" sz="2000" b="1" dirty="0">
                <a:solidFill>
                  <a:srgbClr val="A547A5"/>
                </a:solidFill>
                <a:latin typeface="+mj-lt"/>
              </a:rPr>
              <a:t>4- Hamate</a:t>
            </a:r>
            <a:endParaRPr lang="ar-SA" sz="2000" b="1" dirty="0">
              <a:solidFill>
                <a:srgbClr val="A547A5"/>
              </a:solidFill>
              <a:latin typeface="+mj-lt"/>
            </a:endParaRPr>
          </a:p>
        </p:txBody>
      </p:sp>
      <p:sp>
        <p:nvSpPr>
          <p:cNvPr id="35" name="مربع نص 34"/>
          <p:cNvSpPr txBox="1"/>
          <p:nvPr/>
        </p:nvSpPr>
        <p:spPr>
          <a:xfrm>
            <a:off x="5727540" y="3686897"/>
            <a:ext cx="5678905" cy="523220"/>
          </a:xfrm>
          <a:prstGeom prst="rect">
            <a:avLst/>
          </a:prstGeom>
          <a:noFill/>
        </p:spPr>
        <p:txBody>
          <a:bodyPr wrap="square" rtlCol="1">
            <a:spAutoFit/>
          </a:bodyPr>
          <a:lstStyle/>
          <a:p>
            <a:pPr algn="ctr"/>
            <a:r>
              <a:rPr lang="en-US" sz="2800" b="1" dirty="0">
                <a:latin typeface="+mj-lt"/>
              </a:rPr>
              <a:t>From Lateral to Medial </a:t>
            </a:r>
            <a:endParaRPr lang="ar-SA" sz="2800" b="1" dirty="0">
              <a:latin typeface="+mj-lt"/>
            </a:endParaRPr>
          </a:p>
        </p:txBody>
      </p:sp>
      <p:cxnSp>
        <p:nvCxnSpPr>
          <p:cNvPr id="37" name="رابط كسهم مستقيم 36"/>
          <p:cNvCxnSpPr/>
          <p:nvPr/>
        </p:nvCxnSpPr>
        <p:spPr>
          <a:xfrm>
            <a:off x="6321098" y="4210117"/>
            <a:ext cx="444366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8" name="مربع نص 37"/>
          <p:cNvSpPr txBox="1"/>
          <p:nvPr/>
        </p:nvSpPr>
        <p:spPr>
          <a:xfrm>
            <a:off x="6589294" y="5376454"/>
            <a:ext cx="4961529" cy="1015663"/>
          </a:xfrm>
          <a:prstGeom prst="rect">
            <a:avLst/>
          </a:prstGeom>
          <a:noFill/>
        </p:spPr>
        <p:txBody>
          <a:bodyPr wrap="square" rtlCol="1">
            <a:spAutoFit/>
          </a:bodyPr>
          <a:lstStyle/>
          <a:p>
            <a:pPr algn="l"/>
            <a:r>
              <a:rPr lang="en-US" sz="2000" dirty="0">
                <a:latin typeface="+mj-lt"/>
              </a:rPr>
              <a:t>To remember the carpal bones (435) :</a:t>
            </a:r>
          </a:p>
          <a:p>
            <a:pPr algn="l"/>
            <a:r>
              <a:rPr lang="en-US" sz="2000" b="1" dirty="0">
                <a:solidFill>
                  <a:srgbClr val="C00000"/>
                </a:solidFill>
                <a:latin typeface="+mj-lt"/>
              </a:rPr>
              <a:t>S</a:t>
            </a:r>
            <a:r>
              <a:rPr lang="en-US" sz="2000" b="1" dirty="0">
                <a:latin typeface="+mj-lt"/>
              </a:rPr>
              <a:t>ally </a:t>
            </a:r>
            <a:r>
              <a:rPr lang="en-US" sz="2000" b="1" dirty="0">
                <a:solidFill>
                  <a:srgbClr val="C00000"/>
                </a:solidFill>
                <a:latin typeface="+mj-lt"/>
              </a:rPr>
              <a:t>L</a:t>
            </a:r>
            <a:r>
              <a:rPr lang="en-US" sz="2000" b="1" dirty="0">
                <a:latin typeface="+mj-lt"/>
              </a:rPr>
              <a:t>eft </a:t>
            </a:r>
            <a:r>
              <a:rPr lang="en-US" sz="2000" b="1" dirty="0">
                <a:solidFill>
                  <a:srgbClr val="C00000"/>
                </a:solidFill>
                <a:latin typeface="+mj-lt"/>
              </a:rPr>
              <a:t>T</a:t>
            </a:r>
            <a:r>
              <a:rPr lang="en-US" sz="2000" b="1" dirty="0">
                <a:latin typeface="+mj-lt"/>
              </a:rPr>
              <a:t>he </a:t>
            </a:r>
            <a:r>
              <a:rPr lang="en-US" sz="2000" b="1" dirty="0">
                <a:solidFill>
                  <a:srgbClr val="C00000"/>
                </a:solidFill>
                <a:latin typeface="+mj-lt"/>
              </a:rPr>
              <a:t>P</a:t>
            </a:r>
            <a:r>
              <a:rPr lang="en-US" sz="2000" b="1" dirty="0">
                <a:latin typeface="+mj-lt"/>
              </a:rPr>
              <a:t>arty </a:t>
            </a:r>
            <a:r>
              <a:rPr lang="en-US" sz="2000" b="1" dirty="0">
                <a:solidFill>
                  <a:srgbClr val="C00000"/>
                </a:solidFill>
                <a:latin typeface="+mj-lt"/>
              </a:rPr>
              <a:t>T</a:t>
            </a:r>
            <a:r>
              <a:rPr lang="en-US" sz="2000" b="1" dirty="0">
                <a:latin typeface="+mj-lt"/>
              </a:rPr>
              <a:t>o </a:t>
            </a:r>
            <a:r>
              <a:rPr lang="en-US" sz="2000" b="1" dirty="0">
                <a:solidFill>
                  <a:srgbClr val="C00000"/>
                </a:solidFill>
                <a:latin typeface="+mj-lt"/>
              </a:rPr>
              <a:t>T</a:t>
            </a:r>
            <a:r>
              <a:rPr lang="en-US" sz="2000" b="1" dirty="0">
                <a:latin typeface="+mj-lt"/>
              </a:rPr>
              <a:t>ake </a:t>
            </a:r>
            <a:r>
              <a:rPr lang="en-US" sz="2000" b="1" dirty="0">
                <a:solidFill>
                  <a:srgbClr val="C00000"/>
                </a:solidFill>
                <a:latin typeface="+mj-lt"/>
              </a:rPr>
              <a:t>C</a:t>
            </a:r>
            <a:r>
              <a:rPr lang="en-US" sz="2000" b="1" dirty="0">
                <a:latin typeface="+mj-lt"/>
              </a:rPr>
              <a:t>athy </a:t>
            </a:r>
            <a:r>
              <a:rPr lang="en-US" sz="2000" b="1" dirty="0">
                <a:solidFill>
                  <a:srgbClr val="C00000"/>
                </a:solidFill>
                <a:latin typeface="+mj-lt"/>
              </a:rPr>
              <a:t>H</a:t>
            </a:r>
            <a:r>
              <a:rPr lang="en-US" sz="2000" b="1" dirty="0">
                <a:latin typeface="+mj-lt"/>
              </a:rPr>
              <a:t>ome</a:t>
            </a:r>
          </a:p>
          <a:p>
            <a:pPr algn="l"/>
            <a:r>
              <a:rPr lang="ar-SA" sz="2000" dirty="0">
                <a:latin typeface="+mj-lt"/>
              </a:rPr>
              <a:t>سلوى لازم تلعب بوكر تلعب تخسر كله هلس</a:t>
            </a:r>
          </a:p>
        </p:txBody>
      </p:sp>
    </p:spTree>
    <p:extLst>
      <p:ext uri="{BB962C8B-B14F-4D97-AF65-F5344CB8AC3E}">
        <p14:creationId xmlns:p14="http://schemas.microsoft.com/office/powerpoint/2010/main" val="1754379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66484" y="243260"/>
            <a:ext cx="7634514" cy="701731"/>
          </a:xfrm>
          <a:prstGeom prst="rect">
            <a:avLst/>
          </a:prstGeom>
          <a:noFill/>
        </p:spPr>
        <p:txBody>
          <a:bodyPr wrap="square" rtlCol="1">
            <a:spAutoFit/>
          </a:bodyPr>
          <a:lstStyle/>
          <a:p>
            <a:pPr rtl="1">
              <a:lnSpc>
                <a:spcPct val="90000"/>
              </a:lnSpc>
              <a:spcBef>
                <a:spcPct val="0"/>
              </a:spcBef>
            </a:pPr>
            <a:r>
              <a:rPr lang="en-US" sz="4400" kern="1200" dirty="0">
                <a:solidFill>
                  <a:schemeClr val="tx1"/>
                </a:solidFill>
                <a:latin typeface="Abadi MT Condensed Extra Bold" charset="0"/>
                <a:ea typeface="Abadi MT Condensed Extra Bold" charset="0"/>
                <a:cs typeface="Abadi MT Condensed Extra Bold" charset="0"/>
              </a:rPr>
              <a:t>Fracture of The Scaphoid:  </a:t>
            </a:r>
            <a:endParaRPr lang="ar-SA" sz="4400" kern="1200" dirty="0">
              <a:solidFill>
                <a:schemeClr val="tx1"/>
              </a:solidFill>
              <a:latin typeface="Abadi MT Condensed Extra Bold" charset="0"/>
              <a:ea typeface="Abadi MT Condensed Extra Bold" charset="0"/>
              <a:cs typeface="Abadi MT Condensed Extra Bold" charset="0"/>
            </a:endParaRPr>
          </a:p>
        </p:txBody>
      </p:sp>
      <p:sp>
        <p:nvSpPr>
          <p:cNvPr id="6" name="مربع نص 5"/>
          <p:cNvSpPr txBox="1"/>
          <p:nvPr/>
        </p:nvSpPr>
        <p:spPr>
          <a:xfrm>
            <a:off x="366484" y="1072997"/>
            <a:ext cx="11149241" cy="830997"/>
          </a:xfrm>
          <a:prstGeom prst="rect">
            <a:avLst/>
          </a:prstGeom>
          <a:noFill/>
        </p:spPr>
        <p:txBody>
          <a:bodyPr wrap="square" rtlCol="1">
            <a:spAutoFit/>
          </a:bodyPr>
          <a:lstStyle/>
          <a:p>
            <a:pPr algn="l"/>
            <a:r>
              <a:rPr lang="en-US" sz="1800" dirty="0">
                <a:latin typeface="+mn-lt"/>
              </a:rPr>
              <a:t> </a:t>
            </a:r>
            <a:r>
              <a:rPr lang="en-US" sz="2400" dirty="0">
                <a:latin typeface="+mn-lt"/>
              </a:rPr>
              <a:t> </a:t>
            </a:r>
            <a:r>
              <a:rPr lang="en-US" sz="2400" dirty="0">
                <a:solidFill>
                  <a:srgbClr val="FF0000"/>
                </a:solidFill>
                <a:latin typeface="+mj-lt"/>
              </a:rPr>
              <a:t>scaphoid</a:t>
            </a:r>
            <a:r>
              <a:rPr lang="en-US" sz="2400" dirty="0">
                <a:latin typeface="+mj-lt"/>
              </a:rPr>
              <a:t> is the most commonly fractured carpal bone and it is the most common injury of the </a:t>
            </a:r>
            <a:r>
              <a:rPr lang="en-US" sz="2400" dirty="0">
                <a:solidFill>
                  <a:schemeClr val="accent6"/>
                </a:solidFill>
                <a:latin typeface="+mj-lt"/>
              </a:rPr>
              <a:t>wrist</a:t>
            </a:r>
            <a:r>
              <a:rPr lang="en-US" sz="2400" dirty="0">
                <a:latin typeface="+mj-lt"/>
              </a:rPr>
              <a:t>.</a:t>
            </a:r>
            <a:endParaRPr lang="ar-SA" sz="1800" dirty="0">
              <a:latin typeface="+mj-lt"/>
            </a:endParaRPr>
          </a:p>
        </p:txBody>
      </p:sp>
      <p:graphicFrame>
        <p:nvGraphicFramePr>
          <p:cNvPr id="8" name="رسم تخطيطي 7"/>
          <p:cNvGraphicFramePr/>
          <p:nvPr>
            <p:extLst>
              <p:ext uri="{D42A27DB-BD31-4B8C-83A1-F6EECF244321}">
                <p14:modId xmlns:p14="http://schemas.microsoft.com/office/powerpoint/2010/main" val="1344545469"/>
              </p:ext>
            </p:extLst>
          </p:nvPr>
        </p:nvGraphicFramePr>
        <p:xfrm>
          <a:off x="-502104" y="2023077"/>
          <a:ext cx="5233761" cy="5055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رسم تخطيطي 9"/>
          <p:cNvGraphicFramePr/>
          <p:nvPr>
            <p:extLst>
              <p:ext uri="{D42A27DB-BD31-4B8C-83A1-F6EECF244321}">
                <p14:modId xmlns:p14="http://schemas.microsoft.com/office/powerpoint/2010/main" val="2066319871"/>
              </p:ext>
            </p:extLst>
          </p:nvPr>
        </p:nvGraphicFramePr>
        <p:xfrm>
          <a:off x="3846286" y="2023076"/>
          <a:ext cx="5050971" cy="49539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مجموعة 10"/>
          <p:cNvGrpSpPr/>
          <p:nvPr/>
        </p:nvGrpSpPr>
        <p:grpSpPr>
          <a:xfrm>
            <a:off x="8839200" y="2023074"/>
            <a:ext cx="3352800" cy="4834920"/>
            <a:chOff x="1074057" y="853484"/>
            <a:chExt cx="5138133" cy="1035903"/>
          </a:xfrm>
          <a:solidFill>
            <a:srgbClr val="CCECFF"/>
          </a:solidFill>
        </p:grpSpPr>
        <p:sp>
          <p:nvSpPr>
            <p:cNvPr id="12" name="مستطيل 11"/>
            <p:cNvSpPr/>
            <p:nvPr/>
          </p:nvSpPr>
          <p:spPr>
            <a:xfrm>
              <a:off x="1074057" y="853484"/>
              <a:ext cx="5138133" cy="1035903"/>
            </a:xfrm>
            <a:prstGeom prst="rect">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مربع نص 12"/>
            <p:cNvSpPr txBox="1"/>
            <p:nvPr/>
          </p:nvSpPr>
          <p:spPr>
            <a:xfrm>
              <a:off x="1395776" y="896191"/>
              <a:ext cx="4494696" cy="9418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l"/>
              <a:r>
                <a:rPr lang="en-US" sz="2800" dirty="0">
                  <a:solidFill>
                    <a:schemeClr val="tx1"/>
                  </a:solidFill>
                  <a:latin typeface="+mj-lt"/>
                </a:rPr>
                <a:t>Union of the bone may take several months because of poor blood supply to the proximal part of the scaphoid.</a:t>
              </a:r>
              <a:endParaRPr lang="ar-SA" sz="2800" dirty="0">
                <a:solidFill>
                  <a:schemeClr val="tx1"/>
                </a:solidFill>
                <a:latin typeface="+mj-lt"/>
              </a:endParaRPr>
            </a:p>
          </p:txBody>
        </p:sp>
      </p:grpSp>
    </p:spTree>
    <p:extLst>
      <p:ext uri="{BB962C8B-B14F-4D97-AF65-F5344CB8AC3E}">
        <p14:creationId xmlns:p14="http://schemas.microsoft.com/office/powerpoint/2010/main" val="118969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ser\My Documents\Student Gray\7. Upper limb\F66122-007-f091a.jpg"/>
          <p:cNvPicPr>
            <a:picLocks noChangeAspect="1" noChangeArrowheads="1"/>
          </p:cNvPicPr>
          <p:nvPr/>
        </p:nvPicPr>
        <p:blipFill>
          <a:blip r:embed="rId2" cstate="print"/>
          <a:srcRect b="21052"/>
          <a:stretch>
            <a:fillRect/>
          </a:stretch>
        </p:blipFill>
        <p:spPr bwMode="auto">
          <a:xfrm>
            <a:off x="7518400" y="628637"/>
            <a:ext cx="4572000" cy="4500594"/>
          </a:xfrm>
          <a:prstGeom prst="rect">
            <a:avLst/>
          </a:prstGeom>
          <a:ln>
            <a:noFill/>
          </a:ln>
          <a:effectLst>
            <a:softEdge rad="112500"/>
          </a:effectLst>
        </p:spPr>
      </p:pic>
      <p:sp>
        <p:nvSpPr>
          <p:cNvPr id="3" name="Rectangle 2"/>
          <p:cNvSpPr/>
          <p:nvPr/>
        </p:nvSpPr>
        <p:spPr>
          <a:xfrm>
            <a:off x="508000" y="214624"/>
            <a:ext cx="6787950" cy="769441"/>
          </a:xfrm>
          <a:prstGeom prst="rect">
            <a:avLst/>
          </a:prstGeom>
          <a:noFill/>
        </p:spPr>
        <p:txBody>
          <a:bodyPr wrap="square" lIns="91440" tIns="45720" rIns="91440" bIns="45720">
            <a:spAutoFit/>
          </a:bodyPr>
          <a:lstStyle/>
          <a:p>
            <a:r>
              <a:rPr lang="en-US" sz="4400" kern="1200" dirty="0">
                <a:solidFill>
                  <a:schemeClr val="tx1"/>
                </a:solidFill>
                <a:latin typeface="Abadi MT Condensed Extra Bold" charset="0"/>
                <a:ea typeface="Abadi MT Condensed Extra Bold" charset="0"/>
                <a:cs typeface="Abadi MT Condensed Extra Bold" charset="0"/>
              </a:rPr>
              <a:t>Metacarpals:</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sp>
        <p:nvSpPr>
          <p:cNvPr id="5" name="TextBox 4"/>
          <p:cNvSpPr txBox="1"/>
          <p:nvPr/>
        </p:nvSpPr>
        <p:spPr>
          <a:xfrm>
            <a:off x="499374" y="984065"/>
            <a:ext cx="6444890" cy="6186309"/>
          </a:xfrm>
          <a:prstGeom prst="rect">
            <a:avLst/>
          </a:prstGeom>
          <a:noFill/>
        </p:spPr>
        <p:txBody>
          <a:bodyPr wrap="square" rtlCol="0">
            <a:spAutoFit/>
          </a:bodyPr>
          <a:lstStyle/>
          <a:p>
            <a:r>
              <a:rPr lang="en-US" sz="1800" dirty="0">
                <a:latin typeface="+mj-lt"/>
              </a:rPr>
              <a:t>Forms the skeleton of the hand</a:t>
            </a:r>
          </a:p>
          <a:p>
            <a:r>
              <a:rPr lang="en-US" sz="1800" b="1" dirty="0">
                <a:latin typeface="+mj-lt"/>
              </a:rPr>
              <a:t>Position</a:t>
            </a:r>
            <a:r>
              <a:rPr lang="en-US" sz="1800" dirty="0">
                <a:latin typeface="+mj-lt"/>
              </a:rPr>
              <a:t>:</a:t>
            </a:r>
          </a:p>
          <a:p>
            <a:r>
              <a:rPr lang="en-US" sz="1800" dirty="0">
                <a:latin typeface="+mj-lt"/>
              </a:rPr>
              <a:t>Between the carpus and the phalanges.</a:t>
            </a:r>
          </a:p>
          <a:p>
            <a:endParaRPr lang="en-US" sz="1800" dirty="0">
              <a:latin typeface="+mj-lt"/>
            </a:endParaRPr>
          </a:p>
          <a:p>
            <a:r>
              <a:rPr lang="en-US" sz="1800" b="1" dirty="0">
                <a:latin typeface="+mj-lt"/>
              </a:rPr>
              <a:t>Features</a:t>
            </a:r>
            <a:r>
              <a:rPr lang="en-US" sz="1800" dirty="0">
                <a:latin typeface="+mj-lt"/>
              </a:rPr>
              <a:t>:</a:t>
            </a:r>
          </a:p>
          <a:p>
            <a:r>
              <a:rPr lang="en-US" sz="1800" dirty="0">
                <a:latin typeface="+mj-lt"/>
              </a:rPr>
              <a:t>Head(distal), shaft(middle), and base(proximal).</a:t>
            </a:r>
          </a:p>
          <a:p>
            <a:endParaRPr lang="en-US" sz="1800" dirty="0">
              <a:latin typeface="+mj-lt"/>
            </a:endParaRPr>
          </a:p>
          <a:p>
            <a:r>
              <a:rPr lang="en-US" sz="1800" dirty="0">
                <a:latin typeface="+mj-lt"/>
              </a:rPr>
              <a:t>Count:</a:t>
            </a:r>
          </a:p>
          <a:p>
            <a:r>
              <a:rPr lang="en-US" sz="1800" dirty="0">
                <a:solidFill>
                  <a:srgbClr val="FF0000"/>
                </a:solidFill>
                <a:latin typeface="+mj-lt"/>
              </a:rPr>
              <a:t>5</a:t>
            </a:r>
            <a:r>
              <a:rPr lang="en-US" sz="1800" dirty="0">
                <a:latin typeface="+mj-lt"/>
              </a:rPr>
              <a:t> metacarpal starting from the thumb 1-5.</a:t>
            </a:r>
          </a:p>
          <a:p>
            <a:endParaRPr lang="en-US" sz="1800" dirty="0">
              <a:latin typeface="+mj-lt"/>
            </a:endParaRPr>
          </a:p>
          <a:p>
            <a:r>
              <a:rPr lang="en-US" sz="1800" dirty="0">
                <a:latin typeface="+mj-lt"/>
              </a:rPr>
              <a:t>N.B:</a:t>
            </a:r>
          </a:p>
          <a:p>
            <a:pPr marL="342900" indent="-342900">
              <a:buFont typeface="+mj-lt"/>
              <a:buAutoNum type="arabicPeriod"/>
            </a:pPr>
            <a:r>
              <a:rPr lang="en-US" sz="1800" dirty="0">
                <a:latin typeface="+mj-lt"/>
              </a:rPr>
              <a:t>The first metacarpal (thumb) is the shortest and most mobile.</a:t>
            </a:r>
          </a:p>
          <a:p>
            <a:pPr marL="342900" indent="-342900">
              <a:buFont typeface="+mj-lt"/>
              <a:buAutoNum type="arabicPeriod"/>
            </a:pPr>
            <a:r>
              <a:rPr lang="en-US" sz="1800" dirty="0">
                <a:latin typeface="+mj-lt"/>
              </a:rPr>
              <a:t>The base of the metacarpals articulates with the carpel bones.</a:t>
            </a:r>
          </a:p>
          <a:p>
            <a:pPr marL="342900" indent="-342900">
              <a:buFont typeface="+mj-lt"/>
              <a:buAutoNum type="arabicPeriod"/>
            </a:pPr>
            <a:r>
              <a:rPr lang="en-US" sz="1800" dirty="0">
                <a:latin typeface="+mj-lt"/>
              </a:rPr>
              <a:t>The third metacarpal has a styloid process on the lateral side of the base.</a:t>
            </a:r>
          </a:p>
          <a:p>
            <a:pPr marL="342900" indent="-342900">
              <a:buFont typeface="+mj-lt"/>
              <a:buAutoNum type="arabicPeriod"/>
            </a:pPr>
            <a:r>
              <a:rPr lang="en-US" sz="1800" dirty="0">
                <a:latin typeface="+mj-lt"/>
              </a:rPr>
              <a:t>The distal ends (Heads) articulate with the proximal phalanges to form the </a:t>
            </a:r>
            <a:r>
              <a:rPr lang="en-US" sz="1800" b="1" dirty="0">
                <a:solidFill>
                  <a:srgbClr val="FF0000"/>
                </a:solidFill>
                <a:latin typeface="+mj-lt"/>
              </a:rPr>
              <a:t>Knuckles</a:t>
            </a:r>
            <a:r>
              <a:rPr lang="en-US" sz="1800" dirty="0">
                <a:latin typeface="+mj-lt"/>
              </a:rPr>
              <a:t> of the fist. </a:t>
            </a:r>
          </a:p>
          <a:p>
            <a:r>
              <a:rPr lang="en-US" sz="1800" dirty="0">
                <a:solidFill>
                  <a:schemeClr val="bg1">
                    <a:lumMod val="65000"/>
                  </a:schemeClr>
                </a:solidFill>
                <a:latin typeface="+mj-lt"/>
              </a:rPr>
              <a:t>Notes: In the hand the head is always distal and the base is proximal (the opposite of the arm and forearm).</a:t>
            </a:r>
          </a:p>
          <a:p>
            <a:endParaRPr lang="en-US" sz="1800" dirty="0">
              <a:solidFill>
                <a:schemeClr val="bg1">
                  <a:lumMod val="65000"/>
                </a:schemeClr>
              </a:solidFill>
            </a:endParaRPr>
          </a:p>
        </p:txBody>
      </p:sp>
      <p:cxnSp>
        <p:nvCxnSpPr>
          <p:cNvPr id="11" name="Straight Arrow Connector 10"/>
          <p:cNvCxnSpPr/>
          <p:nvPr/>
        </p:nvCxnSpPr>
        <p:spPr>
          <a:xfrm>
            <a:off x="7213600" y="2305037"/>
            <a:ext cx="152400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6208144" y="2000237"/>
            <a:ext cx="1219200" cy="307777"/>
          </a:xfrm>
          <a:prstGeom prst="rect">
            <a:avLst/>
          </a:prstGeom>
          <a:noFill/>
        </p:spPr>
        <p:txBody>
          <a:bodyPr wrap="square" rtlCol="0">
            <a:spAutoFit/>
          </a:bodyPr>
          <a:lstStyle/>
          <a:p>
            <a:pPr algn="ctr"/>
            <a:r>
              <a:rPr lang="en-US" dirty="0"/>
              <a:t>Head</a:t>
            </a:r>
          </a:p>
        </p:txBody>
      </p:sp>
      <p:cxnSp>
        <p:nvCxnSpPr>
          <p:cNvPr id="16" name="Straight Arrow Connector 15"/>
          <p:cNvCxnSpPr/>
          <p:nvPr/>
        </p:nvCxnSpPr>
        <p:spPr>
          <a:xfrm>
            <a:off x="7336288" y="2838437"/>
            <a:ext cx="1604512"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6299200" y="2622224"/>
            <a:ext cx="1037088" cy="307777"/>
          </a:xfrm>
          <a:prstGeom prst="rect">
            <a:avLst/>
          </a:prstGeom>
          <a:noFill/>
        </p:spPr>
        <p:txBody>
          <a:bodyPr wrap="square" rtlCol="0">
            <a:spAutoFit/>
          </a:bodyPr>
          <a:lstStyle/>
          <a:p>
            <a:pPr algn="ctr"/>
            <a:r>
              <a:rPr lang="en-US" dirty="0"/>
              <a:t>Shaft</a:t>
            </a:r>
          </a:p>
        </p:txBody>
      </p:sp>
      <p:cxnSp>
        <p:nvCxnSpPr>
          <p:cNvPr id="19" name="Straight Arrow Connector 18"/>
          <p:cNvCxnSpPr/>
          <p:nvPr/>
        </p:nvCxnSpPr>
        <p:spPr>
          <a:xfrm flipV="1">
            <a:off x="7975600" y="3829037"/>
            <a:ext cx="1168400" cy="152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7336288" y="3448037"/>
            <a:ext cx="639312" cy="533400"/>
          </a:xfrm>
          <a:prstGeom prst="line">
            <a:avLst/>
          </a:prstGeom>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6411344" y="3230939"/>
            <a:ext cx="924944" cy="307777"/>
          </a:xfrm>
          <a:prstGeom prst="rect">
            <a:avLst/>
          </a:prstGeom>
          <a:noFill/>
        </p:spPr>
        <p:txBody>
          <a:bodyPr wrap="square" rtlCol="0">
            <a:spAutoFit/>
          </a:bodyPr>
          <a:lstStyle/>
          <a:p>
            <a:pPr algn="ctr"/>
            <a:r>
              <a:rPr lang="en-US" dirty="0"/>
              <a:t>Base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400" y="5563319"/>
            <a:ext cx="1524000" cy="1143000"/>
          </a:xfrm>
          <a:prstGeom prst="rect">
            <a:avLst/>
          </a:prstGeom>
        </p:spPr>
      </p:pic>
      <p:sp>
        <p:nvSpPr>
          <p:cNvPr id="9" name="Oval 8"/>
          <p:cNvSpPr/>
          <p:nvPr/>
        </p:nvSpPr>
        <p:spPr>
          <a:xfrm>
            <a:off x="6604000" y="5638800"/>
            <a:ext cx="1676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37600" y="6019800"/>
            <a:ext cx="1663700" cy="307777"/>
          </a:xfrm>
          <a:prstGeom prst="rect">
            <a:avLst/>
          </a:prstGeom>
          <a:noFill/>
        </p:spPr>
        <p:txBody>
          <a:bodyPr wrap="square" rtlCol="0">
            <a:spAutoFit/>
          </a:bodyPr>
          <a:lstStyle/>
          <a:p>
            <a:pPr algn="ctr"/>
            <a:r>
              <a:rPr lang="en-US" dirty="0">
                <a:solidFill>
                  <a:srgbClr val="FF0000"/>
                </a:solidFill>
              </a:rPr>
              <a:t>Knuckles</a:t>
            </a:r>
            <a:endParaRPr lang="ar-SA" dirty="0">
              <a:solidFill>
                <a:schemeClr val="bg1">
                  <a:lumMod val="65000"/>
                </a:schemeClr>
              </a:solidFill>
            </a:endParaRPr>
          </a:p>
        </p:txBody>
      </p:sp>
      <p:cxnSp>
        <p:nvCxnSpPr>
          <p:cNvPr id="8" name="Straight Arrow Connector 7"/>
          <p:cNvCxnSpPr/>
          <p:nvPr/>
        </p:nvCxnSpPr>
        <p:spPr>
          <a:xfrm flipH="1" flipV="1">
            <a:off x="8280400" y="6019800"/>
            <a:ext cx="863600" cy="1846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9804400" y="5905381"/>
            <a:ext cx="1663700" cy="954107"/>
          </a:xfrm>
          <a:prstGeom prst="rect">
            <a:avLst/>
          </a:prstGeom>
          <a:noFill/>
        </p:spPr>
        <p:txBody>
          <a:bodyPr wrap="square" rtlCol="0">
            <a:spAutoFit/>
          </a:bodyPr>
          <a:lstStyle/>
          <a:p>
            <a:pPr algn="ctr"/>
            <a:r>
              <a:rPr lang="ar-SA" dirty="0">
                <a:solidFill>
                  <a:schemeClr val="bg1">
                    <a:lumMod val="65000"/>
                  </a:schemeClr>
                </a:solidFill>
                <a:latin typeface="+mn-lt"/>
              </a:rPr>
              <a:t>عشان ما تنسونها نقدر نطرق بها الباب ودايم نعبر عن صوت الطق بـ </a:t>
            </a:r>
            <a:r>
              <a:rPr lang="en-GB" dirty="0">
                <a:solidFill>
                  <a:schemeClr val="bg1">
                    <a:lumMod val="65000"/>
                  </a:schemeClr>
                </a:solidFill>
                <a:latin typeface="+mn-lt"/>
              </a:rPr>
              <a:t>(knock knock)</a:t>
            </a:r>
            <a:endParaRPr lang="en-US" dirty="0">
              <a:solidFill>
                <a:schemeClr val="bg1">
                  <a:lumMod val="65000"/>
                </a:schemeClr>
              </a:solidFill>
              <a:latin typeface="+mn-lt"/>
            </a:endParaRPr>
          </a:p>
        </p:txBody>
      </p:sp>
    </p:spTree>
    <p:extLst>
      <p:ext uri="{BB962C8B-B14F-4D97-AF65-F5344CB8AC3E}">
        <p14:creationId xmlns:p14="http://schemas.microsoft.com/office/powerpoint/2010/main" val="265229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54306" t="26655" r="10348" b="16360"/>
          <a:stretch/>
        </p:blipFill>
        <p:spPr>
          <a:xfrm>
            <a:off x="6577105" y="1066801"/>
            <a:ext cx="4598895" cy="4168588"/>
          </a:xfrm>
          <a:prstGeom prst="rect">
            <a:avLst/>
          </a:prstGeom>
        </p:spPr>
      </p:pic>
      <p:sp>
        <p:nvSpPr>
          <p:cNvPr id="2" name="Rectangle 1"/>
          <p:cNvSpPr/>
          <p:nvPr/>
        </p:nvSpPr>
        <p:spPr>
          <a:xfrm>
            <a:off x="370377" y="227261"/>
            <a:ext cx="7075977" cy="769441"/>
          </a:xfrm>
          <a:prstGeom prst="rect">
            <a:avLst/>
          </a:prstGeom>
          <a:noFill/>
        </p:spPr>
        <p:txBody>
          <a:bodyPr wrap="square" lIns="91440" tIns="45720" rIns="91440" bIns="45720">
            <a:spAutoFit/>
          </a:bodyPr>
          <a:lstStyle/>
          <a:p>
            <a:r>
              <a:rPr lang="en-US" sz="4400" kern="1200" dirty="0">
                <a:solidFill>
                  <a:schemeClr val="tx1"/>
                </a:solidFill>
                <a:latin typeface="Abadi MT Condensed Extra Bold" charset="0"/>
                <a:ea typeface="Abadi MT Condensed Extra Bold" charset="0"/>
                <a:cs typeface="Abadi MT Condensed Extra Bold" charset="0"/>
              </a:rPr>
              <a:t>Phalanges (digits): </a:t>
            </a:r>
          </a:p>
        </p:txBody>
      </p:sp>
      <p:sp>
        <p:nvSpPr>
          <p:cNvPr id="4" name="TextBox 3"/>
          <p:cNvSpPr txBox="1"/>
          <p:nvPr/>
        </p:nvSpPr>
        <p:spPr>
          <a:xfrm>
            <a:off x="370377" y="926604"/>
            <a:ext cx="6705600" cy="6155531"/>
          </a:xfrm>
          <a:prstGeom prst="rect">
            <a:avLst/>
          </a:prstGeom>
          <a:noFill/>
        </p:spPr>
        <p:txBody>
          <a:bodyPr wrap="square" rtlCol="0">
            <a:spAutoFit/>
          </a:bodyPr>
          <a:lstStyle/>
          <a:p>
            <a:r>
              <a:rPr lang="en-US" sz="2000" b="1" dirty="0">
                <a:latin typeface="+mj-lt"/>
              </a:rPr>
              <a:t>Position:</a:t>
            </a:r>
          </a:p>
          <a:p>
            <a:r>
              <a:rPr lang="en-US" sz="2000" dirty="0">
                <a:latin typeface="+mj-lt"/>
              </a:rPr>
              <a:t>Connected to the metacarpals distally.</a:t>
            </a:r>
          </a:p>
          <a:p>
            <a:endParaRPr lang="en-US" sz="2000" dirty="0">
              <a:latin typeface="+mj-lt"/>
            </a:endParaRPr>
          </a:p>
          <a:p>
            <a:r>
              <a:rPr lang="en-US" sz="2000" b="1" dirty="0">
                <a:latin typeface="+mj-lt"/>
              </a:rPr>
              <a:t>Features:</a:t>
            </a:r>
          </a:p>
          <a:p>
            <a:r>
              <a:rPr lang="en-US" sz="2000" dirty="0">
                <a:latin typeface="+mj-lt"/>
              </a:rPr>
              <a:t>Head(distal), body(middle shaft), base(proximal).</a:t>
            </a:r>
          </a:p>
          <a:p>
            <a:endParaRPr lang="en-US" sz="2000" dirty="0">
              <a:latin typeface="+mj-lt"/>
            </a:endParaRPr>
          </a:p>
          <a:p>
            <a:r>
              <a:rPr lang="en-US" sz="2000" b="1" dirty="0">
                <a:latin typeface="+mj-lt"/>
              </a:rPr>
              <a:t>Count:</a:t>
            </a:r>
          </a:p>
          <a:p>
            <a:pPr marL="285750" indent="-285750">
              <a:buFont typeface="Arial" panose="020B0604020202020204" pitchFamily="34" charset="0"/>
              <a:buChar char="•"/>
            </a:pPr>
            <a:r>
              <a:rPr lang="en-US" sz="2000" dirty="0">
                <a:latin typeface="+mj-lt"/>
              </a:rPr>
              <a:t>14 total.</a:t>
            </a:r>
          </a:p>
          <a:p>
            <a:pPr marL="285750" indent="-285750">
              <a:buFont typeface="Arial" panose="020B0604020202020204" pitchFamily="34" charset="0"/>
              <a:buChar char="•"/>
            </a:pPr>
            <a:r>
              <a:rPr lang="en-US" sz="2000" dirty="0">
                <a:latin typeface="+mj-lt"/>
              </a:rPr>
              <a:t>3 in each finger.</a:t>
            </a:r>
          </a:p>
          <a:p>
            <a:pPr marL="285750" indent="-285750">
              <a:buFont typeface="Arial" panose="020B0604020202020204" pitchFamily="34" charset="0"/>
              <a:buChar char="•"/>
            </a:pPr>
            <a:r>
              <a:rPr lang="en-US" sz="2000" dirty="0">
                <a:latin typeface="+mj-lt"/>
              </a:rPr>
              <a:t>Except 2 in the thumb.</a:t>
            </a:r>
          </a:p>
          <a:p>
            <a:endParaRPr lang="en-US" sz="2000" dirty="0">
              <a:latin typeface="+mj-lt"/>
            </a:endParaRPr>
          </a:p>
          <a:p>
            <a:r>
              <a:rPr lang="en-US" sz="2000" b="1" dirty="0">
                <a:latin typeface="+mj-lt"/>
              </a:rPr>
              <a:t>N.B:</a:t>
            </a:r>
          </a:p>
          <a:p>
            <a:r>
              <a:rPr lang="en-US" sz="2000" dirty="0">
                <a:latin typeface="+mj-lt"/>
              </a:rPr>
              <a:t>The proximal phalanx are the largest.</a:t>
            </a:r>
          </a:p>
          <a:p>
            <a:r>
              <a:rPr lang="en-US" sz="2000" dirty="0">
                <a:latin typeface="+mj-lt"/>
              </a:rPr>
              <a:t>The middle are medium sized.</a:t>
            </a:r>
          </a:p>
          <a:p>
            <a:r>
              <a:rPr lang="en-US" sz="2000" dirty="0">
                <a:latin typeface="+mj-lt"/>
              </a:rPr>
              <a:t>The distal are the smallest,</a:t>
            </a:r>
            <a:r>
              <a:rPr lang="en-US" sz="2000" dirty="0">
                <a:solidFill>
                  <a:schemeClr val="accent4">
                    <a:lumMod val="50000"/>
                  </a:schemeClr>
                </a:solidFill>
                <a:latin typeface="+mj-lt"/>
              </a:rPr>
              <a:t> </a:t>
            </a:r>
            <a:r>
              <a:rPr lang="en-US" sz="2000" dirty="0">
                <a:solidFill>
                  <a:schemeClr val="accent6"/>
                </a:solidFill>
                <a:latin typeface="+mj-lt"/>
              </a:rPr>
              <a:t>flattened and expanded distally to form the nail beds.</a:t>
            </a:r>
          </a:p>
          <a:p>
            <a:endParaRPr lang="en-US" sz="2000" dirty="0">
              <a:solidFill>
                <a:schemeClr val="accent6"/>
              </a:solidFill>
              <a:latin typeface="+mj-lt"/>
            </a:endParaRPr>
          </a:p>
          <a:p>
            <a:r>
              <a:rPr lang="en-US" sz="2000" dirty="0">
                <a:solidFill>
                  <a:schemeClr val="bg1">
                    <a:lumMod val="65000"/>
                  </a:schemeClr>
                </a:solidFill>
                <a:latin typeface="+mj-lt"/>
              </a:rPr>
              <a:t>Notes: In the hand the head is always distal and the base is proximal (the opposite of the arm and forearm).</a:t>
            </a:r>
          </a:p>
          <a:p>
            <a:endParaRPr lang="en-US" dirty="0"/>
          </a:p>
        </p:txBody>
      </p:sp>
      <p:cxnSp>
        <p:nvCxnSpPr>
          <p:cNvPr id="8" name="Straight Arrow Connector 7"/>
          <p:cNvCxnSpPr/>
          <p:nvPr/>
        </p:nvCxnSpPr>
        <p:spPr>
          <a:xfrm flipH="1">
            <a:off x="10261600" y="2819400"/>
            <a:ext cx="914400" cy="152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TextBox 8"/>
          <p:cNvSpPr txBox="1"/>
          <p:nvPr/>
        </p:nvSpPr>
        <p:spPr>
          <a:xfrm>
            <a:off x="11176000" y="2664024"/>
            <a:ext cx="914400" cy="307777"/>
          </a:xfrm>
          <a:prstGeom prst="rect">
            <a:avLst/>
          </a:prstGeom>
          <a:noFill/>
        </p:spPr>
        <p:txBody>
          <a:bodyPr wrap="square" rtlCol="0">
            <a:spAutoFit/>
          </a:bodyPr>
          <a:lstStyle/>
          <a:p>
            <a:r>
              <a:rPr lang="en-US" sz="1400" dirty="0">
                <a:solidFill>
                  <a:srgbClr val="FF0000"/>
                </a:solidFill>
              </a:rPr>
              <a:t>Large</a:t>
            </a:r>
          </a:p>
        </p:txBody>
      </p:sp>
      <p:cxnSp>
        <p:nvCxnSpPr>
          <p:cNvPr id="11" name="Straight Arrow Connector 10"/>
          <p:cNvCxnSpPr/>
          <p:nvPr/>
        </p:nvCxnSpPr>
        <p:spPr>
          <a:xfrm flipH="1">
            <a:off x="10363200" y="1856836"/>
            <a:ext cx="812800" cy="2286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11065229" y="1661102"/>
            <a:ext cx="1117600" cy="307777"/>
          </a:xfrm>
          <a:prstGeom prst="rect">
            <a:avLst/>
          </a:prstGeom>
          <a:noFill/>
        </p:spPr>
        <p:txBody>
          <a:bodyPr wrap="square" rtlCol="0">
            <a:spAutoFit/>
          </a:bodyPr>
          <a:lstStyle/>
          <a:p>
            <a:r>
              <a:rPr lang="en-US" sz="1400" dirty="0">
                <a:solidFill>
                  <a:srgbClr val="FF0000"/>
                </a:solidFill>
              </a:rPr>
              <a:t>Medium</a:t>
            </a:r>
          </a:p>
        </p:txBody>
      </p:sp>
      <p:cxnSp>
        <p:nvCxnSpPr>
          <p:cNvPr id="14" name="Straight Arrow Connector 13"/>
          <p:cNvCxnSpPr/>
          <p:nvPr/>
        </p:nvCxnSpPr>
        <p:spPr>
          <a:xfrm flipH="1">
            <a:off x="10363200" y="1295401"/>
            <a:ext cx="702029" cy="36570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10963629" y="1066801"/>
            <a:ext cx="1320800" cy="307777"/>
          </a:xfrm>
          <a:prstGeom prst="rect">
            <a:avLst/>
          </a:prstGeom>
          <a:noFill/>
        </p:spPr>
        <p:txBody>
          <a:bodyPr wrap="square" rtlCol="0">
            <a:spAutoFit/>
          </a:bodyPr>
          <a:lstStyle/>
          <a:p>
            <a:r>
              <a:rPr lang="en-US" sz="1400" dirty="0">
                <a:solidFill>
                  <a:srgbClr val="FF0000"/>
                </a:solidFill>
              </a:rPr>
              <a:t>Small</a:t>
            </a:r>
          </a:p>
        </p:txBody>
      </p:sp>
    </p:spTree>
    <p:extLst>
      <p:ext uri="{BB962C8B-B14F-4D97-AF65-F5344CB8AC3E}">
        <p14:creationId xmlns:p14="http://schemas.microsoft.com/office/powerpoint/2010/main" val="215420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285" y="-537889"/>
            <a:ext cx="10515600" cy="1325563"/>
          </a:xfrm>
        </p:spPr>
        <p:txBody>
          <a:bodyPr>
            <a:normAutofit/>
          </a:bodyPr>
          <a:lstStyle/>
          <a:p>
            <a:r>
              <a:rPr lang="en-GB" sz="1600" dirty="0">
                <a:solidFill>
                  <a:srgbClr val="FF0000"/>
                </a:solidFill>
                <a:latin typeface="Apple Chancery" charset="0"/>
                <a:ea typeface="Apple Chancery" charset="0"/>
                <a:cs typeface="Apple Chancery" charset="0"/>
              </a:rPr>
              <a:t>Please make yourself familiar with these terms to better understand the lecture…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392810"/>
              </p:ext>
            </p:extLst>
          </p:nvPr>
        </p:nvGraphicFramePr>
        <p:xfrm>
          <a:off x="514350" y="305145"/>
          <a:ext cx="10616541" cy="6552855"/>
        </p:xfrm>
        <a:graphic>
          <a:graphicData uri="http://schemas.openxmlformats.org/drawingml/2006/table">
            <a:tbl>
              <a:tblPr firstRow="1" bandRow="1">
                <a:tableStyleId>{85BE263C-DBD7-4A20-BB59-AAB30ACAA65A}</a:tableStyleId>
              </a:tblPr>
              <a:tblGrid>
                <a:gridCol w="3538847">
                  <a:extLst>
                    <a:ext uri="{9D8B030D-6E8A-4147-A177-3AD203B41FA5}">
                      <a16:colId xmlns:a16="http://schemas.microsoft.com/office/drawing/2014/main" val="20000"/>
                    </a:ext>
                  </a:extLst>
                </a:gridCol>
                <a:gridCol w="3538847">
                  <a:extLst>
                    <a:ext uri="{9D8B030D-6E8A-4147-A177-3AD203B41FA5}">
                      <a16:colId xmlns:a16="http://schemas.microsoft.com/office/drawing/2014/main" val="20001"/>
                    </a:ext>
                  </a:extLst>
                </a:gridCol>
                <a:gridCol w="3538847">
                  <a:extLst>
                    <a:ext uri="{9D8B030D-6E8A-4147-A177-3AD203B41FA5}">
                      <a16:colId xmlns:a16="http://schemas.microsoft.com/office/drawing/2014/main" val="20002"/>
                    </a:ext>
                  </a:extLst>
                </a:gridCol>
              </a:tblGrid>
              <a:tr h="284904">
                <a:tc>
                  <a:txBody>
                    <a:bodyPr/>
                    <a:lstStyle/>
                    <a:p>
                      <a:pPr algn="ctr"/>
                      <a:r>
                        <a:rPr lang="en-US" dirty="0"/>
                        <a:t>Terms</a:t>
                      </a:r>
                      <a:endParaRPr lang="en-US" dirty="0">
                        <a:solidFill>
                          <a:srgbClr val="002060"/>
                        </a:solidFill>
                      </a:endParaRPr>
                    </a:p>
                  </a:txBody>
                  <a:tcPr/>
                </a:tc>
                <a:tc>
                  <a:txBody>
                    <a:bodyPr/>
                    <a:lstStyle/>
                    <a:p>
                      <a:pPr algn="ctr"/>
                      <a:r>
                        <a:rPr lang="en-US" dirty="0"/>
                        <a:t>Meaning</a:t>
                      </a:r>
                      <a:endParaRPr lang="en-US" dirty="0">
                        <a:solidFill>
                          <a:srgbClr val="002060"/>
                        </a:solidFill>
                      </a:endParaRPr>
                    </a:p>
                  </a:txBody>
                  <a:tcPr/>
                </a:tc>
                <a:tc>
                  <a:txBody>
                    <a:bodyPr/>
                    <a:lstStyle/>
                    <a:p>
                      <a:pPr algn="ctr"/>
                      <a:r>
                        <a:rPr lang="en-US" dirty="0"/>
                        <a:t>Example</a:t>
                      </a:r>
                      <a:endParaRPr lang="en-US" dirty="0">
                        <a:solidFill>
                          <a:srgbClr val="002060"/>
                        </a:solidFill>
                      </a:endParaRPr>
                    </a:p>
                  </a:txBody>
                  <a:tcPr/>
                </a:tc>
                <a:extLst>
                  <a:ext uri="{0D108BD9-81ED-4DB2-BD59-A6C34878D82A}">
                    <a16:rowId xmlns:a16="http://schemas.microsoft.com/office/drawing/2014/main" val="10000"/>
                  </a:ext>
                </a:extLst>
              </a:tr>
              <a:tr h="403614">
                <a:tc>
                  <a:txBody>
                    <a:bodyPr/>
                    <a:lstStyle/>
                    <a:p>
                      <a:pPr algn="ctr"/>
                      <a:r>
                        <a:rPr lang="en-US" sz="1400" dirty="0"/>
                        <a:t>Ridge</a:t>
                      </a:r>
                      <a:endParaRPr lang="en-US" sz="1400" dirty="0">
                        <a:solidFill>
                          <a:srgbClr val="002060"/>
                        </a:solidFill>
                      </a:endParaRPr>
                    </a:p>
                  </a:txBody>
                  <a:tcPr/>
                </a:tc>
                <a:tc>
                  <a:txBody>
                    <a:bodyPr/>
                    <a:lstStyle/>
                    <a:p>
                      <a:pPr marL="0" algn="ctr" defTabSz="914400" rtl="0" eaLnBrk="1" latinLnBrk="0" hangingPunct="1"/>
                      <a:r>
                        <a:rPr lang="en-US" sz="1400" kern="1200" dirty="0">
                          <a:effectLst/>
                        </a:rPr>
                        <a:t>The long and narrow upper edge, angle, or crest of something </a:t>
                      </a:r>
                      <a:endParaRPr lang="en-US" sz="1400" kern="1200" dirty="0">
                        <a:solidFill>
                          <a:srgbClr val="002060"/>
                        </a:solidFill>
                        <a:effectLst/>
                        <a:latin typeface="+mn-lt"/>
                        <a:ea typeface="+mn-ea"/>
                        <a:cs typeface="+mn-cs"/>
                      </a:endParaRPr>
                    </a:p>
                  </a:txBody>
                  <a:tcPr/>
                </a:tc>
                <a:tc>
                  <a:txBody>
                    <a:bodyPr/>
                    <a:lstStyle/>
                    <a:p>
                      <a:pPr algn="ctr"/>
                      <a:r>
                        <a:rPr lang="en-US" sz="1400" dirty="0"/>
                        <a:t>The</a:t>
                      </a:r>
                      <a:r>
                        <a:rPr lang="en-US" sz="1400" baseline="0" dirty="0"/>
                        <a:t> supracondylar ridges (in the distal part of the humorous)</a:t>
                      </a:r>
                      <a:endParaRPr lang="en-US" sz="1400" dirty="0">
                        <a:solidFill>
                          <a:srgbClr val="002060"/>
                        </a:solidFill>
                      </a:endParaRPr>
                    </a:p>
                  </a:txBody>
                  <a:tcPr/>
                </a:tc>
                <a:extLst>
                  <a:ext uri="{0D108BD9-81ED-4DB2-BD59-A6C34878D82A}">
                    <a16:rowId xmlns:a16="http://schemas.microsoft.com/office/drawing/2014/main" val="10001"/>
                  </a:ext>
                </a:extLst>
              </a:tr>
              <a:tr h="403614">
                <a:tc>
                  <a:txBody>
                    <a:bodyPr/>
                    <a:lstStyle/>
                    <a:p>
                      <a:pPr algn="ctr"/>
                      <a:r>
                        <a:rPr lang="en-US" sz="1400" dirty="0">
                          <a:effectLst/>
                        </a:rPr>
                        <a:t>Notch</a:t>
                      </a:r>
                      <a:r>
                        <a:rPr lang="en-US" sz="1400" baseline="0" dirty="0">
                          <a:effectLst/>
                        </a:rPr>
                        <a:t> </a:t>
                      </a:r>
                      <a:endParaRPr lang="en-US" sz="1400" dirty="0">
                        <a:solidFill>
                          <a:srgbClr val="002060"/>
                        </a:solidFill>
                        <a:effectLst/>
                      </a:endParaRPr>
                    </a:p>
                  </a:txBody>
                  <a:tcPr anchor="ctr"/>
                </a:tc>
                <a:tc>
                  <a:txBody>
                    <a:bodyPr/>
                    <a:lstStyle/>
                    <a:p>
                      <a:pPr marL="0" algn="ctr" defTabSz="914400" rtl="0" eaLnBrk="1" latinLnBrk="0" hangingPunct="1"/>
                      <a:r>
                        <a:rPr lang="en-US" sz="1400" kern="1200" dirty="0">
                          <a:effectLst/>
                        </a:rPr>
                        <a:t>An indentation, (incision) on an edge or surface </a:t>
                      </a:r>
                      <a:endParaRPr lang="en-US" sz="1400" kern="1200" dirty="0">
                        <a:solidFill>
                          <a:srgbClr val="002060"/>
                        </a:solidFill>
                        <a:effectLst/>
                        <a:latin typeface="+mn-lt"/>
                        <a:ea typeface="+mn-ea"/>
                        <a:cs typeface="+mn-cs"/>
                      </a:endParaRPr>
                    </a:p>
                  </a:txBody>
                  <a:tcPr anchor="ctr"/>
                </a:tc>
                <a:tc>
                  <a:txBody>
                    <a:bodyPr/>
                    <a:lstStyle/>
                    <a:p>
                      <a:pPr algn="ctr"/>
                      <a:r>
                        <a:rPr lang="en-US" sz="1400" dirty="0">
                          <a:effectLst/>
                        </a:rPr>
                        <a:t>The trochlear notch (</a:t>
                      </a:r>
                      <a:r>
                        <a:rPr lang="en-US" sz="1400" baseline="0" dirty="0">
                          <a:effectLst/>
                        </a:rPr>
                        <a:t>in the proximal part of the ulna)</a:t>
                      </a:r>
                      <a:endParaRPr lang="en-US" sz="1400" dirty="0">
                        <a:solidFill>
                          <a:srgbClr val="002060"/>
                        </a:solidFill>
                        <a:effectLst/>
                      </a:endParaRPr>
                    </a:p>
                  </a:txBody>
                  <a:tcPr anchor="ctr"/>
                </a:tc>
                <a:extLst>
                  <a:ext uri="{0D108BD9-81ED-4DB2-BD59-A6C34878D82A}">
                    <a16:rowId xmlns:a16="http://schemas.microsoft.com/office/drawing/2014/main" val="10002"/>
                  </a:ext>
                </a:extLst>
              </a:tr>
              <a:tr h="403614">
                <a:tc>
                  <a:txBody>
                    <a:bodyPr/>
                    <a:lstStyle/>
                    <a:p>
                      <a:pPr algn="ctr"/>
                      <a:r>
                        <a:rPr lang="en-US" sz="1400" dirty="0">
                          <a:effectLst/>
                        </a:rPr>
                        <a:t>Tubercles</a:t>
                      </a:r>
                      <a:endParaRPr lang="en-US" sz="1400" dirty="0">
                        <a:solidFill>
                          <a:srgbClr val="002060"/>
                        </a:solidFill>
                        <a:effectLst/>
                      </a:endParaRPr>
                    </a:p>
                  </a:txBody>
                  <a:tcPr anchor="ctr"/>
                </a:tc>
                <a:tc>
                  <a:txBody>
                    <a:bodyPr/>
                    <a:lstStyle/>
                    <a:p>
                      <a:pPr algn="ctr"/>
                      <a:r>
                        <a:rPr lang="en-US" sz="1400" dirty="0">
                          <a:effectLst/>
                        </a:rPr>
                        <a:t>A nodule</a:t>
                      </a:r>
                      <a:r>
                        <a:rPr lang="en-US" sz="1400" baseline="0" dirty="0">
                          <a:effectLst/>
                        </a:rPr>
                        <a:t> or a small rounded projection on the bone</a:t>
                      </a:r>
                      <a:endParaRPr lang="en-US" sz="1400" dirty="0">
                        <a:solidFill>
                          <a:srgbClr val="002060"/>
                        </a:solidFill>
                        <a:effectLst/>
                      </a:endParaRPr>
                    </a:p>
                  </a:txBody>
                  <a:tcPr anchor="ctr"/>
                </a:tc>
                <a:tc>
                  <a:txBody>
                    <a:bodyPr/>
                    <a:lstStyle/>
                    <a:p>
                      <a:pPr algn="ctr"/>
                      <a:r>
                        <a:rPr lang="en-US" sz="1400" dirty="0">
                          <a:effectLst/>
                        </a:rPr>
                        <a:t>Dorsal</a:t>
                      </a:r>
                      <a:r>
                        <a:rPr lang="en-US" sz="1400" baseline="0" dirty="0">
                          <a:effectLst/>
                        </a:rPr>
                        <a:t> tubercle (in the distal part of the radius)</a:t>
                      </a:r>
                      <a:endParaRPr lang="en-US" sz="1400" dirty="0">
                        <a:solidFill>
                          <a:srgbClr val="002060"/>
                        </a:solidFill>
                        <a:effectLst/>
                      </a:endParaRPr>
                    </a:p>
                  </a:txBody>
                  <a:tcPr anchor="ctr"/>
                </a:tc>
                <a:extLst>
                  <a:ext uri="{0D108BD9-81ED-4DB2-BD59-A6C34878D82A}">
                    <a16:rowId xmlns:a16="http://schemas.microsoft.com/office/drawing/2014/main" val="10003"/>
                  </a:ext>
                </a:extLst>
              </a:tr>
              <a:tr h="736003">
                <a:tc>
                  <a:txBody>
                    <a:bodyPr/>
                    <a:lstStyle/>
                    <a:p>
                      <a:pPr algn="ctr"/>
                      <a:r>
                        <a:rPr lang="en-US" sz="1400" dirty="0">
                          <a:effectLst/>
                        </a:rPr>
                        <a:t>Fossa</a:t>
                      </a:r>
                      <a:endParaRPr lang="en-US" sz="1400" dirty="0">
                        <a:solidFill>
                          <a:srgbClr val="002060"/>
                        </a:solidFill>
                        <a:effectLst/>
                      </a:endParaRPr>
                    </a:p>
                  </a:txBody>
                  <a:tcPr anchor="ctr"/>
                </a:tc>
                <a:tc>
                  <a:txBody>
                    <a:bodyPr/>
                    <a:lstStyle/>
                    <a:p>
                      <a:pPr algn="ctr"/>
                      <a:r>
                        <a:rPr lang="en-US" sz="1400" kern="1200" dirty="0">
                          <a:effectLst/>
                        </a:rPr>
                        <a:t>A hollow place (The Notch is not complete but the fossa is complete and both of them act as the lock of the joint) </a:t>
                      </a:r>
                      <a:endParaRPr lang="en-US" sz="1400" dirty="0">
                        <a:solidFill>
                          <a:srgbClr val="002060"/>
                        </a:solidFill>
                      </a:endParaRPr>
                    </a:p>
                  </a:txBody>
                  <a:tcPr anchor="ctr"/>
                </a:tc>
                <a:tc>
                  <a:txBody>
                    <a:bodyPr/>
                    <a:lstStyle/>
                    <a:p>
                      <a:pPr algn="ctr"/>
                      <a:r>
                        <a:rPr lang="en-US" sz="1400" dirty="0">
                          <a:effectLst/>
                        </a:rPr>
                        <a:t>Subscapular fossa (in</a:t>
                      </a:r>
                      <a:r>
                        <a:rPr lang="en-US" sz="1400" baseline="0" dirty="0">
                          <a:effectLst/>
                        </a:rPr>
                        <a:t> the concave part of the scapula)</a:t>
                      </a:r>
                      <a:endParaRPr lang="en-US" sz="1400" dirty="0">
                        <a:solidFill>
                          <a:srgbClr val="002060"/>
                        </a:solidFill>
                        <a:effectLst/>
                      </a:endParaRPr>
                    </a:p>
                  </a:txBody>
                  <a:tcPr anchor="ctr"/>
                </a:tc>
                <a:extLst>
                  <a:ext uri="{0D108BD9-81ED-4DB2-BD59-A6C34878D82A}">
                    <a16:rowId xmlns:a16="http://schemas.microsoft.com/office/drawing/2014/main" val="10004"/>
                  </a:ext>
                </a:extLst>
              </a:tr>
              <a:tr h="736003">
                <a:tc>
                  <a:txBody>
                    <a:bodyPr/>
                    <a:lstStyle/>
                    <a:p>
                      <a:pPr algn="ctr"/>
                      <a:r>
                        <a:rPr lang="en-US" sz="1400" dirty="0">
                          <a:effectLst/>
                        </a:rPr>
                        <a:t>Tuberosity </a:t>
                      </a:r>
                      <a:endParaRPr lang="en-US" sz="1400" dirty="0">
                        <a:solidFill>
                          <a:srgbClr val="002060"/>
                        </a:solidFill>
                        <a:effectLst/>
                      </a:endParaRPr>
                    </a:p>
                  </a:txBody>
                  <a:tcPr anchor="ctr"/>
                </a:tc>
                <a:tc>
                  <a:txBody>
                    <a:bodyPr/>
                    <a:lstStyle/>
                    <a:p>
                      <a:pPr algn="ctr"/>
                      <a:r>
                        <a:rPr lang="en-US" sz="1400" kern="1200" dirty="0">
                          <a:effectLst/>
                        </a:rPr>
                        <a:t>A large prominence on a bone usually serving for the attachment of muscles or ligaments (is a bigger projection than the Tubercle) </a:t>
                      </a:r>
                      <a:endParaRPr lang="en-US" sz="1400" dirty="0">
                        <a:solidFill>
                          <a:srgbClr val="002060"/>
                        </a:solidFill>
                      </a:endParaRPr>
                    </a:p>
                  </a:txBody>
                  <a:tcPr anchor="ctr"/>
                </a:tc>
                <a:tc>
                  <a:txBody>
                    <a:bodyPr/>
                    <a:lstStyle/>
                    <a:p>
                      <a:pPr algn="ctr"/>
                      <a:r>
                        <a:rPr lang="en-US" sz="1400" dirty="0">
                          <a:effectLst/>
                        </a:rPr>
                        <a:t>Deltoid tuberosity (in</a:t>
                      </a:r>
                      <a:r>
                        <a:rPr lang="en-US" sz="1400" baseline="0" dirty="0">
                          <a:effectLst/>
                        </a:rPr>
                        <a:t> the humorous) and it connects the deltoid muscle</a:t>
                      </a:r>
                      <a:endParaRPr lang="en-US" sz="1400" dirty="0">
                        <a:solidFill>
                          <a:srgbClr val="002060"/>
                        </a:solidFill>
                        <a:effectLst/>
                      </a:endParaRPr>
                    </a:p>
                  </a:txBody>
                  <a:tcPr anchor="ctr"/>
                </a:tc>
                <a:extLst>
                  <a:ext uri="{0D108BD9-81ED-4DB2-BD59-A6C34878D82A}">
                    <a16:rowId xmlns:a16="http://schemas.microsoft.com/office/drawing/2014/main" val="10005"/>
                  </a:ext>
                </a:extLst>
              </a:tr>
              <a:tr h="403614">
                <a:tc>
                  <a:txBody>
                    <a:bodyPr/>
                    <a:lstStyle/>
                    <a:p>
                      <a:pPr algn="ctr"/>
                      <a:r>
                        <a:rPr lang="en-US" sz="1400" dirty="0">
                          <a:effectLst/>
                        </a:rPr>
                        <a:t>Processes</a:t>
                      </a:r>
                      <a:endParaRPr lang="en-US" sz="1400" dirty="0">
                        <a:solidFill>
                          <a:srgbClr val="002060"/>
                        </a:solidFill>
                        <a:effectLst/>
                      </a:endParaRPr>
                    </a:p>
                  </a:txBody>
                  <a:tcPr anchor="ctr"/>
                </a:tc>
                <a:tc>
                  <a:txBody>
                    <a:bodyPr/>
                    <a:lstStyle/>
                    <a:p>
                      <a:pPr algn="ctr"/>
                      <a:r>
                        <a:rPr lang="en-US" sz="1400" kern="1200" dirty="0">
                          <a:effectLst/>
                        </a:rPr>
                        <a:t>A V-shaped indentation (act as the key of the joint) </a:t>
                      </a:r>
                      <a:endParaRPr lang="en-US" sz="1400" dirty="0">
                        <a:solidFill>
                          <a:srgbClr val="002060"/>
                        </a:solidFill>
                      </a:endParaRPr>
                    </a:p>
                  </a:txBody>
                  <a:tcPr anchor="ctr"/>
                </a:tc>
                <a:tc>
                  <a:txBody>
                    <a:bodyPr/>
                    <a:lstStyle/>
                    <a:p>
                      <a:pPr algn="ctr"/>
                      <a:r>
                        <a:rPr lang="en-US" sz="1400" dirty="0">
                          <a:effectLst/>
                        </a:rPr>
                        <a:t>Coracoid process (in the scapula)</a:t>
                      </a:r>
                      <a:endParaRPr lang="en-US" sz="1400" dirty="0">
                        <a:solidFill>
                          <a:srgbClr val="002060"/>
                        </a:solidFill>
                        <a:effectLst/>
                      </a:endParaRPr>
                    </a:p>
                  </a:txBody>
                  <a:tcPr anchor="ctr"/>
                </a:tc>
                <a:extLst>
                  <a:ext uri="{0D108BD9-81ED-4DB2-BD59-A6C34878D82A}">
                    <a16:rowId xmlns:a16="http://schemas.microsoft.com/office/drawing/2014/main" val="10006"/>
                  </a:ext>
                </a:extLst>
              </a:tr>
              <a:tr h="403614">
                <a:tc>
                  <a:txBody>
                    <a:bodyPr/>
                    <a:lstStyle/>
                    <a:p>
                      <a:pPr algn="ctr"/>
                      <a:r>
                        <a:rPr lang="en-US" sz="1400" dirty="0">
                          <a:effectLst/>
                        </a:rPr>
                        <a:t>Groove </a:t>
                      </a:r>
                      <a:endParaRPr lang="en-US" sz="1400" dirty="0">
                        <a:solidFill>
                          <a:srgbClr val="002060"/>
                        </a:solidFill>
                        <a:effectLst/>
                      </a:endParaRPr>
                    </a:p>
                  </a:txBody>
                  <a:tcPr anchor="ctr"/>
                </a:tc>
                <a:tc>
                  <a:txBody>
                    <a:bodyPr/>
                    <a:lstStyle/>
                    <a:p>
                      <a:pPr algn="ctr"/>
                      <a:r>
                        <a:rPr lang="en-US" sz="1400" kern="1200" dirty="0">
                          <a:effectLst/>
                        </a:rPr>
                        <a:t>A channel, a long narrow depression sure </a:t>
                      </a:r>
                      <a:endParaRPr lang="en-US" sz="1400" dirty="0">
                        <a:solidFill>
                          <a:srgbClr val="002060"/>
                        </a:solidFill>
                      </a:endParaRPr>
                    </a:p>
                  </a:txBody>
                  <a:tcPr anchor="ctr"/>
                </a:tc>
                <a:tc>
                  <a:txBody>
                    <a:bodyPr/>
                    <a:lstStyle/>
                    <a:p>
                      <a:pPr algn="ctr"/>
                      <a:r>
                        <a:rPr lang="en-US" sz="1400" dirty="0">
                          <a:effectLst/>
                        </a:rPr>
                        <a:t>Spiral</a:t>
                      </a:r>
                      <a:r>
                        <a:rPr lang="en-US" sz="1400" baseline="0" dirty="0">
                          <a:effectLst/>
                        </a:rPr>
                        <a:t> (Radial) groove (in the posterior aspect of the humorous)</a:t>
                      </a:r>
                      <a:endParaRPr lang="en-US" sz="1400" dirty="0">
                        <a:solidFill>
                          <a:srgbClr val="002060"/>
                        </a:solidFill>
                        <a:effectLst/>
                      </a:endParaRPr>
                    </a:p>
                  </a:txBody>
                  <a:tcPr anchor="ctr"/>
                </a:tc>
                <a:extLst>
                  <a:ext uri="{0D108BD9-81ED-4DB2-BD59-A6C34878D82A}">
                    <a16:rowId xmlns:a16="http://schemas.microsoft.com/office/drawing/2014/main" val="10007"/>
                  </a:ext>
                </a:extLst>
              </a:tr>
              <a:tr h="569809">
                <a:tc>
                  <a:txBody>
                    <a:bodyPr/>
                    <a:lstStyle/>
                    <a:p>
                      <a:pPr algn="ctr"/>
                      <a:r>
                        <a:rPr lang="en-US" sz="1400" dirty="0">
                          <a:effectLst/>
                        </a:rPr>
                        <a:t>Interosseous border</a:t>
                      </a:r>
                      <a:endParaRPr lang="en-US" sz="1400" dirty="0">
                        <a:solidFill>
                          <a:srgbClr val="002060"/>
                        </a:solidFill>
                        <a:effectLst/>
                      </a:endParaRPr>
                    </a:p>
                  </a:txBody>
                  <a:tcPr anchor="ctr"/>
                </a:tc>
                <a:tc>
                  <a:txBody>
                    <a:bodyPr/>
                    <a:lstStyle/>
                    <a:p>
                      <a:pPr algn="ctr"/>
                      <a:r>
                        <a:rPr lang="en-US" sz="1400" kern="1200" dirty="0">
                          <a:effectLst/>
                        </a:rPr>
                        <a:t>Between bones (the place where the two parallel bones attach together by the interosseous membrane) </a:t>
                      </a:r>
                      <a:endParaRPr lang="en-US" sz="1400" dirty="0">
                        <a:solidFill>
                          <a:srgbClr val="002060"/>
                        </a:solidFill>
                      </a:endParaRPr>
                    </a:p>
                  </a:txBody>
                  <a:tcPr anchor="ctr"/>
                </a:tc>
                <a:tc>
                  <a:txBody>
                    <a:bodyPr/>
                    <a:lstStyle/>
                    <a:p>
                      <a:pPr algn="ctr"/>
                      <a:r>
                        <a:rPr lang="en-US" sz="1400" dirty="0">
                          <a:effectLst/>
                        </a:rPr>
                        <a:t>Lateral interosseous</a:t>
                      </a:r>
                      <a:r>
                        <a:rPr lang="en-US" sz="1400" baseline="0" dirty="0">
                          <a:effectLst/>
                        </a:rPr>
                        <a:t> sharp end of the ulna</a:t>
                      </a:r>
                      <a:endParaRPr lang="en-US" sz="1400" dirty="0">
                        <a:solidFill>
                          <a:srgbClr val="002060"/>
                        </a:solidFill>
                        <a:effectLst/>
                      </a:endParaRPr>
                    </a:p>
                  </a:txBody>
                  <a:tcPr anchor="ctr"/>
                </a:tc>
                <a:extLst>
                  <a:ext uri="{0D108BD9-81ED-4DB2-BD59-A6C34878D82A}">
                    <a16:rowId xmlns:a16="http://schemas.microsoft.com/office/drawing/2014/main" val="10008"/>
                  </a:ext>
                </a:extLst>
              </a:tr>
              <a:tr h="239438">
                <a:tc>
                  <a:txBody>
                    <a:bodyPr/>
                    <a:lstStyle/>
                    <a:p>
                      <a:pPr algn="ctr"/>
                      <a:r>
                        <a:rPr lang="en-US" sz="1400" kern="1200" dirty="0">
                          <a:effectLst/>
                        </a:rPr>
                        <a:t>Spine </a:t>
                      </a:r>
                      <a:endParaRPr lang="en-US" sz="1400" dirty="0">
                        <a:solidFill>
                          <a:srgbClr val="002060"/>
                        </a:solidFill>
                      </a:endParaRPr>
                    </a:p>
                  </a:txBody>
                  <a:tcPr anchor="ctr"/>
                </a:tc>
                <a:tc>
                  <a:txBody>
                    <a:bodyPr/>
                    <a:lstStyle/>
                    <a:p>
                      <a:pPr algn="ctr"/>
                      <a:r>
                        <a:rPr lang="en-US" sz="1400" kern="1200" dirty="0">
                          <a:effectLst/>
                        </a:rPr>
                        <a:t>Thick projecting ridge of bone </a:t>
                      </a:r>
                      <a:endParaRPr lang="en-US" sz="1400" dirty="0">
                        <a:solidFill>
                          <a:srgbClr val="002060"/>
                        </a:solidFill>
                      </a:endParaRPr>
                    </a:p>
                  </a:txBody>
                  <a:tcPr anchor="ctr"/>
                </a:tc>
                <a:tc>
                  <a:txBody>
                    <a:bodyPr/>
                    <a:lstStyle/>
                    <a:p>
                      <a:pPr algn="ctr"/>
                      <a:r>
                        <a:rPr lang="en-US" sz="1400" dirty="0">
                          <a:effectLst/>
                        </a:rPr>
                        <a:t> Spine of the scapula </a:t>
                      </a:r>
                      <a:endParaRPr lang="en-US" sz="1400" dirty="0">
                        <a:solidFill>
                          <a:srgbClr val="002060"/>
                        </a:solidFill>
                        <a:effectLst/>
                      </a:endParaRPr>
                    </a:p>
                  </a:txBody>
                  <a:tcPr anchor="ctr"/>
                </a:tc>
                <a:extLst>
                  <a:ext uri="{0D108BD9-81ED-4DB2-BD59-A6C34878D82A}">
                    <a16:rowId xmlns:a16="http://schemas.microsoft.com/office/drawing/2014/main" val="10009"/>
                  </a:ext>
                </a:extLst>
              </a:tr>
              <a:tr h="569809">
                <a:tc>
                  <a:txBody>
                    <a:bodyPr/>
                    <a:lstStyle/>
                    <a:p>
                      <a:pPr algn="ctr"/>
                      <a:r>
                        <a:rPr lang="en-US" sz="1400" dirty="0">
                          <a:effectLst/>
                        </a:rPr>
                        <a:t>Articulation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Meeting of two bones to make the joints </a:t>
                      </a:r>
                      <a:endParaRPr lang="en-US" sz="1400" dirty="0"/>
                    </a:p>
                    <a:p>
                      <a:pPr algn="ctr"/>
                      <a:endParaRPr lang="en-US" sz="1400" dirty="0">
                        <a:effectLst/>
                      </a:endParaRPr>
                    </a:p>
                  </a:txBody>
                  <a:tcPr anchor="ctr"/>
                </a:tc>
                <a:tc>
                  <a:txBody>
                    <a:bodyPr/>
                    <a:lstStyle/>
                    <a:p>
                      <a:pPr algn="ctr"/>
                      <a:r>
                        <a:rPr lang="en-US" sz="1400" dirty="0">
                          <a:effectLst/>
                        </a:rPr>
                        <a:t>The</a:t>
                      </a:r>
                      <a:r>
                        <a:rPr lang="en-US" sz="1400" baseline="0" dirty="0">
                          <a:effectLst/>
                        </a:rPr>
                        <a:t> articulation between the glenoid cavity and humorous</a:t>
                      </a:r>
                      <a:endParaRPr lang="en-US" sz="1400" dirty="0">
                        <a:effectLst/>
                      </a:endParaRPr>
                    </a:p>
                  </a:txBody>
                  <a:tcPr anchor="ctr"/>
                </a:tc>
                <a:extLst>
                  <a:ext uri="{0D108BD9-81ED-4DB2-BD59-A6C34878D82A}">
                    <a16:rowId xmlns:a16="http://schemas.microsoft.com/office/drawing/2014/main" val="10010"/>
                  </a:ext>
                </a:extLst>
              </a:tr>
              <a:tr h="403614">
                <a:tc>
                  <a:txBody>
                    <a:bodyPr/>
                    <a:lstStyle/>
                    <a:p>
                      <a:pPr algn="ctr"/>
                      <a:r>
                        <a:rPr lang="en-US" sz="1400" dirty="0">
                          <a:effectLst/>
                        </a:rPr>
                        <a:t>Union of the bone </a:t>
                      </a:r>
                    </a:p>
                  </a:txBody>
                  <a:tcPr anchor="ctr"/>
                </a:tc>
                <a:tc>
                  <a:txBody>
                    <a:bodyPr/>
                    <a:lstStyle/>
                    <a:p>
                      <a:pPr algn="ctr"/>
                      <a:r>
                        <a:rPr lang="en-US" sz="1400" dirty="0">
                          <a:effectLst/>
                        </a:rPr>
                        <a:t>The healing</a:t>
                      </a:r>
                      <a:r>
                        <a:rPr lang="en-US" sz="1400" baseline="0" dirty="0">
                          <a:effectLst/>
                        </a:rPr>
                        <a:t> and coming together of the fracture </a:t>
                      </a:r>
                      <a:endParaRPr lang="en-US" sz="1400" dirty="0">
                        <a:effectLst/>
                      </a:endParaRPr>
                    </a:p>
                  </a:txBody>
                  <a:tcPr anchor="ctr"/>
                </a:tc>
                <a:tc>
                  <a:txBody>
                    <a:bodyPr/>
                    <a:lstStyle/>
                    <a:p>
                      <a:pPr algn="ctr"/>
                      <a:r>
                        <a:rPr lang="en-US" sz="1400" dirty="0">
                          <a:effectLst/>
                        </a:rPr>
                        <a:t>Union of the scaphoid</a:t>
                      </a:r>
                      <a:r>
                        <a:rPr lang="en-US" sz="1400" baseline="0" dirty="0">
                          <a:effectLst/>
                        </a:rPr>
                        <a:t> bone fracture</a:t>
                      </a:r>
                      <a:endParaRPr lang="en-US" sz="1400" dirty="0">
                        <a:effectLst/>
                      </a:endParaRP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91418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4703648"/>
              </p:ext>
            </p:extLst>
          </p:nvPr>
        </p:nvGraphicFramePr>
        <p:xfrm>
          <a:off x="613955" y="938928"/>
          <a:ext cx="11476445" cy="2371446"/>
        </p:xfrm>
        <a:graphic>
          <a:graphicData uri="http://schemas.openxmlformats.org/drawingml/2006/table">
            <a:tbl>
              <a:tblPr firstRow="1" bandRow="1">
                <a:tableStyleId>{21E4AEA4-8DFA-4A89-87EB-49C32662AFE0}</a:tableStyleId>
              </a:tblPr>
              <a:tblGrid>
                <a:gridCol w="1700214">
                  <a:extLst>
                    <a:ext uri="{9D8B030D-6E8A-4147-A177-3AD203B41FA5}">
                      <a16:colId xmlns:a16="http://schemas.microsoft.com/office/drawing/2014/main" val="20000"/>
                    </a:ext>
                  </a:extLst>
                </a:gridCol>
                <a:gridCol w="2019004">
                  <a:extLst>
                    <a:ext uri="{9D8B030D-6E8A-4147-A177-3AD203B41FA5}">
                      <a16:colId xmlns:a16="http://schemas.microsoft.com/office/drawing/2014/main" val="20001"/>
                    </a:ext>
                  </a:extLst>
                </a:gridCol>
                <a:gridCol w="2869111">
                  <a:extLst>
                    <a:ext uri="{9D8B030D-6E8A-4147-A177-3AD203B41FA5}">
                      <a16:colId xmlns:a16="http://schemas.microsoft.com/office/drawing/2014/main" val="20002"/>
                    </a:ext>
                  </a:extLst>
                </a:gridCol>
                <a:gridCol w="2592827">
                  <a:extLst>
                    <a:ext uri="{9D8B030D-6E8A-4147-A177-3AD203B41FA5}">
                      <a16:colId xmlns:a16="http://schemas.microsoft.com/office/drawing/2014/main" val="20003"/>
                    </a:ext>
                  </a:extLst>
                </a:gridCol>
                <a:gridCol w="2295289">
                  <a:extLst>
                    <a:ext uri="{9D8B030D-6E8A-4147-A177-3AD203B41FA5}">
                      <a16:colId xmlns:a16="http://schemas.microsoft.com/office/drawing/2014/main" val="20004"/>
                    </a:ext>
                  </a:extLst>
                </a:gridCol>
              </a:tblGrid>
              <a:tr h="804077">
                <a:tc>
                  <a:txBody>
                    <a:bodyPr/>
                    <a:lstStyle/>
                    <a:p>
                      <a:pPr algn="l"/>
                      <a:r>
                        <a:rPr lang="en-US" sz="1600" dirty="0"/>
                        <a:t>Name</a:t>
                      </a:r>
                      <a:r>
                        <a:rPr lang="en-US" sz="1600" baseline="0" dirty="0"/>
                        <a:t> of articulation</a:t>
                      </a:r>
                      <a:endParaRPr lang="en-US" sz="1600" dirty="0"/>
                    </a:p>
                  </a:txBody>
                  <a:tcPr marL="121920" marR="12192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Wrist</a:t>
                      </a:r>
                      <a:r>
                        <a:rPr lang="en-US" sz="1600" baseline="0" dirty="0"/>
                        <a:t> </a:t>
                      </a:r>
                      <a:r>
                        <a:rPr lang="en-US" sz="1600" dirty="0"/>
                        <a:t>joint</a:t>
                      </a:r>
                    </a:p>
                    <a:p>
                      <a:pPr algn="l"/>
                      <a:endParaRPr lang="en-US" sz="2000" dirty="0"/>
                    </a:p>
                  </a:txBody>
                  <a:tcPr marL="121920" marR="12192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Carpometacarpal joints</a:t>
                      </a:r>
                    </a:p>
                    <a:p>
                      <a:pPr algn="l"/>
                      <a:endParaRPr lang="en-US" sz="2000" dirty="0"/>
                    </a:p>
                  </a:txBody>
                  <a:tcPr marL="121920" marR="12192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Metacarpophalangeal joints</a:t>
                      </a:r>
                    </a:p>
                    <a:p>
                      <a:pPr algn="l"/>
                      <a:endParaRPr lang="en-US" sz="2000" dirty="0"/>
                    </a:p>
                  </a:txBody>
                  <a:tcPr marL="121920" marR="12192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Interphalangeal joints</a:t>
                      </a:r>
                    </a:p>
                    <a:p>
                      <a:pPr algn="l"/>
                      <a:endParaRPr lang="en-US" sz="2000" dirty="0"/>
                    </a:p>
                  </a:txBody>
                  <a:tcPr marL="121920" marR="121920"/>
                </a:tc>
                <a:extLst>
                  <a:ext uri="{0D108BD9-81ED-4DB2-BD59-A6C34878D82A}">
                    <a16:rowId xmlns:a16="http://schemas.microsoft.com/office/drawing/2014/main" val="10000"/>
                  </a:ext>
                </a:extLst>
              </a:tr>
              <a:tr h="1487526">
                <a:tc>
                  <a:txBody>
                    <a:bodyPr/>
                    <a:lstStyle/>
                    <a:p>
                      <a:pPr algn="l"/>
                      <a:r>
                        <a:rPr lang="en-US" sz="1600" dirty="0"/>
                        <a:t>Description</a:t>
                      </a:r>
                    </a:p>
                  </a:txBody>
                  <a:tcPr marL="121920" marR="121920"/>
                </a:tc>
                <a:tc>
                  <a:txBody>
                    <a:bodyPr/>
                    <a:lstStyle/>
                    <a:p>
                      <a:pPr algn="l"/>
                      <a:r>
                        <a:rPr lang="en-US" sz="2000" dirty="0"/>
                        <a:t>Distal end of the radius + raw of proximal</a:t>
                      </a:r>
                      <a:r>
                        <a:rPr lang="en-US" sz="2000" baseline="0" dirty="0"/>
                        <a:t> carpals.</a:t>
                      </a:r>
                      <a:endParaRPr lang="en-US" sz="2000" dirty="0">
                        <a:solidFill>
                          <a:srgbClr val="00B050"/>
                        </a:solidFill>
                      </a:endParaRPr>
                    </a:p>
                  </a:txBody>
                  <a:tcPr marL="121920" marR="121920"/>
                </a:tc>
                <a:tc>
                  <a:txBody>
                    <a:bodyPr/>
                    <a:lstStyle/>
                    <a:p>
                      <a:pPr algn="l"/>
                      <a:r>
                        <a:rPr lang="en-US" sz="2000" dirty="0"/>
                        <a:t>Distal row of the carpals + proximal raw</a:t>
                      </a:r>
                      <a:r>
                        <a:rPr lang="en-US" sz="2000" baseline="0" dirty="0"/>
                        <a:t> of metacarpals.</a:t>
                      </a:r>
                      <a:endParaRPr lang="en-US" sz="2000" dirty="0">
                        <a:solidFill>
                          <a:srgbClr val="FFFF00"/>
                        </a:solidFill>
                        <a:latin typeface="+mj-lt"/>
                      </a:endParaRPr>
                    </a:p>
                  </a:txBody>
                  <a:tcPr marL="121920" marR="121920"/>
                </a:tc>
                <a:tc>
                  <a:txBody>
                    <a:bodyPr/>
                    <a:lstStyle/>
                    <a:p>
                      <a:pPr algn="l"/>
                      <a:r>
                        <a:rPr lang="en-US" dirty="0"/>
                        <a:t>Distal</a:t>
                      </a:r>
                      <a:r>
                        <a:rPr lang="en-US" baseline="0" dirty="0"/>
                        <a:t> heads of metacarpal + proximal raw of phalanges. </a:t>
                      </a:r>
                      <a:endParaRPr lang="en-US" dirty="0">
                        <a:solidFill>
                          <a:srgbClr val="002060"/>
                        </a:solidFill>
                      </a:endParaRPr>
                    </a:p>
                  </a:txBody>
                  <a:tcPr marL="121920" marR="121920"/>
                </a:tc>
                <a:tc>
                  <a:txBody>
                    <a:bodyPr/>
                    <a:lstStyle/>
                    <a:p>
                      <a:pPr algn="l"/>
                      <a:r>
                        <a:rPr lang="en-US" dirty="0"/>
                        <a:t>The</a:t>
                      </a:r>
                      <a:r>
                        <a:rPr lang="en-US" baseline="0" dirty="0"/>
                        <a:t> phalanges with each other.</a:t>
                      </a:r>
                      <a:endParaRPr lang="en-US" dirty="0">
                        <a:solidFill>
                          <a:srgbClr val="FF0000"/>
                        </a:solidFill>
                      </a:endParaRPr>
                    </a:p>
                  </a:txBody>
                  <a:tcPr marL="121920" marR="121920"/>
                </a:tc>
                <a:extLst>
                  <a:ext uri="{0D108BD9-81ED-4DB2-BD59-A6C34878D82A}">
                    <a16:rowId xmlns:a16="http://schemas.microsoft.com/office/drawing/2014/main" val="10001"/>
                  </a:ext>
                </a:extLst>
              </a:tr>
            </a:tbl>
          </a:graphicData>
        </a:graphic>
      </p:graphicFrame>
      <p:sp>
        <p:nvSpPr>
          <p:cNvPr id="3" name="Rectangle 2"/>
          <p:cNvSpPr/>
          <p:nvPr/>
        </p:nvSpPr>
        <p:spPr>
          <a:xfrm>
            <a:off x="542834" y="129706"/>
            <a:ext cx="6975566" cy="769441"/>
          </a:xfrm>
          <a:prstGeom prst="rect">
            <a:avLst/>
          </a:prstGeom>
          <a:noFill/>
        </p:spPr>
        <p:txBody>
          <a:bodyPr wrap="square" lIns="91440" tIns="45720" rIns="91440" bIns="45720">
            <a:spAutoFit/>
          </a:bodyPr>
          <a:lstStyle/>
          <a:p>
            <a:r>
              <a:rPr lang="en-US" sz="4400" kern="1200" dirty="0">
                <a:solidFill>
                  <a:schemeClr val="tx1"/>
                </a:solidFill>
                <a:latin typeface="Abadi MT Condensed Extra Bold" charset="0"/>
                <a:ea typeface="Abadi MT Condensed Extra Bold" charset="0"/>
                <a:cs typeface="Abadi MT Condensed Extra Bold" charset="0"/>
              </a:rPr>
              <a:t>Articulations:</a:t>
            </a:r>
          </a:p>
        </p:txBody>
      </p:sp>
      <p:pic>
        <p:nvPicPr>
          <p:cNvPr id="4" name="Picture 3" descr="C:\Documents and Settings\User\My Documents\Student Gray\7. Upper limb\F66122-007-f091a.jpg"/>
          <p:cNvPicPr>
            <a:picLocks noChangeAspect="1" noChangeArrowheads="1"/>
          </p:cNvPicPr>
          <p:nvPr/>
        </p:nvPicPr>
        <p:blipFill>
          <a:blip r:embed="rId2" cstate="print"/>
          <a:srcRect b="21052"/>
          <a:stretch>
            <a:fillRect/>
          </a:stretch>
        </p:blipFill>
        <p:spPr bwMode="auto">
          <a:xfrm>
            <a:off x="2235200" y="3429000"/>
            <a:ext cx="4572000" cy="3352800"/>
          </a:xfrm>
          <a:prstGeom prst="rect">
            <a:avLst/>
          </a:prstGeom>
          <a:ln>
            <a:noFill/>
          </a:ln>
          <a:effectLst>
            <a:softEdge rad="112500"/>
          </a:effectLst>
        </p:spPr>
      </p:pic>
      <p:cxnSp>
        <p:nvCxnSpPr>
          <p:cNvPr id="8" name="Straight Connector 7"/>
          <p:cNvCxnSpPr/>
          <p:nvPr/>
        </p:nvCxnSpPr>
        <p:spPr>
          <a:xfrm flipH="1">
            <a:off x="2743200" y="3086100"/>
            <a:ext cx="30730" cy="2628900"/>
          </a:xfrm>
          <a:prstGeom prst="line">
            <a:avLst/>
          </a:prstGeom>
          <a:ln w="28575">
            <a:solidFill>
              <a:srgbClr val="92D050"/>
            </a:solidFill>
          </a:ln>
        </p:spPr>
        <p:style>
          <a:lnRef idx="2">
            <a:schemeClr val="accent4"/>
          </a:lnRef>
          <a:fillRef idx="0">
            <a:schemeClr val="accent4"/>
          </a:fillRef>
          <a:effectRef idx="1">
            <a:schemeClr val="accent4"/>
          </a:effectRef>
          <a:fontRef idx="minor">
            <a:schemeClr val="tx1"/>
          </a:fontRef>
        </p:style>
      </p:cxnSp>
      <p:cxnSp>
        <p:nvCxnSpPr>
          <p:cNvPr id="10" name="Straight Arrow Connector 9"/>
          <p:cNvCxnSpPr/>
          <p:nvPr/>
        </p:nvCxnSpPr>
        <p:spPr>
          <a:xfrm>
            <a:off x="2743200" y="5715000"/>
            <a:ext cx="1524000" cy="533400"/>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cxnSp>
        <p:nvCxnSpPr>
          <p:cNvPr id="12" name="Straight Connector 11"/>
          <p:cNvCxnSpPr/>
          <p:nvPr/>
        </p:nvCxnSpPr>
        <p:spPr>
          <a:xfrm>
            <a:off x="5588000" y="3276600"/>
            <a:ext cx="0" cy="2286000"/>
          </a:xfrm>
          <a:prstGeom prst="line">
            <a:avLst/>
          </a:prstGeom>
          <a:ln w="28575">
            <a:solidFill>
              <a:srgbClr val="FFFF00"/>
            </a:solidFill>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H="1">
            <a:off x="4521200" y="5562600"/>
            <a:ext cx="1066800" cy="228600"/>
          </a:xfrm>
          <a:prstGeom prst="straightConnector1">
            <a:avLst/>
          </a:prstGeom>
          <a:ln w="28575">
            <a:solidFill>
              <a:srgbClr val="FFFF00"/>
            </a:solidFill>
            <a:tailEnd type="arrow"/>
          </a:ln>
        </p:spPr>
        <p:style>
          <a:lnRef idx="2">
            <a:schemeClr val="accent6"/>
          </a:lnRef>
          <a:fillRef idx="0">
            <a:schemeClr val="accent6"/>
          </a:fillRef>
          <a:effectRef idx="1">
            <a:schemeClr val="accent6"/>
          </a:effectRef>
          <a:fontRef idx="minor">
            <a:schemeClr val="tx1"/>
          </a:fontRef>
        </p:style>
      </p:cxnSp>
      <p:pic>
        <p:nvPicPr>
          <p:cNvPr id="16" name="Picture 15" descr="C:\Documents and Settings\User\My Documents\Student Gray\7. Upper limb\F66122-007-f091a.jpg"/>
          <p:cNvPicPr>
            <a:picLocks noChangeAspect="1" noChangeArrowheads="1"/>
          </p:cNvPicPr>
          <p:nvPr/>
        </p:nvPicPr>
        <p:blipFill>
          <a:blip r:embed="rId2" cstate="print"/>
          <a:srcRect b="21052"/>
          <a:stretch>
            <a:fillRect/>
          </a:stretch>
        </p:blipFill>
        <p:spPr bwMode="auto">
          <a:xfrm>
            <a:off x="7518400" y="3429000"/>
            <a:ext cx="4572000" cy="3352800"/>
          </a:xfrm>
          <a:prstGeom prst="rect">
            <a:avLst/>
          </a:prstGeom>
          <a:ln>
            <a:noFill/>
          </a:ln>
          <a:effectLst>
            <a:softEdge rad="112500"/>
          </a:effectLst>
        </p:spPr>
      </p:pic>
      <p:cxnSp>
        <p:nvCxnSpPr>
          <p:cNvPr id="18" name="Straight Connector 17"/>
          <p:cNvCxnSpPr/>
          <p:nvPr/>
        </p:nvCxnSpPr>
        <p:spPr>
          <a:xfrm>
            <a:off x="7721600" y="3276600"/>
            <a:ext cx="0" cy="182880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721600" y="5105400"/>
            <a:ext cx="1016000" cy="762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769600" y="2971800"/>
            <a:ext cx="0" cy="121920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H="1">
            <a:off x="10363200" y="4191000"/>
            <a:ext cx="406400" cy="76200"/>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H="1" flipV="1">
            <a:off x="10363200" y="3962400"/>
            <a:ext cx="406400" cy="228600"/>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264659" y="6384251"/>
            <a:ext cx="2086656" cy="307777"/>
          </a:xfrm>
          <a:prstGeom prst="rect">
            <a:avLst/>
          </a:prstGeom>
          <a:noFill/>
          <a:ln>
            <a:solidFill>
              <a:schemeClr val="accent6"/>
            </a:solidFill>
          </a:ln>
        </p:spPr>
        <p:txBody>
          <a:bodyPr wrap="square" rtlCol="0">
            <a:spAutoFit/>
          </a:bodyPr>
          <a:lstStyle/>
          <a:p>
            <a:r>
              <a:rPr lang="en-US" dirty="0"/>
              <a:t>Only on the boys’ slides</a:t>
            </a:r>
            <a:endParaRPr lang="en-GB" dirty="0"/>
          </a:p>
        </p:txBody>
      </p:sp>
    </p:spTree>
    <p:extLst>
      <p:ext uri="{BB962C8B-B14F-4D97-AF65-F5344CB8AC3E}">
        <p14:creationId xmlns:p14="http://schemas.microsoft.com/office/powerpoint/2010/main" val="3606828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72807154"/>
              </p:ext>
            </p:extLst>
          </p:nvPr>
        </p:nvGraphicFramePr>
        <p:xfrm>
          <a:off x="196948" y="154745"/>
          <a:ext cx="11704320" cy="652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flipV="1">
            <a:off x="8651631" y="2377440"/>
            <a:ext cx="548640" cy="36576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51631" y="3418449"/>
            <a:ext cx="703384" cy="15474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200270" y="1969477"/>
            <a:ext cx="1420837" cy="773723"/>
          </a:xfrm>
          <a:prstGeom prst="roundRect">
            <a:avLst/>
          </a:prstGeom>
          <a:solidFill>
            <a:srgbClr val="CCEC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Radius (Lateral)</a:t>
            </a:r>
          </a:p>
        </p:txBody>
      </p:sp>
      <p:sp>
        <p:nvSpPr>
          <p:cNvPr id="15" name="Rounded Rectangle 14"/>
          <p:cNvSpPr/>
          <p:nvPr/>
        </p:nvSpPr>
        <p:spPr>
          <a:xfrm>
            <a:off x="9355014" y="3179298"/>
            <a:ext cx="1343465" cy="787791"/>
          </a:xfrm>
          <a:prstGeom prst="roundRect">
            <a:avLst/>
          </a:prstGeom>
          <a:solidFill>
            <a:srgbClr val="CCEC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Ulna (Medial)</a:t>
            </a:r>
            <a:endParaRPr lang="en-US" dirty="0"/>
          </a:p>
        </p:txBody>
      </p:sp>
      <p:cxnSp>
        <p:nvCxnSpPr>
          <p:cNvPr id="17" name="Straight Connector 16"/>
          <p:cNvCxnSpPr/>
          <p:nvPr/>
        </p:nvCxnSpPr>
        <p:spPr>
          <a:xfrm>
            <a:off x="8517467" y="4937760"/>
            <a:ext cx="683063" cy="58954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9200270" y="5331655"/>
            <a:ext cx="1477109" cy="801858"/>
          </a:xfrm>
          <a:prstGeom prst="roundRect">
            <a:avLst/>
          </a:prstGeom>
          <a:solidFill>
            <a:srgbClr val="CCEC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Carpal bones </a:t>
            </a:r>
            <a:endParaRPr lang="en-US" dirty="0">
              <a:solidFill>
                <a:schemeClr val="tx1"/>
              </a:solidFill>
              <a:effectLst/>
            </a:endParaRPr>
          </a:p>
        </p:txBody>
      </p:sp>
      <p:cxnSp>
        <p:nvCxnSpPr>
          <p:cNvPr id="20" name="Straight Connector 19"/>
          <p:cNvCxnSpPr/>
          <p:nvPr/>
        </p:nvCxnSpPr>
        <p:spPr>
          <a:xfrm flipH="1" flipV="1">
            <a:off x="3545058" y="4768948"/>
            <a:ext cx="829994" cy="33762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545058" y="5795889"/>
            <a:ext cx="829994" cy="232117"/>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053883" y="4375052"/>
            <a:ext cx="1491175" cy="731520"/>
          </a:xfrm>
          <a:prstGeom prst="roundRect">
            <a:avLst/>
          </a:prstGeom>
          <a:solidFill>
            <a:srgbClr val="CCEC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Metacarpals</a:t>
            </a:r>
            <a:r>
              <a:rPr lang="en-US" dirty="0"/>
              <a:t> </a:t>
            </a:r>
            <a:endParaRPr lang="en-US" dirty="0">
              <a:effectLst/>
            </a:endParaRPr>
          </a:p>
        </p:txBody>
      </p:sp>
      <p:sp>
        <p:nvSpPr>
          <p:cNvPr id="24" name="Rounded Rectangle 23"/>
          <p:cNvSpPr/>
          <p:nvPr/>
        </p:nvSpPr>
        <p:spPr>
          <a:xfrm>
            <a:off x="2053883" y="5613010"/>
            <a:ext cx="1491175" cy="773723"/>
          </a:xfrm>
          <a:prstGeom prst="roundRect">
            <a:avLst/>
          </a:prstGeom>
          <a:solidFill>
            <a:srgbClr val="CCEC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Phalanges</a:t>
            </a:r>
            <a:r>
              <a:rPr lang="en-US" dirty="0"/>
              <a:t> </a:t>
            </a:r>
            <a:endParaRPr lang="en-US" dirty="0">
              <a:effectLst/>
            </a:endParaRPr>
          </a:p>
        </p:txBody>
      </p:sp>
    </p:spTree>
    <p:extLst>
      <p:ext uri="{BB962C8B-B14F-4D97-AF65-F5344CB8AC3E}">
        <p14:creationId xmlns:p14="http://schemas.microsoft.com/office/powerpoint/2010/main" val="1125197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514" y="293914"/>
            <a:ext cx="4822372" cy="5047536"/>
          </a:xfrm>
          <a:prstGeom prst="rect">
            <a:avLst/>
          </a:prstGeom>
          <a:noFill/>
        </p:spPr>
        <p:txBody>
          <a:bodyPr wrap="square" rtlCol="0">
            <a:spAutoFit/>
          </a:bodyPr>
          <a:lstStyle/>
          <a:p>
            <a:r>
              <a:rPr lang="en-US" sz="2800" b="1" dirty="0">
                <a:solidFill>
                  <a:schemeClr val="accent6"/>
                </a:solidFill>
                <a:latin typeface="Calibri,Bold" charset="0"/>
              </a:rPr>
              <a:t>Multiple choice questions</a:t>
            </a:r>
            <a:endParaRPr lang="en-US" b="1" dirty="0">
              <a:solidFill>
                <a:schemeClr val="accent6"/>
              </a:solidFill>
              <a:latin typeface="Calibri,Bold" charset="0"/>
            </a:endParaRPr>
          </a:p>
          <a:p>
            <a:r>
              <a:rPr lang="en-US" dirty="0">
                <a:latin typeface="Calibri,Bold" charset="0"/>
              </a:rPr>
              <a:t>1-Transmits forces from the upper limb to the axial skeleton: </a:t>
            </a:r>
          </a:p>
          <a:p>
            <a:r>
              <a:rPr lang="en-US" dirty="0">
                <a:latin typeface="Calibri,Bold" charset="0"/>
              </a:rPr>
              <a:t>A-Humerus</a:t>
            </a:r>
          </a:p>
          <a:p>
            <a:r>
              <a:rPr lang="en-US" dirty="0">
                <a:latin typeface="Calibri,Bold" charset="0"/>
              </a:rPr>
              <a:t>B-Clavicle</a:t>
            </a:r>
          </a:p>
          <a:p>
            <a:r>
              <a:rPr lang="en-US" dirty="0">
                <a:latin typeface="Calibri,Bold" charset="0"/>
              </a:rPr>
              <a:t>C-Scapula</a:t>
            </a:r>
          </a:p>
          <a:p>
            <a:r>
              <a:rPr lang="en-US" dirty="0">
                <a:latin typeface="Calibri,Bold" charset="0"/>
              </a:rPr>
              <a:t>D-Femur</a:t>
            </a:r>
          </a:p>
          <a:p>
            <a:r>
              <a:rPr lang="en-US" dirty="0">
                <a:latin typeface="Calibri,Bold" charset="0"/>
              </a:rPr>
              <a:t>Answer :</a:t>
            </a:r>
            <a:r>
              <a:rPr lang="en-US" dirty="0">
                <a:solidFill>
                  <a:schemeClr val="bg1">
                    <a:lumMod val="85000"/>
                  </a:schemeClr>
                </a:solidFill>
                <a:latin typeface="Calibri,Bold" charset="0"/>
              </a:rPr>
              <a:t>B</a:t>
            </a:r>
          </a:p>
          <a:p>
            <a:endParaRPr lang="en-US" dirty="0">
              <a:latin typeface="Calibri,Bold" charset="0"/>
            </a:endParaRPr>
          </a:p>
          <a:p>
            <a:r>
              <a:rPr lang="en-US" dirty="0"/>
              <a:t>2 – What is the most common carpal bone to be subjected to fracture ?</a:t>
            </a:r>
          </a:p>
          <a:p>
            <a:r>
              <a:rPr lang="en-US" dirty="0"/>
              <a:t>A – Lunate</a:t>
            </a:r>
          </a:p>
          <a:p>
            <a:r>
              <a:rPr lang="en-US" dirty="0"/>
              <a:t>B – Trapezoid</a:t>
            </a:r>
          </a:p>
          <a:p>
            <a:r>
              <a:rPr lang="en-US" dirty="0"/>
              <a:t>C – Scaphoid </a:t>
            </a:r>
          </a:p>
          <a:p>
            <a:r>
              <a:rPr lang="en-US" dirty="0"/>
              <a:t>D – Surgical line  </a:t>
            </a:r>
          </a:p>
          <a:p>
            <a:r>
              <a:rPr lang="en-US" dirty="0"/>
              <a:t>Answer : </a:t>
            </a:r>
            <a:r>
              <a:rPr lang="en-US" dirty="0">
                <a:solidFill>
                  <a:schemeClr val="bg1">
                    <a:lumMod val="85000"/>
                  </a:schemeClr>
                </a:solidFill>
              </a:rPr>
              <a:t>C</a:t>
            </a:r>
          </a:p>
          <a:p>
            <a:r>
              <a:rPr lang="en-US" dirty="0"/>
              <a:t>  </a:t>
            </a:r>
          </a:p>
          <a:p>
            <a:r>
              <a:rPr lang="en-US" dirty="0"/>
              <a:t>3-Which of the following form the fingers ?</a:t>
            </a:r>
          </a:p>
          <a:p>
            <a:r>
              <a:rPr lang="en-US" dirty="0"/>
              <a:t>A-Metacarpals</a:t>
            </a:r>
          </a:p>
          <a:p>
            <a:r>
              <a:rPr lang="en-US" dirty="0"/>
              <a:t>B-phalanges</a:t>
            </a:r>
          </a:p>
          <a:p>
            <a:r>
              <a:rPr lang="en-US" dirty="0"/>
              <a:t>C-Carpals </a:t>
            </a:r>
          </a:p>
          <a:p>
            <a:r>
              <a:rPr lang="en-US" dirty="0"/>
              <a:t>D-Tarsals</a:t>
            </a:r>
          </a:p>
          <a:p>
            <a:r>
              <a:rPr lang="en-US" dirty="0"/>
              <a:t>Answer :</a:t>
            </a:r>
            <a:r>
              <a:rPr lang="en-US" dirty="0">
                <a:solidFill>
                  <a:schemeClr val="bg1">
                    <a:lumMod val="75000"/>
                  </a:schemeClr>
                </a:solidFill>
              </a:rPr>
              <a:t>B</a:t>
            </a:r>
          </a:p>
        </p:txBody>
      </p:sp>
      <p:sp>
        <p:nvSpPr>
          <p:cNvPr id="5" name="TextBox 4"/>
          <p:cNvSpPr txBox="1"/>
          <p:nvPr/>
        </p:nvSpPr>
        <p:spPr>
          <a:xfrm>
            <a:off x="5508171" y="555171"/>
            <a:ext cx="3461658" cy="6555641"/>
          </a:xfrm>
          <a:prstGeom prst="rect">
            <a:avLst/>
          </a:prstGeom>
          <a:noFill/>
        </p:spPr>
        <p:txBody>
          <a:bodyPr wrap="square" rtlCol="0">
            <a:spAutoFit/>
          </a:bodyPr>
          <a:lstStyle/>
          <a:p>
            <a:r>
              <a:rPr lang="en-US" sz="1200" dirty="0"/>
              <a:t>5-The part of the ulna that allows for the movement of the head of the radius in the proximal radioulnar joint is:</a:t>
            </a:r>
          </a:p>
          <a:p>
            <a:pPr marL="342900" indent="-342900">
              <a:buAutoNum type="alphaLcPeriod"/>
            </a:pPr>
            <a:r>
              <a:rPr lang="en-US" sz="1200" dirty="0"/>
              <a:t>Radial notch</a:t>
            </a:r>
          </a:p>
          <a:p>
            <a:pPr marL="342900" indent="-342900">
              <a:buAutoNum type="alphaLcPeriod"/>
            </a:pPr>
            <a:r>
              <a:rPr lang="en-US" sz="1200" dirty="0"/>
              <a:t>Ulnar notch</a:t>
            </a:r>
          </a:p>
          <a:p>
            <a:pPr marL="342900" indent="-342900">
              <a:buAutoNum type="alphaLcPeriod"/>
            </a:pPr>
            <a:r>
              <a:rPr lang="en-US" sz="1200" dirty="0"/>
              <a:t>Trochlear notch</a:t>
            </a:r>
          </a:p>
          <a:p>
            <a:pPr marL="342900" indent="-342900">
              <a:buAutoNum type="alphaLcPeriod"/>
            </a:pPr>
            <a:r>
              <a:rPr lang="en-US" sz="1200" dirty="0"/>
              <a:t>Supinator fossa</a:t>
            </a:r>
          </a:p>
          <a:p>
            <a:r>
              <a:rPr lang="en-US" sz="1200" dirty="0"/>
              <a:t>Answer : </a:t>
            </a:r>
            <a:r>
              <a:rPr lang="en-US" sz="1200" dirty="0">
                <a:solidFill>
                  <a:schemeClr val="bg1">
                    <a:lumMod val="85000"/>
                  </a:schemeClr>
                </a:solidFill>
              </a:rPr>
              <a:t>A</a:t>
            </a:r>
          </a:p>
          <a:p>
            <a:endParaRPr lang="en-US" sz="1200" dirty="0"/>
          </a:p>
          <a:p>
            <a:r>
              <a:rPr lang="en-US" sz="1200" dirty="0"/>
              <a:t>6-What is connected to the wrist joint?</a:t>
            </a:r>
          </a:p>
          <a:p>
            <a:pPr marL="342900" indent="-342900">
              <a:buAutoNum type="alphaLcParenR"/>
            </a:pPr>
            <a:r>
              <a:rPr lang="en-US" sz="1200" dirty="0"/>
              <a:t>Distal row of the carpals + proximal </a:t>
            </a:r>
            <a:r>
              <a:rPr lang="en-US" sz="1200" dirty="0">
                <a:solidFill>
                  <a:schemeClr val="tx1"/>
                </a:solidFill>
              </a:rPr>
              <a:t>row</a:t>
            </a:r>
            <a:r>
              <a:rPr lang="en-US" sz="1200" dirty="0"/>
              <a:t> of metacarpals.</a:t>
            </a:r>
          </a:p>
          <a:p>
            <a:pPr marL="342900" indent="-342900">
              <a:buFontTx/>
              <a:buAutoNum type="alphaLcParenR"/>
            </a:pPr>
            <a:r>
              <a:rPr lang="en-US" sz="1200" dirty="0"/>
              <a:t>Distal end of the radius + row of proximal carpals.</a:t>
            </a:r>
          </a:p>
          <a:p>
            <a:pPr marL="342900" indent="-342900">
              <a:buFontTx/>
              <a:buAutoNum type="alphaLcParenR"/>
            </a:pPr>
            <a:r>
              <a:rPr lang="en-US" sz="1200" dirty="0"/>
              <a:t>Distal heads of metacarpal + proximal row of phalanges. </a:t>
            </a:r>
          </a:p>
          <a:p>
            <a:pPr marL="342900" indent="-342900">
              <a:buFontTx/>
              <a:buAutoNum type="alphaLcParenR"/>
            </a:pPr>
            <a:r>
              <a:rPr lang="en-US" sz="1200" dirty="0"/>
              <a:t>The phalanges with each other.</a:t>
            </a:r>
          </a:p>
          <a:p>
            <a:r>
              <a:rPr lang="en-US" sz="1200" dirty="0"/>
              <a:t>Answer: </a:t>
            </a:r>
            <a:r>
              <a:rPr lang="en-US" sz="1200" dirty="0">
                <a:solidFill>
                  <a:schemeClr val="bg1">
                    <a:lumMod val="75000"/>
                  </a:schemeClr>
                </a:solidFill>
              </a:rPr>
              <a:t>B</a:t>
            </a:r>
          </a:p>
          <a:p>
            <a:pPr marL="177800"/>
            <a:endParaRPr lang="en-US" sz="1200" dirty="0"/>
          </a:p>
          <a:p>
            <a:pPr marL="177800"/>
            <a:r>
              <a:rPr lang="en-US" sz="1200" dirty="0"/>
              <a:t>7- The most common place of fractures in Humerus is :</a:t>
            </a:r>
          </a:p>
          <a:p>
            <a:pPr marL="520700" indent="-342900">
              <a:buAutoNum type="alphaUcPeriod"/>
            </a:pPr>
            <a:r>
              <a:rPr lang="en-US" sz="1200" dirty="0"/>
              <a:t>Head              </a:t>
            </a:r>
          </a:p>
          <a:p>
            <a:pPr marL="520700" indent="-342900">
              <a:buAutoNum type="alphaUcPeriod"/>
            </a:pPr>
            <a:r>
              <a:rPr lang="en-US" sz="1200" dirty="0"/>
              <a:t>Medial epicondyle           </a:t>
            </a:r>
          </a:p>
          <a:p>
            <a:pPr marL="520700" indent="-342900">
              <a:buAutoNum type="alphaUcPeriod"/>
            </a:pPr>
            <a:r>
              <a:rPr lang="en-US" sz="1200" dirty="0"/>
              <a:t>Surgical Neck             </a:t>
            </a:r>
          </a:p>
          <a:p>
            <a:pPr marL="520700" indent="-342900">
              <a:buAutoNum type="alphaUcPeriod"/>
            </a:pPr>
            <a:r>
              <a:rPr lang="en-US" sz="1200" dirty="0"/>
              <a:t>Trochlea </a:t>
            </a:r>
          </a:p>
          <a:p>
            <a:pPr marL="177800"/>
            <a:r>
              <a:rPr lang="en-US" sz="1200" dirty="0"/>
              <a:t>Answer : </a:t>
            </a:r>
            <a:r>
              <a:rPr lang="en-US" sz="1200" dirty="0">
                <a:solidFill>
                  <a:schemeClr val="bg1">
                    <a:lumMod val="85000"/>
                  </a:schemeClr>
                </a:solidFill>
              </a:rPr>
              <a:t>C</a:t>
            </a:r>
          </a:p>
          <a:p>
            <a:pPr marL="177800"/>
            <a:r>
              <a:rPr lang="en-US" sz="1200" dirty="0"/>
              <a:t>8- Which one of these structures of the distal end of Humerus helps in articulation with Radius :</a:t>
            </a:r>
          </a:p>
          <a:p>
            <a:pPr marL="177800"/>
            <a:r>
              <a:rPr lang="en-US" sz="1200" dirty="0">
                <a:solidFill>
                  <a:schemeClr val="tx1"/>
                </a:solidFill>
              </a:rPr>
              <a:t>A.Trochlea   </a:t>
            </a:r>
          </a:p>
          <a:p>
            <a:pPr marL="177800"/>
            <a:r>
              <a:rPr lang="en-US" sz="1200" dirty="0">
                <a:solidFill>
                  <a:schemeClr val="tx1"/>
                </a:solidFill>
              </a:rPr>
              <a:t>B. Capitulum</a:t>
            </a:r>
          </a:p>
          <a:p>
            <a:pPr marL="177800"/>
            <a:r>
              <a:rPr lang="en-US" sz="1200" dirty="0">
                <a:solidFill>
                  <a:schemeClr val="tx1"/>
                </a:solidFill>
              </a:rPr>
              <a:t>C. Olecranon fossa        </a:t>
            </a:r>
          </a:p>
          <a:p>
            <a:pPr marL="177800"/>
            <a:r>
              <a:rPr lang="en-US" sz="1200" dirty="0">
                <a:solidFill>
                  <a:schemeClr val="tx1"/>
                </a:solidFill>
              </a:rPr>
              <a:t>D. Coracoid process</a:t>
            </a:r>
          </a:p>
          <a:p>
            <a:r>
              <a:rPr lang="en-US" sz="1200" dirty="0"/>
              <a:t>Answer : </a:t>
            </a:r>
            <a:r>
              <a:rPr lang="en-US" sz="1200" dirty="0">
                <a:solidFill>
                  <a:schemeClr val="bg1">
                    <a:lumMod val="85000"/>
                  </a:schemeClr>
                </a:solidFill>
              </a:rPr>
              <a:t>B</a:t>
            </a:r>
          </a:p>
          <a:p>
            <a:pPr marL="177800"/>
            <a:r>
              <a:rPr lang="en-US" sz="1200" dirty="0">
                <a:solidFill>
                  <a:schemeClr val="tx1"/>
                </a:solidFill>
              </a:rPr>
              <a:t>      </a:t>
            </a:r>
          </a:p>
        </p:txBody>
      </p:sp>
    </p:spTree>
    <p:extLst>
      <p:ext uri="{BB962C8B-B14F-4D97-AF65-F5344CB8AC3E}">
        <p14:creationId xmlns:p14="http://schemas.microsoft.com/office/powerpoint/2010/main" val="585102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0"/>
            <a:ext cx="12192000" cy="7201972"/>
          </a:xfrm>
          <a:prstGeom prst="rect">
            <a:avLst/>
          </a:prstGeom>
          <a:noFill/>
        </p:spPr>
        <p:txBody>
          <a:bodyPr wrap="square" rtlCol="1">
            <a:spAutoFit/>
          </a:bodyPr>
          <a:lstStyle/>
          <a:p>
            <a:r>
              <a:rPr lang="en-US" b="1" dirty="0">
                <a:solidFill>
                  <a:schemeClr val="accent6"/>
                </a:solidFill>
              </a:rPr>
              <a:t>SHORT ANSWER QUESTIONS:</a:t>
            </a:r>
          </a:p>
          <a:p>
            <a:r>
              <a:rPr lang="en-US" sz="1600" dirty="0"/>
              <a:t>Q1-Identify the proximal row of carpals:</a:t>
            </a:r>
          </a:p>
          <a:p>
            <a:endParaRPr lang="en-US" sz="1600" dirty="0"/>
          </a:p>
          <a:p>
            <a:r>
              <a:rPr lang="en-US" sz="1600" dirty="0"/>
              <a:t>Answer: </a:t>
            </a:r>
            <a:r>
              <a:rPr lang="en-US" sz="1600" dirty="0">
                <a:solidFill>
                  <a:schemeClr val="bg1">
                    <a:lumMod val="85000"/>
                  </a:schemeClr>
                </a:solidFill>
              </a:rPr>
              <a:t>scaphoid, lunate, triquetral, pisiform</a:t>
            </a:r>
          </a:p>
          <a:p>
            <a:endParaRPr lang="en-US" sz="1600" dirty="0"/>
          </a:p>
          <a:p>
            <a:r>
              <a:rPr lang="en-US" sz="1600" dirty="0"/>
              <a:t> Q2-The part of the ulna that forms the prominence of the elbow is known as:</a:t>
            </a:r>
          </a:p>
          <a:p>
            <a:endParaRPr lang="en-US" sz="1600" dirty="0"/>
          </a:p>
          <a:p>
            <a:r>
              <a:rPr lang="en-US" sz="1600" dirty="0"/>
              <a:t>Answer: </a:t>
            </a:r>
            <a:r>
              <a:rPr lang="en-US" sz="1600" dirty="0">
                <a:solidFill>
                  <a:schemeClr val="bg1">
                    <a:lumMod val="85000"/>
                  </a:schemeClr>
                </a:solidFill>
              </a:rPr>
              <a:t>olecranon process </a:t>
            </a:r>
          </a:p>
          <a:p>
            <a:endParaRPr lang="en-US" sz="1600" dirty="0"/>
          </a:p>
          <a:p>
            <a:r>
              <a:rPr lang="en-US" sz="1600" dirty="0"/>
              <a:t>Q3-What are the features of the metacarpals and which is distal or proximal or middle?</a:t>
            </a:r>
          </a:p>
          <a:p>
            <a:endParaRPr lang="en-US" sz="1600" dirty="0"/>
          </a:p>
          <a:p>
            <a:r>
              <a:rPr lang="en-US" sz="1600" dirty="0"/>
              <a:t>Answer: </a:t>
            </a:r>
          </a:p>
          <a:p>
            <a:r>
              <a:rPr lang="en-US" sz="1600" dirty="0">
                <a:solidFill>
                  <a:schemeClr val="bg1">
                    <a:lumMod val="85000"/>
                  </a:schemeClr>
                </a:solidFill>
              </a:rPr>
              <a:t>Head(distal)</a:t>
            </a:r>
          </a:p>
          <a:p>
            <a:r>
              <a:rPr lang="en-US" sz="1600" dirty="0">
                <a:solidFill>
                  <a:schemeClr val="bg1">
                    <a:lumMod val="85000"/>
                  </a:schemeClr>
                </a:solidFill>
              </a:rPr>
              <a:t>Shaft(middle)</a:t>
            </a:r>
          </a:p>
          <a:p>
            <a:r>
              <a:rPr lang="en-US" sz="1600" dirty="0">
                <a:solidFill>
                  <a:schemeClr val="bg1">
                    <a:lumMod val="85000"/>
                  </a:schemeClr>
                </a:solidFill>
              </a:rPr>
              <a:t>Base(proximal)</a:t>
            </a:r>
          </a:p>
          <a:p>
            <a:endParaRPr lang="en-US" sz="1600" dirty="0"/>
          </a:p>
          <a:p>
            <a:pPr marL="177800"/>
            <a:r>
              <a:rPr lang="en-US" sz="1600" dirty="0">
                <a:solidFill>
                  <a:schemeClr val="tx1"/>
                </a:solidFill>
              </a:rPr>
              <a:t>Q4-A 70 years old male present to the emergency with a fracture in his arm , the history of the patient shows that he felt on his arm in the bathroom . </a:t>
            </a:r>
          </a:p>
          <a:p>
            <a:pPr marL="635000" indent="-457200">
              <a:buAutoNum type="arabicPeriod"/>
            </a:pPr>
            <a:endParaRPr lang="en-US" sz="1600" dirty="0">
              <a:solidFill>
                <a:schemeClr val="tx1"/>
              </a:solidFill>
            </a:endParaRPr>
          </a:p>
          <a:p>
            <a:pPr marL="635000" indent="-457200">
              <a:buAutoNum type="arabicPeriod"/>
            </a:pPr>
            <a:r>
              <a:rPr lang="en-US" sz="1600" dirty="0">
                <a:solidFill>
                  <a:schemeClr val="tx1"/>
                </a:solidFill>
              </a:rPr>
              <a:t>What is the most common site of fracture in this case ?</a:t>
            </a:r>
          </a:p>
          <a:p>
            <a:pPr marL="177800"/>
            <a:r>
              <a:rPr lang="en-US" sz="1600" dirty="0">
                <a:solidFill>
                  <a:schemeClr val="tx1"/>
                </a:solidFill>
              </a:rPr>
              <a:t>Ans : </a:t>
            </a:r>
            <a:r>
              <a:rPr lang="en-US" sz="1600" dirty="0">
                <a:solidFill>
                  <a:schemeClr val="bg1">
                    <a:lumMod val="85000"/>
                  </a:schemeClr>
                </a:solidFill>
              </a:rPr>
              <a:t>The surgical neck in the Humerus</a:t>
            </a:r>
            <a:endParaRPr lang="en-US" sz="1600" dirty="0">
              <a:solidFill>
                <a:schemeClr val="tx1"/>
              </a:solidFill>
            </a:endParaRPr>
          </a:p>
          <a:p>
            <a:pPr marL="635000" indent="-457200">
              <a:buAutoNum type="arabicPeriod" startAt="2"/>
            </a:pPr>
            <a:r>
              <a:rPr lang="en-US" sz="1600" dirty="0">
                <a:solidFill>
                  <a:schemeClr val="tx1"/>
                </a:solidFill>
              </a:rPr>
              <a:t>What nerve in his arm is going to be affected ?</a:t>
            </a:r>
          </a:p>
          <a:p>
            <a:pPr marL="177800"/>
            <a:r>
              <a:rPr lang="en-US" sz="1600" dirty="0">
                <a:solidFill>
                  <a:schemeClr val="tx1"/>
                </a:solidFill>
              </a:rPr>
              <a:t>Ans : </a:t>
            </a:r>
            <a:r>
              <a:rPr lang="en-US" sz="1600" dirty="0">
                <a:solidFill>
                  <a:schemeClr val="bg1">
                    <a:lumMod val="85000"/>
                  </a:schemeClr>
                </a:solidFill>
              </a:rPr>
              <a:t>The Axillary nerve </a:t>
            </a:r>
            <a:endParaRPr lang="en-US" sz="1600" dirty="0">
              <a:solidFill>
                <a:schemeClr val="tx1"/>
              </a:solidFill>
            </a:endParaRPr>
          </a:p>
          <a:p>
            <a:pPr marL="177800"/>
            <a:endParaRPr lang="en-US" sz="1600" dirty="0">
              <a:solidFill>
                <a:schemeClr val="tx1"/>
              </a:solidFill>
            </a:endParaRPr>
          </a:p>
          <a:p>
            <a:pPr marL="177800"/>
            <a:r>
              <a:rPr lang="en-US" sz="1600" dirty="0">
                <a:solidFill>
                  <a:schemeClr val="tx1"/>
                </a:solidFill>
              </a:rPr>
              <a:t>3. What is the pathological cause that can be seen here , Explain why  ? </a:t>
            </a:r>
          </a:p>
          <a:p>
            <a:pPr marL="177800"/>
            <a:r>
              <a:rPr lang="en-US" sz="1600" dirty="0">
                <a:solidFill>
                  <a:schemeClr val="tx1"/>
                </a:solidFill>
              </a:rPr>
              <a:t>Ans: </a:t>
            </a:r>
            <a:r>
              <a:rPr lang="en-US" sz="1600" dirty="0">
                <a:solidFill>
                  <a:schemeClr val="bg1">
                    <a:lumMod val="85000"/>
                  </a:schemeClr>
                </a:solidFill>
              </a:rPr>
              <a:t>Osteoporosis since that he is an elderly person . </a:t>
            </a:r>
          </a:p>
          <a:p>
            <a:endParaRPr lang="en-US" sz="1600" dirty="0"/>
          </a:p>
          <a:p>
            <a:endParaRPr lang="en-US"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57200" y="528638"/>
            <a:ext cx="10001250" cy="4401205"/>
          </a:xfrm>
          <a:prstGeom prst="rect">
            <a:avLst/>
          </a:prstGeom>
          <a:noFill/>
        </p:spPr>
        <p:txBody>
          <a:bodyPr wrap="square" rtlCol="1">
            <a:spAutoFit/>
          </a:bodyPr>
          <a:lstStyle/>
          <a:p>
            <a:r>
              <a:rPr lang="en-US" sz="1600" dirty="0"/>
              <a:t>Q5:A man had trauma in his back , his scapula protrudes posteriorly and he can’t rise his hand above his head . </a:t>
            </a:r>
          </a:p>
          <a:p>
            <a:r>
              <a:rPr lang="en-US" sz="1600" b="1" dirty="0"/>
              <a:t>What does he complain of ? And what’s the name of the muscle and the nerve ?  </a:t>
            </a:r>
          </a:p>
          <a:p>
            <a:endParaRPr lang="en-US" sz="1600" dirty="0"/>
          </a:p>
          <a:p>
            <a:endParaRPr lang="en-US" sz="1600" dirty="0"/>
          </a:p>
          <a:p>
            <a:r>
              <a:rPr lang="en-US" sz="1600" dirty="0"/>
              <a:t>Answer: </a:t>
            </a:r>
            <a:r>
              <a:rPr lang="en-US" sz="1600" dirty="0">
                <a:solidFill>
                  <a:schemeClr val="bg1">
                    <a:lumMod val="85000"/>
                  </a:schemeClr>
                </a:solidFill>
              </a:rPr>
              <a:t>winging of the scapula, Serratus anterior that is innervated by the long thoracic nerve</a:t>
            </a:r>
          </a:p>
          <a:p>
            <a:endParaRPr lang="en-US" sz="1600" dirty="0">
              <a:solidFill>
                <a:schemeClr val="bg1">
                  <a:lumMod val="85000"/>
                </a:schemeClr>
              </a:solidFill>
            </a:endParaRPr>
          </a:p>
          <a:p>
            <a:r>
              <a:rPr lang="en-US" sz="1600" b="1" dirty="0"/>
              <a:t>The weakest part of the clavicle is :</a:t>
            </a:r>
          </a:p>
          <a:p>
            <a:r>
              <a:rPr lang="en-US" sz="1600" dirty="0"/>
              <a:t>Answer: </a:t>
            </a:r>
            <a:r>
              <a:rPr lang="en-US" sz="1600" dirty="0">
                <a:solidFill>
                  <a:schemeClr val="bg1">
                    <a:lumMod val="85000"/>
                  </a:schemeClr>
                </a:solidFill>
              </a:rPr>
              <a:t>The junction between the medial 2/3 and the lateral 1/3 </a:t>
            </a:r>
            <a:endParaRPr lang="ar-SA" sz="1600" dirty="0">
              <a:solidFill>
                <a:schemeClr val="bg1">
                  <a:lumMod val="85000"/>
                </a:schemeClr>
              </a:solidFill>
            </a:endParaRPr>
          </a:p>
          <a:p>
            <a:endParaRPr lang="en-US" sz="1600" dirty="0"/>
          </a:p>
          <a:p>
            <a:endParaRPr lang="en-US" sz="1600" dirty="0"/>
          </a:p>
          <a:p>
            <a:r>
              <a:rPr lang="en-US" sz="1800" dirty="0"/>
              <a:t>Q6:what are the functions of scapula ? </a:t>
            </a:r>
          </a:p>
          <a:p>
            <a:r>
              <a:rPr lang="en-US" sz="1800" dirty="0">
                <a:solidFill>
                  <a:schemeClr val="tx1"/>
                </a:solidFill>
              </a:rPr>
              <a:t>Answer:</a:t>
            </a:r>
          </a:p>
          <a:p>
            <a:r>
              <a:rPr lang="en-US" sz="1800" dirty="0">
                <a:solidFill>
                  <a:schemeClr val="bg1">
                    <a:lumMod val="85000"/>
                  </a:schemeClr>
                </a:solidFill>
              </a:rPr>
              <a:t>1.attachment to muscles.</a:t>
            </a:r>
          </a:p>
          <a:p>
            <a:r>
              <a:rPr lang="en-US" sz="1800" dirty="0">
                <a:solidFill>
                  <a:schemeClr val="bg1">
                    <a:lumMod val="85000"/>
                  </a:schemeClr>
                </a:solidFill>
              </a:rPr>
              <a:t>2.Arm movement</a:t>
            </a:r>
          </a:p>
          <a:p>
            <a:r>
              <a:rPr lang="en-US" sz="1800" dirty="0">
                <a:solidFill>
                  <a:schemeClr val="bg1">
                    <a:lumMod val="85000"/>
                  </a:schemeClr>
                </a:solidFill>
              </a:rPr>
              <a:t>3.Formation of shoulder joint </a:t>
            </a:r>
          </a:p>
          <a:p>
            <a:endParaRPr lang="ar-SA"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855897" y="552120"/>
            <a:ext cx="3213830" cy="4351338"/>
          </a:xfrm>
        </p:spPr>
        <p:txBody>
          <a:bodyPr>
            <a:normAutofit/>
          </a:bodyPr>
          <a:lstStyle/>
          <a:p>
            <a:pPr marL="177800" indent="0" algn="l">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lgn="l">
              <a:buNone/>
            </a:pPr>
            <a:r>
              <a:rPr lang="en-GB" dirty="0">
                <a:solidFill>
                  <a:schemeClr val="tx1"/>
                </a:solidFill>
                <a:latin typeface="Calibri" panose="020F0502020204030204" pitchFamily="34" charset="0"/>
              </a:rPr>
              <a:t>Nawaf AlKhudhairy</a:t>
            </a:r>
          </a:p>
          <a:p>
            <a:pPr marL="177800" indent="0" algn="l">
              <a:buNone/>
            </a:pPr>
            <a:r>
              <a:rPr lang="en-GB" dirty="0">
                <a:solidFill>
                  <a:schemeClr val="tx1"/>
                </a:solidFill>
                <a:latin typeface="Calibri" panose="020F0502020204030204" pitchFamily="34" charset="0"/>
              </a:rPr>
              <a:t>Jawaher Abanumy</a:t>
            </a:r>
          </a:p>
          <a:p>
            <a:pPr marL="177800" indent="0" algn="l">
              <a:buNone/>
            </a:pPr>
            <a:r>
              <a:rPr lang="en-GB" dirty="0">
                <a:latin typeface="Calibri" panose="020F0502020204030204" pitchFamily="34" charset="0"/>
              </a:rPr>
              <a:t>Ghada Almazrou</a:t>
            </a: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6317"/>
          <a:stretch/>
        </p:blipFill>
        <p:spPr>
          <a:xfrm>
            <a:off x="0" y="0"/>
            <a:ext cx="3744686" cy="6858000"/>
          </a:xfrm>
        </p:spPr>
      </p:pic>
      <p:grpSp>
        <p:nvGrpSpPr>
          <p:cNvPr id="11" name="Group 10"/>
          <p:cNvGrpSpPr/>
          <p:nvPr/>
        </p:nvGrpSpPr>
        <p:grpSpPr>
          <a:xfrm>
            <a:off x="4030873" y="4494765"/>
            <a:ext cx="3923939" cy="972221"/>
            <a:chOff x="2927787" y="4046711"/>
            <a:chExt cx="3923939" cy="972221"/>
          </a:xfrm>
        </p:grpSpPr>
        <p:sp>
          <p:nvSpPr>
            <p:cNvPr id="2" name="TextBox 1"/>
            <p:cNvSpPr txBox="1"/>
            <p:nvPr/>
          </p:nvSpPr>
          <p:spPr>
            <a:xfrm>
              <a:off x="3487052" y="4086072"/>
              <a:ext cx="3364674" cy="369332"/>
            </a:xfrm>
            <a:prstGeom prst="rect">
              <a:avLst/>
            </a:prstGeom>
            <a:noFill/>
            <a:ln>
              <a:noFill/>
            </a:ln>
          </p:spPr>
          <p:txBody>
            <a:bodyPr wrap="square" rtlCol="0">
              <a:spAutoFit/>
            </a:bodyPr>
            <a:lstStyle/>
            <a:p>
              <a:r>
                <a:rPr lang="en-US" sz="1800" i="1" dirty="0">
                  <a:solidFill>
                    <a:srgbClr val="7BBF26"/>
                  </a:solidFill>
                </a:rPr>
                <a:t>anatomyteam436@gmail.com</a:t>
              </a:r>
              <a:endParaRPr lang="en-GB" sz="1600" i="1" dirty="0">
                <a:solidFill>
                  <a:srgbClr val="7BBF26"/>
                </a:solidFill>
              </a:endParaRPr>
            </a:p>
          </p:txBody>
        </p:sp>
        <p:pic>
          <p:nvPicPr>
            <p:cNvPr id="1026" name="Picture 2" descr="https://d30y9cdsu7xlg0.cloudfront.net/png/12462-200.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046711"/>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87052" y="4649600"/>
              <a:ext cx="3364674" cy="369332"/>
            </a:xfrm>
            <a:prstGeom prst="rect">
              <a:avLst/>
            </a:prstGeom>
            <a:noFill/>
            <a:ln>
              <a:noFill/>
            </a:ln>
          </p:spPr>
          <p:txBody>
            <a:bodyPr wrap="square" rtlCol="0">
              <a:spAutoFit/>
            </a:bodyPr>
            <a:lstStyle/>
            <a:p>
              <a:r>
                <a:rPr lang="en-US" sz="1800" i="1" dirty="0">
                  <a:solidFill>
                    <a:srgbClr val="55ACEE"/>
                  </a:solidFill>
                </a:rPr>
                <a:t>@anatomy436</a:t>
              </a:r>
              <a:endParaRPr lang="en-GB" sz="1600" i="1" dirty="0">
                <a:solidFill>
                  <a:srgbClr val="55ACEE"/>
                </a:solidFill>
              </a:endParaRPr>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4083" y="4718792"/>
            <a:ext cx="2547917" cy="2121233"/>
          </a:xfrm>
          <a:prstGeom prst="rect">
            <a:avLst/>
          </a:prstGeom>
        </p:spPr>
      </p:pic>
      <p:sp>
        <p:nvSpPr>
          <p:cNvPr id="14" name="Text Placeholder 4"/>
          <p:cNvSpPr txBox="1">
            <a:spLocks/>
          </p:cNvSpPr>
          <p:nvPr/>
        </p:nvSpPr>
        <p:spPr>
          <a:xfrm>
            <a:off x="7800995" y="286026"/>
            <a:ext cx="3686175" cy="4514195"/>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177800" indent="0">
              <a:buFont typeface="Arial" panose="020B0604020202020204" pitchFamily="34" charset="0"/>
              <a:buNone/>
            </a:pPr>
            <a:r>
              <a:rPr lang="en-US" sz="2400" i="1" dirty="0">
                <a:latin typeface="+mn-lt"/>
              </a:rPr>
              <a:t>Members:</a:t>
            </a:r>
          </a:p>
          <a:p>
            <a:pPr marL="177800" indent="0">
              <a:buFont typeface="Arial" panose="020B0604020202020204" pitchFamily="34" charset="0"/>
              <a:buNone/>
            </a:pPr>
            <a:r>
              <a:rPr lang="en-US" sz="2400" dirty="0" err="1">
                <a:latin typeface="+mn-lt"/>
              </a:rPr>
              <a:t>Yazeed</a:t>
            </a:r>
            <a:r>
              <a:rPr lang="en-US" sz="2400" dirty="0">
                <a:latin typeface="+mn-lt"/>
              </a:rPr>
              <a:t> </a:t>
            </a:r>
            <a:r>
              <a:rPr lang="en-US" sz="2400" dirty="0" err="1">
                <a:latin typeface="+mn-lt"/>
              </a:rPr>
              <a:t>AlSuhaibani</a:t>
            </a:r>
            <a:endParaRPr lang="en-US" sz="2400" dirty="0">
              <a:latin typeface="+mn-lt"/>
            </a:endParaRPr>
          </a:p>
          <a:p>
            <a:pPr marL="177800" indent="0">
              <a:buFont typeface="Arial" panose="020B0604020202020204" pitchFamily="34" charset="0"/>
              <a:buNone/>
            </a:pPr>
            <a:r>
              <a:rPr lang="en-US" sz="2400" dirty="0">
                <a:latin typeface="+mn-lt"/>
              </a:rPr>
              <a:t>Abdulmalik alhadlaq</a:t>
            </a:r>
          </a:p>
          <a:p>
            <a:pPr marL="177800" indent="0">
              <a:buFont typeface="Arial" panose="020B0604020202020204" pitchFamily="34" charset="0"/>
              <a:buNone/>
            </a:pPr>
            <a:r>
              <a:rPr lang="en-US" sz="2400" dirty="0">
                <a:latin typeface="+mn-lt"/>
              </a:rPr>
              <a:t>Mohammed nasr </a:t>
            </a:r>
          </a:p>
          <a:p>
            <a:pPr marL="177800" indent="0">
              <a:buFont typeface="Arial" panose="020B0604020202020204" pitchFamily="34" charset="0"/>
              <a:buNone/>
            </a:pPr>
            <a:r>
              <a:rPr lang="en-US" sz="2400" dirty="0">
                <a:latin typeface="+mn-lt"/>
              </a:rPr>
              <a:t>Majed alzain</a:t>
            </a:r>
          </a:p>
          <a:p>
            <a:pPr marL="177800" indent="0">
              <a:buFont typeface="Arial" panose="020B0604020202020204" pitchFamily="34" charset="0"/>
              <a:buNone/>
            </a:pPr>
            <a:r>
              <a:rPr lang="en-US" sz="2400" dirty="0">
                <a:latin typeface="+mn-lt"/>
              </a:rPr>
              <a:t>Talal alhuqayl</a:t>
            </a:r>
          </a:p>
          <a:p>
            <a:pPr marL="177800" indent="0">
              <a:buFont typeface="Arial" panose="020B0604020202020204" pitchFamily="34" charset="0"/>
              <a:buNone/>
            </a:pPr>
            <a:r>
              <a:rPr lang="en-GB" sz="2400" dirty="0">
                <a:latin typeface="+mn-lt"/>
              </a:rPr>
              <a:t>Hamad Alkhudhairy</a:t>
            </a:r>
          </a:p>
          <a:p>
            <a:pPr marL="177800" indent="0">
              <a:buFont typeface="Arial" panose="020B0604020202020204" pitchFamily="34" charset="0"/>
              <a:buNone/>
            </a:pPr>
            <a:r>
              <a:rPr lang="en-GB" sz="2400" dirty="0">
                <a:latin typeface="+mn-lt"/>
              </a:rPr>
              <a:t>Mohammed Habib</a:t>
            </a:r>
          </a:p>
          <a:p>
            <a:pPr marL="177800" indent="0">
              <a:buFont typeface="Arial" panose="020B0604020202020204" pitchFamily="34" charset="0"/>
              <a:buNone/>
            </a:pPr>
            <a:r>
              <a:rPr lang="en-GB" sz="2400" dirty="0">
                <a:latin typeface="+mn-lt"/>
              </a:rPr>
              <a:t>Abdulhakim Alonaiq</a:t>
            </a:r>
          </a:p>
          <a:p>
            <a:pPr marL="177800" indent="0">
              <a:buFont typeface="Arial" panose="020B0604020202020204" pitchFamily="34" charset="0"/>
              <a:buNone/>
            </a:pPr>
            <a:r>
              <a:rPr lang="en-GB" sz="2400" dirty="0">
                <a:latin typeface="+mn-lt"/>
              </a:rPr>
              <a:t>Abdullah Jammah</a:t>
            </a:r>
          </a:p>
          <a:p>
            <a:pPr marL="177800" indent="0">
              <a:buFont typeface="Arial" panose="020B0604020202020204" pitchFamily="34" charset="0"/>
              <a:buNone/>
            </a:pPr>
            <a:r>
              <a:rPr lang="en-GB" sz="2400" dirty="0">
                <a:latin typeface="+mn-lt"/>
              </a:rPr>
              <a:t>Mohammed </a:t>
            </a:r>
            <a:r>
              <a:rPr lang="en-GB" sz="2400" dirty="0" err="1">
                <a:latin typeface="+mn-lt"/>
              </a:rPr>
              <a:t>alkahil</a:t>
            </a:r>
            <a:endParaRPr lang="en-GB" sz="2400" dirty="0">
              <a:latin typeface="+mn-lt"/>
            </a:endParaRPr>
          </a:p>
          <a:p>
            <a:pPr marL="177800" indent="0">
              <a:buFont typeface="Arial" panose="020B0604020202020204" pitchFamily="34" charset="0"/>
              <a:buNone/>
            </a:pPr>
            <a:r>
              <a:rPr lang="en-GB" sz="2400" dirty="0" err="1">
                <a:latin typeface="+mn-lt"/>
              </a:rPr>
              <a:t>Abdulaziz</a:t>
            </a:r>
            <a:r>
              <a:rPr lang="en-GB" sz="2400" dirty="0">
                <a:latin typeface="+mn-lt"/>
              </a:rPr>
              <a:t> </a:t>
            </a:r>
            <a:r>
              <a:rPr lang="en-GB" sz="2400" dirty="0" err="1">
                <a:latin typeface="+mn-lt"/>
              </a:rPr>
              <a:t>alsalman</a:t>
            </a:r>
            <a:endParaRPr lang="en-GB" sz="2400" dirty="0">
              <a:latin typeface="+mn-lt"/>
            </a:endParaRPr>
          </a:p>
          <a:p>
            <a:pPr marL="177800" indent="0">
              <a:buFont typeface="Arial" panose="020B0604020202020204" pitchFamily="34" charset="0"/>
              <a:buNone/>
            </a:pPr>
            <a:endParaRPr lang="en-GB" sz="2400" i="1" dirty="0">
              <a:latin typeface="+mn-lt"/>
            </a:endParaRPr>
          </a:p>
          <a:p>
            <a:pPr marL="177800" indent="0">
              <a:buFont typeface="Arial" panose="020B0604020202020204" pitchFamily="34" charset="0"/>
              <a:buNone/>
            </a:pPr>
            <a:endParaRPr lang="en-GB" sz="2400" i="1" dirty="0">
              <a:latin typeface="+mn-lt"/>
            </a:endParaRPr>
          </a:p>
          <a:p>
            <a:pPr marL="177800" indent="0">
              <a:buFont typeface="Arial" panose="020B0604020202020204" pitchFamily="34" charset="0"/>
              <a:buNone/>
            </a:pPr>
            <a:endParaRPr lang="en-GB" sz="2400" i="1" dirty="0">
              <a:latin typeface="+mn-lt"/>
            </a:endParaRPr>
          </a:p>
          <a:p>
            <a:pPr marL="177800" indent="0">
              <a:buNone/>
            </a:pPr>
            <a:endParaRPr lang="en-GB" sz="2400" dirty="0">
              <a:latin typeface="+mn-lt"/>
            </a:endParaRPr>
          </a:p>
          <a:p>
            <a:pPr marL="177800" indent="0">
              <a:buNone/>
            </a:pPr>
            <a:r>
              <a:rPr lang="en-GB" sz="2400" dirty="0">
                <a:latin typeface="+mn-lt"/>
              </a:rPr>
              <a:t> </a:t>
            </a:r>
            <a:br>
              <a:rPr lang="en-GB" sz="2400" dirty="0">
                <a:latin typeface="+mn-lt"/>
              </a:rPr>
            </a:br>
            <a:endParaRPr lang="en-GB" sz="2400" dirty="0">
              <a:latin typeface="+mn-lt"/>
            </a:endParaRPr>
          </a:p>
        </p:txBody>
      </p:sp>
    </p:spTree>
    <p:extLst>
      <p:ext uri="{BB962C8B-B14F-4D97-AF65-F5344CB8AC3E}">
        <p14:creationId xmlns:p14="http://schemas.microsoft.com/office/powerpoint/2010/main" val="200269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dirty="0"/>
              <a:t>it consists of the following:</a:t>
            </a:r>
            <a:endParaRPr lang="en-US" dirty="0">
              <a:latin typeface="Abadi MT Condensed Extra Bold" charset="0"/>
              <a:ea typeface="Abadi MT Condensed Extra Bold" charset="0"/>
              <a:cs typeface="Abadi MT Condensed Extra Bold" charset="0"/>
            </a:endParaRPr>
          </a:p>
          <a:p>
            <a:pPr marL="0" indent="0" algn="l">
              <a:buNone/>
            </a:pPr>
            <a:endParaRPr lang="en-US" dirty="0">
              <a:effectLst/>
            </a:endParaRPr>
          </a:p>
        </p:txBody>
      </p:sp>
      <p:graphicFrame>
        <p:nvGraphicFramePr>
          <p:cNvPr id="4" name="Diagram 3"/>
          <p:cNvGraphicFramePr/>
          <p:nvPr>
            <p:extLst>
              <p:ext uri="{D42A27DB-BD31-4B8C-83A1-F6EECF244321}">
                <p14:modId xmlns:p14="http://schemas.microsoft.com/office/powerpoint/2010/main" val="499491218"/>
              </p:ext>
            </p:extLst>
          </p:nvPr>
        </p:nvGraphicFramePr>
        <p:xfrm>
          <a:off x="0" y="2677885"/>
          <a:ext cx="6273800" cy="393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8299" y="853850"/>
            <a:ext cx="5867401" cy="5323113"/>
          </a:xfrm>
          <a:prstGeom prst="rect">
            <a:avLst/>
          </a:prstGeom>
        </p:spPr>
      </p:pic>
      <p:cxnSp>
        <p:nvCxnSpPr>
          <p:cNvPr id="8" name="Straight Arrow Connector 7"/>
          <p:cNvCxnSpPr/>
          <p:nvPr/>
        </p:nvCxnSpPr>
        <p:spPr>
          <a:xfrm flipV="1">
            <a:off x="3810000" y="2351314"/>
            <a:ext cx="4572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060121" y="1534887"/>
            <a:ext cx="7083879" cy="1233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795657" y="735464"/>
            <a:ext cx="239486" cy="46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71763" y="4495800"/>
            <a:ext cx="5289323" cy="37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60121" y="4087133"/>
            <a:ext cx="5766708" cy="287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43413" y="4859337"/>
            <a:ext cx="3234644" cy="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86213" y="5133067"/>
            <a:ext cx="3492273" cy="800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614738" y="5466557"/>
            <a:ext cx="3798433" cy="710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044870" y="5576660"/>
            <a:ext cx="248559" cy="134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93163" y="5587319"/>
            <a:ext cx="210457" cy="287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60121" y="4378098"/>
            <a:ext cx="0" cy="137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46134" y="4722177"/>
            <a:ext cx="0" cy="13716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4260" y="334393"/>
            <a:ext cx="10515600" cy="1187225"/>
          </a:xfrm>
        </p:spPr>
        <p:txBody>
          <a:bodyPr/>
          <a:lstStyle/>
          <a:p>
            <a:r>
              <a:rPr lang="en-US" dirty="0">
                <a:latin typeface="+mn-lt"/>
                <a:ea typeface="Abadi MT Condensed Extra Bold" charset="0"/>
                <a:cs typeface="Abadi MT Condensed Extra Bold" charset="0"/>
              </a:rPr>
              <a:t>Bones of the upper limb:</a:t>
            </a:r>
          </a:p>
        </p:txBody>
      </p:sp>
    </p:spTree>
    <p:extLst>
      <p:ext uri="{BB962C8B-B14F-4D97-AF65-F5344CB8AC3E}">
        <p14:creationId xmlns:p14="http://schemas.microsoft.com/office/powerpoint/2010/main" val="9517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56447915"/>
              </p:ext>
            </p:extLst>
          </p:nvPr>
        </p:nvGraphicFramePr>
        <p:xfrm>
          <a:off x="729205" y="2476983"/>
          <a:ext cx="4236334" cy="4273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69203" y="652266"/>
            <a:ext cx="6096000" cy="830997"/>
          </a:xfrm>
          <a:prstGeom prst="rect">
            <a:avLst/>
          </a:prstGeom>
        </p:spPr>
        <p:txBody>
          <a:bodyPr>
            <a:spAutoFit/>
          </a:bodyPr>
          <a:lstStyle/>
          <a:p>
            <a:pPr algn="just">
              <a:buFont typeface="Wingdings" pitchFamily="2" charset="2"/>
              <a:buChar char="q"/>
            </a:pPr>
            <a:r>
              <a:rPr lang="en-US" sz="1600" dirty="0">
                <a:latin typeface="+mj-lt"/>
              </a:rPr>
              <a:t>It is a doubly curved </a:t>
            </a:r>
            <a:r>
              <a:rPr lang="en-US" sz="1600" dirty="0">
                <a:solidFill>
                  <a:srgbClr val="FF0000"/>
                </a:solidFill>
                <a:latin typeface="+mj-lt"/>
              </a:rPr>
              <a:t>long bone</a:t>
            </a:r>
            <a:r>
              <a:rPr lang="en-US" sz="1600" dirty="0">
                <a:solidFill>
                  <a:srgbClr val="C00000"/>
                </a:solidFill>
                <a:latin typeface="+mj-lt"/>
              </a:rPr>
              <a:t> </a:t>
            </a:r>
            <a:r>
              <a:rPr lang="en-US" sz="1600" dirty="0">
                <a:latin typeface="+mj-lt"/>
              </a:rPr>
              <a:t>with no medullary (</a:t>
            </a:r>
            <a:r>
              <a:rPr lang="en-US" sz="1600" dirty="0">
                <a:solidFill>
                  <a:srgbClr val="FF0000"/>
                </a:solidFill>
                <a:latin typeface="+mj-lt"/>
              </a:rPr>
              <a:t>bone marrow</a:t>
            </a:r>
            <a:r>
              <a:rPr lang="en-US" sz="1600" dirty="0">
                <a:latin typeface="+mj-lt"/>
              </a:rPr>
              <a:t>) cavity, lying </a:t>
            </a:r>
            <a:r>
              <a:rPr lang="en-US" sz="1600" dirty="0">
                <a:solidFill>
                  <a:srgbClr val="FF0000"/>
                </a:solidFill>
                <a:latin typeface="+mj-lt"/>
              </a:rPr>
              <a:t>horizontally</a:t>
            </a:r>
            <a:r>
              <a:rPr lang="en-US" sz="1600" dirty="0">
                <a:latin typeface="+mj-lt"/>
              </a:rPr>
              <a:t> across the root of the neck. It is </a:t>
            </a:r>
            <a:r>
              <a:rPr lang="en-US" sz="1600" dirty="0">
                <a:solidFill>
                  <a:srgbClr val="FF0000"/>
                </a:solidFill>
                <a:latin typeface="+mj-lt"/>
              </a:rPr>
              <a:t>subcutaneous</a:t>
            </a:r>
            <a:r>
              <a:rPr lang="en-US" sz="1600" dirty="0">
                <a:latin typeface="+mj-lt"/>
              </a:rPr>
              <a:t> (</a:t>
            </a:r>
            <a:r>
              <a:rPr lang="en-US" sz="1600" dirty="0">
                <a:solidFill>
                  <a:srgbClr val="FF0000"/>
                </a:solidFill>
                <a:latin typeface="+mj-lt"/>
              </a:rPr>
              <a:t>under the skin</a:t>
            </a:r>
            <a:r>
              <a:rPr lang="en-US" sz="1600" dirty="0">
                <a:latin typeface="+mj-lt"/>
              </a:rPr>
              <a:t>) throughout its length.</a:t>
            </a:r>
          </a:p>
        </p:txBody>
      </p:sp>
      <p:sp>
        <p:nvSpPr>
          <p:cNvPr id="8" name="Rectangle 7"/>
          <p:cNvSpPr/>
          <p:nvPr/>
        </p:nvSpPr>
        <p:spPr>
          <a:xfrm>
            <a:off x="169203" y="1462454"/>
            <a:ext cx="6096000" cy="830997"/>
          </a:xfrm>
          <a:prstGeom prst="rect">
            <a:avLst/>
          </a:prstGeom>
        </p:spPr>
        <p:txBody>
          <a:bodyPr>
            <a:spAutoFit/>
          </a:bodyPr>
          <a:lstStyle/>
          <a:p>
            <a:pPr algn="just">
              <a:buFont typeface="Wingdings" pitchFamily="2" charset="2"/>
              <a:buChar char="q"/>
            </a:pPr>
            <a:r>
              <a:rPr lang="en-US" sz="1600" dirty="0">
                <a:latin typeface="+mj-lt"/>
              </a:rPr>
              <a:t>It has the appearance of an elongated capital letter (</a:t>
            </a:r>
            <a:r>
              <a:rPr lang="en-US" sz="1600" dirty="0">
                <a:solidFill>
                  <a:srgbClr val="C00000"/>
                </a:solidFill>
                <a:latin typeface="+mj-lt"/>
              </a:rPr>
              <a:t>S</a:t>
            </a:r>
            <a:r>
              <a:rPr lang="en-US" sz="1600" dirty="0">
                <a:latin typeface="+mj-lt"/>
              </a:rPr>
              <a:t>) lying on one side. </a:t>
            </a:r>
          </a:p>
          <a:p>
            <a:pPr algn="just">
              <a:buFont typeface="Wingdings" pitchFamily="2" charset="2"/>
              <a:buChar char="q"/>
            </a:pPr>
            <a:r>
              <a:rPr lang="en-US" sz="1600" dirty="0">
                <a:latin typeface="+mj-lt"/>
              </a:rPr>
              <a:t>If the clavicle is broken, the whole shoulder region caves in medially.</a:t>
            </a:r>
          </a:p>
        </p:txBody>
      </p:sp>
      <p:graphicFrame>
        <p:nvGraphicFramePr>
          <p:cNvPr id="15" name="Diagram 14"/>
          <p:cNvGraphicFramePr/>
          <p:nvPr>
            <p:extLst>
              <p:ext uri="{D42A27DB-BD31-4B8C-83A1-F6EECF244321}">
                <p14:modId xmlns:p14="http://schemas.microsoft.com/office/powerpoint/2010/main" val="411585483"/>
              </p:ext>
            </p:extLst>
          </p:nvPr>
        </p:nvGraphicFramePr>
        <p:xfrm>
          <a:off x="7819343" y="3252485"/>
          <a:ext cx="4025900" cy="35997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p:cNvGraphicFramePr/>
          <p:nvPr>
            <p:extLst>
              <p:ext uri="{D42A27DB-BD31-4B8C-83A1-F6EECF244321}">
                <p14:modId xmlns:p14="http://schemas.microsoft.com/office/powerpoint/2010/main" val="162621622"/>
              </p:ext>
            </p:extLst>
          </p:nvPr>
        </p:nvGraphicFramePr>
        <p:xfrm>
          <a:off x="5361812" y="3539215"/>
          <a:ext cx="2783551" cy="30826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0" name="Content Placeholder 19"/>
          <p:cNvPicPr>
            <a:picLocks noGrp="1" noChangeAspect="1"/>
          </p:cNvPicPr>
          <p:nvPr>
            <p:ph idx="1"/>
          </p:nvPr>
        </p:nvPicPr>
        <p:blipFill>
          <a:blip r:embed="rId17">
            <a:extLst>
              <a:ext uri="{28A0092B-C50C-407E-A947-70E740481C1C}">
                <a14:useLocalDpi xmlns:a14="http://schemas.microsoft.com/office/drawing/2010/main" val="0"/>
              </a:ext>
            </a:extLst>
          </a:blip>
          <a:stretch>
            <a:fillRect/>
          </a:stretch>
        </p:blipFill>
        <p:spPr>
          <a:xfrm>
            <a:off x="6236386" y="298833"/>
            <a:ext cx="2618247" cy="2803182"/>
          </a:xfr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22734" y="112690"/>
            <a:ext cx="3372810" cy="3368675"/>
          </a:xfrm>
          <a:prstGeom prst="rect">
            <a:avLst/>
          </a:prstGeom>
        </p:spPr>
      </p:pic>
      <p:sp>
        <p:nvSpPr>
          <p:cNvPr id="2" name="TextBox 1"/>
          <p:cNvSpPr txBox="1"/>
          <p:nvPr/>
        </p:nvSpPr>
        <p:spPr>
          <a:xfrm>
            <a:off x="348343" y="87864"/>
            <a:ext cx="3666445" cy="646331"/>
          </a:xfrm>
          <a:prstGeom prst="rect">
            <a:avLst/>
          </a:prstGeom>
          <a:noFill/>
        </p:spPr>
        <p:txBody>
          <a:bodyPr wrap="square" rtlCol="0">
            <a:spAutoFit/>
          </a:bodyPr>
          <a:lstStyle>
            <a:defPPr marR="0" lvl="0" algn="l" rtl="0">
              <a:lnSpc>
                <a:spcPct val="100000"/>
              </a:lnSpc>
              <a:spcBef>
                <a:spcPts val="0"/>
              </a:spcBef>
              <a:spcAft>
                <a:spcPts val="0"/>
              </a:spcAft>
            </a:defPPr>
            <a:lvl1pPr>
              <a:defRPr sz="3600" b="1">
                <a:latin typeface="Abadi MT Condensed Extra Bold" charset="0"/>
                <a:ea typeface="Abadi MT Condensed Extra Bold" charset="0"/>
                <a:cs typeface="Abadi MT Condensed Extra Bold" charset="0"/>
              </a:defRPr>
            </a:lvl1pPr>
          </a:lstStyle>
          <a:p>
            <a:r>
              <a:rPr lang="en-US" dirty="0">
                <a:latin typeface="+mn-lt"/>
              </a:rPr>
              <a:t>CLAVICLE:</a:t>
            </a:r>
          </a:p>
        </p:txBody>
      </p:sp>
    </p:spTree>
    <p:extLst>
      <p:ext uri="{BB962C8B-B14F-4D97-AF65-F5344CB8AC3E}">
        <p14:creationId xmlns:p14="http://schemas.microsoft.com/office/powerpoint/2010/main" val="83898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719" y="1233995"/>
            <a:ext cx="5752730" cy="1877437"/>
          </a:xfrm>
          <a:prstGeom prst="rect">
            <a:avLst/>
          </a:prstGeom>
          <a:solidFill>
            <a:srgbClr val="CCECFF"/>
          </a:solidFill>
          <a:ln>
            <a:solidFill>
              <a:schemeClr val="accent1"/>
            </a:solidFill>
          </a:ln>
        </p:spPr>
        <p:txBody>
          <a:bodyPr wrap="square" rtlCol="0">
            <a:spAutoFit/>
          </a:bodyPr>
          <a:lstStyle/>
          <a:p>
            <a:pPr marL="342900" indent="-342900" algn="just">
              <a:lnSpc>
                <a:spcPct val="70000"/>
              </a:lnSpc>
              <a:spcBef>
                <a:spcPct val="20000"/>
              </a:spcBef>
              <a:buFont typeface="Wingdings" pitchFamily="2" charset="2"/>
              <a:buChar char="q"/>
            </a:pPr>
            <a:r>
              <a:rPr lang="en-US" sz="2400" dirty="0">
                <a:solidFill>
                  <a:schemeClr val="tx1"/>
                </a:solidFill>
                <a:latin typeface="+mn-lt"/>
              </a:rPr>
              <a:t>Medially, </a:t>
            </a:r>
            <a:r>
              <a:rPr lang="en-US" sz="2400" dirty="0">
                <a:solidFill>
                  <a:schemeClr val="accent6"/>
                </a:solidFill>
                <a:latin typeface="+mn-lt"/>
              </a:rPr>
              <a:t>sternoclavicular Joint</a:t>
            </a:r>
          </a:p>
          <a:p>
            <a:pPr marL="800100" lvl="1" indent="-342900">
              <a:buFont typeface="Arial" pitchFamily="34" charset="0"/>
              <a:buChar char="•"/>
            </a:pPr>
            <a:r>
              <a:rPr lang="en-US" sz="1800" b="1" dirty="0">
                <a:solidFill>
                  <a:schemeClr val="accent6"/>
                </a:solidFill>
                <a:latin typeface="+mn-lt"/>
                <a:cs typeface="Adobe Arabic" pitchFamily="18" charset="-78"/>
              </a:rPr>
              <a:t>with the Manubrium</a:t>
            </a:r>
          </a:p>
          <a:p>
            <a:pPr marL="342900" indent="-342900" algn="just">
              <a:lnSpc>
                <a:spcPct val="70000"/>
              </a:lnSpc>
              <a:spcBef>
                <a:spcPct val="20000"/>
              </a:spcBef>
              <a:buFont typeface="Wingdings" pitchFamily="2" charset="2"/>
              <a:buChar char="q"/>
            </a:pPr>
            <a:r>
              <a:rPr lang="en-US" sz="2400" dirty="0">
                <a:solidFill>
                  <a:schemeClr val="tx1"/>
                </a:solidFill>
                <a:latin typeface="+mn-lt"/>
              </a:rPr>
              <a:t>Laterally, </a:t>
            </a:r>
            <a:r>
              <a:rPr lang="en-US" sz="2400" dirty="0">
                <a:solidFill>
                  <a:schemeClr val="accent6"/>
                </a:solidFill>
                <a:latin typeface="+mn-lt"/>
              </a:rPr>
              <a:t>Acromioclavicular Joint</a:t>
            </a:r>
          </a:p>
          <a:p>
            <a:pPr marL="800100" lvl="1" indent="-342900">
              <a:buFont typeface="Arial" pitchFamily="34" charset="0"/>
              <a:buChar char="•"/>
            </a:pPr>
            <a:r>
              <a:rPr lang="en-US" sz="1800" b="1" dirty="0">
                <a:solidFill>
                  <a:schemeClr val="accent6"/>
                </a:solidFill>
                <a:latin typeface="+mn-lt"/>
                <a:cs typeface="Adobe Arabic" pitchFamily="18" charset="-78"/>
              </a:rPr>
              <a:t>with the Acromial end of the scapula</a:t>
            </a:r>
          </a:p>
          <a:p>
            <a:pPr marL="342900" indent="-342900" algn="just">
              <a:lnSpc>
                <a:spcPct val="70000"/>
              </a:lnSpc>
              <a:spcBef>
                <a:spcPct val="20000"/>
              </a:spcBef>
              <a:buFont typeface="Wingdings" pitchFamily="2" charset="2"/>
              <a:buChar char="q"/>
            </a:pPr>
            <a:r>
              <a:rPr lang="en-US" sz="2400" dirty="0">
                <a:solidFill>
                  <a:schemeClr val="tx1"/>
                </a:solidFill>
                <a:latin typeface="+mn-lt"/>
              </a:rPr>
              <a:t>Inferiorly, </a:t>
            </a:r>
            <a:r>
              <a:rPr lang="en-US" sz="2400" b="1" dirty="0">
                <a:solidFill>
                  <a:schemeClr val="accent6"/>
                </a:solidFill>
                <a:latin typeface="+mn-lt"/>
              </a:rPr>
              <a:t>costoclavicular Joint</a:t>
            </a:r>
          </a:p>
          <a:p>
            <a:pPr marL="800100" lvl="1" indent="-342900">
              <a:buFont typeface="Arial" pitchFamily="34" charset="0"/>
              <a:buChar char="•"/>
            </a:pPr>
            <a:r>
              <a:rPr lang="en-US" sz="1800" dirty="0">
                <a:solidFill>
                  <a:schemeClr val="accent6"/>
                </a:solidFill>
                <a:latin typeface="+mn-lt"/>
              </a:rPr>
              <a:t> </a:t>
            </a:r>
            <a:r>
              <a:rPr lang="en-US" sz="1800" b="1" dirty="0">
                <a:solidFill>
                  <a:schemeClr val="accent6"/>
                </a:solidFill>
                <a:latin typeface="+mn-lt"/>
                <a:cs typeface="Adobe Arabic" pitchFamily="18" charset="-78"/>
              </a:rPr>
              <a:t>with the 1</a:t>
            </a:r>
            <a:r>
              <a:rPr lang="en-US" sz="1800" b="1" baseline="30000" dirty="0">
                <a:solidFill>
                  <a:schemeClr val="accent6"/>
                </a:solidFill>
                <a:latin typeface="+mn-lt"/>
                <a:cs typeface="Adobe Arabic" pitchFamily="18" charset="-78"/>
              </a:rPr>
              <a:t>st</a:t>
            </a:r>
            <a:r>
              <a:rPr lang="en-US" sz="1800" b="1" dirty="0">
                <a:solidFill>
                  <a:schemeClr val="accent6"/>
                </a:solidFill>
                <a:latin typeface="+mn-lt"/>
                <a:cs typeface="Adobe Arabic" pitchFamily="18" charset="-78"/>
              </a:rPr>
              <a:t> rib</a:t>
            </a:r>
            <a:endParaRPr lang="ar-SA" sz="1800" b="1" dirty="0">
              <a:solidFill>
                <a:schemeClr val="accent6"/>
              </a:solidFill>
              <a:latin typeface="+mn-lt"/>
              <a:cs typeface="Adobe Arabic"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886" y="1248789"/>
            <a:ext cx="5448830" cy="4961537"/>
          </a:xfrm>
          <a:prstGeom prst="rect">
            <a:avLst/>
          </a:prstGeom>
        </p:spPr>
      </p:pic>
      <p:sp>
        <p:nvSpPr>
          <p:cNvPr id="10" name="Rectangle 9"/>
          <p:cNvSpPr/>
          <p:nvPr/>
        </p:nvSpPr>
        <p:spPr>
          <a:xfrm>
            <a:off x="310719" y="356969"/>
            <a:ext cx="4708340" cy="646331"/>
          </a:xfrm>
          <a:prstGeom prst="rect">
            <a:avLst/>
          </a:prstGeom>
          <a:noFill/>
        </p:spPr>
        <p:txBody>
          <a:bodyPr wrap="none" lIns="91440" tIns="45720" rIns="91440" bIns="45720">
            <a:spAutoFit/>
          </a:bodyPr>
          <a:lstStyle/>
          <a:p>
            <a:pPr algn="ctr"/>
            <a:r>
              <a:rPr lang="en-US" sz="3600" b="1" dirty="0">
                <a:latin typeface="+mn-lt"/>
                <a:ea typeface="Abadi MT Condensed Extra Bold" charset="0"/>
                <a:cs typeface="Abadi MT Condensed Extra Bold" charset="0"/>
              </a:rPr>
              <a:t>Articulation Of Clavicle: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sp>
        <p:nvSpPr>
          <p:cNvPr id="13" name="Flowchart: Process 12"/>
          <p:cNvSpPr/>
          <p:nvPr/>
        </p:nvSpPr>
        <p:spPr>
          <a:xfrm>
            <a:off x="9633526" y="1248790"/>
            <a:ext cx="1062183" cy="450702"/>
          </a:xfrm>
          <a:prstGeom prst="flowChartProcess">
            <a:avLst/>
          </a:prstGeom>
          <a:noFill/>
          <a:ln w="63500" cmpd="sng">
            <a:solidFill>
              <a:srgbClr val="FFFF00"/>
            </a:solidFill>
            <a:prstDash val="soli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6523070" y="1151807"/>
            <a:ext cx="1180058" cy="469175"/>
          </a:xfrm>
          <a:prstGeom prst="flowChartProcess">
            <a:avLst/>
          </a:prstGeom>
          <a:noFill/>
          <a:ln w="63500" cmpd="sng">
            <a:solidFill>
              <a:srgbClr val="FFC000"/>
            </a:solidFill>
            <a:prstDash val="soli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10529455" y="1551709"/>
            <a:ext cx="1051404" cy="628073"/>
          </a:xfrm>
          <a:prstGeom prst="flowChartProcess">
            <a:avLst/>
          </a:prstGeom>
          <a:noFill/>
          <a:ln w="63500" cmpd="sng">
            <a:solidFill>
              <a:srgbClr val="00B0F0"/>
            </a:solidFill>
            <a:prstDash val="soli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7999" y="4664364"/>
            <a:ext cx="5467928" cy="1600438"/>
          </a:xfrm>
          <a:prstGeom prst="rect">
            <a:avLst/>
          </a:prstGeom>
          <a:noFill/>
        </p:spPr>
        <p:txBody>
          <a:bodyPr wrap="square" rtlCol="0">
            <a:spAutoFit/>
          </a:bodyPr>
          <a:lstStyle/>
          <a:p>
            <a:r>
              <a:rPr lang="ar-SA" b="1" dirty="0">
                <a:solidFill>
                  <a:schemeClr val="tx1">
                    <a:lumMod val="95000"/>
                    <a:lumOff val="5000"/>
                  </a:schemeClr>
                </a:solidFill>
                <a:sym typeface="Wingdings" panose="05000000000000000000" pitchFamily="2" charset="2"/>
              </a:rPr>
              <a:t>تذكر أن فيه فرق بين </a:t>
            </a:r>
            <a:endParaRPr lang="en-US" b="1" dirty="0">
              <a:solidFill>
                <a:schemeClr val="tx1">
                  <a:lumMod val="95000"/>
                  <a:lumOff val="5000"/>
                </a:schemeClr>
              </a:solidFill>
              <a:sym typeface="Wingdings" panose="05000000000000000000" pitchFamily="2" charset="2"/>
            </a:endParaRPr>
          </a:p>
          <a:p>
            <a:endParaRPr lang="ar-SA" dirty="0">
              <a:sym typeface="Wingdings" panose="05000000000000000000" pitchFamily="2" charset="2"/>
            </a:endParaRPr>
          </a:p>
          <a:p>
            <a:r>
              <a:rPr lang="en-US" dirty="0">
                <a:sym typeface="Wingdings" panose="05000000000000000000" pitchFamily="2" charset="2"/>
              </a:rPr>
              <a:t>Acromial   Lateral End Of </a:t>
            </a:r>
            <a:r>
              <a:rPr lang="en-US" b="1" dirty="0">
                <a:solidFill>
                  <a:srgbClr val="FF0000"/>
                </a:solidFill>
                <a:sym typeface="Wingdings" panose="05000000000000000000" pitchFamily="2" charset="2"/>
              </a:rPr>
              <a:t>Clavicle</a:t>
            </a:r>
          </a:p>
          <a:p>
            <a:endParaRPr lang="en-US" b="1" dirty="0">
              <a:solidFill>
                <a:srgbClr val="FF0000"/>
              </a:solidFill>
              <a:sym typeface="Wingdings" panose="05000000000000000000" pitchFamily="2" charset="2"/>
            </a:endParaRPr>
          </a:p>
          <a:p>
            <a:r>
              <a:rPr lang="en-US" dirty="0">
                <a:solidFill>
                  <a:schemeClr val="tx1">
                    <a:lumMod val="95000"/>
                    <a:lumOff val="5000"/>
                  </a:schemeClr>
                </a:solidFill>
                <a:sym typeface="Wingdings" panose="05000000000000000000" pitchFamily="2" charset="2"/>
              </a:rPr>
              <a:t>Acromion  One Of The Three Processes in </a:t>
            </a:r>
            <a:r>
              <a:rPr lang="en-US" b="1" dirty="0">
                <a:solidFill>
                  <a:srgbClr val="FF0000"/>
                </a:solidFill>
                <a:sym typeface="Wingdings" panose="05000000000000000000" pitchFamily="2" charset="2"/>
              </a:rPr>
              <a:t>Scapula</a:t>
            </a:r>
          </a:p>
          <a:p>
            <a:endParaRPr lang="en-US" b="1" dirty="0">
              <a:solidFill>
                <a:srgbClr val="FF0000"/>
              </a:solidFill>
              <a:sym typeface="Wingdings" panose="05000000000000000000" pitchFamily="2" charset="2"/>
            </a:endParaRPr>
          </a:p>
          <a:p>
            <a:endParaRPr lang="en-US" dirty="0"/>
          </a:p>
        </p:txBody>
      </p:sp>
      <p:sp>
        <p:nvSpPr>
          <p:cNvPr id="2" name="Rectangle 1"/>
          <p:cNvSpPr/>
          <p:nvPr/>
        </p:nvSpPr>
        <p:spPr>
          <a:xfrm>
            <a:off x="426481" y="1248789"/>
            <a:ext cx="163036" cy="1725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26481" y="1865745"/>
            <a:ext cx="163036" cy="17259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26481" y="2469933"/>
            <a:ext cx="163036" cy="1725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110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99" y="526069"/>
            <a:ext cx="8321963" cy="646331"/>
          </a:xfrm>
          <a:prstGeom prst="rect">
            <a:avLst/>
          </a:prstGeom>
        </p:spPr>
        <p:txBody>
          <a:bodyPr wrap="square">
            <a:spAutoFit/>
          </a:bodyPr>
          <a:lstStyle/>
          <a:p>
            <a:r>
              <a:rPr lang="en-US" sz="3600" b="1" dirty="0">
                <a:latin typeface="+mn-lt"/>
                <a:ea typeface="Abadi MT Condensed Extra Bold" charset="0"/>
                <a:cs typeface="Abadi MT Condensed Extra Bold" charset="0"/>
              </a:rPr>
              <a:t>Fractures Of The Clavicle:</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sp>
        <p:nvSpPr>
          <p:cNvPr id="5" name="TextBox 4"/>
          <p:cNvSpPr txBox="1"/>
          <p:nvPr/>
        </p:nvSpPr>
        <p:spPr>
          <a:xfrm>
            <a:off x="461819" y="1348509"/>
            <a:ext cx="6336146" cy="5478423"/>
          </a:xfrm>
          <a:prstGeom prst="rect">
            <a:avLst/>
          </a:prstGeom>
          <a:noFill/>
        </p:spPr>
        <p:txBody>
          <a:bodyPr wrap="square" rtlCol="0">
            <a:spAutoFit/>
          </a:bodyPr>
          <a:lstStyle/>
          <a:p>
            <a:r>
              <a:rPr lang="en-US" sz="2400" dirty="0">
                <a:latin typeface="+mj-lt"/>
                <a:cs typeface="Times New Roman" pitchFamily="18" charset="0"/>
              </a:rPr>
              <a:t>The clavicle is commonly fractured especially in children as </a:t>
            </a:r>
            <a:r>
              <a:rPr lang="en-US" sz="2400" b="1" dirty="0">
                <a:latin typeface="+mj-lt"/>
                <a:cs typeface="Times New Roman" pitchFamily="18" charset="0"/>
              </a:rPr>
              <a:t>forces are impacted to the outstretched hand during falling</a:t>
            </a:r>
            <a:r>
              <a:rPr lang="en-US" sz="2400" dirty="0">
                <a:latin typeface="+mj-lt"/>
                <a:cs typeface="Times New Roman" pitchFamily="18" charset="0"/>
              </a:rPr>
              <a:t>.</a:t>
            </a:r>
          </a:p>
          <a:p>
            <a:r>
              <a:rPr lang="en-US" sz="2400" b="1" dirty="0">
                <a:solidFill>
                  <a:schemeClr val="accent6"/>
                </a:solidFill>
                <a:latin typeface="+mj-lt"/>
                <a:cs typeface="Times New Roman" pitchFamily="18" charset="0"/>
              </a:rPr>
              <a:t>The weakest part of the clavicle is the junction of the middle and lateral thirds. (Check The 3</a:t>
            </a:r>
            <a:r>
              <a:rPr lang="en-US" sz="2400" b="1" baseline="30000" dirty="0">
                <a:solidFill>
                  <a:schemeClr val="accent6"/>
                </a:solidFill>
                <a:latin typeface="+mj-lt"/>
                <a:cs typeface="Times New Roman" pitchFamily="18" charset="0"/>
              </a:rPr>
              <a:t>nd</a:t>
            </a:r>
            <a:r>
              <a:rPr lang="en-US" sz="2400" b="1" dirty="0">
                <a:solidFill>
                  <a:schemeClr val="accent6"/>
                </a:solidFill>
                <a:latin typeface="+mj-lt"/>
                <a:cs typeface="Times New Roman" pitchFamily="18" charset="0"/>
              </a:rPr>
              <a:t> Image)</a:t>
            </a:r>
          </a:p>
          <a:p>
            <a:r>
              <a:rPr lang="en-US" sz="2400" b="1" dirty="0">
                <a:latin typeface="+mj-lt"/>
                <a:cs typeface="Times New Roman" pitchFamily="18" charset="0"/>
              </a:rPr>
              <a:t>After fracture, the medial fragment is </a:t>
            </a:r>
            <a:r>
              <a:rPr lang="en-US" sz="2400" b="1" dirty="0">
                <a:solidFill>
                  <a:schemeClr val="accent6"/>
                </a:solidFill>
                <a:latin typeface="+mj-lt"/>
                <a:cs typeface="Times New Roman" pitchFamily="18" charset="0"/>
              </a:rPr>
              <a:t>elevated</a:t>
            </a:r>
            <a:r>
              <a:rPr lang="en-US" sz="2400" dirty="0">
                <a:solidFill>
                  <a:schemeClr val="accent6"/>
                </a:solidFill>
                <a:latin typeface="+mj-lt"/>
                <a:cs typeface="Times New Roman" pitchFamily="18" charset="0"/>
              </a:rPr>
              <a:t> </a:t>
            </a:r>
            <a:r>
              <a:rPr lang="ar-SA" sz="2400" dirty="0">
                <a:solidFill>
                  <a:srgbClr val="0000FF"/>
                </a:solidFill>
                <a:latin typeface="+mj-lt"/>
                <a:cs typeface="Times New Roman" pitchFamily="18" charset="0"/>
              </a:rPr>
              <a:t>يرتفع</a:t>
            </a:r>
            <a:r>
              <a:rPr lang="en-US" sz="2400" b="1" dirty="0">
                <a:latin typeface="+mj-lt"/>
                <a:cs typeface="Times New Roman" pitchFamily="18" charset="0"/>
              </a:rPr>
              <a:t> </a:t>
            </a:r>
            <a:r>
              <a:rPr lang="en-US" sz="2400" dirty="0">
                <a:latin typeface="+mj-lt"/>
                <a:cs typeface="Times New Roman" pitchFamily="18" charset="0"/>
              </a:rPr>
              <a:t>(by the </a:t>
            </a:r>
            <a:r>
              <a:rPr lang="en-US" sz="2400" dirty="0">
                <a:solidFill>
                  <a:schemeClr val="accent6"/>
                </a:solidFill>
                <a:latin typeface="+mj-lt"/>
                <a:cs typeface="Times New Roman" pitchFamily="18" charset="0"/>
              </a:rPr>
              <a:t>sternomastoid</a:t>
            </a:r>
            <a:r>
              <a:rPr lang="en-US" sz="2400" dirty="0">
                <a:latin typeface="+mj-lt"/>
                <a:cs typeface="Times New Roman" pitchFamily="18" charset="0"/>
              </a:rPr>
              <a:t> muscle), </a:t>
            </a:r>
            <a:r>
              <a:rPr lang="en-US" sz="2400" b="1" dirty="0">
                <a:latin typeface="+mj-lt"/>
                <a:cs typeface="Times New Roman" pitchFamily="18" charset="0"/>
              </a:rPr>
              <a:t>the lateral fragment </a:t>
            </a:r>
            <a:r>
              <a:rPr lang="en-US" sz="2400" b="1" dirty="0">
                <a:solidFill>
                  <a:schemeClr val="accent6"/>
                </a:solidFill>
                <a:latin typeface="+mj-lt"/>
                <a:cs typeface="Times New Roman" pitchFamily="18" charset="0"/>
              </a:rPr>
              <a:t>drops</a:t>
            </a:r>
            <a:r>
              <a:rPr lang="ar-SA" sz="2400" b="1" dirty="0">
                <a:solidFill>
                  <a:srgbClr val="C00000"/>
                </a:solidFill>
                <a:latin typeface="+mj-lt"/>
                <a:cs typeface="Times New Roman" pitchFamily="18" charset="0"/>
              </a:rPr>
              <a:t> </a:t>
            </a:r>
            <a:r>
              <a:rPr lang="en-US" sz="2400" b="1" dirty="0">
                <a:latin typeface="+mj-lt"/>
                <a:cs typeface="Times New Roman" pitchFamily="18" charset="0"/>
              </a:rPr>
              <a:t>because of the weight of the UL. </a:t>
            </a:r>
            <a:r>
              <a:rPr lang="en-US" sz="2400" dirty="0">
                <a:solidFill>
                  <a:schemeClr val="bg1">
                    <a:lumMod val="50000"/>
                  </a:schemeClr>
                </a:solidFill>
                <a:latin typeface="+mj-lt"/>
                <a:cs typeface="Times New Roman" pitchFamily="18" charset="0"/>
              </a:rPr>
              <a:t>UL= Upper Limp</a:t>
            </a:r>
            <a:endParaRPr lang="en-US" sz="2400" b="1" dirty="0">
              <a:latin typeface="+mj-lt"/>
              <a:cs typeface="Times New Roman" pitchFamily="18" charset="0"/>
            </a:endParaRPr>
          </a:p>
          <a:p>
            <a:r>
              <a:rPr lang="en-US" sz="2400" dirty="0">
                <a:latin typeface="+mj-lt"/>
                <a:cs typeface="Times New Roman" pitchFamily="18" charset="0"/>
              </a:rPr>
              <a:t>The lateral fragment may be pulled medially by the adductors of the arm.</a:t>
            </a:r>
          </a:p>
          <a:p>
            <a:r>
              <a:rPr lang="en-US" sz="2400" dirty="0">
                <a:latin typeface="+mj-lt"/>
                <a:cs typeface="Times New Roman" pitchFamily="18" charset="0"/>
              </a:rPr>
              <a:t>The sagging</a:t>
            </a:r>
            <a:r>
              <a:rPr lang="ar-SA" sz="2400" dirty="0">
                <a:latin typeface="+mj-lt"/>
                <a:cs typeface="Times New Roman" pitchFamily="18" charset="0"/>
              </a:rPr>
              <a:t> </a:t>
            </a:r>
            <a:r>
              <a:rPr lang="en-US" sz="2400" dirty="0">
                <a:latin typeface="+mj-lt"/>
                <a:cs typeface="Times New Roman" pitchFamily="18" charset="0"/>
              </a:rPr>
              <a:t>(</a:t>
            </a:r>
            <a:r>
              <a:rPr lang="ar-SA" sz="2400" dirty="0">
                <a:latin typeface="+mj-lt"/>
                <a:cs typeface="Times New Roman" pitchFamily="18" charset="0"/>
              </a:rPr>
              <a:t>يتدودل</a:t>
            </a:r>
            <a:r>
              <a:rPr lang="en-US" sz="2400" dirty="0">
                <a:latin typeface="+mj-lt"/>
                <a:cs typeface="Times New Roman" pitchFamily="18" charset="0"/>
              </a:rPr>
              <a:t> </a:t>
            </a:r>
            <a:r>
              <a:rPr lang="ar-SA" sz="2400" dirty="0">
                <a:latin typeface="+mj-lt"/>
                <a:cs typeface="Times New Roman" pitchFamily="18" charset="0"/>
              </a:rPr>
              <a:t> (</a:t>
            </a:r>
            <a:r>
              <a:rPr lang="ar-SA" sz="2400" dirty="0">
                <a:latin typeface="+mj-lt"/>
                <a:cs typeface="Times New Roman" pitchFamily="18" charset="0"/>
                <a:sym typeface="Wingdings" panose="05000000000000000000" pitchFamily="2" charset="2"/>
              </a:rPr>
              <a:t></a:t>
            </a:r>
            <a:r>
              <a:rPr lang="en-US" sz="2400" dirty="0">
                <a:latin typeface="+mj-lt"/>
                <a:cs typeface="Times New Roman" pitchFamily="18" charset="0"/>
              </a:rPr>
              <a:t>limb is supported by the other.</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340" y="224043"/>
            <a:ext cx="3471336" cy="1673670"/>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8027" y="4195446"/>
            <a:ext cx="3445648" cy="2572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Left-Up Arrow 7"/>
          <p:cNvSpPr/>
          <p:nvPr/>
        </p:nvSpPr>
        <p:spPr>
          <a:xfrm>
            <a:off x="10363200" y="5802601"/>
            <a:ext cx="286328" cy="522368"/>
          </a:xfrm>
          <a:prstGeom prst="leftUpArrow">
            <a:avLst>
              <a:gd name="adj1" fmla="val 9778"/>
              <a:gd name="adj2" fmla="val 1485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12339" y="6153844"/>
            <a:ext cx="2140032" cy="261610"/>
          </a:xfrm>
          <a:prstGeom prst="rect">
            <a:avLst/>
          </a:prstGeom>
          <a:noFill/>
        </p:spPr>
        <p:txBody>
          <a:bodyPr wrap="square" rtlCol="0">
            <a:spAutoFit/>
          </a:bodyPr>
          <a:lstStyle/>
          <a:p>
            <a:r>
              <a:rPr lang="en-US" sz="1100" b="1" dirty="0">
                <a:solidFill>
                  <a:schemeClr val="accent5"/>
                </a:solidFill>
                <a:latin typeface="Times New Roman" pitchFamily="18" charset="0"/>
                <a:cs typeface="Times New Roman" pitchFamily="18" charset="0"/>
              </a:rPr>
              <a:t>(The middle and lateral thirds)</a:t>
            </a:r>
            <a:endParaRPr lang="en-US" sz="1100" dirty="0"/>
          </a:p>
        </p:txBody>
      </p:sp>
      <p:sp>
        <p:nvSpPr>
          <p:cNvPr id="10" name="Flowchart: Process 9"/>
          <p:cNvSpPr/>
          <p:nvPr/>
        </p:nvSpPr>
        <p:spPr>
          <a:xfrm>
            <a:off x="9301869" y="4334006"/>
            <a:ext cx="1717964" cy="44334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r>
              <a:rPr lang="en-US" baseline="30000" dirty="0">
                <a:solidFill>
                  <a:srgbClr val="FF0000"/>
                </a:solidFill>
              </a:rPr>
              <a:t>nd</a:t>
            </a:r>
            <a:r>
              <a:rPr lang="en-US" dirty="0">
                <a:solidFill>
                  <a:srgbClr val="FF0000"/>
                </a:solidFill>
              </a:rPr>
              <a:t> image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339" y="1897713"/>
            <a:ext cx="3659587" cy="2159173"/>
          </a:xfrm>
          <a:prstGeom prst="rect">
            <a:avLst/>
          </a:prstGeom>
          <a:ln>
            <a:noFill/>
          </a:ln>
          <a:effectLst>
            <a:softEdge rad="112500"/>
          </a:effectLst>
        </p:spPr>
      </p:pic>
    </p:spTree>
    <p:extLst>
      <p:ext uri="{BB962C8B-B14F-4D97-AF65-F5344CB8AC3E}">
        <p14:creationId xmlns:p14="http://schemas.microsoft.com/office/powerpoint/2010/main" val="381832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2900" y="128589"/>
            <a:ext cx="11165291" cy="1240970"/>
          </a:xfrm>
        </p:spPr>
        <p:txBody>
          <a:bodyPr>
            <a:normAutofit/>
          </a:bodyPr>
          <a:lstStyle/>
          <a:p>
            <a:pPr rtl="0">
              <a:lnSpc>
                <a:spcPct val="100000"/>
              </a:lnSpc>
              <a:spcBef>
                <a:spcPts val="0"/>
              </a:spcBef>
            </a:pPr>
            <a:r>
              <a:rPr lang="en-US" sz="3600" b="1" dirty="0">
                <a:solidFill>
                  <a:srgbClr val="000000"/>
                </a:solidFill>
                <a:latin typeface="Abadi MT Condensed Extra Bold"/>
                <a:ea typeface="Abadi MT Condensed Extra Bold" charset="0"/>
                <a:cs typeface="Abadi MT Condensed Extra Bold" charset="0"/>
                <a:sym typeface="Arial"/>
              </a:rPr>
              <a:t>Clinical significance of clavicle fracture:</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badi MT Condensed Extra Bold"/>
                <a:ea typeface="Arial"/>
                <a:cs typeface="Arial"/>
                <a:sym typeface="Arial"/>
              </a:rPr>
              <a:t> </a:t>
            </a:r>
            <a:endParaRPr lang="en-GB"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badi MT Condensed Extra Bold"/>
              <a:ea typeface="Arial"/>
              <a:cs typeface="Arial"/>
              <a:sym typeface="Arial"/>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756" y="1532981"/>
            <a:ext cx="3113706" cy="1796431"/>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971" y="3475805"/>
            <a:ext cx="2581275" cy="3216223"/>
          </a:xfrm>
          <a:prstGeom prst="rect">
            <a:avLst/>
          </a:prstGeom>
        </p:spPr>
      </p:pic>
      <p:sp>
        <p:nvSpPr>
          <p:cNvPr id="6" name="TextBox 5"/>
          <p:cNvSpPr txBox="1"/>
          <p:nvPr/>
        </p:nvSpPr>
        <p:spPr>
          <a:xfrm>
            <a:off x="2492829" y="1690688"/>
            <a:ext cx="4648200" cy="4708981"/>
          </a:xfrm>
          <a:prstGeom prst="rect">
            <a:avLst/>
          </a:prstGeom>
          <a:noFill/>
        </p:spPr>
        <p:txBody>
          <a:bodyPr wrap="square" rtlCol="0">
            <a:spAutoFit/>
          </a:bodyPr>
          <a:lstStyle/>
          <a:p>
            <a:r>
              <a:rPr lang="en-US" sz="2000" dirty="0">
                <a:latin typeface="+mj-lt"/>
              </a:rPr>
              <a:t>A function of the clavicle is to </a:t>
            </a:r>
            <a:r>
              <a:rPr lang="en-US" sz="2000" dirty="0">
                <a:solidFill>
                  <a:srgbClr val="FF0000"/>
                </a:solidFill>
                <a:latin typeface="+mj-lt"/>
              </a:rPr>
              <a:t>transmit forces from the upper limb to the axial skeleton</a:t>
            </a:r>
            <a:r>
              <a:rPr lang="en-US" sz="2000" dirty="0">
                <a:latin typeface="+mj-lt"/>
              </a:rPr>
              <a:t>. </a:t>
            </a:r>
            <a:r>
              <a:rPr lang="en-US" sz="2000" dirty="0">
                <a:solidFill>
                  <a:srgbClr val="FF0000"/>
                </a:solidFill>
                <a:latin typeface="+mj-lt"/>
              </a:rPr>
              <a:t>Thus, the clavicle is the most commonly fractured bone in the body</a:t>
            </a:r>
            <a:r>
              <a:rPr lang="en-US" sz="2000" dirty="0">
                <a:latin typeface="+mj-lt"/>
              </a:rPr>
              <a:t>. Fractures commonly result from a fall onto the shoulder, or onto an outstretched hand. </a:t>
            </a:r>
          </a:p>
          <a:p>
            <a:r>
              <a:rPr lang="en-US" sz="2000" dirty="0">
                <a:latin typeface="+mj-lt"/>
              </a:rPr>
              <a:t></a:t>
            </a:r>
            <a:r>
              <a:rPr lang="en-US" sz="2000" dirty="0">
                <a:solidFill>
                  <a:srgbClr val="FF0000"/>
                </a:solidFill>
                <a:latin typeface="+mj-lt"/>
              </a:rPr>
              <a:t>The most common point of fracture is the junction of the medial 2/3 and lateral 1/3. </a:t>
            </a:r>
          </a:p>
          <a:p>
            <a:r>
              <a:rPr lang="en-US" sz="2000" dirty="0">
                <a:latin typeface="+mj-lt"/>
              </a:rPr>
              <a:t>After fracture, the lateral end of the clavicle is displaced inferiorly by the weight of the arm, and medially, by the pectoralis major. The medial end is pulled superiorly, by the sternocleidomastoid muscle. </a:t>
            </a:r>
            <a:endParaRPr lang="en-US" sz="2000" dirty="0">
              <a:effectLst/>
              <a:latin typeface="+mj-lt"/>
            </a:endParaRPr>
          </a:p>
        </p:txBody>
      </p:sp>
      <p:sp>
        <p:nvSpPr>
          <p:cNvPr id="8" name="TextBox 7"/>
          <p:cNvSpPr txBox="1"/>
          <p:nvPr/>
        </p:nvSpPr>
        <p:spPr>
          <a:xfrm>
            <a:off x="478971" y="1600200"/>
            <a:ext cx="1872343" cy="830997"/>
          </a:xfrm>
          <a:prstGeom prst="rect">
            <a:avLst/>
          </a:prstGeom>
          <a:noFill/>
        </p:spPr>
        <p:txBody>
          <a:bodyPr wrap="square" rtlCol="0">
            <a:spAutoFit/>
          </a:bodyPr>
          <a:lstStyle/>
          <a:p>
            <a:r>
              <a:rPr lang="en-US" sz="2400" b="1" dirty="0">
                <a:latin typeface="+mj-lt"/>
              </a:rPr>
              <a:t>Fracture of the clavicle</a:t>
            </a:r>
            <a:r>
              <a:rPr lang="en-US" dirty="0"/>
              <a:t>:</a:t>
            </a:r>
          </a:p>
        </p:txBody>
      </p:sp>
      <p:sp>
        <p:nvSpPr>
          <p:cNvPr id="4" name="TextBox 3"/>
          <p:cNvSpPr txBox="1"/>
          <p:nvPr/>
        </p:nvSpPr>
        <p:spPr>
          <a:xfrm>
            <a:off x="264659" y="6384251"/>
            <a:ext cx="2086656" cy="307777"/>
          </a:xfrm>
          <a:prstGeom prst="rect">
            <a:avLst/>
          </a:prstGeom>
          <a:noFill/>
          <a:ln>
            <a:solidFill>
              <a:schemeClr val="accent6"/>
            </a:solidFill>
          </a:ln>
        </p:spPr>
        <p:txBody>
          <a:bodyPr wrap="square" rtlCol="0">
            <a:spAutoFit/>
          </a:bodyPr>
          <a:lstStyle/>
          <a:p>
            <a:r>
              <a:rPr lang="en-US" dirty="0"/>
              <a:t>Only on the boys’ slides</a:t>
            </a:r>
            <a:endParaRPr lang="en-GB" dirty="0"/>
          </a:p>
        </p:txBody>
      </p:sp>
    </p:spTree>
    <p:extLst>
      <p:ext uri="{BB962C8B-B14F-4D97-AF65-F5344CB8AC3E}">
        <p14:creationId xmlns:p14="http://schemas.microsoft.com/office/powerpoint/2010/main" val="261229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50" y="-83666"/>
            <a:ext cx="11379200" cy="744583"/>
          </a:xfrm>
        </p:spPr>
        <p:txBody>
          <a:bodyPr>
            <a:normAutofit/>
          </a:bodyPr>
          <a:lstStyle/>
          <a:p>
            <a:pPr algn="l" rtl="0">
              <a:lnSpc>
                <a:spcPct val="100000"/>
              </a:lnSpc>
              <a:spcBef>
                <a:spcPts val="0"/>
              </a:spcBef>
            </a:pPr>
            <a:r>
              <a:rPr lang="en-US" sz="3200" b="1" dirty="0">
                <a:solidFill>
                  <a:srgbClr val="000000"/>
                </a:solidFill>
                <a:latin typeface="Abadi MT Condensed Extra Bold" charset="0"/>
                <a:ea typeface="Abadi MT Condensed Extra Bold" charset="0"/>
                <a:cs typeface="Abadi MT Condensed Extra Bold" charset="0"/>
                <a:sym typeface="Arial"/>
              </a:rPr>
              <a:t>Scapula:</a:t>
            </a:r>
            <a:endParaRPr lang="en-US" sz="3200" b="1" dirty="0">
              <a:solidFill>
                <a:srgbClr val="000000"/>
              </a:solidFill>
              <a:latin typeface="Abadi MT Condensed Extra Bold" charset="0"/>
              <a:ea typeface="Abadi MT Condensed Extra Bold" charset="0"/>
              <a:cs typeface="Abadi MT Condensed Extra Bold" charset="0"/>
            </a:endParaRPr>
          </a:p>
        </p:txBody>
      </p:sp>
      <p:sp>
        <p:nvSpPr>
          <p:cNvPr id="3" name="Subtitle 2"/>
          <p:cNvSpPr>
            <a:spLocks noGrp="1"/>
          </p:cNvSpPr>
          <p:nvPr>
            <p:ph type="subTitle" idx="1"/>
          </p:nvPr>
        </p:nvSpPr>
        <p:spPr>
          <a:xfrm>
            <a:off x="136616" y="630333"/>
            <a:ext cx="12028714" cy="6842030"/>
          </a:xfrm>
        </p:spPr>
        <p:txBody>
          <a:bodyPr>
            <a:noAutofit/>
          </a:bodyPr>
          <a:lstStyle/>
          <a:p>
            <a:pPr algn="l" rtl="0"/>
            <a:r>
              <a:rPr lang="en-US" sz="1600" dirty="0">
                <a:latin typeface="+mj-lt"/>
              </a:rPr>
              <a:t>It is a triangular flat bone, extends between the 2</a:t>
            </a:r>
            <a:r>
              <a:rPr lang="en-US" sz="1600" baseline="30000" dirty="0">
                <a:latin typeface="+mj-lt"/>
              </a:rPr>
              <a:t>nd</a:t>
            </a:r>
            <a:r>
              <a:rPr lang="en-US" sz="1600" dirty="0">
                <a:latin typeface="+mj-lt"/>
              </a:rPr>
              <a:t>  to 7</a:t>
            </a:r>
            <a:r>
              <a:rPr lang="en-US" sz="1600" baseline="30000" dirty="0">
                <a:latin typeface="+mj-lt"/>
              </a:rPr>
              <a:t>th</a:t>
            </a:r>
            <a:r>
              <a:rPr lang="en-US" sz="1600" dirty="0">
                <a:latin typeface="+mj-lt"/>
              </a:rPr>
              <a:t>  ribs. </a:t>
            </a:r>
            <a:endParaRPr lang="en-US" sz="1400" dirty="0">
              <a:latin typeface="+mj-lt"/>
            </a:endParaRPr>
          </a:p>
          <a:p>
            <a:pPr algn="l" rtl="0"/>
            <a:r>
              <a:rPr lang="en-US" sz="1600" b="1" dirty="0">
                <a:latin typeface="+mj-lt"/>
              </a:rPr>
              <a:t>Three Processes:</a:t>
            </a:r>
          </a:p>
          <a:p>
            <a:pPr algn="l" rtl="0"/>
            <a:r>
              <a:rPr lang="en-US" sz="1400" dirty="0">
                <a:latin typeface="+mj-lt"/>
              </a:rPr>
              <a:t>1</a:t>
            </a:r>
            <a:r>
              <a:rPr lang="en-US" sz="1400" dirty="0">
                <a:solidFill>
                  <a:schemeClr val="accent6">
                    <a:lumMod val="75000"/>
                  </a:schemeClr>
                </a:solidFill>
                <a:latin typeface="+mj-lt"/>
              </a:rPr>
              <a:t>.</a:t>
            </a:r>
            <a:r>
              <a:rPr lang="en-US" sz="1400" dirty="0">
                <a:solidFill>
                  <a:srgbClr val="F14124"/>
                </a:solidFill>
                <a:latin typeface="+mj-lt"/>
              </a:rPr>
              <a:t>Spine: </a:t>
            </a:r>
            <a:r>
              <a:rPr lang="en-US" sz="1400" dirty="0">
                <a:latin typeface="+mj-lt"/>
              </a:rPr>
              <a:t>a thick projecting ridge of  bone that continues laterally as the flat bone expands</a:t>
            </a:r>
            <a:r>
              <a:rPr lang="en-US" sz="1400" dirty="0">
                <a:solidFill>
                  <a:schemeClr val="accent6"/>
                </a:solidFill>
                <a:latin typeface="+mj-lt"/>
              </a:rPr>
              <a:t>.</a:t>
            </a:r>
          </a:p>
          <a:p>
            <a:pPr algn="l" rtl="0"/>
            <a:r>
              <a:rPr lang="en-US" sz="1400" dirty="0">
                <a:latin typeface="+mj-lt"/>
              </a:rPr>
              <a:t>2</a:t>
            </a:r>
            <a:r>
              <a:rPr lang="en-US" sz="1400" dirty="0">
                <a:solidFill>
                  <a:schemeClr val="accent6">
                    <a:lumMod val="75000"/>
                  </a:schemeClr>
                </a:solidFill>
                <a:latin typeface="+mj-lt"/>
              </a:rPr>
              <a:t>.</a:t>
            </a:r>
            <a:r>
              <a:rPr lang="en-US" sz="1400" dirty="0">
                <a:solidFill>
                  <a:srgbClr val="F14124"/>
                </a:solidFill>
                <a:latin typeface="+mj-lt"/>
              </a:rPr>
              <a:t>Acromion</a:t>
            </a:r>
            <a:r>
              <a:rPr lang="en-US" sz="1400" dirty="0">
                <a:solidFill>
                  <a:schemeClr val="accent6"/>
                </a:solidFill>
                <a:latin typeface="+mj-lt"/>
              </a:rPr>
              <a:t>: </a:t>
            </a:r>
            <a:r>
              <a:rPr lang="en-US" sz="1400" dirty="0">
                <a:latin typeface="+mj-lt"/>
              </a:rPr>
              <a:t>forms the </a:t>
            </a:r>
            <a:r>
              <a:rPr lang="en-US" sz="1400" u="sng" dirty="0">
                <a:latin typeface="+mj-lt"/>
              </a:rPr>
              <a:t>subcutaneous </a:t>
            </a:r>
            <a:r>
              <a:rPr lang="en-US" sz="1400" dirty="0">
                <a:latin typeface="+mj-lt"/>
              </a:rPr>
              <a:t>point of the shoulder.</a:t>
            </a:r>
          </a:p>
          <a:p>
            <a:pPr algn="l" rtl="0"/>
            <a:r>
              <a:rPr lang="en-US" sz="1400" dirty="0">
                <a:latin typeface="+mj-lt"/>
              </a:rPr>
              <a:t>3.</a:t>
            </a:r>
            <a:r>
              <a:rPr lang="en-US" sz="1400" dirty="0">
                <a:solidFill>
                  <a:srgbClr val="F14124"/>
                </a:solidFill>
                <a:latin typeface="+mj-lt"/>
              </a:rPr>
              <a:t>Coracoid</a:t>
            </a:r>
            <a:r>
              <a:rPr lang="en-US" sz="1400" dirty="0">
                <a:latin typeface="+mj-lt"/>
              </a:rPr>
              <a:t>: a beaklike process. It resembles in size, shape and direction a bent finger pointing to the shoulder.</a:t>
            </a:r>
          </a:p>
          <a:p>
            <a:pPr algn="l" rtl="0"/>
            <a:r>
              <a:rPr lang="en-US" sz="1600" b="1" dirty="0">
                <a:latin typeface="+mj-lt"/>
              </a:rPr>
              <a:t>Three Borders:</a:t>
            </a:r>
            <a:r>
              <a:rPr lang="en-US" sz="1000" dirty="0">
                <a:latin typeface="+mj-lt"/>
              </a:rPr>
              <a:t> </a:t>
            </a:r>
          </a:p>
          <a:p>
            <a:pPr algn="l" rtl="0"/>
            <a:r>
              <a:rPr lang="en-US" sz="1100" dirty="0">
                <a:latin typeface="+mj-lt"/>
              </a:rPr>
              <a:t>1. </a:t>
            </a:r>
            <a:r>
              <a:rPr lang="en-US" sz="1100" dirty="0">
                <a:solidFill>
                  <a:schemeClr val="accent6"/>
                </a:solidFill>
                <a:latin typeface="+mj-lt"/>
              </a:rPr>
              <a:t>Superior, </a:t>
            </a:r>
            <a:r>
              <a:rPr lang="en-US" sz="1100" dirty="0">
                <a:latin typeface="+mj-lt"/>
              </a:rPr>
              <a:t>2. </a:t>
            </a:r>
            <a:r>
              <a:rPr lang="en-US" sz="1100" dirty="0">
                <a:solidFill>
                  <a:schemeClr val="accent6"/>
                </a:solidFill>
                <a:latin typeface="+mj-lt"/>
              </a:rPr>
              <a:t>Medial (Vertebral)  </a:t>
            </a:r>
            <a:r>
              <a:rPr lang="en-US" sz="1100" dirty="0">
                <a:latin typeface="+mj-lt"/>
              </a:rPr>
              <a:t>3. </a:t>
            </a:r>
            <a:r>
              <a:rPr lang="en-US" sz="1100" dirty="0">
                <a:solidFill>
                  <a:schemeClr val="accent6"/>
                </a:solidFill>
                <a:latin typeface="+mj-lt"/>
              </a:rPr>
              <a:t>Lateral (axillary)</a:t>
            </a:r>
            <a:r>
              <a:rPr lang="en-US" sz="1100" dirty="0">
                <a:latin typeface="+mj-lt"/>
              </a:rPr>
              <a:t>: terminates at the </a:t>
            </a:r>
            <a:r>
              <a:rPr lang="en-US" sz="1100" dirty="0">
                <a:solidFill>
                  <a:schemeClr val="accent6"/>
                </a:solidFill>
                <a:latin typeface="+mj-lt"/>
              </a:rPr>
              <a:t>lateral angle </a:t>
            </a:r>
            <a:r>
              <a:rPr lang="en-US" sz="1100" dirty="0">
                <a:latin typeface="+mj-lt"/>
              </a:rPr>
              <a:t>(the thickest) part of the bone.</a:t>
            </a:r>
          </a:p>
          <a:p>
            <a:pPr algn="l" rtl="0"/>
            <a:r>
              <a:rPr lang="en-US" sz="1600" b="1" dirty="0">
                <a:latin typeface="+mj-lt"/>
              </a:rPr>
              <a:t>Three Angles : </a:t>
            </a:r>
          </a:p>
          <a:p>
            <a:pPr algn="l" rtl="0"/>
            <a:r>
              <a:rPr lang="en-US" sz="1400" dirty="0">
                <a:latin typeface="+mj-lt"/>
              </a:rPr>
              <a:t>1</a:t>
            </a:r>
            <a:r>
              <a:rPr lang="en-US" sz="1400" dirty="0">
                <a:solidFill>
                  <a:schemeClr val="accent6"/>
                </a:solidFill>
                <a:latin typeface="+mj-lt"/>
              </a:rPr>
              <a:t>.Superior  </a:t>
            </a:r>
            <a:r>
              <a:rPr lang="en-US" sz="1400" dirty="0">
                <a:latin typeface="+mj-lt"/>
              </a:rPr>
              <a:t>2</a:t>
            </a:r>
            <a:r>
              <a:rPr lang="en-US" sz="1400" dirty="0">
                <a:solidFill>
                  <a:schemeClr val="accent6"/>
                </a:solidFill>
                <a:latin typeface="+mj-lt"/>
              </a:rPr>
              <a:t>.Inferior   </a:t>
            </a:r>
            <a:r>
              <a:rPr lang="en-US" sz="1400" dirty="0">
                <a:latin typeface="+mj-lt"/>
              </a:rPr>
              <a:t>3.</a:t>
            </a:r>
            <a:r>
              <a:rPr lang="en-US" sz="1400" dirty="0">
                <a:solidFill>
                  <a:schemeClr val="accent6"/>
                </a:solidFill>
                <a:latin typeface="+mj-lt"/>
              </a:rPr>
              <a:t>Lateral (</a:t>
            </a:r>
            <a:r>
              <a:rPr lang="en-US" sz="1200" dirty="0">
                <a:solidFill>
                  <a:schemeClr val="accent6"/>
                </a:solidFill>
                <a:latin typeface="+mj-lt"/>
              </a:rPr>
              <a:t>forms the </a:t>
            </a:r>
            <a:r>
              <a:rPr lang="en-US" sz="1200" b="1" dirty="0">
                <a:solidFill>
                  <a:schemeClr val="accent6"/>
                </a:solidFill>
                <a:latin typeface="+mj-lt"/>
              </a:rPr>
              <a:t>Glenoid </a:t>
            </a:r>
            <a:r>
              <a:rPr lang="en-US" sz="1200" dirty="0">
                <a:solidFill>
                  <a:schemeClr val="accent6"/>
                </a:solidFill>
                <a:latin typeface="+mj-lt"/>
              </a:rPr>
              <a:t>cavity</a:t>
            </a:r>
            <a:r>
              <a:rPr lang="en-US" sz="1100" dirty="0">
                <a:latin typeface="+mj-lt"/>
              </a:rPr>
              <a:t>: a shallow concave oval fossa that receives the head of the humorous.)</a:t>
            </a:r>
          </a:p>
          <a:p>
            <a:pPr algn="l" rtl="0"/>
            <a:r>
              <a:rPr lang="en-US" sz="1100" dirty="0">
                <a:latin typeface="+mj-lt"/>
              </a:rPr>
              <a:t>  </a:t>
            </a:r>
            <a:r>
              <a:rPr lang="en-US" sz="1600" b="1" dirty="0">
                <a:latin typeface="+mj-lt"/>
              </a:rPr>
              <a:t>Two Surfaces :</a:t>
            </a:r>
          </a:p>
          <a:p>
            <a:pPr algn="l" rtl="0"/>
            <a:r>
              <a:rPr lang="en-US" sz="1200" u="sng" dirty="0">
                <a:latin typeface="+mj-lt"/>
              </a:rPr>
              <a:t>Convex posterior: </a:t>
            </a:r>
            <a:r>
              <a:rPr lang="en-US" sz="1200" dirty="0">
                <a:latin typeface="+mj-lt"/>
              </a:rPr>
              <a:t>surface is divided by the spine of the scapula into  the smaller</a:t>
            </a:r>
            <a:r>
              <a:rPr lang="en-US" sz="1100" dirty="0">
                <a:latin typeface="+mj-lt"/>
              </a:rPr>
              <a:t> </a:t>
            </a:r>
            <a:r>
              <a:rPr lang="en-US" sz="1200" b="1" dirty="0">
                <a:solidFill>
                  <a:schemeClr val="accent6"/>
                </a:solidFill>
                <a:latin typeface="+mj-lt"/>
              </a:rPr>
              <a:t>Supraspinous  Fossa </a:t>
            </a:r>
            <a:r>
              <a:rPr lang="en-US" sz="1100" dirty="0">
                <a:latin typeface="+mj-lt"/>
              </a:rPr>
              <a:t>- </a:t>
            </a:r>
            <a:r>
              <a:rPr lang="en-US" sz="1200" dirty="0">
                <a:latin typeface="+mj-lt"/>
              </a:rPr>
              <a:t>above the spine and </a:t>
            </a:r>
          </a:p>
          <a:p>
            <a:pPr algn="l" rtl="0"/>
            <a:r>
              <a:rPr lang="en-US" sz="1200" dirty="0">
                <a:latin typeface="+mj-lt"/>
              </a:rPr>
              <a:t>the larger </a:t>
            </a:r>
            <a:r>
              <a:rPr lang="en-US" sz="1200" b="1" dirty="0" err="1">
                <a:solidFill>
                  <a:schemeClr val="accent6"/>
                </a:solidFill>
                <a:latin typeface="+mj-lt"/>
              </a:rPr>
              <a:t>Infraspinous</a:t>
            </a:r>
            <a:r>
              <a:rPr lang="en-US" sz="1200" b="1" dirty="0">
                <a:solidFill>
                  <a:schemeClr val="accent6"/>
                </a:solidFill>
                <a:latin typeface="+mj-lt"/>
              </a:rPr>
              <a:t>  Fossa</a:t>
            </a:r>
            <a:r>
              <a:rPr lang="en-US" sz="1100" b="1" dirty="0">
                <a:solidFill>
                  <a:schemeClr val="accent6"/>
                </a:solidFill>
                <a:latin typeface="+mj-lt"/>
              </a:rPr>
              <a:t> </a:t>
            </a:r>
            <a:r>
              <a:rPr lang="en-US" sz="1200" dirty="0">
                <a:latin typeface="+mj-lt"/>
              </a:rPr>
              <a:t>- below the spine.</a:t>
            </a:r>
          </a:p>
          <a:p>
            <a:pPr algn="l" rtl="0"/>
            <a:r>
              <a:rPr lang="en-US" sz="1200" u="sng" dirty="0">
                <a:latin typeface="+mj-lt"/>
              </a:rPr>
              <a:t>Concave Anterior </a:t>
            </a:r>
            <a:r>
              <a:rPr lang="en-US" sz="1200" dirty="0">
                <a:latin typeface="+mj-lt"/>
              </a:rPr>
              <a:t>(Costal) Surface , it forms  the large </a:t>
            </a:r>
            <a:r>
              <a:rPr lang="en-US" sz="1200" b="1" dirty="0">
                <a:solidFill>
                  <a:schemeClr val="accent6"/>
                </a:solidFill>
                <a:latin typeface="+mj-lt"/>
              </a:rPr>
              <a:t>Subscapular Fossa</a:t>
            </a:r>
            <a:r>
              <a:rPr lang="en-US" sz="1200" dirty="0">
                <a:solidFill>
                  <a:schemeClr val="accent6"/>
                </a:solidFill>
                <a:latin typeface="+mj-lt"/>
              </a:rPr>
              <a:t>.</a:t>
            </a:r>
          </a:p>
          <a:p>
            <a:pPr algn="l" rtl="0"/>
            <a:r>
              <a:rPr lang="en-US" sz="1400" b="1" dirty="0">
                <a:solidFill>
                  <a:schemeClr val="accent6"/>
                </a:solidFill>
                <a:latin typeface="+mj-lt"/>
              </a:rPr>
              <a:t>Suprascapular notch</a:t>
            </a:r>
            <a:r>
              <a:rPr lang="en-US" sz="1200" dirty="0">
                <a:latin typeface="+mj-lt"/>
              </a:rPr>
              <a:t>: </a:t>
            </a:r>
            <a:r>
              <a:rPr lang="en-US" sz="1400" dirty="0">
                <a:latin typeface="+mj-lt"/>
              </a:rPr>
              <a:t>It is a nerve passageway, medial to coracoid process.</a:t>
            </a:r>
            <a:r>
              <a:rPr lang="en-US" sz="1100" dirty="0">
                <a:latin typeface="+mj-lt"/>
              </a:rPr>
              <a:t> -</a:t>
            </a:r>
            <a:r>
              <a:rPr lang="en-US" sz="1600" b="1" i="1" dirty="0">
                <a:solidFill>
                  <a:schemeClr val="accent6"/>
                </a:solidFill>
                <a:latin typeface="+mj-lt"/>
              </a:rPr>
              <a:t>Suprascapular nerve</a:t>
            </a:r>
          </a:p>
          <a:p>
            <a:pPr algn="l" rtl="0"/>
            <a:r>
              <a:rPr lang="en-US" sz="1600" b="1" dirty="0">
                <a:latin typeface="+mj-lt"/>
              </a:rPr>
              <a:t>Function: </a:t>
            </a:r>
          </a:p>
          <a:p>
            <a:pPr marL="228600" indent="-228600" algn="l" rtl="0"/>
            <a:r>
              <a:rPr lang="en-US" sz="1400" dirty="0">
                <a:solidFill>
                  <a:schemeClr val="accent6"/>
                </a:solidFill>
                <a:latin typeface="+mj-lt"/>
              </a:rPr>
              <a:t>1- Gives attachment to muscles.</a:t>
            </a:r>
          </a:p>
          <a:p>
            <a:pPr marL="228600" indent="-228600" algn="l" rtl="0"/>
            <a:r>
              <a:rPr lang="en-US" sz="1400" dirty="0">
                <a:solidFill>
                  <a:schemeClr val="accent6"/>
                </a:solidFill>
                <a:latin typeface="+mj-lt"/>
              </a:rPr>
              <a:t>2- Has considerable degree of movement on the thoracic wall to enable the arm to move freely.</a:t>
            </a:r>
          </a:p>
          <a:p>
            <a:pPr marL="228600" indent="-228600" algn="l" rtl="0"/>
            <a:r>
              <a:rPr lang="en-US" sz="1400" dirty="0">
                <a:solidFill>
                  <a:schemeClr val="accent6"/>
                </a:solidFill>
                <a:latin typeface="+mj-lt"/>
              </a:rPr>
              <a:t>3- The glenoid cavity forms the socket of shoulder joint</a:t>
            </a:r>
            <a:r>
              <a:rPr lang="en-US" sz="1200" dirty="0">
                <a:latin typeface="+mj-lt"/>
              </a:rPr>
              <a:t> .</a:t>
            </a:r>
          </a:p>
          <a:p>
            <a:pPr algn="l" rtl="0"/>
            <a:r>
              <a:rPr lang="en-US" sz="1200" b="1" dirty="0">
                <a:latin typeface="+mj-lt"/>
              </a:rPr>
              <a:t>(Because most of the scapula is well protected by muscles most of its fractures involve the protruding subcutaneous </a:t>
            </a:r>
            <a:r>
              <a:rPr lang="en-US" sz="1200" b="1" dirty="0">
                <a:solidFill>
                  <a:srgbClr val="F14124"/>
                </a:solidFill>
                <a:latin typeface="+mj-lt"/>
              </a:rPr>
              <a:t>acromion </a:t>
            </a:r>
            <a:r>
              <a:rPr lang="en-US" sz="1200" b="1" dirty="0">
                <a:latin typeface="+mj-lt"/>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837" y="622417"/>
            <a:ext cx="399649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0486561" y="3104359"/>
            <a:ext cx="882792" cy="20574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35574" y="1001239"/>
            <a:ext cx="931763" cy="17540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272377" y="1467641"/>
            <a:ext cx="537633" cy="1812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55278" y="1970059"/>
            <a:ext cx="892412" cy="1513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1456" y="635479"/>
            <a:ext cx="1019649" cy="1349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971" y="4508617"/>
            <a:ext cx="4187593" cy="234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8306126" y="1725283"/>
            <a:ext cx="741563" cy="205596"/>
          </a:xfrm>
          <a:prstGeom prst="rect">
            <a:avLst/>
          </a:prstGeom>
          <a:noFill/>
          <a:ln w="28575">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99269" y="4125903"/>
            <a:ext cx="741563" cy="1524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573674" y="1222219"/>
            <a:ext cx="724293" cy="1524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040638" y="5556787"/>
            <a:ext cx="919712" cy="1405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398821" y="2540479"/>
            <a:ext cx="648867" cy="3048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412726" y="1405099"/>
            <a:ext cx="736753" cy="29833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291015" y="793178"/>
            <a:ext cx="961714" cy="17456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66700" y="2520613"/>
            <a:ext cx="1097280" cy="0"/>
          </a:xfrm>
          <a:prstGeom prst="line">
            <a:avLst/>
          </a:prstGeom>
          <a:ln w="19050">
            <a:solidFill>
              <a:srgbClr val="4E67C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7175" y="3157997"/>
            <a:ext cx="109728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rot="5400000">
            <a:off x="10832125" y="1779642"/>
            <a:ext cx="191663" cy="18917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flipV="1">
            <a:off x="285750" y="3824747"/>
            <a:ext cx="1097280" cy="0"/>
          </a:xfrm>
          <a:prstGeom prst="line">
            <a:avLst/>
          </a:prstGeom>
          <a:ln w="19050">
            <a:solidFill>
              <a:srgbClr val="5DCEA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4000" y="1220756"/>
            <a:ext cx="13366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930736"/>
      </p:ext>
    </p:extLst>
  </p:cSld>
  <p:clrMapOvr>
    <a:masterClrMapping/>
  </p:clrMapOvr>
</p:sld>
</file>

<file path=ppt/theme/theme1.xml><?xml version="1.0" encoding="utf-8"?>
<a:theme xmlns:a="http://schemas.openxmlformats.org/drawingml/2006/main" name="سمة Off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0A15203-0B52-4DEE-9B55-0B2C9E1B219F}" vid="{CB135D82-6777-4E67-92B9-A77662C7A83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Anatomy1</Template>
  <TotalTime>0</TotalTime>
  <Words>3525</Words>
  <Application>Microsoft Office PowerPoint</Application>
  <PresentationFormat>Widescreen</PresentationFormat>
  <Paragraphs>500</Paragraphs>
  <Slides>35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Abadi MT Condensed Extra Bold</vt:lpstr>
      <vt:lpstr>Adobe Arabic</vt:lpstr>
      <vt:lpstr>Apple Chancery</vt:lpstr>
      <vt:lpstr>Arial</vt:lpstr>
      <vt:lpstr>Bodoni MT Black</vt:lpstr>
      <vt:lpstr>Calibri</vt:lpstr>
      <vt:lpstr>Calibri Light</vt:lpstr>
      <vt:lpstr>Calibri,Bold</vt:lpstr>
      <vt:lpstr>Courier New</vt:lpstr>
      <vt:lpstr>Times New Roman</vt:lpstr>
      <vt:lpstr>Wingdings</vt:lpstr>
      <vt:lpstr>سمة Office</vt:lpstr>
      <vt:lpstr>BONES OF THE UPPER LIMB</vt:lpstr>
      <vt:lpstr>Objectives</vt:lpstr>
      <vt:lpstr>Please make yourself familiar with these terms to better understand the lecture…</vt:lpstr>
      <vt:lpstr>Bones of the upper limb:</vt:lpstr>
      <vt:lpstr>PowerPoint Presentation</vt:lpstr>
      <vt:lpstr>PowerPoint Presentation</vt:lpstr>
      <vt:lpstr>PowerPoint Presentation</vt:lpstr>
      <vt:lpstr>Clinical significance of clavicle fracture: </vt:lpstr>
      <vt:lpstr>Scapula:</vt:lpstr>
      <vt:lpstr>Winged scapula: </vt:lpstr>
      <vt:lpstr>ARM (HUMERUS):</vt:lpstr>
      <vt:lpstr>Proximal End of Humerus:</vt:lpstr>
      <vt:lpstr>Shaft of Humerus: </vt:lpstr>
      <vt:lpstr>Distal End of Humerus:</vt:lpstr>
      <vt:lpstr> </vt:lpstr>
      <vt:lpstr>Distal humeral fracture:</vt:lpstr>
      <vt:lpstr>PowerPoint Presentation</vt:lpstr>
      <vt:lpstr>PowerPoint Presentation</vt:lpstr>
      <vt:lpstr>Ulna</vt:lpstr>
      <vt:lpstr>Ulna and Radius Articulations:</vt:lpstr>
      <vt:lpstr>The Radius:     it is the shorter and the lateral bone of the forearm.</vt:lpstr>
      <vt:lpstr>The Shaft and Distal End of the Radius</vt:lpstr>
      <vt:lpstr>PowerPoint Presentation</vt:lpstr>
      <vt:lpstr>Fracture of the Radius and Ulna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BONES OF THE UPPER LIMB</dc:title>
  <dc:creator>D_User</dc:creator>
  <cp:lastModifiedBy>trad</cp:lastModifiedBy>
  <cp:revision>59</cp:revision>
  <dcterms:created xsi:type="dcterms:W3CDTF">2016-12-14T13:10:50Z</dcterms:created>
  <dcterms:modified xsi:type="dcterms:W3CDTF">2016-12-22T21:11:40Z</dcterms:modified>
</cp:coreProperties>
</file>