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0"/>
  </p:notesMasterIdLst>
  <p:sldIdLst>
    <p:sldId id="256" r:id="rId2"/>
    <p:sldId id="272" r:id="rId3"/>
    <p:sldId id="292" r:id="rId4"/>
    <p:sldId id="289" r:id="rId5"/>
    <p:sldId id="290" r:id="rId6"/>
    <p:sldId id="291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7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27BA0"/>
    <a:srgbClr val="00FF00"/>
    <a:srgbClr val="FAADB1"/>
    <a:srgbClr val="C9E6FB"/>
    <a:srgbClr val="7BD7BD"/>
    <a:srgbClr val="E9F8FD"/>
    <a:srgbClr val="DCF4FC"/>
    <a:srgbClr val="00B0F0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59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73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44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23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67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56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1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32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06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16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58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77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73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40VDDhoTo3PgOLIvTXFmLpQ1NNY7bZ5aGvCMcmnAirs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fxErjO6XvQY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6TeMev62NK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0549" y="5281120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kern="1200" dirty="0" smtClean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Shoulder Region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51025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3" y="533220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2" y="2244840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6" y="519842"/>
            <a:ext cx="1835935" cy="1862353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421976" y="5396886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 smtClean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 smtClean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</a:t>
              </a:r>
              <a:r>
                <a:rPr lang="en-US" sz="1600" b="1" dirty="0" smtClean="0">
                  <a:solidFill>
                    <a:srgbClr val="92D050"/>
                  </a:solidFill>
                </a:rPr>
                <a:t>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 smtClean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64605" y="6406105"/>
            <a:ext cx="124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hlinkClick r:id="rId7"/>
              </a:rPr>
              <a:t>Editing File</a:t>
            </a:r>
            <a:endParaRPr lang="en-GB" sz="18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89" y="3829730"/>
            <a:ext cx="1687307" cy="140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482" y="3857347"/>
            <a:ext cx="2837689" cy="291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37950" y="440708"/>
            <a:ext cx="5029200" cy="685600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Rotator Cuff Injury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962072" y="5518059"/>
            <a:ext cx="3603812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t" anchorCtr="0">
            <a:noAutofit/>
          </a:bodyPr>
          <a:lstStyle/>
          <a:p>
            <a:pPr algn="ctr">
              <a:buSzPct val="25000"/>
            </a:pPr>
            <a:r>
              <a:rPr lang="en" sz="186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Supraspinatus tendon is the most common site of rotator cuff injury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37950" y="1476208"/>
            <a:ext cx="5142579" cy="3510813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t" anchorCtr="0">
            <a:noAutofit/>
          </a:bodyPr>
          <a:lstStyle/>
          <a:p>
            <a:pPr marL="67732" lvl="1" indent="0"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Rotator cuff can be damaged due to:</a:t>
            </a:r>
          </a:p>
          <a:p>
            <a:pPr marL="523875" lvl="1" indent="-241300">
              <a:spcBef>
                <a:spcPts val="667"/>
              </a:spcBef>
              <a:buClr>
                <a:schemeClr val="dk2"/>
              </a:buClr>
              <a:buSzPct val="92857"/>
              <a:buFont typeface="Courier New" panose="02070309020205020404" pitchFamily="49" charset="0"/>
              <a:buChar char="o"/>
            </a:pP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trauma </a:t>
            </a: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(during playing baseball)</a:t>
            </a:r>
          </a:p>
          <a:p>
            <a:pPr marL="523875" lvl="1" indent="-241300">
              <a:spcBef>
                <a:spcPts val="667"/>
              </a:spcBef>
              <a:buClr>
                <a:schemeClr val="dk2"/>
              </a:buClr>
              <a:buSzPct val="92857"/>
              <a:buFont typeface="Courier New" panose="02070309020205020404" pitchFamily="49" charset="0"/>
              <a:buChar char="o"/>
            </a:pP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 (in older individuals </a:t>
            </a:r>
            <a:r>
              <a:rPr lang="en" sz="1867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such as osteoporosis</a:t>
            </a: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67732" lvl="1" indent="0">
              <a:spcBef>
                <a:spcPts val="667"/>
              </a:spcBef>
              <a:buClr>
                <a:schemeClr val="dk2"/>
              </a:buClr>
              <a:buSzPct val="25000"/>
              <a:buNone/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 can tear or rupture one or more tendon(s) forming the cuff.  Patients with rotator injury will present with </a:t>
            </a: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pain, shoulder instability, and limited range of </a:t>
            </a:r>
            <a:r>
              <a:rPr lang="en" sz="1867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endParaRPr lang="en" sz="1867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Shape 248" descr="rotato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95497" y="1126307"/>
            <a:ext cx="4336962" cy="386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41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02744" y="1510267"/>
            <a:ext cx="9494400" cy="116952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511175" indent="-282575">
              <a:spcBef>
                <a:spcPts val="800"/>
              </a:spcBef>
              <a:buClr>
                <a:srgbClr val="434343"/>
              </a:buClr>
              <a:buFont typeface="Courier New" panose="02070309020205020404" pitchFamily="49" charset="0"/>
              <a:buChar char="o"/>
            </a:pPr>
            <a:r>
              <a:rPr lang="en" sz="20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n" sz="20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u="sng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reduce friction</a:t>
            </a:r>
            <a:r>
              <a:rPr lang="en" sz="2000" u="sng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between tendons, joint capsule &amp; bone.</a:t>
            </a:r>
          </a:p>
          <a:p>
            <a:pPr marL="511175" indent="-282575">
              <a:spcBef>
                <a:spcPts val="800"/>
              </a:spcBef>
              <a:buClr>
                <a:srgbClr val="434343"/>
              </a:buClr>
              <a:buFont typeface="Courier New" panose="02070309020205020404" pitchFamily="49" charset="0"/>
              <a:buChar char="o"/>
            </a:pPr>
            <a:r>
              <a:rPr lang="en" sz="20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They are liable to be </a:t>
            </a:r>
            <a:r>
              <a:rPr lang="en" sz="2000" u="sng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inflamed</a:t>
            </a:r>
            <a:r>
              <a:rPr lang="en" sz="20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following injury of rotator cuff muscles.</a:t>
            </a:r>
          </a:p>
          <a:p>
            <a:pPr>
              <a:buFont typeface="Courier New" panose="02070309020205020404" pitchFamily="49" charset="0"/>
              <a:buChar char="o"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405600" y="558997"/>
            <a:ext cx="11380800" cy="882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6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Bursae In Relation To Shoulder Joint</a:t>
            </a:r>
            <a:endParaRPr lang="en" sz="3600" b="1" dirty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654081" y="2748657"/>
            <a:ext cx="2721200" cy="147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</a:pP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lang="en" sz="1867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Subscapularis bursa: between subscapularis tendon &amp; capsule.</a:t>
            </a:r>
          </a:p>
          <a:p>
            <a:endParaRPr sz="18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3713264" y="2748657"/>
            <a:ext cx="2721200" cy="147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605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" sz="1867" dirty="0">
                <a:solidFill>
                  <a:srgbClr val="3605E9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" sz="1867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Infraspinatus bursa: between infraspinatus tendon &amp; capsule.</a:t>
            </a:r>
          </a:p>
          <a:p>
            <a:endParaRPr sz="18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906005" y="4583258"/>
            <a:ext cx="2721200" cy="147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" sz="18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Subacromial bursa: </a:t>
            </a:r>
            <a:r>
              <a:rPr lang="en" sz="1867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between deltoid, supraspinatus and capsule.</a:t>
            </a:r>
          </a:p>
        </p:txBody>
      </p:sp>
      <p:pic>
        <p:nvPicPr>
          <p:cNvPr id="259" name="Shape 259" descr="Screen Shot 2016-12-26 at 2.49.15 PM.png"/>
          <p:cNvPicPr preferRelativeResize="0"/>
          <p:nvPr/>
        </p:nvPicPr>
        <p:blipFill rotWithShape="1">
          <a:blip r:embed="rId3">
            <a:alphaModFix/>
          </a:blip>
          <a:srcRect l="1907" t="2367" r="1739" b="2050"/>
          <a:stretch/>
        </p:blipFill>
        <p:spPr>
          <a:xfrm>
            <a:off x="6985800" y="2402843"/>
            <a:ext cx="4666130" cy="4356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1131840" y="3128978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59464" y="3128978"/>
            <a:ext cx="1828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5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29048" y="438191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 smtClean="0">
                <a:ea typeface="Calibri"/>
                <a:cs typeface="Calibri"/>
                <a:sym typeface="Calibri"/>
              </a:rPr>
              <a:t>Relations Of Shoulder Joint</a:t>
            </a:r>
            <a:endParaRPr lang="en" sz="3200" b="1" dirty="0"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544947" y="1201791"/>
            <a:ext cx="5573851" cy="2637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80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ANTERIOR: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	subscapularis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POSTERIOR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:	infraspinatus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, teres minor.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SUPERIOR: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	supraspinatus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INFERIOR: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	axillary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nerve.</a:t>
            </a:r>
          </a:p>
          <a:p>
            <a:pPr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 descr="Screen Shot 2016-12-26 at 3.10.26 PM.png"/>
          <p:cNvPicPr preferRelativeResize="0"/>
          <p:nvPr/>
        </p:nvPicPr>
        <p:blipFill rotWithShape="1">
          <a:blip r:embed="rId3">
            <a:alphaModFix/>
          </a:blip>
          <a:srcRect l="2643" t="2608" r="2121" b="1778"/>
          <a:stretch/>
        </p:blipFill>
        <p:spPr>
          <a:xfrm>
            <a:off x="6787380" y="3294530"/>
            <a:ext cx="3281082" cy="34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 descr="Screen Shot 2016-12-26 at 3.10.45 PM.png"/>
          <p:cNvPicPr preferRelativeResize="0"/>
          <p:nvPr/>
        </p:nvPicPr>
        <p:blipFill rotWithShape="1">
          <a:blip r:embed="rId4">
            <a:alphaModFix/>
          </a:blip>
          <a:srcRect l="2068" t="2700" r="2304" b="1688"/>
          <a:stretch/>
        </p:blipFill>
        <p:spPr>
          <a:xfrm>
            <a:off x="1721224" y="3160058"/>
            <a:ext cx="3294529" cy="34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10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5941" y="1565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3200" dirty="0" smtClean="0">
                <a:solidFill>
                  <a:srgbClr val="000000"/>
                </a:solidFill>
              </a:rPr>
              <a:t>Movements </a:t>
            </a:r>
            <a:r>
              <a:rPr lang="en" sz="3200" dirty="0">
                <a:solidFill>
                  <a:srgbClr val="000000"/>
                </a:solidFill>
              </a:rPr>
              <a:t>of </a:t>
            </a:r>
            <a:r>
              <a:rPr lang="en" sz="3200" dirty="0" smtClean="0">
                <a:solidFill>
                  <a:srgbClr val="000000"/>
                </a:solidFill>
              </a:rPr>
              <a:t>Shoulder </a:t>
            </a:r>
            <a:r>
              <a:rPr lang="en" sz="3200" dirty="0">
                <a:solidFill>
                  <a:srgbClr val="000000"/>
                </a:solidFill>
              </a:rPr>
              <a:t>J</a:t>
            </a:r>
            <a:r>
              <a:rPr lang="en" sz="3200" dirty="0" smtClean="0">
                <a:solidFill>
                  <a:srgbClr val="000000"/>
                </a:solidFill>
              </a:rPr>
              <a:t>oint</a:t>
            </a:r>
            <a:r>
              <a:rPr lang="en" sz="3200" dirty="0" smtClean="0"/>
              <a:t> </a:t>
            </a:r>
            <a:endParaRPr lang="en" sz="3200" dirty="0"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8462193" y="4934549"/>
            <a:ext cx="3174576" cy="156989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en" sz="2000" b="1" dirty="0" smtClean="0"/>
              <a:t>ABDUCTION</a:t>
            </a:r>
            <a:endParaRPr lang="en" sz="1867" dirty="0" smtClean="0"/>
          </a:p>
          <a:p>
            <a:pPr indent="0">
              <a:buNone/>
            </a:pPr>
            <a:r>
              <a:rPr lang="en" sz="1867" dirty="0" smtClean="0">
                <a:solidFill>
                  <a:schemeClr val="dk1"/>
                </a:solidFill>
              </a:rPr>
              <a:t>1.From 0° - 15°: Supraspinatus </a:t>
            </a:r>
            <a:br>
              <a:rPr lang="en" sz="1867" dirty="0" smtClean="0">
                <a:solidFill>
                  <a:schemeClr val="dk1"/>
                </a:solidFill>
              </a:rPr>
            </a:br>
            <a:r>
              <a:rPr lang="en" sz="1867" dirty="0" smtClean="0">
                <a:solidFill>
                  <a:schemeClr val="dk1"/>
                </a:solidFill>
              </a:rPr>
              <a:t>2. From 15° - 90 °: </a:t>
            </a:r>
          </a:p>
          <a:p>
            <a:pPr indent="0">
              <a:buNone/>
            </a:pPr>
            <a:r>
              <a:rPr lang="en" sz="1867" dirty="0" smtClean="0">
                <a:solidFill>
                  <a:schemeClr val="dk1"/>
                </a:solidFill>
              </a:rPr>
              <a:t>Middle fibers of deltoid</a:t>
            </a:r>
            <a:endParaRPr lang="en" sz="1867" dirty="0">
              <a:solidFill>
                <a:schemeClr val="dk1"/>
              </a:solidFill>
            </a:endParaRPr>
          </a:p>
        </p:txBody>
      </p:sp>
      <p:pic>
        <p:nvPicPr>
          <p:cNvPr id="1026" name="Picture 2" descr="Image result for shoulder flex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4" t="3701" r="9019"/>
          <a:stretch/>
        </p:blipFill>
        <p:spPr bwMode="auto">
          <a:xfrm>
            <a:off x="1665546" y="1430308"/>
            <a:ext cx="1869140" cy="33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houlder flex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24138" r="40464"/>
          <a:stretch/>
        </p:blipFill>
        <p:spPr bwMode="auto">
          <a:xfrm>
            <a:off x="5294879" y="1602656"/>
            <a:ext cx="1587133" cy="32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oulder abdu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8" b="14782"/>
          <a:stretch/>
        </p:blipFill>
        <p:spPr bwMode="auto">
          <a:xfrm>
            <a:off x="8462193" y="1455416"/>
            <a:ext cx="2762437" cy="31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73"/>
          <p:cNvSpPr txBox="1">
            <a:spLocks/>
          </p:cNvSpPr>
          <p:nvPr/>
        </p:nvSpPr>
        <p:spPr>
          <a:xfrm>
            <a:off x="160105" y="4821372"/>
            <a:ext cx="3860566" cy="2320234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2000" b="1" dirty="0" smtClean="0"/>
              <a:t>FLEXION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" sz="1867" dirty="0" smtClean="0">
                <a:solidFill>
                  <a:schemeClr val="dk1"/>
                </a:solidFill>
              </a:rPr>
              <a:t>1. Anterior fibers of deltoid </a:t>
            </a:r>
            <a:br>
              <a:rPr lang="en" sz="1867" dirty="0" smtClean="0">
                <a:solidFill>
                  <a:schemeClr val="dk1"/>
                </a:solidFill>
              </a:rPr>
            </a:br>
            <a:r>
              <a:rPr lang="en" sz="1867" dirty="0" smtClean="0">
                <a:solidFill>
                  <a:schemeClr val="dk1"/>
                </a:solidFill>
              </a:rPr>
              <a:t>2. Pectoralis major </a:t>
            </a:r>
            <a:br>
              <a:rPr lang="en" sz="1867" dirty="0" smtClean="0">
                <a:solidFill>
                  <a:schemeClr val="dk1"/>
                </a:solidFill>
              </a:rPr>
            </a:br>
            <a:r>
              <a:rPr lang="en" sz="1867" dirty="0" smtClean="0">
                <a:solidFill>
                  <a:schemeClr val="dk1"/>
                </a:solidFill>
              </a:rPr>
              <a:t>3. Coracobrachialis</a:t>
            </a:r>
            <a:r>
              <a:rPr lang="en" sz="1867" dirty="0" smtClean="0"/>
              <a:t> (muscle of arm) </a:t>
            </a:r>
            <a:br>
              <a:rPr lang="en" sz="1867" dirty="0" smtClean="0"/>
            </a:br>
            <a:r>
              <a:rPr lang="en" sz="1867" dirty="0" smtClean="0">
                <a:solidFill>
                  <a:schemeClr val="dk1"/>
                </a:solidFill>
              </a:rPr>
              <a:t>4. Short head of biceps brachii </a:t>
            </a:r>
            <a:r>
              <a:rPr lang="en" sz="1867" dirty="0" smtClean="0"/>
              <a:t>(muscle of arm)</a:t>
            </a:r>
            <a:br>
              <a:rPr lang="en" sz="1867" dirty="0" smtClean="0"/>
            </a:br>
            <a:endParaRPr lang="en" sz="1867" dirty="0">
              <a:solidFill>
                <a:schemeClr val="dk1"/>
              </a:solidFill>
            </a:endParaRPr>
          </a:p>
        </p:txBody>
      </p:sp>
      <p:sp>
        <p:nvSpPr>
          <p:cNvPr id="9" name="Shape 273"/>
          <p:cNvSpPr txBox="1">
            <a:spLocks/>
          </p:cNvSpPr>
          <p:nvPr/>
        </p:nvSpPr>
        <p:spPr>
          <a:xfrm>
            <a:off x="4879979" y="4971477"/>
            <a:ext cx="3170116" cy="133684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2000" b="1" dirty="0" smtClean="0"/>
              <a:t>EXTENSION</a:t>
            </a:r>
            <a:endParaRPr lang="en" sz="1867" dirty="0" smtClean="0">
              <a:solidFill>
                <a:schemeClr val="dk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" sz="1867" dirty="0" smtClean="0">
                <a:solidFill>
                  <a:schemeClr val="dk1"/>
                </a:solidFill>
              </a:rPr>
              <a:t>1.Posterior fibers of deltoid </a:t>
            </a:r>
            <a:br>
              <a:rPr lang="en" sz="1867" dirty="0" smtClean="0">
                <a:solidFill>
                  <a:schemeClr val="dk1"/>
                </a:solidFill>
              </a:rPr>
            </a:br>
            <a:r>
              <a:rPr lang="en" sz="1867" dirty="0" smtClean="0">
                <a:solidFill>
                  <a:schemeClr val="dk1"/>
                </a:solidFill>
              </a:rPr>
              <a:t>2. Latissimus dorsi </a:t>
            </a:r>
            <a:br>
              <a:rPr lang="en" sz="1867" dirty="0" smtClean="0">
                <a:solidFill>
                  <a:schemeClr val="dk1"/>
                </a:solidFill>
              </a:rPr>
            </a:br>
            <a:r>
              <a:rPr lang="en" sz="1867" dirty="0" smtClean="0">
                <a:solidFill>
                  <a:schemeClr val="dk1"/>
                </a:solidFill>
              </a:rPr>
              <a:t>3. Teres major</a:t>
            </a:r>
            <a:endParaRPr lang="en" sz="1867" dirty="0">
              <a:solidFill>
                <a:schemeClr val="dk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636" y="798910"/>
            <a:ext cx="99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shoulder joint can do ALL movements (flexion, extension, abduction, adduction, medial rotation, lateral rotation)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348318" y="5244353"/>
            <a:ext cx="186368" cy="470647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93213" y="5325787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MAIN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980329" y="5774368"/>
            <a:ext cx="128605" cy="730073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135353" y="598567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ASSIST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01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8868834" y="4229084"/>
            <a:ext cx="2956803" cy="138443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en" sz="2000" b="1" dirty="0" smtClean="0"/>
              <a:t>LATERAL ROTATION</a:t>
            </a:r>
            <a:endParaRPr lang="en" sz="1867" dirty="0" smtClean="0">
              <a:solidFill>
                <a:srgbClr val="1C4587"/>
              </a:solidFill>
            </a:endParaRPr>
          </a:p>
          <a:p>
            <a:pPr marL="0" indent="0">
              <a:buNone/>
            </a:pPr>
            <a:r>
              <a:rPr lang="en" sz="1867" dirty="0" smtClean="0">
                <a:solidFill>
                  <a:srgbClr val="000000"/>
                </a:solidFill>
              </a:rPr>
              <a:t>1.Posterior </a:t>
            </a:r>
            <a:r>
              <a:rPr lang="en" sz="1867" dirty="0">
                <a:solidFill>
                  <a:srgbClr val="000000"/>
                </a:solidFill>
              </a:rPr>
              <a:t>fibers of deltoid </a:t>
            </a:r>
            <a:br>
              <a:rPr lang="en" sz="1867" dirty="0">
                <a:solidFill>
                  <a:srgbClr val="000000"/>
                </a:solidFill>
              </a:rPr>
            </a:br>
            <a:r>
              <a:rPr lang="en" sz="1867" dirty="0">
                <a:solidFill>
                  <a:srgbClr val="000000"/>
                </a:solidFill>
              </a:rPr>
              <a:t>2. Infraspinatus </a:t>
            </a:r>
            <a:br>
              <a:rPr lang="en" sz="1867" dirty="0">
                <a:solidFill>
                  <a:srgbClr val="000000"/>
                </a:solidFill>
              </a:rPr>
            </a:br>
            <a:r>
              <a:rPr lang="en" sz="1867" dirty="0">
                <a:solidFill>
                  <a:srgbClr val="000000"/>
                </a:solidFill>
              </a:rPr>
              <a:t>3. Teres minor</a:t>
            </a:r>
          </a:p>
          <a:p>
            <a:pPr>
              <a:buNone/>
            </a:pPr>
            <a:endParaRPr sz="1867" dirty="0">
              <a:solidFill>
                <a:srgbClr val="000000"/>
              </a:solidFill>
            </a:endParaRPr>
          </a:p>
        </p:txBody>
      </p:sp>
      <p:pic>
        <p:nvPicPr>
          <p:cNvPr id="9" name="Picture 4" descr="Image result for shoulder abdu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1" b="14407"/>
          <a:stretch/>
        </p:blipFill>
        <p:spPr bwMode="auto">
          <a:xfrm>
            <a:off x="976112" y="1037027"/>
            <a:ext cx="2913529" cy="32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272"/>
          <p:cNvSpPr txBox="1">
            <a:spLocks noGrp="1"/>
          </p:cNvSpPr>
          <p:nvPr>
            <p:ph type="title"/>
          </p:nvPr>
        </p:nvSpPr>
        <p:spPr>
          <a:xfrm>
            <a:off x="455941" y="1565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3200" dirty="0" smtClean="0">
                <a:solidFill>
                  <a:srgbClr val="000000"/>
                </a:solidFill>
              </a:rPr>
              <a:t>Movements </a:t>
            </a:r>
            <a:r>
              <a:rPr lang="en" sz="3200" dirty="0">
                <a:solidFill>
                  <a:srgbClr val="000000"/>
                </a:solidFill>
              </a:rPr>
              <a:t>of </a:t>
            </a:r>
            <a:r>
              <a:rPr lang="en" sz="3200" dirty="0" smtClean="0">
                <a:solidFill>
                  <a:srgbClr val="000000"/>
                </a:solidFill>
              </a:rPr>
              <a:t>Shoulder </a:t>
            </a:r>
            <a:r>
              <a:rPr lang="en" sz="3200" dirty="0">
                <a:solidFill>
                  <a:srgbClr val="000000"/>
                </a:solidFill>
              </a:rPr>
              <a:t>J</a:t>
            </a:r>
            <a:r>
              <a:rPr lang="en" sz="3200" dirty="0" smtClean="0">
                <a:solidFill>
                  <a:srgbClr val="000000"/>
                </a:solidFill>
              </a:rPr>
              <a:t>oint</a:t>
            </a:r>
            <a:r>
              <a:rPr lang="en" sz="3200" dirty="0" smtClean="0"/>
              <a:t> </a:t>
            </a:r>
            <a:endParaRPr lang="e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81636" y="798910"/>
            <a:ext cx="99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The shoulder joint can do ALL movements (flexion, extension, abduction, adduction, medial rotation, lateral rotation)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2" name="Shape 278"/>
          <p:cNvSpPr txBox="1">
            <a:spLocks/>
          </p:cNvSpPr>
          <p:nvPr/>
        </p:nvSpPr>
        <p:spPr>
          <a:xfrm>
            <a:off x="5700577" y="4098328"/>
            <a:ext cx="2901137" cy="165398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000" b="1" dirty="0" smtClean="0"/>
              <a:t>MEDIAL ROTATION</a:t>
            </a:r>
            <a:endParaRPr lang="en-GB" sz="1867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67" dirty="0" smtClean="0">
                <a:solidFill>
                  <a:srgbClr val="000000"/>
                </a:solidFill>
              </a:rPr>
              <a:t>1.Pectoralis major </a:t>
            </a:r>
            <a:br>
              <a:rPr lang="en-GB" sz="1867" dirty="0" smtClean="0">
                <a:solidFill>
                  <a:srgbClr val="000000"/>
                </a:solidFill>
              </a:rPr>
            </a:br>
            <a:r>
              <a:rPr lang="en-GB" sz="1867" dirty="0" smtClean="0">
                <a:solidFill>
                  <a:srgbClr val="000000"/>
                </a:solidFill>
              </a:rPr>
              <a:t>2. Latissimus </a:t>
            </a:r>
            <a:r>
              <a:rPr lang="en-GB" sz="1867" dirty="0" err="1" smtClean="0">
                <a:solidFill>
                  <a:srgbClr val="000000"/>
                </a:solidFill>
              </a:rPr>
              <a:t>dorsi</a:t>
            </a:r>
            <a:r>
              <a:rPr lang="en-GB" sz="1867" dirty="0" smtClean="0">
                <a:solidFill>
                  <a:srgbClr val="000000"/>
                </a:solidFill>
              </a:rPr>
              <a:t/>
            </a:r>
            <a:br>
              <a:rPr lang="en-GB" sz="1867" dirty="0" smtClean="0">
                <a:solidFill>
                  <a:srgbClr val="000000"/>
                </a:solidFill>
              </a:rPr>
            </a:br>
            <a:r>
              <a:rPr lang="en-GB" sz="1867" dirty="0" smtClean="0">
                <a:solidFill>
                  <a:srgbClr val="000000"/>
                </a:solidFill>
              </a:rPr>
              <a:t>3. </a:t>
            </a:r>
            <a:r>
              <a:rPr lang="en-GB" sz="1867" dirty="0" err="1" smtClean="0">
                <a:solidFill>
                  <a:srgbClr val="000000"/>
                </a:solidFill>
              </a:rPr>
              <a:t>Teres</a:t>
            </a:r>
            <a:r>
              <a:rPr lang="en-GB" sz="1867" dirty="0" smtClean="0">
                <a:solidFill>
                  <a:srgbClr val="000000"/>
                </a:solidFill>
              </a:rPr>
              <a:t> major </a:t>
            </a:r>
            <a:br>
              <a:rPr lang="en-GB" sz="1867" dirty="0" smtClean="0">
                <a:solidFill>
                  <a:srgbClr val="000000"/>
                </a:solidFill>
              </a:rPr>
            </a:br>
            <a:r>
              <a:rPr lang="en" sz="1867" dirty="0" smtClean="0">
                <a:solidFill>
                  <a:srgbClr val="000000"/>
                </a:solidFill>
              </a:rPr>
              <a:t>4. Anterior fibers of deltoid </a:t>
            </a:r>
          </a:p>
          <a:p>
            <a:pPr marL="0" indent="0">
              <a:buNone/>
            </a:pPr>
            <a:r>
              <a:rPr lang="en" sz="1867" dirty="0" smtClean="0">
                <a:solidFill>
                  <a:srgbClr val="000000"/>
                </a:solidFill>
              </a:rPr>
              <a:t>5. Subscapularis</a:t>
            </a:r>
            <a:r>
              <a:rPr lang="en" sz="1867" dirty="0" smtClean="0">
                <a:solidFill>
                  <a:srgbClr val="000000"/>
                </a:solidFill>
              </a:rPr>
              <a:t/>
            </a:r>
            <a:br>
              <a:rPr lang="en" sz="1867" dirty="0" smtClean="0">
                <a:solidFill>
                  <a:srgbClr val="000000"/>
                </a:solidFill>
              </a:rPr>
            </a:br>
            <a:endParaRPr lang="en-GB" sz="1867" dirty="0" smtClean="0">
              <a:solidFill>
                <a:srgbClr val="000000"/>
              </a:solidFill>
            </a:endParaRPr>
          </a:p>
        </p:txBody>
      </p:sp>
      <p:sp>
        <p:nvSpPr>
          <p:cNvPr id="33" name="Shape 278"/>
          <p:cNvSpPr txBox="1">
            <a:spLocks/>
          </p:cNvSpPr>
          <p:nvPr/>
        </p:nvSpPr>
        <p:spPr>
          <a:xfrm>
            <a:off x="1282523" y="4226053"/>
            <a:ext cx="2300706" cy="139049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2000" b="1" dirty="0" smtClean="0"/>
              <a:t>ADDUCTION</a:t>
            </a:r>
            <a:endParaRPr lang="en-GB" sz="1867" dirty="0" smtClean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67" dirty="0" smtClean="0">
                <a:solidFill>
                  <a:srgbClr val="000000"/>
                </a:solidFill>
              </a:rPr>
              <a:t>1.Pectoralis major </a:t>
            </a:r>
            <a:br>
              <a:rPr lang="en-GB" sz="1867" dirty="0" smtClean="0">
                <a:solidFill>
                  <a:srgbClr val="000000"/>
                </a:solidFill>
              </a:rPr>
            </a:br>
            <a:r>
              <a:rPr lang="en-GB" sz="1867" dirty="0" smtClean="0">
                <a:solidFill>
                  <a:srgbClr val="000000"/>
                </a:solidFill>
              </a:rPr>
              <a:t>2. Latissimus </a:t>
            </a:r>
            <a:r>
              <a:rPr lang="en-GB" sz="1867" dirty="0" err="1" smtClean="0">
                <a:solidFill>
                  <a:srgbClr val="000000"/>
                </a:solidFill>
              </a:rPr>
              <a:t>dorsi</a:t>
            </a:r>
            <a:r>
              <a:rPr lang="en-GB" sz="1867" dirty="0" smtClean="0">
                <a:solidFill>
                  <a:srgbClr val="000000"/>
                </a:solidFill>
              </a:rPr>
              <a:t/>
            </a:r>
            <a:br>
              <a:rPr lang="en-GB" sz="1867" dirty="0" smtClean="0">
                <a:solidFill>
                  <a:srgbClr val="000000"/>
                </a:solidFill>
              </a:rPr>
            </a:br>
            <a:r>
              <a:rPr lang="en-GB" sz="1867" dirty="0" smtClean="0">
                <a:solidFill>
                  <a:srgbClr val="000000"/>
                </a:solidFill>
              </a:rPr>
              <a:t>3. </a:t>
            </a:r>
            <a:r>
              <a:rPr lang="en-GB" sz="1867" dirty="0" err="1" smtClean="0">
                <a:solidFill>
                  <a:srgbClr val="000000"/>
                </a:solidFill>
              </a:rPr>
              <a:t>Teres</a:t>
            </a:r>
            <a:r>
              <a:rPr lang="en-GB" sz="1867" dirty="0" smtClean="0">
                <a:solidFill>
                  <a:srgbClr val="000000"/>
                </a:solidFill>
              </a:rPr>
              <a:t> major</a:t>
            </a:r>
            <a:endParaRPr lang="en-GB" sz="1867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9511" y="1313720"/>
            <a:ext cx="2873514" cy="2727404"/>
            <a:chOff x="4639079" y="1513970"/>
            <a:chExt cx="2873514" cy="2727404"/>
          </a:xfrm>
        </p:grpSpPr>
        <p:grpSp>
          <p:nvGrpSpPr>
            <p:cNvPr id="3" name="Group 2"/>
            <p:cNvGrpSpPr/>
            <p:nvPr/>
          </p:nvGrpSpPr>
          <p:grpSpPr>
            <a:xfrm>
              <a:off x="4639079" y="1513970"/>
              <a:ext cx="2873514" cy="2727404"/>
              <a:chOff x="4639079" y="1513970"/>
              <a:chExt cx="2873514" cy="2727404"/>
            </a:xfrm>
          </p:grpSpPr>
          <p:pic>
            <p:nvPicPr>
              <p:cNvPr id="35" name="Picture 2" descr="https://s-media-cache-ak0.pinimg.com/236x/7d/5c/a3/7d5ca3350346974feb37bd33966557ec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79" y="1513970"/>
                <a:ext cx="2873514" cy="2727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679420" y="2092402"/>
                <a:ext cx="941450" cy="691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262125" y="2694973"/>
              <a:ext cx="331851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68834" y="1248853"/>
            <a:ext cx="2873514" cy="2727404"/>
            <a:chOff x="8673197" y="1498722"/>
            <a:chExt cx="2873514" cy="2727404"/>
          </a:xfrm>
        </p:grpSpPr>
        <p:pic>
          <p:nvPicPr>
            <p:cNvPr id="36" name="Picture 2" descr="https://s-media-cache-ak0.pinimg.com/236x/7d/5c/a3/7d5ca3350346974feb37bd33966557e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197" y="1498722"/>
              <a:ext cx="2873514" cy="272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916052" y="3262296"/>
              <a:ext cx="914009" cy="516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35932" y="3362719"/>
              <a:ext cx="331851" cy="17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31161" y="5470922"/>
            <a:ext cx="3469416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Pectoralis major, latissimus </a:t>
            </a:r>
            <a:r>
              <a:rPr lang="en-US" dirty="0" err="1" smtClean="0">
                <a:latin typeface="+mn-lt"/>
              </a:rPr>
              <a:t>dorsi</a:t>
            </a:r>
            <a:r>
              <a:rPr lang="en-US" dirty="0" smtClean="0">
                <a:latin typeface="+mn-lt"/>
              </a:rPr>
              <a:t>, and </a:t>
            </a:r>
            <a:r>
              <a:rPr lang="en-US" dirty="0" err="1" smtClean="0">
                <a:latin typeface="+mn-lt"/>
              </a:rPr>
              <a:t>teres</a:t>
            </a:r>
            <a:r>
              <a:rPr lang="en-US" dirty="0" smtClean="0">
                <a:latin typeface="+mn-lt"/>
              </a:rPr>
              <a:t> major are all inserted in the </a:t>
            </a:r>
            <a:r>
              <a:rPr lang="en-US" u="sng" dirty="0" smtClean="0">
                <a:latin typeface="+mn-lt"/>
              </a:rPr>
              <a:t>bicipital groove</a:t>
            </a:r>
          </a:p>
          <a:p>
            <a:r>
              <a:rPr lang="en-US" dirty="0" smtClean="0">
                <a:latin typeface="+mn-lt"/>
              </a:rPr>
              <a:t>Pectoralis </a:t>
            </a:r>
            <a:r>
              <a:rPr lang="en-US" b="1" dirty="0" smtClean="0">
                <a:latin typeface="+mn-lt"/>
              </a:rPr>
              <a:t>major</a:t>
            </a:r>
            <a:r>
              <a:rPr lang="en-US" dirty="0" smtClean="0">
                <a:latin typeface="+mn-lt"/>
              </a:rPr>
              <a:t> – lateral lip</a:t>
            </a:r>
          </a:p>
          <a:p>
            <a:r>
              <a:rPr lang="en-US" b="1" dirty="0" smtClean="0">
                <a:latin typeface="+mn-lt"/>
              </a:rPr>
              <a:t>Lati</a:t>
            </a:r>
            <a:r>
              <a:rPr lang="en-US" dirty="0" smtClean="0">
                <a:latin typeface="+mn-lt"/>
              </a:rPr>
              <a:t>ssimus </a:t>
            </a:r>
            <a:r>
              <a:rPr lang="en-US" dirty="0" err="1" smtClean="0">
                <a:latin typeface="+mn-lt"/>
              </a:rPr>
              <a:t>dorsi</a:t>
            </a:r>
            <a:r>
              <a:rPr lang="en-US" dirty="0" smtClean="0">
                <a:latin typeface="+mn-lt"/>
              </a:rPr>
              <a:t> –  groove</a:t>
            </a:r>
          </a:p>
          <a:p>
            <a:r>
              <a:rPr lang="en-US" dirty="0" err="1" smtClean="0">
                <a:latin typeface="+mn-lt"/>
              </a:rPr>
              <a:t>Teres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major</a:t>
            </a:r>
            <a:r>
              <a:rPr lang="en-US" dirty="0" smtClean="0">
                <a:latin typeface="+mn-lt"/>
              </a:rPr>
              <a:t> – medial lip</a:t>
            </a:r>
            <a:endParaRPr lang="en-GB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2745" y="6117621"/>
            <a:ext cx="448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To Remember:</a:t>
            </a: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 Lady between 2 Majors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054" name="Picture 6" descr="https://upload.wikimedia.org/wikipedia/commons/thumb/a/ad/Gray207.png/250px-Gray20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21279" b="58716"/>
          <a:stretch/>
        </p:blipFill>
        <p:spPr bwMode="auto">
          <a:xfrm>
            <a:off x="3637390" y="3528754"/>
            <a:ext cx="1492623" cy="18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Brace 19"/>
          <p:cNvSpPr/>
          <p:nvPr/>
        </p:nvSpPr>
        <p:spPr>
          <a:xfrm>
            <a:off x="7791291" y="4494202"/>
            <a:ext cx="195088" cy="741325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023082" y="4710453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MAIN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8458200" y="5282772"/>
            <a:ext cx="105195" cy="469538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563395" y="538354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ASSIST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" name="Right Bracket 23"/>
          <p:cNvSpPr/>
          <p:nvPr/>
        </p:nvSpPr>
        <p:spPr>
          <a:xfrm>
            <a:off x="3205735" y="4661739"/>
            <a:ext cx="45719" cy="635353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ket 24"/>
          <p:cNvSpPr/>
          <p:nvPr/>
        </p:nvSpPr>
        <p:spPr>
          <a:xfrm>
            <a:off x="5700577" y="4619556"/>
            <a:ext cx="82168" cy="583711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24" idx="2"/>
          </p:cNvCxnSpPr>
          <p:nvPr/>
        </p:nvCxnSpPr>
        <p:spPr>
          <a:xfrm>
            <a:off x="3251454" y="4979416"/>
            <a:ext cx="639236" cy="434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55938" y="4925319"/>
            <a:ext cx="644639" cy="463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4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760000" y="1136104"/>
            <a:ext cx="10672000" cy="509859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Muscles Of Shoulder Region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14350" indent="-285750">
              <a:buFont typeface="+mj-lt"/>
              <a:buAutoNum type="arabicPeriod"/>
            </a:pPr>
            <a:r>
              <a:rPr lang="en-US" sz="2000" u="sng" dirty="0" smtClean="0">
                <a:solidFill>
                  <a:schemeClr val="tx1"/>
                </a:solidFill>
                <a:latin typeface="+mn-lt"/>
              </a:rPr>
              <a:t>Origin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scapula.</a:t>
            </a:r>
          </a:p>
          <a:p>
            <a:pPr marL="514350" indent="-285750">
              <a:buFont typeface="+mj-lt"/>
              <a:buAutoNum type="arabicPeriod"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Insertion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humerus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14350" indent="-285750">
              <a:buFont typeface="+mj-lt"/>
              <a:buAutoNum type="arabicPeriod"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Action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move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humerus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(SHOULDER JOINT)</a:t>
            </a:r>
          </a:p>
          <a:p>
            <a:pPr marL="514350" indent="-285750">
              <a:buFont typeface="+mj-lt"/>
              <a:buAutoNum type="arabicPeriod"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Nerve supply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anterior rami of spinal nerves through brachial plexus.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Rotator Cuff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 4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muscles in scapular region surround and help in stabilization of shoulder joint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(supraspinatus, infraspinatus, </a:t>
            </a:r>
            <a:r>
              <a:rPr lang="en-US" sz="2000" i="1" dirty="0" err="1">
                <a:solidFill>
                  <a:schemeClr val="tx1"/>
                </a:solidFill>
                <a:latin typeface="+mn-lt"/>
              </a:rPr>
              <a:t>teres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minor, subscapularis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).</a:t>
            </a:r>
            <a:endParaRPr lang="en" sz="2000" u="sng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Shoulder </a:t>
            </a:r>
            <a:r>
              <a:rPr lang="en" sz="20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joint</a:t>
            </a:r>
            <a:r>
              <a:rPr lang="en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</a:p>
          <a:p>
            <a:pPr marL="228600">
              <a:spcBef>
                <a:spcPts val="800"/>
              </a:spcBef>
            </a:pPr>
            <a:r>
              <a:rPr lang="en" sz="2000" dirty="0">
                <a:solidFill>
                  <a:schemeClr val="tx1"/>
                </a:solidFill>
                <a:latin typeface="+mn-lt"/>
              </a:rPr>
              <a:t>1.</a:t>
            </a:r>
            <a:r>
              <a:rPr lang="en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Type: synovial, ball &amp; socket</a:t>
            </a:r>
          </a:p>
          <a:p>
            <a:pPr marL="228600">
              <a:spcBef>
                <a:spcPts val="800"/>
              </a:spcBef>
            </a:pPr>
            <a:r>
              <a:rPr lang="en" sz="2000" dirty="0">
                <a:solidFill>
                  <a:schemeClr val="tx1"/>
                </a:solidFill>
                <a:latin typeface="+mn-lt"/>
              </a:rPr>
              <a:t>2.</a:t>
            </a:r>
            <a:r>
              <a:rPr lang="en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Articular surfaces: head of humerus &amp; glenoid cavity of scapula</a:t>
            </a:r>
          </a:p>
          <a:p>
            <a:pPr marL="228600">
              <a:spcBef>
                <a:spcPts val="800"/>
              </a:spcBef>
            </a:pPr>
            <a:r>
              <a:rPr lang="en" sz="2000" dirty="0">
                <a:solidFill>
                  <a:schemeClr val="tx1"/>
                </a:solidFill>
                <a:latin typeface="+mn-lt"/>
              </a:rPr>
              <a:t>3.</a:t>
            </a:r>
            <a:r>
              <a:rPr lang="en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Stability: depends on </a:t>
            </a:r>
            <a:r>
              <a:rPr lang="en" sz="2000" u="sng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rotator cuff</a:t>
            </a:r>
          </a:p>
          <a:p>
            <a:pPr marL="228600">
              <a:spcBef>
                <a:spcPts val="800"/>
              </a:spcBef>
            </a:pPr>
            <a:r>
              <a:rPr lang="en" sz="2000" dirty="0">
                <a:solidFill>
                  <a:schemeClr val="tx1"/>
                </a:solidFill>
                <a:latin typeface="+mn-lt"/>
              </a:rPr>
              <a:t>4.</a:t>
            </a:r>
            <a:r>
              <a:rPr lang="en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Relations: rotator cuff and axillary nerve</a:t>
            </a:r>
          </a:p>
          <a:p>
            <a:pPr marL="228600">
              <a:spcBef>
                <a:spcPts val="800"/>
              </a:spcBef>
            </a:pPr>
            <a:r>
              <a:rPr lang="en" sz="2000" dirty="0">
                <a:solidFill>
                  <a:schemeClr val="tx1"/>
                </a:solidFill>
                <a:latin typeface="+mn-lt"/>
              </a:rPr>
              <a:t>5.Movements</a:t>
            </a:r>
            <a:r>
              <a:rPr lang="en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: flexion, extension, abduction, adduction, medial &amp; lateral rotation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000" y="457200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Summary</a:t>
            </a:r>
            <a:endParaRPr lang="en-GB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547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Shape 301"/>
          <p:cNvGraphicFramePr/>
          <p:nvPr>
            <p:extLst>
              <p:ext uri="{D42A27DB-BD31-4B8C-83A1-F6EECF244321}">
                <p14:modId xmlns:p14="http://schemas.microsoft.com/office/powerpoint/2010/main" val="112500567"/>
              </p:ext>
            </p:extLst>
          </p:nvPr>
        </p:nvGraphicFramePr>
        <p:xfrm>
          <a:off x="188258" y="290835"/>
          <a:ext cx="11779623" cy="6219030"/>
        </p:xfrm>
        <a:graphic>
          <a:graphicData uri="http://schemas.openxmlformats.org/drawingml/2006/table">
            <a:tbl>
              <a:tblPr>
                <a:tableStyleId>{1108BE60-98E1-4CA7-AB5B-2BF94F43183B}</a:tableStyleId>
              </a:tblPr>
              <a:tblGrid>
                <a:gridCol w="956609"/>
                <a:gridCol w="2921000"/>
                <a:gridCol w="2146673"/>
                <a:gridCol w="1855694"/>
                <a:gridCol w="2042833"/>
                <a:gridCol w="1856814"/>
              </a:tblGrid>
              <a:tr h="690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i="1" dirty="0">
                          <a:sym typeface="Calibri"/>
                        </a:rPr>
                        <a:t>Muscle</a:t>
                      </a:r>
                      <a:endParaRPr lang="en" sz="1500" b="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 smtClean="0"/>
                        <a:t>Deltoid</a:t>
                      </a:r>
                      <a:endParaRPr lang="en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6F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 smtClean="0"/>
                        <a:t>Supraspinatus &amp; Infraspinatus</a:t>
                      </a:r>
                      <a:endParaRPr lang="en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 smtClean="0"/>
                        <a:t>Teres Minor</a:t>
                      </a:r>
                      <a:endParaRPr lang="en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8F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 smtClean="0"/>
                        <a:t>Teres Major</a:t>
                      </a:r>
                      <a:endParaRPr lang="en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b="1" dirty="0" smtClean="0"/>
                        <a:t>Subscapularis</a:t>
                      </a:r>
                      <a:endParaRPr lang="en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D7BD"/>
                    </a:solidFill>
                  </a:tcPr>
                </a:tc>
              </a:tr>
              <a:tr h="1271992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i="1" dirty="0">
                          <a:sym typeface="Calibri"/>
                        </a:rPr>
                        <a:t>O</a:t>
                      </a:r>
                      <a:r>
                        <a:rPr lang="en" sz="1500" i="1" dirty="0" smtClean="0">
                          <a:sym typeface="Calibri"/>
                        </a:rPr>
                        <a:t>rigin</a:t>
                      </a:r>
                      <a:endParaRPr lang="en" sz="1500" b="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lateral 1/3 of clavicle ,acromion and spine of scapula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(= insertion of trapezius).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6F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1.</a:t>
                      </a:r>
                      <a:r>
                        <a:rPr lang="en" sz="1500" dirty="0">
                          <a:sym typeface="Calibri"/>
                        </a:rPr>
                        <a:t>Supraspinatus: supraspinous fossa.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2.</a:t>
                      </a:r>
                      <a:r>
                        <a:rPr lang="en" sz="1500" dirty="0">
                          <a:sym typeface="Calibri"/>
                        </a:rPr>
                        <a:t>Infraspinatus: infraspinaous fossa.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lateral (Axillary) border of Scapula.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8F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lateral border ofscapula.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/>
                        <a:t>subscapular fossa.</a:t>
                      </a:r>
                      <a:endParaRPr lang="en" sz="15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D7BD"/>
                    </a:solidFill>
                  </a:tcPr>
                </a:tc>
              </a:tr>
              <a:tr h="1180801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500" i="1" dirty="0" smtClean="0">
                          <a:sym typeface="Calibri"/>
                        </a:rPr>
                        <a:t>I</a:t>
                      </a:r>
                      <a:r>
                        <a:rPr lang="en" sz="1500" i="1" dirty="0" smtClean="0">
                          <a:sym typeface="Calibri"/>
                        </a:rPr>
                        <a:t>nsertion</a:t>
                      </a:r>
                      <a:endParaRPr lang="en" sz="1500" b="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deltoid tuberosity of humerus.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6F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ym typeface="Calibri"/>
                        </a:rPr>
                        <a:t>greater tuberosity of humerus.</a:t>
                      </a:r>
                      <a:endParaRPr lang="en" sz="1500" b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greater tuberosity of humerus.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8F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medial lip of bicipital groove of humerus (with latissimus dorsi &amp; pectoralis major).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/>
                        <a:t>lesser tuberosity of humerus.</a:t>
                      </a:r>
                      <a:endParaRPr lang="en" sz="15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D7BD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i="1" dirty="0">
                          <a:sym typeface="Calibri"/>
                        </a:rPr>
                        <a:t>Nerve supply</a:t>
                      </a:r>
                      <a:endParaRPr lang="en" sz="1500" b="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axillary nerve.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6F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ym typeface="Calibri"/>
                        </a:rPr>
                        <a:t>Suprascapular nerve.</a:t>
                      </a:r>
                      <a:endParaRPr lang="en" sz="1500" b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axillary nerve.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8F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lower subscapular nerve.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upper &amp; lower subscapular nerves.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D7BD"/>
                    </a:solidFill>
                  </a:tcPr>
                </a:tc>
              </a:tr>
              <a:tr h="2043136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500" i="1" dirty="0" smtClean="0">
                          <a:sym typeface="Calibri"/>
                        </a:rPr>
                        <a:t>A</a:t>
                      </a:r>
                      <a:r>
                        <a:rPr lang="en" sz="1500" i="1" dirty="0" smtClean="0">
                          <a:sym typeface="Calibri"/>
                        </a:rPr>
                        <a:t>ction</a:t>
                      </a:r>
                      <a:endParaRPr lang="en" sz="1500" b="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1.</a:t>
                      </a:r>
                      <a:r>
                        <a:rPr lang="en" sz="1500" u="sng" dirty="0">
                          <a:sym typeface="Calibri"/>
                        </a:rPr>
                        <a:t>Anterior fibers</a:t>
                      </a:r>
                      <a:r>
                        <a:rPr lang="en" sz="1500" dirty="0">
                          <a:sym typeface="Calibri"/>
                        </a:rPr>
                        <a:t>: flexion &amp; medial rotation of humerus (arm, shoulder joint).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2.</a:t>
                      </a:r>
                      <a:r>
                        <a:rPr lang="en" sz="1500" u="sng" dirty="0">
                          <a:sym typeface="Calibri"/>
                        </a:rPr>
                        <a:t>Middle fibers: </a:t>
                      </a:r>
                      <a:r>
                        <a:rPr lang="en" sz="1500" dirty="0">
                          <a:sym typeface="Calibri"/>
                        </a:rPr>
                        <a:t>abduction of humerus from </a:t>
                      </a:r>
                      <a:r>
                        <a:rPr lang="en" sz="1500" u="sng" dirty="0">
                          <a:sym typeface="Calibri"/>
                        </a:rPr>
                        <a:t>15° - 90 °.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3.</a:t>
                      </a:r>
                      <a:r>
                        <a:rPr lang="en" sz="1500" u="sng" dirty="0">
                          <a:sym typeface="Calibri"/>
                        </a:rPr>
                        <a:t>Posterior fibers</a:t>
                      </a:r>
                      <a:r>
                        <a:rPr lang="en" sz="1500" dirty="0">
                          <a:sym typeface="Calibri"/>
                        </a:rPr>
                        <a:t>: extension &amp; lateral rotation of humerus.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6F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1.</a:t>
                      </a:r>
                      <a:r>
                        <a:rPr lang="en" sz="1500" u="sng" dirty="0">
                          <a:sym typeface="Calibri"/>
                        </a:rPr>
                        <a:t>Supraspinatus</a:t>
                      </a:r>
                      <a:r>
                        <a:rPr lang="en" sz="1500" dirty="0">
                          <a:sym typeface="Calibri"/>
                        </a:rPr>
                        <a:t>: abduction of humerus from 0° - 15°.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2.</a:t>
                      </a:r>
                      <a:r>
                        <a:rPr lang="en" sz="1500" u="sng" dirty="0">
                          <a:sym typeface="Calibri"/>
                        </a:rPr>
                        <a:t>Infraspinatus:</a:t>
                      </a:r>
                      <a:r>
                        <a:rPr lang="en" sz="1500" dirty="0">
                          <a:sym typeface="Calibri"/>
                        </a:rPr>
                        <a:t> lateral rotation of humerus.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ym typeface="Calibri"/>
                        </a:rPr>
                        <a:t>lateral rotation of humerus.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8FD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 extension, adduction &amp; medial rotation of humerus  (as action of latissimus dorsi).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medial rotation of humerus.</a:t>
                      </a:r>
                      <a:endParaRPr lang="en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D7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10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15600" y="133733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Questions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15600" y="897332"/>
            <a:ext cx="11360800" cy="5960667"/>
          </a:xfrm>
          <a:prstGeom prst="rect">
            <a:avLst/>
          </a:prstGeom>
        </p:spPr>
        <p:txBody>
          <a:bodyPr vert="horz" lIns="121900" tIns="121900" rIns="121900" bIns="121900" numCol="2" rtlCol="0" anchor="t" anchorCtr="0"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1. Which </a:t>
            </a:r>
            <a:r>
              <a:rPr lang="en-US" sz="1600" dirty="0"/>
              <a:t>one of the following muscles is inserted into the lesser tuberosity of the </a:t>
            </a:r>
            <a:r>
              <a:rPr lang="en-US" sz="1600" dirty="0" err="1"/>
              <a:t>humerus</a:t>
            </a:r>
            <a:r>
              <a:rPr lang="en-US" sz="1600" dirty="0"/>
              <a:t>? </a:t>
            </a:r>
          </a:p>
          <a:p>
            <a:pPr marL="514350" indent="-231775">
              <a:buFont typeface="+mj-lt"/>
              <a:buAutoNum type="alphaUcPeriod"/>
            </a:pPr>
            <a:r>
              <a:rPr lang="en-US" sz="1600" dirty="0"/>
              <a:t>Subscapularis</a:t>
            </a:r>
          </a:p>
          <a:p>
            <a:pPr marL="514350" indent="-231775">
              <a:buFont typeface="+mj-lt"/>
              <a:buAutoNum type="alphaUcPeriod"/>
            </a:pPr>
            <a:r>
              <a:rPr lang="en-US" sz="1600" dirty="0"/>
              <a:t>Deltoid</a:t>
            </a:r>
          </a:p>
          <a:p>
            <a:pPr marL="514350" indent="-231775">
              <a:buFont typeface="+mj-lt"/>
              <a:buAutoNum type="alphaUcPeriod"/>
            </a:pPr>
            <a:r>
              <a:rPr lang="en-US" sz="1600" dirty="0" err="1"/>
              <a:t>Teres</a:t>
            </a:r>
            <a:r>
              <a:rPr lang="en-US" sz="1600" dirty="0"/>
              <a:t> major</a:t>
            </a:r>
          </a:p>
          <a:p>
            <a:pPr marL="514350" indent="-231775">
              <a:buFont typeface="+mj-lt"/>
              <a:buAutoNum type="alphaUcPeriod"/>
            </a:pPr>
            <a:r>
              <a:rPr lang="en-US" sz="1600" dirty="0"/>
              <a:t>Infraspinatus</a:t>
            </a:r>
            <a:endParaRPr lang="en" sz="1600" dirty="0">
              <a:sym typeface="Calibri"/>
            </a:endParaRPr>
          </a:p>
          <a:p>
            <a:pPr>
              <a:buNone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>
              <a:buNone/>
            </a:pPr>
            <a:r>
              <a:rPr lang="en-US" sz="1600" dirty="0" smtClean="0"/>
              <a:t>2. Which </a:t>
            </a:r>
            <a:r>
              <a:rPr lang="en-US" sz="1600" dirty="0"/>
              <a:t>one of the following muscles is part of the rotator cuff?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Subscapularis.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Deltoid.</a:t>
            </a:r>
          </a:p>
          <a:p>
            <a:pPr marL="511175">
              <a:buFont typeface="+mj-lt"/>
              <a:buAutoNum type="alphaUcPeriod"/>
            </a:pPr>
            <a:r>
              <a:rPr lang="en-US" sz="1600" dirty="0" err="1"/>
              <a:t>Teres</a:t>
            </a:r>
            <a:r>
              <a:rPr lang="en-US" sz="1600" dirty="0"/>
              <a:t> major.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Rhomboid minor.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-US" sz="1600" dirty="0" smtClean="0"/>
              <a:t>3. Regarding </a:t>
            </a:r>
            <a:r>
              <a:rPr lang="en-US" sz="1600" dirty="0"/>
              <a:t>the shoulder joint, which one of the following statements is correct?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It is a stable joint.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It is a synovial joint of hinge variety.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Latissimus </a:t>
            </a:r>
            <a:r>
              <a:rPr lang="en-US" sz="1600" dirty="0" err="1"/>
              <a:t>dorsi</a:t>
            </a:r>
            <a:r>
              <a:rPr lang="en-US" sz="1600" dirty="0"/>
              <a:t> muscle adducts shoulder joint.</a:t>
            </a:r>
          </a:p>
          <a:p>
            <a:pPr marL="511175">
              <a:buFont typeface="+mj-lt"/>
              <a:buAutoNum type="alphaUcPeriod"/>
            </a:pPr>
            <a:r>
              <a:rPr lang="en-US" sz="1600" dirty="0"/>
              <a:t>Downward dislocation of shoulder joint may cause injury to the radial nerve.</a:t>
            </a:r>
          </a:p>
          <a:p>
            <a:pPr>
              <a:buNone/>
            </a:pPr>
            <a:endParaRPr sz="1600" dirty="0">
              <a:sym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Bursae ______ friction </a:t>
            </a: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between tendons, joint capsule &amp; bone. </a:t>
            </a:r>
          </a:p>
          <a:p>
            <a:pPr marL="511175" indent="-204788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Increase.</a:t>
            </a:r>
          </a:p>
          <a:p>
            <a:pPr marL="511175" indent="-204788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Reduce.</a:t>
            </a:r>
          </a:p>
          <a:p>
            <a:pPr marL="511175" indent="-204788">
              <a:lnSpc>
                <a:spcPct val="100000"/>
              </a:lnSpc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Doesn’t affect.</a:t>
            </a:r>
          </a:p>
          <a:p>
            <a:pPr>
              <a:spcBef>
                <a:spcPts val="800"/>
              </a:spcBef>
              <a:buNone/>
            </a:pPr>
            <a:r>
              <a:rPr lang="en-GB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W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hich of the following is related </a:t>
            </a: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shoulder joint 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inferiorly?</a:t>
            </a:r>
            <a:endParaRPr lang="en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1175" indent="-161925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Subscapularis.</a:t>
            </a:r>
          </a:p>
          <a:p>
            <a:pPr marL="511175" indent="-161925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 minor.</a:t>
            </a:r>
          </a:p>
          <a:p>
            <a:pPr marL="511175" indent="-161925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Axillary nerve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9250" indent="0">
              <a:spcBef>
                <a:spcPts val="800"/>
              </a:spcBef>
              <a:buClr>
                <a:srgbClr val="000000"/>
              </a:buClr>
              <a:buSzPct val="100000"/>
              <a:buNone/>
            </a:pPr>
            <a:endParaRPr lang="en"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70000"/>
              </a:lnSpc>
              <a:spcBef>
                <a:spcPts val="800"/>
              </a:spcBef>
              <a:buNone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A patient injured his 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suprascapular 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nerve. Which of the following actions will be completely lost?</a:t>
            </a:r>
          </a:p>
          <a:p>
            <a:pPr marL="342900" indent="-342900">
              <a:lnSpc>
                <a:spcPct val="70000"/>
              </a:lnSpc>
              <a:spcBef>
                <a:spcPts val="800"/>
              </a:spcBef>
              <a:buAutoNum type="alphaUcPeriod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Abduction (0</a:t>
            </a:r>
            <a:r>
              <a:rPr lang="en" sz="1600" dirty="0">
                <a:sym typeface="Calibri"/>
              </a:rPr>
              <a:t>°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-15</a:t>
            </a:r>
            <a:r>
              <a:rPr lang="en" sz="1600" dirty="0">
                <a:sym typeface="Calibri"/>
              </a:rPr>
              <a:t>°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indent="-342900">
              <a:lnSpc>
                <a:spcPct val="70000"/>
              </a:lnSpc>
              <a:spcBef>
                <a:spcPts val="800"/>
              </a:spcBef>
              <a:buAutoNum type="alphaUcPeriod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Abduction (15</a:t>
            </a:r>
            <a:r>
              <a:rPr lang="en" sz="1600" dirty="0">
                <a:sym typeface="Calibri"/>
              </a:rPr>
              <a:t>°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-90</a:t>
            </a:r>
            <a:r>
              <a:rPr lang="en" sz="1600" dirty="0">
                <a:sym typeface="Calibri"/>
              </a:rPr>
              <a:t>°</a:t>
            </a: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indent="-342900">
              <a:lnSpc>
                <a:spcPct val="70000"/>
              </a:lnSpc>
              <a:spcBef>
                <a:spcPts val="800"/>
              </a:spcBef>
              <a:buAutoNum type="alphaUcPeriod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Lateral rotation </a:t>
            </a:r>
          </a:p>
          <a:p>
            <a:pPr marL="342900" indent="-342900">
              <a:lnSpc>
                <a:spcPct val="70000"/>
              </a:lnSpc>
              <a:spcBef>
                <a:spcPts val="800"/>
              </a:spcBef>
              <a:buAutoNum type="alphaUcPeriod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Medial rotation </a:t>
            </a:r>
          </a:p>
          <a:p>
            <a:pPr>
              <a:spcBef>
                <a:spcPts val="800"/>
              </a:spcBef>
              <a:buNone/>
            </a:pPr>
            <a:endParaRPr lang="en" sz="16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7. The subacromial </a:t>
            </a:r>
            <a:r>
              <a:rPr lang="en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bursa is between?</a:t>
            </a:r>
            <a:r>
              <a:rPr lang="en" sz="1600" dirty="0">
                <a:solidFill>
                  <a:srgbClr val="A64D79"/>
                </a:solidFill>
                <a:ea typeface="Calibri"/>
                <a:cs typeface="Calibri"/>
                <a:sym typeface="Calibri"/>
              </a:rPr>
              <a:t> </a:t>
            </a:r>
            <a:endParaRPr lang="en" sz="1600" dirty="0" smtClean="0">
              <a:solidFill>
                <a:srgbClr val="A64D79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800"/>
              </a:spcBef>
              <a:buAutoNum type="arabicPeriod" startAt="6"/>
            </a:pPr>
            <a:endParaRPr lang="en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A little boy came to the emergency department after falling from a tree. An xray showed that he dislocated his shoulder. List the muscles of the rotator cuff.</a:t>
            </a:r>
            <a:endParaRPr lang="en" sz="1600" dirty="0">
              <a:solidFill>
                <a:srgbClr val="A64D79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941" y="2821807"/>
            <a:ext cx="12389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Answers:</a:t>
            </a:r>
          </a:p>
          <a:p>
            <a:pPr marL="342900" indent="-168275"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342900" indent="-168275"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342900" indent="-168275"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</a:t>
            </a:r>
          </a:p>
          <a:p>
            <a:pPr marL="342900" indent="-168275"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B</a:t>
            </a:r>
          </a:p>
          <a:p>
            <a:pPr marL="342900" indent="-168275"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 </a:t>
            </a:r>
          </a:p>
          <a:p>
            <a:pPr marL="342900" indent="-168275"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1117" y="5928699"/>
            <a:ext cx="5680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Answers:</a:t>
            </a:r>
          </a:p>
          <a:p>
            <a:pPr marL="174625"/>
            <a:r>
              <a:rPr lang="en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7. Deltoid</a:t>
            </a:r>
            <a:r>
              <a:rPr lang="e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, supraspinatus and capsule.</a:t>
            </a:r>
          </a:p>
          <a:p>
            <a:pPr marL="174625"/>
            <a:r>
              <a:rPr lang="en" sz="16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8. Supraspinatus</a:t>
            </a:r>
            <a:r>
              <a:rPr lang="e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, Infraspinatus, Teres minor &amp; Subscapularis</a:t>
            </a:r>
          </a:p>
        </p:txBody>
      </p:sp>
    </p:spTree>
    <p:extLst>
      <p:ext uri="{BB962C8B-B14F-4D97-AF65-F5344CB8AC3E}">
        <p14:creationId xmlns:p14="http://schemas.microsoft.com/office/powerpoint/2010/main" val="290779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Abanumy</a:t>
            </a:r>
          </a:p>
          <a:p>
            <a:pPr marL="177800" indent="0">
              <a:buNone/>
            </a:pPr>
            <a:r>
              <a:rPr lang="en-GB" dirty="0" err="1" smtClean="0">
                <a:latin typeface="Calibri" panose="020F0502020204030204" pitchFamily="34" charset="0"/>
              </a:rPr>
              <a:t>Ghada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Almazrou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74631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 smtClean="0">
                <a:latin typeface="Calibri" panose="020F0502020204030204" pitchFamily="34" charset="0"/>
              </a:rPr>
              <a:t>Members:</a:t>
            </a:r>
            <a:endParaRPr lang="en-GB" i="1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>
                <a:latin typeface="Calibri" panose="020F0502020204030204" pitchFamily="34" charset="0"/>
              </a:rPr>
              <a:t>Dania </a:t>
            </a:r>
            <a:r>
              <a:rPr lang="en-US" dirty="0" err="1" smtClean="0">
                <a:latin typeface="Calibri" panose="020F0502020204030204" pitchFamily="34" charset="0"/>
              </a:rPr>
              <a:t>Alkelabi</a:t>
            </a:r>
            <a:endParaRPr lang="en-US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Deena </a:t>
            </a:r>
            <a:r>
              <a:rPr lang="en-US" dirty="0" err="1" smtClean="0">
                <a:latin typeface="Calibri" panose="020F0502020204030204" pitchFamily="34" charset="0"/>
              </a:rPr>
              <a:t>AlNowiser</a:t>
            </a:r>
            <a:endParaRPr lang="en-US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>
                <a:latin typeface="Calibri" panose="020F0502020204030204" pitchFamily="34" charset="0"/>
              </a:rPr>
              <a:t>Jawaher </a:t>
            </a:r>
            <a:r>
              <a:rPr lang="en-US" dirty="0" err="1" smtClean="0">
                <a:latin typeface="Calibri" panose="020F0502020204030204" pitchFamily="34" charset="0"/>
              </a:rPr>
              <a:t>Alkhayyal</a:t>
            </a:r>
            <a:endParaRPr lang="en-US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Nourah</a:t>
            </a:r>
            <a:r>
              <a:rPr lang="en-US" dirty="0" smtClean="0">
                <a:latin typeface="Calibri" panose="020F0502020204030204" pitchFamily="34" charset="0"/>
              </a:rPr>
              <a:t> Al </a:t>
            </a:r>
            <a:r>
              <a:rPr lang="en-US" dirty="0" err="1" smtClean="0">
                <a:latin typeface="Calibri" panose="020F0502020204030204" pitchFamily="34" charset="0"/>
              </a:rPr>
              <a:t>Hogail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Rawan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Alharbi</a:t>
            </a:r>
            <a:endParaRPr lang="en-US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 err="1">
                <a:latin typeface="Calibri" panose="020F0502020204030204" pitchFamily="34" charset="0"/>
              </a:rPr>
              <a:t>Razan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AlQahtani</a:t>
            </a:r>
            <a:endParaRPr lang="en-US" dirty="0" smtClean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Safa</a:t>
            </a:r>
            <a:r>
              <a:rPr lang="en-US" dirty="0" smtClean="0">
                <a:latin typeface="Calibri" panose="020F0502020204030204" pitchFamily="34" charset="0"/>
              </a:rPr>
              <a:t> Al-</a:t>
            </a:r>
            <a:r>
              <a:rPr lang="en-US" dirty="0" err="1" smtClean="0">
                <a:latin typeface="Calibri" panose="020F0502020204030204" pitchFamily="34" charset="0"/>
              </a:rPr>
              <a:t>Osaimi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List the name of muscles of the shoulder region.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the anatomy of muscles of shoulder region regarding: attachments of each of them to scapula &amp; </a:t>
            </a:r>
            <a:r>
              <a:rPr lang="en-GB" dirty="0" err="1"/>
              <a:t>humerus</a:t>
            </a:r>
            <a:r>
              <a:rPr lang="en-GB" dirty="0"/>
              <a:t>, nerve supply and actions on shoulder joint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List the muscles forming the rotator cuff and describe the relation of each of them to the shoulder joint.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Describe the anatomy of shoulder joint regarding: type, articular surfaces, stability, relations &amp; movements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2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Recall (the brachial plexus)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https://s3.amazonaws.com/classconnection/49/flashcards/6302049/png/brachial_plexus-14917DD31FA048F12F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65" y="1690688"/>
            <a:ext cx="8042937" cy="47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6848" y="4289611"/>
            <a:ext cx="1169894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57600" y="3384783"/>
            <a:ext cx="699247" cy="205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20117" y="2412835"/>
            <a:ext cx="1532965" cy="19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59305" y="4679576"/>
            <a:ext cx="1653990" cy="188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1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34140" y="455929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Muscles of Shoulder Region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15599" y="1353133"/>
            <a:ext cx="5487659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000" dirty="0"/>
              <a:t>These are the muscles connecting </a:t>
            </a:r>
            <a:r>
              <a:rPr lang="en" sz="2000" b="1" dirty="0"/>
              <a:t>scapula</a:t>
            </a:r>
            <a:r>
              <a:rPr lang="en" sz="2000" dirty="0"/>
              <a:t> to </a:t>
            </a:r>
            <a:r>
              <a:rPr lang="en" sz="2000" b="1" dirty="0"/>
              <a:t>humerus</a:t>
            </a:r>
            <a:r>
              <a:rPr lang="en" sz="2000" dirty="0"/>
              <a:t> (move humerus through shoulder joint</a:t>
            </a:r>
            <a:r>
              <a:rPr lang="en" sz="2000" dirty="0" smtClean="0"/>
              <a:t>):</a:t>
            </a:r>
          </a:p>
          <a:p>
            <a:pPr marL="0" indent="0">
              <a:buNone/>
            </a:pPr>
            <a:endParaRPr lang="en" sz="2000" dirty="0"/>
          </a:p>
          <a:p>
            <a:pPr marL="609585" indent="-304792">
              <a:buAutoNum type="arabicPeriod"/>
            </a:pPr>
            <a:r>
              <a:rPr lang="en" sz="2000" dirty="0"/>
              <a:t>Deltoid</a:t>
            </a:r>
          </a:p>
          <a:p>
            <a:pPr marL="609585" indent="-304792">
              <a:buAutoNum type="arabicPeriod"/>
            </a:pPr>
            <a:r>
              <a:rPr lang="en" sz="2000" dirty="0"/>
              <a:t>Supraspinatus</a:t>
            </a:r>
          </a:p>
          <a:p>
            <a:pPr marL="609585" indent="-304792">
              <a:buAutoNum type="arabicPeriod"/>
            </a:pPr>
            <a:r>
              <a:rPr lang="en" sz="2000" dirty="0"/>
              <a:t>Infraspinatus</a:t>
            </a:r>
          </a:p>
          <a:p>
            <a:pPr marL="609585" indent="-304792">
              <a:buAutoNum type="arabicPeriod"/>
            </a:pPr>
            <a:r>
              <a:rPr lang="en" sz="2000" dirty="0"/>
              <a:t>Teres minor</a:t>
            </a:r>
          </a:p>
          <a:p>
            <a:pPr marL="609585" indent="-304792">
              <a:buAutoNum type="arabicPeriod"/>
            </a:pPr>
            <a:r>
              <a:rPr lang="en" sz="2000" dirty="0"/>
              <a:t>Teres major</a:t>
            </a:r>
          </a:p>
          <a:p>
            <a:pPr marL="609585" indent="-304792">
              <a:buAutoNum type="arabicPeriod"/>
            </a:pPr>
            <a:r>
              <a:rPr lang="en" sz="2000" dirty="0"/>
              <a:t>Subscapularis</a:t>
            </a:r>
          </a:p>
        </p:txBody>
      </p:sp>
      <p:cxnSp>
        <p:nvCxnSpPr>
          <p:cNvPr id="145" name="Shape 145"/>
          <p:cNvCxnSpPr/>
          <p:nvPr/>
        </p:nvCxnSpPr>
        <p:spPr>
          <a:xfrm>
            <a:off x="1142980" y="2547262"/>
            <a:ext cx="822960" cy="0"/>
          </a:xfrm>
          <a:prstGeom prst="straightConnector1">
            <a:avLst/>
          </a:prstGeom>
          <a:noFill/>
          <a:ln w="28575" cap="flat" cmpd="sng">
            <a:solidFill>
              <a:srgbClr val="C27BA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1149674" y="2811133"/>
            <a:ext cx="1463040" cy="0"/>
          </a:xfrm>
          <a:prstGeom prst="straightConnector1">
            <a:avLst/>
          </a:prstGeom>
          <a:noFill/>
          <a:ln w="28575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9" name="Shape 149"/>
          <p:cNvCxnSpPr/>
          <p:nvPr/>
        </p:nvCxnSpPr>
        <p:spPr>
          <a:xfrm>
            <a:off x="1186627" y="3095220"/>
            <a:ext cx="128016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1" name="Shape 151"/>
          <p:cNvCxnSpPr/>
          <p:nvPr/>
        </p:nvCxnSpPr>
        <p:spPr>
          <a:xfrm rot="10800000" flipH="1">
            <a:off x="1216888" y="3355102"/>
            <a:ext cx="1097280" cy="1000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1214801" y="3633031"/>
            <a:ext cx="1097280" cy="0"/>
          </a:xfrm>
          <a:prstGeom prst="straightConnector1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2" name="Group 1"/>
          <p:cNvGrpSpPr/>
          <p:nvPr/>
        </p:nvGrpSpPr>
        <p:grpSpPr>
          <a:xfrm>
            <a:off x="6095999" y="1324806"/>
            <a:ext cx="5828242" cy="4490435"/>
            <a:chOff x="5738533" y="1560167"/>
            <a:chExt cx="6250434" cy="4490435"/>
          </a:xfrm>
        </p:grpSpPr>
        <p:pic>
          <p:nvPicPr>
            <p:cNvPr id="144" name="Shape 144" descr="2-2-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0401" y="1560167"/>
              <a:ext cx="6218399" cy="4490435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146" name="Shape 146"/>
            <p:cNvSpPr/>
            <p:nvPr/>
          </p:nvSpPr>
          <p:spPr>
            <a:xfrm>
              <a:off x="5738533" y="2622167"/>
              <a:ext cx="696000" cy="232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27B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0710567" y="2148167"/>
              <a:ext cx="1278400" cy="2320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8E7CC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0" name="Shape 150"/>
            <p:cNvSpPr/>
            <p:nvPr/>
          </p:nvSpPr>
          <p:spPr>
            <a:xfrm>
              <a:off x="10730767" y="3160059"/>
              <a:ext cx="1180000" cy="21181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6FA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0771100" y="3408833"/>
              <a:ext cx="1079200" cy="1612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" name="Shape 154"/>
            <p:cNvSpPr/>
            <p:nvPr/>
          </p:nvSpPr>
          <p:spPr>
            <a:xfrm>
              <a:off x="10771100" y="3630733"/>
              <a:ext cx="1079200" cy="18288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741" y="3805589"/>
            <a:ext cx="2662595" cy="2580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298" y="1015399"/>
            <a:ext cx="2786369" cy="274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12834" y="304001"/>
            <a:ext cx="11360800" cy="123234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 dirty="0"/>
              <a:t>Muscles of Shoulder Region</a:t>
            </a:r>
            <a:br>
              <a:rPr lang="en" b="1" dirty="0"/>
            </a:br>
            <a:r>
              <a:rPr lang="en" sz="3600" dirty="0" smtClean="0"/>
              <a:t>Deltoid</a:t>
            </a:r>
            <a:endParaRPr lang="en" sz="3600" dirty="0"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02581" y="1536344"/>
            <a:ext cx="5595200" cy="521408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403225" indent="-219075">
              <a:buSzPct val="100000"/>
              <a:buFont typeface="Courier New" panose="02070309020205020404" pitchFamily="49" charset="0"/>
              <a:buChar char="o"/>
            </a:pPr>
            <a:r>
              <a:rPr lang="en" sz="1867" dirty="0"/>
              <a:t>A </a:t>
            </a:r>
            <a:r>
              <a:rPr lang="en" sz="1867" u="sng" dirty="0"/>
              <a:t>triangular muscle</a:t>
            </a:r>
            <a:r>
              <a:rPr lang="en" sz="1867" dirty="0"/>
              <a:t> that forms the rounded contour of the shoulder.</a:t>
            </a:r>
          </a:p>
          <a:p>
            <a:pPr marL="184150" indent="0">
              <a:buSzPct val="100000"/>
              <a:buNone/>
            </a:pPr>
            <a:r>
              <a:rPr lang="en" sz="1867" b="1" dirty="0"/>
              <a:t>Origin</a:t>
            </a:r>
            <a:r>
              <a:rPr lang="en" sz="1867" dirty="0" smtClean="0"/>
              <a:t>:	     </a:t>
            </a:r>
            <a:r>
              <a:rPr lang="en" sz="1867" dirty="0" smtClean="0"/>
              <a:t> lateral </a:t>
            </a:r>
            <a:r>
              <a:rPr lang="en" sz="1867" dirty="0"/>
              <a:t>⅓ of </a:t>
            </a:r>
            <a:r>
              <a:rPr lang="en" sz="1867" dirty="0" smtClean="0"/>
              <a:t>clavicle </a:t>
            </a:r>
            <a:r>
              <a:rPr lang="en" sz="1867" dirty="0" smtClean="0">
                <a:solidFill>
                  <a:schemeClr val="bg1">
                    <a:lumMod val="65000"/>
                  </a:schemeClr>
                </a:solidFill>
              </a:rPr>
              <a:t>(anterior fibers)</a:t>
            </a:r>
            <a:r>
              <a:rPr lang="en" sz="1867" dirty="0" smtClean="0"/>
              <a:t>, </a:t>
            </a:r>
          </a:p>
          <a:p>
            <a:pPr marL="184150" indent="0">
              <a:buSzPct val="100000"/>
              <a:buNone/>
            </a:pPr>
            <a:r>
              <a:rPr lang="en" sz="1867" dirty="0" smtClean="0"/>
              <a:t>	     </a:t>
            </a:r>
            <a:r>
              <a:rPr lang="en" sz="1867" dirty="0" smtClean="0"/>
              <a:t> acromion </a:t>
            </a:r>
            <a:r>
              <a:rPr lang="en" sz="1867" dirty="0" smtClean="0">
                <a:solidFill>
                  <a:schemeClr val="bg1">
                    <a:lumMod val="65000"/>
                  </a:schemeClr>
                </a:solidFill>
              </a:rPr>
              <a:t>(middle fibers)</a:t>
            </a:r>
            <a:r>
              <a:rPr lang="en" sz="1867" dirty="0" smtClean="0"/>
              <a:t>, </a:t>
            </a:r>
          </a:p>
          <a:p>
            <a:pPr marL="184150" indent="0">
              <a:buSzPct val="100000"/>
              <a:buNone/>
            </a:pPr>
            <a:r>
              <a:rPr lang="en" sz="1867" dirty="0" smtClean="0"/>
              <a:t>	     </a:t>
            </a:r>
            <a:r>
              <a:rPr lang="en" sz="1867" dirty="0" smtClean="0"/>
              <a:t> and </a:t>
            </a:r>
            <a:r>
              <a:rPr lang="en" sz="1867" dirty="0" smtClean="0"/>
              <a:t>spine </a:t>
            </a:r>
            <a:r>
              <a:rPr lang="en" sz="1867" dirty="0"/>
              <a:t>of </a:t>
            </a:r>
            <a:r>
              <a:rPr lang="en" sz="1867" dirty="0" smtClean="0"/>
              <a:t>scapula </a:t>
            </a:r>
            <a:r>
              <a:rPr lang="en" sz="1867" dirty="0" smtClean="0">
                <a:solidFill>
                  <a:schemeClr val="bg1">
                    <a:lumMod val="65000"/>
                  </a:schemeClr>
                </a:solidFill>
              </a:rPr>
              <a:t>(lateral fibers)</a:t>
            </a:r>
            <a:r>
              <a:rPr lang="en" sz="1867" dirty="0" smtClean="0"/>
              <a:t>. </a:t>
            </a:r>
            <a:endParaRPr lang="en" sz="1867" dirty="0" smtClean="0"/>
          </a:p>
          <a:p>
            <a:pPr marL="184150" indent="0">
              <a:buSzPct val="100000"/>
              <a:buNone/>
            </a:pPr>
            <a:r>
              <a:rPr lang="en" sz="1867" dirty="0" smtClean="0"/>
              <a:t>	      (=Insertion of </a:t>
            </a:r>
            <a:r>
              <a:rPr lang="en" sz="1867" dirty="0"/>
              <a:t>trapezius</a:t>
            </a:r>
            <a:r>
              <a:rPr lang="en" sz="1867" dirty="0" smtClean="0"/>
              <a:t>).</a:t>
            </a:r>
          </a:p>
          <a:p>
            <a:pPr marL="184150" indent="0">
              <a:buSzPct val="100000"/>
              <a:buNone/>
            </a:pPr>
            <a:endParaRPr lang="en" sz="900" dirty="0" smtClean="0"/>
          </a:p>
          <a:p>
            <a:pPr marL="184150" indent="0">
              <a:buSzPct val="100000"/>
              <a:buNone/>
            </a:pPr>
            <a:r>
              <a:rPr lang="en" sz="1867" b="1" dirty="0" smtClean="0"/>
              <a:t>Insertion</a:t>
            </a:r>
            <a:r>
              <a:rPr lang="en" sz="1867" b="1" dirty="0"/>
              <a:t>:</a:t>
            </a:r>
            <a:r>
              <a:rPr lang="en" sz="1867" dirty="0"/>
              <a:t> </a:t>
            </a:r>
            <a:r>
              <a:rPr lang="en" sz="1867" dirty="0" smtClean="0"/>
              <a:t> deltoid </a:t>
            </a:r>
            <a:r>
              <a:rPr lang="en" sz="1867" dirty="0"/>
              <a:t>tuberosity of humerus</a:t>
            </a:r>
            <a:r>
              <a:rPr lang="en" sz="1867" dirty="0" smtClean="0"/>
              <a:t>. </a:t>
            </a:r>
            <a:endParaRPr lang="en" sz="1867" dirty="0" smtClean="0"/>
          </a:p>
          <a:p>
            <a:pPr marL="184150" indent="0">
              <a:buSzPct val="100000"/>
              <a:buNone/>
            </a:pPr>
            <a:endParaRPr lang="en" sz="900" dirty="0" smtClean="0"/>
          </a:p>
          <a:p>
            <a:pPr marL="184150" indent="0">
              <a:buSzPct val="100000"/>
              <a:buNone/>
            </a:pPr>
            <a:r>
              <a:rPr lang="en" sz="1867" b="1" dirty="0" smtClean="0"/>
              <a:t>Nerve supply</a:t>
            </a:r>
            <a:r>
              <a:rPr lang="en" sz="1867" dirty="0" smtClean="0"/>
              <a:t>: Axillary nerve.</a:t>
            </a:r>
          </a:p>
          <a:p>
            <a:pPr marL="184150" indent="0">
              <a:buSzPct val="100000"/>
              <a:buNone/>
            </a:pPr>
            <a:endParaRPr lang="en" sz="900" dirty="0" smtClean="0"/>
          </a:p>
          <a:p>
            <a:pPr marL="184150" indent="0">
              <a:buSzPct val="100000"/>
              <a:buNone/>
            </a:pPr>
            <a:r>
              <a:rPr lang="en" sz="1867" b="1" dirty="0" smtClean="0"/>
              <a:t>Actions</a:t>
            </a:r>
            <a:r>
              <a:rPr lang="en" sz="1867" dirty="0"/>
              <a:t>:</a:t>
            </a:r>
          </a:p>
          <a:p>
            <a:pPr marL="608013" indent="-204788">
              <a:buSzPct val="100000"/>
              <a:buAutoNum type="arabicPeriod"/>
            </a:pPr>
            <a:r>
              <a:rPr lang="en" sz="1867" dirty="0"/>
              <a:t> </a:t>
            </a:r>
            <a:r>
              <a:rPr lang="en" sz="1867" u="sng" dirty="0" smtClean="0"/>
              <a:t>Anterior </a:t>
            </a:r>
            <a:r>
              <a:rPr lang="en" sz="1867" u="sng" dirty="0"/>
              <a:t>fibers</a:t>
            </a:r>
            <a:r>
              <a:rPr lang="en" sz="1867" dirty="0"/>
              <a:t>: flexion and medial rotation of humerus (arm, shoulder joint).</a:t>
            </a:r>
          </a:p>
          <a:p>
            <a:pPr marL="608013" indent="-204788">
              <a:buSzPct val="100000"/>
              <a:buAutoNum type="arabicPeriod"/>
            </a:pPr>
            <a:r>
              <a:rPr lang="en" sz="1867" dirty="0" smtClean="0"/>
              <a:t> </a:t>
            </a:r>
            <a:r>
              <a:rPr lang="en" sz="1867" u="sng" dirty="0" smtClean="0"/>
              <a:t>Middle </a:t>
            </a:r>
            <a:r>
              <a:rPr lang="en" sz="1867" u="sng" dirty="0"/>
              <a:t>fibers</a:t>
            </a:r>
            <a:r>
              <a:rPr lang="en" sz="1867" dirty="0"/>
              <a:t>: abduction of humerus from 15-90 degrees.</a:t>
            </a:r>
          </a:p>
          <a:p>
            <a:pPr marL="608013" indent="-204788">
              <a:buSzPct val="100000"/>
              <a:buAutoNum type="arabicPeriod"/>
            </a:pPr>
            <a:r>
              <a:rPr lang="en" sz="1867" dirty="0" smtClean="0"/>
              <a:t> </a:t>
            </a:r>
            <a:r>
              <a:rPr lang="en" sz="1867" u="sng" dirty="0" smtClean="0"/>
              <a:t>Posterior </a:t>
            </a:r>
            <a:r>
              <a:rPr lang="en" sz="1867" u="sng" dirty="0"/>
              <a:t>fibers</a:t>
            </a:r>
            <a:r>
              <a:rPr lang="en" sz="1867" dirty="0"/>
              <a:t>: extension &amp; lateral rotation of humerus.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If all the fibers are working together the action is </a:t>
            </a:r>
            <a:r>
              <a:rPr lang="en-US" sz="1800" b="1" dirty="0" smtClean="0">
                <a:solidFill>
                  <a:srgbClr val="92D050"/>
                </a:solidFill>
              </a:rPr>
              <a:t>abduction</a:t>
            </a:r>
            <a:r>
              <a:rPr lang="en-US" sz="1800" dirty="0" smtClean="0">
                <a:solidFill>
                  <a:srgbClr val="92D050"/>
                </a:solidFill>
              </a:rPr>
              <a:t> (since the flexion and extension cancel each other)</a:t>
            </a:r>
            <a:endParaRPr sz="1800" dirty="0">
              <a:solidFill>
                <a:srgbClr val="92D050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7169" y="826832"/>
            <a:ext cx="2239095" cy="300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448" y="3898433"/>
            <a:ext cx="3850233" cy="2959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067500" y="6051167"/>
            <a:ext cx="5361600" cy="56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166" name="Shape 16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36565" y="4460333"/>
            <a:ext cx="1159832" cy="115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3461" y="4082434"/>
            <a:ext cx="2673648" cy="249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t="12169"/>
          <a:stretch/>
        </p:blipFill>
        <p:spPr>
          <a:xfrm>
            <a:off x="7450568" y="1064467"/>
            <a:ext cx="4187865" cy="263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9068" y="4365235"/>
            <a:ext cx="2798065" cy="249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8430" y="4409738"/>
            <a:ext cx="2388199" cy="23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7450568" y="5827493"/>
            <a:ext cx="1740800" cy="112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1867" u="sng">
                <a:solidFill>
                  <a:schemeClr val="hlink"/>
                </a:solidFill>
                <a:hlinkClick r:id="rId7"/>
              </a:rPr>
              <a:t>video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1268" y="5354093"/>
            <a:ext cx="1129600" cy="112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52704"/>
              </p:ext>
            </p:extLst>
          </p:nvPr>
        </p:nvGraphicFramePr>
        <p:xfrm>
          <a:off x="576049" y="1373874"/>
          <a:ext cx="6709598" cy="3191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016"/>
                <a:gridCol w="2586402"/>
                <a:gridCol w="2881180"/>
              </a:tblGrid>
              <a:tr h="502670">
                <a:tc>
                  <a:txBody>
                    <a:bodyPr/>
                    <a:lstStyle/>
                    <a:p>
                      <a:pPr algn="ctr"/>
                      <a:endParaRPr lang="en-GB" sz="2000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Supraspinatus</a:t>
                      </a:r>
                      <a:endParaRPr lang="en-GB" sz="2000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/>
                        <a:t>Infraspinatus</a:t>
                      </a:r>
                      <a:endParaRPr lang="en-GB" sz="2000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84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Origin</a:t>
                      </a:r>
                      <a:endParaRPr lang="en-GB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 smtClean="0"/>
                        <a:t>Supraspinous fossa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 smtClean="0"/>
                        <a:t>Infraspinous fossa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93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Insertion</a:t>
                      </a:r>
                      <a:endParaRPr lang="en-GB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" sz="2000" dirty="0" smtClean="0"/>
                        <a:t>Greater tuberosity of humerus.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Nerve</a:t>
                      </a:r>
                      <a:r>
                        <a:rPr lang="en-US" sz="2000" i="1" baseline="0" dirty="0" smtClean="0"/>
                        <a:t> Supply </a:t>
                      </a:r>
                      <a:endParaRPr lang="en-GB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" sz="2000" dirty="0" smtClean="0"/>
                        <a:t>Suprascapular nerve.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Action</a:t>
                      </a:r>
                      <a:endParaRPr lang="en-GB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 smtClean="0"/>
                        <a:t>Abduction of humerus from </a:t>
                      </a:r>
                      <a:r>
                        <a:rPr lang="en" sz="2000" u="none" dirty="0" smtClean="0"/>
                        <a:t>0</a:t>
                      </a:r>
                      <a:r>
                        <a:rPr lang="en" sz="2000" u="none" dirty="0" smtClean="0">
                          <a:sym typeface="Calibri"/>
                        </a:rPr>
                        <a:t>° </a:t>
                      </a:r>
                      <a:r>
                        <a:rPr lang="en" sz="2000" u="none" dirty="0" smtClean="0"/>
                        <a:t>- 15</a:t>
                      </a:r>
                      <a:r>
                        <a:rPr lang="en" sz="2000" u="none" dirty="0" smtClean="0">
                          <a:sym typeface="Calibri"/>
                        </a:rPr>
                        <a:t>°</a:t>
                      </a:r>
                      <a:r>
                        <a:rPr lang="en" sz="2000" u="none" dirty="0" smtClean="0"/>
                        <a:t> </a:t>
                      </a:r>
                      <a:endParaRPr lang="en-GB" sz="2000" u="non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000" dirty="0" smtClean="0"/>
                        <a:t>lateral rotation of humerus. 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hape 160"/>
          <p:cNvSpPr txBox="1">
            <a:spLocks/>
          </p:cNvSpPr>
          <p:nvPr/>
        </p:nvSpPr>
        <p:spPr>
          <a:xfrm>
            <a:off x="411128" y="128981"/>
            <a:ext cx="11360800" cy="123234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z="4000" b="1" dirty="0" smtClean="0"/>
              <a:t>Muscles of Shoulder Region</a:t>
            </a:r>
            <a:br>
              <a:rPr lang="en" sz="4000" b="1" dirty="0" smtClean="0"/>
            </a:br>
            <a:r>
              <a:rPr lang="en" sz="3200" dirty="0" smtClean="0"/>
              <a:t>Supraspinatus &amp; Infraspinatus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2350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200"/>
          <p:cNvPicPr preferRelativeResize="0"/>
          <p:nvPr/>
        </p:nvPicPr>
        <p:blipFill rotWithShape="1">
          <a:blip r:embed="rId3">
            <a:alphaModFix/>
          </a:blip>
          <a:srcRect l="2425" t="2357" r="2727" b="3158"/>
          <a:stretch/>
        </p:blipFill>
        <p:spPr>
          <a:xfrm>
            <a:off x="4812761" y="4575075"/>
            <a:ext cx="3268921" cy="225926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181122" y="659719"/>
            <a:ext cx="1711871" cy="500445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45833"/>
            </a:pPr>
            <a:r>
              <a:rPr lang="en" sz="2400" b="1" dirty="0" smtClean="0"/>
              <a:t>Teres Minor</a:t>
            </a:r>
            <a:endParaRPr lang="en" sz="2400" b="1" dirty="0"/>
          </a:p>
        </p:txBody>
      </p:sp>
      <p:sp>
        <p:nvSpPr>
          <p:cNvPr id="180" name="Shape 180"/>
          <p:cNvSpPr/>
          <p:nvPr/>
        </p:nvSpPr>
        <p:spPr>
          <a:xfrm>
            <a:off x="414133" y="1192172"/>
            <a:ext cx="3245847" cy="733371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latin typeface="Calibri"/>
                <a:ea typeface="Calibri"/>
                <a:cs typeface="Calibri"/>
                <a:sym typeface="Calibri"/>
              </a:rPr>
              <a:t>Origin: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lateral (Axillary) border of Scapula.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l="1741" t="2039" r="2145" b="1847"/>
          <a:stretch/>
        </p:blipFill>
        <p:spPr>
          <a:xfrm>
            <a:off x="665097" y="4306894"/>
            <a:ext cx="3486297" cy="251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414132" y="2038899"/>
            <a:ext cx="3245847" cy="733371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latin typeface="Calibri"/>
                <a:ea typeface="Calibri"/>
                <a:cs typeface="Calibri"/>
                <a:sym typeface="Calibri"/>
              </a:rPr>
              <a:t>Insertion: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tuberosity of humerus.</a:t>
            </a:r>
          </a:p>
        </p:txBody>
      </p:sp>
      <p:sp>
        <p:nvSpPr>
          <p:cNvPr id="188" name="Shape 188"/>
          <p:cNvSpPr/>
          <p:nvPr/>
        </p:nvSpPr>
        <p:spPr>
          <a:xfrm>
            <a:off x="414131" y="2868641"/>
            <a:ext cx="3245847" cy="443397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Nerve supply: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axillary nerve.</a:t>
            </a:r>
          </a:p>
        </p:txBody>
      </p:sp>
      <p:sp>
        <p:nvSpPr>
          <p:cNvPr id="189" name="Shape 189"/>
          <p:cNvSpPr/>
          <p:nvPr/>
        </p:nvSpPr>
        <p:spPr>
          <a:xfrm>
            <a:off x="414130" y="3408409"/>
            <a:ext cx="3245847" cy="733371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Action: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lateral rotation of humerus.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684185" y="6390774"/>
            <a:ext cx="3820800" cy="54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 dirty="0">
                <a:solidFill>
                  <a:schemeClr val="tx1"/>
                </a:solidFill>
                <a:latin typeface="+mn-lt"/>
              </a:rPr>
              <a:t>Posterior view of scapula</a:t>
            </a:r>
          </a:p>
        </p:txBody>
      </p:sp>
      <p:sp>
        <p:nvSpPr>
          <p:cNvPr id="14" name="Shape 160"/>
          <p:cNvSpPr txBox="1">
            <a:spLocks/>
          </p:cNvSpPr>
          <p:nvPr/>
        </p:nvSpPr>
        <p:spPr>
          <a:xfrm>
            <a:off x="262046" y="26955"/>
            <a:ext cx="11360800" cy="1232343"/>
          </a:xfrm>
          <a:prstGeom prst="rect">
            <a:avLst/>
          </a:prstGeom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z="3600" b="1" dirty="0" smtClean="0"/>
              <a:t>Muscles of Shoulder Region</a:t>
            </a:r>
            <a:endParaRPr lang="en" sz="2800" dirty="0"/>
          </a:p>
        </p:txBody>
      </p:sp>
      <p:sp>
        <p:nvSpPr>
          <p:cNvPr id="25" name="Shape 195"/>
          <p:cNvSpPr txBox="1">
            <a:spLocks/>
          </p:cNvSpPr>
          <p:nvPr/>
        </p:nvSpPr>
        <p:spPr>
          <a:xfrm>
            <a:off x="5494514" y="679670"/>
            <a:ext cx="1766150" cy="466155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z="24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Teres Major</a:t>
            </a:r>
            <a:endParaRPr lang="en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" name="Shape 196"/>
          <p:cNvSpPr/>
          <p:nvPr/>
        </p:nvSpPr>
        <p:spPr>
          <a:xfrm>
            <a:off x="4391111" y="1169591"/>
            <a:ext cx="3972960" cy="512798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latin typeface="+mn-lt"/>
              </a:rPr>
              <a:t>Origin:</a:t>
            </a:r>
            <a:r>
              <a:rPr lang="en" sz="1800" dirty="0">
                <a:latin typeface="+mn-lt"/>
              </a:rPr>
              <a:t> lateral border of scapula. </a:t>
            </a:r>
          </a:p>
        </p:txBody>
      </p:sp>
      <p:sp>
        <p:nvSpPr>
          <p:cNvPr id="27" name="Shape 197"/>
          <p:cNvSpPr/>
          <p:nvPr/>
        </p:nvSpPr>
        <p:spPr>
          <a:xfrm>
            <a:off x="4391112" y="1749313"/>
            <a:ext cx="3972959" cy="1022078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  <a:buClr>
                <a:schemeClr val="dk1"/>
              </a:buClr>
            </a:pPr>
            <a:r>
              <a:rPr lang="en" sz="1800" u="sng" dirty="0">
                <a:latin typeface="+mn-lt"/>
              </a:rPr>
              <a:t>Insertion:</a:t>
            </a:r>
            <a:r>
              <a:rPr lang="en" sz="1800" dirty="0">
                <a:latin typeface="+mn-lt"/>
              </a:rPr>
              <a:t>  medial lip of bicipital groove of humerus (with </a:t>
            </a:r>
            <a:r>
              <a:rPr lang="en" sz="1800" i="1" dirty="0">
                <a:latin typeface="+mn-lt"/>
              </a:rPr>
              <a:t>latissimus dorsi &amp; pectoralis major</a:t>
            </a:r>
            <a:r>
              <a:rPr lang="en" sz="1800" dirty="0" smtClean="0">
                <a:latin typeface="+mn-lt"/>
              </a:rPr>
              <a:t>).</a:t>
            </a:r>
            <a:endParaRPr lang="en" sz="1800" dirty="0">
              <a:latin typeface="+mn-lt"/>
            </a:endParaRPr>
          </a:p>
        </p:txBody>
      </p:sp>
      <p:sp>
        <p:nvSpPr>
          <p:cNvPr id="28" name="Shape 198"/>
          <p:cNvSpPr/>
          <p:nvPr/>
        </p:nvSpPr>
        <p:spPr>
          <a:xfrm>
            <a:off x="4391110" y="2838316"/>
            <a:ext cx="3972961" cy="446828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latin typeface="+mn-lt"/>
              </a:rPr>
              <a:t>Nerve </a:t>
            </a:r>
            <a:r>
              <a:rPr lang="en" sz="1800" u="sng" dirty="0" smtClean="0">
                <a:latin typeface="+mn-lt"/>
              </a:rPr>
              <a:t>supply:</a:t>
            </a:r>
            <a:r>
              <a:rPr lang="en" sz="1800" dirty="0" smtClean="0">
                <a:latin typeface="+mn-lt"/>
              </a:rPr>
              <a:t>lower </a:t>
            </a:r>
            <a:r>
              <a:rPr lang="en" sz="1800" dirty="0">
                <a:latin typeface="+mn-lt"/>
              </a:rPr>
              <a:t>subscapular nerve</a:t>
            </a:r>
            <a:r>
              <a:rPr lang="en" sz="1800" dirty="0" smtClean="0">
                <a:latin typeface="+mn-lt"/>
              </a:rPr>
              <a:t>.</a:t>
            </a:r>
            <a:endParaRPr lang="en" sz="1800" dirty="0">
              <a:latin typeface="+mn-lt"/>
            </a:endParaRPr>
          </a:p>
        </p:txBody>
      </p:sp>
      <p:sp>
        <p:nvSpPr>
          <p:cNvPr id="29" name="Shape 199"/>
          <p:cNvSpPr/>
          <p:nvPr/>
        </p:nvSpPr>
        <p:spPr>
          <a:xfrm>
            <a:off x="4391110" y="3347328"/>
            <a:ext cx="3972961" cy="1212008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latin typeface="+mn-lt"/>
              </a:rPr>
              <a:t>Actions:</a:t>
            </a:r>
            <a:r>
              <a:rPr lang="en" sz="1800" dirty="0">
                <a:latin typeface="+mn-lt"/>
              </a:rPr>
              <a:t> extension, adduction &amp; medial rotation of humerus  </a:t>
            </a:r>
            <a:r>
              <a:rPr lang="en" sz="1800" dirty="0" smtClean="0">
                <a:latin typeface="+mn-lt"/>
              </a:rPr>
              <a:t>(same as </a:t>
            </a:r>
            <a:r>
              <a:rPr lang="en" sz="1800" i="1" dirty="0">
                <a:latin typeface="+mn-lt"/>
              </a:rPr>
              <a:t>action of latissimus dorsi)</a:t>
            </a:r>
            <a:r>
              <a:rPr lang="en" sz="1800" dirty="0">
                <a:latin typeface="+mn-lt"/>
              </a:rPr>
              <a:t>.</a:t>
            </a:r>
          </a:p>
        </p:txBody>
      </p:sp>
      <p:pic>
        <p:nvPicPr>
          <p:cNvPr id="31" name="Shape 211"/>
          <p:cNvPicPr preferRelativeResize="0"/>
          <p:nvPr/>
        </p:nvPicPr>
        <p:blipFill rotWithShape="1">
          <a:blip r:embed="rId5">
            <a:alphaModFix/>
          </a:blip>
          <a:srcRect l="5822" t="4368" r="4407" b="4494"/>
          <a:stretch/>
        </p:blipFill>
        <p:spPr>
          <a:xfrm>
            <a:off x="8633561" y="4183397"/>
            <a:ext cx="3400310" cy="249593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212"/>
          <p:cNvSpPr txBox="1"/>
          <p:nvPr/>
        </p:nvSpPr>
        <p:spPr>
          <a:xfrm>
            <a:off x="9264656" y="6457223"/>
            <a:ext cx="2823882" cy="44926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00" dirty="0">
                <a:solidFill>
                  <a:schemeClr val="tx1"/>
                </a:solidFill>
                <a:latin typeface="+mn-lt"/>
              </a:rPr>
              <a:t>Anterior view of scapula</a:t>
            </a:r>
          </a:p>
        </p:txBody>
      </p:sp>
      <p:sp>
        <p:nvSpPr>
          <p:cNvPr id="33" name="Shape 206"/>
          <p:cNvSpPr txBox="1">
            <a:spLocks/>
          </p:cNvSpPr>
          <p:nvPr/>
        </p:nvSpPr>
        <p:spPr>
          <a:xfrm>
            <a:off x="9158266" y="748366"/>
            <a:ext cx="2285182" cy="534781"/>
          </a:xfrm>
          <a:prstGeom prst="rect">
            <a:avLst/>
          </a:prstGeom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z="2400" b="1" dirty="0" smtClean="0">
                <a:solidFill>
                  <a:srgbClr val="000000"/>
                </a:solidFill>
              </a:rPr>
              <a:t>Subscapularis</a:t>
            </a:r>
            <a:endParaRPr lang="en" sz="2400" b="1" dirty="0">
              <a:solidFill>
                <a:srgbClr val="000000"/>
              </a:solidFill>
            </a:endParaRPr>
          </a:p>
        </p:txBody>
      </p:sp>
      <p:sp>
        <p:nvSpPr>
          <p:cNvPr id="34" name="Shape 207"/>
          <p:cNvSpPr/>
          <p:nvPr/>
        </p:nvSpPr>
        <p:spPr>
          <a:xfrm>
            <a:off x="8948000" y="3458492"/>
            <a:ext cx="2804729" cy="777417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solidFill>
                  <a:schemeClr val="dk1"/>
                </a:solidFill>
                <a:latin typeface="+mn-lt"/>
              </a:rPr>
              <a:t>Action: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 medial rotation of </a:t>
            </a:r>
            <a:r>
              <a:rPr lang="en" sz="1800" dirty="0" smtClean="0">
                <a:solidFill>
                  <a:schemeClr val="dk1"/>
                </a:solidFill>
                <a:latin typeface="+mn-lt"/>
              </a:rPr>
              <a:t>humerus.</a:t>
            </a:r>
            <a:endParaRPr lang="en" sz="18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5" name="Shape 208"/>
          <p:cNvSpPr/>
          <p:nvPr/>
        </p:nvSpPr>
        <p:spPr>
          <a:xfrm>
            <a:off x="8948000" y="2557653"/>
            <a:ext cx="2804729" cy="827294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solidFill>
                  <a:schemeClr val="dk1"/>
                </a:solidFill>
                <a:latin typeface="+mn-lt"/>
              </a:rPr>
              <a:t>Nerve supply: 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upper &amp; lower subscapular nerves</a:t>
            </a:r>
            <a:r>
              <a:rPr lang="en" sz="1800" dirty="0" smtClean="0">
                <a:solidFill>
                  <a:schemeClr val="dk1"/>
                </a:solidFill>
                <a:latin typeface="+mn-lt"/>
              </a:rPr>
              <a:t>.</a:t>
            </a:r>
            <a:endParaRPr lang="en" sz="18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6" name="Shape 209"/>
          <p:cNvSpPr/>
          <p:nvPr/>
        </p:nvSpPr>
        <p:spPr>
          <a:xfrm>
            <a:off x="8948000" y="1868728"/>
            <a:ext cx="2804729" cy="623609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solidFill>
                  <a:schemeClr val="dk1"/>
                </a:solidFill>
                <a:latin typeface="+mn-lt"/>
              </a:rPr>
              <a:t>Insertion: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 lesser tuberosity of humerus</a:t>
            </a:r>
            <a:r>
              <a:rPr lang="en" sz="1800" dirty="0" smtClean="0">
                <a:solidFill>
                  <a:schemeClr val="dk1"/>
                </a:solidFill>
                <a:latin typeface="+mn-lt"/>
              </a:rPr>
              <a:t>.</a:t>
            </a:r>
            <a:endParaRPr lang="en" sz="18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7" name="Shape 210"/>
          <p:cNvSpPr/>
          <p:nvPr/>
        </p:nvSpPr>
        <p:spPr>
          <a:xfrm>
            <a:off x="8957255" y="1305279"/>
            <a:ext cx="2795474" cy="498133"/>
          </a:xfrm>
          <a:prstGeom prst="flowChartAlternateProcess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</a:pPr>
            <a:r>
              <a:rPr lang="en" sz="1800" u="sng" dirty="0">
                <a:solidFill>
                  <a:schemeClr val="dk1"/>
                </a:solidFill>
                <a:latin typeface="+mn-lt"/>
              </a:rPr>
              <a:t>Origin:</a:t>
            </a:r>
            <a:r>
              <a:rPr lang="en" sz="1800" dirty="0">
                <a:solidFill>
                  <a:schemeClr val="dk1"/>
                </a:solidFill>
                <a:latin typeface="+mn-lt"/>
              </a:rPr>
              <a:t> subscapular fossa</a:t>
            </a:r>
            <a:r>
              <a:rPr lang="en" sz="1800" dirty="0" smtClean="0">
                <a:solidFill>
                  <a:schemeClr val="dk1"/>
                </a:solidFill>
                <a:latin typeface="+mn-lt"/>
              </a:rPr>
              <a:t>.</a:t>
            </a:r>
            <a:endParaRPr lang="en" sz="18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739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descr="F66122-007-f027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9426" r="11186" b="4570"/>
          <a:stretch/>
        </p:blipFill>
        <p:spPr>
          <a:xfrm>
            <a:off x="7284447" y="3412695"/>
            <a:ext cx="3365740" cy="33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36583" y="344634"/>
            <a:ext cx="5562600" cy="609599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Shoulder Joint</a:t>
            </a:r>
          </a:p>
        </p:txBody>
      </p:sp>
      <p:pic>
        <p:nvPicPr>
          <p:cNvPr id="220" name="Shape 220" descr="F66122-007-f025a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12974" r="13465" b="13985"/>
          <a:stretch/>
        </p:blipFill>
        <p:spPr>
          <a:xfrm>
            <a:off x="7693533" y="325819"/>
            <a:ext cx="2819400" cy="30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520449" y="1054101"/>
            <a:ext cx="5692092" cy="4616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lIns="91433" tIns="45700" rIns="91433" bIns="45700" anchor="t" anchorCtr="0">
            <a:noAutofit/>
          </a:bodyPr>
          <a:lstStyle/>
          <a:p>
            <a:pPr lvl="1" indent="185738">
              <a:buSzPct val="25000"/>
            </a:pPr>
            <a:r>
              <a:rPr lang="en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Type: </a:t>
            </a:r>
            <a:r>
              <a:rPr lang="en" sz="1867" u="sng" dirty="0">
                <a:latin typeface="Calibri"/>
                <a:ea typeface="Calibri"/>
                <a:cs typeface="Calibri"/>
                <a:sym typeface="Calibri"/>
              </a:rPr>
              <a:t>Synovial</a:t>
            </a:r>
            <a:r>
              <a:rPr lang="en" sz="1867" dirty="0">
                <a:latin typeface="Calibri"/>
                <a:ea typeface="Calibri"/>
                <a:cs typeface="Calibri"/>
                <a:sym typeface="Calibri"/>
              </a:rPr>
              <a:t>, multiaxial (ball and socket)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520449" y="1639242"/>
            <a:ext cx="5692092" cy="946004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0" rIns="91433" bIns="45700" anchor="t" anchorCtr="0">
            <a:noAutofit/>
          </a:bodyPr>
          <a:lstStyle/>
          <a:p>
            <a:pPr marL="228600" lvl="1">
              <a:buSzPct val="25000"/>
            </a:pPr>
            <a:r>
              <a:rPr lang="en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Articular surfaces</a:t>
            </a:r>
            <a:r>
              <a:rPr lang="en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28600"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67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Head of humerus </a:t>
            </a:r>
            <a:r>
              <a:rPr lang="en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(ball)</a:t>
            </a:r>
            <a:endParaRPr lang="en" sz="16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Glenoid cavity </a:t>
            </a:r>
            <a:r>
              <a:rPr lang="en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(socket)</a:t>
            </a:r>
            <a:endParaRPr lang="en" sz="16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1">
              <a:buSzPct val="25000"/>
            </a:pPr>
            <a:endParaRPr lang="en" sz="14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520449" y="2526931"/>
            <a:ext cx="5692092" cy="3332235"/>
          </a:xfrm>
          <a:prstGeom prst="rect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0" rIns="91433" bIns="45700" anchor="t" anchorCtr="0">
            <a:noAutofit/>
          </a:bodyPr>
          <a:lstStyle/>
          <a:p>
            <a:pPr marL="228600" lvl="1">
              <a:buSzPct val="25000"/>
            </a:pPr>
            <a:r>
              <a:rPr lang="en" sz="1867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Stability: </a:t>
            </a:r>
          </a:p>
          <a:p>
            <a:pPr marL="457189" lvl="1">
              <a:lnSpc>
                <a:spcPct val="150000"/>
              </a:lnSpc>
              <a:buSzPct val="25000"/>
            </a:pPr>
            <a:r>
              <a:rPr lang="en" sz="1867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stable </a:t>
            </a:r>
            <a:r>
              <a:rPr lang="en" sz="1867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(easy to dislocate </a:t>
            </a:r>
            <a:r>
              <a:rPr lang="en" sz="16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سهل الخلع</a:t>
            </a:r>
            <a:r>
              <a:rPr lang="en" sz="1867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867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because:</a:t>
            </a:r>
          </a:p>
          <a:p>
            <a:pPr marL="270927" lvl="1" indent="262460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Head of humerus is 3 times larger than glenoid cavity </a:t>
            </a:r>
          </a:p>
          <a:p>
            <a:pPr marL="270927" lvl="1" indent="262460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Capsule is redundant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(مرخية وغير مشدودة)</a:t>
            </a:r>
          </a:p>
          <a:p>
            <a:pPr marL="270927" lvl="1" indent="262460">
              <a:lnSpc>
                <a:spcPct val="150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ligamentous support: glenoid labrum </a:t>
            </a:r>
            <a:r>
              <a:rPr lang="en" sz="16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(frame of fibrocartilage which increases the depth)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 coracohumeral</a:t>
            </a:r>
          </a:p>
          <a:p>
            <a:pPr marL="270927" lvl="1" indent="26246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MAIN SUPPORT: muscles around the joint (rotator cuff) </a:t>
            </a:r>
            <a:r>
              <a:rPr lang="en" sz="16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it is the main support because the capsule and the ligaments in this case aren’t enough to support the shoulder joint</a:t>
            </a:r>
          </a:p>
          <a:p>
            <a:pPr marL="270927" lvl="1" indent="262460">
              <a:lnSpc>
                <a:spcPct val="150000"/>
              </a:lnSpc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range of movement</a:t>
            </a:r>
          </a:p>
        </p:txBody>
      </p:sp>
      <p:sp>
        <p:nvSpPr>
          <p:cNvPr id="224" name="Shape 224"/>
          <p:cNvSpPr/>
          <p:nvPr/>
        </p:nvSpPr>
        <p:spPr>
          <a:xfrm>
            <a:off x="1767850" y="6100654"/>
            <a:ext cx="2883050" cy="609599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3" tIns="45700" rIns="91433" bIns="45700" anchor="ctr" anchorCtr="0">
            <a:noAutofit/>
          </a:bodyPr>
          <a:lstStyle/>
          <a:p>
            <a:pPr algn="ctr">
              <a:buSzPct val="25000"/>
            </a:pPr>
            <a:r>
              <a:rPr lang="en" sz="16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Range of movement </a:t>
            </a:r>
            <a:r>
              <a:rPr lang="en" sz="16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" sz="16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stability </a:t>
            </a:r>
          </a:p>
          <a:p>
            <a:pPr algn="ctr">
              <a:buSzPct val="25000"/>
            </a:pPr>
            <a:r>
              <a:rPr lang="en" sz="16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علاقة عكسية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54741" y="2204202"/>
            <a:ext cx="13850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54741" y="2446249"/>
            <a:ext cx="10972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93533" y="1346709"/>
            <a:ext cx="589855" cy="2308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712729" y="553071"/>
            <a:ext cx="640080" cy="1828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75212" y="4315390"/>
            <a:ext cx="1188720" cy="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440073" y="411869"/>
            <a:ext cx="699009" cy="181543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97016" y="4678460"/>
            <a:ext cx="1280160" cy="0"/>
          </a:xfrm>
          <a:prstGeom prst="line">
            <a:avLst/>
          </a:prstGeom>
          <a:ln w="28575">
            <a:solidFill>
              <a:srgbClr val="C27B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93532" y="3453036"/>
            <a:ext cx="731520" cy="274320"/>
          </a:xfrm>
          <a:prstGeom prst="rect">
            <a:avLst/>
          </a:prstGeom>
          <a:noFill/>
          <a:ln w="28575">
            <a:solidFill>
              <a:srgbClr val="C27B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151068" y="3952319"/>
            <a:ext cx="640080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601557" y="6573093"/>
            <a:ext cx="986196" cy="13716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24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194276" y="1173512"/>
            <a:ext cx="5994202" cy="2573264"/>
          </a:xfrm>
          <a:prstGeom prst="rect">
            <a:avLst/>
          </a:prstGeom>
          <a:noFill/>
          <a:ln w="19050"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Rotator cuff: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tendinous cuff around the shoulder joint covering its Anterior, Posterior and Superior aspects</a:t>
            </a:r>
          </a:p>
          <a:p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muscle inferiorly (deficient) → site of potential weakness </a:t>
            </a:r>
          </a:p>
          <a:p>
            <a:pPr marL="287859" indent="-287859">
              <a:buClr>
                <a:srgbClr val="92D050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Usually dislocation of the shoulder is downward which may cause injury of the axillary nerve (that is why dislocation is the common cause for axillary nerve </a:t>
            </a:r>
            <a:r>
              <a:rPr lang="en" sz="1600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injury).</a:t>
            </a:r>
            <a:endParaRPr lang="en" sz="160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7859" indent="-287859">
              <a:buClr>
                <a:srgbClr val="92D050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The acromion and the coracoid process and the ligament in between them prevent the shoulder from dislocating upward and that is why it is most likely to dislocate the shoulder </a:t>
            </a:r>
            <a:r>
              <a:rPr lang="en" sz="1600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downward.</a:t>
            </a:r>
            <a:endParaRPr lang="en" sz="160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94276" y="293319"/>
            <a:ext cx="5029199" cy="685799"/>
          </a:xfrm>
          <a:prstGeom prst="rect">
            <a:avLst/>
          </a:prstGeom>
          <a:noFill/>
          <a:ln>
            <a:noFill/>
          </a:ln>
        </p:spPr>
        <p:txBody>
          <a:bodyPr vert="horz" lIns="91433" tIns="45700" rIns="91433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Rotator Cuff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240801" y="4099773"/>
            <a:ext cx="5994202" cy="2227921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vert="horz" lIns="91433" tIns="45700" rIns="91433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SzPct val="25000"/>
            </a:pP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formed of 4 muscles (</a:t>
            </a:r>
            <a:r>
              <a:rPr lang="en" sz="18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SITS</a:t>
            </a:r>
            <a:r>
              <a:rPr lang="en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)  4 out of the six muscles of the shoulder joint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SzPct val="25000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Supraspinatus, Infraspinatus, Teres minor &amp; Subscapularis</a:t>
            </a:r>
          </a:p>
          <a:p>
            <a:pPr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SzPct val="25000"/>
            </a:pPr>
            <a:r>
              <a:rPr lang="en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tone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these muscles help in stabilizing the shoulder joint.</a:t>
            </a:r>
          </a:p>
          <a:p>
            <a:pPr>
              <a:lnSpc>
                <a:spcPct val="100000"/>
              </a:lnSpc>
              <a:spcBef>
                <a:spcPts val="1067"/>
              </a:spcBef>
              <a:buClr>
                <a:srgbClr val="92D050"/>
              </a:buClr>
              <a:buSzPct val="25000"/>
            </a:pPr>
            <a:r>
              <a:rPr lang="en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Only tone is enough to stabilize the joint… no need for the muscle to contract</a:t>
            </a:r>
          </a:p>
          <a:p>
            <a:pPr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SzPct val="250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Shape 232" descr="rotator cu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2686" y="636219"/>
            <a:ext cx="4331396" cy="3067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434380" y="5026352"/>
            <a:ext cx="108244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4514" y="5026568"/>
            <a:ext cx="1082449" cy="0"/>
          </a:xfrm>
          <a:prstGeom prst="line">
            <a:avLst/>
          </a:prstGeom>
          <a:ln w="28575">
            <a:solidFill>
              <a:srgbClr val="FAA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2135" y="5033092"/>
            <a:ext cx="10058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7749" y="5040015"/>
            <a:ext cx="10972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Shape 231" descr="Plate0394Cf"/>
          <p:cNvPicPr preferRelativeResize="0">
            <a:picLocks noGr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8352" y="3868557"/>
            <a:ext cx="1597800" cy="22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233"/>
          <p:cNvSpPr txBox="1"/>
          <p:nvPr/>
        </p:nvSpPr>
        <p:spPr>
          <a:xfrm flipH="1">
            <a:off x="9217911" y="4058903"/>
            <a:ext cx="358800" cy="34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sp>
        <p:nvSpPr>
          <p:cNvPr id="31" name="Shape 234"/>
          <p:cNvSpPr txBox="1"/>
          <p:nvPr/>
        </p:nvSpPr>
        <p:spPr>
          <a:xfrm flipH="1">
            <a:off x="8841584" y="4328966"/>
            <a:ext cx="256800" cy="34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</a:p>
        </p:txBody>
      </p:sp>
      <p:sp>
        <p:nvSpPr>
          <p:cNvPr id="32" name="Shape 235"/>
          <p:cNvSpPr txBox="1"/>
          <p:nvPr/>
        </p:nvSpPr>
        <p:spPr>
          <a:xfrm flipH="1">
            <a:off x="8750899" y="5100341"/>
            <a:ext cx="49500" cy="34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</a:p>
        </p:txBody>
      </p:sp>
      <p:sp>
        <p:nvSpPr>
          <p:cNvPr id="33" name="Shape 236"/>
          <p:cNvSpPr txBox="1"/>
          <p:nvPr/>
        </p:nvSpPr>
        <p:spPr>
          <a:xfrm flipH="1">
            <a:off x="9865855" y="4806890"/>
            <a:ext cx="358800" cy="34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cxnSp>
        <p:nvCxnSpPr>
          <p:cNvPr id="34" name="Shape 237"/>
          <p:cNvCxnSpPr/>
          <p:nvPr/>
        </p:nvCxnSpPr>
        <p:spPr>
          <a:xfrm rot="10800000" flipH="1">
            <a:off x="8520885" y="5640232"/>
            <a:ext cx="757800" cy="27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5" name="Shape 238"/>
          <p:cNvSpPr txBox="1"/>
          <p:nvPr/>
        </p:nvSpPr>
        <p:spPr>
          <a:xfrm>
            <a:off x="7480640" y="5784638"/>
            <a:ext cx="1471800" cy="554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of potential weakness inferiorly in the rotator cuff </a:t>
            </a:r>
          </a:p>
        </p:txBody>
      </p:sp>
    </p:spTree>
    <p:extLst>
      <p:ext uri="{BB962C8B-B14F-4D97-AF65-F5344CB8AC3E}">
        <p14:creationId xmlns:p14="http://schemas.microsoft.com/office/powerpoint/2010/main" val="9973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932</TotalTime>
  <Words>1426</Words>
  <Application>Microsoft Office PowerPoint</Application>
  <PresentationFormat>Widescreen</PresentationFormat>
  <Paragraphs>254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Courier New</vt:lpstr>
      <vt:lpstr>Calibri</vt:lpstr>
      <vt:lpstr>Calibri Light</vt:lpstr>
      <vt:lpstr>Arial</vt:lpstr>
      <vt:lpstr>Wingdings</vt:lpstr>
      <vt:lpstr>Office Theme</vt:lpstr>
      <vt:lpstr>Shoulder Region</vt:lpstr>
      <vt:lpstr>Objectives</vt:lpstr>
      <vt:lpstr>Recall (the brachial plexus)</vt:lpstr>
      <vt:lpstr>Muscles of Shoulder Region</vt:lpstr>
      <vt:lpstr>Muscles of Shoulder Region Deltoid</vt:lpstr>
      <vt:lpstr>PowerPoint Presentation</vt:lpstr>
      <vt:lpstr>Teres Minor</vt:lpstr>
      <vt:lpstr>Shoulder Joint</vt:lpstr>
      <vt:lpstr>Rotator Cuff</vt:lpstr>
      <vt:lpstr>Rotator Cuff Injury</vt:lpstr>
      <vt:lpstr>PowerPoint Presentation</vt:lpstr>
      <vt:lpstr>Relations Of Shoulder Joint</vt:lpstr>
      <vt:lpstr>Movements of Shoulder Joint </vt:lpstr>
      <vt:lpstr>Movements of Shoulder Joint 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Jawaher AbdulMohsen</dc:creator>
  <cp:lastModifiedBy>Jawaher AbdulMohsen</cp:lastModifiedBy>
  <cp:revision>116</cp:revision>
  <dcterms:created xsi:type="dcterms:W3CDTF">2016-12-16T22:16:41Z</dcterms:created>
  <dcterms:modified xsi:type="dcterms:W3CDTF">2017-01-14T11:17:28Z</dcterms:modified>
</cp:coreProperties>
</file>