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26"/>
  </p:notesMasterIdLst>
  <p:sldIdLst>
    <p:sldId id="256" r:id="rId2"/>
    <p:sldId id="272" r:id="rId3"/>
    <p:sldId id="271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70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rial Unicode MS" panose="020B0604020202020204" pitchFamily="34" charset="-128"/>
      <p:regular r:id="rId31"/>
    </p:embeddedFont>
    <p:embeddedFont>
      <p:font typeface="ＭＳ Ｐゴシック" panose="020B0600070205080204" pitchFamily="34" charset="-128"/>
      <p:regular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CC00"/>
    <a:srgbClr val="FF0066"/>
    <a:srgbClr val="DAEAF7"/>
    <a:srgbClr val="660066"/>
    <a:srgbClr val="CFA07F"/>
    <a:srgbClr val="0066FF"/>
    <a:srgbClr val="FF33CC"/>
    <a:srgbClr val="9EABBC"/>
    <a:srgbClr val="506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706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presentation/d/140VDDhoTo3PgOLIvTXFmLpQ1NNY7bZ5aGvCMcmnAirs/edit?usp=sharin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228600" y="5329776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GB" sz="4800" kern="1200" dirty="0" smtClean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Surface Anatomy of the Upper and Lower Limbs</a:t>
            </a:r>
            <a:endParaRPr lang="en-GB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5" name="Shape 85" descr="Image result for ‫بسم الله الرحمن الرحيم‬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1554" y="127112"/>
            <a:ext cx="3669927" cy="36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33122"/>
          <a:stretch/>
        </p:blipFill>
        <p:spPr>
          <a:xfrm>
            <a:off x="0" y="562574"/>
            <a:ext cx="12192000" cy="46932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66744" y="562574"/>
            <a:ext cx="2946400" cy="4703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8536534" y="5392689"/>
            <a:ext cx="2766400" cy="1252522"/>
            <a:chOff x="8563428" y="5284999"/>
            <a:chExt cx="2766400" cy="1252522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52522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 smtClean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 smtClean="0">
                  <a:solidFill>
                    <a:srgbClr val="FF0000"/>
                  </a:solidFill>
                </a:rPr>
                <a:t>Important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</a:t>
              </a:r>
              <a:r>
                <a:rPr lang="en-US" sz="1600" b="1" dirty="0" smtClean="0">
                  <a:solidFill>
                    <a:srgbClr val="92D050"/>
                  </a:solidFill>
                </a:rPr>
                <a:t>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 smtClean="0">
                  <a:solidFill>
                    <a:schemeClr val="bg1">
                      <a:lumMod val="65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2" descr="#Med436 - KS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8"/>
          <a:stretch/>
        </p:blipFill>
        <p:spPr bwMode="auto">
          <a:xfrm>
            <a:off x="8379502" y="2256891"/>
            <a:ext cx="1920882" cy="175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4" t="11343" r="9894" b="25826"/>
          <a:stretch/>
        </p:blipFill>
        <p:spPr>
          <a:xfrm>
            <a:off x="8421976" y="488667"/>
            <a:ext cx="1835935" cy="1862353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057" y="3895468"/>
            <a:ext cx="1725771" cy="14367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02289" y="6245115"/>
            <a:ext cx="124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  <a:hlinkClick r:id="rId8"/>
              </a:rPr>
              <a:t>Editing File</a:t>
            </a:r>
            <a:endParaRPr lang="en-GB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671939" y="1255911"/>
            <a:ext cx="6684203" cy="12557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The borders of the </a:t>
            </a:r>
            <a:r>
              <a:rPr lang="en-US" sz="1800" b="1" dirty="0" smtClean="0">
                <a:solidFill>
                  <a:srgbClr val="FF0000"/>
                </a:solidFill>
              </a:rPr>
              <a:t>deltoid</a:t>
            </a:r>
            <a:r>
              <a:rPr lang="en-US" sz="1800" i="1" dirty="0" smtClean="0"/>
              <a:t> </a:t>
            </a:r>
            <a:r>
              <a:rPr lang="en-US" sz="1800" dirty="0" smtClean="0"/>
              <a:t>are visible when the arm is abducted against resistance. 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The </a:t>
            </a:r>
            <a:r>
              <a:rPr lang="en-US" sz="1800" b="1" dirty="0" smtClean="0">
                <a:solidFill>
                  <a:srgbClr val="FF0000"/>
                </a:solidFill>
              </a:rPr>
              <a:t>distal attachment of the deltoid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can be palpated on the lateral surface of the </a:t>
            </a:r>
            <a:r>
              <a:rPr lang="en-US" sz="1800" dirty="0" err="1" smtClean="0"/>
              <a:t>humerus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1800" dirty="0" err="1" smtClean="0">
                <a:solidFill>
                  <a:schemeClr val="bg1">
                    <a:lumMod val="65000"/>
                  </a:schemeClr>
                </a:solidFill>
              </a:rPr>
              <a:t>deltiod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 tuberosity of the </a:t>
            </a:r>
            <a:r>
              <a:rPr lang="en-US" sz="1800" dirty="0" err="1" smtClean="0">
                <a:solidFill>
                  <a:schemeClr val="bg1">
                    <a:lumMod val="65000"/>
                  </a:schemeClr>
                </a:solidFill>
              </a:rPr>
              <a:t>humerus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). 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671940" y="2708130"/>
            <a:ext cx="5776326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800" kern="0" dirty="0">
                <a:latin typeface="+mn-lt"/>
              </a:rPr>
              <a:t>Biceps brachii &amp; triceps brachii form bulge on the anterior and posterior surfaces of the arm.</a:t>
            </a:r>
          </a:p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800" kern="0" dirty="0">
                <a:latin typeface="+mn-lt"/>
              </a:rPr>
              <a:t>The </a:t>
            </a:r>
            <a:r>
              <a:rPr lang="en-US" sz="1800" b="1" kern="0" dirty="0">
                <a:solidFill>
                  <a:srgbClr val="FF0000"/>
                </a:solidFill>
                <a:latin typeface="+mn-lt"/>
              </a:rPr>
              <a:t>biceps tendon</a:t>
            </a:r>
            <a:r>
              <a:rPr lang="en-US" sz="1800" kern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kern="0" dirty="0">
                <a:latin typeface="+mn-lt"/>
              </a:rPr>
              <a:t>can be palpated in the cubital fossa, immediately lateral to the midline. </a:t>
            </a:r>
          </a:p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800" kern="0" dirty="0">
                <a:latin typeface="+mn-lt"/>
              </a:rPr>
              <a:t>The triceps tendon can be palpated where it is attached to the olecranon process.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671940" y="4769762"/>
            <a:ext cx="5925770" cy="15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800" b="1" u="sng" kern="0" dirty="0">
                <a:latin typeface="+mn-lt"/>
              </a:rPr>
              <a:t>There are 2 grooves:</a:t>
            </a:r>
            <a:r>
              <a:rPr lang="en-US" sz="1800" b="1" kern="0" dirty="0">
                <a:latin typeface="+mn-lt"/>
              </a:rPr>
              <a:t> </a:t>
            </a:r>
            <a:r>
              <a:rPr lang="en-US" sz="1800" b="1" kern="0" dirty="0">
                <a:solidFill>
                  <a:srgbClr val="FF0000"/>
                </a:solidFill>
                <a:latin typeface="+mn-lt"/>
              </a:rPr>
              <a:t>Medial and lateral grooves</a:t>
            </a:r>
            <a:r>
              <a:rPr lang="en-US" sz="1800" kern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kern="0" dirty="0">
                <a:latin typeface="+mn-lt"/>
              </a:rPr>
              <a:t>separate the bulges formed by the </a:t>
            </a:r>
            <a:r>
              <a:rPr lang="en-US" sz="1800" b="1" kern="0" dirty="0" smtClean="0">
                <a:solidFill>
                  <a:schemeClr val="tx1"/>
                </a:solidFill>
                <a:latin typeface="+mn-lt"/>
              </a:rPr>
              <a:t>biceps</a:t>
            </a:r>
            <a:r>
              <a:rPr lang="en-US" sz="1800" kern="0" dirty="0" smtClean="0">
                <a:latin typeface="+mn-lt"/>
              </a:rPr>
              <a:t> and </a:t>
            </a:r>
            <a:r>
              <a:rPr lang="en-US" sz="1800" b="1" kern="0" dirty="0">
                <a:latin typeface="+mn-lt"/>
              </a:rPr>
              <a:t>triceps. </a:t>
            </a:r>
          </a:p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800" kern="0" dirty="0">
                <a:latin typeface="+mn-lt"/>
              </a:rPr>
              <a:t>The </a:t>
            </a:r>
            <a:r>
              <a:rPr lang="en-US" sz="1800" b="1" kern="0" dirty="0">
                <a:solidFill>
                  <a:srgbClr val="FF0000"/>
                </a:solidFill>
                <a:latin typeface="+mn-lt"/>
              </a:rPr>
              <a:t>cephalic vein</a:t>
            </a:r>
            <a:r>
              <a:rPr lang="en-US" sz="1800" kern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kern="0" dirty="0">
                <a:latin typeface="+mn-lt"/>
              </a:rPr>
              <a:t>ascends superiorly in the </a:t>
            </a:r>
            <a:r>
              <a:rPr lang="en-US" sz="1800" u="sng" kern="0" dirty="0">
                <a:latin typeface="+mn-lt"/>
              </a:rPr>
              <a:t>lateral</a:t>
            </a:r>
            <a:r>
              <a:rPr lang="en-US" sz="1800" kern="0" dirty="0">
                <a:latin typeface="+mn-lt"/>
              </a:rPr>
              <a:t> groove and </a:t>
            </a:r>
          </a:p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800" kern="0" dirty="0">
                <a:latin typeface="+mn-lt"/>
              </a:rPr>
              <a:t>The </a:t>
            </a:r>
            <a:r>
              <a:rPr lang="en-US" sz="1800" b="1" kern="0" dirty="0">
                <a:solidFill>
                  <a:srgbClr val="FF0000"/>
                </a:solidFill>
                <a:latin typeface="+mn-lt"/>
              </a:rPr>
              <a:t>basilic vein</a:t>
            </a:r>
            <a:r>
              <a:rPr lang="en-US" sz="1800" kern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kern="0" dirty="0">
                <a:latin typeface="+mn-lt"/>
              </a:rPr>
              <a:t>ascends in the </a:t>
            </a:r>
            <a:r>
              <a:rPr lang="en-US" sz="1800" u="sng" kern="0" dirty="0">
                <a:latin typeface="+mn-lt"/>
              </a:rPr>
              <a:t>medial</a:t>
            </a:r>
            <a:r>
              <a:rPr lang="en-US" sz="1800" kern="0" dirty="0">
                <a:latin typeface="+mn-lt"/>
              </a:rPr>
              <a:t> groove. </a:t>
            </a:r>
          </a:p>
        </p:txBody>
      </p:sp>
      <p:pic>
        <p:nvPicPr>
          <p:cNvPr id="5" name="Picture 18" descr="Untitled-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475" y="4310015"/>
            <a:ext cx="2650036" cy="22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731814" y="462214"/>
            <a:ext cx="2997697" cy="3847801"/>
            <a:chOff x="141288" y="276225"/>
            <a:chExt cx="2432050" cy="4470400"/>
          </a:xfrm>
        </p:grpSpPr>
        <p:pic>
          <p:nvPicPr>
            <p:cNvPr id="6" name="Picture 3" descr="Untitled-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6" t="3664" r="4788" b="8298"/>
            <a:stretch>
              <a:fillRect/>
            </a:stretch>
          </p:blipFill>
          <p:spPr bwMode="auto">
            <a:xfrm>
              <a:off x="141288" y="276225"/>
              <a:ext cx="2432050" cy="447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Up Arrow 6"/>
            <p:cNvSpPr/>
            <p:nvPr/>
          </p:nvSpPr>
          <p:spPr>
            <a:xfrm>
              <a:off x="1497013" y="2035175"/>
              <a:ext cx="336550" cy="320675"/>
            </a:xfrm>
            <a:prstGeom prst="upArrow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Down Arrow 7"/>
            <p:cNvSpPr/>
            <p:nvPr/>
          </p:nvSpPr>
          <p:spPr>
            <a:xfrm>
              <a:off x="1833563" y="3387725"/>
              <a:ext cx="273050" cy="284163"/>
            </a:xfrm>
            <a:prstGeom prst="downArrow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941388" y="2687638"/>
              <a:ext cx="415925" cy="166687"/>
            </a:xfrm>
            <a:prstGeom prst="straightConnector1">
              <a:avLst/>
            </a:prstGeom>
            <a:ln w="38100">
              <a:solidFill>
                <a:srgbClr val="00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/>
        </p:nvCxnSpPr>
        <p:spPr>
          <a:xfrm>
            <a:off x="1119116" y="3002507"/>
            <a:ext cx="1280160" cy="0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61313" y="3002506"/>
            <a:ext cx="128016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14901" y="3599749"/>
            <a:ext cx="135112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484879" y="296614"/>
            <a:ext cx="10515600" cy="840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Upper Limb </a:t>
            </a:r>
            <a:endParaRPr lang="en-GB" sz="3600" dirty="0"/>
          </a:p>
        </p:txBody>
      </p:sp>
      <p:sp>
        <p:nvSpPr>
          <p:cNvPr id="22" name="Rectangle 21"/>
          <p:cNvSpPr/>
          <p:nvPr/>
        </p:nvSpPr>
        <p:spPr>
          <a:xfrm>
            <a:off x="7964905" y="1976193"/>
            <a:ext cx="731520" cy="36576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/>
          <p:cNvCxnSpPr/>
          <p:nvPr/>
        </p:nvCxnSpPr>
        <p:spPr>
          <a:xfrm>
            <a:off x="3062091" y="5067602"/>
            <a:ext cx="73152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049281" y="5140157"/>
            <a:ext cx="429878" cy="1369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8829928" y="5660144"/>
            <a:ext cx="365760" cy="914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93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17896" y="2173117"/>
            <a:ext cx="6829743" cy="28141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rgbClr val="FF0000"/>
                </a:solidFill>
              </a:rPr>
              <a:t>brachial artery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can be felt pulsating deep to the medial border of the biceps.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/>
              <a:t> To stop bleeding by pressure on the artery in the upper half of the arm it is pushed </a:t>
            </a:r>
            <a:r>
              <a:rPr lang="en-US" sz="2000" b="1" dirty="0" smtClean="0"/>
              <a:t>laterally</a:t>
            </a:r>
            <a:r>
              <a:rPr lang="en-US" sz="2000" dirty="0" smtClean="0"/>
              <a:t> against the </a:t>
            </a:r>
            <a:r>
              <a:rPr lang="en-US" sz="2000" dirty="0" err="1" smtClean="0"/>
              <a:t>humerus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(A)</a:t>
            </a:r>
            <a:r>
              <a:rPr lang="en-US" sz="2000" dirty="0" smtClean="0"/>
              <a:t>.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/>
              <a:t>In the lower half it is pushed </a:t>
            </a:r>
            <a:r>
              <a:rPr lang="en-US" sz="2000" b="1" dirty="0" smtClean="0"/>
              <a:t>posteriorly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(B)</a:t>
            </a:r>
            <a:r>
              <a:rPr lang="en-US" sz="2000" dirty="0" smtClean="0"/>
              <a:t>.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/>
              <a:t> In the cubital fossa, it lies beneath the bicipital aponeurosis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(C)</a:t>
            </a:r>
            <a:r>
              <a:rPr lang="en-US" sz="2000" dirty="0" smtClean="0"/>
              <a:t>.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/>
              <a:t>At the level of the neck of  the radius, it divides into radial and ulnar arteries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(D)</a:t>
            </a:r>
            <a:r>
              <a:rPr lang="en-US" sz="2000" dirty="0" smtClean="0"/>
              <a:t>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468714" y="828627"/>
            <a:ext cx="4044102" cy="5243513"/>
            <a:chOff x="7359532" y="828628"/>
            <a:chExt cx="4044102" cy="5243513"/>
          </a:xfrm>
        </p:grpSpPr>
        <p:pic>
          <p:nvPicPr>
            <p:cNvPr id="3" name="Picture 5" descr="上肢神经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359532" y="828628"/>
              <a:ext cx="3309937" cy="5243513"/>
            </a:xfrm>
            <a:prstGeom prst="rect">
              <a:avLst/>
            </a:prstGeom>
          </p:spPr>
        </p:pic>
        <p:sp>
          <p:nvSpPr>
            <p:cNvPr id="4" name="TextBox 10"/>
            <p:cNvSpPr txBox="1">
              <a:spLocks noChangeArrowheads="1"/>
            </p:cNvSpPr>
            <p:nvPr/>
          </p:nvSpPr>
          <p:spPr bwMode="auto">
            <a:xfrm>
              <a:off x="9741522" y="2930346"/>
              <a:ext cx="166211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 dirty="0">
                  <a:cs typeface="Arial" panose="020B0604020202020204" pitchFamily="34" charset="0"/>
                </a:rPr>
                <a:t>Brachial artery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 flipV="1">
              <a:off x="9402644" y="2644728"/>
              <a:ext cx="464687" cy="343680"/>
            </a:xfrm>
            <a:prstGeom prst="straightConnector1">
              <a:avLst/>
            </a:prstGeom>
            <a:ln>
              <a:solidFill>
                <a:srgbClr val="00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le 1"/>
          <p:cNvSpPr txBox="1">
            <a:spLocks/>
          </p:cNvSpPr>
          <p:nvPr/>
        </p:nvSpPr>
        <p:spPr>
          <a:xfrm>
            <a:off x="461630" y="596073"/>
            <a:ext cx="10515600" cy="840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Upper Limb</a:t>
            </a:r>
          </a:p>
          <a:p>
            <a:r>
              <a:rPr lang="en-US" sz="3600" dirty="0" smtClean="0"/>
              <a:t>Brachial Artery</a:t>
            </a:r>
            <a:r>
              <a:rPr lang="en-US" b="1" dirty="0" smtClean="0"/>
              <a:t> </a:t>
            </a:r>
            <a:endParaRPr lang="en-GB" sz="3600" dirty="0"/>
          </a:p>
        </p:txBody>
      </p:sp>
      <p:sp>
        <p:nvSpPr>
          <p:cNvPr id="28" name="TextBox 27"/>
          <p:cNvSpPr txBox="1"/>
          <p:nvPr/>
        </p:nvSpPr>
        <p:spPr>
          <a:xfrm>
            <a:off x="1433015" y="5101667"/>
            <a:ext cx="3616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To stop an artery from bleeding we have to press it against a bone. So depending on the position of the artery on the bone we decide how to push/apply pressure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Right Brace 29"/>
          <p:cNvSpPr/>
          <p:nvPr/>
        </p:nvSpPr>
        <p:spPr>
          <a:xfrm rot="1396536" flipH="1">
            <a:off x="8774416" y="1539574"/>
            <a:ext cx="395785" cy="503316"/>
          </a:xfrm>
          <a:prstGeom prst="righ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ight Brace 30"/>
          <p:cNvSpPr/>
          <p:nvPr/>
        </p:nvSpPr>
        <p:spPr>
          <a:xfrm rot="1396536" flipH="1">
            <a:off x="8658206" y="2057939"/>
            <a:ext cx="395785" cy="503316"/>
          </a:xfrm>
          <a:prstGeom prst="righ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Right Brace 31"/>
          <p:cNvSpPr/>
          <p:nvPr/>
        </p:nvSpPr>
        <p:spPr>
          <a:xfrm rot="1396536" flipH="1">
            <a:off x="8439922" y="2548013"/>
            <a:ext cx="395785" cy="503316"/>
          </a:xfrm>
          <a:prstGeom prst="righ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Right Brace 32"/>
          <p:cNvSpPr/>
          <p:nvPr/>
        </p:nvSpPr>
        <p:spPr>
          <a:xfrm rot="1396536" flipH="1">
            <a:off x="8171009" y="3015810"/>
            <a:ext cx="395785" cy="503316"/>
          </a:xfrm>
          <a:prstGeom prst="righ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69249" y="1500037"/>
            <a:ext cx="30489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72537" y="2031042"/>
            <a:ext cx="30489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45050" y="2492606"/>
            <a:ext cx="31451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94524" y="2988407"/>
            <a:ext cx="31451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387285" y="2086235"/>
            <a:ext cx="4452938" cy="356393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dirty="0" smtClean="0"/>
              <a:t>In the cubital fossa, try to locate: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b="1" dirty="0" smtClean="0"/>
              <a:t>Cephalic vein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b="1" dirty="0" err="1" smtClean="0"/>
              <a:t>Basilic</a:t>
            </a:r>
            <a:r>
              <a:rPr lang="en-US" sz="1800" b="1" dirty="0" smtClean="0"/>
              <a:t> vein</a:t>
            </a:r>
            <a:r>
              <a:rPr lang="en-US" sz="1800" dirty="0" smtClean="0"/>
              <a:t> and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b="1" dirty="0" smtClean="0"/>
              <a:t>Median cubital vein</a:t>
            </a:r>
            <a:r>
              <a:rPr lang="en-US" sz="1800" dirty="0" smtClean="0"/>
              <a:t> are clearly visible.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The median cubital vein connects the cephalic and the </a:t>
            </a:r>
            <a:r>
              <a:rPr lang="en-US" sz="1800" dirty="0" err="1" smtClean="0"/>
              <a:t>basilic</a:t>
            </a:r>
            <a:r>
              <a:rPr lang="en-US" sz="1800" dirty="0" smtClean="0"/>
              <a:t> veins .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b="1" dirty="0" smtClean="0"/>
              <a:t>It crosses over the bicipital aponeurosis.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It is the vein of choice for IV line, </a:t>
            </a:r>
            <a:r>
              <a:rPr lang="en-US" dirty="0" smtClean="0">
                <a:solidFill>
                  <a:srgbClr val="FF3300"/>
                </a:solidFill>
              </a:rPr>
              <a:t>WHY?</a:t>
            </a:r>
          </a:p>
          <a:p>
            <a:pPr marL="0" indent="0" algn="ctr">
              <a:buNone/>
              <a:defRPr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Because it is very superficial and its position is fixed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719617" y="2715904"/>
            <a:ext cx="1241947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33266" y="3084394"/>
            <a:ext cx="1005840" cy="0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19615" y="3462834"/>
            <a:ext cx="18288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595406" y="1519539"/>
            <a:ext cx="4037013" cy="4248150"/>
            <a:chOff x="7342921" y="1402023"/>
            <a:chExt cx="4037013" cy="4248150"/>
          </a:xfrm>
        </p:grpSpPr>
        <p:pic>
          <p:nvPicPr>
            <p:cNvPr id="3" name="Picture 3" descr="Untitled-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8" r="15091" b="8388"/>
            <a:stretch>
              <a:fillRect/>
            </a:stretch>
          </p:blipFill>
          <p:spPr>
            <a:xfrm>
              <a:off x="7342921" y="1402023"/>
              <a:ext cx="4037013" cy="4248150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10495556" y="2838734"/>
              <a:ext cx="681962" cy="368490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65753" y="1717745"/>
              <a:ext cx="681962" cy="274320"/>
            </a:xfrm>
            <a:prstGeom prst="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495556" y="2452089"/>
              <a:ext cx="681962" cy="182880"/>
            </a:xfrm>
            <a:prstGeom prst="rect">
              <a:avLst/>
            </a:prstGeom>
            <a:noFill/>
            <a:ln w="28575"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461630" y="596073"/>
            <a:ext cx="10515600" cy="12600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Upper Limb</a:t>
            </a:r>
          </a:p>
          <a:p>
            <a:r>
              <a:rPr lang="en-US" sz="3600" dirty="0" smtClean="0"/>
              <a:t>Cubital Fossa</a:t>
            </a:r>
            <a:r>
              <a:rPr lang="en-US" b="1" dirty="0" smtClean="0"/>
              <a:t>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0156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6946176" y="2027926"/>
            <a:ext cx="48444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The</a:t>
            </a:r>
            <a:r>
              <a:rPr lang="en-US" sz="2000" b="1" dirty="0">
                <a:latin typeface="+mn-lt"/>
              </a:rPr>
              <a:t> tendons </a:t>
            </a:r>
            <a:r>
              <a:rPr lang="en-US" sz="2000" dirty="0">
                <a:latin typeface="+mn-lt"/>
              </a:rPr>
              <a:t>of </a:t>
            </a:r>
            <a:r>
              <a:rPr lang="en-US" sz="2000" i="1" dirty="0" smtClean="0">
                <a:latin typeface="+mn-lt"/>
              </a:rPr>
              <a:t>extensor </a:t>
            </a:r>
            <a:r>
              <a:rPr lang="en-US" sz="2000" i="1" dirty="0" err="1" smtClean="0">
                <a:latin typeface="+mn-lt"/>
              </a:rPr>
              <a:t>digitorum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i="1" dirty="0">
                <a:latin typeface="+mn-lt"/>
              </a:rPr>
              <a:t>extensor indicis</a:t>
            </a:r>
            <a:r>
              <a:rPr lang="en-US" sz="2000" dirty="0">
                <a:latin typeface="+mn-lt"/>
              </a:rPr>
              <a:t>, and </a:t>
            </a:r>
            <a:r>
              <a:rPr lang="en-US" sz="2000" i="1" dirty="0">
                <a:latin typeface="+mn-lt"/>
              </a:rPr>
              <a:t>extensor digiti minimi </a:t>
            </a:r>
            <a:r>
              <a:rPr lang="en-US" sz="2000" dirty="0">
                <a:latin typeface="+mn-lt"/>
              </a:rPr>
              <a:t>can be </a:t>
            </a:r>
            <a:r>
              <a:rPr lang="en-US" sz="2000" u="sng" dirty="0">
                <a:latin typeface="+mn-lt"/>
              </a:rPr>
              <a:t>seen</a:t>
            </a:r>
            <a:r>
              <a:rPr lang="en-US" sz="2000" dirty="0">
                <a:latin typeface="+mn-lt"/>
              </a:rPr>
              <a:t> and </a:t>
            </a:r>
            <a:r>
              <a:rPr lang="en-US" sz="2000" u="sng" dirty="0">
                <a:latin typeface="+mn-lt"/>
              </a:rPr>
              <a:t>felt</a:t>
            </a:r>
            <a:r>
              <a:rPr lang="en-US" sz="2000" dirty="0">
                <a:latin typeface="+mn-lt"/>
              </a:rPr>
              <a:t> as you extends your fingers.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45279" y="3967102"/>
            <a:ext cx="3063875" cy="2640013"/>
            <a:chOff x="5153025" y="442913"/>
            <a:chExt cx="3063875" cy="2892425"/>
          </a:xfrm>
        </p:grpSpPr>
        <p:pic>
          <p:nvPicPr>
            <p:cNvPr id="6" name="Picture 5" descr="Untitled-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" t="5975" r="1910" b="7265"/>
            <a:stretch>
              <a:fillRect/>
            </a:stretch>
          </p:blipFill>
          <p:spPr bwMode="auto">
            <a:xfrm>
              <a:off x="5153025" y="442913"/>
              <a:ext cx="3063875" cy="289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6408738" y="663575"/>
              <a:ext cx="863600" cy="954088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</p:grp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637014" y="1851285"/>
            <a:ext cx="49995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u="sng" dirty="0">
                <a:latin typeface="+mn-lt"/>
              </a:rPr>
              <a:t>The dorsal venous network:</a:t>
            </a:r>
          </a:p>
          <a:p>
            <a:pPr>
              <a:defRPr/>
            </a:pPr>
            <a:r>
              <a:rPr lang="en-US" sz="2000" dirty="0">
                <a:latin typeface="+mn-lt"/>
              </a:rPr>
              <a:t>The network of superficial veins can be seen on the dorsum of the hand.</a:t>
            </a:r>
          </a:p>
          <a:p>
            <a:pPr>
              <a:defRPr/>
            </a:pPr>
            <a:r>
              <a:rPr lang="en-US" sz="2000" dirty="0">
                <a:latin typeface="+mn-lt"/>
              </a:rPr>
              <a:t> The network drains upward into the  </a:t>
            </a:r>
            <a:r>
              <a:rPr lang="en-US" sz="2000" b="1" dirty="0">
                <a:latin typeface="+mn-lt"/>
              </a:rPr>
              <a:t>cephalic vein</a:t>
            </a:r>
            <a:r>
              <a:rPr lang="en-US" sz="2000" i="1" dirty="0">
                <a:latin typeface="+mn-lt"/>
              </a:rPr>
              <a:t> laterally</a:t>
            </a:r>
            <a:r>
              <a:rPr lang="en-US" sz="2000" dirty="0">
                <a:latin typeface="+mn-lt"/>
              </a:rPr>
              <a:t>, and </a:t>
            </a:r>
            <a:r>
              <a:rPr lang="en-US" sz="2000" dirty="0" smtClean="0">
                <a:latin typeface="+mn-lt"/>
              </a:rPr>
              <a:t>the </a:t>
            </a:r>
            <a:r>
              <a:rPr lang="en-US" sz="2000" b="1" dirty="0">
                <a:latin typeface="+mn-lt"/>
              </a:rPr>
              <a:t>basilic vein </a:t>
            </a:r>
            <a:r>
              <a:rPr lang="en-US" sz="2000" i="1" dirty="0">
                <a:latin typeface="+mn-lt"/>
              </a:rPr>
              <a:t>medially</a:t>
            </a:r>
            <a:r>
              <a:rPr lang="en-US" sz="2000" dirty="0">
                <a:latin typeface="+mn-lt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6340" y="348871"/>
            <a:ext cx="10515600" cy="12272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Upper Limb</a:t>
            </a:r>
          </a:p>
          <a:p>
            <a:r>
              <a:rPr lang="en-US" sz="3600" dirty="0" smtClean="0"/>
              <a:t>Dorsum of Hand </a:t>
            </a:r>
            <a:endParaRPr lang="en-GB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7924680" y="3482501"/>
            <a:ext cx="3202675" cy="2727325"/>
            <a:chOff x="7774555" y="3769552"/>
            <a:chExt cx="3202675" cy="2727325"/>
          </a:xfrm>
        </p:grpSpPr>
        <p:pic>
          <p:nvPicPr>
            <p:cNvPr id="4" name="Picture 5" descr="Untitled-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1" t="3754" r="2988" b="10243"/>
            <a:stretch>
              <a:fillRect/>
            </a:stretch>
          </p:blipFill>
          <p:spPr bwMode="auto">
            <a:xfrm>
              <a:off x="7774555" y="3769552"/>
              <a:ext cx="3187700" cy="272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0426890" y="5119565"/>
              <a:ext cx="550340" cy="21670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32480" y="3443882"/>
            <a:ext cx="4476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Keep in mind this description is in the anatomical position and in the picture we are looking at the hand posteriorly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30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 b="14728"/>
          <a:stretch/>
        </p:blipFill>
        <p:spPr>
          <a:xfrm>
            <a:off x="727410" y="4423714"/>
            <a:ext cx="4194214" cy="2318111"/>
          </a:xfrm>
          <a:prstGeom prst="rect">
            <a:avLst/>
          </a:prstGeom>
        </p:spPr>
      </p:pic>
      <p:sp>
        <p:nvSpPr>
          <p:cNvPr id="3" name="Rectangle 8"/>
          <p:cNvSpPr txBox="1">
            <a:spLocks noChangeArrowheads="1"/>
          </p:cNvSpPr>
          <p:nvPr/>
        </p:nvSpPr>
        <p:spPr>
          <a:xfrm>
            <a:off x="133898" y="1914546"/>
            <a:ext cx="3774710" cy="23082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 smtClean="0"/>
              <a:t>Boundaries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The snuff box is bounded :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b="1" dirty="0" smtClean="0">
                <a:solidFill>
                  <a:srgbClr val="FF0000"/>
                </a:solidFill>
              </a:rPr>
              <a:t>Anteriorly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92D050"/>
                </a:solidFill>
              </a:rPr>
              <a:t>or laterally </a:t>
            </a:r>
            <a:r>
              <a:rPr lang="en-US" sz="1800" dirty="0" smtClean="0"/>
              <a:t>by </a:t>
            </a:r>
            <a:r>
              <a:rPr lang="en-US" sz="1800" u="sng" dirty="0" smtClean="0"/>
              <a:t>2 tendons</a:t>
            </a:r>
            <a:r>
              <a:rPr lang="en-US" sz="1800" dirty="0" smtClean="0"/>
              <a:t>:</a:t>
            </a:r>
          </a:p>
          <a:p>
            <a:pPr lvl="1">
              <a:defRPr/>
            </a:pPr>
            <a:r>
              <a:rPr lang="en-US" sz="1800" dirty="0" smtClean="0"/>
              <a:t>Abductor </a:t>
            </a:r>
            <a:r>
              <a:rPr lang="en-US" sz="1800" dirty="0" err="1" smtClean="0"/>
              <a:t>pollicis</a:t>
            </a:r>
            <a:r>
              <a:rPr lang="en-US" sz="1800" dirty="0" smtClean="0"/>
              <a:t> longus </a:t>
            </a:r>
          </a:p>
          <a:p>
            <a:pPr lvl="1">
              <a:defRPr/>
            </a:pPr>
            <a:r>
              <a:rPr lang="en-US" sz="1800" dirty="0" smtClean="0"/>
              <a:t>Extensor </a:t>
            </a:r>
            <a:r>
              <a:rPr lang="en-US" sz="1800" dirty="0" err="1" smtClean="0"/>
              <a:t>pollicis</a:t>
            </a:r>
            <a:r>
              <a:rPr lang="en-US" sz="1800" dirty="0" smtClean="0"/>
              <a:t> brevis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P</a:t>
            </a:r>
            <a:r>
              <a:rPr lang="en-US" sz="1800" b="1" dirty="0" smtClean="0">
                <a:solidFill>
                  <a:srgbClr val="FF0000"/>
                </a:solidFill>
              </a:rPr>
              <a:t>osteriorly</a:t>
            </a:r>
            <a:r>
              <a:rPr lang="en-US" sz="1800" dirty="0" smtClean="0">
                <a:solidFill>
                  <a:srgbClr val="92D050"/>
                </a:solidFill>
              </a:rPr>
              <a:t> or medially </a:t>
            </a:r>
            <a:r>
              <a:rPr lang="en-US" sz="1800" dirty="0" smtClean="0"/>
              <a:t>by extensor </a:t>
            </a:r>
            <a:r>
              <a:rPr lang="en-US" sz="1800" dirty="0" err="1" smtClean="0"/>
              <a:t>pollicis</a:t>
            </a:r>
            <a:r>
              <a:rPr lang="en-US" sz="1800" dirty="0" smtClean="0"/>
              <a:t> longus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908608" y="2192322"/>
            <a:ext cx="2951002" cy="2090690"/>
            <a:chOff x="215901" y="688975"/>
            <a:chExt cx="2951002" cy="2835275"/>
          </a:xfrm>
        </p:grpSpPr>
        <p:pic>
          <p:nvPicPr>
            <p:cNvPr id="4" name="Picture 9" descr="Untitled-1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02"/>
            <a:stretch/>
          </p:blipFill>
          <p:spPr bwMode="auto">
            <a:xfrm>
              <a:off x="215901" y="688975"/>
              <a:ext cx="2951002" cy="279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Line 10"/>
            <p:cNvSpPr>
              <a:spLocks noChangeShapeType="1"/>
            </p:cNvSpPr>
            <p:nvPr/>
          </p:nvSpPr>
          <p:spPr bwMode="auto">
            <a:xfrm flipV="1">
              <a:off x="2022475" y="2890838"/>
              <a:ext cx="104775" cy="633412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Line 11"/>
            <p:cNvSpPr>
              <a:spLocks noChangeShapeType="1"/>
            </p:cNvSpPr>
            <p:nvPr/>
          </p:nvSpPr>
          <p:spPr bwMode="auto">
            <a:xfrm>
              <a:off x="1951038" y="2030413"/>
              <a:ext cx="212725" cy="63500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4586104" y="866379"/>
            <a:ext cx="2540731" cy="1477328"/>
          </a:xfrm>
          <a:prstGeom prst="wedgeRectCallout">
            <a:avLst>
              <a:gd name="adj1" fmla="val 3744"/>
              <a:gd name="adj2" fmla="val 14694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dirty="0"/>
              <a:t>It is a depression on the lateral aspect of the wrist joint which is accentuated when you extends your  thumb</a:t>
            </a:r>
            <a:r>
              <a:rPr lang="en-US" dirty="0">
                <a:latin typeface="Arial" charset="0"/>
              </a:rPr>
              <a:t>.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7514724" y="3008587"/>
            <a:ext cx="4249646" cy="119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700" kern="0" dirty="0">
                <a:latin typeface="+mn-lt"/>
              </a:rPr>
              <a:t>In  its proximal part the </a:t>
            </a:r>
            <a:r>
              <a:rPr lang="en-US" sz="1700" b="1" kern="0" dirty="0">
                <a:solidFill>
                  <a:srgbClr val="FF0000"/>
                </a:solidFill>
                <a:latin typeface="+mn-lt"/>
              </a:rPr>
              <a:t>radial styloid process</a:t>
            </a:r>
            <a:r>
              <a:rPr lang="en-US" sz="1700" kern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700" kern="0" dirty="0">
                <a:latin typeface="+mn-lt"/>
              </a:rPr>
              <a:t>is palpable.</a:t>
            </a:r>
          </a:p>
          <a:p>
            <a:pPr marL="285750" indent="-28575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700" kern="0" dirty="0">
                <a:latin typeface="+mn-lt"/>
              </a:rPr>
              <a:t>The </a:t>
            </a:r>
            <a:r>
              <a:rPr lang="en-US" sz="1700" b="1" kern="0" dirty="0">
                <a:solidFill>
                  <a:srgbClr val="FF0000"/>
                </a:solidFill>
                <a:latin typeface="+mn-lt"/>
              </a:rPr>
              <a:t>scaphoid bone</a:t>
            </a:r>
            <a:r>
              <a:rPr lang="en-US" sz="1700" kern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700" kern="0" dirty="0">
                <a:latin typeface="+mn-lt"/>
              </a:rPr>
              <a:t>is  also palpable in the distal part of the anatomical snuff box.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60091" y="264025"/>
            <a:ext cx="10515600" cy="12272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Upper Limb</a:t>
            </a:r>
          </a:p>
          <a:p>
            <a:r>
              <a:rPr lang="en-US" sz="3600" dirty="0" smtClean="0"/>
              <a:t>Anatomical Snuff Box</a:t>
            </a:r>
            <a:endParaRPr lang="en-GB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7251312" y="209434"/>
            <a:ext cx="4513058" cy="2686168"/>
            <a:chOff x="7251312" y="209434"/>
            <a:chExt cx="3408362" cy="3204660"/>
          </a:xfrm>
        </p:grpSpPr>
        <p:grpSp>
          <p:nvGrpSpPr>
            <p:cNvPr id="13" name="Group 12"/>
            <p:cNvGrpSpPr/>
            <p:nvPr/>
          </p:nvGrpSpPr>
          <p:grpSpPr>
            <a:xfrm>
              <a:off x="7251312" y="209434"/>
              <a:ext cx="3408362" cy="3186112"/>
              <a:chOff x="5249863" y="3097213"/>
              <a:chExt cx="3408362" cy="3186112"/>
            </a:xfrm>
          </p:grpSpPr>
          <p:pic>
            <p:nvPicPr>
              <p:cNvPr id="10" name="Picture 7" descr="Untitled-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49863" y="3097213"/>
                <a:ext cx="3408362" cy="3186112"/>
              </a:xfrm>
              <a:prstGeom prst="rect">
                <a:avLst/>
              </a:prstGeom>
              <a:noFill/>
            </p:spPr>
          </p:pic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 flipH="1">
                <a:off x="7491413" y="3810000"/>
                <a:ext cx="379412" cy="1146175"/>
              </a:xfrm>
              <a:prstGeom prst="line">
                <a:avLst/>
              </a:prstGeom>
              <a:noFill/>
              <a:ln w="76200">
                <a:solidFill>
                  <a:srgbClr val="FF33CC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 flipH="1">
                <a:off x="7232650" y="3810000"/>
                <a:ext cx="106363" cy="1009650"/>
              </a:xfrm>
              <a:prstGeom prst="line">
                <a:avLst/>
              </a:prstGeom>
              <a:noFill/>
              <a:ln w="76200">
                <a:solidFill>
                  <a:srgbClr val="0066FF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7271927" y="2799730"/>
              <a:ext cx="2679913" cy="614364"/>
            </a:xfrm>
            <a:prstGeom prst="rect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8298129" y="3863616"/>
            <a:ext cx="1280160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979690" y="3296811"/>
            <a:ext cx="1188720" cy="0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77935" y="3542470"/>
            <a:ext cx="731520" cy="0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 descr="Untitled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9378" y="4529182"/>
            <a:ext cx="2222063" cy="2188834"/>
          </a:xfrm>
          <a:prstGeom prst="rect">
            <a:avLst/>
          </a:prstGeom>
          <a:noFill/>
        </p:spPr>
      </p:pic>
      <p:sp>
        <p:nvSpPr>
          <p:cNvPr id="24" name="Rectangle 8"/>
          <p:cNvSpPr txBox="1">
            <a:spLocks noChangeArrowheads="1"/>
          </p:cNvSpPr>
          <p:nvPr/>
        </p:nvSpPr>
        <p:spPr>
          <a:xfrm>
            <a:off x="7930815" y="4627171"/>
            <a:ext cx="4173538" cy="241729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Also, the </a:t>
            </a:r>
            <a:r>
              <a:rPr lang="en-US" sz="1800" b="1" dirty="0" smtClean="0">
                <a:solidFill>
                  <a:srgbClr val="FF0000"/>
                </a:solidFill>
              </a:rPr>
              <a:t>radial artery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pulsation can be felt against the floor of the snuff box.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More superficially, the anatomical snuff box is crossed by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The </a:t>
            </a:r>
            <a:r>
              <a:rPr lang="en-US" sz="1800" b="1" dirty="0" smtClean="0"/>
              <a:t>cephalic vein.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The </a:t>
            </a:r>
            <a:r>
              <a:rPr lang="en-US" sz="1800" b="1" dirty="0" smtClean="0"/>
              <a:t>radial nerve.</a:t>
            </a:r>
            <a:endParaRPr lang="en-US" sz="18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708036" y="6379462"/>
            <a:ext cx="612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Extra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214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Untitled-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r="3548"/>
          <a:stretch>
            <a:fillRect/>
          </a:stretch>
        </p:blipFill>
        <p:spPr bwMode="auto">
          <a:xfrm>
            <a:off x="460091" y="2807054"/>
            <a:ext cx="6342062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3454" y="1837092"/>
            <a:ext cx="6515336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The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Radial artery </a:t>
            </a:r>
            <a:r>
              <a:rPr lang="en-US" sz="2000" dirty="0">
                <a:latin typeface="+mn-lt"/>
              </a:rPr>
              <a:t>can be drawn by a line extends from the midpoint of the cubital fossa to the base of the styloid process of radius.</a:t>
            </a:r>
          </a:p>
        </p:txBody>
      </p:sp>
      <p:pic>
        <p:nvPicPr>
          <p:cNvPr id="4" name="Picture 6" descr="Untitled-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" t="7901" r="2258" b="2980"/>
          <a:stretch>
            <a:fillRect/>
          </a:stretch>
        </p:blipFill>
        <p:spPr bwMode="auto">
          <a:xfrm>
            <a:off x="7303363" y="3079173"/>
            <a:ext cx="4480602" cy="295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75427" y="1079009"/>
            <a:ext cx="4808538" cy="193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Radial Artery pulsation</a:t>
            </a:r>
            <a:r>
              <a:rPr lang="en-US" sz="2000" dirty="0">
                <a:latin typeface="+mn-lt"/>
              </a:rPr>
              <a:t>:</a:t>
            </a:r>
          </a:p>
          <a:p>
            <a:pPr>
              <a:defRPr/>
            </a:pPr>
            <a:r>
              <a:rPr lang="en-US" sz="2000" u="sng" dirty="0">
                <a:latin typeface="+mn-lt"/>
              </a:rPr>
              <a:t>Universally</a:t>
            </a:r>
            <a:r>
              <a:rPr lang="en-US" sz="2000" dirty="0">
                <a:latin typeface="+mn-lt"/>
              </a:rPr>
              <a:t>, its pulsations can easily be felt anterior to the distal third of radius.</a:t>
            </a:r>
          </a:p>
          <a:p>
            <a:pPr>
              <a:defRPr/>
            </a:pPr>
            <a:r>
              <a:rPr lang="en-US" sz="2000" dirty="0">
                <a:latin typeface="+mn-lt"/>
              </a:rPr>
              <a:t> Here it lies just beneath the skin and fascia lateral to the tendon of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flexor carpi radialis muscle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62803" y="2691476"/>
            <a:ext cx="1368319" cy="18668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460091" y="264025"/>
            <a:ext cx="10515600" cy="12272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Upper Limb</a:t>
            </a:r>
          </a:p>
          <a:p>
            <a:r>
              <a:rPr lang="en-US" sz="3600" dirty="0" smtClean="0"/>
              <a:t>Radial Artery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852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64336" y="1597444"/>
            <a:ext cx="5868727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latin typeface="+mn-lt"/>
              </a:rPr>
              <a:t>Superficial Palmar Arterial Arch</a:t>
            </a:r>
            <a:r>
              <a:rPr lang="en-US" sz="2000" dirty="0">
                <a:latin typeface="+mn-lt"/>
              </a:rPr>
              <a:t>. </a:t>
            </a:r>
          </a:p>
          <a:p>
            <a:pPr>
              <a:defRPr/>
            </a:pPr>
            <a:r>
              <a:rPr lang="en-US" sz="1800" dirty="0">
                <a:latin typeface="+mn-lt"/>
              </a:rPr>
              <a:t>The superficial palmar arterial arch is located in the central part of the palm and lies on a line drawn across the palm at the level of the </a:t>
            </a:r>
            <a:r>
              <a:rPr lang="en-US" sz="1800" b="1" u="sng" dirty="0">
                <a:latin typeface="+mn-lt"/>
              </a:rPr>
              <a:t>distal border </a:t>
            </a:r>
            <a:r>
              <a:rPr lang="en-US" sz="1800" dirty="0">
                <a:latin typeface="+mn-lt"/>
              </a:rPr>
              <a:t>of the </a:t>
            </a:r>
            <a:r>
              <a:rPr lang="en-US" sz="1800" u="sng" dirty="0">
                <a:solidFill>
                  <a:srgbClr val="002060"/>
                </a:solidFill>
                <a:latin typeface="+mn-lt"/>
              </a:rPr>
              <a:t>fully ex-tended thumb.</a:t>
            </a:r>
          </a:p>
          <a:p>
            <a:pPr>
              <a:defRPr/>
            </a:pPr>
            <a:endParaRPr lang="en-US" sz="1800" dirty="0">
              <a:latin typeface="+mn-lt"/>
            </a:endParaRPr>
          </a:p>
          <a:p>
            <a:pPr>
              <a:defRPr/>
            </a:pPr>
            <a:endParaRPr lang="en-US" sz="1800" dirty="0">
              <a:latin typeface="+mn-lt"/>
            </a:endParaRPr>
          </a:p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latin typeface="+mn-lt"/>
              </a:rPr>
              <a:t>Deep Palmar Arterial Arch. </a:t>
            </a:r>
          </a:p>
          <a:p>
            <a:pPr>
              <a:defRPr/>
            </a:pPr>
            <a:r>
              <a:rPr lang="en-US" sz="1800" dirty="0">
                <a:latin typeface="+mn-lt"/>
              </a:rPr>
              <a:t>The deep palmar arterial arch is also located in the central part of the palm ( proximal to the superficial one), lies on a line drawn across the palm at the level of the </a:t>
            </a:r>
            <a:r>
              <a:rPr lang="en-US" sz="1800" b="1" u="sng" dirty="0">
                <a:latin typeface="+mn-lt"/>
              </a:rPr>
              <a:t>proximal border </a:t>
            </a:r>
            <a:r>
              <a:rPr lang="en-US" sz="1800" dirty="0">
                <a:latin typeface="+mn-lt"/>
              </a:rPr>
              <a:t>of the </a:t>
            </a:r>
            <a:r>
              <a:rPr lang="en-US" sz="1800" u="sng" dirty="0">
                <a:solidFill>
                  <a:srgbClr val="002060"/>
                </a:solidFill>
                <a:latin typeface="+mn-lt"/>
              </a:rPr>
              <a:t>fully extended thumb</a:t>
            </a:r>
            <a:r>
              <a:rPr lang="en-US" sz="1800" dirty="0">
                <a:latin typeface="+mn-lt"/>
              </a:rPr>
              <a:t>.</a:t>
            </a:r>
          </a:p>
        </p:txBody>
      </p:sp>
      <p:pic>
        <p:nvPicPr>
          <p:cNvPr id="3" name="Picture 4" descr="Clipart - palmar arterial &#10;arches.. fotosearch &#10;- search clipart, &#10;illustration posters, &#10;drawings and vector &#10;eps graphics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3"/>
          <a:stretch>
            <a:fillRect/>
          </a:stretch>
        </p:blipFill>
        <p:spPr bwMode="auto">
          <a:xfrm>
            <a:off x="8044574" y="609672"/>
            <a:ext cx="2724150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6768148" y="2282058"/>
            <a:ext cx="2130192" cy="4611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540394" y="3218728"/>
            <a:ext cx="2357946" cy="10165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5478073" y="4654230"/>
            <a:ext cx="3420267" cy="2145565"/>
            <a:chOff x="5443514" y="4747023"/>
            <a:chExt cx="3420267" cy="2145565"/>
          </a:xfrm>
        </p:grpSpPr>
        <p:pic>
          <p:nvPicPr>
            <p:cNvPr id="8194" name="Picture 2" descr="https://upload.wikimedia.org/wikipedia/commons/b/b6/TE-jsl-yubimoji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5" r="11969"/>
            <a:stretch/>
          </p:blipFill>
          <p:spPr bwMode="auto">
            <a:xfrm>
              <a:off x="5443514" y="4747023"/>
              <a:ext cx="1978925" cy="1978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ight Bracket 11"/>
            <p:cNvSpPr/>
            <p:nvPr/>
          </p:nvSpPr>
          <p:spPr>
            <a:xfrm rot="5400000" flipH="1">
              <a:off x="6042937" y="5510863"/>
              <a:ext cx="341194" cy="975035"/>
            </a:xfrm>
            <a:prstGeom prst="rightBracket">
              <a:avLst>
                <a:gd name="adj" fmla="val 114101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ight Bracket 15"/>
            <p:cNvSpPr/>
            <p:nvPr/>
          </p:nvSpPr>
          <p:spPr>
            <a:xfrm rot="5400000" flipH="1">
              <a:off x="6068183" y="5932292"/>
              <a:ext cx="259118" cy="814378"/>
            </a:xfrm>
            <a:prstGeom prst="rightBracket">
              <a:avLst>
                <a:gd name="adj" fmla="val 114101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6933063" y="6168978"/>
              <a:ext cx="822960" cy="149935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6621995" y="6530783"/>
              <a:ext cx="822960" cy="149935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728534" y="6185592"/>
              <a:ext cx="11352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Distal border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65673" y="6584811"/>
              <a:ext cx="1364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Proximal border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460091" y="264025"/>
            <a:ext cx="10515600" cy="7670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Upper Limb</a:t>
            </a:r>
          </a:p>
          <a:p>
            <a:r>
              <a:rPr lang="en-US" sz="3600" dirty="0" smtClean="0"/>
              <a:t>Palmer Arches</a:t>
            </a:r>
          </a:p>
        </p:txBody>
      </p:sp>
    </p:spTree>
    <p:extLst>
      <p:ext uri="{BB962C8B-B14F-4D97-AF65-F5344CB8AC3E}">
        <p14:creationId xmlns:p14="http://schemas.microsoft.com/office/powerpoint/2010/main" val="10555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58385" y="4333406"/>
            <a:ext cx="3482856" cy="203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All of the following structures are palpable in the inguinal region:</a:t>
            </a:r>
          </a:p>
          <a:p>
            <a:pPr marL="287338" indent="-287338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Symphysis pubis</a:t>
            </a:r>
          </a:p>
          <a:p>
            <a:pPr marL="287338" indent="-287338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Body of pubis</a:t>
            </a:r>
          </a:p>
          <a:p>
            <a:pPr marL="287338" indent="-287338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Pubic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tubercle*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pPr marL="287338" indent="-287338">
              <a:buFont typeface="+mj-lt"/>
              <a:buAutoNum type="arabicPeriod"/>
              <a:defRPr/>
            </a:pP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ASIS (anterior superior iliac spine)</a:t>
            </a:r>
            <a:endParaRPr lang="ar-SA" sz="18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7614" y="1604274"/>
            <a:ext cx="2597276" cy="2741687"/>
            <a:chOff x="488950" y="806450"/>
            <a:chExt cx="3902075" cy="5299075"/>
          </a:xfrm>
        </p:grpSpPr>
        <p:pic>
          <p:nvPicPr>
            <p:cNvPr id="3" name="Picture 2" descr="E:\NANO (F)\Gray 39\110 General organization and surface anatomy of the lower limb\F71683-110-f01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7" t="3168" r="8374" b="2789"/>
            <a:stretch>
              <a:fillRect/>
            </a:stretch>
          </p:blipFill>
          <p:spPr bwMode="auto">
            <a:xfrm>
              <a:off x="488950" y="806450"/>
              <a:ext cx="3902075" cy="529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047164" y="1631950"/>
              <a:ext cx="1009935" cy="1022350"/>
            </a:xfrm>
            <a:prstGeom prst="roundRect">
              <a:avLst/>
            </a:prstGeom>
            <a:solidFill>
              <a:srgbClr val="CFA07F"/>
            </a:solidFill>
            <a:ln>
              <a:solidFill>
                <a:srgbClr val="CFA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58384" y="264902"/>
            <a:ext cx="10515600" cy="11150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Lower Limb</a:t>
            </a:r>
          </a:p>
          <a:p>
            <a:r>
              <a:rPr lang="en-US" sz="3200" dirty="0" smtClean="0"/>
              <a:t>Inguinal Region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11113" y="2575632"/>
            <a:ext cx="2162295" cy="1749046"/>
            <a:chOff x="155575" y="-2566988"/>
            <a:chExt cx="6476999" cy="5353051"/>
          </a:xfrm>
        </p:grpSpPr>
        <p:pic>
          <p:nvPicPr>
            <p:cNvPr id="15362" name="Picture 2" descr="https://s-media-cache-ak0.pinimg.com/736x/44/14/fe/4414fec10297d90de8f0e54ae2ad768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566988"/>
              <a:ext cx="6476999" cy="5353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55575" y="-218364"/>
              <a:ext cx="1018132" cy="327901"/>
            </a:xfrm>
            <a:prstGeom prst="rect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34105" y="1386297"/>
              <a:ext cx="898469" cy="225370"/>
            </a:xfrm>
            <a:prstGeom prst="rect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5406" y="1684549"/>
              <a:ext cx="781240" cy="225370"/>
            </a:xfrm>
            <a:prstGeom prst="rect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325718" y="2469771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466026" y="2779499"/>
            <a:ext cx="6725974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u="sng" dirty="0">
                <a:latin typeface="+mn-lt"/>
              </a:rPr>
              <a:t>The inguinal ligament extends between</a:t>
            </a:r>
            <a:r>
              <a:rPr lang="en-US" sz="1800" b="1" dirty="0">
                <a:latin typeface="+mn-lt"/>
              </a:rPr>
              <a:t>:</a:t>
            </a:r>
            <a:endParaRPr lang="en-US" sz="1800" dirty="0">
              <a:latin typeface="+mn-lt"/>
            </a:endParaRPr>
          </a:p>
          <a:p>
            <a:pPr>
              <a:defRPr/>
            </a:pPr>
            <a:r>
              <a:rPr lang="en-US" sz="1800" dirty="0">
                <a:latin typeface="+mn-lt"/>
              </a:rPr>
              <a:t>The pubic tubercle and </a:t>
            </a:r>
          </a:p>
          <a:p>
            <a:pPr>
              <a:defRPr/>
            </a:pPr>
            <a:r>
              <a:rPr lang="en-US" sz="1800" dirty="0">
                <a:latin typeface="+mn-lt"/>
              </a:rPr>
              <a:t>The  </a:t>
            </a:r>
            <a:r>
              <a:rPr lang="en-US" sz="1800" dirty="0" smtClean="0">
                <a:latin typeface="+mn-lt"/>
              </a:rPr>
              <a:t>ASIS (anterior superior iliac spine).</a:t>
            </a:r>
            <a:endParaRPr lang="en-US" sz="1800" dirty="0">
              <a:latin typeface="+mn-lt"/>
            </a:endParaRPr>
          </a:p>
          <a:p>
            <a:pPr>
              <a:defRPr/>
            </a:pPr>
            <a:endParaRPr lang="en-US" sz="1100" dirty="0">
              <a:latin typeface="+mn-lt"/>
            </a:endParaRPr>
          </a:p>
          <a:p>
            <a:pPr>
              <a:defRPr/>
            </a:pPr>
            <a:r>
              <a:rPr lang="en-US" sz="1800" dirty="0">
                <a:latin typeface="+mn-lt"/>
              </a:rPr>
              <a:t>In the </a:t>
            </a:r>
            <a:r>
              <a:rPr lang="en-US" sz="1800" b="1" dirty="0">
                <a:latin typeface="+mn-lt"/>
              </a:rPr>
              <a:t>mid-inguinal point </a:t>
            </a:r>
            <a:r>
              <a:rPr lang="en-US" sz="1800" dirty="0">
                <a:latin typeface="+mn-lt"/>
              </a:rPr>
              <a:t>you can feel the pulsations of the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femoral artery.</a:t>
            </a:r>
          </a:p>
          <a:p>
            <a:pPr>
              <a:defRPr/>
            </a:pPr>
            <a:r>
              <a:rPr lang="en-US" sz="1800" dirty="0">
                <a:latin typeface="+mn-lt"/>
              </a:rPr>
              <a:t>The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femoral vein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lies </a:t>
            </a:r>
            <a:r>
              <a:rPr lang="en-US" sz="1800" dirty="0">
                <a:latin typeface="+mn-lt"/>
              </a:rPr>
              <a:t>on the  medial side of the artery.</a:t>
            </a:r>
          </a:p>
          <a:p>
            <a:pPr>
              <a:defRPr/>
            </a:pPr>
            <a:r>
              <a:rPr lang="en-US" sz="1800" dirty="0">
                <a:latin typeface="+mn-lt"/>
              </a:rPr>
              <a:t>While the </a:t>
            </a:r>
            <a:r>
              <a:rPr lang="en-US" sz="1800" b="1" dirty="0">
                <a:latin typeface="+mn-lt"/>
              </a:rPr>
              <a:t>femoral nerve </a:t>
            </a:r>
            <a:r>
              <a:rPr lang="en-US" sz="1800" dirty="0">
                <a:latin typeface="+mn-lt"/>
              </a:rPr>
              <a:t>lies lateral to the artery.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885291" y="30310"/>
            <a:ext cx="3188406" cy="2694221"/>
            <a:chOff x="4073184" y="-106049"/>
            <a:chExt cx="3446414" cy="3398217"/>
          </a:xfrm>
        </p:grpSpPr>
        <p:grpSp>
          <p:nvGrpSpPr>
            <p:cNvPr id="14" name="Group 13"/>
            <p:cNvGrpSpPr/>
            <p:nvPr/>
          </p:nvGrpSpPr>
          <p:grpSpPr>
            <a:xfrm>
              <a:off x="4073184" y="264025"/>
              <a:ext cx="3446414" cy="3028143"/>
              <a:chOff x="7189504" y="1543857"/>
              <a:chExt cx="3436937" cy="4281487"/>
            </a:xfrm>
          </p:grpSpPr>
          <p:pic>
            <p:nvPicPr>
              <p:cNvPr id="20" name="Picture 4" descr="E:\NANO (F)\Gray 39\110 General organization and surface anatomy of the lower limb\F71683-110-f012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20" r="21460" b="3220"/>
              <a:stretch>
                <a:fillRect/>
              </a:stretch>
            </p:blipFill>
            <p:spPr bwMode="auto">
              <a:xfrm>
                <a:off x="7189504" y="1543857"/>
                <a:ext cx="3436937" cy="4281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8604321" y="3370997"/>
                <a:ext cx="1083014" cy="1588630"/>
              </a:xfrm>
              <a:prstGeom prst="rect">
                <a:avLst/>
              </a:prstGeom>
              <a:solidFill>
                <a:srgbClr val="CFA07F"/>
              </a:solidFill>
              <a:ln>
                <a:solidFill>
                  <a:srgbClr val="CFA0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SA"/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 flipH="1">
              <a:off x="5232595" y="139432"/>
              <a:ext cx="259307" cy="1009787"/>
            </a:xfrm>
            <a:prstGeom prst="straightConnector1">
              <a:avLst/>
            </a:prstGeom>
            <a:ln w="571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15705" y="-106049"/>
              <a:ext cx="1484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Inguinal Ligament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5977809" y="4596873"/>
            <a:ext cx="11887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520654" y="4885327"/>
            <a:ext cx="13716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"/>
          <p:cNvSpPr txBox="1">
            <a:spLocks/>
          </p:cNvSpPr>
          <p:nvPr/>
        </p:nvSpPr>
        <p:spPr>
          <a:xfrm>
            <a:off x="5466026" y="4995490"/>
            <a:ext cx="6725974" cy="2434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Midinguinal</a:t>
            </a:r>
            <a:r>
              <a:rPr lang="en-US" sz="1800" dirty="0" smtClean="0">
                <a:solidFill>
                  <a:srgbClr val="FF0000"/>
                </a:solidFill>
              </a:rPr>
              <a:t> point: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It is a point on the inguinal ligament midway between the symphysis pubis and the ASIS.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The </a:t>
            </a:r>
            <a:r>
              <a:rPr lang="en-US" sz="1800" b="1" dirty="0" smtClean="0">
                <a:solidFill>
                  <a:srgbClr val="FF3300"/>
                </a:solidFill>
              </a:rPr>
              <a:t>femoral artery </a:t>
            </a:r>
            <a:r>
              <a:rPr lang="en-US" sz="1800" dirty="0" smtClean="0"/>
              <a:t>is an important site for vascular access  as a large number of </a:t>
            </a:r>
            <a:r>
              <a:rPr lang="en-US" sz="1800" dirty="0" err="1" smtClean="0"/>
              <a:t>arteriographic</a:t>
            </a:r>
            <a:r>
              <a:rPr lang="en-US" sz="1800" dirty="0" smtClean="0"/>
              <a:t>* procedures are undertaken through its percutaneous puncture, (coronary angiography).</a:t>
            </a:r>
          </a:p>
        </p:txBody>
      </p:sp>
      <p:pic>
        <p:nvPicPr>
          <p:cNvPr id="33" name="Picture 10" descr="File07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6171" r="5582" b="7150"/>
          <a:stretch>
            <a:fillRect/>
          </a:stretch>
        </p:blipFill>
        <p:spPr>
          <a:xfrm>
            <a:off x="9510923" y="228980"/>
            <a:ext cx="2404554" cy="311403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5364" name="Picture 4" descr="Image result for arteriographi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t="7628" r="71410" b="2972"/>
          <a:stretch/>
        </p:blipFill>
        <p:spPr bwMode="auto">
          <a:xfrm>
            <a:off x="4132142" y="5007887"/>
            <a:ext cx="989052" cy="128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689119" y="6304457"/>
            <a:ext cx="19416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*Radiologic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 visualization of the arteries following injection of a radiopaque substance</a:t>
            </a:r>
            <a:r>
              <a:rPr lang="en-GB" sz="11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GB" sz="11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14186" y="4950181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0278" y="6290956"/>
            <a:ext cx="2441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*The pubic tubercle is a land mark for 2 types of hernias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325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185" y="97968"/>
            <a:ext cx="10515600" cy="11375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Lower Limb</a:t>
            </a:r>
          </a:p>
          <a:p>
            <a:r>
              <a:rPr lang="en-US" sz="3200" dirty="0"/>
              <a:t>Inguinal </a:t>
            </a:r>
            <a:r>
              <a:rPr lang="en-US" sz="3200" dirty="0" smtClean="0"/>
              <a:t>Region</a:t>
            </a:r>
            <a:endParaRPr lang="en-US" sz="32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45913" y="1146511"/>
            <a:ext cx="574034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+mn-lt"/>
              </a:rPr>
              <a:t>Femoral Triangle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1800" dirty="0" smtClean="0">
                <a:latin typeface="+mn-lt"/>
              </a:rPr>
              <a:t>The </a:t>
            </a:r>
            <a:r>
              <a:rPr lang="en-US" sz="1800" b="1" dirty="0">
                <a:latin typeface="+mn-lt"/>
              </a:rPr>
              <a:t>femoral triangle </a:t>
            </a:r>
            <a:r>
              <a:rPr lang="en-US" sz="1800" dirty="0">
                <a:latin typeface="+mn-lt"/>
              </a:rPr>
              <a:t>can be seen as a depression below the fold of the groin in the upper part of the thigh. 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endParaRPr lang="en-US" sz="180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+mn-lt"/>
              </a:rPr>
              <a:t>In a </a:t>
            </a:r>
            <a:r>
              <a:rPr lang="en-US" sz="1800" dirty="0" smtClean="0">
                <a:latin typeface="+mn-lt"/>
              </a:rPr>
              <a:t>thin or </a:t>
            </a:r>
            <a:r>
              <a:rPr lang="en-US" sz="1800" dirty="0">
                <a:latin typeface="+mn-lt"/>
              </a:rPr>
              <a:t>muscular </a:t>
            </a:r>
            <a:r>
              <a:rPr lang="en-US" sz="1800" dirty="0" smtClean="0">
                <a:latin typeface="+mn-lt"/>
              </a:rPr>
              <a:t>subject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(patient)</a:t>
            </a:r>
            <a:r>
              <a:rPr lang="en-US" sz="1800" dirty="0" smtClean="0">
                <a:latin typeface="+mn-lt"/>
              </a:rPr>
              <a:t>, </a:t>
            </a:r>
            <a:r>
              <a:rPr lang="en-US" sz="1800" dirty="0">
                <a:latin typeface="+mn-lt"/>
              </a:rPr>
              <a:t>the boundaries of the triangle can be identified when the thigh is flexed, abducted, and laterally rotated. 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endParaRPr lang="en-US" sz="180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+mn-lt"/>
              </a:rPr>
              <a:t>The base of the triangle is formed by the inguinal ligament, the lateral border by the sartorius and the medial border by the adductor longus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69273" y="4309186"/>
            <a:ext cx="2419587" cy="2504364"/>
            <a:chOff x="7189504" y="1543857"/>
            <a:chExt cx="3436937" cy="4281487"/>
          </a:xfrm>
        </p:grpSpPr>
        <p:pic>
          <p:nvPicPr>
            <p:cNvPr id="13" name="Picture 4" descr="E:\NANO (F)\Gray 39\110 General organization and surface anatomy of the lower limb\F71683-110-f01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0" r="21460" b="3220"/>
            <a:stretch>
              <a:fillRect/>
            </a:stretch>
          </p:blipFill>
          <p:spPr bwMode="auto">
            <a:xfrm>
              <a:off x="7189504" y="1543857"/>
              <a:ext cx="3436937" cy="428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8604321" y="3370997"/>
              <a:ext cx="1083014" cy="1588630"/>
            </a:xfrm>
            <a:prstGeom prst="rect">
              <a:avLst/>
            </a:prstGeom>
            <a:solidFill>
              <a:srgbClr val="CFA07F"/>
            </a:solidFill>
            <a:ln>
              <a:solidFill>
                <a:srgbClr val="CFA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pic>
        <p:nvPicPr>
          <p:cNvPr id="16386" name="Picture 2" descr="Image result for femoral tri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366" y="4227759"/>
            <a:ext cx="2958076" cy="258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81672" y="6555680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08728" y="4758471"/>
            <a:ext cx="457200" cy="9144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598865" y="6089132"/>
            <a:ext cx="274320" cy="9144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521449" y="6180572"/>
            <a:ext cx="383073" cy="9909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447324" y="3687821"/>
            <a:ext cx="73152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18237" y="3926081"/>
            <a:ext cx="82296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847944" y="3926221"/>
            <a:ext cx="822960" cy="0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614424" y="4204517"/>
            <a:ext cx="155448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621127" y="4737379"/>
            <a:ext cx="5492199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+mn-lt"/>
              </a:rPr>
              <a:t>The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iliac crest</a:t>
            </a:r>
            <a:r>
              <a:rPr lang="en-US" sz="1800" dirty="0">
                <a:latin typeface="+mn-lt"/>
              </a:rPr>
              <a:t> is subcutaneous and can be palpated throughout its length, from the </a:t>
            </a:r>
            <a:r>
              <a:rPr lang="en-US" sz="1800" dirty="0" smtClean="0">
                <a:latin typeface="+mn-lt"/>
              </a:rPr>
              <a:t>ASIS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(anterior superior iliac spine) </a:t>
            </a:r>
            <a:r>
              <a:rPr lang="en-US" sz="1800" dirty="0">
                <a:latin typeface="+mn-lt"/>
              </a:rPr>
              <a:t>to the </a:t>
            </a:r>
            <a:r>
              <a:rPr lang="en-US" sz="1800" dirty="0" smtClean="0">
                <a:latin typeface="+mn-lt"/>
              </a:rPr>
              <a:t>PSIS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(posterior superior iliac spine).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The greater trochanter </a:t>
            </a:r>
            <a:r>
              <a:rPr lang="en-US" sz="1800" dirty="0">
                <a:latin typeface="+mn-lt"/>
              </a:rPr>
              <a:t>of the femur is also subcutaneous and can be palpated on the lateral aspect of the hip joint behind and distal to the ASIS.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086467" y="159451"/>
            <a:ext cx="3456254" cy="4394999"/>
            <a:chOff x="5976456" y="603250"/>
            <a:chExt cx="3746500" cy="6002338"/>
          </a:xfrm>
        </p:grpSpPr>
        <p:pic>
          <p:nvPicPr>
            <p:cNvPr id="28" name="Picture 4" descr="File08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98" r="15195" b="2580"/>
            <a:stretch>
              <a:fillRect/>
            </a:stretch>
          </p:blipFill>
          <p:spPr bwMode="auto">
            <a:xfrm>
              <a:off x="5976456" y="603250"/>
              <a:ext cx="3746500" cy="600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8867293" y="1624079"/>
              <a:ext cx="501650" cy="2560320"/>
            </a:xfrm>
            <a:prstGeom prst="rect">
              <a:avLst/>
            </a:prstGeom>
            <a:solidFill>
              <a:srgbClr val="DAE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612163" y="1144355"/>
              <a:ext cx="501650" cy="2702657"/>
            </a:xfrm>
            <a:prstGeom prst="rect">
              <a:avLst/>
            </a:prstGeom>
            <a:solidFill>
              <a:srgbClr val="DAE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1" name="Right Arrow 30"/>
          <p:cNvSpPr/>
          <p:nvPr/>
        </p:nvSpPr>
        <p:spPr>
          <a:xfrm>
            <a:off x="7834982" y="942258"/>
            <a:ext cx="464024" cy="22874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ight Arrow 32"/>
          <p:cNvSpPr/>
          <p:nvPr/>
        </p:nvSpPr>
        <p:spPr>
          <a:xfrm rot="10614597">
            <a:off x="9746282" y="801460"/>
            <a:ext cx="464024" cy="228742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ight Arrow 33"/>
          <p:cNvSpPr/>
          <p:nvPr/>
        </p:nvSpPr>
        <p:spPr>
          <a:xfrm rot="18651727">
            <a:off x="8630625" y="1791982"/>
            <a:ext cx="464024" cy="22874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ight Arrow 34"/>
          <p:cNvSpPr/>
          <p:nvPr/>
        </p:nvSpPr>
        <p:spPr>
          <a:xfrm rot="1698923">
            <a:off x="8392336" y="154103"/>
            <a:ext cx="464024" cy="228742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397276" y="5023459"/>
            <a:ext cx="9144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9439206" y="5575016"/>
            <a:ext cx="4572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9926762" y="5291401"/>
            <a:ext cx="457200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377782" y="6108639"/>
            <a:ext cx="173736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5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30845" y="336988"/>
            <a:ext cx="1775032" cy="1630642"/>
            <a:chOff x="460091" y="4066674"/>
            <a:chExt cx="2522846" cy="2589109"/>
          </a:xfrm>
        </p:grpSpPr>
        <p:pic>
          <p:nvPicPr>
            <p:cNvPr id="17410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2"/>
            <a:stretch/>
          </p:blipFill>
          <p:spPr bwMode="auto">
            <a:xfrm>
              <a:off x="460091" y="4066674"/>
              <a:ext cx="2522846" cy="2589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314547" y="4203290"/>
              <a:ext cx="56137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49209" y="1525472"/>
            <a:ext cx="406493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buFont typeface="Courier New" panose="02070309020205020404" pitchFamily="49" charset="0"/>
              <a:buChar char="o"/>
              <a:defRPr/>
            </a:pPr>
            <a:r>
              <a:rPr lang="en-US" sz="1600" b="1" i="1" dirty="0" smtClean="0">
                <a:latin typeface="+mn-lt"/>
              </a:rPr>
              <a:t>In </a:t>
            </a:r>
            <a:r>
              <a:rPr lang="en-US" sz="1600" b="1" i="1" dirty="0">
                <a:latin typeface="+mn-lt"/>
              </a:rPr>
              <a:t>front of the knee </a:t>
            </a:r>
            <a:r>
              <a:rPr lang="en-US" sz="1600" dirty="0">
                <a:latin typeface="+mn-lt"/>
              </a:rPr>
              <a:t>joint the </a:t>
            </a:r>
            <a:r>
              <a:rPr lang="en-US" sz="1600" b="1" dirty="0">
                <a:latin typeface="+mn-lt"/>
              </a:rPr>
              <a:t>patella</a:t>
            </a:r>
            <a:r>
              <a:rPr lang="en-US" sz="1600" dirty="0">
                <a:latin typeface="+mn-lt"/>
              </a:rPr>
              <a:t> and the </a:t>
            </a:r>
            <a:r>
              <a:rPr lang="en-US" sz="1600" b="1" dirty="0">
                <a:latin typeface="+mn-lt"/>
              </a:rPr>
              <a:t>ligamentum patellae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(or patellar ligament) </a:t>
            </a:r>
            <a:r>
              <a:rPr lang="en-US" sz="1600" dirty="0" smtClean="0">
                <a:latin typeface="+mn-lt"/>
              </a:rPr>
              <a:t>can </a:t>
            </a:r>
            <a:r>
              <a:rPr lang="en-US" sz="1600" dirty="0">
                <a:latin typeface="+mn-lt"/>
              </a:rPr>
              <a:t>be easily palpated.</a:t>
            </a:r>
          </a:p>
          <a:p>
            <a:pPr marL="177800" indent="-177800"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+mn-lt"/>
              </a:rPr>
              <a:t>The ligamentum patellae can be traced downward as it is  attached to the tibial  </a:t>
            </a:r>
            <a:r>
              <a:rPr lang="en-US" sz="1600" b="1" dirty="0">
                <a:latin typeface="+mn-lt"/>
              </a:rPr>
              <a:t>tuberosity.</a:t>
            </a:r>
            <a:endParaRPr lang="en-US" sz="1600" dirty="0">
              <a:latin typeface="+mn-lt"/>
            </a:endParaRPr>
          </a:p>
          <a:p>
            <a:pPr marL="177800" indent="-177800"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+mn-lt"/>
              </a:rPr>
              <a:t>The </a:t>
            </a:r>
            <a:r>
              <a:rPr lang="en-US" sz="1600" b="1" dirty="0">
                <a:latin typeface="+mn-lt"/>
              </a:rPr>
              <a:t>condyles of the femur and tibia </a:t>
            </a:r>
            <a:r>
              <a:rPr lang="en-US" sz="1600" dirty="0">
                <a:latin typeface="+mn-lt"/>
              </a:rPr>
              <a:t>can be recognized on the sides of the knee and the joint line can be identified between them.</a:t>
            </a:r>
          </a:p>
        </p:txBody>
      </p:sp>
      <p:pic>
        <p:nvPicPr>
          <p:cNvPr id="3" name="Picture 4" descr="C:\Documents and Settings\Zeenet\My Documents\My Pictures\knee_lab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70" y="2042187"/>
            <a:ext cx="2222383" cy="188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1712" y="147676"/>
            <a:ext cx="10515600" cy="12496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Lower Limb</a:t>
            </a:r>
          </a:p>
          <a:p>
            <a:r>
              <a:rPr lang="en-US" sz="3200" dirty="0" smtClean="0"/>
              <a:t>Knee Region</a:t>
            </a:r>
            <a:endParaRPr lang="en-US" sz="3200" dirty="0"/>
          </a:p>
        </p:txBody>
      </p:sp>
      <p:pic>
        <p:nvPicPr>
          <p:cNvPr id="7" name="Picture 2" descr="E:\NANO (F)\Gray 39\110 General organization and surface anatomy of the lower limb\F71683-110-f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r="8420" b="3374"/>
          <a:stretch>
            <a:fillRect/>
          </a:stretch>
        </p:blipFill>
        <p:spPr bwMode="auto">
          <a:xfrm>
            <a:off x="7025294" y="521933"/>
            <a:ext cx="2024107" cy="289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76216" y="1029313"/>
            <a:ext cx="2806485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i="1" dirty="0">
                <a:latin typeface="+mn-lt"/>
              </a:rPr>
              <a:t>On the medial aspect </a:t>
            </a:r>
            <a:r>
              <a:rPr lang="en-US" sz="1800" dirty="0">
                <a:latin typeface="+mn-lt"/>
              </a:rPr>
              <a:t>of the knee </a:t>
            </a:r>
            <a:r>
              <a:rPr lang="en-US" sz="1800" dirty="0" smtClean="0">
                <a:latin typeface="+mn-lt"/>
              </a:rPr>
              <a:t>joint </a:t>
            </a:r>
            <a:r>
              <a:rPr lang="en-US" sz="1800" dirty="0">
                <a:latin typeface="+mn-lt"/>
              </a:rPr>
              <a:t>try to palpate:</a:t>
            </a:r>
          </a:p>
          <a:p>
            <a:pPr marL="231775" indent="-231775">
              <a:buFont typeface="+mj-lt"/>
              <a:buAutoNum type="arabicPeriod"/>
              <a:defRPr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Medial femoral </a:t>
            </a:r>
            <a:r>
              <a:rPr lang="en-US" sz="1800" dirty="0">
                <a:latin typeface="+mn-lt"/>
              </a:rPr>
              <a:t>condyle</a:t>
            </a:r>
          </a:p>
          <a:p>
            <a:pPr marL="231775" indent="-231775">
              <a:buFont typeface="+mj-lt"/>
              <a:buAutoNum type="arabicPeriod"/>
              <a:defRPr/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Medial tibial </a:t>
            </a:r>
            <a:r>
              <a:rPr lang="en-US" sz="1800" dirty="0">
                <a:latin typeface="+mn-lt"/>
              </a:rPr>
              <a:t>condyle</a:t>
            </a:r>
          </a:p>
          <a:p>
            <a:pPr marL="231775" indent="-231775">
              <a:buFont typeface="+mj-lt"/>
              <a:buAutoNum type="arabicPeriod"/>
              <a:defRPr/>
            </a:pPr>
            <a:r>
              <a:rPr lang="en-US" sz="1800" u="sng" dirty="0">
                <a:latin typeface="+mn-lt"/>
              </a:rPr>
              <a:t>The 3  tendons </a:t>
            </a:r>
            <a:r>
              <a:rPr lang="en-US" sz="1800" u="sng" dirty="0" smtClean="0">
                <a:latin typeface="+mn-lt"/>
              </a:rPr>
              <a:t>of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(SGS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1600" u="sng" dirty="0">
              <a:latin typeface="+mn-lt"/>
            </a:endParaRPr>
          </a:p>
          <a:p>
            <a:pPr marL="73660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S</a:t>
            </a:r>
            <a:r>
              <a:rPr lang="en-US" sz="1800" dirty="0" smtClean="0">
                <a:latin typeface="+mn-lt"/>
              </a:rPr>
              <a:t>artorius</a:t>
            </a:r>
            <a:r>
              <a:rPr lang="en-US" sz="1800" dirty="0">
                <a:latin typeface="+mn-lt"/>
              </a:rPr>
              <a:t>.</a:t>
            </a:r>
          </a:p>
          <a:p>
            <a:pPr marL="73660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Gracilis</a:t>
            </a:r>
          </a:p>
          <a:p>
            <a:pPr marL="73660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Semitendinosus.</a:t>
            </a:r>
            <a:r>
              <a:rPr lang="en-US" sz="1200" dirty="0">
                <a:latin typeface="+mn-lt"/>
              </a:rPr>
              <a:t> </a:t>
            </a:r>
            <a:endParaRPr lang="en-US" sz="1200" dirty="0" smtClean="0">
              <a:latin typeface="+mn-lt"/>
            </a:endParaRPr>
          </a:p>
        </p:txBody>
      </p:sp>
      <p:pic>
        <p:nvPicPr>
          <p:cNvPr id="9" name="Picture 2" descr="E:\NANO (F)\Gray 39\110 General organization and surface anatomy of the lower limb\F71683-110-f0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8" r="11372" b="3523"/>
          <a:stretch>
            <a:fillRect/>
          </a:stretch>
        </p:blipFill>
        <p:spPr bwMode="auto">
          <a:xfrm>
            <a:off x="7036694" y="3606429"/>
            <a:ext cx="2012708" cy="310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295217" y="3880517"/>
            <a:ext cx="271126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i="1" dirty="0">
                <a:latin typeface="+mn-lt"/>
              </a:rPr>
              <a:t>On the lateral aspect </a:t>
            </a:r>
            <a:r>
              <a:rPr lang="en-US" sz="1800" dirty="0">
                <a:latin typeface="+mn-lt"/>
              </a:rPr>
              <a:t>of the knee </a:t>
            </a:r>
            <a:r>
              <a:rPr lang="en-US" sz="1800" dirty="0" smtClean="0">
                <a:latin typeface="+mn-lt"/>
              </a:rPr>
              <a:t>joint </a:t>
            </a:r>
            <a:r>
              <a:rPr lang="en-US" sz="1800" dirty="0">
                <a:latin typeface="+mn-lt"/>
              </a:rPr>
              <a:t>try to palpate:</a:t>
            </a:r>
          </a:p>
          <a:p>
            <a:pPr marL="231775" indent="-231775">
              <a:buFont typeface="+mj-lt"/>
              <a:buAutoNum type="arabicPeriod"/>
              <a:defRPr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Lateral femoral </a:t>
            </a:r>
            <a:r>
              <a:rPr lang="en-US" sz="1800" dirty="0">
                <a:latin typeface="+mn-lt"/>
              </a:rPr>
              <a:t>condyle</a:t>
            </a:r>
          </a:p>
          <a:p>
            <a:pPr marL="231775" indent="-231775">
              <a:buFont typeface="+mj-lt"/>
              <a:buAutoNum type="arabicPeriod"/>
              <a:defRPr/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Lateral tibial </a:t>
            </a:r>
            <a:r>
              <a:rPr lang="en-US" sz="1800" dirty="0">
                <a:latin typeface="+mn-lt"/>
              </a:rPr>
              <a:t>condyle</a:t>
            </a:r>
          </a:p>
          <a:p>
            <a:pPr marL="231775" indent="-231775"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Head of the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fibula</a:t>
            </a:r>
          </a:p>
          <a:p>
            <a:pPr marL="231775" indent="-231775"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Neck of the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fibula</a:t>
            </a:r>
          </a:p>
          <a:p>
            <a:pPr marL="231775" indent="-231775"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Tendon of biceps femoris.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790879" y="122830"/>
            <a:ext cx="0" cy="658368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90879" y="3526949"/>
            <a:ext cx="5215598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E:\NANO (F)\Gray 39\110 General organization and surface anatomy of the lower limb\F71683-110-f0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4" t="5186" r="9978" b="2411"/>
          <a:stretch>
            <a:fillRect/>
          </a:stretch>
        </p:blipFill>
        <p:spPr bwMode="auto">
          <a:xfrm>
            <a:off x="4417903" y="4353636"/>
            <a:ext cx="2200921" cy="242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33035" y="4564426"/>
            <a:ext cx="4074135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In the </a:t>
            </a:r>
            <a:r>
              <a:rPr lang="en-US" sz="1800" b="1" i="1" dirty="0">
                <a:latin typeface="+mn-lt"/>
              </a:rPr>
              <a:t>back of the knee </a:t>
            </a:r>
            <a:r>
              <a:rPr lang="en-US" sz="1800" dirty="0">
                <a:latin typeface="+mn-lt"/>
              </a:rPr>
              <a:t>and leg try to palpate:</a:t>
            </a:r>
          </a:p>
          <a:p>
            <a:pPr marL="287338" indent="-287338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boundaries of the popliteal fossa.</a:t>
            </a:r>
          </a:p>
          <a:p>
            <a:pPr marL="287338" indent="-287338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pulsation of the </a:t>
            </a:r>
            <a:r>
              <a:rPr lang="en-US" sz="1800" b="1" dirty="0">
                <a:latin typeface="+mn-lt"/>
              </a:rPr>
              <a:t>popliteal artery </a:t>
            </a:r>
            <a:r>
              <a:rPr lang="en-US" sz="1800" dirty="0">
                <a:latin typeface="+mn-lt"/>
              </a:rPr>
              <a:t>which is deeply situated in the fossa.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43768" y="4140642"/>
            <a:ext cx="6447111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30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70131"/>
            <a:ext cx="10515600" cy="4351338"/>
          </a:xfrm>
        </p:spPr>
        <p:txBody>
          <a:bodyPr>
            <a:normAutofit fontScale="92500"/>
          </a:bodyPr>
          <a:lstStyle/>
          <a:p>
            <a:pPr marL="0" indent="0" eaLnBrk="0" hangingPunct="0">
              <a:buNone/>
              <a:tabLst>
                <a:tab pos="457200" algn="l"/>
              </a:tabLst>
              <a:defRPr/>
            </a:pPr>
            <a:r>
              <a:rPr lang="en-US" altLang="ja-JP" b="1" i="1" u="sng" dirty="0">
                <a:solidFill>
                  <a:srgbClr val="000000"/>
                </a:solidFill>
                <a:ea typeface="Arial Unicode MS" pitchFamily="34" charset="-128"/>
                <a:cs typeface="Century Gothic" pitchFamily="34" charset="0"/>
              </a:rPr>
              <a:t>By the end of the lecture, students should be able to:</a:t>
            </a:r>
            <a:endParaRPr lang="en-US" altLang="ja-JP" dirty="0"/>
          </a:p>
          <a:p>
            <a:pPr eaLnBrk="0" hangingPunct="0"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altLang="ja-JP" dirty="0">
                <a:solidFill>
                  <a:srgbClr val="000000"/>
                </a:solidFill>
                <a:ea typeface="Arial Unicode MS" pitchFamily="34" charset="-128"/>
                <a:cs typeface="Century Gothic" pitchFamily="34" charset="0"/>
              </a:rPr>
              <a:t>Palpate and feel the bony the important prominences in the upper and the lower limbs. </a:t>
            </a:r>
            <a:endParaRPr lang="en-US" altLang="ja-JP" dirty="0"/>
          </a:p>
          <a:p>
            <a:pPr eaLnBrk="0" hangingPunct="0"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altLang="ja-JP" dirty="0">
                <a:solidFill>
                  <a:srgbClr val="000000"/>
                </a:solidFill>
                <a:ea typeface="Arial Unicode MS" pitchFamily="34" charset="-128"/>
                <a:cs typeface="Century Gothic" pitchFamily="34" charset="0"/>
              </a:rPr>
              <a:t>Palpate and feel the different muscles and muscular groups and tendons.</a:t>
            </a:r>
            <a:endParaRPr lang="en-US" altLang="ja-JP" dirty="0"/>
          </a:p>
          <a:p>
            <a:pPr eaLnBrk="0" hangingPunct="0"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altLang="ja-JP" dirty="0">
                <a:solidFill>
                  <a:srgbClr val="000000"/>
                </a:solidFill>
                <a:ea typeface="Arial Unicode MS" pitchFamily="34" charset="-128"/>
                <a:cs typeface="Century Gothic" pitchFamily="34" charset="0"/>
              </a:rPr>
              <a:t>Perform some movements to see the action of individual muscle or muscular groups in the upper and lower limbs.</a:t>
            </a:r>
            <a:endParaRPr lang="en-US" altLang="ja-JP" dirty="0"/>
          </a:p>
          <a:p>
            <a:pPr eaLnBrk="0" hangingPunct="0"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altLang="ja-JP" dirty="0">
                <a:solidFill>
                  <a:srgbClr val="000000"/>
                </a:solidFill>
                <a:ea typeface="Arial Unicode MS" pitchFamily="34" charset="-128"/>
                <a:cs typeface="Century Gothic" pitchFamily="34" charset="0"/>
              </a:rPr>
              <a:t>Feel the pulsations of most of the arteries of the upper and lower limbs.</a:t>
            </a:r>
            <a:endParaRPr lang="en-US" altLang="ja-JP" dirty="0"/>
          </a:p>
          <a:p>
            <a:pPr eaLnBrk="0" hangingPunct="0"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altLang="ja-JP" dirty="0">
                <a:solidFill>
                  <a:srgbClr val="000000"/>
                </a:solidFill>
                <a:ea typeface="Arial Unicode MS" pitchFamily="34" charset="-128"/>
                <a:cs typeface="Century Gothic" pitchFamily="34" charset="0"/>
              </a:rPr>
              <a:t>Locate the site of most of the superficial veins in the upper and lower </a:t>
            </a:r>
            <a:r>
              <a:rPr lang="en-US" altLang="ja-JP" dirty="0" smtClean="0">
                <a:solidFill>
                  <a:srgbClr val="000000"/>
                </a:solidFill>
                <a:ea typeface="Arial Unicode MS" pitchFamily="34" charset="-128"/>
                <a:cs typeface="Century Gothic" pitchFamily="34" charset="0"/>
              </a:rPr>
              <a:t>limbs.</a:t>
            </a:r>
            <a:endParaRPr lang="en-US" altLang="ja-JP" dirty="0"/>
          </a:p>
        </p:txBody>
      </p:sp>
      <p:sp>
        <p:nvSpPr>
          <p:cNvPr id="2" name="TextBox 1"/>
          <p:cNvSpPr txBox="1"/>
          <p:nvPr/>
        </p:nvSpPr>
        <p:spPr>
          <a:xfrm>
            <a:off x="983672" y="6037328"/>
            <a:ext cx="1037012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NOTE: most of the information in this lecture is more practical than </a:t>
            </a:r>
            <a:r>
              <a:rPr lang="en-US" dirty="0" smtClean="0"/>
              <a:t>theoretical. </a:t>
            </a:r>
            <a:r>
              <a:rPr lang="en-US" dirty="0" smtClean="0"/>
              <a:t>Try to focus on the things that we’ve taken </a:t>
            </a:r>
            <a:r>
              <a:rPr lang="en-US" dirty="0" smtClean="0"/>
              <a:t>before.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2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NANO (F)\Gray 39\110 General organization and surface anatomy of the lower limb\F71683-110-f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3" t="57593" r="15555" b="22961"/>
          <a:stretch/>
        </p:blipFill>
        <p:spPr bwMode="auto">
          <a:xfrm>
            <a:off x="787774" y="5648015"/>
            <a:ext cx="596676" cy="80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:\NANO (F)\Gray 39\110 General organization and surface anatomy of the lower limb\F71683-110-f0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0" t="59189" r="10306" b="22551"/>
          <a:stretch/>
        </p:blipFill>
        <p:spPr bwMode="auto">
          <a:xfrm>
            <a:off x="6274735" y="5961915"/>
            <a:ext cx="1118053" cy="87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NANO (F)\Gray 39\110 General organization and surface anatomy of the lower limb\F71683-110-f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r="32843" b="2312"/>
          <a:stretch/>
        </p:blipFill>
        <p:spPr bwMode="auto">
          <a:xfrm>
            <a:off x="171712" y="1725897"/>
            <a:ext cx="18288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14758" y="2103306"/>
            <a:ext cx="3975855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On the anterior aspect of the leg and  knee </a:t>
            </a:r>
            <a:r>
              <a:rPr lang="en-US" sz="1800" b="1" dirty="0" smtClean="0">
                <a:latin typeface="+mn-lt"/>
              </a:rPr>
              <a:t>joint </a:t>
            </a:r>
            <a:r>
              <a:rPr lang="en-US" sz="1800" b="1" dirty="0">
                <a:latin typeface="+mn-lt"/>
              </a:rPr>
              <a:t>and try to palpate:</a:t>
            </a:r>
          </a:p>
          <a:p>
            <a:pPr marL="342900" indent="-233363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patella.</a:t>
            </a:r>
          </a:p>
          <a:p>
            <a:pPr marL="342900" indent="-233363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tibial tuberosity.</a:t>
            </a:r>
          </a:p>
          <a:p>
            <a:pPr marL="342900" indent="-233363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anterior border of the tibia, (shine). </a:t>
            </a:r>
            <a:endParaRPr lang="en-US" sz="1800" dirty="0" smtClean="0">
              <a:latin typeface="+mn-lt"/>
            </a:endParaRPr>
          </a:p>
          <a:p>
            <a:pPr marL="342900" indent="-233363">
              <a:buFont typeface="+mj-lt"/>
              <a:buAutoNum type="arabicPeriod"/>
              <a:defRPr/>
            </a:pPr>
            <a:r>
              <a:rPr lang="en-US" sz="1800" dirty="0" smtClean="0">
                <a:latin typeface="+mn-lt"/>
              </a:rPr>
              <a:t>The </a:t>
            </a:r>
            <a:r>
              <a:rPr lang="en-US" sz="1800" dirty="0">
                <a:latin typeface="+mn-lt"/>
              </a:rPr>
              <a:t>medial tibial condyle.</a:t>
            </a:r>
          </a:p>
          <a:p>
            <a:pPr marL="342900" indent="-233363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medial surface of the tibia.</a:t>
            </a:r>
          </a:p>
          <a:p>
            <a:pPr marL="342900" indent="-233363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medial malleolus.</a:t>
            </a:r>
          </a:p>
          <a:p>
            <a:pPr marL="342900" indent="-233363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lateral malleolus</a:t>
            </a:r>
            <a:r>
              <a:rPr lang="en-US" sz="1800" dirty="0" smtClean="0">
                <a:latin typeface="+mn-lt"/>
              </a:rPr>
              <a:t>.</a:t>
            </a:r>
            <a:endParaRPr lang="en-US" sz="1800" dirty="0">
              <a:latin typeface="+mn-lt"/>
            </a:endParaRPr>
          </a:p>
        </p:txBody>
      </p:sp>
      <p:pic>
        <p:nvPicPr>
          <p:cNvPr id="6" name="Picture 2" descr="E:\NANO (F)\Gray 39\110 General organization and surface anatomy of the lower limb\F71683-110-f0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7339" r="40042" b="2965"/>
          <a:stretch/>
        </p:blipFill>
        <p:spPr bwMode="auto">
          <a:xfrm>
            <a:off x="5804757" y="1725897"/>
            <a:ext cx="1941489" cy="429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746246" y="1826687"/>
            <a:ext cx="4291012" cy="369331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On the dorsum of the foot try to palpate</a:t>
            </a:r>
            <a:r>
              <a:rPr lang="en-US" sz="1800" dirty="0" smtClean="0">
                <a:latin typeface="+mn-lt"/>
              </a:rPr>
              <a:t>:</a:t>
            </a:r>
            <a:endParaRPr lang="en-US" sz="1800" dirty="0"/>
          </a:p>
          <a:p>
            <a:pPr marL="342900" indent="-233363">
              <a:buFont typeface="+mj-lt"/>
              <a:buAutoNum type="arabicPeriod"/>
              <a:defRPr/>
            </a:pPr>
            <a:r>
              <a:rPr lang="en-US" sz="1800" dirty="0"/>
              <a:t>The tuberosity of the 5</a:t>
            </a:r>
            <a:r>
              <a:rPr lang="en-US" sz="1800" baseline="30000" dirty="0"/>
              <a:t>th</a:t>
            </a:r>
            <a:r>
              <a:rPr lang="en-US" sz="1800" dirty="0"/>
              <a:t> metatarsal</a:t>
            </a:r>
          </a:p>
          <a:p>
            <a:pPr marL="342900" indent="-233363">
              <a:buFont typeface="+mj-lt"/>
              <a:buAutoNum type="arabicPeriod"/>
              <a:defRPr/>
            </a:pPr>
            <a:r>
              <a:rPr lang="en-US" sz="1800" dirty="0"/>
              <a:t>The tubercle of navicular.</a:t>
            </a:r>
          </a:p>
          <a:p>
            <a:pPr marL="342900" indent="-233363">
              <a:buFont typeface="+mj-lt"/>
              <a:buAutoNum type="arabicPeriod"/>
              <a:defRPr/>
            </a:pPr>
            <a:r>
              <a:rPr lang="en-US" sz="1800" dirty="0"/>
              <a:t>The </a:t>
            </a:r>
            <a:r>
              <a:rPr lang="en-US" sz="1800" dirty="0" smtClean="0"/>
              <a:t>metatarsals.</a:t>
            </a:r>
          </a:p>
          <a:p>
            <a:pPr marL="109537">
              <a:defRPr/>
            </a:pPr>
            <a:r>
              <a:rPr lang="en-US" sz="1800" u="sng" dirty="0" smtClean="0">
                <a:latin typeface="+mn-lt"/>
              </a:rPr>
              <a:t> </a:t>
            </a:r>
            <a:r>
              <a:rPr lang="en-US" sz="1800" b="1" u="sng" dirty="0" smtClean="0">
                <a:latin typeface="+mn-lt"/>
              </a:rPr>
              <a:t>The long extensor tendons:</a:t>
            </a:r>
          </a:p>
          <a:p>
            <a:pPr marL="395288" indent="-233363">
              <a:buFont typeface="+mj-lt"/>
              <a:buAutoNum type="arabicPeriod" startAt="4"/>
              <a:defRPr/>
            </a:pPr>
            <a:r>
              <a:rPr lang="en-US" sz="1800" dirty="0" smtClean="0">
                <a:latin typeface="+mn-lt"/>
              </a:rPr>
              <a:t>Tibialis </a:t>
            </a:r>
            <a:r>
              <a:rPr lang="en-US" sz="1800" dirty="0">
                <a:latin typeface="+mn-lt"/>
              </a:rPr>
              <a:t>anterior </a:t>
            </a:r>
          </a:p>
          <a:p>
            <a:pPr marL="395288" indent="-233363">
              <a:buFont typeface="+mj-lt"/>
              <a:buAutoNum type="arabicPeriod" startAt="4"/>
              <a:defRPr/>
            </a:pPr>
            <a:r>
              <a:rPr lang="en-US" sz="1800" dirty="0">
                <a:latin typeface="+mn-lt"/>
              </a:rPr>
              <a:t>Extensor hallucis longus.</a:t>
            </a:r>
          </a:p>
          <a:p>
            <a:pPr marL="395288" indent="-233363">
              <a:buFont typeface="+mj-lt"/>
              <a:buAutoNum type="arabicPeriod" startAt="4"/>
              <a:defRPr/>
            </a:pPr>
            <a:r>
              <a:rPr lang="en-US" sz="1800" dirty="0">
                <a:latin typeface="+mn-lt"/>
              </a:rPr>
              <a:t>Extensor digitorum longus.</a:t>
            </a:r>
          </a:p>
          <a:p>
            <a:pPr marL="395288" indent="-233363">
              <a:buFont typeface="+mj-lt"/>
              <a:buAutoNum type="arabicPeriod" startAt="4"/>
              <a:defRPr/>
            </a:pPr>
            <a:r>
              <a:rPr lang="en-US" sz="1800" dirty="0">
                <a:latin typeface="+mn-lt"/>
              </a:rPr>
              <a:t>Peroneus tertius.</a:t>
            </a:r>
          </a:p>
          <a:p>
            <a:pPr marL="395288" indent="-233363">
              <a:buFont typeface="+mj-lt"/>
              <a:buAutoNum type="arabicPeriod" startAt="4"/>
              <a:defRPr/>
            </a:pPr>
            <a:r>
              <a:rPr lang="en-US" sz="1800" dirty="0">
                <a:latin typeface="+mn-lt"/>
              </a:rPr>
              <a:t>Also, try to feel the pulsation of the </a:t>
            </a:r>
            <a:r>
              <a:rPr lang="en-US" sz="1800" b="1" dirty="0">
                <a:solidFill>
                  <a:srgbClr val="FF3300"/>
                </a:solidFill>
                <a:latin typeface="+mn-lt"/>
              </a:rPr>
              <a:t>dorsalis </a:t>
            </a:r>
            <a:r>
              <a:rPr lang="en-US" sz="1800" b="1" dirty="0" err="1">
                <a:solidFill>
                  <a:srgbClr val="FF3300"/>
                </a:solidFill>
                <a:latin typeface="+mn-lt"/>
              </a:rPr>
              <a:t>pedis</a:t>
            </a:r>
            <a:r>
              <a:rPr lang="en-US" sz="18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1800" b="1" dirty="0" smtClean="0">
                <a:solidFill>
                  <a:srgbClr val="FF3300"/>
                </a:solidFill>
                <a:latin typeface="+mn-lt"/>
              </a:rPr>
              <a:t>artery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b</a:t>
            </a:r>
            <a:r>
              <a:rPr lang="en-US" sz="1800" dirty="0" smtClean="0">
                <a:latin typeface="+mn-lt"/>
              </a:rPr>
              <a:t>etween </a:t>
            </a:r>
            <a:r>
              <a:rPr lang="en-US" sz="1800" dirty="0">
                <a:latin typeface="+mn-lt"/>
              </a:rPr>
              <a:t>the tendons of extensor hallucis longus &amp; extensor digitorum longus.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1712" y="147676"/>
            <a:ext cx="10515600" cy="12496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Lower Limb</a:t>
            </a:r>
          </a:p>
          <a:p>
            <a:r>
              <a:rPr lang="en-US" sz="3200" dirty="0" smtClean="0"/>
              <a:t>Leg and Foot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59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NANO (F)\Gray 39\110 General organization and surface anatomy of the lower limb\F71683-110-f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r="14816" b="3786"/>
          <a:stretch>
            <a:fillRect/>
          </a:stretch>
        </p:blipFill>
        <p:spPr bwMode="auto">
          <a:xfrm>
            <a:off x="785303" y="3156495"/>
            <a:ext cx="3390165" cy="363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1732" y="1870205"/>
            <a:ext cx="564787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On the lateral aspect of the leg try to palpate</a:t>
            </a:r>
            <a:r>
              <a:rPr lang="en-US" sz="1800" dirty="0">
                <a:latin typeface="+mn-lt"/>
              </a:rPr>
              <a:t>:</a:t>
            </a:r>
          </a:p>
          <a:p>
            <a:pPr marL="395288" indent="-217488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tendons of peroneus longus and brevis.</a:t>
            </a:r>
          </a:p>
          <a:p>
            <a:pPr marL="395288" indent="-217488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tendon Achilles.</a:t>
            </a:r>
          </a:p>
          <a:p>
            <a:pPr marL="395288" indent="-217488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lateral malleolus.</a:t>
            </a:r>
          </a:p>
        </p:txBody>
      </p:sp>
      <p:pic>
        <p:nvPicPr>
          <p:cNvPr id="4" name="Picture Placeholder 6" descr="F66122-006-f1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r="-959" b="10915"/>
          <a:stretch/>
        </p:blipFill>
        <p:spPr>
          <a:xfrm>
            <a:off x="5987094" y="3901530"/>
            <a:ext cx="5916705" cy="2621623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153305" y="1870205"/>
            <a:ext cx="575049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On the Medial aspect of the ankle try to palpate</a:t>
            </a:r>
            <a:r>
              <a:rPr lang="en-US" sz="1800" dirty="0">
                <a:latin typeface="+mn-lt"/>
              </a:rPr>
              <a:t> </a:t>
            </a:r>
            <a:r>
              <a:rPr lang="en-US" sz="1800" b="1" dirty="0">
                <a:latin typeface="+mn-lt"/>
              </a:rPr>
              <a:t>and feel:</a:t>
            </a:r>
          </a:p>
          <a:p>
            <a:pPr marL="395288" indent="-217488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medial malleolus.</a:t>
            </a:r>
          </a:p>
          <a:p>
            <a:pPr marL="395288" indent="-217488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tendons of tibialis posterior </a:t>
            </a:r>
          </a:p>
          <a:p>
            <a:pPr marL="395288" indent="-217488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tendon of flexor digitorum longus.</a:t>
            </a:r>
          </a:p>
          <a:p>
            <a:pPr marL="395288" indent="-217488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posterior </a:t>
            </a:r>
            <a:r>
              <a:rPr lang="en-US" sz="1800" dirty="0" err="1">
                <a:latin typeface="+mn-lt"/>
              </a:rPr>
              <a:t>tibial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artery*</a:t>
            </a:r>
            <a:endParaRPr lang="en-US" sz="1800" dirty="0">
              <a:latin typeface="+mn-lt"/>
            </a:endParaRPr>
          </a:p>
          <a:p>
            <a:pPr marL="395288" indent="-217488">
              <a:buFont typeface="+mj-lt"/>
              <a:buAutoNum type="arabicPeriod"/>
              <a:defRPr/>
            </a:pPr>
            <a:r>
              <a:rPr lang="en-US" sz="1800" dirty="0">
                <a:latin typeface="+mn-lt"/>
              </a:rPr>
              <a:t>The calcaneus.</a:t>
            </a:r>
          </a:p>
          <a:p>
            <a:pPr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1712" y="325097"/>
            <a:ext cx="10515600" cy="12496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Lower Limb</a:t>
            </a:r>
          </a:p>
          <a:p>
            <a:r>
              <a:rPr lang="en-US" sz="3200" dirty="0" smtClean="0"/>
              <a:t>Leg and Foot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0492532" y="2463997"/>
            <a:ext cx="17156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*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To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palpate the pulse of the artery we ask the patient to invert their foot (to relax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the flexor retinaculum).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4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04547" y="516933"/>
            <a:ext cx="567890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4. Which tendon of the following muscles makes the anterior axillary fold?</a:t>
            </a:r>
          </a:p>
          <a:p>
            <a:pPr marL="342900" indent="-166688">
              <a:buAutoNum type="alphaUcPeriod"/>
            </a:pPr>
            <a:r>
              <a:rPr lang="en-US" sz="1800" dirty="0" err="1" smtClean="0">
                <a:latin typeface="+mn-lt"/>
              </a:rPr>
              <a:t>Teres</a:t>
            </a:r>
            <a:r>
              <a:rPr lang="en-US" sz="1800" dirty="0" smtClean="0">
                <a:latin typeface="+mn-lt"/>
              </a:rPr>
              <a:t> major</a:t>
            </a:r>
          </a:p>
          <a:p>
            <a:pPr marL="342900" indent="-166688">
              <a:buFontTx/>
              <a:buAutoNum type="alphaUcPeriod"/>
            </a:pPr>
            <a:r>
              <a:rPr lang="en-US" sz="1800" dirty="0" smtClean="0">
                <a:latin typeface="+mn-lt"/>
              </a:rPr>
              <a:t>Pectoralis major</a:t>
            </a:r>
          </a:p>
          <a:p>
            <a:pPr marL="342900" indent="-166688">
              <a:buAutoNum type="alphaUcPeriod"/>
            </a:pPr>
            <a:r>
              <a:rPr lang="en-US" sz="1800" dirty="0" err="1" smtClean="0">
                <a:latin typeface="+mn-lt"/>
              </a:rPr>
              <a:t>Teres</a:t>
            </a:r>
            <a:r>
              <a:rPr lang="en-US" sz="1800" dirty="0" smtClean="0">
                <a:latin typeface="+mn-lt"/>
              </a:rPr>
              <a:t> minor</a:t>
            </a:r>
          </a:p>
          <a:p>
            <a:pPr marL="342900" indent="-166688">
              <a:buAutoNum type="alphaUcPeriod"/>
            </a:pPr>
            <a:r>
              <a:rPr lang="en-US" sz="1800" dirty="0" smtClean="0">
                <a:latin typeface="+mn-lt"/>
              </a:rPr>
              <a:t>Pectoralis minor </a:t>
            </a:r>
          </a:p>
          <a:p>
            <a:pPr marL="342900" indent="-342900">
              <a:buAutoNum type="alphaUcPeriod"/>
            </a:pPr>
            <a:endParaRPr lang="en-US" sz="1800" dirty="0" smtClean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5. Which of the following descends in the lateral bicipital groove?</a:t>
            </a:r>
          </a:p>
          <a:p>
            <a:pPr marL="342900" indent="-166688">
              <a:buAutoNum type="alphaUcPeriod"/>
            </a:pPr>
            <a:r>
              <a:rPr lang="en-US" sz="1800" dirty="0" smtClean="0">
                <a:latin typeface="+mn-lt"/>
              </a:rPr>
              <a:t>Cephalic vein</a:t>
            </a:r>
          </a:p>
          <a:p>
            <a:pPr marL="342900" indent="-166688">
              <a:buAutoNum type="alphaUcPeriod"/>
            </a:pPr>
            <a:r>
              <a:rPr lang="en-US" sz="1800" dirty="0" err="1" smtClean="0">
                <a:latin typeface="+mn-lt"/>
              </a:rPr>
              <a:t>Basilic</a:t>
            </a:r>
            <a:r>
              <a:rPr lang="en-US" sz="1800" dirty="0" smtClean="0">
                <a:latin typeface="+mn-lt"/>
              </a:rPr>
              <a:t> vein</a:t>
            </a:r>
          </a:p>
          <a:p>
            <a:pPr marL="342900" indent="-166688">
              <a:buAutoNum type="alphaUcPeriod"/>
            </a:pPr>
            <a:r>
              <a:rPr lang="en-US" sz="1800" dirty="0" smtClean="0">
                <a:latin typeface="+mn-lt"/>
              </a:rPr>
              <a:t>Saphenous vein</a:t>
            </a:r>
          </a:p>
          <a:p>
            <a:pPr marL="342900" indent="-166688">
              <a:buAutoNum type="alphaUcPeriod"/>
            </a:pPr>
            <a:r>
              <a:rPr lang="en-US" sz="1800" dirty="0" smtClean="0">
                <a:latin typeface="+mn-lt"/>
              </a:rPr>
              <a:t>Median cubital vein</a:t>
            </a:r>
          </a:p>
          <a:p>
            <a:pPr marL="342900" indent="-166688">
              <a:buAutoNum type="alphaUcPeriod"/>
            </a:pPr>
            <a:endParaRPr lang="en-US" sz="1800" dirty="0" smtClean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6. A patient arrived in the ER suffering from dehydration. The doctor requested that he have a saline drip. Which of the following veins should we use to start the I.V. line?</a:t>
            </a:r>
          </a:p>
          <a:p>
            <a:pPr marL="342900" indent="-166688">
              <a:buAutoNum type="alphaUcPeriod"/>
            </a:pPr>
            <a:r>
              <a:rPr lang="en-US" sz="1800" dirty="0" smtClean="0">
                <a:latin typeface="+mn-lt"/>
              </a:rPr>
              <a:t>Cephalic vein</a:t>
            </a:r>
          </a:p>
          <a:p>
            <a:pPr marL="342900" indent="-166688">
              <a:buAutoNum type="alphaUcPeriod"/>
            </a:pPr>
            <a:r>
              <a:rPr lang="en-US" sz="1800" dirty="0" err="1" smtClean="0">
                <a:latin typeface="+mn-lt"/>
              </a:rPr>
              <a:t>Basilic</a:t>
            </a:r>
            <a:r>
              <a:rPr lang="en-US" sz="1800" dirty="0" smtClean="0">
                <a:latin typeface="+mn-lt"/>
              </a:rPr>
              <a:t> vein</a:t>
            </a:r>
          </a:p>
          <a:p>
            <a:pPr marL="342900" indent="-166688">
              <a:buAutoNum type="alphaUcPeriod"/>
            </a:pPr>
            <a:r>
              <a:rPr lang="en-US" sz="1800" dirty="0" smtClean="0">
                <a:latin typeface="+mn-lt"/>
              </a:rPr>
              <a:t>Saphenous vein</a:t>
            </a:r>
          </a:p>
          <a:p>
            <a:pPr marL="342900" indent="-166688">
              <a:buAutoNum type="alphaUcPeriod"/>
            </a:pPr>
            <a:r>
              <a:rPr lang="en-US" sz="1800" dirty="0" smtClean="0">
                <a:latin typeface="+mn-lt"/>
              </a:rPr>
              <a:t>Median cubital vein</a:t>
            </a:r>
            <a:endParaRPr lang="en-US" sz="18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176" y="174057"/>
            <a:ext cx="2177955" cy="68575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Questions</a:t>
            </a:r>
            <a:endParaRPr lang="en-GB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49586" y="859809"/>
            <a:ext cx="61389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AutoNum type="arabicPeriod"/>
            </a:pPr>
            <a:r>
              <a:rPr lang="en-US" sz="1800" dirty="0" smtClean="0">
                <a:latin typeface="+mn-lt"/>
              </a:rPr>
              <a:t>The </a:t>
            </a:r>
            <a:r>
              <a:rPr lang="en-US" sz="1800" dirty="0" err="1" smtClean="0">
                <a:latin typeface="+mn-lt"/>
              </a:rPr>
              <a:t>clavipectoral</a:t>
            </a:r>
            <a:r>
              <a:rPr lang="en-US" sz="1800" dirty="0" smtClean="0">
                <a:latin typeface="+mn-lt"/>
              </a:rPr>
              <a:t> triangle is medially bound by:</a:t>
            </a:r>
          </a:p>
          <a:p>
            <a:pPr marL="342900" indent="-166688">
              <a:buAutoNum type="alphaUcPeriod"/>
            </a:pPr>
            <a:r>
              <a:rPr lang="en-US" sz="1800" dirty="0" smtClean="0">
                <a:latin typeface="+mn-lt"/>
              </a:rPr>
              <a:t>Clavicle </a:t>
            </a:r>
          </a:p>
          <a:p>
            <a:pPr marL="342900" indent="-166688">
              <a:buAutoNum type="alphaUcPeriod"/>
            </a:pPr>
            <a:r>
              <a:rPr lang="en-US" sz="1800" dirty="0" smtClean="0">
                <a:latin typeface="+mn-lt"/>
              </a:rPr>
              <a:t>Deltoid</a:t>
            </a:r>
          </a:p>
          <a:p>
            <a:pPr marL="342900" indent="-166688">
              <a:buAutoNum type="alphaUcPeriod"/>
            </a:pPr>
            <a:r>
              <a:rPr lang="en-US" sz="1800" dirty="0" smtClean="0">
                <a:latin typeface="+mn-lt"/>
              </a:rPr>
              <a:t>Pectoralis Major</a:t>
            </a:r>
          </a:p>
          <a:p>
            <a:pPr marL="342900" indent="-166688">
              <a:buAutoNum type="alphaUcPeriod"/>
            </a:pPr>
            <a:r>
              <a:rPr lang="en-US" sz="1800" dirty="0" smtClean="0">
                <a:latin typeface="+mn-lt"/>
              </a:rPr>
              <a:t>Pectoralis Minor</a:t>
            </a:r>
          </a:p>
          <a:p>
            <a:pPr marL="342900" indent="-166688">
              <a:buAutoNum type="alphaUcPeriod"/>
            </a:pPr>
            <a:endParaRPr lang="en-US" sz="1800" dirty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2. An x-ray was taken of patient’s arm posteriorly while it was flexed. The normal equilateral triangle was disturbed. Which of the following structures is most likely affected?</a:t>
            </a:r>
          </a:p>
          <a:p>
            <a:pPr marL="336550" indent="-160338">
              <a:buAutoNum type="alphaUcPeriod"/>
            </a:pPr>
            <a:r>
              <a:rPr lang="en-US" sz="1800" dirty="0" smtClean="0">
                <a:latin typeface="+mn-lt"/>
              </a:rPr>
              <a:t>Olecranon process</a:t>
            </a:r>
          </a:p>
          <a:p>
            <a:pPr marL="336550" indent="-160338">
              <a:buAutoNum type="alphaUcPeriod"/>
            </a:pPr>
            <a:r>
              <a:rPr lang="en-US" sz="1800" dirty="0" smtClean="0">
                <a:latin typeface="+mn-lt"/>
              </a:rPr>
              <a:t>Radial styloid process</a:t>
            </a:r>
          </a:p>
          <a:p>
            <a:pPr marL="336550" indent="-160338">
              <a:buAutoNum type="alphaUcPeriod"/>
            </a:pPr>
            <a:r>
              <a:rPr lang="en-US" sz="1800" dirty="0" smtClean="0">
                <a:latin typeface="+mn-lt"/>
              </a:rPr>
              <a:t>Head of femur</a:t>
            </a:r>
          </a:p>
          <a:p>
            <a:pPr marL="336550" indent="-160338">
              <a:buAutoNum type="alphaUcPeriod"/>
            </a:pPr>
            <a:r>
              <a:rPr lang="en-US" sz="1800" dirty="0" smtClean="0">
                <a:latin typeface="+mn-lt"/>
              </a:rPr>
              <a:t>Head of fibula</a:t>
            </a:r>
          </a:p>
          <a:p>
            <a:pPr marL="336550" indent="-160338">
              <a:buAutoNum type="alphaUcPeriod"/>
            </a:pPr>
            <a:endParaRPr lang="en-US" sz="1800" dirty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3. Which of the following structures make up the knuckle of the hand?</a:t>
            </a:r>
          </a:p>
          <a:p>
            <a:pPr marL="342900" indent="-166688">
              <a:buAutoNum type="alphaUcPeriod"/>
            </a:pPr>
            <a:r>
              <a:rPr lang="en-US" sz="1800" dirty="0" smtClean="0">
                <a:latin typeface="+mn-lt"/>
              </a:rPr>
              <a:t>Head of proximal phalanges</a:t>
            </a:r>
          </a:p>
          <a:p>
            <a:pPr marL="342900" indent="-166688">
              <a:buAutoNum type="alphaUcPeriod"/>
            </a:pPr>
            <a:r>
              <a:rPr lang="en-US" sz="1800" dirty="0" smtClean="0">
                <a:latin typeface="+mn-lt"/>
              </a:rPr>
              <a:t>Head of distal phalanges</a:t>
            </a:r>
          </a:p>
          <a:p>
            <a:pPr marL="342900" indent="-166688">
              <a:buAutoNum type="alphaUcPeriod"/>
            </a:pPr>
            <a:r>
              <a:rPr lang="en-US" sz="1800" dirty="0">
                <a:latin typeface="+mn-lt"/>
              </a:rPr>
              <a:t>Head of metacarpals </a:t>
            </a:r>
          </a:p>
          <a:p>
            <a:pPr marL="342900" indent="-166688">
              <a:buAutoNum type="alphaUcPeriod"/>
            </a:pPr>
            <a:r>
              <a:rPr lang="en-US" sz="1800" dirty="0">
                <a:latin typeface="+mn-lt"/>
              </a:rPr>
              <a:t>Base of metacarpals </a:t>
            </a:r>
            <a:endParaRPr lang="en-US" sz="1800" dirty="0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11102" y="5257562"/>
            <a:ext cx="89319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Answers: </a:t>
            </a:r>
          </a:p>
          <a:p>
            <a:pPr marL="223838" indent="-223838"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C</a:t>
            </a:r>
          </a:p>
          <a:p>
            <a:pPr marL="223838" indent="-223838"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</a:t>
            </a:r>
          </a:p>
          <a:p>
            <a:pPr marL="223838" indent="-223838"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C</a:t>
            </a:r>
          </a:p>
          <a:p>
            <a:pPr marL="223838" indent="-223838"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B  </a:t>
            </a:r>
          </a:p>
          <a:p>
            <a:pPr marL="223838" indent="-223838"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</a:t>
            </a:r>
          </a:p>
          <a:p>
            <a:pPr marL="223838" indent="-223838"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D 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764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13094" y="675143"/>
            <a:ext cx="56789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800" dirty="0" smtClean="0">
                <a:latin typeface="+mn-lt"/>
              </a:rPr>
              <a:t>10. What are the boundaries of the femoral triangle?</a:t>
            </a:r>
          </a:p>
          <a:p>
            <a:pPr lvl="1"/>
            <a:endParaRPr lang="en-US" sz="1800" dirty="0">
              <a:latin typeface="+mn-lt"/>
            </a:endParaRPr>
          </a:p>
          <a:p>
            <a:pPr lvl="1"/>
            <a:r>
              <a:rPr lang="en-US" sz="1800" dirty="0" smtClean="0">
                <a:latin typeface="+mn-lt"/>
              </a:rPr>
              <a:t>11. List 3 major structures passing through the femoral triangle. </a:t>
            </a:r>
          </a:p>
          <a:p>
            <a:pPr lvl="1"/>
            <a:endParaRPr lang="en-US" sz="1800" dirty="0">
              <a:latin typeface="+mn-lt"/>
            </a:endParaRPr>
          </a:p>
          <a:p>
            <a:pPr lvl="1"/>
            <a:r>
              <a:rPr lang="en-US" sz="1800" dirty="0" smtClean="0">
                <a:latin typeface="+mn-lt"/>
              </a:rPr>
              <a:t>12. While palpating the medial aspect of the knee what 3 tendons can we feel?</a:t>
            </a:r>
          </a:p>
          <a:p>
            <a:pPr lvl="1"/>
            <a:endParaRPr lang="en-US" sz="1800" dirty="0">
              <a:latin typeface="+mn-lt"/>
            </a:endParaRPr>
          </a:p>
          <a:p>
            <a:pPr lvl="1"/>
            <a:r>
              <a:rPr lang="en-US" sz="1800" dirty="0" smtClean="0">
                <a:latin typeface="+mn-lt"/>
              </a:rPr>
              <a:t>13. What are the boundaries of the anatomical snuff box?</a:t>
            </a:r>
            <a:endParaRPr lang="en-US" sz="18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176" y="174057"/>
            <a:ext cx="2177955" cy="68575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Questions</a:t>
            </a:r>
            <a:endParaRPr lang="en-GB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49586" y="859809"/>
            <a:ext cx="613891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7. The pulsation of which of the following arteries can be felt in the snuff box?</a:t>
            </a:r>
          </a:p>
          <a:p>
            <a:pPr marL="342900" indent="-119063">
              <a:buAutoNum type="alphaUcPeriod"/>
            </a:pPr>
            <a:r>
              <a:rPr lang="en-US" sz="1800" dirty="0" smtClean="0">
                <a:latin typeface="+mn-lt"/>
              </a:rPr>
              <a:t>Brachial artery </a:t>
            </a:r>
          </a:p>
          <a:p>
            <a:pPr marL="342900" indent="-119063">
              <a:buAutoNum type="alphaUcPeriod"/>
            </a:pPr>
            <a:r>
              <a:rPr lang="en-US" sz="1800" dirty="0" smtClean="0">
                <a:latin typeface="+mn-lt"/>
              </a:rPr>
              <a:t>Femoral artery</a:t>
            </a:r>
          </a:p>
          <a:p>
            <a:pPr marL="342900" indent="-119063">
              <a:buAutoNum type="alphaUcPeriod"/>
            </a:pPr>
            <a:r>
              <a:rPr lang="en-US" sz="1800" dirty="0" smtClean="0">
                <a:latin typeface="+mn-lt"/>
              </a:rPr>
              <a:t>Radial artery </a:t>
            </a:r>
          </a:p>
          <a:p>
            <a:pPr marL="342900" indent="-119063">
              <a:buAutoNum type="alphaUcPeriod"/>
            </a:pPr>
            <a:r>
              <a:rPr lang="en-US" sz="1800" dirty="0" smtClean="0">
                <a:latin typeface="+mn-lt"/>
              </a:rPr>
              <a:t>Ulnar artery  </a:t>
            </a:r>
          </a:p>
          <a:p>
            <a:pPr marL="342900" indent="-342900">
              <a:buAutoNum type="alphaUcPeriod"/>
            </a:pPr>
            <a:endParaRPr lang="en-US" sz="1800" dirty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8. The inguinal ligament extends between the pubic tubercle and ______.</a:t>
            </a:r>
          </a:p>
          <a:p>
            <a:pPr marL="342900" indent="-119063">
              <a:buAutoNum type="alphaUcPeriod"/>
            </a:pPr>
            <a:r>
              <a:rPr lang="en-US" sz="1800" dirty="0" smtClean="0">
                <a:latin typeface="+mn-lt"/>
              </a:rPr>
              <a:t>Anterior superior iliac spine</a:t>
            </a:r>
          </a:p>
          <a:p>
            <a:pPr marL="342900" indent="-119063">
              <a:buAutoNum type="alphaUcPeriod"/>
            </a:pPr>
            <a:r>
              <a:rPr lang="en-US" sz="1800" dirty="0" smtClean="0">
                <a:latin typeface="+mn-lt"/>
              </a:rPr>
              <a:t>Anterior inferior iliac spine</a:t>
            </a:r>
          </a:p>
          <a:p>
            <a:pPr marL="342900" indent="-119063">
              <a:buAutoNum type="alphaUcPeriod"/>
            </a:pPr>
            <a:r>
              <a:rPr lang="en-US" sz="1800" dirty="0" smtClean="0">
                <a:latin typeface="+mn-lt"/>
              </a:rPr>
              <a:t>Posterior superior iliac spine</a:t>
            </a:r>
          </a:p>
          <a:p>
            <a:pPr marL="342900" indent="-119063">
              <a:buAutoNum type="alphaUcPeriod"/>
            </a:pPr>
            <a:r>
              <a:rPr lang="en-US" sz="1800" dirty="0" smtClean="0">
                <a:latin typeface="+mn-lt"/>
              </a:rPr>
              <a:t>Posterior inferior iliac spine</a:t>
            </a:r>
          </a:p>
          <a:p>
            <a:pPr marL="342900" indent="-342900">
              <a:buAutoNum type="alphaUcPeriod"/>
            </a:pPr>
            <a:endParaRPr lang="en-US" sz="1800" dirty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9. A patient suffering from a myocardial infarction underwent a coronary angiography. Which of the following arteries was used to gain vascular access?</a:t>
            </a:r>
          </a:p>
          <a:p>
            <a:pPr marL="342900" indent="-53975">
              <a:buAutoNum type="alphaUcPeriod"/>
            </a:pPr>
            <a:r>
              <a:rPr lang="en-US" sz="1800" dirty="0" smtClean="0">
                <a:latin typeface="+mn-lt"/>
              </a:rPr>
              <a:t>Axillary artery </a:t>
            </a:r>
          </a:p>
          <a:p>
            <a:pPr marL="342900" indent="-53975">
              <a:buAutoNum type="alphaUcPeriod"/>
            </a:pPr>
            <a:r>
              <a:rPr lang="en-US" sz="1800" dirty="0" smtClean="0">
                <a:latin typeface="+mn-lt"/>
              </a:rPr>
              <a:t>Femoral artery</a:t>
            </a:r>
          </a:p>
          <a:p>
            <a:pPr marL="342900" indent="-53975">
              <a:buAutoNum type="alphaUcPeriod"/>
            </a:pPr>
            <a:r>
              <a:rPr lang="en-US" sz="1800" dirty="0" smtClean="0">
                <a:latin typeface="+mn-lt"/>
              </a:rPr>
              <a:t>Brachial artery</a:t>
            </a:r>
          </a:p>
          <a:p>
            <a:pPr marL="342900" indent="-53975">
              <a:buAutoNum type="alphaUcPeriod"/>
            </a:pPr>
            <a:r>
              <a:rPr lang="en-US" sz="1800" dirty="0" smtClean="0">
                <a:latin typeface="+mn-lt"/>
              </a:rPr>
              <a:t>Radial artery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1354" y="5815012"/>
            <a:ext cx="8931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Answers: 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7.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C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8. A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9. 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77263" y="3564791"/>
            <a:ext cx="561473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Answers:</a:t>
            </a:r>
          </a:p>
          <a:p>
            <a:pPr marL="288925" indent="-288925">
              <a:defRPr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10. The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base of the triangle is formed by the inguinal ligament, the lateral border by the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sartorius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and the medial border by the adductor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longus.</a:t>
            </a:r>
          </a:p>
          <a:p>
            <a:pPr marL="288925" indent="-288925">
              <a:defRPr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11. Femoral artery, femoral nerve, and femoral vein.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12. We can feel the tendons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(SGS)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625475" indent="-160338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Sartorius.</a:t>
            </a:r>
          </a:p>
          <a:p>
            <a:pPr marL="625475" indent="-160338">
              <a:buFont typeface="+mj-lt"/>
              <a:buAutoNum type="arabicPeriod"/>
              <a:defRPr/>
            </a:pP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Gracilis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625475" indent="-160338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Semitendinosus. 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13. The anatomical snuff box is bound anteriorly by tendons of Abductor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pollicis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longus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and Extensor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pollicis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brevis  and posteriorly by extensor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pollicis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longus tendon.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288925" indent="-288925">
              <a:defRPr/>
            </a:pPr>
            <a:endParaRPr lang="en-US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838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5183520" y="916569"/>
            <a:ext cx="5181600" cy="4351338"/>
          </a:xfrm>
        </p:spPr>
        <p:txBody>
          <a:bodyPr>
            <a:normAutofit/>
          </a:bodyPr>
          <a:lstStyle/>
          <a:p>
            <a:pPr marL="177800" indent="0" algn="ctr">
              <a:buNone/>
            </a:pPr>
            <a:r>
              <a:rPr lang="en-US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 algn="ctr">
              <a:buNone/>
            </a:pPr>
            <a:r>
              <a:rPr lang="en-GB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 algn="ctr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Jawaher 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Abanumy</a:t>
            </a:r>
          </a:p>
          <a:p>
            <a:pPr marL="177800" indent="0" algn="ctr">
              <a:buNone/>
            </a:pPr>
            <a:r>
              <a:rPr lang="en-GB" dirty="0" err="1" smtClean="0">
                <a:latin typeface="Calibri" panose="020F0502020204030204" pitchFamily="34" charset="0"/>
              </a:rPr>
              <a:t>Ghada</a:t>
            </a:r>
            <a:r>
              <a:rPr lang="en-GB" dirty="0" smtClean="0">
                <a:latin typeface="Calibri" panose="020F0502020204030204" pitchFamily="34" charset="0"/>
              </a:rPr>
              <a:t> </a:t>
            </a:r>
            <a:r>
              <a:rPr lang="en-GB" dirty="0" err="1" smtClean="0">
                <a:latin typeface="Calibri" panose="020F0502020204030204" pitchFamily="34" charset="0"/>
              </a:rPr>
              <a:t>Almazrou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30873" y="4494765"/>
            <a:ext cx="3923939" cy="972221"/>
            <a:chOff x="2927787" y="4046711"/>
            <a:chExt cx="3923939" cy="972221"/>
          </a:xfrm>
        </p:grpSpPr>
        <p:sp>
          <p:nvSpPr>
            <p:cNvPr id="2" name="TextBox 1"/>
            <p:cNvSpPr txBox="1"/>
            <p:nvPr/>
          </p:nvSpPr>
          <p:spPr>
            <a:xfrm>
              <a:off x="3487052" y="4086072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solidFill>
                    <a:srgbClr val="7BBF26"/>
                  </a:solidFill>
                </a:rPr>
                <a:t>anatomyteam436@gmail.com</a:t>
              </a:r>
              <a:endParaRPr lang="en-GB" sz="1600" i="1" dirty="0">
                <a:solidFill>
                  <a:srgbClr val="7BBF26"/>
                </a:solidFill>
              </a:endParaRPr>
            </a:p>
          </p:txBody>
        </p:sp>
        <p:pic>
          <p:nvPicPr>
            <p:cNvPr id="1026" name="Picture 2" descr="https://d30y9cdsu7xlg0.cloudfront.net/png/12462-200.pn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787" y="4046711"/>
              <a:ext cx="448054" cy="448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Image result for twitter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501" y="4623295"/>
              <a:ext cx="393116" cy="393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487052" y="4649600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solidFill>
                    <a:srgbClr val="55ACEE"/>
                  </a:solidFill>
                </a:rPr>
                <a:t>@anatomy436</a:t>
              </a:r>
              <a:endParaRPr lang="en-GB" sz="1600" i="1" dirty="0">
                <a:solidFill>
                  <a:srgbClr val="55ACEE"/>
                </a:solidFill>
              </a:endParaRPr>
            </a:p>
          </p:txBody>
        </p:sp>
      </p:grp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</p:spTree>
    <p:extLst>
      <p:ext uri="{BB962C8B-B14F-4D97-AF65-F5344CB8AC3E}">
        <p14:creationId xmlns:p14="http://schemas.microsoft.com/office/powerpoint/2010/main" val="20026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021307"/>
            <a:ext cx="9372600" cy="770965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smtClean="0"/>
              <a:t>What is Surface Anatomy?</a:t>
            </a:r>
            <a:endParaRPr lang="en-US" sz="40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969693"/>
            <a:ext cx="11255188" cy="242047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Courier New" panose="02070309020205020404" pitchFamily="49" charset="0"/>
              <a:buChar char="o"/>
              <a:defRPr/>
            </a:pPr>
            <a:r>
              <a:rPr lang="en-US" dirty="0" smtClean="0"/>
              <a:t>It is a branch of </a:t>
            </a:r>
            <a:r>
              <a:rPr lang="en-US" i="1" dirty="0" smtClean="0"/>
              <a:t>gross anatomy </a:t>
            </a:r>
            <a:r>
              <a:rPr lang="en-US" dirty="0" smtClean="0"/>
              <a:t>that examines shapes and markings on the surface of the body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(on the skin) </a:t>
            </a:r>
            <a:r>
              <a:rPr lang="en-US" dirty="0" smtClean="0"/>
              <a:t>as they are related to deeper structures.</a:t>
            </a:r>
          </a:p>
          <a:p>
            <a:pPr>
              <a:buSzPct val="90000"/>
              <a:buFont typeface="Courier New" panose="02070309020205020404" pitchFamily="49" charset="0"/>
              <a:buChar char="o"/>
              <a:defRPr/>
            </a:pPr>
            <a:r>
              <a:rPr lang="en-US" dirty="0" smtClean="0"/>
              <a:t>It is essential in locating and identifying anatomic structures prior to studying internal gross anatomy.</a:t>
            </a:r>
          </a:p>
          <a:p>
            <a:pPr>
              <a:buSzPct val="90000"/>
              <a:buFont typeface="Courier New" panose="02070309020205020404" pitchFamily="49" charset="0"/>
              <a:buChar char="o"/>
              <a:defRPr/>
            </a:pPr>
            <a:r>
              <a:rPr lang="en-US" dirty="0" smtClean="0"/>
              <a:t>It helps to locate the affected organ / structure / region in disease process.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2703" y="4567584"/>
            <a:ext cx="8984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Why do we study surface anatomy? </a:t>
            </a:r>
          </a:p>
          <a:p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When we say surface anatomy of the liver, for example, we mean its normal position on the skin, and this is important to know so we can determine if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it is normal or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not and give a primary diagnosis of the organ before going deeper. Also if there is an injury to a certain area we can predict which organs, vessels, nerves will be affected.</a:t>
            </a:r>
            <a:endParaRPr lang="en-GB" sz="18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346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194" y="137656"/>
            <a:ext cx="10515600" cy="1325563"/>
          </a:xfrm>
        </p:spPr>
        <p:txBody>
          <a:bodyPr/>
          <a:lstStyle/>
          <a:p>
            <a:r>
              <a:rPr lang="en-US" b="1" dirty="0" smtClean="0"/>
              <a:t>Upper Limb </a:t>
            </a:r>
            <a:br>
              <a:rPr lang="en-US" b="1" dirty="0" smtClean="0"/>
            </a:br>
            <a:r>
              <a:rPr lang="en-US" sz="3600" dirty="0" smtClean="0"/>
              <a:t>Bones (Clavicle)</a:t>
            </a:r>
            <a:endParaRPr lang="en-GB" sz="3600" dirty="0"/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82298" y="1570459"/>
            <a:ext cx="11041831" cy="378969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The </a:t>
            </a:r>
            <a:r>
              <a:rPr lang="en-US" sz="2000" b="1" dirty="0" smtClean="0"/>
              <a:t>clavicle</a:t>
            </a:r>
            <a:r>
              <a:rPr lang="en-US" sz="2000" dirty="0" smtClean="0"/>
              <a:t> is subcutaneous and can be palpated throughout its length.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Its </a:t>
            </a:r>
            <a:r>
              <a:rPr lang="en-US" sz="2000" b="1" dirty="0" smtClean="0"/>
              <a:t>sternal end</a:t>
            </a:r>
            <a:r>
              <a:rPr lang="en-US" sz="2000" dirty="0" smtClean="0"/>
              <a:t> projects little above  the manubrium.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Between the 2 sternal ends of the 2 clavicles lies the </a:t>
            </a:r>
            <a:r>
              <a:rPr lang="en-US" sz="2000" b="1" dirty="0" smtClean="0"/>
              <a:t>jugular notch</a:t>
            </a:r>
            <a:r>
              <a:rPr lang="en-US" sz="2000" dirty="0" smtClean="0"/>
              <a:t> (suprasternal notch).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rgbClr val="FF0000"/>
                </a:solidFill>
              </a:rPr>
              <a:t>acromial</a:t>
            </a:r>
            <a:r>
              <a:rPr lang="en-US" sz="2000" dirty="0" smtClean="0"/>
              <a:t> end of the clavicle can be palpated medial to the lateral border of the </a:t>
            </a:r>
            <a:r>
              <a:rPr lang="en-US" sz="2000" b="1" dirty="0" smtClean="0">
                <a:solidFill>
                  <a:srgbClr val="FF0000"/>
                </a:solidFill>
              </a:rPr>
              <a:t>acromion,</a:t>
            </a:r>
            <a:r>
              <a:rPr lang="en-US" sz="2000" dirty="0" smtClean="0"/>
              <a:t> of the scapula. particularly when the shoulder is alternately raised and depressed.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 The large vessels and nerves to the upper limb pass posterior to the convexity of the </a:t>
            </a:r>
            <a:r>
              <a:rPr lang="en-US" sz="2000" b="1" dirty="0" smtClean="0">
                <a:solidFill>
                  <a:srgbClr val="FF0000"/>
                </a:solidFill>
              </a:rPr>
              <a:t>clavicle.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18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394284" y="4114800"/>
            <a:ext cx="3075057" cy="2499310"/>
            <a:chOff x="7430808" y="-428158"/>
            <a:chExt cx="4070350" cy="3081337"/>
          </a:xfrm>
        </p:grpSpPr>
        <p:pic>
          <p:nvPicPr>
            <p:cNvPr id="5" name="Picture 11" descr="Untitled-2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93"/>
            <a:stretch>
              <a:fillRect/>
            </a:stretch>
          </p:blipFill>
          <p:spPr>
            <a:xfrm>
              <a:off x="7430808" y="-428158"/>
              <a:ext cx="4070350" cy="3081337"/>
            </a:xfrm>
            <a:prstGeom prst="rect">
              <a:avLst/>
            </a:prstGeom>
            <a:noFill/>
          </p:spPr>
        </p:pic>
        <p:sp>
          <p:nvSpPr>
            <p:cNvPr id="6" name="Line 9"/>
            <p:cNvSpPr>
              <a:spLocks noChangeShapeType="1"/>
            </p:cNvSpPr>
            <p:nvPr/>
          </p:nvSpPr>
          <p:spPr bwMode="auto">
            <a:xfrm flipH="1">
              <a:off x="11116983" y="119529"/>
              <a:ext cx="361950" cy="358775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9758083" y="2054"/>
              <a:ext cx="246063" cy="357188"/>
            </a:xfrm>
            <a:prstGeom prst="line">
              <a:avLst/>
            </a:prstGeom>
            <a:noFill/>
            <a:ln w="76200">
              <a:solidFill>
                <a:srgbClr val="0070C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30639" y="4144124"/>
            <a:ext cx="2617781" cy="2432050"/>
            <a:chOff x="7565746" y="2772242"/>
            <a:chExt cx="3475037" cy="2432050"/>
          </a:xfrm>
        </p:grpSpPr>
        <p:pic>
          <p:nvPicPr>
            <p:cNvPr id="8" name="Picture 8" descr="http://www.med.umich.edu/lrc/coursepages/m1/anatomy2010/html/surface/head_neck/neck_lymph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746" y="2772242"/>
              <a:ext cx="3475037" cy="243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 flipH="1">
              <a:off x="9232621" y="4451817"/>
              <a:ext cx="176212" cy="20637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1129555" y="2245659"/>
            <a:ext cx="118872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37132" y="3065931"/>
            <a:ext cx="13716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31368" y="2657242"/>
            <a:ext cx="14630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655284" y="4616358"/>
            <a:ext cx="2796988" cy="1310528"/>
            <a:chOff x="4306731" y="5253364"/>
            <a:chExt cx="4252020" cy="1310528"/>
          </a:xfrm>
        </p:grpSpPr>
        <p:pic>
          <p:nvPicPr>
            <p:cNvPr id="1026" name="Picture 2" descr="https://web.duke.edu/anatomy/Lab01/images/Tank%20&amp;%20Gest%204-01A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45" t="19035" r="20953" b="56244"/>
            <a:stretch/>
          </p:blipFill>
          <p:spPr bwMode="auto">
            <a:xfrm>
              <a:off x="4306731" y="5253364"/>
              <a:ext cx="4252020" cy="1310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Down Arrow 16"/>
            <p:cNvSpPr/>
            <p:nvPr/>
          </p:nvSpPr>
          <p:spPr>
            <a:xfrm>
              <a:off x="6333565" y="5392270"/>
              <a:ext cx="215152" cy="406775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8" name="Picture 4" descr="http://www.health.harvard.edu/media/cr/2047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279" y="3870909"/>
            <a:ext cx="266322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523173" y="4171018"/>
            <a:ext cx="1920274" cy="814527"/>
          </a:xfrm>
          <a:prstGeom prst="rect">
            <a:avLst/>
          </a:prstGeom>
          <a:noFill/>
          <a:ln w="28575">
            <a:solidFill>
              <a:srgbClr val="9EA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0636624" y="3065931"/>
            <a:ext cx="147917" cy="1048869"/>
          </a:xfrm>
          <a:prstGeom prst="straightConnector1">
            <a:avLst/>
          </a:prstGeom>
          <a:ln>
            <a:solidFill>
              <a:srgbClr val="9EAB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950348" y="6030074"/>
            <a:ext cx="1003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These 2 pictures are extra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0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84879" y="425836"/>
            <a:ext cx="10515600" cy="1325563"/>
          </a:xfrm>
        </p:spPr>
        <p:txBody>
          <a:bodyPr/>
          <a:lstStyle/>
          <a:p>
            <a:r>
              <a:rPr lang="en-US" b="1" dirty="0" smtClean="0"/>
              <a:t>Upper Limb </a:t>
            </a:r>
            <a:br>
              <a:rPr lang="en-US" b="1" dirty="0" smtClean="0"/>
            </a:br>
            <a:r>
              <a:rPr lang="en-US" sz="3600" dirty="0" smtClean="0"/>
              <a:t>Bones (Scapula)</a:t>
            </a:r>
            <a:endParaRPr lang="en-GB" sz="36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62038" y="2076796"/>
            <a:ext cx="7717938" cy="346037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  <a:tabLst>
                <a:tab pos="2917825" algn="l"/>
              </a:tabLst>
              <a:defRPr/>
            </a:pPr>
            <a:r>
              <a:rPr lang="en-US" sz="2000" dirty="0" smtClean="0">
                <a:cs typeface="Arial" pitchFamily="34" charset="0"/>
              </a:rPr>
              <a:t>The </a:t>
            </a:r>
            <a:r>
              <a:rPr lang="en-US" sz="2000" b="1" dirty="0" smtClean="0">
                <a:cs typeface="Arial" pitchFamily="34" charset="0"/>
              </a:rPr>
              <a:t>coracoid process</a:t>
            </a:r>
            <a:r>
              <a:rPr lang="en-US" sz="2000" dirty="0" smtClean="0">
                <a:cs typeface="Arial" pitchFamily="34" charset="0"/>
              </a:rPr>
              <a:t> of scapula can be felt deeply below the lateral one third  of the clavicle in the </a:t>
            </a:r>
            <a:r>
              <a:rPr lang="en-US" sz="2000" b="1" dirty="0" err="1" smtClean="0">
                <a:cs typeface="Arial" pitchFamily="34" charset="0"/>
              </a:rPr>
              <a:t>Deltopectoral</a:t>
            </a:r>
            <a:r>
              <a:rPr lang="en-US" sz="2000" b="1" dirty="0" smtClean="0">
                <a:cs typeface="Arial" pitchFamily="34" charset="0"/>
              </a:rPr>
              <a:t> GROOVE or </a:t>
            </a:r>
            <a:r>
              <a:rPr lang="en-US" sz="2000" b="1" dirty="0" err="1" smtClean="0">
                <a:cs typeface="Arial" pitchFamily="34" charset="0"/>
              </a:rPr>
              <a:t>clavipectoral</a:t>
            </a:r>
            <a:r>
              <a:rPr lang="en-US" sz="2000" b="1" dirty="0" smtClean="0">
                <a:cs typeface="Arial" pitchFamily="34" charset="0"/>
              </a:rPr>
              <a:t> triangle.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The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clavipectoral</a:t>
            </a:r>
            <a:r>
              <a:rPr lang="en-US" sz="2000" b="1" dirty="0" smtClean="0">
                <a:solidFill>
                  <a:srgbClr val="FF0000"/>
                </a:solidFill>
              </a:rPr>
              <a:t> or the (</a:t>
            </a:r>
            <a:r>
              <a:rPr lang="en-US" sz="2000" b="1" dirty="0" err="1" smtClean="0">
                <a:solidFill>
                  <a:srgbClr val="FF0000"/>
                </a:solidFill>
              </a:rPr>
              <a:t>Deltopectoral</a:t>
            </a:r>
            <a:r>
              <a:rPr lang="en-US" sz="2000" b="1" dirty="0" smtClean="0">
                <a:solidFill>
                  <a:srgbClr val="FF0000"/>
                </a:solidFill>
              </a:rPr>
              <a:t>) triangle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is the slightly depressed area just inferior to the lateral third of clavicle.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68271" y="4036846"/>
            <a:ext cx="3767137" cy="2684462"/>
            <a:chOff x="579438" y="3275013"/>
            <a:chExt cx="3767137" cy="2684462"/>
          </a:xfrm>
        </p:grpSpPr>
        <p:pic>
          <p:nvPicPr>
            <p:cNvPr id="7" name="Picture 8" descr="Untitled-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9438" y="3275013"/>
              <a:ext cx="3767137" cy="2684462"/>
            </a:xfrm>
            <a:prstGeom prst="rect">
              <a:avLst/>
            </a:prstGeom>
            <a:noFill/>
          </p:spPr>
        </p:pic>
        <p:sp>
          <p:nvSpPr>
            <p:cNvPr id="8" name="Down Arrow 7"/>
            <p:cNvSpPr/>
            <p:nvPr/>
          </p:nvSpPr>
          <p:spPr>
            <a:xfrm>
              <a:off x="1974850" y="3734734"/>
              <a:ext cx="179388" cy="263525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154238" y="4433888"/>
              <a:ext cx="201612" cy="26352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289050" y="3998259"/>
              <a:ext cx="204751" cy="199091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986057" y="5026462"/>
            <a:ext cx="195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</a:rPr>
              <a:t>The </a:t>
            </a:r>
            <a:r>
              <a:rPr lang="en-US" sz="1800" dirty="0" err="1">
                <a:latin typeface="+mn-lt"/>
              </a:rPr>
              <a:t>clavipectoral</a:t>
            </a:r>
            <a:r>
              <a:rPr lang="en-US" sz="1800" dirty="0">
                <a:latin typeface="+mn-lt"/>
              </a:rPr>
              <a:t> triangle is bounded by: 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006614" y="5211248"/>
            <a:ext cx="726141" cy="5537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 rot="10800000">
            <a:off x="2185435" y="5211248"/>
            <a:ext cx="726141" cy="5537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 rot="16200000">
            <a:off x="3651922" y="4326310"/>
            <a:ext cx="548904" cy="55375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3288166" y="3681587"/>
            <a:ext cx="1276415" cy="58477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latin typeface="+mn-lt"/>
              </a:rPr>
              <a:t>Superiorly</a:t>
            </a:r>
            <a:r>
              <a:rPr lang="en-US" sz="1600" dirty="0" smtClean="0">
                <a:latin typeface="+mn-lt"/>
              </a:rPr>
              <a:t>:</a:t>
            </a:r>
          </a:p>
          <a:p>
            <a:pPr algn="ctr">
              <a:defRPr/>
            </a:pPr>
            <a:r>
              <a:rPr lang="en-US" sz="1600" dirty="0" smtClean="0">
                <a:latin typeface="+mn-lt"/>
              </a:rPr>
              <a:t>Clavicle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37145" y="5181751"/>
            <a:ext cx="1135342" cy="584775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latin typeface="+mn-lt"/>
              </a:rPr>
              <a:t>Laterally</a:t>
            </a:r>
            <a:r>
              <a:rPr lang="en-US" sz="1600" dirty="0" smtClean="0">
                <a:latin typeface="+mn-lt"/>
              </a:rPr>
              <a:t>:</a:t>
            </a:r>
          </a:p>
          <a:p>
            <a:pPr algn="ctr">
              <a:defRPr/>
            </a:pPr>
            <a:r>
              <a:rPr lang="en-US" sz="1600" dirty="0" smtClean="0">
                <a:latin typeface="+mn-lt"/>
              </a:rPr>
              <a:t>Deltoid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2186" y="5211248"/>
            <a:ext cx="1558767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latin typeface="+mn-lt"/>
              </a:rPr>
              <a:t>Medially</a:t>
            </a:r>
            <a:r>
              <a:rPr lang="en-US" sz="1600" dirty="0" smtClean="0">
                <a:latin typeface="+mn-lt"/>
              </a:rPr>
              <a:t>:</a:t>
            </a:r>
          </a:p>
          <a:p>
            <a:pPr algn="ctr">
              <a:defRPr/>
            </a:pPr>
            <a:r>
              <a:rPr lang="en-US" sz="1600" dirty="0" smtClean="0">
                <a:latin typeface="+mn-lt"/>
              </a:rPr>
              <a:t>Pectoralis major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846648" y="901859"/>
            <a:ext cx="2862263" cy="2905125"/>
            <a:chOff x="8520708" y="766248"/>
            <a:chExt cx="2862263" cy="2905125"/>
          </a:xfrm>
        </p:grpSpPr>
        <p:pic>
          <p:nvPicPr>
            <p:cNvPr id="5" name="Picture 5" descr="Untitled-2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0708" y="766248"/>
              <a:ext cx="2862263" cy="29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ight Arrow 20"/>
            <p:cNvSpPr/>
            <p:nvPr/>
          </p:nvSpPr>
          <p:spPr>
            <a:xfrm rot="14117369">
              <a:off x="10461812" y="1559848"/>
              <a:ext cx="322730" cy="20498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99094" y="271871"/>
            <a:ext cx="2578789" cy="1633491"/>
            <a:chOff x="155575" y="-1309688"/>
            <a:chExt cx="3152775" cy="2743201"/>
          </a:xfrm>
        </p:grpSpPr>
        <p:pic>
          <p:nvPicPr>
            <p:cNvPr id="3074" name="Picture 2" descr="http://www.health.harvard.edu/media/cr/20470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1309688"/>
              <a:ext cx="3152775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1398804" y="-954741"/>
              <a:ext cx="1645920" cy="1828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072487" y="1539666"/>
            <a:ext cx="100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955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767655" y="1767411"/>
            <a:ext cx="2513815" cy="149420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dirty="0" smtClean="0"/>
              <a:t>The lateral and posterior borders of the acromion meet to form the </a:t>
            </a:r>
            <a:r>
              <a:rPr lang="en-US" sz="2000" b="1" dirty="0" smtClean="0">
                <a:solidFill>
                  <a:srgbClr val="FF0000"/>
                </a:solidFill>
              </a:rPr>
              <a:t>acromial angle</a:t>
            </a:r>
            <a:r>
              <a:rPr lang="en-US" sz="2000" b="1" dirty="0" smtClean="0"/>
              <a:t>.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767655" y="4526752"/>
            <a:ext cx="2806262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Inferior to the acromion, the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deltoid muscle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forms the rounded contour of the shoulder.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4878" y="1406496"/>
            <a:ext cx="3136553" cy="2506598"/>
            <a:chOff x="715422" y="1461061"/>
            <a:chExt cx="5310187" cy="5176838"/>
          </a:xfrm>
        </p:grpSpPr>
        <p:pic>
          <p:nvPicPr>
            <p:cNvPr id="3" name="Picture 9" descr="Untitled-3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" t="2051" r="1540" b="3333"/>
            <a:stretch>
              <a:fillRect/>
            </a:stretch>
          </p:blipFill>
          <p:spPr bwMode="auto">
            <a:xfrm>
              <a:off x="715422" y="1461061"/>
              <a:ext cx="5310187" cy="5176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326984" y="2359586"/>
              <a:ext cx="1268209" cy="31749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4878" y="4141694"/>
            <a:ext cx="3136553" cy="2474259"/>
            <a:chOff x="8007537" y="3186113"/>
            <a:chExt cx="3278188" cy="3019425"/>
          </a:xfrm>
          <a:effectLst/>
        </p:grpSpPr>
        <p:pic>
          <p:nvPicPr>
            <p:cNvPr id="6" name="Picture 2" descr="C:\Users\user\Pictures\C6-FF44.png"/>
            <p:cNvPicPr>
              <a:picLocks noChangeAspect="1" noChangeArrowheads="1"/>
            </p:cNvPicPr>
            <p:nvPr/>
          </p:nvPicPr>
          <p:blipFill>
            <a:blip r:embed="rId3"/>
            <a:srcRect r="30189"/>
            <a:stretch>
              <a:fillRect/>
            </a:stretch>
          </p:blipFill>
          <p:spPr>
            <a:xfrm>
              <a:off x="8007537" y="3186113"/>
              <a:ext cx="3278188" cy="3019425"/>
            </a:xfrm>
            <a:prstGeom prst="rect">
              <a:avLst/>
            </a:prstGeom>
            <a:effectLst/>
          </p:spPr>
        </p:pic>
        <p:sp>
          <p:nvSpPr>
            <p:cNvPr id="8" name="Right Arrow 7"/>
            <p:cNvSpPr/>
            <p:nvPr/>
          </p:nvSpPr>
          <p:spPr>
            <a:xfrm>
              <a:off x="8377425" y="3656013"/>
              <a:ext cx="636587" cy="2079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2642" y="121243"/>
            <a:ext cx="10515600" cy="1325563"/>
          </a:xfrm>
        </p:spPr>
        <p:txBody>
          <a:bodyPr/>
          <a:lstStyle/>
          <a:p>
            <a:r>
              <a:rPr lang="en-US" b="1" dirty="0" smtClean="0"/>
              <a:t>Upper Limb </a:t>
            </a:r>
            <a:br>
              <a:rPr lang="en-US" b="1" dirty="0" smtClean="0"/>
            </a:br>
            <a:r>
              <a:rPr lang="en-US" sz="3600" dirty="0" smtClean="0"/>
              <a:t>Bones (Arm)</a:t>
            </a:r>
            <a:endParaRPr lang="en-GB" sz="3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7381882" y="220268"/>
            <a:ext cx="4289613" cy="2294247"/>
            <a:chOff x="2059549" y="1341438"/>
            <a:chExt cx="4283075" cy="5014912"/>
          </a:xfrm>
        </p:grpSpPr>
        <p:pic>
          <p:nvPicPr>
            <p:cNvPr id="13" name="Picture 5" descr="Untitled-2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26"/>
            <a:stretch>
              <a:fillRect/>
            </a:stretch>
          </p:blipFill>
          <p:spPr>
            <a:xfrm>
              <a:off x="2059549" y="1341438"/>
              <a:ext cx="4283075" cy="5014912"/>
            </a:xfrm>
            <a:prstGeom prst="rect">
              <a:avLst/>
            </a:prstGeom>
            <a:noFill/>
          </p:spPr>
        </p:pic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V="1">
              <a:off x="3658160" y="2716865"/>
              <a:ext cx="792815" cy="322728"/>
            </a:xfrm>
            <a:prstGeom prst="line">
              <a:avLst/>
            </a:prstGeom>
            <a:noFill/>
            <a:ln w="76200">
              <a:solidFill>
                <a:schemeClr val="accent3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3658161" y="5102225"/>
              <a:ext cx="428625" cy="236538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H="1" flipV="1">
              <a:off x="4625788" y="5513854"/>
              <a:ext cx="443753" cy="215153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866365" y="2683661"/>
            <a:ext cx="5114964" cy="381126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rgbClr val="FF0000"/>
                </a:solidFill>
              </a:rPr>
              <a:t>greater tubercle of </a:t>
            </a:r>
            <a:r>
              <a:rPr lang="en-US" sz="2000" b="1" dirty="0" err="1" smtClean="0">
                <a:solidFill>
                  <a:srgbClr val="FF0000"/>
                </a:solidFill>
              </a:rPr>
              <a:t>humerus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can be felt by deep palpation through the deltoid muscle, inferior to the acromion when the arm is  by the side. </a:t>
            </a:r>
          </a:p>
          <a:p>
            <a:pPr marL="349250" indent="-349250"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In this position, the greater tubercle is the most lateral bony point of the shoulder.</a:t>
            </a:r>
          </a:p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kern="0" dirty="0"/>
              <a:t>The </a:t>
            </a:r>
            <a:r>
              <a:rPr lang="en-US" sz="2000" b="1" kern="0" dirty="0">
                <a:solidFill>
                  <a:srgbClr val="FF0000"/>
                </a:solidFill>
              </a:rPr>
              <a:t>shaft of the </a:t>
            </a:r>
            <a:r>
              <a:rPr lang="en-US" sz="2000" b="1" kern="0" dirty="0" err="1">
                <a:solidFill>
                  <a:srgbClr val="FF0000"/>
                </a:solidFill>
              </a:rPr>
              <a:t>humerus</a:t>
            </a:r>
            <a:r>
              <a:rPr lang="en-US" sz="2000" kern="0" dirty="0">
                <a:solidFill>
                  <a:srgbClr val="FF0000"/>
                </a:solidFill>
              </a:rPr>
              <a:t> </a:t>
            </a:r>
            <a:r>
              <a:rPr lang="en-US" sz="2000" kern="0" dirty="0"/>
              <a:t>may be felt in different areas through the muscles surrounding it. </a:t>
            </a:r>
          </a:p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kern="0" dirty="0"/>
              <a:t>The </a:t>
            </a:r>
            <a:r>
              <a:rPr lang="en-US" sz="2000" b="1" kern="0" dirty="0">
                <a:solidFill>
                  <a:srgbClr val="FF0000"/>
                </a:solidFill>
              </a:rPr>
              <a:t>medial </a:t>
            </a:r>
            <a:r>
              <a:rPr lang="en-US" sz="2000" kern="0" dirty="0">
                <a:solidFill>
                  <a:srgbClr val="FF0000"/>
                </a:solidFill>
              </a:rPr>
              <a:t>and </a:t>
            </a:r>
            <a:r>
              <a:rPr lang="en-US" sz="2000" b="1" kern="0" dirty="0">
                <a:solidFill>
                  <a:srgbClr val="FF0000"/>
                </a:solidFill>
              </a:rPr>
              <a:t>lateral epicondyles of the </a:t>
            </a:r>
            <a:r>
              <a:rPr lang="en-US" sz="2000" b="1" kern="0" dirty="0" err="1">
                <a:solidFill>
                  <a:srgbClr val="FF0000"/>
                </a:solidFill>
              </a:rPr>
              <a:t>humerus</a:t>
            </a:r>
            <a:r>
              <a:rPr lang="en-US" sz="2000" kern="0" dirty="0">
                <a:solidFill>
                  <a:srgbClr val="FF0000"/>
                </a:solidFill>
              </a:rPr>
              <a:t> </a:t>
            </a:r>
            <a:r>
              <a:rPr lang="en-US" sz="2000" kern="0" dirty="0"/>
              <a:t>are palpated on the medial &amp; lateral sides of the elbow region</a:t>
            </a:r>
            <a:r>
              <a:rPr lang="en-US" sz="2000" kern="0" dirty="0" smtClean="0"/>
              <a:t>.</a:t>
            </a:r>
            <a:r>
              <a:rPr lang="en-US" sz="2000" dirty="0" smtClean="0"/>
              <a:t>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741160" y="2975360"/>
            <a:ext cx="301752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777842" y="5673749"/>
            <a:ext cx="3200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87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593138" y="6605588"/>
            <a:ext cx="442912" cy="207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C6607E-145A-4DC7-BDB2-7378998DDEF2}" type="slidenum">
              <a:rPr lang="en-US" altLang="en-US">
                <a:solidFill>
                  <a:schemeClr val="bg2"/>
                </a:solidFill>
                <a:latin typeface="Alba" pitchFamily="2" charset="0"/>
              </a:rPr>
              <a:pPr eaLnBrk="1" hangingPunct="1"/>
              <a:t>7</a:t>
            </a:fld>
            <a:endParaRPr lang="en-US" altLang="en-US">
              <a:solidFill>
                <a:schemeClr val="bg2"/>
              </a:solidFill>
              <a:latin typeface="Alba" pitchFamily="2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95291" y="4036039"/>
            <a:ext cx="6301300" cy="26961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800" b="1" kern="0" dirty="0">
                <a:solidFill>
                  <a:srgbClr val="FF0000"/>
                </a:solidFill>
                <a:latin typeface="+mn-lt"/>
              </a:rPr>
              <a:t>When the elbow joint is </a:t>
            </a:r>
            <a:r>
              <a:rPr lang="en-US" sz="1800" b="1" kern="0" dirty="0" smtClean="0">
                <a:solidFill>
                  <a:srgbClr val="FF0000"/>
                </a:solidFill>
                <a:latin typeface="+mn-lt"/>
              </a:rPr>
              <a:t>extended </a:t>
            </a:r>
            <a:r>
              <a:rPr lang="en-US" sz="1800" kern="0" dirty="0" smtClean="0">
                <a:solidFill>
                  <a:schemeClr val="tx1"/>
                </a:solidFill>
                <a:latin typeface="+mn-lt"/>
              </a:rPr>
              <a:t>(1)</a:t>
            </a:r>
            <a:r>
              <a:rPr lang="en-US" sz="1800" i="1" kern="0" dirty="0" smtClean="0">
                <a:solidFill>
                  <a:schemeClr val="tx1"/>
                </a:solidFill>
                <a:latin typeface="+mn-lt"/>
              </a:rPr>
              <a:t>,</a:t>
            </a:r>
            <a:r>
              <a:rPr lang="en-US" sz="1800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kern="0" dirty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800" kern="0" dirty="0">
                <a:latin typeface="+mn-lt"/>
              </a:rPr>
              <a:t>he tip of the olecranon process, the medial and the lateral epicondyles lie in a </a:t>
            </a:r>
            <a:r>
              <a:rPr lang="en-US" sz="1800" b="1" kern="0" dirty="0">
                <a:solidFill>
                  <a:srgbClr val="FF0000"/>
                </a:solidFill>
                <a:latin typeface="+mn-lt"/>
              </a:rPr>
              <a:t>straight</a:t>
            </a:r>
            <a:r>
              <a:rPr lang="en-US" sz="1800" b="1" kern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b="1" kern="0" dirty="0">
                <a:solidFill>
                  <a:schemeClr val="tx1"/>
                </a:solidFill>
                <a:latin typeface="+mn-lt"/>
              </a:rPr>
              <a:t>line.</a:t>
            </a:r>
            <a:r>
              <a:rPr lang="en-US" sz="1800" kern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800" b="1" kern="0" dirty="0">
                <a:solidFill>
                  <a:srgbClr val="FF0000"/>
                </a:solidFill>
                <a:latin typeface="+mn-lt"/>
              </a:rPr>
              <a:t>When the elbow is </a:t>
            </a:r>
            <a:r>
              <a:rPr lang="en-US" sz="1800" b="1" kern="0" dirty="0" smtClean="0">
                <a:solidFill>
                  <a:srgbClr val="FF0000"/>
                </a:solidFill>
                <a:latin typeface="+mn-lt"/>
              </a:rPr>
              <a:t>flexed </a:t>
            </a:r>
            <a:r>
              <a:rPr lang="en-US" sz="1800" kern="0" dirty="0" smtClean="0">
                <a:solidFill>
                  <a:schemeClr val="tx1"/>
                </a:solidFill>
                <a:latin typeface="+mn-lt"/>
              </a:rPr>
              <a:t>(2)</a:t>
            </a:r>
            <a:r>
              <a:rPr lang="en-US" sz="1800" i="1" kern="0" dirty="0" smtClean="0">
                <a:solidFill>
                  <a:schemeClr val="tx1"/>
                </a:solidFill>
                <a:latin typeface="+mn-lt"/>
              </a:rPr>
              <a:t>,</a:t>
            </a:r>
            <a:r>
              <a:rPr lang="en-US" sz="1800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kern="0" dirty="0">
                <a:latin typeface="+mn-lt"/>
              </a:rPr>
              <a:t>the olecranon forms the apex of an equilateral </a:t>
            </a:r>
            <a:r>
              <a:rPr lang="en-US" sz="1800" b="1" kern="0" dirty="0" smtClean="0">
                <a:solidFill>
                  <a:schemeClr val="tx1"/>
                </a:solidFill>
                <a:latin typeface="+mn-lt"/>
              </a:rPr>
              <a:t>triangle </a:t>
            </a:r>
            <a:r>
              <a:rPr lang="en-US" sz="18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ar-SA" altLang="en-US" sz="1800" dirty="0" smtClean="0">
                <a:solidFill>
                  <a:schemeClr val="bg1">
                    <a:lumMod val="50000"/>
                  </a:schemeClr>
                </a:solidFill>
                <a:latin typeface="inherit"/>
                <a:cs typeface="Arial" panose="020B0604020202020204" pitchFamily="34" charset="0"/>
              </a:rPr>
              <a:t>مثلث </a:t>
            </a:r>
            <a:r>
              <a:rPr lang="ar-SA" altLang="en-US" sz="1800" dirty="0">
                <a:solidFill>
                  <a:schemeClr val="bg1">
                    <a:lumMod val="50000"/>
                  </a:schemeClr>
                </a:solidFill>
                <a:latin typeface="inherit"/>
                <a:cs typeface="Arial" panose="020B0604020202020204" pitchFamily="34" charset="0"/>
              </a:rPr>
              <a:t>متساوي </a:t>
            </a:r>
            <a:r>
              <a:rPr lang="ar-SA" altLang="en-US" sz="1800" dirty="0" smtClean="0">
                <a:solidFill>
                  <a:schemeClr val="bg1">
                    <a:lumMod val="50000"/>
                  </a:schemeClr>
                </a:solidFill>
                <a:latin typeface="inherit"/>
                <a:cs typeface="Arial" panose="020B0604020202020204" pitchFamily="34" charset="0"/>
              </a:rPr>
              <a:t>الاضلاع</a:t>
            </a:r>
            <a:r>
              <a:rPr lang="en-US" altLang="en-US" sz="1800" dirty="0" smtClean="0">
                <a:solidFill>
                  <a:schemeClr val="bg1">
                    <a:lumMod val="50000"/>
                  </a:schemeClr>
                </a:solidFill>
                <a:latin typeface="inherit"/>
                <a:cs typeface="Arial" panose="020B0604020202020204" pitchFamily="34" charset="0"/>
              </a:rPr>
              <a:t>)</a:t>
            </a:r>
            <a:r>
              <a:rPr lang="en-US" sz="18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800" kern="0" dirty="0">
                <a:latin typeface="+mn-lt"/>
              </a:rPr>
              <a:t>of which the epicondyles form the angles at its base</a:t>
            </a:r>
            <a:r>
              <a:rPr lang="en-US" sz="1800" kern="0" dirty="0" smtClean="0">
                <a:latin typeface="+mn-lt"/>
              </a:rPr>
              <a:t>. </a:t>
            </a:r>
            <a:endParaRPr lang="en-US" sz="18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800" kern="0" dirty="0">
                <a:latin typeface="+mn-lt"/>
              </a:rPr>
              <a:t>Fractures of any of these structures will disturb this arrangement. </a:t>
            </a:r>
            <a:r>
              <a:rPr lang="en-US" sz="18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(so when we take an </a:t>
            </a:r>
            <a:r>
              <a:rPr lang="en-US" sz="1800" kern="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xray</a:t>
            </a:r>
            <a:r>
              <a:rPr lang="en-US" sz="18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we wont be able to see the triangle)</a:t>
            </a:r>
            <a:endParaRPr lang="en-US" sz="1800" kern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Picture 7" descr="Untitled-6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7"/>
          <a:stretch/>
        </p:blipFill>
        <p:spPr bwMode="auto">
          <a:xfrm>
            <a:off x="1859779" y="3772180"/>
            <a:ext cx="1054100" cy="300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ntitled-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152" y="3879476"/>
            <a:ext cx="109855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08782" y="1511061"/>
            <a:ext cx="6301300" cy="2142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800" kern="0" dirty="0">
                <a:latin typeface="+mn-lt"/>
              </a:rPr>
              <a:t>The </a:t>
            </a:r>
            <a:r>
              <a:rPr lang="en-US" sz="1800" b="1" kern="0" dirty="0">
                <a:solidFill>
                  <a:srgbClr val="FF0000"/>
                </a:solidFill>
                <a:latin typeface="+mn-lt"/>
              </a:rPr>
              <a:t>head of ulna</a:t>
            </a:r>
            <a:r>
              <a:rPr lang="en-US" sz="1800" kern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kern="0" dirty="0">
                <a:latin typeface="+mn-lt"/>
              </a:rPr>
              <a:t>forms a rounded subcutaneous prominence that can be easily seen and palpated </a:t>
            </a:r>
            <a:r>
              <a:rPr lang="en-US" sz="1800" b="1" kern="0" dirty="0">
                <a:latin typeface="+mn-lt"/>
              </a:rPr>
              <a:t>on the medial side of the dorsal aspect of the wrist. </a:t>
            </a:r>
          </a:p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800" kern="0" dirty="0">
                <a:latin typeface="+mn-lt"/>
              </a:rPr>
              <a:t>The pointed subcutaneous </a:t>
            </a:r>
            <a:r>
              <a:rPr lang="en-US" sz="1800" b="1" kern="0" dirty="0">
                <a:solidFill>
                  <a:srgbClr val="FF0000"/>
                </a:solidFill>
                <a:latin typeface="+mn-lt"/>
              </a:rPr>
              <a:t>ulnar styloid process</a:t>
            </a:r>
            <a:r>
              <a:rPr lang="en-US" sz="1800" kern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kern="0" dirty="0">
                <a:latin typeface="+mn-lt"/>
              </a:rPr>
              <a:t>may be felt slightly distal to the ulnar head when the hand is supinated.</a:t>
            </a:r>
          </a:p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+mn-lt"/>
              </a:rPr>
              <a:t>The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olecranon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dirty="0">
                <a:latin typeface="+mn-lt"/>
              </a:rPr>
              <a:t>and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posterior border of the ulna lie </a:t>
            </a:r>
            <a:r>
              <a:rPr lang="en-US" sz="1800" b="1" dirty="0" smtClean="0">
                <a:latin typeface="+mn-lt"/>
              </a:rPr>
              <a:t>subcutaneously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and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>
                <a:latin typeface="+mn-lt"/>
              </a:rPr>
              <a:t>can be palpated easily. </a:t>
            </a:r>
            <a:endParaRPr lang="en-US" sz="2000" kern="0" dirty="0"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10082" y="413043"/>
            <a:ext cx="2647950" cy="3141662"/>
            <a:chOff x="5980113" y="220663"/>
            <a:chExt cx="2647950" cy="3141662"/>
          </a:xfrm>
        </p:grpSpPr>
        <p:pic>
          <p:nvPicPr>
            <p:cNvPr id="4" name="Picture 9" descr="Untitled-3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t="4167" b="1129"/>
            <a:stretch>
              <a:fillRect/>
            </a:stretch>
          </p:blipFill>
          <p:spPr>
            <a:xfrm>
              <a:off x="5980113" y="220663"/>
              <a:ext cx="2647950" cy="3141662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6289675" y="1938338"/>
              <a:ext cx="735013" cy="33337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717678" y="497635"/>
              <a:ext cx="554038" cy="22225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84879" y="112331"/>
            <a:ext cx="10515600" cy="1325563"/>
          </a:xfrm>
        </p:spPr>
        <p:txBody>
          <a:bodyPr/>
          <a:lstStyle/>
          <a:p>
            <a:r>
              <a:rPr lang="en-US" b="1" dirty="0" smtClean="0"/>
              <a:t>Upper Limb </a:t>
            </a:r>
            <a:br>
              <a:rPr lang="en-US" b="1" dirty="0" smtClean="0"/>
            </a:br>
            <a:r>
              <a:rPr lang="en-US" sz="3600" dirty="0" smtClean="0"/>
              <a:t>Bones (Forearm)</a:t>
            </a:r>
            <a:endParaRPr lang="en-GB" sz="3600" dirty="0"/>
          </a:p>
        </p:txBody>
      </p:sp>
      <p:pic>
        <p:nvPicPr>
          <p:cNvPr id="4100" name="Picture 4" descr="http://cdn.ammedicine.netdna-cdn.com/wp-content/uploads/2013/11/Upper-limb-anatomy-6-styloid-proces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3258" r="2216" b="8581"/>
          <a:stretch/>
        </p:blipFill>
        <p:spPr bwMode="auto">
          <a:xfrm>
            <a:off x="9742722" y="2080892"/>
            <a:ext cx="2275448" cy="14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42722" y="1781331"/>
            <a:ext cx="2125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These 2 pictures are extra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821363" y="374578"/>
            <a:ext cx="1757114" cy="1452283"/>
            <a:chOff x="9821363" y="374578"/>
            <a:chExt cx="1757114" cy="1452283"/>
          </a:xfrm>
        </p:grpSpPr>
        <p:pic>
          <p:nvPicPr>
            <p:cNvPr id="4098" name="Picture 2" descr="http://www.theodora.com/anatomy/images/image1232.gif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48" t="6453" b="7406"/>
            <a:stretch/>
          </p:blipFill>
          <p:spPr bwMode="auto">
            <a:xfrm>
              <a:off x="9900023" y="374578"/>
              <a:ext cx="1678454" cy="1452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9821363" y="374578"/>
              <a:ext cx="917887" cy="400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900023" y="1491658"/>
              <a:ext cx="458943" cy="289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29827" y="375988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198650" y="387947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56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4879" y="29661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Upper Limb </a:t>
            </a:r>
            <a:br>
              <a:rPr lang="en-US" b="1" dirty="0" smtClean="0"/>
            </a:br>
            <a:r>
              <a:rPr lang="en-US" sz="3600" dirty="0" smtClean="0"/>
              <a:t>Bones (Wrist and Hand)</a:t>
            </a:r>
            <a:endParaRPr lang="en-GB" sz="36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84880" y="1554925"/>
            <a:ext cx="5014968" cy="4217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rgbClr val="FF0000"/>
                </a:solidFill>
              </a:rPr>
              <a:t>head of radius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can be palpated and felt to rotate in the depression on the posterolateral aspect of the extended elbow, just distal to the lateral epicondyle of the </a:t>
            </a:r>
            <a:r>
              <a:rPr lang="en-US" sz="2000" dirty="0" err="1" smtClean="0"/>
              <a:t>humerus</a:t>
            </a:r>
            <a:r>
              <a:rPr lang="en-US" sz="2000" dirty="0" smtClean="0"/>
              <a:t> with supination and pronation.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rgbClr val="FF0000"/>
                </a:solidFill>
              </a:rPr>
              <a:t>radial styloid process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can be palpated on the lateral side of the wrist in the anatomical snuff box.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It is approximately 1 cm			 distal to that of the ulna.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223683" y="1828801"/>
            <a:ext cx="155448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250578" y="3334872"/>
            <a:ext cx="219456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445138" y="3663919"/>
            <a:ext cx="2216074" cy="3030882"/>
            <a:chOff x="7785847" y="559959"/>
            <a:chExt cx="3454400" cy="5545137"/>
          </a:xfrm>
        </p:grpSpPr>
        <p:pic>
          <p:nvPicPr>
            <p:cNvPr id="4" name="Picture 3" descr="Untitled-3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" t="3647" b="2122"/>
            <a:stretch>
              <a:fillRect/>
            </a:stretch>
          </p:blipFill>
          <p:spPr>
            <a:xfrm>
              <a:off x="7785847" y="559959"/>
              <a:ext cx="3454400" cy="5545137"/>
            </a:xfrm>
            <a:prstGeom prst="rect">
              <a:avLst/>
            </a:prstGeom>
            <a:noFill/>
          </p:spPr>
        </p:pic>
        <p:sp>
          <p:nvSpPr>
            <p:cNvPr id="7" name="Right Arrow 6"/>
            <p:cNvSpPr/>
            <p:nvPr/>
          </p:nvSpPr>
          <p:spPr>
            <a:xfrm rot="11365505">
              <a:off x="9530279" y="2012124"/>
              <a:ext cx="442967" cy="246982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ight Arrow 10"/>
            <p:cNvSpPr/>
            <p:nvPr/>
          </p:nvSpPr>
          <p:spPr>
            <a:xfrm rot="7611391">
              <a:off x="9987199" y="3691067"/>
              <a:ext cx="343422" cy="230785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6002875" y="3126995"/>
            <a:ext cx="6040604" cy="356780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The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metacarpals</a:t>
            </a:r>
            <a:r>
              <a:rPr lang="en-US" sz="2000" b="1" dirty="0" smtClean="0"/>
              <a:t>,</a:t>
            </a:r>
            <a:r>
              <a:rPr lang="en-US" sz="2000" dirty="0" smtClean="0"/>
              <a:t> although they overlapped by the long extensor tendons of the fingers, they can be palpated on the dorsum of the hand.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rgbClr val="FF0000"/>
                </a:solidFill>
              </a:rPr>
              <a:t>heads of the metacarpals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form the knuckles of the hand.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 smtClean="0"/>
              <a:t>Notice that the </a:t>
            </a:r>
            <a:r>
              <a:rPr lang="en-US" sz="2000" b="1" dirty="0" smtClean="0">
                <a:solidFill>
                  <a:srgbClr val="FF0000"/>
                </a:solidFill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rd</a:t>
            </a:r>
            <a:r>
              <a:rPr lang="en-US" sz="2000" b="1" dirty="0" smtClean="0">
                <a:solidFill>
                  <a:srgbClr val="FF0000"/>
                </a:solidFill>
              </a:rPr>
              <a:t> metacarpal </a:t>
            </a:r>
            <a:r>
              <a:rPr lang="en-US" sz="2000" dirty="0" smtClean="0"/>
              <a:t>head is the most prominent. </a:t>
            </a:r>
          </a:p>
          <a:p>
            <a:pPr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kern="0" dirty="0"/>
              <a:t>The dorsal aspects of the </a:t>
            </a:r>
            <a:r>
              <a:rPr lang="en-US" sz="2000" b="1" kern="0" dirty="0">
                <a:solidFill>
                  <a:srgbClr val="FF0000"/>
                </a:solidFill>
              </a:rPr>
              <a:t>phalanges </a:t>
            </a:r>
            <a:r>
              <a:rPr lang="en-US" sz="2000" kern="0" dirty="0"/>
              <a:t>can be easily palpated.</a:t>
            </a:r>
          </a:p>
          <a:p>
            <a:pPr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kern="0" dirty="0"/>
              <a:t>The knuckles of the fingers are formed by the </a:t>
            </a:r>
            <a:r>
              <a:rPr lang="en-US" sz="2000" b="1" kern="0" dirty="0">
                <a:solidFill>
                  <a:srgbClr val="FF0000"/>
                </a:solidFill>
              </a:rPr>
              <a:t>heads of </a:t>
            </a:r>
            <a:r>
              <a:rPr lang="en-US" sz="2000" kern="0" dirty="0"/>
              <a:t>the proximal and middle</a:t>
            </a:r>
            <a:r>
              <a:rPr lang="en-US" sz="2000" kern="0" dirty="0">
                <a:solidFill>
                  <a:srgbClr val="FF0000"/>
                </a:solidFill>
              </a:rPr>
              <a:t> </a:t>
            </a:r>
            <a:r>
              <a:rPr lang="en-US" sz="2000" b="1" kern="0" dirty="0">
                <a:solidFill>
                  <a:srgbClr val="FF0000"/>
                </a:solidFill>
              </a:rPr>
              <a:t>phalanges</a:t>
            </a:r>
            <a:r>
              <a:rPr lang="en-US" sz="2000" b="1" kern="0" dirty="0" smtClean="0">
                <a:solidFill>
                  <a:srgbClr val="FF0000"/>
                </a:solidFill>
              </a:rPr>
              <a:t>.</a:t>
            </a:r>
            <a:endParaRPr lang="en-US" sz="2000" b="1" kern="0" dirty="0">
              <a:solidFill>
                <a:srgbClr val="FF0000"/>
              </a:solidFill>
            </a:endParaRPr>
          </a:p>
        </p:txBody>
      </p:sp>
      <p:pic>
        <p:nvPicPr>
          <p:cNvPr id="14" name="Picture 7" descr="Untitled-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8760" r="5017" b="13097"/>
          <a:stretch>
            <a:fillRect/>
          </a:stretch>
        </p:blipFill>
        <p:spPr>
          <a:xfrm>
            <a:off x="6085317" y="215933"/>
            <a:ext cx="3117514" cy="2830381"/>
          </a:xfrm>
          <a:prstGeom prst="rect">
            <a:avLst/>
          </a:prstGeom>
          <a:noFill/>
        </p:spPr>
      </p:pic>
      <p:pic>
        <p:nvPicPr>
          <p:cNvPr id="6146" name="Picture 2" descr="http://tipnut.com/projectpics/knuckl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5"/>
          <a:stretch/>
        </p:blipFill>
        <p:spPr bwMode="auto">
          <a:xfrm>
            <a:off x="10151014" y="938286"/>
            <a:ext cx="1999091" cy="210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9950824" y="1358153"/>
            <a:ext cx="443752" cy="537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9950824" y="2210061"/>
            <a:ext cx="443752" cy="537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254855" y="1150331"/>
            <a:ext cx="896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Knuckles of hand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28209" y="1975345"/>
            <a:ext cx="979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Knuckles of finger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1353416" y="721577"/>
            <a:ext cx="21700" cy="2834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731032" y="413800"/>
            <a:ext cx="1244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3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rd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metacarpel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8195295" y="1467645"/>
            <a:ext cx="1088325" cy="581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23" idx="1"/>
          </p:cNvCxnSpPr>
          <p:nvPr/>
        </p:nvCxnSpPr>
        <p:spPr>
          <a:xfrm flipV="1">
            <a:off x="8323729" y="2236955"/>
            <a:ext cx="904480" cy="1299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https://rtpr.com/sites/default/files/blog/hand-exercis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7" t="37181" r="27221" b="3227"/>
          <a:stretch/>
        </p:blipFill>
        <p:spPr bwMode="auto">
          <a:xfrm>
            <a:off x="8821755" y="2526161"/>
            <a:ext cx="433100" cy="5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Arrow Connector 44"/>
          <p:cNvCxnSpPr/>
          <p:nvPr/>
        </p:nvCxnSpPr>
        <p:spPr>
          <a:xfrm>
            <a:off x="8323729" y="2554269"/>
            <a:ext cx="629799" cy="1523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15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/>
          <p:cNvSpPr txBox="1">
            <a:spLocks/>
          </p:cNvSpPr>
          <p:nvPr/>
        </p:nvSpPr>
        <p:spPr>
          <a:xfrm>
            <a:off x="343565" y="618926"/>
            <a:ext cx="6931404" cy="474546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 b="1" dirty="0" smtClean="0">
                <a:latin typeface="+mj-lt"/>
              </a:rPr>
              <a:t>Axillary Folds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The</a:t>
            </a:r>
            <a:r>
              <a:rPr lang="en-US" sz="1800" b="1" dirty="0" smtClean="0"/>
              <a:t> anterior axillary fold </a:t>
            </a:r>
            <a:r>
              <a:rPr lang="en-US" sz="1800" dirty="0" smtClean="0"/>
              <a:t>is formed by the lower margin of the </a:t>
            </a:r>
            <a:r>
              <a:rPr lang="en-US" sz="1800" i="1" dirty="0" smtClean="0"/>
              <a:t>pectoralis major</a:t>
            </a:r>
            <a:r>
              <a:rPr lang="en-US" sz="1800" dirty="0" smtClean="0"/>
              <a:t>, and can be palpated by the finger.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This can be made by asking the patient to press his or her hand against the ipsilateral hip.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The </a:t>
            </a:r>
            <a:r>
              <a:rPr lang="en-US" sz="1800" b="1" dirty="0" smtClean="0"/>
              <a:t>posterior axillary fold</a:t>
            </a:r>
            <a:r>
              <a:rPr lang="en-US" sz="1800" dirty="0" smtClean="0"/>
              <a:t> is formed by the tendons of </a:t>
            </a:r>
            <a:r>
              <a:rPr lang="en-US" sz="1800" i="1" dirty="0" smtClean="0"/>
              <a:t>latissimus </a:t>
            </a:r>
            <a:r>
              <a:rPr lang="en-US" sz="1800" i="1" dirty="0" err="1" smtClean="0"/>
              <a:t>dorsi</a:t>
            </a:r>
            <a:r>
              <a:rPr lang="en-US" sz="1800" i="1" dirty="0" smtClean="0"/>
              <a:t>  </a:t>
            </a:r>
            <a:r>
              <a:rPr lang="en-US" sz="1800" dirty="0" smtClean="0"/>
              <a:t>and </a:t>
            </a:r>
            <a:r>
              <a:rPr lang="en-US" sz="1800" i="1" dirty="0" err="1" smtClean="0"/>
              <a:t>teres</a:t>
            </a:r>
            <a:r>
              <a:rPr lang="en-US" sz="1800" i="1" dirty="0" smtClean="0"/>
              <a:t> major muscles.</a:t>
            </a:r>
          </a:p>
          <a:p>
            <a:pPr marL="0" indent="0">
              <a:buNone/>
              <a:defRPr/>
            </a:pPr>
            <a:r>
              <a:rPr lang="en-US" sz="2000" b="1" dirty="0" smtClean="0">
                <a:latin typeface="+mj-lt"/>
              </a:rPr>
              <a:t>Axilla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The axilla should be examined with the forearm supported and the pectoral muscles relaxed.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The patient will relax their hand and you will carry and hold the arm and examine the axilla.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When the arm is by the side, the inferior part of the head of the </a:t>
            </a:r>
            <a:r>
              <a:rPr lang="en-US" sz="1800" dirty="0" err="1" smtClean="0"/>
              <a:t>humerus</a:t>
            </a:r>
            <a:r>
              <a:rPr lang="en-US" sz="1800" dirty="0" smtClean="0"/>
              <a:t> can be easily palpated through the floor of the axilla.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 smtClean="0"/>
              <a:t>The </a:t>
            </a:r>
            <a:r>
              <a:rPr lang="en-US" sz="1800" dirty="0" smtClean="0">
                <a:solidFill>
                  <a:srgbClr val="FF0000"/>
                </a:solidFill>
              </a:rPr>
              <a:t>pulsations </a:t>
            </a:r>
            <a:r>
              <a:rPr lang="en-US" sz="1800" dirty="0" smtClean="0"/>
              <a:t>of the </a:t>
            </a:r>
            <a:r>
              <a:rPr lang="en-US" sz="1800" b="1" dirty="0" smtClean="0"/>
              <a:t>axillary artery </a:t>
            </a:r>
            <a:r>
              <a:rPr lang="en-US" sz="1800" dirty="0" smtClean="0"/>
              <a:t>can be felt high up in the axilla, and around the artery are the cords of the brachial plexus.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997" y="2702257"/>
            <a:ext cx="3766781" cy="362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s://s3.amazonaws.com/classconnection/382/flashcards/794382/png/surface-anatomy-of-the-axilla-anterior-and-posterior-axillary-folds-14FA4BB348B4793E6B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83" y="5273768"/>
            <a:ext cx="1216706" cy="99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078171" y="1282892"/>
            <a:ext cx="18970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50875" y="2524839"/>
            <a:ext cx="201168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15701" y="4667534"/>
            <a:ext cx="1624084" cy="32754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910654" y="4339988"/>
            <a:ext cx="1137812" cy="28660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7942997" y="311149"/>
            <a:ext cx="3983509" cy="2108866"/>
            <a:chOff x="7726269" y="293141"/>
            <a:chExt cx="3983509" cy="2108866"/>
          </a:xfrm>
        </p:grpSpPr>
        <p:pic>
          <p:nvPicPr>
            <p:cNvPr id="7174" name="Picture 6" descr="http://image.slidesharecdn.com/anatomyoftheaxilla-160202193920/95/anatomy-of-the-axilla-12-638.jpg?cb=145444206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6269" y="331821"/>
              <a:ext cx="2418850" cy="191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http://image.slidesharecdn.com/anatomyoftheupperextremities-140529055438-phpapp02/95/anatomy-of-the-upper-extremities-grays-52-638.jpg?cb=140134301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1" t="16332" r="23955" b="6811"/>
            <a:stretch/>
          </p:blipFill>
          <p:spPr bwMode="auto">
            <a:xfrm>
              <a:off x="9881660" y="293141"/>
              <a:ext cx="1828118" cy="2108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9608705" y="293141"/>
              <a:ext cx="6174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Recall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471545" y="955343"/>
              <a:ext cx="274320" cy="10918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71545" y="1595067"/>
              <a:ext cx="365760" cy="10918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895308" y="994565"/>
              <a:ext cx="365760" cy="10918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Shape 255" descr="Untitled.png"/>
          <p:cNvPicPr preferRelativeResize="0"/>
          <p:nvPr/>
        </p:nvPicPr>
        <p:blipFill rotWithShape="1">
          <a:blip r:embed="rId6">
            <a:alphaModFix/>
          </a:blip>
          <a:srcRect l="480" t="697" r="692" b="1094"/>
          <a:stretch/>
        </p:blipFill>
        <p:spPr>
          <a:xfrm>
            <a:off x="5368909" y="5247564"/>
            <a:ext cx="2020772" cy="16104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57475" y="5305356"/>
            <a:ext cx="5107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+mn-lt"/>
              </a:rPr>
              <a:t>The medial wall of the axilla is formed by the upper ribs covered by the </a:t>
            </a:r>
            <a:r>
              <a:rPr lang="en-US" sz="1800" i="1" dirty="0">
                <a:latin typeface="+mn-lt"/>
              </a:rPr>
              <a:t>serratus anterior</a:t>
            </a:r>
            <a:r>
              <a:rPr lang="en-US" sz="1800" dirty="0">
                <a:latin typeface="+mn-lt"/>
              </a:rPr>
              <a:t>. </a:t>
            </a:r>
          </a:p>
          <a:p>
            <a:pPr marL="231775" indent="-231775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+mn-lt"/>
              </a:rPr>
              <a:t>The lateral wall is formed by the </a:t>
            </a:r>
            <a:r>
              <a:rPr lang="en-US" sz="1800" i="1" dirty="0">
                <a:latin typeface="+mn-lt"/>
              </a:rPr>
              <a:t>coracobrachialis </a:t>
            </a:r>
            <a:r>
              <a:rPr lang="en-US" sz="1800" dirty="0">
                <a:latin typeface="+mn-lt"/>
              </a:rPr>
              <a:t>and </a:t>
            </a:r>
            <a:r>
              <a:rPr lang="en-US" sz="1800" i="1" dirty="0">
                <a:latin typeface="+mn-lt"/>
              </a:rPr>
              <a:t>biceps </a:t>
            </a:r>
            <a:r>
              <a:rPr lang="en-US" sz="1800" i="1" dirty="0" err="1">
                <a:latin typeface="+mn-lt"/>
              </a:rPr>
              <a:t>brachii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and the bicipital groove</a:t>
            </a:r>
            <a:r>
              <a:rPr lang="en-US" sz="1800" dirty="0" smtClean="0">
                <a:latin typeface="+mn-lt"/>
              </a:rPr>
              <a:t>.</a:t>
            </a:r>
            <a:endParaRPr lang="en-US" sz="1800" dirty="0">
              <a:latin typeface="+mn-lt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03157" y="114298"/>
            <a:ext cx="10515600" cy="539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Upper Limb </a:t>
            </a:r>
            <a:endParaRPr lang="en-GB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5252218" y="6550223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803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0A15203-0B52-4DEE-9B55-0B2C9E1B219F}" vid="{CB135D82-6777-4E67-92B9-A77662C7A83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1369</TotalTime>
  <Words>2865</Words>
  <Application>Microsoft Office PowerPoint</Application>
  <PresentationFormat>Widescreen</PresentationFormat>
  <Paragraphs>325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Courier New</vt:lpstr>
      <vt:lpstr>Calibri</vt:lpstr>
      <vt:lpstr>Arial Unicode MS</vt:lpstr>
      <vt:lpstr>Alba</vt:lpstr>
      <vt:lpstr>ＭＳ Ｐゴシック</vt:lpstr>
      <vt:lpstr>Century Gothic</vt:lpstr>
      <vt:lpstr>inherit</vt:lpstr>
      <vt:lpstr>Calibri Light</vt:lpstr>
      <vt:lpstr>Arial</vt:lpstr>
      <vt:lpstr>Wingdings</vt:lpstr>
      <vt:lpstr>Office Theme</vt:lpstr>
      <vt:lpstr>Surface Anatomy of the Upper and Lower Limbs</vt:lpstr>
      <vt:lpstr>Objectives</vt:lpstr>
      <vt:lpstr>PowerPoint Presentation</vt:lpstr>
      <vt:lpstr>Upper Limb  Bones (Clavicle)</vt:lpstr>
      <vt:lpstr>Upper Limb  Bones (Scapula)</vt:lpstr>
      <vt:lpstr>Upper Limb  Bones (Arm)</vt:lpstr>
      <vt:lpstr>Upper Limb  Bones (Forearm)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Questions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 Anatomy of the Upper and Lower Limbs</dc:title>
  <dc:creator>Jawaher AbdulMohsen</dc:creator>
  <cp:lastModifiedBy>Jawaher AbdulMohsen</cp:lastModifiedBy>
  <cp:revision>51</cp:revision>
  <dcterms:created xsi:type="dcterms:W3CDTF">2017-01-12T12:54:54Z</dcterms:created>
  <dcterms:modified xsi:type="dcterms:W3CDTF">2017-01-14T13:59:15Z</dcterms:modified>
</cp:coreProperties>
</file>