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9.jpg" ContentType="image/jpg"/>
  <Override PartName="/ppt/media/image21.jpg" ContentType="image/jp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5" r:id="rId1"/>
    <p:sldMasterId id="2147483767" r:id="rId2"/>
    <p:sldMasterId id="2147483779" r:id="rId3"/>
  </p:sldMasterIdLst>
  <p:notesMasterIdLst>
    <p:notesMasterId r:id="rId28"/>
  </p:notesMasterIdLst>
  <p:sldIdLst>
    <p:sldId id="256" r:id="rId4"/>
    <p:sldId id="276" r:id="rId5"/>
    <p:sldId id="271" r:id="rId6"/>
    <p:sldId id="291" r:id="rId7"/>
    <p:sldId id="272" r:id="rId8"/>
    <p:sldId id="273" r:id="rId9"/>
    <p:sldId id="292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3" r:id="rId26"/>
    <p:sldId id="290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EAF"/>
    <a:srgbClr val="C00000"/>
    <a:srgbClr val="CC0099"/>
    <a:srgbClr val="0066FF"/>
    <a:srgbClr val="00B0F0"/>
    <a:srgbClr val="002060"/>
    <a:srgbClr val="8FDDC7"/>
    <a:srgbClr val="D2EDE3"/>
    <a:srgbClr val="EAF6F2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6341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0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33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9E8C7EB-3119-B648-A414-B9463C4A14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7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6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89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78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46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39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7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3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6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19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20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7A27-FEB1-3645-821A-166718D08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8575-B5B2-4340-83F3-CBDCC5109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94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7A27-FEB1-3645-821A-166718D08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8575-B5B2-4340-83F3-CBDCC5109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33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7A27-FEB1-3645-821A-166718D08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8575-B5B2-4340-83F3-CBDCC5109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88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7A27-FEB1-3645-821A-166718D08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8575-B5B2-4340-83F3-CBDCC5109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39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7A27-FEB1-3645-821A-166718D08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8575-B5B2-4340-83F3-CBDCC5109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67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7A27-FEB1-3645-821A-166718D08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8575-B5B2-4340-83F3-CBDCC5109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17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7A27-FEB1-3645-821A-166718D08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8575-B5B2-4340-83F3-CBDCC5109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7A27-FEB1-3645-821A-166718D08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8575-B5B2-4340-83F3-CBDCC5109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15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7A27-FEB1-3645-821A-166718D08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8575-B5B2-4340-83F3-CBDCC5109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1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7A27-FEB1-3645-821A-166718D08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8575-B5B2-4340-83F3-CBDCC5109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28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7A27-FEB1-3645-821A-166718D088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8575-B5B2-4340-83F3-CBDCC5109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0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/>
              <a:t>1/18/2017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5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E7A27-FEB1-3645-821A-166718D0882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1/18/2017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8575-B5B2-4340-83F3-CBDCC5109F0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hyperlink" Target="https://docs.google.com/presentation/d/140VDDhoTo3PgOLIvTXFmLpQ1NNY7bZ5aGvCMcmnAirs/edit?usp=sharin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333762" y="4969313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GB" sz="48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Hip, Knee &amp; Ankle Joints</a:t>
            </a:r>
            <a:endParaRPr lang="en-GB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554" y="127112"/>
            <a:ext cx="3669927" cy="3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33122"/>
          <a:stretch/>
        </p:blipFill>
        <p:spPr>
          <a:xfrm>
            <a:off x="0" y="562574"/>
            <a:ext cx="12192000" cy="4693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6744" y="562574"/>
            <a:ext cx="2946400" cy="470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8536534" y="5392689"/>
            <a:ext cx="2766400" cy="1252522"/>
            <a:chOff x="8563428" y="5284999"/>
            <a:chExt cx="2766400" cy="1252522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5252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FF0000"/>
                  </a:solidFill>
                </a:rPr>
                <a:t>Important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35611"/>
            <a:ext cx="2335407" cy="2293328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2196214" y="6060436"/>
            <a:ext cx="4361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92D050"/>
                </a:solidFill>
              </a:rPr>
              <a:t>By Biochemistry team</a:t>
            </a:r>
          </a:p>
        </p:txBody>
      </p:sp>
      <p:pic>
        <p:nvPicPr>
          <p:cNvPr id="16" name="Picture 2" descr="#Med436 - KS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8379502" y="2256891"/>
            <a:ext cx="1920882" cy="17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8421976" y="488667"/>
            <a:ext cx="1835935" cy="1862353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057" y="3895468"/>
            <a:ext cx="1725771" cy="14367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39321" y="6182227"/>
            <a:ext cx="124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  <a:hlinkClick r:id="rId9"/>
              </a:rPr>
              <a:t>Editing File</a:t>
            </a:r>
            <a:endParaRPr lang="en-GB" sz="18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5605117" y="3093000"/>
            <a:ext cx="0" cy="1285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520651" y="3180272"/>
            <a:ext cx="0" cy="1285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707368" y="1592773"/>
            <a:ext cx="2182047" cy="1561823"/>
          </a:xfrm>
          <a:prstGeom prst="roundRect">
            <a:avLst/>
          </a:prstGeom>
          <a:ln w="28575">
            <a:solidFill>
              <a:srgbClr val="5DCE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36527" y="1592773"/>
            <a:ext cx="6707300" cy="2332916"/>
          </a:xfrm>
          <a:prstGeom prst="roundRect">
            <a:avLst/>
          </a:prstGeom>
          <a:ln w="28575">
            <a:solidFill>
              <a:srgbClr val="5DCE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095" y="226341"/>
            <a:ext cx="9144000" cy="121855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/>
              <a:t>Knee joint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6567" y="1709951"/>
            <a:ext cx="3175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2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Three bones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</a:t>
            </a:r>
          </a:p>
          <a:p>
            <a:pPr defTabSz="457200"/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-Femur</a:t>
            </a:r>
          </a:p>
          <a:p>
            <a:pPr defTabSz="457200"/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-Tibia</a:t>
            </a:r>
          </a:p>
          <a:p>
            <a:pPr defTabSz="457200"/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-Patella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9434" y="1709952"/>
            <a:ext cx="33344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2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Three articulations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</a:t>
            </a:r>
          </a:p>
          <a:p>
            <a:pPr defTabSz="457200"/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/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-(</a:t>
            </a:r>
            <a:r>
              <a:rPr lang="en-US" sz="1800" b="1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2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  <a:r>
              <a:rPr lang="en-US" sz="20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Femro-tibial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articulation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</a:t>
            </a:r>
          </a:p>
          <a:p>
            <a:pPr defTabSz="457200"/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between the 2 femoral condyles &amp; upper surfaces of the 2 tibial condyles .</a:t>
            </a:r>
          </a:p>
          <a:p>
            <a:pPr defTabSz="457200"/>
            <a:r>
              <a:rPr lang="en-US" sz="1800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Type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</a:t>
            </a:r>
            <a:r>
              <a:rPr lang="en-US" sz="18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synovial, modified hinge </a:t>
            </a:r>
          </a:p>
          <a:p>
            <a:pPr defTabSz="457200"/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32979" y="4452834"/>
            <a:ext cx="2230981" cy="1982874"/>
            <a:chOff x="5917986" y="4530604"/>
            <a:chExt cx="2230981" cy="198287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45343" t="27907" r="32946" b="16491"/>
            <a:stretch/>
          </p:blipFill>
          <p:spPr>
            <a:xfrm>
              <a:off x="7015162" y="4530605"/>
              <a:ext cx="1133805" cy="1982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38513" t="19468" r="38157" b="24313"/>
            <a:stretch/>
          </p:blipFill>
          <p:spPr>
            <a:xfrm>
              <a:off x="5917986" y="4530604"/>
              <a:ext cx="1097176" cy="19828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7533541" y="4530605"/>
            <a:ext cx="1975065" cy="1827334"/>
            <a:chOff x="8501064" y="4530604"/>
            <a:chExt cx="1975065" cy="18273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44903" r="38538" b="45196"/>
            <a:stretch/>
          </p:blipFill>
          <p:spPr>
            <a:xfrm>
              <a:off x="9421608" y="4530604"/>
              <a:ext cx="1054521" cy="18273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l="45238" r="40118" b="43897"/>
            <a:stretch/>
          </p:blipFill>
          <p:spPr>
            <a:xfrm>
              <a:off x="8501064" y="4530605"/>
              <a:ext cx="957262" cy="1827333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649062" y="2314868"/>
            <a:ext cx="35450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r>
              <a:rPr lang="en-US" sz="2000" b="1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Femoro-Patellar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articulation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</a:t>
            </a:r>
          </a:p>
          <a:p>
            <a:pPr defTabSz="457200"/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between posterior surface of patella &amp; patellar surface of femur. </a:t>
            </a:r>
            <a:r>
              <a:rPr lang="en-US" sz="1800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Type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</a:t>
            </a:r>
            <a:r>
              <a:rPr lang="en-US" sz="18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synovial, plane </a:t>
            </a:r>
          </a:p>
          <a:p>
            <a:pPr defTabSz="457200"/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658151" y="3345942"/>
            <a:ext cx="2280483" cy="3283458"/>
          </a:xfrm>
          <a:prstGeom prst="roundRect">
            <a:avLst>
              <a:gd name="adj" fmla="val 9436"/>
            </a:avLst>
          </a:prstGeom>
          <a:ln w="28575">
            <a:solidFill>
              <a:srgbClr val="5DCE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27779" y="3345942"/>
            <a:ext cx="22456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2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FUNCTIONS: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defTabSz="457200"/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1. Weight bearing. </a:t>
            </a:r>
          </a:p>
          <a:p>
            <a:pPr defTabSz="457200"/>
            <a:endParaRPr lang="en-US" sz="1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/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 Essential for daily activities: standing walking &amp; climbing stairs.</a:t>
            </a:r>
          </a:p>
          <a:p>
            <a:pPr defTabSz="457200"/>
            <a:endParaRPr lang="en-US" sz="10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/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3. The main joint responsible for sports: running, jumping , kicking etc. </a:t>
            </a:r>
          </a:p>
          <a:p>
            <a:pPr defTabSz="457200"/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8" name="Content Placeholder 4" descr="KneeAPRightLabelled"/>
          <p:cNvPicPr>
            <a:picLocks noGrp="1"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61" y="1322155"/>
            <a:ext cx="1449724" cy="2788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Picture 4" descr="Knee joint anatomy diagram (Image credit: Seif Medical Graphics)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9679493" y="4218164"/>
            <a:ext cx="2311906" cy="2217543"/>
          </a:xfrm>
          <a:prstGeom prst="rect">
            <a:avLst/>
          </a:prstGeom>
          <a:ln w="12700" cap="sq">
            <a:solidFill>
              <a:schemeClr val="bg1"/>
            </a:solidFill>
            <a:prstDash val="solid"/>
            <a:miter lim="800000"/>
          </a:ln>
          <a:effectLst/>
        </p:spPr>
      </p:pic>
      <p:pic>
        <p:nvPicPr>
          <p:cNvPr id="25" name="Content Placeholder 5" descr="KneeLatRightLabell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038" y="4248155"/>
            <a:ext cx="1449848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6411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8308" y="1831801"/>
            <a:ext cx="5826567" cy="1500042"/>
          </a:xfrm>
          <a:prstGeom prst="rect">
            <a:avLst/>
          </a:prstGeom>
          <a:noFill/>
          <a:ln w="28575">
            <a:solidFill>
              <a:srgbClr val="5DC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The capsule is deficient anteriorly and replaced by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r>
              <a:rPr lang="en-US" sz="1800" dirty="0">
                <a:solidFill>
                  <a:schemeClr val="tx1"/>
                </a:solidFill>
              </a:rPr>
              <a:t>-Quadriceps </a:t>
            </a:r>
            <a:r>
              <a:rPr lang="en-US" sz="1800" dirty="0" err="1">
                <a:solidFill>
                  <a:schemeClr val="tx1"/>
                </a:solidFill>
              </a:rPr>
              <a:t>femoris</a:t>
            </a:r>
            <a:r>
              <a:rPr lang="en-US" sz="1800" dirty="0">
                <a:solidFill>
                  <a:schemeClr val="tx1"/>
                </a:solidFill>
              </a:rPr>
              <a:t> tendon.</a:t>
            </a:r>
          </a:p>
          <a:p>
            <a:r>
              <a:rPr lang="en-US" sz="1800" dirty="0">
                <a:solidFill>
                  <a:schemeClr val="tx1"/>
                </a:solidFill>
              </a:rPr>
              <a:t>-Patella.</a:t>
            </a:r>
          </a:p>
          <a:p>
            <a:r>
              <a:rPr lang="en-US" sz="1800" dirty="0">
                <a:solidFill>
                  <a:schemeClr val="tx1"/>
                </a:solidFill>
              </a:rPr>
              <a:t>-Ligamentum patellae .         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6750147" y="1831801"/>
            <a:ext cx="4830311" cy="1500042"/>
          </a:xfrm>
          <a:prstGeom prst="rect">
            <a:avLst/>
          </a:prstGeom>
          <a:noFill/>
          <a:ln w="28575">
            <a:solidFill>
              <a:srgbClr val="5DC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800" b="1" kern="1200" dirty="0">
                <a:solidFill>
                  <a:prstClr val="black"/>
                </a:solidFill>
              </a:rPr>
              <a:t>Possesses 2 openings</a:t>
            </a:r>
            <a:r>
              <a:rPr lang="en-US" sz="1800" kern="1200" dirty="0">
                <a:solidFill>
                  <a:prstClr val="black"/>
                </a:solidFill>
              </a:rPr>
              <a:t>:</a:t>
            </a:r>
          </a:p>
          <a:p>
            <a:pPr defTabSz="457200"/>
            <a:endParaRPr lang="en-US" sz="800" kern="1200" dirty="0">
              <a:solidFill>
                <a:prstClr val="black"/>
              </a:solidFill>
            </a:endParaRPr>
          </a:p>
          <a:p>
            <a:pPr marL="228600" indent="-228600" defTabSz="457200">
              <a:buFont typeface="+mj-lt"/>
              <a:buAutoNum type="arabicPeriod"/>
            </a:pPr>
            <a:r>
              <a:rPr lang="en-US" sz="1800" kern="1200" dirty="0">
                <a:solidFill>
                  <a:prstClr val="black"/>
                </a:solidFill>
              </a:rPr>
              <a:t> for popliteus tendon.</a:t>
            </a:r>
          </a:p>
          <a:p>
            <a:pPr marL="228600" indent="-228600" defTabSz="457200">
              <a:buFont typeface="+mj-lt"/>
              <a:buAutoNum type="arabicPeriod"/>
            </a:pPr>
            <a:endParaRPr lang="en-US" sz="700" kern="1200" dirty="0">
              <a:solidFill>
                <a:prstClr val="black"/>
              </a:solidFill>
            </a:endParaRPr>
          </a:p>
          <a:p>
            <a:pPr marL="228600" indent="-228600" defTabSz="457200">
              <a:buFont typeface="+mj-lt"/>
              <a:buAutoNum type="arabicPeriod"/>
            </a:pPr>
            <a:r>
              <a:rPr lang="en-US" sz="1800" kern="1200" dirty="0">
                <a:solidFill>
                  <a:prstClr val="black"/>
                </a:solidFill>
              </a:rPr>
              <a:t> for communication with suprapatellar bursa 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52481" y="3484870"/>
            <a:ext cx="4553397" cy="3215968"/>
            <a:chOff x="4572000" y="1143000"/>
            <a:chExt cx="3886200" cy="3352800"/>
          </a:xfrm>
        </p:grpSpPr>
        <p:pic>
          <p:nvPicPr>
            <p:cNvPr id="14" name="Picture 4" descr="kne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143000"/>
              <a:ext cx="3886200" cy="33528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6172200" y="2971800"/>
              <a:ext cx="457200" cy="15240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3"/>
          <p:cNvSpPr txBox="1">
            <a:spLocks/>
          </p:cNvSpPr>
          <p:nvPr/>
        </p:nvSpPr>
        <p:spPr>
          <a:xfrm>
            <a:off x="733156" y="382440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Knee joint</a:t>
            </a:r>
          </a:p>
          <a:p>
            <a:r>
              <a:rPr lang="en-US" sz="3600" dirty="0"/>
              <a:t>Capsule</a:t>
            </a:r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1481805" y="3484870"/>
            <a:ext cx="4489409" cy="3198506"/>
            <a:chOff x="7700963" y="407022"/>
            <a:chExt cx="3371850" cy="2994025"/>
          </a:xfrm>
        </p:grpSpPr>
        <p:grpSp>
          <p:nvGrpSpPr>
            <p:cNvPr id="17" name="Group 16"/>
            <p:cNvGrpSpPr/>
            <p:nvPr/>
          </p:nvGrpSpPr>
          <p:grpSpPr>
            <a:xfrm>
              <a:off x="7700963" y="407022"/>
              <a:ext cx="3371850" cy="2994025"/>
              <a:chOff x="533400" y="1143000"/>
              <a:chExt cx="3886200" cy="3352800"/>
            </a:xfrm>
          </p:grpSpPr>
          <p:pic>
            <p:nvPicPr>
              <p:cNvPr id="13" name="Picture 6" descr="kne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533400" y="1143000"/>
                <a:ext cx="3886200" cy="3352800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/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flipH="1">
                <a:off x="2476500" y="1524000"/>
                <a:ext cx="7239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7815263" y="742950"/>
              <a:ext cx="871537" cy="2857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86418" y="2822573"/>
              <a:ext cx="614920" cy="2635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5263" y="1457324"/>
              <a:ext cx="485775" cy="1422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302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3024" y="1690688"/>
            <a:ext cx="5368637" cy="8425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200" b="1" kern="1200" dirty="0">
                <a:solidFill>
                  <a:schemeClr val="tx1"/>
                </a:solidFill>
              </a:rPr>
              <a:t>Ligamentum patellae (patellar ligament):</a:t>
            </a:r>
          </a:p>
          <a:p>
            <a:pPr algn="ctr" defTabSz="457200"/>
            <a:r>
              <a:rPr lang="en-US" sz="1800" kern="1200" dirty="0">
                <a:solidFill>
                  <a:schemeClr val="tx1"/>
                </a:solidFill>
              </a:rPr>
              <a:t>from patella to </a:t>
            </a:r>
            <a:r>
              <a:rPr lang="en-US" sz="1800" kern="1200" dirty="0" err="1">
                <a:solidFill>
                  <a:schemeClr val="tx1"/>
                </a:solidFill>
              </a:rPr>
              <a:t>tibial</a:t>
            </a:r>
            <a:r>
              <a:rPr lang="en-US" sz="1800" kern="1200" dirty="0">
                <a:solidFill>
                  <a:schemeClr val="tx1"/>
                </a:solidFill>
              </a:rPr>
              <a:t> tuberosity.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1073" y="1161613"/>
            <a:ext cx="4559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Extracapsular ligaments (4)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596" y="2696323"/>
            <a:ext cx="5368637" cy="122017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200" b="1" kern="1200" dirty="0">
                <a:solidFill>
                  <a:schemeClr val="tx1"/>
                </a:solidFill>
              </a:rPr>
              <a:t>Medial (</a:t>
            </a:r>
            <a:r>
              <a:rPr lang="en-US" sz="2200" b="1" kern="1200" dirty="0" err="1">
                <a:solidFill>
                  <a:schemeClr val="tx1"/>
                </a:solidFill>
              </a:rPr>
              <a:t>tibial</a:t>
            </a:r>
            <a:r>
              <a:rPr lang="en-US" sz="2200" b="1" kern="1200" dirty="0">
                <a:solidFill>
                  <a:schemeClr val="tx1"/>
                </a:solidFill>
              </a:rPr>
              <a:t>) collateral ligament:</a:t>
            </a:r>
          </a:p>
          <a:p>
            <a:pPr algn="ctr" defTabSz="457200"/>
            <a:r>
              <a:rPr lang="en-US" sz="2400" b="1" kern="1200" dirty="0">
                <a:solidFill>
                  <a:schemeClr val="tx1"/>
                </a:solidFill>
              </a:rPr>
              <a:t> </a:t>
            </a:r>
            <a:r>
              <a:rPr lang="en-US" sz="1800" kern="1200" dirty="0">
                <a:solidFill>
                  <a:schemeClr val="tx1"/>
                </a:solidFill>
              </a:rPr>
              <a:t>from medial epicondyle of femur to upper part of</a:t>
            </a:r>
          </a:p>
          <a:p>
            <a:pPr algn="ctr" defTabSz="457200"/>
            <a:r>
              <a:rPr lang="en-US" sz="1800" kern="1200" dirty="0">
                <a:solidFill>
                  <a:schemeClr val="tx1"/>
                </a:solidFill>
              </a:rPr>
              <a:t>medial surface of tibia (firmly attached to</a:t>
            </a:r>
          </a:p>
          <a:p>
            <a:pPr algn="ctr" defTabSz="457200"/>
            <a:r>
              <a:rPr lang="en-US" sz="1800" kern="1200" dirty="0">
                <a:solidFill>
                  <a:schemeClr val="tx1"/>
                </a:solidFill>
              </a:rPr>
              <a:t>medial meniscus).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9597" y="4342673"/>
            <a:ext cx="5368637" cy="111071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200" b="1" kern="1200" dirty="0">
                <a:solidFill>
                  <a:schemeClr val="tx1"/>
                </a:solidFill>
              </a:rPr>
              <a:t>Lateral (fibular) collateral ligament:</a:t>
            </a:r>
          </a:p>
          <a:p>
            <a:pPr algn="ctr" defTabSz="457200"/>
            <a:r>
              <a:rPr lang="en-US" sz="1800" kern="1200" dirty="0">
                <a:solidFill>
                  <a:schemeClr val="tx1"/>
                </a:solidFill>
              </a:rPr>
              <a:t>From </a:t>
            </a:r>
            <a:r>
              <a:rPr lang="en-US" sz="1800" kern="1200" dirty="0">
                <a:solidFill>
                  <a:prstClr val="black"/>
                </a:solidFill>
              </a:rPr>
              <a:t>lateral epicondyle of femur to head of fibula</a:t>
            </a:r>
          </a:p>
          <a:p>
            <a:pPr algn="ctr" defTabSz="457200"/>
            <a:r>
              <a:rPr lang="en-US" sz="1800" kern="1200" dirty="0">
                <a:solidFill>
                  <a:prstClr val="black"/>
                </a:solidFill>
              </a:rPr>
              <a:t>(separated from lateral meniscus by popliteus tendon).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3024" y="5866427"/>
            <a:ext cx="5368637" cy="8518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200" b="1" kern="1200" dirty="0">
                <a:solidFill>
                  <a:schemeClr val="tx1"/>
                </a:solidFill>
              </a:rPr>
              <a:t>Oblique popliteal ligament: </a:t>
            </a:r>
          </a:p>
          <a:p>
            <a:pPr algn="ctr" defTabSz="457200"/>
            <a:r>
              <a:rPr lang="en-US" sz="1800" kern="1200" dirty="0">
                <a:solidFill>
                  <a:prstClr val="black"/>
                </a:solidFill>
              </a:rPr>
              <a:t>extension of semimembranosus tendon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24697" y="211197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25122" y="4852496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25122" y="3067187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25122" y="6281611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9597" y="3916494"/>
            <a:ext cx="659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kern="1200" dirty="0">
                <a:solidFill>
                  <a:srgbClr val="E7E6E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Tibia is located medially, so it goes with the medial epicondyle of femur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597" y="5453390"/>
            <a:ext cx="552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kern="1200" dirty="0">
                <a:solidFill>
                  <a:srgbClr val="E7E6E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fibula is located laterally, so it goes with the lateral epicondyle of femur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49839" y="179565"/>
            <a:ext cx="4204270" cy="4179205"/>
            <a:chOff x="6949839" y="179565"/>
            <a:chExt cx="4204270" cy="4179205"/>
          </a:xfrm>
        </p:grpSpPr>
        <p:pic>
          <p:nvPicPr>
            <p:cNvPr id="1026" name="Picture 2" descr="نتيجة بحث الصور عن ‪Extracapsular ligaments‬‏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26"/>
            <a:stretch/>
          </p:blipFill>
          <p:spPr bwMode="auto">
            <a:xfrm>
              <a:off x="6949839" y="179565"/>
              <a:ext cx="4204270" cy="4179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ستطيل مستدير الزوايا 9"/>
            <p:cNvSpPr/>
            <p:nvPr/>
          </p:nvSpPr>
          <p:spPr>
            <a:xfrm flipH="1">
              <a:off x="10183638" y="3261904"/>
              <a:ext cx="685800" cy="33306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57200"/>
              <a:endParaRPr lang="ar-SA" sz="1800" kern="1200">
                <a:noFill/>
              </a:endParaRPr>
            </a:p>
          </p:txBody>
        </p:sp>
        <p:sp>
          <p:nvSpPr>
            <p:cNvPr id="11" name="مستطيل مستدير الزوايا 10"/>
            <p:cNvSpPr/>
            <p:nvPr/>
          </p:nvSpPr>
          <p:spPr>
            <a:xfrm>
              <a:off x="10122092" y="2755352"/>
              <a:ext cx="747346" cy="477975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57200"/>
              <a:endParaRPr lang="ar-SA" sz="1800" kern="1200">
                <a:solidFill>
                  <a:prstClr val="white"/>
                </a:solidFill>
              </a:endParaRPr>
            </a:p>
          </p:txBody>
        </p:sp>
        <p:sp>
          <p:nvSpPr>
            <p:cNvPr id="12" name="مستطيل مستدير الزوايا 11"/>
            <p:cNvSpPr/>
            <p:nvPr/>
          </p:nvSpPr>
          <p:spPr>
            <a:xfrm>
              <a:off x="6983583" y="2885788"/>
              <a:ext cx="826331" cy="52148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57200"/>
              <a:endParaRPr lang="ar-SA" sz="18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83583" y="4015942"/>
            <a:ext cx="4170526" cy="2742908"/>
            <a:chOff x="6983583" y="4015942"/>
            <a:chExt cx="4170526" cy="2742908"/>
          </a:xfrm>
        </p:grpSpPr>
        <p:pic>
          <p:nvPicPr>
            <p:cNvPr id="1030" name="Picture 6" descr="نتيجة بحث الصور عن ‪Oblique popliteal ligament‬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583" y="4015942"/>
              <a:ext cx="4170526" cy="274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مستطيل مستدير الزوايا 14"/>
            <p:cNvSpPr/>
            <p:nvPr/>
          </p:nvSpPr>
          <p:spPr>
            <a:xfrm>
              <a:off x="9906000" y="4657725"/>
              <a:ext cx="533400" cy="280987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57200"/>
              <a:endParaRPr lang="ar-SA" sz="18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3"/>
          <p:cNvSpPr txBox="1">
            <a:spLocks/>
          </p:cNvSpPr>
          <p:nvPr/>
        </p:nvSpPr>
        <p:spPr>
          <a:xfrm>
            <a:off x="427571" y="98896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Knee joint</a:t>
            </a:r>
          </a:p>
          <a:p>
            <a:r>
              <a:rPr lang="en-US" sz="3200" dirty="0"/>
              <a:t>Ligaments</a:t>
            </a:r>
            <a:endParaRPr lang="en-US" sz="40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4697" y="1439608"/>
            <a:ext cx="0" cy="484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4697" y="1437511"/>
            <a:ext cx="713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34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4835" y="1359717"/>
            <a:ext cx="590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Intra-capsular Ligaments</a:t>
            </a:r>
          </a:p>
        </p:txBody>
      </p:sp>
      <p:pic>
        <p:nvPicPr>
          <p:cNvPr id="7" name="Content Placeholder 4" descr="Illustration of Menisci of the knee jo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6487" y="3894505"/>
            <a:ext cx="4381500" cy="28575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001210" y="1869054"/>
            <a:ext cx="2247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MENISCI</a:t>
            </a:r>
          </a:p>
        </p:txBody>
      </p:sp>
      <p:sp>
        <p:nvSpPr>
          <p:cNvPr id="9" name="Rectangle 8"/>
          <p:cNvSpPr/>
          <p:nvPr/>
        </p:nvSpPr>
        <p:spPr>
          <a:xfrm>
            <a:off x="6890117" y="2267379"/>
            <a:ext cx="4958908" cy="2518934"/>
          </a:xfrm>
          <a:prstGeom prst="rect">
            <a:avLst/>
          </a:prstGeom>
          <a:noFill/>
          <a:ln w="28575">
            <a:solidFill>
              <a:srgbClr val="5DCEAF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1800" b="1" u="sng" kern="1200" dirty="0">
                <a:solidFill>
                  <a:srgbClr val="FF0000"/>
                </a:solidFill>
              </a:rPr>
              <a:t>ATTACHMENTS</a:t>
            </a:r>
            <a:r>
              <a:rPr lang="en-US" sz="1800" b="1" kern="1200" dirty="0">
                <a:solidFill>
                  <a:srgbClr val="FF0000"/>
                </a:solidFill>
              </a:rPr>
              <a:t>:</a:t>
            </a:r>
          </a:p>
          <a:p>
            <a:pPr marL="342900" indent="-342900" defTabSz="457200">
              <a:buFont typeface="Courier New" panose="02070309020205020404" pitchFamily="49" charset="0"/>
              <a:buChar char="o"/>
            </a:pPr>
            <a:r>
              <a:rPr lang="en-US" sz="2000" kern="1200" dirty="0">
                <a:solidFill>
                  <a:prstClr val="black"/>
                </a:solidFill>
              </a:rPr>
              <a:t>Each meniscus is attached by anterior &amp; posterior horns into upper/articular  surface of tibia.</a:t>
            </a:r>
          </a:p>
          <a:p>
            <a:pPr marL="342900" indent="-342900" defTabSz="457200">
              <a:buFont typeface="Courier New" panose="02070309020205020404" pitchFamily="49" charset="0"/>
              <a:buChar char="o"/>
            </a:pPr>
            <a:r>
              <a:rPr lang="en-US" sz="2000" kern="1200" dirty="0">
                <a:solidFill>
                  <a:prstClr val="black"/>
                </a:solidFill>
              </a:rPr>
              <a:t>The outer surface of medial meniscus is also attached to capsule &amp; medial collateral ligament</a:t>
            </a:r>
            <a:r>
              <a:rPr lang="en-US" sz="1800" b="1" kern="1200" dirty="0">
                <a:solidFill>
                  <a:prstClr val="black"/>
                </a:solidFill>
              </a:rPr>
              <a:t>: </a:t>
            </a:r>
            <a:r>
              <a:rPr lang="en-US" sz="1800" b="1" kern="1200" dirty="0">
                <a:solidFill>
                  <a:srgbClr val="FF0000"/>
                </a:solidFill>
              </a:rPr>
              <a:t>medial meniscus is less mobile &amp; more liable to be injured.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90117" y="4957129"/>
            <a:ext cx="4958908" cy="1238780"/>
          </a:xfrm>
          <a:prstGeom prst="rect">
            <a:avLst/>
          </a:prstGeom>
          <a:noFill/>
          <a:ln w="28575">
            <a:solidFill>
              <a:srgbClr val="5DCEAF"/>
            </a:solidFill>
          </a:ln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1800" b="1" u="sng" kern="1200" dirty="0">
                <a:solidFill>
                  <a:srgbClr val="FF0000"/>
                </a:solidFill>
              </a:rPr>
              <a:t>FUNCTIONS</a:t>
            </a:r>
            <a:endParaRPr lang="en-US" sz="1800" b="1" kern="1200" dirty="0">
              <a:solidFill>
                <a:prstClr val="black"/>
              </a:solidFill>
            </a:endParaRPr>
          </a:p>
          <a:p>
            <a:pPr marL="285750" indent="-285750" defTabSz="457200">
              <a:buFont typeface="Courier New" panose="02070309020205020404" pitchFamily="49" charset="0"/>
              <a:buChar char="o"/>
            </a:pPr>
            <a:r>
              <a:rPr lang="en-US" sz="1800" b="1" kern="1200" dirty="0">
                <a:solidFill>
                  <a:prstClr val="black"/>
                </a:solidFill>
              </a:rPr>
              <a:t>They deepen articular surfaces of </a:t>
            </a:r>
            <a:r>
              <a:rPr lang="en-US" sz="1800" b="1" kern="1200" dirty="0" err="1">
                <a:solidFill>
                  <a:prstClr val="black"/>
                </a:solidFill>
              </a:rPr>
              <a:t>tibial</a:t>
            </a:r>
            <a:r>
              <a:rPr lang="en-US" sz="1800" b="1" kern="1200" dirty="0">
                <a:solidFill>
                  <a:prstClr val="black"/>
                </a:solidFill>
              </a:rPr>
              <a:t> condyles.</a:t>
            </a:r>
          </a:p>
          <a:p>
            <a:pPr marL="285750" indent="-285750" defTabSz="457200">
              <a:buFont typeface="Courier New" panose="02070309020205020404" pitchFamily="49" charset="0"/>
              <a:buChar char="o"/>
            </a:pPr>
            <a:r>
              <a:rPr lang="en-US" sz="1800" b="1" kern="1200" dirty="0">
                <a:solidFill>
                  <a:prstClr val="black"/>
                </a:solidFill>
              </a:rPr>
              <a:t>They serve as cushions between tibia &amp; femur.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51" y="5161955"/>
            <a:ext cx="365792" cy="4145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533" y="4009677"/>
            <a:ext cx="365792" cy="408467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220927" y="2325226"/>
            <a:ext cx="6096000" cy="1200329"/>
          </a:xfrm>
          <a:prstGeom prst="rect">
            <a:avLst/>
          </a:prstGeom>
          <a:ln w="28575">
            <a:solidFill>
              <a:srgbClr val="5DCEAF"/>
            </a:solidFill>
          </a:ln>
        </p:spPr>
        <p:txBody>
          <a:bodyPr>
            <a:spAutoFit/>
          </a:bodyPr>
          <a:lstStyle/>
          <a:p>
            <a:pPr defTabSz="45720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They are 2 C-shaped plates of fibro-cartilage</a:t>
            </a:r>
            <a:r>
              <a:rPr lang="en-US" sz="2400" kern="12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defTabSz="45720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</a:t>
            </a:r>
            <a:r>
              <a:rPr lang="en-US" sz="2400" kern="12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medial 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meniscus is</a:t>
            </a:r>
            <a:r>
              <a:rPr lang="en-US" sz="2400" kern="12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large &amp; oval.</a:t>
            </a:r>
          </a:p>
          <a:p>
            <a:pPr defTabSz="45720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</a:t>
            </a:r>
            <a:r>
              <a:rPr lang="en-US" sz="24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lateral 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meniscus is</a:t>
            </a:r>
            <a:r>
              <a:rPr lang="en-US" sz="24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small &amp; circular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41859" y="199312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Knee joint</a:t>
            </a:r>
          </a:p>
          <a:p>
            <a:r>
              <a:rPr lang="en-US" sz="3200" dirty="0"/>
              <a:t>Ligaments</a:t>
            </a:r>
            <a:endParaRPr lang="en-US" sz="40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41691" y="3051573"/>
            <a:ext cx="21031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4117" y="3412296"/>
            <a:ext cx="2103120" cy="0"/>
          </a:xfrm>
          <a:prstGeom prst="line">
            <a:avLst/>
          </a:prstGeom>
          <a:ln w="28575"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19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7571" y="4765305"/>
            <a:ext cx="6979250" cy="1939862"/>
          </a:xfrm>
          <a:prstGeom prst="rect">
            <a:avLst/>
          </a:prstGeom>
          <a:noFill/>
          <a:ln w="28575">
            <a:solidFill>
              <a:srgbClr val="5DCEAF"/>
            </a:solidFill>
          </a:ln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spcAft>
                <a:spcPts val="600"/>
              </a:spcAft>
            </a:pPr>
            <a:r>
              <a:rPr lang="en-US" sz="1600" b="1" u="sng" kern="1200" dirty="0">
                <a:solidFill>
                  <a:srgbClr val="FF0000"/>
                </a:solidFill>
              </a:rPr>
              <a:t>FUNCTIONS</a:t>
            </a:r>
            <a:r>
              <a:rPr lang="en-US" sz="1600" b="1" kern="1200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600" b="1" kern="1200" dirty="0">
                <a:solidFill>
                  <a:schemeClr val="tx1"/>
                </a:solidFill>
              </a:rPr>
              <a:t>Anterior cruciate:</a:t>
            </a:r>
            <a:r>
              <a:rPr lang="en-US" sz="1600" kern="1200" dirty="0">
                <a:solidFill>
                  <a:srgbClr val="7030A0"/>
                </a:solidFill>
              </a:rPr>
              <a:t> </a:t>
            </a:r>
            <a:r>
              <a:rPr lang="en-US" sz="1600" kern="1200" dirty="0">
                <a:solidFill>
                  <a:schemeClr val="tx1"/>
                </a:solidFill>
              </a:rPr>
              <a:t>prevents posterior displacement of the femur on the tibia</a:t>
            </a:r>
            <a:r>
              <a:rPr lang="en-US" sz="1600" dirty="0"/>
              <a:t> and the tibia from being pulled </a:t>
            </a:r>
            <a:r>
              <a:rPr lang="en-US" sz="1600" b="1" dirty="0">
                <a:solidFill>
                  <a:srgbClr val="FF0000"/>
                </a:solidFill>
              </a:rPr>
              <a:t>anteriorly</a:t>
            </a:r>
            <a:r>
              <a:rPr lang="en-US" sz="1600" dirty="0"/>
              <a:t> when the knee joint is extended.</a:t>
            </a:r>
          </a:p>
          <a:p>
            <a:pPr marL="282575">
              <a:lnSpc>
                <a:spcPct val="90000"/>
              </a:lnSpc>
            </a:pPr>
            <a:r>
              <a:rPr lang="en-US" sz="1600" dirty="0">
                <a:solidFill>
                  <a:srgbClr val="FF0066"/>
                </a:solidFill>
              </a:rPr>
              <a:t> </a:t>
            </a:r>
            <a:r>
              <a:rPr lang="en-US" sz="1600" dirty="0"/>
              <a:t>It is taught</a:t>
            </a:r>
            <a:r>
              <a:rPr lang="en-US" sz="1600" dirty="0">
                <a:solidFill>
                  <a:srgbClr val="FF0066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in</a:t>
            </a:r>
            <a:r>
              <a:rPr lang="en-US" sz="1600" b="1" dirty="0">
                <a:solidFill>
                  <a:srgbClr val="003399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</a:rPr>
              <a:t>Hyper extension</a:t>
            </a:r>
            <a:r>
              <a:rPr lang="en-US" sz="1600" b="1" dirty="0">
                <a:solidFill>
                  <a:srgbClr val="FF0066"/>
                </a:solidFill>
              </a:rPr>
              <a:t>.</a:t>
            </a:r>
            <a:endParaRPr lang="en-US" sz="1600" kern="1200" dirty="0">
              <a:solidFill>
                <a:schemeClr val="tx1"/>
              </a:solidFill>
            </a:endParaRPr>
          </a:p>
          <a:p>
            <a:pPr marL="282575" indent="-282575" defTabSz="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kern="1200" dirty="0">
                <a:solidFill>
                  <a:schemeClr val="tx1"/>
                </a:solidFill>
              </a:rPr>
              <a:t>Posterior cruciate:</a:t>
            </a:r>
            <a:r>
              <a:rPr lang="en-US" sz="1600" kern="1200" dirty="0">
                <a:solidFill>
                  <a:srgbClr val="0070C0"/>
                </a:solidFill>
              </a:rPr>
              <a:t> </a:t>
            </a:r>
            <a:r>
              <a:rPr lang="en-US" sz="1600" kern="1200" dirty="0">
                <a:solidFill>
                  <a:schemeClr val="tx1"/>
                </a:solidFill>
              </a:rPr>
              <a:t>prevents anterior displacement of the femur on the tibia a</a:t>
            </a:r>
            <a:r>
              <a:rPr lang="en-US" sz="1600" dirty="0"/>
              <a:t>nd the tibia from being pulled </a:t>
            </a:r>
            <a:r>
              <a:rPr lang="en-US" sz="1600" b="1" dirty="0">
                <a:solidFill>
                  <a:srgbClr val="FF0000"/>
                </a:solidFill>
              </a:rPr>
              <a:t>posteriorly</a:t>
            </a:r>
            <a:r>
              <a:rPr lang="en-US" sz="1600" dirty="0"/>
              <a:t> when the knee joint is flexed.         It is taught in</a:t>
            </a:r>
            <a:r>
              <a:rPr lang="en-US" sz="1600" dirty="0">
                <a:solidFill>
                  <a:srgbClr val="FF0066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</a:rPr>
              <a:t>Hyper flexion</a:t>
            </a:r>
            <a:endParaRPr lang="en-US" sz="1600" kern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767" y="3203302"/>
            <a:ext cx="6974054" cy="1476275"/>
          </a:xfrm>
          <a:prstGeom prst="rect">
            <a:avLst/>
          </a:prstGeom>
          <a:noFill/>
          <a:ln w="28575">
            <a:solidFill>
              <a:srgbClr val="5DCEAF"/>
            </a:solidFill>
          </a:ln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spcAft>
                <a:spcPts val="600"/>
              </a:spcAft>
            </a:pPr>
            <a:r>
              <a:rPr lang="en-US" sz="1600" b="1" u="sng" kern="1200" dirty="0">
                <a:solidFill>
                  <a:srgbClr val="FF0000"/>
                </a:solidFill>
              </a:rPr>
              <a:t>ATTACHMENTS</a:t>
            </a:r>
            <a:r>
              <a:rPr lang="en-US" sz="1600" b="1" kern="1200" dirty="0">
                <a:solidFill>
                  <a:srgbClr val="FF0000"/>
                </a:solidFill>
              </a:rPr>
              <a:t>:</a:t>
            </a:r>
          </a:p>
          <a:p>
            <a:pPr marL="285750" indent="-285750" defTabSz="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kern="1200" dirty="0">
                <a:solidFill>
                  <a:schemeClr val="tx1"/>
                </a:solidFill>
              </a:rPr>
              <a:t>Anterior cruciate: </a:t>
            </a:r>
            <a:r>
              <a:rPr lang="en-US" sz="1600" kern="1200" dirty="0">
                <a:solidFill>
                  <a:schemeClr val="tx1"/>
                </a:solidFill>
              </a:rPr>
              <a:t>from anterior part of intercondylar area of tibia to posterior part of lateral condyle of femur.</a:t>
            </a:r>
          </a:p>
          <a:p>
            <a:pPr marL="285750" indent="-285750" defTabSz="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kern="1200" dirty="0">
                <a:solidFill>
                  <a:schemeClr val="tx1"/>
                </a:solidFill>
              </a:rPr>
              <a:t>Posterior cruciate: </a:t>
            </a:r>
            <a:r>
              <a:rPr lang="en-US" sz="1600" kern="1200" dirty="0">
                <a:solidFill>
                  <a:schemeClr val="tx1"/>
                </a:solidFill>
              </a:rPr>
              <a:t>from posterior part of intercondylar area of tibia to anterior part of medial condyle of femur.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99218" y="851621"/>
            <a:ext cx="4305610" cy="2971800"/>
            <a:chOff x="7599218" y="482671"/>
            <a:chExt cx="4305610" cy="2971800"/>
          </a:xfrm>
        </p:grpSpPr>
        <p:pic>
          <p:nvPicPr>
            <p:cNvPr id="5" name="Picture 6" descr="AC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599218" y="482671"/>
              <a:ext cx="4305610" cy="29718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9" name="Down Arrow 8"/>
            <p:cNvSpPr/>
            <p:nvPr/>
          </p:nvSpPr>
          <p:spPr>
            <a:xfrm>
              <a:off x="7891740" y="790935"/>
              <a:ext cx="381000" cy="381000"/>
            </a:xfrm>
            <a:prstGeom prst="down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10670844" y="867135"/>
              <a:ext cx="304800" cy="30480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99218" y="3733367"/>
            <a:ext cx="4113213" cy="2971800"/>
            <a:chOff x="7599218" y="3733367"/>
            <a:chExt cx="4113213" cy="2971800"/>
          </a:xfrm>
        </p:grpSpPr>
        <p:pic>
          <p:nvPicPr>
            <p:cNvPr id="4" name="Picture 6" descr="PC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99218" y="3733367"/>
              <a:ext cx="4113213" cy="29718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11" name="Down Arrow 10"/>
            <p:cNvSpPr/>
            <p:nvPr/>
          </p:nvSpPr>
          <p:spPr>
            <a:xfrm>
              <a:off x="7899346" y="4214739"/>
              <a:ext cx="381000" cy="38100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41268" y="1443516"/>
            <a:ext cx="5126037" cy="534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1800" b="1" kern="1200" dirty="0">
                <a:solidFill>
                  <a:schemeClr val="tx1"/>
                </a:solidFill>
              </a:rPr>
              <a:t>ANTERIOR &amp; POSTERIOR CRUCIATE LIGAMENTS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3278" y="1016179"/>
            <a:ext cx="590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Intra-capsular Ligaments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27571" y="98896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Knee joint</a:t>
            </a:r>
          </a:p>
          <a:p>
            <a:r>
              <a:rPr lang="en-US" sz="3200" dirty="0"/>
              <a:t>Ligaments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795765" y="3594754"/>
            <a:ext cx="1463342" cy="22866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95766" y="5190086"/>
            <a:ext cx="1463342" cy="2333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775713" y="4148904"/>
            <a:ext cx="1590970" cy="234837"/>
          </a:xfrm>
          <a:prstGeom prst="rect">
            <a:avLst/>
          </a:prstGeom>
          <a:noFill/>
          <a:ln w="28575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75714" y="5888594"/>
            <a:ext cx="1590970" cy="243265"/>
          </a:xfrm>
          <a:prstGeom prst="rect">
            <a:avLst/>
          </a:prstGeom>
          <a:noFill/>
          <a:ln w="28575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27571" y="1918984"/>
            <a:ext cx="6979250" cy="1222342"/>
          </a:xfrm>
          <a:prstGeom prst="rect">
            <a:avLst/>
          </a:prstGeom>
          <a:noFill/>
          <a:ln w="28575">
            <a:solidFill>
              <a:srgbClr val="5DCEA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Two in number, situated in the middle of the joint.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They are called </a:t>
            </a:r>
            <a:r>
              <a:rPr lang="en-US" sz="1600" i="1" dirty="0">
                <a:solidFill>
                  <a:srgbClr val="FF0000"/>
                </a:solidFill>
              </a:rPr>
              <a:t>C</a:t>
            </a:r>
            <a:r>
              <a:rPr kumimoji="0" lang="en-US" sz="160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ruciate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because they cross each other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Have received the names </a:t>
            </a:r>
            <a:r>
              <a:rPr lang="en-US" sz="1600" dirty="0">
                <a:solidFill>
                  <a:srgbClr val="FF0000"/>
                </a:solidFill>
              </a:rPr>
              <a:t>A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nterior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and </a:t>
            </a:r>
            <a:r>
              <a:rPr lang="en-US" sz="1600" dirty="0">
                <a:solidFill>
                  <a:srgbClr val="FF0000"/>
                </a:solidFill>
              </a:rPr>
              <a:t>P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osterior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from the position of their attachments to the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tibia. </a:t>
            </a:r>
          </a:p>
        </p:txBody>
      </p:sp>
    </p:spTree>
    <p:extLst>
      <p:ext uri="{BB962C8B-B14F-4D97-AF65-F5344CB8AC3E}">
        <p14:creationId xmlns:p14="http://schemas.microsoft.com/office/powerpoint/2010/main" val="135799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731208"/>
              </p:ext>
            </p:extLst>
          </p:nvPr>
        </p:nvGraphicFramePr>
        <p:xfrm>
          <a:off x="3872753" y="2009474"/>
          <a:ext cx="8096999" cy="3671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7627">
                  <a:extLst>
                    <a:ext uri="{9D8B030D-6E8A-4147-A177-3AD203B41FA5}">
                      <a16:colId xmlns:a16="http://schemas.microsoft.com/office/drawing/2014/main" val="729705258"/>
                    </a:ext>
                  </a:extLst>
                </a:gridCol>
                <a:gridCol w="1597343">
                  <a:extLst>
                    <a:ext uri="{9D8B030D-6E8A-4147-A177-3AD203B41FA5}">
                      <a16:colId xmlns:a16="http://schemas.microsoft.com/office/drawing/2014/main" val="3798955475"/>
                    </a:ext>
                  </a:extLst>
                </a:gridCol>
                <a:gridCol w="1597343">
                  <a:extLst>
                    <a:ext uri="{9D8B030D-6E8A-4147-A177-3AD203B41FA5}">
                      <a16:colId xmlns:a16="http://schemas.microsoft.com/office/drawing/2014/main" val="4115007179"/>
                    </a:ext>
                  </a:extLst>
                </a:gridCol>
                <a:gridCol w="1597343">
                  <a:extLst>
                    <a:ext uri="{9D8B030D-6E8A-4147-A177-3AD203B41FA5}">
                      <a16:colId xmlns:a16="http://schemas.microsoft.com/office/drawing/2014/main" val="3516686951"/>
                    </a:ext>
                  </a:extLst>
                </a:gridCol>
                <a:gridCol w="1597343">
                  <a:extLst>
                    <a:ext uri="{9D8B030D-6E8A-4147-A177-3AD203B41FA5}">
                      <a16:colId xmlns:a16="http://schemas.microsoft.com/office/drawing/2014/main" val="1101094092"/>
                    </a:ext>
                  </a:extLst>
                </a:gridCol>
              </a:tblGrid>
              <a:tr h="11113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Suprapatellar bursa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D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Deep infrapatellar bursa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D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Popliteal bursa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D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Prepatellar bursa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D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Subcutaneous infrapatellar bursa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38417"/>
                  </a:ext>
                </a:extLst>
              </a:tr>
              <a:tr h="126988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-between femur &amp; quadriceps tendon. </a:t>
                      </a:r>
                    </a:p>
                    <a:p>
                      <a:pPr algn="l"/>
                      <a:r>
                        <a:rPr lang="en-US" u="sng" dirty="0"/>
                        <a:t>communicates</a:t>
                      </a:r>
                      <a:r>
                        <a:rPr lang="en-US" dirty="0"/>
                        <a:t> with synovial membrane of knee joint.</a:t>
                      </a:r>
                    </a:p>
                    <a:p>
                      <a:pPr algn="l"/>
                      <a:r>
                        <a:rPr lang="en-US" b="1" dirty="0"/>
                        <a:t>Clinical importance?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-between tibia &amp; ligamentum patella.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-between popliteus tendon &amp; capsule. </a:t>
                      </a:r>
                      <a:r>
                        <a:rPr lang="en-US" u="sng" dirty="0"/>
                        <a:t>communicates</a:t>
                      </a:r>
                      <a:r>
                        <a:rPr lang="en-US" dirty="0"/>
                        <a:t> with synovial membrane of knee joint.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-between patella &amp; skin.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-between tibial tuberosity &amp; skin.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D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22793"/>
                  </a:ext>
                </a:extLst>
              </a:tr>
            </a:tbl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789028"/>
            <a:ext cx="3454400" cy="3838223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41859" y="416181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Knee joint</a:t>
            </a:r>
          </a:p>
          <a:p>
            <a:r>
              <a:rPr lang="en-US" sz="3200" dirty="0"/>
              <a:t>Bursae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9668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865777"/>
              </p:ext>
            </p:extLst>
          </p:nvPr>
        </p:nvGraphicFramePr>
        <p:xfrm>
          <a:off x="784450" y="1803259"/>
          <a:ext cx="10570031" cy="31886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16063">
                  <a:extLst>
                    <a:ext uri="{9D8B030D-6E8A-4147-A177-3AD203B41FA5}">
                      <a16:colId xmlns:a16="http://schemas.microsoft.com/office/drawing/2014/main" val="2802137513"/>
                    </a:ext>
                  </a:extLst>
                </a:gridCol>
                <a:gridCol w="1968953">
                  <a:extLst>
                    <a:ext uri="{9D8B030D-6E8A-4147-A177-3AD203B41FA5}">
                      <a16:colId xmlns:a16="http://schemas.microsoft.com/office/drawing/2014/main" val="1586766740"/>
                    </a:ext>
                  </a:extLst>
                </a:gridCol>
                <a:gridCol w="2688772">
                  <a:extLst>
                    <a:ext uri="{9D8B030D-6E8A-4147-A177-3AD203B41FA5}">
                      <a16:colId xmlns:a16="http://schemas.microsoft.com/office/drawing/2014/main" val="3412614730"/>
                    </a:ext>
                  </a:extLst>
                </a:gridCol>
                <a:gridCol w="2596243">
                  <a:extLst>
                    <a:ext uri="{9D8B030D-6E8A-4147-A177-3AD203B41FA5}">
                      <a16:colId xmlns:a16="http://schemas.microsoft.com/office/drawing/2014/main" val="2521421114"/>
                    </a:ext>
                  </a:extLst>
                </a:gridCol>
              </a:tblGrid>
              <a:tr h="725623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Flexion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Extension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Active rotation (performed when knee is flexed)*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093213"/>
                  </a:ext>
                </a:extLst>
              </a:tr>
              <a:tr h="725623"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5DCEA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rgbClr val="5DCE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A) Medial rotation: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B) Lateral rotation: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 Mainly by hamstring muscles: biceps femoris , semitendinosus &amp; semimembranosus.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 Assisted by Sartorius , gracilis &amp; popliteus.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Quadriceps femoris.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0" algn="l"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 Mainly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by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semitendinosus &amp; semimembranosus.</a:t>
                      </a:r>
                    </a:p>
                    <a:p>
                      <a:pPr marL="165100" indent="0" algn="l"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2. Assisted by Sartorius &amp; gracilis. 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Biceps femoris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325357"/>
                  </a:ext>
                </a:extLst>
              </a:tr>
            </a:tbl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>
          <a:xfrm>
            <a:off x="541872" y="459044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Knee joint</a:t>
            </a:r>
          </a:p>
          <a:p>
            <a:r>
              <a:rPr lang="en-US" sz="3200" dirty="0"/>
              <a:t>Movements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423433" y="548036"/>
            <a:ext cx="29310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*A normal hinge joint can only do flexion and extension but since the knee joint can also do some degree of rotation it is considered as a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modified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hinge joint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5" name="Picture 2" descr="http://images.slideplayer.com/14/4311498/slides/slide_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42237" r="67297" b="14912"/>
          <a:stretch/>
        </p:blipFill>
        <p:spPr bwMode="auto">
          <a:xfrm>
            <a:off x="2861924" y="5077537"/>
            <a:ext cx="2081551" cy="178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268952" y="5271746"/>
            <a:ext cx="2620003" cy="1534177"/>
            <a:chOff x="2500536" y="1952172"/>
            <a:chExt cx="2838844" cy="2228850"/>
          </a:xfrm>
        </p:grpSpPr>
        <p:pic>
          <p:nvPicPr>
            <p:cNvPr id="7" name="Picture 2" descr="Image result for medial rotation of kne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"/>
            <a:stretch/>
          </p:blipFill>
          <p:spPr bwMode="auto">
            <a:xfrm>
              <a:off x="2500536" y="1952172"/>
              <a:ext cx="2838844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242605" y="3066597"/>
              <a:ext cx="1601916" cy="387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3156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71490" y="918860"/>
            <a:ext cx="3873500" cy="913031"/>
          </a:xfrm>
          <a:prstGeom prst="roundRect">
            <a:avLst/>
          </a:prstGeom>
          <a:solidFill>
            <a:srgbClr val="8FD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 dirty="0">
                <a:solidFill>
                  <a:schemeClr val="tx1"/>
                </a:solidFill>
              </a:rPr>
              <a:t>Inactive (Dependent) Rotation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04982" y="2247928"/>
            <a:ext cx="1843253" cy="939800"/>
          </a:xfrm>
          <a:prstGeom prst="rect">
            <a:avLst/>
          </a:prstGeom>
          <a:solidFill>
            <a:srgbClr val="8FD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 dirty="0">
                <a:solidFill>
                  <a:schemeClr val="tx1"/>
                </a:solidFill>
              </a:rPr>
              <a:t>Locking Of Knee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27110" y="2244232"/>
            <a:ext cx="2017986" cy="939800"/>
          </a:xfrm>
          <a:prstGeom prst="rect">
            <a:avLst/>
          </a:prstGeom>
          <a:solidFill>
            <a:srgbClr val="8FD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 dirty="0">
                <a:solidFill>
                  <a:schemeClr val="tx1"/>
                </a:solidFill>
              </a:rPr>
              <a:t>Unlocking Of Knee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3614" y="3328097"/>
            <a:ext cx="5412654" cy="2585323"/>
          </a:xfrm>
          <a:prstGeom prst="rect">
            <a:avLst/>
          </a:prstGeom>
          <a:noFill/>
          <a:ln>
            <a:solidFill>
              <a:srgbClr val="5DCE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The joint assumes the position of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full extension</a:t>
            </a:r>
            <a:r>
              <a:rPr lang="en-US" sz="1800" dirty="0">
                <a:solidFill>
                  <a:srgbClr val="003399"/>
                </a:solidFill>
                <a:latin typeface="+mn-lt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It becomes a rigid structure.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The menisci are compressed between the </a:t>
            </a:r>
            <a:r>
              <a:rPr lang="en-US" sz="1800" dirty="0" err="1">
                <a:latin typeface="+mn-lt"/>
              </a:rPr>
              <a:t>tibial</a:t>
            </a:r>
            <a:r>
              <a:rPr lang="en-US" sz="1800" dirty="0">
                <a:latin typeface="+mn-lt"/>
              </a:rPr>
              <a:t> and femoral condyles.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Results mainly by tension of anterior cruciate ligament.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Tightening of all the major ligaments.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The femur is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medially</a:t>
            </a:r>
            <a:r>
              <a:rPr lang="en-US" sz="1800" b="1" dirty="0">
                <a:solidFill>
                  <a:srgbClr val="FF66CC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rotated on the tibia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Lateral rotation of tibia)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</a:t>
            </a:r>
            <a:r>
              <a:rPr lang="ar-SA" sz="1800" dirty="0">
                <a:solidFill>
                  <a:schemeClr val="tx1"/>
                </a:solidFill>
                <a:latin typeface="+mn-lt"/>
              </a:rPr>
              <a:t> 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4817" y="3354521"/>
            <a:ext cx="3594196" cy="1477328"/>
          </a:xfrm>
          <a:prstGeom prst="rect">
            <a:avLst/>
          </a:prstGeom>
          <a:noFill/>
          <a:ln>
            <a:solidFill>
              <a:srgbClr val="5DCE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Medial rotation of tibia (lateral rotation of femur) , at the </a:t>
            </a:r>
            <a:r>
              <a:rPr lang="en-US" sz="18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beginning of flexion.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Performed by </a:t>
            </a:r>
            <a:r>
              <a:rPr lang="en-US" sz="1800" b="1" u="sng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popliteus</a:t>
            </a:r>
            <a:r>
              <a:rPr lang="en-US" sz="18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relax ligaments &amp; allow easy flexion.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858891" y="1831891"/>
            <a:ext cx="412599" cy="284226"/>
          </a:xfrm>
          <a:prstGeom prst="straightConnector1">
            <a:avLst/>
          </a:prstGeom>
          <a:ln>
            <a:solidFill>
              <a:srgbClr val="8FDD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144990" y="1831891"/>
            <a:ext cx="767815" cy="412341"/>
          </a:xfrm>
          <a:prstGeom prst="straightConnector1">
            <a:avLst/>
          </a:prstGeom>
          <a:ln>
            <a:solidFill>
              <a:srgbClr val="8FDD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541872" y="459044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Knee joint</a:t>
            </a:r>
          </a:p>
          <a:p>
            <a:r>
              <a:rPr lang="en-US" sz="3200" dirty="0"/>
              <a:t>Movements</a:t>
            </a:r>
            <a:endParaRPr lang="en-US" sz="4000" b="1" dirty="0"/>
          </a:p>
        </p:txBody>
      </p:sp>
      <p:pic>
        <p:nvPicPr>
          <p:cNvPr id="11" name="Picture 5" descr="msoA2D89"/>
          <p:cNvPicPr>
            <a:picLocks noChangeAspect="1" noChangeArrowheads="1"/>
          </p:cNvPicPr>
          <p:nvPr/>
        </p:nvPicPr>
        <p:blipFill rotWithShape="1">
          <a:blip r:embed="rId2" cstate="print"/>
          <a:srcRect l="14766" r="17529" b="4646"/>
          <a:stretch/>
        </p:blipFill>
        <p:spPr bwMode="auto">
          <a:xfrm>
            <a:off x="9098734" y="4885636"/>
            <a:ext cx="1946362" cy="193202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9496049" y="5417094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rgbClr val="C00000"/>
                </a:solidFill>
              </a:rPr>
              <a:t>popliteus</a:t>
            </a:r>
            <a:endParaRPr lang="en-US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2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872" y="2072419"/>
            <a:ext cx="2439665" cy="939800"/>
          </a:xfrm>
          <a:prstGeom prst="rect">
            <a:avLst/>
          </a:prstGeom>
          <a:solidFill>
            <a:srgbClr val="8FDDC7"/>
          </a:solidFill>
          <a:ln>
            <a:solidFill>
              <a:srgbClr val="8FD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 dirty="0">
                <a:solidFill>
                  <a:schemeClr val="tx1"/>
                </a:solidFill>
              </a:rPr>
              <a:t>1. Muscles: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7404" y="2072419"/>
            <a:ext cx="2307596" cy="939800"/>
          </a:xfrm>
          <a:prstGeom prst="rect">
            <a:avLst/>
          </a:prstGeom>
          <a:solidFill>
            <a:srgbClr val="8FDDC7"/>
          </a:solidFill>
          <a:ln>
            <a:solidFill>
              <a:srgbClr val="8FD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 dirty="0">
                <a:solidFill>
                  <a:schemeClr val="tx1"/>
                </a:solidFill>
              </a:rPr>
              <a:t>2. Ligaments: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872" y="3012219"/>
            <a:ext cx="2439665" cy="3139321"/>
          </a:xfrm>
          <a:prstGeom prst="rect">
            <a:avLst/>
          </a:prstGeom>
          <a:noFill/>
          <a:ln>
            <a:solidFill>
              <a:srgbClr val="8FDDC7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• </a:t>
            </a:r>
            <a:r>
              <a:rPr lang="en-US" sz="1800" b="1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Quadriceps 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particularly the inferior fibers of the </a:t>
            </a:r>
            <a:r>
              <a:rPr lang="en-US" sz="1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Vasut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lateralis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and </a:t>
            </a:r>
            <a:r>
              <a:rPr lang="en-US" sz="1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medialis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</a:t>
            </a:r>
          </a:p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• Many sport injuries can be preventable through appropriate training and conditioning of the muscle. </a:t>
            </a:r>
          </a:p>
          <a:p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404" y="2999571"/>
            <a:ext cx="2307595" cy="1477328"/>
          </a:xfrm>
          <a:prstGeom prst="rect">
            <a:avLst/>
          </a:prstGeom>
          <a:noFill/>
          <a:ln>
            <a:solidFill>
              <a:srgbClr val="8FDDC7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knee joint can function well following a ligamentous strain if the quadriceps is intact. 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541872" y="607739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Knee joint</a:t>
            </a:r>
          </a:p>
          <a:p>
            <a:r>
              <a:rPr lang="en-US" sz="3200" dirty="0"/>
              <a:t>Stability</a:t>
            </a:r>
            <a:endParaRPr lang="en-US" sz="4000" b="1" dirty="0"/>
          </a:p>
        </p:txBody>
      </p:sp>
      <p:pic>
        <p:nvPicPr>
          <p:cNvPr id="11" name="Picture 5" descr="377DF408"/>
          <p:cNvPicPr>
            <a:picLocks noChangeAspect="1" noChangeArrowheads="1"/>
          </p:cNvPicPr>
          <p:nvPr/>
        </p:nvPicPr>
        <p:blipFill>
          <a:blip r:embed="rId2" cstate="print"/>
          <a:srcRect l="54994" r="5347" b="46909"/>
          <a:stretch>
            <a:fillRect/>
          </a:stretch>
        </p:blipFill>
        <p:spPr>
          <a:xfrm>
            <a:off x="6694084" y="1016183"/>
            <a:ext cx="4507316" cy="5444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790765" y="1980586"/>
            <a:ext cx="1264023" cy="2112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790765" y="2828627"/>
            <a:ext cx="833717" cy="3679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47918" y="6414484"/>
            <a:ext cx="2020105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Only on the girls’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304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61" y="138661"/>
            <a:ext cx="10515600" cy="969818"/>
          </a:xfrm>
        </p:spPr>
        <p:txBody>
          <a:bodyPr/>
          <a:lstStyle/>
          <a:p>
            <a:r>
              <a:rPr lang="en-GB" b="1" dirty="0"/>
              <a:t>Skeleton of foot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108479"/>
            <a:ext cx="4517136" cy="3304032"/>
          </a:xfr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61" y="1108479"/>
            <a:ext cx="4370832" cy="3304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956" y="4766324"/>
            <a:ext cx="7592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rPr>
              <a:t>Tarsals: Calcaneus-talus-navicular-cuboid-three cuneiform bones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rPr>
              <a:t>Metatarsals:1</a:t>
            </a:r>
            <a:r>
              <a:rPr lang="en-US" sz="1800" kern="1200" baseline="30000" dirty="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rPr>
              <a:t>st</a:t>
            </a:r>
            <a:r>
              <a:rPr lang="en-US" sz="1800" kern="1200" dirty="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rPr>
              <a:t> to 5</a:t>
            </a:r>
            <a:r>
              <a:rPr lang="en-US" sz="1800" kern="1200" baseline="30000" dirty="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rPr>
              <a:t>th</a:t>
            </a:r>
            <a:r>
              <a:rPr lang="en-US" sz="1800" kern="1200" dirty="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rPr>
              <a:t> medial to lateral metatarsal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rPr>
              <a:t>Phalanges: each toe has 3 phalanges except big toe has 2</a:t>
            </a:r>
          </a:p>
        </p:txBody>
      </p:sp>
    </p:spTree>
    <p:extLst>
      <p:ext uri="{BB962C8B-B14F-4D97-AF65-F5344CB8AC3E}">
        <p14:creationId xmlns:p14="http://schemas.microsoft.com/office/powerpoint/2010/main" val="21192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9157"/>
            <a:ext cx="10515600" cy="1325563"/>
          </a:xfrm>
        </p:spPr>
        <p:txBody>
          <a:bodyPr/>
          <a:lstStyle/>
          <a:p>
            <a:r>
              <a:rPr lang="en-US" i="1" dirty="0"/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4720"/>
            <a:ext cx="10515600" cy="33261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List the </a:t>
            </a:r>
            <a:r>
              <a:rPr lang="en-GB" b="1" dirty="0"/>
              <a:t>type</a:t>
            </a:r>
            <a:r>
              <a:rPr lang="en-GB" dirty="0"/>
              <a:t> &amp; </a:t>
            </a:r>
            <a:r>
              <a:rPr lang="en-GB" b="1" dirty="0"/>
              <a:t>articular </a:t>
            </a:r>
            <a:r>
              <a:rPr lang="en-GB" dirty="0"/>
              <a:t>surfaces of the hip, knee and ankle joints.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Describe the capsule and  ligaments of the hip, knee and ankle joints.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Describe movements of hip, knee and ankle joints and list the muscles involved in these movements.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List important bursae in relation to knee joint.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Apply Hilton’s law about nerve supply of joints.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508" y="415030"/>
            <a:ext cx="10515600" cy="979581"/>
          </a:xfrm>
        </p:spPr>
        <p:txBody>
          <a:bodyPr/>
          <a:lstStyle/>
          <a:p>
            <a:r>
              <a:rPr lang="en-US" b="1" dirty="0"/>
              <a:t>Ankle joint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06" y="3543953"/>
            <a:ext cx="3456432" cy="3224784"/>
          </a:xfr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54" y="306750"/>
            <a:ext cx="3297936" cy="3224784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2508" y="1525157"/>
            <a:ext cx="67109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TYPE</a:t>
            </a:r>
            <a:r>
              <a:rPr lang="en-US" sz="20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:</a:t>
            </a:r>
          </a:p>
          <a:p>
            <a:pPr marL="400050"/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It is a </a:t>
            </a:r>
            <a:r>
              <a:rPr lang="en-US" sz="20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synovial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20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hinge joint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400050"/>
            <a:endParaRPr lang="en-US" sz="2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ARTICULAR SURFACES:</a:t>
            </a:r>
          </a:p>
          <a:p>
            <a:pPr marL="457200">
              <a:buFont typeface="+mj-lt"/>
              <a:buAutoNum type="arabicPeriod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UPPER:</a:t>
            </a:r>
          </a:p>
          <a:p>
            <a:pPr marL="457200"/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 socket formed by:  the lower end of tibia, medial malleolus &amp; lateral malleolus.</a:t>
            </a:r>
          </a:p>
          <a:p>
            <a:pPr marL="457200"/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 </a:t>
            </a:r>
            <a:r>
              <a:rPr lang="en-US" sz="2000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LOWER:</a:t>
            </a:r>
          </a:p>
          <a:p>
            <a:pPr marL="457200"/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Body of talus.</a:t>
            </a:r>
          </a:p>
          <a:p>
            <a:endParaRPr lang="en-US" sz="2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1320" y="4752933"/>
            <a:ext cx="520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Hinge joint :</a:t>
            </a:r>
          </a:p>
          <a:p>
            <a:r>
              <a:rPr lang="en-US" sz="1600" kern="1200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A hinge joint is a bone joint in which the articular surfaces are molded to each other in such a manner as to permit motion only in one plane.</a:t>
            </a:r>
          </a:p>
          <a:p>
            <a:r>
              <a:rPr lang="en-US" sz="1600" kern="1200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So the movement will only be flexion + extension</a:t>
            </a:r>
          </a:p>
        </p:txBody>
      </p:sp>
    </p:spTree>
    <p:extLst>
      <p:ext uri="{BB962C8B-B14F-4D97-AF65-F5344CB8AC3E}">
        <p14:creationId xmlns:p14="http://schemas.microsoft.com/office/powerpoint/2010/main" val="4634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12" y="1188069"/>
            <a:ext cx="9674037" cy="461075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* As a hinge joint, medial and lateral ligaments are important ( for flexion and extension 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2467" r="3612" b="8229"/>
          <a:stretch/>
        </p:blipFill>
        <p:spPr>
          <a:xfrm>
            <a:off x="614802" y="1750348"/>
            <a:ext cx="4444054" cy="2699006"/>
          </a:xfr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73871" y="4449354"/>
            <a:ext cx="4125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MEDIAL (DELTOID) LIGAMENT: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 strong </a:t>
            </a:r>
            <a:r>
              <a:rPr lang="en-US" sz="18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triangular</a:t>
            </a: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ligament.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Apex</a:t>
            </a: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: attached to medial malleolus.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Base</a:t>
            </a: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: subdivided into 4 parts:</a:t>
            </a:r>
          </a:p>
          <a:p>
            <a:pPr marL="457200" indent="-171450">
              <a:buFont typeface="+mj-lt"/>
              <a:buAutoNum type="arabicPeriod"/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Anterior </a:t>
            </a:r>
            <a:r>
              <a:rPr lang="en-US" sz="1800" kern="120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tibiotalar</a:t>
            </a: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part.</a:t>
            </a:r>
          </a:p>
          <a:p>
            <a:pPr marL="457200" indent="-171450">
              <a:buFont typeface="+mj-lt"/>
              <a:buAutoNum type="arabicPeriod"/>
            </a:pPr>
            <a:r>
              <a:rPr lang="en-US" sz="1800" kern="120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Tibionavicular</a:t>
            </a: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part.</a:t>
            </a:r>
          </a:p>
          <a:p>
            <a:pPr marL="457200" indent="-171450">
              <a:buFont typeface="+mj-lt"/>
              <a:buAutoNum type="arabicPeriod"/>
            </a:pPr>
            <a:r>
              <a:rPr lang="en-US" sz="1800" kern="120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Tibiocalcaneal</a:t>
            </a: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part.</a:t>
            </a:r>
          </a:p>
          <a:p>
            <a:pPr marL="457200" indent="-171450">
              <a:buFont typeface="+mj-lt"/>
              <a:buAutoNum type="arabicPeriod"/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Posterior </a:t>
            </a:r>
            <a:r>
              <a:rPr lang="en-US" sz="1800" kern="120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tibiotalar</a:t>
            </a: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part.</a:t>
            </a:r>
          </a:p>
          <a:p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29300" y="2114550"/>
            <a:ext cx="3903943" cy="2171700"/>
            <a:chOff x="5827622" y="2293423"/>
            <a:chExt cx="3903943" cy="2171700"/>
          </a:xfrm>
        </p:grpSpPr>
        <p:pic>
          <p:nvPicPr>
            <p:cNvPr id="11" name="Content Placeholder 7" descr="F66122-006-f098a.jpg"/>
            <p:cNvPicPr>
              <a:picLocks noChangeAspect="1"/>
            </p:cNvPicPr>
            <p:nvPr/>
          </p:nvPicPr>
          <p:blipFill rotWithShape="1">
            <a:blip r:embed="rId3" cstate="print"/>
            <a:srcRect l="3410" t="3320" b="4688"/>
            <a:stretch/>
          </p:blipFill>
          <p:spPr>
            <a:xfrm>
              <a:off x="5827622" y="2293423"/>
              <a:ext cx="3903943" cy="21717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12" name="Left Arrow 11"/>
            <p:cNvSpPr/>
            <p:nvPr/>
          </p:nvSpPr>
          <p:spPr>
            <a:xfrm>
              <a:off x="9185464" y="2801610"/>
              <a:ext cx="356907" cy="304800"/>
            </a:xfrm>
            <a:prstGeom prst="lef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13" name="Left Arrow 12"/>
            <p:cNvSpPr/>
            <p:nvPr/>
          </p:nvSpPr>
          <p:spPr>
            <a:xfrm flipV="1">
              <a:off x="8356789" y="4254501"/>
              <a:ext cx="356907" cy="210622"/>
            </a:xfrm>
            <a:prstGeom prst="lef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908865" y="3278724"/>
              <a:ext cx="319368" cy="20109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996268" y="4751656"/>
            <a:ext cx="418651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LATERAL LIGAMENT:</a:t>
            </a:r>
          </a:p>
          <a:p>
            <a:pPr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Composed of 3 separate ligaments </a:t>
            </a:r>
            <a:r>
              <a:rPr lang="en-US" sz="16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(WHY?).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Anterior </a:t>
            </a:r>
            <a:r>
              <a:rPr lang="en-US" sz="1800" kern="120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talofibular</a:t>
            </a: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ligament.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kern="120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Calcaneofibular</a:t>
            </a: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ligament.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Posterior </a:t>
            </a:r>
            <a:r>
              <a:rPr lang="en-US" sz="1800" kern="120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talofibular</a:t>
            </a: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ligament.</a:t>
            </a:r>
          </a:p>
          <a:p>
            <a:pPr>
              <a:spcAft>
                <a:spcPts val="600"/>
              </a:spcAft>
            </a:pP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427571" y="98896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Ankle joint</a:t>
            </a:r>
          </a:p>
          <a:p>
            <a:r>
              <a:rPr lang="en-US" sz="3200" dirty="0"/>
              <a:t>Ligaments</a:t>
            </a:r>
            <a:endParaRPr lang="en-US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6328551" y="5472113"/>
            <a:ext cx="2772863" cy="31589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328550" y="5864043"/>
            <a:ext cx="2772863" cy="2743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331350" y="6226484"/>
            <a:ext cx="2834640" cy="2743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942976" y="2657233"/>
            <a:ext cx="285750" cy="182880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047752" y="2490546"/>
            <a:ext cx="285750" cy="162178"/>
          </a:xfrm>
          <a:prstGeom prst="right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047749" y="2283035"/>
            <a:ext cx="285750" cy="18288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4286250" y="2290613"/>
            <a:ext cx="381000" cy="270303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333499" y="5849755"/>
            <a:ext cx="2087426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499" y="6130242"/>
            <a:ext cx="1737360" cy="0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499" y="6393125"/>
            <a:ext cx="17373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319211" y="6664141"/>
            <a:ext cx="219456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14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42900" y="1824831"/>
            <a:ext cx="2958915" cy="4351338"/>
          </a:xfrm>
          <a:ln w="28575">
            <a:solidFill>
              <a:srgbClr val="8FDDC7"/>
            </a:solidFill>
          </a:ln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DORSIFLEXION:</a:t>
            </a:r>
          </a:p>
          <a:p>
            <a:pPr marL="0" indent="0" algn="l">
              <a:buNone/>
            </a:pPr>
            <a:r>
              <a:rPr lang="en-US" sz="1800" dirty="0"/>
              <a:t>Performed by muscles of anterior compartment of leg:</a:t>
            </a:r>
          </a:p>
          <a:p>
            <a:pPr marL="0" indent="0" algn="l">
              <a:buNone/>
            </a:pPr>
            <a:r>
              <a:rPr lang="en-US" sz="1800" dirty="0" err="1"/>
              <a:t>1-tibialis</a:t>
            </a:r>
            <a:r>
              <a:rPr lang="en-US" sz="1800" dirty="0"/>
              <a:t> anterior. </a:t>
            </a:r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r>
              <a:rPr lang="en-US" sz="1800" dirty="0"/>
              <a:t>2-extensor </a:t>
            </a:r>
            <a:r>
              <a:rPr lang="en-US" sz="1800" dirty="0" err="1"/>
              <a:t>hallucis</a:t>
            </a:r>
            <a:r>
              <a:rPr lang="en-US" sz="1800" dirty="0"/>
              <a:t> </a:t>
            </a:r>
            <a:r>
              <a:rPr lang="en-US" sz="1800" dirty="0" err="1"/>
              <a:t>longus</a:t>
            </a:r>
            <a:r>
              <a:rPr lang="en-US" sz="1800" dirty="0"/>
              <a:t>. </a:t>
            </a:r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r>
              <a:rPr lang="en-US" sz="1800" dirty="0"/>
              <a:t>3-extensor </a:t>
            </a:r>
            <a:r>
              <a:rPr lang="en-US" sz="1800" dirty="0" err="1"/>
              <a:t>digitorum</a:t>
            </a:r>
            <a:r>
              <a:rPr lang="en-US" sz="1800" dirty="0"/>
              <a:t> longus  </a:t>
            </a:r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r>
              <a:rPr lang="en-US" sz="1800" dirty="0" err="1"/>
              <a:t>4-peroneus</a:t>
            </a:r>
            <a:r>
              <a:rPr lang="en-US" sz="1800" dirty="0"/>
              <a:t> </a:t>
            </a:r>
            <a:r>
              <a:rPr lang="en-US" sz="1800" dirty="0" err="1"/>
              <a:t>tertius</a:t>
            </a:r>
            <a:r>
              <a:rPr lang="en-US" sz="1800" dirty="0"/>
              <a:t> .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934920" y="1824831"/>
            <a:ext cx="3098727" cy="4858781"/>
          </a:xfrm>
          <a:ln w="28575">
            <a:solidFill>
              <a:srgbClr val="8FDDC7"/>
            </a:solidFill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dirty="0" err="1"/>
              <a:t>PLANTERFLEXION</a:t>
            </a:r>
            <a:r>
              <a:rPr lang="en-US" dirty="0"/>
              <a:t>:</a:t>
            </a:r>
          </a:p>
          <a:p>
            <a:pPr marL="0" indent="0" algn="l">
              <a:buNone/>
            </a:pPr>
            <a:r>
              <a:rPr lang="en-US" sz="1800" b="1" dirty="0"/>
              <a:t>Initiated by </a:t>
            </a:r>
            <a:r>
              <a:rPr lang="en-US" sz="1800" b="1" dirty="0">
                <a:solidFill>
                  <a:srgbClr val="FF0000"/>
                </a:solidFill>
              </a:rPr>
              <a:t>soleus </a:t>
            </a:r>
          </a:p>
          <a:p>
            <a:pPr marL="0" indent="0" algn="l">
              <a:buNone/>
            </a:pPr>
            <a:r>
              <a:rPr lang="en-US" sz="1800" b="1" dirty="0"/>
              <a:t>Maintained by </a:t>
            </a:r>
            <a:r>
              <a:rPr lang="en-US" sz="1800" b="1" dirty="0">
                <a:solidFill>
                  <a:srgbClr val="FF0000"/>
                </a:solidFill>
              </a:rPr>
              <a:t>gastrocnemius</a:t>
            </a:r>
            <a:r>
              <a:rPr lang="en-US" sz="1800" b="1" dirty="0"/>
              <a:t>,</a:t>
            </a:r>
          </a:p>
          <a:p>
            <a:pPr marL="0" indent="0" algn="l">
              <a:buNone/>
            </a:pPr>
            <a:r>
              <a:rPr lang="en-US" sz="1800" dirty="0"/>
              <a:t>Assisted by other muscles in </a:t>
            </a:r>
            <a:r>
              <a:rPr lang="en-US" sz="1800" b="1" dirty="0"/>
              <a:t>posterior </a:t>
            </a:r>
            <a:r>
              <a:rPr lang="en-US" sz="1800" dirty="0"/>
              <a:t>compartment of leg:</a:t>
            </a:r>
          </a:p>
          <a:p>
            <a:pPr marL="0" indent="0" algn="l">
              <a:buNone/>
            </a:pPr>
            <a:r>
              <a:rPr lang="en-US" sz="1800" dirty="0"/>
              <a:t>1- </a:t>
            </a:r>
            <a:r>
              <a:rPr lang="en-US" sz="1800" dirty="0" err="1"/>
              <a:t>tibialis</a:t>
            </a:r>
            <a:r>
              <a:rPr lang="en-US" sz="1800" dirty="0"/>
              <a:t> posterior.</a:t>
            </a:r>
          </a:p>
          <a:p>
            <a:pPr marL="0" indent="0" algn="l">
              <a:buNone/>
            </a:pPr>
            <a:r>
              <a:rPr lang="en-US" sz="1800" dirty="0"/>
              <a:t>2-flexor </a:t>
            </a:r>
            <a:r>
              <a:rPr lang="en-US" sz="1800" dirty="0" err="1"/>
              <a:t>digitorum</a:t>
            </a:r>
            <a:r>
              <a:rPr lang="en-US" sz="1800" dirty="0"/>
              <a:t> </a:t>
            </a:r>
            <a:r>
              <a:rPr lang="en-US" sz="1800" dirty="0" err="1"/>
              <a:t>longus</a:t>
            </a:r>
            <a:r>
              <a:rPr lang="en-US" sz="1800" dirty="0"/>
              <a:t> .</a:t>
            </a:r>
          </a:p>
          <a:p>
            <a:pPr marL="0" indent="0" algn="l">
              <a:buNone/>
            </a:pPr>
            <a:r>
              <a:rPr lang="en-US" sz="1800" dirty="0"/>
              <a:t>3- flexor </a:t>
            </a:r>
            <a:r>
              <a:rPr lang="en-US" sz="1800" dirty="0" err="1"/>
              <a:t>hallucis</a:t>
            </a:r>
            <a:r>
              <a:rPr lang="en-US" sz="1800" dirty="0"/>
              <a:t> </a:t>
            </a:r>
            <a:r>
              <a:rPr lang="en-US" sz="1800" dirty="0" err="1"/>
              <a:t>longus</a:t>
            </a:r>
            <a:r>
              <a:rPr lang="en-US" sz="1800" dirty="0"/>
              <a:t> .</a:t>
            </a:r>
          </a:p>
          <a:p>
            <a:pPr marL="0" indent="0" algn="l">
              <a:buNone/>
            </a:pPr>
            <a:r>
              <a:rPr lang="en-US" sz="1800" dirty="0"/>
              <a:t>+ muscles of </a:t>
            </a:r>
            <a:r>
              <a:rPr lang="en-US" sz="1800" b="1" dirty="0"/>
              <a:t>lateral</a:t>
            </a:r>
            <a:r>
              <a:rPr lang="en-US" sz="1800" dirty="0"/>
              <a:t> compartment of leg :</a:t>
            </a:r>
          </a:p>
          <a:p>
            <a:pPr marL="0" indent="0" algn="l">
              <a:buNone/>
            </a:pPr>
            <a:r>
              <a:rPr lang="en-US" sz="1800" dirty="0" err="1"/>
              <a:t>1-peroneus</a:t>
            </a:r>
            <a:r>
              <a:rPr lang="en-US" sz="1800" dirty="0"/>
              <a:t> </a:t>
            </a:r>
            <a:r>
              <a:rPr lang="en-US" sz="1800" dirty="0" err="1"/>
              <a:t>Longus</a:t>
            </a:r>
            <a:r>
              <a:rPr lang="en-US" sz="1800" dirty="0"/>
              <a:t> .</a:t>
            </a:r>
          </a:p>
          <a:p>
            <a:pPr marL="0" indent="0" algn="l">
              <a:buNone/>
            </a:pPr>
            <a:r>
              <a:rPr lang="en-US" sz="1800" dirty="0" err="1"/>
              <a:t>2-peroneus</a:t>
            </a:r>
            <a:r>
              <a:rPr lang="en-US" sz="1800" dirty="0"/>
              <a:t> </a:t>
            </a:r>
            <a:r>
              <a:rPr lang="en-US" sz="1800" dirty="0" err="1"/>
              <a:t>brevis</a:t>
            </a:r>
            <a:r>
              <a:rPr lang="en-US" sz="1800" dirty="0"/>
              <a:t> 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250" y="1825625"/>
            <a:ext cx="5568812" cy="3288816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3406022" y="5114441"/>
            <a:ext cx="5424690" cy="15875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  <a:p>
            <a:pPr algn="ctr"/>
            <a:r>
              <a:rPr lang="ar-SA" sz="1800" kern="1200" dirty="0">
                <a:solidFill>
                  <a:schemeClr val="tx1"/>
                </a:solidFill>
              </a:rPr>
              <a:t>N.B.</a:t>
            </a:r>
            <a:endParaRPr lang="en-US" sz="1800" kern="1200" dirty="0">
              <a:solidFill>
                <a:schemeClr val="tx1"/>
              </a:solidFill>
            </a:endParaRPr>
          </a:p>
          <a:p>
            <a:pPr algn="ctr"/>
            <a:r>
              <a:rPr lang="en-US" sz="2000" kern="1200" dirty="0">
                <a:solidFill>
                  <a:srgbClr val="FF0000"/>
                </a:solidFill>
              </a:rPr>
              <a:t>INVERSION &amp; EVERSION MOVEMENTS occur</a:t>
            </a:r>
          </a:p>
          <a:p>
            <a:pPr algn="ctr"/>
            <a:r>
              <a:rPr lang="en-US" sz="2000" kern="1200" dirty="0">
                <a:solidFill>
                  <a:srgbClr val="FF0000"/>
                </a:solidFill>
              </a:rPr>
              <a:t>at the </a:t>
            </a:r>
            <a:r>
              <a:rPr lang="en-US" sz="2000" kern="1200" dirty="0" err="1">
                <a:solidFill>
                  <a:srgbClr val="FF0000"/>
                </a:solidFill>
              </a:rPr>
              <a:t>talo-calcaneo-navicular</a:t>
            </a:r>
            <a:r>
              <a:rPr lang="en-US" sz="2000" kern="1200" dirty="0">
                <a:solidFill>
                  <a:srgbClr val="FF0000"/>
                </a:solidFill>
              </a:rPr>
              <a:t> joint. Or simply subtalar joint </a:t>
            </a:r>
          </a:p>
          <a:p>
            <a:pPr algn="ctr"/>
            <a:r>
              <a:rPr lang="en-US" sz="2000" kern="1200" dirty="0">
                <a:solidFill>
                  <a:srgbClr val="FF0000"/>
                </a:solidFill>
              </a:rPr>
              <a:t>NOT ON ANKLE</a:t>
            </a:r>
          </a:p>
          <a:p>
            <a:pPr algn="ctr"/>
            <a:endParaRPr lang="ar-SA" sz="2000" kern="1200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53264" y="384515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Ankle joint</a:t>
            </a:r>
          </a:p>
          <a:p>
            <a:r>
              <a:rPr lang="en-US" sz="3200" dirty="0"/>
              <a:t>Movements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35910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892629" y="2591079"/>
            <a:ext cx="8229600" cy="1577509"/>
          </a:xfrm>
          <a:prstGeom prst="rect">
            <a:avLst/>
          </a:prstGeom>
          <a:noFill/>
          <a:ln w="28575">
            <a:solidFill>
              <a:srgbClr val="5DCEA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</a:t>
            </a:r>
            <a:r>
              <a:rPr lang="en-US" b="1" u="sng" dirty="0"/>
              <a:t>:</a:t>
            </a:r>
          </a:p>
          <a:p>
            <a:pPr>
              <a:buFont typeface="Arial"/>
              <a:buNone/>
            </a:pPr>
            <a:r>
              <a:rPr lang="en-US" b="1" i="1" dirty="0"/>
              <a:t>“The joint is supplied by branches from nerves supplying muscles acting on it”.</a:t>
            </a:r>
            <a:endParaRPr lang="en-US" b="1" dirty="0"/>
          </a:p>
          <a:p>
            <a:pPr>
              <a:buFont typeface="Arial"/>
              <a:buNone/>
            </a:pPr>
            <a:endParaRPr lang="en-US" b="1" dirty="0"/>
          </a:p>
          <a:p>
            <a:pPr>
              <a:buFont typeface="Arial"/>
              <a:buNone/>
            </a:pPr>
            <a:endParaRPr lang="en-US" b="1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14075" y="1339256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Nerve supply of all JOINTS</a:t>
            </a:r>
          </a:p>
        </p:txBody>
      </p:sp>
    </p:spTree>
    <p:extLst>
      <p:ext uri="{BB962C8B-B14F-4D97-AF65-F5344CB8AC3E}">
        <p14:creationId xmlns:p14="http://schemas.microsoft.com/office/powerpoint/2010/main" val="1921455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580913" y="742996"/>
            <a:ext cx="5181600" cy="435133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  <a:p>
            <a:pPr marL="177800" indent="0">
              <a:buNone/>
            </a:pPr>
            <a:r>
              <a:rPr lang="en-GB" dirty="0" err="1">
                <a:latin typeface="Calibri" panose="020F0502020204030204" pitchFamily="34" charset="0"/>
              </a:rPr>
              <a:t>Ghada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Almazrou</a:t>
            </a:r>
            <a:endParaRPr lang="en-GB" dirty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Abdullah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Almana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(Biochemistry)</a:t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10"/>
          <p:cNvGrpSpPr/>
          <p:nvPr/>
        </p:nvGrpSpPr>
        <p:grpSpPr>
          <a:xfrm>
            <a:off x="4030873" y="4494765"/>
            <a:ext cx="3923939" cy="972221"/>
            <a:chOff x="2927787" y="4046711"/>
            <a:chExt cx="3923939" cy="972221"/>
          </a:xfrm>
        </p:grpSpPr>
        <p:sp>
          <p:nvSpPr>
            <p:cNvPr id="2" name="TextBox 1"/>
            <p:cNvSpPr txBox="1"/>
            <p:nvPr/>
          </p:nvSpPr>
          <p:spPr>
            <a:xfrm>
              <a:off x="3487052" y="4086072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7BBF26"/>
                  </a:solidFill>
                  <a:ea typeface="+mn-ea"/>
                </a:rPr>
                <a:t>anatomyteam436@gmail.com</a:t>
              </a:r>
              <a:endParaRPr lang="en-GB" sz="1600" i="1" dirty="0">
                <a:solidFill>
                  <a:srgbClr val="7BBF26"/>
                </a:solidFill>
                <a:ea typeface="+mn-ea"/>
              </a:endParaRPr>
            </a:p>
          </p:txBody>
        </p:sp>
        <p:pic>
          <p:nvPicPr>
            <p:cNvPr id="1026" name="Picture 2" descr="https://d30y9cdsu7xlg0.cloudfront.net/png/12462-20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87" y="4046711"/>
              <a:ext cx="448054" cy="4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twitte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01" y="4623295"/>
              <a:ext cx="393116" cy="3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87052" y="4649600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55ACEE"/>
                  </a:solidFill>
                  <a:ea typeface="+mn-ea"/>
                </a:rPr>
                <a:t>@anatomy436</a:t>
              </a:r>
              <a:endParaRPr lang="en-GB" sz="1600" i="1" dirty="0">
                <a:solidFill>
                  <a:srgbClr val="55ACEE"/>
                </a:solidFill>
                <a:ea typeface="+mn-ea"/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8205662" y="746315"/>
            <a:ext cx="4477657" cy="5040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prstClr val="black"/>
                </a:solidFill>
              </a:rPr>
              <a:t>Members:</a:t>
            </a:r>
            <a:endParaRPr lang="en-GB" i="1" dirty="0">
              <a:solidFill>
                <a:prstClr val="black"/>
              </a:solidFill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 err="1">
                <a:solidFill>
                  <a:prstClr val="black"/>
                </a:solidFill>
              </a:rPr>
              <a:t>Yazeed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Almotairi</a:t>
            </a:r>
            <a:endParaRPr lang="en-GB" dirty="0">
              <a:solidFill>
                <a:prstClr val="black"/>
              </a:solidFill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</a:rPr>
              <a:t>Mohammed </a:t>
            </a:r>
            <a:r>
              <a:rPr lang="en-GB" dirty="0" err="1">
                <a:solidFill>
                  <a:prstClr val="black"/>
                </a:solidFill>
              </a:rPr>
              <a:t>Alaseri</a:t>
            </a:r>
            <a:endParaRPr lang="en-GB" dirty="0">
              <a:solidFill>
                <a:prstClr val="black"/>
              </a:solidFill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</a:rPr>
              <a:t>Fahad </a:t>
            </a:r>
            <a:r>
              <a:rPr lang="en-GB" dirty="0" err="1">
                <a:solidFill>
                  <a:prstClr val="black"/>
                </a:solidFill>
              </a:rPr>
              <a:t>Alotaibi</a:t>
            </a:r>
            <a:endParaRPr lang="en-GB" dirty="0">
              <a:solidFill>
                <a:prstClr val="black"/>
              </a:solidFill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 err="1">
                <a:solidFill>
                  <a:prstClr val="black"/>
                </a:solidFill>
              </a:rPr>
              <a:t>Talal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Altukhaim</a:t>
            </a:r>
            <a:endParaRPr lang="en-GB" dirty="0">
              <a:solidFill>
                <a:prstClr val="black"/>
              </a:solidFill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</a:rPr>
              <a:t>Mohammed </a:t>
            </a:r>
            <a:r>
              <a:rPr lang="en-GB" dirty="0" err="1">
                <a:solidFill>
                  <a:prstClr val="black"/>
                </a:solidFill>
              </a:rPr>
              <a:t>Habeeb</a:t>
            </a:r>
            <a:endParaRPr lang="en-GB" dirty="0">
              <a:solidFill>
                <a:prstClr val="black"/>
              </a:solidFill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</a:rPr>
              <a:t>Fahad </a:t>
            </a:r>
            <a:r>
              <a:rPr lang="en-GB" dirty="0" err="1">
                <a:solidFill>
                  <a:prstClr val="black"/>
                </a:solidFill>
              </a:rPr>
              <a:t>Alzahrani</a:t>
            </a:r>
            <a:endParaRPr lang="en-GB" dirty="0">
              <a:solidFill>
                <a:prstClr val="black"/>
              </a:solidFill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</a:rPr>
              <a:t>Hamad </a:t>
            </a:r>
            <a:r>
              <a:rPr lang="en-GB" dirty="0" err="1">
                <a:solidFill>
                  <a:prstClr val="black"/>
                </a:solidFill>
              </a:rPr>
              <a:t>Alhasoon</a:t>
            </a:r>
            <a:endParaRPr lang="en-GB" dirty="0">
              <a:solidFill>
                <a:prstClr val="black"/>
              </a:solidFill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 err="1">
                <a:solidFill>
                  <a:prstClr val="black"/>
                </a:solidFill>
              </a:rPr>
              <a:t>Saleh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Altuwaijri</a:t>
            </a:r>
            <a:endParaRPr lang="en-GB" dirty="0">
              <a:solidFill>
                <a:prstClr val="black"/>
              </a:solidFill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</a:rPr>
              <a:t>Mohammed </a:t>
            </a:r>
            <a:r>
              <a:rPr lang="en-GB" dirty="0" err="1">
                <a:solidFill>
                  <a:prstClr val="black"/>
                </a:solidFill>
              </a:rPr>
              <a:t>Hakami</a:t>
            </a:r>
            <a:endParaRPr lang="en-GB" dirty="0">
              <a:solidFill>
                <a:prstClr val="black"/>
              </a:solidFill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 err="1">
                <a:solidFill>
                  <a:prstClr val="black"/>
                </a:solidFill>
              </a:rPr>
              <a:t>Abdulaziz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Alsumali</a:t>
            </a:r>
            <a:endParaRPr lang="en-GB" dirty="0">
              <a:solidFill>
                <a:prstClr val="black"/>
              </a:solidFill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</a:rPr>
              <a:t>Mohammed </a:t>
            </a:r>
            <a:r>
              <a:rPr lang="en-GB" dirty="0" err="1">
                <a:solidFill>
                  <a:prstClr val="black"/>
                </a:solidFill>
              </a:rPr>
              <a:t>Almuhawas</a:t>
            </a:r>
            <a:endParaRPr lang="en-GB" dirty="0">
              <a:solidFill>
                <a:prstClr val="black"/>
              </a:solidFill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</a:rPr>
              <a:t>Khalid </a:t>
            </a:r>
            <a:r>
              <a:rPr lang="en-GB" dirty="0" err="1">
                <a:solidFill>
                  <a:prstClr val="black"/>
                </a:solidFill>
              </a:rPr>
              <a:t>Alqahtani</a:t>
            </a:r>
            <a:endParaRPr lang="en-GB" dirty="0">
              <a:solidFill>
                <a:prstClr val="black"/>
              </a:solidFill>
            </a:endParaRPr>
          </a:p>
          <a:p>
            <a:pPr marL="177800" indent="0">
              <a:buFont typeface="Arial" panose="020B0604020202020204" pitchFamily="34" charset="0"/>
              <a:buNone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8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99843" y="641691"/>
            <a:ext cx="278939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/>
              <a:t>Hip joint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9747" y="1721974"/>
            <a:ext cx="57710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TYPE: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Synovial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Ball &amp; Socket </a:t>
            </a:r>
            <a:r>
              <a:rPr lang="en-US" sz="2000" dirty="0">
                <a:latin typeface="+mn-lt"/>
              </a:rPr>
              <a:t>joint.</a:t>
            </a:r>
          </a:p>
          <a:p>
            <a:r>
              <a:rPr lang="en-US" sz="1800" dirty="0">
                <a:latin typeface="+mn-lt"/>
              </a:rPr>
              <a:t> </a:t>
            </a:r>
          </a:p>
          <a:p>
            <a:r>
              <a:rPr lang="en-US" sz="2800" b="1" dirty="0">
                <a:latin typeface="+mn-lt"/>
              </a:rPr>
              <a:t>ARTICULAR SURFACES: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Acetabulum of hip (pelvic) bone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(socket)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 Head of femur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(ball)</a:t>
            </a:r>
          </a:p>
          <a:p>
            <a:pPr lvl="1"/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/>
            <a:r>
              <a:rPr lang="en-US" sz="2000" b="1" dirty="0">
                <a:solidFill>
                  <a:schemeClr val="tx1"/>
                </a:solidFill>
                <a:latin typeface="+mn-lt"/>
              </a:rPr>
              <a:t>Acetabular Labrum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C-shaped fibrocartilaginous collar attached to margins of acetabulum, and increases its depth for better retaining of head of femur.</a:t>
            </a:r>
          </a:p>
          <a:p>
            <a:r>
              <a:rPr lang="en-US" sz="2000" dirty="0">
                <a:latin typeface="+mn-lt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42747" y="3471860"/>
            <a:ext cx="3291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71326" y="3771900"/>
            <a:ext cx="146304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8419" y="4400550"/>
            <a:ext cx="201168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071864" y="784570"/>
            <a:ext cx="3661347" cy="3244509"/>
            <a:chOff x="6228901" y="1073746"/>
            <a:chExt cx="3661347" cy="3244509"/>
          </a:xfrm>
        </p:grpSpPr>
        <p:pic>
          <p:nvPicPr>
            <p:cNvPr id="4" name="Picture 2" descr="C:\Documents and Settings\user1\Desktop\Hip joint\Copy of F66122-006-f02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901" y="1073746"/>
              <a:ext cx="3661347" cy="3244509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6815137" y="3843338"/>
              <a:ext cx="885825" cy="242888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629649" y="2286000"/>
              <a:ext cx="942976" cy="3429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743952" y="2757488"/>
              <a:ext cx="1146296" cy="18140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19" descr="C:\Users\Zeenat\Pictures\slide0079_image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2325" y="4094903"/>
            <a:ext cx="2971800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7"/>
          <p:cNvSpPr txBox="1"/>
          <p:nvPr/>
        </p:nvSpPr>
        <p:spPr>
          <a:xfrm>
            <a:off x="8543925" y="4482850"/>
            <a:ext cx="1600200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Acetabular</a:t>
            </a:r>
            <a:r>
              <a:rPr lang="en-US" sz="1400" dirty="0"/>
              <a:t> labrum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8315325" y="4780703"/>
            <a:ext cx="3810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76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14117" y="313077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Hip joint</a:t>
            </a:r>
          </a:p>
          <a:p>
            <a:r>
              <a:rPr lang="en-US" sz="4000" dirty="0"/>
              <a:t>Capsule</a:t>
            </a:r>
            <a:r>
              <a:rPr lang="en-US" sz="48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592" y="6406267"/>
            <a:ext cx="2020105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Only on the girls’ slides</a:t>
            </a:r>
            <a:endParaRPr lang="en-GB" dirty="0"/>
          </a:p>
        </p:txBody>
      </p:sp>
      <p:pic>
        <p:nvPicPr>
          <p:cNvPr id="4" name="Picture 3" descr="2CE921A"/>
          <p:cNvPicPr>
            <a:picLocks noGrp="1"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5" r="15102" b="68275"/>
          <a:stretch/>
        </p:blipFill>
        <p:spPr>
          <a:xfrm>
            <a:off x="7343771" y="166928"/>
            <a:ext cx="3614737" cy="3394952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>
          <a:xfrm>
            <a:off x="614117" y="2014539"/>
            <a:ext cx="5815258" cy="502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cs typeface="Times New Roman" pitchFamily="18" charset="0"/>
              </a:rPr>
              <a:t>Attached</a:t>
            </a:r>
            <a:r>
              <a:rPr lang="en-US" sz="2000" b="1" u="sng" dirty="0">
                <a:solidFill>
                  <a:srgbClr val="C00000"/>
                </a:solidFill>
                <a:cs typeface="Times New Roman" pitchFamily="18" charset="0"/>
              </a:rPr>
              <a:t> Medially</a:t>
            </a:r>
            <a:r>
              <a:rPr lang="en-US" sz="2000" b="1" dirty="0">
                <a:cs typeface="Times New Roman" pitchFamily="18" charset="0"/>
              </a:rPr>
              <a:t> to hip bone</a:t>
            </a:r>
            <a:r>
              <a:rPr lang="en-US" sz="2000" dirty="0">
                <a:cs typeface="Times New Roman" pitchFamily="18" charset="0"/>
              </a:rPr>
              <a:t> : </a:t>
            </a:r>
          </a:p>
          <a:p>
            <a:pPr marL="571500" indent="0">
              <a:lnSpc>
                <a:spcPct val="90000"/>
              </a:lnSpc>
              <a:buNone/>
            </a:pPr>
            <a:r>
              <a:rPr lang="en-US" sz="2000" dirty="0">
                <a:cs typeface="Times New Roman" pitchFamily="18" charset="0"/>
              </a:rPr>
              <a:t>1. Labrum </a:t>
            </a:r>
            <a:r>
              <a:rPr lang="en-US" sz="2000" dirty="0" err="1">
                <a:cs typeface="Times New Roman" pitchFamily="18" charset="0"/>
              </a:rPr>
              <a:t>acetabulare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pPr marL="571500" indent="0">
              <a:lnSpc>
                <a:spcPct val="90000"/>
              </a:lnSpc>
              <a:buNone/>
            </a:pPr>
            <a:r>
              <a:rPr lang="en-US" sz="2000" dirty="0">
                <a:cs typeface="Times New Roman" pitchFamily="18" charset="0"/>
              </a:rPr>
              <a:t>2. Transverse </a:t>
            </a:r>
            <a:r>
              <a:rPr lang="en-US" sz="2000" dirty="0" err="1">
                <a:cs typeface="Times New Roman" pitchFamily="18" charset="0"/>
              </a:rPr>
              <a:t>acetabular</a:t>
            </a:r>
            <a:r>
              <a:rPr lang="en-US" sz="2000" dirty="0">
                <a:cs typeface="Times New Roman" pitchFamily="18" charset="0"/>
              </a:rPr>
              <a:t> ligament.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1" u="sng" dirty="0">
                <a:solidFill>
                  <a:srgbClr val="C00000"/>
                </a:solidFill>
                <a:cs typeface="Times New Roman" pitchFamily="18" charset="0"/>
              </a:rPr>
              <a:t>Posteriorly :</a:t>
            </a:r>
            <a:r>
              <a:rPr lang="en-US" sz="2000" dirty="0">
                <a:cs typeface="Times New Roman" pitchFamily="18" charset="0"/>
              </a:rPr>
              <a:t> </a:t>
            </a:r>
          </a:p>
          <a:p>
            <a:pPr marL="571500" indent="0">
              <a:buNone/>
            </a:pPr>
            <a:r>
              <a:rPr lang="en-US" sz="2000" dirty="0">
                <a:cs typeface="Times New Roman" pitchFamily="18" charset="0"/>
              </a:rPr>
              <a:t>Halfway along the posterior aspect of the neck.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 (Part</a:t>
            </a:r>
            <a:r>
              <a:rPr lang="en-US" sz="2000" dirty="0">
                <a:cs typeface="Times New Roman" pitchFamily="18" charset="0"/>
              </a:rPr>
              <a:t> of the neck lies </a:t>
            </a:r>
            <a:r>
              <a:rPr lang="en-US" sz="2000" b="1" dirty="0">
                <a:cs typeface="Times New Roman" pitchFamily="18" charset="0"/>
              </a:rPr>
              <a:t>inside </a:t>
            </a:r>
            <a:r>
              <a:rPr lang="en-US" sz="2000" dirty="0">
                <a:cs typeface="Times New Roman" pitchFamily="18" charset="0"/>
              </a:rPr>
              <a:t>the capsule and the other part is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outside</a:t>
            </a:r>
            <a:r>
              <a:rPr lang="en-US" sz="2000" b="1" dirty="0">
                <a:solidFill>
                  <a:srgbClr val="CC0066"/>
                </a:solidFill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it).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1" u="sng" dirty="0">
                <a:cs typeface="Times New Roman" pitchFamily="18" charset="0"/>
              </a:rPr>
              <a:t>Anteriorly</a:t>
            </a:r>
            <a:r>
              <a:rPr lang="en-US" sz="2000" dirty="0">
                <a:cs typeface="Times New Roman" pitchFamily="18" charset="0"/>
              </a:rPr>
              <a:t> :</a:t>
            </a:r>
          </a:p>
          <a:p>
            <a:pPr marL="571500" indent="0">
              <a:buNone/>
            </a:pPr>
            <a:r>
              <a:rPr lang="en-US" sz="2000" dirty="0">
                <a:cs typeface="Times New Roman" pitchFamily="18" charset="0"/>
              </a:rPr>
              <a:t>the neck of the femur is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completely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inside the capsule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Basically the capsule covers the neck of the femur completely anteriorly but posteriorly it only covers half of it.</a:t>
            </a:r>
          </a:p>
        </p:txBody>
      </p:sp>
      <p:pic>
        <p:nvPicPr>
          <p:cNvPr id="6" name="Picture 5" descr="2CE92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7" b="39517"/>
          <a:stretch>
            <a:fillRect/>
          </a:stretch>
        </p:blipFill>
        <p:spPr>
          <a:xfrm>
            <a:off x="7343771" y="3730055"/>
            <a:ext cx="3771904" cy="2834619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C:\Documents and Settings\user1\Desktop\Hip joint\Copy of F66122-006-f030.jpg"/>
          <p:cNvPicPr>
            <a:picLocks noChangeAspect="1" noChangeArrowheads="1"/>
          </p:cNvPicPr>
          <p:nvPr/>
        </p:nvPicPr>
        <p:blipFill rotWithShape="1">
          <a:blip r:embed="rId4" cstate="print"/>
          <a:srcRect t="6340" r="55833"/>
          <a:stretch/>
        </p:blipFill>
        <p:spPr bwMode="auto">
          <a:xfrm>
            <a:off x="5100973" y="-1247"/>
            <a:ext cx="2369746" cy="3113561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4471984" y="1128714"/>
            <a:ext cx="1813862" cy="1411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86963" y="1864404"/>
            <a:ext cx="1278404" cy="1075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664623" y="2540545"/>
            <a:ext cx="8073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81757" y="920761"/>
            <a:ext cx="4901837" cy="3324331"/>
            <a:chOff x="605928" y="1007541"/>
            <a:chExt cx="4901837" cy="3324331"/>
          </a:xfrm>
        </p:grpSpPr>
        <p:pic>
          <p:nvPicPr>
            <p:cNvPr id="3" name="Picture 2" descr="C:\Documents and Settings\user1\Desktop\Hip joint\Copy of F66122-006-f03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8556" y="1007541"/>
              <a:ext cx="4629209" cy="3324331"/>
            </a:xfrm>
            <a:prstGeom prst="rect">
              <a:avLst/>
            </a:prstGeom>
            <a:noFill/>
          </p:spPr>
        </p:pic>
        <p:sp>
          <p:nvSpPr>
            <p:cNvPr id="5" name="Right Arrow 4"/>
            <p:cNvSpPr/>
            <p:nvPr/>
          </p:nvSpPr>
          <p:spPr>
            <a:xfrm rot="16200000">
              <a:off x="3964757" y="3999909"/>
              <a:ext cx="332509" cy="296883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605928" y="3780312"/>
              <a:ext cx="332509" cy="296883"/>
            </a:xfrm>
            <a:prstGeom prst="right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5400000">
              <a:off x="2831370" y="2056696"/>
              <a:ext cx="332509" cy="296883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94666" y="4651446"/>
            <a:ext cx="525764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6"/>
                </a:solidFill>
                <a:latin typeface="+mn-lt"/>
              </a:rPr>
              <a:t>➤</a:t>
            </a:r>
            <a:r>
              <a:rPr lang="en-US" sz="2000" b="1" dirty="0" err="1">
                <a:latin typeface="+mn-lt"/>
              </a:rPr>
              <a:t>Iliofemoral</a:t>
            </a:r>
            <a:r>
              <a:rPr lang="en-US" sz="2000" b="1" dirty="0">
                <a:latin typeface="+mn-lt"/>
              </a:rPr>
              <a:t> ligament: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n-lt"/>
              </a:rPr>
              <a:t>Y-shaped, </a:t>
            </a:r>
            <a:r>
              <a:rPr lang="en-US" sz="1600" u="sng" dirty="0">
                <a:latin typeface="+mn-lt"/>
              </a:rPr>
              <a:t>anterior</a:t>
            </a:r>
            <a:r>
              <a:rPr lang="en-US" sz="1600" dirty="0">
                <a:latin typeface="+mn-lt"/>
              </a:rPr>
              <a:t> to joint, limits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extension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5"/>
                </a:solidFill>
                <a:latin typeface="+mn-lt"/>
              </a:rPr>
              <a:t>➤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Pubofemoral</a:t>
            </a:r>
            <a:r>
              <a:rPr lang="en-US" sz="2000" b="1" dirty="0">
                <a:latin typeface="+mn-lt"/>
              </a:rPr>
              <a:t> ligament: </a:t>
            </a:r>
          </a:p>
          <a:p>
            <a:pPr>
              <a:spcAft>
                <a:spcPts val="600"/>
              </a:spcAft>
            </a:pPr>
            <a:r>
              <a:rPr lang="en-US" sz="1600" u="sng" dirty="0" err="1">
                <a:latin typeface="+mn-lt"/>
              </a:rPr>
              <a:t>antero</a:t>
            </a:r>
            <a:r>
              <a:rPr lang="en-US" sz="1600" u="sng" dirty="0">
                <a:latin typeface="+mn-lt"/>
              </a:rPr>
              <a:t>-inferior</a:t>
            </a:r>
            <a:r>
              <a:rPr lang="en-US" sz="1600" dirty="0">
                <a:latin typeface="+mn-lt"/>
              </a:rPr>
              <a:t> to joint, limits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abduction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&amp;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 lateral rotation 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4"/>
                </a:solidFill>
                <a:latin typeface="+mn-lt"/>
              </a:rPr>
              <a:t>➤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Ischiofemoral</a:t>
            </a:r>
            <a:r>
              <a:rPr lang="en-US" sz="2000" b="1" dirty="0">
                <a:latin typeface="+mn-lt"/>
              </a:rPr>
              <a:t> ligament: </a:t>
            </a:r>
          </a:p>
          <a:p>
            <a:pPr>
              <a:spcAft>
                <a:spcPts val="600"/>
              </a:spcAft>
            </a:pPr>
            <a:r>
              <a:rPr lang="en-US" sz="1600" u="sng" dirty="0">
                <a:latin typeface="+mn-lt"/>
              </a:rPr>
              <a:t>posterior</a:t>
            </a:r>
            <a:r>
              <a:rPr lang="en-US" sz="1600" dirty="0">
                <a:latin typeface="+mn-lt"/>
              </a:rPr>
              <a:t> to joint,  limits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medial rotation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1010" y="4520656"/>
            <a:ext cx="5365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+mn-lt"/>
              </a:rPr>
              <a:t>➤ </a:t>
            </a:r>
            <a:r>
              <a:rPr lang="en-US" sz="2000" b="1" dirty="0">
                <a:latin typeface="+mn-lt"/>
              </a:rPr>
              <a:t>Acetabular labrum: </a:t>
            </a:r>
          </a:p>
          <a:p>
            <a:r>
              <a:rPr lang="en-US" sz="1600" dirty="0">
                <a:latin typeface="+mn-lt"/>
              </a:rPr>
              <a:t>fibro-cartilaginous collar attached to margins of acetabulum </a:t>
            </a:r>
          </a:p>
          <a:p>
            <a:r>
              <a:rPr lang="en-US" sz="1600" dirty="0">
                <a:latin typeface="+mn-lt"/>
              </a:rPr>
              <a:t>to increase its depth for better retaining of head of femur.</a:t>
            </a:r>
            <a:r>
              <a:rPr lang="en-US" sz="1600" dirty="0">
                <a:solidFill>
                  <a:schemeClr val="accent5"/>
                </a:solidFill>
                <a:latin typeface="+mn-lt"/>
              </a:rPr>
              <a:t> </a:t>
            </a:r>
          </a:p>
          <a:p>
            <a:r>
              <a:rPr lang="en-US" sz="2000" dirty="0">
                <a:solidFill>
                  <a:schemeClr val="accent5"/>
                </a:solidFill>
                <a:latin typeface="+mn-lt"/>
              </a:rPr>
              <a:t>➤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Transverse acetabular ligament: </a:t>
            </a:r>
          </a:p>
          <a:p>
            <a:r>
              <a:rPr lang="en-US" sz="1600" dirty="0">
                <a:latin typeface="+mn-lt"/>
              </a:rPr>
              <a:t>converts acetabular notch into foramen through which pass acetabular vessels</a:t>
            </a:r>
          </a:p>
          <a:p>
            <a:r>
              <a:rPr lang="en-US" sz="2000" b="1" dirty="0">
                <a:solidFill>
                  <a:schemeClr val="accent4"/>
                </a:solidFill>
                <a:latin typeface="+mn-lt"/>
              </a:rPr>
              <a:t>➤ </a:t>
            </a:r>
            <a:r>
              <a:rPr lang="en-US" sz="2000" b="1" dirty="0">
                <a:latin typeface="+mn-lt"/>
              </a:rPr>
              <a:t>Ligament of femoral head</a:t>
            </a:r>
            <a:r>
              <a:rPr lang="en-US" sz="2400" b="1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carries vessels to head of femur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390326" y="432515"/>
            <a:ext cx="5464090" cy="3371684"/>
            <a:chOff x="6075524" y="713427"/>
            <a:chExt cx="5464090" cy="3371684"/>
          </a:xfrm>
        </p:grpSpPr>
        <p:pic>
          <p:nvPicPr>
            <p:cNvPr id="2" name="Picture 4" descr="C:\Documents and Settings\user1\Desktop\Hip joint\Copy of F66122-006-f03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4179" y="760780"/>
              <a:ext cx="5365435" cy="3324331"/>
            </a:xfrm>
            <a:prstGeom prst="rect">
              <a:avLst/>
            </a:prstGeom>
            <a:noFill/>
          </p:spPr>
        </p:pic>
        <p:sp>
          <p:nvSpPr>
            <p:cNvPr id="9" name="Right Arrow 8"/>
            <p:cNvSpPr/>
            <p:nvPr/>
          </p:nvSpPr>
          <p:spPr>
            <a:xfrm rot="5400000">
              <a:off x="7479475" y="731240"/>
              <a:ext cx="332509" cy="296883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075524" y="3483429"/>
              <a:ext cx="332509" cy="296883"/>
            </a:xfrm>
            <a:prstGeom prst="right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8641314" y="3433949"/>
              <a:ext cx="332509" cy="296883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45295" y="4245092"/>
            <a:ext cx="292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  <a:ea typeface="Abadi MT Condensed Extra Bold" charset="0"/>
                <a:cs typeface="Abadi MT Condensed Extra Bold" charset="0"/>
              </a:rPr>
              <a:t>Extra-capsular (3)</a:t>
            </a:r>
            <a:endParaRPr lang="en-US" sz="2000" dirty="0">
              <a:solidFill>
                <a:srgbClr val="FF0000"/>
              </a:solidFill>
              <a:latin typeface="+mn-lt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1348" y="3982207"/>
            <a:ext cx="406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  <a:ea typeface="Abadi MT Condensed Extra Bold" charset="0"/>
                <a:cs typeface="Abadi MT Condensed Extra Bold" charset="0"/>
              </a:rPr>
              <a:t>Intra-capsular (3)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557367" y="140556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Hip joint</a:t>
            </a:r>
          </a:p>
          <a:p>
            <a:r>
              <a:rPr lang="en-US" sz="3600" dirty="0"/>
              <a:t>Ligaments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48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35338"/>
              </p:ext>
            </p:extLst>
          </p:nvPr>
        </p:nvGraphicFramePr>
        <p:xfrm>
          <a:off x="1106807" y="1500182"/>
          <a:ext cx="10149839" cy="401479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5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15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dirty="0"/>
                        <a:t>Flexion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dirty="0"/>
                        <a:t>Extension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dirty="0"/>
                        <a:t>Abduction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dirty="0"/>
                        <a:t>Adduction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dirty="0"/>
                        <a:t>Medial Rotation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dirty="0"/>
                        <a:t>Lateral Rotation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1-Iliopsoas </a:t>
                      </a:r>
                      <a:endParaRPr lang="en-US" sz="1800" dirty="0">
                        <a:effectLst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800" dirty="0"/>
                        <a:t>(main flexor)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1-Hamstrings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(main extensor)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1-Gluteus </a:t>
                      </a:r>
                      <a:r>
                        <a:rPr lang="en-US" sz="1800" kern="1200" dirty="0" err="1">
                          <a:effectLst/>
                        </a:rPr>
                        <a:t>medius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1-Adductors </a:t>
                      </a:r>
                      <a:endParaRPr lang="en-US" sz="1800" dirty="0">
                        <a:effectLst/>
                      </a:endParaRPr>
                    </a:p>
                    <a:p>
                      <a:pPr marL="0" algn="ctr" defTabSz="914400" rtl="0" eaLnBrk="1" latinLnBrk="0" hangingPunct="1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1-Gluteus </a:t>
                      </a:r>
                      <a:r>
                        <a:rPr lang="en-US" sz="1800" kern="1200" dirty="0" err="1">
                          <a:effectLst/>
                        </a:rPr>
                        <a:t>medius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1-Gluteus maximus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2-Sartorius </a:t>
                      </a:r>
                      <a:endParaRPr lang="en-US" sz="1800" dirty="0">
                        <a:effectLst/>
                      </a:endParaRPr>
                    </a:p>
                    <a:p>
                      <a:pPr marL="0" algn="ctr" defTabSz="914400" rtl="0" eaLnBrk="1" latinLnBrk="0" hangingPunct="1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2-Gluteus maximus (powerful extensor)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2-Gluteus </a:t>
                      </a:r>
                      <a:r>
                        <a:rPr lang="en-US" sz="1800" kern="1200" dirty="0" err="1">
                          <a:effectLst/>
                        </a:rPr>
                        <a:t>minimus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2-Gracilis </a:t>
                      </a:r>
                      <a:endParaRPr lang="en-US" sz="1800" dirty="0">
                        <a:effectLst/>
                      </a:endParaRPr>
                    </a:p>
                    <a:p>
                      <a:pPr marL="0" algn="ctr" defTabSz="914400" rtl="0" eaLnBrk="1" latinLnBrk="0" hangingPunct="1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2-Gluteus </a:t>
                      </a:r>
                      <a:r>
                        <a:rPr lang="en-US" sz="1800" kern="1200" dirty="0" err="1">
                          <a:effectLst/>
                        </a:rPr>
                        <a:t>minimus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2-Quadratus </a:t>
                      </a:r>
                      <a:r>
                        <a:rPr lang="en-US" sz="1800" kern="1200" dirty="0" err="1">
                          <a:effectLst/>
                        </a:rPr>
                        <a:t>femoris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  <a:p>
                      <a:pPr marL="0" algn="ctr" defTabSz="914400" rtl="0" eaLnBrk="1" latinLnBrk="0" hangingPunct="1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3-Pectineus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dirty="0"/>
                        <a:t>-----------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effectLst/>
                        </a:rPr>
                        <a:t>3-Sartorius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/>
                        <a:t>-----------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-----------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3-Piriformis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3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4-Rectus </a:t>
                      </a:r>
                      <a:r>
                        <a:rPr lang="en-US" sz="1800" kern="1200" dirty="0" err="1">
                          <a:effectLst/>
                        </a:rPr>
                        <a:t>femoris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dirty="0"/>
                        <a:t>-----------</a:t>
                      </a:r>
                    </a:p>
                  </a:txBody>
                  <a:tcPr anchor="ctr"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dirty="0"/>
                        <a:t>-----------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dirty="0"/>
                        <a:t>-----------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-----------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4,5-Obturator externus &amp; internus 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385517" y="127335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Hip joint</a:t>
            </a:r>
          </a:p>
          <a:p>
            <a:r>
              <a:rPr lang="en-US" sz="3600" dirty="0"/>
              <a:t>Movements</a:t>
            </a:r>
            <a:r>
              <a:rPr lang="en-US" b="1" dirty="0"/>
              <a:t> </a:t>
            </a:r>
          </a:p>
        </p:txBody>
      </p:sp>
      <p:pic>
        <p:nvPicPr>
          <p:cNvPr id="7" name="Picture 2" descr="Image result for hip ad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08" y="5643194"/>
            <a:ext cx="968967" cy="11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356245" y="5643194"/>
            <a:ext cx="1216381" cy="1119524"/>
            <a:chOff x="5103705" y="1227582"/>
            <a:chExt cx="3349725" cy="3149684"/>
          </a:xfrm>
        </p:grpSpPr>
        <p:pic>
          <p:nvPicPr>
            <p:cNvPr id="10" name="Picture 10" descr="http://content.answers.com/main/content/img/oxford/Oxford_Sports/0199210896.rotation.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705" y="1227582"/>
              <a:ext cx="3206857" cy="3149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357257" y="2715339"/>
              <a:ext cx="2096173" cy="3181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62029" y="5643194"/>
            <a:ext cx="1294617" cy="1119524"/>
            <a:chOff x="9211660" y="1261568"/>
            <a:chExt cx="2733597" cy="2472112"/>
          </a:xfrm>
        </p:grpSpPr>
        <p:pic>
          <p:nvPicPr>
            <p:cNvPr id="13" name="Picture 10" descr="http://content.answers.com/main/content/img/oxford/Oxford_Sports/0199210896.rotation.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1660" y="1261568"/>
              <a:ext cx="2551589" cy="247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0547534" y="2758882"/>
              <a:ext cx="1397723" cy="449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26971" y="2758882"/>
              <a:ext cx="438555" cy="449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6" descr="http://www.militarydisabilitymadeeasy.com/images/hipmuscles/the%20flexion%20of%20the%20hip%20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"/>
          <a:stretch/>
        </p:blipFill>
        <p:spPr bwMode="auto">
          <a:xfrm>
            <a:off x="1106807" y="5638398"/>
            <a:ext cx="1408662" cy="106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tatic1.squarespace.com/static/52d56225e4b0e9203b2a6579/t/54eddbcfe4b0196056efae58/1424874447609/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97" y="5631118"/>
            <a:ext cx="1322445" cy="11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hip abduc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24" y="5614618"/>
            <a:ext cx="1271781" cy="11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2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918" y="6414484"/>
            <a:ext cx="2020105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Only on the girls’ slides</a:t>
            </a:r>
            <a:endParaRPr lang="en-GB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85517" y="394664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Hip joint</a:t>
            </a:r>
          </a:p>
          <a:p>
            <a:r>
              <a:rPr lang="en-US" sz="3600" dirty="0"/>
              <a:t>Blood Supply</a:t>
            </a:r>
            <a:r>
              <a:rPr lang="en-US" b="1" dirty="0"/>
              <a:t> </a:t>
            </a:r>
          </a:p>
        </p:txBody>
      </p:sp>
      <p:pic>
        <p:nvPicPr>
          <p:cNvPr id="5" name="Picture 4" descr="5FE7F49B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" b="58369"/>
          <a:stretch>
            <a:fillRect/>
          </a:stretch>
        </p:blipFill>
        <p:spPr>
          <a:xfrm>
            <a:off x="6833625" y="441791"/>
            <a:ext cx="4456006" cy="4391022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621508" y="1666538"/>
            <a:ext cx="6121065" cy="48342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cs typeface="Times New Roman" pitchFamily="18" charset="0"/>
              </a:rPr>
              <a:t>The main arterial supply is from branches of the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circumflex femoral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arteries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especially the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medial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cs typeface="Tahoma" pitchFamily="34" charset="0"/>
              </a:rPr>
              <a:t>The blood passes to the joint through :</a:t>
            </a:r>
          </a:p>
          <a:p>
            <a:pPr marL="514350" indent="0">
              <a:buNone/>
            </a:pPr>
            <a:r>
              <a:rPr lang="en-US" sz="2400" dirty="0">
                <a:cs typeface="Tahoma" pitchFamily="34" charset="0"/>
              </a:rPr>
              <a:t>(1) </a:t>
            </a:r>
            <a:r>
              <a:rPr lang="en-US" sz="2400" dirty="0" err="1">
                <a:cs typeface="Tahoma" pitchFamily="34" charset="0"/>
              </a:rPr>
              <a:t>Retinacular</a:t>
            </a:r>
            <a:r>
              <a:rPr lang="en-US" sz="2400" dirty="0">
                <a:cs typeface="Tahoma" pitchFamily="34" charset="0"/>
              </a:rPr>
              <a:t> fibers of the neck.</a:t>
            </a:r>
          </a:p>
          <a:p>
            <a:pPr marL="514350" indent="0">
              <a:buNone/>
            </a:pPr>
            <a:r>
              <a:rPr lang="en-US" sz="2400" dirty="0">
                <a:cs typeface="Tahoma" pitchFamily="34" charset="0"/>
              </a:rPr>
              <a:t>(2) Ligament of the head of the femur.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cs typeface="Tahoma" pitchFamily="34" charset="0"/>
              </a:rPr>
              <a:t>Damage of the </a:t>
            </a:r>
            <a:r>
              <a:rPr lang="en-US" sz="2400" dirty="0" err="1">
                <a:cs typeface="Tahoma" pitchFamily="34" charset="0"/>
              </a:rPr>
              <a:t>retinacular</a:t>
            </a:r>
            <a:r>
              <a:rPr lang="en-US" sz="2400" dirty="0">
                <a:cs typeface="Tahoma" pitchFamily="34" charset="0"/>
              </a:rPr>
              <a:t> fibers as in </a:t>
            </a:r>
            <a:r>
              <a:rPr lang="en-US" sz="2400" b="1" dirty="0">
                <a:cs typeface="Tahoma" pitchFamily="34" charset="0"/>
              </a:rPr>
              <a:t>fracture neck</a:t>
            </a:r>
            <a:r>
              <a:rPr lang="en-US" sz="2400" dirty="0">
                <a:cs typeface="Tahoma" pitchFamily="34" charset="0"/>
              </a:rPr>
              <a:t> of the femur can results in </a:t>
            </a: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Avascular necrosis</a:t>
            </a:r>
            <a:r>
              <a:rPr lang="en-US" sz="2400" dirty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2400" dirty="0">
                <a:cs typeface="Tahoma" pitchFamily="34" charset="0"/>
              </a:rPr>
              <a:t>of the head of the femur.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cs typeface="Tahoma" pitchFamily="34" charset="0"/>
              </a:rPr>
              <a:t>Fracture neck of the  femur is common after age of (60) years especially in women because of </a:t>
            </a:r>
            <a:r>
              <a:rPr lang="en-US" sz="2400" b="1" u="sng" dirty="0">
                <a:solidFill>
                  <a:schemeClr val="tx1"/>
                </a:solidFill>
                <a:cs typeface="Tahoma" pitchFamily="34" charset="0"/>
              </a:rPr>
              <a:t>Osteoporosis</a:t>
            </a:r>
            <a:r>
              <a:rPr lang="en-US" sz="2400" u="sng" dirty="0">
                <a:solidFill>
                  <a:schemeClr val="tx1"/>
                </a:solidFill>
                <a:cs typeface="Tahoma" pitchFamily="34" charset="0"/>
              </a:rPr>
              <a:t>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956146" y="1866571"/>
            <a:ext cx="414338" cy="142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0934950" y="3630931"/>
            <a:ext cx="257175" cy="371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12231" y="3532647"/>
            <a:ext cx="36576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477750" y="3026787"/>
            <a:ext cx="580775" cy="17352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0477750" y="1179976"/>
            <a:ext cx="580775" cy="38784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12231" y="3975559"/>
            <a:ext cx="429768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130099" y="4104153"/>
            <a:ext cx="274320" cy="142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5FE7F49B"/>
          <p:cNvPicPr>
            <a:picLocks noGrp="1"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80" b="1422"/>
          <a:stretch/>
        </p:blipFill>
        <p:spPr>
          <a:xfrm>
            <a:off x="7495489" y="4956593"/>
            <a:ext cx="2982261" cy="186391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8158695" y="5427331"/>
            <a:ext cx="902933" cy="123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9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442" y="1485823"/>
            <a:ext cx="9153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15" dirty="0">
                <a:solidFill>
                  <a:schemeClr val="tx1"/>
                </a:solidFill>
                <a:latin typeface="+mn-lt"/>
                <a:cs typeface="Times New Roman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/>
              </a:rPr>
              <a:t>hip </a:t>
            </a:r>
            <a:r>
              <a:rPr lang="en-US" sz="2400" b="1" spc="15" dirty="0">
                <a:solidFill>
                  <a:schemeClr val="tx1"/>
                </a:solidFill>
                <a:latin typeface="+mn-lt"/>
                <a:cs typeface="Times New Roman"/>
              </a:rPr>
              <a:t>joint </a:t>
            </a:r>
            <a:r>
              <a:rPr lang="en-US" sz="2400" b="1" spc="-35" dirty="0">
                <a:solidFill>
                  <a:schemeClr val="tx1"/>
                </a:solidFill>
                <a:latin typeface="+mn-lt"/>
                <a:cs typeface="Times New Roman"/>
              </a:rPr>
              <a:t>is </a:t>
            </a:r>
            <a:r>
              <a:rPr lang="en-US" sz="2400" b="1" spc="-55" dirty="0">
                <a:solidFill>
                  <a:schemeClr val="tx1"/>
                </a:solidFill>
                <a:latin typeface="+mn-lt"/>
                <a:cs typeface="Times New Roman"/>
              </a:rPr>
              <a:t>one </a:t>
            </a:r>
            <a:r>
              <a:rPr lang="en-US" sz="2400" b="1" spc="-45" dirty="0">
                <a:solidFill>
                  <a:schemeClr val="tx1"/>
                </a:solidFill>
                <a:latin typeface="+mn-lt"/>
                <a:cs typeface="Times New Roman"/>
              </a:rPr>
              <a:t>of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/>
              </a:rPr>
              <a:t>the </a:t>
            </a:r>
            <a:r>
              <a:rPr lang="en-US" sz="2400" b="1" spc="15" dirty="0">
                <a:solidFill>
                  <a:srgbClr val="FF0000"/>
                </a:solidFill>
                <a:latin typeface="+mn-lt"/>
                <a:cs typeface="Times New Roman"/>
              </a:rPr>
              <a:t>most 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Times New Roman"/>
              </a:rPr>
              <a:t>stable </a:t>
            </a:r>
            <a:r>
              <a:rPr lang="en-US" sz="2400" b="1" spc="5" dirty="0">
                <a:solidFill>
                  <a:schemeClr val="tx1"/>
                </a:solidFill>
                <a:latin typeface="+mn-lt"/>
                <a:cs typeface="Times New Roman"/>
              </a:rPr>
              <a:t>joints </a:t>
            </a:r>
            <a:r>
              <a:rPr lang="en-US" sz="2400" b="1" spc="-45" dirty="0">
                <a:solidFill>
                  <a:schemeClr val="tx1"/>
                </a:solidFill>
                <a:latin typeface="+mn-lt"/>
                <a:cs typeface="Times New Roman"/>
              </a:rPr>
              <a:t>of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/>
              </a:rPr>
              <a:t>the </a:t>
            </a:r>
            <a:r>
              <a:rPr lang="en-US" sz="2400" b="1" spc="50" dirty="0">
                <a:solidFill>
                  <a:schemeClr val="tx1"/>
                </a:solidFill>
                <a:latin typeface="+mn-lt"/>
                <a:cs typeface="Times New Roman"/>
              </a:rPr>
              <a:t>body </a:t>
            </a:r>
            <a:r>
              <a:rPr lang="en-US" sz="2400" b="1" spc="-30" dirty="0">
                <a:solidFill>
                  <a:schemeClr val="tx1"/>
                </a:solidFill>
                <a:latin typeface="+mn-lt"/>
                <a:cs typeface="Times New Roman"/>
              </a:rPr>
              <a:t>because </a:t>
            </a:r>
            <a:r>
              <a:rPr lang="en-US" sz="2400" b="1" spc="-45" dirty="0">
                <a:solidFill>
                  <a:schemeClr val="tx1"/>
                </a:solidFill>
                <a:latin typeface="+mn-lt"/>
                <a:cs typeface="Times New Roman"/>
              </a:rPr>
              <a:t>of</a:t>
            </a:r>
            <a:r>
              <a:rPr lang="en-US" sz="2400" b="1" spc="-210" dirty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en-US" sz="2400" b="1" spc="-35" dirty="0">
                <a:solidFill>
                  <a:schemeClr val="tx1"/>
                </a:solidFill>
                <a:latin typeface="+mn-lt"/>
                <a:cs typeface="Times New Roman"/>
              </a:rPr>
              <a:t>:</a:t>
            </a:r>
            <a:endParaRPr lang="en-US" sz="2400" dirty="0">
              <a:solidFill>
                <a:schemeClr val="tx1"/>
              </a:solidFill>
              <a:latin typeface="+mn-lt"/>
              <a:cs typeface="Times New Roman"/>
            </a:endParaRPr>
          </a:p>
        </p:txBody>
      </p:sp>
      <p:sp>
        <p:nvSpPr>
          <p:cNvPr id="5" name="object 12"/>
          <p:cNvSpPr/>
          <p:nvPr/>
        </p:nvSpPr>
        <p:spPr>
          <a:xfrm>
            <a:off x="390604" y="2106505"/>
            <a:ext cx="8132294" cy="2438199"/>
          </a:xfrm>
          <a:custGeom>
            <a:avLst/>
            <a:gdLst/>
            <a:ahLst/>
            <a:cxnLst/>
            <a:rect l="l" t="t" r="r" b="b"/>
            <a:pathLst>
              <a:path w="8851900" h="1386839">
                <a:moveTo>
                  <a:pt x="8620252" y="0"/>
                </a:moveTo>
                <a:lnTo>
                  <a:pt x="231139" y="0"/>
                </a:lnTo>
                <a:lnTo>
                  <a:pt x="184562" y="4696"/>
                </a:lnTo>
                <a:lnTo>
                  <a:pt x="141178" y="18166"/>
                </a:lnTo>
                <a:lnTo>
                  <a:pt x="101916" y="39480"/>
                </a:lnTo>
                <a:lnTo>
                  <a:pt x="67706" y="67706"/>
                </a:lnTo>
                <a:lnTo>
                  <a:pt x="39480" y="101916"/>
                </a:lnTo>
                <a:lnTo>
                  <a:pt x="18166" y="141178"/>
                </a:lnTo>
                <a:lnTo>
                  <a:pt x="4696" y="184562"/>
                </a:lnTo>
                <a:lnTo>
                  <a:pt x="0" y="231139"/>
                </a:lnTo>
                <a:lnTo>
                  <a:pt x="0" y="1155700"/>
                </a:lnTo>
                <a:lnTo>
                  <a:pt x="4696" y="1202277"/>
                </a:lnTo>
                <a:lnTo>
                  <a:pt x="18166" y="1245661"/>
                </a:lnTo>
                <a:lnTo>
                  <a:pt x="39480" y="1284923"/>
                </a:lnTo>
                <a:lnTo>
                  <a:pt x="67706" y="1319133"/>
                </a:lnTo>
                <a:lnTo>
                  <a:pt x="101916" y="1347359"/>
                </a:lnTo>
                <a:lnTo>
                  <a:pt x="141178" y="1368673"/>
                </a:lnTo>
                <a:lnTo>
                  <a:pt x="184562" y="1382143"/>
                </a:lnTo>
                <a:lnTo>
                  <a:pt x="231139" y="1386839"/>
                </a:lnTo>
                <a:lnTo>
                  <a:pt x="8620252" y="1386839"/>
                </a:lnTo>
                <a:lnTo>
                  <a:pt x="8666829" y="1382143"/>
                </a:lnTo>
                <a:lnTo>
                  <a:pt x="8710213" y="1368673"/>
                </a:lnTo>
                <a:lnTo>
                  <a:pt x="8749475" y="1347359"/>
                </a:lnTo>
                <a:lnTo>
                  <a:pt x="8783685" y="1319133"/>
                </a:lnTo>
                <a:lnTo>
                  <a:pt x="8811911" y="1284923"/>
                </a:lnTo>
                <a:lnTo>
                  <a:pt x="8833225" y="1245661"/>
                </a:lnTo>
                <a:lnTo>
                  <a:pt x="8846695" y="1202277"/>
                </a:lnTo>
                <a:lnTo>
                  <a:pt x="8851392" y="1155700"/>
                </a:lnTo>
                <a:lnTo>
                  <a:pt x="8851392" y="231139"/>
                </a:lnTo>
                <a:lnTo>
                  <a:pt x="8846695" y="184562"/>
                </a:lnTo>
                <a:lnTo>
                  <a:pt x="8833225" y="141178"/>
                </a:lnTo>
                <a:lnTo>
                  <a:pt x="8811911" y="101916"/>
                </a:lnTo>
                <a:lnTo>
                  <a:pt x="8783685" y="67706"/>
                </a:lnTo>
                <a:lnTo>
                  <a:pt x="8749475" y="39480"/>
                </a:lnTo>
                <a:lnTo>
                  <a:pt x="8710213" y="18166"/>
                </a:lnTo>
                <a:lnTo>
                  <a:pt x="8666829" y="4696"/>
                </a:lnTo>
                <a:lnTo>
                  <a:pt x="8620252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lIns="0" tIns="0" rIns="0" bIns="0" rtlCol="0" anchor="ctr"/>
          <a:lstStyle/>
          <a:p>
            <a:pPr marL="57785">
              <a:lnSpc>
                <a:spcPct val="100000"/>
              </a:lnSpc>
            </a:pPr>
            <a:r>
              <a:rPr lang="en-US" sz="2000" b="1" spc="-5" dirty="0">
                <a:solidFill>
                  <a:schemeClr val="tx1"/>
                </a:solidFill>
                <a:latin typeface="+mn-lt"/>
                <a:cs typeface="Calibri"/>
              </a:rPr>
              <a:t>  (1) The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Calibri"/>
              </a:rPr>
              <a:t>Head of the </a:t>
            </a:r>
            <a:r>
              <a:rPr lang="en-US" sz="2000" b="1" spc="-10" dirty="0">
                <a:solidFill>
                  <a:srgbClr val="FF0000"/>
                </a:solidFill>
                <a:latin typeface="+mn-lt"/>
                <a:cs typeface="Calibri"/>
              </a:rPr>
              <a:t>femur </a:t>
            </a:r>
            <a:r>
              <a:rPr lang="en-US" sz="2000" b="1" spc="-5" dirty="0">
                <a:solidFill>
                  <a:schemeClr val="tx1"/>
                </a:solidFill>
                <a:latin typeface="+mn-lt"/>
                <a:cs typeface="Calibri"/>
              </a:rPr>
              <a:t>fits very </a:t>
            </a:r>
            <a:r>
              <a:rPr lang="en-US" sz="2000" b="1" spc="-10" dirty="0">
                <a:solidFill>
                  <a:schemeClr val="tx1"/>
                </a:solidFill>
                <a:latin typeface="+mn-lt"/>
                <a:cs typeface="Calibri"/>
              </a:rPr>
              <a:t>accurately 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Calibri"/>
              </a:rPr>
              <a:t>in the </a:t>
            </a:r>
            <a:r>
              <a:rPr lang="en-US" sz="2000" b="1" spc="-5" dirty="0">
                <a:solidFill>
                  <a:schemeClr val="tx1"/>
                </a:solidFill>
                <a:latin typeface="+mn-lt"/>
                <a:cs typeface="Calibri"/>
              </a:rPr>
              <a:t>acetabulum 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Calibri"/>
              </a:rPr>
              <a:t>due</a:t>
            </a:r>
            <a:r>
              <a:rPr lang="en-US" sz="2000" b="1" spc="-15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2000" b="1" spc="-10" dirty="0">
                <a:solidFill>
                  <a:schemeClr val="tx1"/>
                </a:solidFill>
                <a:latin typeface="+mn-lt"/>
                <a:cs typeface="Calibri"/>
              </a:rPr>
              <a:t>to</a:t>
            </a:r>
            <a:endParaRPr lang="en-US" sz="20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514350">
              <a:lnSpc>
                <a:spcPct val="100000"/>
              </a:lnSpc>
              <a:buAutoNum type="alphaUcPeriod"/>
              <a:tabLst>
                <a:tab pos="300990" algn="l"/>
              </a:tabLst>
            </a:pPr>
            <a:r>
              <a:rPr lang="en-US" sz="2000" spc="-5" dirty="0">
                <a:latin typeface="+mn-lt"/>
                <a:cs typeface="Calibri"/>
              </a:rPr>
              <a:t> The acetabulum is very </a:t>
            </a:r>
            <a:r>
              <a:rPr lang="en-US" sz="2000" dirty="0">
                <a:latin typeface="+mn-lt"/>
                <a:cs typeface="Calibri"/>
              </a:rPr>
              <a:t>deep and </a:t>
            </a:r>
            <a:r>
              <a:rPr lang="en-US" sz="2000" spc="-5" dirty="0">
                <a:latin typeface="+mn-lt"/>
                <a:cs typeface="Calibri"/>
              </a:rPr>
              <a:t>its depth is increased </a:t>
            </a:r>
            <a:r>
              <a:rPr lang="en-US" sz="2000" spc="-10" dirty="0">
                <a:latin typeface="+mn-lt"/>
                <a:cs typeface="Calibri"/>
              </a:rPr>
              <a:t>by </a:t>
            </a:r>
            <a:r>
              <a:rPr lang="en-US" sz="2000" dirty="0">
                <a:latin typeface="+mn-lt"/>
                <a:cs typeface="Calibri"/>
              </a:rPr>
              <a:t>the labrum</a:t>
            </a:r>
            <a:r>
              <a:rPr lang="en-US" sz="2000" spc="180" dirty="0">
                <a:latin typeface="+mn-lt"/>
                <a:cs typeface="Calibri"/>
              </a:rPr>
              <a:t> </a:t>
            </a:r>
            <a:r>
              <a:rPr lang="en-US" sz="2000" spc="-10" dirty="0" err="1">
                <a:latin typeface="+mn-lt"/>
                <a:cs typeface="Calibri"/>
              </a:rPr>
              <a:t>acetabulare</a:t>
            </a:r>
            <a:r>
              <a:rPr lang="en-US" sz="2000" spc="-10" dirty="0">
                <a:latin typeface="+mn-lt"/>
                <a:cs typeface="Calibri"/>
              </a:rPr>
              <a:t>.</a:t>
            </a:r>
            <a:endParaRPr lang="en-US" sz="2000" dirty="0">
              <a:latin typeface="+mn-lt"/>
              <a:cs typeface="Calibri"/>
            </a:endParaRPr>
          </a:p>
          <a:p>
            <a:pPr marL="514350">
              <a:lnSpc>
                <a:spcPct val="100000"/>
              </a:lnSpc>
              <a:buAutoNum type="alphaUcPeriod"/>
              <a:tabLst>
                <a:tab pos="291465" algn="l"/>
              </a:tabLst>
            </a:pPr>
            <a:r>
              <a:rPr lang="en-US" sz="2000" spc="-5" dirty="0">
                <a:latin typeface="+mn-lt"/>
                <a:cs typeface="Calibri"/>
              </a:rPr>
              <a:t>The labrum </a:t>
            </a:r>
            <a:r>
              <a:rPr lang="en-US" sz="2000" spc="-10" dirty="0" err="1">
                <a:latin typeface="+mn-lt"/>
                <a:cs typeface="Calibri"/>
              </a:rPr>
              <a:t>acetabulare</a:t>
            </a:r>
            <a:r>
              <a:rPr lang="en-US" sz="2000" spc="-10" dirty="0">
                <a:latin typeface="+mn-lt"/>
                <a:cs typeface="Calibri"/>
              </a:rPr>
              <a:t> forms </a:t>
            </a:r>
            <a:r>
              <a:rPr lang="en-US" sz="2000" dirty="0">
                <a:latin typeface="+mn-lt"/>
                <a:cs typeface="Calibri"/>
              </a:rPr>
              <a:t>a </a:t>
            </a:r>
            <a:r>
              <a:rPr lang="en-US" sz="2000" spc="-5" dirty="0">
                <a:latin typeface="+mn-lt"/>
                <a:cs typeface="Calibri"/>
              </a:rPr>
              <a:t>firm grip on </a:t>
            </a:r>
            <a:r>
              <a:rPr lang="en-US" sz="2000" dirty="0">
                <a:latin typeface="+mn-lt"/>
                <a:cs typeface="Calibri"/>
              </a:rPr>
              <a:t>the head </a:t>
            </a:r>
            <a:r>
              <a:rPr lang="en-US" sz="2000" spc="-5" dirty="0">
                <a:latin typeface="+mn-lt"/>
                <a:cs typeface="Calibri"/>
              </a:rPr>
              <a:t>of </a:t>
            </a:r>
            <a:r>
              <a:rPr lang="en-US" sz="2000" dirty="0">
                <a:latin typeface="+mn-lt"/>
                <a:cs typeface="Calibri"/>
              </a:rPr>
              <a:t>the</a:t>
            </a:r>
            <a:r>
              <a:rPr lang="en-US" sz="2000" spc="145" dirty="0">
                <a:latin typeface="+mn-lt"/>
                <a:cs typeface="Calibri"/>
              </a:rPr>
              <a:t> </a:t>
            </a:r>
            <a:r>
              <a:rPr lang="en-US" sz="2000" spc="-40" dirty="0">
                <a:latin typeface="+mn-lt"/>
                <a:cs typeface="Calibri"/>
              </a:rPr>
              <a:t>femur.</a:t>
            </a:r>
            <a:endParaRPr lang="en-US" sz="2000" dirty="0">
              <a:latin typeface="+mn-lt"/>
              <a:cs typeface="Calibri"/>
            </a:endParaRPr>
          </a:p>
          <a:p>
            <a:pPr marL="514350" marR="5080">
              <a:lnSpc>
                <a:spcPct val="100000"/>
              </a:lnSpc>
              <a:buAutoNum type="alphaUcPeriod"/>
              <a:tabLst>
                <a:tab pos="289560" algn="l"/>
              </a:tabLst>
            </a:pPr>
            <a:r>
              <a:rPr lang="en-US" sz="2000" spc="-5" dirty="0">
                <a:latin typeface="+mn-lt"/>
                <a:cs typeface="Calibri"/>
              </a:rPr>
              <a:t>The atmospheric </a:t>
            </a:r>
            <a:r>
              <a:rPr lang="en-US" sz="2000" spc="-10" dirty="0">
                <a:latin typeface="+mn-lt"/>
                <a:cs typeface="Calibri"/>
              </a:rPr>
              <a:t>pressure resists separation </a:t>
            </a:r>
            <a:r>
              <a:rPr lang="en-US" sz="2000" spc="-5" dirty="0">
                <a:latin typeface="+mn-lt"/>
                <a:cs typeface="Calibri"/>
              </a:rPr>
              <a:t>between </a:t>
            </a:r>
            <a:r>
              <a:rPr lang="en-US" sz="2000" dirty="0">
                <a:latin typeface="+mn-lt"/>
                <a:cs typeface="Calibri"/>
              </a:rPr>
              <a:t>the head </a:t>
            </a:r>
            <a:r>
              <a:rPr lang="en-US" sz="2000" spc="-5" dirty="0">
                <a:latin typeface="+mn-lt"/>
                <a:cs typeface="Calibri"/>
              </a:rPr>
              <a:t>of </a:t>
            </a:r>
            <a:r>
              <a:rPr lang="en-US" sz="2000" dirty="0">
                <a:latin typeface="+mn-lt"/>
                <a:cs typeface="Calibri"/>
              </a:rPr>
              <a:t>the </a:t>
            </a:r>
            <a:r>
              <a:rPr lang="en-US" sz="2000" spc="-10" dirty="0">
                <a:latin typeface="+mn-lt"/>
                <a:cs typeface="Calibri"/>
              </a:rPr>
              <a:t>femur </a:t>
            </a:r>
            <a:r>
              <a:rPr lang="en-US" sz="2000" dirty="0">
                <a:latin typeface="+mn-lt"/>
                <a:cs typeface="Calibri"/>
              </a:rPr>
              <a:t>and the  </a:t>
            </a:r>
            <a:r>
              <a:rPr lang="en-US" sz="2000" spc="-10" dirty="0">
                <a:latin typeface="+mn-lt"/>
                <a:cs typeface="Calibri"/>
              </a:rPr>
              <a:t>acetabulum.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604" y="4713226"/>
            <a:ext cx="8132294" cy="6814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3850" indent="-310515">
              <a:lnSpc>
                <a:spcPct val="100000"/>
              </a:lnSpc>
              <a:spcBef>
                <a:spcPts val="5"/>
              </a:spcBef>
              <a:buAutoNum type="arabicParenBoth" startAt="2"/>
              <a:tabLst>
                <a:tab pos="324485" algn="l"/>
              </a:tabLst>
            </a:pPr>
            <a:r>
              <a:rPr lang="en-US" sz="2000" b="1" spc="-5" dirty="0">
                <a:solidFill>
                  <a:schemeClr val="tx1"/>
                </a:solidFill>
                <a:cs typeface="Calibri"/>
              </a:rPr>
              <a:t>The </a:t>
            </a:r>
            <a:r>
              <a:rPr lang="en-US" sz="2000" b="1" spc="-10" dirty="0">
                <a:solidFill>
                  <a:schemeClr val="tx1"/>
                </a:solidFill>
                <a:cs typeface="Calibri"/>
              </a:rPr>
              <a:t>three strong </a:t>
            </a:r>
            <a:r>
              <a:rPr lang="en-US" sz="2000" b="1" spc="-5" dirty="0">
                <a:solidFill>
                  <a:srgbClr val="FF0000"/>
                </a:solidFill>
                <a:cs typeface="Calibri"/>
              </a:rPr>
              <a:t>Extrinsic</a:t>
            </a:r>
            <a:r>
              <a:rPr lang="en-US" sz="2000" b="1" spc="-10" dirty="0">
                <a:solidFill>
                  <a:srgbClr val="FF0000"/>
                </a:solidFill>
                <a:cs typeface="Calibri"/>
              </a:rPr>
              <a:t> ligaments</a:t>
            </a:r>
            <a:r>
              <a:rPr lang="en-US" sz="2000" spc="-10" dirty="0">
                <a:solidFill>
                  <a:srgbClr val="FF0000"/>
                </a:solidFill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0604" y="5568611"/>
            <a:ext cx="8132294" cy="6814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">
              <a:spcBef>
                <a:spcPts val="5"/>
              </a:spcBef>
              <a:tabLst>
                <a:tab pos="324485" algn="l"/>
              </a:tabLst>
            </a:pPr>
            <a:endParaRPr lang="en-US" sz="2000" b="1" spc="-5" dirty="0">
              <a:solidFill>
                <a:schemeClr val="tx1"/>
              </a:solidFill>
              <a:cs typeface="Calibri"/>
            </a:endParaRPr>
          </a:p>
          <a:p>
            <a:pPr marL="13335">
              <a:spcBef>
                <a:spcPts val="5"/>
              </a:spcBef>
              <a:tabLst>
                <a:tab pos="324485" algn="l"/>
              </a:tabLst>
            </a:pPr>
            <a:r>
              <a:rPr lang="en-US" sz="2000" b="1" spc="-5" dirty="0">
                <a:solidFill>
                  <a:schemeClr val="tx1"/>
                </a:solidFill>
                <a:cs typeface="Calibri"/>
              </a:rPr>
              <a:t>(3) The Surrounding strong </a:t>
            </a:r>
            <a:r>
              <a:rPr lang="en-US" sz="2000" b="1" spc="-5" dirty="0">
                <a:solidFill>
                  <a:srgbClr val="FF0000"/>
                </a:solidFill>
                <a:cs typeface="Calibri"/>
              </a:rPr>
              <a:t>muscles</a:t>
            </a:r>
            <a:r>
              <a:rPr lang="en-US" sz="2000" b="1" spc="-5" dirty="0">
                <a:solidFill>
                  <a:schemeClr val="tx1"/>
                </a:solidFill>
                <a:cs typeface="Calibri"/>
              </a:rPr>
              <a:t>.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marL="323850" indent="-310515">
              <a:lnSpc>
                <a:spcPct val="100000"/>
              </a:lnSpc>
              <a:spcBef>
                <a:spcPts val="5"/>
              </a:spcBef>
              <a:buAutoNum type="arabicParenBoth" startAt="2"/>
              <a:tabLst>
                <a:tab pos="324485" algn="l"/>
              </a:tabLst>
            </a:pPr>
            <a:endParaRPr lang="en-US" sz="2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9092241" y="1716656"/>
            <a:ext cx="2722550" cy="4192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85517" y="127335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Hip joint</a:t>
            </a:r>
          </a:p>
          <a:p>
            <a:r>
              <a:rPr lang="en-US" sz="3600" dirty="0"/>
              <a:t>Stability</a:t>
            </a:r>
            <a:r>
              <a:rPr lang="en-US" b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592" y="6406267"/>
            <a:ext cx="2020105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Only on the girls’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09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65038" y="1457481"/>
            <a:ext cx="5559834" cy="2477795"/>
            <a:chOff x="812391" y="1500182"/>
            <a:chExt cx="5559834" cy="2477795"/>
          </a:xfrm>
        </p:grpSpPr>
        <p:sp>
          <p:nvSpPr>
            <p:cNvPr id="3" name="object 3"/>
            <p:cNvSpPr/>
            <p:nvPr/>
          </p:nvSpPr>
          <p:spPr>
            <a:xfrm>
              <a:off x="812391" y="1500182"/>
              <a:ext cx="5559834" cy="2477795"/>
            </a:xfrm>
            <a:custGeom>
              <a:avLst/>
              <a:gdLst/>
              <a:ahLst/>
              <a:cxnLst/>
              <a:rect l="l" t="t" r="r" b="b"/>
              <a:pathLst>
                <a:path w="4411980" h="3091179">
                  <a:moveTo>
                    <a:pt x="3896868" y="0"/>
                  </a:moveTo>
                  <a:lnTo>
                    <a:pt x="515112" y="0"/>
                  </a:lnTo>
                  <a:lnTo>
                    <a:pt x="468227" y="2105"/>
                  </a:lnTo>
                  <a:lnTo>
                    <a:pt x="422522" y="8299"/>
                  </a:lnTo>
                  <a:lnTo>
                    <a:pt x="378177" y="18400"/>
                  </a:lnTo>
                  <a:lnTo>
                    <a:pt x="335376" y="32227"/>
                  </a:lnTo>
                  <a:lnTo>
                    <a:pt x="294299" y="49597"/>
                  </a:lnTo>
                  <a:lnTo>
                    <a:pt x="255128" y="70329"/>
                  </a:lnTo>
                  <a:lnTo>
                    <a:pt x="218046" y="94241"/>
                  </a:lnTo>
                  <a:lnTo>
                    <a:pt x="183235" y="121150"/>
                  </a:lnTo>
                  <a:lnTo>
                    <a:pt x="150875" y="150875"/>
                  </a:lnTo>
                  <a:lnTo>
                    <a:pt x="121150" y="183235"/>
                  </a:lnTo>
                  <a:lnTo>
                    <a:pt x="94241" y="218046"/>
                  </a:lnTo>
                  <a:lnTo>
                    <a:pt x="70329" y="255128"/>
                  </a:lnTo>
                  <a:lnTo>
                    <a:pt x="49597" y="294299"/>
                  </a:lnTo>
                  <a:lnTo>
                    <a:pt x="32227" y="335376"/>
                  </a:lnTo>
                  <a:lnTo>
                    <a:pt x="18400" y="378177"/>
                  </a:lnTo>
                  <a:lnTo>
                    <a:pt x="8299" y="422522"/>
                  </a:lnTo>
                  <a:lnTo>
                    <a:pt x="2105" y="468227"/>
                  </a:lnTo>
                  <a:lnTo>
                    <a:pt x="0" y="515112"/>
                  </a:lnTo>
                  <a:lnTo>
                    <a:pt x="0" y="2575560"/>
                  </a:lnTo>
                  <a:lnTo>
                    <a:pt x="2105" y="2622444"/>
                  </a:lnTo>
                  <a:lnTo>
                    <a:pt x="8299" y="2668149"/>
                  </a:lnTo>
                  <a:lnTo>
                    <a:pt x="18400" y="2712494"/>
                  </a:lnTo>
                  <a:lnTo>
                    <a:pt x="32227" y="2755295"/>
                  </a:lnTo>
                  <a:lnTo>
                    <a:pt x="49597" y="2796372"/>
                  </a:lnTo>
                  <a:lnTo>
                    <a:pt x="70329" y="2835543"/>
                  </a:lnTo>
                  <a:lnTo>
                    <a:pt x="94241" y="2872625"/>
                  </a:lnTo>
                  <a:lnTo>
                    <a:pt x="121150" y="2907436"/>
                  </a:lnTo>
                  <a:lnTo>
                    <a:pt x="150875" y="2939796"/>
                  </a:lnTo>
                  <a:lnTo>
                    <a:pt x="183235" y="2969521"/>
                  </a:lnTo>
                  <a:lnTo>
                    <a:pt x="218046" y="2996430"/>
                  </a:lnTo>
                  <a:lnTo>
                    <a:pt x="255128" y="3020342"/>
                  </a:lnTo>
                  <a:lnTo>
                    <a:pt x="294299" y="3041074"/>
                  </a:lnTo>
                  <a:lnTo>
                    <a:pt x="335376" y="3058444"/>
                  </a:lnTo>
                  <a:lnTo>
                    <a:pt x="378177" y="3072271"/>
                  </a:lnTo>
                  <a:lnTo>
                    <a:pt x="422522" y="3082372"/>
                  </a:lnTo>
                  <a:lnTo>
                    <a:pt x="468227" y="3088566"/>
                  </a:lnTo>
                  <a:lnTo>
                    <a:pt x="515112" y="3090672"/>
                  </a:lnTo>
                  <a:lnTo>
                    <a:pt x="3896868" y="3090672"/>
                  </a:lnTo>
                  <a:lnTo>
                    <a:pt x="3943752" y="3088566"/>
                  </a:lnTo>
                  <a:lnTo>
                    <a:pt x="3989457" y="3082372"/>
                  </a:lnTo>
                  <a:lnTo>
                    <a:pt x="4033802" y="3072271"/>
                  </a:lnTo>
                  <a:lnTo>
                    <a:pt x="4076603" y="3058444"/>
                  </a:lnTo>
                  <a:lnTo>
                    <a:pt x="4117680" y="3041074"/>
                  </a:lnTo>
                  <a:lnTo>
                    <a:pt x="4156851" y="3020342"/>
                  </a:lnTo>
                  <a:lnTo>
                    <a:pt x="4193933" y="2996430"/>
                  </a:lnTo>
                  <a:lnTo>
                    <a:pt x="4228744" y="2969521"/>
                  </a:lnTo>
                  <a:lnTo>
                    <a:pt x="4261103" y="2939796"/>
                  </a:lnTo>
                  <a:lnTo>
                    <a:pt x="4290829" y="2907436"/>
                  </a:lnTo>
                  <a:lnTo>
                    <a:pt x="4317738" y="2872625"/>
                  </a:lnTo>
                  <a:lnTo>
                    <a:pt x="4341650" y="2835543"/>
                  </a:lnTo>
                  <a:lnTo>
                    <a:pt x="4362382" y="2796372"/>
                  </a:lnTo>
                  <a:lnTo>
                    <a:pt x="4379752" y="2755295"/>
                  </a:lnTo>
                  <a:lnTo>
                    <a:pt x="4393579" y="2712494"/>
                  </a:lnTo>
                  <a:lnTo>
                    <a:pt x="4403680" y="2668149"/>
                  </a:lnTo>
                  <a:lnTo>
                    <a:pt x="4409874" y="2622444"/>
                  </a:lnTo>
                  <a:lnTo>
                    <a:pt x="4411980" y="2575560"/>
                  </a:lnTo>
                  <a:lnTo>
                    <a:pt x="4411980" y="515112"/>
                  </a:lnTo>
                  <a:lnTo>
                    <a:pt x="4409874" y="468227"/>
                  </a:lnTo>
                  <a:lnTo>
                    <a:pt x="4403680" y="422522"/>
                  </a:lnTo>
                  <a:lnTo>
                    <a:pt x="4393579" y="378177"/>
                  </a:lnTo>
                  <a:lnTo>
                    <a:pt x="4379752" y="335376"/>
                  </a:lnTo>
                  <a:lnTo>
                    <a:pt x="4362382" y="294299"/>
                  </a:lnTo>
                  <a:lnTo>
                    <a:pt x="4341650" y="255128"/>
                  </a:lnTo>
                  <a:lnTo>
                    <a:pt x="4317738" y="218046"/>
                  </a:lnTo>
                  <a:lnTo>
                    <a:pt x="4290829" y="183235"/>
                  </a:lnTo>
                  <a:lnTo>
                    <a:pt x="4261104" y="150875"/>
                  </a:lnTo>
                  <a:lnTo>
                    <a:pt x="4228744" y="121150"/>
                  </a:lnTo>
                  <a:lnTo>
                    <a:pt x="4193933" y="94241"/>
                  </a:lnTo>
                  <a:lnTo>
                    <a:pt x="4156851" y="70329"/>
                  </a:lnTo>
                  <a:lnTo>
                    <a:pt x="4117680" y="49597"/>
                  </a:lnTo>
                  <a:lnTo>
                    <a:pt x="4076603" y="32227"/>
                  </a:lnTo>
                  <a:lnTo>
                    <a:pt x="4033802" y="18400"/>
                  </a:lnTo>
                  <a:lnTo>
                    <a:pt x="3989457" y="8299"/>
                  </a:lnTo>
                  <a:lnTo>
                    <a:pt x="3943752" y="2105"/>
                  </a:lnTo>
                  <a:lnTo>
                    <a:pt x="3896868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5DCE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008970" y="1549009"/>
              <a:ext cx="5166675" cy="23801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3350"/>
                </a:lnSpc>
              </a:pPr>
              <a:r>
                <a:rPr sz="2800" spc="-30" dirty="0">
                  <a:solidFill>
                    <a:srgbClr val="FF0000"/>
                  </a:solidFill>
                  <a:latin typeface="+mn-lt"/>
                  <a:cs typeface="Times New Roman"/>
                </a:rPr>
                <a:t>CONGENITAL</a:t>
              </a:r>
              <a:endParaRPr sz="2800" dirty="0">
                <a:solidFill>
                  <a:srgbClr val="FF0000"/>
                </a:solidFill>
                <a:latin typeface="+mn-lt"/>
                <a:cs typeface="Times New Roman"/>
              </a:endParaRPr>
            </a:p>
            <a:p>
              <a:pPr marL="299085" indent="-286385">
                <a:lnSpc>
                  <a:spcPts val="2150"/>
                </a:lnSpc>
                <a:buFont typeface="Arial"/>
                <a:buChar char="•"/>
                <a:tabLst>
                  <a:tab pos="299085" algn="l"/>
                  <a:tab pos="299720" algn="l"/>
                </a:tabLst>
              </a:pPr>
              <a:r>
                <a:rPr sz="1800" spc="-10" dirty="0">
                  <a:latin typeface="+mn-lt"/>
                  <a:cs typeface="Calibri"/>
                </a:rPr>
                <a:t>More common </a:t>
              </a:r>
              <a:r>
                <a:rPr sz="1800" spc="-5" dirty="0">
                  <a:latin typeface="+mn-lt"/>
                  <a:cs typeface="Calibri"/>
                </a:rPr>
                <a:t>in girls </a:t>
              </a:r>
              <a:r>
                <a:rPr sz="1800" dirty="0">
                  <a:latin typeface="+mn-lt"/>
                  <a:cs typeface="Calibri"/>
                </a:rPr>
                <a:t>and</a:t>
              </a:r>
              <a:r>
                <a:rPr sz="1800" spc="35" dirty="0">
                  <a:latin typeface="+mn-lt"/>
                  <a:cs typeface="Calibri"/>
                </a:rPr>
                <a:t> </a:t>
              </a:r>
              <a:r>
                <a:rPr sz="1800" spc="-10" dirty="0">
                  <a:latin typeface="+mn-lt"/>
                  <a:cs typeface="Calibri"/>
                </a:rPr>
                <a:t>associated</a:t>
              </a:r>
              <a:endParaRPr sz="1800" dirty="0">
                <a:latin typeface="+mn-lt"/>
                <a:cs typeface="Calibri"/>
              </a:endParaRPr>
            </a:p>
            <a:p>
              <a:pPr marL="299085" marR="68580">
                <a:lnSpc>
                  <a:spcPct val="100000"/>
                </a:lnSpc>
              </a:pPr>
              <a:r>
                <a:rPr sz="1800" spc="-5" dirty="0">
                  <a:latin typeface="+mn-lt"/>
                  <a:cs typeface="Calibri"/>
                </a:rPr>
                <a:t>with inability </a:t>
              </a:r>
              <a:r>
                <a:rPr sz="1800" spc="-10" dirty="0">
                  <a:latin typeface="+mn-lt"/>
                  <a:cs typeface="Calibri"/>
                </a:rPr>
                <a:t>to </a:t>
              </a:r>
              <a:r>
                <a:rPr sz="1800" spc="-5" dirty="0">
                  <a:latin typeface="+mn-lt"/>
                  <a:cs typeface="Calibri"/>
                </a:rPr>
                <a:t>adduct </a:t>
              </a:r>
              <a:r>
                <a:rPr sz="1800" dirty="0">
                  <a:latin typeface="+mn-lt"/>
                  <a:cs typeface="Calibri"/>
                </a:rPr>
                <a:t>the thigh. </a:t>
              </a:r>
              <a:r>
                <a:rPr sz="1800" spc="-5" dirty="0">
                  <a:solidFill>
                    <a:srgbClr val="7E7E7E"/>
                  </a:solidFill>
                  <a:latin typeface="+mn-lt"/>
                  <a:cs typeface="Calibri"/>
                </a:rPr>
                <a:t>(so  </a:t>
              </a:r>
              <a:r>
                <a:rPr sz="1800" dirty="0">
                  <a:solidFill>
                    <a:srgbClr val="7E7E7E"/>
                  </a:solidFill>
                  <a:latin typeface="+mn-lt"/>
                  <a:cs typeface="Calibri"/>
                </a:rPr>
                <a:t>the </a:t>
              </a:r>
              <a:r>
                <a:rPr sz="1800" spc="-10" dirty="0">
                  <a:solidFill>
                    <a:srgbClr val="7E7E7E"/>
                  </a:solidFill>
                  <a:latin typeface="+mn-lt"/>
                  <a:cs typeface="Calibri"/>
                </a:rPr>
                <a:t>lower </a:t>
              </a:r>
              <a:r>
                <a:rPr sz="1800" spc="-5" dirty="0">
                  <a:solidFill>
                    <a:srgbClr val="7E7E7E"/>
                  </a:solidFill>
                  <a:latin typeface="+mn-lt"/>
                  <a:cs typeface="Calibri"/>
                </a:rPr>
                <a:t>limb is</a:t>
              </a:r>
              <a:r>
                <a:rPr sz="1800" spc="-15" dirty="0">
                  <a:solidFill>
                    <a:srgbClr val="7E7E7E"/>
                  </a:solidFill>
                  <a:latin typeface="+mn-lt"/>
                  <a:cs typeface="Calibri"/>
                </a:rPr>
                <a:t> </a:t>
              </a:r>
              <a:r>
                <a:rPr sz="1800" spc="-5" dirty="0">
                  <a:solidFill>
                    <a:srgbClr val="7E7E7E"/>
                  </a:solidFill>
                  <a:latin typeface="+mn-lt"/>
                  <a:cs typeface="Calibri"/>
                </a:rPr>
                <a:t>abducted)</a:t>
              </a:r>
              <a:endParaRPr sz="1800" dirty="0">
                <a:latin typeface="+mn-lt"/>
                <a:cs typeface="Calibri"/>
              </a:endParaRPr>
            </a:p>
            <a:p>
              <a:pPr marL="299085" marR="91440" indent="-286385">
                <a:lnSpc>
                  <a:spcPct val="100000"/>
                </a:lnSpc>
                <a:buFont typeface="Arial"/>
                <a:buChar char="•"/>
                <a:tabLst>
                  <a:tab pos="299085" algn="l"/>
                  <a:tab pos="299720" algn="l"/>
                </a:tabLst>
              </a:pPr>
              <a:r>
                <a:rPr sz="1800" spc="-5" dirty="0">
                  <a:latin typeface="+mn-lt"/>
                  <a:cs typeface="Calibri"/>
                </a:rPr>
                <a:t>The upper lip of </a:t>
              </a:r>
              <a:r>
                <a:rPr sz="1800" dirty="0">
                  <a:latin typeface="+mn-lt"/>
                  <a:cs typeface="Calibri"/>
                </a:rPr>
                <a:t>the </a:t>
              </a:r>
              <a:r>
                <a:rPr sz="1800" spc="-10" dirty="0">
                  <a:latin typeface="+mn-lt"/>
                  <a:cs typeface="Calibri"/>
                </a:rPr>
                <a:t>acetabulum fails  to </a:t>
              </a:r>
              <a:r>
                <a:rPr sz="1800" spc="-5" dirty="0">
                  <a:latin typeface="+mn-lt"/>
                  <a:cs typeface="Calibri"/>
                </a:rPr>
                <a:t>develop</a:t>
              </a:r>
              <a:r>
                <a:rPr sz="1800" spc="-25" dirty="0">
                  <a:latin typeface="+mn-lt"/>
                  <a:cs typeface="Calibri"/>
                </a:rPr>
                <a:t> </a:t>
              </a:r>
              <a:r>
                <a:rPr sz="1800" spc="-20" dirty="0">
                  <a:latin typeface="+mn-lt"/>
                  <a:cs typeface="Calibri"/>
                </a:rPr>
                <a:t>adequately.</a:t>
              </a:r>
              <a:endParaRPr sz="1800" dirty="0">
                <a:latin typeface="+mn-lt"/>
                <a:cs typeface="Calibri"/>
              </a:endParaRPr>
            </a:p>
            <a:p>
              <a:pPr marL="299085" marR="5080" indent="-286385">
                <a:lnSpc>
                  <a:spcPct val="100000"/>
                </a:lnSpc>
                <a:buFont typeface="Arial"/>
                <a:buChar char="•"/>
                <a:tabLst>
                  <a:tab pos="299085" algn="l"/>
                  <a:tab pos="299720" algn="l"/>
                </a:tabLst>
              </a:pPr>
              <a:r>
                <a:rPr sz="1800" spc="-5" dirty="0">
                  <a:latin typeface="+mn-lt"/>
                  <a:cs typeface="Calibri"/>
                </a:rPr>
                <a:t>The </a:t>
              </a:r>
              <a:r>
                <a:rPr sz="1800" dirty="0">
                  <a:latin typeface="+mn-lt"/>
                  <a:cs typeface="Calibri"/>
                </a:rPr>
                <a:t>head </a:t>
              </a:r>
              <a:r>
                <a:rPr sz="1800" spc="-5" dirty="0">
                  <a:latin typeface="+mn-lt"/>
                  <a:cs typeface="Calibri"/>
                </a:rPr>
                <a:t>of </a:t>
              </a:r>
              <a:r>
                <a:rPr sz="1800" dirty="0">
                  <a:latin typeface="+mn-lt"/>
                  <a:cs typeface="Calibri"/>
                </a:rPr>
                <a:t>the </a:t>
              </a:r>
              <a:r>
                <a:rPr sz="1800" spc="-10" dirty="0">
                  <a:latin typeface="+mn-lt"/>
                  <a:cs typeface="Calibri"/>
                </a:rPr>
                <a:t>femur </a:t>
              </a:r>
              <a:r>
                <a:rPr sz="1800" spc="-5" dirty="0">
                  <a:latin typeface="+mn-lt"/>
                  <a:cs typeface="Calibri"/>
                </a:rPr>
                <a:t>rides up out of  </a:t>
              </a:r>
              <a:r>
                <a:rPr sz="1800" dirty="0">
                  <a:latin typeface="+mn-lt"/>
                  <a:cs typeface="Calibri"/>
                </a:rPr>
                <a:t>the </a:t>
              </a:r>
              <a:r>
                <a:rPr sz="1800" spc="-10" dirty="0">
                  <a:latin typeface="+mn-lt"/>
                  <a:cs typeface="Calibri"/>
                </a:rPr>
                <a:t>acetabulum onto </a:t>
              </a:r>
              <a:r>
                <a:rPr sz="1800" dirty="0">
                  <a:latin typeface="+mn-lt"/>
                  <a:cs typeface="Calibri"/>
                </a:rPr>
                <a:t>the </a:t>
              </a:r>
              <a:r>
                <a:rPr sz="1800" spc="-5" dirty="0">
                  <a:latin typeface="+mn-lt"/>
                  <a:cs typeface="Calibri"/>
                </a:rPr>
                <a:t>gluteal  </a:t>
              </a:r>
              <a:r>
                <a:rPr sz="1800" spc="-10" dirty="0">
                  <a:latin typeface="+mn-lt"/>
                  <a:cs typeface="Calibri"/>
                </a:rPr>
                <a:t>surface </a:t>
              </a:r>
              <a:r>
                <a:rPr sz="1800" spc="-5" dirty="0">
                  <a:latin typeface="+mn-lt"/>
                  <a:cs typeface="Calibri"/>
                </a:rPr>
                <a:t>of </a:t>
              </a:r>
              <a:r>
                <a:rPr sz="1800" dirty="0">
                  <a:latin typeface="+mn-lt"/>
                  <a:cs typeface="Calibri"/>
                </a:rPr>
                <a:t>the</a:t>
              </a:r>
              <a:r>
                <a:rPr sz="1800" spc="-30" dirty="0">
                  <a:latin typeface="+mn-lt"/>
                  <a:cs typeface="Calibri"/>
                </a:rPr>
                <a:t> </a:t>
              </a:r>
              <a:r>
                <a:rPr sz="1800" spc="-5" dirty="0">
                  <a:latin typeface="+mn-lt"/>
                  <a:cs typeface="Calibri"/>
                </a:rPr>
                <a:t>ileum.</a:t>
              </a:r>
              <a:endParaRPr sz="1800" dirty="0">
                <a:latin typeface="+mn-lt"/>
                <a:cs typeface="Calibri"/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6856627" y="1461307"/>
            <a:ext cx="4245864" cy="2516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6814868" y="4229752"/>
            <a:ext cx="4329382" cy="2513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865038" y="4021421"/>
            <a:ext cx="5559836" cy="2313923"/>
            <a:chOff x="902972" y="4229752"/>
            <a:chExt cx="5559836" cy="2313923"/>
          </a:xfrm>
        </p:grpSpPr>
        <p:sp>
          <p:nvSpPr>
            <p:cNvPr id="11" name="object 3"/>
            <p:cNvSpPr/>
            <p:nvPr/>
          </p:nvSpPr>
          <p:spPr>
            <a:xfrm>
              <a:off x="902972" y="4229752"/>
              <a:ext cx="5559836" cy="2313923"/>
            </a:xfrm>
            <a:custGeom>
              <a:avLst/>
              <a:gdLst/>
              <a:ahLst/>
              <a:cxnLst/>
              <a:rect l="l" t="t" r="r" b="b"/>
              <a:pathLst>
                <a:path w="4411980" h="3091179">
                  <a:moveTo>
                    <a:pt x="3896868" y="0"/>
                  </a:moveTo>
                  <a:lnTo>
                    <a:pt x="515112" y="0"/>
                  </a:lnTo>
                  <a:lnTo>
                    <a:pt x="468227" y="2105"/>
                  </a:lnTo>
                  <a:lnTo>
                    <a:pt x="422522" y="8299"/>
                  </a:lnTo>
                  <a:lnTo>
                    <a:pt x="378177" y="18400"/>
                  </a:lnTo>
                  <a:lnTo>
                    <a:pt x="335376" y="32227"/>
                  </a:lnTo>
                  <a:lnTo>
                    <a:pt x="294299" y="49597"/>
                  </a:lnTo>
                  <a:lnTo>
                    <a:pt x="255128" y="70329"/>
                  </a:lnTo>
                  <a:lnTo>
                    <a:pt x="218046" y="94241"/>
                  </a:lnTo>
                  <a:lnTo>
                    <a:pt x="183235" y="121150"/>
                  </a:lnTo>
                  <a:lnTo>
                    <a:pt x="150875" y="150875"/>
                  </a:lnTo>
                  <a:lnTo>
                    <a:pt x="121150" y="183235"/>
                  </a:lnTo>
                  <a:lnTo>
                    <a:pt x="94241" y="218046"/>
                  </a:lnTo>
                  <a:lnTo>
                    <a:pt x="70329" y="255128"/>
                  </a:lnTo>
                  <a:lnTo>
                    <a:pt x="49597" y="294299"/>
                  </a:lnTo>
                  <a:lnTo>
                    <a:pt x="32227" y="335376"/>
                  </a:lnTo>
                  <a:lnTo>
                    <a:pt x="18400" y="378177"/>
                  </a:lnTo>
                  <a:lnTo>
                    <a:pt x="8299" y="422522"/>
                  </a:lnTo>
                  <a:lnTo>
                    <a:pt x="2105" y="468227"/>
                  </a:lnTo>
                  <a:lnTo>
                    <a:pt x="0" y="515112"/>
                  </a:lnTo>
                  <a:lnTo>
                    <a:pt x="0" y="2575560"/>
                  </a:lnTo>
                  <a:lnTo>
                    <a:pt x="2105" y="2622444"/>
                  </a:lnTo>
                  <a:lnTo>
                    <a:pt x="8299" y="2668149"/>
                  </a:lnTo>
                  <a:lnTo>
                    <a:pt x="18400" y="2712494"/>
                  </a:lnTo>
                  <a:lnTo>
                    <a:pt x="32227" y="2755295"/>
                  </a:lnTo>
                  <a:lnTo>
                    <a:pt x="49597" y="2796372"/>
                  </a:lnTo>
                  <a:lnTo>
                    <a:pt x="70329" y="2835543"/>
                  </a:lnTo>
                  <a:lnTo>
                    <a:pt x="94241" y="2872625"/>
                  </a:lnTo>
                  <a:lnTo>
                    <a:pt x="121150" y="2907436"/>
                  </a:lnTo>
                  <a:lnTo>
                    <a:pt x="150875" y="2939796"/>
                  </a:lnTo>
                  <a:lnTo>
                    <a:pt x="183235" y="2969521"/>
                  </a:lnTo>
                  <a:lnTo>
                    <a:pt x="218046" y="2996430"/>
                  </a:lnTo>
                  <a:lnTo>
                    <a:pt x="255128" y="3020342"/>
                  </a:lnTo>
                  <a:lnTo>
                    <a:pt x="294299" y="3041074"/>
                  </a:lnTo>
                  <a:lnTo>
                    <a:pt x="335376" y="3058444"/>
                  </a:lnTo>
                  <a:lnTo>
                    <a:pt x="378177" y="3072271"/>
                  </a:lnTo>
                  <a:lnTo>
                    <a:pt x="422522" y="3082372"/>
                  </a:lnTo>
                  <a:lnTo>
                    <a:pt x="468227" y="3088566"/>
                  </a:lnTo>
                  <a:lnTo>
                    <a:pt x="515112" y="3090672"/>
                  </a:lnTo>
                  <a:lnTo>
                    <a:pt x="3896868" y="3090672"/>
                  </a:lnTo>
                  <a:lnTo>
                    <a:pt x="3943752" y="3088566"/>
                  </a:lnTo>
                  <a:lnTo>
                    <a:pt x="3989457" y="3082372"/>
                  </a:lnTo>
                  <a:lnTo>
                    <a:pt x="4033802" y="3072271"/>
                  </a:lnTo>
                  <a:lnTo>
                    <a:pt x="4076603" y="3058444"/>
                  </a:lnTo>
                  <a:lnTo>
                    <a:pt x="4117680" y="3041074"/>
                  </a:lnTo>
                  <a:lnTo>
                    <a:pt x="4156851" y="3020342"/>
                  </a:lnTo>
                  <a:lnTo>
                    <a:pt x="4193933" y="2996430"/>
                  </a:lnTo>
                  <a:lnTo>
                    <a:pt x="4228744" y="2969521"/>
                  </a:lnTo>
                  <a:lnTo>
                    <a:pt x="4261103" y="2939796"/>
                  </a:lnTo>
                  <a:lnTo>
                    <a:pt x="4290829" y="2907436"/>
                  </a:lnTo>
                  <a:lnTo>
                    <a:pt x="4317738" y="2872625"/>
                  </a:lnTo>
                  <a:lnTo>
                    <a:pt x="4341650" y="2835543"/>
                  </a:lnTo>
                  <a:lnTo>
                    <a:pt x="4362382" y="2796372"/>
                  </a:lnTo>
                  <a:lnTo>
                    <a:pt x="4379752" y="2755295"/>
                  </a:lnTo>
                  <a:lnTo>
                    <a:pt x="4393579" y="2712494"/>
                  </a:lnTo>
                  <a:lnTo>
                    <a:pt x="4403680" y="2668149"/>
                  </a:lnTo>
                  <a:lnTo>
                    <a:pt x="4409874" y="2622444"/>
                  </a:lnTo>
                  <a:lnTo>
                    <a:pt x="4411980" y="2575560"/>
                  </a:lnTo>
                  <a:lnTo>
                    <a:pt x="4411980" y="515112"/>
                  </a:lnTo>
                  <a:lnTo>
                    <a:pt x="4409874" y="468227"/>
                  </a:lnTo>
                  <a:lnTo>
                    <a:pt x="4403680" y="422522"/>
                  </a:lnTo>
                  <a:lnTo>
                    <a:pt x="4393579" y="378177"/>
                  </a:lnTo>
                  <a:lnTo>
                    <a:pt x="4379752" y="335376"/>
                  </a:lnTo>
                  <a:lnTo>
                    <a:pt x="4362382" y="294299"/>
                  </a:lnTo>
                  <a:lnTo>
                    <a:pt x="4341650" y="255128"/>
                  </a:lnTo>
                  <a:lnTo>
                    <a:pt x="4317738" y="218046"/>
                  </a:lnTo>
                  <a:lnTo>
                    <a:pt x="4290829" y="183235"/>
                  </a:lnTo>
                  <a:lnTo>
                    <a:pt x="4261104" y="150875"/>
                  </a:lnTo>
                  <a:lnTo>
                    <a:pt x="4228744" y="121150"/>
                  </a:lnTo>
                  <a:lnTo>
                    <a:pt x="4193933" y="94241"/>
                  </a:lnTo>
                  <a:lnTo>
                    <a:pt x="4156851" y="70329"/>
                  </a:lnTo>
                  <a:lnTo>
                    <a:pt x="4117680" y="49597"/>
                  </a:lnTo>
                  <a:lnTo>
                    <a:pt x="4076603" y="32227"/>
                  </a:lnTo>
                  <a:lnTo>
                    <a:pt x="4033802" y="18400"/>
                  </a:lnTo>
                  <a:lnTo>
                    <a:pt x="3989457" y="8299"/>
                  </a:lnTo>
                  <a:lnTo>
                    <a:pt x="3943752" y="2105"/>
                  </a:lnTo>
                  <a:lnTo>
                    <a:pt x="3896868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 txBox="1"/>
            <p:nvPr/>
          </p:nvSpPr>
          <p:spPr>
            <a:xfrm>
              <a:off x="1105341" y="4294701"/>
              <a:ext cx="5266884" cy="21057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3350"/>
                </a:lnSpc>
                <a:tabLst>
                  <a:tab pos="971550" algn="l"/>
                </a:tabLst>
              </a:pPr>
              <a:r>
                <a:rPr sz="2800" spc="-40" dirty="0">
                  <a:solidFill>
                    <a:srgbClr val="FF0000"/>
                  </a:solidFill>
                  <a:latin typeface="+mn-lt"/>
                  <a:cs typeface="Times New Roman"/>
                </a:rPr>
                <a:t>TRAUMATIC</a:t>
              </a:r>
              <a:endParaRPr sz="2800" dirty="0">
                <a:solidFill>
                  <a:srgbClr val="FF0000"/>
                </a:solidFill>
                <a:latin typeface="+mn-lt"/>
                <a:cs typeface="Times New Roman"/>
              </a:endParaRPr>
            </a:p>
            <a:p>
              <a:pPr marL="299085" marR="5080" indent="-286385">
                <a:lnSpc>
                  <a:spcPts val="2160"/>
                </a:lnSpc>
                <a:spcBef>
                  <a:spcPts val="60"/>
                </a:spcBef>
                <a:buFont typeface="Arial"/>
                <a:buChar char="•"/>
                <a:tabLst>
                  <a:tab pos="299085" algn="l"/>
                  <a:tab pos="299720" algn="l"/>
                </a:tabLst>
              </a:pPr>
              <a:r>
                <a:rPr sz="1800" dirty="0">
                  <a:latin typeface="+mn-lt"/>
                  <a:cs typeface="Calibri"/>
                </a:rPr>
                <a:t>It is </a:t>
              </a:r>
              <a:r>
                <a:rPr sz="1800" spc="-10" dirty="0">
                  <a:latin typeface="+mn-lt"/>
                  <a:cs typeface="Calibri"/>
                </a:rPr>
                <a:t>common </a:t>
              </a:r>
              <a:r>
                <a:rPr sz="1800" spc="-5" dirty="0">
                  <a:latin typeface="+mn-lt"/>
                  <a:cs typeface="Calibri"/>
                </a:rPr>
                <a:t>in motor vehicle  accidents </a:t>
              </a:r>
              <a:r>
                <a:rPr sz="1800" dirty="0">
                  <a:latin typeface="+mn-lt"/>
                  <a:cs typeface="Calibri"/>
                </a:rPr>
                <a:t>when the </a:t>
              </a:r>
              <a:r>
                <a:rPr sz="1800" spc="-5" dirty="0">
                  <a:latin typeface="+mn-lt"/>
                  <a:cs typeface="Calibri"/>
                </a:rPr>
                <a:t>thigh </a:t>
              </a:r>
              <a:r>
                <a:rPr sz="1800" dirty="0">
                  <a:latin typeface="+mn-lt"/>
                  <a:cs typeface="Calibri"/>
                </a:rPr>
                <a:t>is </a:t>
              </a:r>
              <a:r>
                <a:rPr sz="1800" spc="-15" dirty="0">
                  <a:latin typeface="+mn-lt"/>
                  <a:cs typeface="Calibri"/>
                </a:rPr>
                <a:t>flexed </a:t>
              </a:r>
              <a:r>
                <a:rPr sz="1800" dirty="0">
                  <a:latin typeface="+mn-lt"/>
                  <a:cs typeface="Calibri"/>
                </a:rPr>
                <a:t>and  </a:t>
              </a:r>
              <a:r>
                <a:rPr sz="1800" spc="-5" dirty="0">
                  <a:latin typeface="+mn-lt"/>
                  <a:cs typeface="Calibri"/>
                </a:rPr>
                <a:t>adducted.</a:t>
              </a:r>
              <a:endParaRPr sz="1800" dirty="0">
                <a:latin typeface="+mn-lt"/>
                <a:cs typeface="Calibri"/>
              </a:endParaRPr>
            </a:p>
            <a:p>
              <a:pPr marL="299085" indent="-286385">
                <a:lnSpc>
                  <a:spcPts val="2090"/>
                </a:lnSpc>
                <a:buFont typeface="Arial"/>
                <a:buChar char="•"/>
                <a:tabLst>
                  <a:tab pos="299085" algn="l"/>
                  <a:tab pos="299720" algn="l"/>
                </a:tabLst>
              </a:pPr>
              <a:r>
                <a:rPr sz="1800" spc="-5" dirty="0">
                  <a:latin typeface="+mn-lt"/>
                  <a:cs typeface="Calibri"/>
                </a:rPr>
                <a:t>The </a:t>
              </a:r>
              <a:r>
                <a:rPr sz="1800" spc="-10" dirty="0">
                  <a:latin typeface="+mn-lt"/>
                  <a:cs typeface="Calibri"/>
                </a:rPr>
                <a:t>dislocated </a:t>
              </a:r>
              <a:r>
                <a:rPr sz="1800" dirty="0">
                  <a:latin typeface="+mn-lt"/>
                  <a:cs typeface="Calibri"/>
                </a:rPr>
                <a:t>head </a:t>
              </a:r>
              <a:r>
                <a:rPr sz="1800" spc="-5" dirty="0">
                  <a:latin typeface="+mn-lt"/>
                  <a:cs typeface="Calibri"/>
                </a:rPr>
                <a:t>is</a:t>
              </a:r>
              <a:r>
                <a:rPr sz="1800" spc="-30" dirty="0">
                  <a:latin typeface="+mn-lt"/>
                  <a:cs typeface="Calibri"/>
                </a:rPr>
                <a:t> </a:t>
              </a:r>
              <a:r>
                <a:rPr sz="1800" spc="-5" dirty="0">
                  <a:latin typeface="+mn-lt"/>
                  <a:cs typeface="Calibri"/>
                </a:rPr>
                <a:t>displaced</a:t>
              </a:r>
              <a:r>
                <a:rPr lang="en-US" sz="1800" b="1" spc="-5" dirty="0">
                  <a:latin typeface="+mn-lt"/>
                  <a:cs typeface="Calibri"/>
                </a:rPr>
                <a:t> </a:t>
              </a:r>
              <a:r>
                <a:rPr sz="1800" b="1" spc="-10" dirty="0">
                  <a:latin typeface="+mn-lt"/>
                  <a:cs typeface="Calibri"/>
                </a:rPr>
                <a:t>posteriorly</a:t>
              </a:r>
              <a:r>
                <a:rPr sz="1800" spc="-10" dirty="0">
                  <a:latin typeface="+mn-lt"/>
                  <a:cs typeface="Calibri"/>
                </a:rPr>
                <a:t> to </a:t>
              </a:r>
              <a:r>
                <a:rPr sz="1800" spc="-5" dirty="0">
                  <a:latin typeface="+mn-lt"/>
                  <a:cs typeface="Calibri"/>
                </a:rPr>
                <a:t>lie on </a:t>
              </a:r>
              <a:r>
                <a:rPr sz="1800" dirty="0">
                  <a:latin typeface="+mn-lt"/>
                  <a:cs typeface="Calibri"/>
                </a:rPr>
                <a:t>the </a:t>
              </a:r>
              <a:r>
                <a:rPr sz="1800" spc="-10" dirty="0">
                  <a:latin typeface="+mn-lt"/>
                  <a:cs typeface="Calibri"/>
                </a:rPr>
                <a:t>posterior  surface </a:t>
              </a:r>
              <a:r>
                <a:rPr sz="1800" spc="-5" dirty="0">
                  <a:latin typeface="+mn-lt"/>
                  <a:cs typeface="Calibri"/>
                </a:rPr>
                <a:t>of </a:t>
              </a:r>
              <a:r>
                <a:rPr sz="1800" dirty="0">
                  <a:latin typeface="+mn-lt"/>
                  <a:cs typeface="Calibri"/>
                </a:rPr>
                <a:t>the</a:t>
              </a:r>
              <a:r>
                <a:rPr sz="1800" spc="-30" dirty="0">
                  <a:latin typeface="+mn-lt"/>
                  <a:cs typeface="Calibri"/>
                </a:rPr>
                <a:t> </a:t>
              </a:r>
              <a:r>
                <a:rPr sz="1800" spc="-5" dirty="0">
                  <a:latin typeface="+mn-lt"/>
                  <a:cs typeface="Calibri"/>
                </a:rPr>
                <a:t>ileum.</a:t>
              </a:r>
              <a:endParaRPr sz="1800" dirty="0">
                <a:latin typeface="+mn-lt"/>
                <a:cs typeface="Calibri"/>
              </a:endParaRPr>
            </a:p>
            <a:p>
              <a:pPr marL="299085" marR="429895" indent="-286385">
                <a:lnSpc>
                  <a:spcPct val="100000"/>
                </a:lnSpc>
                <a:buFont typeface="Arial"/>
                <a:buChar char="•"/>
                <a:tabLst>
                  <a:tab pos="299085" algn="l"/>
                  <a:tab pos="299720" algn="l"/>
                </a:tabLst>
              </a:pPr>
              <a:r>
                <a:rPr sz="1800" dirty="0">
                  <a:latin typeface="+mn-lt"/>
                  <a:cs typeface="Calibri"/>
                </a:rPr>
                <a:t>In </a:t>
              </a:r>
              <a:r>
                <a:rPr sz="1800" b="1" spc="-10" dirty="0">
                  <a:latin typeface="+mn-lt"/>
                  <a:cs typeface="Calibri"/>
                </a:rPr>
                <a:t>posterior</a:t>
              </a:r>
              <a:r>
                <a:rPr sz="1800" spc="-10" dirty="0">
                  <a:latin typeface="+mn-lt"/>
                  <a:cs typeface="Calibri"/>
                </a:rPr>
                <a:t> dislocation </a:t>
              </a:r>
              <a:r>
                <a:rPr sz="1800" dirty="0">
                  <a:latin typeface="+mn-lt"/>
                  <a:cs typeface="Calibri"/>
                </a:rPr>
                <a:t>the </a:t>
              </a:r>
              <a:r>
                <a:rPr sz="1800" b="1" spc="-5" dirty="0">
                  <a:solidFill>
                    <a:srgbClr val="FF0000"/>
                  </a:solidFill>
                  <a:latin typeface="+mn-lt"/>
                  <a:cs typeface="Calibri"/>
                </a:rPr>
                <a:t>sciatic nerve</a:t>
              </a:r>
              <a:r>
                <a:rPr sz="1800" spc="-5" dirty="0">
                  <a:latin typeface="+mn-lt"/>
                  <a:cs typeface="Calibri"/>
                </a:rPr>
                <a:t> </a:t>
              </a:r>
              <a:r>
                <a:rPr sz="1800" dirty="0">
                  <a:latin typeface="+mn-lt"/>
                  <a:cs typeface="Calibri"/>
                </a:rPr>
                <a:t>is </a:t>
              </a:r>
              <a:r>
                <a:rPr sz="1800" spc="-5" dirty="0">
                  <a:latin typeface="+mn-lt"/>
                  <a:cs typeface="Calibri"/>
                </a:rPr>
                <a:t>liable </a:t>
              </a:r>
              <a:r>
                <a:rPr sz="1800" spc="-10" dirty="0">
                  <a:latin typeface="+mn-lt"/>
                  <a:cs typeface="Calibri"/>
                </a:rPr>
                <a:t>to </a:t>
              </a:r>
              <a:r>
                <a:rPr sz="1800" spc="-5" dirty="0">
                  <a:latin typeface="+mn-lt"/>
                  <a:cs typeface="Calibri"/>
                </a:rPr>
                <a:t>be</a:t>
              </a:r>
              <a:r>
                <a:rPr sz="1800" dirty="0">
                  <a:latin typeface="+mn-lt"/>
                  <a:cs typeface="Calibri"/>
                </a:rPr>
                <a:t> </a:t>
              </a:r>
              <a:r>
                <a:rPr sz="1800" spc="-5" dirty="0">
                  <a:latin typeface="+mn-lt"/>
                  <a:cs typeface="Calibri"/>
                </a:rPr>
                <a:t>injured.</a:t>
              </a:r>
              <a:endParaRPr sz="1800" dirty="0">
                <a:latin typeface="+mn-lt"/>
                <a:cs typeface="Calibri"/>
              </a:endParaRP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395143" y="220284"/>
            <a:ext cx="5986708" cy="1372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Hip joint</a:t>
            </a:r>
          </a:p>
          <a:p>
            <a:r>
              <a:rPr lang="en-US" sz="3600" dirty="0" err="1"/>
              <a:t>Disloctaion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8592" y="6406267"/>
            <a:ext cx="2020105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Only on the girls’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67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A15203-0B52-4DEE-9B55-0B2C9E1B219F}" vid="{CB135D82-6777-4E67-92B9-A77662C7A83E}"/>
    </a:ext>
  </a:extLst>
</a:theme>
</file>

<file path=ppt/theme/theme2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272</TotalTime>
  <Words>1868</Words>
  <Application>Microsoft Office PowerPoint</Application>
  <PresentationFormat>Widescreen</PresentationFormat>
  <Paragraphs>324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Abadi MT Condensed Extra Bold</vt:lpstr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Office Theme</vt:lpstr>
      <vt:lpstr>1_Office Theme</vt:lpstr>
      <vt:lpstr>2_Office Theme</vt:lpstr>
      <vt:lpstr>Hip, Knee &amp; Ankle Joints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Knee joint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Skeleton of foot</vt:lpstr>
      <vt:lpstr>Ankle joint</vt:lpstr>
      <vt:lpstr>* As a hinge joint, medial and lateral ligaments are important ( for flexion and extension 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Hip, Knee &amp; ankle joints</dc:title>
  <dc:creator>Microsoft Office User</dc:creator>
  <cp:lastModifiedBy>Sony</cp:lastModifiedBy>
  <cp:revision>39</cp:revision>
  <dcterms:created xsi:type="dcterms:W3CDTF">2017-01-15T12:07:28Z</dcterms:created>
  <dcterms:modified xsi:type="dcterms:W3CDTF">2017-01-18T16:44:47Z</dcterms:modified>
</cp:coreProperties>
</file>