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6"/>
  </p:notesMasterIdLst>
  <p:sldIdLst>
    <p:sldId id="257" r:id="rId7"/>
    <p:sldId id="258" r:id="rId8"/>
    <p:sldId id="274" r:id="rId9"/>
    <p:sldId id="259" r:id="rId10"/>
    <p:sldId id="260" r:id="rId11"/>
    <p:sldId id="261" r:id="rId12"/>
    <p:sldId id="262" r:id="rId13"/>
    <p:sldId id="271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2" r:id="rId23"/>
    <p:sldId id="275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260C"/>
    <a:srgbClr val="FF6699"/>
    <a:srgbClr val="CC00FF"/>
    <a:srgbClr val="FFFFFF"/>
    <a:srgbClr val="FFBC8A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96341" autoAdjust="0"/>
  </p:normalViewPr>
  <p:slideViewPr>
    <p:cSldViewPr snapToGrid="0">
      <p:cViewPr varScale="1">
        <p:scale>
          <a:sx n="91" d="100"/>
          <a:sy n="91" d="100"/>
        </p:scale>
        <p:origin x="112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2-20T06:41:40.9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2-20T06:41:43.3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1 162 24575,'0'-23'0,"0"0"0,0 0 0,10-21 0,3-5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C19AE-CE91-4873-8382-8CD854AC80F4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97B45-B781-499B-968E-F621B8E2C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226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7B45-B781-499B-968E-F621B8E2C4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7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7B45-B781-499B-968E-F621B8E2C4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8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A482-9666-4F67-9382-9901C20036CA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3E89-D0C0-48BE-9F11-C97DFB9A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3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A482-9666-4F67-9382-9901C20036CA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3E89-D0C0-48BE-9F11-C97DFB9A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9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A482-9666-4F67-9382-9901C20036CA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3E89-D0C0-48BE-9F11-C97DFB9A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67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114290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1087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0281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2294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5916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429008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57974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396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A482-9666-4F67-9382-9901C20036CA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3E89-D0C0-48BE-9F11-C97DFB9A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63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311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348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786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065792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38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0371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4052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4196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020785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50087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A482-9666-4F67-9382-9901C20036CA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3E89-D0C0-48BE-9F11-C97DFB9A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94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8805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452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6649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8384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GB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54302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GB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325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GB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9930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GB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9429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GB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210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GB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45845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A482-9666-4F67-9382-9901C20036CA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3E89-D0C0-48BE-9F11-C97DFB9A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518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GB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91296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GB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2969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GB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50837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GB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8205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GB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1984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6A7-AE1A-2841-9104-E341B8C8C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7140-B681-5A42-8913-B12813255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40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6A7-AE1A-2841-9104-E341B8C8C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7140-B681-5A42-8913-B12813255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192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6A7-AE1A-2841-9104-E341B8C8C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7140-B681-5A42-8913-B12813255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270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6A7-AE1A-2841-9104-E341B8C8C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7140-B681-5A42-8913-B12813255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22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6A7-AE1A-2841-9104-E341B8C8C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7140-B681-5A42-8913-B12813255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2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A482-9666-4F67-9382-9901C20036CA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3E89-D0C0-48BE-9F11-C97DFB9A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064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6A7-AE1A-2841-9104-E341B8C8C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7140-B681-5A42-8913-B12813255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17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6A7-AE1A-2841-9104-E341B8C8C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7140-B681-5A42-8913-B12813255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03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6A7-AE1A-2841-9104-E341B8C8C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7140-B681-5A42-8913-B12813255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367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6A7-AE1A-2841-9104-E341B8C8C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7140-B681-5A42-8913-B12813255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105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6A7-AE1A-2841-9104-E341B8C8C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7140-B681-5A42-8913-B12813255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74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76A7-AE1A-2841-9104-E341B8C8C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7140-B681-5A42-8913-B12813255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77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GB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136289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GB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8900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GB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5027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GB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38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A482-9666-4F67-9382-9901C20036CA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3E89-D0C0-48BE-9F11-C97DFB9A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882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GB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71667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GB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6713285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GB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5779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GB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5481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GB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471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GB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7561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GB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006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A482-9666-4F67-9382-9901C20036CA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3E89-D0C0-48BE-9F11-C97DFB9A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7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A482-9666-4F67-9382-9901C20036CA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3E89-D0C0-48BE-9F11-C97DFB9A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0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A482-9666-4F67-9382-9901C20036CA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3E89-D0C0-48BE-9F11-C97DFB9A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0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4A482-9666-4F67-9382-9901C20036CA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F3E89-D0C0-48BE-9F11-C97DFB9A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2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90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92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GB" kern="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GB" kern="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076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876A7-AE1A-2841-9104-E341B8C8C0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37140-B681-5A42-8913-B12813255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1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GB" kern="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GB" kern="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kern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008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presentation/d/140VDDhoTo3PgOLIvTXFmLpQ1NNY7bZ5aGvCMcmnAirs/edit?usp=sharin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40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uact=8&amp;ved=0CAcQjRw&amp;url=https://whatmissinglink.wordpress.com/2014/03/28/upright-walking-a-long-standing-debate-pt-iv/&amp;ei=l-R9VOvqLM3yaofVgMAD&amp;psig=AFQjCNGFgKXkVI2CGtM9QeRNOPql0I3uqQ&amp;ust=141762300297699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hyperlink" Target="https://www.youtube.com/watch?v=3mniZ_zQuRE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7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NULL"/><Relationship Id="rId5" Type="http://schemas.openxmlformats.org/officeDocument/2006/relationships/customXml" Target="../ink/ink1.xml"/><Relationship Id="rId10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hyperlink" Target="https://www.youtube.com/watch?v=0qR-Yfw9fO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sa/url?sa=i&amp;rct=j&amp;q=&amp;esrc=s&amp;source=images&amp;cd=&amp;cad=rja&amp;uact=8&amp;ved=0CAcQjRw&amp;url=http://orthoinfo.aaos.org/topic.cfm?topic=a00053&amp;ei=X0R_VMTAMcboaJ_JgeAE&amp;psig=AFQjCNFXOj6S_9SI9tcKGD47YfA0lhX19A&amp;ust=1417712757284823" TargetMode="Externa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yBOBjl6A10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89411" y="4982123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GB" sz="48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Thoracolumbar Spine</a:t>
            </a:r>
            <a:endParaRPr lang="en-GB" kern="1200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5" name="Shape 85" descr="Image result for ‫بسم الله الرحمن الرحيم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1554" y="127112"/>
            <a:ext cx="3669927" cy="36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 b="33122"/>
          <a:stretch/>
        </p:blipFill>
        <p:spPr>
          <a:xfrm>
            <a:off x="0" y="539028"/>
            <a:ext cx="12192000" cy="46932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66744" y="533998"/>
            <a:ext cx="2946400" cy="4703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#Med436 - KS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"/>
          <a:stretch/>
        </p:blipFill>
        <p:spPr bwMode="auto">
          <a:xfrm>
            <a:off x="8379502" y="2101051"/>
            <a:ext cx="1920882" cy="175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4" t="11343" r="9894" b="25826"/>
          <a:stretch/>
        </p:blipFill>
        <p:spPr>
          <a:xfrm>
            <a:off x="8421976" y="396838"/>
            <a:ext cx="1835935" cy="1862353"/>
          </a:xfrm>
          <a:prstGeom prst="rect">
            <a:avLst/>
          </a:prstGeom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8536534" y="5392689"/>
            <a:ext cx="2766400" cy="1252522"/>
            <a:chOff x="8563428" y="5284999"/>
            <a:chExt cx="2766400" cy="1252522"/>
          </a:xfrm>
        </p:grpSpPr>
        <p:sp>
          <p:nvSpPr>
            <p:cNvPr id="9" name="TextBox 8"/>
            <p:cNvSpPr txBox="1"/>
            <p:nvPr/>
          </p:nvSpPr>
          <p:spPr>
            <a:xfrm>
              <a:off x="8563428" y="5284999"/>
              <a:ext cx="2766400" cy="1252522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1600" b="1" dirty="0"/>
                <a:t>Color Code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FF0000"/>
                  </a:solidFill>
                </a:rPr>
                <a:t>Important 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92D050"/>
                  </a:solidFill>
                </a:rPr>
                <a:t>Doctors Notes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</a:rPr>
                <a:t>Notes/Extra explanation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8772178" y="5700560"/>
              <a:ext cx="123372" cy="1257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772178" y="6011649"/>
              <a:ext cx="123372" cy="12577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772178" y="6274585"/>
              <a:ext cx="123372" cy="1257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9193" y="5298499"/>
            <a:ext cx="2335407" cy="2293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6214" y="6165424"/>
            <a:ext cx="3899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</a:rPr>
              <a:t>By Biochemistry team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2425" y="6323385"/>
            <a:ext cx="124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  <a:hlinkClick r:id="rId8"/>
              </a:rPr>
              <a:t>Editing File</a:t>
            </a:r>
            <a:endParaRPr lang="en-GB" sz="1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391" y="3821214"/>
            <a:ext cx="2133103" cy="141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1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797"/>
          </a:xfrm>
        </p:spPr>
        <p:txBody>
          <a:bodyPr/>
          <a:lstStyle/>
          <a:p>
            <a:pPr algn="ctr"/>
            <a:r>
              <a:rPr lang="en-US" dirty="0"/>
              <a:t>Joints Between Vertebrae :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14033" y="2306285"/>
            <a:ext cx="3887831" cy="4351338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000" dirty="0"/>
              <a:t>It is a </a:t>
            </a:r>
            <a:r>
              <a:rPr lang="en-US" sz="2000" b="1" u="sng" dirty="0">
                <a:solidFill>
                  <a:srgbClr val="FF0000"/>
                </a:solidFill>
              </a:rPr>
              <a:t>cartilaginous joint. </a:t>
            </a:r>
            <a:r>
              <a:rPr lang="ar-SA" sz="2000" dirty="0">
                <a:solidFill>
                  <a:schemeClr val="bg1">
                    <a:lumMod val="50000"/>
                  </a:schemeClr>
                </a:solidFill>
              </a:rPr>
              <a:t>(غضروفي 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000" dirty="0"/>
              <a:t>The upper and lower surfaces of the bodies of adjacent vertebrae are covered by thin </a:t>
            </a:r>
            <a:r>
              <a:rPr lang="en-US" sz="2000" dirty="0">
                <a:solidFill>
                  <a:srgbClr val="FF0000"/>
                </a:solidFill>
              </a:rPr>
              <a:t>plates hyaline cartilage.</a:t>
            </a: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/>
              <a:t> Sandwiched between the plates of hyaline cartilage is an </a:t>
            </a:r>
            <a:r>
              <a:rPr lang="en-US" sz="2000" dirty="0">
                <a:solidFill>
                  <a:srgbClr val="FF0000"/>
                </a:solidFill>
              </a:rPr>
              <a:t>intervertebral disc</a:t>
            </a:r>
            <a:r>
              <a:rPr lang="en-US" sz="2000" dirty="0"/>
              <a:t> of fibrocartilage .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Collagen fibers of the disc strongly unite the bodies of the two vertebrae. </a:t>
            </a:r>
          </a:p>
          <a:p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907" y="1690688"/>
            <a:ext cx="3573675" cy="4270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35308" y="1317922"/>
            <a:ext cx="3234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Joints between two vertebral arches</a:t>
            </a: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  <a:p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Superior and inferior articular process are joined by a </a:t>
            </a:r>
            <a:r>
              <a:rPr lang="en-US" b="1" u="sng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synovial joint. 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317922"/>
            <a:ext cx="39180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Joints between two vertebral bodies :</a:t>
            </a:r>
          </a:p>
          <a:p>
            <a:pPr algn="ctr"/>
            <a:endParaRPr lang="en-US" sz="2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308" y="3572768"/>
            <a:ext cx="3899386" cy="26539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824651" y="4102100"/>
            <a:ext cx="596900" cy="73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1055350" y="4195423"/>
            <a:ext cx="1055544" cy="1908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926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91198" y="1443874"/>
            <a:ext cx="8186502" cy="187082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2843"/>
          </a:xfrm>
        </p:spPr>
        <p:txBody>
          <a:bodyPr/>
          <a:lstStyle/>
          <a:p>
            <a:r>
              <a:rPr lang="en-US" dirty="0"/>
              <a:t>Intervertebral Discs: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93" y="1443874"/>
            <a:ext cx="3246066" cy="4478786"/>
          </a:xfrm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1100" dirty="0"/>
          </a:p>
          <a:p>
            <a:r>
              <a:rPr lang="en-US" sz="1800" dirty="0"/>
              <a:t>The intervertebral discs are responsible for (</a:t>
            </a:r>
            <a:r>
              <a:rPr lang="en-US" sz="1800" b="1" dirty="0"/>
              <a:t>1/4</a:t>
            </a:r>
            <a:r>
              <a:rPr lang="en-US" sz="1800" dirty="0"/>
              <a:t>) of vertebral column </a:t>
            </a:r>
            <a:r>
              <a:rPr lang="en-US" sz="1800" b="1" dirty="0"/>
              <a:t>length</a:t>
            </a:r>
            <a:r>
              <a:rPr lang="en-US" sz="1800" dirty="0"/>
              <a:t> . </a:t>
            </a:r>
          </a:p>
          <a:p>
            <a:r>
              <a:rPr lang="en-US" sz="1800" dirty="0"/>
              <a:t>They are </a:t>
            </a:r>
            <a:r>
              <a:rPr lang="en-US" sz="1800" b="1" dirty="0">
                <a:solidFill>
                  <a:srgbClr val="FF0000"/>
                </a:solidFill>
              </a:rPr>
              <a:t>thickest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in the </a:t>
            </a:r>
            <a:r>
              <a:rPr lang="en-US" sz="1800" b="1" dirty="0"/>
              <a:t>cervical and lumbar regions</a:t>
            </a:r>
            <a:r>
              <a:rPr lang="en-US" sz="1800" dirty="0"/>
              <a:t>, where the </a:t>
            </a:r>
            <a:r>
              <a:rPr lang="en-US" sz="1800" b="1" dirty="0"/>
              <a:t>movements</a:t>
            </a:r>
            <a:r>
              <a:rPr lang="en-US" sz="1800" dirty="0"/>
              <a:t> of the vertebral column are </a:t>
            </a:r>
            <a:r>
              <a:rPr lang="en-US" sz="1800" u="sng" dirty="0"/>
              <a:t>greatest</a:t>
            </a:r>
            <a:r>
              <a:rPr lang="en-US" sz="1800" dirty="0"/>
              <a:t>.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unlike the thoracic region which is LESS THICK and has less movement . </a:t>
            </a:r>
          </a:p>
          <a:p>
            <a:r>
              <a:rPr lang="en-US" sz="1800" dirty="0"/>
              <a:t>There are </a:t>
            </a:r>
            <a:r>
              <a:rPr lang="en-US" sz="1800" b="1" u="sng" dirty="0">
                <a:solidFill>
                  <a:srgbClr val="FF0000"/>
                </a:solidFill>
              </a:rPr>
              <a:t>No discs</a:t>
            </a:r>
            <a:r>
              <a:rPr lang="en-US" sz="1800" dirty="0"/>
              <a:t> between the : </a:t>
            </a:r>
            <a:r>
              <a:rPr lang="en-US" sz="1800" b="1" dirty="0"/>
              <a:t>first &amp; the second cervical vertebrae nor the sacrum &amp;coccyx.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683459" y="3518849"/>
            <a:ext cx="5647028" cy="2968252"/>
            <a:chOff x="3996227" y="3595241"/>
            <a:chExt cx="6978403" cy="29682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1847" t="17333" r="31847" b="24535"/>
            <a:stretch/>
          </p:blipFill>
          <p:spPr>
            <a:xfrm>
              <a:off x="5855170" y="3595242"/>
              <a:ext cx="2471744" cy="2968251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5256643" y="5316531"/>
              <a:ext cx="1101774" cy="14497"/>
            </a:xfrm>
            <a:prstGeom prst="straightConnector1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029793" y="5120871"/>
              <a:ext cx="160222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Intervertebral disc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5632019" y="4833836"/>
              <a:ext cx="900305" cy="27225"/>
            </a:xfrm>
            <a:prstGeom prst="straightConnector1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114260" y="4693559"/>
              <a:ext cx="3175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Vertebral body 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5513132" y="5748061"/>
              <a:ext cx="993123" cy="41423"/>
            </a:xfrm>
            <a:prstGeom prst="straightConnector1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996227" y="5628526"/>
              <a:ext cx="3175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Vertebral body 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/>
            <a:srcRect l="28855" t="20825" r="29057" b="24577"/>
            <a:stretch/>
          </p:blipFill>
          <p:spPr>
            <a:xfrm>
              <a:off x="8090392" y="3595241"/>
              <a:ext cx="2884238" cy="2968252"/>
            </a:xfrm>
            <a:prstGeom prst="rect">
              <a:avLst/>
            </a:prstGeom>
            <a:ln/>
          </p:spPr>
        </p:pic>
      </p:grpSp>
      <p:sp>
        <p:nvSpPr>
          <p:cNvPr id="33" name="TextBox 32"/>
          <p:cNvSpPr txBox="1"/>
          <p:nvPr/>
        </p:nvSpPr>
        <p:spPr>
          <a:xfrm>
            <a:off x="3922121" y="1533317"/>
            <a:ext cx="454367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kern="0" dirty="0">
                <a:solidFill>
                  <a:srgbClr val="000000"/>
                </a:solidFill>
                <a:cs typeface="Arial"/>
                <a:sym typeface="Arial"/>
              </a:rPr>
              <a:t>Each disc consist of :</a:t>
            </a:r>
            <a:endParaRPr lang="en-US" sz="14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900" b="1" kern="0" dirty="0">
                <a:solidFill>
                  <a:srgbClr val="000000"/>
                </a:solidFill>
                <a:cs typeface="Arial"/>
                <a:sym typeface="Arial"/>
              </a:rPr>
              <a:t>Peripheral part</a:t>
            </a:r>
            <a:r>
              <a:rPr lang="en-US" kern="0" dirty="0">
                <a:solidFill>
                  <a:srgbClr val="000000"/>
                </a:solidFill>
                <a:cs typeface="Arial"/>
                <a:sym typeface="Arial"/>
              </a:rPr>
              <a:t>: the </a:t>
            </a:r>
            <a:r>
              <a:rPr lang="en-US" b="1" u="sng" kern="0" dirty="0">
                <a:solidFill>
                  <a:srgbClr val="FF0000"/>
                </a:solidFill>
                <a:cs typeface="Arial"/>
                <a:sym typeface="Arial"/>
              </a:rPr>
              <a:t>annulus </a:t>
            </a:r>
            <a:r>
              <a:rPr lang="en-US" b="1" u="sng" kern="0" dirty="0" err="1">
                <a:solidFill>
                  <a:srgbClr val="FF0000"/>
                </a:solidFill>
                <a:cs typeface="Arial"/>
                <a:sym typeface="Arial"/>
              </a:rPr>
              <a:t>fibrosus</a:t>
            </a:r>
            <a:r>
              <a:rPr lang="en-US" kern="0" dirty="0">
                <a:solidFill>
                  <a:srgbClr val="000000"/>
                </a:solidFill>
                <a:cs typeface="Arial"/>
                <a:sym typeface="Arial"/>
              </a:rPr>
              <a:t>, composed of </a:t>
            </a:r>
            <a:r>
              <a:rPr lang="en-US" b="1" kern="0" dirty="0">
                <a:solidFill>
                  <a:srgbClr val="000000"/>
                </a:solidFill>
                <a:cs typeface="Arial"/>
                <a:sym typeface="Arial"/>
              </a:rPr>
              <a:t>fibrocartilage</a:t>
            </a:r>
            <a:r>
              <a:rPr lang="en-US" kern="0" dirty="0">
                <a:solidFill>
                  <a:srgbClr val="000000"/>
                </a:solidFill>
                <a:cs typeface="Arial"/>
                <a:sym typeface="Arial"/>
              </a:rPr>
              <a:t> . </a:t>
            </a:r>
          </a:p>
          <a:p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Arial"/>
                <a:sym typeface="Arial"/>
              </a:rPr>
              <a:t>(annulus= a: no or out, </a:t>
            </a:r>
            <a:r>
              <a:rPr lang="en-US" sz="1600" kern="0" dirty="0" err="1">
                <a:solidFill>
                  <a:schemeClr val="bg1">
                    <a:lumMod val="65000"/>
                  </a:schemeClr>
                </a:solidFill>
                <a:cs typeface="Arial"/>
                <a:sym typeface="Arial"/>
              </a:rPr>
              <a:t>nulus</a:t>
            </a: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Arial"/>
                <a:sym typeface="Arial"/>
              </a:rPr>
              <a:t>: like nucleus so its not the nucleus or outside it </a:t>
            </a: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Arial"/>
                <a:sym typeface="Wingdings" panose="05000000000000000000" pitchFamily="2" charset="2"/>
              </a:rPr>
              <a:t></a:t>
            </a: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Arial"/>
                <a:sym typeface="Arial"/>
              </a:rPr>
              <a:t>)</a:t>
            </a:r>
          </a:p>
          <a:p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Arial"/>
                <a:sym typeface="Arial"/>
              </a:rPr>
              <a:t>(</a:t>
            </a:r>
            <a:r>
              <a:rPr lang="en-US" sz="1600" kern="0" dirty="0" err="1">
                <a:solidFill>
                  <a:schemeClr val="bg1">
                    <a:lumMod val="65000"/>
                  </a:schemeClr>
                </a:solidFill>
                <a:cs typeface="Arial"/>
                <a:sym typeface="Arial"/>
              </a:rPr>
              <a:t>fibrosus</a:t>
            </a: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Arial"/>
                <a:sym typeface="Arial"/>
              </a:rPr>
              <a:t>= because it’s composed of fibrocartilage)</a:t>
            </a:r>
            <a:endParaRPr lang="en-US" sz="1600" kern="0" dirty="0">
              <a:solidFill>
                <a:schemeClr val="bg1">
                  <a:lumMod val="65000"/>
                </a:schemeClr>
              </a:solidFill>
              <a:cs typeface="Arial"/>
              <a:sym typeface="Wingdings" panose="05000000000000000000" pitchFamily="2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85788" y="1883513"/>
            <a:ext cx="393715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900" b="1" kern="0" dirty="0">
                <a:solidFill>
                  <a:srgbClr val="000000"/>
                </a:solidFill>
                <a:cs typeface="Arial"/>
                <a:sym typeface="Arial"/>
              </a:rPr>
              <a:t>Central part</a:t>
            </a:r>
            <a:r>
              <a:rPr lang="en-US" kern="0" dirty="0">
                <a:solidFill>
                  <a:srgbClr val="000000"/>
                </a:solidFill>
                <a:cs typeface="Arial"/>
                <a:sym typeface="Arial"/>
              </a:rPr>
              <a:t> : the </a:t>
            </a:r>
            <a:r>
              <a:rPr lang="en-US" b="1" u="sng" kern="0" dirty="0">
                <a:solidFill>
                  <a:srgbClr val="FF0000"/>
                </a:solidFill>
                <a:cs typeface="Arial"/>
                <a:sym typeface="Arial"/>
              </a:rPr>
              <a:t>nucleus </a:t>
            </a:r>
            <a:r>
              <a:rPr lang="en-US" b="1" u="sng" kern="0" dirty="0" err="1">
                <a:solidFill>
                  <a:srgbClr val="FF0000"/>
                </a:solidFill>
                <a:cs typeface="Arial"/>
                <a:sym typeface="Arial"/>
              </a:rPr>
              <a:t>pulposus</a:t>
            </a:r>
            <a:r>
              <a:rPr lang="en-US" kern="0" dirty="0">
                <a:solidFill>
                  <a:srgbClr val="000000"/>
                </a:solidFill>
                <a:cs typeface="Arial"/>
                <a:sym typeface="Arial"/>
              </a:rPr>
              <a:t>, a </a:t>
            </a:r>
            <a:r>
              <a:rPr lang="en-US" u="sng" kern="0" dirty="0">
                <a:solidFill>
                  <a:srgbClr val="000000"/>
                </a:solidFill>
                <a:cs typeface="Arial"/>
                <a:sym typeface="Arial"/>
              </a:rPr>
              <a:t>gelatinous</a:t>
            </a:r>
            <a:r>
              <a:rPr lang="en-US" kern="0" dirty="0">
                <a:solidFill>
                  <a:srgbClr val="000000"/>
                </a:solidFill>
                <a:cs typeface="Arial"/>
                <a:sym typeface="Arial"/>
              </a:rPr>
              <a:t> material, a lot of </a:t>
            </a:r>
            <a:r>
              <a:rPr lang="en-US" u="sng" kern="0" dirty="0">
                <a:solidFill>
                  <a:srgbClr val="000000"/>
                </a:solidFill>
                <a:cs typeface="Arial"/>
                <a:sym typeface="Arial"/>
              </a:rPr>
              <a:t>water</a:t>
            </a:r>
            <a:r>
              <a:rPr lang="en-US" kern="0" dirty="0">
                <a:solidFill>
                  <a:srgbClr val="000000"/>
                </a:solidFill>
                <a:cs typeface="Arial"/>
                <a:sym typeface="Arial"/>
              </a:rPr>
              <a:t>, few </a:t>
            </a:r>
            <a:r>
              <a:rPr lang="en-US" u="sng" kern="0" dirty="0">
                <a:solidFill>
                  <a:srgbClr val="000000"/>
                </a:solidFill>
                <a:cs typeface="Arial"/>
                <a:sym typeface="Arial"/>
              </a:rPr>
              <a:t>collagen fibers </a:t>
            </a:r>
            <a:r>
              <a:rPr lang="en-US" kern="0" dirty="0">
                <a:solidFill>
                  <a:srgbClr val="000000"/>
                </a:solidFill>
                <a:cs typeface="Arial"/>
                <a:sym typeface="Arial"/>
              </a:rPr>
              <a:t>&amp; </a:t>
            </a:r>
            <a:r>
              <a:rPr lang="en-US" u="sng" kern="0" dirty="0">
                <a:solidFill>
                  <a:srgbClr val="000000"/>
                </a:solidFill>
                <a:cs typeface="Arial"/>
                <a:sym typeface="Arial"/>
              </a:rPr>
              <a:t>cartilage cells</a:t>
            </a:r>
            <a:r>
              <a:rPr lang="en-US" kern="0" dirty="0">
                <a:solidFill>
                  <a:srgbClr val="000000"/>
                </a:solidFill>
                <a:cs typeface="Arial"/>
                <a:sym typeface="Arial"/>
              </a:rPr>
              <a:t>. </a:t>
            </a:r>
          </a:p>
          <a:p>
            <a:pPr algn="ctr"/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Arial"/>
                <a:sym typeface="Arial"/>
              </a:rPr>
              <a:t>(nucleus= </a:t>
            </a:r>
            <a:r>
              <a:rPr lang="ar-SA" sz="1600" kern="0" dirty="0">
                <a:solidFill>
                  <a:schemeClr val="bg1">
                    <a:lumMod val="65000"/>
                  </a:schemeClr>
                </a:solidFill>
                <a:cs typeface="Arial"/>
                <a:sym typeface="Arial"/>
              </a:rPr>
              <a:t>نواة بما انها في المنتصف</a:t>
            </a: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Arial"/>
                <a:sym typeface="Arial"/>
              </a:rPr>
              <a:t>)</a:t>
            </a:r>
          </a:p>
          <a:p>
            <a:pPr algn="ctr"/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Arial"/>
                <a:sym typeface="Arial"/>
              </a:rPr>
              <a:t>(pulposus= </a:t>
            </a:r>
            <a:r>
              <a:rPr lang="ar-SA" sz="1600" kern="0" dirty="0">
                <a:solidFill>
                  <a:schemeClr val="bg1">
                    <a:lumMod val="65000"/>
                  </a:schemeClr>
                </a:solidFill>
                <a:cs typeface="Arial"/>
                <a:sym typeface="Arial"/>
              </a:rPr>
              <a:t>زي البؤبؤ في وسط العين</a:t>
            </a:r>
            <a:r>
              <a:rPr lang="en-GB" sz="1600" kern="0" dirty="0">
                <a:solidFill>
                  <a:schemeClr val="bg1">
                    <a:lumMod val="65000"/>
                  </a:schemeClr>
                </a:solidFill>
                <a:cs typeface="Arial"/>
                <a:sym typeface="Arial"/>
              </a:rPr>
              <a:t>)</a:t>
            </a:r>
            <a:endParaRPr lang="en-US" sz="1600" kern="0" dirty="0">
              <a:solidFill>
                <a:schemeClr val="bg1">
                  <a:lumMod val="65000"/>
                </a:schemeClr>
              </a:solidFill>
              <a:cs typeface="Arial"/>
              <a:sym typeface="Arial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187915" y="2700338"/>
            <a:ext cx="153895" cy="2073111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594629" y="2400300"/>
            <a:ext cx="859335" cy="2524644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Picture 2" descr="C:\Users\user\Pictures\C12FF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0" t="12280" b="50194"/>
          <a:stretch>
            <a:fillRect/>
          </a:stretch>
        </p:blipFill>
        <p:spPr>
          <a:xfrm>
            <a:off x="9568160" y="3514430"/>
            <a:ext cx="2306340" cy="1523745"/>
          </a:xfrm>
          <a:prstGeom prst="rect">
            <a:avLst/>
          </a:prstGeom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6" name="Picture 2" descr="C:\Users\user\Pictures\C12FF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7" t="54887" b="3464"/>
          <a:stretch>
            <a:fillRect/>
          </a:stretch>
        </p:blipFill>
        <p:spPr bwMode="auto">
          <a:xfrm>
            <a:off x="9568160" y="5072113"/>
            <a:ext cx="2306340" cy="1490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564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963" y="233318"/>
            <a:ext cx="10311025" cy="883192"/>
          </a:xfrm>
        </p:spPr>
        <p:txBody>
          <a:bodyPr>
            <a:normAutofit/>
          </a:bodyPr>
          <a:lstStyle/>
          <a:p>
            <a:r>
              <a:rPr lang="en-US" sz="4400" dirty="0"/>
              <a:t>Function of the Intervertebral Discs: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258" t="-1480" r="-3777" b="52226"/>
          <a:stretch/>
        </p:blipFill>
        <p:spPr>
          <a:xfrm>
            <a:off x="6610410" y="1406121"/>
            <a:ext cx="4224072" cy="2470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963" y="1522189"/>
            <a:ext cx="55661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ym typeface="Arial"/>
              </a:rPr>
              <a:t>Allow</a:t>
            </a:r>
            <a:r>
              <a:rPr lang="en-US" sz="2000" dirty="0">
                <a:sym typeface="Arial"/>
              </a:rPr>
              <a:t> vertebra to rock forward or backward on another like </a:t>
            </a:r>
            <a:r>
              <a:rPr lang="en-US" sz="2000" b="1" dirty="0">
                <a:solidFill>
                  <a:srgbClr val="FF0000"/>
                </a:solidFill>
                <a:sym typeface="Arial"/>
              </a:rPr>
              <a:t>flexion</a:t>
            </a:r>
            <a:r>
              <a:rPr lang="en-US" sz="2000" b="1" dirty="0">
                <a:sym typeface="Arial"/>
              </a:rPr>
              <a:t> and </a:t>
            </a:r>
            <a:r>
              <a:rPr lang="en-US" sz="2000" b="1" dirty="0">
                <a:solidFill>
                  <a:srgbClr val="FF0000"/>
                </a:solidFill>
                <a:sym typeface="Arial"/>
              </a:rPr>
              <a:t>extension</a:t>
            </a:r>
            <a:r>
              <a:rPr lang="en-US" sz="2000" b="1" dirty="0">
                <a:sym typeface="Arial"/>
              </a:rPr>
              <a:t> of vertebral column.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sym typeface="Arial"/>
              </a:rPr>
              <a:t>Serve as shock absorbers</a:t>
            </a:r>
            <a:r>
              <a:rPr lang="en-US" sz="2000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000" dirty="0">
                <a:sym typeface="Arial"/>
              </a:rPr>
              <a:t>when the load on the vertebral column increased, as </a:t>
            </a:r>
            <a:r>
              <a:rPr lang="en-US" sz="2000" b="1" dirty="0">
                <a:sym typeface="Arial"/>
              </a:rPr>
              <a:t>when one is jumping from a height.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Sometimes, the </a:t>
            </a:r>
            <a:r>
              <a:rPr lang="en-US" sz="2000" b="1" kern="0" dirty="0">
                <a:solidFill>
                  <a:srgbClr val="FF0000"/>
                </a:solidFill>
                <a:cs typeface="Arial"/>
                <a:sym typeface="Arial"/>
              </a:rPr>
              <a:t>annulus</a:t>
            </a: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cs typeface="Arial"/>
                <a:sym typeface="Arial"/>
              </a:rPr>
              <a:t>fibrosus</a:t>
            </a: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ruptures, </a:t>
            </a:r>
            <a:r>
              <a:rPr lang="en-US" sz="2000" b="1" u="sng" kern="0" dirty="0">
                <a:solidFill>
                  <a:srgbClr val="000000"/>
                </a:solidFill>
                <a:cs typeface="Arial"/>
                <a:sym typeface="Arial"/>
              </a:rPr>
              <a:t>allowing the nucleus pulposus to herniate and protrude into the vertebral canal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, where it may press on spinal nerve roots, spinal nerve, or even spinal cord.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76" y="4166290"/>
            <a:ext cx="3519173" cy="223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4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50805" y="140298"/>
            <a:ext cx="3411827" cy="1325563"/>
          </a:xfrm>
        </p:spPr>
        <p:txBody>
          <a:bodyPr>
            <a:normAutofit/>
          </a:bodyPr>
          <a:lstStyle/>
          <a:p>
            <a:r>
              <a:rPr lang="en-US" dirty="0"/>
              <a:t>Ligaments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654" y="1465861"/>
            <a:ext cx="3965619" cy="4136449"/>
          </a:xfrm>
        </p:spPr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</a:rPr>
              <a:t>The anterior and posterior longitudinal ligaments</a:t>
            </a:r>
            <a:r>
              <a:rPr lang="en-US" sz="1800" dirty="0"/>
              <a:t> run as continuous bands down the </a:t>
            </a:r>
            <a:r>
              <a:rPr lang="en-US" sz="1800" u="sng" dirty="0"/>
              <a:t>anterior and posterior surfaces </a:t>
            </a:r>
            <a:r>
              <a:rPr lang="en-US" sz="1800" dirty="0"/>
              <a:t>of the vertebral column </a:t>
            </a:r>
            <a:r>
              <a:rPr lang="en-US" sz="1800" u="sng" dirty="0"/>
              <a:t>from the skull to the sacrum</a:t>
            </a:r>
          </a:p>
          <a:p>
            <a:pPr marL="0" indent="0">
              <a:buNone/>
            </a:pPr>
            <a:r>
              <a:rPr lang="ar-SA" sz="1800" u="sng" dirty="0">
                <a:solidFill>
                  <a:srgbClr val="8D9EDB"/>
                </a:solidFill>
              </a:rPr>
              <a:t>ـــــــــــــــــــــــــــــــــــــــــــــــــــــــــــــــــــــــــــــــ</a:t>
            </a:r>
            <a:endParaRPr lang="en-US" sz="1800" u="sng" dirty="0">
              <a:solidFill>
                <a:srgbClr val="8D9EDB"/>
              </a:solidFill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</a:rPr>
              <a:t>The anterior longitudinal ligament</a:t>
            </a:r>
            <a:r>
              <a:rPr lang="en-US" sz="1800" dirty="0"/>
              <a:t> is </a:t>
            </a:r>
            <a:r>
              <a:rPr lang="en-US" sz="1800" u="sng" dirty="0"/>
              <a:t>wide</a:t>
            </a:r>
            <a:r>
              <a:rPr lang="en-US" sz="1800" dirty="0"/>
              <a:t> and is </a:t>
            </a:r>
            <a:r>
              <a:rPr lang="en-US" sz="1800" u="sng" dirty="0"/>
              <a:t>strongly</a:t>
            </a:r>
            <a:r>
              <a:rPr lang="en-US" sz="1800" dirty="0"/>
              <a:t> attached to the front and sides of the vertebral bodies and to the intervertebral discs. </a:t>
            </a:r>
          </a:p>
          <a:p>
            <a:pPr marL="0" indent="0" algn="l" rtl="0">
              <a:buNone/>
            </a:pPr>
            <a:r>
              <a:rPr lang="ar-SA" sz="1800" u="sng" dirty="0">
                <a:solidFill>
                  <a:srgbClr val="8D9EDB"/>
                </a:solidFill>
              </a:rPr>
              <a:t>ـــــــــــــــــــــــــــــــــــــــــــــــــــــــــــــــــــــــــــــــ</a:t>
            </a:r>
            <a:endParaRPr lang="en-US" sz="1800" u="sng" dirty="0">
              <a:solidFill>
                <a:srgbClr val="8D9EDB"/>
              </a:solidFill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</a:rPr>
              <a:t>The posterior longitudinal ligament</a:t>
            </a:r>
            <a:r>
              <a:rPr lang="en-US" sz="1800" dirty="0"/>
              <a:t> is </a:t>
            </a:r>
            <a:r>
              <a:rPr lang="en-US" sz="1800" u="sng" dirty="0"/>
              <a:t>weak</a:t>
            </a:r>
            <a:r>
              <a:rPr lang="en-US" sz="1800" dirty="0"/>
              <a:t> and </a:t>
            </a:r>
            <a:r>
              <a:rPr lang="en-US" sz="1800" u="sng" dirty="0"/>
              <a:t>narrow</a:t>
            </a:r>
            <a:r>
              <a:rPr lang="en-US" sz="1800" dirty="0"/>
              <a:t> and is attached to the posterior borders of the discs.</a:t>
            </a:r>
            <a:endParaRPr lang="en-US" sz="1800" u="sng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b="1900"/>
          <a:stretch/>
        </p:blipFill>
        <p:spPr>
          <a:xfrm>
            <a:off x="5336274" y="412392"/>
            <a:ext cx="4580615" cy="5101303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950805" y="5718412"/>
            <a:ext cx="9064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These ligaments </a:t>
            </a: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hold the vertebrae firmly together 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hold the vertebrae firmly together but at the same time permit a </a:t>
            </a: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small amount of movement </a:t>
            </a:r>
            <a:r>
              <a:rPr lang="en-US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take place between them. </a:t>
            </a:r>
          </a:p>
        </p:txBody>
      </p:sp>
    </p:spTree>
    <p:extLst>
      <p:ext uri="{BB962C8B-B14F-4D97-AF65-F5344CB8AC3E}">
        <p14:creationId xmlns:p14="http://schemas.microsoft.com/office/powerpoint/2010/main" val="3875569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290" y="242344"/>
            <a:ext cx="2935310" cy="1325563"/>
          </a:xfrm>
        </p:spPr>
        <p:txBody>
          <a:bodyPr/>
          <a:lstStyle/>
          <a:p>
            <a:pPr algn="l" rtl="0"/>
            <a:r>
              <a:rPr lang="en-US" dirty="0"/>
              <a:t>Ligaments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380543" y="1659385"/>
            <a:ext cx="4443870" cy="45550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rgbClr val="FF0000"/>
                </a:solidFill>
                <a:sym typeface="Arial"/>
              </a:rPr>
              <a:t>Ligamentum </a:t>
            </a:r>
            <a:r>
              <a:rPr lang="en-US" sz="2000" kern="0" dirty="0" err="1">
                <a:solidFill>
                  <a:srgbClr val="FF0000"/>
                </a:solidFill>
                <a:sym typeface="Arial"/>
              </a:rPr>
              <a:t>flavum</a:t>
            </a:r>
            <a:r>
              <a:rPr lang="en-US" sz="2000" kern="0" dirty="0">
                <a:solidFill>
                  <a:sysClr val="windowText" lastClr="000000"/>
                </a:solidFill>
                <a:sym typeface="Arial"/>
              </a:rPr>
              <a:t>: connects the laminae of </a:t>
            </a:r>
            <a:r>
              <a:rPr lang="en-US" sz="2000" u="sng" kern="0" dirty="0">
                <a:solidFill>
                  <a:sysClr val="windowText" lastClr="000000"/>
                </a:solidFill>
                <a:sym typeface="Arial"/>
              </a:rPr>
              <a:t>adjacent vertebrae. </a:t>
            </a:r>
            <a:endParaRPr lang="en-US" sz="2000" u="sng" kern="0" dirty="0">
              <a:solidFill>
                <a:srgbClr val="FF0000"/>
              </a:solidFill>
              <a:sym typeface="Arial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kern="0" dirty="0" err="1">
                <a:solidFill>
                  <a:srgbClr val="FF0000"/>
                </a:solidFill>
                <a:sym typeface="Arial"/>
              </a:rPr>
              <a:t>Interspinous</a:t>
            </a:r>
            <a:r>
              <a:rPr lang="en-US" sz="2000" kern="0" dirty="0">
                <a:solidFill>
                  <a:srgbClr val="FF0000"/>
                </a:solidFill>
                <a:sym typeface="Arial"/>
              </a:rPr>
              <a:t> ligament</a:t>
            </a:r>
            <a:r>
              <a:rPr lang="en-US" sz="2000" kern="0" dirty="0">
                <a:solidFill>
                  <a:prstClr val="black"/>
                </a:solidFill>
                <a:sym typeface="Arial"/>
              </a:rPr>
              <a:t>: connects </a:t>
            </a:r>
            <a:r>
              <a:rPr lang="en-US" sz="2000" u="sng" kern="0" dirty="0">
                <a:solidFill>
                  <a:prstClr val="black"/>
                </a:solidFill>
                <a:sym typeface="Arial"/>
              </a:rPr>
              <a:t>adjacent spines.</a:t>
            </a:r>
            <a:endParaRPr lang="en-US" sz="2000" u="sng" kern="0" dirty="0">
              <a:solidFill>
                <a:srgbClr val="FF0000"/>
              </a:solidFill>
              <a:sym typeface="Arial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rgbClr val="FF0000"/>
                </a:solidFill>
                <a:sym typeface="Arial"/>
              </a:rPr>
              <a:t>Supraspinous ligament</a:t>
            </a:r>
            <a:r>
              <a:rPr lang="en-US" sz="2000" kern="0" dirty="0">
                <a:solidFill>
                  <a:prstClr val="black"/>
                </a:solidFill>
                <a:sym typeface="Arial"/>
              </a:rPr>
              <a:t>: runs between the </a:t>
            </a:r>
            <a:r>
              <a:rPr lang="en-US" sz="2000" u="sng" kern="0" dirty="0">
                <a:solidFill>
                  <a:prstClr val="black"/>
                </a:solidFill>
                <a:sym typeface="Arial"/>
              </a:rPr>
              <a:t>tips of adjacent spines.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FF0000"/>
                </a:solidFill>
                <a:cs typeface="Arial" charset="0"/>
              </a:rPr>
              <a:t>Intertransverse ligaments: </a:t>
            </a:r>
            <a:r>
              <a:rPr lang="en-US" sz="2000" dirty="0">
                <a:cs typeface="Arial" charset="0"/>
              </a:rPr>
              <a:t>run between </a:t>
            </a:r>
            <a:r>
              <a:rPr lang="en-US" sz="2000" u="sng" dirty="0">
                <a:cs typeface="Arial" charset="0"/>
              </a:rPr>
              <a:t>adjacent transverse processes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kern="0" dirty="0">
              <a:solidFill>
                <a:prstClr val="black"/>
              </a:solidFill>
              <a:sym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278" y="1368672"/>
            <a:ext cx="6938963" cy="409588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6243649" y="4303605"/>
            <a:ext cx="495289" cy="262509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877533" y="3492612"/>
            <a:ext cx="419100" cy="646332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824549" y="3521153"/>
            <a:ext cx="1295400" cy="38100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357813" y="5350261"/>
            <a:ext cx="885836" cy="386744"/>
          </a:xfrm>
          <a:prstGeom prst="straightConnector1">
            <a:avLst/>
          </a:prstGeom>
          <a:ln w="28575">
            <a:solidFill>
              <a:srgbClr val="FF66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367349" y="3825953"/>
            <a:ext cx="1752600" cy="12858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05475" y="4434859"/>
            <a:ext cx="1033463" cy="251441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7235" y="2114550"/>
            <a:ext cx="210312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1523" y="3020760"/>
            <a:ext cx="219456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57235" y="3949447"/>
            <a:ext cx="2377440" cy="0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71523" y="4849558"/>
            <a:ext cx="265176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912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07"/>
          <a:stretch/>
        </p:blipFill>
        <p:spPr>
          <a:xfrm>
            <a:off x="6034004" y="868471"/>
            <a:ext cx="6120459" cy="2427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195" y="199351"/>
            <a:ext cx="61400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+mj-lt"/>
                <a:ea typeface="+mj-ea"/>
                <a:cs typeface="+mj-cs"/>
              </a:rPr>
              <a:t>Movements Of The Thoracolumbar Spine</a:t>
            </a:r>
          </a:p>
          <a:p>
            <a:endParaRPr lang="en-US" sz="2400" b="1" dirty="0">
              <a:solidFill>
                <a:prstClr val="black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sz="2000" b="1" dirty="0">
              <a:solidFill>
                <a:prstClr val="black"/>
              </a:solidFill>
            </a:endParaRPr>
          </a:p>
          <a:p>
            <a:r>
              <a:rPr lang="en-US" sz="2000" b="1" dirty="0">
                <a:solidFill>
                  <a:prstClr val="black"/>
                </a:solidFill>
              </a:rPr>
              <a:t>The following movements are possible on the spine: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flexion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extension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lateral flexion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Rotation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Circumduction = circular movement</a:t>
            </a:r>
            <a:endParaRPr lang="en-US" b="1" dirty="0">
              <a:solidFill>
                <a:prstClr val="black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457200" indent="-457200">
              <a:buFontTx/>
              <a:buAutoNum type="arabicPeriod"/>
            </a:pPr>
            <a:endParaRPr lang="en-US" sz="2000" b="1" dirty="0">
              <a:solidFill>
                <a:prstClr val="black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000" b="1" dirty="0">
                <a:solidFill>
                  <a:prstClr val="black"/>
                </a:solidFill>
              </a:rPr>
              <a:t>The type and range of movements </a:t>
            </a:r>
            <a:r>
              <a:rPr lang="en-US" sz="2000" b="1" u="sng" dirty="0">
                <a:solidFill>
                  <a:prstClr val="black"/>
                </a:solidFill>
              </a:rPr>
              <a:t>depend on</a:t>
            </a:r>
            <a:r>
              <a:rPr lang="en-US" sz="2000" b="1" dirty="0">
                <a:solidFill>
                  <a:prstClr val="black"/>
                </a:solidFill>
              </a:rPr>
              <a:t>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Thickness of the intervertebral discs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Shape and direction of the articular processes.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In the </a:t>
            </a:r>
            <a:r>
              <a:rPr lang="en-US" sz="2000" dirty="0">
                <a:solidFill>
                  <a:srgbClr val="0070C0"/>
                </a:solidFill>
              </a:rPr>
              <a:t>thoracic region</a:t>
            </a:r>
            <a:r>
              <a:rPr lang="en-US" sz="2000" dirty="0">
                <a:solidFill>
                  <a:prstClr val="black"/>
                </a:solidFill>
              </a:rPr>
              <a:t>, the ribs, the costal cartilages, and the sternum </a:t>
            </a:r>
            <a:r>
              <a:rPr lang="en-US" sz="2000" dirty="0">
                <a:solidFill>
                  <a:srgbClr val="FF0000"/>
                </a:solidFill>
              </a:rPr>
              <a:t>severely restrict </a:t>
            </a:r>
            <a:r>
              <a:rPr lang="en-US" sz="2000" dirty="0">
                <a:solidFill>
                  <a:prstClr val="black"/>
                </a:solidFill>
              </a:rPr>
              <a:t>the range of movement.</a:t>
            </a:r>
          </a:p>
          <a:p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38148" y="3582444"/>
            <a:ext cx="5676348" cy="19176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48195" y="1792518"/>
            <a:ext cx="5882185" cy="319382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88275" y="3582444"/>
            <a:ext cx="57118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Flexion &amp; Extension Lateral flexion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 Extensive in the </a:t>
            </a:r>
            <a:r>
              <a:rPr lang="en-US" u="sng" dirty="0">
                <a:solidFill>
                  <a:prstClr val="black"/>
                </a:solidFill>
              </a:rPr>
              <a:t>lumbar</a:t>
            </a:r>
            <a:r>
              <a:rPr lang="en-US" dirty="0">
                <a:solidFill>
                  <a:prstClr val="black"/>
                </a:solidFill>
              </a:rPr>
              <a:t> regions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 Restricted in the </a:t>
            </a:r>
            <a:r>
              <a:rPr lang="en-US" u="sng" dirty="0">
                <a:solidFill>
                  <a:prstClr val="black"/>
                </a:solidFill>
              </a:rPr>
              <a:t>thoracic</a:t>
            </a:r>
            <a:r>
              <a:rPr lang="en-US" dirty="0">
                <a:solidFill>
                  <a:prstClr val="black"/>
                </a:solidFill>
              </a:rPr>
              <a:t> regions</a:t>
            </a:r>
          </a:p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Rotation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 Extensive in the </a:t>
            </a:r>
            <a:r>
              <a:rPr lang="en-US" u="sng" dirty="0">
                <a:solidFill>
                  <a:prstClr val="black"/>
                </a:solidFill>
              </a:rPr>
              <a:t>thoracic</a:t>
            </a:r>
            <a:r>
              <a:rPr lang="en-US" dirty="0">
                <a:solidFill>
                  <a:prstClr val="black"/>
                </a:solidFill>
              </a:rPr>
              <a:t> regions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 Less extensive in the </a:t>
            </a:r>
            <a:r>
              <a:rPr lang="en-US" u="sng" dirty="0">
                <a:solidFill>
                  <a:prstClr val="black"/>
                </a:solidFill>
              </a:rPr>
              <a:t>lumbar</a:t>
            </a:r>
            <a:r>
              <a:rPr lang="en-US" dirty="0">
                <a:solidFill>
                  <a:prstClr val="black"/>
                </a:solidFill>
              </a:rPr>
              <a:t> regions </a:t>
            </a:r>
          </a:p>
        </p:txBody>
      </p:sp>
    </p:spTree>
    <p:extLst>
      <p:ext uri="{BB962C8B-B14F-4D97-AF65-F5344CB8AC3E}">
        <p14:creationId xmlns:p14="http://schemas.microsoft.com/office/powerpoint/2010/main" val="1424705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612" t="94"/>
          <a:stretch/>
        </p:blipFill>
        <p:spPr>
          <a:xfrm>
            <a:off x="9471682" y="273349"/>
            <a:ext cx="2461747" cy="3398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354" y="74280"/>
            <a:ext cx="3454328" cy="37500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831" y="1700657"/>
            <a:ext cx="5100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Thoracic Region :</a:t>
            </a:r>
          </a:p>
          <a:p>
            <a:pPr marL="228600" lvl="1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Rotation produced by </a:t>
            </a:r>
            <a:r>
              <a:rPr lang="en-US" sz="2000" dirty="0">
                <a:solidFill>
                  <a:srgbClr val="FF0000"/>
                </a:solidFill>
              </a:rPr>
              <a:t>semispinalis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and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rotator muscles</a:t>
            </a:r>
            <a:r>
              <a:rPr lang="en-US" sz="2000" dirty="0">
                <a:solidFill>
                  <a:prstClr val="black"/>
                </a:solidFill>
              </a:rPr>
              <a:t>, assisted by the </a:t>
            </a:r>
            <a:r>
              <a:rPr lang="en-US" sz="2000" u="sng" dirty="0">
                <a:solidFill>
                  <a:prstClr val="black"/>
                </a:solidFill>
              </a:rPr>
              <a:t>oblique muscles of the anterolateral abdominal wall.</a:t>
            </a:r>
          </a:p>
          <a:p>
            <a:pPr lvl="1"/>
            <a:endParaRPr lang="en-US" sz="1600" dirty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prstClr val="black"/>
                </a:solidFill>
              </a:rPr>
              <a:t>Lumbar region 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099232"/>
              </p:ext>
            </p:extLst>
          </p:nvPr>
        </p:nvGraphicFramePr>
        <p:xfrm>
          <a:off x="650290" y="3870957"/>
          <a:ext cx="11119040" cy="285601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451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7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205">
                <a:tc>
                  <a:txBody>
                    <a:bodyPr/>
                    <a:lstStyle/>
                    <a:p>
                      <a:r>
                        <a:rPr lang="en-US" b="0" dirty="0"/>
                        <a:t>Flexion</a:t>
                      </a:r>
                      <a:endParaRPr lang="en-US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b="0" dirty="0"/>
                        <a:t>produced by the (1) 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rectus abdominis </a:t>
                      </a:r>
                      <a:r>
                        <a:rPr lang="en-US" b="0" dirty="0"/>
                        <a:t>and the (2)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psoas muscles</a:t>
                      </a:r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205">
                <a:tc>
                  <a:txBody>
                    <a:bodyPr/>
                    <a:lstStyle/>
                    <a:p>
                      <a:r>
                        <a:rPr lang="en-US" dirty="0"/>
                        <a:t>Extension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dirty="0"/>
                        <a:t>produced by (1)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the postvertebral muscles</a:t>
                      </a:r>
                      <a:r>
                        <a:rPr lang="en-US" dirty="0"/>
                        <a:t>.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205">
                <a:tc>
                  <a:txBody>
                    <a:bodyPr/>
                    <a:lstStyle/>
                    <a:p>
                      <a:r>
                        <a:rPr lang="en-US" dirty="0"/>
                        <a:t>Lateral Flexion</a:t>
                      </a:r>
                    </a:p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dirty="0"/>
                        <a:t>produced by (1)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the postvertebral muscles</a:t>
                      </a:r>
                      <a:r>
                        <a:rPr lang="en-US" dirty="0"/>
                        <a:t>, the (2)</a:t>
                      </a:r>
                      <a:r>
                        <a:rPr lang="en-US" baseline="0" dirty="0"/>
                        <a:t>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quadratus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lumborum</a:t>
                      </a:r>
                      <a:r>
                        <a:rPr lang="en-US" dirty="0"/>
                        <a:t>, and the (3)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oblique muscles of the anterolateral abdominal wall</a:t>
                      </a:r>
                      <a:r>
                        <a:rPr lang="en-US" dirty="0"/>
                        <a:t>. The (4) </a:t>
                      </a:r>
                      <a:r>
                        <a:rPr lang="en-US" b="1" dirty="0"/>
                        <a:t>psoas</a:t>
                      </a:r>
                      <a:r>
                        <a:rPr lang="en-US" dirty="0"/>
                        <a:t> </a:t>
                      </a:r>
                      <a:r>
                        <a:rPr lang="en-US" u="sng" dirty="0"/>
                        <a:t>may also </a:t>
                      </a:r>
                      <a:r>
                        <a:rPr lang="en-US" dirty="0"/>
                        <a:t>play a part in this movement.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205">
                <a:tc>
                  <a:txBody>
                    <a:bodyPr/>
                    <a:lstStyle/>
                    <a:p>
                      <a:r>
                        <a:rPr lang="en-US" dirty="0"/>
                        <a:t>Rotation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dirty="0"/>
                        <a:t>produced by the (1)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rotator muscles </a:t>
                      </a:r>
                      <a:r>
                        <a:rPr lang="en-US" dirty="0"/>
                        <a:t>and the (2)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oblique muscles of the anterolateral abdominal wall</a:t>
                      </a:r>
                      <a:r>
                        <a:rPr lang="en-US" dirty="0"/>
                        <a:t>.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9649" y="205971"/>
            <a:ext cx="5890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000" dirty="0">
                <a:latin typeface="+mj-lt"/>
                <a:ea typeface="+mj-ea"/>
                <a:cs typeface="+mj-cs"/>
              </a:rPr>
              <a:t>Muscles Producing Movements</a:t>
            </a:r>
          </a:p>
        </p:txBody>
      </p:sp>
    </p:spTree>
    <p:extLst>
      <p:ext uri="{BB962C8B-B14F-4D97-AF65-F5344CB8AC3E}">
        <p14:creationId xmlns:p14="http://schemas.microsoft.com/office/powerpoint/2010/main" val="3131194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17486"/>
            <a:ext cx="5868537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Q1: Which of the following is a distinctive mark for T11 and T12.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A- Presence of facets on transverse process.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B- Absence of facets on transverse process.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C- Presence of costal facets on body.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D- Absence of costal facets on body.</a:t>
            </a:r>
          </a:p>
          <a:p>
            <a:endParaRPr lang="en-U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Q2: The type of cartilage which is present on the surface of the vertebrae bodies is.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A- hyaline cartilage.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B- Elastic cartilage.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C- Fibrocartilage.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D- Regular cartilage.</a:t>
            </a:r>
          </a:p>
          <a:p>
            <a:endParaRPr lang="en-U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Q3: anterior longitudinal ligament is.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A- wide and strongly attached.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B- narrow and strongly attached.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C- wide and weakly attached.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D- Narrow and weakly attached.</a:t>
            </a:r>
          </a:p>
          <a:p>
            <a:endParaRPr lang="en-U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Q4: Which region of the thoracolumbar spine is most movable.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A- thoracic.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B- lumber.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C- </a:t>
            </a:r>
            <a:r>
              <a:rPr lang="en-US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a,b</a:t>
            </a:r>
            <a:endParaRPr lang="en-U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D- none of the above.</a:t>
            </a:r>
          </a:p>
          <a:p>
            <a:endParaRPr lang="en-US" sz="1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98634" y="6427113"/>
            <a:ext cx="26933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Answers</a:t>
            </a:r>
          </a:p>
          <a:p>
            <a:r>
              <a:rPr lang="en-US" sz="1100" kern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1. B, 2. A, 3. A, 4. B, 5. A, 6. A, 7. C 8. 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8537" y="717486"/>
            <a:ext cx="632346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Q5: which one of these movements will be most weakened if the motor neuron supplying psoas muscle is damaged.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A- Flexion.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B- Lateral Flexion.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C- Circumduction.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D- Extension.</a:t>
            </a:r>
          </a:p>
          <a:p>
            <a:endParaRPr lang="en-U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Q6: Psoas muscle is a major muscle in the flexion of lumber region.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A- True.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B- False.</a:t>
            </a:r>
          </a:p>
          <a:p>
            <a:endParaRPr lang="en-U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Q7: Which one of the following contributes in lordosis of the spine?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A- Exaggerated cervical curvature.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B- Exaggerated thoracic curvature.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C- Exaggerated lumbar curvature.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D- Lateral curvature.</a:t>
            </a:r>
          </a:p>
          <a:p>
            <a:endParaRPr lang="en-U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Q8: Which one of the following muscles specifically contributes in lateral flexion of lumbar spine?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A- Semispinalis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B- Quadratus </a:t>
            </a:r>
            <a:r>
              <a:rPr lang="en-US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lumborum</a:t>
            </a:r>
            <a:endParaRPr lang="en-U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C- Psoas major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D- Rectus abdominis</a:t>
            </a:r>
            <a:endParaRPr lang="en-US" sz="1600" dirty="0"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3677" y="0"/>
            <a:ext cx="1862689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5400" dirty="0">
                <a:latin typeface="+mj-lt"/>
                <a:ea typeface="+mj-ea"/>
                <a:cs typeface="+mj-cs"/>
              </a:rPr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4254352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14661" y="451938"/>
          <a:ext cx="10380868" cy="6069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5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5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5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5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i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/>
                        <a:t>Cervical</a:t>
                      </a:r>
                      <a:endParaRPr lang="en-GB" b="1" u="non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/>
                        <a:t>Thoracic</a:t>
                      </a:r>
                      <a:endParaRPr lang="en-GB" b="1" u="non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/>
                        <a:t>Lumbar</a:t>
                      </a:r>
                      <a:endParaRPr lang="en-GB" b="1" u="non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Number</a:t>
                      </a:r>
                      <a:endParaRPr lang="en-GB" i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Body</a:t>
                      </a:r>
                      <a:endParaRPr lang="en-GB" i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Small, </a:t>
                      </a:r>
                    </a:p>
                    <a:p>
                      <a:r>
                        <a:rPr lang="en-US" dirty="0"/>
                        <a:t>Longer</a:t>
                      </a:r>
                      <a:r>
                        <a:rPr lang="en-US" baseline="0" dirty="0"/>
                        <a:t> horizontally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Medium, </a:t>
                      </a:r>
                    </a:p>
                    <a:p>
                      <a:r>
                        <a:rPr lang="en-US" dirty="0"/>
                        <a:t>heart</a:t>
                      </a:r>
                      <a:r>
                        <a:rPr lang="en-US" baseline="0" dirty="0"/>
                        <a:t> shaped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Large,</a:t>
                      </a:r>
                    </a:p>
                    <a:p>
                      <a:r>
                        <a:rPr lang="en-US" dirty="0"/>
                        <a:t>kidney shaped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Vertebral</a:t>
                      </a:r>
                      <a:r>
                        <a:rPr lang="en-US" i="1" baseline="0" dirty="0"/>
                        <a:t> foramen</a:t>
                      </a:r>
                      <a:endParaRPr lang="en-GB" i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Triangular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Circular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Triangular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Spinous</a:t>
                      </a:r>
                      <a:r>
                        <a:rPr lang="en-US" i="1" baseline="0" dirty="0"/>
                        <a:t> process</a:t>
                      </a:r>
                      <a:endParaRPr lang="en-GB" i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Short,</a:t>
                      </a:r>
                      <a:r>
                        <a:rPr lang="en-US" baseline="0" dirty="0"/>
                        <a:t> bifid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Long, inclined downward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Short, flat, quadrangular, projects</a:t>
                      </a:r>
                      <a:r>
                        <a:rPr lang="en-US" baseline="0" dirty="0"/>
                        <a:t> backward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Transverse process </a:t>
                      </a:r>
                      <a:endParaRPr lang="en-GB" i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 transverse</a:t>
                      </a:r>
                      <a:r>
                        <a:rPr lang="en-US" baseline="0" dirty="0"/>
                        <a:t> foramen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</a:t>
                      </a:r>
                      <a:r>
                        <a:rPr lang="en-US" baseline="0" dirty="0"/>
                        <a:t> and slender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Superior articular process</a:t>
                      </a:r>
                      <a:endParaRPr lang="en-GB" i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Upward</a:t>
                      </a:r>
                      <a:r>
                        <a:rPr lang="en-US" baseline="0" dirty="0"/>
                        <a:t> &amp; backward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Backward &amp; laterally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Medially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Inferior articular process</a:t>
                      </a:r>
                      <a:endParaRPr lang="en-GB" i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Downward &amp; forward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Forward &amp; medially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Laterally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4685">
                <a:tc>
                  <a:txBody>
                    <a:bodyPr/>
                    <a:lstStyle/>
                    <a:p>
                      <a:endParaRPr lang="en-GB" i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Picture 2" descr="http://clinicalgate.com/wp-content/uploads/2015/06/B978145571078200002X_f002-006ad-97814557107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46570" b="76737"/>
          <a:stretch/>
        </p:blipFill>
        <p:spPr bwMode="auto">
          <a:xfrm>
            <a:off x="3577443" y="4098037"/>
            <a:ext cx="2419945" cy="222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808046" y="4045671"/>
            <a:ext cx="2353013" cy="2274446"/>
            <a:chOff x="1739898" y="3167469"/>
            <a:chExt cx="2122874" cy="1870709"/>
          </a:xfrm>
        </p:grpSpPr>
        <p:pic>
          <p:nvPicPr>
            <p:cNvPr id="2050" name="Picture 2" descr="http://clinicalgate.com/wp-content/uploads/2015/06/B978145571078200002X_f002-006ad-978145571078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57" t="76491" r="2571" b="-68"/>
            <a:stretch/>
          </p:blipFill>
          <p:spPr bwMode="auto">
            <a:xfrm>
              <a:off x="1752032" y="3167469"/>
              <a:ext cx="2110740" cy="1870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739899" y="3352799"/>
              <a:ext cx="669925" cy="1905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39898" y="3543301"/>
              <a:ext cx="561697" cy="185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39898" y="3721692"/>
              <a:ext cx="453467" cy="197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68402" y="4045671"/>
            <a:ext cx="2162904" cy="2274446"/>
            <a:chOff x="3362413" y="4767812"/>
            <a:chExt cx="1585371" cy="1632586"/>
          </a:xfrm>
        </p:grpSpPr>
        <p:pic>
          <p:nvPicPr>
            <p:cNvPr id="6" name="Picture 2" descr="http://clinicalgate.com/wp-content/uploads/2015/06/B978145571078200002X_f002-006ad-978145571078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23" r="70279"/>
            <a:stretch/>
          </p:blipFill>
          <p:spPr bwMode="auto">
            <a:xfrm>
              <a:off x="3362413" y="4767812"/>
              <a:ext cx="1585371" cy="1632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4666935" y="4767812"/>
              <a:ext cx="280849" cy="1736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43450" y="4978588"/>
              <a:ext cx="201568" cy="5078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99681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580913" y="742996"/>
            <a:ext cx="5181600" cy="435133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Leaders:</a:t>
            </a:r>
            <a:endParaRPr lang="en-GB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Nawaf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AlKhudairy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177800" indent="0"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Jawaher Abanumy</a:t>
            </a:r>
          </a:p>
          <a:p>
            <a:pPr marL="177800" indent="0">
              <a:buNone/>
            </a:pPr>
            <a:r>
              <a:rPr lang="en-GB" dirty="0" err="1">
                <a:latin typeface="Calibri" panose="020F0502020204030204" pitchFamily="34" charset="0"/>
              </a:rPr>
              <a:t>Ghada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Almazrou</a:t>
            </a:r>
            <a:endParaRPr lang="en-GB" dirty="0"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Abdullah </a:t>
            </a: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Almana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</a:rPr>
              <a:t>(Biochemistry)</a:t>
            </a:r>
            <a:b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30873" y="4494765"/>
            <a:ext cx="3923939" cy="972221"/>
            <a:chOff x="2927787" y="4046711"/>
            <a:chExt cx="3923939" cy="972221"/>
          </a:xfrm>
        </p:grpSpPr>
        <p:sp>
          <p:nvSpPr>
            <p:cNvPr id="2" name="TextBox 1"/>
            <p:cNvSpPr txBox="1"/>
            <p:nvPr/>
          </p:nvSpPr>
          <p:spPr>
            <a:xfrm>
              <a:off x="3487052" y="4086072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i="1" kern="0" dirty="0">
                  <a:solidFill>
                    <a:srgbClr val="7BBF26"/>
                  </a:solidFill>
                  <a:latin typeface="Arial"/>
                  <a:cs typeface="Arial"/>
                  <a:sym typeface="Arial"/>
                </a:rPr>
                <a:t>anatomyteam436@gmail.com</a:t>
              </a:r>
              <a:endParaRPr lang="en-GB" sz="1600" i="1" kern="0" dirty="0">
                <a:solidFill>
                  <a:srgbClr val="7BBF26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026" name="Picture 2" descr="https://d30y9cdsu7xlg0.cloudfront.net/png/12462-20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787" y="4046711"/>
              <a:ext cx="448054" cy="448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Image result for twitter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501" y="4623295"/>
              <a:ext cx="393116" cy="393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87052" y="4649600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i="1" kern="0" dirty="0">
                  <a:solidFill>
                    <a:srgbClr val="55ACEE"/>
                  </a:solidFill>
                  <a:latin typeface="Arial"/>
                  <a:cs typeface="Arial"/>
                  <a:sym typeface="Arial"/>
                </a:rPr>
                <a:t>@anatomy436</a:t>
              </a:r>
              <a:endParaRPr lang="en-GB" sz="1600" i="1" kern="0" dirty="0">
                <a:solidFill>
                  <a:srgbClr val="55ACEE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8205662" y="746316"/>
            <a:ext cx="44776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buFont typeface="Arial" panose="020B0604020202020204" pitchFamily="34" charset="0"/>
              <a:buNone/>
            </a:pPr>
            <a:r>
              <a:rPr lang="en-US" i="1" dirty="0">
                <a:solidFill>
                  <a:prstClr val="black"/>
                </a:solidFill>
                <a:sym typeface="Arial"/>
              </a:rPr>
              <a:t>Members:</a:t>
            </a:r>
            <a:endParaRPr lang="en-GB" i="1" dirty="0">
              <a:solidFill>
                <a:prstClr val="black"/>
              </a:solidFill>
              <a:sym typeface="Arial"/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GB" dirty="0" err="1">
                <a:solidFill>
                  <a:prstClr val="black"/>
                </a:solidFill>
                <a:sym typeface="Arial"/>
              </a:rPr>
              <a:t>Yazeed</a:t>
            </a:r>
            <a:r>
              <a:rPr lang="en-GB" dirty="0">
                <a:solidFill>
                  <a:prstClr val="black"/>
                </a:solidFill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sym typeface="Arial"/>
              </a:rPr>
              <a:t>Almotairi</a:t>
            </a:r>
            <a:endParaRPr lang="en-GB" dirty="0">
              <a:solidFill>
                <a:prstClr val="black"/>
              </a:solidFill>
              <a:sym typeface="Arial"/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GB" dirty="0">
                <a:solidFill>
                  <a:prstClr val="black"/>
                </a:solidFill>
                <a:sym typeface="Arial"/>
              </a:rPr>
              <a:t>Mohammed </a:t>
            </a:r>
            <a:r>
              <a:rPr lang="en-GB" dirty="0" err="1">
                <a:solidFill>
                  <a:prstClr val="black"/>
                </a:solidFill>
                <a:sym typeface="Arial"/>
              </a:rPr>
              <a:t>Alaseri</a:t>
            </a:r>
            <a:endParaRPr lang="en-GB" dirty="0">
              <a:solidFill>
                <a:prstClr val="black"/>
              </a:solidFill>
              <a:sym typeface="Arial"/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GB" dirty="0">
                <a:solidFill>
                  <a:prstClr val="black"/>
                </a:solidFill>
                <a:sym typeface="Arial"/>
              </a:rPr>
              <a:t>Fahad </a:t>
            </a:r>
            <a:r>
              <a:rPr lang="en-GB" dirty="0" err="1">
                <a:solidFill>
                  <a:prstClr val="black"/>
                </a:solidFill>
                <a:sym typeface="Arial"/>
              </a:rPr>
              <a:t>Alotaibi</a:t>
            </a:r>
            <a:endParaRPr lang="en-GB" dirty="0">
              <a:solidFill>
                <a:prstClr val="black"/>
              </a:solidFill>
              <a:sym typeface="Arial"/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GB" dirty="0" err="1">
                <a:solidFill>
                  <a:prstClr val="black"/>
                </a:solidFill>
                <a:sym typeface="Arial"/>
              </a:rPr>
              <a:t>Talal</a:t>
            </a:r>
            <a:r>
              <a:rPr lang="en-GB" dirty="0">
                <a:solidFill>
                  <a:prstClr val="black"/>
                </a:solidFill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sym typeface="Arial"/>
              </a:rPr>
              <a:t>Altoukhaim</a:t>
            </a:r>
            <a:endParaRPr lang="en-GB" dirty="0">
              <a:solidFill>
                <a:prstClr val="black"/>
              </a:solidFill>
              <a:sym typeface="Arial"/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GB" dirty="0" err="1">
                <a:solidFill>
                  <a:prstClr val="black"/>
                </a:solidFill>
                <a:sym typeface="Arial"/>
              </a:rPr>
              <a:t>Mohsmmed</a:t>
            </a:r>
            <a:r>
              <a:rPr lang="en-GB" dirty="0">
                <a:solidFill>
                  <a:prstClr val="black"/>
                </a:solidFill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sym typeface="Arial"/>
              </a:rPr>
              <a:t>Habeeb</a:t>
            </a:r>
            <a:endParaRPr lang="en-GB" dirty="0">
              <a:solidFill>
                <a:prstClr val="black"/>
              </a:solidFill>
              <a:sym typeface="Arial"/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GB" dirty="0">
                <a:solidFill>
                  <a:prstClr val="black"/>
                </a:solidFill>
                <a:sym typeface="Arial"/>
              </a:rPr>
              <a:t>Fahad </a:t>
            </a:r>
            <a:r>
              <a:rPr lang="en-GB" dirty="0" err="1">
                <a:solidFill>
                  <a:prstClr val="black"/>
                </a:solidFill>
                <a:sym typeface="Arial"/>
              </a:rPr>
              <a:t>Alzahrani</a:t>
            </a:r>
            <a:endParaRPr lang="en-GB" dirty="0">
              <a:solidFill>
                <a:prstClr val="black"/>
              </a:solidFill>
              <a:sym typeface="Arial"/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GB" dirty="0">
                <a:solidFill>
                  <a:prstClr val="black"/>
                </a:solidFill>
                <a:sym typeface="Arial"/>
              </a:rPr>
              <a:t>Hamad </a:t>
            </a:r>
            <a:r>
              <a:rPr lang="en-GB" dirty="0" err="1">
                <a:solidFill>
                  <a:prstClr val="black"/>
                </a:solidFill>
                <a:sym typeface="Arial"/>
              </a:rPr>
              <a:t>Alhasoon</a:t>
            </a:r>
            <a:endParaRPr lang="en-GB" dirty="0">
              <a:solidFill>
                <a:prstClr val="black"/>
              </a:solidFill>
              <a:sym typeface="Arial"/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GB" dirty="0">
                <a:solidFill>
                  <a:prstClr val="black"/>
                </a:solidFill>
                <a:sym typeface="Arial"/>
              </a:rPr>
              <a:t>Mohammed </a:t>
            </a:r>
            <a:r>
              <a:rPr lang="en-GB" dirty="0" err="1">
                <a:solidFill>
                  <a:prstClr val="black"/>
                </a:solidFill>
                <a:sym typeface="Arial"/>
              </a:rPr>
              <a:t>Almutlaq</a:t>
            </a:r>
            <a:endParaRPr lang="en-GB" dirty="0">
              <a:solidFill>
                <a:prstClr val="black"/>
              </a:solidFill>
              <a:sym typeface="Arial"/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GB" dirty="0">
                <a:solidFill>
                  <a:prstClr val="black"/>
                </a:solidFill>
                <a:sym typeface="Arial"/>
              </a:rPr>
              <a:t>Mohammed </a:t>
            </a:r>
            <a:r>
              <a:rPr lang="en-GB" dirty="0" err="1">
                <a:solidFill>
                  <a:prstClr val="black"/>
                </a:solidFill>
                <a:sym typeface="Arial"/>
              </a:rPr>
              <a:t>Hakami</a:t>
            </a:r>
            <a:endParaRPr lang="en-GB" dirty="0">
              <a:solidFill>
                <a:prstClr val="black"/>
              </a:solidFill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83" y="4718792"/>
            <a:ext cx="2547917" cy="212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9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725" y="670718"/>
            <a:ext cx="8229600" cy="944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i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313" y="1615281"/>
            <a:ext cx="10029825" cy="5181600"/>
          </a:xfrm>
          <a:ln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dirty="0"/>
              <a:t>At the end of the lecture, students should be able to: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dirty="0"/>
              <a:t>Distinguish the thoracic and lumbar vertebrae from each other and from vertebrae of the cervical region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characteristic features of a thoracic and a lumbar vertebra.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dirty="0"/>
              <a:t>Compare the movements occurring in thoracic and lumbar regions.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joints between the vertebral bodies and the vertebral arches.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dirty="0"/>
              <a:t>List and identify the ligaments of the intervertebral joints.</a:t>
            </a:r>
          </a:p>
        </p:txBody>
      </p:sp>
    </p:spTree>
    <p:extLst>
      <p:ext uri="{BB962C8B-B14F-4D97-AF65-F5344CB8AC3E}">
        <p14:creationId xmlns:p14="http://schemas.microsoft.com/office/powerpoint/2010/main" val="30290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4753" y="77642"/>
            <a:ext cx="6208059" cy="653791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</a:rPr>
              <a:t>Introduction to Vertebrae </a:t>
            </a:r>
            <a:endParaRPr lang="en-GB" sz="28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1708" y="680424"/>
            <a:ext cx="7741025" cy="6177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There are approximately 33 vertebrae which are subdivided into 5 groups based on morphology and location: cervical, thoracic, lumbar, sacral, and coccygeal.</a:t>
            </a:r>
          </a:p>
          <a:p>
            <a:pPr marL="0" indent="0">
              <a:buNone/>
            </a:pPr>
            <a:r>
              <a:rPr lang="en-US" sz="1800" u="sng" dirty="0">
                <a:solidFill>
                  <a:schemeClr val="bg1">
                    <a:lumMod val="65000"/>
                  </a:schemeClr>
                </a:solidFill>
              </a:rPr>
              <a:t>Typical Vertebra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All typical vertebrae consist of a vertebral body and a posterior vertebral arch.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Vertebral body:</a:t>
            </a:r>
          </a:p>
          <a:p>
            <a:pPr marL="511175" indent="-161925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weight-bearing part. The size increases inferiorly as the amount of weight supported increases.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Vertebral arch: </a:t>
            </a:r>
          </a:p>
          <a:p>
            <a:pPr marL="511175" indent="-161925">
              <a:tabLst>
                <a:tab pos="577850" algn="l"/>
              </a:tabLst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Extending from the arch are a number of processes for muscle attachment and articulation with adjacent bones.</a:t>
            </a:r>
          </a:p>
          <a:p>
            <a:pPr marL="511175" indent="-161925">
              <a:tabLst>
                <a:tab pos="577850" algn="l"/>
              </a:tabLst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It consists of: </a:t>
            </a:r>
          </a:p>
          <a:p>
            <a:pPr marL="746125" indent="-342900">
              <a:buFont typeface="+mj-lt"/>
              <a:buAutoNum type="arabicPeriod"/>
              <a:tabLst>
                <a:tab pos="631825" algn="l"/>
              </a:tabLst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Two pedicles (towards the body)</a:t>
            </a:r>
          </a:p>
          <a:p>
            <a:pPr marL="746125" indent="-342900">
              <a:buFont typeface="+mj-lt"/>
              <a:buAutoNum type="arabicPeriod"/>
              <a:tabLst>
                <a:tab pos="631825" algn="l"/>
              </a:tabLst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Two lamina (towards the spine)</a:t>
            </a:r>
          </a:p>
          <a:p>
            <a:pPr marL="746125" indent="-342900">
              <a:buFont typeface="+mj-lt"/>
              <a:buAutoNum type="arabicPeriod"/>
              <a:tabLst>
                <a:tab pos="631825" algn="l"/>
              </a:tabLst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Spinous process</a:t>
            </a:r>
          </a:p>
          <a:p>
            <a:pPr marL="746125" indent="-342900">
              <a:buFont typeface="+mj-lt"/>
              <a:buAutoNum type="arabicPeriod"/>
              <a:tabLst>
                <a:tab pos="631825" algn="l"/>
              </a:tabLst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Transverse process</a:t>
            </a:r>
          </a:p>
          <a:p>
            <a:pPr marL="746125" indent="-342900">
              <a:buFont typeface="+mj-lt"/>
              <a:buAutoNum type="arabicPeriod"/>
              <a:tabLst>
                <a:tab pos="631825" algn="l"/>
              </a:tabLst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Superior and inferior articular processes. (for articulation with       adjacent vertebra)</a:t>
            </a:r>
          </a:p>
          <a:p>
            <a:pPr marL="58738" indent="0">
              <a:buNone/>
              <a:tabLst>
                <a:tab pos="631825" algn="l"/>
              </a:tabLst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The vertebral foramen is the hole in the middle of the vertebra. Collectively they form the vertebral canal through which the spinal cord passes.</a:t>
            </a:r>
          </a:p>
        </p:txBody>
      </p:sp>
      <p:pic>
        <p:nvPicPr>
          <p:cNvPr id="1026" name="Picture 2" descr="http://teachmeanatomy.info/wp-content/uploads/General-Structure-of-a-Vertebr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4" y="947083"/>
            <a:ext cx="4109233" cy="227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eachmeanatomy.info/wp-content/uploads/Features-of-the-Vertebral-Arch-Superior-View-of-a-Lumbar-Vertebra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826" y="4087907"/>
            <a:ext cx="4463808" cy="206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9242015" y="2166825"/>
            <a:ext cx="598988" cy="10015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26284" y="3155793"/>
            <a:ext cx="128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Vertebral foramen</a:t>
            </a:r>
          </a:p>
        </p:txBody>
      </p:sp>
    </p:spTree>
    <p:extLst>
      <p:ext uri="{BB962C8B-B14F-4D97-AF65-F5344CB8AC3E}">
        <p14:creationId xmlns:p14="http://schemas.microsoft.com/office/powerpoint/2010/main" val="126093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3058840" y="711865"/>
            <a:ext cx="2890241" cy="256032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2000" dirty="0"/>
              <a:t>Curves of vertebral column can be divided into:</a:t>
            </a:r>
          </a:p>
          <a:p>
            <a:pPr>
              <a:lnSpc>
                <a:spcPct val="100000"/>
              </a:lnSpc>
              <a:defRPr/>
            </a:pPr>
            <a:r>
              <a:rPr lang="en-US" sz="2000" b="1" dirty="0"/>
              <a:t>Primary curves: </a:t>
            </a:r>
            <a:r>
              <a:rPr lang="en-US" sz="2000" b="1" dirty="0">
                <a:solidFill>
                  <a:srgbClr val="FF0000"/>
                </a:solidFill>
              </a:rPr>
              <a:t>Thoracic</a:t>
            </a:r>
            <a:r>
              <a:rPr lang="en-US" sz="2000" b="1" dirty="0"/>
              <a:t> &amp; </a:t>
            </a:r>
            <a:r>
              <a:rPr lang="en-US" sz="2000" b="1" dirty="0">
                <a:solidFill>
                  <a:srgbClr val="FF0000"/>
                </a:solidFill>
              </a:rPr>
              <a:t>sacral</a:t>
            </a:r>
            <a:r>
              <a:rPr lang="en-US" sz="2000" b="1" dirty="0"/>
              <a:t>.</a:t>
            </a:r>
          </a:p>
          <a:p>
            <a:pPr>
              <a:lnSpc>
                <a:spcPct val="100000"/>
              </a:lnSpc>
              <a:defRPr/>
            </a:pPr>
            <a:r>
              <a:rPr lang="en-US" sz="2000" b="1" dirty="0"/>
              <a:t>Secondary curves: </a:t>
            </a:r>
            <a:r>
              <a:rPr lang="en-US" sz="2000" b="1" dirty="0">
                <a:solidFill>
                  <a:srgbClr val="FF0000"/>
                </a:solidFill>
              </a:rPr>
              <a:t>Cervical</a:t>
            </a:r>
            <a:r>
              <a:rPr lang="en-US" sz="2000" b="1" dirty="0"/>
              <a:t> &amp; </a:t>
            </a:r>
            <a:r>
              <a:rPr lang="en-US" sz="2000" b="1" dirty="0">
                <a:solidFill>
                  <a:srgbClr val="FF0000"/>
                </a:solidFill>
              </a:rPr>
              <a:t>lumbar</a:t>
            </a:r>
            <a:r>
              <a:rPr lang="en-US" sz="2000" b="1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2385" y="711865"/>
            <a:ext cx="2831006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The vertebral column is </a:t>
            </a:r>
            <a:r>
              <a:rPr lang="en-US" sz="2000" dirty="0">
                <a:solidFill>
                  <a:srgbClr val="FF0000"/>
                </a:solidFill>
              </a:rPr>
              <a:t>not straight,</a:t>
            </a:r>
            <a:r>
              <a:rPr lang="en-US" sz="2000" dirty="0"/>
              <a:t> it only looks straight from the posterior and anterior view.</a:t>
            </a:r>
          </a:p>
          <a:p>
            <a:r>
              <a:rPr lang="en-US" sz="2000" dirty="0"/>
              <a:t>It is </a:t>
            </a:r>
            <a:r>
              <a:rPr lang="en-US" sz="2000" dirty="0">
                <a:solidFill>
                  <a:srgbClr val="FF0000"/>
                </a:solidFill>
              </a:rPr>
              <a:t>curved</a:t>
            </a:r>
            <a:r>
              <a:rPr lang="en-US" sz="2000" dirty="0"/>
              <a:t> as seen from the lateral views.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69279" y="4324183"/>
            <a:ext cx="5615149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Abnormal curvatures of spine:</a:t>
            </a:r>
          </a:p>
          <a:p>
            <a:endParaRPr lang="en-US" sz="1100" dirty="0"/>
          </a:p>
          <a:p>
            <a:r>
              <a:rPr lang="en-US" sz="2400" dirty="0"/>
              <a:t>Exaggerated </a:t>
            </a:r>
            <a:r>
              <a:rPr lang="en-US" sz="2400" u="sng" dirty="0"/>
              <a:t>Thoracic</a:t>
            </a:r>
            <a:r>
              <a:rPr lang="en-US" sz="2400" dirty="0"/>
              <a:t> curvature: </a:t>
            </a:r>
            <a:r>
              <a:rPr lang="en-US" sz="2400" dirty="0">
                <a:solidFill>
                  <a:srgbClr val="FF0000"/>
                </a:solidFill>
              </a:rPr>
              <a:t>Kyphosis</a:t>
            </a:r>
          </a:p>
          <a:p>
            <a:r>
              <a:rPr lang="en-US" sz="2400" dirty="0"/>
              <a:t>Exaggerated </a:t>
            </a:r>
            <a:r>
              <a:rPr lang="en-US" sz="2400" u="sng" dirty="0"/>
              <a:t>Lumbar</a:t>
            </a:r>
            <a:r>
              <a:rPr lang="en-US" sz="2400" dirty="0"/>
              <a:t> curvature: </a:t>
            </a:r>
            <a:r>
              <a:rPr lang="en-US" sz="2400" dirty="0" err="1">
                <a:solidFill>
                  <a:srgbClr val="FF0000"/>
                </a:solidFill>
              </a:rPr>
              <a:t>Lordosis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u="sng" dirty="0"/>
              <a:t>Lateral</a:t>
            </a:r>
            <a:r>
              <a:rPr lang="en-US" sz="2400" dirty="0"/>
              <a:t> curvature of spine: </a:t>
            </a:r>
            <a:r>
              <a:rPr lang="en-US" sz="2400" dirty="0">
                <a:solidFill>
                  <a:srgbClr val="FF0000"/>
                </a:solidFill>
              </a:rPr>
              <a:t>Scoliosis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108403" y="66429"/>
            <a:ext cx="3790791" cy="4195980"/>
            <a:chOff x="5973686" y="109183"/>
            <a:chExt cx="6204026" cy="465254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686" y="109183"/>
              <a:ext cx="6204026" cy="465254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8029595" y="1789685"/>
              <a:ext cx="682388" cy="25820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252511" y="3296291"/>
              <a:ext cx="671015" cy="2566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991922" y="515926"/>
              <a:ext cx="682388" cy="25820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555835" y="4300882"/>
              <a:ext cx="682388" cy="25820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3868" y="3316079"/>
            <a:ext cx="556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The primary spine is present during embryo life, then after the baby is born and starts moving his head and walking the secondary curves develop. </a:t>
            </a:r>
            <a:endParaRPr lang="en-GB" dirty="0">
              <a:solidFill>
                <a:srgbClr val="92D050"/>
              </a:solidFill>
            </a:endParaRPr>
          </a:p>
        </p:txBody>
      </p:sp>
      <p:pic>
        <p:nvPicPr>
          <p:cNvPr id="14" name="Picture 13" descr="https://encrypted-tbn2.gstatic.com/images?q=tbn:ANd9GcQyJpIDKFKSTOSFyPLTvSjF7nIwN87NwCV8x4P66EawMpciJbdrL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827" y="18275"/>
            <a:ext cx="2358597" cy="4059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9964122" y="3808324"/>
            <a:ext cx="1132773" cy="5078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900" dirty="0"/>
              <a:t>Embryonic C-shaped vertebral column.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1048417" y="3838300"/>
            <a:ext cx="1115007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800" dirty="0"/>
              <a:t>Neonatal &amp; infant  starting development  2</a:t>
            </a:r>
            <a:r>
              <a:rPr lang="en-US" altLang="en-US" sz="800" baseline="30000" dirty="0"/>
              <a:t>nd</a:t>
            </a:r>
            <a:r>
              <a:rPr lang="en-US" altLang="en-US" sz="800" dirty="0"/>
              <a:t> curvature.</a:t>
            </a:r>
          </a:p>
        </p:txBody>
      </p:sp>
      <p:pic>
        <p:nvPicPr>
          <p:cNvPr id="1026" name="Picture 2" descr="Image result for abnormal curvatures of sp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29" y="4453051"/>
            <a:ext cx="4772838" cy="232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054" y="235240"/>
            <a:ext cx="61913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Normal Curvature Of The Human’s Vertebral Column</a:t>
            </a:r>
            <a:endParaRPr lang="en-GB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101424" y="6078509"/>
            <a:ext cx="65967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Kypho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means hunchback (the person has a hump on his back and his height is reduced)</a:t>
            </a:r>
          </a:p>
          <a:p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Lordo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means curve/swayback (it is derived from Greek describing a person leaning back in a lordly fashion)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4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73" y="194644"/>
            <a:ext cx="10515600" cy="877521"/>
          </a:xfrm>
        </p:spPr>
        <p:txBody>
          <a:bodyPr/>
          <a:lstStyle/>
          <a:p>
            <a:r>
              <a:rPr lang="en-US" dirty="0">
                <a:solidFill>
                  <a:srgbClr val="333333"/>
                </a:solidFill>
                <a:ea typeface="Times New Roman" pitchFamily="18" charset="0"/>
                <a:cs typeface="Times New Roman" panose="02020603050405020304" pitchFamily="18" charset="0"/>
              </a:rPr>
              <a:t>Thoracic Vertebrae</a:t>
            </a:r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8" y="1067733"/>
            <a:ext cx="10515600" cy="5344133"/>
          </a:xfrm>
        </p:spPr>
        <p:txBody>
          <a:bodyPr/>
          <a:lstStyle/>
          <a:p>
            <a:pPr algn="l" rtl="0"/>
            <a:r>
              <a:rPr lang="en-US" sz="2400" u="sng" dirty="0"/>
              <a:t>Most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thoracic vertebrae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are </a:t>
            </a:r>
            <a:r>
              <a:rPr lang="en-US" sz="2400" u="sng" dirty="0"/>
              <a:t>typical</a:t>
            </a:r>
            <a:r>
              <a:rPr lang="en-US" sz="2400" dirty="0"/>
              <a:t>, have </a:t>
            </a:r>
            <a:r>
              <a:rPr lang="en-US" sz="2400" i="1" dirty="0"/>
              <a:t>bodies</a:t>
            </a:r>
            <a:r>
              <a:rPr lang="en-US" sz="2400" dirty="0"/>
              <a:t>, vertebral </a:t>
            </a:r>
            <a:r>
              <a:rPr lang="en-US" sz="2400" i="1" dirty="0"/>
              <a:t>arches</a:t>
            </a:r>
          </a:p>
          <a:p>
            <a:pPr marL="0" indent="0" algn="l" rtl="0">
              <a:buNone/>
            </a:pPr>
            <a:r>
              <a:rPr lang="en-US" sz="2400" dirty="0"/>
              <a:t>   and </a:t>
            </a:r>
            <a:r>
              <a:rPr lang="en-US" sz="2400" b="1" dirty="0"/>
              <a:t>seven</a:t>
            </a:r>
            <a:r>
              <a:rPr lang="en-US" sz="2400" dirty="0"/>
              <a:t> processes for muscular and articular connections.</a:t>
            </a:r>
          </a:p>
          <a:p>
            <a:pPr algn="l" rtl="0"/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997" y="2060781"/>
            <a:ext cx="5286683" cy="3216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24" y="2060781"/>
            <a:ext cx="5083122" cy="3177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317" y="5494185"/>
            <a:ext cx="11397439" cy="11079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The only vertebrae that have special names are C1 “</a:t>
            </a:r>
            <a:r>
              <a:rPr lang="en-US" sz="2200" u="sng" dirty="0">
                <a:solidFill>
                  <a:schemeClr val="bg1">
                    <a:lumMod val="65000"/>
                  </a:schemeClr>
                </a:solidFill>
              </a:rPr>
              <a:t>Atlas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” , C2 “</a:t>
            </a:r>
            <a:r>
              <a:rPr lang="en-US" sz="2200" u="sng" dirty="0">
                <a:solidFill>
                  <a:schemeClr val="bg1">
                    <a:lumMod val="65000"/>
                  </a:schemeClr>
                </a:solidFill>
              </a:rPr>
              <a:t>Axis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” and C7 “</a:t>
            </a:r>
            <a:r>
              <a:rPr lang="en-US" sz="2200" u="sng" dirty="0" err="1">
                <a:solidFill>
                  <a:schemeClr val="bg1">
                    <a:lumMod val="65000"/>
                  </a:schemeClr>
                </a:solidFill>
              </a:rPr>
              <a:t>Prominens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”,</a:t>
            </a:r>
          </a:p>
          <a:p>
            <a:r>
              <a:rPr lang="en-US" sz="2200" dirty="0"/>
              <a:t>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while the rest of the vertebrae are named as “First letter of the region + the number of vertebrae”</a:t>
            </a:r>
          </a:p>
          <a:p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e.g. Thoracic + number 1 = T1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26812" y="4908053"/>
            <a:ext cx="176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Anterior view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324" y="4894703"/>
            <a:ext cx="203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Lateral view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42845" y="728084"/>
            <a:ext cx="302187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 </a:t>
            </a:r>
            <a:r>
              <a:rPr lang="en-US" dirty="0">
                <a:solidFill>
                  <a:srgbClr val="FF0000"/>
                </a:solidFill>
              </a:rPr>
              <a:t>Transverse</a:t>
            </a:r>
            <a:r>
              <a:rPr lang="en-US" dirty="0"/>
              <a:t> process </a:t>
            </a:r>
          </a:p>
          <a:p>
            <a:r>
              <a:rPr lang="en-US" dirty="0"/>
              <a:t>2 </a:t>
            </a:r>
            <a:r>
              <a:rPr lang="en-US" dirty="0">
                <a:solidFill>
                  <a:srgbClr val="FF0000"/>
                </a:solidFill>
              </a:rPr>
              <a:t>Superior articular </a:t>
            </a:r>
            <a:r>
              <a:rPr lang="en-US" dirty="0"/>
              <a:t>process </a:t>
            </a:r>
          </a:p>
          <a:p>
            <a:r>
              <a:rPr lang="en-US" dirty="0"/>
              <a:t>2 </a:t>
            </a:r>
            <a:r>
              <a:rPr lang="en-US" dirty="0">
                <a:solidFill>
                  <a:srgbClr val="FF0000"/>
                </a:solidFill>
              </a:rPr>
              <a:t>inferior articular </a:t>
            </a:r>
            <a:r>
              <a:rPr lang="en-US" dirty="0"/>
              <a:t>process</a:t>
            </a:r>
          </a:p>
          <a:p>
            <a:r>
              <a:rPr lang="en-US" dirty="0"/>
              <a:t>1 </a:t>
            </a:r>
            <a:r>
              <a:rPr lang="en-US" dirty="0">
                <a:solidFill>
                  <a:srgbClr val="FF0000"/>
                </a:solidFill>
              </a:rPr>
              <a:t>Spinous</a:t>
            </a:r>
            <a:r>
              <a:rPr lang="en-US" dirty="0"/>
              <a:t> process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5684" y="131388"/>
            <a:ext cx="4638098" cy="87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84" y="307270"/>
            <a:ext cx="809752" cy="57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62" y="163184"/>
            <a:ext cx="11343467" cy="890238"/>
          </a:xfrm>
        </p:spPr>
        <p:txBody>
          <a:bodyPr>
            <a:noAutofit/>
          </a:bodyPr>
          <a:lstStyle/>
          <a:p>
            <a:r>
              <a:rPr lang="en-US" sz="4000" dirty="0"/>
              <a:t>Characteristics Of  Typical Thoracic Vertebra</a:t>
            </a:r>
            <a:endParaRPr lang="ar-S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3" y="1093143"/>
            <a:ext cx="6715126" cy="5319092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Courier New" panose="02070309020205020404" pitchFamily="49" charset="0"/>
              <a:buChar char="o"/>
            </a:pPr>
            <a:r>
              <a:rPr lang="en-US" altLang="en-US" sz="2000" kern="0" dirty="0">
                <a:solidFill>
                  <a:srgbClr val="000000"/>
                </a:solidFill>
                <a:cs typeface="Arial"/>
                <a:sym typeface="Arial"/>
              </a:rPr>
              <a:t>The </a:t>
            </a:r>
            <a:r>
              <a:rPr lang="en-US" altLang="en-US" sz="2000" b="1" kern="0" dirty="0">
                <a:solidFill>
                  <a:srgbClr val="000000"/>
                </a:solidFill>
                <a:cs typeface="Arial"/>
                <a:sym typeface="Arial"/>
              </a:rPr>
              <a:t>vertebral </a:t>
            </a:r>
            <a:r>
              <a:rPr lang="en-US" altLang="en-US" sz="2000" b="1" kern="0" dirty="0">
                <a:solidFill>
                  <a:schemeClr val="accent6"/>
                </a:solidFill>
                <a:cs typeface="Arial"/>
                <a:sym typeface="Arial"/>
              </a:rPr>
              <a:t>foramen</a:t>
            </a:r>
            <a:r>
              <a:rPr lang="en-US" altLang="en-US" sz="2000" kern="0" dirty="0">
                <a:solidFill>
                  <a:srgbClr val="000000"/>
                </a:solidFill>
                <a:cs typeface="Arial"/>
                <a:sym typeface="Arial"/>
              </a:rPr>
              <a:t> is small and circular</a:t>
            </a:r>
            <a:r>
              <a:rPr lang="ar-SA" sz="2000" dirty="0"/>
              <a:t> ”الفتحة الي في النص ”</a:t>
            </a:r>
            <a:endParaRPr lang="en-US" altLang="en-US" sz="20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altLang="en-US" sz="2000" kern="0" dirty="0">
                <a:solidFill>
                  <a:srgbClr val="000000"/>
                </a:solidFill>
                <a:cs typeface="Arial"/>
                <a:sym typeface="Arial"/>
              </a:rPr>
              <a:t>The </a:t>
            </a:r>
            <a:r>
              <a:rPr lang="en-US" altLang="en-US" sz="2000" b="1" kern="0" dirty="0">
                <a:solidFill>
                  <a:srgbClr val="000000"/>
                </a:solidFill>
                <a:cs typeface="Arial"/>
                <a:sym typeface="Arial"/>
              </a:rPr>
              <a:t>body</a:t>
            </a:r>
            <a:r>
              <a:rPr lang="en-US" altLang="en-US" sz="2000" kern="0" dirty="0">
                <a:solidFill>
                  <a:srgbClr val="000000"/>
                </a:solidFill>
                <a:cs typeface="Arial"/>
                <a:sym typeface="Arial"/>
              </a:rPr>
              <a:t> is medium size and heart shaped.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altLang="en-US" sz="2000" kern="0" dirty="0">
                <a:solidFill>
                  <a:srgbClr val="000000"/>
                </a:solidFill>
                <a:cs typeface="Arial"/>
                <a:sym typeface="Arial"/>
              </a:rPr>
              <a:t>The </a:t>
            </a:r>
            <a:r>
              <a:rPr lang="en-US" altLang="en-US" sz="2000" b="1" kern="0" dirty="0">
                <a:solidFill>
                  <a:srgbClr val="000000"/>
                </a:solidFill>
                <a:cs typeface="Arial"/>
                <a:sym typeface="Arial"/>
              </a:rPr>
              <a:t>spines</a:t>
            </a:r>
            <a:r>
              <a:rPr lang="en-US" altLang="en-US" sz="2000" kern="0" dirty="0">
                <a:solidFill>
                  <a:srgbClr val="000000"/>
                </a:solidFill>
                <a:cs typeface="Arial"/>
                <a:sym typeface="Arial"/>
              </a:rPr>
              <a:t> are long and inclined downward.</a:t>
            </a:r>
            <a:endParaRPr lang="en-US" sz="20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000" b="1" kern="0" dirty="0">
                <a:solidFill>
                  <a:srgbClr val="000000"/>
                </a:solidFill>
                <a:cs typeface="Arial"/>
                <a:sym typeface="Arial"/>
              </a:rPr>
              <a:t>Costal facets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are present on </a:t>
            </a: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the </a:t>
            </a:r>
            <a:r>
              <a:rPr lang="en-US" sz="2000" u="sng" kern="0" dirty="0">
                <a:solidFill>
                  <a:srgbClr val="FF0000"/>
                </a:solidFill>
                <a:cs typeface="Arial"/>
                <a:sym typeface="Arial"/>
              </a:rPr>
              <a:t>sides of the bodies</a:t>
            </a:r>
            <a:r>
              <a:rPr lang="en-US" sz="2000" u="sng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for articulation with the </a:t>
            </a:r>
            <a:r>
              <a:rPr lang="en-US" sz="2000" kern="0" dirty="0">
                <a:solidFill>
                  <a:schemeClr val="accent6"/>
                </a:solidFill>
                <a:cs typeface="Arial"/>
                <a:sym typeface="Arial"/>
              </a:rPr>
              <a:t>heads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of the ribs.</a:t>
            </a:r>
            <a:endParaRPr lang="en-US" sz="20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000" b="1" kern="0" dirty="0">
                <a:solidFill>
                  <a:srgbClr val="000000"/>
                </a:solidFill>
                <a:cs typeface="Arial"/>
                <a:sym typeface="Arial"/>
              </a:rPr>
              <a:t>Costal facets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are present </a:t>
            </a:r>
            <a:r>
              <a:rPr lang="en-US" sz="2000" kern="0" dirty="0">
                <a:solidFill>
                  <a:srgbClr val="FF0000"/>
                </a:solidFill>
                <a:cs typeface="Arial"/>
                <a:sym typeface="Arial"/>
              </a:rPr>
              <a:t>on the </a:t>
            </a:r>
            <a:r>
              <a:rPr lang="en-US" sz="2000" u="sng" kern="0" dirty="0">
                <a:solidFill>
                  <a:srgbClr val="FF0000"/>
                </a:solidFill>
                <a:cs typeface="Arial"/>
                <a:sym typeface="Arial"/>
              </a:rPr>
              <a:t>transverse </a:t>
            </a:r>
            <a:r>
              <a:rPr lang="en-US" sz="2000" u="sng" kern="0" dirty="0">
                <a:solidFill>
                  <a:srgbClr val="000000"/>
                </a:solidFill>
                <a:cs typeface="Arial"/>
                <a:sym typeface="Arial"/>
              </a:rPr>
              <a:t>processes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for articulation with the </a:t>
            </a:r>
            <a:r>
              <a:rPr lang="en-US" sz="2000" kern="0" dirty="0">
                <a:solidFill>
                  <a:schemeClr val="accent6"/>
                </a:solidFill>
                <a:cs typeface="Arial"/>
                <a:sym typeface="Arial"/>
              </a:rPr>
              <a:t>tubercles </a:t>
            </a: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of the ribs (T11 and 12 have no facets on the transverse processes).</a:t>
            </a:r>
            <a:endParaRPr lang="en-US" sz="2000" dirty="0"/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000" dirty="0"/>
              <a:t>The</a:t>
            </a:r>
            <a:r>
              <a:rPr lang="en-US" sz="2000" b="1" dirty="0"/>
              <a:t> superior articular processes </a:t>
            </a:r>
            <a:r>
              <a:rPr lang="en-US" sz="2000" dirty="0"/>
              <a:t>bear facets that face </a:t>
            </a:r>
            <a:r>
              <a:rPr lang="en-US" sz="2000" b="1" dirty="0">
                <a:solidFill>
                  <a:srgbClr val="FF0000"/>
                </a:solidFill>
              </a:rPr>
              <a:t>backward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laterally</a:t>
            </a:r>
            <a:r>
              <a:rPr lang="en-US" sz="2000" dirty="0"/>
              <a:t>, whereas the facets on the </a:t>
            </a:r>
            <a:r>
              <a:rPr lang="en-US" sz="2000" b="1" dirty="0"/>
              <a:t>inferior articular processes </a:t>
            </a:r>
            <a:r>
              <a:rPr lang="en-US" sz="2000" dirty="0"/>
              <a:t>face </a:t>
            </a:r>
            <a:r>
              <a:rPr lang="en-US" sz="2000" b="1" dirty="0">
                <a:solidFill>
                  <a:srgbClr val="FF0000"/>
                </a:solidFill>
              </a:rPr>
              <a:t>forward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medially</a:t>
            </a:r>
            <a:r>
              <a:rPr lang="en-US" sz="2000" b="1" dirty="0"/>
              <a:t>.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000" dirty="0"/>
              <a:t>The </a:t>
            </a:r>
            <a:r>
              <a:rPr lang="en-US" sz="2000" b="1" dirty="0"/>
              <a:t>inferior articular processes </a:t>
            </a:r>
            <a:r>
              <a:rPr lang="en-US" sz="2000" dirty="0"/>
              <a:t>of the </a:t>
            </a:r>
            <a:r>
              <a:rPr lang="en-US" sz="2000" b="1" dirty="0"/>
              <a:t>12th vertebra </a:t>
            </a:r>
            <a:r>
              <a:rPr lang="en-US" sz="2000" dirty="0"/>
              <a:t>face </a:t>
            </a:r>
            <a:r>
              <a:rPr lang="en-US" sz="2000" b="1" dirty="0">
                <a:solidFill>
                  <a:srgbClr val="FF0000"/>
                </a:solidFill>
              </a:rPr>
              <a:t>laterally</a:t>
            </a:r>
            <a:r>
              <a:rPr lang="en-US" sz="2000" dirty="0"/>
              <a:t>, as do those of the  lumbar vertebrae.</a:t>
            </a:r>
          </a:p>
          <a:p>
            <a:pPr marL="0" indent="0" algn="l" rtl="0">
              <a:buNone/>
            </a:pPr>
            <a:endParaRPr lang="en-US" altLang="en-US" sz="2000" kern="0" dirty="0">
              <a:solidFill>
                <a:prstClr val="white">
                  <a:lumMod val="50000"/>
                </a:prstClr>
              </a:solidFill>
              <a:cs typeface="Arial"/>
              <a:sym typeface="Arial"/>
            </a:endParaRPr>
          </a:p>
          <a:p>
            <a:pPr marL="0" indent="0" algn="l" rtl="0">
              <a:buNone/>
            </a:pPr>
            <a:r>
              <a:rPr lang="en-US" altLang="en-US" sz="2000" kern="0" dirty="0">
                <a:solidFill>
                  <a:prstClr val="white">
                    <a:lumMod val="50000"/>
                  </a:prstClr>
                </a:solidFill>
                <a:cs typeface="Arial"/>
                <a:sym typeface="Arial"/>
              </a:rPr>
              <a:t>In </a:t>
            </a:r>
            <a:r>
              <a:rPr lang="en-US" sz="2000" b="1" kern="0" dirty="0">
                <a:solidFill>
                  <a:prstClr val="white">
                    <a:lumMod val="50000"/>
                  </a:prstClr>
                </a:solidFill>
                <a:cs typeface="Arial"/>
                <a:sym typeface="Arial"/>
              </a:rPr>
              <a:t>THORACIC VERTEBRA from 1-10 </a:t>
            </a:r>
            <a:r>
              <a:rPr lang="en-US" sz="2000" kern="0" dirty="0">
                <a:solidFill>
                  <a:prstClr val="white">
                    <a:lumMod val="50000"/>
                  </a:prstClr>
                </a:solidFill>
                <a:cs typeface="Arial"/>
                <a:sym typeface="Arial"/>
              </a:rPr>
              <a:t>the</a:t>
            </a:r>
            <a:r>
              <a:rPr lang="en-US" sz="2000" b="1" kern="0" dirty="0">
                <a:solidFill>
                  <a:prstClr val="white">
                    <a:lumMod val="50000"/>
                  </a:prstClr>
                </a:solidFill>
                <a:cs typeface="Arial"/>
                <a:sym typeface="Arial"/>
              </a:rPr>
              <a:t> </a:t>
            </a:r>
            <a:r>
              <a:rPr lang="en-US" sz="2000" kern="0" dirty="0">
                <a:solidFill>
                  <a:prstClr val="white">
                    <a:lumMod val="50000"/>
                  </a:prstClr>
                </a:solidFill>
                <a:cs typeface="Arial"/>
                <a:sym typeface="Arial"/>
              </a:rPr>
              <a:t>articulation of head of the rib called </a:t>
            </a:r>
            <a:r>
              <a:rPr lang="en-US" sz="2000" b="1" kern="0" dirty="0">
                <a:solidFill>
                  <a:prstClr val="white">
                    <a:lumMod val="50000"/>
                  </a:prstClr>
                </a:solidFill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prstClr val="white">
                    <a:lumMod val="50000"/>
                  </a:prstClr>
                </a:solidFill>
                <a:cs typeface="Arial"/>
                <a:sym typeface="Arial"/>
              </a:rPr>
              <a:t>demicostal</a:t>
            </a:r>
            <a:r>
              <a:rPr lang="en-US" sz="2000" b="1" kern="0" dirty="0">
                <a:solidFill>
                  <a:prstClr val="white">
                    <a:lumMod val="50000"/>
                  </a:prstClr>
                </a:solidFill>
                <a:cs typeface="Arial"/>
                <a:sym typeface="Arial"/>
              </a:rPr>
              <a:t> facet . Because the head of the rib articulates with 2 VERTEBRA</a:t>
            </a:r>
            <a:endParaRPr lang="en-US" altLang="en-US" sz="2000" kern="0" dirty="0">
              <a:solidFill>
                <a:prstClr val="white">
                  <a:lumMod val="50000"/>
                </a:prstClr>
              </a:solidFill>
              <a:cs typeface="Arial"/>
              <a:sym typeface="Arial"/>
            </a:endParaRPr>
          </a:p>
        </p:txBody>
      </p:sp>
      <p:pic>
        <p:nvPicPr>
          <p:cNvPr id="2050" name="Picture 2" descr="Image result for thoracic vertebra and r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334" y="4677552"/>
            <a:ext cx="4628331" cy="21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00097" y="1354214"/>
            <a:ext cx="192024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14383" y="1716666"/>
            <a:ext cx="54292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00095" y="2073851"/>
            <a:ext cx="73152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14338" y="2412069"/>
            <a:ext cx="1280160" cy="0"/>
          </a:xfrm>
          <a:prstGeom prst="line">
            <a:avLst/>
          </a:prstGeom>
          <a:ln w="28575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28624" y="3019780"/>
            <a:ext cx="1280160" cy="0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00095" y="3825942"/>
            <a:ext cx="283464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7400737" y="1297312"/>
            <a:ext cx="4740733" cy="3136349"/>
            <a:chOff x="7938671" y="911542"/>
            <a:chExt cx="4029075" cy="2835008"/>
          </a:xfrm>
        </p:grpSpPr>
        <p:pic>
          <p:nvPicPr>
            <p:cNvPr id="39" name="Picture 38" descr="C:\Documents and Settings\Free User\My Documents\My Pictures\Picture2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1" t="1351" r="868" b="1351"/>
            <a:stretch/>
          </p:blipFill>
          <p:spPr bwMode="auto">
            <a:xfrm>
              <a:off x="7938671" y="911542"/>
              <a:ext cx="4029075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8258175" y="1079919"/>
              <a:ext cx="1171576" cy="1801888"/>
              <a:chOff x="4722112" y="3578084"/>
              <a:chExt cx="1051117" cy="1674815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5542496" y="3578084"/>
                <a:ext cx="230733" cy="116364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4722112" y="5060349"/>
                <a:ext cx="686796" cy="192550"/>
              </a:xfrm>
              <a:prstGeom prst="straightConnector1">
                <a:avLst/>
              </a:prstGeom>
              <a:ln w="38100">
                <a:solidFill>
                  <a:srgbClr val="CC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9588595" y="919177"/>
              <a:ext cx="1000125" cy="250784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574432" y="2057529"/>
              <a:ext cx="1379026" cy="27432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721643" y="1633116"/>
              <a:ext cx="1234749" cy="272090"/>
            </a:xfrm>
            <a:prstGeom prst="rect">
              <a:avLst/>
            </a:prstGeom>
            <a:noFill/>
            <a:ln w="28575"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088657" y="3472230"/>
              <a:ext cx="1250360" cy="274320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031191" y="6053901"/>
            <a:ext cx="1946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Extra picture to understand rib articulation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76152" y="1807955"/>
            <a:ext cx="20018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dirty="0">
                <a:solidFill>
                  <a:schemeClr val="bg1">
                    <a:lumMod val="65000"/>
                  </a:schemeClr>
                </a:solidFill>
              </a:rPr>
              <a:t>للربط: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1) </a:t>
            </a:r>
            <a:r>
              <a:rPr lang="en-US" sz="1400" b="1" u="sng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ubercle with </a:t>
            </a:r>
            <a:r>
              <a:rPr lang="en-US" sz="1400" b="1" u="sng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ransverse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2) Humans have a head and a body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84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user\Pictures\C4-FF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1" r="48000"/>
          <a:stretch>
            <a:fillRect/>
          </a:stretch>
        </p:blipFill>
        <p:spPr bwMode="auto">
          <a:xfrm>
            <a:off x="6810341" y="1388921"/>
            <a:ext cx="4500622" cy="29192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3383" y="986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ea typeface="Comic Sans MS" charset="0"/>
                <a:cs typeface="Comic Sans MS" charset="0"/>
              </a:rPr>
              <a:t>Characteristics Of Typical Lumbar Vertebra</a:t>
            </a: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715250" y="4514850"/>
            <a:ext cx="3245984" cy="2062884"/>
          </a:xfrm>
        </p:spPr>
      </p:pic>
      <p:sp>
        <p:nvSpPr>
          <p:cNvPr id="18" name="عنصر نائب للمحتوى 17"/>
          <p:cNvSpPr>
            <a:spLocks noGrp="1"/>
          </p:cNvSpPr>
          <p:nvPr>
            <p:ph sz="half" idx="2"/>
          </p:nvPr>
        </p:nvSpPr>
        <p:spPr>
          <a:xfrm>
            <a:off x="159583" y="1514844"/>
            <a:ext cx="5884030" cy="518158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The spinous processes are </a:t>
            </a:r>
            <a:r>
              <a:rPr lang="en-US" sz="2200" b="1" dirty="0"/>
              <a:t>short</a:t>
            </a:r>
            <a:r>
              <a:rPr lang="en-US" sz="2200" dirty="0"/>
              <a:t>, </a:t>
            </a:r>
            <a:r>
              <a:rPr lang="en-US" sz="2200" b="1" dirty="0"/>
              <a:t>flat</a:t>
            </a:r>
            <a:r>
              <a:rPr lang="en-US" sz="2200" dirty="0"/>
              <a:t>, &amp; </a:t>
            </a:r>
            <a:r>
              <a:rPr lang="en-US" sz="2200" b="1" dirty="0">
                <a:solidFill>
                  <a:srgbClr val="FF0000"/>
                </a:solidFill>
              </a:rPr>
              <a:t>quadrangular</a:t>
            </a:r>
            <a:r>
              <a:rPr lang="en-US" sz="2200" dirty="0"/>
              <a:t> and project backward.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The laminae are </a:t>
            </a:r>
            <a:r>
              <a:rPr lang="en-US" sz="2200" b="1" dirty="0"/>
              <a:t>thick</a:t>
            </a:r>
            <a:r>
              <a:rPr lang="en-US" sz="22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The transverse processes are </a:t>
            </a:r>
            <a:r>
              <a:rPr lang="en-US" sz="2200" b="1" dirty="0"/>
              <a:t>long</a:t>
            </a:r>
            <a:r>
              <a:rPr lang="en-US" sz="2200" dirty="0"/>
              <a:t> and </a:t>
            </a:r>
            <a:r>
              <a:rPr lang="en-US" sz="2200" b="1" dirty="0"/>
              <a:t>slender</a:t>
            </a:r>
            <a:r>
              <a:rPr lang="en-US" sz="22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The pedicles are strong and directed backward.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The </a:t>
            </a:r>
            <a:r>
              <a:rPr lang="en-US" sz="2200" dirty="0">
                <a:ea typeface="Arial Rounded MT Bold" charset="0"/>
                <a:cs typeface="Arial Rounded MT Bold" charset="0"/>
              </a:rPr>
              <a:t>vertebral</a:t>
            </a:r>
            <a:r>
              <a:rPr lang="en-US" sz="2200" dirty="0"/>
              <a:t> </a:t>
            </a:r>
            <a:r>
              <a:rPr lang="en-US" sz="2200" dirty="0">
                <a:ea typeface="Arial Rounded MT Bold" charset="0"/>
                <a:cs typeface="Arial Rounded MT Bold" charset="0"/>
              </a:rPr>
              <a:t>foramina</a:t>
            </a:r>
            <a:r>
              <a:rPr lang="en-US" sz="2200" dirty="0"/>
              <a:t> are </a:t>
            </a:r>
            <a:r>
              <a:rPr lang="en-US" sz="2200" b="1" dirty="0"/>
              <a:t>triangular</a:t>
            </a:r>
            <a:r>
              <a:rPr lang="en-US" sz="22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The </a:t>
            </a:r>
            <a:r>
              <a:rPr lang="en-US" sz="2200" dirty="0">
                <a:ea typeface="Arial Rounded MT Bold" charset="0"/>
                <a:cs typeface="Arial Rounded MT Bold" charset="0"/>
              </a:rPr>
              <a:t>body</a:t>
            </a:r>
            <a:r>
              <a:rPr lang="en-US" sz="2200" dirty="0"/>
              <a:t> is large and </a:t>
            </a:r>
            <a:r>
              <a:rPr lang="en-US" sz="2200" dirty="0">
                <a:solidFill>
                  <a:srgbClr val="FF0000"/>
                </a:solidFill>
              </a:rPr>
              <a:t>kidney shaped.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The articular surfaces of the superior articular processes face </a:t>
            </a:r>
            <a:r>
              <a:rPr lang="en-US" sz="2200" b="1" dirty="0"/>
              <a:t>medially</a:t>
            </a:r>
            <a:r>
              <a:rPr lang="en-US" sz="2200" dirty="0"/>
              <a:t>, and those of the inferior articular processes face </a:t>
            </a:r>
            <a:r>
              <a:rPr lang="en-US" sz="2200" b="1" dirty="0"/>
              <a:t>laterally</a:t>
            </a:r>
            <a:r>
              <a:rPr lang="en-US" sz="22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حبر 8"/>
              <p14:cNvContentPartPr/>
              <p14:nvPr/>
            </p14:nvContentPartPr>
            <p14:xfrm>
              <a:off x="4930257" y="8511568"/>
              <a:ext cx="360" cy="360"/>
            </p14:xfrm>
          </p:contentPart>
        </mc:Choice>
        <mc:Fallback xmlns="">
          <p:pic>
            <p:nvPicPr>
              <p:cNvPr id="9" name="حبر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20897" y="8502208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حبر 10"/>
              <p14:cNvContentPartPr/>
              <p14:nvPr/>
            </p14:nvContentPartPr>
            <p14:xfrm>
              <a:off x="3272817" y="9019528"/>
              <a:ext cx="8640" cy="58680"/>
            </p14:xfrm>
          </p:contentPart>
        </mc:Choice>
        <mc:Fallback xmlns="">
          <p:pic>
            <p:nvPicPr>
              <p:cNvPr id="11" name="حبر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3457" y="9010168"/>
                <a:ext cx="27360" cy="774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AutoShape 2" descr="Image result for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652" y="472278"/>
            <a:ext cx="771158" cy="54297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971550" y="1828801"/>
            <a:ext cx="201168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42976" y="2557463"/>
            <a:ext cx="9144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42974" y="3000376"/>
            <a:ext cx="2377440" cy="0"/>
          </a:xfrm>
          <a:prstGeom prst="line">
            <a:avLst/>
          </a:prstGeom>
          <a:ln w="28575">
            <a:solidFill>
              <a:srgbClr val="C32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28688" y="3414713"/>
            <a:ext cx="100584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700462" y="4714875"/>
            <a:ext cx="1900238" cy="1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55614" y="4265331"/>
            <a:ext cx="548640" cy="0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88951" y="4998417"/>
            <a:ext cx="1076959" cy="2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71479" y="5314583"/>
            <a:ext cx="3017520" cy="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942974" y="3857626"/>
            <a:ext cx="2103120" cy="1"/>
          </a:xfrm>
          <a:prstGeom prst="line">
            <a:avLst/>
          </a:prstGeom>
          <a:ln w="28575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810341" y="1714502"/>
            <a:ext cx="1176372" cy="36576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9967933" y="1447947"/>
            <a:ext cx="1104878" cy="21929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967933" y="1793447"/>
            <a:ext cx="548640" cy="2192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9967933" y="2697206"/>
            <a:ext cx="548640" cy="219297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810341" y="2390047"/>
            <a:ext cx="776322" cy="33872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827003" y="2878293"/>
            <a:ext cx="1159709" cy="36496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D05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967933" y="3094915"/>
            <a:ext cx="631050" cy="319798"/>
          </a:xfrm>
          <a:prstGeom prst="rect">
            <a:avLst/>
          </a:prstGeom>
          <a:noFill/>
          <a:ln w="28575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869867" y="3387182"/>
            <a:ext cx="888247" cy="244037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98" y="157164"/>
            <a:ext cx="10515600" cy="1168400"/>
          </a:xfrm>
        </p:spPr>
        <p:txBody>
          <a:bodyPr/>
          <a:lstStyle/>
          <a:p>
            <a:r>
              <a:rPr lang="en-GB" dirty="0"/>
              <a:t>Vertebrae L5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01" y="1325563"/>
            <a:ext cx="11660425" cy="3225801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1800" dirty="0"/>
              <a:t>The </a:t>
            </a:r>
            <a:r>
              <a:rPr lang="en-GB" sz="1800" dirty="0">
                <a:solidFill>
                  <a:srgbClr val="FF0000"/>
                </a:solidFill>
              </a:rPr>
              <a:t>largest</a:t>
            </a:r>
            <a:r>
              <a:rPr lang="en-GB" sz="1800" dirty="0"/>
              <a:t> Vertebra.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/>
              <a:t>Distinguished by its </a:t>
            </a:r>
            <a:r>
              <a:rPr lang="en-GB" sz="1800" dirty="0">
                <a:solidFill>
                  <a:srgbClr val="FF0000"/>
                </a:solidFill>
              </a:rPr>
              <a:t>massive body </a:t>
            </a:r>
            <a:r>
              <a:rPr lang="en-GB" sz="1800" dirty="0"/>
              <a:t>and </a:t>
            </a:r>
            <a:r>
              <a:rPr lang="en-GB" sz="1800" dirty="0">
                <a:solidFill>
                  <a:srgbClr val="FF0000"/>
                </a:solidFill>
              </a:rPr>
              <a:t>thick transverse processes</a:t>
            </a:r>
            <a:r>
              <a:rPr lang="en-GB" sz="18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/>
              <a:t>Carries the weight of whole upper body.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/>
              <a:t>L5 </a:t>
            </a:r>
            <a:r>
              <a:rPr lang="en-GB" sz="1800" b="1" dirty="0"/>
              <a:t>body</a:t>
            </a:r>
            <a:r>
              <a:rPr lang="en-GB" sz="1800" dirty="0"/>
              <a:t> is </a:t>
            </a:r>
            <a:r>
              <a:rPr lang="en-GB" sz="1800" dirty="0">
                <a:solidFill>
                  <a:srgbClr val="FF0000"/>
                </a:solidFill>
              </a:rPr>
              <a:t>responsible for the lumbosacral angle </a:t>
            </a:r>
            <a:r>
              <a:rPr lang="en-GB" sz="1800" dirty="0"/>
              <a:t>between the long axis of the lumbar region of the </a:t>
            </a:r>
            <a:r>
              <a:rPr lang="en-GB" sz="1800" dirty="0" err="1"/>
              <a:t>vertebrl</a:t>
            </a:r>
            <a:r>
              <a:rPr lang="en-GB" sz="1800" dirty="0"/>
              <a:t> column and that of the sacrum.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/>
              <a:t>Body weight is transmitted from L5 to the base of the sacrum formed by the superior surface of S1 vertebra.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/>
              <a:t>The most common site of:</a:t>
            </a:r>
          </a:p>
          <a:p>
            <a:pPr marL="742950">
              <a:buFont typeface="Arial" panose="020B0604020202020204" pitchFamily="34" charset="0"/>
              <a:buChar char="•"/>
            </a:pPr>
            <a:r>
              <a:rPr lang="en-GB" sz="1800" dirty="0"/>
              <a:t> </a:t>
            </a:r>
            <a:r>
              <a:rPr lang="en-GB" sz="1800" dirty="0">
                <a:solidFill>
                  <a:srgbClr val="FF0000"/>
                </a:solidFill>
              </a:rPr>
              <a:t>Spondylolysis</a:t>
            </a:r>
            <a:r>
              <a:rPr lang="en-GB" sz="1800" dirty="0"/>
              <a:t> which is a </a:t>
            </a:r>
            <a:r>
              <a:rPr lang="en-US" altLang="en-US" sz="1800" dirty="0"/>
              <a:t>defect in the pars </a:t>
            </a:r>
            <a:r>
              <a:rPr lang="en-US" altLang="en-US" sz="1800" dirty="0" err="1"/>
              <a:t>interarticularis</a:t>
            </a:r>
            <a:r>
              <a:rPr lang="en-US" altLang="en-US" sz="1800" dirty="0"/>
              <a:t> of the vertebral arch.</a:t>
            </a:r>
          </a:p>
          <a:p>
            <a:pPr marL="800100" indent="-285750"/>
            <a:r>
              <a:rPr lang="en-US" altLang="en-US" sz="1800" dirty="0">
                <a:solidFill>
                  <a:srgbClr val="FF0000"/>
                </a:solidFill>
              </a:rPr>
              <a:t>Spondylolisthesis</a:t>
            </a:r>
            <a:r>
              <a:rPr lang="en-US" altLang="en-US" sz="1800" dirty="0"/>
              <a:t> which is the forward displacement of a vertebra </a:t>
            </a:r>
            <a:r>
              <a:rPr lang="en-US" altLang="en-US" sz="1800" dirty="0">
                <a:solidFill>
                  <a:schemeClr val="bg1">
                    <a:lumMod val="65000"/>
                  </a:schemeClr>
                </a:solidFill>
              </a:rPr>
              <a:t>(over a lower vertebra)</a:t>
            </a:r>
            <a:r>
              <a:rPr lang="en-US" altLang="en-US" sz="1800" dirty="0"/>
              <a:t>.</a:t>
            </a:r>
          </a:p>
        </p:txBody>
      </p:sp>
      <p:pic>
        <p:nvPicPr>
          <p:cNvPr id="5" name="Picture 13" descr="https://encrypted-tbn3.gstatic.com/images?q=tbn:ANd9GcT5oAXtnZ5awnyPJQLh1LGrtQ1K_6VGBHvDk_PLaB7E-AWoINxwV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25" y="4551364"/>
            <a:ext cx="6739749" cy="21767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lumbosacral ang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4" y="333894"/>
            <a:ext cx="2464793" cy="215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978400" y="1847652"/>
            <a:ext cx="2981828" cy="642936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04558" y="1705759"/>
            <a:ext cx="1462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Extra picture for understanding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6" name="Picture 4" descr="Image result for pars interarticularis defini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336" y="4551364"/>
            <a:ext cx="275272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470747" y="3482888"/>
            <a:ext cx="1854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dirty="0">
                <a:solidFill>
                  <a:schemeClr val="bg1">
                    <a:lumMod val="65000"/>
                  </a:schemeClr>
                </a:solidFill>
              </a:rPr>
              <a:t>Pars </a:t>
            </a:r>
            <a:r>
              <a:rPr lang="en-US" altLang="en-US" sz="1200" dirty="0" err="1">
                <a:solidFill>
                  <a:schemeClr val="bg1">
                    <a:lumMod val="65000"/>
                  </a:schemeClr>
                </a:solidFill>
              </a:rPr>
              <a:t>interarticularis</a:t>
            </a:r>
            <a:r>
              <a:rPr lang="en-US" altLang="en-US" sz="1200" dirty="0">
                <a:solidFill>
                  <a:schemeClr val="bg1">
                    <a:lumMod val="65000"/>
                  </a:schemeClr>
                </a:solidFill>
              </a:rPr>
              <a:t> is the space between the 2 articular processes/facets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04198" y="6408740"/>
            <a:ext cx="215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dirty="0">
                <a:solidFill>
                  <a:schemeClr val="bg1">
                    <a:lumMod val="65000"/>
                  </a:schemeClr>
                </a:solidFill>
              </a:rPr>
              <a:t>Extra picture for </a:t>
            </a:r>
            <a:r>
              <a:rPr lang="en-US" altLang="en-US" sz="1200" dirty="0" err="1">
                <a:solidFill>
                  <a:schemeClr val="bg1">
                    <a:lumMod val="65000"/>
                  </a:schemeClr>
                </a:solidFill>
              </a:rPr>
              <a:t>understandong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3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01" y="13648"/>
            <a:ext cx="10694755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Differentiation between thoracic and</a:t>
            </a:r>
            <a:br>
              <a:rPr lang="en-US" dirty="0"/>
            </a:br>
            <a:r>
              <a:rPr lang="en-US" dirty="0"/>
              <a:t> lumber vertebrae </a:t>
            </a:r>
            <a:endParaRPr lang="en-GB" dirty="0"/>
          </a:p>
        </p:txBody>
      </p:sp>
      <p:sp>
        <p:nvSpPr>
          <p:cNvPr id="3" name="مستطيل 2"/>
          <p:cNvSpPr txBox="1"/>
          <p:nvPr/>
        </p:nvSpPr>
        <p:spPr>
          <a:xfrm>
            <a:off x="2446632" y="882754"/>
            <a:ext cx="3249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1" y="1844575"/>
            <a:ext cx="6692207" cy="48141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6341" y="1339211"/>
            <a:ext cx="245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Lumbar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8578" y="1339211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Thoracic</a:t>
            </a:r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923" y="484721"/>
            <a:ext cx="783866" cy="551921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757902"/>
              </p:ext>
            </p:extLst>
          </p:nvPr>
        </p:nvGraphicFramePr>
        <p:xfrm>
          <a:off x="6945501" y="1753755"/>
          <a:ext cx="5246499" cy="496805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48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9295">
                <a:tc>
                  <a:txBody>
                    <a:bodyPr/>
                    <a:lstStyle/>
                    <a:p>
                      <a:r>
                        <a:rPr lang="en-US" dirty="0"/>
                        <a:t>Characteristics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Thoracic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Lumbar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189">
                <a:tc>
                  <a:txBody>
                    <a:bodyPr/>
                    <a:lstStyle/>
                    <a:p>
                      <a:r>
                        <a:rPr lang="en-US" dirty="0"/>
                        <a:t>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 sized and </a:t>
                      </a:r>
                    </a:p>
                    <a:p>
                      <a:r>
                        <a:rPr lang="en-US" dirty="0"/>
                        <a:t>heart shaped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Massive size</a:t>
                      </a:r>
                    </a:p>
                    <a:p>
                      <a:r>
                        <a:rPr lang="en-US" dirty="0"/>
                        <a:t> and</a:t>
                      </a:r>
                    </a:p>
                    <a:p>
                      <a:r>
                        <a:rPr lang="en-US" dirty="0"/>
                        <a:t>Kidney shaped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189">
                <a:tc>
                  <a:txBody>
                    <a:bodyPr/>
                    <a:lstStyle/>
                    <a:p>
                      <a:r>
                        <a:rPr lang="en-US" dirty="0"/>
                        <a:t>Vertebral</a:t>
                      </a:r>
                    </a:p>
                    <a:p>
                      <a:r>
                        <a:rPr lang="en-US" dirty="0"/>
                        <a:t>foramen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Circular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Triangular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7189">
                <a:tc>
                  <a:txBody>
                    <a:bodyPr/>
                    <a:lstStyle/>
                    <a:p>
                      <a:r>
                        <a:rPr lang="en-US" dirty="0" err="1"/>
                        <a:t>Spinous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Long, sharp</a:t>
                      </a:r>
                    </a:p>
                    <a:p>
                      <a:r>
                        <a:rPr lang="en-US" dirty="0"/>
                        <a:t>and</a:t>
                      </a:r>
                      <a:r>
                        <a:rPr lang="en-US" baseline="0" dirty="0"/>
                        <a:t> projects inferiorly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Short, blunt </a:t>
                      </a:r>
                    </a:p>
                    <a:p>
                      <a:r>
                        <a:rPr lang="en-US" dirty="0"/>
                        <a:t>And projects posteriorly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7189">
                <a:tc>
                  <a:txBody>
                    <a:bodyPr/>
                    <a:lstStyle/>
                    <a:p>
                      <a:r>
                        <a:rPr lang="en-US" dirty="0"/>
                        <a:t>Transverse </a:t>
                      </a:r>
                    </a:p>
                    <a:p>
                      <a:r>
                        <a:rPr lang="en-US" dirty="0"/>
                        <a:t>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Bear facets </a:t>
                      </a:r>
                    </a:p>
                    <a:p>
                      <a:r>
                        <a:rPr lang="en-US" dirty="0"/>
                        <a:t>for ribs </a:t>
                      </a:r>
                    </a:p>
                    <a:p>
                      <a:r>
                        <a:rPr lang="en-US" dirty="0"/>
                        <a:t>(except T11-T12)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</a:t>
                      </a:r>
                      <a:r>
                        <a:rPr lang="en-US" baseline="0" dirty="0"/>
                        <a:t> and slender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122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0A15203-0B52-4DEE-9B55-0B2C9E1B219F}" vid="{CB135D82-6777-4E67-92B9-A77662C7A83E}"/>
    </a:ext>
  </a:extLst>
</a:theme>
</file>

<file path=ppt/theme/theme3.xml><?xml version="1.0" encoding="utf-8"?>
<a:theme xmlns:a="http://schemas.openxmlformats.org/drawingml/2006/main" name="2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0A15203-0B52-4DEE-9B55-0B2C9E1B219F}" vid="{CB135D82-6777-4E67-92B9-A77662C7A83E}"/>
    </a:ext>
  </a:extLst>
</a:theme>
</file>

<file path=ppt/theme/theme4.xml><?xml version="1.0" encoding="utf-8"?>
<a:theme xmlns:a="http://schemas.openxmlformats.org/drawingml/2006/main" name="OfficeLight_16x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0A15203-0B52-4DEE-9B55-0B2C9E1B219F}" vid="{CB135D82-6777-4E67-92B9-A77662C7A83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2014</Words>
  <Application>Microsoft Office PowerPoint</Application>
  <PresentationFormat>Widescreen</PresentationFormat>
  <Paragraphs>298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MS PGothic</vt:lpstr>
      <vt:lpstr>Arial</vt:lpstr>
      <vt:lpstr>Arial Rounded MT Bold</vt:lpstr>
      <vt:lpstr>Calibri</vt:lpstr>
      <vt:lpstr>Calibri Light</vt:lpstr>
      <vt:lpstr>Comic Sans MS</vt:lpstr>
      <vt:lpstr>Courier New</vt:lpstr>
      <vt:lpstr>Times New Roman</vt:lpstr>
      <vt:lpstr>Wingdings</vt:lpstr>
      <vt:lpstr>Office Theme</vt:lpstr>
      <vt:lpstr>1_Office Theme</vt:lpstr>
      <vt:lpstr>2_Office Theme</vt:lpstr>
      <vt:lpstr>OfficeLight_16x9</vt:lpstr>
      <vt:lpstr>3_Office Theme</vt:lpstr>
      <vt:lpstr>4_Office Theme</vt:lpstr>
      <vt:lpstr>Thoracolumbar Spine</vt:lpstr>
      <vt:lpstr>Objectives</vt:lpstr>
      <vt:lpstr>Introduction to Vertebrae </vt:lpstr>
      <vt:lpstr>PowerPoint Presentation</vt:lpstr>
      <vt:lpstr>Thoracic Vertebrae</vt:lpstr>
      <vt:lpstr>Characteristics Of  Typical Thoracic Vertebra</vt:lpstr>
      <vt:lpstr>Characteristics Of Typical Lumbar Vertebra</vt:lpstr>
      <vt:lpstr>Vertebrae L5</vt:lpstr>
      <vt:lpstr>Differentiation between thoracic and  lumber vertebrae </vt:lpstr>
      <vt:lpstr>Joints Between Vertebrae : </vt:lpstr>
      <vt:lpstr>Intervertebral Discs: </vt:lpstr>
      <vt:lpstr>Function of the Intervertebral Discs: </vt:lpstr>
      <vt:lpstr>Ligaments </vt:lpstr>
      <vt:lpstr>Ligaments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Thoracolumbar Spine</dc:title>
  <dc:creator>Library</dc:creator>
  <cp:lastModifiedBy>trad</cp:lastModifiedBy>
  <cp:revision>61</cp:revision>
  <dcterms:created xsi:type="dcterms:W3CDTF">2016-12-20T07:53:41Z</dcterms:created>
  <dcterms:modified xsi:type="dcterms:W3CDTF">2016-12-27T20:11:09Z</dcterms:modified>
</cp:coreProperties>
</file>