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5" r:id="rId1"/>
  </p:sldMasterIdLst>
  <p:notesMasterIdLst>
    <p:notesMasterId r:id="rId19"/>
  </p:notesMasterIdLst>
  <p:sldIdLst>
    <p:sldId id="256" r:id="rId2"/>
    <p:sldId id="272" r:id="rId3"/>
    <p:sldId id="292" r:id="rId4"/>
    <p:sldId id="274" r:id="rId5"/>
    <p:sldId id="275" r:id="rId6"/>
    <p:sldId id="276" r:id="rId7"/>
    <p:sldId id="277" r:id="rId8"/>
    <p:sldId id="278" r:id="rId9"/>
    <p:sldId id="279" r:id="rId10"/>
    <p:sldId id="280" r:id="rId11"/>
    <p:sldId id="281" r:id="rId12"/>
    <p:sldId id="282" r:id="rId13"/>
    <p:sldId id="285" r:id="rId14"/>
    <p:sldId id="286" r:id="rId15"/>
    <p:sldId id="287" r:id="rId16"/>
    <p:sldId id="288" r:id="rId17"/>
    <p:sldId id="28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aramond" panose="02020404030301010803" pitchFamily="18" charset="0"/>
      <p:regular r:id="rId24"/>
      <p:bold r:id="rId25"/>
      <p:italic r:id="rId26"/>
    </p:embeddedFont>
    <p:embeddedFont>
      <p:font typeface="Calibri Light" panose="020F0302020204030204" pitchFamily="34" charset="0"/>
      <p:regular r:id="rId27"/>
      <p:italic r:id="rId28"/>
    </p:embeddedFont>
    <p:embeddedFont>
      <p:font typeface="ＭＳ Ｐゴシック" panose="020B0600070205080204" pitchFamily="34" charset="-128"/>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99"/>
    <a:srgbClr val="506AC8"/>
    <a:srgbClr val="7BBF26"/>
    <a:srgbClr val="8D9EDB"/>
    <a:srgbClr val="7085D2"/>
    <a:srgbClr val="9EABBC"/>
    <a:srgbClr val="55ACEE"/>
    <a:srgbClr val="F9F9F9"/>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6" y="5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19T16:32:41.308"/>
    </inkml:context>
    <inkml:brush xml:id="br0">
      <inkml:brushProperty name="width" value="0.035" units="cm"/>
      <inkml:brushProperty name="height" value="0.035" units="cm"/>
      <inkml:brushProperty name="color" value="#ED1C24"/>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70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SA" dirty="0"/>
          </a:p>
        </p:txBody>
      </p:sp>
    </p:spTree>
    <p:extLst>
      <p:ext uri="{BB962C8B-B14F-4D97-AF65-F5344CB8AC3E}">
        <p14:creationId xmlns:p14="http://schemas.microsoft.com/office/powerpoint/2010/main" val="2496243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SA" dirty="0"/>
          </a:p>
        </p:txBody>
      </p:sp>
    </p:spTree>
    <p:extLst>
      <p:ext uri="{BB962C8B-B14F-4D97-AF65-F5344CB8AC3E}">
        <p14:creationId xmlns:p14="http://schemas.microsoft.com/office/powerpoint/2010/main" val="222750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a:t>
            </a:r>
            <a:r>
              <a:rPr lang="en-US" baseline="0" dirty="0"/>
              <a:t> should add the title:  </a:t>
            </a:r>
            <a:r>
              <a:rPr lang="en-US" sz="1100" dirty="0"/>
              <a:t>Joints of Cervical Vertebrae</a:t>
            </a:r>
            <a:endParaRPr lang="ar-SA" dirty="0"/>
          </a:p>
        </p:txBody>
      </p:sp>
    </p:spTree>
    <p:extLst>
      <p:ext uri="{BB962C8B-B14F-4D97-AF65-F5344CB8AC3E}">
        <p14:creationId xmlns:p14="http://schemas.microsoft.com/office/powerpoint/2010/main" val="45642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1595538"/>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349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98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793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6578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860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828825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3705684"/>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116208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362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
        <p:nvSpPr>
          <p:cNvPr id="7" name="Rectangle 6"/>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623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docs.google.com/presentation/d/140VDDhoTo3PgOLIvTXFmLpQ1NNY7bZ5aGvCMcmnAirs/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www.google.com.sa/url?sa=i&amp;rct=j&amp;q=&amp;esrc=s&amp;source=images&amp;cd=&amp;cad=rja&amp;uact=8&amp;ved=0ahUKEwidyZazuPPQAhUF1hQKHcA9BIYQjRwIBw&amp;url=http://www.spineuniverse.com/anatomy/ligaments&amp;psig=AFQjCNFJJ8ReKLunFLHYCGLGAc7YO7yz_A&amp;ust=148179651988604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RNUpMNd_u1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228600" y="5329776"/>
            <a:ext cx="7772400" cy="1463040"/>
          </a:xfrm>
          <a:prstGeom prst="rect">
            <a:avLst/>
          </a:prstGeom>
          <a:noFill/>
          <a:ln>
            <a:noFill/>
          </a:ln>
        </p:spPr>
        <p:txBody>
          <a:bodyPr lIns="91425" tIns="45700" rIns="91425" bIns="45700" anchor="ctr" anchorCtr="0">
            <a:noAutofit/>
          </a:bodyPr>
          <a:lstStyle/>
          <a:p>
            <a:pPr lvl="0" algn="ctr">
              <a:buSzPct val="25000"/>
            </a:pPr>
            <a:r>
              <a:rPr lang="en-US" sz="4800" dirty="0">
                <a:ln w="0"/>
                <a:solidFill>
                  <a:srgbClr val="8D9EDB"/>
                </a:solidFill>
                <a:effectLst>
                  <a:outerShdw blurRad="38100" dist="25400" dir="5400000" algn="ctr" rotWithShape="0">
                    <a:srgbClr val="6E747A">
                      <a:alpha val="43000"/>
                    </a:srgbClr>
                  </a:outerShdw>
                </a:effectLst>
                <a:latin typeface="+mn-lt"/>
                <a:ea typeface="+mn-ea"/>
                <a:cs typeface="+mn-cs"/>
              </a:rPr>
              <a:t>Cervical Spine</a:t>
            </a:r>
            <a:endParaRPr lang="en-GB" kern="1200" dirty="0">
              <a:ln w="0"/>
              <a:solidFill>
                <a:srgbClr val="8D9EDB"/>
              </a:solidFill>
              <a:effectLst>
                <a:outerShdw blurRad="38100" dist="25400" dir="5400000" algn="ctr" rotWithShape="0">
                  <a:srgbClr val="6E747A">
                    <a:alpha val="43000"/>
                  </a:srgbClr>
                </a:outerShdw>
              </a:effectLst>
              <a:latin typeface="+mn-lt"/>
              <a:ea typeface="+mn-ea"/>
              <a:cs typeface="+mn-cs"/>
            </a:endParaRPr>
          </a:p>
        </p:txBody>
      </p:sp>
      <p:pic>
        <p:nvPicPr>
          <p:cNvPr id="85" name="Shape 85" descr="Image result for ‫بسم الله الرحمن الرحيم‬‎"/>
          <p:cNvPicPr preferRelativeResize="0"/>
          <p:nvPr/>
        </p:nvPicPr>
        <p:blipFill rotWithShape="1">
          <a:blip r:embed="rId3">
            <a:alphaModFix/>
          </a:blip>
          <a:srcRect/>
          <a:stretch/>
        </p:blipFill>
        <p:spPr>
          <a:xfrm>
            <a:off x="3891554" y="127112"/>
            <a:ext cx="3669927" cy="361555"/>
          </a:xfrm>
          <a:prstGeom prst="rect">
            <a:avLst/>
          </a:prstGeom>
          <a:noFill/>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7196" b="33122"/>
          <a:stretch/>
        </p:blipFill>
        <p:spPr>
          <a:xfrm>
            <a:off x="0" y="562574"/>
            <a:ext cx="12192000" cy="4693295"/>
          </a:xfrm>
          <a:prstGeom prst="rect">
            <a:avLst/>
          </a:prstGeom>
        </p:spPr>
      </p:pic>
      <p:sp>
        <p:nvSpPr>
          <p:cNvPr id="12" name="Rectangle 11"/>
          <p:cNvSpPr/>
          <p:nvPr/>
        </p:nvSpPr>
        <p:spPr>
          <a:xfrm>
            <a:off x="7866744" y="562574"/>
            <a:ext cx="2946400" cy="4703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Med436 - KSU"/>
          <p:cNvPicPr>
            <a:picLocks noChangeAspect="1" noChangeArrowheads="1"/>
          </p:cNvPicPr>
          <p:nvPr/>
        </p:nvPicPr>
        <p:blipFill rotWithShape="1">
          <a:blip r:embed="rId5">
            <a:extLst>
              <a:ext uri="{28A0092B-C50C-407E-A947-70E740481C1C}">
                <a14:useLocalDpi xmlns:a14="http://schemas.microsoft.com/office/drawing/2010/main" val="0"/>
              </a:ext>
            </a:extLst>
          </a:blip>
          <a:srcRect t="8558"/>
          <a:stretch/>
        </p:blipFill>
        <p:spPr bwMode="auto">
          <a:xfrm>
            <a:off x="8379502" y="2965729"/>
            <a:ext cx="1920882" cy="17564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8164" t="11343" r="9894" b="25826"/>
          <a:stretch/>
        </p:blipFill>
        <p:spPr>
          <a:xfrm>
            <a:off x="8421975" y="895595"/>
            <a:ext cx="1835935" cy="1862353"/>
          </a:xfrm>
          <a:prstGeom prst="rect">
            <a:avLst/>
          </a:prstGeom>
          <a:ln>
            <a:noFill/>
          </a:ln>
        </p:spPr>
      </p:pic>
      <p:grpSp>
        <p:nvGrpSpPr>
          <p:cNvPr id="2" name="Group 1"/>
          <p:cNvGrpSpPr/>
          <p:nvPr/>
        </p:nvGrpSpPr>
        <p:grpSpPr>
          <a:xfrm>
            <a:off x="8536534" y="5392689"/>
            <a:ext cx="2766400" cy="1252522"/>
            <a:chOff x="8563428" y="5284999"/>
            <a:chExt cx="2766400" cy="1252522"/>
          </a:xfrm>
        </p:grpSpPr>
        <p:sp>
          <p:nvSpPr>
            <p:cNvPr id="9" name="TextBox 8"/>
            <p:cNvSpPr txBox="1"/>
            <p:nvPr/>
          </p:nvSpPr>
          <p:spPr>
            <a:xfrm>
              <a:off x="8563428" y="5284999"/>
              <a:ext cx="2766400" cy="1252522"/>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300"/>
                </a:lnSpc>
              </a:pPr>
              <a:r>
                <a:rPr lang="en-US" sz="1600" b="1" dirty="0"/>
                <a:t>Color Code</a:t>
              </a:r>
            </a:p>
            <a:p>
              <a:pPr marL="406400">
                <a:lnSpc>
                  <a:spcPts val="2300"/>
                </a:lnSpc>
              </a:pPr>
              <a:r>
                <a:rPr lang="en-US" sz="1600" b="1" dirty="0">
                  <a:solidFill>
                    <a:srgbClr val="FF0000"/>
                  </a:solidFill>
                </a:rPr>
                <a:t>Important </a:t>
              </a:r>
            </a:p>
            <a:p>
              <a:pPr marL="406400">
                <a:lnSpc>
                  <a:spcPts val="2300"/>
                </a:lnSpc>
              </a:pPr>
              <a:r>
                <a:rPr lang="en-US" sz="1600" b="1" dirty="0">
                  <a:solidFill>
                    <a:srgbClr val="92D050"/>
                  </a:solidFill>
                </a:rPr>
                <a:t>Doctors Notes</a:t>
              </a:r>
            </a:p>
            <a:p>
              <a:pPr marL="406400">
                <a:lnSpc>
                  <a:spcPts val="2300"/>
                </a:lnSpc>
              </a:pPr>
              <a:r>
                <a:rPr lang="en-US" sz="1600" b="1" dirty="0">
                  <a:solidFill>
                    <a:schemeClr val="bg1">
                      <a:lumMod val="65000"/>
                    </a:schemeClr>
                  </a:solidFill>
                </a:rPr>
                <a:t>Notes/Extra explanation</a:t>
              </a:r>
            </a:p>
          </p:txBody>
        </p:sp>
        <p:sp>
          <p:nvSpPr>
            <p:cNvPr id="13" name="Oval 12"/>
            <p:cNvSpPr/>
            <p:nvPr/>
          </p:nvSpPr>
          <p:spPr>
            <a:xfrm>
              <a:off x="8772178" y="5700560"/>
              <a:ext cx="123372" cy="1257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Oval 21"/>
            <p:cNvSpPr/>
            <p:nvPr/>
          </p:nvSpPr>
          <p:spPr>
            <a:xfrm>
              <a:off x="8772178" y="6011649"/>
              <a:ext cx="123372" cy="125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772178" y="6274585"/>
              <a:ext cx="123372" cy="12577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3091499" y="6486787"/>
            <a:ext cx="1244319" cy="369332"/>
          </a:xfrm>
          <a:prstGeom prst="rect">
            <a:avLst/>
          </a:prstGeom>
          <a:noFill/>
        </p:spPr>
        <p:txBody>
          <a:bodyPr wrap="square" rtlCol="0">
            <a:spAutoFit/>
          </a:bodyPr>
          <a:lstStyle/>
          <a:p>
            <a:r>
              <a:rPr lang="en-US" sz="1800" dirty="0">
                <a:latin typeface="+mn-lt"/>
                <a:hlinkClick r:id="rId7"/>
              </a:rPr>
              <a:t>Editing File</a:t>
            </a:r>
            <a:endParaRPr lang="en-GB" sz="18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4675" y="836274"/>
            <a:ext cx="5380894" cy="3140503"/>
            <a:chOff x="179614" y="146959"/>
            <a:chExt cx="5380894" cy="3376375"/>
          </a:xfrm>
        </p:grpSpPr>
        <p:sp>
          <p:nvSpPr>
            <p:cNvPr id="2" name="مربع نص 1"/>
            <p:cNvSpPr txBox="1"/>
            <p:nvPr/>
          </p:nvSpPr>
          <p:spPr>
            <a:xfrm>
              <a:off x="179615" y="146959"/>
              <a:ext cx="5380893" cy="400110"/>
            </a:xfrm>
            <a:prstGeom prst="rect">
              <a:avLst/>
            </a:prstGeom>
            <a:solidFill>
              <a:srgbClr val="8D9EDB"/>
            </a:solidFill>
          </p:spPr>
          <p:txBody>
            <a:bodyPr wrap="square" rtlCol="1">
              <a:spAutoFit/>
            </a:bodyPr>
            <a:lstStyle/>
            <a:p>
              <a:r>
                <a:rPr lang="en-US" sz="2000" dirty="0">
                  <a:solidFill>
                    <a:schemeClr val="bg1">
                      <a:lumMod val="95000"/>
                    </a:schemeClr>
                  </a:solidFill>
                  <a:latin typeface="+mn-lt"/>
                </a:rPr>
                <a:t>1.</a:t>
              </a:r>
              <a:r>
                <a:rPr lang="en-US" altLang="ar-SA" sz="2000" dirty="0">
                  <a:solidFill>
                    <a:schemeClr val="bg1">
                      <a:lumMod val="95000"/>
                    </a:schemeClr>
                  </a:solidFill>
                  <a:latin typeface="+mn-lt"/>
                </a:rPr>
                <a:t>Atlanto-Occipital Joints</a:t>
              </a:r>
              <a:endParaRPr lang="ar-SA" sz="2000" dirty="0">
                <a:solidFill>
                  <a:schemeClr val="bg1">
                    <a:lumMod val="95000"/>
                  </a:schemeClr>
                </a:solidFill>
                <a:latin typeface="+mn-lt"/>
              </a:endParaRPr>
            </a:p>
          </p:txBody>
        </p:sp>
        <p:sp>
          <p:nvSpPr>
            <p:cNvPr id="3" name="Content Placeholder 2"/>
            <p:cNvSpPr txBox="1">
              <a:spLocks/>
            </p:cNvSpPr>
            <p:nvPr/>
          </p:nvSpPr>
          <p:spPr>
            <a:xfrm>
              <a:off x="179614" y="560529"/>
              <a:ext cx="5380893" cy="2962805"/>
            </a:xfrm>
            <a:prstGeom prst="rect">
              <a:avLst/>
            </a:prstGeom>
            <a:ln/>
          </p:spPr>
          <p:style>
            <a:lnRef idx="2">
              <a:schemeClr val="accent1"/>
            </a:lnRef>
            <a:fillRef idx="1">
              <a:schemeClr val="lt1"/>
            </a:fillRef>
            <a:effectRef idx="0">
              <a:schemeClr val="accent1"/>
            </a:effectRef>
            <a:fontRef idx="minor">
              <a:schemeClr val="dk1"/>
            </a:fontRef>
          </p:style>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50000"/>
                </a:lnSpc>
                <a:buNone/>
              </a:pPr>
              <a:r>
                <a:rPr lang="en-US" altLang="ar-SA" sz="1600" dirty="0">
                  <a:solidFill>
                    <a:schemeClr val="tx1">
                      <a:lumMod val="75000"/>
                      <a:lumOff val="25000"/>
                    </a:schemeClr>
                  </a:solidFill>
                  <a:ea typeface="ＭＳ Ｐゴシック" panose="020B0600070205080204" pitchFamily="34" charset="-128"/>
                </a:rPr>
                <a:t>The </a:t>
              </a:r>
              <a:r>
                <a:rPr lang="en-US" altLang="ar-SA" sz="1600" b="1" dirty="0" err="1">
                  <a:solidFill>
                    <a:srgbClr val="FF0000"/>
                  </a:solidFill>
                  <a:ea typeface="ＭＳ Ｐゴシック" panose="020B0600070205080204" pitchFamily="34" charset="-128"/>
                </a:rPr>
                <a:t>Atlanto</a:t>
              </a:r>
              <a:r>
                <a:rPr lang="en-US" altLang="ar-SA" sz="1600" b="1" dirty="0">
                  <a:solidFill>
                    <a:srgbClr val="FF0000"/>
                  </a:solidFill>
                  <a:ea typeface="ＭＳ Ｐゴシック" panose="020B0600070205080204" pitchFamily="34" charset="-128"/>
                </a:rPr>
                <a:t>-occipital</a:t>
              </a:r>
              <a:r>
                <a:rPr lang="en-US" altLang="ar-SA" sz="1600" dirty="0">
                  <a:solidFill>
                    <a:srgbClr val="FF0000"/>
                  </a:solidFill>
                  <a:ea typeface="ＭＳ Ｐゴシック" panose="020B0600070205080204" pitchFamily="34" charset="-128"/>
                </a:rPr>
                <a:t> </a:t>
              </a:r>
              <a:r>
                <a:rPr lang="en-US" altLang="ar-SA" sz="1600" dirty="0">
                  <a:solidFill>
                    <a:schemeClr val="tx1">
                      <a:lumMod val="75000"/>
                      <a:lumOff val="25000"/>
                    </a:schemeClr>
                  </a:solidFill>
                  <a:ea typeface="ＭＳ Ｐゴシック" panose="020B0600070205080204" pitchFamily="34" charset="-128"/>
                </a:rPr>
                <a:t>joints are </a:t>
              </a:r>
              <a:r>
                <a:rPr lang="en-US" altLang="ar-SA" sz="1600" b="1" u="sng" dirty="0">
                  <a:solidFill>
                    <a:srgbClr val="FF0000"/>
                  </a:solidFill>
                  <a:ea typeface="ＭＳ Ｐゴシック" panose="020B0600070205080204" pitchFamily="34" charset="-128"/>
                </a:rPr>
                <a:t>synovial joints</a:t>
              </a:r>
              <a:r>
                <a:rPr lang="en-US" altLang="ar-SA" sz="1600" u="sng" dirty="0">
                  <a:solidFill>
                    <a:schemeClr val="tx1">
                      <a:lumMod val="75000"/>
                      <a:lumOff val="25000"/>
                    </a:schemeClr>
                  </a:solidFill>
                  <a:ea typeface="ＭＳ Ｐゴシック" panose="020B0600070205080204" pitchFamily="34" charset="-128"/>
                </a:rPr>
                <a:t>: </a:t>
              </a:r>
            </a:p>
            <a:p>
              <a:pPr marL="0" indent="0" algn="l" rtl="0">
                <a:lnSpc>
                  <a:spcPct val="150000"/>
                </a:lnSpc>
                <a:buNone/>
              </a:pPr>
              <a:r>
                <a:rPr lang="en-US" altLang="ar-SA" sz="1600" dirty="0">
                  <a:solidFill>
                    <a:schemeClr val="tx1">
                      <a:lumMod val="75000"/>
                      <a:lumOff val="25000"/>
                    </a:schemeClr>
                  </a:solidFill>
                  <a:ea typeface="ＭＳ Ｐゴシック" panose="020B0600070205080204" pitchFamily="34" charset="-128"/>
                </a:rPr>
                <a:t>between the </a:t>
              </a:r>
              <a:r>
                <a:rPr lang="en-US" altLang="ar-SA" sz="1600" u="sng" dirty="0">
                  <a:solidFill>
                    <a:schemeClr val="tx1">
                      <a:lumMod val="75000"/>
                      <a:lumOff val="25000"/>
                    </a:schemeClr>
                  </a:solidFill>
                  <a:ea typeface="ＭＳ Ｐゴシック" panose="020B0600070205080204" pitchFamily="34" charset="-128"/>
                </a:rPr>
                <a:t>occipital condyles</a:t>
              </a:r>
              <a:r>
                <a:rPr lang="en-US" altLang="ar-SA" sz="1600" dirty="0">
                  <a:solidFill>
                    <a:schemeClr val="tx1">
                      <a:lumMod val="75000"/>
                      <a:lumOff val="25000"/>
                    </a:schemeClr>
                  </a:solidFill>
                  <a:ea typeface="ＭＳ Ｐゴシック" panose="020B0600070205080204" pitchFamily="34" charset="-128"/>
                </a:rPr>
                <a:t> of skull  </a:t>
              </a:r>
            </a:p>
            <a:p>
              <a:pPr marL="0" indent="0" algn="l" rtl="0">
                <a:lnSpc>
                  <a:spcPct val="150000"/>
                </a:lnSpc>
                <a:buNone/>
              </a:pPr>
              <a:r>
                <a:rPr lang="en-US" altLang="ar-SA" sz="1600" dirty="0">
                  <a:solidFill>
                    <a:schemeClr val="tx1">
                      <a:lumMod val="75000"/>
                      <a:lumOff val="25000"/>
                    </a:schemeClr>
                  </a:solidFill>
                  <a:ea typeface="ＭＳ Ｐゴシック" panose="020B0600070205080204" pitchFamily="34" charset="-128"/>
                </a:rPr>
                <a:t>and </a:t>
              </a:r>
              <a:r>
                <a:rPr lang="en-US" sz="1600" dirty="0">
                  <a:solidFill>
                    <a:schemeClr val="tx1">
                      <a:lumMod val="75000"/>
                      <a:lumOff val="25000"/>
                    </a:schemeClr>
                  </a:solidFill>
                  <a:cs typeface="Arial" charset="0"/>
                </a:rPr>
                <a:t>the </a:t>
              </a:r>
              <a:r>
                <a:rPr lang="en-US" sz="1600" u="sng" dirty="0">
                  <a:solidFill>
                    <a:schemeClr val="tx1">
                      <a:lumMod val="75000"/>
                      <a:lumOff val="25000"/>
                    </a:schemeClr>
                  </a:solidFill>
                  <a:cs typeface="Arial" charset="0"/>
                </a:rPr>
                <a:t>facets on the superior surfaces </a:t>
              </a:r>
            </a:p>
            <a:p>
              <a:pPr marL="0" indent="0" algn="l" rtl="0">
                <a:lnSpc>
                  <a:spcPct val="150000"/>
                </a:lnSpc>
                <a:buNone/>
              </a:pPr>
              <a:r>
                <a:rPr lang="en-US" sz="1600" u="sng" dirty="0">
                  <a:solidFill>
                    <a:schemeClr val="tx1">
                      <a:lumMod val="75000"/>
                      <a:lumOff val="25000"/>
                    </a:schemeClr>
                  </a:solidFill>
                  <a:cs typeface="Arial" charset="0"/>
                </a:rPr>
                <a:t>(or upper facets)</a:t>
              </a:r>
              <a:r>
                <a:rPr lang="en-US" sz="1600" dirty="0">
                  <a:solidFill>
                    <a:schemeClr val="tx1">
                      <a:lumMod val="75000"/>
                      <a:lumOff val="25000"/>
                    </a:schemeClr>
                  </a:solidFill>
                  <a:cs typeface="Arial" charset="0"/>
                </a:rPr>
                <a:t> of the lateral masses </a:t>
              </a:r>
            </a:p>
            <a:p>
              <a:pPr marL="0" indent="0" algn="l" rtl="0">
                <a:lnSpc>
                  <a:spcPct val="150000"/>
                </a:lnSpc>
                <a:buNone/>
              </a:pPr>
              <a:r>
                <a:rPr lang="en-US" sz="1600" dirty="0">
                  <a:solidFill>
                    <a:schemeClr val="tx1">
                      <a:lumMod val="75000"/>
                      <a:lumOff val="25000"/>
                    </a:schemeClr>
                  </a:solidFill>
                  <a:cs typeface="Arial" charset="0"/>
                </a:rPr>
                <a:t>of the atlas below.</a:t>
              </a:r>
            </a:p>
            <a:p>
              <a:pPr marL="0" indent="0" algn="l" rtl="0">
                <a:lnSpc>
                  <a:spcPct val="150000"/>
                </a:lnSpc>
                <a:buNone/>
              </a:pPr>
              <a:endParaRPr lang="en-US" altLang="ar-SA" sz="1600" u="sng" dirty="0">
                <a:solidFill>
                  <a:schemeClr val="tx1">
                    <a:lumMod val="75000"/>
                    <a:lumOff val="25000"/>
                  </a:schemeClr>
                </a:solidFill>
                <a:ea typeface="ＭＳ Ｐゴシック" panose="020B0600070205080204" pitchFamily="34" charset="-128"/>
              </a:endParaRPr>
            </a:p>
          </p:txBody>
        </p:sp>
      </p:grpSp>
      <p:grpSp>
        <p:nvGrpSpPr>
          <p:cNvPr id="5" name="Group 4"/>
          <p:cNvGrpSpPr/>
          <p:nvPr/>
        </p:nvGrpSpPr>
        <p:grpSpPr>
          <a:xfrm>
            <a:off x="6527320" y="868005"/>
            <a:ext cx="5400796" cy="3938808"/>
            <a:chOff x="6527320" y="270857"/>
            <a:chExt cx="5400796" cy="3938808"/>
          </a:xfrm>
        </p:grpSpPr>
        <p:sp>
          <p:nvSpPr>
            <p:cNvPr id="7" name="مربع نص 6"/>
            <p:cNvSpPr txBox="1"/>
            <p:nvPr/>
          </p:nvSpPr>
          <p:spPr>
            <a:xfrm>
              <a:off x="6527320" y="270857"/>
              <a:ext cx="5400796" cy="400110"/>
            </a:xfrm>
            <a:prstGeom prst="rect">
              <a:avLst/>
            </a:prstGeom>
            <a:solidFill>
              <a:srgbClr val="8D9EDB"/>
            </a:solidFill>
          </p:spPr>
          <p:txBody>
            <a:bodyPr wrap="square" rtlCol="1">
              <a:spAutoFit/>
            </a:bodyPr>
            <a:lstStyle/>
            <a:p>
              <a:r>
                <a:rPr lang="en-US" altLang="ar-SA" sz="2000" dirty="0">
                  <a:solidFill>
                    <a:schemeClr val="bg1">
                      <a:lumMod val="95000"/>
                    </a:schemeClr>
                  </a:solidFill>
                  <a:latin typeface="+mn-lt"/>
                </a:rPr>
                <a:t>2.Atlanto-Axial Joints</a:t>
              </a:r>
              <a:endParaRPr lang="ar-SA" sz="2000" dirty="0">
                <a:solidFill>
                  <a:schemeClr val="bg1">
                    <a:lumMod val="95000"/>
                  </a:schemeClr>
                </a:solidFill>
                <a:latin typeface="+mn-lt"/>
              </a:endParaRPr>
            </a:p>
          </p:txBody>
        </p:sp>
        <p:sp>
          <p:nvSpPr>
            <p:cNvPr id="8" name="Content Placeholder 2"/>
            <p:cNvSpPr txBox="1">
              <a:spLocks/>
            </p:cNvSpPr>
            <p:nvPr/>
          </p:nvSpPr>
          <p:spPr>
            <a:xfrm>
              <a:off x="6529946" y="677698"/>
              <a:ext cx="5398170" cy="3531967"/>
            </a:xfrm>
            <a:prstGeom prst="rect">
              <a:avLst/>
            </a:prstGeom>
            <a:ln/>
          </p:spPr>
          <p:style>
            <a:lnRef idx="2">
              <a:schemeClr val="accent1"/>
            </a:lnRef>
            <a:fillRef idx="1">
              <a:schemeClr val="lt1"/>
            </a:fillRef>
            <a:effectRef idx="0">
              <a:schemeClr val="accent1"/>
            </a:effectRef>
            <a:fontRef idx="minor">
              <a:schemeClr val="dk1"/>
            </a:fontRef>
          </p:style>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buNone/>
              </a:pPr>
              <a:r>
                <a:rPr lang="en-US" altLang="ar-SA" sz="1800" dirty="0">
                  <a:ea typeface="ＭＳ Ｐゴシック" panose="020B0600070205080204" pitchFamily="34" charset="-128"/>
                </a:rPr>
                <a:t>The </a:t>
              </a:r>
              <a:r>
                <a:rPr lang="en-US" altLang="ar-SA" sz="1800" b="1" dirty="0" err="1">
                  <a:solidFill>
                    <a:srgbClr val="FF0000"/>
                  </a:solidFill>
                  <a:ea typeface="ＭＳ Ｐゴシック" panose="020B0600070205080204" pitchFamily="34" charset="-128"/>
                </a:rPr>
                <a:t>Atlanto</a:t>
              </a:r>
              <a:r>
                <a:rPr lang="en-US" altLang="ar-SA" sz="1800" b="1" dirty="0">
                  <a:solidFill>
                    <a:srgbClr val="FF0000"/>
                  </a:solidFill>
                  <a:ea typeface="ＭＳ Ｐゴシック" panose="020B0600070205080204" pitchFamily="34" charset="-128"/>
                </a:rPr>
                <a:t>-axial</a:t>
              </a:r>
              <a:r>
                <a:rPr lang="en-US" altLang="ar-SA" sz="1800" dirty="0">
                  <a:ea typeface="ＭＳ Ｐゴシック" panose="020B0600070205080204" pitchFamily="34" charset="-128"/>
                </a:rPr>
                <a:t> joints are </a:t>
              </a:r>
              <a:r>
                <a:rPr lang="en-US" altLang="ar-SA" sz="1800" u="sng" dirty="0">
                  <a:solidFill>
                    <a:srgbClr val="FF0000"/>
                  </a:solidFill>
                  <a:ea typeface="ＭＳ Ｐゴシック" panose="020B0600070205080204" pitchFamily="34" charset="-128"/>
                </a:rPr>
                <a:t>Three Synovial Joints:</a:t>
              </a:r>
            </a:p>
            <a:p>
              <a:pPr algn="l" rtl="0">
                <a:lnSpc>
                  <a:spcPct val="100000"/>
                </a:lnSpc>
                <a:buFont typeface="Courier New" panose="02070309020205020404" pitchFamily="49" charset="0"/>
                <a:buChar char="o"/>
              </a:pPr>
              <a:r>
                <a:rPr lang="en-US" altLang="ar-SA" sz="1800" b="1" dirty="0">
                  <a:ea typeface="ＭＳ Ｐゴシック" panose="020B0600070205080204" pitchFamily="34" charset="-128"/>
                </a:rPr>
                <a:t>One median</a:t>
              </a:r>
              <a:r>
                <a:rPr lang="en-US" altLang="ar-SA" sz="1800" dirty="0">
                  <a:solidFill>
                    <a:schemeClr val="tx2">
                      <a:lumMod val="60000"/>
                      <a:lumOff val="40000"/>
                    </a:schemeClr>
                  </a:solidFill>
                  <a:ea typeface="ＭＳ Ｐゴシック" panose="020B0600070205080204" pitchFamily="34" charset="-128"/>
                </a:rPr>
                <a:t>: </a:t>
              </a:r>
              <a:r>
                <a:rPr lang="en-US" altLang="ar-SA" sz="1800" dirty="0">
                  <a:ea typeface="ＭＳ Ｐゴシック" panose="020B0600070205080204" pitchFamily="34" charset="-128"/>
                </a:rPr>
                <a:t>between the </a:t>
              </a:r>
              <a:r>
                <a:rPr lang="en-US" altLang="ar-SA" sz="1800" u="sng" dirty="0">
                  <a:solidFill>
                    <a:srgbClr val="FF0000"/>
                  </a:solidFill>
                  <a:ea typeface="ＭＳ Ｐゴシック" panose="020B0600070205080204" pitchFamily="34" charset="-128"/>
                </a:rPr>
                <a:t>odontoid process</a:t>
              </a:r>
              <a:r>
                <a:rPr lang="en-US" altLang="ar-SA" sz="1800" dirty="0">
                  <a:solidFill>
                    <a:srgbClr val="FF0000"/>
                  </a:solidFill>
                  <a:ea typeface="ＭＳ Ｐゴシック" panose="020B0600070205080204" pitchFamily="34" charset="-128"/>
                </a:rPr>
                <a:t> </a:t>
              </a:r>
              <a:r>
                <a:rPr lang="en-US" altLang="ar-SA" sz="1800" dirty="0">
                  <a:ea typeface="ＭＳ Ｐゴシック" panose="020B0600070205080204" pitchFamily="34" charset="-128"/>
                </a:rPr>
                <a:t>and the </a:t>
              </a:r>
              <a:r>
                <a:rPr lang="en-US" altLang="ar-SA" sz="1800" u="sng" dirty="0">
                  <a:ea typeface="ＭＳ Ｐゴシック" panose="020B0600070205080204" pitchFamily="34" charset="-128"/>
                </a:rPr>
                <a:t>anterior arch of the atlas.</a:t>
              </a:r>
            </a:p>
            <a:p>
              <a:pPr algn="l" rtl="0">
                <a:lnSpc>
                  <a:spcPct val="100000"/>
                </a:lnSpc>
                <a:buFont typeface="Courier New" panose="02070309020205020404" pitchFamily="49" charset="0"/>
                <a:buChar char="o"/>
              </a:pPr>
              <a:r>
                <a:rPr lang="en-US" altLang="ar-SA" sz="1800" b="1" dirty="0">
                  <a:ea typeface="ＭＳ Ｐゴシック" panose="020B0600070205080204" pitchFamily="34" charset="-128"/>
                </a:rPr>
                <a:t>Two </a:t>
              </a:r>
              <a:r>
                <a:rPr lang="en-US" sz="1800" b="1" dirty="0">
                  <a:ea typeface="ＭＳ Ｐゴシック" panose="020B0600070205080204" pitchFamily="34" charset="-128"/>
                </a:rPr>
                <a:t>lateral</a:t>
              </a:r>
              <a:r>
                <a:rPr lang="en-US" sz="1800" dirty="0">
                  <a:ea typeface="ＭＳ Ｐゴシック" panose="020B0600070205080204" pitchFamily="34" charset="-128"/>
                </a:rPr>
                <a:t>:</a:t>
              </a:r>
              <a:r>
                <a:rPr lang="en-US" altLang="ar-SA" sz="1800" dirty="0">
                  <a:ea typeface="ＭＳ Ｐゴシック" panose="020B0600070205080204" pitchFamily="34" charset="-128"/>
                </a:rPr>
                <a:t> between </a:t>
              </a:r>
              <a:r>
                <a:rPr lang="en-US" altLang="ar-SA" sz="1800" dirty="0">
                  <a:solidFill>
                    <a:srgbClr val="FF0000"/>
                  </a:solidFill>
                  <a:ea typeface="ＭＳ Ｐゴシック" panose="020B0600070205080204" pitchFamily="34" charset="-128"/>
                </a:rPr>
                <a:t>the </a:t>
              </a:r>
              <a:r>
                <a:rPr lang="en-US" altLang="ar-SA" sz="1800" u="sng" dirty="0">
                  <a:solidFill>
                    <a:srgbClr val="FF0000"/>
                  </a:solidFill>
                  <a:ea typeface="ＭＳ Ｐゴシック" panose="020B0600070205080204" pitchFamily="34" charset="-128"/>
                </a:rPr>
                <a:t>inferior facet of lateral masses of the atlas</a:t>
              </a:r>
              <a:r>
                <a:rPr lang="en-US" altLang="ar-SA" sz="1800" dirty="0">
                  <a:ea typeface="ＭＳ Ｐゴシック" panose="020B0600070205080204" pitchFamily="34" charset="-128"/>
                </a:rPr>
                <a:t> and </a:t>
              </a:r>
              <a:r>
                <a:rPr lang="en-US" altLang="ar-SA" sz="1800" u="sng" dirty="0">
                  <a:solidFill>
                    <a:srgbClr val="FF0000"/>
                  </a:solidFill>
                  <a:ea typeface="ＭＳ Ｐゴシック" panose="020B0600070205080204" pitchFamily="34" charset="-128"/>
                </a:rPr>
                <a:t>superior facets of the axis.</a:t>
              </a:r>
            </a:p>
            <a:p>
              <a:pPr marL="0" indent="0" algn="l" rtl="0">
                <a:lnSpc>
                  <a:spcPct val="100000"/>
                </a:lnSpc>
                <a:buNone/>
              </a:pPr>
              <a:endParaRPr lang="en-US" altLang="ar-SA" sz="1800" u="sng" dirty="0">
                <a:solidFill>
                  <a:srgbClr val="FF0000"/>
                </a:solidFill>
                <a:latin typeface="+mj-lt"/>
                <a:ea typeface="ＭＳ Ｐゴシック" panose="020B0600070205080204" pitchFamily="34" charset="-128"/>
              </a:endParaRPr>
            </a:p>
          </p:txBody>
        </p:sp>
      </p:grpSp>
      <p:sp>
        <p:nvSpPr>
          <p:cNvPr id="10" name="Rectangle 3"/>
          <p:cNvSpPr txBox="1">
            <a:spLocks noChangeArrowheads="1"/>
          </p:cNvSpPr>
          <p:nvPr/>
        </p:nvSpPr>
        <p:spPr>
          <a:xfrm>
            <a:off x="-2" y="4257952"/>
            <a:ext cx="3815862" cy="2833328"/>
          </a:xfrm>
          <a:prstGeom prst="rect">
            <a:avLst/>
          </a:prstGeom>
          <a:noFill/>
          <a:ln w="28575">
            <a:no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buNone/>
              <a:defRPr/>
            </a:pPr>
            <a:r>
              <a:rPr lang="en-US" altLang="ar-SA" sz="1600" b="1" i="1" dirty="0">
                <a:ea typeface="ＭＳ Ｐゴシック" panose="020B0600070205080204" pitchFamily="34" charset="-128"/>
              </a:rPr>
              <a:t>MOVEMENTS</a:t>
            </a:r>
            <a:r>
              <a:rPr lang="en-US" altLang="ar-SA" sz="1600" dirty="0">
                <a:solidFill>
                  <a:schemeClr val="tx1">
                    <a:lumMod val="75000"/>
                    <a:lumOff val="25000"/>
                  </a:schemeClr>
                </a:solidFill>
                <a:ea typeface="ＭＳ Ｐゴシック" panose="020B0600070205080204" pitchFamily="34" charset="-128"/>
              </a:rPr>
              <a:t>:</a:t>
            </a:r>
            <a:endParaRPr lang="en-US" sz="1600" u="sng" dirty="0">
              <a:solidFill>
                <a:schemeClr val="tx1">
                  <a:lumMod val="75000"/>
                  <a:lumOff val="25000"/>
                </a:schemeClr>
              </a:solidFill>
            </a:endParaRPr>
          </a:p>
          <a:p>
            <a:pPr marL="0" indent="0" algn="l" rtl="0">
              <a:lnSpc>
                <a:spcPct val="100000"/>
              </a:lnSpc>
              <a:buNone/>
              <a:defRPr/>
            </a:pPr>
            <a:r>
              <a:rPr lang="en-US" sz="1600" u="sng" dirty="0">
                <a:solidFill>
                  <a:schemeClr val="tx1">
                    <a:lumMod val="75000"/>
                    <a:lumOff val="25000"/>
                  </a:schemeClr>
                </a:solidFill>
              </a:rPr>
              <a:t>The joints are capable of: </a:t>
            </a:r>
          </a:p>
          <a:p>
            <a:pPr marL="0" indent="0" algn="l" rtl="0">
              <a:lnSpc>
                <a:spcPct val="100000"/>
              </a:lnSpc>
              <a:buNone/>
              <a:defRPr/>
            </a:pPr>
            <a:r>
              <a:rPr lang="en-US" sz="1600" dirty="0">
                <a:solidFill>
                  <a:schemeClr val="tx1">
                    <a:lumMod val="75000"/>
                    <a:lumOff val="25000"/>
                  </a:schemeClr>
                </a:solidFill>
              </a:rPr>
              <a:t>-Flexion</a:t>
            </a:r>
          </a:p>
          <a:p>
            <a:pPr marL="0" indent="0" algn="l" rtl="0">
              <a:lnSpc>
                <a:spcPct val="100000"/>
              </a:lnSpc>
              <a:buNone/>
              <a:defRPr/>
            </a:pPr>
            <a:r>
              <a:rPr lang="en-US" sz="1600" dirty="0">
                <a:solidFill>
                  <a:schemeClr val="tx1">
                    <a:lumMod val="75000"/>
                    <a:lumOff val="25000"/>
                  </a:schemeClr>
                </a:solidFill>
              </a:rPr>
              <a:t>-Extension</a:t>
            </a:r>
          </a:p>
          <a:p>
            <a:pPr marL="0" indent="0" algn="l" rtl="0">
              <a:lnSpc>
                <a:spcPct val="100000"/>
              </a:lnSpc>
              <a:buNone/>
              <a:defRPr/>
            </a:pPr>
            <a:r>
              <a:rPr lang="en-US" sz="1600" dirty="0">
                <a:solidFill>
                  <a:schemeClr val="tx1">
                    <a:lumMod val="75000"/>
                    <a:lumOff val="25000"/>
                  </a:schemeClr>
                </a:solidFill>
              </a:rPr>
              <a:t>-Lateral flexion</a:t>
            </a:r>
            <a:endParaRPr lang="en-US" sz="1800" b="1" i="1" u="sng" dirty="0">
              <a:solidFill>
                <a:schemeClr val="tx1">
                  <a:lumMod val="75000"/>
                  <a:lumOff val="25000"/>
                </a:schemeClr>
              </a:solidFill>
            </a:endParaRPr>
          </a:p>
          <a:p>
            <a:pPr marL="0" indent="0" algn="l" rtl="0">
              <a:lnSpc>
                <a:spcPct val="100000"/>
              </a:lnSpc>
              <a:buNone/>
              <a:defRPr/>
            </a:pPr>
            <a:r>
              <a:rPr lang="en-US" sz="1800" b="1" i="1" u="sng" dirty="0">
                <a:solidFill>
                  <a:schemeClr val="accent6"/>
                </a:solidFill>
              </a:rPr>
              <a:t>They do not rotate.</a:t>
            </a:r>
          </a:p>
        </p:txBody>
      </p:sp>
      <p:sp>
        <p:nvSpPr>
          <p:cNvPr id="12" name="Rectangle 3"/>
          <p:cNvSpPr txBox="1">
            <a:spLocks noChangeArrowheads="1"/>
          </p:cNvSpPr>
          <p:nvPr/>
        </p:nvSpPr>
        <p:spPr>
          <a:xfrm>
            <a:off x="6529946" y="5115567"/>
            <a:ext cx="4021803" cy="1467499"/>
          </a:xfrm>
          <a:prstGeom prst="rect">
            <a:avLst/>
          </a:prstGeom>
          <a:noFill/>
          <a:ln w="38100">
            <a:noFill/>
          </a:ln>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defRPr/>
            </a:pPr>
            <a:r>
              <a:rPr lang="en-US" altLang="ar-SA" sz="1600" b="1" i="1" dirty="0">
                <a:ea typeface="ＭＳ Ｐゴシック" panose="020B0600070205080204" pitchFamily="34" charset="-128"/>
              </a:rPr>
              <a:t>MOVEMENTS:</a:t>
            </a:r>
            <a:endParaRPr lang="en-US" sz="1600" b="1" i="1" dirty="0"/>
          </a:p>
          <a:p>
            <a:pPr marL="0" indent="0" algn="l" rtl="0">
              <a:buNone/>
              <a:defRPr/>
            </a:pPr>
            <a:r>
              <a:rPr lang="en-US" sz="1600" dirty="0"/>
              <a:t>There can be </a:t>
            </a:r>
            <a:r>
              <a:rPr lang="en-US" sz="1600" b="1" dirty="0">
                <a:solidFill>
                  <a:srgbClr val="C00000"/>
                </a:solidFill>
              </a:rPr>
              <a:t>extensive rotation</a:t>
            </a:r>
            <a:r>
              <a:rPr lang="en-US" sz="1600" dirty="0">
                <a:solidFill>
                  <a:srgbClr val="C00000"/>
                </a:solidFill>
              </a:rPr>
              <a:t> </a:t>
            </a:r>
            <a:r>
              <a:rPr lang="en-US" sz="1600" dirty="0"/>
              <a:t>of the </a:t>
            </a:r>
            <a:r>
              <a:rPr lang="en-US" sz="1600" b="1" u="sng" dirty="0"/>
              <a:t>atlas</a:t>
            </a:r>
            <a:r>
              <a:rPr lang="en-US" sz="1600" dirty="0"/>
              <a:t> and the </a:t>
            </a:r>
            <a:r>
              <a:rPr lang="en-US" sz="1600" b="1" u="sng" dirty="0"/>
              <a:t>skull</a:t>
            </a:r>
            <a:r>
              <a:rPr lang="en-US" sz="1600" b="1" dirty="0"/>
              <a:t> </a:t>
            </a:r>
            <a:r>
              <a:rPr lang="en-US" sz="1600" dirty="0"/>
              <a:t>(and thus of the head on the </a:t>
            </a:r>
            <a:r>
              <a:rPr lang="en-US" sz="1600" b="1" u="sng" dirty="0"/>
              <a:t>axis</a:t>
            </a:r>
            <a:r>
              <a:rPr lang="en-US" sz="1600" dirty="0"/>
              <a:t>).</a:t>
            </a:r>
            <a:endParaRPr lang="ar-SA" sz="1600" dirty="0"/>
          </a:p>
          <a:p>
            <a:pPr marL="0" indent="0" algn="l" rtl="0">
              <a:buNone/>
              <a:defRPr/>
            </a:pPr>
            <a:r>
              <a:rPr lang="en-US" sz="1600" b="1" u="sng" dirty="0">
                <a:solidFill>
                  <a:srgbClr val="FF0000"/>
                </a:solidFill>
              </a:rPr>
              <a:t>That is to say NO</a:t>
            </a:r>
          </a:p>
          <a:p>
            <a:pPr marL="0" indent="0" algn="l" rtl="0">
              <a:buNone/>
              <a:defRPr/>
            </a:pPr>
            <a:endParaRPr lang="en-US" sz="1600" dirty="0"/>
          </a:p>
          <a:p>
            <a:pPr marL="0" indent="0" algn="l" rtl="0">
              <a:buNone/>
              <a:defRPr/>
            </a:pPr>
            <a:endParaRPr lang="en-US" sz="1600" dirty="0"/>
          </a:p>
          <a:p>
            <a:pPr marL="0" indent="0" algn="l" rtl="0">
              <a:buNone/>
              <a:defRPr/>
            </a:pPr>
            <a:endParaRPr lang="en-US" sz="1600" dirty="0"/>
          </a:p>
        </p:txBody>
      </p:sp>
      <p:grpSp>
        <p:nvGrpSpPr>
          <p:cNvPr id="6" name="Group 5"/>
          <p:cNvGrpSpPr/>
          <p:nvPr/>
        </p:nvGrpSpPr>
        <p:grpSpPr>
          <a:xfrm>
            <a:off x="3579962" y="1777046"/>
            <a:ext cx="1863305" cy="2173853"/>
            <a:chOff x="3715658" y="1508666"/>
            <a:chExt cx="2585398" cy="2629909"/>
          </a:xfrm>
        </p:grpSpPr>
        <p:pic>
          <p:nvPicPr>
            <p:cNvPr id="13" name="صورة 12"/>
            <p:cNvPicPr>
              <a:picLocks noChangeAspect="1"/>
            </p:cNvPicPr>
            <p:nvPr/>
          </p:nvPicPr>
          <p:blipFill>
            <a:blip r:embed="rId3"/>
            <a:stretch>
              <a:fillRect/>
            </a:stretch>
          </p:blipFill>
          <p:spPr>
            <a:xfrm>
              <a:off x="3715658" y="1508666"/>
              <a:ext cx="2585398" cy="2629909"/>
            </a:xfrm>
            <a:prstGeom prst="rect">
              <a:avLst/>
            </a:prstGeom>
            <a:ln>
              <a:noFill/>
            </a:ln>
            <a:effectLst/>
          </p:spPr>
        </p:pic>
        <p:sp>
          <p:nvSpPr>
            <p:cNvPr id="14" name="مستطيل 13"/>
            <p:cNvSpPr/>
            <p:nvPr/>
          </p:nvSpPr>
          <p:spPr>
            <a:xfrm>
              <a:off x="4469648" y="2458052"/>
              <a:ext cx="1591408" cy="5802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23" name="Picture 4" descr="Untitled-37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991813" y="4778635"/>
            <a:ext cx="1648095" cy="8518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75918" y="5172224"/>
            <a:ext cx="1015054" cy="435195"/>
            <a:chOff x="949569" y="4207392"/>
            <a:chExt cx="1015054" cy="461498"/>
          </a:xfrm>
        </p:grpSpPr>
        <p:cxnSp>
          <p:nvCxnSpPr>
            <p:cNvPr id="26" name="رابط كسهم مستقيم 25"/>
            <p:cNvCxnSpPr/>
            <p:nvPr/>
          </p:nvCxnSpPr>
          <p:spPr>
            <a:xfrm>
              <a:off x="1433146" y="4438140"/>
              <a:ext cx="5314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flipH="1">
              <a:off x="1433146" y="4207392"/>
              <a:ext cx="8792" cy="461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H="1" flipV="1">
              <a:off x="949569" y="4207392"/>
              <a:ext cx="49236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رابط مستقيم 37"/>
            <p:cNvCxnSpPr/>
            <p:nvPr/>
          </p:nvCxnSpPr>
          <p:spPr>
            <a:xfrm flipH="1" flipV="1">
              <a:off x="993530" y="4668889"/>
              <a:ext cx="439618"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 name="مربع نص 43"/>
          <p:cNvSpPr txBox="1"/>
          <p:nvPr/>
        </p:nvSpPr>
        <p:spPr>
          <a:xfrm>
            <a:off x="2065755" y="5198317"/>
            <a:ext cx="926058" cy="415498"/>
          </a:xfrm>
          <a:prstGeom prst="rect">
            <a:avLst/>
          </a:prstGeom>
          <a:noFill/>
        </p:spPr>
        <p:txBody>
          <a:bodyPr wrap="square" rtlCol="1">
            <a:spAutoFit/>
          </a:bodyPr>
          <a:lstStyle/>
          <a:p>
            <a:pPr>
              <a:defRPr/>
            </a:pPr>
            <a:r>
              <a:rPr lang="en-US" sz="1050" b="1" u="sng" dirty="0">
                <a:solidFill>
                  <a:srgbClr val="FF0000"/>
                </a:solidFill>
              </a:rPr>
              <a:t>That is to say yes </a:t>
            </a:r>
          </a:p>
        </p:txBody>
      </p:sp>
      <p:pic>
        <p:nvPicPr>
          <p:cNvPr id="45" name="Picture 5" descr="Untitled-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1812" y="5716677"/>
            <a:ext cx="1648095" cy="99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رابط كسهم مستقيم 45"/>
          <p:cNvCxnSpPr/>
          <p:nvPr/>
        </p:nvCxnSpPr>
        <p:spPr>
          <a:xfrm>
            <a:off x="1459495" y="5918711"/>
            <a:ext cx="1456233" cy="167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4" name="Picture 4" descr="Untitled-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0386526" y="5115567"/>
            <a:ext cx="1541590" cy="15415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43323" y="89787"/>
            <a:ext cx="5565947" cy="646331"/>
          </a:xfrm>
          <a:prstGeom prst="rect">
            <a:avLst/>
          </a:prstGeom>
          <a:noFill/>
        </p:spPr>
        <p:txBody>
          <a:bodyPr wrap="none" rtlCol="0">
            <a:spAutoFit/>
          </a:bodyPr>
          <a:lstStyle/>
          <a:p>
            <a:r>
              <a:rPr lang="en-US" sz="3600" b="1" dirty="0">
                <a:solidFill>
                  <a:schemeClr val="tx2">
                    <a:lumMod val="60000"/>
                    <a:lumOff val="40000"/>
                  </a:schemeClr>
                </a:solidFill>
                <a:latin typeface="+mn-lt"/>
              </a:rPr>
              <a:t>Joints of Cervical Vertebrae:</a:t>
            </a:r>
            <a:endParaRPr lang="en-GB" sz="3600" b="1" dirty="0">
              <a:solidFill>
                <a:schemeClr val="tx2">
                  <a:lumMod val="60000"/>
                  <a:lumOff val="40000"/>
                </a:schemeClr>
              </a:solidFill>
              <a:latin typeface="+mn-lt"/>
            </a:endParaRPr>
          </a:p>
        </p:txBody>
      </p:sp>
      <p:grpSp>
        <p:nvGrpSpPr>
          <p:cNvPr id="30" name="Group 29"/>
          <p:cNvGrpSpPr/>
          <p:nvPr/>
        </p:nvGrpSpPr>
        <p:grpSpPr>
          <a:xfrm>
            <a:off x="6633675" y="3361723"/>
            <a:ext cx="4803509" cy="1416912"/>
            <a:chOff x="6391668" y="3152290"/>
            <a:chExt cx="5409766" cy="1661512"/>
          </a:xfrm>
        </p:grpSpPr>
        <p:pic>
          <p:nvPicPr>
            <p:cNvPr id="31" name="Picture 3" descr="Untitled-4"/>
            <p:cNvPicPr>
              <a:picLocks noChangeAspect="1" noChangeArrowheads="1"/>
            </p:cNvPicPr>
            <p:nvPr/>
          </p:nvPicPr>
          <p:blipFill>
            <a:blip r:embed="rId7">
              <a:extLst>
                <a:ext uri="{28A0092B-C50C-407E-A947-70E740481C1C}">
                  <a14:useLocalDpi xmlns:a14="http://schemas.microsoft.com/office/drawing/2010/main" val="0"/>
                </a:ext>
              </a:extLst>
            </a:blip>
            <a:srcRect t="4453" b="6651"/>
            <a:stretch>
              <a:fillRect/>
            </a:stretch>
          </p:blipFill>
          <p:spPr>
            <a:xfrm>
              <a:off x="6391668" y="3165846"/>
              <a:ext cx="5409766" cy="1647956"/>
            </a:xfrm>
            <a:prstGeom prst="rect">
              <a:avLst/>
            </a:prstGeom>
            <a:noFill/>
            <a:extLst>
              <a:ext uri="{909E8E84-426E-40DD-AFC4-6F175D3DCCD1}">
                <a14:hiddenFill xmlns:a14="http://schemas.microsoft.com/office/drawing/2010/main">
                  <a:solidFill>
                    <a:srgbClr val="FFFFFF"/>
                  </a:solidFill>
                </a14:hiddenFill>
              </a:ext>
            </a:extLst>
          </p:spPr>
        </p:pic>
        <p:sp>
          <p:nvSpPr>
            <p:cNvPr id="34" name="مستطيل 49"/>
            <p:cNvSpPr/>
            <p:nvPr/>
          </p:nvSpPr>
          <p:spPr>
            <a:xfrm>
              <a:off x="9837100" y="3152290"/>
              <a:ext cx="597877" cy="236892"/>
            </a:xfrm>
            <a:prstGeom prst="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ar-SA"/>
            </a:p>
          </p:txBody>
        </p:sp>
        <p:sp>
          <p:nvSpPr>
            <p:cNvPr id="35" name="مستطيل 50"/>
            <p:cNvSpPr/>
            <p:nvPr/>
          </p:nvSpPr>
          <p:spPr>
            <a:xfrm>
              <a:off x="9837513" y="3402498"/>
              <a:ext cx="597877" cy="236892"/>
            </a:xfrm>
            <a:prstGeom prst="rect">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grpSp>
      <p:sp>
        <p:nvSpPr>
          <p:cNvPr id="15" name="TextBox 14"/>
          <p:cNvSpPr txBox="1"/>
          <p:nvPr/>
        </p:nvSpPr>
        <p:spPr>
          <a:xfrm>
            <a:off x="4739962" y="4761974"/>
            <a:ext cx="1748286" cy="1785104"/>
          </a:xfrm>
          <a:prstGeom prst="rect">
            <a:avLst/>
          </a:prstGeom>
          <a:noFill/>
        </p:spPr>
        <p:txBody>
          <a:bodyPr wrap="square" rtlCol="0">
            <a:spAutoFit/>
          </a:bodyPr>
          <a:lstStyle/>
          <a:p>
            <a:r>
              <a:rPr lang="en-US" sz="1100" dirty="0">
                <a:solidFill>
                  <a:schemeClr val="bg1">
                    <a:lumMod val="65000"/>
                  </a:schemeClr>
                </a:solidFill>
                <a:latin typeface="+mn-lt"/>
              </a:rPr>
              <a:t>To help you remember:</a:t>
            </a:r>
          </a:p>
          <a:p>
            <a:pPr>
              <a:buFontTx/>
              <a:buChar char="-"/>
            </a:pPr>
            <a:r>
              <a:rPr lang="en-US" sz="1100" dirty="0">
                <a:solidFill>
                  <a:schemeClr val="bg1">
                    <a:lumMod val="65000"/>
                  </a:schemeClr>
                </a:solidFill>
                <a:latin typeface="+mn-lt"/>
              </a:rPr>
              <a:t>When you say yes it is only involves 2 movements (you look down then up) so 2 joints are used.</a:t>
            </a:r>
          </a:p>
          <a:p>
            <a:pPr>
              <a:buFontTx/>
              <a:buChar char="-"/>
            </a:pPr>
            <a:r>
              <a:rPr lang="en-US" sz="1100" dirty="0">
                <a:solidFill>
                  <a:schemeClr val="bg1">
                    <a:lumMod val="65000"/>
                  </a:schemeClr>
                </a:solidFill>
                <a:latin typeface="+mn-lt"/>
              </a:rPr>
              <a:t>When you say no it involves 3 movements (you look the right, then to the left, then back to the middle) so 3 joints are used</a:t>
            </a:r>
          </a:p>
        </p:txBody>
      </p:sp>
    </p:spTree>
    <p:extLst>
      <p:ext uri="{BB962C8B-B14F-4D97-AF65-F5344CB8AC3E}">
        <p14:creationId xmlns:p14="http://schemas.microsoft.com/office/powerpoint/2010/main" val="86428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dissolve">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dissolve">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7"/>
          <p:cNvPicPr>
            <a:picLocks noChangeAspect="1" noChangeArrowheads="1"/>
          </p:cNvPicPr>
          <p:nvPr/>
        </p:nvPicPr>
        <p:blipFill>
          <a:blip r:embed="rId2">
            <a:extLst>
              <a:ext uri="{28A0092B-C50C-407E-A947-70E740481C1C}">
                <a14:useLocalDpi xmlns:a14="http://schemas.microsoft.com/office/drawing/2010/main" val="0"/>
              </a:ext>
            </a:extLst>
          </a:blip>
          <a:srcRect b="3868"/>
          <a:stretch>
            <a:fillRect/>
          </a:stretch>
        </p:blipFill>
        <p:spPr bwMode="auto">
          <a:xfrm>
            <a:off x="2843870" y="1257300"/>
            <a:ext cx="5565709" cy="56007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46392" y="0"/>
            <a:ext cx="11121490" cy="1321998"/>
          </a:xfrm>
        </p:spPr>
        <p:txBody>
          <a:bodyPr>
            <a:normAutofit/>
          </a:bodyPr>
          <a:lstStyle/>
          <a:p>
            <a:pPr algn="ctr"/>
            <a:r>
              <a:rPr lang="en-US" sz="3200" b="1" dirty="0">
                <a:solidFill>
                  <a:schemeClr val="accent1"/>
                </a:solidFill>
              </a:rPr>
              <a:t>The JOINTS OF THE VERTEBRAL COLUMN BELOW THE AXIS</a:t>
            </a:r>
            <a:br>
              <a:rPr lang="en-US" sz="2800" dirty="0">
                <a:solidFill>
                  <a:schemeClr val="accent1"/>
                </a:solidFill>
              </a:rPr>
            </a:br>
            <a:r>
              <a:rPr lang="en-US" sz="1050" dirty="0">
                <a:solidFill>
                  <a:schemeClr val="accent1"/>
                </a:solidFill>
              </a:rPr>
              <a:t> </a:t>
            </a:r>
            <a:br>
              <a:rPr lang="en-US" sz="2000" dirty="0">
                <a:solidFill>
                  <a:schemeClr val="tx1">
                    <a:lumMod val="75000"/>
                    <a:lumOff val="25000"/>
                  </a:schemeClr>
                </a:solidFill>
              </a:rPr>
            </a:br>
            <a:r>
              <a:rPr lang="en-US" sz="1800" dirty="0">
                <a:solidFill>
                  <a:schemeClr val="tx1">
                    <a:lumMod val="75000"/>
                    <a:lumOff val="25000"/>
                  </a:schemeClr>
                </a:solidFill>
              </a:rPr>
              <a:t>With exception of </a:t>
            </a:r>
            <a:r>
              <a:rPr lang="en-US" sz="1800" dirty="0">
                <a:solidFill>
                  <a:srgbClr val="FF0000"/>
                </a:solidFill>
              </a:rPr>
              <a:t>the first two cervical vertebrae</a:t>
            </a:r>
            <a:r>
              <a:rPr lang="en-US" sz="1800" dirty="0">
                <a:solidFill>
                  <a:schemeClr val="tx1">
                    <a:lumMod val="75000"/>
                    <a:lumOff val="25000"/>
                  </a:schemeClr>
                </a:solidFill>
              </a:rPr>
              <a:t>, the other  cervical vertebrae articulate with each other by means of: </a:t>
            </a:r>
            <a:endParaRPr lang="en-GB" sz="2000" dirty="0">
              <a:solidFill>
                <a:schemeClr val="tx1">
                  <a:lumMod val="75000"/>
                  <a:lumOff val="25000"/>
                </a:schemeClr>
              </a:solidFill>
            </a:endParaRPr>
          </a:p>
        </p:txBody>
      </p:sp>
      <p:sp>
        <p:nvSpPr>
          <p:cNvPr id="3" name="TextBox 2"/>
          <p:cNvSpPr txBox="1"/>
          <p:nvPr/>
        </p:nvSpPr>
        <p:spPr>
          <a:xfrm>
            <a:off x="8354421" y="1321998"/>
            <a:ext cx="3837579" cy="4016484"/>
          </a:xfrm>
          <a:prstGeom prst="rect">
            <a:avLst/>
          </a:prstGeom>
          <a:noFill/>
        </p:spPr>
        <p:txBody>
          <a:bodyPr wrap="square" rtlCol="0">
            <a:spAutoFit/>
          </a:bodyPr>
          <a:lstStyle/>
          <a:p>
            <a:pPr algn="ctr"/>
            <a:r>
              <a:rPr lang="en-US" sz="2000" b="1" dirty="0">
                <a:solidFill>
                  <a:schemeClr val="tx1">
                    <a:lumMod val="75000"/>
                    <a:lumOff val="25000"/>
                  </a:schemeClr>
                </a:solidFill>
                <a:latin typeface="+mn-lt"/>
              </a:rPr>
              <a:t>The JOINTS BETWEEN TWO VERTEBRAL BODIES</a:t>
            </a:r>
          </a:p>
          <a:p>
            <a:r>
              <a:rPr lang="en-US" altLang="ar-SA" sz="1800" u="sng" dirty="0">
                <a:ln w="0"/>
                <a:solidFill>
                  <a:schemeClr val="tx1"/>
                </a:solidFill>
                <a:latin typeface="+mn-lt"/>
              </a:rPr>
              <a:t>Cartilaginous joints</a:t>
            </a:r>
          </a:p>
          <a:p>
            <a:endParaRPr lang="en-US" altLang="ar-SA" sz="900" dirty="0">
              <a:ln w="0"/>
              <a:solidFill>
                <a:schemeClr val="tx1"/>
              </a:solidFill>
              <a:latin typeface="+mn-lt"/>
            </a:endParaRPr>
          </a:p>
          <a:p>
            <a:r>
              <a:rPr lang="en-US" altLang="ar-SA" sz="1600" b="1" dirty="0">
                <a:ln w="0"/>
                <a:solidFill>
                  <a:srgbClr val="FF0000"/>
                </a:solidFill>
                <a:latin typeface="+mn-lt"/>
              </a:rPr>
              <a:t>Intervertebral disc</a:t>
            </a:r>
            <a:endParaRPr lang="en-US" sz="1600" b="1" u="sng" dirty="0">
              <a:solidFill>
                <a:srgbClr val="FF0000"/>
              </a:solidFill>
              <a:latin typeface="+mn-lt"/>
            </a:endParaRPr>
          </a:p>
          <a:p>
            <a:pPr marL="285750" indent="-285750">
              <a:buFont typeface="Courier New" panose="02070309020205020404" pitchFamily="49" charset="0"/>
              <a:buChar char="o"/>
            </a:pPr>
            <a:endParaRPr lang="en-US" sz="1000" b="1" u="sng" dirty="0">
              <a:solidFill>
                <a:schemeClr val="tx1">
                  <a:lumMod val="75000"/>
                  <a:lumOff val="25000"/>
                </a:schemeClr>
              </a:solidFill>
              <a:latin typeface="+mn-lt"/>
            </a:endParaRPr>
          </a:p>
          <a:p>
            <a:pPr marL="285750" indent="-285750">
              <a:buFont typeface="Courier New" panose="02070309020205020404" pitchFamily="49" charset="0"/>
              <a:buChar char="o"/>
            </a:pPr>
            <a:r>
              <a:rPr lang="en-US" sz="1600" dirty="0">
                <a:latin typeface="+mn-lt"/>
              </a:rPr>
              <a:t>The upper and lower surfaces of the bodies of two adjacent vertebrae are covered by thin plates of </a:t>
            </a:r>
            <a:r>
              <a:rPr lang="en-US" sz="1600" dirty="0">
                <a:solidFill>
                  <a:srgbClr val="FF0000"/>
                </a:solidFill>
                <a:latin typeface="+mn-lt"/>
              </a:rPr>
              <a:t>hyaline cartilage</a:t>
            </a:r>
            <a:r>
              <a:rPr lang="en-US" sz="1600" dirty="0">
                <a:latin typeface="+mn-lt"/>
              </a:rPr>
              <a:t>. </a:t>
            </a:r>
          </a:p>
          <a:p>
            <a:pPr marL="285750" indent="-285750">
              <a:buFont typeface="Courier New" panose="02070309020205020404" pitchFamily="49" charset="0"/>
              <a:buChar char="o"/>
            </a:pPr>
            <a:r>
              <a:rPr lang="en-US" sz="1600" dirty="0">
                <a:latin typeface="+mn-lt"/>
              </a:rPr>
              <a:t>Between the plates of hyaline cartilage is an </a:t>
            </a:r>
            <a:r>
              <a:rPr lang="en-US" sz="1600" dirty="0">
                <a:solidFill>
                  <a:srgbClr val="FF0000"/>
                </a:solidFill>
                <a:latin typeface="+mn-lt"/>
              </a:rPr>
              <a:t>intervertebral disc </a:t>
            </a:r>
            <a:r>
              <a:rPr lang="en-US" sz="1600" dirty="0">
                <a:latin typeface="+mn-lt"/>
              </a:rPr>
              <a:t>of </a:t>
            </a:r>
            <a:r>
              <a:rPr lang="en-US" sz="1600" dirty="0">
                <a:solidFill>
                  <a:srgbClr val="FF0000"/>
                </a:solidFill>
                <a:latin typeface="+mn-lt"/>
              </a:rPr>
              <a:t>fibrocartilage</a:t>
            </a:r>
            <a:r>
              <a:rPr lang="en-US" sz="1600" dirty="0">
                <a:latin typeface="+mn-lt"/>
              </a:rPr>
              <a:t>. </a:t>
            </a:r>
          </a:p>
          <a:p>
            <a:pPr marL="285750" indent="-285750">
              <a:buFont typeface="Courier New" panose="02070309020205020404" pitchFamily="49" charset="0"/>
              <a:buChar char="o"/>
            </a:pPr>
            <a:r>
              <a:rPr lang="en-US" sz="1600" u="sng" dirty="0">
                <a:latin typeface="+mn-lt"/>
              </a:rPr>
              <a:t>The collagen fibers of the disc</a:t>
            </a:r>
            <a:r>
              <a:rPr lang="en-US" sz="1600" dirty="0">
                <a:latin typeface="+mn-lt"/>
              </a:rPr>
              <a:t> strongly connect the bodies of 	               the two vertebrae.</a:t>
            </a:r>
          </a:p>
          <a:p>
            <a:endParaRPr lang="en-GB" sz="1600" b="1" u="sng" dirty="0">
              <a:latin typeface="+mn-lt"/>
            </a:endParaRPr>
          </a:p>
        </p:txBody>
      </p:sp>
      <p:cxnSp>
        <p:nvCxnSpPr>
          <p:cNvPr id="6" name="Straight Arrow Connector 5"/>
          <p:cNvCxnSpPr/>
          <p:nvPr/>
        </p:nvCxnSpPr>
        <p:spPr>
          <a:xfrm flipH="1">
            <a:off x="6521825" y="2643996"/>
            <a:ext cx="1832596" cy="26944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5" descr="F71683-045-f038"/>
          <p:cNvPicPr>
            <a:picLocks noChangeAspect="1" noChangeArrowheads="1"/>
          </p:cNvPicPr>
          <p:nvPr/>
        </p:nvPicPr>
        <p:blipFill rotWithShape="1">
          <a:blip r:embed="rId3">
            <a:extLst>
              <a:ext uri="{28A0092B-C50C-407E-A947-70E740481C1C}">
                <a14:useLocalDpi xmlns:a14="http://schemas.microsoft.com/office/drawing/2010/main" val="0"/>
              </a:ext>
            </a:extLst>
          </a:blip>
          <a:srcRect l="8577" b="2159"/>
          <a:stretch/>
        </p:blipFill>
        <p:spPr>
          <a:xfrm>
            <a:off x="10653037" y="4612878"/>
            <a:ext cx="1538963" cy="212974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9915526" y="6351775"/>
            <a:ext cx="1209675" cy="45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203" y="1257300"/>
            <a:ext cx="3416300" cy="4401205"/>
          </a:xfrm>
          <a:prstGeom prst="rect">
            <a:avLst/>
          </a:prstGeom>
          <a:noFill/>
        </p:spPr>
        <p:txBody>
          <a:bodyPr wrap="square" rtlCol="0">
            <a:spAutoFit/>
          </a:bodyPr>
          <a:lstStyle/>
          <a:p>
            <a:pPr algn="ctr"/>
            <a:r>
              <a:rPr lang="en-US" sz="2000" b="1" dirty="0">
                <a:solidFill>
                  <a:schemeClr val="tx1">
                    <a:lumMod val="75000"/>
                    <a:lumOff val="25000"/>
                  </a:schemeClr>
                </a:solidFill>
                <a:latin typeface="+mn-lt"/>
              </a:rPr>
              <a:t>The JOINTS BETWEEN TWO VERTEBRAL ARCHES</a:t>
            </a:r>
          </a:p>
          <a:p>
            <a:r>
              <a:rPr lang="en-US" altLang="ar-SA" sz="1600" u="sng" dirty="0">
                <a:ln w="0"/>
                <a:solidFill>
                  <a:schemeClr val="tx1"/>
                </a:solidFill>
                <a:latin typeface="+mn-lt"/>
              </a:rPr>
              <a:t>Synovial joints</a:t>
            </a:r>
          </a:p>
          <a:p>
            <a:endParaRPr lang="en-US" altLang="ar-SA" sz="1600" dirty="0">
              <a:ln w="0"/>
              <a:solidFill>
                <a:schemeClr val="tx1"/>
              </a:solidFill>
              <a:latin typeface="+mn-lt"/>
            </a:endParaRPr>
          </a:p>
          <a:p>
            <a:r>
              <a:rPr lang="en-US" sz="1600" b="1" dirty="0">
                <a:solidFill>
                  <a:srgbClr val="FF0000"/>
                </a:solidFill>
                <a:latin typeface="+mn-lt"/>
                <a:cs typeface="Arial" panose="020B0604020202020204" pitchFamily="34" charset="0"/>
              </a:rPr>
              <a:t>Intervertebral (zygapophyseal) joints</a:t>
            </a:r>
          </a:p>
          <a:p>
            <a:r>
              <a:rPr lang="en-US" altLang="ar-SA" sz="1600" dirty="0">
                <a:ln w="0"/>
                <a:solidFill>
                  <a:schemeClr val="tx1"/>
                </a:solidFill>
                <a:latin typeface="+mn-lt"/>
              </a:rPr>
              <a:t>(Between articular processes)</a:t>
            </a:r>
            <a:endParaRPr lang="en-US" sz="1600" u="sng" dirty="0">
              <a:solidFill>
                <a:schemeClr val="tx1"/>
              </a:solidFill>
              <a:latin typeface="+mn-lt"/>
            </a:endParaRPr>
          </a:p>
          <a:p>
            <a:endParaRPr lang="en-US" sz="1600" b="1" u="sng" dirty="0">
              <a:solidFill>
                <a:schemeClr val="tx1">
                  <a:lumMod val="75000"/>
                  <a:lumOff val="25000"/>
                </a:schemeClr>
              </a:solidFill>
              <a:latin typeface="+mn-lt"/>
            </a:endParaRPr>
          </a:p>
          <a:p>
            <a:pPr marL="285750" indent="-285750">
              <a:buFont typeface="Courier New" panose="02070309020205020404" pitchFamily="49" charset="0"/>
              <a:buChar char="o"/>
            </a:pPr>
            <a:r>
              <a:rPr lang="en-US" altLang="en-US" sz="1600" dirty="0">
                <a:solidFill>
                  <a:schemeClr val="tx1"/>
                </a:solidFill>
                <a:latin typeface="+mn-lt"/>
                <a:cs typeface="Arial" panose="020B0604020202020204" pitchFamily="34" charset="0"/>
              </a:rPr>
              <a:t>The joints between two vertebral arches consist of </a:t>
            </a:r>
            <a:r>
              <a:rPr lang="en-US" altLang="en-US" sz="1600" dirty="0">
                <a:solidFill>
                  <a:schemeClr val="tx1"/>
                </a:solidFill>
                <a:latin typeface="+mn-lt"/>
              </a:rPr>
              <a:t>synovial joints between </a:t>
            </a:r>
            <a:r>
              <a:rPr lang="en-US" altLang="en-US" sz="1600" dirty="0">
                <a:solidFill>
                  <a:srgbClr val="FF0000"/>
                </a:solidFill>
                <a:latin typeface="+mn-lt"/>
              </a:rPr>
              <a:t>the superior and inferior articular processes </a:t>
            </a:r>
            <a:r>
              <a:rPr lang="en-US" altLang="en-US" sz="1600" dirty="0">
                <a:solidFill>
                  <a:schemeClr val="tx1"/>
                </a:solidFill>
                <a:latin typeface="+mn-lt"/>
              </a:rPr>
              <a:t>of adjacent vertebrae. </a:t>
            </a:r>
          </a:p>
          <a:p>
            <a:pPr marL="285750" indent="-285750">
              <a:buFont typeface="Courier New" panose="02070309020205020404" pitchFamily="49" charset="0"/>
              <a:buChar char="o"/>
            </a:pPr>
            <a:r>
              <a:rPr lang="en-US" sz="1600" dirty="0">
                <a:solidFill>
                  <a:schemeClr val="tx1"/>
                </a:solidFill>
                <a:latin typeface="+mn-lt"/>
              </a:rPr>
              <a:t>The articular </a:t>
            </a:r>
            <a:r>
              <a:rPr lang="en-US" sz="1600" dirty="0">
                <a:solidFill>
                  <a:srgbClr val="FF0000"/>
                </a:solidFill>
                <a:latin typeface="+mn-lt"/>
              </a:rPr>
              <a:t>facets</a:t>
            </a:r>
            <a:r>
              <a:rPr lang="en-US" sz="1600" dirty="0">
                <a:solidFill>
                  <a:schemeClr val="tx1">
                    <a:lumMod val="75000"/>
                    <a:lumOff val="25000"/>
                  </a:schemeClr>
                </a:solidFill>
                <a:latin typeface="+mn-lt"/>
              </a:rPr>
              <a:t> </a:t>
            </a:r>
            <a:r>
              <a:rPr lang="en-US" sz="1600" dirty="0">
                <a:solidFill>
                  <a:schemeClr val="tx1"/>
                </a:solidFill>
                <a:latin typeface="+mn-lt"/>
              </a:rPr>
              <a:t>are covered with </a:t>
            </a:r>
            <a:r>
              <a:rPr lang="en-US" sz="1600" u="sng" dirty="0">
                <a:solidFill>
                  <a:schemeClr val="tx1"/>
                </a:solidFill>
                <a:latin typeface="+mn-lt"/>
              </a:rPr>
              <a:t>hyaline cartilage</a:t>
            </a:r>
            <a:r>
              <a:rPr lang="en-US" sz="1600" dirty="0">
                <a:solidFill>
                  <a:schemeClr val="tx1"/>
                </a:solidFill>
                <a:latin typeface="+mn-lt"/>
              </a:rPr>
              <a:t>, and the joints are surrounded by a </a:t>
            </a:r>
            <a:r>
              <a:rPr lang="en-US" sz="1600" u="sng" dirty="0">
                <a:solidFill>
                  <a:schemeClr val="tx1"/>
                </a:solidFill>
                <a:latin typeface="+mn-lt"/>
              </a:rPr>
              <a:t>capsule</a:t>
            </a:r>
            <a:r>
              <a:rPr lang="en-US" sz="1600" dirty="0">
                <a:solidFill>
                  <a:schemeClr val="tx1"/>
                </a:solidFill>
                <a:latin typeface="+mn-lt"/>
              </a:rPr>
              <a:t>.</a:t>
            </a:r>
          </a:p>
          <a:p>
            <a:pPr marL="285750" indent="-285750">
              <a:buFont typeface="Courier New" panose="02070309020205020404" pitchFamily="49" charset="0"/>
              <a:buChar char="o"/>
            </a:pPr>
            <a:r>
              <a:rPr lang="en-US" sz="1600" dirty="0">
                <a:solidFill>
                  <a:schemeClr val="tx1"/>
                </a:solidFill>
                <a:latin typeface="+mn-lt"/>
              </a:rPr>
              <a:t>supported by the following ligaments: next slide</a:t>
            </a:r>
            <a:endParaRPr lang="ar-SA" sz="1600" dirty="0">
              <a:solidFill>
                <a:schemeClr val="tx1"/>
              </a:solidFill>
              <a:latin typeface="+mn-lt"/>
              <a:cs typeface="Arial" panose="020B0604020202020204" pitchFamily="34" charset="0"/>
            </a:endParaRPr>
          </a:p>
        </p:txBody>
      </p:sp>
      <p:cxnSp>
        <p:nvCxnSpPr>
          <p:cNvPr id="15" name="Straight Arrow Connector 14"/>
          <p:cNvCxnSpPr/>
          <p:nvPr/>
        </p:nvCxnSpPr>
        <p:spPr>
          <a:xfrm>
            <a:off x="3154026" y="2680299"/>
            <a:ext cx="2969361" cy="19298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2" descr="E:\dad\Student Gray\2. Back\F66122-002-f032.jpg"/>
          <p:cNvPicPr>
            <a:picLocks noChangeAspect="1" noChangeArrowheads="1"/>
          </p:cNvPicPr>
          <p:nvPr/>
        </p:nvPicPr>
        <p:blipFill>
          <a:blip r:embed="rId4">
            <a:extLst>
              <a:ext uri="{28A0092B-C50C-407E-A947-70E740481C1C}">
                <a14:useLocalDpi xmlns:a14="http://schemas.microsoft.com/office/drawing/2010/main" val="0"/>
              </a:ext>
            </a:extLst>
          </a:blip>
          <a:srcRect l="18524" r="16098" b="83109"/>
          <a:stretch>
            <a:fillRect/>
          </a:stretch>
        </p:blipFill>
        <p:spPr bwMode="auto">
          <a:xfrm>
            <a:off x="684855" y="5549901"/>
            <a:ext cx="23928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0"/>
          <p:cNvSpPr>
            <a:spLocks noChangeArrowheads="1"/>
          </p:cNvSpPr>
          <p:nvPr/>
        </p:nvSpPr>
        <p:spPr bwMode="auto">
          <a:xfrm>
            <a:off x="2115442" y="6096000"/>
            <a:ext cx="962299" cy="189126"/>
          </a:xfrm>
          <a:prstGeom prst="roundRect">
            <a:avLst>
              <a:gd name="adj" fmla="val 16667"/>
            </a:avLst>
          </a:prstGeom>
          <a:noFill/>
          <a:ln w="22225">
            <a:solidFill>
              <a:srgbClr val="FF0000"/>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12" name="AutoShape 10"/>
          <p:cNvSpPr>
            <a:spLocks noChangeArrowheads="1"/>
          </p:cNvSpPr>
          <p:nvPr/>
        </p:nvSpPr>
        <p:spPr bwMode="auto">
          <a:xfrm>
            <a:off x="2191728" y="5750942"/>
            <a:ext cx="886014" cy="253041"/>
          </a:xfrm>
          <a:prstGeom prst="roundRect">
            <a:avLst>
              <a:gd name="adj" fmla="val 16667"/>
            </a:avLst>
          </a:prstGeom>
          <a:noFill/>
          <a:ln w="22225">
            <a:solidFill>
              <a:srgbClr val="FF0000"/>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298583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8404" y="949326"/>
            <a:ext cx="4438408" cy="3287340"/>
            <a:chOff x="6830784" y="3427622"/>
            <a:chExt cx="4940805" cy="3287340"/>
          </a:xfrm>
        </p:grpSpPr>
        <p:pic>
          <p:nvPicPr>
            <p:cNvPr id="21" name="Picture 20" descr="Untitled-2a"/>
            <p:cNvPicPr>
              <a:picLocks noChangeAspect="1" noChangeArrowheads="1"/>
            </p:cNvPicPr>
            <p:nvPr/>
          </p:nvPicPr>
          <p:blipFill>
            <a:blip r:embed="rId2">
              <a:extLst>
                <a:ext uri="{28A0092B-C50C-407E-A947-70E740481C1C}">
                  <a14:useLocalDpi xmlns:a14="http://schemas.microsoft.com/office/drawing/2010/main" val="0"/>
                </a:ext>
              </a:extLst>
            </a:blip>
            <a:srcRect l="5882" t="3438" r="5891" b="3571"/>
            <a:stretch>
              <a:fillRect/>
            </a:stretch>
          </p:blipFill>
          <p:spPr>
            <a:xfrm flipH="1">
              <a:off x="6830784" y="3427622"/>
              <a:ext cx="2349477" cy="28771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Untitled-8a"/>
            <p:cNvPicPr>
              <a:picLocks noChangeAspect="1" noChangeArrowheads="1"/>
            </p:cNvPicPr>
            <p:nvPr/>
          </p:nvPicPr>
          <p:blipFill>
            <a:blip r:embed="rId3">
              <a:extLst>
                <a:ext uri="{28A0092B-C50C-407E-A947-70E740481C1C}">
                  <a14:useLocalDpi xmlns:a14="http://schemas.microsoft.com/office/drawing/2010/main" val="0"/>
                </a:ext>
              </a:extLst>
            </a:blip>
            <a:srcRect l="5260" t="7008" r="3575" b="5385"/>
            <a:stretch>
              <a:fillRect/>
            </a:stretch>
          </p:blipFill>
          <p:spPr bwMode="auto">
            <a:xfrm flipH="1">
              <a:off x="9433743" y="3427622"/>
              <a:ext cx="2337846" cy="286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مربع نص 8"/>
            <p:cNvSpPr txBox="1"/>
            <p:nvPr/>
          </p:nvSpPr>
          <p:spPr>
            <a:xfrm flipH="1">
              <a:off x="9875090" y="6314852"/>
              <a:ext cx="1455153" cy="400110"/>
            </a:xfrm>
            <a:prstGeom prst="rect">
              <a:avLst/>
            </a:prstGeom>
            <a:noFill/>
          </p:spPr>
          <p:txBody>
            <a:bodyPr wrap="square" rtlCol="1">
              <a:spAutoFit/>
            </a:bodyPr>
            <a:lstStyle/>
            <a:p>
              <a:pPr algn="ctr"/>
              <a:r>
                <a:rPr lang="en-US" sz="2000" dirty="0">
                  <a:solidFill>
                    <a:srgbClr val="FF0000"/>
                  </a:solidFill>
                  <a:latin typeface="+mn-lt"/>
                </a:rPr>
                <a:t>Posterior</a:t>
              </a:r>
              <a:endParaRPr lang="ar-SA" sz="2000" dirty="0">
                <a:solidFill>
                  <a:srgbClr val="FF0000"/>
                </a:solidFill>
                <a:latin typeface="+mn-lt"/>
              </a:endParaRPr>
            </a:p>
          </p:txBody>
        </p:sp>
        <p:sp>
          <p:nvSpPr>
            <p:cNvPr id="24" name="مربع نص 9"/>
            <p:cNvSpPr txBox="1"/>
            <p:nvPr/>
          </p:nvSpPr>
          <p:spPr>
            <a:xfrm flipH="1">
              <a:off x="7373232" y="6304728"/>
              <a:ext cx="1264582" cy="400110"/>
            </a:xfrm>
            <a:prstGeom prst="rect">
              <a:avLst/>
            </a:prstGeom>
            <a:noFill/>
          </p:spPr>
          <p:txBody>
            <a:bodyPr wrap="square" rtlCol="1">
              <a:spAutoFit/>
            </a:bodyPr>
            <a:lstStyle/>
            <a:p>
              <a:pPr algn="ctr"/>
              <a:r>
                <a:rPr lang="en-US" sz="2000" dirty="0">
                  <a:solidFill>
                    <a:srgbClr val="FF0000"/>
                  </a:solidFill>
                  <a:latin typeface="+mn-lt"/>
                </a:rPr>
                <a:t>Anterior</a:t>
              </a:r>
              <a:endParaRPr lang="ar-SA" sz="2000" dirty="0">
                <a:solidFill>
                  <a:srgbClr val="FF0000"/>
                </a:solidFill>
                <a:latin typeface="+mn-lt"/>
              </a:endParaRPr>
            </a:p>
          </p:txBody>
        </p:sp>
      </p:grpSp>
      <p:sp>
        <p:nvSpPr>
          <p:cNvPr id="25" name="مربع نص 10"/>
          <p:cNvSpPr txBox="1"/>
          <p:nvPr/>
        </p:nvSpPr>
        <p:spPr>
          <a:xfrm>
            <a:off x="361830" y="4444060"/>
            <a:ext cx="4234461" cy="2769989"/>
          </a:xfrm>
          <a:prstGeom prst="rect">
            <a:avLst/>
          </a:prstGeom>
          <a:noFill/>
        </p:spPr>
        <p:txBody>
          <a:bodyPr wrap="square" rtlCol="1">
            <a:spAutoFit/>
          </a:bodyPr>
          <a:lstStyle/>
          <a:p>
            <a:pPr marL="342900" indent="-342900">
              <a:buFont typeface="Courier New" panose="02070309020205020404" pitchFamily="49" charset="0"/>
              <a:buChar char="o"/>
            </a:pPr>
            <a:r>
              <a:rPr lang="en-US" sz="1800" dirty="0">
                <a:solidFill>
                  <a:srgbClr val="FF0000"/>
                </a:solidFill>
                <a:latin typeface="+mj-lt"/>
              </a:rPr>
              <a:t>The anterior</a:t>
            </a:r>
            <a:r>
              <a:rPr lang="en-US" sz="1800" b="1" dirty="0">
                <a:solidFill>
                  <a:srgbClr val="FF0000"/>
                </a:solidFill>
                <a:latin typeface="+mj-lt"/>
              </a:rPr>
              <a:t> </a:t>
            </a:r>
            <a:r>
              <a:rPr lang="en-US" sz="1800" dirty="0">
                <a:latin typeface="+mj-lt"/>
              </a:rPr>
              <a:t>and </a:t>
            </a:r>
            <a:r>
              <a:rPr lang="en-US" sz="1800" dirty="0">
                <a:solidFill>
                  <a:srgbClr val="FF0000"/>
                </a:solidFill>
                <a:latin typeface="+mj-lt"/>
              </a:rPr>
              <a:t>posterior </a:t>
            </a:r>
            <a:r>
              <a:rPr lang="en-US" sz="1800" b="1" dirty="0">
                <a:solidFill>
                  <a:srgbClr val="FF0000"/>
                </a:solidFill>
                <a:latin typeface="+mj-lt"/>
              </a:rPr>
              <a:t>longitudinal</a:t>
            </a:r>
            <a:r>
              <a:rPr lang="en-US" sz="1800" dirty="0">
                <a:solidFill>
                  <a:srgbClr val="FF0000"/>
                </a:solidFill>
                <a:latin typeface="+mj-lt"/>
              </a:rPr>
              <a:t> ligaments </a:t>
            </a:r>
            <a:r>
              <a:rPr lang="en-US" sz="1800" dirty="0">
                <a:latin typeface="+mj-lt"/>
              </a:rPr>
              <a:t>run as continuous bands along the anterior &amp; posterior surfaces of the vertebral bodies.</a:t>
            </a:r>
          </a:p>
          <a:p>
            <a:pPr marL="342900" indent="-342900">
              <a:buFont typeface="Courier New" panose="02070309020205020404" pitchFamily="49" charset="0"/>
              <a:buChar char="o"/>
            </a:pPr>
            <a:r>
              <a:rPr lang="en-US" sz="1800" dirty="0">
                <a:latin typeface="+mj-lt"/>
              </a:rPr>
              <a:t>These ligaments </a:t>
            </a:r>
            <a:r>
              <a:rPr lang="en-US" sz="1800" u="sng" dirty="0">
                <a:latin typeface="+mj-lt"/>
              </a:rPr>
              <a:t>hold the vertebrae firmly together</a:t>
            </a:r>
            <a:r>
              <a:rPr lang="en-US" sz="1800" dirty="0">
                <a:latin typeface="+mj-lt"/>
              </a:rPr>
              <a:t> but at the same time </a:t>
            </a:r>
            <a:r>
              <a:rPr lang="en-US" sz="1800" dirty="0">
                <a:solidFill>
                  <a:srgbClr val="FF0000"/>
                </a:solidFill>
                <a:latin typeface="+mj-lt"/>
              </a:rPr>
              <a:t>permit a</a:t>
            </a:r>
            <a:r>
              <a:rPr lang="en-US" sz="1800" dirty="0">
                <a:latin typeface="+mj-lt"/>
              </a:rPr>
              <a:t> </a:t>
            </a:r>
            <a:r>
              <a:rPr lang="en-US" sz="1800" dirty="0">
                <a:solidFill>
                  <a:srgbClr val="FF0000"/>
                </a:solidFill>
                <a:latin typeface="+mj-lt"/>
              </a:rPr>
              <a:t>small amount of movement</a:t>
            </a:r>
            <a:r>
              <a:rPr lang="en-US" sz="1800" dirty="0">
                <a:latin typeface="+mj-lt"/>
              </a:rPr>
              <a:t> to take place.</a:t>
            </a:r>
          </a:p>
          <a:p>
            <a:pPr marL="342900" indent="-342900">
              <a:buFont typeface="Courier New" panose="02070309020205020404" pitchFamily="49" charset="0"/>
              <a:buChar char="o"/>
            </a:pPr>
            <a:endParaRPr lang="en-US" sz="1800" dirty="0">
              <a:latin typeface="+mj-lt"/>
            </a:endParaRPr>
          </a:p>
          <a:p>
            <a:pPr marL="171450" indent="-171450">
              <a:buFont typeface="Courier New" panose="02070309020205020404" pitchFamily="49" charset="0"/>
              <a:buChar char="o"/>
            </a:pPr>
            <a:endParaRPr lang="ar-SA" sz="1200" dirty="0">
              <a:latin typeface="+mj-lt"/>
            </a:endParaRPr>
          </a:p>
        </p:txBody>
      </p:sp>
      <p:sp>
        <p:nvSpPr>
          <p:cNvPr id="26" name="عنوان 4"/>
          <p:cNvSpPr txBox="1">
            <a:spLocks/>
          </p:cNvSpPr>
          <p:nvPr/>
        </p:nvSpPr>
        <p:spPr>
          <a:xfrm>
            <a:off x="4596291" y="124311"/>
            <a:ext cx="4454096" cy="774700"/>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500" dirty="0">
                <a:ln w="0"/>
                <a:solidFill>
                  <a:schemeClr val="accent1"/>
                </a:solidFill>
                <a:effectLst>
                  <a:outerShdw blurRad="38100" dist="25400" dir="5400000" algn="ctr" rotWithShape="0">
                    <a:srgbClr val="6E747A">
                      <a:alpha val="43000"/>
                    </a:srgbClr>
                  </a:outerShdw>
                </a:effectLst>
                <a:latin typeface="+mn-lt"/>
              </a:rPr>
              <a:t>Ligaments</a:t>
            </a:r>
            <a:endParaRPr lang="ar-SA" sz="4500" dirty="0">
              <a:ln w="0"/>
              <a:solidFill>
                <a:schemeClr val="accent1"/>
              </a:solidFill>
              <a:effectLst>
                <a:outerShdw blurRad="38100" dist="25400" dir="5400000" algn="ctr" rotWithShape="0">
                  <a:srgbClr val="6E747A">
                    <a:alpha val="43000"/>
                  </a:srgbClr>
                </a:outerShdw>
              </a:effectLst>
              <a:latin typeface="+mn-lt"/>
            </a:endParaRPr>
          </a:p>
        </p:txBody>
      </p:sp>
      <p:cxnSp>
        <p:nvCxnSpPr>
          <p:cNvPr id="9" name="Straight Connector 8"/>
          <p:cNvCxnSpPr/>
          <p:nvPr/>
        </p:nvCxnSpPr>
        <p:spPr>
          <a:xfrm>
            <a:off x="4908177" y="1075765"/>
            <a:ext cx="0" cy="549966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20064" y="1600200"/>
            <a:ext cx="3224411" cy="4801314"/>
          </a:xfrm>
          <a:prstGeom prst="rect">
            <a:avLst/>
          </a:prstGeom>
          <a:noFill/>
        </p:spPr>
        <p:txBody>
          <a:bodyPr wrap="square" rtlCol="1">
            <a:spAutoFit/>
          </a:bodyPr>
          <a:lstStyle/>
          <a:p>
            <a:pPr marL="342900" indent="-342900">
              <a:spcBef>
                <a:spcPct val="20000"/>
              </a:spcBef>
              <a:buSzPct val="100000"/>
              <a:buFont typeface="Courier New" panose="02070309020205020404" pitchFamily="49" charset="0"/>
              <a:buChar char="o"/>
              <a:defRPr/>
            </a:pPr>
            <a:r>
              <a:rPr lang="en-US" sz="1800" dirty="0">
                <a:solidFill>
                  <a:srgbClr val="FF0000"/>
                </a:solidFill>
                <a:latin typeface="+mn-lt"/>
              </a:rPr>
              <a:t>Supraspinous ligament</a:t>
            </a:r>
          </a:p>
          <a:p>
            <a:pPr>
              <a:spcBef>
                <a:spcPct val="20000"/>
              </a:spcBef>
              <a:buSzPct val="75000"/>
              <a:defRPr/>
            </a:pPr>
            <a:r>
              <a:rPr lang="en-US" sz="1800" dirty="0">
                <a:solidFill>
                  <a:srgbClr val="FF0000"/>
                </a:solidFill>
                <a:latin typeface="+mn-lt"/>
              </a:rPr>
              <a:t> </a:t>
            </a:r>
            <a:r>
              <a:rPr lang="en-US" sz="1800" dirty="0">
                <a:latin typeface="+mn-lt"/>
              </a:rPr>
              <a:t>It runs between the </a:t>
            </a:r>
            <a:r>
              <a:rPr lang="en-US" sz="1800" u="sng" dirty="0">
                <a:latin typeface="+mn-lt"/>
              </a:rPr>
              <a:t>tips of adjacent spines.</a:t>
            </a:r>
          </a:p>
          <a:p>
            <a:pPr>
              <a:spcBef>
                <a:spcPct val="20000"/>
              </a:spcBef>
              <a:buSzPct val="75000"/>
              <a:defRPr/>
            </a:pPr>
            <a:endParaRPr lang="en-US" sz="1800" u="sng" dirty="0">
              <a:latin typeface="+mn-lt"/>
            </a:endParaRPr>
          </a:p>
          <a:p>
            <a:pPr marL="342900" indent="-342900">
              <a:spcBef>
                <a:spcPct val="20000"/>
              </a:spcBef>
              <a:buSzPct val="100000"/>
              <a:buFont typeface="Courier New" panose="02070309020205020404" pitchFamily="49" charset="0"/>
              <a:buChar char="o"/>
              <a:defRPr/>
            </a:pPr>
            <a:r>
              <a:rPr lang="en-US" sz="1800" dirty="0" err="1">
                <a:solidFill>
                  <a:srgbClr val="FF0000"/>
                </a:solidFill>
                <a:latin typeface="+mn-lt"/>
              </a:rPr>
              <a:t>Interspinous</a:t>
            </a:r>
            <a:r>
              <a:rPr lang="en-US" sz="1800" dirty="0">
                <a:solidFill>
                  <a:srgbClr val="FF0000"/>
                </a:solidFill>
                <a:latin typeface="+mn-lt"/>
              </a:rPr>
              <a:t> ligament</a:t>
            </a:r>
            <a:endParaRPr lang="en-US" sz="1800" dirty="0">
              <a:latin typeface="+mn-lt"/>
            </a:endParaRPr>
          </a:p>
          <a:p>
            <a:pPr>
              <a:spcBef>
                <a:spcPct val="20000"/>
              </a:spcBef>
              <a:buSzPct val="75000"/>
              <a:defRPr/>
            </a:pPr>
            <a:r>
              <a:rPr lang="en-US" sz="1800" dirty="0">
                <a:latin typeface="+mn-lt"/>
                <a:cs typeface="Arial" charset="0"/>
              </a:rPr>
              <a:t>It connects adjacent </a:t>
            </a:r>
            <a:r>
              <a:rPr lang="en-US" sz="1800" u="sng" dirty="0">
                <a:latin typeface="+mn-lt"/>
                <a:cs typeface="Arial" charset="0"/>
              </a:rPr>
              <a:t>spines</a:t>
            </a:r>
            <a:r>
              <a:rPr lang="en-US" sz="1800" dirty="0">
                <a:latin typeface="+mn-lt"/>
                <a:cs typeface="Arial" charset="0"/>
              </a:rPr>
              <a:t>.</a:t>
            </a:r>
          </a:p>
          <a:p>
            <a:pPr>
              <a:spcBef>
                <a:spcPct val="20000"/>
              </a:spcBef>
              <a:buSzPct val="75000"/>
              <a:defRPr/>
            </a:pPr>
            <a:endParaRPr lang="en-US" sz="1800" u="sng" dirty="0">
              <a:latin typeface="+mn-lt"/>
            </a:endParaRPr>
          </a:p>
          <a:p>
            <a:pPr marL="342900" indent="-342900">
              <a:buFont typeface="Courier New" panose="02070309020205020404" pitchFamily="49" charset="0"/>
              <a:buChar char="o"/>
            </a:pPr>
            <a:r>
              <a:rPr lang="en-US" sz="1800" dirty="0">
                <a:solidFill>
                  <a:srgbClr val="FF0000"/>
                </a:solidFill>
                <a:latin typeface="+mn-lt"/>
              </a:rPr>
              <a:t>Ligamentum </a:t>
            </a:r>
            <a:r>
              <a:rPr lang="en-US" sz="1800" dirty="0" err="1">
                <a:solidFill>
                  <a:srgbClr val="FF0000"/>
                </a:solidFill>
                <a:latin typeface="+mn-lt"/>
              </a:rPr>
              <a:t>flavum</a:t>
            </a:r>
            <a:r>
              <a:rPr lang="en-US" sz="1800" dirty="0">
                <a:solidFill>
                  <a:srgbClr val="FF0000"/>
                </a:solidFill>
                <a:latin typeface="+mn-lt"/>
              </a:rPr>
              <a:t> </a:t>
            </a:r>
          </a:p>
          <a:p>
            <a:r>
              <a:rPr lang="en-US" sz="1800" dirty="0">
                <a:latin typeface="+mn-lt"/>
              </a:rPr>
              <a:t>Connects the </a:t>
            </a:r>
            <a:r>
              <a:rPr lang="en-US" sz="1800" u="sng" dirty="0">
                <a:latin typeface="+mn-lt"/>
              </a:rPr>
              <a:t>laminae</a:t>
            </a:r>
            <a:r>
              <a:rPr lang="en-US" sz="1800" dirty="0">
                <a:latin typeface="+mn-lt"/>
              </a:rPr>
              <a:t> of adjacent vertebrae.</a:t>
            </a:r>
          </a:p>
          <a:p>
            <a:endParaRPr lang="en-US" sz="1800" dirty="0">
              <a:latin typeface="+mn-lt"/>
            </a:endParaRPr>
          </a:p>
          <a:p>
            <a:pPr marL="342900" indent="-342900">
              <a:buFont typeface="Courier New" panose="02070309020205020404" pitchFamily="49" charset="0"/>
              <a:buChar char="o"/>
              <a:defRPr/>
            </a:pPr>
            <a:r>
              <a:rPr lang="en-US" sz="1800" dirty="0" err="1">
                <a:solidFill>
                  <a:srgbClr val="FF0000"/>
                </a:solidFill>
                <a:latin typeface="+mn-lt"/>
              </a:rPr>
              <a:t>Intertransverse</a:t>
            </a:r>
            <a:r>
              <a:rPr lang="en-US" sz="1800" dirty="0">
                <a:solidFill>
                  <a:srgbClr val="FF0000"/>
                </a:solidFill>
                <a:latin typeface="+mn-lt"/>
              </a:rPr>
              <a:t> ligaments</a:t>
            </a:r>
            <a:r>
              <a:rPr lang="en-US" sz="1800" dirty="0">
                <a:latin typeface="+mn-lt"/>
              </a:rPr>
              <a:t> </a:t>
            </a:r>
          </a:p>
          <a:p>
            <a:pPr>
              <a:defRPr/>
            </a:pPr>
            <a:r>
              <a:rPr lang="en-US" sz="1800" dirty="0">
                <a:latin typeface="+mn-lt"/>
              </a:rPr>
              <a:t>They run between adjacent </a:t>
            </a:r>
            <a:r>
              <a:rPr lang="en-US" sz="1800" u="sng" dirty="0">
                <a:latin typeface="+mn-lt"/>
              </a:rPr>
              <a:t>transverse processes</a:t>
            </a:r>
            <a:r>
              <a:rPr lang="en-US" sz="1800" dirty="0">
                <a:latin typeface="+mn-lt"/>
              </a:rPr>
              <a:t>.</a:t>
            </a:r>
          </a:p>
          <a:p>
            <a:pPr marL="342900" indent="-342900">
              <a:buFont typeface="Courier New" panose="02070309020205020404" pitchFamily="49" charset="0"/>
              <a:buChar char="o"/>
            </a:pPr>
            <a:endParaRPr lang="en-US" sz="1800" dirty="0">
              <a:latin typeface="+mn-lt"/>
            </a:endParaRPr>
          </a:p>
          <a:p>
            <a:pPr marL="342900" indent="-342900">
              <a:buFont typeface="Courier New" panose="02070309020205020404" pitchFamily="49" charset="0"/>
              <a:buChar char="o"/>
            </a:pPr>
            <a:endParaRPr lang="ar-SA" sz="1800" dirty="0">
              <a:latin typeface="+mn-lt"/>
            </a:endParaRPr>
          </a:p>
        </p:txBody>
      </p:sp>
      <p:pic>
        <p:nvPicPr>
          <p:cNvPr id="20" name="Picture 19" descr="نتيجة بحث الصور عن ‪intertransverse ligament between cervical vertebra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5840" y="124311"/>
            <a:ext cx="3256476" cy="330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5028" y="3377162"/>
            <a:ext cx="3478099" cy="3373262"/>
          </a:xfrm>
          <a:prstGeom prst="rect">
            <a:avLst/>
          </a:prstGeom>
        </p:spPr>
      </p:pic>
      <p:cxnSp>
        <p:nvCxnSpPr>
          <p:cNvPr id="12" name="Straight Connector 11"/>
          <p:cNvCxnSpPr/>
          <p:nvPr/>
        </p:nvCxnSpPr>
        <p:spPr>
          <a:xfrm>
            <a:off x="5688106" y="1909482"/>
            <a:ext cx="2084294"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578946" y="2810435"/>
            <a:ext cx="941572" cy="336176"/>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11097566" y="5284693"/>
            <a:ext cx="641716" cy="147919"/>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p:nvSpPr>
        <p:spPr>
          <a:xfrm>
            <a:off x="11092673" y="5042647"/>
            <a:ext cx="660056" cy="1623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p:cNvCxnSpPr/>
          <p:nvPr/>
        </p:nvCxnSpPr>
        <p:spPr>
          <a:xfrm>
            <a:off x="5607423" y="3160058"/>
            <a:ext cx="208429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595628" y="1700086"/>
            <a:ext cx="844208" cy="33617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2" name="Straight Connector 31"/>
          <p:cNvCxnSpPr/>
          <p:nvPr/>
        </p:nvCxnSpPr>
        <p:spPr>
          <a:xfrm>
            <a:off x="5647765" y="4100605"/>
            <a:ext cx="1874520" cy="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9060599" y="154352"/>
            <a:ext cx="1360872" cy="235613"/>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11118073" y="4775200"/>
            <a:ext cx="527827" cy="175041"/>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6" name="Straight Connector 35"/>
          <p:cNvCxnSpPr/>
          <p:nvPr/>
        </p:nvCxnSpPr>
        <p:spPr>
          <a:xfrm>
            <a:off x="5645523" y="5192287"/>
            <a:ext cx="2377440" cy="0"/>
          </a:xfrm>
          <a:prstGeom prst="line">
            <a:avLst/>
          </a:prstGeom>
          <a:ln w="28575">
            <a:solidFill>
              <a:srgbClr val="66FFFF"/>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882374" y="499808"/>
            <a:ext cx="1006836" cy="336176"/>
          </a:xfrm>
          <a:prstGeom prst="rect">
            <a:avLst/>
          </a:prstGeom>
          <a:noFill/>
          <a:ln w="28575">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7424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705" y="505785"/>
            <a:ext cx="6607851" cy="4353244"/>
          </a:xfrm>
        </p:spPr>
        <p:txBody>
          <a:bodyPr>
            <a:normAutofit/>
          </a:bodyPr>
          <a:lstStyle/>
          <a:p>
            <a:pPr algn="l" rtl="0">
              <a:lnSpc>
                <a:spcPct val="100000"/>
              </a:lnSpc>
              <a:buFont typeface="Courier New" panose="02070309020205020404" pitchFamily="49" charset="0"/>
              <a:buChar char="o"/>
            </a:pPr>
            <a:r>
              <a:rPr lang="en-US" sz="1800" b="1" dirty="0">
                <a:solidFill>
                  <a:srgbClr val="FF0000"/>
                </a:solidFill>
              </a:rPr>
              <a:t>Apical </a:t>
            </a:r>
            <a:r>
              <a:rPr lang="en-US" sz="1800" dirty="0">
                <a:solidFill>
                  <a:srgbClr val="FF0000"/>
                </a:solidFill>
              </a:rPr>
              <a:t>ligament:</a:t>
            </a:r>
          </a:p>
          <a:p>
            <a:pPr marL="174625" indent="0" algn="l" rtl="0">
              <a:lnSpc>
                <a:spcPct val="100000"/>
              </a:lnSpc>
              <a:buNone/>
            </a:pPr>
            <a:r>
              <a:rPr lang="en-US" sz="1800" dirty="0">
                <a:solidFill>
                  <a:srgbClr val="FF0000"/>
                </a:solidFill>
              </a:rPr>
              <a:t> </a:t>
            </a:r>
            <a:r>
              <a:rPr lang="en-US" sz="1800" dirty="0"/>
              <a:t>median ligament </a:t>
            </a:r>
            <a:r>
              <a:rPr lang="en-US" sz="1800" i="1" dirty="0"/>
              <a:t>connects</a:t>
            </a:r>
            <a:r>
              <a:rPr lang="en-US" sz="1800" u="sng" dirty="0"/>
              <a:t> apex of odontoid process </a:t>
            </a:r>
            <a:r>
              <a:rPr lang="en-US" sz="1800" b="1" u="sng" dirty="0"/>
              <a:t>to</a:t>
            </a:r>
            <a:r>
              <a:rPr lang="en-US" sz="1800" u="sng" dirty="0"/>
              <a:t> foramen magnum</a:t>
            </a:r>
            <a:r>
              <a:rPr lang="en-US" sz="1800" dirty="0"/>
              <a:t> </a:t>
            </a:r>
            <a:r>
              <a:rPr lang="en-US" sz="1400" dirty="0">
                <a:solidFill>
                  <a:schemeClr val="bg1">
                    <a:lumMod val="65000"/>
                  </a:schemeClr>
                </a:solidFill>
              </a:rPr>
              <a:t>(the hole in base of the skull through which the spinal chord passes)</a:t>
            </a:r>
          </a:p>
          <a:p>
            <a:pPr marL="174625" indent="0" algn="l" rtl="0">
              <a:lnSpc>
                <a:spcPct val="100000"/>
              </a:lnSpc>
              <a:buNone/>
            </a:pPr>
            <a:r>
              <a:rPr lang="en-US" sz="1800" dirty="0"/>
              <a:t>(it is undercover of </a:t>
            </a:r>
            <a:r>
              <a:rPr lang="en-US" sz="1600" dirty="0">
                <a:solidFill>
                  <a:schemeClr val="bg1">
                    <a:lumMod val="65000"/>
                  </a:schemeClr>
                </a:solidFill>
              </a:rPr>
              <a:t>(covered by) </a:t>
            </a:r>
            <a:r>
              <a:rPr lang="en-US" sz="1800" dirty="0"/>
              <a:t>cruciate ligament).</a:t>
            </a:r>
          </a:p>
          <a:p>
            <a:pPr algn="l" rtl="0">
              <a:lnSpc>
                <a:spcPct val="100000"/>
              </a:lnSpc>
              <a:buFont typeface="Courier New" panose="02070309020205020404" pitchFamily="49" charset="0"/>
              <a:buChar char="o"/>
            </a:pPr>
            <a:r>
              <a:rPr lang="en-US" sz="1800" b="1" dirty="0">
                <a:solidFill>
                  <a:srgbClr val="FF0000"/>
                </a:solidFill>
              </a:rPr>
              <a:t>Alar</a:t>
            </a:r>
            <a:r>
              <a:rPr lang="en-US" sz="1800" dirty="0">
                <a:solidFill>
                  <a:srgbClr val="FF0000"/>
                </a:solidFill>
              </a:rPr>
              <a:t> ligaments: </a:t>
            </a:r>
          </a:p>
          <a:p>
            <a:pPr indent="0" algn="l" rtl="0">
              <a:lnSpc>
                <a:spcPct val="100000"/>
              </a:lnSpc>
              <a:buNone/>
            </a:pPr>
            <a:r>
              <a:rPr lang="en-US" sz="1800" dirty="0"/>
              <a:t>these lie on each side of apical ligament and </a:t>
            </a:r>
            <a:r>
              <a:rPr lang="en-US" sz="1800" i="1" dirty="0"/>
              <a:t>connect</a:t>
            </a:r>
            <a:r>
              <a:rPr lang="en-US" sz="1800" dirty="0"/>
              <a:t> </a:t>
            </a:r>
            <a:r>
              <a:rPr lang="en-US" sz="1800" u="sng" dirty="0"/>
              <a:t>odontoid process </a:t>
            </a:r>
            <a:r>
              <a:rPr lang="en-US" sz="1800" b="1" u="sng" dirty="0"/>
              <a:t>to</a:t>
            </a:r>
            <a:r>
              <a:rPr lang="en-US" sz="1800" u="sng" dirty="0"/>
              <a:t> medial side of occipital condyles</a:t>
            </a:r>
            <a:r>
              <a:rPr lang="en-US" sz="1800" dirty="0"/>
              <a:t>.</a:t>
            </a:r>
          </a:p>
          <a:p>
            <a:pPr algn="l" rtl="0">
              <a:lnSpc>
                <a:spcPct val="100000"/>
              </a:lnSpc>
              <a:buFont typeface="Courier New" panose="02070309020205020404" pitchFamily="49" charset="0"/>
              <a:buChar char="o"/>
            </a:pPr>
            <a:r>
              <a:rPr lang="en-US" sz="1800" b="1" dirty="0">
                <a:solidFill>
                  <a:srgbClr val="FF0000"/>
                </a:solidFill>
              </a:rPr>
              <a:t>Cruciate</a:t>
            </a:r>
            <a:r>
              <a:rPr lang="en-US" sz="1800" dirty="0">
                <a:solidFill>
                  <a:srgbClr val="FF0000"/>
                </a:solidFill>
              </a:rPr>
              <a:t> ligament: </a:t>
            </a:r>
          </a:p>
          <a:p>
            <a:pPr indent="0" algn="l" rtl="0">
              <a:lnSpc>
                <a:spcPct val="100000"/>
              </a:lnSpc>
              <a:buNone/>
            </a:pPr>
            <a:r>
              <a:rPr lang="en-US" sz="1800" dirty="0"/>
              <a:t>consists of vertical (</a:t>
            </a:r>
            <a:r>
              <a:rPr lang="en-US" sz="1800" i="1" dirty="0"/>
              <a:t>between </a:t>
            </a:r>
            <a:r>
              <a:rPr lang="en-US" sz="1800" u="sng" dirty="0"/>
              <a:t>body of axis </a:t>
            </a:r>
            <a:r>
              <a:rPr lang="en-US" sz="1800" b="1" u="sng" dirty="0"/>
              <a:t>and</a:t>
            </a:r>
            <a:r>
              <a:rPr lang="en-US" sz="1800" u="sng" dirty="0"/>
              <a:t> foramen magnum</a:t>
            </a:r>
            <a:r>
              <a:rPr lang="en-US" sz="1800" dirty="0"/>
              <a:t>) &amp; transverse (</a:t>
            </a:r>
            <a:r>
              <a:rPr lang="en-US" sz="1800" i="1" dirty="0"/>
              <a:t>binds </a:t>
            </a:r>
            <a:r>
              <a:rPr lang="en-US" sz="1800" u="sng" dirty="0"/>
              <a:t>odontoid process </a:t>
            </a:r>
            <a:r>
              <a:rPr lang="en-US" sz="1800" b="1" u="sng" dirty="0"/>
              <a:t>to</a:t>
            </a:r>
            <a:r>
              <a:rPr lang="en-US" sz="1800" u="sng" dirty="0"/>
              <a:t> anterior arch of atlas</a:t>
            </a:r>
            <a:r>
              <a:rPr lang="en-US" sz="1800" dirty="0"/>
              <a:t>) parts. </a:t>
            </a:r>
          </a:p>
        </p:txBody>
      </p:sp>
      <p:sp>
        <p:nvSpPr>
          <p:cNvPr id="4" name="TextBox 3"/>
          <p:cNvSpPr txBox="1"/>
          <p:nvPr/>
        </p:nvSpPr>
        <p:spPr>
          <a:xfrm>
            <a:off x="9716556" y="6341728"/>
            <a:ext cx="2222695" cy="307777"/>
          </a:xfrm>
          <a:prstGeom prst="rect">
            <a:avLst/>
          </a:prstGeom>
          <a:noFill/>
          <a:ln w="19050">
            <a:solidFill>
              <a:srgbClr val="FF0000"/>
            </a:solidFill>
          </a:ln>
        </p:spPr>
        <p:txBody>
          <a:bodyPr wrap="square" rtlCol="0">
            <a:spAutoFit/>
          </a:bodyPr>
          <a:lstStyle/>
          <a:p>
            <a:r>
              <a:rPr lang="en-US" kern="1200" dirty="0">
                <a:ln w="0"/>
                <a:solidFill>
                  <a:schemeClr val="tx1"/>
                </a:solidFill>
                <a:latin typeface="+mn-lt"/>
                <a:ea typeface="+mj-ea"/>
                <a:cs typeface="+mj-cs"/>
              </a:rPr>
              <a:t>ONLY ON THE GIRLS’ SLIDES</a:t>
            </a:r>
          </a:p>
        </p:txBody>
      </p:sp>
      <p:grpSp>
        <p:nvGrpSpPr>
          <p:cNvPr id="6" name="Group 5"/>
          <p:cNvGrpSpPr/>
          <p:nvPr/>
        </p:nvGrpSpPr>
        <p:grpSpPr>
          <a:xfrm>
            <a:off x="6844556" y="307777"/>
            <a:ext cx="4693022" cy="3043843"/>
            <a:chOff x="6474617" y="2993886"/>
            <a:chExt cx="5690169" cy="3864114"/>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617" y="3102796"/>
              <a:ext cx="5690169" cy="3755204"/>
            </a:xfrm>
            <a:prstGeom prst="rect">
              <a:avLst/>
            </a:prstGeom>
          </p:spPr>
        </p:pic>
        <p:sp>
          <p:nvSpPr>
            <p:cNvPr id="7" name="AutoShape 10"/>
            <p:cNvSpPr>
              <a:spLocks noChangeArrowheads="1"/>
            </p:cNvSpPr>
            <p:nvPr/>
          </p:nvSpPr>
          <p:spPr bwMode="auto">
            <a:xfrm>
              <a:off x="10602930" y="3367894"/>
              <a:ext cx="1402789" cy="330804"/>
            </a:xfrm>
            <a:prstGeom prst="roundRect">
              <a:avLst>
                <a:gd name="adj" fmla="val 16667"/>
              </a:avLst>
            </a:prstGeom>
            <a:solidFill>
              <a:srgbClr val="FF9900">
                <a:alpha val="18823"/>
              </a:srgbClr>
            </a:solidFill>
            <a:ln w="22225">
              <a:solidFill>
                <a:srgbClr val="FF0000"/>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8" name="AutoShape 10"/>
            <p:cNvSpPr>
              <a:spLocks noChangeArrowheads="1"/>
            </p:cNvSpPr>
            <p:nvPr/>
          </p:nvSpPr>
          <p:spPr bwMode="auto">
            <a:xfrm>
              <a:off x="9850507" y="2993886"/>
              <a:ext cx="1814269" cy="374007"/>
            </a:xfrm>
            <a:prstGeom prst="roundRect">
              <a:avLst>
                <a:gd name="adj" fmla="val 16667"/>
              </a:avLst>
            </a:prstGeom>
            <a:solidFill>
              <a:srgbClr val="FF9900">
                <a:alpha val="18823"/>
              </a:srgbClr>
            </a:solidFill>
            <a:ln w="22225">
              <a:solidFill>
                <a:srgbClr val="FF0000"/>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grpSp>
      <p:pic>
        <p:nvPicPr>
          <p:cNvPr id="9" name="Picture 4" descr="454AF441"/>
          <p:cNvPicPr>
            <a:picLocks noChangeAspect="1" noChangeArrowheads="1"/>
          </p:cNvPicPr>
          <p:nvPr/>
        </p:nvPicPr>
        <p:blipFill>
          <a:blip r:embed="rId3">
            <a:extLst>
              <a:ext uri="{28A0092B-C50C-407E-A947-70E740481C1C}">
                <a14:useLocalDpi xmlns:a14="http://schemas.microsoft.com/office/drawing/2010/main" val="0"/>
              </a:ext>
            </a:extLst>
          </a:blip>
          <a:srcRect l="13333" t="6216" r="11060" b="64186"/>
          <a:stretch>
            <a:fillRect/>
          </a:stretch>
        </p:blipFill>
        <p:spPr bwMode="auto">
          <a:xfrm>
            <a:off x="571629" y="4370864"/>
            <a:ext cx="4409814" cy="227864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Image result for cruciate ligament) of cervical vertebra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233" y="3351620"/>
            <a:ext cx="3560707" cy="292172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978543" y="5987302"/>
            <a:ext cx="747510" cy="307777"/>
          </a:xfrm>
          <a:prstGeom prst="rect">
            <a:avLst/>
          </a:prstGeom>
          <a:noFill/>
          <a:ln w="19050">
            <a:noFill/>
          </a:ln>
        </p:spPr>
        <p:txBody>
          <a:bodyPr wrap="square" rtlCol="0">
            <a:spAutoFit/>
          </a:bodyPr>
          <a:lstStyle/>
          <a:p>
            <a:r>
              <a:rPr lang="en-US" b="1" kern="1200" dirty="0">
                <a:ln w="0"/>
                <a:solidFill>
                  <a:schemeClr val="bg1">
                    <a:lumMod val="65000"/>
                  </a:schemeClr>
                </a:solidFill>
                <a:latin typeface="+mn-lt"/>
                <a:ea typeface="+mj-ea"/>
                <a:cs typeface="+mj-cs"/>
              </a:rPr>
              <a:t>EXTRA</a:t>
            </a:r>
          </a:p>
        </p:txBody>
      </p:sp>
    </p:spTree>
    <p:extLst>
      <p:ext uri="{BB962C8B-B14F-4D97-AF65-F5344CB8AC3E}">
        <p14:creationId xmlns:p14="http://schemas.microsoft.com/office/powerpoint/2010/main" val="79948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5057" y="282388"/>
            <a:ext cx="6106886" cy="1325563"/>
          </a:xfrm>
        </p:spPr>
        <p:txBody>
          <a:bodyPr>
            <a:normAutofit/>
          </a:bodyPr>
          <a:lstStyle/>
          <a:p>
            <a:r>
              <a:rPr lang="en-US" sz="4000" u="sng" dirty="0">
                <a:ln w="0"/>
                <a:solidFill>
                  <a:schemeClr val="accent1"/>
                </a:solidFill>
                <a:effectLst>
                  <a:outerShdw blurRad="38100" dist="25400" dir="5400000" algn="ctr" rotWithShape="0">
                    <a:srgbClr val="6E747A">
                      <a:alpha val="43000"/>
                    </a:srgbClr>
                  </a:outerShdw>
                </a:effectLst>
                <a:latin typeface="+mn-lt"/>
                <a:sym typeface="Arial"/>
              </a:rPr>
              <a:t>LIGAMENTUM NUCHAE</a:t>
            </a:r>
            <a:endParaRPr lang="en-GB" sz="4000" u="sng" dirty="0">
              <a:ln w="0"/>
              <a:solidFill>
                <a:schemeClr val="accent1"/>
              </a:solidFill>
              <a:effectLst>
                <a:outerShdw blurRad="38100" dist="25400" dir="5400000" algn="ctr" rotWithShape="0">
                  <a:srgbClr val="6E747A">
                    <a:alpha val="43000"/>
                  </a:srgbClr>
                </a:outerShdw>
              </a:effectLst>
              <a:latin typeface="+mn-lt"/>
              <a:sym typeface="Arial"/>
            </a:endParaRPr>
          </a:p>
        </p:txBody>
      </p:sp>
      <p:sp>
        <p:nvSpPr>
          <p:cNvPr id="8" name="Content Placeholder 7"/>
          <p:cNvSpPr>
            <a:spLocks noGrp="1"/>
          </p:cNvSpPr>
          <p:nvPr>
            <p:ph idx="1"/>
          </p:nvPr>
        </p:nvSpPr>
        <p:spPr>
          <a:xfrm>
            <a:off x="185057" y="1505744"/>
            <a:ext cx="7035800" cy="4351338"/>
          </a:xfrm>
          <a:ln>
            <a:noFill/>
          </a:ln>
        </p:spPr>
        <p:style>
          <a:lnRef idx="2">
            <a:schemeClr val="dk1"/>
          </a:lnRef>
          <a:fillRef idx="1">
            <a:schemeClr val="lt1"/>
          </a:fillRef>
          <a:effectRef idx="0">
            <a:schemeClr val="dk1"/>
          </a:effectRef>
          <a:fontRef idx="minor">
            <a:schemeClr val="dk1"/>
          </a:fontRef>
        </p:style>
        <p:txBody>
          <a:bodyPr/>
          <a:lstStyle/>
          <a:p>
            <a:pPr algn="l" rtl="0">
              <a:defRPr/>
            </a:pPr>
            <a:r>
              <a:rPr lang="en-US" b="1" dirty="0">
                <a:solidFill>
                  <a:schemeClr val="tx1">
                    <a:lumMod val="75000"/>
                    <a:lumOff val="25000"/>
                  </a:schemeClr>
                </a:solidFill>
              </a:rPr>
              <a:t>In the cervical region</a:t>
            </a:r>
            <a:r>
              <a:rPr lang="en-US" dirty="0">
                <a:solidFill>
                  <a:schemeClr val="tx1">
                    <a:lumMod val="75000"/>
                    <a:lumOff val="25000"/>
                  </a:schemeClr>
                </a:solidFill>
              </a:rPr>
              <a:t>, the </a:t>
            </a:r>
            <a:r>
              <a:rPr lang="en-US" u="sng" dirty="0" err="1">
                <a:solidFill>
                  <a:schemeClr val="tx1">
                    <a:lumMod val="75000"/>
                    <a:lumOff val="25000"/>
                  </a:schemeClr>
                </a:solidFill>
              </a:rPr>
              <a:t>Supraspinous</a:t>
            </a:r>
            <a:r>
              <a:rPr lang="en-US" dirty="0">
                <a:solidFill>
                  <a:schemeClr val="tx1">
                    <a:lumMod val="75000"/>
                    <a:lumOff val="25000"/>
                  </a:schemeClr>
                </a:solidFill>
              </a:rPr>
              <a:t> and </a:t>
            </a:r>
            <a:r>
              <a:rPr lang="en-US" u="sng" dirty="0" err="1">
                <a:solidFill>
                  <a:schemeClr val="tx1">
                    <a:lumMod val="75000"/>
                    <a:lumOff val="25000"/>
                  </a:schemeClr>
                </a:solidFill>
              </a:rPr>
              <a:t>Interspinous</a:t>
            </a:r>
            <a:r>
              <a:rPr lang="en-US" dirty="0">
                <a:solidFill>
                  <a:schemeClr val="tx1">
                    <a:lumMod val="75000"/>
                    <a:lumOff val="25000"/>
                  </a:schemeClr>
                </a:solidFill>
              </a:rPr>
              <a:t> ligaments are greatly thickened to form the strong </a:t>
            </a:r>
            <a:r>
              <a:rPr lang="en-US" dirty="0" err="1">
                <a:solidFill>
                  <a:schemeClr val="accent6"/>
                </a:solidFill>
              </a:rPr>
              <a:t>ligamentum</a:t>
            </a:r>
            <a:r>
              <a:rPr lang="en-US" dirty="0">
                <a:solidFill>
                  <a:schemeClr val="accent6"/>
                </a:solidFill>
              </a:rPr>
              <a:t> </a:t>
            </a:r>
            <a:r>
              <a:rPr lang="en-US" dirty="0" err="1">
                <a:solidFill>
                  <a:schemeClr val="accent6"/>
                </a:solidFill>
              </a:rPr>
              <a:t>nuchae</a:t>
            </a:r>
            <a:r>
              <a:rPr lang="en-US" dirty="0">
                <a:solidFill>
                  <a:schemeClr val="tx1">
                    <a:lumMod val="75000"/>
                    <a:lumOff val="25000"/>
                  </a:schemeClr>
                </a:solidFill>
              </a:rPr>
              <a:t>. </a:t>
            </a:r>
          </a:p>
          <a:p>
            <a:pPr algn="l" rtl="0">
              <a:defRPr/>
            </a:pPr>
            <a:r>
              <a:rPr lang="en-US" dirty="0">
                <a:solidFill>
                  <a:schemeClr val="tx1">
                    <a:lumMod val="75000"/>
                    <a:lumOff val="25000"/>
                  </a:schemeClr>
                </a:solidFill>
              </a:rPr>
              <a:t>It extends from the external occipital protuberance of the skull to the spine of the seventh cervical vertebra.</a:t>
            </a:r>
          </a:p>
          <a:p>
            <a:pPr algn="l" rtl="0">
              <a:defRPr/>
            </a:pPr>
            <a:r>
              <a:rPr lang="en-US" dirty="0">
                <a:solidFill>
                  <a:schemeClr val="tx1">
                    <a:lumMod val="75000"/>
                    <a:lumOff val="25000"/>
                  </a:schemeClr>
                </a:solidFill>
              </a:rPr>
              <a:t>Its anterior border is strongly attached to the cervical spines in between.</a:t>
            </a:r>
          </a:p>
        </p:txBody>
      </p:sp>
      <p:pic>
        <p:nvPicPr>
          <p:cNvPr id="4" name="Picture 5" descr="F66122-002-f036"/>
          <p:cNvPicPr>
            <a:picLocks noChangeAspect="1" noChangeArrowheads="1"/>
          </p:cNvPicPr>
          <p:nvPr/>
        </p:nvPicPr>
        <p:blipFill>
          <a:blip r:embed="rId2">
            <a:extLst>
              <a:ext uri="{28A0092B-C50C-407E-A947-70E740481C1C}">
                <a14:useLocalDpi xmlns:a14="http://schemas.microsoft.com/office/drawing/2010/main" val="0"/>
              </a:ext>
            </a:extLst>
          </a:blip>
          <a:srcRect l="7018"/>
          <a:stretch>
            <a:fillRect/>
          </a:stretch>
        </p:blipFill>
        <p:spPr bwMode="auto">
          <a:xfrm>
            <a:off x="8000124" y="1185863"/>
            <a:ext cx="36703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0"/>
          <p:cNvSpPr>
            <a:spLocks noChangeArrowheads="1"/>
          </p:cNvSpPr>
          <p:nvPr/>
        </p:nvSpPr>
        <p:spPr bwMode="auto">
          <a:xfrm>
            <a:off x="9944100" y="2203610"/>
            <a:ext cx="1502229" cy="310990"/>
          </a:xfrm>
          <a:prstGeom prst="roundRect">
            <a:avLst>
              <a:gd name="adj" fmla="val 16667"/>
            </a:avLst>
          </a:prstGeom>
          <a:solidFill>
            <a:srgbClr val="FF9900">
              <a:alpha val="18823"/>
            </a:srgbClr>
          </a:solidFill>
          <a:ln w="22225">
            <a:solidFill>
              <a:srgbClr val="FF0000"/>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cxnSp>
        <p:nvCxnSpPr>
          <p:cNvPr id="3" name="Straight Connector 2"/>
          <p:cNvCxnSpPr/>
          <p:nvPr/>
        </p:nvCxnSpPr>
        <p:spPr>
          <a:xfrm>
            <a:off x="3398809" y="3157269"/>
            <a:ext cx="237744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0333" y="3554085"/>
            <a:ext cx="192024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AutoShape 10"/>
          <p:cNvSpPr>
            <a:spLocks noChangeArrowheads="1"/>
          </p:cNvSpPr>
          <p:nvPr/>
        </p:nvSpPr>
        <p:spPr bwMode="auto">
          <a:xfrm>
            <a:off x="10013113" y="1487617"/>
            <a:ext cx="1132216" cy="310990"/>
          </a:xfrm>
          <a:prstGeom prst="roundRect">
            <a:avLst>
              <a:gd name="adj" fmla="val 16667"/>
            </a:avLst>
          </a:prstGeom>
          <a:noFill/>
          <a:ln w="22225">
            <a:solidFill>
              <a:schemeClr val="accent3">
                <a:lumMod val="75000"/>
              </a:schemeClr>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cxnSp>
        <p:nvCxnSpPr>
          <p:cNvPr id="12" name="Straight Connector 11"/>
          <p:cNvCxnSpPr/>
          <p:nvPr/>
        </p:nvCxnSpPr>
        <p:spPr>
          <a:xfrm>
            <a:off x="5218982" y="3554085"/>
            <a:ext cx="164592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0333" y="3925021"/>
            <a:ext cx="36576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AutoShape 10"/>
          <p:cNvSpPr>
            <a:spLocks noChangeArrowheads="1"/>
          </p:cNvSpPr>
          <p:nvPr/>
        </p:nvSpPr>
        <p:spPr bwMode="auto">
          <a:xfrm>
            <a:off x="10013113" y="2703942"/>
            <a:ext cx="1270238" cy="310990"/>
          </a:xfrm>
          <a:prstGeom prst="roundRect">
            <a:avLst>
              <a:gd name="adj" fmla="val 16667"/>
            </a:avLst>
          </a:prstGeom>
          <a:noFill/>
          <a:ln w="22225">
            <a:solidFill>
              <a:schemeClr val="accent4">
                <a:lumMod val="75000"/>
              </a:schemeClr>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6837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46721" y="7951"/>
            <a:ext cx="963652" cy="963652"/>
          </a:xfrm>
          <a:prstGeom prst="rect">
            <a:avLst/>
          </a:prstGeom>
        </p:spPr>
      </p:pic>
      <p:sp>
        <p:nvSpPr>
          <p:cNvPr id="4" name="Rectangle 3"/>
          <p:cNvSpPr txBox="1"/>
          <p:nvPr/>
        </p:nvSpPr>
        <p:spPr>
          <a:xfrm>
            <a:off x="249749" y="186773"/>
            <a:ext cx="1860214" cy="784830"/>
          </a:xfrm>
          <a:prstGeom prst="rect">
            <a:avLst/>
          </a:prstGeom>
        </p:spPr>
        <p:txBody>
          <a:bodyPr wrap="square">
            <a:spAutoFit/>
          </a:bodyPr>
          <a:lstStyle/>
          <a:p>
            <a:r>
              <a:rPr lang="en-US" sz="4500" kern="1200" dirty="0">
                <a:ln w="0"/>
                <a:solidFill>
                  <a:schemeClr val="accent1"/>
                </a:solidFill>
                <a:effectLst>
                  <a:outerShdw blurRad="38100" dist="25400" dir="5400000" algn="ctr" rotWithShape="0">
                    <a:srgbClr val="6E747A">
                      <a:alpha val="43000"/>
                    </a:srgbClr>
                  </a:outerShdw>
                </a:effectLst>
                <a:latin typeface="+mn-lt"/>
                <a:ea typeface="+mj-ea"/>
                <a:cs typeface="+mj-cs"/>
              </a:rPr>
              <a:t>MCQ’s </a:t>
            </a:r>
          </a:p>
        </p:txBody>
      </p:sp>
      <p:sp>
        <p:nvSpPr>
          <p:cNvPr id="5" name="TextBox 4"/>
          <p:cNvSpPr txBox="1"/>
          <p:nvPr/>
        </p:nvSpPr>
        <p:spPr>
          <a:xfrm>
            <a:off x="161676" y="971603"/>
            <a:ext cx="5823488" cy="4647426"/>
          </a:xfrm>
          <a:prstGeom prst="rect">
            <a:avLst/>
          </a:prstGeom>
          <a:noFill/>
        </p:spPr>
        <p:txBody>
          <a:bodyPr wrap="square" numCol="1" rtlCol="1">
            <a:spAutoFit/>
          </a:bodyPr>
          <a:lstStyle/>
          <a:p>
            <a:pPr algn="l"/>
            <a:r>
              <a:rPr lang="en-US" sz="1600" b="1" dirty="0">
                <a:solidFill>
                  <a:schemeClr val="tx1">
                    <a:lumMod val="75000"/>
                    <a:lumOff val="25000"/>
                  </a:schemeClr>
                </a:solidFill>
                <a:latin typeface="+mn-lt"/>
              </a:rPr>
              <a:t>1.</a:t>
            </a:r>
            <a:r>
              <a:rPr lang="en-US" sz="1600" dirty="0">
                <a:solidFill>
                  <a:schemeClr val="tx1">
                    <a:lumMod val="75000"/>
                    <a:lumOff val="25000"/>
                  </a:schemeClr>
                </a:solidFill>
                <a:latin typeface="+mn-lt"/>
              </a:rPr>
              <a:t>The spinous process of the cervical vertebra is short and not bifid:</a:t>
            </a:r>
            <a:br>
              <a:rPr lang="en-US" sz="1600" dirty="0">
                <a:solidFill>
                  <a:schemeClr val="tx1">
                    <a:lumMod val="75000"/>
                    <a:lumOff val="25000"/>
                  </a:schemeClr>
                </a:solidFill>
                <a:latin typeface="+mn-lt"/>
              </a:rPr>
            </a:br>
            <a:r>
              <a:rPr lang="en-US" sz="1600" b="1" dirty="0">
                <a:solidFill>
                  <a:schemeClr val="tx1">
                    <a:lumMod val="75000"/>
                    <a:lumOff val="25000"/>
                  </a:schemeClr>
                </a:solidFill>
                <a:latin typeface="+mn-lt"/>
              </a:rPr>
              <a:t>a)True	b)False </a:t>
            </a:r>
          </a:p>
          <a:p>
            <a:pPr algn="l"/>
            <a:endParaRPr lang="en-US" sz="1600" b="1" dirty="0">
              <a:solidFill>
                <a:schemeClr val="tx1">
                  <a:lumMod val="75000"/>
                  <a:lumOff val="25000"/>
                </a:schemeClr>
              </a:solidFill>
              <a:latin typeface="+mn-lt"/>
            </a:endParaRPr>
          </a:p>
          <a:p>
            <a:r>
              <a:rPr lang="en-US" sz="1600" b="1" dirty="0">
                <a:solidFill>
                  <a:schemeClr val="tx1">
                    <a:lumMod val="85000"/>
                    <a:lumOff val="15000"/>
                  </a:schemeClr>
                </a:solidFill>
                <a:latin typeface="+mn-lt"/>
              </a:rPr>
              <a:t>2</a:t>
            </a:r>
            <a:r>
              <a:rPr lang="en-US" sz="1600" dirty="0">
                <a:solidFill>
                  <a:schemeClr val="tx1">
                    <a:lumMod val="85000"/>
                    <a:lumOff val="15000"/>
                  </a:schemeClr>
                </a:solidFill>
                <a:latin typeface="+mn-lt"/>
              </a:rPr>
              <a:t>.</a:t>
            </a:r>
            <a:r>
              <a:rPr lang="en-US" altLang="en-US" sz="1600" dirty="0">
                <a:solidFill>
                  <a:schemeClr val="tx1">
                    <a:lumMod val="85000"/>
                    <a:lumOff val="15000"/>
                  </a:schemeClr>
                </a:solidFill>
                <a:latin typeface="+mn-lt"/>
              </a:rPr>
              <a:t>The superior articular surface of </a:t>
            </a:r>
            <a:r>
              <a:rPr lang="en-US" sz="1600" dirty="0">
                <a:solidFill>
                  <a:schemeClr val="tx1">
                    <a:lumMod val="85000"/>
                    <a:lumOff val="15000"/>
                  </a:schemeClr>
                </a:solidFill>
                <a:latin typeface="+mn-lt"/>
              </a:rPr>
              <a:t>The Atlas(C1) </a:t>
            </a:r>
            <a:r>
              <a:rPr lang="en-US" altLang="en-US" sz="1600" dirty="0">
                <a:solidFill>
                  <a:schemeClr val="tx1">
                    <a:lumMod val="85000"/>
                    <a:lumOff val="15000"/>
                  </a:schemeClr>
                </a:solidFill>
                <a:latin typeface="+mn-lt"/>
              </a:rPr>
              <a:t>Articulates with:</a:t>
            </a:r>
          </a:p>
          <a:p>
            <a:pPr lvl="3"/>
            <a:r>
              <a:rPr lang="en-US" sz="1600" b="1" dirty="0">
                <a:solidFill>
                  <a:schemeClr val="tx1">
                    <a:lumMod val="85000"/>
                    <a:lumOff val="15000"/>
                  </a:schemeClr>
                </a:solidFill>
                <a:latin typeface="+mn-lt"/>
              </a:rPr>
              <a:t>A) A</a:t>
            </a:r>
            <a:r>
              <a:rPr lang="en-US" altLang="en-US" sz="1600" b="1" dirty="0">
                <a:solidFill>
                  <a:schemeClr val="tx1">
                    <a:lumMod val="85000"/>
                    <a:lumOff val="15000"/>
                  </a:schemeClr>
                </a:solidFill>
                <a:latin typeface="+mn-lt"/>
              </a:rPr>
              <a:t>xis(C2)	</a:t>
            </a:r>
            <a:r>
              <a:rPr lang="en-US" sz="1600" b="1" dirty="0">
                <a:solidFill>
                  <a:schemeClr val="tx1">
                    <a:lumMod val="85000"/>
                    <a:lumOff val="15000"/>
                  </a:schemeClr>
                </a:solidFill>
                <a:latin typeface="+mn-lt"/>
              </a:rPr>
              <a:t>B) C4	</a:t>
            </a:r>
          </a:p>
          <a:p>
            <a:pPr lvl="2"/>
            <a:r>
              <a:rPr lang="en-US" sz="1600" b="1" dirty="0">
                <a:solidFill>
                  <a:schemeClr val="tx1">
                    <a:lumMod val="85000"/>
                    <a:lumOff val="15000"/>
                  </a:schemeClr>
                </a:solidFill>
                <a:latin typeface="+mn-lt"/>
              </a:rPr>
              <a:t>C) C3		D)</a:t>
            </a:r>
            <a:r>
              <a:rPr lang="en-US" altLang="en-US" sz="1600" b="1" dirty="0">
                <a:solidFill>
                  <a:schemeClr val="tx1">
                    <a:lumMod val="85000"/>
                    <a:lumOff val="15000"/>
                  </a:schemeClr>
                </a:solidFill>
                <a:latin typeface="+mn-lt"/>
              </a:rPr>
              <a:t> Occipital condyles of the skull.</a:t>
            </a:r>
            <a:endParaRPr lang="en-US" sz="1600" b="1" dirty="0">
              <a:solidFill>
                <a:schemeClr val="tx1">
                  <a:lumMod val="85000"/>
                  <a:lumOff val="15000"/>
                </a:schemeClr>
              </a:solidFill>
              <a:latin typeface="+mn-lt"/>
            </a:endParaRPr>
          </a:p>
          <a:p>
            <a:endParaRPr lang="en-US" sz="1600" b="1" dirty="0">
              <a:solidFill>
                <a:schemeClr val="tx1">
                  <a:lumMod val="75000"/>
                  <a:lumOff val="25000"/>
                </a:schemeClr>
              </a:solidFill>
              <a:latin typeface="+mn-lt"/>
            </a:endParaRPr>
          </a:p>
          <a:p>
            <a:pPr algn="l"/>
            <a:r>
              <a:rPr lang="en-US" sz="1600" b="1" dirty="0">
                <a:solidFill>
                  <a:schemeClr val="tx1">
                    <a:lumMod val="75000"/>
                    <a:lumOff val="25000"/>
                  </a:schemeClr>
                </a:solidFill>
                <a:latin typeface="+mn-lt"/>
              </a:rPr>
              <a:t>3.</a:t>
            </a:r>
            <a:r>
              <a:rPr lang="en-US" sz="1600" dirty="0">
                <a:solidFill>
                  <a:schemeClr val="tx1">
                    <a:lumMod val="75000"/>
                    <a:lumOff val="25000"/>
                  </a:schemeClr>
                </a:solidFill>
                <a:latin typeface="+mn-lt"/>
              </a:rPr>
              <a:t>Which of the following is </a:t>
            </a:r>
            <a:r>
              <a:rPr lang="en-US" sz="1600" b="1" u="sng" dirty="0">
                <a:solidFill>
                  <a:schemeClr val="tx1">
                    <a:lumMod val="75000"/>
                    <a:lumOff val="25000"/>
                  </a:schemeClr>
                </a:solidFill>
                <a:latin typeface="+mn-lt"/>
              </a:rPr>
              <a:t>Atypical </a:t>
            </a:r>
            <a:r>
              <a:rPr lang="en-US" sz="1600" dirty="0">
                <a:solidFill>
                  <a:schemeClr val="tx1">
                    <a:lumMod val="75000"/>
                    <a:lumOff val="25000"/>
                  </a:schemeClr>
                </a:solidFill>
                <a:latin typeface="+mn-lt"/>
              </a:rPr>
              <a:t>Cervical</a:t>
            </a:r>
            <a:r>
              <a:rPr lang="en-US" sz="1600" b="1" dirty="0">
                <a:solidFill>
                  <a:schemeClr val="tx1">
                    <a:lumMod val="75000"/>
                    <a:lumOff val="25000"/>
                  </a:schemeClr>
                </a:solidFill>
                <a:latin typeface="+mn-lt"/>
              </a:rPr>
              <a:t> </a:t>
            </a:r>
            <a:r>
              <a:rPr lang="en-US" sz="1600" dirty="0">
                <a:solidFill>
                  <a:schemeClr val="tx1">
                    <a:lumMod val="75000"/>
                    <a:lumOff val="25000"/>
                  </a:schemeClr>
                </a:solidFill>
                <a:latin typeface="+mn-lt"/>
              </a:rPr>
              <a:t>spine:</a:t>
            </a:r>
          </a:p>
          <a:p>
            <a:pPr algn="l"/>
            <a:r>
              <a:rPr lang="en-US" sz="1600" b="1" u="sng" dirty="0">
                <a:solidFill>
                  <a:schemeClr val="tx1">
                    <a:lumMod val="75000"/>
                    <a:lumOff val="25000"/>
                  </a:schemeClr>
                </a:solidFill>
                <a:latin typeface="+mn-lt"/>
              </a:rPr>
              <a:t>A)</a:t>
            </a:r>
            <a:r>
              <a:rPr lang="en-US" sz="1600" b="1" dirty="0">
                <a:solidFill>
                  <a:schemeClr val="tx1">
                    <a:lumMod val="75000"/>
                    <a:lumOff val="25000"/>
                  </a:schemeClr>
                </a:solidFill>
                <a:latin typeface="+mn-lt"/>
              </a:rPr>
              <a:t> C1	</a:t>
            </a:r>
            <a:r>
              <a:rPr lang="en-US" sz="1600" b="1" u="sng" dirty="0">
                <a:solidFill>
                  <a:schemeClr val="tx1">
                    <a:lumMod val="75000"/>
                    <a:lumOff val="25000"/>
                  </a:schemeClr>
                </a:solidFill>
                <a:latin typeface="+mn-lt"/>
              </a:rPr>
              <a:t>B)</a:t>
            </a:r>
            <a:r>
              <a:rPr lang="en-US" sz="1600" b="1" dirty="0">
                <a:solidFill>
                  <a:schemeClr val="tx1">
                    <a:lumMod val="75000"/>
                    <a:lumOff val="25000"/>
                  </a:schemeClr>
                </a:solidFill>
                <a:latin typeface="+mn-lt"/>
              </a:rPr>
              <a:t> C3	</a:t>
            </a:r>
            <a:r>
              <a:rPr lang="en-US" sz="1600" b="1" u="sng" dirty="0">
                <a:solidFill>
                  <a:schemeClr val="tx1">
                    <a:lumMod val="75000"/>
                    <a:lumOff val="25000"/>
                  </a:schemeClr>
                </a:solidFill>
                <a:latin typeface="+mn-lt"/>
              </a:rPr>
              <a:t>C) </a:t>
            </a:r>
            <a:r>
              <a:rPr lang="en-US" sz="1600" b="1" dirty="0">
                <a:solidFill>
                  <a:schemeClr val="tx1">
                    <a:lumMod val="75000"/>
                    <a:lumOff val="25000"/>
                  </a:schemeClr>
                </a:solidFill>
                <a:latin typeface="+mn-lt"/>
              </a:rPr>
              <a:t> C4	</a:t>
            </a:r>
            <a:r>
              <a:rPr lang="en-US" sz="1600" b="1" u="sng" dirty="0">
                <a:solidFill>
                  <a:schemeClr val="tx1">
                    <a:lumMod val="75000"/>
                    <a:lumOff val="25000"/>
                  </a:schemeClr>
                </a:solidFill>
                <a:latin typeface="+mn-lt"/>
              </a:rPr>
              <a:t>D)</a:t>
            </a:r>
            <a:r>
              <a:rPr lang="en-US" sz="1600" b="1" dirty="0">
                <a:solidFill>
                  <a:schemeClr val="tx1">
                    <a:lumMod val="75000"/>
                    <a:lumOff val="25000"/>
                  </a:schemeClr>
                </a:solidFill>
                <a:latin typeface="+mn-lt"/>
              </a:rPr>
              <a:t> C5</a:t>
            </a:r>
          </a:p>
          <a:p>
            <a:pPr algn="l"/>
            <a:endParaRPr lang="en-US" sz="1600" dirty="0">
              <a:solidFill>
                <a:schemeClr val="tx1">
                  <a:lumMod val="75000"/>
                  <a:lumOff val="25000"/>
                </a:schemeClr>
              </a:solidFill>
              <a:latin typeface="+mn-lt"/>
            </a:endParaRPr>
          </a:p>
          <a:p>
            <a:pPr algn="l"/>
            <a:r>
              <a:rPr lang="en-US" sz="1600" b="1" dirty="0">
                <a:solidFill>
                  <a:schemeClr val="tx1">
                    <a:lumMod val="75000"/>
                    <a:lumOff val="25000"/>
                  </a:schemeClr>
                </a:solidFill>
                <a:latin typeface="+mn-lt"/>
              </a:rPr>
              <a:t>4.</a:t>
            </a:r>
            <a:r>
              <a:rPr lang="en-US" sz="1600" dirty="0">
                <a:solidFill>
                  <a:schemeClr val="tx1">
                    <a:lumMod val="75000"/>
                    <a:lumOff val="25000"/>
                  </a:schemeClr>
                </a:solidFill>
                <a:latin typeface="+mn-lt"/>
              </a:rPr>
              <a:t>Which of the following Cervical</a:t>
            </a:r>
            <a:r>
              <a:rPr lang="en-US" sz="1600" b="1" dirty="0">
                <a:solidFill>
                  <a:schemeClr val="tx1">
                    <a:lumMod val="75000"/>
                    <a:lumOff val="25000"/>
                  </a:schemeClr>
                </a:solidFill>
                <a:latin typeface="+mn-lt"/>
              </a:rPr>
              <a:t> </a:t>
            </a:r>
            <a:r>
              <a:rPr lang="en-US" sz="1600" dirty="0">
                <a:solidFill>
                  <a:schemeClr val="tx1">
                    <a:lumMod val="75000"/>
                    <a:lumOff val="25000"/>
                  </a:schemeClr>
                </a:solidFill>
                <a:latin typeface="+mn-lt"/>
              </a:rPr>
              <a:t>spine can be felt </a:t>
            </a:r>
            <a:r>
              <a:rPr lang="en-US" sz="1600" b="1" u="sng" dirty="0">
                <a:solidFill>
                  <a:schemeClr val="tx1">
                    <a:lumMod val="75000"/>
                    <a:lumOff val="25000"/>
                  </a:schemeClr>
                </a:solidFill>
                <a:latin typeface="+mn-lt"/>
              </a:rPr>
              <a:t>subcutaneously:</a:t>
            </a:r>
            <a:r>
              <a:rPr lang="en-US" sz="1600" dirty="0">
                <a:solidFill>
                  <a:schemeClr val="tx1">
                    <a:lumMod val="75000"/>
                    <a:lumOff val="25000"/>
                  </a:schemeClr>
                </a:solidFill>
                <a:latin typeface="+mn-lt"/>
              </a:rPr>
              <a:t>  </a:t>
            </a:r>
          </a:p>
          <a:p>
            <a:pPr algn="l"/>
            <a:r>
              <a:rPr lang="en-US" sz="1600" b="1" u="sng" dirty="0">
                <a:solidFill>
                  <a:schemeClr val="tx1">
                    <a:lumMod val="75000"/>
                    <a:lumOff val="25000"/>
                  </a:schemeClr>
                </a:solidFill>
                <a:latin typeface="+mn-lt"/>
              </a:rPr>
              <a:t>A)</a:t>
            </a:r>
            <a:r>
              <a:rPr lang="en-US" sz="1600" b="1" dirty="0">
                <a:solidFill>
                  <a:schemeClr val="tx1">
                    <a:lumMod val="75000"/>
                    <a:lumOff val="25000"/>
                  </a:schemeClr>
                </a:solidFill>
                <a:latin typeface="+mn-lt"/>
              </a:rPr>
              <a:t> C2	</a:t>
            </a:r>
            <a:r>
              <a:rPr lang="en-US" sz="1600" b="1" u="sng" dirty="0">
                <a:solidFill>
                  <a:schemeClr val="tx1">
                    <a:lumMod val="75000"/>
                    <a:lumOff val="25000"/>
                  </a:schemeClr>
                </a:solidFill>
                <a:latin typeface="+mn-lt"/>
              </a:rPr>
              <a:t>B)</a:t>
            </a:r>
            <a:r>
              <a:rPr lang="en-US" sz="1600" b="1" dirty="0">
                <a:solidFill>
                  <a:schemeClr val="tx1">
                    <a:lumMod val="75000"/>
                    <a:lumOff val="25000"/>
                  </a:schemeClr>
                </a:solidFill>
                <a:latin typeface="+mn-lt"/>
              </a:rPr>
              <a:t> C4	</a:t>
            </a:r>
            <a:r>
              <a:rPr lang="en-US" sz="1600" b="1" u="sng" dirty="0">
                <a:solidFill>
                  <a:schemeClr val="tx1">
                    <a:lumMod val="75000"/>
                    <a:lumOff val="25000"/>
                  </a:schemeClr>
                </a:solidFill>
                <a:latin typeface="+mn-lt"/>
              </a:rPr>
              <a:t>C)</a:t>
            </a:r>
            <a:r>
              <a:rPr lang="en-US" sz="1600" b="1" dirty="0">
                <a:solidFill>
                  <a:schemeClr val="tx1">
                    <a:lumMod val="75000"/>
                    <a:lumOff val="25000"/>
                  </a:schemeClr>
                </a:solidFill>
                <a:latin typeface="+mn-lt"/>
              </a:rPr>
              <a:t> C5	</a:t>
            </a:r>
            <a:r>
              <a:rPr lang="en-US" sz="1600" b="1" u="sng" dirty="0">
                <a:solidFill>
                  <a:schemeClr val="tx1">
                    <a:lumMod val="75000"/>
                    <a:lumOff val="25000"/>
                  </a:schemeClr>
                </a:solidFill>
                <a:latin typeface="+mn-lt"/>
              </a:rPr>
              <a:t>D)</a:t>
            </a:r>
            <a:r>
              <a:rPr lang="en-US" sz="1600" b="1" dirty="0">
                <a:solidFill>
                  <a:schemeClr val="tx1">
                    <a:lumMod val="75000"/>
                    <a:lumOff val="25000"/>
                  </a:schemeClr>
                </a:solidFill>
                <a:latin typeface="+mn-lt"/>
              </a:rPr>
              <a:t> C7</a:t>
            </a:r>
          </a:p>
          <a:p>
            <a:endParaRPr lang="en-US" sz="1600" dirty="0">
              <a:latin typeface="+mn-lt"/>
            </a:endParaRPr>
          </a:p>
          <a:p>
            <a:r>
              <a:rPr lang="en-US" sz="1600" b="1" dirty="0">
                <a:latin typeface="+mn-lt"/>
              </a:rPr>
              <a:t>5.</a:t>
            </a:r>
            <a:r>
              <a:rPr lang="en-US" sz="1600" dirty="0">
                <a:latin typeface="+mn-lt"/>
              </a:rPr>
              <a:t>Witch one of the following is a continuous ligament ?</a:t>
            </a:r>
            <a:endParaRPr lang="en-US" sz="1600" b="1" dirty="0">
              <a:latin typeface="+mn-lt"/>
            </a:endParaRPr>
          </a:p>
          <a:p>
            <a:pPr marL="228600" indent="-228600">
              <a:buAutoNum type="alphaUcParenR"/>
            </a:pPr>
            <a:r>
              <a:rPr lang="en-US" sz="1600" b="1" dirty="0" err="1">
                <a:latin typeface="+mn-lt"/>
              </a:rPr>
              <a:t>Ligamentum</a:t>
            </a:r>
            <a:r>
              <a:rPr lang="en-US" sz="1600" b="1" dirty="0">
                <a:latin typeface="+mn-lt"/>
              </a:rPr>
              <a:t> </a:t>
            </a:r>
            <a:r>
              <a:rPr lang="en-US" sz="1600" b="1" dirty="0" err="1">
                <a:latin typeface="+mn-lt"/>
              </a:rPr>
              <a:t>flavum</a:t>
            </a:r>
            <a:r>
              <a:rPr lang="en-US" sz="1600" b="1" dirty="0">
                <a:latin typeface="+mn-lt"/>
              </a:rPr>
              <a:t>.	B) </a:t>
            </a:r>
            <a:r>
              <a:rPr lang="en-US" sz="1600" b="1" dirty="0" err="1">
                <a:latin typeface="+mn-lt"/>
              </a:rPr>
              <a:t>Interspinous</a:t>
            </a:r>
            <a:r>
              <a:rPr lang="en-US" sz="1600" b="1" dirty="0">
                <a:latin typeface="+mn-lt"/>
              </a:rPr>
              <a:t> ligament.</a:t>
            </a:r>
          </a:p>
          <a:p>
            <a:r>
              <a:rPr lang="en-US" sz="1600" b="1" dirty="0">
                <a:latin typeface="+mn-lt"/>
              </a:rPr>
              <a:t>C)</a:t>
            </a:r>
            <a:r>
              <a:rPr lang="en-US" sz="1600" b="1" dirty="0">
                <a:solidFill>
                  <a:srgbClr val="FF0000"/>
                </a:solidFill>
                <a:latin typeface="+mn-lt"/>
              </a:rPr>
              <a:t> </a:t>
            </a:r>
            <a:r>
              <a:rPr lang="en-US" sz="1600" b="1" dirty="0">
                <a:latin typeface="+mn-lt"/>
              </a:rPr>
              <a:t>posterior</a:t>
            </a:r>
            <a:r>
              <a:rPr lang="en-US" sz="1600" b="1" dirty="0">
                <a:solidFill>
                  <a:srgbClr val="FF0000"/>
                </a:solidFill>
                <a:latin typeface="+mn-lt"/>
              </a:rPr>
              <a:t> </a:t>
            </a:r>
            <a:r>
              <a:rPr lang="en-US" sz="1600" b="1" dirty="0">
                <a:latin typeface="+mn-lt"/>
              </a:rPr>
              <a:t>ligament.	D) </a:t>
            </a:r>
            <a:r>
              <a:rPr lang="en-US" sz="1600" b="1" dirty="0" err="1">
                <a:latin typeface="+mn-lt"/>
              </a:rPr>
              <a:t>Intertransverse</a:t>
            </a:r>
            <a:r>
              <a:rPr lang="en-US" sz="1600" b="1" dirty="0">
                <a:latin typeface="+mn-lt"/>
              </a:rPr>
              <a:t> ligaments</a:t>
            </a:r>
          </a:p>
          <a:p>
            <a:pPr algn="l"/>
            <a:endParaRPr lang="en-US" sz="1600" b="1" dirty="0">
              <a:solidFill>
                <a:schemeClr val="tx1">
                  <a:lumMod val="75000"/>
                  <a:lumOff val="25000"/>
                </a:schemeClr>
              </a:solidFill>
              <a:latin typeface="+mn-lt"/>
            </a:endParaRPr>
          </a:p>
          <a:p>
            <a:pPr algn="l"/>
            <a:endParaRPr lang="en-US" sz="1600" dirty="0">
              <a:solidFill>
                <a:schemeClr val="tx1">
                  <a:lumMod val="75000"/>
                  <a:lumOff val="25000"/>
                </a:schemeClr>
              </a:solidFill>
              <a:latin typeface="+mn-lt"/>
            </a:endParaRPr>
          </a:p>
        </p:txBody>
      </p:sp>
      <p:sp>
        <p:nvSpPr>
          <p:cNvPr id="6" name="TextBox 5"/>
          <p:cNvSpPr txBox="1"/>
          <p:nvPr/>
        </p:nvSpPr>
        <p:spPr>
          <a:xfrm>
            <a:off x="5985164" y="971603"/>
            <a:ext cx="6206835" cy="5016758"/>
          </a:xfrm>
          <a:prstGeom prst="rect">
            <a:avLst/>
          </a:prstGeom>
          <a:noFill/>
        </p:spPr>
        <p:txBody>
          <a:bodyPr wrap="square" rtlCol="1">
            <a:spAutoFit/>
          </a:bodyPr>
          <a:lstStyle/>
          <a:p>
            <a:r>
              <a:rPr lang="en-US" sz="1600" b="1" dirty="0">
                <a:solidFill>
                  <a:schemeClr val="tx1">
                    <a:lumMod val="75000"/>
                    <a:lumOff val="25000"/>
                  </a:schemeClr>
                </a:solidFill>
                <a:latin typeface="+mn-lt"/>
              </a:rPr>
              <a:t>1.</a:t>
            </a:r>
            <a:r>
              <a:rPr lang="en-US" sz="1600" dirty="0">
                <a:solidFill>
                  <a:schemeClr val="tx1">
                    <a:lumMod val="75000"/>
                    <a:lumOff val="25000"/>
                  </a:schemeClr>
                </a:solidFill>
                <a:latin typeface="+mn-lt"/>
              </a:rPr>
              <a:t>What is the difference between the movement of  </a:t>
            </a:r>
            <a:r>
              <a:rPr lang="en-US" altLang="ar-SA" sz="1600" b="1" u="sng" dirty="0" err="1">
                <a:solidFill>
                  <a:schemeClr val="tx1">
                    <a:lumMod val="75000"/>
                    <a:lumOff val="25000"/>
                  </a:schemeClr>
                </a:solidFill>
                <a:latin typeface="+mn-lt"/>
              </a:rPr>
              <a:t>Atlanto</a:t>
            </a:r>
            <a:r>
              <a:rPr lang="en-US" altLang="ar-SA" sz="1600" b="1" u="sng" dirty="0">
                <a:solidFill>
                  <a:schemeClr val="tx1">
                    <a:lumMod val="75000"/>
                    <a:lumOff val="25000"/>
                  </a:schemeClr>
                </a:solidFill>
                <a:latin typeface="+mn-lt"/>
              </a:rPr>
              <a:t>-Occipital Joints</a:t>
            </a:r>
            <a:r>
              <a:rPr lang="en-US" altLang="ar-SA" sz="1600" dirty="0">
                <a:solidFill>
                  <a:schemeClr val="tx1">
                    <a:lumMod val="75000"/>
                    <a:lumOff val="25000"/>
                  </a:schemeClr>
                </a:solidFill>
                <a:latin typeface="+mn-lt"/>
              </a:rPr>
              <a:t> and </a:t>
            </a:r>
            <a:r>
              <a:rPr lang="en-US" altLang="ar-SA" sz="1600" b="1" u="sng" dirty="0" err="1">
                <a:solidFill>
                  <a:schemeClr val="tx1">
                    <a:lumMod val="75000"/>
                    <a:lumOff val="25000"/>
                  </a:schemeClr>
                </a:solidFill>
                <a:latin typeface="+mn-lt"/>
              </a:rPr>
              <a:t>Atlanto</a:t>
            </a:r>
            <a:r>
              <a:rPr lang="en-US" altLang="ar-SA" sz="1600" b="1" u="sng" dirty="0">
                <a:solidFill>
                  <a:schemeClr val="tx1">
                    <a:lumMod val="75000"/>
                    <a:lumOff val="25000"/>
                  </a:schemeClr>
                </a:solidFill>
                <a:latin typeface="+mn-lt"/>
              </a:rPr>
              <a:t>-Axial Joints?</a:t>
            </a:r>
            <a:endParaRPr lang="ar-SA" sz="1600" b="1" u="sng" dirty="0">
              <a:solidFill>
                <a:schemeClr val="tx1">
                  <a:lumMod val="75000"/>
                  <a:lumOff val="25000"/>
                </a:schemeClr>
              </a:solidFill>
              <a:latin typeface="+mn-lt"/>
            </a:endParaRPr>
          </a:p>
          <a:p>
            <a:endParaRPr lang="en-US" sz="1600" dirty="0">
              <a:solidFill>
                <a:schemeClr val="tx1">
                  <a:lumMod val="75000"/>
                  <a:lumOff val="25000"/>
                </a:schemeClr>
              </a:solidFill>
              <a:latin typeface="+mn-lt"/>
            </a:endParaRPr>
          </a:p>
          <a:p>
            <a:endParaRPr lang="en-US" sz="1600" dirty="0">
              <a:solidFill>
                <a:schemeClr val="tx1">
                  <a:lumMod val="75000"/>
                  <a:lumOff val="25000"/>
                </a:schemeClr>
              </a:solidFill>
              <a:latin typeface="+mn-lt"/>
            </a:endParaRPr>
          </a:p>
          <a:p>
            <a:endParaRPr lang="ar-SA" sz="1600" dirty="0">
              <a:solidFill>
                <a:schemeClr val="tx1">
                  <a:lumMod val="75000"/>
                  <a:lumOff val="25000"/>
                </a:schemeClr>
              </a:solidFill>
              <a:latin typeface="+mn-lt"/>
            </a:endParaRPr>
          </a:p>
          <a:p>
            <a:r>
              <a:rPr lang="en-US" sz="1600" b="1" dirty="0">
                <a:latin typeface="+mn-lt"/>
              </a:rPr>
              <a:t>2.-</a:t>
            </a:r>
            <a:r>
              <a:rPr lang="en-US" sz="1600" dirty="0">
                <a:latin typeface="+mn-lt"/>
              </a:rPr>
              <a:t>Enumerate the movements of </a:t>
            </a:r>
            <a:r>
              <a:rPr lang="en-US" sz="1600" dirty="0" err="1">
                <a:latin typeface="+mn-lt"/>
              </a:rPr>
              <a:t>Atlanto</a:t>
            </a:r>
            <a:r>
              <a:rPr lang="en-US" sz="1600" dirty="0">
                <a:latin typeface="+mn-lt"/>
              </a:rPr>
              <a:t>-occipital joint:</a:t>
            </a: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r>
              <a:rPr lang="en-US" sz="1600" b="1" dirty="0">
                <a:latin typeface="+mn-lt"/>
              </a:rPr>
              <a:t>3.</a:t>
            </a:r>
            <a:r>
              <a:rPr lang="en-US" sz="1600" dirty="0">
                <a:latin typeface="+mn-lt"/>
              </a:rPr>
              <a:t>Which kind of connective tissue is the </a:t>
            </a:r>
            <a:r>
              <a:rPr lang="en-US" altLang="ar-SA" sz="1600" dirty="0">
                <a:latin typeface="+mn-lt"/>
              </a:rPr>
              <a:t>Intervertebral disc is made of ?</a:t>
            </a:r>
          </a:p>
          <a:p>
            <a:endParaRPr lang="en-US" sz="1600" dirty="0">
              <a:latin typeface="+mn-lt"/>
            </a:endParaRPr>
          </a:p>
          <a:p>
            <a:r>
              <a:rPr lang="en-US" sz="1600" b="1" dirty="0">
                <a:latin typeface="+mn-lt"/>
              </a:rPr>
              <a:t>4.</a:t>
            </a:r>
            <a:r>
              <a:rPr lang="en-US" sz="1600" dirty="0">
                <a:latin typeface="+mn-lt"/>
              </a:rPr>
              <a:t>A 26-year-old heavyweight boxer was punched on his mandible, resulting in a slight subluxation (dislocation) of the  atlantoaxial</a:t>
            </a:r>
          </a:p>
          <a:p>
            <a:r>
              <a:rPr lang="en-US" sz="1600" dirty="0">
                <a:latin typeface="+mn-lt"/>
              </a:rPr>
              <a:t>joint. The consequence of the injury was decreased range of motion at that joint. What movement would be most affected? </a:t>
            </a:r>
          </a:p>
          <a:p>
            <a:endParaRPr lang="en-US" sz="1600" dirty="0">
              <a:latin typeface="+mn-lt"/>
            </a:endParaRPr>
          </a:p>
          <a:p>
            <a:endParaRPr lang="en-US" sz="1600" dirty="0">
              <a:latin typeface="+mn-lt"/>
            </a:endParaRPr>
          </a:p>
          <a:p>
            <a:endParaRPr lang="ar-SA" sz="1600" dirty="0">
              <a:latin typeface="+mn-lt"/>
            </a:endParaRPr>
          </a:p>
          <a:p>
            <a:endParaRPr lang="en-US" sz="1600" dirty="0">
              <a:latin typeface="+mn-lt"/>
            </a:endParaRPr>
          </a:p>
        </p:txBody>
      </p:sp>
      <p:pic>
        <p:nvPicPr>
          <p:cNvPr id="7" name="Picture 6"/>
          <p:cNvPicPr>
            <a:picLocks noChangeAspect="1"/>
          </p:cNvPicPr>
          <p:nvPr/>
        </p:nvPicPr>
        <p:blipFill>
          <a:blip r:embed="rId2"/>
          <a:stretch>
            <a:fillRect/>
          </a:stretch>
        </p:blipFill>
        <p:spPr>
          <a:xfrm>
            <a:off x="7570209" y="7951"/>
            <a:ext cx="963652" cy="963652"/>
          </a:xfrm>
          <a:prstGeom prst="rect">
            <a:avLst/>
          </a:prstGeom>
        </p:spPr>
      </p:pic>
      <p:sp>
        <p:nvSpPr>
          <p:cNvPr id="8" name="Rectangle 3"/>
          <p:cNvSpPr txBox="1"/>
          <p:nvPr/>
        </p:nvSpPr>
        <p:spPr>
          <a:xfrm>
            <a:off x="6073237" y="186773"/>
            <a:ext cx="1860214" cy="784830"/>
          </a:xfrm>
          <a:prstGeom prst="rect">
            <a:avLst/>
          </a:prstGeom>
        </p:spPr>
        <p:txBody>
          <a:bodyPr wrap="square">
            <a:spAutoFit/>
          </a:bodyPr>
          <a:lstStyle/>
          <a:p>
            <a:r>
              <a:rPr lang="en-US" sz="4500" kern="1200" dirty="0">
                <a:ln w="0"/>
                <a:solidFill>
                  <a:schemeClr val="accent1"/>
                </a:solidFill>
                <a:effectLst>
                  <a:outerShdw blurRad="38100" dist="25400" dir="5400000" algn="ctr" rotWithShape="0">
                    <a:srgbClr val="6E747A">
                      <a:alpha val="43000"/>
                    </a:srgbClr>
                  </a:outerShdw>
                </a:effectLst>
                <a:latin typeface="+mn-lt"/>
                <a:ea typeface="+mj-ea"/>
                <a:cs typeface="+mj-cs"/>
              </a:rPr>
              <a:t>SAQ’s </a:t>
            </a:r>
          </a:p>
        </p:txBody>
      </p:sp>
      <p:sp>
        <p:nvSpPr>
          <p:cNvPr id="9" name="TextBox 8"/>
          <p:cNvSpPr txBox="1"/>
          <p:nvPr/>
        </p:nvSpPr>
        <p:spPr>
          <a:xfrm>
            <a:off x="2556797" y="5443083"/>
            <a:ext cx="460685" cy="1169551"/>
          </a:xfrm>
          <a:prstGeom prst="rect">
            <a:avLst/>
          </a:prstGeom>
          <a:noFill/>
          <a:ln>
            <a:solidFill>
              <a:schemeClr val="tx1"/>
            </a:solidFill>
          </a:ln>
        </p:spPr>
        <p:txBody>
          <a:bodyPr wrap="square" rtlCol="1">
            <a:spAutoFit/>
          </a:bodyPr>
          <a:lstStyle/>
          <a:p>
            <a:r>
              <a:rPr lang="en-US" i="1" dirty="0">
                <a:solidFill>
                  <a:schemeClr val="tx1">
                    <a:lumMod val="65000"/>
                    <a:lumOff val="35000"/>
                  </a:schemeClr>
                </a:solidFill>
                <a:latin typeface="+mn-lt"/>
              </a:rPr>
              <a:t>1.B</a:t>
            </a:r>
          </a:p>
          <a:p>
            <a:r>
              <a:rPr lang="en-US" i="1" dirty="0">
                <a:solidFill>
                  <a:schemeClr val="tx1">
                    <a:lumMod val="65000"/>
                    <a:lumOff val="35000"/>
                  </a:schemeClr>
                </a:solidFill>
                <a:latin typeface="+mn-lt"/>
              </a:rPr>
              <a:t>2.D</a:t>
            </a:r>
          </a:p>
          <a:p>
            <a:r>
              <a:rPr lang="en-US" i="1" dirty="0">
                <a:solidFill>
                  <a:schemeClr val="tx1">
                    <a:lumMod val="65000"/>
                    <a:lumOff val="35000"/>
                  </a:schemeClr>
                </a:solidFill>
                <a:latin typeface="+mn-lt"/>
              </a:rPr>
              <a:t>3.A</a:t>
            </a:r>
          </a:p>
          <a:p>
            <a:r>
              <a:rPr lang="en-US" i="1" dirty="0">
                <a:solidFill>
                  <a:schemeClr val="tx1">
                    <a:lumMod val="65000"/>
                    <a:lumOff val="35000"/>
                  </a:schemeClr>
                </a:solidFill>
                <a:latin typeface="+mn-lt"/>
              </a:rPr>
              <a:t>4.D</a:t>
            </a:r>
          </a:p>
          <a:p>
            <a:r>
              <a:rPr lang="en-US" i="1" dirty="0">
                <a:solidFill>
                  <a:schemeClr val="tx1">
                    <a:lumMod val="65000"/>
                    <a:lumOff val="35000"/>
                  </a:schemeClr>
                </a:solidFill>
                <a:latin typeface="+mn-lt"/>
              </a:rPr>
              <a:t>5.C</a:t>
            </a:r>
            <a:endParaRPr lang="ar-SA" i="1" dirty="0">
              <a:solidFill>
                <a:schemeClr val="tx1">
                  <a:lumMod val="65000"/>
                  <a:lumOff val="35000"/>
                </a:schemeClr>
              </a:solidFill>
              <a:latin typeface="+mn-lt"/>
            </a:endParaRPr>
          </a:p>
        </p:txBody>
      </p:sp>
      <p:sp>
        <p:nvSpPr>
          <p:cNvPr id="2" name="Rectangle 1"/>
          <p:cNvSpPr/>
          <p:nvPr/>
        </p:nvSpPr>
        <p:spPr>
          <a:xfrm>
            <a:off x="5485861" y="5297671"/>
            <a:ext cx="6096000" cy="1277273"/>
          </a:xfrm>
          <a:prstGeom prst="rect">
            <a:avLst/>
          </a:prstGeom>
        </p:spPr>
        <p:txBody>
          <a:bodyPr>
            <a:spAutoFit/>
          </a:bodyPr>
          <a:lstStyle/>
          <a:p>
            <a:r>
              <a:rPr lang="en-US" altLang="ar-SA" sz="1100" dirty="0">
                <a:solidFill>
                  <a:schemeClr val="tx1">
                    <a:lumMod val="65000"/>
                    <a:lumOff val="35000"/>
                  </a:schemeClr>
                </a:solidFill>
                <a:latin typeface="+mn-lt"/>
              </a:rPr>
              <a:t>1.</a:t>
            </a:r>
            <a:r>
              <a:rPr lang="en-US" altLang="ar-SA" sz="1100" u="sng" dirty="0">
                <a:solidFill>
                  <a:schemeClr val="tx1">
                    <a:lumMod val="65000"/>
                    <a:lumOff val="35000"/>
                  </a:schemeClr>
                </a:solidFill>
                <a:latin typeface="+mn-lt"/>
              </a:rPr>
              <a:t>Atlanto-Occipital Joints</a:t>
            </a:r>
            <a:r>
              <a:rPr lang="en-US" altLang="ar-SA" sz="1100" dirty="0">
                <a:solidFill>
                  <a:schemeClr val="tx1">
                    <a:lumMod val="65000"/>
                    <a:lumOff val="35000"/>
                  </a:schemeClr>
                </a:solidFill>
                <a:latin typeface="+mn-lt"/>
              </a:rPr>
              <a:t> : </a:t>
            </a:r>
            <a:r>
              <a:rPr lang="en-US" sz="1100" u="sng" dirty="0">
                <a:solidFill>
                  <a:schemeClr val="tx1">
                    <a:lumMod val="65000"/>
                    <a:lumOff val="35000"/>
                  </a:schemeClr>
                </a:solidFill>
                <a:latin typeface="+mn-lt"/>
              </a:rPr>
              <a:t>Flexion</a:t>
            </a:r>
            <a:r>
              <a:rPr lang="en-US" sz="1100" dirty="0">
                <a:solidFill>
                  <a:schemeClr val="tx1">
                    <a:lumMod val="65000"/>
                    <a:lumOff val="35000"/>
                  </a:schemeClr>
                </a:solidFill>
                <a:latin typeface="+mn-lt"/>
              </a:rPr>
              <a:t>, </a:t>
            </a:r>
            <a:r>
              <a:rPr lang="en-US" sz="1100" u="sng" dirty="0">
                <a:solidFill>
                  <a:schemeClr val="tx1">
                    <a:lumMod val="65000"/>
                    <a:lumOff val="35000"/>
                  </a:schemeClr>
                </a:solidFill>
                <a:latin typeface="+mn-lt"/>
              </a:rPr>
              <a:t>Extension</a:t>
            </a:r>
            <a:r>
              <a:rPr lang="en-US" sz="1100" dirty="0">
                <a:solidFill>
                  <a:schemeClr val="tx1">
                    <a:lumMod val="65000"/>
                    <a:lumOff val="35000"/>
                  </a:schemeClr>
                </a:solidFill>
                <a:latin typeface="+mn-lt"/>
              </a:rPr>
              <a:t> (allow you to say yes) and Lateral flexion</a:t>
            </a:r>
          </a:p>
          <a:p>
            <a:r>
              <a:rPr lang="en-US" altLang="ar-SA" sz="1100" dirty="0">
                <a:solidFill>
                  <a:schemeClr val="tx1">
                    <a:lumMod val="65000"/>
                    <a:lumOff val="35000"/>
                  </a:schemeClr>
                </a:solidFill>
                <a:latin typeface="+mn-lt"/>
              </a:rPr>
              <a:t>   </a:t>
            </a:r>
            <a:r>
              <a:rPr lang="en-US" altLang="ar-SA" sz="1100" u="sng" dirty="0" err="1">
                <a:solidFill>
                  <a:schemeClr val="tx1">
                    <a:lumMod val="65000"/>
                    <a:lumOff val="35000"/>
                  </a:schemeClr>
                </a:solidFill>
                <a:latin typeface="+mn-lt"/>
              </a:rPr>
              <a:t>Atlanto</a:t>
            </a:r>
            <a:r>
              <a:rPr lang="en-US" altLang="ar-SA" sz="1100" u="sng" dirty="0">
                <a:solidFill>
                  <a:schemeClr val="tx1">
                    <a:lumMod val="65000"/>
                    <a:lumOff val="35000"/>
                  </a:schemeClr>
                </a:solidFill>
                <a:latin typeface="+mn-lt"/>
              </a:rPr>
              <a:t>-Axial Joints : </a:t>
            </a:r>
            <a:r>
              <a:rPr lang="en-US" altLang="ar-SA" sz="1100" dirty="0">
                <a:solidFill>
                  <a:schemeClr val="tx1">
                    <a:lumMod val="65000"/>
                    <a:lumOff val="35000"/>
                  </a:schemeClr>
                </a:solidFill>
                <a:latin typeface="+mn-lt"/>
              </a:rPr>
              <a:t>extensive rotation of the atlas and the skull (allows you to say no) </a:t>
            </a:r>
          </a:p>
          <a:p>
            <a:pPr>
              <a:defRPr/>
            </a:pPr>
            <a:r>
              <a:rPr lang="en-US" altLang="ar-SA" sz="1100" dirty="0">
                <a:solidFill>
                  <a:schemeClr val="tx1">
                    <a:lumMod val="65000"/>
                    <a:lumOff val="35000"/>
                  </a:schemeClr>
                </a:solidFill>
                <a:latin typeface="+mn-lt"/>
              </a:rPr>
              <a:t>2.</a:t>
            </a:r>
            <a:r>
              <a:rPr lang="en-US" sz="1100" dirty="0">
                <a:solidFill>
                  <a:schemeClr val="tx1">
                    <a:lumMod val="65000"/>
                    <a:lumOff val="35000"/>
                  </a:schemeClr>
                </a:solidFill>
                <a:latin typeface="+mn-lt"/>
              </a:rPr>
              <a:t> Flexion, Extension, and Lateral flexion</a:t>
            </a:r>
          </a:p>
          <a:p>
            <a:pPr>
              <a:defRPr/>
            </a:pPr>
            <a:r>
              <a:rPr lang="en-US" altLang="ar-SA" sz="1100" dirty="0">
                <a:solidFill>
                  <a:schemeClr val="tx1">
                    <a:lumMod val="65000"/>
                    <a:lumOff val="35000"/>
                  </a:schemeClr>
                </a:solidFill>
                <a:latin typeface="+mn-lt"/>
              </a:rPr>
              <a:t>3.</a:t>
            </a:r>
            <a:r>
              <a:rPr lang="en-US" sz="1100" dirty="0">
                <a:solidFill>
                  <a:schemeClr val="tx1">
                    <a:lumMod val="65000"/>
                    <a:lumOff val="35000"/>
                  </a:schemeClr>
                </a:solidFill>
                <a:latin typeface="+mn-lt"/>
              </a:rPr>
              <a:t> Fibrocartilage</a:t>
            </a:r>
          </a:p>
          <a:p>
            <a:r>
              <a:rPr lang="en-US" altLang="ar-SA" sz="1100" dirty="0">
                <a:solidFill>
                  <a:schemeClr val="tx1">
                    <a:lumMod val="65000"/>
                    <a:lumOff val="35000"/>
                  </a:schemeClr>
                </a:solidFill>
                <a:latin typeface="+mn-lt"/>
              </a:rPr>
              <a:t>4.</a:t>
            </a:r>
            <a:r>
              <a:rPr lang="en-US" sz="1100" dirty="0">
                <a:solidFill>
                  <a:schemeClr val="tx1">
                    <a:lumMod val="65000"/>
                    <a:lumOff val="35000"/>
                  </a:schemeClr>
                </a:solidFill>
                <a:latin typeface="+mn-lt"/>
              </a:rPr>
              <a:t> Rotation, The atlantoaxial joints are synovial joints that consist of two plane joints and one pivot joint and are involved primarily in rotation of the head. Other movements do not occur at this joint.</a:t>
            </a:r>
          </a:p>
          <a:p>
            <a:pPr>
              <a:defRPr/>
            </a:pPr>
            <a:endParaRPr lang="en-US" altLang="ar-SA" sz="1100" dirty="0">
              <a:solidFill>
                <a:schemeClr val="tx1">
                  <a:lumMod val="65000"/>
                  <a:lumOff val="35000"/>
                </a:schemeClr>
              </a:solidFill>
              <a:latin typeface="+mn-lt"/>
            </a:endParaRPr>
          </a:p>
        </p:txBody>
      </p:sp>
      <p:sp>
        <p:nvSpPr>
          <p:cNvPr id="10" name="Rectangle 3"/>
          <p:cNvSpPr txBox="1"/>
          <p:nvPr/>
        </p:nvSpPr>
        <p:spPr>
          <a:xfrm>
            <a:off x="161676" y="5037769"/>
            <a:ext cx="4630476" cy="553998"/>
          </a:xfrm>
          <a:prstGeom prst="rect">
            <a:avLst/>
          </a:prstGeom>
        </p:spPr>
        <p:txBody>
          <a:bodyPr wrap="square">
            <a:spAutoFit/>
          </a:bodyPr>
          <a:lstStyle/>
          <a:p>
            <a:r>
              <a:rPr lang="en-US" sz="3000" b="1" kern="1200" dirty="0">
                <a:ln w="0"/>
                <a:solidFill>
                  <a:schemeClr val="accent1"/>
                </a:solidFill>
                <a:effectLst>
                  <a:outerShdw blurRad="38100" dist="25400" dir="5400000" algn="ctr" rotWithShape="0">
                    <a:srgbClr val="6E747A">
                      <a:alpha val="43000"/>
                    </a:srgbClr>
                  </a:outerShdw>
                </a:effectLst>
                <a:latin typeface="+mn-lt"/>
                <a:ea typeface="+mj-ea"/>
                <a:cs typeface="+mj-cs"/>
              </a:rPr>
              <a:t>The Answers:</a:t>
            </a:r>
          </a:p>
        </p:txBody>
      </p:sp>
      <p:cxnSp>
        <p:nvCxnSpPr>
          <p:cNvPr id="12" name="Straight Connector 11"/>
          <p:cNvCxnSpPr/>
          <p:nvPr/>
        </p:nvCxnSpPr>
        <p:spPr>
          <a:xfrm>
            <a:off x="4393" y="5100058"/>
            <a:ext cx="12132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26962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90" y="92113"/>
            <a:ext cx="2661557" cy="718457"/>
          </a:xfrm>
        </p:spPr>
        <p:txBody>
          <a:bodyPr>
            <a:normAutofit/>
          </a:bodyPr>
          <a:lstStyle/>
          <a:p>
            <a:r>
              <a:rPr lang="en-US" sz="4500" dirty="0">
                <a:ln w="0"/>
                <a:solidFill>
                  <a:schemeClr val="accent1"/>
                </a:solidFill>
                <a:effectLst>
                  <a:outerShdw blurRad="38100" dist="25400" dir="5400000" algn="ctr" rotWithShape="0">
                    <a:srgbClr val="6E747A">
                      <a:alpha val="43000"/>
                    </a:srgbClr>
                  </a:outerShdw>
                </a:effectLst>
                <a:latin typeface="+mn-lt"/>
                <a:sym typeface="Arial"/>
              </a:rPr>
              <a:t>Summary</a:t>
            </a:r>
          </a:p>
        </p:txBody>
      </p:sp>
      <p:sp>
        <p:nvSpPr>
          <p:cNvPr id="5" name="Rectangle 4"/>
          <p:cNvSpPr/>
          <p:nvPr/>
        </p:nvSpPr>
        <p:spPr>
          <a:xfrm>
            <a:off x="123290" y="810570"/>
            <a:ext cx="11918022" cy="5940088"/>
          </a:xfrm>
          <a:prstGeom prst="rect">
            <a:avLst/>
          </a:prstGeom>
        </p:spPr>
        <p:txBody>
          <a:bodyPr wrap="square">
            <a:spAutoFit/>
          </a:bodyPr>
          <a:lstStyle/>
          <a:p>
            <a:pPr marL="342900" indent="-342900">
              <a:buFont typeface="Arial" panose="020B0604020202020204" pitchFamily="34" charset="0"/>
              <a:buChar char="•"/>
              <a:defRPr/>
            </a:pPr>
            <a:r>
              <a:rPr lang="en-US" sz="2000" dirty="0">
                <a:latin typeface="+mn-lt"/>
                <a:cs typeface="Arial" panose="020B0604020202020204" pitchFamily="34" charset="0"/>
              </a:rPr>
              <a:t>The cervical vertebrae are 7 in number, classified into typical &amp; atypical (non-typical) vertebrae.</a:t>
            </a:r>
          </a:p>
          <a:p>
            <a:pPr marL="342900" indent="-342900">
              <a:buFont typeface="Arial" panose="020B0604020202020204" pitchFamily="34" charset="0"/>
              <a:buChar char="•"/>
              <a:defRPr/>
            </a:pPr>
            <a:r>
              <a:rPr lang="en-US" sz="2000" b="1" dirty="0">
                <a:solidFill>
                  <a:srgbClr val="FF0000"/>
                </a:solidFill>
                <a:latin typeface="+mn-lt"/>
                <a:cs typeface="Arial" panose="020B0604020202020204" pitchFamily="34" charset="0"/>
              </a:rPr>
              <a:t>All the typical vertebrae </a:t>
            </a:r>
            <a:r>
              <a:rPr lang="en-US" sz="2000" dirty="0">
                <a:latin typeface="+mn-lt"/>
                <a:cs typeface="Arial" panose="020B0604020202020204" pitchFamily="34" charset="0"/>
              </a:rPr>
              <a:t>have a foramen </a:t>
            </a:r>
            <a:r>
              <a:rPr lang="en-US" sz="2000" dirty="0" err="1">
                <a:latin typeface="+mn-lt"/>
                <a:cs typeface="Arial" panose="020B0604020202020204" pitchFamily="34" charset="0"/>
              </a:rPr>
              <a:t>transversarium</a:t>
            </a:r>
            <a:r>
              <a:rPr lang="en-US" sz="2000" dirty="0">
                <a:latin typeface="+mn-lt"/>
                <a:cs typeface="Arial" panose="020B0604020202020204" pitchFamily="34" charset="0"/>
              </a:rPr>
              <a:t> and bifid spinous processes.</a:t>
            </a:r>
          </a:p>
          <a:p>
            <a:pPr marL="342900" indent="-342900">
              <a:buFont typeface="Arial" panose="020B0604020202020204" pitchFamily="34" charset="0"/>
              <a:buChar char="•"/>
              <a:defRPr/>
            </a:pPr>
            <a:r>
              <a:rPr lang="en-US" sz="2000" b="1" dirty="0">
                <a:solidFill>
                  <a:srgbClr val="FF0000"/>
                </a:solidFill>
                <a:latin typeface="+mn-lt"/>
                <a:cs typeface="Arial" panose="020B0604020202020204" pitchFamily="34" charset="0"/>
              </a:rPr>
              <a:t>Atypical vertebrae (1,2,7) : </a:t>
            </a:r>
          </a:p>
          <a:p>
            <a:pPr marL="342900" indent="-342900">
              <a:buFont typeface="Arial" panose="020B0604020202020204" pitchFamily="34" charset="0"/>
              <a:buChar char="•"/>
              <a:defRPr/>
            </a:pPr>
            <a:r>
              <a:rPr lang="en-US" sz="2000" b="1" dirty="0">
                <a:solidFill>
                  <a:schemeClr val="accent2">
                    <a:lumMod val="75000"/>
                  </a:schemeClr>
                </a:solidFill>
                <a:latin typeface="+mn-lt"/>
                <a:cs typeface="Arial" panose="020B0604020202020204" pitchFamily="34" charset="0"/>
              </a:rPr>
              <a:t>1</a:t>
            </a:r>
            <a:r>
              <a:rPr lang="en-US" sz="2000" b="1" baseline="30000" dirty="0">
                <a:solidFill>
                  <a:schemeClr val="accent2">
                    <a:lumMod val="75000"/>
                  </a:schemeClr>
                </a:solidFill>
                <a:latin typeface="+mn-lt"/>
                <a:cs typeface="Arial" panose="020B0604020202020204" pitchFamily="34" charset="0"/>
              </a:rPr>
              <a:t>st</a:t>
            </a:r>
            <a:r>
              <a:rPr lang="en-US" sz="2000" b="1" dirty="0">
                <a:solidFill>
                  <a:schemeClr val="accent2">
                    <a:lumMod val="75000"/>
                  </a:schemeClr>
                </a:solidFill>
                <a:latin typeface="+mn-lt"/>
                <a:cs typeface="Arial" panose="020B0604020202020204" pitchFamily="34" charset="0"/>
              </a:rPr>
              <a:t> (Atlas) : </a:t>
            </a:r>
            <a:r>
              <a:rPr lang="en-US" sz="2000" dirty="0">
                <a:latin typeface="+mn-lt"/>
                <a:cs typeface="Arial" panose="020B0604020202020204" pitchFamily="34" charset="0"/>
              </a:rPr>
              <a:t>has no body nor spine, has short anterior arch and long posterior arch.</a:t>
            </a:r>
          </a:p>
          <a:p>
            <a:pPr marL="342900" indent="-342900">
              <a:buFont typeface="Arial" panose="020B0604020202020204" pitchFamily="34" charset="0"/>
              <a:buChar char="•"/>
              <a:defRPr/>
            </a:pPr>
            <a:r>
              <a:rPr lang="en-US" sz="2000" b="1" dirty="0">
                <a:solidFill>
                  <a:schemeClr val="accent2">
                    <a:lumMod val="75000"/>
                  </a:schemeClr>
                </a:solidFill>
                <a:latin typeface="+mn-lt"/>
                <a:cs typeface="Arial" panose="020B0604020202020204" pitchFamily="34" charset="0"/>
              </a:rPr>
              <a:t>2</a:t>
            </a:r>
            <a:r>
              <a:rPr lang="en-US" sz="2000" b="1" baseline="30000" dirty="0">
                <a:solidFill>
                  <a:schemeClr val="accent2">
                    <a:lumMod val="75000"/>
                  </a:schemeClr>
                </a:solidFill>
                <a:latin typeface="+mn-lt"/>
                <a:cs typeface="Arial" panose="020B0604020202020204" pitchFamily="34" charset="0"/>
              </a:rPr>
              <a:t>nd</a:t>
            </a:r>
            <a:r>
              <a:rPr lang="en-US" sz="2000" b="1" dirty="0">
                <a:solidFill>
                  <a:schemeClr val="accent2">
                    <a:lumMod val="75000"/>
                  </a:schemeClr>
                </a:solidFill>
                <a:latin typeface="+mn-lt"/>
                <a:cs typeface="Arial" panose="020B0604020202020204" pitchFamily="34" charset="0"/>
              </a:rPr>
              <a:t> (Axis): </a:t>
            </a:r>
            <a:r>
              <a:rPr lang="en-US" sz="2000" dirty="0">
                <a:latin typeface="+mn-lt"/>
                <a:cs typeface="Arial" panose="020B0604020202020204" pitchFamily="34" charset="0"/>
              </a:rPr>
              <a:t>has odontoid process (dens). </a:t>
            </a:r>
          </a:p>
          <a:p>
            <a:pPr marL="342900" indent="-342900">
              <a:buFont typeface="Arial" panose="020B0604020202020204" pitchFamily="34" charset="0"/>
              <a:buChar char="•"/>
              <a:defRPr/>
            </a:pPr>
            <a:r>
              <a:rPr lang="en-US" sz="2000" b="1" dirty="0">
                <a:solidFill>
                  <a:schemeClr val="accent2">
                    <a:lumMod val="75000"/>
                  </a:schemeClr>
                </a:solidFill>
                <a:latin typeface="+mn-lt"/>
                <a:cs typeface="Arial" panose="020B0604020202020204" pitchFamily="34" charset="0"/>
              </a:rPr>
              <a:t>7</a:t>
            </a:r>
            <a:r>
              <a:rPr lang="en-US" sz="2000" b="1" baseline="30000" dirty="0">
                <a:solidFill>
                  <a:schemeClr val="accent2">
                    <a:lumMod val="75000"/>
                  </a:schemeClr>
                </a:solidFill>
                <a:latin typeface="+mn-lt"/>
                <a:cs typeface="Arial" panose="020B0604020202020204" pitchFamily="34" charset="0"/>
              </a:rPr>
              <a:t>th</a:t>
            </a:r>
            <a:r>
              <a:rPr lang="en-US" sz="2000" b="1" dirty="0">
                <a:solidFill>
                  <a:schemeClr val="accent2">
                    <a:lumMod val="75000"/>
                  </a:schemeClr>
                </a:solidFill>
                <a:latin typeface="+mn-lt"/>
                <a:cs typeface="Arial" panose="020B0604020202020204" pitchFamily="34" charset="0"/>
              </a:rPr>
              <a:t> (</a:t>
            </a:r>
            <a:r>
              <a:rPr lang="en-US" sz="2000" b="1" dirty="0" err="1">
                <a:solidFill>
                  <a:schemeClr val="accent2">
                    <a:lumMod val="75000"/>
                  </a:schemeClr>
                </a:solidFill>
                <a:latin typeface="+mn-lt"/>
                <a:cs typeface="Arial" panose="020B0604020202020204" pitchFamily="34" charset="0"/>
              </a:rPr>
              <a:t>Cervica</a:t>
            </a:r>
            <a:r>
              <a:rPr lang="en-US" sz="2000" b="1" dirty="0">
                <a:solidFill>
                  <a:schemeClr val="accent2">
                    <a:lumMod val="75000"/>
                  </a:schemeClr>
                </a:solidFill>
                <a:latin typeface="+mn-lt"/>
                <a:cs typeface="Arial" panose="020B0604020202020204" pitchFamily="34" charset="0"/>
              </a:rPr>
              <a:t> </a:t>
            </a:r>
            <a:r>
              <a:rPr lang="en-US" sz="2000" b="1" dirty="0" err="1">
                <a:solidFill>
                  <a:schemeClr val="accent2">
                    <a:lumMod val="75000"/>
                  </a:schemeClr>
                </a:solidFill>
                <a:latin typeface="+mn-lt"/>
                <a:cs typeface="Arial" panose="020B0604020202020204" pitchFamily="34" charset="0"/>
              </a:rPr>
              <a:t>Prominens</a:t>
            </a:r>
            <a:r>
              <a:rPr lang="en-US" sz="2000" b="1" dirty="0">
                <a:solidFill>
                  <a:schemeClr val="accent2">
                    <a:lumMod val="75000"/>
                  </a:schemeClr>
                </a:solidFill>
                <a:latin typeface="+mn-lt"/>
                <a:cs typeface="Arial" panose="020B0604020202020204" pitchFamily="34" charset="0"/>
              </a:rPr>
              <a:t>) : </a:t>
            </a:r>
            <a:r>
              <a:rPr lang="en-US" sz="2000" dirty="0">
                <a:latin typeface="+mn-lt"/>
                <a:cs typeface="Arial" panose="020B0604020202020204" pitchFamily="34" charset="0"/>
              </a:rPr>
              <a:t>has </a:t>
            </a:r>
            <a:r>
              <a:rPr lang="en-US" sz="2000" b="1" dirty="0">
                <a:solidFill>
                  <a:srgbClr val="FF0000"/>
                </a:solidFill>
                <a:latin typeface="+mn-lt"/>
                <a:cs typeface="Arial" panose="020B0604020202020204" pitchFamily="34" charset="0"/>
              </a:rPr>
              <a:t>l</a:t>
            </a:r>
            <a:r>
              <a:rPr lang="en-US" sz="2000" b="1" u="sng" dirty="0">
                <a:solidFill>
                  <a:srgbClr val="FF0000"/>
                </a:solidFill>
                <a:latin typeface="+mn-lt"/>
                <a:cs typeface="Arial" panose="020B0604020202020204" pitchFamily="34" charset="0"/>
              </a:rPr>
              <a:t>ongest</a:t>
            </a:r>
            <a:r>
              <a:rPr lang="en-US" sz="2000" dirty="0">
                <a:solidFill>
                  <a:srgbClr val="FF0000"/>
                </a:solidFill>
                <a:latin typeface="+mn-lt"/>
                <a:cs typeface="Arial" panose="020B0604020202020204" pitchFamily="34" charset="0"/>
              </a:rPr>
              <a:t> </a:t>
            </a:r>
            <a:r>
              <a:rPr lang="en-US" sz="2000" b="1" dirty="0">
                <a:solidFill>
                  <a:srgbClr val="FF0000"/>
                </a:solidFill>
                <a:latin typeface="+mn-lt"/>
                <a:cs typeface="Arial" panose="020B0604020202020204" pitchFamily="34" charset="0"/>
              </a:rPr>
              <a:t>not bifid</a:t>
            </a:r>
            <a:r>
              <a:rPr lang="en-US" sz="2000" dirty="0">
                <a:solidFill>
                  <a:srgbClr val="FF0000"/>
                </a:solidFill>
                <a:latin typeface="+mn-lt"/>
                <a:cs typeface="Arial" panose="020B0604020202020204" pitchFamily="34" charset="0"/>
              </a:rPr>
              <a:t> </a:t>
            </a:r>
            <a:r>
              <a:rPr lang="en-US" sz="2000" dirty="0">
                <a:latin typeface="+mn-lt"/>
                <a:cs typeface="Arial" panose="020B0604020202020204" pitchFamily="34" charset="0"/>
              </a:rPr>
              <a:t>spinous process, which can be felt </a:t>
            </a:r>
            <a:r>
              <a:rPr lang="en-US" sz="2000" b="1" dirty="0">
                <a:solidFill>
                  <a:schemeClr val="accent2">
                    <a:lumMod val="75000"/>
                  </a:schemeClr>
                </a:solidFill>
                <a:latin typeface="+mn-lt"/>
                <a:cs typeface="Arial" panose="020B0604020202020204" pitchFamily="34" charset="0"/>
              </a:rPr>
              <a:t>subcutaneously.</a:t>
            </a:r>
          </a:p>
          <a:p>
            <a:pPr marL="342900" indent="-342900">
              <a:buFont typeface="Arial" panose="020B0604020202020204" pitchFamily="34" charset="0"/>
              <a:buChar char="•"/>
              <a:defRPr/>
            </a:pPr>
            <a:r>
              <a:rPr lang="en-US" sz="2000" b="1" dirty="0" err="1">
                <a:solidFill>
                  <a:srgbClr val="FF0000"/>
                </a:solidFill>
                <a:latin typeface="+mn-lt"/>
                <a:cs typeface="Arial" panose="020B0604020202020204" pitchFamily="34" charset="0"/>
              </a:rPr>
              <a:t>Atlanto</a:t>
            </a:r>
            <a:r>
              <a:rPr lang="en-US" sz="2000" b="1" dirty="0">
                <a:solidFill>
                  <a:srgbClr val="FF0000"/>
                </a:solidFill>
                <a:latin typeface="+mn-lt"/>
                <a:cs typeface="Arial" panose="020B0604020202020204" pitchFamily="34" charset="0"/>
              </a:rPr>
              <a:t>-Occipital joints are:</a:t>
            </a:r>
            <a:r>
              <a:rPr lang="en-US" sz="2000" b="1" dirty="0">
                <a:solidFill>
                  <a:srgbClr val="FFFF00"/>
                </a:solidFill>
                <a:latin typeface="+mn-lt"/>
                <a:cs typeface="Arial" panose="020B0604020202020204" pitchFamily="34" charset="0"/>
              </a:rPr>
              <a:t> </a:t>
            </a:r>
            <a:r>
              <a:rPr lang="en-US" sz="2000" dirty="0">
                <a:latin typeface="+mn-lt"/>
                <a:cs typeface="Arial" panose="020B0604020202020204" pitchFamily="34" charset="0"/>
              </a:rPr>
              <a:t>2 synovial joints, </a:t>
            </a:r>
            <a:r>
              <a:rPr lang="en-US" sz="2000" u="sng" dirty="0">
                <a:latin typeface="+mn-lt"/>
                <a:cs typeface="Arial" panose="020B0604020202020204" pitchFamily="34" charset="0"/>
              </a:rPr>
              <a:t>the function: </a:t>
            </a:r>
            <a:r>
              <a:rPr lang="en-US" sz="2000" dirty="0">
                <a:latin typeface="+mn-lt"/>
                <a:cs typeface="Arial" panose="020B0604020202020204" pitchFamily="34" charset="0"/>
              </a:rPr>
              <a:t>flexion and extension, and lateral flexion, This joint allows you to say </a:t>
            </a:r>
            <a:r>
              <a:rPr lang="en-US" sz="2000" b="1" dirty="0">
                <a:solidFill>
                  <a:srgbClr val="FF0000"/>
                </a:solidFill>
                <a:latin typeface="+mn-lt"/>
                <a:cs typeface="Arial" panose="020B0604020202020204" pitchFamily="34" charset="0"/>
              </a:rPr>
              <a:t>“Yes”. </a:t>
            </a:r>
          </a:p>
          <a:p>
            <a:pPr marL="342900" indent="-342900">
              <a:buFont typeface="Arial" panose="020B0604020202020204" pitchFamily="34" charset="0"/>
              <a:buChar char="•"/>
              <a:defRPr/>
            </a:pPr>
            <a:r>
              <a:rPr lang="en-US" sz="2000" b="1" dirty="0" err="1">
                <a:solidFill>
                  <a:srgbClr val="FF0000"/>
                </a:solidFill>
                <a:latin typeface="+mn-lt"/>
                <a:cs typeface="Arial" panose="020B0604020202020204" pitchFamily="34" charset="0"/>
              </a:rPr>
              <a:t>Atlanto</a:t>
            </a:r>
            <a:r>
              <a:rPr lang="en-US" sz="2000" b="1" dirty="0">
                <a:solidFill>
                  <a:srgbClr val="FF0000"/>
                </a:solidFill>
                <a:latin typeface="+mn-lt"/>
                <a:cs typeface="Arial" panose="020B0604020202020204" pitchFamily="34" charset="0"/>
              </a:rPr>
              <a:t>-Axial joints are : </a:t>
            </a:r>
            <a:r>
              <a:rPr lang="en-US" sz="2000" dirty="0">
                <a:latin typeface="+mn-lt"/>
                <a:cs typeface="Arial" panose="020B0604020202020204" pitchFamily="34" charset="0"/>
              </a:rPr>
              <a:t>3 synovial joints, </a:t>
            </a:r>
            <a:r>
              <a:rPr lang="en-US" sz="2000" u="sng" dirty="0">
                <a:latin typeface="+mn-lt"/>
                <a:cs typeface="Arial" panose="020B0604020202020204" pitchFamily="34" charset="0"/>
              </a:rPr>
              <a:t>the function : </a:t>
            </a:r>
            <a:r>
              <a:rPr lang="en-US" sz="2000" dirty="0">
                <a:latin typeface="+mn-lt"/>
                <a:cs typeface="Arial" panose="020B0604020202020204" pitchFamily="34" charset="0"/>
              </a:rPr>
              <a:t>extensive rotation, this joint allows you to say </a:t>
            </a:r>
            <a:r>
              <a:rPr lang="en-US" sz="2000" b="1" dirty="0">
                <a:solidFill>
                  <a:srgbClr val="FF0000"/>
                </a:solidFill>
                <a:latin typeface="+mn-lt"/>
                <a:cs typeface="Arial" panose="020B0604020202020204" pitchFamily="34" charset="0"/>
              </a:rPr>
              <a:t>“ No”</a:t>
            </a:r>
            <a:r>
              <a:rPr lang="en-US" sz="2000" dirty="0">
                <a:solidFill>
                  <a:srgbClr val="FF0000"/>
                </a:solidFill>
                <a:latin typeface="+mn-lt"/>
                <a:cs typeface="Arial" panose="020B0604020202020204" pitchFamily="34" charset="0"/>
              </a:rPr>
              <a:t>.  </a:t>
            </a:r>
          </a:p>
          <a:p>
            <a:pPr marL="342900" indent="-342900">
              <a:buFont typeface="Arial" panose="020B0604020202020204" pitchFamily="34" charset="0"/>
              <a:buChar char="•"/>
              <a:defRPr/>
            </a:pPr>
            <a:r>
              <a:rPr lang="en-US" sz="2000" b="1" dirty="0">
                <a:solidFill>
                  <a:srgbClr val="FF0000"/>
                </a:solidFill>
                <a:latin typeface="+mn-lt"/>
              </a:rPr>
              <a:t>JOINTS BELOW THE AXIS are:                                                </a:t>
            </a:r>
          </a:p>
          <a:p>
            <a:pPr>
              <a:defRPr/>
            </a:pPr>
            <a:r>
              <a:rPr lang="en-US" sz="2000" dirty="0">
                <a:solidFill>
                  <a:schemeClr val="accent2">
                    <a:lumMod val="75000"/>
                  </a:schemeClr>
                </a:solidFill>
                <a:latin typeface="+mn-lt"/>
              </a:rPr>
              <a:t>I- </a:t>
            </a:r>
            <a:r>
              <a:rPr lang="en-US" sz="2000" b="1" dirty="0">
                <a:solidFill>
                  <a:schemeClr val="accent2">
                    <a:lumMod val="75000"/>
                  </a:schemeClr>
                </a:solidFill>
                <a:latin typeface="+mn-lt"/>
              </a:rPr>
              <a:t>Synovial</a:t>
            </a:r>
            <a:r>
              <a:rPr lang="en-US" sz="2000" dirty="0">
                <a:solidFill>
                  <a:srgbClr val="92D050"/>
                </a:solidFill>
                <a:latin typeface="+mn-lt"/>
              </a:rPr>
              <a:t> </a:t>
            </a:r>
            <a:r>
              <a:rPr lang="en-US" sz="2000" dirty="0">
                <a:latin typeface="+mn-lt"/>
              </a:rPr>
              <a:t>joints between their </a:t>
            </a:r>
            <a:r>
              <a:rPr lang="en-US" sz="2000" u="sng" dirty="0">
                <a:latin typeface="+mn-lt"/>
              </a:rPr>
              <a:t>articular processes.</a:t>
            </a:r>
          </a:p>
          <a:p>
            <a:pPr>
              <a:defRPr/>
            </a:pPr>
            <a:r>
              <a:rPr lang="en-US" sz="2000" dirty="0">
                <a:solidFill>
                  <a:schemeClr val="accent2">
                    <a:lumMod val="75000"/>
                  </a:schemeClr>
                </a:solidFill>
                <a:latin typeface="+mn-lt"/>
              </a:rPr>
              <a:t>II- </a:t>
            </a:r>
            <a:r>
              <a:rPr lang="en-US" sz="2000" b="1" dirty="0">
                <a:solidFill>
                  <a:schemeClr val="accent2">
                    <a:lumMod val="75000"/>
                  </a:schemeClr>
                </a:solidFill>
                <a:latin typeface="+mn-lt"/>
              </a:rPr>
              <a:t>Cartilaginous</a:t>
            </a:r>
            <a:r>
              <a:rPr lang="en-US" sz="2000" dirty="0">
                <a:solidFill>
                  <a:schemeClr val="accent2">
                    <a:lumMod val="75000"/>
                  </a:schemeClr>
                </a:solidFill>
                <a:latin typeface="+mn-lt"/>
              </a:rPr>
              <a:t> </a:t>
            </a:r>
            <a:r>
              <a:rPr lang="en-US" sz="2000" dirty="0">
                <a:latin typeface="+mn-lt"/>
              </a:rPr>
              <a:t>joints between </a:t>
            </a:r>
            <a:r>
              <a:rPr lang="en-US" sz="2000" u="sng" dirty="0">
                <a:latin typeface="+mn-lt"/>
              </a:rPr>
              <a:t>their bodies </a:t>
            </a:r>
            <a:r>
              <a:rPr lang="en-US" sz="2000" dirty="0">
                <a:latin typeface="+mn-lt"/>
              </a:rPr>
              <a:t>(intervertebral disc of fibrocartilage).</a:t>
            </a:r>
          </a:p>
          <a:p>
            <a:pPr marL="342900" indent="-342900">
              <a:buFont typeface="Arial" panose="020B0604020202020204" pitchFamily="34" charset="0"/>
              <a:buChar char="•"/>
              <a:defRPr/>
            </a:pPr>
            <a:r>
              <a:rPr lang="en-US" sz="2000" b="1" dirty="0">
                <a:solidFill>
                  <a:srgbClr val="FF0000"/>
                </a:solidFill>
                <a:latin typeface="+mn-lt"/>
              </a:rPr>
              <a:t>Ligaments of cervical spines:</a:t>
            </a:r>
          </a:p>
          <a:p>
            <a:pPr marL="342900" indent="-342900">
              <a:buFont typeface="Arial" panose="020B0604020202020204" pitchFamily="34" charset="0"/>
              <a:buChar char="•"/>
              <a:defRPr/>
            </a:pPr>
            <a:r>
              <a:rPr lang="en-US" sz="2000" b="1" dirty="0">
                <a:solidFill>
                  <a:schemeClr val="accent2">
                    <a:lumMod val="75000"/>
                  </a:schemeClr>
                </a:solidFill>
                <a:latin typeface="+mn-lt"/>
              </a:rPr>
              <a:t>Supraspinous ligament,</a:t>
            </a:r>
            <a:r>
              <a:rPr lang="en-US" sz="2000" b="1" dirty="0">
                <a:solidFill>
                  <a:srgbClr val="92D050"/>
                </a:solidFill>
                <a:latin typeface="+mn-lt"/>
              </a:rPr>
              <a:t> </a:t>
            </a:r>
            <a:r>
              <a:rPr lang="en-US" sz="2000" b="1" dirty="0">
                <a:latin typeface="+mn-lt"/>
              </a:rPr>
              <a:t>between tips of spines.</a:t>
            </a:r>
          </a:p>
          <a:p>
            <a:pPr marL="342900" indent="-342900">
              <a:buFont typeface="Arial" panose="020B0604020202020204" pitchFamily="34" charset="0"/>
              <a:buChar char="•"/>
              <a:defRPr/>
            </a:pPr>
            <a:r>
              <a:rPr lang="en-US" sz="2000" b="1" dirty="0" err="1">
                <a:solidFill>
                  <a:schemeClr val="accent2">
                    <a:lumMod val="75000"/>
                  </a:schemeClr>
                </a:solidFill>
                <a:latin typeface="+mn-lt"/>
              </a:rPr>
              <a:t>Interspinous</a:t>
            </a:r>
            <a:r>
              <a:rPr lang="en-US" sz="2000" b="1" dirty="0">
                <a:solidFill>
                  <a:schemeClr val="accent2">
                    <a:lumMod val="75000"/>
                  </a:schemeClr>
                </a:solidFill>
                <a:latin typeface="+mn-lt"/>
              </a:rPr>
              <a:t> ligament,</a:t>
            </a:r>
            <a:r>
              <a:rPr lang="en-US" sz="2000" b="1" dirty="0">
                <a:solidFill>
                  <a:srgbClr val="99FF33"/>
                </a:solidFill>
                <a:latin typeface="+mn-lt"/>
              </a:rPr>
              <a:t> </a:t>
            </a:r>
            <a:r>
              <a:rPr lang="en-US" sz="2000" b="1" dirty="0">
                <a:latin typeface="+mn-lt"/>
              </a:rPr>
              <a:t>between adjacent spines.</a:t>
            </a:r>
          </a:p>
          <a:p>
            <a:pPr marL="342900" indent="-342900">
              <a:buFont typeface="Arial" panose="020B0604020202020204" pitchFamily="34" charset="0"/>
              <a:buChar char="•"/>
              <a:defRPr/>
            </a:pPr>
            <a:r>
              <a:rPr lang="en-US" sz="2000" b="1" dirty="0">
                <a:solidFill>
                  <a:schemeClr val="accent2">
                    <a:lumMod val="75000"/>
                  </a:schemeClr>
                </a:solidFill>
                <a:latin typeface="+mn-lt"/>
              </a:rPr>
              <a:t>Supraspinous &amp; </a:t>
            </a:r>
            <a:r>
              <a:rPr lang="en-US" sz="2000" b="1" dirty="0" err="1">
                <a:solidFill>
                  <a:schemeClr val="accent2">
                    <a:lumMod val="75000"/>
                  </a:schemeClr>
                </a:solidFill>
                <a:latin typeface="+mn-lt"/>
              </a:rPr>
              <a:t>Interspinous</a:t>
            </a:r>
            <a:r>
              <a:rPr lang="en-US" sz="2000" b="1" dirty="0">
                <a:solidFill>
                  <a:schemeClr val="accent2">
                    <a:lumMod val="75000"/>
                  </a:schemeClr>
                </a:solidFill>
                <a:latin typeface="+mn-lt"/>
              </a:rPr>
              <a:t> ligaments </a:t>
            </a:r>
            <a:r>
              <a:rPr lang="en-US" sz="2000" b="1" dirty="0">
                <a:latin typeface="+mn-lt"/>
              </a:rPr>
              <a:t>are thickened to form </a:t>
            </a:r>
            <a:r>
              <a:rPr lang="en-US" sz="2000" b="1" dirty="0">
                <a:solidFill>
                  <a:srgbClr val="FF0000"/>
                </a:solidFill>
                <a:latin typeface="+mn-lt"/>
              </a:rPr>
              <a:t>ligamentum </a:t>
            </a:r>
            <a:r>
              <a:rPr lang="en-US" sz="2000" b="1" dirty="0" err="1">
                <a:solidFill>
                  <a:srgbClr val="FF0000"/>
                </a:solidFill>
                <a:latin typeface="+mn-lt"/>
              </a:rPr>
              <a:t>nuchae</a:t>
            </a:r>
            <a:r>
              <a:rPr lang="en-US" sz="2000" b="1" dirty="0">
                <a:solidFill>
                  <a:srgbClr val="FF0000"/>
                </a:solidFill>
                <a:latin typeface="+mn-lt"/>
              </a:rPr>
              <a:t>. </a:t>
            </a:r>
          </a:p>
          <a:p>
            <a:pPr marL="342900" indent="-342900">
              <a:buFont typeface="Arial" panose="020B0604020202020204" pitchFamily="34" charset="0"/>
              <a:buChar char="•"/>
              <a:defRPr/>
            </a:pPr>
            <a:r>
              <a:rPr lang="en-US" sz="2000" b="1" dirty="0">
                <a:solidFill>
                  <a:schemeClr val="accent2">
                    <a:lumMod val="75000"/>
                  </a:schemeClr>
                </a:solidFill>
                <a:latin typeface="+mn-lt"/>
              </a:rPr>
              <a:t>Ligamentum </a:t>
            </a:r>
            <a:r>
              <a:rPr lang="en-US" sz="2000" b="1" dirty="0" err="1">
                <a:solidFill>
                  <a:schemeClr val="accent2">
                    <a:lumMod val="75000"/>
                  </a:schemeClr>
                </a:solidFill>
                <a:latin typeface="+mn-lt"/>
              </a:rPr>
              <a:t>flavum</a:t>
            </a:r>
            <a:r>
              <a:rPr lang="en-US" sz="2000" b="1" dirty="0">
                <a:solidFill>
                  <a:schemeClr val="accent2">
                    <a:lumMod val="75000"/>
                  </a:schemeClr>
                </a:solidFill>
                <a:latin typeface="+mn-lt"/>
              </a:rPr>
              <a:t>,</a:t>
            </a:r>
            <a:r>
              <a:rPr lang="en-US" sz="2000" b="1" dirty="0">
                <a:solidFill>
                  <a:srgbClr val="92D050"/>
                </a:solidFill>
                <a:latin typeface="+mn-lt"/>
              </a:rPr>
              <a:t> </a:t>
            </a:r>
            <a:r>
              <a:rPr lang="en-US" sz="2000" b="1" dirty="0">
                <a:latin typeface="+mn-lt"/>
              </a:rPr>
              <a:t>between laminae.</a:t>
            </a:r>
          </a:p>
          <a:p>
            <a:pPr marL="342900" indent="-342900">
              <a:buFont typeface="Arial" panose="020B0604020202020204" pitchFamily="34" charset="0"/>
              <a:buChar char="•"/>
              <a:defRPr/>
            </a:pPr>
            <a:r>
              <a:rPr lang="en-US" sz="2000" b="1" dirty="0" err="1">
                <a:solidFill>
                  <a:schemeClr val="accent2">
                    <a:lumMod val="75000"/>
                  </a:schemeClr>
                </a:solidFill>
                <a:latin typeface="+mn-lt"/>
              </a:rPr>
              <a:t>Intertransverse</a:t>
            </a:r>
            <a:r>
              <a:rPr lang="en-US" sz="2000" b="1" dirty="0">
                <a:solidFill>
                  <a:schemeClr val="accent2">
                    <a:lumMod val="75000"/>
                  </a:schemeClr>
                </a:solidFill>
                <a:latin typeface="+mn-lt"/>
              </a:rPr>
              <a:t> ligaments,</a:t>
            </a:r>
            <a:r>
              <a:rPr lang="en-US" sz="2000" b="1" dirty="0">
                <a:solidFill>
                  <a:srgbClr val="92D050"/>
                </a:solidFill>
                <a:latin typeface="+mn-lt"/>
              </a:rPr>
              <a:t> </a:t>
            </a:r>
            <a:r>
              <a:rPr lang="en-US" sz="2000" b="1" dirty="0">
                <a:latin typeface="+mn-lt"/>
              </a:rPr>
              <a:t>between transverse processes. </a:t>
            </a:r>
          </a:p>
          <a:p>
            <a:pPr>
              <a:defRPr/>
            </a:pPr>
            <a:endParaRPr lang="en-US" sz="2000" dirty="0">
              <a:solidFill>
                <a:srgbClr val="FF0000"/>
              </a:solidFill>
              <a:latin typeface="+mn-lt"/>
              <a:cs typeface="Arial" panose="020B0604020202020204" pitchFamily="34" charset="0"/>
            </a:endParaRPr>
          </a:p>
        </p:txBody>
      </p:sp>
    </p:spTree>
    <p:extLst>
      <p:ext uri="{BB962C8B-B14F-4D97-AF65-F5344CB8AC3E}">
        <p14:creationId xmlns:p14="http://schemas.microsoft.com/office/powerpoint/2010/main" val="15525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3744686" y="746316"/>
            <a:ext cx="3235416" cy="2865102"/>
          </a:xfrm>
        </p:spPr>
        <p:txBody>
          <a:bodyPr>
            <a:normAutofit/>
          </a:bodyPr>
          <a:lstStyle/>
          <a:p>
            <a:pPr marL="177800" indent="0" algn="l" rtl="0">
              <a:buNone/>
            </a:pPr>
            <a:r>
              <a:rPr lang="en-US" i="1" dirty="0">
                <a:solidFill>
                  <a:schemeClr val="tx1"/>
                </a:solidFill>
              </a:rPr>
              <a:t>Leaders:</a:t>
            </a:r>
            <a:endParaRPr lang="en-GB" i="1" dirty="0">
              <a:solidFill>
                <a:schemeClr val="tx1"/>
              </a:solidFill>
            </a:endParaRPr>
          </a:p>
          <a:p>
            <a:pPr marL="177800" indent="0" algn="l" rtl="0">
              <a:buNone/>
            </a:pPr>
            <a:r>
              <a:rPr lang="en-GB" dirty="0" err="1">
                <a:solidFill>
                  <a:schemeClr val="tx1"/>
                </a:solidFill>
              </a:rPr>
              <a:t>Nawaf</a:t>
            </a:r>
            <a:r>
              <a:rPr lang="en-GB" dirty="0">
                <a:solidFill>
                  <a:schemeClr val="tx1"/>
                </a:solidFill>
              </a:rPr>
              <a:t> </a:t>
            </a:r>
            <a:r>
              <a:rPr lang="en-GB" dirty="0" err="1">
                <a:solidFill>
                  <a:schemeClr val="tx1"/>
                </a:solidFill>
              </a:rPr>
              <a:t>AlKhudairy</a:t>
            </a:r>
            <a:r>
              <a:rPr lang="en-GB" dirty="0">
                <a:solidFill>
                  <a:schemeClr val="tx1"/>
                </a:solidFill>
              </a:rPr>
              <a:t> </a:t>
            </a:r>
          </a:p>
          <a:p>
            <a:pPr marL="177800" indent="0" algn="l" rtl="0">
              <a:buNone/>
            </a:pPr>
            <a:r>
              <a:rPr lang="en-GB" dirty="0">
                <a:solidFill>
                  <a:schemeClr val="tx1"/>
                </a:solidFill>
              </a:rPr>
              <a:t>Jawaher Abanumy</a:t>
            </a:r>
          </a:p>
          <a:p>
            <a:pPr marL="177800" indent="0" algn="l" rtl="0">
              <a:buNone/>
            </a:pPr>
            <a:r>
              <a:rPr lang="en-GB" dirty="0" err="1"/>
              <a:t>Ghada</a:t>
            </a:r>
            <a:r>
              <a:rPr lang="en-GB" dirty="0"/>
              <a:t> </a:t>
            </a:r>
            <a:r>
              <a:rPr lang="en-GB" dirty="0" err="1"/>
              <a:t>Almazrou</a:t>
            </a:r>
            <a:br>
              <a:rPr lang="en-GB" dirty="0">
                <a:solidFill>
                  <a:schemeClr val="tx1"/>
                </a:solidFill>
              </a:rPr>
            </a:br>
            <a:endParaRPr lang="en-GB" dirty="0">
              <a:solidFill>
                <a:schemeClr val="tx1"/>
              </a:solidFill>
            </a:endParaRPr>
          </a:p>
        </p:txBody>
      </p:sp>
      <p:grpSp>
        <p:nvGrpSpPr>
          <p:cNvPr id="11" name="Group 10"/>
          <p:cNvGrpSpPr/>
          <p:nvPr/>
        </p:nvGrpSpPr>
        <p:grpSpPr>
          <a:xfrm>
            <a:off x="3882592" y="3611418"/>
            <a:ext cx="3923939" cy="972221"/>
            <a:chOff x="2927787" y="4046711"/>
            <a:chExt cx="3923939" cy="972221"/>
          </a:xfrm>
        </p:grpSpPr>
        <p:sp>
          <p:nvSpPr>
            <p:cNvPr id="2" name="TextBox 1"/>
            <p:cNvSpPr txBox="1"/>
            <p:nvPr/>
          </p:nvSpPr>
          <p:spPr>
            <a:xfrm>
              <a:off x="3487052" y="4086072"/>
              <a:ext cx="3364674" cy="369332"/>
            </a:xfrm>
            <a:prstGeom prst="rect">
              <a:avLst/>
            </a:prstGeom>
            <a:noFill/>
            <a:ln>
              <a:noFill/>
            </a:ln>
          </p:spPr>
          <p:txBody>
            <a:bodyPr wrap="square" rtlCol="0">
              <a:spAutoFit/>
            </a:bodyPr>
            <a:lstStyle/>
            <a:p>
              <a:r>
                <a:rPr lang="en-US" sz="1800" i="1" dirty="0">
                  <a:solidFill>
                    <a:srgbClr val="7BBF26"/>
                  </a:solidFill>
                </a:rPr>
                <a:t>anatomyteam436@gmail.com</a:t>
              </a:r>
              <a:endParaRPr lang="en-GB" sz="1600" i="1" dirty="0">
                <a:solidFill>
                  <a:srgbClr val="7BBF26"/>
                </a:solidFill>
              </a:endParaRPr>
            </a:p>
          </p:txBody>
        </p:sp>
        <p:pic>
          <p:nvPicPr>
            <p:cNvPr id="1026" name="Picture 2" descr="https://d30y9cdsu7xlg0.cloudfront.net/png/12462-200.pn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7787" y="4046711"/>
              <a:ext cx="448054" cy="448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501" y="4623295"/>
              <a:ext cx="393116" cy="3931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87052" y="4649600"/>
              <a:ext cx="3364674" cy="369332"/>
            </a:xfrm>
            <a:prstGeom prst="rect">
              <a:avLst/>
            </a:prstGeom>
            <a:noFill/>
            <a:ln>
              <a:noFill/>
            </a:ln>
          </p:spPr>
          <p:txBody>
            <a:bodyPr wrap="square" rtlCol="0">
              <a:spAutoFit/>
            </a:bodyPr>
            <a:lstStyle/>
            <a:p>
              <a:r>
                <a:rPr lang="en-US" sz="1800" i="1" dirty="0">
                  <a:solidFill>
                    <a:srgbClr val="55ACEE"/>
                  </a:solidFill>
                </a:rPr>
                <a:t>@anatomy436</a:t>
              </a:r>
              <a:endParaRPr lang="en-GB" sz="1600" i="1" dirty="0">
                <a:solidFill>
                  <a:srgbClr val="55ACEE"/>
                </a:solidFill>
              </a:endParaRPr>
            </a:p>
          </p:txBody>
        </p:sp>
      </p:grpSp>
      <p:pic>
        <p:nvPicPr>
          <p:cNvPr id="10" name="Content Placeholder 9"/>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56317"/>
          <a:stretch/>
        </p:blipFill>
        <p:spPr>
          <a:xfrm>
            <a:off x="0" y="0"/>
            <a:ext cx="3744686" cy="6858000"/>
          </a:xfrm>
        </p:spPr>
      </p:pic>
      <p:sp>
        <p:nvSpPr>
          <p:cNvPr id="13" name="Text Placeholder 4"/>
          <p:cNvSpPr txBox="1">
            <a:spLocks/>
          </p:cNvSpPr>
          <p:nvPr/>
        </p:nvSpPr>
        <p:spPr>
          <a:xfrm>
            <a:off x="7714343" y="746316"/>
            <a:ext cx="4477657" cy="34920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buFont typeface="Arial" panose="020B0604020202020204" pitchFamily="34" charset="0"/>
              <a:buNone/>
            </a:pPr>
            <a:r>
              <a:rPr lang="en-US" sz="2700" b="1" i="1" dirty="0"/>
              <a:t>Members:</a:t>
            </a:r>
          </a:p>
          <a:p>
            <a:pPr marL="177800" indent="0">
              <a:buNone/>
            </a:pPr>
            <a:r>
              <a:rPr lang="en-US" sz="2700" dirty="0"/>
              <a:t>Abdulaziz </a:t>
            </a:r>
            <a:r>
              <a:rPr lang="en-US" sz="2700" dirty="0" err="1"/>
              <a:t>Alangari</a:t>
            </a:r>
            <a:endParaRPr lang="en-GB" sz="2700" dirty="0"/>
          </a:p>
          <a:p>
            <a:pPr marL="177800" indent="0">
              <a:buNone/>
            </a:pPr>
            <a:r>
              <a:rPr lang="en-US" sz="2700" dirty="0"/>
              <a:t>Mohammed </a:t>
            </a:r>
            <a:r>
              <a:rPr lang="en-US" sz="2700" dirty="0" err="1"/>
              <a:t>Alduayj</a:t>
            </a:r>
            <a:r>
              <a:rPr lang="en-US" sz="2700" dirty="0"/>
              <a:t> </a:t>
            </a:r>
            <a:endParaRPr lang="en-US" sz="2700" i="1" dirty="0"/>
          </a:p>
          <a:p>
            <a:pPr marL="177800" indent="0">
              <a:buNone/>
            </a:pPr>
            <a:r>
              <a:rPr lang="en-US" sz="2700" dirty="0" err="1"/>
              <a:t>Abdulmohsen</a:t>
            </a:r>
            <a:r>
              <a:rPr lang="en-US" sz="2700" dirty="0"/>
              <a:t> </a:t>
            </a:r>
            <a:r>
              <a:rPr lang="en-US" sz="2700" dirty="0" err="1"/>
              <a:t>alghannam</a:t>
            </a:r>
            <a:endParaRPr lang="en-US" sz="2700" i="1" dirty="0"/>
          </a:p>
          <a:p>
            <a:pPr marL="177800" indent="0">
              <a:buNone/>
            </a:pPr>
            <a:r>
              <a:rPr lang="en-US" sz="2700" dirty="0"/>
              <a:t>Abdulaziz </a:t>
            </a:r>
            <a:r>
              <a:rPr lang="en-US" sz="2700" dirty="0" err="1"/>
              <a:t>ALMohammed</a:t>
            </a:r>
            <a:endParaRPr lang="en-US" sz="2700" dirty="0"/>
          </a:p>
          <a:p>
            <a:pPr marL="177800" indent="0">
              <a:buNone/>
            </a:pPr>
            <a:r>
              <a:rPr lang="en-US" sz="2700" dirty="0" err="1"/>
              <a:t>Mosaed</a:t>
            </a:r>
            <a:r>
              <a:rPr lang="en-US" sz="2700" dirty="0"/>
              <a:t> </a:t>
            </a:r>
            <a:r>
              <a:rPr lang="en-US" sz="2700" dirty="0" err="1"/>
              <a:t>Alnowaiser</a:t>
            </a:r>
            <a:r>
              <a:rPr lang="en-US" sz="2700" dirty="0"/>
              <a:t> </a:t>
            </a:r>
          </a:p>
          <a:p>
            <a:pPr marL="177800" indent="0">
              <a:buNone/>
            </a:pPr>
            <a:r>
              <a:rPr lang="en-US" sz="2700" dirty="0"/>
              <a:t>Rayan </a:t>
            </a:r>
            <a:r>
              <a:rPr lang="en-US" sz="2700" dirty="0" err="1"/>
              <a:t>ALQarni</a:t>
            </a:r>
            <a:endParaRPr lang="en-US" sz="2700" dirty="0"/>
          </a:p>
          <a:p>
            <a:pPr marL="177800" indent="0">
              <a:buNone/>
            </a:pPr>
            <a:r>
              <a:rPr lang="en-US" sz="2700" dirty="0"/>
              <a:t>abdullah </a:t>
            </a:r>
            <a:r>
              <a:rPr lang="en-US" sz="2700" dirty="0" err="1"/>
              <a:t>hashem</a:t>
            </a:r>
            <a:endParaRPr lang="en-US" sz="2700" dirty="0"/>
          </a:p>
          <a:p>
            <a:pPr marL="177800" indent="0">
              <a:buNone/>
            </a:pPr>
            <a:r>
              <a:rPr lang="en-US" sz="2700" dirty="0"/>
              <a:t>Khalid Al-</a:t>
            </a:r>
            <a:r>
              <a:rPr lang="en-US" sz="2700" dirty="0" err="1"/>
              <a:t>dakheel</a:t>
            </a:r>
            <a:endParaRPr lang="en-US" sz="2700" dirty="0"/>
          </a:p>
          <a:p>
            <a:pPr marL="177800" indent="0">
              <a:buNone/>
            </a:pPr>
            <a:r>
              <a:rPr lang="en-US" sz="2700" dirty="0"/>
              <a:t>Moayed Ahmad</a:t>
            </a:r>
          </a:p>
          <a:p>
            <a:pPr marL="177800" indent="0">
              <a:buNone/>
            </a:pPr>
            <a:r>
              <a:rPr lang="en-US" sz="2700" dirty="0" err="1"/>
              <a:t>Abdulmohsen</a:t>
            </a:r>
            <a:r>
              <a:rPr lang="en-US" sz="2700" dirty="0"/>
              <a:t> </a:t>
            </a:r>
            <a:r>
              <a:rPr lang="en-US" sz="2700" dirty="0" err="1"/>
              <a:t>Alkhalaf</a:t>
            </a:r>
            <a:endParaRPr lang="en-US" sz="2700" dirty="0"/>
          </a:p>
          <a:p>
            <a:pPr marL="177800" indent="0">
              <a:buNone/>
            </a:pPr>
            <a:r>
              <a:rPr lang="en-US" sz="2700" dirty="0"/>
              <a:t>Fahad </a:t>
            </a:r>
            <a:r>
              <a:rPr lang="en-US" sz="2700" dirty="0" err="1"/>
              <a:t>Alzahrani</a:t>
            </a:r>
            <a:endParaRPr lang="en-US" sz="2700" dirty="0"/>
          </a:p>
          <a:p>
            <a:pPr marL="177800" indent="0">
              <a:buNone/>
            </a:pPr>
            <a:r>
              <a:rPr lang="en-GB" sz="2700" dirty="0"/>
              <a:t> </a:t>
            </a:r>
            <a:br>
              <a:rPr lang="en-GB" sz="2700" dirty="0"/>
            </a:br>
            <a:endParaRPr lang="en-GB" sz="2700" dirty="0"/>
          </a:p>
        </p:txBody>
      </p:sp>
    </p:spTree>
    <p:extLst>
      <p:ext uri="{BB962C8B-B14F-4D97-AF65-F5344CB8AC3E}">
        <p14:creationId xmlns:p14="http://schemas.microsoft.com/office/powerpoint/2010/main" val="416555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i="1" dirty="0"/>
              <a:t>Objectives</a:t>
            </a:r>
            <a:endParaRPr lang="en-GB" i="1" dirty="0"/>
          </a:p>
        </p:txBody>
      </p:sp>
      <p:sp>
        <p:nvSpPr>
          <p:cNvPr id="4" name="Content Placeholder 3"/>
          <p:cNvSpPr txBox="1">
            <a:spLocks noGrp="1"/>
          </p:cNvSpPr>
          <p:nvPr>
            <p:ph idx="1"/>
          </p:nvPr>
        </p:nvSpPr>
        <p:spPr>
          <a:xfrm>
            <a:off x="838200" y="1489448"/>
            <a:ext cx="10515600" cy="1695849"/>
          </a:xfrm>
          <a:prstGeom prst="rect">
            <a:avLst/>
          </a:prstGeom>
          <a:noFill/>
        </p:spPr>
        <p:txBody>
          <a:bodyPr wrap="square" rtlCol="1">
            <a:spAutoFit/>
          </a:bodyPr>
          <a:lstStyle/>
          <a:p>
            <a:pPr lvl="0">
              <a:buFont typeface="Wingdings" panose="05000000000000000000" pitchFamily="2" charset="2"/>
              <a:buChar char="ü"/>
            </a:pPr>
            <a:r>
              <a:rPr lang="en-US" sz="2200" dirty="0"/>
              <a:t>Describe the </a:t>
            </a:r>
            <a:r>
              <a:rPr lang="en-US" sz="2200" u="sng" dirty="0"/>
              <a:t>7 cervical vertebrae</a:t>
            </a:r>
            <a:r>
              <a:rPr lang="en-US" sz="2200" dirty="0"/>
              <a:t>, (typical &amp; atypical (Non-typical)).</a:t>
            </a:r>
          </a:p>
          <a:p>
            <a:pPr lvl="0">
              <a:buFont typeface="Wingdings" panose="05000000000000000000" pitchFamily="2" charset="2"/>
              <a:buChar char="ü"/>
            </a:pPr>
            <a:r>
              <a:rPr lang="en-US" sz="2200" dirty="0"/>
              <a:t>Describe the </a:t>
            </a:r>
            <a:r>
              <a:rPr lang="en-US" sz="2200" u="sng" dirty="0"/>
              <a:t>joints</a:t>
            </a:r>
            <a:r>
              <a:rPr lang="en-US" sz="2200" dirty="0"/>
              <a:t> between the cervical vertebrae.</a:t>
            </a:r>
          </a:p>
          <a:p>
            <a:pPr lvl="0">
              <a:buFont typeface="Wingdings" panose="05000000000000000000" pitchFamily="2" charset="2"/>
              <a:buChar char="ü"/>
            </a:pPr>
            <a:r>
              <a:rPr lang="en-US" sz="2200" dirty="0"/>
              <a:t>Describe the </a:t>
            </a:r>
            <a:r>
              <a:rPr lang="en-US" sz="2200" u="sng" dirty="0"/>
              <a:t>movement</a:t>
            </a:r>
            <a:r>
              <a:rPr lang="en-US" sz="2200" dirty="0"/>
              <a:t> which occur in the region of the cervical vertebrae.</a:t>
            </a:r>
          </a:p>
          <a:p>
            <a:pPr lvl="0">
              <a:buFont typeface="Wingdings" panose="05000000000000000000" pitchFamily="2" charset="2"/>
              <a:buChar char="ü"/>
            </a:pPr>
            <a:r>
              <a:rPr lang="en-US" sz="2200" dirty="0"/>
              <a:t>List the </a:t>
            </a:r>
            <a:r>
              <a:rPr lang="en-US" sz="2200" u="sng" dirty="0"/>
              <a:t>structures</a:t>
            </a:r>
            <a:r>
              <a:rPr lang="en-US" sz="2200" dirty="0"/>
              <a:t> which connect 2 adjacent vertebrae together.</a:t>
            </a:r>
          </a:p>
        </p:txBody>
      </p:sp>
      <p:sp>
        <p:nvSpPr>
          <p:cNvPr id="5" name="TextBox 4"/>
          <p:cNvSpPr txBox="1"/>
          <p:nvPr/>
        </p:nvSpPr>
        <p:spPr>
          <a:xfrm>
            <a:off x="516696" y="3305023"/>
            <a:ext cx="6430296" cy="5078313"/>
          </a:xfrm>
          <a:prstGeom prst="rect">
            <a:avLst/>
          </a:prstGeom>
          <a:noFill/>
        </p:spPr>
        <p:txBody>
          <a:bodyPr wrap="square" rtlCol="1">
            <a:spAutoFit/>
          </a:bodyPr>
          <a:lstStyle/>
          <a:p>
            <a:pPr algn="ctr"/>
            <a:r>
              <a:rPr lang="en-US" sz="2000" b="1" u="sng" dirty="0">
                <a:ln w="0"/>
                <a:solidFill>
                  <a:schemeClr val="tx1"/>
                </a:solidFill>
                <a:latin typeface="+mn-lt"/>
              </a:rPr>
              <a:t>Overview of lecture</a:t>
            </a:r>
          </a:p>
          <a:p>
            <a:r>
              <a:rPr lang="en-US" sz="1800" b="1" dirty="0">
                <a:ln w="0"/>
                <a:solidFill>
                  <a:schemeClr val="tx1"/>
                </a:solidFill>
                <a:latin typeface="+mn-lt"/>
              </a:rPr>
              <a:t>-The Cervical Spine</a:t>
            </a:r>
          </a:p>
          <a:p>
            <a:pPr>
              <a:spcBef>
                <a:spcPct val="0"/>
              </a:spcBef>
            </a:pPr>
            <a:r>
              <a:rPr lang="en-US" altLang="en-US" sz="1800" dirty="0">
                <a:solidFill>
                  <a:schemeClr val="tx1"/>
                </a:solidFill>
                <a:latin typeface="+mn-lt"/>
              </a:rPr>
              <a:t>They are </a:t>
            </a:r>
            <a:r>
              <a:rPr lang="en-US" altLang="en-US" sz="1800" b="1" dirty="0">
                <a:solidFill>
                  <a:schemeClr val="tx1"/>
                </a:solidFill>
                <a:latin typeface="+mn-lt"/>
              </a:rPr>
              <a:t>7</a:t>
            </a:r>
            <a:r>
              <a:rPr lang="en-US" altLang="en-US" sz="1800" dirty="0">
                <a:solidFill>
                  <a:schemeClr val="tx1"/>
                </a:solidFill>
                <a:latin typeface="+mn-lt"/>
              </a:rPr>
              <a:t> in number.</a:t>
            </a:r>
          </a:p>
          <a:p>
            <a:pPr>
              <a:spcBef>
                <a:spcPct val="0"/>
              </a:spcBef>
            </a:pPr>
            <a:r>
              <a:rPr lang="en-US" altLang="en-US" sz="1800" dirty="0">
                <a:solidFill>
                  <a:schemeClr val="tx1"/>
                </a:solidFill>
                <a:latin typeface="+mn-lt"/>
              </a:rPr>
              <a:t>All  characterized by presence of </a:t>
            </a:r>
            <a:r>
              <a:rPr lang="en-US" altLang="en-US" sz="1800" b="1" dirty="0">
                <a:solidFill>
                  <a:schemeClr val="tx1"/>
                </a:solidFill>
                <a:latin typeface="+mn-lt"/>
              </a:rPr>
              <a:t>foramen </a:t>
            </a:r>
            <a:r>
              <a:rPr lang="en-US" altLang="en-US" sz="1800" b="1" dirty="0" err="1">
                <a:solidFill>
                  <a:schemeClr val="tx1"/>
                </a:solidFill>
                <a:latin typeface="+mn-lt"/>
              </a:rPr>
              <a:t>transversarium</a:t>
            </a:r>
            <a:r>
              <a:rPr lang="en-US" altLang="en-US" sz="1800" b="1" dirty="0">
                <a:solidFill>
                  <a:schemeClr val="tx1"/>
                </a:solidFill>
                <a:latin typeface="+mn-lt"/>
              </a:rPr>
              <a:t> </a:t>
            </a:r>
            <a:r>
              <a:rPr lang="en-US" altLang="en-US" sz="1800" dirty="0">
                <a:solidFill>
                  <a:schemeClr val="tx1"/>
                </a:solidFill>
                <a:latin typeface="+mn-lt"/>
              </a:rPr>
              <a:t>in the transverse process.</a:t>
            </a:r>
          </a:p>
          <a:p>
            <a:pPr>
              <a:spcBef>
                <a:spcPct val="0"/>
              </a:spcBef>
            </a:pPr>
            <a:r>
              <a:rPr lang="en-US" altLang="en-US" sz="1800" b="1" u="sng" dirty="0">
                <a:solidFill>
                  <a:schemeClr val="tx1"/>
                </a:solidFill>
                <a:latin typeface="+mn-lt"/>
              </a:rPr>
              <a:t>They are classified into</a:t>
            </a:r>
            <a:r>
              <a:rPr lang="en-US" altLang="en-US" sz="1800" dirty="0">
                <a:solidFill>
                  <a:schemeClr val="tx1"/>
                </a:solidFill>
                <a:latin typeface="+mn-lt"/>
              </a:rPr>
              <a:t>:</a:t>
            </a:r>
          </a:p>
          <a:p>
            <a:pPr>
              <a:spcBef>
                <a:spcPct val="0"/>
              </a:spcBef>
            </a:pPr>
            <a:r>
              <a:rPr lang="en-US" altLang="en-US" sz="1800" dirty="0">
                <a:solidFill>
                  <a:schemeClr val="tx1"/>
                </a:solidFill>
                <a:latin typeface="+mn-lt"/>
              </a:rPr>
              <a:t>1- </a:t>
            </a:r>
            <a:r>
              <a:rPr lang="en-US" altLang="en-US" sz="1800" b="1" u="sng" dirty="0">
                <a:solidFill>
                  <a:schemeClr val="tx1"/>
                </a:solidFill>
                <a:latin typeface="+mn-lt"/>
              </a:rPr>
              <a:t>Typical</a:t>
            </a:r>
            <a:r>
              <a:rPr lang="en-US" altLang="en-US" sz="1800" dirty="0">
                <a:solidFill>
                  <a:schemeClr val="tx1"/>
                </a:solidFill>
                <a:latin typeface="+mn-lt"/>
              </a:rPr>
              <a:t>: </a:t>
            </a:r>
            <a:r>
              <a:rPr lang="en-US" altLang="en-US" sz="1800" b="1" dirty="0">
                <a:solidFill>
                  <a:schemeClr val="tx1"/>
                </a:solidFill>
                <a:latin typeface="+mn-lt"/>
              </a:rPr>
              <a:t>3</a:t>
            </a:r>
            <a:r>
              <a:rPr lang="en-US" altLang="en-US" sz="1800" b="1" baseline="30000" dirty="0">
                <a:solidFill>
                  <a:schemeClr val="tx1"/>
                </a:solidFill>
                <a:latin typeface="+mn-lt"/>
              </a:rPr>
              <a:t>rd</a:t>
            </a:r>
            <a:r>
              <a:rPr lang="en-US" altLang="en-US" sz="1800" b="1" dirty="0">
                <a:solidFill>
                  <a:schemeClr val="tx1"/>
                </a:solidFill>
                <a:latin typeface="+mn-lt"/>
              </a:rPr>
              <a:t> , 4</a:t>
            </a:r>
            <a:r>
              <a:rPr lang="en-US" altLang="en-US" sz="1800" b="1" baseline="30000" dirty="0">
                <a:solidFill>
                  <a:schemeClr val="tx1"/>
                </a:solidFill>
                <a:latin typeface="+mn-lt"/>
              </a:rPr>
              <a:t>th</a:t>
            </a:r>
            <a:r>
              <a:rPr lang="en-US" altLang="en-US" sz="1800" b="1" dirty="0">
                <a:solidFill>
                  <a:schemeClr val="tx1"/>
                </a:solidFill>
                <a:latin typeface="+mn-lt"/>
              </a:rPr>
              <a:t> ,5</a:t>
            </a:r>
            <a:r>
              <a:rPr lang="en-US" altLang="en-US" sz="1800" b="1" baseline="30000" dirty="0">
                <a:solidFill>
                  <a:schemeClr val="tx1"/>
                </a:solidFill>
                <a:latin typeface="+mn-lt"/>
              </a:rPr>
              <a:t>th</a:t>
            </a:r>
            <a:r>
              <a:rPr lang="en-US" altLang="en-US" sz="1800" b="1" dirty="0">
                <a:solidFill>
                  <a:schemeClr val="tx1"/>
                </a:solidFill>
                <a:latin typeface="+mn-lt"/>
              </a:rPr>
              <a:t>  &amp; 6</a:t>
            </a:r>
            <a:r>
              <a:rPr lang="en-US" altLang="en-US" sz="1800" b="1" baseline="30000" dirty="0">
                <a:solidFill>
                  <a:schemeClr val="tx1"/>
                </a:solidFill>
                <a:latin typeface="+mn-lt"/>
              </a:rPr>
              <a:t>th</a:t>
            </a:r>
            <a:r>
              <a:rPr lang="en-US" altLang="en-US" sz="1800" b="1" dirty="0">
                <a:solidFill>
                  <a:schemeClr val="tx1"/>
                </a:solidFill>
                <a:latin typeface="+mn-lt"/>
              </a:rPr>
              <a:t>. </a:t>
            </a:r>
            <a:r>
              <a:rPr lang="en-US" altLang="en-US" sz="1800" b="1" dirty="0">
                <a:solidFill>
                  <a:srgbClr val="92D050"/>
                </a:solidFill>
                <a:latin typeface="+mn-lt"/>
              </a:rPr>
              <a:t>(</a:t>
            </a:r>
            <a:r>
              <a:rPr lang="en-US" altLang="ar-SA" sz="1800" dirty="0">
                <a:solidFill>
                  <a:srgbClr val="92D050"/>
                </a:solidFill>
                <a:latin typeface="+mn-lt"/>
              </a:rPr>
              <a:t>Look exactly the same).</a:t>
            </a:r>
          </a:p>
          <a:p>
            <a:pPr>
              <a:spcBef>
                <a:spcPct val="0"/>
              </a:spcBef>
            </a:pPr>
            <a:r>
              <a:rPr lang="en-US" altLang="en-US" sz="1800" dirty="0">
                <a:solidFill>
                  <a:schemeClr val="tx1"/>
                </a:solidFill>
                <a:latin typeface="+mn-lt"/>
              </a:rPr>
              <a:t>2- </a:t>
            </a:r>
            <a:r>
              <a:rPr lang="en-US" altLang="en-US" sz="1800" b="1" u="sng" dirty="0">
                <a:solidFill>
                  <a:schemeClr val="tx1"/>
                </a:solidFill>
                <a:latin typeface="+mn-lt"/>
              </a:rPr>
              <a:t>Atypical (</a:t>
            </a:r>
            <a:r>
              <a:rPr lang="en-US" altLang="ar-SA" sz="1800" dirty="0">
                <a:solidFill>
                  <a:schemeClr val="tx1"/>
                </a:solidFill>
                <a:latin typeface="+mn-lt"/>
              </a:rPr>
              <a:t>Non-typical)</a:t>
            </a:r>
            <a:r>
              <a:rPr lang="en-US" altLang="en-US" sz="1800" dirty="0">
                <a:solidFill>
                  <a:schemeClr val="tx1"/>
                </a:solidFill>
                <a:latin typeface="+mn-lt"/>
              </a:rPr>
              <a:t>: </a:t>
            </a:r>
            <a:r>
              <a:rPr lang="en-US" altLang="en-US" sz="1800" b="1" dirty="0">
                <a:solidFill>
                  <a:schemeClr val="tx1"/>
                </a:solidFill>
                <a:latin typeface="+mn-lt"/>
              </a:rPr>
              <a:t>1</a:t>
            </a:r>
            <a:r>
              <a:rPr lang="en-US" altLang="en-US" sz="1800" b="1" baseline="30000" dirty="0">
                <a:solidFill>
                  <a:schemeClr val="tx1"/>
                </a:solidFill>
                <a:latin typeface="+mn-lt"/>
              </a:rPr>
              <a:t>st</a:t>
            </a:r>
            <a:r>
              <a:rPr lang="en-US" altLang="en-US" sz="1800" b="1" dirty="0">
                <a:solidFill>
                  <a:schemeClr val="tx1"/>
                </a:solidFill>
                <a:latin typeface="+mn-lt"/>
              </a:rPr>
              <a:t>, 2</a:t>
            </a:r>
            <a:r>
              <a:rPr lang="en-US" altLang="en-US" sz="1800" b="1" baseline="30000" dirty="0">
                <a:solidFill>
                  <a:schemeClr val="tx1"/>
                </a:solidFill>
                <a:latin typeface="+mn-lt"/>
              </a:rPr>
              <a:t>nd</a:t>
            </a:r>
            <a:r>
              <a:rPr lang="en-US" altLang="en-US" sz="1800" b="1" dirty="0">
                <a:solidFill>
                  <a:schemeClr val="tx1"/>
                </a:solidFill>
                <a:latin typeface="+mn-lt"/>
              </a:rPr>
              <a:t> and 7</a:t>
            </a:r>
            <a:r>
              <a:rPr lang="en-US" altLang="en-US" sz="1800" b="1" baseline="30000" dirty="0">
                <a:solidFill>
                  <a:schemeClr val="tx1"/>
                </a:solidFill>
                <a:latin typeface="+mn-lt"/>
              </a:rPr>
              <a:t>th</a:t>
            </a:r>
            <a:r>
              <a:rPr lang="en-US" altLang="en-US" sz="1800" dirty="0">
                <a:solidFill>
                  <a:schemeClr val="tx1"/>
                </a:solidFill>
                <a:latin typeface="+mn-lt"/>
              </a:rPr>
              <a:t>.</a:t>
            </a:r>
          </a:p>
          <a:p>
            <a:pPr>
              <a:spcBef>
                <a:spcPct val="0"/>
              </a:spcBef>
            </a:pPr>
            <a:endParaRPr lang="en-US" altLang="en-US" sz="1800" dirty="0">
              <a:solidFill>
                <a:srgbClr val="00B050"/>
              </a:solidFill>
              <a:latin typeface="+mn-lt"/>
            </a:endParaRPr>
          </a:p>
          <a:p>
            <a:pPr>
              <a:spcBef>
                <a:spcPct val="0"/>
              </a:spcBef>
            </a:pPr>
            <a:r>
              <a:rPr lang="en-US" sz="1800" u="sng" dirty="0">
                <a:ln w="0"/>
                <a:solidFill>
                  <a:srgbClr val="FF0000"/>
                </a:solidFill>
                <a:latin typeface="+mn-lt"/>
              </a:rPr>
              <a:t>This Video will Explain the lecture in a few minutes</a:t>
            </a:r>
            <a:r>
              <a:rPr lang="en-US" sz="1800" dirty="0">
                <a:ln w="0"/>
                <a:solidFill>
                  <a:srgbClr val="FF0000"/>
                </a:solidFill>
                <a:latin typeface="+mn-lt"/>
              </a:rPr>
              <a:t>: </a:t>
            </a:r>
            <a:r>
              <a:rPr lang="en-US" sz="1800" dirty="0">
                <a:solidFill>
                  <a:srgbClr val="FF0000"/>
                </a:solidFill>
                <a:latin typeface="+mn-lt"/>
                <a:hlinkClick r:id="rId2"/>
              </a:rPr>
              <a:t>https://www.youtube.com/watch?v=RNUpMNd_u1U</a:t>
            </a:r>
            <a:endParaRPr lang="en-US" sz="1800" dirty="0">
              <a:solidFill>
                <a:srgbClr val="FF0000"/>
              </a:solidFill>
              <a:latin typeface="+mn-lt"/>
            </a:endParaRPr>
          </a:p>
          <a:p>
            <a:pPr>
              <a:spcBef>
                <a:spcPct val="0"/>
              </a:spcBef>
            </a:pPr>
            <a:endParaRPr lang="en-US" altLang="en-US" sz="1800" dirty="0">
              <a:solidFill>
                <a:srgbClr val="00B050"/>
              </a:solidFill>
              <a:latin typeface="+mn-lt"/>
            </a:endParaRPr>
          </a:p>
          <a:p>
            <a:pPr>
              <a:spcBef>
                <a:spcPct val="0"/>
              </a:spcBef>
            </a:pPr>
            <a:endParaRPr lang="en-US" altLang="en-US" sz="1800" dirty="0">
              <a:solidFill>
                <a:srgbClr val="00B050"/>
              </a:solidFill>
              <a:latin typeface="+mn-lt"/>
            </a:endParaRPr>
          </a:p>
          <a:p>
            <a:endParaRPr lang="en-US" altLang="ar-SA" sz="1800" dirty="0">
              <a:solidFill>
                <a:srgbClr val="00B050"/>
              </a:solidFill>
              <a:latin typeface="+mn-lt"/>
            </a:endParaRPr>
          </a:p>
          <a:p>
            <a:endParaRPr lang="en-US" altLang="ar-SA" sz="1800" dirty="0">
              <a:solidFill>
                <a:srgbClr val="00B050"/>
              </a:solidFill>
              <a:latin typeface="+mn-lt"/>
            </a:endParaRPr>
          </a:p>
          <a:p>
            <a:endParaRPr lang="ar-SA" sz="1800" dirty="0">
              <a:solidFill>
                <a:srgbClr val="00B050"/>
              </a:solidFill>
              <a:latin typeface="+mn-lt"/>
            </a:endParaRPr>
          </a:p>
          <a:p>
            <a:r>
              <a:rPr lang="en-US" sz="1800" dirty="0">
                <a:latin typeface="+mn-lt"/>
              </a:rPr>
              <a:t> </a:t>
            </a:r>
            <a:endParaRPr lang="ar-SA" sz="1800" dirty="0">
              <a:latin typeface="+mn-lt"/>
            </a:endParaRPr>
          </a:p>
          <a:p>
            <a:endParaRPr lang="ar-SA" sz="1800" dirty="0">
              <a:latin typeface="+mn-lt"/>
            </a:endParaRPr>
          </a:p>
        </p:txBody>
      </p:sp>
      <p:grpSp>
        <p:nvGrpSpPr>
          <p:cNvPr id="2" name="Group 1"/>
          <p:cNvGrpSpPr/>
          <p:nvPr/>
        </p:nvGrpSpPr>
        <p:grpSpPr>
          <a:xfrm>
            <a:off x="7054569" y="3185297"/>
            <a:ext cx="4608513" cy="3240087"/>
            <a:chOff x="5556778" y="4055680"/>
            <a:chExt cx="4608513" cy="3240087"/>
          </a:xfrm>
        </p:grpSpPr>
        <p:pic>
          <p:nvPicPr>
            <p:cNvPr id="6" name="Picture 2" descr="E:\dad\Student Gray\8. Head and neck\F66122-008-f008.jpg"/>
            <p:cNvPicPr>
              <a:picLocks noChangeAspect="1" noChangeArrowheads="1"/>
            </p:cNvPicPr>
            <p:nvPr/>
          </p:nvPicPr>
          <p:blipFill>
            <a:blip r:embed="rId3">
              <a:extLst>
                <a:ext uri="{28A0092B-C50C-407E-A947-70E740481C1C}">
                  <a14:useLocalDpi xmlns:a14="http://schemas.microsoft.com/office/drawing/2010/main" val="0"/>
                </a:ext>
              </a:extLst>
            </a:blip>
            <a:srcRect l="11024" r="15492" b="74469"/>
            <a:stretch>
              <a:fillRect/>
            </a:stretch>
          </p:blipFill>
          <p:spPr bwMode="auto">
            <a:xfrm>
              <a:off x="5556778" y="4055680"/>
              <a:ext cx="4608513"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0"/>
            <p:cNvSpPr>
              <a:spLocks noChangeArrowheads="1"/>
            </p:cNvSpPr>
            <p:nvPr/>
          </p:nvSpPr>
          <p:spPr bwMode="auto">
            <a:xfrm>
              <a:off x="8894182" y="5825468"/>
              <a:ext cx="1271109" cy="344130"/>
            </a:xfrm>
            <a:prstGeom prst="roundRect">
              <a:avLst>
                <a:gd name="adj" fmla="val 16667"/>
              </a:avLst>
            </a:prstGeom>
            <a:noFill/>
            <a:ln w="22225">
              <a:solidFill>
                <a:srgbClr val="FF0000"/>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10" name="AutoShape 10"/>
            <p:cNvSpPr>
              <a:spLocks noChangeArrowheads="1"/>
            </p:cNvSpPr>
            <p:nvPr/>
          </p:nvSpPr>
          <p:spPr bwMode="auto">
            <a:xfrm>
              <a:off x="8714074" y="6808693"/>
              <a:ext cx="1113413" cy="344130"/>
            </a:xfrm>
            <a:prstGeom prst="roundRect">
              <a:avLst>
                <a:gd name="adj" fmla="val 16667"/>
              </a:avLst>
            </a:prstGeom>
            <a:noFill/>
            <a:ln w="22225">
              <a:solidFill>
                <a:srgbClr val="FF0000"/>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grpSp>
    </p:spTree>
    <p:extLst>
      <p:ext uri="{BB962C8B-B14F-4D97-AF65-F5344CB8AC3E}">
        <p14:creationId xmlns:p14="http://schemas.microsoft.com/office/powerpoint/2010/main" val="261229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4753" y="77642"/>
            <a:ext cx="6208059" cy="653791"/>
          </a:xfrm>
        </p:spPr>
        <p:txBody>
          <a:bodyPr>
            <a:normAutofit/>
          </a:bodyPr>
          <a:lstStyle/>
          <a:p>
            <a:pPr algn="ctr"/>
            <a:r>
              <a:rPr lang="en-US" sz="2800" i="1" dirty="0">
                <a:solidFill>
                  <a:schemeClr val="bg1">
                    <a:lumMod val="65000"/>
                  </a:schemeClr>
                </a:solidFill>
              </a:rPr>
              <a:t>Introduction to Vertebrae </a:t>
            </a:r>
            <a:endParaRPr lang="en-GB" sz="2800" i="1" dirty="0">
              <a:solidFill>
                <a:schemeClr val="bg1">
                  <a:lumMod val="65000"/>
                </a:schemeClr>
              </a:solidFill>
            </a:endParaRPr>
          </a:p>
        </p:txBody>
      </p:sp>
      <p:sp>
        <p:nvSpPr>
          <p:cNvPr id="5" name="Content Placeholder 4"/>
          <p:cNvSpPr>
            <a:spLocks noGrp="1"/>
          </p:cNvSpPr>
          <p:nvPr>
            <p:ph idx="1"/>
          </p:nvPr>
        </p:nvSpPr>
        <p:spPr>
          <a:xfrm>
            <a:off x="241708" y="680424"/>
            <a:ext cx="7741025" cy="6177576"/>
          </a:xfrm>
        </p:spPr>
        <p:txBody>
          <a:bodyPr>
            <a:normAutofit lnSpcReduction="10000"/>
          </a:bodyPr>
          <a:lstStyle/>
          <a:p>
            <a:pPr marL="0" indent="0">
              <a:buNone/>
            </a:pPr>
            <a:r>
              <a:rPr lang="en-US" sz="1800" dirty="0">
                <a:solidFill>
                  <a:schemeClr val="bg1">
                    <a:lumMod val="65000"/>
                  </a:schemeClr>
                </a:solidFill>
              </a:rPr>
              <a:t>There are approximately 33 vertebrae which are subdivided into 5 groups based on morphology and location: cervical, thoracic, lumbar, sacral, and coccygeal.</a:t>
            </a:r>
          </a:p>
          <a:p>
            <a:pPr marL="0" indent="0">
              <a:buNone/>
            </a:pPr>
            <a:r>
              <a:rPr lang="en-US" sz="1800" u="sng" dirty="0">
                <a:solidFill>
                  <a:schemeClr val="bg1">
                    <a:lumMod val="65000"/>
                  </a:schemeClr>
                </a:solidFill>
              </a:rPr>
              <a:t>Typical Vertebra</a:t>
            </a:r>
          </a:p>
          <a:p>
            <a:pPr marL="0" indent="0">
              <a:buNone/>
            </a:pPr>
            <a:r>
              <a:rPr lang="en-US" sz="1800" dirty="0">
                <a:solidFill>
                  <a:schemeClr val="bg1">
                    <a:lumMod val="65000"/>
                  </a:schemeClr>
                </a:solidFill>
              </a:rPr>
              <a:t>All typical vertebrae consist of a vertebral body and a posterior vertebral arch.</a:t>
            </a:r>
          </a:p>
          <a:p>
            <a:pPr>
              <a:buFont typeface="Courier New" panose="02070309020205020404" pitchFamily="49" charset="0"/>
              <a:buChar char="o"/>
            </a:pPr>
            <a:r>
              <a:rPr lang="en-US" sz="1800" dirty="0">
                <a:solidFill>
                  <a:schemeClr val="bg1">
                    <a:lumMod val="65000"/>
                  </a:schemeClr>
                </a:solidFill>
              </a:rPr>
              <a:t>Vertebral body:</a:t>
            </a:r>
          </a:p>
          <a:p>
            <a:pPr marL="511175" indent="-161925"/>
            <a:r>
              <a:rPr lang="en-US" sz="1800" dirty="0">
                <a:solidFill>
                  <a:schemeClr val="bg1">
                    <a:lumMod val="65000"/>
                  </a:schemeClr>
                </a:solidFill>
              </a:rPr>
              <a:t>weight-bearing part. The size increases inferiorly as the amount of weight supported increases.</a:t>
            </a:r>
          </a:p>
          <a:p>
            <a:pPr>
              <a:buFont typeface="Courier New" panose="02070309020205020404" pitchFamily="49" charset="0"/>
              <a:buChar char="o"/>
            </a:pPr>
            <a:r>
              <a:rPr lang="en-US" sz="1800" dirty="0">
                <a:solidFill>
                  <a:schemeClr val="bg1">
                    <a:lumMod val="65000"/>
                  </a:schemeClr>
                </a:solidFill>
              </a:rPr>
              <a:t>Vertebral arch: </a:t>
            </a:r>
          </a:p>
          <a:p>
            <a:pPr marL="511175" indent="-161925">
              <a:tabLst>
                <a:tab pos="577850" algn="l"/>
              </a:tabLst>
            </a:pPr>
            <a:r>
              <a:rPr lang="en-US" sz="1800" dirty="0">
                <a:solidFill>
                  <a:schemeClr val="bg1">
                    <a:lumMod val="65000"/>
                  </a:schemeClr>
                </a:solidFill>
              </a:rPr>
              <a:t>Extending from the arch are a number of processes for muscle attachment and articulation with adjacent bones.</a:t>
            </a:r>
          </a:p>
          <a:p>
            <a:pPr marL="511175" indent="-161925">
              <a:tabLst>
                <a:tab pos="577850" algn="l"/>
              </a:tabLst>
            </a:pPr>
            <a:r>
              <a:rPr lang="en-US" sz="1800" dirty="0">
                <a:solidFill>
                  <a:schemeClr val="bg1">
                    <a:lumMod val="65000"/>
                  </a:schemeClr>
                </a:solidFill>
              </a:rPr>
              <a:t>It consists of: </a:t>
            </a:r>
          </a:p>
          <a:p>
            <a:pPr marL="746125" indent="-342900">
              <a:buFont typeface="+mj-lt"/>
              <a:buAutoNum type="arabicPeriod"/>
              <a:tabLst>
                <a:tab pos="631825" algn="l"/>
              </a:tabLst>
            </a:pPr>
            <a:r>
              <a:rPr lang="en-US" sz="1800" dirty="0">
                <a:solidFill>
                  <a:schemeClr val="bg1">
                    <a:lumMod val="65000"/>
                  </a:schemeClr>
                </a:solidFill>
              </a:rPr>
              <a:t>Two pedicles (towards the body)</a:t>
            </a:r>
          </a:p>
          <a:p>
            <a:pPr marL="746125" indent="-342900">
              <a:buFont typeface="+mj-lt"/>
              <a:buAutoNum type="arabicPeriod"/>
              <a:tabLst>
                <a:tab pos="631825" algn="l"/>
              </a:tabLst>
            </a:pPr>
            <a:r>
              <a:rPr lang="en-US" sz="1800" dirty="0">
                <a:solidFill>
                  <a:schemeClr val="bg1">
                    <a:lumMod val="65000"/>
                  </a:schemeClr>
                </a:solidFill>
              </a:rPr>
              <a:t>Two lamina (towards the spine)</a:t>
            </a:r>
          </a:p>
          <a:p>
            <a:pPr marL="746125" indent="-342900">
              <a:buFont typeface="+mj-lt"/>
              <a:buAutoNum type="arabicPeriod"/>
              <a:tabLst>
                <a:tab pos="631825" algn="l"/>
              </a:tabLst>
            </a:pPr>
            <a:r>
              <a:rPr lang="en-US" sz="1800" dirty="0">
                <a:solidFill>
                  <a:schemeClr val="bg1">
                    <a:lumMod val="65000"/>
                  </a:schemeClr>
                </a:solidFill>
              </a:rPr>
              <a:t>Spinous process</a:t>
            </a:r>
          </a:p>
          <a:p>
            <a:pPr marL="746125" indent="-342900">
              <a:buFont typeface="+mj-lt"/>
              <a:buAutoNum type="arabicPeriod"/>
              <a:tabLst>
                <a:tab pos="631825" algn="l"/>
              </a:tabLst>
            </a:pPr>
            <a:r>
              <a:rPr lang="en-US" sz="1800" dirty="0">
                <a:solidFill>
                  <a:schemeClr val="bg1">
                    <a:lumMod val="65000"/>
                  </a:schemeClr>
                </a:solidFill>
              </a:rPr>
              <a:t>Transverse process</a:t>
            </a:r>
          </a:p>
          <a:p>
            <a:pPr marL="746125" indent="-342900">
              <a:buFont typeface="+mj-lt"/>
              <a:buAutoNum type="arabicPeriod"/>
              <a:tabLst>
                <a:tab pos="631825" algn="l"/>
              </a:tabLst>
            </a:pPr>
            <a:r>
              <a:rPr lang="en-US" sz="1800" dirty="0">
                <a:solidFill>
                  <a:schemeClr val="bg1">
                    <a:lumMod val="65000"/>
                  </a:schemeClr>
                </a:solidFill>
              </a:rPr>
              <a:t>Superior and inferior articular processes. (for articulation with       adjacent vertebra)</a:t>
            </a:r>
          </a:p>
          <a:p>
            <a:pPr marL="58738" indent="0">
              <a:buNone/>
              <a:tabLst>
                <a:tab pos="631825" algn="l"/>
              </a:tabLst>
            </a:pPr>
            <a:r>
              <a:rPr lang="en-US" sz="1800" dirty="0">
                <a:solidFill>
                  <a:schemeClr val="bg1">
                    <a:lumMod val="65000"/>
                  </a:schemeClr>
                </a:solidFill>
              </a:rPr>
              <a:t>The vertebral foramen is the hole in the middle of the vertebra. Collectively they form the vertebral canal through which the spinal cord passes.</a:t>
            </a:r>
          </a:p>
        </p:txBody>
      </p:sp>
      <p:pic>
        <p:nvPicPr>
          <p:cNvPr id="1026" name="Picture 2" descr="http://teachmeanatomy.info/wp-content/uploads/General-Structure-of-a-Vertebr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114" y="947083"/>
            <a:ext cx="4109233" cy="2270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eachmeanatomy.info/wp-content/uploads/Features-of-the-Vertebral-Arch-Superior-View-of-a-Lumbar-Vertebra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826" y="4087907"/>
            <a:ext cx="4463808" cy="206963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9242015" y="2166825"/>
            <a:ext cx="598988" cy="10015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826284" y="3155793"/>
            <a:ext cx="1286359" cy="523220"/>
          </a:xfrm>
          <a:prstGeom prst="rect">
            <a:avLst/>
          </a:prstGeom>
          <a:noFill/>
        </p:spPr>
        <p:txBody>
          <a:bodyPr wrap="square" rtlCol="0">
            <a:spAutoFit/>
          </a:bodyPr>
          <a:lstStyle/>
          <a:p>
            <a:r>
              <a:rPr lang="en-US" sz="1400" dirty="0"/>
              <a:t>Vertebral foramen</a:t>
            </a:r>
          </a:p>
        </p:txBody>
      </p:sp>
    </p:spTree>
    <p:extLst>
      <p:ext uri="{BB962C8B-B14F-4D97-AF65-F5344CB8AC3E}">
        <p14:creationId xmlns:p14="http://schemas.microsoft.com/office/powerpoint/2010/main" val="250322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p:nvPr/>
        </p:nvSpPr>
        <p:spPr>
          <a:xfrm>
            <a:off x="374033" y="261081"/>
            <a:ext cx="4169569" cy="618631"/>
          </a:xfrm>
          <a:prstGeom prst="rect">
            <a:avLst/>
          </a:prstGeom>
        </p:spPr>
        <p:txBody>
          <a:bodyPr wrap="square">
            <a:spAutoFit/>
          </a:bodyPr>
          <a:lstStyle/>
          <a:p>
            <a:pPr rtl="1">
              <a:lnSpc>
                <a:spcPct val="90000"/>
              </a:lnSpc>
              <a:spcBef>
                <a:spcPct val="0"/>
              </a:spcBef>
            </a:pPr>
            <a:r>
              <a:rPr lang="en-US" sz="3800" kern="1200" dirty="0">
                <a:ln w="0"/>
                <a:solidFill>
                  <a:schemeClr val="accent1"/>
                </a:solidFill>
                <a:effectLst>
                  <a:outerShdw blurRad="38100" dist="25400" dir="5400000" algn="ctr" rotWithShape="0">
                    <a:srgbClr val="6E747A">
                      <a:alpha val="43000"/>
                    </a:srgbClr>
                  </a:outerShdw>
                </a:effectLst>
                <a:latin typeface="+mn-lt"/>
                <a:ea typeface="+mj-ea"/>
                <a:cs typeface="+mj-cs"/>
              </a:rPr>
              <a:t>TYPICAL CERVICAL </a:t>
            </a:r>
          </a:p>
        </p:txBody>
      </p:sp>
      <p:sp>
        <p:nvSpPr>
          <p:cNvPr id="6" name="Rectangle 5"/>
          <p:cNvSpPr/>
          <p:nvPr/>
        </p:nvSpPr>
        <p:spPr>
          <a:xfrm>
            <a:off x="239809" y="987881"/>
            <a:ext cx="7517357" cy="78783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rPr>
              <a:t>Typical cervical vertebrae are</a:t>
            </a:r>
            <a:r>
              <a:rPr lang="en-US" sz="1900" dirty="0">
                <a:solidFill>
                  <a:schemeClr val="bg1">
                    <a:lumMod val="95000"/>
                  </a:schemeClr>
                </a:solidFill>
              </a:rPr>
              <a:t> </a:t>
            </a:r>
            <a:r>
              <a:rPr lang="en-US" sz="1900" dirty="0">
                <a:solidFill>
                  <a:schemeClr val="accent6"/>
                </a:solidFill>
              </a:rPr>
              <a:t>3</a:t>
            </a:r>
            <a:r>
              <a:rPr lang="en-US" sz="1900" dirty="0">
                <a:solidFill>
                  <a:schemeClr val="tx1"/>
                </a:solidFill>
              </a:rPr>
              <a:t>rd</a:t>
            </a:r>
            <a:r>
              <a:rPr lang="en-US" sz="1900" dirty="0">
                <a:solidFill>
                  <a:schemeClr val="bg1">
                    <a:lumMod val="95000"/>
                  </a:schemeClr>
                </a:solidFill>
              </a:rPr>
              <a:t> </a:t>
            </a:r>
            <a:r>
              <a:rPr lang="en-US" sz="1900" dirty="0">
                <a:solidFill>
                  <a:schemeClr val="accent6"/>
                </a:solidFill>
              </a:rPr>
              <a:t>4</a:t>
            </a:r>
            <a:r>
              <a:rPr lang="en-US" sz="1900" dirty="0">
                <a:solidFill>
                  <a:schemeClr val="tx1"/>
                </a:solidFill>
              </a:rPr>
              <a:t>th</a:t>
            </a:r>
            <a:r>
              <a:rPr lang="en-US" sz="1900" dirty="0">
                <a:solidFill>
                  <a:schemeClr val="bg1">
                    <a:lumMod val="95000"/>
                  </a:schemeClr>
                </a:solidFill>
              </a:rPr>
              <a:t> </a:t>
            </a:r>
            <a:r>
              <a:rPr lang="en-US" sz="1900" dirty="0">
                <a:solidFill>
                  <a:schemeClr val="accent6"/>
                </a:solidFill>
              </a:rPr>
              <a:t>5</a:t>
            </a:r>
            <a:r>
              <a:rPr lang="en-US" sz="1900" dirty="0">
                <a:solidFill>
                  <a:schemeClr val="tx1"/>
                </a:solidFill>
              </a:rPr>
              <a:t>th and</a:t>
            </a:r>
            <a:r>
              <a:rPr lang="en-US" sz="1900" dirty="0">
                <a:solidFill>
                  <a:schemeClr val="bg1">
                    <a:lumMod val="95000"/>
                  </a:schemeClr>
                </a:solidFill>
              </a:rPr>
              <a:t> </a:t>
            </a:r>
            <a:r>
              <a:rPr lang="en-US" sz="1900" dirty="0">
                <a:solidFill>
                  <a:schemeClr val="accent6"/>
                </a:solidFill>
              </a:rPr>
              <a:t>6</a:t>
            </a:r>
            <a:r>
              <a:rPr lang="en-US" sz="1900" dirty="0">
                <a:solidFill>
                  <a:schemeClr val="tx1"/>
                </a:solidFill>
              </a:rPr>
              <a:t>th.</a:t>
            </a:r>
            <a:r>
              <a:rPr lang="en-US" sz="1900" dirty="0">
                <a:solidFill>
                  <a:schemeClr val="bg1">
                    <a:lumMod val="95000"/>
                  </a:schemeClr>
                </a:solidFill>
              </a:rPr>
              <a:t> </a:t>
            </a:r>
          </a:p>
        </p:txBody>
      </p:sp>
      <p:sp>
        <p:nvSpPr>
          <p:cNvPr id="7" name="Rectangle 6"/>
          <p:cNvSpPr/>
          <p:nvPr/>
        </p:nvSpPr>
        <p:spPr>
          <a:xfrm>
            <a:off x="239809" y="1880512"/>
            <a:ext cx="7517357" cy="86363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chemeClr val="tx1"/>
                </a:solidFill>
              </a:rPr>
              <a:t>The body is </a:t>
            </a:r>
            <a:r>
              <a:rPr lang="en-US" sz="2000" u="sng" dirty="0">
                <a:solidFill>
                  <a:schemeClr val="accent6"/>
                </a:solidFill>
              </a:rPr>
              <a:t>small</a:t>
            </a:r>
            <a:r>
              <a:rPr lang="en-US" sz="2000" dirty="0">
                <a:solidFill>
                  <a:schemeClr val="bg1">
                    <a:lumMod val="95000"/>
                  </a:schemeClr>
                </a:solidFill>
              </a:rPr>
              <a:t> </a:t>
            </a:r>
            <a:r>
              <a:rPr lang="en-US" sz="2000" dirty="0">
                <a:solidFill>
                  <a:schemeClr val="tx1"/>
                </a:solidFill>
              </a:rPr>
              <a:t>and</a:t>
            </a:r>
            <a:r>
              <a:rPr lang="en-US" sz="2000" dirty="0">
                <a:solidFill>
                  <a:schemeClr val="bg1">
                    <a:lumMod val="95000"/>
                  </a:schemeClr>
                </a:solidFill>
              </a:rPr>
              <a:t> </a:t>
            </a:r>
            <a:r>
              <a:rPr lang="en-US" sz="2000" u="sng" dirty="0">
                <a:solidFill>
                  <a:schemeClr val="accent6"/>
                </a:solidFill>
              </a:rPr>
              <a:t>longer </a:t>
            </a:r>
            <a:r>
              <a:rPr lang="en-US" sz="2000" dirty="0">
                <a:solidFill>
                  <a:schemeClr val="tx1">
                    <a:lumMod val="75000"/>
                    <a:lumOff val="25000"/>
                  </a:schemeClr>
                </a:solidFill>
              </a:rPr>
              <a:t>horizontally than anteroposterior</a:t>
            </a:r>
            <a:r>
              <a:rPr lang="en-US" sz="2000" dirty="0">
                <a:solidFill>
                  <a:schemeClr val="bg1">
                    <a:lumMod val="95000"/>
                  </a:schemeClr>
                </a:solidFill>
              </a:rPr>
              <a:t>,</a:t>
            </a:r>
          </a:p>
          <a:p>
            <a:pPr algn="ctr"/>
            <a:r>
              <a:rPr lang="en-US" sz="2000" dirty="0">
                <a:solidFill>
                  <a:schemeClr val="bg1">
                    <a:lumMod val="95000"/>
                  </a:schemeClr>
                </a:solidFill>
              </a:rPr>
              <a:t> </a:t>
            </a:r>
            <a:r>
              <a:rPr lang="en-US" sz="2000" dirty="0">
                <a:solidFill>
                  <a:schemeClr val="tx1"/>
                </a:solidFill>
              </a:rPr>
              <a:t>the vertebral foramen is </a:t>
            </a:r>
            <a:r>
              <a:rPr lang="en-US" sz="2000" u="sng" dirty="0">
                <a:solidFill>
                  <a:schemeClr val="accent6"/>
                </a:solidFill>
              </a:rPr>
              <a:t>large</a:t>
            </a:r>
            <a:r>
              <a:rPr lang="en-US" sz="2000" dirty="0">
                <a:solidFill>
                  <a:schemeClr val="bg1">
                    <a:lumMod val="95000"/>
                  </a:schemeClr>
                </a:solidFill>
              </a:rPr>
              <a:t> </a:t>
            </a:r>
            <a:r>
              <a:rPr lang="en-US" sz="2000" dirty="0">
                <a:solidFill>
                  <a:schemeClr val="tx1"/>
                </a:solidFill>
              </a:rPr>
              <a:t>and</a:t>
            </a:r>
            <a:r>
              <a:rPr lang="en-US" sz="2000" dirty="0">
                <a:solidFill>
                  <a:schemeClr val="bg1">
                    <a:lumMod val="95000"/>
                  </a:schemeClr>
                </a:solidFill>
              </a:rPr>
              <a:t> </a:t>
            </a:r>
            <a:r>
              <a:rPr lang="en-US" sz="2000" u="sng" dirty="0">
                <a:solidFill>
                  <a:schemeClr val="accent6"/>
                </a:solidFill>
              </a:rPr>
              <a:t>triangular</a:t>
            </a:r>
            <a:r>
              <a:rPr lang="en-US" sz="2000" dirty="0">
                <a:solidFill>
                  <a:schemeClr val="bg1">
                    <a:lumMod val="95000"/>
                  </a:schemeClr>
                </a:solidFill>
              </a:rPr>
              <a:t> </a:t>
            </a:r>
            <a:r>
              <a:rPr lang="en-US" sz="2000" dirty="0">
                <a:solidFill>
                  <a:schemeClr val="tx1"/>
                </a:solidFill>
              </a:rPr>
              <a:t>in shape </a:t>
            </a:r>
            <a:endParaRPr lang="en-US" sz="1900" dirty="0">
              <a:solidFill>
                <a:schemeClr val="tx1"/>
              </a:solidFill>
            </a:endParaRPr>
          </a:p>
        </p:txBody>
      </p:sp>
      <p:sp>
        <p:nvSpPr>
          <p:cNvPr id="10" name="Round Diagonal Corner Rectangle 9"/>
          <p:cNvSpPr/>
          <p:nvPr/>
        </p:nvSpPr>
        <p:spPr>
          <a:xfrm>
            <a:off x="9154858" y="2908227"/>
            <a:ext cx="2607153" cy="1883519"/>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altLang="en-US" sz="1600" b="1" dirty="0">
                <a:solidFill>
                  <a:schemeClr val="accent6"/>
                </a:solidFill>
              </a:rPr>
              <a:t>2 </a:t>
            </a:r>
            <a:r>
              <a:rPr lang="en-US" sz="1600" b="1" dirty="0">
                <a:solidFill>
                  <a:schemeClr val="tx1"/>
                </a:solidFill>
              </a:rPr>
              <a:t>Vertebral foramen is </a:t>
            </a:r>
            <a:r>
              <a:rPr lang="en-US" sz="1600" b="1" u="sng" dirty="0" err="1">
                <a:solidFill>
                  <a:schemeClr val="accent6"/>
                </a:solidFill>
              </a:rPr>
              <a:t>triangullar</a:t>
            </a:r>
            <a:r>
              <a:rPr lang="en-US" sz="1600" b="1" dirty="0">
                <a:solidFill>
                  <a:schemeClr val="tx1">
                    <a:lumMod val="65000"/>
                    <a:lumOff val="35000"/>
                  </a:schemeClr>
                </a:solidFill>
              </a:rPr>
              <a:t> </a:t>
            </a:r>
            <a:r>
              <a:rPr lang="en-US" sz="1600" b="1" dirty="0">
                <a:solidFill>
                  <a:schemeClr val="tx1"/>
                </a:solidFill>
              </a:rPr>
              <a:t>in shape</a:t>
            </a:r>
            <a:r>
              <a:rPr lang="en-US" sz="1600" b="1" dirty="0">
                <a:solidFill>
                  <a:schemeClr val="tx1">
                    <a:lumMod val="65000"/>
                    <a:lumOff val="35000"/>
                  </a:schemeClr>
                </a:solidFill>
              </a:rPr>
              <a:t>.</a:t>
            </a:r>
          </a:p>
          <a:p>
            <a:r>
              <a:rPr lang="en-US" altLang="ar-SA" sz="1600" b="1" dirty="0">
                <a:solidFill>
                  <a:srgbClr val="33CC33"/>
                </a:solidFill>
              </a:rPr>
              <a:t>-The Vertebral foramen is large because there’s an enlargement in the spinal cord in the cervical region to feed the upper limbs.</a:t>
            </a:r>
          </a:p>
        </p:txBody>
      </p:sp>
      <p:sp>
        <p:nvSpPr>
          <p:cNvPr id="33" name="TextBox 32"/>
          <p:cNvSpPr txBox="1"/>
          <p:nvPr/>
        </p:nvSpPr>
        <p:spPr>
          <a:xfrm>
            <a:off x="352577" y="3165030"/>
            <a:ext cx="2122917" cy="2554545"/>
          </a:xfrm>
          <a:prstGeom prst="round1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en-US" sz="1600" b="1" dirty="0">
                <a:solidFill>
                  <a:schemeClr val="accent6"/>
                </a:solidFill>
              </a:rPr>
              <a:t>3</a:t>
            </a:r>
            <a:r>
              <a:rPr lang="en-US" altLang="en-US" sz="1600" dirty="0"/>
              <a:t> </a:t>
            </a:r>
            <a:r>
              <a:rPr lang="en-US" sz="1600" b="1" dirty="0">
                <a:solidFill>
                  <a:schemeClr val="tx1"/>
                </a:solidFill>
                <a:latin typeface="+mn-lt"/>
              </a:rPr>
              <a:t>The transverse processes has an </a:t>
            </a:r>
            <a:r>
              <a:rPr lang="en-US" sz="1600" b="1" dirty="0">
                <a:solidFill>
                  <a:schemeClr val="accent6"/>
                </a:solidFill>
                <a:latin typeface="+mn-lt"/>
              </a:rPr>
              <a:t>oval</a:t>
            </a:r>
            <a:r>
              <a:rPr lang="en-US" sz="1600" b="1" dirty="0">
                <a:solidFill>
                  <a:schemeClr val="tx1">
                    <a:lumMod val="65000"/>
                    <a:lumOff val="35000"/>
                  </a:schemeClr>
                </a:solidFill>
                <a:latin typeface="+mn-lt"/>
              </a:rPr>
              <a:t> </a:t>
            </a:r>
            <a:r>
              <a:rPr lang="en-US" sz="1600" b="1" u="sng" dirty="0">
                <a:solidFill>
                  <a:schemeClr val="tx1"/>
                </a:solidFill>
                <a:latin typeface="+mn-lt"/>
              </a:rPr>
              <a:t>foramen </a:t>
            </a:r>
            <a:r>
              <a:rPr lang="en-US" sz="1600" b="1" u="sng" dirty="0" err="1">
                <a:solidFill>
                  <a:schemeClr val="tx1"/>
                </a:solidFill>
                <a:latin typeface="+mn-lt"/>
              </a:rPr>
              <a:t>transversarium</a:t>
            </a:r>
            <a:r>
              <a:rPr lang="en-US" sz="1600" b="1" dirty="0">
                <a:solidFill>
                  <a:schemeClr val="bg1">
                    <a:lumMod val="50000"/>
                  </a:schemeClr>
                </a:solidFill>
                <a:latin typeface="+mn-lt"/>
              </a:rPr>
              <a:t>*</a:t>
            </a:r>
            <a:r>
              <a:rPr lang="en-US" sz="1600" b="1" u="sng" dirty="0">
                <a:solidFill>
                  <a:schemeClr val="tx1"/>
                </a:solidFill>
                <a:latin typeface="+mn-lt"/>
              </a:rPr>
              <a:t> </a:t>
            </a:r>
            <a:r>
              <a:rPr lang="en-US" sz="1600" b="1" dirty="0">
                <a:solidFill>
                  <a:schemeClr val="tx1"/>
                </a:solidFill>
                <a:latin typeface="+mn-lt"/>
              </a:rPr>
              <a:t>which is </a:t>
            </a:r>
            <a:r>
              <a:rPr lang="en-US" sz="1600" b="1" u="sng" dirty="0">
                <a:solidFill>
                  <a:schemeClr val="accent6"/>
                </a:solidFill>
                <a:latin typeface="+mn-lt"/>
              </a:rPr>
              <a:t>wide</a:t>
            </a:r>
            <a:r>
              <a:rPr lang="en-US" sz="1600" b="1" dirty="0">
                <a:solidFill>
                  <a:schemeClr val="tx1">
                    <a:lumMod val="65000"/>
                    <a:lumOff val="35000"/>
                  </a:schemeClr>
                </a:solidFill>
                <a:latin typeface="+mn-lt"/>
              </a:rPr>
              <a:t> </a:t>
            </a:r>
            <a:r>
              <a:rPr lang="en-US" sz="1600" b="1" dirty="0">
                <a:solidFill>
                  <a:schemeClr val="tx1"/>
                </a:solidFill>
                <a:latin typeface="+mn-lt"/>
              </a:rPr>
              <a:t>and</a:t>
            </a:r>
            <a:r>
              <a:rPr lang="en-US" sz="1600" b="1" dirty="0">
                <a:solidFill>
                  <a:schemeClr val="tx1">
                    <a:lumMod val="65000"/>
                    <a:lumOff val="35000"/>
                  </a:schemeClr>
                </a:solidFill>
                <a:latin typeface="+mn-lt"/>
              </a:rPr>
              <a:t> </a:t>
            </a:r>
            <a:r>
              <a:rPr lang="en-US" sz="1600" b="1" u="sng" dirty="0">
                <a:solidFill>
                  <a:schemeClr val="accent6"/>
                </a:solidFill>
                <a:latin typeface="+mn-lt"/>
              </a:rPr>
              <a:t>large</a:t>
            </a:r>
            <a:r>
              <a:rPr lang="en-US" sz="1600" b="1" dirty="0">
                <a:solidFill>
                  <a:schemeClr val="tx1">
                    <a:lumMod val="65000"/>
                    <a:lumOff val="35000"/>
                  </a:schemeClr>
                </a:solidFill>
                <a:latin typeface="+mn-lt"/>
              </a:rPr>
              <a:t> </a:t>
            </a:r>
            <a:r>
              <a:rPr lang="en-US" sz="1600" b="1" dirty="0">
                <a:solidFill>
                  <a:schemeClr val="tx1"/>
                </a:solidFill>
                <a:latin typeface="+mn-lt"/>
              </a:rPr>
              <a:t>in shape to accumulate the vertebral vessels (arteries veins) that pass inside it. </a:t>
            </a:r>
            <a:endParaRPr lang="en-US" sz="1600" dirty="0">
              <a:solidFill>
                <a:schemeClr val="tx1"/>
              </a:solidFill>
              <a:latin typeface="+mn-lt"/>
            </a:endParaRPr>
          </a:p>
        </p:txBody>
      </p:sp>
      <p:sp>
        <p:nvSpPr>
          <p:cNvPr id="2" name="Round Diagonal Corner Rectangle 1"/>
          <p:cNvSpPr/>
          <p:nvPr/>
        </p:nvSpPr>
        <p:spPr>
          <a:xfrm>
            <a:off x="9236588" y="5058826"/>
            <a:ext cx="2348923" cy="1558960"/>
          </a:xfrm>
          <a:prstGeom prst="round2Diag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altLang="en-US" sz="1600" b="1" dirty="0">
                <a:solidFill>
                  <a:schemeClr val="accent6"/>
                </a:solidFill>
              </a:rPr>
              <a:t>1 </a:t>
            </a:r>
            <a:r>
              <a:rPr lang="en-US" sz="1600" b="1" dirty="0">
                <a:solidFill>
                  <a:schemeClr val="tx1"/>
                </a:solidFill>
              </a:rPr>
              <a:t>The spinous process arises from junction of the two lamina of vertebra is</a:t>
            </a:r>
            <a:r>
              <a:rPr lang="en-US" sz="1600" b="1" dirty="0">
                <a:solidFill>
                  <a:schemeClr val="tx1">
                    <a:lumMod val="65000"/>
                    <a:lumOff val="35000"/>
                  </a:schemeClr>
                </a:solidFill>
              </a:rPr>
              <a:t> </a:t>
            </a:r>
            <a:r>
              <a:rPr lang="en-US" sz="1600" b="1" u="sng" dirty="0">
                <a:solidFill>
                  <a:schemeClr val="accent6"/>
                </a:solidFill>
              </a:rPr>
              <a:t>short</a:t>
            </a:r>
            <a:r>
              <a:rPr lang="en-US" sz="1600" b="1" dirty="0">
                <a:solidFill>
                  <a:schemeClr val="tx1">
                    <a:lumMod val="65000"/>
                    <a:lumOff val="35000"/>
                  </a:schemeClr>
                </a:solidFill>
              </a:rPr>
              <a:t> </a:t>
            </a:r>
            <a:r>
              <a:rPr lang="en-US" sz="1600" b="1" dirty="0">
                <a:solidFill>
                  <a:schemeClr val="tx1"/>
                </a:solidFill>
              </a:rPr>
              <a:t>and</a:t>
            </a:r>
            <a:r>
              <a:rPr lang="en-US" sz="1600" b="1" dirty="0">
                <a:solidFill>
                  <a:schemeClr val="tx1">
                    <a:lumMod val="65000"/>
                    <a:lumOff val="35000"/>
                  </a:schemeClr>
                </a:solidFill>
              </a:rPr>
              <a:t> </a:t>
            </a:r>
            <a:r>
              <a:rPr lang="en-US" sz="1600" b="1" u="sng" dirty="0">
                <a:solidFill>
                  <a:schemeClr val="accent6"/>
                </a:solidFill>
              </a:rPr>
              <a:t>bifid</a:t>
            </a:r>
            <a:r>
              <a:rPr lang="en-US" sz="1600" b="1" u="sng" dirty="0">
                <a:solidFill>
                  <a:schemeClr val="tx1">
                    <a:lumMod val="65000"/>
                    <a:lumOff val="35000"/>
                  </a:schemeClr>
                </a:solidFill>
              </a:rPr>
              <a:t> </a:t>
            </a:r>
            <a:r>
              <a:rPr lang="en-US" sz="1600" b="1" u="sng" dirty="0">
                <a:solidFill>
                  <a:srgbClr val="7BBF26"/>
                </a:solidFill>
              </a:rPr>
              <a:t>(</a:t>
            </a:r>
            <a:r>
              <a:rPr lang="ar-SA" altLang="ar-SA" sz="1600" dirty="0">
                <a:solidFill>
                  <a:srgbClr val="7BBF26"/>
                </a:solidFill>
              </a:rPr>
              <a:t>مشقوقة (مثل لسان الثعبان)).</a:t>
            </a:r>
            <a:endParaRPr lang="en-US" altLang="ar-SA" sz="1600" dirty="0">
              <a:solidFill>
                <a:srgbClr val="7BBF26"/>
              </a:solidFill>
            </a:endParaRPr>
          </a:p>
        </p:txBody>
      </p:sp>
      <p:grpSp>
        <p:nvGrpSpPr>
          <p:cNvPr id="9" name="Group 8"/>
          <p:cNvGrpSpPr/>
          <p:nvPr/>
        </p:nvGrpSpPr>
        <p:grpSpPr>
          <a:xfrm>
            <a:off x="2673492" y="3135716"/>
            <a:ext cx="6433856" cy="3482070"/>
            <a:chOff x="2673492" y="3135716"/>
            <a:chExt cx="6433856" cy="3482070"/>
          </a:xfrm>
        </p:grpSpPr>
        <p:sp>
          <p:nvSpPr>
            <p:cNvPr id="25" name="Right Arrow 24"/>
            <p:cNvSpPr/>
            <p:nvPr/>
          </p:nvSpPr>
          <p:spPr>
            <a:xfrm>
              <a:off x="3296999" y="5473354"/>
              <a:ext cx="692337" cy="106134"/>
            </a:xfrm>
            <a:prstGeom prst="rightArrow">
              <a:avLst>
                <a:gd name="adj1" fmla="val 50000"/>
                <a:gd name="adj2" fmla="val 10624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l="58069" t="34912" r="4299" b="24230"/>
            <a:stretch/>
          </p:blipFill>
          <p:spPr>
            <a:xfrm>
              <a:off x="2718788" y="3190609"/>
              <a:ext cx="6274507" cy="34271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AutoShape 10"/>
            <p:cNvSpPr>
              <a:spLocks noChangeArrowheads="1"/>
            </p:cNvSpPr>
            <p:nvPr/>
          </p:nvSpPr>
          <p:spPr bwMode="auto">
            <a:xfrm>
              <a:off x="2763286" y="3456824"/>
              <a:ext cx="1235202" cy="645934"/>
            </a:xfrm>
            <a:prstGeom prst="roundRect">
              <a:avLst>
                <a:gd name="adj" fmla="val 16667"/>
              </a:avLst>
            </a:prstGeom>
            <a:solidFill>
              <a:srgbClr val="FF9900">
                <a:alpha val="18823"/>
              </a:srgbClr>
            </a:solidFill>
            <a:ln w="22225">
              <a:solidFill>
                <a:srgbClr val="FF0000"/>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cxnSp>
          <p:nvCxnSpPr>
            <p:cNvPr id="18" name="Straight Arrow Connector 17"/>
            <p:cNvCxnSpPr/>
            <p:nvPr/>
          </p:nvCxnSpPr>
          <p:spPr>
            <a:xfrm>
              <a:off x="5514325" y="3581799"/>
              <a:ext cx="848974"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782002" y="4406064"/>
              <a:ext cx="532131" cy="428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3" name="Straight Arrow Connector 22"/>
            <p:cNvCxnSpPr/>
            <p:nvPr/>
          </p:nvCxnSpPr>
          <p:spPr>
            <a:xfrm flipH="1">
              <a:off x="5966890" y="3328149"/>
              <a:ext cx="4203" cy="5218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AutoShape 10"/>
            <p:cNvSpPr>
              <a:spLocks noChangeArrowheads="1"/>
            </p:cNvSpPr>
            <p:nvPr/>
          </p:nvSpPr>
          <p:spPr bwMode="auto">
            <a:xfrm>
              <a:off x="7865431" y="3997712"/>
              <a:ext cx="1099962" cy="560688"/>
            </a:xfrm>
            <a:prstGeom prst="roundRect">
              <a:avLst>
                <a:gd name="adj" fmla="val 16667"/>
              </a:avLst>
            </a:prstGeom>
            <a:solidFill>
              <a:srgbClr val="FF9900">
                <a:alpha val="18823"/>
              </a:srgbClr>
            </a:solidFill>
            <a:ln w="22225">
              <a:solidFill>
                <a:srgbClr val="FF0000"/>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6" name="AutoShape 10"/>
            <p:cNvSpPr>
              <a:spLocks noChangeArrowheads="1"/>
            </p:cNvSpPr>
            <p:nvPr/>
          </p:nvSpPr>
          <p:spPr bwMode="auto">
            <a:xfrm>
              <a:off x="6581553" y="5266813"/>
              <a:ext cx="1467997" cy="587683"/>
            </a:xfrm>
            <a:prstGeom prst="roundRect">
              <a:avLst>
                <a:gd name="adj" fmla="val 16667"/>
              </a:avLst>
            </a:prstGeom>
            <a:solidFill>
              <a:srgbClr val="FF9900">
                <a:alpha val="18823"/>
              </a:srgbClr>
            </a:solidFill>
            <a:ln w="22225">
              <a:solidFill>
                <a:srgbClr val="FF0000"/>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cxnSp>
          <p:nvCxnSpPr>
            <p:cNvPr id="27" name="Straight Arrow Connector 26"/>
            <p:cNvCxnSpPr/>
            <p:nvPr/>
          </p:nvCxnSpPr>
          <p:spPr>
            <a:xfrm>
              <a:off x="5271842" y="3971413"/>
              <a:ext cx="584200" cy="714375"/>
            </a:xfrm>
            <a:prstGeom prst="straightConnector1">
              <a:avLst/>
            </a:prstGeom>
            <a:ln>
              <a:solidFill>
                <a:srgbClr val="33CC33"/>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9"/>
            <p:cNvSpPr txBox="1">
              <a:spLocks noChangeArrowheads="1"/>
            </p:cNvSpPr>
            <p:nvPr/>
          </p:nvSpPr>
          <p:spPr bwMode="auto">
            <a:xfrm>
              <a:off x="3801979" y="4887203"/>
              <a:ext cx="1483246" cy="52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ar-SA" dirty="0">
                  <a:solidFill>
                    <a:srgbClr val="33CC33"/>
                  </a:solidFill>
                </a:rPr>
                <a:t>Passage for: Spinal Cord</a:t>
              </a:r>
            </a:p>
          </p:txBody>
        </p:sp>
        <p:sp>
          <p:nvSpPr>
            <p:cNvPr id="31" name="TextBox 15"/>
            <p:cNvSpPr txBox="1">
              <a:spLocks noChangeArrowheads="1"/>
            </p:cNvSpPr>
            <p:nvPr/>
          </p:nvSpPr>
          <p:spPr bwMode="auto">
            <a:xfrm>
              <a:off x="2787620" y="4121031"/>
              <a:ext cx="14795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ar-SA" sz="1400" dirty="0">
                  <a:solidFill>
                    <a:srgbClr val="33CC33"/>
                  </a:solidFill>
                </a:rPr>
                <a:t>Passage for: artery and vein</a:t>
              </a:r>
            </a:p>
          </p:txBody>
        </p:sp>
        <p:sp>
          <p:nvSpPr>
            <p:cNvPr id="5" name="TextBox 4"/>
            <p:cNvSpPr txBox="1"/>
            <p:nvPr/>
          </p:nvSpPr>
          <p:spPr>
            <a:xfrm>
              <a:off x="6368817" y="5058826"/>
              <a:ext cx="232426" cy="307777"/>
            </a:xfrm>
            <a:prstGeom prst="rect">
              <a:avLst/>
            </a:prstGeom>
            <a:noFill/>
          </p:spPr>
          <p:txBody>
            <a:bodyPr wrap="square" rtlCol="1">
              <a:spAutoFit/>
            </a:bodyPr>
            <a:lstStyle/>
            <a:p>
              <a:r>
                <a:rPr lang="en-US" altLang="en-US" b="1" dirty="0">
                  <a:solidFill>
                    <a:schemeClr val="accent6"/>
                  </a:solidFill>
                </a:rPr>
                <a:t>1</a:t>
              </a:r>
              <a:endParaRPr lang="ar-SA" dirty="0"/>
            </a:p>
          </p:txBody>
        </p:sp>
        <p:sp>
          <p:nvSpPr>
            <p:cNvPr id="37" name="TextBox 36"/>
            <p:cNvSpPr txBox="1"/>
            <p:nvPr/>
          </p:nvSpPr>
          <p:spPr>
            <a:xfrm>
              <a:off x="7659833" y="3795892"/>
              <a:ext cx="171210" cy="307777"/>
            </a:xfrm>
            <a:prstGeom prst="rect">
              <a:avLst/>
            </a:prstGeom>
            <a:noFill/>
          </p:spPr>
          <p:txBody>
            <a:bodyPr wrap="square" rtlCol="1">
              <a:spAutoFit/>
            </a:bodyPr>
            <a:lstStyle/>
            <a:p>
              <a:r>
                <a:rPr lang="en-US" b="1" dirty="0">
                  <a:solidFill>
                    <a:schemeClr val="accent6"/>
                  </a:solidFill>
                </a:rPr>
                <a:t>2</a:t>
              </a:r>
              <a:endParaRPr lang="ar-SA" dirty="0"/>
            </a:p>
          </p:txBody>
        </p:sp>
        <p:sp>
          <p:nvSpPr>
            <p:cNvPr id="39" name="TextBox 38"/>
            <p:cNvSpPr txBox="1"/>
            <p:nvPr/>
          </p:nvSpPr>
          <p:spPr>
            <a:xfrm>
              <a:off x="2673492" y="3229218"/>
              <a:ext cx="171210" cy="307777"/>
            </a:xfrm>
            <a:prstGeom prst="rect">
              <a:avLst/>
            </a:prstGeom>
            <a:noFill/>
          </p:spPr>
          <p:txBody>
            <a:bodyPr wrap="square" rtlCol="1">
              <a:spAutoFit/>
            </a:bodyPr>
            <a:lstStyle/>
            <a:p>
              <a:r>
                <a:rPr lang="en-US" altLang="en-US" b="1" dirty="0">
                  <a:solidFill>
                    <a:schemeClr val="accent6"/>
                  </a:solidFill>
                </a:rPr>
                <a:t>3</a:t>
              </a:r>
              <a:endParaRPr lang="ar-SA" dirty="0"/>
            </a:p>
          </p:txBody>
        </p:sp>
        <p:sp>
          <p:nvSpPr>
            <p:cNvPr id="42" name="TextBox 41"/>
            <p:cNvSpPr txBox="1"/>
            <p:nvPr/>
          </p:nvSpPr>
          <p:spPr>
            <a:xfrm>
              <a:off x="7831043" y="3272672"/>
              <a:ext cx="1276305" cy="523220"/>
            </a:xfrm>
            <a:prstGeom prst="rect">
              <a:avLst/>
            </a:prstGeom>
            <a:noFill/>
          </p:spPr>
          <p:txBody>
            <a:bodyPr wrap="square" rtlCol="1">
              <a:spAutoFit/>
            </a:bodyPr>
            <a:lstStyle/>
            <a:p>
              <a:r>
                <a:rPr lang="en-US" dirty="0">
                  <a:latin typeface="Adobe Fan Heiti Std B" panose="020B0700000000000000" pitchFamily="34" charset="-128"/>
                  <a:ea typeface="Adobe Fan Heiti Std B" panose="020B0700000000000000" pitchFamily="34" charset="-128"/>
                </a:rPr>
                <a:t>Transverse process</a:t>
              </a:r>
              <a:endParaRPr lang="ar-SA" dirty="0">
                <a:latin typeface="Adobe Fan Heiti Std B" panose="020B0700000000000000" pitchFamily="34" charset="-128"/>
                <a:ea typeface="Adobe Fan Heiti Std B" panose="020B0700000000000000" pitchFamily="34" charset="-128"/>
              </a:endParaRPr>
            </a:p>
          </p:txBody>
        </p:sp>
        <p:cxnSp>
          <p:nvCxnSpPr>
            <p:cNvPr id="46" name="Straight Arrow Connector 45"/>
            <p:cNvCxnSpPr/>
            <p:nvPr/>
          </p:nvCxnSpPr>
          <p:spPr>
            <a:xfrm flipH="1">
              <a:off x="7315551" y="3413765"/>
              <a:ext cx="540000" cy="180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7" name="AutoShape 10"/>
            <p:cNvSpPr>
              <a:spLocks noChangeArrowheads="1"/>
            </p:cNvSpPr>
            <p:nvPr/>
          </p:nvSpPr>
          <p:spPr bwMode="auto">
            <a:xfrm>
              <a:off x="7878553" y="3298004"/>
              <a:ext cx="924083" cy="497888"/>
            </a:xfrm>
            <a:prstGeom prst="roundRect">
              <a:avLst>
                <a:gd name="adj" fmla="val 16667"/>
              </a:avLst>
            </a:prstGeom>
            <a:solidFill>
              <a:srgbClr val="FF9900">
                <a:alpha val="18823"/>
              </a:srgbClr>
            </a:solidFill>
            <a:ln w="22225">
              <a:solidFill>
                <a:srgbClr val="FF0000"/>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8" name="TextBox 47"/>
            <p:cNvSpPr txBox="1"/>
            <p:nvPr/>
          </p:nvSpPr>
          <p:spPr>
            <a:xfrm>
              <a:off x="7667668" y="3135716"/>
              <a:ext cx="171210" cy="307777"/>
            </a:xfrm>
            <a:prstGeom prst="rect">
              <a:avLst/>
            </a:prstGeom>
            <a:noFill/>
          </p:spPr>
          <p:txBody>
            <a:bodyPr wrap="square" rtlCol="1">
              <a:spAutoFit/>
            </a:bodyPr>
            <a:lstStyle/>
            <a:p>
              <a:r>
                <a:rPr lang="en-US" altLang="en-US" b="1" dirty="0">
                  <a:solidFill>
                    <a:schemeClr val="accent6"/>
                  </a:solidFill>
                </a:rPr>
                <a:t>3</a:t>
              </a:r>
              <a:endParaRPr lang="ar-SA" dirty="0"/>
            </a:p>
          </p:txBody>
        </p:sp>
        <p:cxnSp>
          <p:nvCxnSpPr>
            <p:cNvPr id="52" name="Straight Arrow Connector 51"/>
            <p:cNvCxnSpPr/>
            <p:nvPr/>
          </p:nvCxnSpPr>
          <p:spPr>
            <a:xfrm flipV="1">
              <a:off x="5039833" y="4406064"/>
              <a:ext cx="637953" cy="5448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p:cNvCxnSpPr/>
            <p:nvPr/>
          </p:nvCxnSpPr>
          <p:spPr>
            <a:xfrm flipV="1">
              <a:off x="4161863" y="3810290"/>
              <a:ext cx="666427" cy="3895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551806" y="5960532"/>
            <a:ext cx="1724458" cy="430887"/>
          </a:xfrm>
          <a:prstGeom prst="rect">
            <a:avLst/>
          </a:prstGeom>
          <a:noFill/>
        </p:spPr>
        <p:txBody>
          <a:bodyPr wrap="square" rtlCol="0">
            <a:spAutoFit/>
          </a:bodyPr>
          <a:lstStyle/>
          <a:p>
            <a:r>
              <a:rPr lang="en-US" sz="1100" dirty="0">
                <a:solidFill>
                  <a:schemeClr val="bg1">
                    <a:lumMod val="50000"/>
                  </a:schemeClr>
                </a:solidFill>
                <a:latin typeface="+mn-lt"/>
              </a:rPr>
              <a:t>*Transverse foramen or foramen </a:t>
            </a:r>
            <a:r>
              <a:rPr lang="en-US" sz="1100" dirty="0" err="1">
                <a:solidFill>
                  <a:schemeClr val="bg1">
                    <a:lumMod val="50000"/>
                  </a:schemeClr>
                </a:solidFill>
                <a:latin typeface="+mn-lt"/>
              </a:rPr>
              <a:t>transversarium</a:t>
            </a:r>
            <a:endParaRPr lang="en-US" sz="1100" dirty="0">
              <a:solidFill>
                <a:schemeClr val="bg1">
                  <a:lumMod val="50000"/>
                </a:schemeClr>
              </a:solidFill>
              <a:latin typeface="+mn-lt"/>
            </a:endParaRPr>
          </a:p>
        </p:txBody>
      </p:sp>
    </p:spTree>
    <p:extLst>
      <p:ext uri="{BB962C8B-B14F-4D97-AF65-F5344CB8AC3E}">
        <p14:creationId xmlns:p14="http://schemas.microsoft.com/office/powerpoint/2010/main" val="240740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9962" t="18760" r="20155" b="18139"/>
          <a:stretch/>
        </p:blipFill>
        <p:spPr>
          <a:xfrm>
            <a:off x="7447723" y="543959"/>
            <a:ext cx="3597047" cy="3412583"/>
          </a:xfrm>
          <a:prstGeom prst="rect">
            <a:avLst/>
          </a:prstGeom>
          <a:ln>
            <a:noFill/>
          </a:ln>
          <a:effectLst/>
        </p:spPr>
      </p:pic>
      <p:sp>
        <p:nvSpPr>
          <p:cNvPr id="2" name="Title 1"/>
          <p:cNvSpPr>
            <a:spLocks noGrp="1"/>
          </p:cNvSpPr>
          <p:nvPr>
            <p:ph type="title"/>
          </p:nvPr>
        </p:nvSpPr>
        <p:spPr>
          <a:xfrm>
            <a:off x="183905" y="329019"/>
            <a:ext cx="6502974" cy="1233552"/>
          </a:xfrm>
        </p:spPr>
        <p:txBody>
          <a:bodyPr>
            <a:noAutofit/>
          </a:bodyPr>
          <a:lstStyle/>
          <a:p>
            <a:r>
              <a:rPr lang="en-US" sz="3600" dirty="0">
                <a:ln w="0"/>
                <a:solidFill>
                  <a:schemeClr val="accent1"/>
                </a:solidFill>
                <a:effectLst>
                  <a:outerShdw blurRad="38100" dist="25400" dir="5400000" algn="ctr" rotWithShape="0">
                    <a:srgbClr val="6E747A">
                      <a:alpha val="43000"/>
                    </a:srgbClr>
                  </a:outerShdw>
                </a:effectLst>
                <a:latin typeface="+mn-lt"/>
              </a:rPr>
              <a:t>TYPICAL CERVICAL VERTABRAE</a:t>
            </a:r>
            <a:br>
              <a:rPr lang="en-US" sz="3600" dirty="0">
                <a:ln w="0"/>
                <a:solidFill>
                  <a:schemeClr val="accent1"/>
                </a:solidFill>
                <a:effectLst>
                  <a:outerShdw blurRad="38100" dist="25400" dir="5400000" algn="ctr" rotWithShape="0">
                    <a:srgbClr val="6E747A">
                      <a:alpha val="43000"/>
                    </a:srgbClr>
                  </a:outerShdw>
                </a:effectLst>
                <a:latin typeface="+mn-lt"/>
              </a:rPr>
            </a:br>
            <a:r>
              <a:rPr lang="en-US" sz="3600" dirty="0">
                <a:ln w="0"/>
                <a:solidFill>
                  <a:schemeClr val="accent1"/>
                </a:solidFill>
                <a:effectLst>
                  <a:outerShdw blurRad="38100" dist="25400" dir="5400000" algn="ctr" rotWithShape="0">
                    <a:srgbClr val="6E747A">
                      <a:alpha val="43000"/>
                    </a:srgbClr>
                  </a:outerShdw>
                </a:effectLst>
                <a:latin typeface="+mn-lt"/>
              </a:rPr>
              <a:t> (3rd, 4th, 5th and 6th).</a:t>
            </a:r>
            <a:endParaRPr lang="en-GB" sz="3600" dirty="0">
              <a:ln w="0"/>
              <a:solidFill>
                <a:schemeClr val="accent1"/>
              </a:solidFill>
              <a:effectLst>
                <a:outerShdw blurRad="38100" dist="25400" dir="5400000" algn="ctr" rotWithShape="0">
                  <a:srgbClr val="6E747A">
                    <a:alpha val="43000"/>
                  </a:srgbClr>
                </a:outerShdw>
              </a:effectLst>
              <a:latin typeface="+mn-lt"/>
            </a:endParaRPr>
          </a:p>
        </p:txBody>
      </p:sp>
      <p:sp>
        <p:nvSpPr>
          <p:cNvPr id="3" name="Content Placeholder 2"/>
          <p:cNvSpPr>
            <a:spLocks noGrp="1"/>
          </p:cNvSpPr>
          <p:nvPr>
            <p:ph idx="1"/>
          </p:nvPr>
        </p:nvSpPr>
        <p:spPr>
          <a:xfrm>
            <a:off x="242738" y="1890377"/>
            <a:ext cx="6122503" cy="3796748"/>
          </a:xfrm>
        </p:spPr>
        <p:txBody>
          <a:bodyPr>
            <a:normAutofit/>
          </a:bodyPr>
          <a:lstStyle/>
          <a:p>
            <a:pPr marL="0" indent="0" algn="l">
              <a:buNone/>
            </a:pPr>
            <a:r>
              <a:rPr lang="en-US" sz="2400" b="1" u="sng" dirty="0">
                <a:latin typeface="+mj-lt"/>
              </a:rPr>
              <a:t>The superior articular processes:</a:t>
            </a:r>
          </a:p>
          <a:p>
            <a:pPr marL="0" indent="0" algn="l">
              <a:buNone/>
            </a:pPr>
            <a:r>
              <a:rPr lang="en-US" sz="2400" dirty="0">
                <a:latin typeface="+mj-lt"/>
              </a:rPr>
              <a:t>Have  a facet that face </a:t>
            </a:r>
            <a:r>
              <a:rPr lang="en-US" sz="2400" dirty="0">
                <a:solidFill>
                  <a:srgbClr val="FF0000"/>
                </a:solidFill>
                <a:latin typeface="+mj-lt"/>
              </a:rPr>
              <a:t>upward</a:t>
            </a:r>
            <a:r>
              <a:rPr lang="en-US" sz="2400" dirty="0">
                <a:latin typeface="+mj-lt"/>
              </a:rPr>
              <a:t>  &amp; </a:t>
            </a:r>
            <a:r>
              <a:rPr lang="en-US" sz="2400" dirty="0">
                <a:solidFill>
                  <a:srgbClr val="FF0000"/>
                </a:solidFill>
                <a:latin typeface="+mj-lt"/>
              </a:rPr>
              <a:t>backward</a:t>
            </a:r>
            <a:r>
              <a:rPr lang="en-US" sz="2400" dirty="0">
                <a:latin typeface="+mj-lt"/>
              </a:rPr>
              <a:t>.</a:t>
            </a:r>
            <a:endParaRPr lang="en-GB" sz="2400" dirty="0">
              <a:latin typeface="+mj-lt"/>
            </a:endParaRPr>
          </a:p>
          <a:p>
            <a:pPr marL="0" indent="0" algn="l">
              <a:buNone/>
            </a:pPr>
            <a:r>
              <a:rPr lang="en-US" sz="2400" b="1" u="sng" dirty="0">
                <a:latin typeface="+mj-lt"/>
              </a:rPr>
              <a:t>The inferior articular  processes:</a:t>
            </a:r>
          </a:p>
          <a:p>
            <a:pPr marL="0" indent="0" algn="l">
              <a:buNone/>
            </a:pPr>
            <a:r>
              <a:rPr lang="en-US" sz="2400" dirty="0">
                <a:latin typeface="+mj-lt"/>
              </a:rPr>
              <a:t>Have a facets that, face </a:t>
            </a:r>
            <a:r>
              <a:rPr lang="en-US" sz="2400" dirty="0">
                <a:solidFill>
                  <a:srgbClr val="FF0000"/>
                </a:solidFill>
                <a:latin typeface="+mj-lt"/>
              </a:rPr>
              <a:t>downward</a:t>
            </a:r>
            <a:r>
              <a:rPr lang="en-US" sz="2400" dirty="0">
                <a:latin typeface="+mj-lt"/>
              </a:rPr>
              <a:t> and </a:t>
            </a:r>
            <a:r>
              <a:rPr lang="en-US" sz="2400" dirty="0">
                <a:solidFill>
                  <a:srgbClr val="FF0000"/>
                </a:solidFill>
                <a:latin typeface="+mj-lt"/>
              </a:rPr>
              <a:t>forward</a:t>
            </a:r>
            <a:r>
              <a:rPr lang="en-US" sz="2400" dirty="0">
                <a:latin typeface="+mj-lt"/>
              </a:rPr>
              <a:t>.</a:t>
            </a:r>
          </a:p>
          <a:p>
            <a:pPr marL="0" indent="0" algn="l">
              <a:buNone/>
            </a:pPr>
            <a:r>
              <a:rPr lang="en-US" sz="2400" b="1" u="sng" dirty="0">
                <a:latin typeface="+mj-lt"/>
              </a:rPr>
              <a:t>The transverse process :</a:t>
            </a:r>
          </a:p>
          <a:p>
            <a:pPr marL="0" indent="0" algn="l">
              <a:buNone/>
            </a:pPr>
            <a:r>
              <a:rPr lang="en-US" sz="2400" dirty="0">
                <a:latin typeface="+mj-lt"/>
              </a:rPr>
              <a:t>has </a:t>
            </a:r>
            <a:r>
              <a:rPr lang="en-US" sz="2400" dirty="0">
                <a:solidFill>
                  <a:srgbClr val="FF0000"/>
                </a:solidFill>
                <a:latin typeface="+mj-lt"/>
              </a:rPr>
              <a:t>2 tubercles </a:t>
            </a:r>
            <a:r>
              <a:rPr lang="en-US" sz="2400" dirty="0">
                <a:latin typeface="+mj-lt"/>
              </a:rPr>
              <a:t>one </a:t>
            </a:r>
            <a:r>
              <a:rPr lang="en-US" sz="2400" dirty="0">
                <a:solidFill>
                  <a:srgbClr val="FF0000"/>
                </a:solidFill>
                <a:latin typeface="+mj-lt"/>
              </a:rPr>
              <a:t>infront</a:t>
            </a:r>
            <a:r>
              <a:rPr lang="en-US" sz="2400" dirty="0">
                <a:latin typeface="+mj-lt"/>
              </a:rPr>
              <a:t> and one </a:t>
            </a:r>
            <a:r>
              <a:rPr lang="en-US" sz="2400" dirty="0">
                <a:solidFill>
                  <a:srgbClr val="FF0000"/>
                </a:solidFill>
                <a:latin typeface="+mj-lt"/>
              </a:rPr>
              <a:t>behind</a:t>
            </a:r>
            <a:r>
              <a:rPr lang="en-US" sz="2400" dirty="0">
                <a:latin typeface="+mj-lt"/>
              </a:rPr>
              <a:t> the foramen transversarium.</a:t>
            </a:r>
          </a:p>
          <a:p>
            <a:pPr marL="0" indent="0" algn="l">
              <a:buNone/>
            </a:pPr>
            <a:endParaRPr lang="en-GB" sz="2400" dirty="0">
              <a:latin typeface="+mj-lt"/>
            </a:endParaRPr>
          </a:p>
        </p:txBody>
      </p:sp>
      <mc:AlternateContent xmlns:mc="http://schemas.openxmlformats.org/markup-compatibility/2006" xmlns:p14="http://schemas.microsoft.com/office/powerpoint/2010/main">
        <mc:Choice Requires="p14">
          <p:contentPart p14:bwMode="auto" r:id="rId4">
            <p14:nvContentPartPr>
              <p14:cNvPr id="33" name="Ink 32"/>
              <p14:cNvContentPartPr/>
              <p14:nvPr/>
            </p14:nvContentPartPr>
            <p14:xfrm>
              <a:off x="13185621" y="3233254"/>
              <a:ext cx="360" cy="360"/>
            </p14:xfrm>
          </p:contentPart>
        </mc:Choice>
        <mc:Fallback xmlns="">
          <p:pic>
            <p:nvPicPr>
              <p:cNvPr id="33" name="Ink 32"/>
              <p:cNvPicPr/>
              <p:nvPr/>
            </p:nvPicPr>
            <p:blipFill/>
            <p:spPr/>
          </p:pic>
        </mc:Fallback>
      </mc:AlternateContent>
      <p:sp>
        <p:nvSpPr>
          <p:cNvPr id="5" name="TextBox 4"/>
          <p:cNvSpPr txBox="1"/>
          <p:nvPr/>
        </p:nvSpPr>
        <p:spPr>
          <a:xfrm>
            <a:off x="352723" y="5319117"/>
            <a:ext cx="5605669" cy="954107"/>
          </a:xfrm>
          <a:prstGeom prst="rect">
            <a:avLst/>
          </a:prstGeom>
          <a:noFill/>
        </p:spPr>
        <p:txBody>
          <a:bodyPr wrap="square" rtlCol="1">
            <a:spAutoFit/>
          </a:bodyPr>
          <a:lstStyle/>
          <a:p>
            <a:endParaRPr lang="en-US" altLang="ar-SA" dirty="0">
              <a:solidFill>
                <a:srgbClr val="33CC33"/>
              </a:solidFill>
              <a:latin typeface="+mn-lt"/>
            </a:endParaRPr>
          </a:p>
          <a:p>
            <a:endParaRPr lang="ar-SA" dirty="0">
              <a:latin typeface="+mn-lt"/>
            </a:endParaRPr>
          </a:p>
          <a:p>
            <a:r>
              <a:rPr lang="en-US" altLang="ar-SA" dirty="0">
                <a:solidFill>
                  <a:srgbClr val="33CC33"/>
                </a:solidFill>
                <a:latin typeface="+mn-lt"/>
              </a:rPr>
              <a:t>-Facet = Articular surface. </a:t>
            </a:r>
            <a:r>
              <a:rPr lang="ar-SA" altLang="ar-SA" dirty="0">
                <a:solidFill>
                  <a:srgbClr val="33CC33"/>
                </a:solidFill>
                <a:latin typeface="+mn-lt"/>
              </a:rPr>
              <a:t>مثل الصلصال</a:t>
            </a:r>
            <a:endParaRPr lang="en-US" altLang="ar-SA" dirty="0">
              <a:solidFill>
                <a:srgbClr val="33CC33"/>
              </a:solidFill>
              <a:latin typeface="+mn-lt"/>
            </a:endParaRPr>
          </a:p>
          <a:p>
            <a:endParaRPr lang="ar-SA" dirty="0">
              <a:latin typeface="+mn-lt"/>
            </a:endParaRPr>
          </a:p>
        </p:txBody>
      </p:sp>
      <p:sp>
        <p:nvSpPr>
          <p:cNvPr id="12" name="TextBox 11"/>
          <p:cNvSpPr txBox="1"/>
          <p:nvPr/>
        </p:nvSpPr>
        <p:spPr>
          <a:xfrm>
            <a:off x="6386481" y="2789466"/>
            <a:ext cx="1964683"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en-US" sz="1600" dirty="0">
                <a:latin typeface="+mn-lt"/>
              </a:rPr>
              <a:t>superior articular processes</a:t>
            </a:r>
            <a:endParaRPr lang="ar-SA" sz="1600" dirty="0">
              <a:latin typeface="+mn-lt"/>
            </a:endParaRPr>
          </a:p>
        </p:txBody>
      </p:sp>
      <p:cxnSp>
        <p:nvCxnSpPr>
          <p:cNvPr id="14" name="Straight Arrow Connector 13"/>
          <p:cNvCxnSpPr/>
          <p:nvPr/>
        </p:nvCxnSpPr>
        <p:spPr>
          <a:xfrm flipV="1">
            <a:off x="7368822" y="2207165"/>
            <a:ext cx="683563" cy="6453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10211957" y="2940946"/>
            <a:ext cx="177756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en-US" b="1" dirty="0">
                <a:solidFill>
                  <a:schemeClr val="tx1"/>
                </a:solidFill>
                <a:latin typeface="+mn-lt"/>
              </a:rPr>
              <a:t>inferior articular  processes</a:t>
            </a:r>
            <a:endParaRPr lang="ar-SA" b="1" dirty="0">
              <a:solidFill>
                <a:schemeClr val="tx1"/>
              </a:solidFill>
              <a:latin typeface="+mn-lt"/>
            </a:endParaRPr>
          </a:p>
        </p:txBody>
      </p:sp>
      <p:cxnSp>
        <p:nvCxnSpPr>
          <p:cNvPr id="17" name="Straight Arrow Connector 16"/>
          <p:cNvCxnSpPr/>
          <p:nvPr/>
        </p:nvCxnSpPr>
        <p:spPr>
          <a:xfrm flipH="1" flipV="1">
            <a:off x="10685106" y="2638869"/>
            <a:ext cx="228824" cy="3011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9721983" y="67409"/>
            <a:ext cx="161958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en-US" dirty="0"/>
              <a:t>The transverse process</a:t>
            </a:r>
            <a:endParaRPr lang="ar-SA" dirty="0"/>
          </a:p>
        </p:txBody>
      </p:sp>
      <p:cxnSp>
        <p:nvCxnSpPr>
          <p:cNvPr id="20" name="Straight Arrow Connector 19"/>
          <p:cNvCxnSpPr/>
          <p:nvPr/>
        </p:nvCxnSpPr>
        <p:spPr>
          <a:xfrm flipH="1">
            <a:off x="10477995" y="464789"/>
            <a:ext cx="102724" cy="6724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5552536" y="1650778"/>
            <a:ext cx="1964683"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en-US" sz="1600" dirty="0">
                <a:latin typeface="+mn-lt"/>
              </a:rPr>
              <a:t>superior articular </a:t>
            </a:r>
            <a:r>
              <a:rPr lang="en-US" sz="1600" i="1" u="sng" dirty="0">
                <a:latin typeface="+mn-lt"/>
              </a:rPr>
              <a:t>Facet</a:t>
            </a:r>
            <a:endParaRPr lang="ar-SA" sz="1600" i="1" u="sng" dirty="0">
              <a:latin typeface="+mn-lt"/>
            </a:endParaRPr>
          </a:p>
        </p:txBody>
      </p:sp>
      <p:cxnSp>
        <p:nvCxnSpPr>
          <p:cNvPr id="38" name="Straight Arrow Connector 37"/>
          <p:cNvCxnSpPr/>
          <p:nvPr/>
        </p:nvCxnSpPr>
        <p:spPr>
          <a:xfrm flipV="1">
            <a:off x="7240772" y="1630018"/>
            <a:ext cx="697129" cy="2148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6" name="Picture 35"/>
          <p:cNvPicPr>
            <a:picLocks noChangeAspect="1"/>
          </p:cNvPicPr>
          <p:nvPr/>
        </p:nvPicPr>
        <p:blipFill rotWithShape="1">
          <a:blip r:embed="rId5">
            <a:extLst>
              <a:ext uri="{28A0092B-C50C-407E-A947-70E740481C1C}">
                <a14:useLocalDpi xmlns:a14="http://schemas.microsoft.com/office/drawing/2010/main" val="0"/>
              </a:ext>
            </a:extLst>
          </a:blip>
          <a:srcRect l="33450" t="14109" r="14923" b="16279"/>
          <a:stretch/>
        </p:blipFill>
        <p:spPr>
          <a:xfrm>
            <a:off x="7441001" y="4085640"/>
            <a:ext cx="2509435" cy="2537695"/>
          </a:xfrm>
          <a:prstGeom prst="rect">
            <a:avLst/>
          </a:prstGeom>
          <a:ln>
            <a:noFill/>
          </a:ln>
          <a:effectLst/>
        </p:spPr>
      </p:pic>
      <p:sp>
        <p:nvSpPr>
          <p:cNvPr id="41" name="TextBox 40"/>
          <p:cNvSpPr txBox="1"/>
          <p:nvPr/>
        </p:nvSpPr>
        <p:spPr>
          <a:xfrm>
            <a:off x="9362875" y="6069293"/>
            <a:ext cx="1777562"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en-US" b="1" dirty="0">
                <a:solidFill>
                  <a:schemeClr val="tx1"/>
                </a:solidFill>
                <a:latin typeface="+mn-lt"/>
              </a:rPr>
              <a:t>inferior articular  processes(</a:t>
            </a:r>
            <a:r>
              <a:rPr lang="ar-SA" b="1" dirty="0">
                <a:solidFill>
                  <a:schemeClr val="tx1"/>
                </a:solidFill>
                <a:latin typeface="+mn-lt"/>
              </a:rPr>
              <a:t>باللون البنفسجي</a:t>
            </a:r>
            <a:r>
              <a:rPr lang="en-US" b="1" dirty="0">
                <a:solidFill>
                  <a:schemeClr val="tx1"/>
                </a:solidFill>
                <a:latin typeface="+mn-lt"/>
              </a:rPr>
              <a:t>)</a:t>
            </a:r>
            <a:endParaRPr lang="ar-SA" b="1" dirty="0">
              <a:solidFill>
                <a:schemeClr val="tx1"/>
              </a:solidFill>
              <a:latin typeface="+mn-lt"/>
            </a:endParaRPr>
          </a:p>
        </p:txBody>
      </p:sp>
      <p:cxnSp>
        <p:nvCxnSpPr>
          <p:cNvPr id="42" name="Straight Arrow Connector 41"/>
          <p:cNvCxnSpPr/>
          <p:nvPr/>
        </p:nvCxnSpPr>
        <p:spPr>
          <a:xfrm flipH="1" flipV="1">
            <a:off x="9362875" y="5470768"/>
            <a:ext cx="701973" cy="5976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TextBox 43"/>
          <p:cNvSpPr txBox="1"/>
          <p:nvPr/>
        </p:nvSpPr>
        <p:spPr>
          <a:xfrm>
            <a:off x="10247220" y="5144459"/>
            <a:ext cx="177756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en-US" b="1" dirty="0">
                <a:solidFill>
                  <a:schemeClr val="tx1"/>
                </a:solidFill>
                <a:latin typeface="+mn-lt"/>
              </a:rPr>
              <a:t>inferior articular  </a:t>
            </a:r>
            <a:r>
              <a:rPr lang="en-US" b="1" i="1" u="sng" dirty="0">
                <a:solidFill>
                  <a:schemeClr val="tx1"/>
                </a:solidFill>
                <a:latin typeface="+mn-lt"/>
              </a:rPr>
              <a:t>Facet</a:t>
            </a:r>
            <a:endParaRPr lang="ar-SA" b="1" i="1" u="sng" dirty="0">
              <a:solidFill>
                <a:schemeClr val="tx1"/>
              </a:solidFill>
              <a:latin typeface="+mn-lt"/>
            </a:endParaRPr>
          </a:p>
        </p:txBody>
      </p:sp>
      <p:cxnSp>
        <p:nvCxnSpPr>
          <p:cNvPr id="45" name="Straight Arrow Connector 44"/>
          <p:cNvCxnSpPr/>
          <p:nvPr/>
        </p:nvCxnSpPr>
        <p:spPr>
          <a:xfrm flipH="1" flipV="1">
            <a:off x="9529664" y="5269961"/>
            <a:ext cx="749605" cy="1857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580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746" t="30709" r="11087" b="27254"/>
          <a:stretch/>
        </p:blipFill>
        <p:spPr>
          <a:xfrm>
            <a:off x="583095" y="2536686"/>
            <a:ext cx="5410200" cy="2882901"/>
          </a:xfrm>
          <a:prstGeom prst="rect">
            <a:avLst/>
          </a:prstGeom>
          <a:ln>
            <a:noFill/>
          </a:ln>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361" t="25555" r="19306" b="16481"/>
          <a:stretch/>
        </p:blipFill>
        <p:spPr>
          <a:xfrm>
            <a:off x="6902932" y="1444487"/>
            <a:ext cx="4419600" cy="3975100"/>
          </a:xfrm>
          <a:prstGeom prst="rect">
            <a:avLst/>
          </a:prstGeom>
          <a:ln>
            <a:noFill/>
          </a:ln>
          <a:effectLst/>
        </p:spPr>
      </p:pic>
      <p:sp>
        <p:nvSpPr>
          <p:cNvPr id="6" name="Title 1"/>
          <p:cNvSpPr>
            <a:spLocks noGrp="1"/>
          </p:cNvSpPr>
          <p:nvPr>
            <p:ph type="title"/>
          </p:nvPr>
        </p:nvSpPr>
        <p:spPr>
          <a:xfrm>
            <a:off x="583095" y="547295"/>
            <a:ext cx="7673788" cy="1397413"/>
          </a:xfrm>
        </p:spPr>
        <p:txBody>
          <a:bodyPr>
            <a:normAutofit/>
          </a:bodyPr>
          <a:lstStyle/>
          <a:p>
            <a:r>
              <a:rPr lang="en-US" sz="3600" dirty="0">
                <a:ln w="0"/>
                <a:solidFill>
                  <a:schemeClr val="accent1"/>
                </a:solidFill>
                <a:effectLst>
                  <a:outerShdw blurRad="38100" dist="25400" dir="5400000" algn="ctr" rotWithShape="0">
                    <a:srgbClr val="6E747A">
                      <a:alpha val="43000"/>
                    </a:srgbClr>
                  </a:outerShdw>
                </a:effectLst>
                <a:latin typeface="+mn-lt"/>
              </a:rPr>
              <a:t>TYPICAL CERVICAL VERTABRAE</a:t>
            </a:r>
            <a:br>
              <a:rPr lang="en-US" sz="3600" dirty="0">
                <a:ln w="0"/>
                <a:solidFill>
                  <a:schemeClr val="accent1"/>
                </a:solidFill>
                <a:effectLst>
                  <a:outerShdw blurRad="38100" dist="25400" dir="5400000" algn="ctr" rotWithShape="0">
                    <a:srgbClr val="6E747A">
                      <a:alpha val="43000"/>
                    </a:srgbClr>
                  </a:outerShdw>
                </a:effectLst>
                <a:latin typeface="+mn-lt"/>
              </a:rPr>
            </a:br>
            <a:r>
              <a:rPr lang="en-US" sz="3600" dirty="0">
                <a:ln w="0"/>
                <a:solidFill>
                  <a:schemeClr val="accent1"/>
                </a:solidFill>
                <a:effectLst>
                  <a:outerShdw blurRad="38100" dist="25400" dir="5400000" algn="ctr" rotWithShape="0">
                    <a:srgbClr val="6E747A">
                      <a:alpha val="43000"/>
                    </a:srgbClr>
                  </a:outerShdw>
                </a:effectLst>
                <a:latin typeface="+mn-lt"/>
              </a:rPr>
              <a:t> (3</a:t>
            </a:r>
            <a:r>
              <a:rPr lang="en-US" sz="3600" baseline="30000" dirty="0">
                <a:ln w="0"/>
                <a:solidFill>
                  <a:schemeClr val="accent1"/>
                </a:solidFill>
                <a:effectLst>
                  <a:outerShdw blurRad="38100" dist="25400" dir="5400000" algn="ctr" rotWithShape="0">
                    <a:srgbClr val="6E747A">
                      <a:alpha val="43000"/>
                    </a:srgbClr>
                  </a:outerShdw>
                </a:effectLst>
                <a:latin typeface="+mn-lt"/>
              </a:rPr>
              <a:t>rd</a:t>
            </a:r>
            <a:r>
              <a:rPr lang="en-US" sz="3600" dirty="0">
                <a:ln w="0"/>
                <a:solidFill>
                  <a:schemeClr val="accent1"/>
                </a:solidFill>
                <a:effectLst>
                  <a:outerShdw blurRad="38100" dist="25400" dir="5400000" algn="ctr" rotWithShape="0">
                    <a:srgbClr val="6E747A">
                      <a:alpha val="43000"/>
                    </a:srgbClr>
                  </a:outerShdw>
                </a:effectLst>
                <a:latin typeface="+mn-lt"/>
              </a:rPr>
              <a:t>, 4</a:t>
            </a:r>
            <a:r>
              <a:rPr lang="en-US" sz="3600" baseline="30000" dirty="0">
                <a:ln w="0"/>
                <a:solidFill>
                  <a:schemeClr val="accent1"/>
                </a:solidFill>
                <a:effectLst>
                  <a:outerShdw blurRad="38100" dist="25400" dir="5400000" algn="ctr" rotWithShape="0">
                    <a:srgbClr val="6E747A">
                      <a:alpha val="43000"/>
                    </a:srgbClr>
                  </a:outerShdw>
                </a:effectLst>
                <a:latin typeface="+mn-lt"/>
              </a:rPr>
              <a:t>th</a:t>
            </a:r>
            <a:r>
              <a:rPr lang="en-US" sz="3600" dirty="0">
                <a:ln w="0"/>
                <a:solidFill>
                  <a:schemeClr val="accent1"/>
                </a:solidFill>
                <a:effectLst>
                  <a:outerShdw blurRad="38100" dist="25400" dir="5400000" algn="ctr" rotWithShape="0">
                    <a:srgbClr val="6E747A">
                      <a:alpha val="43000"/>
                    </a:srgbClr>
                  </a:outerShdw>
                </a:effectLst>
                <a:latin typeface="+mn-lt"/>
              </a:rPr>
              <a:t>, 5</a:t>
            </a:r>
            <a:r>
              <a:rPr lang="en-US" sz="3600" baseline="30000" dirty="0">
                <a:ln w="0"/>
                <a:solidFill>
                  <a:schemeClr val="accent1"/>
                </a:solidFill>
                <a:effectLst>
                  <a:outerShdw blurRad="38100" dist="25400" dir="5400000" algn="ctr" rotWithShape="0">
                    <a:srgbClr val="6E747A">
                      <a:alpha val="43000"/>
                    </a:srgbClr>
                  </a:outerShdw>
                </a:effectLst>
                <a:latin typeface="+mn-lt"/>
              </a:rPr>
              <a:t>th</a:t>
            </a:r>
            <a:r>
              <a:rPr lang="en-US" sz="3600" dirty="0">
                <a:ln w="0"/>
                <a:solidFill>
                  <a:schemeClr val="accent1"/>
                </a:solidFill>
                <a:effectLst>
                  <a:outerShdw blurRad="38100" dist="25400" dir="5400000" algn="ctr" rotWithShape="0">
                    <a:srgbClr val="6E747A">
                      <a:alpha val="43000"/>
                    </a:srgbClr>
                  </a:outerShdw>
                </a:effectLst>
                <a:latin typeface="+mn-lt"/>
              </a:rPr>
              <a:t> and 6</a:t>
            </a:r>
            <a:r>
              <a:rPr lang="en-US" sz="3600" baseline="30000" dirty="0">
                <a:ln w="0"/>
                <a:solidFill>
                  <a:schemeClr val="accent1"/>
                </a:solidFill>
                <a:effectLst>
                  <a:outerShdw blurRad="38100" dist="25400" dir="5400000" algn="ctr" rotWithShape="0">
                    <a:srgbClr val="6E747A">
                      <a:alpha val="43000"/>
                    </a:srgbClr>
                  </a:outerShdw>
                </a:effectLst>
                <a:latin typeface="+mn-lt"/>
              </a:rPr>
              <a:t>th</a:t>
            </a:r>
            <a:r>
              <a:rPr lang="en-US" sz="3600" dirty="0">
                <a:ln w="0"/>
                <a:solidFill>
                  <a:schemeClr val="accent1"/>
                </a:solidFill>
                <a:effectLst>
                  <a:outerShdw blurRad="38100" dist="25400" dir="5400000" algn="ctr" rotWithShape="0">
                    <a:srgbClr val="6E747A">
                      <a:alpha val="43000"/>
                    </a:srgbClr>
                  </a:outerShdw>
                </a:effectLst>
                <a:latin typeface="+mn-lt"/>
              </a:rPr>
              <a:t>).</a:t>
            </a:r>
            <a:endParaRPr lang="en-GB" sz="3600" dirty="0">
              <a:ln w="0"/>
              <a:solidFill>
                <a:schemeClr val="accent1"/>
              </a:solidFill>
              <a:effectLst>
                <a:outerShdw blurRad="38100" dist="25400" dir="5400000" algn="ctr" rotWithShape="0">
                  <a:srgbClr val="6E747A">
                    <a:alpha val="43000"/>
                  </a:srgbClr>
                </a:outerShdw>
              </a:effectLst>
              <a:latin typeface="+mn-lt"/>
            </a:endParaRPr>
          </a:p>
        </p:txBody>
      </p:sp>
      <p:sp>
        <p:nvSpPr>
          <p:cNvPr id="8" name="TextBox 7"/>
          <p:cNvSpPr txBox="1"/>
          <p:nvPr/>
        </p:nvSpPr>
        <p:spPr>
          <a:xfrm>
            <a:off x="3797300" y="5549900"/>
            <a:ext cx="2591282"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en-US" sz="1800" b="1" dirty="0"/>
              <a:t>Posterior tubercle (</a:t>
            </a:r>
            <a:r>
              <a:rPr lang="ar-SA" sz="1800" b="1" dirty="0"/>
              <a:t>المظللة باللون البنفسجي</a:t>
            </a:r>
            <a:r>
              <a:rPr lang="en-US" sz="1800" b="1" dirty="0"/>
              <a:t>)</a:t>
            </a:r>
            <a:endParaRPr lang="ar-SA" sz="1800" b="1" dirty="0"/>
          </a:p>
        </p:txBody>
      </p:sp>
      <p:cxnSp>
        <p:nvCxnSpPr>
          <p:cNvPr id="9" name="Straight Arrow Connector 8"/>
          <p:cNvCxnSpPr/>
          <p:nvPr/>
        </p:nvCxnSpPr>
        <p:spPr>
          <a:xfrm flipH="1" flipV="1">
            <a:off x="5130800" y="4343400"/>
            <a:ext cx="114301" cy="1295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7207492" y="6011565"/>
            <a:ext cx="402541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en-US" sz="1800" b="1" dirty="0"/>
              <a:t>Anterior  tubercle (</a:t>
            </a:r>
            <a:r>
              <a:rPr lang="ar-SA" sz="1800" b="1" dirty="0"/>
              <a:t>المظللة باللون البنفسجي</a:t>
            </a:r>
            <a:r>
              <a:rPr lang="en-US" sz="1800" b="1" dirty="0"/>
              <a:t>)</a:t>
            </a:r>
            <a:endParaRPr lang="ar-SA" sz="1800" b="1" dirty="0"/>
          </a:p>
        </p:txBody>
      </p:sp>
      <p:cxnSp>
        <p:nvCxnSpPr>
          <p:cNvPr id="13" name="Straight Arrow Connector 12"/>
          <p:cNvCxnSpPr/>
          <p:nvPr/>
        </p:nvCxnSpPr>
        <p:spPr>
          <a:xfrm flipH="1" flipV="1">
            <a:off x="7416800" y="4343400"/>
            <a:ext cx="412993" cy="16687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10528784" y="4343400"/>
            <a:ext cx="291616" cy="16433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8130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2" y="304800"/>
            <a:ext cx="5340625" cy="834887"/>
          </a:xfrm>
        </p:spPr>
        <p:txBody>
          <a:bodyPr>
            <a:normAutofit/>
          </a:bodyPr>
          <a:lstStyle/>
          <a:p>
            <a:r>
              <a:rPr lang="en-US" u="sng" dirty="0">
                <a:ln w="0"/>
                <a:solidFill>
                  <a:schemeClr val="accent1"/>
                </a:solidFill>
                <a:effectLst>
                  <a:outerShdw blurRad="38100" dist="25400" dir="5400000" algn="ctr" rotWithShape="0">
                    <a:srgbClr val="6E747A">
                      <a:alpha val="43000"/>
                    </a:srgbClr>
                  </a:outerShdw>
                </a:effectLst>
                <a:latin typeface="+mn-lt"/>
              </a:rPr>
              <a:t>A</a:t>
            </a:r>
            <a:r>
              <a:rPr lang="en-US" dirty="0">
                <a:ln w="0"/>
                <a:solidFill>
                  <a:schemeClr val="accent1"/>
                </a:solidFill>
                <a:effectLst>
                  <a:outerShdw blurRad="38100" dist="25400" dir="5400000" algn="ctr" rotWithShape="0">
                    <a:srgbClr val="6E747A">
                      <a:alpha val="43000"/>
                    </a:srgbClr>
                  </a:outerShdw>
                </a:effectLst>
                <a:latin typeface="+mn-lt"/>
              </a:rPr>
              <a:t>TYPICAL: </a:t>
            </a:r>
            <a:r>
              <a:rPr lang="en-US" altLang="en-US" dirty="0">
                <a:ln w="0"/>
                <a:solidFill>
                  <a:schemeClr val="accent1"/>
                </a:solidFill>
                <a:effectLst>
                  <a:outerShdw blurRad="38100" dist="25400" dir="5400000" algn="ctr" rotWithShape="0">
                    <a:srgbClr val="6E747A">
                      <a:alpha val="43000"/>
                    </a:srgbClr>
                  </a:outerShdw>
                </a:effectLst>
                <a:latin typeface="+mn-lt"/>
              </a:rPr>
              <a:t>ATLAS- C1</a:t>
            </a:r>
            <a:endParaRPr lang="en-US" dirty="0">
              <a:ln w="0"/>
              <a:solidFill>
                <a:schemeClr val="accent1"/>
              </a:solidFill>
              <a:effectLst>
                <a:outerShdw blurRad="38100" dist="25400" dir="5400000" algn="ctr" rotWithShape="0">
                  <a:srgbClr val="6E747A">
                    <a:alpha val="43000"/>
                  </a:srgbClr>
                </a:outerShdw>
              </a:effectLst>
              <a:latin typeface="+mn-lt"/>
            </a:endParaRPr>
          </a:p>
        </p:txBody>
      </p:sp>
      <p:sp>
        <p:nvSpPr>
          <p:cNvPr id="3" name="Content Placeholder 2"/>
          <p:cNvSpPr>
            <a:spLocks noGrp="1"/>
          </p:cNvSpPr>
          <p:nvPr>
            <p:ph idx="1"/>
          </p:nvPr>
        </p:nvSpPr>
        <p:spPr>
          <a:xfrm>
            <a:off x="238539" y="1431234"/>
            <a:ext cx="5493394" cy="4678017"/>
          </a:xfrm>
        </p:spPr>
        <p:txBody>
          <a:bodyPr>
            <a:normAutofit fontScale="92500"/>
          </a:bodyPr>
          <a:lstStyle/>
          <a:p>
            <a:pPr algn="l" rtl="0"/>
            <a:r>
              <a:rPr lang="en-US" altLang="en-US" sz="2400" dirty="0">
                <a:latin typeface="+mj-lt"/>
              </a:rPr>
              <a:t>It has</a:t>
            </a:r>
            <a:r>
              <a:rPr lang="en-US" altLang="en-US" sz="2400" dirty="0">
                <a:solidFill>
                  <a:srgbClr val="FF0000"/>
                </a:solidFill>
                <a:latin typeface="+mj-lt"/>
              </a:rPr>
              <a:t> No body</a:t>
            </a:r>
            <a:r>
              <a:rPr lang="en-US" altLang="en-US" sz="2400" dirty="0">
                <a:latin typeface="+mj-lt"/>
              </a:rPr>
              <a:t>, </a:t>
            </a:r>
            <a:r>
              <a:rPr lang="en-US" altLang="en-US" sz="2400" dirty="0">
                <a:solidFill>
                  <a:srgbClr val="FF0000"/>
                </a:solidFill>
                <a:latin typeface="+mj-lt"/>
              </a:rPr>
              <a:t>No  spine</a:t>
            </a:r>
            <a:r>
              <a:rPr lang="en-US" altLang="en-US" sz="2400" dirty="0">
                <a:latin typeface="+mj-lt"/>
              </a:rPr>
              <a:t>.</a:t>
            </a:r>
          </a:p>
          <a:p>
            <a:pPr algn="l" rtl="0"/>
            <a:r>
              <a:rPr lang="en-US" altLang="en-US" sz="2400" dirty="0">
                <a:latin typeface="+mj-lt"/>
              </a:rPr>
              <a:t>It has </a:t>
            </a:r>
            <a:r>
              <a:rPr lang="en-US" altLang="en-US" sz="2400" dirty="0">
                <a:solidFill>
                  <a:srgbClr val="FF0000"/>
                </a:solidFill>
                <a:latin typeface="+mj-lt"/>
              </a:rPr>
              <a:t>2 lateral masses</a:t>
            </a:r>
            <a:r>
              <a:rPr lang="en-US" altLang="en-US" sz="2400" dirty="0">
                <a:latin typeface="+mj-lt"/>
              </a:rPr>
              <a:t> connected together by </a:t>
            </a:r>
            <a:r>
              <a:rPr lang="en-US" altLang="en-US" sz="2400" dirty="0">
                <a:solidFill>
                  <a:schemeClr val="accent6"/>
                </a:solidFill>
                <a:latin typeface="+mj-lt"/>
              </a:rPr>
              <a:t>small anterior arch</a:t>
            </a:r>
            <a:r>
              <a:rPr lang="en-US" altLang="en-US" sz="2400" dirty="0">
                <a:solidFill>
                  <a:srgbClr val="66FF33"/>
                </a:solidFill>
                <a:latin typeface="+mj-lt"/>
              </a:rPr>
              <a:t> </a:t>
            </a:r>
            <a:r>
              <a:rPr lang="en-US" altLang="en-US" sz="2400" dirty="0">
                <a:latin typeface="+mj-lt"/>
              </a:rPr>
              <a:t>&amp; </a:t>
            </a:r>
            <a:r>
              <a:rPr lang="en-US" altLang="en-US" sz="2400" dirty="0">
                <a:solidFill>
                  <a:schemeClr val="accent6"/>
                </a:solidFill>
                <a:latin typeface="+mj-lt"/>
              </a:rPr>
              <a:t>long posterior arch</a:t>
            </a:r>
            <a:r>
              <a:rPr lang="en-US" altLang="en-US" sz="2400" dirty="0">
                <a:latin typeface="+mj-lt"/>
              </a:rPr>
              <a:t>. </a:t>
            </a:r>
          </a:p>
          <a:p>
            <a:pPr algn="l" rtl="0"/>
            <a:r>
              <a:rPr lang="en-US" altLang="en-US" sz="2400" dirty="0">
                <a:latin typeface="+mj-lt"/>
              </a:rPr>
              <a:t>Each lateral mass has </a:t>
            </a:r>
            <a:r>
              <a:rPr lang="en-US" altLang="en-US" sz="2400" dirty="0">
                <a:solidFill>
                  <a:schemeClr val="accent6"/>
                </a:solidFill>
                <a:latin typeface="+mj-lt"/>
              </a:rPr>
              <a:t>articular surface</a:t>
            </a:r>
            <a:r>
              <a:rPr lang="en-US" altLang="en-US" sz="2400" dirty="0">
                <a:solidFill>
                  <a:srgbClr val="FFFF00"/>
                </a:solidFill>
                <a:latin typeface="+mj-lt"/>
              </a:rPr>
              <a:t> </a:t>
            </a:r>
            <a:r>
              <a:rPr lang="en-US" altLang="en-US" sz="2400" dirty="0">
                <a:latin typeface="+mj-lt"/>
              </a:rPr>
              <a:t>on its </a:t>
            </a:r>
            <a:r>
              <a:rPr lang="en-US" altLang="en-US" sz="2400" u="sng" dirty="0">
                <a:solidFill>
                  <a:schemeClr val="accent6"/>
                </a:solidFill>
                <a:latin typeface="+mj-lt"/>
              </a:rPr>
              <a:t>upper</a:t>
            </a:r>
            <a:r>
              <a:rPr lang="en-US" altLang="en-US" sz="2400" dirty="0">
                <a:latin typeface="+mj-lt"/>
              </a:rPr>
              <a:t> and </a:t>
            </a:r>
            <a:r>
              <a:rPr lang="en-US" altLang="en-US" sz="2400" u="sng" dirty="0">
                <a:solidFill>
                  <a:schemeClr val="accent6"/>
                </a:solidFill>
                <a:latin typeface="+mj-lt"/>
              </a:rPr>
              <a:t>lower</a:t>
            </a:r>
            <a:r>
              <a:rPr lang="en-US" altLang="en-US" sz="2400" u="sng" dirty="0">
                <a:latin typeface="+mj-lt"/>
              </a:rPr>
              <a:t> </a:t>
            </a:r>
            <a:r>
              <a:rPr lang="en-US" altLang="en-US" sz="2400" dirty="0">
                <a:latin typeface="+mj-lt"/>
              </a:rPr>
              <a:t>aspects.</a:t>
            </a:r>
          </a:p>
          <a:p>
            <a:pPr marL="0" indent="0" algn="l" rtl="0">
              <a:buNone/>
            </a:pPr>
            <a:r>
              <a:rPr lang="en-US" altLang="en-US" sz="2400" b="1" u="sng" dirty="0">
                <a:latin typeface="+mj-lt"/>
              </a:rPr>
              <a:t>The superior articular surface :</a:t>
            </a:r>
          </a:p>
          <a:p>
            <a:pPr algn="l" rtl="0">
              <a:buFont typeface="Wingdings" panose="05000000000000000000" pitchFamily="2" charset="2"/>
              <a:buChar char="§"/>
            </a:pPr>
            <a:r>
              <a:rPr lang="en-US" altLang="en-US" sz="2400" dirty="0"/>
              <a:t>The upper articular surface is </a:t>
            </a:r>
            <a:r>
              <a:rPr lang="en-US" altLang="en-US" sz="2400" dirty="0">
                <a:solidFill>
                  <a:srgbClr val="FF0000"/>
                </a:solidFill>
              </a:rPr>
              <a:t>kidney-shaped</a:t>
            </a:r>
            <a:endParaRPr lang="en-US" altLang="en-US" sz="2400" dirty="0">
              <a:solidFill>
                <a:srgbClr val="FF0000"/>
              </a:solidFill>
              <a:latin typeface="+mj-lt"/>
            </a:endParaRPr>
          </a:p>
          <a:p>
            <a:pPr algn="l" rtl="0">
              <a:buFont typeface="Wingdings" panose="05000000000000000000" pitchFamily="2" charset="2"/>
              <a:buChar char="§"/>
            </a:pPr>
            <a:r>
              <a:rPr lang="en-US" altLang="en-US" sz="2400" dirty="0">
                <a:latin typeface="+mj-lt"/>
              </a:rPr>
              <a:t>Articulates with the </a:t>
            </a:r>
            <a:r>
              <a:rPr lang="en-US" altLang="en-US" sz="2400" dirty="0">
                <a:solidFill>
                  <a:schemeClr val="accent6"/>
                </a:solidFill>
                <a:latin typeface="+mj-lt"/>
              </a:rPr>
              <a:t>occipital condyles of the skull.</a:t>
            </a:r>
          </a:p>
          <a:p>
            <a:pPr algn="l" rtl="0">
              <a:buFont typeface="Wingdings" panose="05000000000000000000" pitchFamily="2" charset="2"/>
              <a:buChar char="§"/>
            </a:pPr>
            <a:r>
              <a:rPr lang="en-US" altLang="en-US" sz="2400" dirty="0">
                <a:latin typeface="+mj-lt"/>
              </a:rPr>
              <a:t>It forms the  </a:t>
            </a:r>
            <a:r>
              <a:rPr lang="en-US" altLang="en-US" sz="2400" dirty="0">
                <a:solidFill>
                  <a:schemeClr val="accent6"/>
                </a:solidFill>
                <a:latin typeface="+mj-lt"/>
              </a:rPr>
              <a:t>Atlanto-Occipital</a:t>
            </a:r>
            <a:r>
              <a:rPr lang="en-US" altLang="en-US" sz="2400" dirty="0">
                <a:latin typeface="+mj-lt"/>
              </a:rPr>
              <a:t> joints.</a:t>
            </a:r>
          </a:p>
          <a:p>
            <a:pPr algn="l" rtl="0">
              <a:buFont typeface="Wingdings" panose="05000000000000000000" pitchFamily="2" charset="2"/>
              <a:buChar char="§"/>
            </a:pPr>
            <a:r>
              <a:rPr lang="en-US" altLang="en-US" sz="2400" dirty="0">
                <a:latin typeface="+mj-lt"/>
              </a:rPr>
              <a:t>This joint allows you to nod </a:t>
            </a:r>
            <a:r>
              <a:rPr lang="ja-JP" altLang="en-US" sz="2400" dirty="0">
                <a:solidFill>
                  <a:schemeClr val="accent6"/>
                </a:solidFill>
                <a:latin typeface="+mj-lt"/>
              </a:rPr>
              <a:t>“</a:t>
            </a:r>
            <a:r>
              <a:rPr lang="en-US" altLang="ja-JP" sz="2400" dirty="0">
                <a:solidFill>
                  <a:schemeClr val="accent6"/>
                </a:solidFill>
                <a:latin typeface="+mj-lt"/>
              </a:rPr>
              <a:t>say Yes</a:t>
            </a:r>
            <a:r>
              <a:rPr lang="ja-JP" altLang="en-US" sz="2400" dirty="0">
                <a:solidFill>
                  <a:schemeClr val="accent6"/>
                </a:solidFill>
                <a:latin typeface="+mj-lt"/>
              </a:rPr>
              <a:t>”</a:t>
            </a:r>
            <a:r>
              <a:rPr lang="en-US" altLang="ja-JP" sz="2400" dirty="0">
                <a:solidFill>
                  <a:schemeClr val="accent6"/>
                </a:solidFill>
                <a:latin typeface="+mj-lt"/>
              </a:rPr>
              <a:t>. </a:t>
            </a:r>
            <a:r>
              <a:rPr lang="en-US" altLang="ja-JP" sz="2400" dirty="0">
                <a:solidFill>
                  <a:schemeClr val="bg1">
                    <a:lumMod val="65000"/>
                  </a:schemeClr>
                </a:solidFill>
                <a:latin typeface="+mj-lt"/>
              </a:rPr>
              <a:t>(flexion and extension)</a:t>
            </a:r>
            <a:endParaRPr lang="en-US" altLang="en-US" sz="2400" dirty="0">
              <a:solidFill>
                <a:schemeClr val="bg1">
                  <a:lumMod val="65000"/>
                </a:schemeClr>
              </a:solidFill>
              <a:latin typeface="+mj-lt"/>
            </a:endParaRPr>
          </a:p>
          <a:p>
            <a:pPr algn="l" rtl="0">
              <a:buFont typeface="Wingdings" panose="05000000000000000000" pitchFamily="2" charset="2"/>
              <a:buChar char="§"/>
            </a:pPr>
            <a:endParaRPr lang="en-US" altLang="en-US" sz="2400" b="1" u="sng" dirty="0">
              <a:solidFill>
                <a:schemeClr val="accent6"/>
              </a:solidFill>
              <a:latin typeface="+mj-lt"/>
            </a:endParaRPr>
          </a:p>
        </p:txBody>
      </p:sp>
      <p:grpSp>
        <p:nvGrpSpPr>
          <p:cNvPr id="5" name="Group 4"/>
          <p:cNvGrpSpPr/>
          <p:nvPr/>
        </p:nvGrpSpPr>
        <p:grpSpPr>
          <a:xfrm>
            <a:off x="6401327" y="1446212"/>
            <a:ext cx="4097268" cy="2287588"/>
            <a:chOff x="5539409" y="1590675"/>
            <a:chExt cx="5976938" cy="4248150"/>
          </a:xfrm>
        </p:grpSpPr>
        <p:pic>
          <p:nvPicPr>
            <p:cNvPr id="12" name="Picture 2" descr="E:\dad\Student Gray\8. Head and neck\F66122-008-f008.jpg"/>
            <p:cNvPicPr>
              <a:picLocks noChangeAspect="1" noChangeArrowheads="1"/>
            </p:cNvPicPr>
            <p:nvPr/>
          </p:nvPicPr>
          <p:blipFill>
            <a:blip r:embed="rId2">
              <a:extLst>
                <a:ext uri="{28A0092B-C50C-407E-A947-70E740481C1C}">
                  <a14:useLocalDpi xmlns:a14="http://schemas.microsoft.com/office/drawing/2010/main" val="0"/>
                </a:ext>
              </a:extLst>
            </a:blip>
            <a:srcRect l="1575" t="26445" r="46451" b="49190"/>
            <a:stretch>
              <a:fillRect/>
            </a:stretch>
          </p:blipFill>
          <p:spPr bwMode="auto">
            <a:xfrm>
              <a:off x="5539409" y="1590675"/>
              <a:ext cx="5976938" cy="424815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0"/>
            <p:cNvSpPr>
              <a:spLocks noChangeArrowheads="1"/>
            </p:cNvSpPr>
            <p:nvPr/>
          </p:nvSpPr>
          <p:spPr bwMode="auto">
            <a:xfrm>
              <a:off x="7555534" y="1590675"/>
              <a:ext cx="1223963" cy="358775"/>
            </a:xfrm>
            <a:prstGeom prst="roundRect">
              <a:avLst>
                <a:gd name="adj" fmla="val 16667"/>
              </a:avLst>
            </a:prstGeom>
            <a:solidFill>
              <a:srgbClr val="FF9900">
                <a:alpha val="18823"/>
              </a:srgbClr>
            </a:solidFill>
            <a:ln w="22225">
              <a:solidFill>
                <a:srgbClr val="FF0000"/>
              </a:solidFill>
              <a:round/>
              <a:headEnd/>
              <a:tailEnd/>
            </a:ln>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ar-SA" altLang="ar-SA"/>
            </a:p>
          </p:txBody>
        </p:sp>
        <p:sp>
          <p:nvSpPr>
            <p:cNvPr id="14" name="AutoShape 10"/>
            <p:cNvSpPr>
              <a:spLocks noChangeArrowheads="1"/>
            </p:cNvSpPr>
            <p:nvPr/>
          </p:nvSpPr>
          <p:spPr bwMode="auto">
            <a:xfrm>
              <a:off x="9787559" y="5549900"/>
              <a:ext cx="1368425" cy="288925"/>
            </a:xfrm>
            <a:prstGeom prst="roundRect">
              <a:avLst>
                <a:gd name="adj" fmla="val 16667"/>
              </a:avLst>
            </a:prstGeom>
            <a:solidFill>
              <a:srgbClr val="FF9900">
                <a:alpha val="18823"/>
              </a:srgbClr>
            </a:solidFill>
            <a:ln w="22225">
              <a:solidFill>
                <a:srgbClr val="FF0000"/>
              </a:solidFill>
              <a:round/>
              <a:headEnd/>
              <a:tailEnd/>
            </a:ln>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ar-SA" altLang="ar-SA"/>
            </a:p>
          </p:txBody>
        </p:sp>
      </p:grpSp>
      <p:sp>
        <p:nvSpPr>
          <p:cNvPr id="15" name="Rectangle 14"/>
          <p:cNvSpPr/>
          <p:nvPr/>
        </p:nvSpPr>
        <p:spPr>
          <a:xfrm>
            <a:off x="5637026" y="1632602"/>
            <a:ext cx="669472" cy="633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TextBox 3"/>
          <p:cNvSpPr txBox="1"/>
          <p:nvPr/>
        </p:nvSpPr>
        <p:spPr>
          <a:xfrm>
            <a:off x="7330709" y="528462"/>
            <a:ext cx="1673611" cy="830997"/>
          </a:xfrm>
          <a:prstGeom prst="rect">
            <a:avLst/>
          </a:prstGeom>
          <a:noFill/>
        </p:spPr>
        <p:txBody>
          <a:bodyPr wrap="square" rtlCol="0">
            <a:spAutoFit/>
          </a:bodyPr>
          <a:lstStyle/>
          <a:p>
            <a:r>
              <a:rPr lang="en-US" sz="1200" dirty="0">
                <a:solidFill>
                  <a:schemeClr val="bg1">
                    <a:lumMod val="65000"/>
                  </a:schemeClr>
                </a:solidFill>
              </a:rPr>
              <a:t>Note: the anterior arch lies above the bodies of the rest of the vertebrae</a:t>
            </a:r>
            <a:endParaRPr lang="en-GB" sz="1200" dirty="0">
              <a:solidFill>
                <a:schemeClr val="bg1">
                  <a:lumMod val="65000"/>
                </a:schemeClr>
              </a:solidFill>
            </a:endParaRPr>
          </a:p>
        </p:txBody>
      </p:sp>
      <p:sp>
        <p:nvSpPr>
          <p:cNvPr id="9" name="TextBox 8"/>
          <p:cNvSpPr txBox="1"/>
          <p:nvPr/>
        </p:nvSpPr>
        <p:spPr>
          <a:xfrm>
            <a:off x="10251561" y="3255051"/>
            <a:ext cx="1809671" cy="646331"/>
          </a:xfrm>
          <a:prstGeom prst="rect">
            <a:avLst/>
          </a:prstGeom>
          <a:noFill/>
        </p:spPr>
        <p:txBody>
          <a:bodyPr wrap="square" rtlCol="0">
            <a:spAutoFit/>
          </a:bodyPr>
          <a:lstStyle/>
          <a:p>
            <a:r>
              <a:rPr lang="en-US" sz="1200" dirty="0">
                <a:solidFill>
                  <a:schemeClr val="bg1">
                    <a:lumMod val="65000"/>
                  </a:schemeClr>
                </a:solidFill>
              </a:rPr>
              <a:t>Note: the posterior arch lies above the spines of the rest of the vertebrae</a:t>
            </a:r>
            <a:endParaRPr lang="en-GB" sz="1200" dirty="0">
              <a:solidFill>
                <a:schemeClr val="bg1">
                  <a:lumMod val="65000"/>
                </a:schemeClr>
              </a:solidFill>
            </a:endParaRPr>
          </a:p>
        </p:txBody>
      </p:sp>
      <p:pic>
        <p:nvPicPr>
          <p:cNvPr id="1026" name="Picture 2" descr="http://s3.amazonaws.com/thumbnails.illustrationsource.com/huge.96.4810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709" y="4224866"/>
            <a:ext cx="3144160" cy="2193925"/>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10"/>
          <p:cNvSpPr>
            <a:spLocks noChangeArrowheads="1"/>
          </p:cNvSpPr>
          <p:nvPr/>
        </p:nvSpPr>
        <p:spPr bwMode="auto">
          <a:xfrm>
            <a:off x="7363886" y="6252873"/>
            <a:ext cx="552447" cy="137160"/>
          </a:xfrm>
          <a:prstGeom prst="roundRect">
            <a:avLst>
              <a:gd name="adj" fmla="val 16667"/>
            </a:avLst>
          </a:prstGeom>
          <a:noFill/>
          <a:ln w="22225">
            <a:solidFill>
              <a:srgbClr val="FF0000"/>
            </a:solidFill>
            <a:round/>
            <a:headEnd/>
            <a:tailEnd/>
          </a:ln>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ar-SA" altLang="ar-SA"/>
          </a:p>
        </p:txBody>
      </p:sp>
    </p:spTree>
    <p:extLst>
      <p:ext uri="{BB962C8B-B14F-4D97-AF65-F5344CB8AC3E}">
        <p14:creationId xmlns:p14="http://schemas.microsoft.com/office/powerpoint/2010/main" val="307797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1" y="44250"/>
            <a:ext cx="6324604" cy="1470992"/>
          </a:xfrm>
        </p:spPr>
        <p:txBody>
          <a:bodyPr>
            <a:normAutofit/>
          </a:bodyPr>
          <a:lstStyle/>
          <a:p>
            <a:r>
              <a:rPr lang="en-US" sz="4000" u="sng" dirty="0">
                <a:ln w="0"/>
                <a:solidFill>
                  <a:schemeClr val="accent1"/>
                </a:solidFill>
                <a:effectLst>
                  <a:outerShdw blurRad="38100" dist="25400" dir="5400000" algn="ctr" rotWithShape="0">
                    <a:srgbClr val="6E747A">
                      <a:alpha val="43000"/>
                    </a:srgbClr>
                  </a:outerShdw>
                </a:effectLst>
                <a:latin typeface="+mn-lt"/>
              </a:rPr>
              <a:t>A</a:t>
            </a:r>
            <a:r>
              <a:rPr lang="en-US" sz="4000" dirty="0">
                <a:ln w="0"/>
                <a:solidFill>
                  <a:schemeClr val="accent1"/>
                </a:solidFill>
                <a:effectLst>
                  <a:outerShdw blurRad="38100" dist="25400" dir="5400000" algn="ctr" rotWithShape="0">
                    <a:srgbClr val="6E747A">
                      <a:alpha val="43000"/>
                    </a:srgbClr>
                  </a:outerShdw>
                </a:effectLst>
                <a:latin typeface="+mn-lt"/>
              </a:rPr>
              <a:t>TYPICAL: </a:t>
            </a:r>
            <a:r>
              <a:rPr lang="en-US" altLang="en-US" sz="4000" dirty="0">
                <a:ln w="0"/>
                <a:solidFill>
                  <a:schemeClr val="accent1"/>
                </a:solidFill>
                <a:effectLst>
                  <a:outerShdw blurRad="38100" dist="25400" dir="5400000" algn="ctr" rotWithShape="0">
                    <a:srgbClr val="6E747A">
                      <a:alpha val="43000"/>
                    </a:srgbClr>
                  </a:outerShdw>
                </a:effectLst>
                <a:latin typeface="+mn-lt"/>
              </a:rPr>
              <a:t>ATLAS- C1</a:t>
            </a:r>
            <a:br>
              <a:rPr lang="en-US" altLang="en-US" sz="4000" dirty="0">
                <a:ln w="0"/>
                <a:solidFill>
                  <a:schemeClr val="accent1"/>
                </a:solidFill>
                <a:effectLst>
                  <a:outerShdw blurRad="38100" dist="25400" dir="5400000" algn="ctr" rotWithShape="0">
                    <a:srgbClr val="6E747A">
                      <a:alpha val="43000"/>
                    </a:srgbClr>
                  </a:outerShdw>
                </a:effectLst>
                <a:latin typeface="+mn-lt"/>
              </a:rPr>
            </a:br>
            <a:r>
              <a:rPr lang="en-US" altLang="en-US" sz="4000" dirty="0">
                <a:ln w="0"/>
                <a:solidFill>
                  <a:schemeClr val="accent1"/>
                </a:solidFill>
                <a:effectLst>
                  <a:outerShdw blurRad="38100" dist="25400" dir="5400000" algn="ctr" rotWithShape="0">
                    <a:srgbClr val="6E747A">
                      <a:alpha val="43000"/>
                    </a:srgbClr>
                  </a:outerShdw>
                </a:effectLst>
                <a:latin typeface="+mn-lt"/>
              </a:rPr>
              <a:t>(con.)</a:t>
            </a:r>
            <a:endParaRPr lang="en-US" sz="4000" dirty="0">
              <a:ln w="0"/>
              <a:solidFill>
                <a:schemeClr val="accent1"/>
              </a:solidFill>
              <a:effectLst>
                <a:outerShdw blurRad="38100" dist="25400" dir="5400000" algn="ctr" rotWithShape="0">
                  <a:srgbClr val="6E747A">
                    <a:alpha val="43000"/>
                  </a:srgbClr>
                </a:outerShdw>
              </a:effectLst>
              <a:latin typeface="+mn-lt"/>
            </a:endParaRPr>
          </a:p>
        </p:txBody>
      </p:sp>
      <p:sp>
        <p:nvSpPr>
          <p:cNvPr id="3" name="Content Placeholder 2"/>
          <p:cNvSpPr>
            <a:spLocks noGrp="1"/>
          </p:cNvSpPr>
          <p:nvPr>
            <p:ph idx="1"/>
          </p:nvPr>
        </p:nvSpPr>
        <p:spPr>
          <a:xfrm>
            <a:off x="521982" y="1532175"/>
            <a:ext cx="5590951" cy="2472558"/>
          </a:xfrm>
        </p:spPr>
        <p:txBody>
          <a:bodyPr>
            <a:normAutofit/>
          </a:bodyPr>
          <a:lstStyle/>
          <a:p>
            <a:pPr marL="0" indent="0" algn="l" rtl="0">
              <a:buNone/>
            </a:pPr>
            <a:r>
              <a:rPr lang="en-US" altLang="en-US" sz="2000" b="1" u="sng" dirty="0"/>
              <a:t>The inferior articular surface of the atlas: </a:t>
            </a:r>
          </a:p>
          <a:p>
            <a:pPr algn="l" rtl="0">
              <a:buFont typeface="Wingdings" panose="05000000000000000000" pitchFamily="2" charset="2"/>
              <a:buChar char="§"/>
            </a:pPr>
            <a:r>
              <a:rPr lang="en-US" altLang="en-US" sz="2000" dirty="0"/>
              <a:t>is circular and articulates with </a:t>
            </a:r>
            <a:r>
              <a:rPr lang="en-US" altLang="en-US" sz="2000" u="sng" dirty="0">
                <a:solidFill>
                  <a:schemeClr val="accent6"/>
                </a:solidFill>
              </a:rPr>
              <a:t>the axis</a:t>
            </a:r>
            <a:r>
              <a:rPr lang="en-US" altLang="en-US" sz="2000" dirty="0">
                <a:solidFill>
                  <a:schemeClr val="accent6"/>
                </a:solidFill>
              </a:rPr>
              <a:t>.</a:t>
            </a:r>
          </a:p>
          <a:p>
            <a:pPr algn="l" rtl="0">
              <a:buFont typeface="Wingdings" panose="05000000000000000000" pitchFamily="2" charset="2"/>
              <a:buChar char="§"/>
            </a:pPr>
            <a:r>
              <a:rPr lang="en-US" altLang="en-US" sz="2000" dirty="0"/>
              <a:t>It forms the  </a:t>
            </a:r>
            <a:r>
              <a:rPr lang="en-US" altLang="en-US" sz="2000" dirty="0">
                <a:solidFill>
                  <a:schemeClr val="accent6"/>
                </a:solidFill>
              </a:rPr>
              <a:t>2 </a:t>
            </a:r>
            <a:r>
              <a:rPr lang="en-US" altLang="en-US" sz="2000" b="1" dirty="0"/>
              <a:t>lateral</a:t>
            </a:r>
            <a:r>
              <a:rPr lang="en-US" altLang="en-US" sz="2000" dirty="0">
                <a:solidFill>
                  <a:schemeClr val="accent6"/>
                </a:solidFill>
              </a:rPr>
              <a:t> Atlanto-Axial</a:t>
            </a:r>
            <a:r>
              <a:rPr lang="en-US" altLang="en-US" sz="2000" dirty="0"/>
              <a:t> joints.</a:t>
            </a:r>
          </a:p>
          <a:p>
            <a:pPr algn="l" rtl="0">
              <a:buFont typeface="Wingdings" panose="05000000000000000000" pitchFamily="2" charset="2"/>
              <a:buChar char="§"/>
            </a:pPr>
            <a:r>
              <a:rPr lang="en-US" altLang="en-US" sz="2000" dirty="0"/>
              <a:t>This joint together with the joint between the </a:t>
            </a:r>
            <a:r>
              <a:rPr lang="en-US" altLang="en-US" sz="2000" u="sng" dirty="0">
                <a:solidFill>
                  <a:schemeClr val="accent6"/>
                </a:solidFill>
              </a:rPr>
              <a:t>dens of axis</a:t>
            </a:r>
            <a:r>
              <a:rPr lang="en-US" altLang="en-US" sz="2000" dirty="0">
                <a:solidFill>
                  <a:schemeClr val="accent6"/>
                </a:solidFill>
              </a:rPr>
              <a:t> </a:t>
            </a:r>
            <a:r>
              <a:rPr lang="en-US" altLang="en-US" sz="2000" dirty="0"/>
              <a:t>and the </a:t>
            </a:r>
            <a:r>
              <a:rPr lang="en-US" altLang="en-US" sz="2000" u="sng" dirty="0">
                <a:solidFill>
                  <a:schemeClr val="accent6"/>
                </a:solidFill>
              </a:rPr>
              <a:t>anterior small arch of atlas</a:t>
            </a:r>
            <a:r>
              <a:rPr lang="en-US" altLang="en-US" sz="2000" dirty="0"/>
              <a:t> allow you to </a:t>
            </a:r>
            <a:r>
              <a:rPr lang="ja-JP" altLang="en-US" sz="2000" dirty="0">
                <a:solidFill>
                  <a:schemeClr val="accent6"/>
                </a:solidFill>
              </a:rPr>
              <a:t>“</a:t>
            </a:r>
            <a:r>
              <a:rPr lang="en-US" altLang="ja-JP" sz="2000" dirty="0">
                <a:solidFill>
                  <a:schemeClr val="accent6"/>
                </a:solidFill>
              </a:rPr>
              <a:t>Say No </a:t>
            </a:r>
            <a:r>
              <a:rPr lang="ja-JP" altLang="en-US" sz="2000" dirty="0">
                <a:solidFill>
                  <a:schemeClr val="accent6"/>
                </a:solidFill>
              </a:rPr>
              <a:t>“</a:t>
            </a:r>
            <a:r>
              <a:rPr lang="en-US" altLang="ja-JP" sz="2000" dirty="0">
                <a:solidFill>
                  <a:schemeClr val="accent6"/>
                </a:solidFill>
              </a:rPr>
              <a:t> lateral rotation</a:t>
            </a:r>
            <a:r>
              <a:rPr lang="en-US" altLang="ja-JP" sz="2000" dirty="0"/>
              <a:t> of the face.</a:t>
            </a:r>
            <a:endParaRPr lang="en-US" altLang="en-US" sz="2000" dirty="0">
              <a:solidFill>
                <a:schemeClr val="accent6"/>
              </a:solidFill>
            </a:endParaRPr>
          </a:p>
          <a:p>
            <a:pPr marL="0" indent="0" algn="l" rtl="0">
              <a:buNone/>
            </a:pPr>
            <a:endParaRPr lang="en-US" altLang="en-US" sz="2000" dirty="0"/>
          </a:p>
          <a:p>
            <a:pPr algn="l" rtl="0"/>
            <a:endParaRPr lang="en-US" sz="2000" dirty="0"/>
          </a:p>
        </p:txBody>
      </p:sp>
      <p:pic>
        <p:nvPicPr>
          <p:cNvPr id="7" name="Picture 2" descr="E:\dad\Student Gray\2. Back\F66122-002-f021b.jpg"/>
          <p:cNvPicPr>
            <a:picLocks noChangeAspect="1" noChangeArrowheads="1"/>
          </p:cNvPicPr>
          <p:nvPr/>
        </p:nvPicPr>
        <p:blipFill>
          <a:blip r:embed="rId2">
            <a:extLst>
              <a:ext uri="{28A0092B-C50C-407E-A947-70E740481C1C}">
                <a14:useLocalDpi xmlns:a14="http://schemas.microsoft.com/office/drawing/2010/main" val="0"/>
              </a:ext>
            </a:extLst>
          </a:blip>
          <a:srcRect l="2826" t="45596" r="65422" b="12569"/>
          <a:stretch>
            <a:fillRect/>
          </a:stretch>
        </p:blipFill>
        <p:spPr bwMode="auto">
          <a:xfrm>
            <a:off x="7436637" y="2579349"/>
            <a:ext cx="3629295" cy="161332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7762182" y="4619083"/>
            <a:ext cx="3303750" cy="1847771"/>
            <a:chOff x="6856250" y="860119"/>
            <a:chExt cx="4359970" cy="2707776"/>
          </a:xfrm>
        </p:grpSpPr>
        <p:pic>
          <p:nvPicPr>
            <p:cNvPr id="4" name="Picture 3"/>
            <p:cNvPicPr>
              <a:picLocks noChangeAspect="1"/>
            </p:cNvPicPr>
            <p:nvPr/>
          </p:nvPicPr>
          <p:blipFill>
            <a:blip r:embed="rId3"/>
            <a:stretch>
              <a:fillRect/>
            </a:stretch>
          </p:blipFill>
          <p:spPr>
            <a:xfrm>
              <a:off x="6856250" y="860119"/>
              <a:ext cx="4359970" cy="2707776"/>
            </a:xfrm>
            <a:prstGeom prst="rect">
              <a:avLst/>
            </a:prstGeom>
            <a:ln>
              <a:noFill/>
            </a:ln>
            <a:effectLst/>
          </p:spPr>
        </p:pic>
        <p:sp>
          <p:nvSpPr>
            <p:cNvPr id="16" name="TextBox 15"/>
            <p:cNvSpPr txBox="1"/>
            <p:nvPr/>
          </p:nvSpPr>
          <p:spPr>
            <a:xfrm>
              <a:off x="8481317" y="2059119"/>
              <a:ext cx="1477616" cy="676537"/>
            </a:xfrm>
            <a:prstGeom prst="rect">
              <a:avLst/>
            </a:prstGeom>
            <a:noFill/>
          </p:spPr>
          <p:txBody>
            <a:bodyPr wrap="square" rtlCol="0">
              <a:spAutoFit/>
            </a:bodyPr>
            <a:lstStyle/>
            <a:p>
              <a:r>
                <a:rPr lang="en-US" sz="2400" dirty="0"/>
                <a:t>AXIS</a:t>
              </a:r>
            </a:p>
          </p:txBody>
        </p:sp>
      </p:grpSp>
      <p:grpSp>
        <p:nvGrpSpPr>
          <p:cNvPr id="5" name="Group 4"/>
          <p:cNvGrpSpPr/>
          <p:nvPr/>
        </p:nvGrpSpPr>
        <p:grpSpPr>
          <a:xfrm>
            <a:off x="748191" y="3965096"/>
            <a:ext cx="4651513" cy="2726645"/>
            <a:chOff x="6626087" y="3854959"/>
            <a:chExt cx="5565913" cy="3311525"/>
          </a:xfrm>
        </p:grpSpPr>
        <p:pic>
          <p:nvPicPr>
            <p:cNvPr id="6" name="Picture 2" descr="E:\dad\Student Gray\8. Head and neck\F66122-008-f008.jpg"/>
            <p:cNvPicPr>
              <a:picLocks noChangeAspect="1" noChangeArrowheads="1"/>
            </p:cNvPicPr>
            <p:nvPr/>
          </p:nvPicPr>
          <p:blipFill>
            <a:blip r:embed="rId4">
              <a:extLst>
                <a:ext uri="{28A0092B-C50C-407E-A947-70E740481C1C}">
                  <a14:useLocalDpi xmlns:a14="http://schemas.microsoft.com/office/drawing/2010/main" val="0"/>
                </a:ext>
              </a:extLst>
            </a:blip>
            <a:srcRect t="54486" r="48817" b="14305"/>
            <a:stretch>
              <a:fillRect/>
            </a:stretch>
          </p:blipFill>
          <p:spPr bwMode="auto">
            <a:xfrm>
              <a:off x="6626087" y="3854959"/>
              <a:ext cx="5565913" cy="331152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flipH="1">
              <a:off x="10096707" y="4777688"/>
              <a:ext cx="1180893" cy="1220666"/>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986057" y="4131355"/>
              <a:ext cx="1179443" cy="635454"/>
            </a:xfrm>
            <a:prstGeom prst="rect">
              <a:avLst/>
            </a:prstGeom>
            <a:noFill/>
            <a:ln w="38100">
              <a:solidFill>
                <a:schemeClr val="bg2">
                  <a:lumMod val="50000"/>
                </a:schemeClr>
              </a:solidFill>
            </a:ln>
          </p:spPr>
          <p:txBody>
            <a:bodyPr wrap="square" rtlCol="0">
              <a:spAutoFit/>
            </a:bodyPr>
            <a:lstStyle/>
            <a:p>
              <a:r>
                <a:rPr lang="en-US" altLang="en-US" dirty="0">
                  <a:solidFill>
                    <a:schemeClr val="accent6"/>
                  </a:solidFill>
                </a:rPr>
                <a:t>Atlanto-axial joint</a:t>
              </a:r>
            </a:p>
          </p:txBody>
        </p:sp>
      </p:grpSp>
      <p:sp>
        <p:nvSpPr>
          <p:cNvPr id="8" name="TextBox 7"/>
          <p:cNvSpPr txBox="1"/>
          <p:nvPr/>
        </p:nvSpPr>
        <p:spPr>
          <a:xfrm>
            <a:off x="8893022" y="6383964"/>
            <a:ext cx="1220206" cy="307777"/>
          </a:xfrm>
          <a:prstGeom prst="rect">
            <a:avLst/>
          </a:prstGeom>
          <a:noFill/>
          <a:ln>
            <a:solidFill>
              <a:schemeClr val="bg1">
                <a:lumMod val="65000"/>
              </a:schemeClr>
            </a:solidFill>
          </a:ln>
        </p:spPr>
        <p:txBody>
          <a:bodyPr wrap="none" rtlCol="0">
            <a:spAutoFit/>
          </a:bodyPr>
          <a:lstStyle/>
          <a:p>
            <a:r>
              <a:rPr lang="en-US" i="1" dirty="0">
                <a:solidFill>
                  <a:schemeClr val="bg1">
                    <a:lumMod val="65000"/>
                  </a:schemeClr>
                </a:solidFill>
              </a:rPr>
              <a:t>Anterior view</a:t>
            </a:r>
          </a:p>
        </p:txBody>
      </p:sp>
      <p:pic>
        <p:nvPicPr>
          <p:cNvPr id="2050" name="Picture 2" descr="http://images.slideplayer.com/21/6252445/slides/slide_21.jpg"/>
          <p:cNvPicPr>
            <a:picLocks noChangeAspect="1" noChangeArrowheads="1"/>
          </p:cNvPicPr>
          <p:nvPr/>
        </p:nvPicPr>
        <p:blipFill rotWithShape="1">
          <a:blip r:embed="rId5">
            <a:extLst>
              <a:ext uri="{28A0092B-C50C-407E-A947-70E740481C1C}">
                <a14:useLocalDpi xmlns:a14="http://schemas.microsoft.com/office/drawing/2010/main" val="0"/>
              </a:ext>
            </a:extLst>
          </a:blip>
          <a:srcRect l="3911" t="16321" r="3311" b="9852"/>
          <a:stretch/>
        </p:blipFill>
        <p:spPr bwMode="auto">
          <a:xfrm>
            <a:off x="7586132" y="356893"/>
            <a:ext cx="3158067" cy="18847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628940" y="1649147"/>
            <a:ext cx="603050" cy="307777"/>
          </a:xfrm>
          <a:prstGeom prst="rect">
            <a:avLst/>
          </a:prstGeom>
          <a:noFill/>
        </p:spPr>
        <p:txBody>
          <a:bodyPr wrap="none" rtlCol="0">
            <a:spAutoFit/>
          </a:bodyPr>
          <a:lstStyle/>
          <a:p>
            <a:r>
              <a:rPr lang="en-US" dirty="0">
                <a:solidFill>
                  <a:schemeClr val="bg1">
                    <a:lumMod val="65000"/>
                  </a:schemeClr>
                </a:solidFill>
              </a:rPr>
              <a:t>Extra</a:t>
            </a:r>
          </a:p>
        </p:txBody>
      </p:sp>
      <p:sp>
        <p:nvSpPr>
          <p:cNvPr id="10" name="Rectangle 9"/>
          <p:cNvSpPr/>
          <p:nvPr/>
        </p:nvSpPr>
        <p:spPr>
          <a:xfrm>
            <a:off x="8993570" y="348425"/>
            <a:ext cx="610103" cy="20190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968168" y="2537013"/>
            <a:ext cx="1234164" cy="18288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8729133" y="1430867"/>
            <a:ext cx="163889" cy="127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8111066" y="3237845"/>
            <a:ext cx="163889" cy="127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9677400" y="1430867"/>
            <a:ext cx="163889" cy="1270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5-Point Star 22"/>
          <p:cNvSpPr/>
          <p:nvPr/>
        </p:nvSpPr>
        <p:spPr>
          <a:xfrm>
            <a:off x="1965179" y="5373774"/>
            <a:ext cx="163889" cy="1270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5-Point Star 23"/>
          <p:cNvSpPr/>
          <p:nvPr/>
        </p:nvSpPr>
        <p:spPr>
          <a:xfrm>
            <a:off x="9195718" y="1803036"/>
            <a:ext cx="163889" cy="12700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5-Point Star 25"/>
          <p:cNvSpPr/>
          <p:nvPr/>
        </p:nvSpPr>
        <p:spPr>
          <a:xfrm>
            <a:off x="9195717" y="3168093"/>
            <a:ext cx="163889" cy="12700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5-Point Star 27"/>
          <p:cNvSpPr/>
          <p:nvPr/>
        </p:nvSpPr>
        <p:spPr>
          <a:xfrm>
            <a:off x="2608650" y="5415968"/>
            <a:ext cx="163889" cy="12700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 name="5-Point Star 28"/>
          <p:cNvSpPr/>
          <p:nvPr/>
        </p:nvSpPr>
        <p:spPr>
          <a:xfrm>
            <a:off x="10191141" y="3206863"/>
            <a:ext cx="163889" cy="1270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5-Point Star 29"/>
          <p:cNvSpPr/>
          <p:nvPr/>
        </p:nvSpPr>
        <p:spPr>
          <a:xfrm>
            <a:off x="3482025" y="5769932"/>
            <a:ext cx="163889" cy="127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11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98927" y="33374"/>
            <a:ext cx="12192000" cy="646331"/>
          </a:xfrm>
          <a:prstGeom prst="rect">
            <a:avLst/>
          </a:prstGeom>
          <a:noFill/>
          <a:effectLst/>
        </p:spPr>
        <p:txBody>
          <a:bodyPr wrap="square" rtlCol="1">
            <a:spAutoFit/>
          </a:bodyPr>
          <a:lstStyle/>
          <a:p>
            <a:pPr algn="ctr" rtl="1">
              <a:lnSpc>
                <a:spcPct val="90000"/>
              </a:lnSpc>
              <a:spcBef>
                <a:spcPct val="0"/>
              </a:spcBef>
            </a:pPr>
            <a:r>
              <a:rPr lang="en-US" sz="4000" u="sng" kern="1200" dirty="0">
                <a:ln w="0"/>
                <a:solidFill>
                  <a:schemeClr val="accent1"/>
                </a:solidFill>
                <a:effectLst>
                  <a:outerShdw blurRad="38100" dist="25400" dir="5400000" algn="ctr" rotWithShape="0">
                    <a:srgbClr val="6E747A">
                      <a:alpha val="43000"/>
                    </a:srgbClr>
                  </a:outerShdw>
                </a:effectLst>
                <a:latin typeface="+mn-lt"/>
                <a:ea typeface="+mj-ea"/>
                <a:cs typeface="+mj-cs"/>
              </a:rPr>
              <a:t>A</a:t>
            </a:r>
            <a:r>
              <a:rPr lang="en-US" sz="4000" kern="1200" dirty="0">
                <a:ln w="0"/>
                <a:solidFill>
                  <a:schemeClr val="accent1"/>
                </a:solidFill>
                <a:effectLst>
                  <a:outerShdw blurRad="38100" dist="25400" dir="5400000" algn="ctr" rotWithShape="0">
                    <a:srgbClr val="6E747A">
                      <a:alpha val="43000"/>
                    </a:srgbClr>
                  </a:outerShdw>
                </a:effectLst>
                <a:latin typeface="+mn-lt"/>
                <a:ea typeface="+mj-ea"/>
                <a:cs typeface="+mj-cs"/>
              </a:rPr>
              <a:t>typical spines (C2 &amp; C7 ): </a:t>
            </a:r>
            <a:endParaRPr lang="ar-SA" sz="4000" kern="1200" dirty="0">
              <a:ln w="0"/>
              <a:solidFill>
                <a:schemeClr val="accent1"/>
              </a:solidFill>
              <a:effectLst>
                <a:outerShdw blurRad="38100" dist="25400" dir="5400000" algn="ctr" rotWithShape="0">
                  <a:srgbClr val="6E747A">
                    <a:alpha val="43000"/>
                  </a:srgbClr>
                </a:outerShdw>
              </a:effectLst>
              <a:latin typeface="+mn-lt"/>
              <a:ea typeface="+mj-ea"/>
              <a:cs typeface="+mj-cs"/>
            </a:endParaRPr>
          </a:p>
        </p:txBody>
      </p:sp>
      <p:grpSp>
        <p:nvGrpSpPr>
          <p:cNvPr id="2" name="Group 1"/>
          <p:cNvGrpSpPr/>
          <p:nvPr/>
        </p:nvGrpSpPr>
        <p:grpSpPr>
          <a:xfrm>
            <a:off x="298927" y="764765"/>
            <a:ext cx="5213685" cy="2464517"/>
            <a:chOff x="45022" y="731018"/>
            <a:chExt cx="5213685" cy="2464517"/>
          </a:xfrm>
        </p:grpSpPr>
        <p:sp>
          <p:nvSpPr>
            <p:cNvPr id="6" name="مربع نص 5"/>
            <p:cNvSpPr txBox="1"/>
            <p:nvPr/>
          </p:nvSpPr>
          <p:spPr>
            <a:xfrm>
              <a:off x="45022" y="731018"/>
              <a:ext cx="5213685" cy="830997"/>
            </a:xfrm>
            <a:prstGeom prst="rect">
              <a:avLst/>
            </a:prstGeom>
            <a:solidFill>
              <a:srgbClr val="8D9EDB"/>
            </a:solidFill>
            <a:effectLst/>
          </p:spPr>
          <p:txBody>
            <a:bodyPr wrap="square" rtlCol="1">
              <a:spAutoFit/>
            </a:bodyPr>
            <a:lstStyle/>
            <a:p>
              <a:pPr algn="ctr"/>
              <a:r>
                <a:rPr lang="en-US" altLang="ar-SA" sz="2400" b="1" dirty="0">
                  <a:solidFill>
                    <a:schemeClr val="bg1">
                      <a:lumMod val="95000"/>
                    </a:schemeClr>
                  </a:solidFill>
                  <a:latin typeface="+mn-lt"/>
                  <a:cs typeface="+mn-cs"/>
                </a:rPr>
                <a:t>AXIS- C 2</a:t>
              </a:r>
            </a:p>
            <a:p>
              <a:endParaRPr lang="ar-SA" sz="2400" b="1" dirty="0">
                <a:latin typeface="+mn-lt"/>
                <a:cs typeface="+mn-cs"/>
              </a:endParaRPr>
            </a:p>
          </p:txBody>
        </p:sp>
        <p:sp>
          <p:nvSpPr>
            <p:cNvPr id="8" name="مربع نص 7"/>
            <p:cNvSpPr txBox="1"/>
            <p:nvPr/>
          </p:nvSpPr>
          <p:spPr>
            <a:xfrm>
              <a:off x="45022" y="1164210"/>
              <a:ext cx="5213685" cy="2031325"/>
            </a:xfrm>
            <a:prstGeom prst="rect">
              <a:avLst/>
            </a:prstGeom>
            <a:effectLst/>
          </p:spPr>
          <p:style>
            <a:lnRef idx="2">
              <a:schemeClr val="accent1"/>
            </a:lnRef>
            <a:fillRef idx="1">
              <a:schemeClr val="lt1"/>
            </a:fillRef>
            <a:effectRef idx="0">
              <a:schemeClr val="accent1"/>
            </a:effectRef>
            <a:fontRef idx="minor">
              <a:schemeClr val="dk1"/>
            </a:fontRef>
          </p:style>
          <p:txBody>
            <a:bodyPr wrap="square" rtlCol="1">
              <a:spAutoFit/>
            </a:bodyPr>
            <a:lstStyle/>
            <a:p>
              <a:pPr marL="342900" indent="-342900">
                <a:buFont typeface="Wingdings" panose="05000000000000000000" pitchFamily="2" charset="2"/>
                <a:buChar char="§"/>
              </a:pPr>
              <a:r>
                <a:rPr lang="en-US" altLang="ar-SA" sz="1800" dirty="0">
                  <a:solidFill>
                    <a:schemeClr val="tx1"/>
                  </a:solidFill>
                  <a:latin typeface="+mj-lt"/>
                </a:rPr>
                <a:t>It acts as a </a:t>
              </a:r>
              <a:r>
                <a:rPr lang="en-US" altLang="ar-SA" sz="1800" dirty="0">
                  <a:solidFill>
                    <a:srgbClr val="FF0000"/>
                  </a:solidFill>
                  <a:latin typeface="+mj-lt"/>
                </a:rPr>
                <a:t>pivot </a:t>
              </a:r>
              <a:r>
                <a:rPr lang="ar-SA" altLang="ar-SA" sz="1800" dirty="0">
                  <a:solidFill>
                    <a:srgbClr val="FF0000"/>
                  </a:solidFill>
                  <a:latin typeface="+mj-lt"/>
                </a:rPr>
                <a:t> (محور)</a:t>
              </a:r>
              <a:r>
                <a:rPr lang="en-US" altLang="ar-SA" sz="1800" dirty="0">
                  <a:solidFill>
                    <a:schemeClr val="tx1"/>
                  </a:solidFill>
                  <a:latin typeface="+mj-lt"/>
                </a:rPr>
                <a:t>for the rotation of the atlas (and the skull) above.</a:t>
              </a:r>
            </a:p>
            <a:p>
              <a:pPr marL="342900" indent="-342900">
                <a:buFont typeface="Wingdings" panose="05000000000000000000" pitchFamily="2" charset="2"/>
                <a:buChar char="§"/>
              </a:pPr>
              <a:r>
                <a:rPr lang="en-US" altLang="ar-SA" sz="1800" dirty="0">
                  <a:solidFill>
                    <a:schemeClr val="tx1"/>
                  </a:solidFill>
                  <a:latin typeface="+mj-lt"/>
                </a:rPr>
                <a:t>It has a large upright peg-like </a:t>
              </a:r>
              <a:r>
                <a:rPr lang="en-US" altLang="ar-SA" sz="1800" dirty="0">
                  <a:solidFill>
                    <a:srgbClr val="FF0000"/>
                  </a:solidFill>
                  <a:latin typeface="+mj-lt"/>
                </a:rPr>
                <a:t>odontoid process</a:t>
              </a:r>
              <a:r>
                <a:rPr lang="en-US" altLang="ar-SA" sz="1800" dirty="0">
                  <a:solidFill>
                    <a:schemeClr val="tx1"/>
                  </a:solidFill>
                  <a:latin typeface="+mj-lt"/>
                </a:rPr>
                <a:t>, or </a:t>
              </a:r>
              <a:r>
                <a:rPr lang="en-US" altLang="ar-SA" sz="1800" dirty="0">
                  <a:solidFill>
                    <a:srgbClr val="FF0000"/>
                  </a:solidFill>
                  <a:latin typeface="+mj-lt"/>
                </a:rPr>
                <a:t>dens</a:t>
              </a:r>
              <a:r>
                <a:rPr lang="en-US" altLang="ar-SA" sz="1800" dirty="0">
                  <a:solidFill>
                    <a:schemeClr val="tx1"/>
                  </a:solidFill>
                  <a:latin typeface="+mj-lt"/>
                </a:rPr>
                <a:t>, which projects upward from the superior surface of the body.</a:t>
              </a:r>
            </a:p>
            <a:p>
              <a:pPr marL="342900" indent="-342900">
                <a:buFont typeface="Wingdings" panose="05000000000000000000" pitchFamily="2" charset="2"/>
                <a:buChar char="§"/>
              </a:pPr>
              <a:r>
                <a:rPr lang="en-US" altLang="ar-SA" sz="1800" dirty="0">
                  <a:solidFill>
                    <a:schemeClr val="tx1"/>
                  </a:solidFill>
                  <a:latin typeface="+mj-lt"/>
                </a:rPr>
                <a:t>Actually it </a:t>
              </a:r>
              <a:r>
                <a:rPr lang="en-US" altLang="ar-SA" sz="1800" dirty="0">
                  <a:solidFill>
                    <a:srgbClr val="FF0000"/>
                  </a:solidFill>
                  <a:latin typeface="+mj-lt"/>
                </a:rPr>
                <a:t>represents</a:t>
              </a:r>
              <a:r>
                <a:rPr lang="en-US" altLang="ar-SA" sz="1800" dirty="0">
                  <a:solidFill>
                    <a:schemeClr val="tx1"/>
                  </a:solidFill>
                  <a:latin typeface="+mj-lt"/>
                </a:rPr>
                <a:t> the </a:t>
              </a:r>
              <a:r>
                <a:rPr lang="en-US" altLang="ar-SA" sz="1800" u="sng" dirty="0">
                  <a:solidFill>
                    <a:schemeClr val="tx1"/>
                  </a:solidFill>
                  <a:latin typeface="+mj-lt"/>
                </a:rPr>
                <a:t>body of the atlas</a:t>
              </a:r>
              <a:r>
                <a:rPr lang="en-US" altLang="ar-SA" sz="1800" dirty="0">
                  <a:solidFill>
                    <a:srgbClr val="0070C0"/>
                  </a:solidFill>
                  <a:latin typeface="+mj-lt"/>
                </a:rPr>
                <a:t> </a:t>
              </a:r>
              <a:r>
                <a:rPr lang="en-US" altLang="ar-SA" sz="1800" dirty="0">
                  <a:solidFill>
                    <a:schemeClr val="tx1"/>
                  </a:solidFill>
                  <a:latin typeface="+mj-lt"/>
                </a:rPr>
                <a:t>that has fused with the axis. </a:t>
              </a:r>
            </a:p>
          </p:txBody>
        </p:sp>
      </p:grpSp>
      <p:grpSp>
        <p:nvGrpSpPr>
          <p:cNvPr id="3" name="Group 2"/>
          <p:cNvGrpSpPr/>
          <p:nvPr/>
        </p:nvGrpSpPr>
        <p:grpSpPr>
          <a:xfrm>
            <a:off x="5875204" y="671839"/>
            <a:ext cx="6159914" cy="2762535"/>
            <a:chOff x="6252414" y="552715"/>
            <a:chExt cx="5691327" cy="3117526"/>
          </a:xfrm>
        </p:grpSpPr>
        <p:sp>
          <p:nvSpPr>
            <p:cNvPr id="7" name="مربع نص 6"/>
            <p:cNvSpPr txBox="1"/>
            <p:nvPr/>
          </p:nvSpPr>
          <p:spPr>
            <a:xfrm>
              <a:off x="6264838" y="552715"/>
              <a:ext cx="5678903" cy="937782"/>
            </a:xfrm>
            <a:prstGeom prst="rect">
              <a:avLst/>
            </a:prstGeom>
            <a:solidFill>
              <a:srgbClr val="8D9EDB"/>
            </a:solidFill>
            <a:effectLst/>
          </p:spPr>
          <p:txBody>
            <a:bodyPr wrap="square" rtlCol="1">
              <a:spAutoFit/>
            </a:bodyPr>
            <a:lstStyle/>
            <a:p>
              <a:pPr algn="ctr"/>
              <a:r>
                <a:rPr lang="en-US" altLang="ar-SA" sz="2400" b="1" dirty="0">
                  <a:solidFill>
                    <a:schemeClr val="bg1">
                      <a:lumMod val="95000"/>
                    </a:schemeClr>
                  </a:solidFill>
                  <a:latin typeface="+mn-lt"/>
                  <a:cs typeface="+mn-cs"/>
                </a:rPr>
                <a:t>7</a:t>
              </a:r>
              <a:r>
                <a:rPr lang="en-US" altLang="ar-SA" sz="2400" b="1" baseline="30000" dirty="0">
                  <a:solidFill>
                    <a:schemeClr val="bg1">
                      <a:lumMod val="95000"/>
                    </a:schemeClr>
                  </a:solidFill>
                  <a:latin typeface="+mn-lt"/>
                  <a:cs typeface="+mn-cs"/>
                </a:rPr>
                <a:t>th</a:t>
              </a:r>
              <a:r>
                <a:rPr lang="en-US" altLang="ar-SA" sz="2400" dirty="0">
                  <a:solidFill>
                    <a:schemeClr val="bg1">
                      <a:lumMod val="95000"/>
                    </a:schemeClr>
                  </a:solidFill>
                  <a:latin typeface="+mn-lt"/>
                  <a:ea typeface="ＭＳ Ｐゴシック" panose="020B0600070205080204" pitchFamily="34" charset="-128"/>
                </a:rPr>
                <a:t> </a:t>
              </a:r>
              <a:r>
                <a:rPr lang="en-US" altLang="ar-SA" sz="2400" b="1" dirty="0">
                  <a:solidFill>
                    <a:schemeClr val="bg1">
                      <a:lumMod val="95000"/>
                    </a:schemeClr>
                  </a:solidFill>
                  <a:latin typeface="+mn-lt"/>
                  <a:cs typeface="+mn-cs"/>
                </a:rPr>
                <a:t>CERVICAL VERTEBRA</a:t>
              </a:r>
            </a:p>
            <a:p>
              <a:pPr algn="ctr"/>
              <a:r>
                <a:rPr lang="en-US" altLang="ar-SA" sz="2400" b="1" dirty="0">
                  <a:solidFill>
                    <a:schemeClr val="bg1">
                      <a:lumMod val="95000"/>
                    </a:schemeClr>
                  </a:solidFill>
                  <a:latin typeface="+mn-lt"/>
                  <a:cs typeface="+mn-cs"/>
                </a:rPr>
                <a:t>(</a:t>
              </a:r>
              <a:r>
                <a:rPr lang="en-US" sz="2400" dirty="0">
                  <a:solidFill>
                    <a:schemeClr val="bg1">
                      <a:lumMod val="95000"/>
                    </a:schemeClr>
                  </a:solidFill>
                </a:rPr>
                <a:t>Vertebra/</a:t>
              </a:r>
              <a:r>
                <a:rPr lang="en-US" sz="2400" dirty="0" err="1">
                  <a:solidFill>
                    <a:schemeClr val="bg1">
                      <a:lumMod val="95000"/>
                    </a:schemeClr>
                  </a:solidFill>
                </a:rPr>
                <a:t>Cervica</a:t>
              </a:r>
              <a:r>
                <a:rPr lang="en-US" sz="2400" dirty="0">
                  <a:solidFill>
                    <a:schemeClr val="bg1">
                      <a:lumMod val="95000"/>
                    </a:schemeClr>
                  </a:solidFill>
                </a:rPr>
                <a:t> </a:t>
              </a:r>
              <a:r>
                <a:rPr lang="en-US" sz="2400" dirty="0" err="1">
                  <a:solidFill>
                    <a:schemeClr val="bg1">
                      <a:lumMod val="95000"/>
                    </a:schemeClr>
                  </a:solidFill>
                </a:rPr>
                <a:t>Prominens</a:t>
              </a:r>
              <a:r>
                <a:rPr lang="en-US" altLang="ar-SA" sz="2400" dirty="0">
                  <a:solidFill>
                    <a:schemeClr val="bg1">
                      <a:lumMod val="95000"/>
                    </a:schemeClr>
                  </a:solidFill>
                  <a:latin typeface="+mn-lt"/>
                  <a:ea typeface="ＭＳ Ｐゴシック" panose="020B0600070205080204" pitchFamily="34" charset="-128"/>
                </a:rPr>
                <a:t>)</a:t>
              </a:r>
              <a:endParaRPr lang="ar-SA" sz="2400" b="1" dirty="0">
                <a:solidFill>
                  <a:schemeClr val="bg1">
                    <a:lumMod val="95000"/>
                  </a:schemeClr>
                </a:solidFill>
                <a:latin typeface="+mn-lt"/>
                <a:cs typeface="+mn-cs"/>
              </a:endParaRPr>
            </a:p>
          </p:txBody>
        </p:sp>
        <p:sp>
          <p:nvSpPr>
            <p:cNvPr id="9" name="مربع نص 8"/>
            <p:cNvSpPr txBox="1"/>
            <p:nvPr/>
          </p:nvSpPr>
          <p:spPr>
            <a:xfrm>
              <a:off x="6252414" y="1377887"/>
              <a:ext cx="5678903" cy="2292354"/>
            </a:xfrm>
            <a:prstGeom prst="rect">
              <a:avLst/>
            </a:prstGeom>
            <a:effectLst/>
          </p:spPr>
          <p:style>
            <a:lnRef idx="2">
              <a:schemeClr val="accent1"/>
            </a:lnRef>
            <a:fillRef idx="1">
              <a:schemeClr val="lt1"/>
            </a:fillRef>
            <a:effectRef idx="0">
              <a:schemeClr val="accent1"/>
            </a:effectRef>
            <a:fontRef idx="minor">
              <a:schemeClr val="dk1"/>
            </a:fontRef>
          </p:style>
          <p:txBody>
            <a:bodyPr wrap="square" rtlCol="1">
              <a:spAutoFit/>
            </a:bodyPr>
            <a:lstStyle/>
            <a:p>
              <a:pPr marL="342900" indent="-342900">
                <a:buFont typeface="Wingdings" panose="05000000000000000000" pitchFamily="2" charset="2"/>
                <a:buChar char="§"/>
              </a:pPr>
              <a:r>
                <a:rPr lang="en-US" altLang="ar-SA" sz="1800" dirty="0">
                  <a:solidFill>
                    <a:schemeClr val="tx1"/>
                  </a:solidFill>
                  <a:latin typeface="+mj-lt"/>
                  <a:ea typeface="ＭＳ Ｐゴシック" panose="020B0600070205080204" pitchFamily="34" charset="-128"/>
                </a:rPr>
                <a:t>It has the </a:t>
              </a:r>
              <a:r>
                <a:rPr lang="en-US" altLang="ar-SA" sz="1800" dirty="0">
                  <a:solidFill>
                    <a:srgbClr val="FF0000"/>
                  </a:solidFill>
                  <a:latin typeface="+mj-lt"/>
                  <a:ea typeface="ＭＳ Ｐゴシック" panose="020B0600070205080204" pitchFamily="34" charset="-128"/>
                </a:rPr>
                <a:t>l</a:t>
              </a:r>
              <a:r>
                <a:rPr lang="en-US" altLang="ar-SA" sz="1800" u="sng" dirty="0">
                  <a:solidFill>
                    <a:srgbClr val="FF0000"/>
                  </a:solidFill>
                  <a:latin typeface="+mj-lt"/>
                  <a:ea typeface="ＭＳ Ｐゴシック" panose="020B0600070205080204" pitchFamily="34" charset="-128"/>
                </a:rPr>
                <a:t>ongest</a:t>
              </a:r>
              <a:r>
                <a:rPr lang="en-US" altLang="ar-SA" sz="1800" dirty="0">
                  <a:solidFill>
                    <a:schemeClr val="tx1"/>
                  </a:solidFill>
                  <a:latin typeface="+mj-lt"/>
                  <a:ea typeface="ＭＳ Ｐゴシック" panose="020B0600070205080204" pitchFamily="34" charset="-128"/>
                </a:rPr>
                <a:t> </a:t>
              </a:r>
              <a:r>
                <a:rPr lang="en-US" altLang="ar-SA" sz="1800" b="1" dirty="0">
                  <a:solidFill>
                    <a:schemeClr val="tx1"/>
                  </a:solidFill>
                  <a:latin typeface="+mj-lt"/>
                  <a:ea typeface="ＭＳ Ｐゴシック" panose="020B0600070205080204" pitchFamily="34" charset="-128"/>
                </a:rPr>
                <a:t>spinous process </a:t>
              </a:r>
              <a:r>
                <a:rPr lang="en-US" altLang="ar-SA" sz="1800" dirty="0">
                  <a:solidFill>
                    <a:schemeClr val="tx1"/>
                  </a:solidFill>
                  <a:latin typeface="+mj-lt"/>
                  <a:ea typeface="ＭＳ Ｐゴシック" panose="020B0600070205080204" pitchFamily="34" charset="-128"/>
                </a:rPr>
                <a:t>which is </a:t>
              </a:r>
              <a:r>
                <a:rPr lang="en-US" altLang="ar-SA" sz="1800" u="sng" dirty="0">
                  <a:solidFill>
                    <a:schemeClr val="tx1"/>
                  </a:solidFill>
                  <a:latin typeface="+mj-lt"/>
                  <a:ea typeface="ＭＳ Ｐゴシック" panose="020B0600070205080204" pitchFamily="34" charset="-128"/>
                </a:rPr>
                <a:t>not bifid</a:t>
              </a:r>
              <a:r>
                <a:rPr lang="en-US" altLang="ar-SA" sz="1800" dirty="0">
                  <a:solidFill>
                    <a:schemeClr val="tx1"/>
                  </a:solidFill>
                  <a:latin typeface="+mj-lt"/>
                  <a:ea typeface="ＭＳ Ｐゴシック" panose="020B0600070205080204" pitchFamily="34" charset="-128"/>
                </a:rPr>
                <a:t>.</a:t>
              </a:r>
            </a:p>
            <a:p>
              <a:pPr marL="342900" indent="-342900">
                <a:buFont typeface="Wingdings" panose="05000000000000000000" pitchFamily="2" charset="2"/>
                <a:buChar char="§"/>
              </a:pPr>
              <a:r>
                <a:rPr lang="en-US" altLang="ar-SA" sz="1800" dirty="0">
                  <a:solidFill>
                    <a:schemeClr val="tx1"/>
                  </a:solidFill>
                  <a:latin typeface="+mj-lt"/>
                  <a:ea typeface="ＭＳ Ｐゴシック" panose="020B0600070205080204" pitchFamily="34" charset="-128"/>
                </a:rPr>
                <a:t>It is the </a:t>
              </a:r>
              <a:r>
                <a:rPr lang="en-US" altLang="ar-SA" sz="1800" u="sng" dirty="0">
                  <a:solidFill>
                    <a:srgbClr val="FF0000"/>
                  </a:solidFill>
                  <a:latin typeface="+mj-lt"/>
                  <a:ea typeface="ＭＳ Ｐゴシック" panose="020B0600070205080204" pitchFamily="34" charset="-128"/>
                </a:rPr>
                <a:t>first spine </a:t>
              </a:r>
              <a:r>
                <a:rPr lang="en-US" altLang="ar-SA" sz="1800" dirty="0">
                  <a:solidFill>
                    <a:schemeClr val="tx1"/>
                  </a:solidFill>
                  <a:latin typeface="+mj-lt"/>
                  <a:ea typeface="ＭＳ Ｐゴシック" panose="020B0600070205080204" pitchFamily="34" charset="-128"/>
                </a:rPr>
                <a:t>to be felt </a:t>
              </a:r>
              <a:r>
                <a:rPr lang="en-US" altLang="ar-SA" sz="1800" b="1" dirty="0">
                  <a:solidFill>
                    <a:schemeClr val="tx1"/>
                  </a:solidFill>
                  <a:latin typeface="+mj-lt"/>
                  <a:ea typeface="ＭＳ Ｐゴシック" panose="020B0600070205080204" pitchFamily="34" charset="-128"/>
                </a:rPr>
                <a:t>subcutaneously</a:t>
              </a:r>
              <a:r>
                <a:rPr lang="en-US" sz="1800" baseline="30000" dirty="0">
                  <a:solidFill>
                    <a:schemeClr val="accent6"/>
                  </a:solidFill>
                </a:rPr>
                <a:t>1</a:t>
              </a:r>
              <a:r>
                <a:rPr lang="en-US" altLang="ar-SA" sz="1800" dirty="0">
                  <a:solidFill>
                    <a:schemeClr val="tx1"/>
                  </a:solidFill>
                  <a:latin typeface="+mj-lt"/>
                  <a:ea typeface="ＭＳ Ｐゴシック" panose="020B0600070205080204" pitchFamily="34" charset="-128"/>
                </a:rPr>
                <a:t> in the root of back of neck.</a:t>
              </a:r>
              <a:r>
                <a:rPr lang="ar-SA" altLang="ar-SA" sz="1800" dirty="0">
                  <a:solidFill>
                    <a:schemeClr val="bg1">
                      <a:lumMod val="50000"/>
                    </a:schemeClr>
                  </a:solidFill>
                  <a:latin typeface="+mj-lt"/>
                  <a:ea typeface="ＭＳ Ｐゴシック" panose="020B0600070205080204" pitchFamily="34" charset="-128"/>
                </a:rPr>
                <a:t>(تقدر تشعر فيها بيدك)</a:t>
              </a:r>
              <a:endParaRPr lang="en-US" altLang="ar-SA" sz="1800" dirty="0">
                <a:solidFill>
                  <a:schemeClr val="bg1">
                    <a:lumMod val="50000"/>
                  </a:schemeClr>
                </a:solidFill>
                <a:latin typeface="+mj-lt"/>
                <a:ea typeface="ＭＳ Ｐゴシック" panose="020B0600070205080204" pitchFamily="34" charset="-128"/>
              </a:endParaRPr>
            </a:p>
            <a:p>
              <a:pPr marL="342900" indent="-342900">
                <a:buFont typeface="Wingdings" panose="05000000000000000000" pitchFamily="2" charset="2"/>
                <a:buChar char="§"/>
              </a:pPr>
              <a:r>
                <a:rPr lang="en-US" altLang="ar-SA" sz="1800" dirty="0">
                  <a:solidFill>
                    <a:schemeClr val="tx1"/>
                  </a:solidFill>
                  <a:latin typeface="+mj-lt"/>
                  <a:ea typeface="ＭＳ Ｐゴシック" panose="020B0600070205080204" pitchFamily="34" charset="-128"/>
                </a:rPr>
                <a:t>The </a:t>
              </a:r>
              <a:r>
                <a:rPr lang="en-US" altLang="ar-SA" sz="1800" dirty="0">
                  <a:solidFill>
                    <a:srgbClr val="FF0000"/>
                  </a:solidFill>
                  <a:latin typeface="+mj-lt"/>
                  <a:ea typeface="ＭＳ Ｐゴシック" panose="020B0600070205080204" pitchFamily="34" charset="-128"/>
                </a:rPr>
                <a:t>transverse process </a:t>
              </a:r>
              <a:r>
                <a:rPr lang="en-US" altLang="ar-SA" sz="1800" dirty="0">
                  <a:solidFill>
                    <a:schemeClr val="tx1"/>
                  </a:solidFill>
                  <a:latin typeface="+mj-lt"/>
                  <a:ea typeface="ＭＳ Ｐゴシック" panose="020B0600070205080204" pitchFamily="34" charset="-128"/>
                </a:rPr>
                <a:t>is </a:t>
              </a:r>
              <a:r>
                <a:rPr lang="en-US" altLang="ar-SA" sz="1800" u="sng" dirty="0">
                  <a:solidFill>
                    <a:schemeClr val="tx1"/>
                  </a:solidFill>
                  <a:latin typeface="+mj-lt"/>
                  <a:ea typeface="ＭＳ Ｐゴシック" panose="020B0600070205080204" pitchFamily="34" charset="-128"/>
                </a:rPr>
                <a:t>large</a:t>
              </a:r>
              <a:r>
                <a:rPr lang="en-US" altLang="ar-SA" sz="1800" dirty="0">
                  <a:solidFill>
                    <a:schemeClr val="tx1"/>
                  </a:solidFill>
                  <a:latin typeface="+mj-lt"/>
                  <a:ea typeface="ＭＳ Ｐゴシック" panose="020B0600070205080204" pitchFamily="34" charset="-128"/>
                </a:rPr>
                <a:t> while its </a:t>
              </a:r>
              <a:r>
                <a:rPr lang="en-US" altLang="ar-SA" sz="1800" dirty="0">
                  <a:solidFill>
                    <a:schemeClr val="accent6">
                      <a:lumMod val="75000"/>
                    </a:schemeClr>
                  </a:solidFill>
                  <a:latin typeface="+mj-lt"/>
                  <a:ea typeface="ＭＳ Ｐゴシック" panose="020B0600070205080204" pitchFamily="34" charset="-128"/>
                </a:rPr>
                <a:t>foramen </a:t>
              </a:r>
              <a:r>
                <a:rPr lang="en-US" altLang="ar-SA" sz="1800" dirty="0" err="1">
                  <a:solidFill>
                    <a:schemeClr val="accent6">
                      <a:lumMod val="75000"/>
                    </a:schemeClr>
                  </a:solidFill>
                  <a:latin typeface="+mj-lt"/>
                  <a:ea typeface="ＭＳ Ｐゴシック" panose="020B0600070205080204" pitchFamily="34" charset="-128"/>
                </a:rPr>
                <a:t>transversaium</a:t>
              </a:r>
              <a:r>
                <a:rPr lang="en-US" altLang="ar-SA" sz="1800" dirty="0">
                  <a:solidFill>
                    <a:schemeClr val="accent6">
                      <a:lumMod val="75000"/>
                    </a:schemeClr>
                  </a:solidFill>
                  <a:latin typeface="+mj-lt"/>
                  <a:ea typeface="ＭＳ Ｐゴシック" panose="020B0600070205080204" pitchFamily="34" charset="-128"/>
                </a:rPr>
                <a:t> </a:t>
              </a:r>
              <a:r>
                <a:rPr lang="en-US" altLang="ar-SA" sz="1800" dirty="0">
                  <a:solidFill>
                    <a:schemeClr val="tx1"/>
                  </a:solidFill>
                  <a:latin typeface="+mj-lt"/>
                  <a:ea typeface="ＭＳ Ｐゴシック" panose="020B0600070205080204" pitchFamily="34" charset="-128"/>
                </a:rPr>
                <a:t>is </a:t>
              </a:r>
              <a:r>
                <a:rPr lang="en-US" altLang="ar-SA" sz="1800" u="sng" dirty="0">
                  <a:solidFill>
                    <a:schemeClr val="tx1"/>
                  </a:solidFill>
                  <a:latin typeface="+mj-lt"/>
                  <a:ea typeface="ＭＳ Ｐゴシック" panose="020B0600070205080204" pitchFamily="34" charset="-128"/>
                </a:rPr>
                <a:t>small </a:t>
              </a:r>
              <a:r>
                <a:rPr lang="en-US" altLang="ar-SA" sz="1800" dirty="0">
                  <a:solidFill>
                    <a:schemeClr val="tx1"/>
                  </a:solidFill>
                  <a:latin typeface="+mj-lt"/>
                  <a:ea typeface="ＭＳ Ｐゴシック" panose="020B0600070205080204" pitchFamily="34" charset="-128"/>
                </a:rPr>
                <a:t>and may be absent, and </a:t>
              </a:r>
              <a:r>
                <a:rPr lang="en-US" altLang="ar-SA" sz="1800" b="1" u="sng" dirty="0">
                  <a:solidFill>
                    <a:schemeClr val="tx1"/>
                  </a:solidFill>
                  <a:latin typeface="+mj-lt"/>
                  <a:ea typeface="ＭＳ Ｐゴシック" panose="020B0600070205080204" pitchFamily="34" charset="-128"/>
                </a:rPr>
                <a:t>does not transmit the vertebral artery.*</a:t>
              </a:r>
              <a:r>
                <a:rPr lang="en-US" altLang="ar-SA" sz="1800" u="sng" dirty="0">
                  <a:solidFill>
                    <a:schemeClr val="accent6"/>
                  </a:solidFill>
                  <a:latin typeface="+mj-lt"/>
                  <a:ea typeface="ＭＳ Ｐゴシック" panose="020B0600070205080204" pitchFamily="34" charset="-128"/>
                </a:rPr>
                <a:t> </a:t>
              </a:r>
              <a:r>
                <a:rPr lang="en-US" altLang="ar-SA" sz="1800" dirty="0">
                  <a:solidFill>
                    <a:schemeClr val="accent6"/>
                  </a:solidFill>
                  <a:latin typeface="+mj-lt"/>
                  <a:ea typeface="ＭＳ Ｐゴシック" panose="020B0600070205080204" pitchFamily="34" charset="-128"/>
                </a:rPr>
                <a:t>(only  small accessory vein)</a:t>
              </a:r>
            </a:p>
            <a:p>
              <a:pPr marL="342900" indent="-342900">
                <a:buFont typeface="Wingdings" panose="05000000000000000000" pitchFamily="2" charset="2"/>
                <a:buChar char="§"/>
              </a:pPr>
              <a:r>
                <a:rPr lang="en-US" altLang="ar-SA" sz="1800" dirty="0">
                  <a:solidFill>
                    <a:schemeClr val="bg1">
                      <a:lumMod val="65000"/>
                    </a:schemeClr>
                  </a:solidFill>
                  <a:latin typeface="+mj-lt"/>
                  <a:ea typeface="ＭＳ Ｐゴシック" panose="020B0600070205080204" pitchFamily="34" charset="-128"/>
                </a:rPr>
                <a:t>The </a:t>
              </a:r>
              <a:r>
                <a:rPr lang="en-US" altLang="ar-SA" sz="1800" dirty="0" err="1">
                  <a:solidFill>
                    <a:schemeClr val="bg1">
                      <a:lumMod val="65000"/>
                    </a:schemeClr>
                  </a:solidFill>
                  <a:latin typeface="+mj-lt"/>
                  <a:ea typeface="ＭＳ Ｐゴシック" panose="020B0600070205080204" pitchFamily="34" charset="-128"/>
                </a:rPr>
                <a:t>ligamentum</a:t>
              </a:r>
              <a:r>
                <a:rPr lang="en-US" altLang="ar-SA" sz="1800" dirty="0">
                  <a:solidFill>
                    <a:schemeClr val="bg1">
                      <a:lumMod val="65000"/>
                    </a:schemeClr>
                  </a:solidFill>
                  <a:latin typeface="+mj-lt"/>
                  <a:ea typeface="ＭＳ Ｐゴシック" panose="020B0600070205080204" pitchFamily="34" charset="-128"/>
                </a:rPr>
                <a:t> </a:t>
              </a:r>
              <a:r>
                <a:rPr lang="en-US" altLang="ar-SA" sz="1800" dirty="0" err="1">
                  <a:solidFill>
                    <a:schemeClr val="bg1">
                      <a:lumMod val="65000"/>
                    </a:schemeClr>
                  </a:solidFill>
                  <a:latin typeface="+mj-lt"/>
                  <a:ea typeface="ＭＳ Ｐゴシック" panose="020B0600070205080204" pitchFamily="34" charset="-128"/>
                </a:rPr>
                <a:t>nuchae</a:t>
              </a:r>
              <a:r>
                <a:rPr lang="en-US" altLang="ar-SA" sz="1800" dirty="0">
                  <a:solidFill>
                    <a:schemeClr val="bg1">
                      <a:lumMod val="65000"/>
                    </a:schemeClr>
                  </a:solidFill>
                  <a:latin typeface="+mj-lt"/>
                  <a:ea typeface="ＭＳ Ｐゴシック" panose="020B0600070205080204" pitchFamily="34" charset="-128"/>
                </a:rPr>
                <a:t> is attached to it (last slide)</a:t>
              </a:r>
            </a:p>
          </p:txBody>
        </p:sp>
      </p:grpSp>
      <p:grpSp>
        <p:nvGrpSpPr>
          <p:cNvPr id="14" name="Group 13"/>
          <p:cNvGrpSpPr/>
          <p:nvPr/>
        </p:nvGrpSpPr>
        <p:grpSpPr>
          <a:xfrm>
            <a:off x="298927" y="3789930"/>
            <a:ext cx="5332072" cy="2679509"/>
            <a:chOff x="30298" y="3901093"/>
            <a:chExt cx="5332072" cy="2679509"/>
          </a:xfrm>
        </p:grpSpPr>
        <p:pic>
          <p:nvPicPr>
            <p:cNvPr id="10" name="Picture 5" descr="File0344a"/>
            <p:cNvPicPr>
              <a:picLocks noChangeAspect="1" noChangeArrowheads="1"/>
            </p:cNvPicPr>
            <p:nvPr/>
          </p:nvPicPr>
          <p:blipFill>
            <a:blip r:embed="rId3">
              <a:extLst>
                <a:ext uri="{28A0092B-C50C-407E-A947-70E740481C1C}">
                  <a14:useLocalDpi xmlns:a14="http://schemas.microsoft.com/office/drawing/2010/main" val="0"/>
                </a:ext>
              </a:extLst>
            </a:blip>
            <a:srcRect l="2434" t="7851" r="8531" b="5788"/>
            <a:stretch>
              <a:fillRect/>
            </a:stretch>
          </p:blipFill>
          <p:spPr bwMode="auto">
            <a:xfrm>
              <a:off x="156631" y="3978188"/>
              <a:ext cx="2525307" cy="2393866"/>
            </a:xfrm>
            <a:prstGeom prst="rect">
              <a:avLst/>
            </a:prstGeom>
            <a:solidFill>
              <a:srgbClr val="FFFFFF">
                <a:shade val="85000"/>
              </a:srgbClr>
            </a:solidFill>
            <a:ln w="88900" cap="sq">
              <a:solidFill>
                <a:srgbClr val="FFFFFF"/>
              </a:solidFill>
              <a:miter lim="800000"/>
            </a:ln>
            <a:effectLst/>
            <a:extLst/>
          </p:spPr>
        </p:pic>
        <p:sp>
          <p:nvSpPr>
            <p:cNvPr id="11" name="Oval 12"/>
            <p:cNvSpPr>
              <a:spLocks noChangeArrowheads="1"/>
            </p:cNvSpPr>
            <p:nvPr/>
          </p:nvSpPr>
          <p:spPr bwMode="auto">
            <a:xfrm>
              <a:off x="1626969" y="3901093"/>
              <a:ext cx="1002323" cy="908875"/>
            </a:xfrm>
            <a:prstGeom prst="ellipse">
              <a:avLst/>
            </a:prstGeom>
            <a:solidFill>
              <a:srgbClr val="FF9900">
                <a:alpha val="20000"/>
              </a:srgbClr>
            </a:solidFill>
            <a:ln w="22225">
              <a:solidFill>
                <a:srgbClr val="FF0000"/>
              </a:solidFill>
              <a:round/>
              <a:headEnd/>
              <a:tailEnd/>
            </a:ln>
            <a:effec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ar-SA" altLang="ar-SA"/>
            </a:p>
          </p:txBody>
        </p:sp>
        <p:sp>
          <p:nvSpPr>
            <p:cNvPr id="12" name="Oval 12"/>
            <p:cNvSpPr>
              <a:spLocks noChangeArrowheads="1"/>
            </p:cNvSpPr>
            <p:nvPr/>
          </p:nvSpPr>
          <p:spPr bwMode="auto">
            <a:xfrm>
              <a:off x="30298" y="5802560"/>
              <a:ext cx="1405909" cy="778042"/>
            </a:xfrm>
            <a:prstGeom prst="ellipse">
              <a:avLst/>
            </a:prstGeom>
            <a:solidFill>
              <a:srgbClr val="FF9900">
                <a:alpha val="20000"/>
              </a:srgbClr>
            </a:solidFill>
            <a:ln w="22225">
              <a:solidFill>
                <a:srgbClr val="FF0000"/>
              </a:solidFill>
              <a:round/>
              <a:headEnd/>
              <a:tailEnd/>
            </a:ln>
            <a:effec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ar-SA" altLang="ar-SA" dirty="0"/>
            </a:p>
          </p:txBody>
        </p:sp>
        <p:pic>
          <p:nvPicPr>
            <p:cNvPr id="13" name="صورة 12"/>
            <p:cNvPicPr>
              <a:picLocks noChangeAspect="1"/>
            </p:cNvPicPr>
            <p:nvPr/>
          </p:nvPicPr>
          <p:blipFill>
            <a:blip r:embed="rId4"/>
            <a:stretch>
              <a:fillRect/>
            </a:stretch>
          </p:blipFill>
          <p:spPr>
            <a:xfrm>
              <a:off x="2856933" y="3938912"/>
              <a:ext cx="2505437" cy="2571577"/>
            </a:xfrm>
            <a:prstGeom prst="rect">
              <a:avLst/>
            </a:prstGeom>
            <a:solidFill>
              <a:srgbClr val="FFFFFF">
                <a:shade val="85000"/>
              </a:srgbClr>
            </a:solidFill>
            <a:ln w="88900" cap="sq">
              <a:solidFill>
                <a:srgbClr val="FFFFFF"/>
              </a:solidFill>
              <a:miter lim="800000"/>
            </a:ln>
            <a:effectLst/>
          </p:spPr>
        </p:pic>
        <p:sp>
          <p:nvSpPr>
            <p:cNvPr id="15" name="Oval 12"/>
            <p:cNvSpPr>
              <a:spLocks noChangeArrowheads="1"/>
            </p:cNvSpPr>
            <p:nvPr/>
          </p:nvSpPr>
          <p:spPr bwMode="auto">
            <a:xfrm>
              <a:off x="2671664" y="4850329"/>
              <a:ext cx="1064852" cy="649584"/>
            </a:xfrm>
            <a:prstGeom prst="ellipse">
              <a:avLst/>
            </a:prstGeom>
            <a:solidFill>
              <a:srgbClr val="FF9900">
                <a:alpha val="20000"/>
              </a:srgbClr>
            </a:solidFill>
            <a:ln w="22225">
              <a:solidFill>
                <a:srgbClr val="FF0000"/>
              </a:solidFill>
              <a:round/>
              <a:headEnd/>
              <a:tailEnd/>
            </a:ln>
            <a:effec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ar-SA" altLang="ar-SA" dirty="0"/>
            </a:p>
          </p:txBody>
        </p:sp>
        <p:cxnSp>
          <p:nvCxnSpPr>
            <p:cNvPr id="17" name="رابط مستقيم 16"/>
            <p:cNvCxnSpPr>
              <a:stCxn id="15" idx="2"/>
              <a:endCxn id="12" idx="6"/>
            </p:cNvCxnSpPr>
            <p:nvPr/>
          </p:nvCxnSpPr>
          <p:spPr>
            <a:xfrm flipH="1">
              <a:off x="1436207" y="5175121"/>
              <a:ext cx="1235457" cy="1016460"/>
            </a:xfrm>
            <a:prstGeom prst="line">
              <a:avLst/>
            </a:prstGeom>
            <a:effectLst/>
          </p:spPr>
          <p:style>
            <a:lnRef idx="3">
              <a:schemeClr val="accent6"/>
            </a:lnRef>
            <a:fillRef idx="0">
              <a:schemeClr val="accent6"/>
            </a:fillRef>
            <a:effectRef idx="2">
              <a:schemeClr val="accent6"/>
            </a:effectRef>
            <a:fontRef idx="minor">
              <a:schemeClr val="tx1"/>
            </a:fontRef>
          </p:style>
        </p:cxnSp>
      </p:grpSp>
      <p:pic>
        <p:nvPicPr>
          <p:cNvPr id="1026" name="Picture 2" descr="http://www.proko.com/wp-content/uploads/2015/05/Anatomy-of-the-spine-blog-1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4209" y="3674132"/>
            <a:ext cx="2717462" cy="1439405"/>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contourClr>
              <a:srgbClr val="FFFFFF"/>
            </a:contourClr>
          </a:sp3d>
          <a:extLst/>
        </p:spPr>
      </p:pic>
      <p:pic>
        <p:nvPicPr>
          <p:cNvPr id="19" name="Picture 2" descr="E:\dad\Student Gray\2. Back\F66122-002-f036.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l="19073" r="18802" b="5112"/>
          <a:stretch>
            <a:fillRect/>
          </a:stretch>
        </p:blipFill>
        <p:spPr>
          <a:xfrm>
            <a:off x="6368360" y="3549284"/>
            <a:ext cx="2593524" cy="3185538"/>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contourClr>
              <a:srgbClr val="FFFFFF"/>
            </a:contourClr>
          </a:sp3d>
          <a:extLst/>
        </p:spPr>
      </p:pic>
      <p:sp>
        <p:nvSpPr>
          <p:cNvPr id="20" name="AutoShape 10"/>
          <p:cNvSpPr>
            <a:spLocks noChangeArrowheads="1"/>
          </p:cNvSpPr>
          <p:nvPr/>
        </p:nvSpPr>
        <p:spPr bwMode="auto">
          <a:xfrm>
            <a:off x="7843083" y="4155775"/>
            <a:ext cx="1005840" cy="182880"/>
          </a:xfrm>
          <a:prstGeom prst="roundRect">
            <a:avLst>
              <a:gd name="adj" fmla="val 16667"/>
            </a:avLst>
          </a:prstGeom>
          <a:solidFill>
            <a:srgbClr val="FF9900">
              <a:alpha val="18823"/>
            </a:srgbClr>
          </a:solidFill>
          <a:ln w="22225">
            <a:solidFill>
              <a:srgbClr val="FF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23" name="AutoShape 10"/>
          <p:cNvSpPr>
            <a:spLocks noChangeArrowheads="1"/>
          </p:cNvSpPr>
          <p:nvPr/>
        </p:nvSpPr>
        <p:spPr bwMode="auto">
          <a:xfrm>
            <a:off x="11611485" y="3720554"/>
            <a:ext cx="212463" cy="244607"/>
          </a:xfrm>
          <a:prstGeom prst="roundRect">
            <a:avLst>
              <a:gd name="adj" fmla="val 16667"/>
            </a:avLst>
          </a:prstGeom>
          <a:noFill/>
          <a:ln w="22225">
            <a:solidFill>
              <a:srgbClr val="FF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1800" dirty="0">
                <a:solidFill>
                  <a:srgbClr val="FF0000"/>
                </a:solidFill>
              </a:rPr>
              <a:t>1</a:t>
            </a:r>
          </a:p>
        </p:txBody>
      </p:sp>
      <p:grpSp>
        <p:nvGrpSpPr>
          <p:cNvPr id="18" name="Group 17"/>
          <p:cNvGrpSpPr/>
          <p:nvPr/>
        </p:nvGrpSpPr>
        <p:grpSpPr>
          <a:xfrm>
            <a:off x="9202609" y="5197846"/>
            <a:ext cx="1438410" cy="1587002"/>
            <a:chOff x="9202609" y="5197846"/>
            <a:chExt cx="1438410" cy="1587002"/>
          </a:xfrm>
        </p:grpSpPr>
        <p:pic>
          <p:nvPicPr>
            <p:cNvPr id="21" name="Picture 20" descr="E:\dad\Student Gray\8. Head and neck\F66122-008-f179.jpg"/>
            <p:cNvPicPr>
              <a:picLocks noChangeAspect="1" noChangeArrowheads="1"/>
            </p:cNvPicPr>
            <p:nvPr/>
          </p:nvPicPr>
          <p:blipFill>
            <a:blip r:embed="rId7">
              <a:extLst>
                <a:ext uri="{28A0092B-C50C-407E-A947-70E740481C1C}">
                  <a14:useLocalDpi xmlns:a14="http://schemas.microsoft.com/office/drawing/2010/main" val="0"/>
                </a:ext>
              </a:extLst>
            </a:blip>
            <a:srcRect l="3754" t="4555" r="53" b="4555"/>
            <a:stretch>
              <a:fillRect/>
            </a:stretch>
          </p:blipFill>
          <p:spPr bwMode="auto">
            <a:xfrm>
              <a:off x="9202609" y="5197846"/>
              <a:ext cx="1438410" cy="1587002"/>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9699955" y="6062129"/>
              <a:ext cx="160935" cy="1463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9743850" y="5354724"/>
            <a:ext cx="285292" cy="153888"/>
          </a:xfrm>
          <a:prstGeom prst="rect">
            <a:avLst/>
          </a:prstGeom>
          <a:noFill/>
        </p:spPr>
        <p:txBody>
          <a:bodyPr wrap="square" rtlCol="0">
            <a:spAutoFit/>
          </a:bodyPr>
          <a:lstStyle/>
          <a:p>
            <a:r>
              <a:rPr lang="en-US" sz="400" dirty="0"/>
              <a:t>C1</a:t>
            </a:r>
          </a:p>
        </p:txBody>
      </p:sp>
      <p:sp>
        <p:nvSpPr>
          <p:cNvPr id="24" name="TextBox 23"/>
          <p:cNvSpPr txBox="1"/>
          <p:nvPr/>
        </p:nvSpPr>
        <p:spPr>
          <a:xfrm>
            <a:off x="9743850" y="5464856"/>
            <a:ext cx="285292" cy="153888"/>
          </a:xfrm>
          <a:prstGeom prst="rect">
            <a:avLst/>
          </a:prstGeom>
          <a:noFill/>
        </p:spPr>
        <p:txBody>
          <a:bodyPr wrap="square" rtlCol="0">
            <a:spAutoFit/>
          </a:bodyPr>
          <a:lstStyle/>
          <a:p>
            <a:r>
              <a:rPr lang="en-US" sz="400" dirty="0"/>
              <a:t>C2</a:t>
            </a:r>
          </a:p>
        </p:txBody>
      </p:sp>
      <p:sp>
        <p:nvSpPr>
          <p:cNvPr id="25" name="TextBox 24"/>
          <p:cNvSpPr txBox="1"/>
          <p:nvPr/>
        </p:nvSpPr>
        <p:spPr>
          <a:xfrm>
            <a:off x="9743850" y="5614453"/>
            <a:ext cx="285292" cy="153888"/>
          </a:xfrm>
          <a:prstGeom prst="rect">
            <a:avLst/>
          </a:prstGeom>
          <a:noFill/>
        </p:spPr>
        <p:txBody>
          <a:bodyPr wrap="square" rtlCol="0">
            <a:spAutoFit/>
          </a:bodyPr>
          <a:lstStyle/>
          <a:p>
            <a:r>
              <a:rPr lang="en-US" sz="400" dirty="0"/>
              <a:t>C3</a:t>
            </a:r>
          </a:p>
        </p:txBody>
      </p:sp>
      <p:sp>
        <p:nvSpPr>
          <p:cNvPr id="26" name="TextBox 25"/>
          <p:cNvSpPr txBox="1"/>
          <p:nvPr/>
        </p:nvSpPr>
        <p:spPr>
          <a:xfrm>
            <a:off x="9743850" y="5735153"/>
            <a:ext cx="285292" cy="153888"/>
          </a:xfrm>
          <a:prstGeom prst="rect">
            <a:avLst/>
          </a:prstGeom>
          <a:noFill/>
        </p:spPr>
        <p:txBody>
          <a:bodyPr wrap="square" rtlCol="0">
            <a:spAutoFit/>
          </a:bodyPr>
          <a:lstStyle/>
          <a:p>
            <a:r>
              <a:rPr lang="en-US" sz="400" dirty="0"/>
              <a:t>C4</a:t>
            </a:r>
          </a:p>
        </p:txBody>
      </p:sp>
      <p:sp>
        <p:nvSpPr>
          <p:cNvPr id="27" name="TextBox 26"/>
          <p:cNvSpPr txBox="1"/>
          <p:nvPr/>
        </p:nvSpPr>
        <p:spPr>
          <a:xfrm>
            <a:off x="9743850" y="5841422"/>
            <a:ext cx="285292" cy="153888"/>
          </a:xfrm>
          <a:prstGeom prst="rect">
            <a:avLst/>
          </a:prstGeom>
          <a:noFill/>
        </p:spPr>
        <p:txBody>
          <a:bodyPr wrap="square" rtlCol="0">
            <a:spAutoFit/>
          </a:bodyPr>
          <a:lstStyle/>
          <a:p>
            <a:r>
              <a:rPr lang="en-US" sz="400" dirty="0"/>
              <a:t>C5</a:t>
            </a:r>
          </a:p>
        </p:txBody>
      </p:sp>
      <p:sp>
        <p:nvSpPr>
          <p:cNvPr id="28" name="TextBox 27"/>
          <p:cNvSpPr txBox="1"/>
          <p:nvPr/>
        </p:nvSpPr>
        <p:spPr>
          <a:xfrm>
            <a:off x="9743850" y="5951150"/>
            <a:ext cx="285292" cy="153888"/>
          </a:xfrm>
          <a:prstGeom prst="rect">
            <a:avLst/>
          </a:prstGeom>
          <a:noFill/>
        </p:spPr>
        <p:txBody>
          <a:bodyPr wrap="square" rtlCol="0">
            <a:spAutoFit/>
          </a:bodyPr>
          <a:lstStyle/>
          <a:p>
            <a:r>
              <a:rPr lang="en-US" sz="400" dirty="0"/>
              <a:t>C6</a:t>
            </a:r>
          </a:p>
        </p:txBody>
      </p:sp>
      <p:sp>
        <p:nvSpPr>
          <p:cNvPr id="29" name="TextBox 28"/>
          <p:cNvSpPr txBox="1"/>
          <p:nvPr/>
        </p:nvSpPr>
        <p:spPr>
          <a:xfrm>
            <a:off x="9784088" y="6061861"/>
            <a:ext cx="285292" cy="153888"/>
          </a:xfrm>
          <a:prstGeom prst="rect">
            <a:avLst/>
          </a:prstGeom>
          <a:noFill/>
        </p:spPr>
        <p:txBody>
          <a:bodyPr wrap="square" rtlCol="0">
            <a:spAutoFit/>
          </a:bodyPr>
          <a:lstStyle/>
          <a:p>
            <a:r>
              <a:rPr lang="en-US" sz="400" dirty="0"/>
              <a:t>C7</a:t>
            </a:r>
          </a:p>
        </p:txBody>
      </p:sp>
      <p:cxnSp>
        <p:nvCxnSpPr>
          <p:cNvPr id="30" name="Straight Arrow Connector 29"/>
          <p:cNvCxnSpPr/>
          <p:nvPr/>
        </p:nvCxnSpPr>
        <p:spPr>
          <a:xfrm flipH="1">
            <a:off x="9871864" y="5845019"/>
            <a:ext cx="736206" cy="249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539483" y="5468819"/>
            <a:ext cx="1441955" cy="938719"/>
          </a:xfrm>
          <a:prstGeom prst="rect">
            <a:avLst/>
          </a:prstGeom>
          <a:noFill/>
        </p:spPr>
        <p:txBody>
          <a:bodyPr wrap="square" rtlCol="0">
            <a:spAutoFit/>
          </a:bodyPr>
          <a:lstStyle/>
          <a:p>
            <a:r>
              <a:rPr lang="en-US" sz="1100" dirty="0">
                <a:solidFill>
                  <a:schemeClr val="bg1">
                    <a:lumMod val="65000"/>
                  </a:schemeClr>
                </a:solidFill>
                <a:latin typeface="+mn-lt"/>
              </a:rPr>
              <a:t>* Notice how the artery goes in front of the transverse process instead of going through it</a:t>
            </a:r>
          </a:p>
        </p:txBody>
      </p:sp>
    </p:spTree>
    <p:extLst>
      <p:ext uri="{BB962C8B-B14F-4D97-AF65-F5344CB8AC3E}">
        <p14:creationId xmlns:p14="http://schemas.microsoft.com/office/powerpoint/2010/main" val="94798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0A15203-0B52-4DEE-9B55-0B2C9E1B219F}" vid="{CB135D82-6777-4E67-92B9-A77662C7A83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Template>
  <TotalTime>0</TotalTime>
  <Words>1894</Words>
  <Application>Microsoft Office PowerPoint</Application>
  <PresentationFormat>Widescreen</PresentationFormat>
  <Paragraphs>270</Paragraphs>
  <Slides>17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Calibri</vt:lpstr>
      <vt:lpstr>Arial</vt:lpstr>
      <vt:lpstr>Adobe Fan Heiti Std B</vt:lpstr>
      <vt:lpstr>Garamond</vt:lpstr>
      <vt:lpstr>Times New Roman</vt:lpstr>
      <vt:lpstr>Wingdings</vt:lpstr>
      <vt:lpstr>Calibri Light</vt:lpstr>
      <vt:lpstr>ＭＳ Ｐゴシック</vt:lpstr>
      <vt:lpstr>Courier New</vt:lpstr>
      <vt:lpstr>Office Theme</vt:lpstr>
      <vt:lpstr>Cervical Spine</vt:lpstr>
      <vt:lpstr>Objectives</vt:lpstr>
      <vt:lpstr>Introduction to Vertebrae </vt:lpstr>
      <vt:lpstr>PowerPoint Presentation</vt:lpstr>
      <vt:lpstr>TYPICAL CERVICAL VERTABRAE  (3rd, 4th, 5th and 6th).</vt:lpstr>
      <vt:lpstr>TYPICAL CERVICAL VERTABRAE  (3rd, 4th, 5th and 6th).</vt:lpstr>
      <vt:lpstr>ATYPICAL: ATLAS- C1</vt:lpstr>
      <vt:lpstr>ATYPICAL: ATLAS- C1 (con.)</vt:lpstr>
      <vt:lpstr>PowerPoint Presentation</vt:lpstr>
      <vt:lpstr>PowerPoint Presentation</vt:lpstr>
      <vt:lpstr>The JOINTS OF THE VERTEBRAL COLUMN BELOW THE AXIS   With exception of the first two cervical vertebrae, the other  cervical vertebrae articulate with each other by means of: </vt:lpstr>
      <vt:lpstr>PowerPoint Presentation</vt:lpstr>
      <vt:lpstr>PowerPoint Presentation</vt:lpstr>
      <vt:lpstr>LIGAMENTUM NUCHAE</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Cervical Spine</dc:title>
  <dc:creator>Jawaher AbdulMohsen</dc:creator>
  <cp:lastModifiedBy>trad</cp:lastModifiedBy>
  <cp:revision>24</cp:revision>
  <dcterms:created xsi:type="dcterms:W3CDTF">2016-12-26T20:15:30Z</dcterms:created>
  <dcterms:modified xsi:type="dcterms:W3CDTF">2016-12-28T19:34:42Z</dcterms:modified>
</cp:coreProperties>
</file>