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55" r:id="rId1"/>
  </p:sldMasterIdLst>
  <p:notesMasterIdLst>
    <p:notesMasterId r:id="rId27"/>
  </p:notesMasterIdLst>
  <p:sldIdLst>
    <p:sldId id="256" r:id="rId2"/>
    <p:sldId id="272" r:id="rId3"/>
    <p:sldId id="297" r:id="rId4"/>
    <p:sldId id="273" r:id="rId5"/>
    <p:sldId id="274" r:id="rId6"/>
    <p:sldId id="275" r:id="rId7"/>
    <p:sldId id="276" r:id="rId8"/>
    <p:sldId id="277" r:id="rId9"/>
    <p:sldId id="289" r:id="rId10"/>
    <p:sldId id="278" r:id="rId11"/>
    <p:sldId id="279" r:id="rId12"/>
    <p:sldId id="280" r:id="rId13"/>
    <p:sldId id="281" r:id="rId14"/>
    <p:sldId id="283" r:id="rId15"/>
    <p:sldId id="284" r:id="rId16"/>
    <p:sldId id="285" r:id="rId17"/>
    <p:sldId id="286" r:id="rId18"/>
    <p:sldId id="294" r:id="rId19"/>
    <p:sldId id="295" r:id="rId20"/>
    <p:sldId id="290" r:id="rId21"/>
    <p:sldId id="296" r:id="rId22"/>
    <p:sldId id="292" r:id="rId23"/>
    <p:sldId id="293" r:id="rId24"/>
    <p:sldId id="298" r:id="rId25"/>
    <p:sldId id="270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ＭＳ Ｐゴシック" panose="020B0600070205080204" pitchFamily="34" charset="-128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ABBC"/>
    <a:srgbClr val="F1C232"/>
    <a:srgbClr val="FFFF00"/>
    <a:srgbClr val="00FFFF"/>
    <a:srgbClr val="E7F6FF"/>
    <a:srgbClr val="506AC8"/>
    <a:srgbClr val="7BBF26"/>
    <a:srgbClr val="8D9EDB"/>
    <a:srgbClr val="7085D2"/>
    <a:srgbClr val="55AC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108BE60-98E1-4CA7-AB5B-2BF94F43183B}">
  <a:tblStyle styleId="{1108BE60-98E1-4CA7-AB5B-2BF94F43183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Style>
        <a:tcBdr/>
        <a:fill>
          <a:solidFill>
            <a:schemeClr val="dk1">
              <a:alpha val="20000"/>
            </a:schemeClr>
          </a:solidFill>
        </a:fill>
      </a:tcStyle>
    </a:band1H>
    <a:band1V>
      <a:tcStyle>
        <a:tcBdr/>
        <a:fill>
          <a:solidFill>
            <a:schemeClr val="dk1">
              <a:alpha val="20000"/>
            </a:schemeClr>
          </a:solidFill>
        </a:fill>
      </a:tcStyle>
    </a:band1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firstRow>
      <a:tcTxStyle b="on" i="off"/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</a:tblStyle>
  <a:tblStyle styleId="{3E5EB3EA-823C-4605-A2E9-52B1581408BE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BF5"/>
          </a:solidFill>
        </a:fill>
      </a:tcStyle>
    </a:wholeTbl>
    <a:band1H>
      <a:tcStyle>
        <a:tcBdr/>
        <a:fill>
          <a:solidFill>
            <a:srgbClr val="CDD4EA"/>
          </a:solidFill>
        </a:fill>
      </a:tcStyle>
    </a:band1H>
    <a:band1V>
      <a:tcStyle>
        <a:tcBdr/>
        <a:fill>
          <a:solidFill>
            <a:srgbClr val="CDD4EA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4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2" y="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03920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8706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3077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2366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85538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78815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12822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5369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76695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3953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1500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579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7547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2426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5508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606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7602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4116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0562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59553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4923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980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59201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85918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078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7938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5786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8608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288256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370568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16208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627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91886" y="348343"/>
            <a:ext cx="11408228" cy="6110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6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presentation/d/140VDDhoTo3PgOLIvTXFmLpQ1NNY7bZ5aGvCMcmnAirs/edit?usp=sharing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hyperlink" Target="https://youtu.be/0R-UmyjGVN0" TargetMode="Externa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hyperlink" Target="https://youtu.be/5YJJkK4Kw88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.umich.edu/lrc/coursepages/m1/anatomy2010/html/courseinfo/mich_quiz_index.html" TargetMode="External"/><Relationship Id="rId2" Type="http://schemas.openxmlformats.org/officeDocument/2006/relationships/hyperlink" Target="http://teachmeanatomy.info/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twitter.com/Med_436/status/807971055524515841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ctrTitle"/>
          </p:nvPr>
        </p:nvSpPr>
        <p:spPr>
          <a:xfrm>
            <a:off x="228600" y="5329776"/>
            <a:ext cx="7772400" cy="14630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SzPct val="25000"/>
            </a:pPr>
            <a:r>
              <a:rPr lang="en-GB" sz="4800" kern="1200" dirty="0">
                <a:ln w="0"/>
                <a:solidFill>
                  <a:srgbClr val="8D9ED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Pectoral Region and Axilla</a:t>
            </a:r>
            <a:endParaRPr lang="en-GB" kern="1200" dirty="0">
              <a:ln w="0"/>
              <a:solidFill>
                <a:srgbClr val="8D9ED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85" name="Shape 85" descr="Image result for ‫بسم الله الرحمن الرحيم‬‎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1554" y="127112"/>
            <a:ext cx="3669927" cy="361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6" b="33122"/>
          <a:stretch/>
        </p:blipFill>
        <p:spPr>
          <a:xfrm>
            <a:off x="0" y="562574"/>
            <a:ext cx="12192000" cy="46932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866744" y="562574"/>
            <a:ext cx="2946400" cy="47038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#Med436 - KSU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8"/>
          <a:stretch/>
        </p:blipFill>
        <p:spPr bwMode="auto">
          <a:xfrm>
            <a:off x="8379502" y="2351020"/>
            <a:ext cx="1920882" cy="175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4" t="11343" r="9894" b="25826"/>
          <a:stretch/>
        </p:blipFill>
        <p:spPr>
          <a:xfrm>
            <a:off x="8421976" y="488667"/>
            <a:ext cx="1835935" cy="1862353"/>
          </a:xfrm>
          <a:prstGeom prst="rect">
            <a:avLst/>
          </a:prstGeom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8536534" y="5392689"/>
            <a:ext cx="2766400" cy="1252522"/>
            <a:chOff x="8563428" y="5284999"/>
            <a:chExt cx="2766400" cy="1252522"/>
          </a:xfrm>
        </p:grpSpPr>
        <p:sp>
          <p:nvSpPr>
            <p:cNvPr id="9" name="TextBox 8"/>
            <p:cNvSpPr txBox="1"/>
            <p:nvPr/>
          </p:nvSpPr>
          <p:spPr>
            <a:xfrm>
              <a:off x="8563428" y="5284999"/>
              <a:ext cx="2766400" cy="1252522"/>
            </a:xfrm>
            <a:prstGeom prst="rect">
              <a:avLst/>
            </a:prstGeom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ts val="2300"/>
                </a:lnSpc>
              </a:pPr>
              <a:r>
                <a:rPr lang="en-US" sz="1600" b="1" dirty="0"/>
                <a:t>Color Code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rgbClr val="FF0000"/>
                  </a:solidFill>
                </a:rPr>
                <a:t>Important 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rgbClr val="92D050"/>
                  </a:solidFill>
                </a:rPr>
                <a:t>Doctors Notes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chemeClr val="bg1">
                      <a:lumMod val="65000"/>
                    </a:schemeClr>
                  </a:solidFill>
                </a:rPr>
                <a:t>Notes/Extra explanation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8772178" y="5700560"/>
              <a:ext cx="123372" cy="1257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8772178" y="6011649"/>
              <a:ext cx="123372" cy="12577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8772178" y="6274585"/>
              <a:ext cx="123372" cy="12577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868" y="3893009"/>
            <a:ext cx="1725771" cy="14367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91499" y="6486787"/>
            <a:ext cx="1244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n-lt"/>
                <a:hlinkClick r:id="rId8"/>
              </a:rPr>
              <a:t>Editing File</a:t>
            </a:r>
            <a:endParaRPr lang="en-GB" sz="1800" dirty="0"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831200" y="504533"/>
            <a:ext cx="10612667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r>
              <a:rPr lang="en" sz="4000" b="1" dirty="0"/>
              <a:t>Axilla</a:t>
            </a:r>
          </a:p>
        </p:txBody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831201" y="1268133"/>
            <a:ext cx="553778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" sz="2000" dirty="0">
                <a:solidFill>
                  <a:srgbClr val="000000"/>
                </a:solidFill>
              </a:rPr>
              <a:t>A </a:t>
            </a:r>
            <a:r>
              <a:rPr lang="en" sz="2000" dirty="0">
                <a:solidFill>
                  <a:srgbClr val="FF0000"/>
                </a:solidFill>
              </a:rPr>
              <a:t>pyramid-shaped</a:t>
            </a:r>
            <a:r>
              <a:rPr lang="en" sz="2000" dirty="0">
                <a:solidFill>
                  <a:srgbClr val="000000"/>
                </a:solidFill>
              </a:rPr>
              <a:t> space between the upper part of the arm and the side of the chest</a:t>
            </a:r>
            <a:r>
              <a:rPr lang="en" sz="2000" dirty="0">
                <a:solidFill>
                  <a:srgbClr val="999999"/>
                </a:solidFill>
              </a:rPr>
              <a:t> (منطقة الإبط)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" sz="2000" dirty="0">
                <a:solidFill>
                  <a:srgbClr val="000000"/>
                </a:solidFill>
              </a:rPr>
              <a:t>It’s the space through which major </a:t>
            </a:r>
            <a:r>
              <a:rPr lang="en" sz="2000" dirty="0">
                <a:solidFill>
                  <a:srgbClr val="FF0000"/>
                </a:solidFill>
              </a:rPr>
              <a:t>neurovascular</a:t>
            </a:r>
            <a:r>
              <a:rPr lang="en" sz="2000" dirty="0">
                <a:solidFill>
                  <a:srgbClr val="000000"/>
                </a:solidFill>
              </a:rPr>
              <a:t> structures pass between neck &amp; thorax and upper limbs.</a:t>
            </a:r>
            <a:endParaRPr sz="20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buNone/>
            </a:pPr>
            <a:endParaRPr sz="1867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buNone/>
            </a:pPr>
            <a:r>
              <a:rPr lang="en" dirty="0">
                <a:solidFill>
                  <a:srgbClr val="000000"/>
                </a:solidFill>
              </a:rPr>
              <a:t>The Axilla has: </a:t>
            </a:r>
          </a:p>
          <a:p>
            <a:pPr marL="457200" indent="-271463">
              <a:lnSpc>
                <a:spcPct val="100000"/>
              </a:lnSpc>
              <a:buClr>
                <a:srgbClr val="000000"/>
              </a:buClr>
              <a:buSzPct val="100000"/>
              <a:buAutoNum type="alphaUcPeriod"/>
            </a:pPr>
            <a:r>
              <a:rPr lang="en" sz="2000" dirty="0">
                <a:solidFill>
                  <a:srgbClr val="000000"/>
                </a:solidFill>
              </a:rPr>
              <a:t>Apex </a:t>
            </a:r>
          </a:p>
          <a:p>
            <a:pPr marL="457200" indent="-271463">
              <a:lnSpc>
                <a:spcPct val="100000"/>
              </a:lnSpc>
              <a:buClr>
                <a:srgbClr val="000000"/>
              </a:buClr>
              <a:buSzPct val="100000"/>
              <a:buAutoNum type="alphaUcPeriod"/>
            </a:pPr>
            <a:r>
              <a:rPr lang="en" sz="2000" dirty="0">
                <a:solidFill>
                  <a:srgbClr val="000000"/>
                </a:solidFill>
              </a:rPr>
              <a:t>Base </a:t>
            </a:r>
          </a:p>
          <a:p>
            <a:pPr marL="457200" indent="-271463">
              <a:lnSpc>
                <a:spcPct val="100000"/>
              </a:lnSpc>
              <a:buClr>
                <a:srgbClr val="000000"/>
              </a:buClr>
              <a:buSzPct val="100000"/>
              <a:buAutoNum type="alphaUcPeriod"/>
            </a:pPr>
            <a:r>
              <a:rPr lang="en" sz="2000" dirty="0">
                <a:solidFill>
                  <a:srgbClr val="000000"/>
                </a:solidFill>
              </a:rPr>
              <a:t>Four Walls: </a:t>
            </a:r>
          </a:p>
          <a:p>
            <a:pPr marL="739775" indent="-174625">
              <a:lnSpc>
                <a:spcPct val="100000"/>
              </a:lnSpc>
              <a:buAutoNum type="arabicPeriod"/>
            </a:pPr>
            <a:r>
              <a:rPr lang="en" sz="2000" dirty="0">
                <a:solidFill>
                  <a:srgbClr val="000000"/>
                </a:solidFill>
              </a:rPr>
              <a:t>Anterior,</a:t>
            </a:r>
          </a:p>
          <a:p>
            <a:pPr marL="739775" indent="-174625">
              <a:lnSpc>
                <a:spcPct val="100000"/>
              </a:lnSpc>
              <a:buAutoNum type="arabicPeriod"/>
            </a:pPr>
            <a:r>
              <a:rPr lang="en" sz="2000" dirty="0">
                <a:solidFill>
                  <a:srgbClr val="000000"/>
                </a:solidFill>
              </a:rPr>
              <a:t> Posterior, </a:t>
            </a:r>
          </a:p>
          <a:p>
            <a:pPr marL="739775" indent="-174625">
              <a:lnSpc>
                <a:spcPct val="100000"/>
              </a:lnSpc>
              <a:buAutoNum type="arabicPeriod"/>
            </a:pPr>
            <a:r>
              <a:rPr lang="en" sz="2000" dirty="0">
                <a:solidFill>
                  <a:srgbClr val="000000"/>
                </a:solidFill>
              </a:rPr>
              <a:t>Medial,</a:t>
            </a:r>
          </a:p>
          <a:p>
            <a:pPr marL="739775" indent="-174625">
              <a:lnSpc>
                <a:spcPct val="100000"/>
              </a:lnSpc>
              <a:buAutoNum type="arabicPeriod"/>
            </a:pPr>
            <a:r>
              <a:rPr lang="en" sz="2000" dirty="0">
                <a:solidFill>
                  <a:srgbClr val="000000"/>
                </a:solidFill>
              </a:rPr>
              <a:t>Lateral wall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514394" y="265043"/>
            <a:ext cx="4929473" cy="3540475"/>
            <a:chOff x="5682433" y="2715701"/>
            <a:chExt cx="5750134" cy="3760832"/>
          </a:xfrm>
        </p:grpSpPr>
        <p:pic>
          <p:nvPicPr>
            <p:cNvPr id="185" name="Shape 185" descr="apex_of_axilla-14FB347B746093C2D47.png"/>
            <p:cNvPicPr preferRelativeResize="0"/>
            <p:nvPr/>
          </p:nvPicPr>
          <p:blipFill rotWithShape="1">
            <a:blip r:embed="rId3">
              <a:alphaModFix/>
            </a:blip>
            <a:srcRect l="4425" b="3072"/>
            <a:stretch/>
          </p:blipFill>
          <p:spPr>
            <a:xfrm>
              <a:off x="5812734" y="2715701"/>
              <a:ext cx="5619833" cy="36069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86" name="Shape 186"/>
            <p:cNvSpPr/>
            <p:nvPr/>
          </p:nvSpPr>
          <p:spPr>
            <a:xfrm>
              <a:off x="8362167" y="2868133"/>
              <a:ext cx="1045200" cy="2040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7" name="Shape 187"/>
            <p:cNvSpPr/>
            <p:nvPr/>
          </p:nvSpPr>
          <p:spPr>
            <a:xfrm>
              <a:off x="6896233" y="5787233"/>
              <a:ext cx="968800" cy="2040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8" name="Shape 188"/>
            <p:cNvSpPr/>
            <p:nvPr/>
          </p:nvSpPr>
          <p:spPr>
            <a:xfrm>
              <a:off x="6500300" y="5531533"/>
              <a:ext cx="968800" cy="204000"/>
            </a:xfrm>
            <a:prstGeom prst="rect">
              <a:avLst/>
            </a:prstGeom>
            <a:noFill/>
            <a:ln w="9525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9" name="Shape 189"/>
            <p:cNvSpPr/>
            <p:nvPr/>
          </p:nvSpPr>
          <p:spPr>
            <a:xfrm>
              <a:off x="6577567" y="4064867"/>
              <a:ext cx="891600" cy="204000"/>
            </a:xfrm>
            <a:prstGeom prst="rect">
              <a:avLst/>
            </a:prstGeom>
            <a:noFill/>
            <a:ln w="9525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0" name="Shape 190"/>
            <p:cNvSpPr/>
            <p:nvPr/>
          </p:nvSpPr>
          <p:spPr>
            <a:xfrm>
              <a:off x="7865033" y="5991233"/>
              <a:ext cx="803200" cy="204000"/>
            </a:xfrm>
            <a:prstGeom prst="rect">
              <a:avLst/>
            </a:prstGeom>
            <a:noFill/>
            <a:ln w="9525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1" name="Shape 191"/>
            <p:cNvSpPr/>
            <p:nvPr/>
          </p:nvSpPr>
          <p:spPr>
            <a:xfrm>
              <a:off x="6115633" y="4496733"/>
              <a:ext cx="968800" cy="204000"/>
            </a:xfrm>
            <a:prstGeom prst="rect">
              <a:avLst/>
            </a:prstGeom>
            <a:noFill/>
            <a:ln w="9525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2" name="Shape 192"/>
            <p:cNvSpPr/>
            <p:nvPr/>
          </p:nvSpPr>
          <p:spPr>
            <a:xfrm>
              <a:off x="5682433" y="6042933"/>
              <a:ext cx="1402000" cy="4336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pic>
        <p:nvPicPr>
          <p:cNvPr id="7170" name="Picture 2" descr="Image result for axilla greys anatom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121" y="3685781"/>
            <a:ext cx="2861107" cy="300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165978" y="5593974"/>
            <a:ext cx="1305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Extra picture </a:t>
            </a: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for understanding</a:t>
            </a:r>
            <a:endParaRPr lang="en-GB" sz="12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pic>
        <p:nvPicPr>
          <p:cNvPr id="15" name="Picture 2" descr="نتيجة بحث الصور عن ‪youtube‬‏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172" y="232610"/>
            <a:ext cx="1114926" cy="111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14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r>
              <a:rPr lang="en" sz="3200"/>
              <a:t>Boundaries of The Axilla:</a:t>
            </a:r>
          </a:p>
        </p:txBody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415600" y="1356967"/>
            <a:ext cx="5333200" cy="4555200"/>
          </a:xfrm>
          <a:prstGeom prst="rect">
            <a:avLst/>
          </a:prstGeom>
          <a:ln w="9525" cap="flat" cmpd="sng">
            <a:noFill/>
            <a:prstDash val="dashDot"/>
            <a:round/>
            <a:headEnd type="none" w="med" len="med"/>
            <a:tailEnd type="none" w="med" len="med"/>
          </a:ln>
        </p:spPr>
        <p:txBody>
          <a:bodyPr vert="horz" lIns="121900" tIns="121900" rIns="121900" bIns="121900" rtlCol="0" anchor="t" anchorCtr="0">
            <a:noAutofit/>
          </a:bodyPr>
          <a:lstStyle/>
          <a:p>
            <a:pPr marL="609585" indent="-457189">
              <a:buClr>
                <a:srgbClr val="000000"/>
              </a:buClr>
              <a:buAutoNum type="alphaUcPeriod"/>
            </a:pPr>
            <a:r>
              <a:rPr lang="en" sz="2800" dirty="0">
                <a:solidFill>
                  <a:srgbClr val="000000"/>
                </a:solidFill>
              </a:rPr>
              <a:t>Apex:</a:t>
            </a:r>
          </a:p>
          <a:p>
            <a:pPr marL="152396" indent="0">
              <a:buClr>
                <a:srgbClr val="000000"/>
              </a:buClr>
              <a:buNone/>
            </a:pPr>
            <a:endParaRPr lang="en" sz="1200" dirty="0">
              <a:solidFill>
                <a:srgbClr val="000000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" sz="2000" dirty="0">
                <a:solidFill>
                  <a:srgbClr val="000000"/>
                </a:solidFill>
              </a:rPr>
              <a:t>It’s called </a:t>
            </a:r>
            <a:r>
              <a:rPr lang="en" sz="2000" b="1" dirty="0">
                <a:solidFill>
                  <a:srgbClr val="FF0000"/>
                </a:solidFill>
              </a:rPr>
              <a:t>Cervicoaxillary</a:t>
            </a:r>
            <a:r>
              <a:rPr lang="en" sz="2000" dirty="0">
                <a:solidFill>
                  <a:srgbClr val="000000"/>
                </a:solidFill>
              </a:rPr>
              <a:t> </a:t>
            </a:r>
            <a:r>
              <a:rPr lang="en" sz="2000" b="1" dirty="0">
                <a:solidFill>
                  <a:srgbClr val="FF0000"/>
                </a:solidFill>
              </a:rPr>
              <a:t>canal </a:t>
            </a:r>
            <a:r>
              <a:rPr lang="en" sz="1600" dirty="0">
                <a:solidFill>
                  <a:schemeClr val="bg1">
                    <a:lumMod val="65000"/>
                  </a:schemeClr>
                </a:solidFill>
              </a:rPr>
              <a:t>(through which the neurovascular structures pass)</a:t>
            </a:r>
            <a:endParaRPr lang="en" sz="2000" b="1" dirty="0">
              <a:solidFill>
                <a:srgbClr val="FF0000"/>
              </a:solidFill>
            </a:endParaRPr>
          </a:p>
          <a:p>
            <a:pPr>
              <a:buNone/>
            </a:pPr>
            <a:endParaRPr lang="en" sz="2000" b="1" dirty="0">
              <a:solidFill>
                <a:srgbClr val="FF0000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" sz="2000" dirty="0">
                <a:solidFill>
                  <a:srgbClr val="000000"/>
                </a:solidFill>
              </a:rPr>
              <a:t>It is directed </a:t>
            </a:r>
            <a:r>
              <a:rPr lang="en" sz="2000" u="sng" dirty="0">
                <a:solidFill>
                  <a:srgbClr val="000000"/>
                </a:solidFill>
              </a:rPr>
              <a:t>upwards</a:t>
            </a:r>
            <a:r>
              <a:rPr lang="en" sz="2000" dirty="0">
                <a:solidFill>
                  <a:srgbClr val="000000"/>
                </a:solidFill>
              </a:rPr>
              <a:t> and </a:t>
            </a:r>
            <a:r>
              <a:rPr lang="en" sz="2000" u="sng" dirty="0">
                <a:solidFill>
                  <a:srgbClr val="000000"/>
                </a:solidFill>
              </a:rPr>
              <a:t>medially</a:t>
            </a:r>
            <a:r>
              <a:rPr lang="en" sz="2000" dirty="0">
                <a:solidFill>
                  <a:srgbClr val="000000"/>
                </a:solidFill>
              </a:rPr>
              <a:t> into the root of the neck.</a:t>
            </a:r>
          </a:p>
          <a:p>
            <a:pPr>
              <a:buNone/>
            </a:pPr>
            <a:endParaRPr lang="en" sz="2000" dirty="0">
              <a:solidFill>
                <a:srgbClr val="000000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" sz="2000" dirty="0">
                <a:solidFill>
                  <a:srgbClr val="000000"/>
                </a:solidFill>
              </a:rPr>
              <a:t>The Apex is bounded by 3 bones:</a:t>
            </a:r>
          </a:p>
          <a:p>
            <a:pPr marL="609585" indent="-304792">
              <a:buClr>
                <a:srgbClr val="000000"/>
              </a:buClr>
              <a:buAutoNum type="arabicPeriod"/>
            </a:pPr>
            <a:r>
              <a:rPr lang="en" sz="2000" u="sng" dirty="0">
                <a:solidFill>
                  <a:srgbClr val="000000"/>
                </a:solidFill>
              </a:rPr>
              <a:t>Clavicle</a:t>
            </a:r>
            <a:r>
              <a:rPr lang="en" sz="2000" dirty="0">
                <a:solidFill>
                  <a:srgbClr val="000000"/>
                </a:solidFill>
              </a:rPr>
              <a:t> </a:t>
            </a:r>
            <a:r>
              <a:rPr lang="en" sz="2000" dirty="0">
                <a:solidFill>
                  <a:srgbClr val="FF0000"/>
                </a:solidFill>
              </a:rPr>
              <a:t>anteriorly</a:t>
            </a:r>
            <a:r>
              <a:rPr lang="en" sz="2000" dirty="0">
                <a:solidFill>
                  <a:srgbClr val="000000"/>
                </a:solidFill>
              </a:rPr>
              <a:t>. </a:t>
            </a:r>
          </a:p>
          <a:p>
            <a:pPr marL="609585" indent="-304792">
              <a:buClr>
                <a:srgbClr val="000000"/>
              </a:buClr>
              <a:buAutoNum type="arabicPeriod"/>
            </a:pPr>
            <a:r>
              <a:rPr lang="en" sz="2000" dirty="0">
                <a:solidFill>
                  <a:srgbClr val="000000"/>
                </a:solidFill>
              </a:rPr>
              <a:t>Upper border of the </a:t>
            </a:r>
            <a:r>
              <a:rPr lang="en" sz="2000" u="sng" dirty="0">
                <a:solidFill>
                  <a:srgbClr val="000000"/>
                </a:solidFill>
              </a:rPr>
              <a:t>scapula</a:t>
            </a:r>
            <a:r>
              <a:rPr lang="en" sz="2000" dirty="0">
                <a:solidFill>
                  <a:srgbClr val="000000"/>
                </a:solidFill>
              </a:rPr>
              <a:t> </a:t>
            </a:r>
            <a:r>
              <a:rPr lang="en" sz="2000" dirty="0">
                <a:solidFill>
                  <a:srgbClr val="FF0000"/>
                </a:solidFill>
              </a:rPr>
              <a:t>posteriorly</a:t>
            </a:r>
            <a:r>
              <a:rPr lang="en" sz="2000" dirty="0">
                <a:solidFill>
                  <a:srgbClr val="000000"/>
                </a:solidFill>
              </a:rPr>
              <a:t>.</a:t>
            </a:r>
          </a:p>
          <a:p>
            <a:pPr marL="609585" indent="-304792">
              <a:buClr>
                <a:srgbClr val="000000"/>
              </a:buClr>
              <a:buAutoNum type="arabicPeriod"/>
            </a:pPr>
            <a:r>
              <a:rPr lang="en" sz="2000" dirty="0">
                <a:solidFill>
                  <a:srgbClr val="000000"/>
                </a:solidFill>
              </a:rPr>
              <a:t>Outer border of the </a:t>
            </a:r>
            <a:r>
              <a:rPr lang="en" sz="2000" u="sng" dirty="0">
                <a:solidFill>
                  <a:srgbClr val="000000"/>
                </a:solidFill>
              </a:rPr>
              <a:t>first rib</a:t>
            </a:r>
            <a:r>
              <a:rPr lang="en" sz="2000" dirty="0">
                <a:solidFill>
                  <a:srgbClr val="000000"/>
                </a:solidFill>
              </a:rPr>
              <a:t> </a:t>
            </a:r>
            <a:r>
              <a:rPr lang="en" sz="2000" dirty="0">
                <a:solidFill>
                  <a:srgbClr val="FF0000"/>
                </a:solidFill>
              </a:rPr>
              <a:t>medially</a:t>
            </a:r>
            <a:r>
              <a:rPr lang="en" sz="20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99" name="Shape 199" descr="Screen Shot 2016-12-15 at 2.09.24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7300" y="1356967"/>
            <a:ext cx="5239099" cy="4555199"/>
          </a:xfrm>
          <a:prstGeom prst="rect">
            <a:avLst/>
          </a:prstGeom>
          <a:noFill/>
          <a:ln w="9525" cap="flat" cmpd="sng">
            <a:noFill/>
            <a:prstDash val="dashDot"/>
            <a:round/>
            <a:headEnd type="none" w="med" len="med"/>
            <a:tailEnd type="none" w="med" len="med"/>
          </a:ln>
        </p:spPr>
      </p:pic>
      <p:sp>
        <p:nvSpPr>
          <p:cNvPr id="200" name="Shape 200"/>
          <p:cNvSpPr txBox="1"/>
          <p:nvPr/>
        </p:nvSpPr>
        <p:spPr>
          <a:xfrm>
            <a:off x="6537299" y="5344721"/>
            <a:ext cx="3913200" cy="306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1333" dirty="0">
                <a:solidFill>
                  <a:srgbClr val="999999"/>
                </a:solidFill>
              </a:rPr>
              <a:t>The picture in the previous slide shows the exact location of the apex (cervicoaxillary canal)</a:t>
            </a:r>
          </a:p>
        </p:txBody>
      </p:sp>
    </p:spTree>
    <p:extLst>
      <p:ext uri="{BB962C8B-B14F-4D97-AF65-F5344CB8AC3E}">
        <p14:creationId xmlns:p14="http://schemas.microsoft.com/office/powerpoint/2010/main" val="1200137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buClr>
                <a:schemeClr val="dk1"/>
              </a:buClr>
              <a:buSzPct val="45833"/>
            </a:pPr>
            <a:r>
              <a:rPr lang="en" sz="3200" dirty="0"/>
              <a:t>Boundaries of The Axilla:</a:t>
            </a:r>
          </a:p>
          <a:p>
            <a:endParaRPr dirty="0"/>
          </a:p>
        </p:txBody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5066400"/>
          </a:xfrm>
          <a:prstGeom prst="rect">
            <a:avLst/>
          </a:prstGeom>
          <a:ln w="9525" cap="flat" cmpd="sng">
            <a:noFill/>
            <a:prstDash val="dashDot"/>
            <a:round/>
            <a:headEnd type="none" w="med" len="med"/>
            <a:tailEnd type="none" w="med" len="med"/>
          </a:ln>
        </p:spPr>
        <p:txBody>
          <a:bodyPr vert="horz" lIns="121900" tIns="121900" rIns="121900" bIns="121900" rtlCol="0" anchor="t" anchorCtr="0">
            <a:noAutofit/>
          </a:bodyPr>
          <a:lstStyle/>
          <a:p>
            <a:pPr marL="349250">
              <a:buNone/>
            </a:pPr>
            <a:r>
              <a:rPr lang="en" sz="2800" dirty="0">
                <a:solidFill>
                  <a:srgbClr val="000000"/>
                </a:solidFill>
              </a:rPr>
              <a:t>B. Base:</a:t>
            </a:r>
          </a:p>
          <a:p>
            <a:pPr>
              <a:buNone/>
            </a:pPr>
            <a:endParaRPr lang="en" sz="2000" dirty="0">
              <a:solidFill>
                <a:srgbClr val="000000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" dirty="0">
                <a:solidFill>
                  <a:srgbClr val="000000"/>
                </a:solidFill>
              </a:rPr>
              <a:t>Formed by skin stretching between the anterior and posterior walls.</a:t>
            </a:r>
          </a:p>
          <a:p>
            <a:pPr>
              <a:buFont typeface="Courier New" panose="02070309020205020404" pitchFamily="49" charset="0"/>
              <a:buChar char="o"/>
            </a:pPr>
            <a:endParaRPr lang="en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" dirty="0">
                <a:solidFill>
                  <a:srgbClr val="000000"/>
                </a:solidFill>
              </a:rPr>
              <a:t>The base is bounded:</a:t>
            </a:r>
          </a:p>
          <a:p>
            <a:pPr marL="609585" indent="-304792">
              <a:lnSpc>
                <a:spcPct val="100000"/>
              </a:lnSpc>
              <a:buClr>
                <a:srgbClr val="000000"/>
              </a:buClr>
              <a:buAutoNum type="arabicPeriod"/>
            </a:pPr>
            <a:r>
              <a:rPr lang="en" b="1" dirty="0">
                <a:solidFill>
                  <a:srgbClr val="000000"/>
                </a:solidFill>
              </a:rPr>
              <a:t>In front </a:t>
            </a:r>
            <a:r>
              <a:rPr lang="en" dirty="0">
                <a:solidFill>
                  <a:srgbClr val="000000"/>
                </a:solidFill>
              </a:rPr>
              <a:t>by the</a:t>
            </a:r>
            <a:r>
              <a:rPr lang="en" dirty="0">
                <a:solidFill>
                  <a:srgbClr val="FF0000"/>
                </a:solidFill>
              </a:rPr>
              <a:t> anterior axillary fold</a:t>
            </a:r>
            <a:r>
              <a:rPr lang="en" dirty="0">
                <a:solidFill>
                  <a:srgbClr val="000000"/>
                </a:solidFill>
              </a:rPr>
              <a:t> (formed by the lower border of the </a:t>
            </a:r>
            <a:r>
              <a:rPr lang="en" u="sng" dirty="0"/>
              <a:t>Pectoralis major</a:t>
            </a:r>
            <a:r>
              <a:rPr lang="en" dirty="0">
                <a:solidFill>
                  <a:srgbClr val="000000"/>
                </a:solidFill>
              </a:rPr>
              <a:t>).</a:t>
            </a:r>
          </a:p>
          <a:p>
            <a:pPr marL="609585" indent="-304792">
              <a:lnSpc>
                <a:spcPct val="100000"/>
              </a:lnSpc>
              <a:buClr>
                <a:srgbClr val="000000"/>
              </a:buClr>
              <a:buAutoNum type="arabicPeriod"/>
            </a:pPr>
            <a:r>
              <a:rPr lang="en" b="1" dirty="0">
                <a:solidFill>
                  <a:srgbClr val="000000"/>
                </a:solidFill>
              </a:rPr>
              <a:t>Behind</a:t>
            </a:r>
            <a:r>
              <a:rPr lang="en" dirty="0">
                <a:solidFill>
                  <a:srgbClr val="000000"/>
                </a:solidFill>
              </a:rPr>
              <a:t> by the </a:t>
            </a:r>
            <a:r>
              <a:rPr lang="en" dirty="0">
                <a:solidFill>
                  <a:srgbClr val="FF0000"/>
                </a:solidFill>
              </a:rPr>
              <a:t>posterior axillary fold</a:t>
            </a:r>
            <a:r>
              <a:rPr lang="en" dirty="0">
                <a:solidFill>
                  <a:srgbClr val="000000"/>
                </a:solidFill>
              </a:rPr>
              <a:t> (formed by the tendons of </a:t>
            </a:r>
            <a:r>
              <a:rPr lang="en" u="sng" dirty="0"/>
              <a:t>latissimus dorsi</a:t>
            </a:r>
            <a:r>
              <a:rPr lang="en" dirty="0"/>
              <a:t> and </a:t>
            </a:r>
            <a:r>
              <a:rPr lang="en" u="sng" dirty="0"/>
              <a:t>teres major</a:t>
            </a:r>
            <a:r>
              <a:rPr lang="en" dirty="0"/>
              <a:t> </a:t>
            </a:r>
            <a:r>
              <a:rPr lang="en" dirty="0">
                <a:solidFill>
                  <a:srgbClr val="000000"/>
                </a:solidFill>
              </a:rPr>
              <a:t>muscles). </a:t>
            </a:r>
          </a:p>
          <a:p>
            <a:pPr marL="609585" indent="-304792">
              <a:lnSpc>
                <a:spcPct val="100000"/>
              </a:lnSpc>
              <a:buClr>
                <a:srgbClr val="000000"/>
              </a:buClr>
              <a:buAutoNum type="arabicPeriod"/>
            </a:pPr>
            <a:r>
              <a:rPr lang="en" b="1" dirty="0">
                <a:solidFill>
                  <a:srgbClr val="000000"/>
                </a:solidFill>
              </a:rPr>
              <a:t>Medially </a:t>
            </a:r>
            <a:r>
              <a:rPr lang="en" dirty="0">
                <a:solidFill>
                  <a:srgbClr val="000000"/>
                </a:solidFill>
              </a:rPr>
              <a:t>by upper </a:t>
            </a:r>
            <a:r>
              <a:rPr lang="en" dirty="0">
                <a:solidFill>
                  <a:srgbClr val="FF0000"/>
                </a:solidFill>
              </a:rPr>
              <a:t>4 or 5 ribs</a:t>
            </a:r>
            <a:r>
              <a:rPr lang="en" dirty="0">
                <a:solidFill>
                  <a:srgbClr val="000000"/>
                </a:solidFill>
              </a:rPr>
              <a:t> and the chest wall.</a:t>
            </a:r>
          </a:p>
          <a:p>
            <a:pPr>
              <a:buNone/>
            </a:pPr>
            <a:endParaRPr dirty="0">
              <a:solidFill>
                <a:srgbClr val="000000"/>
              </a:solidFill>
            </a:endParaRPr>
          </a:p>
          <a:p>
            <a:pPr>
              <a:buNone/>
            </a:pPr>
            <a:endParaRPr dirty="0">
              <a:solidFill>
                <a:srgbClr val="000000"/>
              </a:solidFill>
            </a:endParaRPr>
          </a:p>
          <a:p>
            <a:pPr>
              <a:buNone/>
            </a:pPr>
            <a:endParaRPr dirty="0">
              <a:solidFill>
                <a:srgbClr val="000000"/>
              </a:solidFill>
            </a:endParaRPr>
          </a:p>
        </p:txBody>
      </p:sp>
      <p:pic>
        <p:nvPicPr>
          <p:cNvPr id="207" name="Shape 207" descr="anatomy-of-the-armpit-armpit-anatomy-related-keywords-amp-suggestions-armpit-anatomy.jpg"/>
          <p:cNvPicPr preferRelativeResize="0"/>
          <p:nvPr/>
        </p:nvPicPr>
        <p:blipFill rotWithShape="1">
          <a:blip r:embed="rId3">
            <a:alphaModFix/>
          </a:blip>
          <a:srcRect l="3757" t="10164" r="9475" b="6515"/>
          <a:stretch/>
        </p:blipFill>
        <p:spPr>
          <a:xfrm>
            <a:off x="5998534" y="1536633"/>
            <a:ext cx="6009671" cy="5066401"/>
          </a:xfrm>
          <a:prstGeom prst="rect">
            <a:avLst/>
          </a:prstGeom>
          <a:noFill/>
          <a:ln w="9525" cap="flat" cmpd="sng">
            <a:noFill/>
            <a:prstDash val="dashDot"/>
            <a:round/>
            <a:headEnd type="none" w="med" len="med"/>
            <a:tailEnd type="none" w="med" len="med"/>
          </a:ln>
        </p:spPr>
      </p:pic>
      <p:sp>
        <p:nvSpPr>
          <p:cNvPr id="208" name="Shape 208"/>
          <p:cNvSpPr/>
          <p:nvPr/>
        </p:nvSpPr>
        <p:spPr>
          <a:xfrm>
            <a:off x="10643900" y="2727900"/>
            <a:ext cx="1236400" cy="4308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209" name="Shape 209"/>
          <p:cNvSpPr/>
          <p:nvPr/>
        </p:nvSpPr>
        <p:spPr>
          <a:xfrm>
            <a:off x="5998533" y="4957867"/>
            <a:ext cx="1942800" cy="1412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210" name="Shape 210"/>
          <p:cNvSpPr/>
          <p:nvPr/>
        </p:nvSpPr>
        <p:spPr>
          <a:xfrm>
            <a:off x="6266133" y="4447267"/>
            <a:ext cx="694000" cy="1412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211" name="Shape 211"/>
          <p:cNvSpPr/>
          <p:nvPr/>
        </p:nvSpPr>
        <p:spPr>
          <a:xfrm>
            <a:off x="6371333" y="5530033"/>
            <a:ext cx="863600" cy="1412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/>
          </a:p>
        </p:txBody>
      </p:sp>
      <p:cxnSp>
        <p:nvCxnSpPr>
          <p:cNvPr id="212" name="Shape 212"/>
          <p:cNvCxnSpPr>
            <a:stCxn id="209" idx="0"/>
            <a:endCxn id="210" idx="2"/>
          </p:cNvCxnSpPr>
          <p:nvPr/>
        </p:nvCxnSpPr>
        <p:spPr>
          <a:xfrm rot="10800000">
            <a:off x="6613133" y="4588667"/>
            <a:ext cx="356800" cy="3692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3" name="Shape 213"/>
          <p:cNvCxnSpPr>
            <a:stCxn id="209" idx="2"/>
            <a:endCxn id="211" idx="0"/>
          </p:cNvCxnSpPr>
          <p:nvPr/>
        </p:nvCxnSpPr>
        <p:spPr>
          <a:xfrm flipH="1">
            <a:off x="6803133" y="5099067"/>
            <a:ext cx="166800" cy="4308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14" name="Shape 214"/>
          <p:cNvSpPr/>
          <p:nvPr/>
        </p:nvSpPr>
        <p:spPr>
          <a:xfrm>
            <a:off x="11039400" y="3731900"/>
            <a:ext cx="968800" cy="2040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/>
          </a:p>
        </p:txBody>
      </p:sp>
      <p:cxnSp>
        <p:nvCxnSpPr>
          <p:cNvPr id="215" name="Shape 215"/>
          <p:cNvCxnSpPr>
            <a:stCxn id="208" idx="2"/>
            <a:endCxn id="214" idx="0"/>
          </p:cNvCxnSpPr>
          <p:nvPr/>
        </p:nvCxnSpPr>
        <p:spPr>
          <a:xfrm>
            <a:off x="11262100" y="3158700"/>
            <a:ext cx="261600" cy="5732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16" name="Shape 216"/>
          <p:cNvSpPr txBox="1"/>
          <p:nvPr/>
        </p:nvSpPr>
        <p:spPr>
          <a:xfrm rot="5101">
            <a:off x="10801899" y="2816596"/>
            <a:ext cx="1078400" cy="420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1067"/>
              <a:t>Formed by</a:t>
            </a:r>
          </a:p>
        </p:txBody>
      </p:sp>
      <p:sp>
        <p:nvSpPr>
          <p:cNvPr id="217" name="Shape 217"/>
          <p:cNvSpPr txBox="1"/>
          <p:nvPr/>
        </p:nvSpPr>
        <p:spPr>
          <a:xfrm>
            <a:off x="7151200" y="4816667"/>
            <a:ext cx="1236400" cy="141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1067"/>
              <a:t>Formed by</a:t>
            </a:r>
          </a:p>
        </p:txBody>
      </p:sp>
      <p:sp>
        <p:nvSpPr>
          <p:cNvPr id="218" name="Shape 218"/>
          <p:cNvSpPr/>
          <p:nvPr/>
        </p:nvSpPr>
        <p:spPr>
          <a:xfrm>
            <a:off x="7997633" y="3842467"/>
            <a:ext cx="1236400" cy="19320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dot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219" name="Shape 219"/>
          <p:cNvSpPr/>
          <p:nvPr/>
        </p:nvSpPr>
        <p:spPr>
          <a:xfrm rot="-1669386">
            <a:off x="9585405" y="2938817"/>
            <a:ext cx="1124387" cy="2279904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dot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220" name="Shape 220"/>
          <p:cNvSpPr txBox="1"/>
          <p:nvPr/>
        </p:nvSpPr>
        <p:spPr>
          <a:xfrm>
            <a:off x="10554533" y="2332567"/>
            <a:ext cx="318800" cy="331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1867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21" name="Shape 221"/>
          <p:cNvSpPr txBox="1"/>
          <p:nvPr/>
        </p:nvSpPr>
        <p:spPr>
          <a:xfrm>
            <a:off x="5906567" y="4588267"/>
            <a:ext cx="548800" cy="369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1867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62165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529464" y="1081163"/>
            <a:ext cx="3472646" cy="3967096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lnSpc>
                <a:spcPct val="100000"/>
              </a:lnSpc>
              <a:tabLst>
                <a:tab pos="120650" algn="l"/>
              </a:tabLst>
            </a:pP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C. Four Walls:</a:t>
            </a:r>
            <a:br>
              <a:rPr lang="en" sz="24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" sz="2000" dirty="0">
                <a:latin typeface="Calibri"/>
                <a:ea typeface="Calibri"/>
                <a:cs typeface="Calibri"/>
                <a:sym typeface="Calibri"/>
              </a:rPr>
              <a:t>1. Anterior wall</a:t>
            </a:r>
            <a:br>
              <a:rPr lang="en" sz="2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" sz="1200" dirty="0"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" sz="2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" sz="2000" dirty="0">
                <a:latin typeface="+mn-lt"/>
                <a:ea typeface="Calibri"/>
                <a:cs typeface="Calibri"/>
                <a:sym typeface="Calibri"/>
              </a:rPr>
              <a:t>It is formed by:</a:t>
            </a:r>
            <a:br>
              <a:rPr lang="en" sz="2000" dirty="0">
                <a:latin typeface="+mn-lt"/>
                <a:ea typeface="Calibri"/>
                <a:cs typeface="Calibri"/>
                <a:sym typeface="Calibri"/>
              </a:rPr>
            </a:br>
            <a:r>
              <a:rPr lang="en" sz="2000" dirty="0">
                <a:latin typeface="+mn-lt"/>
                <a:ea typeface="Calibri"/>
                <a:cs typeface="Calibri"/>
                <a:sym typeface="Calibri"/>
              </a:rPr>
              <a:t>1) Pectoralis major</a:t>
            </a:r>
            <a:br>
              <a:rPr lang="en" sz="2000" dirty="0">
                <a:latin typeface="+mn-lt"/>
                <a:ea typeface="Calibri"/>
                <a:cs typeface="Calibri"/>
                <a:sym typeface="Calibri"/>
              </a:rPr>
            </a:br>
            <a:r>
              <a:rPr lang="en" sz="2000" dirty="0">
                <a:latin typeface="+mn-lt"/>
                <a:ea typeface="Calibri"/>
                <a:cs typeface="Calibri"/>
                <a:sym typeface="Calibri"/>
              </a:rPr>
              <a:t>2) Pectoralis minor</a:t>
            </a:r>
            <a:br>
              <a:rPr lang="en" sz="2000" dirty="0">
                <a:latin typeface="+mn-lt"/>
                <a:ea typeface="Calibri"/>
                <a:cs typeface="Calibri"/>
                <a:sym typeface="Calibri"/>
              </a:rPr>
            </a:br>
            <a:r>
              <a:rPr lang="en" sz="2000" dirty="0">
                <a:latin typeface="+mn-lt"/>
                <a:ea typeface="Calibri"/>
                <a:cs typeface="Calibri"/>
                <a:sym typeface="Calibri"/>
              </a:rPr>
              <a:t>3) Subclavius</a:t>
            </a:r>
            <a:br>
              <a:rPr lang="en" sz="2000" dirty="0">
                <a:latin typeface="+mn-lt"/>
                <a:ea typeface="Calibri"/>
                <a:cs typeface="Calibri"/>
                <a:sym typeface="Calibri"/>
              </a:rPr>
            </a:br>
            <a:r>
              <a:rPr lang="en" sz="2000" dirty="0">
                <a:latin typeface="+mn-lt"/>
                <a:ea typeface="Calibri"/>
                <a:cs typeface="Calibri"/>
                <a:sym typeface="Calibri"/>
              </a:rPr>
              <a:t>4) </a:t>
            </a:r>
            <a:r>
              <a:rPr lang="en" sz="2000" dirty="0">
                <a:solidFill>
                  <a:srgbClr val="85200C"/>
                </a:solidFill>
                <a:latin typeface="+mn-lt"/>
              </a:rPr>
              <a:t>Clavipectoral fascia</a:t>
            </a:r>
            <a:br>
              <a:rPr lang="en" sz="2800" dirty="0">
                <a:solidFill>
                  <a:srgbClr val="85200C"/>
                </a:solidFill>
              </a:rPr>
            </a:br>
            <a:endParaRPr lang="en" sz="2800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82830" y="3631544"/>
            <a:ext cx="4121160" cy="3300268"/>
            <a:chOff x="4526782" y="881684"/>
            <a:chExt cx="5120372" cy="6357654"/>
          </a:xfrm>
        </p:grpSpPr>
        <p:pic>
          <p:nvPicPr>
            <p:cNvPr id="228" name="Shape 228" descr="Untitled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493334" y="881684"/>
              <a:ext cx="3153820" cy="509463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29" name="Shape 229"/>
            <p:cNvCxnSpPr/>
            <p:nvPr/>
          </p:nvCxnSpPr>
          <p:spPr>
            <a:xfrm flipV="1">
              <a:off x="8002988" y="3833700"/>
              <a:ext cx="75380" cy="2384876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230" name="Shape 230"/>
            <p:cNvSpPr txBox="1"/>
            <p:nvPr/>
          </p:nvSpPr>
          <p:spPr>
            <a:xfrm>
              <a:off x="7920140" y="5711610"/>
              <a:ext cx="1671200" cy="1527728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2133"/>
                </a:spcAft>
                <a:buClr>
                  <a:schemeClr val="dk1"/>
                </a:buClr>
                <a:buSzPct val="91666"/>
              </a:pPr>
              <a:r>
                <a:rPr lang="en" sz="1600" dirty="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Pectoralis minor</a:t>
              </a:r>
            </a:p>
          </p:txBody>
        </p:sp>
        <p:cxnSp>
          <p:nvCxnSpPr>
            <p:cNvPr id="231" name="Shape 231"/>
            <p:cNvCxnSpPr/>
            <p:nvPr/>
          </p:nvCxnSpPr>
          <p:spPr>
            <a:xfrm flipV="1">
              <a:off x="6493334" y="4828671"/>
              <a:ext cx="563434" cy="51127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232" name="Shape 232"/>
            <p:cNvSpPr txBox="1"/>
            <p:nvPr/>
          </p:nvSpPr>
          <p:spPr>
            <a:xfrm>
              <a:off x="4526782" y="4988370"/>
              <a:ext cx="2467649" cy="1446482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2133"/>
                </a:spcAft>
                <a:buClr>
                  <a:schemeClr val="dk1"/>
                </a:buClr>
                <a:buSzPct val="91666"/>
              </a:pPr>
              <a:r>
                <a:rPr lang="en" sz="1600" dirty="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     Pectoralis major</a:t>
              </a:r>
            </a:p>
          </p:txBody>
        </p:sp>
        <p:cxnSp>
          <p:nvCxnSpPr>
            <p:cNvPr id="233" name="Shape 233"/>
            <p:cNvCxnSpPr/>
            <p:nvPr/>
          </p:nvCxnSpPr>
          <p:spPr>
            <a:xfrm flipV="1">
              <a:off x="6099838" y="3064136"/>
              <a:ext cx="1447728" cy="364865"/>
            </a:xfrm>
            <a:prstGeom prst="straightConnector1">
              <a:avLst/>
            </a:prstGeom>
            <a:noFill/>
            <a:ln w="9525" cap="flat" cmpd="sng">
              <a:solidFill>
                <a:srgbClr val="85200C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234" name="Shape 234"/>
            <p:cNvCxnSpPr/>
            <p:nvPr/>
          </p:nvCxnSpPr>
          <p:spPr>
            <a:xfrm>
              <a:off x="6099838" y="3436492"/>
              <a:ext cx="2429729" cy="1020507"/>
            </a:xfrm>
            <a:prstGeom prst="straightConnector1">
              <a:avLst/>
            </a:prstGeom>
            <a:noFill/>
            <a:ln w="9525" cap="flat" cmpd="sng">
              <a:solidFill>
                <a:srgbClr val="85200C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235" name="Shape 235"/>
            <p:cNvSpPr txBox="1"/>
            <p:nvPr/>
          </p:nvSpPr>
          <p:spPr>
            <a:xfrm>
              <a:off x="4657221" y="2514609"/>
              <a:ext cx="1949102" cy="128010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t" anchorCtr="0">
              <a:noAutofit/>
            </a:bodyPr>
            <a:lstStyle/>
            <a:p>
              <a:pPr algn="ctr">
                <a:lnSpc>
                  <a:spcPct val="115000"/>
                </a:lnSpc>
                <a:spcBef>
                  <a:spcPts val="667"/>
                </a:spcBef>
                <a:buClr>
                  <a:schemeClr val="dk1"/>
                </a:buClr>
                <a:buSzPct val="91666"/>
              </a:pPr>
              <a:r>
                <a:rPr lang="en" sz="1600" dirty="0">
                  <a:solidFill>
                    <a:srgbClr val="85200C"/>
                  </a:solidFill>
                </a:rPr>
                <a:t>Clavipectoral fascia.</a:t>
              </a:r>
            </a:p>
            <a:p>
              <a:pPr algn="ctr"/>
              <a:endParaRPr sz="16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99402" y="4061961"/>
            <a:ext cx="1671200" cy="2281588"/>
            <a:chOff x="10287000" y="5272662"/>
            <a:chExt cx="1671200" cy="2281588"/>
          </a:xfrm>
        </p:grpSpPr>
        <p:pic>
          <p:nvPicPr>
            <p:cNvPr id="236" name="Shape 236" descr="subclavius.jp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87000" y="5272662"/>
              <a:ext cx="1671200" cy="126666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37" name="Shape 237"/>
            <p:cNvCxnSpPr/>
            <p:nvPr/>
          </p:nvCxnSpPr>
          <p:spPr>
            <a:xfrm flipV="1">
              <a:off x="11024133" y="5575267"/>
              <a:ext cx="240634" cy="1362826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238" name="Shape 238"/>
            <p:cNvSpPr txBox="1"/>
            <p:nvPr/>
          </p:nvSpPr>
          <p:spPr>
            <a:xfrm>
              <a:off x="10340641" y="7050250"/>
              <a:ext cx="1182400" cy="50400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t" anchorCtr="0">
              <a:noAutofit/>
            </a:bodyPr>
            <a:lstStyle/>
            <a:p>
              <a:r>
                <a:rPr lang="en" sz="1600" dirty="0">
                  <a:solidFill>
                    <a:srgbClr val="B7B7B7"/>
                  </a:solidFill>
                  <a:latin typeface="Calibri"/>
                  <a:ea typeface="Calibri"/>
                  <a:cs typeface="Calibri"/>
                  <a:sym typeface="Calibri"/>
                </a:rPr>
                <a:t>subclavius</a:t>
              </a:r>
            </a:p>
          </p:txBody>
        </p:sp>
      </p:grpSp>
      <p:sp>
        <p:nvSpPr>
          <p:cNvPr id="15" name="Shape 205"/>
          <p:cNvSpPr txBox="1">
            <a:spLocks/>
          </p:cNvSpPr>
          <p:nvPr/>
        </p:nvSpPr>
        <p:spPr>
          <a:xfrm>
            <a:off x="415600" y="406210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>
              <a:buClr>
                <a:schemeClr val="dk1"/>
              </a:buClr>
              <a:buSzPct val="45833"/>
            </a:pPr>
            <a:r>
              <a:rPr lang="en-GB" sz="3200" dirty="0"/>
              <a:t>Boundaries of The Axilla:</a:t>
            </a:r>
          </a:p>
        </p:txBody>
      </p:sp>
      <p:sp>
        <p:nvSpPr>
          <p:cNvPr id="29" name="Shape 244"/>
          <p:cNvSpPr txBox="1">
            <a:spLocks noGrp="1"/>
          </p:cNvSpPr>
          <p:nvPr>
            <p:ph type="body" idx="1"/>
          </p:nvPr>
        </p:nvSpPr>
        <p:spPr>
          <a:xfrm>
            <a:off x="7167391" y="1441657"/>
            <a:ext cx="3280000" cy="2997200"/>
          </a:xfrm>
          <a:prstGeom prst="rect">
            <a:avLst/>
          </a:prstGeom>
          <a:ln w="9525" cap="flat" cmpd="sng">
            <a:noFill/>
            <a:prstDash val="dashDot"/>
            <a:round/>
            <a:headEnd type="none" w="med" len="med"/>
            <a:tailEnd type="none" w="med" len="med"/>
          </a:ln>
        </p:spPr>
        <p:txBody>
          <a:bodyPr vert="horz" lIns="121900" tIns="121900" rIns="121900" bIns="121900" rtlCol="0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" sz="2000" dirty="0">
                <a:ea typeface="Calibri"/>
                <a:cs typeface="Calibri"/>
                <a:sym typeface="Calibri"/>
              </a:rPr>
              <a:t>2. Posterior wall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" sz="1200" dirty="0">
                <a:ea typeface="Calibri"/>
                <a:cs typeface="Calibri"/>
                <a:sym typeface="Calibri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" sz="2000" dirty="0">
                <a:ea typeface="Calibri"/>
                <a:cs typeface="Calibri"/>
                <a:sym typeface="Calibri"/>
              </a:rPr>
              <a:t>It is formed by:</a:t>
            </a:r>
          </a:p>
          <a:p>
            <a:pPr>
              <a:lnSpc>
                <a:spcPct val="100000"/>
              </a:lnSpc>
              <a:buNone/>
            </a:pPr>
            <a:r>
              <a:rPr lang="en" sz="2000" dirty="0">
                <a:ea typeface="Calibri"/>
                <a:cs typeface="Calibri"/>
                <a:sym typeface="Calibri"/>
              </a:rPr>
              <a:t>1) Subscapularis</a:t>
            </a:r>
          </a:p>
          <a:p>
            <a:pPr>
              <a:lnSpc>
                <a:spcPct val="100000"/>
              </a:lnSpc>
              <a:buNone/>
            </a:pPr>
            <a:r>
              <a:rPr lang="en" sz="2000" dirty="0">
                <a:ea typeface="Calibri"/>
                <a:cs typeface="Calibri"/>
                <a:sym typeface="Calibri"/>
              </a:rPr>
              <a:t>2) Latissimus dorsi</a:t>
            </a:r>
          </a:p>
          <a:p>
            <a:pPr>
              <a:lnSpc>
                <a:spcPct val="100000"/>
              </a:lnSpc>
              <a:buNone/>
            </a:pPr>
            <a:r>
              <a:rPr lang="en" sz="2000" dirty="0">
                <a:ea typeface="Calibri"/>
                <a:cs typeface="Calibri"/>
                <a:sym typeface="Calibri"/>
              </a:rPr>
              <a:t>3) Teres major muscles 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7167391" y="3556055"/>
            <a:ext cx="4304585" cy="3118878"/>
            <a:chOff x="6547767" y="1048315"/>
            <a:chExt cx="4044132" cy="4761368"/>
          </a:xfrm>
        </p:grpSpPr>
        <p:pic>
          <p:nvPicPr>
            <p:cNvPr id="31" name="Shape 245" descr="Untitled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547767" y="1048315"/>
              <a:ext cx="4044132" cy="47613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Shape 246"/>
            <p:cNvSpPr/>
            <p:nvPr/>
          </p:nvSpPr>
          <p:spPr>
            <a:xfrm>
              <a:off x="9728100" y="2927233"/>
              <a:ext cx="749200" cy="2160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" name="Shape 247"/>
            <p:cNvSpPr/>
            <p:nvPr/>
          </p:nvSpPr>
          <p:spPr>
            <a:xfrm>
              <a:off x="9689900" y="2272283"/>
              <a:ext cx="825600" cy="2160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4" name="Shape 248"/>
            <p:cNvSpPr/>
            <p:nvPr/>
          </p:nvSpPr>
          <p:spPr>
            <a:xfrm>
              <a:off x="9728100" y="4533833"/>
              <a:ext cx="825600" cy="2792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sp>
        <p:nvSpPr>
          <p:cNvPr id="35" name="5-Point Star 34"/>
          <p:cNvSpPr/>
          <p:nvPr/>
        </p:nvSpPr>
        <p:spPr bwMode="auto">
          <a:xfrm>
            <a:off x="9703627" y="4365403"/>
            <a:ext cx="126174" cy="113795"/>
          </a:xfrm>
          <a:prstGeom prst="star5">
            <a:avLst/>
          </a:prstGeom>
          <a:solidFill>
            <a:srgbClr val="3333FF"/>
          </a:solidFill>
          <a:ln w="9525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  <p:sp>
        <p:nvSpPr>
          <p:cNvPr id="36" name="5-Point Star 35"/>
          <p:cNvSpPr/>
          <p:nvPr/>
        </p:nvSpPr>
        <p:spPr bwMode="auto">
          <a:xfrm>
            <a:off x="9089145" y="4786818"/>
            <a:ext cx="92955" cy="96332"/>
          </a:xfrm>
          <a:prstGeom prst="star5">
            <a:avLst/>
          </a:prstGeom>
          <a:solidFill>
            <a:srgbClr val="3333FF"/>
          </a:solidFill>
          <a:ln w="9525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  <p:sp>
        <p:nvSpPr>
          <p:cNvPr id="37" name="5-Point Star 36"/>
          <p:cNvSpPr/>
          <p:nvPr/>
        </p:nvSpPr>
        <p:spPr bwMode="auto">
          <a:xfrm>
            <a:off x="9563795" y="5839202"/>
            <a:ext cx="139832" cy="132701"/>
          </a:xfrm>
          <a:prstGeom prst="star5">
            <a:avLst/>
          </a:prstGeom>
          <a:solidFill>
            <a:srgbClr val="3333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85968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Shape 255" descr="Untitled.png"/>
          <p:cNvPicPr preferRelativeResize="0"/>
          <p:nvPr/>
        </p:nvPicPr>
        <p:blipFill rotWithShape="1">
          <a:blip r:embed="rId3">
            <a:alphaModFix/>
          </a:blip>
          <a:srcRect l="480" t="697" r="692" b="1094"/>
          <a:stretch/>
        </p:blipFill>
        <p:spPr>
          <a:xfrm>
            <a:off x="4007224" y="1425387"/>
            <a:ext cx="4168588" cy="482749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Shape 256"/>
          <p:cNvSpPr/>
          <p:nvPr/>
        </p:nvSpPr>
        <p:spPr>
          <a:xfrm>
            <a:off x="6781967" y="3639500"/>
            <a:ext cx="1423200" cy="418800"/>
          </a:xfrm>
          <a:prstGeom prst="rect">
            <a:avLst/>
          </a:prstGeom>
          <a:noFill/>
          <a:ln w="9525" cap="flat" cmpd="sng">
            <a:solidFill>
              <a:srgbClr val="A61C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>
              <a:solidFill>
                <a:srgbClr val="85200C"/>
              </a:solidFill>
            </a:endParaRPr>
          </a:p>
        </p:txBody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8389800" y="1529933"/>
            <a:ext cx="3596400" cy="3061200"/>
          </a:xfrm>
          <a:prstGeom prst="rect">
            <a:avLst/>
          </a:prstGeom>
          <a:ln w="9525" cap="flat" cmpd="sng">
            <a:noFill/>
            <a:prstDash val="dashDot"/>
            <a:round/>
            <a:headEnd type="none" w="med" len="med"/>
            <a:tailEnd type="none" w="med" len="med"/>
          </a:ln>
        </p:spPr>
        <p:txBody>
          <a:bodyPr vert="horz" lIns="121900" tIns="121900" rIns="121900" bIns="121900" rtlCol="0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  <a:tabLst>
                <a:tab pos="120650" algn="l"/>
              </a:tabLst>
            </a:pPr>
            <a:r>
              <a:rPr lang="en" sz="2000" dirty="0">
                <a:ea typeface="Calibri"/>
                <a:cs typeface="Calibri"/>
                <a:sym typeface="Calibri"/>
              </a:rPr>
              <a:t>4. Lateral wall</a:t>
            </a:r>
            <a:br>
              <a:rPr lang="en" sz="2000" dirty="0">
                <a:ea typeface="Calibri"/>
                <a:cs typeface="Calibri"/>
                <a:sym typeface="Calibri"/>
              </a:rPr>
            </a:br>
            <a:r>
              <a:rPr lang="en" sz="1200" dirty="0">
                <a:ea typeface="Calibri"/>
                <a:cs typeface="Calibri"/>
                <a:sym typeface="Calibri"/>
              </a:rPr>
              <a:t> </a:t>
            </a:r>
            <a:br>
              <a:rPr lang="en" sz="2000" dirty="0">
                <a:ea typeface="Calibri"/>
                <a:cs typeface="Calibri"/>
                <a:sym typeface="Calibri"/>
              </a:rPr>
            </a:br>
            <a:r>
              <a:rPr lang="en" sz="2000" dirty="0">
                <a:ea typeface="Calibri"/>
                <a:cs typeface="Calibri"/>
                <a:sym typeface="Calibri"/>
              </a:rPr>
              <a:t>It is formed by:</a:t>
            </a:r>
            <a:br>
              <a:rPr lang="en" sz="2000" dirty="0">
                <a:ea typeface="Calibri"/>
                <a:cs typeface="Calibri"/>
                <a:sym typeface="Calibri"/>
              </a:rPr>
            </a:br>
            <a:r>
              <a:rPr lang="en" sz="2000" dirty="0">
                <a:ea typeface="Calibri"/>
                <a:cs typeface="Calibri"/>
                <a:sym typeface="Calibri"/>
              </a:rPr>
              <a:t>1) </a:t>
            </a:r>
            <a:r>
              <a:rPr lang="en-GB" sz="2000" dirty="0">
                <a:ea typeface="Calibri"/>
                <a:cs typeface="Calibri"/>
                <a:sym typeface="Calibri"/>
              </a:rPr>
              <a:t>C</a:t>
            </a:r>
            <a:r>
              <a:rPr lang="en" sz="2000" dirty="0">
                <a:ea typeface="Calibri"/>
                <a:cs typeface="Calibri"/>
                <a:sym typeface="Calibri"/>
              </a:rPr>
              <a:t>oracobrachialis</a:t>
            </a:r>
          </a:p>
          <a:p>
            <a:pPr marL="0" indent="0">
              <a:lnSpc>
                <a:spcPct val="100000"/>
              </a:lnSpc>
              <a:buNone/>
              <a:tabLst>
                <a:tab pos="120650" algn="l"/>
              </a:tabLst>
            </a:pPr>
            <a:r>
              <a:rPr lang="en" sz="2000" dirty="0">
                <a:cs typeface="Calibri"/>
                <a:sym typeface="Calibri"/>
              </a:rPr>
              <a:t>2) Biceps brachii</a:t>
            </a:r>
          </a:p>
          <a:p>
            <a:pPr marL="0" indent="0">
              <a:lnSpc>
                <a:spcPct val="100000"/>
              </a:lnSpc>
              <a:buNone/>
              <a:tabLst>
                <a:tab pos="120650" algn="l"/>
              </a:tabLst>
            </a:pPr>
            <a:r>
              <a:rPr lang="en" sz="2000" dirty="0">
                <a:cs typeface="Calibri"/>
                <a:sym typeface="Calibri"/>
              </a:rPr>
              <a:t>3) Bicipital/ intertubercular groove of the humerus</a:t>
            </a:r>
            <a:endParaRPr lang="en" sz="2000" dirty="0"/>
          </a:p>
        </p:txBody>
      </p:sp>
      <p:sp>
        <p:nvSpPr>
          <p:cNvPr id="259" name="Shape 259"/>
          <p:cNvSpPr/>
          <p:nvPr/>
        </p:nvSpPr>
        <p:spPr>
          <a:xfrm>
            <a:off x="4155753" y="5164333"/>
            <a:ext cx="1303753" cy="348961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>
              <a:solidFill>
                <a:srgbClr val="85200C"/>
              </a:solidFill>
            </a:endParaRPr>
          </a:p>
        </p:txBody>
      </p:sp>
      <p:sp>
        <p:nvSpPr>
          <p:cNvPr id="260" name="Shape 260"/>
          <p:cNvSpPr/>
          <p:nvPr/>
        </p:nvSpPr>
        <p:spPr>
          <a:xfrm>
            <a:off x="3987000" y="2457333"/>
            <a:ext cx="1311200" cy="6032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>
              <a:solidFill>
                <a:srgbClr val="85200C"/>
              </a:solidFill>
            </a:endParaRPr>
          </a:p>
        </p:txBody>
      </p:sp>
      <p:sp>
        <p:nvSpPr>
          <p:cNvPr id="261" name="Shape 261"/>
          <p:cNvSpPr/>
          <p:nvPr/>
        </p:nvSpPr>
        <p:spPr>
          <a:xfrm>
            <a:off x="3987000" y="4814047"/>
            <a:ext cx="598447" cy="350286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>
              <a:solidFill>
                <a:srgbClr val="85200C"/>
              </a:solidFill>
            </a:endParaRPr>
          </a:p>
        </p:txBody>
      </p:sp>
      <p:pic>
        <p:nvPicPr>
          <p:cNvPr id="262" name="Shape 262" descr="Overview-of-the-Borders-of-the-Axilla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201" y="4389616"/>
            <a:ext cx="3046916" cy="226518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3" name="Shape 263"/>
          <p:cNvCxnSpPr/>
          <p:nvPr/>
        </p:nvCxnSpPr>
        <p:spPr>
          <a:xfrm>
            <a:off x="1435100" y="3810000"/>
            <a:ext cx="12800" cy="1409600"/>
          </a:xfrm>
          <a:prstGeom prst="straightConnector1">
            <a:avLst/>
          </a:prstGeom>
          <a:noFill/>
          <a:ln w="9525" cap="flat" cmpd="sng">
            <a:solidFill>
              <a:srgbClr val="A61C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" name="Shape 226"/>
          <p:cNvSpPr txBox="1">
            <a:spLocks/>
          </p:cNvSpPr>
          <p:nvPr/>
        </p:nvSpPr>
        <p:spPr>
          <a:xfrm>
            <a:off x="529464" y="1081163"/>
            <a:ext cx="3472646" cy="3967096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>
              <a:lnSpc>
                <a:spcPct val="100000"/>
              </a:lnSpc>
              <a:tabLst>
                <a:tab pos="120650" algn="l"/>
              </a:tabLst>
            </a:pP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C. Four Walls:</a:t>
            </a:r>
            <a:br>
              <a:rPr lang="en" sz="24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" sz="2000" dirty="0">
                <a:latin typeface="Calibri"/>
                <a:ea typeface="Calibri"/>
                <a:cs typeface="Calibri"/>
                <a:sym typeface="Calibri"/>
              </a:rPr>
              <a:t>3. Medial wall</a:t>
            </a:r>
            <a:br>
              <a:rPr lang="en" sz="2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" sz="1200" dirty="0"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" sz="2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" sz="2000" dirty="0">
                <a:latin typeface="+mn-lt"/>
                <a:ea typeface="Calibri"/>
                <a:cs typeface="Calibri"/>
                <a:sym typeface="Calibri"/>
              </a:rPr>
              <a:t>It is formed by:</a:t>
            </a:r>
            <a:br>
              <a:rPr lang="en" sz="2000" dirty="0">
                <a:latin typeface="+mn-lt"/>
                <a:ea typeface="Calibri"/>
                <a:cs typeface="Calibri"/>
                <a:sym typeface="Calibri"/>
              </a:rPr>
            </a:br>
            <a:r>
              <a:rPr lang="en" sz="2000" dirty="0">
                <a:latin typeface="+mn-lt"/>
                <a:ea typeface="Calibri"/>
                <a:cs typeface="Calibri"/>
                <a:sym typeface="Calibri"/>
              </a:rPr>
              <a:t>1) Serratus anterior</a:t>
            </a:r>
          </a:p>
          <a:p>
            <a:pPr>
              <a:lnSpc>
                <a:spcPct val="100000"/>
              </a:lnSpc>
              <a:tabLst>
                <a:tab pos="120650" algn="l"/>
              </a:tabLst>
            </a:pPr>
            <a:r>
              <a:rPr lang="en" sz="2000" dirty="0">
                <a:latin typeface="+mn-lt"/>
                <a:ea typeface="Calibri"/>
                <a:cs typeface="Calibri"/>
                <a:sym typeface="Calibri"/>
              </a:rPr>
              <a:t>2) Upper 4-5 ribs and intercostal muscle</a:t>
            </a:r>
            <a:endParaRPr lang="en" sz="2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Shape 205"/>
          <p:cNvSpPr txBox="1">
            <a:spLocks/>
          </p:cNvSpPr>
          <p:nvPr/>
        </p:nvSpPr>
        <p:spPr>
          <a:xfrm>
            <a:off x="415600" y="406210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>
              <a:buClr>
                <a:schemeClr val="dk1"/>
              </a:buClr>
              <a:buSzPct val="45833"/>
            </a:pPr>
            <a:r>
              <a:rPr lang="en-GB" sz="3200" dirty="0"/>
              <a:t>Boundaries of The Axilla:</a:t>
            </a:r>
          </a:p>
        </p:txBody>
      </p:sp>
    </p:spTree>
    <p:extLst>
      <p:ext uri="{BB962C8B-B14F-4D97-AF65-F5344CB8AC3E}">
        <p14:creationId xmlns:p14="http://schemas.microsoft.com/office/powerpoint/2010/main" val="682637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title"/>
          </p:nvPr>
        </p:nvSpPr>
        <p:spPr>
          <a:xfrm>
            <a:off x="430688" y="773033"/>
            <a:ext cx="54816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r>
              <a:rPr lang="en" sz="3200" dirty="0"/>
              <a:t>Contents of The Axilla </a:t>
            </a:r>
          </a:p>
        </p:txBody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571200" cy="50148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121900" tIns="121900" rIns="121900" bIns="121900" rtlCol="0" anchor="t" anchorCtr="0">
            <a:noAutofit/>
          </a:bodyPr>
          <a:lstStyle/>
          <a:p>
            <a:pPr marL="512229" indent="-342900">
              <a:buSzPct val="100000"/>
              <a:buFont typeface="Courier New" panose="02070309020205020404" pitchFamily="49" charset="0"/>
              <a:buChar char="o"/>
            </a:pPr>
            <a:r>
              <a:rPr lang="en" sz="2133" u="sng" dirty="0"/>
              <a:t>Cords</a:t>
            </a:r>
            <a:r>
              <a:rPr lang="en" sz="2133" b="1" dirty="0"/>
              <a:t> </a:t>
            </a:r>
            <a:r>
              <a:rPr lang="en" sz="2133" dirty="0"/>
              <a:t>and </a:t>
            </a:r>
            <a:r>
              <a:rPr lang="en" sz="2133" u="sng" dirty="0"/>
              <a:t>branches</a:t>
            </a:r>
            <a:r>
              <a:rPr lang="en" sz="2133" dirty="0"/>
              <a:t> of </a:t>
            </a:r>
            <a:r>
              <a:rPr lang="en" sz="2133" dirty="0">
                <a:solidFill>
                  <a:srgbClr val="FF0000"/>
                </a:solidFill>
              </a:rPr>
              <a:t>brachial plexus</a:t>
            </a:r>
          </a:p>
          <a:p>
            <a:pPr marL="512229" indent="-342900">
              <a:buSzPct val="100000"/>
              <a:buFont typeface="Courier New" panose="02070309020205020404" pitchFamily="49" charset="0"/>
              <a:buChar char="o"/>
            </a:pPr>
            <a:r>
              <a:rPr lang="en" sz="2133" dirty="0"/>
              <a:t>Axillary </a:t>
            </a:r>
            <a:r>
              <a:rPr lang="en" sz="2133" dirty="0">
                <a:solidFill>
                  <a:srgbClr val="FF0000"/>
                </a:solidFill>
              </a:rPr>
              <a:t>artery</a:t>
            </a:r>
            <a:r>
              <a:rPr lang="en" sz="2133" dirty="0"/>
              <a:t> and its branches</a:t>
            </a:r>
          </a:p>
          <a:p>
            <a:pPr marL="512229" indent="-342900">
              <a:buSzPct val="100000"/>
              <a:buFont typeface="Courier New" panose="02070309020205020404" pitchFamily="49" charset="0"/>
              <a:buChar char="o"/>
            </a:pPr>
            <a:r>
              <a:rPr lang="en" sz="2133" dirty="0"/>
              <a:t>Axillary </a:t>
            </a:r>
            <a:r>
              <a:rPr lang="en" sz="2133" dirty="0">
                <a:solidFill>
                  <a:srgbClr val="FF0000"/>
                </a:solidFill>
              </a:rPr>
              <a:t>vein</a:t>
            </a:r>
            <a:r>
              <a:rPr lang="en" sz="2133" dirty="0"/>
              <a:t> and its tributaries</a:t>
            </a:r>
          </a:p>
          <a:p>
            <a:pPr marL="512229" indent="-342900">
              <a:buSzPct val="100000"/>
              <a:buFont typeface="Courier New" panose="02070309020205020404" pitchFamily="49" charset="0"/>
              <a:buChar char="o"/>
            </a:pPr>
            <a:r>
              <a:rPr lang="en" sz="2133" dirty="0"/>
              <a:t>Axillary </a:t>
            </a:r>
            <a:r>
              <a:rPr lang="en" sz="2133" dirty="0">
                <a:solidFill>
                  <a:srgbClr val="FF0000"/>
                </a:solidFill>
              </a:rPr>
              <a:t>lymph nodes</a:t>
            </a:r>
          </a:p>
          <a:p>
            <a:pPr marL="512229" indent="-342900">
              <a:buSzPct val="100000"/>
              <a:buFont typeface="Courier New" panose="02070309020205020404" pitchFamily="49" charset="0"/>
              <a:buChar char="o"/>
            </a:pPr>
            <a:r>
              <a:rPr lang="en" sz="2133" dirty="0"/>
              <a:t>Axillary </a:t>
            </a:r>
            <a:r>
              <a:rPr lang="en" sz="2133" dirty="0">
                <a:solidFill>
                  <a:srgbClr val="FF0000"/>
                </a:solidFill>
              </a:rPr>
              <a:t>fat</a:t>
            </a:r>
          </a:p>
          <a:p>
            <a:pPr marL="512229" indent="-342900">
              <a:buSzPct val="100000"/>
              <a:buFont typeface="Courier New" panose="02070309020205020404" pitchFamily="49" charset="0"/>
              <a:buChar char="o"/>
            </a:pPr>
            <a:r>
              <a:rPr lang="en" sz="2133" dirty="0"/>
              <a:t>Loose connective tissue</a:t>
            </a:r>
          </a:p>
          <a:p>
            <a:pPr>
              <a:buNone/>
            </a:pPr>
            <a:endParaRPr sz="2133" dirty="0">
              <a:solidFill>
                <a:srgbClr val="0000FF"/>
              </a:solidFill>
            </a:endParaRPr>
          </a:p>
          <a:p>
            <a:pPr marL="512229" indent="-342900">
              <a:buClr>
                <a:srgbClr val="666666"/>
              </a:buClr>
              <a:buSzPct val="100000"/>
              <a:buFont typeface="Wingdings" panose="05000000000000000000" pitchFamily="2" charset="2"/>
              <a:buChar char="Ø"/>
            </a:pPr>
            <a:r>
              <a:rPr lang="en" sz="2133" dirty="0"/>
              <a:t>The </a:t>
            </a:r>
            <a:r>
              <a:rPr lang="en" sz="2133" b="1" dirty="0"/>
              <a:t>neurovascular bundle</a:t>
            </a:r>
            <a:r>
              <a:rPr lang="en" sz="2133" dirty="0"/>
              <a:t> is </a:t>
            </a:r>
            <a:r>
              <a:rPr lang="en" sz="2133" b="1" dirty="0"/>
              <a:t>enclosed in loose connective tissue sheath</a:t>
            </a:r>
            <a:r>
              <a:rPr lang="en" sz="2133" dirty="0"/>
              <a:t>, called </a:t>
            </a:r>
            <a:r>
              <a:rPr lang="en" sz="2133" dirty="0">
                <a:solidFill>
                  <a:srgbClr val="FF0000"/>
                </a:solidFill>
              </a:rPr>
              <a:t>axillary sheath</a:t>
            </a:r>
          </a:p>
        </p:txBody>
      </p:sp>
      <p:pic>
        <p:nvPicPr>
          <p:cNvPr id="270" name="Shape 270"/>
          <p:cNvPicPr preferRelativeResize="0"/>
          <p:nvPr/>
        </p:nvPicPr>
        <p:blipFill rotWithShape="1">
          <a:blip r:embed="rId3">
            <a:alphaModFix/>
          </a:blip>
          <a:srcRect l="38011" b="13179"/>
          <a:stretch/>
        </p:blipFill>
        <p:spPr>
          <a:xfrm>
            <a:off x="6599004" y="1149978"/>
            <a:ext cx="4318700" cy="501466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146" name="Picture 2" descr="Image result for axillary shea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788" y="4714642"/>
            <a:ext cx="3044824" cy="182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1492625" y="4605617"/>
            <a:ext cx="712693" cy="450477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940388" y="6524118"/>
            <a:ext cx="2630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Extra picture for understanding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554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09728" y="372524"/>
            <a:ext cx="9535224" cy="7596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121900" tIns="121900" rIns="121900" bIns="121900" rtlCol="0" anchor="t" anchorCtr="0">
            <a:noAutofit/>
          </a:bodyPr>
          <a:lstStyle/>
          <a:p>
            <a:pPr indent="-93131">
              <a:lnSpc>
                <a:spcPct val="115000"/>
              </a:lnSpc>
              <a:buClr>
                <a:srgbClr val="000000"/>
              </a:buClr>
              <a:buSzPct val="45833"/>
            </a:pPr>
            <a:r>
              <a:rPr lang="en" sz="4000" b="1" dirty="0"/>
              <a:t>Brachial</a:t>
            </a:r>
            <a:r>
              <a:rPr lang="en" sz="4000" b="1" dirty="0">
                <a:solidFill>
                  <a:srgbClr val="666666"/>
                </a:solidFill>
              </a:rPr>
              <a:t> </a:t>
            </a:r>
            <a:r>
              <a:rPr lang="en" sz="4000" b="1" dirty="0"/>
              <a:t>Plexus</a:t>
            </a:r>
          </a:p>
        </p:txBody>
      </p:sp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19500" y="1519796"/>
            <a:ext cx="4755600" cy="1874000"/>
          </a:xfrm>
          <a:prstGeom prst="rect">
            <a:avLst/>
          </a:prstGeom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lnSpc>
                <a:spcPct val="115000"/>
              </a:lnSpc>
              <a:buNone/>
            </a:pPr>
            <a:r>
              <a:rPr lang="en" i="1" dirty="0"/>
              <a:t>What is a brachial plexus?</a:t>
            </a:r>
          </a:p>
          <a:p>
            <a:pPr marL="186262" indent="0">
              <a:lnSpc>
                <a:spcPct val="115000"/>
              </a:lnSpc>
              <a:buClr>
                <a:schemeClr val="dk1"/>
              </a:buClr>
              <a:buSzPct val="100000"/>
              <a:buNone/>
            </a:pPr>
            <a:r>
              <a:rPr lang="en" sz="1867" b="1" dirty="0">
                <a:solidFill>
                  <a:schemeClr val="dk1"/>
                </a:solidFill>
              </a:rPr>
              <a:t>Brachial Plexus</a:t>
            </a:r>
            <a:r>
              <a:rPr lang="en" sz="1867" dirty="0">
                <a:solidFill>
                  <a:schemeClr val="dk1"/>
                </a:solidFill>
              </a:rPr>
              <a:t> is </a:t>
            </a:r>
            <a:r>
              <a:rPr lang="en" sz="1867" u="sng" dirty="0">
                <a:solidFill>
                  <a:srgbClr val="FF0000"/>
                </a:solidFill>
              </a:rPr>
              <a:t>a network of nerves</a:t>
            </a:r>
            <a:r>
              <a:rPr lang="en" sz="1867" dirty="0">
                <a:solidFill>
                  <a:schemeClr val="dk1"/>
                </a:solidFill>
              </a:rPr>
              <a:t> that present at </a:t>
            </a:r>
            <a:r>
              <a:rPr lang="en" sz="1867" u="sng" dirty="0">
                <a:solidFill>
                  <a:srgbClr val="FF0000"/>
                </a:solidFill>
              </a:rPr>
              <a:t>the root of the neck</a:t>
            </a:r>
            <a:r>
              <a:rPr lang="en" sz="1867" dirty="0">
                <a:solidFill>
                  <a:schemeClr val="dk1"/>
                </a:solidFill>
              </a:rPr>
              <a:t> to enter the upper limb. </a:t>
            </a:r>
            <a:endParaRPr b="1" dirty="0">
              <a:solidFill>
                <a:srgbClr val="3D85C6"/>
              </a:solidFill>
            </a:endParaRPr>
          </a:p>
          <a:p>
            <a:pPr>
              <a:buNone/>
            </a:pPr>
            <a:endParaRPr dirty="0"/>
          </a:p>
        </p:txBody>
      </p:sp>
      <p:sp>
        <p:nvSpPr>
          <p:cNvPr id="277" name="Shape 277"/>
          <p:cNvSpPr txBox="1"/>
          <p:nvPr/>
        </p:nvSpPr>
        <p:spPr>
          <a:xfrm>
            <a:off x="619500" y="3506435"/>
            <a:ext cx="4765280" cy="2477506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2400" i="1" dirty="0">
                <a:solidFill>
                  <a:schemeClr val="tx1"/>
                </a:solidFill>
                <a:latin typeface="+mn-lt"/>
              </a:rPr>
              <a:t>Location &amp; Formation:</a:t>
            </a:r>
          </a:p>
          <a:p>
            <a:pPr marL="495296" indent="-342900">
              <a:buFont typeface="Courier New" panose="02070309020205020404" pitchFamily="49" charset="0"/>
              <a:buChar char="o"/>
            </a:pPr>
            <a:r>
              <a:rPr lang="en" sz="1867" dirty="0">
                <a:solidFill>
                  <a:schemeClr val="dk1"/>
                </a:solidFill>
                <a:latin typeface="+mn-lt"/>
              </a:rPr>
              <a:t>It</a:t>
            </a:r>
            <a:r>
              <a:rPr lang="en" sz="24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" sz="1867" dirty="0">
                <a:solidFill>
                  <a:schemeClr val="dk1"/>
                </a:solidFill>
                <a:latin typeface="+mn-lt"/>
              </a:rPr>
              <a:t>is present in the </a:t>
            </a:r>
            <a:r>
              <a:rPr lang="en" sz="1867" dirty="0">
                <a:solidFill>
                  <a:srgbClr val="FF0000"/>
                </a:solidFill>
                <a:latin typeface="+mn-lt"/>
              </a:rPr>
              <a:t>posterior triangle</a:t>
            </a:r>
            <a:r>
              <a:rPr lang="en" sz="1867" dirty="0">
                <a:solidFill>
                  <a:schemeClr val="dk1"/>
                </a:solidFill>
                <a:latin typeface="+mn-lt"/>
              </a:rPr>
              <a:t> of the </a:t>
            </a:r>
            <a:r>
              <a:rPr lang="en" sz="1867" u="sng" dirty="0">
                <a:solidFill>
                  <a:schemeClr val="tx1"/>
                </a:solidFill>
                <a:latin typeface="+mn-lt"/>
              </a:rPr>
              <a:t>neck</a:t>
            </a:r>
            <a:r>
              <a:rPr lang="en" sz="1867" dirty="0">
                <a:solidFill>
                  <a:schemeClr val="dk1"/>
                </a:solidFill>
                <a:latin typeface="+mn-lt"/>
              </a:rPr>
              <a:t> &amp; </a:t>
            </a:r>
            <a:r>
              <a:rPr lang="en" sz="1867" u="sng" dirty="0">
                <a:solidFill>
                  <a:schemeClr val="tx1"/>
                </a:solidFill>
                <a:latin typeface="+mn-lt"/>
              </a:rPr>
              <a:t>axilla</a:t>
            </a:r>
            <a:r>
              <a:rPr lang="en" sz="1867" dirty="0">
                <a:solidFill>
                  <a:schemeClr val="dk1"/>
                </a:solidFill>
                <a:latin typeface="+mn-lt"/>
              </a:rPr>
              <a:t>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sz="1867" dirty="0">
              <a:solidFill>
                <a:schemeClr val="dk1"/>
              </a:solidFill>
              <a:latin typeface="+mn-lt"/>
            </a:endParaRPr>
          </a:p>
          <a:p>
            <a:pPr marL="495296" indent="-342900">
              <a:buFont typeface="Courier New" panose="02070309020205020404" pitchFamily="49" charset="0"/>
              <a:buChar char="o"/>
            </a:pPr>
            <a:r>
              <a:rPr lang="en" sz="1867" dirty="0">
                <a:solidFill>
                  <a:schemeClr val="dk1"/>
                </a:solidFill>
                <a:latin typeface="+mn-lt"/>
              </a:rPr>
              <a:t>It is formed by the union of the </a:t>
            </a:r>
            <a:r>
              <a:rPr lang="en" sz="1867" b="1" dirty="0">
                <a:solidFill>
                  <a:schemeClr val="dk1"/>
                </a:solidFill>
                <a:latin typeface="+mn-lt"/>
              </a:rPr>
              <a:t>anterior Rami</a:t>
            </a:r>
            <a:r>
              <a:rPr lang="en" sz="1867" dirty="0">
                <a:solidFill>
                  <a:schemeClr val="dk1"/>
                </a:solidFill>
                <a:latin typeface="+mn-lt"/>
              </a:rPr>
              <a:t> of the </a:t>
            </a:r>
            <a:r>
              <a:rPr lang="en" sz="1867" dirty="0">
                <a:solidFill>
                  <a:srgbClr val="FF0000"/>
                </a:solidFill>
                <a:latin typeface="+mn-lt"/>
              </a:rPr>
              <a:t>C 5</a:t>
            </a:r>
            <a:r>
              <a:rPr lang="en" sz="1867" baseline="30000" dirty="0">
                <a:solidFill>
                  <a:srgbClr val="FF0000"/>
                </a:solidFill>
                <a:latin typeface="+mn-lt"/>
              </a:rPr>
              <a:t>th</a:t>
            </a:r>
            <a:r>
              <a:rPr lang="en" sz="1867" dirty="0">
                <a:solidFill>
                  <a:srgbClr val="FF0000"/>
                </a:solidFill>
                <a:latin typeface="+mn-lt"/>
              </a:rPr>
              <a:t>, 6</a:t>
            </a:r>
            <a:r>
              <a:rPr lang="en" sz="1867" baseline="30000" dirty="0">
                <a:solidFill>
                  <a:srgbClr val="FF0000"/>
                </a:solidFill>
                <a:latin typeface="+mn-lt"/>
              </a:rPr>
              <a:t>th</a:t>
            </a:r>
            <a:r>
              <a:rPr lang="en" sz="1867" dirty="0">
                <a:solidFill>
                  <a:srgbClr val="FF0000"/>
                </a:solidFill>
                <a:latin typeface="+mn-lt"/>
              </a:rPr>
              <a:t>, 7</a:t>
            </a:r>
            <a:r>
              <a:rPr lang="en" sz="1867" baseline="30000" dirty="0">
                <a:solidFill>
                  <a:srgbClr val="FF0000"/>
                </a:solidFill>
                <a:latin typeface="+mn-lt"/>
              </a:rPr>
              <a:t>th</a:t>
            </a:r>
            <a:r>
              <a:rPr lang="en" sz="1867" dirty="0">
                <a:solidFill>
                  <a:srgbClr val="FF0000"/>
                </a:solidFill>
                <a:latin typeface="+mn-lt"/>
              </a:rPr>
              <a:t>, 8</a:t>
            </a:r>
            <a:r>
              <a:rPr lang="en" sz="1867" baseline="30000" dirty="0">
                <a:solidFill>
                  <a:srgbClr val="FF0000"/>
                </a:solidFill>
                <a:latin typeface="+mn-lt"/>
              </a:rPr>
              <a:t>th</a:t>
            </a:r>
            <a:r>
              <a:rPr lang="en" sz="1867" dirty="0">
                <a:solidFill>
                  <a:schemeClr val="dk1"/>
                </a:solidFill>
                <a:latin typeface="+mn-lt"/>
              </a:rPr>
              <a:t>, and the </a:t>
            </a:r>
            <a:r>
              <a:rPr lang="en" sz="1867" dirty="0">
                <a:solidFill>
                  <a:srgbClr val="FF0000"/>
                </a:solidFill>
                <a:latin typeface="+mn-lt"/>
              </a:rPr>
              <a:t>1</a:t>
            </a:r>
            <a:r>
              <a:rPr lang="en" sz="1867" baseline="30000" dirty="0">
                <a:solidFill>
                  <a:srgbClr val="FF0000"/>
                </a:solidFill>
                <a:latin typeface="+mn-lt"/>
              </a:rPr>
              <a:t>st</a:t>
            </a:r>
            <a:r>
              <a:rPr lang="en" sz="1867" dirty="0">
                <a:solidFill>
                  <a:srgbClr val="FF0000"/>
                </a:solidFill>
                <a:latin typeface="+mn-lt"/>
              </a:rPr>
              <a:t> thoracic spinal nerve</a:t>
            </a:r>
            <a:r>
              <a:rPr lang="en" sz="1867" dirty="0">
                <a:solidFill>
                  <a:srgbClr val="434343"/>
                </a:solidFill>
                <a:latin typeface="+mn-lt"/>
              </a:rPr>
              <a:t>.</a:t>
            </a:r>
          </a:p>
        </p:txBody>
      </p:sp>
      <p:pic>
        <p:nvPicPr>
          <p:cNvPr id="278" name="Shape 2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1520" y="1568243"/>
            <a:ext cx="5489161" cy="4415698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TextBox 1"/>
          <p:cNvSpPr txBox="1"/>
          <p:nvPr/>
        </p:nvSpPr>
        <p:spPr>
          <a:xfrm>
            <a:off x="1057293" y="6096580"/>
            <a:ext cx="4220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92D050"/>
                </a:solidFill>
                <a:latin typeface="+mn-lt"/>
              </a:rPr>
              <a:t>The posterior triangle consists of: 1) clavicle</a:t>
            </a:r>
          </a:p>
          <a:p>
            <a:r>
              <a:rPr lang="en-US" sz="1600" dirty="0">
                <a:solidFill>
                  <a:srgbClr val="92D050"/>
                </a:solidFill>
                <a:latin typeface="+mn-lt"/>
              </a:rPr>
              <a:t> 2) sternocleidomastoid muscle 3) trapezius </a:t>
            </a:r>
            <a:endParaRPr lang="en-GB" sz="1600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9371" y="6096580"/>
            <a:ext cx="3684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Remember in the spine we only have 7 cervical vertebra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BUT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there are 8 cervical spinal nerves.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pic>
        <p:nvPicPr>
          <p:cNvPr id="1026" name="Picture 2" descr="نتيجة بحث الصور عن ‪youtube‬‏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865" y="232610"/>
            <a:ext cx="1114926" cy="111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521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Shape 283"/>
          <p:cNvPicPr preferRelativeResize="0"/>
          <p:nvPr/>
        </p:nvPicPr>
        <p:blipFill rotWithShape="1">
          <a:blip r:embed="rId3">
            <a:alphaModFix/>
          </a:blip>
          <a:srcRect l="4003" b="2429"/>
          <a:stretch/>
        </p:blipFill>
        <p:spPr>
          <a:xfrm>
            <a:off x="1629987" y="2761601"/>
            <a:ext cx="8414965" cy="3781167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84" name="Shape 284" descr="The Plexus can be divided into 5 stages (LECT8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617" y="1074968"/>
            <a:ext cx="8414964" cy="146666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Shape 286"/>
          <p:cNvSpPr txBox="1"/>
          <p:nvPr/>
        </p:nvSpPr>
        <p:spPr>
          <a:xfrm>
            <a:off x="9067706" y="642173"/>
            <a:ext cx="2632000" cy="200944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2400" b="1" dirty="0">
                <a:solidFill>
                  <a:srgbClr val="FF0000"/>
                </a:solidFill>
                <a:latin typeface="+mn-lt"/>
              </a:rPr>
              <a:t>Note:</a:t>
            </a:r>
          </a:p>
          <a:p>
            <a:r>
              <a:rPr lang="en" sz="2000" dirty="0">
                <a:latin typeface="+mn-lt"/>
              </a:rPr>
              <a:t>The first 2 stages lie in the </a:t>
            </a:r>
            <a:r>
              <a:rPr lang="en" sz="2000" b="1" dirty="0">
                <a:solidFill>
                  <a:srgbClr val="FF0000"/>
                </a:solidFill>
                <a:latin typeface="+mn-lt"/>
              </a:rPr>
              <a:t>posterior triangle</a:t>
            </a:r>
            <a:r>
              <a:rPr lang="en" sz="2000" dirty="0">
                <a:latin typeface="+mn-lt"/>
              </a:rPr>
              <a:t>, while the last 2 stages lie in the </a:t>
            </a:r>
            <a:r>
              <a:rPr lang="en" sz="2000" b="1" dirty="0">
                <a:solidFill>
                  <a:srgbClr val="FF0000"/>
                </a:solidFill>
                <a:latin typeface="+mn-lt"/>
              </a:rPr>
              <a:t>axilla</a:t>
            </a:r>
            <a:r>
              <a:rPr lang="en" sz="2000" dirty="0">
                <a:latin typeface="+mn-lt"/>
              </a:rPr>
              <a:t>.</a:t>
            </a:r>
          </a:p>
        </p:txBody>
      </p:sp>
      <p:sp>
        <p:nvSpPr>
          <p:cNvPr id="8" name="Shape 275"/>
          <p:cNvSpPr txBox="1">
            <a:spLocks noGrp="1"/>
          </p:cNvSpPr>
          <p:nvPr>
            <p:ph type="title"/>
          </p:nvPr>
        </p:nvSpPr>
        <p:spPr>
          <a:xfrm>
            <a:off x="509728" y="372524"/>
            <a:ext cx="9535224" cy="759600"/>
          </a:xfrm>
          <a:prstGeom prst="rect">
            <a:avLst/>
          </a:prstGeom>
          <a:ln>
            <a:noFill/>
          </a:ln>
        </p:spPr>
        <p:txBody>
          <a:bodyPr vert="horz" lIns="121900" tIns="121900" rIns="121900" bIns="121900" rtlCol="0" anchor="t" anchorCtr="0">
            <a:noAutofit/>
          </a:bodyPr>
          <a:lstStyle/>
          <a:p>
            <a:pPr indent="-93131">
              <a:lnSpc>
                <a:spcPct val="115000"/>
              </a:lnSpc>
              <a:buClr>
                <a:srgbClr val="000000"/>
              </a:buClr>
              <a:buSzPct val="45833"/>
            </a:pPr>
            <a:r>
              <a:rPr lang="en" sz="4000" b="1" dirty="0"/>
              <a:t>Brachial</a:t>
            </a:r>
            <a:r>
              <a:rPr lang="en" sz="4000" b="1" dirty="0">
                <a:solidFill>
                  <a:srgbClr val="666666"/>
                </a:solidFill>
              </a:rPr>
              <a:t> </a:t>
            </a:r>
            <a:r>
              <a:rPr lang="en" sz="4000" b="1" dirty="0"/>
              <a:t>Plexus</a:t>
            </a:r>
          </a:p>
        </p:txBody>
      </p:sp>
    </p:spTree>
    <p:extLst>
      <p:ext uri="{BB962C8B-B14F-4D97-AF65-F5344CB8AC3E}">
        <p14:creationId xmlns:p14="http://schemas.microsoft.com/office/powerpoint/2010/main" val="756651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" name="Shape 291"/>
          <p:cNvGrpSpPr/>
          <p:nvPr/>
        </p:nvGrpSpPr>
        <p:grpSpPr>
          <a:xfrm>
            <a:off x="621400" y="1601574"/>
            <a:ext cx="6368000" cy="1704781"/>
            <a:chOff x="195325" y="255493"/>
            <a:chExt cx="4776000" cy="1287600"/>
          </a:xfrm>
        </p:grpSpPr>
        <p:sp>
          <p:nvSpPr>
            <p:cNvPr id="292" name="Shape 292"/>
            <p:cNvSpPr txBox="1"/>
            <p:nvPr/>
          </p:nvSpPr>
          <p:spPr>
            <a:xfrm>
              <a:off x="195325" y="255493"/>
              <a:ext cx="4776000" cy="12876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674EA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t" anchorCtr="0">
              <a:noAutofit/>
            </a:bodyPr>
            <a:lstStyle/>
            <a:p>
              <a:r>
                <a:rPr lang="en" sz="1867" dirty="0"/>
                <a:t>Roots of </a:t>
              </a:r>
              <a:r>
                <a:rPr lang="en" sz="1867" dirty="0">
                  <a:solidFill>
                    <a:srgbClr val="FF0000"/>
                  </a:solidFill>
                </a:rPr>
                <a:t>C5 </a:t>
              </a:r>
              <a:r>
                <a:rPr lang="en" sz="1867" dirty="0"/>
                <a:t>&amp; </a:t>
              </a:r>
              <a:r>
                <a:rPr lang="en" sz="1867" dirty="0">
                  <a:solidFill>
                    <a:srgbClr val="FF0000"/>
                  </a:solidFill>
                </a:rPr>
                <a:t>C6 </a:t>
              </a:r>
              <a:r>
                <a:rPr lang="en" sz="1867" dirty="0"/>
                <a:t>unite to form             </a:t>
              </a:r>
              <a:r>
                <a:rPr lang="en" sz="1867" dirty="0">
                  <a:solidFill>
                    <a:srgbClr val="FF0000"/>
                  </a:solidFill>
                </a:rPr>
                <a:t>Superior trunk </a:t>
              </a:r>
            </a:p>
            <a:p>
              <a:endParaRPr sz="1867" dirty="0"/>
            </a:p>
            <a:p>
              <a:r>
                <a:rPr lang="en" sz="1867" dirty="0"/>
                <a:t>Roots of </a:t>
              </a:r>
              <a:r>
                <a:rPr lang="en" sz="1867" dirty="0">
                  <a:solidFill>
                    <a:srgbClr val="FF0000"/>
                  </a:solidFill>
                </a:rPr>
                <a:t>C7 </a:t>
              </a:r>
              <a:r>
                <a:rPr lang="en" sz="1867" dirty="0"/>
                <a:t>continues as the                </a:t>
              </a:r>
              <a:r>
                <a:rPr lang="en" sz="1867" dirty="0">
                  <a:solidFill>
                    <a:srgbClr val="FF0000"/>
                  </a:solidFill>
                </a:rPr>
                <a:t>Middle trunk</a:t>
              </a:r>
            </a:p>
            <a:p>
              <a:endParaRPr sz="1867" dirty="0">
                <a:solidFill>
                  <a:srgbClr val="FF0000"/>
                </a:solidFill>
              </a:endParaRPr>
            </a:p>
            <a:p>
              <a:r>
                <a:rPr lang="en" sz="1867" dirty="0"/>
                <a:t>Roots of </a:t>
              </a:r>
              <a:r>
                <a:rPr lang="en" sz="1867" dirty="0">
                  <a:solidFill>
                    <a:srgbClr val="FF0000"/>
                  </a:solidFill>
                </a:rPr>
                <a:t>C8 </a:t>
              </a:r>
              <a:r>
                <a:rPr lang="en" sz="1867" dirty="0"/>
                <a:t>&amp; </a:t>
              </a:r>
              <a:r>
                <a:rPr lang="en" sz="1867" dirty="0">
                  <a:solidFill>
                    <a:srgbClr val="FF0000"/>
                  </a:solidFill>
                </a:rPr>
                <a:t>T1 </a:t>
              </a:r>
              <a:r>
                <a:rPr lang="en" sz="1867" dirty="0"/>
                <a:t>unite to form               </a:t>
              </a:r>
              <a:r>
                <a:rPr lang="en" sz="1867" dirty="0">
                  <a:solidFill>
                    <a:srgbClr val="FF0000"/>
                  </a:solidFill>
                </a:rPr>
                <a:t>Inferior trunk</a:t>
              </a:r>
            </a:p>
          </p:txBody>
        </p:sp>
        <p:sp>
          <p:nvSpPr>
            <p:cNvPr id="293" name="Shape 293"/>
            <p:cNvSpPr/>
            <p:nvPr/>
          </p:nvSpPr>
          <p:spPr>
            <a:xfrm>
              <a:off x="2784075" y="435051"/>
              <a:ext cx="502800" cy="87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4" name="Shape 294"/>
            <p:cNvSpPr/>
            <p:nvPr/>
          </p:nvSpPr>
          <p:spPr>
            <a:xfrm>
              <a:off x="2700130" y="839543"/>
              <a:ext cx="529500" cy="87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5" name="Shape 295"/>
            <p:cNvSpPr/>
            <p:nvPr/>
          </p:nvSpPr>
          <p:spPr>
            <a:xfrm>
              <a:off x="2770725" y="1279867"/>
              <a:ext cx="529500" cy="87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pic>
        <p:nvPicPr>
          <p:cNvPr id="296" name="Shape 296"/>
          <p:cNvPicPr preferRelativeResize="0"/>
          <p:nvPr/>
        </p:nvPicPr>
        <p:blipFill rotWithShape="1">
          <a:blip r:embed="rId3">
            <a:alphaModFix/>
          </a:blip>
          <a:srcRect l="18870" t="13532"/>
          <a:stretch/>
        </p:blipFill>
        <p:spPr>
          <a:xfrm>
            <a:off x="7105303" y="2115472"/>
            <a:ext cx="4929815" cy="3659452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Shape 298"/>
          <p:cNvSpPr txBox="1"/>
          <p:nvPr/>
        </p:nvSpPr>
        <p:spPr>
          <a:xfrm>
            <a:off x="621400" y="3338551"/>
            <a:ext cx="6368000" cy="593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A652A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1867">
                <a:solidFill>
                  <a:srgbClr val="666666"/>
                </a:solidFill>
              </a:rPr>
              <a:t>Each trunk will branch into anterior and posterior division</a:t>
            </a:r>
          </a:p>
        </p:txBody>
      </p:sp>
      <p:sp>
        <p:nvSpPr>
          <p:cNvPr id="299" name="Shape 299"/>
          <p:cNvSpPr txBox="1"/>
          <p:nvPr/>
        </p:nvSpPr>
        <p:spPr>
          <a:xfrm>
            <a:off x="621400" y="3963946"/>
            <a:ext cx="6368000" cy="2867159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A652A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667"/>
              </a:spcBef>
              <a:buClr>
                <a:schemeClr val="dk1"/>
              </a:buClr>
            </a:pPr>
            <a:r>
              <a:rPr lang="en" sz="1867" dirty="0"/>
              <a:t>-The </a:t>
            </a:r>
            <a:r>
              <a:rPr lang="en" sz="1867" b="1" dirty="0"/>
              <a:t>anterior divisions </a:t>
            </a:r>
            <a:r>
              <a:rPr lang="en" sz="1867" dirty="0"/>
              <a:t>of the </a:t>
            </a:r>
            <a:r>
              <a:rPr lang="en" sz="1867" b="1" dirty="0"/>
              <a:t>upper and middle trunks </a:t>
            </a:r>
            <a:r>
              <a:rPr lang="en" sz="1867" dirty="0"/>
              <a:t>unite to form the</a:t>
            </a:r>
            <a:r>
              <a:rPr lang="en" sz="1867" dirty="0">
                <a:solidFill>
                  <a:schemeClr val="dk1"/>
                </a:solidFill>
              </a:rPr>
              <a:t> </a:t>
            </a:r>
            <a:r>
              <a:rPr lang="en" sz="1867" b="1" dirty="0">
                <a:solidFill>
                  <a:srgbClr val="FF0000"/>
                </a:solidFill>
              </a:rPr>
              <a:t>Lateral cord.</a:t>
            </a:r>
          </a:p>
          <a:p>
            <a:pPr>
              <a:lnSpc>
                <a:spcPct val="115000"/>
              </a:lnSpc>
              <a:spcBef>
                <a:spcPts val="667"/>
              </a:spcBef>
              <a:buClr>
                <a:schemeClr val="dk1"/>
              </a:buClr>
            </a:pPr>
            <a:r>
              <a:rPr lang="en" sz="1867" dirty="0">
                <a:solidFill>
                  <a:schemeClr val="dk1"/>
                </a:solidFill>
              </a:rPr>
              <a:t>-The </a:t>
            </a:r>
            <a:r>
              <a:rPr lang="en" sz="1867" b="1" dirty="0">
                <a:solidFill>
                  <a:schemeClr val="dk1"/>
                </a:solidFill>
              </a:rPr>
              <a:t>anterior division </a:t>
            </a:r>
            <a:r>
              <a:rPr lang="en" sz="1867" dirty="0">
                <a:solidFill>
                  <a:schemeClr val="dk1"/>
                </a:solidFill>
              </a:rPr>
              <a:t>of the </a:t>
            </a:r>
            <a:r>
              <a:rPr lang="en" sz="1867" b="1" dirty="0">
                <a:solidFill>
                  <a:schemeClr val="dk1"/>
                </a:solidFill>
              </a:rPr>
              <a:t>lower trunk </a:t>
            </a:r>
            <a:r>
              <a:rPr lang="en" sz="1867" dirty="0">
                <a:solidFill>
                  <a:schemeClr val="dk1"/>
                </a:solidFill>
              </a:rPr>
              <a:t>continues as the  </a:t>
            </a:r>
            <a:r>
              <a:rPr lang="en" sz="1867" b="1" dirty="0">
                <a:solidFill>
                  <a:srgbClr val="FF0000"/>
                </a:solidFill>
              </a:rPr>
              <a:t>Medial cord.</a:t>
            </a:r>
          </a:p>
          <a:p>
            <a:pPr>
              <a:lnSpc>
                <a:spcPct val="115000"/>
              </a:lnSpc>
              <a:spcBef>
                <a:spcPts val="667"/>
              </a:spcBef>
              <a:buClr>
                <a:schemeClr val="dk1"/>
              </a:buClr>
            </a:pPr>
            <a:r>
              <a:rPr lang="en" sz="1867" dirty="0">
                <a:solidFill>
                  <a:schemeClr val="dk1"/>
                </a:solidFill>
              </a:rPr>
              <a:t>-All the posterior divisions</a:t>
            </a:r>
            <a:r>
              <a:rPr lang="en" sz="1867" i="1" dirty="0">
                <a:solidFill>
                  <a:schemeClr val="dk1"/>
                </a:solidFill>
              </a:rPr>
              <a:t> </a:t>
            </a:r>
            <a:r>
              <a:rPr lang="en" sz="1867" dirty="0">
                <a:solidFill>
                  <a:schemeClr val="dk1"/>
                </a:solidFill>
              </a:rPr>
              <a:t>of </a:t>
            </a:r>
            <a:r>
              <a:rPr lang="en" sz="1867" b="1" dirty="0">
                <a:solidFill>
                  <a:schemeClr val="dk1"/>
                </a:solidFill>
              </a:rPr>
              <a:t>three trunks </a:t>
            </a:r>
            <a:r>
              <a:rPr lang="en" sz="1867" dirty="0">
                <a:solidFill>
                  <a:schemeClr val="dk1"/>
                </a:solidFill>
              </a:rPr>
              <a:t>join to form the </a:t>
            </a:r>
            <a:r>
              <a:rPr lang="en" sz="1867" b="1" dirty="0">
                <a:solidFill>
                  <a:srgbClr val="FF0000"/>
                </a:solidFill>
              </a:rPr>
              <a:t>Posterior cord.</a:t>
            </a:r>
          </a:p>
          <a:p>
            <a:r>
              <a:rPr lang="en-US" sz="1867" dirty="0">
                <a:solidFill>
                  <a:schemeClr val="tx1"/>
                </a:solidFill>
              </a:rPr>
              <a:t>Cords are named according to their relation to the 2</a:t>
            </a:r>
            <a:r>
              <a:rPr lang="en-US" sz="1867" baseline="30000" dirty="0">
                <a:solidFill>
                  <a:schemeClr val="tx1"/>
                </a:solidFill>
              </a:rPr>
              <a:t>nd</a:t>
            </a:r>
            <a:r>
              <a:rPr lang="en-US" sz="1867" dirty="0">
                <a:solidFill>
                  <a:schemeClr val="tx1"/>
                </a:solidFill>
              </a:rPr>
              <a:t> part of the axillar artery.</a:t>
            </a:r>
            <a:endParaRPr sz="1867" dirty="0">
              <a:solidFill>
                <a:schemeClr val="tx1"/>
              </a:solidFill>
            </a:endParaRPr>
          </a:p>
        </p:txBody>
      </p:sp>
      <p:sp>
        <p:nvSpPr>
          <p:cNvPr id="300" name="Shape 300"/>
          <p:cNvSpPr txBox="1"/>
          <p:nvPr/>
        </p:nvSpPr>
        <p:spPr>
          <a:xfrm>
            <a:off x="621400" y="1089147"/>
            <a:ext cx="6368000" cy="5931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2267" u="sng" dirty="0">
                <a:solidFill>
                  <a:schemeClr val="tx1"/>
                </a:solidFill>
                <a:latin typeface="+mn-lt"/>
              </a:rPr>
              <a:t>Stages</a:t>
            </a:r>
            <a:r>
              <a:rPr lang="en" sz="2267" dirty="0">
                <a:solidFill>
                  <a:schemeClr val="tx1"/>
                </a:solidFill>
                <a:latin typeface="+mn-lt"/>
              </a:rPr>
              <a:t>:-</a:t>
            </a:r>
            <a:r>
              <a:rPr lang="en" sz="1867" u="sng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13" name="Shape 275"/>
          <p:cNvSpPr txBox="1">
            <a:spLocks noGrp="1"/>
          </p:cNvSpPr>
          <p:nvPr>
            <p:ph type="title"/>
          </p:nvPr>
        </p:nvSpPr>
        <p:spPr>
          <a:xfrm>
            <a:off x="509728" y="372524"/>
            <a:ext cx="9535224" cy="759600"/>
          </a:xfrm>
          <a:prstGeom prst="rect">
            <a:avLst/>
          </a:prstGeom>
          <a:ln>
            <a:noFill/>
          </a:ln>
        </p:spPr>
        <p:txBody>
          <a:bodyPr vert="horz" lIns="121900" tIns="121900" rIns="121900" bIns="121900" rtlCol="0" anchor="t" anchorCtr="0">
            <a:noAutofit/>
          </a:bodyPr>
          <a:lstStyle/>
          <a:p>
            <a:pPr indent="-93131">
              <a:lnSpc>
                <a:spcPct val="115000"/>
              </a:lnSpc>
              <a:buClr>
                <a:srgbClr val="000000"/>
              </a:buClr>
              <a:buSzPct val="45833"/>
            </a:pPr>
            <a:r>
              <a:rPr lang="en" sz="4000" b="1" dirty="0"/>
              <a:t>Brachial</a:t>
            </a:r>
            <a:r>
              <a:rPr lang="en" sz="4000" b="1" dirty="0">
                <a:solidFill>
                  <a:srgbClr val="666666"/>
                </a:solidFill>
              </a:rPr>
              <a:t> </a:t>
            </a:r>
            <a:r>
              <a:rPr lang="en" sz="4000" b="1" dirty="0"/>
              <a:t>Plexus</a:t>
            </a:r>
          </a:p>
        </p:txBody>
      </p:sp>
    </p:spTree>
    <p:extLst>
      <p:ext uri="{BB962C8B-B14F-4D97-AF65-F5344CB8AC3E}">
        <p14:creationId xmlns:p14="http://schemas.microsoft.com/office/powerpoint/2010/main" val="3783514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title"/>
          </p:nvPr>
        </p:nvSpPr>
        <p:spPr>
          <a:xfrm>
            <a:off x="221069" y="21934"/>
            <a:ext cx="11360800" cy="1182752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indent="-93131">
              <a:lnSpc>
                <a:spcPct val="115000"/>
              </a:lnSpc>
              <a:buClr>
                <a:srgbClr val="000000"/>
              </a:buClr>
              <a:buSzPct val="50000"/>
            </a:pPr>
            <a:r>
              <a:rPr lang="en" sz="3200" b="1" dirty="0"/>
              <a:t>Brachial</a:t>
            </a:r>
            <a:r>
              <a:rPr lang="en" sz="3200" b="1" dirty="0">
                <a:solidFill>
                  <a:srgbClr val="666666"/>
                </a:solidFill>
              </a:rPr>
              <a:t> </a:t>
            </a:r>
            <a:r>
              <a:rPr lang="en" sz="3200" b="1" dirty="0"/>
              <a:t>Plexus</a:t>
            </a:r>
            <a:endParaRPr lang="en" sz="2933" dirty="0"/>
          </a:p>
          <a:p>
            <a:endParaRPr sz="700" u="sng" dirty="0">
              <a:solidFill>
                <a:srgbClr val="674EA7"/>
              </a:solidFill>
            </a:endParaRPr>
          </a:p>
          <a:p>
            <a:r>
              <a:rPr lang="en" sz="1867" dirty="0"/>
              <a:t>The brachial plexus branches from the</a:t>
            </a:r>
          </a:p>
        </p:txBody>
      </p:sp>
      <p:graphicFrame>
        <p:nvGraphicFramePr>
          <p:cNvPr id="307" name="Shape 307"/>
          <p:cNvGraphicFramePr/>
          <p:nvPr>
            <p:extLst>
              <p:ext uri="{D42A27DB-BD31-4B8C-83A1-F6EECF244321}">
                <p14:modId xmlns:p14="http://schemas.microsoft.com/office/powerpoint/2010/main" val="1111133759"/>
              </p:ext>
            </p:extLst>
          </p:nvPr>
        </p:nvGraphicFramePr>
        <p:xfrm>
          <a:off x="221069" y="1204686"/>
          <a:ext cx="11622588" cy="36006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90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3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06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55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819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9342">
                <a:tc rowSpan="2"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600" b="1" dirty="0"/>
                        <a:t>Roots </a:t>
                      </a:r>
                    </a:p>
                  </a:txBody>
                  <a:tcPr marL="121900" marR="121900" marT="121900" marB="121900" anchor="ctr">
                    <a:lnL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1C00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600" b="1" dirty="0"/>
                        <a:t>Trunks</a:t>
                      </a:r>
                    </a:p>
                  </a:txBody>
                  <a:tcPr marL="121900" marR="121900" marT="121900" marB="121900" anchor="ctr">
                    <a:lnL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4109"/>
                    </a:solidFill>
                  </a:tcPr>
                </a:tc>
                <a:tc gridSpan="3"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600" b="1" dirty="0"/>
                        <a:t>Cords</a:t>
                      </a:r>
                    </a:p>
                  </a:txBody>
                  <a:tcPr marL="121900" marR="121900" marT="121900" marB="121900">
                    <a:lnL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C5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702">
                <a:tc vMerge="1"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lang="en" sz="1500" dirty="0"/>
                    </a:p>
                  </a:txBody>
                  <a:tcPr marL="121900" marR="121900" marT="121900" marB="121900">
                    <a:lnL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7E6B"/>
                    </a:solidFill>
                  </a:tcPr>
                </a:tc>
                <a:tc vMerge="1"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lang="en" sz="1500" dirty="0"/>
                    </a:p>
                  </a:txBody>
                  <a:tcPr marL="121900" marR="121900" marT="121900" marB="121900">
                    <a:lnL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610D">
                        <a:alpha val="7231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500" dirty="0">
                          <a:solidFill>
                            <a:schemeClr val="dk1"/>
                          </a:solidFill>
                        </a:rPr>
                        <a:t>Lateral</a:t>
                      </a:r>
                      <a:r>
                        <a:rPr lang="en" sz="1500" baseline="0" dirty="0">
                          <a:solidFill>
                            <a:schemeClr val="dk1"/>
                          </a:solidFill>
                        </a:rPr>
                        <a:t> cord (3)</a:t>
                      </a:r>
                      <a:endParaRPr lang="en" sz="1500" dirty="0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L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500" dirty="0">
                          <a:solidFill>
                            <a:schemeClr val="dk1"/>
                          </a:solidFill>
                        </a:rPr>
                        <a:t>Medial Cord (5)</a:t>
                      </a:r>
                    </a:p>
                  </a:txBody>
                  <a:tcPr marL="121900" marR="121900" marT="121900" marB="121900">
                    <a:lnL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500" dirty="0"/>
                        <a:t>Posterior Cord (5)</a:t>
                      </a:r>
                      <a:endParaRPr sz="1500" dirty="0"/>
                    </a:p>
                  </a:txBody>
                  <a:tcPr marL="121900" marR="121900" marT="121900" marB="121900">
                    <a:lnL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C2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24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500"/>
                        <a:t>Dorsal scapular nerve (C5)</a:t>
                      </a:r>
                    </a:p>
                  </a:txBody>
                  <a:tcPr marL="121900" marR="121900" marT="121900" marB="121900">
                    <a:lnL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7E6B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500" dirty="0"/>
                        <a:t>Suprascapular nerve (C5,C6)</a:t>
                      </a:r>
                    </a:p>
                  </a:txBody>
                  <a:tcPr marL="121900" marR="121900" marT="121900" marB="121900">
                    <a:lnL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610D">
                        <a:alpha val="7231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500" dirty="0">
                          <a:solidFill>
                            <a:schemeClr val="dk1"/>
                          </a:solidFill>
                        </a:rPr>
                        <a:t>Lateral pectoral nerve</a:t>
                      </a:r>
                    </a:p>
                  </a:txBody>
                  <a:tcPr marL="121900" marR="121900" marT="121900" marB="121900">
                    <a:lnL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EFD3">
                        <a:alpha val="453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500" dirty="0">
                          <a:solidFill>
                            <a:schemeClr val="dk1"/>
                          </a:solidFill>
                        </a:rPr>
                        <a:t>Medial pectoral nerve</a:t>
                      </a:r>
                    </a:p>
                  </a:txBody>
                  <a:tcPr marL="121900" marR="121900" marT="121900" marB="121900">
                    <a:lnL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" sz="1500" dirty="0">
                          <a:solidFill>
                            <a:schemeClr val="dk1"/>
                          </a:solidFill>
                        </a:rPr>
                        <a:t>Axillary nerve.</a:t>
                      </a:r>
                    </a:p>
                  </a:txBody>
                  <a:tcPr marL="121900" marR="121900" marT="121900" marB="121900">
                    <a:lnL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7528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500"/>
                        <a:t>Long thoracic nerve</a:t>
                      </a:r>
                    </a:p>
                  </a:txBody>
                  <a:tcPr marL="121900" marR="121900" marT="121900" marB="121900">
                    <a:lnL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7E6B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500"/>
                        <a:t>To subclavius muscle (C5,C6)</a:t>
                      </a:r>
                    </a:p>
                  </a:txBody>
                  <a:tcPr marL="121900" marR="121900" marT="121900" marB="121900">
                    <a:lnL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610D">
                        <a:alpha val="7231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500" dirty="0">
                          <a:solidFill>
                            <a:schemeClr val="dk1"/>
                          </a:solidFill>
                        </a:rPr>
                        <a:t>Musculocutaneous nerve</a:t>
                      </a:r>
                    </a:p>
                  </a:txBody>
                  <a:tcPr marL="121900" marR="121900" marT="121900" marB="121900">
                    <a:lnL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EFD3">
                        <a:alpha val="453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500" dirty="0">
                          <a:solidFill>
                            <a:schemeClr val="dk1"/>
                          </a:solidFill>
                        </a:rPr>
                        <a:t>Ulnar nerve</a:t>
                      </a:r>
                    </a:p>
                  </a:txBody>
                  <a:tcPr marL="121900" marR="121900" marT="121900" marB="121900">
                    <a:lnL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</a:rPr>
                        <a:t>Radial nerve</a:t>
                      </a:r>
                    </a:p>
                  </a:txBody>
                  <a:tcPr marL="121900" marR="121900" marT="121900" marB="121900">
                    <a:lnL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8362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500" dirty="0"/>
                    </a:p>
                  </a:txBody>
                  <a:tcPr marL="121900" marR="121900" marT="121900" marB="121900">
                    <a:lnL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500" dirty="0"/>
                    </a:p>
                  </a:txBody>
                  <a:tcPr marL="121900" marR="121900" marT="121900" marB="121900">
                    <a:lnL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</a:rPr>
                        <a:t>Median nerve (lateral root).</a:t>
                      </a:r>
                    </a:p>
                  </a:txBody>
                  <a:tcPr marL="121900" marR="121900" marT="121900" marB="121900">
                    <a:lnL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EFD3">
                        <a:alpha val="453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500" dirty="0">
                          <a:solidFill>
                            <a:schemeClr val="dk1"/>
                          </a:solidFill>
                        </a:rPr>
                        <a:t>Median nerve (medial root)</a:t>
                      </a:r>
                    </a:p>
                  </a:txBody>
                  <a:tcPr marL="121900" marR="121900" marT="121900" marB="121900">
                    <a:lnL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</a:rPr>
                        <a:t>Upper &amp; lower subscapular nerves</a:t>
                      </a:r>
                    </a:p>
                  </a:txBody>
                  <a:tcPr marL="121900" marR="121900" marT="121900" marB="121900">
                    <a:lnL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05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500"/>
                    </a:p>
                  </a:txBody>
                  <a:tcPr marL="121900" marR="121900" marT="121900" marB="121900">
                    <a:lnL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500" dirty="0"/>
                    </a:p>
                  </a:txBody>
                  <a:tcPr marL="121900" marR="121900" marT="121900" marB="121900">
                    <a:lnL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500" dirty="0"/>
                    </a:p>
                  </a:txBody>
                  <a:tcPr marL="121900" marR="121900" marT="121900" marB="121900">
                    <a:lnL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</a:rPr>
                        <a:t>Medial cutaneous nerve of arm &amp; forearm</a:t>
                      </a:r>
                    </a:p>
                  </a:txBody>
                  <a:tcPr marL="121900" marR="121900" marT="121900" marB="121900">
                    <a:lnL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500" dirty="0">
                          <a:solidFill>
                            <a:schemeClr val="dk1"/>
                          </a:solidFill>
                        </a:rPr>
                        <a:t>Thoracodorsal or N. to latissimus dorsi</a:t>
                      </a:r>
                    </a:p>
                  </a:txBody>
                  <a:tcPr marL="121900" marR="121900" marT="121900" marB="121900">
                    <a:lnL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12" name="Shape 3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573" y="3893801"/>
            <a:ext cx="7104056" cy="2952856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Shape 306"/>
          <p:cNvSpPr/>
          <p:nvPr/>
        </p:nvSpPr>
        <p:spPr>
          <a:xfrm>
            <a:off x="826211" y="3221668"/>
            <a:ext cx="3480800" cy="604898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rgbClr val="FF0000"/>
                </a:solidFill>
                <a:latin typeface="+mn-lt"/>
              </a:rPr>
              <a:t>Note</a:t>
            </a:r>
            <a:r>
              <a:rPr lang="en" dirty="0">
                <a:latin typeface="+mn-lt"/>
              </a:rPr>
              <a:t>: what is in the boxes should be memorized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51059" y="4815332"/>
            <a:ext cx="48409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Mnemonic (Team 433)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</a:t>
            </a:r>
            <a:r>
              <a:rPr lang="en-GB" u="sng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Lateral Cord Branches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: LLM "</a:t>
            </a:r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Lucy Loves Me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“</a:t>
            </a:r>
          </a:p>
          <a:p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L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ateral pectoral, </a:t>
            </a:r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L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ateral root of the median nerve, </a:t>
            </a:r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M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usculocutaneous. </a:t>
            </a:r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 </a:t>
            </a:r>
            <a:r>
              <a:rPr lang="en-GB" u="sng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Medial Cord Branches: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 MMUM "</a:t>
            </a:r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Most Men Use Morphine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“</a:t>
            </a:r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</a:t>
            </a:r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M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edial pectoral, </a:t>
            </a:r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M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edial cutaneous nerve of arm and forearm, </a:t>
            </a:r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U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lnar, </a:t>
            </a:r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M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edial root of the median nerve. </a:t>
            </a:r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 </a:t>
            </a:r>
            <a:r>
              <a:rPr lang="en-GB" u="sng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Posterior cord branches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 </a:t>
            </a:r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STAR</a:t>
            </a:r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</a:t>
            </a:r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S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ubscapular (upper and lower), </a:t>
            </a:r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horacodorsal, </a:t>
            </a:r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A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xillary, </a:t>
            </a:r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R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adial</a:t>
            </a:r>
          </a:p>
        </p:txBody>
      </p:sp>
    </p:spTree>
    <p:extLst>
      <p:ext uri="{BB962C8B-B14F-4D97-AF65-F5344CB8AC3E}">
        <p14:creationId xmlns:p14="http://schemas.microsoft.com/office/powerpoint/2010/main" val="197341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Objectives</a:t>
            </a:r>
            <a:endParaRPr lang="en-GB" i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altLang="en-US" sz="2400" dirty="0"/>
              <a:t>By the end of the lecture the students should be able to 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en-US" sz="2400" dirty="0"/>
              <a:t>Identify and describe the </a:t>
            </a:r>
            <a:r>
              <a:rPr lang="en-US" altLang="en-US" sz="2400" u="sng" dirty="0"/>
              <a:t>muscles of the pectoral region.</a:t>
            </a:r>
            <a:endParaRPr lang="en-US" altLang="en-US" sz="2400" dirty="0"/>
          </a:p>
          <a:p>
            <a:pPr marL="1092200" indent="-514350">
              <a:buFont typeface="+mj-lt"/>
              <a:buAutoNum type="romanUcPeriod"/>
            </a:pPr>
            <a:r>
              <a:rPr lang="en-US" altLang="en-US" sz="2400" dirty="0">
                <a:solidFill>
                  <a:srgbClr val="FF0000"/>
                </a:solidFill>
              </a:rPr>
              <a:t>Pectoralis major.</a:t>
            </a:r>
          </a:p>
          <a:p>
            <a:pPr marL="1092200" indent="-514350">
              <a:buFont typeface="+mj-lt"/>
              <a:buAutoNum type="romanUcPeriod"/>
            </a:pPr>
            <a:r>
              <a:rPr lang="en-US" altLang="en-US" sz="2400" dirty="0">
                <a:solidFill>
                  <a:srgbClr val="FF0000"/>
                </a:solidFill>
              </a:rPr>
              <a:t>Pectoralis minor.</a:t>
            </a:r>
          </a:p>
          <a:p>
            <a:pPr marL="1092200" indent="-514350">
              <a:buFont typeface="+mj-lt"/>
              <a:buAutoNum type="romanUcPeriod"/>
            </a:pPr>
            <a:r>
              <a:rPr lang="en-US" altLang="en-US" sz="2400" dirty="0">
                <a:solidFill>
                  <a:srgbClr val="FF0000"/>
                </a:solidFill>
              </a:rPr>
              <a:t>Subclavius.</a:t>
            </a:r>
          </a:p>
          <a:p>
            <a:pPr marL="1092200" indent="-514350">
              <a:buFont typeface="+mj-lt"/>
              <a:buAutoNum type="romanUcPeriod"/>
            </a:pPr>
            <a:r>
              <a:rPr lang="en-US" altLang="en-US" sz="2400" dirty="0">
                <a:solidFill>
                  <a:srgbClr val="FF0000"/>
                </a:solidFill>
              </a:rPr>
              <a:t>Serratus anterior.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en-US" sz="2400" dirty="0"/>
              <a:t>Describe and demonstrate the </a:t>
            </a:r>
            <a:r>
              <a:rPr lang="en-US" altLang="en-US" sz="2400" u="sng" dirty="0"/>
              <a:t>boundaries</a:t>
            </a:r>
            <a:r>
              <a:rPr lang="en-US" altLang="en-US" sz="2400" dirty="0"/>
              <a:t> and </a:t>
            </a:r>
            <a:r>
              <a:rPr lang="en-US" altLang="en-US" sz="2400" u="sng" dirty="0"/>
              <a:t>contents </a:t>
            </a:r>
            <a:r>
              <a:rPr lang="en-US" altLang="en-US" sz="2400" dirty="0"/>
              <a:t>of the </a:t>
            </a:r>
            <a:r>
              <a:rPr lang="en-US" altLang="en-US" sz="2400" dirty="0">
                <a:solidFill>
                  <a:srgbClr val="FF0000"/>
                </a:solidFill>
              </a:rPr>
              <a:t>axilla.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en-US" sz="2400" dirty="0"/>
              <a:t>Describe the </a:t>
            </a:r>
            <a:r>
              <a:rPr lang="en-US" altLang="en-US" sz="2400" u="sng" dirty="0"/>
              <a:t>formation</a:t>
            </a:r>
            <a:r>
              <a:rPr lang="en-US" altLang="en-US" sz="2400" dirty="0"/>
              <a:t> of the </a:t>
            </a:r>
            <a:r>
              <a:rPr lang="en-US" altLang="en-US" sz="2400" dirty="0">
                <a:solidFill>
                  <a:srgbClr val="FF0000"/>
                </a:solidFill>
              </a:rPr>
              <a:t>brachial plexus </a:t>
            </a:r>
            <a:r>
              <a:rPr lang="en-US" altLang="en-US" sz="2400" dirty="0"/>
              <a:t>and its </a:t>
            </a:r>
            <a:r>
              <a:rPr lang="en-US" altLang="en-US" sz="2400" u="sng" dirty="0"/>
              <a:t>branches.</a:t>
            </a:r>
          </a:p>
        </p:txBody>
      </p:sp>
    </p:spTree>
    <p:extLst>
      <p:ext uri="{BB962C8B-B14F-4D97-AF65-F5344CB8AC3E}">
        <p14:creationId xmlns:p14="http://schemas.microsoft.com/office/powerpoint/2010/main" val="2612293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xfrm>
            <a:off x="415600" y="149614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r>
              <a:rPr lang="en" sz="3600" dirty="0"/>
              <a:t>Questions</a:t>
            </a:r>
          </a:p>
        </p:txBody>
      </p:sp>
      <p:sp>
        <p:nvSpPr>
          <p:cNvPr id="323" name="Shape 323"/>
          <p:cNvSpPr txBox="1">
            <a:spLocks noGrp="1"/>
          </p:cNvSpPr>
          <p:nvPr>
            <p:ph type="body" idx="1"/>
          </p:nvPr>
        </p:nvSpPr>
        <p:spPr>
          <a:xfrm>
            <a:off x="415600" y="690499"/>
            <a:ext cx="11360800" cy="6052362"/>
          </a:xfrm>
          <a:prstGeom prst="rect">
            <a:avLst/>
          </a:prstGeom>
        </p:spPr>
        <p:txBody>
          <a:bodyPr vert="horz" lIns="121900" tIns="121900" rIns="121900" bIns="121900" numCol="2" rtlCol="0" anchor="t" anchorCtr="0">
            <a:noAutofit/>
          </a:bodyPr>
          <a:lstStyle/>
          <a:p>
            <a:pPr>
              <a:buNone/>
            </a:pPr>
            <a:r>
              <a:rPr lang="en" sz="1600" dirty="0">
                <a:solidFill>
                  <a:srgbClr val="000000"/>
                </a:solidFill>
              </a:rPr>
              <a:t>1- Which of the following statements is NOT correct:</a:t>
            </a:r>
          </a:p>
          <a:p>
            <a:pPr marL="457200">
              <a:buNone/>
            </a:pPr>
            <a:r>
              <a:rPr lang="en" sz="1600" dirty="0">
                <a:solidFill>
                  <a:srgbClr val="000000"/>
                </a:solidFill>
              </a:rPr>
              <a:t>A- The base of axilla is bounded posteriorly by the pectoralis major.</a:t>
            </a:r>
          </a:p>
          <a:p>
            <a:pPr marL="457200">
              <a:buNone/>
            </a:pPr>
            <a:r>
              <a:rPr lang="en" sz="1600" dirty="0">
                <a:solidFill>
                  <a:srgbClr val="000000"/>
                </a:solidFill>
              </a:rPr>
              <a:t>B- The base of axilla is bounded medially  by the 4 or 5th rib.</a:t>
            </a:r>
          </a:p>
          <a:p>
            <a:pPr marL="457200">
              <a:buNone/>
            </a:pPr>
            <a:r>
              <a:rPr lang="en" sz="1600" dirty="0">
                <a:solidFill>
                  <a:srgbClr val="000000"/>
                </a:solidFill>
              </a:rPr>
              <a:t>C- The apex of the axilla is bounded by 3 bones (clavicle, scapula and the 1st rib).</a:t>
            </a:r>
          </a:p>
          <a:p>
            <a:pPr marL="457200">
              <a:buNone/>
            </a:pPr>
            <a:r>
              <a:rPr lang="en" sz="1600" dirty="0">
                <a:solidFill>
                  <a:srgbClr val="000000"/>
                </a:solidFill>
              </a:rPr>
              <a:t>D- The apex is called cervicoaxillary canal.</a:t>
            </a:r>
          </a:p>
          <a:p>
            <a:pPr>
              <a:buNone/>
            </a:pPr>
            <a:endParaRPr lang="en" sz="1600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" sz="1600" dirty="0">
                <a:solidFill>
                  <a:srgbClr val="000000"/>
                </a:solidFill>
              </a:rPr>
              <a:t>2- The lateral wall of the axilla does </a:t>
            </a:r>
            <a:r>
              <a:rPr lang="en" sz="1600" u="sng" dirty="0">
                <a:solidFill>
                  <a:srgbClr val="000000"/>
                </a:solidFill>
              </a:rPr>
              <a:t>not</a:t>
            </a:r>
            <a:r>
              <a:rPr lang="en" sz="1600" dirty="0">
                <a:solidFill>
                  <a:srgbClr val="000000"/>
                </a:solidFill>
              </a:rPr>
              <a:t> contain:</a:t>
            </a:r>
          </a:p>
          <a:p>
            <a:pPr marL="457200">
              <a:buNone/>
            </a:pPr>
            <a:r>
              <a:rPr lang="en" sz="1600" dirty="0">
                <a:solidFill>
                  <a:srgbClr val="000000"/>
                </a:solidFill>
              </a:rPr>
              <a:t>A- biceps brachii</a:t>
            </a:r>
          </a:p>
          <a:p>
            <a:pPr marL="457200">
              <a:buNone/>
            </a:pPr>
            <a:r>
              <a:rPr lang="en" sz="1600" dirty="0">
                <a:solidFill>
                  <a:srgbClr val="000000"/>
                </a:solidFill>
              </a:rPr>
              <a:t>B- upper 4-5 ribs and intercostal muscles</a:t>
            </a:r>
          </a:p>
          <a:p>
            <a:pPr marL="457200">
              <a:buClr>
                <a:srgbClr val="000000"/>
              </a:buClr>
              <a:buSzPct val="122222"/>
              <a:buNone/>
            </a:pPr>
            <a:r>
              <a:rPr lang="en" sz="1600" dirty="0">
                <a:solidFill>
                  <a:srgbClr val="000000"/>
                </a:solidFill>
              </a:rPr>
              <a:t>C- bicipital groove of the humerus </a:t>
            </a:r>
          </a:p>
          <a:p>
            <a:pPr marL="457200">
              <a:buClr>
                <a:schemeClr val="dk1"/>
              </a:buClr>
              <a:buSzPct val="122222"/>
              <a:buNone/>
            </a:pPr>
            <a:r>
              <a:rPr lang="en" sz="1600" dirty="0">
                <a:solidFill>
                  <a:srgbClr val="000000"/>
                </a:solidFill>
              </a:rPr>
              <a:t>D- coracobrachialis</a:t>
            </a:r>
          </a:p>
          <a:p>
            <a:pPr>
              <a:buClr>
                <a:schemeClr val="dk1"/>
              </a:buClr>
              <a:buSzPct val="78571"/>
              <a:buNone/>
            </a:pPr>
            <a:endParaRPr lang="en" sz="1600"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SzPct val="78571"/>
              <a:buNone/>
            </a:pPr>
            <a:r>
              <a:rPr lang="en" sz="1600" dirty="0">
                <a:solidFill>
                  <a:schemeClr val="dk1"/>
                </a:solidFill>
              </a:rPr>
              <a:t>3- Which of the following is located  between subclavius and  pectoralis minor?</a:t>
            </a:r>
          </a:p>
          <a:p>
            <a:pPr marL="457200">
              <a:buNone/>
            </a:pPr>
            <a:r>
              <a:rPr lang="en" sz="1600" dirty="0">
                <a:solidFill>
                  <a:srgbClr val="000000"/>
                </a:solidFill>
              </a:rPr>
              <a:t>A- Serratus anterior</a:t>
            </a:r>
          </a:p>
          <a:p>
            <a:pPr marL="457200">
              <a:buNone/>
            </a:pPr>
            <a:r>
              <a:rPr lang="en" sz="1600" dirty="0">
                <a:solidFill>
                  <a:srgbClr val="000000"/>
                </a:solidFill>
              </a:rPr>
              <a:t>B- Axilla</a:t>
            </a:r>
          </a:p>
          <a:p>
            <a:pPr marL="457200">
              <a:buNone/>
            </a:pPr>
            <a:r>
              <a:rPr lang="en" sz="1600" dirty="0">
                <a:solidFill>
                  <a:srgbClr val="000000"/>
                </a:solidFill>
              </a:rPr>
              <a:t>C- Clavipectoral Fascia</a:t>
            </a:r>
          </a:p>
          <a:p>
            <a:pPr marL="457200">
              <a:buNone/>
            </a:pPr>
            <a:r>
              <a:rPr lang="en" sz="1600" dirty="0">
                <a:solidFill>
                  <a:srgbClr val="000000"/>
                </a:solidFill>
              </a:rPr>
              <a:t>D- Brachial Plexus</a:t>
            </a:r>
          </a:p>
          <a:p>
            <a:pPr>
              <a:buNone/>
            </a:pPr>
            <a:endParaRPr lang="en" sz="1600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" sz="1600" dirty="0">
                <a:solidFill>
                  <a:srgbClr val="000000"/>
                </a:solidFill>
              </a:rPr>
              <a:t>4- What is the nerve supply of Serratus anterior?</a:t>
            </a:r>
          </a:p>
          <a:p>
            <a:pPr marL="457200">
              <a:buNone/>
            </a:pPr>
            <a:r>
              <a:rPr lang="en" sz="1600" dirty="0">
                <a:solidFill>
                  <a:srgbClr val="000000"/>
                </a:solidFill>
              </a:rPr>
              <a:t>A- Lateral pectoral nerve.</a:t>
            </a:r>
          </a:p>
          <a:p>
            <a:pPr marL="457200">
              <a:buNone/>
            </a:pPr>
            <a:r>
              <a:rPr lang="en" sz="1600" dirty="0">
                <a:solidFill>
                  <a:srgbClr val="000000"/>
                </a:solidFill>
              </a:rPr>
              <a:t>B- Long thoracic nerve.</a:t>
            </a:r>
          </a:p>
          <a:p>
            <a:pPr marL="457200">
              <a:buNone/>
            </a:pPr>
            <a:r>
              <a:rPr lang="en" sz="1600" dirty="0">
                <a:solidFill>
                  <a:srgbClr val="000000"/>
                </a:solidFill>
              </a:rPr>
              <a:t>C- Musculocutaneous nerve.</a:t>
            </a:r>
          </a:p>
          <a:p>
            <a:pPr marL="457200">
              <a:buClr>
                <a:schemeClr val="dk1"/>
              </a:buClr>
              <a:buSzPct val="78571"/>
              <a:buNone/>
            </a:pPr>
            <a:r>
              <a:rPr lang="en" sz="1600" dirty="0">
                <a:solidFill>
                  <a:srgbClr val="000000"/>
                </a:solidFill>
              </a:rPr>
              <a:t>D- Ulnar nerve.</a:t>
            </a:r>
          </a:p>
          <a:p>
            <a:pPr>
              <a:buClr>
                <a:schemeClr val="dk1"/>
              </a:buClr>
              <a:buSzPct val="122222"/>
              <a:buNone/>
            </a:pPr>
            <a:r>
              <a:rPr lang="en" sz="1600" dirty="0">
                <a:solidFill>
                  <a:schemeClr val="dk1"/>
                </a:solidFill>
              </a:rPr>
              <a:t> 5- Which wall is formed (partly) by the clavipectoral fasica?</a:t>
            </a:r>
          </a:p>
          <a:p>
            <a:pPr marL="520700">
              <a:buClr>
                <a:schemeClr val="dk1"/>
              </a:buClr>
              <a:buSzPct val="122222"/>
              <a:buNone/>
            </a:pPr>
            <a:r>
              <a:rPr lang="en-GB" sz="1600" dirty="0">
                <a:solidFill>
                  <a:schemeClr val="dk1"/>
                </a:solidFill>
              </a:rPr>
              <a:t>A</a:t>
            </a:r>
            <a:r>
              <a:rPr lang="en" sz="1600" dirty="0">
                <a:solidFill>
                  <a:schemeClr val="dk1"/>
                </a:solidFill>
              </a:rPr>
              <a:t>- Anterior</a:t>
            </a:r>
          </a:p>
          <a:p>
            <a:pPr marL="520700">
              <a:buClr>
                <a:schemeClr val="dk1"/>
              </a:buClr>
              <a:buSzPct val="122222"/>
              <a:buNone/>
            </a:pPr>
            <a:r>
              <a:rPr lang="en-GB" sz="1600" dirty="0">
                <a:solidFill>
                  <a:schemeClr val="dk1"/>
                </a:solidFill>
              </a:rPr>
              <a:t>B</a:t>
            </a:r>
            <a:r>
              <a:rPr lang="en" sz="1600" dirty="0">
                <a:solidFill>
                  <a:schemeClr val="dk1"/>
                </a:solidFill>
              </a:rPr>
              <a:t>- Posterior </a:t>
            </a:r>
          </a:p>
          <a:p>
            <a:pPr marL="520700">
              <a:buClr>
                <a:schemeClr val="dk1"/>
              </a:buClr>
              <a:buSzPct val="122222"/>
              <a:buNone/>
            </a:pPr>
            <a:r>
              <a:rPr lang="en-GB" sz="1600" dirty="0">
                <a:solidFill>
                  <a:schemeClr val="dk1"/>
                </a:solidFill>
              </a:rPr>
              <a:t>C</a:t>
            </a:r>
            <a:r>
              <a:rPr lang="en" sz="1600" dirty="0">
                <a:solidFill>
                  <a:schemeClr val="dk1"/>
                </a:solidFill>
              </a:rPr>
              <a:t>- Medial</a:t>
            </a:r>
          </a:p>
          <a:p>
            <a:pPr marL="520700">
              <a:buClr>
                <a:schemeClr val="dk1"/>
              </a:buClr>
              <a:buSzPct val="122222"/>
              <a:buNone/>
            </a:pPr>
            <a:r>
              <a:rPr lang="en-GB" sz="1600" dirty="0">
                <a:solidFill>
                  <a:schemeClr val="dk1"/>
                </a:solidFill>
              </a:rPr>
              <a:t>D</a:t>
            </a:r>
            <a:r>
              <a:rPr lang="en" sz="1600" dirty="0">
                <a:solidFill>
                  <a:schemeClr val="dk1"/>
                </a:solidFill>
              </a:rPr>
              <a:t>- Lateral </a:t>
            </a:r>
          </a:p>
          <a:p>
            <a:pPr>
              <a:buClr>
                <a:schemeClr val="dk1"/>
              </a:buClr>
              <a:buSzPct val="122222"/>
              <a:buNone/>
            </a:pPr>
            <a:endParaRPr lang="en-US" sz="1600" dirty="0">
              <a:solidFill>
                <a:srgbClr val="000000"/>
              </a:solidFill>
            </a:endParaRPr>
          </a:p>
          <a:p>
            <a:pPr>
              <a:buClr>
                <a:schemeClr val="dk1"/>
              </a:buClr>
              <a:buSzPct val="122222"/>
              <a:buNone/>
            </a:pPr>
            <a:r>
              <a:rPr lang="en-US" sz="1600" dirty="0">
                <a:solidFill>
                  <a:srgbClr val="000000"/>
                </a:solidFill>
              </a:rPr>
              <a:t>6- In the brachial plexus all the posterior divisions of the three trunks join to form ______.</a:t>
            </a:r>
          </a:p>
          <a:p>
            <a:pPr marL="457200">
              <a:buClr>
                <a:schemeClr val="dk1"/>
              </a:buClr>
              <a:buSzPct val="122222"/>
              <a:buNone/>
            </a:pPr>
            <a:r>
              <a:rPr lang="en-US" sz="1600" dirty="0">
                <a:solidFill>
                  <a:srgbClr val="000000"/>
                </a:solidFill>
              </a:rPr>
              <a:t>A- Lateral cord</a:t>
            </a:r>
          </a:p>
          <a:p>
            <a:pPr marL="457200">
              <a:buClr>
                <a:schemeClr val="dk1"/>
              </a:buClr>
              <a:buSzPct val="122222"/>
              <a:buNone/>
            </a:pPr>
            <a:r>
              <a:rPr lang="en-US" sz="1600" dirty="0">
                <a:solidFill>
                  <a:srgbClr val="000000"/>
                </a:solidFill>
              </a:rPr>
              <a:t>B- Posterior cord</a:t>
            </a:r>
          </a:p>
          <a:p>
            <a:pPr marL="457200">
              <a:buClr>
                <a:schemeClr val="dk1"/>
              </a:buClr>
              <a:buSzPct val="122222"/>
              <a:buNone/>
            </a:pPr>
            <a:r>
              <a:rPr lang="en-US" sz="1600" dirty="0">
                <a:solidFill>
                  <a:srgbClr val="000000"/>
                </a:solidFill>
              </a:rPr>
              <a:t>C- Lateral root</a:t>
            </a:r>
          </a:p>
          <a:p>
            <a:pPr marL="457200">
              <a:buClr>
                <a:schemeClr val="dk1"/>
              </a:buClr>
              <a:buSzPct val="122222"/>
              <a:buNone/>
            </a:pPr>
            <a:r>
              <a:rPr lang="en-US" sz="1600" dirty="0">
                <a:solidFill>
                  <a:srgbClr val="000000"/>
                </a:solidFill>
              </a:rPr>
              <a:t>D- Posterior root</a:t>
            </a:r>
          </a:p>
          <a:p>
            <a:pPr>
              <a:buClr>
                <a:schemeClr val="dk1"/>
              </a:buClr>
              <a:buSzPct val="122222"/>
              <a:buNone/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</a:p>
          <a:p>
            <a:pPr>
              <a:buClr>
                <a:schemeClr val="dk1"/>
              </a:buClr>
              <a:buSzPct val="122222"/>
              <a:buNone/>
            </a:pPr>
            <a:r>
              <a:rPr lang="en-US" sz="1600" dirty="0">
                <a:solidFill>
                  <a:srgbClr val="000000"/>
                </a:solidFill>
              </a:rPr>
              <a:t>7- Which cord gives rise to the </a:t>
            </a:r>
            <a:r>
              <a:rPr lang="en" sz="1600" dirty="0">
                <a:solidFill>
                  <a:schemeClr val="dk1"/>
                </a:solidFill>
              </a:rPr>
              <a:t>musculocutaneous </a:t>
            </a:r>
            <a:r>
              <a:rPr lang="en-US" sz="1600" dirty="0">
                <a:solidFill>
                  <a:srgbClr val="000000"/>
                </a:solidFill>
              </a:rPr>
              <a:t>nerve?</a:t>
            </a:r>
          </a:p>
          <a:p>
            <a:pPr marL="457200">
              <a:buClr>
                <a:schemeClr val="dk1"/>
              </a:buClr>
              <a:buSzPct val="122222"/>
              <a:buNone/>
            </a:pPr>
            <a:r>
              <a:rPr lang="en-US" sz="1600" dirty="0">
                <a:solidFill>
                  <a:srgbClr val="000000"/>
                </a:solidFill>
              </a:rPr>
              <a:t>A- Anterior cord</a:t>
            </a:r>
          </a:p>
          <a:p>
            <a:pPr marL="457200">
              <a:buClr>
                <a:schemeClr val="dk1"/>
              </a:buClr>
              <a:buSzPct val="122222"/>
              <a:buNone/>
            </a:pPr>
            <a:r>
              <a:rPr lang="en-US" sz="1600" dirty="0">
                <a:solidFill>
                  <a:srgbClr val="000000"/>
                </a:solidFill>
              </a:rPr>
              <a:t>B- Posterior cord</a:t>
            </a:r>
          </a:p>
          <a:p>
            <a:pPr marL="457200">
              <a:buClr>
                <a:schemeClr val="dk1"/>
              </a:buClr>
              <a:buSzPct val="122222"/>
              <a:buNone/>
            </a:pPr>
            <a:r>
              <a:rPr lang="en-US" sz="1600" dirty="0">
                <a:solidFill>
                  <a:srgbClr val="000000"/>
                </a:solidFill>
              </a:rPr>
              <a:t>C- Medial cord</a:t>
            </a:r>
          </a:p>
          <a:p>
            <a:pPr marL="457200">
              <a:buClr>
                <a:schemeClr val="dk1"/>
              </a:buClr>
              <a:buSzPct val="122222"/>
              <a:buNone/>
            </a:pPr>
            <a:r>
              <a:rPr lang="en-US" sz="1600" dirty="0">
                <a:solidFill>
                  <a:srgbClr val="000000"/>
                </a:solidFill>
              </a:rPr>
              <a:t>D- Lateral cord</a:t>
            </a:r>
          </a:p>
          <a:p>
            <a:pPr marL="457200">
              <a:buClr>
                <a:schemeClr val="dk1"/>
              </a:buClr>
              <a:buSzPct val="122222"/>
              <a:buNone/>
            </a:pPr>
            <a:endParaRPr lang="en-US" sz="1600" dirty="0">
              <a:solidFill>
                <a:srgbClr val="000000"/>
              </a:solidFill>
            </a:endParaRPr>
          </a:p>
          <a:p>
            <a:pPr>
              <a:buClr>
                <a:schemeClr val="dk1"/>
              </a:buClr>
              <a:buSzPct val="122222"/>
              <a:buNone/>
            </a:pPr>
            <a:r>
              <a:rPr lang="en-US" sz="1600" dirty="0">
                <a:solidFill>
                  <a:srgbClr val="000000"/>
                </a:solidFill>
              </a:rPr>
              <a:t>8- A patient presents to the ER with inability to depress his shoulders. The physician suspects nerve involvement ,which nerve is most likely damaged? </a:t>
            </a:r>
          </a:p>
          <a:p>
            <a:pPr marL="520700" indent="-292100">
              <a:buClr>
                <a:schemeClr val="dk1"/>
              </a:buClr>
              <a:buSzPct val="122222"/>
              <a:buNone/>
            </a:pPr>
            <a:r>
              <a:rPr lang="en-US" sz="1600" dirty="0">
                <a:solidFill>
                  <a:srgbClr val="000000"/>
                </a:solidFill>
              </a:rPr>
              <a:t>A- Medial pectoral nerve</a:t>
            </a:r>
          </a:p>
          <a:p>
            <a:pPr marL="520700" indent="-292100">
              <a:buClr>
                <a:schemeClr val="dk1"/>
              </a:buClr>
              <a:buSzPct val="122222"/>
              <a:buNone/>
            </a:pPr>
            <a:r>
              <a:rPr lang="en-US" sz="1600" dirty="0">
                <a:solidFill>
                  <a:srgbClr val="000000"/>
                </a:solidFill>
              </a:rPr>
              <a:t>B- Lateral pectoral nerve</a:t>
            </a:r>
          </a:p>
          <a:p>
            <a:pPr marL="520700" indent="-292100">
              <a:buClr>
                <a:schemeClr val="dk1"/>
              </a:buClr>
              <a:buSzPct val="122222"/>
              <a:buNone/>
            </a:pPr>
            <a:r>
              <a:rPr lang="en-US" sz="1600" dirty="0">
                <a:solidFill>
                  <a:srgbClr val="000000"/>
                </a:solidFill>
              </a:rPr>
              <a:t>C- Anterior pectoral nerve</a:t>
            </a:r>
          </a:p>
          <a:p>
            <a:pPr marL="520700" indent="-292100">
              <a:buClr>
                <a:schemeClr val="dk1"/>
              </a:buClr>
              <a:buSzPct val="122222"/>
              <a:buNone/>
            </a:pPr>
            <a:r>
              <a:rPr lang="en-US" sz="1600" dirty="0">
                <a:solidFill>
                  <a:srgbClr val="000000"/>
                </a:solidFill>
              </a:rPr>
              <a:t>D- Posterior pectoral nerve</a:t>
            </a:r>
          </a:p>
        </p:txBody>
      </p:sp>
      <p:sp>
        <p:nvSpPr>
          <p:cNvPr id="324" name="Shape 324"/>
          <p:cNvSpPr txBox="1"/>
          <p:nvPr/>
        </p:nvSpPr>
        <p:spPr>
          <a:xfrm>
            <a:off x="11341800" y="4780200"/>
            <a:ext cx="1478800" cy="2292861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Answers:</a:t>
            </a:r>
          </a:p>
          <a:p>
            <a:r>
              <a:rPr lang="en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1- A</a:t>
            </a:r>
          </a:p>
          <a:p>
            <a:r>
              <a:rPr lang="en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2- B</a:t>
            </a:r>
          </a:p>
          <a:p>
            <a:r>
              <a:rPr lang="en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3- C</a:t>
            </a:r>
          </a:p>
          <a:p>
            <a:r>
              <a:rPr lang="en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4- B</a:t>
            </a:r>
          </a:p>
          <a:p>
            <a:r>
              <a:rPr lang="en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5- A</a:t>
            </a:r>
          </a:p>
          <a:p>
            <a:r>
              <a:rPr lang="en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6- B</a:t>
            </a:r>
          </a:p>
          <a:p>
            <a:r>
              <a:rPr lang="en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7- D</a:t>
            </a:r>
          </a:p>
          <a:p>
            <a:r>
              <a:rPr lang="en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8- A</a:t>
            </a:r>
          </a:p>
        </p:txBody>
      </p:sp>
    </p:spTree>
    <p:extLst>
      <p:ext uri="{BB962C8B-B14F-4D97-AF65-F5344CB8AC3E}">
        <p14:creationId xmlns:p14="http://schemas.microsoft.com/office/powerpoint/2010/main" val="3498618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5600" y="1223683"/>
            <a:ext cx="11027847" cy="30524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9- List the main terminal nerves of the brachial plexus.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10- A boxer presented to the ER with inability to punch. Which muscle is most likely affected and what nerve supplies this muscle?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11- Name one muscle responsible for depression of the shoulder, and mention its origin and insertion.</a:t>
            </a:r>
            <a:endParaRPr lang="en-GB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12- What are the contents of the axilla?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13- </a:t>
            </a:r>
            <a:r>
              <a:rPr lang="en" sz="2000" dirty="0"/>
              <a:t>A Soldier was shot on the chest and the shot has effected a nerve , what might happen to him?</a:t>
            </a:r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5" name="Shape 322"/>
          <p:cNvSpPr txBox="1">
            <a:spLocks noGrp="1"/>
          </p:cNvSpPr>
          <p:nvPr>
            <p:ph type="title"/>
          </p:nvPr>
        </p:nvSpPr>
        <p:spPr>
          <a:xfrm>
            <a:off x="415600" y="3520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r>
              <a:rPr lang="en" sz="3600" dirty="0"/>
              <a:t>Questions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15600" y="4101353"/>
            <a:ext cx="11360800" cy="2918012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Answers: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9- Median, ulnar, </a:t>
            </a:r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radial, axilla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and musculocutaneous.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10-  Serratus anterior supplied by long thoracic nerve.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11- Pectoralis minor. Origin (Close to the costal cartilage of ribs 3, 4, 5) Insertion (coracoid process)</a:t>
            </a:r>
          </a:p>
          <a:p>
            <a:pPr marL="0" indent="0">
              <a:lnSpc>
                <a:spcPct val="100000"/>
              </a:lnSpc>
              <a:buSzPct val="100000"/>
              <a:buNone/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12-  1) </a:t>
            </a:r>
            <a:r>
              <a:rPr lang="en" sz="1400" dirty="0">
                <a:solidFill>
                  <a:schemeClr val="bg1">
                    <a:lumMod val="65000"/>
                  </a:schemeClr>
                </a:solidFill>
              </a:rPr>
              <a:t>Cords</a:t>
            </a:r>
            <a:r>
              <a:rPr lang="en" sz="14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" sz="1400" dirty="0">
                <a:solidFill>
                  <a:schemeClr val="bg1">
                    <a:lumMod val="65000"/>
                  </a:schemeClr>
                </a:solidFill>
              </a:rPr>
              <a:t>and branches of brachial plexus</a:t>
            </a:r>
          </a:p>
          <a:p>
            <a:pPr marL="349250" indent="0">
              <a:lnSpc>
                <a:spcPct val="100000"/>
              </a:lnSpc>
              <a:buSzPct val="100000"/>
              <a:buNone/>
            </a:pPr>
            <a:r>
              <a:rPr lang="en" sz="1400" dirty="0">
                <a:solidFill>
                  <a:schemeClr val="bg1">
                    <a:lumMod val="65000"/>
                  </a:schemeClr>
                </a:solidFill>
              </a:rPr>
              <a:t>2) Axillary artery and its branches</a:t>
            </a:r>
          </a:p>
          <a:p>
            <a:pPr marL="349250" indent="0">
              <a:lnSpc>
                <a:spcPct val="100000"/>
              </a:lnSpc>
              <a:buSzPct val="100000"/>
              <a:buNone/>
            </a:pPr>
            <a:r>
              <a:rPr lang="en" sz="1400" dirty="0">
                <a:solidFill>
                  <a:schemeClr val="bg1">
                    <a:lumMod val="65000"/>
                  </a:schemeClr>
                </a:solidFill>
              </a:rPr>
              <a:t>3) Axillary vein and its tributaries</a:t>
            </a:r>
          </a:p>
          <a:p>
            <a:pPr marL="349250" indent="0">
              <a:lnSpc>
                <a:spcPct val="100000"/>
              </a:lnSpc>
              <a:buSzPct val="100000"/>
              <a:buNone/>
            </a:pPr>
            <a:r>
              <a:rPr lang="en" sz="1400" dirty="0">
                <a:solidFill>
                  <a:schemeClr val="bg1">
                    <a:lumMod val="65000"/>
                  </a:schemeClr>
                </a:solidFill>
              </a:rPr>
              <a:t>4) Axillary lymph nodes</a:t>
            </a:r>
          </a:p>
          <a:p>
            <a:pPr marL="349250" indent="0">
              <a:lnSpc>
                <a:spcPct val="100000"/>
              </a:lnSpc>
              <a:buSzPct val="100000"/>
              <a:buNone/>
            </a:pPr>
            <a:r>
              <a:rPr lang="en" sz="1400" dirty="0">
                <a:solidFill>
                  <a:schemeClr val="bg1">
                    <a:lumMod val="65000"/>
                  </a:schemeClr>
                </a:solidFill>
              </a:rPr>
              <a:t>5) Axillary fat</a:t>
            </a:r>
          </a:p>
          <a:p>
            <a:pPr marL="349250" indent="0">
              <a:lnSpc>
                <a:spcPct val="100000"/>
              </a:lnSpc>
              <a:buSzPct val="100000"/>
              <a:buNone/>
            </a:pPr>
            <a:r>
              <a:rPr lang="en" sz="1400" dirty="0">
                <a:solidFill>
                  <a:schemeClr val="bg1">
                    <a:lumMod val="65000"/>
                  </a:schemeClr>
                </a:solidFill>
              </a:rPr>
              <a:t>6) Loose connective tissue</a:t>
            </a:r>
          </a:p>
          <a:p>
            <a:pPr marL="0" indent="0">
              <a:lnSpc>
                <a:spcPct val="120000"/>
              </a:lnSpc>
              <a:buSzPct val="100000"/>
              <a:buNone/>
            </a:pPr>
            <a:r>
              <a:rPr lang="en" sz="1400" dirty="0">
                <a:solidFill>
                  <a:schemeClr val="bg1">
                    <a:lumMod val="65000"/>
                  </a:schemeClr>
                </a:solidFill>
              </a:rPr>
              <a:t>13- Winging of scapula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GB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9159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56664" y="407894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Summary (Pectoral Region)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579701"/>
              </p:ext>
            </p:extLst>
          </p:nvPr>
        </p:nvGraphicFramePr>
        <p:xfrm>
          <a:off x="656664" y="1093694"/>
          <a:ext cx="10878672" cy="5318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5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8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85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54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404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alibri" pitchFamily="34" charset="0"/>
                          <a:cs typeface="Calibri" pitchFamily="34" charset="0"/>
                        </a:rPr>
                        <a:t>Muscle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alibri" pitchFamily="34" charset="0"/>
                          <a:cs typeface="Calibri" pitchFamily="34" charset="0"/>
                        </a:rPr>
                        <a:t>Origin</a:t>
                      </a:r>
                      <a:r>
                        <a:rPr lang="en-US" sz="1400" b="0" baseline="0" dirty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endParaRPr lang="en-US" sz="14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alibri" pitchFamily="34" charset="0"/>
                          <a:cs typeface="Calibri" pitchFamily="34" charset="0"/>
                        </a:rPr>
                        <a:t>Insertion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alibri" pitchFamily="34" charset="0"/>
                          <a:cs typeface="Calibri" pitchFamily="34" charset="0"/>
                        </a:rPr>
                        <a:t>Nerve</a:t>
                      </a:r>
                      <a:r>
                        <a:rPr lang="en-US" sz="1400" b="0" baseline="0" dirty="0">
                          <a:latin typeface="Calibri" pitchFamily="34" charset="0"/>
                          <a:cs typeface="Calibri" pitchFamily="34" charset="0"/>
                        </a:rPr>
                        <a:t> supply</a:t>
                      </a:r>
                      <a:endParaRPr lang="en-US" sz="14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alibri" pitchFamily="34" charset="0"/>
                          <a:cs typeface="Calibri" pitchFamily="34" charset="0"/>
                        </a:rPr>
                        <a:t>Action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6400">
                <a:tc>
                  <a:txBody>
                    <a:bodyPr/>
                    <a:lstStyle/>
                    <a:p>
                      <a:r>
                        <a:rPr lang="en-US" sz="1400" b="0" i="1" dirty="0" err="1">
                          <a:latin typeface="Calibri" pitchFamily="34" charset="0"/>
                          <a:cs typeface="Calibri" pitchFamily="34" charset="0"/>
                        </a:rPr>
                        <a:t>Pectoralis</a:t>
                      </a:r>
                      <a:r>
                        <a:rPr lang="en-US" sz="1400" b="0" i="1" dirty="0">
                          <a:latin typeface="Calibri" pitchFamily="34" charset="0"/>
                          <a:cs typeface="Calibri" pitchFamily="34" charset="0"/>
                        </a:rPr>
                        <a:t> Major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90000"/>
                        </a:lnSpc>
                      </a:pPr>
                      <a:r>
                        <a:rPr lang="en-US" sz="1400" b="0" u="sng" dirty="0" err="1"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Clavicular</a:t>
                      </a:r>
                      <a:r>
                        <a:rPr lang="en-US" sz="1400" b="0" u="sng" dirty="0"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 head</a:t>
                      </a:r>
                      <a:r>
                        <a:rPr lang="en-US" sz="1400" b="0" dirty="0"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: From; 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</a:pPr>
                      <a:r>
                        <a:rPr lang="en-US" sz="1400" b="0" dirty="0"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(1) Medial ½ of the front of the clavicle.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</a:pPr>
                      <a:r>
                        <a:rPr lang="en-US" sz="1400" b="0" u="sng" dirty="0" err="1"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Sternocostal</a:t>
                      </a:r>
                      <a:r>
                        <a:rPr lang="en-US" sz="1400" b="0" u="sng" dirty="0"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 head</a:t>
                      </a:r>
                      <a:r>
                        <a:rPr lang="en-US" sz="1400" b="0" dirty="0"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: From;</a:t>
                      </a:r>
                      <a:endParaRPr lang="en-US" sz="1400" b="0" dirty="0">
                        <a:solidFill>
                          <a:srgbClr val="D60093"/>
                        </a:solidFill>
                        <a:latin typeface="Calibri" pitchFamily="34" charset="0"/>
                        <a:ea typeface="ＭＳ Ｐゴシック" pitchFamily="34" charset="-128"/>
                        <a:cs typeface="Calibri" pitchFamily="34" charset="0"/>
                      </a:endParaRPr>
                    </a:p>
                    <a:p>
                      <a:pPr eaLnBrk="1" hangingPunct="1">
                        <a:lnSpc>
                          <a:spcPct val="90000"/>
                        </a:lnSpc>
                      </a:pPr>
                      <a:r>
                        <a:rPr lang="en-US" sz="1400" b="0" dirty="0"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- Sternum.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</a:pPr>
                      <a:r>
                        <a:rPr lang="en-US" sz="1400" b="0" dirty="0"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- Upper 6 costal cartilages.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</a:pPr>
                      <a:r>
                        <a:rPr lang="en-US" sz="1400" b="0" dirty="0"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- Aponeurosis of the external oblique muscle.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90000"/>
                        </a:lnSpc>
                      </a:pPr>
                      <a:r>
                        <a:rPr lang="en-US" sz="1400" b="0" dirty="0"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Lateral lip of </a:t>
                      </a:r>
                      <a:r>
                        <a:rPr lang="en-US" sz="1400" b="0" dirty="0" err="1"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bicipital</a:t>
                      </a:r>
                      <a:r>
                        <a:rPr lang="en-US" sz="1400" b="0" dirty="0"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 groove (</a:t>
                      </a:r>
                      <a:r>
                        <a:rPr lang="en-US" sz="1400" b="0" dirty="0" err="1"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Humerus</a:t>
                      </a:r>
                      <a:r>
                        <a:rPr lang="en-US" sz="1400" b="0" dirty="0"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).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u="sng" dirty="0"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Medial &amp; lateral pectoral nerves</a:t>
                      </a:r>
                      <a:endParaRPr lang="en-US" sz="1400" b="0" u="sng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eaLnBrk="1" hangingPunct="1">
                        <a:lnSpc>
                          <a:spcPct val="90000"/>
                        </a:lnSpc>
                        <a:buNone/>
                      </a:pPr>
                      <a:r>
                        <a:rPr lang="en-US" sz="1400" b="1" u="sng" dirty="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(1) Adduction of</a:t>
                      </a:r>
                      <a:r>
                        <a:rPr lang="en-US" sz="1400" b="1" u="sng" baseline="0" dirty="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 the arm </a:t>
                      </a:r>
                    </a:p>
                    <a:p>
                      <a:pPr marL="0" indent="0" eaLnBrk="1" hangingPunct="1">
                        <a:lnSpc>
                          <a:spcPct val="90000"/>
                        </a:lnSpc>
                        <a:buNone/>
                      </a:pPr>
                      <a:r>
                        <a:rPr lang="en-US" sz="1400" b="1" u="sng" baseline="0" dirty="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(2) </a:t>
                      </a:r>
                      <a:r>
                        <a:rPr lang="en-US" sz="1400" b="1" u="sng" dirty="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medial rotation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 of the arm.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(3)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Clavicular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 head helps in f</a:t>
                      </a:r>
                      <a:r>
                        <a:rPr lang="en-US" sz="1400" b="0" u="sng" dirty="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lexion of arm (shoulder)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.</a:t>
                      </a:r>
                    </a:p>
                    <a:p>
                      <a:endParaRPr lang="en-US" sz="14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1400" b="0" i="1" dirty="0" err="1">
                          <a:latin typeface="Calibri" pitchFamily="34" charset="0"/>
                          <a:cs typeface="Calibri" pitchFamily="34" charset="0"/>
                        </a:rPr>
                        <a:t>Pectoralis</a:t>
                      </a:r>
                      <a:r>
                        <a:rPr lang="en-US" sz="1400" b="0" i="1" dirty="0">
                          <a:latin typeface="Calibri" pitchFamily="34" charset="0"/>
                          <a:cs typeface="Calibri" pitchFamily="34" charset="0"/>
                        </a:rPr>
                        <a:t> Minor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From 3</a:t>
                      </a:r>
                      <a:r>
                        <a:rPr lang="en-US" sz="1400" b="0" baseline="30000" dirty="0"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rd</a:t>
                      </a:r>
                      <a:r>
                        <a:rPr lang="en-US" sz="1400" b="0" dirty="0"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,4</a:t>
                      </a:r>
                      <a:r>
                        <a:rPr lang="en-US" sz="1400" b="0" baseline="30000" dirty="0"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th</a:t>
                      </a:r>
                      <a:r>
                        <a:rPr lang="en-US" sz="1400" b="0" dirty="0"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, &amp; 5</a:t>
                      </a:r>
                      <a:r>
                        <a:rPr lang="en-US" sz="1400" b="0" baseline="30000" dirty="0"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th</a:t>
                      </a:r>
                      <a:r>
                        <a:rPr lang="en-US" sz="1400" b="0" dirty="0"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ribs close to their costal cartilages.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Coracoid process (scapula).</a:t>
                      </a:r>
                    </a:p>
                    <a:p>
                      <a:endParaRPr lang="en-US" sz="14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u="sng" dirty="0"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Medial pectoral nerve</a:t>
                      </a:r>
                      <a:endParaRPr lang="en-US" sz="1400" b="0" u="sng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90000"/>
                        </a:lnSpc>
                        <a:defRPr/>
                      </a:pPr>
                      <a:r>
                        <a:rPr lang="en-US" sz="1400" b="0" dirty="0"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(1) Depression of the shoulder.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defRPr/>
                      </a:pPr>
                      <a:r>
                        <a:rPr lang="en-US" sz="1400" b="0" dirty="0"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(2) Draw the ribs</a:t>
                      </a:r>
                      <a:r>
                        <a:rPr lang="en-US" sz="1400" b="0" dirty="0">
                          <a:solidFill>
                            <a:srgbClr val="FF00FF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upward </a:t>
                      </a:r>
                      <a:r>
                        <a:rPr lang="en-US" sz="1400" b="0" dirty="0"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and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outwards</a:t>
                      </a:r>
                      <a:r>
                        <a:rPr lang="en-US" sz="1400" b="0" dirty="0"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during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deep inspiration</a:t>
                      </a:r>
                      <a:r>
                        <a:rPr lang="en-US" sz="1400" b="0" dirty="0"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.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1400" b="0" i="1" dirty="0" err="1">
                          <a:latin typeface="Calibri" pitchFamily="34" charset="0"/>
                          <a:cs typeface="Calibri" pitchFamily="34" charset="0"/>
                        </a:rPr>
                        <a:t>Subclavius</a:t>
                      </a:r>
                      <a:r>
                        <a:rPr lang="en-US" sz="1400" b="0" i="1" dirty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</a:p>
                  </a:txBody>
                  <a:tcPr>
                    <a:solidFill>
                      <a:srgbClr val="E7F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From 1</a:t>
                      </a:r>
                      <a:r>
                        <a:rPr lang="en-US" sz="1400" b="0" baseline="30000" dirty="0"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st</a:t>
                      </a:r>
                      <a:r>
                        <a:rPr lang="en-US" sz="1400" b="0" dirty="0"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rib at its junction with 1</a:t>
                      </a:r>
                      <a:r>
                        <a:rPr lang="en-US" sz="1400" b="0" baseline="30000" dirty="0"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st</a:t>
                      </a:r>
                      <a:r>
                        <a:rPr lang="en-US" sz="1400" b="0" dirty="0"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costal cartilage.</a:t>
                      </a:r>
                    </a:p>
                    <a:p>
                      <a:endParaRPr lang="en-US" sz="14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E7F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Subclavian</a:t>
                      </a:r>
                      <a:r>
                        <a:rPr lang="en-US" sz="1400" b="0" dirty="0"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groove in the middle 1/3 of the inferior surface of clavicle.</a:t>
                      </a:r>
                    </a:p>
                  </a:txBody>
                  <a:tcPr>
                    <a:solidFill>
                      <a:srgbClr val="E7F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Nerve to </a:t>
                      </a:r>
                      <a:r>
                        <a:rPr lang="en-US" sz="1400" b="0" dirty="0" err="1"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subclavius</a:t>
                      </a:r>
                      <a:r>
                        <a:rPr lang="en-US" sz="1400" b="0" dirty="0"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from </a:t>
                      </a:r>
                      <a:r>
                        <a:rPr lang="en-US" sz="1400" b="0" u="sng" dirty="0"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upper trunk </a:t>
                      </a:r>
                      <a:r>
                        <a:rPr lang="en-US" sz="1400" b="0" dirty="0"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of brachial plexus.</a:t>
                      </a:r>
                    </a:p>
                    <a:p>
                      <a:endParaRPr lang="en-US" sz="14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E7F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(1) Fixes the clavicle during movement of shoulder joint</a:t>
                      </a:r>
                      <a:endParaRPr lang="en-US" sz="14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E7F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1400" b="0" i="1" dirty="0" err="1">
                          <a:latin typeface="Calibri" pitchFamily="34" charset="0"/>
                          <a:cs typeface="Calibri" pitchFamily="34" charset="0"/>
                        </a:rPr>
                        <a:t>Serratus</a:t>
                      </a:r>
                      <a:r>
                        <a:rPr lang="en-US" sz="1400" b="0" i="1" dirty="0">
                          <a:latin typeface="Calibri" pitchFamily="34" charset="0"/>
                          <a:cs typeface="Calibri" pitchFamily="34" charset="0"/>
                        </a:rPr>
                        <a:t> anterior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Upper eight ribs.</a:t>
                      </a:r>
                    </a:p>
                    <a:p>
                      <a:endParaRPr lang="en-US" sz="14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arenBoth"/>
                        <a:tabLst/>
                        <a:defRPr/>
                      </a:pPr>
                      <a:r>
                        <a:rPr lang="en-US" sz="1400" b="0" dirty="0"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 anterior aspect of the </a:t>
                      </a:r>
                      <a:r>
                        <a:rPr lang="en-US" sz="1400" b="0" u="sng" dirty="0"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medial border of </a:t>
                      </a:r>
                      <a:r>
                        <a:rPr lang="en-US" sz="1400" b="0" dirty="0"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 </a:t>
                      </a:r>
                      <a:r>
                        <a:rPr lang="en-US" sz="1400" b="0" u="sng" dirty="0"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inferior angle </a:t>
                      </a:r>
                      <a:r>
                        <a:rPr lang="en-US" sz="1400" b="0" dirty="0"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of </a:t>
                      </a:r>
                      <a:r>
                        <a:rPr lang="en-US" sz="1400" b="0" u="sng" dirty="0"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scapula.</a:t>
                      </a:r>
                    </a:p>
                    <a:p>
                      <a:endParaRPr lang="en-US" sz="14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Long thoracic nerve </a:t>
                      </a:r>
                      <a:r>
                        <a:rPr lang="en-US" sz="1400" b="0" dirty="0"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(from roots of brachial plexus,C5,6,7).</a:t>
                      </a:r>
                    </a:p>
                    <a:p>
                      <a:endParaRPr lang="en-US" sz="14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eaLnBrk="1" hangingPunct="1"/>
                      <a:r>
                        <a:rPr lang="en-US" sz="1400" b="0" dirty="0"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(1) Draws the scapula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forward</a:t>
                      </a:r>
                      <a:r>
                        <a:rPr lang="en-US" sz="1400" b="0" dirty="0">
                          <a:solidFill>
                            <a:srgbClr val="FF00FF"/>
                          </a:solidFill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 </a:t>
                      </a:r>
                      <a:r>
                        <a:rPr lang="en-US" sz="1400" b="0" dirty="0"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in boxing, (protrusion or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protraction</a:t>
                      </a:r>
                      <a:r>
                        <a:rPr lang="en-US" sz="1400" b="0" dirty="0"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). </a:t>
                      </a:r>
                      <a:r>
                        <a:rPr lang="en-US" sz="1400" b="0" i="0" u="sng" dirty="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"boxer's muscle" </a:t>
                      </a:r>
                    </a:p>
                    <a:p>
                      <a:pPr eaLnBrk="1" hangingPunct="1"/>
                      <a:r>
                        <a:rPr lang="en-US" sz="1400" b="0" dirty="0"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(2) Rotates scapula outwards in raising the arm above 90 degree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(Abduction above 90)</a:t>
                      </a:r>
                    </a:p>
                    <a:p>
                      <a:endParaRPr lang="en-US" sz="14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0064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4087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Summary (Axilla) </a:t>
            </a:r>
            <a:endParaRPr lang="en-GB" sz="32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t="24509" r="1369" b="23923"/>
          <a:stretch/>
        </p:blipFill>
        <p:spPr>
          <a:xfrm>
            <a:off x="53788" y="1264022"/>
            <a:ext cx="12062012" cy="481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6155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5600" y="887506"/>
            <a:ext cx="11360800" cy="5204327"/>
          </a:xfrm>
        </p:spPr>
        <p:txBody>
          <a:bodyPr/>
          <a:lstStyle/>
          <a:p>
            <a:pPr marL="0" indent="0" algn="ctr">
              <a:buNone/>
            </a:pPr>
            <a:endParaRPr lang="en-GB" dirty="0">
              <a:hlinkClick r:id="rId2"/>
            </a:endParaRPr>
          </a:p>
          <a:p>
            <a:pPr marL="0" indent="0" algn="ctr">
              <a:buNone/>
            </a:pPr>
            <a:r>
              <a:rPr lang="en-US" dirty="0"/>
              <a:t>*We HIGHLY recommend you visit these websites*</a:t>
            </a:r>
            <a:endParaRPr lang="en-GB" dirty="0">
              <a:hlinkClick r:id=""/>
            </a:endParaRPr>
          </a:p>
          <a:p>
            <a:pPr marL="0" indent="0" algn="ctr">
              <a:buNone/>
            </a:pPr>
            <a:endParaRPr lang="en-GB" dirty="0">
              <a:hlinkClick r:id=""/>
            </a:endParaRPr>
          </a:p>
          <a:p>
            <a:pPr marL="0" indent="0" algn="ctr">
              <a:buNone/>
            </a:pPr>
            <a:r>
              <a:rPr lang="en-GB" dirty="0">
                <a:hlinkClick r:id=""/>
              </a:rPr>
              <a:t>http://teachmeanatomy.info/</a:t>
            </a:r>
            <a:endParaRPr lang="en-GB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GB" dirty="0">
                <a:hlinkClick r:id="rId3"/>
              </a:rPr>
              <a:t>http://www.med.umich.edu/lrc/coursepages/m1/anatomy2010/html/courseinfo/mich_quiz_index.html</a:t>
            </a:r>
            <a:r>
              <a:rPr lang="en-GB" dirty="0"/>
              <a:t> 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US" dirty="0"/>
              <a:t>To download Essential Anatomy 5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GB" dirty="0">
                <a:hlinkClick r:id="rId4"/>
              </a:rPr>
              <a:t>https://twitter.com/Med_436/status/807971055524515841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66473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sz="half" idx="1"/>
          </p:nvPr>
        </p:nvSpPr>
        <p:spPr>
          <a:xfrm>
            <a:off x="3744686" y="746316"/>
            <a:ext cx="5181600" cy="4351338"/>
          </a:xfrm>
        </p:spPr>
        <p:txBody>
          <a:bodyPr>
            <a:normAutofit/>
          </a:bodyPr>
          <a:lstStyle/>
          <a:p>
            <a:pPr marL="177800" indent="0">
              <a:buNone/>
            </a:pP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</a:rPr>
              <a:t>Leaders:</a:t>
            </a:r>
            <a:endParaRPr lang="en-GB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7800" indent="0">
              <a:buNone/>
            </a:pP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</a:rPr>
              <a:t>Nawaf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</a:rPr>
              <a:t>AlKhudairy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 marL="177800" indent="0">
              <a:buNone/>
            </a:pP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>Jawaher Abanumy</a:t>
            </a:r>
          </a:p>
          <a:p>
            <a:pPr marL="177800" indent="0">
              <a:buNone/>
            </a:pPr>
            <a:r>
              <a:rPr lang="en-GB" dirty="0" err="1">
                <a:latin typeface="Calibri" panose="020F0502020204030204" pitchFamily="34" charset="0"/>
              </a:rPr>
              <a:t>Ghada</a:t>
            </a:r>
            <a:r>
              <a:rPr lang="en-GB" dirty="0">
                <a:latin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</a:rPr>
              <a:t>Almazrou</a:t>
            </a:r>
            <a:b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endParaRPr lang="en-GB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030873" y="4494765"/>
            <a:ext cx="3923939" cy="972221"/>
            <a:chOff x="2927787" y="4046711"/>
            <a:chExt cx="3923939" cy="972221"/>
          </a:xfrm>
        </p:grpSpPr>
        <p:sp>
          <p:nvSpPr>
            <p:cNvPr id="2" name="TextBox 1"/>
            <p:cNvSpPr txBox="1"/>
            <p:nvPr/>
          </p:nvSpPr>
          <p:spPr>
            <a:xfrm>
              <a:off x="3487052" y="4086072"/>
              <a:ext cx="336467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i="1" dirty="0">
                  <a:solidFill>
                    <a:srgbClr val="7BBF26"/>
                  </a:solidFill>
                </a:rPr>
                <a:t>anatomyteam436@gmail.com</a:t>
              </a:r>
              <a:endParaRPr lang="en-GB" sz="1600" i="1" dirty="0">
                <a:solidFill>
                  <a:srgbClr val="7BBF26"/>
                </a:solidFill>
              </a:endParaRPr>
            </a:p>
          </p:txBody>
        </p:sp>
        <p:pic>
          <p:nvPicPr>
            <p:cNvPr id="1026" name="Picture 2" descr="https://d30y9cdsu7xlg0.cloudfront.net/png/12462-200.png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7787" y="4046711"/>
              <a:ext cx="448054" cy="448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Image result for twitter 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2501" y="4623295"/>
              <a:ext cx="393116" cy="393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487052" y="4649600"/>
              <a:ext cx="336467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i="1" dirty="0">
                  <a:solidFill>
                    <a:srgbClr val="55ACEE"/>
                  </a:solidFill>
                </a:rPr>
                <a:t>@anatomy436</a:t>
              </a:r>
              <a:endParaRPr lang="en-GB" sz="1600" i="1" dirty="0">
                <a:solidFill>
                  <a:srgbClr val="55ACEE"/>
                </a:solidFill>
              </a:endParaRPr>
            </a:p>
          </p:txBody>
        </p:sp>
      </p:grp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17"/>
          <a:stretch/>
        </p:blipFill>
        <p:spPr>
          <a:xfrm>
            <a:off x="0" y="0"/>
            <a:ext cx="3744686" cy="6858000"/>
          </a:xfrm>
        </p:spPr>
      </p:pic>
      <p:sp>
        <p:nvSpPr>
          <p:cNvPr id="13" name="Text Placeholder 4"/>
          <p:cNvSpPr txBox="1">
            <a:spLocks/>
          </p:cNvSpPr>
          <p:nvPr/>
        </p:nvSpPr>
        <p:spPr>
          <a:xfrm>
            <a:off x="7714343" y="746316"/>
            <a:ext cx="447765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>
              <a:buFont typeface="Arial" panose="020B0604020202020204" pitchFamily="34" charset="0"/>
              <a:buNone/>
            </a:pPr>
            <a:r>
              <a:rPr lang="en-US" i="1" dirty="0">
                <a:latin typeface="Calibri" panose="020F0502020204030204" pitchFamily="34" charset="0"/>
              </a:rPr>
              <a:t>Members:</a:t>
            </a:r>
            <a:endParaRPr lang="en-GB" i="1" dirty="0">
              <a:latin typeface="Calibri" panose="020F0502020204030204" pitchFamily="34" charset="0"/>
            </a:endParaRPr>
          </a:p>
          <a:p>
            <a:pPr marL="177800" indent="0">
              <a:buNone/>
            </a:pPr>
            <a:r>
              <a:rPr lang="en-US" dirty="0">
                <a:latin typeface="Calibri" panose="020F0502020204030204" pitchFamily="34" charset="0"/>
              </a:rPr>
              <a:t>Deena </a:t>
            </a:r>
            <a:r>
              <a:rPr lang="en-US" dirty="0" err="1">
                <a:latin typeface="Calibri" panose="020F0502020204030204" pitchFamily="34" charset="0"/>
              </a:rPr>
              <a:t>AlNowiser</a:t>
            </a:r>
            <a:endParaRPr lang="en-US" dirty="0"/>
          </a:p>
          <a:p>
            <a:pPr marL="177800" indent="0">
              <a:buNone/>
            </a:pPr>
            <a:r>
              <a:rPr lang="en-US" dirty="0"/>
              <a:t>Lama</a:t>
            </a:r>
            <a:r>
              <a:rPr lang="en-GB" dirty="0">
                <a:latin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</a:rPr>
              <a:t>AlTamimi</a:t>
            </a:r>
            <a:endParaRPr lang="en-GB" dirty="0">
              <a:latin typeface="Calibri" panose="020F0502020204030204" pitchFamily="34" charset="0"/>
            </a:endParaRPr>
          </a:p>
          <a:p>
            <a:pPr marL="177800" indent="0">
              <a:buNone/>
            </a:pPr>
            <a:r>
              <a:rPr lang="en-US" dirty="0"/>
              <a:t>Lara </a:t>
            </a:r>
            <a:r>
              <a:rPr lang="en-US" dirty="0" err="1"/>
              <a:t>Alsaleem</a:t>
            </a:r>
            <a:endParaRPr lang="en-GB" dirty="0">
              <a:latin typeface="Calibri" panose="020F0502020204030204" pitchFamily="34" charset="0"/>
            </a:endParaRPr>
          </a:p>
          <a:p>
            <a:pPr marL="177800" indent="0">
              <a:buNone/>
            </a:pPr>
            <a:r>
              <a:rPr lang="en-US" dirty="0"/>
              <a:t>Norah </a:t>
            </a:r>
            <a:r>
              <a:rPr lang="en-US" dirty="0" err="1"/>
              <a:t>Alshabib</a:t>
            </a:r>
            <a:endParaRPr lang="en-US" dirty="0"/>
          </a:p>
          <a:p>
            <a:pPr marL="177800" indent="0">
              <a:buNone/>
            </a:pPr>
            <a:r>
              <a:rPr lang="en-US" dirty="0" err="1"/>
              <a:t>Razan</a:t>
            </a:r>
            <a:r>
              <a:rPr lang="en-US" dirty="0"/>
              <a:t> </a:t>
            </a:r>
            <a:r>
              <a:rPr lang="en-US" dirty="0" err="1"/>
              <a:t>AlQahtani</a:t>
            </a:r>
            <a:endParaRPr lang="en-US" dirty="0"/>
          </a:p>
          <a:p>
            <a:pPr marL="177800" indent="0">
              <a:buNone/>
            </a:pPr>
            <a:r>
              <a:rPr lang="en-US" dirty="0" err="1"/>
              <a:t>Thikrayat</a:t>
            </a:r>
            <a:r>
              <a:rPr lang="en-US" dirty="0"/>
              <a:t> Omar</a:t>
            </a:r>
          </a:p>
          <a:p>
            <a:pPr marL="177800" indent="0">
              <a:buNone/>
            </a:pPr>
            <a:r>
              <a:rPr lang="en-US" dirty="0" err="1"/>
              <a:t>Wejdan</a:t>
            </a:r>
            <a:r>
              <a:rPr lang="en-US" dirty="0"/>
              <a:t> </a:t>
            </a:r>
            <a:r>
              <a:rPr lang="en-US" dirty="0" err="1"/>
              <a:t>Alzaid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692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5336"/>
            <a:ext cx="10515600" cy="1022517"/>
          </a:xfrm>
        </p:spPr>
        <p:txBody>
          <a:bodyPr>
            <a:normAutofit/>
          </a:bodyPr>
          <a:lstStyle/>
          <a:p>
            <a:pPr algn="ctr"/>
            <a:r>
              <a:rPr lang="en-US" sz="3600" i="1" dirty="0">
                <a:solidFill>
                  <a:schemeClr val="bg1">
                    <a:lumMod val="65000"/>
                  </a:schemeClr>
                </a:solidFill>
              </a:rPr>
              <a:t>The movements of the upper limb</a:t>
            </a:r>
            <a:br>
              <a:rPr lang="en-US" sz="3600" i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Note: differentiate between the different regions</a:t>
            </a:r>
            <a:endParaRPr lang="en-US" sz="36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050" name="Picture 2" descr="نتيجة بحث الصور عن ‪flexion of wrist‬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0" y="3583154"/>
            <a:ext cx="2543175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نتيجة بحث الصور عن ‪flexion of wrist‬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8" t="1011" r="499" b="-1011"/>
          <a:stretch/>
        </p:blipFill>
        <p:spPr bwMode="auto">
          <a:xfrm>
            <a:off x="644860" y="2833977"/>
            <a:ext cx="2306053" cy="111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2296" y="1900800"/>
            <a:ext cx="236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Flexion &amp; extension of</a:t>
            </a:r>
          </a:p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wrist = hand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96954" y="1900800"/>
            <a:ext cx="236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Flexion &amp; extension of</a:t>
            </a:r>
          </a:p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shoulder = arm =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humerus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697869" y="2054688"/>
            <a:ext cx="0" cy="409745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949027" y="2042154"/>
            <a:ext cx="0" cy="409745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9"/>
          <a:stretch/>
        </p:blipFill>
        <p:spPr>
          <a:xfrm>
            <a:off x="4435641" y="2849023"/>
            <a:ext cx="2719137" cy="25963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753" y="2785851"/>
            <a:ext cx="1544320" cy="35141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12103" y="1900800"/>
            <a:ext cx="236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Flexion &amp; extension of</a:t>
            </a:r>
          </a:p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elbow = forearm</a:t>
            </a:r>
          </a:p>
        </p:txBody>
      </p:sp>
    </p:spTree>
    <p:extLst>
      <p:ext uri="{BB962C8B-B14F-4D97-AF65-F5344CB8AC3E}">
        <p14:creationId xmlns:p14="http://schemas.microsoft.com/office/powerpoint/2010/main" val="2220354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624417" y="188911"/>
            <a:ext cx="5376332" cy="863599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lIns="121900" tIns="60933" rIns="121900" bIns="60933" rtlCol="0" anchor="ctr" anchorCtr="0">
            <a:noAutofit/>
          </a:bodyPr>
          <a:lstStyle/>
          <a:p>
            <a:pPr marL="403225" indent="-403225">
              <a:lnSpc>
                <a:spcPct val="100000"/>
              </a:lnSpc>
              <a:spcBef>
                <a:spcPts val="0"/>
              </a:spcBef>
              <a:buSzPct val="100000"/>
              <a:buFont typeface="+mj-lt"/>
              <a:buAutoNum type="romanUcPeriod"/>
            </a:pPr>
            <a:r>
              <a:rPr lang="en" sz="4267" dirty="0">
                <a:latin typeface="+mn-lt"/>
                <a:ea typeface="Arial"/>
                <a:cs typeface="Arial"/>
                <a:sym typeface="Arial"/>
              </a:rPr>
              <a:t>Pectoralis Major </a:t>
            </a:r>
          </a:p>
        </p:txBody>
      </p:sp>
      <p:pic>
        <p:nvPicPr>
          <p:cNvPr id="144" name="Shape 144" descr="H:\dad\Student Gray\7. Upper limb\F66122-007-f040.jpg"/>
          <p:cNvPicPr preferRelativeResize="0"/>
          <p:nvPr/>
        </p:nvPicPr>
        <p:blipFill rotWithShape="1">
          <a:blip r:embed="rId3">
            <a:alphaModFix/>
          </a:blip>
          <a:srcRect b="3857"/>
          <a:stretch/>
        </p:blipFill>
        <p:spPr>
          <a:xfrm>
            <a:off x="6626534" y="904594"/>
            <a:ext cx="4897436" cy="380187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731241"/>
              </p:ext>
            </p:extLst>
          </p:nvPr>
        </p:nvGraphicFramePr>
        <p:xfrm>
          <a:off x="427626" y="1345403"/>
          <a:ext cx="6198908" cy="48956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35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3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13903">
                <a:tc>
                  <a:txBody>
                    <a:bodyPr/>
                    <a:lstStyle/>
                    <a:p>
                      <a:r>
                        <a:rPr lang="en-US" u="sng" dirty="0"/>
                        <a:t>Origin</a:t>
                      </a:r>
                      <a:endParaRPr lang="en-GB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3866" indent="0">
                        <a:spcBef>
                          <a:spcPts val="0"/>
                        </a:spcBef>
                        <a:buClr>
                          <a:srgbClr val="FFC000"/>
                        </a:buClr>
                        <a:buSzPct val="100000"/>
                        <a:buNone/>
                      </a:pPr>
                      <a:r>
                        <a:rPr lang="en" sz="1800" dirty="0">
                          <a:sym typeface="Calibri"/>
                        </a:rPr>
                        <a:t>2 heads</a:t>
                      </a:r>
                    </a:p>
                    <a:p>
                      <a:pPr marL="33866" indent="0">
                        <a:spcBef>
                          <a:spcPts val="480"/>
                        </a:spcBef>
                        <a:buClr>
                          <a:srgbClr val="00B0F0"/>
                        </a:buClr>
                        <a:buSzPct val="100000"/>
                        <a:buNone/>
                      </a:pPr>
                      <a:r>
                        <a:rPr lang="en" sz="1800" i="1" u="none" dirty="0">
                          <a:sym typeface="Calibri"/>
                        </a:rPr>
                        <a:t>Clavicular head</a:t>
                      </a:r>
                      <a:r>
                        <a:rPr lang="en" sz="1800" dirty="0">
                          <a:sym typeface="Calibri"/>
                        </a:rPr>
                        <a:t>: From</a:t>
                      </a:r>
                    </a:p>
                    <a:p>
                      <a:pPr marL="33866" indent="0">
                        <a:spcBef>
                          <a:spcPts val="480"/>
                        </a:spcBef>
                        <a:buClr>
                          <a:schemeClr val="dk1"/>
                        </a:buClr>
                        <a:buSzPct val="100000"/>
                        <a:buNone/>
                      </a:pPr>
                      <a:r>
                        <a:rPr lang="en" sz="1800" dirty="0">
                          <a:sym typeface="Calibri"/>
                        </a:rPr>
                        <a:t>Medial ½ of the front of the clavicle.</a:t>
                      </a:r>
                    </a:p>
                    <a:p>
                      <a:pPr marL="33866" indent="0">
                        <a:spcBef>
                          <a:spcPts val="480"/>
                        </a:spcBef>
                        <a:buClr>
                          <a:srgbClr val="00B0F0"/>
                        </a:buClr>
                        <a:buSzPct val="100000"/>
                        <a:buNone/>
                      </a:pPr>
                      <a:r>
                        <a:rPr lang="en" sz="1800" i="1" u="none" dirty="0">
                          <a:sym typeface="Calibri"/>
                        </a:rPr>
                        <a:t>Sternocostal head:</a:t>
                      </a:r>
                      <a:r>
                        <a:rPr lang="en" sz="1800" u="none" dirty="0">
                          <a:sym typeface="Calibri"/>
                        </a:rPr>
                        <a:t> From;</a:t>
                      </a:r>
                    </a:p>
                    <a:p>
                      <a:pPr marL="33866" indent="0">
                        <a:spcBef>
                          <a:spcPts val="480"/>
                        </a:spcBef>
                        <a:buClr>
                          <a:schemeClr val="dk1"/>
                        </a:buClr>
                        <a:buSzPct val="100000"/>
                        <a:buNone/>
                      </a:pPr>
                      <a:r>
                        <a:rPr lang="en" sz="1800" dirty="0">
                          <a:solidFill>
                            <a:srgbClr val="FF0000"/>
                          </a:solidFill>
                          <a:sym typeface="Calibri"/>
                        </a:rPr>
                        <a:t>Sternum</a:t>
                      </a:r>
                      <a:r>
                        <a:rPr lang="en" sz="1800" dirty="0">
                          <a:sym typeface="Calibri"/>
                        </a:rPr>
                        <a:t>.</a:t>
                      </a:r>
                    </a:p>
                    <a:p>
                      <a:pPr marL="33866" indent="0">
                        <a:spcBef>
                          <a:spcPts val="480"/>
                        </a:spcBef>
                        <a:buClr>
                          <a:schemeClr val="dk1"/>
                        </a:buClr>
                        <a:buSzPct val="100000"/>
                        <a:buNone/>
                      </a:pPr>
                      <a:r>
                        <a:rPr lang="en" sz="1800" dirty="0">
                          <a:solidFill>
                            <a:srgbClr val="FF0000"/>
                          </a:solidFill>
                          <a:sym typeface="Calibri"/>
                        </a:rPr>
                        <a:t>Upper 6 </a:t>
                      </a:r>
                      <a:r>
                        <a:rPr lang="en" sz="1800" dirty="0">
                          <a:sym typeface="Calibri"/>
                        </a:rPr>
                        <a:t>costal cartilages.</a:t>
                      </a:r>
                    </a:p>
                    <a:p>
                      <a:pPr marL="33866" indent="0">
                        <a:spcBef>
                          <a:spcPts val="480"/>
                        </a:spcBef>
                        <a:buClr>
                          <a:schemeClr val="dk1"/>
                        </a:buClr>
                        <a:buSzPct val="100000"/>
                        <a:buNone/>
                      </a:pPr>
                      <a:r>
                        <a:rPr lang="en" sz="1800" dirty="0">
                          <a:sym typeface="Calibri"/>
                        </a:rPr>
                        <a:t>Aponeurosis of the </a:t>
                      </a:r>
                      <a:r>
                        <a:rPr lang="en" sz="1800" dirty="0">
                          <a:solidFill>
                            <a:srgbClr val="FF0000"/>
                          </a:solidFill>
                          <a:sym typeface="Calibri"/>
                        </a:rPr>
                        <a:t>external oblique muscle</a:t>
                      </a:r>
                      <a:r>
                        <a:rPr lang="en" sz="1800" dirty="0">
                          <a:sym typeface="Calibri"/>
                        </a:rPr>
                        <a:t>.</a:t>
                      </a:r>
                      <a:endParaRPr lang="en-GB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776">
                <a:tc>
                  <a:txBody>
                    <a:bodyPr/>
                    <a:lstStyle/>
                    <a:p>
                      <a:r>
                        <a:rPr lang="en-US" u="sng" dirty="0"/>
                        <a:t>Insertion</a:t>
                      </a:r>
                      <a:endParaRPr lang="en-GB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" sz="1800" dirty="0">
                          <a:sym typeface="Calibri"/>
                        </a:rPr>
                        <a:t>Lateral lip of bicipital groove (humerus)</a:t>
                      </a:r>
                      <a:r>
                        <a:rPr lang="en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sym typeface="Calibri"/>
                        </a:rPr>
                        <a:t>*</a:t>
                      </a:r>
                      <a:endParaRPr lang="en-GB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777">
                <a:tc>
                  <a:txBody>
                    <a:bodyPr/>
                    <a:lstStyle/>
                    <a:p>
                      <a:r>
                        <a:rPr lang="en-US" u="sng" dirty="0"/>
                        <a:t>Nerve Supply</a:t>
                      </a:r>
                      <a:endParaRPr lang="en-GB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800" dirty="0">
                          <a:sym typeface="Calibri"/>
                        </a:rPr>
                        <a:t> Medial &amp; lateral pectoral nerves.</a:t>
                      </a:r>
                      <a:endParaRPr lang="en" sz="1800" b="0" dirty="0"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u="sng" dirty="0"/>
                        <a:t>Action</a:t>
                      </a:r>
                      <a:endParaRPr lang="en-GB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3866" indent="0">
                        <a:spcBef>
                          <a:spcPts val="480"/>
                        </a:spcBef>
                        <a:buClr>
                          <a:srgbClr val="00B0F0"/>
                        </a:buClr>
                        <a:buSzPct val="100000"/>
                        <a:buNone/>
                      </a:pPr>
                      <a:r>
                        <a:rPr lang="en" sz="1800" u="sng" dirty="0">
                          <a:solidFill>
                            <a:srgbClr val="FF0000"/>
                          </a:solidFill>
                          <a:sym typeface="Calibri"/>
                        </a:rPr>
                        <a:t>Adduction and medial rotation</a:t>
                      </a:r>
                      <a:r>
                        <a:rPr lang="en" sz="1800" dirty="0">
                          <a:solidFill>
                            <a:srgbClr val="FF0000"/>
                          </a:solidFill>
                          <a:sym typeface="Calibri"/>
                        </a:rPr>
                        <a:t> </a:t>
                      </a:r>
                      <a:r>
                        <a:rPr lang="en" sz="1800" dirty="0">
                          <a:sym typeface="Calibri"/>
                        </a:rPr>
                        <a:t>of the arm.</a:t>
                      </a:r>
                    </a:p>
                    <a:p>
                      <a:pPr marL="33866" indent="0">
                        <a:spcBef>
                          <a:spcPts val="480"/>
                        </a:spcBef>
                        <a:buClr>
                          <a:srgbClr val="002060"/>
                        </a:buClr>
                        <a:buSzPct val="100000"/>
                        <a:buNone/>
                      </a:pPr>
                      <a:r>
                        <a:rPr lang="en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sym typeface="Calibri"/>
                        </a:rPr>
                        <a:t>Only</a:t>
                      </a:r>
                      <a:r>
                        <a:rPr lang="en" sz="18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sym typeface="Calibri"/>
                        </a:rPr>
                        <a:t> the</a:t>
                      </a:r>
                      <a:r>
                        <a:rPr lang="en" sz="1800" baseline="0" dirty="0">
                          <a:sym typeface="Calibri"/>
                        </a:rPr>
                        <a:t> c</a:t>
                      </a:r>
                      <a:r>
                        <a:rPr lang="en" sz="1800" dirty="0">
                          <a:sym typeface="Calibri"/>
                        </a:rPr>
                        <a:t>lavicular head helps in f</a:t>
                      </a:r>
                      <a:r>
                        <a:rPr lang="en" sz="1800" u="sng" dirty="0">
                          <a:sym typeface="Calibri"/>
                        </a:rPr>
                        <a:t>lexion of arm (shoulder)</a:t>
                      </a:r>
                      <a:r>
                        <a:rPr lang="en" sz="1800" dirty="0">
                          <a:sym typeface="Calibri"/>
                        </a:rPr>
                        <a:t>.</a:t>
                      </a:r>
                    </a:p>
                    <a:p>
                      <a:endParaRPr lang="en-GB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26" name="Picture 2" descr="Image result for Aponeurosis of the external oblique muscl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534" y="4975412"/>
            <a:ext cx="1531716" cy="170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5754623" y="3697941"/>
            <a:ext cx="1009248" cy="153296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158250" y="5136152"/>
            <a:ext cx="31776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Recall what we took in foundation: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Muscles are attached to bones / ligaments / cartilage by </a:t>
            </a:r>
          </a:p>
          <a:p>
            <a:pPr>
              <a:buAutoNum type="arabicParenR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tendons 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2) aponeurosis 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3) raphe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30374" y="6592920"/>
            <a:ext cx="3603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Extra picture for understanding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57647" y="1246370"/>
            <a:ext cx="731520" cy="19806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2111188" y="1963271"/>
            <a:ext cx="1415892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111188" y="2648324"/>
            <a:ext cx="164592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0752109" y="2295240"/>
            <a:ext cx="822960" cy="19806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9321334" y="3870506"/>
            <a:ext cx="515097" cy="628120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801132" y="4276587"/>
            <a:ext cx="22073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Costal cartilage (hyaline cartilage that connects the ribs to the sternum)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51445" y="6069700"/>
            <a:ext cx="3707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* 3 muscles are attached at the bicipital groove: Latissimus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dorsi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, pectoral major,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teres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major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81766" y="5965714"/>
            <a:ext cx="1823498" cy="809551"/>
            <a:chOff x="181766" y="6048449"/>
            <a:chExt cx="1823498" cy="809551"/>
          </a:xfrm>
        </p:grpSpPr>
        <p:grpSp>
          <p:nvGrpSpPr>
            <p:cNvPr id="8" name="Group 7"/>
            <p:cNvGrpSpPr/>
            <p:nvPr/>
          </p:nvGrpSpPr>
          <p:grpSpPr>
            <a:xfrm>
              <a:off x="181766" y="6048449"/>
              <a:ext cx="830179" cy="682970"/>
              <a:chOff x="728553" y="3999027"/>
              <a:chExt cx="2263299" cy="2070673"/>
            </a:xfrm>
          </p:grpSpPr>
          <p:pic>
            <p:nvPicPr>
              <p:cNvPr id="18" name="Picture 17" descr="http://upperlimbanatomy.yolasite.com/resources/5.jpe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 r="59243" b="6171"/>
              <a:stretch/>
            </p:blipFill>
            <p:spPr bwMode="auto">
              <a:xfrm>
                <a:off x="728553" y="3999027"/>
                <a:ext cx="2263299" cy="20706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Rectangle 3"/>
              <p:cNvSpPr/>
              <p:nvPr/>
            </p:nvSpPr>
            <p:spPr>
              <a:xfrm>
                <a:off x="2111188" y="3999027"/>
                <a:ext cx="822960" cy="9763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905526" y="6069700"/>
              <a:ext cx="1099738" cy="788300"/>
              <a:chOff x="4531895" y="337142"/>
              <a:chExt cx="3132368" cy="2311182"/>
            </a:xfrm>
          </p:grpSpPr>
          <p:pic>
            <p:nvPicPr>
              <p:cNvPr id="3" name="Picture 2" descr="http://upperlimbanatomy.yolasite.com/resources/5.jpe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592" b="51080"/>
              <a:stretch/>
            </p:blipFill>
            <p:spPr bwMode="auto">
              <a:xfrm>
                <a:off x="4531895" y="337142"/>
                <a:ext cx="3132368" cy="23111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6259247" y="1671939"/>
                <a:ext cx="1405016" cy="9763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815132" y="6537941"/>
            <a:ext cx="46358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Extra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1278720" y="5366084"/>
            <a:ext cx="726544" cy="52939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028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853754" y="529720"/>
            <a:ext cx="5185833" cy="561975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lIns="121900" tIns="60933" rIns="121900" bIns="60933" rtlCol="0" anchor="ctr" anchorCtr="0">
            <a:noAutofit/>
          </a:bodyPr>
          <a:lstStyle/>
          <a:p>
            <a:pPr marL="403225" indent="-403225">
              <a:lnSpc>
                <a:spcPct val="100000"/>
              </a:lnSpc>
              <a:spcBef>
                <a:spcPts val="0"/>
              </a:spcBef>
              <a:buSzPct val="100000"/>
              <a:buFont typeface="+mj-lt"/>
              <a:buAutoNum type="romanUcPeriod" startAt="2"/>
            </a:pPr>
            <a:r>
              <a:rPr lang="en" sz="4267" dirty="0">
                <a:latin typeface="+mn-lt"/>
                <a:ea typeface="Arial"/>
                <a:cs typeface="Arial"/>
                <a:sym typeface="Arial"/>
              </a:rPr>
              <a:t> Pectoralis Minor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796865" y="656194"/>
            <a:ext cx="4857253" cy="5688011"/>
            <a:chOff x="239182" y="981075"/>
            <a:chExt cx="6817784" cy="5688011"/>
          </a:xfrm>
        </p:grpSpPr>
        <p:pic>
          <p:nvPicPr>
            <p:cNvPr id="151" name="Shape 151" descr="H:\dad\Student Gray\7. Upper limb\F66122-007-f048.jpg"/>
            <p:cNvPicPr preferRelativeResize="0"/>
            <p:nvPr/>
          </p:nvPicPr>
          <p:blipFill rotWithShape="1">
            <a:blip r:embed="rId3">
              <a:alphaModFix/>
            </a:blip>
            <a:srcRect l="11428" b="3608"/>
            <a:stretch/>
          </p:blipFill>
          <p:spPr>
            <a:xfrm>
              <a:off x="334434" y="981075"/>
              <a:ext cx="6722532" cy="56880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Shape 152"/>
            <p:cNvSpPr txBox="1"/>
            <p:nvPr/>
          </p:nvSpPr>
          <p:spPr>
            <a:xfrm>
              <a:off x="4656667" y="3068637"/>
              <a:ext cx="575732" cy="369887"/>
            </a:xfrm>
            <a:prstGeom prst="rect">
              <a:avLst/>
            </a:prstGeom>
            <a:noFill/>
            <a:ln>
              <a:noFill/>
            </a:ln>
          </p:spPr>
          <p:txBody>
            <a:bodyPr lIns="121900" tIns="60933" rIns="121900" bIns="60933" anchor="t" anchorCtr="0">
              <a:noAutofit/>
            </a:bodyPr>
            <a:lstStyle/>
            <a:p>
              <a:pPr>
                <a:buClr>
                  <a:schemeClr val="dk1"/>
                </a:buClr>
                <a:buSzPct val="25000"/>
              </a:pPr>
              <a:r>
                <a:rPr lang="en" sz="2400" b="1">
                  <a:solidFill>
                    <a:schemeClr val="dk1"/>
                  </a:solidFill>
                </a:rPr>
                <a:t>3</a:t>
              </a:r>
            </a:p>
          </p:txBody>
        </p:sp>
        <p:sp>
          <p:nvSpPr>
            <p:cNvPr id="153" name="Shape 153"/>
            <p:cNvSpPr txBox="1"/>
            <p:nvPr/>
          </p:nvSpPr>
          <p:spPr>
            <a:xfrm>
              <a:off x="4368801" y="3500437"/>
              <a:ext cx="383116" cy="369887"/>
            </a:xfrm>
            <a:prstGeom prst="rect">
              <a:avLst/>
            </a:prstGeom>
            <a:noFill/>
            <a:ln>
              <a:noFill/>
            </a:ln>
          </p:spPr>
          <p:txBody>
            <a:bodyPr lIns="121900" tIns="60933" rIns="121900" bIns="60933" anchor="t" anchorCtr="0">
              <a:noAutofit/>
            </a:bodyPr>
            <a:lstStyle/>
            <a:p>
              <a:pPr>
                <a:buClr>
                  <a:schemeClr val="dk1"/>
                </a:buClr>
                <a:buSzPct val="25000"/>
              </a:pPr>
              <a:r>
                <a:rPr lang="en" sz="2400" b="1">
                  <a:solidFill>
                    <a:schemeClr val="dk1"/>
                  </a:solidFill>
                </a:rPr>
                <a:t>4</a:t>
              </a:r>
            </a:p>
          </p:txBody>
        </p:sp>
        <p:sp>
          <p:nvSpPr>
            <p:cNvPr id="154" name="Shape 154"/>
            <p:cNvSpPr txBox="1"/>
            <p:nvPr/>
          </p:nvSpPr>
          <p:spPr>
            <a:xfrm>
              <a:off x="4271433" y="4005262"/>
              <a:ext cx="192616" cy="369887"/>
            </a:xfrm>
            <a:prstGeom prst="rect">
              <a:avLst/>
            </a:prstGeom>
            <a:noFill/>
            <a:ln>
              <a:noFill/>
            </a:ln>
          </p:spPr>
          <p:txBody>
            <a:bodyPr lIns="121900" tIns="60933" rIns="121900" bIns="60933" anchor="t" anchorCtr="0">
              <a:noAutofit/>
            </a:bodyPr>
            <a:lstStyle/>
            <a:p>
              <a:pPr>
                <a:buClr>
                  <a:schemeClr val="dk1"/>
                </a:buClr>
                <a:buSzPct val="25000"/>
              </a:pPr>
              <a:r>
                <a:rPr lang="en" sz="2400" b="1">
                  <a:solidFill>
                    <a:schemeClr val="dk1"/>
                  </a:solidFill>
                </a:rPr>
                <a:t>5</a:t>
              </a:r>
            </a:p>
          </p:txBody>
        </p:sp>
        <p:sp>
          <p:nvSpPr>
            <p:cNvPr id="155" name="Shape 155"/>
            <p:cNvSpPr/>
            <p:nvPr/>
          </p:nvSpPr>
          <p:spPr>
            <a:xfrm>
              <a:off x="239182" y="4005261"/>
              <a:ext cx="1134532" cy="287336"/>
            </a:xfrm>
            <a:prstGeom prst="roundRect">
              <a:avLst>
                <a:gd name="adj" fmla="val 16667"/>
              </a:avLst>
            </a:prstGeom>
            <a:solidFill>
              <a:srgbClr val="FF9900">
                <a:alpha val="18431"/>
              </a:srgbClr>
            </a:solidFill>
            <a:ln w="222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121900" tIns="60933" rIns="121900" bIns="60933" anchor="ctr" anchorCtr="0">
              <a:noAutofit/>
            </a:bodyPr>
            <a:lstStyle/>
            <a:p>
              <a:endParaRPr sz="2400" b="1" dirty="0">
                <a:solidFill>
                  <a:schemeClr val="dk1"/>
                </a:solidFill>
              </a:endParaRPr>
            </a:p>
          </p:txBody>
        </p:sp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5412503"/>
              </p:ext>
            </p:extLst>
          </p:nvPr>
        </p:nvGraphicFramePr>
        <p:xfrm>
          <a:off x="430926" y="1712761"/>
          <a:ext cx="6198908" cy="32954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35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3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3703">
                <a:tc>
                  <a:txBody>
                    <a:bodyPr/>
                    <a:lstStyle/>
                    <a:p>
                      <a:r>
                        <a:rPr lang="en-US" u="sng" dirty="0"/>
                        <a:t>Origin</a:t>
                      </a:r>
                      <a:endParaRPr lang="en-GB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3866" indent="0">
                        <a:spcBef>
                          <a:spcPts val="0"/>
                        </a:spcBef>
                        <a:buClr>
                          <a:srgbClr val="FFC000"/>
                        </a:buClr>
                        <a:buSzPct val="100000"/>
                        <a:buNone/>
                      </a:pPr>
                      <a:r>
                        <a:rPr lang="en" sz="180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From 3</a:t>
                      </a:r>
                      <a:r>
                        <a:rPr lang="en" sz="1800" baseline="3000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" sz="180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,4</a:t>
                      </a:r>
                      <a:r>
                        <a:rPr lang="en" sz="1800" baseline="3000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" sz="180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, &amp; 5</a:t>
                      </a:r>
                      <a:r>
                        <a:rPr lang="en" sz="1800" baseline="3000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" sz="180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" sz="1800" b="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ribs</a:t>
                      </a:r>
                      <a:r>
                        <a:rPr lang="en" sz="18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" sz="180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close to their costal cartilages.</a:t>
                      </a:r>
                      <a:endParaRPr lang="en-GB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776">
                <a:tc>
                  <a:txBody>
                    <a:bodyPr/>
                    <a:lstStyle/>
                    <a:p>
                      <a:r>
                        <a:rPr lang="en-US" u="sng" dirty="0"/>
                        <a:t>Insertion</a:t>
                      </a:r>
                      <a:endParaRPr lang="en-GB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" sz="1800" b="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Coracoid </a:t>
                      </a:r>
                      <a:r>
                        <a:rPr lang="en" sz="18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process (scapula)</a:t>
                      </a:r>
                      <a:r>
                        <a:rPr lang="en" sz="1800" dirty="0">
                          <a:solidFill>
                            <a:srgbClr val="9EABBC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*</a:t>
                      </a:r>
                      <a:endParaRPr lang="en-GB" b="0" dirty="0">
                        <a:solidFill>
                          <a:srgbClr val="9EABBC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777">
                <a:tc>
                  <a:txBody>
                    <a:bodyPr/>
                    <a:lstStyle/>
                    <a:p>
                      <a:r>
                        <a:rPr lang="en-US" u="sng" dirty="0"/>
                        <a:t>Nerve Supply</a:t>
                      </a:r>
                      <a:endParaRPr lang="en-GB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800" dirty="0">
                          <a:sym typeface="Calibri"/>
                        </a:rPr>
                        <a:t> Medial pectoral nerve.</a:t>
                      </a:r>
                      <a:endParaRPr lang="en" sz="1800" b="0" dirty="0"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u="sng" dirty="0"/>
                        <a:t>Action</a:t>
                      </a:r>
                      <a:endParaRPr lang="en-GB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spcBef>
                          <a:spcPts val="533"/>
                        </a:spcBef>
                        <a:buClr>
                          <a:schemeClr val="dk1"/>
                        </a:buClr>
                        <a:buSzPct val="100000"/>
                        <a:buFont typeface="+mj-lt"/>
                        <a:buAutoNum type="arabicPeriod"/>
                      </a:pPr>
                      <a:r>
                        <a:rPr lang="en" sz="18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Depression of the </a:t>
                      </a:r>
                      <a:r>
                        <a:rPr lang="en" sz="1800" b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shoulder.</a:t>
                      </a:r>
                    </a:p>
                    <a:p>
                      <a:pPr marL="342900" indent="-342900">
                        <a:spcBef>
                          <a:spcPts val="533"/>
                        </a:spcBef>
                        <a:buClr>
                          <a:schemeClr val="dk1"/>
                        </a:buClr>
                        <a:buSzPct val="100000"/>
                        <a:buFont typeface="+mj-lt"/>
                        <a:buAutoNum type="arabicPeriod"/>
                      </a:pPr>
                      <a:r>
                        <a:rPr lang="en" sz="18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Draw the </a:t>
                      </a:r>
                      <a:r>
                        <a:rPr lang="en" sz="1800" b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ribs </a:t>
                      </a:r>
                      <a:r>
                        <a:rPr lang="en" sz="18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upward</a:t>
                      </a:r>
                      <a:r>
                        <a:rPr lang="en" sz="18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and </a:t>
                      </a:r>
                      <a:r>
                        <a:rPr lang="en" sz="18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outwards</a:t>
                      </a:r>
                      <a:r>
                        <a:rPr lang="en" sz="18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during </a:t>
                      </a:r>
                      <a:r>
                        <a:rPr lang="en" sz="18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deep inspiration</a:t>
                      </a:r>
                      <a:r>
                        <a:rPr lang="en" sz="18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.</a:t>
                      </a:r>
                    </a:p>
                    <a:p>
                      <a:endParaRPr lang="en-GB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917374" y="5135509"/>
            <a:ext cx="3611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*Don’t confuse the coracoid process on the scapula with the coronoid process on the ulna</a:t>
            </a:r>
          </a:p>
        </p:txBody>
      </p:sp>
      <p:pic>
        <p:nvPicPr>
          <p:cNvPr id="11" name="Picture 2" descr="Image result for protraction and retraction of scapul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0" t="16389" r="22951"/>
          <a:stretch/>
        </p:blipFill>
        <p:spPr bwMode="auto">
          <a:xfrm>
            <a:off x="465224" y="4884455"/>
            <a:ext cx="2085473" cy="102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H="1">
            <a:off x="1828800" y="4023863"/>
            <a:ext cx="208549" cy="957211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78720" y="5734700"/>
            <a:ext cx="46358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Extra</a:t>
            </a:r>
          </a:p>
        </p:txBody>
      </p:sp>
    </p:spTree>
    <p:extLst>
      <p:ext uri="{BB962C8B-B14F-4D97-AF65-F5344CB8AC3E}">
        <p14:creationId xmlns:p14="http://schemas.microsoft.com/office/powerpoint/2010/main" val="1608675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hape 164" descr="https://upload.wikimedia.org/wikipedia/commons/2/2f/Subclavius_muscle_fronta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9834" y="3832410"/>
            <a:ext cx="5419927" cy="2815671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grpSp>
        <p:nvGrpSpPr>
          <p:cNvPr id="7" name="Group 6"/>
          <p:cNvGrpSpPr/>
          <p:nvPr/>
        </p:nvGrpSpPr>
        <p:grpSpPr>
          <a:xfrm>
            <a:off x="6532889" y="208755"/>
            <a:ext cx="5529122" cy="3516079"/>
            <a:chOff x="395288" y="1268413"/>
            <a:chExt cx="4824412" cy="5113337"/>
          </a:xfrm>
        </p:grpSpPr>
        <p:pic>
          <p:nvPicPr>
            <p:cNvPr id="8" name="Picture 5" descr="H:\dad\Student Gray\7. Upper limb\F66122-007-f049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86" r="3252" b="21307"/>
            <a:stretch>
              <a:fillRect/>
            </a:stretch>
          </p:blipFill>
          <p:spPr bwMode="auto">
            <a:xfrm>
              <a:off x="395288" y="1341438"/>
              <a:ext cx="4824412" cy="5040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AutoShape 10"/>
            <p:cNvSpPr>
              <a:spLocks noChangeArrowheads="1"/>
            </p:cNvSpPr>
            <p:nvPr/>
          </p:nvSpPr>
          <p:spPr bwMode="auto">
            <a:xfrm>
              <a:off x="3184823" y="1268413"/>
              <a:ext cx="647700" cy="288925"/>
            </a:xfrm>
            <a:prstGeom prst="roundRect">
              <a:avLst>
                <a:gd name="adj" fmla="val 16667"/>
              </a:avLst>
            </a:prstGeom>
            <a:solidFill>
              <a:srgbClr val="FF9900">
                <a:alpha val="18823"/>
              </a:srgbClr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sp>
        <p:nvSpPr>
          <p:cNvPr id="11" name="Shape 149"/>
          <p:cNvSpPr txBox="1">
            <a:spLocks noGrp="1"/>
          </p:cNvSpPr>
          <p:nvPr>
            <p:ph type="title"/>
          </p:nvPr>
        </p:nvSpPr>
        <p:spPr>
          <a:xfrm>
            <a:off x="853754" y="529720"/>
            <a:ext cx="5185833" cy="561975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lIns="121900" tIns="60933" rIns="121900" bIns="60933" rtlCol="0" anchor="ctr" anchorCtr="0">
            <a:noAutofit/>
          </a:bodyPr>
          <a:lstStyle/>
          <a:p>
            <a:pPr marL="631825" indent="-631825">
              <a:lnSpc>
                <a:spcPct val="100000"/>
              </a:lnSpc>
              <a:spcBef>
                <a:spcPts val="0"/>
              </a:spcBef>
              <a:buSzPct val="100000"/>
              <a:buFont typeface="+mj-lt"/>
              <a:buAutoNum type="romanUcPeriod" startAt="3"/>
            </a:pPr>
            <a:r>
              <a:rPr lang="en" sz="4267">
                <a:latin typeface="+mn-lt"/>
                <a:ea typeface="Arial"/>
                <a:cs typeface="Arial"/>
                <a:sym typeface="Arial"/>
              </a:rPr>
              <a:t> Subclavius</a:t>
            </a:r>
            <a:endParaRPr lang="en" sz="4267" dirty="0">
              <a:latin typeface="+mn-lt"/>
              <a:ea typeface="Arial"/>
              <a:cs typeface="Arial"/>
              <a:sym typeface="Arial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768128"/>
              </p:ext>
            </p:extLst>
          </p:nvPr>
        </p:nvGraphicFramePr>
        <p:xfrm>
          <a:off x="430926" y="1806890"/>
          <a:ext cx="6198908" cy="31513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35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3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0816">
                <a:tc>
                  <a:txBody>
                    <a:bodyPr/>
                    <a:lstStyle/>
                    <a:p>
                      <a:r>
                        <a:rPr lang="en-US" u="sng" dirty="0"/>
                        <a:t>Origin</a:t>
                      </a:r>
                      <a:endParaRPr lang="en-GB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3866" indent="0">
                        <a:spcBef>
                          <a:spcPts val="0"/>
                        </a:spcBef>
                        <a:buClr>
                          <a:srgbClr val="FFC000"/>
                        </a:buClr>
                        <a:buSzPct val="100000"/>
                        <a:buNone/>
                      </a:pPr>
                      <a:r>
                        <a:rPr lang="en" sz="180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From 1</a:t>
                      </a:r>
                      <a:r>
                        <a:rPr lang="en" sz="1800" baseline="3000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st</a:t>
                      </a:r>
                      <a:r>
                        <a:rPr lang="en" sz="180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" sz="1800" b="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rib</a:t>
                      </a:r>
                      <a:r>
                        <a:rPr lang="en" sz="18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" sz="180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at its</a:t>
                      </a:r>
                      <a:r>
                        <a:rPr lang="en" sz="1800" baseline="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junction with the 1</a:t>
                      </a:r>
                      <a:r>
                        <a:rPr lang="en" sz="1800" baseline="3000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st</a:t>
                      </a:r>
                      <a:r>
                        <a:rPr lang="en" sz="1800" baseline="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 </a:t>
                      </a:r>
                      <a:r>
                        <a:rPr lang="en" sz="180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costal cartilage</a:t>
                      </a:r>
                      <a:endParaRPr lang="en-GB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9588">
                <a:tc>
                  <a:txBody>
                    <a:bodyPr/>
                    <a:lstStyle/>
                    <a:p>
                      <a:r>
                        <a:rPr lang="en-US" u="sng" dirty="0"/>
                        <a:t>Insertion</a:t>
                      </a:r>
                      <a:endParaRPr lang="en-GB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6933" indent="0">
                        <a:spcBef>
                          <a:spcPts val="533"/>
                        </a:spcBef>
                        <a:buClr>
                          <a:schemeClr val="dk1"/>
                        </a:buClr>
                        <a:buSzPct val="100000"/>
                        <a:buFont typeface="Calibri"/>
                        <a:buNone/>
                      </a:pPr>
                      <a:r>
                        <a:rPr lang="en" sz="180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Subclavian groove in the </a:t>
                      </a:r>
                      <a:r>
                        <a:rPr lang="en" sz="1800" b="1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middle 1/3 </a:t>
                      </a:r>
                      <a:r>
                        <a:rPr lang="en" sz="180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of the inferior surface of </a:t>
                      </a:r>
                      <a:r>
                        <a:rPr lang="en" sz="1800" b="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clavicle.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3035">
                <a:tc>
                  <a:txBody>
                    <a:bodyPr/>
                    <a:lstStyle/>
                    <a:p>
                      <a:r>
                        <a:rPr lang="en-US" u="sng" dirty="0"/>
                        <a:t>Nerve Supply</a:t>
                      </a:r>
                      <a:endParaRPr lang="en-GB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80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Nerve to subclavius from </a:t>
                      </a:r>
                      <a:r>
                        <a:rPr lang="en" sz="1800" u="none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upper trunk </a:t>
                      </a:r>
                      <a:r>
                        <a:rPr lang="en" sz="180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of brachial plexus</a:t>
                      </a:r>
                      <a:endParaRPr lang="en" sz="1800" b="0" dirty="0"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u="sng" dirty="0"/>
                        <a:t>Action</a:t>
                      </a:r>
                      <a:endParaRPr lang="en-GB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6933" indent="0">
                        <a:spcBef>
                          <a:spcPts val="533"/>
                        </a:spcBef>
                        <a:buClr>
                          <a:schemeClr val="dk1"/>
                        </a:buClr>
                        <a:buSzPct val="100000"/>
                        <a:buFont typeface="Calibri"/>
                        <a:buNone/>
                      </a:pPr>
                      <a:r>
                        <a:rPr lang="en" sz="1800" b="1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Fixes </a:t>
                      </a:r>
                      <a:r>
                        <a:rPr lang="en" sz="180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the</a:t>
                      </a:r>
                      <a:r>
                        <a:rPr lang="en" sz="1800" b="1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" sz="1800" b="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clavicle</a:t>
                      </a:r>
                      <a:r>
                        <a:rPr lang="en" sz="1800" b="1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" sz="180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during movement of shoulder joint.</a:t>
                      </a:r>
                    </a:p>
                    <a:p>
                      <a:pPr marL="16933" indent="0">
                        <a:spcBef>
                          <a:spcPts val="533"/>
                        </a:spcBef>
                        <a:buClr>
                          <a:schemeClr val="dk1"/>
                        </a:buClr>
                        <a:buSzPct val="100000"/>
                        <a:buFont typeface="Calibri"/>
                        <a:buNone/>
                      </a:pPr>
                      <a:r>
                        <a:rPr lang="en" sz="180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(pulls</a:t>
                      </a:r>
                      <a:r>
                        <a:rPr lang="en" sz="14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the clavicle medially to stablize sternoclavicular joint)</a:t>
                      </a:r>
                      <a:endParaRPr lang="en" sz="14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0023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33212" y="458896"/>
            <a:ext cx="5690800" cy="76360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121900" tIns="121900" rIns="121900" bIns="121900" rtlCol="0" anchor="t" anchorCtr="0">
            <a:noAutofit/>
          </a:bodyPr>
          <a:lstStyle/>
          <a:p>
            <a:pPr algn="ctr"/>
            <a:r>
              <a:rPr lang="en" sz="4000" dirty="0"/>
              <a:t>Clavipectoral Fascia</a:t>
            </a:r>
          </a:p>
        </p:txBody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4541" y="1716210"/>
            <a:ext cx="569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" sz="2000" dirty="0"/>
              <a:t>It is</a:t>
            </a:r>
            <a:r>
              <a:rPr lang="en" sz="2000" dirty="0">
                <a:solidFill>
                  <a:srgbClr val="FF0000"/>
                </a:solidFill>
              </a:rPr>
              <a:t> </a:t>
            </a:r>
            <a:r>
              <a:rPr lang="en" sz="2000" b="1" dirty="0">
                <a:solidFill>
                  <a:srgbClr val="FF0000"/>
                </a:solidFill>
              </a:rPr>
              <a:t>thickened </a:t>
            </a:r>
            <a:r>
              <a:rPr lang="en" sz="2000" dirty="0"/>
              <a:t>membrane of </a:t>
            </a:r>
            <a:r>
              <a:rPr lang="en" sz="2000" b="1" dirty="0">
                <a:solidFill>
                  <a:srgbClr val="FF0000"/>
                </a:solidFill>
              </a:rPr>
              <a:t>deep</a:t>
            </a:r>
            <a:r>
              <a:rPr lang="en" sz="2000" dirty="0">
                <a:solidFill>
                  <a:srgbClr val="FF0000"/>
                </a:solidFill>
              </a:rPr>
              <a:t> fascia</a:t>
            </a:r>
            <a:r>
              <a:rPr lang="en" sz="2000" dirty="0">
                <a:solidFill>
                  <a:schemeClr val="bg1">
                    <a:lumMod val="65000"/>
                  </a:schemeClr>
                </a:solidFill>
              </a:rPr>
              <a:t>*</a:t>
            </a:r>
            <a:r>
              <a:rPr lang="en" sz="2000" dirty="0">
                <a:solidFill>
                  <a:srgbClr val="FF0000"/>
                </a:solidFill>
              </a:rPr>
              <a:t> </a:t>
            </a:r>
            <a:r>
              <a:rPr lang="en" sz="2000" dirty="0"/>
              <a:t>(between </a:t>
            </a:r>
            <a:r>
              <a:rPr lang="en" sz="2000" b="1" dirty="0"/>
              <a:t>subclavius</a:t>
            </a:r>
            <a:r>
              <a:rPr lang="en" sz="2000" dirty="0"/>
              <a:t> &amp; </a:t>
            </a:r>
            <a:r>
              <a:rPr lang="en" sz="2000" b="1" dirty="0"/>
              <a:t>pectoralis minor</a:t>
            </a:r>
            <a:r>
              <a:rPr lang="en" sz="2000" dirty="0"/>
              <a:t>).</a:t>
            </a:r>
          </a:p>
          <a:p>
            <a:pPr>
              <a:buNone/>
            </a:pPr>
            <a:endParaRPr lang="en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" sz="2000" dirty="0"/>
              <a:t>It is pierced (مثقوب) by :</a:t>
            </a:r>
          </a:p>
          <a:p>
            <a:pPr marL="631825">
              <a:buNone/>
            </a:pPr>
            <a:r>
              <a:rPr lang="en" sz="2000" dirty="0"/>
              <a:t>1-  </a:t>
            </a:r>
            <a:r>
              <a:rPr lang="en" sz="2000" dirty="0">
                <a:solidFill>
                  <a:srgbClr val="FF0000"/>
                </a:solidFill>
              </a:rPr>
              <a:t>Lateral pectoral nerve</a:t>
            </a:r>
            <a:r>
              <a:rPr lang="en" sz="2000" dirty="0"/>
              <a:t>.</a:t>
            </a:r>
          </a:p>
          <a:p>
            <a:pPr marL="631825">
              <a:buNone/>
            </a:pPr>
            <a:r>
              <a:rPr lang="en" sz="2000" dirty="0"/>
              <a:t>2- </a:t>
            </a:r>
            <a:r>
              <a:rPr lang="en" sz="2000" dirty="0">
                <a:solidFill>
                  <a:srgbClr val="FF0000"/>
                </a:solidFill>
              </a:rPr>
              <a:t>Thoraco-acromial</a:t>
            </a:r>
            <a:r>
              <a:rPr lang="en" sz="2000" dirty="0"/>
              <a:t> artery.</a:t>
            </a:r>
          </a:p>
          <a:p>
            <a:pPr marL="631825">
              <a:buNone/>
            </a:pPr>
            <a:r>
              <a:rPr lang="en" sz="2000" dirty="0"/>
              <a:t>3- </a:t>
            </a:r>
            <a:r>
              <a:rPr lang="en" sz="2000" dirty="0">
                <a:solidFill>
                  <a:srgbClr val="FF0000"/>
                </a:solidFill>
              </a:rPr>
              <a:t>Cephalic</a:t>
            </a:r>
            <a:r>
              <a:rPr lang="en" sz="2000" dirty="0"/>
              <a:t> vein.</a:t>
            </a:r>
          </a:p>
          <a:p>
            <a:pPr marL="631825">
              <a:buNone/>
            </a:pPr>
            <a:r>
              <a:rPr lang="en" sz="2000" dirty="0"/>
              <a:t>4- Few lymph vessels.</a:t>
            </a:r>
          </a:p>
          <a:p>
            <a:pPr marL="631825">
              <a:buNone/>
            </a:pPr>
            <a:endParaRPr lang="en" sz="2000" dirty="0"/>
          </a:p>
          <a:p>
            <a:pPr>
              <a:buNone/>
            </a:pPr>
            <a:r>
              <a:rPr lang="en" sz="1600" dirty="0">
                <a:solidFill>
                  <a:schemeClr val="bg1">
                    <a:lumMod val="65000"/>
                  </a:schemeClr>
                </a:solidFill>
              </a:rPr>
              <a:t>*(fascia = connective tissue)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384395" y="3254035"/>
            <a:ext cx="3240088" cy="3311525"/>
            <a:chOff x="3359418" y="3546475"/>
            <a:chExt cx="3240088" cy="3311525"/>
          </a:xfrm>
        </p:grpSpPr>
        <p:pic>
          <p:nvPicPr>
            <p:cNvPr id="5" name="Picture 3" descr="C:\Documents and Settings\Free User\My Documents\My Pictures\C9FF1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26" r="57162" b="61276"/>
            <a:stretch>
              <a:fillRect/>
            </a:stretch>
          </p:blipFill>
          <p:spPr bwMode="auto">
            <a:xfrm>
              <a:off x="3359418" y="3546475"/>
              <a:ext cx="3240088" cy="331152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AutoShape 10"/>
            <p:cNvSpPr>
              <a:spLocks noChangeArrowheads="1"/>
            </p:cNvSpPr>
            <p:nvPr/>
          </p:nvSpPr>
          <p:spPr bwMode="auto">
            <a:xfrm>
              <a:off x="5145356" y="4286250"/>
              <a:ext cx="1357312" cy="285750"/>
            </a:xfrm>
            <a:prstGeom prst="roundRect">
              <a:avLst>
                <a:gd name="adj" fmla="val 16667"/>
              </a:avLst>
            </a:prstGeom>
            <a:solidFill>
              <a:srgbClr val="FF9900">
                <a:alpha val="18823"/>
              </a:srgbClr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pic>
        <p:nvPicPr>
          <p:cNvPr id="8" name="Picture 4" descr="锁胸筋膜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" r="2261" b="2618"/>
          <a:stretch>
            <a:fillRect/>
          </a:stretch>
        </p:blipFill>
        <p:spPr bwMode="auto">
          <a:xfrm>
            <a:off x="7892338" y="512734"/>
            <a:ext cx="3538489" cy="353486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Clavipectoral Fasc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338" y="4190473"/>
            <a:ext cx="3265115" cy="258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34165" y="5269288"/>
            <a:ext cx="13984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Extra picture for understanding</a:t>
            </a:r>
            <a:endParaRPr lang="en-GB" sz="11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6793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802B21B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9" t="7547" r="10995" b="60904"/>
          <a:stretch>
            <a:fillRect/>
          </a:stretch>
        </p:blipFill>
        <p:spPr bwMode="auto">
          <a:xfrm>
            <a:off x="6297688" y="541993"/>
            <a:ext cx="2235914" cy="230116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317809" y="3125017"/>
            <a:ext cx="3783815" cy="3602685"/>
            <a:chOff x="6061200" y="584634"/>
            <a:chExt cx="5597401" cy="3718426"/>
          </a:xfrm>
        </p:grpSpPr>
        <p:pic>
          <p:nvPicPr>
            <p:cNvPr id="178" name="Shape 178" descr="Picture1.jp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61201" y="584634"/>
              <a:ext cx="5597400" cy="37184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AutoShape 10"/>
            <p:cNvSpPr>
              <a:spLocks noChangeArrowheads="1"/>
            </p:cNvSpPr>
            <p:nvPr/>
          </p:nvSpPr>
          <p:spPr bwMode="auto">
            <a:xfrm>
              <a:off x="6061200" y="2377898"/>
              <a:ext cx="1223963" cy="360362"/>
            </a:xfrm>
            <a:prstGeom prst="roundRect">
              <a:avLst>
                <a:gd name="adj" fmla="val 16667"/>
              </a:avLst>
            </a:prstGeom>
            <a:solidFill>
              <a:srgbClr val="FF9900">
                <a:alpha val="18823"/>
              </a:srgbClr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045998" y="14179"/>
            <a:ext cx="3055626" cy="2852222"/>
            <a:chOff x="8602975" y="3929507"/>
            <a:chExt cx="3055626" cy="2852222"/>
          </a:xfrm>
        </p:grpSpPr>
        <p:pic>
          <p:nvPicPr>
            <p:cNvPr id="7" name="Picture 5" descr="前锯肌"/>
            <p:cNvPicPr>
              <a:picLocks noChangeAspect="1" noChangeArrowheads="1"/>
            </p:cNvPicPr>
            <p:nvPr/>
          </p:nvPicPr>
          <p:blipFill>
            <a:blip r:embed="rId5">
              <a:lum bright="12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2" b="28612"/>
            <a:stretch>
              <a:fillRect/>
            </a:stretch>
          </p:blipFill>
          <p:spPr bwMode="auto">
            <a:xfrm>
              <a:off x="8602975" y="3929507"/>
              <a:ext cx="3055626" cy="285222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Arrow Connector 3"/>
            <p:cNvCxnSpPr/>
            <p:nvPr/>
          </p:nvCxnSpPr>
          <p:spPr>
            <a:xfrm flipV="1">
              <a:off x="9049871" y="5822576"/>
              <a:ext cx="1080917" cy="7338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051570"/>
              </p:ext>
            </p:extLst>
          </p:nvPr>
        </p:nvGraphicFramePr>
        <p:xfrm>
          <a:off x="588882" y="1843690"/>
          <a:ext cx="7505479" cy="32775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1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242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7180">
                <a:tc>
                  <a:txBody>
                    <a:bodyPr/>
                    <a:lstStyle/>
                    <a:p>
                      <a:r>
                        <a:rPr lang="en-US" sz="1800" b="0" u="sng" dirty="0">
                          <a:latin typeface="+mn-lt"/>
                        </a:rPr>
                        <a:t>Origin</a:t>
                      </a:r>
                      <a:endParaRPr lang="en-GB" sz="1800" b="0" u="sng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533"/>
                        </a:spcBef>
                        <a:buClr>
                          <a:schemeClr val="dk1"/>
                        </a:buClr>
                        <a:buSzPct val="78571"/>
                        <a:buNone/>
                      </a:pPr>
                      <a:r>
                        <a:rPr lang="en" sz="1800" b="0" dirty="0">
                          <a:solidFill>
                            <a:srgbClr val="434343"/>
                          </a:solidFill>
                          <a:latin typeface="+mn-lt"/>
                        </a:rPr>
                        <a:t>Upper </a:t>
                      </a:r>
                      <a:r>
                        <a:rPr lang="en" sz="1800" b="0" dirty="0">
                          <a:solidFill>
                            <a:srgbClr val="FF0000"/>
                          </a:solidFill>
                          <a:latin typeface="+mn-lt"/>
                        </a:rPr>
                        <a:t>eight ribs</a:t>
                      </a:r>
                      <a:r>
                        <a:rPr lang="en" sz="1800" b="0" dirty="0">
                          <a:solidFill>
                            <a:srgbClr val="434343"/>
                          </a:solidFill>
                          <a:latin typeface="+mn-lt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4552">
                <a:tc>
                  <a:txBody>
                    <a:bodyPr/>
                    <a:lstStyle/>
                    <a:p>
                      <a:r>
                        <a:rPr lang="en-US" sz="1800" b="0" u="sng" dirty="0">
                          <a:latin typeface="+mn-lt"/>
                        </a:rPr>
                        <a:t>Insertion</a:t>
                      </a:r>
                      <a:endParaRPr lang="en-GB" sz="1800" b="0" u="sng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533"/>
                        </a:spcBef>
                        <a:buClr>
                          <a:schemeClr val="dk1"/>
                        </a:buClr>
                        <a:buSzPct val="78571"/>
                        <a:buNone/>
                      </a:pPr>
                      <a:r>
                        <a:rPr lang="en" sz="1800" b="0" dirty="0">
                          <a:solidFill>
                            <a:srgbClr val="434343"/>
                          </a:solidFill>
                          <a:latin typeface="+mn-lt"/>
                        </a:rPr>
                        <a:t>anterior aspect of the </a:t>
                      </a:r>
                      <a:r>
                        <a:rPr lang="en" sz="1800" b="0" dirty="0">
                          <a:solidFill>
                            <a:srgbClr val="FF0000"/>
                          </a:solidFill>
                          <a:latin typeface="+mn-lt"/>
                        </a:rPr>
                        <a:t>medial border </a:t>
                      </a:r>
                      <a:r>
                        <a:rPr lang="en" sz="1800" b="0" dirty="0">
                          <a:solidFill>
                            <a:srgbClr val="434343"/>
                          </a:solidFill>
                          <a:latin typeface="+mn-lt"/>
                        </a:rPr>
                        <a:t>and </a:t>
                      </a:r>
                    </a:p>
                    <a:p>
                      <a:pPr>
                        <a:spcBef>
                          <a:spcPts val="533"/>
                        </a:spcBef>
                        <a:buClr>
                          <a:schemeClr val="dk1"/>
                        </a:buClr>
                        <a:buSzPct val="78571"/>
                        <a:buNone/>
                      </a:pPr>
                      <a:r>
                        <a:rPr lang="en" sz="1800" b="0" dirty="0">
                          <a:solidFill>
                            <a:srgbClr val="FF0000"/>
                          </a:solidFill>
                          <a:latin typeface="+mn-lt"/>
                        </a:rPr>
                        <a:t>inferior angle</a:t>
                      </a:r>
                      <a:r>
                        <a:rPr lang="en" sz="1800" b="0" dirty="0">
                          <a:solidFill>
                            <a:srgbClr val="434343"/>
                          </a:solidFill>
                          <a:latin typeface="+mn-lt"/>
                        </a:rPr>
                        <a:t> of </a:t>
                      </a:r>
                      <a:r>
                        <a:rPr lang="en" sz="1800" b="1" dirty="0">
                          <a:solidFill>
                            <a:srgbClr val="434343"/>
                          </a:solidFill>
                          <a:latin typeface="+mn-lt"/>
                        </a:rPr>
                        <a:t>scapula </a:t>
                      </a:r>
                      <a:r>
                        <a:rPr lang="en" sz="18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</a:rPr>
                        <a:t>(the blue part).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717">
                <a:tc>
                  <a:txBody>
                    <a:bodyPr/>
                    <a:lstStyle/>
                    <a:p>
                      <a:r>
                        <a:rPr lang="en-US" sz="1800" b="0" u="sng" dirty="0">
                          <a:latin typeface="+mn-lt"/>
                        </a:rPr>
                        <a:t>Nerve Supply</a:t>
                      </a:r>
                      <a:endParaRPr lang="en-GB" sz="1800" b="0" u="sng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533"/>
                        </a:spcBef>
                        <a:buClr>
                          <a:schemeClr val="dk1"/>
                        </a:buClr>
                        <a:buSzPct val="78571"/>
                        <a:buNone/>
                      </a:pPr>
                      <a:r>
                        <a:rPr lang="en" sz="1800" b="0" dirty="0">
                          <a:solidFill>
                            <a:srgbClr val="FF0000"/>
                          </a:solidFill>
                          <a:latin typeface="+mn-lt"/>
                        </a:rPr>
                        <a:t>Long thoracic nerve </a:t>
                      </a:r>
                      <a:r>
                        <a:rPr lang="en" sz="1800" b="0" dirty="0">
                          <a:solidFill>
                            <a:srgbClr val="434343"/>
                          </a:solidFill>
                          <a:latin typeface="+mn-lt"/>
                        </a:rPr>
                        <a:t>(from roots of brachial plexus,</a:t>
                      </a:r>
                      <a:r>
                        <a:rPr lang="en" sz="1800" b="1" dirty="0">
                          <a:solidFill>
                            <a:srgbClr val="FF0000"/>
                          </a:solidFill>
                          <a:latin typeface="+mn-lt"/>
                        </a:rPr>
                        <a:t>C5,6,7</a:t>
                      </a:r>
                      <a:r>
                        <a:rPr lang="en" sz="1800" b="0" dirty="0">
                          <a:solidFill>
                            <a:srgbClr val="434343"/>
                          </a:solidFill>
                          <a:latin typeface="+mn-lt"/>
                        </a:rPr>
                        <a:t>).</a:t>
                      </a:r>
                    </a:p>
                    <a:p>
                      <a:pPr>
                        <a:spcBef>
                          <a:spcPts val="533"/>
                        </a:spcBef>
                        <a:buClr>
                          <a:schemeClr val="dk1"/>
                        </a:buClr>
                        <a:buSzPct val="78571"/>
                        <a:buNone/>
                      </a:pPr>
                      <a:r>
                        <a:rPr lang="en" sz="1800" b="0" dirty="0">
                          <a:solidFill>
                            <a:srgbClr val="434343"/>
                          </a:solidFill>
                          <a:latin typeface="+mn-lt"/>
                        </a:rPr>
                        <a:t>(also called nerve of Bell / nerve to serratus anterior)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u="sng" dirty="0">
                          <a:latin typeface="+mn-lt"/>
                        </a:rPr>
                        <a:t>Action</a:t>
                      </a:r>
                      <a:endParaRPr lang="en-GB" sz="1800" b="0" u="sng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2575" indent="-282575">
                        <a:spcBef>
                          <a:spcPts val="533"/>
                        </a:spcBef>
                        <a:buClr>
                          <a:schemeClr val="dk1"/>
                        </a:buClr>
                        <a:buSzPct val="100000"/>
                        <a:buFont typeface="+mj-lt"/>
                        <a:buAutoNum type="arabicPeriod"/>
                      </a:pPr>
                      <a:r>
                        <a:rPr lang="en" sz="1800" b="0" dirty="0">
                          <a:solidFill>
                            <a:srgbClr val="434343"/>
                          </a:solidFill>
                          <a:latin typeface="+mn-lt"/>
                        </a:rPr>
                        <a:t>Draws the scapula</a:t>
                      </a:r>
                      <a:r>
                        <a:rPr lang="en" sz="1800" b="0" dirty="0">
                          <a:solidFill>
                            <a:srgbClr val="3C78D8"/>
                          </a:solidFill>
                          <a:latin typeface="+mn-lt"/>
                        </a:rPr>
                        <a:t> </a:t>
                      </a:r>
                      <a:r>
                        <a:rPr lang="en" sz="1800" b="0" dirty="0">
                          <a:solidFill>
                            <a:srgbClr val="FF0000"/>
                          </a:solidFill>
                          <a:latin typeface="+mn-lt"/>
                        </a:rPr>
                        <a:t>forward </a:t>
                      </a:r>
                      <a:r>
                        <a:rPr lang="en" sz="1800" b="0" u="sng" dirty="0">
                          <a:solidFill>
                            <a:srgbClr val="434343"/>
                          </a:solidFill>
                          <a:latin typeface="+mn-lt"/>
                        </a:rPr>
                        <a:t>in boxing</a:t>
                      </a:r>
                      <a:r>
                        <a:rPr lang="en" sz="1800" b="0" dirty="0">
                          <a:solidFill>
                            <a:srgbClr val="434343"/>
                          </a:solidFill>
                          <a:latin typeface="+mn-lt"/>
                        </a:rPr>
                        <a:t> (protrusion or </a:t>
                      </a:r>
                      <a:r>
                        <a:rPr lang="en" sz="1800" b="0" dirty="0">
                          <a:solidFill>
                            <a:srgbClr val="FF0000"/>
                          </a:solidFill>
                          <a:latin typeface="+mn-lt"/>
                        </a:rPr>
                        <a:t>protraction</a:t>
                      </a:r>
                      <a:r>
                        <a:rPr lang="en" sz="1800" b="0" dirty="0">
                          <a:solidFill>
                            <a:srgbClr val="434343"/>
                          </a:solidFill>
                          <a:latin typeface="+mn-lt"/>
                        </a:rPr>
                        <a:t>)</a:t>
                      </a:r>
                      <a:r>
                        <a:rPr lang="en" sz="18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</a:rPr>
                        <a:t>*</a:t>
                      </a:r>
                      <a:r>
                        <a:rPr lang="en" sz="1800" b="0" dirty="0">
                          <a:solidFill>
                            <a:srgbClr val="434343"/>
                          </a:solidFill>
                          <a:latin typeface="+mn-lt"/>
                        </a:rPr>
                        <a:t>.</a:t>
                      </a:r>
                      <a:r>
                        <a:rPr lang="en" sz="1800" b="0" dirty="0">
                          <a:solidFill>
                            <a:schemeClr val="dk1"/>
                          </a:solidFill>
                          <a:latin typeface="+mn-lt"/>
                        </a:rPr>
                        <a:t> </a:t>
                      </a:r>
                      <a:r>
                        <a:rPr lang="en" sz="1800" b="0" dirty="0">
                          <a:solidFill>
                            <a:srgbClr val="FF0000"/>
                          </a:solidFill>
                          <a:latin typeface="+mn-lt"/>
                        </a:rPr>
                        <a:t>"boxer's muscle"</a:t>
                      </a:r>
                    </a:p>
                    <a:p>
                      <a:pPr marL="282575" indent="-282575">
                        <a:spcBef>
                          <a:spcPts val="533"/>
                        </a:spcBef>
                        <a:buClr>
                          <a:schemeClr val="dk1"/>
                        </a:buClr>
                        <a:buSzPct val="100000"/>
                        <a:buFont typeface="+mj-lt"/>
                        <a:buAutoNum type="arabicPeriod"/>
                      </a:pPr>
                      <a:r>
                        <a:rPr lang="en" sz="1800" b="0" dirty="0">
                          <a:solidFill>
                            <a:srgbClr val="434343"/>
                          </a:solidFill>
                          <a:latin typeface="+mn-lt"/>
                        </a:rPr>
                        <a:t>Rotates scapula </a:t>
                      </a:r>
                      <a:r>
                        <a:rPr lang="en" sz="1800" b="0" u="sng" dirty="0">
                          <a:solidFill>
                            <a:schemeClr val="tx1"/>
                          </a:solidFill>
                          <a:latin typeface="+mn-lt"/>
                        </a:rPr>
                        <a:t>outwards</a:t>
                      </a:r>
                      <a:r>
                        <a:rPr lang="en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" sz="1800" b="0" u="sng" dirty="0">
                          <a:solidFill>
                            <a:srgbClr val="434343"/>
                          </a:solidFill>
                          <a:latin typeface="+mn-lt"/>
                        </a:rPr>
                        <a:t>in raising the arm </a:t>
                      </a:r>
                      <a:r>
                        <a:rPr lang="en" sz="1800" b="0" dirty="0">
                          <a:solidFill>
                            <a:srgbClr val="434343"/>
                          </a:solidFill>
                          <a:latin typeface="+mn-lt"/>
                        </a:rPr>
                        <a:t>above 90 degree</a:t>
                      </a:r>
                      <a:r>
                        <a:rPr lang="en" sz="1800" b="0" dirty="0">
                          <a:solidFill>
                            <a:schemeClr val="dk1"/>
                          </a:solidFill>
                          <a:latin typeface="+mn-lt"/>
                        </a:rPr>
                        <a:t> </a:t>
                      </a:r>
                      <a:r>
                        <a:rPr lang="en" sz="1800" b="0" dirty="0">
                          <a:solidFill>
                            <a:srgbClr val="434343"/>
                          </a:solidFill>
                          <a:latin typeface="+mn-lt"/>
                        </a:rPr>
                        <a:t>(</a:t>
                      </a:r>
                      <a:r>
                        <a:rPr lang="en" sz="1800" b="0" dirty="0">
                          <a:solidFill>
                            <a:srgbClr val="FF0000"/>
                          </a:solidFill>
                          <a:latin typeface="+mn-lt"/>
                        </a:rPr>
                        <a:t>Abduction above 90</a:t>
                      </a:r>
                      <a:r>
                        <a:rPr lang="en" sz="1800" b="0" dirty="0">
                          <a:solidFill>
                            <a:srgbClr val="434343"/>
                          </a:solidFill>
                          <a:latin typeface="+mn-lt"/>
                        </a:rPr>
                        <a:t>) </a:t>
                      </a:r>
                      <a:r>
                        <a:rPr lang="en" sz="18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</a:rPr>
                        <a:t>with</a:t>
                      </a:r>
                      <a:r>
                        <a:rPr lang="en" sz="1800" b="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</a:rPr>
                        <a:t> trapezius</a:t>
                      </a:r>
                      <a:r>
                        <a:rPr lang="en" sz="1800" b="0" dirty="0">
                          <a:solidFill>
                            <a:srgbClr val="434343"/>
                          </a:solidFill>
                          <a:latin typeface="+mn-lt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Shape 149"/>
          <p:cNvSpPr txBox="1">
            <a:spLocks/>
          </p:cNvSpPr>
          <p:nvPr/>
        </p:nvSpPr>
        <p:spPr>
          <a:xfrm>
            <a:off x="636036" y="598358"/>
            <a:ext cx="5185833" cy="561975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lIns="121900" tIns="60933" rIns="121900" bIns="60933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marL="685800" indent="-685800">
              <a:lnSpc>
                <a:spcPct val="100000"/>
              </a:lnSpc>
              <a:buSzPct val="100000"/>
              <a:buFont typeface="+mj-lt"/>
              <a:buAutoNum type="romanUcPeriod" startAt="4"/>
            </a:pPr>
            <a:r>
              <a:rPr lang="en" sz="4267" dirty="0">
                <a:latin typeface="+mn-lt"/>
                <a:ea typeface="Arial"/>
                <a:cs typeface="Arial"/>
                <a:sym typeface="Arial"/>
              </a:rPr>
              <a:t>Serratus anterior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0113" y="5085451"/>
            <a:ext cx="6153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*Don’t confuse protraction and retraction.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Retraction (when you wake up and are yawning)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Protraction (when you extend your arm like when punching someone or boxing hence the name boxers muscle)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2050" name="Picture 2" descr="Image result for protraction and retraction of scapul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9" r="61691"/>
          <a:stretch/>
        </p:blipFill>
        <p:spPr bwMode="auto">
          <a:xfrm>
            <a:off x="3336237" y="5790834"/>
            <a:ext cx="2066089" cy="102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820025" y="1907248"/>
            <a:ext cx="414338" cy="1406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7461893" y="2724815"/>
            <a:ext cx="414338" cy="1406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5931602" y="1977561"/>
            <a:ext cx="1664974" cy="93056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033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Shape 3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9064" y="2124635"/>
            <a:ext cx="5345748" cy="4632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Shape 3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834" y="2124635"/>
            <a:ext cx="5253462" cy="46326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65834" y="493419"/>
            <a:ext cx="1171477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Causes of 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Winging of Scapula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:</a:t>
            </a:r>
          </a:p>
          <a:p>
            <a:pPr marL="282575" indent="-282575">
              <a:buAutoNum type="arabicParenR"/>
            </a:pPr>
            <a:r>
              <a:rPr lang="en-US" sz="2000" u="sng" dirty="0">
                <a:solidFill>
                  <a:schemeClr val="tx1"/>
                </a:solidFill>
                <a:latin typeface="+mn-lt"/>
              </a:rPr>
              <a:t>Dislocation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of </a:t>
            </a:r>
            <a:r>
              <a:rPr lang="en-US" sz="2000" b="1" dirty="0">
                <a:solidFill>
                  <a:schemeClr val="tx1"/>
                </a:solidFill>
                <a:latin typeface="+mn-lt"/>
              </a:rPr>
              <a:t>shoulder joint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.</a:t>
            </a:r>
          </a:p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2) </a:t>
            </a:r>
            <a:r>
              <a:rPr lang="en-US" sz="2000" u="sng" dirty="0">
                <a:solidFill>
                  <a:schemeClr val="tx1"/>
                </a:solidFill>
                <a:latin typeface="+mn-lt"/>
              </a:rPr>
              <a:t>Lesion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of </a:t>
            </a:r>
            <a:r>
              <a:rPr lang="en-US" sz="2000" b="1" dirty="0">
                <a:solidFill>
                  <a:schemeClr val="tx1"/>
                </a:solidFill>
                <a:latin typeface="+mn-lt"/>
              </a:rPr>
              <a:t>long thoracic nerve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and paralysis of </a:t>
            </a:r>
            <a:r>
              <a:rPr lang="en-US" sz="2000" b="1" dirty="0">
                <a:solidFill>
                  <a:schemeClr val="tx1"/>
                </a:solidFill>
                <a:latin typeface="+mn-lt"/>
              </a:rPr>
              <a:t>Serratus anterior muscle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(</a:t>
            </a:r>
            <a:r>
              <a:rPr lang="en-US" sz="2000" dirty="0">
                <a:latin typeface="+mn-lt"/>
              </a:rPr>
              <a:t>The long thoracic nerve runs on the anterolateral chest wall usually. It is  damaged in radical mastectomy operations or  injury of chest wall)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.</a:t>
            </a:r>
          </a:p>
          <a:p>
            <a:pPr marL="457200" indent="-457200">
              <a:buAutoNum type="arabicParenR"/>
            </a:pPr>
            <a:endParaRPr lang="en-GB" sz="20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259064" y="1794294"/>
            <a:ext cx="0" cy="7763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6254156" y="1871932"/>
            <a:ext cx="182880" cy="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386929" y="1777042"/>
            <a:ext cx="5081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>
                    <a:lumMod val="65000"/>
                  </a:schemeClr>
                </a:solidFill>
              </a:rPr>
              <a:t>Radical mastectomy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 is a surgical procedure in which the breast, underlying chest muscle, and lymph nodes of the axilla are removed as a treatment for breast cancer.</a:t>
            </a:r>
          </a:p>
        </p:txBody>
      </p:sp>
    </p:spTree>
    <p:extLst>
      <p:ext uri="{BB962C8B-B14F-4D97-AF65-F5344CB8AC3E}">
        <p14:creationId xmlns:p14="http://schemas.microsoft.com/office/powerpoint/2010/main" val="3126400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0A15203-0B52-4DEE-9B55-0B2C9E1B219F}" vid="{CB135D82-6777-4E67-92B9-A77662C7A83E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Anatomy</Template>
  <TotalTime>0</TotalTime>
  <Words>2137</Words>
  <Application>Microsoft Office PowerPoint</Application>
  <PresentationFormat>Widescreen</PresentationFormat>
  <Paragraphs>364</Paragraphs>
  <Slides>25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Calibri</vt:lpstr>
      <vt:lpstr>Arial</vt:lpstr>
      <vt:lpstr>Wingdings</vt:lpstr>
      <vt:lpstr>Calibri Light</vt:lpstr>
      <vt:lpstr>Courier New</vt:lpstr>
      <vt:lpstr>ＭＳ Ｐゴシック</vt:lpstr>
      <vt:lpstr>Office Theme</vt:lpstr>
      <vt:lpstr>Pectoral Region and Axilla</vt:lpstr>
      <vt:lpstr>Objectives</vt:lpstr>
      <vt:lpstr>The movements of the upper limb Note: differentiate between the different regions</vt:lpstr>
      <vt:lpstr>Pectoralis Major </vt:lpstr>
      <vt:lpstr> Pectoralis Minor</vt:lpstr>
      <vt:lpstr> Subclavius</vt:lpstr>
      <vt:lpstr>Clavipectoral Fascia</vt:lpstr>
      <vt:lpstr>PowerPoint Presentation</vt:lpstr>
      <vt:lpstr>PowerPoint Presentation</vt:lpstr>
      <vt:lpstr>Axilla</vt:lpstr>
      <vt:lpstr>Boundaries of The Axilla:</vt:lpstr>
      <vt:lpstr>Boundaries of The Axilla: </vt:lpstr>
      <vt:lpstr>C. Four Walls: 1. Anterior wall   It is formed by: 1) Pectoralis major 2) Pectoralis minor 3) Subclavius 4) Clavipectoral fascia </vt:lpstr>
      <vt:lpstr>PowerPoint Presentation</vt:lpstr>
      <vt:lpstr>Contents of The Axilla </vt:lpstr>
      <vt:lpstr>Brachial Plexus</vt:lpstr>
      <vt:lpstr>Brachial Plexus</vt:lpstr>
      <vt:lpstr>Brachial Plexus</vt:lpstr>
      <vt:lpstr>Brachial Plexus  The brachial plexus branches from the</vt:lpstr>
      <vt:lpstr>Questions</vt:lpstr>
      <vt:lpstr>Questions</vt:lpstr>
      <vt:lpstr>Summary (Pectoral Region)</vt:lpstr>
      <vt:lpstr>Summary (Axilla)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Pectoral Region and Axilla</dc:title>
  <dc:creator>Jawaher AbdulMohsen</dc:creator>
  <cp:lastModifiedBy>trad</cp:lastModifiedBy>
  <cp:revision>51</cp:revision>
  <dcterms:created xsi:type="dcterms:W3CDTF">2016-12-25T13:07:28Z</dcterms:created>
  <dcterms:modified xsi:type="dcterms:W3CDTF">2016-12-28T19:55:55Z</dcterms:modified>
</cp:coreProperties>
</file>