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59" r:id="rId4"/>
    <p:sldId id="272" r:id="rId5"/>
    <p:sldId id="280" r:id="rId6"/>
    <p:sldId id="260" r:id="rId7"/>
    <p:sldId id="271" r:id="rId8"/>
    <p:sldId id="261" r:id="rId9"/>
    <p:sldId id="283" r:id="rId10"/>
    <p:sldId id="265" r:id="rId11"/>
    <p:sldId id="257" r:id="rId12"/>
    <p:sldId id="263" r:id="rId13"/>
    <p:sldId id="269" r:id="rId14"/>
    <p:sldId id="277" r:id="rId15"/>
    <p:sldId id="278" r:id="rId16"/>
    <p:sldId id="276" r:id="rId17"/>
    <p:sldId id="275" r:id="rId18"/>
    <p:sldId id="281" r:id="rId19"/>
    <p:sldId id="282" r:id="rId20"/>
    <p:sldId id="264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53" autoAdjust="0"/>
    <p:restoredTop sz="94660"/>
  </p:normalViewPr>
  <p:slideViewPr>
    <p:cSldViewPr snapToGrid="0">
      <p:cViewPr>
        <p:scale>
          <a:sx n="54" d="100"/>
          <a:sy n="54" d="100"/>
        </p:scale>
        <p:origin x="2040" y="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3BA882-F5E9-423B-8666-C0466EA59844}" type="doc">
      <dgm:prSet loTypeId="urn:microsoft.com/office/officeart/2005/8/layout/hList1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40919B07-322A-4511-BA7C-782B2BF0AED5}">
      <dgm:prSet phldrT="[Text]"/>
      <dgm:spPr/>
      <dgm:t>
        <a:bodyPr/>
        <a:lstStyle/>
        <a:p>
          <a:r>
            <a:rPr lang="en-US" dirty="0"/>
            <a:t>1. Fracture of surgical neck of the humerus.</a:t>
          </a:r>
        </a:p>
      </dgm:t>
    </dgm:pt>
    <dgm:pt modelId="{3D17DB9D-EB57-43FB-A448-CD00684A9DDF}" type="parTrans" cxnId="{5E5D69A5-4F6B-4F9D-94A5-E307A7CBC750}">
      <dgm:prSet/>
      <dgm:spPr/>
      <dgm:t>
        <a:bodyPr/>
        <a:lstStyle/>
        <a:p>
          <a:endParaRPr lang="en-US"/>
        </a:p>
      </dgm:t>
    </dgm:pt>
    <dgm:pt modelId="{6D506D89-CD91-4B6B-8C15-4C883FC73B28}" type="sibTrans" cxnId="{5E5D69A5-4F6B-4F9D-94A5-E307A7CBC750}">
      <dgm:prSet/>
      <dgm:spPr/>
      <dgm:t>
        <a:bodyPr/>
        <a:lstStyle/>
        <a:p>
          <a:endParaRPr lang="en-US"/>
        </a:p>
      </dgm:t>
    </dgm:pt>
    <dgm:pt modelId="{91D0237A-233F-47E3-9116-63A0748C1BCF}">
      <dgm:prSet phldrT="[Text]"/>
      <dgm:spPr/>
      <dgm:t>
        <a:bodyPr/>
        <a:lstStyle/>
        <a:p>
          <a:r>
            <a:rPr lang="en-US" dirty="0"/>
            <a:t>2. Downward dislocation of the shoulder joint </a:t>
          </a:r>
        </a:p>
      </dgm:t>
    </dgm:pt>
    <dgm:pt modelId="{8D6EF8C9-0B0B-43B3-B88A-3B134FC9FEC1}" type="parTrans" cxnId="{956036B4-6682-43EF-91EE-A65514C8FA1C}">
      <dgm:prSet/>
      <dgm:spPr/>
      <dgm:t>
        <a:bodyPr/>
        <a:lstStyle/>
        <a:p>
          <a:endParaRPr lang="en-US"/>
        </a:p>
      </dgm:t>
    </dgm:pt>
    <dgm:pt modelId="{177EBE1F-5B84-4CEE-84D7-254605451205}" type="sibTrans" cxnId="{956036B4-6682-43EF-91EE-A65514C8FA1C}">
      <dgm:prSet/>
      <dgm:spPr/>
      <dgm:t>
        <a:bodyPr/>
        <a:lstStyle/>
        <a:p>
          <a:endParaRPr lang="en-US"/>
        </a:p>
      </dgm:t>
    </dgm:pt>
    <dgm:pt modelId="{30520746-3E55-4FC7-B83D-B548518B800C}">
      <dgm:prSet phldrT="[Text]"/>
      <dgm:spPr/>
      <dgm:t>
        <a:bodyPr/>
        <a:lstStyle/>
        <a:p>
          <a:r>
            <a:rPr lang="en-US" dirty="0"/>
            <a:t>3. Compression. from the incorrect use of crutches.</a:t>
          </a:r>
        </a:p>
      </dgm:t>
    </dgm:pt>
    <dgm:pt modelId="{570E658C-C4BA-4223-9E32-2DC4C090597B}" type="parTrans" cxnId="{A76E3B61-9085-41CF-9156-E5D913252252}">
      <dgm:prSet/>
      <dgm:spPr/>
      <dgm:t>
        <a:bodyPr/>
        <a:lstStyle/>
        <a:p>
          <a:endParaRPr lang="en-US"/>
        </a:p>
      </dgm:t>
    </dgm:pt>
    <dgm:pt modelId="{0FD30CD7-FB0B-4D4C-9F06-CCE9664DD14E}" type="sibTrans" cxnId="{A76E3B61-9085-41CF-9156-E5D913252252}">
      <dgm:prSet/>
      <dgm:spPr/>
      <dgm:t>
        <a:bodyPr/>
        <a:lstStyle/>
        <a:p>
          <a:endParaRPr lang="en-US"/>
        </a:p>
      </dgm:t>
    </dgm:pt>
    <dgm:pt modelId="{F9946009-011C-4898-851B-052B215361C2}" type="pres">
      <dgm:prSet presAssocID="{493BA882-F5E9-423B-8666-C0466EA598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89148E-2C57-4193-AA73-7644ECAD53F3}" type="pres">
      <dgm:prSet presAssocID="{40919B07-322A-4511-BA7C-782B2BF0AED5}" presName="composite" presStyleCnt="0"/>
      <dgm:spPr/>
    </dgm:pt>
    <dgm:pt modelId="{B1075491-F197-4580-995C-A1EF386B973D}" type="pres">
      <dgm:prSet presAssocID="{40919B07-322A-4511-BA7C-782B2BF0AED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80A85-3318-4870-9C42-123EC51B84F2}" type="pres">
      <dgm:prSet presAssocID="{40919B07-322A-4511-BA7C-782B2BF0AED5}" presName="desTx" presStyleLbl="alignAccFollowNode1" presStyleIdx="0" presStyleCnt="3">
        <dgm:presLayoutVars>
          <dgm:bulletEnabled val="1"/>
        </dgm:presLayoutVars>
      </dgm:prSet>
      <dgm:spPr/>
    </dgm:pt>
    <dgm:pt modelId="{5871A77A-24D2-41BF-AD0B-9E43E715FCCE}" type="pres">
      <dgm:prSet presAssocID="{6D506D89-CD91-4B6B-8C15-4C883FC73B28}" presName="space" presStyleCnt="0"/>
      <dgm:spPr/>
    </dgm:pt>
    <dgm:pt modelId="{C9BC6A97-0E41-489B-BDB9-EE99D4E54DB0}" type="pres">
      <dgm:prSet presAssocID="{91D0237A-233F-47E3-9116-63A0748C1BCF}" presName="composite" presStyleCnt="0"/>
      <dgm:spPr/>
    </dgm:pt>
    <dgm:pt modelId="{026E3556-EB47-4727-AE0F-A439B1BF73FE}" type="pres">
      <dgm:prSet presAssocID="{91D0237A-233F-47E3-9116-63A0748C1BC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7C160-47FA-4497-8C37-61D3D5BAF60D}" type="pres">
      <dgm:prSet presAssocID="{91D0237A-233F-47E3-9116-63A0748C1BCF}" presName="desTx" presStyleLbl="alignAccFollowNode1" presStyleIdx="1" presStyleCnt="3">
        <dgm:presLayoutVars>
          <dgm:bulletEnabled val="1"/>
        </dgm:presLayoutVars>
      </dgm:prSet>
      <dgm:spPr/>
    </dgm:pt>
    <dgm:pt modelId="{0636D047-924A-4C8C-A95A-F343B4E494C4}" type="pres">
      <dgm:prSet presAssocID="{177EBE1F-5B84-4CEE-84D7-254605451205}" presName="space" presStyleCnt="0"/>
      <dgm:spPr/>
    </dgm:pt>
    <dgm:pt modelId="{5BE87457-800E-4278-8469-16B6666C4DB0}" type="pres">
      <dgm:prSet presAssocID="{30520746-3E55-4FC7-B83D-B548518B800C}" presName="composite" presStyleCnt="0"/>
      <dgm:spPr/>
    </dgm:pt>
    <dgm:pt modelId="{6B15D606-1BFC-40FB-B36C-996DD6F5B747}" type="pres">
      <dgm:prSet presAssocID="{30520746-3E55-4FC7-B83D-B548518B800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C8AAE-71D6-406C-A27B-EF54BE8B0BF8}" type="pres">
      <dgm:prSet presAssocID="{30520746-3E55-4FC7-B83D-B548518B800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E5D69A5-4F6B-4F9D-94A5-E307A7CBC750}" srcId="{493BA882-F5E9-423B-8666-C0466EA59844}" destId="{40919B07-322A-4511-BA7C-782B2BF0AED5}" srcOrd="0" destOrd="0" parTransId="{3D17DB9D-EB57-43FB-A448-CD00684A9DDF}" sibTransId="{6D506D89-CD91-4B6B-8C15-4C883FC73B28}"/>
    <dgm:cxn modelId="{F93D52C8-C898-4AF8-BE28-60777FF3BFB0}" type="presOf" srcId="{493BA882-F5E9-423B-8666-C0466EA59844}" destId="{F9946009-011C-4898-851B-052B215361C2}" srcOrd="0" destOrd="0" presId="urn:microsoft.com/office/officeart/2005/8/layout/hList1"/>
    <dgm:cxn modelId="{37D42C7B-86C7-4B57-A641-7AA648955459}" type="presOf" srcId="{91D0237A-233F-47E3-9116-63A0748C1BCF}" destId="{026E3556-EB47-4727-AE0F-A439B1BF73FE}" srcOrd="0" destOrd="0" presId="urn:microsoft.com/office/officeart/2005/8/layout/hList1"/>
    <dgm:cxn modelId="{9E574E41-E04D-4877-A8B2-B38ABD29211F}" type="presOf" srcId="{30520746-3E55-4FC7-B83D-B548518B800C}" destId="{6B15D606-1BFC-40FB-B36C-996DD6F5B747}" srcOrd="0" destOrd="0" presId="urn:microsoft.com/office/officeart/2005/8/layout/hList1"/>
    <dgm:cxn modelId="{A76E3B61-9085-41CF-9156-E5D913252252}" srcId="{493BA882-F5E9-423B-8666-C0466EA59844}" destId="{30520746-3E55-4FC7-B83D-B548518B800C}" srcOrd="2" destOrd="0" parTransId="{570E658C-C4BA-4223-9E32-2DC4C090597B}" sibTransId="{0FD30CD7-FB0B-4D4C-9F06-CCE9664DD14E}"/>
    <dgm:cxn modelId="{9B03C61B-7A5C-47C0-BCC0-114C059EC304}" type="presOf" srcId="{40919B07-322A-4511-BA7C-782B2BF0AED5}" destId="{B1075491-F197-4580-995C-A1EF386B973D}" srcOrd="0" destOrd="0" presId="urn:microsoft.com/office/officeart/2005/8/layout/hList1"/>
    <dgm:cxn modelId="{956036B4-6682-43EF-91EE-A65514C8FA1C}" srcId="{493BA882-F5E9-423B-8666-C0466EA59844}" destId="{91D0237A-233F-47E3-9116-63A0748C1BCF}" srcOrd="1" destOrd="0" parTransId="{8D6EF8C9-0B0B-43B3-B88A-3B134FC9FEC1}" sibTransId="{177EBE1F-5B84-4CEE-84D7-254605451205}"/>
    <dgm:cxn modelId="{5F12FD90-2ED6-4E29-9958-AC791A196972}" type="presParOf" srcId="{F9946009-011C-4898-851B-052B215361C2}" destId="{3889148E-2C57-4193-AA73-7644ECAD53F3}" srcOrd="0" destOrd="0" presId="urn:microsoft.com/office/officeart/2005/8/layout/hList1"/>
    <dgm:cxn modelId="{C2EA5D7C-DC15-449D-AD5E-A2CD71244574}" type="presParOf" srcId="{3889148E-2C57-4193-AA73-7644ECAD53F3}" destId="{B1075491-F197-4580-995C-A1EF386B973D}" srcOrd="0" destOrd="0" presId="urn:microsoft.com/office/officeart/2005/8/layout/hList1"/>
    <dgm:cxn modelId="{A18A52CA-D741-4C98-9294-71C0084A8BB0}" type="presParOf" srcId="{3889148E-2C57-4193-AA73-7644ECAD53F3}" destId="{68480A85-3318-4870-9C42-123EC51B84F2}" srcOrd="1" destOrd="0" presId="urn:microsoft.com/office/officeart/2005/8/layout/hList1"/>
    <dgm:cxn modelId="{9120A2CF-001E-4681-A0CB-D4731620D9A4}" type="presParOf" srcId="{F9946009-011C-4898-851B-052B215361C2}" destId="{5871A77A-24D2-41BF-AD0B-9E43E715FCCE}" srcOrd="1" destOrd="0" presId="urn:microsoft.com/office/officeart/2005/8/layout/hList1"/>
    <dgm:cxn modelId="{7CE52241-35ED-4128-A15B-FDA581115F33}" type="presParOf" srcId="{F9946009-011C-4898-851B-052B215361C2}" destId="{C9BC6A97-0E41-489B-BDB9-EE99D4E54DB0}" srcOrd="2" destOrd="0" presId="urn:microsoft.com/office/officeart/2005/8/layout/hList1"/>
    <dgm:cxn modelId="{56EA9CB4-C7BC-4C4F-8399-527455841253}" type="presParOf" srcId="{C9BC6A97-0E41-489B-BDB9-EE99D4E54DB0}" destId="{026E3556-EB47-4727-AE0F-A439B1BF73FE}" srcOrd="0" destOrd="0" presId="urn:microsoft.com/office/officeart/2005/8/layout/hList1"/>
    <dgm:cxn modelId="{852306A5-154B-432B-ACF6-FB03FD7CD86E}" type="presParOf" srcId="{C9BC6A97-0E41-489B-BDB9-EE99D4E54DB0}" destId="{C407C160-47FA-4497-8C37-61D3D5BAF60D}" srcOrd="1" destOrd="0" presId="urn:microsoft.com/office/officeart/2005/8/layout/hList1"/>
    <dgm:cxn modelId="{21EEC2C5-E2C9-4BF9-A90D-F58EC4B99227}" type="presParOf" srcId="{F9946009-011C-4898-851B-052B215361C2}" destId="{0636D047-924A-4C8C-A95A-F343B4E494C4}" srcOrd="3" destOrd="0" presId="urn:microsoft.com/office/officeart/2005/8/layout/hList1"/>
    <dgm:cxn modelId="{7A35E7D3-34F3-45DB-A456-49F99A6B3167}" type="presParOf" srcId="{F9946009-011C-4898-851B-052B215361C2}" destId="{5BE87457-800E-4278-8469-16B6666C4DB0}" srcOrd="4" destOrd="0" presId="urn:microsoft.com/office/officeart/2005/8/layout/hList1"/>
    <dgm:cxn modelId="{388F01E4-FCB8-4D3B-BB11-20FBF302B3DC}" type="presParOf" srcId="{5BE87457-800E-4278-8469-16B6666C4DB0}" destId="{6B15D606-1BFC-40FB-B36C-996DD6F5B747}" srcOrd="0" destOrd="0" presId="urn:microsoft.com/office/officeart/2005/8/layout/hList1"/>
    <dgm:cxn modelId="{49C8E4A3-279D-45FD-A890-EAB731A58351}" type="presParOf" srcId="{5BE87457-800E-4278-8469-16B6666C4DB0}" destId="{45BC8AAE-71D6-406C-A27B-EF54BE8B0B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430334-1842-4000-A33F-FBE3E01E5569}" type="doc">
      <dgm:prSet loTypeId="urn:microsoft.com/office/officeart/2005/8/layout/hList3" loCatId="list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pPr rtl="1"/>
          <a:endParaRPr lang="ar-SA"/>
        </a:p>
      </dgm:t>
    </dgm:pt>
    <dgm:pt modelId="{21F7FAFB-8A07-4D13-908D-B00AD40CE26F}">
      <dgm:prSet phldrT="[نص]"/>
      <dgm:spPr/>
      <dgm:t>
        <a:bodyPr/>
        <a:lstStyle/>
        <a:p>
          <a:pPr rtl="0"/>
          <a:r>
            <a:rPr lang="ar-SA" dirty="0" err="1"/>
            <a:t>Median</a:t>
          </a:r>
          <a:r>
            <a:rPr lang="ar-SA" dirty="0"/>
            <a:t> </a:t>
          </a:r>
          <a:r>
            <a:rPr lang="ar-SA" dirty="0" err="1"/>
            <a:t>nerve</a:t>
          </a:r>
          <a:r>
            <a:rPr lang="ar-SA" dirty="0"/>
            <a:t> </a:t>
          </a:r>
          <a:r>
            <a:rPr lang="ar-SA" dirty="0" err="1"/>
            <a:t>can</a:t>
          </a:r>
          <a:r>
            <a:rPr lang="ar-SA" dirty="0"/>
            <a:t> </a:t>
          </a:r>
          <a:r>
            <a:rPr lang="ar-SA" dirty="0" err="1"/>
            <a:t>be</a:t>
          </a:r>
          <a:r>
            <a:rPr lang="ar-SA" dirty="0"/>
            <a:t> </a:t>
          </a:r>
          <a:r>
            <a:rPr lang="af-ZA" dirty="0" err="1"/>
            <a:t>damaged</a:t>
          </a:r>
          <a:r>
            <a:rPr lang="ar-SA" dirty="0"/>
            <a:t> : </a:t>
          </a:r>
        </a:p>
      </dgm:t>
    </dgm:pt>
    <dgm:pt modelId="{68541A12-6823-4F60-8ED6-F4FC9376B3AC}" type="parTrans" cxnId="{508AE754-8A1F-47F1-AE02-52C749FD0BBD}">
      <dgm:prSet/>
      <dgm:spPr/>
      <dgm:t>
        <a:bodyPr/>
        <a:lstStyle/>
        <a:p>
          <a:pPr rtl="1"/>
          <a:endParaRPr lang="ar-SA"/>
        </a:p>
      </dgm:t>
    </dgm:pt>
    <dgm:pt modelId="{EE6B4803-1451-44B4-BB3F-536D7C53FDFE}" type="sibTrans" cxnId="{508AE754-8A1F-47F1-AE02-52C749FD0BBD}">
      <dgm:prSet/>
      <dgm:spPr/>
      <dgm:t>
        <a:bodyPr/>
        <a:lstStyle/>
        <a:p>
          <a:pPr rtl="1"/>
          <a:endParaRPr lang="ar-SA"/>
        </a:p>
      </dgm:t>
    </dgm:pt>
    <dgm:pt modelId="{AC0924C5-7BF8-4ED2-ACA1-C4F824EE686D}">
      <dgm:prSet phldrT="[نص]" custT="1"/>
      <dgm:spPr/>
      <dgm:t>
        <a:bodyPr/>
        <a:lstStyle/>
        <a:p>
          <a:pPr rtl="0"/>
          <a:r>
            <a:rPr lang="ar-SA" sz="1400" dirty="0" smtClean="0"/>
            <a:t>In the carpal tunnel (deep in flexor </a:t>
          </a:r>
          <a:r>
            <a:rPr lang="af-ZA" sz="1400" dirty="0" smtClean="0"/>
            <a:t>retinaculum)</a:t>
          </a:r>
          <a:r>
            <a:rPr lang="ar-SA" sz="1400" dirty="0" smtClean="0"/>
            <a:t> </a:t>
          </a:r>
          <a:endParaRPr lang="ar-SA" sz="1400" dirty="0"/>
        </a:p>
      </dgm:t>
    </dgm:pt>
    <dgm:pt modelId="{0521AC72-EBAD-462D-88EE-2826D61B5ECC}" type="parTrans" cxnId="{F77EA998-42F6-4D45-9826-9D91908CAF2F}">
      <dgm:prSet/>
      <dgm:spPr/>
      <dgm:t>
        <a:bodyPr/>
        <a:lstStyle/>
        <a:p>
          <a:pPr rtl="1"/>
          <a:endParaRPr lang="ar-SA"/>
        </a:p>
      </dgm:t>
    </dgm:pt>
    <dgm:pt modelId="{82FA78BE-62A0-45F4-8A45-36E0E33F076C}" type="sibTrans" cxnId="{F77EA998-42F6-4D45-9826-9D91908CAF2F}">
      <dgm:prSet/>
      <dgm:spPr/>
      <dgm:t>
        <a:bodyPr/>
        <a:lstStyle/>
        <a:p>
          <a:pPr rtl="1"/>
          <a:endParaRPr lang="ar-SA"/>
        </a:p>
      </dgm:t>
    </dgm:pt>
    <dgm:pt modelId="{130DAD57-5951-4F1E-98F5-363D8E73E105}">
      <dgm:prSet phldrT="[نص]" custT="1"/>
      <dgm:spPr/>
      <dgm:t>
        <a:bodyPr/>
        <a:lstStyle/>
        <a:p>
          <a:pPr rtl="0"/>
          <a:r>
            <a:rPr lang="ar-SA" sz="1400" dirty="0" err="1"/>
            <a:t>In</a:t>
          </a:r>
          <a:r>
            <a:rPr lang="ar-SA" sz="1400" dirty="0"/>
            <a:t> </a:t>
          </a:r>
          <a:r>
            <a:rPr lang="ar-SA" sz="1400" dirty="0" err="1"/>
            <a:t>the</a:t>
          </a:r>
          <a:r>
            <a:rPr lang="ar-SA" sz="1400" dirty="0"/>
            <a:t> </a:t>
          </a:r>
          <a:r>
            <a:rPr lang="af-ZA" sz="1400" dirty="0" err="1"/>
            <a:t>elbow</a:t>
          </a:r>
          <a:r>
            <a:rPr lang="ar-SA" sz="1400" dirty="0"/>
            <a:t> </a:t>
          </a:r>
          <a:r>
            <a:rPr lang="af-ZA" sz="1400" dirty="0" err="1"/>
            <a:t>region</a:t>
          </a:r>
          <a:r>
            <a:rPr lang="ar-SA" sz="1400" dirty="0"/>
            <a:t> </a:t>
          </a:r>
          <a:endParaRPr lang="af-ZA" sz="1400" dirty="0"/>
        </a:p>
      </dgm:t>
    </dgm:pt>
    <dgm:pt modelId="{1F3A5156-6E29-4C07-9A14-8335C998D4C6}" type="sibTrans" cxnId="{B7D26851-46F2-40B7-B6BF-964DE69FF024}">
      <dgm:prSet/>
      <dgm:spPr/>
      <dgm:t>
        <a:bodyPr/>
        <a:lstStyle/>
        <a:p>
          <a:pPr rtl="1"/>
          <a:endParaRPr lang="ar-SA"/>
        </a:p>
      </dgm:t>
    </dgm:pt>
    <dgm:pt modelId="{6CE86325-E761-4436-BFF0-19D31253C59C}" type="parTrans" cxnId="{B7D26851-46F2-40B7-B6BF-964DE69FF024}">
      <dgm:prSet/>
      <dgm:spPr/>
      <dgm:t>
        <a:bodyPr/>
        <a:lstStyle/>
        <a:p>
          <a:pPr rtl="1"/>
          <a:endParaRPr lang="ar-SA"/>
        </a:p>
      </dgm:t>
    </dgm:pt>
    <dgm:pt modelId="{870ECA9B-5506-4901-B0B4-96EA68BB16BD}">
      <dgm:prSet phldrT="[نص]" custT="1"/>
      <dgm:spPr/>
      <dgm:t>
        <a:bodyPr/>
        <a:lstStyle/>
        <a:p>
          <a:pPr rtl="0"/>
          <a:r>
            <a:rPr lang="ar-SA" sz="1400" dirty="0" err="1"/>
            <a:t>At</a:t>
          </a:r>
          <a:r>
            <a:rPr lang="ar-SA" sz="1400" dirty="0"/>
            <a:t> </a:t>
          </a:r>
          <a:r>
            <a:rPr lang="ar-SA" sz="1400" dirty="0" err="1"/>
            <a:t>the</a:t>
          </a:r>
          <a:r>
            <a:rPr lang="ar-SA" sz="1400" dirty="0"/>
            <a:t> </a:t>
          </a:r>
          <a:r>
            <a:rPr lang="af-ZA" sz="1400" dirty="0" err="1"/>
            <a:t>wrist</a:t>
          </a:r>
          <a:r>
            <a:rPr lang="ar-SA" sz="1400" dirty="0"/>
            <a:t> </a:t>
          </a:r>
          <a:r>
            <a:rPr lang="ar-SA" sz="1400" dirty="0" err="1"/>
            <a:t>above</a:t>
          </a:r>
          <a:r>
            <a:rPr lang="ar-SA" sz="1400" dirty="0"/>
            <a:t> </a:t>
          </a:r>
          <a:r>
            <a:rPr lang="af-ZA" sz="1400" dirty="0" err="1"/>
            <a:t>th</a:t>
          </a:r>
          <a:r>
            <a:rPr lang="ar-SA" sz="1400" dirty="0"/>
            <a:t>e </a:t>
          </a:r>
          <a:r>
            <a:rPr lang="ar-SA" sz="1400" dirty="0" err="1"/>
            <a:t>flexore</a:t>
          </a:r>
          <a:r>
            <a:rPr lang="ar-SA" sz="1400" dirty="0"/>
            <a:t> </a:t>
          </a:r>
          <a:r>
            <a:rPr lang="af-ZA" sz="1400" dirty="0" err="1"/>
            <a:t>retinaculum</a:t>
          </a:r>
          <a:endParaRPr lang="ar-SA" sz="1400" dirty="0"/>
        </a:p>
      </dgm:t>
    </dgm:pt>
    <dgm:pt modelId="{F59151F5-2A90-453A-9A33-6EE50BF4CFF2}" type="sibTrans" cxnId="{FBD9EBFE-2972-4950-AC85-80349FFCB2E3}">
      <dgm:prSet/>
      <dgm:spPr/>
      <dgm:t>
        <a:bodyPr/>
        <a:lstStyle/>
        <a:p>
          <a:pPr rtl="1"/>
          <a:endParaRPr lang="ar-SA"/>
        </a:p>
      </dgm:t>
    </dgm:pt>
    <dgm:pt modelId="{2DEE2BDB-847A-4E7E-8A1A-35E9AA89F14A}" type="parTrans" cxnId="{FBD9EBFE-2972-4950-AC85-80349FFCB2E3}">
      <dgm:prSet/>
      <dgm:spPr/>
      <dgm:t>
        <a:bodyPr/>
        <a:lstStyle/>
        <a:p>
          <a:pPr rtl="1"/>
          <a:endParaRPr lang="ar-SA"/>
        </a:p>
      </dgm:t>
    </dgm:pt>
    <dgm:pt modelId="{69E1E5E1-D6FC-4EA6-B0CE-523A3AE48464}">
      <dgm:prSet phldrT="[نص]"/>
      <dgm:spPr/>
      <dgm:t>
        <a:bodyPr/>
        <a:lstStyle/>
        <a:p>
          <a:endParaRPr lang="en-US"/>
        </a:p>
      </dgm:t>
    </dgm:pt>
    <dgm:pt modelId="{16F1ED7F-AACB-48E6-9899-7519554B8EF0}" type="parTrans" cxnId="{5453DC11-DD76-4FA5-82E3-6D6EE6BB1644}">
      <dgm:prSet/>
      <dgm:spPr/>
      <dgm:t>
        <a:bodyPr/>
        <a:lstStyle/>
        <a:p>
          <a:endParaRPr lang="en-US"/>
        </a:p>
      </dgm:t>
    </dgm:pt>
    <dgm:pt modelId="{011E518D-65D3-4B74-A475-BE285F72DDCA}" type="sibTrans" cxnId="{5453DC11-DD76-4FA5-82E3-6D6EE6BB1644}">
      <dgm:prSet/>
      <dgm:spPr/>
      <dgm:t>
        <a:bodyPr/>
        <a:lstStyle/>
        <a:p>
          <a:endParaRPr lang="en-US"/>
        </a:p>
      </dgm:t>
    </dgm:pt>
    <dgm:pt modelId="{71C65451-FCC7-496B-BCC0-085406EA4DEF}" type="pres">
      <dgm:prSet presAssocID="{46430334-1842-4000-A33F-FBE3E01E556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B846E8-E10D-46F9-B720-BCCC5CD8DE5A}" type="pres">
      <dgm:prSet presAssocID="{21F7FAFB-8A07-4D13-908D-B00AD40CE26F}" presName="roof" presStyleLbl="dkBgShp" presStyleIdx="0" presStyleCnt="2"/>
      <dgm:spPr/>
      <dgm:t>
        <a:bodyPr/>
        <a:lstStyle/>
        <a:p>
          <a:endParaRPr lang="en-US"/>
        </a:p>
      </dgm:t>
    </dgm:pt>
    <dgm:pt modelId="{961257E7-45AD-4251-A856-B35C29DBD049}" type="pres">
      <dgm:prSet presAssocID="{21F7FAFB-8A07-4D13-908D-B00AD40CE26F}" presName="pillars" presStyleCnt="0"/>
      <dgm:spPr/>
      <dgm:t>
        <a:bodyPr/>
        <a:lstStyle/>
        <a:p>
          <a:endParaRPr lang="en-US"/>
        </a:p>
      </dgm:t>
    </dgm:pt>
    <dgm:pt modelId="{E85EA349-52B4-4406-99E9-8504AD001285}" type="pres">
      <dgm:prSet presAssocID="{21F7FAFB-8A07-4D13-908D-B00AD40CE26F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80C2-2448-4FD7-86F3-39ADB9C53AD1}" type="pres">
      <dgm:prSet presAssocID="{870ECA9B-5506-4901-B0B4-96EA68BB16BD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08CC90-0BDD-43C6-AD15-D8AAFA79FB99}" type="pres">
      <dgm:prSet presAssocID="{130DAD57-5951-4F1E-98F5-363D8E73E105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E3665-0221-4F04-AD8A-DFB5803078D2}" type="pres">
      <dgm:prSet presAssocID="{21F7FAFB-8A07-4D13-908D-B00AD40CE26F}" presName="base" presStyleLbl="dkBgShp" presStyleIdx="1" presStyleCnt="2"/>
      <dgm:spPr/>
      <dgm:t>
        <a:bodyPr/>
        <a:lstStyle/>
        <a:p>
          <a:endParaRPr lang="en-US"/>
        </a:p>
      </dgm:t>
    </dgm:pt>
  </dgm:ptLst>
  <dgm:cxnLst>
    <dgm:cxn modelId="{F77EA998-42F6-4D45-9826-9D91908CAF2F}" srcId="{21F7FAFB-8A07-4D13-908D-B00AD40CE26F}" destId="{AC0924C5-7BF8-4ED2-ACA1-C4F824EE686D}" srcOrd="0" destOrd="0" parTransId="{0521AC72-EBAD-462D-88EE-2826D61B5ECC}" sibTransId="{82FA78BE-62A0-45F4-8A45-36E0E33F076C}"/>
    <dgm:cxn modelId="{3305F260-B3C6-492F-804C-618E7952D489}" type="presOf" srcId="{870ECA9B-5506-4901-B0B4-96EA68BB16BD}" destId="{D7C680C2-2448-4FD7-86F3-39ADB9C53AD1}" srcOrd="0" destOrd="0" presId="urn:microsoft.com/office/officeart/2005/8/layout/hList3"/>
    <dgm:cxn modelId="{B7D26851-46F2-40B7-B6BF-964DE69FF024}" srcId="{21F7FAFB-8A07-4D13-908D-B00AD40CE26F}" destId="{130DAD57-5951-4F1E-98F5-363D8E73E105}" srcOrd="2" destOrd="0" parTransId="{6CE86325-E761-4436-BFF0-19D31253C59C}" sibTransId="{1F3A5156-6E29-4C07-9A14-8335C998D4C6}"/>
    <dgm:cxn modelId="{5453DC11-DD76-4FA5-82E3-6D6EE6BB1644}" srcId="{46430334-1842-4000-A33F-FBE3E01E5569}" destId="{69E1E5E1-D6FC-4EA6-B0CE-523A3AE48464}" srcOrd="1" destOrd="0" parTransId="{16F1ED7F-AACB-48E6-9899-7519554B8EF0}" sibTransId="{011E518D-65D3-4B74-A475-BE285F72DDCA}"/>
    <dgm:cxn modelId="{508AE754-8A1F-47F1-AE02-52C749FD0BBD}" srcId="{46430334-1842-4000-A33F-FBE3E01E5569}" destId="{21F7FAFB-8A07-4D13-908D-B00AD40CE26F}" srcOrd="0" destOrd="0" parTransId="{68541A12-6823-4F60-8ED6-F4FC9376B3AC}" sibTransId="{EE6B4803-1451-44B4-BB3F-536D7C53FDFE}"/>
    <dgm:cxn modelId="{0E409476-0975-43D7-85E4-CA8D3DB71ED2}" type="presOf" srcId="{AC0924C5-7BF8-4ED2-ACA1-C4F824EE686D}" destId="{E85EA349-52B4-4406-99E9-8504AD001285}" srcOrd="0" destOrd="0" presId="urn:microsoft.com/office/officeart/2005/8/layout/hList3"/>
    <dgm:cxn modelId="{FBD9EBFE-2972-4950-AC85-80349FFCB2E3}" srcId="{21F7FAFB-8A07-4D13-908D-B00AD40CE26F}" destId="{870ECA9B-5506-4901-B0B4-96EA68BB16BD}" srcOrd="1" destOrd="0" parTransId="{2DEE2BDB-847A-4E7E-8A1A-35E9AA89F14A}" sibTransId="{F59151F5-2A90-453A-9A33-6EE50BF4CFF2}"/>
    <dgm:cxn modelId="{8DC5F73D-353E-4514-A350-6D283B22EF2F}" type="presOf" srcId="{130DAD57-5951-4F1E-98F5-363D8E73E105}" destId="{5608CC90-0BDD-43C6-AD15-D8AAFA79FB99}" srcOrd="0" destOrd="0" presId="urn:microsoft.com/office/officeart/2005/8/layout/hList3"/>
    <dgm:cxn modelId="{5F85BA89-C333-4F3F-A0FA-5549C95BC06E}" type="presOf" srcId="{21F7FAFB-8A07-4D13-908D-B00AD40CE26F}" destId="{E0B846E8-E10D-46F9-B720-BCCC5CD8DE5A}" srcOrd="0" destOrd="0" presId="urn:microsoft.com/office/officeart/2005/8/layout/hList3"/>
    <dgm:cxn modelId="{E6F79CD1-A121-4268-AE00-80DFD8FAA545}" type="presOf" srcId="{46430334-1842-4000-A33F-FBE3E01E5569}" destId="{71C65451-FCC7-496B-BCC0-085406EA4DEF}" srcOrd="0" destOrd="0" presId="urn:microsoft.com/office/officeart/2005/8/layout/hList3"/>
    <dgm:cxn modelId="{DD14644F-B12D-4486-A23D-47BE8667F4A5}" type="presParOf" srcId="{71C65451-FCC7-496B-BCC0-085406EA4DEF}" destId="{E0B846E8-E10D-46F9-B720-BCCC5CD8DE5A}" srcOrd="0" destOrd="0" presId="urn:microsoft.com/office/officeart/2005/8/layout/hList3"/>
    <dgm:cxn modelId="{AE24F96B-45A1-4D54-B1BA-ADCE2089CF02}" type="presParOf" srcId="{71C65451-FCC7-496B-BCC0-085406EA4DEF}" destId="{961257E7-45AD-4251-A856-B35C29DBD049}" srcOrd="1" destOrd="0" presId="urn:microsoft.com/office/officeart/2005/8/layout/hList3"/>
    <dgm:cxn modelId="{D38BF8BC-B412-44FA-B11A-F0A5E6A67009}" type="presParOf" srcId="{961257E7-45AD-4251-A856-B35C29DBD049}" destId="{E85EA349-52B4-4406-99E9-8504AD001285}" srcOrd="0" destOrd="0" presId="urn:microsoft.com/office/officeart/2005/8/layout/hList3"/>
    <dgm:cxn modelId="{17467904-D64E-47ED-B46C-8468AA15728F}" type="presParOf" srcId="{961257E7-45AD-4251-A856-B35C29DBD049}" destId="{D7C680C2-2448-4FD7-86F3-39ADB9C53AD1}" srcOrd="1" destOrd="0" presId="urn:microsoft.com/office/officeart/2005/8/layout/hList3"/>
    <dgm:cxn modelId="{21FAB850-08D8-41E3-8370-31634D1E60E6}" type="presParOf" srcId="{961257E7-45AD-4251-A856-B35C29DBD049}" destId="{5608CC90-0BDD-43C6-AD15-D8AAFA79FB99}" srcOrd="2" destOrd="0" presId="urn:microsoft.com/office/officeart/2005/8/layout/hList3"/>
    <dgm:cxn modelId="{174606EB-365E-4F8D-9015-EC1E5D6B910F}" type="presParOf" srcId="{71C65451-FCC7-496B-BCC0-085406EA4DEF}" destId="{359E3665-0221-4F04-AD8A-DFB5803078D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430334-1842-4000-A33F-FBE3E01E5569}" type="doc">
      <dgm:prSet loTypeId="urn:microsoft.com/office/officeart/2005/8/layout/hList3" loCatId="list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pPr rtl="1"/>
          <a:endParaRPr lang="ar-SA"/>
        </a:p>
      </dgm:t>
    </dgm:pt>
    <dgm:pt modelId="{21F7FAFB-8A07-4D13-908D-B00AD40CE26F}">
      <dgm:prSet phldrT="[نص]" custT="1"/>
      <dgm:spPr/>
      <dgm:t>
        <a:bodyPr/>
        <a:lstStyle/>
        <a:p>
          <a:pPr rtl="0"/>
          <a:r>
            <a:rPr lang="en-US" sz="1800" b="1" i="0" u="none" dirty="0" smtClean="0"/>
            <a:t>The most serious disability of median    nerve injuries is the</a:t>
          </a:r>
          <a:r>
            <a:rPr lang="en-US" sz="1800" b="0" i="0" u="none" dirty="0" smtClean="0"/>
            <a:t>:</a:t>
          </a:r>
          <a:r>
            <a:rPr lang="en-US" sz="1800" b="0" i="0" dirty="0" smtClean="0"/>
            <a:t>​</a:t>
          </a:r>
          <a:endParaRPr lang="ar-SA" sz="1800" dirty="0"/>
        </a:p>
      </dgm:t>
    </dgm:pt>
    <dgm:pt modelId="{68541A12-6823-4F60-8ED6-F4FC9376B3AC}" type="parTrans" cxnId="{508AE754-8A1F-47F1-AE02-52C749FD0BBD}">
      <dgm:prSet/>
      <dgm:spPr/>
      <dgm:t>
        <a:bodyPr/>
        <a:lstStyle/>
        <a:p>
          <a:pPr rtl="1"/>
          <a:endParaRPr lang="ar-SA"/>
        </a:p>
      </dgm:t>
    </dgm:pt>
    <dgm:pt modelId="{EE6B4803-1451-44B4-BB3F-536D7C53FDFE}" type="sibTrans" cxnId="{508AE754-8A1F-47F1-AE02-52C749FD0BBD}">
      <dgm:prSet/>
      <dgm:spPr/>
      <dgm:t>
        <a:bodyPr/>
        <a:lstStyle/>
        <a:p>
          <a:pPr rtl="1"/>
          <a:endParaRPr lang="ar-SA"/>
        </a:p>
      </dgm:t>
    </dgm:pt>
    <dgm:pt modelId="{AC0924C5-7BF8-4ED2-ACA1-C4F824EE686D}">
      <dgm:prSet phldrT="[نص]"/>
      <dgm:spPr/>
      <dgm:t>
        <a:bodyPr/>
        <a:lstStyle/>
        <a:p>
          <a:pPr rtl="0"/>
          <a:r>
            <a:rPr lang="ar-SA" dirty="0" smtClean="0">
              <a:solidFill>
                <a:srgbClr val="FF0000"/>
              </a:solidFill>
              <a:latin typeface="Arial"/>
            </a:rPr>
            <a:t>Lo</a:t>
          </a:r>
          <a:r>
            <a:rPr lang="en-GB" dirty="0" err="1" smtClean="0">
              <a:solidFill>
                <a:srgbClr val="FF0000"/>
              </a:solidFill>
              <a:latin typeface="Arial"/>
            </a:rPr>
            <a:t>ss</a:t>
          </a:r>
          <a:r>
            <a:rPr lang="en-GB" dirty="0" smtClean="0">
              <a:solidFill>
                <a:srgbClr val="FF0000"/>
              </a:solidFill>
              <a:latin typeface="Arial"/>
            </a:rPr>
            <a:t> of opposition of </a:t>
          </a:r>
          <a:r>
            <a:rPr lang="ar-SA" b="1" dirty="0" smtClean="0">
              <a:solidFill>
                <a:srgbClr val="FF0000"/>
              </a:solidFill>
              <a:latin typeface="Arial"/>
            </a:rPr>
            <a:t>the thumb</a:t>
          </a:r>
          <a:r>
            <a:rPr lang="ar-SA" dirty="0" smtClean="0">
              <a:solidFill>
                <a:srgbClr val="FF0000"/>
              </a:solidFill>
              <a:latin typeface="Arial"/>
            </a:rPr>
            <a:t> </a:t>
          </a:r>
        </a:p>
        <a:p>
          <a:pPr rtl="0"/>
          <a:r>
            <a:rPr lang="ar-SA" dirty="0" smtClean="0">
              <a:latin typeface="Arial"/>
            </a:rPr>
            <a:t>The delicated pincer-like action is not possible</a:t>
          </a:r>
        </a:p>
        <a:p>
          <a:pPr rtl="0"/>
          <a:endParaRPr lang="ar-SA" dirty="0" smtClean="0">
            <a:latin typeface="Arial"/>
          </a:endParaRPr>
        </a:p>
        <a:p>
          <a:pPr rtl="0"/>
          <a:r>
            <a:rPr lang="ar-SA" dirty="0" smtClean="0">
              <a:solidFill>
                <a:schemeClr val="bg1">
                  <a:lumMod val="50000"/>
                </a:schemeClr>
              </a:solidFill>
              <a:latin typeface="Arial"/>
            </a:rPr>
            <a:t>هي أخطر شيء ، لأن مافي عضلة ثانية تسوي نفس الحركة او عصب ثاني يعوض</a:t>
          </a:r>
          <a:endParaRPr lang="ar-SA" dirty="0">
            <a:solidFill>
              <a:schemeClr val="bg1">
                <a:lumMod val="50000"/>
              </a:schemeClr>
            </a:solidFill>
          </a:endParaRPr>
        </a:p>
      </dgm:t>
    </dgm:pt>
    <dgm:pt modelId="{0521AC72-EBAD-462D-88EE-2826D61B5ECC}" type="parTrans" cxnId="{F77EA998-42F6-4D45-9826-9D91908CAF2F}">
      <dgm:prSet/>
      <dgm:spPr/>
      <dgm:t>
        <a:bodyPr/>
        <a:lstStyle/>
        <a:p>
          <a:pPr rtl="1"/>
          <a:endParaRPr lang="ar-SA"/>
        </a:p>
      </dgm:t>
    </dgm:pt>
    <dgm:pt modelId="{82FA78BE-62A0-45F4-8A45-36E0E33F076C}" type="sibTrans" cxnId="{F77EA998-42F6-4D45-9826-9D91908CAF2F}">
      <dgm:prSet/>
      <dgm:spPr/>
      <dgm:t>
        <a:bodyPr/>
        <a:lstStyle/>
        <a:p>
          <a:pPr rtl="1"/>
          <a:endParaRPr lang="ar-SA"/>
        </a:p>
      </dgm:t>
    </dgm:pt>
    <dgm:pt modelId="{870ECA9B-5506-4901-B0B4-96EA68BB16BD}">
      <dgm:prSet phldrT="[نص]"/>
      <dgm:spPr/>
      <dgm:t>
        <a:bodyPr/>
        <a:lstStyle/>
        <a:p>
          <a:pPr rtl="0"/>
          <a:r>
            <a:rPr lang="ar-SA" dirty="0" smtClean="0">
              <a:latin typeface="Arial"/>
            </a:rPr>
            <a:t>Loss of sensation</a:t>
          </a:r>
          <a:r>
            <a:rPr lang="ar-SA" u="sng" dirty="0" smtClean="0">
              <a:latin typeface="Arial"/>
            </a:rPr>
            <a:t> </a:t>
          </a:r>
          <a:r>
            <a:rPr lang="ar-SA" dirty="0" smtClean="0">
              <a:latin typeface="Arial"/>
            </a:rPr>
            <a:t>from the thumb and lateral 2½ fingers</a:t>
          </a:r>
          <a:r>
            <a:rPr lang="en-US" dirty="0" smtClean="0">
              <a:latin typeface="Arial"/>
            </a:rPr>
            <a:t> or</a:t>
          </a:r>
          <a:r>
            <a:rPr lang="ar-SA" dirty="0" smtClean="0">
              <a:latin typeface="Arial"/>
            </a:rPr>
            <a:t>3 ½ ) latera</a:t>
          </a:r>
          <a:r>
            <a:rPr lang="en-US" dirty="0" smtClean="0">
              <a:latin typeface="Arial"/>
            </a:rPr>
            <a:t>l </a:t>
          </a:r>
          <a:r>
            <a:rPr lang="ar-SA" dirty="0" smtClean="0">
              <a:latin typeface="Arial"/>
            </a:rPr>
            <a:t>fingers </a:t>
          </a:r>
          <a:r>
            <a:rPr lang="en-US" dirty="0" smtClean="0">
              <a:latin typeface="Arial"/>
            </a:rPr>
            <a:t>)   &amp; lateral ⅔ of the palm.</a:t>
          </a:r>
          <a:endParaRPr lang="ar-SA" dirty="0" smtClean="0">
            <a:latin typeface="Arial"/>
          </a:endParaRPr>
        </a:p>
      </dgm:t>
    </dgm:pt>
    <dgm:pt modelId="{F59151F5-2A90-453A-9A33-6EE50BF4CFF2}" type="sibTrans" cxnId="{FBD9EBFE-2972-4950-AC85-80349FFCB2E3}">
      <dgm:prSet/>
      <dgm:spPr/>
      <dgm:t>
        <a:bodyPr/>
        <a:lstStyle/>
        <a:p>
          <a:pPr rtl="1"/>
          <a:endParaRPr lang="ar-SA"/>
        </a:p>
      </dgm:t>
    </dgm:pt>
    <dgm:pt modelId="{2DEE2BDB-847A-4E7E-8A1A-35E9AA89F14A}" type="parTrans" cxnId="{FBD9EBFE-2972-4950-AC85-80349FFCB2E3}">
      <dgm:prSet/>
      <dgm:spPr/>
      <dgm:t>
        <a:bodyPr/>
        <a:lstStyle/>
        <a:p>
          <a:pPr rtl="1"/>
          <a:endParaRPr lang="ar-SA"/>
        </a:p>
      </dgm:t>
    </dgm:pt>
    <dgm:pt modelId="{69E1E5E1-D6FC-4EA6-B0CE-523A3AE48464}">
      <dgm:prSet phldrT="[نص]"/>
      <dgm:spPr/>
      <dgm:t>
        <a:bodyPr/>
        <a:lstStyle/>
        <a:p>
          <a:endParaRPr lang="en-US"/>
        </a:p>
      </dgm:t>
    </dgm:pt>
    <dgm:pt modelId="{16F1ED7F-AACB-48E6-9899-7519554B8EF0}" type="parTrans" cxnId="{5453DC11-DD76-4FA5-82E3-6D6EE6BB1644}">
      <dgm:prSet/>
      <dgm:spPr/>
      <dgm:t>
        <a:bodyPr/>
        <a:lstStyle/>
        <a:p>
          <a:endParaRPr lang="en-US"/>
        </a:p>
      </dgm:t>
    </dgm:pt>
    <dgm:pt modelId="{011E518D-65D3-4B74-A475-BE285F72DDCA}" type="sibTrans" cxnId="{5453DC11-DD76-4FA5-82E3-6D6EE6BB1644}">
      <dgm:prSet/>
      <dgm:spPr/>
      <dgm:t>
        <a:bodyPr/>
        <a:lstStyle/>
        <a:p>
          <a:endParaRPr lang="en-US"/>
        </a:p>
      </dgm:t>
    </dgm:pt>
    <dgm:pt modelId="{71C65451-FCC7-496B-BCC0-085406EA4DEF}" type="pres">
      <dgm:prSet presAssocID="{46430334-1842-4000-A33F-FBE3E01E556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B846E8-E10D-46F9-B720-BCCC5CD8DE5A}" type="pres">
      <dgm:prSet presAssocID="{21F7FAFB-8A07-4D13-908D-B00AD40CE26F}" presName="roof" presStyleLbl="dkBgShp" presStyleIdx="0" presStyleCnt="2" custLinFactNeighborX="-323"/>
      <dgm:spPr/>
      <dgm:t>
        <a:bodyPr/>
        <a:lstStyle/>
        <a:p>
          <a:endParaRPr lang="en-US"/>
        </a:p>
      </dgm:t>
    </dgm:pt>
    <dgm:pt modelId="{961257E7-45AD-4251-A856-B35C29DBD049}" type="pres">
      <dgm:prSet presAssocID="{21F7FAFB-8A07-4D13-908D-B00AD40CE26F}" presName="pillars" presStyleCnt="0"/>
      <dgm:spPr/>
      <dgm:t>
        <a:bodyPr/>
        <a:lstStyle/>
        <a:p>
          <a:endParaRPr lang="en-US"/>
        </a:p>
      </dgm:t>
    </dgm:pt>
    <dgm:pt modelId="{E85EA349-52B4-4406-99E9-8504AD001285}" type="pres">
      <dgm:prSet presAssocID="{21F7FAFB-8A07-4D13-908D-B00AD40CE26F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80C2-2448-4FD7-86F3-39ADB9C53AD1}" type="pres">
      <dgm:prSet presAssocID="{870ECA9B-5506-4901-B0B4-96EA68BB16BD}" presName="pillarX" presStyleLbl="node1" presStyleIdx="1" presStyleCnt="2" custLinFactNeighborX="137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E3665-0221-4F04-AD8A-DFB5803078D2}" type="pres">
      <dgm:prSet presAssocID="{21F7FAFB-8A07-4D13-908D-B00AD40CE26F}" presName="base" presStyleLbl="dkBgShp" presStyleIdx="1" presStyleCnt="2" custLinFactNeighborX="17190" custLinFactNeighborY="45521"/>
      <dgm:spPr/>
      <dgm:t>
        <a:bodyPr/>
        <a:lstStyle/>
        <a:p>
          <a:endParaRPr lang="en-US"/>
        </a:p>
      </dgm:t>
    </dgm:pt>
  </dgm:ptLst>
  <dgm:cxnLst>
    <dgm:cxn modelId="{F77EA998-42F6-4D45-9826-9D91908CAF2F}" srcId="{21F7FAFB-8A07-4D13-908D-B00AD40CE26F}" destId="{AC0924C5-7BF8-4ED2-ACA1-C4F824EE686D}" srcOrd="0" destOrd="0" parTransId="{0521AC72-EBAD-462D-88EE-2826D61B5ECC}" sibTransId="{82FA78BE-62A0-45F4-8A45-36E0E33F076C}"/>
    <dgm:cxn modelId="{5453DC11-DD76-4FA5-82E3-6D6EE6BB1644}" srcId="{46430334-1842-4000-A33F-FBE3E01E5569}" destId="{69E1E5E1-D6FC-4EA6-B0CE-523A3AE48464}" srcOrd="1" destOrd="0" parTransId="{16F1ED7F-AACB-48E6-9899-7519554B8EF0}" sibTransId="{011E518D-65D3-4B74-A475-BE285F72DDCA}"/>
    <dgm:cxn modelId="{508AE754-8A1F-47F1-AE02-52C749FD0BBD}" srcId="{46430334-1842-4000-A33F-FBE3E01E5569}" destId="{21F7FAFB-8A07-4D13-908D-B00AD40CE26F}" srcOrd="0" destOrd="0" parTransId="{68541A12-6823-4F60-8ED6-F4FC9376B3AC}" sibTransId="{EE6B4803-1451-44B4-BB3F-536D7C53FDFE}"/>
    <dgm:cxn modelId="{FBD9EBFE-2972-4950-AC85-80349FFCB2E3}" srcId="{21F7FAFB-8A07-4D13-908D-B00AD40CE26F}" destId="{870ECA9B-5506-4901-B0B4-96EA68BB16BD}" srcOrd="1" destOrd="0" parTransId="{2DEE2BDB-847A-4E7E-8A1A-35E9AA89F14A}" sibTransId="{F59151F5-2A90-453A-9A33-6EE50BF4CFF2}"/>
    <dgm:cxn modelId="{6CA74A8A-DEEC-49B7-861B-D24AE15C87E7}" type="presOf" srcId="{21F7FAFB-8A07-4D13-908D-B00AD40CE26F}" destId="{E0B846E8-E10D-46F9-B720-BCCC5CD8DE5A}" srcOrd="0" destOrd="0" presId="urn:microsoft.com/office/officeart/2005/8/layout/hList3"/>
    <dgm:cxn modelId="{00A4542F-0523-4921-BD4E-CD2D64964A95}" type="presOf" srcId="{AC0924C5-7BF8-4ED2-ACA1-C4F824EE686D}" destId="{E85EA349-52B4-4406-99E9-8504AD001285}" srcOrd="0" destOrd="0" presId="urn:microsoft.com/office/officeart/2005/8/layout/hList3"/>
    <dgm:cxn modelId="{D05BFE65-EC6E-4F08-8219-A9B1D383C91B}" type="presOf" srcId="{46430334-1842-4000-A33F-FBE3E01E5569}" destId="{71C65451-FCC7-496B-BCC0-085406EA4DEF}" srcOrd="0" destOrd="0" presId="urn:microsoft.com/office/officeart/2005/8/layout/hList3"/>
    <dgm:cxn modelId="{94CBD8AA-501D-49C6-A285-BAD3DEA864B4}" type="presOf" srcId="{870ECA9B-5506-4901-B0B4-96EA68BB16BD}" destId="{D7C680C2-2448-4FD7-86F3-39ADB9C53AD1}" srcOrd="0" destOrd="0" presId="urn:microsoft.com/office/officeart/2005/8/layout/hList3"/>
    <dgm:cxn modelId="{CCF45AD5-BEE1-457C-9306-3431EC7BACE6}" type="presParOf" srcId="{71C65451-FCC7-496B-BCC0-085406EA4DEF}" destId="{E0B846E8-E10D-46F9-B720-BCCC5CD8DE5A}" srcOrd="0" destOrd="0" presId="urn:microsoft.com/office/officeart/2005/8/layout/hList3"/>
    <dgm:cxn modelId="{E8805400-C29F-4C5E-A5FA-065B80671968}" type="presParOf" srcId="{71C65451-FCC7-496B-BCC0-085406EA4DEF}" destId="{961257E7-45AD-4251-A856-B35C29DBD049}" srcOrd="1" destOrd="0" presId="urn:microsoft.com/office/officeart/2005/8/layout/hList3"/>
    <dgm:cxn modelId="{04315515-451C-425B-8C97-D3A7BB0E3F24}" type="presParOf" srcId="{961257E7-45AD-4251-A856-B35C29DBD049}" destId="{E85EA349-52B4-4406-99E9-8504AD001285}" srcOrd="0" destOrd="0" presId="urn:microsoft.com/office/officeart/2005/8/layout/hList3"/>
    <dgm:cxn modelId="{8B346EDC-1280-4473-BF5F-7D95E7B6E6D5}" type="presParOf" srcId="{961257E7-45AD-4251-A856-B35C29DBD049}" destId="{D7C680C2-2448-4FD7-86F3-39ADB9C53AD1}" srcOrd="1" destOrd="0" presId="urn:microsoft.com/office/officeart/2005/8/layout/hList3"/>
    <dgm:cxn modelId="{5E1218E7-D1FF-43C0-9005-52BD008FD8AF}" type="presParOf" srcId="{71C65451-FCC7-496B-BCC0-085406EA4DEF}" destId="{359E3665-0221-4F04-AD8A-DFB5803078D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75491-F197-4580-995C-A1EF386B973D}">
      <dsp:nvSpPr>
        <dsp:cNvPr id="0" name=""/>
        <dsp:cNvSpPr/>
      </dsp:nvSpPr>
      <dsp:spPr>
        <a:xfrm>
          <a:off x="2446" y="48002"/>
          <a:ext cx="2385529" cy="84985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1. Fracture of surgical neck of the humerus.</a:t>
          </a:r>
        </a:p>
      </dsp:txBody>
      <dsp:txXfrm>
        <a:off x="2446" y="48002"/>
        <a:ext cx="2385529" cy="849855"/>
      </dsp:txXfrm>
    </dsp:sp>
    <dsp:sp modelId="{68480A85-3318-4870-9C42-123EC51B84F2}">
      <dsp:nvSpPr>
        <dsp:cNvPr id="0" name=""/>
        <dsp:cNvSpPr/>
      </dsp:nvSpPr>
      <dsp:spPr>
        <a:xfrm>
          <a:off x="2446" y="897858"/>
          <a:ext cx="2385529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E3556-EB47-4727-AE0F-A439B1BF73FE}">
      <dsp:nvSpPr>
        <dsp:cNvPr id="0" name=""/>
        <dsp:cNvSpPr/>
      </dsp:nvSpPr>
      <dsp:spPr>
        <a:xfrm>
          <a:off x="2721950" y="48002"/>
          <a:ext cx="2385529" cy="84985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2. Downward dislocation of the shoulder joint </a:t>
          </a:r>
        </a:p>
      </dsp:txBody>
      <dsp:txXfrm>
        <a:off x="2721950" y="48002"/>
        <a:ext cx="2385529" cy="849855"/>
      </dsp:txXfrm>
    </dsp:sp>
    <dsp:sp modelId="{C407C160-47FA-4497-8C37-61D3D5BAF60D}">
      <dsp:nvSpPr>
        <dsp:cNvPr id="0" name=""/>
        <dsp:cNvSpPr/>
      </dsp:nvSpPr>
      <dsp:spPr>
        <a:xfrm>
          <a:off x="2721950" y="897858"/>
          <a:ext cx="2385529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5D606-1BFC-40FB-B36C-996DD6F5B747}">
      <dsp:nvSpPr>
        <dsp:cNvPr id="0" name=""/>
        <dsp:cNvSpPr/>
      </dsp:nvSpPr>
      <dsp:spPr>
        <a:xfrm>
          <a:off x="5441454" y="48002"/>
          <a:ext cx="2385529" cy="84985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3. Compression. from the incorrect use of crutches.</a:t>
          </a:r>
        </a:p>
      </dsp:txBody>
      <dsp:txXfrm>
        <a:off x="5441454" y="48002"/>
        <a:ext cx="2385529" cy="849855"/>
      </dsp:txXfrm>
    </dsp:sp>
    <dsp:sp modelId="{45BC8AAE-71D6-406C-A27B-EF54BE8B0BF8}">
      <dsp:nvSpPr>
        <dsp:cNvPr id="0" name=""/>
        <dsp:cNvSpPr/>
      </dsp:nvSpPr>
      <dsp:spPr>
        <a:xfrm>
          <a:off x="5441454" y="897858"/>
          <a:ext cx="2385529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846E8-E10D-46F9-B720-BCCC5CD8DE5A}">
      <dsp:nvSpPr>
        <dsp:cNvPr id="0" name=""/>
        <dsp:cNvSpPr/>
      </dsp:nvSpPr>
      <dsp:spPr>
        <a:xfrm>
          <a:off x="0" y="0"/>
          <a:ext cx="3992881" cy="914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500" kern="1200" dirty="0" err="1"/>
            <a:t>Median</a:t>
          </a:r>
          <a:r>
            <a:rPr lang="ar-SA" sz="2500" kern="1200" dirty="0"/>
            <a:t> </a:t>
          </a:r>
          <a:r>
            <a:rPr lang="ar-SA" sz="2500" kern="1200" dirty="0" err="1"/>
            <a:t>nerve</a:t>
          </a:r>
          <a:r>
            <a:rPr lang="ar-SA" sz="2500" kern="1200" dirty="0"/>
            <a:t> </a:t>
          </a:r>
          <a:r>
            <a:rPr lang="ar-SA" sz="2500" kern="1200" dirty="0" err="1"/>
            <a:t>can</a:t>
          </a:r>
          <a:r>
            <a:rPr lang="ar-SA" sz="2500" kern="1200" dirty="0"/>
            <a:t> </a:t>
          </a:r>
          <a:r>
            <a:rPr lang="ar-SA" sz="2500" kern="1200" dirty="0" err="1"/>
            <a:t>be</a:t>
          </a:r>
          <a:r>
            <a:rPr lang="ar-SA" sz="2500" kern="1200" dirty="0"/>
            <a:t> </a:t>
          </a:r>
          <a:r>
            <a:rPr lang="af-ZA" sz="2500" kern="1200" dirty="0" err="1"/>
            <a:t>damaged</a:t>
          </a:r>
          <a:r>
            <a:rPr lang="ar-SA" sz="2500" kern="1200" dirty="0"/>
            <a:t> : </a:t>
          </a:r>
        </a:p>
      </dsp:txBody>
      <dsp:txXfrm>
        <a:off x="0" y="0"/>
        <a:ext cx="3992881" cy="914209"/>
      </dsp:txXfrm>
    </dsp:sp>
    <dsp:sp modelId="{E85EA349-52B4-4406-99E9-8504AD001285}">
      <dsp:nvSpPr>
        <dsp:cNvPr id="0" name=""/>
        <dsp:cNvSpPr/>
      </dsp:nvSpPr>
      <dsp:spPr>
        <a:xfrm>
          <a:off x="1949" y="914209"/>
          <a:ext cx="1329660" cy="19198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400" kern="1200" dirty="0" smtClean="0"/>
            <a:t>In the carpal tunnel (deep in flexor </a:t>
          </a:r>
          <a:r>
            <a:rPr lang="af-ZA" sz="1400" kern="1200" dirty="0" smtClean="0"/>
            <a:t>retinaculum)</a:t>
          </a:r>
          <a:r>
            <a:rPr lang="ar-SA" sz="1400" kern="1200" dirty="0" smtClean="0"/>
            <a:t> </a:t>
          </a:r>
          <a:endParaRPr lang="ar-SA" sz="1400" kern="1200" dirty="0"/>
        </a:p>
      </dsp:txBody>
      <dsp:txXfrm>
        <a:off x="1949" y="914209"/>
        <a:ext cx="1329660" cy="1919839"/>
      </dsp:txXfrm>
    </dsp:sp>
    <dsp:sp modelId="{D7C680C2-2448-4FD7-86F3-39ADB9C53AD1}">
      <dsp:nvSpPr>
        <dsp:cNvPr id="0" name=""/>
        <dsp:cNvSpPr/>
      </dsp:nvSpPr>
      <dsp:spPr>
        <a:xfrm>
          <a:off x="1331610" y="914209"/>
          <a:ext cx="1329660" cy="19198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400" kern="1200" dirty="0" err="1"/>
            <a:t>At</a:t>
          </a:r>
          <a:r>
            <a:rPr lang="ar-SA" sz="1400" kern="1200" dirty="0"/>
            <a:t> </a:t>
          </a:r>
          <a:r>
            <a:rPr lang="ar-SA" sz="1400" kern="1200" dirty="0" err="1"/>
            <a:t>the</a:t>
          </a:r>
          <a:r>
            <a:rPr lang="ar-SA" sz="1400" kern="1200" dirty="0"/>
            <a:t> </a:t>
          </a:r>
          <a:r>
            <a:rPr lang="af-ZA" sz="1400" kern="1200" dirty="0" err="1"/>
            <a:t>wrist</a:t>
          </a:r>
          <a:r>
            <a:rPr lang="ar-SA" sz="1400" kern="1200" dirty="0"/>
            <a:t> </a:t>
          </a:r>
          <a:r>
            <a:rPr lang="ar-SA" sz="1400" kern="1200" dirty="0" err="1"/>
            <a:t>above</a:t>
          </a:r>
          <a:r>
            <a:rPr lang="ar-SA" sz="1400" kern="1200" dirty="0"/>
            <a:t> </a:t>
          </a:r>
          <a:r>
            <a:rPr lang="af-ZA" sz="1400" kern="1200" dirty="0" err="1"/>
            <a:t>th</a:t>
          </a:r>
          <a:r>
            <a:rPr lang="ar-SA" sz="1400" kern="1200" dirty="0"/>
            <a:t>e </a:t>
          </a:r>
          <a:r>
            <a:rPr lang="ar-SA" sz="1400" kern="1200" dirty="0" err="1"/>
            <a:t>flexore</a:t>
          </a:r>
          <a:r>
            <a:rPr lang="ar-SA" sz="1400" kern="1200" dirty="0"/>
            <a:t> </a:t>
          </a:r>
          <a:r>
            <a:rPr lang="af-ZA" sz="1400" kern="1200" dirty="0" err="1"/>
            <a:t>retinaculum</a:t>
          </a:r>
          <a:endParaRPr lang="ar-SA" sz="1400" kern="1200" dirty="0"/>
        </a:p>
      </dsp:txBody>
      <dsp:txXfrm>
        <a:off x="1331610" y="914209"/>
        <a:ext cx="1329660" cy="1919839"/>
      </dsp:txXfrm>
    </dsp:sp>
    <dsp:sp modelId="{5608CC90-0BDD-43C6-AD15-D8AAFA79FB99}">
      <dsp:nvSpPr>
        <dsp:cNvPr id="0" name=""/>
        <dsp:cNvSpPr/>
      </dsp:nvSpPr>
      <dsp:spPr>
        <a:xfrm>
          <a:off x="2661270" y="914209"/>
          <a:ext cx="1329660" cy="19198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400" kern="1200" dirty="0" err="1"/>
            <a:t>In</a:t>
          </a:r>
          <a:r>
            <a:rPr lang="ar-SA" sz="1400" kern="1200" dirty="0"/>
            <a:t> </a:t>
          </a:r>
          <a:r>
            <a:rPr lang="ar-SA" sz="1400" kern="1200" dirty="0" err="1"/>
            <a:t>the</a:t>
          </a:r>
          <a:r>
            <a:rPr lang="ar-SA" sz="1400" kern="1200" dirty="0"/>
            <a:t> </a:t>
          </a:r>
          <a:r>
            <a:rPr lang="af-ZA" sz="1400" kern="1200" dirty="0" err="1"/>
            <a:t>elbow</a:t>
          </a:r>
          <a:r>
            <a:rPr lang="ar-SA" sz="1400" kern="1200" dirty="0"/>
            <a:t> </a:t>
          </a:r>
          <a:r>
            <a:rPr lang="af-ZA" sz="1400" kern="1200" dirty="0" err="1"/>
            <a:t>region</a:t>
          </a:r>
          <a:r>
            <a:rPr lang="ar-SA" sz="1400" kern="1200" dirty="0"/>
            <a:t> </a:t>
          </a:r>
          <a:endParaRPr lang="af-ZA" sz="1400" kern="1200" dirty="0"/>
        </a:p>
      </dsp:txBody>
      <dsp:txXfrm>
        <a:off x="2661270" y="914209"/>
        <a:ext cx="1329660" cy="1919839"/>
      </dsp:txXfrm>
    </dsp:sp>
    <dsp:sp modelId="{359E3665-0221-4F04-AD8A-DFB5803078D2}">
      <dsp:nvSpPr>
        <dsp:cNvPr id="0" name=""/>
        <dsp:cNvSpPr/>
      </dsp:nvSpPr>
      <dsp:spPr>
        <a:xfrm>
          <a:off x="0" y="2834049"/>
          <a:ext cx="3992881" cy="213315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846E8-E10D-46F9-B720-BCCC5CD8DE5A}">
      <dsp:nvSpPr>
        <dsp:cNvPr id="0" name=""/>
        <dsp:cNvSpPr/>
      </dsp:nvSpPr>
      <dsp:spPr>
        <a:xfrm>
          <a:off x="0" y="0"/>
          <a:ext cx="3992881" cy="914209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u="none" kern="1200" dirty="0" smtClean="0"/>
            <a:t>The most serious disability of median    nerve injuries is the</a:t>
          </a:r>
          <a:r>
            <a:rPr lang="en-US" sz="1800" b="0" i="0" u="none" kern="1200" dirty="0" smtClean="0"/>
            <a:t>:</a:t>
          </a:r>
          <a:r>
            <a:rPr lang="en-US" sz="1800" b="0" i="0" kern="1200" dirty="0" smtClean="0"/>
            <a:t>​</a:t>
          </a:r>
          <a:endParaRPr lang="ar-SA" sz="1800" kern="1200" dirty="0"/>
        </a:p>
      </dsp:txBody>
      <dsp:txXfrm>
        <a:off x="0" y="0"/>
        <a:ext cx="3992881" cy="914209"/>
      </dsp:txXfrm>
    </dsp:sp>
    <dsp:sp modelId="{E85EA349-52B4-4406-99E9-8504AD001285}">
      <dsp:nvSpPr>
        <dsp:cNvPr id="0" name=""/>
        <dsp:cNvSpPr/>
      </dsp:nvSpPr>
      <dsp:spPr>
        <a:xfrm>
          <a:off x="0" y="914209"/>
          <a:ext cx="1996440" cy="19198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300" kern="1200" dirty="0" smtClean="0">
              <a:solidFill>
                <a:srgbClr val="FF0000"/>
              </a:solidFill>
              <a:latin typeface="Arial"/>
            </a:rPr>
            <a:t>Lo</a:t>
          </a:r>
          <a:r>
            <a:rPr lang="en-GB" sz="1300" kern="1200" dirty="0" err="1" smtClean="0">
              <a:solidFill>
                <a:srgbClr val="FF0000"/>
              </a:solidFill>
              <a:latin typeface="Arial"/>
            </a:rPr>
            <a:t>ss</a:t>
          </a:r>
          <a:r>
            <a:rPr lang="en-GB" sz="1300" kern="1200" dirty="0" smtClean="0">
              <a:solidFill>
                <a:srgbClr val="FF0000"/>
              </a:solidFill>
              <a:latin typeface="Arial"/>
            </a:rPr>
            <a:t> of opposition of </a:t>
          </a:r>
          <a:r>
            <a:rPr lang="ar-SA" sz="1300" b="1" kern="1200" dirty="0" smtClean="0">
              <a:solidFill>
                <a:srgbClr val="FF0000"/>
              </a:solidFill>
              <a:latin typeface="Arial"/>
            </a:rPr>
            <a:t>the thumb</a:t>
          </a:r>
          <a:r>
            <a:rPr lang="ar-SA" sz="1300" kern="1200" dirty="0" smtClean="0">
              <a:solidFill>
                <a:srgbClr val="FF0000"/>
              </a:solidFill>
              <a:latin typeface="Arial"/>
            </a:rPr>
            <a:t> 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300" kern="1200" dirty="0" smtClean="0">
              <a:latin typeface="Arial"/>
            </a:rPr>
            <a:t>The delicated pincer-like action is not possible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300" kern="1200" dirty="0" smtClean="0">
            <a:latin typeface="Arial"/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300" kern="1200" dirty="0" smtClean="0">
              <a:solidFill>
                <a:schemeClr val="bg1">
                  <a:lumMod val="50000"/>
                </a:schemeClr>
              </a:solidFill>
              <a:latin typeface="Arial"/>
            </a:rPr>
            <a:t>هي أخطر شيء ، لأن مافي عضلة ثانية تسوي نفس الحركة او عصب ثاني يعوض</a:t>
          </a:r>
          <a:endParaRPr lang="ar-SA" sz="13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0" y="914209"/>
        <a:ext cx="1996440" cy="1919839"/>
      </dsp:txXfrm>
    </dsp:sp>
    <dsp:sp modelId="{D7C680C2-2448-4FD7-86F3-39ADB9C53AD1}">
      <dsp:nvSpPr>
        <dsp:cNvPr id="0" name=""/>
        <dsp:cNvSpPr/>
      </dsp:nvSpPr>
      <dsp:spPr>
        <a:xfrm>
          <a:off x="1996440" y="914209"/>
          <a:ext cx="1996440" cy="19198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300" kern="1200" dirty="0" smtClean="0">
              <a:latin typeface="Arial"/>
            </a:rPr>
            <a:t>Loss of sensation</a:t>
          </a:r>
          <a:r>
            <a:rPr lang="ar-SA" sz="1300" u="sng" kern="1200" dirty="0" smtClean="0">
              <a:latin typeface="Arial"/>
            </a:rPr>
            <a:t> </a:t>
          </a:r>
          <a:r>
            <a:rPr lang="ar-SA" sz="1300" kern="1200" dirty="0" smtClean="0">
              <a:latin typeface="Arial"/>
            </a:rPr>
            <a:t>from the thumb and lateral 2½ fingers</a:t>
          </a:r>
          <a:r>
            <a:rPr lang="en-US" sz="1300" kern="1200" dirty="0" smtClean="0">
              <a:latin typeface="Arial"/>
            </a:rPr>
            <a:t> or</a:t>
          </a:r>
          <a:r>
            <a:rPr lang="ar-SA" sz="1300" kern="1200" dirty="0" smtClean="0">
              <a:latin typeface="Arial"/>
            </a:rPr>
            <a:t>3 ½ ) latera</a:t>
          </a:r>
          <a:r>
            <a:rPr lang="en-US" sz="1300" kern="1200" dirty="0" smtClean="0">
              <a:latin typeface="Arial"/>
            </a:rPr>
            <a:t>l </a:t>
          </a:r>
          <a:r>
            <a:rPr lang="ar-SA" sz="1300" kern="1200" dirty="0" smtClean="0">
              <a:latin typeface="Arial"/>
            </a:rPr>
            <a:t>fingers </a:t>
          </a:r>
          <a:r>
            <a:rPr lang="en-US" sz="1300" kern="1200" dirty="0" smtClean="0">
              <a:latin typeface="Arial"/>
            </a:rPr>
            <a:t>)   &amp; lateral ⅔ of the palm.</a:t>
          </a:r>
          <a:endParaRPr lang="ar-SA" sz="1300" kern="1200" dirty="0" smtClean="0">
            <a:latin typeface="Arial"/>
          </a:endParaRPr>
        </a:p>
      </dsp:txBody>
      <dsp:txXfrm>
        <a:off x="1996440" y="914209"/>
        <a:ext cx="1996440" cy="1919839"/>
      </dsp:txXfrm>
    </dsp:sp>
    <dsp:sp modelId="{359E3665-0221-4F04-AD8A-DFB5803078D2}">
      <dsp:nvSpPr>
        <dsp:cNvPr id="0" name=""/>
        <dsp:cNvSpPr/>
      </dsp:nvSpPr>
      <dsp:spPr>
        <a:xfrm>
          <a:off x="0" y="2834049"/>
          <a:ext cx="3992881" cy="213315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506CA79-B883-4DB4-8059-A6746A64D065}" type="datetimeFigureOut">
              <a:rPr lang="ar-SA"/>
              <a:t>5 ربيع الثاني، 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E053178-4ACA-4030-A728-F10A012CF33F}" type="slidenum">
              <a:rPr lang="ar-SA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549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656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366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229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6983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77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695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9475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216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824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426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20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75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097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4267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14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3178-4ACA-4030-A728-F10A012CF33F}" type="slidenum">
              <a:rPr lang="ar-SA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2659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090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843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763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12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41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09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726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82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760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447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632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D8A0-A39F-4AAD-B08F-7E7A2E358CB0}" type="datetimeFigureOut">
              <a:rPr lang="ar-SA" smtClean="0"/>
              <a:t>5 ربيع الثاني، 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28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https://docs.google.com/presentation/d/140VDDhoTo3PgOLIvTXFmLpQ1NNY7bZ5aGvCMcmnAirs/edit?usp=shari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3.gif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7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" y="36476"/>
            <a:ext cx="12177712" cy="667229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5312" y="5648325"/>
            <a:ext cx="7804563" cy="917575"/>
          </a:xfrm>
        </p:spPr>
        <p:txBody>
          <a:bodyPr>
            <a:normAutofit fontScale="90000"/>
          </a:bodyPr>
          <a:lstStyle/>
          <a:p>
            <a:pPr rtl="0"/>
            <a:r>
              <a:rPr lang="ar-SA" dirty="0">
                <a:solidFill>
                  <a:srgbClr val="9CC3E5"/>
                </a:solidFill>
                <a:latin typeface="+mn-lt"/>
              </a:rPr>
              <a:t>Axillary and </a:t>
            </a:r>
            <a:r>
              <a:rPr lang="en-GB" dirty="0" smtClean="0">
                <a:solidFill>
                  <a:srgbClr val="9CC3E5"/>
                </a:solidFill>
                <a:latin typeface="+mn-lt"/>
              </a:rPr>
              <a:t>M</a:t>
            </a:r>
            <a:r>
              <a:rPr lang="ar-SA" dirty="0" smtClean="0">
                <a:solidFill>
                  <a:srgbClr val="9CC3E5"/>
                </a:solidFill>
                <a:latin typeface="+mn-lt"/>
              </a:rPr>
              <a:t>edian </a:t>
            </a:r>
            <a:r>
              <a:rPr lang="en-GB" dirty="0">
                <a:solidFill>
                  <a:srgbClr val="9CC3E5"/>
                </a:solidFill>
                <a:latin typeface="+mn-lt"/>
              </a:rPr>
              <a:t>N</a:t>
            </a:r>
            <a:r>
              <a:rPr lang="ar-SA" dirty="0" smtClean="0">
                <a:solidFill>
                  <a:srgbClr val="9CC3E5"/>
                </a:solidFill>
                <a:latin typeface="+mn-lt"/>
              </a:rPr>
              <a:t>erve</a:t>
            </a:r>
            <a:endParaRPr lang="ar-SA" dirty="0">
              <a:solidFill>
                <a:srgbClr val="9CC3E5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99875" y="457201"/>
            <a:ext cx="2946400" cy="4797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pic>
        <p:nvPicPr>
          <p:cNvPr id="8" name="Picture 7" descr="#Med436 - KS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70159" y="2103892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412633" y="295874"/>
            <a:ext cx="1835935" cy="1862353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543" y="3833832"/>
            <a:ext cx="2130114" cy="1410022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281304" y="6435022"/>
            <a:ext cx="124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latin typeface="+mn-lt"/>
                <a:hlinkClick r:id="rId6"/>
              </a:rPr>
              <a:t>Editing File</a:t>
            </a:r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057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743" y="1743075"/>
            <a:ext cx="6003510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>
              <a:buNone/>
            </a:pPr>
            <a:endParaRPr lang="en-US" sz="1800" b="1" dirty="0">
              <a:solidFill>
                <a:srgbClr val="000000"/>
              </a:solidFill>
              <a:latin typeface="Calibri"/>
            </a:endParaRPr>
          </a:p>
          <a:p>
            <a:pPr marL="0" indent="0" algn="l">
              <a:buNone/>
            </a:pPr>
            <a:r>
              <a:rPr lang="en-US" sz="1800" dirty="0"/>
              <a:t>The median nerve continues into the hand by passing </a:t>
            </a:r>
            <a:r>
              <a:rPr lang="en-US" sz="1800" dirty="0">
                <a:solidFill>
                  <a:srgbClr val="FF0000"/>
                </a:solidFill>
              </a:rPr>
              <a:t>deep</a:t>
            </a:r>
            <a:r>
              <a:rPr lang="en-US" sz="1800" dirty="0"/>
              <a:t> to the</a:t>
            </a:r>
            <a:r>
              <a:rPr lang="en-US" sz="1800" dirty="0">
                <a:solidFill>
                  <a:srgbClr val="FF0000"/>
                </a:solidFill>
              </a:rPr>
              <a:t> flexor retinaculum</a:t>
            </a:r>
            <a:r>
              <a:rPr lang="en-US" sz="1800" dirty="0"/>
              <a:t>. </a:t>
            </a:r>
          </a:p>
          <a:p>
            <a:pPr marL="0" indent="0" algn="l">
              <a:buNone/>
            </a:pPr>
            <a:r>
              <a:rPr lang="en-US" sz="1800" b="1" u="sng" dirty="0">
                <a:solidFill>
                  <a:srgbClr val="000000"/>
                </a:solidFill>
              </a:rPr>
              <a:t>It innervates</a:t>
            </a:r>
            <a:r>
              <a:rPr lang="en-US" sz="1800" b="1" dirty="0">
                <a:solidFill>
                  <a:srgbClr val="000000"/>
                </a:solidFill>
              </a:rPr>
              <a:t>: </a:t>
            </a:r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</a:rPr>
              <a:t>1)</a:t>
            </a:r>
            <a:r>
              <a:rPr lang="en-US" sz="1800" b="1" dirty="0">
                <a:solidFill>
                  <a:srgbClr val="FF0000"/>
                </a:solidFill>
              </a:rPr>
              <a:t>Three </a:t>
            </a:r>
            <a:r>
              <a:rPr lang="en-US" sz="1800" b="1" dirty="0">
                <a:solidFill>
                  <a:srgbClr val="000000"/>
                </a:solidFill>
              </a:rPr>
              <a:t>thenar muscles: associated with the thumb </a:t>
            </a:r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</a:rPr>
              <a:t>2)Lateral </a:t>
            </a:r>
            <a:r>
              <a:rPr lang="en-US" sz="1800" b="1" dirty="0">
                <a:solidFill>
                  <a:srgbClr val="FF0000"/>
                </a:solidFill>
              </a:rPr>
              <a:t>two </a:t>
            </a:r>
            <a:r>
              <a:rPr lang="en-US" sz="1800" b="1" dirty="0">
                <a:solidFill>
                  <a:srgbClr val="000000"/>
                </a:solidFill>
              </a:rPr>
              <a:t>lumbrical muscles: associated with movement of the index and middle fingers; </a:t>
            </a:r>
          </a:p>
          <a:p>
            <a:pPr marL="0" indent="0" algn="l">
              <a:buNone/>
            </a:pPr>
            <a:r>
              <a:rPr lang="en-US" sz="1800" b="1" dirty="0"/>
              <a:t>3)Skin over the palmar surface of the lateral three and one- half digits and over the lateral side of the palm and middle of the wrist</a:t>
            </a:r>
            <a:r>
              <a:rPr lang="en-US" sz="1800" b="1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sz="1800" b="1" u="sng" dirty="0"/>
          </a:p>
        </p:txBody>
      </p:sp>
      <p:pic>
        <p:nvPicPr>
          <p:cNvPr id="6" name="Picture 5" descr="q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218" y="4493269"/>
            <a:ext cx="2270235" cy="2128233"/>
          </a:xfrm>
          <a:prstGeom prst="rect">
            <a:avLst/>
          </a:prstGeom>
        </p:spPr>
      </p:pic>
      <p:pic>
        <p:nvPicPr>
          <p:cNvPr id="8" name="Picture 7" descr="q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678" y="350838"/>
            <a:ext cx="3093194" cy="3951287"/>
          </a:xfrm>
          <a:prstGeom prst="rect">
            <a:avLst/>
          </a:prstGeom>
        </p:spPr>
      </p:pic>
      <p:pic>
        <p:nvPicPr>
          <p:cNvPr id="9" name="Picture 8" descr="q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075" y="4535898"/>
            <a:ext cx="2743200" cy="20425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5321" y="2440895"/>
            <a:ext cx="1693217" cy="600164"/>
          </a:xfrm>
          <a:prstGeom prst="rect">
            <a:avLst/>
          </a:prstGeom>
          <a:ln>
            <a:solidFill>
              <a:schemeClr val="bg2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It is Fibrous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tissue</a:t>
            </a:r>
          </a:p>
          <a:p>
            <a:pPr algn="l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Retinaculum = Deep fascia</a:t>
            </a:r>
          </a:p>
          <a:p>
            <a:pPr algn="l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flexor = at 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middle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56823" y="350838"/>
            <a:ext cx="3568683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0000"/>
                </a:solidFill>
                <a:cs typeface="Arial"/>
              </a:rPr>
              <a:t>Median Nerve</a:t>
            </a:r>
            <a:r>
              <a:rPr lang="en-US" sz="4000" b="1" dirty="0">
                <a:cs typeface="Arial"/>
              </a:rPr>
              <a:t/>
            </a:r>
            <a:br>
              <a:rPr lang="en-US" sz="4000" b="1" dirty="0">
                <a:cs typeface="Arial"/>
              </a:rPr>
            </a:br>
            <a:r>
              <a:rPr lang="en-US" sz="4000" b="1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in the </a:t>
            </a:r>
            <a:r>
              <a:rPr lang="en-US" sz="3200" b="1" dirty="0">
                <a:cs typeface="Arial"/>
              </a:rPr>
              <a:t>hand </a:t>
            </a:r>
          </a:p>
        </p:txBody>
      </p:sp>
    </p:spTree>
    <p:extLst>
      <p:ext uri="{BB962C8B-B14F-4D97-AF65-F5344CB8AC3E}">
        <p14:creationId xmlns:p14="http://schemas.microsoft.com/office/powerpoint/2010/main" val="735055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9773" y="104775"/>
            <a:ext cx="10515600" cy="1325563"/>
          </a:xfrm>
        </p:spPr>
        <p:txBody>
          <a:bodyPr/>
          <a:lstStyle/>
          <a:p>
            <a:pPr algn="ctr" rtl="0"/>
            <a:r>
              <a:rPr lang="ar-SA" b="1" dirty="0"/>
              <a:t>Median </a:t>
            </a:r>
            <a:r>
              <a:rPr lang="en-GB" b="1" dirty="0" err="1"/>
              <a:t>N</a:t>
            </a:r>
            <a:r>
              <a:rPr lang="ar-SA" b="1" dirty="0" smtClean="0"/>
              <a:t>erve</a:t>
            </a:r>
            <a:r>
              <a:rPr lang="ar-SA" b="1" dirty="0"/>
              <a:t> </a:t>
            </a:r>
            <a:r>
              <a:rPr lang="en-GB" b="1" dirty="0" smtClean="0"/>
              <a:t>L</a:t>
            </a:r>
            <a:r>
              <a:rPr lang="ar-SA" b="1" dirty="0" smtClean="0"/>
              <a:t>esions</a:t>
            </a:r>
            <a:r>
              <a:rPr lang="ar-SA" b="1" dirty="0"/>
              <a:t> </a:t>
            </a:r>
          </a:p>
        </p:txBody>
      </p:sp>
      <p:sp>
        <p:nvSpPr>
          <p:cNvPr id="3" name="مستطيل: زوايا مستديرة 2"/>
          <p:cNvSpPr/>
          <p:nvPr/>
        </p:nvSpPr>
        <p:spPr>
          <a:xfrm>
            <a:off x="2073448" y="1403827"/>
            <a:ext cx="6265863" cy="110913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lnSpc>
                <a:spcPct val="150000"/>
              </a:lnSpc>
            </a:pP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Injury of median nerve at different levels </a:t>
            </a:r>
            <a:r>
              <a:rPr lang="ar-SA" sz="1400" dirty="0" smtClean="0">
                <a:solidFill>
                  <a:srgbClr val="000000"/>
                </a:solidFill>
                <a:latin typeface="Arial"/>
                <a:cs typeface="Arial"/>
              </a:rPr>
              <a:t>cause</a:t>
            </a: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different </a:t>
            </a:r>
            <a:r>
              <a:rPr lang="ar-SA" sz="1400" dirty="0" smtClean="0">
                <a:solidFill>
                  <a:srgbClr val="000000"/>
                </a:solidFill>
                <a:latin typeface="Arial"/>
                <a:cs typeface="Arial"/>
              </a:rPr>
              <a:t>syndrome</a:t>
            </a: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s.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pPr algn="ctr" rtl="0">
              <a:lnSpc>
                <a:spcPct val="150000"/>
              </a:lnSpc>
            </a:pP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arm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forarm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median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nerve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usually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not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injured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by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truma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..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way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?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Because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its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relatively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deep</a:t>
            </a:r>
            <a:r>
              <a:rPr lang="ar-S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ar-SA" sz="1400" dirty="0" err="1">
                <a:solidFill>
                  <a:srgbClr val="000000"/>
                </a:solidFill>
                <a:latin typeface="Arial"/>
                <a:cs typeface="Arial"/>
              </a:rPr>
              <a:t>position</a:t>
            </a:r>
            <a:r>
              <a:rPr lang="ar-SA" sz="1100" dirty="0">
                <a:solidFill>
                  <a:srgbClr val="000000"/>
                </a:solidFill>
                <a:latin typeface="Arial"/>
              </a:rPr>
              <a:t> . </a:t>
            </a:r>
          </a:p>
        </p:txBody>
      </p:sp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3323977494"/>
              </p:ext>
            </p:extLst>
          </p:nvPr>
        </p:nvGraphicFramePr>
        <p:xfrm>
          <a:off x="698409" y="2802771"/>
          <a:ext cx="3992881" cy="3047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مربع نص 5"/>
          <p:cNvSpPr txBox="1"/>
          <p:nvPr/>
        </p:nvSpPr>
        <p:spPr>
          <a:xfrm>
            <a:off x="5366488" y="2359127"/>
            <a:ext cx="4869272" cy="369332"/>
          </a:xfrm>
          <a:prstGeom prst="rect">
            <a:avLst/>
          </a:prstGeom>
        </p:spPr>
        <p:txBody>
          <a:bodyPr rtlCol="1" anchor="t">
            <a:spAutoFit/>
          </a:bodyPr>
          <a:lstStyle/>
          <a:p>
            <a:pPr algn="l"/>
            <a:endParaRPr lang="ar-SA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صورة 8" descr="Image result for opposition of the thum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399" y="1200206"/>
            <a:ext cx="1900731" cy="167833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5760" y="3120997"/>
            <a:ext cx="1546007" cy="147208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7948" y="4799251"/>
            <a:ext cx="1513819" cy="179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رسم تخطيطي 3"/>
          <p:cNvGraphicFramePr/>
          <p:nvPr>
            <p:extLst>
              <p:ext uri="{D42A27DB-BD31-4B8C-83A1-F6EECF244321}">
                <p14:modId xmlns:p14="http://schemas.microsoft.com/office/powerpoint/2010/main" val="2322076468"/>
              </p:ext>
            </p:extLst>
          </p:nvPr>
        </p:nvGraphicFramePr>
        <p:xfrm>
          <a:off x="5657573" y="2852778"/>
          <a:ext cx="3992881" cy="3047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2342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429" y="2464851"/>
            <a:ext cx="4619527" cy="1242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023" y="1609725"/>
            <a:ext cx="10515600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>
              <a:buNone/>
            </a:pPr>
            <a:r>
              <a:rPr lang="en-US" sz="1800" b="1" dirty="0"/>
              <a:t>Due to </a:t>
            </a:r>
            <a:r>
              <a:rPr lang="en-US" sz="1800" dirty="0"/>
              <a:t>supracondylar fracture of </a:t>
            </a:r>
            <a:r>
              <a:rPr lang="en-US" sz="1800" dirty="0" err="1" smtClean="0"/>
              <a:t>Humerus</a:t>
            </a:r>
            <a:endParaRPr lang="en-US" sz="1800" dirty="0"/>
          </a:p>
          <a:p>
            <a:pPr marL="0" indent="0" algn="l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Affected Muscles :</a:t>
            </a:r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</a:rPr>
              <a:t>1-</a:t>
            </a:r>
            <a:r>
              <a:rPr lang="en-US" sz="1800" b="1" dirty="0"/>
              <a:t> Pronator muscles of the </a:t>
            </a:r>
            <a:r>
              <a:rPr lang="en-US" sz="1800" b="1" dirty="0" smtClean="0"/>
              <a:t>forearm</a:t>
            </a:r>
            <a:endParaRPr lang="en-US" sz="1800" b="1" dirty="0"/>
          </a:p>
          <a:p>
            <a:pPr marL="0" indent="0" algn="l">
              <a:buNone/>
            </a:pPr>
            <a:r>
              <a:rPr lang="en-US" sz="1800" b="1" dirty="0"/>
              <a:t>2- All long flexors of wrist &amp; fingers </a:t>
            </a:r>
            <a:r>
              <a:rPr lang="en-US" sz="1800" b="1" dirty="0">
                <a:solidFill>
                  <a:srgbClr val="FF0000"/>
                </a:solidFill>
              </a:rPr>
              <a:t>except</a:t>
            </a:r>
            <a:r>
              <a:rPr lang="en-US" sz="1800" b="1" dirty="0"/>
              <a:t>                       </a:t>
            </a:r>
          </a:p>
          <a:p>
            <a:pPr marL="0" indent="0" algn="l">
              <a:buNone/>
            </a:pPr>
            <a:r>
              <a:rPr lang="en-US" sz="1800" dirty="0"/>
              <a:t>-flexor </a:t>
            </a:r>
            <a:r>
              <a:rPr lang="en-US" sz="1800" dirty="0" err="1"/>
              <a:t>crpai</a:t>
            </a:r>
            <a:r>
              <a:rPr lang="en-US" sz="1800" dirty="0"/>
              <a:t> </a:t>
            </a:r>
            <a:r>
              <a:rPr lang="en-US" sz="1800" dirty="0" err="1"/>
              <a:t>unlaris</a:t>
            </a:r>
            <a:r>
              <a:rPr lang="en-US" sz="1800" dirty="0"/>
              <a:t>                                             </a:t>
            </a:r>
          </a:p>
          <a:p>
            <a:pPr marL="0" indent="0" algn="l">
              <a:buNone/>
            </a:pPr>
            <a:r>
              <a:rPr lang="en-US" sz="1800" dirty="0"/>
              <a:t>-1/2 flexor digitorum profundus                       </a:t>
            </a:r>
          </a:p>
          <a:p>
            <a:pPr marL="0" indent="0" algn="l">
              <a:buNone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91" y="418416"/>
            <a:ext cx="10515600" cy="1325563"/>
          </a:xfrm>
        </p:spPr>
        <p:txBody>
          <a:bodyPr/>
          <a:lstStyle/>
          <a:p>
            <a:pPr algn="l"/>
            <a:r>
              <a:rPr lang="en-US" b="1" dirty="0"/>
              <a:t>Median Nerve Lesion</a:t>
            </a:r>
            <a:br>
              <a:rPr lang="en-US" b="1" dirty="0"/>
            </a:br>
            <a:r>
              <a:rPr lang="en-US" b="1" dirty="0"/>
              <a:t> in Elbow Region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137" y="565263"/>
            <a:ext cx="973965" cy="144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855" y="3472695"/>
            <a:ext cx="1371228" cy="2554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102" y="3834271"/>
            <a:ext cx="620924" cy="44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546"/>
          <a:stretch/>
        </p:blipFill>
        <p:spPr>
          <a:xfrm>
            <a:off x="5087815" y="3546733"/>
            <a:ext cx="3489040" cy="181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742" y="1720388"/>
            <a:ext cx="2188027" cy="1838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33362" y="5962650"/>
            <a:ext cx="2743200" cy="76944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1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فليكسور = تعمل فليكشن </a:t>
            </a:r>
          </a:p>
          <a:p>
            <a:pPr algn="ctr"/>
            <a:r>
              <a:rPr lang="en-US" sz="11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كارباي = للكاربل بونز </a:t>
            </a:r>
          </a:p>
          <a:p>
            <a:pPr algn="ctr"/>
            <a:r>
              <a:rPr lang="en-US" sz="11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والكاربل بونز وينها ؟ في الريست ، إذا تسوي فليكشن للريست :)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6855" y="720695"/>
            <a:ext cx="1371228" cy="2579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8938" y="2001997"/>
            <a:ext cx="507917" cy="46285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30743" y="4056533"/>
            <a:ext cx="2531104" cy="1655336"/>
            <a:chOff x="2396946" y="1039312"/>
            <a:chExt cx="6126666" cy="4572000"/>
          </a:xfrm>
        </p:grpSpPr>
        <p:cxnSp>
          <p:nvCxnSpPr>
            <p:cNvPr id="16" name="Curved Connector 15"/>
            <p:cNvCxnSpPr>
              <a:endCxn id="9" idx="1"/>
            </p:cNvCxnSpPr>
            <p:nvPr/>
          </p:nvCxnSpPr>
          <p:spPr>
            <a:xfrm>
              <a:off x="2427611" y="3010237"/>
              <a:ext cx="2660204" cy="627255"/>
            </a:xfrm>
            <a:prstGeom prst="curvedConnector3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2427611" y="1039312"/>
              <a:ext cx="6096001" cy="4572000"/>
              <a:chOff x="2427611" y="1039312"/>
              <a:chExt cx="6096001" cy="4572000"/>
            </a:xfrm>
          </p:grpSpPr>
          <p:pic>
            <p:nvPicPr>
              <p:cNvPr id="1028" name="Picture 4" descr="Image result for flexor carpi ulnaris -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7611" y="1039312"/>
                <a:ext cx="6096000" cy="45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530394" y="3010237"/>
                <a:ext cx="1562909" cy="53649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60048" y="3369243"/>
                <a:ext cx="1363564" cy="909551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4732537" y="1445033"/>
              <a:ext cx="1360766" cy="1435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396946" y="1445032"/>
              <a:ext cx="1187825" cy="2283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410514" y="3834271"/>
              <a:ext cx="1496672" cy="1083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05002" y="1178613"/>
              <a:ext cx="1756965" cy="4802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05130" y="3759301"/>
            <a:ext cx="2743200" cy="2616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7F7F7F"/>
                </a:solidFill>
              </a:rPr>
              <a:t>Because they are supplied by the ulnar nerve</a:t>
            </a:r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5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03" y="2790700"/>
            <a:ext cx="2223218" cy="741085"/>
          </a:xfrm>
        </p:spPr>
        <p:txBody>
          <a:bodyPr/>
          <a:lstStyle/>
          <a:p>
            <a:pPr algn="ctr"/>
            <a:r>
              <a:rPr lang="en-US" b="0" u="sng" dirty="0"/>
              <a:t>Sensory Effects</a:t>
            </a:r>
          </a:p>
        </p:txBody>
      </p:sp>
      <p:pic>
        <p:nvPicPr>
          <p:cNvPr id="8" name="Content Placeholder 7" descr="Q7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9833" y="3620078"/>
            <a:ext cx="5072816" cy="305325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1526" y="3759706"/>
            <a:ext cx="2199849" cy="599827"/>
          </a:xfrm>
        </p:spPr>
        <p:txBody>
          <a:bodyPr>
            <a:normAutofit fontScale="92500"/>
          </a:bodyPr>
          <a:lstStyle/>
          <a:p>
            <a:pPr algn="ctr"/>
            <a:r>
              <a:rPr lang="en-US" b="0" u="sng" dirty="0"/>
              <a:t>Trophic Changes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9708" y="4348421"/>
            <a:ext cx="5183188" cy="136291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>
              <a:buNone/>
            </a:pPr>
            <a:r>
              <a:rPr lang="en-US" sz="1800" dirty="0"/>
              <a:t>-Dry and scaly skin </a:t>
            </a:r>
          </a:p>
          <a:p>
            <a:pPr marL="0" indent="0" algn="l">
              <a:buNone/>
            </a:pPr>
            <a:r>
              <a:rPr lang="en-US" sz="1800" dirty="0"/>
              <a:t>-Easily cracking nails</a:t>
            </a:r>
          </a:p>
          <a:p>
            <a:pPr marL="0" indent="0" algn="l">
              <a:buNone/>
            </a:pPr>
            <a:r>
              <a:rPr lang="en-US" sz="1800" dirty="0"/>
              <a:t>-Atrophy of the pulp of the </a:t>
            </a:r>
            <a:r>
              <a:rPr lang="en-US" sz="1400" dirty="0" smtClean="0"/>
              <a:t>fingers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711" y="3752359"/>
            <a:ext cx="1705081" cy="1276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56751" y="4956425"/>
            <a:ext cx="3048000" cy="30777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Extra </a:t>
            </a:r>
            <a:r>
              <a:rPr lang="en-US" sz="1400" dirty="0" smtClean="0">
                <a:solidFill>
                  <a:schemeClr val="accent3"/>
                </a:solidFill>
              </a:rPr>
              <a:t>picture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23371" y="1202420"/>
            <a:ext cx="2647625" cy="428796"/>
          </a:xfrm>
        </p:spPr>
        <p:txBody>
          <a:bodyPr vert="horz" lIns="91440" tIns="45720" rIns="91440" bIns="45720" rtlCol="1" anchor="b">
            <a:norm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en-US" sz="2400" u="sng" dirty="0">
                <a:latin typeface="+mn-lt"/>
                <a:ea typeface="+mn-ea"/>
                <a:cs typeface="+mn-cs"/>
              </a:rPr>
              <a:t>Motor effects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38635" y="191796"/>
            <a:ext cx="8201655" cy="3689350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800" b="0" dirty="0" smtClean="0"/>
              <a:t>-</a:t>
            </a:r>
            <a:r>
              <a:rPr lang="en-US" sz="1800" b="0" dirty="0" smtClean="0">
                <a:solidFill>
                  <a:srgbClr val="FF0000"/>
                </a:solidFill>
              </a:rPr>
              <a:t>loss of pronation</a:t>
            </a:r>
            <a:r>
              <a:rPr lang="en-US" sz="1800" b="0" dirty="0" smtClean="0"/>
              <a:t>(hand is kept supine position)</a:t>
            </a:r>
            <a:endParaRPr lang="en-US" sz="1800" b="0" dirty="0" smtClean="0">
              <a:solidFill>
                <a:srgbClr val="000000"/>
              </a:solidFill>
              <a:latin typeface="Calibri"/>
            </a:endParaRPr>
          </a:p>
          <a:p>
            <a:pPr algn="l" rtl="0"/>
            <a:r>
              <a:rPr lang="en-US" sz="1800" b="0" dirty="0" smtClean="0"/>
              <a:t>-</a:t>
            </a:r>
            <a:r>
              <a:rPr lang="en-US" sz="1800" b="0" dirty="0" smtClean="0">
                <a:solidFill>
                  <a:srgbClr val="FF0000"/>
                </a:solidFill>
              </a:rPr>
              <a:t>loss of </a:t>
            </a:r>
            <a:r>
              <a:rPr lang="en-US" sz="1800" b="0" u="sng" dirty="0" smtClean="0">
                <a:solidFill>
                  <a:srgbClr val="FF0000"/>
                </a:solidFill>
              </a:rPr>
              <a:t>flexion</a:t>
            </a:r>
            <a:r>
              <a:rPr lang="en-US" sz="1800" b="0" dirty="0" smtClean="0"/>
              <a:t> on </a:t>
            </a:r>
            <a:r>
              <a:rPr lang="en-US" sz="1800" b="0" dirty="0" err="1" smtClean="0"/>
              <a:t>interphalangeal</a:t>
            </a:r>
            <a:r>
              <a:rPr lang="en-US" sz="1800" b="0" dirty="0" smtClean="0"/>
              <a:t> joints of </a:t>
            </a:r>
            <a:r>
              <a:rPr lang="en-US" sz="1800" b="0" u="sng" dirty="0" smtClean="0"/>
              <a:t>index &amp; middle fingers</a:t>
            </a:r>
          </a:p>
          <a:p>
            <a:pPr algn="l" rtl="0"/>
            <a:r>
              <a:rPr lang="en-US" sz="1800" b="0" dirty="0" smtClean="0"/>
              <a:t>-</a:t>
            </a:r>
            <a:r>
              <a:rPr lang="en-US" sz="1800" b="0" dirty="0" smtClean="0">
                <a:solidFill>
                  <a:srgbClr val="FF0000"/>
                </a:solidFill>
              </a:rPr>
              <a:t>weak flexion</a:t>
            </a:r>
            <a:r>
              <a:rPr lang="en-US" sz="1800" b="0" dirty="0" smtClean="0"/>
              <a:t> of </a:t>
            </a:r>
            <a:r>
              <a:rPr lang="en-US" sz="1800" b="0" u="sng" dirty="0" smtClean="0"/>
              <a:t>ring</a:t>
            </a:r>
            <a:r>
              <a:rPr lang="en-US" sz="1800" b="0" dirty="0" smtClean="0"/>
              <a:t> &amp; </a:t>
            </a:r>
            <a:r>
              <a:rPr lang="en-US" sz="1800" b="0" u="sng" dirty="0" smtClean="0"/>
              <a:t>little fingers</a:t>
            </a:r>
          </a:p>
          <a:p>
            <a:pPr algn="l" rtl="0"/>
            <a:r>
              <a:rPr lang="en-US" sz="1800" b="0" dirty="0" smtClean="0"/>
              <a:t>-weak flexion of wrist &amp; ulnar deviation** </a:t>
            </a:r>
          </a:p>
          <a:p>
            <a:pPr algn="l" rtl="0"/>
            <a:r>
              <a:rPr lang="en-US" sz="1800" b="0" dirty="0" smtClean="0"/>
              <a:t>-adduction and lateral rotation of </a:t>
            </a:r>
            <a:r>
              <a:rPr lang="en-US" sz="1800" b="0" u="sng" dirty="0" smtClean="0"/>
              <a:t>Thumb </a:t>
            </a:r>
            <a:r>
              <a:rPr lang="en-US" sz="1800" b="0" dirty="0" smtClean="0"/>
              <a:t>(loss of flexion of terminal phalanx and loss of opposition)</a:t>
            </a:r>
            <a:endParaRPr lang="en-US" sz="1800" b="0" u="sng" dirty="0" smtClean="0"/>
          </a:p>
          <a:p>
            <a:pPr algn="l" rtl="0"/>
            <a:r>
              <a:rPr lang="en-US" sz="1800" b="0" dirty="0" smtClean="0"/>
              <a:t>-wasting of </a:t>
            </a:r>
            <a:r>
              <a:rPr lang="en-US" sz="1800" b="0" u="sng" dirty="0" err="1" smtClean="0"/>
              <a:t>thenar</a:t>
            </a:r>
            <a:r>
              <a:rPr lang="en-US" sz="1800" b="0" u="sng" dirty="0" smtClean="0"/>
              <a:t> eminence</a:t>
            </a:r>
            <a:r>
              <a:rPr lang="en-US" sz="1800" b="0" dirty="0" smtClean="0"/>
              <a:t> </a:t>
            </a:r>
            <a:r>
              <a:rPr lang="en-US" sz="1800" b="0" dirty="0" smtClean="0">
                <a:solidFill>
                  <a:srgbClr val="A5A5A5"/>
                </a:solidFill>
              </a:rPr>
              <a:t>( look the picture )</a:t>
            </a:r>
          </a:p>
          <a:p>
            <a:pPr algn="l" rtl="0"/>
            <a:r>
              <a:rPr lang="en-US" sz="1800" b="0" dirty="0" smtClean="0"/>
              <a:t>-hand is flattened and </a:t>
            </a:r>
            <a:r>
              <a:rPr lang="en-US" sz="1800" b="0" u="sng" dirty="0" smtClean="0">
                <a:solidFill>
                  <a:srgbClr val="FF0000"/>
                </a:solidFill>
              </a:rPr>
              <a:t>“</a:t>
            </a:r>
            <a:r>
              <a:rPr lang="en-US" sz="1800" u="sng" dirty="0" smtClean="0">
                <a:solidFill>
                  <a:srgbClr val="FF0000"/>
                </a:solidFill>
              </a:rPr>
              <a:t>Apelike</a:t>
            </a:r>
            <a:r>
              <a:rPr lang="en-US" sz="1800" b="0" u="sng" dirty="0" smtClean="0">
                <a:solidFill>
                  <a:srgbClr val="FF0000"/>
                </a:solidFill>
              </a:rPr>
              <a:t>”* </a:t>
            </a:r>
            <a:r>
              <a:rPr lang="en-US" sz="1800" b="0" dirty="0" smtClean="0"/>
              <a:t>(unable to flex 3 most radial digits when asked to make a fist) </a:t>
            </a:r>
          </a:p>
          <a:p>
            <a:pPr algn="ctr" rtl="0"/>
            <a:r>
              <a:rPr lang="en-US" sz="1400" b="0" dirty="0" smtClean="0">
                <a:solidFill>
                  <a:srgbClr val="A5A5A5"/>
                </a:solidFill>
              </a:rPr>
              <a:t> Apelike* </a:t>
            </a:r>
            <a:r>
              <a:rPr lang="en-US" sz="1400" b="0" dirty="0" err="1" smtClean="0">
                <a:solidFill>
                  <a:srgbClr val="A5A5A5"/>
                </a:solidFill>
                <a:latin typeface="Arial"/>
              </a:rPr>
              <a:t>مثل</a:t>
            </a:r>
            <a:r>
              <a:rPr lang="en-US" sz="1400" b="0" dirty="0" smtClean="0">
                <a:solidFill>
                  <a:srgbClr val="A5A5A5"/>
                </a:solidFill>
                <a:latin typeface="Arial"/>
              </a:rPr>
              <a:t> </a:t>
            </a:r>
            <a:r>
              <a:rPr lang="en-US" sz="1400" b="0" dirty="0" err="1" smtClean="0">
                <a:solidFill>
                  <a:srgbClr val="A5A5A5"/>
                </a:solidFill>
                <a:latin typeface="Arial"/>
              </a:rPr>
              <a:t>الشمبانزي</a:t>
            </a:r>
            <a:endParaRPr lang="en-US" sz="1400" b="0" dirty="0" smtClean="0">
              <a:solidFill>
                <a:srgbClr val="A5A5A5"/>
              </a:solidFill>
              <a:latin typeface="Arial"/>
            </a:endParaRPr>
          </a:p>
          <a:p>
            <a:pPr algn="l" rtl="0"/>
            <a:endParaRPr lang="en-US" sz="1800" b="0" dirty="0"/>
          </a:p>
        </p:txBody>
      </p:sp>
      <p:sp>
        <p:nvSpPr>
          <p:cNvPr id="4" name="Left Brace 3"/>
          <p:cNvSpPr/>
          <p:nvPr/>
        </p:nvSpPr>
        <p:spPr>
          <a:xfrm>
            <a:off x="2142840" y="191795"/>
            <a:ext cx="499245" cy="3091931"/>
          </a:xfrm>
          <a:prstGeom prst="leftBrace">
            <a:avLst>
              <a:gd name="adj1" fmla="val 8333"/>
              <a:gd name="adj2" fmla="val 4128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565" y="191796"/>
            <a:ext cx="1254324" cy="1224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5676" y="2040035"/>
            <a:ext cx="1555846" cy="11668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44356" y="3283727"/>
            <a:ext cx="1728718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/>
                </a:solidFill>
              </a:rPr>
              <a:t>Extra </a:t>
            </a:r>
            <a:r>
              <a:rPr lang="en-US" sz="1100" dirty="0" smtClean="0">
                <a:solidFill>
                  <a:schemeClr val="accent3"/>
                </a:solidFill>
              </a:rPr>
              <a:t>picture</a:t>
            </a:r>
            <a:endParaRPr lang="en-US" sz="1100" dirty="0">
              <a:solidFill>
                <a:schemeClr val="accent3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742" y="800151"/>
            <a:ext cx="1569780" cy="1001160"/>
          </a:xfrm>
          <a:prstGeom prst="rect">
            <a:avLst/>
          </a:prstGeom>
        </p:spPr>
      </p:pic>
      <p:sp>
        <p:nvSpPr>
          <p:cNvPr id="17" name="Arrow: Up 7"/>
          <p:cNvSpPr/>
          <p:nvPr/>
        </p:nvSpPr>
        <p:spPr>
          <a:xfrm rot="10740000">
            <a:off x="10910519" y="758405"/>
            <a:ext cx="86870" cy="314379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317355" y="369264"/>
            <a:ext cx="1365541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1100" dirty="0"/>
              <a:t>Wasting of </a:t>
            </a:r>
            <a:r>
              <a:rPr lang="en-US" sz="1100" dirty="0" err="1"/>
              <a:t>thenar</a:t>
            </a:r>
            <a:r>
              <a:rPr lang="en-US" sz="1100" dirty="0"/>
              <a:t> </a:t>
            </a:r>
            <a:r>
              <a:rPr lang="en-US" sz="1100" dirty="0" smtClean="0"/>
              <a:t>eminence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5630074" y="5556978"/>
            <a:ext cx="646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** Two muscles work together to flex the wrist:</a:t>
            </a:r>
          </a:p>
          <a:p>
            <a:pPr algn="l" rtl="0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Flexor carpi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ulnaris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 and flexor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arpi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radialis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; each on pulls or deviates the wrist towards it. (the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ulnaris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flexes the wrist and pulls it medially toward the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ulnaand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 the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radialis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 flexes the wrist and pulls it laterally towards the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radias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). When they work together they cancel each other so as a result there is no deviation. But when the median nerve is damaged the flexor carpi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radialis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 won’t work but the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ulnaris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 will since it is supplied by the ulnar nerve so there will be medial/ulnar deviation as a result   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3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170" y="1952551"/>
            <a:ext cx="7162793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 rtl="0">
              <a:buNone/>
            </a:pPr>
            <a:r>
              <a:rPr lang="en-US" sz="1800" dirty="0">
                <a:sym typeface="Wingdings"/>
              </a:rPr>
              <a:t>Often injured by penetrating wounds (stab wounds or broken glass) of the </a:t>
            </a:r>
            <a:r>
              <a:rPr lang="ar-SA" sz="1600" dirty="0" smtClean="0">
                <a:solidFill>
                  <a:schemeClr val="bg2">
                    <a:lumMod val="75000"/>
                  </a:schemeClr>
                </a:solidFill>
                <a:sym typeface="Wingdings"/>
              </a:rPr>
              <a:t>(لما الشخص يحاول ينتحر)</a:t>
            </a:r>
            <a:r>
              <a:rPr lang="en-US" sz="1800" dirty="0" smtClean="0">
                <a:sym typeface="Wingdings"/>
              </a:rPr>
              <a:t>forearm</a:t>
            </a:r>
            <a:r>
              <a:rPr lang="en-US" sz="1800" dirty="0">
                <a:sym typeface="Wingdings"/>
              </a:rPr>
              <a:t>.</a:t>
            </a:r>
          </a:p>
          <a:p>
            <a:pPr marL="0" indent="0" algn="l" rtl="0">
              <a:buNone/>
            </a:pPr>
            <a:endParaRPr lang="en-US" sz="1800" dirty="0">
              <a:sym typeface="Wingdings"/>
            </a:endParaRPr>
          </a:p>
          <a:p>
            <a:pPr marL="0" indent="0" algn="l" rtl="0">
              <a:buNone/>
            </a:pPr>
            <a:r>
              <a:rPr lang="en-US" sz="1800" b="1" u="sng" dirty="0">
                <a:sym typeface="Wingdings"/>
              </a:rPr>
              <a:t>Motor</a:t>
            </a:r>
            <a:r>
              <a:rPr lang="en-US" sz="1800" dirty="0">
                <a:sym typeface="Wingdings"/>
              </a:rPr>
              <a:t>: </a:t>
            </a:r>
          </a:p>
          <a:p>
            <a:pPr algn="l" rtl="0"/>
            <a:r>
              <a:rPr lang="en-US" sz="1800" dirty="0" err="1" smtClean="0">
                <a:sym typeface="Wingdings"/>
              </a:rPr>
              <a:t>Thenar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>
                <a:sym typeface="Wingdings"/>
              </a:rPr>
              <a:t>muscles are paralyzed and 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atrophy</a:t>
            </a:r>
            <a:r>
              <a:rPr lang="en-US" sz="1800" dirty="0">
                <a:sym typeface="Wingdings"/>
              </a:rPr>
              <a:t> in time so that the thenar eminence becomes 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flattened .</a:t>
            </a:r>
          </a:p>
          <a:p>
            <a:pPr algn="l" rtl="0"/>
            <a:r>
              <a:rPr lang="en-US" sz="1800" dirty="0" smtClean="0">
                <a:solidFill>
                  <a:srgbClr val="FF0000"/>
                </a:solidFill>
              </a:rPr>
              <a:t>Opposition </a:t>
            </a:r>
            <a:r>
              <a:rPr lang="en-US" sz="1800" dirty="0">
                <a:solidFill>
                  <a:srgbClr val="FF0000"/>
                </a:solidFill>
              </a:rPr>
              <a:t>and abduction </a:t>
            </a:r>
            <a:r>
              <a:rPr lang="en-US" sz="1800" dirty="0"/>
              <a:t>of thumb are lost, and thumb and lateral two fingers are arrested in adduction and hyperextension position. “</a:t>
            </a:r>
            <a:r>
              <a:rPr lang="en-US" sz="1800" b="1" i="1" dirty="0" err="1">
                <a:solidFill>
                  <a:srgbClr val="FF0000"/>
                </a:solidFill>
              </a:rPr>
              <a:t>Apelike</a:t>
            </a:r>
            <a:r>
              <a:rPr lang="en-US" sz="1800" b="1" i="1" dirty="0">
                <a:solidFill>
                  <a:srgbClr val="FF0000"/>
                </a:solidFill>
              </a:rPr>
              <a:t> hand</a:t>
            </a:r>
            <a:r>
              <a:rPr lang="en-US" sz="1800" dirty="0"/>
              <a:t>”</a:t>
            </a:r>
          </a:p>
          <a:p>
            <a:pPr marL="0" indent="0" algn="l" rtl="0">
              <a:buNone/>
            </a:pPr>
            <a:r>
              <a:rPr lang="en-US" sz="1800" b="1" u="sng" dirty="0"/>
              <a:t>Sensory</a:t>
            </a:r>
            <a:r>
              <a:rPr lang="en-US" sz="1800" dirty="0"/>
              <a:t> &amp; </a:t>
            </a:r>
            <a:r>
              <a:rPr lang="en-US" sz="1800" b="1" u="sng" dirty="0"/>
              <a:t>trophic</a:t>
            </a:r>
            <a:r>
              <a:rPr lang="en-US" sz="1800" dirty="0"/>
              <a:t> changes are the same as in the elbow region injuries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889" y="533400"/>
            <a:ext cx="2743200" cy="3594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12" y="4451661"/>
            <a:ext cx="3481026" cy="20920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9170" y="457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Median Nerve Lesion</a:t>
            </a:r>
            <a:br>
              <a:rPr lang="en-US" b="1" dirty="0" smtClean="0"/>
            </a:br>
            <a:r>
              <a:rPr lang="en-US" b="1" dirty="0" smtClean="0"/>
              <a:t> in </a:t>
            </a:r>
            <a:r>
              <a:rPr lang="en-US" b="1" dirty="0"/>
              <a:t>the </a:t>
            </a:r>
            <a:r>
              <a:rPr lang="en-US" b="1" dirty="0" smtClean="0"/>
              <a:t>Wrist</a:t>
            </a: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1542" y="5657558"/>
            <a:ext cx="3998048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rtl="0"/>
            <a:r>
              <a:rPr lang="en-GB" dirty="0" smtClean="0">
                <a:solidFill>
                  <a:srgbClr val="FF0000"/>
                </a:solidFill>
              </a:rPr>
              <a:t>NOTE: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You have to know each deformity and the muscles/nerves involved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05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82" y="1957590"/>
            <a:ext cx="5473788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 rtl="0">
              <a:buNone/>
            </a:pPr>
            <a:r>
              <a:rPr lang="en-US" sz="1800" dirty="0">
                <a:latin typeface="Arial"/>
                <a:sym typeface="Wingdings"/>
              </a:rPr>
              <a:t>•</a:t>
            </a:r>
            <a:r>
              <a:rPr lang="en-US" sz="1800" dirty="0">
                <a:latin typeface="Calibri"/>
                <a:sym typeface="Wingdings"/>
              </a:rPr>
              <a:t>The commonest neurological problem associated with the median nerve is </a:t>
            </a:r>
            <a:r>
              <a:rPr lang="en-US" sz="1800" dirty="0">
                <a:solidFill>
                  <a:srgbClr val="FF0000"/>
                </a:solidFill>
                <a:latin typeface="Calibri"/>
                <a:sym typeface="Wingdings"/>
              </a:rPr>
              <a:t>compression</a:t>
            </a:r>
            <a:r>
              <a:rPr lang="en-US" sz="1800" dirty="0">
                <a:latin typeface="Calibri"/>
                <a:sym typeface="Wingdings"/>
              </a:rPr>
              <a:t> beneath the </a:t>
            </a:r>
            <a:r>
              <a:rPr lang="en-US" sz="1800" dirty="0">
                <a:solidFill>
                  <a:srgbClr val="FF0000"/>
                </a:solidFill>
                <a:latin typeface="Calibri"/>
                <a:sym typeface="Wingdings"/>
              </a:rPr>
              <a:t>flexor retinaculum </a:t>
            </a:r>
            <a:r>
              <a:rPr lang="en-US" sz="1800" dirty="0">
                <a:latin typeface="Calibri"/>
                <a:sym typeface="Wingdings"/>
              </a:rPr>
              <a:t>at the wrist .</a:t>
            </a:r>
          </a:p>
          <a:p>
            <a:pPr marL="0" indent="0" algn="l" rtl="0">
              <a:buNone/>
            </a:pPr>
            <a:r>
              <a:rPr lang="en-US" sz="1800" dirty="0">
                <a:latin typeface="Arial"/>
                <a:sym typeface="Wingdings"/>
              </a:rPr>
              <a:t>•</a:t>
            </a:r>
            <a:r>
              <a:rPr lang="en-US" sz="1800" b="1" u="sng" dirty="0">
                <a:latin typeface="Calibri"/>
                <a:sym typeface="Wingdings"/>
              </a:rPr>
              <a:t>Motor</a:t>
            </a:r>
            <a:r>
              <a:rPr lang="en-US" sz="1800" u="sng" dirty="0">
                <a:latin typeface="Calibri"/>
                <a:sym typeface="Wingdings"/>
              </a:rPr>
              <a:t>:</a:t>
            </a:r>
            <a:r>
              <a:rPr lang="en-US" sz="1800" dirty="0">
                <a:latin typeface="Calibri"/>
                <a:sym typeface="Wingdings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sym typeface="Wingdings"/>
              </a:rPr>
              <a:t>Weak</a:t>
            </a:r>
            <a:r>
              <a:rPr lang="en-US" sz="1800" dirty="0">
                <a:latin typeface="Calibri"/>
                <a:sym typeface="Wingdings"/>
              </a:rPr>
              <a:t> motor function of thumb, index &amp; middle fingers</a:t>
            </a:r>
          </a:p>
          <a:p>
            <a:pPr marL="0" indent="0" algn="l" rtl="0">
              <a:buNone/>
            </a:pPr>
            <a:r>
              <a:rPr lang="en-US" sz="1800" dirty="0">
                <a:latin typeface="Arial"/>
                <a:sym typeface="Wingdings"/>
              </a:rPr>
              <a:t>•</a:t>
            </a:r>
            <a:r>
              <a:rPr lang="en-US" sz="1800" b="1" u="sng" dirty="0">
                <a:latin typeface="Calibri"/>
                <a:sym typeface="Wingdings"/>
              </a:rPr>
              <a:t>Sensory</a:t>
            </a:r>
            <a:r>
              <a:rPr lang="en-US" sz="1800" dirty="0">
                <a:latin typeface="Calibri"/>
                <a:sym typeface="Wingdings"/>
              </a:rPr>
              <a:t>: </a:t>
            </a:r>
            <a:r>
              <a:rPr lang="en-US" sz="1800" dirty="0">
                <a:solidFill>
                  <a:srgbClr val="FF0000"/>
                </a:solidFill>
                <a:latin typeface="Calibri"/>
                <a:sym typeface="Wingdings"/>
              </a:rPr>
              <a:t>Burning pain </a:t>
            </a:r>
            <a:r>
              <a:rPr lang="en-US" sz="1800" dirty="0">
                <a:latin typeface="Calibri"/>
                <a:sym typeface="Wingdings"/>
              </a:rPr>
              <a:t>or ‘pins and needles’ along the distribution of median nerve to lateral 3½ fingers</a:t>
            </a:r>
          </a:p>
          <a:p>
            <a:pPr marL="0" indent="0" algn="l" rtl="0">
              <a:buNone/>
            </a:pPr>
            <a:endParaRPr lang="en-US" sz="1800" dirty="0">
              <a:latin typeface="Arial"/>
              <a:sym typeface="Wingdings"/>
            </a:endParaRPr>
          </a:p>
          <a:p>
            <a:pPr marL="0" indent="0" algn="l" rtl="0">
              <a:buNone/>
            </a:pPr>
            <a:r>
              <a:rPr lang="en-US" sz="1800" dirty="0" err="1">
                <a:latin typeface="Wingdings"/>
                <a:sym typeface="Wingdings"/>
              </a:rPr>
              <a:t>Ø</a:t>
            </a:r>
            <a:r>
              <a:rPr lang="en-US" sz="1800" dirty="0" err="1">
                <a:latin typeface="Calibri"/>
              </a:rPr>
              <a:t>No</a:t>
            </a:r>
            <a:r>
              <a:rPr lang="en-US" sz="1800" dirty="0">
                <a:latin typeface="Calibri"/>
              </a:rPr>
              <a:t> sensory changes over the palm as the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palmer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cutaneous branch </a:t>
            </a:r>
            <a:r>
              <a:rPr lang="en-US" sz="1800" dirty="0">
                <a:latin typeface="Calibri"/>
              </a:rPr>
              <a:t>is given before the median nerve enters the carpal tunnel .</a:t>
            </a:r>
            <a:endParaRPr lang="en-US" sz="1800" dirty="0">
              <a:solidFill>
                <a:srgbClr val="92D05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92D050"/>
                </a:solidFill>
              </a:rPr>
              <a:t>The symptoms first appear as sensory but when it progresses further the motor symptoms appear. </a:t>
            </a:r>
            <a:endParaRPr lang="en-US" sz="1800" dirty="0">
              <a:solidFill>
                <a:srgbClr val="92D050"/>
              </a:solidFill>
            </a:endParaRPr>
          </a:p>
          <a:p>
            <a:pPr marL="0" indent="0" algn="l" rtl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907" y="285750"/>
            <a:ext cx="3590860" cy="3795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79" y="4230545"/>
            <a:ext cx="2996773" cy="2462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333" y="166112"/>
            <a:ext cx="671033" cy="4007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8311" y="148416"/>
            <a:ext cx="5904199" cy="1785257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7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20000"/>
              </a:lnSpc>
            </a:pPr>
            <a:r>
              <a:rPr lang="en-US" sz="5200" b="1" dirty="0" smtClean="0"/>
              <a:t>Median Nerve Lesion</a:t>
            </a:r>
          </a:p>
          <a:p>
            <a:pPr lvl="0" algn="ctr">
              <a:lnSpc>
                <a:spcPct val="120000"/>
              </a:lnSpc>
            </a:pPr>
            <a:r>
              <a:rPr lang="en-US" b="1" dirty="0" smtClean="0"/>
              <a:t> </a:t>
            </a:r>
            <a:r>
              <a:rPr lang="ar-SA" b="1" dirty="0"/>
              <a:t> </a:t>
            </a:r>
            <a:r>
              <a:rPr lang="ar-SA" b="1" dirty="0" smtClean="0"/>
              <a:t>deep</a:t>
            </a:r>
            <a:r>
              <a:rPr lang="en-US" b="1" dirty="0" smtClean="0"/>
              <a:t> </a:t>
            </a:r>
            <a:r>
              <a:rPr lang="ar-SA" b="1" dirty="0" smtClean="0"/>
              <a:t>in</a:t>
            </a:r>
            <a:r>
              <a:rPr lang="en-US" b="1" dirty="0" smtClean="0"/>
              <a:t> </a:t>
            </a:r>
            <a:r>
              <a:rPr lang="ar-SA" b="1" dirty="0" smtClean="0"/>
              <a:t>flexore</a:t>
            </a:r>
            <a:r>
              <a:rPr lang="en-US" b="1" dirty="0" smtClean="0"/>
              <a:t> </a:t>
            </a:r>
            <a:r>
              <a:rPr lang="af-ZA" b="1" dirty="0"/>
              <a:t>retinaculum</a:t>
            </a:r>
            <a:r>
              <a:rPr lang="ar-SA" b="1" dirty="0" smtClean="0"/>
              <a:t> </a:t>
            </a:r>
            <a:endParaRPr lang="en-US" b="1" dirty="0" smtClean="0"/>
          </a:p>
          <a:p>
            <a:pPr lvl="0"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cs typeface="Arial"/>
              </a:rPr>
              <a:t>(</a:t>
            </a:r>
            <a:r>
              <a:rPr lang="en-US" b="1" dirty="0" smtClean="0">
                <a:solidFill>
                  <a:srgbClr val="C00000"/>
                </a:solidFill>
                <a:cs typeface="Arial"/>
              </a:rPr>
              <a:t>Carpal </a:t>
            </a:r>
            <a:r>
              <a:rPr lang="en-US" b="1" dirty="0">
                <a:solidFill>
                  <a:srgbClr val="C00000"/>
                </a:solidFill>
                <a:cs typeface="Arial"/>
              </a:rPr>
              <a:t>Tunnel </a:t>
            </a:r>
            <a:r>
              <a:rPr lang="en-US" b="1" dirty="0" smtClean="0">
                <a:solidFill>
                  <a:srgbClr val="C00000"/>
                </a:solidFill>
                <a:cs typeface="Arial"/>
              </a:rPr>
              <a:t>Syndrome)</a:t>
            </a:r>
            <a:r>
              <a:rPr lang="ar-SA" b="1" dirty="0"/>
              <a:t>  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23865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12" y="409575"/>
            <a:ext cx="8822157" cy="6168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3676" y="196103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>
                <a:latin typeface="Calibri"/>
              </a:rPr>
              <a:t>SUMMARY </a:t>
            </a:r>
          </a:p>
        </p:txBody>
      </p:sp>
      <p:pic>
        <p:nvPicPr>
          <p:cNvPr id="5" name="Picture 4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639" y="5068487"/>
            <a:ext cx="1652671" cy="1301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result for Median Nerve senso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342" y="4957107"/>
            <a:ext cx="2337253" cy="152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61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latin typeface="Calibri"/>
              </a:rPr>
              <a:t>DON’T FORGET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1" anchor="t">
            <a:norm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00" dirty="0">
                <a:solidFill>
                  <a:srgbClr val="333F50"/>
                </a:solidFill>
                <a:latin typeface="Calibri Light"/>
              </a:rPr>
              <a:t>Lateral root from lateral cord </a:t>
            </a:r>
            <a:r>
              <a:rPr lang="en-US" sz="1800" dirty="0">
                <a:latin typeface="Calibri Light"/>
              </a:rPr>
              <a:t/>
            </a:r>
            <a:br>
              <a:rPr lang="en-US" sz="1800" dirty="0">
                <a:latin typeface="Calibri Light"/>
              </a:rPr>
            </a:br>
            <a:r>
              <a:rPr lang="en-US" sz="1800" dirty="0">
                <a:solidFill>
                  <a:srgbClr val="333F50"/>
                </a:solidFill>
                <a:latin typeface="Calibri Light"/>
              </a:rPr>
              <a:t>Medial root from medial cord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66344" y="1977921"/>
            <a:ext cx="4266148" cy="738664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400" dirty="0">
                <a:latin typeface="Arial"/>
              </a:rPr>
              <a:t>اكثر شي</a:t>
            </a:r>
            <a:r>
              <a:rPr lang="en-US" sz="1400" dirty="0">
                <a:latin typeface="Calibri"/>
              </a:rPr>
              <a:t> مميز في الميديان </a:t>
            </a:r>
            <a:r>
              <a:rPr lang="en-US" sz="1400" dirty="0">
                <a:latin typeface="Arial"/>
              </a:rPr>
              <a:t>نيرف</a:t>
            </a:r>
            <a:r>
              <a:rPr lang="en-US" sz="1400" dirty="0">
                <a:latin typeface="Calibri"/>
              </a:rPr>
              <a:t> والي يخليه يأخذ شكل حرف *Y* </a:t>
            </a:r>
            <a:endParaRPr lang="en-US" sz="1400">
              <a:latin typeface="Calibri"/>
            </a:endParaRPr>
          </a:p>
          <a:p>
            <a:pPr algn="ctr"/>
            <a:r>
              <a:rPr lang="en-US" sz="1400" dirty="0">
                <a:latin typeface="Arial"/>
              </a:rPr>
              <a:t>عشان كذا محد يغلط في الميديان نيرف</a:t>
            </a:r>
            <a:r>
              <a:rPr lang="en-US" sz="1400" dirty="0"/>
              <a:t>.</a:t>
            </a:r>
          </a:p>
          <a:p>
            <a:pPr algn="ctr"/>
            <a:endParaRPr lang="en-US" sz="1400" dirty="0"/>
          </a:p>
        </p:txBody>
      </p:sp>
      <p:sp>
        <p:nvSpPr>
          <p:cNvPr id="5" name="Right Brace 4"/>
          <p:cNvSpPr/>
          <p:nvPr/>
        </p:nvSpPr>
        <p:spPr>
          <a:xfrm>
            <a:off x="3871101" y="1977921"/>
            <a:ext cx="213185" cy="7535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pic>
        <p:nvPicPr>
          <p:cNvPr id="6" name="Picture 5" descr="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75" y="2762250"/>
            <a:ext cx="9857132" cy="3577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3226" y="3240895"/>
            <a:ext cx="83406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Apelike</a:t>
            </a:r>
            <a:endParaRPr lang="en-US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37291" y="2116769"/>
            <a:ext cx="3591423" cy="18158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- No major branches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cs typeface="Arial"/>
              </a:rPr>
              <a:t>of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Median Nerve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cs typeface="Arial"/>
              </a:rPr>
              <a:t>in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the arm, BUT a branch 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to one of the muscles of the forearm, the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 (Pronator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cs typeface="Arial"/>
              </a:rPr>
              <a:t>Teres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),this branch may originate 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from the nerve immediately proximal</a:t>
            </a:r>
          </a:p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 to the elbow joint. </a:t>
            </a:r>
          </a:p>
        </p:txBody>
      </p:sp>
    </p:spTree>
    <p:extLst>
      <p:ext uri="{BB962C8B-B14F-4D97-AF65-F5344CB8AC3E}">
        <p14:creationId xmlns:p14="http://schemas.microsoft.com/office/powerpoint/2010/main" val="261058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2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Quiz yourself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43" y="957943"/>
            <a:ext cx="5965371" cy="5693228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dirty="0"/>
              <a:t>1) The median nerve innervates most of the muscles in the anterior compartment of the forearm except?</a:t>
            </a:r>
          </a:p>
          <a:p>
            <a:pPr marL="0" indent="0" algn="l">
              <a:buNone/>
            </a:pPr>
            <a:r>
              <a:rPr lang="en-US" dirty="0"/>
              <a:t>A)Flexor carpi </a:t>
            </a:r>
            <a:r>
              <a:rPr lang="en-US" dirty="0" err="1"/>
              <a:t>ulnaris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B)</a:t>
            </a:r>
            <a:r>
              <a:rPr lang="en-US" dirty="0" err="1"/>
              <a:t>Brochialis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C)Extensor </a:t>
            </a:r>
            <a:r>
              <a:rPr lang="en-US" dirty="0" err="1"/>
              <a:t>digitorum</a:t>
            </a:r>
            <a:r>
              <a:rPr lang="en-US" dirty="0"/>
              <a:t> </a:t>
            </a:r>
            <a:r>
              <a:rPr lang="en-US" dirty="0" err="1"/>
              <a:t>longus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/>
              <a:t>D)</a:t>
            </a:r>
            <a:r>
              <a:rPr lang="en-US" dirty="0" err="1" smtClean="0"/>
              <a:t>Corachobrachialis</a:t>
            </a:r>
            <a:endParaRPr lang="en-US" dirty="0"/>
          </a:p>
          <a:p>
            <a:pPr marL="0" indent="0" algn="l">
              <a:buNone/>
            </a:pPr>
            <a:endParaRPr lang="ar-SA" dirty="0" smtClean="0"/>
          </a:p>
          <a:p>
            <a:pPr marL="0" indent="0" algn="l">
              <a:buNone/>
            </a:pPr>
            <a:r>
              <a:rPr lang="en-US" dirty="0" smtClean="0"/>
              <a:t>2</a:t>
            </a:r>
            <a:r>
              <a:rPr lang="en-US" dirty="0"/>
              <a:t>) The median nerve continues into the hand by passing deep to the?</a:t>
            </a:r>
          </a:p>
          <a:p>
            <a:pPr marL="0" indent="0" algn="l">
              <a:buNone/>
            </a:pPr>
            <a:r>
              <a:rPr lang="en-US" dirty="0"/>
              <a:t>A)Biceps </a:t>
            </a:r>
            <a:r>
              <a:rPr lang="en-US" dirty="0" err="1"/>
              <a:t>brachii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B)Axillary nerve</a:t>
            </a:r>
          </a:p>
          <a:p>
            <a:pPr marL="0" indent="0" algn="l">
              <a:buNone/>
            </a:pPr>
            <a:r>
              <a:rPr lang="en-US" dirty="0"/>
              <a:t>C)Flexor retinaculum</a:t>
            </a:r>
          </a:p>
          <a:p>
            <a:pPr marL="0" indent="0" algn="l">
              <a:buNone/>
            </a:pPr>
            <a:r>
              <a:rPr lang="en-US" dirty="0"/>
              <a:t>D)</a:t>
            </a:r>
            <a:r>
              <a:rPr lang="en-US" dirty="0" err="1"/>
              <a:t>Thoracodorsal</a:t>
            </a:r>
            <a:r>
              <a:rPr lang="en-US" dirty="0"/>
              <a:t> nerve</a:t>
            </a:r>
          </a:p>
          <a:p>
            <a:pPr marL="0" indent="0" algn="l">
              <a:buNone/>
            </a:pPr>
            <a:endParaRPr lang="ar-SA" dirty="0" smtClean="0"/>
          </a:p>
          <a:p>
            <a:pPr marL="0" indent="0" algn="l">
              <a:buNone/>
            </a:pPr>
            <a:r>
              <a:rPr lang="en-US" dirty="0" smtClean="0"/>
              <a:t>3</a:t>
            </a:r>
            <a:r>
              <a:rPr lang="en-US" dirty="0"/>
              <a:t>) </a:t>
            </a:r>
            <a:r>
              <a:rPr lang="en-US" dirty="0" smtClean="0"/>
              <a:t> A physician examined an </a:t>
            </a:r>
            <a:r>
              <a:rPr lang="en-US" dirty="0" err="1" smtClean="0"/>
              <a:t>xray</a:t>
            </a:r>
            <a:r>
              <a:rPr lang="en-US" dirty="0" smtClean="0"/>
              <a:t> and saw that the patient had a fracture in the surgical neck, which nerve will he be worried about?</a:t>
            </a:r>
          </a:p>
          <a:p>
            <a:pPr marL="0" indent="0" algn="l">
              <a:buNone/>
            </a:pPr>
            <a:r>
              <a:rPr lang="en-US" dirty="0" smtClean="0"/>
              <a:t>A) Axillary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/>
              <a:t>B) </a:t>
            </a:r>
            <a:r>
              <a:rPr lang="en-US" dirty="0" err="1" smtClean="0"/>
              <a:t>Musculocutaneous</a:t>
            </a:r>
            <a:r>
              <a:rPr lang="en-US" dirty="0" smtClean="0"/>
              <a:t> 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/>
              <a:t>C) Radial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/>
              <a:t>D) Brachial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88161" y="831227"/>
            <a:ext cx="65967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ar-SA" sz="1600" dirty="0"/>
          </a:p>
          <a:p>
            <a:pPr algn="l" rtl="0"/>
            <a:r>
              <a:rPr lang="en-US" sz="1600" dirty="0"/>
              <a:t>4) </a:t>
            </a:r>
            <a:r>
              <a:rPr lang="en-US" sz="1600" dirty="0" smtClean="0"/>
              <a:t>Which of the following is a sensory supply of the median nerve?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Palmer lateral 3 and a half digits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Palmer medial 1 and a half digits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3 </a:t>
            </a:r>
            <a:r>
              <a:rPr lang="en-US" sz="1600" dirty="0" err="1" smtClean="0"/>
              <a:t>thenar</a:t>
            </a:r>
            <a:r>
              <a:rPr lang="en-US" sz="1600" dirty="0" smtClean="0"/>
              <a:t> muscles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3 </a:t>
            </a:r>
            <a:r>
              <a:rPr lang="en-US" sz="1600" dirty="0" err="1" smtClean="0"/>
              <a:t>hypothenar</a:t>
            </a:r>
            <a:r>
              <a:rPr lang="en-US" sz="1600" dirty="0" smtClean="0"/>
              <a:t> </a:t>
            </a:r>
            <a:r>
              <a:rPr lang="en-US" sz="1600" dirty="0" err="1" smtClean="0"/>
              <a:t>muslcles</a:t>
            </a:r>
            <a:endParaRPr lang="en-US" sz="1600" dirty="0"/>
          </a:p>
          <a:p>
            <a:pPr algn="l" rtl="0"/>
            <a:endParaRPr lang="ar-SA" sz="1600" dirty="0"/>
          </a:p>
          <a:p>
            <a:pPr algn="l" rtl="0"/>
            <a:r>
              <a:rPr lang="en-US" sz="1600" dirty="0"/>
              <a:t>5) </a:t>
            </a:r>
            <a:r>
              <a:rPr lang="en-US" sz="1600" dirty="0" smtClean="0"/>
              <a:t>The median nerve originates from: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Medial cord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Lateral cord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Posterior cord</a:t>
            </a:r>
          </a:p>
          <a:p>
            <a:pPr marL="268288" indent="-268288" algn="l" rtl="0">
              <a:buAutoNum type="alphaUcParenR"/>
            </a:pPr>
            <a:r>
              <a:rPr lang="en-US" sz="1600" dirty="0" smtClean="0"/>
              <a:t>A &amp; B</a:t>
            </a:r>
            <a:endParaRPr lang="ar-SA" sz="1600" dirty="0"/>
          </a:p>
          <a:p>
            <a:pPr algn="l" rtl="0"/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1085893" y="5399442"/>
            <a:ext cx="999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1)A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2)C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3)A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4)A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5)D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0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77" y="1103371"/>
            <a:ext cx="5508171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800" dirty="0"/>
              <a:t>8) In the median nerve lesion at wrist the hand look like:</a:t>
            </a:r>
          </a:p>
          <a:p>
            <a:pPr marL="0" indent="0" algn="l">
              <a:buNone/>
            </a:pPr>
            <a:r>
              <a:rPr lang="en-US" sz="1800" dirty="0"/>
              <a:t>A)Apelike hand</a:t>
            </a:r>
          </a:p>
          <a:p>
            <a:pPr marL="0" indent="0" algn="l">
              <a:buNone/>
            </a:pPr>
            <a:r>
              <a:rPr lang="en-US" sz="1800" dirty="0"/>
              <a:t>B)Claw hand</a:t>
            </a:r>
          </a:p>
          <a:p>
            <a:pPr marL="0" indent="0" algn="l">
              <a:buNone/>
            </a:pPr>
            <a:r>
              <a:rPr lang="en-GB" sz="1800" dirty="0" smtClean="0"/>
              <a:t>C) Drop fist</a:t>
            </a:r>
          </a:p>
          <a:p>
            <a:pPr marL="0" indent="0" algn="l">
              <a:buNone/>
            </a:pPr>
            <a:endParaRPr lang="ar-SA" sz="1800" dirty="0" smtClean="0"/>
          </a:p>
          <a:p>
            <a:pPr marL="0" indent="0" algn="l">
              <a:buNone/>
            </a:pPr>
            <a:r>
              <a:rPr lang="en-US" sz="1800" dirty="0" smtClean="0"/>
              <a:t>9</a:t>
            </a:r>
            <a:r>
              <a:rPr lang="en-US" sz="1800" dirty="0"/>
              <a:t>) The compression in the carpal tunnel syndrome</a:t>
            </a:r>
            <a:r>
              <a:rPr lang="en-US" sz="1800" dirty="0" smtClean="0"/>
              <a:t>:</a:t>
            </a:r>
            <a:endParaRPr lang="en-US" sz="1800" dirty="0"/>
          </a:p>
          <a:p>
            <a:pPr marL="0" indent="0" algn="l">
              <a:buNone/>
            </a:pPr>
            <a:r>
              <a:rPr lang="en-US" sz="1800" dirty="0"/>
              <a:t>A)Above the extensor retinaculum</a:t>
            </a:r>
          </a:p>
          <a:p>
            <a:pPr marL="0" indent="0" algn="l">
              <a:buNone/>
            </a:pPr>
            <a:r>
              <a:rPr lang="en-US" sz="1800" dirty="0"/>
              <a:t>B)Beneath the flexor retinaculum</a:t>
            </a:r>
          </a:p>
          <a:p>
            <a:pPr marL="0" indent="0" algn="l">
              <a:buNone/>
            </a:pPr>
            <a:r>
              <a:rPr lang="en-US" sz="1800" dirty="0"/>
              <a:t>C)Above the flexor  retinaculum</a:t>
            </a:r>
          </a:p>
          <a:p>
            <a:pPr marL="0" indent="0" algn="l">
              <a:buNone/>
            </a:pPr>
            <a:r>
              <a:rPr lang="en-US" sz="1800" dirty="0"/>
              <a:t>D)Beneath the extensor retinaculum</a:t>
            </a:r>
          </a:p>
          <a:p>
            <a:pPr algn="l"/>
            <a:endParaRPr lang="en-US" sz="1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762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/>
              <a:t>Quiz yourself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2669" y="110337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/>
              <a:t>6) Which of the following is trophic change due to median nerve lesion in elbow?</a:t>
            </a:r>
          </a:p>
          <a:p>
            <a:pPr algn="l"/>
            <a:r>
              <a:rPr lang="en-US" dirty="0"/>
              <a:t>A)Loss of sensation in thumb</a:t>
            </a:r>
          </a:p>
          <a:p>
            <a:pPr algn="l"/>
            <a:r>
              <a:rPr lang="en-US" dirty="0"/>
              <a:t>B)Apelike hand</a:t>
            </a:r>
          </a:p>
          <a:p>
            <a:pPr algn="l"/>
            <a:r>
              <a:rPr lang="en-US" dirty="0"/>
              <a:t>C)Dryness of skin</a:t>
            </a:r>
          </a:p>
          <a:p>
            <a:pPr algn="l"/>
            <a:r>
              <a:rPr lang="en-US" dirty="0"/>
              <a:t>D)Loss of pronation</a:t>
            </a:r>
          </a:p>
          <a:p>
            <a:pPr algn="l"/>
            <a:endParaRPr lang="ar-SA" dirty="0"/>
          </a:p>
          <a:p>
            <a:pPr algn="l"/>
            <a:r>
              <a:rPr lang="en-US" dirty="0"/>
              <a:t>7) When the injury is in the median nerve at wrist, the </a:t>
            </a:r>
            <a:r>
              <a:rPr lang="en-US" dirty="0" err="1"/>
              <a:t>thenar</a:t>
            </a:r>
            <a:r>
              <a:rPr lang="en-US" dirty="0"/>
              <a:t> muscle become:</a:t>
            </a:r>
          </a:p>
          <a:p>
            <a:pPr algn="l"/>
            <a:r>
              <a:rPr lang="en-US" dirty="0"/>
              <a:t>A)Paralyzed, Hypertrophy</a:t>
            </a:r>
          </a:p>
          <a:p>
            <a:pPr algn="l"/>
            <a:r>
              <a:rPr lang="en-US" dirty="0"/>
              <a:t>B)</a:t>
            </a:r>
            <a:r>
              <a:rPr lang="en-US" dirty="0" err="1"/>
              <a:t>Paralayzed</a:t>
            </a:r>
            <a:r>
              <a:rPr lang="en-US" dirty="0"/>
              <a:t>, larger in size</a:t>
            </a:r>
          </a:p>
          <a:p>
            <a:pPr algn="l"/>
            <a:r>
              <a:rPr lang="en-US" dirty="0"/>
              <a:t>C)Paralyzed, atrophy</a:t>
            </a:r>
          </a:p>
          <a:p>
            <a:pPr algn="l"/>
            <a:r>
              <a:rPr lang="en-US" dirty="0"/>
              <a:t>D)No 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01635" y="5619034"/>
            <a:ext cx="999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6)C</a:t>
            </a:r>
          </a:p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7)C</a:t>
            </a:r>
          </a:p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8)A</a:t>
            </a:r>
          </a:p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9)B</a:t>
            </a:r>
          </a:p>
        </p:txBody>
      </p:sp>
    </p:spTree>
    <p:extLst>
      <p:ext uri="{BB962C8B-B14F-4D97-AF65-F5344CB8AC3E}">
        <p14:creationId xmlns:p14="http://schemas.microsoft.com/office/powerpoint/2010/main" val="35382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/>
              <a:t>Objectives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1" anchor="t">
            <a:normAutofit/>
          </a:bodyPr>
          <a:lstStyle/>
          <a:p>
            <a:pPr marL="0" indent="0" algn="l">
              <a:buNone/>
            </a:pPr>
            <a:r>
              <a:rPr lang="en-US" sz="2200" dirty="0"/>
              <a:t>At the end of the lecture, students should be able to:</a:t>
            </a:r>
          </a:p>
          <a:p>
            <a:pPr algn="l" rtl="0">
              <a:buFont typeface="Wingdings" panose="05000000000000000000" pitchFamily="2" charset="2"/>
              <a:buChar char="ü"/>
            </a:pPr>
            <a:r>
              <a:rPr lang="en-US" sz="2200" dirty="0"/>
              <a:t> Describe the </a:t>
            </a:r>
            <a:r>
              <a:rPr lang="en-US" sz="2200" u="sng" dirty="0"/>
              <a:t>origin</a:t>
            </a:r>
            <a:r>
              <a:rPr lang="en-US" sz="2200" dirty="0"/>
              <a:t>, </a:t>
            </a:r>
            <a:r>
              <a:rPr lang="en-US" sz="2200" u="sng" dirty="0"/>
              <a:t>course</a:t>
            </a:r>
            <a:r>
              <a:rPr lang="en-US" sz="2200" dirty="0"/>
              <a:t>, </a:t>
            </a:r>
            <a:r>
              <a:rPr lang="en-US" sz="2200" u="sng" dirty="0"/>
              <a:t>relations</a:t>
            </a:r>
            <a:r>
              <a:rPr lang="en-US" sz="2200" dirty="0"/>
              <a:t>, </a:t>
            </a:r>
            <a:r>
              <a:rPr lang="en-US" sz="2200" u="sng" dirty="0"/>
              <a:t>branches</a:t>
            </a:r>
            <a:r>
              <a:rPr lang="en-US" sz="2200" dirty="0"/>
              <a:t> and </a:t>
            </a:r>
            <a:r>
              <a:rPr lang="en-US" sz="2200" u="sng" dirty="0"/>
              <a:t>distribution</a:t>
            </a:r>
            <a:r>
              <a:rPr lang="en-US" sz="2200" dirty="0"/>
              <a:t> of the axillary &amp; median nerves </a:t>
            </a:r>
          </a:p>
          <a:p>
            <a:pPr algn="l" rtl="0">
              <a:buFont typeface="Wingdings" panose="05000000000000000000" pitchFamily="2" charset="2"/>
              <a:buChar char="ü"/>
            </a:pPr>
            <a:r>
              <a:rPr lang="en-US" sz="2200" dirty="0"/>
              <a:t> Describe the common causes and </a:t>
            </a:r>
            <a:r>
              <a:rPr lang="en-US" sz="2200" dirty="0" err="1"/>
              <a:t>affects</a:t>
            </a:r>
            <a:r>
              <a:rPr lang="en-US" sz="2200" dirty="0"/>
              <a:t> of </a:t>
            </a:r>
            <a:r>
              <a:rPr lang="en-US" sz="2200" u="sng" dirty="0"/>
              <a:t>injury</a:t>
            </a:r>
            <a:r>
              <a:rPr lang="en-US" sz="2200" dirty="0"/>
              <a:t> to the axillary and median nerves</a:t>
            </a:r>
          </a:p>
        </p:txBody>
      </p:sp>
    </p:spTree>
    <p:extLst>
      <p:ext uri="{BB962C8B-B14F-4D97-AF65-F5344CB8AC3E}">
        <p14:creationId xmlns:p14="http://schemas.microsoft.com/office/powerpoint/2010/main" val="25746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638"/>
            <a:ext cx="7886568" cy="689663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91525" y="819150"/>
            <a:ext cx="2599986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Members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العنود ابو حيمد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هبه الناصر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شذا الغيهب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شوق البقمي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لمى الفوزان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ريما الشايع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ندى الدخيل</a:t>
            </a: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أميرة نيازي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943284" y="444948"/>
            <a:ext cx="3943284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Leaders:</a:t>
            </a:r>
          </a:p>
          <a:p>
            <a:pPr marL="0" indent="0" algn="ctr"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نواف </a:t>
            </a: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الخضيري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جواهر ابانمي 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ar-SA" sz="2400" dirty="0" smtClean="0">
                <a:solidFill>
                  <a:schemeClr val="bg2">
                    <a:lumMod val="50000"/>
                  </a:schemeClr>
                </a:solidFill>
              </a:rPr>
              <a:t>غادة </a:t>
            </a: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المزروع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2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brachial_plexus1305259704747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5080" y="1066800"/>
            <a:ext cx="9339328" cy="49198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056" y="-476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Arial"/>
              </a:rPr>
              <a:t>Brachial plexus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3105418" y="2752725"/>
            <a:ext cx="866108" cy="31221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1762277" y="2714625"/>
            <a:ext cx="866108" cy="31221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32138" y="6029325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R</a:t>
            </a:r>
            <a:r>
              <a:rPr lang="en-US" dirty="0" smtClean="0"/>
              <a:t>eally </a:t>
            </a:r>
            <a:r>
              <a:rPr lang="en-US" b="1" dirty="0" smtClean="0">
                <a:solidFill>
                  <a:srgbClr val="7030A0"/>
                </a:solidFill>
              </a:rPr>
              <a:t>T</a:t>
            </a:r>
            <a:r>
              <a:rPr lang="en-US" dirty="0" smtClean="0"/>
              <a:t>ired..? </a:t>
            </a:r>
            <a:r>
              <a:rPr lang="en-US" b="1" dirty="0" smtClean="0">
                <a:solidFill>
                  <a:srgbClr val="7030A0"/>
                </a:solidFill>
              </a:rPr>
              <a:t>D</a:t>
            </a:r>
            <a:r>
              <a:rPr lang="en-US" dirty="0" smtClean="0"/>
              <a:t>rink </a:t>
            </a:r>
            <a:r>
              <a:rPr lang="en-US" b="1" dirty="0">
                <a:solidFill>
                  <a:srgbClr val="7030A0"/>
                </a:solidFill>
              </a:rPr>
              <a:t>C</a:t>
            </a:r>
            <a:r>
              <a:rPr lang="en-US" dirty="0" smtClean="0"/>
              <a:t>offee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6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73" y="154548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Axillary </a:t>
            </a:r>
            <a:r>
              <a:rPr lang="en-US" dirty="0" smtClean="0"/>
              <a:t>Nerve</a:t>
            </a:r>
            <a:endParaRPr lang="en-US" dirty="0"/>
          </a:p>
        </p:txBody>
      </p:sp>
      <p:pic>
        <p:nvPicPr>
          <p:cNvPr id="4" name="Content Placeholder 3" descr="Picture1٢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5460" y="324047"/>
            <a:ext cx="4426266" cy="4313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275" y="1489250"/>
            <a:ext cx="6450802" cy="3139321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l"/>
            <a:r>
              <a:rPr lang="en-US" b="1" u="sng" dirty="0">
                <a:latin typeface="Calibri"/>
              </a:rPr>
              <a:t>Origin:</a:t>
            </a:r>
            <a:r>
              <a:rPr lang="en-US" b="1" dirty="0">
                <a:latin typeface="Calibri"/>
              </a:rPr>
              <a:t> </a:t>
            </a:r>
            <a:r>
              <a:rPr lang="en-US" dirty="0">
                <a:latin typeface="Calibri"/>
              </a:rPr>
              <a:t> (C 5 &amp;6)-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/>
            <a:r>
              <a:rPr lang="en-US" dirty="0">
                <a:latin typeface="Calibri"/>
              </a:rPr>
              <a:t>Posterior cord of brachial plexus</a:t>
            </a:r>
          </a:p>
          <a:p>
            <a:pPr algn="l"/>
            <a:r>
              <a:rPr lang="en-US" b="1" u="sng" dirty="0">
                <a:latin typeface="Calibri"/>
              </a:rPr>
              <a:t>Course</a:t>
            </a:r>
            <a:r>
              <a:rPr lang="en-US" u="sng" dirty="0">
                <a:latin typeface="Calibri"/>
              </a:rPr>
              <a:t>:</a:t>
            </a:r>
            <a:r>
              <a:rPr lang="en-US" dirty="0">
                <a:latin typeface="Calibri"/>
              </a:rPr>
              <a:t>-</a:t>
            </a:r>
          </a:p>
          <a:p>
            <a:pPr algn="l"/>
            <a:r>
              <a:rPr lang="en-US" dirty="0">
                <a:latin typeface="Calibri"/>
              </a:rPr>
              <a:t>It passes inferiorly and laterally along the posterior wall of the axilla  to exit</a:t>
            </a:r>
            <a:r>
              <a:rPr lang="en-US" sz="1200" dirty="0">
                <a:solidFill>
                  <a:srgbClr val="AEABAB"/>
                </a:solidFill>
                <a:latin typeface="Calibri"/>
              </a:rPr>
              <a:t>(from axilla)</a:t>
            </a:r>
            <a:r>
              <a:rPr lang="en-US" dirty="0">
                <a:latin typeface="Calibri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q</a:t>
            </a:r>
            <a:r>
              <a:rPr lang="en-US" dirty="0">
                <a:latin typeface="Calibri"/>
              </a:rPr>
              <a:t>.</a:t>
            </a:r>
          </a:p>
          <a:p>
            <a:pPr algn="l"/>
            <a:r>
              <a:rPr lang="en-US" dirty="0">
                <a:latin typeface="Calibri"/>
              </a:rPr>
              <a:t>Then, it passes posteriorly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around the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surgical neck of the humerus.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</a:rPr>
              <a:t>•It is accompanied by the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posterior circumflex humeral arter</a:t>
            </a:r>
            <a:r>
              <a:rPr lang="en-US" dirty="0">
                <a:solidFill>
                  <a:srgbClr val="FF0066"/>
                </a:solidFill>
                <a:latin typeface="Calibri"/>
              </a:rPr>
              <a:t>y. </a:t>
            </a:r>
            <a:endParaRPr lang="en-US" dirty="0">
              <a:latin typeface="Calibri"/>
            </a:endParaRPr>
          </a:p>
          <a:p>
            <a:pPr algn="l"/>
            <a:endParaRPr lang="en-US" dirty="0">
              <a:solidFill>
                <a:srgbClr val="FF0000"/>
              </a:solidFill>
              <a:latin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75" y="4133850"/>
            <a:ext cx="11670773" cy="216982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l"/>
            <a:r>
              <a:rPr lang="en-US" b="1" u="sng" kern="1200" dirty="0">
                <a:solidFill>
                  <a:srgbClr val="000000"/>
                </a:solidFill>
                <a:latin typeface="Calibri"/>
              </a:rPr>
              <a:t>Branches:</a:t>
            </a:r>
          </a:p>
          <a:p>
            <a:pPr algn="l">
              <a:lnSpc>
                <a:spcPct val="150000"/>
              </a:lnSpc>
            </a:pPr>
            <a:r>
              <a:rPr lang="en-US" kern="1200" dirty="0">
                <a:latin typeface="Arial"/>
              </a:rPr>
              <a:t>•</a:t>
            </a:r>
            <a:r>
              <a:rPr lang="en-US" kern="1200" dirty="0">
                <a:solidFill>
                  <a:srgbClr val="FF0000"/>
                </a:solidFill>
                <a:latin typeface="Calibri"/>
              </a:rPr>
              <a:t>Motor</a:t>
            </a:r>
            <a:r>
              <a:rPr lang="en-US" kern="1200" dirty="0">
                <a:latin typeface="Calibri"/>
              </a:rPr>
              <a:t> to the </a:t>
            </a:r>
            <a:r>
              <a:rPr lang="en-US" u="sng" kern="1200" dirty="0">
                <a:solidFill>
                  <a:srgbClr val="000000"/>
                </a:solidFill>
                <a:latin typeface="Calibri"/>
              </a:rPr>
              <a:t>deltoid</a:t>
            </a:r>
            <a:r>
              <a:rPr lang="en-US" kern="1200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US" u="sng" kern="1200" dirty="0">
                <a:solidFill>
                  <a:srgbClr val="000000"/>
                </a:solidFill>
                <a:latin typeface="Calibri"/>
              </a:rPr>
              <a:t>teres minor</a:t>
            </a:r>
            <a:r>
              <a:rPr lang="en-US" kern="1200" dirty="0">
                <a:solidFill>
                  <a:srgbClr val="000000"/>
                </a:solidFill>
                <a:latin typeface="Calibri"/>
              </a:rPr>
              <a:t> muscles</a:t>
            </a:r>
          </a:p>
          <a:p>
            <a:pPr algn="l">
              <a:lnSpc>
                <a:spcPct val="150000"/>
              </a:lnSpc>
            </a:pPr>
            <a:r>
              <a:rPr lang="en-US" kern="1200" dirty="0">
                <a:latin typeface="Arial"/>
              </a:rPr>
              <a:t>•</a:t>
            </a:r>
            <a:r>
              <a:rPr lang="en-US" b="1" kern="1200" dirty="0">
                <a:solidFill>
                  <a:srgbClr val="FF0000"/>
                </a:solidFill>
                <a:latin typeface="Calibri"/>
              </a:rPr>
              <a:t>Sensory</a:t>
            </a:r>
            <a:r>
              <a:rPr lang="en-US" kern="1200" dirty="0">
                <a:solidFill>
                  <a:srgbClr val="FF0000"/>
                </a:solidFill>
                <a:latin typeface="Calibri"/>
              </a:rPr>
              <a:t>:</a:t>
            </a:r>
            <a:r>
              <a:rPr lang="en-US" kern="1200" dirty="0">
                <a:latin typeface="Calibri"/>
              </a:rPr>
              <a:t> superior lateral cutaneous nerve of arm that loops around the posterior margin of the deltoid muscle to innervate skin in that region. </a:t>
            </a:r>
          </a:p>
          <a:p>
            <a:pPr algn="ctr"/>
            <a:endParaRPr lang="en-US" b="1" kern="1200" dirty="0">
              <a:solidFill>
                <a:srgbClr val="00B0F0"/>
              </a:solidFill>
              <a:latin typeface="Calibri"/>
            </a:endParaRP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2159" y="1405505"/>
            <a:ext cx="2771875" cy="4302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50" dirty="0">
                <a:solidFill>
                  <a:srgbClr val="AEABAB"/>
                </a:solidFill>
                <a:latin typeface="Calibri"/>
              </a:rPr>
              <a:t>أي عصب ناخذه لازم نعرف من أي قطع من السباينل كورد جاء ، لأن أي ضرر يصير فيهم فهو أيضاً راح يتأثر</a:t>
            </a:r>
          </a:p>
        </p:txBody>
      </p:sp>
      <p:pic>
        <p:nvPicPr>
          <p:cNvPr id="7" name="Picture 6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096" y="5438601"/>
            <a:ext cx="1652671" cy="1301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0164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92" y="156828"/>
            <a:ext cx="10515600" cy="1325563"/>
          </a:xfrm>
        </p:spPr>
        <p:txBody>
          <a:bodyPr/>
          <a:lstStyle/>
          <a:p>
            <a:pPr algn="l"/>
            <a:r>
              <a:rPr lang="en-US" b="1" dirty="0"/>
              <a:t>Axillary Nerve Lesion</a:t>
            </a:r>
            <a:r>
              <a:rPr lang="en-US" dirty="0"/>
              <a:t> 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104077"/>
              </p:ext>
            </p:extLst>
          </p:nvPr>
        </p:nvGraphicFramePr>
        <p:xfrm>
          <a:off x="1520913" y="1566205"/>
          <a:ext cx="7829431" cy="1692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Picture1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225" y="2414056"/>
            <a:ext cx="1962186" cy="134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Picture3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383" y="2433002"/>
            <a:ext cx="1976456" cy="1335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Picture33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5725" y="2495550"/>
            <a:ext cx="971550" cy="1280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90153" y="1277560"/>
            <a:ext cx="5798557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lang="en-US" dirty="0"/>
              <a:t>The axillary nerve is usually injured due 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465" y="3800475"/>
            <a:ext cx="7141932" cy="286232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l" rtl="0"/>
            <a:r>
              <a:rPr lang="en-US" u="sng" dirty="0"/>
              <a:t>Effects</a:t>
            </a:r>
            <a:r>
              <a:rPr lang="en-US" dirty="0"/>
              <a:t>: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 rtl="0"/>
            <a:r>
              <a:rPr lang="en-US" b="1" dirty="0">
                <a:solidFill>
                  <a:srgbClr val="000000"/>
                </a:solidFill>
              </a:rPr>
              <a:t>Motor:</a:t>
            </a:r>
            <a:r>
              <a:rPr lang="en-US" dirty="0">
                <a:solidFill>
                  <a:srgbClr val="000000"/>
                </a:solidFill>
              </a:rPr>
              <a:t> </a:t>
            </a:r>
          </a:p>
          <a:p>
            <a:pPr algn="l" rtl="0"/>
            <a:r>
              <a:rPr lang="en-US" b="1" dirty="0"/>
              <a:t>     </a:t>
            </a:r>
            <a:r>
              <a:rPr lang="en-US" dirty="0" smtClean="0"/>
              <a:t>1-</a:t>
            </a:r>
            <a:r>
              <a:rPr lang="en-US" b="1" dirty="0" smtClean="0"/>
              <a:t> </a:t>
            </a:r>
            <a:r>
              <a:rPr lang="en-US" b="1" dirty="0"/>
              <a:t>Impaired abduction of the shoulder (30-90˚)</a:t>
            </a:r>
            <a:r>
              <a:rPr lang="en-US" dirty="0"/>
              <a:t> </a:t>
            </a:r>
          </a:p>
          <a:p>
            <a:pPr algn="l" rtl="0"/>
            <a:r>
              <a:rPr lang="en-US" dirty="0"/>
              <a:t>     </a:t>
            </a:r>
            <a:r>
              <a:rPr lang="en-US" dirty="0" smtClean="0"/>
              <a:t>2- Paralysis </a:t>
            </a:r>
            <a:r>
              <a:rPr lang="en-US" dirty="0"/>
              <a:t>of the deltoid and teres minor muscles</a:t>
            </a:r>
          </a:p>
          <a:p>
            <a:pPr algn="l" rtl="0"/>
            <a:r>
              <a:rPr lang="en-US" dirty="0"/>
              <a:t>The paralyzed deltoid wastes rapidly </a:t>
            </a:r>
          </a:p>
          <a:p>
            <a:pPr algn="l" rtl="0"/>
            <a:r>
              <a:rPr lang="en-US" dirty="0"/>
              <a:t>As the deltoid atrophies, the rounded contour of the shoulder is flattened compared to the uninjured side </a:t>
            </a:r>
          </a:p>
          <a:p>
            <a:pPr algn="l" rtl="0"/>
            <a:endParaRPr lang="en-US" b="1" u="sng" dirty="0">
              <a:solidFill>
                <a:srgbClr val="000000"/>
              </a:solidFill>
            </a:endParaRPr>
          </a:p>
          <a:p>
            <a:pPr algn="l" rtl="0"/>
            <a:r>
              <a:rPr lang="en-US" b="1" dirty="0">
                <a:solidFill>
                  <a:srgbClr val="000000"/>
                </a:solidFill>
              </a:rPr>
              <a:t>Sensory:</a:t>
            </a:r>
            <a:r>
              <a:rPr lang="en-US" dirty="0"/>
              <a:t> </a:t>
            </a:r>
          </a:p>
          <a:p>
            <a:pPr algn="l" rtl="0"/>
            <a:r>
              <a:rPr lang="en-US" dirty="0"/>
              <a:t>Loss of sensation over the lateral side of the proximal part of the arm</a:t>
            </a:r>
          </a:p>
        </p:txBody>
      </p:sp>
      <p:pic>
        <p:nvPicPr>
          <p:cNvPr id="13" name="Picture 12" descr="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6339" y="5147793"/>
            <a:ext cx="1419084" cy="1416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Picture5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0971" y="4362450"/>
            <a:ext cx="1876021" cy="1664765"/>
          </a:xfrm>
          <a:prstGeom prst="rect">
            <a:avLst/>
          </a:prstGeom>
        </p:spPr>
      </p:pic>
      <p:sp>
        <p:nvSpPr>
          <p:cNvPr id="15" name="Arrow: Down 14"/>
          <p:cNvSpPr/>
          <p:nvPr/>
        </p:nvSpPr>
        <p:spPr>
          <a:xfrm>
            <a:off x="7668287" y="4181475"/>
            <a:ext cx="116753" cy="40754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34207" y="3768722"/>
            <a:ext cx="2743200" cy="27699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200" dirty="0">
                <a:solidFill>
                  <a:srgbClr val="AEABAB"/>
                </a:solidFill>
                <a:latin typeface="Calibri"/>
              </a:rPr>
              <a:t>لأن رأس الهيومرس بيضغط عليه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849731" y="6477003"/>
            <a:ext cx="2598157" cy="3073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TextBox 4"/>
          <p:cNvSpPr txBox="1"/>
          <p:nvPr/>
        </p:nvSpPr>
        <p:spPr>
          <a:xfrm>
            <a:off x="3759948" y="4296966"/>
            <a:ext cx="4039125" cy="430887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 sz="1100" dirty="0">
                <a:solidFill>
                  <a:srgbClr val="AEABAB"/>
                </a:solidFill>
                <a:latin typeface="Calibri"/>
              </a:rPr>
              <a:t>In boys' slides (20 – 90) </a:t>
            </a:r>
            <a:r>
              <a:rPr lang="en-US" sz="1100" dirty="0">
                <a:solidFill>
                  <a:srgbClr val="FFFFFF"/>
                </a:solidFill>
                <a:latin typeface="Calibri"/>
              </a:rPr>
              <a:t>h</a:t>
            </a:r>
          </a:p>
          <a:p>
            <a:pPr algn="ctr"/>
            <a:r>
              <a:rPr lang="en-US" sz="1100" dirty="0">
                <a:solidFill>
                  <a:srgbClr val="AEABAB"/>
                </a:solidFill>
                <a:latin typeface="Calibri"/>
              </a:rPr>
              <a:t>More than 90 = supraspinatus</a:t>
            </a:r>
            <a:endParaRPr lang="en-US" sz="11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55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24" y="64395"/>
            <a:ext cx="10515600" cy="1325563"/>
          </a:xfrm>
        </p:spPr>
        <p:txBody>
          <a:bodyPr/>
          <a:lstStyle/>
          <a:p>
            <a:pPr algn="l"/>
            <a:r>
              <a:rPr lang="en-US" b="1" dirty="0"/>
              <a:t>Median Nerve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775" y="647700"/>
            <a:ext cx="4289246" cy="610591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8791575" y="2390775"/>
            <a:ext cx="655308" cy="167377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8324850" y="3676650"/>
            <a:ext cx="799202" cy="166687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77" y="912957"/>
            <a:ext cx="8039626" cy="147732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l"/>
            <a:endParaRPr lang="en-US" b="1" u="sng" dirty="0">
              <a:solidFill>
                <a:srgbClr val="000000"/>
              </a:solidFill>
              <a:latin typeface="Calibri"/>
            </a:endParaRPr>
          </a:p>
          <a:p>
            <a:pPr algn="l"/>
            <a:r>
              <a:rPr lang="en-US" b="1" u="sng" dirty="0" smtClean="0">
                <a:solidFill>
                  <a:srgbClr val="000000"/>
                </a:solidFill>
                <a:latin typeface="Calibri"/>
              </a:rPr>
              <a:t>Nerve </a:t>
            </a:r>
            <a:r>
              <a:rPr lang="en-US" b="1" u="sng" dirty="0">
                <a:solidFill>
                  <a:srgbClr val="000000"/>
                </a:solidFill>
                <a:latin typeface="Calibri"/>
              </a:rPr>
              <a:t>roots(</a:t>
            </a:r>
            <a:r>
              <a:rPr lang="en-US" dirty="0">
                <a:latin typeface="Calibri"/>
              </a:rPr>
              <a:t>Origin:)</a:t>
            </a:r>
            <a:r>
              <a:rPr lang="en-US" b="1" dirty="0">
                <a:latin typeface="Calibri"/>
              </a:rPr>
              <a:t>: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 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C5 ,C6,C7,C8 &amp;T1</a:t>
            </a:r>
            <a:r>
              <a:rPr lang="en-US" dirty="0">
                <a:solidFill>
                  <a:srgbClr val="666666"/>
                </a:solidFill>
                <a:latin typeface="Calibri"/>
              </a:rPr>
              <a:t> (in some individuals from C6-T1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alibri"/>
              </a:rPr>
              <a:t>The</a:t>
            </a:r>
            <a:r>
              <a:rPr lang="en-US" dirty="0">
                <a:latin typeface="Calibri"/>
              </a:rPr>
              <a:t> median nerve is formed </a:t>
            </a:r>
            <a:r>
              <a:rPr lang="en-US" b="1" dirty="0">
                <a:latin typeface="Calibri"/>
              </a:rPr>
              <a:t>anterior to the third part of the</a:t>
            </a:r>
            <a:r>
              <a:rPr lang="en-US" b="1" dirty="0">
                <a:solidFill>
                  <a:srgbClr val="ED7D31"/>
                </a:solidFill>
                <a:latin typeface="Calibri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axillary artery</a:t>
            </a:r>
            <a:r>
              <a:rPr lang="en-US" dirty="0">
                <a:latin typeface="Calibri"/>
              </a:rPr>
              <a:t> by the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union of lateral and medial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roots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en-US" b="1" dirty="0">
              <a:solidFill>
                <a:srgbClr val="000000"/>
              </a:solidFill>
              <a:latin typeface="Times New Roman"/>
            </a:endParaRPr>
          </a:p>
          <a:p>
            <a:pPr algn="l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t="-283" r="300" b="6223"/>
          <a:stretch>
            <a:fillRect/>
          </a:stretch>
        </p:blipFill>
        <p:spPr>
          <a:xfrm>
            <a:off x="2009949" y="4025277"/>
            <a:ext cx="3909060" cy="2766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7813" y="1056261"/>
            <a:ext cx="2743200" cy="46166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200" b="1" dirty="0">
                <a:solidFill>
                  <a:srgbClr val="AEABAB"/>
                </a:solidFill>
              </a:rPr>
              <a:t>axillary artery</a:t>
            </a:r>
            <a:r>
              <a:rPr lang="en-US" sz="1200" dirty="0">
                <a:solidFill>
                  <a:srgbClr val="AEABAB"/>
                </a:solidFill>
              </a:rPr>
              <a:t>  لما يكمل للـ arm  يصير اسمه brachial artery 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34545" y="1749898"/>
            <a:ext cx="1453579" cy="6384"/>
          </a:xfrm>
          <a:prstGeom prst="straightConnector1">
            <a:avLst/>
          </a:prstGeom>
          <a:ln w="28575"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2875" y="2400300"/>
            <a:ext cx="4408488" cy="1754326"/>
          </a:xfrm>
          <a:prstGeom prst="rect">
            <a:avLst/>
          </a:prstGeom>
          <a:ln>
            <a:solidFill>
              <a:schemeClr val="accent4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Originating:</a:t>
            </a:r>
          </a:p>
          <a:p>
            <a:pPr algn="l"/>
            <a:r>
              <a:rPr lang="en-US" dirty="0">
                <a:latin typeface="Arial"/>
                <a:cs typeface="Arial"/>
              </a:rPr>
              <a:t>1)The </a:t>
            </a:r>
            <a:r>
              <a:rPr lang="en-US" u="sng" dirty="0">
                <a:latin typeface="Arial"/>
                <a:cs typeface="Arial"/>
              </a:rPr>
              <a:t>lateral</a:t>
            </a:r>
            <a:r>
              <a:rPr lang="en-US" dirty="0">
                <a:latin typeface="Arial"/>
                <a:cs typeface="Arial"/>
              </a:rPr>
              <a:t> root (C5,6,7):</a:t>
            </a:r>
          </a:p>
          <a:p>
            <a:pPr algn="l"/>
            <a:r>
              <a:rPr lang="en-US" dirty="0">
                <a:latin typeface="Arial"/>
                <a:cs typeface="Arial"/>
              </a:rPr>
              <a:t>From the </a:t>
            </a:r>
            <a:r>
              <a:rPr lang="en-US" u="sng" dirty="0">
                <a:latin typeface="Arial"/>
                <a:cs typeface="Arial"/>
              </a:rPr>
              <a:t>lateral</a:t>
            </a:r>
            <a:r>
              <a:rPr lang="en-US" dirty="0">
                <a:latin typeface="Arial"/>
                <a:cs typeface="Arial"/>
              </a:rPr>
              <a:t> cord of brachial plexus.</a:t>
            </a:r>
          </a:p>
          <a:p>
            <a:pPr algn="l"/>
            <a:endParaRPr lang="en-US" dirty="0">
              <a:latin typeface="Arial"/>
              <a:cs typeface="Arial"/>
            </a:endParaRPr>
          </a:p>
          <a:p>
            <a:pPr algn="l"/>
            <a:r>
              <a:rPr lang="en-US" dirty="0">
                <a:latin typeface="Arial"/>
                <a:cs typeface="Arial"/>
              </a:rPr>
              <a:t>2)The </a:t>
            </a:r>
            <a:r>
              <a:rPr lang="en-US" u="sng" dirty="0">
                <a:latin typeface="Arial"/>
                <a:cs typeface="Arial"/>
              </a:rPr>
              <a:t>medial</a:t>
            </a:r>
            <a:r>
              <a:rPr lang="en-US" dirty="0">
                <a:latin typeface="Arial"/>
                <a:cs typeface="Arial"/>
              </a:rPr>
              <a:t> root (C8&amp;T1):</a:t>
            </a:r>
          </a:p>
          <a:p>
            <a:pPr algn="l"/>
            <a:r>
              <a:rPr lang="en-US" dirty="0">
                <a:latin typeface="Arial"/>
                <a:cs typeface="Arial"/>
              </a:rPr>
              <a:t>From the </a:t>
            </a:r>
            <a:r>
              <a:rPr lang="en-US" u="sng" dirty="0" smtClean="0">
                <a:latin typeface="Arial"/>
                <a:cs typeface="Arial"/>
              </a:rPr>
              <a:t>medial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cord of brachial plexus.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56273" y="2125747"/>
            <a:ext cx="6306" cy="271222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6277" y="2085975"/>
            <a:ext cx="2257620" cy="6384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8745037">
            <a:off x="2478697" y="4915240"/>
            <a:ext cx="7809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lateral </a:t>
            </a:r>
            <a:r>
              <a:rPr lang="en-US" sz="900" dirty="0" smtClean="0"/>
              <a:t> roots</a:t>
            </a:r>
            <a:endParaRPr lang="en-US" sz="900" dirty="0"/>
          </a:p>
        </p:txBody>
      </p:sp>
      <p:sp>
        <p:nvSpPr>
          <p:cNvPr id="16" name="Rectangle 15"/>
          <p:cNvSpPr/>
          <p:nvPr/>
        </p:nvSpPr>
        <p:spPr>
          <a:xfrm rot="2604897">
            <a:off x="2735577" y="5965400"/>
            <a:ext cx="7809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medial roots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5605" y="2961992"/>
            <a:ext cx="2344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Don’t confuse the roots from the cords and the roots originating from the spine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8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990" y="407193"/>
            <a:ext cx="45116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cs typeface="Arial"/>
              </a:rPr>
              <a:t>Median </a:t>
            </a:r>
            <a:r>
              <a:rPr lang="en-US" sz="4000" b="1" dirty="0" smtClean="0">
                <a:solidFill>
                  <a:srgbClr val="000000"/>
                </a:solidFill>
                <a:cs typeface="Arial"/>
              </a:rPr>
              <a:t>Nerve</a:t>
            </a:r>
            <a:r>
              <a:rPr lang="en-US" sz="4000" b="1" dirty="0" smtClean="0">
                <a:cs typeface="Arial"/>
              </a:rPr>
              <a:t/>
            </a:r>
            <a:br>
              <a:rPr lang="en-US" sz="4000" b="1" dirty="0" smtClean="0">
                <a:cs typeface="Arial"/>
              </a:rPr>
            </a:br>
            <a:r>
              <a:rPr lang="en-US" sz="4000" b="1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in the Arm</a:t>
            </a:r>
            <a:r>
              <a:rPr lang="en-US" sz="4000" b="1" dirty="0">
                <a:solidFill>
                  <a:srgbClr val="000000"/>
                </a:solidFill>
                <a:cs typeface="Arial"/>
              </a:rPr>
              <a:t> </a:t>
            </a:r>
          </a:p>
          <a:p>
            <a:endParaRPr lang="en-US" sz="4000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13" y="1495425"/>
            <a:ext cx="11101464" cy="5271739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>
              <a:buNone/>
            </a:pPr>
            <a:r>
              <a:rPr lang="en-US" sz="1800" dirty="0">
                <a:latin typeface="Calibri"/>
                <a:cs typeface="Arial"/>
              </a:rPr>
              <a:t> It enters the arm from the </a:t>
            </a:r>
            <a:r>
              <a:rPr lang="en-US" sz="1800" u="sng" dirty="0">
                <a:solidFill>
                  <a:srgbClr val="FF0000"/>
                </a:solidFill>
                <a:latin typeface="Calibri"/>
                <a:cs typeface="Arial"/>
              </a:rPr>
              <a:t>axilla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Arial"/>
              </a:rPr>
              <a:t> </a:t>
            </a:r>
            <a:r>
              <a:rPr lang="en-US" sz="1800" dirty="0">
                <a:latin typeface="Calibri"/>
                <a:cs typeface="Arial"/>
              </a:rPr>
              <a:t>at the inferior margin of the teres major muscle.- </a:t>
            </a:r>
            <a:endParaRPr lang="en-US" sz="1800" dirty="0">
              <a:solidFill>
                <a:srgbClr val="000000"/>
              </a:solidFill>
              <a:latin typeface="Calibri"/>
              <a:cs typeface="Arial"/>
            </a:endParaRPr>
          </a:p>
          <a:p>
            <a:pPr marL="0" indent="0" algn="l">
              <a:buNone/>
            </a:pPr>
            <a:r>
              <a:rPr lang="en-US" sz="1800" dirty="0">
                <a:latin typeface="Calibri"/>
                <a:cs typeface="Arial"/>
              </a:rPr>
              <a:t>•It passes vertically down the </a:t>
            </a:r>
            <a:r>
              <a:rPr lang="en-US" sz="1800" u="sng" dirty="0">
                <a:latin typeface="Calibri"/>
                <a:cs typeface="Arial"/>
              </a:rPr>
              <a:t>medial</a:t>
            </a:r>
            <a:r>
              <a:rPr lang="en-US" sz="1800" dirty="0">
                <a:latin typeface="Calibri"/>
                <a:cs typeface="Arial"/>
              </a:rPr>
              <a:t> side of the arm in the anterior compartment and is related to the </a:t>
            </a:r>
            <a:r>
              <a:rPr lang="en-US" sz="1800" b="1" dirty="0">
                <a:solidFill>
                  <a:srgbClr val="FF0000"/>
                </a:solidFill>
                <a:latin typeface="Calibri"/>
                <a:cs typeface="Arial"/>
              </a:rPr>
              <a:t>brachial artery </a:t>
            </a:r>
            <a:r>
              <a:rPr lang="en-US" sz="1800" dirty="0">
                <a:latin typeface="Calibri"/>
                <a:cs typeface="Arial"/>
              </a:rPr>
              <a:t>throughout its course</a:t>
            </a:r>
          </a:p>
          <a:p>
            <a:pPr marL="0" indent="0" algn="l">
              <a:buNone/>
            </a:pPr>
            <a:r>
              <a:rPr lang="en-US" sz="1800" u="sng" dirty="0">
                <a:latin typeface="Calibri"/>
                <a:cs typeface="Arial"/>
              </a:rPr>
              <a:t>in </a:t>
            </a:r>
            <a:r>
              <a:rPr lang="en-US" sz="1800" u="sng" dirty="0">
                <a:solidFill>
                  <a:srgbClr val="000000"/>
                </a:solidFill>
                <a:latin typeface="Calibri"/>
                <a:cs typeface="Arial"/>
              </a:rPr>
              <a:t>proximal </a:t>
            </a:r>
            <a:r>
              <a:rPr lang="en-US" sz="1800" u="sng" dirty="0">
                <a:latin typeface="Calibri"/>
                <a:cs typeface="Arial"/>
              </a:rPr>
              <a:t>regions:</a:t>
            </a:r>
            <a:r>
              <a:rPr lang="en-US" sz="1800" dirty="0">
                <a:latin typeface="Calibri"/>
                <a:cs typeface="Arial"/>
              </a:rPr>
              <a:t> it lies immediately</a:t>
            </a:r>
          </a:p>
          <a:p>
            <a:pPr marL="0" indent="0" algn="l">
              <a:buNone/>
            </a:pPr>
            <a:r>
              <a:rPr lang="en-US" sz="1800" dirty="0">
                <a:latin typeface="Calibri"/>
                <a:cs typeface="Arial"/>
              </a:rPr>
              <a:t> (1-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Arial"/>
              </a:rPr>
              <a:t>lateral) </a:t>
            </a:r>
            <a:r>
              <a:rPr lang="en-US" sz="1800" dirty="0">
                <a:latin typeface="Calibri"/>
                <a:cs typeface="Arial"/>
              </a:rPr>
              <a:t>to the brachial artery; </a:t>
            </a:r>
          </a:p>
          <a:p>
            <a:pPr marL="0" indent="0" algn="l">
              <a:buNone/>
            </a:pPr>
            <a:r>
              <a:rPr lang="en-US" sz="1800" u="sng" dirty="0">
                <a:latin typeface="Calibri"/>
                <a:cs typeface="Arial"/>
              </a:rPr>
              <a:t>in more </a:t>
            </a:r>
            <a:r>
              <a:rPr lang="en-US" sz="1800" u="sng" dirty="0">
                <a:solidFill>
                  <a:srgbClr val="000000"/>
                </a:solidFill>
                <a:latin typeface="Calibri"/>
                <a:cs typeface="Arial"/>
              </a:rPr>
              <a:t>distal regions: 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Arial"/>
              </a:rPr>
              <a:t>it</a:t>
            </a:r>
            <a:r>
              <a:rPr lang="en-US" sz="1800" dirty="0">
                <a:latin typeface="Calibri"/>
                <a:cs typeface="Arial"/>
              </a:rPr>
              <a:t> crosses to the</a:t>
            </a:r>
          </a:p>
          <a:p>
            <a:pPr marL="0" indent="0" algn="l">
              <a:buNone/>
            </a:pPr>
            <a:r>
              <a:rPr lang="en-US" sz="1800" dirty="0">
                <a:latin typeface="Calibri"/>
                <a:cs typeface="Arial"/>
              </a:rPr>
              <a:t> (2-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Arial"/>
              </a:rPr>
              <a:t>medial</a:t>
            </a:r>
            <a:r>
              <a:rPr lang="en-US" sz="1800" dirty="0">
                <a:latin typeface="Calibri"/>
                <a:cs typeface="Arial"/>
              </a:rPr>
              <a:t>) side of the brachial artery and lies 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Arial"/>
              </a:rPr>
              <a:t>anterior </a:t>
            </a:r>
            <a:r>
              <a:rPr lang="en-US" sz="1800" dirty="0">
                <a:latin typeface="Calibri"/>
                <a:cs typeface="Arial"/>
              </a:rPr>
              <a:t>to the elbow joint .</a:t>
            </a:r>
          </a:p>
          <a:p>
            <a:pPr marL="0" indent="0" algn="l">
              <a:buNone/>
            </a:pPr>
            <a:endParaRPr lang="en-US" sz="1800" dirty="0">
              <a:latin typeface="Calibri"/>
              <a:cs typeface="Arial"/>
            </a:endParaRPr>
          </a:p>
          <a:p>
            <a:pPr marL="0" indent="0" algn="l"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cs typeface="Arial"/>
              </a:rPr>
              <a:t>- No major branches in the </a:t>
            </a:r>
            <a:r>
              <a:rPr lang="en-US" sz="1800" b="1" u="sng" dirty="0" smtClean="0">
                <a:solidFill>
                  <a:srgbClr val="FF0000"/>
                </a:solidFill>
                <a:latin typeface="Calibri"/>
                <a:cs typeface="Arial"/>
              </a:rPr>
              <a:t>arm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Arial"/>
              </a:rPr>
              <a:t> or axilla</a:t>
            </a:r>
            <a:r>
              <a:rPr lang="en-US" sz="1800" dirty="0" smtClean="0">
                <a:latin typeface="Calibri"/>
                <a:cs typeface="Arial"/>
              </a:rPr>
              <a:t>, </a:t>
            </a:r>
            <a:r>
              <a:rPr lang="en-US" sz="1800" dirty="0">
                <a:latin typeface="Calibri"/>
                <a:cs typeface="Arial"/>
              </a:rPr>
              <a:t>BUT a branch </a:t>
            </a:r>
          </a:p>
          <a:p>
            <a:pPr marL="0" indent="0" algn="l">
              <a:buNone/>
            </a:pPr>
            <a:r>
              <a:rPr lang="en-US" sz="1800" dirty="0">
                <a:latin typeface="Calibri"/>
                <a:cs typeface="Arial"/>
              </a:rPr>
              <a:t>to one of the muscles of the </a:t>
            </a:r>
            <a:r>
              <a:rPr lang="en-US" sz="1800" u="sng" dirty="0">
                <a:solidFill>
                  <a:srgbClr val="000000"/>
                </a:solidFill>
                <a:latin typeface="Calibri"/>
                <a:cs typeface="Arial"/>
              </a:rPr>
              <a:t>forearm</a:t>
            </a:r>
            <a:r>
              <a:rPr lang="en-US" sz="1800" dirty="0">
                <a:latin typeface="Calibri"/>
                <a:cs typeface="Arial"/>
              </a:rPr>
              <a:t>, </a:t>
            </a:r>
            <a:r>
              <a:rPr lang="en-US" sz="1800" dirty="0" smtClean="0">
                <a:latin typeface="Calibri"/>
                <a:cs typeface="Arial"/>
              </a:rPr>
              <a:t>the</a:t>
            </a:r>
            <a:endParaRPr lang="en-US" sz="1800" dirty="0">
              <a:latin typeface="Calibri"/>
              <a:cs typeface="Arial"/>
            </a:endParaRPr>
          </a:p>
          <a:p>
            <a:pPr marL="0" indent="0" algn="l"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cs typeface="Arial"/>
              </a:rPr>
              <a:t> (</a:t>
            </a:r>
            <a:r>
              <a:rPr lang="en-US" sz="1800" b="1" u="sng" dirty="0">
                <a:solidFill>
                  <a:srgbClr val="FF0000"/>
                </a:solidFill>
                <a:latin typeface="Calibri"/>
                <a:cs typeface="Arial"/>
              </a:rPr>
              <a:t>Pronator Teres)</a:t>
            </a:r>
            <a:r>
              <a:rPr lang="en-US" sz="1800" dirty="0">
                <a:latin typeface="Calibri"/>
                <a:cs typeface="Arial"/>
              </a:rPr>
              <a:t>,this branch may originate </a:t>
            </a:r>
          </a:p>
          <a:p>
            <a:pPr marL="0" indent="0" algn="l">
              <a:buNone/>
            </a:pPr>
            <a:r>
              <a:rPr lang="en-US" sz="1800" dirty="0">
                <a:latin typeface="Calibri"/>
                <a:cs typeface="Arial"/>
              </a:rPr>
              <a:t>from the nerve immediately proximal</a:t>
            </a:r>
          </a:p>
          <a:p>
            <a:pPr marL="0" indent="0" algn="l">
              <a:buNone/>
            </a:pPr>
            <a:r>
              <a:rPr lang="en-US" sz="1800" dirty="0">
                <a:latin typeface="Calibri"/>
                <a:cs typeface="Arial"/>
              </a:rPr>
              <a:t> to the elbow joint. </a:t>
            </a:r>
          </a:p>
          <a:p>
            <a:pPr marL="0" indent="0" algn="l">
              <a:buNone/>
            </a:pPr>
            <a:endParaRPr lang="en-US" sz="1800" dirty="0">
              <a:latin typeface="Calibri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2409825"/>
            <a:ext cx="6172858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/>
          <p:cNvSpPr/>
          <p:nvPr/>
        </p:nvSpPr>
        <p:spPr>
          <a:xfrm>
            <a:off x="8715375" y="3190875"/>
            <a:ext cx="799382" cy="253042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7734300" y="2914650"/>
            <a:ext cx="800100" cy="453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66598" y="47625"/>
            <a:ext cx="4029666" cy="830997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l"/>
            <a:r>
              <a:rPr lang="en-US" sz="1200" b="1" dirty="0">
                <a:solidFill>
                  <a:srgbClr val="AEABAB"/>
                </a:solidFill>
              </a:rPr>
              <a:t>brachial artery                   </a:t>
            </a:r>
            <a:r>
              <a:rPr lang="en-US" sz="1200" b="1" dirty="0">
                <a:solidFill>
                  <a:srgbClr val="AEABAB"/>
                </a:solidFill>
                <a:latin typeface="Times New Roman"/>
              </a:rPr>
              <a:t>Median Nerve</a:t>
            </a:r>
          </a:p>
          <a:p>
            <a:pPr algn="l"/>
            <a:r>
              <a:rPr lang="en-US" sz="1200" u="sng" dirty="0">
                <a:solidFill>
                  <a:srgbClr val="AEABAB"/>
                </a:solidFill>
                <a:latin typeface="Calibri"/>
              </a:rPr>
              <a:t>proximal regions                    lateral to it </a:t>
            </a:r>
          </a:p>
          <a:p>
            <a:pPr algn="l"/>
            <a:r>
              <a:rPr lang="en-US" sz="1200" u="sng" dirty="0">
                <a:solidFill>
                  <a:srgbClr val="AEABAB"/>
                </a:solidFill>
                <a:latin typeface="Calibri"/>
              </a:rPr>
              <a:t>Medial region                          anterior to it</a:t>
            </a:r>
          </a:p>
          <a:p>
            <a:pPr algn="l"/>
            <a:r>
              <a:rPr lang="en-US" sz="1200" u="sng" dirty="0">
                <a:solidFill>
                  <a:srgbClr val="AEABAB"/>
                </a:solidFill>
                <a:latin typeface="Calibri"/>
              </a:rPr>
              <a:t>distal regions                            medial to it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700" y="2503488"/>
            <a:ext cx="3932238" cy="68785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3350" y="3295650"/>
            <a:ext cx="4414838" cy="104647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9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4394" y="1781175"/>
            <a:ext cx="6560854" cy="4351338"/>
          </a:xfrm>
        </p:spPr>
        <p:txBody>
          <a:bodyPr vert="horz" lIns="91440" tIns="45720" rIns="91440" bIns="45720" rtlCol="1" anchor="t">
            <a:normAutofit/>
          </a:bodyPr>
          <a:lstStyle/>
          <a:p>
            <a:pPr marL="0" indent="0" algn="l">
              <a:buNone/>
            </a:pPr>
            <a:r>
              <a:rPr lang="en-US" sz="1800" dirty="0"/>
              <a:t>Median nerve passes into the forearm to elbow joint </a:t>
            </a:r>
            <a:r>
              <a:rPr lang="en-US" sz="1800" b="1" dirty="0"/>
              <a:t>anteriorly</a:t>
            </a:r>
            <a:endParaRPr lang="en-US" sz="1800" b="1" dirty="0">
              <a:solidFill>
                <a:srgbClr val="367DA2"/>
              </a:solidFill>
            </a:endParaRPr>
          </a:p>
          <a:p>
            <a:pPr marL="0" indent="0" algn="l">
              <a:buNone/>
            </a:pPr>
            <a:r>
              <a:rPr lang="en-US" sz="1800" dirty="0"/>
              <a:t>where it</a:t>
            </a:r>
            <a:r>
              <a:rPr lang="en-US" sz="1800" b="1" dirty="0"/>
              <a:t> </a:t>
            </a:r>
            <a:r>
              <a:rPr lang="en-US" sz="1800" b="1" u="sng" dirty="0"/>
              <a:t>innervates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most </a:t>
            </a:r>
            <a:r>
              <a:rPr lang="en-US" sz="1800" dirty="0"/>
              <a:t>of the muscles in </a:t>
            </a:r>
            <a:r>
              <a:rPr lang="en-US" sz="1800" dirty="0">
                <a:solidFill>
                  <a:srgbClr val="FF0000"/>
                </a:solidFill>
              </a:rPr>
              <a:t>the anterior compartment</a:t>
            </a:r>
            <a:r>
              <a:rPr lang="en-US" sz="1800" dirty="0"/>
              <a:t> of the forearm, </a:t>
            </a:r>
            <a:endParaRPr lang="en-US" sz="1800" b="1" dirty="0">
              <a:solidFill>
                <a:srgbClr val="367DA2"/>
              </a:solidFill>
            </a:endParaRPr>
          </a:p>
          <a:p>
            <a:pPr marL="0" indent="0" algn="l">
              <a:buNone/>
            </a:pPr>
            <a:r>
              <a:rPr lang="en-US" sz="1800" b="1" dirty="0"/>
              <a:t>(EXCEPT FOR </a:t>
            </a:r>
          </a:p>
          <a:p>
            <a:pPr marL="0" indent="0" algn="l">
              <a:buNone/>
            </a:pPr>
            <a:r>
              <a:rPr lang="en-US" sz="1800" b="1" dirty="0"/>
              <a:t>1- </a:t>
            </a:r>
            <a:r>
              <a:rPr lang="en-US" sz="1800" b="1" dirty="0">
                <a:solidFill>
                  <a:srgbClr val="000000"/>
                </a:solidFill>
              </a:rPr>
              <a:t>Flexor Carpi Ulnaris</a:t>
            </a:r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</a:rPr>
              <a:t> 2- the medial half of the Flexor Digitorum Profundus</a:t>
            </a:r>
            <a:endParaRPr lang="en-US" sz="1800" b="1" dirty="0"/>
          </a:p>
          <a:p>
            <a:pPr marL="0" indent="0" algn="l">
              <a:buNone/>
            </a:pPr>
            <a:r>
              <a:rPr lang="en-US" sz="1800" b="1" dirty="0">
                <a:solidFill>
                  <a:srgbClr val="000000"/>
                </a:solidFill>
              </a:rPr>
              <a:t> (</a:t>
            </a:r>
            <a:r>
              <a:rPr lang="en-US" sz="1800" b="1" dirty="0"/>
              <a:t> </a:t>
            </a:r>
            <a:r>
              <a:rPr lang="en-US" sz="1800" dirty="0"/>
              <a:t>which are </a:t>
            </a:r>
            <a:r>
              <a:rPr lang="en-US" sz="1800" b="1" u="sng" dirty="0"/>
              <a:t>innervated</a:t>
            </a:r>
            <a:r>
              <a:rPr lang="en-US" sz="1800" b="1" dirty="0"/>
              <a:t> </a:t>
            </a:r>
            <a:r>
              <a:rPr lang="en-US" sz="1800" dirty="0"/>
              <a:t>by</a:t>
            </a:r>
            <a:r>
              <a:rPr lang="en-US" sz="1800" b="1" dirty="0"/>
              <a:t> the </a:t>
            </a:r>
            <a:r>
              <a:rPr lang="en-US" sz="1800" b="1" dirty="0">
                <a:solidFill>
                  <a:srgbClr val="FF0000"/>
                </a:solidFill>
              </a:rPr>
              <a:t>ulnar nerve</a:t>
            </a:r>
            <a:r>
              <a:rPr lang="en-US" sz="1800" b="1" dirty="0">
                <a:solidFill>
                  <a:srgbClr val="000000"/>
                </a:solidFill>
              </a:rPr>
              <a:t>). </a:t>
            </a:r>
          </a:p>
          <a:p>
            <a:pPr marL="0" indent="0" algn="l">
              <a:buNone/>
            </a:pPr>
            <a:endParaRPr lang="en-US" sz="1800" dirty="0"/>
          </a:p>
          <a:p>
            <a:pPr marL="0" indent="0" algn="l">
              <a:buNone/>
            </a:pPr>
            <a:endParaRPr lang="en-US" sz="1800" dirty="0"/>
          </a:p>
          <a:p>
            <a:pPr marL="0" indent="0" algn="l">
              <a:buNone/>
            </a:pPr>
            <a:r>
              <a:rPr lang="en-US" sz="1800" b="1" dirty="0">
                <a:solidFill>
                  <a:srgbClr val="AEABAB"/>
                </a:solidFill>
              </a:rPr>
              <a:t>Profundus  = deep</a:t>
            </a:r>
          </a:p>
        </p:txBody>
      </p:sp>
      <p:pic>
        <p:nvPicPr>
          <p:cNvPr id="5" name="Picture 4" descr="q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874" y="428625"/>
            <a:ext cx="4232107" cy="4445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" y="3161834"/>
            <a:ext cx="2276475" cy="31796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7203" y="363356"/>
            <a:ext cx="4313587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0000"/>
                </a:solidFill>
                <a:cs typeface="Arial"/>
              </a:rPr>
              <a:t>Median Nerve</a:t>
            </a:r>
            <a:r>
              <a:rPr lang="en-US" sz="4000" b="1" dirty="0">
                <a:cs typeface="Arial"/>
              </a:rPr>
              <a:t/>
            </a:r>
            <a:br>
              <a:rPr lang="en-US" sz="4000" b="1" dirty="0">
                <a:cs typeface="Arial"/>
              </a:rPr>
            </a:br>
            <a:r>
              <a:rPr lang="en-US" sz="4000" b="1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in the </a:t>
            </a:r>
            <a:r>
              <a:rPr lang="en-US" sz="3200" b="1" dirty="0">
                <a:cs typeface="Arial"/>
              </a:rPr>
              <a:t>forearm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62023" y="3562350"/>
            <a:ext cx="5057512" cy="317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196" y="5784625"/>
            <a:ext cx="2743200" cy="76944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100" dirty="0">
                <a:solidFill>
                  <a:srgbClr val="7F7F7F"/>
                </a:solidFill>
              </a:rPr>
              <a:t>فليكسور = تعمل فليكشن </a:t>
            </a:r>
          </a:p>
          <a:p>
            <a:pPr algn="ctr"/>
            <a:r>
              <a:rPr lang="en-US" sz="1100" dirty="0">
                <a:solidFill>
                  <a:srgbClr val="7F7F7F"/>
                </a:solidFill>
              </a:rPr>
              <a:t>كارباي = للكاربل بونز </a:t>
            </a:r>
          </a:p>
          <a:p>
            <a:pPr algn="ctr"/>
            <a:r>
              <a:rPr lang="en-US" sz="1100" dirty="0">
                <a:solidFill>
                  <a:srgbClr val="7F7F7F"/>
                </a:solidFill>
              </a:rPr>
              <a:t>والكاربل بونز وينها ؟ في الريست ، إذا تسوي فليكشن للريست :) 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2827396" y="3150948"/>
            <a:ext cx="381000" cy="317966"/>
          </a:xfrm>
          <a:prstGeom prst="star5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725886" y="3536484"/>
            <a:ext cx="381000" cy="317966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11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recall</a:t>
            </a: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2603" y="1918965"/>
            <a:ext cx="2783044" cy="39857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/>
                </a:solidFill>
              </a:rPr>
              <a:t>Extra picture</a:t>
            </a:r>
            <a:r>
              <a:rPr lang="en-US" sz="1100" dirty="0" smtClean="0">
                <a:solidFill>
                  <a:schemeClr val="accent3"/>
                </a:solidFill>
              </a:rPr>
              <a:t>*</a:t>
            </a: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endParaRPr lang="en-US" sz="1100" dirty="0" smtClean="0">
              <a:solidFill>
                <a:schemeClr val="accent3"/>
              </a:solidFill>
            </a:endParaRPr>
          </a:p>
          <a:p>
            <a:endParaRPr lang="en-US" sz="1100" dirty="0">
              <a:solidFill>
                <a:schemeClr val="accent3"/>
              </a:solidFill>
            </a:endParaRPr>
          </a:p>
          <a:p>
            <a:r>
              <a:rPr lang="ar-SA" sz="1100" dirty="0" smtClean="0">
                <a:solidFill>
                  <a:schemeClr val="accent3"/>
                </a:solidFill>
              </a:rPr>
              <a:t>أحياناً تختلف بعض الأسماء</a:t>
            </a:r>
            <a:endParaRPr lang="en-US" sz="1100" dirty="0">
              <a:solidFill>
                <a:schemeClr val="accent3"/>
              </a:solidFill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7" y="2132270"/>
            <a:ext cx="3722623" cy="34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44940" r="17185" b="309"/>
          <a:stretch/>
        </p:blipFill>
        <p:spPr>
          <a:xfrm>
            <a:off x="1642870" y="3772945"/>
            <a:ext cx="1178811" cy="1317171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7" y="1918965"/>
            <a:ext cx="4009117" cy="38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inger joint anato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29" y="1667179"/>
            <a:ext cx="2751618" cy="423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7883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1011</Words>
  <Application>Microsoft Macintosh PowerPoint</Application>
  <PresentationFormat>Widescreen</PresentationFormat>
  <Paragraphs>278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نسق Office</vt:lpstr>
      <vt:lpstr>Axillary and Median Nerve</vt:lpstr>
      <vt:lpstr>Objectives </vt:lpstr>
      <vt:lpstr>Brachial plexus</vt:lpstr>
      <vt:lpstr>Axillary Nerve</vt:lpstr>
      <vt:lpstr>Axillary Nerve Lesion </vt:lpstr>
      <vt:lpstr>Median Nerve</vt:lpstr>
      <vt:lpstr>Median Nerve  in the Arm  </vt:lpstr>
      <vt:lpstr>PowerPoint Presentation</vt:lpstr>
      <vt:lpstr>recall</vt:lpstr>
      <vt:lpstr>PowerPoint Presentation</vt:lpstr>
      <vt:lpstr>Median Nerve Lesions </vt:lpstr>
      <vt:lpstr>Median Nerve Lesion  in Elbow Region </vt:lpstr>
      <vt:lpstr>Motor effects</vt:lpstr>
      <vt:lpstr>PowerPoint Presentation</vt:lpstr>
      <vt:lpstr>PowerPoint Presentation</vt:lpstr>
      <vt:lpstr>PowerPoint Presentation</vt:lpstr>
      <vt:lpstr>DON’T FORGET </vt:lpstr>
      <vt:lpstr>Quiz yourself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Axillary and median nerve</dc:title>
  <dc:creator>WiN-10</dc:creator>
  <cp:lastModifiedBy>شوق</cp:lastModifiedBy>
  <cp:revision>42</cp:revision>
  <cp:lastPrinted>2017-01-02T21:05:41Z</cp:lastPrinted>
  <dcterms:created xsi:type="dcterms:W3CDTF">2012-09-06T18:26:47Z</dcterms:created>
  <dcterms:modified xsi:type="dcterms:W3CDTF">2017-01-02T21:05:55Z</dcterms:modified>
</cp:coreProperties>
</file>