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  <p:sldMasterId id="2147483711" r:id="rId5"/>
    <p:sldMasterId id="2147483728" r:id="rId6"/>
  </p:sldMasterIdLst>
  <p:notesMasterIdLst>
    <p:notesMasterId r:id="rId25"/>
  </p:notesMasterIdLst>
  <p:handoutMasterIdLst>
    <p:handoutMasterId r:id="rId26"/>
  </p:handoutMasterIdLst>
  <p:sldIdLst>
    <p:sldId id="256" r:id="rId7"/>
    <p:sldId id="257" r:id="rId8"/>
    <p:sldId id="258" r:id="rId9"/>
    <p:sldId id="260" r:id="rId10"/>
    <p:sldId id="261" r:id="rId11"/>
    <p:sldId id="275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0" autoAdjust="0"/>
    <p:restoredTop sz="90737" autoAdjust="0"/>
  </p:normalViewPr>
  <p:slideViewPr>
    <p:cSldViewPr snapToGrid="0">
      <p:cViewPr>
        <p:scale>
          <a:sx n="70" d="100"/>
          <a:sy n="70" d="100"/>
        </p:scale>
        <p:origin x="1416" y="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5D483-9642-4F2F-9A80-A86C7DA5EEA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861EB3-036C-4950-A163-618C04C3DFDD}">
      <dgm:prSet phldrT="[Text]"/>
      <dgm:spPr/>
      <dgm:t>
        <a:bodyPr/>
        <a:lstStyle/>
        <a:p>
          <a:r>
            <a:rPr lang="en-US" dirty="0" smtClean="0"/>
            <a:t>Location and function of glycogen :</a:t>
          </a:r>
          <a:endParaRPr lang="en-US" dirty="0"/>
        </a:p>
      </dgm:t>
    </dgm:pt>
    <dgm:pt modelId="{C6E8FBB4-2CFB-4C74-9770-36E0BD381F83}" type="parTrans" cxnId="{31AB9C7F-88BC-4D1B-94D4-512A06E68ABC}">
      <dgm:prSet/>
      <dgm:spPr/>
      <dgm:t>
        <a:bodyPr/>
        <a:lstStyle/>
        <a:p>
          <a:endParaRPr lang="en-US"/>
        </a:p>
      </dgm:t>
    </dgm:pt>
    <dgm:pt modelId="{3B123C88-11C2-4443-999D-D1C259BF7C73}" type="sibTrans" cxnId="{31AB9C7F-88BC-4D1B-94D4-512A06E68ABC}">
      <dgm:prSet/>
      <dgm:spPr/>
      <dgm:t>
        <a:bodyPr/>
        <a:lstStyle/>
        <a:p>
          <a:endParaRPr lang="en-US"/>
        </a:p>
      </dgm:t>
    </dgm:pt>
    <dgm:pt modelId="{49E1950E-E89D-4464-B5B3-ADFD4E4C77D3}">
      <dgm:prSet phldrT="[Text]"/>
      <dgm:spPr/>
      <dgm:t>
        <a:bodyPr/>
        <a:lstStyle/>
        <a:p>
          <a:r>
            <a:rPr lang="en-US" dirty="0" smtClean="0"/>
            <a:t>Skeletal muscle</a:t>
          </a:r>
          <a:endParaRPr lang="en-US" dirty="0"/>
        </a:p>
      </dgm:t>
    </dgm:pt>
    <dgm:pt modelId="{B128BD53-380F-4B2E-8EC7-7EE06DB6DD79}" type="parTrans" cxnId="{CD251455-83C7-49AD-9081-32CE8BEACC00}">
      <dgm:prSet/>
      <dgm:spPr/>
      <dgm:t>
        <a:bodyPr/>
        <a:lstStyle/>
        <a:p>
          <a:endParaRPr lang="en-US"/>
        </a:p>
      </dgm:t>
    </dgm:pt>
    <dgm:pt modelId="{23DC61AA-397A-4CDB-9013-B9A4194A8C79}" type="sibTrans" cxnId="{CD251455-83C7-49AD-9081-32CE8BEACC00}">
      <dgm:prSet/>
      <dgm:spPr/>
      <dgm:t>
        <a:bodyPr/>
        <a:lstStyle/>
        <a:p>
          <a:endParaRPr lang="en-US"/>
        </a:p>
      </dgm:t>
    </dgm:pt>
    <dgm:pt modelId="{96DC98DB-6618-42ED-AA1B-FCD933276321}">
      <dgm:prSet phldrT="[Text]"/>
      <dgm:spPr/>
      <dgm:t>
        <a:bodyPr/>
        <a:lstStyle/>
        <a:p>
          <a:r>
            <a:rPr lang="en-US" dirty="0" smtClean="0"/>
            <a:t>liver</a:t>
          </a:r>
          <a:endParaRPr lang="en-US" dirty="0"/>
        </a:p>
      </dgm:t>
    </dgm:pt>
    <dgm:pt modelId="{74C94916-EEB8-4486-86EF-73E0126F3C0B}" type="parTrans" cxnId="{8CB23CA8-CB05-4055-AD43-37339BC026AD}">
      <dgm:prSet/>
      <dgm:spPr/>
      <dgm:t>
        <a:bodyPr/>
        <a:lstStyle/>
        <a:p>
          <a:endParaRPr lang="en-US"/>
        </a:p>
      </dgm:t>
    </dgm:pt>
    <dgm:pt modelId="{0A4E8FA0-4224-476F-AD25-3536C5C5ED9D}" type="sibTrans" cxnId="{8CB23CA8-CB05-4055-AD43-37339BC026AD}">
      <dgm:prSet/>
      <dgm:spPr/>
      <dgm:t>
        <a:bodyPr/>
        <a:lstStyle/>
        <a:p>
          <a:endParaRPr lang="en-US"/>
        </a:p>
      </dgm:t>
    </dgm:pt>
    <dgm:pt modelId="{B0A1C212-CD48-4A66-923E-83430F2F2063}" type="pres">
      <dgm:prSet presAssocID="{4ED5D483-9642-4F2F-9A80-A86C7DA5EEA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75984C-C445-4DCA-ABB7-FF6276F017F8}" type="pres">
      <dgm:prSet presAssocID="{D3861EB3-036C-4950-A163-618C04C3DFDD}" presName="hierRoot1" presStyleCnt="0">
        <dgm:presLayoutVars>
          <dgm:hierBranch val="init"/>
        </dgm:presLayoutVars>
      </dgm:prSet>
      <dgm:spPr/>
    </dgm:pt>
    <dgm:pt modelId="{5914720C-D261-43B3-8A1B-BBADC1FC0FFB}" type="pres">
      <dgm:prSet presAssocID="{D3861EB3-036C-4950-A163-618C04C3DFDD}" presName="rootComposite1" presStyleCnt="0"/>
      <dgm:spPr/>
    </dgm:pt>
    <dgm:pt modelId="{0E641928-7D4B-47B8-AD3B-ACD77420365D}" type="pres">
      <dgm:prSet presAssocID="{D3861EB3-036C-4950-A163-618C04C3DFDD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9F8EC4-C6B7-48C3-BFE0-45259025C50E}" type="pres">
      <dgm:prSet presAssocID="{D3861EB3-036C-4950-A163-618C04C3DFDD}" presName="topArc1" presStyleLbl="parChTrans1D1" presStyleIdx="0" presStyleCnt="6"/>
      <dgm:spPr/>
    </dgm:pt>
    <dgm:pt modelId="{D053CADC-A7F2-4EF2-B3CB-CF92B85B4AED}" type="pres">
      <dgm:prSet presAssocID="{D3861EB3-036C-4950-A163-618C04C3DFDD}" presName="bottomArc1" presStyleLbl="parChTrans1D1" presStyleIdx="1" presStyleCnt="6"/>
      <dgm:spPr/>
    </dgm:pt>
    <dgm:pt modelId="{E3839EB6-FE46-4399-AD25-18A21B819E88}" type="pres">
      <dgm:prSet presAssocID="{D3861EB3-036C-4950-A163-618C04C3DFDD}" presName="topConnNode1" presStyleLbl="node1" presStyleIdx="0" presStyleCnt="0"/>
      <dgm:spPr/>
      <dgm:t>
        <a:bodyPr/>
        <a:lstStyle/>
        <a:p>
          <a:endParaRPr lang="en-US"/>
        </a:p>
      </dgm:t>
    </dgm:pt>
    <dgm:pt modelId="{89EE9D43-B79C-4544-8F3B-A9665DAA84EE}" type="pres">
      <dgm:prSet presAssocID="{D3861EB3-036C-4950-A163-618C04C3DFDD}" presName="hierChild2" presStyleCnt="0"/>
      <dgm:spPr/>
    </dgm:pt>
    <dgm:pt modelId="{5A046587-1A17-4665-AEF1-AD2F63470E93}" type="pres">
      <dgm:prSet presAssocID="{B128BD53-380F-4B2E-8EC7-7EE06DB6DD79}" presName="Name28" presStyleLbl="parChTrans1D2" presStyleIdx="0" presStyleCnt="2"/>
      <dgm:spPr/>
      <dgm:t>
        <a:bodyPr/>
        <a:lstStyle/>
        <a:p>
          <a:endParaRPr lang="en-US"/>
        </a:p>
      </dgm:t>
    </dgm:pt>
    <dgm:pt modelId="{02DCF3CA-B2F1-425D-A658-73077EF18B09}" type="pres">
      <dgm:prSet presAssocID="{49E1950E-E89D-4464-B5B3-ADFD4E4C77D3}" presName="hierRoot2" presStyleCnt="0">
        <dgm:presLayoutVars>
          <dgm:hierBranch val="init"/>
        </dgm:presLayoutVars>
      </dgm:prSet>
      <dgm:spPr/>
    </dgm:pt>
    <dgm:pt modelId="{FAC10572-0FA9-4FB5-A2ED-5F5C138AB1F3}" type="pres">
      <dgm:prSet presAssocID="{49E1950E-E89D-4464-B5B3-ADFD4E4C77D3}" presName="rootComposite2" presStyleCnt="0"/>
      <dgm:spPr/>
    </dgm:pt>
    <dgm:pt modelId="{C9FB2B55-E721-4C41-A99F-952A0D984B70}" type="pres">
      <dgm:prSet presAssocID="{49E1950E-E89D-4464-B5B3-ADFD4E4C77D3}" presName="rootText2" presStyleLbl="alignAcc1" presStyleIdx="0" presStyleCnt="0" custLinFactX="-13144" custLinFactNeighborX="-100000" custLinFactNeighborY="-124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BEC8A-5268-4EEF-A3AD-1EC01AF11A19}" type="pres">
      <dgm:prSet presAssocID="{49E1950E-E89D-4464-B5B3-ADFD4E4C77D3}" presName="topArc2" presStyleLbl="parChTrans1D1" presStyleIdx="2" presStyleCnt="6"/>
      <dgm:spPr/>
    </dgm:pt>
    <dgm:pt modelId="{355C8D10-1ED9-4668-8998-9025A4FDB63B}" type="pres">
      <dgm:prSet presAssocID="{49E1950E-E89D-4464-B5B3-ADFD4E4C77D3}" presName="bottomArc2" presStyleLbl="parChTrans1D1" presStyleIdx="3" presStyleCnt="6"/>
      <dgm:spPr/>
    </dgm:pt>
    <dgm:pt modelId="{FDFB7680-35D4-4649-BAC7-506ACA70F6DF}" type="pres">
      <dgm:prSet presAssocID="{49E1950E-E89D-4464-B5B3-ADFD4E4C77D3}" presName="topConnNode2" presStyleLbl="node2" presStyleIdx="0" presStyleCnt="0"/>
      <dgm:spPr/>
      <dgm:t>
        <a:bodyPr/>
        <a:lstStyle/>
        <a:p>
          <a:endParaRPr lang="en-US"/>
        </a:p>
      </dgm:t>
    </dgm:pt>
    <dgm:pt modelId="{5DE01481-EB53-4D1A-ADBF-9DC985677C49}" type="pres">
      <dgm:prSet presAssocID="{49E1950E-E89D-4464-B5B3-ADFD4E4C77D3}" presName="hierChild4" presStyleCnt="0"/>
      <dgm:spPr/>
    </dgm:pt>
    <dgm:pt modelId="{5CB642A4-9713-41EC-BBE2-0F1F669AFD63}" type="pres">
      <dgm:prSet presAssocID="{49E1950E-E89D-4464-B5B3-ADFD4E4C77D3}" presName="hierChild5" presStyleCnt="0"/>
      <dgm:spPr/>
    </dgm:pt>
    <dgm:pt modelId="{8B48C217-A5B8-4F1C-861B-1BB281FB4EE2}" type="pres">
      <dgm:prSet presAssocID="{74C94916-EEB8-4486-86EF-73E0126F3C0B}" presName="Name28" presStyleLbl="parChTrans1D2" presStyleIdx="1" presStyleCnt="2"/>
      <dgm:spPr/>
      <dgm:t>
        <a:bodyPr/>
        <a:lstStyle/>
        <a:p>
          <a:endParaRPr lang="en-US"/>
        </a:p>
      </dgm:t>
    </dgm:pt>
    <dgm:pt modelId="{9AFFD343-96D8-448B-8BA9-A23AB4FA1160}" type="pres">
      <dgm:prSet presAssocID="{96DC98DB-6618-42ED-AA1B-FCD933276321}" presName="hierRoot2" presStyleCnt="0">
        <dgm:presLayoutVars>
          <dgm:hierBranch val="init"/>
        </dgm:presLayoutVars>
      </dgm:prSet>
      <dgm:spPr/>
    </dgm:pt>
    <dgm:pt modelId="{5801015B-4765-4AC4-8C78-EFA1E4928CCA}" type="pres">
      <dgm:prSet presAssocID="{96DC98DB-6618-42ED-AA1B-FCD933276321}" presName="rootComposite2" presStyleCnt="0"/>
      <dgm:spPr/>
    </dgm:pt>
    <dgm:pt modelId="{6F3B4068-F580-4ADD-AE33-D2A6D795DA50}" type="pres">
      <dgm:prSet presAssocID="{96DC98DB-6618-42ED-AA1B-FCD933276321}" presName="rootText2" presStyleLbl="alignAcc1" presStyleIdx="0" presStyleCnt="0" custLinFactX="28959" custLinFactNeighborX="100000" custLinFactNeighborY="-106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690F80-E2C8-4D79-AD2D-476AA29AA310}" type="pres">
      <dgm:prSet presAssocID="{96DC98DB-6618-42ED-AA1B-FCD933276321}" presName="topArc2" presStyleLbl="parChTrans1D1" presStyleIdx="4" presStyleCnt="6"/>
      <dgm:spPr/>
    </dgm:pt>
    <dgm:pt modelId="{0111F758-8431-4CF7-AEDE-04E7FCDF08AB}" type="pres">
      <dgm:prSet presAssocID="{96DC98DB-6618-42ED-AA1B-FCD933276321}" presName="bottomArc2" presStyleLbl="parChTrans1D1" presStyleIdx="5" presStyleCnt="6"/>
      <dgm:spPr/>
    </dgm:pt>
    <dgm:pt modelId="{C422C232-2303-4131-BDA4-9233E00595B6}" type="pres">
      <dgm:prSet presAssocID="{96DC98DB-6618-42ED-AA1B-FCD933276321}" presName="topConnNode2" presStyleLbl="node2" presStyleIdx="0" presStyleCnt="0"/>
      <dgm:spPr/>
      <dgm:t>
        <a:bodyPr/>
        <a:lstStyle/>
        <a:p>
          <a:endParaRPr lang="en-US"/>
        </a:p>
      </dgm:t>
    </dgm:pt>
    <dgm:pt modelId="{C4C7523E-DE46-42F2-B601-0FE9C840205A}" type="pres">
      <dgm:prSet presAssocID="{96DC98DB-6618-42ED-AA1B-FCD933276321}" presName="hierChild4" presStyleCnt="0"/>
      <dgm:spPr/>
    </dgm:pt>
    <dgm:pt modelId="{7831E2BD-2A01-4A7F-9D0B-D00E6D36DD97}" type="pres">
      <dgm:prSet presAssocID="{96DC98DB-6618-42ED-AA1B-FCD933276321}" presName="hierChild5" presStyleCnt="0"/>
      <dgm:spPr/>
    </dgm:pt>
    <dgm:pt modelId="{5C501965-55AF-4FC7-992D-D18EE12535A8}" type="pres">
      <dgm:prSet presAssocID="{D3861EB3-036C-4950-A163-618C04C3DFDD}" presName="hierChild3" presStyleCnt="0"/>
      <dgm:spPr/>
    </dgm:pt>
  </dgm:ptLst>
  <dgm:cxnLst>
    <dgm:cxn modelId="{FBDCF1F4-E0F1-4042-B10D-99EA7DCBB123}" type="presOf" srcId="{4ED5D483-9642-4F2F-9A80-A86C7DA5EEAE}" destId="{B0A1C212-CD48-4A66-923E-83430F2F2063}" srcOrd="0" destOrd="0" presId="urn:microsoft.com/office/officeart/2008/layout/HalfCircleOrganizationChart"/>
    <dgm:cxn modelId="{CD251455-83C7-49AD-9081-32CE8BEACC00}" srcId="{D3861EB3-036C-4950-A163-618C04C3DFDD}" destId="{49E1950E-E89D-4464-B5B3-ADFD4E4C77D3}" srcOrd="0" destOrd="0" parTransId="{B128BD53-380F-4B2E-8EC7-7EE06DB6DD79}" sibTransId="{23DC61AA-397A-4CDB-9013-B9A4194A8C79}"/>
    <dgm:cxn modelId="{23AFA104-F9B3-C842-8FCF-5E27390F867B}" type="presOf" srcId="{96DC98DB-6618-42ED-AA1B-FCD933276321}" destId="{6F3B4068-F580-4ADD-AE33-D2A6D795DA50}" srcOrd="0" destOrd="0" presId="urn:microsoft.com/office/officeart/2008/layout/HalfCircleOrganizationChart"/>
    <dgm:cxn modelId="{4B57F8A4-1533-EC4D-8CE2-A65646646EF6}" type="presOf" srcId="{B128BD53-380F-4B2E-8EC7-7EE06DB6DD79}" destId="{5A046587-1A17-4665-AEF1-AD2F63470E93}" srcOrd="0" destOrd="0" presId="urn:microsoft.com/office/officeart/2008/layout/HalfCircleOrganizationChart"/>
    <dgm:cxn modelId="{31AB9C7F-88BC-4D1B-94D4-512A06E68ABC}" srcId="{4ED5D483-9642-4F2F-9A80-A86C7DA5EEAE}" destId="{D3861EB3-036C-4950-A163-618C04C3DFDD}" srcOrd="0" destOrd="0" parTransId="{C6E8FBB4-2CFB-4C74-9770-36E0BD381F83}" sibTransId="{3B123C88-11C2-4443-999D-D1C259BF7C73}"/>
    <dgm:cxn modelId="{8CB23CA8-CB05-4055-AD43-37339BC026AD}" srcId="{D3861EB3-036C-4950-A163-618C04C3DFDD}" destId="{96DC98DB-6618-42ED-AA1B-FCD933276321}" srcOrd="1" destOrd="0" parTransId="{74C94916-EEB8-4486-86EF-73E0126F3C0B}" sibTransId="{0A4E8FA0-4224-476F-AD25-3536C5C5ED9D}"/>
    <dgm:cxn modelId="{57BE361E-ABCC-324E-880F-7D1DC37FA8BC}" type="presOf" srcId="{D3861EB3-036C-4950-A163-618C04C3DFDD}" destId="{E3839EB6-FE46-4399-AD25-18A21B819E88}" srcOrd="1" destOrd="0" presId="urn:microsoft.com/office/officeart/2008/layout/HalfCircleOrganizationChart"/>
    <dgm:cxn modelId="{0E828413-530E-784A-A08F-72314C541E3B}" type="presOf" srcId="{49E1950E-E89D-4464-B5B3-ADFD4E4C77D3}" destId="{FDFB7680-35D4-4649-BAC7-506ACA70F6DF}" srcOrd="1" destOrd="0" presId="urn:microsoft.com/office/officeart/2008/layout/HalfCircleOrganizationChart"/>
    <dgm:cxn modelId="{B1567430-E9A4-AB48-971E-6D7D5914AA8B}" type="presOf" srcId="{49E1950E-E89D-4464-B5B3-ADFD4E4C77D3}" destId="{C9FB2B55-E721-4C41-A99F-952A0D984B70}" srcOrd="0" destOrd="0" presId="urn:microsoft.com/office/officeart/2008/layout/HalfCircleOrganizationChart"/>
    <dgm:cxn modelId="{CD9F94AF-808D-8240-A075-49AB9D0FBA5E}" type="presOf" srcId="{96DC98DB-6618-42ED-AA1B-FCD933276321}" destId="{C422C232-2303-4131-BDA4-9233E00595B6}" srcOrd="1" destOrd="0" presId="urn:microsoft.com/office/officeart/2008/layout/HalfCircleOrganizationChart"/>
    <dgm:cxn modelId="{1B41C429-67BD-D744-90D0-90537E14D0CB}" type="presOf" srcId="{74C94916-EEB8-4486-86EF-73E0126F3C0B}" destId="{8B48C217-A5B8-4F1C-861B-1BB281FB4EE2}" srcOrd="0" destOrd="0" presId="urn:microsoft.com/office/officeart/2008/layout/HalfCircleOrganizationChart"/>
    <dgm:cxn modelId="{EBF5E6EE-FB0B-C54D-9ACB-7AD3D3D60175}" type="presOf" srcId="{D3861EB3-036C-4950-A163-618C04C3DFDD}" destId="{0E641928-7D4B-47B8-AD3B-ACD77420365D}" srcOrd="0" destOrd="0" presId="urn:microsoft.com/office/officeart/2008/layout/HalfCircleOrganizationChart"/>
    <dgm:cxn modelId="{C545A9C7-9FE3-5B40-AAFD-7873AB20EE21}" type="presParOf" srcId="{B0A1C212-CD48-4A66-923E-83430F2F2063}" destId="{7875984C-C445-4DCA-ABB7-FF6276F017F8}" srcOrd="0" destOrd="0" presId="urn:microsoft.com/office/officeart/2008/layout/HalfCircleOrganizationChart"/>
    <dgm:cxn modelId="{EE9FB179-38B5-344F-BCF2-5BF15ACF0E27}" type="presParOf" srcId="{7875984C-C445-4DCA-ABB7-FF6276F017F8}" destId="{5914720C-D261-43B3-8A1B-BBADC1FC0FFB}" srcOrd="0" destOrd="0" presId="urn:microsoft.com/office/officeart/2008/layout/HalfCircleOrganizationChart"/>
    <dgm:cxn modelId="{A11776C5-CBF9-F94C-ABBC-31D1FB236B21}" type="presParOf" srcId="{5914720C-D261-43B3-8A1B-BBADC1FC0FFB}" destId="{0E641928-7D4B-47B8-AD3B-ACD77420365D}" srcOrd="0" destOrd="0" presId="urn:microsoft.com/office/officeart/2008/layout/HalfCircleOrganizationChart"/>
    <dgm:cxn modelId="{267267BF-84CB-0843-9300-9496BB8D0735}" type="presParOf" srcId="{5914720C-D261-43B3-8A1B-BBADC1FC0FFB}" destId="{8E9F8EC4-C6B7-48C3-BFE0-45259025C50E}" srcOrd="1" destOrd="0" presId="urn:microsoft.com/office/officeart/2008/layout/HalfCircleOrganizationChart"/>
    <dgm:cxn modelId="{A2F2A962-6738-4F47-A12D-49E26CFD3E60}" type="presParOf" srcId="{5914720C-D261-43B3-8A1B-BBADC1FC0FFB}" destId="{D053CADC-A7F2-4EF2-B3CB-CF92B85B4AED}" srcOrd="2" destOrd="0" presId="urn:microsoft.com/office/officeart/2008/layout/HalfCircleOrganizationChart"/>
    <dgm:cxn modelId="{B1E08EFF-8550-6A4B-A04F-1C0321D0E6FC}" type="presParOf" srcId="{5914720C-D261-43B3-8A1B-BBADC1FC0FFB}" destId="{E3839EB6-FE46-4399-AD25-18A21B819E88}" srcOrd="3" destOrd="0" presId="urn:microsoft.com/office/officeart/2008/layout/HalfCircleOrganizationChart"/>
    <dgm:cxn modelId="{E02BB036-BEB4-7E4C-A413-B5EC5E65B46D}" type="presParOf" srcId="{7875984C-C445-4DCA-ABB7-FF6276F017F8}" destId="{89EE9D43-B79C-4544-8F3B-A9665DAA84EE}" srcOrd="1" destOrd="0" presId="urn:microsoft.com/office/officeart/2008/layout/HalfCircleOrganizationChart"/>
    <dgm:cxn modelId="{CD99DED4-B7E1-FF40-AD8B-50DE63DF00C6}" type="presParOf" srcId="{89EE9D43-B79C-4544-8F3B-A9665DAA84EE}" destId="{5A046587-1A17-4665-AEF1-AD2F63470E93}" srcOrd="0" destOrd="0" presId="urn:microsoft.com/office/officeart/2008/layout/HalfCircleOrganizationChart"/>
    <dgm:cxn modelId="{151BBEA4-C9E1-DB46-9D08-C919A6AC034C}" type="presParOf" srcId="{89EE9D43-B79C-4544-8F3B-A9665DAA84EE}" destId="{02DCF3CA-B2F1-425D-A658-73077EF18B09}" srcOrd="1" destOrd="0" presId="urn:microsoft.com/office/officeart/2008/layout/HalfCircleOrganizationChart"/>
    <dgm:cxn modelId="{BAC7D00A-8DDE-144E-9161-F9FADE57279F}" type="presParOf" srcId="{02DCF3CA-B2F1-425D-A658-73077EF18B09}" destId="{FAC10572-0FA9-4FB5-A2ED-5F5C138AB1F3}" srcOrd="0" destOrd="0" presId="urn:microsoft.com/office/officeart/2008/layout/HalfCircleOrganizationChart"/>
    <dgm:cxn modelId="{BE11661F-F07D-C444-964B-2C2DAB4BFBF0}" type="presParOf" srcId="{FAC10572-0FA9-4FB5-A2ED-5F5C138AB1F3}" destId="{C9FB2B55-E721-4C41-A99F-952A0D984B70}" srcOrd="0" destOrd="0" presId="urn:microsoft.com/office/officeart/2008/layout/HalfCircleOrganizationChart"/>
    <dgm:cxn modelId="{6245EEDF-8B63-2048-82F2-1D2B2D60F820}" type="presParOf" srcId="{FAC10572-0FA9-4FB5-A2ED-5F5C138AB1F3}" destId="{25ABEC8A-5268-4EEF-A3AD-1EC01AF11A19}" srcOrd="1" destOrd="0" presId="urn:microsoft.com/office/officeart/2008/layout/HalfCircleOrganizationChart"/>
    <dgm:cxn modelId="{B8D5539B-4344-214D-AE92-B77938470255}" type="presParOf" srcId="{FAC10572-0FA9-4FB5-A2ED-5F5C138AB1F3}" destId="{355C8D10-1ED9-4668-8998-9025A4FDB63B}" srcOrd="2" destOrd="0" presId="urn:microsoft.com/office/officeart/2008/layout/HalfCircleOrganizationChart"/>
    <dgm:cxn modelId="{A4A7B6CC-86B9-9844-92FB-2A8040E3B522}" type="presParOf" srcId="{FAC10572-0FA9-4FB5-A2ED-5F5C138AB1F3}" destId="{FDFB7680-35D4-4649-BAC7-506ACA70F6DF}" srcOrd="3" destOrd="0" presId="urn:microsoft.com/office/officeart/2008/layout/HalfCircleOrganizationChart"/>
    <dgm:cxn modelId="{CD9B4B47-3860-834B-A134-F482EEF4D845}" type="presParOf" srcId="{02DCF3CA-B2F1-425D-A658-73077EF18B09}" destId="{5DE01481-EB53-4D1A-ADBF-9DC985677C49}" srcOrd="1" destOrd="0" presId="urn:microsoft.com/office/officeart/2008/layout/HalfCircleOrganizationChart"/>
    <dgm:cxn modelId="{6799D200-1131-FF4F-B3FE-45F86974B047}" type="presParOf" srcId="{02DCF3CA-B2F1-425D-A658-73077EF18B09}" destId="{5CB642A4-9713-41EC-BBE2-0F1F669AFD63}" srcOrd="2" destOrd="0" presId="urn:microsoft.com/office/officeart/2008/layout/HalfCircleOrganizationChart"/>
    <dgm:cxn modelId="{B626DF2B-91CE-A74A-A798-8A26FE79615D}" type="presParOf" srcId="{89EE9D43-B79C-4544-8F3B-A9665DAA84EE}" destId="{8B48C217-A5B8-4F1C-861B-1BB281FB4EE2}" srcOrd="2" destOrd="0" presId="urn:microsoft.com/office/officeart/2008/layout/HalfCircleOrganizationChart"/>
    <dgm:cxn modelId="{784B03E0-19BE-8640-AA1C-A0E9D4C2CC9C}" type="presParOf" srcId="{89EE9D43-B79C-4544-8F3B-A9665DAA84EE}" destId="{9AFFD343-96D8-448B-8BA9-A23AB4FA1160}" srcOrd="3" destOrd="0" presId="urn:microsoft.com/office/officeart/2008/layout/HalfCircleOrganizationChart"/>
    <dgm:cxn modelId="{AF886D31-6AD3-D748-A65E-BA37B5ECC6CB}" type="presParOf" srcId="{9AFFD343-96D8-448B-8BA9-A23AB4FA1160}" destId="{5801015B-4765-4AC4-8C78-EFA1E4928CCA}" srcOrd="0" destOrd="0" presId="urn:microsoft.com/office/officeart/2008/layout/HalfCircleOrganizationChart"/>
    <dgm:cxn modelId="{DEFACC2C-B0E1-8C43-85B6-14F0C0283D35}" type="presParOf" srcId="{5801015B-4765-4AC4-8C78-EFA1E4928CCA}" destId="{6F3B4068-F580-4ADD-AE33-D2A6D795DA50}" srcOrd="0" destOrd="0" presId="urn:microsoft.com/office/officeart/2008/layout/HalfCircleOrganizationChart"/>
    <dgm:cxn modelId="{4D73EDF4-DF5D-2749-AD55-A3A72C3026B6}" type="presParOf" srcId="{5801015B-4765-4AC4-8C78-EFA1E4928CCA}" destId="{86690F80-E2C8-4D79-AD2D-476AA29AA310}" srcOrd="1" destOrd="0" presId="urn:microsoft.com/office/officeart/2008/layout/HalfCircleOrganizationChart"/>
    <dgm:cxn modelId="{D099C71C-7E27-3841-A02A-556E27255226}" type="presParOf" srcId="{5801015B-4765-4AC4-8C78-EFA1E4928CCA}" destId="{0111F758-8431-4CF7-AEDE-04E7FCDF08AB}" srcOrd="2" destOrd="0" presId="urn:microsoft.com/office/officeart/2008/layout/HalfCircleOrganizationChart"/>
    <dgm:cxn modelId="{C7D5C29E-BACA-A540-873D-05D268602783}" type="presParOf" srcId="{5801015B-4765-4AC4-8C78-EFA1E4928CCA}" destId="{C422C232-2303-4131-BDA4-9233E00595B6}" srcOrd="3" destOrd="0" presId="urn:microsoft.com/office/officeart/2008/layout/HalfCircleOrganizationChart"/>
    <dgm:cxn modelId="{6179127C-71C5-2349-84D9-DEDDDC1B4798}" type="presParOf" srcId="{9AFFD343-96D8-448B-8BA9-A23AB4FA1160}" destId="{C4C7523E-DE46-42F2-B601-0FE9C840205A}" srcOrd="1" destOrd="0" presId="urn:microsoft.com/office/officeart/2008/layout/HalfCircleOrganizationChart"/>
    <dgm:cxn modelId="{BE1CFC25-0F95-1A4A-94F7-7F214C5AA3B4}" type="presParOf" srcId="{9AFFD343-96D8-448B-8BA9-A23AB4FA1160}" destId="{7831E2BD-2A01-4A7F-9D0B-D00E6D36DD97}" srcOrd="2" destOrd="0" presId="urn:microsoft.com/office/officeart/2008/layout/HalfCircleOrganizationChart"/>
    <dgm:cxn modelId="{232B9069-8755-5443-8ADA-3EA5672A42A5}" type="presParOf" srcId="{7875984C-C445-4DCA-ABB7-FF6276F017F8}" destId="{5C501965-55AF-4FC7-992D-D18EE12535A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FBBD4-6746-4AE7-B624-61653539951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4BA3A631-3628-4BB3-8FBB-38FD71E2591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sz="1500" b="0" dirty="0" smtClean="0">
              <a:solidFill>
                <a:schemeClr val="tx1"/>
              </a:solidFill>
            </a:rPr>
            <a:t>1-</a:t>
          </a:r>
          <a:r>
            <a:rPr lang="en-US" sz="1500" b="0" dirty="0" smtClean="0"/>
            <a:t> building blocks : </a:t>
          </a:r>
          <a:r>
            <a:rPr lang="en-US" sz="1500" b="0" dirty="0" smtClean="0">
              <a:solidFill>
                <a:schemeClr val="tx1"/>
              </a:solidFill>
            </a:rPr>
            <a:t>Synthesis (UDP-glucose)* </a:t>
          </a:r>
          <a:r>
            <a:rPr lang="en-US" sz="1500" b="0" dirty="0" smtClean="0">
              <a:solidFill>
                <a:schemeClr val="bg2">
                  <a:lumMod val="50000"/>
                </a:schemeClr>
              </a:solidFill>
            </a:rPr>
            <a:t>(source of all residues that are added to the growing glycogen molecule.)</a:t>
          </a:r>
          <a:endParaRPr lang="ar-SA" sz="1500" b="0" dirty="0">
            <a:solidFill>
              <a:schemeClr val="bg2">
                <a:lumMod val="50000"/>
              </a:schemeClr>
            </a:solidFill>
          </a:endParaRPr>
        </a:p>
      </dgm:t>
    </dgm:pt>
    <dgm:pt modelId="{C8C61569-5108-4554-8A8D-3042717A5884}" type="parTrans" cxnId="{278F9816-461D-4F9B-9ADD-911B00CD6C40}">
      <dgm:prSet/>
      <dgm:spPr/>
      <dgm:t>
        <a:bodyPr/>
        <a:lstStyle/>
        <a:p>
          <a:pPr rtl="1"/>
          <a:endParaRPr lang="ar-SA"/>
        </a:p>
      </dgm:t>
    </dgm:pt>
    <dgm:pt modelId="{220C2A98-CD2C-4BF5-9CA4-DBEEB43C3F97}" type="sibTrans" cxnId="{278F9816-461D-4F9B-9ADD-911B00CD6C40}">
      <dgm:prSet/>
      <dgm:spPr/>
      <dgm:t>
        <a:bodyPr/>
        <a:lstStyle/>
        <a:p>
          <a:pPr rtl="1"/>
          <a:endParaRPr lang="ar-SA"/>
        </a:p>
      </dgm:t>
    </dgm:pt>
    <dgm:pt modelId="{D5A29C54-5B73-426E-A8BA-4C156F1291CE}">
      <dgm:prSet phldrT="[Text]"/>
      <dgm:spPr/>
      <dgm:t>
        <a:bodyPr/>
        <a:lstStyle/>
        <a:p>
          <a:pPr rtl="1"/>
          <a:r>
            <a:rPr lang="en-US" b="0" dirty="0" smtClean="0">
              <a:solidFill>
                <a:schemeClr val="tx1"/>
              </a:solidFill>
            </a:rPr>
            <a:t>2- Initiation of synthesis</a:t>
          </a:r>
          <a:endParaRPr lang="ar-SA" b="0" dirty="0">
            <a:solidFill>
              <a:schemeClr val="tx1"/>
            </a:solidFill>
          </a:endParaRPr>
        </a:p>
      </dgm:t>
    </dgm:pt>
    <dgm:pt modelId="{7A792C47-6EF7-4615-A8BD-696598B44551}" type="parTrans" cxnId="{74C2BFB4-A493-406A-84F8-9D12242CC837}">
      <dgm:prSet/>
      <dgm:spPr/>
      <dgm:t>
        <a:bodyPr/>
        <a:lstStyle/>
        <a:p>
          <a:pPr rtl="1"/>
          <a:endParaRPr lang="ar-SA"/>
        </a:p>
      </dgm:t>
    </dgm:pt>
    <dgm:pt modelId="{AE88E2B4-694C-488C-AFC5-152E94298A77}" type="sibTrans" cxnId="{74C2BFB4-A493-406A-84F8-9D12242CC837}">
      <dgm:prSet/>
      <dgm:spPr/>
      <dgm:t>
        <a:bodyPr/>
        <a:lstStyle/>
        <a:p>
          <a:pPr rtl="1"/>
          <a:endParaRPr lang="ar-SA"/>
        </a:p>
      </dgm:t>
    </dgm:pt>
    <dgm:pt modelId="{5DF6B2EC-3E44-46FE-845B-251ADADC0020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3- Elongation:</a:t>
          </a:r>
        </a:p>
        <a:p>
          <a:pPr rtl="1"/>
          <a:r>
            <a:rPr lang="en-US" dirty="0" smtClean="0">
              <a:solidFill>
                <a:schemeClr val="tx1"/>
              </a:solidFill>
            </a:rPr>
            <a:t>Using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the enzyme </a:t>
          </a:r>
          <a:r>
            <a:rPr lang="en-US" b="1" dirty="0" smtClean="0">
              <a:solidFill>
                <a:srgbClr val="FF0000"/>
              </a:solidFill>
            </a:rPr>
            <a:t>glycogen synthase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(which makes  </a:t>
          </a:r>
        </a:p>
        <a:p>
          <a:pPr rtl="1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α 1</a:t>
          </a:r>
          <a:r>
            <a:rPr lang="en-US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rPr>
            <a:t>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4 linkages)</a:t>
          </a:r>
          <a:endParaRPr lang="ar-SA" dirty="0">
            <a:solidFill>
              <a:schemeClr val="bg2">
                <a:lumMod val="50000"/>
              </a:schemeClr>
            </a:solidFill>
          </a:endParaRPr>
        </a:p>
      </dgm:t>
    </dgm:pt>
    <dgm:pt modelId="{8E6AA7CA-48D7-4D4B-9173-FC730D1D37C5}" type="parTrans" cxnId="{CD5B0825-3EAB-4D62-B04C-5F786E1315A3}">
      <dgm:prSet/>
      <dgm:spPr/>
      <dgm:t>
        <a:bodyPr/>
        <a:lstStyle/>
        <a:p>
          <a:pPr rtl="1"/>
          <a:endParaRPr lang="ar-SA"/>
        </a:p>
      </dgm:t>
    </dgm:pt>
    <dgm:pt modelId="{1F25B937-9F91-4E6D-BEB3-D724232158BA}" type="sibTrans" cxnId="{CD5B0825-3EAB-4D62-B04C-5F786E1315A3}">
      <dgm:prSet/>
      <dgm:spPr/>
      <dgm:t>
        <a:bodyPr/>
        <a:lstStyle/>
        <a:p>
          <a:pPr rtl="1"/>
          <a:endParaRPr lang="ar-SA"/>
        </a:p>
      </dgm:t>
    </dgm:pt>
    <dgm:pt modelId="{6D51EE19-E481-4C1B-A8F8-C39FB20583D0}">
      <dgm:prSet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4- Branching</a:t>
          </a:r>
          <a:r>
            <a:rPr lang="en-US" dirty="0" smtClean="0">
              <a:solidFill>
                <a:schemeClr val="tx1"/>
              </a:solidFill>
            </a:rPr>
            <a:t>:</a:t>
          </a:r>
        </a:p>
        <a:p>
          <a:pPr rtl="1"/>
          <a:r>
            <a:rPr lang="en-US" dirty="0" smtClean="0">
              <a:solidFill>
                <a:schemeClr val="tx1"/>
              </a:solidFill>
            </a:rPr>
            <a:t>Using </a:t>
          </a:r>
          <a:r>
            <a:rPr lang="en-US" b="1" dirty="0" smtClean="0">
              <a:solidFill>
                <a:srgbClr val="FF0000"/>
              </a:solidFill>
            </a:rPr>
            <a:t>branching enzyme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(makes α 1-6 linkages) .</a:t>
          </a:r>
          <a:endParaRPr lang="ar-SA" dirty="0">
            <a:solidFill>
              <a:schemeClr val="bg2">
                <a:lumMod val="50000"/>
              </a:schemeClr>
            </a:solidFill>
          </a:endParaRPr>
        </a:p>
      </dgm:t>
    </dgm:pt>
    <dgm:pt modelId="{3CA6F754-636D-4255-A4BA-55F81F480955}" type="parTrans" cxnId="{39733BD9-4199-4F37-B944-2C12A174849B}">
      <dgm:prSet/>
      <dgm:spPr/>
      <dgm:t>
        <a:bodyPr/>
        <a:lstStyle/>
        <a:p>
          <a:pPr rtl="1"/>
          <a:endParaRPr lang="ar-SA"/>
        </a:p>
      </dgm:t>
    </dgm:pt>
    <dgm:pt modelId="{7D3BD743-76CB-4706-851D-E8C42F4F0BE1}" type="sibTrans" cxnId="{39733BD9-4199-4F37-B944-2C12A174849B}">
      <dgm:prSet/>
      <dgm:spPr/>
      <dgm:t>
        <a:bodyPr/>
        <a:lstStyle/>
        <a:p>
          <a:pPr rtl="1"/>
          <a:endParaRPr lang="ar-SA"/>
        </a:p>
      </dgm:t>
    </dgm:pt>
    <dgm:pt modelId="{449045C3-DBAB-4375-875F-222B2F646171}" type="pres">
      <dgm:prSet presAssocID="{4F9FBBD4-6746-4AE7-B624-61653539951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558E99-B914-4390-9FDD-9110B15C2FF6}" type="pres">
      <dgm:prSet presAssocID="{4F9FBBD4-6746-4AE7-B624-616535399513}" presName="arrow" presStyleLbl="bgShp" presStyleIdx="0" presStyleCnt="1"/>
      <dgm:spPr/>
    </dgm:pt>
    <dgm:pt modelId="{162D6EB3-6883-40CF-B47D-2683E87EDE76}" type="pres">
      <dgm:prSet presAssocID="{4F9FBBD4-6746-4AE7-B624-616535399513}" presName="linearProcess" presStyleCnt="0"/>
      <dgm:spPr/>
    </dgm:pt>
    <dgm:pt modelId="{D8466362-44A9-48BF-A6D2-F7D977ED1193}" type="pres">
      <dgm:prSet presAssocID="{4BA3A631-3628-4BB3-8FBB-38FD71E2591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AAB5A7-2F89-43D2-B1C7-8D9D1CB98D84}" type="pres">
      <dgm:prSet presAssocID="{220C2A98-CD2C-4BF5-9CA4-DBEEB43C3F97}" presName="sibTrans" presStyleCnt="0"/>
      <dgm:spPr/>
    </dgm:pt>
    <dgm:pt modelId="{79AA0163-9EF3-42EC-BFB1-9085326ED8CA}" type="pres">
      <dgm:prSet presAssocID="{D5A29C54-5B73-426E-A8BA-4C156F1291C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D63F5AF-FC92-436B-8B25-27652D06DEA4}" type="pres">
      <dgm:prSet presAssocID="{AE88E2B4-694C-488C-AFC5-152E94298A77}" presName="sibTrans" presStyleCnt="0"/>
      <dgm:spPr/>
    </dgm:pt>
    <dgm:pt modelId="{566A39D7-628D-45B0-9FCB-B51D97B070A3}" type="pres">
      <dgm:prSet presAssocID="{5DF6B2EC-3E44-46FE-845B-251ADADC002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461036-76F3-49FF-9BE6-767521E3FF94}" type="pres">
      <dgm:prSet presAssocID="{1F25B937-9F91-4E6D-BEB3-D724232158BA}" presName="sibTrans" presStyleCnt="0"/>
      <dgm:spPr/>
    </dgm:pt>
    <dgm:pt modelId="{1F8F199B-EF76-4BFD-B1C3-60F64ACCADAF}" type="pres">
      <dgm:prSet presAssocID="{6D51EE19-E481-4C1B-A8F8-C39FB20583D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DAD85B7-6B09-344B-AC4A-26B4A53C9667}" type="presOf" srcId="{5DF6B2EC-3E44-46FE-845B-251ADADC0020}" destId="{566A39D7-628D-45B0-9FCB-B51D97B070A3}" srcOrd="0" destOrd="0" presId="urn:microsoft.com/office/officeart/2005/8/layout/hProcess9"/>
    <dgm:cxn modelId="{39733BD9-4199-4F37-B944-2C12A174849B}" srcId="{4F9FBBD4-6746-4AE7-B624-616535399513}" destId="{6D51EE19-E481-4C1B-A8F8-C39FB20583D0}" srcOrd="3" destOrd="0" parTransId="{3CA6F754-636D-4255-A4BA-55F81F480955}" sibTransId="{7D3BD743-76CB-4706-851D-E8C42F4F0BE1}"/>
    <dgm:cxn modelId="{FBFCDC53-730B-B640-A3B5-7FCC3E6C527E}" type="presOf" srcId="{D5A29C54-5B73-426E-A8BA-4C156F1291CE}" destId="{79AA0163-9EF3-42EC-BFB1-9085326ED8CA}" srcOrd="0" destOrd="0" presId="urn:microsoft.com/office/officeart/2005/8/layout/hProcess9"/>
    <dgm:cxn modelId="{278F9816-461D-4F9B-9ADD-911B00CD6C40}" srcId="{4F9FBBD4-6746-4AE7-B624-616535399513}" destId="{4BA3A631-3628-4BB3-8FBB-38FD71E2591E}" srcOrd="0" destOrd="0" parTransId="{C8C61569-5108-4554-8A8D-3042717A5884}" sibTransId="{220C2A98-CD2C-4BF5-9CA4-DBEEB43C3F97}"/>
    <dgm:cxn modelId="{74C2BFB4-A493-406A-84F8-9D12242CC837}" srcId="{4F9FBBD4-6746-4AE7-B624-616535399513}" destId="{D5A29C54-5B73-426E-A8BA-4C156F1291CE}" srcOrd="1" destOrd="0" parTransId="{7A792C47-6EF7-4615-A8BD-696598B44551}" sibTransId="{AE88E2B4-694C-488C-AFC5-152E94298A77}"/>
    <dgm:cxn modelId="{CD5B0825-3EAB-4D62-B04C-5F786E1315A3}" srcId="{4F9FBBD4-6746-4AE7-B624-616535399513}" destId="{5DF6B2EC-3E44-46FE-845B-251ADADC0020}" srcOrd="2" destOrd="0" parTransId="{8E6AA7CA-48D7-4D4B-9173-FC730D1D37C5}" sibTransId="{1F25B937-9F91-4E6D-BEB3-D724232158BA}"/>
    <dgm:cxn modelId="{81D25B17-9B31-E94F-B9D1-CF3794CC1ECD}" type="presOf" srcId="{4F9FBBD4-6746-4AE7-B624-616535399513}" destId="{449045C3-DBAB-4375-875F-222B2F646171}" srcOrd="0" destOrd="0" presId="urn:microsoft.com/office/officeart/2005/8/layout/hProcess9"/>
    <dgm:cxn modelId="{D054E56C-4A8A-F54E-81C4-42D93AEEDE79}" type="presOf" srcId="{4BA3A631-3628-4BB3-8FBB-38FD71E2591E}" destId="{D8466362-44A9-48BF-A6D2-F7D977ED1193}" srcOrd="0" destOrd="0" presId="urn:microsoft.com/office/officeart/2005/8/layout/hProcess9"/>
    <dgm:cxn modelId="{775CA60C-5B8E-FA4F-953C-33913791B2AF}" type="presOf" srcId="{6D51EE19-E481-4C1B-A8F8-C39FB20583D0}" destId="{1F8F199B-EF76-4BFD-B1C3-60F64ACCADAF}" srcOrd="0" destOrd="0" presId="urn:microsoft.com/office/officeart/2005/8/layout/hProcess9"/>
    <dgm:cxn modelId="{424A61CE-0C67-F84A-BA38-17861328556B}" type="presParOf" srcId="{449045C3-DBAB-4375-875F-222B2F646171}" destId="{2B558E99-B914-4390-9FDD-9110B15C2FF6}" srcOrd="0" destOrd="0" presId="urn:microsoft.com/office/officeart/2005/8/layout/hProcess9"/>
    <dgm:cxn modelId="{471DD5F4-C543-654F-928D-C3EF91EF68F6}" type="presParOf" srcId="{449045C3-DBAB-4375-875F-222B2F646171}" destId="{162D6EB3-6883-40CF-B47D-2683E87EDE76}" srcOrd="1" destOrd="0" presId="urn:microsoft.com/office/officeart/2005/8/layout/hProcess9"/>
    <dgm:cxn modelId="{07B27E4B-5D76-E64D-A568-97C2DF2C8A0B}" type="presParOf" srcId="{162D6EB3-6883-40CF-B47D-2683E87EDE76}" destId="{D8466362-44A9-48BF-A6D2-F7D977ED1193}" srcOrd="0" destOrd="0" presId="urn:microsoft.com/office/officeart/2005/8/layout/hProcess9"/>
    <dgm:cxn modelId="{953E5B3F-3D1F-6046-A9A1-E17D901B328B}" type="presParOf" srcId="{162D6EB3-6883-40CF-B47D-2683E87EDE76}" destId="{45AAB5A7-2F89-43D2-B1C7-8D9D1CB98D84}" srcOrd="1" destOrd="0" presId="urn:microsoft.com/office/officeart/2005/8/layout/hProcess9"/>
    <dgm:cxn modelId="{EE67A990-125B-0940-852E-876EC4E60FF1}" type="presParOf" srcId="{162D6EB3-6883-40CF-B47D-2683E87EDE76}" destId="{79AA0163-9EF3-42EC-BFB1-9085326ED8CA}" srcOrd="2" destOrd="0" presId="urn:microsoft.com/office/officeart/2005/8/layout/hProcess9"/>
    <dgm:cxn modelId="{3FC3E7BD-B7C9-BB44-B798-F8BF9B32DF14}" type="presParOf" srcId="{162D6EB3-6883-40CF-B47D-2683E87EDE76}" destId="{2D63F5AF-FC92-436B-8B25-27652D06DEA4}" srcOrd="3" destOrd="0" presId="urn:microsoft.com/office/officeart/2005/8/layout/hProcess9"/>
    <dgm:cxn modelId="{9D2E0583-5C22-7A48-BD7F-BDF6CDF03EF9}" type="presParOf" srcId="{162D6EB3-6883-40CF-B47D-2683E87EDE76}" destId="{566A39D7-628D-45B0-9FCB-B51D97B070A3}" srcOrd="4" destOrd="0" presId="urn:microsoft.com/office/officeart/2005/8/layout/hProcess9"/>
    <dgm:cxn modelId="{F12EA14B-6373-C147-9439-47B89C6736EA}" type="presParOf" srcId="{162D6EB3-6883-40CF-B47D-2683E87EDE76}" destId="{EC461036-76F3-49FF-9BE6-767521E3FF94}" srcOrd="5" destOrd="0" presId="urn:microsoft.com/office/officeart/2005/8/layout/hProcess9"/>
    <dgm:cxn modelId="{ADD73014-BCEB-3F4D-827B-844F79F37EA6}" type="presParOf" srcId="{162D6EB3-6883-40CF-B47D-2683E87EDE76}" destId="{1F8F199B-EF76-4BFD-B1C3-60F64ACCADA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288710-4E73-4BB5-B27D-D88F3369ADF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FE9C6E0-D27D-4399-9B63-DC94690B7FE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l" rtl="1"/>
          <a:r>
            <a:rPr lang="en-US" sz="1600" b="1" dirty="0" smtClean="0"/>
            <a:t>1- </a:t>
          </a:r>
          <a:r>
            <a:rPr lang="en-US" sz="1600" b="1" dirty="0" smtClean="0">
              <a:solidFill>
                <a:schemeClr val="accent2"/>
              </a:solidFill>
            </a:rPr>
            <a:t>Shortening of glycogen chain</a:t>
          </a:r>
          <a:r>
            <a:rPr lang="en-US" sz="1600" b="1" dirty="0" smtClean="0"/>
            <a:t>: </a:t>
          </a:r>
          <a:r>
            <a:rPr lang="en-US" sz="1600" b="0" dirty="0" smtClean="0"/>
            <a:t>by </a:t>
          </a:r>
          <a:r>
            <a:rPr lang="en-US" sz="1600" b="0" dirty="0" smtClean="0">
              <a:solidFill>
                <a:srgbClr val="FF0000"/>
              </a:solidFill>
            </a:rPr>
            <a:t>glycogen phosphorylase</a:t>
          </a:r>
          <a:r>
            <a:rPr lang="en-US" sz="1600" b="0" dirty="0" smtClean="0"/>
            <a:t>: </a:t>
          </a:r>
        </a:p>
        <a:p>
          <a:pPr algn="l" rtl="1"/>
          <a:r>
            <a:rPr lang="en-US" sz="1600" b="0" dirty="0" smtClean="0"/>
            <a:t>Glycogen phosphorylase contains a coenzyme: </a:t>
          </a:r>
          <a:r>
            <a:rPr lang="en-US" sz="1600" b="0" dirty="0" smtClean="0">
              <a:solidFill>
                <a:srgbClr val="FF0000"/>
              </a:solidFill>
            </a:rPr>
            <a:t>pyridoxal phosphate</a:t>
          </a:r>
          <a:r>
            <a:rPr lang="en-US" sz="1600" b="0" dirty="0" smtClean="0"/>
            <a:t> (PLP).</a:t>
          </a:r>
        </a:p>
        <a:p>
          <a:pPr algn="l" rtl="1"/>
          <a:r>
            <a:rPr lang="en-US" sz="1600" b="0" dirty="0" smtClean="0">
              <a:solidFill>
                <a:schemeClr val="accent3">
                  <a:lumMod val="75000"/>
                </a:schemeClr>
              </a:solidFill>
            </a:rPr>
            <a:t>(Note: Pyridoxal Phosphate is a functional form of vitamin B6.) </a:t>
          </a:r>
        </a:p>
        <a:p>
          <a:pPr algn="l" rtl="1"/>
          <a:r>
            <a:rPr lang="en-US" sz="1600" b="0" dirty="0" smtClean="0"/>
            <a:t>They cleave </a:t>
          </a:r>
          <a:r>
            <a:rPr lang="en-US" sz="1400" b="0" dirty="0" smtClean="0"/>
            <a:t>(break) </a:t>
          </a:r>
          <a:r>
            <a:rPr lang="en-US" sz="1400" dirty="0" smtClean="0">
              <a:solidFill>
                <a:schemeClr val="tx1"/>
              </a:solidFill>
            </a:rPr>
            <a:t>α</a:t>
          </a:r>
          <a:r>
            <a:rPr lang="en-US" sz="1600" b="0" dirty="0" smtClean="0"/>
            <a:t>(1</a:t>
          </a:r>
          <a:r>
            <a:rPr lang="en-US" sz="1600" b="0" dirty="0" smtClean="0">
              <a:sym typeface="Wingdings" panose="05000000000000000000" pitchFamily="2" charset="2"/>
            </a:rPr>
            <a:t></a:t>
          </a:r>
          <a:r>
            <a:rPr lang="en-US" sz="1600" b="0" dirty="0" smtClean="0"/>
            <a:t>4) bonds of the glycogen chain </a:t>
          </a:r>
          <a:r>
            <a:rPr lang="en-US" sz="1600" b="0" dirty="0" smtClean="0">
              <a:sym typeface="Wingdings" panose="05000000000000000000" pitchFamily="2" charset="2"/>
            </a:rPr>
            <a:t> </a:t>
          </a:r>
          <a:r>
            <a:rPr lang="en-US" sz="1600" b="0" dirty="0" smtClean="0"/>
            <a:t>Producing  glucose 1-P.</a:t>
          </a:r>
        </a:p>
        <a:p>
          <a:pPr algn="l" rtl="1"/>
          <a:r>
            <a:rPr lang="en-US" sz="1600" b="0" dirty="0" smtClean="0">
              <a:solidFill>
                <a:schemeClr val="accent3">
                  <a:lumMod val="75000"/>
                </a:schemeClr>
              </a:solidFill>
            </a:rPr>
            <a:t>Note: After it reaches 4 residues the enzyme will stop cleaving</a:t>
          </a:r>
          <a:endParaRPr lang="ar-SA" sz="1600" b="0" dirty="0">
            <a:solidFill>
              <a:schemeClr val="accent3">
                <a:lumMod val="75000"/>
              </a:schemeClr>
            </a:solidFill>
          </a:endParaRPr>
        </a:p>
      </dgm:t>
    </dgm:pt>
    <dgm:pt modelId="{F8832A1B-C2B2-4F26-A00A-39AF28A1B35B}" type="parTrans" cxnId="{6FFF6D67-B741-4562-B2AB-6541C832FFD2}">
      <dgm:prSet/>
      <dgm:spPr/>
      <dgm:t>
        <a:bodyPr/>
        <a:lstStyle/>
        <a:p>
          <a:pPr rtl="1"/>
          <a:endParaRPr lang="ar-SA"/>
        </a:p>
      </dgm:t>
    </dgm:pt>
    <dgm:pt modelId="{7AD46D26-174B-4280-89BD-FCE9936113B7}" type="sibTrans" cxnId="{6FFF6D67-B741-4562-B2AB-6541C832FFD2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pPr rtl="1"/>
          <a:endParaRPr lang="ar-SA"/>
        </a:p>
      </dgm:t>
    </dgm:pt>
    <dgm:pt modelId="{D84B9E2C-D9D4-4175-AB71-E294ADF5DDC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1"/>
          <a:r>
            <a:rPr lang="en-US" sz="1600" b="1" dirty="0" smtClean="0"/>
            <a:t>2- </a:t>
          </a:r>
          <a:r>
            <a:rPr lang="en-US" sz="1600" b="1" dirty="0" smtClean="0">
              <a:solidFill>
                <a:schemeClr val="accent2"/>
              </a:solidFill>
            </a:rPr>
            <a:t>Removal of branches</a:t>
          </a:r>
          <a:r>
            <a:rPr lang="en-US" sz="1600" b="0" dirty="0" smtClean="0"/>
            <a:t>: by </a:t>
          </a:r>
          <a:r>
            <a:rPr lang="en-US" sz="1600" b="0" dirty="0" err="1" smtClean="0">
              <a:solidFill>
                <a:srgbClr val="FF0000"/>
              </a:solidFill>
            </a:rPr>
            <a:t>debranching</a:t>
          </a:r>
          <a:r>
            <a:rPr lang="en-US" sz="1600" b="0" dirty="0" smtClean="0">
              <a:solidFill>
                <a:srgbClr val="FF0000"/>
              </a:solidFill>
            </a:rPr>
            <a:t> enzymes</a:t>
          </a:r>
        </a:p>
        <a:p>
          <a:pPr rtl="1"/>
          <a:r>
            <a:rPr lang="en-US" sz="1600" b="0" dirty="0" smtClean="0"/>
            <a:t>Cleaving of </a:t>
          </a:r>
          <a:r>
            <a:rPr lang="en-US" sz="1600" dirty="0" smtClean="0">
              <a:solidFill>
                <a:schemeClr val="tx1"/>
              </a:solidFill>
            </a:rPr>
            <a:t>α</a:t>
          </a:r>
          <a:r>
            <a:rPr lang="en-US" sz="1600" b="0" dirty="0" smtClean="0"/>
            <a:t>(1</a:t>
          </a:r>
          <a:r>
            <a:rPr lang="en-US" sz="1600" b="0" dirty="0" smtClean="0">
              <a:sym typeface="Wingdings" panose="05000000000000000000" pitchFamily="2" charset="2"/>
            </a:rPr>
            <a:t></a:t>
          </a:r>
          <a:r>
            <a:rPr lang="en-US" sz="1600" b="0" dirty="0" smtClean="0"/>
            <a:t>6) bonds at the branches of glycogen which releases free glucose directly </a:t>
          </a:r>
        </a:p>
        <a:p>
          <a:pPr rtl="1"/>
          <a:r>
            <a:rPr lang="en-US" sz="1600" b="0" dirty="0" smtClean="0"/>
            <a:t>(in few quantities because the majority of the bonds are </a:t>
          </a:r>
        </a:p>
        <a:p>
          <a:pPr rtl="1"/>
          <a:r>
            <a:rPr lang="en-US" sz="1600" dirty="0" smtClean="0">
              <a:solidFill>
                <a:schemeClr val="tx1"/>
              </a:solidFill>
            </a:rPr>
            <a:t>α</a:t>
          </a:r>
          <a:r>
            <a:rPr lang="en-US" sz="1600" b="0" dirty="0" smtClean="0"/>
            <a:t> (1,4) bonds)</a:t>
          </a:r>
          <a:r>
            <a:rPr lang="ar-SA" sz="1600" b="0" dirty="0" smtClean="0"/>
            <a:t> </a:t>
          </a:r>
          <a:endParaRPr lang="ar-SA" sz="1600" b="0" dirty="0"/>
        </a:p>
      </dgm:t>
    </dgm:pt>
    <dgm:pt modelId="{689CD870-B9EA-47CC-A6BA-92AB16929F76}" type="parTrans" cxnId="{DC41EA9C-6224-4983-B911-46527BBBCDC4}">
      <dgm:prSet/>
      <dgm:spPr/>
      <dgm:t>
        <a:bodyPr/>
        <a:lstStyle/>
        <a:p>
          <a:pPr rtl="1"/>
          <a:endParaRPr lang="ar-SA"/>
        </a:p>
      </dgm:t>
    </dgm:pt>
    <dgm:pt modelId="{953E87A6-F8BD-49DE-8EC5-096E24CACEFB}" type="sibTrans" cxnId="{DC41EA9C-6224-4983-B911-46527BBBCDC4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pPr rtl="1"/>
          <a:endParaRPr lang="ar-SA"/>
        </a:p>
      </dgm:t>
    </dgm:pt>
    <dgm:pt modelId="{CBAD7408-F436-44BE-9F10-9F3574DCDD7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1"/>
          <a:r>
            <a:rPr lang="en-US" sz="1600" b="1" dirty="0" smtClean="0"/>
            <a:t>3- </a:t>
          </a:r>
          <a:r>
            <a:rPr lang="en-US" sz="1600" b="1" dirty="0" smtClean="0">
              <a:solidFill>
                <a:schemeClr val="accent2"/>
              </a:solidFill>
            </a:rPr>
            <a:t>Conversion of glucose 1-P to glucose 6-P</a:t>
          </a:r>
          <a:r>
            <a:rPr lang="en-US" sz="1600" b="1" dirty="0" smtClean="0"/>
            <a:t>: </a:t>
          </a:r>
          <a:r>
            <a:rPr lang="en-US" sz="1600" dirty="0" smtClean="0"/>
            <a:t>Glucose 1-P is converted to </a:t>
          </a:r>
          <a:r>
            <a:rPr lang="en-US" sz="1600" b="0" dirty="0" smtClean="0"/>
            <a:t>glucose 6-P</a:t>
          </a:r>
          <a:r>
            <a:rPr lang="en-US" sz="1600" b="1" dirty="0" smtClean="0"/>
            <a:t> </a:t>
          </a:r>
          <a:r>
            <a:rPr lang="en-US" sz="1600" dirty="0" smtClean="0"/>
            <a:t>by </a:t>
          </a:r>
          <a:r>
            <a:rPr lang="en-US" sz="1600" dirty="0" err="1" smtClean="0">
              <a:solidFill>
                <a:srgbClr val="FF0000"/>
              </a:solidFill>
            </a:rPr>
            <a:t>phosphogluco</a:t>
          </a:r>
          <a:r>
            <a:rPr lang="en-US" sz="1600" dirty="0" smtClean="0">
              <a:solidFill>
                <a:srgbClr val="FF0000"/>
              </a:solidFill>
            </a:rPr>
            <a:t>-mutase</a:t>
          </a:r>
          <a:r>
            <a:rPr lang="en-US" sz="1600" dirty="0" smtClean="0"/>
            <a:t> . </a:t>
          </a:r>
          <a:r>
            <a:rPr lang="ar-SA" sz="1600" dirty="0" smtClean="0"/>
            <a:t> </a:t>
          </a:r>
          <a:endParaRPr lang="ar-SA" sz="1600" dirty="0"/>
        </a:p>
      </dgm:t>
    </dgm:pt>
    <dgm:pt modelId="{2AC8BD39-5542-4D02-A534-28AD5EA32411}" type="parTrans" cxnId="{098575D3-8BC5-443E-B018-A21127F171A7}">
      <dgm:prSet/>
      <dgm:spPr/>
      <dgm:t>
        <a:bodyPr/>
        <a:lstStyle/>
        <a:p>
          <a:pPr rtl="1"/>
          <a:endParaRPr lang="ar-SA"/>
        </a:p>
      </dgm:t>
    </dgm:pt>
    <dgm:pt modelId="{F0419B28-33C9-4F6E-93E1-C91634A22DF8}" type="sibTrans" cxnId="{098575D3-8BC5-443E-B018-A21127F171A7}">
      <dgm:prSet/>
      <dgm:spPr/>
      <dgm:t>
        <a:bodyPr/>
        <a:lstStyle/>
        <a:p>
          <a:pPr rtl="1"/>
          <a:endParaRPr lang="ar-SA"/>
        </a:p>
      </dgm:t>
    </dgm:pt>
    <dgm:pt modelId="{10D58CE5-133E-4C2F-9EFA-C02C8AA1531E}" type="pres">
      <dgm:prSet presAssocID="{22288710-4E73-4BB5-B27D-D88F3369ADF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3A5901-7F99-4411-9D68-89CEEFC06310}" type="pres">
      <dgm:prSet presAssocID="{22288710-4E73-4BB5-B27D-D88F3369ADF6}" presName="dummyMaxCanvas" presStyleCnt="0">
        <dgm:presLayoutVars/>
      </dgm:prSet>
      <dgm:spPr/>
    </dgm:pt>
    <dgm:pt modelId="{E70C611C-9C32-4B3B-A99A-D395D663B339}" type="pres">
      <dgm:prSet presAssocID="{22288710-4E73-4BB5-B27D-D88F3369ADF6}" presName="ThreeNodes_1" presStyleLbl="node1" presStyleIdx="0" presStyleCnt="3" custScaleX="117647" custScaleY="136485" custLinFactNeighborX="4412" custLinFactNeighborY="912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5D690D-F14F-4CED-BE43-0361577F5F8F}" type="pres">
      <dgm:prSet presAssocID="{22288710-4E73-4BB5-B27D-D88F3369ADF6}" presName="ThreeNodes_2" presStyleLbl="node1" presStyleIdx="1" presStyleCnt="3" custScaleX="108527" custScaleY="86996" custLinFactNeighborX="-13986" custLinFactNeighborY="3092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41BAD33-94B3-40DC-AE06-DCCEF3149E84}" type="pres">
      <dgm:prSet presAssocID="{22288710-4E73-4BB5-B27D-D88F3369ADF6}" presName="ThreeNodes_3" presStyleLbl="node1" presStyleIdx="2" presStyleCnt="3" custScaleY="55682" custLinFactNeighborX="-22059" custLinFactNeighborY="2952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612DCF-0C37-4084-85FA-95121C6ED5F5}" type="pres">
      <dgm:prSet presAssocID="{22288710-4E73-4BB5-B27D-D88F3369ADF6}" presName="ThreeConn_1-2" presStyleLbl="fgAccFollowNode1" presStyleIdx="0" presStyleCnt="2" custLinFactNeighborX="-57602" custLinFactNeighborY="63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950BF-E781-48F8-B8BC-3219DBB754E0}" type="pres">
      <dgm:prSet presAssocID="{22288710-4E73-4BB5-B27D-D88F3369ADF6}" presName="ThreeConn_2-3" presStyleLbl="fgAccFollowNode1" presStyleIdx="1" presStyleCnt="2" custLinFactX="-21411" custLinFactNeighborX="-100000" custLinFactNeighborY="63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E90CB-BCA2-469C-9339-C382346A70E5}" type="pres">
      <dgm:prSet presAssocID="{22288710-4E73-4BB5-B27D-D88F3369ADF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64BA25F-B6CE-4428-9B3A-D45405E4374F}" type="pres">
      <dgm:prSet presAssocID="{22288710-4E73-4BB5-B27D-D88F3369ADF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BD7FD4-1C75-428D-875E-E2D5F2A07447}" type="pres">
      <dgm:prSet presAssocID="{22288710-4E73-4BB5-B27D-D88F3369ADF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B13F248-803C-DB48-9B6C-5BC1B69B83B4}" type="presOf" srcId="{7AD46D26-174B-4280-89BD-FCE9936113B7}" destId="{D9612DCF-0C37-4084-85FA-95121C6ED5F5}" srcOrd="0" destOrd="0" presId="urn:microsoft.com/office/officeart/2005/8/layout/vProcess5"/>
    <dgm:cxn modelId="{098575D3-8BC5-443E-B018-A21127F171A7}" srcId="{22288710-4E73-4BB5-B27D-D88F3369ADF6}" destId="{CBAD7408-F436-44BE-9F10-9F3574DCDD73}" srcOrd="2" destOrd="0" parTransId="{2AC8BD39-5542-4D02-A534-28AD5EA32411}" sibTransId="{F0419B28-33C9-4F6E-93E1-C91634A22DF8}"/>
    <dgm:cxn modelId="{5F83D6F2-83D8-6E45-8573-A10CA38B9855}" type="presOf" srcId="{953E87A6-F8BD-49DE-8EC5-096E24CACEFB}" destId="{716950BF-E781-48F8-B8BC-3219DBB754E0}" srcOrd="0" destOrd="0" presId="urn:microsoft.com/office/officeart/2005/8/layout/vProcess5"/>
    <dgm:cxn modelId="{6FFF6D67-B741-4562-B2AB-6541C832FFD2}" srcId="{22288710-4E73-4BB5-B27D-D88F3369ADF6}" destId="{8FE9C6E0-D27D-4399-9B63-DC94690B7FE0}" srcOrd="0" destOrd="0" parTransId="{F8832A1B-C2B2-4F26-A00A-39AF28A1B35B}" sibTransId="{7AD46D26-174B-4280-89BD-FCE9936113B7}"/>
    <dgm:cxn modelId="{8D95EF7F-B267-D74A-BAB8-288C6D1FFAE2}" type="presOf" srcId="{22288710-4E73-4BB5-B27D-D88F3369ADF6}" destId="{10D58CE5-133E-4C2F-9EFA-C02C8AA1531E}" srcOrd="0" destOrd="0" presId="urn:microsoft.com/office/officeart/2005/8/layout/vProcess5"/>
    <dgm:cxn modelId="{5770CA72-81CF-C346-B144-4691A326335B}" type="presOf" srcId="{8FE9C6E0-D27D-4399-9B63-DC94690B7FE0}" destId="{E70C611C-9C32-4B3B-A99A-D395D663B339}" srcOrd="0" destOrd="0" presId="urn:microsoft.com/office/officeart/2005/8/layout/vProcess5"/>
    <dgm:cxn modelId="{D570DBD5-9E65-7140-9801-DCC903A8E7EC}" type="presOf" srcId="{8FE9C6E0-D27D-4399-9B63-DC94690B7FE0}" destId="{9EDE90CB-BCA2-469C-9339-C382346A70E5}" srcOrd="1" destOrd="0" presId="urn:microsoft.com/office/officeart/2005/8/layout/vProcess5"/>
    <dgm:cxn modelId="{A15C5FF0-2D14-0A48-80C9-C95DFF9CC9AA}" type="presOf" srcId="{D84B9E2C-D9D4-4175-AB71-E294ADF5DDCC}" destId="{FC5D690D-F14F-4CED-BE43-0361577F5F8F}" srcOrd="0" destOrd="0" presId="urn:microsoft.com/office/officeart/2005/8/layout/vProcess5"/>
    <dgm:cxn modelId="{DC41EA9C-6224-4983-B911-46527BBBCDC4}" srcId="{22288710-4E73-4BB5-B27D-D88F3369ADF6}" destId="{D84B9E2C-D9D4-4175-AB71-E294ADF5DDCC}" srcOrd="1" destOrd="0" parTransId="{689CD870-B9EA-47CC-A6BA-92AB16929F76}" sibTransId="{953E87A6-F8BD-49DE-8EC5-096E24CACEFB}"/>
    <dgm:cxn modelId="{05299F67-8539-3948-859F-143CF6D0B0A0}" type="presOf" srcId="{D84B9E2C-D9D4-4175-AB71-E294ADF5DDCC}" destId="{864BA25F-B6CE-4428-9B3A-D45405E4374F}" srcOrd="1" destOrd="0" presId="urn:microsoft.com/office/officeart/2005/8/layout/vProcess5"/>
    <dgm:cxn modelId="{4CF1D0E4-A52F-D346-A1E4-0A78C165C2FE}" type="presOf" srcId="{CBAD7408-F436-44BE-9F10-9F3574DCDD73}" destId="{EFBD7FD4-1C75-428D-875E-E2D5F2A07447}" srcOrd="1" destOrd="0" presId="urn:microsoft.com/office/officeart/2005/8/layout/vProcess5"/>
    <dgm:cxn modelId="{FCA8DC3C-7503-8F46-99E2-1C6D85E900BB}" type="presOf" srcId="{CBAD7408-F436-44BE-9F10-9F3574DCDD73}" destId="{941BAD33-94B3-40DC-AE06-DCCEF3149E84}" srcOrd="0" destOrd="0" presId="urn:microsoft.com/office/officeart/2005/8/layout/vProcess5"/>
    <dgm:cxn modelId="{3759747D-2628-AF41-ABCF-DB12E6C3BEB0}" type="presParOf" srcId="{10D58CE5-133E-4C2F-9EFA-C02C8AA1531E}" destId="{DE3A5901-7F99-4411-9D68-89CEEFC06310}" srcOrd="0" destOrd="0" presId="urn:microsoft.com/office/officeart/2005/8/layout/vProcess5"/>
    <dgm:cxn modelId="{457952A8-22EC-7242-886E-315CB2EB94CB}" type="presParOf" srcId="{10D58CE5-133E-4C2F-9EFA-C02C8AA1531E}" destId="{E70C611C-9C32-4B3B-A99A-D395D663B339}" srcOrd="1" destOrd="0" presId="urn:microsoft.com/office/officeart/2005/8/layout/vProcess5"/>
    <dgm:cxn modelId="{62B1853A-DB0F-4D44-9631-77102166CF55}" type="presParOf" srcId="{10D58CE5-133E-4C2F-9EFA-C02C8AA1531E}" destId="{FC5D690D-F14F-4CED-BE43-0361577F5F8F}" srcOrd="2" destOrd="0" presId="urn:microsoft.com/office/officeart/2005/8/layout/vProcess5"/>
    <dgm:cxn modelId="{AEA93059-F66D-9C4D-B1CF-EA054459BF13}" type="presParOf" srcId="{10D58CE5-133E-4C2F-9EFA-C02C8AA1531E}" destId="{941BAD33-94B3-40DC-AE06-DCCEF3149E84}" srcOrd="3" destOrd="0" presId="urn:microsoft.com/office/officeart/2005/8/layout/vProcess5"/>
    <dgm:cxn modelId="{97401EE9-3132-BC45-90C6-334DD6F9F5FA}" type="presParOf" srcId="{10D58CE5-133E-4C2F-9EFA-C02C8AA1531E}" destId="{D9612DCF-0C37-4084-85FA-95121C6ED5F5}" srcOrd="4" destOrd="0" presId="urn:microsoft.com/office/officeart/2005/8/layout/vProcess5"/>
    <dgm:cxn modelId="{C1DF33D3-096C-5445-9BC4-FA0F4268D3E8}" type="presParOf" srcId="{10D58CE5-133E-4C2F-9EFA-C02C8AA1531E}" destId="{716950BF-E781-48F8-B8BC-3219DBB754E0}" srcOrd="5" destOrd="0" presId="urn:microsoft.com/office/officeart/2005/8/layout/vProcess5"/>
    <dgm:cxn modelId="{8ABB2D2C-3595-6943-87BB-E111C8884BEC}" type="presParOf" srcId="{10D58CE5-133E-4C2F-9EFA-C02C8AA1531E}" destId="{9EDE90CB-BCA2-469C-9339-C382346A70E5}" srcOrd="6" destOrd="0" presId="urn:microsoft.com/office/officeart/2005/8/layout/vProcess5"/>
    <dgm:cxn modelId="{E5766086-8FB8-BE4D-9237-E4603CCD6CB0}" type="presParOf" srcId="{10D58CE5-133E-4C2F-9EFA-C02C8AA1531E}" destId="{864BA25F-B6CE-4428-9B3A-D45405E4374F}" srcOrd="7" destOrd="0" presId="urn:microsoft.com/office/officeart/2005/8/layout/vProcess5"/>
    <dgm:cxn modelId="{9BCCBB5A-B34A-FD40-8174-628D3585DFDC}" type="presParOf" srcId="{10D58CE5-133E-4C2F-9EFA-C02C8AA1531E}" destId="{EFBD7FD4-1C75-428D-875E-E2D5F2A0744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14CC91-BE37-4AAB-BF83-BB66754A180E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EDD9B54-631C-4AAF-A77E-8A4C2EC61187}">
      <dgm:prSet phldrT="[Text]" custT="1"/>
      <dgm:spPr/>
      <dgm:t>
        <a:bodyPr/>
        <a:lstStyle/>
        <a:p>
          <a:r>
            <a:rPr lang="en-US" sz="1800" dirty="0" smtClean="0"/>
            <a:t>Regulation mechanisms</a:t>
          </a:r>
          <a:endParaRPr lang="en-US" sz="1800" dirty="0"/>
        </a:p>
      </dgm:t>
    </dgm:pt>
    <dgm:pt modelId="{EC63604E-BBB5-4965-925A-17D7A7CCCA34}" type="parTrans" cxnId="{D6EFD22E-8C3F-4B1F-B037-0357D2E4423E}">
      <dgm:prSet/>
      <dgm:spPr/>
      <dgm:t>
        <a:bodyPr/>
        <a:lstStyle/>
        <a:p>
          <a:endParaRPr lang="en-US" sz="1800"/>
        </a:p>
      </dgm:t>
    </dgm:pt>
    <dgm:pt modelId="{FE3ACCF5-33DC-4C87-8D8B-7382719C2F29}" type="sibTrans" cxnId="{D6EFD22E-8C3F-4B1F-B037-0357D2E4423E}">
      <dgm:prSet/>
      <dgm:spPr/>
      <dgm:t>
        <a:bodyPr/>
        <a:lstStyle/>
        <a:p>
          <a:endParaRPr lang="en-US" sz="1800"/>
        </a:p>
      </dgm:t>
    </dgm:pt>
    <dgm:pt modelId="{1B334549-72EC-4919-919A-DEAD6B4F60CF}">
      <dgm:prSet phldrT="[Text]" custT="1"/>
      <dgm:spPr/>
      <dgm:t>
        <a:bodyPr/>
        <a:lstStyle/>
        <a:p>
          <a:r>
            <a:rPr lang="en-US" sz="1800" dirty="0" smtClean="0"/>
            <a:t>1- allosteric regulation</a:t>
          </a:r>
          <a:endParaRPr lang="en-US" sz="1800" dirty="0"/>
        </a:p>
      </dgm:t>
    </dgm:pt>
    <dgm:pt modelId="{A3EF2D67-ECCB-421A-8E28-81B7BF37A8B4}" type="parTrans" cxnId="{C7C95013-79F5-4DE0-B635-3AB493074389}">
      <dgm:prSet/>
      <dgm:spPr/>
      <dgm:t>
        <a:bodyPr/>
        <a:lstStyle/>
        <a:p>
          <a:endParaRPr lang="en-US" sz="1800"/>
        </a:p>
      </dgm:t>
    </dgm:pt>
    <dgm:pt modelId="{48289612-B566-4197-91CC-B36B43102BA1}" type="sibTrans" cxnId="{C7C95013-79F5-4DE0-B635-3AB493074389}">
      <dgm:prSet/>
      <dgm:spPr/>
      <dgm:t>
        <a:bodyPr/>
        <a:lstStyle/>
        <a:p>
          <a:endParaRPr lang="en-US" sz="1800"/>
        </a:p>
      </dgm:t>
    </dgm:pt>
    <dgm:pt modelId="{B8E9F600-4266-4D39-B092-4DC022757AA2}">
      <dgm:prSet phldrT="[Text]" custT="1"/>
      <dgm:spPr/>
      <dgm:t>
        <a:bodyPr/>
        <a:lstStyle/>
        <a:p>
          <a:r>
            <a:rPr lang="en-US" sz="1800" dirty="0" smtClean="0"/>
            <a:t>2-Hormonal regulation</a:t>
          </a:r>
        </a:p>
        <a:p>
          <a:r>
            <a:rPr lang="en-US" sz="1800" dirty="0" smtClean="0"/>
            <a:t>(covalent modification)</a:t>
          </a:r>
          <a:endParaRPr lang="en-US" sz="1800" dirty="0"/>
        </a:p>
      </dgm:t>
    </dgm:pt>
    <dgm:pt modelId="{F3786E0F-1DE1-478D-A251-EFEFA1613992}" type="parTrans" cxnId="{6F6A167F-3811-4762-BF18-FC8BF8C4064B}">
      <dgm:prSet/>
      <dgm:spPr/>
      <dgm:t>
        <a:bodyPr/>
        <a:lstStyle/>
        <a:p>
          <a:endParaRPr lang="en-US" sz="1800"/>
        </a:p>
      </dgm:t>
    </dgm:pt>
    <dgm:pt modelId="{32C18FCA-5D46-49F0-AE78-C60CFC67EBE7}" type="sibTrans" cxnId="{6F6A167F-3811-4762-BF18-FC8BF8C4064B}">
      <dgm:prSet/>
      <dgm:spPr/>
      <dgm:t>
        <a:bodyPr/>
        <a:lstStyle/>
        <a:p>
          <a:endParaRPr lang="en-US" sz="1800"/>
        </a:p>
      </dgm:t>
    </dgm:pt>
    <dgm:pt modelId="{A73413AB-2860-4AAC-BA54-D542186A2465}" type="pres">
      <dgm:prSet presAssocID="{F214CC91-BE37-4AAB-BF83-BB66754A18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33D1DE-79BE-4CDD-9059-46DD1F6089A3}" type="pres">
      <dgm:prSet presAssocID="{CEDD9B54-631C-4AAF-A77E-8A4C2EC61187}" presName="hierRoot1" presStyleCnt="0">
        <dgm:presLayoutVars>
          <dgm:hierBranch val="init"/>
        </dgm:presLayoutVars>
      </dgm:prSet>
      <dgm:spPr/>
    </dgm:pt>
    <dgm:pt modelId="{F1A5706D-5F9F-4B20-B9BD-4D0E9D85D1B0}" type="pres">
      <dgm:prSet presAssocID="{CEDD9B54-631C-4AAF-A77E-8A4C2EC61187}" presName="rootComposite1" presStyleCnt="0"/>
      <dgm:spPr/>
    </dgm:pt>
    <dgm:pt modelId="{91692248-41F0-4FFD-9626-68BA34A726E8}" type="pres">
      <dgm:prSet presAssocID="{CEDD9B54-631C-4AAF-A77E-8A4C2EC6118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77E3A6-41F0-4AA5-8E41-2FAFE3B92F74}" type="pres">
      <dgm:prSet presAssocID="{CEDD9B54-631C-4AAF-A77E-8A4C2EC6118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2206F78-4D8C-48FF-BB0B-59782E693C59}" type="pres">
      <dgm:prSet presAssocID="{CEDD9B54-631C-4AAF-A77E-8A4C2EC61187}" presName="hierChild2" presStyleCnt="0"/>
      <dgm:spPr/>
    </dgm:pt>
    <dgm:pt modelId="{79AD7DCC-D432-4CEC-9D35-995CFBE86688}" type="pres">
      <dgm:prSet presAssocID="{A3EF2D67-ECCB-421A-8E28-81B7BF37A8B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A611E74-0A6F-4FD6-B307-AC40B9839956}" type="pres">
      <dgm:prSet presAssocID="{1B334549-72EC-4919-919A-DEAD6B4F60CF}" presName="hierRoot2" presStyleCnt="0">
        <dgm:presLayoutVars>
          <dgm:hierBranch val="init"/>
        </dgm:presLayoutVars>
      </dgm:prSet>
      <dgm:spPr/>
    </dgm:pt>
    <dgm:pt modelId="{D51C982A-40CA-485B-A89B-64D0B36F56F4}" type="pres">
      <dgm:prSet presAssocID="{1B334549-72EC-4919-919A-DEAD6B4F60CF}" presName="rootComposite" presStyleCnt="0"/>
      <dgm:spPr/>
    </dgm:pt>
    <dgm:pt modelId="{4069B819-4397-45C9-8DCD-833E9DC26480}" type="pres">
      <dgm:prSet presAssocID="{1B334549-72EC-4919-919A-DEAD6B4F60CF}" presName="rootText" presStyleLbl="node2" presStyleIdx="0" presStyleCnt="2" custScaleX="1122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321159-22EE-429B-9033-10817B5AE42A}" type="pres">
      <dgm:prSet presAssocID="{1B334549-72EC-4919-919A-DEAD6B4F60CF}" presName="rootConnector" presStyleLbl="node2" presStyleIdx="0" presStyleCnt="2"/>
      <dgm:spPr/>
      <dgm:t>
        <a:bodyPr/>
        <a:lstStyle/>
        <a:p>
          <a:endParaRPr lang="en-US"/>
        </a:p>
      </dgm:t>
    </dgm:pt>
    <dgm:pt modelId="{898A380F-902C-4893-8F22-F6B265975A11}" type="pres">
      <dgm:prSet presAssocID="{1B334549-72EC-4919-919A-DEAD6B4F60CF}" presName="hierChild4" presStyleCnt="0"/>
      <dgm:spPr/>
    </dgm:pt>
    <dgm:pt modelId="{0CD3FE3D-3602-4568-BC86-C073CDEF3E0D}" type="pres">
      <dgm:prSet presAssocID="{1B334549-72EC-4919-919A-DEAD6B4F60CF}" presName="hierChild5" presStyleCnt="0"/>
      <dgm:spPr/>
    </dgm:pt>
    <dgm:pt modelId="{115B6423-4DBF-446C-B809-EE93EA230ABE}" type="pres">
      <dgm:prSet presAssocID="{F3786E0F-1DE1-478D-A251-EFEFA161399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9FCD3F1-FCB3-4F8D-85A9-54A37B2DA946}" type="pres">
      <dgm:prSet presAssocID="{B8E9F600-4266-4D39-B092-4DC022757AA2}" presName="hierRoot2" presStyleCnt="0">
        <dgm:presLayoutVars>
          <dgm:hierBranch val="init"/>
        </dgm:presLayoutVars>
      </dgm:prSet>
      <dgm:spPr/>
    </dgm:pt>
    <dgm:pt modelId="{277E0676-65BF-4BD3-900E-40CBB5FD9228}" type="pres">
      <dgm:prSet presAssocID="{B8E9F600-4266-4D39-B092-4DC022757AA2}" presName="rootComposite" presStyleCnt="0"/>
      <dgm:spPr/>
    </dgm:pt>
    <dgm:pt modelId="{8DA49B99-9FBB-4F05-95B6-87FDBA091FD4}" type="pres">
      <dgm:prSet presAssocID="{B8E9F600-4266-4D39-B092-4DC022757AA2}" presName="rootText" presStyleLbl="node2" presStyleIdx="1" presStyleCnt="2" custScaleX="1123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C7AFE7-51CC-42E4-BB41-03CA37654802}" type="pres">
      <dgm:prSet presAssocID="{B8E9F600-4266-4D39-B092-4DC022757AA2}" presName="rootConnector" presStyleLbl="node2" presStyleIdx="1" presStyleCnt="2"/>
      <dgm:spPr/>
      <dgm:t>
        <a:bodyPr/>
        <a:lstStyle/>
        <a:p>
          <a:endParaRPr lang="en-US"/>
        </a:p>
      </dgm:t>
    </dgm:pt>
    <dgm:pt modelId="{603F4C2E-122E-4409-8741-3139A5E59182}" type="pres">
      <dgm:prSet presAssocID="{B8E9F600-4266-4D39-B092-4DC022757AA2}" presName="hierChild4" presStyleCnt="0"/>
      <dgm:spPr/>
    </dgm:pt>
    <dgm:pt modelId="{33A230B3-75B5-4EEB-8412-686A2B4A0E09}" type="pres">
      <dgm:prSet presAssocID="{B8E9F600-4266-4D39-B092-4DC022757AA2}" presName="hierChild5" presStyleCnt="0"/>
      <dgm:spPr/>
    </dgm:pt>
    <dgm:pt modelId="{C64AE7AF-3119-452B-9B2B-31346509745C}" type="pres">
      <dgm:prSet presAssocID="{CEDD9B54-631C-4AAF-A77E-8A4C2EC61187}" presName="hierChild3" presStyleCnt="0"/>
      <dgm:spPr/>
    </dgm:pt>
  </dgm:ptLst>
  <dgm:cxnLst>
    <dgm:cxn modelId="{6F6A167F-3811-4762-BF18-FC8BF8C4064B}" srcId="{CEDD9B54-631C-4AAF-A77E-8A4C2EC61187}" destId="{B8E9F600-4266-4D39-B092-4DC022757AA2}" srcOrd="1" destOrd="0" parTransId="{F3786E0F-1DE1-478D-A251-EFEFA1613992}" sibTransId="{32C18FCA-5D46-49F0-AE78-C60CFC67EBE7}"/>
    <dgm:cxn modelId="{E272A40B-4414-D84F-9DD3-B7EA767C37C4}" type="presOf" srcId="{F3786E0F-1DE1-478D-A251-EFEFA1613992}" destId="{115B6423-4DBF-446C-B809-EE93EA230ABE}" srcOrd="0" destOrd="0" presId="urn:microsoft.com/office/officeart/2005/8/layout/orgChart1"/>
    <dgm:cxn modelId="{48C1A15F-45BB-0149-8829-E64167091E0A}" type="presOf" srcId="{F214CC91-BE37-4AAB-BF83-BB66754A180E}" destId="{A73413AB-2860-4AAC-BA54-D542186A2465}" srcOrd="0" destOrd="0" presId="urn:microsoft.com/office/officeart/2005/8/layout/orgChart1"/>
    <dgm:cxn modelId="{FE8802AF-288F-CF4B-9812-40C3011671E7}" type="presOf" srcId="{B8E9F600-4266-4D39-B092-4DC022757AA2}" destId="{8DA49B99-9FBB-4F05-95B6-87FDBA091FD4}" srcOrd="0" destOrd="0" presId="urn:microsoft.com/office/officeart/2005/8/layout/orgChart1"/>
    <dgm:cxn modelId="{C7C95013-79F5-4DE0-B635-3AB493074389}" srcId="{CEDD9B54-631C-4AAF-A77E-8A4C2EC61187}" destId="{1B334549-72EC-4919-919A-DEAD6B4F60CF}" srcOrd="0" destOrd="0" parTransId="{A3EF2D67-ECCB-421A-8E28-81B7BF37A8B4}" sibTransId="{48289612-B566-4197-91CC-B36B43102BA1}"/>
    <dgm:cxn modelId="{4FA01BF7-ADED-674C-936E-44DDDDE78D3B}" type="presOf" srcId="{1B334549-72EC-4919-919A-DEAD6B4F60CF}" destId="{4069B819-4397-45C9-8DCD-833E9DC26480}" srcOrd="0" destOrd="0" presId="urn:microsoft.com/office/officeart/2005/8/layout/orgChart1"/>
    <dgm:cxn modelId="{EE4CFFCC-F814-FA46-B582-C8149C6D2EFB}" type="presOf" srcId="{A3EF2D67-ECCB-421A-8E28-81B7BF37A8B4}" destId="{79AD7DCC-D432-4CEC-9D35-995CFBE86688}" srcOrd="0" destOrd="0" presId="urn:microsoft.com/office/officeart/2005/8/layout/orgChart1"/>
    <dgm:cxn modelId="{D6EFD22E-8C3F-4B1F-B037-0357D2E4423E}" srcId="{F214CC91-BE37-4AAB-BF83-BB66754A180E}" destId="{CEDD9B54-631C-4AAF-A77E-8A4C2EC61187}" srcOrd="0" destOrd="0" parTransId="{EC63604E-BBB5-4965-925A-17D7A7CCCA34}" sibTransId="{FE3ACCF5-33DC-4C87-8D8B-7382719C2F29}"/>
    <dgm:cxn modelId="{8EADFBA1-C3CA-1849-8621-389CCDA5D1C3}" type="presOf" srcId="{1B334549-72EC-4919-919A-DEAD6B4F60CF}" destId="{60321159-22EE-429B-9033-10817B5AE42A}" srcOrd="1" destOrd="0" presId="urn:microsoft.com/office/officeart/2005/8/layout/orgChart1"/>
    <dgm:cxn modelId="{20B592C8-48E4-F947-A46B-DBDD2F1A72A3}" type="presOf" srcId="{B8E9F600-4266-4D39-B092-4DC022757AA2}" destId="{F9C7AFE7-51CC-42E4-BB41-03CA37654802}" srcOrd="1" destOrd="0" presId="urn:microsoft.com/office/officeart/2005/8/layout/orgChart1"/>
    <dgm:cxn modelId="{37597991-70DD-A64B-BEE8-8A682363CEF0}" type="presOf" srcId="{CEDD9B54-631C-4AAF-A77E-8A4C2EC61187}" destId="{1A77E3A6-41F0-4AA5-8E41-2FAFE3B92F74}" srcOrd="1" destOrd="0" presId="urn:microsoft.com/office/officeart/2005/8/layout/orgChart1"/>
    <dgm:cxn modelId="{B0A93236-A424-4A4D-BDDF-62DB6529D781}" type="presOf" srcId="{CEDD9B54-631C-4AAF-A77E-8A4C2EC61187}" destId="{91692248-41F0-4FFD-9626-68BA34A726E8}" srcOrd="0" destOrd="0" presId="urn:microsoft.com/office/officeart/2005/8/layout/orgChart1"/>
    <dgm:cxn modelId="{9D9A99AD-A161-3F41-80ED-E7EB975B1549}" type="presParOf" srcId="{A73413AB-2860-4AAC-BA54-D542186A2465}" destId="{3933D1DE-79BE-4CDD-9059-46DD1F6089A3}" srcOrd="0" destOrd="0" presId="urn:microsoft.com/office/officeart/2005/8/layout/orgChart1"/>
    <dgm:cxn modelId="{62C35FF3-D4DE-EB4C-99CD-052EC5399269}" type="presParOf" srcId="{3933D1DE-79BE-4CDD-9059-46DD1F6089A3}" destId="{F1A5706D-5F9F-4B20-B9BD-4D0E9D85D1B0}" srcOrd="0" destOrd="0" presId="urn:microsoft.com/office/officeart/2005/8/layout/orgChart1"/>
    <dgm:cxn modelId="{4C9A04B8-C368-F548-A1C0-2A0BA93B4580}" type="presParOf" srcId="{F1A5706D-5F9F-4B20-B9BD-4D0E9D85D1B0}" destId="{91692248-41F0-4FFD-9626-68BA34A726E8}" srcOrd="0" destOrd="0" presId="urn:microsoft.com/office/officeart/2005/8/layout/orgChart1"/>
    <dgm:cxn modelId="{8E845D08-95C8-E547-A648-DC17BB1B4FF3}" type="presParOf" srcId="{F1A5706D-5F9F-4B20-B9BD-4D0E9D85D1B0}" destId="{1A77E3A6-41F0-4AA5-8E41-2FAFE3B92F74}" srcOrd="1" destOrd="0" presId="urn:microsoft.com/office/officeart/2005/8/layout/orgChart1"/>
    <dgm:cxn modelId="{709F0928-C0DF-4141-AC7D-85E62DB3C422}" type="presParOf" srcId="{3933D1DE-79BE-4CDD-9059-46DD1F6089A3}" destId="{E2206F78-4D8C-48FF-BB0B-59782E693C59}" srcOrd="1" destOrd="0" presId="urn:microsoft.com/office/officeart/2005/8/layout/orgChart1"/>
    <dgm:cxn modelId="{7510B0A0-1DAC-4D4A-9A12-1BEC5AA76B36}" type="presParOf" srcId="{E2206F78-4D8C-48FF-BB0B-59782E693C59}" destId="{79AD7DCC-D432-4CEC-9D35-995CFBE86688}" srcOrd="0" destOrd="0" presId="urn:microsoft.com/office/officeart/2005/8/layout/orgChart1"/>
    <dgm:cxn modelId="{FD5D7173-ABE1-0C41-853C-58EEDBDDDFA8}" type="presParOf" srcId="{E2206F78-4D8C-48FF-BB0B-59782E693C59}" destId="{3A611E74-0A6F-4FD6-B307-AC40B9839956}" srcOrd="1" destOrd="0" presId="urn:microsoft.com/office/officeart/2005/8/layout/orgChart1"/>
    <dgm:cxn modelId="{EF434B33-2219-3949-BE45-6FC7335E754A}" type="presParOf" srcId="{3A611E74-0A6F-4FD6-B307-AC40B9839956}" destId="{D51C982A-40CA-485B-A89B-64D0B36F56F4}" srcOrd="0" destOrd="0" presId="urn:microsoft.com/office/officeart/2005/8/layout/orgChart1"/>
    <dgm:cxn modelId="{1E2E305A-B260-754C-BFDD-F25E91EDDC41}" type="presParOf" srcId="{D51C982A-40CA-485B-A89B-64D0B36F56F4}" destId="{4069B819-4397-45C9-8DCD-833E9DC26480}" srcOrd="0" destOrd="0" presId="urn:microsoft.com/office/officeart/2005/8/layout/orgChart1"/>
    <dgm:cxn modelId="{745FA900-E63A-E34D-8CB0-E9BADB96ACF2}" type="presParOf" srcId="{D51C982A-40CA-485B-A89B-64D0B36F56F4}" destId="{60321159-22EE-429B-9033-10817B5AE42A}" srcOrd="1" destOrd="0" presId="urn:microsoft.com/office/officeart/2005/8/layout/orgChart1"/>
    <dgm:cxn modelId="{422764FA-5470-BD49-885B-4CC15DC88073}" type="presParOf" srcId="{3A611E74-0A6F-4FD6-B307-AC40B9839956}" destId="{898A380F-902C-4893-8F22-F6B265975A11}" srcOrd="1" destOrd="0" presId="urn:microsoft.com/office/officeart/2005/8/layout/orgChart1"/>
    <dgm:cxn modelId="{5DB30606-C977-AD4B-AE03-6DB49ABFF379}" type="presParOf" srcId="{3A611E74-0A6F-4FD6-B307-AC40B9839956}" destId="{0CD3FE3D-3602-4568-BC86-C073CDEF3E0D}" srcOrd="2" destOrd="0" presId="urn:microsoft.com/office/officeart/2005/8/layout/orgChart1"/>
    <dgm:cxn modelId="{5F708707-A08B-A547-8142-4E7AF9AE48C5}" type="presParOf" srcId="{E2206F78-4D8C-48FF-BB0B-59782E693C59}" destId="{115B6423-4DBF-446C-B809-EE93EA230ABE}" srcOrd="2" destOrd="0" presId="urn:microsoft.com/office/officeart/2005/8/layout/orgChart1"/>
    <dgm:cxn modelId="{0F3DEAE6-2C20-D54A-A540-6B06F26306C0}" type="presParOf" srcId="{E2206F78-4D8C-48FF-BB0B-59782E693C59}" destId="{B9FCD3F1-FCB3-4F8D-85A9-54A37B2DA946}" srcOrd="3" destOrd="0" presId="urn:microsoft.com/office/officeart/2005/8/layout/orgChart1"/>
    <dgm:cxn modelId="{7C672399-EFDF-CA41-95FC-F27440FC0652}" type="presParOf" srcId="{B9FCD3F1-FCB3-4F8D-85A9-54A37B2DA946}" destId="{277E0676-65BF-4BD3-900E-40CBB5FD9228}" srcOrd="0" destOrd="0" presId="urn:microsoft.com/office/officeart/2005/8/layout/orgChart1"/>
    <dgm:cxn modelId="{18268DBA-E6F4-404A-A9D9-ECAB01E2545B}" type="presParOf" srcId="{277E0676-65BF-4BD3-900E-40CBB5FD9228}" destId="{8DA49B99-9FBB-4F05-95B6-87FDBA091FD4}" srcOrd="0" destOrd="0" presId="urn:microsoft.com/office/officeart/2005/8/layout/orgChart1"/>
    <dgm:cxn modelId="{89BE52B6-2CD3-754A-957A-2220941BCA9C}" type="presParOf" srcId="{277E0676-65BF-4BD3-900E-40CBB5FD9228}" destId="{F9C7AFE7-51CC-42E4-BB41-03CA37654802}" srcOrd="1" destOrd="0" presId="urn:microsoft.com/office/officeart/2005/8/layout/orgChart1"/>
    <dgm:cxn modelId="{26CD6058-C0C9-7C41-B692-318509353243}" type="presParOf" srcId="{B9FCD3F1-FCB3-4F8D-85A9-54A37B2DA946}" destId="{603F4C2E-122E-4409-8741-3139A5E59182}" srcOrd="1" destOrd="0" presId="urn:microsoft.com/office/officeart/2005/8/layout/orgChart1"/>
    <dgm:cxn modelId="{7E70031B-58C4-964D-96FB-74E20212DACE}" type="presParOf" srcId="{B9FCD3F1-FCB3-4F8D-85A9-54A37B2DA946}" destId="{33A230B3-75B5-4EEB-8412-686A2B4A0E09}" srcOrd="2" destOrd="0" presId="urn:microsoft.com/office/officeart/2005/8/layout/orgChart1"/>
    <dgm:cxn modelId="{F3B2EB57-4419-CE4E-B16D-2D8AAF2213FD}" type="presParOf" srcId="{3933D1DE-79BE-4CDD-9059-46DD1F6089A3}" destId="{C64AE7AF-3119-452B-9B2B-313465097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CE04AC-0707-6E47-A84D-BDAD73C2D6C6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AD927E-7D77-D149-B4C1-05732FABEDB2}">
      <dgm:prSet phldrT="[Text]"/>
      <dgm:spPr/>
      <dgm:t>
        <a:bodyPr/>
        <a:lstStyle/>
        <a:p>
          <a:r>
            <a:rPr lang="en-US" dirty="0" smtClean="0"/>
            <a:t>Ca Releasing </a:t>
          </a:r>
          <a:endParaRPr lang="en-US" dirty="0"/>
        </a:p>
      </dgm:t>
    </dgm:pt>
    <dgm:pt modelId="{8F0DA7D6-F0DA-AC4A-9E63-3BB86BCA1A0E}" type="parTrans" cxnId="{9033512E-53EA-9A4C-A634-884DA5BF6C36}">
      <dgm:prSet/>
      <dgm:spPr/>
      <dgm:t>
        <a:bodyPr/>
        <a:lstStyle/>
        <a:p>
          <a:endParaRPr lang="en-US"/>
        </a:p>
      </dgm:t>
    </dgm:pt>
    <dgm:pt modelId="{9F670298-25D5-8C44-8800-26D96FAD7A40}" type="sibTrans" cxnId="{9033512E-53EA-9A4C-A634-884DA5BF6C36}">
      <dgm:prSet/>
      <dgm:spPr/>
      <dgm:t>
        <a:bodyPr/>
        <a:lstStyle/>
        <a:p>
          <a:endParaRPr lang="en-US"/>
        </a:p>
      </dgm:t>
    </dgm:pt>
    <dgm:pt modelId="{8804D757-661F-3E4F-8893-1A57DF66972D}">
      <dgm:prSet phldrT="[Text]"/>
      <dgm:spPr/>
      <dgm:t>
        <a:bodyPr/>
        <a:lstStyle/>
        <a:p>
          <a:r>
            <a:rPr lang="en-US" dirty="0" smtClean="0"/>
            <a:t>Ca</a:t>
          </a:r>
          <a:r>
            <a:rPr lang="en-US" baseline="30000" dirty="0" smtClean="0"/>
            <a:t>+2</a:t>
          </a:r>
          <a:r>
            <a:rPr lang="en-US" dirty="0" smtClean="0"/>
            <a:t> is released from endoplasmic reticulum in response to hormone/neurotransmitter binding to cell-surface receptors which will lead in our case to increase Ca</a:t>
          </a:r>
          <a:r>
            <a:rPr lang="en-US" baseline="30000" dirty="0" smtClean="0"/>
            <a:t>+2</a:t>
          </a:r>
          <a:r>
            <a:rPr lang="en-US" dirty="0" smtClean="0"/>
            <a:t> conc. during muscle contraction.</a:t>
          </a:r>
          <a:endParaRPr lang="en-US" dirty="0"/>
        </a:p>
      </dgm:t>
    </dgm:pt>
    <dgm:pt modelId="{E52F52B8-E244-554B-9152-77985829E3DB}" type="parTrans" cxnId="{E3F46A53-629E-C94C-9126-6297494F35ED}">
      <dgm:prSet/>
      <dgm:spPr/>
      <dgm:t>
        <a:bodyPr/>
        <a:lstStyle/>
        <a:p>
          <a:endParaRPr lang="en-US"/>
        </a:p>
      </dgm:t>
    </dgm:pt>
    <dgm:pt modelId="{92F8B6E0-FCF8-E149-A1C5-733C7D21978E}" type="sibTrans" cxnId="{E3F46A53-629E-C94C-9126-6297494F35ED}">
      <dgm:prSet/>
      <dgm:spPr/>
      <dgm:t>
        <a:bodyPr/>
        <a:lstStyle/>
        <a:p>
          <a:endParaRPr lang="en-US"/>
        </a:p>
      </dgm:t>
    </dgm:pt>
    <dgm:pt modelId="{9FA1C76F-138B-8A45-ADFB-2B88625846DC}">
      <dgm:prSet phldrT="[Text]"/>
      <dgm:spPr/>
      <dgm:t>
        <a:bodyPr/>
        <a:lstStyle/>
        <a:p>
          <a:r>
            <a:rPr lang="en-US" dirty="0" smtClean="0"/>
            <a:t>Formation Ca</a:t>
          </a:r>
          <a:r>
            <a:rPr lang="en-US" baseline="30000" dirty="0" smtClean="0"/>
            <a:t>+2</a:t>
          </a:r>
          <a:r>
            <a:rPr lang="en-US" dirty="0" smtClean="0"/>
            <a:t> calmodulin complex </a:t>
          </a:r>
          <a:endParaRPr lang="en-US" dirty="0"/>
        </a:p>
      </dgm:t>
    </dgm:pt>
    <dgm:pt modelId="{6AB5551B-A096-3A49-8839-1BDB4793DAD6}" type="parTrans" cxnId="{FF3ADF17-5DC7-4947-BAC0-A00A9A248E55}">
      <dgm:prSet/>
      <dgm:spPr/>
      <dgm:t>
        <a:bodyPr/>
        <a:lstStyle/>
        <a:p>
          <a:endParaRPr lang="en-US"/>
        </a:p>
      </dgm:t>
    </dgm:pt>
    <dgm:pt modelId="{A00EE4A8-C2A6-324A-9033-2767A12D683D}" type="sibTrans" cxnId="{FF3ADF17-5DC7-4947-BAC0-A00A9A248E55}">
      <dgm:prSet/>
      <dgm:spPr/>
      <dgm:t>
        <a:bodyPr/>
        <a:lstStyle/>
        <a:p>
          <a:endParaRPr lang="en-US"/>
        </a:p>
      </dgm:t>
    </dgm:pt>
    <dgm:pt modelId="{654D735D-80A3-5A46-8F26-5F4AEC63A392}">
      <dgm:prSet phldrT="[Text]" custT="1"/>
      <dgm:spPr/>
      <dgm:t>
        <a:bodyPr/>
        <a:lstStyle/>
        <a:p>
          <a:r>
            <a:rPr lang="en-US" sz="2300" dirty="0" smtClean="0"/>
            <a:t>High </a:t>
          </a:r>
          <a:r>
            <a:rPr lang="en-US" sz="2300" dirty="0" err="1" smtClean="0"/>
            <a:t>conc</a:t>
          </a:r>
          <a:r>
            <a:rPr lang="en-US" sz="2300" dirty="0" smtClean="0"/>
            <a:t> of Ca</a:t>
          </a:r>
          <a:r>
            <a:rPr lang="en-US" sz="2300" baseline="30000" dirty="0" smtClean="0"/>
            <a:t>+2</a:t>
          </a:r>
          <a:r>
            <a:rPr lang="en-US" sz="2300" dirty="0" smtClean="0"/>
            <a:t> in the Intracellular will lead to formation of calmodulin-Ca</a:t>
          </a:r>
          <a:r>
            <a:rPr lang="en-US" sz="2300" baseline="30000" dirty="0" smtClean="0"/>
            <a:t>+2</a:t>
          </a:r>
          <a:r>
            <a:rPr lang="en-US" sz="2300" dirty="0" smtClean="0"/>
            <a:t> complex </a:t>
          </a:r>
          <a:r>
            <a:rPr lang="en-US" sz="2100" dirty="0" smtClean="0"/>
            <a:t>(4 molecules of Ca</a:t>
          </a:r>
          <a:r>
            <a:rPr lang="en-US" sz="2100" baseline="30000" dirty="0" smtClean="0"/>
            <a:t>+2</a:t>
          </a:r>
          <a:r>
            <a:rPr lang="en-US" sz="2100" dirty="0" smtClean="0"/>
            <a:t> bind to </a:t>
          </a:r>
          <a:r>
            <a:rPr lang="en-US" sz="2100" dirty="0" err="1" smtClean="0"/>
            <a:t>calmodulin</a:t>
          </a:r>
          <a:r>
            <a:rPr lang="en-US" sz="2100" dirty="0" smtClean="0"/>
            <a:t>)</a:t>
          </a:r>
          <a:endParaRPr lang="en-US" sz="2100" dirty="0"/>
        </a:p>
      </dgm:t>
    </dgm:pt>
    <dgm:pt modelId="{884B081E-4B1C-F34A-AB20-429B367CF2A0}" type="parTrans" cxnId="{5D0E8F24-E8E9-6B41-805A-5502F2ABC128}">
      <dgm:prSet/>
      <dgm:spPr/>
      <dgm:t>
        <a:bodyPr/>
        <a:lstStyle/>
        <a:p>
          <a:endParaRPr lang="en-US"/>
        </a:p>
      </dgm:t>
    </dgm:pt>
    <dgm:pt modelId="{159D42B9-FA77-BA40-8AC7-E0FCC54214B1}" type="sibTrans" cxnId="{5D0E8F24-E8E9-6B41-805A-5502F2ABC128}">
      <dgm:prSet/>
      <dgm:spPr/>
      <dgm:t>
        <a:bodyPr/>
        <a:lstStyle/>
        <a:p>
          <a:endParaRPr lang="en-US"/>
        </a:p>
      </dgm:t>
    </dgm:pt>
    <dgm:pt modelId="{93EA238B-70F3-6049-A4C0-CB44EA05A017}">
      <dgm:prSet phldrT="[Text]"/>
      <dgm:spPr/>
      <dgm:t>
        <a:bodyPr/>
        <a:lstStyle/>
        <a:p>
          <a:r>
            <a:rPr lang="en-US" dirty="0" smtClean="0"/>
            <a:t>Enzyme activation </a:t>
          </a:r>
          <a:endParaRPr lang="en-US" dirty="0"/>
        </a:p>
      </dgm:t>
    </dgm:pt>
    <dgm:pt modelId="{A08C2193-39B9-224E-835C-F56419D841CC}" type="parTrans" cxnId="{EC6627FD-D5F3-E440-B5A2-B976AE795E3C}">
      <dgm:prSet/>
      <dgm:spPr/>
      <dgm:t>
        <a:bodyPr/>
        <a:lstStyle/>
        <a:p>
          <a:endParaRPr lang="en-US"/>
        </a:p>
      </dgm:t>
    </dgm:pt>
    <dgm:pt modelId="{6B4922FB-7072-FD4D-9797-5194BD0EE3B9}" type="sibTrans" cxnId="{EC6627FD-D5F3-E440-B5A2-B976AE795E3C}">
      <dgm:prSet/>
      <dgm:spPr/>
      <dgm:t>
        <a:bodyPr/>
        <a:lstStyle/>
        <a:p>
          <a:endParaRPr lang="en-US"/>
        </a:p>
      </dgm:t>
    </dgm:pt>
    <dgm:pt modelId="{DD0F435C-0FF6-E749-8ED4-5ACFB12AB3E7}">
      <dgm:prSet phldrT="[Text]"/>
      <dgm:spPr/>
      <dgm:t>
        <a:bodyPr/>
        <a:lstStyle/>
        <a:p>
          <a:r>
            <a:rPr lang="en-US" dirty="0" smtClean="0"/>
            <a:t>calmodulin-Ca</a:t>
          </a:r>
          <a:r>
            <a:rPr lang="en-US" baseline="30000" dirty="0" smtClean="0"/>
            <a:t>+2</a:t>
          </a:r>
          <a:r>
            <a:rPr lang="en-US" dirty="0" smtClean="0"/>
            <a:t> complex will activates Ca</a:t>
          </a:r>
          <a:r>
            <a:rPr lang="en-US" baseline="30000" dirty="0" smtClean="0"/>
            <a:t>+2</a:t>
          </a:r>
          <a:r>
            <a:rPr lang="en-US" dirty="0" smtClean="0"/>
            <a:t>-dependent enzyme e.g. glycogen phosphorylase </a:t>
          </a:r>
          <a:endParaRPr lang="en-US" dirty="0"/>
        </a:p>
      </dgm:t>
    </dgm:pt>
    <dgm:pt modelId="{DDC7D5DF-C37F-CD48-8C23-F78090D061F3}" type="parTrans" cxnId="{80B87AA5-E83D-7746-929E-CD9B42BDA049}">
      <dgm:prSet/>
      <dgm:spPr/>
      <dgm:t>
        <a:bodyPr/>
        <a:lstStyle/>
        <a:p>
          <a:endParaRPr lang="en-US"/>
        </a:p>
      </dgm:t>
    </dgm:pt>
    <dgm:pt modelId="{CC4DAACF-6712-3F44-8CBD-FF87667A4A95}" type="sibTrans" cxnId="{80B87AA5-E83D-7746-929E-CD9B42BDA049}">
      <dgm:prSet/>
      <dgm:spPr/>
      <dgm:t>
        <a:bodyPr/>
        <a:lstStyle/>
        <a:p>
          <a:endParaRPr lang="en-US"/>
        </a:p>
      </dgm:t>
    </dgm:pt>
    <dgm:pt modelId="{A903917B-67E1-314E-8857-677B5089D927}" type="pres">
      <dgm:prSet presAssocID="{CDCE04AC-0707-6E47-A84D-BDAD73C2D6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394FE6-9DCF-514D-9614-1DA77DA25CD3}" type="pres">
      <dgm:prSet presAssocID="{41AD927E-7D77-D149-B4C1-05732FABEDB2}" presName="composite" presStyleCnt="0"/>
      <dgm:spPr/>
    </dgm:pt>
    <dgm:pt modelId="{BD5B35B8-B945-8046-B060-2C504C8FAA01}" type="pres">
      <dgm:prSet presAssocID="{41AD927E-7D77-D149-B4C1-05732FABEDB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7326A-0ABC-C243-9B28-A99C90B2E53D}" type="pres">
      <dgm:prSet presAssocID="{41AD927E-7D77-D149-B4C1-05732FABEDB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D81D2-53C9-5348-88C3-05E13F998772}" type="pres">
      <dgm:prSet presAssocID="{9F670298-25D5-8C44-8800-26D96FAD7A40}" presName="sp" presStyleCnt="0"/>
      <dgm:spPr/>
    </dgm:pt>
    <dgm:pt modelId="{A258009E-376F-154A-B414-7C6D6226EA4D}" type="pres">
      <dgm:prSet presAssocID="{9FA1C76F-138B-8A45-ADFB-2B88625846DC}" presName="composite" presStyleCnt="0"/>
      <dgm:spPr/>
    </dgm:pt>
    <dgm:pt modelId="{0BB2FFDD-B2D4-D746-93A2-F31FEFD40B62}" type="pres">
      <dgm:prSet presAssocID="{9FA1C76F-138B-8A45-ADFB-2B88625846D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FCB96-6EF8-3B4A-B5B5-0C703EDE0D56}" type="pres">
      <dgm:prSet presAssocID="{9FA1C76F-138B-8A45-ADFB-2B88625846D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DAC6C-FC06-2E4F-A4CA-F70A37ED4E55}" type="pres">
      <dgm:prSet presAssocID="{A00EE4A8-C2A6-324A-9033-2767A12D683D}" presName="sp" presStyleCnt="0"/>
      <dgm:spPr/>
    </dgm:pt>
    <dgm:pt modelId="{115D3A86-DD9D-954B-9A31-68C032488951}" type="pres">
      <dgm:prSet presAssocID="{93EA238B-70F3-6049-A4C0-CB44EA05A017}" presName="composite" presStyleCnt="0"/>
      <dgm:spPr/>
    </dgm:pt>
    <dgm:pt modelId="{2D977632-B5E8-3F44-B150-0648CD4B6C11}" type="pres">
      <dgm:prSet presAssocID="{93EA238B-70F3-6049-A4C0-CB44EA05A01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E363B-4FB6-B444-99D0-AA45BF41697C}" type="pres">
      <dgm:prSet presAssocID="{93EA238B-70F3-6049-A4C0-CB44EA05A01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ADF17-5DC7-4947-BAC0-A00A9A248E55}" srcId="{CDCE04AC-0707-6E47-A84D-BDAD73C2D6C6}" destId="{9FA1C76F-138B-8A45-ADFB-2B88625846DC}" srcOrd="1" destOrd="0" parTransId="{6AB5551B-A096-3A49-8839-1BDB4793DAD6}" sibTransId="{A00EE4A8-C2A6-324A-9033-2767A12D683D}"/>
    <dgm:cxn modelId="{7CC9DD21-06B1-E047-8667-65FF1E40C7CF}" type="presOf" srcId="{9FA1C76F-138B-8A45-ADFB-2B88625846DC}" destId="{0BB2FFDD-B2D4-D746-93A2-F31FEFD40B62}" srcOrd="0" destOrd="0" presId="urn:microsoft.com/office/officeart/2005/8/layout/chevron2"/>
    <dgm:cxn modelId="{700FAB43-E30A-794D-ACF6-F516FAC61174}" type="presOf" srcId="{DD0F435C-0FF6-E749-8ED4-5ACFB12AB3E7}" destId="{EFBE363B-4FB6-B444-99D0-AA45BF41697C}" srcOrd="0" destOrd="0" presId="urn:microsoft.com/office/officeart/2005/8/layout/chevron2"/>
    <dgm:cxn modelId="{5D0E8F24-E8E9-6B41-805A-5502F2ABC128}" srcId="{9FA1C76F-138B-8A45-ADFB-2B88625846DC}" destId="{654D735D-80A3-5A46-8F26-5F4AEC63A392}" srcOrd="0" destOrd="0" parTransId="{884B081E-4B1C-F34A-AB20-429B367CF2A0}" sibTransId="{159D42B9-FA77-BA40-8AC7-E0FCC54214B1}"/>
    <dgm:cxn modelId="{9033512E-53EA-9A4C-A634-884DA5BF6C36}" srcId="{CDCE04AC-0707-6E47-A84D-BDAD73C2D6C6}" destId="{41AD927E-7D77-D149-B4C1-05732FABEDB2}" srcOrd="0" destOrd="0" parTransId="{8F0DA7D6-F0DA-AC4A-9E63-3BB86BCA1A0E}" sibTransId="{9F670298-25D5-8C44-8800-26D96FAD7A40}"/>
    <dgm:cxn modelId="{67C955F5-DFB4-A34E-96C6-8FDEF0B92BCF}" type="presOf" srcId="{93EA238B-70F3-6049-A4C0-CB44EA05A017}" destId="{2D977632-B5E8-3F44-B150-0648CD4B6C11}" srcOrd="0" destOrd="0" presId="urn:microsoft.com/office/officeart/2005/8/layout/chevron2"/>
    <dgm:cxn modelId="{E3F46A53-629E-C94C-9126-6297494F35ED}" srcId="{41AD927E-7D77-D149-B4C1-05732FABEDB2}" destId="{8804D757-661F-3E4F-8893-1A57DF66972D}" srcOrd="0" destOrd="0" parTransId="{E52F52B8-E244-554B-9152-77985829E3DB}" sibTransId="{92F8B6E0-FCF8-E149-A1C5-733C7D21978E}"/>
    <dgm:cxn modelId="{80B87AA5-E83D-7746-929E-CD9B42BDA049}" srcId="{93EA238B-70F3-6049-A4C0-CB44EA05A017}" destId="{DD0F435C-0FF6-E749-8ED4-5ACFB12AB3E7}" srcOrd="0" destOrd="0" parTransId="{DDC7D5DF-C37F-CD48-8C23-F78090D061F3}" sibTransId="{CC4DAACF-6712-3F44-8CBD-FF87667A4A95}"/>
    <dgm:cxn modelId="{B5146DBD-600E-9B43-9EAF-D0EE45193900}" type="presOf" srcId="{CDCE04AC-0707-6E47-A84D-BDAD73C2D6C6}" destId="{A903917B-67E1-314E-8857-677B5089D927}" srcOrd="0" destOrd="0" presId="urn:microsoft.com/office/officeart/2005/8/layout/chevron2"/>
    <dgm:cxn modelId="{E29AD3DD-B27F-634E-90A9-C62B32576DCB}" type="presOf" srcId="{8804D757-661F-3E4F-8893-1A57DF66972D}" destId="{A697326A-0ABC-C243-9B28-A99C90B2E53D}" srcOrd="0" destOrd="0" presId="urn:microsoft.com/office/officeart/2005/8/layout/chevron2"/>
    <dgm:cxn modelId="{EC6627FD-D5F3-E440-B5A2-B976AE795E3C}" srcId="{CDCE04AC-0707-6E47-A84D-BDAD73C2D6C6}" destId="{93EA238B-70F3-6049-A4C0-CB44EA05A017}" srcOrd="2" destOrd="0" parTransId="{A08C2193-39B9-224E-835C-F56419D841CC}" sibTransId="{6B4922FB-7072-FD4D-9797-5194BD0EE3B9}"/>
    <dgm:cxn modelId="{A0C246C9-D804-F545-A76D-0C996A45D250}" type="presOf" srcId="{41AD927E-7D77-D149-B4C1-05732FABEDB2}" destId="{BD5B35B8-B945-8046-B060-2C504C8FAA01}" srcOrd="0" destOrd="0" presId="urn:microsoft.com/office/officeart/2005/8/layout/chevron2"/>
    <dgm:cxn modelId="{3328D490-E48B-1640-AAA6-70F24E9F6ECC}" type="presOf" srcId="{654D735D-80A3-5A46-8F26-5F4AEC63A392}" destId="{6F0FCB96-6EF8-3B4A-B5B5-0C703EDE0D56}" srcOrd="0" destOrd="0" presId="urn:microsoft.com/office/officeart/2005/8/layout/chevron2"/>
    <dgm:cxn modelId="{37C848D1-BA0B-A443-A03B-6F8640029E7D}" type="presParOf" srcId="{A903917B-67E1-314E-8857-677B5089D927}" destId="{33394FE6-9DCF-514D-9614-1DA77DA25CD3}" srcOrd="0" destOrd="0" presId="urn:microsoft.com/office/officeart/2005/8/layout/chevron2"/>
    <dgm:cxn modelId="{7F0DDB54-A8E1-B547-8EF1-1A373C2A899F}" type="presParOf" srcId="{33394FE6-9DCF-514D-9614-1DA77DA25CD3}" destId="{BD5B35B8-B945-8046-B060-2C504C8FAA01}" srcOrd="0" destOrd="0" presId="urn:microsoft.com/office/officeart/2005/8/layout/chevron2"/>
    <dgm:cxn modelId="{96247738-4D25-8D41-B6C4-2C9E8C0359C8}" type="presParOf" srcId="{33394FE6-9DCF-514D-9614-1DA77DA25CD3}" destId="{A697326A-0ABC-C243-9B28-A99C90B2E53D}" srcOrd="1" destOrd="0" presId="urn:microsoft.com/office/officeart/2005/8/layout/chevron2"/>
    <dgm:cxn modelId="{FC81D300-61C0-6D4C-AB70-B63ED79DEA90}" type="presParOf" srcId="{A903917B-67E1-314E-8857-677B5089D927}" destId="{45DD81D2-53C9-5348-88C3-05E13F998772}" srcOrd="1" destOrd="0" presId="urn:microsoft.com/office/officeart/2005/8/layout/chevron2"/>
    <dgm:cxn modelId="{B53717A6-C159-F34B-B190-5BF935E02825}" type="presParOf" srcId="{A903917B-67E1-314E-8857-677B5089D927}" destId="{A258009E-376F-154A-B414-7C6D6226EA4D}" srcOrd="2" destOrd="0" presId="urn:microsoft.com/office/officeart/2005/8/layout/chevron2"/>
    <dgm:cxn modelId="{00D6863B-3626-7E4A-AE9B-7ACE4FE5D275}" type="presParOf" srcId="{A258009E-376F-154A-B414-7C6D6226EA4D}" destId="{0BB2FFDD-B2D4-D746-93A2-F31FEFD40B62}" srcOrd="0" destOrd="0" presId="urn:microsoft.com/office/officeart/2005/8/layout/chevron2"/>
    <dgm:cxn modelId="{7610BF57-5DE9-B745-9439-6AA549990188}" type="presParOf" srcId="{A258009E-376F-154A-B414-7C6D6226EA4D}" destId="{6F0FCB96-6EF8-3B4A-B5B5-0C703EDE0D56}" srcOrd="1" destOrd="0" presId="urn:microsoft.com/office/officeart/2005/8/layout/chevron2"/>
    <dgm:cxn modelId="{A27B2B23-EAC9-9E4C-919F-5B9942AEEED9}" type="presParOf" srcId="{A903917B-67E1-314E-8857-677B5089D927}" destId="{8D7DAC6C-FC06-2E4F-A4CA-F70A37ED4E55}" srcOrd="3" destOrd="0" presId="urn:microsoft.com/office/officeart/2005/8/layout/chevron2"/>
    <dgm:cxn modelId="{F4427DF8-421F-DA4F-A27D-0EC3C8228519}" type="presParOf" srcId="{A903917B-67E1-314E-8857-677B5089D927}" destId="{115D3A86-DD9D-954B-9A31-68C032488951}" srcOrd="4" destOrd="0" presId="urn:microsoft.com/office/officeart/2005/8/layout/chevron2"/>
    <dgm:cxn modelId="{F1CBD253-B278-0C42-8153-AE4694E16A1E}" type="presParOf" srcId="{115D3A86-DD9D-954B-9A31-68C032488951}" destId="{2D977632-B5E8-3F44-B150-0648CD4B6C11}" srcOrd="0" destOrd="0" presId="urn:microsoft.com/office/officeart/2005/8/layout/chevron2"/>
    <dgm:cxn modelId="{1823ABA3-7940-A045-8542-EE64F93F7051}" type="presParOf" srcId="{115D3A86-DD9D-954B-9A31-68C032488951}" destId="{EFBE363B-4FB6-B444-99D0-AA45BF4169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8C217-A5B8-4F1C-861B-1BB281FB4EE2}">
      <dsp:nvSpPr>
        <dsp:cNvPr id="0" name=""/>
        <dsp:cNvSpPr/>
      </dsp:nvSpPr>
      <dsp:spPr>
        <a:xfrm>
          <a:off x="3522778" y="1201533"/>
          <a:ext cx="2323003" cy="42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91"/>
              </a:lnTo>
              <a:lnTo>
                <a:pt x="2323003" y="170091"/>
              </a:lnTo>
              <a:lnTo>
                <a:pt x="2323003" y="4220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46587-1A17-4665-AEF1-AD2F63470E93}">
      <dsp:nvSpPr>
        <dsp:cNvPr id="0" name=""/>
        <dsp:cNvSpPr/>
      </dsp:nvSpPr>
      <dsp:spPr>
        <a:xfrm>
          <a:off x="1199774" y="1201533"/>
          <a:ext cx="2323003" cy="408399"/>
        </a:xfrm>
        <a:custGeom>
          <a:avLst/>
          <a:gdLst/>
          <a:ahLst/>
          <a:cxnLst/>
          <a:rect l="0" t="0" r="0" b="0"/>
          <a:pathLst>
            <a:path>
              <a:moveTo>
                <a:pt x="2323003" y="0"/>
              </a:moveTo>
              <a:lnTo>
                <a:pt x="2323003" y="156446"/>
              </a:lnTo>
              <a:lnTo>
                <a:pt x="0" y="156446"/>
              </a:lnTo>
              <a:lnTo>
                <a:pt x="0" y="4083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F8EC4-C6B7-48C3-BFE0-45259025C50E}">
      <dsp:nvSpPr>
        <dsp:cNvPr id="0" name=""/>
        <dsp:cNvSpPr/>
      </dsp:nvSpPr>
      <dsp:spPr>
        <a:xfrm>
          <a:off x="2922890" y="1759"/>
          <a:ext cx="1199774" cy="1199774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3CADC-A7F2-4EF2-B3CB-CF92B85B4AED}">
      <dsp:nvSpPr>
        <dsp:cNvPr id="0" name=""/>
        <dsp:cNvSpPr/>
      </dsp:nvSpPr>
      <dsp:spPr>
        <a:xfrm>
          <a:off x="2922890" y="1759"/>
          <a:ext cx="1199774" cy="1199774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41928-7D4B-47B8-AD3B-ACD77420365D}">
      <dsp:nvSpPr>
        <dsp:cNvPr id="0" name=""/>
        <dsp:cNvSpPr/>
      </dsp:nvSpPr>
      <dsp:spPr>
        <a:xfrm>
          <a:off x="2323003" y="217718"/>
          <a:ext cx="2399548" cy="76785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Location and function of glycogen :</a:t>
          </a:r>
          <a:endParaRPr lang="en-US" sz="1900" kern="1200" dirty="0"/>
        </a:p>
      </dsp:txBody>
      <dsp:txXfrm>
        <a:off x="2323003" y="217718"/>
        <a:ext cx="2399548" cy="767855"/>
      </dsp:txXfrm>
    </dsp:sp>
    <dsp:sp modelId="{25ABEC8A-5268-4EEF-A3AD-1EC01AF11A19}">
      <dsp:nvSpPr>
        <dsp:cNvPr id="0" name=""/>
        <dsp:cNvSpPr/>
      </dsp:nvSpPr>
      <dsp:spPr>
        <a:xfrm>
          <a:off x="599887" y="1609932"/>
          <a:ext cx="1199774" cy="1199774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C8D10-1ED9-4668-8998-9025A4FDB63B}">
      <dsp:nvSpPr>
        <dsp:cNvPr id="0" name=""/>
        <dsp:cNvSpPr/>
      </dsp:nvSpPr>
      <dsp:spPr>
        <a:xfrm>
          <a:off x="599887" y="1609932"/>
          <a:ext cx="1199774" cy="1199774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B2B55-E721-4C41-A99F-952A0D984B70}">
      <dsp:nvSpPr>
        <dsp:cNvPr id="0" name=""/>
        <dsp:cNvSpPr/>
      </dsp:nvSpPr>
      <dsp:spPr>
        <a:xfrm>
          <a:off x="0" y="1825892"/>
          <a:ext cx="2399548" cy="76785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Skeletal muscle</a:t>
          </a:r>
          <a:endParaRPr lang="en-US" sz="1900" kern="1200" dirty="0"/>
        </a:p>
      </dsp:txBody>
      <dsp:txXfrm>
        <a:off x="0" y="1825892"/>
        <a:ext cx="2399548" cy="767855"/>
      </dsp:txXfrm>
    </dsp:sp>
    <dsp:sp modelId="{86690F80-E2C8-4D79-AD2D-476AA29AA310}">
      <dsp:nvSpPr>
        <dsp:cNvPr id="0" name=""/>
        <dsp:cNvSpPr/>
      </dsp:nvSpPr>
      <dsp:spPr>
        <a:xfrm>
          <a:off x="5245894" y="1623577"/>
          <a:ext cx="1199774" cy="1199774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1F758-8431-4CF7-AEDE-04E7FCDF08AB}">
      <dsp:nvSpPr>
        <dsp:cNvPr id="0" name=""/>
        <dsp:cNvSpPr/>
      </dsp:nvSpPr>
      <dsp:spPr>
        <a:xfrm>
          <a:off x="5245894" y="1623577"/>
          <a:ext cx="1199774" cy="1199774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B4068-F580-4ADD-AE33-D2A6D795DA50}">
      <dsp:nvSpPr>
        <dsp:cNvPr id="0" name=""/>
        <dsp:cNvSpPr/>
      </dsp:nvSpPr>
      <dsp:spPr>
        <a:xfrm>
          <a:off x="4646007" y="1839536"/>
          <a:ext cx="2399548" cy="76785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liver</a:t>
          </a:r>
          <a:endParaRPr lang="en-US" sz="1900" kern="1200" dirty="0"/>
        </a:p>
      </dsp:txBody>
      <dsp:txXfrm>
        <a:off x="4646007" y="1839536"/>
        <a:ext cx="2399548" cy="767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58E99-B914-4390-9FDD-9110B15C2FF6}">
      <dsp:nvSpPr>
        <dsp:cNvPr id="0" name=""/>
        <dsp:cNvSpPr/>
      </dsp:nvSpPr>
      <dsp:spPr>
        <a:xfrm>
          <a:off x="651951" y="0"/>
          <a:ext cx="7388779" cy="4114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66362-44A9-48BF-A6D2-F7D977ED1193}">
      <dsp:nvSpPr>
        <dsp:cNvPr id="0" name=""/>
        <dsp:cNvSpPr/>
      </dsp:nvSpPr>
      <dsp:spPr>
        <a:xfrm>
          <a:off x="4350" y="1234440"/>
          <a:ext cx="2092525" cy="1645920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tx1"/>
              </a:solidFill>
            </a:rPr>
            <a:t>1-</a:t>
          </a:r>
          <a:r>
            <a:rPr lang="en-US" sz="1500" b="0" kern="1200" dirty="0" smtClean="0"/>
            <a:t> building blocks : </a:t>
          </a:r>
          <a:r>
            <a:rPr lang="en-US" sz="1500" b="0" kern="1200" dirty="0" smtClean="0">
              <a:solidFill>
                <a:schemeClr val="tx1"/>
              </a:solidFill>
            </a:rPr>
            <a:t>Synthesis (UDP-glucose)* </a:t>
          </a:r>
          <a:r>
            <a:rPr lang="en-US" sz="1500" b="0" kern="1200" dirty="0" smtClean="0">
              <a:solidFill>
                <a:schemeClr val="bg2">
                  <a:lumMod val="50000"/>
                </a:schemeClr>
              </a:solidFill>
            </a:rPr>
            <a:t>(source of all residues that are added to the growing glycogen molecule.)</a:t>
          </a:r>
          <a:endParaRPr lang="ar-SA" sz="1500" b="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84697" y="1314787"/>
        <a:ext cx="1931831" cy="1485226"/>
      </dsp:txXfrm>
    </dsp:sp>
    <dsp:sp modelId="{79AA0163-9EF3-42EC-BFB1-9085326ED8CA}">
      <dsp:nvSpPr>
        <dsp:cNvPr id="0" name=""/>
        <dsp:cNvSpPr/>
      </dsp:nvSpPr>
      <dsp:spPr>
        <a:xfrm>
          <a:off x="2201502" y="1234440"/>
          <a:ext cx="2092525" cy="1645920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2- Initiation of synthesis</a:t>
          </a:r>
          <a:endParaRPr lang="ar-SA" sz="1600" b="0" kern="1200" dirty="0">
            <a:solidFill>
              <a:schemeClr val="tx1"/>
            </a:solidFill>
          </a:endParaRPr>
        </a:p>
      </dsp:txBody>
      <dsp:txXfrm>
        <a:off x="2281849" y="1314787"/>
        <a:ext cx="1931831" cy="1485226"/>
      </dsp:txXfrm>
    </dsp:sp>
    <dsp:sp modelId="{566A39D7-628D-45B0-9FCB-B51D97B070A3}">
      <dsp:nvSpPr>
        <dsp:cNvPr id="0" name=""/>
        <dsp:cNvSpPr/>
      </dsp:nvSpPr>
      <dsp:spPr>
        <a:xfrm>
          <a:off x="4398654" y="1234440"/>
          <a:ext cx="2092525" cy="1645920"/>
        </a:xfrm>
        <a:prstGeom prst="round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3- Elongation: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Using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kern="1200" dirty="0" smtClean="0">
              <a:solidFill>
                <a:schemeClr val="tx1"/>
              </a:solidFill>
            </a:rPr>
            <a:t>the enzyme </a:t>
          </a:r>
          <a:r>
            <a:rPr lang="en-US" sz="1600" b="1" kern="1200" dirty="0" smtClean="0">
              <a:solidFill>
                <a:srgbClr val="FF0000"/>
              </a:solidFill>
            </a:rPr>
            <a:t>glycogen synthase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(which makes 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α 1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rPr>
            <a:t>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4 linkages)</a:t>
          </a:r>
          <a:endParaRPr lang="ar-SA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479001" y="1314787"/>
        <a:ext cx="1931831" cy="1485226"/>
      </dsp:txXfrm>
    </dsp:sp>
    <dsp:sp modelId="{1F8F199B-EF76-4BFD-B1C3-60F64ACCADAF}">
      <dsp:nvSpPr>
        <dsp:cNvPr id="0" name=""/>
        <dsp:cNvSpPr/>
      </dsp:nvSpPr>
      <dsp:spPr>
        <a:xfrm>
          <a:off x="6595805" y="1234440"/>
          <a:ext cx="2092525" cy="164592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4- Branching</a:t>
          </a:r>
          <a:r>
            <a:rPr lang="en-US" sz="1600" kern="1200" dirty="0" smtClean="0">
              <a:solidFill>
                <a:schemeClr val="tx1"/>
              </a:solidFill>
            </a:rPr>
            <a:t>: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Using </a:t>
          </a:r>
          <a:r>
            <a:rPr lang="en-US" sz="1600" b="1" kern="1200" dirty="0" smtClean="0">
              <a:solidFill>
                <a:srgbClr val="FF0000"/>
              </a:solidFill>
            </a:rPr>
            <a:t>branching enzyme</a:t>
          </a:r>
          <a:r>
            <a:rPr lang="en-US" sz="1600" kern="1200" dirty="0" smtClean="0">
              <a:solidFill>
                <a:srgbClr val="FF0000"/>
              </a:solidFill>
            </a:rPr>
            <a:t> 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(makes α 1-6 linkages) .</a:t>
          </a:r>
          <a:endParaRPr lang="ar-SA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6676152" y="1314787"/>
        <a:ext cx="1931831" cy="1485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C611C-9C32-4B3B-A99A-D395D663B339}">
      <dsp:nvSpPr>
        <dsp:cNvPr id="0" name=""/>
        <dsp:cNvSpPr/>
      </dsp:nvSpPr>
      <dsp:spPr>
        <a:xfrm>
          <a:off x="4" y="-4"/>
          <a:ext cx="8549236" cy="2218700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1- </a:t>
          </a:r>
          <a:r>
            <a:rPr lang="en-US" sz="1600" b="1" kern="1200" dirty="0" smtClean="0">
              <a:solidFill>
                <a:schemeClr val="accent2"/>
              </a:solidFill>
            </a:rPr>
            <a:t>Shortening of glycogen chain</a:t>
          </a:r>
          <a:r>
            <a:rPr lang="en-US" sz="1600" b="1" kern="1200" dirty="0" smtClean="0"/>
            <a:t>: </a:t>
          </a:r>
          <a:r>
            <a:rPr lang="en-US" sz="1600" b="0" kern="1200" dirty="0" smtClean="0"/>
            <a:t>by </a:t>
          </a:r>
          <a:r>
            <a:rPr lang="en-US" sz="1600" b="0" kern="1200" dirty="0" smtClean="0">
              <a:solidFill>
                <a:srgbClr val="FF0000"/>
              </a:solidFill>
            </a:rPr>
            <a:t>glycogen phosphorylase</a:t>
          </a:r>
          <a:r>
            <a:rPr lang="en-US" sz="1600" b="0" kern="1200" dirty="0" smtClean="0"/>
            <a:t>: </a:t>
          </a:r>
        </a:p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Glycogen phosphorylase contains a coenzyme: </a:t>
          </a:r>
          <a:r>
            <a:rPr lang="en-US" sz="1600" b="0" kern="1200" dirty="0" smtClean="0">
              <a:solidFill>
                <a:srgbClr val="FF0000"/>
              </a:solidFill>
            </a:rPr>
            <a:t>pyridoxal phosphate</a:t>
          </a:r>
          <a:r>
            <a:rPr lang="en-US" sz="1600" b="0" kern="1200" dirty="0" smtClean="0"/>
            <a:t> (PLP).</a:t>
          </a:r>
        </a:p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accent3">
                  <a:lumMod val="75000"/>
                </a:schemeClr>
              </a:solidFill>
            </a:rPr>
            <a:t>(Note: Pyridoxal Phosphate is a functional form of vitamin B6.) </a:t>
          </a:r>
        </a:p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They cleave </a:t>
          </a:r>
          <a:r>
            <a:rPr lang="en-US" sz="1400" b="0" kern="1200" dirty="0" smtClean="0"/>
            <a:t>(break) </a:t>
          </a:r>
          <a:r>
            <a:rPr lang="en-US" sz="1400" kern="1200" dirty="0" smtClean="0">
              <a:solidFill>
                <a:schemeClr val="tx1"/>
              </a:solidFill>
            </a:rPr>
            <a:t>α</a:t>
          </a:r>
          <a:r>
            <a:rPr lang="en-US" sz="1600" b="0" kern="1200" dirty="0" smtClean="0"/>
            <a:t>(1</a:t>
          </a:r>
          <a:r>
            <a:rPr lang="en-US" sz="1600" b="0" kern="1200" dirty="0" smtClean="0">
              <a:sym typeface="Wingdings" panose="05000000000000000000" pitchFamily="2" charset="2"/>
            </a:rPr>
            <a:t></a:t>
          </a:r>
          <a:r>
            <a:rPr lang="en-US" sz="1600" b="0" kern="1200" dirty="0" smtClean="0"/>
            <a:t>4) bonds of the glycogen chain </a:t>
          </a:r>
          <a:r>
            <a:rPr lang="en-US" sz="1600" b="0" kern="1200" dirty="0" smtClean="0">
              <a:sym typeface="Wingdings" panose="05000000000000000000" pitchFamily="2" charset="2"/>
            </a:rPr>
            <a:t> </a:t>
          </a:r>
          <a:r>
            <a:rPr lang="en-US" sz="1600" b="0" kern="1200" dirty="0" smtClean="0"/>
            <a:t>Producing  glucose 1-P.</a:t>
          </a:r>
        </a:p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accent3">
                  <a:lumMod val="75000"/>
                </a:schemeClr>
              </a:solidFill>
            </a:rPr>
            <a:t>Note: After it reaches 4 residues the enzyme will stop cleaving</a:t>
          </a:r>
          <a:endParaRPr lang="ar-SA" sz="1600" b="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64988" y="64980"/>
        <a:ext cx="6467593" cy="2088732"/>
      </dsp:txXfrm>
    </dsp:sp>
    <dsp:sp modelId="{FC5D690D-F14F-4CED-BE43-0361577F5F8F}">
      <dsp:nvSpPr>
        <dsp:cNvPr id="0" name=""/>
        <dsp:cNvSpPr/>
      </dsp:nvSpPr>
      <dsp:spPr>
        <a:xfrm>
          <a:off x="0" y="2653156"/>
          <a:ext cx="7886499" cy="1414207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2- </a:t>
          </a:r>
          <a:r>
            <a:rPr lang="en-US" sz="1600" b="1" kern="1200" dirty="0" smtClean="0">
              <a:solidFill>
                <a:schemeClr val="accent2"/>
              </a:solidFill>
            </a:rPr>
            <a:t>Removal of branches</a:t>
          </a:r>
          <a:r>
            <a:rPr lang="en-US" sz="1600" b="0" kern="1200" dirty="0" smtClean="0"/>
            <a:t>: by </a:t>
          </a:r>
          <a:r>
            <a:rPr lang="en-US" sz="1600" b="0" kern="1200" dirty="0" err="1" smtClean="0">
              <a:solidFill>
                <a:srgbClr val="FF0000"/>
              </a:solidFill>
            </a:rPr>
            <a:t>debranching</a:t>
          </a:r>
          <a:r>
            <a:rPr lang="en-US" sz="1600" b="0" kern="1200" dirty="0" smtClean="0">
              <a:solidFill>
                <a:srgbClr val="FF0000"/>
              </a:solidFill>
            </a:rPr>
            <a:t> enzymes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Cleaving of </a:t>
          </a:r>
          <a:r>
            <a:rPr lang="en-US" sz="1600" kern="1200" dirty="0" smtClean="0">
              <a:solidFill>
                <a:schemeClr val="tx1"/>
              </a:solidFill>
            </a:rPr>
            <a:t>α</a:t>
          </a:r>
          <a:r>
            <a:rPr lang="en-US" sz="1600" b="0" kern="1200" dirty="0" smtClean="0"/>
            <a:t>(1</a:t>
          </a:r>
          <a:r>
            <a:rPr lang="en-US" sz="1600" b="0" kern="1200" dirty="0" smtClean="0">
              <a:sym typeface="Wingdings" panose="05000000000000000000" pitchFamily="2" charset="2"/>
            </a:rPr>
            <a:t></a:t>
          </a:r>
          <a:r>
            <a:rPr lang="en-US" sz="1600" b="0" kern="1200" dirty="0" smtClean="0"/>
            <a:t>6) bonds at the branches of glycogen which releases free glucose directly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(in few quantities because the majority of the bonds are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α</a:t>
          </a:r>
          <a:r>
            <a:rPr lang="en-US" sz="1600" b="0" kern="1200" dirty="0" smtClean="0"/>
            <a:t> (1,4) bonds)</a:t>
          </a:r>
          <a:r>
            <a:rPr lang="ar-SA" sz="1600" b="0" kern="1200" dirty="0" smtClean="0"/>
            <a:t> </a:t>
          </a:r>
          <a:endParaRPr lang="ar-SA" sz="1600" b="0" kern="1200" dirty="0"/>
        </a:p>
      </dsp:txBody>
      <dsp:txXfrm>
        <a:off x="41421" y="2694577"/>
        <a:ext cx="5961050" cy="1331365"/>
      </dsp:txXfrm>
    </dsp:sp>
    <dsp:sp modelId="{941BAD33-94B3-40DC-AE06-DCCEF3149E84}">
      <dsp:nvSpPr>
        <dsp:cNvPr id="0" name=""/>
        <dsp:cNvSpPr/>
      </dsp:nvSpPr>
      <dsp:spPr>
        <a:xfrm>
          <a:off x="0" y="4513500"/>
          <a:ext cx="7266854" cy="905166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3- </a:t>
          </a:r>
          <a:r>
            <a:rPr lang="en-US" sz="1600" b="1" kern="1200" dirty="0" smtClean="0">
              <a:solidFill>
                <a:schemeClr val="accent2"/>
              </a:solidFill>
            </a:rPr>
            <a:t>Conversion of glucose 1-P to glucose 6-P</a:t>
          </a:r>
          <a:r>
            <a:rPr lang="en-US" sz="1600" b="1" kern="1200" dirty="0" smtClean="0"/>
            <a:t>: </a:t>
          </a:r>
          <a:r>
            <a:rPr lang="en-US" sz="1600" kern="1200" dirty="0" smtClean="0"/>
            <a:t>Glucose 1-P is converted to </a:t>
          </a:r>
          <a:r>
            <a:rPr lang="en-US" sz="1600" b="0" kern="1200" dirty="0" smtClean="0"/>
            <a:t>glucose 6-P</a:t>
          </a:r>
          <a:r>
            <a:rPr lang="en-US" sz="1600" b="1" kern="1200" dirty="0" smtClean="0"/>
            <a:t> </a:t>
          </a:r>
          <a:r>
            <a:rPr lang="en-US" sz="1600" kern="1200" dirty="0" smtClean="0"/>
            <a:t>by </a:t>
          </a:r>
          <a:r>
            <a:rPr lang="en-US" sz="1600" kern="1200" dirty="0" err="1" smtClean="0">
              <a:solidFill>
                <a:srgbClr val="FF0000"/>
              </a:solidFill>
            </a:rPr>
            <a:t>phosphogluco</a:t>
          </a:r>
          <a:r>
            <a:rPr lang="en-US" sz="1600" kern="1200" dirty="0" smtClean="0">
              <a:solidFill>
                <a:srgbClr val="FF0000"/>
              </a:solidFill>
            </a:rPr>
            <a:t>-mutase</a:t>
          </a:r>
          <a:r>
            <a:rPr lang="en-US" sz="1600" kern="1200" dirty="0" smtClean="0"/>
            <a:t> . </a:t>
          </a:r>
          <a:r>
            <a:rPr lang="ar-SA" sz="1600" kern="1200" dirty="0" smtClean="0"/>
            <a:t> </a:t>
          </a:r>
          <a:endParaRPr lang="ar-SA" sz="1600" kern="1200" dirty="0"/>
        </a:p>
      </dsp:txBody>
      <dsp:txXfrm>
        <a:off x="26511" y="4540011"/>
        <a:ext cx="5515999" cy="852144"/>
      </dsp:txXfrm>
    </dsp:sp>
    <dsp:sp modelId="{D9612DCF-0C37-4084-85FA-95121C6ED5F5}">
      <dsp:nvSpPr>
        <dsp:cNvPr id="0" name=""/>
        <dsp:cNvSpPr/>
      </dsp:nvSpPr>
      <dsp:spPr>
        <a:xfrm>
          <a:off x="5922164" y="2047751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/>
        </a:p>
      </dsp:txBody>
      <dsp:txXfrm>
        <a:off x="6159908" y="2047751"/>
        <a:ext cx="581152" cy="795122"/>
      </dsp:txXfrm>
    </dsp:sp>
    <dsp:sp modelId="{716950BF-E781-48F8-B8BC-3219DBB754E0}">
      <dsp:nvSpPr>
        <dsp:cNvPr id="0" name=""/>
        <dsp:cNvSpPr/>
      </dsp:nvSpPr>
      <dsp:spPr>
        <a:xfrm>
          <a:off x="5889126" y="3935454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/>
        </a:p>
      </dsp:txBody>
      <dsp:txXfrm>
        <a:off x="6126870" y="3935454"/>
        <a:ext cx="581152" cy="795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B6423-4DBF-446C-B809-EE93EA230ABE}">
      <dsp:nvSpPr>
        <dsp:cNvPr id="0" name=""/>
        <dsp:cNvSpPr/>
      </dsp:nvSpPr>
      <dsp:spPr>
        <a:xfrm>
          <a:off x="3324094" y="1132463"/>
          <a:ext cx="1508759" cy="475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42"/>
              </a:lnTo>
              <a:lnTo>
                <a:pt x="1508759" y="237742"/>
              </a:lnTo>
              <a:lnTo>
                <a:pt x="1508759" y="475485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D7DCC-D432-4CEC-9D35-995CFBE86688}">
      <dsp:nvSpPr>
        <dsp:cNvPr id="0" name=""/>
        <dsp:cNvSpPr/>
      </dsp:nvSpPr>
      <dsp:spPr>
        <a:xfrm>
          <a:off x="1814712" y="1132463"/>
          <a:ext cx="1509382" cy="475485"/>
        </a:xfrm>
        <a:custGeom>
          <a:avLst/>
          <a:gdLst/>
          <a:ahLst/>
          <a:cxnLst/>
          <a:rect l="0" t="0" r="0" b="0"/>
          <a:pathLst>
            <a:path>
              <a:moveTo>
                <a:pt x="1509382" y="0"/>
              </a:moveTo>
              <a:lnTo>
                <a:pt x="1509382" y="237742"/>
              </a:lnTo>
              <a:lnTo>
                <a:pt x="0" y="237742"/>
              </a:lnTo>
              <a:lnTo>
                <a:pt x="0" y="475485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92248-41F0-4FFD-9626-68BA34A726E8}">
      <dsp:nvSpPr>
        <dsp:cNvPr id="0" name=""/>
        <dsp:cNvSpPr/>
      </dsp:nvSpPr>
      <dsp:spPr>
        <a:xfrm>
          <a:off x="2191987" y="356"/>
          <a:ext cx="2264214" cy="1132107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Regulation mechanisms</a:t>
          </a:r>
          <a:endParaRPr lang="en-US" sz="1800" kern="1200" dirty="0"/>
        </a:p>
      </dsp:txBody>
      <dsp:txXfrm>
        <a:off x="2191987" y="356"/>
        <a:ext cx="2264214" cy="1132107"/>
      </dsp:txXfrm>
    </dsp:sp>
    <dsp:sp modelId="{4069B819-4397-45C9-8DCD-833E9DC26480}">
      <dsp:nvSpPr>
        <dsp:cNvPr id="0" name=""/>
        <dsp:cNvSpPr/>
      </dsp:nvSpPr>
      <dsp:spPr>
        <a:xfrm>
          <a:off x="543695" y="1607949"/>
          <a:ext cx="2542033" cy="113210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1- allosteric regulation</a:t>
          </a:r>
          <a:endParaRPr lang="en-US" sz="1800" kern="1200" dirty="0"/>
        </a:p>
      </dsp:txBody>
      <dsp:txXfrm>
        <a:off x="543695" y="1607949"/>
        <a:ext cx="2542033" cy="1132107"/>
      </dsp:txXfrm>
    </dsp:sp>
    <dsp:sp modelId="{8DA49B99-9FBB-4F05-95B6-87FDBA091FD4}">
      <dsp:nvSpPr>
        <dsp:cNvPr id="0" name=""/>
        <dsp:cNvSpPr/>
      </dsp:nvSpPr>
      <dsp:spPr>
        <a:xfrm>
          <a:off x="3561214" y="1607949"/>
          <a:ext cx="2543279" cy="113210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2-Hormonal regulation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(covalent modification)</a:t>
          </a:r>
          <a:endParaRPr lang="en-US" sz="1800" kern="1200" dirty="0"/>
        </a:p>
      </dsp:txBody>
      <dsp:txXfrm>
        <a:off x="3561214" y="1607949"/>
        <a:ext cx="2543279" cy="1132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B35B8-B945-8046-B060-2C504C8FAA01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 Releasing </a:t>
          </a:r>
          <a:endParaRPr lang="en-US" sz="1400" kern="1200" dirty="0"/>
        </a:p>
      </dsp:txBody>
      <dsp:txXfrm rot="-5400000">
        <a:off x="1" y="679096"/>
        <a:ext cx="1352020" cy="579438"/>
      </dsp:txXfrm>
    </dsp:sp>
    <dsp:sp modelId="{A697326A-0ABC-C243-9B28-A99C90B2E53D}">
      <dsp:nvSpPr>
        <dsp:cNvPr id="0" name=""/>
        <dsp:cNvSpPr/>
      </dsp:nvSpPr>
      <dsp:spPr>
        <a:xfrm rot="5400000">
          <a:off x="4750457" y="-3395350"/>
          <a:ext cx="1255447" cy="8052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</a:t>
          </a:r>
          <a:r>
            <a:rPr lang="en-US" sz="2000" kern="1200" baseline="30000" dirty="0" smtClean="0"/>
            <a:t>+2</a:t>
          </a:r>
          <a:r>
            <a:rPr lang="en-US" sz="2000" kern="1200" dirty="0" smtClean="0"/>
            <a:t> is released from endoplasmic reticulum in response to hormone/neurotransmitter binding to cell-surface receptors which will lead in our case to increase Ca</a:t>
          </a:r>
          <a:r>
            <a:rPr lang="en-US" sz="2000" kern="1200" baseline="30000" dirty="0" smtClean="0"/>
            <a:t>+2</a:t>
          </a:r>
          <a:r>
            <a:rPr lang="en-US" sz="2000" kern="1200" dirty="0" smtClean="0"/>
            <a:t> conc. during muscle contraction.</a:t>
          </a:r>
          <a:endParaRPr lang="en-US" sz="2000" kern="1200" dirty="0"/>
        </a:p>
      </dsp:txBody>
      <dsp:txXfrm rot="-5400000">
        <a:off x="1352020" y="64373"/>
        <a:ext cx="7991035" cy="1132875"/>
      </dsp:txXfrm>
    </dsp:sp>
    <dsp:sp modelId="{0BB2FFDD-B2D4-D746-93A2-F31FEFD40B62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Formation Ca</a:t>
          </a:r>
          <a:r>
            <a:rPr lang="en-US" sz="1400" kern="1200" baseline="30000" dirty="0" smtClean="0"/>
            <a:t>+2</a:t>
          </a:r>
          <a:r>
            <a:rPr lang="en-US" sz="1400" kern="1200" dirty="0" smtClean="0"/>
            <a:t> calmodulin complex </a:t>
          </a:r>
          <a:endParaRPr lang="en-US" sz="1400" kern="1200" dirty="0"/>
        </a:p>
      </dsp:txBody>
      <dsp:txXfrm rot="-5400000">
        <a:off x="1" y="2419614"/>
        <a:ext cx="1352020" cy="579438"/>
      </dsp:txXfrm>
    </dsp:sp>
    <dsp:sp modelId="{6F0FCB96-6EF8-3B4A-B5B5-0C703EDE0D56}">
      <dsp:nvSpPr>
        <dsp:cNvPr id="0" name=""/>
        <dsp:cNvSpPr/>
      </dsp:nvSpPr>
      <dsp:spPr>
        <a:xfrm rot="5400000">
          <a:off x="4750457" y="-1654832"/>
          <a:ext cx="1255447" cy="8052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High </a:t>
          </a:r>
          <a:r>
            <a:rPr lang="en-US" sz="2300" kern="1200" dirty="0" err="1" smtClean="0"/>
            <a:t>conc</a:t>
          </a:r>
          <a:r>
            <a:rPr lang="en-US" sz="2300" kern="1200" dirty="0" smtClean="0"/>
            <a:t> of Ca</a:t>
          </a:r>
          <a:r>
            <a:rPr lang="en-US" sz="2300" kern="1200" baseline="30000" dirty="0" smtClean="0"/>
            <a:t>+2</a:t>
          </a:r>
          <a:r>
            <a:rPr lang="en-US" sz="2300" kern="1200" dirty="0" smtClean="0"/>
            <a:t> in the Intracellular will lead to formation of calmodulin-Ca</a:t>
          </a:r>
          <a:r>
            <a:rPr lang="en-US" sz="2300" kern="1200" baseline="30000" dirty="0" smtClean="0"/>
            <a:t>+2</a:t>
          </a:r>
          <a:r>
            <a:rPr lang="en-US" sz="2300" kern="1200" dirty="0" smtClean="0"/>
            <a:t> complex </a:t>
          </a:r>
          <a:r>
            <a:rPr lang="en-US" sz="2100" kern="1200" dirty="0" smtClean="0"/>
            <a:t>(4 molecules of Ca</a:t>
          </a:r>
          <a:r>
            <a:rPr lang="en-US" sz="2100" kern="1200" baseline="30000" dirty="0" smtClean="0"/>
            <a:t>+2</a:t>
          </a:r>
          <a:r>
            <a:rPr lang="en-US" sz="2100" kern="1200" dirty="0" smtClean="0"/>
            <a:t> bind to </a:t>
          </a:r>
          <a:r>
            <a:rPr lang="en-US" sz="2100" kern="1200" dirty="0" err="1" smtClean="0"/>
            <a:t>calmodulin</a:t>
          </a:r>
          <a:r>
            <a:rPr lang="en-US" sz="2100" kern="1200" dirty="0" smtClean="0"/>
            <a:t>)</a:t>
          </a:r>
          <a:endParaRPr lang="en-US" sz="2100" kern="1200" dirty="0"/>
        </a:p>
      </dsp:txBody>
      <dsp:txXfrm rot="-5400000">
        <a:off x="1352020" y="1804891"/>
        <a:ext cx="7991035" cy="1132875"/>
      </dsp:txXfrm>
    </dsp:sp>
    <dsp:sp modelId="{2D977632-B5E8-3F44-B150-0648CD4B6C11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Enzyme activation </a:t>
          </a:r>
          <a:endParaRPr lang="en-US" sz="1400" kern="1200" dirty="0"/>
        </a:p>
      </dsp:txBody>
      <dsp:txXfrm rot="-5400000">
        <a:off x="1" y="4160131"/>
        <a:ext cx="1352020" cy="579438"/>
      </dsp:txXfrm>
    </dsp:sp>
    <dsp:sp modelId="{EFBE363B-4FB6-B444-99D0-AA45BF41697C}">
      <dsp:nvSpPr>
        <dsp:cNvPr id="0" name=""/>
        <dsp:cNvSpPr/>
      </dsp:nvSpPr>
      <dsp:spPr>
        <a:xfrm rot="5400000">
          <a:off x="4750457" y="85685"/>
          <a:ext cx="1255447" cy="8052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calmodulin-Ca</a:t>
          </a:r>
          <a:r>
            <a:rPr lang="en-US" sz="2000" kern="1200" baseline="30000" dirty="0" smtClean="0"/>
            <a:t>+2</a:t>
          </a:r>
          <a:r>
            <a:rPr lang="en-US" sz="2000" kern="1200" dirty="0" smtClean="0"/>
            <a:t> complex will activates Ca</a:t>
          </a:r>
          <a:r>
            <a:rPr lang="en-US" sz="2000" kern="1200" baseline="30000" dirty="0" smtClean="0"/>
            <a:t>+2</a:t>
          </a:r>
          <a:r>
            <a:rPr lang="en-US" sz="2000" kern="1200" dirty="0" smtClean="0"/>
            <a:t>-dependent enzyme e.g. glycogen phosphorylase </a:t>
          </a:r>
          <a:endParaRPr lang="en-US" sz="2000" kern="1200" dirty="0"/>
        </a:p>
      </dsp:txBody>
      <dsp:txXfrm rot="-5400000">
        <a:off x="1352020" y="3545408"/>
        <a:ext cx="7991035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E38F0-B739-2449-AB6C-6F129CC56826}" type="datetimeFigureOut">
              <a:rPr lang="en-US" smtClean="0"/>
              <a:t>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DC6C7-D225-954F-9427-C6E1F2C91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9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0898B-67EF-4F0F-A936-E1A875A24ACD}" type="datetimeFigureOut">
              <a:rPr lang="en-US" smtClean="0"/>
              <a:t>1/16/17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889DE-70A7-4DD1-8541-96FEF2FA9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7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889DE-70A7-4DD1-8541-96FEF2FA9F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4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889DE-70A7-4DD1-8541-96FEF2FA9F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7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3EDE-87EB-41FD-9C8D-34551DDB8094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7095-0D63-4C8F-AFD9-34434A20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8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3EDE-87EB-41FD-9C8D-34551DDB8094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7095-0D63-4C8F-AFD9-34434A20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3EDE-87EB-41FD-9C8D-34551DDB8094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7095-0D63-4C8F-AFD9-34434A20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7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03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9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87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2588-04B1-427B-82EE-E8DB90309F08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9F0C5-380F-41C2-899A-BAC0F0927E16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92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570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4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51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9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3EDE-87EB-41FD-9C8D-34551DDB8094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7095-0D63-4C8F-AFD9-34434A20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7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32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71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9E39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694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995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5832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781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33C77-0158-454C-844F-B7AB9BD7DAD4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622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85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72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41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3EDE-87EB-41FD-9C8D-34551DDB8094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7095-0D63-4C8F-AFD9-34434A20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93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06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2588-04B1-427B-82EE-E8DB90309F08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9F0C5-380F-41C2-899A-BAC0F0927E16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578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9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562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892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086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36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220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24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41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3EDE-87EB-41FD-9C8D-34551DDB8094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7095-0D63-4C8F-AFD9-34434A20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63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422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006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33C77-0158-454C-844F-B7AB9BD7DAD4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353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3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460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338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501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2588-04B1-427B-82EE-E8DB90309F08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9F0C5-380F-41C2-899A-BAC0F0927E16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590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107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88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3EDE-87EB-41FD-9C8D-34551DDB8094}" type="datetimeFigureOut">
              <a:rPr lang="en-US" smtClean="0"/>
              <a:t>1/16/17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7095-0D63-4C8F-AFD9-34434A20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16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830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987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507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868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589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0476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774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345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33C77-0158-454C-844F-B7AB9BD7DAD4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265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0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3EDE-87EB-41FD-9C8D-34551DDB8094}" type="datetimeFigureOut">
              <a:rPr lang="en-US" smtClean="0"/>
              <a:t>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7095-0D63-4C8F-AFD9-34434A20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507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452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806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790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2588-04B1-427B-82EE-E8DB90309F08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9F0C5-380F-41C2-899A-BAC0F0927E16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5113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8354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046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811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104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1218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27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3EDE-87EB-41FD-9C8D-34551DDB8094}" type="datetimeFigureOut">
              <a:rPr lang="en-US" smtClean="0"/>
              <a:t>1/16/17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7095-0D63-4C8F-AFD9-34434A20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78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4971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0880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51218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2878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33C77-0158-454C-844F-B7AB9BD7DAD4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5962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4450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4720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9122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7162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2588-04B1-427B-82EE-E8DB90309F08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9F0C5-380F-41C2-899A-BAC0F0927E16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4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3EDE-87EB-41FD-9C8D-34551DDB8094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7095-0D63-4C8F-AFD9-34434A20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858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4234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6592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447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8411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752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8285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9E39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497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0125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6296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94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3EDE-87EB-41FD-9C8D-34551DDB8094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7095-0D63-4C8F-AFD9-34434A20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59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33C77-0158-454C-844F-B7AB9BD7DAD4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355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44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5.xml"/><Relationship Id="rId17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91.xml"/><Relationship Id="rId17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53EDE-87EB-41FD-9C8D-34551DDB8094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7095-0D63-4C8F-AFD9-34434A20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8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64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12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64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78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07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7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14.jpe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hyperlink" Target="mailto:Biochemistryteam436@gmail.com" TargetMode="External"/><Relationship Id="rId3" Type="http://schemas.openxmlformats.org/officeDocument/2006/relationships/hyperlink" Target="https://twitter.com/436biochemtea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KOVnWkCmJ6s" TargetMode="Externa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1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441" y="2480010"/>
            <a:ext cx="7766936" cy="1646302"/>
          </a:xfrm>
        </p:spPr>
        <p:txBody>
          <a:bodyPr/>
          <a:lstStyle/>
          <a:p>
            <a:pPr algn="ctr"/>
            <a:r>
              <a:rPr lang="en-US" sz="8800" b="1" dirty="0"/>
              <a:t>Glycogen Metabolism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46" y="4939354"/>
            <a:ext cx="2564600" cy="1720238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Color Index: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Important</a:t>
            </a: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285750" indent="-285750" algn="l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Extra Information.</a:t>
            </a:r>
          </a:p>
          <a:p>
            <a:pPr marL="285750" indent="-285750" algn="l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Doctors slides.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9741" cy="95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2219" y="6047117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436 Biochemistry team</a:t>
            </a:r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735" y="-444380"/>
            <a:ext cx="2032176" cy="1992444"/>
          </a:xfrm>
          <a:prstGeom prst="rect">
            <a:avLst/>
          </a:prstGeom>
        </p:spPr>
      </p:pic>
      <p:pic>
        <p:nvPicPr>
          <p:cNvPr id="8" name="Picture 7" descr="C:\Users\TOSHIBA\Downloads\stick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5" y="3070145"/>
            <a:ext cx="2009586" cy="16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Curved Down 12"/>
          <p:cNvSpPr/>
          <p:nvPr/>
        </p:nvSpPr>
        <p:spPr>
          <a:xfrm rot="7158530">
            <a:off x="9596073" y="5199115"/>
            <a:ext cx="1290320" cy="7320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ounded Rectangle 14"/>
          <p:cNvSpPr/>
          <p:nvPr/>
        </p:nvSpPr>
        <p:spPr>
          <a:xfrm>
            <a:off x="6173783" y="5310984"/>
            <a:ext cx="3432475" cy="1293971"/>
          </a:xfrm>
          <a:prstGeom prst="round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 : the ratio of glucose 1-phosphate to free glucose is ~8:1,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meaning every 8 molecules of G-1-P, one molecule of free glucose will be produced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5279" y="246838"/>
            <a:ext cx="687847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AB8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Glycogenolysis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8AB83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AB833">
                    <a:lumMod val="75000"/>
                  </a:srgbClr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Fate of Glucose 6-Phosphate (G-6-P)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8AB833">
                  <a:lumMod val="75000"/>
                </a:srgbClr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9798" y="1779690"/>
            <a:ext cx="9434218" cy="800117"/>
            <a:chOff x="1343625" y="599753"/>
            <a:chExt cx="8687214" cy="800117"/>
          </a:xfrm>
        </p:grpSpPr>
        <p:sp>
          <p:nvSpPr>
            <p:cNvPr id="7" name="Rectangle 6"/>
            <p:cNvSpPr/>
            <p:nvPr/>
          </p:nvSpPr>
          <p:spPr>
            <a:xfrm>
              <a:off x="1343625" y="599753"/>
              <a:ext cx="8687214" cy="80011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343625" y="599753"/>
              <a:ext cx="8687214" cy="80011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In the liver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: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glucose 6-P is converted to free glucose.</a:t>
              </a:r>
              <a:endPara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68991" y="2795387"/>
            <a:ext cx="9662615" cy="2027993"/>
            <a:chOff x="1247642" y="1599900"/>
            <a:chExt cx="9200213" cy="2027993"/>
          </a:xfrm>
        </p:grpSpPr>
        <p:sp>
          <p:nvSpPr>
            <p:cNvPr id="13" name="Rectangle 12"/>
            <p:cNvSpPr/>
            <p:nvPr/>
          </p:nvSpPr>
          <p:spPr>
            <a:xfrm>
              <a:off x="1343625" y="1599900"/>
              <a:ext cx="8982746" cy="202799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247642" y="1599900"/>
              <a:ext cx="9200213" cy="20279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In the skeletal muscle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: glucose 6-P CAN NOT be converted to free glucose </a:t>
              </a:r>
              <a:r>
                <a:rPr lang="en-US" sz="2000" dirty="0">
                  <a:solidFill>
                    <a:prstClr val="white">
                      <a:lumMod val="75000"/>
                    </a:prstClr>
                  </a:solidFill>
                  <a:latin typeface="Trebuchet MS"/>
                </a:rPr>
                <a:t>and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lang="en-US" sz="2000" dirty="0">
                  <a:solidFill>
                    <a:prstClr val="white">
                      <a:lumMod val="75000"/>
                    </a:prstClr>
                  </a:solidFill>
                  <a:latin typeface="Trebuchet MS"/>
                </a:rPr>
                <a:t>sent into the blood, because it doesn’t have the enzyme for it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. It is used as a source of energy for skeletal muscles during muscular exercise (by anaerobic glycolysis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starting from G-6-P step). And produces 2 ATP because it’s in the muscle (anaerobic). </a:t>
              </a:r>
            </a:p>
            <a:p>
              <a:pPr marL="0" marR="0" lvl="0" indent="0" algn="ctr" defTabSz="8890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The majority is in the muscle because it’s bigger and more abundant in the body</a:t>
              </a:r>
              <a:endPara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7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978" y="1293248"/>
            <a:ext cx="4507832" cy="132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646331"/>
            <a:ext cx="9532388" cy="6211669"/>
          </a:xfrm>
        </p:spPr>
      </p:pic>
      <p:sp>
        <p:nvSpPr>
          <p:cNvPr id="6" name="TextBox 5"/>
          <p:cNvSpPr txBox="1"/>
          <p:nvPr/>
        </p:nvSpPr>
        <p:spPr>
          <a:xfrm>
            <a:off x="1220175" y="2076498"/>
            <a:ext cx="800219" cy="36194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FF0000"/>
                </a:solidFill>
              </a:rPr>
              <a:t>Glycogenolysis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5613" y="2431516"/>
            <a:ext cx="800219" cy="36194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defTabSz="457200"/>
            <a:r>
              <a:rPr lang="en-US" sz="4000" dirty="0" smtClean="0">
                <a:solidFill>
                  <a:srgbClr val="FF0000"/>
                </a:solidFill>
              </a:rPr>
              <a:t>Glycogenesis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6042" y="0"/>
            <a:ext cx="453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smtClean="0">
                <a:solidFill>
                  <a:srgbClr val="8AB833"/>
                </a:solidFill>
              </a:rPr>
              <a:t>Summery </a:t>
            </a:r>
            <a:endParaRPr lang="en-US" dirty="0">
              <a:solidFill>
                <a:srgbClr val="8AB8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9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30674" y="63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Regulation of Glycogen Metabolism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48462" y="839306"/>
            <a:ext cx="9661677" cy="293914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b="1" dirty="0"/>
              <a:t>Synthesis &amp; degradation of glycogen are tightly regulated</a:t>
            </a:r>
          </a:p>
          <a:p>
            <a:pPr>
              <a:buFont typeface="Wingdings" charset="2"/>
              <a:buChar char="v"/>
            </a:pPr>
            <a:endParaRPr lang="en-US" sz="2400" b="1" dirty="0"/>
          </a:p>
          <a:p>
            <a:pPr>
              <a:buFont typeface="Wingdings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IN SKELETAL MUSCLES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Glycogen degradation occurs during </a:t>
            </a:r>
            <a:r>
              <a:rPr lang="en-US" sz="2400" dirty="0">
                <a:solidFill>
                  <a:srgbClr val="FF0000"/>
                </a:solidFill>
              </a:rPr>
              <a:t>active exercise 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>
                <a:solidFill>
                  <a:schemeClr val="tx1"/>
                </a:solidFill>
              </a:rPr>
              <a:t>glycogen synthesis begins when the muscle is </a:t>
            </a:r>
            <a:r>
              <a:rPr lang="en-US" sz="2400" dirty="0">
                <a:solidFill>
                  <a:srgbClr val="FF0000"/>
                </a:solidFill>
              </a:rPr>
              <a:t>at rest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زاوية مطوية 7"/>
          <p:cNvSpPr/>
          <p:nvPr/>
        </p:nvSpPr>
        <p:spPr>
          <a:xfrm>
            <a:off x="8680189" y="3397920"/>
            <a:ext cx="3386408" cy="1407216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en-US" sz="14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Remember:</a:t>
            </a:r>
          </a:p>
          <a:p>
            <a:pPr defTabSz="457200"/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Covalent modification: 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is regulating enzyme activity by adding molecule on it. The most common way is Phosphorylation and </a:t>
            </a:r>
            <a:r>
              <a:rPr lang="en-U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dephosphorylation</a:t>
            </a:r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9737289"/>
              </p:ext>
            </p:extLst>
          </p:nvPr>
        </p:nvGraphicFramePr>
        <p:xfrm>
          <a:off x="2032000" y="3698170"/>
          <a:ext cx="6648189" cy="274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36777" y="55492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(Allosteric regulation)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4701" y="1869546"/>
            <a:ext cx="3696346" cy="4136822"/>
          </a:xfrm>
        </p:spPr>
      </p:pic>
      <p:sp>
        <p:nvSpPr>
          <p:cNvPr id="5" name="مربع نص 4"/>
          <p:cNvSpPr txBox="1"/>
          <p:nvPr/>
        </p:nvSpPr>
        <p:spPr>
          <a:xfrm>
            <a:off x="188925" y="2291353"/>
            <a:ext cx="4533199" cy="2308324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1400">
                <a:ln w="0"/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</a:rPr>
              <a:t>Glycogen phosphorylase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-Inhibited by</a:t>
            </a:r>
            <a:r>
              <a:rPr lang="en-US" sz="1600" b="1" dirty="0" smtClean="0">
                <a:solidFill>
                  <a:srgbClr val="FF0000"/>
                </a:solidFill>
              </a:rPr>
              <a:t>: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Inhibit glycogen break down)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600" dirty="0" smtClean="0">
                <a:solidFill>
                  <a:prstClr val="black"/>
                </a:solidFill>
              </a:rPr>
              <a:t>glucose </a:t>
            </a:r>
            <a:r>
              <a:rPr lang="en-US" sz="1600" dirty="0">
                <a:solidFill>
                  <a:prstClr val="black"/>
                </a:solidFill>
              </a:rPr>
              <a:t>6-p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(High energy signal in the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cell).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1600" dirty="0" smtClean="0">
                <a:solidFill>
                  <a:prstClr val="black"/>
                </a:solidFill>
              </a:rPr>
              <a:t>ATP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(ATP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is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abundant, no need for more energy). </a:t>
            </a:r>
          </a:p>
          <a:p>
            <a:pPr marL="285750" indent="-285750">
              <a:buFont typeface="Wingdings" charset="2"/>
              <a:buChar char="v"/>
            </a:pPr>
            <a:endParaRPr lang="ar-SA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-Activated by</a:t>
            </a:r>
            <a:r>
              <a:rPr lang="en-US" sz="1600" b="1" dirty="0" smtClean="0">
                <a:solidFill>
                  <a:srgbClr val="FF0000"/>
                </a:solidFill>
              </a:rPr>
              <a:t>: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activate glycogen break down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1600" dirty="0" smtClean="0">
                <a:solidFill>
                  <a:prstClr val="black"/>
                </a:solidFill>
              </a:rPr>
              <a:t>Ca++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we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will explain it in the next slide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).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1600" dirty="0" smtClean="0">
                <a:solidFill>
                  <a:prstClr val="black"/>
                </a:solidFill>
              </a:rPr>
              <a:t>AMP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(low energy signal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).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847672" y="2739520"/>
            <a:ext cx="3004457" cy="1384995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1400">
                <a:ln w="0"/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</a:rPr>
              <a:t>Glycogen synthase </a:t>
            </a:r>
            <a:r>
              <a:rPr lang="en-US" sz="1800" dirty="0" smtClean="0">
                <a:solidFill>
                  <a:srgbClr val="FF0000"/>
                </a:solidFill>
              </a:rPr>
              <a:t>Activated </a:t>
            </a:r>
            <a:r>
              <a:rPr lang="en-US" sz="1800" dirty="0">
                <a:solidFill>
                  <a:srgbClr val="FF0000"/>
                </a:solidFill>
              </a:rPr>
              <a:t>by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activate glycogen synthesis)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600" dirty="0" smtClean="0">
                <a:solidFill>
                  <a:prstClr val="black"/>
                </a:solidFill>
              </a:rPr>
              <a:t>Glucose 6-p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(High energy signal in the cell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).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654002" y="31548"/>
            <a:ext cx="766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srgbClr val="8AB833"/>
                </a:solidFill>
                <a:ea typeface="+mj-ea"/>
                <a:cs typeface="+mj-cs"/>
              </a:rPr>
              <a:t>Regulation of glycogen metabolism</a:t>
            </a:r>
          </a:p>
        </p:txBody>
      </p:sp>
    </p:spTree>
    <p:extLst>
      <p:ext uri="{BB962C8B-B14F-4D97-AF65-F5344CB8AC3E}">
        <p14:creationId xmlns:p14="http://schemas.microsoft.com/office/powerpoint/2010/main" val="15091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4"/>
          <p:cNvSpPr txBox="1">
            <a:spLocks noGrp="1"/>
          </p:cNvSpPr>
          <p:nvPr>
            <p:ph type="title"/>
          </p:nvPr>
        </p:nvSpPr>
        <p:spPr>
          <a:xfrm>
            <a:off x="1604434" y="139700"/>
            <a:ext cx="859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Regulation of Glycogen Metabolism</a:t>
            </a:r>
          </a:p>
        </p:txBody>
      </p:sp>
      <p:pic>
        <p:nvPicPr>
          <p:cNvPr id="5" name="صورة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73436" y="139700"/>
            <a:ext cx="2040764" cy="656499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29611653"/>
              </p:ext>
            </p:extLst>
          </p:nvPr>
        </p:nvGraphicFramePr>
        <p:xfrm>
          <a:off x="296378" y="1036031"/>
          <a:ext cx="94043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19599" y="666699"/>
            <a:ext cx="477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(Allosteric regulation)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118590" y="1154957"/>
            <a:ext cx="2760107" cy="40762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43792" y="139294"/>
            <a:ext cx="8596668" cy="1015663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Regulation of Glycogen </a:t>
            </a:r>
            <a:r>
              <a:rPr lang="en-US" b="1" dirty="0" smtClean="0">
                <a:solidFill>
                  <a:schemeClr val="accent2"/>
                </a:solidFill>
              </a:rPr>
              <a:t>Metabolism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Hormonal Regulation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(Covalent Modification)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794445" y="1139183"/>
            <a:ext cx="1091536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chemeClr val="accent1"/>
                </a:solidFill>
              </a:rPr>
              <a:t>Muscle Contraction</a:t>
            </a:r>
            <a:endParaRPr lang="ar-SA" sz="2800" b="1" u="sng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chemeClr val="accent1"/>
                </a:solidFill>
              </a:rPr>
              <a:t>Skeletal Muscle</a:t>
            </a:r>
            <a:r>
              <a:rPr lang="en-US" sz="2800" dirty="0">
                <a:solidFill>
                  <a:schemeClr val="tx1"/>
                </a:solidFill>
              </a:rPr>
              <a:t>: Epinephrine/receptor binding</a:t>
            </a:r>
          </a:p>
          <a:p>
            <a:pPr marL="0" indent="0" algn="ctr">
              <a:buNone/>
            </a:pPr>
            <a:r>
              <a:rPr lang="fr-FR" sz="2800" b="1" u="sng" dirty="0">
                <a:solidFill>
                  <a:schemeClr val="accent1"/>
                </a:solidFill>
              </a:rPr>
              <a:t>Second </a:t>
            </a:r>
            <a:r>
              <a:rPr lang="fr-FR" sz="2800" b="1" u="sng" dirty="0" smtClean="0">
                <a:solidFill>
                  <a:schemeClr val="accent1"/>
                </a:solidFill>
              </a:rPr>
              <a:t>Messenger</a:t>
            </a:r>
            <a:r>
              <a:rPr lang="fr-FR" sz="2800" dirty="0" smtClean="0">
                <a:solidFill>
                  <a:schemeClr val="tx1"/>
                </a:solidFill>
              </a:rPr>
              <a:t>: </a:t>
            </a:r>
            <a:r>
              <a:rPr lang="fr-FR" sz="2800" dirty="0" err="1">
                <a:solidFill>
                  <a:schemeClr val="tx1"/>
                </a:solidFill>
              </a:rPr>
              <a:t>cAMP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FR" sz="2800" b="1" u="sng" dirty="0" err="1" smtClean="0">
                <a:solidFill>
                  <a:schemeClr val="accent1"/>
                </a:solidFill>
              </a:rPr>
              <a:t>Response</a:t>
            </a:r>
            <a:r>
              <a:rPr lang="fr-FR" sz="2800" dirty="0" smtClean="0">
                <a:solidFill>
                  <a:schemeClr val="tx1"/>
                </a:solidFill>
              </a:rPr>
              <a:t>: </a:t>
            </a:r>
            <a:r>
              <a:rPr lang="fr-FR" sz="2800" dirty="0">
                <a:solidFill>
                  <a:schemeClr val="tx1"/>
                </a:solidFill>
              </a:rPr>
              <a:t>Enzyme phosphorylation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157038" y="4503952"/>
            <a:ext cx="3309258" cy="10740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200" dirty="0">
                <a:solidFill>
                  <a:prstClr val="white"/>
                </a:solidFill>
              </a:rPr>
              <a:t>Glycogen phosphorylase </a:t>
            </a:r>
            <a:r>
              <a:rPr lang="en-US" sz="2200" dirty="0">
                <a:solidFill>
                  <a:srgbClr val="FF0000"/>
                </a:solidFill>
              </a:rPr>
              <a:t>(Active form)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92024" y="4503953"/>
            <a:ext cx="3004457" cy="10740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</a:rPr>
              <a:t>Glycogen synthase </a:t>
            </a:r>
            <a:r>
              <a:rPr lang="en-US" sz="2400" dirty="0">
                <a:solidFill>
                  <a:srgbClr val="FF0000"/>
                </a:solidFill>
              </a:rPr>
              <a:t>(Inactive form)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677734" y="5869113"/>
            <a:ext cx="413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srgbClr val="FF0000"/>
                </a:solidFill>
              </a:rPr>
              <a:t>Inhibition</a:t>
            </a:r>
            <a:r>
              <a:rPr lang="en-US" sz="2400" dirty="0">
                <a:solidFill>
                  <a:prstClr val="black"/>
                </a:solidFill>
              </a:rPr>
              <a:t> of </a:t>
            </a:r>
            <a:r>
              <a:rPr lang="en-US" sz="2400">
                <a:solidFill>
                  <a:prstClr val="black"/>
                </a:solidFill>
              </a:rPr>
              <a:t>glycogenesis 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663240" y="5870718"/>
            <a:ext cx="429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srgbClr val="FF0000"/>
                </a:solidFill>
              </a:rPr>
              <a:t>Stimulation</a:t>
            </a:r>
            <a:r>
              <a:rPr lang="en-US" sz="2400" dirty="0">
                <a:solidFill>
                  <a:prstClr val="black"/>
                </a:solidFill>
              </a:rPr>
              <a:t> of </a:t>
            </a:r>
            <a:r>
              <a:rPr lang="en-US" sz="2400" dirty="0" err="1">
                <a:solidFill>
                  <a:prstClr val="black"/>
                </a:solidFill>
              </a:rPr>
              <a:t>glycogenolysis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8" name="معين 7"/>
          <p:cNvSpPr/>
          <p:nvPr/>
        </p:nvSpPr>
        <p:spPr>
          <a:xfrm>
            <a:off x="7836419" y="3777436"/>
            <a:ext cx="624114" cy="725714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P</a:t>
            </a:r>
          </a:p>
        </p:txBody>
      </p:sp>
      <p:sp>
        <p:nvSpPr>
          <p:cNvPr id="9" name="معين 8"/>
          <p:cNvSpPr/>
          <p:nvPr/>
        </p:nvSpPr>
        <p:spPr>
          <a:xfrm>
            <a:off x="876319" y="3770777"/>
            <a:ext cx="624114" cy="725714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P</a:t>
            </a:r>
          </a:p>
        </p:txBody>
      </p:sp>
      <p:cxnSp>
        <p:nvCxnSpPr>
          <p:cNvPr id="30" name="رابط كسهم مستقيم 29"/>
          <p:cNvCxnSpPr/>
          <p:nvPr/>
        </p:nvCxnSpPr>
        <p:spPr>
          <a:xfrm>
            <a:off x="4814305" y="3379678"/>
            <a:ext cx="854033" cy="997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flipH="1">
            <a:off x="3669607" y="3379678"/>
            <a:ext cx="942030" cy="997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82669" y="1002077"/>
            <a:ext cx="29216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endParaRPr lang="en-US" sz="22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 algn="ctr" defTabSz="457200">
              <a:defRPr/>
            </a:pPr>
            <a:r>
              <a:rPr lang="en-US" sz="2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Epinephrine stimulates </a:t>
            </a:r>
            <a:r>
              <a:rPr lang="en-US" sz="22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glycogenolysis</a:t>
            </a:r>
            <a:endParaRPr lang="en-US" sz="22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 algn="ctr" defTabSz="457200">
              <a:defRPr/>
            </a:pPr>
            <a:r>
              <a:rPr lang="en-US" sz="2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(Skeletal muscle)</a:t>
            </a:r>
          </a:p>
          <a:p>
            <a:pPr lvl="0" algn="ctr" defTabSz="457200">
              <a:defRPr/>
            </a:pPr>
            <a:endParaRPr lang="en-US" sz="22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 algn="ctr" defTabSz="457200">
              <a:defRPr/>
            </a:pPr>
            <a:r>
              <a:rPr lang="en-US" sz="2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Glucagon stimulates</a:t>
            </a:r>
          </a:p>
          <a:p>
            <a:pPr lvl="0" algn="ctr" defTabSz="457200">
              <a:defRPr/>
            </a:pPr>
            <a:r>
              <a:rPr lang="en-US" sz="22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Glycogenolysis</a:t>
            </a:r>
            <a:endParaRPr lang="en-US" sz="22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 algn="ctr" defTabSz="457200">
              <a:defRPr/>
            </a:pPr>
            <a:r>
              <a:rPr lang="en-US" sz="2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(Liver)</a:t>
            </a:r>
          </a:p>
          <a:p>
            <a:pPr lvl="0" algn="ctr" defTabSz="457200"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 algn="ctr" defTabSz="457200">
              <a:defRPr/>
            </a:pPr>
            <a:r>
              <a:rPr lang="en-US" sz="2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Both use second messenger: cAMP</a:t>
            </a: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3776" y="186976"/>
            <a:ext cx="316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قال دكتور الاولاد انه مهم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60605" y="3847069"/>
            <a:ext cx="2358000" cy="10832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14" y="24714"/>
            <a:ext cx="7766936" cy="733167"/>
          </a:xfrm>
        </p:spPr>
        <p:txBody>
          <a:bodyPr/>
          <a:lstStyle/>
          <a:p>
            <a:pPr algn="ctr"/>
            <a:r>
              <a:rPr lang="en-GB" sz="3600" b="1" dirty="0">
                <a:solidFill>
                  <a:schemeClr val="accent2"/>
                </a:solidFill>
              </a:rPr>
              <a:t>Glycogen Storage Diseases (GSD)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5036" y="1257146"/>
            <a:ext cx="7865061" cy="802418"/>
          </a:xfrm>
        </p:spPr>
        <p:txBody>
          <a:bodyPr>
            <a:noAutofit/>
          </a:bodyPr>
          <a:lstStyle/>
          <a:p>
            <a:pPr marL="285750" indent="-285750" algn="just">
              <a:buFont typeface="Wingdings" charset="2"/>
              <a:buChar char="v"/>
            </a:pPr>
            <a:r>
              <a:rPr lang="en-GB" b="1" dirty="0">
                <a:solidFill>
                  <a:schemeClr val="tx1"/>
                </a:solidFill>
              </a:rPr>
              <a:t>A group of genetic diseases that result from a </a:t>
            </a:r>
            <a:r>
              <a:rPr lang="en-GB" b="1" dirty="0" smtClean="0">
                <a:solidFill>
                  <a:schemeClr val="tx1"/>
                </a:solidFill>
              </a:rPr>
              <a:t>defect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(نقص)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b="1" dirty="0">
                <a:solidFill>
                  <a:schemeClr val="tx1"/>
                </a:solidFill>
              </a:rPr>
              <a:t>in an enzyme required for glycogen synthesis or </a:t>
            </a:r>
            <a:r>
              <a:rPr lang="en-GB" b="1" dirty="0" smtClean="0">
                <a:solidFill>
                  <a:schemeClr val="tx1"/>
                </a:solidFill>
              </a:rPr>
              <a:t>degradation.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90871" y="2441283"/>
            <a:ext cx="2413686" cy="4283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GB" b="1" dirty="0" smtClean="0">
                <a:solidFill>
                  <a:prstClr val="black"/>
                </a:solidFill>
              </a:rPr>
              <a:t>They </a:t>
            </a:r>
            <a:r>
              <a:rPr lang="en-GB" b="1" dirty="0">
                <a:solidFill>
                  <a:prstClr val="black"/>
                </a:solidFill>
              </a:rPr>
              <a:t>result </a:t>
            </a:r>
            <a:r>
              <a:rPr lang="en-GB" b="1" dirty="0" smtClean="0">
                <a:solidFill>
                  <a:prstClr val="black"/>
                </a:solidFill>
              </a:rPr>
              <a:t>in</a:t>
            </a:r>
            <a:endParaRPr lang="en-GB" b="1" dirty="0">
              <a:solidFill>
                <a:prstClr val="black"/>
              </a:solidFill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707027" y="2869651"/>
            <a:ext cx="1590688" cy="92598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97714" y="2869651"/>
            <a:ext cx="1589118" cy="97741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504557" y="3882080"/>
            <a:ext cx="2362694" cy="1048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b="1" dirty="0">
                <a:solidFill>
                  <a:prstClr val="black"/>
                </a:solidFill>
              </a:rPr>
              <a:t>Formation of abnormal glycogen structure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0605" y="3825808"/>
            <a:ext cx="2358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600" b="1" dirty="0">
                <a:solidFill>
                  <a:prstClr val="black"/>
                </a:solidFill>
              </a:rPr>
              <a:t>Excessive </a:t>
            </a:r>
            <a:r>
              <a:rPr lang="en-GB" sz="1600" b="1" dirty="0" smtClean="0">
                <a:solidFill>
                  <a:prstClr val="black"/>
                </a:solidFill>
              </a:rPr>
              <a:t>accumulation </a:t>
            </a:r>
            <a:r>
              <a:rPr lang="ar-SA" sz="1200" dirty="0" smtClean="0">
                <a:solidFill>
                  <a:prstClr val="white">
                    <a:lumMod val="50000"/>
                  </a:prstClr>
                </a:solidFill>
              </a:rPr>
              <a:t>(تجمع)</a:t>
            </a:r>
            <a:r>
              <a:rPr lang="en-GB" sz="12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1600" b="1" dirty="0">
                <a:solidFill>
                  <a:prstClr val="black"/>
                </a:solidFill>
              </a:rPr>
              <a:t>of normal glycogen in a specific tissue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7061" y="4044604"/>
            <a:ext cx="52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FF0000"/>
                </a:solidFill>
              </a:rPr>
              <a:t>or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50" y="29801"/>
            <a:ext cx="8596668" cy="1320800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Glycogen Storage Diseases (GSD)</a:t>
            </a:r>
            <a:endParaRPr lang="en-US" dirty="0"/>
          </a:p>
        </p:txBody>
      </p:sp>
      <p:pic>
        <p:nvPicPr>
          <p:cNvPr id="4" name="Content Placeholder 3" descr="D:\Arun-Backup\project\Ferrier\Image_Bank\image_bank\images\jpg\figure_11.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35" y="1969836"/>
            <a:ext cx="4306273" cy="434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348046" y="2602523"/>
            <a:ext cx="1806562" cy="11254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48335" y="2954215"/>
            <a:ext cx="1877216" cy="12515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3309" y="775099"/>
            <a:ext cx="3569892" cy="11954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58349" y="829832"/>
            <a:ext cx="3372367" cy="10263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4897" y="883024"/>
            <a:ext cx="348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GSD Type II  (POMPE DISEASE)</a:t>
            </a:r>
            <a:br>
              <a:rPr lang="en-US" b="1" dirty="0">
                <a:solidFill>
                  <a:prstClr val="black"/>
                </a:solidFill>
              </a:rPr>
            </a:b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4897" y="1290116"/>
            <a:ext cx="294247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80000"/>
              </a:lnSpc>
              <a:buClr>
                <a:srgbClr val="8AB833"/>
              </a:buClr>
              <a:buFont typeface="Wingdings" charset="2"/>
              <a:buChar char="v"/>
            </a:pPr>
            <a:r>
              <a:rPr lang="en-US" sz="1600" dirty="0">
                <a:solidFill>
                  <a:prstClr val="black"/>
                </a:solidFill>
              </a:rPr>
              <a:t>Deficiency of </a:t>
            </a:r>
            <a:r>
              <a:rPr lang="en-US" sz="1600" dirty="0" err="1">
                <a:solidFill>
                  <a:prstClr val="black"/>
                </a:solidFill>
              </a:rPr>
              <a:t>Lysosomal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en-US" sz="1600" dirty="0">
                <a:solidFill>
                  <a:prstClr val="black"/>
                </a:solidFill>
              </a:rPr>
              <a:t>(1-4) </a:t>
            </a:r>
            <a:r>
              <a:rPr lang="en-US" sz="1600" dirty="0" err="1">
                <a:solidFill>
                  <a:prstClr val="black"/>
                </a:solidFill>
              </a:rPr>
              <a:t>glucosidase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922" y="867426"/>
            <a:ext cx="397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GSD Type V </a:t>
            </a:r>
            <a:r>
              <a:rPr lang="en-US" b="1" dirty="0" smtClean="0">
                <a:solidFill>
                  <a:prstClr val="black"/>
                </a:solidFill>
              </a:rPr>
              <a:t>(McArdle </a:t>
            </a:r>
            <a:r>
              <a:rPr lang="en-US" b="1" dirty="0">
                <a:solidFill>
                  <a:prstClr val="black"/>
                </a:solidFill>
              </a:rPr>
              <a:t>Syndrome)</a:t>
            </a:r>
            <a:br>
              <a:rPr lang="en-US" b="1" dirty="0">
                <a:solidFill>
                  <a:prstClr val="black"/>
                </a:solidFill>
              </a:rPr>
            </a:b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309" y="1273594"/>
            <a:ext cx="33708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Clr>
                <a:srgbClr val="8AB833"/>
              </a:buClr>
              <a:buFont typeface="Wingdings" charset="2"/>
              <a:buChar char="v"/>
            </a:pPr>
            <a:r>
              <a:rPr lang="en-US" sz="1600" dirty="0">
                <a:solidFill>
                  <a:prstClr val="black"/>
                </a:solidFill>
              </a:rPr>
              <a:t>Deficiency of skeletal muscle glycogen </a:t>
            </a:r>
            <a:r>
              <a:rPr lang="en-US" sz="1600" dirty="0" err="1">
                <a:solidFill>
                  <a:prstClr val="black"/>
                </a:solidFill>
              </a:rPr>
              <a:t>phosphorylase</a:t>
            </a:r>
            <a:endParaRPr lang="en-US" sz="1600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2764" y="2038094"/>
            <a:ext cx="3550437" cy="42967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262" y="2073264"/>
            <a:ext cx="359527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prstClr val="black"/>
                </a:solidFill>
              </a:rPr>
              <a:t>Brief about McArdle Syndrome</a:t>
            </a:r>
          </a:p>
          <a:p>
            <a:pPr defTabSz="457200"/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body is not able to break down 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</a:rPr>
              <a:t>glycogen, due to </a:t>
            </a:r>
            <a:r>
              <a:rPr lang="en-US" sz="1500" dirty="0" err="1">
                <a:solidFill>
                  <a:prstClr val="white">
                    <a:lumMod val="50000"/>
                  </a:prstClr>
                </a:solidFill>
              </a:rPr>
              <a:t>Myophosphorylase</a:t>
            </a:r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</a:rPr>
              <a:t>defect.</a:t>
            </a:r>
            <a:endParaRPr lang="en-US" sz="1500" dirty="0">
              <a:solidFill>
                <a:prstClr val="white">
                  <a:lumMod val="50000"/>
                </a:prstClr>
              </a:solidFill>
            </a:endParaRPr>
          </a:p>
          <a:p>
            <a:pPr defTabSz="457200"/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</a:rPr>
              <a:t>Symptoms</a:t>
            </a:r>
            <a:r>
              <a:rPr lang="en-US" sz="1600" b="1" dirty="0">
                <a:solidFill>
                  <a:prstClr val="white">
                    <a:lumMod val="50000"/>
                  </a:prstClr>
                </a:solidFill>
              </a:rPr>
              <a:t>:</a:t>
            </a:r>
          </a:p>
          <a:p>
            <a:pPr defTabSz="457200"/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U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</a:rPr>
              <a:t>sually </a:t>
            </a:r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start during early childhood, but diagnosis may not occur until a person is over 20 or 30 years old.</a:t>
            </a:r>
          </a:p>
          <a:p>
            <a:pPr marL="285750" indent="-285750" defTabSz="457200">
              <a:buFont typeface="Wingdings" charset="2"/>
              <a:buChar char="v"/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Muscle cramps, pain, stiffness &amp; weakness</a:t>
            </a:r>
          </a:p>
          <a:p>
            <a:pPr marL="285750" indent="-285750" defTabSz="457200">
              <a:buFont typeface="Wingdings" charset="2"/>
              <a:buChar char="v"/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Fatigue </a:t>
            </a:r>
          </a:p>
          <a:p>
            <a:pPr marL="285750" indent="-285750" defTabSz="457200">
              <a:buFont typeface="Wingdings" charset="2"/>
              <a:buChar char="v"/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Burgundy-colored urine</a:t>
            </a:r>
          </a:p>
          <a:p>
            <a:pPr marL="285750" indent="-285750" defTabSz="457200">
              <a:buFont typeface="Wingdings" charset="2"/>
              <a:buChar char="v"/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Exercise intolerance, poor stamina</a:t>
            </a:r>
          </a:p>
          <a:p>
            <a:pPr defTabSz="457200"/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Prognosis:</a:t>
            </a:r>
          </a:p>
          <a:p>
            <a:pPr defTabSz="457200"/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People with McArdle disease can live a normal life by managing their diet and physical activity</a:t>
            </a:r>
          </a:p>
          <a:p>
            <a:pPr defTabSz="457200"/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4608" y="1915001"/>
            <a:ext cx="4002222" cy="44729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07363" y="1882689"/>
                <a:ext cx="3949467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b="1" dirty="0">
                    <a:solidFill>
                      <a:prstClr val="black"/>
                    </a:solidFill>
                  </a:rPr>
                  <a:t>Brief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about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Pompe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Disease</a:t>
                </a:r>
                <a:endParaRPr lang="en-US" sz="1600" b="1" dirty="0">
                  <a:solidFill>
                    <a:prstClr val="black"/>
                  </a:solidFill>
                </a:endParaRPr>
              </a:p>
              <a:p>
                <a:pPr defTabSz="457200"/>
                <a:r>
                  <a:rPr lang="en-US" sz="1500" dirty="0">
                    <a:solidFill>
                      <a:prstClr val="white">
                        <a:lumMod val="50000"/>
                      </a:prstClr>
                    </a:solidFill>
                  </a:rPr>
                  <a:t>A</a:t>
                </a:r>
                <a:r>
                  <a:rPr lang="en-US" sz="1500" dirty="0" smtClean="0">
                    <a:solidFill>
                      <a:prstClr val="white">
                        <a:lumMod val="50000"/>
                      </a:prstClr>
                    </a:solidFill>
                  </a:rPr>
                  <a:t>bsence or deficiency of the lysosomal enzyme </a:t>
                </a:r>
                <a14:m>
                  <m:oMath xmlns:m="http://schemas.openxmlformats.org/officeDocument/2006/math">
                    <m:r>
                      <a:rPr lang="en-US" sz="1500" dirty="0">
                        <a:solidFill>
                          <a:prstClr val="white">
                            <a:lumMod val="50000"/>
                          </a:prstClr>
                        </a:solidFill>
                        <a:latin typeface="Cambria Math" charset="0"/>
                      </a:rPr>
                      <m:t>∝</m:t>
                    </m:r>
                  </m:oMath>
                </a14:m>
                <a:r>
                  <a:rPr lang="en-US" sz="1500" dirty="0">
                    <a:solidFill>
                      <a:prstClr val="white">
                        <a:lumMod val="50000"/>
                      </a:prstClr>
                    </a:solidFill>
                  </a:rPr>
                  <a:t>-glucosidase. Which is required to breakdown the complex carbohydrate glycogen and convert it into the simple sugar glucose</a:t>
                </a:r>
                <a:r>
                  <a:rPr lang="en-US" sz="1500" dirty="0" smtClean="0">
                    <a:solidFill>
                      <a:prstClr val="white">
                        <a:lumMod val="50000"/>
                      </a:prstClr>
                    </a:solidFill>
                  </a:rPr>
                  <a:t>.</a:t>
                </a:r>
              </a:p>
              <a:p>
                <a:pPr defTabSz="457200"/>
                <a:r>
                  <a:rPr lang="en-US" sz="1600" b="1" dirty="0">
                    <a:solidFill>
                      <a:prstClr val="white">
                        <a:lumMod val="50000"/>
                      </a:prstClr>
                    </a:solidFill>
                  </a:rPr>
                  <a:t>Symptoms:</a:t>
                </a:r>
              </a:p>
              <a:p>
                <a:pPr marL="285750" indent="-285750" defTabSz="457200">
                  <a:buFont typeface="Wingdings" charset="2"/>
                  <a:buChar char="v"/>
                </a:pPr>
                <a:r>
                  <a:rPr lang="en-US" sz="1500" dirty="0">
                    <a:solidFill>
                      <a:prstClr val="white">
                        <a:lumMod val="50000"/>
                      </a:prstClr>
                    </a:solidFill>
                  </a:rPr>
                  <a:t>Progressive proximal muscle weakness (trunk and lower limbs)</a:t>
                </a:r>
              </a:p>
              <a:p>
                <a:pPr marL="285750" indent="-285750" defTabSz="457200">
                  <a:buFont typeface="Wingdings" charset="2"/>
                  <a:buChar char="v"/>
                </a:pPr>
                <a:r>
                  <a:rPr lang="en-US" sz="1500" dirty="0">
                    <a:solidFill>
                      <a:prstClr val="white">
                        <a:lumMod val="50000"/>
                      </a:prstClr>
                    </a:solidFill>
                  </a:rPr>
                  <a:t>Gait abnormalities.</a:t>
                </a:r>
              </a:p>
              <a:p>
                <a:pPr marL="285750" indent="-285750" defTabSz="457200">
                  <a:buFont typeface="Wingdings" charset="2"/>
                  <a:buChar char="v"/>
                </a:pPr>
                <a:r>
                  <a:rPr lang="en-US" sz="1500" dirty="0">
                    <a:solidFill>
                      <a:prstClr val="white">
                        <a:lumMod val="50000"/>
                      </a:prstClr>
                    </a:solidFill>
                  </a:rPr>
                  <a:t>Muscle pain.</a:t>
                </a:r>
              </a:p>
              <a:p>
                <a:pPr marL="285750" indent="-285750" defTabSz="457200">
                  <a:buFont typeface="Wingdings" charset="2"/>
                  <a:buChar char="v"/>
                </a:pPr>
                <a:r>
                  <a:rPr lang="en-US" sz="1500" dirty="0">
                    <a:solidFill>
                      <a:prstClr val="white">
                        <a:lumMod val="50000"/>
                      </a:prstClr>
                    </a:solidFill>
                  </a:rPr>
                  <a:t>Difficulty climbing stairs.</a:t>
                </a:r>
              </a:p>
              <a:p>
                <a:pPr marL="285750" indent="-285750" defTabSz="457200">
                  <a:buFont typeface="Wingdings" charset="2"/>
                  <a:buChar char="v"/>
                </a:pPr>
                <a:r>
                  <a:rPr lang="en-US" sz="1500" dirty="0">
                    <a:solidFill>
                      <a:prstClr val="white">
                        <a:lumMod val="50000"/>
                      </a:prstClr>
                    </a:solidFill>
                  </a:rPr>
                  <a:t>Frequent falls.</a:t>
                </a:r>
              </a:p>
              <a:p>
                <a:pPr marL="285750" indent="-285750" defTabSz="457200">
                  <a:buFont typeface="Wingdings" charset="2"/>
                  <a:buChar char="v"/>
                </a:pPr>
                <a:r>
                  <a:rPr lang="en-US" sz="1500" dirty="0">
                    <a:solidFill>
                      <a:prstClr val="white">
                        <a:lumMod val="50000"/>
                      </a:prstClr>
                    </a:solidFill>
                  </a:rPr>
                  <a:t>Scapular winging.</a:t>
                </a:r>
              </a:p>
              <a:p>
                <a:pPr marL="285750" indent="-285750" defTabSz="457200">
                  <a:buFont typeface="Wingdings" charset="2"/>
                  <a:buChar char="v"/>
                </a:pPr>
                <a:r>
                  <a:rPr lang="en-US" sz="1500" dirty="0">
                    <a:solidFill>
                      <a:prstClr val="white">
                        <a:lumMod val="50000"/>
                      </a:prstClr>
                    </a:solidFill>
                  </a:rPr>
                  <a:t>Difficulty chewing or jaw muscle </a:t>
                </a:r>
                <a:r>
                  <a:rPr lang="en-US" sz="1500" dirty="0" smtClean="0">
                    <a:solidFill>
                      <a:prstClr val="white">
                        <a:lumMod val="50000"/>
                      </a:prstClr>
                    </a:solidFill>
                  </a:rPr>
                  <a:t>fatigue.</a:t>
                </a:r>
              </a:p>
              <a:p>
                <a:pPr defTabSz="457200"/>
                <a:r>
                  <a:rPr lang="en-US" sz="1600" b="1" dirty="0">
                    <a:solidFill>
                      <a:prstClr val="white">
                        <a:lumMod val="50000"/>
                      </a:prstClr>
                    </a:solidFill>
                  </a:rPr>
                  <a:t>Prognosis:</a:t>
                </a:r>
              </a:p>
              <a:p>
                <a:pPr defTabSz="457200"/>
                <a:r>
                  <a:rPr lang="en-US" sz="1500" dirty="0">
                    <a:solidFill>
                      <a:prstClr val="white">
                        <a:lumMod val="50000"/>
                      </a:prstClr>
                    </a:solidFill>
                  </a:rPr>
                  <a:t>These babies die before the age of one year</a:t>
                </a:r>
              </a:p>
              <a:p>
                <a:pPr defTabSz="457200"/>
                <a:endParaRPr lang="en-US" sz="1500" dirty="0">
                  <a:solidFill>
                    <a:prstClr val="white">
                      <a:lumMod val="65000"/>
                    </a:prstClr>
                  </a:solidFill>
                </a:endParaRPr>
              </a:p>
              <a:p>
                <a:pPr defTabSz="457200"/>
                <a:endParaRPr lang="en-US" b="1" dirty="0" smtClean="0">
                  <a:solidFill>
                    <a:prstClr val="black"/>
                  </a:solidFill>
                </a:endParaRPr>
              </a:p>
              <a:p>
                <a:pPr defTabSz="457200"/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363" y="1882689"/>
                <a:ext cx="3949467" cy="5109091"/>
              </a:xfrm>
              <a:prstGeom prst="rect">
                <a:avLst/>
              </a:prstGeom>
              <a:blipFill rotWithShape="0">
                <a:blip r:embed="rId3"/>
                <a:stretch>
                  <a:fillRect l="-772" t="-835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5" idx="0"/>
          </p:cNvCxnSpPr>
          <p:nvPr/>
        </p:nvCxnSpPr>
        <p:spPr>
          <a:xfrm flipV="1">
            <a:off x="7251327" y="1529355"/>
            <a:ext cx="1171704" cy="107316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0"/>
          </p:cNvCxnSpPr>
          <p:nvPr/>
        </p:nvCxnSpPr>
        <p:spPr>
          <a:xfrm flipH="1" flipV="1">
            <a:off x="3753541" y="1529355"/>
            <a:ext cx="1033402" cy="14248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00921" y="6432401"/>
            <a:ext cx="103901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</a:rPr>
              <a:t>**They may ask about these diseases as cases, so knowing the etiology &amp; symptoms is </a:t>
            </a:r>
            <a:r>
              <a:rPr lang="en-US" dirty="0" err="1" smtClean="0">
                <a:solidFill>
                  <a:srgbClr val="FF0000"/>
                </a:solidFill>
              </a:rPr>
              <a:t>imortant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2854" y="886928"/>
            <a:ext cx="168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Common in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saudi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arabia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235393" y="1025450"/>
            <a:ext cx="4184035" cy="4660030"/>
          </a:xfrm>
        </p:spPr>
        <p:txBody>
          <a:bodyPr>
            <a:normAutofit/>
          </a:bodyPr>
          <a:lstStyle/>
          <a:p>
            <a:r>
              <a:rPr lang="en-US" sz="2800" b="1" dirty="0"/>
              <a:t>Boys team</a:t>
            </a:r>
            <a:r>
              <a:rPr lang="ar-SA" sz="2800" b="1" dirty="0"/>
              <a:t> </a:t>
            </a:r>
            <a:r>
              <a:rPr lang="en-US" sz="2800" b="1" dirty="0"/>
              <a:t>members:</a:t>
            </a:r>
            <a:endParaRPr lang="ar-SA" sz="2800" b="1" dirty="0"/>
          </a:p>
          <a:p>
            <a:endParaRPr lang="en-US" sz="600" b="1" dirty="0"/>
          </a:p>
          <a:p>
            <a:pPr marL="0" indent="0" algn="ctr">
              <a:buNone/>
            </a:pPr>
            <a:r>
              <a:rPr lang="ar-SA" b="1" dirty="0"/>
              <a:t>1- محمد المهوس.</a:t>
            </a:r>
          </a:p>
          <a:p>
            <a:pPr marL="0" indent="0" algn="ctr">
              <a:buNone/>
            </a:pPr>
            <a:r>
              <a:rPr lang="ar-SA" b="1" dirty="0"/>
              <a:t>2- فهد الزهراني.</a:t>
            </a:r>
          </a:p>
          <a:p>
            <a:pPr marL="0" indent="0" algn="ctr">
              <a:buNone/>
            </a:pPr>
            <a:r>
              <a:rPr lang="ar-SA" b="1" dirty="0"/>
              <a:t>3- عبدالعزيز الصومالي.</a:t>
            </a:r>
          </a:p>
          <a:p>
            <a:pPr marL="0" indent="0" algn="ctr">
              <a:buNone/>
            </a:pPr>
            <a:r>
              <a:rPr lang="ar-SA" b="1" dirty="0"/>
              <a:t>4- خالد القحطاني.</a:t>
            </a:r>
          </a:p>
          <a:p>
            <a:pPr marL="0" indent="0" algn="ctr">
              <a:buNone/>
            </a:pPr>
            <a:r>
              <a:rPr lang="ar-SA" b="1" dirty="0"/>
              <a:t>5- طلال </a:t>
            </a:r>
            <a:r>
              <a:rPr lang="ar-SA" b="1" dirty="0" err="1"/>
              <a:t>الطخيم</a:t>
            </a:r>
            <a:r>
              <a:rPr lang="ar-SA" b="1" dirty="0"/>
              <a:t>.</a:t>
            </a:r>
          </a:p>
          <a:p>
            <a:pPr marL="0" indent="0" algn="ctr">
              <a:buNone/>
            </a:pPr>
            <a:r>
              <a:rPr lang="ar-SA" b="1" dirty="0"/>
              <a:t>6- محمد حبيب.</a:t>
            </a:r>
          </a:p>
          <a:p>
            <a:pPr marL="0" indent="0" algn="ctr">
              <a:buNone/>
            </a:pPr>
            <a:r>
              <a:rPr lang="ar-SA" b="1" dirty="0" smtClean="0"/>
              <a:t>7- </a:t>
            </a:r>
            <a:r>
              <a:rPr lang="ar-SA" b="1" dirty="0"/>
              <a:t>حمد الحسون</a:t>
            </a:r>
            <a:r>
              <a:rPr lang="ar-SA" b="1" dirty="0" smtClean="0"/>
              <a:t>.</a:t>
            </a:r>
            <a:endParaRPr lang="en-US" b="1" dirty="0" smtClean="0"/>
          </a:p>
          <a:p>
            <a:pPr marL="0" indent="0" algn="ctr">
              <a:buNone/>
            </a:pPr>
            <a:r>
              <a:rPr lang="ar-SA" b="1" dirty="0" smtClean="0"/>
              <a:t>8- محمد المطلق</a:t>
            </a:r>
            <a:endParaRPr lang="ar-S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5774" y="5092495"/>
            <a:ext cx="26075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600" b="1" u="sng" dirty="0">
                <a:solidFill>
                  <a:srgbClr val="549E39">
                    <a:lumMod val="75000"/>
                  </a:srgbClr>
                </a:solidFill>
              </a:rPr>
              <a:t>-Team leaders:</a:t>
            </a:r>
            <a:endParaRPr lang="ar-SA" sz="2600" b="1" u="sng" dirty="0">
              <a:solidFill>
                <a:srgbClr val="549E39">
                  <a:lumMod val="75000"/>
                </a:srgbClr>
              </a:solidFill>
            </a:endParaRPr>
          </a:p>
          <a:p>
            <a:pPr defTabSz="457200"/>
            <a:endParaRPr lang="en-US" sz="800" b="1" dirty="0">
              <a:solidFill>
                <a:srgbClr val="549E39">
                  <a:lumMod val="75000"/>
                </a:srgbClr>
              </a:solidFill>
            </a:endParaRPr>
          </a:p>
          <a:p>
            <a:pPr algn="ctr" defTabSz="457200"/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عبدالله المانع.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defTabSz="457200"/>
            <a:r>
              <a:rPr lang="ar-SA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رانيا العيسى.</a:t>
            </a:r>
            <a:endParaRPr lang="ar-SA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defTabSz="457200"/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676" y="5217075"/>
            <a:ext cx="388188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u="sng" dirty="0">
                <a:solidFill>
                  <a:srgbClr val="549E39">
                    <a:lumMod val="75000"/>
                  </a:srgbClr>
                </a:solidFill>
              </a:rPr>
              <a:t>-Contact us:</a:t>
            </a:r>
            <a:endParaRPr lang="en-US" sz="800" b="1" u="sng" dirty="0">
              <a:solidFill>
                <a:srgbClr val="549E39">
                  <a:lumMod val="75000"/>
                </a:srgbClr>
              </a:solidFill>
            </a:endParaRPr>
          </a:p>
          <a:p>
            <a:pPr algn="ctr" defTabSz="457200"/>
            <a:endParaRPr lang="en-US" sz="700" b="1" u="sng" dirty="0">
              <a:solidFill>
                <a:srgbClr val="549E39">
                  <a:lumMod val="75000"/>
                </a:srgbClr>
              </a:solidFill>
            </a:endParaRPr>
          </a:p>
          <a:p>
            <a:pPr algn="ctr" defTabSz="457200"/>
            <a:r>
              <a:rPr lang="en-US" dirty="0">
                <a:solidFill>
                  <a:prstClr val="black"/>
                </a:solidFill>
                <a:hlinkClick r:id="rId2"/>
              </a:rPr>
              <a:t>Biochemistryteam436@gmail.com</a:t>
            </a:r>
            <a:endParaRPr lang="en-US" dirty="0">
              <a:solidFill>
                <a:prstClr val="black"/>
              </a:solidFill>
            </a:endParaRPr>
          </a:p>
          <a:p>
            <a:pPr algn="ctr" defTabSz="457200"/>
            <a:endParaRPr lang="en-US" dirty="0">
              <a:solidFill>
                <a:prstClr val="black"/>
              </a:solidFill>
            </a:endParaRPr>
          </a:p>
          <a:p>
            <a:pPr algn="ctr" defTabSz="457200"/>
            <a:r>
              <a:rPr lang="en-US" dirty="0">
                <a:solidFill>
                  <a:prstClr val="black"/>
                </a:solidFill>
                <a:hlinkClick r:id="rId3"/>
              </a:rPr>
              <a:t>twitter.com/436biochemteam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5774" y="6494348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92D050"/>
                </a:solidFill>
              </a:rPr>
              <a:t>436 Biochemistry team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667807" y="1117193"/>
            <a:ext cx="4184035" cy="335927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Girls team</a:t>
            </a:r>
            <a:r>
              <a:rPr lang="ar-SA" sz="2800" b="1" dirty="0" smtClean="0"/>
              <a:t> </a:t>
            </a:r>
            <a:r>
              <a:rPr lang="en-US" sz="2800" b="1" dirty="0"/>
              <a:t>members:</a:t>
            </a:r>
            <a:endParaRPr lang="ar-SA" sz="2800" b="1" dirty="0"/>
          </a:p>
          <a:p>
            <a:endParaRPr lang="en-US" sz="600" b="1" dirty="0"/>
          </a:p>
          <a:p>
            <a:pPr marL="0" indent="0" algn="ctr">
              <a:buNone/>
            </a:pPr>
            <a:r>
              <a:rPr lang="ar-SA" b="1" dirty="0"/>
              <a:t>1- </a:t>
            </a:r>
            <a:r>
              <a:rPr lang="ar-SA" b="1" dirty="0" smtClean="0"/>
              <a:t>نوره الشبيب.</a:t>
            </a:r>
            <a:endParaRPr lang="ar-SA" b="1" dirty="0"/>
          </a:p>
          <a:p>
            <a:pPr marL="0" indent="0" algn="ctr">
              <a:buNone/>
            </a:pPr>
            <a:r>
              <a:rPr lang="ar-SA" b="1" dirty="0" smtClean="0"/>
              <a:t>2- ريم السرجاني.</a:t>
            </a:r>
          </a:p>
          <a:p>
            <a:pPr marL="0" indent="0" algn="ctr">
              <a:buNone/>
            </a:pPr>
            <a:r>
              <a:rPr lang="ar-SA" b="1" dirty="0" smtClean="0"/>
              <a:t>3- نورة السهلي.</a:t>
            </a:r>
          </a:p>
          <a:p>
            <a:pPr marL="0" indent="0" algn="ctr">
              <a:buNone/>
            </a:pPr>
            <a:r>
              <a:rPr lang="ar-SA" b="1" dirty="0"/>
              <a:t>4- ربا برناوي</a:t>
            </a:r>
          </a:p>
          <a:p>
            <a:pPr marL="0" indent="0" algn="ctr">
              <a:buNone/>
            </a:pPr>
            <a:r>
              <a:rPr lang="ar-SA" b="1" dirty="0"/>
              <a:t>5- هيفاء الوعيل</a:t>
            </a:r>
          </a:p>
        </p:txBody>
      </p:sp>
      <p:sp>
        <p:nvSpPr>
          <p:cNvPr id="3" name="Rectangle 2"/>
          <p:cNvSpPr/>
          <p:nvPr/>
        </p:nvSpPr>
        <p:spPr>
          <a:xfrm>
            <a:off x="8079475" y="5294019"/>
            <a:ext cx="3862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indent="-9525">
              <a:lnSpc>
                <a:spcPct val="90000"/>
              </a:lnSpc>
              <a:buNone/>
              <a:defRPr/>
            </a:pPr>
            <a:r>
              <a:rPr lang="en-US" altLang="en-US" sz="2600" b="1" u="sng" dirty="0" smtClean="0">
                <a:solidFill>
                  <a:srgbClr val="549E39">
                    <a:lumMod val="75000"/>
                  </a:srgbClr>
                </a:solidFill>
              </a:rPr>
              <a:t>Reference :</a:t>
            </a:r>
          </a:p>
          <a:p>
            <a:pPr marL="9525" indent="-9525">
              <a:lnSpc>
                <a:spcPct val="90000"/>
              </a:lnSpc>
              <a:buNone/>
              <a:defRPr/>
            </a:pPr>
            <a:r>
              <a:rPr lang="en-US" altLang="en-US" dirty="0" smtClean="0"/>
              <a:t> </a:t>
            </a:r>
            <a:r>
              <a:rPr lang="en-US" altLang="en-US" dirty="0"/>
              <a:t>Lippincott’s Illustrated Reviews Biochemistry: Unit II, Chapter 11, Pages 125 - 136.</a:t>
            </a:r>
          </a:p>
        </p:txBody>
      </p:sp>
    </p:spTree>
    <p:extLst>
      <p:ext uri="{BB962C8B-B14F-4D97-AF65-F5344CB8AC3E}">
        <p14:creationId xmlns:p14="http://schemas.microsoft.com/office/powerpoint/2010/main" val="11293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549E39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need to store carbohydrates in muscle</a:t>
            </a:r>
          </a:p>
          <a:p>
            <a:pPr lvl="0">
              <a:buClr>
                <a:srgbClr val="549E39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reason for carbohydrates to be stored as glycogen</a:t>
            </a:r>
          </a:p>
          <a:p>
            <a:pPr lvl="0">
              <a:buClr>
                <a:srgbClr val="549E39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overview of glycogen synthesis (Glycogenesis)</a:t>
            </a:r>
          </a:p>
          <a:p>
            <a:pPr lvl="0">
              <a:buClr>
                <a:srgbClr val="549E39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overview of glycogen breakdown (Glycogenolysis)</a:t>
            </a:r>
          </a:p>
          <a:p>
            <a:pPr lvl="0">
              <a:buClr>
                <a:srgbClr val="549E39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Key elements in regulation of both Glycogenesis and </a:t>
            </a:r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Glycogenolysis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(this objective is important for other lectures)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549E39"/>
              </a:buCl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557" y="1562248"/>
            <a:ext cx="715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end of the lecture. Students should be familiar with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5120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b="1" dirty="0"/>
              <a:t>Glycogen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06" y="1338943"/>
            <a:ext cx="8952096" cy="2338468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Glycogen:</a:t>
            </a:r>
            <a:r>
              <a:rPr lang="en-US" sz="2000" dirty="0" smtClean="0">
                <a:solidFill>
                  <a:schemeClr val="tx1"/>
                </a:solidFill>
              </a:rPr>
              <a:t> is a branched – chain </a:t>
            </a:r>
            <a:r>
              <a:rPr lang="en-US" sz="2000" dirty="0" err="1" smtClean="0">
                <a:solidFill>
                  <a:schemeClr val="tx1"/>
                </a:solidFill>
              </a:rPr>
              <a:t>homopolysaccharide</a:t>
            </a:r>
            <a:r>
              <a:rPr lang="en-US" sz="2000" dirty="0" smtClean="0">
                <a:solidFill>
                  <a:schemeClr val="tx1"/>
                </a:solidFill>
              </a:rPr>
              <a:t> of glucose</a:t>
            </a:r>
            <a:r>
              <a:rPr lang="en-US" sz="2000" dirty="0">
                <a:solidFill>
                  <a:schemeClr val="tx1"/>
                </a:solidFill>
              </a:rPr>
              <a:t> that serves as a form of energy </a:t>
            </a:r>
            <a:r>
              <a:rPr lang="en-US" sz="2000" dirty="0" smtClean="0">
                <a:solidFill>
                  <a:schemeClr val="tx1"/>
                </a:solidFill>
              </a:rPr>
              <a:t>storage </a:t>
            </a:r>
            <a:r>
              <a:rPr lang="en-US" sz="2000" dirty="0">
                <a:solidFill>
                  <a:schemeClr val="tx1"/>
                </a:solidFill>
              </a:rPr>
              <a:t>made from α -D-Glucose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Glycogen could be found in all types of cells, but in very small amounts (traces of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glycogen), the main stores of glycogen are found in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skeletal muscle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liver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Rounded Rectangle 13"/>
          <p:cNvSpPr/>
          <p:nvPr/>
        </p:nvSpPr>
        <p:spPr>
          <a:xfrm>
            <a:off x="3223237" y="3717749"/>
            <a:ext cx="3626932" cy="70736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Metabolism of Glycogen in Skeletal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Muscle: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ounded Rectangle 14"/>
          <p:cNvSpPr/>
          <p:nvPr/>
        </p:nvSpPr>
        <p:spPr>
          <a:xfrm>
            <a:off x="567565" y="5055164"/>
            <a:ext cx="3536830" cy="8755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1-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Glycogenesis: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(Anabolism)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Synthesis of Glycogen from glucose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ounded Rectangle 15"/>
          <p:cNvSpPr/>
          <p:nvPr/>
        </p:nvSpPr>
        <p:spPr>
          <a:xfrm>
            <a:off x="5081754" y="5028962"/>
            <a:ext cx="3536830" cy="8755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2-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Glycogenolysis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(catabolism)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Breakdown of Glycogen to Glucose-6-phosphate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28539" y="4453753"/>
            <a:ext cx="1275856" cy="551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33797" y="4439190"/>
            <a:ext cx="1216372" cy="551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37" y="4425115"/>
            <a:ext cx="769938" cy="542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796" y="905133"/>
            <a:ext cx="7806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Remember metabolism is a mixed up between catabolism and anabolism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7676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Structure of Glycogen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94958" y="1662982"/>
            <a:ext cx="4183812" cy="68148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Bonds in Glycogen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7553" y="2763320"/>
            <a:ext cx="3493698" cy="11688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primary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glycosidic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bond is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α (1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4) </a:t>
            </a:r>
            <a:r>
              <a:rPr lang="en-US" dirty="0" err="1" smtClean="0">
                <a:solidFill>
                  <a:srgbClr val="FF0000"/>
                </a:solidFill>
              </a:rPr>
              <a:t>Glycosidic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linkage 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</a:rPr>
              <a:t>Between glucose residues</a:t>
            </a:r>
          </a:p>
          <a:p>
            <a:pPr algn="ctr" defTabSz="457200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(linear 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38513" y="2712279"/>
            <a:ext cx="4018003" cy="12709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chemeClr val="tx1"/>
                </a:solidFill>
              </a:rPr>
              <a:t>After 8 to 10 residues there is a branch containing </a:t>
            </a:r>
            <a:r>
              <a:rPr lang="en-US" dirty="0">
                <a:solidFill>
                  <a:srgbClr val="FF0000"/>
                </a:solidFill>
              </a:rPr>
              <a:t>α ( 1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6 ) </a:t>
            </a:r>
            <a:r>
              <a:rPr lang="en-US" dirty="0" err="1" smtClean="0">
                <a:solidFill>
                  <a:srgbClr val="FF0000"/>
                </a:solidFill>
              </a:rPr>
              <a:t>Glycosidic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linkage </a:t>
            </a:r>
          </a:p>
        </p:txBody>
      </p:sp>
      <p:sp>
        <p:nvSpPr>
          <p:cNvPr id="10" name="Bent-Up Arrow 9"/>
          <p:cNvSpPr/>
          <p:nvPr/>
        </p:nvSpPr>
        <p:spPr>
          <a:xfrm rot="10800000">
            <a:off x="1664897" y="1962740"/>
            <a:ext cx="1130060" cy="74953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Bent-Up Arrow 10"/>
          <p:cNvSpPr/>
          <p:nvPr/>
        </p:nvSpPr>
        <p:spPr>
          <a:xfrm rot="10800000" flipH="1">
            <a:off x="6988930" y="1914679"/>
            <a:ext cx="1181819" cy="74953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312" y="4340355"/>
            <a:ext cx="6408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These polymers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glucose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(Glycogen)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exist 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cytoplasmic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granules</a:t>
            </a:r>
            <a:r>
              <a:rPr kumimoji="0" lang="ar-S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حبيبات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which contain most of the enzymes necessary for glycogen synthesis and degradation 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634654" y="1068514"/>
            <a:ext cx="3443495" cy="14598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N.B.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*All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glucose residues in human are alpha.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903" y="6323584"/>
            <a:ext cx="5519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600" dirty="0" smtClean="0">
                <a:solidFill>
                  <a:schemeClr val="bg1">
                    <a:lumMod val="65000"/>
                  </a:schemeClr>
                </a:solidFill>
              </a:rPr>
              <a:t>*كل وحدة من الروابط عندها انزيم مميز يكونها ويفكها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903" y="5817683"/>
            <a:ext cx="465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Residue is a partial of UDP-Glucose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Picture 2" descr="D:\Arun-Backup\project\Ferrier\Image_Bank\image_bank\images\jpg\figure_11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44" y="4031296"/>
            <a:ext cx="4034405" cy="280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3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" t="-497" r="-992" b="-1637"/>
          <a:stretch/>
        </p:blipFill>
        <p:spPr>
          <a:xfrm>
            <a:off x="4418557" y="1132733"/>
            <a:ext cx="5083252" cy="5009322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5167" y="332111"/>
            <a:ext cx="8419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Glycogen Structure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428937">
            <a:off x="3409795" y="1428935"/>
            <a:ext cx="2225407" cy="104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6787" y="516335"/>
            <a:ext cx="3174520" cy="105148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 (1-4)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Glycosidic linkage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Between the glucose residues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06972" y="2381789"/>
            <a:ext cx="2400641" cy="9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13434" y="3743865"/>
            <a:ext cx="3147524" cy="111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6787" y="1973122"/>
            <a:ext cx="3174520" cy="105148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 ( 1-6 )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Glycosidic linkage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 Branches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6016" y="3350473"/>
            <a:ext cx="3295291" cy="105148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colorful molecule in the middle is a protein called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Glycogen Primer (Glycogenin 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016" y="4760533"/>
            <a:ext cx="4502989" cy="150099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hole structure represent 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Glycogen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Granule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which is present in the Cytoplasm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409043" y="1417206"/>
            <a:ext cx="2782957" cy="23214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glycogen a branched-chain 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 contain high number of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homopolysaccharides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within a small space.</a:t>
            </a:r>
          </a:p>
        </p:txBody>
      </p:sp>
    </p:spTree>
    <p:extLst>
      <p:ext uri="{BB962C8B-B14F-4D97-AF65-F5344CB8AC3E}">
        <p14:creationId xmlns:p14="http://schemas.microsoft.com/office/powerpoint/2010/main" val="9146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335680"/>
              </p:ext>
            </p:extLst>
          </p:nvPr>
        </p:nvGraphicFramePr>
        <p:xfrm>
          <a:off x="2826920" y="266130"/>
          <a:ext cx="7045556" cy="290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123" y="1859519"/>
            <a:ext cx="1815154" cy="1255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50331" y="3330766"/>
            <a:ext cx="3569889" cy="5232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Glycogen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/>
              </a:rPr>
              <a:t> Glucose 6-P  Energy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902" y="3966269"/>
            <a:ext cx="5472751" cy="101748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400 g of glycogen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make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up 1-2% of the weight of resting muscle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6004" y="5213444"/>
            <a:ext cx="3698544" cy="73697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Fuel reserve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(ATP)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(during muscular exercise)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5845" t="13202" r="5328" b="16692"/>
          <a:stretch/>
        </p:blipFill>
        <p:spPr>
          <a:xfrm>
            <a:off x="9509225" y="1860580"/>
            <a:ext cx="1847297" cy="1312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164181" y="3330766"/>
            <a:ext cx="3742654" cy="58477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Glycogen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/>
              </a:rPr>
              <a:t> Glucose 6-P 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/>
              </a:rPr>
              <a:t>Glucose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3128" y="4013310"/>
            <a:ext cx="6268872" cy="101748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3002" y="4121068"/>
            <a:ext cx="65691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100 g of glycogen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make up ~10% of the weight of 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well-fed (healthy)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adult liver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86236" y="5241782"/>
            <a:ext cx="3698544" cy="73697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source for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blood glucose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(especially during early stages of fasting 10-17 hours)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1596" y="77089"/>
            <a:ext cx="3705849" cy="15333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aim of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glycogenolysis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 muscle cells is to generate energy, so it’s better to start from glucose 6-P rather than glucose to avoid losing 1 ATP.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982845"/>
              </p:ext>
            </p:extLst>
          </p:nvPr>
        </p:nvGraphicFramePr>
        <p:xfrm>
          <a:off x="436096" y="253218"/>
          <a:ext cx="869268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14"/>
          <p:cNvSpPr/>
          <p:nvPr/>
        </p:nvSpPr>
        <p:spPr>
          <a:xfrm>
            <a:off x="1145572" y="3214447"/>
            <a:ext cx="4839240" cy="2826306"/>
          </a:xfrm>
          <a:prstGeom prst="round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chemeClr val="tx1"/>
                </a:solidFill>
              </a:rPr>
              <a:t>2- Initiation of synthesis :</a:t>
            </a:r>
            <a:endParaRPr lang="ar-SA" sz="1600" b="1" dirty="0">
              <a:solidFill>
                <a:schemeClr val="tx1"/>
              </a:solidFill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</a:rPr>
              <a:t>T</a:t>
            </a:r>
            <a:r>
              <a:rPr lang="en-US" sz="1600" dirty="0"/>
              <a:t>he enzyme </a:t>
            </a:r>
            <a:r>
              <a:rPr lang="en-US" sz="1600" b="1" dirty="0">
                <a:solidFill>
                  <a:srgbClr val="FF0000"/>
                </a:solidFill>
              </a:rPr>
              <a:t>glycogen synthase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(which makes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α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linkages)  </a:t>
            </a:r>
            <a:r>
              <a:rPr lang="en-US" sz="1600" dirty="0"/>
              <a:t>cannot initiate chain synthesis using free </a:t>
            </a:r>
            <a:r>
              <a:rPr lang="en-US" sz="1600" dirty="0" smtClean="0"/>
              <a:t>glucose. </a:t>
            </a:r>
            <a:r>
              <a:rPr lang="en-US" sz="1600" dirty="0"/>
              <a:t>So, it elongates an already existing chain of glucose and therefore requires a </a:t>
            </a:r>
            <a:r>
              <a:rPr lang="en-US" sz="1600" dirty="0" smtClean="0"/>
              <a:t>primer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 sz="1600" b="1" dirty="0">
              <a:solidFill>
                <a:srgbClr val="92D050"/>
              </a:solidFill>
            </a:endParaRPr>
          </a:p>
          <a:p>
            <a:pPr defTabSz="457200"/>
            <a:r>
              <a:rPr lang="en-US" sz="1600" b="1" dirty="0"/>
              <a:t>A fragment of glycogen can serve as a primer</a:t>
            </a:r>
            <a:r>
              <a:rPr lang="en-US" sz="1600" dirty="0"/>
              <a:t>. </a:t>
            </a:r>
          </a:p>
          <a:p>
            <a:pPr defTabSz="457200"/>
            <a:r>
              <a:rPr lang="en-US" sz="1600" dirty="0"/>
              <a:t>In the absence of a glycogen fragment</a:t>
            </a:r>
            <a:r>
              <a:rPr lang="en-US" sz="1600" b="1" dirty="0" smtClean="0"/>
              <a:t>,</a:t>
            </a:r>
          </a:p>
          <a:p>
            <a:pPr defTabSz="457200"/>
            <a:r>
              <a:rPr lang="en-US" sz="1600" b="1" dirty="0" smtClean="0"/>
              <a:t> </a:t>
            </a:r>
            <a:r>
              <a:rPr lang="en-US" sz="1600" b="1" dirty="0"/>
              <a:t>a protein called </a:t>
            </a:r>
            <a:r>
              <a:rPr lang="en-US" sz="1600" b="1" dirty="0" err="1">
                <a:solidFill>
                  <a:srgbClr val="FF0000"/>
                </a:solidFill>
              </a:rPr>
              <a:t>glycogenin</a:t>
            </a:r>
            <a:r>
              <a:rPr lang="en-US" sz="1600" dirty="0"/>
              <a:t> acts as a primer.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6881" y="253218"/>
            <a:ext cx="2700997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EXPLINATION: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Glucose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synthase cannot start making glycogen from nothing, all it does 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(1)elongation of pre existing glycogen fragments,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OR via using (2)glycogen primer 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glycogenin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it acts like glycogen (UDP chains)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 start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elongation.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uridine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diphosphate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glucose is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the building block of glycogen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192" y="13689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GLYCOGENESIS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(Synthesis of Glycogen in Skeletal Muscles)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54A021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36" y="228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2"/>
                </a:solidFill>
              </a:rPr>
              <a:t>Synthesis of Glycogen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12" t="23891" r="4968" b="7014"/>
          <a:stretch/>
        </p:blipFill>
        <p:spPr>
          <a:xfrm>
            <a:off x="93112" y="1576668"/>
            <a:ext cx="8074768" cy="5078131"/>
          </a:xfrm>
        </p:spPr>
      </p:pic>
      <p:sp>
        <p:nvSpPr>
          <p:cNvPr id="3" name="TextBox 2"/>
          <p:cNvSpPr txBox="1"/>
          <p:nvPr/>
        </p:nvSpPr>
        <p:spPr>
          <a:xfrm>
            <a:off x="8341488" y="1624255"/>
            <a:ext cx="3733800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1- Glucose 6-P +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phosphogluco-mutase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Isomeration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/>
              </a:rPr>
              <a:t>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/>
              </a:rPr>
              <a:t>Glucose 1-P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2- Glucose 1-P + UTP (energy) + UDP-glucose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pyrophosphorylase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(enzyme)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/>
              </a:rPr>
              <a:t>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/>
              </a:rPr>
              <a:t>UDP-glucose unit.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Wingding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/>
              </a:rPr>
              <a:t>3- Start of elongation by binding of UDP glucose complex to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/>
              </a:rPr>
              <a:t>glycogenin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/>
              </a:rPr>
              <a:t> (primer) by glycogen synthase (enzyme)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*UDP: a nucleotide and it is an important factor in glycogenesis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Before glucose can be stored as glycogen in the liver and muscles, the enzyme UDP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pyrophsphorylase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forms a UDP glucose complex</a:t>
            </a:r>
          </a:p>
        </p:txBody>
      </p:sp>
    </p:spTree>
    <p:extLst>
      <p:ext uri="{BB962C8B-B14F-4D97-AF65-F5344CB8AC3E}">
        <p14:creationId xmlns:p14="http://schemas.microsoft.com/office/powerpoint/2010/main" val="6725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2484" y="160620"/>
            <a:ext cx="8379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AB8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Glycogenolysis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8AB83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B833">
                    <a:lumMod val="75000"/>
                  </a:srgbClr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AB833">
                    <a:lumMod val="75000"/>
                  </a:srgbClr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(Breakdown of glycogen in skeletal muscles)</a:t>
            </a:r>
          </a:p>
        </p:txBody>
      </p:sp>
      <p:pic>
        <p:nvPicPr>
          <p:cNvPr id="6" name="Picture 2" descr="D:\Arun-Backup\project\Ferrier\Image_Bank\image_bank\images\jpg\figure_11.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516" y="1626843"/>
            <a:ext cx="2955359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75951650"/>
              </p:ext>
            </p:extLst>
          </p:nvPr>
        </p:nvGraphicFramePr>
        <p:xfrm>
          <a:off x="352671" y="1166378"/>
          <a:ext cx="85492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05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3_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1596</Words>
  <Application>Microsoft Macintosh PowerPoint</Application>
  <PresentationFormat>Widescreen</PresentationFormat>
  <Paragraphs>238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Tahoma</vt:lpstr>
      <vt:lpstr>Times New Roman</vt:lpstr>
      <vt:lpstr>Trebuchet MS</vt:lpstr>
      <vt:lpstr>Wingdings</vt:lpstr>
      <vt:lpstr>Wingdings 3</vt:lpstr>
      <vt:lpstr>Office Theme</vt:lpstr>
      <vt:lpstr>Facet</vt:lpstr>
      <vt:lpstr>1_Facet</vt:lpstr>
      <vt:lpstr>4_Facet</vt:lpstr>
      <vt:lpstr>2_Facet</vt:lpstr>
      <vt:lpstr>3_Facet</vt:lpstr>
      <vt:lpstr>Glycogen Metabolism</vt:lpstr>
      <vt:lpstr>Objectives:</vt:lpstr>
      <vt:lpstr>Glycogen Metabolism</vt:lpstr>
      <vt:lpstr>Structure of Glycogen </vt:lpstr>
      <vt:lpstr>PowerPoint Presentation</vt:lpstr>
      <vt:lpstr>PowerPoint Presentation</vt:lpstr>
      <vt:lpstr>PowerPoint Presentation</vt:lpstr>
      <vt:lpstr>Synthesis of Glycogen</vt:lpstr>
      <vt:lpstr>PowerPoint Presentation</vt:lpstr>
      <vt:lpstr>PowerPoint Presentation</vt:lpstr>
      <vt:lpstr>PowerPoint Presentation</vt:lpstr>
      <vt:lpstr>Regulation of Glycogen Metabolism</vt:lpstr>
      <vt:lpstr>(Allosteric regulation)</vt:lpstr>
      <vt:lpstr>Regulation of Glycogen Metabolism</vt:lpstr>
      <vt:lpstr>Regulation of Glycogen Metabolism Hormonal Regulation(Covalent Modification)</vt:lpstr>
      <vt:lpstr>Glycogen Storage Diseases (GSD)</vt:lpstr>
      <vt:lpstr>Glycogen Storage Diseases (GSD)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 Metabolism</dc:title>
  <dc:creator>Hamad Alhassoun</dc:creator>
  <cp:lastModifiedBy>شوق</cp:lastModifiedBy>
  <cp:revision>53</cp:revision>
  <dcterms:created xsi:type="dcterms:W3CDTF">2016-12-18T21:18:31Z</dcterms:created>
  <dcterms:modified xsi:type="dcterms:W3CDTF">2017-01-16T12:17:04Z</dcterms:modified>
</cp:coreProperties>
</file>