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5" r:id="rId3"/>
  </p:sldMasterIdLst>
  <p:notesMasterIdLst>
    <p:notesMasterId r:id="rId26"/>
  </p:notesMasterIdLst>
  <p:sldIdLst>
    <p:sldId id="259" r:id="rId4"/>
    <p:sldId id="260" r:id="rId5"/>
    <p:sldId id="283" r:id="rId6"/>
    <p:sldId id="282" r:id="rId7"/>
    <p:sldId id="258" r:id="rId8"/>
    <p:sldId id="262" r:id="rId9"/>
    <p:sldId id="264"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4"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p:scale>
          <a:sx n="70" d="100"/>
          <a:sy n="70" d="100"/>
        </p:scale>
        <p:origin x="1504"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B0A63-B777-2F4F-A781-9D26F886F5A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E4FFE5BF-4A57-394E-B8FA-30EAF7FEC5C6}">
      <dgm:prSet phldrT="[Text]"/>
      <dgm:spPr/>
      <dgm:t>
        <a:bodyPr/>
        <a:lstStyle/>
        <a:p>
          <a:r>
            <a:rPr lang="en-US" dirty="0" smtClean="0"/>
            <a:t>1</a:t>
          </a:r>
          <a:endParaRPr lang="en-US" dirty="0"/>
        </a:p>
      </dgm:t>
    </dgm:pt>
    <dgm:pt modelId="{0A64BED5-96D8-9546-A429-9DB99933FE61}" type="parTrans" cxnId="{654C70D8-2082-4B48-BF2D-24DC7B4628A5}">
      <dgm:prSet/>
      <dgm:spPr/>
      <dgm:t>
        <a:bodyPr/>
        <a:lstStyle/>
        <a:p>
          <a:endParaRPr lang="en-US"/>
        </a:p>
      </dgm:t>
    </dgm:pt>
    <dgm:pt modelId="{6463387A-3C01-284B-B81C-B64756419A6D}" type="sibTrans" cxnId="{654C70D8-2082-4B48-BF2D-24DC7B4628A5}">
      <dgm:prSet/>
      <dgm:spPr/>
      <dgm:t>
        <a:bodyPr/>
        <a:lstStyle/>
        <a:p>
          <a:endParaRPr lang="en-US"/>
        </a:p>
      </dgm:t>
    </dgm:pt>
    <dgm:pt modelId="{C6029608-0307-204C-BB8A-551365E94A81}">
      <dgm:prSet phldrT="[Text]"/>
      <dgm:spPr/>
      <dgm:t>
        <a:bodyPr/>
        <a:lstStyle/>
        <a:p>
          <a:r>
            <a:rPr lang="en-US" dirty="0" smtClean="0"/>
            <a:t>Pro-α chains are transcribed into mRNA </a:t>
          </a:r>
          <a:endParaRPr lang="en-US" dirty="0"/>
        </a:p>
      </dgm:t>
    </dgm:pt>
    <dgm:pt modelId="{C2872154-7432-7641-AB72-1E39B3F9677D}" type="parTrans" cxnId="{32CD4AF7-DB75-CC42-846B-B34F4A6E73FC}">
      <dgm:prSet/>
      <dgm:spPr/>
      <dgm:t>
        <a:bodyPr/>
        <a:lstStyle/>
        <a:p>
          <a:endParaRPr lang="en-US"/>
        </a:p>
      </dgm:t>
    </dgm:pt>
    <dgm:pt modelId="{6FDEB0EC-A141-7C48-B9C9-4880728B45FA}" type="sibTrans" cxnId="{32CD4AF7-DB75-CC42-846B-B34F4A6E73FC}">
      <dgm:prSet/>
      <dgm:spPr/>
      <dgm:t>
        <a:bodyPr/>
        <a:lstStyle/>
        <a:p>
          <a:endParaRPr lang="en-US"/>
        </a:p>
      </dgm:t>
    </dgm:pt>
    <dgm:pt modelId="{D72146E9-77C7-2042-9F93-0E07103EED41}">
      <dgm:prSet phldrT="[Text]"/>
      <dgm:spPr/>
      <dgm:t>
        <a:bodyPr/>
        <a:lstStyle/>
        <a:p>
          <a:r>
            <a:rPr lang="en-US" dirty="0" smtClean="0"/>
            <a:t>2</a:t>
          </a:r>
          <a:endParaRPr lang="en-US" dirty="0"/>
        </a:p>
      </dgm:t>
    </dgm:pt>
    <dgm:pt modelId="{1F81DF54-1F2D-3F40-8115-3750748FEE8B}" type="parTrans" cxnId="{E42D8DA0-709E-ED4A-8E8A-7E0E5B7D61FF}">
      <dgm:prSet/>
      <dgm:spPr/>
      <dgm:t>
        <a:bodyPr/>
        <a:lstStyle/>
        <a:p>
          <a:endParaRPr lang="en-US"/>
        </a:p>
      </dgm:t>
    </dgm:pt>
    <dgm:pt modelId="{B60F95BD-AD0E-6240-BD87-67E4E9548765}" type="sibTrans" cxnId="{E42D8DA0-709E-ED4A-8E8A-7E0E5B7D61FF}">
      <dgm:prSet/>
      <dgm:spPr/>
      <dgm:t>
        <a:bodyPr/>
        <a:lstStyle/>
        <a:p>
          <a:endParaRPr lang="en-US"/>
        </a:p>
      </dgm:t>
    </dgm:pt>
    <dgm:pt modelId="{EE02736C-7254-D341-B93E-565D432E7003}">
      <dgm:prSet phldrT="[Text]" custT="1"/>
      <dgm:spPr/>
      <dgm:t>
        <a:bodyPr/>
        <a:lstStyle/>
        <a:p>
          <a:r>
            <a:rPr lang="en-US" sz="1600" dirty="0" smtClean="0"/>
            <a:t>This mRNA translated on the RER into </a:t>
          </a:r>
          <a:r>
            <a:rPr lang="en-US" sz="1600" dirty="0" err="1" smtClean="0"/>
            <a:t>prepro</a:t>
          </a:r>
          <a:r>
            <a:rPr lang="en-US" sz="1600" dirty="0" smtClean="0"/>
            <a:t>-α- polypeptide chains that are extruded </a:t>
          </a:r>
          <a:r>
            <a:rPr lang="en-US" sz="1400" dirty="0" smtClean="0">
              <a:solidFill>
                <a:schemeClr val="bg1">
                  <a:lumMod val="50000"/>
                </a:schemeClr>
              </a:solidFill>
            </a:rPr>
            <a:t>(forced out) </a:t>
          </a:r>
          <a:r>
            <a:rPr lang="en-US" sz="1600" dirty="0" smtClean="0"/>
            <a:t>into RER lumen, where the signal sequence is removed </a:t>
          </a:r>
          <a:endParaRPr lang="en-US" sz="1600" dirty="0"/>
        </a:p>
      </dgm:t>
    </dgm:pt>
    <dgm:pt modelId="{F10BD51C-9116-5143-98D6-9F24A82F1869}" type="parTrans" cxnId="{FA21BBBF-F447-764B-A18F-30DB4216FC3A}">
      <dgm:prSet/>
      <dgm:spPr/>
      <dgm:t>
        <a:bodyPr/>
        <a:lstStyle/>
        <a:p>
          <a:endParaRPr lang="en-US"/>
        </a:p>
      </dgm:t>
    </dgm:pt>
    <dgm:pt modelId="{C13E8F5E-EC94-994F-B8DE-C3BC25B4D641}" type="sibTrans" cxnId="{FA21BBBF-F447-764B-A18F-30DB4216FC3A}">
      <dgm:prSet/>
      <dgm:spPr/>
      <dgm:t>
        <a:bodyPr/>
        <a:lstStyle/>
        <a:p>
          <a:endParaRPr lang="en-US"/>
        </a:p>
      </dgm:t>
    </dgm:pt>
    <dgm:pt modelId="{5CD12734-265C-2149-8160-5B05D6883C68}">
      <dgm:prSet phldrT="[Text]"/>
      <dgm:spPr/>
      <dgm:t>
        <a:bodyPr/>
        <a:lstStyle/>
        <a:p>
          <a:r>
            <a:rPr lang="en-US" smtClean="0"/>
            <a:t>3</a:t>
          </a:r>
          <a:endParaRPr lang="en-US"/>
        </a:p>
      </dgm:t>
    </dgm:pt>
    <dgm:pt modelId="{56AA92EF-DB31-4E4E-B35B-36B8FA2A12A9}" type="parTrans" cxnId="{D396E1DA-41DA-1B4F-8FBF-7E27F0F1F63E}">
      <dgm:prSet/>
      <dgm:spPr/>
      <dgm:t>
        <a:bodyPr/>
        <a:lstStyle/>
        <a:p>
          <a:endParaRPr lang="en-US"/>
        </a:p>
      </dgm:t>
    </dgm:pt>
    <dgm:pt modelId="{B148DD2B-E207-A849-99BD-1E732681F69E}" type="sibTrans" cxnId="{D396E1DA-41DA-1B4F-8FBF-7E27F0F1F63E}">
      <dgm:prSet/>
      <dgm:spPr/>
      <dgm:t>
        <a:bodyPr/>
        <a:lstStyle/>
        <a:p>
          <a:endParaRPr lang="en-US"/>
        </a:p>
      </dgm:t>
    </dgm:pt>
    <dgm:pt modelId="{DCDE6EA6-AFD9-DA4C-8AF9-24D983BD534D}">
      <dgm:prSet phldrT="[Text]"/>
      <dgm:spPr/>
      <dgm:t>
        <a:bodyPr/>
        <a:lstStyle/>
        <a:p>
          <a:r>
            <a:rPr lang="en-US" dirty="0" smtClean="0"/>
            <a:t>Selected proline and lysine are hydroxylated in the presence of vitamin C </a:t>
          </a:r>
          <a:endParaRPr lang="en-US" dirty="0"/>
        </a:p>
      </dgm:t>
    </dgm:pt>
    <dgm:pt modelId="{D05B34DC-5796-6B48-936D-177B84C34D98}" type="parTrans" cxnId="{52ED2671-404A-914D-A6CD-14298DAECF82}">
      <dgm:prSet/>
      <dgm:spPr/>
      <dgm:t>
        <a:bodyPr/>
        <a:lstStyle/>
        <a:p>
          <a:endParaRPr lang="en-US"/>
        </a:p>
      </dgm:t>
    </dgm:pt>
    <dgm:pt modelId="{4E365737-A075-4149-8B16-25E61B80B364}" type="sibTrans" cxnId="{52ED2671-404A-914D-A6CD-14298DAECF82}">
      <dgm:prSet/>
      <dgm:spPr/>
      <dgm:t>
        <a:bodyPr/>
        <a:lstStyle/>
        <a:p>
          <a:endParaRPr lang="en-US"/>
        </a:p>
      </dgm:t>
    </dgm:pt>
    <dgm:pt modelId="{860D05ED-C0D7-D34E-9D90-D6A2FFE23E7C}">
      <dgm:prSet phldrT="[Text]"/>
      <dgm:spPr/>
      <dgm:t>
        <a:bodyPr/>
        <a:lstStyle/>
        <a:p>
          <a:r>
            <a:rPr lang="en-US" dirty="0" smtClean="0"/>
            <a:t>5</a:t>
          </a:r>
          <a:endParaRPr lang="en-US" dirty="0"/>
        </a:p>
      </dgm:t>
    </dgm:pt>
    <dgm:pt modelId="{50DA35F1-365C-3A46-A19C-F55786FE71E7}" type="parTrans" cxnId="{567D3973-6FC4-344C-871F-4D6CB5504BAE}">
      <dgm:prSet/>
      <dgm:spPr/>
      <dgm:t>
        <a:bodyPr/>
        <a:lstStyle/>
        <a:p>
          <a:endParaRPr lang="en-US"/>
        </a:p>
      </dgm:t>
    </dgm:pt>
    <dgm:pt modelId="{E8F5FB80-0EE5-A640-8A5F-4E07E91EC808}" type="sibTrans" cxnId="{567D3973-6FC4-344C-871F-4D6CB5504BAE}">
      <dgm:prSet/>
      <dgm:spPr/>
      <dgm:t>
        <a:bodyPr/>
        <a:lstStyle/>
        <a:p>
          <a:endParaRPr lang="en-US"/>
        </a:p>
      </dgm:t>
    </dgm:pt>
    <dgm:pt modelId="{6141E231-6AD4-C943-A505-A271FC3D6F46}">
      <dgm:prSet phldrT="[Text]"/>
      <dgm:spPr/>
      <dgm:t>
        <a:bodyPr/>
        <a:lstStyle/>
        <a:p>
          <a:r>
            <a:rPr lang="en-US" dirty="0" smtClean="0"/>
            <a:t>4</a:t>
          </a:r>
          <a:endParaRPr lang="en-US" dirty="0"/>
        </a:p>
      </dgm:t>
    </dgm:pt>
    <dgm:pt modelId="{71F1B42B-6A45-E044-BB88-8550DBCFFC85}" type="parTrans" cxnId="{EF9B6E45-3FAF-9A44-A9C6-52E036BD9164}">
      <dgm:prSet/>
      <dgm:spPr/>
      <dgm:t>
        <a:bodyPr/>
        <a:lstStyle/>
        <a:p>
          <a:endParaRPr lang="en-US"/>
        </a:p>
      </dgm:t>
    </dgm:pt>
    <dgm:pt modelId="{8522E95A-EC61-1B4A-92E7-CB42EB017647}" type="sibTrans" cxnId="{EF9B6E45-3FAF-9A44-A9C6-52E036BD9164}">
      <dgm:prSet/>
      <dgm:spPr/>
      <dgm:t>
        <a:bodyPr/>
        <a:lstStyle/>
        <a:p>
          <a:endParaRPr lang="en-US"/>
        </a:p>
      </dgm:t>
    </dgm:pt>
    <dgm:pt modelId="{2D11C199-D8E4-2B46-9C86-A4CE04381091}">
      <dgm:prSet/>
      <dgm:spPr/>
      <dgm:t>
        <a:bodyPr/>
        <a:lstStyle/>
        <a:p>
          <a:r>
            <a:rPr lang="en-US" dirty="0" smtClean="0"/>
            <a:t>Glycosylation of selected </a:t>
          </a:r>
          <a:r>
            <a:rPr lang="en-US" dirty="0" err="1" smtClean="0">
              <a:solidFill>
                <a:srgbClr val="FF0000"/>
              </a:solidFill>
            </a:rPr>
            <a:t>hydroxylysine</a:t>
          </a:r>
          <a:r>
            <a:rPr lang="en-US" dirty="0" smtClean="0">
              <a:solidFill>
                <a:srgbClr val="FF0000"/>
              </a:solidFill>
            </a:rPr>
            <a:t> </a:t>
          </a:r>
          <a:r>
            <a:rPr lang="en-US" dirty="0" smtClean="0"/>
            <a:t>residues with </a:t>
          </a:r>
          <a:r>
            <a:rPr lang="en-US" dirty="0" smtClean="0">
              <a:solidFill>
                <a:srgbClr val="FF0000"/>
              </a:solidFill>
            </a:rPr>
            <a:t>glucose</a:t>
          </a:r>
          <a:r>
            <a:rPr lang="en-US" dirty="0" smtClean="0"/>
            <a:t> or </a:t>
          </a:r>
          <a:r>
            <a:rPr lang="en-US" dirty="0" err="1" smtClean="0">
              <a:solidFill>
                <a:srgbClr val="FF0000"/>
              </a:solidFill>
            </a:rPr>
            <a:t>glucosyl</a:t>
          </a:r>
          <a:r>
            <a:rPr lang="en-US" dirty="0" smtClean="0">
              <a:solidFill>
                <a:srgbClr val="FF0000"/>
              </a:solidFill>
            </a:rPr>
            <a:t>-galactose</a:t>
          </a:r>
          <a:r>
            <a:rPr lang="en-US" dirty="0" smtClean="0"/>
            <a:t>  </a:t>
          </a:r>
          <a:endParaRPr lang="en-US" dirty="0"/>
        </a:p>
      </dgm:t>
    </dgm:pt>
    <dgm:pt modelId="{ABBC296D-442B-2143-9FC2-FADBAF3C462B}" type="parTrans" cxnId="{169DCDD3-73B5-E843-833F-C0AB3721206E}">
      <dgm:prSet/>
      <dgm:spPr/>
      <dgm:t>
        <a:bodyPr/>
        <a:lstStyle/>
        <a:p>
          <a:endParaRPr lang="en-US"/>
        </a:p>
      </dgm:t>
    </dgm:pt>
    <dgm:pt modelId="{4E627BFA-2306-794F-BFFF-E9371D06BF73}" type="sibTrans" cxnId="{169DCDD3-73B5-E843-833F-C0AB3721206E}">
      <dgm:prSet/>
      <dgm:spPr/>
      <dgm:t>
        <a:bodyPr/>
        <a:lstStyle/>
        <a:p>
          <a:endParaRPr lang="en-US"/>
        </a:p>
      </dgm:t>
    </dgm:pt>
    <dgm:pt modelId="{2FDB94B8-4F54-3748-8AF6-232BDDB6AD92}">
      <dgm:prSet/>
      <dgm:spPr/>
      <dgm:t>
        <a:bodyPr/>
        <a:lstStyle/>
        <a:p>
          <a:r>
            <a:rPr lang="en-US" dirty="0" smtClean="0"/>
            <a:t>3 pro-α chains assemble and </a:t>
          </a:r>
          <a:r>
            <a:rPr lang="en-US" dirty="0" err="1" smtClean="0"/>
            <a:t>interchain</a:t>
          </a:r>
          <a:r>
            <a:rPr lang="en-US" dirty="0" smtClean="0"/>
            <a:t> &amp; </a:t>
          </a:r>
          <a:r>
            <a:rPr lang="en-US" dirty="0" err="1" smtClean="0"/>
            <a:t>intrachain</a:t>
          </a:r>
          <a:r>
            <a:rPr lang="en-US" dirty="0" smtClean="0"/>
            <a:t> disulfide bonds are formed at the C-terminal </a:t>
          </a:r>
          <a:r>
            <a:rPr lang="en-US" dirty="0" err="1" smtClean="0"/>
            <a:t>propeptide</a:t>
          </a:r>
          <a:r>
            <a:rPr lang="en-US" dirty="0" smtClean="0"/>
            <a:t> extension. </a:t>
          </a:r>
          <a:endParaRPr lang="en-US" dirty="0"/>
        </a:p>
      </dgm:t>
    </dgm:pt>
    <dgm:pt modelId="{F5BEEF00-B879-FA42-BF73-3C66FE1B6689}" type="parTrans" cxnId="{8DE98AD6-5990-A54F-9023-8EF2E2C7E54C}">
      <dgm:prSet/>
      <dgm:spPr/>
      <dgm:t>
        <a:bodyPr/>
        <a:lstStyle/>
        <a:p>
          <a:endParaRPr lang="en-US"/>
        </a:p>
      </dgm:t>
    </dgm:pt>
    <dgm:pt modelId="{92B38491-62B9-0D49-A007-CCD2C98A49EC}" type="sibTrans" cxnId="{8DE98AD6-5990-A54F-9023-8EF2E2C7E54C}">
      <dgm:prSet/>
      <dgm:spPr/>
      <dgm:t>
        <a:bodyPr/>
        <a:lstStyle/>
        <a:p>
          <a:endParaRPr lang="en-US"/>
        </a:p>
      </dgm:t>
    </dgm:pt>
    <dgm:pt modelId="{F415C1E7-2741-5640-B2B8-31CE469E0DC5}" type="pres">
      <dgm:prSet presAssocID="{A89B0A63-B777-2F4F-A781-9D26F886F5A4}" presName="linearFlow" presStyleCnt="0">
        <dgm:presLayoutVars>
          <dgm:dir/>
          <dgm:animLvl val="lvl"/>
          <dgm:resizeHandles val="exact"/>
        </dgm:presLayoutVars>
      </dgm:prSet>
      <dgm:spPr/>
      <dgm:t>
        <a:bodyPr/>
        <a:lstStyle/>
        <a:p>
          <a:endParaRPr lang="en-US"/>
        </a:p>
      </dgm:t>
    </dgm:pt>
    <dgm:pt modelId="{F3675605-EDFB-8D45-91A3-7A220BA58D6D}" type="pres">
      <dgm:prSet presAssocID="{E4FFE5BF-4A57-394E-B8FA-30EAF7FEC5C6}" presName="composite" presStyleCnt="0"/>
      <dgm:spPr/>
    </dgm:pt>
    <dgm:pt modelId="{1C132DC7-9CB1-E04D-87E4-CFE66BE4E321}" type="pres">
      <dgm:prSet presAssocID="{E4FFE5BF-4A57-394E-B8FA-30EAF7FEC5C6}" presName="parentText" presStyleLbl="alignNode1" presStyleIdx="0" presStyleCnt="5">
        <dgm:presLayoutVars>
          <dgm:chMax val="1"/>
          <dgm:bulletEnabled val="1"/>
        </dgm:presLayoutVars>
      </dgm:prSet>
      <dgm:spPr/>
      <dgm:t>
        <a:bodyPr/>
        <a:lstStyle/>
        <a:p>
          <a:endParaRPr lang="en-US"/>
        </a:p>
      </dgm:t>
    </dgm:pt>
    <dgm:pt modelId="{3324DE9F-9E32-674A-8F08-9682E7A142ED}" type="pres">
      <dgm:prSet presAssocID="{E4FFE5BF-4A57-394E-B8FA-30EAF7FEC5C6}" presName="descendantText" presStyleLbl="alignAcc1" presStyleIdx="0" presStyleCnt="5">
        <dgm:presLayoutVars>
          <dgm:bulletEnabled val="1"/>
        </dgm:presLayoutVars>
      </dgm:prSet>
      <dgm:spPr/>
      <dgm:t>
        <a:bodyPr/>
        <a:lstStyle/>
        <a:p>
          <a:endParaRPr lang="en-US"/>
        </a:p>
      </dgm:t>
    </dgm:pt>
    <dgm:pt modelId="{48B38183-664D-9B45-A8E5-DEC6F58CCC82}" type="pres">
      <dgm:prSet presAssocID="{6463387A-3C01-284B-B81C-B64756419A6D}" presName="sp" presStyleCnt="0"/>
      <dgm:spPr/>
    </dgm:pt>
    <dgm:pt modelId="{0C761F01-A0E9-F74E-AF56-DFA5B844C639}" type="pres">
      <dgm:prSet presAssocID="{D72146E9-77C7-2042-9F93-0E07103EED41}" presName="composite" presStyleCnt="0"/>
      <dgm:spPr/>
    </dgm:pt>
    <dgm:pt modelId="{1F6182FD-5CDF-4C4D-A3DE-8FFA4D351D8D}" type="pres">
      <dgm:prSet presAssocID="{D72146E9-77C7-2042-9F93-0E07103EED41}" presName="parentText" presStyleLbl="alignNode1" presStyleIdx="1" presStyleCnt="5">
        <dgm:presLayoutVars>
          <dgm:chMax val="1"/>
          <dgm:bulletEnabled val="1"/>
        </dgm:presLayoutVars>
      </dgm:prSet>
      <dgm:spPr/>
      <dgm:t>
        <a:bodyPr/>
        <a:lstStyle/>
        <a:p>
          <a:endParaRPr lang="en-US"/>
        </a:p>
      </dgm:t>
    </dgm:pt>
    <dgm:pt modelId="{43541EFF-1CB6-9C48-8F9E-7C67CD51A773}" type="pres">
      <dgm:prSet presAssocID="{D72146E9-77C7-2042-9F93-0E07103EED41}" presName="descendantText" presStyleLbl="alignAcc1" presStyleIdx="1" presStyleCnt="5" custScaleX="101146" custScaleY="116190" custLinFactNeighborY="-938">
        <dgm:presLayoutVars>
          <dgm:bulletEnabled val="1"/>
        </dgm:presLayoutVars>
      </dgm:prSet>
      <dgm:spPr/>
      <dgm:t>
        <a:bodyPr/>
        <a:lstStyle/>
        <a:p>
          <a:endParaRPr lang="en-US"/>
        </a:p>
      </dgm:t>
    </dgm:pt>
    <dgm:pt modelId="{E36911BC-2596-EA48-8B31-AA0D4C924526}" type="pres">
      <dgm:prSet presAssocID="{B60F95BD-AD0E-6240-BD87-67E4E9548765}" presName="sp" presStyleCnt="0"/>
      <dgm:spPr/>
    </dgm:pt>
    <dgm:pt modelId="{708C386A-B3E2-6E4A-A423-3772A7BA2F6B}" type="pres">
      <dgm:prSet presAssocID="{5CD12734-265C-2149-8160-5B05D6883C68}" presName="composite" presStyleCnt="0"/>
      <dgm:spPr/>
    </dgm:pt>
    <dgm:pt modelId="{4C7F49BD-C583-0743-A75D-07FB86940C08}" type="pres">
      <dgm:prSet presAssocID="{5CD12734-265C-2149-8160-5B05D6883C68}" presName="parentText" presStyleLbl="alignNode1" presStyleIdx="2" presStyleCnt="5">
        <dgm:presLayoutVars>
          <dgm:chMax val="1"/>
          <dgm:bulletEnabled val="1"/>
        </dgm:presLayoutVars>
      </dgm:prSet>
      <dgm:spPr/>
      <dgm:t>
        <a:bodyPr/>
        <a:lstStyle/>
        <a:p>
          <a:endParaRPr lang="en-US"/>
        </a:p>
      </dgm:t>
    </dgm:pt>
    <dgm:pt modelId="{73BCD25C-8E4F-7C4D-BEBB-791BEB1E0B4F}" type="pres">
      <dgm:prSet presAssocID="{5CD12734-265C-2149-8160-5B05D6883C68}" presName="descendantText" presStyleLbl="alignAcc1" presStyleIdx="2" presStyleCnt="5">
        <dgm:presLayoutVars>
          <dgm:bulletEnabled val="1"/>
        </dgm:presLayoutVars>
      </dgm:prSet>
      <dgm:spPr/>
      <dgm:t>
        <a:bodyPr/>
        <a:lstStyle/>
        <a:p>
          <a:endParaRPr lang="en-US"/>
        </a:p>
      </dgm:t>
    </dgm:pt>
    <dgm:pt modelId="{C21AC38A-4D04-F14F-AE88-C833D6947EFE}" type="pres">
      <dgm:prSet presAssocID="{B148DD2B-E207-A849-99BD-1E732681F69E}" presName="sp" presStyleCnt="0"/>
      <dgm:spPr/>
    </dgm:pt>
    <dgm:pt modelId="{E0AEF76A-8E6B-2846-A250-8FB0B20A39F9}" type="pres">
      <dgm:prSet presAssocID="{6141E231-6AD4-C943-A505-A271FC3D6F46}" presName="composite" presStyleCnt="0"/>
      <dgm:spPr/>
    </dgm:pt>
    <dgm:pt modelId="{F8788AC8-7A7A-F344-89EE-04CB7355221A}" type="pres">
      <dgm:prSet presAssocID="{6141E231-6AD4-C943-A505-A271FC3D6F46}" presName="parentText" presStyleLbl="alignNode1" presStyleIdx="3" presStyleCnt="5">
        <dgm:presLayoutVars>
          <dgm:chMax val="1"/>
          <dgm:bulletEnabled val="1"/>
        </dgm:presLayoutVars>
      </dgm:prSet>
      <dgm:spPr/>
      <dgm:t>
        <a:bodyPr/>
        <a:lstStyle/>
        <a:p>
          <a:endParaRPr lang="en-US"/>
        </a:p>
      </dgm:t>
    </dgm:pt>
    <dgm:pt modelId="{B7FCA723-1E36-8D40-86D7-56C4551897C1}" type="pres">
      <dgm:prSet presAssocID="{6141E231-6AD4-C943-A505-A271FC3D6F46}" presName="descendantText" presStyleLbl="alignAcc1" presStyleIdx="3" presStyleCnt="5">
        <dgm:presLayoutVars>
          <dgm:bulletEnabled val="1"/>
        </dgm:presLayoutVars>
      </dgm:prSet>
      <dgm:spPr/>
      <dgm:t>
        <a:bodyPr/>
        <a:lstStyle/>
        <a:p>
          <a:endParaRPr lang="en-US"/>
        </a:p>
      </dgm:t>
    </dgm:pt>
    <dgm:pt modelId="{09109779-1CB2-0A41-850D-23B2AD45AD06}" type="pres">
      <dgm:prSet presAssocID="{8522E95A-EC61-1B4A-92E7-CB42EB017647}" presName="sp" presStyleCnt="0"/>
      <dgm:spPr/>
    </dgm:pt>
    <dgm:pt modelId="{6F7CE1A5-BE5F-F047-91FB-FC79AB937F6D}" type="pres">
      <dgm:prSet presAssocID="{860D05ED-C0D7-D34E-9D90-D6A2FFE23E7C}" presName="composite" presStyleCnt="0"/>
      <dgm:spPr/>
    </dgm:pt>
    <dgm:pt modelId="{D10E3A21-7341-FC4E-854D-8DBE3FAE425C}" type="pres">
      <dgm:prSet presAssocID="{860D05ED-C0D7-D34E-9D90-D6A2FFE23E7C}" presName="parentText" presStyleLbl="alignNode1" presStyleIdx="4" presStyleCnt="5">
        <dgm:presLayoutVars>
          <dgm:chMax val="1"/>
          <dgm:bulletEnabled val="1"/>
        </dgm:presLayoutVars>
      </dgm:prSet>
      <dgm:spPr/>
      <dgm:t>
        <a:bodyPr/>
        <a:lstStyle/>
        <a:p>
          <a:endParaRPr lang="en-US"/>
        </a:p>
      </dgm:t>
    </dgm:pt>
    <dgm:pt modelId="{98C17EAB-1E43-954C-B253-892525824BA9}" type="pres">
      <dgm:prSet presAssocID="{860D05ED-C0D7-D34E-9D90-D6A2FFE23E7C}" presName="descendantText" presStyleLbl="alignAcc1" presStyleIdx="4" presStyleCnt="5">
        <dgm:presLayoutVars>
          <dgm:bulletEnabled val="1"/>
        </dgm:presLayoutVars>
      </dgm:prSet>
      <dgm:spPr/>
      <dgm:t>
        <a:bodyPr/>
        <a:lstStyle/>
        <a:p>
          <a:endParaRPr lang="en-US"/>
        </a:p>
      </dgm:t>
    </dgm:pt>
  </dgm:ptLst>
  <dgm:cxnLst>
    <dgm:cxn modelId="{8DE98AD6-5990-A54F-9023-8EF2E2C7E54C}" srcId="{860D05ED-C0D7-D34E-9D90-D6A2FFE23E7C}" destId="{2FDB94B8-4F54-3748-8AF6-232BDDB6AD92}" srcOrd="0" destOrd="0" parTransId="{F5BEEF00-B879-FA42-BF73-3C66FE1B6689}" sibTransId="{92B38491-62B9-0D49-A007-CCD2C98A49EC}"/>
    <dgm:cxn modelId="{32CD4AF7-DB75-CC42-846B-B34F4A6E73FC}" srcId="{E4FFE5BF-4A57-394E-B8FA-30EAF7FEC5C6}" destId="{C6029608-0307-204C-BB8A-551365E94A81}" srcOrd="0" destOrd="0" parTransId="{C2872154-7432-7641-AB72-1E39B3F9677D}" sibTransId="{6FDEB0EC-A141-7C48-B9C9-4880728B45FA}"/>
    <dgm:cxn modelId="{654C70D8-2082-4B48-BF2D-24DC7B4628A5}" srcId="{A89B0A63-B777-2F4F-A781-9D26F886F5A4}" destId="{E4FFE5BF-4A57-394E-B8FA-30EAF7FEC5C6}" srcOrd="0" destOrd="0" parTransId="{0A64BED5-96D8-9546-A429-9DB99933FE61}" sibTransId="{6463387A-3C01-284B-B81C-B64756419A6D}"/>
    <dgm:cxn modelId="{4DE04272-4FE3-4D60-915E-3EF0F1B5ABF8}" type="presOf" srcId="{2FDB94B8-4F54-3748-8AF6-232BDDB6AD92}" destId="{98C17EAB-1E43-954C-B253-892525824BA9}" srcOrd="0" destOrd="0" presId="urn:microsoft.com/office/officeart/2005/8/layout/chevron2"/>
    <dgm:cxn modelId="{FA21BBBF-F447-764B-A18F-30DB4216FC3A}" srcId="{D72146E9-77C7-2042-9F93-0E07103EED41}" destId="{EE02736C-7254-D341-B93E-565D432E7003}" srcOrd="0" destOrd="0" parTransId="{F10BD51C-9116-5143-98D6-9F24A82F1869}" sibTransId="{C13E8F5E-EC94-994F-B8DE-C3BC25B4D641}"/>
    <dgm:cxn modelId="{D396E1DA-41DA-1B4F-8FBF-7E27F0F1F63E}" srcId="{A89B0A63-B777-2F4F-A781-9D26F886F5A4}" destId="{5CD12734-265C-2149-8160-5B05D6883C68}" srcOrd="2" destOrd="0" parTransId="{56AA92EF-DB31-4E4E-B35B-36B8FA2A12A9}" sibTransId="{B148DD2B-E207-A849-99BD-1E732681F69E}"/>
    <dgm:cxn modelId="{E9D910B9-FBAC-44D2-A4E6-B9336EC1B282}" type="presOf" srcId="{6141E231-6AD4-C943-A505-A271FC3D6F46}" destId="{F8788AC8-7A7A-F344-89EE-04CB7355221A}" srcOrd="0" destOrd="0" presId="urn:microsoft.com/office/officeart/2005/8/layout/chevron2"/>
    <dgm:cxn modelId="{EF9B6E45-3FAF-9A44-A9C6-52E036BD9164}" srcId="{A89B0A63-B777-2F4F-A781-9D26F886F5A4}" destId="{6141E231-6AD4-C943-A505-A271FC3D6F46}" srcOrd="3" destOrd="0" parTransId="{71F1B42B-6A45-E044-BB88-8550DBCFFC85}" sibTransId="{8522E95A-EC61-1B4A-92E7-CB42EB017647}"/>
    <dgm:cxn modelId="{00EC7B36-BC84-4E03-BD49-5C68BDEDE71A}" type="presOf" srcId="{C6029608-0307-204C-BB8A-551365E94A81}" destId="{3324DE9F-9E32-674A-8F08-9682E7A142ED}" srcOrd="0" destOrd="0" presId="urn:microsoft.com/office/officeart/2005/8/layout/chevron2"/>
    <dgm:cxn modelId="{E0F4222F-C43A-4FA4-B0DF-7AE02C1EA178}" type="presOf" srcId="{EE02736C-7254-D341-B93E-565D432E7003}" destId="{43541EFF-1CB6-9C48-8F9E-7C67CD51A773}" srcOrd="0" destOrd="0" presId="urn:microsoft.com/office/officeart/2005/8/layout/chevron2"/>
    <dgm:cxn modelId="{329C4E81-CBE0-497B-BDAA-AAF5912B989A}" type="presOf" srcId="{5CD12734-265C-2149-8160-5B05D6883C68}" destId="{4C7F49BD-C583-0743-A75D-07FB86940C08}" srcOrd="0" destOrd="0" presId="urn:microsoft.com/office/officeart/2005/8/layout/chevron2"/>
    <dgm:cxn modelId="{567D3973-6FC4-344C-871F-4D6CB5504BAE}" srcId="{A89B0A63-B777-2F4F-A781-9D26F886F5A4}" destId="{860D05ED-C0D7-D34E-9D90-D6A2FFE23E7C}" srcOrd="4" destOrd="0" parTransId="{50DA35F1-365C-3A46-A19C-F55786FE71E7}" sibTransId="{E8F5FB80-0EE5-A640-8A5F-4E07E91EC808}"/>
    <dgm:cxn modelId="{52ED2671-404A-914D-A6CD-14298DAECF82}" srcId="{5CD12734-265C-2149-8160-5B05D6883C68}" destId="{DCDE6EA6-AFD9-DA4C-8AF9-24D983BD534D}" srcOrd="0" destOrd="0" parTransId="{D05B34DC-5796-6B48-936D-177B84C34D98}" sibTransId="{4E365737-A075-4149-8B16-25E61B80B364}"/>
    <dgm:cxn modelId="{1DD95524-D8F2-4434-8854-2E5874906CAB}" type="presOf" srcId="{A89B0A63-B777-2F4F-A781-9D26F886F5A4}" destId="{F415C1E7-2741-5640-B2B8-31CE469E0DC5}" srcOrd="0" destOrd="0" presId="urn:microsoft.com/office/officeart/2005/8/layout/chevron2"/>
    <dgm:cxn modelId="{D524A215-49C9-4570-B407-E1F7235C75DE}" type="presOf" srcId="{D72146E9-77C7-2042-9F93-0E07103EED41}" destId="{1F6182FD-5CDF-4C4D-A3DE-8FFA4D351D8D}" srcOrd="0" destOrd="0" presId="urn:microsoft.com/office/officeart/2005/8/layout/chevron2"/>
    <dgm:cxn modelId="{0ABA7D5B-5178-4CA3-B6A5-8393F0383E50}" type="presOf" srcId="{2D11C199-D8E4-2B46-9C86-A4CE04381091}" destId="{B7FCA723-1E36-8D40-86D7-56C4551897C1}" srcOrd="0" destOrd="0" presId="urn:microsoft.com/office/officeart/2005/8/layout/chevron2"/>
    <dgm:cxn modelId="{FAFA0F4C-12B8-4C43-9373-E80F6E82592C}" type="presOf" srcId="{860D05ED-C0D7-D34E-9D90-D6A2FFE23E7C}" destId="{D10E3A21-7341-FC4E-854D-8DBE3FAE425C}" srcOrd="0" destOrd="0" presId="urn:microsoft.com/office/officeart/2005/8/layout/chevron2"/>
    <dgm:cxn modelId="{F8013338-DAC3-4E5F-A1A2-AA7E6900B696}" type="presOf" srcId="{E4FFE5BF-4A57-394E-B8FA-30EAF7FEC5C6}" destId="{1C132DC7-9CB1-E04D-87E4-CFE66BE4E321}" srcOrd="0" destOrd="0" presId="urn:microsoft.com/office/officeart/2005/8/layout/chevron2"/>
    <dgm:cxn modelId="{169DCDD3-73B5-E843-833F-C0AB3721206E}" srcId="{6141E231-6AD4-C943-A505-A271FC3D6F46}" destId="{2D11C199-D8E4-2B46-9C86-A4CE04381091}" srcOrd="0" destOrd="0" parTransId="{ABBC296D-442B-2143-9FC2-FADBAF3C462B}" sibTransId="{4E627BFA-2306-794F-BFFF-E9371D06BF73}"/>
    <dgm:cxn modelId="{E42D8DA0-709E-ED4A-8E8A-7E0E5B7D61FF}" srcId="{A89B0A63-B777-2F4F-A781-9D26F886F5A4}" destId="{D72146E9-77C7-2042-9F93-0E07103EED41}" srcOrd="1" destOrd="0" parTransId="{1F81DF54-1F2D-3F40-8115-3750748FEE8B}" sibTransId="{B60F95BD-AD0E-6240-BD87-67E4E9548765}"/>
    <dgm:cxn modelId="{08F6816E-E9B8-4299-97E4-8B5F1C920366}" type="presOf" srcId="{DCDE6EA6-AFD9-DA4C-8AF9-24D983BD534D}" destId="{73BCD25C-8E4F-7C4D-BEBB-791BEB1E0B4F}" srcOrd="0" destOrd="0" presId="urn:microsoft.com/office/officeart/2005/8/layout/chevron2"/>
    <dgm:cxn modelId="{6DCBFC7B-E687-4C19-AEE3-84EE75780E58}" type="presParOf" srcId="{F415C1E7-2741-5640-B2B8-31CE469E0DC5}" destId="{F3675605-EDFB-8D45-91A3-7A220BA58D6D}" srcOrd="0" destOrd="0" presId="urn:microsoft.com/office/officeart/2005/8/layout/chevron2"/>
    <dgm:cxn modelId="{CE057E3D-5667-41B8-A615-541D4D7224AF}" type="presParOf" srcId="{F3675605-EDFB-8D45-91A3-7A220BA58D6D}" destId="{1C132DC7-9CB1-E04D-87E4-CFE66BE4E321}" srcOrd="0" destOrd="0" presId="urn:microsoft.com/office/officeart/2005/8/layout/chevron2"/>
    <dgm:cxn modelId="{0B1D1A46-2B5A-4207-87F0-DACAF9A78811}" type="presParOf" srcId="{F3675605-EDFB-8D45-91A3-7A220BA58D6D}" destId="{3324DE9F-9E32-674A-8F08-9682E7A142ED}" srcOrd="1" destOrd="0" presId="urn:microsoft.com/office/officeart/2005/8/layout/chevron2"/>
    <dgm:cxn modelId="{3A124E8E-409D-480F-A414-54ACFE5D4EFD}" type="presParOf" srcId="{F415C1E7-2741-5640-B2B8-31CE469E0DC5}" destId="{48B38183-664D-9B45-A8E5-DEC6F58CCC82}" srcOrd="1" destOrd="0" presId="urn:microsoft.com/office/officeart/2005/8/layout/chevron2"/>
    <dgm:cxn modelId="{C5DADC31-DB4E-479C-B649-9B73A2DD20C4}" type="presParOf" srcId="{F415C1E7-2741-5640-B2B8-31CE469E0DC5}" destId="{0C761F01-A0E9-F74E-AF56-DFA5B844C639}" srcOrd="2" destOrd="0" presId="urn:microsoft.com/office/officeart/2005/8/layout/chevron2"/>
    <dgm:cxn modelId="{32415156-DD5A-4D2C-87C2-7BDFA6205301}" type="presParOf" srcId="{0C761F01-A0E9-F74E-AF56-DFA5B844C639}" destId="{1F6182FD-5CDF-4C4D-A3DE-8FFA4D351D8D}" srcOrd="0" destOrd="0" presId="urn:microsoft.com/office/officeart/2005/8/layout/chevron2"/>
    <dgm:cxn modelId="{91125651-E962-49A2-B72A-9BBC65287C30}" type="presParOf" srcId="{0C761F01-A0E9-F74E-AF56-DFA5B844C639}" destId="{43541EFF-1CB6-9C48-8F9E-7C67CD51A773}" srcOrd="1" destOrd="0" presId="urn:microsoft.com/office/officeart/2005/8/layout/chevron2"/>
    <dgm:cxn modelId="{DFCC6FE1-DEB4-4F0B-A4C4-C10EDCA5D1F0}" type="presParOf" srcId="{F415C1E7-2741-5640-B2B8-31CE469E0DC5}" destId="{E36911BC-2596-EA48-8B31-AA0D4C924526}" srcOrd="3" destOrd="0" presId="urn:microsoft.com/office/officeart/2005/8/layout/chevron2"/>
    <dgm:cxn modelId="{5E84C714-8AA9-49C2-9FDB-EB457A374B93}" type="presParOf" srcId="{F415C1E7-2741-5640-B2B8-31CE469E0DC5}" destId="{708C386A-B3E2-6E4A-A423-3772A7BA2F6B}" srcOrd="4" destOrd="0" presId="urn:microsoft.com/office/officeart/2005/8/layout/chevron2"/>
    <dgm:cxn modelId="{D669B775-FC92-413D-A238-C736882CB57B}" type="presParOf" srcId="{708C386A-B3E2-6E4A-A423-3772A7BA2F6B}" destId="{4C7F49BD-C583-0743-A75D-07FB86940C08}" srcOrd="0" destOrd="0" presId="urn:microsoft.com/office/officeart/2005/8/layout/chevron2"/>
    <dgm:cxn modelId="{55170405-F563-440F-95AF-9D687E2771B2}" type="presParOf" srcId="{708C386A-B3E2-6E4A-A423-3772A7BA2F6B}" destId="{73BCD25C-8E4F-7C4D-BEBB-791BEB1E0B4F}" srcOrd="1" destOrd="0" presId="urn:microsoft.com/office/officeart/2005/8/layout/chevron2"/>
    <dgm:cxn modelId="{10C034D5-CD02-4405-B4C7-A2F766C44E8B}" type="presParOf" srcId="{F415C1E7-2741-5640-B2B8-31CE469E0DC5}" destId="{C21AC38A-4D04-F14F-AE88-C833D6947EFE}" srcOrd="5" destOrd="0" presId="urn:microsoft.com/office/officeart/2005/8/layout/chevron2"/>
    <dgm:cxn modelId="{1B3E364A-E7DE-40D0-904A-D830D79115D1}" type="presParOf" srcId="{F415C1E7-2741-5640-B2B8-31CE469E0DC5}" destId="{E0AEF76A-8E6B-2846-A250-8FB0B20A39F9}" srcOrd="6" destOrd="0" presId="urn:microsoft.com/office/officeart/2005/8/layout/chevron2"/>
    <dgm:cxn modelId="{4ECD999F-5358-4C50-A9B3-6E3CDB47E28D}" type="presParOf" srcId="{E0AEF76A-8E6B-2846-A250-8FB0B20A39F9}" destId="{F8788AC8-7A7A-F344-89EE-04CB7355221A}" srcOrd="0" destOrd="0" presId="urn:microsoft.com/office/officeart/2005/8/layout/chevron2"/>
    <dgm:cxn modelId="{D55BAD81-972D-4D0D-8AFA-F52ECF15EB8D}" type="presParOf" srcId="{E0AEF76A-8E6B-2846-A250-8FB0B20A39F9}" destId="{B7FCA723-1E36-8D40-86D7-56C4551897C1}" srcOrd="1" destOrd="0" presId="urn:microsoft.com/office/officeart/2005/8/layout/chevron2"/>
    <dgm:cxn modelId="{C3BF3953-2C09-4F5A-94E6-AA5FEAAE93C0}" type="presParOf" srcId="{F415C1E7-2741-5640-B2B8-31CE469E0DC5}" destId="{09109779-1CB2-0A41-850D-23B2AD45AD06}" srcOrd="7" destOrd="0" presId="urn:microsoft.com/office/officeart/2005/8/layout/chevron2"/>
    <dgm:cxn modelId="{0FE3FEF5-93D3-4E72-884D-41CEAD561D44}" type="presParOf" srcId="{F415C1E7-2741-5640-B2B8-31CE469E0DC5}" destId="{6F7CE1A5-BE5F-F047-91FB-FC79AB937F6D}" srcOrd="8" destOrd="0" presId="urn:microsoft.com/office/officeart/2005/8/layout/chevron2"/>
    <dgm:cxn modelId="{3A411066-03D4-4111-8D92-DE38087408D2}" type="presParOf" srcId="{6F7CE1A5-BE5F-F047-91FB-FC79AB937F6D}" destId="{D10E3A21-7341-FC4E-854D-8DBE3FAE425C}" srcOrd="0" destOrd="0" presId="urn:microsoft.com/office/officeart/2005/8/layout/chevron2"/>
    <dgm:cxn modelId="{C257D24E-284B-4AD7-AE35-E4A279F53CE0}" type="presParOf" srcId="{6F7CE1A5-BE5F-F047-91FB-FC79AB937F6D}" destId="{98C17EAB-1E43-954C-B253-892525824BA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B0A63-B777-2F4F-A781-9D26F886F5A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E4FFE5BF-4A57-394E-B8FA-30EAF7FEC5C6}">
      <dgm:prSet phldrT="[Text]" custT="1"/>
      <dgm:spPr/>
      <dgm:t>
        <a:bodyPr/>
        <a:lstStyle/>
        <a:p>
          <a:r>
            <a:rPr lang="en-US" sz="2400" dirty="0" smtClean="0"/>
            <a:t>6</a:t>
          </a:r>
          <a:endParaRPr lang="en-US" sz="2400" dirty="0"/>
        </a:p>
      </dgm:t>
    </dgm:pt>
    <dgm:pt modelId="{0A64BED5-96D8-9546-A429-9DB99933FE61}" type="parTrans" cxnId="{654C70D8-2082-4B48-BF2D-24DC7B4628A5}">
      <dgm:prSet/>
      <dgm:spPr/>
      <dgm:t>
        <a:bodyPr/>
        <a:lstStyle/>
        <a:p>
          <a:endParaRPr lang="en-US"/>
        </a:p>
      </dgm:t>
    </dgm:pt>
    <dgm:pt modelId="{6463387A-3C01-284B-B81C-B64756419A6D}" type="sibTrans" cxnId="{654C70D8-2082-4B48-BF2D-24DC7B4628A5}">
      <dgm:prSet/>
      <dgm:spPr/>
      <dgm:t>
        <a:bodyPr/>
        <a:lstStyle/>
        <a:p>
          <a:endParaRPr lang="en-US"/>
        </a:p>
      </dgm:t>
    </dgm:pt>
    <dgm:pt modelId="{C6029608-0307-204C-BB8A-551365E94A81}">
      <dgm:prSet phldrT="[Text]"/>
      <dgm:spPr/>
      <dgm:t>
        <a:bodyPr/>
        <a:lstStyle/>
        <a:p>
          <a:r>
            <a:rPr lang="en-US" dirty="0" smtClean="0"/>
            <a:t>Formation of triple helix</a:t>
          </a:r>
          <a:endParaRPr lang="en-US" dirty="0"/>
        </a:p>
      </dgm:t>
    </dgm:pt>
    <dgm:pt modelId="{C2872154-7432-7641-AB72-1E39B3F9677D}" type="parTrans" cxnId="{32CD4AF7-DB75-CC42-846B-B34F4A6E73FC}">
      <dgm:prSet/>
      <dgm:spPr/>
      <dgm:t>
        <a:bodyPr/>
        <a:lstStyle/>
        <a:p>
          <a:endParaRPr lang="en-US"/>
        </a:p>
      </dgm:t>
    </dgm:pt>
    <dgm:pt modelId="{6FDEB0EC-A141-7C48-B9C9-4880728B45FA}" type="sibTrans" cxnId="{32CD4AF7-DB75-CC42-846B-B34F4A6E73FC}">
      <dgm:prSet/>
      <dgm:spPr/>
      <dgm:t>
        <a:bodyPr/>
        <a:lstStyle/>
        <a:p>
          <a:endParaRPr lang="en-US"/>
        </a:p>
      </dgm:t>
    </dgm:pt>
    <dgm:pt modelId="{D72146E9-77C7-2042-9F93-0E07103EED41}">
      <dgm:prSet phldrT="[Text]" custT="1"/>
      <dgm:spPr/>
      <dgm:t>
        <a:bodyPr/>
        <a:lstStyle/>
        <a:p>
          <a:r>
            <a:rPr lang="en-US" sz="2400" dirty="0" smtClean="0"/>
            <a:t>7</a:t>
          </a:r>
          <a:endParaRPr lang="en-US" sz="2400" dirty="0"/>
        </a:p>
      </dgm:t>
    </dgm:pt>
    <dgm:pt modelId="{1F81DF54-1F2D-3F40-8115-3750748FEE8B}" type="parTrans" cxnId="{E42D8DA0-709E-ED4A-8E8A-7E0E5B7D61FF}">
      <dgm:prSet/>
      <dgm:spPr/>
      <dgm:t>
        <a:bodyPr/>
        <a:lstStyle/>
        <a:p>
          <a:endParaRPr lang="en-US"/>
        </a:p>
      </dgm:t>
    </dgm:pt>
    <dgm:pt modelId="{B60F95BD-AD0E-6240-BD87-67E4E9548765}" type="sibTrans" cxnId="{E42D8DA0-709E-ED4A-8E8A-7E0E5B7D61FF}">
      <dgm:prSet/>
      <dgm:spPr/>
      <dgm:t>
        <a:bodyPr/>
        <a:lstStyle/>
        <a:p>
          <a:endParaRPr lang="en-US"/>
        </a:p>
      </dgm:t>
    </dgm:pt>
    <dgm:pt modelId="{EE02736C-7254-D341-B93E-565D432E7003}">
      <dgm:prSet phldrT="[Text]"/>
      <dgm:spPr/>
      <dgm:t>
        <a:bodyPr/>
        <a:lstStyle/>
        <a:p>
          <a:r>
            <a:rPr lang="en-US" dirty="0" smtClean="0"/>
            <a:t>The procollagen molecule is secreted through the </a:t>
          </a:r>
          <a:r>
            <a:rPr lang="en-US" dirty="0" smtClean="0">
              <a:solidFill>
                <a:srgbClr val="FF0000"/>
              </a:solidFill>
            </a:rPr>
            <a:t>Golgi apparatus</a:t>
          </a:r>
          <a:r>
            <a:rPr lang="en-US" dirty="0" smtClean="0"/>
            <a:t> to ECM in Golgi vacuole. </a:t>
          </a:r>
          <a:endParaRPr lang="en-US" dirty="0"/>
        </a:p>
      </dgm:t>
    </dgm:pt>
    <dgm:pt modelId="{F10BD51C-9116-5143-98D6-9F24A82F1869}" type="parTrans" cxnId="{FA21BBBF-F447-764B-A18F-30DB4216FC3A}">
      <dgm:prSet/>
      <dgm:spPr/>
      <dgm:t>
        <a:bodyPr/>
        <a:lstStyle/>
        <a:p>
          <a:endParaRPr lang="en-US"/>
        </a:p>
      </dgm:t>
    </dgm:pt>
    <dgm:pt modelId="{C13E8F5E-EC94-994F-B8DE-C3BC25B4D641}" type="sibTrans" cxnId="{FA21BBBF-F447-764B-A18F-30DB4216FC3A}">
      <dgm:prSet/>
      <dgm:spPr/>
      <dgm:t>
        <a:bodyPr/>
        <a:lstStyle/>
        <a:p>
          <a:endParaRPr lang="en-US"/>
        </a:p>
      </dgm:t>
    </dgm:pt>
    <dgm:pt modelId="{860D05ED-C0D7-D34E-9D90-D6A2FFE23E7C}">
      <dgm:prSet phldrT="[Text]" custT="1"/>
      <dgm:spPr/>
      <dgm:t>
        <a:bodyPr/>
        <a:lstStyle/>
        <a:p>
          <a:r>
            <a:rPr lang="en-US" sz="2400" dirty="0" smtClean="0"/>
            <a:t>9</a:t>
          </a:r>
          <a:endParaRPr lang="en-US" sz="2400" dirty="0"/>
        </a:p>
      </dgm:t>
    </dgm:pt>
    <dgm:pt modelId="{50DA35F1-365C-3A46-A19C-F55786FE71E7}" type="parTrans" cxnId="{567D3973-6FC4-344C-871F-4D6CB5504BAE}">
      <dgm:prSet/>
      <dgm:spPr/>
      <dgm:t>
        <a:bodyPr/>
        <a:lstStyle/>
        <a:p>
          <a:endParaRPr lang="en-US"/>
        </a:p>
      </dgm:t>
    </dgm:pt>
    <dgm:pt modelId="{E8F5FB80-0EE5-A640-8A5F-4E07E91EC808}" type="sibTrans" cxnId="{567D3973-6FC4-344C-871F-4D6CB5504BAE}">
      <dgm:prSet/>
      <dgm:spPr/>
      <dgm:t>
        <a:bodyPr/>
        <a:lstStyle/>
        <a:p>
          <a:endParaRPr lang="en-US"/>
        </a:p>
      </dgm:t>
    </dgm:pt>
    <dgm:pt modelId="{6141E231-6AD4-C943-A505-A271FC3D6F46}">
      <dgm:prSet phldrT="[Text]" custT="1"/>
      <dgm:spPr/>
      <dgm:t>
        <a:bodyPr/>
        <a:lstStyle/>
        <a:p>
          <a:r>
            <a:rPr lang="en-US" sz="2400" dirty="0" smtClean="0"/>
            <a:t>8</a:t>
          </a:r>
          <a:endParaRPr lang="en-US" sz="2400" dirty="0"/>
        </a:p>
      </dgm:t>
    </dgm:pt>
    <dgm:pt modelId="{71F1B42B-6A45-E044-BB88-8550DBCFFC85}" type="parTrans" cxnId="{EF9B6E45-3FAF-9A44-A9C6-52E036BD9164}">
      <dgm:prSet/>
      <dgm:spPr/>
      <dgm:t>
        <a:bodyPr/>
        <a:lstStyle/>
        <a:p>
          <a:endParaRPr lang="en-US"/>
        </a:p>
      </dgm:t>
    </dgm:pt>
    <dgm:pt modelId="{8522E95A-EC61-1B4A-92E7-CB42EB017647}" type="sibTrans" cxnId="{EF9B6E45-3FAF-9A44-A9C6-52E036BD9164}">
      <dgm:prSet/>
      <dgm:spPr/>
      <dgm:t>
        <a:bodyPr/>
        <a:lstStyle/>
        <a:p>
          <a:endParaRPr lang="en-US"/>
        </a:p>
      </dgm:t>
    </dgm:pt>
    <dgm:pt modelId="{2D11C199-D8E4-2B46-9C86-A4CE04381091}">
      <dgm:prSet/>
      <dgm:spPr/>
      <dgm:t>
        <a:bodyPr/>
        <a:lstStyle/>
        <a:p>
          <a:r>
            <a:rPr lang="en-US" dirty="0" smtClean="0"/>
            <a:t>The N- &amp; C-terminal </a:t>
          </a:r>
          <a:r>
            <a:rPr lang="en-US" dirty="0" err="1" smtClean="0"/>
            <a:t>propeptides</a:t>
          </a:r>
          <a:r>
            <a:rPr lang="en-US" dirty="0" smtClean="0"/>
            <a:t> of the procollagen molecule are cleaved by </a:t>
          </a:r>
          <a:r>
            <a:rPr lang="en-US" dirty="0" smtClean="0">
              <a:solidFill>
                <a:srgbClr val="FF0000"/>
              </a:solidFill>
            </a:rPr>
            <a:t>procollagen peptidases</a:t>
          </a:r>
          <a:r>
            <a:rPr lang="en-US" dirty="0" smtClean="0"/>
            <a:t>, producing </a:t>
          </a:r>
          <a:r>
            <a:rPr lang="en-US" dirty="0" err="1" smtClean="0">
              <a:solidFill>
                <a:srgbClr val="FF0000"/>
              </a:solidFill>
            </a:rPr>
            <a:t>tropocollagen</a:t>
          </a:r>
          <a:r>
            <a:rPr lang="en-US" dirty="0" smtClean="0"/>
            <a:t> </a:t>
          </a:r>
          <a:endParaRPr lang="en-US" dirty="0"/>
        </a:p>
      </dgm:t>
    </dgm:pt>
    <dgm:pt modelId="{ABBC296D-442B-2143-9FC2-FADBAF3C462B}" type="parTrans" cxnId="{169DCDD3-73B5-E843-833F-C0AB3721206E}">
      <dgm:prSet/>
      <dgm:spPr/>
      <dgm:t>
        <a:bodyPr/>
        <a:lstStyle/>
        <a:p>
          <a:endParaRPr lang="en-US"/>
        </a:p>
      </dgm:t>
    </dgm:pt>
    <dgm:pt modelId="{4E627BFA-2306-794F-BFFF-E9371D06BF73}" type="sibTrans" cxnId="{169DCDD3-73B5-E843-833F-C0AB3721206E}">
      <dgm:prSet/>
      <dgm:spPr/>
      <dgm:t>
        <a:bodyPr/>
        <a:lstStyle/>
        <a:p>
          <a:endParaRPr lang="en-US"/>
        </a:p>
      </dgm:t>
    </dgm:pt>
    <dgm:pt modelId="{2FDB94B8-4F54-3748-8AF6-232BDDB6AD92}">
      <dgm:prSet/>
      <dgm:spPr/>
      <dgm:t>
        <a:bodyPr/>
        <a:lstStyle/>
        <a:p>
          <a:r>
            <a:rPr lang="en-US" dirty="0" err="1" smtClean="0"/>
            <a:t>Tropocollagen</a:t>
          </a:r>
          <a:r>
            <a:rPr lang="en-US" dirty="0" smtClean="0"/>
            <a:t> molecules spontaneously associate to form collagen fibrils, then they cross-link to form mature collagen . </a:t>
          </a:r>
          <a:r>
            <a:rPr lang="en-US" dirty="0" smtClean="0">
              <a:solidFill>
                <a:schemeClr val="bg1">
                  <a:lumMod val="50000"/>
                </a:schemeClr>
              </a:solidFill>
            </a:rPr>
            <a:t>(explained in next slide)</a:t>
          </a:r>
          <a:endParaRPr lang="en-US" dirty="0">
            <a:solidFill>
              <a:schemeClr val="bg1">
                <a:lumMod val="50000"/>
              </a:schemeClr>
            </a:solidFill>
          </a:endParaRPr>
        </a:p>
      </dgm:t>
    </dgm:pt>
    <dgm:pt modelId="{F5BEEF00-B879-FA42-BF73-3C66FE1B6689}" type="parTrans" cxnId="{8DE98AD6-5990-A54F-9023-8EF2E2C7E54C}">
      <dgm:prSet/>
      <dgm:spPr/>
      <dgm:t>
        <a:bodyPr/>
        <a:lstStyle/>
        <a:p>
          <a:endParaRPr lang="en-US"/>
        </a:p>
      </dgm:t>
    </dgm:pt>
    <dgm:pt modelId="{92B38491-62B9-0D49-A007-CCD2C98A49EC}" type="sibTrans" cxnId="{8DE98AD6-5990-A54F-9023-8EF2E2C7E54C}">
      <dgm:prSet/>
      <dgm:spPr/>
      <dgm:t>
        <a:bodyPr/>
        <a:lstStyle/>
        <a:p>
          <a:endParaRPr lang="en-US"/>
        </a:p>
      </dgm:t>
    </dgm:pt>
    <dgm:pt modelId="{9237694F-307B-7A45-B497-218014A8873E}">
      <dgm:prSet phldrT="[Text]"/>
      <dgm:spPr/>
      <dgm:t>
        <a:bodyPr/>
        <a:lstStyle/>
        <a:p>
          <a:r>
            <a:rPr lang="en-US" dirty="0" smtClean="0"/>
            <a:t>Procollagen molecule is produced</a:t>
          </a:r>
          <a:endParaRPr lang="en-US" dirty="0"/>
        </a:p>
      </dgm:t>
    </dgm:pt>
    <dgm:pt modelId="{13E2929B-B884-2F4F-AA6D-2E77A28C65B9}" type="parTrans" cxnId="{B02BF8F7-FEE2-4F46-AC05-501BBD07D86D}">
      <dgm:prSet/>
      <dgm:spPr/>
      <dgm:t>
        <a:bodyPr/>
        <a:lstStyle/>
        <a:p>
          <a:endParaRPr lang="en-US"/>
        </a:p>
      </dgm:t>
    </dgm:pt>
    <dgm:pt modelId="{7C7FE50F-95E7-B743-82F7-3074417F9A94}" type="sibTrans" cxnId="{B02BF8F7-FEE2-4F46-AC05-501BBD07D86D}">
      <dgm:prSet/>
      <dgm:spPr/>
      <dgm:t>
        <a:bodyPr/>
        <a:lstStyle/>
        <a:p>
          <a:endParaRPr lang="en-US"/>
        </a:p>
      </dgm:t>
    </dgm:pt>
    <dgm:pt modelId="{F415C1E7-2741-5640-B2B8-31CE469E0DC5}" type="pres">
      <dgm:prSet presAssocID="{A89B0A63-B777-2F4F-A781-9D26F886F5A4}" presName="linearFlow" presStyleCnt="0">
        <dgm:presLayoutVars>
          <dgm:dir/>
          <dgm:animLvl val="lvl"/>
          <dgm:resizeHandles val="exact"/>
        </dgm:presLayoutVars>
      </dgm:prSet>
      <dgm:spPr/>
      <dgm:t>
        <a:bodyPr/>
        <a:lstStyle/>
        <a:p>
          <a:endParaRPr lang="en-US"/>
        </a:p>
      </dgm:t>
    </dgm:pt>
    <dgm:pt modelId="{F3675605-EDFB-8D45-91A3-7A220BA58D6D}" type="pres">
      <dgm:prSet presAssocID="{E4FFE5BF-4A57-394E-B8FA-30EAF7FEC5C6}" presName="composite" presStyleCnt="0"/>
      <dgm:spPr/>
    </dgm:pt>
    <dgm:pt modelId="{1C132DC7-9CB1-E04D-87E4-CFE66BE4E321}" type="pres">
      <dgm:prSet presAssocID="{E4FFE5BF-4A57-394E-B8FA-30EAF7FEC5C6}" presName="parentText" presStyleLbl="alignNode1" presStyleIdx="0" presStyleCnt="4">
        <dgm:presLayoutVars>
          <dgm:chMax val="1"/>
          <dgm:bulletEnabled val="1"/>
        </dgm:presLayoutVars>
      </dgm:prSet>
      <dgm:spPr/>
      <dgm:t>
        <a:bodyPr/>
        <a:lstStyle/>
        <a:p>
          <a:endParaRPr lang="en-US"/>
        </a:p>
      </dgm:t>
    </dgm:pt>
    <dgm:pt modelId="{3324DE9F-9E32-674A-8F08-9682E7A142ED}" type="pres">
      <dgm:prSet presAssocID="{E4FFE5BF-4A57-394E-B8FA-30EAF7FEC5C6}" presName="descendantText" presStyleLbl="alignAcc1" presStyleIdx="0" presStyleCnt="4">
        <dgm:presLayoutVars>
          <dgm:bulletEnabled val="1"/>
        </dgm:presLayoutVars>
      </dgm:prSet>
      <dgm:spPr/>
      <dgm:t>
        <a:bodyPr/>
        <a:lstStyle/>
        <a:p>
          <a:endParaRPr lang="en-US"/>
        </a:p>
      </dgm:t>
    </dgm:pt>
    <dgm:pt modelId="{48B38183-664D-9B45-A8E5-DEC6F58CCC82}" type="pres">
      <dgm:prSet presAssocID="{6463387A-3C01-284B-B81C-B64756419A6D}" presName="sp" presStyleCnt="0"/>
      <dgm:spPr/>
    </dgm:pt>
    <dgm:pt modelId="{0C761F01-A0E9-F74E-AF56-DFA5B844C639}" type="pres">
      <dgm:prSet presAssocID="{D72146E9-77C7-2042-9F93-0E07103EED41}" presName="composite" presStyleCnt="0"/>
      <dgm:spPr/>
    </dgm:pt>
    <dgm:pt modelId="{1F6182FD-5CDF-4C4D-A3DE-8FFA4D351D8D}" type="pres">
      <dgm:prSet presAssocID="{D72146E9-77C7-2042-9F93-0E07103EED41}" presName="parentText" presStyleLbl="alignNode1" presStyleIdx="1" presStyleCnt="4">
        <dgm:presLayoutVars>
          <dgm:chMax val="1"/>
          <dgm:bulletEnabled val="1"/>
        </dgm:presLayoutVars>
      </dgm:prSet>
      <dgm:spPr/>
      <dgm:t>
        <a:bodyPr/>
        <a:lstStyle/>
        <a:p>
          <a:endParaRPr lang="en-US"/>
        </a:p>
      </dgm:t>
    </dgm:pt>
    <dgm:pt modelId="{43541EFF-1CB6-9C48-8F9E-7C67CD51A773}" type="pres">
      <dgm:prSet presAssocID="{D72146E9-77C7-2042-9F93-0E07103EED41}" presName="descendantText" presStyleLbl="alignAcc1" presStyleIdx="1" presStyleCnt="4" custScaleX="101146" custScaleY="116190" custLinFactNeighborY="-938">
        <dgm:presLayoutVars>
          <dgm:bulletEnabled val="1"/>
        </dgm:presLayoutVars>
      </dgm:prSet>
      <dgm:spPr/>
      <dgm:t>
        <a:bodyPr/>
        <a:lstStyle/>
        <a:p>
          <a:endParaRPr lang="en-US"/>
        </a:p>
      </dgm:t>
    </dgm:pt>
    <dgm:pt modelId="{E36911BC-2596-EA48-8B31-AA0D4C924526}" type="pres">
      <dgm:prSet presAssocID="{B60F95BD-AD0E-6240-BD87-67E4E9548765}" presName="sp" presStyleCnt="0"/>
      <dgm:spPr/>
    </dgm:pt>
    <dgm:pt modelId="{E0AEF76A-8E6B-2846-A250-8FB0B20A39F9}" type="pres">
      <dgm:prSet presAssocID="{6141E231-6AD4-C943-A505-A271FC3D6F46}" presName="composite" presStyleCnt="0"/>
      <dgm:spPr/>
    </dgm:pt>
    <dgm:pt modelId="{F8788AC8-7A7A-F344-89EE-04CB7355221A}" type="pres">
      <dgm:prSet presAssocID="{6141E231-6AD4-C943-A505-A271FC3D6F46}" presName="parentText" presStyleLbl="alignNode1" presStyleIdx="2" presStyleCnt="4">
        <dgm:presLayoutVars>
          <dgm:chMax val="1"/>
          <dgm:bulletEnabled val="1"/>
        </dgm:presLayoutVars>
      </dgm:prSet>
      <dgm:spPr/>
      <dgm:t>
        <a:bodyPr/>
        <a:lstStyle/>
        <a:p>
          <a:endParaRPr lang="en-US"/>
        </a:p>
      </dgm:t>
    </dgm:pt>
    <dgm:pt modelId="{B7FCA723-1E36-8D40-86D7-56C4551897C1}" type="pres">
      <dgm:prSet presAssocID="{6141E231-6AD4-C943-A505-A271FC3D6F46}" presName="descendantText" presStyleLbl="alignAcc1" presStyleIdx="2" presStyleCnt="4">
        <dgm:presLayoutVars>
          <dgm:bulletEnabled val="1"/>
        </dgm:presLayoutVars>
      </dgm:prSet>
      <dgm:spPr/>
      <dgm:t>
        <a:bodyPr/>
        <a:lstStyle/>
        <a:p>
          <a:endParaRPr lang="en-US"/>
        </a:p>
      </dgm:t>
    </dgm:pt>
    <dgm:pt modelId="{09109779-1CB2-0A41-850D-23B2AD45AD06}" type="pres">
      <dgm:prSet presAssocID="{8522E95A-EC61-1B4A-92E7-CB42EB017647}" presName="sp" presStyleCnt="0"/>
      <dgm:spPr/>
    </dgm:pt>
    <dgm:pt modelId="{6F7CE1A5-BE5F-F047-91FB-FC79AB937F6D}" type="pres">
      <dgm:prSet presAssocID="{860D05ED-C0D7-D34E-9D90-D6A2FFE23E7C}" presName="composite" presStyleCnt="0"/>
      <dgm:spPr/>
    </dgm:pt>
    <dgm:pt modelId="{D10E3A21-7341-FC4E-854D-8DBE3FAE425C}" type="pres">
      <dgm:prSet presAssocID="{860D05ED-C0D7-D34E-9D90-D6A2FFE23E7C}" presName="parentText" presStyleLbl="alignNode1" presStyleIdx="3" presStyleCnt="4">
        <dgm:presLayoutVars>
          <dgm:chMax val="1"/>
          <dgm:bulletEnabled val="1"/>
        </dgm:presLayoutVars>
      </dgm:prSet>
      <dgm:spPr/>
      <dgm:t>
        <a:bodyPr/>
        <a:lstStyle/>
        <a:p>
          <a:endParaRPr lang="en-US"/>
        </a:p>
      </dgm:t>
    </dgm:pt>
    <dgm:pt modelId="{98C17EAB-1E43-954C-B253-892525824BA9}" type="pres">
      <dgm:prSet presAssocID="{860D05ED-C0D7-D34E-9D90-D6A2FFE23E7C}" presName="descendantText" presStyleLbl="alignAcc1" presStyleIdx="3" presStyleCnt="4">
        <dgm:presLayoutVars>
          <dgm:bulletEnabled val="1"/>
        </dgm:presLayoutVars>
      </dgm:prSet>
      <dgm:spPr/>
      <dgm:t>
        <a:bodyPr/>
        <a:lstStyle/>
        <a:p>
          <a:endParaRPr lang="en-US"/>
        </a:p>
      </dgm:t>
    </dgm:pt>
  </dgm:ptLst>
  <dgm:cxnLst>
    <dgm:cxn modelId="{8DE98AD6-5990-A54F-9023-8EF2E2C7E54C}" srcId="{860D05ED-C0D7-D34E-9D90-D6A2FFE23E7C}" destId="{2FDB94B8-4F54-3748-8AF6-232BDDB6AD92}" srcOrd="0" destOrd="0" parTransId="{F5BEEF00-B879-FA42-BF73-3C66FE1B6689}" sibTransId="{92B38491-62B9-0D49-A007-CCD2C98A49EC}"/>
    <dgm:cxn modelId="{7219DD8A-104B-4CAD-AD39-645663A05DA4}" type="presOf" srcId="{860D05ED-C0D7-D34E-9D90-D6A2FFE23E7C}" destId="{D10E3A21-7341-FC4E-854D-8DBE3FAE425C}" srcOrd="0" destOrd="0" presId="urn:microsoft.com/office/officeart/2005/8/layout/chevron2"/>
    <dgm:cxn modelId="{32CD4AF7-DB75-CC42-846B-B34F4A6E73FC}" srcId="{E4FFE5BF-4A57-394E-B8FA-30EAF7FEC5C6}" destId="{C6029608-0307-204C-BB8A-551365E94A81}" srcOrd="0" destOrd="0" parTransId="{C2872154-7432-7641-AB72-1E39B3F9677D}" sibTransId="{6FDEB0EC-A141-7C48-B9C9-4880728B45FA}"/>
    <dgm:cxn modelId="{654C70D8-2082-4B48-BF2D-24DC7B4628A5}" srcId="{A89B0A63-B777-2F4F-A781-9D26F886F5A4}" destId="{E4FFE5BF-4A57-394E-B8FA-30EAF7FEC5C6}" srcOrd="0" destOrd="0" parTransId="{0A64BED5-96D8-9546-A429-9DB99933FE61}" sibTransId="{6463387A-3C01-284B-B81C-B64756419A6D}"/>
    <dgm:cxn modelId="{4F45A55A-6923-4DB6-B7AB-7BFADDDA0AD2}" type="presOf" srcId="{9237694F-307B-7A45-B497-218014A8873E}" destId="{3324DE9F-9E32-674A-8F08-9682E7A142ED}" srcOrd="0" destOrd="1" presId="urn:microsoft.com/office/officeart/2005/8/layout/chevron2"/>
    <dgm:cxn modelId="{6298E6FF-1DD4-479D-95B7-F33D31622681}" type="presOf" srcId="{A89B0A63-B777-2F4F-A781-9D26F886F5A4}" destId="{F415C1E7-2741-5640-B2B8-31CE469E0DC5}" srcOrd="0" destOrd="0" presId="urn:microsoft.com/office/officeart/2005/8/layout/chevron2"/>
    <dgm:cxn modelId="{A45CD2D4-F12F-46DA-886E-E38C14EEC750}" type="presOf" srcId="{E4FFE5BF-4A57-394E-B8FA-30EAF7FEC5C6}" destId="{1C132DC7-9CB1-E04D-87E4-CFE66BE4E321}" srcOrd="0" destOrd="0" presId="urn:microsoft.com/office/officeart/2005/8/layout/chevron2"/>
    <dgm:cxn modelId="{FA21BBBF-F447-764B-A18F-30DB4216FC3A}" srcId="{D72146E9-77C7-2042-9F93-0E07103EED41}" destId="{EE02736C-7254-D341-B93E-565D432E7003}" srcOrd="0" destOrd="0" parTransId="{F10BD51C-9116-5143-98D6-9F24A82F1869}" sibTransId="{C13E8F5E-EC94-994F-B8DE-C3BC25B4D641}"/>
    <dgm:cxn modelId="{FA5E4389-23FD-44C9-B0FA-D584C8905DA6}" type="presOf" srcId="{EE02736C-7254-D341-B93E-565D432E7003}" destId="{43541EFF-1CB6-9C48-8F9E-7C67CD51A773}" srcOrd="0" destOrd="0" presId="urn:microsoft.com/office/officeart/2005/8/layout/chevron2"/>
    <dgm:cxn modelId="{EF9B6E45-3FAF-9A44-A9C6-52E036BD9164}" srcId="{A89B0A63-B777-2F4F-A781-9D26F886F5A4}" destId="{6141E231-6AD4-C943-A505-A271FC3D6F46}" srcOrd="2" destOrd="0" parTransId="{71F1B42B-6A45-E044-BB88-8550DBCFFC85}" sibTransId="{8522E95A-EC61-1B4A-92E7-CB42EB017647}"/>
    <dgm:cxn modelId="{B02BF8F7-FEE2-4F46-AC05-501BBD07D86D}" srcId="{E4FFE5BF-4A57-394E-B8FA-30EAF7FEC5C6}" destId="{9237694F-307B-7A45-B497-218014A8873E}" srcOrd="1" destOrd="0" parTransId="{13E2929B-B884-2F4F-AA6D-2E77A28C65B9}" sibTransId="{7C7FE50F-95E7-B743-82F7-3074417F9A94}"/>
    <dgm:cxn modelId="{99C9617B-D4C0-4AEF-82ED-EF38F8244224}" type="presOf" srcId="{6141E231-6AD4-C943-A505-A271FC3D6F46}" destId="{F8788AC8-7A7A-F344-89EE-04CB7355221A}" srcOrd="0" destOrd="0" presId="urn:microsoft.com/office/officeart/2005/8/layout/chevron2"/>
    <dgm:cxn modelId="{567D3973-6FC4-344C-871F-4D6CB5504BAE}" srcId="{A89B0A63-B777-2F4F-A781-9D26F886F5A4}" destId="{860D05ED-C0D7-D34E-9D90-D6A2FFE23E7C}" srcOrd="3" destOrd="0" parTransId="{50DA35F1-365C-3A46-A19C-F55786FE71E7}" sibTransId="{E8F5FB80-0EE5-A640-8A5F-4E07E91EC808}"/>
    <dgm:cxn modelId="{C6E365B2-DE7C-4A11-A4B5-2D851E8EFDB9}" type="presOf" srcId="{D72146E9-77C7-2042-9F93-0E07103EED41}" destId="{1F6182FD-5CDF-4C4D-A3DE-8FFA4D351D8D}" srcOrd="0" destOrd="0" presId="urn:microsoft.com/office/officeart/2005/8/layout/chevron2"/>
    <dgm:cxn modelId="{684B19E7-C9AC-49D9-BFDB-EC92F08BDA05}" type="presOf" srcId="{C6029608-0307-204C-BB8A-551365E94A81}" destId="{3324DE9F-9E32-674A-8F08-9682E7A142ED}" srcOrd="0" destOrd="0" presId="urn:microsoft.com/office/officeart/2005/8/layout/chevron2"/>
    <dgm:cxn modelId="{0A240876-C610-4A8C-AE5C-8A40C42E81C3}" type="presOf" srcId="{2FDB94B8-4F54-3748-8AF6-232BDDB6AD92}" destId="{98C17EAB-1E43-954C-B253-892525824BA9}" srcOrd="0" destOrd="0" presId="urn:microsoft.com/office/officeart/2005/8/layout/chevron2"/>
    <dgm:cxn modelId="{169DCDD3-73B5-E843-833F-C0AB3721206E}" srcId="{6141E231-6AD4-C943-A505-A271FC3D6F46}" destId="{2D11C199-D8E4-2B46-9C86-A4CE04381091}" srcOrd="0" destOrd="0" parTransId="{ABBC296D-442B-2143-9FC2-FADBAF3C462B}" sibTransId="{4E627BFA-2306-794F-BFFF-E9371D06BF73}"/>
    <dgm:cxn modelId="{E42D8DA0-709E-ED4A-8E8A-7E0E5B7D61FF}" srcId="{A89B0A63-B777-2F4F-A781-9D26F886F5A4}" destId="{D72146E9-77C7-2042-9F93-0E07103EED41}" srcOrd="1" destOrd="0" parTransId="{1F81DF54-1F2D-3F40-8115-3750748FEE8B}" sibTransId="{B60F95BD-AD0E-6240-BD87-67E4E9548765}"/>
    <dgm:cxn modelId="{44DAE37C-7D9D-4BE0-A46F-C2F8036100E0}" type="presOf" srcId="{2D11C199-D8E4-2B46-9C86-A4CE04381091}" destId="{B7FCA723-1E36-8D40-86D7-56C4551897C1}" srcOrd="0" destOrd="0" presId="urn:microsoft.com/office/officeart/2005/8/layout/chevron2"/>
    <dgm:cxn modelId="{F4B50E98-068D-4BC4-B8CF-ABF72C8FAEEB}" type="presParOf" srcId="{F415C1E7-2741-5640-B2B8-31CE469E0DC5}" destId="{F3675605-EDFB-8D45-91A3-7A220BA58D6D}" srcOrd="0" destOrd="0" presId="urn:microsoft.com/office/officeart/2005/8/layout/chevron2"/>
    <dgm:cxn modelId="{E43067A4-0684-415B-BF57-A2836C43625E}" type="presParOf" srcId="{F3675605-EDFB-8D45-91A3-7A220BA58D6D}" destId="{1C132DC7-9CB1-E04D-87E4-CFE66BE4E321}" srcOrd="0" destOrd="0" presId="urn:microsoft.com/office/officeart/2005/8/layout/chevron2"/>
    <dgm:cxn modelId="{20C2EAC7-5C55-46FE-A8D7-141B332A8107}" type="presParOf" srcId="{F3675605-EDFB-8D45-91A3-7A220BA58D6D}" destId="{3324DE9F-9E32-674A-8F08-9682E7A142ED}" srcOrd="1" destOrd="0" presId="urn:microsoft.com/office/officeart/2005/8/layout/chevron2"/>
    <dgm:cxn modelId="{ABA2CF66-8FEC-4077-ACDA-6C63502D109B}" type="presParOf" srcId="{F415C1E7-2741-5640-B2B8-31CE469E0DC5}" destId="{48B38183-664D-9B45-A8E5-DEC6F58CCC82}" srcOrd="1" destOrd="0" presId="urn:microsoft.com/office/officeart/2005/8/layout/chevron2"/>
    <dgm:cxn modelId="{A74BF53D-A43C-4E87-B8FB-94610F75306D}" type="presParOf" srcId="{F415C1E7-2741-5640-B2B8-31CE469E0DC5}" destId="{0C761F01-A0E9-F74E-AF56-DFA5B844C639}" srcOrd="2" destOrd="0" presId="urn:microsoft.com/office/officeart/2005/8/layout/chevron2"/>
    <dgm:cxn modelId="{EE98F44E-FF5E-4F29-AA3E-021C14B7D03B}" type="presParOf" srcId="{0C761F01-A0E9-F74E-AF56-DFA5B844C639}" destId="{1F6182FD-5CDF-4C4D-A3DE-8FFA4D351D8D}" srcOrd="0" destOrd="0" presId="urn:microsoft.com/office/officeart/2005/8/layout/chevron2"/>
    <dgm:cxn modelId="{95CAF88D-8851-4405-8143-40D2D42EB37B}" type="presParOf" srcId="{0C761F01-A0E9-F74E-AF56-DFA5B844C639}" destId="{43541EFF-1CB6-9C48-8F9E-7C67CD51A773}" srcOrd="1" destOrd="0" presId="urn:microsoft.com/office/officeart/2005/8/layout/chevron2"/>
    <dgm:cxn modelId="{BD91321B-B9F5-43D4-8398-CB673C7E826A}" type="presParOf" srcId="{F415C1E7-2741-5640-B2B8-31CE469E0DC5}" destId="{E36911BC-2596-EA48-8B31-AA0D4C924526}" srcOrd="3" destOrd="0" presId="urn:microsoft.com/office/officeart/2005/8/layout/chevron2"/>
    <dgm:cxn modelId="{892AF92E-F9E6-4BC0-BC1F-A701DD8C17B9}" type="presParOf" srcId="{F415C1E7-2741-5640-B2B8-31CE469E0DC5}" destId="{E0AEF76A-8E6B-2846-A250-8FB0B20A39F9}" srcOrd="4" destOrd="0" presId="urn:microsoft.com/office/officeart/2005/8/layout/chevron2"/>
    <dgm:cxn modelId="{480A90BE-0D7B-4E44-847D-BBEBBC5EFD8C}" type="presParOf" srcId="{E0AEF76A-8E6B-2846-A250-8FB0B20A39F9}" destId="{F8788AC8-7A7A-F344-89EE-04CB7355221A}" srcOrd="0" destOrd="0" presId="urn:microsoft.com/office/officeart/2005/8/layout/chevron2"/>
    <dgm:cxn modelId="{9D71B055-F525-4E2F-B7DF-B8976CB6FDF4}" type="presParOf" srcId="{E0AEF76A-8E6B-2846-A250-8FB0B20A39F9}" destId="{B7FCA723-1E36-8D40-86D7-56C4551897C1}" srcOrd="1" destOrd="0" presId="urn:microsoft.com/office/officeart/2005/8/layout/chevron2"/>
    <dgm:cxn modelId="{2F71348A-45DF-4860-84AF-5B7F331FDDD6}" type="presParOf" srcId="{F415C1E7-2741-5640-B2B8-31CE469E0DC5}" destId="{09109779-1CB2-0A41-850D-23B2AD45AD06}" srcOrd="5" destOrd="0" presId="urn:microsoft.com/office/officeart/2005/8/layout/chevron2"/>
    <dgm:cxn modelId="{B70E6036-A2BA-4588-9990-316A0173C23C}" type="presParOf" srcId="{F415C1E7-2741-5640-B2B8-31CE469E0DC5}" destId="{6F7CE1A5-BE5F-F047-91FB-FC79AB937F6D}" srcOrd="6" destOrd="0" presId="urn:microsoft.com/office/officeart/2005/8/layout/chevron2"/>
    <dgm:cxn modelId="{F472CBCC-E7FA-409D-8282-FCD0FD280B8B}" type="presParOf" srcId="{6F7CE1A5-BE5F-F047-91FB-FC79AB937F6D}" destId="{D10E3A21-7341-FC4E-854D-8DBE3FAE425C}" srcOrd="0" destOrd="0" presId="urn:microsoft.com/office/officeart/2005/8/layout/chevron2"/>
    <dgm:cxn modelId="{5986B3BF-1C83-4334-B77D-AA360890AF5D}" type="presParOf" srcId="{6F7CE1A5-BE5F-F047-91FB-FC79AB937F6D}" destId="{98C17EAB-1E43-954C-B253-892525824BA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DC7-9CB1-E04D-87E4-CFE66BE4E321}">
      <dsp:nvSpPr>
        <dsp:cNvPr id="0" name=""/>
        <dsp:cNvSpPr/>
      </dsp:nvSpPr>
      <dsp:spPr>
        <a:xfrm rot="5400000">
          <a:off x="-189717" y="184203"/>
          <a:ext cx="1159064" cy="81134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5857" y="416017"/>
        <a:ext cx="811345" cy="347719"/>
      </dsp:txXfrm>
    </dsp:sp>
    <dsp:sp modelId="{3324DE9F-9E32-674A-8F08-9682E7A142ED}">
      <dsp:nvSpPr>
        <dsp:cNvPr id="0" name=""/>
        <dsp:cNvSpPr/>
      </dsp:nvSpPr>
      <dsp:spPr>
        <a:xfrm rot="5400000">
          <a:off x="3186214" y="-2380382"/>
          <a:ext cx="753392" cy="5534844"/>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Pro-α chains are transcribed into mRNA </a:t>
          </a:r>
          <a:endParaRPr lang="en-US" sz="1600" kern="1200" dirty="0"/>
        </a:p>
      </dsp:txBody>
      <dsp:txXfrm rot="-5400000">
        <a:off x="795488" y="47122"/>
        <a:ext cx="5498066" cy="679836"/>
      </dsp:txXfrm>
    </dsp:sp>
    <dsp:sp modelId="{1F6182FD-5CDF-4C4D-A3DE-8FFA4D351D8D}">
      <dsp:nvSpPr>
        <dsp:cNvPr id="0" name=""/>
        <dsp:cNvSpPr/>
      </dsp:nvSpPr>
      <dsp:spPr>
        <a:xfrm rot="5400000">
          <a:off x="-189717" y="1289672"/>
          <a:ext cx="1159064" cy="81134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5857" y="1521486"/>
        <a:ext cx="811345" cy="347719"/>
      </dsp:txXfrm>
    </dsp:sp>
    <dsp:sp modelId="{43541EFF-1CB6-9C48-8F9E-7C67CD51A773}">
      <dsp:nvSpPr>
        <dsp:cNvPr id="0" name=""/>
        <dsp:cNvSpPr/>
      </dsp:nvSpPr>
      <dsp:spPr>
        <a:xfrm rot="5400000">
          <a:off x="3125227" y="-1313694"/>
          <a:ext cx="875366" cy="5598273"/>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This mRNA translated on the RER into </a:t>
          </a:r>
          <a:r>
            <a:rPr lang="en-US" sz="1600" kern="1200" dirty="0" err="1" smtClean="0"/>
            <a:t>prepro</a:t>
          </a:r>
          <a:r>
            <a:rPr lang="en-US" sz="1600" kern="1200" dirty="0" smtClean="0"/>
            <a:t>-α- polypeptide chains that are extruded </a:t>
          </a:r>
          <a:r>
            <a:rPr lang="en-US" sz="1400" kern="1200" dirty="0" smtClean="0">
              <a:solidFill>
                <a:schemeClr val="bg1">
                  <a:lumMod val="50000"/>
                </a:schemeClr>
              </a:solidFill>
            </a:rPr>
            <a:t>(forced out) </a:t>
          </a:r>
          <a:r>
            <a:rPr lang="en-US" sz="1600" kern="1200" dirty="0" smtClean="0"/>
            <a:t>into RER lumen, where the signal sequence is removed </a:t>
          </a:r>
          <a:endParaRPr lang="en-US" sz="1600" kern="1200" dirty="0"/>
        </a:p>
      </dsp:txBody>
      <dsp:txXfrm rot="-5400000">
        <a:off x="763774" y="1090491"/>
        <a:ext cx="5555541" cy="789902"/>
      </dsp:txXfrm>
    </dsp:sp>
    <dsp:sp modelId="{4C7F49BD-C583-0743-A75D-07FB86940C08}">
      <dsp:nvSpPr>
        <dsp:cNvPr id="0" name=""/>
        <dsp:cNvSpPr/>
      </dsp:nvSpPr>
      <dsp:spPr>
        <a:xfrm rot="5400000">
          <a:off x="-189717" y="2334154"/>
          <a:ext cx="1159064" cy="81134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3</a:t>
          </a:r>
          <a:endParaRPr lang="en-US" sz="2300" kern="1200"/>
        </a:p>
      </dsp:txBody>
      <dsp:txXfrm rot="-5400000">
        <a:off x="-15857" y="2565968"/>
        <a:ext cx="811345" cy="347719"/>
      </dsp:txXfrm>
    </dsp:sp>
    <dsp:sp modelId="{73BCD25C-8E4F-7C4D-BEBB-791BEB1E0B4F}">
      <dsp:nvSpPr>
        <dsp:cNvPr id="0" name=""/>
        <dsp:cNvSpPr/>
      </dsp:nvSpPr>
      <dsp:spPr>
        <a:xfrm rot="5400000">
          <a:off x="3186214" y="-230431"/>
          <a:ext cx="753392" cy="5534844"/>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Selected proline and lysine are hydroxylated in the presence of vitamin C </a:t>
          </a:r>
          <a:endParaRPr lang="en-US" sz="1600" kern="1200" dirty="0"/>
        </a:p>
      </dsp:txBody>
      <dsp:txXfrm rot="-5400000">
        <a:off x="795488" y="2197073"/>
        <a:ext cx="5498066" cy="679836"/>
      </dsp:txXfrm>
    </dsp:sp>
    <dsp:sp modelId="{F8788AC8-7A7A-F344-89EE-04CB7355221A}">
      <dsp:nvSpPr>
        <dsp:cNvPr id="0" name=""/>
        <dsp:cNvSpPr/>
      </dsp:nvSpPr>
      <dsp:spPr>
        <a:xfrm rot="5400000">
          <a:off x="-189717" y="3378636"/>
          <a:ext cx="1159064" cy="81134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5857" y="3610450"/>
        <a:ext cx="811345" cy="347719"/>
      </dsp:txXfrm>
    </dsp:sp>
    <dsp:sp modelId="{B7FCA723-1E36-8D40-86D7-56C4551897C1}">
      <dsp:nvSpPr>
        <dsp:cNvPr id="0" name=""/>
        <dsp:cNvSpPr/>
      </dsp:nvSpPr>
      <dsp:spPr>
        <a:xfrm rot="5400000">
          <a:off x="3186214" y="814050"/>
          <a:ext cx="753392" cy="5534844"/>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Glycosylation of selected </a:t>
          </a:r>
          <a:r>
            <a:rPr lang="en-US" sz="1600" kern="1200" dirty="0" err="1" smtClean="0">
              <a:solidFill>
                <a:srgbClr val="FF0000"/>
              </a:solidFill>
            </a:rPr>
            <a:t>hydroxylysine</a:t>
          </a:r>
          <a:r>
            <a:rPr lang="en-US" sz="1600" kern="1200" dirty="0" smtClean="0">
              <a:solidFill>
                <a:srgbClr val="FF0000"/>
              </a:solidFill>
            </a:rPr>
            <a:t> </a:t>
          </a:r>
          <a:r>
            <a:rPr lang="en-US" sz="1600" kern="1200" dirty="0" smtClean="0"/>
            <a:t>residues with </a:t>
          </a:r>
          <a:r>
            <a:rPr lang="en-US" sz="1600" kern="1200" dirty="0" smtClean="0">
              <a:solidFill>
                <a:srgbClr val="FF0000"/>
              </a:solidFill>
            </a:rPr>
            <a:t>glucose</a:t>
          </a:r>
          <a:r>
            <a:rPr lang="en-US" sz="1600" kern="1200" dirty="0" smtClean="0"/>
            <a:t> or </a:t>
          </a:r>
          <a:r>
            <a:rPr lang="en-US" sz="1600" kern="1200" dirty="0" err="1" smtClean="0">
              <a:solidFill>
                <a:srgbClr val="FF0000"/>
              </a:solidFill>
            </a:rPr>
            <a:t>glucosyl</a:t>
          </a:r>
          <a:r>
            <a:rPr lang="en-US" sz="1600" kern="1200" dirty="0" smtClean="0">
              <a:solidFill>
                <a:srgbClr val="FF0000"/>
              </a:solidFill>
            </a:rPr>
            <a:t>-galactose</a:t>
          </a:r>
          <a:r>
            <a:rPr lang="en-US" sz="1600" kern="1200" dirty="0" smtClean="0"/>
            <a:t>  </a:t>
          </a:r>
          <a:endParaRPr lang="en-US" sz="1600" kern="1200" dirty="0"/>
        </a:p>
      </dsp:txBody>
      <dsp:txXfrm rot="-5400000">
        <a:off x="795488" y="3241554"/>
        <a:ext cx="5498066" cy="679836"/>
      </dsp:txXfrm>
    </dsp:sp>
    <dsp:sp modelId="{D10E3A21-7341-FC4E-854D-8DBE3FAE425C}">
      <dsp:nvSpPr>
        <dsp:cNvPr id="0" name=""/>
        <dsp:cNvSpPr/>
      </dsp:nvSpPr>
      <dsp:spPr>
        <a:xfrm rot="5400000">
          <a:off x="-189717" y="4423117"/>
          <a:ext cx="1159064" cy="81134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5</a:t>
          </a:r>
          <a:endParaRPr lang="en-US" sz="2300" kern="1200" dirty="0"/>
        </a:p>
      </dsp:txBody>
      <dsp:txXfrm rot="-5400000">
        <a:off x="-15857" y="4654931"/>
        <a:ext cx="811345" cy="347719"/>
      </dsp:txXfrm>
    </dsp:sp>
    <dsp:sp modelId="{98C17EAB-1E43-954C-B253-892525824BA9}">
      <dsp:nvSpPr>
        <dsp:cNvPr id="0" name=""/>
        <dsp:cNvSpPr/>
      </dsp:nvSpPr>
      <dsp:spPr>
        <a:xfrm rot="5400000">
          <a:off x="3186214" y="1858532"/>
          <a:ext cx="753392" cy="5534844"/>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3 pro-α chains assemble and </a:t>
          </a:r>
          <a:r>
            <a:rPr lang="en-US" sz="1600" kern="1200" dirty="0" err="1" smtClean="0"/>
            <a:t>interchain</a:t>
          </a:r>
          <a:r>
            <a:rPr lang="en-US" sz="1600" kern="1200" dirty="0" smtClean="0"/>
            <a:t> &amp; </a:t>
          </a:r>
          <a:r>
            <a:rPr lang="en-US" sz="1600" kern="1200" dirty="0" err="1" smtClean="0"/>
            <a:t>intrachain</a:t>
          </a:r>
          <a:r>
            <a:rPr lang="en-US" sz="1600" kern="1200" dirty="0" smtClean="0"/>
            <a:t> disulfide bonds are formed at the C-terminal </a:t>
          </a:r>
          <a:r>
            <a:rPr lang="en-US" sz="1600" kern="1200" dirty="0" err="1" smtClean="0"/>
            <a:t>propeptide</a:t>
          </a:r>
          <a:r>
            <a:rPr lang="en-US" sz="1600" kern="1200" dirty="0" smtClean="0"/>
            <a:t> extension. </a:t>
          </a:r>
          <a:endParaRPr lang="en-US" sz="1600" kern="1200" dirty="0"/>
        </a:p>
      </dsp:txBody>
      <dsp:txXfrm rot="-5400000">
        <a:off x="795488" y="4286036"/>
        <a:ext cx="5498066" cy="679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2DC7-9CB1-E04D-87E4-CFE66BE4E321}">
      <dsp:nvSpPr>
        <dsp:cNvPr id="0" name=""/>
        <dsp:cNvSpPr/>
      </dsp:nvSpPr>
      <dsp:spPr>
        <a:xfrm rot="5400000">
          <a:off x="-230596" y="229131"/>
          <a:ext cx="1435284" cy="1004699"/>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6</a:t>
          </a:r>
          <a:endParaRPr lang="en-US" sz="2400" kern="1200" dirty="0"/>
        </a:p>
      </dsp:txBody>
      <dsp:txXfrm rot="-5400000">
        <a:off x="-15303" y="516189"/>
        <a:ext cx="1004699" cy="430585"/>
      </dsp:txXfrm>
    </dsp:sp>
    <dsp:sp modelId="{3324DE9F-9E32-674A-8F08-9682E7A142ED}">
      <dsp:nvSpPr>
        <dsp:cNvPr id="0" name=""/>
        <dsp:cNvSpPr/>
      </dsp:nvSpPr>
      <dsp:spPr>
        <a:xfrm rot="5400000">
          <a:off x="3193673" y="-2190439"/>
          <a:ext cx="932934" cy="5341490"/>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Formation of triple helix</a:t>
          </a:r>
          <a:endParaRPr lang="en-US" sz="1700" kern="1200" dirty="0"/>
        </a:p>
        <a:p>
          <a:pPr marL="171450" lvl="1" indent="-171450" algn="l" defTabSz="755650">
            <a:lnSpc>
              <a:spcPct val="90000"/>
            </a:lnSpc>
            <a:spcBef>
              <a:spcPct val="0"/>
            </a:spcBef>
            <a:spcAft>
              <a:spcPct val="15000"/>
            </a:spcAft>
            <a:buChar char="••"/>
          </a:pPr>
          <a:r>
            <a:rPr lang="en-US" sz="1700" kern="1200" dirty="0" smtClean="0"/>
            <a:t>Procollagen molecule is produced</a:t>
          </a:r>
          <a:endParaRPr lang="en-US" sz="1700" kern="1200" dirty="0"/>
        </a:p>
      </dsp:txBody>
      <dsp:txXfrm rot="-5400000">
        <a:off x="989395" y="59381"/>
        <a:ext cx="5295948" cy="841850"/>
      </dsp:txXfrm>
    </dsp:sp>
    <dsp:sp modelId="{1F6182FD-5CDF-4C4D-A3DE-8FFA4D351D8D}">
      <dsp:nvSpPr>
        <dsp:cNvPr id="0" name=""/>
        <dsp:cNvSpPr/>
      </dsp:nvSpPr>
      <dsp:spPr>
        <a:xfrm rot="5400000">
          <a:off x="-230596" y="1598047"/>
          <a:ext cx="1435284" cy="1004699"/>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7</a:t>
          </a:r>
          <a:endParaRPr lang="en-US" sz="2400" kern="1200" dirty="0"/>
        </a:p>
      </dsp:txBody>
      <dsp:txXfrm rot="-5400000">
        <a:off x="-15303" y="1885105"/>
        <a:ext cx="1004699" cy="430585"/>
      </dsp:txXfrm>
    </dsp:sp>
    <dsp:sp modelId="{43541EFF-1CB6-9C48-8F9E-7C67CD51A773}">
      <dsp:nvSpPr>
        <dsp:cNvPr id="0" name=""/>
        <dsp:cNvSpPr/>
      </dsp:nvSpPr>
      <dsp:spPr>
        <a:xfrm rot="5400000">
          <a:off x="3118152" y="-860881"/>
          <a:ext cx="1083977" cy="5402704"/>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procollagen molecule is secreted through the </a:t>
          </a:r>
          <a:r>
            <a:rPr lang="en-US" sz="1700" kern="1200" dirty="0" smtClean="0">
              <a:solidFill>
                <a:srgbClr val="FF0000"/>
              </a:solidFill>
            </a:rPr>
            <a:t>Golgi apparatus</a:t>
          </a:r>
          <a:r>
            <a:rPr lang="en-US" sz="1700" kern="1200" dirty="0" smtClean="0"/>
            <a:t> to ECM in Golgi vacuole. </a:t>
          </a:r>
          <a:endParaRPr lang="en-US" sz="1700" kern="1200" dirty="0"/>
        </a:p>
      </dsp:txBody>
      <dsp:txXfrm rot="-5400000">
        <a:off x="958789" y="1351397"/>
        <a:ext cx="5349789" cy="978147"/>
      </dsp:txXfrm>
    </dsp:sp>
    <dsp:sp modelId="{F8788AC8-7A7A-F344-89EE-04CB7355221A}">
      <dsp:nvSpPr>
        <dsp:cNvPr id="0" name=""/>
        <dsp:cNvSpPr/>
      </dsp:nvSpPr>
      <dsp:spPr>
        <a:xfrm rot="5400000">
          <a:off x="-230596" y="2891441"/>
          <a:ext cx="1435284" cy="1004699"/>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8</a:t>
          </a:r>
          <a:endParaRPr lang="en-US" sz="2400" kern="1200" dirty="0"/>
        </a:p>
      </dsp:txBody>
      <dsp:txXfrm rot="-5400000">
        <a:off x="-15303" y="3178499"/>
        <a:ext cx="1004699" cy="430585"/>
      </dsp:txXfrm>
    </dsp:sp>
    <dsp:sp modelId="{B7FCA723-1E36-8D40-86D7-56C4551897C1}">
      <dsp:nvSpPr>
        <dsp:cNvPr id="0" name=""/>
        <dsp:cNvSpPr/>
      </dsp:nvSpPr>
      <dsp:spPr>
        <a:xfrm rot="5400000">
          <a:off x="3193673" y="471871"/>
          <a:ext cx="932934" cy="5341490"/>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The N- &amp; C-terminal </a:t>
          </a:r>
          <a:r>
            <a:rPr lang="en-US" sz="1700" kern="1200" dirty="0" err="1" smtClean="0"/>
            <a:t>propeptides</a:t>
          </a:r>
          <a:r>
            <a:rPr lang="en-US" sz="1700" kern="1200" dirty="0" smtClean="0"/>
            <a:t> of the procollagen molecule are cleaved by </a:t>
          </a:r>
          <a:r>
            <a:rPr lang="en-US" sz="1700" kern="1200" dirty="0" smtClean="0">
              <a:solidFill>
                <a:srgbClr val="FF0000"/>
              </a:solidFill>
            </a:rPr>
            <a:t>procollagen peptidases</a:t>
          </a:r>
          <a:r>
            <a:rPr lang="en-US" sz="1700" kern="1200" dirty="0" smtClean="0"/>
            <a:t>, producing </a:t>
          </a:r>
          <a:r>
            <a:rPr lang="en-US" sz="1700" kern="1200" dirty="0" err="1" smtClean="0">
              <a:solidFill>
                <a:srgbClr val="FF0000"/>
              </a:solidFill>
            </a:rPr>
            <a:t>tropocollagen</a:t>
          </a:r>
          <a:r>
            <a:rPr lang="en-US" sz="1700" kern="1200" dirty="0" smtClean="0"/>
            <a:t> </a:t>
          </a:r>
          <a:endParaRPr lang="en-US" sz="1700" kern="1200" dirty="0"/>
        </a:p>
      </dsp:txBody>
      <dsp:txXfrm rot="-5400000">
        <a:off x="989395" y="2721691"/>
        <a:ext cx="5295948" cy="841850"/>
      </dsp:txXfrm>
    </dsp:sp>
    <dsp:sp modelId="{D10E3A21-7341-FC4E-854D-8DBE3FAE425C}">
      <dsp:nvSpPr>
        <dsp:cNvPr id="0" name=""/>
        <dsp:cNvSpPr/>
      </dsp:nvSpPr>
      <dsp:spPr>
        <a:xfrm rot="5400000">
          <a:off x="-230596" y="4184836"/>
          <a:ext cx="1435284" cy="1004699"/>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9</a:t>
          </a:r>
          <a:endParaRPr lang="en-US" sz="2400" kern="1200" dirty="0"/>
        </a:p>
      </dsp:txBody>
      <dsp:txXfrm rot="-5400000">
        <a:off x="-15303" y="4471894"/>
        <a:ext cx="1004699" cy="430585"/>
      </dsp:txXfrm>
    </dsp:sp>
    <dsp:sp modelId="{98C17EAB-1E43-954C-B253-892525824BA9}">
      <dsp:nvSpPr>
        <dsp:cNvPr id="0" name=""/>
        <dsp:cNvSpPr/>
      </dsp:nvSpPr>
      <dsp:spPr>
        <a:xfrm rot="5400000">
          <a:off x="3193673" y="1765266"/>
          <a:ext cx="932934" cy="5341490"/>
        </a:xfrm>
        <a:prstGeom prst="round2Same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Tropocollagen</a:t>
          </a:r>
          <a:r>
            <a:rPr lang="en-US" sz="1700" kern="1200" dirty="0" smtClean="0"/>
            <a:t> molecules spontaneously associate to form collagen fibrils, then they cross-link to form mature collagen . </a:t>
          </a:r>
          <a:r>
            <a:rPr lang="en-US" sz="1700" kern="1200" dirty="0" smtClean="0">
              <a:solidFill>
                <a:schemeClr val="bg1">
                  <a:lumMod val="50000"/>
                </a:schemeClr>
              </a:solidFill>
            </a:rPr>
            <a:t>(explained in next slide)</a:t>
          </a:r>
          <a:endParaRPr lang="en-US" sz="1700" kern="1200" dirty="0">
            <a:solidFill>
              <a:schemeClr val="bg1">
                <a:lumMod val="50000"/>
              </a:schemeClr>
            </a:solidFill>
          </a:endParaRPr>
        </a:p>
      </dsp:txBody>
      <dsp:txXfrm rot="-5400000">
        <a:off x="989395" y="4015086"/>
        <a:ext cx="5295948" cy="8418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421FF1E-8314-4B04-AB78-B4D8D9B2E700}" type="datetimeFigureOut">
              <a:rPr lang="ar-SA" smtClean="0"/>
              <a:t>11 ربيع الثاني، 1438</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D48C93A-93E3-4C91-B8C7-68CA7796D787}" type="slidenum">
              <a:rPr lang="ar-SA" smtClean="0"/>
              <a:t>‹#›</a:t>
            </a:fld>
            <a:endParaRPr lang="ar-SA"/>
          </a:p>
        </p:txBody>
      </p:sp>
    </p:spTree>
    <p:extLst>
      <p:ext uri="{BB962C8B-B14F-4D97-AF65-F5344CB8AC3E}">
        <p14:creationId xmlns:p14="http://schemas.microsoft.com/office/powerpoint/2010/main" val="17700167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E737A689-F740-8E41-955A-C3C4AD6C7386}" type="slidenum">
              <a:rPr lang="ar-SA" smtClean="0"/>
              <a:pPr/>
              <a:t>7</a:t>
            </a:fld>
            <a:endParaRPr lang="ar-SA"/>
          </a:p>
        </p:txBody>
      </p:sp>
    </p:spTree>
    <p:extLst>
      <p:ext uri="{BB962C8B-B14F-4D97-AF65-F5344CB8AC3E}">
        <p14:creationId xmlns:p14="http://schemas.microsoft.com/office/powerpoint/2010/main" val="182897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889DE-70A7-4DD1-8541-96FEF2FA9FB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0285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621152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808452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18191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B712588-04B1-427B-82EE-E8DB90309F08}"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F9F0C5-380F-41C2-899A-BAC0F0927E16}"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0798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4061195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426730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268623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2A54C80-263E-416B-A8E0-580EDEADCBDC}"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19954A3-9DFD-4C44-94BA-B95130A3BA1C}"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817802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838986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34488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endParaRPr lang="en-US" dirty="0">
              <a:solidFill>
                <a:srgbClr val="549E39">
                  <a:lumMod val="60000"/>
                  <a:lumOff val="40000"/>
                </a:srgbClr>
              </a:solidFill>
              <a:latin typeface="Arial"/>
            </a:endParaRPr>
          </a:p>
        </p:txBody>
      </p:sp>
    </p:spTree>
    <p:extLst>
      <p:ext uri="{BB962C8B-B14F-4D97-AF65-F5344CB8AC3E}">
        <p14:creationId xmlns:p14="http://schemas.microsoft.com/office/powerpoint/2010/main" val="661876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526586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Tree>
    <p:extLst>
      <p:ext uri="{BB962C8B-B14F-4D97-AF65-F5344CB8AC3E}">
        <p14:creationId xmlns:p14="http://schemas.microsoft.com/office/powerpoint/2010/main" val="274259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105432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5C6B4A9-1611-4792-9094-5F34BCA07E0B}"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333C77-0158-454C-844F-B7AB9BD7DAD4}"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006346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3199126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43427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62214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399991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B712588-04B1-427B-82EE-E8DB90309F08}"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F9F0C5-380F-41C2-899A-BAC0F0927E16}"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4151003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73996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3234598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73947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2A54C80-263E-416B-A8E0-580EDEADCBDC}"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19954A3-9DFD-4C44-94BA-B95130A3BA1C}"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3388656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150070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4171744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endParaRPr lang="en-US" dirty="0">
              <a:solidFill>
                <a:srgbClr val="549E39">
                  <a:lumMod val="60000"/>
                  <a:lumOff val="40000"/>
                </a:srgbClr>
              </a:solidFill>
              <a:latin typeface="Arial"/>
            </a:endParaRPr>
          </a:p>
        </p:txBody>
      </p:sp>
    </p:spTree>
    <p:extLst>
      <p:ext uri="{BB962C8B-B14F-4D97-AF65-F5344CB8AC3E}">
        <p14:creationId xmlns:p14="http://schemas.microsoft.com/office/powerpoint/2010/main" val="425023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902743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a:defRPr/>
            </a:pPr>
            <a:r>
              <a:rPr lang="en-US" sz="8000" dirty="0">
                <a:ln w="3175" cmpd="sng">
                  <a:noFill/>
                </a:ln>
                <a:solidFill>
                  <a:srgbClr val="549E39">
                    <a:lumMod val="60000"/>
                    <a:lumOff val="40000"/>
                  </a:srgbClr>
                </a:solidFill>
                <a:latin typeface="Arial"/>
              </a:rPr>
              <a:t>”</a:t>
            </a:r>
          </a:p>
        </p:txBody>
      </p:sp>
    </p:spTree>
    <p:extLst>
      <p:ext uri="{BB962C8B-B14F-4D97-AF65-F5344CB8AC3E}">
        <p14:creationId xmlns:p14="http://schemas.microsoft.com/office/powerpoint/2010/main" val="885074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1534710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5C6B4A9-1611-4792-9094-5F34BCA07E0B}"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333C77-0158-454C-844F-B7AB9BD7DAD4}"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3057461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99890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22185712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61BEF0D-F0BB-DE4B-95CE-6DB70DBA9567}" type="datetimeFigureOut">
              <a:rPr lang="en-US" dirty="0">
                <a:solidFill>
                  <a:prstClr val="black">
                    <a:tint val="75000"/>
                  </a:prstClr>
                </a:solidFill>
              </a:rPr>
              <a:pPr>
                <a:defRPr/>
              </a:pPr>
              <a:t>1/9/17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57F1E4F-1CFF-5643-939E-217C01CDF565}" type="slidenum">
              <a:rPr lang="en-US" dirty="0">
                <a:solidFill>
                  <a:srgbClr val="549E39"/>
                </a:solidFill>
              </a:rPr>
              <a:pPr>
                <a:defRPr/>
              </a:pPr>
              <a:t>‹#›</a:t>
            </a:fld>
            <a:endParaRPr lang="en-US" dirty="0">
              <a:solidFill>
                <a:srgbClr val="549E39"/>
              </a:solidFill>
            </a:endParaRPr>
          </a:p>
        </p:txBody>
      </p:sp>
    </p:spTree>
    <p:extLst>
      <p:ext uri="{BB962C8B-B14F-4D97-AF65-F5344CB8AC3E}">
        <p14:creationId xmlns:p14="http://schemas.microsoft.com/office/powerpoint/2010/main" val="39367123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Ehlers-Danlos_thumb.jpg" TargetMode="External"/><Relationship Id="rId4" Type="http://schemas.openxmlformats.org/officeDocument/2006/relationships/image" Target="../media/image17.jpeg"/><Relationship Id="rId5" Type="http://schemas.openxmlformats.org/officeDocument/2006/relationships/hyperlink" Target="http://en.wikipedia.org/wiki/File:Ehlers-Danlos_syndrome4.jpg" TargetMode="External"/><Relationship Id="rId6"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hyperlink" Target="https://www.onlineexambuilder.com/creatine-metabolism-and-collagen-diseases/exam-120719" TargetMode="External"/><Relationship Id="rId3"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mailto:Biochemistryteam436@gmail.com" TargetMode="External"/><Relationship Id="rId3" Type="http://schemas.openxmlformats.org/officeDocument/2006/relationships/hyperlink" Target="https://twitter.com/436biochemte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00" y="2973149"/>
            <a:ext cx="7766936" cy="1646302"/>
          </a:xfrm>
        </p:spPr>
        <p:txBody>
          <a:bodyPr/>
          <a:lstStyle/>
          <a:p>
            <a:pPr algn="ctr"/>
            <a:r>
              <a:rPr lang="en-US" sz="7200" b="1" dirty="0" err="1" smtClean="0"/>
              <a:t>Creatine</a:t>
            </a:r>
            <a:r>
              <a:rPr lang="en-US" sz="7200" b="1" dirty="0" smtClean="0"/>
              <a:t> Metabolism and Collagen Diseases</a:t>
            </a:r>
            <a:endParaRPr lang="en-US" sz="7200" b="1" dirty="0"/>
          </a:p>
        </p:txBody>
      </p:sp>
      <p:sp>
        <p:nvSpPr>
          <p:cNvPr id="3" name="Subtitle 2"/>
          <p:cNvSpPr>
            <a:spLocks noGrp="1"/>
          </p:cNvSpPr>
          <p:nvPr>
            <p:ph type="subTitle" idx="1"/>
          </p:nvPr>
        </p:nvSpPr>
        <p:spPr>
          <a:xfrm>
            <a:off x="359111" y="4696211"/>
            <a:ext cx="2564600" cy="1720238"/>
          </a:xfrm>
        </p:spPr>
        <p:txBody>
          <a:bodyPr>
            <a:noAutofit/>
          </a:bodyPr>
          <a:lstStyle/>
          <a:p>
            <a:pPr algn="l"/>
            <a:r>
              <a:rPr lang="en-US" sz="2400" b="1" dirty="0">
                <a:solidFill>
                  <a:schemeClr val="accent1"/>
                </a:solidFill>
                <a:latin typeface="+mj-lt"/>
                <a:ea typeface="+mj-ea"/>
                <a:cs typeface="+mj-cs"/>
              </a:rPr>
              <a:t>– Color Index</a:t>
            </a:r>
            <a:r>
              <a:rPr lang="en-US" sz="2400" b="1" dirty="0" smtClean="0">
                <a:solidFill>
                  <a:schemeClr val="accent1"/>
                </a:solidFill>
                <a:latin typeface="+mj-lt"/>
                <a:ea typeface="+mj-ea"/>
                <a:cs typeface="+mj-cs"/>
              </a:rPr>
              <a:t>:</a:t>
            </a:r>
          </a:p>
          <a:p>
            <a:pPr marL="342900" indent="-342900" algn="l">
              <a:buFont typeface="Wingdings" pitchFamily="2" charset="2"/>
              <a:buChar char="§"/>
            </a:pPr>
            <a:r>
              <a:rPr lang="en-US" b="1" dirty="0">
                <a:solidFill>
                  <a:schemeClr val="accent1"/>
                </a:solidFill>
                <a:latin typeface="+mj-lt"/>
                <a:ea typeface="+mj-ea"/>
                <a:cs typeface="+mj-cs"/>
              </a:rPr>
              <a:t>D</a:t>
            </a:r>
            <a:r>
              <a:rPr lang="en-US" b="1" dirty="0" smtClean="0">
                <a:solidFill>
                  <a:schemeClr val="accent1"/>
                </a:solidFill>
                <a:latin typeface="+mj-lt"/>
                <a:ea typeface="+mj-ea"/>
                <a:cs typeface="+mj-cs"/>
              </a:rPr>
              <a:t>octor’s notes</a:t>
            </a:r>
            <a:endParaRPr lang="en-US" b="1" dirty="0">
              <a:solidFill>
                <a:schemeClr val="accent1"/>
              </a:solidFill>
              <a:latin typeface="+mj-lt"/>
              <a:ea typeface="+mj-ea"/>
              <a:cs typeface="+mj-cs"/>
            </a:endParaRPr>
          </a:p>
          <a:p>
            <a:pPr marL="285750" indent="-285750" algn="l">
              <a:buClr>
                <a:srgbClr val="FF0000"/>
              </a:buClr>
              <a:buFont typeface="Wingdings" panose="05000000000000000000" pitchFamily="2" charset="2"/>
              <a:buChar char="§"/>
            </a:pPr>
            <a:r>
              <a:rPr lang="en-US" dirty="0">
                <a:solidFill>
                  <a:srgbClr val="FF0000"/>
                </a:solidFill>
                <a:latin typeface="+mj-lt"/>
                <a:ea typeface="+mj-ea"/>
                <a:cs typeface="+mj-cs"/>
              </a:rPr>
              <a:t>Important</a:t>
            </a:r>
            <a:r>
              <a:rPr lang="en-US" b="1" dirty="0">
                <a:solidFill>
                  <a:srgbClr val="FF0000"/>
                </a:solidFill>
                <a:latin typeface="+mj-lt"/>
                <a:ea typeface="+mj-ea"/>
                <a:cs typeface="+mj-cs"/>
              </a:rPr>
              <a:t>.</a:t>
            </a:r>
          </a:p>
          <a:p>
            <a:pPr marL="285750" indent="-285750" algn="l">
              <a:buClr>
                <a:schemeClr val="tx1">
                  <a:lumMod val="50000"/>
                  <a:lumOff val="50000"/>
                </a:schemeClr>
              </a:buClr>
              <a:buFont typeface="Wingdings" panose="05000000000000000000" pitchFamily="2" charset="2"/>
              <a:buChar char="§"/>
            </a:pPr>
            <a:r>
              <a:rPr lang="en-US" dirty="0">
                <a:solidFill>
                  <a:schemeClr val="bg1">
                    <a:lumMod val="50000"/>
                  </a:schemeClr>
                </a:solidFill>
                <a:latin typeface="+mj-lt"/>
                <a:ea typeface="+mj-ea"/>
                <a:cs typeface="+mj-cs"/>
              </a:rPr>
              <a:t>Extra Information.</a:t>
            </a:r>
          </a:p>
          <a:p>
            <a:pPr marL="285750" indent="-285750" algn="l">
              <a:buClr>
                <a:schemeClr val="tx1">
                  <a:lumMod val="95000"/>
                  <a:lumOff val="5000"/>
                </a:schemeClr>
              </a:buClr>
              <a:buFont typeface="Wingdings" panose="05000000000000000000" pitchFamily="2" charset="2"/>
              <a:buChar char="§"/>
            </a:pPr>
            <a:r>
              <a:rPr lang="en-US" b="1" dirty="0">
                <a:solidFill>
                  <a:schemeClr val="tx1"/>
                </a:solidFill>
                <a:latin typeface="+mj-lt"/>
                <a:ea typeface="+mj-ea"/>
                <a:cs typeface="+mj-cs"/>
              </a:rPr>
              <a:t>Doctors slides.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9741" cy="950978"/>
          </a:xfrm>
          <a:prstGeom prst="rect">
            <a:avLst/>
          </a:prstGeom>
        </p:spPr>
      </p:pic>
      <p:sp>
        <p:nvSpPr>
          <p:cNvPr id="5" name="TextBox 4"/>
          <p:cNvSpPr txBox="1"/>
          <p:nvPr/>
        </p:nvSpPr>
        <p:spPr>
          <a:xfrm>
            <a:off x="4382219" y="6047117"/>
            <a:ext cx="27604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2D050"/>
                </a:solidFill>
                <a:effectLst/>
                <a:uLnTx/>
                <a:uFillTx/>
                <a:latin typeface="Trebuchet MS"/>
                <a:ea typeface="+mn-ea"/>
                <a:cs typeface="+mn-cs"/>
              </a:rPr>
              <a:t>436 Biochemistry team</a:t>
            </a:r>
          </a:p>
        </p:txBody>
      </p:sp>
      <p:pic>
        <p:nvPicPr>
          <p:cNvPr id="7" name="صورة 6" descr="bio logo 436.png"/>
          <p:cNvPicPr>
            <a:picLocks noChangeAspect="1"/>
          </p:cNvPicPr>
          <p:nvPr/>
        </p:nvPicPr>
        <p:blipFill>
          <a:blip r:embed="rId3"/>
          <a:stretch>
            <a:fillRect/>
          </a:stretch>
        </p:blipFill>
        <p:spPr>
          <a:xfrm>
            <a:off x="7472735" y="-444380"/>
            <a:ext cx="2032176" cy="19924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252" y="4295044"/>
            <a:ext cx="2340000" cy="1948135"/>
          </a:xfrm>
          <a:prstGeom prst="rect">
            <a:avLst/>
          </a:prstGeom>
        </p:spPr>
      </p:pic>
    </p:spTree>
    <p:extLst>
      <p:ext uri="{BB962C8B-B14F-4D97-AF65-F5344CB8AC3E}">
        <p14:creationId xmlns:p14="http://schemas.microsoft.com/office/powerpoint/2010/main" val="1585126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3726" y="241134"/>
            <a:ext cx="4404336" cy="83781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Collagen structure </a:t>
            </a:r>
            <a:endParaRPr lang="en-US" sz="4000" dirty="0"/>
          </a:p>
        </p:txBody>
      </p:sp>
      <p:sp>
        <p:nvSpPr>
          <p:cNvPr id="5" name="Snip Diagonal Corner Rectangle 4"/>
          <p:cNvSpPr/>
          <p:nvPr/>
        </p:nvSpPr>
        <p:spPr>
          <a:xfrm>
            <a:off x="902427" y="1222963"/>
            <a:ext cx="9892952" cy="2653828"/>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tx1"/>
                </a:solidFill>
              </a:rPr>
              <a:t>It's a </a:t>
            </a:r>
            <a:r>
              <a:rPr lang="en-US" sz="2000" b="1" dirty="0" smtClean="0">
                <a:solidFill>
                  <a:srgbClr val="FF0000"/>
                </a:solidFill>
              </a:rPr>
              <a:t>1000</a:t>
            </a:r>
            <a:r>
              <a:rPr lang="en-US" sz="2000" dirty="0" smtClean="0">
                <a:solidFill>
                  <a:schemeClr val="tx1"/>
                </a:solidFill>
              </a:rPr>
              <a:t> amino acids long.</a:t>
            </a:r>
          </a:p>
          <a:p>
            <a:pPr marL="285750" indent="-285750">
              <a:buFont typeface="Arial" charset="0"/>
              <a:buChar char="•"/>
            </a:pPr>
            <a:r>
              <a:rPr lang="en-US" sz="2000" dirty="0" smtClean="0">
                <a:solidFill>
                  <a:schemeClr val="tx1"/>
                </a:solidFill>
              </a:rPr>
              <a:t>Rich in </a:t>
            </a:r>
            <a:r>
              <a:rPr lang="en-US" sz="2000" b="1" dirty="0" smtClean="0">
                <a:solidFill>
                  <a:srgbClr val="FF0000"/>
                </a:solidFill>
              </a:rPr>
              <a:t>proline</a:t>
            </a:r>
            <a:r>
              <a:rPr lang="en-US" sz="2000" dirty="0" smtClean="0">
                <a:solidFill>
                  <a:schemeClr val="tx1"/>
                </a:solidFill>
              </a:rPr>
              <a:t> &amp; </a:t>
            </a:r>
            <a:r>
              <a:rPr lang="en-US" sz="2000" b="1" dirty="0" smtClean="0">
                <a:solidFill>
                  <a:srgbClr val="FF0000"/>
                </a:solidFill>
              </a:rPr>
              <a:t>glycine</a:t>
            </a:r>
            <a:r>
              <a:rPr lang="en-US" sz="2000" dirty="0" smtClean="0">
                <a:solidFill>
                  <a:schemeClr val="tx1"/>
                </a:solidFill>
              </a:rPr>
              <a:t>.</a:t>
            </a:r>
          </a:p>
          <a:p>
            <a:pPr marL="285750" indent="-285750">
              <a:buFont typeface="Arial" charset="0"/>
              <a:buChar char="•"/>
            </a:pPr>
            <a:r>
              <a:rPr lang="en-US" sz="2000" dirty="0">
                <a:solidFill>
                  <a:schemeClr val="tx1"/>
                </a:solidFill>
              </a:rPr>
              <a:t>The glycine residues are part of </a:t>
            </a:r>
            <a:endParaRPr lang="en-US" sz="2000" dirty="0" smtClean="0">
              <a:solidFill>
                <a:schemeClr val="tx1"/>
              </a:solidFill>
            </a:endParaRPr>
          </a:p>
          <a:p>
            <a:r>
              <a:rPr lang="en-US" sz="2000" dirty="0" smtClean="0">
                <a:solidFill>
                  <a:schemeClr val="tx1"/>
                </a:solidFill>
              </a:rPr>
              <a:t>a </a:t>
            </a:r>
            <a:r>
              <a:rPr lang="en-US" sz="2000" dirty="0">
                <a:solidFill>
                  <a:schemeClr val="tx1"/>
                </a:solidFill>
              </a:rPr>
              <a:t>repeating sequence, </a:t>
            </a:r>
            <a:r>
              <a:rPr lang="en-US" sz="2000" dirty="0" smtClean="0">
                <a:solidFill>
                  <a:srgbClr val="FF0000"/>
                </a:solidFill>
              </a:rPr>
              <a:t>(</a:t>
            </a:r>
            <a:r>
              <a:rPr lang="en-US" sz="2000" dirty="0" smtClean="0">
                <a:solidFill>
                  <a:schemeClr val="tx1"/>
                </a:solidFill>
              </a:rPr>
              <a:t>–</a:t>
            </a:r>
            <a:r>
              <a:rPr lang="en-US" sz="2000" dirty="0" err="1" smtClean="0">
                <a:solidFill>
                  <a:schemeClr val="tx1"/>
                </a:solidFill>
              </a:rPr>
              <a:t>Gly</a:t>
            </a:r>
            <a:r>
              <a:rPr lang="en-US" sz="2000" dirty="0" smtClean="0">
                <a:solidFill>
                  <a:schemeClr val="accent2">
                    <a:lumMod val="50000"/>
                  </a:schemeClr>
                </a:solidFill>
              </a:rPr>
              <a:t>–</a:t>
            </a:r>
            <a:r>
              <a:rPr lang="en-US" sz="2000" dirty="0" smtClean="0">
                <a:solidFill>
                  <a:schemeClr val="accent2">
                    <a:lumMod val="60000"/>
                    <a:lumOff val="40000"/>
                  </a:schemeClr>
                </a:solidFill>
              </a:rPr>
              <a:t>X</a:t>
            </a:r>
            <a:r>
              <a:rPr lang="en-US" sz="2000" dirty="0" smtClean="0">
                <a:solidFill>
                  <a:schemeClr val="accent2">
                    <a:lumMod val="50000"/>
                  </a:schemeClr>
                </a:solidFill>
              </a:rPr>
              <a:t>–</a:t>
            </a:r>
            <a:r>
              <a:rPr lang="en-US" sz="2000" dirty="0" smtClean="0">
                <a:solidFill>
                  <a:schemeClr val="accent1">
                    <a:lumMod val="75000"/>
                  </a:schemeClr>
                </a:solidFill>
              </a:rPr>
              <a:t>Y</a:t>
            </a:r>
            <a:r>
              <a:rPr lang="en-US" dirty="0" smtClean="0">
                <a:solidFill>
                  <a:schemeClr val="tx1"/>
                </a:solidFill>
              </a:rPr>
              <a:t>–</a:t>
            </a:r>
            <a:r>
              <a:rPr lang="en-US" dirty="0" smtClean="0">
                <a:solidFill>
                  <a:srgbClr val="FF0000"/>
                </a:solidFill>
              </a:rPr>
              <a:t>)</a:t>
            </a:r>
            <a:r>
              <a:rPr lang="en-US" sz="1600" dirty="0" smtClean="0">
                <a:solidFill>
                  <a:srgbClr val="FF0000"/>
                </a:solidFill>
              </a:rPr>
              <a:t>333</a:t>
            </a:r>
            <a:r>
              <a:rPr lang="en-US" dirty="0" smtClean="0">
                <a:solidFill>
                  <a:schemeClr val="tx1"/>
                </a:solidFill>
              </a:rPr>
              <a:t>,</a:t>
            </a:r>
            <a:r>
              <a:rPr lang="en-US" sz="2000" dirty="0" smtClean="0">
                <a:solidFill>
                  <a:schemeClr val="tx1"/>
                </a:solidFill>
              </a:rPr>
              <a:t> </a:t>
            </a:r>
          </a:p>
          <a:p>
            <a:r>
              <a:rPr lang="en-US" sz="2000" dirty="0" smtClean="0">
                <a:solidFill>
                  <a:schemeClr val="tx1"/>
                </a:solidFill>
              </a:rPr>
              <a:t>where </a:t>
            </a:r>
            <a:r>
              <a:rPr lang="en-US" sz="2000" dirty="0">
                <a:solidFill>
                  <a:schemeClr val="accent2">
                    <a:lumMod val="60000"/>
                    <a:lumOff val="40000"/>
                  </a:schemeClr>
                </a:solidFill>
              </a:rPr>
              <a:t>X</a:t>
            </a:r>
            <a:r>
              <a:rPr lang="en-US" sz="2000" dirty="0">
                <a:solidFill>
                  <a:schemeClr val="tx1"/>
                </a:solidFill>
              </a:rPr>
              <a:t> is frequently </a:t>
            </a:r>
            <a:r>
              <a:rPr lang="en-US" sz="2000" dirty="0" err="1">
                <a:solidFill>
                  <a:schemeClr val="accent2">
                    <a:lumMod val="60000"/>
                    <a:lumOff val="40000"/>
                  </a:schemeClr>
                </a:solidFill>
              </a:rPr>
              <a:t>proline</a:t>
            </a:r>
            <a:r>
              <a:rPr lang="en-US" sz="2000" dirty="0">
                <a:solidFill>
                  <a:schemeClr val="tx1"/>
                </a:solidFill>
              </a:rPr>
              <a:t> </a:t>
            </a:r>
            <a:r>
              <a:rPr lang="en-US" sz="2000" dirty="0" smtClean="0">
                <a:solidFill>
                  <a:schemeClr val="tx1"/>
                </a:solidFill>
              </a:rPr>
              <a:t>and</a:t>
            </a:r>
          </a:p>
          <a:p>
            <a:r>
              <a:rPr lang="en-US" sz="2000" dirty="0" smtClean="0">
                <a:solidFill>
                  <a:schemeClr val="tx1"/>
                </a:solidFill>
              </a:rPr>
              <a:t> </a:t>
            </a:r>
            <a:r>
              <a:rPr lang="en-US" sz="2000" dirty="0">
                <a:solidFill>
                  <a:schemeClr val="accent1">
                    <a:lumMod val="75000"/>
                  </a:schemeClr>
                </a:solidFill>
              </a:rPr>
              <a:t>Y</a:t>
            </a:r>
            <a:r>
              <a:rPr lang="en-US" sz="2000" dirty="0">
                <a:solidFill>
                  <a:schemeClr val="tx1"/>
                </a:solidFill>
              </a:rPr>
              <a:t> is </a:t>
            </a:r>
            <a:r>
              <a:rPr lang="en-US" sz="2000" dirty="0" smtClean="0">
                <a:solidFill>
                  <a:schemeClr val="tx1"/>
                </a:solidFill>
              </a:rPr>
              <a:t>often </a:t>
            </a:r>
            <a:r>
              <a:rPr lang="en-US" sz="2000" dirty="0" err="1" smtClean="0">
                <a:solidFill>
                  <a:schemeClr val="accent1">
                    <a:lumMod val="75000"/>
                  </a:schemeClr>
                </a:solidFill>
              </a:rPr>
              <a:t>hydroxyproline</a:t>
            </a:r>
            <a:r>
              <a:rPr lang="en-US" sz="2000" dirty="0">
                <a:solidFill>
                  <a:schemeClr val="tx1"/>
                </a:solidFill>
              </a:rPr>
              <a:t>,</a:t>
            </a:r>
            <a:r>
              <a:rPr lang="en-US" sz="2000" dirty="0" smtClean="0">
                <a:solidFill>
                  <a:schemeClr val="tx1"/>
                </a:solidFill>
              </a:rPr>
              <a:t> </a:t>
            </a:r>
            <a:r>
              <a:rPr lang="en-US" sz="2000" dirty="0">
                <a:solidFill>
                  <a:schemeClr val="tx1"/>
                </a:solidFill>
              </a:rPr>
              <a:t>or </a:t>
            </a:r>
            <a:r>
              <a:rPr lang="en-US" sz="2000" dirty="0" err="1" smtClean="0">
                <a:solidFill>
                  <a:schemeClr val="accent1">
                    <a:lumMod val="75000"/>
                  </a:schemeClr>
                </a:solidFill>
              </a:rPr>
              <a:t>hydroxylysine</a:t>
            </a:r>
            <a:r>
              <a:rPr lang="en-US" sz="2000" dirty="0">
                <a:solidFill>
                  <a:schemeClr val="tx1"/>
                </a:solidFill>
              </a:rPr>
              <a:t>.</a:t>
            </a:r>
          </a:p>
          <a:p>
            <a:endParaRPr lang="en-US" sz="2000" dirty="0">
              <a:solidFill>
                <a:schemeClr val="tx1"/>
              </a:solidFill>
            </a:endParaRPr>
          </a:p>
        </p:txBody>
      </p:sp>
      <p:sp>
        <p:nvSpPr>
          <p:cNvPr id="6" name="TextBox 5"/>
          <p:cNvSpPr txBox="1"/>
          <p:nvPr/>
        </p:nvSpPr>
        <p:spPr>
          <a:xfrm>
            <a:off x="6522859" y="1456826"/>
            <a:ext cx="4176985" cy="2554545"/>
          </a:xfrm>
          <a:prstGeom prst="rect">
            <a:avLst/>
          </a:prstGeom>
          <a:noFill/>
        </p:spPr>
        <p:txBody>
          <a:bodyPr wrap="square" rtlCol="0">
            <a:spAutoFit/>
          </a:bodyPr>
          <a:lstStyle/>
          <a:p>
            <a:pPr marL="285750" indent="-285750">
              <a:buFont typeface="Arial" charset="0"/>
              <a:buChar char="•"/>
            </a:pPr>
            <a:r>
              <a:rPr lang="en-US" sz="2000" dirty="0"/>
              <a:t>Collage consists of </a:t>
            </a:r>
            <a:r>
              <a:rPr lang="en-US" sz="2000" b="1" dirty="0">
                <a:solidFill>
                  <a:srgbClr val="FF0000"/>
                </a:solidFill>
              </a:rPr>
              <a:t>three </a:t>
            </a:r>
            <a:endParaRPr lang="en-US" sz="2000" b="1" dirty="0" smtClean="0">
              <a:solidFill>
                <a:srgbClr val="FF0000"/>
              </a:solidFill>
            </a:endParaRPr>
          </a:p>
          <a:p>
            <a:r>
              <a:rPr lang="en-US" sz="2000" b="1" dirty="0">
                <a:solidFill>
                  <a:srgbClr val="FF0000"/>
                </a:solidFill>
              </a:rPr>
              <a:t> </a:t>
            </a:r>
            <a:r>
              <a:rPr lang="en-US" sz="2000" b="1" dirty="0" smtClean="0">
                <a:solidFill>
                  <a:srgbClr val="FF0000"/>
                </a:solidFill>
              </a:rPr>
              <a:t>   α-chains</a:t>
            </a:r>
            <a:r>
              <a:rPr lang="en-US" sz="2000" dirty="0" smtClean="0"/>
              <a:t> </a:t>
            </a:r>
            <a:r>
              <a:rPr lang="en-US" sz="2000" dirty="0"/>
              <a:t>wound around one </a:t>
            </a:r>
            <a:endParaRPr lang="en-US" sz="2000" dirty="0" smtClean="0"/>
          </a:p>
          <a:p>
            <a:r>
              <a:rPr lang="en-US" sz="2000" dirty="0"/>
              <a:t> </a:t>
            </a:r>
            <a:r>
              <a:rPr lang="en-US" sz="2000" dirty="0" smtClean="0"/>
              <a:t>   another in </a:t>
            </a:r>
            <a:r>
              <a:rPr lang="en-US" sz="2000" dirty="0"/>
              <a:t>rope like triple helix. </a:t>
            </a:r>
          </a:p>
          <a:p>
            <a:pPr marL="285750" indent="-285750">
              <a:buFont typeface="Arial" charset="0"/>
              <a:buChar char="•"/>
            </a:pPr>
            <a:r>
              <a:rPr lang="en-US" sz="2000" dirty="0"/>
              <a:t>The three polypeptide chains are held together by </a:t>
            </a:r>
            <a:r>
              <a:rPr lang="en-US" sz="2000" b="1" dirty="0">
                <a:solidFill>
                  <a:srgbClr val="FF0000"/>
                </a:solidFill>
              </a:rPr>
              <a:t>hydrogen bonds. (interchain hydrogen bonds).</a:t>
            </a:r>
            <a:r>
              <a:rPr lang="en-US" sz="2000" dirty="0"/>
              <a:t> </a:t>
            </a:r>
          </a:p>
          <a:p>
            <a:endParaRPr lang="en-US" sz="2000" dirty="0"/>
          </a:p>
        </p:txBody>
      </p:sp>
      <p:pic>
        <p:nvPicPr>
          <p:cNvPr id="7" name="Picture 6"/>
          <p:cNvPicPr>
            <a:picLocks noChangeAspect="1"/>
          </p:cNvPicPr>
          <p:nvPr/>
        </p:nvPicPr>
        <p:blipFill>
          <a:blip r:embed="rId2"/>
          <a:stretch>
            <a:fillRect/>
          </a:stretch>
        </p:blipFill>
        <p:spPr>
          <a:xfrm>
            <a:off x="1898354" y="4282702"/>
            <a:ext cx="6611268" cy="2214689"/>
          </a:xfrm>
          <a:prstGeom prst="rect">
            <a:avLst/>
          </a:prstGeom>
        </p:spPr>
      </p:pic>
    </p:spTree>
    <p:extLst>
      <p:ext uri="{BB962C8B-B14F-4D97-AF65-F5344CB8AC3E}">
        <p14:creationId xmlns:p14="http://schemas.microsoft.com/office/powerpoint/2010/main" val="234444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2999" y="283335"/>
            <a:ext cx="4433395" cy="695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Collagen structure </a:t>
            </a:r>
            <a:endParaRPr lang="en-US" sz="4000" dirty="0"/>
          </a:p>
        </p:txBody>
      </p:sp>
      <p:sp>
        <p:nvSpPr>
          <p:cNvPr id="5" name="TextBox 4"/>
          <p:cNvSpPr txBox="1"/>
          <p:nvPr/>
        </p:nvSpPr>
        <p:spPr>
          <a:xfrm>
            <a:off x="918009" y="871364"/>
            <a:ext cx="9057564" cy="2246769"/>
          </a:xfrm>
          <a:prstGeom prst="rect">
            <a:avLst/>
          </a:prstGeom>
          <a:noFill/>
        </p:spPr>
        <p:txBody>
          <a:bodyPr wrap="square" rtlCol="0">
            <a:spAutoFit/>
          </a:bodyPr>
          <a:lstStyle/>
          <a:p>
            <a:endParaRPr lang="en-US" sz="2000" dirty="0"/>
          </a:p>
          <a:p>
            <a:r>
              <a:rPr lang="en-US" sz="2000" b="1" dirty="0">
                <a:solidFill>
                  <a:schemeClr val="accent2">
                    <a:lumMod val="50000"/>
                  </a:schemeClr>
                </a:solidFill>
              </a:rPr>
              <a:t>Proline </a:t>
            </a:r>
            <a:r>
              <a:rPr lang="en-US" sz="2000" b="1" dirty="0">
                <a:solidFill>
                  <a:srgbClr val="FF0000"/>
                </a:solidFill>
              </a:rPr>
              <a:t>prevents</a:t>
            </a:r>
            <a:r>
              <a:rPr lang="en-US" sz="2000" b="1" dirty="0">
                <a:solidFill>
                  <a:schemeClr val="accent2">
                    <a:lumMod val="50000"/>
                  </a:schemeClr>
                </a:solidFill>
              </a:rPr>
              <a:t> collagen chains to form α-helix because:</a:t>
            </a:r>
            <a:r>
              <a:rPr lang="en-US" sz="2000" dirty="0"/>
              <a:t> </a:t>
            </a:r>
          </a:p>
          <a:p>
            <a:r>
              <a:rPr lang="en-US" sz="2000" dirty="0"/>
              <a:t>1- It </a:t>
            </a:r>
            <a:r>
              <a:rPr lang="en-US" sz="2000" b="1" u="sng" dirty="0">
                <a:solidFill>
                  <a:srgbClr val="FF0000"/>
                </a:solidFill>
              </a:rPr>
              <a:t>does not have</a:t>
            </a:r>
            <a:r>
              <a:rPr lang="en-US" sz="2000" dirty="0"/>
              <a:t> back bone amino group </a:t>
            </a:r>
            <a:endParaRPr lang="en-US" sz="2000" dirty="0" smtClean="0"/>
          </a:p>
          <a:p>
            <a:r>
              <a:rPr lang="en-US" sz="2000" dirty="0" smtClean="0"/>
              <a:t>(</a:t>
            </a:r>
            <a:r>
              <a:rPr lang="en-US" sz="2000" dirty="0"/>
              <a:t>it is a ring structure with secondary </a:t>
            </a:r>
          </a:p>
          <a:p>
            <a:r>
              <a:rPr lang="en-US" sz="2000" dirty="0"/>
              <a:t>amino group</a:t>
            </a:r>
            <a:r>
              <a:rPr lang="en-US" sz="2000" dirty="0" smtClean="0"/>
              <a:t>).</a:t>
            </a:r>
            <a:r>
              <a:rPr lang="en-US" sz="2000" dirty="0"/>
              <a:t/>
            </a:r>
            <a:br>
              <a:rPr lang="en-US" sz="2000" dirty="0"/>
            </a:br>
            <a:r>
              <a:rPr lang="en-US" sz="2000" dirty="0"/>
              <a:t>2-Therefore hydrogen bonding </a:t>
            </a:r>
            <a:r>
              <a:rPr lang="en-US" sz="2000" b="1" u="sng" dirty="0" smtClean="0">
                <a:solidFill>
                  <a:srgbClr val="FF0000"/>
                </a:solidFill>
              </a:rPr>
              <a:t>within</a:t>
            </a:r>
            <a:r>
              <a:rPr lang="en-US" sz="2000" dirty="0" smtClean="0"/>
              <a:t> the </a:t>
            </a:r>
            <a:r>
              <a:rPr lang="en-US" sz="2000" dirty="0"/>
              <a:t>helix is not possible </a:t>
            </a:r>
          </a:p>
          <a:p>
            <a:endParaRPr lang="en-US" sz="2000" dirty="0"/>
          </a:p>
        </p:txBody>
      </p:sp>
      <p:sp>
        <p:nvSpPr>
          <p:cNvPr id="6" name="Rounded Rectangle 5"/>
          <p:cNvSpPr/>
          <p:nvPr/>
        </p:nvSpPr>
        <p:spPr>
          <a:xfrm>
            <a:off x="5948985" y="3706162"/>
            <a:ext cx="4477906" cy="23331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rgbClr val="FF0000"/>
                </a:solidFill>
              </a:rPr>
              <a:t>Note</a:t>
            </a:r>
            <a:r>
              <a:rPr lang="en-US" dirty="0"/>
              <a:t>: </a:t>
            </a:r>
            <a:r>
              <a:rPr lang="en-US" dirty="0" smtClean="0"/>
              <a:t>The </a:t>
            </a:r>
            <a:r>
              <a:rPr lang="en-US" dirty="0"/>
              <a:t>secondary </a:t>
            </a:r>
            <a:r>
              <a:rPr lang="en-US" dirty="0" smtClean="0"/>
              <a:t>structure </a:t>
            </a:r>
          </a:p>
          <a:p>
            <a:pPr algn="ctr"/>
            <a:r>
              <a:rPr lang="en-US" dirty="0" smtClean="0">
                <a:solidFill>
                  <a:schemeClr val="tx1"/>
                </a:solidFill>
              </a:rPr>
              <a:t>α-</a:t>
            </a:r>
            <a:r>
              <a:rPr lang="en-US" dirty="0" smtClean="0"/>
              <a:t>helix </a:t>
            </a:r>
            <a:r>
              <a:rPr lang="en-US" dirty="0"/>
              <a:t>is different from </a:t>
            </a:r>
            <a:r>
              <a:rPr lang="en-US" dirty="0" smtClean="0"/>
              <a:t>collagen helix</a:t>
            </a:r>
            <a:r>
              <a:rPr lang="en-US" dirty="0"/>
              <a:t>: </a:t>
            </a:r>
            <a:r>
              <a:rPr lang="en-US" u="sng" dirty="0">
                <a:solidFill>
                  <a:srgbClr val="FF0000"/>
                </a:solidFill>
              </a:rPr>
              <a:t>hydrogen bond between the chains (interchain)</a:t>
            </a:r>
            <a:r>
              <a:rPr lang="en-US" dirty="0"/>
              <a:t> </a:t>
            </a:r>
            <a:endParaRPr lang="en-US" dirty="0" smtClean="0"/>
          </a:p>
          <a:p>
            <a:pPr algn="ctr"/>
            <a:r>
              <a:rPr lang="en-US" dirty="0" smtClean="0"/>
              <a:t>not </a:t>
            </a:r>
          </a:p>
          <a:p>
            <a:pPr algn="ctr"/>
            <a:r>
              <a:rPr lang="en-US" u="sng" dirty="0" smtClean="0">
                <a:solidFill>
                  <a:srgbClr val="FF0000"/>
                </a:solidFill>
              </a:rPr>
              <a:t>within </a:t>
            </a:r>
            <a:r>
              <a:rPr lang="en-US" u="sng" dirty="0">
                <a:solidFill>
                  <a:srgbClr val="FF0000"/>
                </a:solidFill>
              </a:rPr>
              <a:t>chains (</a:t>
            </a:r>
            <a:r>
              <a:rPr lang="en-US" u="sng" dirty="0" err="1">
                <a:solidFill>
                  <a:srgbClr val="FF0000"/>
                </a:solidFill>
              </a:rPr>
              <a:t>intrachain</a:t>
            </a:r>
            <a:r>
              <a:rPr lang="en-US" u="sng" dirty="0" smtClean="0">
                <a:solidFill>
                  <a:srgbClr val="FF0000"/>
                </a:solidFill>
              </a:rPr>
              <a:t>)</a:t>
            </a:r>
            <a:r>
              <a:rPr lang="en-US" u="sng" dirty="0" smtClean="0">
                <a:solidFill>
                  <a:schemeClr val="tx1"/>
                </a:solidFill>
              </a:rPr>
              <a:t>.</a:t>
            </a:r>
            <a:endParaRPr lang="en-US" dirty="0"/>
          </a:p>
          <a:p>
            <a:pPr algn="ctr"/>
            <a:endParaRPr lang="en-US" dirty="0"/>
          </a:p>
        </p:txBody>
      </p:sp>
      <p:pic>
        <p:nvPicPr>
          <p:cNvPr id="7" name="Picture 6"/>
          <p:cNvPicPr>
            <a:picLocks noChangeAspect="1"/>
          </p:cNvPicPr>
          <p:nvPr/>
        </p:nvPicPr>
        <p:blipFill rotWithShape="1">
          <a:blip r:embed="rId2"/>
          <a:srcRect l="20465" r="51369" b="23818"/>
          <a:stretch/>
        </p:blipFill>
        <p:spPr>
          <a:xfrm>
            <a:off x="2826920" y="2857047"/>
            <a:ext cx="913314" cy="3599714"/>
          </a:xfrm>
          <a:prstGeom prst="rect">
            <a:avLst/>
          </a:prstGeom>
        </p:spPr>
      </p:pic>
      <p:pic>
        <p:nvPicPr>
          <p:cNvPr id="8" name="Picture 7"/>
          <p:cNvPicPr>
            <a:picLocks noChangeAspect="1"/>
          </p:cNvPicPr>
          <p:nvPr/>
        </p:nvPicPr>
        <p:blipFill rotWithShape="1">
          <a:blip r:embed="rId3"/>
          <a:srcRect l="72954"/>
          <a:stretch/>
        </p:blipFill>
        <p:spPr>
          <a:xfrm>
            <a:off x="1811505" y="3084153"/>
            <a:ext cx="1015415" cy="3372608"/>
          </a:xfrm>
          <a:prstGeom prst="rect">
            <a:avLst/>
          </a:prstGeom>
        </p:spPr>
      </p:pic>
      <p:sp>
        <p:nvSpPr>
          <p:cNvPr id="9" name="TextBox 8"/>
          <p:cNvSpPr txBox="1"/>
          <p:nvPr/>
        </p:nvSpPr>
        <p:spPr>
          <a:xfrm>
            <a:off x="565234" y="4585791"/>
            <a:ext cx="3175000" cy="369332"/>
          </a:xfrm>
          <a:prstGeom prst="rect">
            <a:avLst/>
          </a:prstGeom>
          <a:noFill/>
        </p:spPr>
        <p:txBody>
          <a:bodyPr wrap="square" rtlCol="0">
            <a:spAutoFit/>
          </a:bodyPr>
          <a:lstStyle/>
          <a:p>
            <a:r>
              <a:rPr lang="en-US" dirty="0" smtClean="0"/>
              <a:t>α-helix</a:t>
            </a:r>
            <a:endParaRPr lang="en-US" dirty="0"/>
          </a:p>
        </p:txBody>
      </p:sp>
      <p:sp>
        <p:nvSpPr>
          <p:cNvPr id="10" name="TextBox 9"/>
          <p:cNvSpPr txBox="1"/>
          <p:nvPr/>
        </p:nvSpPr>
        <p:spPr>
          <a:xfrm>
            <a:off x="3529479" y="4600234"/>
            <a:ext cx="3175000" cy="369332"/>
          </a:xfrm>
          <a:prstGeom prst="rect">
            <a:avLst/>
          </a:prstGeom>
          <a:noFill/>
        </p:spPr>
        <p:txBody>
          <a:bodyPr wrap="square" rtlCol="0">
            <a:spAutoFit/>
          </a:bodyPr>
          <a:lstStyle/>
          <a:p>
            <a:r>
              <a:rPr lang="en-US" dirty="0" smtClean="0"/>
              <a:t>Collagen helix</a:t>
            </a:r>
            <a:endParaRPr lang="en-US" dirty="0"/>
          </a:p>
        </p:txBody>
      </p:sp>
    </p:spTree>
    <p:extLst>
      <p:ext uri="{BB962C8B-B14F-4D97-AF65-F5344CB8AC3E}">
        <p14:creationId xmlns:p14="http://schemas.microsoft.com/office/powerpoint/2010/main" val="3801859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481" y="-6493"/>
            <a:ext cx="7350081" cy="1200329"/>
          </a:xfrm>
          <a:prstGeom prst="rect">
            <a:avLst/>
          </a:prstGeom>
        </p:spPr>
        <p:txBody>
          <a:bodyPr vert="horz" lIns="91440" tIns="45720" rIns="91440" bIns="45720" rtlCol="0" anchor="t">
            <a:normAutofit/>
          </a:bodyPr>
          <a:lstStyle>
            <a:lvl1pPr algn="ctr" defTabSz="457200">
              <a:spcBef>
                <a:spcPct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smtClean="0">
                <a:solidFill>
                  <a:srgbClr val="8AB833"/>
                </a:solidFill>
              </a:rPr>
              <a:t>Non-Standard Amino Acids in Collagen</a:t>
            </a:r>
            <a:endParaRPr lang="en-US" dirty="0">
              <a:solidFill>
                <a:srgbClr val="8AB833"/>
              </a:solidFill>
            </a:endParaRPr>
          </a:p>
        </p:txBody>
      </p:sp>
      <p:sp>
        <p:nvSpPr>
          <p:cNvPr id="3" name="TextBox 2"/>
          <p:cNvSpPr txBox="1"/>
          <p:nvPr/>
        </p:nvSpPr>
        <p:spPr>
          <a:xfrm>
            <a:off x="291084" y="2995693"/>
            <a:ext cx="6629400" cy="677108"/>
          </a:xfrm>
          <a:prstGeom prst="rect">
            <a:avLst/>
          </a:prstGeom>
          <a:noFill/>
        </p:spPr>
        <p:txBody>
          <a:bodyPr wrap="square" rtlCol="0">
            <a:spAutoFit/>
          </a:bodyPr>
          <a:lstStyle/>
          <a:p>
            <a:pPr defTabSz="914400"/>
            <a:endParaRPr lang="en-US" sz="2000" dirty="0">
              <a:solidFill>
                <a:prstClr val="black"/>
              </a:solidFill>
            </a:endParaRPr>
          </a:p>
          <a:p>
            <a:pPr defTabSz="914400"/>
            <a:endParaRPr lang="en-US" dirty="0" smtClean="0">
              <a:solidFill>
                <a:prstClr val="black"/>
              </a:solidFill>
            </a:endParaRPr>
          </a:p>
        </p:txBody>
      </p:sp>
      <p:sp>
        <p:nvSpPr>
          <p:cNvPr id="4" name="TextBox 3"/>
          <p:cNvSpPr txBox="1"/>
          <p:nvPr/>
        </p:nvSpPr>
        <p:spPr>
          <a:xfrm>
            <a:off x="211074" y="4707684"/>
            <a:ext cx="6308852" cy="163449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dirty="0" smtClean="0">
                <a:solidFill>
                  <a:prstClr val="white">
                    <a:lumMod val="50000"/>
                  </a:prstClr>
                </a:solidFill>
              </a:rPr>
              <a:t>*By </a:t>
            </a:r>
            <a:r>
              <a:rPr lang="en-US" dirty="0">
                <a:solidFill>
                  <a:prstClr val="white">
                    <a:lumMod val="50000"/>
                  </a:prstClr>
                </a:solidFill>
              </a:rPr>
              <a:t>Adding </a:t>
            </a:r>
            <a:r>
              <a:rPr lang="en-US" dirty="0" smtClean="0">
                <a:solidFill>
                  <a:prstClr val="white">
                    <a:lumMod val="50000"/>
                  </a:prstClr>
                </a:solidFill>
              </a:rPr>
              <a:t>a hydroxyl group (OH)</a:t>
            </a:r>
          </a:p>
          <a:p>
            <a:pPr defTabSz="914400"/>
            <a:r>
              <a:rPr lang="en-US" dirty="0" smtClean="0">
                <a:solidFill>
                  <a:prstClr val="white">
                    <a:lumMod val="50000"/>
                  </a:prstClr>
                </a:solidFill>
              </a:rPr>
              <a:t>** </a:t>
            </a:r>
            <a:r>
              <a:rPr lang="en-US" dirty="0">
                <a:solidFill>
                  <a:prstClr val="white">
                    <a:lumMod val="50000"/>
                  </a:prstClr>
                </a:solidFill>
              </a:rPr>
              <a:t>After </a:t>
            </a:r>
            <a:r>
              <a:rPr lang="en-US" dirty="0" smtClean="0">
                <a:solidFill>
                  <a:prstClr val="white">
                    <a:lumMod val="50000"/>
                  </a:prstClr>
                </a:solidFill>
              </a:rPr>
              <a:t>translation the protein is form, then it’s modified </a:t>
            </a:r>
          </a:p>
          <a:p>
            <a:pPr defTabSz="914400"/>
            <a:endParaRPr lang="en-US" dirty="0">
              <a:solidFill>
                <a:prstClr val="white">
                  <a:lumMod val="50000"/>
                </a:prstClr>
              </a:solidFill>
            </a:endParaRPr>
          </a:p>
          <a:p>
            <a:pPr defTabSz="914400"/>
            <a:r>
              <a:rPr lang="en-US" dirty="0">
                <a:solidFill>
                  <a:prstClr val="white">
                    <a:lumMod val="50000"/>
                  </a:prstClr>
                </a:solidFill>
              </a:rPr>
              <a:t>Why is </a:t>
            </a:r>
            <a:r>
              <a:rPr lang="en-US" dirty="0" err="1">
                <a:solidFill>
                  <a:prstClr val="white">
                    <a:lumMod val="50000"/>
                  </a:prstClr>
                </a:solidFill>
              </a:rPr>
              <a:t>Hydroxyproline</a:t>
            </a:r>
            <a:r>
              <a:rPr lang="en-US" dirty="0">
                <a:solidFill>
                  <a:prstClr val="white">
                    <a:lumMod val="50000"/>
                  </a:prstClr>
                </a:solidFill>
              </a:rPr>
              <a:t> important?</a:t>
            </a:r>
          </a:p>
          <a:p>
            <a:pPr defTabSz="914400"/>
            <a:r>
              <a:rPr lang="en-US" dirty="0">
                <a:solidFill>
                  <a:prstClr val="white">
                    <a:lumMod val="50000"/>
                  </a:prstClr>
                </a:solidFill>
              </a:rPr>
              <a:t>To stabilize the triple- helical structure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018" y="777470"/>
            <a:ext cx="4876800" cy="3830181"/>
          </a:xfrm>
          <a:prstGeom prst="rect">
            <a:avLst/>
          </a:prstGeom>
        </p:spPr>
      </p:pic>
      <p:sp>
        <p:nvSpPr>
          <p:cNvPr id="6" name="Rounded Rectangle 5"/>
          <p:cNvSpPr/>
          <p:nvPr/>
        </p:nvSpPr>
        <p:spPr>
          <a:xfrm>
            <a:off x="157734" y="1536897"/>
            <a:ext cx="2739136" cy="67306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err="1" smtClean="0">
                <a:solidFill>
                  <a:prstClr val="black"/>
                </a:solidFill>
              </a:rPr>
              <a:t>Proline</a:t>
            </a:r>
            <a:r>
              <a:rPr lang="en-US" dirty="0" smtClean="0">
                <a:solidFill>
                  <a:prstClr val="black"/>
                </a:solidFill>
              </a:rPr>
              <a:t> is converted to </a:t>
            </a:r>
            <a:r>
              <a:rPr lang="en-US" dirty="0" err="1">
                <a:solidFill>
                  <a:srgbClr val="FF0000"/>
                </a:solidFill>
              </a:rPr>
              <a:t>Hydroxyproline</a:t>
            </a:r>
            <a:endParaRPr lang="en-US" dirty="0">
              <a:solidFill>
                <a:prstClr val="black"/>
              </a:solidFill>
            </a:endParaRPr>
          </a:p>
        </p:txBody>
      </p:sp>
      <p:sp>
        <p:nvSpPr>
          <p:cNvPr id="8" name="Rounded Rectangle 7"/>
          <p:cNvSpPr/>
          <p:nvPr/>
        </p:nvSpPr>
        <p:spPr>
          <a:xfrm>
            <a:off x="3916934" y="1543390"/>
            <a:ext cx="2739136" cy="67306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smtClean="0">
              <a:solidFill>
                <a:prstClr val="black"/>
              </a:solidFill>
            </a:endParaRPr>
          </a:p>
          <a:p>
            <a:pPr algn="ctr" defTabSz="914400"/>
            <a:r>
              <a:rPr lang="en-US" dirty="0" smtClean="0">
                <a:solidFill>
                  <a:prstClr val="black"/>
                </a:solidFill>
              </a:rPr>
              <a:t>Lysine is converted to </a:t>
            </a:r>
            <a:r>
              <a:rPr lang="en-US" dirty="0" err="1">
                <a:solidFill>
                  <a:srgbClr val="FF0000"/>
                </a:solidFill>
              </a:rPr>
              <a:t>Hydroxylysine</a:t>
            </a:r>
            <a:r>
              <a:rPr lang="en-US" dirty="0">
                <a:solidFill>
                  <a:prstClr val="white"/>
                </a:solidFill>
              </a:rPr>
              <a:t> </a:t>
            </a:r>
          </a:p>
          <a:p>
            <a:pPr algn="ctr" defTabSz="914400"/>
            <a:endParaRPr lang="en-US" dirty="0">
              <a:solidFill>
                <a:prstClr val="black"/>
              </a:solidFill>
            </a:endParaRPr>
          </a:p>
        </p:txBody>
      </p:sp>
      <p:cxnSp>
        <p:nvCxnSpPr>
          <p:cNvPr id="10" name="Straight Arrow Connector 9"/>
          <p:cNvCxnSpPr>
            <a:stCxn id="6" idx="2"/>
          </p:cNvCxnSpPr>
          <p:nvPr/>
        </p:nvCxnSpPr>
        <p:spPr>
          <a:xfrm>
            <a:off x="1527302" y="2209961"/>
            <a:ext cx="1741932" cy="482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flipH="1">
            <a:off x="3421634" y="2216454"/>
            <a:ext cx="1864868" cy="4761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161034" y="2778923"/>
            <a:ext cx="4559300" cy="67306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By</a:t>
            </a:r>
            <a:r>
              <a:rPr lang="en-US" dirty="0" smtClean="0">
                <a:solidFill>
                  <a:srgbClr val="FF0000"/>
                </a:solidFill>
              </a:rPr>
              <a:t> </a:t>
            </a:r>
            <a:r>
              <a:rPr lang="en-US" dirty="0" smtClean="0">
                <a:solidFill>
                  <a:prstClr val="white">
                    <a:lumMod val="50000"/>
                  </a:prstClr>
                </a:solidFill>
              </a:rPr>
              <a:t>*</a:t>
            </a:r>
            <a:r>
              <a:rPr lang="en-US" dirty="0" smtClean="0">
                <a:solidFill>
                  <a:srgbClr val="FF0000"/>
                </a:solidFill>
              </a:rPr>
              <a:t>hydroxylase</a:t>
            </a:r>
          </a:p>
          <a:p>
            <a:pPr algn="ctr" defTabSz="914400"/>
            <a:r>
              <a:rPr lang="en-US" dirty="0" smtClean="0">
                <a:solidFill>
                  <a:prstClr val="white">
                    <a:lumMod val="50000"/>
                  </a:prstClr>
                </a:solidFill>
              </a:rPr>
              <a:t>**</a:t>
            </a:r>
            <a:r>
              <a:rPr lang="en-US" dirty="0" smtClean="0">
                <a:solidFill>
                  <a:srgbClr val="FF0000"/>
                </a:solidFill>
              </a:rPr>
              <a:t>(during post-transitional modifications) </a:t>
            </a:r>
            <a:endParaRPr lang="en-US" dirty="0">
              <a:solidFill>
                <a:srgbClr val="FF0000"/>
              </a:solidFill>
            </a:endParaRPr>
          </a:p>
        </p:txBody>
      </p:sp>
      <p:sp>
        <p:nvSpPr>
          <p:cNvPr id="16" name="Rounded Rectangle 15"/>
          <p:cNvSpPr/>
          <p:nvPr/>
        </p:nvSpPr>
        <p:spPr>
          <a:xfrm>
            <a:off x="2177034" y="3451987"/>
            <a:ext cx="2616200" cy="866174"/>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black"/>
                </a:solidFill>
              </a:rPr>
              <a:t>The enzyme requires </a:t>
            </a:r>
            <a:r>
              <a:rPr lang="en-US" dirty="0" smtClean="0">
                <a:solidFill>
                  <a:srgbClr val="FF0000"/>
                </a:solidFill>
              </a:rPr>
              <a:t>Vitamin C</a:t>
            </a:r>
            <a:r>
              <a:rPr lang="en-US" dirty="0" smtClean="0">
                <a:solidFill>
                  <a:prstClr val="black"/>
                </a:solidFill>
              </a:rPr>
              <a:t> for its function</a:t>
            </a:r>
            <a:r>
              <a:rPr lang="en-US" dirty="0" smtClean="0">
                <a:solidFill>
                  <a:prstClr val="white"/>
                </a:solidFill>
              </a:rPr>
              <a:t>.</a:t>
            </a:r>
            <a:endParaRPr lang="en-US" dirty="0">
              <a:solidFill>
                <a:prstClr val="white"/>
              </a:solidFill>
            </a:endParaRPr>
          </a:p>
        </p:txBody>
      </p:sp>
      <p:sp>
        <p:nvSpPr>
          <p:cNvPr id="7" name="Rectangle 6"/>
          <p:cNvSpPr/>
          <p:nvPr/>
        </p:nvSpPr>
        <p:spPr>
          <a:xfrm>
            <a:off x="6782936" y="4881948"/>
            <a:ext cx="5299881"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2"/>
                </a:solidFill>
              </a:rPr>
              <a:t>Non-Standard Amino Acids in Collagen: </a:t>
            </a:r>
          </a:p>
          <a:p>
            <a:r>
              <a:rPr lang="en-US" dirty="0">
                <a:solidFill>
                  <a:schemeClr val="accent2"/>
                </a:solidFill>
              </a:rPr>
              <a:t>If vitamin C is decreased, the amount of the enzyme (hydroxylase) will be deficient and as a result (</a:t>
            </a:r>
            <a:r>
              <a:rPr lang="en-US" dirty="0" err="1" smtClean="0">
                <a:solidFill>
                  <a:schemeClr val="accent2"/>
                </a:solidFill>
              </a:rPr>
              <a:t>proline</a:t>
            </a:r>
            <a:r>
              <a:rPr lang="en-US" dirty="0" smtClean="0">
                <a:solidFill>
                  <a:schemeClr val="accent2"/>
                </a:solidFill>
              </a:rPr>
              <a:t> </a:t>
            </a:r>
            <a:r>
              <a:rPr lang="en-US" dirty="0">
                <a:solidFill>
                  <a:schemeClr val="accent2"/>
                </a:solidFill>
              </a:rPr>
              <a:t>&amp; lysine) won't be </a:t>
            </a:r>
            <a:r>
              <a:rPr lang="en-US" dirty="0" err="1" smtClean="0">
                <a:solidFill>
                  <a:schemeClr val="accent2"/>
                </a:solidFill>
              </a:rPr>
              <a:t>hydroxylated</a:t>
            </a:r>
            <a:r>
              <a:rPr lang="en-US" dirty="0" smtClean="0">
                <a:solidFill>
                  <a:schemeClr val="accent2"/>
                </a:solidFill>
              </a:rPr>
              <a:t> </a:t>
            </a:r>
            <a:r>
              <a:rPr lang="en-US" dirty="0">
                <a:solidFill>
                  <a:schemeClr val="accent2"/>
                </a:solidFill>
              </a:rPr>
              <a:t>and the resulting collagen will be defected </a:t>
            </a:r>
            <a:endParaRPr lang="en-US" dirty="0" smtClean="0">
              <a:solidFill>
                <a:schemeClr val="accent2"/>
              </a:solidFill>
            </a:endParaRPr>
          </a:p>
          <a:p>
            <a:r>
              <a:rPr lang="en-US" dirty="0" smtClean="0">
                <a:solidFill>
                  <a:schemeClr val="accent2"/>
                </a:solidFill>
              </a:rPr>
              <a:t>( </a:t>
            </a:r>
            <a:r>
              <a:rPr lang="en-US" dirty="0">
                <a:solidFill>
                  <a:schemeClr val="accent2"/>
                </a:solidFill>
              </a:rPr>
              <a:t>doesn't have proper strength) </a:t>
            </a:r>
          </a:p>
        </p:txBody>
      </p:sp>
    </p:spTree>
    <p:extLst>
      <p:ext uri="{BB962C8B-B14F-4D97-AF65-F5344CB8AC3E}">
        <p14:creationId xmlns:p14="http://schemas.microsoft.com/office/powerpoint/2010/main" val="138763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1600" y="0"/>
            <a:ext cx="4058375" cy="1200329"/>
          </a:xfrm>
          <a:prstGeom prst="rect">
            <a:avLst/>
          </a:prstGeom>
        </p:spPr>
        <p:txBody>
          <a:bodyPr vert="horz" lIns="91440" tIns="45720" rIns="91440" bIns="45720" rtlCol="0" anchor="t">
            <a:normAutofit/>
          </a:bodyPr>
          <a:lstStyle>
            <a:lvl1pPr algn="ctr" defTabSz="457200">
              <a:spcBef>
                <a:spcPct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solidFill>
                  <a:srgbClr val="8AB833"/>
                </a:solidFill>
              </a:rPr>
              <a:t>Types of </a:t>
            </a:r>
            <a:r>
              <a:rPr lang="en-US" dirty="0" smtClean="0">
                <a:solidFill>
                  <a:srgbClr val="8AB833"/>
                </a:solidFill>
              </a:rPr>
              <a:t>Collagen</a:t>
            </a:r>
            <a:endParaRPr lang="en-US" dirty="0">
              <a:solidFill>
                <a:srgbClr val="8AB833"/>
              </a:solidFill>
            </a:endParaRPr>
          </a:p>
          <a:p>
            <a:endParaRPr lang="en-US" dirty="0">
              <a:solidFill>
                <a:srgbClr val="549E39"/>
              </a:solidFill>
            </a:endParaRPr>
          </a:p>
        </p:txBody>
      </p:sp>
      <mc:AlternateContent xmlns:mc="http://schemas.openxmlformats.org/markup-compatibility/2006" xmlns:a14="http://schemas.microsoft.com/office/drawing/2010/main">
        <mc:Choice Requires="a14">
          <p:sp>
            <p:nvSpPr>
              <p:cNvPr id="4" name="TextBox 3"/>
              <p:cNvSpPr txBox="1"/>
              <p:nvPr/>
            </p:nvSpPr>
            <p:spPr>
              <a:xfrm>
                <a:off x="183760" y="1026646"/>
                <a:ext cx="7202878" cy="2014141"/>
              </a:xfrm>
              <a:prstGeom prst="rect">
                <a:avLst/>
              </a:prstGeom>
              <a:noFill/>
            </p:spPr>
            <p:txBody>
              <a:bodyPr wrap="square" rtlCol="0">
                <a:spAutoFit/>
              </a:bodyPr>
              <a:lstStyle/>
              <a:p>
                <a:pPr marL="342900" indent="-342900" defTabSz="914400">
                  <a:buClr>
                    <a:srgbClr val="8AB833"/>
                  </a:buClr>
                  <a:buFont typeface="Wingdings 3" pitchFamily="18" charset="2"/>
                  <a:buChar char="u"/>
                </a:pPr>
                <a:r>
                  <a:rPr lang="en-US" sz="2000" dirty="0" smtClean="0">
                    <a:solidFill>
                      <a:prstClr val="black"/>
                    </a:solidFill>
                  </a:rPr>
                  <a:t>Types of collagen depend on function and location.</a:t>
                </a:r>
                <a:endParaRPr lang="en-US" sz="2000" dirty="0">
                  <a:solidFill>
                    <a:prstClr val="black"/>
                  </a:solidFill>
                </a:endParaRPr>
              </a:p>
              <a:p>
                <a:pPr marL="342900" indent="-342900" defTabSz="914400">
                  <a:buClr>
                    <a:srgbClr val="8AB833"/>
                  </a:buClr>
                  <a:buFont typeface="Wingdings 3" pitchFamily="18" charset="2"/>
                  <a:buChar char="u"/>
                </a:pPr>
                <a:r>
                  <a:rPr lang="en-US" sz="2000" dirty="0" smtClean="0">
                    <a:solidFill>
                      <a:prstClr val="black"/>
                    </a:solidFill>
                  </a:rPr>
                  <a:t> </a:t>
                </a:r>
                <a:r>
                  <a:rPr lang="en-US" sz="2000" dirty="0">
                    <a:solidFill>
                      <a:prstClr val="black"/>
                    </a:solidFill>
                  </a:rPr>
                  <a:t>Variations in the amino acid sequence of α-</a:t>
                </a:r>
                <a:r>
                  <a:rPr lang="en-US" sz="2000" dirty="0" smtClean="0">
                    <a:solidFill>
                      <a:prstClr val="black"/>
                    </a:solidFill>
                  </a:rPr>
                  <a:t>chains result in </a:t>
                </a:r>
                <a:r>
                  <a:rPr lang="en-US" sz="2000" dirty="0">
                    <a:solidFill>
                      <a:prstClr val="black"/>
                    </a:solidFill>
                  </a:rPr>
                  <a:t>different </a:t>
                </a:r>
                <a:r>
                  <a:rPr lang="en-US" sz="2000" dirty="0" smtClean="0">
                    <a:solidFill>
                      <a:prstClr val="black"/>
                    </a:solidFill>
                  </a:rPr>
                  <a:t>properties.</a:t>
                </a:r>
              </a:p>
              <a:p>
                <a:pPr defTabSz="914400"/>
                <a:r>
                  <a:rPr lang="en-US" sz="2000" dirty="0" smtClean="0">
                    <a:solidFill>
                      <a:prstClr val="black"/>
                    </a:solidFill>
                  </a:rPr>
                  <a:t>Examples</a:t>
                </a:r>
                <a:r>
                  <a:rPr lang="en-US" sz="2000" dirty="0">
                    <a:solidFill>
                      <a:prstClr val="black"/>
                    </a:solidFill>
                  </a:rPr>
                  <a:t>:</a:t>
                </a:r>
                <a:br>
                  <a:rPr lang="en-US" sz="2000" dirty="0">
                    <a:solidFill>
                      <a:prstClr val="black"/>
                    </a:solidFill>
                  </a:rPr>
                </a:br>
                <a:r>
                  <a:rPr lang="en-US" sz="2000" dirty="0" smtClean="0">
                    <a:solidFill>
                      <a:prstClr val="black"/>
                    </a:solidFill>
                  </a:rPr>
                  <a:t>Type I: (</a:t>
                </a:r>
                <a14:m>
                  <m:oMath xmlns:m="http://schemas.openxmlformats.org/officeDocument/2006/math">
                    <m:r>
                      <m:rPr>
                        <m:nor/>
                      </m:rPr>
                      <a:rPr lang="en-US" sz="2000" dirty="0">
                        <a:solidFill>
                          <a:prstClr val="black"/>
                        </a:solidFill>
                      </a:rPr>
                      <m:t>α</m:t>
                    </m:r>
                    <m:r>
                      <m:rPr>
                        <m:nor/>
                      </m:rPr>
                      <a:rPr lang="en-US" sz="2000" dirty="0">
                        <a:solidFill>
                          <a:prstClr val="black"/>
                        </a:solidFill>
                      </a:rPr>
                      <m:t>−</m:t>
                    </m:r>
                  </m:oMath>
                </a14:m>
                <a:r>
                  <a:rPr lang="en-US" sz="2000" dirty="0" smtClean="0">
                    <a:solidFill>
                      <a:prstClr val="black"/>
                    </a:solidFill>
                  </a:rPr>
                  <a:t>1)</a:t>
                </a:r>
                <a:r>
                  <a:rPr lang="en-US" sz="2000" baseline="-25000" dirty="0" smtClean="0">
                    <a:solidFill>
                      <a:prstClr val="black"/>
                    </a:solidFill>
                  </a:rPr>
                  <a:t>2 </a:t>
                </a:r>
                <a:r>
                  <a:rPr lang="en-US" sz="2000" dirty="0" smtClean="0">
                    <a:solidFill>
                      <a:prstClr val="black"/>
                    </a:solidFill>
                  </a:rPr>
                  <a:t> (α-2)</a:t>
                </a:r>
                <a:r>
                  <a:rPr lang="en-US" sz="2000" baseline="-25000" dirty="0">
                    <a:solidFill>
                      <a:prstClr val="black"/>
                    </a:solidFill>
                  </a:rPr>
                  <a:t>1</a:t>
                </a:r>
                <a:r>
                  <a:rPr lang="en-US" sz="2000" dirty="0" smtClean="0">
                    <a:solidFill>
                      <a:prstClr val="black"/>
                    </a:solidFill>
                  </a:rPr>
                  <a:t>   </a:t>
                </a:r>
                <a:r>
                  <a:rPr lang="en-US" sz="2000" dirty="0" smtClean="0">
                    <a:solidFill>
                      <a:prstClr val="white">
                        <a:lumMod val="50000"/>
                      </a:prstClr>
                    </a:solidFill>
                  </a:rPr>
                  <a:t>(Two α-1-chain </a:t>
                </a:r>
                <a:r>
                  <a:rPr lang="en-US" sz="2000" dirty="0">
                    <a:solidFill>
                      <a:prstClr val="white">
                        <a:lumMod val="50000"/>
                      </a:prstClr>
                    </a:solidFill>
                  </a:rPr>
                  <a:t>+</a:t>
                </a:r>
                <a:r>
                  <a:rPr lang="en-US" sz="2000" dirty="0" smtClean="0">
                    <a:solidFill>
                      <a:prstClr val="white">
                        <a:lumMod val="50000"/>
                      </a:prstClr>
                    </a:solidFill>
                  </a:rPr>
                  <a:t> </a:t>
                </a:r>
                <a14:m>
                  <m:oMath xmlns:m="http://schemas.openxmlformats.org/officeDocument/2006/math">
                    <m:r>
                      <m:rPr>
                        <m:nor/>
                      </m:rPr>
                      <a:rPr lang="en-US" sz="2000" dirty="0">
                        <a:solidFill>
                          <a:prstClr val="white">
                            <a:lumMod val="50000"/>
                          </a:prstClr>
                        </a:solidFill>
                      </a:rPr>
                      <m:t>α</m:t>
                    </m:r>
                    <m:r>
                      <m:rPr>
                        <m:nor/>
                      </m:rPr>
                      <a:rPr lang="en-US" sz="2000" dirty="0">
                        <a:solidFill>
                          <a:prstClr val="white">
                            <a:lumMod val="50000"/>
                          </a:prstClr>
                        </a:solidFill>
                      </a:rPr>
                      <m:t>−</m:t>
                    </m:r>
                  </m:oMath>
                </a14:m>
                <a:r>
                  <a:rPr lang="en-US" sz="2000" dirty="0">
                    <a:solidFill>
                      <a:prstClr val="white">
                        <a:lumMod val="50000"/>
                      </a:prstClr>
                    </a:solidFill>
                  </a:rPr>
                  <a:t>2- chain)</a:t>
                </a:r>
              </a:p>
              <a:p>
                <a:pPr defTabSz="914400"/>
                <a:r>
                  <a:rPr lang="en-US" sz="2000" dirty="0" smtClean="0">
                    <a:solidFill>
                      <a:prstClr val="black"/>
                    </a:solidFill>
                  </a:rPr>
                  <a:t>Type </a:t>
                </a:r>
                <a:r>
                  <a:rPr lang="en-US" sz="2000" dirty="0">
                    <a:solidFill>
                      <a:prstClr val="black"/>
                    </a:solidFill>
                  </a:rPr>
                  <a:t>II: (</a:t>
                </a:r>
                <a14:m>
                  <m:oMath xmlns:m="http://schemas.openxmlformats.org/officeDocument/2006/math">
                    <m:r>
                      <m:rPr>
                        <m:nor/>
                      </m:rPr>
                      <a:rPr lang="en-US" sz="2000" dirty="0">
                        <a:solidFill>
                          <a:prstClr val="black"/>
                        </a:solidFill>
                      </a:rPr>
                      <m:t>α</m:t>
                    </m:r>
                    <m:r>
                      <m:rPr>
                        <m:nor/>
                      </m:rPr>
                      <a:rPr lang="en-US" sz="2000" dirty="0">
                        <a:solidFill>
                          <a:prstClr val="black"/>
                        </a:solidFill>
                      </a:rPr>
                      <m:t>−</m:t>
                    </m:r>
                  </m:oMath>
                </a14:m>
                <a:r>
                  <a:rPr lang="en-US" sz="2000" dirty="0" smtClean="0">
                    <a:solidFill>
                      <a:prstClr val="black"/>
                    </a:solidFill>
                  </a:rPr>
                  <a:t>1)</a:t>
                </a:r>
                <a:r>
                  <a:rPr lang="en-US" sz="2000" baseline="-25000" dirty="0" smtClean="0">
                    <a:solidFill>
                      <a:prstClr val="black"/>
                    </a:solidFill>
                  </a:rPr>
                  <a:t>3</a:t>
                </a:r>
                <a:r>
                  <a:rPr lang="en-US" sz="2000" dirty="0" smtClean="0">
                    <a:solidFill>
                      <a:prstClr val="black"/>
                    </a:solidFill>
                  </a:rPr>
                  <a:t>   </a:t>
                </a:r>
                <a:r>
                  <a:rPr lang="en-US" sz="2000" dirty="0">
                    <a:solidFill>
                      <a:prstClr val="white">
                        <a:lumMod val="50000"/>
                      </a:prstClr>
                    </a:solidFill>
                  </a:rPr>
                  <a:t>(</a:t>
                </a:r>
                <a:r>
                  <a:rPr lang="en-US" sz="2000" dirty="0" smtClean="0">
                    <a:solidFill>
                      <a:prstClr val="white">
                        <a:lumMod val="50000"/>
                      </a:prstClr>
                    </a:solidFill>
                  </a:rPr>
                  <a:t>Three α-1-chain</a:t>
                </a:r>
                <a:r>
                  <a:rPr lang="en-US" sz="2000" dirty="0">
                    <a:solidFill>
                      <a:prstClr val="white">
                        <a:lumMod val="50000"/>
                      </a:prstClr>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83760" y="1026646"/>
                <a:ext cx="7202878" cy="2014141"/>
              </a:xfrm>
              <a:prstGeom prst="rect">
                <a:avLst/>
              </a:prstGeom>
              <a:blipFill rotWithShape="1">
                <a:blip r:embed="rId2"/>
                <a:stretch>
                  <a:fillRect l="-846" t="-1813" b="-302"/>
                </a:stretch>
              </a:blipFill>
            </p:spPr>
            <p:txBody>
              <a:bodyPr/>
              <a:lstStyle/>
              <a:p>
                <a:r>
                  <a:rPr lang="en-US">
                    <a:noFill/>
                  </a:rPr>
                  <a:t> </a:t>
                </a:r>
              </a:p>
            </p:txBody>
          </p:sp>
        </mc:Fallback>
      </mc:AlternateContent>
      <p:sp>
        <p:nvSpPr>
          <p:cNvPr id="5" name="Rectangle 4"/>
          <p:cNvSpPr/>
          <p:nvPr/>
        </p:nvSpPr>
        <p:spPr>
          <a:xfrm>
            <a:off x="8261676" y="4623872"/>
            <a:ext cx="227948" cy="369332"/>
          </a:xfrm>
          <a:prstGeom prst="rect">
            <a:avLst/>
          </a:prstGeom>
        </p:spPr>
        <p:txBody>
          <a:bodyPr wrap="none">
            <a:spAutoFit/>
          </a:bodyPr>
          <a:lstStyle/>
          <a:p>
            <a:pPr defTabSz="914400"/>
            <a:r>
              <a:rPr lang="en-US" baseline="30000" dirty="0">
                <a:solidFill>
                  <a:srgbClr val="443B2E"/>
                </a:solidFill>
                <a:latin typeface="CenturyGothic" charset="0"/>
              </a:rPr>
              <a:t> </a:t>
            </a:r>
            <a:endParaRPr lang="en-US" dirty="0">
              <a:solidFill>
                <a:prstClr val="black"/>
              </a:solidFill>
            </a:endParaRPr>
          </a:p>
        </p:txBody>
      </p:sp>
      <p:sp>
        <p:nvSpPr>
          <p:cNvPr id="6" name="Rectangle 5"/>
          <p:cNvSpPr/>
          <p:nvPr/>
        </p:nvSpPr>
        <p:spPr>
          <a:xfrm>
            <a:off x="9322126" y="3344347"/>
            <a:ext cx="227948" cy="369332"/>
          </a:xfrm>
          <a:prstGeom prst="rect">
            <a:avLst/>
          </a:prstGeom>
        </p:spPr>
        <p:txBody>
          <a:bodyPr wrap="none">
            <a:spAutoFit/>
          </a:bodyPr>
          <a:lstStyle/>
          <a:p>
            <a:pPr defTabSz="914400"/>
            <a:r>
              <a:rPr lang="en-US" baseline="30000" dirty="0">
                <a:solidFill>
                  <a:srgbClr val="443B2E"/>
                </a:solidFill>
                <a:latin typeface="CenturyGothic" charset="0"/>
              </a:rPr>
              <a:t> </a:t>
            </a:r>
            <a:endParaRPr lang="en-US" dirty="0">
              <a:solidFill>
                <a:prstClr val="black"/>
              </a:solidFill>
            </a:endParaRPr>
          </a:p>
        </p:txBody>
      </p:sp>
      <p:sp>
        <p:nvSpPr>
          <p:cNvPr id="8" name="TextBox 7"/>
          <p:cNvSpPr txBox="1"/>
          <p:nvPr/>
        </p:nvSpPr>
        <p:spPr>
          <a:xfrm>
            <a:off x="183760" y="3079225"/>
            <a:ext cx="7609112" cy="1015663"/>
          </a:xfrm>
          <a:prstGeom prst="rect">
            <a:avLst/>
          </a:prstGeom>
          <a:noFill/>
        </p:spPr>
        <p:txBody>
          <a:bodyPr wrap="square" rtlCol="0">
            <a:spAutoFit/>
          </a:bodyPr>
          <a:lstStyle/>
          <a:p>
            <a:pPr defTabSz="914400"/>
            <a:r>
              <a:rPr lang="en-US" sz="2000" dirty="0">
                <a:solidFill>
                  <a:prstClr val="black"/>
                </a:solidFill>
              </a:rPr>
              <a:t>Collagen can be categorized into </a:t>
            </a:r>
            <a:r>
              <a:rPr lang="en-US" sz="2000" dirty="0" smtClean="0">
                <a:solidFill>
                  <a:prstClr val="black"/>
                </a:solidFill>
              </a:rPr>
              <a:t>3 </a:t>
            </a:r>
            <a:r>
              <a:rPr lang="en-US" sz="2000" dirty="0">
                <a:solidFill>
                  <a:prstClr val="black"/>
                </a:solidFill>
              </a:rPr>
              <a:t>groups</a:t>
            </a:r>
            <a:r>
              <a:rPr lang="en-US" sz="2000" dirty="0" smtClean="0">
                <a:solidFill>
                  <a:prstClr val="black"/>
                </a:solidFill>
              </a:rPr>
              <a:t>,</a:t>
            </a:r>
          </a:p>
          <a:p>
            <a:pPr defTabSz="914400"/>
            <a:r>
              <a:rPr lang="en-US" sz="2000" dirty="0" smtClean="0">
                <a:solidFill>
                  <a:prstClr val="black"/>
                </a:solidFill>
              </a:rPr>
              <a:t> </a:t>
            </a:r>
            <a:r>
              <a:rPr lang="en-US" sz="2000" dirty="0">
                <a:solidFill>
                  <a:prstClr val="black"/>
                </a:solidFill>
              </a:rPr>
              <a:t>based on their location </a:t>
            </a:r>
            <a:r>
              <a:rPr lang="en-US" sz="2000" dirty="0" smtClean="0">
                <a:solidFill>
                  <a:prstClr val="black"/>
                </a:solidFill>
              </a:rPr>
              <a:t>and functions : </a:t>
            </a:r>
            <a:endParaRPr lang="en-US" sz="2000" dirty="0">
              <a:solidFill>
                <a:prstClr val="black"/>
              </a:solidFill>
            </a:endParaRPr>
          </a:p>
          <a:p>
            <a:pPr defTabSz="914400"/>
            <a:r>
              <a:rPr lang="en-US" sz="2000" dirty="0" smtClean="0">
                <a:solidFill>
                  <a:prstClr val="black"/>
                </a:solidFill>
              </a:rPr>
              <a:t> </a:t>
            </a:r>
          </a:p>
        </p:txBody>
      </p:sp>
      <p:pic>
        <p:nvPicPr>
          <p:cNvPr id="9" name="Picture 5"/>
          <p:cNvPicPr>
            <a:picLocks noChangeAspect="1" noChangeArrowheads="1"/>
          </p:cNvPicPr>
          <p:nvPr/>
        </p:nvPicPr>
        <p:blipFill>
          <a:blip r:embed="rId3" cstate="print"/>
          <a:srcRect/>
          <a:stretch>
            <a:fillRect/>
          </a:stretch>
        </p:blipFill>
        <p:spPr bwMode="auto">
          <a:xfrm>
            <a:off x="8564580" y="1335238"/>
            <a:ext cx="3478596" cy="4671818"/>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3393732079"/>
              </p:ext>
            </p:extLst>
          </p:nvPr>
        </p:nvGraphicFramePr>
        <p:xfrm>
          <a:off x="361624" y="3865306"/>
          <a:ext cx="8128000" cy="2595502"/>
        </p:xfrm>
        <a:graphic>
          <a:graphicData uri="http://schemas.openxmlformats.org/drawingml/2006/table">
            <a:tbl>
              <a:tblPr firstRow="1" bandRow="1">
                <a:tableStyleId>{5DA37D80-6434-44D0-A028-1B22A696006F}</a:tableStyleId>
              </a:tblPr>
              <a:tblGrid>
                <a:gridCol w="4064000"/>
                <a:gridCol w="4064000"/>
              </a:tblGrid>
              <a:tr h="763844">
                <a:tc>
                  <a:txBody>
                    <a:bodyPr/>
                    <a:lstStyle/>
                    <a:p>
                      <a:pPr algn="ctr"/>
                      <a:r>
                        <a:rPr lang="en-US" sz="1800" dirty="0" smtClean="0"/>
                        <a:t>Fibril-forming </a:t>
                      </a:r>
                      <a:r>
                        <a:rPr lang="en-US" sz="1800" b="0" dirty="0" smtClean="0"/>
                        <a:t>(Type 1,</a:t>
                      </a:r>
                      <a:r>
                        <a:rPr lang="en-US" sz="1800" b="0" baseline="0" dirty="0" smtClean="0"/>
                        <a:t> 2</a:t>
                      </a:r>
                      <a:r>
                        <a:rPr lang="en-US" sz="1800" b="0" dirty="0" smtClean="0"/>
                        <a:t> and 3) </a:t>
                      </a:r>
                      <a:endParaRPr lang="en-US" b="0" dirty="0"/>
                    </a:p>
                  </a:txBody>
                  <a:tcPr anchor="ctr"/>
                </a:tc>
                <a:tc>
                  <a:txBody>
                    <a:bodyPr/>
                    <a:lstStyle/>
                    <a:p>
                      <a:pPr algn="ctr"/>
                      <a:r>
                        <a:rPr lang="en-US" sz="1800" dirty="0" smtClean="0">
                          <a:solidFill>
                            <a:schemeClr val="bg1">
                              <a:lumMod val="65000"/>
                            </a:schemeClr>
                          </a:solidFill>
                        </a:rPr>
                        <a:t>They are high strength and very tough</a:t>
                      </a:r>
                      <a:endParaRPr lang="en-US" dirty="0"/>
                    </a:p>
                  </a:txBody>
                  <a:tcPr anchor="ctr"/>
                </a:tc>
              </a:tr>
              <a:tr h="642938">
                <a:tc>
                  <a:txBody>
                    <a:bodyPr/>
                    <a:lstStyle/>
                    <a:p>
                      <a:pPr algn="ctr"/>
                      <a:r>
                        <a:rPr lang="en-US" sz="1800" b="1" dirty="0" smtClean="0"/>
                        <a:t>Network-forming</a:t>
                      </a:r>
                      <a:r>
                        <a:rPr lang="en-US" sz="1800" dirty="0" smtClean="0"/>
                        <a:t> (Type 4 and 7) </a:t>
                      </a:r>
                      <a:endParaRPr lang="en-US" dirty="0"/>
                    </a:p>
                  </a:txBody>
                  <a:tcPr anchor="ctr"/>
                </a:tc>
                <a:tc>
                  <a:txBody>
                    <a:bodyPr/>
                    <a:lstStyle/>
                    <a:p>
                      <a:pPr algn="ctr"/>
                      <a:r>
                        <a:rPr lang="en-US" sz="1800" dirty="0" smtClean="0">
                          <a:solidFill>
                            <a:schemeClr val="bg1">
                              <a:lumMod val="65000"/>
                            </a:schemeClr>
                          </a:solidFill>
                        </a:rPr>
                        <a:t>Form networks (Mesh)</a:t>
                      </a:r>
                      <a:endParaRPr lang="en-US" dirty="0"/>
                    </a:p>
                  </a:txBody>
                  <a:tcPr anchor="ctr"/>
                </a:tc>
              </a:tr>
              <a:tr h="1044863">
                <a:tc>
                  <a:txBody>
                    <a:bodyPr/>
                    <a:lstStyle/>
                    <a:p>
                      <a:pPr algn="ctr"/>
                      <a:r>
                        <a:rPr lang="en-US" sz="1800" b="1" dirty="0" smtClean="0"/>
                        <a:t>Fibril-associated</a:t>
                      </a:r>
                      <a:r>
                        <a:rPr lang="en-US" sz="1800" dirty="0" smtClean="0"/>
                        <a:t> (Type 9 and 12) </a:t>
                      </a:r>
                      <a:endParaRPr lang="en-US" dirty="0"/>
                    </a:p>
                  </a:txBody>
                  <a:tcPr anchor="ctr"/>
                </a:tc>
                <a:tc>
                  <a:txBody>
                    <a:bodyPr/>
                    <a:lstStyle/>
                    <a:p>
                      <a:pPr algn="ctr"/>
                      <a:r>
                        <a:rPr lang="en-US" sz="1800" dirty="0" smtClean="0">
                          <a:solidFill>
                            <a:schemeClr val="bg1">
                              <a:lumMod val="65000"/>
                            </a:schemeClr>
                          </a:solidFill>
                        </a:rPr>
                        <a:t>They bind to the surface of collagen fibrils for linking them together</a:t>
                      </a:r>
                      <a:r>
                        <a:rPr lang="en-US" sz="1800" baseline="0" dirty="0" smtClean="0">
                          <a:solidFill>
                            <a:schemeClr val="bg1">
                              <a:lumMod val="65000"/>
                            </a:schemeClr>
                          </a:solidFill>
                        </a:rPr>
                        <a:t>, an</a:t>
                      </a:r>
                      <a:r>
                        <a:rPr lang="en-US" sz="1800" kern="1200" dirty="0" smtClean="0">
                          <a:solidFill>
                            <a:schemeClr val="bg1">
                              <a:lumMod val="65000"/>
                            </a:schemeClr>
                          </a:solidFill>
                          <a:latin typeface="+mn-lt"/>
                          <a:ea typeface="+mn-ea"/>
                          <a:cs typeface="+mn-cs"/>
                        </a:rPr>
                        <a:t>d to link them with the other components</a:t>
                      </a:r>
                      <a:endParaRPr lang="en-US" sz="1800" kern="1200" dirty="0">
                        <a:solidFill>
                          <a:schemeClr val="bg1">
                            <a:lumMod val="65000"/>
                          </a:schemeClr>
                        </a:solidFill>
                        <a:latin typeface="+mn-lt"/>
                        <a:ea typeface="+mn-ea"/>
                        <a:cs typeface="+mn-cs"/>
                      </a:endParaRPr>
                    </a:p>
                  </a:txBody>
                  <a:tcPr anchor="ctr"/>
                </a:tc>
              </a:tr>
            </a:tbl>
          </a:graphicData>
        </a:graphic>
      </p:graphicFrame>
      <p:sp>
        <p:nvSpPr>
          <p:cNvPr id="2" name="TextBox 1"/>
          <p:cNvSpPr txBox="1"/>
          <p:nvPr/>
        </p:nvSpPr>
        <p:spPr>
          <a:xfrm>
            <a:off x="8780115" y="841980"/>
            <a:ext cx="30475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FF0000"/>
                </a:solidFill>
              </a:rPr>
              <a:t>You have to memorize it</a:t>
            </a:r>
            <a:endParaRPr lang="en-US" dirty="0">
              <a:solidFill>
                <a:srgbClr val="FF0000"/>
              </a:solidFill>
            </a:endParaRPr>
          </a:p>
        </p:txBody>
      </p:sp>
      <p:sp>
        <p:nvSpPr>
          <p:cNvPr id="7" name="TextBox 6"/>
          <p:cNvSpPr txBox="1"/>
          <p:nvPr/>
        </p:nvSpPr>
        <p:spPr>
          <a:xfrm>
            <a:off x="8564579" y="6007056"/>
            <a:ext cx="32630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bg1">
                    <a:lumMod val="50000"/>
                  </a:schemeClr>
                </a:solidFill>
              </a:rPr>
              <a:t>Fibril associated collagen is the most abundant</a:t>
            </a:r>
            <a:endParaRPr lang="en-US" dirty="0">
              <a:solidFill>
                <a:schemeClr val="bg1">
                  <a:lumMod val="50000"/>
                </a:schemeClr>
              </a:solidFill>
            </a:endParaRPr>
          </a:p>
        </p:txBody>
      </p:sp>
    </p:spTree>
    <p:extLst>
      <p:ext uri="{BB962C8B-B14F-4D97-AF65-F5344CB8AC3E}">
        <p14:creationId xmlns:p14="http://schemas.microsoft.com/office/powerpoint/2010/main" val="276372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74774" y="0"/>
            <a:ext cx="5242453" cy="1320800"/>
          </a:xfrm>
        </p:spPr>
        <p:txBody>
          <a:bodyPr vert="horz" lIns="91440" tIns="45720" rIns="91440" bIns="45720" rtlCol="0" anchor="t">
            <a:normAutofit/>
          </a:bodyPr>
          <a:lstStyle/>
          <a:p>
            <a:pPr algn="ctr"/>
            <a:r>
              <a:rPr lang="en-US" dirty="0">
                <a:solidFill>
                  <a:schemeClr val="accent2"/>
                </a:solidFill>
              </a:rPr>
              <a:t>Biosynthesis of Collagen</a:t>
            </a:r>
          </a:p>
        </p:txBody>
      </p:sp>
      <p:sp>
        <p:nvSpPr>
          <p:cNvPr id="3" name="عنصر نائب للمحتوى 2"/>
          <p:cNvSpPr>
            <a:spLocks noGrp="1"/>
          </p:cNvSpPr>
          <p:nvPr>
            <p:ph idx="1"/>
          </p:nvPr>
        </p:nvSpPr>
        <p:spPr>
          <a:xfrm>
            <a:off x="291572" y="1396089"/>
            <a:ext cx="8596668" cy="5616000"/>
          </a:xfrm>
        </p:spPr>
        <p:txBody>
          <a:bodyPr>
            <a:normAutofit/>
          </a:bodyPr>
          <a:lstStyle/>
          <a:p>
            <a:pPr>
              <a:buFont typeface="Wingdings 3" pitchFamily="18" charset="2"/>
              <a:buChar char="u"/>
            </a:pPr>
            <a:r>
              <a:rPr lang="en-US" sz="2000" dirty="0">
                <a:solidFill>
                  <a:schemeClr val="accent1"/>
                </a:solidFill>
              </a:rPr>
              <a:t>Collagen is Synthesized in: </a:t>
            </a:r>
            <a:r>
              <a:rPr lang="en-US" sz="2000" dirty="0"/>
              <a:t>fibroblasts, osteoblasts and </a:t>
            </a:r>
            <a:r>
              <a:rPr lang="en-US" sz="2000" dirty="0" err="1" smtClean="0"/>
              <a:t>chondroblasts</a:t>
            </a:r>
            <a:r>
              <a:rPr lang="en-US" sz="2000" dirty="0" smtClean="0"/>
              <a:t>                                                  </a:t>
            </a:r>
            <a:r>
              <a:rPr lang="en-US" sz="2000" dirty="0" smtClean="0">
                <a:solidFill>
                  <a:srgbClr val="FF0000"/>
                </a:solidFill>
              </a:rPr>
              <a:t>                 Pre-pro              Pro               Mature collagen</a:t>
            </a:r>
            <a:endParaRPr lang="en-US" sz="2200" dirty="0">
              <a:solidFill>
                <a:srgbClr val="FF0000"/>
              </a:solidFill>
            </a:endParaRPr>
          </a:p>
          <a:p>
            <a:pPr>
              <a:buFont typeface="Wingdings 3" pitchFamily="18" charset="2"/>
              <a:buChar char="u"/>
            </a:pPr>
            <a:r>
              <a:rPr lang="en-US" sz="2000" dirty="0">
                <a:solidFill>
                  <a:schemeClr val="accent1"/>
                </a:solidFill>
              </a:rPr>
              <a:t>Polypeptide </a:t>
            </a:r>
            <a:r>
              <a:rPr lang="en-US" sz="2000" dirty="0" smtClean="0">
                <a:solidFill>
                  <a:schemeClr val="accent1"/>
                </a:solidFill>
              </a:rPr>
              <a:t>precursors (pre-pro)</a:t>
            </a:r>
            <a:r>
              <a:rPr lang="en-US" sz="2000" dirty="0" smtClean="0">
                <a:solidFill>
                  <a:schemeClr val="tx1"/>
                </a:solidFill>
              </a:rPr>
              <a:t> </a:t>
            </a:r>
            <a:r>
              <a:rPr lang="en-US" sz="2000" dirty="0">
                <a:solidFill>
                  <a:schemeClr val="tx1"/>
                </a:solidFill>
              </a:rPr>
              <a:t>are </a:t>
            </a:r>
            <a:r>
              <a:rPr lang="en-US" sz="2000" dirty="0">
                <a:solidFill>
                  <a:srgbClr val="FF0000"/>
                </a:solidFill>
              </a:rPr>
              <a:t>enzymatically</a:t>
            </a:r>
            <a:r>
              <a:rPr lang="en-US" sz="2000" dirty="0">
                <a:solidFill>
                  <a:schemeClr val="tx1"/>
                </a:solidFill>
              </a:rPr>
              <a:t> modified to form triple helix </a:t>
            </a:r>
            <a:r>
              <a:rPr lang="en-US" sz="2000" dirty="0" smtClean="0">
                <a:solidFill>
                  <a:schemeClr val="tx1"/>
                </a:solidFill>
              </a:rPr>
              <a:t>which is </a:t>
            </a:r>
            <a:r>
              <a:rPr lang="en-US" sz="2000" dirty="0">
                <a:solidFill>
                  <a:schemeClr val="tx1"/>
                </a:solidFill>
              </a:rPr>
              <a:t>Secreted from Golgi vacuoles into the extracellular matrix as </a:t>
            </a:r>
            <a:r>
              <a:rPr lang="en-US" sz="2000" dirty="0" smtClean="0">
                <a:solidFill>
                  <a:srgbClr val="FF0000"/>
                </a:solidFill>
              </a:rPr>
              <a:t>procollagen</a:t>
            </a:r>
            <a:endParaRPr lang="en-US" sz="2000" dirty="0">
              <a:solidFill>
                <a:schemeClr val="tx1"/>
              </a:solidFill>
            </a:endParaRPr>
          </a:p>
          <a:p>
            <a:pPr>
              <a:buFont typeface="Wingdings 3" pitchFamily="18" charset="2"/>
              <a:buChar char="u"/>
            </a:pPr>
            <a:r>
              <a:rPr lang="en-US" sz="2000" dirty="0">
                <a:solidFill>
                  <a:schemeClr val="tx1"/>
                </a:solidFill>
              </a:rPr>
              <a:t>procollagen</a:t>
            </a:r>
            <a:r>
              <a:rPr lang="en-US" sz="2000" dirty="0">
                <a:solidFill>
                  <a:srgbClr val="FF0000"/>
                </a:solidFill>
              </a:rPr>
              <a:t> </a:t>
            </a:r>
            <a:r>
              <a:rPr lang="en-US" sz="2000" dirty="0">
                <a:solidFill>
                  <a:schemeClr val="tx1"/>
                </a:solidFill>
              </a:rPr>
              <a:t>c</a:t>
            </a:r>
            <a:r>
              <a:rPr lang="en-US" sz="2000" dirty="0" smtClean="0">
                <a:solidFill>
                  <a:schemeClr val="tx1"/>
                </a:solidFill>
              </a:rPr>
              <a:t>leaved </a:t>
            </a:r>
            <a:r>
              <a:rPr lang="en-US" sz="2000" dirty="0">
                <a:solidFill>
                  <a:schemeClr val="tx1"/>
                </a:solidFill>
              </a:rPr>
              <a:t>by </a:t>
            </a:r>
            <a:r>
              <a:rPr lang="en-US" sz="2000" dirty="0">
                <a:solidFill>
                  <a:srgbClr val="FF0000"/>
                </a:solidFill>
              </a:rPr>
              <a:t>N- and C- procollagen </a:t>
            </a:r>
            <a:r>
              <a:rPr lang="en-US" sz="2000" dirty="0">
                <a:solidFill>
                  <a:schemeClr val="accent1"/>
                </a:solidFill>
              </a:rPr>
              <a:t>peptidases </a:t>
            </a:r>
            <a:r>
              <a:rPr lang="en-US" sz="2000" dirty="0">
                <a:solidFill>
                  <a:schemeClr val="tx1"/>
                </a:solidFill>
              </a:rPr>
              <a:t>to release triple helical </a:t>
            </a:r>
            <a:r>
              <a:rPr lang="en-US" sz="2000" dirty="0" err="1">
                <a:solidFill>
                  <a:srgbClr val="FF0000"/>
                </a:solidFill>
              </a:rPr>
              <a:t>tropocollagen</a:t>
            </a:r>
            <a:r>
              <a:rPr lang="en-US" sz="2000" dirty="0">
                <a:solidFill>
                  <a:schemeClr val="tx1"/>
                </a:solidFill>
              </a:rPr>
              <a:t> </a:t>
            </a:r>
            <a:r>
              <a:rPr lang="en-US" sz="2000" dirty="0" smtClean="0">
                <a:solidFill>
                  <a:schemeClr val="tx1"/>
                </a:solidFill>
              </a:rPr>
              <a:t>molecules</a:t>
            </a:r>
          </a:p>
          <a:p>
            <a:pPr>
              <a:buFont typeface="Wingdings 3" pitchFamily="18" charset="2"/>
              <a:buChar char="u"/>
            </a:pPr>
            <a:r>
              <a:rPr lang="en-US" sz="2000" dirty="0">
                <a:solidFill>
                  <a:schemeClr val="accent1"/>
                </a:solidFill>
              </a:rPr>
              <a:t>Glycosylation</a:t>
            </a:r>
            <a:r>
              <a:rPr lang="en-US" sz="2000" dirty="0">
                <a:solidFill>
                  <a:schemeClr val="tx1"/>
                </a:solidFill>
              </a:rPr>
              <a:t> of some </a:t>
            </a:r>
            <a:r>
              <a:rPr lang="en-US" sz="2000" dirty="0" err="1">
                <a:solidFill>
                  <a:schemeClr val="tx1"/>
                </a:solidFill>
              </a:rPr>
              <a:t>hydroxylysine</a:t>
            </a:r>
            <a:r>
              <a:rPr lang="en-US" sz="2000" dirty="0">
                <a:solidFill>
                  <a:schemeClr val="tx1"/>
                </a:solidFill>
              </a:rPr>
              <a:t> residues with glucose or </a:t>
            </a:r>
            <a:r>
              <a:rPr lang="en-US" sz="2000" dirty="0" smtClean="0">
                <a:solidFill>
                  <a:schemeClr val="tx1"/>
                </a:solidFill>
              </a:rPr>
              <a:t>galactose</a:t>
            </a:r>
          </a:p>
          <a:p>
            <a:pPr>
              <a:buFont typeface="Wingdings 3" pitchFamily="18" charset="2"/>
              <a:buChar char="u"/>
            </a:pPr>
            <a:r>
              <a:rPr lang="en-US" sz="2000" dirty="0" err="1">
                <a:solidFill>
                  <a:schemeClr val="tx1"/>
                </a:solidFill>
              </a:rPr>
              <a:t>Tropocollagen</a:t>
            </a:r>
            <a:r>
              <a:rPr lang="en-US" sz="2000" dirty="0">
                <a:solidFill>
                  <a:schemeClr val="tx1"/>
                </a:solidFill>
              </a:rPr>
              <a:t> molecules spontaneously associate </a:t>
            </a:r>
            <a:r>
              <a:rPr lang="en-US" sz="2000" dirty="0" smtClean="0">
                <a:solidFill>
                  <a:schemeClr val="tx1"/>
                </a:solidFill>
              </a:rPr>
              <a:t>to form </a:t>
            </a:r>
            <a:r>
              <a:rPr lang="en-US" sz="2000" dirty="0">
                <a:solidFill>
                  <a:srgbClr val="FF0000"/>
                </a:solidFill>
              </a:rPr>
              <a:t>collagen </a:t>
            </a:r>
            <a:r>
              <a:rPr lang="en-US" sz="2000" dirty="0" smtClean="0">
                <a:solidFill>
                  <a:srgbClr val="FF0000"/>
                </a:solidFill>
              </a:rPr>
              <a:t>fibrils</a:t>
            </a:r>
            <a:endParaRPr lang="en-US" sz="2000" dirty="0">
              <a:solidFill>
                <a:srgbClr val="FF0000"/>
              </a:solidFill>
            </a:endParaRPr>
          </a:p>
          <a:p>
            <a:pPr>
              <a:buFont typeface="Wingdings 3" pitchFamily="18" charset="2"/>
              <a:buChar char="u"/>
            </a:pPr>
            <a:endParaRPr lang="en-US" sz="2200" dirty="0">
              <a:solidFill>
                <a:schemeClr val="tx1"/>
              </a:solidFill>
            </a:endParaRPr>
          </a:p>
          <a:p>
            <a:endParaRPr lang="en-US" sz="2000" dirty="0"/>
          </a:p>
        </p:txBody>
      </p:sp>
      <p:cxnSp>
        <p:nvCxnSpPr>
          <p:cNvPr id="5" name="Straight Arrow Connector 4"/>
          <p:cNvCxnSpPr/>
          <p:nvPr/>
        </p:nvCxnSpPr>
        <p:spPr>
          <a:xfrm>
            <a:off x="1643063" y="1928808"/>
            <a:ext cx="8858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109916" y="1928808"/>
            <a:ext cx="8858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09916" y="575732"/>
            <a:ext cx="7349067" cy="369332"/>
          </a:xfrm>
          <a:prstGeom prst="rect">
            <a:avLst/>
          </a:prstGeom>
          <a:noFill/>
        </p:spPr>
        <p:txBody>
          <a:bodyPr wrap="square" rtlCol="0">
            <a:spAutoFit/>
          </a:bodyPr>
          <a:lstStyle/>
          <a:p>
            <a:pPr defTabSz="914400"/>
            <a:r>
              <a:rPr lang="en-US" dirty="0" smtClean="0">
                <a:solidFill>
                  <a:srgbClr val="FF0000"/>
                </a:solidFill>
              </a:rPr>
              <a:t>This </a:t>
            </a:r>
            <a:r>
              <a:rPr lang="en-US" dirty="0">
                <a:solidFill>
                  <a:srgbClr val="FF0000"/>
                </a:solidFill>
              </a:rPr>
              <a:t>process explained in </a:t>
            </a:r>
            <a:r>
              <a:rPr lang="en-US" dirty="0" smtClean="0">
                <a:solidFill>
                  <a:srgbClr val="FF0000"/>
                </a:solidFill>
              </a:rPr>
              <a:t>details on the next three slides</a:t>
            </a:r>
            <a:endParaRPr lang="en-US" dirty="0">
              <a:solidFill>
                <a:srgbClr val="FF0000"/>
              </a:solidFill>
            </a:endParaRPr>
          </a:p>
        </p:txBody>
      </p:sp>
    </p:spTree>
    <p:extLst>
      <p:ext uri="{BB962C8B-B14F-4D97-AF65-F5344CB8AC3E}">
        <p14:creationId xmlns:p14="http://schemas.microsoft.com/office/powerpoint/2010/main" val="250413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cstate="print"/>
          <a:srcRect l="3075" t="1783" r="3475" b="41937"/>
          <a:stretch/>
        </p:blipFill>
        <p:spPr bwMode="auto">
          <a:xfrm>
            <a:off x="6431280" y="548640"/>
            <a:ext cx="5627370" cy="3303270"/>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2737554163"/>
              </p:ext>
            </p:extLst>
          </p:nvPr>
        </p:nvGraphicFramePr>
        <p:xfrm>
          <a:off x="43180" y="891116"/>
          <a:ext cx="63461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431280" y="4001459"/>
            <a:ext cx="5627370" cy="2308324"/>
          </a:xfrm>
          <a:prstGeom prst="rect">
            <a:avLst/>
          </a:prstGeom>
          <a:solidFill>
            <a:schemeClr val="bg1"/>
          </a:solidFill>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rtlCol="0">
            <a:spAutoFit/>
          </a:bodyPr>
          <a:lstStyle/>
          <a:p>
            <a:pPr defTabSz="914400"/>
            <a:r>
              <a:rPr lang="en-US" dirty="0" smtClean="0">
                <a:solidFill>
                  <a:prstClr val="white">
                    <a:lumMod val="50000"/>
                  </a:prstClr>
                </a:solidFill>
              </a:rPr>
              <a:t>3-Proline </a:t>
            </a:r>
            <a:r>
              <a:rPr lang="en-US" dirty="0">
                <a:solidFill>
                  <a:prstClr val="white">
                    <a:lumMod val="50000"/>
                  </a:prstClr>
                </a:solidFill>
                <a:sym typeface="Wingdings"/>
              </a:rPr>
              <a:t></a:t>
            </a:r>
            <a:r>
              <a:rPr lang="en-US" dirty="0">
                <a:solidFill>
                  <a:prstClr val="white">
                    <a:lumMod val="50000"/>
                  </a:prstClr>
                </a:solidFill>
              </a:rPr>
              <a:t> </a:t>
            </a:r>
            <a:r>
              <a:rPr lang="en-US" dirty="0" err="1">
                <a:solidFill>
                  <a:prstClr val="white">
                    <a:lumMod val="50000"/>
                  </a:prstClr>
                </a:solidFill>
              </a:rPr>
              <a:t>hydroxyproline</a:t>
            </a:r>
            <a:r>
              <a:rPr lang="en-US" dirty="0">
                <a:solidFill>
                  <a:prstClr val="white">
                    <a:lumMod val="50000"/>
                  </a:prstClr>
                </a:solidFill>
              </a:rPr>
              <a:t> &amp; lysine </a:t>
            </a:r>
            <a:r>
              <a:rPr lang="en-US" dirty="0" smtClean="0">
                <a:solidFill>
                  <a:prstClr val="white">
                    <a:lumMod val="50000"/>
                  </a:prstClr>
                </a:solidFill>
                <a:sym typeface="Wingdings"/>
              </a:rPr>
              <a:t></a:t>
            </a:r>
            <a:r>
              <a:rPr lang="en-US" dirty="0">
                <a:solidFill>
                  <a:prstClr val="white">
                    <a:lumMod val="50000"/>
                  </a:prstClr>
                </a:solidFill>
                <a:sym typeface="Wingdings"/>
              </a:rPr>
              <a:t> </a:t>
            </a:r>
            <a:r>
              <a:rPr lang="en-US" dirty="0" err="1" smtClean="0">
                <a:solidFill>
                  <a:prstClr val="white">
                    <a:lumMod val="50000"/>
                  </a:prstClr>
                </a:solidFill>
              </a:rPr>
              <a:t>hydroxylysine</a:t>
            </a:r>
            <a:endParaRPr lang="en-US" dirty="0">
              <a:solidFill>
                <a:prstClr val="white">
                  <a:lumMod val="50000"/>
                </a:prstClr>
              </a:solidFill>
            </a:endParaRPr>
          </a:p>
          <a:p>
            <a:pPr defTabSz="914400"/>
            <a:r>
              <a:rPr lang="en-US" dirty="0">
                <a:solidFill>
                  <a:prstClr val="white">
                    <a:lumMod val="50000"/>
                  </a:prstClr>
                </a:solidFill>
              </a:rPr>
              <a:t>3-Deficiency in vitamin C causes Scurvy </a:t>
            </a:r>
            <a:r>
              <a:rPr lang="en-US" dirty="0" smtClean="0">
                <a:solidFill>
                  <a:prstClr val="white">
                    <a:lumMod val="50000"/>
                  </a:prstClr>
                </a:solidFill>
              </a:rPr>
              <a:t>disease</a:t>
            </a:r>
          </a:p>
          <a:p>
            <a:pPr defTabSz="914400"/>
            <a:r>
              <a:rPr lang="en-US" dirty="0" smtClean="0">
                <a:solidFill>
                  <a:prstClr val="white">
                    <a:lumMod val="50000"/>
                  </a:prstClr>
                </a:solidFill>
              </a:rPr>
              <a:t>4-Glycosylation</a:t>
            </a:r>
            <a:r>
              <a:rPr lang="en-US" dirty="0">
                <a:solidFill>
                  <a:prstClr val="white">
                    <a:lumMod val="50000"/>
                  </a:prstClr>
                </a:solidFill>
              </a:rPr>
              <a:t>: </a:t>
            </a:r>
            <a:r>
              <a:rPr lang="en-US" dirty="0" smtClean="0">
                <a:solidFill>
                  <a:prstClr val="white">
                    <a:lumMod val="50000"/>
                  </a:prstClr>
                </a:solidFill>
              </a:rPr>
              <a:t>the </a:t>
            </a:r>
            <a:r>
              <a:rPr lang="en-US" dirty="0">
                <a:solidFill>
                  <a:prstClr val="white">
                    <a:lumMod val="50000"/>
                  </a:prstClr>
                </a:solidFill>
              </a:rPr>
              <a:t>attachment of sugar moieties to </a:t>
            </a:r>
            <a:r>
              <a:rPr lang="en-US" dirty="0" smtClean="0">
                <a:solidFill>
                  <a:prstClr val="white">
                    <a:lumMod val="50000"/>
                  </a:prstClr>
                </a:solidFill>
              </a:rPr>
              <a:t>proteins </a:t>
            </a:r>
          </a:p>
          <a:p>
            <a:pPr defTabSz="914400"/>
            <a:endParaRPr lang="en-US" dirty="0">
              <a:solidFill>
                <a:prstClr val="white">
                  <a:lumMod val="50000"/>
                </a:prstClr>
              </a:solidFill>
            </a:endParaRPr>
          </a:p>
          <a:p>
            <a:pPr defTabSz="914400"/>
            <a:r>
              <a:rPr lang="en-US" dirty="0">
                <a:solidFill>
                  <a:prstClr val="white">
                    <a:lumMod val="50000"/>
                  </a:prstClr>
                </a:solidFill>
              </a:rPr>
              <a:t>**3 &amp; 4 are post-translational modification steps Which are very important for the proper function of collagen </a:t>
            </a:r>
          </a:p>
        </p:txBody>
      </p:sp>
      <p:sp>
        <p:nvSpPr>
          <p:cNvPr id="11" name="Title 1"/>
          <p:cNvSpPr txBox="1">
            <a:spLocks/>
          </p:cNvSpPr>
          <p:nvPr/>
        </p:nvSpPr>
        <p:spPr>
          <a:xfrm>
            <a:off x="338668" y="0"/>
            <a:ext cx="6051948" cy="7737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rgbClr val="8AB833"/>
                </a:solidFill>
              </a:rPr>
              <a:t>Biosynthesis of Collagen  </a:t>
            </a:r>
            <a:endParaRPr lang="en-US" dirty="0">
              <a:solidFill>
                <a:srgbClr val="8AB833"/>
              </a:solidFill>
            </a:endParaRPr>
          </a:p>
        </p:txBody>
      </p:sp>
    </p:spTree>
    <p:extLst>
      <p:ext uri="{BB962C8B-B14F-4D97-AF65-F5344CB8AC3E}">
        <p14:creationId xmlns:p14="http://schemas.microsoft.com/office/powerpoint/2010/main" val="18210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8668" y="0"/>
            <a:ext cx="6051948" cy="773723"/>
          </a:xfrm>
        </p:spPr>
        <p:txBody>
          <a:bodyPr/>
          <a:lstStyle/>
          <a:p>
            <a:r>
              <a:rPr lang="en-US" dirty="0" smtClean="0">
                <a:solidFill>
                  <a:schemeClr val="accent2"/>
                </a:solidFill>
              </a:rPr>
              <a:t>Biosynthesis of Collagen  </a:t>
            </a:r>
            <a:endParaRPr lang="en-US" dirty="0">
              <a:solidFill>
                <a:schemeClr val="accent2"/>
              </a:solidFill>
            </a:endParaRPr>
          </a:p>
        </p:txBody>
      </p:sp>
      <p:pic>
        <p:nvPicPr>
          <p:cNvPr id="5" name="Picture 2"/>
          <p:cNvPicPr>
            <a:picLocks noGrp="1" noChangeAspect="1" noChangeArrowheads="1"/>
          </p:cNvPicPr>
          <p:nvPr>
            <p:ph idx="1"/>
          </p:nvPr>
        </p:nvPicPr>
        <p:blipFill rotWithShape="1">
          <a:blip r:embed="rId2" cstate="print"/>
          <a:srcRect t="53980"/>
          <a:stretch/>
        </p:blipFill>
        <p:spPr bwMode="auto">
          <a:xfrm>
            <a:off x="6768371" y="148590"/>
            <a:ext cx="5276668" cy="2963520"/>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cstate="print"/>
          <a:srcRect l="717" t="2151"/>
          <a:stretch/>
        </p:blipFill>
        <p:spPr bwMode="auto">
          <a:xfrm>
            <a:off x="6745329" y="3112110"/>
            <a:ext cx="5299710" cy="1337310"/>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644827315"/>
              </p:ext>
            </p:extLst>
          </p:nvPr>
        </p:nvGraphicFramePr>
        <p:xfrm>
          <a:off x="114408" y="863357"/>
          <a:ext cx="634619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6768371" y="4549676"/>
            <a:ext cx="5276668" cy="2031325"/>
          </a:xfrm>
          <a:prstGeom prst="rect">
            <a:avLst/>
          </a:prstGeom>
          <a:solidFill>
            <a:schemeClr val="bg1"/>
          </a:solidFill>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square" rtlCol="0">
            <a:spAutoFit/>
          </a:bodyPr>
          <a:lstStyle>
            <a:defPPr>
              <a:defRPr lang="en-US"/>
            </a:defPPr>
            <a:lvl1pPr>
              <a:defRPr>
                <a:solidFill>
                  <a:schemeClr val="bg1">
                    <a:lumMod val="65000"/>
                  </a:schemeClr>
                </a:solidFill>
              </a:defRPr>
            </a:lvl1pPr>
          </a:lstStyle>
          <a:p>
            <a:pPr defTabSz="914400"/>
            <a:r>
              <a:rPr lang="en-US" dirty="0">
                <a:solidFill>
                  <a:prstClr val="white">
                    <a:lumMod val="65000"/>
                  </a:prstClr>
                </a:solidFill>
              </a:rPr>
              <a:t>9- only cleaved </a:t>
            </a:r>
            <a:r>
              <a:rPr lang="en-US" dirty="0" err="1">
                <a:solidFill>
                  <a:prstClr val="white">
                    <a:lumMod val="65000"/>
                  </a:prstClr>
                </a:solidFill>
              </a:rPr>
              <a:t>tropocollagen</a:t>
            </a:r>
            <a:r>
              <a:rPr lang="en-US" dirty="0">
                <a:solidFill>
                  <a:prstClr val="white">
                    <a:lumMod val="65000"/>
                  </a:prstClr>
                </a:solidFill>
              </a:rPr>
              <a:t> molecules is used to form mature collagen fibers by assembly of </a:t>
            </a:r>
            <a:r>
              <a:rPr lang="en-US" dirty="0" err="1">
                <a:solidFill>
                  <a:prstClr val="white">
                    <a:lumMod val="65000"/>
                  </a:prstClr>
                </a:solidFill>
              </a:rPr>
              <a:t>tropocollagen</a:t>
            </a:r>
            <a:r>
              <a:rPr lang="en-US" dirty="0">
                <a:solidFill>
                  <a:prstClr val="white">
                    <a:lumMod val="65000"/>
                  </a:prstClr>
                </a:solidFill>
              </a:rPr>
              <a:t> into fibrils with subsequent cross linking.</a:t>
            </a:r>
          </a:p>
          <a:p>
            <a:pPr defTabSz="914400"/>
            <a:endParaRPr lang="en-US" dirty="0">
              <a:solidFill>
                <a:prstClr val="white">
                  <a:lumMod val="65000"/>
                </a:prstClr>
              </a:solidFill>
            </a:endParaRPr>
          </a:p>
          <a:p>
            <a:pPr defTabSz="914400"/>
            <a:r>
              <a:rPr lang="en-US" dirty="0">
                <a:solidFill>
                  <a:prstClr val="white">
                    <a:lumMod val="65000"/>
                  </a:prstClr>
                </a:solidFill>
              </a:rPr>
              <a:t>N.B. Step 8 </a:t>
            </a:r>
            <a:r>
              <a:rPr lang="en-US" dirty="0" smtClean="0">
                <a:solidFill>
                  <a:prstClr val="white">
                    <a:lumMod val="65000"/>
                  </a:prstClr>
                </a:solidFill>
              </a:rPr>
              <a:t>&amp; 9 occur in </a:t>
            </a:r>
            <a:r>
              <a:rPr lang="en-US" dirty="0">
                <a:solidFill>
                  <a:prstClr val="white">
                    <a:lumMod val="65000"/>
                  </a:prstClr>
                </a:solidFill>
              </a:rPr>
              <a:t>the matrix.</a:t>
            </a:r>
          </a:p>
          <a:p>
            <a:pPr defTabSz="914400"/>
            <a:endParaRPr lang="en-US" dirty="0">
              <a:solidFill>
                <a:prstClr val="white">
                  <a:lumMod val="65000"/>
                </a:prstClr>
              </a:solidFill>
            </a:endParaRPr>
          </a:p>
        </p:txBody>
      </p:sp>
    </p:spTree>
    <p:extLst>
      <p:ext uri="{BB962C8B-B14F-4D97-AF65-F5344CB8AC3E}">
        <p14:creationId xmlns:p14="http://schemas.microsoft.com/office/powerpoint/2010/main" val="51033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03867" y="40815"/>
            <a:ext cx="8596668" cy="1110652"/>
          </a:xfrm>
        </p:spPr>
        <p:txBody>
          <a:bodyPr vert="horz" lIns="91440" tIns="45720" rIns="91440" bIns="45720" rtlCol="0" anchor="t">
            <a:normAutofit/>
          </a:bodyPr>
          <a:lstStyle/>
          <a:p>
            <a:pPr algn="ctr"/>
            <a:r>
              <a:rPr lang="en-US" dirty="0" smtClean="0">
                <a:solidFill>
                  <a:schemeClr val="accent2"/>
                </a:solidFill>
              </a:rPr>
              <a:t>Crosslinking of Collagen Fibrils </a:t>
            </a:r>
            <a:endParaRPr lang="en-US" dirty="0">
              <a:solidFill>
                <a:schemeClr val="accent2"/>
              </a:solidFill>
            </a:endParaRPr>
          </a:p>
        </p:txBody>
      </p:sp>
      <p:sp>
        <p:nvSpPr>
          <p:cNvPr id="5" name="مربع نص 4"/>
          <p:cNvSpPr txBox="1"/>
          <p:nvPr/>
        </p:nvSpPr>
        <p:spPr>
          <a:xfrm>
            <a:off x="62894" y="1451401"/>
            <a:ext cx="7247467"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sz="2000" dirty="0">
                <a:solidFill>
                  <a:prstClr val="black"/>
                </a:solidFill>
              </a:rPr>
              <a:t>1-</a:t>
            </a:r>
            <a:r>
              <a:rPr lang="en-US" sz="2000" dirty="0">
                <a:solidFill>
                  <a:srgbClr val="FF0000"/>
                </a:solidFill>
              </a:rPr>
              <a:t> </a:t>
            </a:r>
            <a:r>
              <a:rPr lang="en-US" sz="2000" dirty="0" err="1" smtClean="0">
                <a:solidFill>
                  <a:srgbClr val="FF0000"/>
                </a:solidFill>
              </a:rPr>
              <a:t>Lysyl</a:t>
            </a:r>
            <a:r>
              <a:rPr lang="en-US" sz="2000" dirty="0" smtClean="0">
                <a:solidFill>
                  <a:srgbClr val="FF0000"/>
                </a:solidFill>
              </a:rPr>
              <a:t> oxidase </a:t>
            </a:r>
            <a:r>
              <a:rPr lang="en-US" sz="2000" dirty="0" err="1" smtClean="0">
                <a:solidFill>
                  <a:prstClr val="black"/>
                </a:solidFill>
              </a:rPr>
              <a:t>oxidatively</a:t>
            </a:r>
            <a:r>
              <a:rPr lang="en-US" sz="2000" dirty="0" smtClean="0">
                <a:solidFill>
                  <a:prstClr val="black"/>
                </a:solidFill>
              </a:rPr>
              <a:t> </a:t>
            </a:r>
            <a:r>
              <a:rPr lang="en-US" sz="2000" dirty="0" err="1" smtClean="0">
                <a:solidFill>
                  <a:prstClr val="black"/>
                </a:solidFill>
              </a:rPr>
              <a:t>deaminates</a:t>
            </a:r>
            <a:r>
              <a:rPr lang="en-US" sz="2000" dirty="0" smtClean="0">
                <a:solidFill>
                  <a:prstClr val="black"/>
                </a:solidFill>
              </a:rPr>
              <a:t> some of the lysine and </a:t>
            </a:r>
            <a:r>
              <a:rPr lang="en-US" sz="2000" dirty="0" err="1" smtClean="0">
                <a:solidFill>
                  <a:prstClr val="black"/>
                </a:solidFill>
              </a:rPr>
              <a:t>hydroxylysine</a:t>
            </a:r>
            <a:r>
              <a:rPr lang="en-US" sz="2000" dirty="0" smtClean="0">
                <a:solidFill>
                  <a:prstClr val="black"/>
                </a:solidFill>
              </a:rPr>
              <a:t> residues in collagen.</a:t>
            </a:r>
          </a:p>
          <a:p>
            <a:pPr defTabSz="914400"/>
            <a:r>
              <a:rPr lang="en-US" dirty="0">
                <a:solidFill>
                  <a:prstClr val="white">
                    <a:lumMod val="65000"/>
                  </a:prstClr>
                </a:solidFill>
              </a:rPr>
              <a:t>(By removing the amino group from lysine and </a:t>
            </a:r>
            <a:r>
              <a:rPr lang="en-US" dirty="0" err="1">
                <a:solidFill>
                  <a:prstClr val="white">
                    <a:lumMod val="65000"/>
                  </a:prstClr>
                </a:solidFill>
              </a:rPr>
              <a:t>hydroxylysine</a:t>
            </a:r>
            <a:r>
              <a:rPr lang="en-US" dirty="0">
                <a:solidFill>
                  <a:prstClr val="white">
                    <a:lumMod val="65000"/>
                  </a:prstClr>
                </a:solidFill>
              </a:rPr>
              <a:t> residues)</a:t>
            </a:r>
          </a:p>
        </p:txBody>
      </p:sp>
      <p:sp>
        <p:nvSpPr>
          <p:cNvPr id="6" name="مربع نص 5"/>
          <p:cNvSpPr txBox="1"/>
          <p:nvPr/>
        </p:nvSpPr>
        <p:spPr>
          <a:xfrm>
            <a:off x="77411" y="3025802"/>
            <a:ext cx="723295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sz="2000" dirty="0">
                <a:solidFill>
                  <a:prstClr val="black"/>
                </a:solidFill>
              </a:rPr>
              <a:t>2- The reactive aldehydes – </a:t>
            </a:r>
            <a:r>
              <a:rPr lang="en-US" sz="2000" dirty="0">
                <a:solidFill>
                  <a:srgbClr val="FF0000"/>
                </a:solidFill>
              </a:rPr>
              <a:t>allysine</a:t>
            </a:r>
            <a:r>
              <a:rPr lang="en-US" sz="2000" dirty="0">
                <a:solidFill>
                  <a:prstClr val="black"/>
                </a:solidFill>
              </a:rPr>
              <a:t> and </a:t>
            </a:r>
            <a:r>
              <a:rPr lang="en-US" sz="2000" dirty="0">
                <a:solidFill>
                  <a:srgbClr val="FF0000"/>
                </a:solidFill>
              </a:rPr>
              <a:t>hydroxyallysine</a:t>
            </a:r>
            <a:r>
              <a:rPr lang="en-US" sz="2000" dirty="0">
                <a:solidFill>
                  <a:prstClr val="black"/>
                </a:solidFill>
              </a:rPr>
              <a:t> condense with lysine or hydroxylysine residues in neighboring collagen molecules to form covalent cross-links</a:t>
            </a:r>
          </a:p>
          <a:p>
            <a:pPr defTabSz="914400"/>
            <a:r>
              <a:rPr lang="en-US" dirty="0" smtClean="0">
                <a:solidFill>
                  <a:prstClr val="black"/>
                </a:solidFill>
              </a:rPr>
              <a:t>(</a:t>
            </a:r>
            <a:r>
              <a:rPr lang="en-US" b="1" dirty="0" err="1" smtClean="0">
                <a:solidFill>
                  <a:srgbClr val="8AB833"/>
                </a:solidFill>
              </a:rPr>
              <a:t>Deaminated</a:t>
            </a:r>
            <a:r>
              <a:rPr lang="en-US" b="1" dirty="0" smtClean="0">
                <a:solidFill>
                  <a:prstClr val="black"/>
                </a:solidFill>
              </a:rPr>
              <a:t> </a:t>
            </a:r>
            <a:r>
              <a:rPr lang="en-US" dirty="0">
                <a:solidFill>
                  <a:prstClr val="white">
                    <a:lumMod val="65000"/>
                  </a:prstClr>
                </a:solidFill>
              </a:rPr>
              <a:t>collagen chain binds with </a:t>
            </a:r>
            <a:r>
              <a:rPr lang="en-US" b="1" dirty="0" smtClean="0">
                <a:solidFill>
                  <a:srgbClr val="8AB833"/>
                </a:solidFill>
              </a:rPr>
              <a:t>non-</a:t>
            </a:r>
            <a:r>
              <a:rPr lang="en-US" b="1" dirty="0" err="1" smtClean="0">
                <a:solidFill>
                  <a:srgbClr val="8AB833"/>
                </a:solidFill>
              </a:rPr>
              <a:t>deaminated</a:t>
            </a:r>
            <a:r>
              <a:rPr lang="en-US" b="1" dirty="0" smtClean="0">
                <a:solidFill>
                  <a:prstClr val="black"/>
                </a:solidFill>
              </a:rPr>
              <a:t> </a:t>
            </a:r>
            <a:r>
              <a:rPr lang="en-US" dirty="0">
                <a:solidFill>
                  <a:prstClr val="white">
                    <a:lumMod val="65000"/>
                  </a:prstClr>
                </a:solidFill>
              </a:rPr>
              <a:t>collagen </a:t>
            </a:r>
            <a:r>
              <a:rPr lang="en-US" dirty="0" smtClean="0">
                <a:solidFill>
                  <a:prstClr val="white">
                    <a:lumMod val="65000"/>
                  </a:prstClr>
                </a:solidFill>
              </a:rPr>
              <a:t>chain)</a:t>
            </a:r>
            <a:endParaRPr lang="en-US" dirty="0">
              <a:solidFill>
                <a:prstClr val="white">
                  <a:lumMod val="65000"/>
                </a:prstClr>
              </a:solidFill>
            </a:endParaRPr>
          </a:p>
        </p:txBody>
      </p:sp>
      <p:sp>
        <p:nvSpPr>
          <p:cNvPr id="7" name="مربع نص 6"/>
          <p:cNvSpPr txBox="1"/>
          <p:nvPr/>
        </p:nvSpPr>
        <p:spPr>
          <a:xfrm>
            <a:off x="77411" y="5095334"/>
            <a:ext cx="7232950"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00"/>
            <a:r>
              <a:rPr lang="en-US" sz="2000" dirty="0">
                <a:solidFill>
                  <a:prstClr val="black"/>
                </a:solidFill>
              </a:rPr>
              <a:t>3- </a:t>
            </a:r>
            <a:r>
              <a:rPr lang="fr-FR" sz="2000" dirty="0">
                <a:solidFill>
                  <a:prstClr val="black"/>
                </a:solidFill>
              </a:rPr>
              <a:t>This produces </a:t>
            </a:r>
            <a:r>
              <a:rPr lang="fr-FR" sz="2000" dirty="0">
                <a:solidFill>
                  <a:srgbClr val="FF0000"/>
                </a:solidFill>
              </a:rPr>
              <a:t>mature collagen fibres</a:t>
            </a:r>
          </a:p>
          <a:p>
            <a:pPr defTabSz="914400"/>
            <a:endParaRPr lang="en-US" dirty="0">
              <a:solidFill>
                <a:prstClr val="black"/>
              </a:solidFill>
            </a:endParaRPr>
          </a:p>
        </p:txBody>
      </p:sp>
      <p:pic>
        <p:nvPicPr>
          <p:cNvPr id="8" name="Picture 2"/>
          <p:cNvPicPr>
            <a:picLocks noChangeAspect="1" noChangeArrowheads="1"/>
          </p:cNvPicPr>
          <p:nvPr/>
        </p:nvPicPr>
        <p:blipFill rotWithShape="1">
          <a:blip r:embed="rId2" cstate="print"/>
          <a:srcRect b="1976"/>
          <a:stretch/>
        </p:blipFill>
        <p:spPr bwMode="auto">
          <a:xfrm>
            <a:off x="7721602" y="677108"/>
            <a:ext cx="4368800" cy="5823467"/>
          </a:xfrm>
          <a:prstGeom prst="rect">
            <a:avLst/>
          </a:prstGeom>
          <a:noFill/>
          <a:ln w="9525">
            <a:noFill/>
            <a:miter lim="800000"/>
            <a:headEnd/>
            <a:tailEnd/>
          </a:ln>
        </p:spPr>
      </p:pic>
    </p:spTree>
    <p:extLst>
      <p:ext uri="{BB962C8B-B14F-4D97-AF65-F5344CB8AC3E}">
        <p14:creationId xmlns:p14="http://schemas.microsoft.com/office/powerpoint/2010/main" val="3337514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114261" y="172279"/>
            <a:ext cx="3472070" cy="1046922"/>
          </a:xfrm>
          <a:prstGeom prst="roundRect">
            <a:avLst/>
          </a:prstGeom>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en-US" sz="3200" dirty="0">
                <a:solidFill>
                  <a:prstClr val="black"/>
                </a:solidFill>
              </a:rPr>
              <a:t>Collagen diseases</a:t>
            </a:r>
          </a:p>
        </p:txBody>
      </p:sp>
      <p:sp>
        <p:nvSpPr>
          <p:cNvPr id="8" name="Rounded Rectangle 7"/>
          <p:cNvSpPr/>
          <p:nvPr/>
        </p:nvSpPr>
        <p:spPr>
          <a:xfrm>
            <a:off x="407504" y="1437861"/>
            <a:ext cx="3200400" cy="742121"/>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400" dirty="0">
                <a:solidFill>
                  <a:prstClr val="black"/>
                </a:solidFill>
              </a:rPr>
              <a:t>Acquired</a:t>
            </a:r>
            <a:r>
              <a:rPr lang="en-US" dirty="0">
                <a:solidFill>
                  <a:prstClr val="black"/>
                </a:solidFill>
              </a:rPr>
              <a:t> </a:t>
            </a:r>
          </a:p>
        </p:txBody>
      </p:sp>
      <p:sp>
        <p:nvSpPr>
          <p:cNvPr id="9" name="Rounded Rectangle 8"/>
          <p:cNvSpPr/>
          <p:nvPr/>
        </p:nvSpPr>
        <p:spPr>
          <a:xfrm>
            <a:off x="6286500" y="1437861"/>
            <a:ext cx="3200400" cy="742121"/>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400" dirty="0">
                <a:solidFill>
                  <a:prstClr val="black"/>
                </a:solidFill>
              </a:rPr>
              <a:t>Genetically inherited  </a:t>
            </a:r>
          </a:p>
        </p:txBody>
      </p:sp>
      <p:sp>
        <p:nvSpPr>
          <p:cNvPr id="10" name="Rounded Rectangle 9"/>
          <p:cNvSpPr/>
          <p:nvPr/>
        </p:nvSpPr>
        <p:spPr>
          <a:xfrm>
            <a:off x="407504" y="2663685"/>
            <a:ext cx="3200400" cy="742121"/>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dirty="0">
                <a:solidFill>
                  <a:prstClr val="black"/>
                </a:solidFill>
              </a:rPr>
              <a:t>Scurvy due to Vitamin C deficiency </a:t>
            </a:r>
          </a:p>
        </p:txBody>
      </p:sp>
      <p:sp>
        <p:nvSpPr>
          <p:cNvPr id="11" name="Rounded Rectangle 10"/>
          <p:cNvSpPr/>
          <p:nvPr/>
        </p:nvSpPr>
        <p:spPr>
          <a:xfrm>
            <a:off x="4489174" y="2663685"/>
            <a:ext cx="3200400" cy="742121"/>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dirty="0">
                <a:solidFill>
                  <a:prstClr val="black"/>
                </a:solidFill>
              </a:rPr>
              <a:t>Ehlers-</a:t>
            </a:r>
            <a:r>
              <a:rPr lang="en-US" dirty="0" err="1">
                <a:solidFill>
                  <a:prstClr val="black"/>
                </a:solidFill>
              </a:rPr>
              <a:t>danlos</a:t>
            </a:r>
            <a:r>
              <a:rPr lang="en-US" dirty="0">
                <a:solidFill>
                  <a:prstClr val="black"/>
                </a:solidFill>
              </a:rPr>
              <a:t> Syndrome </a:t>
            </a:r>
          </a:p>
          <a:p>
            <a:pPr algn="ctr" defTabSz="914400"/>
            <a:r>
              <a:rPr lang="en-US" dirty="0">
                <a:solidFill>
                  <a:prstClr val="black"/>
                </a:solidFill>
              </a:rPr>
              <a:t>(EDS) </a:t>
            </a:r>
          </a:p>
        </p:txBody>
      </p:sp>
      <p:sp>
        <p:nvSpPr>
          <p:cNvPr id="12" name="Rounded Rectangle 11"/>
          <p:cNvSpPr/>
          <p:nvPr/>
        </p:nvSpPr>
        <p:spPr>
          <a:xfrm>
            <a:off x="8193156" y="2663685"/>
            <a:ext cx="3200400" cy="742121"/>
          </a:xfrm>
          <a:prstGeom prst="round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dirty="0">
                <a:solidFill>
                  <a:prstClr val="black"/>
                </a:solidFill>
              </a:rPr>
              <a:t>Osteogenesis Imperfecta</a:t>
            </a:r>
          </a:p>
          <a:p>
            <a:pPr algn="ctr" defTabSz="914400"/>
            <a:r>
              <a:rPr lang="en-US" dirty="0">
                <a:solidFill>
                  <a:prstClr val="black"/>
                </a:solidFill>
              </a:rPr>
              <a:t>(OI) </a:t>
            </a:r>
          </a:p>
        </p:txBody>
      </p:sp>
      <p:sp>
        <p:nvSpPr>
          <p:cNvPr id="37" name="Bent-Up Arrow 36"/>
          <p:cNvSpPr/>
          <p:nvPr/>
        </p:nvSpPr>
        <p:spPr>
          <a:xfrm rot="10800000">
            <a:off x="1842052" y="516835"/>
            <a:ext cx="1152939" cy="808382"/>
          </a:xfrm>
          <a:prstGeom prst="bentUp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endParaRPr>
          </a:p>
        </p:txBody>
      </p:sp>
      <p:sp>
        <p:nvSpPr>
          <p:cNvPr id="38" name="Bent-Up Arrow 37"/>
          <p:cNvSpPr/>
          <p:nvPr/>
        </p:nvSpPr>
        <p:spPr>
          <a:xfrm rot="10800000" flipH="1">
            <a:off x="6680753" y="516835"/>
            <a:ext cx="1152939" cy="808382"/>
          </a:xfrm>
          <a:prstGeom prst="bentUp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endParaRPr>
          </a:p>
        </p:txBody>
      </p:sp>
      <p:sp>
        <p:nvSpPr>
          <p:cNvPr id="39" name="Down Arrow 38"/>
          <p:cNvSpPr/>
          <p:nvPr/>
        </p:nvSpPr>
        <p:spPr>
          <a:xfrm>
            <a:off x="1828799" y="2226365"/>
            <a:ext cx="357809" cy="437320"/>
          </a:xfrm>
          <a:prstGeom prst="down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endParaRPr>
          </a:p>
        </p:txBody>
      </p:sp>
      <p:sp>
        <p:nvSpPr>
          <p:cNvPr id="41" name="Bent-Up Arrow 40"/>
          <p:cNvSpPr/>
          <p:nvPr/>
        </p:nvSpPr>
        <p:spPr>
          <a:xfrm rot="10800000">
            <a:off x="5029199" y="1775791"/>
            <a:ext cx="1152939" cy="808382"/>
          </a:xfrm>
          <a:prstGeom prst="bentUp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endParaRPr>
          </a:p>
        </p:txBody>
      </p:sp>
      <p:sp>
        <p:nvSpPr>
          <p:cNvPr id="42" name="Bent-Up Arrow 41"/>
          <p:cNvSpPr/>
          <p:nvPr/>
        </p:nvSpPr>
        <p:spPr>
          <a:xfrm rot="10800000" flipH="1">
            <a:off x="9556474" y="1775791"/>
            <a:ext cx="1152939" cy="808382"/>
          </a:xfrm>
          <a:prstGeom prst="bentUpArrow">
            <a:avLst/>
          </a:prstGeom>
          <a:solidFill>
            <a:schemeClr val="accent2"/>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400"/>
            <a:endParaRPr lang="en-US">
              <a:solidFill>
                <a:prstClr val="white"/>
              </a:solidFill>
            </a:endParaRPr>
          </a:p>
        </p:txBody>
      </p:sp>
      <p:sp>
        <p:nvSpPr>
          <p:cNvPr id="43" name="Rectangle 42"/>
          <p:cNvSpPr/>
          <p:nvPr/>
        </p:nvSpPr>
        <p:spPr>
          <a:xfrm>
            <a:off x="407504" y="3717231"/>
            <a:ext cx="8047383" cy="2935355"/>
          </a:xfrm>
          <a:prstGeom prst="rect">
            <a:avLst/>
          </a:prstGeom>
          <a:ln w="38100">
            <a:solidFill>
              <a:schemeClr val="bg1">
                <a:lumMod val="50000"/>
              </a:schemeClr>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defTabSz="914400"/>
            <a:r>
              <a:rPr lang="en-US" sz="2400" dirty="0">
                <a:solidFill>
                  <a:prstClr val="black"/>
                </a:solidFill>
              </a:rPr>
              <a:t>Acquired Scurvy due to Vitamin C deficiency </a:t>
            </a:r>
            <a:endParaRPr lang="en-US" sz="2400" dirty="0" smtClean="0">
              <a:solidFill>
                <a:prstClr val="black"/>
              </a:solidFill>
            </a:endParaRPr>
          </a:p>
          <a:p>
            <a:pPr defTabSz="914400"/>
            <a:r>
              <a:rPr lang="en-US" sz="2400" dirty="0" smtClean="0">
                <a:solidFill>
                  <a:prstClr val="white">
                    <a:lumMod val="50000"/>
                  </a:prstClr>
                </a:solidFill>
              </a:rPr>
              <a:t>(</a:t>
            </a:r>
            <a:r>
              <a:rPr lang="en-US" sz="2400" dirty="0">
                <a:solidFill>
                  <a:prstClr val="white">
                    <a:lumMod val="50000"/>
                  </a:prstClr>
                </a:solidFill>
              </a:rPr>
              <a:t>also called sailors disease) :</a:t>
            </a:r>
          </a:p>
          <a:p>
            <a:pPr defTabSz="914400"/>
            <a:r>
              <a:rPr lang="en-US" dirty="0">
                <a:solidFill>
                  <a:prstClr val="white">
                    <a:lumMod val="50000"/>
                  </a:prstClr>
                </a:solidFill>
              </a:rPr>
              <a:t>This disease is due malnutrition and it mainly affects (gums and teeth).</a:t>
            </a:r>
          </a:p>
          <a:p>
            <a:pPr defTabSz="914400"/>
            <a:r>
              <a:rPr lang="en-US" dirty="0">
                <a:solidFill>
                  <a:prstClr val="white">
                    <a:lumMod val="50000"/>
                  </a:prstClr>
                </a:solidFill>
              </a:rPr>
              <a:t>Symptoms :</a:t>
            </a:r>
          </a:p>
          <a:p>
            <a:pPr defTabSz="914400"/>
            <a:r>
              <a:rPr lang="en-US" dirty="0">
                <a:solidFill>
                  <a:prstClr val="white">
                    <a:lumMod val="50000"/>
                  </a:prstClr>
                </a:solidFill>
              </a:rPr>
              <a:t>Bleeding gums , the gums become spongy , painful and inflamed.</a:t>
            </a:r>
          </a:p>
          <a:p>
            <a:pPr defTabSz="914400"/>
            <a:r>
              <a:rPr lang="en-US" dirty="0">
                <a:solidFill>
                  <a:prstClr val="white">
                    <a:lumMod val="50000"/>
                  </a:prstClr>
                </a:solidFill>
              </a:rPr>
              <a:t>Detaching of the teeth from gums .</a:t>
            </a:r>
          </a:p>
          <a:p>
            <a:pPr defTabSz="914400"/>
            <a:r>
              <a:rPr lang="en-US" dirty="0">
                <a:solidFill>
                  <a:prstClr val="white">
                    <a:lumMod val="50000"/>
                  </a:prstClr>
                </a:solidFill>
              </a:rPr>
              <a:t>Skin problems</a:t>
            </a:r>
          </a:p>
          <a:p>
            <a:pPr defTabSz="914400"/>
            <a:r>
              <a:rPr lang="en-US" dirty="0">
                <a:solidFill>
                  <a:prstClr val="white">
                    <a:lumMod val="50000"/>
                  </a:prstClr>
                </a:solidFill>
              </a:rPr>
              <a:t>Enzyme affected : hydroxylase .</a:t>
            </a:r>
          </a:p>
          <a:p>
            <a:pPr defTabSz="914400"/>
            <a:r>
              <a:rPr lang="en-US" dirty="0">
                <a:solidFill>
                  <a:prstClr val="black"/>
                </a:solidFill>
              </a:rPr>
              <a:t> </a:t>
            </a:r>
          </a:p>
          <a:p>
            <a:pPr defTabSz="914400"/>
            <a:endParaRPr lang="en-US" dirty="0">
              <a:solidFill>
                <a:prstClr val="black"/>
              </a:solidFill>
            </a:endParaRPr>
          </a:p>
        </p:txBody>
      </p:sp>
      <p:pic>
        <p:nvPicPr>
          <p:cNvPr id="44" name="Picture 43"/>
          <p:cNvPicPr>
            <a:picLocks noChangeAspect="1"/>
          </p:cNvPicPr>
          <p:nvPr/>
        </p:nvPicPr>
        <p:blipFill>
          <a:blip r:embed="rId2"/>
          <a:stretch>
            <a:fillRect/>
          </a:stretch>
        </p:blipFill>
        <p:spPr>
          <a:xfrm>
            <a:off x="8647380" y="3717231"/>
            <a:ext cx="3324226" cy="2935355"/>
          </a:xfrm>
          <a:prstGeom prst="rect">
            <a:avLst/>
          </a:prstGeom>
        </p:spPr>
      </p:pic>
    </p:spTree>
    <p:extLst>
      <p:ext uri="{BB962C8B-B14F-4D97-AF65-F5344CB8AC3E}">
        <p14:creationId xmlns:p14="http://schemas.microsoft.com/office/powerpoint/2010/main" val="339339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55666" y="258418"/>
            <a:ext cx="3962923" cy="1166191"/>
          </a:xfrm>
          <a:prstGeom prst="roundRect">
            <a:avLst/>
          </a:prstGeom>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r>
              <a:rPr lang="en-US" sz="3200" dirty="0">
                <a:solidFill>
                  <a:prstClr val="black"/>
                </a:solidFill>
              </a:rPr>
              <a:t>Ehlers-</a:t>
            </a:r>
            <a:r>
              <a:rPr lang="en-US" sz="3200" dirty="0" err="1">
                <a:solidFill>
                  <a:prstClr val="black"/>
                </a:solidFill>
              </a:rPr>
              <a:t>danlos</a:t>
            </a:r>
            <a:r>
              <a:rPr lang="en-US" sz="3200" dirty="0">
                <a:solidFill>
                  <a:prstClr val="black"/>
                </a:solidFill>
              </a:rPr>
              <a:t> syndrome due to :</a:t>
            </a:r>
          </a:p>
        </p:txBody>
      </p:sp>
      <p:sp>
        <p:nvSpPr>
          <p:cNvPr id="7" name="Rounded Rectangle 6"/>
          <p:cNvSpPr/>
          <p:nvPr/>
        </p:nvSpPr>
        <p:spPr>
          <a:xfrm>
            <a:off x="251265" y="1802295"/>
            <a:ext cx="3897654" cy="1961320"/>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400" dirty="0">
                <a:solidFill>
                  <a:prstClr val="black"/>
                </a:solidFill>
              </a:rPr>
              <a:t>deficiency of </a:t>
            </a:r>
            <a:r>
              <a:rPr lang="en-US" sz="2400" dirty="0">
                <a:solidFill>
                  <a:srgbClr val="FF0000"/>
                </a:solidFill>
              </a:rPr>
              <a:t>lysyl hydroxylase </a:t>
            </a:r>
            <a:r>
              <a:rPr lang="en-US" sz="2400" dirty="0" smtClean="0">
                <a:solidFill>
                  <a:prstClr val="black"/>
                </a:solidFill>
              </a:rPr>
              <a:t>or</a:t>
            </a:r>
          </a:p>
          <a:p>
            <a:pPr algn="ctr" defTabSz="914400"/>
            <a:r>
              <a:rPr lang="en-US" sz="2400" dirty="0" smtClean="0">
                <a:solidFill>
                  <a:srgbClr val="FF0000"/>
                </a:solidFill>
              </a:rPr>
              <a:t> </a:t>
            </a:r>
            <a:r>
              <a:rPr lang="en-US" sz="2400" dirty="0">
                <a:solidFill>
                  <a:srgbClr val="FF0000"/>
                </a:solidFill>
              </a:rPr>
              <a:t>N-procollagen peptidase </a:t>
            </a:r>
          </a:p>
        </p:txBody>
      </p:sp>
      <p:sp>
        <p:nvSpPr>
          <p:cNvPr id="8" name="Rounded Rectangle 7"/>
          <p:cNvSpPr/>
          <p:nvPr/>
        </p:nvSpPr>
        <p:spPr>
          <a:xfrm>
            <a:off x="5572015" y="1802295"/>
            <a:ext cx="3764141" cy="1961320"/>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14400"/>
            <a:r>
              <a:rPr lang="en-US" sz="2400" dirty="0">
                <a:solidFill>
                  <a:srgbClr val="FF0000"/>
                </a:solidFill>
              </a:rPr>
              <a:t>Mutations</a:t>
            </a:r>
            <a:r>
              <a:rPr lang="en-US" sz="2400" dirty="0">
                <a:solidFill>
                  <a:prstClr val="black"/>
                </a:solidFill>
              </a:rPr>
              <a:t> in the amino acid sequence of </a:t>
            </a:r>
            <a:r>
              <a:rPr lang="en-US" sz="2400" dirty="0">
                <a:solidFill>
                  <a:srgbClr val="FF0000"/>
                </a:solidFill>
              </a:rPr>
              <a:t>collagen 1 , 3 , 5</a:t>
            </a:r>
          </a:p>
          <a:p>
            <a:pPr algn="ctr" defTabSz="914400"/>
            <a:r>
              <a:rPr lang="en-US" sz="2400" dirty="0">
                <a:solidFill>
                  <a:prstClr val="white">
                    <a:lumMod val="50000"/>
                  </a:prstClr>
                </a:solidFill>
              </a:rPr>
              <a:t>(The gene is present but mutated)</a:t>
            </a:r>
          </a:p>
        </p:txBody>
      </p:sp>
      <p:sp>
        <p:nvSpPr>
          <p:cNvPr id="9" name="Bent-Up Arrow 8"/>
          <p:cNvSpPr/>
          <p:nvPr/>
        </p:nvSpPr>
        <p:spPr>
          <a:xfrm rot="10800000">
            <a:off x="1556867" y="841513"/>
            <a:ext cx="1152939" cy="808382"/>
          </a:xfrm>
          <a:prstGeom prst="bentUp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prstClr val="white"/>
              </a:solidFill>
            </a:endParaRPr>
          </a:p>
        </p:txBody>
      </p:sp>
      <p:sp>
        <p:nvSpPr>
          <p:cNvPr id="10" name="Bent-Up Arrow 9"/>
          <p:cNvSpPr/>
          <p:nvPr/>
        </p:nvSpPr>
        <p:spPr>
          <a:xfrm rot="10800000" flipH="1">
            <a:off x="6764449" y="841514"/>
            <a:ext cx="1152939" cy="808382"/>
          </a:xfrm>
          <a:prstGeom prst="bentUp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endParaRPr lang="en-US">
              <a:solidFill>
                <a:prstClr val="white"/>
              </a:solidFill>
            </a:endParaRPr>
          </a:p>
        </p:txBody>
      </p:sp>
      <p:sp>
        <p:nvSpPr>
          <p:cNvPr id="11" name="Flowchart: Alternate Process 10"/>
          <p:cNvSpPr/>
          <p:nvPr/>
        </p:nvSpPr>
        <p:spPr>
          <a:xfrm>
            <a:off x="251265" y="4373215"/>
            <a:ext cx="5752753" cy="1762541"/>
          </a:xfrm>
          <a:prstGeom prst="flowChartAlternateProcess">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lgn="ctr" defTabSz="914400">
              <a:buFont typeface="Arial" panose="020B0604020202020204" pitchFamily="34" charset="0"/>
              <a:buChar char="•"/>
            </a:pPr>
            <a:r>
              <a:rPr lang="en-US" sz="2400" dirty="0">
                <a:solidFill>
                  <a:prstClr val="black"/>
                </a:solidFill>
              </a:rPr>
              <a:t>Characterized by </a:t>
            </a:r>
            <a:r>
              <a:rPr lang="en-US" sz="2400" dirty="0">
                <a:solidFill>
                  <a:srgbClr val="FF0000"/>
                </a:solidFill>
              </a:rPr>
              <a:t>Hyper-extensibility</a:t>
            </a:r>
            <a:r>
              <a:rPr lang="en-US" sz="2400" dirty="0">
                <a:solidFill>
                  <a:prstClr val="black"/>
                </a:solidFill>
              </a:rPr>
              <a:t> </a:t>
            </a:r>
            <a:r>
              <a:rPr lang="en-US" sz="2400" dirty="0">
                <a:solidFill>
                  <a:prstClr val="white">
                    <a:lumMod val="50000"/>
                  </a:prstClr>
                </a:solidFill>
              </a:rPr>
              <a:t>(the skin can become stretched ) </a:t>
            </a:r>
            <a:r>
              <a:rPr lang="en-US" sz="2400" dirty="0">
                <a:solidFill>
                  <a:prstClr val="black"/>
                </a:solidFill>
              </a:rPr>
              <a:t>of skin and joints.</a:t>
            </a:r>
          </a:p>
        </p:txBody>
      </p:sp>
      <p:pic>
        <p:nvPicPr>
          <p:cNvPr id="12" name="Picture 11"/>
          <p:cNvPicPr>
            <a:picLocks noChangeAspect="1" noChangeArrowheads="1"/>
          </p:cNvPicPr>
          <p:nvPr/>
        </p:nvPicPr>
        <p:blipFill>
          <a:blip r:embed="rId2" cstate="print"/>
          <a:srcRect/>
          <a:stretch>
            <a:fillRect/>
          </a:stretch>
        </p:blipFill>
        <p:spPr bwMode="auto">
          <a:xfrm>
            <a:off x="6253807" y="4157866"/>
            <a:ext cx="3082349" cy="2193238"/>
          </a:xfrm>
          <a:prstGeom prst="rect">
            <a:avLst/>
          </a:prstGeom>
          <a:noFill/>
          <a:ln w="9525">
            <a:noFill/>
            <a:miter lim="800000"/>
            <a:headEnd/>
            <a:tailEnd/>
          </a:ln>
        </p:spPr>
      </p:pic>
      <p:grpSp>
        <p:nvGrpSpPr>
          <p:cNvPr id="13" name="Group 12"/>
          <p:cNvGrpSpPr>
            <a:grpSpLocks/>
          </p:cNvGrpSpPr>
          <p:nvPr/>
        </p:nvGrpSpPr>
        <p:grpSpPr bwMode="auto">
          <a:xfrm>
            <a:off x="9585945" y="2328249"/>
            <a:ext cx="2301255" cy="4022855"/>
            <a:chOff x="6858000" y="3873903"/>
            <a:chExt cx="1905000" cy="2984097"/>
          </a:xfrm>
        </p:grpSpPr>
        <p:pic>
          <p:nvPicPr>
            <p:cNvPr id="14" name="Picture 13" descr="http://upload.wikimedia.org/wikipedia/commons/thumb/3/3c/Ehlers-Danlos_thumb.jpg/200px-Ehlers-Danlos_thumb.jpg">
              <a:hlinkClick r:id="rId3" tooltip="Individual with EDS displaying hypermobile joints."/>
            </p:cNvPr>
            <p:cNvPicPr>
              <a:picLocks noChangeAspect="1" noChangeArrowheads="1"/>
            </p:cNvPicPr>
            <p:nvPr/>
          </p:nvPicPr>
          <p:blipFill>
            <a:blip r:embed="rId4" cstate="print"/>
            <a:srcRect/>
            <a:stretch>
              <a:fillRect/>
            </a:stretch>
          </p:blipFill>
          <p:spPr bwMode="auto">
            <a:xfrm>
              <a:off x="6858000" y="5429250"/>
              <a:ext cx="1905000" cy="1428750"/>
            </a:xfrm>
            <a:prstGeom prst="rect">
              <a:avLst/>
            </a:prstGeom>
            <a:noFill/>
            <a:ln w="9525">
              <a:noFill/>
              <a:miter lim="800000"/>
              <a:headEnd/>
              <a:tailEnd/>
            </a:ln>
          </p:spPr>
        </p:pic>
        <p:pic>
          <p:nvPicPr>
            <p:cNvPr id="15" name="Picture 14" descr="http://upload.wikimedia.org/wikipedia/commons/thumb/2/2e/Ehlers-Danlos_syndrome4.jpg/220px-Ehlers-Danlos_syndrome4.jpg">
              <a:hlinkClick r:id="rId5"/>
            </p:cNvPr>
            <p:cNvPicPr>
              <a:picLocks noChangeAspect="1" noChangeArrowheads="1"/>
            </p:cNvPicPr>
            <p:nvPr/>
          </p:nvPicPr>
          <p:blipFill>
            <a:blip r:embed="rId6" cstate="print"/>
            <a:srcRect/>
            <a:stretch>
              <a:fillRect/>
            </a:stretch>
          </p:blipFill>
          <p:spPr bwMode="auto">
            <a:xfrm>
              <a:off x="6858000" y="3873903"/>
              <a:ext cx="1866900" cy="1688697"/>
            </a:xfrm>
            <a:prstGeom prst="rect">
              <a:avLst/>
            </a:prstGeom>
            <a:noFill/>
            <a:ln w="9525">
              <a:noFill/>
              <a:miter lim="800000"/>
              <a:headEnd/>
              <a:tailEnd/>
            </a:ln>
          </p:spPr>
        </p:pic>
      </p:grpSp>
    </p:spTree>
    <p:extLst>
      <p:ext uri="{BB962C8B-B14F-4D97-AF65-F5344CB8AC3E}">
        <p14:creationId xmlns:p14="http://schemas.microsoft.com/office/powerpoint/2010/main" val="56324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Objectives:</a:t>
            </a:r>
          </a:p>
        </p:txBody>
      </p:sp>
      <p:sp>
        <p:nvSpPr>
          <p:cNvPr id="3" name="Content Placeholder 2"/>
          <p:cNvSpPr>
            <a:spLocks noGrp="1"/>
          </p:cNvSpPr>
          <p:nvPr>
            <p:ph idx="1"/>
          </p:nvPr>
        </p:nvSpPr>
        <p:spPr/>
        <p:txBody>
          <a:bodyPr>
            <a:normAutofit fontScale="92500" lnSpcReduction="10000"/>
          </a:bodyPr>
          <a:lstStyle/>
          <a:p>
            <a:pPr marL="914400" indent="-396875" algn="just" fontAlgn="auto">
              <a:spcBef>
                <a:spcPts val="0"/>
              </a:spcBef>
              <a:spcAft>
                <a:spcPts val="1200"/>
              </a:spcAft>
              <a:buFont typeface="Wingdings 3" pitchFamily="18" charset="2"/>
              <a:buChar char="u"/>
              <a:defRPr/>
            </a:pPr>
            <a:r>
              <a:rPr lang="en-US" sz="2400" dirty="0">
                <a:solidFill>
                  <a:schemeClr val="tx1"/>
                </a:solidFill>
              </a:rPr>
              <a:t>To study the importance of </a:t>
            </a:r>
            <a:r>
              <a:rPr lang="en-US" sz="2400" dirty="0" err="1">
                <a:solidFill>
                  <a:schemeClr val="tx1"/>
                </a:solidFill>
              </a:rPr>
              <a:t>creatine</a:t>
            </a:r>
            <a:r>
              <a:rPr lang="en-US" sz="2400" dirty="0">
                <a:solidFill>
                  <a:schemeClr val="tx1"/>
                </a:solidFill>
              </a:rPr>
              <a:t> in muscle as a storage form of energy</a:t>
            </a:r>
          </a:p>
          <a:p>
            <a:pPr marL="911225" indent="-393700" algn="just" fontAlgn="auto">
              <a:spcBef>
                <a:spcPts val="0"/>
              </a:spcBef>
              <a:spcAft>
                <a:spcPts val="1200"/>
              </a:spcAft>
              <a:buFont typeface="Wingdings 3" pitchFamily="18" charset="2"/>
              <a:buChar char="u"/>
              <a:defRPr/>
            </a:pPr>
            <a:r>
              <a:rPr lang="en-US" sz="2400" dirty="0">
                <a:solidFill>
                  <a:schemeClr val="tx1"/>
                </a:solidFill>
              </a:rPr>
              <a:t>To understand the biosynthesis of </a:t>
            </a:r>
            <a:r>
              <a:rPr lang="en-US" sz="2400" dirty="0" err="1">
                <a:solidFill>
                  <a:schemeClr val="tx1"/>
                </a:solidFill>
              </a:rPr>
              <a:t>creatine</a:t>
            </a:r>
            <a:endParaRPr lang="en-US" sz="2400" dirty="0">
              <a:solidFill>
                <a:schemeClr val="tx1"/>
              </a:solidFill>
            </a:endParaRPr>
          </a:p>
          <a:p>
            <a:pPr marL="914400" indent="-396875" algn="just" fontAlgn="auto">
              <a:spcBef>
                <a:spcPts val="0"/>
              </a:spcBef>
              <a:spcAft>
                <a:spcPts val="1200"/>
              </a:spcAft>
              <a:buFont typeface="Wingdings 3" pitchFamily="18" charset="2"/>
              <a:buChar char="u"/>
              <a:defRPr/>
            </a:pPr>
            <a:r>
              <a:rPr lang="en-US" sz="2400" dirty="0">
                <a:solidFill>
                  <a:schemeClr val="tx1"/>
                </a:solidFill>
              </a:rPr>
              <a:t>To study the process of </a:t>
            </a:r>
            <a:r>
              <a:rPr lang="en-US" sz="2400" dirty="0" err="1">
                <a:solidFill>
                  <a:schemeClr val="tx1"/>
                </a:solidFill>
              </a:rPr>
              <a:t>creatine</a:t>
            </a:r>
            <a:r>
              <a:rPr lang="en-US" sz="2400" dirty="0">
                <a:solidFill>
                  <a:schemeClr val="tx1"/>
                </a:solidFill>
              </a:rPr>
              <a:t> degradation and formation of creatinine as an end product</a:t>
            </a:r>
          </a:p>
          <a:p>
            <a:pPr marL="914400" indent="-396875" algn="just" fontAlgn="auto">
              <a:spcBef>
                <a:spcPts val="0"/>
              </a:spcBef>
              <a:spcAft>
                <a:spcPts val="1200"/>
              </a:spcAft>
              <a:buFont typeface="Wingdings 3" pitchFamily="18" charset="2"/>
              <a:buChar char="u"/>
              <a:defRPr/>
            </a:pPr>
            <a:r>
              <a:rPr lang="en-US" sz="2400" dirty="0">
                <a:solidFill>
                  <a:schemeClr val="tx1"/>
                </a:solidFill>
              </a:rPr>
              <a:t>To understand the clinical importance of creatinine as a sensitive indicator of kidney function</a:t>
            </a:r>
          </a:p>
          <a:p>
            <a:pPr marL="914400" indent="-396875" algn="just" fontAlgn="auto">
              <a:spcBef>
                <a:spcPts val="0"/>
              </a:spcBef>
              <a:spcAft>
                <a:spcPts val="1200"/>
              </a:spcAft>
              <a:buFont typeface="Wingdings 3" pitchFamily="18" charset="2"/>
              <a:buChar char="u"/>
              <a:defRPr/>
            </a:pPr>
            <a:r>
              <a:rPr lang="en-US" sz="2400" dirty="0">
                <a:solidFill>
                  <a:schemeClr val="tx1"/>
                </a:solidFill>
              </a:rPr>
              <a:t>To study the structure, function, types, and biosynthesis  of collagen </a:t>
            </a:r>
          </a:p>
          <a:p>
            <a:pPr marL="914400" indent="-396875" algn="just" fontAlgn="auto">
              <a:spcBef>
                <a:spcPts val="0"/>
              </a:spcBef>
              <a:spcAft>
                <a:spcPts val="1200"/>
              </a:spcAft>
              <a:buFont typeface="Wingdings 3" pitchFamily="18" charset="2"/>
              <a:buChar char="u"/>
              <a:defRPr/>
            </a:pPr>
            <a:r>
              <a:rPr lang="en-US" sz="2400" dirty="0">
                <a:solidFill>
                  <a:schemeClr val="tx1"/>
                </a:solidFill>
              </a:rPr>
              <a:t>To understand different diseases associated with collagen</a:t>
            </a:r>
          </a:p>
        </p:txBody>
      </p:sp>
      <p:sp>
        <p:nvSpPr>
          <p:cNvPr id="4" name="TextBox 3"/>
          <p:cNvSpPr txBox="1"/>
          <p:nvPr/>
        </p:nvSpPr>
        <p:spPr>
          <a:xfrm>
            <a:off x="559557" y="1562248"/>
            <a:ext cx="7151427" cy="400110"/>
          </a:xfrm>
          <a:prstGeom prst="rect">
            <a:avLst/>
          </a:prstGeom>
          <a:noFill/>
        </p:spPr>
        <p:txBody>
          <a:bodyPr wrap="square" rtlCol="0">
            <a:spAutoFit/>
          </a:bodyPr>
          <a:lstStyle/>
          <a:p>
            <a:r>
              <a:rPr lang="en-US" sz="2000" dirty="0" smtClean="0"/>
              <a:t>By the end of the lecture. Students should be familiar with :</a:t>
            </a:r>
            <a:endParaRPr lang="en-US" sz="2000" dirty="0"/>
          </a:p>
        </p:txBody>
      </p:sp>
    </p:spTree>
    <p:extLst>
      <p:ext uri="{BB962C8B-B14F-4D97-AF65-F5344CB8AC3E}">
        <p14:creationId xmlns:p14="http://schemas.microsoft.com/office/powerpoint/2010/main" val="385135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8" y="303693"/>
            <a:ext cx="10056927" cy="1320800"/>
          </a:xfrm>
        </p:spPr>
        <p:txBody>
          <a:bodyPr/>
          <a:lstStyle/>
          <a:p>
            <a:r>
              <a:rPr lang="en-US" dirty="0">
                <a:solidFill>
                  <a:schemeClr val="tx1"/>
                </a:solidFill>
              </a:rPr>
              <a:t>Osteogenesis imperfecta (brittle bone disease): </a:t>
            </a:r>
          </a:p>
        </p:txBody>
      </p:sp>
      <p:sp>
        <p:nvSpPr>
          <p:cNvPr id="5" name="Rounded Rectangle 4"/>
          <p:cNvSpPr/>
          <p:nvPr/>
        </p:nvSpPr>
        <p:spPr>
          <a:xfrm>
            <a:off x="212035" y="964093"/>
            <a:ext cx="9369286" cy="1722782"/>
          </a:xfrm>
          <a:prstGeom prst="roundRect">
            <a:avLst/>
          </a:prstGeom>
          <a:ln w="3810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defTabSz="914400">
              <a:defRPr/>
            </a:pPr>
            <a:r>
              <a:rPr lang="en-US" sz="2400" dirty="0">
                <a:solidFill>
                  <a:prstClr val="black"/>
                </a:solidFill>
              </a:rPr>
              <a:t>Characterized by bones that fracture easily, with minor or no trauma </a:t>
            </a:r>
            <a:r>
              <a:rPr lang="en-US" sz="2400" dirty="0">
                <a:solidFill>
                  <a:prstClr val="white">
                    <a:lumMod val="50000"/>
                  </a:prstClr>
                </a:solidFill>
              </a:rPr>
              <a:t>(normal weight of the body).</a:t>
            </a:r>
          </a:p>
          <a:p>
            <a:pPr defTabSz="914400">
              <a:defRPr/>
            </a:pPr>
            <a:r>
              <a:rPr lang="en-US" sz="2400" dirty="0">
                <a:solidFill>
                  <a:prstClr val="black"/>
                </a:solidFill>
              </a:rPr>
              <a:t>Mutations </a:t>
            </a:r>
            <a:r>
              <a:rPr lang="en-US" sz="2400" dirty="0">
                <a:solidFill>
                  <a:srgbClr val="FF0000"/>
                </a:solidFill>
              </a:rPr>
              <a:t>replace glycine with amino acids having bulky side</a:t>
            </a:r>
            <a:r>
              <a:rPr lang="en-US" sz="2400" dirty="0">
                <a:solidFill>
                  <a:prstClr val="black"/>
                </a:solidFill>
              </a:rPr>
              <a:t> </a:t>
            </a:r>
            <a:r>
              <a:rPr lang="en-US" sz="2400" dirty="0">
                <a:solidFill>
                  <a:srgbClr val="FF0000"/>
                </a:solidFill>
              </a:rPr>
              <a:t>chains</a:t>
            </a:r>
            <a:r>
              <a:rPr lang="en-US" sz="2400" dirty="0">
                <a:solidFill>
                  <a:prstClr val="black"/>
                </a:solidFill>
              </a:rPr>
              <a:t> preventing the formation of triple helical conformation.</a:t>
            </a:r>
          </a:p>
        </p:txBody>
      </p:sp>
      <p:sp>
        <p:nvSpPr>
          <p:cNvPr id="6" name="Rounded Rectangle 5"/>
          <p:cNvSpPr/>
          <p:nvPr/>
        </p:nvSpPr>
        <p:spPr>
          <a:xfrm>
            <a:off x="212035" y="2835965"/>
            <a:ext cx="3657599" cy="38298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defTabSz="914400">
              <a:defRPr/>
            </a:pPr>
            <a:r>
              <a:rPr lang="en-US" sz="2400" b="1" dirty="0">
                <a:solidFill>
                  <a:prstClr val="black"/>
                </a:solidFill>
              </a:rPr>
              <a:t>Type </a:t>
            </a:r>
            <a:r>
              <a:rPr lang="en-US" sz="2400" b="1" dirty="0" smtClean="0">
                <a:solidFill>
                  <a:prstClr val="black"/>
                </a:solidFill>
              </a:rPr>
              <a:t>I </a:t>
            </a:r>
            <a:r>
              <a:rPr lang="en-US" sz="2400" dirty="0">
                <a:solidFill>
                  <a:srgbClr val="FF0000"/>
                </a:solidFill>
              </a:rPr>
              <a:t>most common,</a:t>
            </a:r>
            <a:r>
              <a:rPr lang="en-US" sz="2400" dirty="0">
                <a:solidFill>
                  <a:prstClr val="black"/>
                </a:solidFill>
              </a:rPr>
              <a:t> characterized by mild bone fragility, hearing loss and blue sclerae.</a:t>
            </a:r>
          </a:p>
          <a:p>
            <a:pPr defTabSz="914400">
              <a:defRPr/>
            </a:pPr>
            <a:endParaRPr lang="en-US" sz="2400" dirty="0">
              <a:solidFill>
                <a:prstClr val="black"/>
              </a:solidFill>
            </a:endParaRPr>
          </a:p>
          <a:p>
            <a:pPr defTabSz="914400">
              <a:defRPr/>
            </a:pPr>
            <a:endParaRPr lang="en-US" sz="2400" dirty="0">
              <a:solidFill>
                <a:prstClr val="black"/>
              </a:solidFill>
            </a:endParaRPr>
          </a:p>
          <a:p>
            <a:pPr defTabSz="914400">
              <a:defRPr/>
            </a:pPr>
            <a:endParaRPr lang="en-US" sz="2400" dirty="0">
              <a:solidFill>
                <a:prstClr val="black"/>
              </a:solidFill>
            </a:endParaRPr>
          </a:p>
          <a:p>
            <a:pPr defTabSz="914400">
              <a:defRPr/>
            </a:pPr>
            <a:endParaRPr lang="en-US" sz="2400" dirty="0">
              <a:solidFill>
                <a:prstClr val="black"/>
              </a:solidFill>
            </a:endParaRPr>
          </a:p>
        </p:txBody>
      </p:sp>
      <p:pic>
        <p:nvPicPr>
          <p:cNvPr id="8" name="Picture 2"/>
          <p:cNvPicPr>
            <a:picLocks noChangeAspect="1" noChangeArrowheads="1"/>
          </p:cNvPicPr>
          <p:nvPr/>
        </p:nvPicPr>
        <p:blipFill>
          <a:blip r:embed="rId2" cstate="print"/>
          <a:srcRect/>
          <a:stretch>
            <a:fillRect/>
          </a:stretch>
        </p:blipFill>
        <p:spPr bwMode="auto">
          <a:xfrm>
            <a:off x="853729" y="5060766"/>
            <a:ext cx="2374209" cy="1421018"/>
          </a:xfrm>
          <a:prstGeom prst="rect">
            <a:avLst/>
          </a:prstGeom>
          <a:noFill/>
          <a:ln w="9525">
            <a:noFill/>
            <a:miter lim="800000"/>
            <a:headEnd/>
            <a:tailEnd/>
          </a:ln>
        </p:spPr>
      </p:pic>
      <p:sp>
        <p:nvSpPr>
          <p:cNvPr id="9" name="Rounded Rectangle 8"/>
          <p:cNvSpPr/>
          <p:nvPr/>
        </p:nvSpPr>
        <p:spPr>
          <a:xfrm>
            <a:off x="4075044" y="2835965"/>
            <a:ext cx="3657599" cy="382987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defTabSz="914400">
              <a:defRPr/>
            </a:pPr>
            <a:r>
              <a:rPr lang="en-US" sz="2400" b="1" dirty="0">
                <a:solidFill>
                  <a:prstClr val="black"/>
                </a:solidFill>
              </a:rPr>
              <a:t>Type </a:t>
            </a:r>
            <a:r>
              <a:rPr lang="en-US" sz="2400" b="1" dirty="0" smtClean="0">
                <a:solidFill>
                  <a:prstClr val="black"/>
                </a:solidFill>
              </a:rPr>
              <a:t>II </a:t>
            </a:r>
            <a:r>
              <a:rPr lang="en-US" sz="2400" dirty="0">
                <a:solidFill>
                  <a:srgbClr val="FF0000"/>
                </a:solidFill>
              </a:rPr>
              <a:t>most severe, </a:t>
            </a:r>
            <a:r>
              <a:rPr lang="en-US" sz="2400" dirty="0">
                <a:solidFill>
                  <a:prstClr val="white">
                    <a:lumMod val="50000"/>
                  </a:prstClr>
                </a:solidFill>
              </a:rPr>
              <a:t>(in fetus) </a:t>
            </a:r>
            <a:r>
              <a:rPr lang="en-US" sz="2400" dirty="0">
                <a:solidFill>
                  <a:prstClr val="black"/>
                </a:solidFill>
              </a:rPr>
              <a:t>form and typically lethal in the perinatal period. Fractures are seen </a:t>
            </a:r>
            <a:r>
              <a:rPr lang="en-US" sz="2400" u="sng" dirty="0">
                <a:solidFill>
                  <a:prstClr val="black"/>
                </a:solidFill>
              </a:rPr>
              <a:t>in utero</a:t>
            </a:r>
            <a:r>
              <a:rPr lang="en-US" sz="2400" dirty="0">
                <a:solidFill>
                  <a:prstClr val="black"/>
                </a:solidFill>
              </a:rPr>
              <a:t>.</a:t>
            </a:r>
          </a:p>
          <a:p>
            <a:pPr defTabSz="914400">
              <a:defRPr/>
            </a:pPr>
            <a:endParaRPr lang="en-US" sz="2400" dirty="0">
              <a:solidFill>
                <a:prstClr val="black"/>
              </a:solidFill>
            </a:endParaRPr>
          </a:p>
          <a:p>
            <a:pPr defTabSz="914400">
              <a:defRPr/>
            </a:pPr>
            <a:endParaRPr lang="en-US" sz="2400" dirty="0">
              <a:solidFill>
                <a:prstClr val="black"/>
              </a:solidFill>
            </a:endParaRPr>
          </a:p>
          <a:p>
            <a:pPr defTabSz="914400">
              <a:defRPr/>
            </a:pPr>
            <a:endParaRPr lang="en-US" sz="2400" dirty="0">
              <a:solidFill>
                <a:prstClr val="black"/>
              </a:solidFill>
            </a:endParaRPr>
          </a:p>
        </p:txBody>
      </p:sp>
      <p:sp>
        <p:nvSpPr>
          <p:cNvPr id="10" name="Rounded Rectangle 9"/>
          <p:cNvSpPr/>
          <p:nvPr/>
        </p:nvSpPr>
        <p:spPr>
          <a:xfrm>
            <a:off x="7938053" y="2835965"/>
            <a:ext cx="3657599" cy="3879531"/>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defTabSz="914400">
              <a:defRPr/>
            </a:pPr>
            <a:r>
              <a:rPr lang="en-US" sz="2400" b="1" dirty="0">
                <a:solidFill>
                  <a:prstClr val="black"/>
                </a:solidFill>
              </a:rPr>
              <a:t>Type </a:t>
            </a:r>
            <a:r>
              <a:rPr lang="en-US" sz="2400" b="1" dirty="0" smtClean="0">
                <a:solidFill>
                  <a:prstClr val="black"/>
                </a:solidFill>
              </a:rPr>
              <a:t>III </a:t>
            </a:r>
            <a:r>
              <a:rPr lang="en-US" sz="2400" dirty="0">
                <a:solidFill>
                  <a:srgbClr val="FF0000"/>
                </a:solidFill>
              </a:rPr>
              <a:t>severe form, </a:t>
            </a:r>
            <a:r>
              <a:rPr lang="en-US" sz="2400" dirty="0">
                <a:solidFill>
                  <a:prstClr val="black"/>
                </a:solidFill>
              </a:rPr>
              <a:t>fractures at birth, short stature, spinal curvature leading to a humped back (kyphotic) appearance and blue sclerae.</a:t>
            </a:r>
          </a:p>
          <a:p>
            <a:pPr defTabSz="914400">
              <a:defRPr/>
            </a:pPr>
            <a:endParaRPr lang="en-US" sz="2400" dirty="0">
              <a:solidFill>
                <a:prstClr val="black"/>
              </a:solidFill>
            </a:endParaRPr>
          </a:p>
          <a:p>
            <a:pPr defTabSz="914400">
              <a:defRPr/>
            </a:pPr>
            <a:endParaRPr lang="en-US" sz="2400" dirty="0">
              <a:solidFill>
                <a:prstClr val="black"/>
              </a:solidFill>
            </a:endParaRPr>
          </a:p>
        </p:txBody>
      </p:sp>
      <p:pic>
        <p:nvPicPr>
          <p:cNvPr id="11" name="Picture 3"/>
          <p:cNvPicPr>
            <a:picLocks noChangeAspect="1" noChangeArrowheads="1"/>
          </p:cNvPicPr>
          <p:nvPr/>
        </p:nvPicPr>
        <p:blipFill>
          <a:blip r:embed="rId3" cstate="print"/>
          <a:srcRect/>
          <a:stretch>
            <a:fillRect/>
          </a:stretch>
        </p:blipFill>
        <p:spPr bwMode="auto">
          <a:xfrm>
            <a:off x="8805449" y="5721623"/>
            <a:ext cx="1922806" cy="944221"/>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4811107" y="5327375"/>
            <a:ext cx="2185471" cy="1154410"/>
          </a:xfrm>
          <a:prstGeom prst="rect">
            <a:avLst/>
          </a:prstGeom>
        </p:spPr>
      </p:pic>
    </p:spTree>
    <p:extLst>
      <p:ext uri="{BB962C8B-B14F-4D97-AF65-F5344CB8AC3E}">
        <p14:creationId xmlns:p14="http://schemas.microsoft.com/office/powerpoint/2010/main" val="4081465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solidFill>
                  <a:schemeClr val="accent3"/>
                </a:solidFill>
              </a:rPr>
              <a:t>MCQ’s</a:t>
            </a:r>
            <a:r>
              <a:rPr lang="en-US" sz="4600" dirty="0" smtClean="0">
                <a:solidFill>
                  <a:schemeClr val="accent3"/>
                </a:solidFill>
              </a:rPr>
              <a:t> </a:t>
            </a:r>
            <a:endParaRPr lang="ar-SA" sz="4600" dirty="0">
              <a:solidFill>
                <a:schemeClr val="accent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6567102"/>
              </p:ext>
            </p:extLst>
          </p:nvPr>
        </p:nvGraphicFramePr>
        <p:xfrm>
          <a:off x="935095" y="1730277"/>
          <a:ext cx="7746997" cy="1051560"/>
        </p:xfrm>
        <a:graphic>
          <a:graphicData uri="http://schemas.openxmlformats.org/drawingml/2006/table">
            <a:tbl>
              <a:tblPr>
                <a:tableStyleId>{2D5ABB26-0587-4C30-8999-92F81FD0307C}</a:tableStyleId>
              </a:tblPr>
              <a:tblGrid>
                <a:gridCol w="7746997"/>
              </a:tblGrid>
              <a:tr h="837127">
                <a:tc>
                  <a:txBody>
                    <a:bodyPr/>
                    <a:lstStyle/>
                    <a:p>
                      <a:pPr fontAlgn="ctr"/>
                      <a:r>
                        <a:rPr lang="en-US" u="sng" dirty="0">
                          <a:effectLst/>
                          <a:hlinkClick r:id="rId2"/>
                        </a:rPr>
                        <a:t/>
                      </a:r>
                      <a:br>
                        <a:rPr lang="en-US" u="sng" dirty="0">
                          <a:effectLst/>
                          <a:hlinkClick r:id="rId2"/>
                        </a:rPr>
                      </a:br>
                      <a:r>
                        <a:rPr lang="en-US" u="sng" dirty="0">
                          <a:effectLst/>
                          <a:hlinkClick r:id="rId2"/>
                        </a:rPr>
                        <a:t>https://www.onlineexambuilder.com/creatine-metabolism-and-collagen-diseases/exam-120719</a:t>
                      </a:r>
                      <a:endParaRPr lang="en-US" dirty="0">
                        <a:effectLst/>
                        <a:latin typeface="inherit"/>
                      </a:endParaRPr>
                    </a:p>
                  </a:txBody>
                  <a:tcPr marL="95250" marR="95250" marT="114300" marB="114300" anchor="ctr"/>
                </a:tc>
              </a:tr>
            </a:tbl>
          </a:graphicData>
        </a:graphic>
      </p:graphicFrame>
      <p:sp>
        <p:nvSpPr>
          <p:cNvPr id="3" name="TextBox 2"/>
          <p:cNvSpPr txBox="1"/>
          <p:nvPr/>
        </p:nvSpPr>
        <p:spPr>
          <a:xfrm>
            <a:off x="2409260" y="3905328"/>
            <a:ext cx="5143692" cy="400110"/>
          </a:xfrm>
          <a:prstGeom prst="rect">
            <a:avLst/>
          </a:prstGeom>
          <a:noFill/>
        </p:spPr>
        <p:txBody>
          <a:bodyPr wrap="square" rtlCol="0">
            <a:spAutoFit/>
          </a:bodyPr>
          <a:lstStyle/>
          <a:p>
            <a:r>
              <a:rPr lang="en-US" sz="2000" dirty="0" smtClean="0">
                <a:solidFill>
                  <a:prstClr val="black"/>
                </a:solidFill>
              </a:rPr>
              <a:t>Click </a:t>
            </a:r>
            <a:r>
              <a:rPr lang="en-US" sz="2000" dirty="0" smtClean="0">
                <a:solidFill>
                  <a:schemeClr val="accent1"/>
                </a:solidFill>
                <a:hlinkClick r:id="rId3" invalidUrl="http://ksumsc.com/download_center/1st/2- Musculoskeletal block/Males/Biochemistry/"/>
              </a:rPr>
              <a:t>HERE</a:t>
            </a:r>
            <a:r>
              <a:rPr lang="en-US" sz="2000" dirty="0" smtClean="0">
                <a:solidFill>
                  <a:prstClr val="black"/>
                </a:solidFill>
              </a:rPr>
              <a:t> to have a better look at the Qs</a:t>
            </a:r>
            <a:endParaRPr lang="en-US" sz="2000" dirty="0">
              <a:solidFill>
                <a:prstClr val="black"/>
              </a:solidFill>
            </a:endParaRPr>
          </a:p>
        </p:txBody>
      </p:sp>
    </p:spTree>
    <p:extLst>
      <p:ext uri="{BB962C8B-B14F-4D97-AF65-F5344CB8AC3E}">
        <p14:creationId xmlns:p14="http://schemas.microsoft.com/office/powerpoint/2010/main" val="2078211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5231338" y="430995"/>
            <a:ext cx="4184035" cy="4660030"/>
          </a:xfrm>
        </p:spPr>
        <p:txBody>
          <a:bodyPr>
            <a:normAutofit/>
          </a:bodyPr>
          <a:lstStyle/>
          <a:p>
            <a:r>
              <a:rPr lang="en-US" sz="2800" b="1" dirty="0"/>
              <a:t>Boys team</a:t>
            </a:r>
            <a:r>
              <a:rPr lang="ar-SA" sz="2800" b="1" dirty="0"/>
              <a:t> </a:t>
            </a:r>
            <a:r>
              <a:rPr lang="en-US" sz="2800" b="1" dirty="0"/>
              <a:t>members:</a:t>
            </a:r>
            <a:endParaRPr lang="ar-SA" sz="2800" b="1" dirty="0"/>
          </a:p>
          <a:p>
            <a:endParaRPr lang="en-US" sz="600" b="1" dirty="0"/>
          </a:p>
          <a:p>
            <a:pPr marL="0" indent="0" algn="ctr">
              <a:buNone/>
            </a:pPr>
            <a:r>
              <a:rPr lang="ar-SA" b="1" dirty="0" smtClean="0"/>
              <a:t>١- محمد العسيري</a:t>
            </a:r>
          </a:p>
          <a:p>
            <a:pPr marL="0" indent="0" algn="ctr">
              <a:buNone/>
            </a:pPr>
            <a:r>
              <a:rPr lang="ar-SA" b="1" dirty="0" smtClean="0"/>
              <a:t>٢- محمد حكمي</a:t>
            </a:r>
          </a:p>
          <a:p>
            <a:pPr marL="0" indent="0" algn="ctr">
              <a:buNone/>
            </a:pPr>
            <a:r>
              <a:rPr lang="ar-SA" b="1" dirty="0" smtClean="0"/>
              <a:t>٣- طلال </a:t>
            </a:r>
            <a:r>
              <a:rPr lang="ar-SA" b="1" dirty="0" err="1" smtClean="0"/>
              <a:t>الطخيم</a:t>
            </a:r>
            <a:endParaRPr lang="ar-SA" b="1" dirty="0" smtClean="0"/>
          </a:p>
          <a:p>
            <a:pPr marL="0" indent="0" algn="ctr">
              <a:buNone/>
            </a:pPr>
            <a:r>
              <a:rPr lang="ar-SA" b="1" dirty="0" smtClean="0"/>
              <a:t>٤- صالح التويجري</a:t>
            </a:r>
          </a:p>
          <a:p>
            <a:pPr marL="0" indent="0" algn="ctr">
              <a:buNone/>
            </a:pPr>
            <a:r>
              <a:rPr lang="ar-SA" b="1" dirty="0" smtClean="0"/>
              <a:t>٥- عبد العزيز الصومالي</a:t>
            </a:r>
          </a:p>
          <a:p>
            <a:pPr marL="0" indent="0" algn="ctr">
              <a:buNone/>
            </a:pPr>
            <a:r>
              <a:rPr lang="ar-SA" b="1" dirty="0" smtClean="0"/>
              <a:t>٦- فهد الزهراني</a:t>
            </a:r>
          </a:p>
          <a:p>
            <a:pPr marL="0" indent="0" algn="ctr">
              <a:buNone/>
            </a:pPr>
            <a:r>
              <a:rPr lang="ar-SA" b="1" dirty="0" smtClean="0"/>
              <a:t>٧- محمد حبيب</a:t>
            </a:r>
          </a:p>
          <a:p>
            <a:pPr marL="0" indent="0" algn="ctr">
              <a:buNone/>
            </a:pPr>
            <a:r>
              <a:rPr lang="ar-SA" b="1" dirty="0" smtClean="0"/>
              <a:t>٨- محمد المطلق</a:t>
            </a:r>
          </a:p>
          <a:p>
            <a:pPr marL="0" indent="0" algn="ctr">
              <a:buNone/>
            </a:pPr>
            <a:r>
              <a:rPr lang="ar-SA" b="1" dirty="0" smtClean="0"/>
              <a:t>٩- محمد المهوس </a:t>
            </a:r>
            <a:endParaRPr lang="ar-SA" b="1" dirty="0"/>
          </a:p>
        </p:txBody>
      </p:sp>
      <p:sp>
        <p:nvSpPr>
          <p:cNvPr id="10" name="TextBox 9"/>
          <p:cNvSpPr txBox="1"/>
          <p:nvPr/>
        </p:nvSpPr>
        <p:spPr>
          <a:xfrm>
            <a:off x="4715774" y="5092495"/>
            <a:ext cx="2607582" cy="1431161"/>
          </a:xfrm>
          <a:prstGeom prst="rect">
            <a:avLst/>
          </a:prstGeom>
          <a:noFill/>
        </p:spPr>
        <p:txBody>
          <a:bodyPr wrap="square" rtlCol="0">
            <a:spAutoFit/>
          </a:bodyPr>
          <a:lstStyle/>
          <a:p>
            <a:r>
              <a:rPr lang="en-US" sz="2600" b="1" u="sng" dirty="0">
                <a:solidFill>
                  <a:srgbClr val="549E39">
                    <a:lumMod val="75000"/>
                  </a:srgbClr>
                </a:solidFill>
              </a:rPr>
              <a:t>-Team leaders:</a:t>
            </a:r>
            <a:endParaRPr lang="ar-SA" sz="2600" b="1" u="sng" dirty="0">
              <a:solidFill>
                <a:srgbClr val="549E39">
                  <a:lumMod val="75000"/>
                </a:srgbClr>
              </a:solidFill>
            </a:endParaRPr>
          </a:p>
          <a:p>
            <a:endParaRPr lang="en-US" sz="800" b="1" dirty="0">
              <a:solidFill>
                <a:srgbClr val="549E39">
                  <a:lumMod val="75000"/>
                </a:srgbClr>
              </a:solidFill>
            </a:endParaRPr>
          </a:p>
          <a:p>
            <a:pPr algn="ctr"/>
            <a:r>
              <a:rPr lang="ar-SA" b="1" dirty="0">
                <a:solidFill>
                  <a:prstClr val="black">
                    <a:lumMod val="75000"/>
                    <a:lumOff val="25000"/>
                  </a:prstClr>
                </a:solidFill>
              </a:rPr>
              <a:t>عبدالله المانع.</a:t>
            </a:r>
            <a:endParaRPr lang="en-US" b="1" dirty="0">
              <a:solidFill>
                <a:prstClr val="black">
                  <a:lumMod val="75000"/>
                  <a:lumOff val="25000"/>
                </a:prstClr>
              </a:solidFill>
            </a:endParaRPr>
          </a:p>
          <a:p>
            <a:pPr algn="ctr"/>
            <a:r>
              <a:rPr lang="ar-SA" b="1" dirty="0" smtClean="0">
                <a:solidFill>
                  <a:prstClr val="black">
                    <a:lumMod val="75000"/>
                    <a:lumOff val="25000"/>
                  </a:prstClr>
                </a:solidFill>
              </a:rPr>
              <a:t>رانيا العيسى.</a:t>
            </a:r>
            <a:endParaRPr lang="ar-SA" b="1" dirty="0">
              <a:solidFill>
                <a:prstClr val="black">
                  <a:lumMod val="75000"/>
                  <a:lumOff val="25000"/>
                </a:prstClr>
              </a:solidFill>
            </a:endParaRPr>
          </a:p>
          <a:p>
            <a:pPr algn="ctr"/>
            <a:endParaRPr lang="en-US" sz="1700" b="1" dirty="0">
              <a:solidFill>
                <a:prstClr val="black">
                  <a:lumMod val="75000"/>
                  <a:lumOff val="25000"/>
                </a:prstClr>
              </a:solidFill>
            </a:endParaRPr>
          </a:p>
        </p:txBody>
      </p:sp>
      <p:sp>
        <p:nvSpPr>
          <p:cNvPr id="2" name="TextBox 1"/>
          <p:cNvSpPr txBox="1"/>
          <p:nvPr/>
        </p:nvSpPr>
        <p:spPr>
          <a:xfrm>
            <a:off x="245676" y="5217075"/>
            <a:ext cx="3881887" cy="1461939"/>
          </a:xfrm>
          <a:prstGeom prst="rect">
            <a:avLst/>
          </a:prstGeom>
          <a:noFill/>
        </p:spPr>
        <p:txBody>
          <a:bodyPr wrap="square" rtlCol="0">
            <a:spAutoFit/>
          </a:bodyPr>
          <a:lstStyle/>
          <a:p>
            <a:pPr algn="ctr"/>
            <a:r>
              <a:rPr lang="en-US" sz="2800" b="1" u="sng" dirty="0">
                <a:solidFill>
                  <a:srgbClr val="549E39">
                    <a:lumMod val="75000"/>
                  </a:srgbClr>
                </a:solidFill>
              </a:rPr>
              <a:t>-Contact us:</a:t>
            </a:r>
            <a:endParaRPr lang="en-US" sz="800" b="1" u="sng" dirty="0">
              <a:solidFill>
                <a:srgbClr val="549E39">
                  <a:lumMod val="75000"/>
                </a:srgbClr>
              </a:solidFill>
            </a:endParaRPr>
          </a:p>
          <a:p>
            <a:pPr algn="ctr"/>
            <a:endParaRPr lang="en-US" sz="700" b="1" u="sng" dirty="0">
              <a:solidFill>
                <a:srgbClr val="549E39">
                  <a:lumMod val="75000"/>
                </a:srgbClr>
              </a:solidFill>
            </a:endParaRPr>
          </a:p>
          <a:p>
            <a:pPr algn="ctr"/>
            <a:r>
              <a:rPr lang="en-US" dirty="0">
                <a:solidFill>
                  <a:prstClr val="black"/>
                </a:solidFill>
                <a:hlinkClick r:id="rId2"/>
              </a:rPr>
              <a:t>Biochemistryteam436@gmail.com</a:t>
            </a:r>
            <a:endParaRPr lang="en-US" dirty="0">
              <a:solidFill>
                <a:prstClr val="black"/>
              </a:solidFill>
            </a:endParaRPr>
          </a:p>
          <a:p>
            <a:pPr algn="ctr"/>
            <a:endParaRPr lang="en-US" dirty="0">
              <a:solidFill>
                <a:prstClr val="black"/>
              </a:solidFill>
            </a:endParaRPr>
          </a:p>
          <a:p>
            <a:pPr algn="ctr"/>
            <a:r>
              <a:rPr lang="en-US" dirty="0">
                <a:solidFill>
                  <a:prstClr val="black"/>
                </a:solidFill>
                <a:hlinkClick r:id="rId3"/>
              </a:rPr>
              <a:t>twitter.com/436biochemteam</a:t>
            </a:r>
            <a:endParaRPr lang="en-US" dirty="0">
              <a:solidFill>
                <a:prstClr val="black"/>
              </a:solidFill>
            </a:endParaRPr>
          </a:p>
        </p:txBody>
      </p:sp>
      <p:sp>
        <p:nvSpPr>
          <p:cNvPr id="5" name="TextBox 4"/>
          <p:cNvSpPr txBox="1"/>
          <p:nvPr/>
        </p:nvSpPr>
        <p:spPr>
          <a:xfrm>
            <a:off x="4715774" y="6494348"/>
            <a:ext cx="2760453" cy="369332"/>
          </a:xfrm>
          <a:prstGeom prst="rect">
            <a:avLst/>
          </a:prstGeom>
          <a:noFill/>
        </p:spPr>
        <p:txBody>
          <a:bodyPr wrap="square" rtlCol="0">
            <a:spAutoFit/>
          </a:bodyPr>
          <a:lstStyle/>
          <a:p>
            <a:r>
              <a:rPr lang="en-US" dirty="0">
                <a:solidFill>
                  <a:srgbClr val="92D050"/>
                </a:solidFill>
              </a:rPr>
              <a:t>436 Biochemistry team</a:t>
            </a:r>
          </a:p>
        </p:txBody>
      </p:sp>
      <p:sp>
        <p:nvSpPr>
          <p:cNvPr id="6" name="Content Placeholder 7"/>
          <p:cNvSpPr>
            <a:spLocks noGrp="1"/>
          </p:cNvSpPr>
          <p:nvPr>
            <p:ph sz="half" idx="1"/>
          </p:nvPr>
        </p:nvSpPr>
        <p:spPr>
          <a:xfrm>
            <a:off x="640512" y="430995"/>
            <a:ext cx="4184035" cy="3359273"/>
          </a:xfrm>
        </p:spPr>
        <p:txBody>
          <a:bodyPr>
            <a:normAutofit/>
          </a:bodyPr>
          <a:lstStyle/>
          <a:p>
            <a:r>
              <a:rPr lang="en-US" sz="2800" b="1" dirty="0" smtClean="0"/>
              <a:t>Girls team</a:t>
            </a:r>
            <a:r>
              <a:rPr lang="ar-SA" sz="2800" b="1" dirty="0" smtClean="0"/>
              <a:t> </a:t>
            </a:r>
            <a:r>
              <a:rPr lang="en-US" sz="2800" b="1" dirty="0"/>
              <a:t>members:</a:t>
            </a:r>
            <a:endParaRPr lang="ar-SA" sz="2800" b="1" dirty="0"/>
          </a:p>
          <a:p>
            <a:endParaRPr lang="en-US" sz="600" b="1" dirty="0"/>
          </a:p>
        </p:txBody>
      </p:sp>
      <p:sp>
        <p:nvSpPr>
          <p:cNvPr id="3" name="TextBox 2"/>
          <p:cNvSpPr txBox="1"/>
          <p:nvPr/>
        </p:nvSpPr>
        <p:spPr>
          <a:xfrm>
            <a:off x="1030413" y="1091820"/>
            <a:ext cx="2912912" cy="646331"/>
          </a:xfrm>
          <a:prstGeom prst="rect">
            <a:avLst/>
          </a:prstGeom>
          <a:noFill/>
        </p:spPr>
        <p:txBody>
          <a:bodyPr wrap="square" rtlCol="0">
            <a:spAutoFit/>
          </a:bodyPr>
          <a:lstStyle/>
          <a:p>
            <a:pPr algn="ctr"/>
            <a:r>
              <a:rPr lang="ar-SA" b="1" dirty="0">
                <a:solidFill>
                  <a:schemeClr val="tx1">
                    <a:lumMod val="75000"/>
                    <a:lumOff val="25000"/>
                  </a:schemeClr>
                </a:solidFill>
              </a:rPr>
              <a:t>1- نورة الشبيب</a:t>
            </a:r>
          </a:p>
          <a:p>
            <a:pPr algn="ctr"/>
            <a:r>
              <a:rPr lang="ar-SA" b="1" dirty="0">
                <a:solidFill>
                  <a:schemeClr val="tx1">
                    <a:lumMod val="75000"/>
                    <a:lumOff val="25000"/>
                  </a:schemeClr>
                </a:solidFill>
              </a:rPr>
              <a:t>2-مها الغامدي</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368014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5"/>
          <p:cNvSpPr>
            <a:spLocks noGrp="1"/>
          </p:cNvSpPr>
          <p:nvPr>
            <p:ph idx="1"/>
          </p:nvPr>
        </p:nvSpPr>
        <p:spPr>
          <a:xfrm>
            <a:off x="270364" y="1275412"/>
            <a:ext cx="8919128" cy="4684064"/>
          </a:xfrm>
        </p:spPr>
        <p:txBody>
          <a:bodyPr>
            <a:normAutofit/>
          </a:bodyPr>
          <a:lstStyle/>
          <a:p>
            <a:r>
              <a:rPr lang="en-US" altLang="en-US" sz="2000" dirty="0" smtClean="0">
                <a:solidFill>
                  <a:schemeClr val="tx1"/>
                </a:solidFill>
              </a:rPr>
              <a:t>A high-energy phosphate compound</a:t>
            </a:r>
          </a:p>
          <a:p>
            <a:r>
              <a:rPr lang="en-US" altLang="en-US" sz="2000" dirty="0" smtClean="0">
                <a:solidFill>
                  <a:schemeClr val="tx1"/>
                </a:solidFill>
              </a:rPr>
              <a:t>Acts as a storage form of energy in the muscle </a:t>
            </a:r>
            <a:r>
              <a:rPr lang="en-US" altLang="en-US" sz="2000" dirty="0" smtClean="0">
                <a:solidFill>
                  <a:schemeClr val="bg1">
                    <a:lumMod val="50000"/>
                  </a:schemeClr>
                </a:solidFill>
              </a:rPr>
              <a:t>( main storage form for intense and immediate muscle contraction )</a:t>
            </a:r>
            <a:endParaRPr lang="en-US" altLang="en-US" sz="2000" dirty="0" smtClean="0">
              <a:solidFill>
                <a:schemeClr val="tx1"/>
              </a:solidFill>
            </a:endParaRPr>
          </a:p>
          <a:p>
            <a:r>
              <a:rPr lang="en-US" altLang="en-US" sz="2000" dirty="0" smtClean="0">
                <a:solidFill>
                  <a:schemeClr val="tx1"/>
                </a:solidFill>
              </a:rPr>
              <a:t>Provides small but, ready source of energy during first few seconds of intense muscular contraction *</a:t>
            </a:r>
            <a:r>
              <a:rPr lang="en-US" altLang="en-US" sz="2000" dirty="0" smtClean="0">
                <a:solidFill>
                  <a:schemeClr val="bg1">
                    <a:lumMod val="50000"/>
                  </a:schemeClr>
                </a:solidFill>
              </a:rPr>
              <a:t> it is stored in the muscle, and when intense muscle contraction is needed, such as running as fast as you can, lifting weights. In this cases creatine phosphate gives you the energy immediately ( as the stored ATP is only enough for 3 seconds ). </a:t>
            </a:r>
            <a:endParaRPr lang="en-US" altLang="en-US" sz="2000" dirty="0" smtClean="0">
              <a:solidFill>
                <a:schemeClr val="tx1"/>
              </a:solidFill>
            </a:endParaRPr>
          </a:p>
          <a:p>
            <a:r>
              <a:rPr lang="en-US" altLang="en-US" sz="2000" dirty="0" smtClean="0">
                <a:solidFill>
                  <a:schemeClr val="tx1"/>
                </a:solidFill>
              </a:rPr>
              <a:t>The amount of creatine phosphate in the body is proportional to the muscle mass </a:t>
            </a:r>
            <a:r>
              <a:rPr lang="en-US" altLang="en-US" sz="2000" dirty="0" smtClean="0">
                <a:solidFill>
                  <a:schemeClr val="bg1">
                    <a:lumMod val="50000"/>
                  </a:schemeClr>
                </a:solidFill>
              </a:rPr>
              <a:t>* directly proportional, when the mass increases it needs more energy, so it will be stored in higher amounts.</a:t>
            </a:r>
            <a:endParaRPr lang="en-US" altLang="en-US" sz="2000" dirty="0" smtClean="0">
              <a:solidFill>
                <a:schemeClr val="tx1"/>
              </a:solidFill>
            </a:endParaRPr>
          </a:p>
          <a:p>
            <a:endParaRPr lang="ar-SA" sz="2000" dirty="0">
              <a:solidFill>
                <a:schemeClr val="tx1"/>
              </a:solidFill>
            </a:endParaRPr>
          </a:p>
        </p:txBody>
      </p:sp>
      <p:pic>
        <p:nvPicPr>
          <p:cNvPr id="6" name="Picture 14" descr="21_016"/>
          <p:cNvPicPr>
            <a:picLocks noChangeAspect="1" noChangeArrowheads="1"/>
          </p:cNvPicPr>
          <p:nvPr/>
        </p:nvPicPr>
        <p:blipFill rotWithShape="1">
          <a:blip r:embed="rId2" cstate="print"/>
          <a:srcRect l="34824" t="1769" r="32588" b="7525"/>
          <a:stretch/>
        </p:blipFill>
        <p:spPr bwMode="auto">
          <a:xfrm>
            <a:off x="9189492" y="218364"/>
            <a:ext cx="2879678" cy="6277971"/>
          </a:xfrm>
          <a:prstGeom prst="rect">
            <a:avLst/>
          </a:prstGeom>
          <a:noFill/>
          <a:ln w="9525">
            <a:noFill/>
            <a:miter lim="800000"/>
            <a:headEnd/>
            <a:tailEnd/>
          </a:ln>
        </p:spPr>
      </p:pic>
      <p:sp>
        <p:nvSpPr>
          <p:cNvPr id="7" name="TextBox 6"/>
          <p:cNvSpPr txBox="1"/>
          <p:nvPr/>
        </p:nvSpPr>
        <p:spPr>
          <a:xfrm>
            <a:off x="429296" y="364004"/>
            <a:ext cx="4438918" cy="646331"/>
          </a:xfrm>
          <a:prstGeom prst="rect">
            <a:avLst/>
          </a:prstGeom>
          <a:noFill/>
        </p:spPr>
        <p:txBody>
          <a:bodyPr wrap="square" rtlCol="0">
            <a:spAutoFit/>
          </a:bodyPr>
          <a:lstStyle/>
          <a:p>
            <a:pPr rtl="1">
              <a:spcBef>
                <a:spcPct val="0"/>
              </a:spcBef>
            </a:pPr>
            <a:r>
              <a:rPr lang="en-US" sz="3600" dirty="0" smtClean="0">
                <a:solidFill>
                  <a:schemeClr val="accent1"/>
                </a:solidFill>
                <a:latin typeface="+mj-lt"/>
                <a:ea typeface="+mj-ea"/>
                <a:cs typeface="+mj-cs"/>
              </a:rPr>
              <a:t>Creatine phosphate </a:t>
            </a:r>
            <a:endParaRPr lang="en-US" sz="3600" dirty="0">
              <a:solidFill>
                <a:schemeClr val="accent1"/>
              </a:solidFill>
              <a:latin typeface="+mj-lt"/>
              <a:ea typeface="+mj-ea"/>
              <a:cs typeface="+mj-cs"/>
            </a:endParaRPr>
          </a:p>
        </p:txBody>
      </p:sp>
    </p:spTree>
    <p:extLst>
      <p:ext uri="{BB962C8B-B14F-4D97-AF65-F5344CB8AC3E}">
        <p14:creationId xmlns:p14="http://schemas.microsoft.com/office/powerpoint/2010/main" val="15934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11508" y="178280"/>
            <a:ext cx="8596668" cy="796506"/>
          </a:xfrm>
        </p:spPr>
        <p:txBody>
          <a:bodyPr/>
          <a:lstStyle/>
          <a:p>
            <a:r>
              <a:rPr lang="en-US" dirty="0" err="1">
                <a:cs typeface="Arial" pitchFamily="34" charset="0"/>
              </a:rPr>
              <a:t>Creatine</a:t>
            </a:r>
            <a:r>
              <a:rPr lang="en-US" dirty="0">
                <a:cs typeface="Arial" pitchFamily="34" charset="0"/>
              </a:rPr>
              <a:t> biosynthesis</a:t>
            </a:r>
            <a:endParaRPr lang="en-US" dirty="0"/>
          </a:p>
        </p:txBody>
      </p:sp>
      <p:grpSp>
        <p:nvGrpSpPr>
          <p:cNvPr id="9" name="Group 8"/>
          <p:cNvGrpSpPr/>
          <p:nvPr/>
        </p:nvGrpSpPr>
        <p:grpSpPr>
          <a:xfrm>
            <a:off x="126530" y="932978"/>
            <a:ext cx="9221638" cy="4001095"/>
            <a:chOff x="172349" y="1833550"/>
            <a:chExt cx="9221638" cy="4001095"/>
          </a:xfrm>
        </p:grpSpPr>
        <p:grpSp>
          <p:nvGrpSpPr>
            <p:cNvPr id="10" name="Group 9"/>
            <p:cNvGrpSpPr/>
            <p:nvPr/>
          </p:nvGrpSpPr>
          <p:grpSpPr>
            <a:xfrm>
              <a:off x="172349" y="1833550"/>
              <a:ext cx="9221638" cy="4001095"/>
              <a:chOff x="172349" y="1833550"/>
              <a:chExt cx="9221638" cy="4001095"/>
            </a:xfrm>
          </p:grpSpPr>
          <p:sp>
            <p:nvSpPr>
              <p:cNvPr id="16" name="TextBox 15"/>
              <p:cNvSpPr txBox="1"/>
              <p:nvPr/>
            </p:nvSpPr>
            <p:spPr>
              <a:xfrm>
                <a:off x="172349" y="1833550"/>
                <a:ext cx="9221638" cy="4001095"/>
              </a:xfrm>
              <a:prstGeom prst="rect">
                <a:avLst/>
              </a:prstGeom>
              <a:noFill/>
            </p:spPr>
            <p:txBody>
              <a:bodyPr wrap="square" rtlCol="0">
                <a:spAutoFit/>
              </a:bodyPr>
              <a:lstStyle/>
              <a:p>
                <a:r>
                  <a:rPr lang="en-US" dirty="0"/>
                  <a:t>Sites of </a:t>
                </a:r>
                <a:r>
                  <a:rPr lang="en-US" dirty="0" smtClean="0"/>
                  <a:t>biosynthesis:</a:t>
                </a:r>
              </a:p>
              <a:p>
                <a:r>
                  <a:rPr lang="en-US" sz="2800" dirty="0" smtClean="0">
                    <a:solidFill>
                      <a:srgbClr val="FF0000"/>
                    </a:solidFill>
                  </a:rPr>
                  <a:t>Kidney:</a:t>
                </a:r>
              </a:p>
              <a:p>
                <a:endParaRPr lang="en-US" dirty="0"/>
              </a:p>
              <a:p>
                <a:endParaRPr lang="en-US" dirty="0" smtClean="0"/>
              </a:p>
              <a:p>
                <a:endParaRPr lang="en-US" dirty="0"/>
              </a:p>
              <a:p>
                <a:endParaRPr lang="en-US" dirty="0" smtClean="0"/>
              </a:p>
              <a:p>
                <a:endParaRPr lang="en-US" dirty="0"/>
              </a:p>
              <a:p>
                <a:r>
                  <a:rPr lang="en-US" sz="2800" dirty="0" smtClean="0">
                    <a:solidFill>
                      <a:srgbClr val="FF0000"/>
                    </a:solidFill>
                  </a:rPr>
                  <a:t>Liver:</a:t>
                </a:r>
              </a:p>
              <a:p>
                <a:endParaRPr lang="en-US" dirty="0"/>
              </a:p>
              <a:p>
                <a:endParaRPr lang="en-US" dirty="0" smtClean="0"/>
              </a:p>
              <a:p>
                <a:endParaRPr lang="en-US" dirty="0" smtClean="0"/>
              </a:p>
              <a:p>
                <a:r>
                  <a:rPr lang="en-US" altLang="en-US" dirty="0" err="1">
                    <a:solidFill>
                      <a:schemeClr val="bg1"/>
                    </a:solidFill>
                    <a:latin typeface="Calibri" pitchFamily="34" charset="0"/>
                  </a:rPr>
                  <a:t>Methyltransferase</a:t>
                </a:r>
                <a:endParaRPr lang="en-US" altLang="en-US" dirty="0">
                  <a:solidFill>
                    <a:schemeClr val="bg1"/>
                  </a:solidFill>
                  <a:latin typeface="Calibri" pitchFamily="34" charset="0"/>
                </a:endParaRPr>
              </a:p>
              <a:p>
                <a:endParaRPr lang="en-US" dirty="0"/>
              </a:p>
            </p:txBody>
          </p:sp>
          <p:grpSp>
            <p:nvGrpSpPr>
              <p:cNvPr id="17" name="Group 16"/>
              <p:cNvGrpSpPr/>
              <p:nvPr/>
            </p:nvGrpSpPr>
            <p:grpSpPr>
              <a:xfrm>
                <a:off x="514148" y="2402368"/>
                <a:ext cx="8428441" cy="1180491"/>
                <a:chOff x="626112" y="2799184"/>
                <a:chExt cx="8428441" cy="1180491"/>
              </a:xfrm>
            </p:grpSpPr>
            <p:grpSp>
              <p:nvGrpSpPr>
                <p:cNvPr id="18" name="Group 17"/>
                <p:cNvGrpSpPr/>
                <p:nvPr/>
              </p:nvGrpSpPr>
              <p:grpSpPr>
                <a:xfrm>
                  <a:off x="3678942" y="2799184"/>
                  <a:ext cx="5375611" cy="1180491"/>
                  <a:chOff x="3356094" y="1824659"/>
                  <a:chExt cx="5375611" cy="1180491"/>
                </a:xfrm>
              </p:grpSpPr>
              <p:sp>
                <p:nvSpPr>
                  <p:cNvPr id="20" name="Right Arrow 19"/>
                  <p:cNvSpPr/>
                  <p:nvPr/>
                </p:nvSpPr>
                <p:spPr>
                  <a:xfrm>
                    <a:off x="3356094" y="2409927"/>
                    <a:ext cx="2562045" cy="59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err="1" smtClean="0">
                        <a:solidFill>
                          <a:schemeClr val="bg1"/>
                        </a:solidFill>
                        <a:latin typeface="Calibri" pitchFamily="34" charset="0"/>
                      </a:rPr>
                      <a:t>Amidino</a:t>
                    </a:r>
                    <a:r>
                      <a:rPr lang="en-US" altLang="en-US" dirty="0" smtClean="0">
                        <a:solidFill>
                          <a:schemeClr val="bg1"/>
                        </a:solidFill>
                        <a:latin typeface="Calibri" pitchFamily="34" charset="0"/>
                      </a:rPr>
                      <a:t>-transferase</a:t>
                    </a:r>
                    <a:endParaRPr lang="en-US" dirty="0">
                      <a:solidFill>
                        <a:schemeClr val="bg1"/>
                      </a:solidFill>
                    </a:endParaRPr>
                  </a:p>
                </p:txBody>
              </p:sp>
              <p:cxnSp>
                <p:nvCxnSpPr>
                  <p:cNvPr id="21" name="Straight Arrow Connector 20"/>
                  <p:cNvCxnSpPr/>
                  <p:nvPr/>
                </p:nvCxnSpPr>
                <p:spPr>
                  <a:xfrm flipV="1">
                    <a:off x="5023113" y="2257129"/>
                    <a:ext cx="595223" cy="278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Oval 21"/>
                  <p:cNvSpPr/>
                  <p:nvPr/>
                </p:nvSpPr>
                <p:spPr>
                  <a:xfrm>
                    <a:off x="5320725" y="1824659"/>
                    <a:ext cx="1856452" cy="497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Calibri" pitchFamily="34" charset="0"/>
                      </a:rPr>
                      <a:t>Ornithine</a:t>
                    </a:r>
                    <a:endParaRPr lang="en-US" dirty="0"/>
                  </a:p>
                </p:txBody>
              </p:sp>
              <p:sp>
                <p:nvSpPr>
                  <p:cNvPr id="23" name="Oval 22"/>
                  <p:cNvSpPr/>
                  <p:nvPr/>
                </p:nvSpPr>
                <p:spPr>
                  <a:xfrm>
                    <a:off x="5926347" y="2504567"/>
                    <a:ext cx="2805358" cy="49742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en-US" dirty="0" smtClean="0">
                      <a:latin typeface="Calibri" pitchFamily="34" charset="0"/>
                    </a:endParaRPr>
                  </a:p>
                  <a:p>
                    <a:pPr algn="ctr"/>
                    <a:r>
                      <a:rPr lang="en-US" altLang="en-US" dirty="0" err="1" smtClean="0">
                        <a:latin typeface="Calibri" pitchFamily="34" charset="0"/>
                      </a:rPr>
                      <a:t>Guanidinoacetate</a:t>
                    </a:r>
                    <a:endParaRPr lang="en-US" altLang="en-US" dirty="0">
                      <a:latin typeface="Calibri" pitchFamily="34" charset="0"/>
                    </a:endParaRPr>
                  </a:p>
                  <a:p>
                    <a:pPr algn="ctr"/>
                    <a:endParaRPr lang="en-US" altLang="en-US" dirty="0" smtClean="0">
                      <a:latin typeface="Calibri" pitchFamily="34" charset="0"/>
                    </a:endParaRPr>
                  </a:p>
                </p:txBody>
              </p:sp>
            </p:grpSp>
            <p:sp>
              <p:nvSpPr>
                <p:cNvPr id="19" name="Oval 18"/>
                <p:cNvSpPr/>
                <p:nvPr/>
              </p:nvSpPr>
              <p:spPr>
                <a:xfrm>
                  <a:off x="626112" y="3425426"/>
                  <a:ext cx="2927792" cy="513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Arginine + glycine </a:t>
                  </a:r>
                  <a:endParaRPr lang="en-US" dirty="0"/>
                </a:p>
                <a:p>
                  <a:pPr algn="ctr"/>
                  <a:endParaRPr lang="en-US" dirty="0"/>
                </a:p>
              </p:txBody>
            </p:sp>
          </p:grpSp>
        </p:grpSp>
        <p:sp>
          <p:nvSpPr>
            <p:cNvPr id="11" name="Oval 10"/>
            <p:cNvSpPr/>
            <p:nvPr/>
          </p:nvSpPr>
          <p:spPr>
            <a:xfrm>
              <a:off x="423461" y="4337328"/>
              <a:ext cx="2805358" cy="49742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en-US" dirty="0" smtClean="0">
                <a:latin typeface="Calibri" pitchFamily="34" charset="0"/>
              </a:endParaRPr>
            </a:p>
            <a:p>
              <a:pPr algn="ctr"/>
              <a:r>
                <a:rPr lang="en-US" altLang="en-US" dirty="0" err="1" smtClean="0">
                  <a:latin typeface="Calibri" pitchFamily="34" charset="0"/>
                </a:rPr>
                <a:t>Guanidinoacetate</a:t>
              </a:r>
              <a:endParaRPr lang="en-US" altLang="en-US" dirty="0">
                <a:latin typeface="Calibri" pitchFamily="34" charset="0"/>
              </a:endParaRPr>
            </a:p>
            <a:p>
              <a:pPr algn="ctr"/>
              <a:endParaRPr lang="en-US" altLang="en-US" dirty="0" smtClean="0">
                <a:latin typeface="Calibri" pitchFamily="34" charset="0"/>
              </a:endParaRPr>
            </a:p>
          </p:txBody>
        </p:sp>
        <p:sp>
          <p:nvSpPr>
            <p:cNvPr id="12" name="Right Arrow 11"/>
            <p:cNvSpPr/>
            <p:nvPr/>
          </p:nvSpPr>
          <p:spPr>
            <a:xfrm>
              <a:off x="3228819" y="4315272"/>
              <a:ext cx="2562045" cy="59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err="1" smtClean="0">
                  <a:solidFill>
                    <a:schemeClr val="bg1"/>
                  </a:solidFill>
                  <a:latin typeface="Calibri" pitchFamily="34" charset="0"/>
                </a:rPr>
                <a:t>Methyltransferase</a:t>
              </a:r>
              <a:endParaRPr lang="en-US" altLang="en-US" dirty="0">
                <a:solidFill>
                  <a:schemeClr val="bg1"/>
                </a:solidFill>
                <a:latin typeface="Calibri" pitchFamily="34" charset="0"/>
              </a:endParaRPr>
            </a:p>
          </p:txBody>
        </p:sp>
        <p:sp>
          <p:nvSpPr>
            <p:cNvPr id="13" name="Curved Down Arrow 12"/>
            <p:cNvSpPr/>
            <p:nvPr/>
          </p:nvSpPr>
          <p:spPr>
            <a:xfrm>
              <a:off x="3965897" y="4817216"/>
              <a:ext cx="817271" cy="4697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3441940" y="5308569"/>
              <a:ext cx="712966" cy="51089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SAM</a:t>
              </a:r>
              <a:endParaRPr lang="en-US" dirty="0"/>
            </a:p>
          </p:txBody>
        </p:sp>
        <p:sp>
          <p:nvSpPr>
            <p:cNvPr id="15" name="Oval 14"/>
            <p:cNvSpPr/>
            <p:nvPr/>
          </p:nvSpPr>
          <p:spPr>
            <a:xfrm>
              <a:off x="5790864" y="4342098"/>
              <a:ext cx="1880558" cy="569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creatine</a:t>
              </a:r>
              <a:endParaRPr lang="en-US" dirty="0"/>
            </a:p>
          </p:txBody>
        </p:sp>
      </p:grpSp>
      <p:sp>
        <p:nvSpPr>
          <p:cNvPr id="24" name="Rounded Rectangle 23"/>
          <p:cNvSpPr/>
          <p:nvPr/>
        </p:nvSpPr>
        <p:spPr>
          <a:xfrm>
            <a:off x="4328713" y="4475715"/>
            <a:ext cx="712966" cy="51089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SAH</a:t>
            </a:r>
            <a:endParaRPr lang="en-US" dirty="0"/>
          </a:p>
        </p:txBody>
      </p:sp>
      <p:sp>
        <p:nvSpPr>
          <p:cNvPr id="25" name="Rectangle 24"/>
          <p:cNvSpPr/>
          <p:nvPr/>
        </p:nvSpPr>
        <p:spPr>
          <a:xfrm>
            <a:off x="5191311" y="4546009"/>
            <a:ext cx="3346691" cy="52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SAH: S-</a:t>
            </a:r>
            <a:r>
              <a:rPr lang="en-US" dirty="0" err="1" smtClean="0">
                <a:solidFill>
                  <a:schemeClr val="bg1">
                    <a:lumMod val="95000"/>
                  </a:schemeClr>
                </a:solidFill>
              </a:rPr>
              <a:t>Adenocylhomocysteine</a:t>
            </a:r>
            <a:endParaRPr lang="en-US" dirty="0">
              <a:solidFill>
                <a:schemeClr val="bg1">
                  <a:lumMod val="95000"/>
                </a:schemeClr>
              </a:solidFill>
            </a:endParaRPr>
          </a:p>
        </p:txBody>
      </p:sp>
      <p:sp>
        <p:nvSpPr>
          <p:cNvPr id="26" name="TextBox 25"/>
          <p:cNvSpPr txBox="1"/>
          <p:nvPr/>
        </p:nvSpPr>
        <p:spPr>
          <a:xfrm>
            <a:off x="3012949" y="3228684"/>
            <a:ext cx="2908411" cy="369332"/>
          </a:xfrm>
          <a:prstGeom prst="rect">
            <a:avLst/>
          </a:prstGeom>
          <a:noFill/>
        </p:spPr>
        <p:txBody>
          <a:bodyPr wrap="square" rtlCol="0">
            <a:spAutoFit/>
          </a:bodyPr>
          <a:lstStyle/>
          <a:p>
            <a:r>
              <a:rPr lang="en-US" dirty="0" smtClean="0">
                <a:solidFill>
                  <a:schemeClr val="bg1">
                    <a:lumMod val="50000"/>
                  </a:schemeClr>
                </a:solidFill>
              </a:rPr>
              <a:t>It gives a methyl group</a:t>
            </a:r>
            <a:endParaRPr lang="en-US" dirty="0">
              <a:solidFill>
                <a:schemeClr val="bg1">
                  <a:lumMod val="50000"/>
                </a:schemeClr>
              </a:solidFill>
            </a:endParaRPr>
          </a:p>
        </p:txBody>
      </p:sp>
      <p:sp>
        <p:nvSpPr>
          <p:cNvPr id="27" name="TextBox 26"/>
          <p:cNvSpPr txBox="1"/>
          <p:nvPr/>
        </p:nvSpPr>
        <p:spPr>
          <a:xfrm>
            <a:off x="9276257" y="3357133"/>
            <a:ext cx="272304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Where </a:t>
            </a:r>
            <a:r>
              <a:rPr lang="en-US" dirty="0" err="1" smtClean="0"/>
              <a:t>creatin</a:t>
            </a:r>
            <a:r>
              <a:rPr lang="en-US" dirty="0" smtClean="0"/>
              <a:t> is synthesized ? liver</a:t>
            </a:r>
            <a:endParaRPr lang="en-US" dirty="0"/>
          </a:p>
        </p:txBody>
      </p:sp>
      <p:sp>
        <p:nvSpPr>
          <p:cNvPr id="28" name="TextBox 27"/>
          <p:cNvSpPr txBox="1"/>
          <p:nvPr/>
        </p:nvSpPr>
        <p:spPr>
          <a:xfrm>
            <a:off x="9276257" y="89363"/>
            <a:ext cx="2723041"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92D050"/>
                </a:solidFill>
              </a:rPr>
              <a:t>Ornithine is a non </a:t>
            </a:r>
            <a:r>
              <a:rPr lang="en-US" dirty="0" err="1" smtClean="0">
                <a:solidFill>
                  <a:srgbClr val="92D050"/>
                </a:solidFill>
              </a:rPr>
              <a:t>proteinogenic</a:t>
            </a:r>
            <a:r>
              <a:rPr lang="en-US" dirty="0" smtClean="0">
                <a:solidFill>
                  <a:srgbClr val="92D050"/>
                </a:solidFill>
              </a:rPr>
              <a:t> amino acids that is used to remove ammonia during urea cycle. </a:t>
            </a:r>
          </a:p>
          <a:p>
            <a:r>
              <a:rPr lang="en-US" dirty="0" smtClean="0">
                <a:solidFill>
                  <a:srgbClr val="92D050"/>
                </a:solidFill>
              </a:rPr>
              <a:t>(The 20 amino acids we have studied in the foundation block are called “</a:t>
            </a:r>
            <a:r>
              <a:rPr lang="en-US" dirty="0" err="1" smtClean="0">
                <a:solidFill>
                  <a:srgbClr val="92D050"/>
                </a:solidFill>
              </a:rPr>
              <a:t>proteinogenic</a:t>
            </a:r>
            <a:r>
              <a:rPr lang="en-US" dirty="0" smtClean="0">
                <a:solidFill>
                  <a:srgbClr val="92D050"/>
                </a:solidFill>
              </a:rPr>
              <a:t> amino acids”)</a:t>
            </a:r>
          </a:p>
          <a:p>
            <a:endParaRPr lang="en-US" dirty="0"/>
          </a:p>
        </p:txBody>
      </p:sp>
      <p:sp>
        <p:nvSpPr>
          <p:cNvPr id="29" name="Rectangle 28"/>
          <p:cNvSpPr/>
          <p:nvPr/>
        </p:nvSpPr>
        <p:spPr>
          <a:xfrm>
            <a:off x="9276256" y="4084831"/>
            <a:ext cx="272304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rgbClr val="92D050"/>
                </a:solidFill>
              </a:rPr>
              <a:t>Note: </a:t>
            </a:r>
            <a:r>
              <a:rPr lang="en-US" dirty="0" err="1">
                <a:solidFill>
                  <a:srgbClr val="92D050"/>
                </a:solidFill>
              </a:rPr>
              <a:t>creatine</a:t>
            </a:r>
            <a:r>
              <a:rPr lang="en-US" dirty="0">
                <a:solidFill>
                  <a:srgbClr val="92D050"/>
                </a:solidFill>
              </a:rPr>
              <a:t> is not the same as </a:t>
            </a:r>
            <a:r>
              <a:rPr lang="en-US" dirty="0" err="1">
                <a:solidFill>
                  <a:srgbClr val="92D050"/>
                </a:solidFill>
              </a:rPr>
              <a:t>creatinine</a:t>
            </a:r>
            <a:r>
              <a:rPr lang="en-US" dirty="0">
                <a:solidFill>
                  <a:srgbClr val="92D050"/>
                </a:solidFill>
              </a:rPr>
              <a:t>. </a:t>
            </a:r>
          </a:p>
        </p:txBody>
      </p:sp>
      <p:graphicFrame>
        <p:nvGraphicFramePr>
          <p:cNvPr id="30" name="Content Placeholder 5"/>
          <p:cNvGraphicFramePr>
            <a:graphicFrameLocks/>
          </p:cNvGraphicFramePr>
          <p:nvPr>
            <p:extLst>
              <p:ext uri="{D42A27DB-BD31-4B8C-83A1-F6EECF244321}">
                <p14:modId xmlns:p14="http://schemas.microsoft.com/office/powerpoint/2010/main" val="2694475519"/>
              </p:ext>
            </p:extLst>
          </p:nvPr>
        </p:nvGraphicFramePr>
        <p:xfrm>
          <a:off x="292187" y="5219926"/>
          <a:ext cx="8073052" cy="1483360"/>
        </p:xfrm>
        <a:graphic>
          <a:graphicData uri="http://schemas.openxmlformats.org/drawingml/2006/table">
            <a:tbl>
              <a:tblPr bandRow="1">
                <a:tableStyleId>{18603FDC-E32A-4AB5-989C-0864C3EAD2B8}</a:tableStyleId>
              </a:tblPr>
              <a:tblGrid>
                <a:gridCol w="1000433">
                  <a:extLst>
                    <a:ext uri="{9D8B030D-6E8A-4147-A177-3AD203B41FA5}">
                      <a16:colId xmlns="" xmlns:a16="http://schemas.microsoft.com/office/drawing/2014/main" val="3690052368"/>
                    </a:ext>
                  </a:extLst>
                </a:gridCol>
                <a:gridCol w="1033966">
                  <a:extLst>
                    <a:ext uri="{9D8B030D-6E8A-4147-A177-3AD203B41FA5}">
                      <a16:colId xmlns="" xmlns:a16="http://schemas.microsoft.com/office/drawing/2014/main" val="1740907289"/>
                    </a:ext>
                  </a:extLst>
                </a:gridCol>
                <a:gridCol w="6038653">
                  <a:extLst>
                    <a:ext uri="{9D8B030D-6E8A-4147-A177-3AD203B41FA5}">
                      <a16:colId xmlns="" xmlns:a16="http://schemas.microsoft.com/office/drawing/2014/main" val="2645784695"/>
                    </a:ext>
                  </a:extLst>
                </a:gridCol>
              </a:tblGrid>
              <a:tr h="370840">
                <a:tc gridSpan="3">
                  <a:txBody>
                    <a:bodyPr/>
                    <a:lstStyle/>
                    <a:p>
                      <a:pPr marL="114300" indent="0" fontAlgn="auto">
                        <a:spcBef>
                          <a:spcPts val="0"/>
                        </a:spcBef>
                        <a:spcAft>
                          <a:spcPts val="0"/>
                        </a:spcAft>
                        <a:buNone/>
                        <a:defRPr/>
                      </a:pPr>
                      <a:r>
                        <a:rPr lang="en-US" sz="1800" b="1" dirty="0" smtClean="0"/>
                        <a:t>1 amino acid is </a:t>
                      </a:r>
                      <a:r>
                        <a:rPr lang="en-US" sz="1800" b="1" dirty="0" smtClean="0">
                          <a:solidFill>
                            <a:srgbClr val="FF0000"/>
                          </a:solidFill>
                        </a:rPr>
                        <a:t>produced</a:t>
                      </a:r>
                      <a:r>
                        <a:rPr lang="en-US" sz="1800" b="1" dirty="0" smtClean="0"/>
                        <a:t>:</a:t>
                      </a:r>
                    </a:p>
                  </a:txBody>
                  <a:tcPr/>
                </a:tc>
                <a:tc hMerge="1">
                  <a:txBody>
                    <a:bodyPr/>
                    <a:lstStyle/>
                    <a:p>
                      <a:endParaRPr lang="en-US"/>
                    </a:p>
                  </a:txBody>
                  <a:tcPr/>
                </a:tc>
                <a:tc hMerge="1">
                  <a:txBody>
                    <a:bodyPr/>
                    <a:lstStyle/>
                    <a:p>
                      <a:endParaRPr lang="en-US"/>
                    </a:p>
                  </a:txBody>
                  <a:tcPr/>
                </a:tc>
              </a:tr>
              <a:tr h="370840">
                <a:tc gridSpan="3">
                  <a:txBody>
                    <a:bodyPr/>
                    <a:lstStyle/>
                    <a:p>
                      <a:pPr marL="114300" indent="0" fontAlgn="auto">
                        <a:spcBef>
                          <a:spcPts val="0"/>
                        </a:spcBef>
                        <a:spcAft>
                          <a:spcPts val="0"/>
                        </a:spcAft>
                        <a:buNone/>
                        <a:defRPr/>
                      </a:pPr>
                      <a:r>
                        <a:rPr lang="en-US" sz="1800" dirty="0" smtClean="0"/>
                        <a:t>ornithine</a:t>
                      </a:r>
                    </a:p>
                  </a:txBody>
                  <a:tcPr/>
                </a:tc>
                <a:tc hMerge="1">
                  <a:txBody>
                    <a:bodyPr/>
                    <a:lstStyle/>
                    <a:p>
                      <a:endParaRPr lang="en-US"/>
                    </a:p>
                  </a:txBody>
                  <a:tcPr/>
                </a:tc>
                <a:tc hMerge="1">
                  <a:txBody>
                    <a:bodyPr/>
                    <a:lstStyle/>
                    <a:p>
                      <a:endParaRPr lang="en-US"/>
                    </a:p>
                  </a:txBody>
                  <a:tcPr/>
                </a:tc>
              </a:tr>
              <a:tr h="370840">
                <a:tc gridSpan="3">
                  <a:txBody>
                    <a:bodyPr/>
                    <a:lstStyle/>
                    <a:p>
                      <a:pPr marL="114300" indent="0" fontAlgn="auto">
                        <a:spcBef>
                          <a:spcPts val="0"/>
                        </a:spcBef>
                        <a:spcAft>
                          <a:spcPts val="0"/>
                        </a:spcAft>
                        <a:buNone/>
                        <a:defRPr/>
                      </a:pPr>
                      <a:r>
                        <a:rPr lang="en-US" sz="1800" b="1" dirty="0" smtClean="0"/>
                        <a:t>3 amino acids are </a:t>
                      </a:r>
                      <a:r>
                        <a:rPr lang="en-US" sz="1800" b="1" dirty="0" smtClean="0">
                          <a:solidFill>
                            <a:srgbClr val="FF0000"/>
                          </a:solidFill>
                        </a:rPr>
                        <a:t>required</a:t>
                      </a:r>
                      <a:r>
                        <a:rPr lang="en-US" sz="1800" b="1" dirty="0" smtClean="0"/>
                        <a:t>:</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230910639"/>
                  </a:ext>
                </a:extLst>
              </a:tr>
              <a:tr h="370840">
                <a:tc>
                  <a:txBody>
                    <a:bodyPr/>
                    <a:lstStyle/>
                    <a:p>
                      <a:r>
                        <a:rPr lang="en-US" dirty="0" smtClean="0"/>
                        <a:t>glycine</a:t>
                      </a:r>
                      <a:endParaRPr lang="en-US" dirty="0"/>
                    </a:p>
                  </a:txBody>
                  <a:tcPr/>
                </a:tc>
                <a:tc>
                  <a:txBody>
                    <a:bodyPr/>
                    <a:lstStyle/>
                    <a:p>
                      <a:r>
                        <a:rPr lang="en-US" dirty="0" smtClean="0"/>
                        <a:t>arginine</a:t>
                      </a:r>
                      <a:endParaRPr lang="en-US" dirty="0"/>
                    </a:p>
                  </a:txBody>
                  <a:tcPr/>
                </a:tc>
                <a:tc>
                  <a:txBody>
                    <a:bodyPr/>
                    <a:lstStyle/>
                    <a:p>
                      <a:r>
                        <a:rPr lang="en-US" dirty="0" smtClean="0"/>
                        <a:t>Methionine as (S-</a:t>
                      </a:r>
                      <a:r>
                        <a:rPr lang="en-US" dirty="0" err="1" smtClean="0"/>
                        <a:t>AdenosylMethionine</a:t>
                      </a:r>
                      <a:r>
                        <a:rPr lang="en-US" dirty="0" smtClean="0"/>
                        <a:t>) (SAM)</a:t>
                      </a:r>
                      <a:endParaRPr lang="en-US" dirty="0"/>
                    </a:p>
                  </a:txBody>
                  <a:tcPr/>
                </a:tc>
                <a:extLst>
                  <a:ext uri="{0D108BD9-81ED-4DB2-BD59-A6C34878D82A}">
                    <a16:rowId xmlns="" xmlns:a16="http://schemas.microsoft.com/office/drawing/2014/main" val="1065854883"/>
                  </a:ext>
                </a:extLst>
              </a:tr>
            </a:tbl>
          </a:graphicData>
        </a:graphic>
      </p:graphicFrame>
    </p:spTree>
    <p:extLst>
      <p:ext uri="{BB962C8B-B14F-4D97-AF65-F5344CB8AC3E}">
        <p14:creationId xmlns:p14="http://schemas.microsoft.com/office/powerpoint/2010/main" val="49547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91" y="178279"/>
            <a:ext cx="8596668" cy="796506"/>
          </a:xfrm>
        </p:spPr>
        <p:txBody>
          <a:bodyPr/>
          <a:lstStyle/>
          <a:p>
            <a:r>
              <a:rPr lang="en-US" dirty="0">
                <a:cs typeface="Arial" pitchFamily="34" charset="0"/>
              </a:rPr>
              <a:t>Distribution </a:t>
            </a:r>
            <a:r>
              <a:rPr lang="en-US" dirty="0" smtClean="0">
                <a:cs typeface="Arial" pitchFamily="34" charset="0"/>
              </a:rPr>
              <a:t>of body </a:t>
            </a:r>
            <a:r>
              <a:rPr lang="en-US" dirty="0" err="1">
                <a:cs typeface="Arial" pitchFamily="34" charset="0"/>
              </a:rPr>
              <a:t>creatine</a:t>
            </a:r>
            <a:endParaRPr lang="en-US" dirty="0"/>
          </a:p>
        </p:txBody>
      </p:sp>
      <p:sp>
        <p:nvSpPr>
          <p:cNvPr id="3" name="Content Placeholder 2"/>
          <p:cNvSpPr>
            <a:spLocks noGrp="1"/>
          </p:cNvSpPr>
          <p:nvPr>
            <p:ph idx="1"/>
          </p:nvPr>
        </p:nvSpPr>
        <p:spPr>
          <a:xfrm>
            <a:off x="107991" y="1205609"/>
            <a:ext cx="8596668" cy="2297446"/>
          </a:xfrm>
        </p:spPr>
        <p:txBody>
          <a:bodyPr>
            <a:normAutofit/>
          </a:bodyPr>
          <a:lstStyle/>
          <a:p>
            <a:r>
              <a:rPr lang="en-US" altLang="en-US" sz="2000" dirty="0"/>
              <a:t>Transported from liver to other tissues</a:t>
            </a:r>
          </a:p>
          <a:p>
            <a:r>
              <a:rPr lang="en-US" altLang="en-US" sz="2000" dirty="0"/>
              <a:t>98% present in skeletal and heart muscles</a:t>
            </a:r>
          </a:p>
          <a:p>
            <a:r>
              <a:rPr lang="en-US" altLang="en-US" sz="2000" dirty="0"/>
              <a:t>In skeletal </a:t>
            </a:r>
            <a:r>
              <a:rPr lang="en-US" altLang="en-US" sz="2000" dirty="0" smtClean="0"/>
              <a:t>muscles </a:t>
            </a:r>
            <a:r>
              <a:rPr lang="en-US" altLang="en-US" sz="2000" dirty="0"/>
              <a:t>it is converted to high-energy source </a:t>
            </a:r>
            <a:r>
              <a:rPr lang="en-US" altLang="en-US" sz="2000" dirty="0" err="1">
                <a:solidFill>
                  <a:srgbClr val="FF6600"/>
                </a:solidFill>
              </a:rPr>
              <a:t>creatine</a:t>
            </a:r>
            <a:r>
              <a:rPr lang="en-US" altLang="en-US" sz="2000" dirty="0">
                <a:solidFill>
                  <a:srgbClr val="FF6600"/>
                </a:solidFill>
              </a:rPr>
              <a:t> phosphate (phosphocreatine</a:t>
            </a:r>
            <a:r>
              <a:rPr lang="en-US" altLang="en-US" sz="2000" dirty="0" smtClean="0">
                <a:solidFill>
                  <a:srgbClr val="FF6600"/>
                </a:solidFill>
              </a:rPr>
              <a:t>)</a:t>
            </a:r>
          </a:p>
          <a:p>
            <a:r>
              <a:rPr lang="en-US" altLang="en-US" sz="2000" dirty="0" smtClean="0">
                <a:solidFill>
                  <a:schemeClr val="accent1"/>
                </a:solidFill>
              </a:rPr>
              <a:t>Most of the </a:t>
            </a:r>
            <a:r>
              <a:rPr lang="en-US" altLang="en-US" sz="2000" dirty="0" err="1" smtClean="0">
                <a:solidFill>
                  <a:schemeClr val="accent1"/>
                </a:solidFill>
              </a:rPr>
              <a:t>creatine</a:t>
            </a:r>
            <a:r>
              <a:rPr lang="en-US" altLang="en-US" sz="2000" dirty="0" smtClean="0">
                <a:solidFill>
                  <a:schemeClr val="accent1"/>
                </a:solidFill>
              </a:rPr>
              <a:t> comes from the diet.</a:t>
            </a:r>
          </a:p>
          <a:p>
            <a:pPr marL="0" indent="0">
              <a:buNone/>
            </a:pPr>
            <a:endParaRPr lang="en-US" altLang="en-US" sz="2000" dirty="0">
              <a:solidFill>
                <a:srgbClr val="FF66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495"/>
          <a:stretch/>
        </p:blipFill>
        <p:spPr>
          <a:xfrm>
            <a:off x="2273598" y="3605496"/>
            <a:ext cx="4099235" cy="1640844"/>
          </a:xfrm>
          <a:prstGeom prst="rect">
            <a:avLst/>
          </a:prstGeom>
        </p:spPr>
      </p:pic>
      <p:sp>
        <p:nvSpPr>
          <p:cNvPr id="5" name="TextBox 4"/>
          <p:cNvSpPr txBox="1"/>
          <p:nvPr/>
        </p:nvSpPr>
        <p:spPr>
          <a:xfrm>
            <a:off x="426385" y="5487074"/>
            <a:ext cx="561957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smtClean="0">
                <a:solidFill>
                  <a:schemeClr val="accent1"/>
                </a:solidFill>
              </a:rPr>
              <a:t>Creatine</a:t>
            </a:r>
            <a:r>
              <a:rPr lang="en-US" dirty="0" smtClean="0">
                <a:solidFill>
                  <a:schemeClr val="accent1"/>
                </a:solidFill>
              </a:rPr>
              <a:t> and </a:t>
            </a:r>
            <a:r>
              <a:rPr lang="en-US" dirty="0" err="1" smtClean="0">
                <a:solidFill>
                  <a:schemeClr val="accent1"/>
                </a:solidFill>
              </a:rPr>
              <a:t>creatine</a:t>
            </a:r>
            <a:r>
              <a:rPr lang="en-US" dirty="0" smtClean="0">
                <a:solidFill>
                  <a:schemeClr val="accent1"/>
                </a:solidFill>
              </a:rPr>
              <a:t> phosphate are </a:t>
            </a:r>
          </a:p>
          <a:p>
            <a:r>
              <a:rPr lang="en-US" dirty="0" smtClean="0">
                <a:solidFill>
                  <a:schemeClr val="accent1"/>
                </a:solidFill>
              </a:rPr>
              <a:t>non-enzymatic (they don’t require any enzyme)</a:t>
            </a:r>
            <a:endParaRPr lang="en-US" dirty="0">
              <a:solidFill>
                <a:schemeClr val="accent1"/>
              </a:solidFill>
            </a:endParaRPr>
          </a:p>
        </p:txBody>
      </p:sp>
    </p:spTree>
    <p:extLst>
      <p:ext uri="{BB962C8B-B14F-4D97-AF65-F5344CB8AC3E}">
        <p14:creationId xmlns:p14="http://schemas.microsoft.com/office/powerpoint/2010/main" val="3873598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3725890" y="96094"/>
            <a:ext cx="5008313" cy="707886"/>
          </a:xfrm>
          <a:noFill/>
        </p:spPr>
        <p:txBody>
          <a:bodyPr wrap="square" rtlCol="0">
            <a:spAutoFit/>
          </a:bodyPr>
          <a:lstStyle/>
          <a:p>
            <a:pPr algn="l"/>
            <a:r>
              <a:rPr lang="en-US" sz="4000" dirty="0" smtClean="0"/>
              <a:t>Creatine</a:t>
            </a:r>
            <a:r>
              <a:rPr lang="en-US" dirty="0" smtClean="0"/>
              <a:t> </a:t>
            </a:r>
            <a:r>
              <a:rPr lang="en-US" sz="4000" dirty="0" smtClean="0"/>
              <a:t>degradation </a:t>
            </a:r>
            <a:endParaRPr lang="ar-SA" sz="4000" dirty="0"/>
          </a:p>
        </p:txBody>
      </p:sp>
      <p:sp>
        <p:nvSpPr>
          <p:cNvPr id="4" name="مستطيل مستدير الزوايا 3"/>
          <p:cNvSpPr/>
          <p:nvPr/>
        </p:nvSpPr>
        <p:spPr>
          <a:xfrm>
            <a:off x="174235" y="1054160"/>
            <a:ext cx="4968000" cy="11880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endParaRPr lang="en-US" sz="2000" dirty="0" smtClean="0"/>
          </a:p>
          <a:p>
            <a:pPr algn="ctr"/>
            <a:r>
              <a:rPr lang="en-US" sz="2000" dirty="0" err="1" smtClean="0"/>
              <a:t>Creatine</a:t>
            </a:r>
            <a:r>
              <a:rPr lang="en-US" sz="2000" dirty="0" smtClean="0"/>
              <a:t> and creatine phosphate are spontaneously degraded into their end product which is </a:t>
            </a:r>
            <a:r>
              <a:rPr lang="en-US" sz="2000" dirty="0" smtClean="0">
                <a:solidFill>
                  <a:srgbClr val="FF0000"/>
                </a:solidFill>
              </a:rPr>
              <a:t>creatinine</a:t>
            </a:r>
            <a:r>
              <a:rPr lang="en-US" sz="2000" dirty="0" smtClean="0">
                <a:solidFill>
                  <a:schemeClr val="bg1"/>
                </a:solidFill>
              </a:rPr>
              <a:t> </a:t>
            </a:r>
            <a:r>
              <a:rPr lang="en-US" sz="2000" dirty="0">
                <a:solidFill>
                  <a:schemeClr val="bg1"/>
                </a:solidFill>
              </a:rPr>
              <a:t>and it is excreted in the </a:t>
            </a:r>
            <a:r>
              <a:rPr lang="en-US" sz="2000" dirty="0" smtClean="0">
                <a:solidFill>
                  <a:schemeClr val="bg1"/>
                </a:solidFill>
              </a:rPr>
              <a:t>urine </a:t>
            </a:r>
            <a:r>
              <a:rPr lang="en-US" sz="2000" dirty="0">
                <a:solidFill>
                  <a:schemeClr val="bg1"/>
                </a:solidFill>
              </a:rPr>
              <a:t>.</a:t>
            </a:r>
            <a:endParaRPr lang="ar-SA" sz="2000" dirty="0">
              <a:solidFill>
                <a:schemeClr val="bg1"/>
              </a:solidFill>
            </a:endParaRPr>
          </a:p>
          <a:p>
            <a:pPr algn="ctr"/>
            <a:endParaRPr lang="ar-SA" sz="2000" dirty="0"/>
          </a:p>
        </p:txBody>
      </p:sp>
      <p:sp>
        <p:nvSpPr>
          <p:cNvPr id="6" name="مستطيل مستدير الزوايا 5"/>
          <p:cNvSpPr/>
          <p:nvPr/>
        </p:nvSpPr>
        <p:spPr>
          <a:xfrm>
            <a:off x="3065733" y="2245338"/>
            <a:ext cx="4968000" cy="11880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lvl="0">
              <a:spcBef>
                <a:spcPts val="0"/>
              </a:spcBef>
              <a:spcAft>
                <a:spcPts val="1800"/>
              </a:spcAft>
              <a:buClrTx/>
              <a:defRPr/>
            </a:pPr>
            <a:r>
              <a:rPr lang="en-US" sz="2000" dirty="0" smtClean="0">
                <a:solidFill>
                  <a:schemeClr val="bg1"/>
                </a:solidFill>
              </a:rPr>
              <a:t>Serum </a:t>
            </a:r>
            <a:r>
              <a:rPr lang="en-US" sz="2000" dirty="0" smtClean="0">
                <a:solidFill>
                  <a:srgbClr val="FF0000"/>
                </a:solidFill>
              </a:rPr>
              <a:t>creatinine</a:t>
            </a:r>
            <a:r>
              <a:rPr lang="en-US" sz="2000" dirty="0" smtClean="0">
                <a:solidFill>
                  <a:schemeClr val="bg1"/>
                </a:solidFill>
              </a:rPr>
              <a:t> is a </a:t>
            </a:r>
            <a:r>
              <a:rPr lang="en-US" sz="2000" u="sng" dirty="0" smtClean="0">
                <a:solidFill>
                  <a:schemeClr val="bg1"/>
                </a:solidFill>
              </a:rPr>
              <a:t>sensitive</a:t>
            </a:r>
            <a:r>
              <a:rPr lang="en-US" sz="2000" dirty="0" smtClean="0">
                <a:solidFill>
                  <a:schemeClr val="bg1"/>
                </a:solidFill>
              </a:rPr>
              <a:t> indicator of kidney disease (kidney function test).</a:t>
            </a:r>
            <a:endParaRPr lang="en-US" sz="2000" dirty="0">
              <a:solidFill>
                <a:schemeClr val="bg1"/>
              </a:solidFill>
            </a:endParaRPr>
          </a:p>
        </p:txBody>
      </p:sp>
      <p:sp>
        <p:nvSpPr>
          <p:cNvPr id="7" name="مستطيل مستدير الزوايا 6"/>
          <p:cNvSpPr/>
          <p:nvPr/>
        </p:nvSpPr>
        <p:spPr>
          <a:xfrm>
            <a:off x="6690620" y="3433338"/>
            <a:ext cx="4968000" cy="118800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lvl="0">
              <a:spcBef>
                <a:spcPts val="0"/>
              </a:spcBef>
              <a:spcAft>
                <a:spcPts val="1800"/>
              </a:spcAft>
              <a:buClrTx/>
              <a:defRPr/>
            </a:pPr>
            <a:r>
              <a:rPr lang="en-US" sz="2000" dirty="0" smtClean="0">
                <a:solidFill>
                  <a:schemeClr val="bg1"/>
                </a:solidFill>
              </a:rPr>
              <a:t>Serum </a:t>
            </a:r>
            <a:r>
              <a:rPr lang="en-US" sz="2000" dirty="0" err="1" smtClean="0">
                <a:solidFill>
                  <a:schemeClr val="bg1"/>
                </a:solidFill>
              </a:rPr>
              <a:t>creatinine</a:t>
            </a:r>
            <a:r>
              <a:rPr lang="en-US" sz="2000" dirty="0" smtClean="0">
                <a:solidFill>
                  <a:schemeClr val="bg1"/>
                </a:solidFill>
              </a:rPr>
              <a:t> </a:t>
            </a:r>
            <a:r>
              <a:rPr lang="en-US" sz="2000" dirty="0" smtClean="0">
                <a:solidFill>
                  <a:srgbClr val="FF0000"/>
                </a:solidFill>
              </a:rPr>
              <a:t>increases</a:t>
            </a:r>
            <a:r>
              <a:rPr lang="en-US" sz="2000" dirty="0" smtClean="0">
                <a:solidFill>
                  <a:schemeClr val="bg1"/>
                </a:solidFill>
              </a:rPr>
              <a:t> with the impairment of kidney function. </a:t>
            </a:r>
            <a:endParaRPr lang="en-US" sz="2000" dirty="0">
              <a:solidFill>
                <a:schemeClr val="bg1"/>
              </a:solidFill>
            </a:endParaRPr>
          </a:p>
        </p:txBody>
      </p:sp>
      <p:sp>
        <p:nvSpPr>
          <p:cNvPr id="8" name="مربع نص 7"/>
          <p:cNvSpPr txBox="1"/>
          <p:nvPr/>
        </p:nvSpPr>
        <p:spPr>
          <a:xfrm>
            <a:off x="5317844" y="1176695"/>
            <a:ext cx="4340303" cy="646331"/>
          </a:xfrm>
          <a:prstGeom prst="rect">
            <a:avLst/>
          </a:prstGeom>
          <a:noFill/>
        </p:spPr>
        <p:txBody>
          <a:bodyPr wrap="square" rtlCol="1">
            <a:spAutoFit/>
          </a:bodyPr>
          <a:lstStyle/>
          <a:p>
            <a:r>
              <a:rPr lang="en-US" dirty="0" smtClean="0">
                <a:solidFill>
                  <a:schemeClr val="bg1">
                    <a:lumMod val="65000"/>
                  </a:schemeClr>
                </a:solidFill>
              </a:rPr>
              <a:t>So the more muscle mass, the more </a:t>
            </a:r>
            <a:r>
              <a:rPr lang="en-US" dirty="0" err="1" smtClean="0">
                <a:solidFill>
                  <a:schemeClr val="bg1">
                    <a:lumMod val="65000"/>
                  </a:schemeClr>
                </a:solidFill>
              </a:rPr>
              <a:t>creatinine</a:t>
            </a:r>
            <a:r>
              <a:rPr lang="en-US" dirty="0" smtClean="0">
                <a:solidFill>
                  <a:schemeClr val="bg1">
                    <a:lumMod val="65000"/>
                  </a:schemeClr>
                </a:solidFill>
              </a:rPr>
              <a:t> will be observed in the urine </a:t>
            </a:r>
            <a:endParaRPr lang="ar-SA" dirty="0">
              <a:solidFill>
                <a:schemeClr val="bg1">
                  <a:lumMod val="65000"/>
                </a:schemeClr>
              </a:solidFill>
            </a:endParaRPr>
          </a:p>
        </p:txBody>
      </p:sp>
      <p:sp>
        <p:nvSpPr>
          <p:cNvPr id="9" name="مربع نص 8"/>
          <p:cNvSpPr txBox="1"/>
          <p:nvPr/>
        </p:nvSpPr>
        <p:spPr>
          <a:xfrm>
            <a:off x="6691758" y="4693976"/>
            <a:ext cx="4968000" cy="646331"/>
          </a:xfrm>
          <a:prstGeom prst="rect">
            <a:avLst/>
          </a:prstGeom>
          <a:noFill/>
        </p:spPr>
        <p:txBody>
          <a:bodyPr wrap="square" rtlCol="1">
            <a:spAutoFit/>
          </a:bodyPr>
          <a:lstStyle/>
          <a:p>
            <a:r>
              <a:rPr lang="en-US" dirty="0" smtClean="0">
                <a:solidFill>
                  <a:schemeClr val="bg1">
                    <a:lumMod val="65000"/>
                  </a:schemeClr>
                </a:solidFill>
              </a:rPr>
              <a:t>Its level depends on the</a:t>
            </a:r>
          </a:p>
          <a:p>
            <a:r>
              <a:rPr lang="en-US" dirty="0" smtClean="0">
                <a:solidFill>
                  <a:schemeClr val="bg1">
                    <a:lumMod val="65000"/>
                  </a:schemeClr>
                </a:solidFill>
              </a:rPr>
              <a:t> muscle mass also.</a:t>
            </a:r>
            <a:endParaRPr lang="ar-SA" dirty="0">
              <a:solidFill>
                <a:schemeClr val="bg1">
                  <a:lumMod val="65000"/>
                </a:schemeClr>
              </a:solidFill>
            </a:endParaRPr>
          </a:p>
        </p:txBody>
      </p:sp>
      <p:sp>
        <p:nvSpPr>
          <p:cNvPr id="3" name="Rounded Rectangle 2"/>
          <p:cNvSpPr/>
          <p:nvPr/>
        </p:nvSpPr>
        <p:spPr>
          <a:xfrm>
            <a:off x="9512489" y="273515"/>
            <a:ext cx="2502092" cy="131018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N.B.</a:t>
            </a:r>
          </a:p>
          <a:p>
            <a:pPr algn="ctr"/>
            <a:r>
              <a:rPr lang="en-US" dirty="0" smtClean="0">
                <a:solidFill>
                  <a:schemeClr val="bg1">
                    <a:lumMod val="50000"/>
                  </a:schemeClr>
                </a:solidFill>
              </a:rPr>
              <a:t>This system </a:t>
            </a:r>
          </a:p>
          <a:p>
            <a:pPr algn="ctr"/>
            <a:r>
              <a:rPr lang="en-US" dirty="0" smtClean="0">
                <a:solidFill>
                  <a:schemeClr val="bg1">
                    <a:lumMod val="50000"/>
                  </a:schemeClr>
                </a:solidFill>
              </a:rPr>
              <a:t>does NOT involve the respiratory chain</a:t>
            </a:r>
            <a:endParaRPr lang="en-US" dirty="0">
              <a:solidFill>
                <a:schemeClr val="bg1">
                  <a:lumMod val="50000"/>
                </a:schemeClr>
              </a:solidFill>
            </a:endParaRPr>
          </a:p>
        </p:txBody>
      </p:sp>
      <p:grpSp>
        <p:nvGrpSpPr>
          <p:cNvPr id="10" name="Group 35"/>
          <p:cNvGrpSpPr/>
          <p:nvPr/>
        </p:nvGrpSpPr>
        <p:grpSpPr>
          <a:xfrm>
            <a:off x="70808" y="3627251"/>
            <a:ext cx="6620950" cy="2997488"/>
            <a:chOff x="514350" y="1600198"/>
            <a:chExt cx="8210549" cy="4311136"/>
          </a:xfrm>
        </p:grpSpPr>
        <p:sp>
          <p:nvSpPr>
            <p:cNvPr id="11" name="TextBox 10"/>
            <p:cNvSpPr txBox="1">
              <a:spLocks noChangeArrowheads="1"/>
            </p:cNvSpPr>
            <p:nvPr/>
          </p:nvSpPr>
          <p:spPr bwMode="auto">
            <a:xfrm>
              <a:off x="1180921" y="1752600"/>
              <a:ext cx="1139606" cy="400110"/>
            </a:xfrm>
            <a:prstGeom prst="rect">
              <a:avLst/>
            </a:prstGeom>
            <a:noFill/>
            <a:ln w="9525">
              <a:noFill/>
              <a:miter lim="800000"/>
              <a:headEnd/>
              <a:tailEnd/>
            </a:ln>
          </p:spPr>
          <p:txBody>
            <a:bodyPr wrap="none">
              <a:spAutoFit/>
            </a:bodyPr>
            <a:lstStyle/>
            <a:p>
              <a:pPr algn="ctr"/>
              <a:r>
                <a:rPr lang="en-US" altLang="en-US" sz="2000" b="1" dirty="0" err="1">
                  <a:solidFill>
                    <a:srgbClr val="008000"/>
                  </a:solidFill>
                  <a:latin typeface="Calibri" pitchFamily="34" charset="0"/>
                </a:rPr>
                <a:t>Creatine</a:t>
              </a:r>
              <a:r>
                <a:rPr lang="en-US" altLang="en-US" sz="2000" b="1" dirty="0">
                  <a:solidFill>
                    <a:srgbClr val="008000"/>
                  </a:solidFill>
                  <a:latin typeface="Calibri" pitchFamily="34" charset="0"/>
                </a:rPr>
                <a:t> </a:t>
              </a:r>
            </a:p>
          </p:txBody>
        </p:sp>
        <p:sp>
          <p:nvSpPr>
            <p:cNvPr id="12" name="TextBox 11"/>
            <p:cNvSpPr txBox="1">
              <a:spLocks noChangeArrowheads="1"/>
            </p:cNvSpPr>
            <p:nvPr/>
          </p:nvSpPr>
          <p:spPr bwMode="auto">
            <a:xfrm>
              <a:off x="989575" y="4150809"/>
              <a:ext cx="2106667" cy="369332"/>
            </a:xfrm>
            <a:prstGeom prst="rect">
              <a:avLst/>
            </a:prstGeom>
            <a:noFill/>
            <a:ln w="9525">
              <a:noFill/>
              <a:miter lim="800000"/>
              <a:headEnd/>
              <a:tailEnd/>
            </a:ln>
          </p:spPr>
          <p:txBody>
            <a:bodyPr wrap="none">
              <a:spAutoFit/>
            </a:bodyPr>
            <a:lstStyle/>
            <a:p>
              <a:pPr algn="ctr"/>
              <a:r>
                <a:rPr lang="en-US" altLang="en-US" b="1" dirty="0" err="1">
                  <a:solidFill>
                    <a:srgbClr val="FF6600"/>
                  </a:solidFill>
                  <a:latin typeface="Calibri" pitchFamily="34" charset="0"/>
                </a:rPr>
                <a:t>Creatine</a:t>
              </a:r>
              <a:r>
                <a:rPr lang="en-US" altLang="en-US" b="1" dirty="0">
                  <a:solidFill>
                    <a:srgbClr val="FF6600"/>
                  </a:solidFill>
                  <a:latin typeface="Calibri" pitchFamily="34" charset="0"/>
                </a:rPr>
                <a:t> phosphate </a:t>
              </a:r>
            </a:p>
          </p:txBody>
        </p:sp>
        <p:sp>
          <p:nvSpPr>
            <p:cNvPr id="13" name="Down Arrow 12"/>
            <p:cNvSpPr/>
            <p:nvPr/>
          </p:nvSpPr>
          <p:spPr bwMode="auto">
            <a:xfrm>
              <a:off x="1935956" y="2438400"/>
              <a:ext cx="114300" cy="1819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Curved Right Arrow 13"/>
            <p:cNvSpPr/>
            <p:nvPr/>
          </p:nvSpPr>
          <p:spPr bwMode="auto">
            <a:xfrm>
              <a:off x="2050256" y="2760663"/>
              <a:ext cx="451842" cy="962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schemeClr val="tx1"/>
                </a:solidFill>
              </a:endParaRPr>
            </a:p>
          </p:txBody>
        </p:sp>
        <p:sp>
          <p:nvSpPr>
            <p:cNvPr id="15" name="TextBox 8"/>
            <p:cNvSpPr txBox="1">
              <a:spLocks noChangeArrowheads="1"/>
            </p:cNvSpPr>
            <p:nvPr/>
          </p:nvSpPr>
          <p:spPr bwMode="auto">
            <a:xfrm>
              <a:off x="2501269" y="2545973"/>
              <a:ext cx="530530" cy="369332"/>
            </a:xfrm>
            <a:prstGeom prst="rect">
              <a:avLst/>
            </a:prstGeom>
            <a:noFill/>
            <a:ln w="9525">
              <a:noFill/>
              <a:miter lim="800000"/>
              <a:headEnd/>
              <a:tailEnd/>
            </a:ln>
          </p:spPr>
          <p:txBody>
            <a:bodyPr wrap="none">
              <a:spAutoFit/>
            </a:bodyPr>
            <a:lstStyle/>
            <a:p>
              <a:r>
                <a:rPr lang="en-US" altLang="en-US" dirty="0">
                  <a:latin typeface="Calibri" pitchFamily="34" charset="0"/>
                </a:rPr>
                <a:t>ATP</a:t>
              </a:r>
              <a:endParaRPr lang="en-US" altLang="en-US" sz="1400" dirty="0">
                <a:latin typeface="Calibri" pitchFamily="34" charset="0"/>
              </a:endParaRPr>
            </a:p>
          </p:txBody>
        </p:sp>
        <p:sp>
          <p:nvSpPr>
            <p:cNvPr id="16" name="TextBox 9"/>
            <p:cNvSpPr txBox="1">
              <a:spLocks noChangeArrowheads="1"/>
            </p:cNvSpPr>
            <p:nvPr/>
          </p:nvSpPr>
          <p:spPr bwMode="auto">
            <a:xfrm>
              <a:off x="2501269" y="3418268"/>
              <a:ext cx="1021433" cy="369332"/>
            </a:xfrm>
            <a:prstGeom prst="rect">
              <a:avLst/>
            </a:prstGeom>
            <a:noFill/>
            <a:ln w="9525">
              <a:noFill/>
              <a:miter lim="800000"/>
              <a:headEnd/>
              <a:tailEnd/>
            </a:ln>
          </p:spPr>
          <p:txBody>
            <a:bodyPr wrap="none">
              <a:spAutoFit/>
            </a:bodyPr>
            <a:lstStyle/>
            <a:p>
              <a:r>
                <a:rPr lang="en-US" altLang="en-US" dirty="0">
                  <a:latin typeface="Calibri" pitchFamily="34" charset="0"/>
                </a:rPr>
                <a:t>ADP + H</a:t>
              </a:r>
              <a:r>
                <a:rPr lang="en-US" altLang="en-US" baseline="30000" dirty="0">
                  <a:latin typeface="Calibri" pitchFamily="34" charset="0"/>
                </a:rPr>
                <a:t>+</a:t>
              </a:r>
            </a:p>
          </p:txBody>
        </p:sp>
        <p:sp>
          <p:nvSpPr>
            <p:cNvPr id="17" name="Down Arrow 16"/>
            <p:cNvSpPr/>
            <p:nvPr/>
          </p:nvSpPr>
          <p:spPr bwMode="auto">
            <a:xfrm flipH="1" flipV="1">
              <a:off x="1710928" y="2438400"/>
              <a:ext cx="112515" cy="1819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 name="Curved Left Arrow 17"/>
            <p:cNvSpPr/>
            <p:nvPr/>
          </p:nvSpPr>
          <p:spPr bwMode="auto">
            <a:xfrm flipV="1">
              <a:off x="1259086" y="2760663"/>
              <a:ext cx="451842" cy="10683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schemeClr val="tx1"/>
                </a:solidFill>
              </a:endParaRPr>
            </a:p>
          </p:txBody>
        </p:sp>
        <p:sp>
          <p:nvSpPr>
            <p:cNvPr id="19" name="TextBox 12"/>
            <p:cNvSpPr txBox="1">
              <a:spLocks noChangeArrowheads="1"/>
            </p:cNvSpPr>
            <p:nvPr/>
          </p:nvSpPr>
          <p:spPr bwMode="auto">
            <a:xfrm>
              <a:off x="581921" y="2545973"/>
              <a:ext cx="530530" cy="369332"/>
            </a:xfrm>
            <a:prstGeom prst="rect">
              <a:avLst/>
            </a:prstGeom>
            <a:noFill/>
            <a:ln w="9525">
              <a:noFill/>
              <a:miter lim="800000"/>
              <a:headEnd/>
              <a:tailEnd/>
            </a:ln>
          </p:spPr>
          <p:txBody>
            <a:bodyPr wrap="none">
              <a:spAutoFit/>
            </a:bodyPr>
            <a:lstStyle/>
            <a:p>
              <a:r>
                <a:rPr lang="en-US" altLang="en-US" dirty="0">
                  <a:latin typeface="Calibri" pitchFamily="34" charset="0"/>
                </a:rPr>
                <a:t>ATP</a:t>
              </a:r>
              <a:endParaRPr lang="en-US" altLang="en-US" sz="1400" dirty="0">
                <a:latin typeface="Calibri" pitchFamily="34" charset="0"/>
              </a:endParaRPr>
            </a:p>
          </p:txBody>
        </p:sp>
        <p:sp>
          <p:nvSpPr>
            <p:cNvPr id="20" name="TextBox 13"/>
            <p:cNvSpPr txBox="1">
              <a:spLocks noChangeArrowheads="1"/>
            </p:cNvSpPr>
            <p:nvPr/>
          </p:nvSpPr>
          <p:spPr bwMode="auto">
            <a:xfrm>
              <a:off x="514350" y="3508875"/>
              <a:ext cx="579005" cy="369332"/>
            </a:xfrm>
            <a:prstGeom prst="rect">
              <a:avLst/>
            </a:prstGeom>
            <a:noFill/>
            <a:ln w="9525">
              <a:noFill/>
              <a:miter lim="800000"/>
              <a:headEnd/>
              <a:tailEnd/>
            </a:ln>
          </p:spPr>
          <p:txBody>
            <a:bodyPr wrap="none">
              <a:spAutoFit/>
            </a:bodyPr>
            <a:lstStyle/>
            <a:p>
              <a:r>
                <a:rPr lang="en-US" altLang="en-US" dirty="0">
                  <a:latin typeface="Calibri" pitchFamily="34" charset="0"/>
                </a:rPr>
                <a:t>ADP</a:t>
              </a:r>
              <a:endParaRPr lang="en-US" altLang="en-US" sz="1400" dirty="0">
                <a:latin typeface="Calibri" pitchFamily="34" charset="0"/>
              </a:endParaRPr>
            </a:p>
          </p:txBody>
        </p:sp>
        <p:sp>
          <p:nvSpPr>
            <p:cNvPr id="21" name="TextBox 14"/>
            <p:cNvSpPr txBox="1">
              <a:spLocks noChangeArrowheads="1"/>
            </p:cNvSpPr>
            <p:nvPr/>
          </p:nvSpPr>
          <p:spPr bwMode="auto">
            <a:xfrm>
              <a:off x="2247900" y="2967335"/>
              <a:ext cx="1667572" cy="369332"/>
            </a:xfrm>
            <a:prstGeom prst="rect">
              <a:avLst/>
            </a:prstGeom>
            <a:noFill/>
            <a:ln w="9525">
              <a:noFill/>
              <a:miter lim="800000"/>
              <a:headEnd/>
              <a:tailEnd/>
            </a:ln>
          </p:spPr>
          <p:txBody>
            <a:bodyPr wrap="none">
              <a:spAutoFit/>
            </a:bodyPr>
            <a:lstStyle/>
            <a:p>
              <a:r>
                <a:rPr lang="en-US" altLang="en-US" b="1" dirty="0" err="1">
                  <a:solidFill>
                    <a:srgbClr val="C00000"/>
                  </a:solidFill>
                  <a:latin typeface="Calibri" pitchFamily="34" charset="0"/>
                </a:rPr>
                <a:t>Creatine</a:t>
              </a:r>
              <a:r>
                <a:rPr lang="en-US" altLang="en-US" b="1" dirty="0">
                  <a:solidFill>
                    <a:srgbClr val="C00000"/>
                  </a:solidFill>
                  <a:latin typeface="Calibri" pitchFamily="34" charset="0"/>
                </a:rPr>
                <a:t> Kinase</a:t>
              </a:r>
            </a:p>
          </p:txBody>
        </p:sp>
        <p:grpSp>
          <p:nvGrpSpPr>
            <p:cNvPr id="22" name="Group 29"/>
            <p:cNvGrpSpPr>
              <a:grpSpLocks/>
            </p:cNvGrpSpPr>
            <p:nvPr/>
          </p:nvGrpSpPr>
          <p:grpSpPr bwMode="auto">
            <a:xfrm>
              <a:off x="2446943" y="1600198"/>
              <a:ext cx="5886293" cy="2731530"/>
              <a:chOff x="2216033" y="1479484"/>
              <a:chExt cx="5231689" cy="2731951"/>
            </a:xfrm>
          </p:grpSpPr>
          <p:sp>
            <p:nvSpPr>
              <p:cNvPr id="31" name="TextBox 15"/>
              <p:cNvSpPr txBox="1">
                <a:spLocks noChangeArrowheads="1"/>
              </p:cNvSpPr>
              <p:nvPr/>
            </p:nvSpPr>
            <p:spPr bwMode="auto">
              <a:xfrm>
                <a:off x="5859290" y="2165389"/>
                <a:ext cx="1588432" cy="512633"/>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en-US" sz="2000" b="1" dirty="0" err="1">
                    <a:solidFill>
                      <a:srgbClr val="FF0000"/>
                    </a:solidFill>
                    <a:latin typeface="Calibri" pitchFamily="34" charset="0"/>
                  </a:rPr>
                  <a:t>Creatinine</a:t>
                </a:r>
                <a:endParaRPr lang="en-US" altLang="en-US" sz="2000" b="1" dirty="0">
                  <a:solidFill>
                    <a:srgbClr val="FF0000"/>
                  </a:solidFill>
                  <a:latin typeface="Calibri" pitchFamily="34" charset="0"/>
                </a:endParaRPr>
              </a:p>
            </p:txBody>
          </p:sp>
          <p:sp>
            <p:nvSpPr>
              <p:cNvPr id="32" name="Down Arrow 31"/>
              <p:cNvSpPr/>
              <p:nvPr/>
            </p:nvSpPr>
            <p:spPr>
              <a:xfrm rot="16889363">
                <a:off x="3912863" y="581656"/>
                <a:ext cx="174652" cy="3568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33" name="TextBox 23"/>
              <p:cNvSpPr txBox="1">
                <a:spLocks noChangeArrowheads="1"/>
              </p:cNvSpPr>
              <p:nvPr/>
            </p:nvSpPr>
            <p:spPr bwMode="auto">
              <a:xfrm>
                <a:off x="4099837" y="1479484"/>
                <a:ext cx="497518" cy="369389"/>
              </a:xfrm>
              <a:prstGeom prst="rect">
                <a:avLst/>
              </a:prstGeom>
              <a:noFill/>
              <a:ln w="9525">
                <a:noFill/>
                <a:miter lim="800000"/>
                <a:headEnd/>
                <a:tailEnd/>
              </a:ln>
            </p:spPr>
            <p:txBody>
              <a:bodyPr wrap="none">
                <a:spAutoFit/>
              </a:bodyPr>
              <a:lstStyle/>
              <a:p>
                <a:r>
                  <a:rPr lang="en-US" altLang="en-US" dirty="0">
                    <a:latin typeface="Calibri" pitchFamily="34" charset="0"/>
                  </a:rPr>
                  <a:t>H</a:t>
                </a:r>
                <a:r>
                  <a:rPr lang="en-US" altLang="en-US" baseline="-25000" dirty="0">
                    <a:latin typeface="Calibri" pitchFamily="34" charset="0"/>
                  </a:rPr>
                  <a:t>2</a:t>
                </a:r>
                <a:r>
                  <a:rPr lang="en-US" altLang="en-US" dirty="0">
                    <a:latin typeface="Calibri" pitchFamily="34" charset="0"/>
                  </a:rPr>
                  <a:t>O</a:t>
                </a:r>
              </a:p>
            </p:txBody>
          </p:sp>
          <p:sp>
            <p:nvSpPr>
              <p:cNvPr id="34" name="Down Arrow 29"/>
              <p:cNvSpPr/>
              <p:nvPr/>
            </p:nvSpPr>
            <p:spPr>
              <a:xfrm rot="14830799">
                <a:off x="4441969" y="1986364"/>
                <a:ext cx="169889" cy="3217511"/>
              </a:xfrm>
              <a:prstGeom prst="downArrow">
                <a:avLst>
                  <a:gd name="adj1" fmla="val 544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35" name="TextBox 28"/>
              <p:cNvSpPr txBox="1">
                <a:spLocks noChangeArrowheads="1"/>
              </p:cNvSpPr>
              <p:nvPr/>
            </p:nvSpPr>
            <p:spPr bwMode="auto">
              <a:xfrm>
                <a:off x="4678357" y="3842046"/>
                <a:ext cx="316577" cy="369389"/>
              </a:xfrm>
              <a:prstGeom prst="rect">
                <a:avLst/>
              </a:prstGeom>
              <a:noFill/>
              <a:ln w="9525">
                <a:noFill/>
                <a:miter lim="800000"/>
                <a:headEnd/>
                <a:tailEnd/>
              </a:ln>
            </p:spPr>
            <p:txBody>
              <a:bodyPr wrap="none">
                <a:spAutoFit/>
              </a:bodyPr>
              <a:lstStyle/>
              <a:p>
                <a:r>
                  <a:rPr lang="en-US" altLang="en-US" dirty="0">
                    <a:latin typeface="Calibri" pitchFamily="34" charset="0"/>
                  </a:rPr>
                  <a:t>Pi</a:t>
                </a:r>
              </a:p>
            </p:txBody>
          </p:sp>
        </p:grpSp>
        <p:sp>
          <p:nvSpPr>
            <p:cNvPr id="23" name="Down Arrow 18"/>
            <p:cNvSpPr/>
            <p:nvPr/>
          </p:nvSpPr>
          <p:spPr bwMode="auto">
            <a:xfrm>
              <a:off x="7372351" y="2971800"/>
              <a:ext cx="17145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4" name="TextBox 31"/>
            <p:cNvSpPr txBox="1">
              <a:spLocks noChangeArrowheads="1"/>
            </p:cNvSpPr>
            <p:nvPr/>
          </p:nvSpPr>
          <p:spPr bwMode="auto">
            <a:xfrm>
              <a:off x="6957971" y="3820180"/>
              <a:ext cx="947695" cy="400110"/>
            </a:xfrm>
            <a:prstGeom prst="rect">
              <a:avLst/>
            </a:prstGeom>
            <a:noFill/>
            <a:ln w="9525">
              <a:noFill/>
              <a:miter lim="800000"/>
              <a:headEnd/>
              <a:tailEnd/>
            </a:ln>
          </p:spPr>
          <p:txBody>
            <a:bodyPr wrap="none">
              <a:spAutoFit/>
            </a:bodyPr>
            <a:lstStyle/>
            <a:p>
              <a:pPr algn="ctr"/>
              <a:r>
                <a:rPr lang="en-US" altLang="en-US" sz="2000" b="1" dirty="0">
                  <a:latin typeface="Calibri" pitchFamily="34" charset="0"/>
                </a:rPr>
                <a:t>Plasma</a:t>
              </a:r>
            </a:p>
          </p:txBody>
        </p:sp>
        <p:sp>
          <p:nvSpPr>
            <p:cNvPr id="25" name="Down Arrow 20"/>
            <p:cNvSpPr/>
            <p:nvPr/>
          </p:nvSpPr>
          <p:spPr bwMode="auto">
            <a:xfrm>
              <a:off x="7372351" y="4495800"/>
              <a:ext cx="17145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6" name="TextBox 33"/>
            <p:cNvSpPr txBox="1">
              <a:spLocks noChangeArrowheads="1"/>
            </p:cNvSpPr>
            <p:nvPr/>
          </p:nvSpPr>
          <p:spPr bwMode="auto">
            <a:xfrm>
              <a:off x="6210300" y="5265003"/>
              <a:ext cx="2514599" cy="646331"/>
            </a:xfrm>
            <a:prstGeom prst="rect">
              <a:avLst/>
            </a:prstGeom>
            <a:noFill/>
            <a:ln w="9525">
              <a:noFill/>
              <a:miter lim="800000"/>
              <a:headEnd/>
              <a:tailEnd/>
            </a:ln>
          </p:spPr>
          <p:txBody>
            <a:bodyPr wrap="square">
              <a:spAutoFit/>
            </a:bodyPr>
            <a:lstStyle/>
            <a:p>
              <a:pPr algn="ctr"/>
              <a:r>
                <a:rPr lang="en-US" altLang="en-US" b="1" dirty="0" smtClean="0">
                  <a:latin typeface="Calibri" pitchFamily="34" charset="0"/>
                </a:rPr>
                <a:t>Glomerular</a:t>
              </a:r>
            </a:p>
            <a:p>
              <a:pPr algn="ctr"/>
              <a:r>
                <a:rPr lang="en-US" altLang="en-US" b="1" dirty="0" smtClean="0">
                  <a:latin typeface="Calibri" pitchFamily="34" charset="0"/>
                </a:rPr>
                <a:t>filtration</a:t>
              </a:r>
              <a:endParaRPr lang="en-US" altLang="en-US" b="1" dirty="0">
                <a:latin typeface="Calibri" pitchFamily="34" charset="0"/>
              </a:endParaRPr>
            </a:p>
          </p:txBody>
        </p:sp>
        <p:sp>
          <p:nvSpPr>
            <p:cNvPr id="27" name="Left Arrow 22"/>
            <p:cNvSpPr/>
            <p:nvPr/>
          </p:nvSpPr>
          <p:spPr bwMode="auto">
            <a:xfrm>
              <a:off x="5829300" y="5638800"/>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8" name="TextBox 38"/>
            <p:cNvSpPr txBox="1">
              <a:spLocks noChangeArrowheads="1"/>
            </p:cNvSpPr>
            <p:nvPr/>
          </p:nvSpPr>
          <p:spPr bwMode="auto">
            <a:xfrm>
              <a:off x="4817712" y="5468129"/>
              <a:ext cx="712054" cy="369332"/>
            </a:xfrm>
            <a:prstGeom prst="rect">
              <a:avLst/>
            </a:prstGeom>
            <a:noFill/>
            <a:ln w="9525">
              <a:noFill/>
              <a:miter lim="800000"/>
              <a:headEnd/>
              <a:tailEnd/>
            </a:ln>
          </p:spPr>
          <p:txBody>
            <a:bodyPr wrap="none">
              <a:spAutoFit/>
            </a:bodyPr>
            <a:lstStyle/>
            <a:p>
              <a:r>
                <a:rPr lang="en-US" altLang="en-US" b="1" dirty="0">
                  <a:latin typeface="Calibri" pitchFamily="34" charset="0"/>
                </a:rPr>
                <a:t>Urine</a:t>
              </a:r>
            </a:p>
          </p:txBody>
        </p:sp>
        <p:sp>
          <p:nvSpPr>
            <p:cNvPr id="29" name="Left Arrow 33"/>
            <p:cNvSpPr/>
            <p:nvPr/>
          </p:nvSpPr>
          <p:spPr bwMode="auto">
            <a:xfrm rot="11929224">
              <a:off x="4616350" y="3992746"/>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30" name="Left Arrow 34"/>
            <p:cNvSpPr/>
            <p:nvPr/>
          </p:nvSpPr>
          <p:spPr bwMode="auto">
            <a:xfrm rot="8550623">
              <a:off x="3976055" y="2097957"/>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sp>
        <p:nvSpPr>
          <p:cNvPr id="5" name="TextBox 4"/>
          <p:cNvSpPr txBox="1"/>
          <p:nvPr/>
        </p:nvSpPr>
        <p:spPr>
          <a:xfrm>
            <a:off x="17579" y="2397724"/>
            <a:ext cx="29479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Spontaneously</a:t>
            </a:r>
            <a:r>
              <a:rPr lang="en-US" dirty="0" smtClean="0">
                <a:solidFill>
                  <a:schemeClr val="bg1">
                    <a:lumMod val="50000"/>
                  </a:schemeClr>
                </a:solidFill>
              </a:rPr>
              <a:t>: it doesn’t require enzyme or energy</a:t>
            </a:r>
            <a:endParaRPr lang="en-US" dirty="0">
              <a:solidFill>
                <a:schemeClr val="bg1">
                  <a:lumMod val="50000"/>
                </a:schemeClr>
              </a:solidFill>
            </a:endParaRPr>
          </a:p>
        </p:txBody>
      </p:sp>
      <p:sp>
        <p:nvSpPr>
          <p:cNvPr id="37" name="TextBox 35"/>
          <p:cNvSpPr txBox="1"/>
          <p:nvPr/>
        </p:nvSpPr>
        <p:spPr>
          <a:xfrm>
            <a:off x="8231833" y="2377673"/>
            <a:ext cx="256131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err="1" smtClean="0">
                <a:solidFill>
                  <a:schemeClr val="accent1"/>
                </a:solidFill>
              </a:rPr>
              <a:t>Creatinine</a:t>
            </a:r>
            <a:r>
              <a:rPr lang="en-US" dirty="0" smtClean="0">
                <a:solidFill>
                  <a:schemeClr val="accent1"/>
                </a:solidFill>
              </a:rPr>
              <a:t>: </a:t>
            </a:r>
            <a:r>
              <a:rPr lang="en-US" dirty="0" err="1" smtClean="0">
                <a:solidFill>
                  <a:schemeClr val="accent1"/>
                </a:solidFill>
              </a:rPr>
              <a:t>inhydryde</a:t>
            </a:r>
            <a:r>
              <a:rPr lang="en-US" dirty="0" smtClean="0">
                <a:solidFill>
                  <a:schemeClr val="accent1"/>
                </a:solidFill>
              </a:rPr>
              <a:t> form of </a:t>
            </a:r>
            <a:r>
              <a:rPr lang="en-US" dirty="0" err="1" smtClean="0">
                <a:solidFill>
                  <a:schemeClr val="accent1"/>
                </a:solidFill>
              </a:rPr>
              <a:t>creatine</a:t>
            </a:r>
            <a:r>
              <a:rPr lang="en-US" dirty="0" smtClean="0">
                <a:solidFill>
                  <a:schemeClr val="accent1"/>
                </a:solidFill>
              </a:rPr>
              <a:t> and its very </a:t>
            </a:r>
            <a:r>
              <a:rPr lang="en-US" dirty="0" err="1" smtClean="0">
                <a:solidFill>
                  <a:schemeClr val="accent1"/>
                </a:solidFill>
              </a:rPr>
              <a:t>slouble</a:t>
            </a:r>
            <a:endParaRPr lang="en-US" dirty="0">
              <a:solidFill>
                <a:schemeClr val="accent1"/>
              </a:solidFill>
            </a:endParaRPr>
          </a:p>
        </p:txBody>
      </p:sp>
    </p:spTree>
    <p:extLst>
      <p:ext uri="{BB962C8B-B14F-4D97-AF65-F5344CB8AC3E}">
        <p14:creationId xmlns:p14="http://schemas.microsoft.com/office/powerpoint/2010/main" val="274712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10" y="281188"/>
            <a:ext cx="4078361" cy="646331"/>
          </a:xfrm>
        </p:spPr>
        <p:txBody>
          <a:bodyPr wrap="none">
            <a:spAutoFit/>
          </a:bodyPr>
          <a:lstStyle/>
          <a:p>
            <a:r>
              <a:rPr lang="en-US" dirty="0" smtClean="0"/>
              <a:t>Urinary creatinine </a:t>
            </a:r>
            <a:endParaRPr lang="en-US" dirty="0"/>
          </a:p>
        </p:txBody>
      </p:sp>
      <p:sp>
        <p:nvSpPr>
          <p:cNvPr id="3" name="Content Placeholder 2"/>
          <p:cNvSpPr>
            <a:spLocks noGrp="1"/>
          </p:cNvSpPr>
          <p:nvPr>
            <p:ph idx="1"/>
          </p:nvPr>
        </p:nvSpPr>
        <p:spPr>
          <a:xfrm>
            <a:off x="523836" y="1467218"/>
            <a:ext cx="8596668" cy="4962178"/>
          </a:xfrm>
        </p:spPr>
        <p:txBody>
          <a:bodyPr>
            <a:normAutofit/>
          </a:bodyPr>
          <a:lstStyle/>
          <a:p>
            <a:r>
              <a:rPr lang="en-US" altLang="en-US" sz="2000" dirty="0" smtClean="0">
                <a:solidFill>
                  <a:schemeClr val="tx1"/>
                </a:solidFill>
              </a:rPr>
              <a:t>A typical male excretes about </a:t>
            </a:r>
            <a:r>
              <a:rPr lang="en-US" altLang="en-US" sz="2000" dirty="0" smtClean="0">
                <a:solidFill>
                  <a:srgbClr val="FF0000"/>
                </a:solidFill>
              </a:rPr>
              <a:t>15</a:t>
            </a:r>
            <a:r>
              <a:rPr lang="en-US" altLang="en-US" sz="2000" dirty="0" smtClean="0">
                <a:solidFill>
                  <a:schemeClr val="tx1"/>
                </a:solidFill>
              </a:rPr>
              <a:t> </a:t>
            </a:r>
            <a:r>
              <a:rPr lang="en-US" altLang="en-US" sz="2000" dirty="0" err="1" smtClean="0">
                <a:solidFill>
                  <a:schemeClr val="tx1"/>
                </a:solidFill>
              </a:rPr>
              <a:t>mmol</a:t>
            </a:r>
            <a:r>
              <a:rPr lang="en-US" altLang="en-US" sz="2000" dirty="0" smtClean="0">
                <a:solidFill>
                  <a:schemeClr val="tx1"/>
                </a:solidFill>
              </a:rPr>
              <a:t> </a:t>
            </a:r>
            <a:r>
              <a:rPr lang="en-US" altLang="en-US" sz="2000" dirty="0" err="1" smtClean="0">
                <a:solidFill>
                  <a:schemeClr val="tx1"/>
                </a:solidFill>
              </a:rPr>
              <a:t>creatinine</a:t>
            </a:r>
            <a:r>
              <a:rPr lang="en-US" altLang="en-US" sz="2000" dirty="0" smtClean="0">
                <a:solidFill>
                  <a:schemeClr val="tx1"/>
                </a:solidFill>
              </a:rPr>
              <a:t>/day</a:t>
            </a:r>
          </a:p>
          <a:p>
            <a:r>
              <a:rPr lang="en-US" altLang="en-US" sz="2000" dirty="0" smtClean="0">
                <a:solidFill>
                  <a:schemeClr val="tx1"/>
                </a:solidFill>
              </a:rPr>
              <a:t>Decrease in muscle mass </a:t>
            </a:r>
            <a:r>
              <a:rPr lang="en-US" altLang="en-US" dirty="0" smtClean="0">
                <a:solidFill>
                  <a:schemeClr val="bg1">
                    <a:lumMod val="50000"/>
                  </a:schemeClr>
                </a:solidFill>
              </a:rPr>
              <a:t>(Atrophy) </a:t>
            </a:r>
            <a:r>
              <a:rPr lang="en-US" altLang="en-US" sz="2000" dirty="0" smtClean="0">
                <a:solidFill>
                  <a:schemeClr val="tx1"/>
                </a:solidFill>
              </a:rPr>
              <a:t>(in muscular dystrophy, paralysis) leads to decreased level of urinary </a:t>
            </a:r>
            <a:r>
              <a:rPr lang="en-US" altLang="en-US" sz="2000" dirty="0" err="1" smtClean="0">
                <a:solidFill>
                  <a:schemeClr val="tx1"/>
                </a:solidFill>
              </a:rPr>
              <a:t>creatinine</a:t>
            </a:r>
            <a:r>
              <a:rPr lang="en-US" altLang="en-US" sz="2000" dirty="0" smtClean="0">
                <a:solidFill>
                  <a:schemeClr val="tx1"/>
                </a:solidFill>
              </a:rPr>
              <a:t> </a:t>
            </a:r>
          </a:p>
          <a:p>
            <a:r>
              <a:rPr lang="en-US" altLang="en-US" sz="2000" dirty="0" smtClean="0">
                <a:solidFill>
                  <a:schemeClr val="tx1"/>
                </a:solidFill>
              </a:rPr>
              <a:t>The amount of </a:t>
            </a:r>
            <a:r>
              <a:rPr lang="en-US" altLang="en-US" sz="2000" dirty="0" err="1" smtClean="0">
                <a:solidFill>
                  <a:schemeClr val="tx1"/>
                </a:solidFill>
              </a:rPr>
              <a:t>creatinine</a:t>
            </a:r>
            <a:r>
              <a:rPr lang="en-US" altLang="en-US" sz="2000" dirty="0" smtClean="0">
                <a:solidFill>
                  <a:schemeClr val="tx1"/>
                </a:solidFill>
              </a:rPr>
              <a:t> in urine is used as an indicator for the proper collection of 24 hours urine sample</a:t>
            </a:r>
          </a:p>
          <a:p>
            <a:r>
              <a:rPr lang="en-US" altLang="en-US" dirty="0" smtClean="0">
                <a:solidFill>
                  <a:schemeClr val="bg1">
                    <a:lumMod val="50000"/>
                  </a:schemeClr>
                </a:solidFill>
              </a:rPr>
              <a:t>** Note : its level depends on muscle mass, gender, and age.</a:t>
            </a:r>
          </a:p>
          <a:p>
            <a:r>
              <a:rPr lang="en-US" altLang="en-US" dirty="0" smtClean="0">
                <a:solidFill>
                  <a:schemeClr val="bg1">
                    <a:lumMod val="50000"/>
                  </a:schemeClr>
                </a:solidFill>
              </a:rPr>
              <a:t>Cystatin C is also a biomarker for assessing GFR and kidney function, it is better than creatinine because it doesn’t depend in muscle mass, age, or gender. – recall it from the Foundation block </a:t>
            </a:r>
            <a:r>
              <a:rPr lang="en-US" altLang="en-US" dirty="0" smtClean="0">
                <a:solidFill>
                  <a:schemeClr val="bg1">
                    <a:lumMod val="50000"/>
                  </a:schemeClr>
                </a:solidFill>
                <a:sym typeface="Wingdings" panose="05000000000000000000" pitchFamily="2" charset="2"/>
              </a:rPr>
              <a:t></a:t>
            </a:r>
            <a:r>
              <a:rPr lang="en-US" altLang="en-US" dirty="0" smtClean="0">
                <a:solidFill>
                  <a:schemeClr val="bg1">
                    <a:lumMod val="50000"/>
                  </a:schemeClr>
                </a:solidFill>
              </a:rPr>
              <a:t> -</a:t>
            </a:r>
          </a:p>
        </p:txBody>
      </p:sp>
    </p:spTree>
    <p:extLst>
      <p:ext uri="{BB962C8B-B14F-4D97-AF65-F5344CB8AC3E}">
        <p14:creationId xmlns:p14="http://schemas.microsoft.com/office/powerpoint/2010/main" val="407708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8802" y="352023"/>
            <a:ext cx="4548040" cy="646331"/>
          </a:xfrm>
        </p:spPr>
        <p:txBody>
          <a:bodyPr vert="horz" wrap="none" lIns="91440" tIns="45720" rIns="91440" bIns="45720" rtlCol="0" anchor="t">
            <a:spAutoFit/>
          </a:bodyPr>
          <a:lstStyle/>
          <a:p>
            <a:pPr algn="l" rtl="0"/>
            <a:r>
              <a:rPr lang="en-US" dirty="0" err="1" smtClean="0"/>
              <a:t>Creatine</a:t>
            </a:r>
            <a:r>
              <a:rPr lang="en-US" dirty="0" smtClean="0"/>
              <a:t> kinase (CK) </a:t>
            </a:r>
            <a:endParaRPr lang="en-US" dirty="0"/>
          </a:p>
        </p:txBody>
      </p:sp>
      <p:sp>
        <p:nvSpPr>
          <p:cNvPr id="3" name="عنصر نائب للمحتوى 2"/>
          <p:cNvSpPr>
            <a:spLocks noGrp="1"/>
          </p:cNvSpPr>
          <p:nvPr>
            <p:ph idx="1"/>
          </p:nvPr>
        </p:nvSpPr>
        <p:spPr>
          <a:xfrm>
            <a:off x="0" y="1524000"/>
            <a:ext cx="5524496" cy="4548206"/>
          </a:xfrm>
        </p:spPr>
        <p:txBody>
          <a:bodyPr>
            <a:normAutofit/>
          </a:bodyPr>
          <a:lstStyle/>
          <a:p>
            <a:r>
              <a:rPr lang="en-US" altLang="en-US" sz="2400" dirty="0" smtClean="0">
                <a:solidFill>
                  <a:schemeClr val="tx1"/>
                </a:solidFill>
              </a:rPr>
              <a:t>CK is responsible for generation of energy in  contractile muscular tissues</a:t>
            </a:r>
            <a:r>
              <a:rPr lang="en-US" altLang="en-US" sz="2400" dirty="0" smtClean="0"/>
              <a:t> </a:t>
            </a:r>
            <a:r>
              <a:rPr lang="en-US" altLang="en-US" sz="2000" dirty="0" smtClean="0">
                <a:solidFill>
                  <a:schemeClr val="bg1">
                    <a:lumMod val="65000"/>
                  </a:schemeClr>
                </a:solidFill>
              </a:rPr>
              <a:t>as it is the enzyme that used to regenerate ATP from creatine phosphate</a:t>
            </a:r>
            <a:endParaRPr lang="en-US" altLang="en-US" sz="2800" dirty="0" smtClean="0"/>
          </a:p>
          <a:p>
            <a:endParaRPr lang="en-US" altLang="en-US" sz="2800" dirty="0" smtClean="0"/>
          </a:p>
          <a:p>
            <a:r>
              <a:rPr lang="en-US" altLang="en-US" sz="2400" dirty="0" smtClean="0">
                <a:solidFill>
                  <a:schemeClr val="tx1"/>
                </a:solidFill>
              </a:rPr>
              <a:t>CK levels change in cardiac and skeletal muscle disorders </a:t>
            </a:r>
            <a:r>
              <a:rPr lang="en-US" altLang="en-US" sz="2200" dirty="0" smtClean="0">
                <a:solidFill>
                  <a:schemeClr val="bg1">
                    <a:lumMod val="65000"/>
                  </a:schemeClr>
                </a:solidFill>
              </a:rPr>
              <a:t>because it is mostly found in these tissues ( can be used as a biomarker ) – </a:t>
            </a:r>
            <a:r>
              <a:rPr lang="en-US" altLang="en-US" sz="2200" dirty="0" err="1" smtClean="0">
                <a:solidFill>
                  <a:schemeClr val="bg1">
                    <a:lumMod val="65000"/>
                  </a:schemeClr>
                </a:solidFill>
              </a:rPr>
              <a:t>troponin</a:t>
            </a:r>
            <a:r>
              <a:rPr lang="en-US" altLang="en-US" sz="2200" dirty="0" smtClean="0">
                <a:solidFill>
                  <a:schemeClr val="bg1">
                    <a:lumMod val="65000"/>
                  </a:schemeClr>
                </a:solidFill>
              </a:rPr>
              <a:t> is better than it for cardiac assessment -</a:t>
            </a:r>
            <a:endParaRPr lang="en-US" altLang="en-US" sz="2200" dirty="0" smtClean="0"/>
          </a:p>
          <a:p>
            <a:pPr marL="0" indent="0" algn="l" rtl="0">
              <a:buNone/>
            </a:pPr>
            <a:endParaRPr lang="en-US" sz="3000" dirty="0">
              <a:solidFill>
                <a:schemeClr val="tx1"/>
              </a:solidFill>
            </a:endParaRPr>
          </a:p>
        </p:txBody>
      </p:sp>
      <p:grpSp>
        <p:nvGrpSpPr>
          <p:cNvPr id="6" name="Group 3"/>
          <p:cNvGrpSpPr>
            <a:grpSpLocks/>
          </p:cNvGrpSpPr>
          <p:nvPr/>
        </p:nvGrpSpPr>
        <p:grpSpPr bwMode="auto">
          <a:xfrm>
            <a:off x="4868685" y="695936"/>
            <a:ext cx="4405991" cy="2423756"/>
            <a:chOff x="999428" y="3962421"/>
            <a:chExt cx="3916248" cy="2423417"/>
          </a:xfrm>
        </p:grpSpPr>
        <p:grpSp>
          <p:nvGrpSpPr>
            <p:cNvPr id="7" name="Group 14"/>
            <p:cNvGrpSpPr>
              <a:grpSpLocks/>
            </p:cNvGrpSpPr>
            <p:nvPr/>
          </p:nvGrpSpPr>
          <p:grpSpPr bwMode="auto">
            <a:xfrm>
              <a:off x="1558431" y="3962421"/>
              <a:ext cx="3357245" cy="2423417"/>
              <a:chOff x="1558431" y="3962421"/>
              <a:chExt cx="3357245" cy="2423417"/>
            </a:xfrm>
          </p:grpSpPr>
          <p:sp>
            <p:nvSpPr>
              <p:cNvPr id="9" name="TextBox 6"/>
              <p:cNvSpPr txBox="1">
                <a:spLocks noChangeArrowheads="1"/>
              </p:cNvSpPr>
              <p:nvPr/>
            </p:nvSpPr>
            <p:spPr bwMode="auto">
              <a:xfrm>
                <a:off x="2301860" y="3962421"/>
                <a:ext cx="1283538" cy="523147"/>
              </a:xfrm>
              <a:prstGeom prst="rect">
                <a:avLst/>
              </a:prstGeom>
              <a:noFill/>
              <a:ln w="9525">
                <a:noFill/>
                <a:miter lim="800000"/>
                <a:headEnd/>
                <a:tailEnd/>
              </a:ln>
            </p:spPr>
            <p:txBody>
              <a:bodyPr wrap="none">
                <a:spAutoFit/>
              </a:bodyPr>
              <a:lstStyle/>
              <a:p>
                <a:pPr algn="ctr"/>
                <a:r>
                  <a:rPr lang="en-US" altLang="en-US" sz="2800" b="1" dirty="0" err="1">
                    <a:solidFill>
                      <a:srgbClr val="008000"/>
                    </a:solidFill>
                    <a:latin typeface="Calibri" pitchFamily="34" charset="0"/>
                  </a:rPr>
                  <a:t>Creatine</a:t>
                </a:r>
                <a:r>
                  <a:rPr lang="en-US" altLang="en-US" sz="2800" b="1" dirty="0">
                    <a:solidFill>
                      <a:srgbClr val="008000"/>
                    </a:solidFill>
                    <a:latin typeface="Calibri" pitchFamily="34" charset="0"/>
                  </a:rPr>
                  <a:t> </a:t>
                </a:r>
              </a:p>
            </p:txBody>
          </p:sp>
          <p:sp>
            <p:nvSpPr>
              <p:cNvPr id="10" name="TextBox 7"/>
              <p:cNvSpPr txBox="1">
                <a:spLocks noChangeArrowheads="1"/>
              </p:cNvSpPr>
              <p:nvPr/>
            </p:nvSpPr>
            <p:spPr bwMode="auto">
              <a:xfrm>
                <a:off x="1558431" y="5862691"/>
                <a:ext cx="2768538" cy="523147"/>
              </a:xfrm>
              <a:prstGeom prst="rect">
                <a:avLst/>
              </a:prstGeom>
              <a:noFill/>
              <a:ln w="9525">
                <a:noFill/>
                <a:miter lim="800000"/>
                <a:headEnd/>
                <a:tailEnd/>
              </a:ln>
            </p:spPr>
            <p:txBody>
              <a:bodyPr wrap="none">
                <a:spAutoFit/>
              </a:bodyPr>
              <a:lstStyle/>
              <a:p>
                <a:pPr algn="ctr"/>
                <a:r>
                  <a:rPr lang="en-US" altLang="en-US" sz="2800" b="1" dirty="0" err="1">
                    <a:solidFill>
                      <a:srgbClr val="FF6600"/>
                    </a:solidFill>
                    <a:latin typeface="Calibri" pitchFamily="34" charset="0"/>
                  </a:rPr>
                  <a:t>Creatine</a:t>
                </a:r>
                <a:r>
                  <a:rPr lang="en-US" altLang="en-US" sz="2800" b="1" dirty="0">
                    <a:solidFill>
                      <a:srgbClr val="FF6600"/>
                    </a:solidFill>
                    <a:latin typeface="Calibri" pitchFamily="34" charset="0"/>
                  </a:rPr>
                  <a:t> phosphate </a:t>
                </a:r>
              </a:p>
            </p:txBody>
          </p:sp>
          <p:sp>
            <p:nvSpPr>
              <p:cNvPr id="11" name="Down Arrow 9"/>
              <p:cNvSpPr/>
              <p:nvPr/>
            </p:nvSpPr>
            <p:spPr>
              <a:xfrm>
                <a:off x="2972596" y="4571936"/>
                <a:ext cx="76196" cy="1295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rved Right Arrow 10"/>
              <p:cNvSpPr/>
              <p:nvPr/>
            </p:nvSpPr>
            <p:spPr>
              <a:xfrm>
                <a:off x="3048792" y="4800504"/>
                <a:ext cx="304785" cy="6857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0"/>
              <p:cNvSpPr txBox="1">
                <a:spLocks noChangeArrowheads="1"/>
              </p:cNvSpPr>
              <p:nvPr/>
            </p:nvSpPr>
            <p:spPr bwMode="auto">
              <a:xfrm>
                <a:off x="3352800" y="4648200"/>
                <a:ext cx="524909" cy="400054"/>
              </a:xfrm>
              <a:prstGeom prst="rect">
                <a:avLst/>
              </a:prstGeom>
              <a:noFill/>
              <a:ln w="9525">
                <a:noFill/>
                <a:miter lim="800000"/>
                <a:headEnd/>
                <a:tailEnd/>
              </a:ln>
            </p:spPr>
            <p:txBody>
              <a:bodyPr wrap="none">
                <a:spAutoFit/>
              </a:bodyPr>
              <a:lstStyle/>
              <a:p>
                <a:r>
                  <a:rPr lang="en-US" altLang="en-US" sz="2000" dirty="0">
                    <a:latin typeface="Calibri" pitchFamily="34" charset="0"/>
                  </a:rPr>
                  <a:t>ATP</a:t>
                </a:r>
                <a:endParaRPr lang="en-US" altLang="en-US" dirty="0">
                  <a:latin typeface="Calibri" pitchFamily="34" charset="0"/>
                </a:endParaRPr>
              </a:p>
            </p:txBody>
          </p:sp>
          <p:sp>
            <p:nvSpPr>
              <p:cNvPr id="14" name="TextBox 11"/>
              <p:cNvSpPr txBox="1">
                <a:spLocks noChangeArrowheads="1"/>
              </p:cNvSpPr>
              <p:nvPr/>
            </p:nvSpPr>
            <p:spPr bwMode="auto">
              <a:xfrm>
                <a:off x="3352800" y="5269468"/>
                <a:ext cx="988422" cy="400054"/>
              </a:xfrm>
              <a:prstGeom prst="rect">
                <a:avLst/>
              </a:prstGeom>
              <a:noFill/>
              <a:ln w="9525">
                <a:noFill/>
                <a:miter lim="800000"/>
                <a:headEnd/>
                <a:tailEnd/>
              </a:ln>
            </p:spPr>
            <p:txBody>
              <a:bodyPr wrap="none">
                <a:spAutoFit/>
              </a:bodyPr>
              <a:lstStyle/>
              <a:p>
                <a:r>
                  <a:rPr lang="en-US" altLang="en-US" sz="2000" dirty="0">
                    <a:latin typeface="Calibri" pitchFamily="34" charset="0"/>
                  </a:rPr>
                  <a:t>ADP + H</a:t>
                </a:r>
                <a:r>
                  <a:rPr lang="en-US" altLang="en-US" sz="2000" baseline="30000" dirty="0">
                    <a:latin typeface="Calibri" pitchFamily="34" charset="0"/>
                  </a:rPr>
                  <a:t>+</a:t>
                </a:r>
              </a:p>
            </p:txBody>
          </p:sp>
          <p:sp>
            <p:nvSpPr>
              <p:cNvPr id="15" name="Down Arrow 13"/>
              <p:cNvSpPr/>
              <p:nvPr/>
            </p:nvSpPr>
            <p:spPr>
              <a:xfrm flipH="1" flipV="1">
                <a:off x="2820203" y="4571936"/>
                <a:ext cx="76196" cy="1295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urved Left Arrow 14"/>
              <p:cNvSpPr/>
              <p:nvPr/>
            </p:nvSpPr>
            <p:spPr>
              <a:xfrm flipV="1">
                <a:off x="2515418" y="4800504"/>
                <a:ext cx="304785" cy="7618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TextBox 14"/>
              <p:cNvSpPr txBox="1">
                <a:spLocks noChangeArrowheads="1"/>
              </p:cNvSpPr>
              <p:nvPr/>
            </p:nvSpPr>
            <p:spPr bwMode="auto">
              <a:xfrm>
                <a:off x="2057400" y="4648200"/>
                <a:ext cx="524909" cy="400054"/>
              </a:xfrm>
              <a:prstGeom prst="rect">
                <a:avLst/>
              </a:prstGeom>
              <a:noFill/>
              <a:ln w="9525">
                <a:noFill/>
                <a:miter lim="800000"/>
                <a:headEnd/>
                <a:tailEnd/>
              </a:ln>
            </p:spPr>
            <p:txBody>
              <a:bodyPr wrap="none">
                <a:spAutoFit/>
              </a:bodyPr>
              <a:lstStyle/>
              <a:p>
                <a:r>
                  <a:rPr lang="en-US" altLang="en-US" sz="2000" dirty="0">
                    <a:latin typeface="Calibri" pitchFamily="34" charset="0"/>
                  </a:rPr>
                  <a:t>ATP</a:t>
                </a:r>
              </a:p>
            </p:txBody>
          </p:sp>
          <p:sp>
            <p:nvSpPr>
              <p:cNvPr id="18" name="TextBox 15"/>
              <p:cNvSpPr txBox="1">
                <a:spLocks noChangeArrowheads="1"/>
              </p:cNvSpPr>
              <p:nvPr/>
            </p:nvSpPr>
            <p:spPr bwMode="auto">
              <a:xfrm>
                <a:off x="2011795" y="5334000"/>
                <a:ext cx="554074" cy="400054"/>
              </a:xfrm>
              <a:prstGeom prst="rect">
                <a:avLst/>
              </a:prstGeom>
              <a:noFill/>
              <a:ln w="9525">
                <a:noFill/>
                <a:miter lim="800000"/>
                <a:headEnd/>
                <a:tailEnd/>
              </a:ln>
            </p:spPr>
            <p:txBody>
              <a:bodyPr wrap="none">
                <a:spAutoFit/>
              </a:bodyPr>
              <a:lstStyle/>
              <a:p>
                <a:r>
                  <a:rPr lang="en-US" altLang="en-US" sz="2000" dirty="0">
                    <a:latin typeface="Calibri" pitchFamily="34" charset="0"/>
                  </a:rPr>
                  <a:t>ADP</a:t>
                </a:r>
              </a:p>
            </p:txBody>
          </p:sp>
          <p:sp>
            <p:nvSpPr>
              <p:cNvPr id="19" name="TextBox 16"/>
              <p:cNvSpPr txBox="1">
                <a:spLocks noChangeArrowheads="1"/>
              </p:cNvSpPr>
              <p:nvPr/>
            </p:nvSpPr>
            <p:spPr bwMode="auto">
              <a:xfrm>
                <a:off x="3279182" y="4933773"/>
                <a:ext cx="1636494" cy="400054"/>
              </a:xfrm>
              <a:prstGeom prst="rect">
                <a:avLst/>
              </a:prstGeom>
              <a:noFill/>
              <a:ln w="9525">
                <a:noFill/>
                <a:miter lim="800000"/>
                <a:headEnd/>
                <a:tailEnd/>
              </a:ln>
            </p:spPr>
            <p:txBody>
              <a:bodyPr wrap="none">
                <a:spAutoFit/>
              </a:bodyPr>
              <a:lstStyle/>
              <a:p>
                <a:pPr algn="ctr"/>
                <a:r>
                  <a:rPr lang="en-US" altLang="en-US" sz="2000" b="1" dirty="0" err="1">
                    <a:solidFill>
                      <a:srgbClr val="C00000"/>
                    </a:solidFill>
                    <a:latin typeface="Calibri" pitchFamily="34" charset="0"/>
                  </a:rPr>
                  <a:t>Creatine</a:t>
                </a:r>
                <a:r>
                  <a:rPr lang="en-US" altLang="en-US" sz="2000" b="1" dirty="0">
                    <a:solidFill>
                      <a:srgbClr val="C00000"/>
                    </a:solidFill>
                    <a:latin typeface="Calibri" pitchFamily="34" charset="0"/>
                  </a:rPr>
                  <a:t> Kinase</a:t>
                </a:r>
              </a:p>
            </p:txBody>
          </p:sp>
        </p:grpSp>
        <p:sp>
          <p:nvSpPr>
            <p:cNvPr id="8" name="TextBox 5"/>
            <p:cNvSpPr txBox="1">
              <a:spLocks noChangeArrowheads="1"/>
            </p:cNvSpPr>
            <p:nvPr/>
          </p:nvSpPr>
          <p:spPr bwMode="auto">
            <a:xfrm>
              <a:off x="999428" y="4953000"/>
              <a:ext cx="164140" cy="369281"/>
            </a:xfrm>
            <a:prstGeom prst="rect">
              <a:avLst/>
            </a:prstGeom>
            <a:noFill/>
            <a:ln w="9525">
              <a:noFill/>
              <a:miter lim="800000"/>
              <a:headEnd/>
              <a:tailEnd/>
            </a:ln>
          </p:spPr>
          <p:txBody>
            <a:bodyPr wrap="none">
              <a:spAutoFit/>
            </a:bodyPr>
            <a:lstStyle/>
            <a:p>
              <a:endParaRPr lang="en-US" altLang="en-US" b="1">
                <a:solidFill>
                  <a:srgbClr val="C00000"/>
                </a:solidFill>
                <a:latin typeface="Calibri" pitchFamily="34" charset="0"/>
              </a:endParaRPr>
            </a:p>
          </p:txBody>
        </p:sp>
      </p:grpSp>
      <p:sp>
        <p:nvSpPr>
          <p:cNvPr id="20" name="مربع نص 19"/>
          <p:cNvSpPr txBox="1"/>
          <p:nvPr/>
        </p:nvSpPr>
        <p:spPr>
          <a:xfrm>
            <a:off x="5486687" y="3991171"/>
            <a:ext cx="649918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2000" dirty="0" smtClean="0"/>
              <a:t>           Explanation:</a:t>
            </a:r>
          </a:p>
          <a:p>
            <a:r>
              <a:rPr lang="en-US" sz="2000" dirty="0" smtClean="0"/>
              <a:t>CK can be used in two reactions ( reversible reactions )</a:t>
            </a:r>
          </a:p>
          <a:p>
            <a:r>
              <a:rPr lang="en-US" sz="2000" dirty="0" smtClean="0"/>
              <a:t>1- generating creatine phosphate, by taking one phosphate group from ATP and convert it to ADP </a:t>
            </a:r>
          </a:p>
          <a:p>
            <a:r>
              <a:rPr lang="en-US" sz="2000" dirty="0" smtClean="0"/>
              <a:t>( during rest ).</a:t>
            </a:r>
          </a:p>
          <a:p>
            <a:endParaRPr lang="en-US" sz="2000" dirty="0" smtClean="0"/>
          </a:p>
          <a:p>
            <a:r>
              <a:rPr lang="en-US" sz="2000" dirty="0" smtClean="0"/>
              <a:t>2- generating ATP from creatine phosphate, by taking the phosphate from it(  C</a:t>
            </a:r>
            <a:r>
              <a:rPr lang="ar-SA" sz="2000" dirty="0" smtClean="0"/>
              <a:t> ~ </a:t>
            </a:r>
            <a:r>
              <a:rPr lang="en-US" sz="2000" dirty="0" smtClean="0"/>
              <a:t>P ) and adds it to ADP </a:t>
            </a:r>
          </a:p>
          <a:p>
            <a:r>
              <a:rPr lang="en-US" sz="2000" dirty="0" smtClean="0"/>
              <a:t>( during intense and immediate muscle contraction ).</a:t>
            </a:r>
          </a:p>
        </p:txBody>
      </p:sp>
      <p:sp>
        <p:nvSpPr>
          <p:cNvPr id="4" name="Rectangle 3"/>
          <p:cNvSpPr/>
          <p:nvPr/>
        </p:nvSpPr>
        <p:spPr>
          <a:xfrm>
            <a:off x="1416169" y="5505818"/>
            <a:ext cx="369939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solidFill>
              </a:rPr>
              <a:t>*</a:t>
            </a:r>
            <a:r>
              <a:rPr lang="en-US" dirty="0" err="1">
                <a:solidFill>
                  <a:schemeClr val="accent1"/>
                </a:solidFill>
              </a:rPr>
              <a:t>Creatine</a:t>
            </a:r>
            <a:r>
              <a:rPr lang="en-US" dirty="0">
                <a:solidFill>
                  <a:schemeClr val="accent1"/>
                </a:solidFill>
              </a:rPr>
              <a:t> </a:t>
            </a:r>
            <a:r>
              <a:rPr lang="en-US" dirty="0" smtClean="0">
                <a:solidFill>
                  <a:schemeClr val="accent1"/>
                </a:solidFill>
              </a:rPr>
              <a:t>Kinase </a:t>
            </a:r>
            <a:r>
              <a:rPr lang="en-US" dirty="0" err="1" smtClean="0">
                <a:solidFill>
                  <a:schemeClr val="accent1"/>
                </a:solidFill>
              </a:rPr>
              <a:t>isozyme</a:t>
            </a:r>
            <a:r>
              <a:rPr lang="en-US" dirty="0" smtClean="0">
                <a:solidFill>
                  <a:schemeClr val="accent1"/>
                </a:solidFill>
              </a:rPr>
              <a:t> </a:t>
            </a:r>
            <a:r>
              <a:rPr lang="en-US" dirty="0">
                <a:solidFill>
                  <a:schemeClr val="accent1"/>
                </a:solidFill>
              </a:rPr>
              <a:t>(CK):</a:t>
            </a:r>
          </a:p>
          <a:p>
            <a:r>
              <a:rPr lang="en-US" dirty="0">
                <a:solidFill>
                  <a:schemeClr val="accent1"/>
                </a:solidFill>
              </a:rPr>
              <a:t>CK in brain ( CKBB) </a:t>
            </a:r>
          </a:p>
          <a:p>
            <a:r>
              <a:rPr lang="en-US" dirty="0">
                <a:solidFill>
                  <a:schemeClr val="accent1"/>
                </a:solidFill>
              </a:rPr>
              <a:t>CK in skeletal muscle (CKMM) </a:t>
            </a:r>
            <a:endParaRPr lang="ar-SA" dirty="0" smtClean="0">
              <a:solidFill>
                <a:schemeClr val="accent1"/>
              </a:solidFill>
            </a:endParaRPr>
          </a:p>
          <a:p>
            <a:r>
              <a:rPr lang="en-US" dirty="0">
                <a:solidFill>
                  <a:schemeClr val="accent1"/>
                </a:solidFill>
              </a:rPr>
              <a:t>CK in cardiac ( CKMB) </a:t>
            </a:r>
          </a:p>
        </p:txBody>
      </p:sp>
      <p:sp>
        <p:nvSpPr>
          <p:cNvPr id="32" name="Down Arrow 31"/>
          <p:cNvSpPr/>
          <p:nvPr/>
        </p:nvSpPr>
        <p:spPr>
          <a:xfrm>
            <a:off x="6788655" y="3243660"/>
            <a:ext cx="417251" cy="756377"/>
          </a:xfrm>
          <a:prstGeom prst="down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674848" y="1255450"/>
            <a:ext cx="2311021" cy="240269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solidFill>
              </a:rPr>
              <a:t>Creatine</a:t>
            </a:r>
            <a:r>
              <a:rPr lang="en-US" dirty="0" smtClean="0">
                <a:solidFill>
                  <a:schemeClr val="accent1"/>
                </a:solidFill>
              </a:rPr>
              <a:t> kinase and </a:t>
            </a:r>
            <a:r>
              <a:rPr lang="en-US" dirty="0" err="1" smtClean="0">
                <a:solidFill>
                  <a:schemeClr val="accent1"/>
                </a:solidFill>
              </a:rPr>
              <a:t>creatinine</a:t>
            </a:r>
            <a:r>
              <a:rPr lang="en-US" dirty="0" smtClean="0">
                <a:solidFill>
                  <a:schemeClr val="accent1"/>
                </a:solidFill>
              </a:rPr>
              <a:t> levels are usually checked in testing, </a:t>
            </a:r>
            <a:r>
              <a:rPr lang="en-US" dirty="0" err="1" smtClean="0">
                <a:solidFill>
                  <a:schemeClr val="accent1"/>
                </a:solidFill>
              </a:rPr>
              <a:t>beacause</a:t>
            </a:r>
            <a:r>
              <a:rPr lang="en-US" dirty="0" smtClean="0">
                <a:solidFill>
                  <a:schemeClr val="accent1"/>
                </a:solidFill>
              </a:rPr>
              <a:t> checking </a:t>
            </a:r>
            <a:r>
              <a:rPr lang="en-US" dirty="0" err="1" smtClean="0">
                <a:solidFill>
                  <a:schemeClr val="accent1"/>
                </a:solidFill>
              </a:rPr>
              <a:t>creatine</a:t>
            </a:r>
            <a:r>
              <a:rPr lang="en-US" dirty="0" smtClean="0">
                <a:solidFill>
                  <a:schemeClr val="accent1"/>
                </a:solidFill>
              </a:rPr>
              <a:t> levels is more difficult.</a:t>
            </a:r>
            <a:endParaRPr lang="en-US" dirty="0">
              <a:solidFill>
                <a:schemeClr val="accent1"/>
              </a:solidFill>
            </a:endParaRPr>
          </a:p>
        </p:txBody>
      </p:sp>
    </p:spTree>
    <p:extLst>
      <p:ext uri="{BB962C8B-B14F-4D97-AF65-F5344CB8AC3E}">
        <p14:creationId xmlns:p14="http://schemas.microsoft.com/office/powerpoint/2010/main" val="378810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6407" y="1987577"/>
            <a:ext cx="2907222" cy="871195"/>
          </a:xfrm>
          <a:prstGeom prst="rect">
            <a:avLst/>
          </a:prstGeom>
        </p:spPr>
      </p:pic>
      <p:sp>
        <p:nvSpPr>
          <p:cNvPr id="5" name="Title 1"/>
          <p:cNvSpPr txBox="1">
            <a:spLocks/>
          </p:cNvSpPr>
          <p:nvPr/>
        </p:nvSpPr>
        <p:spPr>
          <a:xfrm>
            <a:off x="3705111" y="367761"/>
            <a:ext cx="2649814" cy="72694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t>Collagen </a:t>
            </a:r>
            <a:endParaRPr lang="en-US" sz="4000" dirty="0"/>
          </a:p>
        </p:txBody>
      </p:sp>
      <p:sp>
        <p:nvSpPr>
          <p:cNvPr id="6" name="Rounded Rectangle 5"/>
          <p:cNvSpPr/>
          <p:nvPr/>
        </p:nvSpPr>
        <p:spPr>
          <a:xfrm>
            <a:off x="853239" y="1987577"/>
            <a:ext cx="2693112" cy="158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It's the most </a:t>
            </a:r>
            <a:r>
              <a:rPr lang="en-US" dirty="0" smtClean="0">
                <a:solidFill>
                  <a:srgbClr val="FF0000"/>
                </a:solidFill>
              </a:rPr>
              <a:t>abundant</a:t>
            </a:r>
            <a:r>
              <a:rPr lang="en-US" dirty="0" smtClean="0">
                <a:solidFill>
                  <a:schemeClr val="tx1"/>
                </a:solidFill>
              </a:rPr>
              <a:t> protein in the body.</a:t>
            </a:r>
            <a:endParaRPr lang="en-US" dirty="0">
              <a:solidFill>
                <a:schemeClr val="tx1"/>
              </a:solidFill>
            </a:endParaRPr>
          </a:p>
        </p:txBody>
      </p:sp>
      <p:sp>
        <p:nvSpPr>
          <p:cNvPr id="7" name="Rounded Rectangle 6"/>
          <p:cNvSpPr/>
          <p:nvPr/>
        </p:nvSpPr>
        <p:spPr>
          <a:xfrm>
            <a:off x="3709128" y="3057842"/>
            <a:ext cx="2693112" cy="158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part of connective tissues: </a:t>
            </a:r>
            <a:endParaRPr lang="en-US" dirty="0" smtClean="0">
              <a:solidFill>
                <a:schemeClr val="tx1"/>
              </a:solidFill>
            </a:endParaRPr>
          </a:p>
          <a:p>
            <a:r>
              <a:rPr lang="en-US" dirty="0" smtClean="0">
                <a:solidFill>
                  <a:schemeClr val="tx1"/>
                </a:solidFill>
              </a:rPr>
              <a:t>bone</a:t>
            </a:r>
            <a:r>
              <a:rPr lang="en-US" dirty="0">
                <a:solidFill>
                  <a:schemeClr val="tx1"/>
                </a:solidFill>
              </a:rPr>
              <a:t>, teeth, cartilage, tendon, skin, blood vessels. </a:t>
            </a:r>
          </a:p>
        </p:txBody>
      </p:sp>
      <p:sp>
        <p:nvSpPr>
          <p:cNvPr id="8" name="Rounded Rectangle 7"/>
          <p:cNvSpPr/>
          <p:nvPr/>
        </p:nvSpPr>
        <p:spPr>
          <a:xfrm>
            <a:off x="6565017" y="1987577"/>
            <a:ext cx="2693112" cy="158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Highly stable molecules, having half-lives as long as several years.</a:t>
            </a:r>
            <a:endParaRPr lang="en-US" dirty="0">
              <a:solidFill>
                <a:schemeClr val="tx1"/>
              </a:solidFill>
            </a:endParaRPr>
          </a:p>
        </p:txBody>
      </p:sp>
      <p:sp>
        <p:nvSpPr>
          <p:cNvPr id="9" name="Rounded Rectangle 8"/>
          <p:cNvSpPr/>
          <p:nvPr/>
        </p:nvSpPr>
        <p:spPr>
          <a:xfrm>
            <a:off x="6565017" y="3998224"/>
            <a:ext cx="2693112" cy="158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Has a long rigid structure. </a:t>
            </a:r>
          </a:p>
          <a:p>
            <a:pPr algn="ctr"/>
            <a:endParaRPr lang="en-US" dirty="0">
              <a:solidFill>
                <a:schemeClr val="tx1"/>
              </a:solidFill>
            </a:endParaRPr>
          </a:p>
        </p:txBody>
      </p:sp>
      <p:sp>
        <p:nvSpPr>
          <p:cNvPr id="10" name="Rounded Rectangle 9"/>
          <p:cNvSpPr/>
          <p:nvPr/>
        </p:nvSpPr>
        <p:spPr>
          <a:xfrm>
            <a:off x="853239" y="4128107"/>
            <a:ext cx="2693112" cy="158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Fibrous protein</a:t>
            </a:r>
          </a:p>
          <a:p>
            <a:pPr algn="ctr"/>
            <a:r>
              <a:rPr lang="en-US" dirty="0" smtClean="0">
                <a:solidFill>
                  <a:schemeClr val="tx1"/>
                </a:solidFill>
              </a:rPr>
              <a:t> </a:t>
            </a:r>
            <a:r>
              <a:rPr lang="en-US" dirty="0">
                <a:solidFill>
                  <a:schemeClr val="bg1">
                    <a:lumMod val="75000"/>
                  </a:schemeClr>
                </a:solidFill>
              </a:rPr>
              <a:t>(Row like structure)</a:t>
            </a:r>
            <a:r>
              <a:rPr lang="en-US" dirty="0">
                <a:solidFill>
                  <a:schemeClr val="tx1"/>
                </a:solidFill>
              </a:rPr>
              <a:t> that serves structural </a:t>
            </a:r>
            <a:r>
              <a:rPr lang="en-US" dirty="0" smtClean="0">
                <a:solidFill>
                  <a:schemeClr val="tx1"/>
                </a:solidFill>
              </a:rPr>
              <a:t>functions.</a:t>
            </a: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833690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4_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638</TotalTime>
  <Words>1863</Words>
  <Application>Microsoft Macintosh PowerPoint</Application>
  <PresentationFormat>Widescreen</PresentationFormat>
  <Paragraphs>287</Paragraphs>
  <Slides>22</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CenturyGothic</vt:lpstr>
      <vt:lpstr>inherit</vt:lpstr>
      <vt:lpstr>Tahoma</vt:lpstr>
      <vt:lpstr>Trebuchet MS</vt:lpstr>
      <vt:lpstr>Wingdings</vt:lpstr>
      <vt:lpstr>Wingdings 3</vt:lpstr>
      <vt:lpstr>Facet</vt:lpstr>
      <vt:lpstr>3_Facet</vt:lpstr>
      <vt:lpstr>4_Facet</vt:lpstr>
      <vt:lpstr>Creatine Metabolism and Collagen Diseases</vt:lpstr>
      <vt:lpstr>Objectives:</vt:lpstr>
      <vt:lpstr>PowerPoint Presentation</vt:lpstr>
      <vt:lpstr>Creatine biosynthesis</vt:lpstr>
      <vt:lpstr>Distribution of body creatine</vt:lpstr>
      <vt:lpstr>Creatine degradation </vt:lpstr>
      <vt:lpstr>Urinary creatinine </vt:lpstr>
      <vt:lpstr>Creatine kinase (CK) </vt:lpstr>
      <vt:lpstr>PowerPoint Presentation</vt:lpstr>
      <vt:lpstr>PowerPoint Presentation</vt:lpstr>
      <vt:lpstr>PowerPoint Presentation</vt:lpstr>
      <vt:lpstr>PowerPoint Presentation</vt:lpstr>
      <vt:lpstr>PowerPoint Presentation</vt:lpstr>
      <vt:lpstr>Biosynthesis of Collagen</vt:lpstr>
      <vt:lpstr>PowerPoint Presentation</vt:lpstr>
      <vt:lpstr>Biosynthesis of Collagen  </vt:lpstr>
      <vt:lpstr>Crosslinking of Collagen Fibrils </vt:lpstr>
      <vt:lpstr>PowerPoint Presentation</vt:lpstr>
      <vt:lpstr>PowerPoint Presentation</vt:lpstr>
      <vt:lpstr>Osteogenesis imperfecta (brittle bone disease): </vt:lpstr>
      <vt:lpstr>MCQ’s </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Creatine biosynthesis</dc:title>
  <dc:creator>محمد العسيري</dc:creator>
  <cp:lastModifiedBy>شوق</cp:lastModifiedBy>
  <cp:revision>40</cp:revision>
  <cp:lastPrinted>2017-01-09T18:34:52Z</cp:lastPrinted>
  <dcterms:created xsi:type="dcterms:W3CDTF">2017-01-03T18:25:36Z</dcterms:created>
  <dcterms:modified xsi:type="dcterms:W3CDTF">2017-01-09T18:34:56Z</dcterms:modified>
</cp:coreProperties>
</file>