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28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274" r:id="rId6"/>
    <p:sldId id="275" r:id="rId7"/>
    <p:sldId id="277" r:id="rId8"/>
    <p:sldId id="278" r:id="rId9"/>
    <p:sldId id="283" r:id="rId10"/>
    <p:sldId id="279" r:id="rId11"/>
    <p:sldId id="280" r:id="rId12"/>
    <p:sldId id="281" r:id="rId13"/>
    <p:sldId id="28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2" autoAdjust="0"/>
    <p:restoredTop sz="94671" autoAdjust="0"/>
  </p:normalViewPr>
  <p:slideViewPr>
    <p:cSldViewPr snapToGrid="0">
      <p:cViewPr>
        <p:scale>
          <a:sx n="81" d="100"/>
          <a:sy n="81" d="100"/>
        </p:scale>
        <p:origin x="-402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0E2851-2EF6-3F43-B9C2-D61109F9D0FA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308F00-661B-B446-A457-1131C9499B78}">
      <dgm:prSet phldrT="[Text]"/>
      <dgm:spPr/>
      <dgm:t>
        <a:bodyPr/>
        <a:lstStyle/>
        <a:p>
          <a:r>
            <a:rPr lang="en-US" dirty="0" smtClean="0"/>
            <a:t>1-Dietary DNA/RNA</a:t>
          </a:r>
          <a:endParaRPr lang="en-US" dirty="0"/>
        </a:p>
      </dgm:t>
    </dgm:pt>
    <dgm:pt modelId="{F7113C56-9942-C147-9B43-2A00D81C7F93}" type="parTrans" cxnId="{A07EE9DB-B5FF-BE49-BBFE-78541A3448FA}">
      <dgm:prSet/>
      <dgm:spPr/>
      <dgm:t>
        <a:bodyPr/>
        <a:lstStyle/>
        <a:p>
          <a:endParaRPr lang="en-US"/>
        </a:p>
      </dgm:t>
    </dgm:pt>
    <dgm:pt modelId="{19BB5CF4-6F61-E149-8282-A9C3F4BF95E6}" type="sibTrans" cxnId="{A07EE9DB-B5FF-BE49-BBFE-78541A3448FA}">
      <dgm:prSet/>
      <dgm:spPr/>
      <dgm:t>
        <a:bodyPr/>
        <a:lstStyle/>
        <a:p>
          <a:endParaRPr lang="en-US"/>
        </a:p>
      </dgm:t>
    </dgm:pt>
    <dgm:pt modelId="{5B0C499D-3268-F642-986F-4D84B105BD3E}">
      <dgm:prSet phldrT="[Text]"/>
      <dgm:spPr/>
      <dgm:t>
        <a:bodyPr/>
        <a:lstStyle/>
        <a:p>
          <a:r>
            <a:rPr lang="en-US" dirty="0" smtClean="0"/>
            <a:t>By </a:t>
          </a:r>
          <a:r>
            <a:rPr lang="en-US" b="1" dirty="0" smtClean="0">
              <a:solidFill>
                <a:srgbClr val="FF0000"/>
              </a:solidFill>
            </a:rPr>
            <a:t>pancreatic</a:t>
          </a:r>
          <a:r>
            <a:rPr lang="en-US" b="1" baseline="0" dirty="0" smtClean="0">
              <a:solidFill>
                <a:srgbClr val="FF0000"/>
              </a:solidFill>
            </a:rPr>
            <a:t> nuclease</a:t>
          </a:r>
          <a:endParaRPr lang="en-US" b="1" dirty="0">
            <a:solidFill>
              <a:srgbClr val="FF0000"/>
            </a:solidFill>
          </a:endParaRPr>
        </a:p>
      </dgm:t>
    </dgm:pt>
    <dgm:pt modelId="{093CCB60-5979-C340-B8A6-4DFD849F08CF}" type="parTrans" cxnId="{2BCE4D10-6B77-134C-8177-3746A9004817}">
      <dgm:prSet/>
      <dgm:spPr/>
      <dgm:t>
        <a:bodyPr/>
        <a:lstStyle/>
        <a:p>
          <a:endParaRPr lang="en-US"/>
        </a:p>
      </dgm:t>
    </dgm:pt>
    <dgm:pt modelId="{7033DBCD-173A-814F-8696-2D091FF313EB}" type="sibTrans" cxnId="{2BCE4D10-6B77-134C-8177-3746A9004817}">
      <dgm:prSet/>
      <dgm:spPr/>
      <dgm:t>
        <a:bodyPr/>
        <a:lstStyle/>
        <a:p>
          <a:endParaRPr lang="en-US"/>
        </a:p>
      </dgm:t>
    </dgm:pt>
    <dgm:pt modelId="{038D78F5-65FB-F54B-BE44-DFF226BEA7AF}">
      <dgm:prSet phldrT="[Text]"/>
      <dgm:spPr/>
      <dgm:t>
        <a:bodyPr/>
        <a:lstStyle/>
        <a:p>
          <a:r>
            <a:rPr lang="en-US" dirty="0" smtClean="0"/>
            <a:t>2-Nucleotides</a:t>
          </a:r>
          <a:endParaRPr lang="en-US" dirty="0"/>
        </a:p>
      </dgm:t>
    </dgm:pt>
    <dgm:pt modelId="{B510808D-526D-8143-AC1A-F596BDEC7EE5}" type="parTrans" cxnId="{597CE5DC-BD0C-F841-B41F-DBBE35FC5E37}">
      <dgm:prSet/>
      <dgm:spPr/>
      <dgm:t>
        <a:bodyPr/>
        <a:lstStyle/>
        <a:p>
          <a:endParaRPr lang="en-US"/>
        </a:p>
      </dgm:t>
    </dgm:pt>
    <dgm:pt modelId="{EA1E84CE-5BDF-D04D-ACBF-60FB4793F951}" type="sibTrans" cxnId="{597CE5DC-BD0C-F841-B41F-DBBE35FC5E37}">
      <dgm:prSet/>
      <dgm:spPr/>
      <dgm:t>
        <a:bodyPr/>
        <a:lstStyle/>
        <a:p>
          <a:endParaRPr lang="en-US"/>
        </a:p>
      </dgm:t>
    </dgm:pt>
    <dgm:pt modelId="{E223551D-8603-C24E-9CC7-81409B8AA754}">
      <dgm:prSet phldrT="[Text]"/>
      <dgm:spPr/>
      <dgm:t>
        <a:bodyPr/>
        <a:lstStyle/>
        <a:p>
          <a:r>
            <a:rPr lang="en-US" dirty="0" smtClean="0"/>
            <a:t>By </a:t>
          </a:r>
          <a:r>
            <a:rPr lang="en-US" b="1" dirty="0" err="1" smtClean="0">
              <a:solidFill>
                <a:srgbClr val="FF0000"/>
              </a:solidFill>
            </a:rPr>
            <a:t>nucleotidases</a:t>
          </a:r>
          <a:endParaRPr lang="en-US" b="1" dirty="0">
            <a:solidFill>
              <a:srgbClr val="FF0000"/>
            </a:solidFill>
          </a:endParaRPr>
        </a:p>
      </dgm:t>
    </dgm:pt>
    <dgm:pt modelId="{62059368-55CA-CA45-BB9A-6D0025345796}" type="parTrans" cxnId="{BD416944-D175-7B44-A7B9-A453F488A53D}">
      <dgm:prSet/>
      <dgm:spPr/>
      <dgm:t>
        <a:bodyPr/>
        <a:lstStyle/>
        <a:p>
          <a:endParaRPr lang="en-US"/>
        </a:p>
      </dgm:t>
    </dgm:pt>
    <dgm:pt modelId="{1FCB9947-8832-D943-B0A8-D7BD8623950F}" type="sibTrans" cxnId="{BD416944-D175-7B44-A7B9-A453F488A53D}">
      <dgm:prSet/>
      <dgm:spPr/>
      <dgm:t>
        <a:bodyPr/>
        <a:lstStyle/>
        <a:p>
          <a:endParaRPr lang="en-US"/>
        </a:p>
      </dgm:t>
    </dgm:pt>
    <dgm:pt modelId="{C13F7001-8DA8-C045-917B-852F6427FC86}">
      <dgm:prSet phldrT="[Text]"/>
      <dgm:spPr/>
      <dgm:t>
        <a:bodyPr/>
        <a:lstStyle/>
        <a:p>
          <a:r>
            <a:rPr lang="en-US" dirty="0" smtClean="0"/>
            <a:t>3-Nucleosides</a:t>
          </a:r>
          <a:endParaRPr lang="en-US" dirty="0"/>
        </a:p>
      </dgm:t>
    </dgm:pt>
    <dgm:pt modelId="{79158D06-92CD-9A43-9E5A-0321CD7A138E}" type="parTrans" cxnId="{AAB6A4C6-A589-CE48-BC4A-52949FD4C066}">
      <dgm:prSet/>
      <dgm:spPr/>
      <dgm:t>
        <a:bodyPr/>
        <a:lstStyle/>
        <a:p>
          <a:endParaRPr lang="en-US"/>
        </a:p>
      </dgm:t>
    </dgm:pt>
    <dgm:pt modelId="{712BCE77-47A0-2C42-A687-9DC2CC58BD89}" type="sibTrans" cxnId="{AAB6A4C6-A589-CE48-BC4A-52949FD4C066}">
      <dgm:prSet/>
      <dgm:spPr/>
      <dgm:t>
        <a:bodyPr/>
        <a:lstStyle/>
        <a:p>
          <a:endParaRPr lang="en-US"/>
        </a:p>
      </dgm:t>
    </dgm:pt>
    <dgm:pt modelId="{D7722856-4535-124C-BCE3-E9F2AC724773}" type="pres">
      <dgm:prSet presAssocID="{300E2851-2EF6-3F43-B9C2-D61109F9D0F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3FC14B-882A-6345-BA84-EF4312DBEEB3}" type="pres">
      <dgm:prSet presAssocID="{B7308F00-661B-B446-A457-1131C9499B78}" presName="Accent1" presStyleCnt="0"/>
      <dgm:spPr/>
    </dgm:pt>
    <dgm:pt modelId="{76F59AB9-04F5-CF4A-A7A9-A27FD98ECF1B}" type="pres">
      <dgm:prSet presAssocID="{B7308F00-661B-B446-A457-1131C9499B78}" presName="Accent" presStyleLbl="node1" presStyleIdx="0" presStyleCnt="3"/>
      <dgm:spPr/>
    </dgm:pt>
    <dgm:pt modelId="{FBB2DDD5-CF62-7E41-A2E0-063D374E9F2F}" type="pres">
      <dgm:prSet presAssocID="{B7308F00-661B-B446-A457-1131C9499B78}" presName="Child1" presStyleLbl="revTx" presStyleIdx="0" presStyleCnt="5" custLinFactNeighborX="-20436" custLinFactNeighborY="661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7F011-8877-E044-9819-DC5C84E79453}" type="pres">
      <dgm:prSet presAssocID="{B7308F00-661B-B446-A457-1131C9499B78}" presName="Parent1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8000E-1180-B745-A19B-A488D43DDE9F}" type="pres">
      <dgm:prSet presAssocID="{038D78F5-65FB-F54B-BE44-DFF226BEA7AF}" presName="Accent2" presStyleCnt="0"/>
      <dgm:spPr/>
    </dgm:pt>
    <dgm:pt modelId="{CA9CE330-D86D-074B-9326-15155A7B8689}" type="pres">
      <dgm:prSet presAssocID="{038D78F5-65FB-F54B-BE44-DFF226BEA7AF}" presName="Accent" presStyleLbl="node1" presStyleIdx="1" presStyleCnt="3"/>
      <dgm:spPr/>
    </dgm:pt>
    <dgm:pt modelId="{630EECD1-1EC3-AF44-A915-1D3CBC8BC89B}" type="pres">
      <dgm:prSet presAssocID="{038D78F5-65FB-F54B-BE44-DFF226BEA7AF}" presName="Child2" presStyleLbl="revTx" presStyleIdx="2" presStyleCnt="5" custLinFactNeighborX="-1911" custLinFactNeighborY="462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F2FFB-1320-5143-839A-F122876B645B}" type="pres">
      <dgm:prSet presAssocID="{038D78F5-65FB-F54B-BE44-DFF226BEA7AF}" presName="Parent2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41626-AE0E-CC48-8CDD-010E5D081979}" type="pres">
      <dgm:prSet presAssocID="{C13F7001-8DA8-C045-917B-852F6427FC86}" presName="Accent3" presStyleCnt="0"/>
      <dgm:spPr/>
    </dgm:pt>
    <dgm:pt modelId="{2F16A70E-3C5E-D345-A54A-0396192C99D7}" type="pres">
      <dgm:prSet presAssocID="{C13F7001-8DA8-C045-917B-852F6427FC86}" presName="Accent" presStyleLbl="node1" presStyleIdx="2" presStyleCnt="3"/>
      <dgm:spPr/>
    </dgm:pt>
    <dgm:pt modelId="{12FE1711-8BF9-3A4B-A74E-93BF93BD2328}" type="pres">
      <dgm:prSet presAssocID="{C13F7001-8DA8-C045-917B-852F6427FC86}" presName="Parent3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527164-DCA4-5448-A881-8CAC30EB16A3}" type="presOf" srcId="{B7308F00-661B-B446-A457-1131C9499B78}" destId="{8F67F011-8877-E044-9819-DC5C84E79453}" srcOrd="0" destOrd="0" presId="urn:microsoft.com/office/officeart/2009/layout/CircleArrowProcess"/>
    <dgm:cxn modelId="{BD416944-D175-7B44-A7B9-A453F488A53D}" srcId="{038D78F5-65FB-F54B-BE44-DFF226BEA7AF}" destId="{E223551D-8603-C24E-9CC7-81409B8AA754}" srcOrd="0" destOrd="0" parTransId="{62059368-55CA-CA45-BB9A-6D0025345796}" sibTransId="{1FCB9947-8832-D943-B0A8-D7BD8623950F}"/>
    <dgm:cxn modelId="{6894680A-0AF8-754A-AC38-990F3A8E5D3F}" type="presOf" srcId="{300E2851-2EF6-3F43-B9C2-D61109F9D0FA}" destId="{D7722856-4535-124C-BCE3-E9F2AC724773}" srcOrd="0" destOrd="0" presId="urn:microsoft.com/office/officeart/2009/layout/CircleArrowProcess"/>
    <dgm:cxn modelId="{D02C3FFA-B826-3747-8CC5-C194531AEF03}" type="presOf" srcId="{E223551D-8603-C24E-9CC7-81409B8AA754}" destId="{630EECD1-1EC3-AF44-A915-1D3CBC8BC89B}" srcOrd="0" destOrd="0" presId="urn:microsoft.com/office/officeart/2009/layout/CircleArrowProcess"/>
    <dgm:cxn modelId="{F2777BD2-3679-CF4F-9050-BF1C13A22C55}" type="presOf" srcId="{C13F7001-8DA8-C045-917B-852F6427FC86}" destId="{12FE1711-8BF9-3A4B-A74E-93BF93BD2328}" srcOrd="0" destOrd="0" presId="urn:microsoft.com/office/officeart/2009/layout/CircleArrowProcess"/>
    <dgm:cxn modelId="{A0803F71-66EB-F442-9BEE-63DBCB980706}" type="presOf" srcId="{038D78F5-65FB-F54B-BE44-DFF226BEA7AF}" destId="{5EFF2FFB-1320-5143-839A-F122876B645B}" srcOrd="0" destOrd="0" presId="urn:microsoft.com/office/officeart/2009/layout/CircleArrowProcess"/>
    <dgm:cxn modelId="{A07EE9DB-B5FF-BE49-BBFE-78541A3448FA}" srcId="{300E2851-2EF6-3F43-B9C2-D61109F9D0FA}" destId="{B7308F00-661B-B446-A457-1131C9499B78}" srcOrd="0" destOrd="0" parTransId="{F7113C56-9942-C147-9B43-2A00D81C7F93}" sibTransId="{19BB5CF4-6F61-E149-8282-A9C3F4BF95E6}"/>
    <dgm:cxn modelId="{22DC83DB-6B1A-C543-BA84-9E23998DF90A}" type="presOf" srcId="{5B0C499D-3268-F642-986F-4D84B105BD3E}" destId="{FBB2DDD5-CF62-7E41-A2E0-063D374E9F2F}" srcOrd="0" destOrd="0" presId="urn:microsoft.com/office/officeart/2009/layout/CircleArrowProcess"/>
    <dgm:cxn modelId="{597CE5DC-BD0C-F841-B41F-DBBE35FC5E37}" srcId="{300E2851-2EF6-3F43-B9C2-D61109F9D0FA}" destId="{038D78F5-65FB-F54B-BE44-DFF226BEA7AF}" srcOrd="1" destOrd="0" parTransId="{B510808D-526D-8143-AC1A-F596BDEC7EE5}" sibTransId="{EA1E84CE-5BDF-D04D-ACBF-60FB4793F951}"/>
    <dgm:cxn modelId="{2BCE4D10-6B77-134C-8177-3746A9004817}" srcId="{B7308F00-661B-B446-A457-1131C9499B78}" destId="{5B0C499D-3268-F642-986F-4D84B105BD3E}" srcOrd="0" destOrd="0" parTransId="{093CCB60-5979-C340-B8A6-4DFD849F08CF}" sibTransId="{7033DBCD-173A-814F-8696-2D091FF313EB}"/>
    <dgm:cxn modelId="{AAB6A4C6-A589-CE48-BC4A-52949FD4C066}" srcId="{300E2851-2EF6-3F43-B9C2-D61109F9D0FA}" destId="{C13F7001-8DA8-C045-917B-852F6427FC86}" srcOrd="2" destOrd="0" parTransId="{79158D06-92CD-9A43-9E5A-0321CD7A138E}" sibTransId="{712BCE77-47A0-2C42-A687-9DC2CC58BD89}"/>
    <dgm:cxn modelId="{558F3BEB-3675-E04A-9E4F-0E4DC5A8E750}" type="presParOf" srcId="{D7722856-4535-124C-BCE3-E9F2AC724773}" destId="{5D3FC14B-882A-6345-BA84-EF4312DBEEB3}" srcOrd="0" destOrd="0" presId="urn:microsoft.com/office/officeart/2009/layout/CircleArrowProcess"/>
    <dgm:cxn modelId="{E6D6BADC-DF1F-7A4B-AD83-FCD6D9737EF0}" type="presParOf" srcId="{5D3FC14B-882A-6345-BA84-EF4312DBEEB3}" destId="{76F59AB9-04F5-CF4A-A7A9-A27FD98ECF1B}" srcOrd="0" destOrd="0" presId="urn:microsoft.com/office/officeart/2009/layout/CircleArrowProcess"/>
    <dgm:cxn modelId="{CD266992-52B3-3441-BCAC-518D99D08855}" type="presParOf" srcId="{D7722856-4535-124C-BCE3-E9F2AC724773}" destId="{FBB2DDD5-CF62-7E41-A2E0-063D374E9F2F}" srcOrd="1" destOrd="0" presId="urn:microsoft.com/office/officeart/2009/layout/CircleArrowProcess"/>
    <dgm:cxn modelId="{B923F70A-6ACA-2F45-BD6A-26BB05E1AFF8}" type="presParOf" srcId="{D7722856-4535-124C-BCE3-E9F2AC724773}" destId="{8F67F011-8877-E044-9819-DC5C84E79453}" srcOrd="2" destOrd="0" presId="urn:microsoft.com/office/officeart/2009/layout/CircleArrowProcess"/>
    <dgm:cxn modelId="{799F6481-6EEA-9C40-8796-CC0419C650F9}" type="presParOf" srcId="{D7722856-4535-124C-BCE3-E9F2AC724773}" destId="{8518000E-1180-B745-A19B-A488D43DDE9F}" srcOrd="3" destOrd="0" presId="urn:microsoft.com/office/officeart/2009/layout/CircleArrowProcess"/>
    <dgm:cxn modelId="{CF5107AE-9046-E349-80E9-48338734EB18}" type="presParOf" srcId="{8518000E-1180-B745-A19B-A488D43DDE9F}" destId="{CA9CE330-D86D-074B-9326-15155A7B8689}" srcOrd="0" destOrd="0" presId="urn:microsoft.com/office/officeart/2009/layout/CircleArrowProcess"/>
    <dgm:cxn modelId="{716AF3FC-DC89-8243-8887-71873F8F89FE}" type="presParOf" srcId="{D7722856-4535-124C-BCE3-E9F2AC724773}" destId="{630EECD1-1EC3-AF44-A915-1D3CBC8BC89B}" srcOrd="4" destOrd="0" presId="urn:microsoft.com/office/officeart/2009/layout/CircleArrowProcess"/>
    <dgm:cxn modelId="{4AE66874-9199-724E-84A5-97EED9D0A70F}" type="presParOf" srcId="{D7722856-4535-124C-BCE3-E9F2AC724773}" destId="{5EFF2FFB-1320-5143-839A-F122876B645B}" srcOrd="5" destOrd="0" presId="urn:microsoft.com/office/officeart/2009/layout/CircleArrowProcess"/>
    <dgm:cxn modelId="{104D8F45-D00E-7C45-A061-531824D75B28}" type="presParOf" srcId="{D7722856-4535-124C-BCE3-E9F2AC724773}" destId="{E2B41626-AE0E-CC48-8CDD-010E5D081979}" srcOrd="6" destOrd="0" presId="urn:microsoft.com/office/officeart/2009/layout/CircleArrowProcess"/>
    <dgm:cxn modelId="{5D6D17FF-B7C8-0941-821A-A91ABA310C62}" type="presParOf" srcId="{E2B41626-AE0E-CC48-8CDD-010E5D081979}" destId="{2F16A70E-3C5E-D345-A54A-0396192C99D7}" srcOrd="0" destOrd="0" presId="urn:microsoft.com/office/officeart/2009/layout/CircleArrowProcess"/>
    <dgm:cxn modelId="{BD528BB7-5221-4C4B-A96C-1EF67FE42975}" type="presParOf" srcId="{D7722856-4535-124C-BCE3-E9F2AC724773}" destId="{12FE1711-8BF9-3A4B-A74E-93BF93BD2328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AF2576-9EDF-1444-8383-607F53BF2752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7C835C-21E0-F04E-8AAA-7A9C09F51828}">
      <dgm:prSet phldrT="[Text]"/>
      <dgm:spPr/>
      <dgm:t>
        <a:bodyPr/>
        <a:lstStyle/>
        <a:p>
          <a:r>
            <a:rPr lang="en-US" dirty="0" smtClean="0"/>
            <a:t>A-Free purine bases + ribose</a:t>
          </a:r>
          <a:endParaRPr lang="en-US" dirty="0"/>
        </a:p>
      </dgm:t>
    </dgm:pt>
    <dgm:pt modelId="{0A40540A-6935-0E44-95B2-15597D32E8AE}" type="parTrans" cxnId="{74189C8A-DB47-BA41-8050-9FEA98431828}">
      <dgm:prSet/>
      <dgm:spPr/>
      <dgm:t>
        <a:bodyPr/>
        <a:lstStyle/>
        <a:p>
          <a:endParaRPr lang="en-US"/>
        </a:p>
      </dgm:t>
    </dgm:pt>
    <dgm:pt modelId="{9D4A1FBD-EC67-7F43-BA21-E67A3A182844}" type="sibTrans" cxnId="{74189C8A-DB47-BA41-8050-9FEA98431828}">
      <dgm:prSet/>
      <dgm:spPr/>
      <dgm:t>
        <a:bodyPr/>
        <a:lstStyle/>
        <a:p>
          <a:endParaRPr lang="en-US"/>
        </a:p>
      </dgm:t>
    </dgm:pt>
    <dgm:pt modelId="{07428BB5-977E-9640-888A-656CC176C038}">
      <dgm:prSet phldrT="[Text]"/>
      <dgm:spPr/>
      <dgm:t>
        <a:bodyPr/>
        <a:lstStyle/>
        <a:p>
          <a:r>
            <a:rPr lang="en-US" dirty="0" smtClean="0"/>
            <a:t>By purine degradation</a:t>
          </a:r>
          <a:r>
            <a:rPr lang="en-US" baseline="0" dirty="0" smtClean="0"/>
            <a:t> pathway</a:t>
          </a:r>
          <a:endParaRPr lang="en-US" dirty="0"/>
        </a:p>
      </dgm:t>
    </dgm:pt>
    <dgm:pt modelId="{D799EB39-631A-E343-866F-EF995C806A81}" type="parTrans" cxnId="{723DE9BD-401C-7349-B1D6-55B4D55BFF95}">
      <dgm:prSet/>
      <dgm:spPr/>
      <dgm:t>
        <a:bodyPr/>
        <a:lstStyle/>
        <a:p>
          <a:endParaRPr lang="en-US"/>
        </a:p>
      </dgm:t>
    </dgm:pt>
    <dgm:pt modelId="{52FB5C5F-CD69-B744-9780-2850DA793BAE}" type="sibTrans" cxnId="{723DE9BD-401C-7349-B1D6-55B4D55BFF95}">
      <dgm:prSet/>
      <dgm:spPr/>
      <dgm:t>
        <a:bodyPr/>
        <a:lstStyle/>
        <a:p>
          <a:endParaRPr lang="en-US"/>
        </a:p>
      </dgm:t>
    </dgm:pt>
    <dgm:pt modelId="{ED6BB748-A2B7-5A4E-8456-6A58882BDA23}">
      <dgm:prSet phldrT="[Text]"/>
      <dgm:spPr/>
      <dgm:t>
        <a:bodyPr/>
        <a:lstStyle/>
        <a:p>
          <a:r>
            <a:rPr lang="en-US" dirty="0" smtClean="0"/>
            <a:t>Are converted to uric acid</a:t>
          </a:r>
          <a:endParaRPr lang="en-US" dirty="0"/>
        </a:p>
      </dgm:t>
    </dgm:pt>
    <dgm:pt modelId="{B6A31A54-C877-C445-AA77-2DC471153CDE}" type="parTrans" cxnId="{03C3C6A7-37E5-3141-9D56-34C3B5BA03F5}">
      <dgm:prSet/>
      <dgm:spPr/>
      <dgm:t>
        <a:bodyPr/>
        <a:lstStyle/>
        <a:p>
          <a:endParaRPr lang="en-US"/>
        </a:p>
      </dgm:t>
    </dgm:pt>
    <dgm:pt modelId="{FAE24F90-DEA2-8A48-8F3F-0CA86983A35E}" type="sibTrans" cxnId="{03C3C6A7-37E5-3141-9D56-34C3B5BA03F5}">
      <dgm:prSet/>
      <dgm:spPr/>
      <dgm:t>
        <a:bodyPr/>
        <a:lstStyle/>
        <a:p>
          <a:endParaRPr lang="en-US"/>
        </a:p>
      </dgm:t>
    </dgm:pt>
    <dgm:pt modelId="{1E7B27D5-850D-6546-B363-80D220CB41AE}">
      <dgm:prSet phldrT="[Text]"/>
      <dgm:spPr/>
      <dgm:t>
        <a:bodyPr/>
        <a:lstStyle/>
        <a:p>
          <a:r>
            <a:rPr lang="en-US" dirty="0" smtClean="0"/>
            <a:t>B-Free</a:t>
          </a:r>
          <a:r>
            <a:rPr lang="en-US" baseline="0" dirty="0" smtClean="0"/>
            <a:t> pyrimidine bases + ribose</a:t>
          </a:r>
          <a:endParaRPr lang="en-US" dirty="0"/>
        </a:p>
      </dgm:t>
    </dgm:pt>
    <dgm:pt modelId="{40DF56A3-5C77-994F-9FAF-240AE0914755}" type="parTrans" cxnId="{488A9999-6EF2-AC41-B0A5-EEC50FD8C153}">
      <dgm:prSet/>
      <dgm:spPr/>
      <dgm:t>
        <a:bodyPr/>
        <a:lstStyle/>
        <a:p>
          <a:endParaRPr lang="en-US"/>
        </a:p>
      </dgm:t>
    </dgm:pt>
    <dgm:pt modelId="{7D4204EB-4A71-5E47-827C-086424BFC9B1}" type="sibTrans" cxnId="{488A9999-6EF2-AC41-B0A5-EEC50FD8C153}">
      <dgm:prSet/>
      <dgm:spPr/>
      <dgm:t>
        <a:bodyPr/>
        <a:lstStyle/>
        <a:p>
          <a:endParaRPr lang="en-US"/>
        </a:p>
      </dgm:t>
    </dgm:pt>
    <dgm:pt modelId="{82128857-1887-C84C-AEFB-96FA3FDD2C8F}">
      <dgm:prSet phldrT="[Text]"/>
      <dgm:spPr/>
      <dgm:t>
        <a:bodyPr/>
        <a:lstStyle/>
        <a:p>
          <a:r>
            <a:rPr lang="en-US" dirty="0" smtClean="0"/>
            <a:t>By</a:t>
          </a:r>
          <a:r>
            <a:rPr lang="en-US" baseline="0" dirty="0" smtClean="0"/>
            <a:t> pyrimidine degradation pathway</a:t>
          </a:r>
          <a:endParaRPr lang="en-US" dirty="0"/>
        </a:p>
      </dgm:t>
    </dgm:pt>
    <dgm:pt modelId="{2848CAEA-33B2-E844-AF7A-0D7E4947B772}" type="parTrans" cxnId="{4E8B84DD-D855-C144-B399-77BF53B5B1AF}">
      <dgm:prSet/>
      <dgm:spPr/>
      <dgm:t>
        <a:bodyPr/>
        <a:lstStyle/>
        <a:p>
          <a:endParaRPr lang="en-US"/>
        </a:p>
      </dgm:t>
    </dgm:pt>
    <dgm:pt modelId="{7376D0D8-B161-1D4C-A22C-7D02C7643952}" type="sibTrans" cxnId="{4E8B84DD-D855-C144-B399-77BF53B5B1AF}">
      <dgm:prSet/>
      <dgm:spPr/>
      <dgm:t>
        <a:bodyPr/>
        <a:lstStyle/>
        <a:p>
          <a:endParaRPr lang="en-US"/>
        </a:p>
      </dgm:t>
    </dgm:pt>
    <dgm:pt modelId="{14160484-E0B5-7E4F-ADD7-8CE73E264CEC}">
      <dgm:prSet phldrT="[Text]"/>
      <dgm:spPr/>
      <dgm:t>
        <a:bodyPr/>
        <a:lstStyle/>
        <a:p>
          <a:r>
            <a:rPr lang="en-US" dirty="0" smtClean="0"/>
            <a:t>Are</a:t>
          </a:r>
          <a:r>
            <a:rPr lang="en-US" baseline="0" dirty="0" smtClean="0"/>
            <a:t> c</a:t>
          </a:r>
          <a:r>
            <a:rPr lang="en-US" dirty="0" smtClean="0"/>
            <a:t>onverted to </a:t>
          </a:r>
          <a:r>
            <a:rPr lang="en-US" dirty="0" err="1" smtClean="0"/>
            <a:t>Malonyl</a:t>
          </a:r>
          <a:r>
            <a:rPr lang="en-US" baseline="0" dirty="0" smtClean="0"/>
            <a:t> CoA</a:t>
          </a:r>
          <a:endParaRPr lang="en-US" dirty="0"/>
        </a:p>
      </dgm:t>
    </dgm:pt>
    <dgm:pt modelId="{743DD6C9-A610-1C4F-B34F-D522D5CBBB9C}" type="parTrans" cxnId="{2AE742E1-BD85-9740-8EEA-A9A89A85328F}">
      <dgm:prSet/>
      <dgm:spPr/>
      <dgm:t>
        <a:bodyPr/>
        <a:lstStyle/>
        <a:p>
          <a:endParaRPr lang="en-US"/>
        </a:p>
      </dgm:t>
    </dgm:pt>
    <dgm:pt modelId="{44866456-7DC0-A24E-9CC5-7DA4663CE0DA}" type="sibTrans" cxnId="{2AE742E1-BD85-9740-8EEA-A9A89A85328F}">
      <dgm:prSet/>
      <dgm:spPr/>
      <dgm:t>
        <a:bodyPr/>
        <a:lstStyle/>
        <a:p>
          <a:endParaRPr lang="en-US"/>
        </a:p>
      </dgm:t>
    </dgm:pt>
    <dgm:pt modelId="{FDB25AB9-923D-9A43-8C22-99F8F4F5524E}" type="pres">
      <dgm:prSet presAssocID="{2AAF2576-9EDF-1444-8383-607F53BF27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CF67E9-8B29-7543-B0F4-153EF44535DD}" type="pres">
      <dgm:prSet presAssocID="{D67C835C-21E0-F04E-8AAA-7A9C09F51828}" presName="composite" presStyleCnt="0"/>
      <dgm:spPr/>
    </dgm:pt>
    <dgm:pt modelId="{F7D81F77-CB58-E547-A34F-FC7590AB8B2D}" type="pres">
      <dgm:prSet presAssocID="{D67C835C-21E0-F04E-8AAA-7A9C09F5182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E6B23-7CB8-7444-9D8F-BBBCD23B832F}" type="pres">
      <dgm:prSet presAssocID="{D67C835C-21E0-F04E-8AAA-7A9C09F5182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0060C-DC7C-CA4A-8B6C-D7D6BF8C9065}" type="pres">
      <dgm:prSet presAssocID="{9D4A1FBD-EC67-7F43-BA21-E67A3A182844}" presName="space" presStyleCnt="0"/>
      <dgm:spPr/>
    </dgm:pt>
    <dgm:pt modelId="{BE56E543-FC59-B14A-A969-A47DBC1E6D61}" type="pres">
      <dgm:prSet presAssocID="{1E7B27D5-850D-6546-B363-80D220CB41AE}" presName="composite" presStyleCnt="0"/>
      <dgm:spPr/>
    </dgm:pt>
    <dgm:pt modelId="{7BD38DAF-91B3-6A47-BB2A-B7D0B4187160}" type="pres">
      <dgm:prSet presAssocID="{1E7B27D5-850D-6546-B363-80D220CB41A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9213A-FBAC-7748-B5E1-E25043C8BC24}" type="pres">
      <dgm:prSet presAssocID="{1E7B27D5-850D-6546-B363-80D220CB41A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E7507C-9744-7E4C-B670-97C132B53B91}" type="presOf" srcId="{2AAF2576-9EDF-1444-8383-607F53BF2752}" destId="{FDB25AB9-923D-9A43-8C22-99F8F4F5524E}" srcOrd="0" destOrd="0" presId="urn:microsoft.com/office/officeart/2005/8/layout/hList1"/>
    <dgm:cxn modelId="{10AC8B90-92F7-B247-B94C-A9B43A99C064}" type="presOf" srcId="{82128857-1887-C84C-AEFB-96FA3FDD2C8F}" destId="{C849213A-FBAC-7748-B5E1-E25043C8BC24}" srcOrd="0" destOrd="0" presId="urn:microsoft.com/office/officeart/2005/8/layout/hList1"/>
    <dgm:cxn modelId="{1176609E-8063-C244-BCE4-A9AD6B18A972}" type="presOf" srcId="{ED6BB748-A2B7-5A4E-8456-6A58882BDA23}" destId="{6FCE6B23-7CB8-7444-9D8F-BBBCD23B832F}" srcOrd="0" destOrd="1" presId="urn:microsoft.com/office/officeart/2005/8/layout/hList1"/>
    <dgm:cxn modelId="{2AE742E1-BD85-9740-8EEA-A9A89A85328F}" srcId="{1E7B27D5-850D-6546-B363-80D220CB41AE}" destId="{14160484-E0B5-7E4F-ADD7-8CE73E264CEC}" srcOrd="1" destOrd="0" parTransId="{743DD6C9-A610-1C4F-B34F-D522D5CBBB9C}" sibTransId="{44866456-7DC0-A24E-9CC5-7DA4663CE0DA}"/>
    <dgm:cxn modelId="{4E8B84DD-D855-C144-B399-77BF53B5B1AF}" srcId="{1E7B27D5-850D-6546-B363-80D220CB41AE}" destId="{82128857-1887-C84C-AEFB-96FA3FDD2C8F}" srcOrd="0" destOrd="0" parTransId="{2848CAEA-33B2-E844-AF7A-0D7E4947B772}" sibTransId="{7376D0D8-B161-1D4C-A22C-7D02C7643952}"/>
    <dgm:cxn modelId="{488A9999-6EF2-AC41-B0A5-EEC50FD8C153}" srcId="{2AAF2576-9EDF-1444-8383-607F53BF2752}" destId="{1E7B27D5-850D-6546-B363-80D220CB41AE}" srcOrd="1" destOrd="0" parTransId="{40DF56A3-5C77-994F-9FAF-240AE0914755}" sibTransId="{7D4204EB-4A71-5E47-827C-086424BFC9B1}"/>
    <dgm:cxn modelId="{97D0B3C9-4F5B-6045-B70D-4E65161B61AA}" type="presOf" srcId="{1E7B27D5-850D-6546-B363-80D220CB41AE}" destId="{7BD38DAF-91B3-6A47-BB2A-B7D0B4187160}" srcOrd="0" destOrd="0" presId="urn:microsoft.com/office/officeart/2005/8/layout/hList1"/>
    <dgm:cxn modelId="{74189C8A-DB47-BA41-8050-9FEA98431828}" srcId="{2AAF2576-9EDF-1444-8383-607F53BF2752}" destId="{D67C835C-21E0-F04E-8AAA-7A9C09F51828}" srcOrd="0" destOrd="0" parTransId="{0A40540A-6935-0E44-95B2-15597D32E8AE}" sibTransId="{9D4A1FBD-EC67-7F43-BA21-E67A3A182844}"/>
    <dgm:cxn modelId="{723DE9BD-401C-7349-B1D6-55B4D55BFF95}" srcId="{D67C835C-21E0-F04E-8AAA-7A9C09F51828}" destId="{07428BB5-977E-9640-888A-656CC176C038}" srcOrd="0" destOrd="0" parTransId="{D799EB39-631A-E343-866F-EF995C806A81}" sibTransId="{52FB5C5F-CD69-B744-9780-2850DA793BAE}"/>
    <dgm:cxn modelId="{583F0A0A-1EA0-F64F-AFA4-773D5E3B083B}" type="presOf" srcId="{D67C835C-21E0-F04E-8AAA-7A9C09F51828}" destId="{F7D81F77-CB58-E547-A34F-FC7590AB8B2D}" srcOrd="0" destOrd="0" presId="urn:microsoft.com/office/officeart/2005/8/layout/hList1"/>
    <dgm:cxn modelId="{5559E99F-DD60-4341-9C10-940918ACFE6D}" type="presOf" srcId="{07428BB5-977E-9640-888A-656CC176C038}" destId="{6FCE6B23-7CB8-7444-9D8F-BBBCD23B832F}" srcOrd="0" destOrd="0" presId="urn:microsoft.com/office/officeart/2005/8/layout/hList1"/>
    <dgm:cxn modelId="{03C3C6A7-37E5-3141-9D56-34C3B5BA03F5}" srcId="{D67C835C-21E0-F04E-8AAA-7A9C09F51828}" destId="{ED6BB748-A2B7-5A4E-8456-6A58882BDA23}" srcOrd="1" destOrd="0" parTransId="{B6A31A54-C877-C445-AA77-2DC471153CDE}" sibTransId="{FAE24F90-DEA2-8A48-8F3F-0CA86983A35E}"/>
    <dgm:cxn modelId="{BE5954FC-7CC3-B448-96CF-ADC56AA19B5C}" type="presOf" srcId="{14160484-E0B5-7E4F-ADD7-8CE73E264CEC}" destId="{C849213A-FBAC-7748-B5E1-E25043C8BC24}" srcOrd="0" destOrd="1" presId="urn:microsoft.com/office/officeart/2005/8/layout/hList1"/>
    <dgm:cxn modelId="{A972A63F-342F-FF4C-9DE6-3F4EB07EFA7A}" type="presParOf" srcId="{FDB25AB9-923D-9A43-8C22-99F8F4F5524E}" destId="{FCCF67E9-8B29-7543-B0F4-153EF44535DD}" srcOrd="0" destOrd="0" presId="urn:microsoft.com/office/officeart/2005/8/layout/hList1"/>
    <dgm:cxn modelId="{91412824-4757-084A-A55C-9AA48AF7C3E8}" type="presParOf" srcId="{FCCF67E9-8B29-7543-B0F4-153EF44535DD}" destId="{F7D81F77-CB58-E547-A34F-FC7590AB8B2D}" srcOrd="0" destOrd="0" presId="urn:microsoft.com/office/officeart/2005/8/layout/hList1"/>
    <dgm:cxn modelId="{817E0D04-76AF-184C-BCAE-E08F9D76CCAA}" type="presParOf" srcId="{FCCF67E9-8B29-7543-B0F4-153EF44535DD}" destId="{6FCE6B23-7CB8-7444-9D8F-BBBCD23B832F}" srcOrd="1" destOrd="0" presId="urn:microsoft.com/office/officeart/2005/8/layout/hList1"/>
    <dgm:cxn modelId="{47336ABE-4035-9C41-9C4D-BF6E12BCC015}" type="presParOf" srcId="{FDB25AB9-923D-9A43-8C22-99F8F4F5524E}" destId="{F380060C-DC7C-CA4A-8B6C-D7D6BF8C9065}" srcOrd="1" destOrd="0" presId="urn:microsoft.com/office/officeart/2005/8/layout/hList1"/>
    <dgm:cxn modelId="{37AC1F64-BEB5-DD48-A5AE-38E482882168}" type="presParOf" srcId="{FDB25AB9-923D-9A43-8C22-99F8F4F5524E}" destId="{BE56E543-FC59-B14A-A969-A47DBC1E6D61}" srcOrd="2" destOrd="0" presId="urn:microsoft.com/office/officeart/2005/8/layout/hList1"/>
    <dgm:cxn modelId="{B5D57E40-2AF9-7E4A-8686-3211C1572A76}" type="presParOf" srcId="{BE56E543-FC59-B14A-A969-A47DBC1E6D61}" destId="{7BD38DAF-91B3-6A47-BB2A-B7D0B4187160}" srcOrd="0" destOrd="0" presId="urn:microsoft.com/office/officeart/2005/8/layout/hList1"/>
    <dgm:cxn modelId="{3303DCEA-53D7-6246-A5E0-ED0FF33CEDB7}" type="presParOf" srcId="{BE56E543-FC59-B14A-A969-A47DBC1E6D61}" destId="{C849213A-FBAC-7748-B5E1-E25043C8BC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185FF7-6D6E-3246-9768-2CE1C127216B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C4BECF-21E2-B947-8569-DEAA59E4E1C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Some animals convert uric acid to other products</a:t>
          </a:r>
          <a:endParaRPr lang="en-US" dirty="0">
            <a:solidFill>
              <a:schemeClr val="tx1"/>
            </a:solidFill>
          </a:endParaRPr>
        </a:p>
      </dgm:t>
    </dgm:pt>
    <dgm:pt modelId="{336B3579-4D1F-E84C-884A-D9A8042DDD66}" type="parTrans" cxnId="{40CB833B-6DBB-8D47-BEA7-AD89FF7024CF}">
      <dgm:prSet/>
      <dgm:spPr/>
      <dgm:t>
        <a:bodyPr/>
        <a:lstStyle/>
        <a:p>
          <a:endParaRPr lang="en-US"/>
        </a:p>
      </dgm:t>
    </dgm:pt>
    <dgm:pt modelId="{C3415050-957D-E84B-8A80-2DB9DE653685}" type="sibTrans" cxnId="{40CB833B-6DBB-8D47-BEA7-AD89FF7024CF}">
      <dgm:prSet/>
      <dgm:spPr/>
      <dgm:t>
        <a:bodyPr/>
        <a:lstStyle/>
        <a:p>
          <a:endParaRPr lang="en-US"/>
        </a:p>
      </dgm:t>
    </dgm:pt>
    <dgm:pt modelId="{9024374D-A6A4-4049-A542-AF3D99FA379B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Allonation</a:t>
          </a:r>
          <a:endParaRPr lang="en-US" dirty="0">
            <a:solidFill>
              <a:schemeClr val="tx1"/>
            </a:solidFill>
          </a:endParaRPr>
        </a:p>
      </dgm:t>
    </dgm:pt>
    <dgm:pt modelId="{AC82455B-7174-0C45-B85A-A8067C1AB233}" type="parTrans" cxnId="{9FA1E736-0BCB-4549-A135-7A5AA4E3AEF0}">
      <dgm:prSet/>
      <dgm:spPr/>
      <dgm:t>
        <a:bodyPr/>
        <a:lstStyle/>
        <a:p>
          <a:endParaRPr lang="en-US"/>
        </a:p>
      </dgm:t>
    </dgm:pt>
    <dgm:pt modelId="{3ADA49EA-7CD5-334B-B2DB-35167A26A515}" type="sibTrans" cxnId="{9FA1E736-0BCB-4549-A135-7A5AA4E3AEF0}">
      <dgm:prSet/>
      <dgm:spPr/>
      <dgm:t>
        <a:bodyPr/>
        <a:lstStyle/>
        <a:p>
          <a:endParaRPr lang="en-US"/>
        </a:p>
      </dgm:t>
    </dgm:pt>
    <dgm:pt modelId="{8DE342C4-FD0A-4848-88AF-542AB3E2CD3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Allanotic</a:t>
          </a:r>
          <a:r>
            <a:rPr lang="en-US" dirty="0" smtClean="0">
              <a:solidFill>
                <a:schemeClr val="tx1"/>
              </a:solidFill>
            </a:rPr>
            <a:t> acid</a:t>
          </a:r>
          <a:endParaRPr lang="en-US" dirty="0">
            <a:solidFill>
              <a:schemeClr val="tx1"/>
            </a:solidFill>
          </a:endParaRPr>
        </a:p>
      </dgm:t>
    </dgm:pt>
    <dgm:pt modelId="{B4CA0E56-E422-2641-A683-957DCBA30BAE}" type="parTrans" cxnId="{CB346360-E9AE-E743-8E36-D6B1537A6CF6}">
      <dgm:prSet/>
      <dgm:spPr/>
      <dgm:t>
        <a:bodyPr/>
        <a:lstStyle/>
        <a:p>
          <a:endParaRPr lang="en-US"/>
        </a:p>
      </dgm:t>
    </dgm:pt>
    <dgm:pt modelId="{0654CAF5-ABBC-5845-B897-1E668E2FE27D}" type="sibTrans" cxnId="{CB346360-E9AE-E743-8E36-D6B1537A6CF6}">
      <dgm:prSet/>
      <dgm:spPr/>
      <dgm:t>
        <a:bodyPr/>
        <a:lstStyle/>
        <a:p>
          <a:endParaRPr lang="en-US"/>
        </a:p>
      </dgm:t>
    </dgm:pt>
    <dgm:pt modelId="{DDB67056-5F2A-6D41-A1DF-193F9EF3A4DC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Urea</a:t>
          </a:r>
          <a:endParaRPr lang="en-US" dirty="0">
            <a:solidFill>
              <a:schemeClr val="tx1"/>
            </a:solidFill>
          </a:endParaRPr>
        </a:p>
      </dgm:t>
    </dgm:pt>
    <dgm:pt modelId="{BAFD0601-9D68-7B45-B6BD-FEAAD56CCE0D}" type="parTrans" cxnId="{20841EB6-AD56-D943-9B2A-0543EAF713DA}">
      <dgm:prSet/>
      <dgm:spPr/>
      <dgm:t>
        <a:bodyPr/>
        <a:lstStyle/>
        <a:p>
          <a:endParaRPr lang="en-US"/>
        </a:p>
      </dgm:t>
    </dgm:pt>
    <dgm:pt modelId="{03BB2398-0A17-394D-B71E-6BE0A003DD85}" type="sibTrans" cxnId="{20841EB6-AD56-D943-9B2A-0543EAF713DA}">
      <dgm:prSet/>
      <dgm:spPr/>
      <dgm:t>
        <a:bodyPr/>
        <a:lstStyle/>
        <a:p>
          <a:endParaRPr lang="en-US"/>
        </a:p>
      </dgm:t>
    </dgm:pt>
    <dgm:pt modelId="{2E10AA83-B390-4E43-8442-D6DA64564549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Ammonia</a:t>
          </a:r>
          <a:endParaRPr lang="en-US" dirty="0">
            <a:solidFill>
              <a:schemeClr val="tx1"/>
            </a:solidFill>
          </a:endParaRPr>
        </a:p>
      </dgm:t>
    </dgm:pt>
    <dgm:pt modelId="{D990F11D-CA60-F74E-B6B8-B3EA59703FF1}" type="parTrans" cxnId="{2B41CC54-6B8F-904A-BFF4-7DCD81BBD607}">
      <dgm:prSet/>
      <dgm:spPr/>
      <dgm:t>
        <a:bodyPr/>
        <a:lstStyle/>
        <a:p>
          <a:endParaRPr lang="en-US"/>
        </a:p>
      </dgm:t>
    </dgm:pt>
    <dgm:pt modelId="{726811CC-7F95-3247-A1B5-85B6B09B887E}" type="sibTrans" cxnId="{2B41CC54-6B8F-904A-BFF4-7DCD81BBD607}">
      <dgm:prSet/>
      <dgm:spPr/>
      <dgm:t>
        <a:bodyPr/>
        <a:lstStyle/>
        <a:p>
          <a:endParaRPr lang="en-US"/>
        </a:p>
      </dgm:t>
    </dgm:pt>
    <dgm:pt modelId="{9CAEDF5B-6F13-CA43-9170-7C6F6A4146FD}" type="pres">
      <dgm:prSet presAssocID="{55185FF7-6D6E-3246-9768-2CE1C12721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E62D3B-A612-EF4F-800A-2A0E8A309EA9}" type="pres">
      <dgm:prSet presAssocID="{17C4BECF-21E2-B947-8569-DEAA59E4E1CB}" presName="hierRoot1" presStyleCnt="0"/>
      <dgm:spPr/>
    </dgm:pt>
    <dgm:pt modelId="{C3F0FE32-25E9-FB46-A780-C8DB3DB886B5}" type="pres">
      <dgm:prSet presAssocID="{17C4BECF-21E2-B947-8569-DEAA59E4E1CB}" presName="composite" presStyleCnt="0"/>
      <dgm:spPr/>
    </dgm:pt>
    <dgm:pt modelId="{EDCBB435-EBC8-A144-ABC2-B7298C91102B}" type="pres">
      <dgm:prSet presAssocID="{17C4BECF-21E2-B947-8569-DEAA59E4E1CB}" presName="background" presStyleLbl="node0" presStyleIdx="0" presStyleCnt="1"/>
      <dgm:spPr/>
    </dgm:pt>
    <dgm:pt modelId="{75680E6E-9937-AA4A-B144-482B65A6F72D}" type="pres">
      <dgm:prSet presAssocID="{17C4BECF-21E2-B947-8569-DEAA59E4E1C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7E5CC2-EC5C-EF40-9863-07DDB5447BCD}" type="pres">
      <dgm:prSet presAssocID="{17C4BECF-21E2-B947-8569-DEAA59E4E1CB}" presName="hierChild2" presStyleCnt="0"/>
      <dgm:spPr/>
    </dgm:pt>
    <dgm:pt modelId="{7C2E184E-B22E-9F4F-9940-2E9FBEEB8514}" type="pres">
      <dgm:prSet presAssocID="{AC82455B-7174-0C45-B85A-A8067C1AB233}" presName="Name10" presStyleLbl="parChTrans1D2" presStyleIdx="0" presStyleCnt="4"/>
      <dgm:spPr/>
      <dgm:t>
        <a:bodyPr/>
        <a:lstStyle/>
        <a:p>
          <a:endParaRPr lang="en-US"/>
        </a:p>
      </dgm:t>
    </dgm:pt>
    <dgm:pt modelId="{7049CB5B-BDA8-3A4F-9693-4FFECD2F4F9D}" type="pres">
      <dgm:prSet presAssocID="{9024374D-A6A4-4049-A542-AF3D99FA379B}" presName="hierRoot2" presStyleCnt="0"/>
      <dgm:spPr/>
    </dgm:pt>
    <dgm:pt modelId="{2216BB8F-AA4A-1A42-8D80-4B3C66486D95}" type="pres">
      <dgm:prSet presAssocID="{9024374D-A6A4-4049-A542-AF3D99FA379B}" presName="composite2" presStyleCnt="0"/>
      <dgm:spPr/>
    </dgm:pt>
    <dgm:pt modelId="{0EB95ED9-78F4-BF42-9FE2-6238B24BBCE1}" type="pres">
      <dgm:prSet presAssocID="{9024374D-A6A4-4049-A542-AF3D99FA379B}" presName="background2" presStyleLbl="node2" presStyleIdx="0" presStyleCnt="4"/>
      <dgm:spPr/>
    </dgm:pt>
    <dgm:pt modelId="{BF00985E-54EF-B24E-8850-3A1C89925BFE}" type="pres">
      <dgm:prSet presAssocID="{9024374D-A6A4-4049-A542-AF3D99FA379B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D9F8EF-A65B-854B-804D-40EAB012D2E8}" type="pres">
      <dgm:prSet presAssocID="{9024374D-A6A4-4049-A542-AF3D99FA379B}" presName="hierChild3" presStyleCnt="0"/>
      <dgm:spPr/>
    </dgm:pt>
    <dgm:pt modelId="{0E2929EF-571D-F14C-9735-B0FA84DBB95A}" type="pres">
      <dgm:prSet presAssocID="{B4CA0E56-E422-2641-A683-957DCBA30BAE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4E34688-EB77-E34E-98C3-6246CD5B5F23}" type="pres">
      <dgm:prSet presAssocID="{8DE342C4-FD0A-4848-88AF-542AB3E2CD34}" presName="hierRoot2" presStyleCnt="0"/>
      <dgm:spPr/>
    </dgm:pt>
    <dgm:pt modelId="{F58E9932-174A-8840-84AD-D793186DA620}" type="pres">
      <dgm:prSet presAssocID="{8DE342C4-FD0A-4848-88AF-542AB3E2CD34}" presName="composite2" presStyleCnt="0"/>
      <dgm:spPr/>
    </dgm:pt>
    <dgm:pt modelId="{EC7FAC8A-2734-B24D-9993-CC7AD81C8D05}" type="pres">
      <dgm:prSet presAssocID="{8DE342C4-FD0A-4848-88AF-542AB3E2CD34}" presName="background2" presStyleLbl="node2" presStyleIdx="1" presStyleCnt="4"/>
      <dgm:spPr/>
    </dgm:pt>
    <dgm:pt modelId="{740D0D6B-DE76-2445-AE28-C942D0E60BB1}" type="pres">
      <dgm:prSet presAssocID="{8DE342C4-FD0A-4848-88AF-542AB3E2CD34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7829BA-819F-794B-ABBD-5B4B9DC42C02}" type="pres">
      <dgm:prSet presAssocID="{8DE342C4-FD0A-4848-88AF-542AB3E2CD34}" presName="hierChild3" presStyleCnt="0"/>
      <dgm:spPr/>
    </dgm:pt>
    <dgm:pt modelId="{D2B344E9-1AC5-D847-AE5E-E66915E97517}" type="pres">
      <dgm:prSet presAssocID="{BAFD0601-9D68-7B45-B6BD-FEAAD56CCE0D}" presName="Name10" presStyleLbl="parChTrans1D2" presStyleIdx="2" presStyleCnt="4"/>
      <dgm:spPr/>
      <dgm:t>
        <a:bodyPr/>
        <a:lstStyle/>
        <a:p>
          <a:endParaRPr lang="en-US"/>
        </a:p>
      </dgm:t>
    </dgm:pt>
    <dgm:pt modelId="{3313D3A9-A41C-5D43-9EA2-9873F92A42B6}" type="pres">
      <dgm:prSet presAssocID="{DDB67056-5F2A-6D41-A1DF-193F9EF3A4DC}" presName="hierRoot2" presStyleCnt="0"/>
      <dgm:spPr/>
    </dgm:pt>
    <dgm:pt modelId="{5933DE1A-3EE1-284F-9061-133FF7725B3E}" type="pres">
      <dgm:prSet presAssocID="{DDB67056-5F2A-6D41-A1DF-193F9EF3A4DC}" presName="composite2" presStyleCnt="0"/>
      <dgm:spPr/>
    </dgm:pt>
    <dgm:pt modelId="{385F2349-5F96-D24D-9E9A-EC7E4986C7B1}" type="pres">
      <dgm:prSet presAssocID="{DDB67056-5F2A-6D41-A1DF-193F9EF3A4DC}" presName="background2" presStyleLbl="node2" presStyleIdx="2" presStyleCnt="4"/>
      <dgm:spPr/>
    </dgm:pt>
    <dgm:pt modelId="{314901A9-8AE9-B544-800B-B441510A324D}" type="pres">
      <dgm:prSet presAssocID="{DDB67056-5F2A-6D41-A1DF-193F9EF3A4DC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30C2BB-E1BA-6149-896C-5475142BAEE9}" type="pres">
      <dgm:prSet presAssocID="{DDB67056-5F2A-6D41-A1DF-193F9EF3A4DC}" presName="hierChild3" presStyleCnt="0"/>
      <dgm:spPr/>
    </dgm:pt>
    <dgm:pt modelId="{37F124DF-6A26-8945-910C-4A37EB853E5B}" type="pres">
      <dgm:prSet presAssocID="{D990F11D-CA60-F74E-B6B8-B3EA59703FF1}" presName="Name10" presStyleLbl="parChTrans1D2" presStyleIdx="3" presStyleCnt="4"/>
      <dgm:spPr/>
      <dgm:t>
        <a:bodyPr/>
        <a:lstStyle/>
        <a:p>
          <a:endParaRPr lang="en-US"/>
        </a:p>
      </dgm:t>
    </dgm:pt>
    <dgm:pt modelId="{DF5BD737-9FAC-5843-AD27-82BBBBF71F86}" type="pres">
      <dgm:prSet presAssocID="{2E10AA83-B390-4E43-8442-D6DA64564549}" presName="hierRoot2" presStyleCnt="0"/>
      <dgm:spPr/>
    </dgm:pt>
    <dgm:pt modelId="{1FFDF509-98A9-114F-9F47-A7315AE0686C}" type="pres">
      <dgm:prSet presAssocID="{2E10AA83-B390-4E43-8442-D6DA64564549}" presName="composite2" presStyleCnt="0"/>
      <dgm:spPr/>
    </dgm:pt>
    <dgm:pt modelId="{11F723E4-2B4D-464F-BEAB-A547F4E819C0}" type="pres">
      <dgm:prSet presAssocID="{2E10AA83-B390-4E43-8442-D6DA64564549}" presName="background2" presStyleLbl="node2" presStyleIdx="3" presStyleCnt="4"/>
      <dgm:spPr/>
    </dgm:pt>
    <dgm:pt modelId="{6FDED823-C3CF-7F4E-B51B-2C16688469BD}" type="pres">
      <dgm:prSet presAssocID="{2E10AA83-B390-4E43-8442-D6DA64564549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DADD02-AEA5-3D48-85F4-390C51C858C1}" type="pres">
      <dgm:prSet presAssocID="{2E10AA83-B390-4E43-8442-D6DA64564549}" presName="hierChild3" presStyleCnt="0"/>
      <dgm:spPr/>
    </dgm:pt>
  </dgm:ptLst>
  <dgm:cxnLst>
    <dgm:cxn modelId="{40CB833B-6DBB-8D47-BEA7-AD89FF7024CF}" srcId="{55185FF7-6D6E-3246-9768-2CE1C127216B}" destId="{17C4BECF-21E2-B947-8569-DEAA59E4E1CB}" srcOrd="0" destOrd="0" parTransId="{336B3579-4D1F-E84C-884A-D9A8042DDD66}" sibTransId="{C3415050-957D-E84B-8A80-2DB9DE653685}"/>
    <dgm:cxn modelId="{8753B606-442D-5946-BE25-83335E3AA26B}" type="presOf" srcId="{55185FF7-6D6E-3246-9768-2CE1C127216B}" destId="{9CAEDF5B-6F13-CA43-9170-7C6F6A4146FD}" srcOrd="0" destOrd="0" presId="urn:microsoft.com/office/officeart/2005/8/layout/hierarchy1"/>
    <dgm:cxn modelId="{82205817-B7C8-5A4E-A69A-4EE45A684AEB}" type="presOf" srcId="{BAFD0601-9D68-7B45-B6BD-FEAAD56CCE0D}" destId="{D2B344E9-1AC5-D847-AE5E-E66915E97517}" srcOrd="0" destOrd="0" presId="urn:microsoft.com/office/officeart/2005/8/layout/hierarchy1"/>
    <dgm:cxn modelId="{CB346360-E9AE-E743-8E36-D6B1537A6CF6}" srcId="{17C4BECF-21E2-B947-8569-DEAA59E4E1CB}" destId="{8DE342C4-FD0A-4848-88AF-542AB3E2CD34}" srcOrd="1" destOrd="0" parTransId="{B4CA0E56-E422-2641-A683-957DCBA30BAE}" sibTransId="{0654CAF5-ABBC-5845-B897-1E668E2FE27D}"/>
    <dgm:cxn modelId="{9FA1E736-0BCB-4549-A135-7A5AA4E3AEF0}" srcId="{17C4BECF-21E2-B947-8569-DEAA59E4E1CB}" destId="{9024374D-A6A4-4049-A542-AF3D99FA379B}" srcOrd="0" destOrd="0" parTransId="{AC82455B-7174-0C45-B85A-A8067C1AB233}" sibTransId="{3ADA49EA-7CD5-334B-B2DB-35167A26A515}"/>
    <dgm:cxn modelId="{8D89CE74-C54B-7F45-97AB-075B43153C9B}" type="presOf" srcId="{2E10AA83-B390-4E43-8442-D6DA64564549}" destId="{6FDED823-C3CF-7F4E-B51B-2C16688469BD}" srcOrd="0" destOrd="0" presId="urn:microsoft.com/office/officeart/2005/8/layout/hierarchy1"/>
    <dgm:cxn modelId="{20841EB6-AD56-D943-9B2A-0543EAF713DA}" srcId="{17C4BECF-21E2-B947-8569-DEAA59E4E1CB}" destId="{DDB67056-5F2A-6D41-A1DF-193F9EF3A4DC}" srcOrd="2" destOrd="0" parTransId="{BAFD0601-9D68-7B45-B6BD-FEAAD56CCE0D}" sibTransId="{03BB2398-0A17-394D-B71E-6BE0A003DD85}"/>
    <dgm:cxn modelId="{45189467-4BD7-F049-95AA-5F924CDF9F41}" type="presOf" srcId="{17C4BECF-21E2-B947-8569-DEAA59E4E1CB}" destId="{75680E6E-9937-AA4A-B144-482B65A6F72D}" srcOrd="0" destOrd="0" presId="urn:microsoft.com/office/officeart/2005/8/layout/hierarchy1"/>
    <dgm:cxn modelId="{095909D7-CC2E-0A4A-93FB-48653E7D5FCC}" type="presOf" srcId="{D990F11D-CA60-F74E-B6B8-B3EA59703FF1}" destId="{37F124DF-6A26-8945-910C-4A37EB853E5B}" srcOrd="0" destOrd="0" presId="urn:microsoft.com/office/officeart/2005/8/layout/hierarchy1"/>
    <dgm:cxn modelId="{2B41CC54-6B8F-904A-BFF4-7DCD81BBD607}" srcId="{17C4BECF-21E2-B947-8569-DEAA59E4E1CB}" destId="{2E10AA83-B390-4E43-8442-D6DA64564549}" srcOrd="3" destOrd="0" parTransId="{D990F11D-CA60-F74E-B6B8-B3EA59703FF1}" sibTransId="{726811CC-7F95-3247-A1B5-85B6B09B887E}"/>
    <dgm:cxn modelId="{A9AF70F0-1A87-924E-8F20-976FAF7B64EF}" type="presOf" srcId="{B4CA0E56-E422-2641-A683-957DCBA30BAE}" destId="{0E2929EF-571D-F14C-9735-B0FA84DBB95A}" srcOrd="0" destOrd="0" presId="urn:microsoft.com/office/officeart/2005/8/layout/hierarchy1"/>
    <dgm:cxn modelId="{221A9578-2AB6-A042-8517-4E14CF831F54}" type="presOf" srcId="{9024374D-A6A4-4049-A542-AF3D99FA379B}" destId="{BF00985E-54EF-B24E-8850-3A1C89925BFE}" srcOrd="0" destOrd="0" presId="urn:microsoft.com/office/officeart/2005/8/layout/hierarchy1"/>
    <dgm:cxn modelId="{9EAD7D34-0757-9A4D-9F89-9CD66AD7992B}" type="presOf" srcId="{AC82455B-7174-0C45-B85A-A8067C1AB233}" destId="{7C2E184E-B22E-9F4F-9940-2E9FBEEB8514}" srcOrd="0" destOrd="0" presId="urn:microsoft.com/office/officeart/2005/8/layout/hierarchy1"/>
    <dgm:cxn modelId="{088A35AD-3490-D349-AD3C-FD807F6D3043}" type="presOf" srcId="{8DE342C4-FD0A-4848-88AF-542AB3E2CD34}" destId="{740D0D6B-DE76-2445-AE28-C942D0E60BB1}" srcOrd="0" destOrd="0" presId="urn:microsoft.com/office/officeart/2005/8/layout/hierarchy1"/>
    <dgm:cxn modelId="{25E8046B-D8C4-7E45-8593-59E9A2FE2384}" type="presOf" srcId="{DDB67056-5F2A-6D41-A1DF-193F9EF3A4DC}" destId="{314901A9-8AE9-B544-800B-B441510A324D}" srcOrd="0" destOrd="0" presId="urn:microsoft.com/office/officeart/2005/8/layout/hierarchy1"/>
    <dgm:cxn modelId="{2D1AAACC-5D2B-D14E-8964-300AC3419ADE}" type="presParOf" srcId="{9CAEDF5B-6F13-CA43-9170-7C6F6A4146FD}" destId="{D4E62D3B-A612-EF4F-800A-2A0E8A309EA9}" srcOrd="0" destOrd="0" presId="urn:microsoft.com/office/officeart/2005/8/layout/hierarchy1"/>
    <dgm:cxn modelId="{D4A52737-D07E-2148-B53D-6440BA0DAE28}" type="presParOf" srcId="{D4E62D3B-A612-EF4F-800A-2A0E8A309EA9}" destId="{C3F0FE32-25E9-FB46-A780-C8DB3DB886B5}" srcOrd="0" destOrd="0" presId="urn:microsoft.com/office/officeart/2005/8/layout/hierarchy1"/>
    <dgm:cxn modelId="{EFEB7543-7318-7C49-91FC-E51B66769E5B}" type="presParOf" srcId="{C3F0FE32-25E9-FB46-A780-C8DB3DB886B5}" destId="{EDCBB435-EBC8-A144-ABC2-B7298C91102B}" srcOrd="0" destOrd="0" presId="urn:microsoft.com/office/officeart/2005/8/layout/hierarchy1"/>
    <dgm:cxn modelId="{2827B0A7-E328-E043-8B25-FE2D36DBB972}" type="presParOf" srcId="{C3F0FE32-25E9-FB46-A780-C8DB3DB886B5}" destId="{75680E6E-9937-AA4A-B144-482B65A6F72D}" srcOrd="1" destOrd="0" presId="urn:microsoft.com/office/officeart/2005/8/layout/hierarchy1"/>
    <dgm:cxn modelId="{7CA20104-2F60-AD44-82DE-57C1E09D9026}" type="presParOf" srcId="{D4E62D3B-A612-EF4F-800A-2A0E8A309EA9}" destId="{897E5CC2-EC5C-EF40-9863-07DDB5447BCD}" srcOrd="1" destOrd="0" presId="urn:microsoft.com/office/officeart/2005/8/layout/hierarchy1"/>
    <dgm:cxn modelId="{4C180666-B38E-C843-A423-9D66243C3C9E}" type="presParOf" srcId="{897E5CC2-EC5C-EF40-9863-07DDB5447BCD}" destId="{7C2E184E-B22E-9F4F-9940-2E9FBEEB8514}" srcOrd="0" destOrd="0" presId="urn:microsoft.com/office/officeart/2005/8/layout/hierarchy1"/>
    <dgm:cxn modelId="{C615E17B-A6CD-BF4B-81BD-9A75674FFBB8}" type="presParOf" srcId="{897E5CC2-EC5C-EF40-9863-07DDB5447BCD}" destId="{7049CB5B-BDA8-3A4F-9693-4FFECD2F4F9D}" srcOrd="1" destOrd="0" presId="urn:microsoft.com/office/officeart/2005/8/layout/hierarchy1"/>
    <dgm:cxn modelId="{6356F731-C097-C445-8D97-B3596B9054DE}" type="presParOf" srcId="{7049CB5B-BDA8-3A4F-9693-4FFECD2F4F9D}" destId="{2216BB8F-AA4A-1A42-8D80-4B3C66486D95}" srcOrd="0" destOrd="0" presId="urn:microsoft.com/office/officeart/2005/8/layout/hierarchy1"/>
    <dgm:cxn modelId="{17301230-79D8-194B-80EE-9E886B927AB0}" type="presParOf" srcId="{2216BB8F-AA4A-1A42-8D80-4B3C66486D95}" destId="{0EB95ED9-78F4-BF42-9FE2-6238B24BBCE1}" srcOrd="0" destOrd="0" presId="urn:microsoft.com/office/officeart/2005/8/layout/hierarchy1"/>
    <dgm:cxn modelId="{6D3A87E3-9C16-0546-B2BF-62470EE91602}" type="presParOf" srcId="{2216BB8F-AA4A-1A42-8D80-4B3C66486D95}" destId="{BF00985E-54EF-B24E-8850-3A1C89925BFE}" srcOrd="1" destOrd="0" presId="urn:microsoft.com/office/officeart/2005/8/layout/hierarchy1"/>
    <dgm:cxn modelId="{D813454F-C07D-9845-934E-45758A9F7AFD}" type="presParOf" srcId="{7049CB5B-BDA8-3A4F-9693-4FFECD2F4F9D}" destId="{4ED9F8EF-A65B-854B-804D-40EAB012D2E8}" srcOrd="1" destOrd="0" presId="urn:microsoft.com/office/officeart/2005/8/layout/hierarchy1"/>
    <dgm:cxn modelId="{CEA812E6-9D5B-A44C-9D0E-E1BDD9AD531E}" type="presParOf" srcId="{897E5CC2-EC5C-EF40-9863-07DDB5447BCD}" destId="{0E2929EF-571D-F14C-9735-B0FA84DBB95A}" srcOrd="2" destOrd="0" presId="urn:microsoft.com/office/officeart/2005/8/layout/hierarchy1"/>
    <dgm:cxn modelId="{309E1A96-BC59-3B4A-B3A6-E9EEEAE9708A}" type="presParOf" srcId="{897E5CC2-EC5C-EF40-9863-07DDB5447BCD}" destId="{F4E34688-EB77-E34E-98C3-6246CD5B5F23}" srcOrd="3" destOrd="0" presId="urn:microsoft.com/office/officeart/2005/8/layout/hierarchy1"/>
    <dgm:cxn modelId="{2E2CAF60-FED2-0645-8DA3-D8240258A8EA}" type="presParOf" srcId="{F4E34688-EB77-E34E-98C3-6246CD5B5F23}" destId="{F58E9932-174A-8840-84AD-D793186DA620}" srcOrd="0" destOrd="0" presId="urn:microsoft.com/office/officeart/2005/8/layout/hierarchy1"/>
    <dgm:cxn modelId="{6A2811CF-0171-754E-8207-D54A24ADFFDC}" type="presParOf" srcId="{F58E9932-174A-8840-84AD-D793186DA620}" destId="{EC7FAC8A-2734-B24D-9993-CC7AD81C8D05}" srcOrd="0" destOrd="0" presId="urn:microsoft.com/office/officeart/2005/8/layout/hierarchy1"/>
    <dgm:cxn modelId="{4C3897A2-1B54-2D44-B38C-07E1C2D9EFA7}" type="presParOf" srcId="{F58E9932-174A-8840-84AD-D793186DA620}" destId="{740D0D6B-DE76-2445-AE28-C942D0E60BB1}" srcOrd="1" destOrd="0" presId="urn:microsoft.com/office/officeart/2005/8/layout/hierarchy1"/>
    <dgm:cxn modelId="{ECBE222B-07B7-B144-ADCC-FAA317F865BA}" type="presParOf" srcId="{F4E34688-EB77-E34E-98C3-6246CD5B5F23}" destId="{207829BA-819F-794B-ABBD-5B4B9DC42C02}" srcOrd="1" destOrd="0" presId="urn:microsoft.com/office/officeart/2005/8/layout/hierarchy1"/>
    <dgm:cxn modelId="{345900C6-D8BD-3A44-88A7-A0FD9E9BA121}" type="presParOf" srcId="{897E5CC2-EC5C-EF40-9863-07DDB5447BCD}" destId="{D2B344E9-1AC5-D847-AE5E-E66915E97517}" srcOrd="4" destOrd="0" presId="urn:microsoft.com/office/officeart/2005/8/layout/hierarchy1"/>
    <dgm:cxn modelId="{7F7FDE0C-5594-674E-A6F4-11C484B28AE6}" type="presParOf" srcId="{897E5CC2-EC5C-EF40-9863-07DDB5447BCD}" destId="{3313D3A9-A41C-5D43-9EA2-9873F92A42B6}" srcOrd="5" destOrd="0" presId="urn:microsoft.com/office/officeart/2005/8/layout/hierarchy1"/>
    <dgm:cxn modelId="{E5DAB914-9249-F849-897D-7F0F6C21463C}" type="presParOf" srcId="{3313D3A9-A41C-5D43-9EA2-9873F92A42B6}" destId="{5933DE1A-3EE1-284F-9061-133FF7725B3E}" srcOrd="0" destOrd="0" presId="urn:microsoft.com/office/officeart/2005/8/layout/hierarchy1"/>
    <dgm:cxn modelId="{2F095527-62AD-3E49-BDF7-B47ED8990B42}" type="presParOf" srcId="{5933DE1A-3EE1-284F-9061-133FF7725B3E}" destId="{385F2349-5F96-D24D-9E9A-EC7E4986C7B1}" srcOrd="0" destOrd="0" presId="urn:microsoft.com/office/officeart/2005/8/layout/hierarchy1"/>
    <dgm:cxn modelId="{DF3B97E7-E1F0-FD46-9B1E-BAA681FDA513}" type="presParOf" srcId="{5933DE1A-3EE1-284F-9061-133FF7725B3E}" destId="{314901A9-8AE9-B544-800B-B441510A324D}" srcOrd="1" destOrd="0" presId="urn:microsoft.com/office/officeart/2005/8/layout/hierarchy1"/>
    <dgm:cxn modelId="{B7801D5E-278A-8B4F-B602-C5D7467316FD}" type="presParOf" srcId="{3313D3A9-A41C-5D43-9EA2-9873F92A42B6}" destId="{3F30C2BB-E1BA-6149-896C-5475142BAEE9}" srcOrd="1" destOrd="0" presId="urn:microsoft.com/office/officeart/2005/8/layout/hierarchy1"/>
    <dgm:cxn modelId="{5EC1D133-1BC0-E646-A850-FE9004326970}" type="presParOf" srcId="{897E5CC2-EC5C-EF40-9863-07DDB5447BCD}" destId="{37F124DF-6A26-8945-910C-4A37EB853E5B}" srcOrd="6" destOrd="0" presId="urn:microsoft.com/office/officeart/2005/8/layout/hierarchy1"/>
    <dgm:cxn modelId="{CBD536D8-4EFD-E24E-AC6E-C8DD401F89EF}" type="presParOf" srcId="{897E5CC2-EC5C-EF40-9863-07DDB5447BCD}" destId="{DF5BD737-9FAC-5843-AD27-82BBBBF71F86}" srcOrd="7" destOrd="0" presId="urn:microsoft.com/office/officeart/2005/8/layout/hierarchy1"/>
    <dgm:cxn modelId="{E921136D-D93D-DF47-81F4-B738B011A261}" type="presParOf" srcId="{DF5BD737-9FAC-5843-AD27-82BBBBF71F86}" destId="{1FFDF509-98A9-114F-9F47-A7315AE0686C}" srcOrd="0" destOrd="0" presId="urn:microsoft.com/office/officeart/2005/8/layout/hierarchy1"/>
    <dgm:cxn modelId="{3AB2B790-6256-F044-A54F-096418930B28}" type="presParOf" srcId="{1FFDF509-98A9-114F-9F47-A7315AE0686C}" destId="{11F723E4-2B4D-464F-BEAB-A547F4E819C0}" srcOrd="0" destOrd="0" presId="urn:microsoft.com/office/officeart/2005/8/layout/hierarchy1"/>
    <dgm:cxn modelId="{D4D2DB66-C4E3-1D46-9568-0011D553F666}" type="presParOf" srcId="{1FFDF509-98A9-114F-9F47-A7315AE0686C}" destId="{6FDED823-C3CF-7F4E-B51B-2C16688469BD}" srcOrd="1" destOrd="0" presId="urn:microsoft.com/office/officeart/2005/8/layout/hierarchy1"/>
    <dgm:cxn modelId="{FA3304D6-D8A0-784C-B85B-C220FD568230}" type="presParOf" srcId="{DF5BD737-9FAC-5843-AD27-82BBBBF71F86}" destId="{24DADD02-AEA5-3D48-85F4-390C51C858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133CFD-D69B-D648-AF34-80CF55AC30A8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FF0C94-B9B6-5D48-8281-4A614C3141E2}">
      <dgm:prSet phldrT="[Text]" custT="1"/>
      <dgm:spPr/>
      <dgm:t>
        <a:bodyPr/>
        <a:lstStyle/>
        <a:p>
          <a:r>
            <a:rPr lang="en-US" sz="1600" dirty="0" smtClean="0"/>
            <a:t>Primary gout</a:t>
          </a:r>
          <a:endParaRPr lang="en-US" sz="1600" dirty="0"/>
        </a:p>
      </dgm:t>
    </dgm:pt>
    <dgm:pt modelId="{2548086D-2DDD-8246-99C1-435F1786D0F9}" type="parTrans" cxnId="{D980512B-5F00-B44A-AC0D-BA2C79EC755E}">
      <dgm:prSet/>
      <dgm:spPr/>
      <dgm:t>
        <a:bodyPr/>
        <a:lstStyle/>
        <a:p>
          <a:endParaRPr lang="en-US"/>
        </a:p>
      </dgm:t>
    </dgm:pt>
    <dgm:pt modelId="{DC3E1098-06E8-AF46-91E6-8D88899601B8}" type="sibTrans" cxnId="{D980512B-5F00-B44A-AC0D-BA2C79EC755E}">
      <dgm:prSet/>
      <dgm:spPr/>
      <dgm:t>
        <a:bodyPr/>
        <a:lstStyle/>
        <a:p>
          <a:endParaRPr lang="en-US"/>
        </a:p>
      </dgm:t>
    </dgm:pt>
    <dgm:pt modelId="{47C0981F-A65C-A04E-A908-DA61A22B108E}">
      <dgm:prSet phldrT="[Text]" custT="1"/>
      <dgm:spPr/>
      <dgm:t>
        <a:bodyPr/>
        <a:lstStyle/>
        <a:p>
          <a:r>
            <a:rPr lang="en-US" sz="1600" dirty="0" smtClean="0"/>
            <a:t>Due to </a:t>
          </a:r>
          <a:r>
            <a:rPr lang="en-US" sz="1600" dirty="0" smtClean="0">
              <a:solidFill>
                <a:srgbClr val="FF0000"/>
              </a:solidFill>
            </a:rPr>
            <a:t>overproduction</a:t>
          </a:r>
          <a:r>
            <a:rPr lang="en-US" sz="1600" dirty="0" smtClean="0"/>
            <a:t> of uric acid.</a:t>
          </a:r>
          <a:endParaRPr lang="en-US" sz="1600" dirty="0"/>
        </a:p>
      </dgm:t>
    </dgm:pt>
    <dgm:pt modelId="{D6334A8D-9907-6747-A9F7-7575D4131937}" type="parTrans" cxnId="{0EA34575-C26D-6141-B543-8A41B5C4DE98}">
      <dgm:prSet/>
      <dgm:spPr/>
      <dgm:t>
        <a:bodyPr/>
        <a:lstStyle/>
        <a:p>
          <a:endParaRPr lang="en-US"/>
        </a:p>
      </dgm:t>
    </dgm:pt>
    <dgm:pt modelId="{DD4296FF-6093-1249-ACDC-34365C859CD7}" type="sibTrans" cxnId="{0EA34575-C26D-6141-B543-8A41B5C4DE98}">
      <dgm:prSet/>
      <dgm:spPr/>
      <dgm:t>
        <a:bodyPr/>
        <a:lstStyle/>
        <a:p>
          <a:endParaRPr lang="en-US"/>
        </a:p>
      </dgm:t>
    </dgm:pt>
    <dgm:pt modelId="{916FDA70-BB1B-904F-8DB1-38794A1D1E69}">
      <dgm:prSet phldrT="[Text]" custT="1"/>
      <dgm:spPr/>
      <dgm:t>
        <a:bodyPr/>
        <a:lstStyle/>
        <a:p>
          <a:r>
            <a:rPr lang="en-US" sz="1600" dirty="0" smtClean="0"/>
            <a:t>Excessive production and degradation of purine bases (adenine, guanine, hypoxanthine)</a:t>
          </a:r>
          <a:endParaRPr lang="en-US" sz="1600" dirty="0"/>
        </a:p>
      </dgm:t>
    </dgm:pt>
    <dgm:pt modelId="{45F6D209-213E-E94A-8DD9-5B08C3A80921}" type="parTrans" cxnId="{CC8500D4-E01C-1A41-B245-DBF706CB94D7}">
      <dgm:prSet/>
      <dgm:spPr/>
      <dgm:t>
        <a:bodyPr/>
        <a:lstStyle/>
        <a:p>
          <a:endParaRPr lang="en-US"/>
        </a:p>
      </dgm:t>
    </dgm:pt>
    <dgm:pt modelId="{A840C95A-09FD-F14F-8128-78A08F6DA732}" type="sibTrans" cxnId="{CC8500D4-E01C-1A41-B245-DBF706CB94D7}">
      <dgm:prSet/>
      <dgm:spPr/>
      <dgm:t>
        <a:bodyPr/>
        <a:lstStyle/>
        <a:p>
          <a:endParaRPr lang="en-US"/>
        </a:p>
      </dgm:t>
    </dgm:pt>
    <dgm:pt modelId="{3154FC8A-9D64-2344-A386-1043E0FBA1EE}">
      <dgm:prSet phldrT="[Text]" custT="1"/>
      <dgm:spPr/>
      <dgm:t>
        <a:bodyPr/>
        <a:lstStyle/>
        <a:p>
          <a:r>
            <a:rPr lang="en-US" sz="1600" dirty="0" smtClean="0"/>
            <a:t>Secondary </a:t>
          </a:r>
          <a:r>
            <a:rPr lang="en-US" sz="1600" dirty="0" err="1" smtClean="0"/>
            <a:t>hyperuricemia</a:t>
          </a:r>
          <a:endParaRPr lang="en-US" sz="1600" dirty="0"/>
        </a:p>
      </dgm:t>
    </dgm:pt>
    <dgm:pt modelId="{375B1A88-D685-EA41-9616-07294C71079F}" type="parTrans" cxnId="{92AB7623-7C1C-4740-8BB8-E298028B750D}">
      <dgm:prSet/>
      <dgm:spPr/>
      <dgm:t>
        <a:bodyPr/>
        <a:lstStyle/>
        <a:p>
          <a:endParaRPr lang="en-US"/>
        </a:p>
      </dgm:t>
    </dgm:pt>
    <dgm:pt modelId="{6824AB28-FB20-EF4D-9F83-0B3DF8682D81}" type="sibTrans" cxnId="{92AB7623-7C1C-4740-8BB8-E298028B750D}">
      <dgm:prSet/>
      <dgm:spPr/>
      <dgm:t>
        <a:bodyPr/>
        <a:lstStyle/>
        <a:p>
          <a:endParaRPr lang="en-US"/>
        </a:p>
      </dgm:t>
    </dgm:pt>
    <dgm:pt modelId="{01A74FB8-C811-2D48-B9A3-38EDEC559710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FF0000"/>
              </a:solidFill>
            </a:rPr>
            <a:t>Underexcretion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smtClean="0"/>
            <a:t>of uric acid due to </a:t>
          </a:r>
          <a:r>
            <a:rPr lang="en-US" sz="1600" dirty="0" smtClean="0">
              <a:solidFill>
                <a:srgbClr val="FF0000"/>
              </a:solidFill>
            </a:rPr>
            <a:t>chronic renal disease</a:t>
          </a:r>
          <a:r>
            <a:rPr lang="en-US" sz="1600" dirty="0" smtClean="0"/>
            <a:t>.</a:t>
          </a:r>
          <a:endParaRPr lang="en-US" sz="1600" dirty="0"/>
        </a:p>
      </dgm:t>
    </dgm:pt>
    <dgm:pt modelId="{8E246042-53E8-7145-9475-BBD0DD2F9AB3}" type="parTrans" cxnId="{A9E73161-0F96-CC4C-BE0A-72F73EEE8B7F}">
      <dgm:prSet/>
      <dgm:spPr/>
      <dgm:t>
        <a:bodyPr/>
        <a:lstStyle/>
        <a:p>
          <a:endParaRPr lang="en-US"/>
        </a:p>
      </dgm:t>
    </dgm:pt>
    <dgm:pt modelId="{3165F177-6F61-8245-9DF7-E1C603D83B40}" type="sibTrans" cxnId="{A9E73161-0F96-CC4C-BE0A-72F73EEE8B7F}">
      <dgm:prSet/>
      <dgm:spPr/>
      <dgm:t>
        <a:bodyPr/>
        <a:lstStyle/>
        <a:p>
          <a:endParaRPr lang="en-US"/>
        </a:p>
      </dgm:t>
    </dgm:pt>
    <dgm:pt modelId="{21B52600-A045-7B41-8132-B115B76FCDA2}">
      <dgm:prSet phldrT="[Text]" custT="1"/>
      <dgm:spPr/>
      <dgm:t>
        <a:bodyPr/>
        <a:lstStyle/>
        <a:p>
          <a:r>
            <a:rPr lang="en-US" sz="1600" dirty="0" smtClean="0"/>
            <a:t>A variety</a:t>
          </a:r>
          <a:r>
            <a:rPr lang="en-US" sz="1600" baseline="0" dirty="0" smtClean="0"/>
            <a:t> of disorders and lifestyles cause it.</a:t>
          </a:r>
        </a:p>
      </dgm:t>
    </dgm:pt>
    <dgm:pt modelId="{CCCBDB79-152E-134B-AD66-ADD1F7CD5EEF}" type="parTrans" cxnId="{8DD40A3D-2CB2-644A-AE42-BA881E4C0E1D}">
      <dgm:prSet/>
      <dgm:spPr/>
      <dgm:t>
        <a:bodyPr/>
        <a:lstStyle/>
        <a:p>
          <a:endParaRPr lang="en-US"/>
        </a:p>
      </dgm:t>
    </dgm:pt>
    <dgm:pt modelId="{6EE35ABA-F01B-ED4D-9CBB-DB3EE70A630A}" type="sibTrans" cxnId="{8DD40A3D-2CB2-644A-AE42-BA881E4C0E1D}">
      <dgm:prSet/>
      <dgm:spPr/>
      <dgm:t>
        <a:bodyPr/>
        <a:lstStyle/>
        <a:p>
          <a:endParaRPr lang="en-US"/>
        </a:p>
      </dgm:t>
    </dgm:pt>
    <dgm:pt modelId="{E8879D56-3D3D-5241-B011-7B0E0A5F0190}">
      <dgm:prSet phldrT="[Text]" custT="1"/>
      <dgm:spPr/>
      <dgm:t>
        <a:bodyPr/>
        <a:lstStyle/>
        <a:p>
          <a:r>
            <a:rPr lang="en-US" sz="1600" dirty="0" smtClean="0">
              <a:solidFill>
                <a:srgbClr val="FF0000"/>
              </a:solidFill>
            </a:rPr>
            <a:t>Genetic abnormality in the enzymes of purine degradation.</a:t>
          </a:r>
          <a:endParaRPr lang="en-US" sz="1600" dirty="0">
            <a:solidFill>
              <a:srgbClr val="FF0000"/>
            </a:solidFill>
          </a:endParaRPr>
        </a:p>
      </dgm:t>
    </dgm:pt>
    <dgm:pt modelId="{6FFCA144-9AEA-8C43-B039-8C4D1C19853E}" type="parTrans" cxnId="{D0CE78C3-A2D4-BE4C-8CAF-FF18208F2FE0}">
      <dgm:prSet/>
      <dgm:spPr/>
      <dgm:t>
        <a:bodyPr/>
        <a:lstStyle/>
        <a:p>
          <a:endParaRPr lang="en-US"/>
        </a:p>
      </dgm:t>
    </dgm:pt>
    <dgm:pt modelId="{43FBA6B4-444D-7F49-9FA2-984E61ABD66A}" type="sibTrans" cxnId="{D0CE78C3-A2D4-BE4C-8CAF-FF18208F2FE0}">
      <dgm:prSet/>
      <dgm:spPr/>
      <dgm:t>
        <a:bodyPr/>
        <a:lstStyle/>
        <a:p>
          <a:endParaRPr lang="en-US"/>
        </a:p>
      </dgm:t>
    </dgm:pt>
    <dgm:pt modelId="{F6064583-DE01-4447-9C21-4F76D1E600DC}">
      <dgm:prSet custT="1"/>
      <dgm:spPr/>
      <dgm:t>
        <a:bodyPr/>
        <a:lstStyle/>
        <a:p>
          <a:r>
            <a:rPr lang="en-US" sz="1600" dirty="0" smtClean="0"/>
            <a:t>-</a:t>
          </a:r>
          <a:r>
            <a:rPr lang="en-US" sz="1600" dirty="0" smtClean="0">
              <a:solidFill>
                <a:srgbClr val="FF0000"/>
              </a:solidFill>
            </a:rPr>
            <a:t>Chemotherapy</a:t>
          </a:r>
        </a:p>
        <a:p>
          <a:r>
            <a:rPr lang="en-US" sz="1600" dirty="0" smtClean="0"/>
            <a:t>-Excessive alcohol</a:t>
          </a:r>
          <a:r>
            <a:rPr lang="en-US" sz="1600" baseline="0" dirty="0" smtClean="0"/>
            <a:t> intake</a:t>
          </a:r>
          <a:endParaRPr lang="en-US" sz="1600" dirty="0"/>
        </a:p>
      </dgm:t>
    </dgm:pt>
    <dgm:pt modelId="{6A912AAD-AB60-FC4D-BB1A-FA6E984AFD37}" type="parTrans" cxnId="{8B084789-6103-754D-91B2-CADDEE0395B0}">
      <dgm:prSet/>
      <dgm:spPr/>
      <dgm:t>
        <a:bodyPr/>
        <a:lstStyle/>
        <a:p>
          <a:endParaRPr lang="en-US"/>
        </a:p>
      </dgm:t>
    </dgm:pt>
    <dgm:pt modelId="{1A4B3A92-3A41-C448-A47C-10D80349DD2A}" type="sibTrans" cxnId="{8B084789-6103-754D-91B2-CADDEE0395B0}">
      <dgm:prSet/>
      <dgm:spPr/>
      <dgm:t>
        <a:bodyPr/>
        <a:lstStyle/>
        <a:p>
          <a:endParaRPr lang="en-US"/>
        </a:p>
      </dgm:t>
    </dgm:pt>
    <dgm:pt modelId="{B7015BAE-EFAB-894F-8AA8-F1825B02EBC5}">
      <dgm:prSet custT="1"/>
      <dgm:spPr/>
      <dgm:t>
        <a:bodyPr/>
        <a:lstStyle/>
        <a:p>
          <a:r>
            <a:rPr lang="en-US" sz="1600" dirty="0" smtClean="0"/>
            <a:t>Excessive consumption of </a:t>
          </a:r>
          <a:r>
            <a:rPr lang="en-US" sz="1600" dirty="0" smtClean="0">
              <a:solidFill>
                <a:srgbClr val="FF0000"/>
              </a:solidFill>
            </a:rPr>
            <a:t>purine-rich</a:t>
          </a:r>
          <a:r>
            <a:rPr lang="en-US" sz="1600" baseline="0" dirty="0" smtClean="0">
              <a:solidFill>
                <a:srgbClr val="FF0000"/>
              </a:solidFill>
            </a:rPr>
            <a:t> food </a:t>
          </a:r>
          <a:r>
            <a:rPr lang="en-US" sz="1600" baseline="0" dirty="0" smtClean="0"/>
            <a:t>such as meat.</a:t>
          </a:r>
          <a:r>
            <a:rPr lang="en-US" sz="1600" dirty="0" smtClean="0"/>
            <a:t> </a:t>
          </a:r>
          <a:endParaRPr lang="en-US" sz="1600" dirty="0"/>
        </a:p>
      </dgm:t>
    </dgm:pt>
    <dgm:pt modelId="{605A0DBF-0AC1-444B-A08E-E0CD72F25299}" type="parTrans" cxnId="{2A5D6096-AF65-7D42-8EEA-12DC25CF35EC}">
      <dgm:prSet/>
      <dgm:spPr/>
      <dgm:t>
        <a:bodyPr/>
        <a:lstStyle/>
        <a:p>
          <a:endParaRPr lang="en-US"/>
        </a:p>
      </dgm:t>
    </dgm:pt>
    <dgm:pt modelId="{FF689C39-50CE-E543-BB6B-9B3EBAEDF1A5}" type="sibTrans" cxnId="{2A5D6096-AF65-7D42-8EEA-12DC25CF35EC}">
      <dgm:prSet/>
      <dgm:spPr/>
      <dgm:t>
        <a:bodyPr/>
        <a:lstStyle/>
        <a:p>
          <a:endParaRPr lang="en-US"/>
        </a:p>
      </dgm:t>
    </dgm:pt>
    <dgm:pt modelId="{421D6717-13C1-4745-BA56-345208C19A75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600" b="1" u="sng" dirty="0" smtClean="0"/>
            <a:t>It</a:t>
          </a:r>
          <a:r>
            <a:rPr lang="en-US" sz="1600" b="1" u="sng" baseline="0" dirty="0" smtClean="0"/>
            <a:t> does not always cause gout (not always followed by gout)</a:t>
          </a:r>
          <a:endParaRPr lang="en-US" sz="1600" b="1" u="sng" dirty="0"/>
        </a:p>
      </dgm:t>
    </dgm:pt>
    <dgm:pt modelId="{A4C5DE44-17F4-694C-A505-1D1658E7F439}" type="parTrans" cxnId="{3D56984A-A2D9-124A-A6E8-015A8868C90A}">
      <dgm:prSet/>
      <dgm:spPr/>
      <dgm:t>
        <a:bodyPr/>
        <a:lstStyle/>
        <a:p>
          <a:endParaRPr lang="en-US"/>
        </a:p>
      </dgm:t>
    </dgm:pt>
    <dgm:pt modelId="{4F518FC3-644D-CC43-8FCD-7E924142043E}" type="sibTrans" cxnId="{3D56984A-A2D9-124A-A6E8-015A8868C90A}">
      <dgm:prSet/>
      <dgm:spPr/>
      <dgm:t>
        <a:bodyPr/>
        <a:lstStyle/>
        <a:p>
          <a:endParaRPr lang="en-US"/>
        </a:p>
      </dgm:t>
    </dgm:pt>
    <dgm:pt modelId="{18AE3002-B6B0-4846-A06D-4586B0A5F1C5}" type="pres">
      <dgm:prSet presAssocID="{DA133CFD-D69B-D648-AF34-80CF55AC30A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3AB8DA9-0ABD-1C4A-999C-FBA732A7B695}" type="pres">
      <dgm:prSet presAssocID="{D3FF0C94-B9B6-5D48-8281-4A614C3141E2}" presName="root" presStyleCnt="0"/>
      <dgm:spPr/>
    </dgm:pt>
    <dgm:pt modelId="{40488697-CEAD-6644-B14F-673DE6D38299}" type="pres">
      <dgm:prSet presAssocID="{D3FF0C94-B9B6-5D48-8281-4A614C3141E2}" presName="rootComposite" presStyleCnt="0"/>
      <dgm:spPr/>
    </dgm:pt>
    <dgm:pt modelId="{FFB78941-183E-B24D-A666-1F2A1382BB6F}" type="pres">
      <dgm:prSet presAssocID="{D3FF0C94-B9B6-5D48-8281-4A614C3141E2}" presName="rootText" presStyleLbl="node1" presStyleIdx="0" presStyleCnt="2"/>
      <dgm:spPr/>
      <dgm:t>
        <a:bodyPr/>
        <a:lstStyle/>
        <a:p>
          <a:endParaRPr lang="en-US"/>
        </a:p>
      </dgm:t>
    </dgm:pt>
    <dgm:pt modelId="{5D53D50F-676B-AE4A-8EF9-E284FA35FB37}" type="pres">
      <dgm:prSet presAssocID="{D3FF0C94-B9B6-5D48-8281-4A614C3141E2}" presName="rootConnector" presStyleLbl="node1" presStyleIdx="0" presStyleCnt="2"/>
      <dgm:spPr/>
      <dgm:t>
        <a:bodyPr/>
        <a:lstStyle/>
        <a:p>
          <a:endParaRPr lang="en-US"/>
        </a:p>
      </dgm:t>
    </dgm:pt>
    <dgm:pt modelId="{8D07EA9A-2018-D942-B2F4-42FE0831EF33}" type="pres">
      <dgm:prSet presAssocID="{D3FF0C94-B9B6-5D48-8281-4A614C3141E2}" presName="childShape" presStyleCnt="0"/>
      <dgm:spPr/>
    </dgm:pt>
    <dgm:pt modelId="{0D9AB8C8-70BA-674D-BE65-DBA10101E9AB}" type="pres">
      <dgm:prSet presAssocID="{D6334A8D-9907-6747-A9F7-7575D4131937}" presName="Name13" presStyleLbl="parChTrans1D2" presStyleIdx="0" presStyleCnt="8"/>
      <dgm:spPr/>
      <dgm:t>
        <a:bodyPr/>
        <a:lstStyle/>
        <a:p>
          <a:endParaRPr lang="en-US"/>
        </a:p>
      </dgm:t>
    </dgm:pt>
    <dgm:pt modelId="{71C9FFE0-B0D2-FB4E-AA4B-D18CC8834CB1}" type="pres">
      <dgm:prSet presAssocID="{47C0981F-A65C-A04E-A908-DA61A22B108E}" presName="childText" presStyleLbl="bgAcc1" presStyleIdx="0" presStyleCnt="8" custScaleX="474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CC071-F97A-7B4F-AE55-5BC1F87231B6}" type="pres">
      <dgm:prSet presAssocID="{6FFCA144-9AEA-8C43-B039-8C4D1C19853E}" presName="Name13" presStyleLbl="parChTrans1D2" presStyleIdx="1" presStyleCnt="8"/>
      <dgm:spPr/>
      <dgm:t>
        <a:bodyPr/>
        <a:lstStyle/>
        <a:p>
          <a:endParaRPr lang="en-US"/>
        </a:p>
      </dgm:t>
    </dgm:pt>
    <dgm:pt modelId="{D4D2AE6D-75F8-9B40-A219-980AD91C589E}" type="pres">
      <dgm:prSet presAssocID="{E8879D56-3D3D-5241-B011-7B0E0A5F0190}" presName="childText" presStyleLbl="bgAcc1" presStyleIdx="1" presStyleCnt="8" custScaleX="508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D3AEF-9765-D040-9056-44F1CB115528}" type="pres">
      <dgm:prSet presAssocID="{45F6D209-213E-E94A-8DD9-5B08C3A80921}" presName="Name13" presStyleLbl="parChTrans1D2" presStyleIdx="2" presStyleCnt="8"/>
      <dgm:spPr/>
      <dgm:t>
        <a:bodyPr/>
        <a:lstStyle/>
        <a:p>
          <a:endParaRPr lang="en-US"/>
        </a:p>
      </dgm:t>
    </dgm:pt>
    <dgm:pt modelId="{FA75340E-F16D-C74E-AC05-E8387B317454}" type="pres">
      <dgm:prSet presAssocID="{916FDA70-BB1B-904F-8DB1-38794A1D1E69}" presName="childText" presStyleLbl="bgAcc1" presStyleIdx="2" presStyleCnt="8" custScaleX="603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9E30B-ECB7-9D4E-89EA-22D2E953E694}" type="pres">
      <dgm:prSet presAssocID="{3154FC8A-9D64-2344-A386-1043E0FBA1EE}" presName="root" presStyleCnt="0"/>
      <dgm:spPr/>
    </dgm:pt>
    <dgm:pt modelId="{D511F782-5FE4-2A40-8D61-8096BAAB8D6E}" type="pres">
      <dgm:prSet presAssocID="{3154FC8A-9D64-2344-A386-1043E0FBA1EE}" presName="rootComposite" presStyleCnt="0"/>
      <dgm:spPr/>
    </dgm:pt>
    <dgm:pt modelId="{796477D5-EA00-FF4C-8145-5A8246BF84C6}" type="pres">
      <dgm:prSet presAssocID="{3154FC8A-9D64-2344-A386-1043E0FBA1EE}" presName="rootText" presStyleLbl="node1" presStyleIdx="1" presStyleCnt="2" custScaleX="173420"/>
      <dgm:spPr/>
      <dgm:t>
        <a:bodyPr/>
        <a:lstStyle/>
        <a:p>
          <a:endParaRPr lang="en-US"/>
        </a:p>
      </dgm:t>
    </dgm:pt>
    <dgm:pt modelId="{8611DD83-FF45-C54E-AC74-0457FE4BD74C}" type="pres">
      <dgm:prSet presAssocID="{3154FC8A-9D64-2344-A386-1043E0FBA1EE}" presName="rootConnector" presStyleLbl="node1" presStyleIdx="1" presStyleCnt="2"/>
      <dgm:spPr/>
      <dgm:t>
        <a:bodyPr/>
        <a:lstStyle/>
        <a:p>
          <a:endParaRPr lang="en-US"/>
        </a:p>
      </dgm:t>
    </dgm:pt>
    <dgm:pt modelId="{8569B3C6-22AB-6D45-844D-E6C4A203A764}" type="pres">
      <dgm:prSet presAssocID="{3154FC8A-9D64-2344-A386-1043E0FBA1EE}" presName="childShape" presStyleCnt="0"/>
      <dgm:spPr/>
    </dgm:pt>
    <dgm:pt modelId="{0378744B-F8A1-4E4C-9EDC-DD6DE4338597}" type="pres">
      <dgm:prSet presAssocID="{8E246042-53E8-7145-9475-BBD0DD2F9AB3}" presName="Name13" presStyleLbl="parChTrans1D2" presStyleIdx="3" presStyleCnt="8"/>
      <dgm:spPr/>
      <dgm:t>
        <a:bodyPr/>
        <a:lstStyle/>
        <a:p>
          <a:endParaRPr lang="en-US"/>
        </a:p>
      </dgm:t>
    </dgm:pt>
    <dgm:pt modelId="{6C7A48E1-67AF-724C-A0BC-B2AA40F5DC70}" type="pres">
      <dgm:prSet presAssocID="{01A74FB8-C811-2D48-B9A3-38EDEC559710}" presName="childText" presStyleLbl="bgAcc1" presStyleIdx="3" presStyleCnt="8" custScaleX="397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09ABC-B739-E64D-8CE3-89EAC833F160}" type="pres">
      <dgm:prSet presAssocID="{CCCBDB79-152E-134B-AD66-ADD1F7CD5EEF}" presName="Name13" presStyleLbl="parChTrans1D2" presStyleIdx="4" presStyleCnt="8"/>
      <dgm:spPr/>
      <dgm:t>
        <a:bodyPr/>
        <a:lstStyle/>
        <a:p>
          <a:endParaRPr lang="en-US"/>
        </a:p>
      </dgm:t>
    </dgm:pt>
    <dgm:pt modelId="{9A99E4C8-D264-934C-A4E3-0B4753679BD0}" type="pres">
      <dgm:prSet presAssocID="{21B52600-A045-7B41-8132-B115B76FCDA2}" presName="childText" presStyleLbl="bgAcc1" presStyleIdx="4" presStyleCnt="8" custScaleX="482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E850A-534D-6E4B-9F0F-B70398C1BE6B}" type="pres">
      <dgm:prSet presAssocID="{6A912AAD-AB60-FC4D-BB1A-FA6E984AFD37}" presName="Name13" presStyleLbl="parChTrans1D2" presStyleIdx="5" presStyleCnt="8"/>
      <dgm:spPr/>
      <dgm:t>
        <a:bodyPr/>
        <a:lstStyle/>
        <a:p>
          <a:endParaRPr lang="en-US"/>
        </a:p>
      </dgm:t>
    </dgm:pt>
    <dgm:pt modelId="{BFE7DDBE-343B-2D48-9D77-67D5240D7AEF}" type="pres">
      <dgm:prSet presAssocID="{F6064583-DE01-4447-9C21-4F76D1E600DC}" presName="childText" presStyleLbl="bgAcc1" presStyleIdx="5" presStyleCnt="8" custScaleX="414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9AE25-EF44-A94F-A546-B2EF82163F50}" type="pres">
      <dgm:prSet presAssocID="{605A0DBF-0AC1-444B-A08E-E0CD72F25299}" presName="Name13" presStyleLbl="parChTrans1D2" presStyleIdx="6" presStyleCnt="8"/>
      <dgm:spPr/>
      <dgm:t>
        <a:bodyPr/>
        <a:lstStyle/>
        <a:p>
          <a:endParaRPr lang="en-US"/>
        </a:p>
      </dgm:t>
    </dgm:pt>
    <dgm:pt modelId="{93AAA841-7602-6A4D-B5F7-644F564A256D}" type="pres">
      <dgm:prSet presAssocID="{B7015BAE-EFAB-894F-8AA8-F1825B02EBC5}" presName="childText" presStyleLbl="bgAcc1" presStyleIdx="6" presStyleCnt="8" custScaleX="6305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7E60E-C016-2D4A-9484-BEC47753F0AA}" type="pres">
      <dgm:prSet presAssocID="{A4C5DE44-17F4-694C-A505-1D1658E7F439}" presName="Name13" presStyleLbl="parChTrans1D2" presStyleIdx="7" presStyleCnt="8"/>
      <dgm:spPr/>
      <dgm:t>
        <a:bodyPr/>
        <a:lstStyle/>
        <a:p>
          <a:endParaRPr lang="en-US"/>
        </a:p>
      </dgm:t>
    </dgm:pt>
    <dgm:pt modelId="{FA878A13-3E23-5340-8392-5E094BD2CEB2}" type="pres">
      <dgm:prSet presAssocID="{421D6717-13C1-4745-BA56-345208C19A75}" presName="childText" presStyleLbl="bgAcc1" presStyleIdx="7" presStyleCnt="8" custScaleX="737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CE78C3-A2D4-BE4C-8CAF-FF18208F2FE0}" srcId="{D3FF0C94-B9B6-5D48-8281-4A614C3141E2}" destId="{E8879D56-3D3D-5241-B011-7B0E0A5F0190}" srcOrd="1" destOrd="0" parTransId="{6FFCA144-9AEA-8C43-B039-8C4D1C19853E}" sibTransId="{43FBA6B4-444D-7F49-9FA2-984E61ABD66A}"/>
    <dgm:cxn modelId="{8DD40A3D-2CB2-644A-AE42-BA881E4C0E1D}" srcId="{3154FC8A-9D64-2344-A386-1043E0FBA1EE}" destId="{21B52600-A045-7B41-8132-B115B76FCDA2}" srcOrd="1" destOrd="0" parTransId="{CCCBDB79-152E-134B-AD66-ADD1F7CD5EEF}" sibTransId="{6EE35ABA-F01B-ED4D-9CBB-DB3EE70A630A}"/>
    <dgm:cxn modelId="{35B52DCC-1C8D-EF4C-8E63-A052D5941A44}" type="presOf" srcId="{E8879D56-3D3D-5241-B011-7B0E0A5F0190}" destId="{D4D2AE6D-75F8-9B40-A219-980AD91C589E}" srcOrd="0" destOrd="0" presId="urn:microsoft.com/office/officeart/2005/8/layout/hierarchy3"/>
    <dgm:cxn modelId="{2A11AC85-924A-194E-8792-D5E9828B4971}" type="presOf" srcId="{A4C5DE44-17F4-694C-A505-1D1658E7F439}" destId="{BD07E60E-C016-2D4A-9484-BEC47753F0AA}" srcOrd="0" destOrd="0" presId="urn:microsoft.com/office/officeart/2005/8/layout/hierarchy3"/>
    <dgm:cxn modelId="{B697A43A-BB98-4147-B73F-164B4D03C069}" type="presOf" srcId="{3154FC8A-9D64-2344-A386-1043E0FBA1EE}" destId="{8611DD83-FF45-C54E-AC74-0457FE4BD74C}" srcOrd="1" destOrd="0" presId="urn:microsoft.com/office/officeart/2005/8/layout/hierarchy3"/>
    <dgm:cxn modelId="{17973237-D1C1-1346-AEE9-83759934F088}" type="presOf" srcId="{916FDA70-BB1B-904F-8DB1-38794A1D1E69}" destId="{FA75340E-F16D-C74E-AC05-E8387B317454}" srcOrd="0" destOrd="0" presId="urn:microsoft.com/office/officeart/2005/8/layout/hierarchy3"/>
    <dgm:cxn modelId="{E0455965-C7D0-6E43-AC5C-BC3D465454F4}" type="presOf" srcId="{D6334A8D-9907-6747-A9F7-7575D4131937}" destId="{0D9AB8C8-70BA-674D-BE65-DBA10101E9AB}" srcOrd="0" destOrd="0" presId="urn:microsoft.com/office/officeart/2005/8/layout/hierarchy3"/>
    <dgm:cxn modelId="{D6428AD9-4ED4-CA41-96FA-9F34F8955C90}" type="presOf" srcId="{D3FF0C94-B9B6-5D48-8281-4A614C3141E2}" destId="{FFB78941-183E-B24D-A666-1F2A1382BB6F}" srcOrd="0" destOrd="0" presId="urn:microsoft.com/office/officeart/2005/8/layout/hierarchy3"/>
    <dgm:cxn modelId="{CC8500D4-E01C-1A41-B245-DBF706CB94D7}" srcId="{D3FF0C94-B9B6-5D48-8281-4A614C3141E2}" destId="{916FDA70-BB1B-904F-8DB1-38794A1D1E69}" srcOrd="2" destOrd="0" parTransId="{45F6D209-213E-E94A-8DD9-5B08C3A80921}" sibTransId="{A840C95A-09FD-F14F-8128-78A08F6DA732}"/>
    <dgm:cxn modelId="{4BC4B507-7271-0D4B-9B74-BC3CBA726114}" type="presOf" srcId="{421D6717-13C1-4745-BA56-345208C19A75}" destId="{FA878A13-3E23-5340-8392-5E094BD2CEB2}" srcOrd="0" destOrd="0" presId="urn:microsoft.com/office/officeart/2005/8/layout/hierarchy3"/>
    <dgm:cxn modelId="{B47CD239-3928-3041-A71C-B286051073CF}" type="presOf" srcId="{D3FF0C94-B9B6-5D48-8281-4A614C3141E2}" destId="{5D53D50F-676B-AE4A-8EF9-E284FA35FB37}" srcOrd="1" destOrd="0" presId="urn:microsoft.com/office/officeart/2005/8/layout/hierarchy3"/>
    <dgm:cxn modelId="{D980512B-5F00-B44A-AC0D-BA2C79EC755E}" srcId="{DA133CFD-D69B-D648-AF34-80CF55AC30A8}" destId="{D3FF0C94-B9B6-5D48-8281-4A614C3141E2}" srcOrd="0" destOrd="0" parTransId="{2548086D-2DDD-8246-99C1-435F1786D0F9}" sibTransId="{DC3E1098-06E8-AF46-91E6-8D88899601B8}"/>
    <dgm:cxn modelId="{D8D46229-29AF-194D-91B3-B889F1A9178C}" type="presOf" srcId="{45F6D209-213E-E94A-8DD9-5B08C3A80921}" destId="{44FD3AEF-9765-D040-9056-44F1CB115528}" srcOrd="0" destOrd="0" presId="urn:microsoft.com/office/officeart/2005/8/layout/hierarchy3"/>
    <dgm:cxn modelId="{E1C8D288-CFB1-3A4B-9FEC-ACB4464CB0DF}" type="presOf" srcId="{CCCBDB79-152E-134B-AD66-ADD1F7CD5EEF}" destId="{B6809ABC-B739-E64D-8CE3-89EAC833F160}" srcOrd="0" destOrd="0" presId="urn:microsoft.com/office/officeart/2005/8/layout/hierarchy3"/>
    <dgm:cxn modelId="{E87F6822-80A9-7D4B-8082-F4CD69D321A2}" type="presOf" srcId="{47C0981F-A65C-A04E-A908-DA61A22B108E}" destId="{71C9FFE0-B0D2-FB4E-AA4B-D18CC8834CB1}" srcOrd="0" destOrd="0" presId="urn:microsoft.com/office/officeart/2005/8/layout/hierarchy3"/>
    <dgm:cxn modelId="{25C74D51-9032-7F40-AB41-574D53B895C7}" type="presOf" srcId="{6FFCA144-9AEA-8C43-B039-8C4D1C19853E}" destId="{637CC071-F97A-7B4F-AE55-5BC1F87231B6}" srcOrd="0" destOrd="0" presId="urn:microsoft.com/office/officeart/2005/8/layout/hierarchy3"/>
    <dgm:cxn modelId="{D69C2FFD-E738-7043-932B-9B396670A31C}" type="presOf" srcId="{F6064583-DE01-4447-9C21-4F76D1E600DC}" destId="{BFE7DDBE-343B-2D48-9D77-67D5240D7AEF}" srcOrd="0" destOrd="0" presId="urn:microsoft.com/office/officeart/2005/8/layout/hierarchy3"/>
    <dgm:cxn modelId="{92AB7623-7C1C-4740-8BB8-E298028B750D}" srcId="{DA133CFD-D69B-D648-AF34-80CF55AC30A8}" destId="{3154FC8A-9D64-2344-A386-1043E0FBA1EE}" srcOrd="1" destOrd="0" parTransId="{375B1A88-D685-EA41-9616-07294C71079F}" sibTransId="{6824AB28-FB20-EF4D-9F83-0B3DF8682D81}"/>
    <dgm:cxn modelId="{D79ECAC9-0BB5-F949-8D31-01D99F716F1A}" type="presOf" srcId="{8E246042-53E8-7145-9475-BBD0DD2F9AB3}" destId="{0378744B-F8A1-4E4C-9EDC-DD6DE4338597}" srcOrd="0" destOrd="0" presId="urn:microsoft.com/office/officeart/2005/8/layout/hierarchy3"/>
    <dgm:cxn modelId="{2A5D6096-AF65-7D42-8EEA-12DC25CF35EC}" srcId="{3154FC8A-9D64-2344-A386-1043E0FBA1EE}" destId="{B7015BAE-EFAB-894F-8AA8-F1825B02EBC5}" srcOrd="3" destOrd="0" parTransId="{605A0DBF-0AC1-444B-A08E-E0CD72F25299}" sibTransId="{FF689C39-50CE-E543-BB6B-9B3EBAEDF1A5}"/>
    <dgm:cxn modelId="{16117C35-DC50-8C4B-9702-D8F7B7D5423D}" type="presOf" srcId="{21B52600-A045-7B41-8132-B115B76FCDA2}" destId="{9A99E4C8-D264-934C-A4E3-0B4753679BD0}" srcOrd="0" destOrd="0" presId="urn:microsoft.com/office/officeart/2005/8/layout/hierarchy3"/>
    <dgm:cxn modelId="{3D56984A-A2D9-124A-A6E8-015A8868C90A}" srcId="{3154FC8A-9D64-2344-A386-1043E0FBA1EE}" destId="{421D6717-13C1-4745-BA56-345208C19A75}" srcOrd="4" destOrd="0" parTransId="{A4C5DE44-17F4-694C-A505-1D1658E7F439}" sibTransId="{4F518FC3-644D-CC43-8FCD-7E924142043E}"/>
    <dgm:cxn modelId="{87DE53BC-2913-BA48-8268-82D939326883}" type="presOf" srcId="{605A0DBF-0AC1-444B-A08E-E0CD72F25299}" destId="{28A9AE25-EF44-A94F-A546-B2EF82163F50}" srcOrd="0" destOrd="0" presId="urn:microsoft.com/office/officeart/2005/8/layout/hierarchy3"/>
    <dgm:cxn modelId="{842D57A1-7474-C448-B8E9-EDC66BAB0A02}" type="presOf" srcId="{3154FC8A-9D64-2344-A386-1043E0FBA1EE}" destId="{796477D5-EA00-FF4C-8145-5A8246BF84C6}" srcOrd="0" destOrd="0" presId="urn:microsoft.com/office/officeart/2005/8/layout/hierarchy3"/>
    <dgm:cxn modelId="{CF73FFA5-E829-6248-8E24-2803B6C091D1}" type="presOf" srcId="{DA133CFD-D69B-D648-AF34-80CF55AC30A8}" destId="{18AE3002-B6B0-4846-A06D-4586B0A5F1C5}" srcOrd="0" destOrd="0" presId="urn:microsoft.com/office/officeart/2005/8/layout/hierarchy3"/>
    <dgm:cxn modelId="{DCB24B05-6ECD-2540-956B-659C4AF493E9}" type="presOf" srcId="{01A74FB8-C811-2D48-B9A3-38EDEC559710}" destId="{6C7A48E1-67AF-724C-A0BC-B2AA40F5DC70}" srcOrd="0" destOrd="0" presId="urn:microsoft.com/office/officeart/2005/8/layout/hierarchy3"/>
    <dgm:cxn modelId="{0EA34575-C26D-6141-B543-8A41B5C4DE98}" srcId="{D3FF0C94-B9B6-5D48-8281-4A614C3141E2}" destId="{47C0981F-A65C-A04E-A908-DA61A22B108E}" srcOrd="0" destOrd="0" parTransId="{D6334A8D-9907-6747-A9F7-7575D4131937}" sibTransId="{DD4296FF-6093-1249-ACDC-34365C859CD7}"/>
    <dgm:cxn modelId="{F64FCBB3-EFAE-244B-BAB7-E0F90E908626}" type="presOf" srcId="{B7015BAE-EFAB-894F-8AA8-F1825B02EBC5}" destId="{93AAA841-7602-6A4D-B5F7-644F564A256D}" srcOrd="0" destOrd="0" presId="urn:microsoft.com/office/officeart/2005/8/layout/hierarchy3"/>
    <dgm:cxn modelId="{E2A9EFEB-E9DF-504E-AD7F-5B688F81E332}" type="presOf" srcId="{6A912AAD-AB60-FC4D-BB1A-FA6E984AFD37}" destId="{B33E850A-534D-6E4B-9F0F-B70398C1BE6B}" srcOrd="0" destOrd="0" presId="urn:microsoft.com/office/officeart/2005/8/layout/hierarchy3"/>
    <dgm:cxn modelId="{8B084789-6103-754D-91B2-CADDEE0395B0}" srcId="{3154FC8A-9D64-2344-A386-1043E0FBA1EE}" destId="{F6064583-DE01-4447-9C21-4F76D1E600DC}" srcOrd="2" destOrd="0" parTransId="{6A912AAD-AB60-FC4D-BB1A-FA6E984AFD37}" sibTransId="{1A4B3A92-3A41-C448-A47C-10D80349DD2A}"/>
    <dgm:cxn modelId="{A9E73161-0F96-CC4C-BE0A-72F73EEE8B7F}" srcId="{3154FC8A-9D64-2344-A386-1043E0FBA1EE}" destId="{01A74FB8-C811-2D48-B9A3-38EDEC559710}" srcOrd="0" destOrd="0" parTransId="{8E246042-53E8-7145-9475-BBD0DD2F9AB3}" sibTransId="{3165F177-6F61-8245-9DF7-E1C603D83B40}"/>
    <dgm:cxn modelId="{89C102CB-8412-E545-A0C6-6A9B75BDAF00}" type="presParOf" srcId="{18AE3002-B6B0-4846-A06D-4586B0A5F1C5}" destId="{E3AB8DA9-0ABD-1C4A-999C-FBA732A7B695}" srcOrd="0" destOrd="0" presId="urn:microsoft.com/office/officeart/2005/8/layout/hierarchy3"/>
    <dgm:cxn modelId="{91DD858C-339D-834F-B9BD-A84BB2AF3083}" type="presParOf" srcId="{E3AB8DA9-0ABD-1C4A-999C-FBA732A7B695}" destId="{40488697-CEAD-6644-B14F-673DE6D38299}" srcOrd="0" destOrd="0" presId="urn:microsoft.com/office/officeart/2005/8/layout/hierarchy3"/>
    <dgm:cxn modelId="{D833AEA9-E23F-C840-9265-5800D7587A6F}" type="presParOf" srcId="{40488697-CEAD-6644-B14F-673DE6D38299}" destId="{FFB78941-183E-B24D-A666-1F2A1382BB6F}" srcOrd="0" destOrd="0" presId="urn:microsoft.com/office/officeart/2005/8/layout/hierarchy3"/>
    <dgm:cxn modelId="{CBBF0C05-61A3-E24C-818A-8F75AEDF28F2}" type="presParOf" srcId="{40488697-CEAD-6644-B14F-673DE6D38299}" destId="{5D53D50F-676B-AE4A-8EF9-E284FA35FB37}" srcOrd="1" destOrd="0" presId="urn:microsoft.com/office/officeart/2005/8/layout/hierarchy3"/>
    <dgm:cxn modelId="{AA1512AF-C90F-5B49-8A6D-436A38CDDD63}" type="presParOf" srcId="{E3AB8DA9-0ABD-1C4A-999C-FBA732A7B695}" destId="{8D07EA9A-2018-D942-B2F4-42FE0831EF33}" srcOrd="1" destOrd="0" presId="urn:microsoft.com/office/officeart/2005/8/layout/hierarchy3"/>
    <dgm:cxn modelId="{FECE8F31-0617-6448-90F7-DAF31EC57982}" type="presParOf" srcId="{8D07EA9A-2018-D942-B2F4-42FE0831EF33}" destId="{0D9AB8C8-70BA-674D-BE65-DBA10101E9AB}" srcOrd="0" destOrd="0" presId="urn:microsoft.com/office/officeart/2005/8/layout/hierarchy3"/>
    <dgm:cxn modelId="{12C428C2-59B0-754E-B402-6E659600E93F}" type="presParOf" srcId="{8D07EA9A-2018-D942-B2F4-42FE0831EF33}" destId="{71C9FFE0-B0D2-FB4E-AA4B-D18CC8834CB1}" srcOrd="1" destOrd="0" presId="urn:microsoft.com/office/officeart/2005/8/layout/hierarchy3"/>
    <dgm:cxn modelId="{7207437C-CE0C-254D-BC4D-B388D1C84635}" type="presParOf" srcId="{8D07EA9A-2018-D942-B2F4-42FE0831EF33}" destId="{637CC071-F97A-7B4F-AE55-5BC1F87231B6}" srcOrd="2" destOrd="0" presId="urn:microsoft.com/office/officeart/2005/8/layout/hierarchy3"/>
    <dgm:cxn modelId="{E4F30955-2D1F-F74C-9081-C7D21EFDF5AF}" type="presParOf" srcId="{8D07EA9A-2018-D942-B2F4-42FE0831EF33}" destId="{D4D2AE6D-75F8-9B40-A219-980AD91C589E}" srcOrd="3" destOrd="0" presId="urn:microsoft.com/office/officeart/2005/8/layout/hierarchy3"/>
    <dgm:cxn modelId="{70B1D661-CFDE-FF4D-A68B-37065487326A}" type="presParOf" srcId="{8D07EA9A-2018-D942-B2F4-42FE0831EF33}" destId="{44FD3AEF-9765-D040-9056-44F1CB115528}" srcOrd="4" destOrd="0" presId="urn:microsoft.com/office/officeart/2005/8/layout/hierarchy3"/>
    <dgm:cxn modelId="{1E7FAF8F-88DE-2C40-8993-A767EF273B02}" type="presParOf" srcId="{8D07EA9A-2018-D942-B2F4-42FE0831EF33}" destId="{FA75340E-F16D-C74E-AC05-E8387B317454}" srcOrd="5" destOrd="0" presId="urn:microsoft.com/office/officeart/2005/8/layout/hierarchy3"/>
    <dgm:cxn modelId="{EEFC1217-C280-C447-8A83-63A30520E53A}" type="presParOf" srcId="{18AE3002-B6B0-4846-A06D-4586B0A5F1C5}" destId="{FD69E30B-ECB7-9D4E-89EA-22D2E953E694}" srcOrd="1" destOrd="0" presId="urn:microsoft.com/office/officeart/2005/8/layout/hierarchy3"/>
    <dgm:cxn modelId="{29371E0B-23C8-3849-AFA5-9D3051A9C437}" type="presParOf" srcId="{FD69E30B-ECB7-9D4E-89EA-22D2E953E694}" destId="{D511F782-5FE4-2A40-8D61-8096BAAB8D6E}" srcOrd="0" destOrd="0" presId="urn:microsoft.com/office/officeart/2005/8/layout/hierarchy3"/>
    <dgm:cxn modelId="{D62CC00A-845D-B44F-892F-8135082671F4}" type="presParOf" srcId="{D511F782-5FE4-2A40-8D61-8096BAAB8D6E}" destId="{796477D5-EA00-FF4C-8145-5A8246BF84C6}" srcOrd="0" destOrd="0" presId="urn:microsoft.com/office/officeart/2005/8/layout/hierarchy3"/>
    <dgm:cxn modelId="{F9B53B72-615C-764D-9002-9D0646585BA6}" type="presParOf" srcId="{D511F782-5FE4-2A40-8D61-8096BAAB8D6E}" destId="{8611DD83-FF45-C54E-AC74-0457FE4BD74C}" srcOrd="1" destOrd="0" presId="urn:microsoft.com/office/officeart/2005/8/layout/hierarchy3"/>
    <dgm:cxn modelId="{31F13129-2CC7-F244-8AD5-D2024B3860A8}" type="presParOf" srcId="{FD69E30B-ECB7-9D4E-89EA-22D2E953E694}" destId="{8569B3C6-22AB-6D45-844D-E6C4A203A764}" srcOrd="1" destOrd="0" presId="urn:microsoft.com/office/officeart/2005/8/layout/hierarchy3"/>
    <dgm:cxn modelId="{724A37AD-7200-2E48-A22B-F5A904DD6184}" type="presParOf" srcId="{8569B3C6-22AB-6D45-844D-E6C4A203A764}" destId="{0378744B-F8A1-4E4C-9EDC-DD6DE4338597}" srcOrd="0" destOrd="0" presId="urn:microsoft.com/office/officeart/2005/8/layout/hierarchy3"/>
    <dgm:cxn modelId="{01B353C4-0822-EE41-80A4-9975242127F9}" type="presParOf" srcId="{8569B3C6-22AB-6D45-844D-E6C4A203A764}" destId="{6C7A48E1-67AF-724C-A0BC-B2AA40F5DC70}" srcOrd="1" destOrd="0" presId="urn:microsoft.com/office/officeart/2005/8/layout/hierarchy3"/>
    <dgm:cxn modelId="{307A2BB4-AEED-9243-B241-83B4E9B87579}" type="presParOf" srcId="{8569B3C6-22AB-6D45-844D-E6C4A203A764}" destId="{B6809ABC-B739-E64D-8CE3-89EAC833F160}" srcOrd="2" destOrd="0" presId="urn:microsoft.com/office/officeart/2005/8/layout/hierarchy3"/>
    <dgm:cxn modelId="{5878A271-94F8-FE48-90BE-C382FFB9E071}" type="presParOf" srcId="{8569B3C6-22AB-6D45-844D-E6C4A203A764}" destId="{9A99E4C8-D264-934C-A4E3-0B4753679BD0}" srcOrd="3" destOrd="0" presId="urn:microsoft.com/office/officeart/2005/8/layout/hierarchy3"/>
    <dgm:cxn modelId="{6FA9CC86-BC6A-154A-AEA3-0DE4BBA546B4}" type="presParOf" srcId="{8569B3C6-22AB-6D45-844D-E6C4A203A764}" destId="{B33E850A-534D-6E4B-9F0F-B70398C1BE6B}" srcOrd="4" destOrd="0" presId="urn:microsoft.com/office/officeart/2005/8/layout/hierarchy3"/>
    <dgm:cxn modelId="{967F5138-9FF6-6543-86FF-60ADC5D9EC7A}" type="presParOf" srcId="{8569B3C6-22AB-6D45-844D-E6C4A203A764}" destId="{BFE7DDBE-343B-2D48-9D77-67D5240D7AEF}" srcOrd="5" destOrd="0" presId="urn:microsoft.com/office/officeart/2005/8/layout/hierarchy3"/>
    <dgm:cxn modelId="{401A02B0-0AAB-A74E-8B99-2B607CCCE03B}" type="presParOf" srcId="{8569B3C6-22AB-6D45-844D-E6C4A203A764}" destId="{28A9AE25-EF44-A94F-A546-B2EF82163F50}" srcOrd="6" destOrd="0" presId="urn:microsoft.com/office/officeart/2005/8/layout/hierarchy3"/>
    <dgm:cxn modelId="{1B344BDC-8171-1443-8911-AC293E0F74F1}" type="presParOf" srcId="{8569B3C6-22AB-6D45-844D-E6C4A203A764}" destId="{93AAA841-7602-6A4D-B5F7-644F564A256D}" srcOrd="7" destOrd="0" presId="urn:microsoft.com/office/officeart/2005/8/layout/hierarchy3"/>
    <dgm:cxn modelId="{5A05EB98-CCB8-BB46-8E08-35278DEC1F4E}" type="presParOf" srcId="{8569B3C6-22AB-6D45-844D-E6C4A203A764}" destId="{BD07E60E-C016-2D4A-9484-BEC47753F0AA}" srcOrd="8" destOrd="0" presId="urn:microsoft.com/office/officeart/2005/8/layout/hierarchy3"/>
    <dgm:cxn modelId="{F7448CD7-EFEB-DC49-B80B-52C779F65DA7}" type="presParOf" srcId="{8569B3C6-22AB-6D45-844D-E6C4A203A764}" destId="{FA878A13-3E23-5340-8392-5E094BD2CEB2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59AB9-04F5-CF4A-A7A9-A27FD98ECF1B}">
      <dsp:nvSpPr>
        <dsp:cNvPr id="0" name=""/>
        <dsp:cNvSpPr/>
      </dsp:nvSpPr>
      <dsp:spPr>
        <a:xfrm>
          <a:off x="2895577" y="0"/>
          <a:ext cx="2829515" cy="282994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B2DDD5-CF62-7E41-A2E0-063D374E9F2F}">
      <dsp:nvSpPr>
        <dsp:cNvPr id="0" name=""/>
        <dsp:cNvSpPr/>
      </dsp:nvSpPr>
      <dsp:spPr>
        <a:xfrm>
          <a:off x="5378680" y="1592501"/>
          <a:ext cx="1697709" cy="1132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By </a:t>
          </a:r>
          <a:r>
            <a:rPr lang="en-US" sz="1800" b="1" kern="1200" dirty="0" smtClean="0">
              <a:solidFill>
                <a:srgbClr val="FF0000"/>
              </a:solidFill>
            </a:rPr>
            <a:t>pancreatic</a:t>
          </a:r>
          <a:r>
            <a:rPr lang="en-US" sz="1800" b="1" kern="1200" baseline="0" dirty="0" smtClean="0">
              <a:solidFill>
                <a:srgbClr val="FF0000"/>
              </a:solidFill>
            </a:rPr>
            <a:t> nuclease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5378680" y="1592501"/>
        <a:ext cx="1697709" cy="1132213"/>
      </dsp:txXfrm>
    </dsp:sp>
    <dsp:sp modelId="{8F67F011-8877-E044-9819-DC5C84E79453}">
      <dsp:nvSpPr>
        <dsp:cNvPr id="0" name=""/>
        <dsp:cNvSpPr/>
      </dsp:nvSpPr>
      <dsp:spPr>
        <a:xfrm>
          <a:off x="3520993" y="1021696"/>
          <a:ext cx="1572307" cy="78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1-Dietary DNA/RNA</a:t>
          </a:r>
          <a:endParaRPr lang="en-US" sz="2300" kern="1200" dirty="0"/>
        </a:p>
      </dsp:txBody>
      <dsp:txXfrm>
        <a:off x="3520993" y="1021696"/>
        <a:ext cx="1572307" cy="785965"/>
      </dsp:txXfrm>
    </dsp:sp>
    <dsp:sp modelId="{CA9CE330-D86D-074B-9326-15155A7B8689}">
      <dsp:nvSpPr>
        <dsp:cNvPr id="0" name=""/>
        <dsp:cNvSpPr/>
      </dsp:nvSpPr>
      <dsp:spPr>
        <a:xfrm>
          <a:off x="2109689" y="1626014"/>
          <a:ext cx="2829515" cy="282994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0EECD1-1EC3-AF44-A915-1D3CBC8BC89B}">
      <dsp:nvSpPr>
        <dsp:cNvPr id="0" name=""/>
        <dsp:cNvSpPr/>
      </dsp:nvSpPr>
      <dsp:spPr>
        <a:xfrm>
          <a:off x="4906762" y="3003131"/>
          <a:ext cx="1697709" cy="1132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By </a:t>
          </a:r>
          <a:r>
            <a:rPr lang="en-US" sz="1800" b="1" kern="1200" dirty="0" err="1" smtClean="0">
              <a:solidFill>
                <a:srgbClr val="FF0000"/>
              </a:solidFill>
            </a:rPr>
            <a:t>nucleotidases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4906762" y="3003131"/>
        <a:ext cx="1697709" cy="1132213"/>
      </dsp:txXfrm>
    </dsp:sp>
    <dsp:sp modelId="{5EFF2FFB-1320-5143-839A-F122876B645B}">
      <dsp:nvSpPr>
        <dsp:cNvPr id="0" name=""/>
        <dsp:cNvSpPr/>
      </dsp:nvSpPr>
      <dsp:spPr>
        <a:xfrm>
          <a:off x="2738293" y="2657116"/>
          <a:ext cx="1572307" cy="78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2-Nucleotides</a:t>
          </a:r>
          <a:endParaRPr lang="en-US" sz="2300" kern="1200" dirty="0"/>
        </a:p>
      </dsp:txBody>
      <dsp:txXfrm>
        <a:off x="2738293" y="2657116"/>
        <a:ext cx="1572307" cy="785965"/>
      </dsp:txXfrm>
    </dsp:sp>
    <dsp:sp modelId="{2F16A70E-3C5E-D345-A54A-0396192C99D7}">
      <dsp:nvSpPr>
        <dsp:cNvPr id="0" name=""/>
        <dsp:cNvSpPr/>
      </dsp:nvSpPr>
      <dsp:spPr>
        <a:xfrm>
          <a:off x="3096964" y="3446609"/>
          <a:ext cx="2430992" cy="243196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FE1711-8BF9-3A4B-A74E-93BF93BD2328}">
      <dsp:nvSpPr>
        <dsp:cNvPr id="0" name=""/>
        <dsp:cNvSpPr/>
      </dsp:nvSpPr>
      <dsp:spPr>
        <a:xfrm>
          <a:off x="3524713" y="4294887"/>
          <a:ext cx="1572307" cy="78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3-Nucleosides</a:t>
          </a:r>
          <a:endParaRPr lang="en-US" sz="2300" kern="1200" dirty="0"/>
        </a:p>
      </dsp:txBody>
      <dsp:txXfrm>
        <a:off x="3524713" y="4294887"/>
        <a:ext cx="1572307" cy="785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81F77-CB58-E547-A34F-FC7590AB8B2D}">
      <dsp:nvSpPr>
        <dsp:cNvPr id="0" name=""/>
        <dsp:cNvSpPr/>
      </dsp:nvSpPr>
      <dsp:spPr>
        <a:xfrm>
          <a:off x="25" y="561128"/>
          <a:ext cx="2410675" cy="697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A-Free purine bases + ribose</a:t>
          </a:r>
          <a:endParaRPr lang="en-US" sz="2000" kern="1200" dirty="0"/>
        </a:p>
      </dsp:txBody>
      <dsp:txXfrm>
        <a:off x="25" y="561128"/>
        <a:ext cx="2410675" cy="697334"/>
      </dsp:txXfrm>
    </dsp:sp>
    <dsp:sp modelId="{6FCE6B23-7CB8-7444-9D8F-BBBCD23B832F}">
      <dsp:nvSpPr>
        <dsp:cNvPr id="0" name=""/>
        <dsp:cNvSpPr/>
      </dsp:nvSpPr>
      <dsp:spPr>
        <a:xfrm>
          <a:off x="25" y="1258463"/>
          <a:ext cx="2410675" cy="16469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By purine degradation</a:t>
          </a:r>
          <a:r>
            <a:rPr lang="en-US" sz="2000" kern="1200" baseline="0" dirty="0" smtClean="0"/>
            <a:t> pathway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Are converted to uric acid</a:t>
          </a:r>
          <a:endParaRPr lang="en-US" sz="2000" kern="1200" dirty="0"/>
        </a:p>
      </dsp:txBody>
      <dsp:txXfrm>
        <a:off x="25" y="1258463"/>
        <a:ext cx="2410675" cy="1646999"/>
      </dsp:txXfrm>
    </dsp:sp>
    <dsp:sp modelId="{7BD38DAF-91B3-6A47-BB2A-B7D0B4187160}">
      <dsp:nvSpPr>
        <dsp:cNvPr id="0" name=""/>
        <dsp:cNvSpPr/>
      </dsp:nvSpPr>
      <dsp:spPr>
        <a:xfrm>
          <a:off x="2748195" y="561128"/>
          <a:ext cx="2410675" cy="697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B-Free</a:t>
          </a:r>
          <a:r>
            <a:rPr lang="en-US" sz="2000" kern="1200" baseline="0" dirty="0" smtClean="0"/>
            <a:t> pyrimidine bases + ribose</a:t>
          </a:r>
          <a:endParaRPr lang="en-US" sz="2000" kern="1200" dirty="0"/>
        </a:p>
      </dsp:txBody>
      <dsp:txXfrm>
        <a:off x="2748195" y="561128"/>
        <a:ext cx="2410675" cy="697334"/>
      </dsp:txXfrm>
    </dsp:sp>
    <dsp:sp modelId="{C849213A-FBAC-7748-B5E1-E25043C8BC24}">
      <dsp:nvSpPr>
        <dsp:cNvPr id="0" name=""/>
        <dsp:cNvSpPr/>
      </dsp:nvSpPr>
      <dsp:spPr>
        <a:xfrm>
          <a:off x="2748195" y="1258463"/>
          <a:ext cx="2410675" cy="16469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By</a:t>
          </a:r>
          <a:r>
            <a:rPr lang="en-US" sz="2000" kern="1200" baseline="0" dirty="0" smtClean="0"/>
            <a:t> pyrimidine degradation pathway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Are</a:t>
          </a:r>
          <a:r>
            <a:rPr lang="en-US" sz="2000" kern="1200" baseline="0" dirty="0" smtClean="0"/>
            <a:t> c</a:t>
          </a:r>
          <a:r>
            <a:rPr lang="en-US" sz="2000" kern="1200" dirty="0" smtClean="0"/>
            <a:t>onverted to </a:t>
          </a:r>
          <a:r>
            <a:rPr lang="en-US" sz="2000" kern="1200" dirty="0" err="1" smtClean="0"/>
            <a:t>Malonyl</a:t>
          </a:r>
          <a:r>
            <a:rPr lang="en-US" sz="2000" kern="1200" baseline="0" dirty="0" smtClean="0"/>
            <a:t> CoA</a:t>
          </a:r>
          <a:endParaRPr lang="en-US" sz="2000" kern="1200" dirty="0"/>
        </a:p>
      </dsp:txBody>
      <dsp:txXfrm>
        <a:off x="2748195" y="1258463"/>
        <a:ext cx="2410675" cy="1646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124DF-6A26-8945-910C-4A37EB853E5B}">
      <dsp:nvSpPr>
        <dsp:cNvPr id="0" name=""/>
        <dsp:cNvSpPr/>
      </dsp:nvSpPr>
      <dsp:spPr>
        <a:xfrm>
          <a:off x="3975488" y="931629"/>
          <a:ext cx="2686708" cy="426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449"/>
              </a:lnTo>
              <a:lnTo>
                <a:pt x="2686708" y="290449"/>
              </a:lnTo>
              <a:lnTo>
                <a:pt x="2686708" y="42620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344E9-1AC5-D847-AE5E-E66915E97517}">
      <dsp:nvSpPr>
        <dsp:cNvPr id="0" name=""/>
        <dsp:cNvSpPr/>
      </dsp:nvSpPr>
      <dsp:spPr>
        <a:xfrm>
          <a:off x="3975488" y="931629"/>
          <a:ext cx="895569" cy="426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449"/>
              </a:lnTo>
              <a:lnTo>
                <a:pt x="895569" y="290449"/>
              </a:lnTo>
              <a:lnTo>
                <a:pt x="895569" y="42620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929EF-571D-F14C-9735-B0FA84DBB95A}">
      <dsp:nvSpPr>
        <dsp:cNvPr id="0" name=""/>
        <dsp:cNvSpPr/>
      </dsp:nvSpPr>
      <dsp:spPr>
        <a:xfrm>
          <a:off x="3079918" y="931629"/>
          <a:ext cx="895569" cy="426209"/>
        </a:xfrm>
        <a:custGeom>
          <a:avLst/>
          <a:gdLst/>
          <a:ahLst/>
          <a:cxnLst/>
          <a:rect l="0" t="0" r="0" b="0"/>
          <a:pathLst>
            <a:path>
              <a:moveTo>
                <a:pt x="895569" y="0"/>
              </a:moveTo>
              <a:lnTo>
                <a:pt x="895569" y="290449"/>
              </a:lnTo>
              <a:lnTo>
                <a:pt x="0" y="290449"/>
              </a:lnTo>
              <a:lnTo>
                <a:pt x="0" y="42620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E184E-B22E-9F4F-9940-2E9FBEEB8514}">
      <dsp:nvSpPr>
        <dsp:cNvPr id="0" name=""/>
        <dsp:cNvSpPr/>
      </dsp:nvSpPr>
      <dsp:spPr>
        <a:xfrm>
          <a:off x="1288779" y="931629"/>
          <a:ext cx="2686708" cy="426209"/>
        </a:xfrm>
        <a:custGeom>
          <a:avLst/>
          <a:gdLst/>
          <a:ahLst/>
          <a:cxnLst/>
          <a:rect l="0" t="0" r="0" b="0"/>
          <a:pathLst>
            <a:path>
              <a:moveTo>
                <a:pt x="2686708" y="0"/>
              </a:moveTo>
              <a:lnTo>
                <a:pt x="2686708" y="290449"/>
              </a:lnTo>
              <a:lnTo>
                <a:pt x="0" y="290449"/>
              </a:lnTo>
              <a:lnTo>
                <a:pt x="0" y="42620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B435-EBC8-A144-ABC2-B7298C91102B}">
      <dsp:nvSpPr>
        <dsp:cNvPr id="0" name=""/>
        <dsp:cNvSpPr/>
      </dsp:nvSpPr>
      <dsp:spPr>
        <a:xfrm>
          <a:off x="3242749" y="1051"/>
          <a:ext cx="1465477" cy="930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680E6E-9937-AA4A-B144-482B65A6F72D}">
      <dsp:nvSpPr>
        <dsp:cNvPr id="0" name=""/>
        <dsp:cNvSpPr/>
      </dsp:nvSpPr>
      <dsp:spPr>
        <a:xfrm>
          <a:off x="3405580" y="155740"/>
          <a:ext cx="1465477" cy="930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Some animals convert uric acid to other products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432836" y="182996"/>
        <a:ext cx="1410965" cy="876065"/>
      </dsp:txXfrm>
    </dsp:sp>
    <dsp:sp modelId="{0EB95ED9-78F4-BF42-9FE2-6238B24BBCE1}">
      <dsp:nvSpPr>
        <dsp:cNvPr id="0" name=""/>
        <dsp:cNvSpPr/>
      </dsp:nvSpPr>
      <dsp:spPr>
        <a:xfrm>
          <a:off x="556041" y="1357838"/>
          <a:ext cx="1465477" cy="930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00985E-54EF-B24E-8850-3A1C89925BFE}">
      <dsp:nvSpPr>
        <dsp:cNvPr id="0" name=""/>
        <dsp:cNvSpPr/>
      </dsp:nvSpPr>
      <dsp:spPr>
        <a:xfrm>
          <a:off x="718872" y="1512527"/>
          <a:ext cx="1465477" cy="930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tx1"/>
              </a:solidFill>
            </a:rPr>
            <a:t>Allonation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46128" y="1539783"/>
        <a:ext cx="1410965" cy="876065"/>
      </dsp:txXfrm>
    </dsp:sp>
    <dsp:sp modelId="{EC7FAC8A-2734-B24D-9993-CC7AD81C8D05}">
      <dsp:nvSpPr>
        <dsp:cNvPr id="0" name=""/>
        <dsp:cNvSpPr/>
      </dsp:nvSpPr>
      <dsp:spPr>
        <a:xfrm>
          <a:off x="2347180" y="1357838"/>
          <a:ext cx="1465477" cy="930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0D0D6B-DE76-2445-AE28-C942D0E60BB1}">
      <dsp:nvSpPr>
        <dsp:cNvPr id="0" name=""/>
        <dsp:cNvSpPr/>
      </dsp:nvSpPr>
      <dsp:spPr>
        <a:xfrm>
          <a:off x="2510010" y="1512527"/>
          <a:ext cx="1465477" cy="930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tx1"/>
              </a:solidFill>
            </a:rPr>
            <a:t>Allanotic</a:t>
          </a:r>
          <a:r>
            <a:rPr lang="en-US" sz="1400" kern="1200" dirty="0" smtClean="0">
              <a:solidFill>
                <a:schemeClr val="tx1"/>
              </a:solidFill>
            </a:rPr>
            <a:t> acid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537266" y="1539783"/>
        <a:ext cx="1410965" cy="876065"/>
      </dsp:txXfrm>
    </dsp:sp>
    <dsp:sp modelId="{385F2349-5F96-D24D-9E9A-EC7E4986C7B1}">
      <dsp:nvSpPr>
        <dsp:cNvPr id="0" name=""/>
        <dsp:cNvSpPr/>
      </dsp:nvSpPr>
      <dsp:spPr>
        <a:xfrm>
          <a:off x="4138318" y="1357838"/>
          <a:ext cx="1465477" cy="930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4901A9-8AE9-B544-800B-B441510A324D}">
      <dsp:nvSpPr>
        <dsp:cNvPr id="0" name=""/>
        <dsp:cNvSpPr/>
      </dsp:nvSpPr>
      <dsp:spPr>
        <a:xfrm>
          <a:off x="4301149" y="1512527"/>
          <a:ext cx="1465477" cy="930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Urea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328405" y="1539783"/>
        <a:ext cx="1410965" cy="876065"/>
      </dsp:txXfrm>
    </dsp:sp>
    <dsp:sp modelId="{11F723E4-2B4D-464F-BEAB-A547F4E819C0}">
      <dsp:nvSpPr>
        <dsp:cNvPr id="0" name=""/>
        <dsp:cNvSpPr/>
      </dsp:nvSpPr>
      <dsp:spPr>
        <a:xfrm>
          <a:off x="5929457" y="1357838"/>
          <a:ext cx="1465477" cy="930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DED823-C3CF-7F4E-B51B-2C16688469BD}">
      <dsp:nvSpPr>
        <dsp:cNvPr id="0" name=""/>
        <dsp:cNvSpPr/>
      </dsp:nvSpPr>
      <dsp:spPr>
        <a:xfrm>
          <a:off x="6092288" y="1512527"/>
          <a:ext cx="1465477" cy="930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Ammonia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6119544" y="1539783"/>
        <a:ext cx="1410965" cy="876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78941-183E-B24D-A666-1F2A1382BB6F}">
      <dsp:nvSpPr>
        <dsp:cNvPr id="0" name=""/>
        <dsp:cNvSpPr/>
      </dsp:nvSpPr>
      <dsp:spPr>
        <a:xfrm>
          <a:off x="3758" y="1304427"/>
          <a:ext cx="906943" cy="453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Primary gout</a:t>
          </a:r>
          <a:endParaRPr lang="en-US" sz="1600" kern="1200" dirty="0"/>
        </a:p>
      </dsp:txBody>
      <dsp:txXfrm>
        <a:off x="17040" y="1317709"/>
        <a:ext cx="880379" cy="426907"/>
      </dsp:txXfrm>
    </dsp:sp>
    <dsp:sp modelId="{0D9AB8C8-70BA-674D-BE65-DBA10101E9AB}">
      <dsp:nvSpPr>
        <dsp:cNvPr id="0" name=""/>
        <dsp:cNvSpPr/>
      </dsp:nvSpPr>
      <dsp:spPr>
        <a:xfrm>
          <a:off x="48733" y="1757898"/>
          <a:ext cx="91440" cy="3401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103"/>
              </a:lnTo>
              <a:lnTo>
                <a:pt x="136414" y="34010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FFE0-B0D2-FB4E-AA4B-D18CC8834CB1}">
      <dsp:nvSpPr>
        <dsp:cNvPr id="0" name=""/>
        <dsp:cNvSpPr/>
      </dsp:nvSpPr>
      <dsp:spPr>
        <a:xfrm>
          <a:off x="185147" y="1871266"/>
          <a:ext cx="3445319" cy="4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Due to </a:t>
          </a:r>
          <a:r>
            <a:rPr lang="en-US" sz="1600" kern="1200" dirty="0" smtClean="0">
              <a:solidFill>
                <a:srgbClr val="FF0000"/>
              </a:solidFill>
            </a:rPr>
            <a:t>overproduction</a:t>
          </a:r>
          <a:r>
            <a:rPr lang="en-US" sz="1600" kern="1200" dirty="0" smtClean="0"/>
            <a:t> of uric acid.</a:t>
          </a:r>
          <a:endParaRPr lang="en-US" sz="1600" kern="1200" dirty="0"/>
        </a:p>
      </dsp:txBody>
      <dsp:txXfrm>
        <a:off x="198429" y="1884548"/>
        <a:ext cx="3418755" cy="426907"/>
      </dsp:txXfrm>
    </dsp:sp>
    <dsp:sp modelId="{637CC071-F97A-7B4F-AE55-5BC1F87231B6}">
      <dsp:nvSpPr>
        <dsp:cNvPr id="0" name=""/>
        <dsp:cNvSpPr/>
      </dsp:nvSpPr>
      <dsp:spPr>
        <a:xfrm>
          <a:off x="48733" y="1757898"/>
          <a:ext cx="91440" cy="906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6943"/>
              </a:lnTo>
              <a:lnTo>
                <a:pt x="136414" y="90694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2AE6D-75F8-9B40-A219-980AD91C589E}">
      <dsp:nvSpPr>
        <dsp:cNvPr id="0" name=""/>
        <dsp:cNvSpPr/>
      </dsp:nvSpPr>
      <dsp:spPr>
        <a:xfrm>
          <a:off x="185147" y="2438106"/>
          <a:ext cx="3687197" cy="4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Genetic abnormality in the enzymes of purine degradation.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198429" y="2451388"/>
        <a:ext cx="3660633" cy="426907"/>
      </dsp:txXfrm>
    </dsp:sp>
    <dsp:sp modelId="{44FD3AEF-9765-D040-9056-44F1CB115528}">
      <dsp:nvSpPr>
        <dsp:cNvPr id="0" name=""/>
        <dsp:cNvSpPr/>
      </dsp:nvSpPr>
      <dsp:spPr>
        <a:xfrm>
          <a:off x="48733" y="1757898"/>
          <a:ext cx="91440" cy="14737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3783"/>
              </a:lnTo>
              <a:lnTo>
                <a:pt x="136414" y="147378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5340E-F16D-C74E-AC05-E8387B317454}">
      <dsp:nvSpPr>
        <dsp:cNvPr id="0" name=""/>
        <dsp:cNvSpPr/>
      </dsp:nvSpPr>
      <dsp:spPr>
        <a:xfrm>
          <a:off x="185147" y="3004946"/>
          <a:ext cx="4379798" cy="4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Excessive production and degradation of purine bases (adenine, guanine, hypoxanthine)</a:t>
          </a:r>
          <a:endParaRPr lang="en-US" sz="1600" kern="1200" dirty="0"/>
        </a:p>
      </dsp:txBody>
      <dsp:txXfrm>
        <a:off x="198429" y="3018228"/>
        <a:ext cx="4353234" cy="426907"/>
      </dsp:txXfrm>
    </dsp:sp>
    <dsp:sp modelId="{796477D5-EA00-FF4C-8145-5A8246BF84C6}">
      <dsp:nvSpPr>
        <dsp:cNvPr id="0" name=""/>
        <dsp:cNvSpPr/>
      </dsp:nvSpPr>
      <dsp:spPr>
        <a:xfrm>
          <a:off x="4477117" y="1304427"/>
          <a:ext cx="1572821" cy="453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Secondary </a:t>
          </a:r>
          <a:r>
            <a:rPr lang="en-US" sz="1600" kern="1200" dirty="0" err="1" smtClean="0"/>
            <a:t>hyperuricemia</a:t>
          </a:r>
          <a:endParaRPr lang="en-US" sz="1600" kern="1200" dirty="0"/>
        </a:p>
      </dsp:txBody>
      <dsp:txXfrm>
        <a:off x="4490399" y="1317709"/>
        <a:ext cx="1546257" cy="426907"/>
      </dsp:txXfrm>
    </dsp:sp>
    <dsp:sp modelId="{0378744B-F8A1-4E4C-9EDC-DD6DE4338597}">
      <dsp:nvSpPr>
        <dsp:cNvPr id="0" name=""/>
        <dsp:cNvSpPr/>
      </dsp:nvSpPr>
      <dsp:spPr>
        <a:xfrm>
          <a:off x="4634399" y="1757898"/>
          <a:ext cx="157282" cy="340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103"/>
              </a:lnTo>
              <a:lnTo>
                <a:pt x="157282" y="34010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A48E1-67AF-724C-A0BC-B2AA40F5DC70}">
      <dsp:nvSpPr>
        <dsp:cNvPr id="0" name=""/>
        <dsp:cNvSpPr/>
      </dsp:nvSpPr>
      <dsp:spPr>
        <a:xfrm>
          <a:off x="4791681" y="1871266"/>
          <a:ext cx="2886961" cy="4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FF0000"/>
              </a:solidFill>
            </a:rPr>
            <a:t>Underexcretion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smtClean="0"/>
            <a:t>of uric acid due to </a:t>
          </a:r>
          <a:r>
            <a:rPr lang="en-US" sz="1600" kern="1200" dirty="0" smtClean="0">
              <a:solidFill>
                <a:srgbClr val="FF0000"/>
              </a:solidFill>
            </a:rPr>
            <a:t>chronic renal disease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4804963" y="1884548"/>
        <a:ext cx="2860397" cy="426907"/>
      </dsp:txXfrm>
    </dsp:sp>
    <dsp:sp modelId="{B6809ABC-B739-E64D-8CE3-89EAC833F160}">
      <dsp:nvSpPr>
        <dsp:cNvPr id="0" name=""/>
        <dsp:cNvSpPr/>
      </dsp:nvSpPr>
      <dsp:spPr>
        <a:xfrm>
          <a:off x="4634399" y="1757898"/>
          <a:ext cx="157282" cy="906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943"/>
              </a:lnTo>
              <a:lnTo>
                <a:pt x="157282" y="90694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9E4C8-D264-934C-A4E3-0B4753679BD0}">
      <dsp:nvSpPr>
        <dsp:cNvPr id="0" name=""/>
        <dsp:cNvSpPr/>
      </dsp:nvSpPr>
      <dsp:spPr>
        <a:xfrm>
          <a:off x="4791681" y="2438106"/>
          <a:ext cx="3499489" cy="4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 variety</a:t>
          </a:r>
          <a:r>
            <a:rPr lang="en-US" sz="1600" kern="1200" baseline="0" dirty="0" smtClean="0"/>
            <a:t> of disorders and lifestyles cause it.</a:t>
          </a:r>
        </a:p>
      </dsp:txBody>
      <dsp:txXfrm>
        <a:off x="4804963" y="2451388"/>
        <a:ext cx="3472925" cy="426907"/>
      </dsp:txXfrm>
    </dsp:sp>
    <dsp:sp modelId="{B33E850A-534D-6E4B-9F0F-B70398C1BE6B}">
      <dsp:nvSpPr>
        <dsp:cNvPr id="0" name=""/>
        <dsp:cNvSpPr/>
      </dsp:nvSpPr>
      <dsp:spPr>
        <a:xfrm>
          <a:off x="4634399" y="1757898"/>
          <a:ext cx="157282" cy="1473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3783"/>
              </a:lnTo>
              <a:lnTo>
                <a:pt x="157282" y="147378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7DDBE-343B-2D48-9D77-67D5240D7AEF}">
      <dsp:nvSpPr>
        <dsp:cNvPr id="0" name=""/>
        <dsp:cNvSpPr/>
      </dsp:nvSpPr>
      <dsp:spPr>
        <a:xfrm>
          <a:off x="4791681" y="3004946"/>
          <a:ext cx="3004813" cy="4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</a:t>
          </a:r>
          <a:r>
            <a:rPr lang="en-US" sz="1600" kern="1200" dirty="0" smtClean="0">
              <a:solidFill>
                <a:srgbClr val="FF0000"/>
              </a:solidFill>
            </a:rPr>
            <a:t>Chemotherapy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-Excessive alcohol</a:t>
          </a:r>
          <a:r>
            <a:rPr lang="en-US" sz="1600" kern="1200" baseline="0" dirty="0" smtClean="0"/>
            <a:t> intake</a:t>
          </a:r>
          <a:endParaRPr lang="en-US" sz="1600" kern="1200" dirty="0"/>
        </a:p>
      </dsp:txBody>
      <dsp:txXfrm>
        <a:off x="4804963" y="3018228"/>
        <a:ext cx="2978249" cy="426907"/>
      </dsp:txXfrm>
    </dsp:sp>
    <dsp:sp modelId="{28A9AE25-EF44-A94F-A546-B2EF82163F50}">
      <dsp:nvSpPr>
        <dsp:cNvPr id="0" name=""/>
        <dsp:cNvSpPr/>
      </dsp:nvSpPr>
      <dsp:spPr>
        <a:xfrm>
          <a:off x="4634399" y="1757898"/>
          <a:ext cx="157282" cy="2040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623"/>
              </a:lnTo>
              <a:lnTo>
                <a:pt x="157282" y="204062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AA841-7602-6A4D-B5F7-644F564A256D}">
      <dsp:nvSpPr>
        <dsp:cNvPr id="0" name=""/>
        <dsp:cNvSpPr/>
      </dsp:nvSpPr>
      <dsp:spPr>
        <a:xfrm>
          <a:off x="4791681" y="3571786"/>
          <a:ext cx="4574834" cy="4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Excessive consumption of </a:t>
          </a:r>
          <a:r>
            <a:rPr lang="en-US" sz="1600" kern="1200" dirty="0" smtClean="0">
              <a:solidFill>
                <a:srgbClr val="FF0000"/>
              </a:solidFill>
            </a:rPr>
            <a:t>purine-rich</a:t>
          </a:r>
          <a:r>
            <a:rPr lang="en-US" sz="1600" kern="1200" baseline="0" dirty="0" smtClean="0">
              <a:solidFill>
                <a:srgbClr val="FF0000"/>
              </a:solidFill>
            </a:rPr>
            <a:t> food </a:t>
          </a:r>
          <a:r>
            <a:rPr lang="en-US" sz="1600" kern="1200" baseline="0" dirty="0" smtClean="0"/>
            <a:t>such as meat.</a:t>
          </a:r>
          <a:r>
            <a:rPr lang="en-US" sz="1600" kern="1200" dirty="0" smtClean="0"/>
            <a:t> </a:t>
          </a:r>
          <a:endParaRPr lang="en-US" sz="1600" kern="1200" dirty="0"/>
        </a:p>
      </dsp:txBody>
      <dsp:txXfrm>
        <a:off x="4804963" y="3585068"/>
        <a:ext cx="4548270" cy="426907"/>
      </dsp:txXfrm>
    </dsp:sp>
    <dsp:sp modelId="{BD07E60E-C016-2D4A-9484-BEC47753F0AA}">
      <dsp:nvSpPr>
        <dsp:cNvPr id="0" name=""/>
        <dsp:cNvSpPr/>
      </dsp:nvSpPr>
      <dsp:spPr>
        <a:xfrm>
          <a:off x="4634399" y="1757898"/>
          <a:ext cx="157282" cy="2607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7463"/>
              </a:lnTo>
              <a:lnTo>
                <a:pt x="157282" y="260746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78A13-3E23-5340-8392-5E094BD2CEB2}">
      <dsp:nvSpPr>
        <dsp:cNvPr id="0" name=""/>
        <dsp:cNvSpPr/>
      </dsp:nvSpPr>
      <dsp:spPr>
        <a:xfrm>
          <a:off x="4791681" y="4138626"/>
          <a:ext cx="5354399" cy="4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rgbClr val="FF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It</a:t>
          </a:r>
          <a:r>
            <a:rPr lang="en-US" sz="1600" b="1" u="sng" kern="1200" baseline="0" dirty="0" smtClean="0"/>
            <a:t> does not always cause gout (not always followed by gout)</a:t>
          </a:r>
          <a:endParaRPr lang="en-US" sz="1600" b="1" u="sng" kern="1200" dirty="0"/>
        </a:p>
      </dsp:txBody>
      <dsp:txXfrm>
        <a:off x="4804963" y="4151908"/>
        <a:ext cx="5327835" cy="426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E38F0-B739-2449-AB6C-6F129CC56826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DC6C7-D225-954F-9427-C6E1F2C9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9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0898B-67EF-4F0F-A936-E1A875A24ACD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889DE-70A7-4DD1-8541-96FEF2FA9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7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89DE-70A7-4DD1-8541-96FEF2FA9F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84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89DE-70A7-4DD1-8541-96FEF2FA9F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0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89DE-70A7-4DD1-8541-96FEF2FA9F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9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89DE-70A7-4DD1-8541-96FEF2FA9F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3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8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8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77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031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599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2877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712588-04B1-427B-82EE-E8DB90309F08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F9F0C5-380F-41C2-899A-BAC0F0927E16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929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570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54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451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A54C80-263E-416B-A8E0-580EDEADCBDC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67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32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717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49E39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6948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995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832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781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C6B4A9-1611-4792-9094-5F34BCA07E0B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33C77-0158-454C-844F-B7AB9BD7DAD4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62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385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7472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91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938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716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712588-04B1-427B-82EE-E8DB90309F08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F9F0C5-380F-41C2-899A-BAC0F0927E16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421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423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6592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6447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A54C80-263E-416B-A8E0-580EDEADCBDC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8411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752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8285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49E39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4975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01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632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6296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9425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C6B4A9-1611-4792-9094-5F34BCA07E0B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33C77-0158-454C-844F-B7AB9BD7DAD4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355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44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1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5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8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5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3EDE-87EB-41FD-9C8D-34551DDB8094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07095-0D63-4C8F-AFD9-34434A20E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8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64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1/15/2017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07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tuhyPTwD7Q" TargetMode="External"/><Relationship Id="rId2" Type="http://schemas.openxmlformats.org/officeDocument/2006/relationships/hyperlink" Target="https://www.youtube.com/watch?v=QOa7TLnwFXs&amp;spfreload=10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onlinequizcreator.com/purine-degradation-and-gout/quiz-239407" TargetMode="External"/><Relationship Id="rId5" Type="http://schemas.openxmlformats.org/officeDocument/2006/relationships/hyperlink" Target="https://www.youtube.com/watch?v=1O3F-b8FfDY" TargetMode="External"/><Relationship Id="rId4" Type="http://schemas.openxmlformats.org/officeDocument/2006/relationships/hyperlink" Target="https://www.youtube.com/watch?v=MA-ouz1Ltp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436biochemteam" TargetMode="External"/><Relationship Id="rId2" Type="http://schemas.openxmlformats.org/officeDocument/2006/relationships/hyperlink" Target="mailto:Biochemistryteam436@gmail.com" TargetMode="Externa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441" y="2480010"/>
            <a:ext cx="7766936" cy="1646302"/>
          </a:xfrm>
        </p:spPr>
        <p:txBody>
          <a:bodyPr/>
          <a:lstStyle/>
          <a:p>
            <a:pPr algn="ctr"/>
            <a:r>
              <a:rPr lang="en-US" sz="6600" b="1" dirty="0" smtClean="0"/>
              <a:t>Purine degradation and Gout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646" y="4939354"/>
            <a:ext cx="2564600" cy="1720238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– Color Index:</a:t>
            </a:r>
          </a:p>
          <a:p>
            <a:pPr marL="285750" indent="-28575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Important</a:t>
            </a:r>
            <a:r>
              <a:rPr lang="en-US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285750" indent="-285750" algn="l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Extra Information.</a:t>
            </a:r>
          </a:p>
          <a:p>
            <a:pPr marL="285750" indent="-285750" algn="l"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Doctors slides.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59741" cy="950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82219" y="6047117"/>
            <a:ext cx="276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436 Biochemistry team</a:t>
            </a:r>
          </a:p>
        </p:txBody>
      </p:sp>
      <p:pic>
        <p:nvPicPr>
          <p:cNvPr id="7" name="صورة 6" descr="bio logo 43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735" y="-444380"/>
            <a:ext cx="2032176" cy="199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22" y="212309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Treatment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88313"/>
              </p:ext>
            </p:extLst>
          </p:nvPr>
        </p:nvGraphicFramePr>
        <p:xfrm>
          <a:off x="1746090" y="1838960"/>
          <a:ext cx="8128000" cy="35114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64000"/>
                <a:gridCol w="4064000"/>
              </a:tblGrid>
              <a:tr h="68458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Analgesic, anti-inflammatory drugs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To reduce pain and inflammation</a:t>
                      </a:r>
                    </a:p>
                  </a:txBody>
                  <a:tcPr anchor="ctr"/>
                </a:tc>
              </a:tr>
              <a:tr h="86762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/>
                        <a:t>Uricoseric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acid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To</a:t>
                      </a:r>
                      <a:r>
                        <a:rPr lang="en-US" sz="2200" baseline="0" dirty="0" smtClean="0"/>
                        <a:t> increase uric acid </a:t>
                      </a:r>
                      <a:r>
                        <a:rPr lang="en-US" sz="2200" u="sng" baseline="0" dirty="0" smtClean="0"/>
                        <a:t>excretion</a:t>
                      </a:r>
                      <a:endParaRPr lang="en-US" sz="2200" u="sng" dirty="0" smtClean="0"/>
                    </a:p>
                  </a:txBody>
                  <a:tcPr anchor="ctr"/>
                </a:tc>
              </a:tr>
              <a:tr h="188187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Xanthine oxidase</a:t>
                      </a:r>
                      <a:r>
                        <a:rPr lang="en-US" sz="2200" baseline="0" dirty="0" smtClean="0"/>
                        <a:t> inhibitor </a:t>
                      </a:r>
                      <a:r>
                        <a:rPr lang="en-US" sz="2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(rate limiting enzyme)</a:t>
                      </a:r>
                      <a:endParaRPr lang="en-US" sz="220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285750" marR="0" lvl="0" indent="-2857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200" dirty="0" err="1" smtClean="0"/>
                        <a:t>Febuxostat</a:t>
                      </a:r>
                      <a:endParaRPr lang="en-US" sz="2200" dirty="0" smtClean="0"/>
                    </a:p>
                    <a:p>
                      <a:pPr marL="285750" marR="0" lvl="0" indent="-2857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 Allopurinol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To reduce uric acid </a:t>
                      </a:r>
                      <a:r>
                        <a:rPr lang="en-US" sz="2200" u="sng" dirty="0" smtClean="0"/>
                        <a:t>production</a:t>
                      </a:r>
                    </a:p>
                    <a:p>
                      <a:pPr algn="ctr"/>
                      <a:endParaRPr lang="en-US" sz="22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2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8976"/>
            <a:ext cx="8596668" cy="1320800"/>
          </a:xfrm>
        </p:spPr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63309"/>
            <a:ext cx="8596668" cy="343553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Gout: treatment, causes, massage therapy, prevention: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https://www.youtube.com/watch?v=QOa7TLnwFXs&amp;spfreload=10</a:t>
            </a:r>
            <a:r>
              <a:rPr lang="en-US" dirty="0"/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Gout treatment tips and advice: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https://www.youtube.com/watch?v=btuhyPTwD7Q</a:t>
            </a:r>
            <a:r>
              <a:rPr lang="en-US" dirty="0"/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Recall: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https://www.youtube.com/watch?v=MA-ouz1LtpM</a:t>
            </a:r>
            <a:r>
              <a:rPr lang="en-US" dirty="0"/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Gout: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https://www.youtube.com/watch?v=1O3F-b8FfDY</a:t>
            </a:r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4712781"/>
            <a:ext cx="8596668" cy="660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Quiz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5587114"/>
            <a:ext cx="8596668" cy="802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www.onlinequizcreator.com/purine-degradation-and-gout/quiz-239407</a:t>
            </a:r>
            <a:endParaRPr lang="en-US" dirty="0" smtClean="0"/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561166" y="653599"/>
            <a:ext cx="4184035" cy="4660030"/>
          </a:xfrm>
        </p:spPr>
        <p:txBody>
          <a:bodyPr>
            <a:normAutofit/>
          </a:bodyPr>
          <a:lstStyle/>
          <a:p>
            <a:r>
              <a:rPr lang="en-US" sz="2800" b="1" dirty="0"/>
              <a:t>Boys </a:t>
            </a:r>
            <a:r>
              <a:rPr lang="en-US" sz="2800" b="1" dirty="0" smtClean="0"/>
              <a:t>team</a:t>
            </a:r>
            <a:r>
              <a:rPr lang="ar-SA" sz="2800" b="1" dirty="0" smtClean="0"/>
              <a:t> </a:t>
            </a:r>
            <a:r>
              <a:rPr lang="en-US" sz="2800" b="1" dirty="0" smtClean="0"/>
              <a:t>members:</a:t>
            </a:r>
          </a:p>
          <a:p>
            <a:pPr marL="0" indent="0" algn="ctr">
              <a:buNone/>
            </a:pPr>
            <a:r>
              <a:rPr lang="ar-SA" b="1" dirty="0"/>
              <a:t>1- محمد المهوس.</a:t>
            </a:r>
          </a:p>
          <a:p>
            <a:pPr marL="0" indent="0" algn="ctr">
              <a:buNone/>
            </a:pPr>
            <a:endParaRPr lang="en-US" sz="28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715774" y="5092495"/>
            <a:ext cx="260758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600" b="1" u="sng" dirty="0">
                <a:solidFill>
                  <a:srgbClr val="549E39">
                    <a:lumMod val="75000"/>
                  </a:srgbClr>
                </a:solidFill>
              </a:rPr>
              <a:t>-Team leaders:</a:t>
            </a:r>
            <a:endParaRPr lang="ar-SA" sz="2600" b="1" u="sng" dirty="0">
              <a:solidFill>
                <a:srgbClr val="549E39">
                  <a:lumMod val="75000"/>
                </a:srgbClr>
              </a:solidFill>
            </a:endParaRPr>
          </a:p>
          <a:p>
            <a:pPr defTabSz="457200"/>
            <a:endParaRPr lang="en-US" sz="800" b="1" dirty="0">
              <a:solidFill>
                <a:srgbClr val="549E39">
                  <a:lumMod val="75000"/>
                </a:srgbClr>
              </a:solidFill>
            </a:endParaRPr>
          </a:p>
          <a:p>
            <a:pPr algn="ctr" defTabSz="457200"/>
            <a:r>
              <a:rPr lang="ar-SA" sz="1700" b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رانيا العيسى.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defTabSz="457200"/>
            <a:r>
              <a:rPr lang="ar-SA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عبدالله المانع.</a:t>
            </a:r>
            <a:endParaRPr lang="ar-SA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defTabSz="457200"/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676" y="5217075"/>
            <a:ext cx="388188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u="sng" dirty="0">
                <a:solidFill>
                  <a:srgbClr val="549E39">
                    <a:lumMod val="75000"/>
                  </a:srgbClr>
                </a:solidFill>
              </a:rPr>
              <a:t>-Contact us:</a:t>
            </a:r>
            <a:endParaRPr lang="en-US" sz="800" b="1" u="sng" dirty="0">
              <a:solidFill>
                <a:srgbClr val="549E39">
                  <a:lumMod val="75000"/>
                </a:srgbClr>
              </a:solidFill>
            </a:endParaRPr>
          </a:p>
          <a:p>
            <a:pPr algn="ctr" defTabSz="457200"/>
            <a:endParaRPr lang="en-US" sz="700" b="1" u="sng" dirty="0">
              <a:solidFill>
                <a:srgbClr val="549E39">
                  <a:lumMod val="75000"/>
                </a:srgbClr>
              </a:solidFill>
            </a:endParaRPr>
          </a:p>
          <a:p>
            <a:pPr algn="ctr" defTabSz="457200"/>
            <a:r>
              <a:rPr lang="en-US" dirty="0">
                <a:solidFill>
                  <a:prstClr val="black"/>
                </a:solidFill>
                <a:hlinkClick r:id="rId2"/>
              </a:rPr>
              <a:t>Biochemistryteam436@gmail.com</a:t>
            </a:r>
            <a:endParaRPr lang="en-US" dirty="0">
              <a:solidFill>
                <a:prstClr val="black"/>
              </a:solidFill>
            </a:endParaRPr>
          </a:p>
          <a:p>
            <a:pPr algn="ctr" defTabSz="457200"/>
            <a:endParaRPr lang="en-US" dirty="0">
              <a:solidFill>
                <a:prstClr val="black"/>
              </a:solidFill>
            </a:endParaRPr>
          </a:p>
          <a:p>
            <a:pPr algn="ctr" defTabSz="457200"/>
            <a:r>
              <a:rPr lang="en-US" dirty="0">
                <a:solidFill>
                  <a:prstClr val="black"/>
                </a:solidFill>
                <a:hlinkClick r:id="rId3"/>
              </a:rPr>
              <a:t>twitter.com/436biochemteam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5774" y="6494348"/>
            <a:ext cx="276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srgbClr val="92D050"/>
                </a:solidFill>
              </a:rPr>
              <a:t>436 Biochemistry team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1739" y="653599"/>
            <a:ext cx="4184035" cy="335927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Girls team</a:t>
            </a:r>
            <a:r>
              <a:rPr lang="ar-SA" sz="2800" b="1" dirty="0" smtClean="0"/>
              <a:t> </a:t>
            </a:r>
            <a:r>
              <a:rPr lang="en-US" sz="2800" b="1" dirty="0"/>
              <a:t>members</a:t>
            </a:r>
            <a:r>
              <a:rPr lang="en-US" sz="2800" b="1" dirty="0" smtClean="0"/>
              <a:t>:</a:t>
            </a:r>
            <a:endParaRPr lang="ar-SA" sz="2800" b="1" dirty="0" smtClean="0"/>
          </a:p>
          <a:p>
            <a:pPr marL="0" indent="0" algn="ctr">
              <a:buNone/>
            </a:pPr>
            <a:r>
              <a:rPr lang="ar-SA" b="1" dirty="0" smtClean="0"/>
              <a:t>1-هبة الناصر.</a:t>
            </a:r>
          </a:p>
          <a:p>
            <a:pPr marL="0" indent="0" algn="ctr">
              <a:buNone/>
            </a:pPr>
            <a:r>
              <a:rPr lang="ar-SA" b="1" dirty="0" smtClean="0"/>
              <a:t>2- زينة الكاف</a:t>
            </a:r>
          </a:p>
          <a:p>
            <a:pPr marL="0" indent="0" algn="ctr">
              <a:buNone/>
            </a:pPr>
            <a:r>
              <a:rPr lang="ar-SA" b="1" dirty="0" smtClean="0"/>
              <a:t>3-ابتسام المطيري</a:t>
            </a:r>
          </a:p>
          <a:p>
            <a:pPr marL="0" indent="0" algn="ctr">
              <a:buNone/>
            </a:pPr>
            <a:r>
              <a:rPr lang="ar-SA" b="1" dirty="0" smtClean="0"/>
              <a:t>4- بشرى قوقندي</a:t>
            </a:r>
          </a:p>
          <a:p>
            <a:pPr marL="0" indent="0" algn="ctr">
              <a:buNone/>
            </a:pPr>
            <a:r>
              <a:rPr lang="ar-SA" b="1" dirty="0" smtClean="0"/>
              <a:t> 5-ربى برناوي</a:t>
            </a:r>
          </a:p>
          <a:p>
            <a:pPr marL="0" indent="0" algn="ctr">
              <a:buNone/>
            </a:pPr>
            <a:r>
              <a:rPr lang="ar-SA" b="1" dirty="0" smtClean="0"/>
              <a:t>6- سمية الغامدي</a:t>
            </a:r>
            <a:endParaRPr lang="ar-SA" b="1" dirty="0"/>
          </a:p>
        </p:txBody>
      </p:sp>
      <p:sp>
        <p:nvSpPr>
          <p:cNvPr id="3" name="Rectangle 2"/>
          <p:cNvSpPr/>
          <p:nvPr/>
        </p:nvSpPr>
        <p:spPr>
          <a:xfrm>
            <a:off x="8079475" y="5294019"/>
            <a:ext cx="38623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indent="-9525">
              <a:lnSpc>
                <a:spcPct val="90000"/>
              </a:lnSpc>
              <a:buNone/>
              <a:defRPr/>
            </a:pPr>
            <a:r>
              <a:rPr lang="en-US" altLang="en-US" sz="2600" b="1" u="sng" dirty="0" smtClean="0">
                <a:solidFill>
                  <a:srgbClr val="549E39">
                    <a:lumMod val="75000"/>
                  </a:srgbClr>
                </a:solidFill>
              </a:rPr>
              <a:t>Reference :</a:t>
            </a:r>
          </a:p>
          <a:p>
            <a:pPr marL="9525" indent="-9525">
              <a:lnSpc>
                <a:spcPct val="90000"/>
              </a:lnSpc>
              <a:buNone/>
              <a:defRPr/>
            </a:pPr>
            <a:r>
              <a:rPr lang="en-US" altLang="en-US" dirty="0" smtClean="0"/>
              <a:t> </a:t>
            </a:r>
            <a:r>
              <a:rPr lang="en-US" altLang="en-US" dirty="0"/>
              <a:t>Lippincott’s Illustrated Reviews Biochemistry: Unit II, Chapter 11, Pages 125 - 136.</a:t>
            </a:r>
          </a:p>
        </p:txBody>
      </p:sp>
    </p:spTree>
    <p:extLst>
      <p:ext uri="{BB962C8B-B14F-4D97-AF65-F5344CB8AC3E}">
        <p14:creationId xmlns:p14="http://schemas.microsoft.com/office/powerpoint/2010/main" val="112930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549E39"/>
              </a:buClr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Purine degradation pathway.</a:t>
            </a:r>
          </a:p>
          <a:p>
            <a:pPr lvl="0">
              <a:buClr>
                <a:srgbClr val="549E39"/>
              </a:buClr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Fate of uric acid in humans.</a:t>
            </a:r>
          </a:p>
          <a:p>
            <a:pPr lvl="0">
              <a:buClr>
                <a:srgbClr val="549E39"/>
              </a:buClr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Gout and </a:t>
            </a:r>
            <a:r>
              <a:rPr lang="en-US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hyperuricemia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Clr>
                <a:srgbClr val="549E39"/>
              </a:buClr>
              <a:buFont typeface="Arial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Biochemistry</a:t>
            </a:r>
          </a:p>
          <a:p>
            <a:pPr lvl="0">
              <a:buClr>
                <a:srgbClr val="549E39"/>
              </a:buClr>
              <a:buFont typeface="Arial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</a:p>
          <a:p>
            <a:pPr lvl="0">
              <a:buClr>
                <a:srgbClr val="549E39"/>
              </a:buClr>
              <a:buFont typeface="Arial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549E39"/>
              </a:buCl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9557" y="1562248"/>
            <a:ext cx="7151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the end of the lecture. Students should be familiar with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596" y="197105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Purine degradation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07" y="1123767"/>
            <a:ext cx="8596668" cy="4523458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major source of dietary nucleic acids (purines and pyrimidines) is </a:t>
            </a:r>
            <a:r>
              <a:rPr lang="en-US" sz="2000" dirty="0" smtClean="0">
                <a:solidFill>
                  <a:srgbClr val="FF0000"/>
                </a:solidFill>
              </a:rPr>
              <a:t>meat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Purine and pyrimidine bases are absorbed by the </a:t>
            </a:r>
            <a:r>
              <a:rPr lang="en-US" sz="2000" dirty="0" smtClean="0">
                <a:solidFill>
                  <a:srgbClr val="FF0000"/>
                </a:solidFill>
              </a:rPr>
              <a:t>intestine</a:t>
            </a:r>
            <a:r>
              <a:rPr lang="en-US" sz="2000" dirty="0" smtClean="0"/>
              <a:t>.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(small intestine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</a:p>
          <a:p>
            <a:endParaRPr lang="en-US" sz="20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ingested bases are mostly degraded into different products by degradation pathways.</a:t>
            </a:r>
          </a:p>
          <a:p>
            <a:endParaRPr lang="en-US" sz="20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These products are then </a:t>
            </a:r>
            <a:r>
              <a:rPr lang="en-US" sz="2000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excreted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by the body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(product for purine degradation = uric acid)</a:t>
            </a:r>
          </a:p>
          <a:p>
            <a:endParaRPr lang="en-US" sz="2000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Adenosine and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guanosine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(purines) are finally degraded to uric acid by purine degradation pathway.</a:t>
            </a:r>
            <a:endParaRPr lang="en-US" sz="2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25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0572" y="-18288"/>
            <a:ext cx="8596668" cy="1320800"/>
          </a:xfrm>
        </p:spPr>
        <p:txBody>
          <a:bodyPr/>
          <a:lstStyle/>
          <a:p>
            <a:r>
              <a:rPr lang="en-US" smtClean="0"/>
              <a:t>Purine degradation pathway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824809"/>
              </p:ext>
            </p:extLst>
          </p:nvPr>
        </p:nvGraphicFramePr>
        <p:xfrm>
          <a:off x="-2267712" y="804672"/>
          <a:ext cx="9533024" cy="5878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Right Arrow 20"/>
          <p:cNvSpPr/>
          <p:nvPr/>
        </p:nvSpPr>
        <p:spPr>
          <a:xfrm>
            <a:off x="3274884" y="5047488"/>
            <a:ext cx="1845756" cy="1060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 </a:t>
            </a:r>
            <a:r>
              <a:rPr lang="en-US" dirty="0" err="1" smtClean="0"/>
              <a:t>nucleotidases</a:t>
            </a:r>
            <a:endParaRPr lang="en-US" dirty="0"/>
          </a:p>
        </p:txBody>
      </p:sp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17163424"/>
              </p:ext>
            </p:extLst>
          </p:nvPr>
        </p:nvGraphicFramePr>
        <p:xfrm>
          <a:off x="5120640" y="3844544"/>
          <a:ext cx="5158896" cy="3466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800624" y="470804"/>
            <a:ext cx="6236208" cy="258532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للتوضيح: *من ٤٣٥*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1-Degradation of the nucleic acid into its building blocks “nucleotides”</a:t>
            </a:r>
            <a:endParaRPr lang="ar-SA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2-Removal of phosphate group from the nucleotides by the enzyme “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nucleotidase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”.</a:t>
            </a:r>
          </a:p>
          <a:p>
            <a:pPr algn="r" rtl="1"/>
            <a:r>
              <a:rPr lang="ar-SA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٣-تنفك النيوكليوسايدز إلى مكوناتها، سكر رايبوز + قواعد نيتروجينية (إما بيورين أو بيريميدين).</a:t>
            </a:r>
          </a:p>
          <a:p>
            <a:pPr algn="r" rtl="1"/>
            <a:r>
              <a:rPr lang="ar-SA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لاحظو ان البيورين هو اللي يعطي يوريك أسيد في نهاية المطاف وليس البيرميدينز!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20640" y="4187952"/>
            <a:ext cx="2450592" cy="272491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زاوية مطوية 7"/>
          <p:cNvSpPr/>
          <p:nvPr/>
        </p:nvSpPr>
        <p:spPr>
          <a:xfrm>
            <a:off x="7644384" y="3219479"/>
            <a:ext cx="4465600" cy="110382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Remember: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Nucleoside= Nitrogenous base + Ribose 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Nucleotide= Nitrogenous base + Ribose + </a:t>
            </a:r>
            <a:r>
              <a:rPr lang="sk-SK" sz="1600" dirty="0" smtClean="0">
                <a:solidFill>
                  <a:srgbClr val="FF0000"/>
                </a:solidFill>
              </a:rPr>
              <a:t>PO</a:t>
            </a:r>
            <a:r>
              <a:rPr lang="sk-SK" sz="1600" baseline="-25000" dirty="0" smtClean="0">
                <a:solidFill>
                  <a:srgbClr val="FF0000"/>
                </a:solidFill>
              </a:rPr>
              <a:t>4</a:t>
            </a:r>
            <a:endParaRPr lang="en-US" sz="16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03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82" y="58090"/>
            <a:ext cx="10240602" cy="1320800"/>
          </a:xfrm>
        </p:spPr>
        <p:txBody>
          <a:bodyPr/>
          <a:lstStyle/>
          <a:p>
            <a:r>
              <a:rPr lang="en-US" dirty="0" smtClean="0"/>
              <a:t>Major pathway of purine catabolism in animals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233982" y="823746"/>
            <a:ext cx="11208058" cy="2672666"/>
            <a:chOff x="233982" y="823746"/>
            <a:chExt cx="11208058" cy="2672666"/>
          </a:xfrm>
        </p:grpSpPr>
        <p:sp>
          <p:nvSpPr>
            <p:cNvPr id="70" name="Freeform 69"/>
            <p:cNvSpPr/>
            <p:nvPr/>
          </p:nvSpPr>
          <p:spPr>
            <a:xfrm>
              <a:off x="319642" y="823746"/>
              <a:ext cx="2063114" cy="694943"/>
            </a:xfrm>
            <a:custGeom>
              <a:avLst/>
              <a:gdLst>
                <a:gd name="connsiteX0" fmla="*/ 0 w 2063114"/>
                <a:gd name="connsiteY0" fmla="*/ 69494 h 694943"/>
                <a:gd name="connsiteX1" fmla="*/ 69494 w 2063114"/>
                <a:gd name="connsiteY1" fmla="*/ 0 h 694943"/>
                <a:gd name="connsiteX2" fmla="*/ 1993620 w 2063114"/>
                <a:gd name="connsiteY2" fmla="*/ 0 h 694943"/>
                <a:gd name="connsiteX3" fmla="*/ 2063114 w 2063114"/>
                <a:gd name="connsiteY3" fmla="*/ 69494 h 694943"/>
                <a:gd name="connsiteX4" fmla="*/ 2063114 w 2063114"/>
                <a:gd name="connsiteY4" fmla="*/ 625449 h 694943"/>
                <a:gd name="connsiteX5" fmla="*/ 1993620 w 2063114"/>
                <a:gd name="connsiteY5" fmla="*/ 694943 h 694943"/>
                <a:gd name="connsiteX6" fmla="*/ 69494 w 2063114"/>
                <a:gd name="connsiteY6" fmla="*/ 694943 h 694943"/>
                <a:gd name="connsiteX7" fmla="*/ 0 w 2063114"/>
                <a:gd name="connsiteY7" fmla="*/ 625449 h 694943"/>
                <a:gd name="connsiteX8" fmla="*/ 0 w 2063114"/>
                <a:gd name="connsiteY8" fmla="*/ 69494 h 69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114" h="694943">
                  <a:moveTo>
                    <a:pt x="0" y="69494"/>
                  </a:moveTo>
                  <a:cubicBezTo>
                    <a:pt x="0" y="31114"/>
                    <a:pt x="31114" y="0"/>
                    <a:pt x="69494" y="0"/>
                  </a:cubicBezTo>
                  <a:lnTo>
                    <a:pt x="1993620" y="0"/>
                  </a:lnTo>
                  <a:cubicBezTo>
                    <a:pt x="2032000" y="0"/>
                    <a:pt x="2063114" y="31114"/>
                    <a:pt x="2063114" y="69494"/>
                  </a:cubicBezTo>
                  <a:lnTo>
                    <a:pt x="2063114" y="625449"/>
                  </a:lnTo>
                  <a:cubicBezTo>
                    <a:pt x="2063114" y="663829"/>
                    <a:pt x="2032000" y="694943"/>
                    <a:pt x="1993620" y="694943"/>
                  </a:cubicBezTo>
                  <a:lnTo>
                    <a:pt x="69494" y="694943"/>
                  </a:lnTo>
                  <a:cubicBezTo>
                    <a:pt x="31114" y="694943"/>
                    <a:pt x="0" y="663829"/>
                    <a:pt x="0" y="625449"/>
                  </a:cubicBezTo>
                  <a:lnTo>
                    <a:pt x="0" y="6949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84" tIns="69884" rIns="69884" bIns="6988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AMP</a:t>
              </a:r>
              <a:endParaRPr lang="en-US" sz="1300" kern="1200" dirty="0"/>
            </a:p>
          </p:txBody>
        </p:sp>
        <p:sp>
          <p:nvSpPr>
            <p:cNvPr id="71" name="Freeform 70"/>
            <p:cNvSpPr/>
            <p:nvPr/>
          </p:nvSpPr>
          <p:spPr>
            <a:xfrm rot="294509">
              <a:off x="1150373" y="1540026"/>
              <a:ext cx="312724" cy="217408"/>
            </a:xfrm>
            <a:custGeom>
              <a:avLst/>
              <a:gdLst>
                <a:gd name="connsiteX0" fmla="*/ 0 w 217408"/>
                <a:gd name="connsiteY0" fmla="*/ 62545 h 312724"/>
                <a:gd name="connsiteX1" fmla="*/ 108704 w 217408"/>
                <a:gd name="connsiteY1" fmla="*/ 62545 h 312724"/>
                <a:gd name="connsiteX2" fmla="*/ 108704 w 217408"/>
                <a:gd name="connsiteY2" fmla="*/ 0 h 312724"/>
                <a:gd name="connsiteX3" fmla="*/ 217408 w 217408"/>
                <a:gd name="connsiteY3" fmla="*/ 156362 h 312724"/>
                <a:gd name="connsiteX4" fmla="*/ 108704 w 217408"/>
                <a:gd name="connsiteY4" fmla="*/ 312724 h 312724"/>
                <a:gd name="connsiteX5" fmla="*/ 108704 w 217408"/>
                <a:gd name="connsiteY5" fmla="*/ 250179 h 312724"/>
                <a:gd name="connsiteX6" fmla="*/ 0 w 217408"/>
                <a:gd name="connsiteY6" fmla="*/ 250179 h 312724"/>
                <a:gd name="connsiteX7" fmla="*/ 0 w 217408"/>
                <a:gd name="connsiteY7" fmla="*/ 62545 h 31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408" h="312724">
                  <a:moveTo>
                    <a:pt x="173926" y="1"/>
                  </a:moveTo>
                  <a:lnTo>
                    <a:pt x="173926" y="156362"/>
                  </a:lnTo>
                  <a:lnTo>
                    <a:pt x="217408" y="156362"/>
                  </a:lnTo>
                  <a:lnTo>
                    <a:pt x="108704" y="312723"/>
                  </a:lnTo>
                  <a:lnTo>
                    <a:pt x="0" y="156362"/>
                  </a:lnTo>
                  <a:lnTo>
                    <a:pt x="43482" y="156362"/>
                  </a:lnTo>
                  <a:lnTo>
                    <a:pt x="43482" y="1"/>
                  </a:lnTo>
                  <a:lnTo>
                    <a:pt x="173926" y="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544" tIns="0" rIns="62545" bIns="65221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35158" y="1807505"/>
              <a:ext cx="11206882" cy="694943"/>
            </a:xfrm>
            <a:custGeom>
              <a:avLst/>
              <a:gdLst>
                <a:gd name="connsiteX0" fmla="*/ 0 w 2063114"/>
                <a:gd name="connsiteY0" fmla="*/ 69494 h 694943"/>
                <a:gd name="connsiteX1" fmla="*/ 69494 w 2063114"/>
                <a:gd name="connsiteY1" fmla="*/ 0 h 694943"/>
                <a:gd name="connsiteX2" fmla="*/ 1993620 w 2063114"/>
                <a:gd name="connsiteY2" fmla="*/ 0 h 694943"/>
                <a:gd name="connsiteX3" fmla="*/ 2063114 w 2063114"/>
                <a:gd name="connsiteY3" fmla="*/ 69494 h 694943"/>
                <a:gd name="connsiteX4" fmla="*/ 2063114 w 2063114"/>
                <a:gd name="connsiteY4" fmla="*/ 625449 h 694943"/>
                <a:gd name="connsiteX5" fmla="*/ 1993620 w 2063114"/>
                <a:gd name="connsiteY5" fmla="*/ 694943 h 694943"/>
                <a:gd name="connsiteX6" fmla="*/ 69494 w 2063114"/>
                <a:gd name="connsiteY6" fmla="*/ 694943 h 694943"/>
                <a:gd name="connsiteX7" fmla="*/ 0 w 2063114"/>
                <a:gd name="connsiteY7" fmla="*/ 625449 h 694943"/>
                <a:gd name="connsiteX8" fmla="*/ 0 w 2063114"/>
                <a:gd name="connsiteY8" fmla="*/ 69494 h 69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114" h="694943">
                  <a:moveTo>
                    <a:pt x="0" y="69494"/>
                  </a:moveTo>
                  <a:cubicBezTo>
                    <a:pt x="0" y="31114"/>
                    <a:pt x="31114" y="0"/>
                    <a:pt x="69494" y="0"/>
                  </a:cubicBezTo>
                  <a:lnTo>
                    <a:pt x="1993620" y="0"/>
                  </a:lnTo>
                  <a:cubicBezTo>
                    <a:pt x="2032000" y="0"/>
                    <a:pt x="2063114" y="31114"/>
                    <a:pt x="2063114" y="69494"/>
                  </a:cubicBezTo>
                  <a:lnTo>
                    <a:pt x="2063114" y="625449"/>
                  </a:lnTo>
                  <a:cubicBezTo>
                    <a:pt x="2063114" y="663829"/>
                    <a:pt x="2032000" y="694943"/>
                    <a:pt x="1993620" y="694943"/>
                  </a:cubicBezTo>
                  <a:lnTo>
                    <a:pt x="69494" y="694943"/>
                  </a:lnTo>
                  <a:cubicBezTo>
                    <a:pt x="31114" y="694943"/>
                    <a:pt x="0" y="663829"/>
                    <a:pt x="0" y="625449"/>
                  </a:cubicBezTo>
                  <a:lnTo>
                    <a:pt x="0" y="69494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9884" tIns="69884" rIns="69884" bIns="6988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Hydrolyzed</a:t>
              </a:r>
              <a:r>
                <a:rPr lang="en-US" sz="2000" kern="1200" baseline="0" dirty="0" smtClean="0"/>
                <a:t> by </a:t>
              </a:r>
              <a:r>
                <a:rPr lang="en-US" sz="2000" u="sng" kern="1200" baseline="0" dirty="0" err="1" smtClean="0"/>
                <a:t>nucleotidase</a:t>
              </a:r>
              <a:r>
                <a:rPr lang="en-US" sz="2000" kern="1200" baseline="0" dirty="0" smtClean="0"/>
                <a:t> and produce 1 phosphate atom</a:t>
              </a:r>
              <a:endParaRPr lang="en-US" sz="2000" kern="1200" dirty="0"/>
            </a:p>
          </p:txBody>
        </p:sp>
        <p:sp>
          <p:nvSpPr>
            <p:cNvPr id="73" name="Freeform 72"/>
            <p:cNvSpPr/>
            <p:nvPr/>
          </p:nvSpPr>
          <p:spPr>
            <a:xfrm rot="4067">
              <a:off x="1109764" y="2539825"/>
              <a:ext cx="312725" cy="224266"/>
            </a:xfrm>
            <a:custGeom>
              <a:avLst/>
              <a:gdLst>
                <a:gd name="connsiteX0" fmla="*/ 0 w 224265"/>
                <a:gd name="connsiteY0" fmla="*/ 62545 h 312724"/>
                <a:gd name="connsiteX1" fmla="*/ 112133 w 224265"/>
                <a:gd name="connsiteY1" fmla="*/ 62545 h 312724"/>
                <a:gd name="connsiteX2" fmla="*/ 112133 w 224265"/>
                <a:gd name="connsiteY2" fmla="*/ 0 h 312724"/>
                <a:gd name="connsiteX3" fmla="*/ 224265 w 224265"/>
                <a:gd name="connsiteY3" fmla="*/ 156362 h 312724"/>
                <a:gd name="connsiteX4" fmla="*/ 112133 w 224265"/>
                <a:gd name="connsiteY4" fmla="*/ 312724 h 312724"/>
                <a:gd name="connsiteX5" fmla="*/ 112133 w 224265"/>
                <a:gd name="connsiteY5" fmla="*/ 250179 h 312724"/>
                <a:gd name="connsiteX6" fmla="*/ 0 w 224265"/>
                <a:gd name="connsiteY6" fmla="*/ 250179 h 312724"/>
                <a:gd name="connsiteX7" fmla="*/ 0 w 224265"/>
                <a:gd name="connsiteY7" fmla="*/ 62545 h 31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265" h="312724">
                  <a:moveTo>
                    <a:pt x="179412" y="1"/>
                  </a:moveTo>
                  <a:lnTo>
                    <a:pt x="179412" y="156363"/>
                  </a:lnTo>
                  <a:lnTo>
                    <a:pt x="224265" y="156363"/>
                  </a:lnTo>
                  <a:lnTo>
                    <a:pt x="112133" y="312723"/>
                  </a:lnTo>
                  <a:lnTo>
                    <a:pt x="0" y="156363"/>
                  </a:lnTo>
                  <a:lnTo>
                    <a:pt x="44853" y="156363"/>
                  </a:lnTo>
                  <a:lnTo>
                    <a:pt x="44853" y="1"/>
                  </a:lnTo>
                  <a:lnTo>
                    <a:pt x="179412" y="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545" tIns="0" rIns="62545" bIns="6727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33982" y="2801469"/>
              <a:ext cx="2063114" cy="694943"/>
            </a:xfrm>
            <a:custGeom>
              <a:avLst/>
              <a:gdLst>
                <a:gd name="connsiteX0" fmla="*/ 0 w 2063114"/>
                <a:gd name="connsiteY0" fmla="*/ 69494 h 694943"/>
                <a:gd name="connsiteX1" fmla="*/ 69494 w 2063114"/>
                <a:gd name="connsiteY1" fmla="*/ 0 h 694943"/>
                <a:gd name="connsiteX2" fmla="*/ 1993620 w 2063114"/>
                <a:gd name="connsiteY2" fmla="*/ 0 h 694943"/>
                <a:gd name="connsiteX3" fmla="*/ 2063114 w 2063114"/>
                <a:gd name="connsiteY3" fmla="*/ 69494 h 694943"/>
                <a:gd name="connsiteX4" fmla="*/ 2063114 w 2063114"/>
                <a:gd name="connsiteY4" fmla="*/ 625449 h 694943"/>
                <a:gd name="connsiteX5" fmla="*/ 1993620 w 2063114"/>
                <a:gd name="connsiteY5" fmla="*/ 694943 h 694943"/>
                <a:gd name="connsiteX6" fmla="*/ 69494 w 2063114"/>
                <a:gd name="connsiteY6" fmla="*/ 694943 h 694943"/>
                <a:gd name="connsiteX7" fmla="*/ 0 w 2063114"/>
                <a:gd name="connsiteY7" fmla="*/ 625449 h 694943"/>
                <a:gd name="connsiteX8" fmla="*/ 0 w 2063114"/>
                <a:gd name="connsiteY8" fmla="*/ 69494 h 69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114" h="694943">
                  <a:moveTo>
                    <a:pt x="0" y="69494"/>
                  </a:moveTo>
                  <a:cubicBezTo>
                    <a:pt x="0" y="31114"/>
                    <a:pt x="31114" y="0"/>
                    <a:pt x="69494" y="0"/>
                  </a:cubicBezTo>
                  <a:lnTo>
                    <a:pt x="1993620" y="0"/>
                  </a:lnTo>
                  <a:cubicBezTo>
                    <a:pt x="2032000" y="0"/>
                    <a:pt x="2063114" y="31114"/>
                    <a:pt x="2063114" y="69494"/>
                  </a:cubicBezTo>
                  <a:lnTo>
                    <a:pt x="2063114" y="625449"/>
                  </a:lnTo>
                  <a:cubicBezTo>
                    <a:pt x="2063114" y="663829"/>
                    <a:pt x="2032000" y="694943"/>
                    <a:pt x="1993620" y="694943"/>
                  </a:cubicBezTo>
                  <a:lnTo>
                    <a:pt x="69494" y="694943"/>
                  </a:lnTo>
                  <a:cubicBezTo>
                    <a:pt x="31114" y="694943"/>
                    <a:pt x="0" y="663829"/>
                    <a:pt x="0" y="625449"/>
                  </a:cubicBezTo>
                  <a:lnTo>
                    <a:pt x="0" y="6949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84" tIns="69884" rIns="69884" bIns="69884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/>
                <a:t>Adenosine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2361758" y="1291576"/>
            <a:ext cx="1267644" cy="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35115" y="658434"/>
            <a:ext cx="1298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AMP </a:t>
            </a:r>
            <a:r>
              <a:rPr lang="en-US" dirty="0" err="1" smtClean="0"/>
              <a:t>deaminase</a:t>
            </a:r>
            <a:endParaRPr lang="en-US" dirty="0"/>
          </a:p>
        </p:txBody>
      </p:sp>
      <p:sp>
        <p:nvSpPr>
          <p:cNvPr id="13" name="Curved Down Arrow 12"/>
          <p:cNvSpPr/>
          <p:nvPr/>
        </p:nvSpPr>
        <p:spPr>
          <a:xfrm>
            <a:off x="2673576" y="1326959"/>
            <a:ext cx="621732" cy="1976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93228" y="1466823"/>
            <a:ext cx="80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67553" y="3831586"/>
            <a:ext cx="80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3731" y="3378514"/>
            <a:ext cx="1267644" cy="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Curved Down Arrow 17"/>
          <p:cNvSpPr/>
          <p:nvPr/>
        </p:nvSpPr>
        <p:spPr>
          <a:xfrm>
            <a:off x="2683691" y="3414369"/>
            <a:ext cx="621732" cy="4697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992" y="3831894"/>
            <a:ext cx="80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967553" y="1457937"/>
            <a:ext cx="80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2477" y="2731875"/>
            <a:ext cx="142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Adenosine </a:t>
            </a:r>
            <a:r>
              <a:rPr lang="en-US" dirty="0" err="1" smtClean="0">
                <a:solidFill>
                  <a:srgbClr val="FF0000"/>
                </a:solidFill>
              </a:rPr>
              <a:t>deaminase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625330" y="832509"/>
            <a:ext cx="2148774" cy="2672666"/>
            <a:chOff x="3625330" y="832509"/>
            <a:chExt cx="2148774" cy="2672666"/>
          </a:xfrm>
        </p:grpSpPr>
        <p:sp>
          <p:nvSpPr>
            <p:cNvPr id="58" name="Freeform 57"/>
            <p:cNvSpPr/>
            <p:nvPr/>
          </p:nvSpPr>
          <p:spPr>
            <a:xfrm>
              <a:off x="3710990" y="832509"/>
              <a:ext cx="2063114" cy="694943"/>
            </a:xfrm>
            <a:custGeom>
              <a:avLst/>
              <a:gdLst>
                <a:gd name="connsiteX0" fmla="*/ 0 w 2063114"/>
                <a:gd name="connsiteY0" fmla="*/ 69494 h 694943"/>
                <a:gd name="connsiteX1" fmla="*/ 69494 w 2063114"/>
                <a:gd name="connsiteY1" fmla="*/ 0 h 694943"/>
                <a:gd name="connsiteX2" fmla="*/ 1993620 w 2063114"/>
                <a:gd name="connsiteY2" fmla="*/ 0 h 694943"/>
                <a:gd name="connsiteX3" fmla="*/ 2063114 w 2063114"/>
                <a:gd name="connsiteY3" fmla="*/ 69494 h 694943"/>
                <a:gd name="connsiteX4" fmla="*/ 2063114 w 2063114"/>
                <a:gd name="connsiteY4" fmla="*/ 625449 h 694943"/>
                <a:gd name="connsiteX5" fmla="*/ 1993620 w 2063114"/>
                <a:gd name="connsiteY5" fmla="*/ 694943 h 694943"/>
                <a:gd name="connsiteX6" fmla="*/ 69494 w 2063114"/>
                <a:gd name="connsiteY6" fmla="*/ 694943 h 694943"/>
                <a:gd name="connsiteX7" fmla="*/ 0 w 2063114"/>
                <a:gd name="connsiteY7" fmla="*/ 625449 h 694943"/>
                <a:gd name="connsiteX8" fmla="*/ 0 w 2063114"/>
                <a:gd name="connsiteY8" fmla="*/ 69494 h 69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114" h="694943">
                  <a:moveTo>
                    <a:pt x="0" y="69494"/>
                  </a:moveTo>
                  <a:cubicBezTo>
                    <a:pt x="0" y="31114"/>
                    <a:pt x="31114" y="0"/>
                    <a:pt x="69494" y="0"/>
                  </a:cubicBezTo>
                  <a:lnTo>
                    <a:pt x="1993620" y="0"/>
                  </a:lnTo>
                  <a:cubicBezTo>
                    <a:pt x="2032000" y="0"/>
                    <a:pt x="2063114" y="31114"/>
                    <a:pt x="2063114" y="69494"/>
                  </a:cubicBezTo>
                  <a:lnTo>
                    <a:pt x="2063114" y="625449"/>
                  </a:lnTo>
                  <a:cubicBezTo>
                    <a:pt x="2063114" y="663829"/>
                    <a:pt x="2032000" y="694943"/>
                    <a:pt x="1993620" y="694943"/>
                  </a:cubicBezTo>
                  <a:lnTo>
                    <a:pt x="69494" y="694943"/>
                  </a:lnTo>
                  <a:cubicBezTo>
                    <a:pt x="31114" y="694943"/>
                    <a:pt x="0" y="663829"/>
                    <a:pt x="0" y="625449"/>
                  </a:cubicBezTo>
                  <a:lnTo>
                    <a:pt x="0" y="6949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84" tIns="69884" rIns="69884" bIns="6988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/>
                <a:t>IMP</a:t>
              </a:r>
            </a:p>
          </p:txBody>
        </p:sp>
        <p:sp>
          <p:nvSpPr>
            <p:cNvPr id="59" name="Freeform 58"/>
            <p:cNvSpPr/>
            <p:nvPr/>
          </p:nvSpPr>
          <p:spPr>
            <a:xfrm rot="294509">
              <a:off x="4541721" y="1548789"/>
              <a:ext cx="312724" cy="217408"/>
            </a:xfrm>
            <a:custGeom>
              <a:avLst/>
              <a:gdLst>
                <a:gd name="connsiteX0" fmla="*/ 0 w 217408"/>
                <a:gd name="connsiteY0" fmla="*/ 62545 h 312724"/>
                <a:gd name="connsiteX1" fmla="*/ 108704 w 217408"/>
                <a:gd name="connsiteY1" fmla="*/ 62545 h 312724"/>
                <a:gd name="connsiteX2" fmla="*/ 108704 w 217408"/>
                <a:gd name="connsiteY2" fmla="*/ 0 h 312724"/>
                <a:gd name="connsiteX3" fmla="*/ 217408 w 217408"/>
                <a:gd name="connsiteY3" fmla="*/ 156362 h 312724"/>
                <a:gd name="connsiteX4" fmla="*/ 108704 w 217408"/>
                <a:gd name="connsiteY4" fmla="*/ 312724 h 312724"/>
                <a:gd name="connsiteX5" fmla="*/ 108704 w 217408"/>
                <a:gd name="connsiteY5" fmla="*/ 250179 h 312724"/>
                <a:gd name="connsiteX6" fmla="*/ 0 w 217408"/>
                <a:gd name="connsiteY6" fmla="*/ 250179 h 312724"/>
                <a:gd name="connsiteX7" fmla="*/ 0 w 217408"/>
                <a:gd name="connsiteY7" fmla="*/ 62545 h 31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408" h="312724">
                  <a:moveTo>
                    <a:pt x="173926" y="1"/>
                  </a:moveTo>
                  <a:lnTo>
                    <a:pt x="173926" y="156362"/>
                  </a:lnTo>
                  <a:lnTo>
                    <a:pt x="217408" y="156362"/>
                  </a:lnTo>
                  <a:lnTo>
                    <a:pt x="108704" y="312723"/>
                  </a:lnTo>
                  <a:lnTo>
                    <a:pt x="0" y="156362"/>
                  </a:lnTo>
                  <a:lnTo>
                    <a:pt x="43482" y="156362"/>
                  </a:lnTo>
                  <a:lnTo>
                    <a:pt x="43482" y="1"/>
                  </a:lnTo>
                  <a:lnTo>
                    <a:pt x="173926" y="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544" tIns="0" rIns="62545" bIns="65221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  <p:sp>
          <p:nvSpPr>
            <p:cNvPr id="61" name="Freeform 60"/>
            <p:cNvSpPr/>
            <p:nvPr/>
          </p:nvSpPr>
          <p:spPr>
            <a:xfrm rot="4067">
              <a:off x="4501112" y="2548588"/>
              <a:ext cx="312725" cy="224266"/>
            </a:xfrm>
            <a:custGeom>
              <a:avLst/>
              <a:gdLst>
                <a:gd name="connsiteX0" fmla="*/ 0 w 224265"/>
                <a:gd name="connsiteY0" fmla="*/ 62545 h 312724"/>
                <a:gd name="connsiteX1" fmla="*/ 112133 w 224265"/>
                <a:gd name="connsiteY1" fmla="*/ 62545 h 312724"/>
                <a:gd name="connsiteX2" fmla="*/ 112133 w 224265"/>
                <a:gd name="connsiteY2" fmla="*/ 0 h 312724"/>
                <a:gd name="connsiteX3" fmla="*/ 224265 w 224265"/>
                <a:gd name="connsiteY3" fmla="*/ 156362 h 312724"/>
                <a:gd name="connsiteX4" fmla="*/ 112133 w 224265"/>
                <a:gd name="connsiteY4" fmla="*/ 312724 h 312724"/>
                <a:gd name="connsiteX5" fmla="*/ 112133 w 224265"/>
                <a:gd name="connsiteY5" fmla="*/ 250179 h 312724"/>
                <a:gd name="connsiteX6" fmla="*/ 0 w 224265"/>
                <a:gd name="connsiteY6" fmla="*/ 250179 h 312724"/>
                <a:gd name="connsiteX7" fmla="*/ 0 w 224265"/>
                <a:gd name="connsiteY7" fmla="*/ 62545 h 31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265" h="312724">
                  <a:moveTo>
                    <a:pt x="179412" y="1"/>
                  </a:moveTo>
                  <a:lnTo>
                    <a:pt x="179412" y="156363"/>
                  </a:lnTo>
                  <a:lnTo>
                    <a:pt x="224265" y="156363"/>
                  </a:lnTo>
                  <a:lnTo>
                    <a:pt x="112133" y="312723"/>
                  </a:lnTo>
                  <a:lnTo>
                    <a:pt x="0" y="156363"/>
                  </a:lnTo>
                  <a:lnTo>
                    <a:pt x="44853" y="156363"/>
                  </a:lnTo>
                  <a:lnTo>
                    <a:pt x="44853" y="1"/>
                  </a:lnTo>
                  <a:lnTo>
                    <a:pt x="179412" y="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545" tIns="0" rIns="62545" bIns="6727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625330" y="2810232"/>
              <a:ext cx="2063114" cy="694943"/>
            </a:xfrm>
            <a:custGeom>
              <a:avLst/>
              <a:gdLst>
                <a:gd name="connsiteX0" fmla="*/ 0 w 2063114"/>
                <a:gd name="connsiteY0" fmla="*/ 69494 h 694943"/>
                <a:gd name="connsiteX1" fmla="*/ 69494 w 2063114"/>
                <a:gd name="connsiteY1" fmla="*/ 0 h 694943"/>
                <a:gd name="connsiteX2" fmla="*/ 1993620 w 2063114"/>
                <a:gd name="connsiteY2" fmla="*/ 0 h 694943"/>
                <a:gd name="connsiteX3" fmla="*/ 2063114 w 2063114"/>
                <a:gd name="connsiteY3" fmla="*/ 69494 h 694943"/>
                <a:gd name="connsiteX4" fmla="*/ 2063114 w 2063114"/>
                <a:gd name="connsiteY4" fmla="*/ 625449 h 694943"/>
                <a:gd name="connsiteX5" fmla="*/ 1993620 w 2063114"/>
                <a:gd name="connsiteY5" fmla="*/ 694943 h 694943"/>
                <a:gd name="connsiteX6" fmla="*/ 69494 w 2063114"/>
                <a:gd name="connsiteY6" fmla="*/ 694943 h 694943"/>
                <a:gd name="connsiteX7" fmla="*/ 0 w 2063114"/>
                <a:gd name="connsiteY7" fmla="*/ 625449 h 694943"/>
                <a:gd name="connsiteX8" fmla="*/ 0 w 2063114"/>
                <a:gd name="connsiteY8" fmla="*/ 69494 h 69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114" h="694943">
                  <a:moveTo>
                    <a:pt x="0" y="69494"/>
                  </a:moveTo>
                  <a:cubicBezTo>
                    <a:pt x="0" y="31114"/>
                    <a:pt x="31114" y="0"/>
                    <a:pt x="69494" y="0"/>
                  </a:cubicBezTo>
                  <a:lnTo>
                    <a:pt x="1993620" y="0"/>
                  </a:lnTo>
                  <a:cubicBezTo>
                    <a:pt x="2032000" y="0"/>
                    <a:pt x="2063114" y="31114"/>
                    <a:pt x="2063114" y="69494"/>
                  </a:cubicBezTo>
                  <a:lnTo>
                    <a:pt x="2063114" y="625449"/>
                  </a:lnTo>
                  <a:cubicBezTo>
                    <a:pt x="2063114" y="663829"/>
                    <a:pt x="2032000" y="694943"/>
                    <a:pt x="1993620" y="694943"/>
                  </a:cubicBezTo>
                  <a:lnTo>
                    <a:pt x="69494" y="694943"/>
                  </a:lnTo>
                  <a:cubicBezTo>
                    <a:pt x="31114" y="694943"/>
                    <a:pt x="0" y="663829"/>
                    <a:pt x="0" y="625449"/>
                  </a:cubicBezTo>
                  <a:lnTo>
                    <a:pt x="0" y="6949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84" tIns="69884" rIns="69884" bIns="69884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err="1"/>
                <a:t>Inosine</a:t>
              </a:r>
              <a:endParaRPr lang="en-US" sz="24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559508" y="832508"/>
            <a:ext cx="2148774" cy="2672666"/>
            <a:chOff x="6559508" y="832508"/>
            <a:chExt cx="2148774" cy="2672666"/>
          </a:xfrm>
        </p:grpSpPr>
        <p:sp>
          <p:nvSpPr>
            <p:cNvPr id="64" name="Freeform 63"/>
            <p:cNvSpPr/>
            <p:nvPr/>
          </p:nvSpPr>
          <p:spPr>
            <a:xfrm>
              <a:off x="6645168" y="832508"/>
              <a:ext cx="2063114" cy="694943"/>
            </a:xfrm>
            <a:custGeom>
              <a:avLst/>
              <a:gdLst>
                <a:gd name="connsiteX0" fmla="*/ 0 w 2063114"/>
                <a:gd name="connsiteY0" fmla="*/ 69494 h 694943"/>
                <a:gd name="connsiteX1" fmla="*/ 69494 w 2063114"/>
                <a:gd name="connsiteY1" fmla="*/ 0 h 694943"/>
                <a:gd name="connsiteX2" fmla="*/ 1993620 w 2063114"/>
                <a:gd name="connsiteY2" fmla="*/ 0 h 694943"/>
                <a:gd name="connsiteX3" fmla="*/ 2063114 w 2063114"/>
                <a:gd name="connsiteY3" fmla="*/ 69494 h 694943"/>
                <a:gd name="connsiteX4" fmla="*/ 2063114 w 2063114"/>
                <a:gd name="connsiteY4" fmla="*/ 625449 h 694943"/>
                <a:gd name="connsiteX5" fmla="*/ 1993620 w 2063114"/>
                <a:gd name="connsiteY5" fmla="*/ 694943 h 694943"/>
                <a:gd name="connsiteX6" fmla="*/ 69494 w 2063114"/>
                <a:gd name="connsiteY6" fmla="*/ 694943 h 694943"/>
                <a:gd name="connsiteX7" fmla="*/ 0 w 2063114"/>
                <a:gd name="connsiteY7" fmla="*/ 625449 h 694943"/>
                <a:gd name="connsiteX8" fmla="*/ 0 w 2063114"/>
                <a:gd name="connsiteY8" fmla="*/ 69494 h 69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114" h="694943">
                  <a:moveTo>
                    <a:pt x="0" y="69494"/>
                  </a:moveTo>
                  <a:cubicBezTo>
                    <a:pt x="0" y="31114"/>
                    <a:pt x="31114" y="0"/>
                    <a:pt x="69494" y="0"/>
                  </a:cubicBezTo>
                  <a:lnTo>
                    <a:pt x="1993620" y="0"/>
                  </a:lnTo>
                  <a:cubicBezTo>
                    <a:pt x="2032000" y="0"/>
                    <a:pt x="2063114" y="31114"/>
                    <a:pt x="2063114" y="69494"/>
                  </a:cubicBezTo>
                  <a:lnTo>
                    <a:pt x="2063114" y="625449"/>
                  </a:lnTo>
                  <a:cubicBezTo>
                    <a:pt x="2063114" y="663829"/>
                    <a:pt x="2032000" y="694943"/>
                    <a:pt x="1993620" y="694943"/>
                  </a:cubicBezTo>
                  <a:lnTo>
                    <a:pt x="69494" y="694943"/>
                  </a:lnTo>
                  <a:cubicBezTo>
                    <a:pt x="31114" y="694943"/>
                    <a:pt x="0" y="663829"/>
                    <a:pt x="0" y="625449"/>
                  </a:cubicBezTo>
                  <a:lnTo>
                    <a:pt x="0" y="6949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84" tIns="69884" rIns="69884" bIns="69884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/>
                <a:t>XMP</a:t>
              </a:r>
            </a:p>
          </p:txBody>
        </p:sp>
        <p:sp>
          <p:nvSpPr>
            <p:cNvPr id="65" name="Freeform 64"/>
            <p:cNvSpPr/>
            <p:nvPr/>
          </p:nvSpPr>
          <p:spPr>
            <a:xfrm rot="294509">
              <a:off x="7475899" y="1548788"/>
              <a:ext cx="312724" cy="217408"/>
            </a:xfrm>
            <a:custGeom>
              <a:avLst/>
              <a:gdLst>
                <a:gd name="connsiteX0" fmla="*/ 0 w 217408"/>
                <a:gd name="connsiteY0" fmla="*/ 62545 h 312724"/>
                <a:gd name="connsiteX1" fmla="*/ 108704 w 217408"/>
                <a:gd name="connsiteY1" fmla="*/ 62545 h 312724"/>
                <a:gd name="connsiteX2" fmla="*/ 108704 w 217408"/>
                <a:gd name="connsiteY2" fmla="*/ 0 h 312724"/>
                <a:gd name="connsiteX3" fmla="*/ 217408 w 217408"/>
                <a:gd name="connsiteY3" fmla="*/ 156362 h 312724"/>
                <a:gd name="connsiteX4" fmla="*/ 108704 w 217408"/>
                <a:gd name="connsiteY4" fmla="*/ 312724 h 312724"/>
                <a:gd name="connsiteX5" fmla="*/ 108704 w 217408"/>
                <a:gd name="connsiteY5" fmla="*/ 250179 h 312724"/>
                <a:gd name="connsiteX6" fmla="*/ 0 w 217408"/>
                <a:gd name="connsiteY6" fmla="*/ 250179 h 312724"/>
                <a:gd name="connsiteX7" fmla="*/ 0 w 217408"/>
                <a:gd name="connsiteY7" fmla="*/ 62545 h 31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408" h="312724">
                  <a:moveTo>
                    <a:pt x="173926" y="1"/>
                  </a:moveTo>
                  <a:lnTo>
                    <a:pt x="173926" y="156362"/>
                  </a:lnTo>
                  <a:lnTo>
                    <a:pt x="217408" y="156362"/>
                  </a:lnTo>
                  <a:lnTo>
                    <a:pt x="108704" y="312723"/>
                  </a:lnTo>
                  <a:lnTo>
                    <a:pt x="0" y="156362"/>
                  </a:lnTo>
                  <a:lnTo>
                    <a:pt x="43482" y="156362"/>
                  </a:lnTo>
                  <a:lnTo>
                    <a:pt x="43482" y="1"/>
                  </a:lnTo>
                  <a:lnTo>
                    <a:pt x="173926" y="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544" tIns="0" rIns="62545" bIns="65221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  <p:sp>
          <p:nvSpPr>
            <p:cNvPr id="67" name="Freeform 66"/>
            <p:cNvSpPr/>
            <p:nvPr/>
          </p:nvSpPr>
          <p:spPr>
            <a:xfrm rot="4067">
              <a:off x="7435290" y="2548587"/>
              <a:ext cx="312725" cy="224266"/>
            </a:xfrm>
            <a:custGeom>
              <a:avLst/>
              <a:gdLst>
                <a:gd name="connsiteX0" fmla="*/ 0 w 224265"/>
                <a:gd name="connsiteY0" fmla="*/ 62545 h 312724"/>
                <a:gd name="connsiteX1" fmla="*/ 112133 w 224265"/>
                <a:gd name="connsiteY1" fmla="*/ 62545 h 312724"/>
                <a:gd name="connsiteX2" fmla="*/ 112133 w 224265"/>
                <a:gd name="connsiteY2" fmla="*/ 0 h 312724"/>
                <a:gd name="connsiteX3" fmla="*/ 224265 w 224265"/>
                <a:gd name="connsiteY3" fmla="*/ 156362 h 312724"/>
                <a:gd name="connsiteX4" fmla="*/ 112133 w 224265"/>
                <a:gd name="connsiteY4" fmla="*/ 312724 h 312724"/>
                <a:gd name="connsiteX5" fmla="*/ 112133 w 224265"/>
                <a:gd name="connsiteY5" fmla="*/ 250179 h 312724"/>
                <a:gd name="connsiteX6" fmla="*/ 0 w 224265"/>
                <a:gd name="connsiteY6" fmla="*/ 250179 h 312724"/>
                <a:gd name="connsiteX7" fmla="*/ 0 w 224265"/>
                <a:gd name="connsiteY7" fmla="*/ 62545 h 31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265" h="312724">
                  <a:moveTo>
                    <a:pt x="179412" y="1"/>
                  </a:moveTo>
                  <a:lnTo>
                    <a:pt x="179412" y="156363"/>
                  </a:lnTo>
                  <a:lnTo>
                    <a:pt x="224265" y="156363"/>
                  </a:lnTo>
                  <a:lnTo>
                    <a:pt x="112133" y="312723"/>
                  </a:lnTo>
                  <a:lnTo>
                    <a:pt x="0" y="156363"/>
                  </a:lnTo>
                  <a:lnTo>
                    <a:pt x="44853" y="156363"/>
                  </a:lnTo>
                  <a:lnTo>
                    <a:pt x="44853" y="1"/>
                  </a:lnTo>
                  <a:lnTo>
                    <a:pt x="179412" y="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545" tIns="0" rIns="62545" bIns="6727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559508" y="2810231"/>
              <a:ext cx="2063114" cy="694943"/>
            </a:xfrm>
            <a:custGeom>
              <a:avLst/>
              <a:gdLst>
                <a:gd name="connsiteX0" fmla="*/ 0 w 2063114"/>
                <a:gd name="connsiteY0" fmla="*/ 69494 h 694943"/>
                <a:gd name="connsiteX1" fmla="*/ 69494 w 2063114"/>
                <a:gd name="connsiteY1" fmla="*/ 0 h 694943"/>
                <a:gd name="connsiteX2" fmla="*/ 1993620 w 2063114"/>
                <a:gd name="connsiteY2" fmla="*/ 0 h 694943"/>
                <a:gd name="connsiteX3" fmla="*/ 2063114 w 2063114"/>
                <a:gd name="connsiteY3" fmla="*/ 69494 h 694943"/>
                <a:gd name="connsiteX4" fmla="*/ 2063114 w 2063114"/>
                <a:gd name="connsiteY4" fmla="*/ 625449 h 694943"/>
                <a:gd name="connsiteX5" fmla="*/ 1993620 w 2063114"/>
                <a:gd name="connsiteY5" fmla="*/ 694943 h 694943"/>
                <a:gd name="connsiteX6" fmla="*/ 69494 w 2063114"/>
                <a:gd name="connsiteY6" fmla="*/ 694943 h 694943"/>
                <a:gd name="connsiteX7" fmla="*/ 0 w 2063114"/>
                <a:gd name="connsiteY7" fmla="*/ 625449 h 694943"/>
                <a:gd name="connsiteX8" fmla="*/ 0 w 2063114"/>
                <a:gd name="connsiteY8" fmla="*/ 69494 h 69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114" h="694943">
                  <a:moveTo>
                    <a:pt x="0" y="69494"/>
                  </a:moveTo>
                  <a:cubicBezTo>
                    <a:pt x="0" y="31114"/>
                    <a:pt x="31114" y="0"/>
                    <a:pt x="69494" y="0"/>
                  </a:cubicBezTo>
                  <a:lnTo>
                    <a:pt x="1993620" y="0"/>
                  </a:lnTo>
                  <a:cubicBezTo>
                    <a:pt x="2032000" y="0"/>
                    <a:pt x="2063114" y="31114"/>
                    <a:pt x="2063114" y="69494"/>
                  </a:cubicBezTo>
                  <a:lnTo>
                    <a:pt x="2063114" y="625449"/>
                  </a:lnTo>
                  <a:cubicBezTo>
                    <a:pt x="2063114" y="663829"/>
                    <a:pt x="2032000" y="694943"/>
                    <a:pt x="1993620" y="694943"/>
                  </a:cubicBezTo>
                  <a:lnTo>
                    <a:pt x="69494" y="694943"/>
                  </a:lnTo>
                  <a:cubicBezTo>
                    <a:pt x="31114" y="694943"/>
                    <a:pt x="0" y="663829"/>
                    <a:pt x="0" y="625449"/>
                  </a:cubicBezTo>
                  <a:lnTo>
                    <a:pt x="0" y="6949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84" tIns="69884" rIns="69884" bIns="69884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err="1"/>
                <a:t>Xanthosine</a:t>
              </a:r>
              <a:endParaRPr lang="en-US" sz="2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9293266" y="750047"/>
            <a:ext cx="2148774" cy="2672666"/>
            <a:chOff x="9293266" y="750047"/>
            <a:chExt cx="2148774" cy="2672666"/>
          </a:xfrm>
        </p:grpSpPr>
        <p:sp>
          <p:nvSpPr>
            <p:cNvPr id="76" name="Freeform 75"/>
            <p:cNvSpPr/>
            <p:nvPr/>
          </p:nvSpPr>
          <p:spPr>
            <a:xfrm>
              <a:off x="9378926" y="750047"/>
              <a:ext cx="2063114" cy="694943"/>
            </a:xfrm>
            <a:custGeom>
              <a:avLst/>
              <a:gdLst>
                <a:gd name="connsiteX0" fmla="*/ 0 w 2063114"/>
                <a:gd name="connsiteY0" fmla="*/ 69494 h 694943"/>
                <a:gd name="connsiteX1" fmla="*/ 69494 w 2063114"/>
                <a:gd name="connsiteY1" fmla="*/ 0 h 694943"/>
                <a:gd name="connsiteX2" fmla="*/ 1993620 w 2063114"/>
                <a:gd name="connsiteY2" fmla="*/ 0 h 694943"/>
                <a:gd name="connsiteX3" fmla="*/ 2063114 w 2063114"/>
                <a:gd name="connsiteY3" fmla="*/ 69494 h 694943"/>
                <a:gd name="connsiteX4" fmla="*/ 2063114 w 2063114"/>
                <a:gd name="connsiteY4" fmla="*/ 625449 h 694943"/>
                <a:gd name="connsiteX5" fmla="*/ 1993620 w 2063114"/>
                <a:gd name="connsiteY5" fmla="*/ 694943 h 694943"/>
                <a:gd name="connsiteX6" fmla="*/ 69494 w 2063114"/>
                <a:gd name="connsiteY6" fmla="*/ 694943 h 694943"/>
                <a:gd name="connsiteX7" fmla="*/ 0 w 2063114"/>
                <a:gd name="connsiteY7" fmla="*/ 625449 h 694943"/>
                <a:gd name="connsiteX8" fmla="*/ 0 w 2063114"/>
                <a:gd name="connsiteY8" fmla="*/ 69494 h 69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114" h="694943">
                  <a:moveTo>
                    <a:pt x="0" y="69494"/>
                  </a:moveTo>
                  <a:cubicBezTo>
                    <a:pt x="0" y="31114"/>
                    <a:pt x="31114" y="0"/>
                    <a:pt x="69494" y="0"/>
                  </a:cubicBezTo>
                  <a:lnTo>
                    <a:pt x="1993620" y="0"/>
                  </a:lnTo>
                  <a:cubicBezTo>
                    <a:pt x="2032000" y="0"/>
                    <a:pt x="2063114" y="31114"/>
                    <a:pt x="2063114" y="69494"/>
                  </a:cubicBezTo>
                  <a:lnTo>
                    <a:pt x="2063114" y="625449"/>
                  </a:lnTo>
                  <a:cubicBezTo>
                    <a:pt x="2063114" y="663829"/>
                    <a:pt x="2032000" y="694943"/>
                    <a:pt x="1993620" y="694943"/>
                  </a:cubicBezTo>
                  <a:lnTo>
                    <a:pt x="69494" y="694943"/>
                  </a:lnTo>
                  <a:cubicBezTo>
                    <a:pt x="31114" y="694943"/>
                    <a:pt x="0" y="663829"/>
                    <a:pt x="0" y="625449"/>
                  </a:cubicBezTo>
                  <a:lnTo>
                    <a:pt x="0" y="6949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84" tIns="69884" rIns="69884" bIns="69884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/>
                <a:t>GMP</a:t>
              </a:r>
            </a:p>
          </p:txBody>
        </p:sp>
        <p:sp>
          <p:nvSpPr>
            <p:cNvPr id="77" name="Freeform 76"/>
            <p:cNvSpPr/>
            <p:nvPr/>
          </p:nvSpPr>
          <p:spPr>
            <a:xfrm rot="294509">
              <a:off x="10209657" y="1466327"/>
              <a:ext cx="312724" cy="217408"/>
            </a:xfrm>
            <a:custGeom>
              <a:avLst/>
              <a:gdLst>
                <a:gd name="connsiteX0" fmla="*/ 0 w 217408"/>
                <a:gd name="connsiteY0" fmla="*/ 62545 h 312724"/>
                <a:gd name="connsiteX1" fmla="*/ 108704 w 217408"/>
                <a:gd name="connsiteY1" fmla="*/ 62545 h 312724"/>
                <a:gd name="connsiteX2" fmla="*/ 108704 w 217408"/>
                <a:gd name="connsiteY2" fmla="*/ 0 h 312724"/>
                <a:gd name="connsiteX3" fmla="*/ 217408 w 217408"/>
                <a:gd name="connsiteY3" fmla="*/ 156362 h 312724"/>
                <a:gd name="connsiteX4" fmla="*/ 108704 w 217408"/>
                <a:gd name="connsiteY4" fmla="*/ 312724 h 312724"/>
                <a:gd name="connsiteX5" fmla="*/ 108704 w 217408"/>
                <a:gd name="connsiteY5" fmla="*/ 250179 h 312724"/>
                <a:gd name="connsiteX6" fmla="*/ 0 w 217408"/>
                <a:gd name="connsiteY6" fmla="*/ 250179 h 312724"/>
                <a:gd name="connsiteX7" fmla="*/ 0 w 217408"/>
                <a:gd name="connsiteY7" fmla="*/ 62545 h 31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408" h="312724">
                  <a:moveTo>
                    <a:pt x="173926" y="1"/>
                  </a:moveTo>
                  <a:lnTo>
                    <a:pt x="173926" y="156362"/>
                  </a:lnTo>
                  <a:lnTo>
                    <a:pt x="217408" y="156362"/>
                  </a:lnTo>
                  <a:lnTo>
                    <a:pt x="108704" y="312723"/>
                  </a:lnTo>
                  <a:lnTo>
                    <a:pt x="0" y="156362"/>
                  </a:lnTo>
                  <a:lnTo>
                    <a:pt x="43482" y="156362"/>
                  </a:lnTo>
                  <a:lnTo>
                    <a:pt x="43482" y="1"/>
                  </a:lnTo>
                  <a:lnTo>
                    <a:pt x="173926" y="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544" tIns="0" rIns="62545" bIns="65221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  <p:sp>
          <p:nvSpPr>
            <p:cNvPr id="79" name="Freeform 78"/>
            <p:cNvSpPr/>
            <p:nvPr/>
          </p:nvSpPr>
          <p:spPr>
            <a:xfrm rot="4067">
              <a:off x="10168461" y="2502633"/>
              <a:ext cx="312725" cy="224266"/>
            </a:xfrm>
            <a:custGeom>
              <a:avLst/>
              <a:gdLst>
                <a:gd name="connsiteX0" fmla="*/ 0 w 224265"/>
                <a:gd name="connsiteY0" fmla="*/ 62545 h 312724"/>
                <a:gd name="connsiteX1" fmla="*/ 112133 w 224265"/>
                <a:gd name="connsiteY1" fmla="*/ 62545 h 312724"/>
                <a:gd name="connsiteX2" fmla="*/ 112133 w 224265"/>
                <a:gd name="connsiteY2" fmla="*/ 0 h 312724"/>
                <a:gd name="connsiteX3" fmla="*/ 224265 w 224265"/>
                <a:gd name="connsiteY3" fmla="*/ 156362 h 312724"/>
                <a:gd name="connsiteX4" fmla="*/ 112133 w 224265"/>
                <a:gd name="connsiteY4" fmla="*/ 312724 h 312724"/>
                <a:gd name="connsiteX5" fmla="*/ 112133 w 224265"/>
                <a:gd name="connsiteY5" fmla="*/ 250179 h 312724"/>
                <a:gd name="connsiteX6" fmla="*/ 0 w 224265"/>
                <a:gd name="connsiteY6" fmla="*/ 250179 h 312724"/>
                <a:gd name="connsiteX7" fmla="*/ 0 w 224265"/>
                <a:gd name="connsiteY7" fmla="*/ 62545 h 31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265" h="312724">
                  <a:moveTo>
                    <a:pt x="179412" y="1"/>
                  </a:moveTo>
                  <a:lnTo>
                    <a:pt x="179412" y="156363"/>
                  </a:lnTo>
                  <a:lnTo>
                    <a:pt x="224265" y="156363"/>
                  </a:lnTo>
                  <a:lnTo>
                    <a:pt x="112133" y="312723"/>
                  </a:lnTo>
                  <a:lnTo>
                    <a:pt x="0" y="156363"/>
                  </a:lnTo>
                  <a:lnTo>
                    <a:pt x="44853" y="156363"/>
                  </a:lnTo>
                  <a:lnTo>
                    <a:pt x="44853" y="1"/>
                  </a:lnTo>
                  <a:lnTo>
                    <a:pt x="179412" y="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545" tIns="0" rIns="62545" bIns="6727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293266" y="2727770"/>
              <a:ext cx="2063114" cy="694943"/>
            </a:xfrm>
            <a:custGeom>
              <a:avLst/>
              <a:gdLst>
                <a:gd name="connsiteX0" fmla="*/ 0 w 2063114"/>
                <a:gd name="connsiteY0" fmla="*/ 69494 h 694943"/>
                <a:gd name="connsiteX1" fmla="*/ 69494 w 2063114"/>
                <a:gd name="connsiteY1" fmla="*/ 0 h 694943"/>
                <a:gd name="connsiteX2" fmla="*/ 1993620 w 2063114"/>
                <a:gd name="connsiteY2" fmla="*/ 0 h 694943"/>
                <a:gd name="connsiteX3" fmla="*/ 2063114 w 2063114"/>
                <a:gd name="connsiteY3" fmla="*/ 69494 h 694943"/>
                <a:gd name="connsiteX4" fmla="*/ 2063114 w 2063114"/>
                <a:gd name="connsiteY4" fmla="*/ 625449 h 694943"/>
                <a:gd name="connsiteX5" fmla="*/ 1993620 w 2063114"/>
                <a:gd name="connsiteY5" fmla="*/ 694943 h 694943"/>
                <a:gd name="connsiteX6" fmla="*/ 69494 w 2063114"/>
                <a:gd name="connsiteY6" fmla="*/ 694943 h 694943"/>
                <a:gd name="connsiteX7" fmla="*/ 0 w 2063114"/>
                <a:gd name="connsiteY7" fmla="*/ 625449 h 694943"/>
                <a:gd name="connsiteX8" fmla="*/ 0 w 2063114"/>
                <a:gd name="connsiteY8" fmla="*/ 69494 h 69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114" h="694943">
                  <a:moveTo>
                    <a:pt x="0" y="69494"/>
                  </a:moveTo>
                  <a:cubicBezTo>
                    <a:pt x="0" y="31114"/>
                    <a:pt x="31114" y="0"/>
                    <a:pt x="69494" y="0"/>
                  </a:cubicBezTo>
                  <a:lnTo>
                    <a:pt x="1993620" y="0"/>
                  </a:lnTo>
                  <a:cubicBezTo>
                    <a:pt x="2032000" y="0"/>
                    <a:pt x="2063114" y="31114"/>
                    <a:pt x="2063114" y="69494"/>
                  </a:cubicBezTo>
                  <a:lnTo>
                    <a:pt x="2063114" y="625449"/>
                  </a:lnTo>
                  <a:cubicBezTo>
                    <a:pt x="2063114" y="663829"/>
                    <a:pt x="2032000" y="694943"/>
                    <a:pt x="1993620" y="694943"/>
                  </a:cubicBezTo>
                  <a:lnTo>
                    <a:pt x="69494" y="694943"/>
                  </a:lnTo>
                  <a:cubicBezTo>
                    <a:pt x="31114" y="694943"/>
                    <a:pt x="0" y="663829"/>
                    <a:pt x="0" y="625449"/>
                  </a:cubicBezTo>
                  <a:lnTo>
                    <a:pt x="0" y="6949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84" tIns="69884" rIns="69884" bIns="69884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err="1"/>
                <a:t>Guanosine</a:t>
              </a:r>
              <a:endParaRPr lang="en-US" sz="24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31563" y="3537131"/>
            <a:ext cx="312724" cy="224265"/>
            <a:chOff x="1067763" y="1716864"/>
            <a:chExt cx="312724" cy="224265"/>
          </a:xfrm>
        </p:grpSpPr>
        <p:sp>
          <p:nvSpPr>
            <p:cNvPr id="34" name="Right Arrow 33"/>
            <p:cNvSpPr/>
            <p:nvPr/>
          </p:nvSpPr>
          <p:spPr>
            <a:xfrm rot="5404067">
              <a:off x="1111992" y="1672635"/>
              <a:ext cx="224265" cy="312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ight Arrow 4"/>
            <p:cNvSpPr/>
            <p:nvPr/>
          </p:nvSpPr>
          <p:spPr>
            <a:xfrm rot="4067">
              <a:off x="1130347" y="1716865"/>
              <a:ext cx="187634" cy="156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421816" y="3537317"/>
            <a:ext cx="312724" cy="224265"/>
            <a:chOff x="1067763" y="1716864"/>
            <a:chExt cx="312724" cy="224265"/>
          </a:xfrm>
        </p:grpSpPr>
        <p:sp>
          <p:nvSpPr>
            <p:cNvPr id="37" name="Right Arrow 36"/>
            <p:cNvSpPr/>
            <p:nvPr/>
          </p:nvSpPr>
          <p:spPr>
            <a:xfrm rot="5404067">
              <a:off x="1111992" y="1672635"/>
              <a:ext cx="224265" cy="312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ight Arrow 4"/>
            <p:cNvSpPr/>
            <p:nvPr/>
          </p:nvSpPr>
          <p:spPr>
            <a:xfrm rot="4067">
              <a:off x="1130347" y="1716865"/>
              <a:ext cx="187634" cy="156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199498" y="3448965"/>
            <a:ext cx="312724" cy="224265"/>
            <a:chOff x="1067763" y="1716864"/>
            <a:chExt cx="312724" cy="224265"/>
          </a:xfrm>
        </p:grpSpPr>
        <p:sp>
          <p:nvSpPr>
            <p:cNvPr id="40" name="Right Arrow 39"/>
            <p:cNvSpPr/>
            <p:nvPr/>
          </p:nvSpPr>
          <p:spPr>
            <a:xfrm rot="5404067">
              <a:off x="1111992" y="1672635"/>
              <a:ext cx="224265" cy="312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Arrow 4"/>
            <p:cNvSpPr/>
            <p:nvPr/>
          </p:nvSpPr>
          <p:spPr>
            <a:xfrm rot="4067">
              <a:off x="1130347" y="1716865"/>
              <a:ext cx="187634" cy="156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626444" y="3762033"/>
            <a:ext cx="7748692" cy="632459"/>
            <a:chOff x="193156" y="984544"/>
            <a:chExt cx="2063114" cy="694943"/>
          </a:xfrm>
        </p:grpSpPr>
        <p:sp>
          <p:nvSpPr>
            <p:cNvPr id="43" name="Rounded Rectangle 42"/>
            <p:cNvSpPr/>
            <p:nvPr/>
          </p:nvSpPr>
          <p:spPr>
            <a:xfrm>
              <a:off x="193156" y="984544"/>
              <a:ext cx="2063114" cy="69494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213510" y="1004898"/>
              <a:ext cx="2022406" cy="654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Phosphorylated by purine nucleoside </a:t>
              </a:r>
              <a:r>
                <a:rPr lang="en-US" sz="2000" kern="1200" dirty="0" err="1" smtClean="0"/>
                <a:t>phosphorylase</a:t>
              </a:r>
              <a:r>
                <a:rPr lang="en-US" sz="2000" dirty="0"/>
                <a:t> </a:t>
              </a:r>
              <a:r>
                <a:rPr lang="en-US" sz="2000" dirty="0" smtClean="0"/>
                <a:t>(PNP) which produce </a:t>
              </a:r>
              <a:r>
                <a:rPr lang="en-US" sz="2000" u="sng" dirty="0" smtClean="0"/>
                <a:t>Ribose 1-P</a:t>
              </a:r>
              <a:endParaRPr lang="en-US" sz="2000" u="sng" kern="1200" dirty="0" smtClean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596573" y="4651349"/>
            <a:ext cx="1705077" cy="694943"/>
            <a:chOff x="277640" y="785"/>
            <a:chExt cx="2063114" cy="694943"/>
          </a:xfrm>
        </p:grpSpPr>
        <p:sp>
          <p:nvSpPr>
            <p:cNvPr id="52" name="Rounded Rectangle 51"/>
            <p:cNvSpPr/>
            <p:nvPr/>
          </p:nvSpPr>
          <p:spPr>
            <a:xfrm>
              <a:off x="277640" y="785"/>
              <a:ext cx="2063114" cy="69494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297994" y="21139"/>
              <a:ext cx="2022406" cy="654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/>
                <a:t>Hypoxanthine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501246" y="4413016"/>
            <a:ext cx="312724" cy="224265"/>
            <a:chOff x="1067763" y="1716864"/>
            <a:chExt cx="312724" cy="224265"/>
          </a:xfrm>
        </p:grpSpPr>
        <p:sp>
          <p:nvSpPr>
            <p:cNvPr id="55" name="Right Arrow 54"/>
            <p:cNvSpPr/>
            <p:nvPr/>
          </p:nvSpPr>
          <p:spPr>
            <a:xfrm rot="5404067">
              <a:off x="1111992" y="1672635"/>
              <a:ext cx="224265" cy="312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ight Arrow 4"/>
            <p:cNvSpPr/>
            <p:nvPr/>
          </p:nvSpPr>
          <p:spPr>
            <a:xfrm rot="4067">
              <a:off x="1130347" y="1716865"/>
              <a:ext cx="187634" cy="156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</p:grpSp>
      <p:sp>
        <p:nvSpPr>
          <p:cNvPr id="81" name="Freeform 80"/>
          <p:cNvSpPr/>
          <p:nvPr/>
        </p:nvSpPr>
        <p:spPr>
          <a:xfrm>
            <a:off x="6979549" y="4651349"/>
            <a:ext cx="1196647" cy="694943"/>
          </a:xfrm>
          <a:custGeom>
            <a:avLst/>
            <a:gdLst>
              <a:gd name="connsiteX0" fmla="*/ 0 w 2063114"/>
              <a:gd name="connsiteY0" fmla="*/ 69494 h 694943"/>
              <a:gd name="connsiteX1" fmla="*/ 69494 w 2063114"/>
              <a:gd name="connsiteY1" fmla="*/ 0 h 694943"/>
              <a:gd name="connsiteX2" fmla="*/ 1993620 w 2063114"/>
              <a:gd name="connsiteY2" fmla="*/ 0 h 694943"/>
              <a:gd name="connsiteX3" fmla="*/ 2063114 w 2063114"/>
              <a:gd name="connsiteY3" fmla="*/ 69494 h 694943"/>
              <a:gd name="connsiteX4" fmla="*/ 2063114 w 2063114"/>
              <a:gd name="connsiteY4" fmla="*/ 625449 h 694943"/>
              <a:gd name="connsiteX5" fmla="*/ 1993620 w 2063114"/>
              <a:gd name="connsiteY5" fmla="*/ 694943 h 694943"/>
              <a:gd name="connsiteX6" fmla="*/ 69494 w 2063114"/>
              <a:gd name="connsiteY6" fmla="*/ 694943 h 694943"/>
              <a:gd name="connsiteX7" fmla="*/ 0 w 2063114"/>
              <a:gd name="connsiteY7" fmla="*/ 625449 h 694943"/>
              <a:gd name="connsiteX8" fmla="*/ 0 w 2063114"/>
              <a:gd name="connsiteY8" fmla="*/ 69494 h 69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114" h="694943">
                <a:moveTo>
                  <a:pt x="0" y="69494"/>
                </a:moveTo>
                <a:cubicBezTo>
                  <a:pt x="0" y="31114"/>
                  <a:pt x="31114" y="0"/>
                  <a:pt x="69494" y="0"/>
                </a:cubicBezTo>
                <a:lnTo>
                  <a:pt x="1993620" y="0"/>
                </a:lnTo>
                <a:cubicBezTo>
                  <a:pt x="2032000" y="0"/>
                  <a:pt x="2063114" y="31114"/>
                  <a:pt x="2063114" y="69494"/>
                </a:cubicBezTo>
                <a:lnTo>
                  <a:pt x="2063114" y="625449"/>
                </a:lnTo>
                <a:cubicBezTo>
                  <a:pt x="2063114" y="663829"/>
                  <a:pt x="2032000" y="694943"/>
                  <a:pt x="1993620" y="694943"/>
                </a:cubicBezTo>
                <a:lnTo>
                  <a:pt x="69494" y="694943"/>
                </a:lnTo>
                <a:cubicBezTo>
                  <a:pt x="31114" y="694943"/>
                  <a:pt x="0" y="663829"/>
                  <a:pt x="0" y="625449"/>
                </a:cubicBezTo>
                <a:lnTo>
                  <a:pt x="0" y="6949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84" tIns="69884" rIns="69884" bIns="69884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/>
              <a:t>Xanthine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7434703" y="4398772"/>
            <a:ext cx="312724" cy="224265"/>
            <a:chOff x="1067763" y="1716864"/>
            <a:chExt cx="312724" cy="224265"/>
          </a:xfrm>
        </p:grpSpPr>
        <p:sp>
          <p:nvSpPr>
            <p:cNvPr id="83" name="Right Arrow 82"/>
            <p:cNvSpPr/>
            <p:nvPr/>
          </p:nvSpPr>
          <p:spPr>
            <a:xfrm rot="5404067">
              <a:off x="1111992" y="1672635"/>
              <a:ext cx="224265" cy="312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4" name="Right Arrow 4"/>
            <p:cNvSpPr/>
            <p:nvPr/>
          </p:nvSpPr>
          <p:spPr>
            <a:xfrm rot="4067">
              <a:off x="1130347" y="1716865"/>
              <a:ext cx="187634" cy="156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</p:grpSp>
      <p:sp>
        <p:nvSpPr>
          <p:cNvPr id="85" name="Freeform 84"/>
          <p:cNvSpPr/>
          <p:nvPr/>
        </p:nvSpPr>
        <p:spPr>
          <a:xfrm>
            <a:off x="9813187" y="4683187"/>
            <a:ext cx="1227993" cy="694943"/>
          </a:xfrm>
          <a:custGeom>
            <a:avLst/>
            <a:gdLst>
              <a:gd name="connsiteX0" fmla="*/ 0 w 2063114"/>
              <a:gd name="connsiteY0" fmla="*/ 69494 h 694943"/>
              <a:gd name="connsiteX1" fmla="*/ 69494 w 2063114"/>
              <a:gd name="connsiteY1" fmla="*/ 0 h 694943"/>
              <a:gd name="connsiteX2" fmla="*/ 1993620 w 2063114"/>
              <a:gd name="connsiteY2" fmla="*/ 0 h 694943"/>
              <a:gd name="connsiteX3" fmla="*/ 2063114 w 2063114"/>
              <a:gd name="connsiteY3" fmla="*/ 69494 h 694943"/>
              <a:gd name="connsiteX4" fmla="*/ 2063114 w 2063114"/>
              <a:gd name="connsiteY4" fmla="*/ 625449 h 694943"/>
              <a:gd name="connsiteX5" fmla="*/ 1993620 w 2063114"/>
              <a:gd name="connsiteY5" fmla="*/ 694943 h 694943"/>
              <a:gd name="connsiteX6" fmla="*/ 69494 w 2063114"/>
              <a:gd name="connsiteY6" fmla="*/ 694943 h 694943"/>
              <a:gd name="connsiteX7" fmla="*/ 0 w 2063114"/>
              <a:gd name="connsiteY7" fmla="*/ 625449 h 694943"/>
              <a:gd name="connsiteX8" fmla="*/ 0 w 2063114"/>
              <a:gd name="connsiteY8" fmla="*/ 69494 h 69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114" h="694943">
                <a:moveTo>
                  <a:pt x="0" y="69494"/>
                </a:moveTo>
                <a:cubicBezTo>
                  <a:pt x="0" y="31114"/>
                  <a:pt x="31114" y="0"/>
                  <a:pt x="69494" y="0"/>
                </a:cubicBezTo>
                <a:lnTo>
                  <a:pt x="1993620" y="0"/>
                </a:lnTo>
                <a:cubicBezTo>
                  <a:pt x="2032000" y="0"/>
                  <a:pt x="2063114" y="31114"/>
                  <a:pt x="2063114" y="69494"/>
                </a:cubicBezTo>
                <a:lnTo>
                  <a:pt x="2063114" y="625449"/>
                </a:lnTo>
                <a:cubicBezTo>
                  <a:pt x="2063114" y="663829"/>
                  <a:pt x="2032000" y="694943"/>
                  <a:pt x="1993620" y="694943"/>
                </a:cubicBezTo>
                <a:lnTo>
                  <a:pt x="69494" y="694943"/>
                </a:lnTo>
                <a:cubicBezTo>
                  <a:pt x="31114" y="694943"/>
                  <a:pt x="0" y="663829"/>
                  <a:pt x="0" y="625449"/>
                </a:cubicBezTo>
                <a:lnTo>
                  <a:pt x="0" y="6949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84" tIns="69884" rIns="69884" bIns="69884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/>
              <a:t>Guanine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10168461" y="4419399"/>
            <a:ext cx="312724" cy="224265"/>
            <a:chOff x="1067763" y="1716864"/>
            <a:chExt cx="312724" cy="224265"/>
          </a:xfrm>
        </p:grpSpPr>
        <p:sp>
          <p:nvSpPr>
            <p:cNvPr id="87" name="Right Arrow 86"/>
            <p:cNvSpPr/>
            <p:nvPr/>
          </p:nvSpPr>
          <p:spPr>
            <a:xfrm rot="5404067">
              <a:off x="1111992" y="1672635"/>
              <a:ext cx="224265" cy="312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8" name="Right Arrow 4"/>
            <p:cNvSpPr/>
            <p:nvPr/>
          </p:nvSpPr>
          <p:spPr>
            <a:xfrm rot="4067">
              <a:off x="1130347" y="1716865"/>
              <a:ext cx="187634" cy="156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>
            <a:off x="5197909" y="5277614"/>
            <a:ext cx="1767647" cy="137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285479" y="4474776"/>
            <a:ext cx="142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Xanthine oxidase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4" name="Curved Down Arrow 93"/>
          <p:cNvSpPr/>
          <p:nvPr/>
        </p:nvSpPr>
        <p:spPr>
          <a:xfrm>
            <a:off x="4844520" y="5366330"/>
            <a:ext cx="621732" cy="1976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77918" y="5513932"/>
            <a:ext cx="104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+H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049995" y="5513932"/>
            <a:ext cx="80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8176196" y="5121107"/>
            <a:ext cx="1636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8260266" y="4478762"/>
            <a:ext cx="142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Guanine </a:t>
            </a:r>
            <a:r>
              <a:rPr lang="en-US" dirty="0" err="1" smtClean="0"/>
              <a:t>deaminase</a:t>
            </a:r>
            <a:endParaRPr lang="en-US" dirty="0"/>
          </a:p>
        </p:txBody>
      </p:sp>
      <p:sp>
        <p:nvSpPr>
          <p:cNvPr id="100" name="Curved Down Arrow 99"/>
          <p:cNvSpPr/>
          <p:nvPr/>
        </p:nvSpPr>
        <p:spPr>
          <a:xfrm flipH="1">
            <a:off x="8602548" y="5162636"/>
            <a:ext cx="669646" cy="2337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984021" y="5346292"/>
            <a:ext cx="80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8331237" y="5323806"/>
            <a:ext cx="80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103" name="Freeform 102"/>
          <p:cNvSpPr/>
          <p:nvPr/>
        </p:nvSpPr>
        <p:spPr>
          <a:xfrm rot="4067">
            <a:off x="6765018" y="5375459"/>
            <a:ext cx="1759565" cy="751633"/>
          </a:xfrm>
          <a:custGeom>
            <a:avLst/>
            <a:gdLst>
              <a:gd name="connsiteX0" fmla="*/ 0 w 224265"/>
              <a:gd name="connsiteY0" fmla="*/ 62545 h 312724"/>
              <a:gd name="connsiteX1" fmla="*/ 112133 w 224265"/>
              <a:gd name="connsiteY1" fmla="*/ 62545 h 312724"/>
              <a:gd name="connsiteX2" fmla="*/ 112133 w 224265"/>
              <a:gd name="connsiteY2" fmla="*/ 0 h 312724"/>
              <a:gd name="connsiteX3" fmla="*/ 224265 w 224265"/>
              <a:gd name="connsiteY3" fmla="*/ 156362 h 312724"/>
              <a:gd name="connsiteX4" fmla="*/ 112133 w 224265"/>
              <a:gd name="connsiteY4" fmla="*/ 312724 h 312724"/>
              <a:gd name="connsiteX5" fmla="*/ 112133 w 224265"/>
              <a:gd name="connsiteY5" fmla="*/ 250179 h 312724"/>
              <a:gd name="connsiteX6" fmla="*/ 0 w 224265"/>
              <a:gd name="connsiteY6" fmla="*/ 250179 h 312724"/>
              <a:gd name="connsiteX7" fmla="*/ 0 w 224265"/>
              <a:gd name="connsiteY7" fmla="*/ 62545 h 31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265" h="312724">
                <a:moveTo>
                  <a:pt x="179412" y="1"/>
                </a:moveTo>
                <a:lnTo>
                  <a:pt x="179412" y="156363"/>
                </a:lnTo>
                <a:lnTo>
                  <a:pt x="224265" y="156363"/>
                </a:lnTo>
                <a:lnTo>
                  <a:pt x="112133" y="312723"/>
                </a:lnTo>
                <a:lnTo>
                  <a:pt x="0" y="156363"/>
                </a:lnTo>
                <a:lnTo>
                  <a:pt x="44853" y="156363"/>
                </a:lnTo>
                <a:lnTo>
                  <a:pt x="44853" y="1"/>
                </a:lnTo>
                <a:lnTo>
                  <a:pt x="179412" y="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2545" tIns="0" rIns="62545" bIns="67279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rgbClr val="FF0000"/>
                </a:solidFill>
              </a:rPr>
              <a:t>Xanthine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rgbClr val="FF0000"/>
                </a:solidFill>
              </a:rPr>
              <a:t>oxidase</a:t>
            </a:r>
            <a:endParaRPr lang="en-US" sz="1600" b="1" kern="1200" dirty="0">
              <a:solidFill>
                <a:srgbClr val="FF0000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038261" y="6177587"/>
            <a:ext cx="1214135" cy="532361"/>
            <a:chOff x="193156" y="984544"/>
            <a:chExt cx="2063114" cy="694943"/>
          </a:xfrm>
        </p:grpSpPr>
        <p:sp>
          <p:nvSpPr>
            <p:cNvPr id="106" name="Rounded Rectangle 105"/>
            <p:cNvSpPr/>
            <p:nvPr/>
          </p:nvSpPr>
          <p:spPr>
            <a:xfrm>
              <a:off x="193156" y="984544"/>
              <a:ext cx="2063114" cy="694943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07" name="Rounded Rectangle 4"/>
            <p:cNvSpPr/>
            <p:nvPr/>
          </p:nvSpPr>
          <p:spPr>
            <a:xfrm>
              <a:off x="213510" y="1004898"/>
              <a:ext cx="2022406" cy="65423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solidFill>
                    <a:schemeClr val="tx1"/>
                  </a:solidFill>
                </a:rPr>
                <a:t>Uric acid</a:t>
              </a:r>
            </a:p>
          </p:txBody>
        </p:sp>
      </p:grpSp>
      <p:sp>
        <p:nvSpPr>
          <p:cNvPr id="110" name="Curved Left Arrow 109"/>
          <p:cNvSpPr/>
          <p:nvPr/>
        </p:nvSpPr>
        <p:spPr>
          <a:xfrm>
            <a:off x="6502350" y="5620038"/>
            <a:ext cx="402553" cy="5965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673304" y="5500050"/>
            <a:ext cx="922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+H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5950532" y="5914510"/>
            <a:ext cx="80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819" y="4555976"/>
            <a:ext cx="205977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1500" dirty="0" smtClean="0">
                <a:solidFill>
                  <a:srgbClr val="FF0000"/>
                </a:solidFill>
              </a:rPr>
              <a:t>*الدكتور ركز على الإنزيمات باللون الأحمر</a:t>
            </a:r>
            <a:endParaRPr lang="en-US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458" y="-12639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Fate of uric acid in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00" y="857498"/>
            <a:ext cx="8833104" cy="388077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humans, primates, birds and reptiles the </a:t>
            </a:r>
            <a:r>
              <a:rPr lang="en-US" sz="2000" dirty="0" smtClean="0">
                <a:solidFill>
                  <a:srgbClr val="FF0000"/>
                </a:solidFill>
              </a:rPr>
              <a:t>final product </a:t>
            </a:r>
            <a:r>
              <a:rPr lang="en-US" sz="2000" dirty="0" smtClean="0">
                <a:solidFill>
                  <a:schemeClr val="tx1"/>
                </a:solidFill>
              </a:rPr>
              <a:t>of purine degradation is </a:t>
            </a:r>
            <a:r>
              <a:rPr lang="en-US" sz="2000" dirty="0" smtClean="0">
                <a:solidFill>
                  <a:srgbClr val="FF0000"/>
                </a:solidFill>
              </a:rPr>
              <a:t>uric acid</a:t>
            </a:r>
            <a:r>
              <a:rPr lang="en-US" sz="2000" dirty="0" smtClean="0">
                <a:solidFill>
                  <a:schemeClr val="tx1"/>
                </a:solidFill>
              </a:rPr>
              <a:t>, which is then excreted in the urine.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Uric acid is </a:t>
            </a:r>
            <a:r>
              <a:rPr lang="en-US" sz="2000" dirty="0" smtClean="0">
                <a:solidFill>
                  <a:srgbClr val="FF0000"/>
                </a:solidFill>
              </a:rPr>
              <a:t>less soluble in water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Reptiles, insects and birds excrete uric acid as a </a:t>
            </a:r>
            <a:r>
              <a:rPr lang="en-US" sz="2000" u="sng" dirty="0" smtClean="0">
                <a:solidFill>
                  <a:schemeClr val="tx1"/>
                </a:solidFill>
              </a:rPr>
              <a:t>paste of crystals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o save water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Humans excrete uric acid in the urine, they do not have enzymes to further degrade uric acid.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Excessive production of uric acid causes deposition of uric acid crystals in the joints leading to:</a:t>
            </a:r>
          </a:p>
          <a:p>
            <a:pPr>
              <a:buFont typeface="+mj-lt"/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Gout.</a:t>
            </a:r>
          </a:p>
          <a:p>
            <a:pPr>
              <a:buFont typeface="+mj-lt"/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</a:rPr>
              <a:t>Hyperuricemia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30136071"/>
              </p:ext>
            </p:extLst>
          </p:nvPr>
        </p:nvGraphicFramePr>
        <p:xfrm>
          <a:off x="3414805" y="4180031"/>
          <a:ext cx="8113807" cy="2444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04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>
          <a:xfrm rot="5400000">
            <a:off x="450377" y="3740977"/>
            <a:ext cx="1878307" cy="770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Urate </a:t>
            </a:r>
            <a:r>
              <a:rPr lang="en-US" dirty="0"/>
              <a:t>oxid</a:t>
            </a:r>
            <a:r>
              <a:rPr lang="en-US" dirty="0">
                <a:solidFill>
                  <a:srgbClr val="FFFF00"/>
                </a:solidFill>
              </a:rPr>
              <a:t>ase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76881" y="1273244"/>
            <a:ext cx="2410675" cy="697334"/>
            <a:chOff x="2748195" y="561128"/>
            <a:chExt cx="2410675" cy="697334"/>
          </a:xfrm>
        </p:grpSpPr>
        <p:sp>
          <p:nvSpPr>
            <p:cNvPr id="21" name="Rectangle 20"/>
            <p:cNvSpPr/>
            <p:nvPr/>
          </p:nvSpPr>
          <p:spPr>
            <a:xfrm>
              <a:off x="2748195" y="561128"/>
              <a:ext cx="2410675" cy="697334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2748195" y="561128"/>
              <a:ext cx="2410675" cy="697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/>
                <a:t>Uric acid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6881" y="1970579"/>
            <a:ext cx="2410675" cy="1646999"/>
            <a:chOff x="2748195" y="1258463"/>
            <a:chExt cx="2410675" cy="1646999"/>
          </a:xfrm>
        </p:grpSpPr>
        <p:sp>
          <p:nvSpPr>
            <p:cNvPr id="19" name="Rectangle 18"/>
            <p:cNvSpPr/>
            <p:nvPr/>
          </p:nvSpPr>
          <p:spPr>
            <a:xfrm>
              <a:off x="2748195" y="1258464"/>
              <a:ext cx="2410675" cy="1167068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48195" y="1258463"/>
              <a:ext cx="2410675" cy="1646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US" sz="2000" dirty="0" smtClean="0"/>
                <a:t>Primates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US" sz="2000" dirty="0"/>
                <a:t>B</a:t>
              </a:r>
              <a:r>
                <a:rPr lang="en-US" sz="2000" dirty="0" smtClean="0"/>
                <a:t>irds </a:t>
              </a:r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US" sz="2000" dirty="0" smtClean="0"/>
                <a:t>Reptiles </a:t>
              </a:r>
              <a:endParaRPr lang="en-US" sz="20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2000" kern="1200" dirty="0"/>
            </a:p>
          </p:txBody>
        </p:sp>
      </p:grpSp>
      <p:sp>
        <p:nvSpPr>
          <p:cNvPr id="23" name="Right Arrow 22"/>
          <p:cNvSpPr/>
          <p:nvPr/>
        </p:nvSpPr>
        <p:spPr>
          <a:xfrm>
            <a:off x="7386021" y="5468066"/>
            <a:ext cx="2018852" cy="770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Allonatioc</a:t>
            </a:r>
            <a:r>
              <a:rPr lang="en-US" dirty="0" err="1" smtClean="0">
                <a:solidFill>
                  <a:srgbClr val="FFFF00"/>
                </a:solidFill>
              </a:rPr>
              <a:t>ase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777202" y="5468066"/>
            <a:ext cx="2018852" cy="770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Allonation</a:t>
            </a:r>
            <a:r>
              <a:rPr lang="en-US" dirty="0" err="1" smtClean="0">
                <a:solidFill>
                  <a:srgbClr val="FFFF00"/>
                </a:solidFill>
              </a:rPr>
              <a:t>ase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6881" y="5119399"/>
            <a:ext cx="2410675" cy="697334"/>
            <a:chOff x="2748195" y="561128"/>
            <a:chExt cx="2410675" cy="697334"/>
          </a:xfrm>
        </p:grpSpPr>
        <p:sp>
          <p:nvSpPr>
            <p:cNvPr id="26" name="Rectangle 25"/>
            <p:cNvSpPr/>
            <p:nvPr/>
          </p:nvSpPr>
          <p:spPr>
            <a:xfrm>
              <a:off x="2748195" y="561128"/>
              <a:ext cx="2410675" cy="697334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2748195" y="561128"/>
              <a:ext cx="2410675" cy="697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err="1"/>
                <a:t>Allonation</a:t>
              </a:r>
              <a:endParaRPr lang="en-US" sz="28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76881" y="5816734"/>
            <a:ext cx="2410675" cy="1138605"/>
            <a:chOff x="2748195" y="1258463"/>
            <a:chExt cx="2410675" cy="1646999"/>
          </a:xfrm>
        </p:grpSpPr>
        <p:sp>
          <p:nvSpPr>
            <p:cNvPr id="29" name="Rectangle 28"/>
            <p:cNvSpPr/>
            <p:nvPr/>
          </p:nvSpPr>
          <p:spPr>
            <a:xfrm>
              <a:off x="2748195" y="1258464"/>
              <a:ext cx="2410675" cy="1167068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48195" y="1258463"/>
              <a:ext cx="2410675" cy="1646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 smtClean="0"/>
                <a:t>Other mammals</a:t>
              </a:r>
              <a:endParaRPr lang="en-US" sz="20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885700" y="5119399"/>
            <a:ext cx="2410675" cy="697334"/>
            <a:chOff x="2748195" y="561128"/>
            <a:chExt cx="2410675" cy="697334"/>
          </a:xfrm>
        </p:grpSpPr>
        <p:sp>
          <p:nvSpPr>
            <p:cNvPr id="32" name="Rectangle 31"/>
            <p:cNvSpPr/>
            <p:nvPr/>
          </p:nvSpPr>
          <p:spPr>
            <a:xfrm>
              <a:off x="2748195" y="561128"/>
              <a:ext cx="2410675" cy="697334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2748195" y="561128"/>
              <a:ext cx="2410675" cy="697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dirty="0" err="1" smtClean="0"/>
                <a:t>Allonatioc</a:t>
              </a:r>
              <a:r>
                <a:rPr lang="en-US" sz="2600" dirty="0" smtClean="0"/>
                <a:t> Acid</a:t>
              </a:r>
              <a:endParaRPr lang="en-US" sz="26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885700" y="5816734"/>
            <a:ext cx="2410675" cy="1138605"/>
            <a:chOff x="2748195" y="1258463"/>
            <a:chExt cx="2410675" cy="1646999"/>
          </a:xfrm>
        </p:grpSpPr>
        <p:sp>
          <p:nvSpPr>
            <p:cNvPr id="35" name="Rectangle 34"/>
            <p:cNvSpPr/>
            <p:nvPr/>
          </p:nvSpPr>
          <p:spPr>
            <a:xfrm>
              <a:off x="2748195" y="1258464"/>
              <a:ext cx="2410675" cy="1167068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748195" y="1258463"/>
              <a:ext cx="2410675" cy="1646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 smtClean="0"/>
                <a:t>Teleost fish</a:t>
              </a:r>
              <a:endParaRPr lang="en-US" sz="20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514177" y="5119399"/>
            <a:ext cx="2410675" cy="697334"/>
            <a:chOff x="2748195" y="561128"/>
            <a:chExt cx="2410675" cy="697334"/>
          </a:xfrm>
        </p:grpSpPr>
        <p:sp>
          <p:nvSpPr>
            <p:cNvPr id="38" name="Rectangle 37"/>
            <p:cNvSpPr/>
            <p:nvPr/>
          </p:nvSpPr>
          <p:spPr>
            <a:xfrm>
              <a:off x="2748195" y="561128"/>
              <a:ext cx="2410675" cy="697334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ectangle 38"/>
            <p:cNvSpPr/>
            <p:nvPr/>
          </p:nvSpPr>
          <p:spPr>
            <a:xfrm>
              <a:off x="2748195" y="561128"/>
              <a:ext cx="2410675" cy="697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dirty="0" smtClean="0"/>
                <a:t>Urea</a:t>
              </a:r>
              <a:endParaRPr lang="en-US" sz="26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514177" y="5816734"/>
            <a:ext cx="2410675" cy="1138605"/>
            <a:chOff x="2748195" y="1258463"/>
            <a:chExt cx="2410675" cy="1646999"/>
          </a:xfrm>
        </p:grpSpPr>
        <p:sp>
          <p:nvSpPr>
            <p:cNvPr id="41" name="Rectangle 40"/>
            <p:cNvSpPr/>
            <p:nvPr/>
          </p:nvSpPr>
          <p:spPr>
            <a:xfrm>
              <a:off x="2748195" y="1258464"/>
              <a:ext cx="2410675" cy="1167068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748195" y="1258463"/>
              <a:ext cx="2410675" cy="1646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 smtClean="0"/>
                <a:t>Cartilaginous fish</a:t>
              </a:r>
              <a:endParaRPr lang="en-US" sz="2000" kern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514177" y="1683305"/>
            <a:ext cx="2410675" cy="697334"/>
            <a:chOff x="2748195" y="561128"/>
            <a:chExt cx="2410675" cy="697334"/>
          </a:xfrm>
        </p:grpSpPr>
        <p:sp>
          <p:nvSpPr>
            <p:cNvPr id="45" name="Rectangle 44"/>
            <p:cNvSpPr/>
            <p:nvPr/>
          </p:nvSpPr>
          <p:spPr>
            <a:xfrm>
              <a:off x="2748195" y="561128"/>
              <a:ext cx="2410675" cy="697334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2748195" y="561128"/>
              <a:ext cx="2410675" cy="697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dirty="0" smtClean="0"/>
                <a:t>Ammonia </a:t>
              </a:r>
              <a:endParaRPr lang="en-US" sz="26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514177" y="2380640"/>
            <a:ext cx="2410675" cy="1138605"/>
            <a:chOff x="2748195" y="1258463"/>
            <a:chExt cx="2410675" cy="1646999"/>
          </a:xfrm>
        </p:grpSpPr>
        <p:sp>
          <p:nvSpPr>
            <p:cNvPr id="48" name="Rectangle 47"/>
            <p:cNvSpPr/>
            <p:nvPr/>
          </p:nvSpPr>
          <p:spPr>
            <a:xfrm>
              <a:off x="2748195" y="1258464"/>
              <a:ext cx="2410675" cy="1167068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748195" y="1258463"/>
              <a:ext cx="2410675" cy="1646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 smtClean="0"/>
                <a:t>Invertebrates</a:t>
              </a:r>
              <a:endParaRPr lang="en-US" sz="2000" kern="1200" dirty="0"/>
            </a:p>
          </p:txBody>
        </p:sp>
      </p:grpSp>
      <p:sp>
        <p:nvSpPr>
          <p:cNvPr id="50" name="Right Arrow 49"/>
          <p:cNvSpPr/>
          <p:nvPr/>
        </p:nvSpPr>
        <p:spPr>
          <a:xfrm rot="16200000">
            <a:off x="9833119" y="3793737"/>
            <a:ext cx="1772789" cy="770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Urea</a:t>
            </a:r>
            <a:r>
              <a:rPr lang="en-US" smtClean="0">
                <a:solidFill>
                  <a:srgbClr val="FFFF00"/>
                </a:solidFill>
              </a:rPr>
              <a:t>ase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2687556" y="-11698"/>
            <a:ext cx="8596668" cy="1320800"/>
          </a:xfrm>
        </p:spPr>
        <p:txBody>
          <a:bodyPr/>
          <a:lstStyle/>
          <a:p>
            <a:r>
              <a:rPr lang="en-US" dirty="0" smtClean="0"/>
              <a:t>Fate of uric acid in Animals</a:t>
            </a:r>
            <a:endParaRPr lang="en-US" dirty="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4046884" y="1970578"/>
            <a:ext cx="3539123" cy="9356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**Degradation </a:t>
            </a:r>
            <a:r>
              <a:rPr lang="en-US" sz="1800" dirty="0">
                <a:solidFill>
                  <a:schemeClr val="tx1"/>
                </a:solidFill>
              </a:rPr>
              <a:t>of uric acid to ammonia in some </a:t>
            </a:r>
            <a:r>
              <a:rPr lang="en-US" sz="1800" dirty="0" smtClean="0">
                <a:solidFill>
                  <a:schemeClr val="tx1"/>
                </a:solidFill>
              </a:rPr>
              <a:t>animals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, doctor said only read names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*girls*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821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734" y="91440"/>
            <a:ext cx="8596668" cy="1320800"/>
          </a:xfrm>
        </p:spPr>
        <p:txBody>
          <a:bodyPr/>
          <a:lstStyle/>
          <a:p>
            <a:r>
              <a:rPr lang="en-US" dirty="0" smtClean="0"/>
              <a:t>Gout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5651"/>
            <a:ext cx="8596668" cy="44685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Gout is a disease due to high levels of uric acid in body fluids.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7.0</a:t>
            </a:r>
            <a:r>
              <a:rPr lang="en-US" dirty="0" smtClean="0">
                <a:solidFill>
                  <a:schemeClr val="tx1"/>
                </a:solidFill>
              </a:rPr>
              <a:t> mg/</a:t>
            </a:r>
            <a:r>
              <a:rPr lang="en-US" dirty="0" err="1" smtClean="0">
                <a:solidFill>
                  <a:schemeClr val="tx1"/>
                </a:solidFill>
              </a:rPr>
              <a:t>dL</a:t>
            </a:r>
            <a:r>
              <a:rPr lang="en-US" dirty="0" smtClean="0">
                <a:solidFill>
                  <a:schemeClr val="tx1"/>
                </a:solidFill>
              </a:rPr>
              <a:t> and above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Uric acid accumulates because of:</a:t>
            </a:r>
          </a:p>
          <a:p>
            <a:pPr>
              <a:buFont typeface="+mj-lt"/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Overproduction</a:t>
            </a:r>
          </a:p>
          <a:p>
            <a:pPr>
              <a:buFont typeface="+mj-lt"/>
              <a:buAutoNum type="alphaLcPeriod"/>
            </a:pPr>
            <a:r>
              <a:rPr lang="en-US" b="1" dirty="0" err="1" smtClean="0">
                <a:solidFill>
                  <a:srgbClr val="FF0000"/>
                </a:solidFill>
              </a:rPr>
              <a:t>Underexcretion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Painful arthritic joint inflammation due to deposits of insoluble sodium </a:t>
            </a:r>
            <a:r>
              <a:rPr lang="en-US" dirty="0" err="1" smtClean="0">
                <a:solidFill>
                  <a:schemeClr val="tx1"/>
                </a:solidFill>
              </a:rPr>
              <a:t>urate</a:t>
            </a:r>
            <a:r>
              <a:rPr lang="en-US" dirty="0" smtClean="0">
                <a:solidFill>
                  <a:schemeClr val="tx1"/>
                </a:solidFill>
              </a:rPr>
              <a:t> crystals (especially big toe).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Affects 3 per 1000 people.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Sodium </a:t>
            </a:r>
            <a:r>
              <a:rPr lang="en-US" dirty="0" err="1" smtClean="0">
                <a:solidFill>
                  <a:schemeClr val="tx1"/>
                </a:solidFill>
              </a:rPr>
              <a:t>urate</a:t>
            </a:r>
            <a:r>
              <a:rPr lang="en-US" dirty="0" smtClean="0">
                <a:solidFill>
                  <a:schemeClr val="tx1"/>
                </a:solidFill>
              </a:rPr>
              <a:t> crystals accumulate in kidneys, ureter and joints leading to chronic gouty arthritis.</a:t>
            </a:r>
          </a:p>
        </p:txBody>
      </p:sp>
      <p:pic>
        <p:nvPicPr>
          <p:cNvPr id="4" name="image5.jpeg" descr="Sodium%20Urate%20Crystal"/>
          <p:cNvPicPr>
            <a:picLocks noChangeAspect="1"/>
          </p:cNvPicPr>
          <p:nvPr/>
        </p:nvPicPr>
        <p:blipFill>
          <a:blip r:embed="rId2">
            <a:extLst/>
          </a:blip>
          <a:srcRect l="2226" t="4666" r="2225" b="7333"/>
          <a:stretch>
            <a:fillRect/>
          </a:stretch>
        </p:blipFill>
        <p:spPr>
          <a:xfrm>
            <a:off x="888491" y="4888482"/>
            <a:ext cx="2549653" cy="146021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/>
          <p:cNvSpPr txBox="1"/>
          <p:nvPr/>
        </p:nvSpPr>
        <p:spPr>
          <a:xfrm>
            <a:off x="420624" y="6348701"/>
            <a:ext cx="3822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Sodium urate crystals in urine</a:t>
            </a:r>
            <a:endParaRPr lang="en-US" dirty="0"/>
          </a:p>
        </p:txBody>
      </p:sp>
      <p:pic>
        <p:nvPicPr>
          <p:cNvPr id="6" name="image6.png" descr="Gout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45143" y="4888482"/>
            <a:ext cx="2560297" cy="146021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Rectangle 6"/>
          <p:cNvSpPr/>
          <p:nvPr/>
        </p:nvSpPr>
        <p:spPr>
          <a:xfrm>
            <a:off x="6509202" y="6348701"/>
            <a:ext cx="1632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Swollen joints</a:t>
            </a:r>
          </a:p>
        </p:txBody>
      </p:sp>
    </p:spTree>
    <p:extLst>
      <p:ext uri="{BB962C8B-B14F-4D97-AF65-F5344CB8AC3E}">
        <p14:creationId xmlns:p14="http://schemas.microsoft.com/office/powerpoint/2010/main" val="15239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55" y="658368"/>
            <a:ext cx="9746826" cy="2487168"/>
          </a:xfrm>
        </p:spPr>
        <p:txBody>
          <a:bodyPr>
            <a:noAutofit/>
          </a:bodyPr>
          <a:lstStyle/>
          <a:p>
            <a:r>
              <a:rPr lang="en-US" sz="2000" u="sng" dirty="0" smtClean="0">
                <a:solidFill>
                  <a:schemeClr val="tx1"/>
                </a:solidFill>
              </a:rPr>
              <a:t>Inaccurately</a:t>
            </a:r>
            <a:r>
              <a:rPr lang="en-US" sz="2000" dirty="0" smtClean="0">
                <a:solidFill>
                  <a:schemeClr val="tx1"/>
                </a:solidFill>
              </a:rPr>
              <a:t> associated with </a:t>
            </a:r>
            <a:r>
              <a:rPr lang="en-US" sz="2000" dirty="0" err="1" smtClean="0">
                <a:solidFill>
                  <a:schemeClr val="tx1"/>
                </a:solidFill>
              </a:rPr>
              <a:t>overtreating</a:t>
            </a:r>
            <a:r>
              <a:rPr lang="en-US" sz="2000" dirty="0" smtClean="0">
                <a:solidFill>
                  <a:schemeClr val="tx1"/>
                </a:solidFill>
              </a:rPr>
              <a:t> and drinking.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Alcohol</a:t>
            </a:r>
            <a:r>
              <a:rPr lang="en-US" sz="2000" dirty="0" smtClean="0">
                <a:solidFill>
                  <a:schemeClr val="tx1"/>
                </a:solidFill>
              </a:rPr>
              <a:t> used to be contaminated with </a:t>
            </a:r>
            <a:r>
              <a:rPr lang="en-US" sz="2000" b="1" dirty="0" smtClean="0">
                <a:solidFill>
                  <a:srgbClr val="FF0000"/>
                </a:solidFill>
              </a:rPr>
              <a:t>lead</a:t>
            </a:r>
            <a:r>
              <a:rPr lang="en-US" sz="2000" dirty="0" smtClean="0">
                <a:solidFill>
                  <a:schemeClr val="tx1"/>
                </a:solidFill>
              </a:rPr>
              <a:t> during manufacture and storage, and lead decreases excretion of uric acid from kidneys causing </a:t>
            </a:r>
            <a:r>
              <a:rPr lang="en-US" sz="2000" dirty="0" err="1" smtClean="0">
                <a:solidFill>
                  <a:schemeClr val="tx1"/>
                </a:solidFill>
              </a:rPr>
              <a:t>hyperuricemia</a:t>
            </a:r>
            <a:r>
              <a:rPr lang="en-US" sz="2000" dirty="0" smtClean="0">
                <a:solidFill>
                  <a:schemeClr val="tx1"/>
                </a:solidFill>
              </a:rPr>
              <a:t> and gout.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Excessive meat consumption increases uric acid production in some individuals.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There are two main causes of gout:</a:t>
            </a:r>
          </a:p>
          <a:p>
            <a:pPr>
              <a:buFont typeface="+mj-lt"/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Overproduction of uric acid.        </a:t>
            </a:r>
            <a:r>
              <a:rPr lang="en-US" sz="2000" dirty="0" smtClean="0">
                <a:solidFill>
                  <a:srgbClr val="00B050"/>
                </a:solidFill>
              </a:rPr>
              <a:t>b.    </a:t>
            </a:r>
            <a:r>
              <a:rPr lang="en-US" sz="2000" dirty="0" err="1" smtClean="0">
                <a:solidFill>
                  <a:schemeClr val="tx1"/>
                </a:solidFill>
              </a:rPr>
              <a:t>Underexcretion</a:t>
            </a:r>
            <a:r>
              <a:rPr lang="en-US" sz="2000" dirty="0" smtClean="0">
                <a:solidFill>
                  <a:schemeClr val="tx1"/>
                </a:solidFill>
              </a:rPr>
              <a:t> of uric acid.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13928405"/>
              </p:ext>
            </p:extLst>
          </p:nvPr>
        </p:nvGraphicFramePr>
        <p:xfrm>
          <a:off x="906927" y="2223008"/>
          <a:ext cx="10149840" cy="5896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639734" y="-3048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Gout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3_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839</Words>
  <Application>Microsoft Office PowerPoint</Application>
  <PresentationFormat>Custom</PresentationFormat>
  <Paragraphs>181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Facet</vt:lpstr>
      <vt:lpstr>3_Facet</vt:lpstr>
      <vt:lpstr>Purine degradation and Gout</vt:lpstr>
      <vt:lpstr>Objectives:</vt:lpstr>
      <vt:lpstr>Purine degradation pathway</vt:lpstr>
      <vt:lpstr>Purine degradation pathway</vt:lpstr>
      <vt:lpstr>Major pathway of purine catabolism in animals</vt:lpstr>
      <vt:lpstr>Fate of uric acid in humans</vt:lpstr>
      <vt:lpstr>Fate of uric acid in Animals</vt:lpstr>
      <vt:lpstr>Gout</vt:lpstr>
      <vt:lpstr>PowerPoint Presentation</vt:lpstr>
      <vt:lpstr>Treatment</vt:lpstr>
      <vt:lpstr>Videos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Glycogen Metabolism</dc:title>
  <dc:creator>Hamad Alhassoun</dc:creator>
  <cp:lastModifiedBy>TOSHIBA</cp:lastModifiedBy>
  <cp:revision>218</cp:revision>
  <dcterms:created xsi:type="dcterms:W3CDTF">2016-12-18T21:18:31Z</dcterms:created>
  <dcterms:modified xsi:type="dcterms:W3CDTF">2017-01-15T20:21:14Z</dcterms:modified>
</cp:coreProperties>
</file>