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55" r:id="rId1"/>
  </p:sldMasterIdLst>
  <p:notesMasterIdLst>
    <p:notesMasterId r:id="rId18"/>
  </p:notesMasterIdLst>
  <p:sldIdLst>
    <p:sldId id="256" r:id="rId2"/>
    <p:sldId id="289" r:id="rId3"/>
    <p:sldId id="271" r:id="rId4"/>
    <p:sldId id="272" r:id="rId5"/>
    <p:sldId id="273" r:id="rId6"/>
    <p:sldId id="274" r:id="rId7"/>
    <p:sldId id="275" r:id="rId8"/>
    <p:sldId id="276" r:id="rId9"/>
    <p:sldId id="277" r:id="rId10"/>
    <p:sldId id="284" r:id="rId11"/>
    <p:sldId id="285" r:id="rId12"/>
    <p:sldId id="286" r:id="rId13"/>
    <p:sldId id="279" r:id="rId14"/>
    <p:sldId id="280" r:id="rId15"/>
    <p:sldId id="288" r:id="rId16"/>
    <p:sldId id="290" r:id="rId1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3zoz .q" initials="3."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BF26"/>
    <a:srgbClr val="F9F9F9"/>
    <a:srgbClr val="AC048C"/>
    <a:srgbClr val="796337"/>
    <a:srgbClr val="9EABBC"/>
    <a:srgbClr val="FFCC00"/>
    <a:srgbClr val="506AC8"/>
    <a:srgbClr val="8D9EDB"/>
    <a:srgbClr val="7085D2"/>
    <a:srgbClr val="55AC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108BE60-98E1-4CA7-AB5B-2BF94F43183B}">
  <a:tblStyle styleId="{1108BE60-98E1-4CA7-AB5B-2BF94F43183B}" styleName="Table_0">
    <a:wholeTbl>
      <a:tcTxStyle b="off" i="off">
        <a:font>
          <a:latin typeface="Calibri"/>
          <a:ea typeface="Calibri"/>
          <a:cs typeface="Calibri"/>
        </a:font>
        <a:schemeClr val="dk1"/>
      </a:tcTxStyle>
      <a:tcStyle>
        <a:tcBdr>
          <a:left>
            <a:ln w="12700" cap="flat" cmpd="sng">
              <a:solidFill>
                <a:schemeClr val="dk1"/>
              </a:solidFill>
              <a:prstDash val="solid"/>
              <a:round/>
              <a:headEnd type="none" w="med" len="med"/>
              <a:tailEnd type="none" w="med" len="med"/>
            </a:ln>
          </a:left>
          <a:right>
            <a:ln w="12700" cap="flat" cmpd="sng">
              <a:solidFill>
                <a:schemeClr val="dk1"/>
              </a:solidFill>
              <a:prstDash val="solid"/>
              <a:round/>
              <a:headEnd type="none" w="med" len="med"/>
              <a:tailEnd type="none" w="med" len="med"/>
            </a:ln>
          </a:right>
          <a:top>
            <a:ln w="12700" cap="flat" cmpd="sng">
              <a:solidFill>
                <a:schemeClr val="dk1"/>
              </a:solidFill>
              <a:prstDash val="solid"/>
              <a:round/>
              <a:headEnd type="none" w="med" len="med"/>
              <a:tailEnd type="none" w="med" len="med"/>
            </a:ln>
          </a:top>
          <a:bottom>
            <a:ln w="12700" cap="flat" cmpd="sng">
              <a:solidFill>
                <a:schemeClr val="dk1"/>
              </a:solidFill>
              <a:prstDash val="solid"/>
              <a:round/>
              <a:headEnd type="none" w="med" len="med"/>
              <a:tailEnd type="none" w="med" len="med"/>
            </a:ln>
          </a:bottom>
          <a:insideH>
            <a:ln w="12700" cap="flat" cmpd="sng">
              <a:solidFill>
                <a:schemeClr val="dk1"/>
              </a:solidFill>
              <a:prstDash val="solid"/>
              <a:round/>
              <a:headEnd type="none" w="med" len="med"/>
              <a:tailEnd type="none" w="med" len="med"/>
            </a:ln>
          </a:insideH>
          <a:insideV>
            <a:ln w="12700" cap="flat" cmpd="sng">
              <a:solidFill>
                <a:schemeClr val="dk1"/>
              </a:solidFill>
              <a:prstDash val="solid"/>
              <a:round/>
              <a:headEnd type="none" w="med" len="med"/>
              <a:tailEnd type="none" w="med" len="med"/>
            </a:ln>
          </a:insideV>
        </a:tcBdr>
        <a:fill>
          <a:solidFill>
            <a:srgbClr val="FFFFFF">
              <a:alpha val="0"/>
            </a:srgbClr>
          </a:solidFill>
        </a:fill>
      </a:tcStyle>
    </a:wholeTbl>
    <a:band1H>
      <a:tcStyle>
        <a:tcBdr/>
        <a:fill>
          <a:solidFill>
            <a:schemeClr val="dk1">
              <a:alpha val="20000"/>
            </a:schemeClr>
          </a:solidFill>
        </a:fill>
      </a:tcStyle>
    </a:band1H>
    <a:band1V>
      <a:tcStyle>
        <a:tcBdr/>
        <a:fill>
          <a:solidFill>
            <a:schemeClr val="dk1">
              <a:alpha val="20000"/>
            </a:schemeClr>
          </a:solidFill>
        </a:fill>
      </a:tcStyle>
    </a:band1V>
    <a:lastCol>
      <a:tcTxStyle b="on" i="off"/>
      <a:tcStyle>
        <a:tcBdr/>
      </a:tcStyle>
    </a:lastCol>
    <a:firstCol>
      <a:tcTxStyle b="on" i="off"/>
      <a:tcStyle>
        <a:tcBdr/>
      </a:tcStyle>
    </a:firstCol>
    <a:lastRow>
      <a:tcTxStyle b="on" i="off"/>
      <a:tcStyle>
        <a:tcBdr>
          <a:top>
            <a:ln w="50800" cap="flat" cmpd="sng">
              <a:solidFill>
                <a:schemeClr val="dk1"/>
              </a:solidFill>
              <a:prstDash val="solid"/>
              <a:round/>
              <a:headEnd type="none" w="med" len="med"/>
              <a:tailEnd type="none" w="med" len="med"/>
            </a:ln>
          </a:top>
        </a:tcBdr>
        <a:fill>
          <a:solidFill>
            <a:srgbClr val="FFFFFF">
              <a:alpha val="0"/>
            </a:srgbClr>
          </a:solidFill>
        </a:fill>
      </a:tcStyle>
    </a:lastRow>
    <a:firstRow>
      <a:tcTxStyle b="on" i="off"/>
      <a:tcStyle>
        <a:tcBdr>
          <a:bottom>
            <a:ln w="25400" cap="flat" cmpd="sng">
              <a:solidFill>
                <a:schemeClr val="dk1"/>
              </a:solidFill>
              <a:prstDash val="solid"/>
              <a:round/>
              <a:headEnd type="none" w="med" len="med"/>
              <a:tailEnd type="none" w="med" len="med"/>
            </a:ln>
          </a:bottom>
        </a:tcBdr>
        <a:fill>
          <a:solidFill>
            <a:srgbClr val="FFFFFF">
              <a:alpha val="0"/>
            </a:srgbClr>
          </a:solidFill>
        </a:fill>
      </a:tcStyle>
    </a:firstRow>
  </a:tblStyle>
  <a:tblStyle styleId="{3E5EB3EA-823C-4605-A2E9-52B1581408BE}"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8EBF5"/>
          </a:solidFill>
        </a:fill>
      </a:tcStyle>
    </a:wholeTbl>
    <a:band1H>
      <a:tcStyle>
        <a:tcBdr/>
        <a:fill>
          <a:solidFill>
            <a:srgbClr val="CDD4EA"/>
          </a:solidFill>
        </a:fill>
      </a:tcStyle>
    </a:band1H>
    <a:band1V>
      <a:tcStyle>
        <a:tcBdr/>
        <a:fill>
          <a:solidFill>
            <a:srgbClr val="CDD4EA"/>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1" autoAdjust="0"/>
    <p:restoredTop sz="95897"/>
  </p:normalViewPr>
  <p:slideViewPr>
    <p:cSldViewPr snapToGrid="0">
      <p:cViewPr>
        <p:scale>
          <a:sx n="110" d="100"/>
          <a:sy n="110" d="100"/>
        </p:scale>
        <p:origin x="176" y="1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commentAuthors" Target="commentAuthor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7411DF-F7DF-455A-8838-8796AF41D44A}" type="doc">
      <dgm:prSet loTypeId="urn:microsoft.com/office/officeart/2005/8/layout/orgChart1" loCatId="hierarchy" qsTypeId="urn:microsoft.com/office/officeart/2005/8/quickstyle/simple1" qsCatId="simple" csTypeId="urn:microsoft.com/office/officeart/2005/8/colors/accent1_1" csCatId="accent1" phldr="1"/>
      <dgm:spPr/>
      <dgm:t>
        <a:bodyPr/>
        <a:lstStyle/>
        <a:p>
          <a:pPr rtl="1"/>
          <a:endParaRPr lang="ar-SA"/>
        </a:p>
      </dgm:t>
    </dgm:pt>
    <dgm:pt modelId="{9304BDCE-20E8-4776-B31A-5632EA20C3C9}">
      <dgm:prSet phldrT="[نص]" custT="1"/>
      <dgm:spPr>
        <a:solidFill>
          <a:srgbClr val="F9F9F9"/>
        </a:solidFill>
      </dgm:spPr>
      <dgm:t>
        <a:bodyPr/>
        <a:lstStyle/>
        <a:p>
          <a:pPr rtl="1"/>
          <a:r>
            <a:rPr lang="en-US" sz="3000" b="1" dirty="0">
              <a:solidFill>
                <a:schemeClr val="tx1"/>
              </a:solidFill>
            </a:rPr>
            <a:t>Differentiates into 3 parts</a:t>
          </a:r>
          <a:endParaRPr lang="ar-SA" sz="3000" dirty="0">
            <a:solidFill>
              <a:schemeClr val="tx1"/>
            </a:solidFill>
          </a:endParaRPr>
        </a:p>
      </dgm:t>
    </dgm:pt>
    <dgm:pt modelId="{1195EFA7-EA91-4F90-A970-72A787C68F1D}" type="parTrans" cxnId="{6C9606D0-0123-4ACD-B5F5-BCC72508AAD7}">
      <dgm:prSet/>
      <dgm:spPr/>
      <dgm:t>
        <a:bodyPr/>
        <a:lstStyle/>
        <a:p>
          <a:pPr rtl="1"/>
          <a:endParaRPr lang="ar-SA"/>
        </a:p>
      </dgm:t>
    </dgm:pt>
    <dgm:pt modelId="{ACD4D40F-8558-450E-9810-C1E0CF1600B8}" type="sibTrans" cxnId="{6C9606D0-0123-4ACD-B5F5-BCC72508AAD7}">
      <dgm:prSet/>
      <dgm:spPr/>
      <dgm:t>
        <a:bodyPr/>
        <a:lstStyle/>
        <a:p>
          <a:pPr rtl="1"/>
          <a:endParaRPr lang="ar-SA"/>
        </a:p>
      </dgm:t>
    </dgm:pt>
    <dgm:pt modelId="{A0F1A3B8-E776-485D-AE34-7986BB7ECD99}">
      <dgm:prSet phldrT="[نص]" custT="1"/>
      <dgm:spPr>
        <a:solidFill>
          <a:srgbClr val="F9F9F9"/>
        </a:solidFill>
      </dgm:spPr>
      <dgm:t>
        <a:bodyPr/>
        <a:lstStyle/>
        <a:p>
          <a:pPr rtl="1"/>
          <a:r>
            <a:rPr lang="en-US" sz="3100" b="1" dirty="0">
              <a:solidFill>
                <a:srgbClr val="FF0000"/>
              </a:solidFill>
            </a:rPr>
            <a:t>Paraxial</a:t>
          </a:r>
          <a:r>
            <a:rPr lang="en-US" sz="3100" b="1" dirty="0"/>
            <a:t> </a:t>
          </a:r>
        </a:p>
        <a:p>
          <a:pPr rtl="1"/>
          <a:r>
            <a:rPr lang="en-US" sz="2000" b="0" dirty="0"/>
            <a:t>mesoderm</a:t>
          </a:r>
          <a:endParaRPr lang="ar-SA" sz="2000" b="0" dirty="0"/>
        </a:p>
      </dgm:t>
    </dgm:pt>
    <dgm:pt modelId="{77D66914-0FC2-42AB-A717-07FD4137BC94}" type="parTrans" cxnId="{A592B7D2-02AD-4FBB-A02D-868835629CA8}">
      <dgm:prSet/>
      <dgm:spPr/>
      <dgm:t>
        <a:bodyPr/>
        <a:lstStyle/>
        <a:p>
          <a:pPr rtl="1"/>
          <a:endParaRPr lang="ar-SA"/>
        </a:p>
      </dgm:t>
    </dgm:pt>
    <dgm:pt modelId="{6407AE81-F03C-4C5D-A2AA-3C5377361345}" type="sibTrans" cxnId="{A592B7D2-02AD-4FBB-A02D-868835629CA8}">
      <dgm:prSet/>
      <dgm:spPr/>
      <dgm:t>
        <a:bodyPr/>
        <a:lstStyle/>
        <a:p>
          <a:pPr rtl="1"/>
          <a:endParaRPr lang="ar-SA"/>
        </a:p>
      </dgm:t>
    </dgm:pt>
    <dgm:pt modelId="{7EAAD958-2903-4EF6-B665-7054DB66446D}">
      <dgm:prSet phldrT="[نص]" custT="1"/>
      <dgm:spPr>
        <a:solidFill>
          <a:srgbClr val="F9F9F9"/>
        </a:solidFill>
      </dgm:spPr>
      <dgm:t>
        <a:bodyPr/>
        <a:lstStyle/>
        <a:p>
          <a:pPr rtl="1"/>
          <a:r>
            <a:rPr lang="en-US" sz="2600" b="1" dirty="0">
              <a:solidFill>
                <a:srgbClr val="FF0000"/>
              </a:solidFill>
            </a:rPr>
            <a:t>Intermediate </a:t>
          </a:r>
        </a:p>
        <a:p>
          <a:pPr rtl="1"/>
          <a:r>
            <a:rPr lang="en-US" sz="2000" b="0" dirty="0"/>
            <a:t>mesoderm</a:t>
          </a:r>
          <a:endParaRPr lang="ar-SA" sz="2000" b="0" dirty="0"/>
        </a:p>
      </dgm:t>
    </dgm:pt>
    <dgm:pt modelId="{996DC645-E239-436B-A2DA-CAA9689ABFB0}" type="parTrans" cxnId="{2044D437-DFBC-48B4-85B9-AFDFB078C9D7}">
      <dgm:prSet/>
      <dgm:spPr/>
      <dgm:t>
        <a:bodyPr/>
        <a:lstStyle/>
        <a:p>
          <a:pPr rtl="1"/>
          <a:endParaRPr lang="ar-SA"/>
        </a:p>
      </dgm:t>
    </dgm:pt>
    <dgm:pt modelId="{A3E8BA2A-4BEF-4CA9-B7E5-83AC4282B4D7}" type="sibTrans" cxnId="{2044D437-DFBC-48B4-85B9-AFDFB078C9D7}">
      <dgm:prSet/>
      <dgm:spPr/>
      <dgm:t>
        <a:bodyPr/>
        <a:lstStyle/>
        <a:p>
          <a:pPr rtl="1"/>
          <a:endParaRPr lang="ar-SA"/>
        </a:p>
      </dgm:t>
    </dgm:pt>
    <dgm:pt modelId="{F3839936-7040-4AAD-B217-1E414893938D}">
      <dgm:prSet phldrT="[نص]" custT="1"/>
      <dgm:spPr>
        <a:solidFill>
          <a:srgbClr val="F9F9F9"/>
        </a:solidFill>
      </dgm:spPr>
      <dgm:t>
        <a:bodyPr/>
        <a:lstStyle/>
        <a:p>
          <a:pPr rtl="1"/>
          <a:r>
            <a:rPr lang="en-US" sz="2600" b="1" dirty="0">
              <a:solidFill>
                <a:srgbClr val="FF0000"/>
              </a:solidFill>
            </a:rPr>
            <a:t>Lateral</a:t>
          </a:r>
          <a:r>
            <a:rPr lang="en-US" sz="2600" b="1" dirty="0"/>
            <a:t> </a:t>
          </a:r>
        </a:p>
        <a:p>
          <a:pPr rtl="1"/>
          <a:r>
            <a:rPr lang="en-US" sz="2000" b="0" dirty="0"/>
            <a:t>mesoderm</a:t>
          </a:r>
          <a:endParaRPr lang="ar-SA" sz="2000" b="0" dirty="0"/>
        </a:p>
      </dgm:t>
    </dgm:pt>
    <dgm:pt modelId="{FB5A6A49-7FEF-4AF7-A7D0-ED012E5B723D}" type="parTrans" cxnId="{E823F3D7-0579-41B6-957C-EF451E3E9130}">
      <dgm:prSet/>
      <dgm:spPr/>
      <dgm:t>
        <a:bodyPr/>
        <a:lstStyle/>
        <a:p>
          <a:pPr rtl="1"/>
          <a:endParaRPr lang="ar-SA"/>
        </a:p>
      </dgm:t>
    </dgm:pt>
    <dgm:pt modelId="{61976C54-3B53-44D3-BDDD-0EC865ADDFED}" type="sibTrans" cxnId="{E823F3D7-0579-41B6-957C-EF451E3E9130}">
      <dgm:prSet/>
      <dgm:spPr/>
      <dgm:t>
        <a:bodyPr/>
        <a:lstStyle/>
        <a:p>
          <a:pPr rtl="1"/>
          <a:endParaRPr lang="ar-SA"/>
        </a:p>
      </dgm:t>
    </dgm:pt>
    <dgm:pt modelId="{22C4E6D9-D372-46F5-B8B6-1CC31BC039E9}" type="asst">
      <dgm:prSet custT="1"/>
      <dgm:spPr>
        <a:solidFill>
          <a:srgbClr val="F9F9F9"/>
        </a:solidFill>
      </dgm:spPr>
      <dgm:t>
        <a:bodyPr/>
        <a:lstStyle/>
        <a:p>
          <a:pPr marL="0" lvl="0" indent="0" algn="ctr" defTabSz="800100" rtl="1">
            <a:lnSpc>
              <a:spcPct val="90000"/>
            </a:lnSpc>
            <a:spcBef>
              <a:spcPct val="0"/>
            </a:spcBef>
            <a:spcAft>
              <a:spcPct val="35000"/>
            </a:spcAft>
            <a:buNone/>
          </a:pPr>
          <a:r>
            <a:rPr lang="en-US" sz="2000" b="0" i="0" u="none" strike="noStrike" kern="1200" cap="none" dirty="0">
              <a:solidFill>
                <a:schemeClr val="tx1"/>
              </a:solidFill>
              <a:latin typeface="Calibri" panose="020F0502020204030204"/>
              <a:ea typeface="Calibri"/>
              <a:cs typeface="Calibri"/>
              <a:sym typeface="Arial"/>
            </a:rPr>
            <a:t>Soma</a:t>
          </a:r>
          <a:r>
            <a:rPr lang="en-US" sz="2000" b="0" i="0" u="none" strike="noStrike" kern="1200" cap="none" dirty="0">
              <a:solidFill>
                <a:srgbClr val="FF0000"/>
              </a:solidFill>
              <a:latin typeface="Calibri" panose="020F0502020204030204"/>
              <a:ea typeface="Calibri"/>
              <a:cs typeface="Calibri"/>
              <a:sym typeface="Arial"/>
            </a:rPr>
            <a:t>t</a:t>
          </a:r>
          <a:r>
            <a:rPr lang="en-US" sz="2000" b="0" i="0" u="none" strike="noStrike" kern="1200" cap="none" dirty="0">
              <a:solidFill>
                <a:schemeClr val="tx1"/>
              </a:solidFill>
              <a:latin typeface="Calibri" panose="020F0502020204030204"/>
              <a:ea typeface="Calibri"/>
              <a:cs typeface="Calibri"/>
              <a:sym typeface="Arial"/>
            </a:rPr>
            <a:t>ic mesoderm </a:t>
          </a:r>
          <a:endParaRPr lang="ar-SA" sz="2000" b="0" i="0" u="none" strike="noStrike" kern="1200" cap="none" dirty="0">
            <a:solidFill>
              <a:schemeClr val="tx1"/>
            </a:solidFill>
            <a:latin typeface="Calibri" panose="020F0502020204030204"/>
            <a:ea typeface="Calibri"/>
            <a:cs typeface="Calibri"/>
            <a:sym typeface="Arial"/>
          </a:endParaRPr>
        </a:p>
      </dgm:t>
    </dgm:pt>
    <dgm:pt modelId="{3789DA5C-15FD-4D3D-92F7-0A0B37722A97}" type="parTrans" cxnId="{FACD07CC-CF8C-42D8-9A7F-C3A079E30DB7}">
      <dgm:prSet/>
      <dgm:spPr/>
      <dgm:t>
        <a:bodyPr/>
        <a:lstStyle/>
        <a:p>
          <a:pPr rtl="1"/>
          <a:endParaRPr lang="ar-SA"/>
        </a:p>
      </dgm:t>
    </dgm:pt>
    <dgm:pt modelId="{29BD4F9A-B445-46BC-85F2-7843420FDA1B}" type="sibTrans" cxnId="{FACD07CC-CF8C-42D8-9A7F-C3A079E30DB7}">
      <dgm:prSet/>
      <dgm:spPr/>
      <dgm:t>
        <a:bodyPr/>
        <a:lstStyle/>
        <a:p>
          <a:pPr rtl="1"/>
          <a:endParaRPr lang="ar-SA"/>
        </a:p>
      </dgm:t>
    </dgm:pt>
    <dgm:pt modelId="{226DEE03-2A8A-4040-9644-00113E5B26A0}" type="asst">
      <dgm:prSet custT="1"/>
      <dgm:spPr>
        <a:solidFill>
          <a:srgbClr val="F9F9F9"/>
        </a:solidFill>
      </dgm:spPr>
      <dgm:t>
        <a:bodyPr/>
        <a:lstStyle/>
        <a:p>
          <a:pPr marL="0" lvl="0" indent="0" algn="ctr" defTabSz="800100" rtl="1">
            <a:lnSpc>
              <a:spcPct val="90000"/>
            </a:lnSpc>
            <a:spcBef>
              <a:spcPct val="0"/>
            </a:spcBef>
            <a:spcAft>
              <a:spcPct val="35000"/>
            </a:spcAft>
            <a:buNone/>
          </a:pPr>
          <a:r>
            <a:rPr lang="en-US" sz="2000" b="0" i="0" u="none" strike="noStrike" kern="1200" cap="none" dirty="0">
              <a:solidFill>
                <a:schemeClr val="tx1"/>
              </a:solidFill>
              <a:latin typeface="Calibri" panose="020F0502020204030204"/>
              <a:ea typeface="Calibri"/>
              <a:cs typeface="Calibri"/>
            </a:rPr>
            <a:t>Spla</a:t>
          </a:r>
          <a:r>
            <a:rPr lang="en-US" sz="2000" b="0" i="0" u="none" strike="noStrike" kern="1200" cap="none" dirty="0">
              <a:solidFill>
                <a:srgbClr val="FF0000"/>
              </a:solidFill>
              <a:latin typeface="Calibri" panose="020F0502020204030204"/>
              <a:ea typeface="Calibri"/>
              <a:cs typeface="Calibri"/>
            </a:rPr>
            <a:t>n</a:t>
          </a:r>
          <a:r>
            <a:rPr lang="en-US" sz="2000" b="0" i="0" u="none" strike="noStrike" kern="1200" cap="none" dirty="0">
              <a:solidFill>
                <a:schemeClr val="tx1"/>
              </a:solidFill>
              <a:latin typeface="Calibri" panose="020F0502020204030204"/>
              <a:ea typeface="Calibri"/>
              <a:cs typeface="Calibri"/>
            </a:rPr>
            <a:t>chnic mesoderm</a:t>
          </a:r>
          <a:endParaRPr lang="ar-SA" sz="2000" b="0" i="0" u="none" strike="noStrike" kern="1200" cap="none" dirty="0">
            <a:solidFill>
              <a:schemeClr val="tx1"/>
            </a:solidFill>
            <a:latin typeface="Calibri" panose="020F0502020204030204"/>
            <a:ea typeface="Calibri"/>
            <a:cs typeface="Calibri"/>
          </a:endParaRPr>
        </a:p>
      </dgm:t>
    </dgm:pt>
    <dgm:pt modelId="{FE960BD1-C9D2-4852-AF77-C730854AF89C}" type="parTrans" cxnId="{A39D47EB-2F8C-4676-BF5B-C9C2613D8D01}">
      <dgm:prSet/>
      <dgm:spPr/>
      <dgm:t>
        <a:bodyPr/>
        <a:lstStyle/>
        <a:p>
          <a:pPr rtl="1"/>
          <a:endParaRPr lang="ar-SA"/>
        </a:p>
      </dgm:t>
    </dgm:pt>
    <dgm:pt modelId="{0E5B87AB-8925-4DD1-B9EA-267E98932F94}" type="sibTrans" cxnId="{A39D47EB-2F8C-4676-BF5B-C9C2613D8D01}">
      <dgm:prSet/>
      <dgm:spPr/>
      <dgm:t>
        <a:bodyPr/>
        <a:lstStyle/>
        <a:p>
          <a:pPr rtl="1"/>
          <a:endParaRPr lang="ar-SA"/>
        </a:p>
      </dgm:t>
    </dgm:pt>
    <dgm:pt modelId="{023F731E-B839-4D4F-BBD2-FC04FCC822AE}" type="pres">
      <dgm:prSet presAssocID="{687411DF-F7DF-455A-8838-8796AF41D44A}" presName="hierChild1" presStyleCnt="0">
        <dgm:presLayoutVars>
          <dgm:orgChart val="1"/>
          <dgm:chPref val="1"/>
          <dgm:dir/>
          <dgm:animOne val="branch"/>
          <dgm:animLvl val="lvl"/>
          <dgm:resizeHandles/>
        </dgm:presLayoutVars>
      </dgm:prSet>
      <dgm:spPr/>
      <dgm:t>
        <a:bodyPr/>
        <a:lstStyle/>
        <a:p>
          <a:endParaRPr lang="en-US"/>
        </a:p>
      </dgm:t>
    </dgm:pt>
    <dgm:pt modelId="{4C6E73CB-5258-4030-BF4B-3FDD635D6560}" type="pres">
      <dgm:prSet presAssocID="{9304BDCE-20E8-4776-B31A-5632EA20C3C9}" presName="hierRoot1" presStyleCnt="0">
        <dgm:presLayoutVars>
          <dgm:hierBranch val="init"/>
        </dgm:presLayoutVars>
      </dgm:prSet>
      <dgm:spPr/>
    </dgm:pt>
    <dgm:pt modelId="{03C428C9-AF69-4020-BF00-3F90C9E32876}" type="pres">
      <dgm:prSet presAssocID="{9304BDCE-20E8-4776-B31A-5632EA20C3C9}" presName="rootComposite1" presStyleCnt="0"/>
      <dgm:spPr/>
    </dgm:pt>
    <dgm:pt modelId="{B9A96FAD-E8E5-4352-B679-3D4B26550D31}" type="pres">
      <dgm:prSet presAssocID="{9304BDCE-20E8-4776-B31A-5632EA20C3C9}" presName="rootText1" presStyleLbl="node0" presStyleIdx="0" presStyleCnt="1" custScaleX="154608" custScaleY="43980">
        <dgm:presLayoutVars>
          <dgm:chPref val="3"/>
        </dgm:presLayoutVars>
      </dgm:prSet>
      <dgm:spPr/>
      <dgm:t>
        <a:bodyPr/>
        <a:lstStyle/>
        <a:p>
          <a:endParaRPr lang="en-US"/>
        </a:p>
      </dgm:t>
    </dgm:pt>
    <dgm:pt modelId="{3A393085-A8A8-424F-B34D-6A580A67F02B}" type="pres">
      <dgm:prSet presAssocID="{9304BDCE-20E8-4776-B31A-5632EA20C3C9}" presName="rootConnector1" presStyleLbl="node1" presStyleIdx="0" presStyleCnt="0"/>
      <dgm:spPr/>
      <dgm:t>
        <a:bodyPr/>
        <a:lstStyle/>
        <a:p>
          <a:endParaRPr lang="en-US"/>
        </a:p>
      </dgm:t>
    </dgm:pt>
    <dgm:pt modelId="{C23CAD27-0499-46D0-BC09-0D337CD28EAB}" type="pres">
      <dgm:prSet presAssocID="{9304BDCE-20E8-4776-B31A-5632EA20C3C9}" presName="hierChild2" presStyleCnt="0"/>
      <dgm:spPr/>
    </dgm:pt>
    <dgm:pt modelId="{39A4015A-EE3C-47B2-84CB-35130F73DF01}" type="pres">
      <dgm:prSet presAssocID="{77D66914-0FC2-42AB-A717-07FD4137BC94}" presName="Name37" presStyleLbl="parChTrans1D2" presStyleIdx="0" presStyleCnt="3"/>
      <dgm:spPr/>
      <dgm:t>
        <a:bodyPr/>
        <a:lstStyle/>
        <a:p>
          <a:endParaRPr lang="en-US"/>
        </a:p>
      </dgm:t>
    </dgm:pt>
    <dgm:pt modelId="{0493E701-9BE6-463E-8DD1-6224DF6DADB9}" type="pres">
      <dgm:prSet presAssocID="{A0F1A3B8-E776-485D-AE34-7986BB7ECD99}" presName="hierRoot2" presStyleCnt="0">
        <dgm:presLayoutVars>
          <dgm:hierBranch val="init"/>
        </dgm:presLayoutVars>
      </dgm:prSet>
      <dgm:spPr/>
    </dgm:pt>
    <dgm:pt modelId="{5A8A3EEA-9C4D-4E19-9159-B3BB0898B6BC}" type="pres">
      <dgm:prSet presAssocID="{A0F1A3B8-E776-485D-AE34-7986BB7ECD99}" presName="rootComposite" presStyleCnt="0"/>
      <dgm:spPr/>
    </dgm:pt>
    <dgm:pt modelId="{7B174273-B087-49E4-A103-D5F8977A5B4D}" type="pres">
      <dgm:prSet presAssocID="{A0F1A3B8-E776-485D-AE34-7986BB7ECD99}" presName="rootText" presStyleLbl="node2" presStyleIdx="0" presStyleCnt="3" custScaleY="59158">
        <dgm:presLayoutVars>
          <dgm:chPref val="3"/>
        </dgm:presLayoutVars>
      </dgm:prSet>
      <dgm:spPr/>
      <dgm:t>
        <a:bodyPr/>
        <a:lstStyle/>
        <a:p>
          <a:endParaRPr lang="en-US"/>
        </a:p>
      </dgm:t>
    </dgm:pt>
    <dgm:pt modelId="{955F9ECB-ACEE-4FFC-9091-40F2F1F75DC5}" type="pres">
      <dgm:prSet presAssocID="{A0F1A3B8-E776-485D-AE34-7986BB7ECD99}" presName="rootConnector" presStyleLbl="node2" presStyleIdx="0" presStyleCnt="3"/>
      <dgm:spPr/>
      <dgm:t>
        <a:bodyPr/>
        <a:lstStyle/>
        <a:p>
          <a:endParaRPr lang="en-US"/>
        </a:p>
      </dgm:t>
    </dgm:pt>
    <dgm:pt modelId="{7E025E40-C19D-435F-BB01-215EDE75BD39}" type="pres">
      <dgm:prSet presAssocID="{A0F1A3B8-E776-485D-AE34-7986BB7ECD99}" presName="hierChild4" presStyleCnt="0"/>
      <dgm:spPr/>
    </dgm:pt>
    <dgm:pt modelId="{2FD2861B-A1E2-4F23-A51E-134E1B17A2E8}" type="pres">
      <dgm:prSet presAssocID="{A0F1A3B8-E776-485D-AE34-7986BB7ECD99}" presName="hierChild5" presStyleCnt="0"/>
      <dgm:spPr/>
    </dgm:pt>
    <dgm:pt modelId="{143AB09E-D323-45C1-B415-C26077EAA65C}" type="pres">
      <dgm:prSet presAssocID="{996DC645-E239-436B-A2DA-CAA9689ABFB0}" presName="Name37" presStyleLbl="parChTrans1D2" presStyleIdx="1" presStyleCnt="3"/>
      <dgm:spPr/>
      <dgm:t>
        <a:bodyPr/>
        <a:lstStyle/>
        <a:p>
          <a:endParaRPr lang="en-US"/>
        </a:p>
      </dgm:t>
    </dgm:pt>
    <dgm:pt modelId="{CB332DC0-7272-49EF-AE3D-06B4B6FC31E4}" type="pres">
      <dgm:prSet presAssocID="{7EAAD958-2903-4EF6-B665-7054DB66446D}" presName="hierRoot2" presStyleCnt="0">
        <dgm:presLayoutVars>
          <dgm:hierBranch val="init"/>
        </dgm:presLayoutVars>
      </dgm:prSet>
      <dgm:spPr/>
    </dgm:pt>
    <dgm:pt modelId="{69D66C05-1A2E-4ECF-AE2B-3C8F56961E1E}" type="pres">
      <dgm:prSet presAssocID="{7EAAD958-2903-4EF6-B665-7054DB66446D}" presName="rootComposite" presStyleCnt="0"/>
      <dgm:spPr/>
    </dgm:pt>
    <dgm:pt modelId="{6687341F-2FB6-4502-B47A-2C25789D408E}" type="pres">
      <dgm:prSet presAssocID="{7EAAD958-2903-4EF6-B665-7054DB66446D}" presName="rootText" presStyleLbl="node2" presStyleIdx="1" presStyleCnt="3" custScaleY="57911">
        <dgm:presLayoutVars>
          <dgm:chPref val="3"/>
        </dgm:presLayoutVars>
      </dgm:prSet>
      <dgm:spPr/>
      <dgm:t>
        <a:bodyPr/>
        <a:lstStyle/>
        <a:p>
          <a:endParaRPr lang="en-US"/>
        </a:p>
      </dgm:t>
    </dgm:pt>
    <dgm:pt modelId="{40CB2406-C939-4217-99A0-059CD6D39E84}" type="pres">
      <dgm:prSet presAssocID="{7EAAD958-2903-4EF6-B665-7054DB66446D}" presName="rootConnector" presStyleLbl="node2" presStyleIdx="1" presStyleCnt="3"/>
      <dgm:spPr/>
      <dgm:t>
        <a:bodyPr/>
        <a:lstStyle/>
        <a:p>
          <a:endParaRPr lang="en-US"/>
        </a:p>
      </dgm:t>
    </dgm:pt>
    <dgm:pt modelId="{1745487A-D1C3-4289-8E2F-5CF40B972A80}" type="pres">
      <dgm:prSet presAssocID="{7EAAD958-2903-4EF6-B665-7054DB66446D}" presName="hierChild4" presStyleCnt="0"/>
      <dgm:spPr/>
    </dgm:pt>
    <dgm:pt modelId="{A99126A0-8ED7-4CA2-AD27-B6474DB18DAF}" type="pres">
      <dgm:prSet presAssocID="{7EAAD958-2903-4EF6-B665-7054DB66446D}" presName="hierChild5" presStyleCnt="0"/>
      <dgm:spPr/>
    </dgm:pt>
    <dgm:pt modelId="{77492906-6340-4EBA-BBF3-0F74545A8E91}" type="pres">
      <dgm:prSet presAssocID="{FB5A6A49-7FEF-4AF7-A7D0-ED012E5B723D}" presName="Name37" presStyleLbl="parChTrans1D2" presStyleIdx="2" presStyleCnt="3"/>
      <dgm:spPr/>
      <dgm:t>
        <a:bodyPr/>
        <a:lstStyle/>
        <a:p>
          <a:endParaRPr lang="en-US"/>
        </a:p>
      </dgm:t>
    </dgm:pt>
    <dgm:pt modelId="{201CD540-18B7-48FD-A6C2-E7F1487D66BF}" type="pres">
      <dgm:prSet presAssocID="{F3839936-7040-4AAD-B217-1E414893938D}" presName="hierRoot2" presStyleCnt="0">
        <dgm:presLayoutVars>
          <dgm:hierBranch val="init"/>
        </dgm:presLayoutVars>
      </dgm:prSet>
      <dgm:spPr/>
    </dgm:pt>
    <dgm:pt modelId="{9B8AB80E-AC0C-455F-B147-19A711084A32}" type="pres">
      <dgm:prSet presAssocID="{F3839936-7040-4AAD-B217-1E414893938D}" presName="rootComposite" presStyleCnt="0"/>
      <dgm:spPr/>
    </dgm:pt>
    <dgm:pt modelId="{F579CF94-34BF-4379-80EE-3C11F4EFFB8F}" type="pres">
      <dgm:prSet presAssocID="{F3839936-7040-4AAD-B217-1E414893938D}" presName="rootText" presStyleLbl="node2" presStyleIdx="2" presStyleCnt="3" custScaleX="100262" custScaleY="55417" custLinFactNeighborX="8231">
        <dgm:presLayoutVars>
          <dgm:chPref val="3"/>
        </dgm:presLayoutVars>
      </dgm:prSet>
      <dgm:spPr/>
      <dgm:t>
        <a:bodyPr/>
        <a:lstStyle/>
        <a:p>
          <a:endParaRPr lang="en-US"/>
        </a:p>
      </dgm:t>
    </dgm:pt>
    <dgm:pt modelId="{A0FF898A-F3EB-44EB-B4AC-45A7C8C69135}" type="pres">
      <dgm:prSet presAssocID="{F3839936-7040-4AAD-B217-1E414893938D}" presName="rootConnector" presStyleLbl="node2" presStyleIdx="2" presStyleCnt="3"/>
      <dgm:spPr/>
      <dgm:t>
        <a:bodyPr/>
        <a:lstStyle/>
        <a:p>
          <a:endParaRPr lang="en-US"/>
        </a:p>
      </dgm:t>
    </dgm:pt>
    <dgm:pt modelId="{BB321249-2275-4B29-9014-9E027188910C}" type="pres">
      <dgm:prSet presAssocID="{F3839936-7040-4AAD-B217-1E414893938D}" presName="hierChild4" presStyleCnt="0"/>
      <dgm:spPr/>
    </dgm:pt>
    <dgm:pt modelId="{3B34F85F-B35B-4624-8158-0FC3996B91D2}" type="pres">
      <dgm:prSet presAssocID="{F3839936-7040-4AAD-B217-1E414893938D}" presName="hierChild5" presStyleCnt="0"/>
      <dgm:spPr/>
    </dgm:pt>
    <dgm:pt modelId="{5A074CA9-51F1-4D82-8C12-29A771E84D7C}" type="pres">
      <dgm:prSet presAssocID="{3789DA5C-15FD-4D3D-92F7-0A0B37722A97}" presName="Name111" presStyleLbl="parChTrans1D3" presStyleIdx="0" presStyleCnt="2"/>
      <dgm:spPr/>
      <dgm:t>
        <a:bodyPr/>
        <a:lstStyle/>
        <a:p>
          <a:endParaRPr lang="en-US"/>
        </a:p>
      </dgm:t>
    </dgm:pt>
    <dgm:pt modelId="{4EB3F317-B133-4D47-94DC-014CF969D3F1}" type="pres">
      <dgm:prSet presAssocID="{22C4E6D9-D372-46F5-B8B6-1CC31BC039E9}" presName="hierRoot3" presStyleCnt="0">
        <dgm:presLayoutVars>
          <dgm:hierBranch val="init"/>
        </dgm:presLayoutVars>
      </dgm:prSet>
      <dgm:spPr/>
    </dgm:pt>
    <dgm:pt modelId="{2DE04C4C-6CF2-4F28-9E9D-44FEE5139EE3}" type="pres">
      <dgm:prSet presAssocID="{22C4E6D9-D372-46F5-B8B6-1CC31BC039E9}" presName="rootComposite3" presStyleCnt="0"/>
      <dgm:spPr/>
    </dgm:pt>
    <dgm:pt modelId="{DED7AB94-8B75-447F-8BE1-2228495C9958}" type="pres">
      <dgm:prSet presAssocID="{22C4E6D9-D372-46F5-B8B6-1CC31BC039E9}" presName="rootText3" presStyleLbl="asst2" presStyleIdx="0" presStyleCnt="2" custScaleX="87662" custScaleY="37995" custLinFactNeighborX="-21986" custLinFactNeighborY="27264">
        <dgm:presLayoutVars>
          <dgm:chPref val="3"/>
        </dgm:presLayoutVars>
      </dgm:prSet>
      <dgm:spPr/>
      <dgm:t>
        <a:bodyPr/>
        <a:lstStyle/>
        <a:p>
          <a:endParaRPr lang="en-US"/>
        </a:p>
      </dgm:t>
    </dgm:pt>
    <dgm:pt modelId="{653ECA23-7A6A-4443-AAFC-0F8D9E2A08E8}" type="pres">
      <dgm:prSet presAssocID="{22C4E6D9-D372-46F5-B8B6-1CC31BC039E9}" presName="rootConnector3" presStyleLbl="asst2" presStyleIdx="0" presStyleCnt="2"/>
      <dgm:spPr/>
      <dgm:t>
        <a:bodyPr/>
        <a:lstStyle/>
        <a:p>
          <a:endParaRPr lang="en-US"/>
        </a:p>
      </dgm:t>
    </dgm:pt>
    <dgm:pt modelId="{4F001680-7F38-48AD-A3CA-129498AD8FB2}" type="pres">
      <dgm:prSet presAssocID="{22C4E6D9-D372-46F5-B8B6-1CC31BC039E9}" presName="hierChild6" presStyleCnt="0"/>
      <dgm:spPr/>
    </dgm:pt>
    <dgm:pt modelId="{9C93F8DE-3164-4BDC-BCC7-DD5CDC2900E7}" type="pres">
      <dgm:prSet presAssocID="{22C4E6D9-D372-46F5-B8B6-1CC31BC039E9}" presName="hierChild7" presStyleCnt="0"/>
      <dgm:spPr/>
    </dgm:pt>
    <dgm:pt modelId="{D1AC090B-4F05-4488-8E7A-810DD52DCEAB}" type="pres">
      <dgm:prSet presAssocID="{FE960BD1-C9D2-4852-AF77-C730854AF89C}" presName="Name111" presStyleLbl="parChTrans1D3" presStyleIdx="1" presStyleCnt="2"/>
      <dgm:spPr/>
      <dgm:t>
        <a:bodyPr/>
        <a:lstStyle/>
        <a:p>
          <a:endParaRPr lang="en-US"/>
        </a:p>
      </dgm:t>
    </dgm:pt>
    <dgm:pt modelId="{EBED6D26-6963-4CAE-A561-9D96A2D212B2}" type="pres">
      <dgm:prSet presAssocID="{226DEE03-2A8A-4040-9644-00113E5B26A0}" presName="hierRoot3" presStyleCnt="0">
        <dgm:presLayoutVars>
          <dgm:hierBranch val="init"/>
        </dgm:presLayoutVars>
      </dgm:prSet>
      <dgm:spPr/>
    </dgm:pt>
    <dgm:pt modelId="{6E562A2C-D10A-4BB7-B192-377D7A73F9F6}" type="pres">
      <dgm:prSet presAssocID="{226DEE03-2A8A-4040-9644-00113E5B26A0}" presName="rootComposite3" presStyleCnt="0"/>
      <dgm:spPr/>
    </dgm:pt>
    <dgm:pt modelId="{E46696E9-4A5F-4B99-B4E4-73C6E17B3A8E}" type="pres">
      <dgm:prSet presAssocID="{226DEE03-2A8A-4040-9644-00113E5B26A0}" presName="rootText3" presStyleLbl="asst2" presStyleIdx="1" presStyleCnt="2" custScaleX="85404" custScaleY="37995" custLinFactNeighborX="418" custLinFactNeighborY="27264">
        <dgm:presLayoutVars>
          <dgm:chPref val="3"/>
        </dgm:presLayoutVars>
      </dgm:prSet>
      <dgm:spPr/>
      <dgm:t>
        <a:bodyPr/>
        <a:lstStyle/>
        <a:p>
          <a:endParaRPr lang="en-US"/>
        </a:p>
      </dgm:t>
    </dgm:pt>
    <dgm:pt modelId="{2DD26B17-3AA6-49E2-9403-E4FB6D98A7B5}" type="pres">
      <dgm:prSet presAssocID="{226DEE03-2A8A-4040-9644-00113E5B26A0}" presName="rootConnector3" presStyleLbl="asst2" presStyleIdx="1" presStyleCnt="2"/>
      <dgm:spPr/>
      <dgm:t>
        <a:bodyPr/>
        <a:lstStyle/>
        <a:p>
          <a:endParaRPr lang="en-US"/>
        </a:p>
      </dgm:t>
    </dgm:pt>
    <dgm:pt modelId="{2F2D3D40-BC11-4E71-96CA-32FC97ABE051}" type="pres">
      <dgm:prSet presAssocID="{226DEE03-2A8A-4040-9644-00113E5B26A0}" presName="hierChild6" presStyleCnt="0"/>
      <dgm:spPr/>
    </dgm:pt>
    <dgm:pt modelId="{B1D74C31-B1BE-4143-BC50-1BE607928BFF}" type="pres">
      <dgm:prSet presAssocID="{226DEE03-2A8A-4040-9644-00113E5B26A0}" presName="hierChild7" presStyleCnt="0"/>
      <dgm:spPr/>
    </dgm:pt>
    <dgm:pt modelId="{4B84A38C-C6D9-48A9-9592-9F811A8CCA3A}" type="pres">
      <dgm:prSet presAssocID="{9304BDCE-20E8-4776-B31A-5632EA20C3C9}" presName="hierChild3" presStyleCnt="0"/>
      <dgm:spPr/>
    </dgm:pt>
  </dgm:ptLst>
  <dgm:cxnLst>
    <dgm:cxn modelId="{FACD07CC-CF8C-42D8-9A7F-C3A079E30DB7}" srcId="{F3839936-7040-4AAD-B217-1E414893938D}" destId="{22C4E6D9-D372-46F5-B8B6-1CC31BC039E9}" srcOrd="0" destOrd="0" parTransId="{3789DA5C-15FD-4D3D-92F7-0A0B37722A97}" sibTransId="{29BD4F9A-B445-46BC-85F2-7843420FDA1B}"/>
    <dgm:cxn modelId="{49C717D9-C52C-4004-9567-C4C3BB9A507A}" type="presOf" srcId="{226DEE03-2A8A-4040-9644-00113E5B26A0}" destId="{2DD26B17-3AA6-49E2-9403-E4FB6D98A7B5}" srcOrd="1" destOrd="0" presId="urn:microsoft.com/office/officeart/2005/8/layout/orgChart1"/>
    <dgm:cxn modelId="{E0AA4A93-CFF4-49AF-9707-7B3CFD991DC5}" type="presOf" srcId="{9304BDCE-20E8-4776-B31A-5632EA20C3C9}" destId="{3A393085-A8A8-424F-B34D-6A580A67F02B}" srcOrd="1" destOrd="0" presId="urn:microsoft.com/office/officeart/2005/8/layout/orgChart1"/>
    <dgm:cxn modelId="{44C25BE5-DAC0-4C1B-83E4-8350D9821A43}" type="presOf" srcId="{687411DF-F7DF-455A-8838-8796AF41D44A}" destId="{023F731E-B839-4D4F-BBD2-FC04FCC822AE}" srcOrd="0" destOrd="0" presId="urn:microsoft.com/office/officeart/2005/8/layout/orgChart1"/>
    <dgm:cxn modelId="{80FC51C8-E346-4AB1-83D2-EA1F0BDE6750}" type="presOf" srcId="{9304BDCE-20E8-4776-B31A-5632EA20C3C9}" destId="{B9A96FAD-E8E5-4352-B679-3D4B26550D31}" srcOrd="0" destOrd="0" presId="urn:microsoft.com/office/officeart/2005/8/layout/orgChart1"/>
    <dgm:cxn modelId="{A39D47EB-2F8C-4676-BF5B-C9C2613D8D01}" srcId="{F3839936-7040-4AAD-B217-1E414893938D}" destId="{226DEE03-2A8A-4040-9644-00113E5B26A0}" srcOrd="1" destOrd="0" parTransId="{FE960BD1-C9D2-4852-AF77-C730854AF89C}" sibTransId="{0E5B87AB-8925-4DD1-B9EA-267E98932F94}"/>
    <dgm:cxn modelId="{FE0A479D-A794-4EFB-AE91-9D264317D3CD}" type="presOf" srcId="{77D66914-0FC2-42AB-A717-07FD4137BC94}" destId="{39A4015A-EE3C-47B2-84CB-35130F73DF01}" srcOrd="0" destOrd="0" presId="urn:microsoft.com/office/officeart/2005/8/layout/orgChart1"/>
    <dgm:cxn modelId="{6C9606D0-0123-4ACD-B5F5-BCC72508AAD7}" srcId="{687411DF-F7DF-455A-8838-8796AF41D44A}" destId="{9304BDCE-20E8-4776-B31A-5632EA20C3C9}" srcOrd="0" destOrd="0" parTransId="{1195EFA7-EA91-4F90-A970-72A787C68F1D}" sibTransId="{ACD4D40F-8558-450E-9810-C1E0CF1600B8}"/>
    <dgm:cxn modelId="{2044D437-DFBC-48B4-85B9-AFDFB078C9D7}" srcId="{9304BDCE-20E8-4776-B31A-5632EA20C3C9}" destId="{7EAAD958-2903-4EF6-B665-7054DB66446D}" srcOrd="1" destOrd="0" parTransId="{996DC645-E239-436B-A2DA-CAA9689ABFB0}" sibTransId="{A3E8BA2A-4BEF-4CA9-B7E5-83AC4282B4D7}"/>
    <dgm:cxn modelId="{E823F3D7-0579-41B6-957C-EF451E3E9130}" srcId="{9304BDCE-20E8-4776-B31A-5632EA20C3C9}" destId="{F3839936-7040-4AAD-B217-1E414893938D}" srcOrd="2" destOrd="0" parTransId="{FB5A6A49-7FEF-4AF7-A7D0-ED012E5B723D}" sibTransId="{61976C54-3B53-44D3-BDDD-0EC865ADDFED}"/>
    <dgm:cxn modelId="{DFD9FAB0-359A-426F-8FFD-9591DE3CF1D8}" type="presOf" srcId="{A0F1A3B8-E776-485D-AE34-7986BB7ECD99}" destId="{955F9ECB-ACEE-4FFC-9091-40F2F1F75DC5}" srcOrd="1" destOrd="0" presId="urn:microsoft.com/office/officeart/2005/8/layout/orgChart1"/>
    <dgm:cxn modelId="{25B5B153-AD9C-4C0A-A98C-02352B75F89F}" type="presOf" srcId="{7EAAD958-2903-4EF6-B665-7054DB66446D}" destId="{40CB2406-C939-4217-99A0-059CD6D39E84}" srcOrd="1" destOrd="0" presId="urn:microsoft.com/office/officeart/2005/8/layout/orgChart1"/>
    <dgm:cxn modelId="{F4A0C53E-C356-413A-AD40-CD069B06854F}" type="presOf" srcId="{3789DA5C-15FD-4D3D-92F7-0A0B37722A97}" destId="{5A074CA9-51F1-4D82-8C12-29A771E84D7C}" srcOrd="0" destOrd="0" presId="urn:microsoft.com/office/officeart/2005/8/layout/orgChart1"/>
    <dgm:cxn modelId="{E81896D3-C878-4FD0-ABEA-26C8D5E67718}" type="presOf" srcId="{226DEE03-2A8A-4040-9644-00113E5B26A0}" destId="{E46696E9-4A5F-4B99-B4E4-73C6E17B3A8E}" srcOrd="0" destOrd="0" presId="urn:microsoft.com/office/officeart/2005/8/layout/orgChart1"/>
    <dgm:cxn modelId="{89A1BCC5-47A9-4F00-94D7-1D93218E461F}" type="presOf" srcId="{FE960BD1-C9D2-4852-AF77-C730854AF89C}" destId="{D1AC090B-4F05-4488-8E7A-810DD52DCEAB}" srcOrd="0" destOrd="0" presId="urn:microsoft.com/office/officeart/2005/8/layout/orgChart1"/>
    <dgm:cxn modelId="{F2E06284-A34B-4341-99F3-22E130737BA3}" type="presOf" srcId="{22C4E6D9-D372-46F5-B8B6-1CC31BC039E9}" destId="{653ECA23-7A6A-4443-AAFC-0F8D9E2A08E8}" srcOrd="1" destOrd="0" presId="urn:microsoft.com/office/officeart/2005/8/layout/orgChart1"/>
    <dgm:cxn modelId="{8EFFE312-25B4-4962-A226-A645A511FFFE}" type="presOf" srcId="{22C4E6D9-D372-46F5-B8B6-1CC31BC039E9}" destId="{DED7AB94-8B75-447F-8BE1-2228495C9958}" srcOrd="0" destOrd="0" presId="urn:microsoft.com/office/officeart/2005/8/layout/orgChart1"/>
    <dgm:cxn modelId="{87842321-A248-4A27-AF5F-3FC5C24741E7}" type="presOf" srcId="{F3839936-7040-4AAD-B217-1E414893938D}" destId="{F579CF94-34BF-4379-80EE-3C11F4EFFB8F}" srcOrd="0" destOrd="0" presId="urn:microsoft.com/office/officeart/2005/8/layout/orgChart1"/>
    <dgm:cxn modelId="{C01886B3-CAC1-4FA3-A05C-F7048A90808C}" type="presOf" srcId="{7EAAD958-2903-4EF6-B665-7054DB66446D}" destId="{6687341F-2FB6-4502-B47A-2C25789D408E}" srcOrd="0" destOrd="0" presId="urn:microsoft.com/office/officeart/2005/8/layout/orgChart1"/>
    <dgm:cxn modelId="{AADBFD14-E408-4D7A-A1EC-A5E4C8DFEE2E}" type="presOf" srcId="{F3839936-7040-4AAD-B217-1E414893938D}" destId="{A0FF898A-F3EB-44EB-B4AC-45A7C8C69135}" srcOrd="1" destOrd="0" presId="urn:microsoft.com/office/officeart/2005/8/layout/orgChart1"/>
    <dgm:cxn modelId="{CFC63786-B9A9-48F2-A030-2840D9CF67D4}" type="presOf" srcId="{A0F1A3B8-E776-485D-AE34-7986BB7ECD99}" destId="{7B174273-B087-49E4-A103-D5F8977A5B4D}" srcOrd="0" destOrd="0" presId="urn:microsoft.com/office/officeart/2005/8/layout/orgChart1"/>
    <dgm:cxn modelId="{A592B7D2-02AD-4FBB-A02D-868835629CA8}" srcId="{9304BDCE-20E8-4776-B31A-5632EA20C3C9}" destId="{A0F1A3B8-E776-485D-AE34-7986BB7ECD99}" srcOrd="0" destOrd="0" parTransId="{77D66914-0FC2-42AB-A717-07FD4137BC94}" sibTransId="{6407AE81-F03C-4C5D-A2AA-3C5377361345}"/>
    <dgm:cxn modelId="{6B72C700-C656-4F94-AE9F-EC17400FEC4E}" type="presOf" srcId="{FB5A6A49-7FEF-4AF7-A7D0-ED012E5B723D}" destId="{77492906-6340-4EBA-BBF3-0F74545A8E91}" srcOrd="0" destOrd="0" presId="urn:microsoft.com/office/officeart/2005/8/layout/orgChart1"/>
    <dgm:cxn modelId="{4C27EB81-1018-41BA-87C5-4E4492820240}" type="presOf" srcId="{996DC645-E239-436B-A2DA-CAA9689ABFB0}" destId="{143AB09E-D323-45C1-B415-C26077EAA65C}" srcOrd="0" destOrd="0" presId="urn:microsoft.com/office/officeart/2005/8/layout/orgChart1"/>
    <dgm:cxn modelId="{AE16D7E2-A9F6-4960-AA40-BAE0F6A470B4}" type="presParOf" srcId="{023F731E-B839-4D4F-BBD2-FC04FCC822AE}" destId="{4C6E73CB-5258-4030-BF4B-3FDD635D6560}" srcOrd="0" destOrd="0" presId="urn:microsoft.com/office/officeart/2005/8/layout/orgChart1"/>
    <dgm:cxn modelId="{3F8AB9EF-D677-4650-BE96-6E89726244B5}" type="presParOf" srcId="{4C6E73CB-5258-4030-BF4B-3FDD635D6560}" destId="{03C428C9-AF69-4020-BF00-3F90C9E32876}" srcOrd="0" destOrd="0" presId="urn:microsoft.com/office/officeart/2005/8/layout/orgChart1"/>
    <dgm:cxn modelId="{062D734A-C716-43A2-B218-0A4E1167A3C6}" type="presParOf" srcId="{03C428C9-AF69-4020-BF00-3F90C9E32876}" destId="{B9A96FAD-E8E5-4352-B679-3D4B26550D31}" srcOrd="0" destOrd="0" presId="urn:microsoft.com/office/officeart/2005/8/layout/orgChart1"/>
    <dgm:cxn modelId="{562CF829-F3C4-43F9-B5BD-46F55A08AE2C}" type="presParOf" srcId="{03C428C9-AF69-4020-BF00-3F90C9E32876}" destId="{3A393085-A8A8-424F-B34D-6A580A67F02B}" srcOrd="1" destOrd="0" presId="urn:microsoft.com/office/officeart/2005/8/layout/orgChart1"/>
    <dgm:cxn modelId="{45071CEE-F904-4D41-B7EB-C706F652B582}" type="presParOf" srcId="{4C6E73CB-5258-4030-BF4B-3FDD635D6560}" destId="{C23CAD27-0499-46D0-BC09-0D337CD28EAB}" srcOrd="1" destOrd="0" presId="urn:microsoft.com/office/officeart/2005/8/layout/orgChart1"/>
    <dgm:cxn modelId="{F159F770-0645-4E28-9314-C4F3277CD414}" type="presParOf" srcId="{C23CAD27-0499-46D0-BC09-0D337CD28EAB}" destId="{39A4015A-EE3C-47B2-84CB-35130F73DF01}" srcOrd="0" destOrd="0" presId="urn:microsoft.com/office/officeart/2005/8/layout/orgChart1"/>
    <dgm:cxn modelId="{6EE888B8-B5BD-4F8A-B294-D1EBDC38D89D}" type="presParOf" srcId="{C23CAD27-0499-46D0-BC09-0D337CD28EAB}" destId="{0493E701-9BE6-463E-8DD1-6224DF6DADB9}" srcOrd="1" destOrd="0" presId="urn:microsoft.com/office/officeart/2005/8/layout/orgChart1"/>
    <dgm:cxn modelId="{1F7044E6-D139-480C-9976-9CA47FB96B0C}" type="presParOf" srcId="{0493E701-9BE6-463E-8DD1-6224DF6DADB9}" destId="{5A8A3EEA-9C4D-4E19-9159-B3BB0898B6BC}" srcOrd="0" destOrd="0" presId="urn:microsoft.com/office/officeart/2005/8/layout/orgChart1"/>
    <dgm:cxn modelId="{8C2DD27D-58F1-4455-97D3-3C600A223599}" type="presParOf" srcId="{5A8A3EEA-9C4D-4E19-9159-B3BB0898B6BC}" destId="{7B174273-B087-49E4-A103-D5F8977A5B4D}" srcOrd="0" destOrd="0" presId="urn:microsoft.com/office/officeart/2005/8/layout/orgChart1"/>
    <dgm:cxn modelId="{C75D74AC-7C44-4F1E-86A8-BD4D418AA69C}" type="presParOf" srcId="{5A8A3EEA-9C4D-4E19-9159-B3BB0898B6BC}" destId="{955F9ECB-ACEE-4FFC-9091-40F2F1F75DC5}" srcOrd="1" destOrd="0" presId="urn:microsoft.com/office/officeart/2005/8/layout/orgChart1"/>
    <dgm:cxn modelId="{0234D92A-4E94-4BC6-8E78-84D171AFA22D}" type="presParOf" srcId="{0493E701-9BE6-463E-8DD1-6224DF6DADB9}" destId="{7E025E40-C19D-435F-BB01-215EDE75BD39}" srcOrd="1" destOrd="0" presId="urn:microsoft.com/office/officeart/2005/8/layout/orgChart1"/>
    <dgm:cxn modelId="{C2AA8BA0-7643-4054-8D70-1A289D1140EA}" type="presParOf" srcId="{0493E701-9BE6-463E-8DD1-6224DF6DADB9}" destId="{2FD2861B-A1E2-4F23-A51E-134E1B17A2E8}" srcOrd="2" destOrd="0" presId="urn:microsoft.com/office/officeart/2005/8/layout/orgChart1"/>
    <dgm:cxn modelId="{8912A99D-E87B-4CAC-B53E-D43BF0ADA70E}" type="presParOf" srcId="{C23CAD27-0499-46D0-BC09-0D337CD28EAB}" destId="{143AB09E-D323-45C1-B415-C26077EAA65C}" srcOrd="2" destOrd="0" presId="urn:microsoft.com/office/officeart/2005/8/layout/orgChart1"/>
    <dgm:cxn modelId="{0AA43965-3E7E-4206-94AA-13E996B49B95}" type="presParOf" srcId="{C23CAD27-0499-46D0-BC09-0D337CD28EAB}" destId="{CB332DC0-7272-49EF-AE3D-06B4B6FC31E4}" srcOrd="3" destOrd="0" presId="urn:microsoft.com/office/officeart/2005/8/layout/orgChart1"/>
    <dgm:cxn modelId="{055E9667-0FB2-45BC-B099-83462DD958D2}" type="presParOf" srcId="{CB332DC0-7272-49EF-AE3D-06B4B6FC31E4}" destId="{69D66C05-1A2E-4ECF-AE2B-3C8F56961E1E}" srcOrd="0" destOrd="0" presId="urn:microsoft.com/office/officeart/2005/8/layout/orgChart1"/>
    <dgm:cxn modelId="{DA868E2F-DA4C-4306-BA7F-97ED432513A8}" type="presParOf" srcId="{69D66C05-1A2E-4ECF-AE2B-3C8F56961E1E}" destId="{6687341F-2FB6-4502-B47A-2C25789D408E}" srcOrd="0" destOrd="0" presId="urn:microsoft.com/office/officeart/2005/8/layout/orgChart1"/>
    <dgm:cxn modelId="{07D6ABBD-FC44-42F1-ADF3-DDF626619967}" type="presParOf" srcId="{69D66C05-1A2E-4ECF-AE2B-3C8F56961E1E}" destId="{40CB2406-C939-4217-99A0-059CD6D39E84}" srcOrd="1" destOrd="0" presId="urn:microsoft.com/office/officeart/2005/8/layout/orgChart1"/>
    <dgm:cxn modelId="{1293740C-97D9-4854-B01A-08B5771BB227}" type="presParOf" srcId="{CB332DC0-7272-49EF-AE3D-06B4B6FC31E4}" destId="{1745487A-D1C3-4289-8E2F-5CF40B972A80}" srcOrd="1" destOrd="0" presId="urn:microsoft.com/office/officeart/2005/8/layout/orgChart1"/>
    <dgm:cxn modelId="{C0BDE477-C803-40D5-BC22-707C6EF21861}" type="presParOf" srcId="{CB332DC0-7272-49EF-AE3D-06B4B6FC31E4}" destId="{A99126A0-8ED7-4CA2-AD27-B6474DB18DAF}" srcOrd="2" destOrd="0" presId="urn:microsoft.com/office/officeart/2005/8/layout/orgChart1"/>
    <dgm:cxn modelId="{B7348989-EEFC-4A31-A44F-C24274109656}" type="presParOf" srcId="{C23CAD27-0499-46D0-BC09-0D337CD28EAB}" destId="{77492906-6340-4EBA-BBF3-0F74545A8E91}" srcOrd="4" destOrd="0" presId="urn:microsoft.com/office/officeart/2005/8/layout/orgChart1"/>
    <dgm:cxn modelId="{386F2935-10E3-4512-944C-6168AA137FF2}" type="presParOf" srcId="{C23CAD27-0499-46D0-BC09-0D337CD28EAB}" destId="{201CD540-18B7-48FD-A6C2-E7F1487D66BF}" srcOrd="5" destOrd="0" presId="urn:microsoft.com/office/officeart/2005/8/layout/orgChart1"/>
    <dgm:cxn modelId="{E40BCD10-CCFE-4CD7-80D6-3CD5C53B183C}" type="presParOf" srcId="{201CD540-18B7-48FD-A6C2-E7F1487D66BF}" destId="{9B8AB80E-AC0C-455F-B147-19A711084A32}" srcOrd="0" destOrd="0" presId="urn:microsoft.com/office/officeart/2005/8/layout/orgChart1"/>
    <dgm:cxn modelId="{FBEAC1F5-6EB2-4C65-95E8-5416BE1D1D90}" type="presParOf" srcId="{9B8AB80E-AC0C-455F-B147-19A711084A32}" destId="{F579CF94-34BF-4379-80EE-3C11F4EFFB8F}" srcOrd="0" destOrd="0" presId="urn:microsoft.com/office/officeart/2005/8/layout/orgChart1"/>
    <dgm:cxn modelId="{733C85EB-AEE5-4F02-A800-886819D6A1DC}" type="presParOf" srcId="{9B8AB80E-AC0C-455F-B147-19A711084A32}" destId="{A0FF898A-F3EB-44EB-B4AC-45A7C8C69135}" srcOrd="1" destOrd="0" presId="urn:microsoft.com/office/officeart/2005/8/layout/orgChart1"/>
    <dgm:cxn modelId="{28F1F626-EBA0-49AD-9332-B07B8F206658}" type="presParOf" srcId="{201CD540-18B7-48FD-A6C2-E7F1487D66BF}" destId="{BB321249-2275-4B29-9014-9E027188910C}" srcOrd="1" destOrd="0" presId="urn:microsoft.com/office/officeart/2005/8/layout/orgChart1"/>
    <dgm:cxn modelId="{A8FD9F1B-2F4C-4BE3-A2B8-2070D8FCFBAF}" type="presParOf" srcId="{201CD540-18B7-48FD-A6C2-E7F1487D66BF}" destId="{3B34F85F-B35B-4624-8158-0FC3996B91D2}" srcOrd="2" destOrd="0" presId="urn:microsoft.com/office/officeart/2005/8/layout/orgChart1"/>
    <dgm:cxn modelId="{8495910C-A274-4E89-86E1-AE375C7688E0}" type="presParOf" srcId="{3B34F85F-B35B-4624-8158-0FC3996B91D2}" destId="{5A074CA9-51F1-4D82-8C12-29A771E84D7C}" srcOrd="0" destOrd="0" presId="urn:microsoft.com/office/officeart/2005/8/layout/orgChart1"/>
    <dgm:cxn modelId="{D8CDC8D7-8AE7-4EAA-B737-1C29552E0B45}" type="presParOf" srcId="{3B34F85F-B35B-4624-8158-0FC3996B91D2}" destId="{4EB3F317-B133-4D47-94DC-014CF969D3F1}" srcOrd="1" destOrd="0" presId="urn:microsoft.com/office/officeart/2005/8/layout/orgChart1"/>
    <dgm:cxn modelId="{E933DFA7-7ECF-40AA-804E-661AEAF860C0}" type="presParOf" srcId="{4EB3F317-B133-4D47-94DC-014CF969D3F1}" destId="{2DE04C4C-6CF2-4F28-9E9D-44FEE5139EE3}" srcOrd="0" destOrd="0" presId="urn:microsoft.com/office/officeart/2005/8/layout/orgChart1"/>
    <dgm:cxn modelId="{E8E94E3F-2BB7-4FE7-BB90-F1AF1184DB6B}" type="presParOf" srcId="{2DE04C4C-6CF2-4F28-9E9D-44FEE5139EE3}" destId="{DED7AB94-8B75-447F-8BE1-2228495C9958}" srcOrd="0" destOrd="0" presId="urn:microsoft.com/office/officeart/2005/8/layout/orgChart1"/>
    <dgm:cxn modelId="{A8BC900F-C09E-45F2-867A-D89146F40F85}" type="presParOf" srcId="{2DE04C4C-6CF2-4F28-9E9D-44FEE5139EE3}" destId="{653ECA23-7A6A-4443-AAFC-0F8D9E2A08E8}" srcOrd="1" destOrd="0" presId="urn:microsoft.com/office/officeart/2005/8/layout/orgChart1"/>
    <dgm:cxn modelId="{B9222035-BDD5-4369-8EBA-C2BD2C0B9D42}" type="presParOf" srcId="{4EB3F317-B133-4D47-94DC-014CF969D3F1}" destId="{4F001680-7F38-48AD-A3CA-129498AD8FB2}" srcOrd="1" destOrd="0" presId="urn:microsoft.com/office/officeart/2005/8/layout/orgChart1"/>
    <dgm:cxn modelId="{1BD6A100-3015-423F-9779-965B1792A71A}" type="presParOf" srcId="{4EB3F317-B133-4D47-94DC-014CF969D3F1}" destId="{9C93F8DE-3164-4BDC-BCC7-DD5CDC2900E7}" srcOrd="2" destOrd="0" presId="urn:microsoft.com/office/officeart/2005/8/layout/orgChart1"/>
    <dgm:cxn modelId="{82C96615-0B8C-4821-A457-C8BF9EE27322}" type="presParOf" srcId="{3B34F85F-B35B-4624-8158-0FC3996B91D2}" destId="{D1AC090B-4F05-4488-8E7A-810DD52DCEAB}" srcOrd="2" destOrd="0" presId="urn:microsoft.com/office/officeart/2005/8/layout/orgChart1"/>
    <dgm:cxn modelId="{33091266-2BC1-4E5D-80E2-7842EA640734}" type="presParOf" srcId="{3B34F85F-B35B-4624-8158-0FC3996B91D2}" destId="{EBED6D26-6963-4CAE-A561-9D96A2D212B2}" srcOrd="3" destOrd="0" presId="urn:microsoft.com/office/officeart/2005/8/layout/orgChart1"/>
    <dgm:cxn modelId="{F39ECC4A-D8CD-48CB-93FD-C9A1926768DF}" type="presParOf" srcId="{EBED6D26-6963-4CAE-A561-9D96A2D212B2}" destId="{6E562A2C-D10A-4BB7-B192-377D7A73F9F6}" srcOrd="0" destOrd="0" presId="urn:microsoft.com/office/officeart/2005/8/layout/orgChart1"/>
    <dgm:cxn modelId="{6922165F-8D75-4CB4-9E0A-0C4F8DC12F16}" type="presParOf" srcId="{6E562A2C-D10A-4BB7-B192-377D7A73F9F6}" destId="{E46696E9-4A5F-4B99-B4E4-73C6E17B3A8E}" srcOrd="0" destOrd="0" presId="urn:microsoft.com/office/officeart/2005/8/layout/orgChart1"/>
    <dgm:cxn modelId="{EB24F92B-EAEE-4276-B744-A15371E84945}" type="presParOf" srcId="{6E562A2C-D10A-4BB7-B192-377D7A73F9F6}" destId="{2DD26B17-3AA6-49E2-9403-E4FB6D98A7B5}" srcOrd="1" destOrd="0" presId="urn:microsoft.com/office/officeart/2005/8/layout/orgChart1"/>
    <dgm:cxn modelId="{F29A72A6-01E0-439D-92C1-A0720DE1079E}" type="presParOf" srcId="{EBED6D26-6963-4CAE-A561-9D96A2D212B2}" destId="{2F2D3D40-BC11-4E71-96CA-32FC97ABE051}" srcOrd="1" destOrd="0" presId="urn:microsoft.com/office/officeart/2005/8/layout/orgChart1"/>
    <dgm:cxn modelId="{0BBD76B6-00D6-43A5-A1D4-E61ADED1F5A1}" type="presParOf" srcId="{EBED6D26-6963-4CAE-A561-9D96A2D212B2}" destId="{B1D74C31-B1BE-4143-BC50-1BE607928BFF}" srcOrd="2" destOrd="0" presId="urn:microsoft.com/office/officeart/2005/8/layout/orgChart1"/>
    <dgm:cxn modelId="{0DBFB5E6-A24C-4A1C-8994-A05A7A5A2744}" type="presParOf" srcId="{4C6E73CB-5258-4030-BF4B-3FDD635D6560}" destId="{4B84A38C-C6D9-48A9-9592-9F811A8CCA3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AC090B-4F05-4488-8E7A-810DD52DCEAB}">
      <dsp:nvSpPr>
        <dsp:cNvPr id="0" name=""/>
        <dsp:cNvSpPr/>
      </dsp:nvSpPr>
      <dsp:spPr>
        <a:xfrm>
          <a:off x="8379435" y="2002836"/>
          <a:ext cx="272509" cy="1662450"/>
        </a:xfrm>
        <a:custGeom>
          <a:avLst/>
          <a:gdLst/>
          <a:ahLst/>
          <a:cxnLst/>
          <a:rect l="0" t="0" r="0" b="0"/>
          <a:pathLst>
            <a:path>
              <a:moveTo>
                <a:pt x="0" y="0"/>
              </a:moveTo>
              <a:lnTo>
                <a:pt x="0" y="1662450"/>
              </a:lnTo>
              <a:lnTo>
                <a:pt x="272509" y="166245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A074CA9-51F1-4D82-8C12-29A771E84D7C}">
      <dsp:nvSpPr>
        <dsp:cNvPr id="0" name=""/>
        <dsp:cNvSpPr/>
      </dsp:nvSpPr>
      <dsp:spPr>
        <a:xfrm>
          <a:off x="7244307" y="2002836"/>
          <a:ext cx="1135128" cy="1662450"/>
        </a:xfrm>
        <a:custGeom>
          <a:avLst/>
          <a:gdLst/>
          <a:ahLst/>
          <a:cxnLst/>
          <a:rect l="0" t="0" r="0" b="0"/>
          <a:pathLst>
            <a:path>
              <a:moveTo>
                <a:pt x="1135128" y="0"/>
              </a:moveTo>
              <a:lnTo>
                <a:pt x="1135128" y="1662450"/>
              </a:lnTo>
              <a:lnTo>
                <a:pt x="0" y="166245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7492906-6340-4EBA-BBF3-0F74545A8E91}">
      <dsp:nvSpPr>
        <dsp:cNvPr id="0" name=""/>
        <dsp:cNvSpPr/>
      </dsp:nvSpPr>
      <dsp:spPr>
        <a:xfrm>
          <a:off x="4776670" y="644917"/>
          <a:ext cx="3602765" cy="585448"/>
        </a:xfrm>
        <a:custGeom>
          <a:avLst/>
          <a:gdLst/>
          <a:ahLst/>
          <a:cxnLst/>
          <a:rect l="0" t="0" r="0" b="0"/>
          <a:pathLst>
            <a:path>
              <a:moveTo>
                <a:pt x="0" y="0"/>
              </a:moveTo>
              <a:lnTo>
                <a:pt x="0" y="292724"/>
              </a:lnTo>
              <a:lnTo>
                <a:pt x="3602765" y="292724"/>
              </a:lnTo>
              <a:lnTo>
                <a:pt x="3602765" y="58544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43AB09E-D323-45C1-B415-C26077EAA65C}">
      <dsp:nvSpPr>
        <dsp:cNvPr id="0" name=""/>
        <dsp:cNvSpPr/>
      </dsp:nvSpPr>
      <dsp:spPr>
        <a:xfrm>
          <a:off x="4727298" y="644917"/>
          <a:ext cx="91440" cy="585448"/>
        </a:xfrm>
        <a:custGeom>
          <a:avLst/>
          <a:gdLst/>
          <a:ahLst/>
          <a:cxnLst/>
          <a:rect l="0" t="0" r="0" b="0"/>
          <a:pathLst>
            <a:path>
              <a:moveTo>
                <a:pt x="49372" y="0"/>
              </a:moveTo>
              <a:lnTo>
                <a:pt x="49372" y="292724"/>
              </a:lnTo>
              <a:lnTo>
                <a:pt x="45720" y="292724"/>
              </a:lnTo>
              <a:lnTo>
                <a:pt x="45720" y="58544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9A4015A-EE3C-47B2-84CB-35130F73DF01}">
      <dsp:nvSpPr>
        <dsp:cNvPr id="0" name=""/>
        <dsp:cNvSpPr/>
      </dsp:nvSpPr>
      <dsp:spPr>
        <a:xfrm>
          <a:off x="1399720" y="644917"/>
          <a:ext cx="3376949" cy="585448"/>
        </a:xfrm>
        <a:custGeom>
          <a:avLst/>
          <a:gdLst/>
          <a:ahLst/>
          <a:cxnLst/>
          <a:rect l="0" t="0" r="0" b="0"/>
          <a:pathLst>
            <a:path>
              <a:moveTo>
                <a:pt x="3376949" y="0"/>
              </a:moveTo>
              <a:lnTo>
                <a:pt x="3376949" y="292724"/>
              </a:lnTo>
              <a:lnTo>
                <a:pt x="0" y="292724"/>
              </a:lnTo>
              <a:lnTo>
                <a:pt x="0" y="58544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9A96FAD-E8E5-4352-B679-3D4B26550D31}">
      <dsp:nvSpPr>
        <dsp:cNvPr id="0" name=""/>
        <dsp:cNvSpPr/>
      </dsp:nvSpPr>
      <dsp:spPr>
        <a:xfrm>
          <a:off x="2621551" y="31869"/>
          <a:ext cx="4310238" cy="613048"/>
        </a:xfrm>
        <a:prstGeom prst="rect">
          <a:avLst/>
        </a:prstGeom>
        <a:solidFill>
          <a:srgbClr val="F9F9F9"/>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rtl="1">
            <a:lnSpc>
              <a:spcPct val="90000"/>
            </a:lnSpc>
            <a:spcBef>
              <a:spcPct val="0"/>
            </a:spcBef>
            <a:spcAft>
              <a:spcPct val="35000"/>
            </a:spcAft>
          </a:pPr>
          <a:r>
            <a:rPr lang="en-US" sz="3000" b="1" kern="1200" dirty="0">
              <a:solidFill>
                <a:schemeClr val="tx1"/>
              </a:solidFill>
            </a:rPr>
            <a:t>Differentiates into 3 parts</a:t>
          </a:r>
          <a:endParaRPr lang="ar-SA" sz="3000" kern="1200" dirty="0">
            <a:solidFill>
              <a:schemeClr val="tx1"/>
            </a:solidFill>
          </a:endParaRPr>
        </a:p>
      </dsp:txBody>
      <dsp:txXfrm>
        <a:off x="2621551" y="31869"/>
        <a:ext cx="4310238" cy="613048"/>
      </dsp:txXfrm>
    </dsp:sp>
    <dsp:sp modelId="{7B174273-B087-49E4-A103-D5F8977A5B4D}">
      <dsp:nvSpPr>
        <dsp:cNvPr id="0" name=""/>
        <dsp:cNvSpPr/>
      </dsp:nvSpPr>
      <dsp:spPr>
        <a:xfrm>
          <a:off x="5795" y="1230365"/>
          <a:ext cx="2787849" cy="824617"/>
        </a:xfrm>
        <a:prstGeom prst="rect">
          <a:avLst/>
        </a:prstGeom>
        <a:solidFill>
          <a:srgbClr val="F9F9F9"/>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rtl="1">
            <a:lnSpc>
              <a:spcPct val="90000"/>
            </a:lnSpc>
            <a:spcBef>
              <a:spcPct val="0"/>
            </a:spcBef>
            <a:spcAft>
              <a:spcPct val="35000"/>
            </a:spcAft>
          </a:pPr>
          <a:r>
            <a:rPr lang="en-US" sz="3100" b="1" kern="1200" dirty="0">
              <a:solidFill>
                <a:srgbClr val="FF0000"/>
              </a:solidFill>
            </a:rPr>
            <a:t>Paraxial</a:t>
          </a:r>
          <a:r>
            <a:rPr lang="en-US" sz="3100" b="1" kern="1200" dirty="0"/>
            <a:t> </a:t>
          </a:r>
        </a:p>
        <a:p>
          <a:pPr lvl="0" algn="ctr" defTabSz="1377950" rtl="1">
            <a:lnSpc>
              <a:spcPct val="90000"/>
            </a:lnSpc>
            <a:spcBef>
              <a:spcPct val="0"/>
            </a:spcBef>
            <a:spcAft>
              <a:spcPct val="35000"/>
            </a:spcAft>
          </a:pPr>
          <a:r>
            <a:rPr lang="en-US" sz="2000" b="0" kern="1200" dirty="0"/>
            <a:t>mesoderm</a:t>
          </a:r>
          <a:endParaRPr lang="ar-SA" sz="2000" b="0" kern="1200" dirty="0"/>
        </a:p>
      </dsp:txBody>
      <dsp:txXfrm>
        <a:off x="5795" y="1230365"/>
        <a:ext cx="2787849" cy="824617"/>
      </dsp:txXfrm>
    </dsp:sp>
    <dsp:sp modelId="{6687341F-2FB6-4502-B47A-2C25789D408E}">
      <dsp:nvSpPr>
        <dsp:cNvPr id="0" name=""/>
        <dsp:cNvSpPr/>
      </dsp:nvSpPr>
      <dsp:spPr>
        <a:xfrm>
          <a:off x="3379093" y="1230365"/>
          <a:ext cx="2787849" cy="807235"/>
        </a:xfrm>
        <a:prstGeom prst="rect">
          <a:avLst/>
        </a:prstGeom>
        <a:solidFill>
          <a:srgbClr val="F9F9F9"/>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rtl="1">
            <a:lnSpc>
              <a:spcPct val="90000"/>
            </a:lnSpc>
            <a:spcBef>
              <a:spcPct val="0"/>
            </a:spcBef>
            <a:spcAft>
              <a:spcPct val="35000"/>
            </a:spcAft>
          </a:pPr>
          <a:r>
            <a:rPr lang="en-US" sz="2600" b="1" kern="1200" dirty="0">
              <a:solidFill>
                <a:srgbClr val="FF0000"/>
              </a:solidFill>
            </a:rPr>
            <a:t>Intermediate </a:t>
          </a:r>
        </a:p>
        <a:p>
          <a:pPr lvl="0" algn="ctr" defTabSz="1155700" rtl="1">
            <a:lnSpc>
              <a:spcPct val="90000"/>
            </a:lnSpc>
            <a:spcBef>
              <a:spcPct val="0"/>
            </a:spcBef>
            <a:spcAft>
              <a:spcPct val="35000"/>
            </a:spcAft>
          </a:pPr>
          <a:r>
            <a:rPr lang="en-US" sz="2000" b="0" kern="1200" dirty="0"/>
            <a:t>mesoderm</a:t>
          </a:r>
          <a:endParaRPr lang="ar-SA" sz="2000" b="0" kern="1200" dirty="0"/>
        </a:p>
      </dsp:txBody>
      <dsp:txXfrm>
        <a:off x="3379093" y="1230365"/>
        <a:ext cx="2787849" cy="807235"/>
      </dsp:txXfrm>
    </dsp:sp>
    <dsp:sp modelId="{F579CF94-34BF-4379-80EE-3C11F4EFFB8F}">
      <dsp:nvSpPr>
        <dsp:cNvPr id="0" name=""/>
        <dsp:cNvSpPr/>
      </dsp:nvSpPr>
      <dsp:spPr>
        <a:xfrm>
          <a:off x="6981859" y="1230365"/>
          <a:ext cx="2795153" cy="772471"/>
        </a:xfrm>
        <a:prstGeom prst="rect">
          <a:avLst/>
        </a:prstGeom>
        <a:solidFill>
          <a:srgbClr val="F9F9F9"/>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rtl="1">
            <a:lnSpc>
              <a:spcPct val="90000"/>
            </a:lnSpc>
            <a:spcBef>
              <a:spcPct val="0"/>
            </a:spcBef>
            <a:spcAft>
              <a:spcPct val="35000"/>
            </a:spcAft>
          </a:pPr>
          <a:r>
            <a:rPr lang="en-US" sz="2600" b="1" kern="1200" dirty="0">
              <a:solidFill>
                <a:srgbClr val="FF0000"/>
              </a:solidFill>
            </a:rPr>
            <a:t>Lateral</a:t>
          </a:r>
          <a:r>
            <a:rPr lang="en-US" sz="2600" b="1" kern="1200" dirty="0"/>
            <a:t> </a:t>
          </a:r>
        </a:p>
        <a:p>
          <a:pPr lvl="0" algn="ctr" defTabSz="1155700" rtl="1">
            <a:lnSpc>
              <a:spcPct val="90000"/>
            </a:lnSpc>
            <a:spcBef>
              <a:spcPct val="0"/>
            </a:spcBef>
            <a:spcAft>
              <a:spcPct val="35000"/>
            </a:spcAft>
          </a:pPr>
          <a:r>
            <a:rPr lang="en-US" sz="2000" b="0" kern="1200" dirty="0"/>
            <a:t>mesoderm</a:t>
          </a:r>
          <a:endParaRPr lang="ar-SA" sz="2000" b="0" kern="1200" dirty="0"/>
        </a:p>
      </dsp:txBody>
      <dsp:txXfrm>
        <a:off x="6981859" y="1230365"/>
        <a:ext cx="2795153" cy="772471"/>
      </dsp:txXfrm>
    </dsp:sp>
    <dsp:sp modelId="{DED7AB94-8B75-447F-8BE1-2228495C9958}">
      <dsp:nvSpPr>
        <dsp:cNvPr id="0" name=""/>
        <dsp:cNvSpPr/>
      </dsp:nvSpPr>
      <dsp:spPr>
        <a:xfrm>
          <a:off x="4800422" y="3400476"/>
          <a:ext cx="2443884" cy="529621"/>
        </a:xfrm>
        <a:prstGeom prst="rect">
          <a:avLst/>
        </a:prstGeom>
        <a:solidFill>
          <a:srgbClr val="F9F9F9"/>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00100" rtl="1">
            <a:lnSpc>
              <a:spcPct val="90000"/>
            </a:lnSpc>
            <a:spcBef>
              <a:spcPct val="0"/>
            </a:spcBef>
            <a:spcAft>
              <a:spcPct val="35000"/>
            </a:spcAft>
            <a:buNone/>
          </a:pPr>
          <a:r>
            <a:rPr lang="en-US" sz="2000" b="0" i="0" u="none" strike="noStrike" kern="1200" cap="none" dirty="0">
              <a:solidFill>
                <a:schemeClr val="tx1"/>
              </a:solidFill>
              <a:latin typeface="Calibri" panose="020F0502020204030204"/>
              <a:ea typeface="Calibri"/>
              <a:cs typeface="Calibri"/>
              <a:sym typeface="Arial"/>
            </a:rPr>
            <a:t>Soma</a:t>
          </a:r>
          <a:r>
            <a:rPr lang="en-US" sz="2000" b="0" i="0" u="none" strike="noStrike" kern="1200" cap="none" dirty="0">
              <a:solidFill>
                <a:srgbClr val="FF0000"/>
              </a:solidFill>
              <a:latin typeface="Calibri" panose="020F0502020204030204"/>
              <a:ea typeface="Calibri"/>
              <a:cs typeface="Calibri"/>
              <a:sym typeface="Arial"/>
            </a:rPr>
            <a:t>t</a:t>
          </a:r>
          <a:r>
            <a:rPr lang="en-US" sz="2000" b="0" i="0" u="none" strike="noStrike" kern="1200" cap="none" dirty="0">
              <a:solidFill>
                <a:schemeClr val="tx1"/>
              </a:solidFill>
              <a:latin typeface="Calibri" panose="020F0502020204030204"/>
              <a:ea typeface="Calibri"/>
              <a:cs typeface="Calibri"/>
              <a:sym typeface="Arial"/>
            </a:rPr>
            <a:t>ic mesoderm </a:t>
          </a:r>
          <a:endParaRPr lang="ar-SA" sz="2000" b="0" i="0" u="none" strike="noStrike" kern="1200" cap="none" dirty="0">
            <a:solidFill>
              <a:schemeClr val="tx1"/>
            </a:solidFill>
            <a:latin typeface="Calibri" panose="020F0502020204030204"/>
            <a:ea typeface="Calibri"/>
            <a:cs typeface="Calibri"/>
            <a:sym typeface="Arial"/>
          </a:endParaRPr>
        </a:p>
      </dsp:txBody>
      <dsp:txXfrm>
        <a:off x="4800422" y="3400476"/>
        <a:ext cx="2443884" cy="529621"/>
      </dsp:txXfrm>
    </dsp:sp>
    <dsp:sp modelId="{E46696E9-4A5F-4B99-B4E4-73C6E17B3A8E}">
      <dsp:nvSpPr>
        <dsp:cNvPr id="0" name=""/>
        <dsp:cNvSpPr/>
      </dsp:nvSpPr>
      <dsp:spPr>
        <a:xfrm>
          <a:off x="8651945" y="3400476"/>
          <a:ext cx="2380934" cy="529621"/>
        </a:xfrm>
        <a:prstGeom prst="rect">
          <a:avLst/>
        </a:prstGeom>
        <a:solidFill>
          <a:srgbClr val="F9F9F9"/>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00100" rtl="1">
            <a:lnSpc>
              <a:spcPct val="90000"/>
            </a:lnSpc>
            <a:spcBef>
              <a:spcPct val="0"/>
            </a:spcBef>
            <a:spcAft>
              <a:spcPct val="35000"/>
            </a:spcAft>
            <a:buNone/>
          </a:pPr>
          <a:r>
            <a:rPr lang="en-US" sz="2000" b="0" i="0" u="none" strike="noStrike" kern="1200" cap="none" dirty="0">
              <a:solidFill>
                <a:schemeClr val="tx1"/>
              </a:solidFill>
              <a:latin typeface="Calibri" panose="020F0502020204030204"/>
              <a:ea typeface="Calibri"/>
              <a:cs typeface="Calibri"/>
            </a:rPr>
            <a:t>Spla</a:t>
          </a:r>
          <a:r>
            <a:rPr lang="en-US" sz="2000" b="0" i="0" u="none" strike="noStrike" kern="1200" cap="none" dirty="0">
              <a:solidFill>
                <a:srgbClr val="FF0000"/>
              </a:solidFill>
              <a:latin typeface="Calibri" panose="020F0502020204030204"/>
              <a:ea typeface="Calibri"/>
              <a:cs typeface="Calibri"/>
            </a:rPr>
            <a:t>n</a:t>
          </a:r>
          <a:r>
            <a:rPr lang="en-US" sz="2000" b="0" i="0" u="none" strike="noStrike" kern="1200" cap="none" dirty="0">
              <a:solidFill>
                <a:schemeClr val="tx1"/>
              </a:solidFill>
              <a:latin typeface="Calibri" panose="020F0502020204030204"/>
              <a:ea typeface="Calibri"/>
              <a:cs typeface="Calibri"/>
            </a:rPr>
            <a:t>chnic mesoderm</a:t>
          </a:r>
          <a:endParaRPr lang="ar-SA" sz="2000" b="0" i="0" u="none" strike="noStrike" kern="1200" cap="none" dirty="0">
            <a:solidFill>
              <a:schemeClr val="tx1"/>
            </a:solidFill>
            <a:latin typeface="Calibri" panose="020F0502020204030204"/>
            <a:ea typeface="Calibri"/>
            <a:cs typeface="Calibri"/>
          </a:endParaRPr>
        </a:p>
      </dsp:txBody>
      <dsp:txXfrm>
        <a:off x="8651945" y="3400476"/>
        <a:ext cx="2380934" cy="52962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91503920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8706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b="0" i="0" u="none" strike="noStrike" cap="none" smtClean="0">
                <a:solidFill>
                  <a:srgbClr val="888888"/>
                </a:solidFill>
                <a:latin typeface="Calibri"/>
                <a:ea typeface="Calibri"/>
                <a:cs typeface="Calibri"/>
                <a:sym typeface="Calibri"/>
              </a:rPr>
              <a:t>‹#›</a:t>
            </a:fld>
            <a:endParaRPr lang="en-GB"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681595538"/>
      </p:ext>
    </p:extLst>
  </p:cSld>
  <p:clrMapOvr>
    <a:masterClrMapping/>
  </p:clrMapOvr>
  <p:hf sldNum="0" hdr="0" ftr="0" dt="0"/>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smtClean="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734923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smtClean="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426980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b="0" i="0" u="none" strike="noStrike" cap="none" smtClean="0">
                <a:solidFill>
                  <a:srgbClr val="888888"/>
                </a:solidFill>
                <a:latin typeface="Calibri"/>
                <a:ea typeface="Calibri"/>
                <a:cs typeface="Calibri"/>
                <a:sym typeface="Calibri"/>
              </a:rPr>
              <a:t>‹#›</a:t>
            </a:fld>
            <a:endParaRPr lang="en-GB"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86078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smtClean="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137938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smtClean="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465786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smtClean="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518608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b="0" i="0" u="none" strike="noStrike" cap="none" smtClean="0">
                <a:solidFill>
                  <a:srgbClr val="888888"/>
                </a:solidFill>
                <a:latin typeface="Calibri"/>
                <a:ea typeface="Calibri"/>
                <a:cs typeface="Calibri"/>
                <a:sym typeface="Calibri"/>
              </a:rPr>
              <a:t>‹#›</a:t>
            </a:fld>
            <a:endParaRPr lang="en-GB"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28288256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b="0" i="0" u="none" strike="noStrike" cap="none" smtClean="0">
                <a:solidFill>
                  <a:srgbClr val="888888"/>
                </a:solidFill>
                <a:latin typeface="Calibri"/>
                <a:ea typeface="Calibri"/>
                <a:cs typeface="Calibri"/>
                <a:sym typeface="Calibri"/>
              </a:rPr>
              <a:t>‹#›</a:t>
            </a:fld>
            <a:endParaRPr lang="en-GB"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213705684"/>
      </p:ext>
    </p:extLst>
  </p:cSld>
  <p:clrMapOvr>
    <a:masterClrMapping/>
  </p:clrMapOvr>
  <p:hf sldNum="0" hdr="0" ftr="0" dt="0"/>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smtClean="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81162084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smtClean="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95362796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rtl="0">
              <a:spcBef>
                <a:spcPts val="0"/>
              </a:spcBef>
              <a:buSzPct val="25000"/>
              <a:buNone/>
            </a:pPr>
            <a:fld id="{00000000-1234-1234-1234-123412341234}" type="slidenum">
              <a:rPr lang="en-GB" sz="1200" b="0" i="0" u="none" strike="noStrike" cap="none" smtClean="0">
                <a:solidFill>
                  <a:srgbClr val="888888"/>
                </a:solidFill>
                <a:latin typeface="Calibri"/>
                <a:ea typeface="Calibri"/>
                <a:cs typeface="Calibri"/>
                <a:sym typeface="Calibri"/>
              </a:rPr>
              <a:t>‹#›</a:t>
            </a:fld>
            <a:endParaRPr lang="en-GB" sz="1200" b="0" i="0" u="none" strike="noStrike" cap="none">
              <a:solidFill>
                <a:srgbClr val="888888"/>
              </a:solidFill>
              <a:latin typeface="Calibri"/>
              <a:ea typeface="Calibri"/>
              <a:cs typeface="Calibri"/>
              <a:sym typeface="Calibri"/>
            </a:endParaRPr>
          </a:p>
        </p:txBody>
      </p:sp>
      <p:sp>
        <p:nvSpPr>
          <p:cNvPr id="7" name="Rectangle 6"/>
          <p:cNvSpPr/>
          <p:nvPr userDrawn="1"/>
        </p:nvSpPr>
        <p:spPr>
          <a:xfrm>
            <a:off x="391886" y="348343"/>
            <a:ext cx="11408228" cy="61105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0562338"/>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hf sldNum="0" hdr="0" ftr="0" dt="0"/>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hyperlink" Target="https://docs.google.com/presentation/d/140VDDhoTo3PgOLIvTXFmLpQ1NNY7bZ5aGvCMcmnAirs/edit?usp=sharing" TargetMode="External"/><Relationship Id="rId8"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1.xml"/><Relationship Id="rId2"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jpg"/><Relationship Id="rId1" Type="http://schemas.openxmlformats.org/officeDocument/2006/relationships/slideLayout" Target="../slideLayouts/slideLayout4.xml"/><Relationship Id="rId2"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png"/><Relationship Id="rId5" Type="http://schemas.openxmlformats.org/officeDocument/2006/relationships/hyperlink" Target="https://www.youtube.com/watch?v=dAOWQC-OBv0" TargetMode="External"/><Relationship Id="rId6"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10.jpeg"/><Relationship Id="rId1" Type="http://schemas.openxmlformats.org/officeDocument/2006/relationships/slideLayout" Target="../slideLayouts/slideLayout7.xml"/><Relationship Id="rId2"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 Id="rId3" Type="http://schemas.openxmlformats.org/officeDocument/2006/relationships/image" Target="../media/image1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ctrTitle"/>
          </p:nvPr>
        </p:nvSpPr>
        <p:spPr>
          <a:xfrm>
            <a:off x="228600" y="5329776"/>
            <a:ext cx="7772400" cy="1463040"/>
          </a:xfrm>
          <a:prstGeom prst="rect">
            <a:avLst/>
          </a:prstGeom>
          <a:noFill/>
          <a:ln>
            <a:noFill/>
          </a:ln>
        </p:spPr>
        <p:txBody>
          <a:bodyPr lIns="91425" tIns="45700" rIns="91425" bIns="45700" anchor="ctr" anchorCtr="0">
            <a:noAutofit/>
          </a:bodyPr>
          <a:lstStyle/>
          <a:p>
            <a:pPr lvl="0">
              <a:buSzPct val="25000"/>
            </a:pPr>
            <a:r>
              <a:rPr lang="en-US" sz="4800" dirty="0" smtClean="0">
                <a:ln w="0"/>
                <a:solidFill>
                  <a:srgbClr val="8D9EDB"/>
                </a:solidFill>
                <a:effectLst>
                  <a:outerShdw blurRad="38100" dist="25400" dir="5400000" algn="ctr" rotWithShape="0">
                    <a:srgbClr val="6E747A">
                      <a:alpha val="43000"/>
                    </a:srgbClr>
                  </a:outerShdw>
                </a:effectLst>
                <a:latin typeface="+mn-lt"/>
                <a:ea typeface="+mn-ea"/>
                <a:cs typeface="+mn-cs"/>
              </a:rPr>
              <a:t>Development of Skeletal &amp; Muscular System</a:t>
            </a:r>
            <a:endParaRPr lang="en-US" sz="4800" dirty="0">
              <a:ln w="0"/>
              <a:solidFill>
                <a:srgbClr val="8D9EDB"/>
              </a:solidFill>
              <a:effectLst>
                <a:outerShdw blurRad="38100" dist="25400" dir="5400000" algn="ctr" rotWithShape="0">
                  <a:srgbClr val="6E747A">
                    <a:alpha val="43000"/>
                  </a:srgbClr>
                </a:outerShdw>
              </a:effectLst>
              <a:latin typeface="+mn-lt"/>
              <a:ea typeface="+mn-ea"/>
              <a:cs typeface="+mn-cs"/>
            </a:endParaRPr>
          </a:p>
        </p:txBody>
      </p:sp>
      <p:pic>
        <p:nvPicPr>
          <p:cNvPr id="85" name="Shape 85" descr="Image result for ‫بسم الله الرحمن الرحيم‬‎"/>
          <p:cNvPicPr preferRelativeResize="0"/>
          <p:nvPr/>
        </p:nvPicPr>
        <p:blipFill rotWithShape="1">
          <a:blip r:embed="rId3">
            <a:alphaModFix/>
          </a:blip>
          <a:srcRect/>
          <a:stretch/>
        </p:blipFill>
        <p:spPr>
          <a:xfrm>
            <a:off x="3891554" y="127112"/>
            <a:ext cx="3669927" cy="361555"/>
          </a:xfrm>
          <a:prstGeom prst="rect">
            <a:avLst/>
          </a:prstGeom>
          <a:noFill/>
          <a:ln>
            <a:noFill/>
          </a:ln>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t="7196" b="33122"/>
          <a:stretch/>
        </p:blipFill>
        <p:spPr>
          <a:xfrm>
            <a:off x="0" y="562574"/>
            <a:ext cx="12192000" cy="4693295"/>
          </a:xfrm>
          <a:prstGeom prst="rect">
            <a:avLst/>
          </a:prstGeom>
        </p:spPr>
      </p:pic>
      <p:sp>
        <p:nvSpPr>
          <p:cNvPr id="12" name="Rectangle 11"/>
          <p:cNvSpPr/>
          <p:nvPr/>
        </p:nvSpPr>
        <p:spPr>
          <a:xfrm>
            <a:off x="7866744" y="562574"/>
            <a:ext cx="2946400" cy="47038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p:cNvGrpSpPr/>
          <p:nvPr/>
        </p:nvGrpSpPr>
        <p:grpSpPr>
          <a:xfrm>
            <a:off x="8536534" y="5392689"/>
            <a:ext cx="2766400" cy="1252522"/>
            <a:chOff x="8563428" y="5284999"/>
            <a:chExt cx="2766400" cy="1252522"/>
          </a:xfrm>
        </p:grpSpPr>
        <p:sp>
          <p:nvSpPr>
            <p:cNvPr id="9" name="TextBox 8"/>
            <p:cNvSpPr txBox="1"/>
            <p:nvPr/>
          </p:nvSpPr>
          <p:spPr>
            <a:xfrm>
              <a:off x="8563428" y="5284999"/>
              <a:ext cx="2766400" cy="1252522"/>
            </a:xfrm>
            <a:prstGeom prst="rect">
              <a:avLst/>
            </a:prstGeom>
            <a:ln>
              <a:prstDash val="sysDash"/>
            </a:ln>
          </p:spPr>
          <p:style>
            <a:lnRef idx="2">
              <a:schemeClr val="dk1"/>
            </a:lnRef>
            <a:fillRef idx="1">
              <a:schemeClr val="lt1"/>
            </a:fillRef>
            <a:effectRef idx="0">
              <a:schemeClr val="dk1"/>
            </a:effectRef>
            <a:fontRef idx="minor">
              <a:schemeClr val="dk1"/>
            </a:fontRef>
          </p:style>
          <p:txBody>
            <a:bodyPr wrap="square" rtlCol="0">
              <a:spAutoFit/>
            </a:bodyPr>
            <a:lstStyle/>
            <a:p>
              <a:pPr algn="ctr">
                <a:lnSpc>
                  <a:spcPts val="2300"/>
                </a:lnSpc>
              </a:pPr>
              <a:r>
                <a:rPr lang="en-US" sz="1600" b="1" dirty="0"/>
                <a:t>Color Code</a:t>
              </a:r>
            </a:p>
            <a:p>
              <a:pPr marL="406400">
                <a:lnSpc>
                  <a:spcPts val="2300"/>
                </a:lnSpc>
              </a:pPr>
              <a:r>
                <a:rPr lang="en-US" sz="1600" b="1" dirty="0">
                  <a:solidFill>
                    <a:srgbClr val="FF0000"/>
                  </a:solidFill>
                </a:rPr>
                <a:t>Important </a:t>
              </a:r>
            </a:p>
            <a:p>
              <a:pPr marL="406400">
                <a:lnSpc>
                  <a:spcPts val="2300"/>
                </a:lnSpc>
              </a:pPr>
              <a:r>
                <a:rPr lang="en-US" sz="1600" b="1" dirty="0">
                  <a:solidFill>
                    <a:srgbClr val="92D050"/>
                  </a:solidFill>
                </a:rPr>
                <a:t>Doctors Notes</a:t>
              </a:r>
            </a:p>
            <a:p>
              <a:pPr marL="406400">
                <a:lnSpc>
                  <a:spcPts val="2300"/>
                </a:lnSpc>
              </a:pPr>
              <a:r>
                <a:rPr lang="en-US" sz="1600" b="1" dirty="0">
                  <a:solidFill>
                    <a:schemeClr val="bg1">
                      <a:lumMod val="65000"/>
                    </a:schemeClr>
                  </a:solidFill>
                </a:rPr>
                <a:t>Notes/Extra explanation</a:t>
              </a:r>
            </a:p>
          </p:txBody>
        </p:sp>
        <p:sp>
          <p:nvSpPr>
            <p:cNvPr id="13" name="Oval 12"/>
            <p:cNvSpPr/>
            <p:nvPr/>
          </p:nvSpPr>
          <p:spPr>
            <a:xfrm>
              <a:off x="8772178" y="5700560"/>
              <a:ext cx="123372" cy="12577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2" name="Oval 21"/>
            <p:cNvSpPr/>
            <p:nvPr/>
          </p:nvSpPr>
          <p:spPr>
            <a:xfrm>
              <a:off x="8772178" y="6011649"/>
              <a:ext cx="123372" cy="125776"/>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8772178" y="6274585"/>
              <a:ext cx="123372" cy="125776"/>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5" name="Picture 14" descr="#Med436 - KSU"/>
          <p:cNvPicPr>
            <a:picLocks noChangeAspect="1" noChangeArrowheads="1"/>
          </p:cNvPicPr>
          <p:nvPr/>
        </p:nvPicPr>
        <p:blipFill rotWithShape="1">
          <a:blip r:embed="rId5">
            <a:extLst>
              <a:ext uri="{28A0092B-C50C-407E-A947-70E740481C1C}">
                <a14:useLocalDpi xmlns:a14="http://schemas.microsoft.com/office/drawing/2010/main" val="0"/>
              </a:ext>
            </a:extLst>
          </a:blip>
          <a:srcRect t="8558"/>
          <a:stretch/>
        </p:blipFill>
        <p:spPr bwMode="auto">
          <a:xfrm>
            <a:off x="8369151" y="2172361"/>
            <a:ext cx="1920882" cy="175649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rotWithShape="1">
          <a:blip r:embed="rId6">
            <a:extLst>
              <a:ext uri="{28A0092B-C50C-407E-A947-70E740481C1C}">
                <a14:useLocalDpi xmlns:a14="http://schemas.microsoft.com/office/drawing/2010/main" val="0"/>
              </a:ext>
            </a:extLst>
          </a:blip>
          <a:srcRect l="28164" t="11343" r="9894" b="25826"/>
          <a:stretch/>
        </p:blipFill>
        <p:spPr>
          <a:xfrm>
            <a:off x="8411625" y="364343"/>
            <a:ext cx="1835935" cy="1862353"/>
          </a:xfrm>
          <a:prstGeom prst="rect">
            <a:avLst/>
          </a:prstGeom>
          <a:ln>
            <a:noFill/>
          </a:ln>
        </p:spPr>
      </p:pic>
      <p:sp>
        <p:nvSpPr>
          <p:cNvPr id="17" name="TextBox 2"/>
          <p:cNvSpPr txBox="1"/>
          <p:nvPr/>
        </p:nvSpPr>
        <p:spPr>
          <a:xfrm>
            <a:off x="6470671" y="6197609"/>
            <a:ext cx="1244319" cy="369332"/>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sz="1800" dirty="0">
                <a:latin typeface="+mn-lt"/>
                <a:hlinkClick r:id="rId7"/>
              </a:rPr>
              <a:t>Editing File</a:t>
            </a:r>
            <a:endParaRPr lang="en-GB" sz="1800" dirty="0">
              <a:latin typeface="+mn-lt"/>
            </a:endParaRPr>
          </a:p>
        </p:txBody>
      </p:sp>
      <p:pic>
        <p:nvPicPr>
          <p:cNvPr id="18" name="Picture 17"/>
          <p:cNvPicPr>
            <a:picLocks noChangeAspect="1"/>
          </p:cNvPicPr>
          <p:nvPr/>
        </p:nvPicPr>
        <p:blipFill>
          <a:blip r:embed="rId8"/>
          <a:stretch>
            <a:fillRect/>
          </a:stretch>
        </p:blipFill>
        <p:spPr>
          <a:xfrm>
            <a:off x="8264535" y="3902301"/>
            <a:ext cx="2130114" cy="141002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45"/>
          <p:cNvSpPr txBox="1"/>
          <p:nvPr/>
        </p:nvSpPr>
        <p:spPr>
          <a:xfrm rot="16200000">
            <a:off x="-981686" y="4083068"/>
            <a:ext cx="2590689" cy="738664"/>
          </a:xfrm>
          <a:prstGeom prst="rect">
            <a:avLst/>
          </a:prstGeom>
          <a:noFill/>
        </p:spPr>
        <p:txBody>
          <a:bodyPr wrap="square" rtlCol="0">
            <a:spAutoFit/>
          </a:bodyPr>
          <a:lstStyle/>
          <a:p>
            <a:r>
              <a:rPr lang="en-US" dirty="0" smtClean="0">
                <a:latin typeface="+mn-lt"/>
              </a:rPr>
              <a:t>Between birth and puberty:</a:t>
            </a:r>
          </a:p>
          <a:p>
            <a:r>
              <a:rPr lang="en-US" b="1" dirty="0" smtClean="0">
                <a:latin typeface="+mn-lt"/>
              </a:rPr>
              <a:t>Bone increases in size by proliferation of epiphyseal plate</a:t>
            </a:r>
            <a:endParaRPr lang="en-US" b="1" dirty="0">
              <a:latin typeface="+mn-lt"/>
            </a:endParaRPr>
          </a:p>
        </p:txBody>
      </p:sp>
      <p:sp>
        <p:nvSpPr>
          <p:cNvPr id="5" name="Rectangle 4"/>
          <p:cNvSpPr/>
          <p:nvPr/>
        </p:nvSpPr>
        <p:spPr>
          <a:xfrm>
            <a:off x="2199860" y="994425"/>
            <a:ext cx="172278" cy="808383"/>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199860" y="2397425"/>
            <a:ext cx="172278" cy="80838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199860" y="3848941"/>
            <a:ext cx="172278" cy="80838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199860" y="5284452"/>
            <a:ext cx="172280" cy="126903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hord 8"/>
          <p:cNvSpPr/>
          <p:nvPr/>
        </p:nvSpPr>
        <p:spPr>
          <a:xfrm rot="6606169">
            <a:off x="2160509" y="821071"/>
            <a:ext cx="278296" cy="278296"/>
          </a:xfrm>
          <a:prstGeom prst="chord">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hord 11"/>
          <p:cNvSpPr/>
          <p:nvPr/>
        </p:nvSpPr>
        <p:spPr>
          <a:xfrm rot="17525061">
            <a:off x="2157749" y="3199162"/>
            <a:ext cx="278296" cy="278296"/>
          </a:xfrm>
          <a:prstGeom prst="chord">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hord 13"/>
          <p:cNvSpPr/>
          <p:nvPr/>
        </p:nvSpPr>
        <p:spPr>
          <a:xfrm rot="6606169">
            <a:off x="2160507" y="2160856"/>
            <a:ext cx="278296" cy="278296"/>
          </a:xfrm>
          <a:prstGeom prst="chord">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hord 14"/>
          <p:cNvSpPr/>
          <p:nvPr/>
        </p:nvSpPr>
        <p:spPr>
          <a:xfrm rot="6606169">
            <a:off x="2160507" y="3597415"/>
            <a:ext cx="278296" cy="278296"/>
          </a:xfrm>
          <a:prstGeom prst="chord">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hord 15"/>
          <p:cNvSpPr/>
          <p:nvPr/>
        </p:nvSpPr>
        <p:spPr>
          <a:xfrm rot="6606169">
            <a:off x="2160508" y="5145304"/>
            <a:ext cx="278296" cy="278296"/>
          </a:xfrm>
          <a:prstGeom prst="chord">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hord 16"/>
          <p:cNvSpPr/>
          <p:nvPr/>
        </p:nvSpPr>
        <p:spPr>
          <a:xfrm rot="17525061">
            <a:off x="2162020" y="4615083"/>
            <a:ext cx="278296" cy="278296"/>
          </a:xfrm>
          <a:prstGeom prst="chord">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hord 17"/>
          <p:cNvSpPr/>
          <p:nvPr/>
        </p:nvSpPr>
        <p:spPr>
          <a:xfrm rot="17525061">
            <a:off x="2146851" y="6414334"/>
            <a:ext cx="278296" cy="278296"/>
          </a:xfrm>
          <a:prstGeom prst="chord">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hord 18"/>
          <p:cNvSpPr/>
          <p:nvPr/>
        </p:nvSpPr>
        <p:spPr>
          <a:xfrm rot="17525061">
            <a:off x="2160510" y="1713954"/>
            <a:ext cx="278296" cy="278296"/>
          </a:xfrm>
          <a:prstGeom prst="chord">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173356" y="3782837"/>
            <a:ext cx="225286" cy="53276"/>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184254" y="4630686"/>
            <a:ext cx="225286" cy="53276"/>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2184254" y="3218636"/>
            <a:ext cx="225286" cy="53276"/>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2173356" y="2364373"/>
            <a:ext cx="225286" cy="53276"/>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13658" y="1027555"/>
            <a:ext cx="1302026" cy="52322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b="1" dirty="0">
                <a:solidFill>
                  <a:srgbClr val="FF0000"/>
                </a:solidFill>
              </a:rPr>
              <a:t>Red: bone </a:t>
            </a:r>
          </a:p>
          <a:p>
            <a:r>
              <a:rPr lang="en-US" b="1" dirty="0">
                <a:solidFill>
                  <a:schemeClr val="accent1">
                    <a:lumMod val="75000"/>
                  </a:schemeClr>
                </a:solidFill>
              </a:rPr>
              <a:t>Blue: cartilage</a:t>
            </a:r>
            <a:endParaRPr lang="en-US" dirty="0">
              <a:solidFill>
                <a:schemeClr val="accent1">
                  <a:lumMod val="75000"/>
                </a:schemeClr>
              </a:solidFill>
            </a:endParaRPr>
          </a:p>
        </p:txBody>
      </p:sp>
      <p:sp>
        <p:nvSpPr>
          <p:cNvPr id="27" name="TextBox 26"/>
          <p:cNvSpPr txBox="1"/>
          <p:nvPr/>
        </p:nvSpPr>
        <p:spPr>
          <a:xfrm>
            <a:off x="3576002" y="1023157"/>
            <a:ext cx="3498574"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kern="1200" dirty="0">
                <a:solidFill>
                  <a:schemeClr val="tx1"/>
                </a:solidFill>
                <a:latin typeface="+mn-lt"/>
                <a:ea typeface="+mn-ea"/>
                <a:cs typeface="+mn-cs"/>
              </a:rPr>
              <a:t>Bone in cartilaginous state</a:t>
            </a:r>
          </a:p>
        </p:txBody>
      </p:sp>
      <p:sp>
        <p:nvSpPr>
          <p:cNvPr id="28" name="TextBox 27"/>
          <p:cNvSpPr txBox="1"/>
          <p:nvPr/>
        </p:nvSpPr>
        <p:spPr>
          <a:xfrm>
            <a:off x="3576001" y="1817484"/>
            <a:ext cx="3498574"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kern="1200" dirty="0">
                <a:solidFill>
                  <a:srgbClr val="C00000"/>
                </a:solidFill>
              </a:rPr>
              <a:t>Before birth:</a:t>
            </a:r>
            <a:r>
              <a:rPr lang="en-US" sz="2400" kern="1200" dirty="0">
                <a:solidFill>
                  <a:schemeClr val="tx1"/>
                </a:solidFill>
              </a:rPr>
              <a:t> appearance of </a:t>
            </a:r>
            <a:r>
              <a:rPr lang="en-US" sz="2400" b="1" kern="1200" dirty="0">
                <a:solidFill>
                  <a:schemeClr val="tx1"/>
                </a:solidFill>
              </a:rPr>
              <a:t>primary ossific centers</a:t>
            </a:r>
            <a:r>
              <a:rPr lang="en-US" sz="2400" kern="1200" dirty="0">
                <a:solidFill>
                  <a:schemeClr val="tx1"/>
                </a:solidFill>
              </a:rPr>
              <a:t>: ossification of diaphysis.</a:t>
            </a:r>
            <a:endParaRPr lang="en-US" sz="2400" kern="1200" dirty="0">
              <a:solidFill>
                <a:schemeClr val="tx1"/>
              </a:solidFill>
              <a:latin typeface="+mn-lt"/>
              <a:ea typeface="+mn-ea"/>
              <a:cs typeface="+mn-cs"/>
            </a:endParaRPr>
          </a:p>
        </p:txBody>
      </p:sp>
      <p:sp>
        <p:nvSpPr>
          <p:cNvPr id="29" name="TextBox 28"/>
          <p:cNvSpPr txBox="1"/>
          <p:nvPr/>
        </p:nvSpPr>
        <p:spPr>
          <a:xfrm>
            <a:off x="3576001" y="3306509"/>
            <a:ext cx="3498574" cy="15696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kern="1200" dirty="0">
                <a:solidFill>
                  <a:srgbClr val="C00000"/>
                </a:solidFill>
              </a:rPr>
              <a:t>After birth and before puberty: </a:t>
            </a:r>
            <a:r>
              <a:rPr lang="en-US" sz="2400" kern="1200" dirty="0">
                <a:solidFill>
                  <a:schemeClr val="tx1"/>
                </a:solidFill>
              </a:rPr>
              <a:t>appearance of </a:t>
            </a:r>
            <a:r>
              <a:rPr lang="en-US" sz="2400" b="1" kern="1200" dirty="0">
                <a:solidFill>
                  <a:schemeClr val="tx1"/>
                </a:solidFill>
              </a:rPr>
              <a:t>secondary ossific centers</a:t>
            </a:r>
            <a:r>
              <a:rPr lang="en-US" sz="2400" kern="1200" dirty="0">
                <a:solidFill>
                  <a:schemeClr val="tx1"/>
                </a:solidFill>
              </a:rPr>
              <a:t>: ossification of epiphysis.</a:t>
            </a:r>
          </a:p>
        </p:txBody>
      </p:sp>
      <p:sp>
        <p:nvSpPr>
          <p:cNvPr id="30" name="TextBox 29"/>
          <p:cNvSpPr txBox="1"/>
          <p:nvPr/>
        </p:nvSpPr>
        <p:spPr>
          <a:xfrm>
            <a:off x="3576001" y="5108194"/>
            <a:ext cx="3498574" cy="15696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kern="1200" dirty="0" smtClean="0">
                <a:solidFill>
                  <a:srgbClr val="C00000"/>
                </a:solidFill>
              </a:rPr>
              <a:t>In/after </a:t>
            </a:r>
            <a:r>
              <a:rPr lang="en-US" sz="2400" kern="1200" dirty="0">
                <a:solidFill>
                  <a:srgbClr val="C00000"/>
                </a:solidFill>
              </a:rPr>
              <a:t>puberty: </a:t>
            </a:r>
            <a:r>
              <a:rPr lang="en-US" sz="2400" kern="1200" dirty="0">
                <a:solidFill>
                  <a:schemeClr val="tx1"/>
                </a:solidFill>
              </a:rPr>
              <a:t>Ossification of epiphyseal plate: </a:t>
            </a:r>
            <a:r>
              <a:rPr lang="en-US" sz="2400" kern="1200" dirty="0" smtClean="0">
                <a:solidFill>
                  <a:schemeClr val="tx1"/>
                </a:solidFill>
              </a:rPr>
              <a:t>Complete </a:t>
            </a:r>
            <a:r>
              <a:rPr lang="en-US" sz="2400" kern="1200" dirty="0">
                <a:solidFill>
                  <a:schemeClr val="tx1"/>
                </a:solidFill>
              </a:rPr>
              <a:t>union of epiphysis &amp; diaphysis.</a:t>
            </a:r>
          </a:p>
        </p:txBody>
      </p:sp>
      <p:cxnSp>
        <p:nvCxnSpPr>
          <p:cNvPr id="32" name="Connector: Curved 31"/>
          <p:cNvCxnSpPr>
            <a:stCxn id="27" idx="1"/>
            <a:endCxn id="5" idx="3"/>
          </p:cNvCxnSpPr>
          <p:nvPr/>
        </p:nvCxnSpPr>
        <p:spPr>
          <a:xfrm rot="10800000" flipV="1">
            <a:off x="2372138" y="1253989"/>
            <a:ext cx="1203864" cy="144627"/>
          </a:xfrm>
          <a:prstGeom prst="curvedConnector3">
            <a:avLst/>
          </a:prstGeom>
          <a:ln>
            <a:tailEnd type="triangle"/>
          </a:ln>
        </p:spPr>
        <p:style>
          <a:lnRef idx="3">
            <a:schemeClr val="dk1"/>
          </a:lnRef>
          <a:fillRef idx="0">
            <a:schemeClr val="dk1"/>
          </a:fillRef>
          <a:effectRef idx="2">
            <a:schemeClr val="dk1"/>
          </a:effectRef>
          <a:fontRef idx="minor">
            <a:schemeClr val="tx1"/>
          </a:fontRef>
        </p:style>
      </p:cxnSp>
      <p:cxnSp>
        <p:nvCxnSpPr>
          <p:cNvPr id="33" name="Connector: Curved 32"/>
          <p:cNvCxnSpPr>
            <a:stCxn id="28" idx="1"/>
          </p:cNvCxnSpPr>
          <p:nvPr/>
        </p:nvCxnSpPr>
        <p:spPr>
          <a:xfrm rot="10800000" flipV="1">
            <a:off x="2425147" y="2417648"/>
            <a:ext cx="1150855" cy="509777"/>
          </a:xfrm>
          <a:prstGeom prst="curvedConnector3">
            <a:avLst/>
          </a:prstGeom>
          <a:ln>
            <a:tailEnd type="triangle"/>
          </a:ln>
        </p:spPr>
        <p:style>
          <a:lnRef idx="3">
            <a:schemeClr val="dk1"/>
          </a:lnRef>
          <a:fillRef idx="0">
            <a:schemeClr val="dk1"/>
          </a:fillRef>
          <a:effectRef idx="2">
            <a:schemeClr val="dk1"/>
          </a:effectRef>
          <a:fontRef idx="minor">
            <a:schemeClr val="tx1"/>
          </a:fontRef>
        </p:style>
      </p:cxnSp>
      <p:cxnSp>
        <p:nvCxnSpPr>
          <p:cNvPr id="34" name="Connector: Curved 33"/>
          <p:cNvCxnSpPr/>
          <p:nvPr/>
        </p:nvCxnSpPr>
        <p:spPr>
          <a:xfrm rot="10800000" flipV="1">
            <a:off x="2372141" y="3830500"/>
            <a:ext cx="1203861" cy="364401"/>
          </a:xfrm>
          <a:prstGeom prst="curvedConnector3">
            <a:avLst/>
          </a:prstGeom>
          <a:ln>
            <a:tailEnd type="triangle"/>
          </a:ln>
        </p:spPr>
        <p:style>
          <a:lnRef idx="3">
            <a:schemeClr val="dk1"/>
          </a:lnRef>
          <a:fillRef idx="0">
            <a:schemeClr val="dk1"/>
          </a:fillRef>
          <a:effectRef idx="2">
            <a:schemeClr val="dk1"/>
          </a:effectRef>
          <a:fontRef idx="minor">
            <a:schemeClr val="tx1"/>
          </a:fontRef>
        </p:style>
      </p:cxnSp>
      <p:cxnSp>
        <p:nvCxnSpPr>
          <p:cNvPr id="35" name="Connector: Curved 34"/>
          <p:cNvCxnSpPr/>
          <p:nvPr/>
        </p:nvCxnSpPr>
        <p:spPr>
          <a:xfrm rot="10800000" flipV="1">
            <a:off x="2425841" y="5472608"/>
            <a:ext cx="1124354" cy="302172"/>
          </a:xfrm>
          <a:prstGeom prst="curvedConnector3">
            <a:avLst/>
          </a:prstGeom>
          <a:ln>
            <a:tailEnd type="triangle"/>
          </a:ln>
        </p:spPr>
        <p:style>
          <a:lnRef idx="3">
            <a:schemeClr val="dk1"/>
          </a:lnRef>
          <a:fillRef idx="0">
            <a:schemeClr val="dk1"/>
          </a:fillRef>
          <a:effectRef idx="2">
            <a:schemeClr val="dk1"/>
          </a:effectRef>
          <a:fontRef idx="minor">
            <a:schemeClr val="tx1"/>
          </a:fontRef>
        </p:style>
      </p:cxnSp>
      <p:sp>
        <p:nvSpPr>
          <p:cNvPr id="38" name="TextBox 37"/>
          <p:cNvSpPr txBox="1"/>
          <p:nvPr/>
        </p:nvSpPr>
        <p:spPr>
          <a:xfrm>
            <a:off x="642729" y="2359267"/>
            <a:ext cx="1067203" cy="369332"/>
          </a:xfrm>
          <a:prstGeom prst="rect">
            <a:avLst/>
          </a:prstGeom>
          <a:noFill/>
          <a:ln>
            <a:noFill/>
          </a:ln>
        </p:spPr>
        <p:txBody>
          <a:bodyPr wrap="square" rtlCol="0">
            <a:spAutoFit/>
          </a:bodyPr>
          <a:lstStyle/>
          <a:p>
            <a:r>
              <a:rPr lang="en-US" sz="1800" kern="1200" dirty="0">
                <a:solidFill>
                  <a:schemeClr val="tx1"/>
                </a:solidFill>
                <a:latin typeface="+mn-lt"/>
                <a:ea typeface="+mn-ea"/>
                <a:cs typeface="+mn-cs"/>
              </a:rPr>
              <a:t>diaphysis</a:t>
            </a:r>
          </a:p>
        </p:txBody>
      </p:sp>
      <p:sp>
        <p:nvSpPr>
          <p:cNvPr id="39" name="TextBox 38"/>
          <p:cNvSpPr txBox="1"/>
          <p:nvPr/>
        </p:nvSpPr>
        <p:spPr>
          <a:xfrm>
            <a:off x="620549" y="3453395"/>
            <a:ext cx="1172210" cy="923330"/>
          </a:xfrm>
          <a:prstGeom prst="rect">
            <a:avLst/>
          </a:prstGeom>
          <a:noFill/>
          <a:ln>
            <a:noFill/>
          </a:ln>
        </p:spPr>
        <p:txBody>
          <a:bodyPr wrap="square" rtlCol="0">
            <a:spAutoFit/>
          </a:bodyPr>
          <a:lstStyle/>
          <a:p>
            <a:r>
              <a:rPr lang="en-US" sz="1800" kern="1200" dirty="0">
                <a:solidFill>
                  <a:schemeClr val="tx1"/>
                </a:solidFill>
                <a:latin typeface="+mn-lt"/>
                <a:ea typeface="+mn-ea"/>
                <a:cs typeface="+mn-cs"/>
              </a:rPr>
              <a:t>Epiphyseal</a:t>
            </a:r>
          </a:p>
          <a:p>
            <a:r>
              <a:rPr lang="en-US" sz="1800" kern="1200" dirty="0">
                <a:solidFill>
                  <a:schemeClr val="tx1"/>
                </a:solidFill>
                <a:latin typeface="+mn-lt"/>
                <a:ea typeface="+mn-ea"/>
                <a:cs typeface="+mn-cs"/>
              </a:rPr>
              <a:t>plate of</a:t>
            </a:r>
          </a:p>
          <a:p>
            <a:r>
              <a:rPr lang="en-US" sz="1800" kern="1200" dirty="0">
                <a:solidFill>
                  <a:schemeClr val="tx1"/>
                </a:solidFill>
                <a:latin typeface="+mn-lt"/>
                <a:ea typeface="+mn-ea"/>
                <a:cs typeface="+mn-cs"/>
              </a:rPr>
              <a:t>cartilage</a:t>
            </a:r>
          </a:p>
        </p:txBody>
      </p:sp>
      <p:sp>
        <p:nvSpPr>
          <p:cNvPr id="40" name="TextBox 39"/>
          <p:cNvSpPr txBox="1"/>
          <p:nvPr/>
        </p:nvSpPr>
        <p:spPr>
          <a:xfrm>
            <a:off x="682990" y="4846365"/>
            <a:ext cx="1109769" cy="369332"/>
          </a:xfrm>
          <a:prstGeom prst="rect">
            <a:avLst/>
          </a:prstGeom>
          <a:noFill/>
          <a:ln>
            <a:noFill/>
          </a:ln>
        </p:spPr>
        <p:txBody>
          <a:bodyPr wrap="square" rtlCol="0">
            <a:spAutoFit/>
          </a:bodyPr>
          <a:lstStyle/>
          <a:p>
            <a:r>
              <a:rPr lang="en-US" sz="1800" kern="1200" dirty="0">
                <a:solidFill>
                  <a:schemeClr val="tx1"/>
                </a:solidFill>
                <a:latin typeface="+mn-lt"/>
                <a:ea typeface="+mn-ea"/>
                <a:cs typeface="+mn-cs"/>
              </a:rPr>
              <a:t>epiphysis</a:t>
            </a:r>
          </a:p>
        </p:txBody>
      </p:sp>
      <p:sp>
        <p:nvSpPr>
          <p:cNvPr id="41" name="TextBox 40"/>
          <p:cNvSpPr txBox="1"/>
          <p:nvPr/>
        </p:nvSpPr>
        <p:spPr>
          <a:xfrm>
            <a:off x="713211" y="5684561"/>
            <a:ext cx="986885" cy="923330"/>
          </a:xfrm>
          <a:prstGeom prst="rect">
            <a:avLst/>
          </a:prstGeom>
          <a:noFill/>
          <a:ln>
            <a:solidFill>
              <a:srgbClr val="C00000"/>
            </a:solidFill>
          </a:ln>
        </p:spPr>
        <p:txBody>
          <a:bodyPr wrap="square" rtlCol="0">
            <a:spAutoFit/>
          </a:bodyPr>
          <a:lstStyle/>
          <a:p>
            <a:r>
              <a:rPr lang="en-US" sz="1800" kern="1200" dirty="0">
                <a:solidFill>
                  <a:schemeClr val="tx1"/>
                </a:solidFill>
                <a:latin typeface="+mn-lt"/>
                <a:ea typeface="+mn-ea"/>
                <a:cs typeface="+mn-cs"/>
              </a:rPr>
              <a:t>Growth of bone </a:t>
            </a:r>
            <a:r>
              <a:rPr lang="en-US" sz="1800" kern="1200" dirty="0" smtClean="0">
                <a:solidFill>
                  <a:schemeClr val="tx1"/>
                </a:solidFill>
                <a:latin typeface="+mn-lt"/>
                <a:ea typeface="+mn-ea"/>
                <a:cs typeface="+mn-cs"/>
              </a:rPr>
              <a:t>stops.</a:t>
            </a:r>
            <a:endParaRPr lang="en-US" sz="1800" kern="1200" dirty="0">
              <a:solidFill>
                <a:schemeClr val="tx1"/>
              </a:solidFill>
              <a:latin typeface="+mn-lt"/>
              <a:ea typeface="+mn-ea"/>
              <a:cs typeface="+mn-cs"/>
            </a:endParaRPr>
          </a:p>
        </p:txBody>
      </p:sp>
      <p:cxnSp>
        <p:nvCxnSpPr>
          <p:cNvPr id="43" name="Connector: Curved 42"/>
          <p:cNvCxnSpPr>
            <a:stCxn id="38" idx="3"/>
            <a:endCxn id="6" idx="1"/>
          </p:cNvCxnSpPr>
          <p:nvPr/>
        </p:nvCxnSpPr>
        <p:spPr>
          <a:xfrm>
            <a:off x="1709932" y="2543933"/>
            <a:ext cx="489928" cy="257684"/>
          </a:xfrm>
          <a:prstGeom prst="curvedConnector3">
            <a:avLst/>
          </a:prstGeom>
          <a:ln>
            <a:solidFill>
              <a:schemeClr val="accent1">
                <a:lumMod val="75000"/>
              </a:schemeClr>
            </a:solidFill>
            <a:tailEnd type="triangle"/>
          </a:ln>
        </p:spPr>
        <p:style>
          <a:lnRef idx="3">
            <a:schemeClr val="accent6"/>
          </a:lnRef>
          <a:fillRef idx="0">
            <a:schemeClr val="accent6"/>
          </a:fillRef>
          <a:effectRef idx="2">
            <a:schemeClr val="accent6"/>
          </a:effectRef>
          <a:fontRef idx="minor">
            <a:schemeClr val="tx1"/>
          </a:fontRef>
        </p:style>
      </p:cxnSp>
      <p:cxnSp>
        <p:nvCxnSpPr>
          <p:cNvPr id="44" name="Connector: Curved 43"/>
          <p:cNvCxnSpPr>
            <a:stCxn id="39" idx="3"/>
            <a:endCxn id="21" idx="1"/>
          </p:cNvCxnSpPr>
          <p:nvPr/>
        </p:nvCxnSpPr>
        <p:spPr>
          <a:xfrm>
            <a:off x="1792759" y="3915060"/>
            <a:ext cx="391495" cy="742264"/>
          </a:xfrm>
          <a:prstGeom prst="curvedConnector3">
            <a:avLst>
              <a:gd name="adj1" fmla="val 50000"/>
            </a:avLst>
          </a:prstGeom>
          <a:ln>
            <a:solidFill>
              <a:srgbClr val="C00000"/>
            </a:solidFill>
            <a:tailEnd type="triangle"/>
          </a:ln>
        </p:spPr>
        <p:style>
          <a:lnRef idx="3">
            <a:schemeClr val="accent6"/>
          </a:lnRef>
          <a:fillRef idx="0">
            <a:schemeClr val="accent6"/>
          </a:fillRef>
          <a:effectRef idx="2">
            <a:schemeClr val="accent6"/>
          </a:effectRef>
          <a:fontRef idx="minor">
            <a:schemeClr val="tx1"/>
          </a:fontRef>
        </p:style>
      </p:cxnSp>
      <p:cxnSp>
        <p:nvCxnSpPr>
          <p:cNvPr id="45" name="Connector: Curved 44"/>
          <p:cNvCxnSpPr>
            <a:stCxn id="40" idx="3"/>
          </p:cNvCxnSpPr>
          <p:nvPr/>
        </p:nvCxnSpPr>
        <p:spPr>
          <a:xfrm>
            <a:off x="1792759" y="5031031"/>
            <a:ext cx="417039" cy="179333"/>
          </a:xfrm>
          <a:prstGeom prst="curvedConnector3">
            <a:avLst/>
          </a:prstGeom>
          <a:ln>
            <a:solidFill>
              <a:schemeClr val="accent1">
                <a:lumMod val="75000"/>
              </a:schemeClr>
            </a:solidFill>
            <a:tailEnd type="triangle"/>
          </a:ln>
        </p:spPr>
        <p:style>
          <a:lnRef idx="3">
            <a:schemeClr val="accent6"/>
          </a:lnRef>
          <a:fillRef idx="0">
            <a:schemeClr val="accent6"/>
          </a:fillRef>
          <a:effectRef idx="2">
            <a:schemeClr val="accent6"/>
          </a:effectRef>
          <a:fontRef idx="minor">
            <a:schemeClr val="tx1"/>
          </a:fontRef>
        </p:style>
      </p:cxnSp>
      <p:sp>
        <p:nvSpPr>
          <p:cNvPr id="51" name="TextBox 50"/>
          <p:cNvSpPr txBox="1"/>
          <p:nvPr/>
        </p:nvSpPr>
        <p:spPr>
          <a:xfrm>
            <a:off x="7347985" y="1053933"/>
            <a:ext cx="1908313"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ar-SA" sz="2000" dirty="0">
                <a:solidFill>
                  <a:schemeClr val="bg1">
                    <a:lumMod val="85000"/>
                  </a:schemeClr>
                </a:solidFill>
              </a:rPr>
              <a:t>الجنين في رحم امه </a:t>
            </a:r>
            <a:endParaRPr lang="en-US" sz="2000" dirty="0">
              <a:solidFill>
                <a:schemeClr val="bg1">
                  <a:lumMod val="85000"/>
                </a:schemeClr>
              </a:solidFill>
            </a:endParaRPr>
          </a:p>
        </p:txBody>
      </p:sp>
      <p:sp>
        <p:nvSpPr>
          <p:cNvPr id="52" name="TextBox 51"/>
          <p:cNvSpPr txBox="1"/>
          <p:nvPr/>
        </p:nvSpPr>
        <p:spPr>
          <a:xfrm>
            <a:off x="7328107" y="1877269"/>
            <a:ext cx="1908313" cy="101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ar-SA" sz="2000" dirty="0">
                <a:solidFill>
                  <a:schemeClr val="bg1">
                    <a:lumMod val="85000"/>
                  </a:schemeClr>
                </a:solidFill>
              </a:rPr>
              <a:t>اقترب وقت الولادة، عشان كذا الغضروف تحول الى عظم</a:t>
            </a:r>
            <a:endParaRPr lang="en-US" sz="2000" dirty="0">
              <a:solidFill>
                <a:schemeClr val="bg1">
                  <a:lumMod val="85000"/>
                </a:schemeClr>
              </a:solidFill>
            </a:endParaRPr>
          </a:p>
        </p:txBody>
      </p:sp>
      <p:sp>
        <p:nvSpPr>
          <p:cNvPr id="53" name="TextBox 52"/>
          <p:cNvSpPr txBox="1"/>
          <p:nvPr/>
        </p:nvSpPr>
        <p:spPr>
          <a:xfrm>
            <a:off x="7328106" y="3316158"/>
            <a:ext cx="1908313" cy="16312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ar-SA" sz="2000" dirty="0">
                <a:solidFill>
                  <a:schemeClr val="bg1">
                    <a:lumMod val="85000"/>
                  </a:schemeClr>
                </a:solidFill>
              </a:rPr>
              <a:t>بعد الولادة وأثناء الطفولة يبقى </a:t>
            </a:r>
            <a:r>
              <a:rPr lang="ar-SA" sz="2000" dirty="0" err="1">
                <a:solidFill>
                  <a:schemeClr val="bg1">
                    <a:lumMod val="85000"/>
                  </a:schemeClr>
                </a:solidFill>
              </a:rPr>
              <a:t>الابيفيسيال</a:t>
            </a:r>
            <a:r>
              <a:rPr lang="ar-SA" sz="2000" dirty="0">
                <a:solidFill>
                  <a:schemeClr val="bg1">
                    <a:lumMod val="85000"/>
                  </a:schemeClr>
                </a:solidFill>
              </a:rPr>
              <a:t> لاين غضروف عشان يكمل النمو</a:t>
            </a:r>
            <a:endParaRPr lang="en-US" sz="2000" dirty="0">
              <a:solidFill>
                <a:schemeClr val="bg1">
                  <a:lumMod val="85000"/>
                </a:schemeClr>
              </a:solidFill>
            </a:endParaRPr>
          </a:p>
        </p:txBody>
      </p:sp>
      <p:sp>
        <p:nvSpPr>
          <p:cNvPr id="54" name="TextBox 53"/>
          <p:cNvSpPr txBox="1"/>
          <p:nvPr/>
        </p:nvSpPr>
        <p:spPr>
          <a:xfrm>
            <a:off x="7318166" y="5284452"/>
            <a:ext cx="1928191" cy="13234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ar-SA" sz="2000" dirty="0">
                <a:solidFill>
                  <a:schemeClr val="bg1">
                    <a:lumMod val="85000"/>
                  </a:schemeClr>
                </a:solidFill>
              </a:rPr>
              <a:t>بعد البلوغ يتحول </a:t>
            </a:r>
            <a:r>
              <a:rPr lang="ar-SA" sz="2000" dirty="0" err="1">
                <a:solidFill>
                  <a:schemeClr val="bg1">
                    <a:lumMod val="85000"/>
                  </a:schemeClr>
                </a:solidFill>
              </a:rPr>
              <a:t>الايبيفيسيال</a:t>
            </a:r>
            <a:r>
              <a:rPr lang="ar-SA" sz="2000" dirty="0">
                <a:solidFill>
                  <a:schemeClr val="bg1">
                    <a:lumMod val="85000"/>
                  </a:schemeClr>
                </a:solidFill>
              </a:rPr>
              <a:t> لاين الى عظم؛ لعدم الحاجة الى النمو</a:t>
            </a:r>
            <a:endParaRPr lang="en-US" sz="2000" dirty="0">
              <a:solidFill>
                <a:schemeClr val="bg1">
                  <a:lumMod val="85000"/>
                </a:schemeClr>
              </a:solidFill>
            </a:endParaRPr>
          </a:p>
        </p:txBody>
      </p:sp>
      <p:sp>
        <p:nvSpPr>
          <p:cNvPr id="169" name="TextBox 168"/>
          <p:cNvSpPr txBox="1"/>
          <p:nvPr/>
        </p:nvSpPr>
        <p:spPr>
          <a:xfrm>
            <a:off x="9339471" y="2828856"/>
            <a:ext cx="2822712" cy="2308324"/>
          </a:xfrm>
          <a:prstGeom prst="rect">
            <a:avLst/>
          </a:prstGeom>
          <a:solidFill>
            <a:schemeClr val="accent1">
              <a:lumMod val="20000"/>
              <a:lumOff val="80000"/>
            </a:schemeClr>
          </a:solidFill>
        </p:spPr>
        <p:txBody>
          <a:bodyPr wrap="square" rtlCol="1">
            <a:spAutoFit/>
          </a:bodyPr>
          <a:lstStyle/>
          <a:p>
            <a:r>
              <a:rPr lang="en-US" sz="1600" dirty="0">
                <a:solidFill>
                  <a:schemeClr val="tx1"/>
                </a:solidFill>
                <a:latin typeface="+mn-lt"/>
              </a:rPr>
              <a:t>Bone age is a good index of general maturation. </a:t>
            </a:r>
            <a:r>
              <a:rPr lang="en-US" sz="1600" b="1" dirty="0">
                <a:solidFill>
                  <a:schemeClr val="tx1"/>
                </a:solidFill>
                <a:latin typeface="+mn-lt"/>
              </a:rPr>
              <a:t>Bone age is determined </a:t>
            </a:r>
            <a:r>
              <a:rPr lang="en-US" sz="1600" b="1" dirty="0" smtClean="0">
                <a:solidFill>
                  <a:schemeClr val="tx1"/>
                </a:solidFill>
                <a:latin typeface="+mn-lt"/>
              </a:rPr>
              <a:t>by</a:t>
            </a:r>
            <a:r>
              <a:rPr lang="en-US" sz="1600" dirty="0" smtClean="0">
                <a:solidFill>
                  <a:schemeClr val="tx1"/>
                </a:solidFill>
                <a:latin typeface="+mn-lt"/>
              </a:rPr>
              <a:t>:</a:t>
            </a:r>
          </a:p>
          <a:p>
            <a:r>
              <a:rPr lang="en-US" sz="1600" dirty="0" smtClean="0">
                <a:solidFill>
                  <a:schemeClr val="tx1"/>
                </a:solidFill>
                <a:latin typeface="+mn-lt"/>
              </a:rPr>
              <a:t> </a:t>
            </a:r>
            <a:r>
              <a:rPr lang="en-US" sz="1600" dirty="0">
                <a:solidFill>
                  <a:schemeClr val="tx1"/>
                </a:solidFill>
                <a:latin typeface="+mn-lt"/>
              </a:rPr>
              <a:t>1. Appearance of </a:t>
            </a:r>
            <a:r>
              <a:rPr lang="en-US" sz="1600" dirty="0" err="1">
                <a:solidFill>
                  <a:schemeClr val="tx1"/>
                </a:solidFill>
                <a:latin typeface="+mn-lt"/>
              </a:rPr>
              <a:t>ossific</a:t>
            </a:r>
            <a:r>
              <a:rPr lang="en-US" sz="1600" dirty="0">
                <a:solidFill>
                  <a:schemeClr val="tx1"/>
                </a:solidFill>
                <a:latin typeface="+mn-lt"/>
              </a:rPr>
              <a:t> centers in diaphysis &amp; epiphysis (specific for each bone &amp; sex) </a:t>
            </a:r>
            <a:endParaRPr lang="en-US" sz="1600" dirty="0" smtClean="0">
              <a:solidFill>
                <a:schemeClr val="tx1"/>
              </a:solidFill>
              <a:latin typeface="+mn-lt"/>
            </a:endParaRPr>
          </a:p>
          <a:p>
            <a:r>
              <a:rPr lang="en-US" sz="1600" dirty="0" smtClean="0">
                <a:solidFill>
                  <a:schemeClr val="tx1"/>
                </a:solidFill>
                <a:latin typeface="+mn-lt"/>
              </a:rPr>
              <a:t>2</a:t>
            </a:r>
            <a:r>
              <a:rPr lang="en-US" sz="1600" dirty="0">
                <a:solidFill>
                  <a:schemeClr val="tx1"/>
                </a:solidFill>
                <a:latin typeface="+mn-lt"/>
              </a:rPr>
              <a:t>. Disappearance of epiphyseal plate (specific for each bone &amp; sex)</a:t>
            </a:r>
            <a:endParaRPr lang="ar-SA" sz="1600" dirty="0">
              <a:solidFill>
                <a:schemeClr val="tx1"/>
              </a:solidFill>
              <a:latin typeface="+mn-lt"/>
            </a:endParaRPr>
          </a:p>
        </p:txBody>
      </p:sp>
      <p:cxnSp>
        <p:nvCxnSpPr>
          <p:cNvPr id="42" name="Straight Arrow Connector 41"/>
          <p:cNvCxnSpPr/>
          <p:nvPr/>
        </p:nvCxnSpPr>
        <p:spPr>
          <a:xfrm>
            <a:off x="680183" y="3338310"/>
            <a:ext cx="0" cy="2331903"/>
          </a:xfrm>
          <a:prstGeom prst="straightConnector1">
            <a:avLst/>
          </a:prstGeom>
          <a:ln w="381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9491870" y="5215697"/>
            <a:ext cx="2425147" cy="954107"/>
          </a:xfrm>
          <a:prstGeom prst="rect">
            <a:avLst/>
          </a:prstGeom>
          <a:noFill/>
        </p:spPr>
        <p:txBody>
          <a:bodyPr wrap="square" rtlCol="0">
            <a:spAutoFit/>
          </a:bodyPr>
          <a:lstStyle/>
          <a:p>
            <a:r>
              <a:rPr lang="en-US" dirty="0" smtClean="0">
                <a:solidFill>
                  <a:schemeClr val="bg1">
                    <a:lumMod val="65000"/>
                  </a:schemeClr>
                </a:solidFill>
              </a:rPr>
              <a:t>We can determine the age by x-ray because we know when the secondary bones will appear.</a:t>
            </a:r>
            <a:endParaRPr lang="en-US" dirty="0">
              <a:solidFill>
                <a:schemeClr val="bg1">
                  <a:lumMod val="65000"/>
                </a:schemeClr>
              </a:solidFill>
            </a:endParaRPr>
          </a:p>
        </p:txBody>
      </p:sp>
      <p:sp>
        <p:nvSpPr>
          <p:cNvPr id="55" name="TextBox 4"/>
          <p:cNvSpPr txBox="1"/>
          <p:nvPr/>
        </p:nvSpPr>
        <p:spPr>
          <a:xfrm>
            <a:off x="0" y="0"/>
            <a:ext cx="12192000" cy="707886"/>
          </a:xfrm>
          <a:prstGeom prst="rect">
            <a:avLst/>
          </a:prstGeom>
          <a:solidFill>
            <a:schemeClr val="accent1">
              <a:lumMod val="40000"/>
              <a:lumOff val="60000"/>
            </a:schemeClr>
          </a:solidFill>
        </p:spPr>
        <p:txBody>
          <a:bodyPr wrap="square" rtlCol="0">
            <a:spAutoFit/>
          </a:bodyPr>
          <a:lstStyle/>
          <a:p>
            <a:pPr algn="ctr"/>
            <a:r>
              <a:rPr lang="en-US" sz="4000" dirty="0" smtClean="0">
                <a:ln w="0"/>
                <a:solidFill>
                  <a:schemeClr val="bg1"/>
                </a:solidFill>
                <a:effectLst>
                  <a:outerShdw blurRad="38100" dist="25400" dir="5400000" algn="ctr" rotWithShape="0">
                    <a:srgbClr val="6E747A">
                      <a:alpha val="43000"/>
                    </a:srgbClr>
                  </a:outerShdw>
                </a:effectLst>
                <a:latin typeface="+mn-lt"/>
              </a:rPr>
              <a:t>OSSIFICATION OF LONG BONES</a:t>
            </a:r>
            <a:endParaRPr lang="en-US" sz="4000" kern="1200" dirty="0">
              <a:solidFill>
                <a:schemeClr val="bg1"/>
              </a:solidFill>
              <a:latin typeface="+mn-lt"/>
              <a:ea typeface="Calibri"/>
              <a:cs typeface="Times New Roman" pitchFamily="18" charset="0"/>
            </a:endParaRPr>
          </a:p>
        </p:txBody>
      </p:sp>
    </p:spTree>
    <p:extLst>
      <p:ext uri="{BB962C8B-B14F-4D97-AF65-F5344CB8AC3E}">
        <p14:creationId xmlns:p14="http://schemas.microsoft.com/office/powerpoint/2010/main" val="8730656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39002" y="2666999"/>
            <a:ext cx="8275983" cy="2451652"/>
          </a:xfrm>
        </p:spPr>
        <p:txBody>
          <a:bodyPr>
            <a:normAutofit/>
          </a:bodyPr>
          <a:lstStyle/>
          <a:p>
            <a:pPr algn="l" rtl="0"/>
            <a:r>
              <a:rPr lang="en-US" sz="1800" dirty="0">
                <a:sym typeface="Arial"/>
              </a:rPr>
              <a:t>Originally, limb buds were </a:t>
            </a:r>
            <a:r>
              <a:rPr lang="en-US" sz="1800" dirty="0">
                <a:solidFill>
                  <a:srgbClr val="C00000"/>
                </a:solidFill>
                <a:sym typeface="Arial"/>
              </a:rPr>
              <a:t>at right </a:t>
            </a:r>
            <a:r>
              <a:rPr lang="en-US" sz="1800" dirty="0" smtClean="0">
                <a:solidFill>
                  <a:srgbClr val="C00000"/>
                </a:solidFill>
                <a:sym typeface="Arial"/>
              </a:rPr>
              <a:t>angle </a:t>
            </a:r>
            <a:r>
              <a:rPr lang="en-US" sz="1800" dirty="0" smtClean="0">
                <a:solidFill>
                  <a:schemeClr val="bg1">
                    <a:lumMod val="65000"/>
                  </a:schemeClr>
                </a:solidFill>
                <a:sym typeface="Arial"/>
              </a:rPr>
              <a:t>(</a:t>
            </a:r>
            <a:r>
              <a:rPr lang="en-US" sz="1800" dirty="0">
                <a:solidFill>
                  <a:schemeClr val="bg1">
                    <a:lumMod val="65000"/>
                  </a:schemeClr>
                </a:solidFill>
                <a:sym typeface="Arial"/>
              </a:rPr>
              <a:t>90</a:t>
            </a:r>
            <a:r>
              <a:rPr lang="en-US" sz="1800" dirty="0" smtClean="0">
                <a:solidFill>
                  <a:schemeClr val="bg1">
                    <a:lumMod val="65000"/>
                  </a:schemeClr>
                </a:solidFill>
                <a:sym typeface="Arial"/>
              </a:rPr>
              <a:t>°) </a:t>
            </a:r>
            <a:r>
              <a:rPr lang="en-US" sz="1800" dirty="0">
                <a:sym typeface="Arial"/>
              </a:rPr>
              <a:t>of the trunk with:</a:t>
            </a:r>
          </a:p>
          <a:p>
            <a:pPr marL="0" indent="0" algn="l" rtl="0">
              <a:buNone/>
            </a:pPr>
            <a:r>
              <a:rPr lang="en-US" sz="1800" dirty="0" smtClean="0">
                <a:sym typeface="Arial"/>
              </a:rPr>
              <a:t>-</a:t>
            </a:r>
            <a:r>
              <a:rPr lang="en-US" sz="1800" u="sng" dirty="0">
                <a:sym typeface="Arial"/>
              </a:rPr>
              <a:t>Cranial (</a:t>
            </a:r>
            <a:r>
              <a:rPr lang="en-US" sz="1800" u="sng" dirty="0" err="1">
                <a:sym typeface="Arial"/>
              </a:rPr>
              <a:t>preaxial</a:t>
            </a:r>
            <a:r>
              <a:rPr lang="en-US" sz="1800" u="sng" dirty="0">
                <a:sym typeface="Arial"/>
              </a:rPr>
              <a:t>) &amp; caudal (postaxial) borders:</a:t>
            </a:r>
            <a:r>
              <a:rPr lang="en-US" sz="1800" dirty="0">
                <a:sym typeface="Arial"/>
              </a:rPr>
              <a:t> radius and tibia are </a:t>
            </a:r>
            <a:r>
              <a:rPr lang="en-US" sz="1800" dirty="0" err="1">
                <a:sym typeface="Arial"/>
              </a:rPr>
              <a:t>preaxial</a:t>
            </a:r>
            <a:r>
              <a:rPr lang="en-US" sz="1800" dirty="0">
                <a:sym typeface="Arial"/>
              </a:rPr>
              <a:t> bones.</a:t>
            </a:r>
          </a:p>
          <a:p>
            <a:pPr marL="0" indent="0" algn="l" rtl="0">
              <a:buNone/>
            </a:pPr>
            <a:r>
              <a:rPr lang="en-US" sz="1800" dirty="0" smtClean="0">
                <a:sym typeface="Arial"/>
              </a:rPr>
              <a:t>-</a:t>
            </a:r>
            <a:r>
              <a:rPr lang="en-US" sz="1800" u="sng" dirty="0">
                <a:sym typeface="Arial"/>
              </a:rPr>
              <a:t>Ventral &amp; dorsal surfaces:</a:t>
            </a:r>
            <a:r>
              <a:rPr lang="en-US" sz="1800" dirty="0">
                <a:sym typeface="Arial"/>
              </a:rPr>
              <a:t> flexor muscles are ventral.</a:t>
            </a:r>
          </a:p>
          <a:p>
            <a:pPr algn="l" rtl="0"/>
            <a:r>
              <a:rPr lang="en-US" sz="1800" b="1" dirty="0">
                <a:solidFill>
                  <a:srgbClr val="C00000"/>
                </a:solidFill>
                <a:sym typeface="Arial"/>
              </a:rPr>
              <a:t>During 7th week</a:t>
            </a:r>
            <a:r>
              <a:rPr lang="en-US" sz="1800" dirty="0">
                <a:sym typeface="Arial"/>
              </a:rPr>
              <a:t>, </a:t>
            </a:r>
            <a:r>
              <a:rPr lang="en-US" sz="1800" dirty="0">
                <a:solidFill>
                  <a:srgbClr val="C00000"/>
                </a:solidFill>
                <a:sym typeface="Arial"/>
              </a:rPr>
              <a:t>adduction</a:t>
            </a:r>
            <a:r>
              <a:rPr lang="en-US" sz="1800" dirty="0">
                <a:sym typeface="Arial"/>
              </a:rPr>
              <a:t> of limb buds occurs with </a:t>
            </a:r>
            <a:r>
              <a:rPr lang="en-US" sz="1800" dirty="0" smtClean="0">
                <a:sym typeface="Arial"/>
              </a:rPr>
              <a:t>90° </a:t>
            </a:r>
            <a:r>
              <a:rPr lang="en-US" sz="1800" dirty="0">
                <a:sym typeface="Arial"/>
              </a:rPr>
              <a:t>rotation:</a:t>
            </a:r>
          </a:p>
          <a:p>
            <a:pPr marL="0" indent="0" algn="l" rtl="0">
              <a:buNone/>
            </a:pPr>
            <a:r>
              <a:rPr lang="en-US" sz="1800" dirty="0" smtClean="0">
                <a:sym typeface="Arial"/>
              </a:rPr>
              <a:t>-</a:t>
            </a:r>
            <a:r>
              <a:rPr lang="en-US" sz="1800" dirty="0">
                <a:sym typeface="Arial"/>
              </a:rPr>
              <a:t>In </a:t>
            </a:r>
            <a:r>
              <a:rPr lang="en-US" sz="1800" b="1" dirty="0">
                <a:sym typeface="Arial"/>
              </a:rPr>
              <a:t>upper limb</a:t>
            </a:r>
            <a:r>
              <a:rPr lang="en-US" sz="1800" dirty="0">
                <a:sym typeface="Arial"/>
              </a:rPr>
              <a:t>, rotation occurs </a:t>
            </a:r>
            <a:r>
              <a:rPr lang="en-US" sz="1800" b="1" dirty="0">
                <a:solidFill>
                  <a:srgbClr val="FF0000"/>
                </a:solidFill>
                <a:sym typeface="Arial"/>
              </a:rPr>
              <a:t>laterally</a:t>
            </a:r>
            <a:r>
              <a:rPr lang="en-US" sz="1800" dirty="0">
                <a:sym typeface="Arial"/>
              </a:rPr>
              <a:t>: radius is lateral &amp; flexor muscles are anterior.</a:t>
            </a:r>
          </a:p>
          <a:p>
            <a:pPr marL="0" indent="0" algn="l" rtl="0">
              <a:buNone/>
            </a:pPr>
            <a:r>
              <a:rPr lang="en-US" sz="1800" dirty="0" smtClean="0">
                <a:sym typeface="Arial"/>
              </a:rPr>
              <a:t>-In </a:t>
            </a:r>
            <a:r>
              <a:rPr lang="en-US" sz="1800" b="1" dirty="0" smtClean="0">
                <a:sym typeface="Arial"/>
              </a:rPr>
              <a:t>lower limb</a:t>
            </a:r>
            <a:r>
              <a:rPr lang="en-US" sz="1800" dirty="0" smtClean="0">
                <a:sym typeface="Arial"/>
              </a:rPr>
              <a:t>, rotation occurs </a:t>
            </a:r>
            <a:r>
              <a:rPr lang="en-US" sz="1800" b="1" dirty="0" smtClean="0">
                <a:solidFill>
                  <a:srgbClr val="FF0000"/>
                </a:solidFill>
                <a:sym typeface="Arial"/>
              </a:rPr>
              <a:t>medially</a:t>
            </a:r>
            <a:r>
              <a:rPr lang="en-US" sz="1800" dirty="0" smtClean="0">
                <a:sym typeface="Arial"/>
              </a:rPr>
              <a:t>: tibia is medial &amp; flexor muscles </a:t>
            </a:r>
            <a:r>
              <a:rPr lang="en-US" sz="1800" dirty="0">
                <a:sym typeface="Arial"/>
              </a:rPr>
              <a:t>are posterior.</a:t>
            </a:r>
          </a:p>
        </p:txBody>
      </p:sp>
      <p:pic>
        <p:nvPicPr>
          <p:cNvPr id="5" name="Content Placeholder 4" descr="limb5.jpg"/>
          <p:cNvPicPr>
            <a:picLocks noGrp="1" noChangeAspect="1"/>
          </p:cNvPicPr>
          <p:nvPr>
            <p:ph sz="half" idx="2"/>
          </p:nvPr>
        </p:nvPicPr>
        <p:blipFill>
          <a:blip r:embed="rId2" cstate="print"/>
          <a:stretch>
            <a:fillRect/>
          </a:stretch>
        </p:blipFill>
        <p:spPr>
          <a:xfrm>
            <a:off x="1198790" y="886377"/>
            <a:ext cx="8178123" cy="1505285"/>
          </a:xfrm>
          <a:prstGeom prst="rect">
            <a:avLst/>
          </a:prstGeom>
          <a:ln/>
        </p:spPr>
        <p:style>
          <a:lnRef idx="2">
            <a:schemeClr val="accent1"/>
          </a:lnRef>
          <a:fillRef idx="1">
            <a:schemeClr val="lt1"/>
          </a:fillRef>
          <a:effectRef idx="0">
            <a:schemeClr val="accent1"/>
          </a:effectRef>
          <a:fontRef idx="minor">
            <a:schemeClr val="dk1"/>
          </a:fontRef>
        </p:style>
      </p:pic>
      <p:sp>
        <p:nvSpPr>
          <p:cNvPr id="6" name="TextBox 4"/>
          <p:cNvSpPr txBox="1"/>
          <p:nvPr/>
        </p:nvSpPr>
        <p:spPr>
          <a:xfrm>
            <a:off x="0" y="0"/>
            <a:ext cx="12192000" cy="707886"/>
          </a:xfrm>
          <a:prstGeom prst="rect">
            <a:avLst/>
          </a:prstGeom>
          <a:solidFill>
            <a:schemeClr val="accent1">
              <a:lumMod val="40000"/>
              <a:lumOff val="60000"/>
            </a:schemeClr>
          </a:solidFill>
        </p:spPr>
        <p:txBody>
          <a:bodyPr wrap="square" rtlCol="0">
            <a:spAutoFit/>
          </a:bodyPr>
          <a:lstStyle/>
          <a:p>
            <a:pPr algn="ctr"/>
            <a:r>
              <a:rPr lang="en-US" sz="4000" kern="1200" dirty="0">
                <a:solidFill>
                  <a:schemeClr val="bg1"/>
                </a:solidFill>
                <a:latin typeface="+mn-lt"/>
                <a:ea typeface="Calibri"/>
                <a:cs typeface="Times New Roman" pitchFamily="18" charset="0"/>
              </a:rPr>
              <a:t>DEVELOPMENT OF LIMBS - </a:t>
            </a:r>
            <a:r>
              <a:rPr lang="en-US" sz="4000" kern="1200" dirty="0" smtClean="0">
                <a:solidFill>
                  <a:schemeClr val="bg1"/>
                </a:solidFill>
                <a:latin typeface="+mn-lt"/>
                <a:ea typeface="Calibri"/>
                <a:cs typeface="Times New Roman" pitchFamily="18" charset="0"/>
              </a:rPr>
              <a:t>3</a:t>
            </a:r>
            <a:endParaRPr lang="en-US" sz="4000" kern="1200" dirty="0">
              <a:solidFill>
                <a:schemeClr val="bg1"/>
              </a:solidFill>
              <a:latin typeface="+mn-lt"/>
              <a:ea typeface="Calibri"/>
              <a:cs typeface="Times New Roman" pitchFamily="18" charset="0"/>
            </a:endParaRPr>
          </a:p>
        </p:txBody>
      </p:sp>
      <p:sp>
        <p:nvSpPr>
          <p:cNvPr id="12" name="TextBox 11"/>
          <p:cNvSpPr txBox="1"/>
          <p:nvPr/>
        </p:nvSpPr>
        <p:spPr>
          <a:xfrm>
            <a:off x="1531565" y="5049640"/>
            <a:ext cx="7845348" cy="1169551"/>
          </a:xfrm>
          <a:prstGeom prst="rect">
            <a:avLst/>
          </a:prstGeom>
          <a:noFill/>
        </p:spPr>
        <p:txBody>
          <a:bodyPr wrap="square" rtlCol="0">
            <a:spAutoFit/>
          </a:bodyPr>
          <a:lstStyle/>
          <a:p>
            <a:r>
              <a:rPr lang="en-US" dirty="0" smtClean="0">
                <a:solidFill>
                  <a:schemeClr val="bg1">
                    <a:lumMod val="65000"/>
                  </a:schemeClr>
                </a:solidFill>
                <a:latin typeface="+mn-lt"/>
              </a:rPr>
              <a:t>Explanation:</a:t>
            </a:r>
          </a:p>
          <a:p>
            <a:r>
              <a:rPr lang="en-US" dirty="0" smtClean="0">
                <a:solidFill>
                  <a:schemeClr val="bg1">
                    <a:lumMod val="65000"/>
                  </a:schemeClr>
                </a:solidFill>
                <a:latin typeface="+mn-lt"/>
              </a:rPr>
              <a:t>When the limbs first appear they are at a right angle (as if they are abducted at 90°) and they are rotated (the arm is in </a:t>
            </a:r>
            <a:r>
              <a:rPr lang="en-US" dirty="0" err="1" smtClean="0">
                <a:solidFill>
                  <a:schemeClr val="bg1">
                    <a:lumMod val="65000"/>
                  </a:schemeClr>
                </a:solidFill>
                <a:latin typeface="+mn-lt"/>
              </a:rPr>
              <a:t>midprone</a:t>
            </a:r>
            <a:r>
              <a:rPr lang="en-US" dirty="0" smtClean="0">
                <a:solidFill>
                  <a:schemeClr val="bg1">
                    <a:lumMod val="65000"/>
                  </a:schemeClr>
                </a:solidFill>
                <a:latin typeface="+mn-lt"/>
              </a:rPr>
              <a:t> position). Then in the 7</a:t>
            </a:r>
            <a:r>
              <a:rPr lang="en-US" baseline="30000" dirty="0" smtClean="0">
                <a:solidFill>
                  <a:schemeClr val="bg1">
                    <a:lumMod val="65000"/>
                  </a:schemeClr>
                </a:solidFill>
                <a:latin typeface="+mn-lt"/>
              </a:rPr>
              <a:t>th</a:t>
            </a:r>
            <a:r>
              <a:rPr lang="en-US" dirty="0" smtClean="0">
                <a:solidFill>
                  <a:schemeClr val="bg1">
                    <a:lumMod val="65000"/>
                  </a:schemeClr>
                </a:solidFill>
                <a:latin typeface="+mn-lt"/>
              </a:rPr>
              <a:t> week adduction occurs and 90° rotation. The arms rotate laterally and the legs rotate medially (to be in the anatomical position). This is why in the end the flexor group in the arm is anterior and in the leg it is posterior.</a:t>
            </a:r>
            <a:endParaRPr lang="en-US" dirty="0">
              <a:solidFill>
                <a:schemeClr val="bg1">
                  <a:lumMod val="65000"/>
                </a:schemeClr>
              </a:solidFill>
              <a:latin typeface="+mn-lt"/>
            </a:endParaRPr>
          </a:p>
        </p:txBody>
      </p:sp>
      <p:sp>
        <p:nvSpPr>
          <p:cNvPr id="27" name="Rectangle 26"/>
          <p:cNvSpPr/>
          <p:nvPr/>
        </p:nvSpPr>
        <p:spPr>
          <a:xfrm>
            <a:off x="1345720" y="1570009"/>
            <a:ext cx="1119130" cy="1380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319842" y="862643"/>
            <a:ext cx="1119130" cy="1380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84102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46" y="824413"/>
            <a:ext cx="8451574" cy="2857176"/>
          </a:xfrm>
        </p:spPr>
        <p:txBody>
          <a:bodyPr>
            <a:normAutofit fontScale="92500" lnSpcReduction="10000"/>
          </a:bodyPr>
          <a:lstStyle/>
          <a:p>
            <a:pPr algn="l" rtl="0"/>
            <a:r>
              <a:rPr lang="en-US" sz="2400" dirty="0"/>
              <a:t>The skull develops from mesoderm around </a:t>
            </a:r>
            <a:r>
              <a:rPr lang="en-US" sz="2400" dirty="0">
                <a:solidFill>
                  <a:srgbClr val="C00000"/>
                </a:solidFill>
              </a:rPr>
              <a:t>the developing brain</a:t>
            </a:r>
            <a:r>
              <a:rPr lang="en-US" sz="2400" dirty="0"/>
              <a:t>.</a:t>
            </a:r>
          </a:p>
          <a:p>
            <a:pPr algn="l" rtl="0"/>
            <a:r>
              <a:rPr lang="en-US" sz="2400" dirty="0"/>
              <a:t>The skull consists of:</a:t>
            </a:r>
          </a:p>
          <a:p>
            <a:pPr marL="0" indent="0" algn="l" rtl="0">
              <a:buNone/>
            </a:pPr>
            <a:r>
              <a:rPr lang="en-US" sz="2400" dirty="0">
                <a:solidFill>
                  <a:srgbClr val="C00000"/>
                </a:solidFill>
              </a:rPr>
              <a:t>               Neuro</a:t>
            </a:r>
            <a:r>
              <a:rPr lang="en-US" sz="2400" dirty="0"/>
              <a:t>cranium: protective case for brain.</a:t>
            </a:r>
          </a:p>
          <a:p>
            <a:pPr marL="0" indent="0" algn="l" rtl="0">
              <a:buNone/>
            </a:pPr>
            <a:r>
              <a:rPr lang="en-US" sz="2400" dirty="0">
                <a:solidFill>
                  <a:srgbClr val="C00000"/>
                </a:solidFill>
              </a:rPr>
              <a:t>               Viscero</a:t>
            </a:r>
            <a:r>
              <a:rPr lang="en-US" sz="2400" dirty="0"/>
              <a:t>cranium: skeleton of face.</a:t>
            </a:r>
          </a:p>
          <a:p>
            <a:pPr algn="l" rtl="0"/>
            <a:r>
              <a:rPr lang="en-US" sz="2400" dirty="0"/>
              <a:t>Bones of skull ossify either by: </a:t>
            </a:r>
          </a:p>
          <a:p>
            <a:pPr marL="0" indent="0" algn="l" rtl="0">
              <a:buNone/>
            </a:pPr>
            <a:r>
              <a:rPr lang="en-US" sz="2400" dirty="0"/>
              <a:t>	</a:t>
            </a:r>
            <a:r>
              <a:rPr lang="en-US" sz="2400" dirty="0">
                <a:solidFill>
                  <a:srgbClr val="C00000"/>
                </a:solidFill>
              </a:rPr>
              <a:t>*Endochondral</a:t>
            </a:r>
            <a:r>
              <a:rPr lang="en-US" sz="2400" dirty="0"/>
              <a:t>  ossification	</a:t>
            </a:r>
            <a:r>
              <a:rPr lang="en-US" sz="2400" dirty="0" smtClean="0"/>
              <a:t>   </a:t>
            </a:r>
            <a:r>
              <a:rPr lang="en-US" sz="2400" dirty="0"/>
              <a:t>or</a:t>
            </a:r>
          </a:p>
          <a:p>
            <a:pPr marL="0" indent="0" algn="l" rtl="0">
              <a:buNone/>
            </a:pPr>
            <a:r>
              <a:rPr lang="en-US" sz="2400" dirty="0"/>
              <a:t>	</a:t>
            </a:r>
            <a:r>
              <a:rPr lang="en-US" sz="2400" dirty="0">
                <a:solidFill>
                  <a:srgbClr val="C00000"/>
                </a:solidFill>
              </a:rPr>
              <a:t>*Intramembranous</a:t>
            </a:r>
            <a:r>
              <a:rPr lang="en-US" sz="2400" dirty="0"/>
              <a:t> ossification</a:t>
            </a:r>
          </a:p>
        </p:txBody>
      </p:sp>
      <p:sp>
        <p:nvSpPr>
          <p:cNvPr id="4" name="TextBox 4"/>
          <p:cNvSpPr txBox="1"/>
          <p:nvPr/>
        </p:nvSpPr>
        <p:spPr>
          <a:xfrm>
            <a:off x="0" y="0"/>
            <a:ext cx="12192000" cy="707886"/>
          </a:xfrm>
          <a:prstGeom prst="rect">
            <a:avLst/>
          </a:prstGeom>
          <a:solidFill>
            <a:schemeClr val="accent1">
              <a:lumMod val="40000"/>
              <a:lumOff val="60000"/>
            </a:schemeClr>
          </a:solidFill>
        </p:spPr>
        <p:txBody>
          <a:bodyPr wrap="square" rtlCol="0">
            <a:spAutoFit/>
          </a:bodyPr>
          <a:lstStyle/>
          <a:p>
            <a:pPr algn="ctr"/>
            <a:r>
              <a:rPr lang="en-US" sz="4000" dirty="0">
                <a:ln w="0"/>
                <a:solidFill>
                  <a:schemeClr val="bg1"/>
                </a:solidFill>
                <a:effectLst>
                  <a:outerShdw blurRad="38100" dist="25400" dir="5400000" algn="ctr" rotWithShape="0">
                    <a:srgbClr val="6E747A">
                      <a:alpha val="43000"/>
                    </a:srgbClr>
                  </a:outerShdw>
                </a:effectLst>
                <a:latin typeface="+mn-lt"/>
              </a:rPr>
              <a:t>DEVELOPMENT OF CRANIUM (SKULL)</a:t>
            </a:r>
            <a:endParaRPr lang="en-US" sz="4000" b="1" kern="1200" dirty="0">
              <a:solidFill>
                <a:schemeClr val="bg1"/>
              </a:solidFill>
              <a:latin typeface="+mn-lt"/>
              <a:ea typeface="Calibri"/>
              <a:cs typeface="Times New Roman" pitchFamily="18" charset="0"/>
            </a:endParaRPr>
          </a:p>
        </p:txBody>
      </p:sp>
      <p:grpSp>
        <p:nvGrpSpPr>
          <p:cNvPr id="5" name="Group 4"/>
          <p:cNvGrpSpPr/>
          <p:nvPr/>
        </p:nvGrpSpPr>
        <p:grpSpPr>
          <a:xfrm>
            <a:off x="6740896" y="1798983"/>
            <a:ext cx="5335147" cy="4798986"/>
            <a:chOff x="4585458" y="218756"/>
            <a:chExt cx="7429553" cy="6429420"/>
          </a:xfrm>
        </p:grpSpPr>
        <p:pic>
          <p:nvPicPr>
            <p:cNvPr id="6" name="Content Placeholder 3" descr="skeleton 004.jpg"/>
            <p:cNvPicPr>
              <a:picLocks noChangeAspect="1"/>
            </p:cNvPicPr>
            <p:nvPr/>
          </p:nvPicPr>
          <p:blipFill>
            <a:blip r:embed="rId2" cstate="print"/>
            <a:stretch>
              <a:fillRect/>
            </a:stretch>
          </p:blipFill>
          <p:spPr>
            <a:xfrm>
              <a:off x="4585458" y="218756"/>
              <a:ext cx="7429553" cy="6429420"/>
            </a:xfrm>
            <a:prstGeom prst="rect">
              <a:avLst/>
            </a:prstGeom>
            <a:ln>
              <a:noFill/>
            </a:ln>
            <a:effectLst>
              <a:softEdge rad="112500"/>
            </a:effectLst>
          </p:spPr>
        </p:pic>
        <p:sp>
          <p:nvSpPr>
            <p:cNvPr id="7" name="TextBox 6"/>
            <p:cNvSpPr txBox="1"/>
            <p:nvPr/>
          </p:nvSpPr>
          <p:spPr>
            <a:xfrm>
              <a:off x="9105375" y="1219201"/>
              <a:ext cx="434734" cy="584775"/>
            </a:xfrm>
            <a:prstGeom prst="rect">
              <a:avLst/>
            </a:prstGeom>
            <a:noFill/>
          </p:spPr>
          <p:txBody>
            <a:bodyPr wrap="none" rtlCol="0">
              <a:spAutoFit/>
            </a:bodyPr>
            <a:lstStyle/>
            <a:p>
              <a:r>
                <a:rPr lang="en-US" sz="3200" b="1" dirty="0">
                  <a:solidFill>
                    <a:srgbClr val="FF0000"/>
                  </a:solidFill>
                  <a:effectLst>
                    <a:outerShdw blurRad="38100" dist="38100" dir="2700000" algn="tl">
                      <a:srgbClr val="000000">
                        <a:alpha val="43137"/>
                      </a:srgbClr>
                    </a:outerShdw>
                  </a:effectLst>
                </a:rPr>
                <a:t>F</a:t>
              </a:r>
            </a:p>
          </p:txBody>
        </p:sp>
        <p:sp>
          <p:nvSpPr>
            <p:cNvPr id="8" name="TextBox 7"/>
            <p:cNvSpPr txBox="1"/>
            <p:nvPr/>
          </p:nvSpPr>
          <p:spPr>
            <a:xfrm>
              <a:off x="7136224" y="1346777"/>
              <a:ext cx="458780" cy="584775"/>
            </a:xfrm>
            <a:prstGeom prst="rect">
              <a:avLst/>
            </a:prstGeom>
            <a:noFill/>
          </p:spPr>
          <p:txBody>
            <a:bodyPr wrap="none" rtlCol="0">
              <a:spAutoFit/>
            </a:bodyPr>
            <a:lstStyle/>
            <a:p>
              <a:r>
                <a:rPr lang="en-US" sz="3200" b="1" dirty="0">
                  <a:solidFill>
                    <a:srgbClr val="FF0000"/>
                  </a:solidFill>
                  <a:effectLst>
                    <a:outerShdw blurRad="38100" dist="38100" dir="2700000" algn="tl">
                      <a:srgbClr val="000000">
                        <a:alpha val="43137"/>
                      </a:srgbClr>
                    </a:outerShdw>
                  </a:effectLst>
                </a:rPr>
                <a:t>P</a:t>
              </a:r>
            </a:p>
          </p:txBody>
        </p:sp>
        <p:sp>
          <p:nvSpPr>
            <p:cNvPr id="9" name="TextBox 8"/>
            <p:cNvSpPr txBox="1"/>
            <p:nvPr/>
          </p:nvSpPr>
          <p:spPr>
            <a:xfrm>
              <a:off x="8031447" y="2528383"/>
              <a:ext cx="708848" cy="584775"/>
            </a:xfrm>
            <a:prstGeom prst="rect">
              <a:avLst/>
            </a:prstGeom>
            <a:noFill/>
          </p:spPr>
          <p:txBody>
            <a:bodyPr wrap="none" rtlCol="0">
              <a:spAutoFit/>
            </a:bodyPr>
            <a:lstStyle/>
            <a:p>
              <a:r>
                <a:rPr lang="en-US" sz="3200" b="1" dirty="0">
                  <a:solidFill>
                    <a:srgbClr val="FF0000"/>
                  </a:solidFill>
                  <a:effectLst>
                    <a:outerShdw blurRad="38100" dist="38100" dir="2700000" algn="tl">
                      <a:srgbClr val="000000">
                        <a:alpha val="43137"/>
                      </a:srgbClr>
                    </a:outerShdw>
                  </a:effectLst>
                </a:rPr>
                <a:t>ST</a:t>
              </a:r>
            </a:p>
          </p:txBody>
        </p:sp>
        <p:sp>
          <p:nvSpPr>
            <p:cNvPr id="10" name="TextBox 9"/>
            <p:cNvSpPr txBox="1"/>
            <p:nvPr/>
          </p:nvSpPr>
          <p:spPr>
            <a:xfrm>
              <a:off x="9370709" y="2510136"/>
              <a:ext cx="215445" cy="369332"/>
            </a:xfrm>
            <a:prstGeom prst="rect">
              <a:avLst/>
            </a:prstGeom>
            <a:noFill/>
          </p:spPr>
          <p:txBody>
            <a:bodyPr wrap="square" rtlCol="0">
              <a:spAutoFit/>
            </a:bodyPr>
            <a:lstStyle/>
            <a:p>
              <a:r>
                <a:rPr lang="en-US" sz="1800" b="1" dirty="0">
                  <a:solidFill>
                    <a:srgbClr val="FF0000"/>
                  </a:solidFill>
                  <a:effectLst>
                    <a:outerShdw blurRad="38100" dist="38100" dir="2700000" algn="tl">
                      <a:srgbClr val="000000">
                        <a:alpha val="43137"/>
                      </a:srgbClr>
                    </a:outerShdw>
                  </a:effectLst>
                </a:rPr>
                <a:t>Z</a:t>
              </a:r>
            </a:p>
          </p:txBody>
        </p:sp>
        <p:sp>
          <p:nvSpPr>
            <p:cNvPr id="11" name="TextBox 10"/>
            <p:cNvSpPr txBox="1"/>
            <p:nvPr/>
          </p:nvSpPr>
          <p:spPr>
            <a:xfrm>
              <a:off x="9776667" y="2510136"/>
              <a:ext cx="784189" cy="461665"/>
            </a:xfrm>
            <a:prstGeom prst="rect">
              <a:avLst/>
            </a:prstGeom>
            <a:noFill/>
          </p:spPr>
          <p:txBody>
            <a:bodyPr wrap="none" rtlCol="0">
              <a:spAutoFit/>
            </a:bodyPr>
            <a:lstStyle/>
            <a:p>
              <a:r>
                <a:rPr lang="en-US" sz="2400" b="1" dirty="0">
                  <a:solidFill>
                    <a:srgbClr val="FF0000"/>
                  </a:solidFill>
                  <a:effectLst>
                    <a:outerShdw blurRad="38100" dist="38100" dir="2700000" algn="tl">
                      <a:srgbClr val="000000">
                        <a:alpha val="43137"/>
                      </a:srgbClr>
                    </a:outerShdw>
                  </a:effectLst>
                </a:rPr>
                <a:t>Max</a:t>
              </a:r>
            </a:p>
          </p:txBody>
        </p:sp>
        <p:sp>
          <p:nvSpPr>
            <p:cNvPr id="12" name="TextBox 11"/>
            <p:cNvSpPr txBox="1"/>
            <p:nvPr/>
          </p:nvSpPr>
          <p:spPr>
            <a:xfrm>
              <a:off x="8977011" y="3049109"/>
              <a:ext cx="787395" cy="369332"/>
            </a:xfrm>
            <a:prstGeom prst="rect">
              <a:avLst/>
            </a:prstGeom>
            <a:noFill/>
          </p:spPr>
          <p:txBody>
            <a:bodyPr wrap="none" rtlCol="0">
              <a:spAutoFit/>
            </a:bodyPr>
            <a:lstStyle/>
            <a:p>
              <a:r>
                <a:rPr lang="en-US" sz="1800" b="1" dirty="0" err="1">
                  <a:solidFill>
                    <a:srgbClr val="FF0000"/>
                  </a:solidFill>
                  <a:effectLst>
                    <a:outerShdw blurRad="38100" dist="38100" dir="2700000" algn="tl">
                      <a:srgbClr val="000000">
                        <a:alpha val="43137"/>
                      </a:srgbClr>
                    </a:outerShdw>
                  </a:effectLst>
                </a:rPr>
                <a:t>Mand</a:t>
              </a:r>
              <a:endParaRPr lang="en-US" sz="1800" b="1" dirty="0">
                <a:solidFill>
                  <a:srgbClr val="FF0000"/>
                </a:solidFill>
                <a:effectLst>
                  <a:outerShdw blurRad="38100" dist="38100" dir="2700000" algn="tl">
                    <a:srgbClr val="000000">
                      <a:alpha val="43137"/>
                    </a:srgbClr>
                  </a:outerShdw>
                </a:effectLst>
              </a:endParaRPr>
            </a:p>
          </p:txBody>
        </p:sp>
        <p:sp>
          <p:nvSpPr>
            <p:cNvPr id="13" name="TextBox 12"/>
            <p:cNvSpPr txBox="1"/>
            <p:nvPr/>
          </p:nvSpPr>
          <p:spPr>
            <a:xfrm>
              <a:off x="9603616" y="835224"/>
              <a:ext cx="293670" cy="307777"/>
            </a:xfrm>
            <a:prstGeom prst="rect">
              <a:avLst/>
            </a:prstGeom>
            <a:noFill/>
          </p:spPr>
          <p:txBody>
            <a:bodyPr wrap="none" rtlCol="0">
              <a:spAutoFit/>
            </a:bodyPr>
            <a:lstStyle/>
            <a:p>
              <a:r>
                <a:rPr lang="en-US" b="1" dirty="0">
                  <a:solidFill>
                    <a:srgbClr val="FF0000"/>
                  </a:solidFill>
                  <a:effectLst>
                    <a:outerShdw blurRad="38100" dist="38100" dir="2700000" algn="tl">
                      <a:srgbClr val="000000">
                        <a:alpha val="43137"/>
                      </a:srgbClr>
                    </a:outerShdw>
                  </a:effectLst>
                </a:rPr>
                <a:t>F</a:t>
              </a:r>
            </a:p>
          </p:txBody>
        </p:sp>
        <p:sp>
          <p:nvSpPr>
            <p:cNvPr id="14" name="TextBox 13"/>
            <p:cNvSpPr txBox="1"/>
            <p:nvPr/>
          </p:nvSpPr>
          <p:spPr>
            <a:xfrm>
              <a:off x="9806182" y="4338936"/>
              <a:ext cx="434734" cy="584775"/>
            </a:xfrm>
            <a:prstGeom prst="rect">
              <a:avLst/>
            </a:prstGeom>
            <a:noFill/>
          </p:spPr>
          <p:txBody>
            <a:bodyPr wrap="none" rtlCol="0">
              <a:spAutoFit/>
            </a:bodyPr>
            <a:lstStyle/>
            <a:p>
              <a:r>
                <a:rPr lang="en-US" sz="3200" b="1" dirty="0">
                  <a:solidFill>
                    <a:srgbClr val="FF0000"/>
                  </a:solidFill>
                  <a:effectLst>
                    <a:outerShdw blurRad="38100" dist="38100" dir="2700000" algn="tl">
                      <a:srgbClr val="000000">
                        <a:alpha val="43137"/>
                      </a:srgbClr>
                    </a:outerShdw>
                  </a:effectLst>
                </a:rPr>
                <a:t>F</a:t>
              </a:r>
            </a:p>
          </p:txBody>
        </p:sp>
        <p:sp>
          <p:nvSpPr>
            <p:cNvPr id="15" name="TextBox 14"/>
            <p:cNvSpPr txBox="1"/>
            <p:nvPr/>
          </p:nvSpPr>
          <p:spPr>
            <a:xfrm>
              <a:off x="9821713" y="5493556"/>
              <a:ext cx="434734" cy="584775"/>
            </a:xfrm>
            <a:prstGeom prst="rect">
              <a:avLst/>
            </a:prstGeom>
            <a:noFill/>
          </p:spPr>
          <p:txBody>
            <a:bodyPr wrap="none" rtlCol="0">
              <a:spAutoFit/>
            </a:bodyPr>
            <a:lstStyle/>
            <a:p>
              <a:r>
                <a:rPr lang="en-US" sz="3200" b="1" dirty="0">
                  <a:solidFill>
                    <a:srgbClr val="FF0000"/>
                  </a:solidFill>
                  <a:effectLst>
                    <a:outerShdw blurRad="38100" dist="38100" dir="2700000" algn="tl">
                      <a:srgbClr val="000000">
                        <a:alpha val="43137"/>
                      </a:srgbClr>
                    </a:outerShdw>
                  </a:effectLst>
                </a:rPr>
                <a:t>F</a:t>
              </a:r>
            </a:p>
          </p:txBody>
        </p:sp>
        <p:sp>
          <p:nvSpPr>
            <p:cNvPr id="16" name="TextBox 15"/>
            <p:cNvSpPr txBox="1"/>
            <p:nvPr/>
          </p:nvSpPr>
          <p:spPr>
            <a:xfrm>
              <a:off x="7783272" y="4307486"/>
              <a:ext cx="458780" cy="584775"/>
            </a:xfrm>
            <a:prstGeom prst="rect">
              <a:avLst/>
            </a:prstGeom>
            <a:noFill/>
          </p:spPr>
          <p:txBody>
            <a:bodyPr wrap="none" rtlCol="0">
              <a:spAutoFit/>
            </a:bodyPr>
            <a:lstStyle/>
            <a:p>
              <a:r>
                <a:rPr lang="en-US" sz="3200" b="1" dirty="0">
                  <a:solidFill>
                    <a:srgbClr val="FF0000"/>
                  </a:solidFill>
                  <a:effectLst>
                    <a:outerShdw blurRad="38100" dist="38100" dir="2700000" algn="tl">
                      <a:srgbClr val="000000">
                        <a:alpha val="43137"/>
                      </a:srgbClr>
                    </a:outerShdw>
                  </a:effectLst>
                </a:rPr>
                <a:t>P</a:t>
              </a:r>
            </a:p>
          </p:txBody>
        </p:sp>
        <p:sp>
          <p:nvSpPr>
            <p:cNvPr id="17" name="TextBox 16"/>
            <p:cNvSpPr txBox="1"/>
            <p:nvPr/>
          </p:nvSpPr>
          <p:spPr>
            <a:xfrm>
              <a:off x="7859599" y="5477831"/>
              <a:ext cx="458780" cy="584775"/>
            </a:xfrm>
            <a:prstGeom prst="rect">
              <a:avLst/>
            </a:prstGeom>
            <a:noFill/>
          </p:spPr>
          <p:txBody>
            <a:bodyPr wrap="none" rtlCol="0">
              <a:spAutoFit/>
            </a:bodyPr>
            <a:lstStyle/>
            <a:p>
              <a:r>
                <a:rPr lang="en-US" sz="3200" b="1" dirty="0">
                  <a:solidFill>
                    <a:srgbClr val="FF0000"/>
                  </a:solidFill>
                  <a:effectLst>
                    <a:outerShdw blurRad="38100" dist="38100" dir="2700000" algn="tl">
                      <a:srgbClr val="000000">
                        <a:alpha val="43137"/>
                      </a:srgbClr>
                    </a:outerShdw>
                  </a:effectLst>
                </a:rPr>
                <a:t>P</a:t>
              </a:r>
            </a:p>
          </p:txBody>
        </p:sp>
      </p:grpSp>
      <p:sp>
        <p:nvSpPr>
          <p:cNvPr id="18" name="TextBox 17"/>
          <p:cNvSpPr txBox="1"/>
          <p:nvPr/>
        </p:nvSpPr>
        <p:spPr>
          <a:xfrm>
            <a:off x="311330" y="4187261"/>
            <a:ext cx="8725910" cy="2246769"/>
          </a:xfrm>
          <a:prstGeom prst="rect">
            <a:avLst/>
          </a:prstGeom>
          <a:noFill/>
        </p:spPr>
        <p:txBody>
          <a:bodyPr wrap="square" rtlCol="0">
            <a:spAutoFit/>
          </a:bodyPr>
          <a:lstStyle/>
          <a:p>
            <a:r>
              <a:rPr lang="en-US" sz="2000" kern="1200" dirty="0">
                <a:solidFill>
                  <a:schemeClr val="tx1"/>
                </a:solidFill>
                <a:latin typeface="+mn-lt"/>
                <a:ea typeface="+mn-ea"/>
                <a:cs typeface="+mn-cs"/>
              </a:rPr>
              <a:t>Bones of skull that ossify </a:t>
            </a:r>
            <a:r>
              <a:rPr lang="en-US" sz="2000" kern="1200" dirty="0" smtClean="0">
                <a:solidFill>
                  <a:schemeClr val="tx1"/>
                </a:solidFill>
                <a:latin typeface="+mn-lt"/>
                <a:ea typeface="+mn-ea"/>
                <a:cs typeface="+mn-cs"/>
              </a:rPr>
              <a:t>by </a:t>
            </a:r>
            <a:r>
              <a:rPr lang="en-US" sz="2000" kern="1200" dirty="0" smtClean="0">
                <a:solidFill>
                  <a:srgbClr val="C00000"/>
                </a:solidFill>
                <a:latin typeface="+mn-lt"/>
                <a:ea typeface="+mn-ea"/>
                <a:cs typeface="+mn-cs"/>
              </a:rPr>
              <a:t>intramembranous </a:t>
            </a:r>
            <a:r>
              <a:rPr lang="en-US" sz="2000" kern="1200" dirty="0">
                <a:solidFill>
                  <a:srgbClr val="C00000"/>
                </a:solidFill>
                <a:latin typeface="+mn-lt"/>
                <a:ea typeface="+mn-ea"/>
                <a:cs typeface="+mn-cs"/>
              </a:rPr>
              <a:t>ossification</a:t>
            </a:r>
            <a:r>
              <a:rPr lang="en-US" sz="2000" kern="1200" dirty="0">
                <a:solidFill>
                  <a:schemeClr val="tx1"/>
                </a:solidFill>
                <a:latin typeface="+mn-lt"/>
                <a:ea typeface="+mn-ea"/>
                <a:cs typeface="+mn-cs"/>
              </a:rPr>
              <a:t>:</a:t>
            </a:r>
          </a:p>
          <a:p>
            <a:pPr marL="342900" indent="-342900">
              <a:buClr>
                <a:schemeClr val="tx1"/>
              </a:buClr>
              <a:buFont typeface="+mj-lt"/>
              <a:buAutoNum type="arabicPeriod"/>
            </a:pPr>
            <a:r>
              <a:rPr lang="en-US" sz="2000" kern="1200" dirty="0">
                <a:solidFill>
                  <a:srgbClr val="C00000"/>
                </a:solidFill>
                <a:latin typeface="+mn-lt"/>
                <a:ea typeface="+mn-ea"/>
                <a:cs typeface="+mn-cs"/>
              </a:rPr>
              <a:t>F = Frontal</a:t>
            </a:r>
          </a:p>
          <a:p>
            <a:pPr marL="342900" indent="-342900">
              <a:buClr>
                <a:schemeClr val="tx1"/>
              </a:buClr>
              <a:buFont typeface="+mj-lt"/>
              <a:buAutoNum type="arabicPeriod"/>
            </a:pPr>
            <a:r>
              <a:rPr lang="en-US" sz="2000" kern="1200" dirty="0">
                <a:solidFill>
                  <a:srgbClr val="C00000"/>
                </a:solidFill>
                <a:latin typeface="+mn-lt"/>
                <a:ea typeface="+mn-ea"/>
                <a:cs typeface="+mn-cs"/>
              </a:rPr>
              <a:t>P = Parietal</a:t>
            </a:r>
          </a:p>
          <a:p>
            <a:pPr marL="342900" indent="-342900">
              <a:buClr>
                <a:schemeClr val="tx1"/>
              </a:buClr>
              <a:buFont typeface="+mj-lt"/>
              <a:buAutoNum type="arabicPeriod"/>
            </a:pPr>
            <a:r>
              <a:rPr lang="en-US" sz="2000" kern="1200" dirty="0">
                <a:solidFill>
                  <a:srgbClr val="C00000"/>
                </a:solidFill>
                <a:latin typeface="+mn-lt"/>
                <a:ea typeface="+mn-ea"/>
                <a:cs typeface="+mn-cs"/>
              </a:rPr>
              <a:t>Z = </a:t>
            </a:r>
            <a:r>
              <a:rPr lang="en-US" sz="2000" kern="1200" dirty="0" err="1">
                <a:solidFill>
                  <a:srgbClr val="C00000"/>
                </a:solidFill>
                <a:latin typeface="+mn-lt"/>
                <a:ea typeface="+mn-ea"/>
                <a:cs typeface="+mn-cs"/>
              </a:rPr>
              <a:t>Zygomatic</a:t>
            </a:r>
            <a:endParaRPr lang="en-US" sz="2000" kern="1200" dirty="0">
              <a:solidFill>
                <a:srgbClr val="C00000"/>
              </a:solidFill>
              <a:latin typeface="+mn-lt"/>
              <a:ea typeface="+mn-ea"/>
              <a:cs typeface="+mn-cs"/>
            </a:endParaRPr>
          </a:p>
          <a:p>
            <a:pPr marL="342900" indent="-342900">
              <a:buClr>
                <a:schemeClr val="tx1"/>
              </a:buClr>
              <a:buFont typeface="+mj-lt"/>
              <a:buAutoNum type="arabicPeriod"/>
            </a:pPr>
            <a:r>
              <a:rPr lang="en-US" sz="2000" kern="1200" dirty="0">
                <a:solidFill>
                  <a:srgbClr val="C00000"/>
                </a:solidFill>
                <a:latin typeface="+mn-lt"/>
                <a:ea typeface="+mn-ea"/>
                <a:cs typeface="+mn-cs"/>
              </a:rPr>
              <a:t>ST = </a:t>
            </a:r>
            <a:r>
              <a:rPr lang="en-US" sz="2000" kern="1200" dirty="0" err="1">
                <a:solidFill>
                  <a:srgbClr val="C00000"/>
                </a:solidFill>
                <a:latin typeface="+mn-lt"/>
                <a:ea typeface="+mn-ea"/>
                <a:cs typeface="+mn-cs"/>
              </a:rPr>
              <a:t>Squamous</a:t>
            </a:r>
            <a:r>
              <a:rPr lang="en-US" sz="2000" kern="1200" dirty="0">
                <a:solidFill>
                  <a:srgbClr val="C00000"/>
                </a:solidFill>
                <a:latin typeface="+mn-lt"/>
                <a:ea typeface="+mn-ea"/>
                <a:cs typeface="+mn-cs"/>
              </a:rPr>
              <a:t> temporal</a:t>
            </a:r>
          </a:p>
          <a:p>
            <a:pPr marL="342900" indent="-342900">
              <a:buClr>
                <a:schemeClr val="tx1"/>
              </a:buClr>
              <a:buFont typeface="+mj-lt"/>
              <a:buAutoNum type="arabicPeriod"/>
            </a:pPr>
            <a:r>
              <a:rPr lang="en-US" sz="2000" kern="1200" dirty="0" err="1">
                <a:solidFill>
                  <a:srgbClr val="C00000"/>
                </a:solidFill>
                <a:latin typeface="+mn-lt"/>
                <a:ea typeface="+mn-ea"/>
                <a:cs typeface="+mn-cs"/>
              </a:rPr>
              <a:t>Mand</a:t>
            </a:r>
            <a:r>
              <a:rPr lang="en-US" sz="2000" kern="1200" dirty="0">
                <a:solidFill>
                  <a:srgbClr val="C00000"/>
                </a:solidFill>
                <a:latin typeface="+mn-lt"/>
                <a:ea typeface="+mn-ea"/>
                <a:cs typeface="+mn-cs"/>
              </a:rPr>
              <a:t> = Mandible</a:t>
            </a:r>
          </a:p>
          <a:p>
            <a:pPr marL="342900" indent="-342900">
              <a:buClr>
                <a:schemeClr val="tx1"/>
              </a:buClr>
              <a:buFont typeface="+mj-lt"/>
              <a:buAutoNum type="arabicPeriod"/>
            </a:pPr>
            <a:r>
              <a:rPr lang="en-US" sz="2000" kern="1200" dirty="0">
                <a:solidFill>
                  <a:srgbClr val="C00000"/>
                </a:solidFill>
                <a:latin typeface="+mn-lt"/>
                <a:ea typeface="+mn-ea"/>
                <a:cs typeface="+mn-cs"/>
              </a:rPr>
              <a:t>Max = Maxilla</a:t>
            </a:r>
          </a:p>
        </p:txBody>
      </p:sp>
      <p:sp>
        <p:nvSpPr>
          <p:cNvPr id="19" name="TextBox 18"/>
          <p:cNvSpPr txBox="1"/>
          <p:nvPr/>
        </p:nvSpPr>
        <p:spPr>
          <a:xfrm>
            <a:off x="596348" y="3592275"/>
            <a:ext cx="4482548" cy="523220"/>
          </a:xfrm>
          <a:prstGeom prst="rect">
            <a:avLst/>
          </a:prstGeom>
          <a:noFill/>
        </p:spPr>
        <p:txBody>
          <a:bodyPr wrap="square" rtlCol="0">
            <a:spAutoFit/>
          </a:bodyPr>
          <a:lstStyle/>
          <a:p>
            <a:r>
              <a:rPr lang="en-US" dirty="0" err="1" smtClean="0">
                <a:solidFill>
                  <a:schemeClr val="accent3">
                    <a:lumMod val="75000"/>
                  </a:schemeClr>
                </a:solidFill>
                <a:latin typeface="+mn-lt"/>
              </a:rPr>
              <a:t>Endochondral</a:t>
            </a:r>
            <a:r>
              <a:rPr lang="en-US" dirty="0" smtClean="0">
                <a:solidFill>
                  <a:schemeClr val="accent3">
                    <a:lumMod val="75000"/>
                  </a:schemeClr>
                </a:solidFill>
                <a:latin typeface="+mn-lt"/>
              </a:rPr>
              <a:t>: </a:t>
            </a:r>
            <a:r>
              <a:rPr lang="en-US" dirty="0" err="1" smtClean="0">
                <a:solidFill>
                  <a:schemeClr val="accent3">
                    <a:lumMod val="75000"/>
                  </a:schemeClr>
                </a:solidFill>
                <a:latin typeface="+mn-lt"/>
              </a:rPr>
              <a:t>mesenchymal</a:t>
            </a:r>
            <a:r>
              <a:rPr lang="en-US" dirty="0" smtClean="0">
                <a:solidFill>
                  <a:schemeClr val="accent3">
                    <a:lumMod val="75000"/>
                  </a:schemeClr>
                </a:solidFill>
                <a:latin typeface="+mn-lt"/>
              </a:rPr>
              <a:t> cells </a:t>
            </a:r>
            <a:r>
              <a:rPr lang="en-US" dirty="0">
                <a:solidFill>
                  <a:schemeClr val="accent3">
                    <a:lumMod val="75000"/>
                  </a:schemeClr>
                </a:solidFill>
                <a:latin typeface="+mn-lt"/>
              </a:rPr>
              <a:t>-&gt; cartilage -&gt; bone</a:t>
            </a:r>
            <a:endParaRPr lang="en-US" dirty="0" smtClean="0">
              <a:solidFill>
                <a:schemeClr val="accent3">
                  <a:lumMod val="75000"/>
                </a:schemeClr>
              </a:solidFill>
              <a:latin typeface="+mn-lt"/>
            </a:endParaRPr>
          </a:p>
          <a:p>
            <a:r>
              <a:rPr lang="en-US" dirty="0" smtClean="0">
                <a:solidFill>
                  <a:schemeClr val="accent3">
                    <a:lumMod val="75000"/>
                  </a:schemeClr>
                </a:solidFill>
                <a:latin typeface="+mn-lt"/>
              </a:rPr>
              <a:t>Intramembranous: </a:t>
            </a:r>
            <a:r>
              <a:rPr lang="en-US" dirty="0" err="1" smtClean="0">
                <a:solidFill>
                  <a:schemeClr val="accent3">
                    <a:lumMod val="75000"/>
                  </a:schemeClr>
                </a:solidFill>
                <a:latin typeface="+mn-lt"/>
              </a:rPr>
              <a:t>mesenchymal</a:t>
            </a:r>
            <a:r>
              <a:rPr lang="en-US" dirty="0" smtClean="0">
                <a:solidFill>
                  <a:schemeClr val="accent3">
                    <a:lumMod val="75000"/>
                  </a:schemeClr>
                </a:solidFill>
                <a:latin typeface="+mn-lt"/>
              </a:rPr>
              <a:t> </a:t>
            </a:r>
            <a:r>
              <a:rPr lang="en-US" dirty="0" err="1" smtClean="0">
                <a:solidFill>
                  <a:schemeClr val="accent3">
                    <a:lumMod val="75000"/>
                  </a:schemeClr>
                </a:solidFill>
                <a:latin typeface="+mn-lt"/>
              </a:rPr>
              <a:t>celss</a:t>
            </a:r>
            <a:r>
              <a:rPr lang="en-US" dirty="0" smtClean="0">
                <a:solidFill>
                  <a:schemeClr val="accent3">
                    <a:lumMod val="75000"/>
                  </a:schemeClr>
                </a:solidFill>
                <a:latin typeface="+mn-lt"/>
              </a:rPr>
              <a:t> -&gt; bone (directly)</a:t>
            </a:r>
            <a:endParaRPr lang="en-US" dirty="0">
              <a:solidFill>
                <a:schemeClr val="accent3">
                  <a:lumMod val="75000"/>
                </a:schemeClr>
              </a:solidFill>
              <a:latin typeface="+mn-lt"/>
            </a:endParaRPr>
          </a:p>
        </p:txBody>
      </p:sp>
    </p:spTree>
    <p:extLst>
      <p:ext uri="{BB962C8B-B14F-4D97-AF65-F5344CB8AC3E}">
        <p14:creationId xmlns:p14="http://schemas.microsoft.com/office/powerpoint/2010/main" val="5116712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user1\My Documents\My Pictures\joints1.png"/>
          <p:cNvPicPr>
            <a:picLocks noChangeAspect="1" noChangeArrowheads="1"/>
          </p:cNvPicPr>
          <p:nvPr/>
        </p:nvPicPr>
        <p:blipFill>
          <a:blip r:embed="rId2" cstate="print"/>
          <a:srcRect/>
          <a:stretch>
            <a:fillRect/>
          </a:stretch>
        </p:blipFill>
        <p:spPr bwMode="auto">
          <a:xfrm>
            <a:off x="295050" y="1623383"/>
            <a:ext cx="3098148" cy="2209800"/>
          </a:xfrm>
          <a:prstGeom prst="rect">
            <a:avLst/>
          </a:prstGeom>
          <a:ln w="19050" cap="sq">
            <a:solidFill>
              <a:srgbClr val="000000"/>
            </a:solidFill>
            <a:prstDash val="solid"/>
            <a:miter lim="800000"/>
          </a:ln>
          <a:effectLst/>
        </p:spPr>
      </p:pic>
      <p:pic>
        <p:nvPicPr>
          <p:cNvPr id="7" name="Picture 3" descr="C:\Documents and Settings\user1\My Documents\My Pictures\joints2.png"/>
          <p:cNvPicPr>
            <a:picLocks noChangeAspect="1" noChangeArrowheads="1"/>
          </p:cNvPicPr>
          <p:nvPr/>
        </p:nvPicPr>
        <p:blipFill>
          <a:blip r:embed="rId3" cstate="print"/>
          <a:srcRect/>
          <a:stretch>
            <a:fillRect/>
          </a:stretch>
        </p:blipFill>
        <p:spPr bwMode="auto">
          <a:xfrm>
            <a:off x="4254076" y="1623383"/>
            <a:ext cx="3335722" cy="2252024"/>
          </a:xfrm>
          <a:prstGeom prst="rect">
            <a:avLst/>
          </a:prstGeom>
          <a:ln w="19050" cap="sq">
            <a:solidFill>
              <a:srgbClr val="000000"/>
            </a:solidFill>
            <a:prstDash val="solid"/>
            <a:miter lim="800000"/>
          </a:ln>
          <a:effectLst/>
        </p:spPr>
      </p:pic>
      <p:pic>
        <p:nvPicPr>
          <p:cNvPr id="8" name="Picture 4" descr="C:\Documents and Settings\user1\My Documents\My Pictures\joints3.png"/>
          <p:cNvPicPr>
            <a:picLocks noChangeAspect="1" noChangeArrowheads="1"/>
          </p:cNvPicPr>
          <p:nvPr/>
        </p:nvPicPr>
        <p:blipFill>
          <a:blip r:embed="rId4" cstate="print"/>
          <a:srcRect/>
          <a:stretch>
            <a:fillRect/>
          </a:stretch>
        </p:blipFill>
        <p:spPr bwMode="auto">
          <a:xfrm>
            <a:off x="8435156" y="1657272"/>
            <a:ext cx="3240792" cy="2218135"/>
          </a:xfrm>
          <a:prstGeom prst="rect">
            <a:avLst/>
          </a:prstGeom>
          <a:ln w="19050" cap="sq">
            <a:solidFill>
              <a:srgbClr val="000000"/>
            </a:solidFill>
            <a:prstDash val="solid"/>
            <a:miter lim="800000"/>
          </a:ln>
          <a:effectLst/>
        </p:spPr>
      </p:pic>
      <p:sp>
        <p:nvSpPr>
          <p:cNvPr id="9" name="TextBox 8"/>
          <p:cNvSpPr txBox="1"/>
          <p:nvPr/>
        </p:nvSpPr>
        <p:spPr>
          <a:xfrm>
            <a:off x="295050" y="4187688"/>
            <a:ext cx="3292701" cy="2246769"/>
          </a:xfrm>
          <a:prstGeom prst="rect">
            <a:avLst/>
          </a:prstGeom>
          <a:noFill/>
        </p:spPr>
        <p:txBody>
          <a:bodyPr wrap="square" rtlCol="1">
            <a:spAutoFit/>
          </a:bodyPr>
          <a:lstStyle/>
          <a:p>
            <a:r>
              <a:rPr lang="en-US" sz="2800" b="1" dirty="0">
                <a:solidFill>
                  <a:schemeClr val="accent6">
                    <a:lumMod val="75000"/>
                  </a:schemeClr>
                </a:solidFill>
                <a:latin typeface="+mn-lt"/>
              </a:rPr>
              <a:t>F</a:t>
            </a:r>
            <a:r>
              <a:rPr lang="en-US" sz="2800" b="1" dirty="0" smtClean="0">
                <a:solidFill>
                  <a:schemeClr val="accent6">
                    <a:lumMod val="75000"/>
                  </a:schemeClr>
                </a:solidFill>
                <a:latin typeface="+mn-lt"/>
              </a:rPr>
              <a:t>ibrous </a:t>
            </a:r>
            <a:r>
              <a:rPr lang="en-US" sz="2800" b="1" dirty="0">
                <a:solidFill>
                  <a:schemeClr val="accent6">
                    <a:lumMod val="75000"/>
                  </a:schemeClr>
                </a:solidFill>
                <a:latin typeface="+mn-lt"/>
              </a:rPr>
              <a:t>J</a:t>
            </a:r>
            <a:r>
              <a:rPr lang="en-US" sz="2800" b="1" dirty="0" smtClean="0">
                <a:solidFill>
                  <a:schemeClr val="accent6">
                    <a:lumMod val="75000"/>
                  </a:schemeClr>
                </a:solidFill>
                <a:latin typeface="+mn-lt"/>
              </a:rPr>
              <a:t>oints</a:t>
            </a:r>
            <a:r>
              <a:rPr lang="en-US" sz="2800" dirty="0">
                <a:solidFill>
                  <a:schemeClr val="accent6">
                    <a:lumMod val="75000"/>
                  </a:schemeClr>
                </a:solidFill>
                <a:latin typeface="+mn-lt"/>
              </a:rPr>
              <a:t>:</a:t>
            </a:r>
            <a:r>
              <a:rPr lang="en-US" sz="2800" dirty="0">
                <a:solidFill>
                  <a:srgbClr val="0070C0"/>
                </a:solidFill>
                <a:latin typeface="+mn-lt"/>
              </a:rPr>
              <a:t> </a:t>
            </a:r>
            <a:r>
              <a:rPr lang="en-US" sz="2800" dirty="0">
                <a:solidFill>
                  <a:schemeClr val="tx1">
                    <a:lumMod val="85000"/>
                    <a:lumOff val="15000"/>
                  </a:schemeClr>
                </a:solidFill>
                <a:latin typeface="+mn-lt"/>
              </a:rPr>
              <a:t>mesoderm differentiates into </a:t>
            </a:r>
            <a:r>
              <a:rPr lang="en-US" sz="2800" b="1" dirty="0">
                <a:solidFill>
                  <a:schemeClr val="tx1">
                    <a:lumMod val="85000"/>
                    <a:lumOff val="15000"/>
                  </a:schemeClr>
                </a:solidFill>
                <a:latin typeface="+mn-lt"/>
              </a:rPr>
              <a:t>dense fibrous connective tissue</a:t>
            </a:r>
            <a:r>
              <a:rPr lang="en-US" dirty="0">
                <a:solidFill>
                  <a:schemeClr val="tx1">
                    <a:lumMod val="85000"/>
                    <a:lumOff val="15000"/>
                  </a:schemeClr>
                </a:solidFill>
                <a:latin typeface="+mn-lt"/>
              </a:rPr>
              <a:t>.</a:t>
            </a:r>
            <a:endParaRPr lang="ar-SA" dirty="0">
              <a:solidFill>
                <a:schemeClr val="tx1">
                  <a:lumMod val="85000"/>
                  <a:lumOff val="15000"/>
                </a:schemeClr>
              </a:solidFill>
              <a:latin typeface="+mn-lt"/>
            </a:endParaRPr>
          </a:p>
        </p:txBody>
      </p:sp>
      <p:sp>
        <p:nvSpPr>
          <p:cNvPr id="10" name="TextBox 9"/>
          <p:cNvSpPr txBox="1"/>
          <p:nvPr/>
        </p:nvSpPr>
        <p:spPr>
          <a:xfrm>
            <a:off x="4497345" y="4344297"/>
            <a:ext cx="3411320" cy="2092881"/>
          </a:xfrm>
          <a:prstGeom prst="rect">
            <a:avLst/>
          </a:prstGeom>
          <a:noFill/>
        </p:spPr>
        <p:txBody>
          <a:bodyPr wrap="square" rtlCol="1">
            <a:spAutoFit/>
          </a:bodyPr>
          <a:lstStyle/>
          <a:p>
            <a:r>
              <a:rPr lang="en-US" sz="2800" b="1" dirty="0">
                <a:solidFill>
                  <a:schemeClr val="accent6">
                    <a:lumMod val="75000"/>
                  </a:schemeClr>
                </a:solidFill>
                <a:latin typeface="+mn-lt"/>
              </a:rPr>
              <a:t>C</a:t>
            </a:r>
            <a:r>
              <a:rPr lang="en-US" sz="2800" b="1" dirty="0" smtClean="0">
                <a:solidFill>
                  <a:schemeClr val="accent6">
                    <a:lumMod val="75000"/>
                  </a:schemeClr>
                </a:solidFill>
                <a:latin typeface="+mn-lt"/>
              </a:rPr>
              <a:t>artilaginous </a:t>
            </a:r>
            <a:r>
              <a:rPr lang="en-US" sz="2800" b="1" dirty="0">
                <a:solidFill>
                  <a:schemeClr val="accent6">
                    <a:lumMod val="75000"/>
                  </a:schemeClr>
                </a:solidFill>
                <a:latin typeface="+mn-lt"/>
              </a:rPr>
              <a:t>J</a:t>
            </a:r>
            <a:r>
              <a:rPr lang="en-US" sz="2800" b="1" dirty="0" smtClean="0">
                <a:solidFill>
                  <a:schemeClr val="accent6">
                    <a:lumMod val="75000"/>
                  </a:schemeClr>
                </a:solidFill>
                <a:latin typeface="+mn-lt"/>
              </a:rPr>
              <a:t>oints</a:t>
            </a:r>
            <a:r>
              <a:rPr lang="en-US" sz="2800" b="1" dirty="0">
                <a:solidFill>
                  <a:schemeClr val="accent6">
                    <a:lumMod val="75000"/>
                  </a:schemeClr>
                </a:solidFill>
                <a:latin typeface="+mn-lt"/>
              </a:rPr>
              <a:t>: </a:t>
            </a:r>
            <a:r>
              <a:rPr lang="en-US" sz="2800" dirty="0">
                <a:solidFill>
                  <a:schemeClr val="tx1">
                    <a:lumMod val="85000"/>
                    <a:lumOff val="15000"/>
                  </a:schemeClr>
                </a:solidFill>
                <a:latin typeface="+mn-lt"/>
              </a:rPr>
              <a:t>mesoderm differentiates into </a:t>
            </a:r>
            <a:r>
              <a:rPr lang="en-US" sz="2800" b="1" dirty="0">
                <a:solidFill>
                  <a:schemeClr val="tx1">
                    <a:lumMod val="85000"/>
                    <a:lumOff val="15000"/>
                  </a:schemeClr>
                </a:solidFill>
                <a:latin typeface="+mn-lt"/>
              </a:rPr>
              <a:t>cartilage</a:t>
            </a:r>
            <a:r>
              <a:rPr lang="en-US" sz="2800" dirty="0">
                <a:solidFill>
                  <a:schemeClr val="tx1">
                    <a:lumMod val="85000"/>
                    <a:lumOff val="15000"/>
                  </a:schemeClr>
                </a:solidFill>
                <a:latin typeface="+mn-lt"/>
              </a:rPr>
              <a:t>.</a:t>
            </a:r>
          </a:p>
          <a:p>
            <a:endParaRPr lang="ar-SA" dirty="0">
              <a:latin typeface="+mn-lt"/>
            </a:endParaRPr>
          </a:p>
        </p:txBody>
      </p:sp>
      <p:sp>
        <p:nvSpPr>
          <p:cNvPr id="11" name="TextBox 10"/>
          <p:cNvSpPr txBox="1"/>
          <p:nvPr/>
        </p:nvSpPr>
        <p:spPr>
          <a:xfrm>
            <a:off x="8555926" y="4051911"/>
            <a:ext cx="3489480" cy="2308324"/>
          </a:xfrm>
          <a:prstGeom prst="rect">
            <a:avLst/>
          </a:prstGeom>
          <a:noFill/>
        </p:spPr>
        <p:txBody>
          <a:bodyPr wrap="square" rtlCol="1">
            <a:spAutoFit/>
          </a:bodyPr>
          <a:lstStyle/>
          <a:p>
            <a:r>
              <a:rPr lang="en-US" sz="2400" b="1" dirty="0" smtClean="0">
                <a:solidFill>
                  <a:schemeClr val="accent6">
                    <a:lumMod val="75000"/>
                  </a:schemeClr>
                </a:solidFill>
                <a:latin typeface="+mn-lt"/>
              </a:rPr>
              <a:t>Synovial Joints</a:t>
            </a:r>
            <a:r>
              <a:rPr lang="en-US" sz="2400" b="1" dirty="0">
                <a:solidFill>
                  <a:schemeClr val="accent6">
                    <a:lumMod val="75000"/>
                  </a:schemeClr>
                </a:solidFill>
                <a:latin typeface="+mn-lt"/>
              </a:rPr>
              <a:t>: </a:t>
            </a:r>
            <a:endParaRPr lang="en-US" sz="2400" b="1" dirty="0" smtClean="0">
              <a:solidFill>
                <a:schemeClr val="accent6">
                  <a:lumMod val="75000"/>
                </a:schemeClr>
              </a:solidFill>
              <a:latin typeface="+mn-lt"/>
            </a:endParaRPr>
          </a:p>
          <a:p>
            <a:r>
              <a:rPr lang="en-US" sz="2400" dirty="0" smtClean="0">
                <a:solidFill>
                  <a:schemeClr val="tx1">
                    <a:lumMod val="85000"/>
                    <a:lumOff val="15000"/>
                  </a:schemeClr>
                </a:solidFill>
                <a:latin typeface="+mn-lt"/>
              </a:rPr>
              <a:t>a </a:t>
            </a:r>
            <a:r>
              <a:rPr lang="en-US" sz="2400" b="1" dirty="0">
                <a:solidFill>
                  <a:schemeClr val="tx1">
                    <a:lumMod val="85000"/>
                    <a:lumOff val="15000"/>
                  </a:schemeClr>
                </a:solidFill>
                <a:latin typeface="+mn-lt"/>
              </a:rPr>
              <a:t>synovial cavity </a:t>
            </a:r>
            <a:r>
              <a:rPr lang="en-US" sz="2400" dirty="0">
                <a:solidFill>
                  <a:schemeClr val="tx1">
                    <a:lumMod val="85000"/>
                    <a:lumOff val="15000"/>
                  </a:schemeClr>
                </a:solidFill>
                <a:latin typeface="+mn-lt"/>
              </a:rPr>
              <a:t>is formed inside mesoderm; mesoderm differentiates into </a:t>
            </a:r>
            <a:r>
              <a:rPr lang="en-US" sz="2400" b="1" dirty="0">
                <a:solidFill>
                  <a:schemeClr val="tx1">
                    <a:lumMod val="85000"/>
                    <a:lumOff val="15000"/>
                  </a:schemeClr>
                </a:solidFill>
                <a:latin typeface="+mn-lt"/>
              </a:rPr>
              <a:t>synovial membrane</a:t>
            </a:r>
            <a:r>
              <a:rPr lang="en-US" sz="2400" dirty="0">
                <a:solidFill>
                  <a:schemeClr val="tx1">
                    <a:lumMod val="85000"/>
                    <a:lumOff val="15000"/>
                  </a:schemeClr>
                </a:solidFill>
                <a:latin typeface="+mn-lt"/>
              </a:rPr>
              <a:t>, </a:t>
            </a:r>
            <a:r>
              <a:rPr lang="en-US" sz="2400" b="1" dirty="0">
                <a:solidFill>
                  <a:schemeClr val="tx1">
                    <a:lumMod val="85000"/>
                    <a:lumOff val="15000"/>
                  </a:schemeClr>
                </a:solidFill>
                <a:latin typeface="+mn-lt"/>
              </a:rPr>
              <a:t>capsule</a:t>
            </a:r>
            <a:r>
              <a:rPr lang="en-US" sz="2400" dirty="0">
                <a:solidFill>
                  <a:schemeClr val="tx1">
                    <a:lumMod val="85000"/>
                    <a:lumOff val="15000"/>
                  </a:schemeClr>
                </a:solidFill>
                <a:latin typeface="+mn-lt"/>
              </a:rPr>
              <a:t> &amp; </a:t>
            </a:r>
            <a:r>
              <a:rPr lang="en-US" sz="2400" b="1" dirty="0">
                <a:solidFill>
                  <a:schemeClr val="tx1">
                    <a:lumMod val="85000"/>
                    <a:lumOff val="15000"/>
                  </a:schemeClr>
                </a:solidFill>
                <a:latin typeface="+mn-lt"/>
              </a:rPr>
              <a:t>ligaments</a:t>
            </a:r>
            <a:r>
              <a:rPr lang="en-US" sz="2400" dirty="0">
                <a:solidFill>
                  <a:schemeClr val="tx1">
                    <a:lumMod val="85000"/>
                    <a:lumOff val="15000"/>
                  </a:schemeClr>
                </a:solidFill>
                <a:latin typeface="+mn-lt"/>
              </a:rPr>
              <a:t>.</a:t>
            </a:r>
            <a:endParaRPr lang="ar-SA" sz="2400" dirty="0">
              <a:solidFill>
                <a:schemeClr val="tx1">
                  <a:lumMod val="85000"/>
                  <a:lumOff val="15000"/>
                </a:schemeClr>
              </a:solidFill>
              <a:latin typeface="+mn-lt"/>
            </a:endParaRPr>
          </a:p>
        </p:txBody>
      </p:sp>
      <p:sp>
        <p:nvSpPr>
          <p:cNvPr id="12" name="TextBox 11"/>
          <p:cNvSpPr txBox="1"/>
          <p:nvPr/>
        </p:nvSpPr>
        <p:spPr>
          <a:xfrm>
            <a:off x="2581030" y="799547"/>
            <a:ext cx="7051827" cy="523220"/>
          </a:xfrm>
          <a:prstGeom prst="rect">
            <a:avLst/>
          </a:prstGeom>
          <a:noFill/>
        </p:spPr>
        <p:txBody>
          <a:bodyPr wrap="square" rtlCol="1">
            <a:spAutoFit/>
          </a:bodyPr>
          <a:lstStyle/>
          <a:p>
            <a:r>
              <a:rPr lang="en-US" sz="2800" dirty="0">
                <a:solidFill>
                  <a:schemeClr val="tx1">
                    <a:lumMod val="85000"/>
                    <a:lumOff val="15000"/>
                  </a:schemeClr>
                </a:solidFill>
                <a:latin typeface="+mn-lt"/>
              </a:rPr>
              <a:t>They develop from </a:t>
            </a:r>
            <a:r>
              <a:rPr lang="en-US" sz="2800" dirty="0">
                <a:solidFill>
                  <a:schemeClr val="tx1">
                    <a:lumMod val="85000"/>
                    <a:lumOff val="15000"/>
                  </a:schemeClr>
                </a:solidFill>
                <a:effectLst>
                  <a:outerShdw blurRad="38100" dist="38100" dir="2700000" algn="tl">
                    <a:srgbClr val="000000">
                      <a:alpha val="43137"/>
                    </a:srgbClr>
                  </a:outerShdw>
                </a:effectLst>
                <a:latin typeface="+mn-lt"/>
              </a:rPr>
              <a:t>mesoderm between bones</a:t>
            </a:r>
            <a:r>
              <a:rPr lang="en-US" sz="2800" dirty="0" smtClean="0">
                <a:solidFill>
                  <a:schemeClr val="tx1">
                    <a:lumMod val="85000"/>
                    <a:lumOff val="15000"/>
                  </a:schemeClr>
                </a:solidFill>
                <a:effectLst>
                  <a:outerShdw blurRad="38100" dist="38100" dir="2700000" algn="tl">
                    <a:srgbClr val="000000">
                      <a:alpha val="43137"/>
                    </a:srgbClr>
                  </a:outerShdw>
                </a:effectLst>
                <a:latin typeface="+mn-lt"/>
              </a:rPr>
              <a:t>.</a:t>
            </a:r>
            <a:endParaRPr lang="en-US" sz="2800" dirty="0">
              <a:solidFill>
                <a:schemeClr val="tx1">
                  <a:lumMod val="85000"/>
                  <a:lumOff val="15000"/>
                </a:schemeClr>
              </a:solidFill>
              <a:latin typeface="+mn-lt"/>
            </a:endParaRPr>
          </a:p>
        </p:txBody>
      </p:sp>
      <p:sp>
        <p:nvSpPr>
          <p:cNvPr id="13" name="TextBox 4"/>
          <p:cNvSpPr txBox="1"/>
          <p:nvPr/>
        </p:nvSpPr>
        <p:spPr>
          <a:xfrm>
            <a:off x="0" y="0"/>
            <a:ext cx="12192000" cy="707886"/>
          </a:xfrm>
          <a:prstGeom prst="rect">
            <a:avLst/>
          </a:prstGeom>
          <a:solidFill>
            <a:schemeClr val="accent1">
              <a:lumMod val="40000"/>
              <a:lumOff val="60000"/>
            </a:schemeClr>
          </a:solidFill>
        </p:spPr>
        <p:txBody>
          <a:bodyPr wrap="square" rtlCol="0">
            <a:spAutoFit/>
          </a:bodyPr>
          <a:lstStyle/>
          <a:p>
            <a:pPr algn="ctr"/>
            <a:r>
              <a:rPr lang="en-US" sz="4000" dirty="0" smtClean="0">
                <a:ln w="0"/>
                <a:solidFill>
                  <a:schemeClr val="bg1"/>
                </a:solidFill>
                <a:effectLst>
                  <a:outerShdw blurRad="38100" dist="25400" dir="5400000" algn="ctr" rotWithShape="0">
                    <a:srgbClr val="6E747A">
                      <a:alpha val="43000"/>
                    </a:srgbClr>
                  </a:outerShdw>
                </a:effectLst>
                <a:latin typeface="+mn-lt"/>
                <a:ea typeface="Calibri"/>
              </a:rPr>
              <a:t>JOINTS</a:t>
            </a:r>
            <a:endParaRPr lang="en-US" sz="4000" b="1" kern="1200" dirty="0">
              <a:solidFill>
                <a:schemeClr val="bg1"/>
              </a:solidFill>
              <a:latin typeface="+mn-lt"/>
              <a:ea typeface="Calibri"/>
              <a:cs typeface="Times New Roman" pitchFamily="18" charset="0"/>
            </a:endParaRPr>
          </a:p>
        </p:txBody>
      </p:sp>
    </p:spTree>
    <p:extLst>
      <p:ext uri="{BB962C8B-B14F-4D97-AF65-F5344CB8AC3E}">
        <p14:creationId xmlns:p14="http://schemas.microsoft.com/office/powerpoint/2010/main" val="9652052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51158" y="0"/>
            <a:ext cx="3443603" cy="923330"/>
          </a:xfrm>
          <a:prstGeom prst="rect">
            <a:avLst/>
          </a:prstGeom>
          <a:noFill/>
        </p:spPr>
        <p:txBody>
          <a:bodyPr wrap="square" lIns="91440" tIns="45720" rIns="91440" bIns="45720">
            <a:spAutoFit/>
          </a:bodyPr>
          <a:lstStyle/>
          <a:p>
            <a:pPr algn="ctr"/>
            <a:r>
              <a:rPr lang="en-US" sz="5400" dirty="0" smtClean="0">
                <a:ln w="0"/>
                <a:solidFill>
                  <a:schemeClr val="accent1"/>
                </a:solidFill>
                <a:effectLst>
                  <a:outerShdw blurRad="38100" dist="25400" dir="5400000" algn="ctr" rotWithShape="0">
                    <a:srgbClr val="6E747A">
                      <a:alpha val="43000"/>
                    </a:srgbClr>
                  </a:outerShdw>
                </a:effectLst>
              </a:rPr>
              <a:t>Summary </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graphicFrame>
        <p:nvGraphicFramePr>
          <p:cNvPr id="3" name="Table 2"/>
          <p:cNvGraphicFramePr>
            <a:graphicFrameLocks noGrp="1"/>
          </p:cNvGraphicFramePr>
          <p:nvPr>
            <p:extLst>
              <p:ext uri="{D42A27DB-BD31-4B8C-83A1-F6EECF244321}">
                <p14:modId xmlns:p14="http://schemas.microsoft.com/office/powerpoint/2010/main" val="2047151530"/>
              </p:ext>
            </p:extLst>
          </p:nvPr>
        </p:nvGraphicFramePr>
        <p:xfrm>
          <a:off x="64168" y="877163"/>
          <a:ext cx="12055816" cy="5882640"/>
        </p:xfrm>
        <a:graphic>
          <a:graphicData uri="http://schemas.openxmlformats.org/drawingml/2006/table">
            <a:tbl>
              <a:tblPr rtl="1" firstRow="1" bandRow="1">
                <a:tableStyleId>{3E5EB3EA-823C-4605-A2E9-52B1581408BE}</a:tableStyleId>
              </a:tblPr>
              <a:tblGrid>
                <a:gridCol w="3013954">
                  <a:extLst>
                    <a:ext uri="{9D8B030D-6E8A-4147-A177-3AD203B41FA5}">
                      <a16:colId xmlns:a16="http://schemas.microsoft.com/office/drawing/2014/main" xmlns="" val="2523595642"/>
                    </a:ext>
                  </a:extLst>
                </a:gridCol>
                <a:gridCol w="6027908">
                  <a:extLst>
                    <a:ext uri="{9D8B030D-6E8A-4147-A177-3AD203B41FA5}">
                      <a16:colId xmlns:a16="http://schemas.microsoft.com/office/drawing/2014/main" xmlns="" val="3059427187"/>
                    </a:ext>
                  </a:extLst>
                </a:gridCol>
                <a:gridCol w="3013954">
                  <a:extLst>
                    <a:ext uri="{9D8B030D-6E8A-4147-A177-3AD203B41FA5}">
                      <a16:colId xmlns:a16="http://schemas.microsoft.com/office/drawing/2014/main" xmlns="" val="768089572"/>
                    </a:ext>
                  </a:extLst>
                </a:gridCol>
              </a:tblGrid>
              <a:tr h="575654">
                <a:tc>
                  <a:txBody>
                    <a:bodyPr/>
                    <a:lstStyle/>
                    <a:p>
                      <a:pPr algn="l" rtl="0"/>
                      <a:r>
                        <a:rPr lang="en-US" sz="3200" dirty="0">
                          <a:effectLst>
                            <a:outerShdw blurRad="38100" dist="38100" dir="2700000" algn="tl">
                              <a:srgbClr val="000000">
                                <a:alpha val="43137"/>
                              </a:srgbClr>
                            </a:outerShdw>
                          </a:effectLst>
                        </a:rPr>
                        <a:t>LIMBS</a:t>
                      </a:r>
                      <a:endParaRPr lang="ar-SA" dirty="0">
                        <a:latin typeface="+mn-lt"/>
                      </a:endParaRPr>
                    </a:p>
                  </a:txBody>
                  <a:tcPr>
                    <a:solidFill>
                      <a:schemeClr val="accent1">
                        <a:lumMod val="60000"/>
                        <a:lumOff val="40000"/>
                      </a:schemeClr>
                    </a:solidFill>
                  </a:tcPr>
                </a:tc>
                <a:tc>
                  <a:txBody>
                    <a:bodyPr/>
                    <a:lstStyle/>
                    <a:p>
                      <a:pPr algn="l" rtl="0"/>
                      <a:r>
                        <a:rPr lang="en-US" sz="2800" dirty="0">
                          <a:effectLst>
                            <a:outerShdw blurRad="38100" dist="38100" dir="2700000" algn="tl">
                              <a:srgbClr val="000000">
                                <a:alpha val="43137"/>
                              </a:srgbClr>
                            </a:outerShdw>
                          </a:effectLst>
                        </a:rPr>
                        <a:t>MUSCLES</a:t>
                      </a:r>
                      <a:endParaRPr lang="ar-SA" sz="2000" dirty="0">
                        <a:latin typeface="+mn-lt"/>
                      </a:endParaRPr>
                    </a:p>
                  </a:txBody>
                  <a:tcPr>
                    <a:solidFill>
                      <a:schemeClr val="accent1">
                        <a:lumMod val="60000"/>
                        <a:lumOff val="40000"/>
                      </a:schemeClr>
                    </a:solidFill>
                  </a:tcPr>
                </a:tc>
                <a:tc>
                  <a:txBody>
                    <a:bodyPr/>
                    <a:lstStyle/>
                    <a:p>
                      <a:pPr algn="l" rtl="0"/>
                      <a:r>
                        <a:rPr lang="en-US" sz="3200" dirty="0">
                          <a:effectLst>
                            <a:outerShdw blurRad="38100" dist="38100" dir="2700000" algn="tl">
                              <a:srgbClr val="000000">
                                <a:alpha val="43137"/>
                              </a:srgbClr>
                            </a:outerShdw>
                          </a:effectLst>
                        </a:rPr>
                        <a:t>BONE</a:t>
                      </a:r>
                      <a:endParaRPr lang="ar-SA" sz="3200" dirty="0">
                        <a:latin typeface="+mn-lt"/>
                      </a:endParaRPr>
                    </a:p>
                  </a:txBody>
                  <a:tcPr>
                    <a:solidFill>
                      <a:schemeClr val="accent1">
                        <a:lumMod val="60000"/>
                        <a:lumOff val="40000"/>
                      </a:schemeClr>
                    </a:solidFill>
                  </a:tcPr>
                </a:tc>
                <a:extLst>
                  <a:ext uri="{0D108BD9-81ED-4DB2-BD59-A6C34878D82A}">
                    <a16:rowId xmlns:a16="http://schemas.microsoft.com/office/drawing/2014/main" xmlns="" val="1571982075"/>
                  </a:ext>
                </a:extLst>
              </a:tr>
              <a:tr h="5232556">
                <a:tc>
                  <a:txBody>
                    <a:bodyPr/>
                    <a:lstStyle/>
                    <a:p>
                      <a:pPr algn="l" rtl="0">
                        <a:buFont typeface="Wingdings" pitchFamily="2" charset="2"/>
                        <a:buChar char="q"/>
                      </a:pPr>
                      <a:r>
                        <a:rPr lang="en-US" dirty="0"/>
                        <a:t>Mesenchyme from </a:t>
                      </a:r>
                      <a:r>
                        <a:rPr lang="en-US" dirty="0">
                          <a:solidFill>
                            <a:schemeClr val="accent6"/>
                          </a:solidFill>
                        </a:rPr>
                        <a:t>somatic layer of lateral mesoderm </a:t>
                      </a:r>
                      <a:r>
                        <a:rPr lang="en-US" dirty="0"/>
                        <a:t>proliferates to form limb buds</a:t>
                      </a:r>
                      <a:r>
                        <a:rPr lang="en-US" dirty="0">
                          <a:solidFill>
                            <a:schemeClr val="accent6"/>
                          </a:solidFill>
                        </a:rPr>
                        <a:t>.</a:t>
                      </a:r>
                    </a:p>
                    <a:p>
                      <a:pPr algn="l" rtl="0">
                        <a:buFont typeface="Wingdings" pitchFamily="2" charset="2"/>
                        <a:buChar char="q"/>
                      </a:pPr>
                      <a:r>
                        <a:rPr lang="en-US" dirty="0">
                          <a:solidFill>
                            <a:schemeClr val="accent6"/>
                          </a:solidFill>
                        </a:rPr>
                        <a:t>Apical ectodermal ridge </a:t>
                      </a:r>
                      <a:r>
                        <a:rPr lang="en-US" dirty="0"/>
                        <a:t>stimulates proliferation &amp; elongation of buds then </a:t>
                      </a:r>
                      <a:r>
                        <a:rPr lang="en-US" dirty="0">
                          <a:solidFill>
                            <a:schemeClr val="accent6"/>
                          </a:solidFill>
                        </a:rPr>
                        <a:t>cartilage</a:t>
                      </a:r>
                      <a:r>
                        <a:rPr lang="en-US" dirty="0"/>
                        <a:t> formation.</a:t>
                      </a:r>
                    </a:p>
                    <a:p>
                      <a:pPr algn="l" rtl="0">
                        <a:buFont typeface="Wingdings" pitchFamily="2" charset="2"/>
                        <a:buChar char="q"/>
                      </a:pPr>
                      <a:r>
                        <a:rPr lang="en-US" dirty="0"/>
                        <a:t>All </a:t>
                      </a:r>
                      <a:r>
                        <a:rPr lang="en-US" dirty="0">
                          <a:solidFill>
                            <a:schemeClr val="accent6"/>
                          </a:solidFill>
                        </a:rPr>
                        <a:t>bones</a:t>
                      </a:r>
                      <a:r>
                        <a:rPr lang="en-US" dirty="0"/>
                        <a:t> of limbs ossify by </a:t>
                      </a:r>
                      <a:r>
                        <a:rPr lang="en-US" dirty="0">
                          <a:solidFill>
                            <a:schemeClr val="accent6"/>
                          </a:solidFill>
                        </a:rPr>
                        <a:t>endochondral</a:t>
                      </a:r>
                      <a:r>
                        <a:rPr lang="en-US" dirty="0"/>
                        <a:t> </a:t>
                      </a:r>
                      <a:r>
                        <a:rPr lang="en-US" dirty="0">
                          <a:solidFill>
                            <a:schemeClr val="accent6"/>
                          </a:solidFill>
                        </a:rPr>
                        <a:t>ossification</a:t>
                      </a:r>
                      <a:r>
                        <a:rPr lang="en-US" dirty="0"/>
                        <a:t> </a:t>
                      </a:r>
                      <a:r>
                        <a:rPr lang="en-US" dirty="0">
                          <a:effectLst>
                            <a:outerShdw blurRad="38100" dist="38100" dir="2700000" algn="tl">
                              <a:srgbClr val="000000">
                                <a:alpha val="43137"/>
                              </a:srgbClr>
                            </a:outerShdw>
                          </a:effectLst>
                        </a:rPr>
                        <a:t>EXCEPT:</a:t>
                      </a:r>
                      <a:r>
                        <a:rPr lang="en-US" dirty="0"/>
                        <a:t> clavicle.</a:t>
                      </a:r>
                    </a:p>
                    <a:p>
                      <a:pPr algn="l" rtl="0">
                        <a:buFont typeface="Wingdings" pitchFamily="2" charset="2"/>
                        <a:buChar char="q"/>
                      </a:pPr>
                      <a:r>
                        <a:rPr lang="en-US" dirty="0">
                          <a:solidFill>
                            <a:schemeClr val="accent6"/>
                          </a:solidFill>
                        </a:rPr>
                        <a:t>Muscles</a:t>
                      </a:r>
                      <a:r>
                        <a:rPr lang="en-US" dirty="0"/>
                        <a:t> of limbs develop from </a:t>
                      </a:r>
                      <a:r>
                        <a:rPr lang="en-US" dirty="0">
                          <a:solidFill>
                            <a:schemeClr val="accent6"/>
                          </a:solidFill>
                        </a:rPr>
                        <a:t>myotomes</a:t>
                      </a:r>
                      <a:r>
                        <a:rPr lang="en-US" dirty="0"/>
                        <a:t>.</a:t>
                      </a:r>
                    </a:p>
                    <a:p>
                      <a:pPr algn="l" rtl="0">
                        <a:buFont typeface="Wingdings" pitchFamily="2" charset="2"/>
                        <a:buChar char="q"/>
                      </a:pPr>
                      <a:r>
                        <a:rPr lang="en-US" dirty="0">
                          <a:solidFill>
                            <a:schemeClr val="accent6"/>
                          </a:solidFill>
                        </a:rPr>
                        <a:t>Rotation</a:t>
                      </a:r>
                      <a:r>
                        <a:rPr lang="en-US" dirty="0"/>
                        <a:t> of limbs occur in </a:t>
                      </a:r>
                      <a:r>
                        <a:rPr lang="en-US" dirty="0">
                          <a:effectLst>
                            <a:outerShdw blurRad="38100" dist="38100" dir="2700000" algn="tl">
                              <a:srgbClr val="000000">
                                <a:alpha val="43137"/>
                              </a:srgbClr>
                            </a:outerShdw>
                          </a:effectLst>
                        </a:rPr>
                        <a:t>opposite</a:t>
                      </a:r>
                      <a:r>
                        <a:rPr lang="en-US" dirty="0"/>
                        <a:t> direction.</a:t>
                      </a:r>
                    </a:p>
                    <a:p>
                      <a:pPr algn="l" rtl="0">
                        <a:buFont typeface="Wingdings" pitchFamily="2" charset="2"/>
                        <a:buChar char="q"/>
                      </a:pPr>
                      <a:r>
                        <a:rPr lang="en-US" dirty="0"/>
                        <a:t>Development of upper limb </a:t>
                      </a:r>
                      <a:r>
                        <a:rPr lang="en-US" dirty="0">
                          <a:effectLst>
                            <a:outerShdw blurRad="38100" dist="38100" dir="2700000" algn="tl">
                              <a:srgbClr val="000000">
                                <a:alpha val="43137"/>
                              </a:srgbClr>
                            </a:outerShdw>
                          </a:effectLst>
                        </a:rPr>
                        <a:t>precedes</a:t>
                      </a:r>
                      <a:r>
                        <a:rPr lang="en-US" dirty="0"/>
                        <a:t> that of lower limb.</a:t>
                      </a:r>
                    </a:p>
                    <a:p>
                      <a:pPr algn="l" rtl="0"/>
                      <a:endParaRPr lang="ar-SA" dirty="0">
                        <a:latin typeface="+mn-lt"/>
                      </a:endParaRPr>
                    </a:p>
                  </a:txBody>
                  <a:tcPr/>
                </a:tc>
                <a:tc>
                  <a:txBody>
                    <a:bodyPr/>
                    <a:lstStyle/>
                    <a:p>
                      <a:pPr algn="l" rtl="0">
                        <a:buFont typeface="Wingdings" pitchFamily="2" charset="2"/>
                        <a:buChar char="q"/>
                      </a:pPr>
                      <a:r>
                        <a:rPr lang="en-US" dirty="0"/>
                        <a:t>All </a:t>
                      </a:r>
                      <a:r>
                        <a:rPr lang="en-US" dirty="0">
                          <a:effectLst>
                            <a:outerShdw blurRad="38100" dist="38100" dir="2700000" algn="tl">
                              <a:srgbClr val="000000">
                                <a:alpha val="43137"/>
                              </a:srgbClr>
                            </a:outerShdw>
                          </a:effectLst>
                        </a:rPr>
                        <a:t>muscles</a:t>
                      </a:r>
                      <a:r>
                        <a:rPr lang="en-US" dirty="0"/>
                        <a:t> develop from </a:t>
                      </a:r>
                      <a:r>
                        <a:rPr lang="en-US" dirty="0">
                          <a:solidFill>
                            <a:schemeClr val="accent6"/>
                          </a:solidFill>
                          <a:effectLst>
                            <a:outerShdw blurRad="38100" dist="38100" dir="2700000" algn="tl">
                              <a:srgbClr val="000000">
                                <a:alpha val="43137"/>
                              </a:srgbClr>
                            </a:outerShdw>
                          </a:effectLst>
                        </a:rPr>
                        <a:t>MESODERM</a:t>
                      </a:r>
                      <a:r>
                        <a:rPr lang="en-US" dirty="0"/>
                        <a:t> </a:t>
                      </a:r>
                      <a:r>
                        <a:rPr lang="en-US" dirty="0">
                          <a:effectLst>
                            <a:outerShdw blurRad="38100" dist="38100" dir="2700000" algn="tl">
                              <a:srgbClr val="000000">
                                <a:alpha val="43137"/>
                              </a:srgbClr>
                            </a:outerShdw>
                          </a:effectLst>
                        </a:rPr>
                        <a:t>EXCEPT</a:t>
                      </a:r>
                      <a:r>
                        <a:rPr lang="en-US" dirty="0"/>
                        <a:t>:</a:t>
                      </a:r>
                    </a:p>
                    <a:p>
                      <a:pPr marL="514350" indent="-514350" algn="l" rtl="0">
                        <a:buFont typeface="+mj-lt"/>
                        <a:buAutoNum type="arabicPeriod"/>
                      </a:pPr>
                      <a:r>
                        <a:rPr lang="en-US" dirty="0"/>
                        <a:t>Muscles of iris (eyeball)</a:t>
                      </a:r>
                      <a:r>
                        <a:rPr lang="en-US" dirty="0">
                          <a:effectLst>
                            <a:outerShdw blurRad="38100" dist="38100" dir="2700000" algn="tl">
                              <a:srgbClr val="000000">
                                <a:alpha val="43137"/>
                              </a:srgbClr>
                            </a:outerShdw>
                          </a:effectLst>
                        </a:rPr>
                        <a:t> </a:t>
                      </a:r>
                      <a:r>
                        <a:rPr lang="en-US" dirty="0">
                          <a:solidFill>
                            <a:schemeClr val="accent6"/>
                          </a:solidFill>
                          <a:effectLst>
                            <a:outerShdw blurRad="38100" dist="38100" dir="2700000" algn="tl">
                              <a:srgbClr val="000000">
                                <a:alpha val="43137"/>
                              </a:srgbClr>
                            </a:outerShdw>
                          </a:effectLst>
                        </a:rPr>
                        <a:t>ECTODERM</a:t>
                      </a:r>
                      <a:endParaRPr lang="en-US" dirty="0">
                        <a:solidFill>
                          <a:schemeClr val="accent6"/>
                        </a:solidFill>
                      </a:endParaRPr>
                    </a:p>
                    <a:p>
                      <a:pPr marL="514350" indent="-514350" algn="l" rtl="0">
                        <a:buFont typeface="+mj-lt"/>
                        <a:buAutoNum type="arabicPeriod"/>
                      </a:pPr>
                      <a:r>
                        <a:rPr lang="en-US" dirty="0"/>
                        <a:t>Myoepithelial cells of mammary &amp; sweat glands,</a:t>
                      </a:r>
                      <a:r>
                        <a:rPr lang="en-US" dirty="0">
                          <a:effectLst>
                            <a:outerShdw blurRad="38100" dist="38100" dir="2700000" algn="tl">
                              <a:srgbClr val="000000">
                                <a:alpha val="43137"/>
                              </a:srgbClr>
                            </a:outerShdw>
                          </a:effectLst>
                        </a:rPr>
                        <a:t> </a:t>
                      </a:r>
                      <a:r>
                        <a:rPr lang="en-US" dirty="0">
                          <a:solidFill>
                            <a:schemeClr val="accent6"/>
                          </a:solidFill>
                          <a:effectLst>
                            <a:outerShdw blurRad="38100" dist="38100" dir="2700000" algn="tl">
                              <a:srgbClr val="000000">
                                <a:alpha val="43137"/>
                              </a:srgbClr>
                            </a:outerShdw>
                          </a:effectLst>
                        </a:rPr>
                        <a:t>ECTODERM</a:t>
                      </a:r>
                      <a:endParaRPr lang="en-US" dirty="0">
                        <a:solidFill>
                          <a:schemeClr val="accent6"/>
                        </a:solidFill>
                      </a:endParaRPr>
                    </a:p>
                    <a:p>
                      <a:pPr marL="514350" indent="-514350" algn="l" rtl="0">
                        <a:buFont typeface="Wingdings" pitchFamily="2" charset="2"/>
                        <a:buChar char="q"/>
                      </a:pPr>
                      <a:r>
                        <a:rPr lang="en-US" dirty="0"/>
                        <a:t>All </a:t>
                      </a:r>
                      <a:r>
                        <a:rPr lang="en-US" dirty="0">
                          <a:effectLst>
                            <a:outerShdw blurRad="38100" dist="38100" dir="2700000" algn="tl">
                              <a:srgbClr val="000000">
                                <a:alpha val="43137"/>
                              </a:srgbClr>
                            </a:outerShdw>
                          </a:effectLst>
                        </a:rPr>
                        <a:t>skeletal muscles </a:t>
                      </a:r>
                      <a:r>
                        <a:rPr lang="en-US" dirty="0"/>
                        <a:t>develop from</a:t>
                      </a:r>
                      <a:r>
                        <a:rPr lang="en-US" dirty="0">
                          <a:solidFill>
                            <a:schemeClr val="accent6"/>
                          </a:solidFill>
                        </a:rPr>
                        <a:t> </a:t>
                      </a:r>
                      <a:r>
                        <a:rPr lang="en-US" dirty="0">
                          <a:solidFill>
                            <a:schemeClr val="accent6"/>
                          </a:solidFill>
                          <a:effectLst>
                            <a:outerShdw blurRad="38100" dist="38100" dir="2700000" algn="tl">
                              <a:srgbClr val="000000">
                                <a:alpha val="43137"/>
                              </a:srgbClr>
                            </a:outerShdw>
                          </a:effectLst>
                        </a:rPr>
                        <a:t>myotomes of paraxial mesoderm</a:t>
                      </a:r>
                      <a:r>
                        <a:rPr lang="en-US" dirty="0">
                          <a:effectLst>
                            <a:outerShdw blurRad="38100" dist="38100" dir="2700000" algn="tl">
                              <a:srgbClr val="000000">
                                <a:alpha val="43137"/>
                              </a:srgbClr>
                            </a:outerShdw>
                          </a:effectLst>
                        </a:rPr>
                        <a:t> </a:t>
                      </a:r>
                      <a:r>
                        <a:rPr lang="en-US" dirty="0"/>
                        <a:t>EXCEPT: </a:t>
                      </a:r>
                      <a:r>
                        <a:rPr lang="en-US" dirty="0">
                          <a:effectLst>
                            <a:outerShdw blurRad="38100" dist="38100" dir="2700000" algn="tl">
                              <a:srgbClr val="000000">
                                <a:alpha val="43137"/>
                              </a:srgbClr>
                            </a:outerShdw>
                          </a:effectLst>
                        </a:rPr>
                        <a:t>some head &amp; neck muscles </a:t>
                      </a:r>
                      <a:r>
                        <a:rPr lang="en-US" dirty="0"/>
                        <a:t>from </a:t>
                      </a:r>
                      <a:r>
                        <a:rPr lang="en-US" dirty="0">
                          <a:solidFill>
                            <a:schemeClr val="accent6"/>
                          </a:solidFill>
                          <a:effectLst>
                            <a:outerShdw blurRad="38100" dist="38100" dir="2700000" algn="tl">
                              <a:srgbClr val="000000">
                                <a:alpha val="43137"/>
                              </a:srgbClr>
                            </a:outerShdw>
                          </a:effectLst>
                        </a:rPr>
                        <a:t>mesoderm of pharyngeal arches</a:t>
                      </a:r>
                    </a:p>
                    <a:p>
                      <a:pPr algn="l" rtl="0"/>
                      <a:r>
                        <a:rPr lang="ar-SA" dirty="0"/>
                        <a:t>ــــــــــــــــــــــــــــــــــــــــــــــــــــــــــــــــــــــــــــــــــــــــــــــــــــــــــــــــــــــــــ</a:t>
                      </a:r>
                      <a:endParaRPr lang="en-US" dirty="0"/>
                    </a:p>
                    <a:p>
                      <a:pPr algn="l" rtl="0">
                        <a:buFont typeface="Wingdings" pitchFamily="2" charset="2"/>
                        <a:buChar char="q"/>
                      </a:pPr>
                      <a:r>
                        <a:rPr lang="en-US" dirty="0">
                          <a:effectLst>
                            <a:outerShdw blurRad="38100" dist="38100" dir="2700000" algn="tl">
                              <a:srgbClr val="000000">
                                <a:alpha val="43137"/>
                              </a:srgbClr>
                            </a:outerShdw>
                          </a:effectLst>
                        </a:rPr>
                        <a:t>Cardiac &amp; smooth muscles </a:t>
                      </a:r>
                      <a:r>
                        <a:rPr lang="en-US" dirty="0"/>
                        <a:t>develop from </a:t>
                      </a:r>
                      <a:r>
                        <a:rPr lang="en-US" dirty="0">
                          <a:solidFill>
                            <a:schemeClr val="accent6"/>
                          </a:solidFill>
                          <a:effectLst>
                            <a:outerShdw blurRad="38100" dist="38100" dir="2700000" algn="tl">
                              <a:srgbClr val="000000">
                                <a:alpha val="43137"/>
                              </a:srgbClr>
                            </a:outerShdw>
                          </a:effectLst>
                        </a:rPr>
                        <a:t>lateral mesoderm</a:t>
                      </a:r>
                      <a:r>
                        <a:rPr lang="en-US" dirty="0"/>
                        <a:t>:</a:t>
                      </a:r>
                    </a:p>
                    <a:p>
                      <a:pPr marL="514350" indent="-514350" algn="l" rtl="0">
                        <a:buFont typeface="+mj-lt"/>
                        <a:buAutoNum type="arabicPeriod"/>
                      </a:pPr>
                      <a:r>
                        <a:rPr lang="en-US" dirty="0">
                          <a:effectLst>
                            <a:outerShdw blurRad="38100" dist="38100" dir="2700000" algn="tl">
                              <a:srgbClr val="000000">
                                <a:alpha val="43137"/>
                              </a:srgbClr>
                            </a:outerShdw>
                          </a:effectLst>
                        </a:rPr>
                        <a:t>Cardiac muscles </a:t>
                      </a:r>
                      <a:r>
                        <a:rPr lang="en-US" dirty="0"/>
                        <a:t>from: </a:t>
                      </a:r>
                      <a:r>
                        <a:rPr lang="en-US" dirty="0">
                          <a:solidFill>
                            <a:schemeClr val="accent6"/>
                          </a:solidFill>
                          <a:effectLst>
                            <a:outerShdw blurRad="38100" dist="38100" dir="2700000" algn="tl">
                              <a:srgbClr val="000000">
                                <a:alpha val="43137"/>
                              </a:srgbClr>
                            </a:outerShdw>
                          </a:effectLst>
                        </a:rPr>
                        <a:t>splanchnic part of lateral mesoderm</a:t>
                      </a:r>
                    </a:p>
                    <a:p>
                      <a:pPr marL="514350" indent="-514350" algn="l" rtl="0">
                        <a:buFont typeface="+mj-lt"/>
                        <a:buAutoNum type="arabicPeriod"/>
                      </a:pPr>
                      <a:r>
                        <a:rPr lang="en-US" dirty="0">
                          <a:effectLst>
                            <a:outerShdw blurRad="38100" dist="38100" dir="2700000" algn="tl">
                              <a:srgbClr val="000000">
                                <a:alpha val="43137"/>
                              </a:srgbClr>
                            </a:outerShdw>
                          </a:effectLst>
                        </a:rPr>
                        <a:t>Smooth muscles:</a:t>
                      </a:r>
                    </a:p>
                    <a:p>
                      <a:pPr marL="514350" indent="-514350" algn="l" rtl="0">
                        <a:buNone/>
                      </a:pPr>
                      <a:r>
                        <a:rPr lang="en-US" dirty="0"/>
                        <a:t>	*</a:t>
                      </a:r>
                      <a:r>
                        <a:rPr lang="en-US" dirty="0">
                          <a:effectLst>
                            <a:outerShdw blurRad="38100" dist="38100" dir="2700000" algn="tl">
                              <a:srgbClr val="000000">
                                <a:alpha val="43137"/>
                              </a:srgbClr>
                            </a:outerShdw>
                          </a:effectLst>
                        </a:rPr>
                        <a:t>In the wall of viscera </a:t>
                      </a:r>
                      <a:r>
                        <a:rPr lang="en-US" dirty="0"/>
                        <a:t>from: </a:t>
                      </a:r>
                      <a:r>
                        <a:rPr lang="en-US" dirty="0">
                          <a:solidFill>
                            <a:schemeClr val="accent6"/>
                          </a:solidFill>
                          <a:effectLst>
                            <a:outerShdw blurRad="38100" dist="38100" dir="2700000" algn="tl">
                              <a:srgbClr val="000000">
                                <a:alpha val="43137"/>
                              </a:srgbClr>
                            </a:outerShdw>
                          </a:effectLst>
                        </a:rPr>
                        <a:t>splanchnic part of lateral mesoderm</a:t>
                      </a:r>
                    </a:p>
                    <a:p>
                      <a:pPr marL="514350" indent="-514350" algn="l" rtl="0">
                        <a:buNone/>
                      </a:pPr>
                      <a:r>
                        <a:rPr lang="en-US" dirty="0"/>
                        <a:t>	* </a:t>
                      </a:r>
                      <a:r>
                        <a:rPr lang="en-US" dirty="0">
                          <a:effectLst>
                            <a:outerShdw blurRad="38100" dist="38100" dir="2700000" algn="tl">
                              <a:srgbClr val="000000">
                                <a:alpha val="43137"/>
                              </a:srgbClr>
                            </a:outerShdw>
                          </a:effectLst>
                        </a:rPr>
                        <a:t>In the wall of blood &amp; lymphatic vessels </a:t>
                      </a:r>
                      <a:r>
                        <a:rPr lang="en-US" dirty="0"/>
                        <a:t>from: </a:t>
                      </a:r>
                      <a:r>
                        <a:rPr lang="en-US" dirty="0">
                          <a:solidFill>
                            <a:schemeClr val="accent6"/>
                          </a:solidFill>
                          <a:effectLst>
                            <a:outerShdw blurRad="38100" dist="38100" dir="2700000" algn="tl">
                              <a:srgbClr val="000000">
                                <a:alpha val="43137"/>
                              </a:srgbClr>
                            </a:outerShdw>
                          </a:effectLst>
                        </a:rPr>
                        <a:t>somatic part of lateral mesoderm</a:t>
                      </a:r>
                    </a:p>
                    <a:p>
                      <a:pPr algn="l" rtl="0">
                        <a:buFont typeface="Wingdings" pitchFamily="2" charset="2"/>
                        <a:buChar char="q"/>
                      </a:pPr>
                      <a:endParaRPr lang="en-US" dirty="0"/>
                    </a:p>
                    <a:p>
                      <a:pPr algn="l" rtl="0"/>
                      <a:endParaRPr lang="ar-SA"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US" dirty="0"/>
                        <a:t>All bones develop from </a:t>
                      </a:r>
                      <a:r>
                        <a:rPr lang="en-US" dirty="0">
                          <a:solidFill>
                            <a:schemeClr val="accent6"/>
                          </a:solidFill>
                          <a:effectLst>
                            <a:outerShdw blurRad="38100" dist="38100" dir="2700000" algn="tl">
                              <a:srgbClr val="000000">
                                <a:alpha val="43137"/>
                              </a:srgbClr>
                            </a:outerShdw>
                          </a:effectLst>
                        </a:rPr>
                        <a:t>MESODERM</a:t>
                      </a:r>
                      <a:r>
                        <a:rPr lang="en-US" dirty="0"/>
                        <a:t>.</a:t>
                      </a:r>
                      <a:endParaRPr lang="en-US" dirty="0">
                        <a:effectLst>
                          <a:outerShdw blurRad="38100" dist="38100" dir="2700000" algn="tl">
                            <a:srgbClr val="000000">
                              <a:alpha val="43137"/>
                            </a:srgbClr>
                          </a:outerShdw>
                        </a:effectLst>
                      </a:endParaRPr>
                    </a:p>
                    <a:p>
                      <a:pPr algn="l" rtl="0">
                        <a:buFont typeface="Wingdings" pitchFamily="2" charset="2"/>
                        <a:buNone/>
                      </a:pPr>
                      <a:r>
                        <a:rPr lang="en-US" dirty="0">
                          <a:effectLst>
                            <a:outerShdw blurRad="38100" dist="38100" dir="2700000" algn="tl">
                              <a:srgbClr val="000000">
                                <a:alpha val="43137"/>
                              </a:srgbClr>
                            </a:outerShdw>
                          </a:effectLst>
                        </a:rPr>
                        <a:t>AXIAL SKELETON:</a:t>
                      </a:r>
                    </a:p>
                    <a:p>
                      <a:pPr algn="l" rtl="0">
                        <a:buNone/>
                      </a:pPr>
                      <a:r>
                        <a:rPr lang="en-US" dirty="0" smtClean="0">
                          <a:effectLst>
                            <a:outerShdw blurRad="38100" dist="38100" dir="2700000" algn="tl">
                              <a:srgbClr val="000000">
                                <a:alpha val="43137"/>
                              </a:srgbClr>
                            </a:outerShdw>
                          </a:effectLst>
                        </a:rPr>
                        <a:t>*Vertebrae</a:t>
                      </a:r>
                      <a:r>
                        <a:rPr lang="en-US" dirty="0">
                          <a:effectLst>
                            <a:outerShdw blurRad="38100" dist="38100" dir="2700000" algn="tl">
                              <a:srgbClr val="000000">
                                <a:alpha val="43137"/>
                              </a:srgbClr>
                            </a:outerShdw>
                          </a:effectLst>
                        </a:rPr>
                        <a:t>, ribs &amp; sternum: </a:t>
                      </a:r>
                      <a:r>
                        <a:rPr lang="en-US" dirty="0"/>
                        <a:t>from </a:t>
                      </a:r>
                      <a:r>
                        <a:rPr lang="en-US" dirty="0">
                          <a:solidFill>
                            <a:schemeClr val="accent6"/>
                          </a:solidFill>
                        </a:rPr>
                        <a:t>sclerotomes of </a:t>
                      </a:r>
                      <a:r>
                        <a:rPr lang="en-US" dirty="0" err="1">
                          <a:solidFill>
                            <a:schemeClr val="accent6"/>
                          </a:solidFill>
                        </a:rPr>
                        <a:t>somites</a:t>
                      </a:r>
                      <a:r>
                        <a:rPr lang="en-US" dirty="0">
                          <a:solidFill>
                            <a:schemeClr val="accent6"/>
                          </a:solidFill>
                        </a:rPr>
                        <a:t> (paraxial mesoderm)</a:t>
                      </a:r>
                    </a:p>
                    <a:p>
                      <a:pPr algn="l" rtl="0">
                        <a:buNone/>
                      </a:pPr>
                      <a:r>
                        <a:rPr lang="en-US" dirty="0">
                          <a:effectLst>
                            <a:outerShdw blurRad="38100" dist="38100" dir="2700000" algn="tl">
                              <a:srgbClr val="000000">
                                <a:alpha val="43137"/>
                              </a:srgbClr>
                            </a:outerShdw>
                          </a:effectLst>
                        </a:rPr>
                        <a:t>*Skull: </a:t>
                      </a:r>
                      <a:r>
                        <a:rPr lang="en-US" dirty="0">
                          <a:solidFill>
                            <a:schemeClr val="accent6"/>
                          </a:solidFill>
                        </a:rPr>
                        <a:t>from mesoderm surrounding the brain.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outerShdw blurRad="38100" dist="38100" dir="2700000" algn="tl">
                              <a:srgbClr val="000000">
                                <a:alpha val="43137"/>
                              </a:srgbClr>
                            </a:outerShdw>
                          </a:effectLst>
                        </a:rPr>
                        <a:t>APPENDICULAR SKELETON: </a:t>
                      </a:r>
                      <a:r>
                        <a:rPr lang="en-US" dirty="0"/>
                        <a:t>from </a:t>
                      </a:r>
                      <a:r>
                        <a:rPr lang="en-US" dirty="0">
                          <a:solidFill>
                            <a:schemeClr val="accent6"/>
                          </a:solidFill>
                        </a:rPr>
                        <a:t>somatic part of lateral mesoderm</a:t>
                      </a:r>
                    </a:p>
                    <a:p>
                      <a:pPr algn="l" rtl="0">
                        <a:buNone/>
                      </a:pPr>
                      <a:r>
                        <a:rPr lang="en-US" dirty="0">
                          <a:effectLst>
                            <a:outerShdw blurRad="38100" dist="38100" dir="2700000" algn="tl">
                              <a:srgbClr val="000000">
                                <a:alpha val="43137"/>
                              </a:srgbClr>
                            </a:outerShdw>
                          </a:effectLst>
                        </a:rPr>
                        <a:t>All bones ossify by endochondral ossification </a:t>
                      </a:r>
                      <a:r>
                        <a:rPr lang="en-US" dirty="0">
                          <a:solidFill>
                            <a:schemeClr val="accent6"/>
                          </a:solidFill>
                          <a:effectLst>
                            <a:outerShdw blurRad="38100" dist="38100" dir="2700000" algn="tl">
                              <a:srgbClr val="000000">
                                <a:alpha val="43137"/>
                              </a:srgbClr>
                            </a:outerShdw>
                          </a:effectLst>
                        </a:rPr>
                        <a:t>EXCEPT</a:t>
                      </a:r>
                      <a:r>
                        <a:rPr lang="en-US" dirty="0"/>
                        <a:t>:</a:t>
                      </a:r>
                    </a:p>
                    <a:p>
                      <a:pPr marL="514350" indent="-514350" algn="l" rtl="0">
                        <a:buFont typeface="+mj-lt"/>
                        <a:buAutoNum type="arabicPeriod"/>
                      </a:pPr>
                      <a:r>
                        <a:rPr lang="en-US" dirty="0"/>
                        <a:t>Some bones of skull</a:t>
                      </a:r>
                    </a:p>
                    <a:p>
                      <a:pPr marL="514350" indent="-514350" algn="l" rtl="0">
                        <a:buFont typeface="+mj-lt"/>
                        <a:buAutoNum type="arabicPeriod"/>
                      </a:pPr>
                      <a:r>
                        <a:rPr lang="en-US" dirty="0"/>
                        <a:t>Clavicle</a:t>
                      </a:r>
                      <a:endParaRPr lang="en-US" b="1" dirty="0">
                        <a:solidFill>
                          <a:srgbClr val="0070C0"/>
                        </a:solidFill>
                        <a:latin typeface="+mn-lt"/>
                      </a:endParaRPr>
                    </a:p>
                  </a:txBody>
                  <a:tcPr/>
                </a:tc>
                <a:extLst>
                  <a:ext uri="{0D108BD9-81ED-4DB2-BD59-A6C34878D82A}">
                    <a16:rowId xmlns:a16="http://schemas.microsoft.com/office/drawing/2014/main" xmlns="" val="332754663"/>
                  </a:ext>
                </a:extLst>
              </a:tr>
            </a:tbl>
          </a:graphicData>
        </a:graphic>
      </p:graphicFrame>
    </p:spTree>
    <p:extLst>
      <p:ext uri="{BB962C8B-B14F-4D97-AF65-F5344CB8AC3E}">
        <p14:creationId xmlns:p14="http://schemas.microsoft.com/office/powerpoint/2010/main" val="19121932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295" y="1150424"/>
            <a:ext cx="5960942" cy="7464187"/>
          </a:xfrm>
        </p:spPr>
        <p:txBody>
          <a:bodyPr>
            <a:noAutofit/>
          </a:bodyPr>
          <a:lstStyle/>
          <a:p>
            <a:pPr marL="0" indent="0" algn="l" rtl="0">
              <a:lnSpc>
                <a:spcPct val="100000"/>
              </a:lnSpc>
              <a:buNone/>
            </a:pPr>
            <a:r>
              <a:rPr lang="en-US" sz="1400" b="1" dirty="0" smtClean="0"/>
              <a:t>Q1: Which </a:t>
            </a:r>
            <a:r>
              <a:rPr lang="en-US" sz="1400" b="1" dirty="0"/>
              <a:t>one of the following bones is not ossified by intramembranous ossification?</a:t>
            </a:r>
          </a:p>
          <a:p>
            <a:pPr marL="0" indent="0" algn="l" rtl="0">
              <a:lnSpc>
                <a:spcPct val="100000"/>
              </a:lnSpc>
              <a:buNone/>
            </a:pPr>
            <a:r>
              <a:rPr lang="en-US" sz="1400" dirty="0" err="1" smtClean="0"/>
              <a:t>A.Parietal</a:t>
            </a:r>
            <a:r>
              <a:rPr lang="en-US" sz="1400" dirty="0" smtClean="0"/>
              <a:t>	</a:t>
            </a:r>
            <a:r>
              <a:rPr lang="en-US" sz="1400" dirty="0" err="1" smtClean="0"/>
              <a:t>B.Maxilla</a:t>
            </a:r>
            <a:endParaRPr lang="en-US" sz="1400" dirty="0"/>
          </a:p>
          <a:p>
            <a:pPr marL="0" indent="0" algn="l" rtl="0">
              <a:lnSpc>
                <a:spcPct val="100000"/>
              </a:lnSpc>
              <a:buNone/>
            </a:pPr>
            <a:r>
              <a:rPr lang="en-US" sz="1400" dirty="0" err="1" smtClean="0"/>
              <a:t>C.Humerus</a:t>
            </a:r>
            <a:r>
              <a:rPr lang="en-US" sz="1400" dirty="0" smtClean="0"/>
              <a:t>	</a:t>
            </a:r>
            <a:r>
              <a:rPr lang="en-US" sz="1400" dirty="0" err="1" smtClean="0"/>
              <a:t>D.Clavicle</a:t>
            </a:r>
            <a:endParaRPr lang="en-US" sz="1400" dirty="0"/>
          </a:p>
          <a:p>
            <a:pPr marL="0" indent="0" algn="l" rtl="0">
              <a:lnSpc>
                <a:spcPct val="100000"/>
              </a:lnSpc>
              <a:buNone/>
            </a:pPr>
            <a:r>
              <a:rPr lang="en-US" sz="1400" b="1" dirty="0" smtClean="0"/>
              <a:t>Q2: Which </a:t>
            </a:r>
            <a:r>
              <a:rPr lang="en-US" sz="1400" b="1" dirty="0"/>
              <a:t>step is occurring right after Paddle-like hand or foot plates development :</a:t>
            </a:r>
          </a:p>
          <a:p>
            <a:pPr marL="0" indent="0" algn="l" rtl="0">
              <a:lnSpc>
                <a:spcPct val="100000"/>
              </a:lnSpc>
              <a:buNone/>
            </a:pPr>
            <a:r>
              <a:rPr lang="en-US" sz="1400" dirty="0" smtClean="0"/>
              <a:t>A</a:t>
            </a:r>
            <a:r>
              <a:rPr lang="en-US" sz="1400" dirty="0"/>
              <a:t>. Mesenchyme between digits disappear to separate them</a:t>
            </a:r>
          </a:p>
          <a:p>
            <a:pPr marL="0" indent="0" algn="l" rtl="0">
              <a:lnSpc>
                <a:spcPct val="100000"/>
              </a:lnSpc>
              <a:buNone/>
            </a:pPr>
            <a:r>
              <a:rPr lang="en-US" sz="1400" dirty="0"/>
              <a:t>B. Apical ectodermal </a:t>
            </a:r>
            <a:r>
              <a:rPr lang="en-US" sz="1400" dirty="0" smtClean="0"/>
              <a:t>ridge	C</a:t>
            </a:r>
            <a:r>
              <a:rPr lang="en-US" sz="1400" dirty="0"/>
              <a:t>. Digital rays appearance</a:t>
            </a:r>
          </a:p>
          <a:p>
            <a:pPr marL="0" indent="0" algn="l" rtl="0">
              <a:lnSpc>
                <a:spcPct val="100000"/>
              </a:lnSpc>
              <a:buNone/>
            </a:pPr>
            <a:r>
              <a:rPr lang="en-US" sz="1400" dirty="0"/>
              <a:t>D. Endochondral ossification</a:t>
            </a:r>
          </a:p>
          <a:p>
            <a:pPr marL="0" indent="0" algn="l" rtl="0">
              <a:lnSpc>
                <a:spcPct val="100000"/>
              </a:lnSpc>
              <a:buNone/>
            </a:pPr>
            <a:r>
              <a:rPr lang="en-US" sz="1400" b="1" dirty="0" smtClean="0"/>
              <a:t>Q3: </a:t>
            </a:r>
            <a:r>
              <a:rPr lang="en-US" sz="1400" b="1" dirty="0"/>
              <a:t>Which of the following is developing the muscles of the back :</a:t>
            </a:r>
          </a:p>
          <a:p>
            <a:pPr marL="0" indent="0" algn="l" rtl="0">
              <a:lnSpc>
                <a:spcPct val="100000"/>
              </a:lnSpc>
              <a:buNone/>
            </a:pPr>
            <a:r>
              <a:rPr lang="en-US" sz="1400" dirty="0" smtClean="0"/>
              <a:t>A</a:t>
            </a:r>
            <a:r>
              <a:rPr lang="en-US" sz="1400" dirty="0"/>
              <a:t>. </a:t>
            </a:r>
            <a:r>
              <a:rPr lang="en-US" sz="1400" dirty="0" err="1"/>
              <a:t>Epiaxial</a:t>
            </a:r>
            <a:r>
              <a:rPr lang="en-US" sz="1400" dirty="0"/>
              <a:t> division of </a:t>
            </a:r>
            <a:r>
              <a:rPr lang="en-US" sz="1400" dirty="0" err="1" smtClean="0"/>
              <a:t>myotome</a:t>
            </a:r>
            <a:r>
              <a:rPr lang="en-US" sz="1400" dirty="0" smtClean="0"/>
              <a:t>	B</a:t>
            </a:r>
            <a:r>
              <a:rPr lang="en-US" sz="1400" dirty="0"/>
              <a:t>. </a:t>
            </a:r>
            <a:r>
              <a:rPr lang="en-US" sz="1400" dirty="0" err="1"/>
              <a:t>Hypaxial</a:t>
            </a:r>
            <a:r>
              <a:rPr lang="en-US" sz="1400" dirty="0"/>
              <a:t> division of </a:t>
            </a:r>
            <a:r>
              <a:rPr lang="en-US" sz="1400" dirty="0" err="1"/>
              <a:t>myotome</a:t>
            </a:r>
            <a:endParaRPr lang="en-US" sz="1400" dirty="0"/>
          </a:p>
          <a:p>
            <a:pPr marL="0" indent="0" algn="l" rtl="0">
              <a:lnSpc>
                <a:spcPct val="100000"/>
              </a:lnSpc>
              <a:buNone/>
            </a:pPr>
            <a:r>
              <a:rPr lang="en-US" sz="1400" dirty="0" err="1" smtClean="0"/>
              <a:t>C.Dermatome</a:t>
            </a:r>
            <a:r>
              <a:rPr lang="en-US" sz="1400" dirty="0" smtClean="0"/>
              <a:t>		</a:t>
            </a:r>
            <a:r>
              <a:rPr lang="en-US" sz="1400" dirty="0" err="1" smtClean="0"/>
              <a:t>D.Sclerotome</a:t>
            </a:r>
            <a:endParaRPr lang="en-US" sz="1400" dirty="0" smtClean="0"/>
          </a:p>
          <a:p>
            <a:pPr marL="0" indent="0" algn="l" rtl="0">
              <a:lnSpc>
                <a:spcPct val="100000"/>
              </a:lnSpc>
              <a:buNone/>
            </a:pPr>
            <a:r>
              <a:rPr lang="en-US" sz="1400" b="1" dirty="0" smtClean="0"/>
              <a:t>Q4: Primary </a:t>
            </a:r>
            <a:r>
              <a:rPr lang="en-US" sz="1400" b="1" dirty="0" err="1" smtClean="0"/>
              <a:t>ossific</a:t>
            </a:r>
            <a:r>
              <a:rPr lang="en-US" sz="1400" b="1" dirty="0" smtClean="0"/>
              <a:t> centers appear: </a:t>
            </a:r>
          </a:p>
          <a:p>
            <a:pPr marL="0" indent="0" algn="l" rtl="0">
              <a:lnSpc>
                <a:spcPct val="100000"/>
              </a:lnSpc>
              <a:buNone/>
            </a:pPr>
            <a:r>
              <a:rPr lang="en-US" sz="1400" dirty="0" smtClean="0"/>
              <a:t>A. Before birth</a:t>
            </a:r>
            <a:r>
              <a:rPr lang="en-US" sz="1400" dirty="0"/>
              <a:t>	</a:t>
            </a:r>
            <a:r>
              <a:rPr lang="en-US" sz="1400" dirty="0" smtClean="0"/>
              <a:t>B. After birth</a:t>
            </a:r>
          </a:p>
          <a:p>
            <a:pPr marL="0" indent="0" algn="l" rtl="0">
              <a:lnSpc>
                <a:spcPct val="100000"/>
              </a:lnSpc>
              <a:buNone/>
            </a:pPr>
            <a:r>
              <a:rPr lang="en-US" sz="1400" dirty="0" smtClean="0"/>
              <a:t>C. Before puberty  	D. After puberty </a:t>
            </a:r>
          </a:p>
          <a:p>
            <a:pPr marL="0" indent="0" algn="l" rtl="0">
              <a:buNone/>
            </a:pPr>
            <a:r>
              <a:rPr lang="en-US" sz="1400" b="1" dirty="0"/>
              <a:t>Q5: Which one of the following bones ossifies by intramembranous ossification? </a:t>
            </a:r>
          </a:p>
          <a:p>
            <a:pPr marL="0" indent="0" algn="l" rtl="0">
              <a:buNone/>
            </a:pPr>
            <a:r>
              <a:rPr lang="en-US" sz="1400" dirty="0"/>
              <a:t> </a:t>
            </a:r>
            <a:r>
              <a:rPr lang="en-US" sz="1400" dirty="0" err="1"/>
              <a:t>A.Vertebra</a:t>
            </a:r>
            <a:r>
              <a:rPr lang="en-US" sz="1400" dirty="0"/>
              <a:t>		B. </a:t>
            </a:r>
            <a:r>
              <a:rPr lang="en-US" sz="1400" dirty="0" err="1"/>
              <a:t>Humerus</a:t>
            </a:r>
            <a:r>
              <a:rPr lang="en-US" sz="1400" dirty="0"/>
              <a:t>	 C. Ribs	 D. </a:t>
            </a:r>
            <a:r>
              <a:rPr lang="en-US" sz="1400" dirty="0" smtClean="0"/>
              <a:t>Mandible</a:t>
            </a:r>
            <a:endParaRPr lang="en-US" sz="1400" dirty="0"/>
          </a:p>
        </p:txBody>
      </p:sp>
      <p:pic>
        <p:nvPicPr>
          <p:cNvPr id="5" name="Picture 4"/>
          <p:cNvPicPr>
            <a:picLocks noChangeAspect="1"/>
          </p:cNvPicPr>
          <p:nvPr/>
        </p:nvPicPr>
        <p:blipFill>
          <a:blip r:embed="rId2"/>
          <a:stretch>
            <a:fillRect/>
          </a:stretch>
        </p:blipFill>
        <p:spPr>
          <a:xfrm>
            <a:off x="1746721" y="7951"/>
            <a:ext cx="963652" cy="963652"/>
          </a:xfrm>
          <a:prstGeom prst="rect">
            <a:avLst/>
          </a:prstGeom>
        </p:spPr>
      </p:pic>
      <p:sp>
        <p:nvSpPr>
          <p:cNvPr id="6" name="Rectangle 3"/>
          <p:cNvSpPr txBox="1"/>
          <p:nvPr/>
        </p:nvSpPr>
        <p:spPr>
          <a:xfrm>
            <a:off x="249749" y="186773"/>
            <a:ext cx="1860214" cy="784830"/>
          </a:xfrm>
          <a:prstGeom prst="rect">
            <a:avLst/>
          </a:prstGeom>
        </p:spPr>
        <p:txBody>
          <a:bodyPr wrap="square">
            <a:spAutoFit/>
          </a:bodyPr>
          <a:lstStyle/>
          <a:p>
            <a:r>
              <a:rPr lang="en-US" sz="4500" kern="1200" dirty="0">
                <a:ln w="0"/>
                <a:solidFill>
                  <a:schemeClr val="accent1"/>
                </a:solidFill>
                <a:effectLst>
                  <a:outerShdw blurRad="38100" dist="25400" dir="5400000" algn="ctr" rotWithShape="0">
                    <a:srgbClr val="6E747A">
                      <a:alpha val="43000"/>
                    </a:srgbClr>
                  </a:outerShdw>
                </a:effectLst>
                <a:latin typeface="+mn-lt"/>
                <a:ea typeface="+mj-ea"/>
                <a:cs typeface="+mj-cs"/>
              </a:rPr>
              <a:t>MCQ’s </a:t>
            </a:r>
          </a:p>
        </p:txBody>
      </p:sp>
      <p:sp>
        <p:nvSpPr>
          <p:cNvPr id="7" name="TextBox 6"/>
          <p:cNvSpPr txBox="1"/>
          <p:nvPr/>
        </p:nvSpPr>
        <p:spPr>
          <a:xfrm>
            <a:off x="6073236" y="3988251"/>
            <a:ext cx="5877767" cy="3108543"/>
          </a:xfrm>
          <a:prstGeom prst="rect">
            <a:avLst/>
          </a:prstGeom>
          <a:noFill/>
        </p:spPr>
        <p:txBody>
          <a:bodyPr wrap="square" rtlCol="1">
            <a:spAutoFit/>
          </a:bodyPr>
          <a:lstStyle/>
          <a:p>
            <a:r>
              <a:rPr lang="en-US" dirty="0" smtClean="0">
                <a:latin typeface="+mn-lt"/>
              </a:rPr>
              <a:t>Q1: When do the </a:t>
            </a:r>
            <a:r>
              <a:rPr lang="en-US" dirty="0">
                <a:latin typeface="+mn-lt"/>
              </a:rPr>
              <a:t>secondary </a:t>
            </a:r>
            <a:r>
              <a:rPr lang="en-US" dirty="0" err="1">
                <a:latin typeface="+mn-lt"/>
              </a:rPr>
              <a:t>ossific</a:t>
            </a:r>
            <a:r>
              <a:rPr lang="en-US" dirty="0">
                <a:latin typeface="+mn-lt"/>
              </a:rPr>
              <a:t> centers appear?</a:t>
            </a:r>
          </a:p>
          <a:p>
            <a:endParaRPr lang="en-US" dirty="0">
              <a:latin typeface="+mn-lt"/>
            </a:endParaRPr>
          </a:p>
          <a:p>
            <a:endParaRPr lang="en-US" dirty="0">
              <a:latin typeface="+mn-lt"/>
            </a:endParaRPr>
          </a:p>
          <a:p>
            <a:r>
              <a:rPr lang="en-US" dirty="0" smtClean="0">
                <a:latin typeface="+mn-lt"/>
              </a:rPr>
              <a:t>Q2:Which </a:t>
            </a:r>
            <a:r>
              <a:rPr lang="en-US" dirty="0">
                <a:latin typeface="+mn-lt"/>
              </a:rPr>
              <a:t>part of paraxial mesoderm </a:t>
            </a:r>
            <a:r>
              <a:rPr lang="en-US" dirty="0" smtClean="0">
                <a:latin typeface="+mn-lt"/>
              </a:rPr>
              <a:t>do </a:t>
            </a:r>
            <a:r>
              <a:rPr lang="en-US" dirty="0">
                <a:latin typeface="+mn-lt"/>
              </a:rPr>
              <a:t>limb muscles develop from ?</a:t>
            </a:r>
          </a:p>
          <a:p>
            <a:endParaRPr lang="en-US" dirty="0" smtClean="0">
              <a:latin typeface="+mn-lt"/>
            </a:endParaRPr>
          </a:p>
          <a:p>
            <a:r>
              <a:rPr lang="en-US" dirty="0" smtClean="0">
                <a:latin typeface="+mn-lt"/>
              </a:rPr>
              <a:t>Q3: A </a:t>
            </a:r>
            <a:r>
              <a:rPr lang="en-US" dirty="0">
                <a:latin typeface="+mn-lt"/>
              </a:rPr>
              <a:t>process in which cartilage calcified to bone in developing embryo is named as : ……………… </a:t>
            </a:r>
            <a:endParaRPr lang="en-US" dirty="0" smtClean="0">
              <a:latin typeface="+mn-lt"/>
            </a:endParaRPr>
          </a:p>
          <a:p>
            <a:endParaRPr lang="en-US" dirty="0">
              <a:latin typeface="+mn-lt"/>
            </a:endParaRPr>
          </a:p>
          <a:p>
            <a:endParaRPr lang="en-US" dirty="0" smtClean="0">
              <a:latin typeface="+mn-lt"/>
            </a:endParaRPr>
          </a:p>
          <a:p>
            <a:r>
              <a:rPr lang="en-US" dirty="0" smtClean="0">
                <a:solidFill>
                  <a:schemeClr val="bg1">
                    <a:lumMod val="65000"/>
                  </a:schemeClr>
                </a:solidFill>
                <a:latin typeface="+mn-lt"/>
              </a:rPr>
              <a:t>Answers:</a:t>
            </a:r>
          </a:p>
          <a:p>
            <a:r>
              <a:rPr lang="en-US" dirty="0" smtClean="0">
                <a:solidFill>
                  <a:schemeClr val="bg1">
                    <a:lumMod val="65000"/>
                  </a:schemeClr>
                </a:solidFill>
                <a:latin typeface="+mn-lt"/>
              </a:rPr>
              <a:t>Q1:</a:t>
            </a:r>
            <a:r>
              <a:rPr lang="en-US" kern="1200" dirty="0">
                <a:solidFill>
                  <a:schemeClr val="bg1">
                    <a:lumMod val="65000"/>
                  </a:schemeClr>
                </a:solidFill>
              </a:rPr>
              <a:t> After birth and before </a:t>
            </a:r>
            <a:r>
              <a:rPr lang="en-US" kern="1200" dirty="0" smtClean="0">
                <a:solidFill>
                  <a:schemeClr val="bg1">
                    <a:lumMod val="65000"/>
                  </a:schemeClr>
                </a:solidFill>
              </a:rPr>
              <a:t>puberty</a:t>
            </a:r>
          </a:p>
          <a:p>
            <a:r>
              <a:rPr lang="en-US" kern="1200" dirty="0" smtClean="0">
                <a:solidFill>
                  <a:schemeClr val="bg1">
                    <a:lumMod val="65000"/>
                  </a:schemeClr>
                </a:solidFill>
                <a:latin typeface="+mn-lt"/>
              </a:rPr>
              <a:t>Q2: </a:t>
            </a:r>
            <a:r>
              <a:rPr lang="en-US" dirty="0">
                <a:solidFill>
                  <a:schemeClr val="bg1">
                    <a:lumMod val="65000"/>
                  </a:schemeClr>
                </a:solidFill>
              </a:rPr>
              <a:t>Myoblasts</a:t>
            </a:r>
            <a:endParaRPr lang="en-US" kern="1200" dirty="0" smtClean="0">
              <a:solidFill>
                <a:schemeClr val="bg1">
                  <a:lumMod val="65000"/>
                </a:schemeClr>
              </a:solidFill>
              <a:latin typeface="+mn-lt"/>
            </a:endParaRPr>
          </a:p>
          <a:p>
            <a:r>
              <a:rPr lang="en-US" kern="1200" dirty="0" smtClean="0">
                <a:solidFill>
                  <a:schemeClr val="bg1">
                    <a:lumMod val="65000"/>
                  </a:schemeClr>
                </a:solidFill>
                <a:latin typeface="+mn-lt"/>
              </a:rPr>
              <a:t>Q3: </a:t>
            </a:r>
            <a:r>
              <a:rPr lang="en-US" dirty="0">
                <a:solidFill>
                  <a:schemeClr val="bg1">
                    <a:lumMod val="65000"/>
                  </a:schemeClr>
                </a:solidFill>
              </a:rPr>
              <a:t>Endochondral  ossification</a:t>
            </a:r>
            <a:endParaRPr lang="en-US" dirty="0">
              <a:solidFill>
                <a:schemeClr val="bg1">
                  <a:lumMod val="65000"/>
                </a:schemeClr>
              </a:solidFill>
              <a:latin typeface="+mn-lt"/>
            </a:endParaRPr>
          </a:p>
          <a:p>
            <a:endParaRPr lang="ar-SA" dirty="0">
              <a:latin typeface="+mn-lt"/>
            </a:endParaRPr>
          </a:p>
        </p:txBody>
      </p:sp>
      <p:pic>
        <p:nvPicPr>
          <p:cNvPr id="8" name="Picture 7"/>
          <p:cNvPicPr>
            <a:picLocks noChangeAspect="1"/>
          </p:cNvPicPr>
          <p:nvPr/>
        </p:nvPicPr>
        <p:blipFill>
          <a:blip r:embed="rId2"/>
          <a:stretch>
            <a:fillRect/>
          </a:stretch>
        </p:blipFill>
        <p:spPr>
          <a:xfrm>
            <a:off x="7266590" y="2866666"/>
            <a:ext cx="963652" cy="963652"/>
          </a:xfrm>
          <a:prstGeom prst="rect">
            <a:avLst/>
          </a:prstGeom>
        </p:spPr>
      </p:pic>
      <p:sp>
        <p:nvSpPr>
          <p:cNvPr id="9" name="Rectangle 3"/>
          <p:cNvSpPr txBox="1"/>
          <p:nvPr/>
        </p:nvSpPr>
        <p:spPr>
          <a:xfrm>
            <a:off x="6079956" y="3144194"/>
            <a:ext cx="1860214" cy="784830"/>
          </a:xfrm>
          <a:prstGeom prst="rect">
            <a:avLst/>
          </a:prstGeom>
        </p:spPr>
        <p:txBody>
          <a:bodyPr wrap="square">
            <a:spAutoFit/>
          </a:bodyPr>
          <a:lstStyle/>
          <a:p>
            <a:r>
              <a:rPr lang="en-US" sz="4500" kern="1200" dirty="0">
                <a:ln w="0"/>
                <a:solidFill>
                  <a:schemeClr val="accent1"/>
                </a:solidFill>
                <a:effectLst>
                  <a:outerShdw blurRad="38100" dist="25400" dir="5400000" algn="ctr" rotWithShape="0">
                    <a:srgbClr val="6E747A">
                      <a:alpha val="43000"/>
                    </a:srgbClr>
                  </a:outerShdw>
                </a:effectLst>
                <a:latin typeface="+mn-lt"/>
                <a:ea typeface="+mj-ea"/>
                <a:cs typeface="+mj-cs"/>
              </a:rPr>
              <a:t>SAQ’s </a:t>
            </a:r>
          </a:p>
        </p:txBody>
      </p:sp>
      <p:sp>
        <p:nvSpPr>
          <p:cNvPr id="11" name="TextBox 10"/>
          <p:cNvSpPr txBox="1"/>
          <p:nvPr/>
        </p:nvSpPr>
        <p:spPr>
          <a:xfrm>
            <a:off x="5426318" y="4808986"/>
            <a:ext cx="465222" cy="1600438"/>
          </a:xfrm>
          <a:prstGeom prst="rect">
            <a:avLst/>
          </a:prstGeom>
          <a:noFill/>
          <a:ln>
            <a:solidFill>
              <a:schemeClr val="tx1"/>
            </a:solidFill>
          </a:ln>
        </p:spPr>
        <p:txBody>
          <a:bodyPr wrap="square" rtlCol="1">
            <a:spAutoFit/>
          </a:bodyPr>
          <a:lstStyle/>
          <a:p>
            <a:r>
              <a:rPr lang="en-US" i="1" dirty="0" smtClean="0">
                <a:solidFill>
                  <a:schemeClr val="bg1">
                    <a:lumMod val="65000"/>
                  </a:schemeClr>
                </a:solidFill>
                <a:latin typeface="+mn-lt"/>
              </a:rPr>
              <a:t>1.C</a:t>
            </a:r>
            <a:endParaRPr lang="en-US" i="1" dirty="0">
              <a:solidFill>
                <a:schemeClr val="bg1">
                  <a:lumMod val="65000"/>
                </a:schemeClr>
              </a:solidFill>
              <a:latin typeface="+mn-lt"/>
            </a:endParaRPr>
          </a:p>
          <a:p>
            <a:r>
              <a:rPr lang="en-US" i="1" dirty="0" smtClean="0">
                <a:solidFill>
                  <a:schemeClr val="bg1">
                    <a:lumMod val="65000"/>
                  </a:schemeClr>
                </a:solidFill>
                <a:latin typeface="+mn-lt"/>
              </a:rPr>
              <a:t>2.C</a:t>
            </a:r>
            <a:endParaRPr lang="en-US" i="1" dirty="0">
              <a:solidFill>
                <a:schemeClr val="bg1">
                  <a:lumMod val="65000"/>
                </a:schemeClr>
              </a:solidFill>
              <a:latin typeface="+mn-lt"/>
            </a:endParaRPr>
          </a:p>
          <a:p>
            <a:r>
              <a:rPr lang="en-US" i="1" dirty="0">
                <a:solidFill>
                  <a:schemeClr val="bg1">
                    <a:lumMod val="65000"/>
                  </a:schemeClr>
                </a:solidFill>
                <a:latin typeface="+mn-lt"/>
              </a:rPr>
              <a:t>3.A</a:t>
            </a:r>
          </a:p>
          <a:p>
            <a:r>
              <a:rPr lang="en-US" i="1" dirty="0" smtClean="0">
                <a:solidFill>
                  <a:schemeClr val="bg1">
                    <a:lumMod val="65000"/>
                  </a:schemeClr>
                </a:solidFill>
                <a:latin typeface="+mn-lt"/>
              </a:rPr>
              <a:t>4.A</a:t>
            </a:r>
          </a:p>
          <a:p>
            <a:pPr lvl="0"/>
            <a:r>
              <a:rPr lang="en-US" i="1" dirty="0" smtClean="0">
                <a:solidFill>
                  <a:prstClr val="white">
                    <a:lumMod val="65000"/>
                  </a:prstClr>
                </a:solidFill>
                <a:latin typeface="Calibri"/>
              </a:rPr>
              <a:t>5.D</a:t>
            </a:r>
            <a:endParaRPr lang="en-US" i="1" dirty="0">
              <a:solidFill>
                <a:prstClr val="white">
                  <a:lumMod val="65000"/>
                </a:prstClr>
              </a:solidFill>
              <a:latin typeface="Calibri"/>
            </a:endParaRPr>
          </a:p>
          <a:p>
            <a:pPr lvl="0"/>
            <a:r>
              <a:rPr lang="en-US" i="1" dirty="0" smtClean="0">
                <a:solidFill>
                  <a:prstClr val="white">
                    <a:lumMod val="65000"/>
                  </a:prstClr>
                </a:solidFill>
                <a:latin typeface="Calibri"/>
              </a:rPr>
              <a:t>6.D</a:t>
            </a:r>
            <a:endParaRPr lang="en-US" i="1" dirty="0">
              <a:solidFill>
                <a:prstClr val="white">
                  <a:lumMod val="65000"/>
                </a:prstClr>
              </a:solidFill>
              <a:latin typeface="Calibri"/>
            </a:endParaRPr>
          </a:p>
          <a:p>
            <a:pPr lvl="0"/>
            <a:r>
              <a:rPr lang="en-US" i="1" dirty="0" smtClean="0">
                <a:solidFill>
                  <a:prstClr val="white">
                    <a:lumMod val="65000"/>
                  </a:prstClr>
                </a:solidFill>
                <a:latin typeface="Calibri"/>
              </a:rPr>
              <a:t>7.C</a:t>
            </a:r>
            <a:endParaRPr lang="ar-SA" i="1" dirty="0">
              <a:solidFill>
                <a:prstClr val="white">
                  <a:lumMod val="65000"/>
                </a:prstClr>
              </a:solidFill>
              <a:latin typeface="Calibri"/>
            </a:endParaRPr>
          </a:p>
        </p:txBody>
      </p:sp>
      <p:sp>
        <p:nvSpPr>
          <p:cNvPr id="12" name="TextBox 11"/>
          <p:cNvSpPr txBox="1"/>
          <p:nvPr/>
        </p:nvSpPr>
        <p:spPr>
          <a:xfrm>
            <a:off x="5743074" y="308605"/>
            <a:ext cx="6207930" cy="2246769"/>
          </a:xfrm>
          <a:prstGeom prst="rect">
            <a:avLst/>
          </a:prstGeom>
          <a:noFill/>
        </p:spPr>
        <p:txBody>
          <a:bodyPr wrap="square" rtlCol="1">
            <a:spAutoFit/>
          </a:bodyPr>
          <a:lstStyle/>
          <a:p>
            <a:r>
              <a:rPr lang="en-US" b="1" dirty="0" smtClean="0">
                <a:solidFill>
                  <a:schemeClr val="tx1">
                    <a:lumMod val="75000"/>
                    <a:lumOff val="25000"/>
                  </a:schemeClr>
                </a:solidFill>
                <a:latin typeface="+mn-lt"/>
              </a:rPr>
              <a:t>Q6</a:t>
            </a:r>
            <a:r>
              <a:rPr lang="en-US" b="1" dirty="0">
                <a:solidFill>
                  <a:schemeClr val="tx1">
                    <a:lumMod val="75000"/>
                    <a:lumOff val="25000"/>
                  </a:schemeClr>
                </a:solidFill>
                <a:latin typeface="+mn-lt"/>
              </a:rPr>
              <a:t>: </a:t>
            </a:r>
            <a:r>
              <a:rPr lang="en-US" b="1" dirty="0">
                <a:latin typeface="+mn-lt"/>
              </a:rPr>
              <a:t>Regarding the ossification of long bones, which one of the following statements is correct? </a:t>
            </a:r>
          </a:p>
          <a:p>
            <a:r>
              <a:rPr lang="en-US" dirty="0" err="1">
                <a:latin typeface="+mn-lt"/>
              </a:rPr>
              <a:t>A.Primary</a:t>
            </a:r>
            <a:r>
              <a:rPr lang="en-US" dirty="0">
                <a:latin typeface="+mn-lt"/>
              </a:rPr>
              <a:t> </a:t>
            </a:r>
            <a:r>
              <a:rPr lang="en-US" dirty="0" err="1">
                <a:latin typeface="+mn-lt"/>
              </a:rPr>
              <a:t>ossific</a:t>
            </a:r>
            <a:r>
              <a:rPr lang="en-US" dirty="0">
                <a:latin typeface="+mn-lt"/>
              </a:rPr>
              <a:t> </a:t>
            </a:r>
            <a:r>
              <a:rPr lang="en-US" dirty="0" err="1">
                <a:latin typeface="+mn-lt"/>
              </a:rPr>
              <a:t>centre</a:t>
            </a:r>
            <a:r>
              <a:rPr lang="en-US" dirty="0">
                <a:latin typeface="+mn-lt"/>
              </a:rPr>
              <a:t> appears after birth.</a:t>
            </a:r>
          </a:p>
          <a:p>
            <a:r>
              <a:rPr lang="en-US" dirty="0">
                <a:latin typeface="+mn-lt"/>
              </a:rPr>
              <a:t> B. Secondary </a:t>
            </a:r>
            <a:r>
              <a:rPr lang="en-US" dirty="0" err="1">
                <a:latin typeface="+mn-lt"/>
              </a:rPr>
              <a:t>ossific</a:t>
            </a:r>
            <a:r>
              <a:rPr lang="en-US" dirty="0">
                <a:latin typeface="+mn-lt"/>
              </a:rPr>
              <a:t> </a:t>
            </a:r>
            <a:r>
              <a:rPr lang="en-US" dirty="0" err="1">
                <a:latin typeface="+mn-lt"/>
              </a:rPr>
              <a:t>centre</a:t>
            </a:r>
            <a:r>
              <a:rPr lang="en-US" dirty="0">
                <a:latin typeface="+mn-lt"/>
              </a:rPr>
              <a:t> leads into ossification of diaphysis.</a:t>
            </a:r>
          </a:p>
          <a:p>
            <a:r>
              <a:rPr lang="en-US" dirty="0">
                <a:latin typeface="+mn-lt"/>
              </a:rPr>
              <a:t> C. Long bones ossify by intramembranous ossification.</a:t>
            </a:r>
          </a:p>
          <a:p>
            <a:r>
              <a:rPr lang="en-US" dirty="0">
                <a:latin typeface="+mn-lt"/>
              </a:rPr>
              <a:t> D. When epiphysis unites with diaphysis, growth of bone stops</a:t>
            </a:r>
            <a:r>
              <a:rPr lang="en-US" dirty="0" smtClean="0">
                <a:latin typeface="+mn-lt"/>
              </a:rPr>
              <a:t>.</a:t>
            </a:r>
          </a:p>
          <a:p>
            <a:endParaRPr lang="en-US" dirty="0" smtClean="0">
              <a:latin typeface="+mn-lt"/>
            </a:endParaRPr>
          </a:p>
          <a:p>
            <a:r>
              <a:rPr lang="en-US" b="1" dirty="0">
                <a:latin typeface="+mn-lt"/>
              </a:rPr>
              <a:t>Q7: Which one of the following is the result of rotation of upper limb? </a:t>
            </a:r>
            <a:endParaRPr lang="en-US" b="1" dirty="0" smtClean="0">
              <a:latin typeface="+mn-lt"/>
            </a:endParaRPr>
          </a:p>
          <a:p>
            <a:r>
              <a:rPr lang="en-US" dirty="0" err="1" smtClean="0">
                <a:latin typeface="+mn-lt"/>
              </a:rPr>
              <a:t>A.The</a:t>
            </a:r>
            <a:r>
              <a:rPr lang="en-US" dirty="0" smtClean="0">
                <a:latin typeface="+mn-lt"/>
              </a:rPr>
              <a:t> </a:t>
            </a:r>
            <a:r>
              <a:rPr lang="en-US" dirty="0">
                <a:latin typeface="+mn-lt"/>
              </a:rPr>
              <a:t>tibia becomes </a:t>
            </a:r>
            <a:r>
              <a:rPr lang="en-US" dirty="0" smtClean="0">
                <a:latin typeface="+mn-lt"/>
              </a:rPr>
              <a:t>lateral.	</a:t>
            </a:r>
            <a:r>
              <a:rPr lang="en-US" dirty="0" err="1" smtClean="0">
                <a:latin typeface="+mn-lt"/>
              </a:rPr>
              <a:t>B.The</a:t>
            </a:r>
            <a:r>
              <a:rPr lang="en-US" dirty="0" smtClean="0">
                <a:latin typeface="+mn-lt"/>
              </a:rPr>
              <a:t> </a:t>
            </a:r>
            <a:r>
              <a:rPr lang="en-US" dirty="0">
                <a:latin typeface="+mn-lt"/>
              </a:rPr>
              <a:t>flexor muscles become posterior. </a:t>
            </a:r>
            <a:r>
              <a:rPr lang="en-US" dirty="0" err="1" smtClean="0">
                <a:latin typeface="+mn-lt"/>
              </a:rPr>
              <a:t>C.The</a:t>
            </a:r>
            <a:r>
              <a:rPr lang="en-US" dirty="0" smtClean="0">
                <a:latin typeface="+mn-lt"/>
              </a:rPr>
              <a:t> </a:t>
            </a:r>
            <a:r>
              <a:rPr lang="en-US" dirty="0">
                <a:latin typeface="+mn-lt"/>
              </a:rPr>
              <a:t>ulna becomes </a:t>
            </a:r>
            <a:r>
              <a:rPr lang="en-US" dirty="0" smtClean="0">
                <a:latin typeface="+mn-lt"/>
              </a:rPr>
              <a:t>medial.	</a:t>
            </a:r>
            <a:r>
              <a:rPr lang="en-US" dirty="0" err="1" smtClean="0">
                <a:latin typeface="+mn-lt"/>
              </a:rPr>
              <a:t>D.The</a:t>
            </a:r>
            <a:r>
              <a:rPr lang="en-US" dirty="0" smtClean="0">
                <a:latin typeface="+mn-lt"/>
              </a:rPr>
              <a:t> </a:t>
            </a:r>
            <a:r>
              <a:rPr lang="en-US" dirty="0" err="1">
                <a:latin typeface="+mn-lt"/>
              </a:rPr>
              <a:t>preaxial</a:t>
            </a:r>
            <a:r>
              <a:rPr lang="en-US" dirty="0">
                <a:latin typeface="+mn-lt"/>
              </a:rPr>
              <a:t> digit becomes medial. </a:t>
            </a:r>
            <a:r>
              <a:rPr lang="en-US" dirty="0" smtClean="0">
                <a:solidFill>
                  <a:schemeClr val="tx1">
                    <a:lumMod val="75000"/>
                    <a:lumOff val="25000"/>
                  </a:schemeClr>
                </a:solidFill>
                <a:latin typeface="+mn-lt"/>
              </a:rPr>
              <a:t> </a:t>
            </a:r>
            <a:endParaRPr lang="en-US" dirty="0">
              <a:solidFill>
                <a:schemeClr val="tx1">
                  <a:lumMod val="75000"/>
                  <a:lumOff val="25000"/>
                </a:schemeClr>
              </a:solidFill>
              <a:latin typeface="+mn-lt"/>
            </a:endParaRPr>
          </a:p>
        </p:txBody>
      </p:sp>
      <p:cxnSp>
        <p:nvCxnSpPr>
          <p:cNvPr id="17" name="Straight Connector 16"/>
          <p:cNvCxnSpPr/>
          <p:nvPr/>
        </p:nvCxnSpPr>
        <p:spPr>
          <a:xfrm>
            <a:off x="6073236" y="3144194"/>
            <a:ext cx="0" cy="3713806"/>
          </a:xfrm>
          <a:prstGeom prst="line">
            <a:avLst/>
          </a:prstGeom>
        </p:spPr>
        <p:style>
          <a:lnRef idx="3">
            <a:schemeClr val="accent1"/>
          </a:lnRef>
          <a:fillRef idx="0">
            <a:schemeClr val="accent1"/>
          </a:fillRef>
          <a:effectRef idx="2">
            <a:schemeClr val="accent1"/>
          </a:effectRef>
          <a:fontRef idx="minor">
            <a:schemeClr val="tx1"/>
          </a:fontRef>
        </p:style>
      </p:cxnSp>
      <p:cxnSp>
        <p:nvCxnSpPr>
          <p:cNvPr id="23" name="Straight Connector 22"/>
          <p:cNvCxnSpPr/>
          <p:nvPr/>
        </p:nvCxnSpPr>
        <p:spPr>
          <a:xfrm flipH="1" flipV="1">
            <a:off x="6068228" y="5763093"/>
            <a:ext cx="6336207" cy="37342"/>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333821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sz="half" idx="1"/>
          </p:nvPr>
        </p:nvSpPr>
        <p:spPr>
          <a:xfrm>
            <a:off x="3744686" y="746316"/>
            <a:ext cx="5181600" cy="4351338"/>
          </a:xfrm>
        </p:spPr>
        <p:txBody>
          <a:bodyPr>
            <a:normAutofit/>
          </a:bodyPr>
          <a:lstStyle/>
          <a:p>
            <a:pPr marL="177800" indent="0" algn="l" rtl="0">
              <a:buNone/>
            </a:pPr>
            <a:r>
              <a:rPr lang="en-US" i="1" dirty="0">
                <a:solidFill>
                  <a:schemeClr val="tx1"/>
                </a:solidFill>
                <a:latin typeface="Calibri" panose="020F0502020204030204" pitchFamily="34" charset="0"/>
              </a:rPr>
              <a:t>Leaders:</a:t>
            </a:r>
            <a:endParaRPr lang="en-GB" i="1" dirty="0">
              <a:solidFill>
                <a:schemeClr val="tx1"/>
              </a:solidFill>
              <a:latin typeface="Calibri" panose="020F0502020204030204" pitchFamily="34" charset="0"/>
            </a:endParaRPr>
          </a:p>
          <a:p>
            <a:pPr marL="177800" indent="0" algn="l" rtl="0">
              <a:buNone/>
            </a:pPr>
            <a:r>
              <a:rPr lang="en-GB" dirty="0" err="1">
                <a:solidFill>
                  <a:schemeClr val="tx1"/>
                </a:solidFill>
                <a:latin typeface="Calibri" panose="020F0502020204030204" pitchFamily="34" charset="0"/>
              </a:rPr>
              <a:t>Nawaf</a:t>
            </a:r>
            <a:r>
              <a:rPr lang="en-GB" dirty="0">
                <a:solidFill>
                  <a:schemeClr val="tx1"/>
                </a:solidFill>
                <a:latin typeface="Calibri" panose="020F0502020204030204" pitchFamily="34" charset="0"/>
              </a:rPr>
              <a:t> </a:t>
            </a:r>
            <a:r>
              <a:rPr lang="en-GB" dirty="0" err="1">
                <a:solidFill>
                  <a:schemeClr val="tx1"/>
                </a:solidFill>
                <a:latin typeface="Calibri" panose="020F0502020204030204" pitchFamily="34" charset="0"/>
              </a:rPr>
              <a:t>AlKhudairy</a:t>
            </a:r>
            <a:r>
              <a:rPr lang="en-GB" dirty="0">
                <a:solidFill>
                  <a:schemeClr val="tx1"/>
                </a:solidFill>
                <a:latin typeface="Calibri" panose="020F0502020204030204" pitchFamily="34" charset="0"/>
              </a:rPr>
              <a:t> </a:t>
            </a:r>
          </a:p>
          <a:p>
            <a:pPr marL="177800" indent="0" algn="l" rtl="0">
              <a:buNone/>
            </a:pPr>
            <a:r>
              <a:rPr lang="en-GB" dirty="0">
                <a:solidFill>
                  <a:schemeClr val="tx1"/>
                </a:solidFill>
                <a:latin typeface="Calibri" panose="020F0502020204030204" pitchFamily="34" charset="0"/>
              </a:rPr>
              <a:t>Jawaher Abanumy</a:t>
            </a:r>
          </a:p>
          <a:p>
            <a:pPr marL="177800" indent="0" algn="l" rtl="0">
              <a:buNone/>
            </a:pPr>
            <a:r>
              <a:rPr lang="en-GB" dirty="0" err="1">
                <a:latin typeface="Calibri" panose="020F0502020204030204" pitchFamily="34" charset="0"/>
              </a:rPr>
              <a:t>Ghada</a:t>
            </a:r>
            <a:r>
              <a:rPr lang="en-GB" dirty="0">
                <a:latin typeface="Calibri" panose="020F0502020204030204" pitchFamily="34" charset="0"/>
              </a:rPr>
              <a:t> </a:t>
            </a:r>
            <a:r>
              <a:rPr lang="en-GB" dirty="0" err="1">
                <a:latin typeface="Calibri" panose="020F0502020204030204" pitchFamily="34" charset="0"/>
              </a:rPr>
              <a:t>Almazrou</a:t>
            </a:r>
            <a:r>
              <a:rPr lang="en-GB" dirty="0">
                <a:solidFill>
                  <a:schemeClr val="tx1"/>
                </a:solidFill>
                <a:latin typeface="Calibri" panose="020F0502020204030204" pitchFamily="34" charset="0"/>
              </a:rPr>
              <a:t/>
            </a:r>
            <a:br>
              <a:rPr lang="en-GB" dirty="0">
                <a:solidFill>
                  <a:schemeClr val="tx1"/>
                </a:solidFill>
                <a:latin typeface="Calibri" panose="020F0502020204030204" pitchFamily="34" charset="0"/>
              </a:rPr>
            </a:br>
            <a:endParaRPr lang="en-GB" dirty="0">
              <a:solidFill>
                <a:schemeClr val="tx1"/>
              </a:solidFill>
              <a:latin typeface="Calibri" panose="020F0502020204030204" pitchFamily="34" charset="0"/>
            </a:endParaRPr>
          </a:p>
        </p:txBody>
      </p:sp>
      <p:grpSp>
        <p:nvGrpSpPr>
          <p:cNvPr id="11" name="Group 10"/>
          <p:cNvGrpSpPr/>
          <p:nvPr/>
        </p:nvGrpSpPr>
        <p:grpSpPr>
          <a:xfrm>
            <a:off x="4030873" y="4494765"/>
            <a:ext cx="3923939" cy="972221"/>
            <a:chOff x="2927787" y="4046711"/>
            <a:chExt cx="3923939" cy="972221"/>
          </a:xfrm>
        </p:grpSpPr>
        <p:sp>
          <p:nvSpPr>
            <p:cNvPr id="2" name="TextBox 1"/>
            <p:cNvSpPr txBox="1"/>
            <p:nvPr/>
          </p:nvSpPr>
          <p:spPr>
            <a:xfrm>
              <a:off x="3487052" y="4086072"/>
              <a:ext cx="3364674" cy="369332"/>
            </a:xfrm>
            <a:prstGeom prst="rect">
              <a:avLst/>
            </a:prstGeom>
            <a:noFill/>
            <a:ln>
              <a:noFill/>
            </a:ln>
          </p:spPr>
          <p:txBody>
            <a:bodyPr wrap="square" rtlCol="0">
              <a:spAutoFit/>
            </a:bodyPr>
            <a:lstStyle/>
            <a:p>
              <a:r>
                <a:rPr lang="en-US" sz="1800" i="1" dirty="0">
                  <a:solidFill>
                    <a:srgbClr val="7BBF26"/>
                  </a:solidFill>
                </a:rPr>
                <a:t>anatomyteam436@gmail.com</a:t>
              </a:r>
              <a:endParaRPr lang="en-GB" sz="1600" i="1" dirty="0">
                <a:solidFill>
                  <a:srgbClr val="7BBF26"/>
                </a:solidFill>
              </a:endParaRPr>
            </a:p>
          </p:txBody>
        </p:sp>
        <p:pic>
          <p:nvPicPr>
            <p:cNvPr id="1026" name="Picture 2" descr="https://d30y9cdsu7xlg0.cloudfront.net/png/12462-200.png"/>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27787" y="4046711"/>
              <a:ext cx="448054" cy="44805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mage result for twitter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2501" y="4623295"/>
              <a:ext cx="393116" cy="39311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487052" y="4649600"/>
              <a:ext cx="3364674" cy="369332"/>
            </a:xfrm>
            <a:prstGeom prst="rect">
              <a:avLst/>
            </a:prstGeom>
            <a:noFill/>
            <a:ln>
              <a:noFill/>
            </a:ln>
          </p:spPr>
          <p:txBody>
            <a:bodyPr wrap="square" rtlCol="0">
              <a:spAutoFit/>
            </a:bodyPr>
            <a:lstStyle/>
            <a:p>
              <a:r>
                <a:rPr lang="en-US" sz="1800" i="1" dirty="0">
                  <a:solidFill>
                    <a:srgbClr val="55ACEE"/>
                  </a:solidFill>
                </a:rPr>
                <a:t>@anatomy436</a:t>
              </a:r>
              <a:endParaRPr lang="en-GB" sz="1600" i="1" dirty="0">
                <a:solidFill>
                  <a:srgbClr val="55ACEE"/>
                </a:solidFill>
              </a:endParaRPr>
            </a:p>
          </p:txBody>
        </p:sp>
      </p:grpSp>
      <p:pic>
        <p:nvPicPr>
          <p:cNvPr id="10" name="Content Placeholder 9"/>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r="56317"/>
          <a:stretch/>
        </p:blipFill>
        <p:spPr>
          <a:xfrm>
            <a:off x="0" y="0"/>
            <a:ext cx="3744686" cy="6858000"/>
          </a:xfrm>
        </p:spPr>
      </p:pic>
      <p:sp>
        <p:nvSpPr>
          <p:cNvPr id="13" name="Text Placeholder 4"/>
          <p:cNvSpPr txBox="1">
            <a:spLocks/>
          </p:cNvSpPr>
          <p:nvPr/>
        </p:nvSpPr>
        <p:spPr>
          <a:xfrm>
            <a:off x="7714343" y="746316"/>
            <a:ext cx="4477657" cy="4351338"/>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7800" indent="0">
              <a:buFont typeface="Arial" panose="020B0604020202020204" pitchFamily="34" charset="0"/>
              <a:buNone/>
            </a:pPr>
            <a:r>
              <a:rPr lang="en-US" i="1" dirty="0">
                <a:latin typeface="Calibri" panose="020F0502020204030204" pitchFamily="34" charset="0"/>
              </a:rPr>
              <a:t>Members</a:t>
            </a:r>
            <a:r>
              <a:rPr lang="en-US" i="1" dirty="0" smtClean="0">
                <a:latin typeface="Calibri" panose="020F0502020204030204" pitchFamily="34" charset="0"/>
              </a:rPr>
              <a:t>:</a:t>
            </a:r>
          </a:p>
          <a:p>
            <a:pPr marL="177800" indent="0">
              <a:buNone/>
            </a:pPr>
            <a:r>
              <a:rPr lang="en-US" dirty="0" err="1"/>
              <a:t>Abdulaziz</a:t>
            </a:r>
            <a:r>
              <a:rPr lang="en-US" dirty="0"/>
              <a:t> </a:t>
            </a:r>
            <a:r>
              <a:rPr lang="en-US" dirty="0" err="1"/>
              <a:t>Alangari</a:t>
            </a:r>
            <a:endParaRPr lang="en-GB" dirty="0"/>
          </a:p>
          <a:p>
            <a:pPr marL="177800" indent="0">
              <a:buNone/>
            </a:pPr>
            <a:r>
              <a:rPr lang="en-US" dirty="0"/>
              <a:t>Mohammed </a:t>
            </a:r>
            <a:r>
              <a:rPr lang="en-US" dirty="0" err="1"/>
              <a:t>Alduayj</a:t>
            </a:r>
            <a:r>
              <a:rPr lang="en-US" dirty="0"/>
              <a:t> </a:t>
            </a:r>
            <a:endParaRPr lang="en-US" i="1" dirty="0"/>
          </a:p>
          <a:p>
            <a:pPr marL="177800" indent="0">
              <a:buNone/>
            </a:pPr>
            <a:r>
              <a:rPr lang="en-US" dirty="0" err="1"/>
              <a:t>Abdulmohsen</a:t>
            </a:r>
            <a:r>
              <a:rPr lang="en-US" dirty="0"/>
              <a:t> </a:t>
            </a:r>
            <a:r>
              <a:rPr lang="en-US" dirty="0" err="1"/>
              <a:t>alghannam</a:t>
            </a:r>
            <a:endParaRPr lang="en-US" i="1" dirty="0"/>
          </a:p>
          <a:p>
            <a:pPr marL="177800" indent="0">
              <a:buNone/>
            </a:pPr>
            <a:r>
              <a:rPr lang="en-US" dirty="0" err="1"/>
              <a:t>Abdulaziz</a:t>
            </a:r>
            <a:r>
              <a:rPr lang="en-US" dirty="0"/>
              <a:t> </a:t>
            </a:r>
            <a:r>
              <a:rPr lang="en-US" dirty="0" err="1"/>
              <a:t>ALMohammed</a:t>
            </a:r>
            <a:endParaRPr lang="en-US" dirty="0"/>
          </a:p>
          <a:p>
            <a:pPr marL="177800" indent="0">
              <a:buNone/>
            </a:pPr>
            <a:r>
              <a:rPr lang="en-US" dirty="0" err="1"/>
              <a:t>Mosaed</a:t>
            </a:r>
            <a:r>
              <a:rPr lang="en-US" dirty="0"/>
              <a:t> </a:t>
            </a:r>
            <a:r>
              <a:rPr lang="en-US" dirty="0" err="1"/>
              <a:t>Alnowaiser</a:t>
            </a:r>
            <a:r>
              <a:rPr lang="en-US" dirty="0"/>
              <a:t> </a:t>
            </a:r>
          </a:p>
          <a:p>
            <a:pPr marL="177800" indent="0">
              <a:buNone/>
            </a:pPr>
            <a:r>
              <a:rPr lang="en-US" dirty="0"/>
              <a:t>Rayan </a:t>
            </a:r>
            <a:r>
              <a:rPr lang="en-US" dirty="0" err="1"/>
              <a:t>ALQarni</a:t>
            </a:r>
            <a:endParaRPr lang="en-US" dirty="0"/>
          </a:p>
          <a:p>
            <a:pPr marL="177800" indent="0">
              <a:buNone/>
            </a:pPr>
            <a:r>
              <a:rPr lang="en-US" dirty="0" err="1"/>
              <a:t>abdullah</a:t>
            </a:r>
            <a:r>
              <a:rPr lang="en-US" dirty="0"/>
              <a:t> </a:t>
            </a:r>
            <a:r>
              <a:rPr lang="en-US" dirty="0" err="1"/>
              <a:t>hashem</a:t>
            </a:r>
            <a:endParaRPr lang="en-US" dirty="0"/>
          </a:p>
          <a:p>
            <a:pPr marL="177800" indent="0">
              <a:buNone/>
            </a:pPr>
            <a:r>
              <a:rPr lang="en-US" dirty="0"/>
              <a:t>Khalid Al-</a:t>
            </a:r>
            <a:r>
              <a:rPr lang="en-US" dirty="0" err="1"/>
              <a:t>dakheel</a:t>
            </a:r>
            <a:endParaRPr lang="en-US" dirty="0"/>
          </a:p>
          <a:p>
            <a:pPr marL="177800" indent="0">
              <a:buNone/>
            </a:pPr>
            <a:r>
              <a:rPr lang="en-US" dirty="0" err="1"/>
              <a:t>Moayed</a:t>
            </a:r>
            <a:r>
              <a:rPr lang="en-US" dirty="0"/>
              <a:t> Ahmad</a:t>
            </a:r>
          </a:p>
          <a:p>
            <a:pPr marL="177800" indent="0">
              <a:buNone/>
            </a:pPr>
            <a:r>
              <a:rPr lang="en-US" dirty="0" err="1"/>
              <a:t>Abdulmohsen</a:t>
            </a:r>
            <a:r>
              <a:rPr lang="en-US" dirty="0"/>
              <a:t> </a:t>
            </a:r>
            <a:r>
              <a:rPr lang="en-US" dirty="0" err="1"/>
              <a:t>Alkhalaf</a:t>
            </a:r>
            <a:endParaRPr lang="en-US" dirty="0"/>
          </a:p>
          <a:p>
            <a:pPr marL="177800" indent="0">
              <a:buNone/>
            </a:pPr>
            <a:r>
              <a:rPr lang="en-US" dirty="0"/>
              <a:t>Fahad </a:t>
            </a:r>
            <a:r>
              <a:rPr lang="en-US" dirty="0" err="1"/>
              <a:t>Alzahrani</a:t>
            </a:r>
            <a:endParaRPr lang="en-US" dirty="0"/>
          </a:p>
          <a:p>
            <a:pPr marL="177800" indent="0">
              <a:buFont typeface="Arial" panose="020B0604020202020204" pitchFamily="34" charset="0"/>
              <a:buNone/>
            </a:pPr>
            <a:endParaRPr lang="en-US" i="1" dirty="0" smtClean="0">
              <a:latin typeface="Calibri" panose="020F0502020204030204" pitchFamily="34" charset="0"/>
            </a:endParaRPr>
          </a:p>
          <a:p>
            <a:pPr marL="177800" indent="0">
              <a:buFont typeface="Arial" panose="020B0604020202020204" pitchFamily="34" charset="0"/>
              <a:buNone/>
            </a:pPr>
            <a:endParaRPr lang="en-GB" i="1" dirty="0">
              <a:latin typeface="Calibri" panose="020F0502020204030204" pitchFamily="34" charset="0"/>
            </a:endParaRPr>
          </a:p>
        </p:txBody>
      </p:sp>
    </p:spTree>
    <p:extLst>
      <p:ext uri="{BB962C8B-B14F-4D97-AF65-F5344CB8AC3E}">
        <p14:creationId xmlns:p14="http://schemas.microsoft.com/office/powerpoint/2010/main" val="3579587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14926" y="1065475"/>
            <a:ext cx="9520990" cy="3270126"/>
          </a:xfrm>
          <a:prstGeom prst="rect">
            <a:avLst/>
          </a:prstGeom>
          <a:noFill/>
        </p:spPr>
        <p:txBody>
          <a:bodyPr wrap="square" rtlCol="1">
            <a:spAutoFit/>
          </a:bodyPr>
          <a:lstStyle/>
          <a:p>
            <a:r>
              <a:rPr lang="en-US" sz="2800" b="1" i="1" dirty="0">
                <a:solidFill>
                  <a:schemeClr val="tx1"/>
                </a:solidFill>
                <a:latin typeface="+mn-lt"/>
              </a:rPr>
              <a:t>Objectives</a:t>
            </a:r>
            <a:r>
              <a:rPr lang="en-US" sz="2800" b="1" dirty="0" smtClean="0">
                <a:solidFill>
                  <a:schemeClr val="tx1"/>
                </a:solidFill>
                <a:latin typeface="+mn-lt"/>
              </a:rPr>
              <a:t>:</a:t>
            </a:r>
          </a:p>
          <a:p>
            <a:endParaRPr lang="en-US" sz="1050" b="1" dirty="0" smtClean="0">
              <a:solidFill>
                <a:schemeClr val="tx1"/>
              </a:solidFill>
              <a:latin typeface="+mn-lt"/>
            </a:endParaRPr>
          </a:p>
          <a:p>
            <a:pPr marL="457200" indent="-457200">
              <a:buFont typeface="Arial" panose="020B0604020202020204" pitchFamily="34" charset="0"/>
              <a:buChar char="•"/>
            </a:pPr>
            <a:r>
              <a:rPr lang="en-US" sz="2400" dirty="0" smtClean="0">
                <a:solidFill>
                  <a:schemeClr val="tx1"/>
                </a:solidFill>
                <a:latin typeface="+mn-lt"/>
              </a:rPr>
              <a:t>List </a:t>
            </a:r>
            <a:r>
              <a:rPr lang="en-US" sz="2400" dirty="0">
                <a:solidFill>
                  <a:schemeClr val="tx1"/>
                </a:solidFill>
                <a:latin typeface="+mn-lt"/>
              </a:rPr>
              <a:t>the different parts of mesoderm and </a:t>
            </a:r>
            <a:r>
              <a:rPr lang="en-US" sz="2400" dirty="0" smtClean="0">
                <a:solidFill>
                  <a:schemeClr val="tx1"/>
                </a:solidFill>
                <a:latin typeface="+mn-lt"/>
              </a:rPr>
              <a:t>the different </a:t>
            </a:r>
            <a:r>
              <a:rPr lang="en-US" sz="2400" dirty="0">
                <a:solidFill>
                  <a:schemeClr val="tx1"/>
                </a:solidFill>
                <a:latin typeface="+mn-lt"/>
              </a:rPr>
              <a:t>divisions of </a:t>
            </a:r>
            <a:r>
              <a:rPr lang="en-US" sz="2400" dirty="0" err="1">
                <a:solidFill>
                  <a:schemeClr val="tx1"/>
                </a:solidFill>
                <a:latin typeface="+mn-lt"/>
              </a:rPr>
              <a:t>somites</a:t>
            </a:r>
            <a:r>
              <a:rPr lang="en-US" sz="2400" dirty="0">
                <a:solidFill>
                  <a:schemeClr val="tx1"/>
                </a:solidFill>
                <a:latin typeface="+mn-lt"/>
              </a:rPr>
              <a:t>.</a:t>
            </a:r>
          </a:p>
          <a:p>
            <a:pPr marL="457200" indent="-457200">
              <a:buFont typeface="Arial" panose="020B0604020202020204" pitchFamily="34" charset="0"/>
              <a:buChar char="•"/>
            </a:pPr>
            <a:r>
              <a:rPr lang="en-US" sz="2400" dirty="0">
                <a:solidFill>
                  <a:schemeClr val="tx1"/>
                </a:solidFill>
                <a:latin typeface="+mn-lt"/>
              </a:rPr>
              <a:t>Differentiate bones according to </a:t>
            </a:r>
            <a:r>
              <a:rPr lang="en-US" sz="2400" dirty="0" smtClean="0">
                <a:solidFill>
                  <a:schemeClr val="tx1"/>
                </a:solidFill>
                <a:latin typeface="+mn-lt"/>
              </a:rPr>
              <a:t>their embryological </a:t>
            </a:r>
            <a:r>
              <a:rPr lang="en-US" sz="2400" dirty="0">
                <a:solidFill>
                  <a:schemeClr val="tx1"/>
                </a:solidFill>
                <a:latin typeface="+mn-lt"/>
              </a:rPr>
              <a:t>origin and mode of ossification.</a:t>
            </a:r>
          </a:p>
          <a:p>
            <a:pPr marL="457200" indent="-457200">
              <a:buFont typeface="Arial" panose="020B0604020202020204" pitchFamily="34" charset="0"/>
              <a:buChar char="•"/>
            </a:pPr>
            <a:r>
              <a:rPr lang="en-US" sz="2400" dirty="0">
                <a:solidFill>
                  <a:schemeClr val="tx1"/>
                </a:solidFill>
                <a:latin typeface="+mn-lt"/>
              </a:rPr>
              <a:t>Describe the ossification of long bones.</a:t>
            </a:r>
          </a:p>
          <a:p>
            <a:pPr marL="457200" indent="-457200">
              <a:buFont typeface="Arial" panose="020B0604020202020204" pitchFamily="34" charset="0"/>
              <a:buChar char="•"/>
            </a:pPr>
            <a:r>
              <a:rPr lang="en-US" sz="2400" dirty="0">
                <a:solidFill>
                  <a:schemeClr val="tx1"/>
                </a:solidFill>
                <a:latin typeface="+mn-lt"/>
              </a:rPr>
              <a:t>Describe the main steps for development of limbs.</a:t>
            </a:r>
          </a:p>
          <a:p>
            <a:pPr marL="457200" indent="-457200">
              <a:buFont typeface="Arial" panose="020B0604020202020204" pitchFamily="34" charset="0"/>
              <a:buChar char="•"/>
            </a:pPr>
            <a:r>
              <a:rPr lang="en-US" sz="2400" dirty="0">
                <a:solidFill>
                  <a:schemeClr val="tx1"/>
                </a:solidFill>
                <a:latin typeface="+mn-lt"/>
              </a:rPr>
              <a:t>Differentiate muscles according to </a:t>
            </a:r>
            <a:r>
              <a:rPr lang="en-US" sz="2400" dirty="0" smtClean="0">
                <a:solidFill>
                  <a:schemeClr val="tx1"/>
                </a:solidFill>
                <a:latin typeface="+mn-lt"/>
              </a:rPr>
              <a:t>their embryological </a:t>
            </a:r>
            <a:r>
              <a:rPr lang="en-US" sz="2400" dirty="0">
                <a:solidFill>
                  <a:schemeClr val="tx1"/>
                </a:solidFill>
                <a:latin typeface="+mn-lt"/>
              </a:rPr>
              <a:t>origin.</a:t>
            </a:r>
          </a:p>
        </p:txBody>
      </p:sp>
    </p:spTree>
    <p:extLst>
      <p:ext uri="{BB962C8B-B14F-4D97-AF65-F5344CB8AC3E}">
        <p14:creationId xmlns:p14="http://schemas.microsoft.com/office/powerpoint/2010/main" val="35429750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File0027"/>
          <p:cNvPicPr>
            <a:picLocks noChangeAspect="1" noChangeArrowheads="1"/>
          </p:cNvPicPr>
          <p:nvPr/>
        </p:nvPicPr>
        <p:blipFill>
          <a:blip r:embed="rId2" cstate="print"/>
          <a:srcRect/>
          <a:stretch>
            <a:fillRect/>
          </a:stretch>
        </p:blipFill>
        <p:spPr>
          <a:xfrm>
            <a:off x="0" y="0"/>
            <a:ext cx="3944937" cy="3721767"/>
          </a:xfrm>
          <a:prstGeom prst="rect">
            <a:avLst/>
          </a:prstGeom>
          <a:ln w="19050" cap="sq">
            <a:solidFill>
              <a:srgbClr val="000000"/>
            </a:solidFill>
            <a:prstDash val="solid"/>
            <a:miter lim="800000"/>
          </a:ln>
          <a:effectLst/>
        </p:spPr>
      </p:pic>
      <p:pic>
        <p:nvPicPr>
          <p:cNvPr id="9" name="Picture 8" descr="Untitled-23"/>
          <p:cNvPicPr>
            <a:picLocks noChangeAspect="1" noChangeArrowheads="1"/>
          </p:cNvPicPr>
          <p:nvPr/>
        </p:nvPicPr>
        <p:blipFill>
          <a:blip r:embed="rId3" cstate="print"/>
          <a:srcRect/>
          <a:stretch>
            <a:fillRect/>
          </a:stretch>
        </p:blipFill>
        <p:spPr>
          <a:xfrm>
            <a:off x="0" y="3721767"/>
            <a:ext cx="3944937" cy="3136233"/>
          </a:xfrm>
          <a:prstGeom prst="rect">
            <a:avLst/>
          </a:prstGeom>
          <a:ln w="19050" cap="sq">
            <a:solidFill>
              <a:srgbClr val="000000"/>
            </a:solidFill>
            <a:prstDash val="solid"/>
            <a:miter lim="800000"/>
          </a:ln>
          <a:effectLst/>
        </p:spPr>
      </p:pic>
      <p:sp>
        <p:nvSpPr>
          <p:cNvPr id="11" name="TextBox 3"/>
          <p:cNvSpPr txBox="1"/>
          <p:nvPr/>
        </p:nvSpPr>
        <p:spPr>
          <a:xfrm>
            <a:off x="10795" y="33035"/>
            <a:ext cx="1205617" cy="646331"/>
          </a:xfrm>
          <a:prstGeom prst="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sz="1200" u="sng" dirty="0">
                <a:solidFill>
                  <a:schemeClr val="bg1">
                    <a:lumMod val="65000"/>
                  </a:schemeClr>
                </a:solidFill>
              </a:rPr>
              <a:t>Note: these </a:t>
            </a:r>
            <a:r>
              <a:rPr lang="en-US" sz="1200" u="sng" dirty="0" smtClean="0">
                <a:solidFill>
                  <a:schemeClr val="bg1">
                    <a:lumMod val="65000"/>
                  </a:schemeClr>
                </a:solidFill>
              </a:rPr>
              <a:t>pictures are </a:t>
            </a:r>
            <a:r>
              <a:rPr lang="en-US" sz="1200" u="sng" dirty="0">
                <a:solidFill>
                  <a:schemeClr val="bg1">
                    <a:lumMod val="65000"/>
                  </a:schemeClr>
                </a:solidFill>
              </a:rPr>
              <a:t>form the slides</a:t>
            </a:r>
            <a:endParaRPr lang="en-GB" sz="1200" u="sng" dirty="0">
              <a:solidFill>
                <a:schemeClr val="bg1">
                  <a:lumMod val="65000"/>
                </a:schemeClr>
              </a:solidFill>
            </a:endParaRPr>
          </a:p>
        </p:txBody>
      </p:sp>
      <p:sp>
        <p:nvSpPr>
          <p:cNvPr id="12" name="مربع نص 11"/>
          <p:cNvSpPr txBox="1"/>
          <p:nvPr/>
        </p:nvSpPr>
        <p:spPr>
          <a:xfrm>
            <a:off x="4346218" y="653791"/>
            <a:ext cx="7845720" cy="1446550"/>
          </a:xfrm>
          <a:prstGeom prst="rect">
            <a:avLst/>
          </a:prstGeom>
          <a:noFill/>
        </p:spPr>
        <p:txBody>
          <a:bodyPr wrap="square" rtlCol="1">
            <a:spAutoFit/>
          </a:bodyPr>
          <a:lstStyle/>
          <a:p>
            <a:r>
              <a:rPr lang="en-US" sz="1800" kern="1200" dirty="0">
                <a:solidFill>
                  <a:srgbClr val="00B050"/>
                </a:solidFill>
                <a:latin typeface="Calibri"/>
                <a:ea typeface="+mn-ea"/>
                <a:cs typeface="+mn-cs"/>
              </a:rPr>
              <a:t>there are three embryonic layers:</a:t>
            </a:r>
          </a:p>
          <a:p>
            <a:r>
              <a:rPr lang="en-US" sz="1800" kern="1200" dirty="0">
                <a:solidFill>
                  <a:srgbClr val="00B050"/>
                </a:solidFill>
                <a:latin typeface="Calibri"/>
                <a:ea typeface="+mn-ea"/>
                <a:cs typeface="+mn-cs"/>
              </a:rPr>
              <a:t>1-embryonic</a:t>
            </a:r>
            <a:r>
              <a:rPr lang="en-US" sz="1800" kern="1200" dirty="0">
                <a:solidFill>
                  <a:prstClr val="white">
                    <a:lumMod val="65000"/>
                  </a:prstClr>
                </a:solidFill>
                <a:latin typeface="Calibri"/>
                <a:ea typeface="+mn-ea"/>
                <a:cs typeface="+mn-cs"/>
              </a:rPr>
              <a:t> </a:t>
            </a:r>
            <a:r>
              <a:rPr lang="en-US" sz="1800" kern="1200" dirty="0">
                <a:solidFill>
                  <a:schemeClr val="tx1"/>
                </a:solidFill>
                <a:latin typeface="Calibri"/>
                <a:ea typeface="+mn-ea"/>
                <a:cs typeface="+mn-cs"/>
              </a:rPr>
              <a:t>ectoderm</a:t>
            </a:r>
          </a:p>
          <a:p>
            <a:r>
              <a:rPr lang="en-US" sz="1800" kern="1200" dirty="0">
                <a:solidFill>
                  <a:srgbClr val="00B050"/>
                </a:solidFill>
                <a:latin typeface="Calibri"/>
                <a:ea typeface="+mn-ea"/>
                <a:cs typeface="+mn-cs"/>
              </a:rPr>
              <a:t>2-intraembryonic</a:t>
            </a:r>
            <a:r>
              <a:rPr lang="en-US" sz="1800" kern="1200" dirty="0">
                <a:solidFill>
                  <a:prstClr val="white">
                    <a:lumMod val="65000"/>
                  </a:prstClr>
                </a:solidFill>
                <a:latin typeface="Calibri"/>
                <a:ea typeface="+mn-ea"/>
                <a:cs typeface="+mn-cs"/>
              </a:rPr>
              <a:t> </a:t>
            </a:r>
            <a:r>
              <a:rPr lang="en-US" sz="1800" kern="1200" dirty="0">
                <a:solidFill>
                  <a:schemeClr val="tx1"/>
                </a:solidFill>
                <a:latin typeface="Calibri"/>
                <a:ea typeface="+mn-ea"/>
                <a:cs typeface="+mn-cs"/>
              </a:rPr>
              <a:t>mesoderm</a:t>
            </a:r>
            <a:r>
              <a:rPr lang="en-US" sz="1800" kern="1200" dirty="0">
                <a:solidFill>
                  <a:prstClr val="white">
                    <a:lumMod val="65000"/>
                  </a:prstClr>
                </a:solidFill>
                <a:latin typeface="Calibri"/>
                <a:ea typeface="+mn-ea"/>
                <a:cs typeface="+mn-cs"/>
              </a:rPr>
              <a:t> </a:t>
            </a:r>
            <a:r>
              <a:rPr lang="en-US" sz="1200" kern="1200" dirty="0">
                <a:solidFill>
                  <a:srgbClr val="00B050"/>
                </a:solidFill>
                <a:latin typeface="Calibri"/>
                <a:ea typeface="+mn-ea"/>
                <a:cs typeface="+mn-cs"/>
              </a:rPr>
              <a:t>(this layer gives the musculoskeletal system)</a:t>
            </a:r>
          </a:p>
          <a:p>
            <a:r>
              <a:rPr lang="en-US" sz="1800" kern="1200" dirty="0" smtClean="0">
                <a:solidFill>
                  <a:srgbClr val="00B050"/>
                </a:solidFill>
                <a:latin typeface="Calibri"/>
                <a:ea typeface="+mn-ea"/>
                <a:cs typeface="+mn-cs"/>
              </a:rPr>
              <a:t>3-embryonic</a:t>
            </a:r>
            <a:r>
              <a:rPr lang="en-US" sz="1800" kern="1200" dirty="0" smtClean="0">
                <a:solidFill>
                  <a:prstClr val="white">
                    <a:lumMod val="65000"/>
                  </a:prstClr>
                </a:solidFill>
                <a:latin typeface="Calibri"/>
                <a:ea typeface="+mn-ea"/>
                <a:cs typeface="+mn-cs"/>
              </a:rPr>
              <a:t> </a:t>
            </a:r>
            <a:r>
              <a:rPr lang="en-US" sz="1800" kern="1200" dirty="0">
                <a:solidFill>
                  <a:schemeClr val="tx1"/>
                </a:solidFill>
                <a:latin typeface="Calibri"/>
                <a:ea typeface="+mn-ea"/>
                <a:cs typeface="+mn-cs"/>
              </a:rPr>
              <a:t>endoderm</a:t>
            </a:r>
          </a:p>
          <a:p>
            <a:endParaRPr lang="ar-SA" dirty="0"/>
          </a:p>
        </p:txBody>
      </p:sp>
      <p:cxnSp>
        <p:nvCxnSpPr>
          <p:cNvPr id="15" name="رابط مستقيم 14"/>
          <p:cNvCxnSpPr/>
          <p:nvPr/>
        </p:nvCxnSpPr>
        <p:spPr>
          <a:xfrm>
            <a:off x="5688623" y="1230923"/>
            <a:ext cx="905608" cy="0"/>
          </a:xfrm>
          <a:prstGeom prst="line">
            <a:avLst/>
          </a:prstGeom>
          <a:ln>
            <a:solidFill>
              <a:schemeClr val="bg2">
                <a:lumMod val="50000"/>
              </a:schemeClr>
            </a:solidFill>
          </a:ln>
        </p:spPr>
        <p:style>
          <a:lnRef idx="3">
            <a:schemeClr val="dk1"/>
          </a:lnRef>
          <a:fillRef idx="0">
            <a:schemeClr val="dk1"/>
          </a:fillRef>
          <a:effectRef idx="2">
            <a:schemeClr val="dk1"/>
          </a:effectRef>
          <a:fontRef idx="minor">
            <a:schemeClr val="tx1"/>
          </a:fontRef>
        </p:style>
      </p:cxnSp>
      <p:cxnSp>
        <p:nvCxnSpPr>
          <p:cNvPr id="19" name="رابط مستقيم 18"/>
          <p:cNvCxnSpPr/>
          <p:nvPr/>
        </p:nvCxnSpPr>
        <p:spPr>
          <a:xfrm flipV="1">
            <a:off x="6141427" y="1494692"/>
            <a:ext cx="927588" cy="11724"/>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21" name="رابط مستقيم 20"/>
          <p:cNvCxnSpPr/>
          <p:nvPr/>
        </p:nvCxnSpPr>
        <p:spPr>
          <a:xfrm>
            <a:off x="5644661" y="1781242"/>
            <a:ext cx="993531" cy="0"/>
          </a:xfrm>
          <a:prstGeom prst="line">
            <a:avLst/>
          </a:prstGeom>
          <a:ln>
            <a:solidFill>
              <a:srgbClr val="FFCC00"/>
            </a:solidFill>
          </a:ln>
        </p:spPr>
        <p:style>
          <a:lnRef idx="3">
            <a:schemeClr val="dk1"/>
          </a:lnRef>
          <a:fillRef idx="0">
            <a:schemeClr val="dk1"/>
          </a:fillRef>
          <a:effectRef idx="2">
            <a:schemeClr val="dk1"/>
          </a:effectRef>
          <a:fontRef idx="minor">
            <a:schemeClr val="tx1"/>
          </a:fontRef>
        </p:style>
      </p:cxnSp>
      <p:pic>
        <p:nvPicPr>
          <p:cNvPr id="27" name="صورة 26"/>
          <p:cNvPicPr>
            <a:picLocks noChangeAspect="1"/>
          </p:cNvPicPr>
          <p:nvPr/>
        </p:nvPicPr>
        <p:blipFill rotWithShape="1">
          <a:blip r:embed="rId4"/>
          <a:srcRect l="35861" b="10067"/>
          <a:stretch/>
        </p:blipFill>
        <p:spPr>
          <a:xfrm>
            <a:off x="9267092" y="1559075"/>
            <a:ext cx="2924908" cy="2863456"/>
          </a:xfrm>
          <a:prstGeom prst="rect">
            <a:avLst/>
          </a:prstGeom>
        </p:spPr>
      </p:pic>
      <p:sp>
        <p:nvSpPr>
          <p:cNvPr id="29" name="TextBox 3"/>
          <p:cNvSpPr txBox="1"/>
          <p:nvPr/>
        </p:nvSpPr>
        <p:spPr>
          <a:xfrm>
            <a:off x="9267092" y="4284031"/>
            <a:ext cx="2924845" cy="32316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sz="1500" u="sng" dirty="0">
                <a:solidFill>
                  <a:schemeClr val="bg1">
                    <a:lumMod val="65000"/>
                  </a:schemeClr>
                </a:solidFill>
              </a:rPr>
              <a:t>Extra picture for understanding </a:t>
            </a:r>
          </a:p>
        </p:txBody>
      </p:sp>
      <p:pic>
        <p:nvPicPr>
          <p:cNvPr id="35" name="صورة 34"/>
          <p:cNvPicPr>
            <a:picLocks noChangeAspect="1"/>
          </p:cNvPicPr>
          <p:nvPr/>
        </p:nvPicPr>
        <p:blipFill rotWithShape="1">
          <a:blip r:embed="rId4"/>
          <a:srcRect t="59565" r="83965" b="6470"/>
          <a:stretch/>
        </p:blipFill>
        <p:spPr>
          <a:xfrm>
            <a:off x="11342136" y="1320156"/>
            <a:ext cx="849864" cy="1081454"/>
          </a:xfrm>
          <a:prstGeom prst="rect">
            <a:avLst/>
          </a:prstGeom>
        </p:spPr>
      </p:pic>
      <p:sp>
        <p:nvSpPr>
          <p:cNvPr id="38" name="Right Bracket 18"/>
          <p:cNvSpPr/>
          <p:nvPr/>
        </p:nvSpPr>
        <p:spPr>
          <a:xfrm>
            <a:off x="2586920" y="1945743"/>
            <a:ext cx="152400" cy="381000"/>
          </a:xfrm>
          <a:prstGeom prst="rightBracket">
            <a:avLst/>
          </a:prstGeom>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39" name="مستطيل 38"/>
          <p:cNvSpPr/>
          <p:nvPr/>
        </p:nvSpPr>
        <p:spPr>
          <a:xfrm>
            <a:off x="1346479" y="1860883"/>
            <a:ext cx="1160344" cy="55072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4" name="TextBox 19"/>
          <p:cNvSpPr txBox="1"/>
          <p:nvPr/>
        </p:nvSpPr>
        <p:spPr>
          <a:xfrm>
            <a:off x="2776326" y="1921105"/>
            <a:ext cx="1163008" cy="707886"/>
          </a:xfrm>
          <a:prstGeom prst="rect">
            <a:avLst/>
          </a:prstGeom>
          <a:noFill/>
        </p:spPr>
        <p:txBody>
          <a:bodyPr wrap="square" rtlCol="0">
            <a:spAutoFit/>
          </a:bodyPr>
          <a:lstStyle/>
          <a:p>
            <a:r>
              <a:rPr lang="en-US" sz="2000" b="1" dirty="0">
                <a:solidFill>
                  <a:schemeClr val="accent1"/>
                </a:solidFill>
                <a:effectLst>
                  <a:outerShdw blurRad="38100" dist="38100" dir="2700000" algn="tl">
                    <a:srgbClr val="000000">
                      <a:alpha val="43137"/>
                    </a:srgbClr>
                  </a:outerShdw>
                </a:effectLst>
              </a:rPr>
              <a:t>Embryo</a:t>
            </a:r>
            <a:r>
              <a:rPr lang="ar-SA" sz="2000" dirty="0">
                <a:solidFill>
                  <a:schemeClr val="tx1"/>
                </a:solidFill>
              </a:rPr>
              <a:t> </a:t>
            </a:r>
            <a:endParaRPr lang="en-US" sz="2000" b="1" dirty="0">
              <a:solidFill>
                <a:schemeClr val="accent1"/>
              </a:solidFill>
              <a:effectLst>
                <a:outerShdw blurRad="38100" dist="38100" dir="2700000" algn="tl">
                  <a:srgbClr val="000000">
                    <a:alpha val="43137"/>
                  </a:srgbClr>
                </a:outerShdw>
              </a:effectLst>
            </a:endParaRPr>
          </a:p>
        </p:txBody>
      </p:sp>
      <p:sp>
        <p:nvSpPr>
          <p:cNvPr id="50" name="مربع نص 49"/>
          <p:cNvSpPr txBox="1"/>
          <p:nvPr/>
        </p:nvSpPr>
        <p:spPr>
          <a:xfrm>
            <a:off x="4487242" y="2718112"/>
            <a:ext cx="4378569" cy="954107"/>
          </a:xfrm>
          <a:prstGeom prst="rect">
            <a:avLst/>
          </a:prstGeom>
          <a:noFill/>
        </p:spPr>
        <p:txBody>
          <a:bodyPr wrap="square" rtlCol="1">
            <a:spAutoFit/>
          </a:bodyPr>
          <a:lstStyle/>
          <a:p>
            <a:pPr algn="ctr" rtl="1"/>
            <a:r>
              <a:rPr lang="ar-SA" kern="1200" dirty="0">
                <a:solidFill>
                  <a:srgbClr val="00B050"/>
                </a:solidFill>
                <a:latin typeface="Calibri"/>
                <a:ea typeface="+mn-ea"/>
                <a:cs typeface="+mn-cs"/>
              </a:rPr>
              <a:t>تخيل أن هناك كرة لو فتحتها  من النصف بتشوف زي ال</a:t>
            </a:r>
            <a:r>
              <a:rPr lang="en-US" kern="1200" dirty="0">
                <a:solidFill>
                  <a:srgbClr val="00B050"/>
                </a:solidFill>
                <a:latin typeface="Calibri"/>
                <a:ea typeface="+mn-ea"/>
                <a:cs typeface="+mn-cs"/>
              </a:rPr>
              <a:t>disc</a:t>
            </a:r>
            <a:r>
              <a:rPr lang="ar-SA" kern="1200" dirty="0">
                <a:solidFill>
                  <a:srgbClr val="00B050"/>
                </a:solidFill>
                <a:latin typeface="Calibri"/>
                <a:ea typeface="+mn-ea"/>
                <a:cs typeface="+mn-cs"/>
              </a:rPr>
              <a:t> مكون من </a:t>
            </a:r>
            <a:r>
              <a:rPr lang="en-US" kern="1200" dirty="0">
                <a:solidFill>
                  <a:srgbClr val="00B050"/>
                </a:solidFill>
                <a:latin typeface="Calibri"/>
                <a:ea typeface="+mn-ea"/>
                <a:cs typeface="+mn-cs"/>
              </a:rPr>
              <a:t>three layers</a:t>
            </a:r>
            <a:r>
              <a:rPr lang="ar-SA" kern="1200" dirty="0">
                <a:solidFill>
                  <a:srgbClr val="00B050"/>
                </a:solidFill>
                <a:latin typeface="Calibri"/>
                <a:ea typeface="+mn-ea"/>
                <a:cs typeface="+mn-cs"/>
              </a:rPr>
              <a:t> (كما هي مكتوبة في الأعلى)هذا ال</a:t>
            </a:r>
            <a:r>
              <a:rPr lang="en-US" kern="1200" dirty="0">
                <a:solidFill>
                  <a:srgbClr val="00B050"/>
                </a:solidFill>
                <a:latin typeface="Calibri"/>
                <a:ea typeface="+mn-ea"/>
                <a:cs typeface="+mn-cs"/>
              </a:rPr>
              <a:t>disc </a:t>
            </a:r>
            <a:r>
              <a:rPr lang="ar-SA" kern="1200" dirty="0">
                <a:solidFill>
                  <a:srgbClr val="00B050"/>
                </a:solidFill>
                <a:latin typeface="Calibri"/>
                <a:ea typeface="+mn-ea"/>
                <a:cs typeface="+mn-cs"/>
              </a:rPr>
              <a:t> </a:t>
            </a:r>
            <a:r>
              <a:rPr lang="ar-SA" u="sng" kern="1200" dirty="0">
                <a:solidFill>
                  <a:srgbClr val="00B050"/>
                </a:solidFill>
                <a:latin typeface="Calibri"/>
                <a:ea typeface="+mn-ea"/>
                <a:cs typeface="+mn-cs"/>
              </a:rPr>
              <a:t>هو ال</a:t>
            </a:r>
            <a:r>
              <a:rPr lang="en-US" u="sng" kern="1200" dirty="0">
                <a:solidFill>
                  <a:srgbClr val="00B050"/>
                </a:solidFill>
                <a:latin typeface="Calibri"/>
                <a:ea typeface="+mn-ea"/>
                <a:cs typeface="+mn-cs"/>
              </a:rPr>
              <a:t>embryo </a:t>
            </a:r>
            <a:r>
              <a:rPr lang="ar-SA" kern="1200" dirty="0">
                <a:solidFill>
                  <a:srgbClr val="00B050"/>
                </a:solidFill>
                <a:latin typeface="Calibri"/>
                <a:ea typeface="+mn-ea"/>
                <a:cs typeface="+mn-cs"/>
              </a:rPr>
              <a:t>قام بتقسيم هذه الكرة إلى </a:t>
            </a:r>
            <a:r>
              <a:rPr lang="en-US" kern="1200" dirty="0">
                <a:solidFill>
                  <a:srgbClr val="00B050"/>
                </a:solidFill>
                <a:latin typeface="Calibri"/>
                <a:ea typeface="+mn-ea"/>
                <a:cs typeface="+mn-cs"/>
              </a:rPr>
              <a:t>two cavities </a:t>
            </a:r>
            <a:r>
              <a:rPr lang="ar-SA" kern="1200" dirty="0">
                <a:solidFill>
                  <a:srgbClr val="00B050"/>
                </a:solidFill>
                <a:latin typeface="Calibri"/>
                <a:ea typeface="+mn-ea"/>
                <a:cs typeface="+mn-cs"/>
              </a:rPr>
              <a:t> :</a:t>
            </a:r>
          </a:p>
          <a:p>
            <a:pPr algn="ctr" rtl="1"/>
            <a:endParaRPr lang="ar-SA" dirty="0">
              <a:solidFill>
                <a:srgbClr val="00B050"/>
              </a:solidFill>
            </a:endParaRPr>
          </a:p>
        </p:txBody>
      </p:sp>
      <p:sp>
        <p:nvSpPr>
          <p:cNvPr id="51" name="مربع نص 50"/>
          <p:cNvSpPr txBox="1"/>
          <p:nvPr/>
        </p:nvSpPr>
        <p:spPr>
          <a:xfrm>
            <a:off x="4602773" y="3858276"/>
            <a:ext cx="1538654" cy="338554"/>
          </a:xfrm>
          <a:prstGeom prst="rect">
            <a:avLst/>
          </a:prstGeom>
          <a:noFill/>
        </p:spPr>
        <p:txBody>
          <a:bodyPr wrap="square" rtlCol="1">
            <a:spAutoFit/>
          </a:bodyPr>
          <a:lstStyle/>
          <a:p>
            <a:r>
              <a:rPr lang="en-US" sz="1600" kern="1200" dirty="0">
                <a:solidFill>
                  <a:srgbClr val="00B050"/>
                </a:solidFill>
                <a:latin typeface="Calibri"/>
                <a:ea typeface="+mn-ea"/>
                <a:cs typeface="+mn-cs"/>
              </a:rPr>
              <a:t>1-dorsally(</a:t>
            </a:r>
            <a:r>
              <a:rPr lang="ar-SA" sz="1600" kern="1200" dirty="0">
                <a:solidFill>
                  <a:srgbClr val="00B050"/>
                </a:solidFill>
                <a:latin typeface="Calibri"/>
                <a:ea typeface="+mn-ea"/>
                <a:cs typeface="+mn-cs"/>
              </a:rPr>
              <a:t>فوق</a:t>
            </a:r>
            <a:r>
              <a:rPr lang="en-US" sz="1600" kern="1200" dirty="0">
                <a:solidFill>
                  <a:srgbClr val="00B050"/>
                </a:solidFill>
                <a:latin typeface="Calibri"/>
                <a:ea typeface="+mn-ea"/>
                <a:cs typeface="+mn-cs"/>
              </a:rPr>
              <a:t>)</a:t>
            </a:r>
            <a:endParaRPr lang="ar-SA" sz="1600" kern="1200" dirty="0">
              <a:solidFill>
                <a:srgbClr val="00B050"/>
              </a:solidFill>
              <a:latin typeface="Calibri"/>
              <a:ea typeface="+mn-ea"/>
              <a:cs typeface="+mn-cs"/>
            </a:endParaRPr>
          </a:p>
        </p:txBody>
      </p:sp>
      <p:sp>
        <p:nvSpPr>
          <p:cNvPr id="52" name="مربع نص 51"/>
          <p:cNvSpPr txBox="1"/>
          <p:nvPr/>
        </p:nvSpPr>
        <p:spPr>
          <a:xfrm>
            <a:off x="7226538" y="3858276"/>
            <a:ext cx="1599413" cy="338554"/>
          </a:xfrm>
          <a:prstGeom prst="rect">
            <a:avLst/>
          </a:prstGeom>
          <a:noFill/>
        </p:spPr>
        <p:txBody>
          <a:bodyPr wrap="square" rtlCol="1">
            <a:spAutoFit/>
          </a:bodyPr>
          <a:lstStyle/>
          <a:p>
            <a:r>
              <a:rPr lang="en-US" sz="1600" kern="1200" dirty="0">
                <a:solidFill>
                  <a:srgbClr val="00B050"/>
                </a:solidFill>
                <a:latin typeface="Calibri"/>
                <a:ea typeface="+mn-ea"/>
                <a:cs typeface="+mn-cs"/>
              </a:rPr>
              <a:t>2-ventrally(</a:t>
            </a:r>
            <a:r>
              <a:rPr lang="ar-SA" sz="1600" kern="1200" dirty="0">
                <a:solidFill>
                  <a:srgbClr val="00B050"/>
                </a:solidFill>
                <a:latin typeface="Calibri"/>
                <a:ea typeface="+mn-ea"/>
                <a:cs typeface="+mn-cs"/>
              </a:rPr>
              <a:t>تحت</a:t>
            </a:r>
            <a:r>
              <a:rPr lang="en-US" sz="1600" kern="1200" dirty="0">
                <a:solidFill>
                  <a:srgbClr val="00B050"/>
                </a:solidFill>
                <a:latin typeface="Calibri"/>
                <a:ea typeface="+mn-ea"/>
                <a:cs typeface="+mn-cs"/>
              </a:rPr>
              <a:t>)</a:t>
            </a:r>
            <a:endParaRPr lang="ar-SA" sz="1600" kern="1200" dirty="0">
              <a:solidFill>
                <a:srgbClr val="00B050"/>
              </a:solidFill>
              <a:latin typeface="Calibri"/>
              <a:ea typeface="+mn-ea"/>
              <a:cs typeface="+mn-cs"/>
            </a:endParaRPr>
          </a:p>
        </p:txBody>
      </p:sp>
      <p:sp>
        <p:nvSpPr>
          <p:cNvPr id="53" name="مستطيل 52"/>
          <p:cNvSpPr/>
          <p:nvPr/>
        </p:nvSpPr>
        <p:spPr>
          <a:xfrm>
            <a:off x="2022231" y="378069"/>
            <a:ext cx="754095" cy="492369"/>
          </a:xfrm>
          <a:prstGeom prst="rect">
            <a:avLst/>
          </a:prstGeom>
          <a:noFill/>
          <a:ln w="254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4" name="مستطيل 53"/>
          <p:cNvSpPr/>
          <p:nvPr/>
        </p:nvSpPr>
        <p:spPr>
          <a:xfrm>
            <a:off x="170822" y="1416819"/>
            <a:ext cx="1095560" cy="50428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5" name="مستطيل 54"/>
          <p:cNvSpPr/>
          <p:nvPr/>
        </p:nvSpPr>
        <p:spPr>
          <a:xfrm>
            <a:off x="414261" y="2475176"/>
            <a:ext cx="754095" cy="492369"/>
          </a:xfrm>
          <a:prstGeom prst="rect">
            <a:avLst/>
          </a:prstGeom>
          <a:noFill/>
          <a:ln w="254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cxnSp>
        <p:nvCxnSpPr>
          <p:cNvPr id="57" name="رابط كسهم مستقيم 56"/>
          <p:cNvCxnSpPr/>
          <p:nvPr/>
        </p:nvCxnSpPr>
        <p:spPr>
          <a:xfrm flipH="1">
            <a:off x="5234595" y="3517644"/>
            <a:ext cx="805752" cy="309150"/>
          </a:xfrm>
          <a:prstGeom prst="straightConnector1">
            <a:avLst/>
          </a:prstGeom>
          <a:ln>
            <a:solidFill>
              <a:srgbClr val="9EABBC"/>
            </a:solidFill>
            <a:tailEnd type="triangle"/>
          </a:ln>
        </p:spPr>
        <p:style>
          <a:lnRef idx="3">
            <a:schemeClr val="accent1"/>
          </a:lnRef>
          <a:fillRef idx="0">
            <a:schemeClr val="accent1"/>
          </a:fillRef>
          <a:effectRef idx="2">
            <a:schemeClr val="accent1"/>
          </a:effectRef>
          <a:fontRef idx="minor">
            <a:schemeClr val="tx1"/>
          </a:fontRef>
        </p:style>
      </p:cxnSp>
      <p:cxnSp>
        <p:nvCxnSpPr>
          <p:cNvPr id="58" name="رابط كسهم مستقيم 57"/>
          <p:cNvCxnSpPr/>
          <p:nvPr/>
        </p:nvCxnSpPr>
        <p:spPr>
          <a:xfrm>
            <a:off x="7275906" y="3517644"/>
            <a:ext cx="805752" cy="309150"/>
          </a:xfrm>
          <a:prstGeom prst="straightConnector1">
            <a:avLst/>
          </a:prstGeom>
          <a:ln>
            <a:solidFill>
              <a:srgbClr val="9EABBC"/>
            </a:solidFill>
            <a:tailEnd type="triangle"/>
          </a:ln>
        </p:spPr>
        <p:style>
          <a:lnRef idx="3">
            <a:schemeClr val="accent1"/>
          </a:lnRef>
          <a:fillRef idx="0">
            <a:schemeClr val="accent1"/>
          </a:fillRef>
          <a:effectRef idx="2">
            <a:schemeClr val="accent1"/>
          </a:effectRef>
          <a:fontRef idx="minor">
            <a:schemeClr val="tx1"/>
          </a:fontRef>
        </p:style>
      </p:cxnSp>
      <p:cxnSp>
        <p:nvCxnSpPr>
          <p:cNvPr id="66" name="رابط مستقيم 65"/>
          <p:cNvCxnSpPr/>
          <p:nvPr/>
        </p:nvCxnSpPr>
        <p:spPr>
          <a:xfrm>
            <a:off x="4141177" y="870438"/>
            <a:ext cx="8792" cy="1541166"/>
          </a:xfrm>
          <a:prstGeom prst="line">
            <a:avLst/>
          </a:prstGeom>
        </p:spPr>
        <p:style>
          <a:lnRef idx="3">
            <a:schemeClr val="accent1"/>
          </a:lnRef>
          <a:fillRef idx="0">
            <a:schemeClr val="accent1"/>
          </a:fillRef>
          <a:effectRef idx="2">
            <a:schemeClr val="accent1"/>
          </a:effectRef>
          <a:fontRef idx="minor">
            <a:schemeClr val="tx1"/>
          </a:fontRef>
        </p:style>
      </p:cxnSp>
      <p:cxnSp>
        <p:nvCxnSpPr>
          <p:cNvPr id="68" name="رابط كسهم مستقيم 67"/>
          <p:cNvCxnSpPr/>
          <p:nvPr/>
        </p:nvCxnSpPr>
        <p:spPr>
          <a:xfrm>
            <a:off x="4134071" y="870438"/>
            <a:ext cx="257976"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69" name="رابط كسهم مستقيم 68"/>
          <p:cNvCxnSpPr/>
          <p:nvPr/>
        </p:nvCxnSpPr>
        <p:spPr>
          <a:xfrm>
            <a:off x="4149969" y="2411604"/>
            <a:ext cx="401281" cy="645126"/>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72" name="رابط كسهم مستقيم 71"/>
          <p:cNvCxnSpPr/>
          <p:nvPr/>
        </p:nvCxnSpPr>
        <p:spPr>
          <a:xfrm flipH="1">
            <a:off x="3724147" y="1739107"/>
            <a:ext cx="425822" cy="22484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76" name="TextBox 9"/>
          <p:cNvSpPr txBox="1"/>
          <p:nvPr/>
        </p:nvSpPr>
        <p:spPr>
          <a:xfrm>
            <a:off x="2581895" y="1079706"/>
            <a:ext cx="1066800" cy="523220"/>
          </a:xfrm>
          <a:prstGeom prst="rect">
            <a:avLst/>
          </a:prstGeom>
          <a:solidFill>
            <a:schemeClr val="accent6">
              <a:lumMod val="20000"/>
              <a:lumOff val="80000"/>
            </a:schemeClr>
          </a:solidFill>
          <a:ln w="38100">
            <a:solidFill>
              <a:schemeClr val="accent5">
                <a:lumMod val="75000"/>
              </a:schemeClr>
            </a:solidFill>
          </a:ln>
        </p:spPr>
        <p:txBody>
          <a:bodyPr wrap="square" rtlCol="0">
            <a:spAutoFit/>
          </a:bodyPr>
          <a:lstStyle/>
          <a:p>
            <a:pPr algn="ctr"/>
            <a:r>
              <a:rPr lang="en-US" b="1" dirty="0"/>
              <a:t>Amniotic  </a:t>
            </a:r>
          </a:p>
          <a:p>
            <a:pPr algn="ctr"/>
            <a:r>
              <a:rPr lang="en-US" b="1" dirty="0"/>
              <a:t>cavity</a:t>
            </a:r>
          </a:p>
        </p:txBody>
      </p:sp>
      <p:sp>
        <p:nvSpPr>
          <p:cNvPr id="77" name="TextBox 14"/>
          <p:cNvSpPr txBox="1"/>
          <p:nvPr/>
        </p:nvSpPr>
        <p:spPr>
          <a:xfrm>
            <a:off x="2711812" y="3157367"/>
            <a:ext cx="930704" cy="369332"/>
          </a:xfrm>
          <a:prstGeom prst="rect">
            <a:avLst/>
          </a:prstGeom>
          <a:solidFill>
            <a:schemeClr val="accent6">
              <a:lumMod val="20000"/>
              <a:lumOff val="80000"/>
            </a:schemeClr>
          </a:solidFill>
          <a:ln w="38100">
            <a:solidFill>
              <a:schemeClr val="accent5">
                <a:lumMod val="75000"/>
              </a:schemeClr>
            </a:solidFill>
          </a:ln>
        </p:spPr>
        <p:txBody>
          <a:bodyPr wrap="none" rtlCol="0">
            <a:spAutoFit/>
          </a:bodyPr>
          <a:lstStyle/>
          <a:p>
            <a:r>
              <a:rPr lang="en-US" b="1" dirty="0"/>
              <a:t>Yolk sac</a:t>
            </a:r>
          </a:p>
        </p:txBody>
      </p:sp>
      <p:cxnSp>
        <p:nvCxnSpPr>
          <p:cNvPr id="78" name="Straight Arrow Connector 13"/>
          <p:cNvCxnSpPr>
            <a:stCxn id="76" idx="1"/>
          </p:cNvCxnSpPr>
          <p:nvPr/>
        </p:nvCxnSpPr>
        <p:spPr>
          <a:xfrm flipH="1">
            <a:off x="1843463" y="1341316"/>
            <a:ext cx="738432" cy="193394"/>
          </a:xfrm>
          <a:prstGeom prst="straightConnector1">
            <a:avLst/>
          </a:prstGeom>
          <a:ln w="38100">
            <a:tailEnd type="arrow"/>
          </a:ln>
        </p:spPr>
        <p:style>
          <a:lnRef idx="3">
            <a:schemeClr val="dk1"/>
          </a:lnRef>
          <a:fillRef idx="0">
            <a:schemeClr val="dk1"/>
          </a:fillRef>
          <a:effectRef idx="2">
            <a:schemeClr val="dk1"/>
          </a:effectRef>
          <a:fontRef idx="minor">
            <a:schemeClr val="tx1"/>
          </a:fontRef>
        </p:style>
      </p:cxnSp>
      <p:cxnSp>
        <p:nvCxnSpPr>
          <p:cNvPr id="80" name="Straight Arrow Connector 13"/>
          <p:cNvCxnSpPr/>
          <p:nvPr/>
        </p:nvCxnSpPr>
        <p:spPr>
          <a:xfrm flipH="1" flipV="1">
            <a:off x="1862737" y="2879437"/>
            <a:ext cx="849075" cy="368522"/>
          </a:xfrm>
          <a:prstGeom prst="straightConnector1">
            <a:avLst/>
          </a:prstGeom>
          <a:ln w="38100">
            <a:tailEnd type="arrow"/>
          </a:ln>
        </p:spPr>
        <p:style>
          <a:lnRef idx="3">
            <a:schemeClr val="dk1"/>
          </a:lnRef>
          <a:fillRef idx="0">
            <a:schemeClr val="dk1"/>
          </a:fillRef>
          <a:effectRef idx="2">
            <a:schemeClr val="dk1"/>
          </a:effectRef>
          <a:fontRef idx="minor">
            <a:schemeClr val="tx1"/>
          </a:fontRef>
        </p:style>
      </p:cxnSp>
      <p:sp>
        <p:nvSpPr>
          <p:cNvPr id="82" name="TextBox 9"/>
          <p:cNvSpPr txBox="1"/>
          <p:nvPr/>
        </p:nvSpPr>
        <p:spPr>
          <a:xfrm>
            <a:off x="4779935" y="4259795"/>
            <a:ext cx="1066800" cy="523220"/>
          </a:xfrm>
          <a:prstGeom prst="rect">
            <a:avLst/>
          </a:prstGeom>
          <a:noFill/>
          <a:ln w="38100">
            <a:solidFill>
              <a:schemeClr val="accent5">
                <a:lumMod val="75000"/>
              </a:schemeClr>
            </a:solidFill>
          </a:ln>
        </p:spPr>
        <p:txBody>
          <a:bodyPr wrap="square" rtlCol="0">
            <a:spAutoFit/>
          </a:bodyPr>
          <a:lstStyle/>
          <a:p>
            <a:pPr algn="ctr"/>
            <a:r>
              <a:rPr lang="en-US" b="1" dirty="0">
                <a:solidFill>
                  <a:schemeClr val="tx1"/>
                </a:solidFill>
              </a:rPr>
              <a:t>Amniotic  </a:t>
            </a:r>
          </a:p>
          <a:p>
            <a:pPr algn="ctr"/>
            <a:r>
              <a:rPr lang="en-US" b="1" dirty="0">
                <a:solidFill>
                  <a:schemeClr val="tx1"/>
                </a:solidFill>
              </a:rPr>
              <a:t>cavity</a:t>
            </a:r>
          </a:p>
        </p:txBody>
      </p:sp>
      <p:sp>
        <p:nvSpPr>
          <p:cNvPr id="83" name="TextBox 14"/>
          <p:cNvSpPr txBox="1"/>
          <p:nvPr/>
        </p:nvSpPr>
        <p:spPr>
          <a:xfrm>
            <a:off x="7473983" y="4259795"/>
            <a:ext cx="910827" cy="307777"/>
          </a:xfrm>
          <a:prstGeom prst="rect">
            <a:avLst/>
          </a:prstGeom>
          <a:noFill/>
          <a:ln w="38100">
            <a:solidFill>
              <a:schemeClr val="accent5">
                <a:lumMod val="75000"/>
              </a:schemeClr>
            </a:solidFill>
          </a:ln>
        </p:spPr>
        <p:txBody>
          <a:bodyPr wrap="none" rtlCol="0">
            <a:spAutoFit/>
          </a:bodyPr>
          <a:lstStyle/>
          <a:p>
            <a:r>
              <a:rPr lang="en-US" b="1" dirty="0">
                <a:solidFill>
                  <a:schemeClr val="tx1"/>
                </a:solidFill>
              </a:rPr>
              <a:t>Yolk sac</a:t>
            </a:r>
          </a:p>
        </p:txBody>
      </p:sp>
      <p:sp>
        <p:nvSpPr>
          <p:cNvPr id="84" name="شكل بيضاوي 83"/>
          <p:cNvSpPr/>
          <p:nvPr/>
        </p:nvSpPr>
        <p:spPr>
          <a:xfrm>
            <a:off x="571500" y="4327658"/>
            <a:ext cx="1076430" cy="1958507"/>
          </a:xfrm>
          <a:prstGeom prst="ellipse">
            <a:avLst/>
          </a:prstGeom>
          <a:noFill/>
          <a:ln w="6032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cxnSp>
        <p:nvCxnSpPr>
          <p:cNvPr id="86" name="رابط كسهم مستقيم 85"/>
          <p:cNvCxnSpPr/>
          <p:nvPr/>
        </p:nvCxnSpPr>
        <p:spPr>
          <a:xfrm flipV="1">
            <a:off x="1607736" y="4783015"/>
            <a:ext cx="1131584" cy="160774"/>
          </a:xfrm>
          <a:prstGeom prst="straightConnector1">
            <a:avLst/>
          </a:prstGeom>
          <a:ln w="60325">
            <a:solidFill>
              <a:schemeClr val="accent5">
                <a:lumMod val="75000"/>
              </a:schemeClr>
            </a:solidFill>
            <a:tailEnd type="triangle"/>
          </a:ln>
        </p:spPr>
        <p:style>
          <a:lnRef idx="3">
            <a:schemeClr val="accent5"/>
          </a:lnRef>
          <a:fillRef idx="0">
            <a:schemeClr val="accent5"/>
          </a:fillRef>
          <a:effectRef idx="2">
            <a:schemeClr val="accent5"/>
          </a:effectRef>
          <a:fontRef idx="minor">
            <a:schemeClr val="tx1"/>
          </a:fontRef>
        </p:style>
      </p:cxnSp>
      <p:sp>
        <p:nvSpPr>
          <p:cNvPr id="88" name="TextBox 19"/>
          <p:cNvSpPr txBox="1"/>
          <p:nvPr/>
        </p:nvSpPr>
        <p:spPr>
          <a:xfrm>
            <a:off x="2664376" y="4568322"/>
            <a:ext cx="1163008" cy="707886"/>
          </a:xfrm>
          <a:prstGeom prst="rect">
            <a:avLst/>
          </a:prstGeom>
          <a:noFill/>
        </p:spPr>
        <p:txBody>
          <a:bodyPr wrap="square" rtlCol="0">
            <a:spAutoFit/>
          </a:bodyPr>
          <a:lstStyle/>
          <a:p>
            <a:r>
              <a:rPr lang="en-US" sz="2000" b="1" dirty="0">
                <a:solidFill>
                  <a:schemeClr val="accent1"/>
                </a:solidFill>
                <a:effectLst>
                  <a:outerShdw blurRad="38100" dist="38100" dir="2700000" algn="tl">
                    <a:srgbClr val="000000">
                      <a:alpha val="43137"/>
                    </a:srgbClr>
                  </a:outerShdw>
                </a:effectLst>
              </a:rPr>
              <a:t>Embryo</a:t>
            </a:r>
            <a:r>
              <a:rPr lang="ar-SA" sz="2000" dirty="0">
                <a:solidFill>
                  <a:schemeClr val="tx1"/>
                </a:solidFill>
              </a:rPr>
              <a:t> </a:t>
            </a:r>
            <a:endParaRPr lang="en-US" sz="2000" b="1" dirty="0">
              <a:solidFill>
                <a:schemeClr val="accent1"/>
              </a:solidFill>
              <a:effectLst>
                <a:outerShdw blurRad="38100" dist="38100" dir="2700000" algn="tl">
                  <a:srgbClr val="000000">
                    <a:alpha val="43137"/>
                  </a:srgbClr>
                </a:outerShdw>
              </a:effectLst>
            </a:endParaRPr>
          </a:p>
        </p:txBody>
      </p:sp>
      <p:sp>
        <p:nvSpPr>
          <p:cNvPr id="37" name="TextBox 4"/>
          <p:cNvSpPr txBox="1"/>
          <p:nvPr/>
        </p:nvSpPr>
        <p:spPr>
          <a:xfrm>
            <a:off x="4026111" y="2258"/>
            <a:ext cx="8214014" cy="707886"/>
          </a:xfrm>
          <a:prstGeom prst="rect">
            <a:avLst/>
          </a:prstGeom>
          <a:solidFill>
            <a:schemeClr val="accent1">
              <a:lumMod val="40000"/>
              <a:lumOff val="60000"/>
            </a:schemeClr>
          </a:solidFill>
        </p:spPr>
        <p:txBody>
          <a:bodyPr wrap="square" rtlCol="0">
            <a:spAutoFit/>
          </a:bodyPr>
          <a:lstStyle/>
          <a:p>
            <a:pPr algn="ctr"/>
            <a:r>
              <a:rPr lang="en-US" sz="4000" b="1" u="sng" kern="1200" dirty="0" smtClean="0">
                <a:solidFill>
                  <a:schemeClr val="bg1"/>
                </a:solidFill>
                <a:effectLst>
                  <a:outerShdw blurRad="38100" dist="38100" dir="2700000" algn="tl">
                    <a:srgbClr val="000000">
                      <a:alpha val="43137"/>
                    </a:srgbClr>
                  </a:outerShdw>
                </a:effectLst>
                <a:latin typeface="+mn-lt"/>
                <a:ea typeface="Calibri"/>
                <a:cs typeface="Times New Roman" pitchFamily="18" charset="0"/>
              </a:rPr>
              <a:t>The doctor’s Introduction</a:t>
            </a:r>
            <a:endParaRPr lang="en-GB" sz="4000" b="1" u="sng" kern="1200" dirty="0">
              <a:solidFill>
                <a:schemeClr val="bg1"/>
              </a:solidFill>
              <a:effectLst>
                <a:outerShdw blurRad="38100" dist="38100" dir="2700000" algn="tl">
                  <a:srgbClr val="000000">
                    <a:alpha val="43137"/>
                  </a:srgbClr>
                </a:outerShdw>
              </a:effectLst>
              <a:latin typeface="+mn-lt"/>
              <a:ea typeface="Calibri"/>
              <a:cs typeface="Times New Roman" pitchFamily="18" charset="0"/>
            </a:endParaRPr>
          </a:p>
        </p:txBody>
      </p:sp>
      <p:pic>
        <p:nvPicPr>
          <p:cNvPr id="1026" name="Picture 2" descr="Image result for youtube">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75273" y="5641676"/>
            <a:ext cx="1116074" cy="1116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34617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es.jpg"/>
          <p:cNvPicPr>
            <a:picLocks noChangeAspect="1"/>
          </p:cNvPicPr>
          <p:nvPr/>
        </p:nvPicPr>
        <p:blipFill>
          <a:blip r:embed="rId2" cstate="print"/>
          <a:stretch>
            <a:fillRect/>
          </a:stretch>
        </p:blipFill>
        <p:spPr>
          <a:xfrm>
            <a:off x="0" y="0"/>
            <a:ext cx="5715000" cy="6858000"/>
          </a:xfrm>
          <a:prstGeom prst="rect">
            <a:avLst/>
          </a:prstGeom>
          <a:ln w="38100" cap="sq">
            <a:solidFill>
              <a:srgbClr val="000000"/>
            </a:solidFill>
            <a:prstDash val="solid"/>
            <a:miter lim="800000"/>
          </a:ln>
          <a:effectLst/>
        </p:spPr>
      </p:pic>
      <p:sp>
        <p:nvSpPr>
          <p:cNvPr id="3" name="مربع نص 2"/>
          <p:cNvSpPr txBox="1"/>
          <p:nvPr/>
        </p:nvSpPr>
        <p:spPr>
          <a:xfrm>
            <a:off x="5855368" y="138416"/>
            <a:ext cx="6079958" cy="830997"/>
          </a:xfrm>
          <a:prstGeom prst="rect">
            <a:avLst/>
          </a:prstGeom>
          <a:noFill/>
        </p:spPr>
        <p:txBody>
          <a:bodyPr wrap="square" rtlCol="1">
            <a:spAutoFit/>
          </a:bodyPr>
          <a:lstStyle/>
          <a:p>
            <a:pPr algn="r" rtl="1"/>
            <a:r>
              <a:rPr lang="ar-SA" sz="1600" kern="1200" dirty="0">
                <a:solidFill>
                  <a:prstClr val="white">
                    <a:lumMod val="65000"/>
                  </a:prstClr>
                </a:solidFill>
                <a:latin typeface="Calibri"/>
                <a:ea typeface="+mn-ea"/>
                <a:cs typeface="+mn-cs"/>
              </a:rPr>
              <a:t>ال</a:t>
            </a:r>
            <a:r>
              <a:rPr lang="en-US" sz="1600" kern="1200" dirty="0">
                <a:solidFill>
                  <a:prstClr val="white">
                    <a:lumMod val="65000"/>
                  </a:prstClr>
                </a:solidFill>
                <a:latin typeface="Calibri"/>
                <a:ea typeface="+mn-ea"/>
                <a:cs typeface="+mn-cs"/>
              </a:rPr>
              <a:t>mesoderm</a:t>
            </a:r>
            <a:r>
              <a:rPr lang="ar-SA" sz="1600" kern="1200" dirty="0">
                <a:solidFill>
                  <a:prstClr val="white">
                    <a:lumMod val="65000"/>
                  </a:prstClr>
                </a:solidFill>
                <a:latin typeface="Calibri"/>
                <a:ea typeface="+mn-ea"/>
                <a:cs typeface="+mn-cs"/>
              </a:rPr>
              <a:t> ينبغي أن يملأ الفراغ ما بين ال </a:t>
            </a:r>
            <a:r>
              <a:rPr lang="en-US" sz="1600" kern="1200" dirty="0">
                <a:solidFill>
                  <a:prstClr val="white">
                    <a:lumMod val="65000"/>
                  </a:prstClr>
                </a:solidFill>
                <a:latin typeface="Calibri"/>
                <a:ea typeface="+mn-ea"/>
                <a:cs typeface="+mn-cs"/>
              </a:rPr>
              <a:t> ectoderm</a:t>
            </a:r>
            <a:r>
              <a:rPr lang="ar-SA" sz="1600" kern="1200" dirty="0">
                <a:solidFill>
                  <a:prstClr val="white">
                    <a:lumMod val="65000"/>
                  </a:prstClr>
                </a:solidFill>
                <a:latin typeface="Calibri"/>
                <a:ea typeface="+mn-ea"/>
                <a:cs typeface="+mn-cs"/>
              </a:rPr>
              <a:t>و ال </a:t>
            </a:r>
            <a:r>
              <a:rPr lang="en-US" sz="1600" kern="1200" dirty="0">
                <a:solidFill>
                  <a:prstClr val="white">
                    <a:lumMod val="65000"/>
                  </a:prstClr>
                </a:solidFill>
                <a:latin typeface="Calibri"/>
                <a:ea typeface="+mn-ea"/>
                <a:cs typeface="+mn-cs"/>
              </a:rPr>
              <a:t> endoderm</a:t>
            </a:r>
            <a:r>
              <a:rPr lang="ar-SA" sz="1600" kern="1200" dirty="0">
                <a:solidFill>
                  <a:prstClr val="white">
                    <a:lumMod val="65000"/>
                  </a:prstClr>
                </a:solidFill>
                <a:latin typeface="Calibri"/>
                <a:ea typeface="+mn-ea"/>
                <a:cs typeface="+mn-cs"/>
              </a:rPr>
              <a:t>ولكن في الحقيقة في المنتصف لا يوجد </a:t>
            </a:r>
            <a:r>
              <a:rPr lang="en-US" sz="1600" kern="1200" dirty="0">
                <a:solidFill>
                  <a:prstClr val="white">
                    <a:lumMod val="65000"/>
                  </a:prstClr>
                </a:solidFill>
                <a:latin typeface="Calibri"/>
                <a:ea typeface="+mn-ea"/>
                <a:cs typeface="+mn-cs"/>
              </a:rPr>
              <a:t>mesoderm</a:t>
            </a:r>
            <a:r>
              <a:rPr lang="ar-SA" sz="1600" kern="1200" dirty="0">
                <a:solidFill>
                  <a:prstClr val="white">
                    <a:lumMod val="65000"/>
                  </a:prstClr>
                </a:solidFill>
                <a:latin typeface="Calibri"/>
                <a:ea typeface="+mn-ea"/>
                <a:cs typeface="+mn-cs"/>
              </a:rPr>
              <a:t> يوجد قضيب دائري </a:t>
            </a:r>
            <a:r>
              <a:rPr lang="en-US" sz="1600" kern="1200" dirty="0">
                <a:solidFill>
                  <a:prstClr val="white">
                    <a:lumMod val="65000"/>
                  </a:prstClr>
                </a:solidFill>
                <a:latin typeface="Calibri"/>
                <a:ea typeface="+mn-ea"/>
                <a:cs typeface="+mn-cs"/>
              </a:rPr>
              <a:t>(rod-like structure)</a:t>
            </a:r>
            <a:r>
              <a:rPr lang="ar-SA" sz="1600" kern="1200" dirty="0">
                <a:solidFill>
                  <a:prstClr val="white">
                    <a:lumMod val="65000"/>
                  </a:prstClr>
                </a:solidFill>
                <a:latin typeface="Calibri"/>
                <a:ea typeface="+mn-ea"/>
                <a:cs typeface="+mn-cs"/>
              </a:rPr>
              <a:t> اسمه </a:t>
            </a:r>
            <a:r>
              <a:rPr lang="en-US" sz="1600" kern="1200" dirty="0">
                <a:solidFill>
                  <a:srgbClr val="FF0000"/>
                </a:solidFill>
                <a:latin typeface="Calibri"/>
                <a:ea typeface="+mn-ea"/>
                <a:cs typeface="+mn-cs"/>
              </a:rPr>
              <a:t>.</a:t>
            </a:r>
            <a:r>
              <a:rPr lang="en-US" sz="1600" b="1" kern="1200" dirty="0">
                <a:solidFill>
                  <a:srgbClr val="FF0000"/>
                </a:solidFill>
                <a:latin typeface="Calibri"/>
                <a:ea typeface="+mn-ea"/>
                <a:cs typeface="+mn-cs"/>
              </a:rPr>
              <a:t>Notochord</a:t>
            </a:r>
            <a:endParaRPr lang="ar-SA" sz="1600" b="1" kern="1200" dirty="0">
              <a:solidFill>
                <a:srgbClr val="FF0000"/>
              </a:solidFill>
              <a:latin typeface="Calibri"/>
              <a:ea typeface="+mn-ea"/>
              <a:cs typeface="+mn-cs"/>
            </a:endParaRPr>
          </a:p>
        </p:txBody>
      </p:sp>
      <p:sp>
        <p:nvSpPr>
          <p:cNvPr id="4" name="مربع نص 3"/>
          <p:cNvSpPr txBox="1"/>
          <p:nvPr/>
        </p:nvSpPr>
        <p:spPr>
          <a:xfrm>
            <a:off x="5946222" y="1191589"/>
            <a:ext cx="6079958" cy="1292662"/>
          </a:xfrm>
          <a:prstGeom prst="rect">
            <a:avLst/>
          </a:prstGeom>
          <a:noFill/>
        </p:spPr>
        <p:txBody>
          <a:bodyPr wrap="square" rtlCol="1">
            <a:spAutoFit/>
          </a:bodyPr>
          <a:lstStyle/>
          <a:p>
            <a:pPr algn="l"/>
            <a:r>
              <a:rPr lang="en-US" sz="1600" kern="1200" dirty="0">
                <a:solidFill>
                  <a:schemeClr val="tx1"/>
                </a:solidFill>
                <a:latin typeface="Calibri"/>
                <a:ea typeface="+mn-ea"/>
                <a:cs typeface="+mn-cs"/>
              </a:rPr>
              <a:t>Mesoderm layer is divided into three parts</a:t>
            </a:r>
            <a:r>
              <a:rPr lang="en-US" sz="1600" kern="1200" dirty="0">
                <a:solidFill>
                  <a:srgbClr val="0070C0"/>
                </a:solidFill>
                <a:latin typeface="Calibri"/>
                <a:ea typeface="+mn-ea"/>
                <a:cs typeface="+mn-cs"/>
              </a:rPr>
              <a:t>:</a:t>
            </a:r>
          </a:p>
          <a:p>
            <a:r>
              <a:rPr lang="en-US" sz="1600" kern="1200" dirty="0">
                <a:solidFill>
                  <a:schemeClr val="tx1"/>
                </a:solidFill>
                <a:latin typeface="Calibri"/>
                <a:ea typeface="+mn-ea"/>
                <a:cs typeface="+mn-cs"/>
              </a:rPr>
              <a:t>1-paraxial mesoderm.</a:t>
            </a:r>
            <a:r>
              <a:rPr lang="ar-SA" sz="1600" kern="1200" dirty="0">
                <a:solidFill>
                  <a:schemeClr val="tx1"/>
                </a:solidFill>
                <a:latin typeface="Calibri"/>
                <a:ea typeface="+mn-ea"/>
                <a:cs typeface="+mn-cs"/>
              </a:rPr>
              <a:t> </a:t>
            </a:r>
            <a:r>
              <a:rPr lang="ar-SA" sz="1200" kern="1200" dirty="0">
                <a:solidFill>
                  <a:prstClr val="white">
                    <a:lumMod val="65000"/>
                  </a:prstClr>
                </a:solidFill>
                <a:latin typeface="Calibri"/>
                <a:ea typeface="+mn-ea"/>
                <a:cs typeface="+mn-cs"/>
              </a:rPr>
              <a:t>(الجزء الغامق)</a:t>
            </a:r>
            <a:endParaRPr lang="en-US" sz="1200" kern="1200" dirty="0">
              <a:solidFill>
                <a:prstClr val="white">
                  <a:lumMod val="65000"/>
                </a:prstClr>
              </a:solidFill>
              <a:latin typeface="Calibri"/>
              <a:ea typeface="+mn-ea"/>
              <a:cs typeface="+mn-cs"/>
            </a:endParaRPr>
          </a:p>
          <a:p>
            <a:pPr algn="l"/>
            <a:r>
              <a:rPr lang="en-US" sz="1600" kern="1200" dirty="0">
                <a:solidFill>
                  <a:schemeClr val="tx1"/>
                </a:solidFill>
                <a:latin typeface="Calibri"/>
                <a:ea typeface="+mn-ea"/>
                <a:cs typeface="+mn-cs"/>
              </a:rPr>
              <a:t>2-intermediate mesoderm.</a:t>
            </a:r>
          </a:p>
          <a:p>
            <a:r>
              <a:rPr lang="en-US" sz="1600" kern="1200" dirty="0">
                <a:solidFill>
                  <a:schemeClr val="tx1"/>
                </a:solidFill>
                <a:latin typeface="Calibri"/>
                <a:ea typeface="+mn-ea"/>
                <a:cs typeface="+mn-cs"/>
              </a:rPr>
              <a:t>3-lateral mesoderm.</a:t>
            </a:r>
            <a:r>
              <a:rPr lang="en-US" sz="1200" kern="1200" dirty="0">
                <a:solidFill>
                  <a:prstClr val="white">
                    <a:lumMod val="65000"/>
                  </a:prstClr>
                </a:solidFill>
                <a:latin typeface="Calibri"/>
                <a:ea typeface="+mn-ea"/>
                <a:cs typeface="+mn-cs"/>
              </a:rPr>
              <a:t>(has a central cavity)</a:t>
            </a:r>
            <a:endParaRPr lang="ar-SA" sz="1200" kern="1200" dirty="0">
              <a:solidFill>
                <a:prstClr val="white">
                  <a:lumMod val="65000"/>
                </a:prstClr>
              </a:solidFill>
              <a:latin typeface="Calibri"/>
              <a:ea typeface="+mn-ea"/>
              <a:cs typeface="+mn-cs"/>
            </a:endParaRPr>
          </a:p>
          <a:p>
            <a:pPr algn="r" rtl="1"/>
            <a:endParaRPr lang="ar-SA" b="1" dirty="0"/>
          </a:p>
        </p:txBody>
      </p:sp>
      <p:cxnSp>
        <p:nvCxnSpPr>
          <p:cNvPr id="5" name="رابط مستقيم 4"/>
          <p:cNvCxnSpPr/>
          <p:nvPr/>
        </p:nvCxnSpPr>
        <p:spPr>
          <a:xfrm flipV="1">
            <a:off x="6214998" y="1705708"/>
            <a:ext cx="1626576" cy="8792"/>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8" name="رابط مستقيم 7"/>
          <p:cNvCxnSpPr/>
          <p:nvPr/>
        </p:nvCxnSpPr>
        <p:spPr>
          <a:xfrm flipV="1">
            <a:off x="6180494" y="1951892"/>
            <a:ext cx="2101361" cy="11724"/>
          </a:xfrm>
          <a:prstGeom prst="line">
            <a:avLst/>
          </a:prstGeom>
          <a:ln>
            <a:solidFill>
              <a:schemeClr val="bg2">
                <a:lumMod val="50000"/>
              </a:schemeClr>
            </a:solidFill>
          </a:ln>
        </p:spPr>
        <p:style>
          <a:lnRef idx="3">
            <a:schemeClr val="dk1"/>
          </a:lnRef>
          <a:fillRef idx="0">
            <a:schemeClr val="dk1"/>
          </a:fillRef>
          <a:effectRef idx="2">
            <a:schemeClr val="dk1"/>
          </a:effectRef>
          <a:fontRef idx="minor">
            <a:schemeClr val="tx1"/>
          </a:fontRef>
        </p:style>
      </p:cxnSp>
      <p:cxnSp>
        <p:nvCxnSpPr>
          <p:cNvPr id="11" name="رابط مستقيم 10"/>
          <p:cNvCxnSpPr/>
          <p:nvPr/>
        </p:nvCxnSpPr>
        <p:spPr>
          <a:xfrm flipV="1">
            <a:off x="6214998" y="2194115"/>
            <a:ext cx="1494692" cy="8838"/>
          </a:xfrm>
          <a:prstGeom prst="line">
            <a:avLst/>
          </a:prstGeom>
          <a:ln>
            <a:solidFill>
              <a:srgbClr val="00B050"/>
            </a:solidFill>
          </a:ln>
        </p:spPr>
        <p:style>
          <a:lnRef idx="3">
            <a:schemeClr val="dk1"/>
          </a:lnRef>
          <a:fillRef idx="0">
            <a:schemeClr val="dk1"/>
          </a:fillRef>
          <a:effectRef idx="2">
            <a:schemeClr val="dk1"/>
          </a:effectRef>
          <a:fontRef idx="minor">
            <a:schemeClr val="tx1"/>
          </a:fontRef>
        </p:style>
      </p:cxnSp>
      <p:sp>
        <p:nvSpPr>
          <p:cNvPr id="13" name="مستطيل 12"/>
          <p:cNvSpPr/>
          <p:nvPr/>
        </p:nvSpPr>
        <p:spPr>
          <a:xfrm>
            <a:off x="3789485" y="553915"/>
            <a:ext cx="624253" cy="25310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4" name="مستطيل 13"/>
          <p:cNvSpPr/>
          <p:nvPr/>
        </p:nvSpPr>
        <p:spPr>
          <a:xfrm>
            <a:off x="3174024" y="553915"/>
            <a:ext cx="624253" cy="253104"/>
          </a:xfrm>
          <a:prstGeom prst="rect">
            <a:avLst/>
          </a:prstGeom>
          <a:no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5" name="مستطيل 14"/>
          <p:cNvSpPr/>
          <p:nvPr/>
        </p:nvSpPr>
        <p:spPr>
          <a:xfrm>
            <a:off x="2945424" y="1714500"/>
            <a:ext cx="782514" cy="175846"/>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6" name="مربع نص 15"/>
          <p:cNvSpPr txBox="1"/>
          <p:nvPr/>
        </p:nvSpPr>
        <p:spPr>
          <a:xfrm>
            <a:off x="6146285" y="2825625"/>
            <a:ext cx="5679831" cy="323165"/>
          </a:xfrm>
          <a:prstGeom prst="rect">
            <a:avLst/>
          </a:prstGeom>
          <a:noFill/>
        </p:spPr>
        <p:txBody>
          <a:bodyPr wrap="square" rtlCol="1">
            <a:spAutoFit/>
          </a:bodyPr>
          <a:lstStyle/>
          <a:p>
            <a:r>
              <a:rPr lang="en-US" sz="1500" u="sng" kern="1200" dirty="0">
                <a:solidFill>
                  <a:prstClr val="white">
                    <a:lumMod val="65000"/>
                  </a:prstClr>
                </a:solidFill>
                <a:latin typeface="Calibri"/>
                <a:ea typeface="+mn-ea"/>
                <a:cs typeface="+mn-cs"/>
              </a:rPr>
              <a:t>Paraxial mesoderm: Consists of smaller units every unit </a:t>
            </a:r>
            <a:r>
              <a:rPr lang="en-US" sz="1500" u="sng" kern="1200" dirty="0" smtClean="0">
                <a:solidFill>
                  <a:prstClr val="white">
                    <a:lumMod val="65000"/>
                  </a:prstClr>
                </a:solidFill>
                <a:latin typeface="Calibri"/>
                <a:ea typeface="+mn-ea"/>
                <a:cs typeface="+mn-cs"/>
              </a:rPr>
              <a:t>is called somite</a:t>
            </a:r>
            <a:endParaRPr lang="ar-SA" sz="1500" u="sng" kern="1200" dirty="0">
              <a:solidFill>
                <a:prstClr val="white">
                  <a:lumMod val="65000"/>
                </a:prstClr>
              </a:solidFill>
              <a:latin typeface="Calibri"/>
              <a:ea typeface="+mn-ea"/>
              <a:cs typeface="+mn-cs"/>
            </a:endParaRPr>
          </a:p>
        </p:txBody>
      </p:sp>
      <p:sp>
        <p:nvSpPr>
          <p:cNvPr id="17" name="مربع نص 16"/>
          <p:cNvSpPr txBox="1"/>
          <p:nvPr/>
        </p:nvSpPr>
        <p:spPr>
          <a:xfrm>
            <a:off x="5946222" y="2502460"/>
            <a:ext cx="5879894" cy="323165"/>
          </a:xfrm>
          <a:prstGeom prst="rect">
            <a:avLst/>
          </a:prstGeom>
          <a:noFill/>
        </p:spPr>
        <p:txBody>
          <a:bodyPr wrap="square" rtlCol="1">
            <a:spAutoFit/>
          </a:bodyPr>
          <a:lstStyle/>
          <a:p>
            <a:pPr algn="r" rtl="1"/>
            <a:r>
              <a:rPr lang="ar-SA" sz="1500" kern="1200" dirty="0">
                <a:solidFill>
                  <a:prstClr val="white">
                    <a:lumMod val="65000"/>
                  </a:prstClr>
                </a:solidFill>
                <a:latin typeface="Calibri"/>
                <a:ea typeface="+mn-ea"/>
                <a:cs typeface="+mn-cs"/>
              </a:rPr>
              <a:t>لو تلاحظ في الصورة مكتوب </a:t>
            </a:r>
            <a:r>
              <a:rPr lang="en-US" sz="1500" kern="1200" dirty="0">
                <a:solidFill>
                  <a:schemeClr val="tx1"/>
                </a:solidFill>
                <a:latin typeface="Calibri"/>
                <a:ea typeface="+mn-ea"/>
                <a:cs typeface="+mn-cs"/>
              </a:rPr>
              <a:t>somite</a:t>
            </a:r>
            <a:r>
              <a:rPr lang="ar-SA" sz="1500" kern="1200" dirty="0">
                <a:solidFill>
                  <a:prstClr val="white">
                    <a:lumMod val="65000"/>
                  </a:prstClr>
                </a:solidFill>
                <a:latin typeface="Calibri"/>
                <a:ea typeface="+mn-ea"/>
                <a:cs typeface="+mn-cs"/>
              </a:rPr>
              <a:t> مكان ال</a:t>
            </a:r>
            <a:r>
              <a:rPr lang="en-US" sz="1500" kern="1200" dirty="0">
                <a:solidFill>
                  <a:prstClr val="white">
                    <a:lumMod val="65000"/>
                  </a:prstClr>
                </a:solidFill>
                <a:latin typeface="Calibri"/>
                <a:ea typeface="+mn-ea"/>
                <a:cs typeface="+mn-cs"/>
              </a:rPr>
              <a:t>paraxial mesoderm</a:t>
            </a:r>
            <a:r>
              <a:rPr lang="ar-SA" sz="1500" kern="1200" dirty="0">
                <a:solidFill>
                  <a:prstClr val="white">
                    <a:lumMod val="65000"/>
                  </a:prstClr>
                </a:solidFill>
                <a:latin typeface="Calibri"/>
                <a:ea typeface="+mn-ea"/>
                <a:cs typeface="+mn-cs"/>
              </a:rPr>
              <a:t> طيب ما هو الفرق؟؟</a:t>
            </a:r>
          </a:p>
        </p:txBody>
      </p:sp>
      <p:cxnSp>
        <p:nvCxnSpPr>
          <p:cNvPr id="18" name="رابط مستقيم 17"/>
          <p:cNvCxnSpPr/>
          <p:nvPr/>
        </p:nvCxnSpPr>
        <p:spPr>
          <a:xfrm flipH="1">
            <a:off x="9407769" y="2755287"/>
            <a:ext cx="540000" cy="0"/>
          </a:xfrm>
          <a:prstGeom prst="line">
            <a:avLst/>
          </a:prstGeom>
          <a:ln>
            <a:solidFill>
              <a:srgbClr val="7030A0"/>
            </a:solidFill>
          </a:ln>
        </p:spPr>
        <p:style>
          <a:lnRef idx="3">
            <a:schemeClr val="dk1"/>
          </a:lnRef>
          <a:fillRef idx="0">
            <a:schemeClr val="dk1"/>
          </a:fillRef>
          <a:effectRef idx="2">
            <a:schemeClr val="dk1"/>
          </a:effectRef>
          <a:fontRef idx="minor">
            <a:schemeClr val="tx1"/>
          </a:fontRef>
        </p:style>
      </p:cxnSp>
      <p:sp>
        <p:nvSpPr>
          <p:cNvPr id="25" name="مستطيل 24"/>
          <p:cNvSpPr/>
          <p:nvPr/>
        </p:nvSpPr>
        <p:spPr>
          <a:xfrm>
            <a:off x="3103685" y="3774830"/>
            <a:ext cx="624253" cy="253104"/>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6" name="مربع نص 25"/>
          <p:cNvSpPr txBox="1"/>
          <p:nvPr/>
        </p:nvSpPr>
        <p:spPr>
          <a:xfrm>
            <a:off x="6154616" y="3217171"/>
            <a:ext cx="5671500" cy="553998"/>
          </a:xfrm>
          <a:prstGeom prst="rect">
            <a:avLst/>
          </a:prstGeom>
          <a:noFill/>
        </p:spPr>
        <p:txBody>
          <a:bodyPr wrap="square" rtlCol="1">
            <a:spAutoFit/>
          </a:bodyPr>
          <a:lstStyle/>
          <a:p>
            <a:pPr algn="r" rtl="1"/>
            <a:r>
              <a:rPr lang="ar-SA" sz="1500" kern="1200" dirty="0">
                <a:solidFill>
                  <a:prstClr val="white">
                    <a:lumMod val="65000"/>
                  </a:prstClr>
                </a:solidFill>
                <a:latin typeface="Calibri"/>
                <a:ea typeface="+mn-ea"/>
                <a:cs typeface="+mn-cs"/>
              </a:rPr>
              <a:t>عشان تكون بصورة أوضح تخيلها زي العمود الفقري (</a:t>
            </a:r>
            <a:r>
              <a:rPr lang="en-US" sz="1500" kern="1200" dirty="0">
                <a:solidFill>
                  <a:prstClr val="white">
                    <a:lumMod val="65000"/>
                  </a:prstClr>
                </a:solidFill>
                <a:latin typeface="Calibri"/>
                <a:ea typeface="+mn-ea"/>
                <a:cs typeface="+mn-cs"/>
              </a:rPr>
              <a:t>(paraxial mesoderm</a:t>
            </a:r>
            <a:r>
              <a:rPr lang="ar-SA" sz="1500" kern="1200" dirty="0">
                <a:solidFill>
                  <a:prstClr val="white">
                    <a:lumMod val="65000"/>
                  </a:prstClr>
                </a:solidFill>
                <a:latin typeface="Calibri"/>
                <a:ea typeface="+mn-ea"/>
                <a:cs typeface="+mn-cs"/>
              </a:rPr>
              <a:t>  والفقرات المكونة له هي </a:t>
            </a:r>
            <a:r>
              <a:rPr lang="en-US" sz="1500" kern="1200" dirty="0">
                <a:solidFill>
                  <a:prstClr val="white">
                    <a:lumMod val="65000"/>
                  </a:prstClr>
                </a:solidFill>
                <a:latin typeface="Calibri"/>
                <a:ea typeface="+mn-ea"/>
                <a:cs typeface="+mn-cs"/>
              </a:rPr>
              <a:t>(</a:t>
            </a:r>
            <a:r>
              <a:rPr lang="en-US" kern="1200" dirty="0">
                <a:solidFill>
                  <a:prstClr val="white">
                    <a:lumMod val="65000"/>
                  </a:prstClr>
                </a:solidFill>
                <a:latin typeface="Calibri"/>
              </a:rPr>
              <a:t>somite)</a:t>
            </a:r>
            <a:r>
              <a:rPr lang="ar-SA" kern="1200" dirty="0">
                <a:solidFill>
                  <a:prstClr val="white">
                    <a:lumMod val="65000"/>
                  </a:prstClr>
                </a:solidFill>
                <a:latin typeface="Calibri"/>
              </a:rPr>
              <a:t> </a:t>
            </a:r>
            <a:r>
              <a:rPr lang="en-US" kern="1200" dirty="0">
                <a:solidFill>
                  <a:prstClr val="white">
                    <a:lumMod val="65000"/>
                  </a:prstClr>
                </a:solidFill>
                <a:latin typeface="Calibri"/>
              </a:rPr>
              <a:t>.</a:t>
            </a:r>
            <a:endParaRPr lang="ar-SA" dirty="0"/>
          </a:p>
        </p:txBody>
      </p:sp>
      <p:sp>
        <p:nvSpPr>
          <p:cNvPr id="28" name="مربع نص 27"/>
          <p:cNvSpPr txBox="1"/>
          <p:nvPr/>
        </p:nvSpPr>
        <p:spPr>
          <a:xfrm>
            <a:off x="6094760" y="5447461"/>
            <a:ext cx="5970748" cy="1000274"/>
          </a:xfrm>
          <a:prstGeom prst="rect">
            <a:avLst/>
          </a:prstGeom>
          <a:noFill/>
        </p:spPr>
        <p:txBody>
          <a:bodyPr wrap="square" rtlCol="1">
            <a:spAutoFit/>
          </a:bodyPr>
          <a:lstStyle/>
          <a:p>
            <a:pPr algn="r" rtl="1"/>
            <a:r>
              <a:rPr lang="ar-SA" sz="1500" kern="1200" dirty="0">
                <a:solidFill>
                  <a:prstClr val="white">
                    <a:lumMod val="65000"/>
                  </a:prstClr>
                </a:solidFill>
                <a:latin typeface="Calibri"/>
                <a:ea typeface="+mn-ea"/>
                <a:cs typeface="+mn-cs"/>
              </a:rPr>
              <a:t>ال </a:t>
            </a:r>
            <a:r>
              <a:rPr lang="en-US" sz="1500" kern="1200" dirty="0">
                <a:solidFill>
                  <a:prstClr val="white">
                    <a:lumMod val="65000"/>
                  </a:prstClr>
                </a:solidFill>
                <a:latin typeface="Calibri"/>
                <a:ea typeface="+mn-ea"/>
                <a:cs typeface="+mn-cs"/>
              </a:rPr>
              <a:t>lateral mesoderm</a:t>
            </a:r>
            <a:r>
              <a:rPr lang="ar-SA" sz="1500" kern="1200" dirty="0">
                <a:solidFill>
                  <a:prstClr val="white">
                    <a:lumMod val="65000"/>
                  </a:prstClr>
                </a:solidFill>
                <a:latin typeface="Calibri"/>
                <a:ea typeface="+mn-ea"/>
                <a:cs typeface="+mn-cs"/>
              </a:rPr>
              <a:t> يحتوي على </a:t>
            </a:r>
            <a:r>
              <a:rPr lang="en-US" sz="1500" kern="1200" dirty="0" err="1" smtClean="0">
                <a:solidFill>
                  <a:prstClr val="white">
                    <a:lumMod val="65000"/>
                  </a:prstClr>
                </a:solidFill>
                <a:latin typeface="Calibri"/>
                <a:ea typeface="+mn-ea"/>
                <a:cs typeface="+mn-cs"/>
              </a:rPr>
              <a:t>intraembryonic</a:t>
            </a:r>
            <a:r>
              <a:rPr lang="en-US" sz="1500" kern="1200" dirty="0" smtClean="0">
                <a:solidFill>
                  <a:prstClr val="white">
                    <a:lumMod val="65000"/>
                  </a:prstClr>
                </a:solidFill>
                <a:latin typeface="Calibri"/>
                <a:ea typeface="+mn-ea"/>
                <a:cs typeface="+mn-cs"/>
              </a:rPr>
              <a:t> coelom</a:t>
            </a:r>
            <a:r>
              <a:rPr lang="ar-SA" sz="1500" kern="1200" dirty="0" smtClean="0">
                <a:solidFill>
                  <a:prstClr val="white">
                    <a:lumMod val="65000"/>
                  </a:prstClr>
                </a:solidFill>
                <a:latin typeface="Calibri"/>
                <a:ea typeface="+mn-ea"/>
                <a:cs typeface="+mn-cs"/>
              </a:rPr>
              <a:t> </a:t>
            </a:r>
            <a:r>
              <a:rPr lang="ar-SA" sz="1500" kern="1200" dirty="0">
                <a:solidFill>
                  <a:prstClr val="white">
                    <a:lumMod val="65000"/>
                  </a:prstClr>
                </a:solidFill>
                <a:latin typeface="Calibri"/>
                <a:ea typeface="+mn-ea"/>
                <a:cs typeface="+mn-cs"/>
              </a:rPr>
              <a:t>تفصله إلى جزئين :</a:t>
            </a:r>
          </a:p>
          <a:p>
            <a:pPr algn="r" rtl="1"/>
            <a:r>
              <a:rPr lang="ar-SA" sz="1500" kern="1200" dirty="0">
                <a:solidFill>
                  <a:prstClr val="white">
                    <a:lumMod val="65000"/>
                  </a:prstClr>
                </a:solidFill>
                <a:latin typeface="Calibri"/>
                <a:ea typeface="+mn-ea"/>
                <a:cs typeface="+mn-cs"/>
              </a:rPr>
              <a:t>1-جزء علوي قريب من</a:t>
            </a:r>
            <a:r>
              <a:rPr lang="en-US" sz="1500" kern="1200" dirty="0">
                <a:solidFill>
                  <a:prstClr val="white">
                    <a:lumMod val="65000"/>
                  </a:prstClr>
                </a:solidFill>
                <a:latin typeface="Calibri"/>
                <a:ea typeface="+mn-ea"/>
                <a:cs typeface="+mn-cs"/>
              </a:rPr>
              <a:t>  ectoderm </a:t>
            </a:r>
            <a:r>
              <a:rPr lang="ar-SA" sz="1500" kern="1200" dirty="0">
                <a:solidFill>
                  <a:prstClr val="white">
                    <a:lumMod val="65000"/>
                  </a:prstClr>
                </a:solidFill>
                <a:latin typeface="Calibri"/>
                <a:ea typeface="+mn-ea"/>
                <a:cs typeface="+mn-cs"/>
              </a:rPr>
              <a:t>ويسمى  </a:t>
            </a:r>
            <a:r>
              <a:rPr lang="en-US" sz="1500" b="1" kern="1200" dirty="0">
                <a:solidFill>
                  <a:schemeClr val="tx1"/>
                </a:solidFill>
                <a:latin typeface="Calibri"/>
                <a:ea typeface="+mn-ea"/>
                <a:cs typeface="+mn-cs"/>
              </a:rPr>
              <a:t>Somatic  mesoderm</a:t>
            </a:r>
          </a:p>
          <a:p>
            <a:pPr algn="r" rtl="1"/>
            <a:r>
              <a:rPr lang="ar-SA" sz="1500" kern="1200" dirty="0">
                <a:solidFill>
                  <a:prstClr val="white">
                    <a:lumMod val="65000"/>
                  </a:prstClr>
                </a:solidFill>
                <a:latin typeface="Calibri"/>
                <a:ea typeface="+mn-ea"/>
                <a:cs typeface="+mn-cs"/>
              </a:rPr>
              <a:t>2-جزء سفلي قريب من </a:t>
            </a:r>
            <a:r>
              <a:rPr lang="en-US" sz="1500" kern="1200" dirty="0">
                <a:solidFill>
                  <a:prstClr val="white">
                    <a:lumMod val="65000"/>
                  </a:prstClr>
                </a:solidFill>
                <a:latin typeface="Calibri"/>
                <a:ea typeface="+mn-ea"/>
                <a:cs typeface="+mn-cs"/>
              </a:rPr>
              <a:t>endoderm</a:t>
            </a:r>
            <a:r>
              <a:rPr lang="ar-SA" sz="1500" kern="1200" dirty="0">
                <a:solidFill>
                  <a:prstClr val="white">
                    <a:lumMod val="65000"/>
                  </a:prstClr>
                </a:solidFill>
                <a:latin typeface="Calibri"/>
                <a:ea typeface="+mn-ea"/>
                <a:cs typeface="+mn-cs"/>
              </a:rPr>
              <a:t> ويسمى </a:t>
            </a:r>
            <a:r>
              <a:rPr lang="en-US" sz="1500" b="1" kern="1200" dirty="0">
                <a:solidFill>
                  <a:schemeClr val="tx1"/>
                </a:solidFill>
                <a:latin typeface="Calibri"/>
                <a:ea typeface="+mn-ea"/>
                <a:cs typeface="+mn-cs"/>
              </a:rPr>
              <a:t>Splanchnic mesoderm</a:t>
            </a:r>
          </a:p>
          <a:p>
            <a:pPr algn="r" rtl="1"/>
            <a:endParaRPr lang="ar-SA" dirty="0"/>
          </a:p>
        </p:txBody>
      </p:sp>
      <p:sp>
        <p:nvSpPr>
          <p:cNvPr id="31" name="TextBox 11"/>
          <p:cNvSpPr txBox="1"/>
          <p:nvPr/>
        </p:nvSpPr>
        <p:spPr>
          <a:xfrm>
            <a:off x="5946222" y="6286729"/>
            <a:ext cx="2528256" cy="400110"/>
          </a:xfrm>
          <a:prstGeom prst="rect">
            <a:avLst/>
          </a:prstGeom>
          <a:ln w="34925">
            <a:solidFill>
              <a:srgbClr val="AC048C"/>
            </a:solidFill>
          </a:ln>
        </p:spPr>
        <p:style>
          <a:lnRef idx="3">
            <a:schemeClr val="dk1"/>
          </a:lnRef>
          <a:fillRef idx="0">
            <a:schemeClr val="dk1"/>
          </a:fillRef>
          <a:effectRef idx="2">
            <a:schemeClr val="dk1"/>
          </a:effectRef>
          <a:fontRef idx="minor">
            <a:schemeClr val="tx1"/>
          </a:fontRef>
        </p:style>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Splanchnic mesoderm</a:t>
            </a:r>
          </a:p>
        </p:txBody>
      </p:sp>
      <p:sp>
        <p:nvSpPr>
          <p:cNvPr id="32" name="TextBox 9"/>
          <p:cNvSpPr txBox="1"/>
          <p:nvPr/>
        </p:nvSpPr>
        <p:spPr>
          <a:xfrm>
            <a:off x="5959323" y="4995340"/>
            <a:ext cx="2296654" cy="400110"/>
          </a:xfrm>
          <a:prstGeom prst="rect">
            <a:avLst/>
          </a:prstGeom>
          <a:noFill/>
          <a:ln w="34925">
            <a:solidFill>
              <a:schemeClr val="accent6">
                <a:lumMod val="50000"/>
              </a:schemeClr>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Somatic  mesoderm</a:t>
            </a:r>
          </a:p>
        </p:txBody>
      </p:sp>
      <p:cxnSp>
        <p:nvCxnSpPr>
          <p:cNvPr id="33" name="Straight Arrow Connector 13"/>
          <p:cNvCxnSpPr/>
          <p:nvPr/>
        </p:nvCxnSpPr>
        <p:spPr>
          <a:xfrm flipH="1">
            <a:off x="4711443" y="5395450"/>
            <a:ext cx="1219200" cy="763741"/>
          </a:xfrm>
          <a:prstGeom prst="straightConnector1">
            <a:avLst/>
          </a:prstGeom>
          <a:noFill/>
          <a:ln w="38100" cap="flat" cmpd="sng" algn="ctr">
            <a:solidFill>
              <a:schemeClr val="accent6">
                <a:lumMod val="50000"/>
              </a:schemeClr>
            </a:solidFill>
            <a:prstDash val="solid"/>
            <a:tailEnd type="arrow"/>
          </a:ln>
          <a:effectLst>
            <a:outerShdw blurRad="40000" dist="23000" dir="5400000" rotWithShape="0">
              <a:srgbClr val="000000">
                <a:alpha val="35000"/>
              </a:srgbClr>
            </a:outerShdw>
          </a:effectLst>
        </p:spPr>
      </p:cxnSp>
      <p:cxnSp>
        <p:nvCxnSpPr>
          <p:cNvPr id="34" name="رابط مستقيم 33"/>
          <p:cNvCxnSpPr/>
          <p:nvPr/>
        </p:nvCxnSpPr>
        <p:spPr>
          <a:xfrm flipV="1">
            <a:off x="7531765" y="5916830"/>
            <a:ext cx="1584000" cy="8838"/>
          </a:xfrm>
          <a:prstGeom prst="line">
            <a:avLst/>
          </a:prstGeom>
          <a:ln>
            <a:solidFill>
              <a:schemeClr val="accent6">
                <a:lumMod val="50000"/>
              </a:schemeClr>
            </a:solidFill>
          </a:ln>
        </p:spPr>
        <p:style>
          <a:lnRef idx="3">
            <a:schemeClr val="dk1"/>
          </a:lnRef>
          <a:fillRef idx="0">
            <a:schemeClr val="dk1"/>
          </a:fillRef>
          <a:effectRef idx="2">
            <a:schemeClr val="dk1"/>
          </a:effectRef>
          <a:fontRef idx="minor">
            <a:schemeClr val="tx1"/>
          </a:fontRef>
        </p:style>
      </p:cxnSp>
      <p:cxnSp>
        <p:nvCxnSpPr>
          <p:cNvPr id="35" name="رابط مستقيم 34"/>
          <p:cNvCxnSpPr/>
          <p:nvPr/>
        </p:nvCxnSpPr>
        <p:spPr>
          <a:xfrm flipV="1">
            <a:off x="7397874" y="6150353"/>
            <a:ext cx="1764000" cy="8838"/>
          </a:xfrm>
          <a:prstGeom prst="line">
            <a:avLst/>
          </a:prstGeom>
          <a:ln>
            <a:solidFill>
              <a:srgbClr val="AC048C"/>
            </a:solidFill>
          </a:ln>
        </p:spPr>
        <p:style>
          <a:lnRef idx="3">
            <a:schemeClr val="dk1"/>
          </a:lnRef>
          <a:fillRef idx="0">
            <a:schemeClr val="dk1"/>
          </a:fillRef>
          <a:effectRef idx="2">
            <a:schemeClr val="dk1"/>
          </a:effectRef>
          <a:fontRef idx="minor">
            <a:schemeClr val="tx1"/>
          </a:fontRef>
        </p:style>
      </p:cxnSp>
      <p:cxnSp>
        <p:nvCxnSpPr>
          <p:cNvPr id="38" name="Straight Arrow Connector 13"/>
          <p:cNvCxnSpPr/>
          <p:nvPr/>
        </p:nvCxnSpPr>
        <p:spPr>
          <a:xfrm flipH="1" flipV="1">
            <a:off x="4607169" y="6224954"/>
            <a:ext cx="1323474" cy="222781"/>
          </a:xfrm>
          <a:prstGeom prst="straightConnector1">
            <a:avLst/>
          </a:prstGeom>
          <a:noFill/>
          <a:ln w="38100" cap="flat" cmpd="sng" algn="ctr">
            <a:solidFill>
              <a:srgbClr val="AC048C"/>
            </a:solidFill>
            <a:prstDash val="solid"/>
            <a:tailEnd type="arrow"/>
          </a:ln>
          <a:effectLst>
            <a:outerShdw blurRad="40000" dist="23000" dir="5400000" rotWithShape="0">
              <a:srgbClr val="000000">
                <a:alpha val="35000"/>
              </a:srgbClr>
            </a:outerShdw>
          </a:effectLst>
        </p:spPr>
      </p:cxnSp>
      <p:cxnSp>
        <p:nvCxnSpPr>
          <p:cNvPr id="45" name="رابط كسهم مستقيم 44"/>
          <p:cNvCxnSpPr/>
          <p:nvPr/>
        </p:nvCxnSpPr>
        <p:spPr>
          <a:xfrm flipH="1">
            <a:off x="6708531" y="5805099"/>
            <a:ext cx="823234" cy="65316"/>
          </a:xfrm>
          <a:prstGeom prst="straightConnector1">
            <a:avLst/>
          </a:prstGeom>
          <a:ln>
            <a:solidFill>
              <a:srgbClr val="00B050"/>
            </a:solidFill>
            <a:tailEnd type="triangle"/>
          </a:ln>
        </p:spPr>
        <p:style>
          <a:lnRef idx="3">
            <a:schemeClr val="accent3"/>
          </a:lnRef>
          <a:fillRef idx="0">
            <a:schemeClr val="accent3"/>
          </a:fillRef>
          <a:effectRef idx="2">
            <a:schemeClr val="accent3"/>
          </a:effectRef>
          <a:fontRef idx="minor">
            <a:schemeClr val="tx1"/>
          </a:fontRef>
        </p:style>
      </p:cxnSp>
      <p:cxnSp>
        <p:nvCxnSpPr>
          <p:cNvPr id="46" name="رابط كسهم مستقيم 45"/>
          <p:cNvCxnSpPr/>
          <p:nvPr/>
        </p:nvCxnSpPr>
        <p:spPr>
          <a:xfrm flipH="1" flipV="1">
            <a:off x="6611815" y="6112000"/>
            <a:ext cx="786061" cy="32872"/>
          </a:xfrm>
          <a:prstGeom prst="straightConnector1">
            <a:avLst/>
          </a:prstGeom>
          <a:ln>
            <a:solidFill>
              <a:srgbClr val="00B050"/>
            </a:solidFill>
            <a:tailEnd type="triangle"/>
          </a:ln>
        </p:spPr>
        <p:style>
          <a:lnRef idx="3">
            <a:schemeClr val="accent3"/>
          </a:lnRef>
          <a:fillRef idx="0">
            <a:schemeClr val="accent3"/>
          </a:fillRef>
          <a:effectRef idx="2">
            <a:schemeClr val="accent3"/>
          </a:effectRef>
          <a:fontRef idx="minor">
            <a:schemeClr val="tx1"/>
          </a:fontRef>
        </p:style>
      </p:cxnSp>
      <p:sp>
        <p:nvSpPr>
          <p:cNvPr id="47" name="مربع نص 46"/>
          <p:cNvSpPr txBox="1"/>
          <p:nvPr/>
        </p:nvSpPr>
        <p:spPr>
          <a:xfrm>
            <a:off x="6059813" y="5716526"/>
            <a:ext cx="854715" cy="307777"/>
          </a:xfrm>
          <a:prstGeom prst="rect">
            <a:avLst/>
          </a:prstGeom>
          <a:noFill/>
        </p:spPr>
        <p:txBody>
          <a:bodyPr wrap="square" rtlCol="1">
            <a:spAutoFit/>
          </a:bodyPr>
          <a:lstStyle/>
          <a:p>
            <a:r>
              <a:rPr lang="ar-SA" dirty="0">
                <a:solidFill>
                  <a:srgbClr val="00B050"/>
                </a:solidFill>
              </a:rPr>
              <a:t>جداري</a:t>
            </a:r>
          </a:p>
        </p:txBody>
      </p:sp>
      <p:sp>
        <p:nvSpPr>
          <p:cNvPr id="48" name="مربع نص 47"/>
          <p:cNvSpPr txBox="1"/>
          <p:nvPr/>
        </p:nvSpPr>
        <p:spPr>
          <a:xfrm>
            <a:off x="6071618" y="5925668"/>
            <a:ext cx="854715" cy="307777"/>
          </a:xfrm>
          <a:prstGeom prst="rect">
            <a:avLst/>
          </a:prstGeom>
          <a:noFill/>
        </p:spPr>
        <p:txBody>
          <a:bodyPr wrap="square" rtlCol="1">
            <a:spAutoFit/>
          </a:bodyPr>
          <a:lstStyle/>
          <a:p>
            <a:r>
              <a:rPr lang="ar-SA" dirty="0">
                <a:solidFill>
                  <a:srgbClr val="00B050"/>
                </a:solidFill>
              </a:rPr>
              <a:t>حشوي</a:t>
            </a:r>
          </a:p>
        </p:txBody>
      </p:sp>
      <p:cxnSp>
        <p:nvCxnSpPr>
          <p:cNvPr id="54" name="Straight Arrow Connector 15"/>
          <p:cNvCxnSpPr/>
          <p:nvPr/>
        </p:nvCxnSpPr>
        <p:spPr>
          <a:xfrm flipH="1" flipV="1">
            <a:off x="4216143" y="3752928"/>
            <a:ext cx="1843670" cy="275006"/>
          </a:xfrm>
          <a:prstGeom prst="straightConnector1">
            <a:avLst/>
          </a:prstGeom>
          <a:noFill/>
          <a:ln w="38100" cap="flat" cmpd="sng" algn="ctr">
            <a:solidFill>
              <a:sysClr val="windowText" lastClr="000000"/>
            </a:solidFill>
            <a:prstDash val="solid"/>
            <a:tailEnd type="arrow"/>
          </a:ln>
          <a:effectLst>
            <a:outerShdw blurRad="40000" dist="23000" dir="5400000" rotWithShape="0">
              <a:srgbClr val="000000">
                <a:alpha val="35000"/>
              </a:srgbClr>
            </a:outerShdw>
          </a:effectLst>
        </p:spPr>
      </p:cxnSp>
      <p:sp>
        <p:nvSpPr>
          <p:cNvPr id="56" name="TextBox 8"/>
          <p:cNvSpPr txBox="1"/>
          <p:nvPr/>
        </p:nvSpPr>
        <p:spPr>
          <a:xfrm>
            <a:off x="6094760" y="3824453"/>
            <a:ext cx="2973406" cy="707886"/>
          </a:xfrm>
          <a:prstGeom prst="rect">
            <a:avLst/>
          </a:prstGeom>
          <a:noFill/>
          <a:ln w="28575">
            <a:solidFill>
              <a:srgbClr val="796337"/>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mn-cs"/>
              </a:rPr>
              <a:t>Notochord: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stimulates </a:t>
            </a:r>
            <a:r>
              <a:rPr kumimoji="0" lang="en-US" sz="16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neural tube </a:t>
            </a:r>
            <a:r>
              <a:rPr kumimoji="0" lang="en-US"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formation</a:t>
            </a:r>
          </a:p>
        </p:txBody>
      </p:sp>
      <p:cxnSp>
        <p:nvCxnSpPr>
          <p:cNvPr id="57" name="رابط مستقيم 56"/>
          <p:cNvCxnSpPr/>
          <p:nvPr/>
        </p:nvCxnSpPr>
        <p:spPr>
          <a:xfrm flipV="1">
            <a:off x="10550769" y="877916"/>
            <a:ext cx="931985" cy="498"/>
          </a:xfrm>
          <a:prstGeom prst="line">
            <a:avLst/>
          </a:prstGeom>
          <a:ln>
            <a:solidFill>
              <a:srgbClr val="796337"/>
            </a:solidFill>
          </a:ln>
        </p:spPr>
        <p:style>
          <a:lnRef idx="3">
            <a:schemeClr val="dk1"/>
          </a:lnRef>
          <a:fillRef idx="0">
            <a:schemeClr val="dk1"/>
          </a:fillRef>
          <a:effectRef idx="2">
            <a:schemeClr val="dk1"/>
          </a:effectRef>
          <a:fontRef idx="minor">
            <a:schemeClr val="tx1"/>
          </a:fontRef>
        </p:style>
      </p:cxnSp>
      <p:cxnSp>
        <p:nvCxnSpPr>
          <p:cNvPr id="62" name="رابط كسهم مستقيم 61"/>
          <p:cNvCxnSpPr/>
          <p:nvPr/>
        </p:nvCxnSpPr>
        <p:spPr>
          <a:xfrm flipH="1">
            <a:off x="4334608" y="4462578"/>
            <a:ext cx="2954216" cy="98488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63" name="TextBox 3"/>
          <p:cNvSpPr txBox="1"/>
          <p:nvPr/>
        </p:nvSpPr>
        <p:spPr>
          <a:xfrm>
            <a:off x="9115765" y="4416877"/>
            <a:ext cx="2985374"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sz="1200" dirty="0">
                <a:solidFill>
                  <a:schemeClr val="bg1">
                    <a:lumMod val="65000"/>
                  </a:schemeClr>
                </a:solidFill>
              </a:rPr>
              <a:t>Note: if the notochord does not exist the neural tube will not form</a:t>
            </a:r>
            <a:endParaRPr lang="en-GB" sz="1200" dirty="0">
              <a:solidFill>
                <a:schemeClr val="bg1">
                  <a:lumMod val="65000"/>
                </a:schemeClr>
              </a:solidFill>
            </a:endParaRPr>
          </a:p>
        </p:txBody>
      </p:sp>
      <p:cxnSp>
        <p:nvCxnSpPr>
          <p:cNvPr id="65" name="رابط مستقيم 64"/>
          <p:cNvCxnSpPr/>
          <p:nvPr/>
        </p:nvCxnSpPr>
        <p:spPr>
          <a:xfrm>
            <a:off x="5715000" y="1103712"/>
            <a:ext cx="6477000" cy="0"/>
          </a:xfrm>
          <a:prstGeom prst="line">
            <a:avLst/>
          </a:prstGeom>
        </p:spPr>
        <p:style>
          <a:lnRef idx="3">
            <a:schemeClr val="dk1"/>
          </a:lnRef>
          <a:fillRef idx="0">
            <a:schemeClr val="dk1"/>
          </a:fillRef>
          <a:effectRef idx="2">
            <a:schemeClr val="dk1"/>
          </a:effectRef>
          <a:fontRef idx="minor">
            <a:schemeClr val="tx1"/>
          </a:fontRef>
        </p:style>
      </p:cxnSp>
      <p:cxnSp>
        <p:nvCxnSpPr>
          <p:cNvPr id="66" name="رابط مستقيم 65"/>
          <p:cNvCxnSpPr/>
          <p:nvPr/>
        </p:nvCxnSpPr>
        <p:spPr>
          <a:xfrm>
            <a:off x="5715000" y="2399112"/>
            <a:ext cx="6477000" cy="0"/>
          </a:xfrm>
          <a:prstGeom prst="line">
            <a:avLst/>
          </a:prstGeom>
        </p:spPr>
        <p:style>
          <a:lnRef idx="3">
            <a:schemeClr val="dk1"/>
          </a:lnRef>
          <a:fillRef idx="0">
            <a:schemeClr val="dk1"/>
          </a:fillRef>
          <a:effectRef idx="2">
            <a:schemeClr val="dk1"/>
          </a:effectRef>
          <a:fontRef idx="minor">
            <a:schemeClr val="tx1"/>
          </a:fontRef>
        </p:style>
      </p:cxnSp>
      <p:cxnSp>
        <p:nvCxnSpPr>
          <p:cNvPr id="67" name="رابط مستقيم 66"/>
          <p:cNvCxnSpPr/>
          <p:nvPr/>
        </p:nvCxnSpPr>
        <p:spPr>
          <a:xfrm>
            <a:off x="5715000" y="3742948"/>
            <a:ext cx="6477000" cy="0"/>
          </a:xfrm>
          <a:prstGeom prst="line">
            <a:avLst/>
          </a:prstGeom>
        </p:spPr>
        <p:style>
          <a:lnRef idx="3">
            <a:schemeClr val="dk1"/>
          </a:lnRef>
          <a:fillRef idx="0">
            <a:schemeClr val="dk1"/>
          </a:fillRef>
          <a:effectRef idx="2">
            <a:schemeClr val="dk1"/>
          </a:effectRef>
          <a:fontRef idx="minor">
            <a:schemeClr val="tx1"/>
          </a:fontRef>
        </p:style>
      </p:cxnSp>
      <p:cxnSp>
        <p:nvCxnSpPr>
          <p:cNvPr id="68" name="رابط مستقيم 67"/>
          <p:cNvCxnSpPr/>
          <p:nvPr/>
        </p:nvCxnSpPr>
        <p:spPr>
          <a:xfrm>
            <a:off x="5715000" y="4878542"/>
            <a:ext cx="6477000" cy="0"/>
          </a:xfrm>
          <a:prstGeom prst="line">
            <a:avLst/>
          </a:prstGeom>
        </p:spPr>
        <p:style>
          <a:lnRef idx="3">
            <a:schemeClr val="dk1"/>
          </a:lnRef>
          <a:fillRef idx="0">
            <a:schemeClr val="dk1"/>
          </a:fillRef>
          <a:effectRef idx="2">
            <a:schemeClr val="dk1"/>
          </a:effectRef>
          <a:fontRef idx="minor">
            <a:schemeClr val="tx1"/>
          </a:fontRef>
        </p:style>
      </p:cxnSp>
      <p:sp>
        <p:nvSpPr>
          <p:cNvPr id="36" name="TextBox 3"/>
          <p:cNvSpPr txBox="1"/>
          <p:nvPr/>
        </p:nvSpPr>
        <p:spPr>
          <a:xfrm>
            <a:off x="9099038" y="3872771"/>
            <a:ext cx="3092961"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sz="1200" dirty="0" smtClean="0">
                <a:solidFill>
                  <a:schemeClr val="bg1">
                    <a:lumMod val="65000"/>
                  </a:schemeClr>
                </a:solidFill>
              </a:rPr>
              <a:t>The notochord is the axis. After it appears we can differentiate between right and left.</a:t>
            </a:r>
            <a:endParaRPr lang="en-GB" sz="1200" dirty="0">
              <a:solidFill>
                <a:schemeClr val="bg1">
                  <a:lumMod val="65000"/>
                </a:schemeClr>
              </a:solidFill>
            </a:endParaRPr>
          </a:p>
        </p:txBody>
      </p:sp>
    </p:spTree>
    <p:extLst>
      <p:ext uri="{BB962C8B-B14F-4D97-AF65-F5344CB8AC3E}">
        <p14:creationId xmlns:p14="http://schemas.microsoft.com/office/powerpoint/2010/main" val="24471423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4"/>
          <p:cNvSpPr txBox="1"/>
          <p:nvPr/>
        </p:nvSpPr>
        <p:spPr>
          <a:xfrm>
            <a:off x="0" y="0"/>
            <a:ext cx="12192000" cy="707886"/>
          </a:xfrm>
          <a:prstGeom prst="rect">
            <a:avLst/>
          </a:prstGeom>
          <a:solidFill>
            <a:schemeClr val="accent1">
              <a:lumMod val="40000"/>
              <a:lumOff val="60000"/>
            </a:schemeClr>
          </a:solidFill>
        </p:spPr>
        <p:txBody>
          <a:bodyPr wrap="square" rtlCol="0">
            <a:spAutoFit/>
          </a:bodyPr>
          <a:lstStyle/>
          <a:p>
            <a:pPr algn="ctr"/>
            <a:r>
              <a:rPr lang="en-US" sz="4000" kern="1200" dirty="0">
                <a:solidFill>
                  <a:schemeClr val="bg1"/>
                </a:solidFill>
                <a:latin typeface="+mn-lt"/>
                <a:ea typeface="Calibri"/>
                <a:cs typeface="Times New Roman" pitchFamily="18" charset="0"/>
              </a:rPr>
              <a:t>INTRAEMBRYONIC MESODERM</a:t>
            </a:r>
          </a:p>
        </p:txBody>
      </p:sp>
      <p:sp>
        <p:nvSpPr>
          <p:cNvPr id="4" name="مربع نص 3"/>
          <p:cNvSpPr txBox="1"/>
          <p:nvPr/>
        </p:nvSpPr>
        <p:spPr>
          <a:xfrm>
            <a:off x="0" y="707886"/>
            <a:ext cx="12192000" cy="400110"/>
          </a:xfrm>
          <a:prstGeom prst="rect">
            <a:avLst/>
          </a:prstGeom>
          <a:noFill/>
        </p:spPr>
        <p:txBody>
          <a:bodyPr wrap="square" rtlCol="1">
            <a:spAutoFit/>
          </a:bodyPr>
          <a:lstStyle/>
          <a:p>
            <a:pPr lvl="0">
              <a:spcBef>
                <a:spcPct val="20000"/>
              </a:spcBef>
            </a:pPr>
            <a:r>
              <a:rPr lang="en-US" sz="2000" kern="1200" dirty="0">
                <a:solidFill>
                  <a:prstClr val="black"/>
                </a:solidFill>
                <a:latin typeface="Calibri" panose="020F0502020204030204"/>
                <a:ea typeface="Calibri"/>
                <a:cs typeface="Calibri"/>
              </a:rPr>
              <a:t>Proliferates between  </a:t>
            </a:r>
            <a:r>
              <a:rPr lang="en-US" sz="2000" b="1" kern="1200" dirty="0">
                <a:solidFill>
                  <a:prstClr val="black"/>
                </a:solidFill>
                <a:latin typeface="Calibri" panose="020F0502020204030204"/>
                <a:ea typeface="Calibri"/>
                <a:cs typeface="Calibri"/>
              </a:rPr>
              <a:t>Ectoderm </a:t>
            </a:r>
            <a:r>
              <a:rPr lang="en-US" sz="2000" kern="1200" dirty="0">
                <a:solidFill>
                  <a:prstClr val="black"/>
                </a:solidFill>
                <a:latin typeface="Calibri" panose="020F0502020204030204"/>
                <a:ea typeface="Calibri"/>
                <a:cs typeface="Calibri"/>
              </a:rPr>
              <a:t>&amp; </a:t>
            </a:r>
            <a:r>
              <a:rPr lang="en-US" sz="2000" b="1" kern="1200" dirty="0">
                <a:solidFill>
                  <a:prstClr val="black"/>
                </a:solidFill>
                <a:latin typeface="Calibri" panose="020F0502020204030204"/>
                <a:ea typeface="Calibri"/>
                <a:cs typeface="Calibri"/>
              </a:rPr>
              <a:t>Endoderm</a:t>
            </a:r>
            <a:r>
              <a:rPr lang="en-US" sz="2000" kern="1200" dirty="0">
                <a:solidFill>
                  <a:prstClr val="black"/>
                </a:solidFill>
                <a:latin typeface="Calibri" panose="020F0502020204030204"/>
                <a:ea typeface="Calibri"/>
                <a:cs typeface="Calibri"/>
              </a:rPr>
              <a:t> </a:t>
            </a:r>
            <a:r>
              <a:rPr lang="en-US" sz="2000" b="1" kern="1200" dirty="0">
                <a:solidFill>
                  <a:srgbClr val="FF0000"/>
                </a:solidFill>
                <a:latin typeface="Calibri" panose="020F0502020204030204"/>
                <a:ea typeface="Calibri"/>
                <a:cs typeface="Calibri"/>
              </a:rPr>
              <a:t>EXCEPT</a:t>
            </a:r>
            <a:r>
              <a:rPr lang="en-US" sz="2000" kern="1200" dirty="0">
                <a:solidFill>
                  <a:prstClr val="black"/>
                </a:solidFill>
                <a:latin typeface="Calibri" panose="020F0502020204030204"/>
                <a:ea typeface="Calibri"/>
                <a:cs typeface="Calibri"/>
              </a:rPr>
              <a:t> in the central axis of embryo where </a:t>
            </a:r>
            <a:r>
              <a:rPr lang="en-US" sz="2000" b="1" u="sng" kern="1200" dirty="0">
                <a:solidFill>
                  <a:srgbClr val="C00000"/>
                </a:solidFill>
                <a:latin typeface="Calibri" panose="020F0502020204030204"/>
                <a:ea typeface="Calibri"/>
                <a:cs typeface="Calibri"/>
              </a:rPr>
              <a:t>NOTOCHORD</a:t>
            </a:r>
            <a:r>
              <a:rPr lang="en-US" sz="2000" kern="1200" dirty="0">
                <a:solidFill>
                  <a:prstClr val="black"/>
                </a:solidFill>
                <a:latin typeface="Calibri" panose="020F0502020204030204"/>
                <a:ea typeface="Calibri"/>
                <a:cs typeface="Calibri"/>
              </a:rPr>
              <a:t> is found. </a:t>
            </a:r>
            <a:endParaRPr lang="en-US" sz="2000" b="1" kern="1200" dirty="0">
              <a:solidFill>
                <a:srgbClr val="0070C0"/>
              </a:solidFill>
              <a:latin typeface="Calibri"/>
              <a:ea typeface="+mn-ea"/>
              <a:cs typeface="+mn-cs"/>
            </a:endParaRPr>
          </a:p>
        </p:txBody>
      </p:sp>
      <p:graphicFrame>
        <p:nvGraphicFramePr>
          <p:cNvPr id="5" name="رسم تخطيطي 4"/>
          <p:cNvGraphicFramePr/>
          <p:nvPr>
            <p:extLst>
              <p:ext uri="{D42A27DB-BD31-4B8C-83A1-F6EECF244321}">
                <p14:modId xmlns:p14="http://schemas.microsoft.com/office/powerpoint/2010/main" val="2949299306"/>
              </p:ext>
            </p:extLst>
          </p:nvPr>
        </p:nvGraphicFramePr>
        <p:xfrm>
          <a:off x="879232" y="2004646"/>
          <a:ext cx="11032880" cy="40140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3"/>
          <p:cNvSpPr txBox="1"/>
          <p:nvPr/>
        </p:nvSpPr>
        <p:spPr>
          <a:xfrm>
            <a:off x="10392873" y="1107996"/>
            <a:ext cx="1869465" cy="64633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sz="1200" dirty="0">
                <a:solidFill>
                  <a:schemeClr val="bg1">
                    <a:lumMod val="65000"/>
                  </a:schemeClr>
                </a:solidFill>
              </a:rPr>
              <a:t>Back to the previous slide for more understand</a:t>
            </a:r>
            <a:endParaRPr lang="en-GB" sz="1200" dirty="0">
              <a:solidFill>
                <a:schemeClr val="bg1">
                  <a:lumMod val="65000"/>
                </a:schemeClr>
              </a:solidFill>
            </a:endParaRPr>
          </a:p>
        </p:txBody>
      </p:sp>
      <p:sp>
        <p:nvSpPr>
          <p:cNvPr id="8" name="مربع نص 7"/>
          <p:cNvSpPr txBox="1"/>
          <p:nvPr/>
        </p:nvSpPr>
        <p:spPr>
          <a:xfrm>
            <a:off x="7299159" y="4578480"/>
            <a:ext cx="4475746" cy="369332"/>
          </a:xfrm>
          <a:prstGeom prst="rect">
            <a:avLst/>
          </a:prstGeom>
          <a:solidFill>
            <a:schemeClr val="bg1"/>
          </a:solidFill>
        </p:spPr>
        <p:txBody>
          <a:bodyPr wrap="square" rtlCol="1">
            <a:spAutoFit/>
          </a:bodyPr>
          <a:lstStyle/>
          <a:p>
            <a:r>
              <a:rPr lang="en-US" sz="1800" b="1" dirty="0">
                <a:solidFill>
                  <a:schemeClr val="tx1"/>
                </a:solidFill>
                <a:latin typeface="+mn-lt"/>
              </a:rPr>
              <a:t>divides by intraembryonic coelom into:</a:t>
            </a:r>
            <a:endParaRPr lang="ar-SA" sz="1800" b="1" dirty="0">
              <a:solidFill>
                <a:schemeClr val="tx1"/>
              </a:solidFill>
              <a:latin typeface="+mn-lt"/>
            </a:endParaRPr>
          </a:p>
        </p:txBody>
      </p:sp>
      <p:sp>
        <p:nvSpPr>
          <p:cNvPr id="9" name="مربع نص 8"/>
          <p:cNvSpPr txBox="1"/>
          <p:nvPr/>
        </p:nvSpPr>
        <p:spPr>
          <a:xfrm>
            <a:off x="938101" y="4116815"/>
            <a:ext cx="2987856" cy="646331"/>
          </a:xfrm>
          <a:prstGeom prst="rect">
            <a:avLst/>
          </a:prstGeom>
          <a:solidFill>
            <a:schemeClr val="bg1"/>
          </a:solidFill>
        </p:spPr>
        <p:txBody>
          <a:bodyPr wrap="square" rtlCol="1">
            <a:spAutoFit/>
          </a:bodyPr>
          <a:lstStyle/>
          <a:p>
            <a:r>
              <a:rPr lang="en-US" sz="1800" dirty="0">
                <a:solidFill>
                  <a:schemeClr val="tx1"/>
                </a:solidFill>
                <a:latin typeface="+mn-lt"/>
              </a:rPr>
              <a:t>-On each side of notochord.</a:t>
            </a:r>
          </a:p>
          <a:p>
            <a:r>
              <a:rPr lang="en-US" sz="1800" dirty="0">
                <a:solidFill>
                  <a:schemeClr val="tx1"/>
                </a:solidFill>
                <a:latin typeface="+mn-lt"/>
              </a:rPr>
              <a:t>-Divides into units (</a:t>
            </a:r>
            <a:r>
              <a:rPr lang="en-US" sz="1800" dirty="0" err="1">
                <a:solidFill>
                  <a:srgbClr val="FF0000"/>
                </a:solidFill>
                <a:latin typeface="+mn-lt"/>
              </a:rPr>
              <a:t>somites</a:t>
            </a:r>
            <a:r>
              <a:rPr lang="en-US" sz="1800" dirty="0">
                <a:solidFill>
                  <a:schemeClr val="tx1"/>
                </a:solidFill>
                <a:latin typeface="+mn-lt"/>
              </a:rPr>
              <a:t>).</a:t>
            </a:r>
          </a:p>
        </p:txBody>
      </p:sp>
      <p:sp>
        <p:nvSpPr>
          <p:cNvPr id="10" name="مربع نص 9"/>
          <p:cNvSpPr txBox="1"/>
          <p:nvPr/>
        </p:nvSpPr>
        <p:spPr>
          <a:xfrm>
            <a:off x="5653072" y="5982753"/>
            <a:ext cx="3096358" cy="338554"/>
          </a:xfrm>
          <a:prstGeom prst="rect">
            <a:avLst/>
          </a:prstGeom>
          <a:noFill/>
        </p:spPr>
        <p:txBody>
          <a:bodyPr wrap="square" rtlCol="1">
            <a:spAutoFit/>
          </a:bodyPr>
          <a:lstStyle/>
          <a:p>
            <a:r>
              <a:rPr lang="en-US" sz="1600" b="1" dirty="0">
                <a:solidFill>
                  <a:schemeClr val="tx1"/>
                </a:solidFill>
                <a:latin typeface="+mn-lt"/>
              </a:rPr>
              <a:t>between </a:t>
            </a:r>
            <a:r>
              <a:rPr lang="en-US" sz="1600" b="1" u="sng" dirty="0">
                <a:solidFill>
                  <a:schemeClr val="tx1"/>
                </a:solidFill>
                <a:latin typeface="+mn-lt"/>
              </a:rPr>
              <a:t>ec</a:t>
            </a:r>
            <a:r>
              <a:rPr lang="en-US" sz="1600" b="1" u="sng" dirty="0">
                <a:solidFill>
                  <a:srgbClr val="FF0000"/>
                </a:solidFill>
                <a:latin typeface="+mn-lt"/>
              </a:rPr>
              <a:t>t</a:t>
            </a:r>
            <a:r>
              <a:rPr lang="en-US" sz="1600" b="1" u="sng" dirty="0">
                <a:solidFill>
                  <a:schemeClr val="tx1"/>
                </a:solidFill>
                <a:latin typeface="+mn-lt"/>
              </a:rPr>
              <a:t>o</a:t>
            </a:r>
            <a:r>
              <a:rPr lang="en-US" sz="1600" b="1" dirty="0">
                <a:solidFill>
                  <a:schemeClr val="tx1"/>
                </a:solidFill>
                <a:latin typeface="+mn-lt"/>
              </a:rPr>
              <a:t>derm &amp;</a:t>
            </a:r>
            <a:r>
              <a:rPr lang="en-US" sz="1600" dirty="0">
                <a:solidFill>
                  <a:schemeClr val="tx1"/>
                </a:solidFill>
                <a:latin typeface="+mn-lt"/>
              </a:rPr>
              <a:t> </a:t>
            </a:r>
            <a:r>
              <a:rPr lang="en-US" sz="1600" b="1" dirty="0">
                <a:solidFill>
                  <a:schemeClr val="tx1"/>
                </a:solidFill>
                <a:latin typeface="+mn-lt"/>
              </a:rPr>
              <a:t>coelom</a:t>
            </a:r>
            <a:endParaRPr lang="ar-SA" sz="1600" b="1" dirty="0">
              <a:solidFill>
                <a:schemeClr val="tx1"/>
              </a:solidFill>
              <a:latin typeface="+mn-lt"/>
            </a:endParaRPr>
          </a:p>
        </p:txBody>
      </p:sp>
      <p:sp>
        <p:nvSpPr>
          <p:cNvPr id="11" name="مربع نص 10"/>
          <p:cNvSpPr txBox="1"/>
          <p:nvPr/>
        </p:nvSpPr>
        <p:spPr>
          <a:xfrm>
            <a:off x="9462816" y="5974608"/>
            <a:ext cx="3311769" cy="338554"/>
          </a:xfrm>
          <a:prstGeom prst="rect">
            <a:avLst/>
          </a:prstGeom>
          <a:noFill/>
        </p:spPr>
        <p:txBody>
          <a:bodyPr wrap="square" rtlCol="1">
            <a:spAutoFit/>
          </a:bodyPr>
          <a:lstStyle/>
          <a:p>
            <a:r>
              <a:rPr lang="en-US" sz="1600" b="1" dirty="0">
                <a:solidFill>
                  <a:schemeClr val="tx1"/>
                </a:solidFill>
                <a:latin typeface="+mn-lt"/>
              </a:rPr>
              <a:t>between </a:t>
            </a:r>
            <a:r>
              <a:rPr lang="en-US" sz="1600" b="1" u="sng" dirty="0">
                <a:solidFill>
                  <a:schemeClr val="tx1"/>
                </a:solidFill>
                <a:latin typeface="+mn-lt"/>
              </a:rPr>
              <a:t>e</a:t>
            </a:r>
            <a:r>
              <a:rPr lang="en-US" sz="1600" b="1" u="sng" dirty="0">
                <a:solidFill>
                  <a:srgbClr val="FF0000"/>
                </a:solidFill>
                <a:latin typeface="+mn-lt"/>
              </a:rPr>
              <a:t>n</a:t>
            </a:r>
            <a:r>
              <a:rPr lang="en-US" sz="1600" b="1" u="sng" dirty="0">
                <a:solidFill>
                  <a:schemeClr val="tx1"/>
                </a:solidFill>
                <a:latin typeface="+mn-lt"/>
              </a:rPr>
              <a:t>do</a:t>
            </a:r>
            <a:r>
              <a:rPr lang="en-US" sz="1600" b="1" dirty="0">
                <a:solidFill>
                  <a:schemeClr val="tx1"/>
                </a:solidFill>
                <a:latin typeface="+mn-lt"/>
              </a:rPr>
              <a:t>derm &amp; coelom</a:t>
            </a:r>
            <a:endParaRPr lang="ar-SA" sz="1600" b="1" dirty="0">
              <a:solidFill>
                <a:schemeClr val="tx1"/>
              </a:solidFill>
              <a:latin typeface="+mn-lt"/>
            </a:endParaRPr>
          </a:p>
        </p:txBody>
      </p:sp>
      <p:pic>
        <p:nvPicPr>
          <p:cNvPr id="12" name="Content Placeholder 3" descr="es.jpg"/>
          <p:cNvPicPr>
            <a:picLocks noChangeAspect="1"/>
          </p:cNvPicPr>
          <p:nvPr/>
        </p:nvPicPr>
        <p:blipFill rotWithShape="1">
          <a:blip r:embed="rId7" cstate="print"/>
          <a:srcRect l="47539" b="64744"/>
          <a:stretch/>
        </p:blipFill>
        <p:spPr>
          <a:xfrm>
            <a:off x="98183" y="1233155"/>
            <a:ext cx="2715355" cy="1615467"/>
          </a:xfrm>
          <a:prstGeom prst="rect">
            <a:avLst/>
          </a:prstGeom>
          <a:ln w="38100" cap="sq">
            <a:noFill/>
            <a:prstDash val="solid"/>
            <a:miter lim="800000"/>
          </a:ln>
          <a:effectLst/>
        </p:spPr>
      </p:pic>
      <p:sp>
        <p:nvSpPr>
          <p:cNvPr id="13" name="مستطيل 12"/>
          <p:cNvSpPr/>
          <p:nvPr/>
        </p:nvSpPr>
        <p:spPr>
          <a:xfrm>
            <a:off x="1120005" y="1598846"/>
            <a:ext cx="506572" cy="17855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4" name="مستطيل 13"/>
          <p:cNvSpPr/>
          <p:nvPr/>
        </p:nvSpPr>
        <p:spPr>
          <a:xfrm>
            <a:off x="536331" y="1598846"/>
            <a:ext cx="521451" cy="17855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5" name="مستطيل 14"/>
          <p:cNvSpPr/>
          <p:nvPr/>
        </p:nvSpPr>
        <p:spPr>
          <a:xfrm>
            <a:off x="334110" y="2400300"/>
            <a:ext cx="680388" cy="11565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16330215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59950" y="697716"/>
            <a:ext cx="2951034" cy="1963957"/>
            <a:chOff x="1541453" y="4426904"/>
            <a:chExt cx="2465348" cy="1630079"/>
          </a:xfrm>
        </p:grpSpPr>
        <p:pic>
          <p:nvPicPr>
            <p:cNvPr id="63" name="صورة 62"/>
            <p:cNvPicPr>
              <a:picLocks noChangeAspect="1"/>
            </p:cNvPicPr>
            <p:nvPr/>
          </p:nvPicPr>
          <p:blipFill>
            <a:blip r:embed="rId2"/>
            <a:stretch>
              <a:fillRect/>
            </a:stretch>
          </p:blipFill>
          <p:spPr>
            <a:xfrm>
              <a:off x="1720801" y="4672809"/>
              <a:ext cx="2286000" cy="1171575"/>
            </a:xfrm>
            <a:prstGeom prst="rect">
              <a:avLst/>
            </a:prstGeom>
            <a:ln>
              <a:noFill/>
            </a:ln>
          </p:spPr>
        </p:pic>
        <p:sp>
          <p:nvSpPr>
            <p:cNvPr id="64" name="مربع نص 63"/>
            <p:cNvSpPr txBox="1"/>
            <p:nvPr/>
          </p:nvSpPr>
          <p:spPr>
            <a:xfrm>
              <a:off x="1894145" y="5598163"/>
              <a:ext cx="1183337" cy="246221"/>
            </a:xfrm>
            <a:prstGeom prst="rect">
              <a:avLst/>
            </a:prstGeom>
            <a:noFill/>
          </p:spPr>
          <p:txBody>
            <a:bodyPr wrap="square" rtlCol="1">
              <a:spAutoFit/>
            </a:bodyPr>
            <a:lstStyle/>
            <a:p>
              <a:r>
                <a:rPr lang="en-US" sz="1000" dirty="0"/>
                <a:t>Notochord</a:t>
              </a:r>
              <a:endParaRPr lang="ar-SA" sz="1000" dirty="0"/>
            </a:p>
          </p:txBody>
        </p:sp>
        <p:cxnSp>
          <p:nvCxnSpPr>
            <p:cNvPr id="66" name="رابط كسهم مستقيم 65"/>
            <p:cNvCxnSpPr/>
            <p:nvPr/>
          </p:nvCxnSpPr>
          <p:spPr>
            <a:xfrm flipV="1">
              <a:off x="2480419" y="5334101"/>
              <a:ext cx="307731" cy="3575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1" name="مربع نص 70"/>
            <p:cNvSpPr txBox="1"/>
            <p:nvPr/>
          </p:nvSpPr>
          <p:spPr>
            <a:xfrm>
              <a:off x="1704412" y="4426904"/>
              <a:ext cx="1183337" cy="246221"/>
            </a:xfrm>
            <a:prstGeom prst="rect">
              <a:avLst/>
            </a:prstGeom>
            <a:noFill/>
          </p:spPr>
          <p:txBody>
            <a:bodyPr wrap="square" rtlCol="1">
              <a:spAutoFit/>
            </a:bodyPr>
            <a:lstStyle/>
            <a:p>
              <a:r>
                <a:rPr lang="en-US" sz="1000" dirty="0"/>
                <a:t>Neural tube </a:t>
              </a:r>
              <a:endParaRPr lang="ar-SA" sz="1000" dirty="0"/>
            </a:p>
          </p:txBody>
        </p:sp>
        <p:cxnSp>
          <p:nvCxnSpPr>
            <p:cNvPr id="72" name="رابط كسهم مستقيم 71"/>
            <p:cNvCxnSpPr>
              <a:stCxn id="71" idx="2"/>
            </p:cNvCxnSpPr>
            <p:nvPr/>
          </p:nvCxnSpPr>
          <p:spPr>
            <a:xfrm>
              <a:off x="2296081" y="4673125"/>
              <a:ext cx="412938" cy="16199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9" name="Right Bracket 18"/>
            <p:cNvSpPr/>
            <p:nvPr/>
          </p:nvSpPr>
          <p:spPr>
            <a:xfrm flipH="1">
              <a:off x="2040801" y="4959712"/>
              <a:ext cx="184640" cy="589754"/>
            </a:xfrm>
            <a:prstGeom prst="rightBracket">
              <a:avLst/>
            </a:prstGeom>
            <a:ln>
              <a:solidFill>
                <a:srgbClr val="AC048C"/>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80" name="مربع نص 79"/>
            <p:cNvSpPr txBox="1"/>
            <p:nvPr/>
          </p:nvSpPr>
          <p:spPr>
            <a:xfrm>
              <a:off x="1541453" y="5144773"/>
              <a:ext cx="1183337" cy="246221"/>
            </a:xfrm>
            <a:prstGeom prst="rect">
              <a:avLst/>
            </a:prstGeom>
            <a:noFill/>
          </p:spPr>
          <p:txBody>
            <a:bodyPr wrap="square" rtlCol="1">
              <a:spAutoFit/>
            </a:bodyPr>
            <a:lstStyle/>
            <a:p>
              <a:r>
                <a:rPr lang="en-US" sz="1000" dirty="0">
                  <a:solidFill>
                    <a:srgbClr val="FF0000"/>
                  </a:solidFill>
                </a:rPr>
                <a:t>Somite</a:t>
              </a:r>
              <a:endParaRPr lang="ar-SA" sz="1000" dirty="0">
                <a:solidFill>
                  <a:srgbClr val="FF0000"/>
                </a:solidFill>
              </a:endParaRPr>
            </a:p>
          </p:txBody>
        </p:sp>
        <p:sp>
          <p:nvSpPr>
            <p:cNvPr id="82" name="مربع نص 81"/>
            <p:cNvSpPr txBox="1"/>
            <p:nvPr/>
          </p:nvSpPr>
          <p:spPr>
            <a:xfrm>
              <a:off x="3218675" y="4446632"/>
              <a:ext cx="228600" cy="307777"/>
            </a:xfrm>
            <a:prstGeom prst="rect">
              <a:avLst/>
            </a:prstGeom>
            <a:noFill/>
          </p:spPr>
          <p:txBody>
            <a:bodyPr wrap="square" rtlCol="1">
              <a:spAutoFit/>
            </a:bodyPr>
            <a:lstStyle/>
            <a:p>
              <a:r>
                <a:rPr lang="en-US" dirty="0">
                  <a:solidFill>
                    <a:srgbClr val="FF0000"/>
                  </a:solidFill>
                </a:rPr>
                <a:t>1</a:t>
              </a:r>
              <a:endParaRPr lang="ar-SA" dirty="0">
                <a:solidFill>
                  <a:srgbClr val="FF0000"/>
                </a:solidFill>
              </a:endParaRPr>
            </a:p>
          </p:txBody>
        </p:sp>
        <p:sp>
          <p:nvSpPr>
            <p:cNvPr id="85" name="مربع نص 84"/>
            <p:cNvSpPr txBox="1"/>
            <p:nvPr/>
          </p:nvSpPr>
          <p:spPr>
            <a:xfrm>
              <a:off x="2788150" y="5749206"/>
              <a:ext cx="228600" cy="307777"/>
            </a:xfrm>
            <a:prstGeom prst="rect">
              <a:avLst/>
            </a:prstGeom>
            <a:noFill/>
          </p:spPr>
          <p:txBody>
            <a:bodyPr wrap="square" rtlCol="1">
              <a:spAutoFit/>
            </a:bodyPr>
            <a:lstStyle/>
            <a:p>
              <a:r>
                <a:rPr lang="en-US" dirty="0">
                  <a:solidFill>
                    <a:srgbClr val="FF0000"/>
                  </a:solidFill>
                </a:rPr>
                <a:t>2</a:t>
              </a:r>
              <a:endParaRPr lang="ar-SA" dirty="0">
                <a:solidFill>
                  <a:srgbClr val="FF0000"/>
                </a:solidFill>
              </a:endParaRPr>
            </a:p>
          </p:txBody>
        </p:sp>
        <p:sp>
          <p:nvSpPr>
            <p:cNvPr id="87" name="مربع نص 86"/>
            <p:cNvSpPr txBox="1"/>
            <p:nvPr/>
          </p:nvSpPr>
          <p:spPr>
            <a:xfrm>
              <a:off x="3729201" y="4780573"/>
              <a:ext cx="228600" cy="307777"/>
            </a:xfrm>
            <a:prstGeom prst="rect">
              <a:avLst/>
            </a:prstGeom>
            <a:noFill/>
          </p:spPr>
          <p:txBody>
            <a:bodyPr wrap="square" rtlCol="1">
              <a:spAutoFit/>
            </a:bodyPr>
            <a:lstStyle/>
            <a:p>
              <a:r>
                <a:rPr lang="en-US" dirty="0">
                  <a:solidFill>
                    <a:srgbClr val="FF0000"/>
                  </a:solidFill>
                </a:rPr>
                <a:t>3</a:t>
              </a:r>
              <a:endParaRPr lang="ar-SA" dirty="0">
                <a:solidFill>
                  <a:srgbClr val="FF0000"/>
                </a:solidFill>
              </a:endParaRPr>
            </a:p>
          </p:txBody>
        </p:sp>
      </p:grpSp>
      <p:sp>
        <p:nvSpPr>
          <p:cNvPr id="2" name="TextBox 4"/>
          <p:cNvSpPr txBox="1"/>
          <p:nvPr/>
        </p:nvSpPr>
        <p:spPr>
          <a:xfrm>
            <a:off x="0" y="0"/>
            <a:ext cx="12192000" cy="677108"/>
          </a:xfrm>
          <a:prstGeom prst="rect">
            <a:avLst/>
          </a:prstGeom>
          <a:solidFill>
            <a:schemeClr val="accent1">
              <a:lumMod val="40000"/>
              <a:lumOff val="60000"/>
            </a:schemeClr>
          </a:solidFill>
        </p:spPr>
        <p:txBody>
          <a:bodyPr wrap="square" rtlCol="0">
            <a:spAutoFit/>
          </a:bodyPr>
          <a:lstStyle/>
          <a:p>
            <a:pPr algn="ctr"/>
            <a:r>
              <a:rPr lang="en-US" sz="3800" kern="1200" dirty="0">
                <a:solidFill>
                  <a:schemeClr val="bg1"/>
                </a:solidFill>
                <a:latin typeface="+mn-lt"/>
                <a:ea typeface="Calibri"/>
                <a:cs typeface="Times New Roman" pitchFamily="18" charset="0"/>
              </a:rPr>
              <a:t>INTRAEMBRYONIC MESODERM Cont.</a:t>
            </a:r>
          </a:p>
        </p:txBody>
      </p:sp>
      <p:sp>
        <p:nvSpPr>
          <p:cNvPr id="3" name="مربع نص 2"/>
          <p:cNvSpPr txBox="1"/>
          <p:nvPr/>
        </p:nvSpPr>
        <p:spPr>
          <a:xfrm>
            <a:off x="2788704" y="697716"/>
            <a:ext cx="6356684" cy="707886"/>
          </a:xfrm>
          <a:prstGeom prst="rect">
            <a:avLst/>
          </a:prstGeom>
          <a:solidFill>
            <a:srgbClr val="F9F9F9"/>
          </a:solidFill>
        </p:spPr>
        <p:style>
          <a:lnRef idx="2">
            <a:schemeClr val="accent1"/>
          </a:lnRef>
          <a:fillRef idx="1">
            <a:schemeClr val="lt1"/>
          </a:fillRef>
          <a:effectRef idx="0">
            <a:schemeClr val="accent1"/>
          </a:effectRef>
          <a:fontRef idx="minor">
            <a:schemeClr val="dk1"/>
          </a:fontRef>
        </p:style>
        <p:txBody>
          <a:bodyPr wrap="square" rtlCol="1">
            <a:spAutoFit/>
          </a:bodyPr>
          <a:lstStyle/>
          <a:p>
            <a:pPr algn="ctr"/>
            <a:r>
              <a:rPr lang="en-US" sz="2000" dirty="0"/>
              <a:t>Paraxial mesoderm</a:t>
            </a:r>
          </a:p>
          <a:p>
            <a:pPr algn="ctr"/>
            <a:r>
              <a:rPr lang="en-US" sz="2000" dirty="0"/>
              <a:t>Differentiated into units </a:t>
            </a:r>
            <a:r>
              <a:rPr lang="en-US" sz="2000" u="sng" dirty="0"/>
              <a:t>each unit called</a:t>
            </a:r>
          </a:p>
        </p:txBody>
      </p:sp>
      <p:sp>
        <p:nvSpPr>
          <p:cNvPr id="13" name="Rounded Rectangle 5"/>
          <p:cNvSpPr/>
          <p:nvPr/>
        </p:nvSpPr>
        <p:spPr>
          <a:xfrm>
            <a:off x="4692161" y="1774439"/>
            <a:ext cx="2514600" cy="414906"/>
          </a:xfrm>
          <a:prstGeom prst="rect">
            <a:avLst/>
          </a:prstGeom>
          <a:solidFill>
            <a:srgbClr val="F9F9F9"/>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a:solidFill>
                  <a:srgbClr val="FF0000"/>
                </a:solidFill>
              </a:rPr>
              <a:t>SOMITE</a:t>
            </a:r>
          </a:p>
        </p:txBody>
      </p:sp>
      <p:cxnSp>
        <p:nvCxnSpPr>
          <p:cNvPr id="17" name="رابط مستقيم 16"/>
          <p:cNvCxnSpPr/>
          <p:nvPr/>
        </p:nvCxnSpPr>
        <p:spPr>
          <a:xfrm flipH="1">
            <a:off x="5949461" y="1390490"/>
            <a:ext cx="1" cy="398612"/>
          </a:xfrm>
          <a:prstGeom prst="line">
            <a:avLst/>
          </a:prstGeom>
        </p:spPr>
        <p:style>
          <a:lnRef idx="3">
            <a:schemeClr val="accent1"/>
          </a:lnRef>
          <a:fillRef idx="0">
            <a:schemeClr val="accent1"/>
          </a:fillRef>
          <a:effectRef idx="2">
            <a:schemeClr val="accent1"/>
          </a:effectRef>
          <a:fontRef idx="minor">
            <a:schemeClr val="tx1"/>
          </a:fontRef>
        </p:style>
      </p:cxnSp>
      <p:sp>
        <p:nvSpPr>
          <p:cNvPr id="22" name="Rounded Rectangle 5"/>
          <p:cNvSpPr/>
          <p:nvPr/>
        </p:nvSpPr>
        <p:spPr>
          <a:xfrm>
            <a:off x="123092" y="2940589"/>
            <a:ext cx="2514600" cy="464265"/>
          </a:xfrm>
          <a:prstGeom prst="rect">
            <a:avLst/>
          </a:prstGeom>
          <a:solidFill>
            <a:srgbClr val="F9F9F9"/>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dirty="0">
                <a:solidFill>
                  <a:schemeClr val="bg1">
                    <a:lumMod val="50000"/>
                  </a:schemeClr>
                </a:solidFill>
              </a:rPr>
              <a:t>D</a:t>
            </a:r>
            <a:r>
              <a:rPr lang="en-US" sz="3200" dirty="0" smtClean="0">
                <a:solidFill>
                  <a:schemeClr val="bg1">
                    <a:lumMod val="50000"/>
                  </a:schemeClr>
                </a:solidFill>
              </a:rPr>
              <a:t>ermatome</a:t>
            </a:r>
            <a:endParaRPr lang="en-US" sz="3000" dirty="0">
              <a:solidFill>
                <a:schemeClr val="bg1">
                  <a:lumMod val="50000"/>
                </a:schemeClr>
              </a:solidFill>
            </a:endParaRPr>
          </a:p>
        </p:txBody>
      </p:sp>
      <p:sp>
        <p:nvSpPr>
          <p:cNvPr id="23" name="Rounded Rectangle 5"/>
          <p:cNvSpPr/>
          <p:nvPr/>
        </p:nvSpPr>
        <p:spPr>
          <a:xfrm>
            <a:off x="4709746" y="2954669"/>
            <a:ext cx="2514600" cy="470478"/>
          </a:xfrm>
          <a:prstGeom prst="rect">
            <a:avLst/>
          </a:prstGeom>
          <a:solidFill>
            <a:srgbClr val="F9F9F9"/>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dirty="0"/>
              <a:t>Sclerotome </a:t>
            </a:r>
            <a:endParaRPr lang="en-US" sz="3000" dirty="0"/>
          </a:p>
        </p:txBody>
      </p:sp>
      <p:sp>
        <p:nvSpPr>
          <p:cNvPr id="24" name="Rounded Rectangle 5"/>
          <p:cNvSpPr/>
          <p:nvPr/>
        </p:nvSpPr>
        <p:spPr>
          <a:xfrm>
            <a:off x="9548448" y="2949655"/>
            <a:ext cx="2514600" cy="468701"/>
          </a:xfrm>
          <a:prstGeom prst="rect">
            <a:avLst/>
          </a:prstGeom>
          <a:solidFill>
            <a:srgbClr val="F9F9F9"/>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dirty="0"/>
              <a:t>Myotome </a:t>
            </a:r>
            <a:endParaRPr lang="en-US" sz="3000" dirty="0"/>
          </a:p>
        </p:txBody>
      </p:sp>
      <p:grpSp>
        <p:nvGrpSpPr>
          <p:cNvPr id="40" name="مجموعة 39"/>
          <p:cNvGrpSpPr/>
          <p:nvPr/>
        </p:nvGrpSpPr>
        <p:grpSpPr>
          <a:xfrm>
            <a:off x="1280197" y="2184834"/>
            <a:ext cx="9631606" cy="774349"/>
            <a:chOff x="1282578" y="2458330"/>
            <a:chExt cx="9631606" cy="774349"/>
          </a:xfrm>
        </p:grpSpPr>
        <p:grpSp>
          <p:nvGrpSpPr>
            <p:cNvPr id="15" name="مجموعة 14"/>
            <p:cNvGrpSpPr/>
            <p:nvPr/>
          </p:nvGrpSpPr>
          <p:grpSpPr>
            <a:xfrm>
              <a:off x="1282578" y="2458330"/>
              <a:ext cx="9626844" cy="774347"/>
              <a:chOff x="1416295" y="1695963"/>
              <a:chExt cx="9626844" cy="774347"/>
            </a:xfrm>
          </p:grpSpPr>
          <p:cxnSp>
            <p:nvCxnSpPr>
              <p:cNvPr id="5" name="رابط مستقيم 4"/>
              <p:cNvCxnSpPr/>
              <p:nvPr/>
            </p:nvCxnSpPr>
            <p:spPr>
              <a:xfrm>
                <a:off x="6096000" y="1695963"/>
                <a:ext cx="0" cy="387173"/>
              </a:xfrm>
              <a:prstGeom prst="line">
                <a:avLst/>
              </a:prstGeom>
            </p:spPr>
            <p:style>
              <a:lnRef idx="3">
                <a:schemeClr val="accent1"/>
              </a:lnRef>
              <a:fillRef idx="0">
                <a:schemeClr val="accent1"/>
              </a:fillRef>
              <a:effectRef idx="2">
                <a:schemeClr val="accent1"/>
              </a:effectRef>
              <a:fontRef idx="minor">
                <a:schemeClr val="tx1"/>
              </a:fontRef>
            </p:style>
          </p:cxnSp>
          <p:grpSp>
            <p:nvGrpSpPr>
              <p:cNvPr id="14" name="مجموعة 13"/>
              <p:cNvGrpSpPr/>
              <p:nvPr/>
            </p:nvGrpSpPr>
            <p:grpSpPr>
              <a:xfrm>
                <a:off x="1416295" y="2083135"/>
                <a:ext cx="9626844" cy="387175"/>
                <a:chOff x="1486634" y="2083134"/>
                <a:chExt cx="9626844" cy="387175"/>
              </a:xfrm>
            </p:grpSpPr>
            <p:cxnSp>
              <p:nvCxnSpPr>
                <p:cNvPr id="7" name="رابط مستقيم 6"/>
                <p:cNvCxnSpPr/>
                <p:nvPr/>
              </p:nvCxnSpPr>
              <p:spPr>
                <a:xfrm>
                  <a:off x="1494693" y="2083135"/>
                  <a:ext cx="9618785"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2" name="رابط كسهم مستقيم 11"/>
                <p:cNvCxnSpPr/>
                <p:nvPr/>
              </p:nvCxnSpPr>
              <p:spPr>
                <a:xfrm flipH="1">
                  <a:off x="1486634" y="2083134"/>
                  <a:ext cx="6594" cy="38717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grpSp>
        </p:grpSp>
        <p:cxnSp>
          <p:nvCxnSpPr>
            <p:cNvPr id="30" name="رابط كسهم مستقيم 29"/>
            <p:cNvCxnSpPr/>
            <p:nvPr/>
          </p:nvCxnSpPr>
          <p:spPr>
            <a:xfrm flipH="1">
              <a:off x="5949461" y="2845504"/>
              <a:ext cx="6594" cy="38717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1" name="رابط كسهم مستقيم 30"/>
            <p:cNvCxnSpPr/>
            <p:nvPr/>
          </p:nvCxnSpPr>
          <p:spPr>
            <a:xfrm flipH="1">
              <a:off x="10907590" y="2845501"/>
              <a:ext cx="6594" cy="38717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grpSp>
      <p:sp>
        <p:nvSpPr>
          <p:cNvPr id="32" name="مربع نص 31"/>
          <p:cNvSpPr txBox="1"/>
          <p:nvPr/>
        </p:nvSpPr>
        <p:spPr>
          <a:xfrm>
            <a:off x="636103" y="3409858"/>
            <a:ext cx="1931307" cy="307777"/>
          </a:xfrm>
          <a:prstGeom prst="rect">
            <a:avLst/>
          </a:prstGeom>
          <a:noFill/>
        </p:spPr>
        <p:txBody>
          <a:bodyPr wrap="square" rtlCol="1">
            <a:spAutoFit/>
          </a:bodyPr>
          <a:lstStyle/>
          <a:p>
            <a:r>
              <a:rPr lang="en-US" dirty="0">
                <a:solidFill>
                  <a:schemeClr val="bg1">
                    <a:lumMod val="50000"/>
                  </a:schemeClr>
                </a:solidFill>
                <a:latin typeface="+mn-lt"/>
              </a:rPr>
              <a:t>Form skin </a:t>
            </a:r>
            <a:endParaRPr lang="ar-SA" dirty="0">
              <a:solidFill>
                <a:schemeClr val="bg1">
                  <a:lumMod val="50000"/>
                </a:schemeClr>
              </a:solidFill>
              <a:latin typeface="+mn-lt"/>
            </a:endParaRPr>
          </a:p>
        </p:txBody>
      </p:sp>
      <p:sp>
        <p:nvSpPr>
          <p:cNvPr id="34" name="TextBox 31"/>
          <p:cNvSpPr txBox="1"/>
          <p:nvPr/>
        </p:nvSpPr>
        <p:spPr>
          <a:xfrm>
            <a:off x="4984354" y="3653642"/>
            <a:ext cx="1604927" cy="5232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tabLst/>
              <a:defRPr/>
            </a:pPr>
            <a:r>
              <a:rPr lang="en-US" dirty="0">
                <a:latin typeface="+mn-lt"/>
              </a:rPr>
              <a:t>1-Vertebral column</a:t>
            </a:r>
          </a:p>
          <a:p>
            <a:pPr marL="0" marR="0" lvl="0" indent="0" defTabSz="914400" eaLnBrk="1" fontAlgn="auto" latinLnBrk="0" hangingPunct="1">
              <a:lnSpc>
                <a:spcPct val="100000"/>
              </a:lnSpc>
              <a:spcBef>
                <a:spcPts val="0"/>
              </a:spcBef>
              <a:spcAft>
                <a:spcPts val="0"/>
              </a:spcAft>
              <a:buClrTx/>
              <a:buSzTx/>
              <a:tabLst/>
              <a:defRPr/>
            </a:pPr>
            <a:r>
              <a:rPr lang="en-US" dirty="0">
                <a:latin typeface="+mn-lt"/>
              </a:rPr>
              <a:t>2-Ribs &amp; sternum</a:t>
            </a:r>
          </a:p>
        </p:txBody>
      </p:sp>
      <p:grpSp>
        <p:nvGrpSpPr>
          <p:cNvPr id="49" name="مجموعة 48"/>
          <p:cNvGrpSpPr/>
          <p:nvPr/>
        </p:nvGrpSpPr>
        <p:grpSpPr>
          <a:xfrm>
            <a:off x="7543800" y="3418356"/>
            <a:ext cx="4137973" cy="774349"/>
            <a:chOff x="1282578" y="2458328"/>
            <a:chExt cx="9063473" cy="774349"/>
          </a:xfrm>
        </p:grpSpPr>
        <p:grpSp>
          <p:nvGrpSpPr>
            <p:cNvPr id="50" name="مجموعة 49"/>
            <p:cNvGrpSpPr/>
            <p:nvPr/>
          </p:nvGrpSpPr>
          <p:grpSpPr>
            <a:xfrm>
              <a:off x="1282578" y="2458328"/>
              <a:ext cx="9063472" cy="774349"/>
              <a:chOff x="1416295" y="1695961"/>
              <a:chExt cx="9063472" cy="774349"/>
            </a:xfrm>
          </p:grpSpPr>
          <p:cxnSp>
            <p:nvCxnSpPr>
              <p:cNvPr id="53" name="رابط مستقيم 52"/>
              <p:cNvCxnSpPr/>
              <p:nvPr/>
            </p:nvCxnSpPr>
            <p:spPr>
              <a:xfrm>
                <a:off x="8823600" y="1695961"/>
                <a:ext cx="0" cy="387173"/>
              </a:xfrm>
              <a:prstGeom prst="line">
                <a:avLst/>
              </a:prstGeom>
            </p:spPr>
            <p:style>
              <a:lnRef idx="3">
                <a:schemeClr val="accent1"/>
              </a:lnRef>
              <a:fillRef idx="0">
                <a:schemeClr val="accent1"/>
              </a:fillRef>
              <a:effectRef idx="2">
                <a:schemeClr val="accent1"/>
              </a:effectRef>
              <a:fontRef idx="minor">
                <a:schemeClr val="tx1"/>
              </a:fontRef>
            </p:style>
          </p:cxnSp>
          <p:grpSp>
            <p:nvGrpSpPr>
              <p:cNvPr id="54" name="مجموعة 53"/>
              <p:cNvGrpSpPr/>
              <p:nvPr/>
            </p:nvGrpSpPr>
            <p:grpSpPr>
              <a:xfrm>
                <a:off x="1416295" y="2083134"/>
                <a:ext cx="9063472" cy="387176"/>
                <a:chOff x="1486634" y="2083133"/>
                <a:chExt cx="9063472" cy="387176"/>
              </a:xfrm>
            </p:grpSpPr>
            <p:cxnSp>
              <p:nvCxnSpPr>
                <p:cNvPr id="55" name="رابط مستقيم 54"/>
                <p:cNvCxnSpPr/>
                <p:nvPr/>
              </p:nvCxnSpPr>
              <p:spPr>
                <a:xfrm flipV="1">
                  <a:off x="1494692" y="2083133"/>
                  <a:ext cx="9055414" cy="2"/>
                </a:xfrm>
                <a:prstGeom prst="line">
                  <a:avLst/>
                </a:prstGeom>
              </p:spPr>
              <p:style>
                <a:lnRef idx="3">
                  <a:schemeClr val="accent1"/>
                </a:lnRef>
                <a:fillRef idx="0">
                  <a:schemeClr val="accent1"/>
                </a:fillRef>
                <a:effectRef idx="2">
                  <a:schemeClr val="accent1"/>
                </a:effectRef>
                <a:fontRef idx="minor">
                  <a:schemeClr val="tx1"/>
                </a:fontRef>
              </p:style>
            </p:cxnSp>
            <p:cxnSp>
              <p:nvCxnSpPr>
                <p:cNvPr id="56" name="رابط كسهم مستقيم 55"/>
                <p:cNvCxnSpPr/>
                <p:nvPr/>
              </p:nvCxnSpPr>
              <p:spPr>
                <a:xfrm flipH="1">
                  <a:off x="1486634" y="2083134"/>
                  <a:ext cx="6594" cy="38717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grpSp>
        </p:grpSp>
        <p:cxnSp>
          <p:nvCxnSpPr>
            <p:cNvPr id="52" name="رابط كسهم مستقيم 51"/>
            <p:cNvCxnSpPr/>
            <p:nvPr/>
          </p:nvCxnSpPr>
          <p:spPr>
            <a:xfrm>
              <a:off x="10346049" y="2845501"/>
              <a:ext cx="2" cy="38717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grpSp>
      <p:sp>
        <p:nvSpPr>
          <p:cNvPr id="57" name="Rounded Rectangle 5"/>
          <p:cNvSpPr/>
          <p:nvPr/>
        </p:nvSpPr>
        <p:spPr>
          <a:xfrm>
            <a:off x="6988137" y="4198773"/>
            <a:ext cx="1068348" cy="46870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500" dirty="0"/>
              <a:t>Epaxial division </a:t>
            </a:r>
          </a:p>
        </p:txBody>
      </p:sp>
      <p:sp>
        <p:nvSpPr>
          <p:cNvPr id="59" name="Rounded Rectangle 5"/>
          <p:cNvSpPr/>
          <p:nvPr/>
        </p:nvSpPr>
        <p:spPr>
          <a:xfrm>
            <a:off x="10805748" y="4182443"/>
            <a:ext cx="1068348" cy="46870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500" dirty="0"/>
              <a:t>Hypaxial division</a:t>
            </a:r>
          </a:p>
        </p:txBody>
      </p:sp>
      <p:sp>
        <p:nvSpPr>
          <p:cNvPr id="83" name="مربع نص 82"/>
          <p:cNvSpPr txBox="1"/>
          <p:nvPr/>
        </p:nvSpPr>
        <p:spPr>
          <a:xfrm>
            <a:off x="4612649" y="3425147"/>
            <a:ext cx="3558418" cy="307777"/>
          </a:xfrm>
          <a:prstGeom prst="rect">
            <a:avLst/>
          </a:prstGeom>
          <a:noFill/>
        </p:spPr>
        <p:txBody>
          <a:bodyPr wrap="square" rtlCol="1">
            <a:spAutoFit/>
          </a:bodyPr>
          <a:lstStyle/>
          <a:p>
            <a:r>
              <a:rPr lang="en-US" dirty="0">
                <a:latin typeface="+mn-lt"/>
              </a:rPr>
              <a:t>forms the axial skeleton </a:t>
            </a:r>
            <a:r>
              <a:rPr lang="en-US" u="sng" dirty="0">
                <a:solidFill>
                  <a:srgbClr val="FF0000"/>
                </a:solidFill>
                <a:latin typeface="+mn-lt"/>
              </a:rPr>
              <a:t>except skull </a:t>
            </a:r>
            <a:endParaRPr lang="ar-SA" u="sng" dirty="0">
              <a:solidFill>
                <a:srgbClr val="FF0000"/>
              </a:solidFill>
              <a:latin typeface="+mn-lt"/>
            </a:endParaRPr>
          </a:p>
        </p:txBody>
      </p:sp>
      <p:sp>
        <p:nvSpPr>
          <p:cNvPr id="84" name="مربع نص 83"/>
          <p:cNvSpPr txBox="1"/>
          <p:nvPr/>
        </p:nvSpPr>
        <p:spPr>
          <a:xfrm>
            <a:off x="228597" y="2864944"/>
            <a:ext cx="228600" cy="307777"/>
          </a:xfrm>
          <a:prstGeom prst="rect">
            <a:avLst/>
          </a:prstGeom>
          <a:noFill/>
        </p:spPr>
        <p:txBody>
          <a:bodyPr wrap="square" rtlCol="1">
            <a:spAutoFit/>
          </a:bodyPr>
          <a:lstStyle/>
          <a:p>
            <a:r>
              <a:rPr lang="en-US" dirty="0">
                <a:solidFill>
                  <a:srgbClr val="FF0000"/>
                </a:solidFill>
              </a:rPr>
              <a:t>1</a:t>
            </a:r>
            <a:endParaRPr lang="ar-SA" dirty="0">
              <a:solidFill>
                <a:srgbClr val="FF0000"/>
              </a:solidFill>
            </a:endParaRPr>
          </a:p>
        </p:txBody>
      </p:sp>
      <p:sp>
        <p:nvSpPr>
          <p:cNvPr id="86" name="مربع نص 85"/>
          <p:cNvSpPr txBox="1"/>
          <p:nvPr/>
        </p:nvSpPr>
        <p:spPr>
          <a:xfrm>
            <a:off x="4798767" y="2888595"/>
            <a:ext cx="228600" cy="307777"/>
          </a:xfrm>
          <a:prstGeom prst="rect">
            <a:avLst/>
          </a:prstGeom>
          <a:noFill/>
        </p:spPr>
        <p:txBody>
          <a:bodyPr wrap="square" rtlCol="1">
            <a:spAutoFit/>
          </a:bodyPr>
          <a:lstStyle/>
          <a:p>
            <a:r>
              <a:rPr lang="en-US" dirty="0">
                <a:solidFill>
                  <a:srgbClr val="FF0000"/>
                </a:solidFill>
              </a:rPr>
              <a:t>2</a:t>
            </a:r>
            <a:endParaRPr lang="ar-SA" dirty="0">
              <a:solidFill>
                <a:srgbClr val="FF0000"/>
              </a:solidFill>
            </a:endParaRPr>
          </a:p>
        </p:txBody>
      </p:sp>
      <p:sp>
        <p:nvSpPr>
          <p:cNvPr id="89" name="مربع نص 88"/>
          <p:cNvSpPr txBox="1"/>
          <p:nvPr/>
        </p:nvSpPr>
        <p:spPr>
          <a:xfrm>
            <a:off x="9790996" y="2889083"/>
            <a:ext cx="228600" cy="307777"/>
          </a:xfrm>
          <a:prstGeom prst="rect">
            <a:avLst/>
          </a:prstGeom>
          <a:noFill/>
        </p:spPr>
        <p:txBody>
          <a:bodyPr wrap="square" rtlCol="1">
            <a:spAutoFit/>
          </a:bodyPr>
          <a:lstStyle/>
          <a:p>
            <a:r>
              <a:rPr lang="en-US" dirty="0">
                <a:solidFill>
                  <a:srgbClr val="FF0000"/>
                </a:solidFill>
              </a:rPr>
              <a:t>3</a:t>
            </a:r>
            <a:endParaRPr lang="ar-SA" dirty="0">
              <a:solidFill>
                <a:srgbClr val="FF0000"/>
              </a:solidFill>
            </a:endParaRPr>
          </a:p>
        </p:txBody>
      </p:sp>
      <p:sp>
        <p:nvSpPr>
          <p:cNvPr id="90" name="TextBox 85"/>
          <p:cNvSpPr txBox="1"/>
          <p:nvPr/>
        </p:nvSpPr>
        <p:spPr>
          <a:xfrm>
            <a:off x="6228073" y="4651144"/>
            <a:ext cx="2282882" cy="692497"/>
          </a:xfrm>
          <a:prstGeom prst="rect">
            <a:avLst/>
          </a:prstGeom>
          <a:noFill/>
          <a:ln>
            <a:noFill/>
          </a:ln>
        </p:spPr>
        <p:txBody>
          <a:bodyPr wrap="square" rtlCol="0">
            <a:spAutoFit/>
          </a:bodyPr>
          <a:lstStyle/>
          <a:p>
            <a:pPr algn="ctr"/>
            <a:r>
              <a:rPr lang="en-US" sz="1500" dirty="0">
                <a:solidFill>
                  <a:srgbClr val="FF0000"/>
                </a:solidFill>
                <a:latin typeface="+mn-lt"/>
                <a:ea typeface="+mn-ea"/>
                <a:cs typeface="+mn-cs"/>
              </a:rPr>
              <a:t>Muscles of back</a:t>
            </a:r>
          </a:p>
          <a:p>
            <a:pPr algn="ctr"/>
            <a:r>
              <a:rPr lang="en-US" sz="1200" dirty="0">
                <a:solidFill>
                  <a:schemeClr val="dk1"/>
                </a:solidFill>
                <a:latin typeface="+mn-lt"/>
                <a:ea typeface="+mn-ea"/>
                <a:cs typeface="+mn-cs"/>
              </a:rPr>
              <a:t>(Extensors of  vertebral </a:t>
            </a:r>
            <a:r>
              <a:rPr lang="en-US" sz="1200" dirty="0" smtClean="0">
                <a:solidFill>
                  <a:schemeClr val="dk1"/>
                </a:solidFill>
                <a:latin typeface="+mn-lt"/>
                <a:ea typeface="+mn-ea"/>
                <a:cs typeface="+mn-cs"/>
              </a:rPr>
              <a:t>column and neck)</a:t>
            </a:r>
            <a:endParaRPr lang="en-US" sz="1200" dirty="0">
              <a:solidFill>
                <a:schemeClr val="dk1"/>
              </a:solidFill>
              <a:latin typeface="+mn-lt"/>
              <a:ea typeface="+mn-ea"/>
              <a:cs typeface="+mn-cs"/>
            </a:endParaRPr>
          </a:p>
        </p:txBody>
      </p:sp>
      <p:sp>
        <p:nvSpPr>
          <p:cNvPr id="93" name="TextBox 39"/>
          <p:cNvSpPr txBox="1"/>
          <p:nvPr/>
        </p:nvSpPr>
        <p:spPr>
          <a:xfrm>
            <a:off x="10386080" y="4679791"/>
            <a:ext cx="1805919" cy="692497"/>
          </a:xfrm>
          <a:prstGeom prst="rect">
            <a:avLst/>
          </a:prstGeom>
          <a:noFill/>
          <a:ln>
            <a:noFill/>
          </a:ln>
        </p:spPr>
        <p:txBody>
          <a:bodyPr wrap="square" rtlCol="0">
            <a:spAutoFit/>
          </a:bodyPr>
          <a:lstStyle/>
          <a:p>
            <a:pPr algn="ctr"/>
            <a:r>
              <a:rPr lang="en-US" sz="1500" dirty="0">
                <a:solidFill>
                  <a:srgbClr val="FF0000"/>
                </a:solidFill>
                <a:latin typeface="+mn-lt"/>
                <a:ea typeface="+mn-ea"/>
                <a:cs typeface="+mn-cs"/>
              </a:rPr>
              <a:t>Muscles of body wall</a:t>
            </a:r>
          </a:p>
          <a:p>
            <a:pPr algn="ctr"/>
            <a:r>
              <a:rPr lang="en-US" sz="1200" dirty="0">
                <a:solidFill>
                  <a:schemeClr val="bg1">
                    <a:lumMod val="50000"/>
                  </a:schemeClr>
                </a:solidFill>
                <a:latin typeface="+mn-lt"/>
                <a:ea typeface="+mn-ea"/>
                <a:cs typeface="+mn-cs"/>
              </a:rPr>
              <a:t>(abdominal </a:t>
            </a:r>
            <a:r>
              <a:rPr lang="en-US" sz="1200" dirty="0" smtClean="0">
                <a:solidFill>
                  <a:schemeClr val="bg1">
                    <a:lumMod val="50000"/>
                  </a:schemeClr>
                </a:solidFill>
                <a:latin typeface="+mn-lt"/>
                <a:ea typeface="+mn-ea"/>
                <a:cs typeface="+mn-cs"/>
              </a:rPr>
              <a:t>wall , pelvic, thoracic, etc..)</a:t>
            </a:r>
            <a:endParaRPr lang="en-US" sz="1200" dirty="0">
              <a:solidFill>
                <a:schemeClr val="bg1">
                  <a:lumMod val="50000"/>
                </a:schemeClr>
              </a:solidFill>
              <a:latin typeface="+mn-lt"/>
              <a:ea typeface="+mn-ea"/>
              <a:cs typeface="+mn-cs"/>
            </a:endParaRPr>
          </a:p>
        </p:txBody>
      </p:sp>
      <p:cxnSp>
        <p:nvCxnSpPr>
          <p:cNvPr id="95" name="رابط كسهم مستقيم 94"/>
          <p:cNvCxnSpPr/>
          <p:nvPr/>
        </p:nvCxnSpPr>
        <p:spPr>
          <a:xfrm>
            <a:off x="9548447" y="3805528"/>
            <a:ext cx="1" cy="38717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96" name="Rounded Rectangle 5"/>
          <p:cNvSpPr/>
          <p:nvPr/>
        </p:nvSpPr>
        <p:spPr>
          <a:xfrm>
            <a:off x="9012588" y="4193365"/>
            <a:ext cx="1068348" cy="46870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a:t>Myoblasts</a:t>
            </a:r>
            <a:endParaRPr lang="en-US" sz="1500" dirty="0"/>
          </a:p>
        </p:txBody>
      </p:sp>
      <p:sp>
        <p:nvSpPr>
          <p:cNvPr id="97" name="TextBox 39"/>
          <p:cNvSpPr txBox="1"/>
          <p:nvPr/>
        </p:nvSpPr>
        <p:spPr>
          <a:xfrm>
            <a:off x="8440615" y="4662066"/>
            <a:ext cx="2171700" cy="1323439"/>
          </a:xfrm>
          <a:prstGeom prst="rect">
            <a:avLst/>
          </a:prstGeom>
          <a:noFill/>
          <a:ln>
            <a:noFill/>
          </a:ln>
        </p:spPr>
        <p:txBody>
          <a:bodyPr wrap="square" rtlCol="0">
            <a:spAutoFit/>
          </a:bodyPr>
          <a:lstStyle/>
          <a:p>
            <a:pPr algn="ctr"/>
            <a:r>
              <a:rPr lang="en-US" sz="1200" dirty="0">
                <a:solidFill>
                  <a:schemeClr val="dk1"/>
                </a:solidFill>
                <a:latin typeface="+mn-lt"/>
                <a:ea typeface="+mn-ea"/>
                <a:cs typeface="+mn-cs"/>
              </a:rPr>
              <a:t>migrate into limb:</a:t>
            </a:r>
          </a:p>
          <a:p>
            <a:pPr algn="ctr"/>
            <a:r>
              <a:rPr lang="en-US" sz="1200" dirty="0">
                <a:solidFill>
                  <a:schemeClr val="dk1"/>
                </a:solidFill>
                <a:latin typeface="+mn-lt"/>
                <a:ea typeface="+mn-ea"/>
                <a:cs typeface="+mn-cs"/>
              </a:rPr>
              <a:t> </a:t>
            </a:r>
            <a:r>
              <a:rPr lang="en-US" sz="1600" dirty="0">
                <a:solidFill>
                  <a:srgbClr val="FF0000"/>
                </a:solidFill>
                <a:latin typeface="+mn-lt"/>
              </a:rPr>
              <a:t>Limb muscles</a:t>
            </a:r>
          </a:p>
          <a:p>
            <a:pPr algn="ctr"/>
            <a:r>
              <a:rPr lang="en-US" sz="1200" dirty="0">
                <a:solidFill>
                  <a:schemeClr val="dk1"/>
                </a:solidFill>
                <a:latin typeface="+mn-lt"/>
                <a:ea typeface="+mn-ea"/>
                <a:cs typeface="+mn-cs"/>
              </a:rPr>
              <a:t>(to form the flexors and extensors muscles of the limbs)</a:t>
            </a:r>
          </a:p>
          <a:p>
            <a:pPr algn="ctr"/>
            <a:r>
              <a:rPr lang="en-US" sz="1200" dirty="0">
                <a:solidFill>
                  <a:schemeClr val="bg1">
                    <a:lumMod val="75000"/>
                  </a:schemeClr>
                </a:solidFill>
                <a:latin typeface="+mn-lt"/>
              </a:rPr>
              <a:t>both upper and lower limb</a:t>
            </a:r>
            <a:endParaRPr lang="en-US" sz="1200" dirty="0">
              <a:solidFill>
                <a:schemeClr val="bg1">
                  <a:lumMod val="75000"/>
                </a:schemeClr>
              </a:solidFill>
              <a:latin typeface="+mn-lt"/>
              <a:ea typeface="+mn-ea"/>
              <a:cs typeface="+mn-cs"/>
            </a:endParaRPr>
          </a:p>
          <a:p>
            <a:pPr algn="ctr"/>
            <a:r>
              <a:rPr lang="en-US" sz="1600" dirty="0">
                <a:solidFill>
                  <a:schemeClr val="bg1">
                    <a:lumMod val="75000"/>
                  </a:schemeClr>
                </a:solidFill>
                <a:latin typeface="+mn-lt"/>
              </a:rPr>
              <a:t> </a:t>
            </a:r>
            <a:endParaRPr lang="en-US" sz="1200" dirty="0">
              <a:solidFill>
                <a:schemeClr val="bg1">
                  <a:lumMod val="75000"/>
                </a:schemeClr>
              </a:solidFill>
              <a:latin typeface="+mn-lt"/>
              <a:ea typeface="+mn-ea"/>
              <a:cs typeface="+mn-cs"/>
            </a:endParaRPr>
          </a:p>
        </p:txBody>
      </p:sp>
      <p:grpSp>
        <p:nvGrpSpPr>
          <p:cNvPr id="27" name="Group 26"/>
          <p:cNvGrpSpPr/>
          <p:nvPr/>
        </p:nvGrpSpPr>
        <p:grpSpPr>
          <a:xfrm>
            <a:off x="113929" y="4544332"/>
            <a:ext cx="5579505" cy="1981442"/>
            <a:chOff x="61912" y="3923633"/>
            <a:chExt cx="7092832" cy="2628949"/>
          </a:xfrm>
        </p:grpSpPr>
        <p:grpSp>
          <p:nvGrpSpPr>
            <p:cNvPr id="51" name="Group 50"/>
            <p:cNvGrpSpPr/>
            <p:nvPr/>
          </p:nvGrpSpPr>
          <p:grpSpPr>
            <a:xfrm>
              <a:off x="565424" y="4100311"/>
              <a:ext cx="5877697" cy="2452271"/>
              <a:chOff x="296160" y="4106298"/>
              <a:chExt cx="5877697" cy="2452271"/>
            </a:xfrm>
          </p:grpSpPr>
          <p:sp>
            <p:nvSpPr>
              <p:cNvPr id="58" name="Oval 57"/>
              <p:cNvSpPr/>
              <p:nvPr/>
            </p:nvSpPr>
            <p:spPr>
              <a:xfrm>
                <a:off x="2998177" y="5325498"/>
                <a:ext cx="3048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0" name="Pie 59"/>
              <p:cNvSpPr/>
              <p:nvPr/>
            </p:nvSpPr>
            <p:spPr>
              <a:xfrm rot="2583395">
                <a:off x="2275721" y="5096514"/>
                <a:ext cx="685800" cy="609600"/>
              </a:xfrm>
              <a:prstGeom prst="pi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61" name="Pie 60"/>
              <p:cNvSpPr/>
              <p:nvPr/>
            </p:nvSpPr>
            <p:spPr>
              <a:xfrm rot="14055163">
                <a:off x="3391938" y="5126986"/>
                <a:ext cx="762000" cy="609600"/>
              </a:xfrm>
              <a:prstGeom prst="pi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62" name="TextBox 13"/>
              <p:cNvSpPr txBox="1"/>
              <p:nvPr/>
            </p:nvSpPr>
            <p:spPr>
              <a:xfrm>
                <a:off x="1778977" y="4106298"/>
                <a:ext cx="1600200" cy="4900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solidFill>
                      <a:srgbClr val="0070C0"/>
                    </a:solidFill>
                    <a:effectLst>
                      <a:outerShdw blurRad="38100" dist="38100" dir="2700000" algn="tl">
                        <a:srgbClr val="000000">
                          <a:alpha val="43137"/>
                        </a:srgbClr>
                      </a:outerShdw>
                    </a:effectLst>
                  </a:rPr>
                  <a:t>Notochord</a:t>
                </a:r>
                <a:endParaRPr lang="en-US" b="1" dirty="0">
                  <a:solidFill>
                    <a:srgbClr val="0070C0"/>
                  </a:solidFill>
                  <a:effectLst>
                    <a:outerShdw blurRad="38100" dist="38100" dir="2700000" algn="tl">
                      <a:srgbClr val="000000">
                        <a:alpha val="43137"/>
                      </a:srgbClr>
                    </a:outerShdw>
                  </a:effectLst>
                </a:endParaRPr>
              </a:p>
            </p:txBody>
          </p:sp>
          <p:sp>
            <p:nvSpPr>
              <p:cNvPr id="65" name="TextBox 14"/>
              <p:cNvSpPr txBox="1"/>
              <p:nvPr/>
            </p:nvSpPr>
            <p:spPr>
              <a:xfrm>
                <a:off x="3226777" y="5782698"/>
                <a:ext cx="1611969" cy="49002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err="1" smtClean="0">
                    <a:solidFill>
                      <a:schemeClr val="accent6">
                        <a:lumMod val="75000"/>
                      </a:schemeClr>
                    </a:solidFill>
                    <a:effectLst>
                      <a:outerShdw blurRad="38100" dist="38100" dir="2700000" algn="tl">
                        <a:srgbClr val="000000">
                          <a:alpha val="43137"/>
                        </a:srgbClr>
                      </a:outerShdw>
                    </a:effectLst>
                  </a:rPr>
                  <a:t>Sclerotome</a:t>
                </a:r>
                <a:endParaRPr lang="en-US" b="1" dirty="0">
                  <a:solidFill>
                    <a:schemeClr val="accent6">
                      <a:lumMod val="75000"/>
                    </a:schemeClr>
                  </a:solidFill>
                  <a:effectLst>
                    <a:outerShdw blurRad="38100" dist="38100" dir="2700000" algn="tl">
                      <a:srgbClr val="000000">
                        <a:alpha val="43137"/>
                      </a:srgbClr>
                    </a:outerShdw>
                  </a:effectLst>
                </a:endParaRPr>
              </a:p>
            </p:txBody>
          </p:sp>
          <p:sp>
            <p:nvSpPr>
              <p:cNvPr id="67" name="TextBox 15"/>
              <p:cNvSpPr txBox="1"/>
              <p:nvPr/>
            </p:nvSpPr>
            <p:spPr>
              <a:xfrm>
                <a:off x="1626577" y="5782698"/>
                <a:ext cx="1828800" cy="77587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err="1" smtClean="0">
                    <a:solidFill>
                      <a:schemeClr val="accent6">
                        <a:lumMod val="75000"/>
                      </a:schemeClr>
                    </a:solidFill>
                    <a:effectLst>
                      <a:outerShdw blurRad="38100" dist="38100" dir="2700000" algn="tl">
                        <a:srgbClr val="000000">
                          <a:alpha val="43137"/>
                        </a:srgbClr>
                      </a:outerShdw>
                    </a:effectLst>
                  </a:rPr>
                  <a:t>Sclerotome</a:t>
                </a:r>
                <a:endParaRPr lang="en-US" b="1" dirty="0" smtClean="0">
                  <a:solidFill>
                    <a:schemeClr val="accent6">
                      <a:lumMod val="75000"/>
                    </a:schemeClr>
                  </a:solidFill>
                  <a:effectLst>
                    <a:outerShdw blurRad="38100" dist="38100" dir="2700000" algn="tl">
                      <a:srgbClr val="000000">
                        <a:alpha val="43137"/>
                      </a:srgbClr>
                    </a:outerShdw>
                  </a:effectLst>
                </a:endParaRPr>
              </a:p>
              <a:p>
                <a:endParaRPr lang="en-US" sz="1400" dirty="0"/>
              </a:p>
            </p:txBody>
          </p:sp>
          <p:sp>
            <p:nvSpPr>
              <p:cNvPr id="68" name="Oval 67"/>
              <p:cNvSpPr/>
              <p:nvPr/>
            </p:nvSpPr>
            <p:spPr>
              <a:xfrm>
                <a:off x="3150577" y="5096898"/>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9" name="TextBox 18"/>
              <p:cNvSpPr txBox="1"/>
              <p:nvPr/>
            </p:nvSpPr>
            <p:spPr>
              <a:xfrm>
                <a:off x="3393306" y="4106298"/>
                <a:ext cx="1675141" cy="49002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solidFill>
                      <a:srgbClr val="FF0000"/>
                    </a:solidFill>
                    <a:effectLst>
                      <a:outerShdw blurRad="38100" dist="38100" dir="2700000" algn="tl">
                        <a:srgbClr val="000000">
                          <a:alpha val="43137"/>
                        </a:srgbClr>
                      </a:outerShdw>
                    </a:effectLst>
                  </a:rPr>
                  <a:t>Neural tube</a:t>
                </a:r>
                <a:endParaRPr lang="en-US" b="1" dirty="0">
                  <a:solidFill>
                    <a:srgbClr val="FF0000"/>
                  </a:solidFill>
                  <a:effectLst>
                    <a:outerShdw blurRad="38100" dist="38100" dir="2700000" algn="tl">
                      <a:srgbClr val="000000">
                        <a:alpha val="43137"/>
                      </a:srgbClr>
                    </a:outerShdw>
                  </a:effectLst>
                </a:endParaRPr>
              </a:p>
            </p:txBody>
          </p:sp>
          <p:cxnSp>
            <p:nvCxnSpPr>
              <p:cNvPr id="70" name="Straight Arrow Connector 69"/>
              <p:cNvCxnSpPr>
                <a:stCxn id="62" idx="2"/>
                <a:endCxn id="58" idx="1"/>
              </p:cNvCxnSpPr>
              <p:nvPr/>
            </p:nvCxnSpPr>
            <p:spPr>
              <a:xfrm>
                <a:off x="2579077" y="4596322"/>
                <a:ext cx="463736" cy="76265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73" name="Straight Arrow Connector 72"/>
              <p:cNvCxnSpPr/>
              <p:nvPr/>
            </p:nvCxnSpPr>
            <p:spPr>
              <a:xfrm flipH="1">
                <a:off x="3317110" y="4596322"/>
                <a:ext cx="715650" cy="424374"/>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sp>
            <p:nvSpPr>
              <p:cNvPr id="74" name="TextBox 30"/>
              <p:cNvSpPr txBox="1"/>
              <p:nvPr/>
            </p:nvSpPr>
            <p:spPr>
              <a:xfrm>
                <a:off x="296160" y="5851497"/>
                <a:ext cx="1424901" cy="49002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err="1" smtClean="0">
                    <a:solidFill>
                      <a:srgbClr val="7030A0"/>
                    </a:solidFill>
                    <a:effectLst>
                      <a:outerShdw blurRad="38100" dist="38100" dir="2700000" algn="tl">
                        <a:srgbClr val="000000">
                          <a:alpha val="43137"/>
                        </a:srgbClr>
                      </a:outerShdw>
                    </a:effectLst>
                  </a:rPr>
                  <a:t>Myotome</a:t>
                </a:r>
                <a:endParaRPr lang="en-US" b="1" dirty="0">
                  <a:solidFill>
                    <a:srgbClr val="7030A0"/>
                  </a:solidFill>
                  <a:effectLst>
                    <a:outerShdw blurRad="38100" dist="38100" dir="2700000" algn="tl">
                      <a:srgbClr val="000000">
                        <a:alpha val="43137"/>
                      </a:srgbClr>
                    </a:outerShdw>
                  </a:effectLst>
                </a:endParaRPr>
              </a:p>
            </p:txBody>
          </p:sp>
          <p:sp>
            <p:nvSpPr>
              <p:cNvPr id="75" name="Isosceles Triangle 74"/>
              <p:cNvSpPr/>
              <p:nvPr/>
            </p:nvSpPr>
            <p:spPr>
              <a:xfrm rot="16200000">
                <a:off x="1016977" y="5173098"/>
                <a:ext cx="914400" cy="457200"/>
              </a:xfrm>
              <a:prstGeom prst="triangl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6" name="Isosceles Triangle 75"/>
              <p:cNvSpPr/>
              <p:nvPr/>
            </p:nvSpPr>
            <p:spPr>
              <a:xfrm rot="5209210">
                <a:off x="4703379" y="5107875"/>
                <a:ext cx="963714" cy="511445"/>
              </a:xfrm>
              <a:prstGeom prst="triangl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7" name="TextBox 62"/>
              <p:cNvSpPr txBox="1"/>
              <p:nvPr/>
            </p:nvSpPr>
            <p:spPr>
              <a:xfrm>
                <a:off x="4748956" y="5801513"/>
                <a:ext cx="1424901" cy="49002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err="1" smtClean="0">
                    <a:solidFill>
                      <a:srgbClr val="7030A0"/>
                    </a:solidFill>
                    <a:effectLst>
                      <a:outerShdw blurRad="38100" dist="38100" dir="2700000" algn="tl">
                        <a:srgbClr val="000000">
                          <a:alpha val="43137"/>
                        </a:srgbClr>
                      </a:outerShdw>
                    </a:effectLst>
                  </a:rPr>
                  <a:t>Myotome</a:t>
                </a:r>
                <a:endParaRPr lang="en-US" b="1" dirty="0">
                  <a:solidFill>
                    <a:srgbClr val="7030A0"/>
                  </a:solidFill>
                  <a:effectLst>
                    <a:outerShdw blurRad="38100" dist="38100" dir="2700000" algn="tl">
                      <a:srgbClr val="000000">
                        <a:alpha val="43137"/>
                      </a:srgbClr>
                    </a:outerShdw>
                  </a:effectLst>
                </a:endParaRPr>
              </a:p>
            </p:txBody>
          </p:sp>
        </p:grpSp>
        <p:sp>
          <p:nvSpPr>
            <p:cNvPr id="98" name="Rounded Rectangle 97"/>
            <p:cNvSpPr/>
            <p:nvPr/>
          </p:nvSpPr>
          <p:spPr>
            <a:xfrm>
              <a:off x="61912" y="3923633"/>
              <a:ext cx="1776053" cy="528821"/>
            </a:xfrm>
            <a:prstGeom prst="roundRect">
              <a:avLst/>
            </a:prstGeom>
            <a:solidFill>
              <a:srgbClr val="C0504D">
                <a:lumMod val="20000"/>
                <a:lumOff val="80000"/>
              </a:srgbClr>
            </a:solidFill>
            <a:ln w="25400" cap="flat" cmpd="sng" algn="ctr">
              <a:solidFill>
                <a:srgbClr val="4F81BD">
                  <a:shade val="50000"/>
                </a:srgbClr>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ysClr val="windowText" lastClr="000000"/>
                  </a:solidFill>
                  <a:effectLst>
                    <a:outerShdw blurRad="38100" dist="38100" dir="2700000" algn="tl">
                      <a:srgbClr val="000000">
                        <a:alpha val="43137"/>
                      </a:srgbClr>
                    </a:outerShdw>
                  </a:effectLst>
                  <a:uLnTx/>
                  <a:uFillTx/>
                  <a:latin typeface="Calibri"/>
                  <a:ea typeface="+mn-ea"/>
                  <a:cs typeface="+mn-cs"/>
                </a:rPr>
                <a:t>SOMITE</a:t>
              </a:r>
              <a:endParaRPr kumimoji="0" lang="en-US" sz="2400" b="1" i="0" u="none" strike="noStrike" kern="120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alibri"/>
                <a:ea typeface="+mn-ea"/>
                <a:cs typeface="+mn-cs"/>
              </a:endParaRPr>
            </a:p>
          </p:txBody>
        </p:sp>
        <p:cxnSp>
          <p:nvCxnSpPr>
            <p:cNvPr id="100" name="Straight Arrow Connector 99"/>
            <p:cNvCxnSpPr/>
            <p:nvPr/>
          </p:nvCxnSpPr>
          <p:spPr>
            <a:xfrm flipH="1">
              <a:off x="4313541" y="4452454"/>
              <a:ext cx="1140959" cy="626200"/>
            </a:xfrm>
            <a:prstGeom prst="straightConnector1">
              <a:avLst/>
            </a:prstGeom>
            <a:noFill/>
            <a:ln w="38100" cap="flat" cmpd="sng" algn="ctr">
              <a:solidFill>
                <a:srgbClr val="F79646"/>
              </a:solidFill>
              <a:prstDash val="solid"/>
              <a:tailEnd type="arrow"/>
            </a:ln>
            <a:effectLst>
              <a:outerShdw blurRad="40000" dist="23000" dir="5400000" rotWithShape="0">
                <a:srgbClr val="000000">
                  <a:alpha val="35000"/>
                </a:srgbClr>
              </a:outerShdw>
            </a:effectLst>
          </p:spPr>
        </p:cxnSp>
        <p:cxnSp>
          <p:nvCxnSpPr>
            <p:cNvPr id="101" name="Straight Arrow Connector 100"/>
            <p:cNvCxnSpPr/>
            <p:nvPr/>
          </p:nvCxnSpPr>
          <p:spPr>
            <a:xfrm>
              <a:off x="1820174" y="4427715"/>
              <a:ext cx="875438" cy="586996"/>
            </a:xfrm>
            <a:prstGeom prst="straightConnector1">
              <a:avLst/>
            </a:prstGeom>
            <a:noFill/>
            <a:ln w="38100" cap="flat" cmpd="sng" algn="ctr">
              <a:solidFill>
                <a:srgbClr val="F79646"/>
              </a:solidFill>
              <a:prstDash val="solid"/>
              <a:tailEnd type="arrow"/>
            </a:ln>
            <a:effectLst>
              <a:outerShdw blurRad="40000" dist="23000" dir="5400000" rotWithShape="0">
                <a:srgbClr val="000000">
                  <a:alpha val="35000"/>
                </a:srgbClr>
              </a:outerShdw>
            </a:effectLst>
          </p:spPr>
        </p:cxnSp>
        <p:cxnSp>
          <p:nvCxnSpPr>
            <p:cNvPr id="102" name="Straight Arrow Connector 101"/>
            <p:cNvCxnSpPr/>
            <p:nvPr/>
          </p:nvCxnSpPr>
          <p:spPr>
            <a:xfrm>
              <a:off x="1090488" y="4452454"/>
              <a:ext cx="157687" cy="1555089"/>
            </a:xfrm>
            <a:prstGeom prst="straightConnector1">
              <a:avLst/>
            </a:prstGeom>
            <a:noFill/>
            <a:ln w="38100" cap="flat" cmpd="sng" algn="ctr">
              <a:solidFill>
                <a:srgbClr val="8064A2"/>
              </a:solidFill>
              <a:prstDash val="solid"/>
              <a:tailEnd type="arrow"/>
            </a:ln>
            <a:effectLst>
              <a:outerShdw blurRad="40000" dist="23000" dir="5400000" rotWithShape="0">
                <a:srgbClr val="000000">
                  <a:alpha val="35000"/>
                </a:srgbClr>
              </a:outerShdw>
            </a:effectLst>
          </p:spPr>
        </p:cxnSp>
        <p:cxnSp>
          <p:nvCxnSpPr>
            <p:cNvPr id="103" name="Straight Arrow Connector 102"/>
            <p:cNvCxnSpPr/>
            <p:nvPr/>
          </p:nvCxnSpPr>
          <p:spPr>
            <a:xfrm flipH="1">
              <a:off x="5945492" y="4561976"/>
              <a:ext cx="76078" cy="1380160"/>
            </a:xfrm>
            <a:prstGeom prst="straightConnector1">
              <a:avLst/>
            </a:prstGeom>
            <a:noFill/>
            <a:ln w="38100" cap="flat" cmpd="sng" algn="ctr">
              <a:solidFill>
                <a:srgbClr val="8064A2"/>
              </a:solidFill>
              <a:prstDash val="solid"/>
              <a:tailEnd type="arrow"/>
            </a:ln>
            <a:effectLst>
              <a:outerShdw blurRad="40000" dist="23000" dir="5400000" rotWithShape="0">
                <a:srgbClr val="000000">
                  <a:alpha val="35000"/>
                </a:srgbClr>
              </a:outerShdw>
            </a:effectLst>
          </p:spPr>
        </p:cxnSp>
        <p:sp>
          <p:nvSpPr>
            <p:cNvPr id="104" name="Rounded Rectangle 103"/>
            <p:cNvSpPr/>
            <p:nvPr/>
          </p:nvSpPr>
          <p:spPr>
            <a:xfrm>
              <a:off x="5378691" y="4021269"/>
              <a:ext cx="1776053" cy="528821"/>
            </a:xfrm>
            <a:prstGeom prst="roundRect">
              <a:avLst/>
            </a:prstGeom>
            <a:solidFill>
              <a:srgbClr val="C0504D">
                <a:lumMod val="20000"/>
                <a:lumOff val="80000"/>
              </a:srgbClr>
            </a:solidFill>
            <a:ln w="25400" cap="flat" cmpd="sng" algn="ctr">
              <a:solidFill>
                <a:srgbClr val="4F81BD">
                  <a:shade val="50000"/>
                </a:srgbClr>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ysClr val="windowText" lastClr="000000"/>
                  </a:solidFill>
                  <a:effectLst>
                    <a:outerShdw blurRad="38100" dist="38100" dir="2700000" algn="tl">
                      <a:srgbClr val="000000">
                        <a:alpha val="43137"/>
                      </a:srgbClr>
                    </a:outerShdw>
                  </a:effectLst>
                  <a:uLnTx/>
                  <a:uFillTx/>
                  <a:latin typeface="Calibri"/>
                  <a:ea typeface="+mn-ea"/>
                  <a:cs typeface="+mn-cs"/>
                </a:rPr>
                <a:t>SOMITE</a:t>
              </a:r>
              <a:endParaRPr kumimoji="0" lang="en-US" sz="2400" b="1" i="0" u="none" strike="noStrike" kern="120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alibri"/>
                <a:ea typeface="+mn-ea"/>
                <a:cs typeface="+mn-cs"/>
              </a:endParaRPr>
            </a:p>
          </p:txBody>
        </p:sp>
      </p:grpSp>
      <p:sp>
        <p:nvSpPr>
          <p:cNvPr id="29" name="TextBox 28"/>
          <p:cNvSpPr txBox="1"/>
          <p:nvPr/>
        </p:nvSpPr>
        <p:spPr>
          <a:xfrm>
            <a:off x="7495723" y="3592069"/>
            <a:ext cx="577402" cy="261610"/>
          </a:xfrm>
          <a:prstGeom prst="rect">
            <a:avLst/>
          </a:prstGeom>
          <a:noFill/>
        </p:spPr>
        <p:txBody>
          <a:bodyPr wrap="none" rtlCol="0">
            <a:spAutoFit/>
          </a:bodyPr>
          <a:lstStyle/>
          <a:p>
            <a:r>
              <a:rPr lang="en-US" sz="1050" dirty="0" smtClean="0">
                <a:solidFill>
                  <a:schemeClr val="bg1">
                    <a:lumMod val="50000"/>
                  </a:schemeClr>
                </a:solidFill>
                <a:latin typeface="+mn-lt"/>
              </a:rPr>
              <a:t>Lateral</a:t>
            </a:r>
            <a:endParaRPr lang="en-US" sz="1050" dirty="0">
              <a:solidFill>
                <a:schemeClr val="bg1">
                  <a:lumMod val="50000"/>
                </a:schemeClr>
              </a:solidFill>
              <a:latin typeface="+mn-lt"/>
            </a:endParaRPr>
          </a:p>
        </p:txBody>
      </p:sp>
      <p:sp>
        <p:nvSpPr>
          <p:cNvPr id="105" name="TextBox 104"/>
          <p:cNvSpPr txBox="1"/>
          <p:nvPr/>
        </p:nvSpPr>
        <p:spPr>
          <a:xfrm>
            <a:off x="11164753" y="3599286"/>
            <a:ext cx="562975" cy="253916"/>
          </a:xfrm>
          <a:prstGeom prst="rect">
            <a:avLst/>
          </a:prstGeom>
          <a:noFill/>
        </p:spPr>
        <p:txBody>
          <a:bodyPr wrap="none" rtlCol="0">
            <a:spAutoFit/>
          </a:bodyPr>
          <a:lstStyle/>
          <a:p>
            <a:r>
              <a:rPr lang="en-US" sz="1050" dirty="0" smtClean="0">
                <a:solidFill>
                  <a:schemeClr val="bg1">
                    <a:lumMod val="50000"/>
                  </a:schemeClr>
                </a:solidFill>
                <a:latin typeface="+mn-lt"/>
              </a:rPr>
              <a:t>Medial</a:t>
            </a:r>
            <a:endParaRPr lang="en-US" sz="1050" dirty="0">
              <a:solidFill>
                <a:schemeClr val="bg1">
                  <a:lumMod val="50000"/>
                </a:schemeClr>
              </a:solidFill>
              <a:latin typeface="+mn-lt"/>
            </a:endParaRPr>
          </a:p>
        </p:txBody>
      </p:sp>
    </p:spTree>
    <p:extLst>
      <p:ext uri="{BB962C8B-B14F-4D97-AF65-F5344CB8AC3E}">
        <p14:creationId xmlns:p14="http://schemas.microsoft.com/office/powerpoint/2010/main" val="29535904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p:nvPr/>
        </p:nvSpPr>
        <p:spPr>
          <a:xfrm>
            <a:off x="0" y="0"/>
            <a:ext cx="12192000" cy="707886"/>
          </a:xfrm>
          <a:prstGeom prst="rect">
            <a:avLst/>
          </a:prstGeom>
          <a:solidFill>
            <a:schemeClr val="accent1">
              <a:lumMod val="40000"/>
              <a:lumOff val="60000"/>
            </a:schemeClr>
          </a:solidFill>
        </p:spPr>
        <p:txBody>
          <a:bodyPr wrap="square" rtlCol="0">
            <a:spAutoFit/>
          </a:bodyPr>
          <a:lstStyle/>
          <a:p>
            <a:pPr algn="ctr"/>
            <a:r>
              <a:rPr lang="en-US" sz="4000" kern="1200" dirty="0">
                <a:solidFill>
                  <a:schemeClr val="bg1"/>
                </a:solidFill>
                <a:latin typeface="+mn-lt"/>
                <a:ea typeface="Calibri"/>
                <a:cs typeface="Times New Roman" pitchFamily="18" charset="0"/>
              </a:rPr>
              <a:t>DEVELOPMENT OF LIMBS - 1</a:t>
            </a:r>
          </a:p>
        </p:txBody>
      </p:sp>
      <p:sp>
        <p:nvSpPr>
          <p:cNvPr id="3" name="TextBox 13"/>
          <p:cNvSpPr txBox="1"/>
          <p:nvPr/>
        </p:nvSpPr>
        <p:spPr>
          <a:xfrm>
            <a:off x="413239" y="1089994"/>
            <a:ext cx="5939655" cy="1692771"/>
          </a:xfrm>
          <a:prstGeom prst="rect">
            <a:avLst/>
          </a:prstGeom>
          <a:noFill/>
        </p:spPr>
        <p:txBody>
          <a:bodyPr wrap="square" rtlCol="0">
            <a:spAutoFit/>
          </a:bodyPr>
          <a:lstStyle/>
          <a:p>
            <a:r>
              <a:rPr lang="en-US" sz="2000" b="1" dirty="0">
                <a:solidFill>
                  <a:schemeClr val="tx1"/>
                </a:solidFill>
                <a:effectLst>
                  <a:outerShdw blurRad="38100" dist="38100" dir="2700000" algn="tl">
                    <a:srgbClr val="000000">
                      <a:alpha val="43137"/>
                    </a:srgbClr>
                  </a:outerShdw>
                </a:effectLst>
                <a:latin typeface="+mn-lt"/>
              </a:rPr>
              <a:t>-The limbs bud: </a:t>
            </a:r>
            <a:r>
              <a:rPr lang="en-US" sz="2000" dirty="0">
                <a:solidFill>
                  <a:schemeClr val="tx1"/>
                </a:solidFill>
                <a:latin typeface="+mn-lt"/>
              </a:rPr>
              <a:t>appears as an elevation on the </a:t>
            </a:r>
            <a:r>
              <a:rPr lang="en-US" sz="2000" i="1" dirty="0" err="1" smtClean="0">
                <a:solidFill>
                  <a:schemeClr val="tx1"/>
                </a:solidFill>
                <a:latin typeface="+mn-lt"/>
              </a:rPr>
              <a:t>ventrolateral</a:t>
            </a:r>
            <a:r>
              <a:rPr lang="en-US" sz="2000" i="1" dirty="0" smtClean="0">
                <a:solidFill>
                  <a:schemeClr val="tx1"/>
                </a:solidFill>
                <a:latin typeface="+mn-lt"/>
              </a:rPr>
              <a:t> </a:t>
            </a:r>
            <a:r>
              <a:rPr lang="en-US" sz="2000" dirty="0" smtClean="0">
                <a:solidFill>
                  <a:schemeClr val="tx1"/>
                </a:solidFill>
                <a:latin typeface="+mn-lt"/>
              </a:rPr>
              <a:t>body </a:t>
            </a:r>
            <a:r>
              <a:rPr lang="en-US" sz="2000" dirty="0">
                <a:solidFill>
                  <a:schemeClr val="tx1"/>
                </a:solidFill>
                <a:latin typeface="+mn-lt"/>
              </a:rPr>
              <a:t>wall resulting from proliferation of </a:t>
            </a:r>
            <a:r>
              <a:rPr lang="en-US" sz="2000" u="sng" dirty="0">
                <a:solidFill>
                  <a:srgbClr val="FF0000"/>
                </a:solidFill>
                <a:latin typeface="+mn-lt"/>
              </a:rPr>
              <a:t>mesenchyme of the</a:t>
            </a:r>
            <a:r>
              <a:rPr lang="en-US" sz="2000" b="1" u="sng" dirty="0">
                <a:solidFill>
                  <a:srgbClr val="FF0000"/>
                </a:solidFill>
                <a:latin typeface="+mn-lt"/>
              </a:rPr>
              <a:t> </a:t>
            </a:r>
            <a:r>
              <a:rPr lang="en-US" sz="2000" u="sng" dirty="0">
                <a:solidFill>
                  <a:srgbClr val="FF0000"/>
                </a:solidFill>
                <a:latin typeface="+mn-lt"/>
              </a:rPr>
              <a:t>somatic layer of lateral mesoderm.</a:t>
            </a:r>
          </a:p>
          <a:p>
            <a:r>
              <a:rPr lang="en-US" sz="2000" b="1" dirty="0">
                <a:solidFill>
                  <a:schemeClr val="tx1"/>
                </a:solidFill>
                <a:latin typeface="+mn-lt"/>
              </a:rPr>
              <a:t>-</a:t>
            </a:r>
            <a:r>
              <a:rPr lang="en-US" sz="2000" dirty="0">
                <a:solidFill>
                  <a:schemeClr val="tx1"/>
                </a:solidFill>
                <a:latin typeface="+mn-lt"/>
              </a:rPr>
              <a:t>Each limb bud is surrounded </a:t>
            </a:r>
            <a:r>
              <a:rPr lang="en-US" sz="2000" u="sng" dirty="0">
                <a:solidFill>
                  <a:srgbClr val="0070C0"/>
                </a:solidFill>
                <a:latin typeface="+mn-lt"/>
              </a:rPr>
              <a:t>by an area of ectoderm.</a:t>
            </a:r>
          </a:p>
          <a:p>
            <a:endParaRPr lang="en-US" sz="2400" b="1" dirty="0">
              <a:solidFill>
                <a:srgbClr val="0070C0"/>
              </a:solidFill>
              <a:latin typeface="+mn-lt"/>
            </a:endParaRPr>
          </a:p>
        </p:txBody>
      </p:sp>
      <p:sp>
        <p:nvSpPr>
          <p:cNvPr id="4" name="مربع نص 3"/>
          <p:cNvSpPr txBox="1"/>
          <p:nvPr/>
        </p:nvSpPr>
        <p:spPr>
          <a:xfrm>
            <a:off x="6585438" y="1565031"/>
            <a:ext cx="1749670" cy="2435469"/>
          </a:xfrm>
          <a:prstGeom prst="rect">
            <a:avLst/>
          </a:prstGeom>
          <a:noFill/>
        </p:spPr>
        <p:txBody>
          <a:bodyPr wrap="square" rtlCol="1">
            <a:spAutoFit/>
          </a:bodyPr>
          <a:lstStyle/>
          <a:p>
            <a:endParaRPr lang="ar-SA" dirty="0"/>
          </a:p>
        </p:txBody>
      </p:sp>
      <p:sp>
        <p:nvSpPr>
          <p:cNvPr id="5" name="TextBox 13"/>
          <p:cNvSpPr txBox="1"/>
          <p:nvPr/>
        </p:nvSpPr>
        <p:spPr>
          <a:xfrm>
            <a:off x="214930" y="3626538"/>
            <a:ext cx="5410200" cy="2000548"/>
          </a:xfrm>
          <a:prstGeom prst="rect">
            <a:avLst/>
          </a:prstGeom>
          <a:noFill/>
        </p:spPr>
        <p:txBody>
          <a:bodyPr wrap="square" rtlCol="0">
            <a:spAutoFit/>
          </a:bodyPr>
          <a:lstStyle/>
          <a:p>
            <a:r>
              <a:rPr lang="en-US" sz="2000" dirty="0">
                <a:solidFill>
                  <a:schemeClr val="tx1"/>
                </a:solidFill>
              </a:rPr>
              <a:t>-</a:t>
            </a:r>
            <a:r>
              <a:rPr lang="en-US" sz="2000" u="sng" dirty="0">
                <a:solidFill>
                  <a:srgbClr val="FF0000"/>
                </a:solidFill>
              </a:rPr>
              <a:t>Upper limb buds </a:t>
            </a:r>
            <a:r>
              <a:rPr lang="en-US" sz="2000" dirty="0">
                <a:solidFill>
                  <a:schemeClr val="tx1"/>
                </a:solidFill>
              </a:rPr>
              <a:t>appear at </a:t>
            </a:r>
            <a:r>
              <a:rPr lang="en-US" sz="2000" dirty="0">
                <a:solidFill>
                  <a:srgbClr val="FF0000"/>
                </a:solidFill>
              </a:rPr>
              <a:t>day 26 </a:t>
            </a:r>
            <a:r>
              <a:rPr lang="en-US" sz="2000" b="1" dirty="0">
                <a:solidFill>
                  <a:schemeClr val="tx1"/>
                </a:solidFill>
              </a:rPr>
              <a:t>opposite the lower cervical segments.</a:t>
            </a:r>
          </a:p>
          <a:p>
            <a:endParaRPr lang="en-US" sz="2000" dirty="0">
              <a:solidFill>
                <a:schemeClr val="tx1"/>
              </a:solidFill>
            </a:endParaRPr>
          </a:p>
          <a:p>
            <a:r>
              <a:rPr lang="en-US" sz="2000" dirty="0">
                <a:solidFill>
                  <a:schemeClr val="tx1"/>
                </a:solidFill>
              </a:rPr>
              <a:t>-</a:t>
            </a:r>
            <a:r>
              <a:rPr lang="en-US" sz="2000" u="sng" dirty="0">
                <a:solidFill>
                  <a:srgbClr val="FF0000"/>
                </a:solidFill>
              </a:rPr>
              <a:t>Lower limb buds </a:t>
            </a:r>
            <a:r>
              <a:rPr lang="en-US" sz="2000" dirty="0">
                <a:solidFill>
                  <a:schemeClr val="tx1"/>
                </a:solidFill>
              </a:rPr>
              <a:t>appear at </a:t>
            </a:r>
            <a:r>
              <a:rPr lang="en-US" sz="2000" dirty="0">
                <a:solidFill>
                  <a:srgbClr val="FF0000"/>
                </a:solidFill>
              </a:rPr>
              <a:t>day 28 </a:t>
            </a:r>
            <a:r>
              <a:rPr lang="en-US" sz="2000" b="1" dirty="0">
                <a:solidFill>
                  <a:schemeClr val="tx1"/>
                </a:solidFill>
              </a:rPr>
              <a:t>opposite the lumbar &amp; sacral segments.</a:t>
            </a:r>
          </a:p>
          <a:p>
            <a:pPr>
              <a:buFont typeface="Wingdings" pitchFamily="2" charset="2"/>
              <a:buChar char="q"/>
            </a:pPr>
            <a:endParaRPr lang="en-US" sz="2400" b="1" dirty="0">
              <a:solidFill>
                <a:srgbClr val="0070C0"/>
              </a:solidFill>
            </a:endParaRPr>
          </a:p>
        </p:txBody>
      </p:sp>
      <p:pic>
        <p:nvPicPr>
          <p:cNvPr id="7" name="Content Placeholder 6" descr="es 001.jpg"/>
          <p:cNvPicPr>
            <a:picLocks noChangeAspect="1"/>
          </p:cNvPicPr>
          <p:nvPr/>
        </p:nvPicPr>
        <p:blipFill rotWithShape="1">
          <a:blip r:embed="rId2" cstate="print"/>
          <a:srcRect t="16923" r="39087" b="41570"/>
          <a:stretch/>
        </p:blipFill>
        <p:spPr>
          <a:xfrm>
            <a:off x="6622073" y="736878"/>
            <a:ext cx="5569927" cy="2277208"/>
          </a:xfrm>
          <a:prstGeom prst="rect">
            <a:avLst/>
          </a:prstGeom>
        </p:spPr>
      </p:pic>
      <p:sp>
        <p:nvSpPr>
          <p:cNvPr id="8" name="TextBox 7"/>
          <p:cNvSpPr txBox="1"/>
          <p:nvPr/>
        </p:nvSpPr>
        <p:spPr>
          <a:xfrm>
            <a:off x="8493317" y="731956"/>
            <a:ext cx="3735318" cy="261610"/>
          </a:xfrm>
          <a:prstGeom prst="rect">
            <a:avLst/>
          </a:prstGeom>
          <a:noFill/>
        </p:spPr>
        <p:txBody>
          <a:bodyPr wrap="none" rtlCol="0">
            <a:spAutoFit/>
          </a:bodyPr>
          <a:lstStyle/>
          <a:p>
            <a:r>
              <a:rPr lang="en-US" sz="1100" b="1" dirty="0">
                <a:solidFill>
                  <a:srgbClr val="FF0000"/>
                </a:solidFill>
              </a:rPr>
              <a:t>Mesenchyme from somatic layer of lateral mesoderm</a:t>
            </a:r>
          </a:p>
        </p:txBody>
      </p:sp>
      <p:cxnSp>
        <p:nvCxnSpPr>
          <p:cNvPr id="9" name="Straight Arrow Connector 9"/>
          <p:cNvCxnSpPr/>
          <p:nvPr/>
        </p:nvCxnSpPr>
        <p:spPr>
          <a:xfrm flipH="1">
            <a:off x="11245516" y="993566"/>
            <a:ext cx="52618" cy="699625"/>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12" name="مستطيل 11"/>
          <p:cNvSpPr/>
          <p:nvPr/>
        </p:nvSpPr>
        <p:spPr>
          <a:xfrm>
            <a:off x="9813102" y="1237819"/>
            <a:ext cx="826477" cy="248953"/>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مربع نص 12"/>
          <p:cNvSpPr txBox="1"/>
          <p:nvPr/>
        </p:nvSpPr>
        <p:spPr>
          <a:xfrm>
            <a:off x="6072075" y="1693191"/>
            <a:ext cx="228600" cy="307777"/>
          </a:xfrm>
          <a:prstGeom prst="rect">
            <a:avLst/>
          </a:prstGeom>
          <a:noFill/>
        </p:spPr>
        <p:txBody>
          <a:bodyPr wrap="square" rtlCol="1">
            <a:spAutoFit/>
          </a:bodyPr>
          <a:lstStyle/>
          <a:p>
            <a:r>
              <a:rPr lang="en-US" dirty="0">
                <a:solidFill>
                  <a:srgbClr val="FF0000"/>
                </a:solidFill>
              </a:rPr>
              <a:t>1</a:t>
            </a:r>
            <a:endParaRPr lang="ar-SA" dirty="0">
              <a:solidFill>
                <a:srgbClr val="FF0000"/>
              </a:solidFill>
            </a:endParaRPr>
          </a:p>
        </p:txBody>
      </p:sp>
      <p:sp>
        <p:nvSpPr>
          <p:cNvPr id="14" name="مربع نص 13"/>
          <p:cNvSpPr txBox="1"/>
          <p:nvPr/>
        </p:nvSpPr>
        <p:spPr>
          <a:xfrm>
            <a:off x="8379017" y="563572"/>
            <a:ext cx="228600" cy="307777"/>
          </a:xfrm>
          <a:prstGeom prst="rect">
            <a:avLst/>
          </a:prstGeom>
          <a:noFill/>
        </p:spPr>
        <p:txBody>
          <a:bodyPr wrap="square" rtlCol="1">
            <a:spAutoFit/>
          </a:bodyPr>
          <a:lstStyle/>
          <a:p>
            <a:r>
              <a:rPr lang="en-US" dirty="0">
                <a:solidFill>
                  <a:srgbClr val="FF0000"/>
                </a:solidFill>
              </a:rPr>
              <a:t>1</a:t>
            </a:r>
            <a:endParaRPr lang="ar-SA" dirty="0">
              <a:solidFill>
                <a:srgbClr val="FF0000"/>
              </a:solidFill>
            </a:endParaRPr>
          </a:p>
        </p:txBody>
      </p:sp>
      <p:sp>
        <p:nvSpPr>
          <p:cNvPr id="15" name="مربع نص 14"/>
          <p:cNvSpPr txBox="1"/>
          <p:nvPr/>
        </p:nvSpPr>
        <p:spPr>
          <a:xfrm>
            <a:off x="9547867" y="1083930"/>
            <a:ext cx="228600" cy="307777"/>
          </a:xfrm>
          <a:prstGeom prst="rect">
            <a:avLst/>
          </a:prstGeom>
          <a:noFill/>
        </p:spPr>
        <p:txBody>
          <a:bodyPr wrap="square" rtlCol="1">
            <a:spAutoFit/>
          </a:bodyPr>
          <a:lstStyle/>
          <a:p>
            <a:r>
              <a:rPr lang="en-US" dirty="0">
                <a:solidFill>
                  <a:srgbClr val="0070C0"/>
                </a:solidFill>
              </a:rPr>
              <a:t>2</a:t>
            </a:r>
            <a:endParaRPr lang="ar-SA" dirty="0">
              <a:solidFill>
                <a:srgbClr val="0070C0"/>
              </a:solidFill>
            </a:endParaRPr>
          </a:p>
        </p:txBody>
      </p:sp>
      <p:sp>
        <p:nvSpPr>
          <p:cNvPr id="16" name="مربع نص 15"/>
          <p:cNvSpPr txBox="1"/>
          <p:nvPr/>
        </p:nvSpPr>
        <p:spPr>
          <a:xfrm>
            <a:off x="5872073" y="2000968"/>
            <a:ext cx="228600" cy="307777"/>
          </a:xfrm>
          <a:prstGeom prst="rect">
            <a:avLst/>
          </a:prstGeom>
          <a:noFill/>
        </p:spPr>
        <p:txBody>
          <a:bodyPr wrap="square" rtlCol="1">
            <a:spAutoFit/>
          </a:bodyPr>
          <a:lstStyle/>
          <a:p>
            <a:r>
              <a:rPr lang="en-US" dirty="0">
                <a:solidFill>
                  <a:srgbClr val="0070C0"/>
                </a:solidFill>
              </a:rPr>
              <a:t>2</a:t>
            </a:r>
            <a:endParaRPr lang="ar-SA" dirty="0">
              <a:solidFill>
                <a:srgbClr val="0070C0"/>
              </a:solidFill>
            </a:endParaRPr>
          </a:p>
        </p:txBody>
      </p:sp>
      <p:pic>
        <p:nvPicPr>
          <p:cNvPr id="17" name="Picture 4" descr="C:\Documents and Settings\user1\My Documents\My Pictures\LIMB BUD1.png"/>
          <p:cNvPicPr>
            <a:picLocks noChangeAspect="1" noChangeArrowheads="1"/>
          </p:cNvPicPr>
          <p:nvPr/>
        </p:nvPicPr>
        <p:blipFill>
          <a:blip r:embed="rId3" cstate="print"/>
          <a:srcRect/>
          <a:stretch>
            <a:fillRect/>
          </a:stretch>
        </p:blipFill>
        <p:spPr bwMode="auto">
          <a:xfrm>
            <a:off x="5530362" y="3488915"/>
            <a:ext cx="3077255" cy="2691218"/>
          </a:xfrm>
          <a:prstGeom prst="rect">
            <a:avLst/>
          </a:prstGeom>
          <a:ln w="19050" cap="sq">
            <a:solidFill>
              <a:srgbClr val="000000"/>
            </a:solidFill>
            <a:prstDash val="solid"/>
            <a:miter lim="800000"/>
          </a:ln>
          <a:effectLst/>
        </p:spPr>
      </p:pic>
      <p:pic>
        <p:nvPicPr>
          <p:cNvPr id="18" name="Content Placeholder 8" descr="LIMB BUD 2.png"/>
          <p:cNvPicPr>
            <a:picLocks noChangeAspect="1"/>
          </p:cNvPicPr>
          <p:nvPr/>
        </p:nvPicPr>
        <p:blipFill>
          <a:blip r:embed="rId4" cstate="print"/>
          <a:stretch>
            <a:fillRect/>
          </a:stretch>
        </p:blipFill>
        <p:spPr>
          <a:xfrm>
            <a:off x="8732985" y="3482927"/>
            <a:ext cx="3061138" cy="2721952"/>
          </a:xfrm>
          <a:prstGeom prst="rect">
            <a:avLst/>
          </a:prstGeom>
          <a:ln w="19050" cap="sq">
            <a:solidFill>
              <a:srgbClr val="000000"/>
            </a:solidFill>
            <a:prstDash val="solid"/>
            <a:miter lim="800000"/>
          </a:ln>
          <a:effectLst/>
        </p:spPr>
      </p:pic>
      <p:sp>
        <p:nvSpPr>
          <p:cNvPr id="19" name="TextBox 10"/>
          <p:cNvSpPr txBox="1"/>
          <p:nvPr/>
        </p:nvSpPr>
        <p:spPr>
          <a:xfrm>
            <a:off x="5526417" y="5871339"/>
            <a:ext cx="958532" cy="369332"/>
          </a:xfrm>
          <a:prstGeom prst="rect">
            <a:avLst/>
          </a:prstGeom>
          <a:noFill/>
        </p:spPr>
        <p:txBody>
          <a:bodyPr wrap="none" rtlCol="0">
            <a:spAutoFit/>
          </a:bodyPr>
          <a:lstStyle/>
          <a:p>
            <a:r>
              <a:rPr lang="en-US" b="1" dirty="0"/>
              <a:t>28 DAYS</a:t>
            </a:r>
          </a:p>
        </p:txBody>
      </p:sp>
      <p:sp>
        <p:nvSpPr>
          <p:cNvPr id="20" name="TextBox 11"/>
          <p:cNvSpPr txBox="1"/>
          <p:nvPr/>
        </p:nvSpPr>
        <p:spPr>
          <a:xfrm>
            <a:off x="8732985" y="5871339"/>
            <a:ext cx="958532" cy="369332"/>
          </a:xfrm>
          <a:prstGeom prst="rect">
            <a:avLst/>
          </a:prstGeom>
          <a:noFill/>
        </p:spPr>
        <p:txBody>
          <a:bodyPr wrap="none" rtlCol="0">
            <a:spAutoFit/>
          </a:bodyPr>
          <a:lstStyle/>
          <a:p>
            <a:r>
              <a:rPr lang="en-US" b="1" dirty="0"/>
              <a:t>32 DAYS</a:t>
            </a:r>
          </a:p>
        </p:txBody>
      </p:sp>
      <p:sp>
        <p:nvSpPr>
          <p:cNvPr id="21" name="مستطيل 20"/>
          <p:cNvSpPr/>
          <p:nvPr/>
        </p:nvSpPr>
        <p:spPr>
          <a:xfrm>
            <a:off x="7789985" y="4828653"/>
            <a:ext cx="817632" cy="244509"/>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2" name="مستطيل 21"/>
          <p:cNvSpPr/>
          <p:nvPr/>
        </p:nvSpPr>
        <p:spPr>
          <a:xfrm>
            <a:off x="5526417" y="5561848"/>
            <a:ext cx="826477" cy="248953"/>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3" name="مستطيل 22"/>
          <p:cNvSpPr/>
          <p:nvPr/>
        </p:nvSpPr>
        <p:spPr>
          <a:xfrm>
            <a:off x="8732985" y="5612303"/>
            <a:ext cx="563441" cy="314721"/>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4" name="مستطيل 23"/>
          <p:cNvSpPr/>
          <p:nvPr/>
        </p:nvSpPr>
        <p:spPr>
          <a:xfrm>
            <a:off x="11129088" y="5021417"/>
            <a:ext cx="665036" cy="236383"/>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6" name="مربع نص 25"/>
          <p:cNvSpPr txBox="1"/>
          <p:nvPr/>
        </p:nvSpPr>
        <p:spPr>
          <a:xfrm>
            <a:off x="859659" y="2384466"/>
            <a:ext cx="2919046" cy="360227"/>
          </a:xfrm>
          <a:prstGeom prst="rect">
            <a:avLst/>
          </a:prstGeom>
          <a:noFill/>
        </p:spPr>
        <p:txBody>
          <a:bodyPr wrap="square" rtlCol="1">
            <a:spAutoFit/>
          </a:bodyPr>
          <a:lstStyle/>
          <a:p>
            <a:pPr marL="406400">
              <a:lnSpc>
                <a:spcPts val="2300"/>
              </a:lnSpc>
            </a:pPr>
            <a:r>
              <a:rPr lang="en-US" b="1" dirty="0">
                <a:solidFill>
                  <a:srgbClr val="92D050"/>
                </a:solidFill>
              </a:rPr>
              <a:t>Doctor Notes</a:t>
            </a:r>
            <a:r>
              <a:rPr lang="ar-SA" b="1" dirty="0">
                <a:solidFill>
                  <a:srgbClr val="92D050"/>
                </a:solidFill>
              </a:rPr>
              <a:t>:</a:t>
            </a:r>
            <a:endParaRPr lang="en-US" b="1" dirty="0">
              <a:solidFill>
                <a:srgbClr val="92D050"/>
              </a:solidFill>
            </a:endParaRPr>
          </a:p>
        </p:txBody>
      </p:sp>
      <p:sp>
        <p:nvSpPr>
          <p:cNvPr id="27" name="مربع نص 26"/>
          <p:cNvSpPr txBox="1"/>
          <p:nvPr/>
        </p:nvSpPr>
        <p:spPr>
          <a:xfrm>
            <a:off x="1141001" y="2608454"/>
            <a:ext cx="4484129" cy="348622"/>
          </a:xfrm>
          <a:prstGeom prst="rect">
            <a:avLst/>
          </a:prstGeom>
          <a:noFill/>
        </p:spPr>
        <p:txBody>
          <a:bodyPr wrap="square" rtlCol="1">
            <a:spAutoFit/>
          </a:bodyPr>
          <a:lstStyle/>
          <a:p>
            <a:pPr marL="406400" algn="r" rtl="1">
              <a:lnSpc>
                <a:spcPts val="2300"/>
              </a:lnSpc>
            </a:pPr>
            <a:r>
              <a:rPr lang="ar-SA" sz="1200" b="1" dirty="0">
                <a:solidFill>
                  <a:srgbClr val="92D050"/>
                </a:solidFill>
              </a:rPr>
              <a:t>أول ما يتكون في هذه ال</a:t>
            </a:r>
            <a:r>
              <a:rPr lang="en-US" sz="1200" b="1" dirty="0">
                <a:solidFill>
                  <a:srgbClr val="92D050"/>
                </a:solidFill>
              </a:rPr>
              <a:t>bud</a:t>
            </a:r>
            <a:r>
              <a:rPr lang="ar-SA" sz="1200" b="1" dirty="0">
                <a:solidFill>
                  <a:srgbClr val="92D050"/>
                </a:solidFill>
              </a:rPr>
              <a:t> هو ال</a:t>
            </a:r>
            <a:r>
              <a:rPr lang="en-US" sz="1200" b="1" dirty="0">
                <a:solidFill>
                  <a:srgbClr val="92D050"/>
                </a:solidFill>
              </a:rPr>
              <a:t>distal end</a:t>
            </a:r>
            <a:r>
              <a:rPr lang="ar-SA" sz="1200" b="1" dirty="0">
                <a:solidFill>
                  <a:srgbClr val="92D050"/>
                </a:solidFill>
              </a:rPr>
              <a:t> وهو ال</a:t>
            </a:r>
            <a:r>
              <a:rPr lang="en-US" sz="1200" b="1" dirty="0">
                <a:solidFill>
                  <a:srgbClr val="92D050"/>
                </a:solidFill>
              </a:rPr>
              <a:t>hand</a:t>
            </a:r>
            <a:r>
              <a:rPr lang="ar-SA" sz="1200" b="1" dirty="0">
                <a:solidFill>
                  <a:srgbClr val="92D050"/>
                </a:solidFill>
              </a:rPr>
              <a:t> وال</a:t>
            </a:r>
            <a:r>
              <a:rPr lang="en-US" sz="1200" b="1" dirty="0">
                <a:solidFill>
                  <a:srgbClr val="92D050"/>
                </a:solidFill>
              </a:rPr>
              <a:t>foot</a:t>
            </a:r>
          </a:p>
        </p:txBody>
      </p:sp>
      <p:sp>
        <p:nvSpPr>
          <p:cNvPr id="6" name="TextBox 5"/>
          <p:cNvSpPr txBox="1"/>
          <p:nvPr/>
        </p:nvSpPr>
        <p:spPr>
          <a:xfrm>
            <a:off x="347049" y="5484514"/>
            <a:ext cx="5145961" cy="338554"/>
          </a:xfrm>
          <a:prstGeom prst="rect">
            <a:avLst/>
          </a:prstGeom>
          <a:noFill/>
        </p:spPr>
        <p:txBody>
          <a:bodyPr wrap="none" rtlCol="0">
            <a:spAutoFit/>
          </a:bodyPr>
          <a:lstStyle/>
          <a:p>
            <a:r>
              <a:rPr lang="en-US" sz="1600" dirty="0" smtClean="0">
                <a:solidFill>
                  <a:srgbClr val="7BBF26"/>
                </a:solidFill>
                <a:latin typeface="+mn-lt"/>
              </a:rPr>
              <a:t>Note: The upper limbs appear 2 days before the lower limbs</a:t>
            </a:r>
            <a:endParaRPr lang="en-US" sz="1600" dirty="0">
              <a:solidFill>
                <a:srgbClr val="7BBF26"/>
              </a:solidFill>
              <a:latin typeface="+mn-lt"/>
            </a:endParaRPr>
          </a:p>
        </p:txBody>
      </p:sp>
    </p:spTree>
    <p:extLst>
      <p:ext uri="{BB962C8B-B14F-4D97-AF65-F5344CB8AC3E}">
        <p14:creationId xmlns:p14="http://schemas.microsoft.com/office/powerpoint/2010/main" val="1430074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p:nvPr/>
        </p:nvSpPr>
        <p:spPr>
          <a:xfrm>
            <a:off x="0" y="0"/>
            <a:ext cx="12192000" cy="707886"/>
          </a:xfrm>
          <a:prstGeom prst="rect">
            <a:avLst/>
          </a:prstGeom>
          <a:solidFill>
            <a:schemeClr val="accent1">
              <a:lumMod val="40000"/>
              <a:lumOff val="60000"/>
            </a:schemeClr>
          </a:solidFill>
        </p:spPr>
        <p:txBody>
          <a:bodyPr wrap="square" rtlCol="0">
            <a:spAutoFit/>
          </a:bodyPr>
          <a:lstStyle/>
          <a:p>
            <a:pPr algn="ctr"/>
            <a:r>
              <a:rPr lang="en-US" sz="4000" kern="1200" dirty="0">
                <a:solidFill>
                  <a:schemeClr val="bg1"/>
                </a:solidFill>
                <a:latin typeface="+mn-lt"/>
                <a:ea typeface="Calibri"/>
                <a:cs typeface="Times New Roman" pitchFamily="18" charset="0"/>
              </a:rPr>
              <a:t>DEVELOPMENT OF LIMBS - 2</a:t>
            </a:r>
          </a:p>
        </p:txBody>
      </p:sp>
      <p:pic>
        <p:nvPicPr>
          <p:cNvPr id="3" name="Content Placeholder 16" descr="limb4.png"/>
          <p:cNvPicPr>
            <a:picLocks noChangeAspect="1"/>
          </p:cNvPicPr>
          <p:nvPr/>
        </p:nvPicPr>
        <p:blipFill>
          <a:blip r:embed="rId2" cstate="print"/>
          <a:stretch>
            <a:fillRect/>
          </a:stretch>
        </p:blipFill>
        <p:spPr>
          <a:xfrm>
            <a:off x="417317" y="803644"/>
            <a:ext cx="11613198" cy="1829816"/>
          </a:xfrm>
          <a:prstGeom prst="rect">
            <a:avLst/>
          </a:prstGeom>
          <a:ln w="19050" cap="sq">
            <a:solidFill>
              <a:srgbClr val="000000"/>
            </a:solidFill>
            <a:prstDash val="solid"/>
            <a:miter lim="800000"/>
          </a:ln>
          <a:effectLst/>
        </p:spPr>
      </p:pic>
      <p:sp>
        <p:nvSpPr>
          <p:cNvPr id="4" name="مربع نص 3"/>
          <p:cNvSpPr txBox="1"/>
          <p:nvPr/>
        </p:nvSpPr>
        <p:spPr>
          <a:xfrm>
            <a:off x="-5572" y="2702451"/>
            <a:ext cx="2375407" cy="2062103"/>
          </a:xfrm>
          <a:prstGeom prst="rect">
            <a:avLst/>
          </a:prstGeom>
          <a:noFill/>
        </p:spPr>
        <p:txBody>
          <a:bodyPr wrap="square" rtlCol="1">
            <a:spAutoFit/>
          </a:bodyPr>
          <a:lstStyle/>
          <a:p>
            <a:pPr algn="ctr"/>
            <a:r>
              <a:rPr lang="en-US" sz="1600" b="1" dirty="0">
                <a:solidFill>
                  <a:srgbClr val="C00000"/>
                </a:solidFill>
                <a:latin typeface="+mn-lt"/>
              </a:rPr>
              <a:t>A &amp; G: </a:t>
            </a:r>
            <a:endParaRPr lang="en-US" sz="1600" b="1" dirty="0" smtClean="0">
              <a:solidFill>
                <a:srgbClr val="C00000"/>
              </a:solidFill>
              <a:latin typeface="+mn-lt"/>
            </a:endParaRPr>
          </a:p>
          <a:p>
            <a:r>
              <a:rPr lang="en-US" sz="1600" b="1" dirty="0" smtClean="0">
                <a:solidFill>
                  <a:schemeClr val="tx1"/>
                </a:solidFill>
                <a:latin typeface="+mn-lt"/>
              </a:rPr>
              <a:t>Apical </a:t>
            </a:r>
            <a:r>
              <a:rPr lang="en-US" sz="1600" b="1" dirty="0">
                <a:solidFill>
                  <a:schemeClr val="tx1"/>
                </a:solidFill>
                <a:latin typeface="+mn-lt"/>
              </a:rPr>
              <a:t>ectodermal ridge:</a:t>
            </a:r>
            <a:r>
              <a:rPr lang="en-US" sz="1600" dirty="0">
                <a:solidFill>
                  <a:srgbClr val="002060"/>
                </a:solidFill>
                <a:latin typeface="+mn-lt"/>
              </a:rPr>
              <a:t> </a:t>
            </a:r>
            <a:r>
              <a:rPr lang="en-US" sz="1600" dirty="0">
                <a:solidFill>
                  <a:schemeClr val="tx1"/>
                </a:solidFill>
                <a:latin typeface="+mn-lt"/>
              </a:rPr>
              <a:t>appears at the apex of limb bud and stimulates proliferation of mesenchyme and elongation of limb bud. </a:t>
            </a:r>
          </a:p>
          <a:p>
            <a:endParaRPr lang="ar-SA" sz="1600" dirty="0">
              <a:latin typeface="+mn-lt"/>
            </a:endParaRPr>
          </a:p>
        </p:txBody>
      </p:sp>
      <p:sp>
        <p:nvSpPr>
          <p:cNvPr id="5" name="مربع نص 4"/>
          <p:cNvSpPr txBox="1"/>
          <p:nvPr/>
        </p:nvSpPr>
        <p:spPr>
          <a:xfrm>
            <a:off x="2358691" y="2702451"/>
            <a:ext cx="2358691" cy="1323439"/>
          </a:xfrm>
          <a:prstGeom prst="rect">
            <a:avLst/>
          </a:prstGeom>
          <a:noFill/>
        </p:spPr>
        <p:txBody>
          <a:bodyPr wrap="square" rtlCol="1">
            <a:spAutoFit/>
          </a:bodyPr>
          <a:lstStyle/>
          <a:p>
            <a:pPr algn="ctr"/>
            <a:r>
              <a:rPr lang="en-US" sz="1600" b="1" dirty="0">
                <a:solidFill>
                  <a:srgbClr val="C00000"/>
                </a:solidFill>
                <a:latin typeface="+mn-lt"/>
              </a:rPr>
              <a:t>B &amp; H: </a:t>
            </a:r>
            <a:endParaRPr lang="en-US" sz="1600" b="1" dirty="0" smtClean="0">
              <a:solidFill>
                <a:srgbClr val="C00000"/>
              </a:solidFill>
              <a:latin typeface="+mn-lt"/>
            </a:endParaRPr>
          </a:p>
          <a:p>
            <a:r>
              <a:rPr lang="en-US" sz="1600" dirty="0" smtClean="0">
                <a:solidFill>
                  <a:schemeClr val="tx1"/>
                </a:solidFill>
                <a:latin typeface="+mn-lt"/>
              </a:rPr>
              <a:t>Distal </a:t>
            </a:r>
            <a:r>
              <a:rPr lang="en-US" sz="1600" dirty="0">
                <a:solidFill>
                  <a:schemeClr val="tx1"/>
                </a:solidFill>
                <a:latin typeface="+mn-lt"/>
              </a:rPr>
              <a:t>ends of buds flatten into </a:t>
            </a:r>
            <a:r>
              <a:rPr lang="en-US" sz="1600" b="1" u="sng" dirty="0">
                <a:solidFill>
                  <a:schemeClr val="tx1"/>
                </a:solidFill>
                <a:latin typeface="+mn-lt"/>
              </a:rPr>
              <a:t>paddle-like</a:t>
            </a:r>
            <a:r>
              <a:rPr lang="en-US" sz="1600" dirty="0">
                <a:solidFill>
                  <a:schemeClr val="tx1"/>
                </a:solidFill>
                <a:latin typeface="+mn-lt"/>
              </a:rPr>
              <a:t> hand &amp; foot plates.</a:t>
            </a:r>
          </a:p>
          <a:p>
            <a:endParaRPr lang="ar-SA" sz="1600" dirty="0">
              <a:latin typeface="+mn-lt"/>
            </a:endParaRPr>
          </a:p>
        </p:txBody>
      </p:sp>
      <p:sp>
        <p:nvSpPr>
          <p:cNvPr id="6" name="مستطيل 5"/>
          <p:cNvSpPr/>
          <p:nvPr/>
        </p:nvSpPr>
        <p:spPr>
          <a:xfrm>
            <a:off x="4765561" y="2702451"/>
            <a:ext cx="1863117" cy="1569660"/>
          </a:xfrm>
          <a:prstGeom prst="rect">
            <a:avLst/>
          </a:prstGeom>
        </p:spPr>
        <p:txBody>
          <a:bodyPr wrap="square">
            <a:spAutoFit/>
          </a:bodyPr>
          <a:lstStyle/>
          <a:p>
            <a:pPr algn="ctr"/>
            <a:r>
              <a:rPr lang="en-US" sz="1600" b="1" dirty="0">
                <a:solidFill>
                  <a:schemeClr val="accent6">
                    <a:lumMod val="75000"/>
                  </a:schemeClr>
                </a:solidFill>
                <a:latin typeface="+mn-lt"/>
              </a:rPr>
              <a:t>C &amp; I: </a:t>
            </a:r>
            <a:endParaRPr lang="en-US" sz="1600" b="1" dirty="0" smtClean="0">
              <a:solidFill>
                <a:schemeClr val="accent6">
                  <a:lumMod val="75000"/>
                </a:schemeClr>
              </a:solidFill>
              <a:latin typeface="+mn-lt"/>
            </a:endParaRPr>
          </a:p>
          <a:p>
            <a:r>
              <a:rPr lang="en-US" sz="1600" b="1" dirty="0" smtClean="0">
                <a:solidFill>
                  <a:schemeClr val="tx1"/>
                </a:solidFill>
                <a:latin typeface="+mn-lt"/>
              </a:rPr>
              <a:t>Digital </a:t>
            </a:r>
            <a:r>
              <a:rPr lang="en-US" sz="1600" b="1" dirty="0">
                <a:solidFill>
                  <a:schemeClr val="tx1"/>
                </a:solidFill>
                <a:latin typeface="+mn-lt"/>
              </a:rPr>
              <a:t>rays: </a:t>
            </a:r>
            <a:r>
              <a:rPr lang="en-US" sz="1600" dirty="0">
                <a:solidFill>
                  <a:schemeClr val="tx1"/>
                </a:solidFill>
                <a:latin typeface="+mn-lt"/>
              </a:rPr>
              <a:t>appear </a:t>
            </a:r>
            <a:r>
              <a:rPr lang="en-US" sz="1600" dirty="0" smtClean="0">
                <a:solidFill>
                  <a:schemeClr val="tx1"/>
                </a:solidFill>
                <a:latin typeface="+mn-lt"/>
              </a:rPr>
              <a:t>as </a:t>
            </a:r>
            <a:r>
              <a:rPr lang="en-US" sz="1600" dirty="0" err="1" smtClean="0">
                <a:solidFill>
                  <a:schemeClr val="tx1"/>
                </a:solidFill>
                <a:latin typeface="+mn-lt"/>
              </a:rPr>
              <a:t>mesenchymal</a:t>
            </a:r>
            <a:r>
              <a:rPr lang="en-US" sz="1600" dirty="0" smtClean="0">
                <a:solidFill>
                  <a:schemeClr val="tx1"/>
                </a:solidFill>
                <a:latin typeface="+mn-lt"/>
              </a:rPr>
              <a:t> </a:t>
            </a:r>
            <a:r>
              <a:rPr lang="en-US" sz="1600" dirty="0">
                <a:solidFill>
                  <a:schemeClr val="tx1"/>
                </a:solidFill>
                <a:latin typeface="+mn-lt"/>
              </a:rPr>
              <a:t>condensations that outline the patterns of digits</a:t>
            </a:r>
            <a:r>
              <a:rPr lang="en-US" sz="1600" dirty="0">
                <a:solidFill>
                  <a:srgbClr val="0070C0"/>
                </a:solidFill>
                <a:latin typeface="+mn-lt"/>
              </a:rPr>
              <a:t>.</a:t>
            </a:r>
          </a:p>
        </p:txBody>
      </p:sp>
      <p:sp>
        <p:nvSpPr>
          <p:cNvPr id="7" name="مستطيل 6"/>
          <p:cNvSpPr/>
          <p:nvPr/>
        </p:nvSpPr>
        <p:spPr>
          <a:xfrm>
            <a:off x="6728562" y="2702451"/>
            <a:ext cx="1859461" cy="1323439"/>
          </a:xfrm>
          <a:prstGeom prst="rect">
            <a:avLst/>
          </a:prstGeom>
        </p:spPr>
        <p:txBody>
          <a:bodyPr wrap="square">
            <a:spAutoFit/>
          </a:bodyPr>
          <a:lstStyle/>
          <a:p>
            <a:pPr algn="ctr"/>
            <a:r>
              <a:rPr lang="en-US" sz="1600" b="1" dirty="0">
                <a:solidFill>
                  <a:schemeClr val="accent6">
                    <a:lumMod val="75000"/>
                  </a:schemeClr>
                </a:solidFill>
                <a:latin typeface="+mn-lt"/>
              </a:rPr>
              <a:t>D &amp; J: </a:t>
            </a:r>
            <a:endParaRPr lang="en-US" sz="1600" b="1" dirty="0" smtClean="0">
              <a:solidFill>
                <a:schemeClr val="accent6">
                  <a:lumMod val="75000"/>
                </a:schemeClr>
              </a:solidFill>
              <a:latin typeface="+mn-lt"/>
            </a:endParaRPr>
          </a:p>
          <a:p>
            <a:r>
              <a:rPr lang="en-US" sz="1600" b="1" u="sng" dirty="0" smtClean="0">
                <a:solidFill>
                  <a:schemeClr val="tx1"/>
                </a:solidFill>
                <a:latin typeface="+mn-lt"/>
              </a:rPr>
              <a:t>Mesenchyme </a:t>
            </a:r>
            <a:r>
              <a:rPr lang="en-US" sz="1600" b="1" u="sng" dirty="0">
                <a:solidFill>
                  <a:schemeClr val="tx1"/>
                </a:solidFill>
                <a:latin typeface="+mn-lt"/>
              </a:rPr>
              <a:t>between rays disappears </a:t>
            </a:r>
            <a:r>
              <a:rPr lang="en-US" sz="1600" dirty="0">
                <a:solidFill>
                  <a:schemeClr val="tx1"/>
                </a:solidFill>
                <a:latin typeface="+mn-lt"/>
              </a:rPr>
              <a:t>to form notches.</a:t>
            </a:r>
          </a:p>
        </p:txBody>
      </p:sp>
      <p:sp>
        <p:nvSpPr>
          <p:cNvPr id="8" name="مستطيل 7"/>
          <p:cNvSpPr/>
          <p:nvPr/>
        </p:nvSpPr>
        <p:spPr>
          <a:xfrm>
            <a:off x="8588024" y="2702451"/>
            <a:ext cx="1766803" cy="1077218"/>
          </a:xfrm>
          <a:prstGeom prst="rect">
            <a:avLst/>
          </a:prstGeom>
        </p:spPr>
        <p:txBody>
          <a:bodyPr wrap="square">
            <a:spAutoFit/>
          </a:bodyPr>
          <a:lstStyle/>
          <a:p>
            <a:pPr algn="ctr"/>
            <a:r>
              <a:rPr lang="en-US" sz="1600" b="1" dirty="0">
                <a:solidFill>
                  <a:schemeClr val="accent6">
                    <a:lumMod val="75000"/>
                  </a:schemeClr>
                </a:solidFill>
                <a:latin typeface="+mn-lt"/>
              </a:rPr>
              <a:t>E &amp; K</a:t>
            </a:r>
            <a:r>
              <a:rPr lang="en-US" sz="1600" dirty="0" smtClean="0">
                <a:solidFill>
                  <a:schemeClr val="accent6">
                    <a:lumMod val="75000"/>
                  </a:schemeClr>
                </a:solidFill>
                <a:latin typeface="+mn-lt"/>
              </a:rPr>
              <a:t>:</a:t>
            </a:r>
          </a:p>
          <a:p>
            <a:r>
              <a:rPr lang="en-US" sz="1600" dirty="0" smtClean="0">
                <a:solidFill>
                  <a:schemeClr val="accent6">
                    <a:lumMod val="75000"/>
                  </a:schemeClr>
                </a:solidFill>
                <a:latin typeface="+mn-lt"/>
              </a:rPr>
              <a:t> </a:t>
            </a:r>
            <a:r>
              <a:rPr lang="en-US" sz="1600" dirty="0">
                <a:solidFill>
                  <a:schemeClr val="tx1"/>
                </a:solidFill>
                <a:latin typeface="+mn-lt"/>
              </a:rPr>
              <a:t>Digits form inside rays, elongate &amp; </a:t>
            </a:r>
            <a:r>
              <a:rPr lang="en-US" sz="1600" b="1" u="sng" dirty="0">
                <a:solidFill>
                  <a:schemeClr val="tx1"/>
                </a:solidFill>
                <a:latin typeface="+mn-lt"/>
              </a:rPr>
              <a:t>appear webbed.</a:t>
            </a:r>
          </a:p>
        </p:txBody>
      </p:sp>
      <p:sp>
        <p:nvSpPr>
          <p:cNvPr id="10" name="مستطيل 9"/>
          <p:cNvSpPr/>
          <p:nvPr/>
        </p:nvSpPr>
        <p:spPr>
          <a:xfrm>
            <a:off x="10354827" y="2702451"/>
            <a:ext cx="1837173" cy="1323439"/>
          </a:xfrm>
          <a:prstGeom prst="rect">
            <a:avLst/>
          </a:prstGeom>
        </p:spPr>
        <p:txBody>
          <a:bodyPr wrap="square">
            <a:spAutoFit/>
          </a:bodyPr>
          <a:lstStyle/>
          <a:p>
            <a:pPr algn="ctr"/>
            <a:r>
              <a:rPr lang="en-US" sz="1600" b="1" dirty="0">
                <a:solidFill>
                  <a:schemeClr val="accent6">
                    <a:lumMod val="75000"/>
                  </a:schemeClr>
                </a:solidFill>
                <a:latin typeface="+mn-lt"/>
              </a:rPr>
              <a:t>F&amp; L: </a:t>
            </a:r>
            <a:endParaRPr lang="en-US" sz="1600" b="1" dirty="0" smtClean="0">
              <a:solidFill>
                <a:schemeClr val="accent6">
                  <a:lumMod val="75000"/>
                </a:schemeClr>
              </a:solidFill>
              <a:latin typeface="+mn-lt"/>
            </a:endParaRPr>
          </a:p>
          <a:p>
            <a:r>
              <a:rPr lang="en-US" sz="1600" dirty="0" smtClean="0">
                <a:solidFill>
                  <a:schemeClr val="tx1"/>
                </a:solidFill>
                <a:latin typeface="+mn-lt"/>
              </a:rPr>
              <a:t>Mesenchyme </a:t>
            </a:r>
            <a:r>
              <a:rPr lang="en-US" sz="1600" dirty="0">
                <a:solidFill>
                  <a:schemeClr val="tx1"/>
                </a:solidFill>
                <a:latin typeface="+mn-lt"/>
              </a:rPr>
              <a:t>between digits </a:t>
            </a:r>
            <a:r>
              <a:rPr lang="en-US" sz="1600" b="1" u="sng" dirty="0">
                <a:solidFill>
                  <a:schemeClr val="tx1"/>
                </a:solidFill>
                <a:latin typeface="+mn-lt"/>
              </a:rPr>
              <a:t>disappear to separate them.</a:t>
            </a:r>
          </a:p>
        </p:txBody>
      </p:sp>
      <p:cxnSp>
        <p:nvCxnSpPr>
          <p:cNvPr id="14" name="رابط مستقيم 13"/>
          <p:cNvCxnSpPr/>
          <p:nvPr/>
        </p:nvCxnSpPr>
        <p:spPr>
          <a:xfrm flipH="1">
            <a:off x="2347547" y="2628900"/>
            <a:ext cx="22288" cy="4229100"/>
          </a:xfrm>
          <a:prstGeom prst="line">
            <a:avLst/>
          </a:prstGeom>
        </p:spPr>
        <p:style>
          <a:lnRef idx="3">
            <a:schemeClr val="dk1"/>
          </a:lnRef>
          <a:fillRef idx="0">
            <a:schemeClr val="dk1"/>
          </a:fillRef>
          <a:effectRef idx="2">
            <a:schemeClr val="dk1"/>
          </a:effectRef>
          <a:fontRef idx="minor">
            <a:schemeClr val="tx1"/>
          </a:fontRef>
        </p:style>
      </p:cxnSp>
      <p:cxnSp>
        <p:nvCxnSpPr>
          <p:cNvPr id="19" name="رابط مستقيم 18"/>
          <p:cNvCxnSpPr/>
          <p:nvPr/>
        </p:nvCxnSpPr>
        <p:spPr>
          <a:xfrm flipH="1">
            <a:off x="4720855" y="2628900"/>
            <a:ext cx="22288" cy="4229100"/>
          </a:xfrm>
          <a:prstGeom prst="line">
            <a:avLst/>
          </a:prstGeom>
        </p:spPr>
        <p:style>
          <a:lnRef idx="3">
            <a:schemeClr val="dk1"/>
          </a:lnRef>
          <a:fillRef idx="0">
            <a:schemeClr val="dk1"/>
          </a:fillRef>
          <a:effectRef idx="2">
            <a:schemeClr val="dk1"/>
          </a:effectRef>
          <a:fontRef idx="minor">
            <a:schemeClr val="tx1"/>
          </a:fontRef>
        </p:style>
      </p:cxnSp>
      <p:cxnSp>
        <p:nvCxnSpPr>
          <p:cNvPr id="20" name="رابط مستقيم 19"/>
          <p:cNvCxnSpPr/>
          <p:nvPr/>
        </p:nvCxnSpPr>
        <p:spPr>
          <a:xfrm flipH="1">
            <a:off x="6632151" y="2628900"/>
            <a:ext cx="22288" cy="4229100"/>
          </a:xfrm>
          <a:prstGeom prst="line">
            <a:avLst/>
          </a:prstGeom>
        </p:spPr>
        <p:style>
          <a:lnRef idx="3">
            <a:schemeClr val="dk1"/>
          </a:lnRef>
          <a:fillRef idx="0">
            <a:schemeClr val="dk1"/>
          </a:fillRef>
          <a:effectRef idx="2">
            <a:schemeClr val="dk1"/>
          </a:effectRef>
          <a:fontRef idx="minor">
            <a:schemeClr val="tx1"/>
          </a:fontRef>
        </p:style>
      </p:cxnSp>
      <p:cxnSp>
        <p:nvCxnSpPr>
          <p:cNvPr id="21" name="رابط مستقيم 20"/>
          <p:cNvCxnSpPr/>
          <p:nvPr/>
        </p:nvCxnSpPr>
        <p:spPr>
          <a:xfrm flipH="1">
            <a:off x="8565736" y="2628900"/>
            <a:ext cx="22288" cy="4229100"/>
          </a:xfrm>
          <a:prstGeom prst="line">
            <a:avLst/>
          </a:prstGeom>
        </p:spPr>
        <p:style>
          <a:lnRef idx="3">
            <a:schemeClr val="dk1"/>
          </a:lnRef>
          <a:fillRef idx="0">
            <a:schemeClr val="dk1"/>
          </a:fillRef>
          <a:effectRef idx="2">
            <a:schemeClr val="dk1"/>
          </a:effectRef>
          <a:fontRef idx="minor">
            <a:schemeClr val="tx1"/>
          </a:fontRef>
        </p:style>
      </p:cxnSp>
      <p:cxnSp>
        <p:nvCxnSpPr>
          <p:cNvPr id="22" name="رابط مستقيم 21"/>
          <p:cNvCxnSpPr/>
          <p:nvPr/>
        </p:nvCxnSpPr>
        <p:spPr>
          <a:xfrm flipH="1">
            <a:off x="10332539" y="2628900"/>
            <a:ext cx="22288" cy="4229100"/>
          </a:xfrm>
          <a:prstGeom prst="line">
            <a:avLst/>
          </a:prstGeom>
        </p:spPr>
        <p:style>
          <a:lnRef idx="3">
            <a:schemeClr val="dk1"/>
          </a:lnRef>
          <a:fillRef idx="0">
            <a:schemeClr val="dk1"/>
          </a:fillRef>
          <a:effectRef idx="2">
            <a:schemeClr val="dk1"/>
          </a:effectRef>
          <a:fontRef idx="minor">
            <a:schemeClr val="tx1"/>
          </a:fontRef>
        </p:style>
      </p:cxnSp>
      <p:pic>
        <p:nvPicPr>
          <p:cNvPr id="23" name="Content Placeholder 6" descr="es 001.jpg"/>
          <p:cNvPicPr>
            <a:picLocks noChangeAspect="1"/>
          </p:cNvPicPr>
          <p:nvPr/>
        </p:nvPicPr>
        <p:blipFill rotWithShape="1">
          <a:blip r:embed="rId3" cstate="print"/>
          <a:srcRect l="30173" t="25265" r="38768" b="45556"/>
          <a:stretch/>
        </p:blipFill>
        <p:spPr>
          <a:xfrm>
            <a:off x="-13873" y="4502552"/>
            <a:ext cx="2154312" cy="1218890"/>
          </a:xfrm>
          <a:prstGeom prst="rect">
            <a:avLst/>
          </a:prstGeom>
        </p:spPr>
      </p:pic>
      <p:sp>
        <p:nvSpPr>
          <p:cNvPr id="24" name="مستطيل 23"/>
          <p:cNvSpPr/>
          <p:nvPr/>
        </p:nvSpPr>
        <p:spPr>
          <a:xfrm>
            <a:off x="34535" y="5207015"/>
            <a:ext cx="765565" cy="499193"/>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6" name="TextBox 3"/>
          <p:cNvSpPr txBox="1"/>
          <p:nvPr/>
        </p:nvSpPr>
        <p:spPr>
          <a:xfrm>
            <a:off x="0" y="5928122"/>
            <a:ext cx="2047461" cy="83099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sz="1200" dirty="0">
                <a:solidFill>
                  <a:schemeClr val="bg1">
                    <a:lumMod val="65000"/>
                  </a:schemeClr>
                </a:solidFill>
              </a:rPr>
              <a:t>Without the apical ectodermal ridge, the bud won't be </a:t>
            </a:r>
            <a:r>
              <a:rPr lang="en-US" sz="1200" dirty="0" smtClean="0">
                <a:solidFill>
                  <a:schemeClr val="bg1">
                    <a:lumMod val="65000"/>
                  </a:schemeClr>
                </a:solidFill>
              </a:rPr>
              <a:t>proliferate and the limbs will be small</a:t>
            </a:r>
            <a:endParaRPr lang="en-GB" sz="1200" dirty="0">
              <a:solidFill>
                <a:schemeClr val="bg1">
                  <a:lumMod val="65000"/>
                </a:schemeClr>
              </a:solidFill>
            </a:endParaRPr>
          </a:p>
        </p:txBody>
      </p:sp>
      <p:sp>
        <p:nvSpPr>
          <p:cNvPr id="27" name="TextBox 3"/>
          <p:cNvSpPr txBox="1"/>
          <p:nvPr/>
        </p:nvSpPr>
        <p:spPr>
          <a:xfrm>
            <a:off x="2347546" y="3851393"/>
            <a:ext cx="2369835"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rtl="1"/>
            <a:r>
              <a:rPr lang="ar-SA" sz="1200" dirty="0">
                <a:solidFill>
                  <a:schemeClr val="bg1">
                    <a:lumMod val="65000"/>
                  </a:schemeClr>
                </a:solidFill>
              </a:rPr>
              <a:t>صارت </a:t>
            </a:r>
            <a:r>
              <a:rPr lang="en-US" sz="1200" dirty="0">
                <a:solidFill>
                  <a:schemeClr val="bg1">
                    <a:lumMod val="65000"/>
                  </a:schemeClr>
                </a:solidFill>
              </a:rPr>
              <a:t>flatten</a:t>
            </a:r>
            <a:r>
              <a:rPr lang="ar-SA" sz="1200" dirty="0">
                <a:solidFill>
                  <a:schemeClr val="bg1">
                    <a:lumMod val="65000"/>
                  </a:schemeClr>
                </a:solidFill>
              </a:rPr>
              <a:t> عشان الأصابع تبدأ </a:t>
            </a:r>
            <a:r>
              <a:rPr lang="ar-SA" sz="1200" dirty="0" smtClean="0">
                <a:solidFill>
                  <a:schemeClr val="bg1">
                    <a:lumMod val="65000"/>
                  </a:schemeClr>
                </a:solidFill>
              </a:rPr>
              <a:t>تتكون</a:t>
            </a:r>
            <a:endParaRPr lang="en-US" sz="1200" dirty="0" smtClean="0">
              <a:solidFill>
                <a:schemeClr val="bg1">
                  <a:lumMod val="65000"/>
                </a:schemeClr>
              </a:solidFill>
            </a:endParaRPr>
          </a:p>
          <a:p>
            <a:pPr algn="r" rtl="1"/>
            <a:r>
              <a:rPr lang="ar-SA" sz="1200" dirty="0" smtClean="0">
                <a:solidFill>
                  <a:schemeClr val="bg1">
                    <a:lumMod val="65000"/>
                  </a:schemeClr>
                </a:solidFill>
              </a:rPr>
              <a:t>مرحلة البطه (اليد تصير زي يد البطه)</a:t>
            </a:r>
            <a:endParaRPr lang="en-GB" sz="1200" dirty="0">
              <a:solidFill>
                <a:schemeClr val="bg1">
                  <a:lumMod val="65000"/>
                </a:schemeClr>
              </a:solidFill>
            </a:endParaRPr>
          </a:p>
        </p:txBody>
      </p:sp>
      <p:sp>
        <p:nvSpPr>
          <p:cNvPr id="28" name="TextBox 3"/>
          <p:cNvSpPr txBox="1"/>
          <p:nvPr/>
        </p:nvSpPr>
        <p:spPr>
          <a:xfrm>
            <a:off x="4759213" y="4191352"/>
            <a:ext cx="1869465" cy="1015663"/>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rtl="1"/>
            <a:r>
              <a:rPr lang="ar-SA" sz="1200" dirty="0">
                <a:solidFill>
                  <a:schemeClr val="bg1">
                    <a:lumMod val="65000"/>
                  </a:schemeClr>
                </a:solidFill>
              </a:rPr>
              <a:t>الْ</a:t>
            </a:r>
            <a:r>
              <a:rPr lang="en-US" sz="1200" dirty="0">
                <a:solidFill>
                  <a:schemeClr val="bg1">
                    <a:lumMod val="65000"/>
                  </a:schemeClr>
                </a:solidFill>
              </a:rPr>
              <a:t>digital rays</a:t>
            </a:r>
            <a:r>
              <a:rPr lang="ar-SA" sz="1200" dirty="0">
                <a:solidFill>
                  <a:schemeClr val="bg1">
                    <a:lumMod val="65000"/>
                  </a:schemeClr>
                </a:solidFill>
              </a:rPr>
              <a:t> ظهرت لأن ال</a:t>
            </a:r>
            <a:r>
              <a:rPr lang="en-US" sz="1200" dirty="0">
                <a:solidFill>
                  <a:schemeClr val="bg1">
                    <a:lumMod val="65000"/>
                  </a:schemeClr>
                </a:solidFill>
              </a:rPr>
              <a:t>mesoderm</a:t>
            </a:r>
            <a:r>
              <a:rPr lang="ar-SA" sz="1200" dirty="0">
                <a:solidFill>
                  <a:schemeClr val="bg1">
                    <a:lumMod val="65000"/>
                  </a:schemeClr>
                </a:solidFill>
              </a:rPr>
              <a:t> يوجد بزيادة هنا </a:t>
            </a:r>
            <a:r>
              <a:rPr lang="ar-SA" sz="1200" b="1" u="sng" dirty="0">
                <a:solidFill>
                  <a:schemeClr val="bg1">
                    <a:lumMod val="65000"/>
                  </a:schemeClr>
                </a:solidFill>
              </a:rPr>
              <a:t>فتكون مكان للأصابع وليس الأصابع </a:t>
            </a:r>
          </a:p>
          <a:p>
            <a:pPr algn="r" rtl="1"/>
            <a:endParaRPr lang="en-GB" sz="1200" dirty="0">
              <a:solidFill>
                <a:schemeClr val="bg1">
                  <a:lumMod val="65000"/>
                </a:schemeClr>
              </a:solidFill>
            </a:endParaRPr>
          </a:p>
        </p:txBody>
      </p:sp>
      <p:sp>
        <p:nvSpPr>
          <p:cNvPr id="30" name="TextBox 3"/>
          <p:cNvSpPr txBox="1"/>
          <p:nvPr/>
        </p:nvSpPr>
        <p:spPr>
          <a:xfrm>
            <a:off x="8485362" y="3759914"/>
            <a:ext cx="1869465"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rtl="1"/>
            <a:r>
              <a:rPr lang="ar-SA" sz="1200" dirty="0">
                <a:solidFill>
                  <a:schemeClr val="bg1">
                    <a:lumMod val="65000"/>
                  </a:schemeClr>
                </a:solidFill>
              </a:rPr>
              <a:t>تكونت الأصابع ولكنها متشابكة كأصابع الكلب والقط </a:t>
            </a:r>
            <a:endParaRPr lang="en-GB" sz="1200" dirty="0">
              <a:solidFill>
                <a:schemeClr val="bg1">
                  <a:lumMod val="65000"/>
                </a:schemeClr>
              </a:solidFill>
            </a:endParaRPr>
          </a:p>
        </p:txBody>
      </p:sp>
      <p:sp>
        <p:nvSpPr>
          <p:cNvPr id="25" name="مستطيل 6"/>
          <p:cNvSpPr/>
          <p:nvPr/>
        </p:nvSpPr>
        <p:spPr>
          <a:xfrm>
            <a:off x="6728561" y="4025889"/>
            <a:ext cx="1859461" cy="1046440"/>
          </a:xfrm>
          <a:prstGeom prst="rect">
            <a:avLst/>
          </a:prstGeom>
        </p:spPr>
        <p:txBody>
          <a:bodyPr wrap="square">
            <a:spAutoFit/>
          </a:bodyPr>
          <a:lstStyle/>
          <a:p>
            <a:r>
              <a:rPr lang="en-US" i="1" dirty="0" smtClean="0">
                <a:solidFill>
                  <a:schemeClr val="tx1"/>
                </a:solidFill>
                <a:latin typeface="+mn-lt"/>
              </a:rPr>
              <a:t>Girls slides:</a:t>
            </a:r>
          </a:p>
          <a:p>
            <a:r>
              <a:rPr lang="en-US" sz="1600" b="1" dirty="0" smtClean="0">
                <a:solidFill>
                  <a:srgbClr val="FF0000"/>
                </a:solidFill>
                <a:latin typeface="+mn-lt"/>
              </a:rPr>
              <a:t>Notches</a:t>
            </a:r>
            <a:r>
              <a:rPr lang="en-US" sz="1600" b="1" dirty="0" smtClean="0">
                <a:solidFill>
                  <a:schemeClr val="tx1"/>
                </a:solidFill>
                <a:latin typeface="+mn-lt"/>
              </a:rPr>
              <a:t> appear between digital rays</a:t>
            </a:r>
            <a:endParaRPr lang="en-US" sz="1600" dirty="0">
              <a:solidFill>
                <a:schemeClr val="tx1"/>
              </a:solidFill>
              <a:latin typeface="+mn-lt"/>
            </a:endParaRPr>
          </a:p>
        </p:txBody>
      </p:sp>
    </p:spTree>
    <p:extLst>
      <p:ext uri="{BB962C8B-B14F-4D97-AF65-F5344CB8AC3E}">
        <p14:creationId xmlns:p14="http://schemas.microsoft.com/office/powerpoint/2010/main" val="5101093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6" descr="es 001.jpg"/>
          <p:cNvPicPr>
            <a:picLocks noChangeAspect="1"/>
          </p:cNvPicPr>
          <p:nvPr/>
        </p:nvPicPr>
        <p:blipFill rotWithShape="1">
          <a:blip r:embed="rId2" cstate="print"/>
          <a:srcRect t="5176"/>
          <a:stretch/>
        </p:blipFill>
        <p:spPr>
          <a:xfrm>
            <a:off x="0" y="707886"/>
            <a:ext cx="12192000" cy="4106007"/>
          </a:xfrm>
          <a:prstGeom prst="rect">
            <a:avLst/>
          </a:prstGeom>
        </p:spPr>
      </p:pic>
      <p:sp>
        <p:nvSpPr>
          <p:cNvPr id="4" name="TextBox 13"/>
          <p:cNvSpPr txBox="1"/>
          <p:nvPr/>
        </p:nvSpPr>
        <p:spPr>
          <a:xfrm>
            <a:off x="254977" y="5436049"/>
            <a:ext cx="3818020" cy="86177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500" b="1" dirty="0"/>
              <a:t>Cartilage ossifies by:</a:t>
            </a:r>
          </a:p>
          <a:p>
            <a:pPr algn="ctr"/>
            <a:r>
              <a:rPr lang="en-US" sz="2500" b="1" dirty="0" err="1">
                <a:solidFill>
                  <a:srgbClr val="FF0000"/>
                </a:solidFill>
              </a:rPr>
              <a:t>Endochondral</a:t>
            </a:r>
            <a:r>
              <a:rPr lang="en-US" sz="2500" b="1" dirty="0">
                <a:solidFill>
                  <a:srgbClr val="FF0000"/>
                </a:solidFill>
              </a:rPr>
              <a:t> ossification</a:t>
            </a:r>
          </a:p>
        </p:txBody>
      </p:sp>
      <p:sp>
        <p:nvSpPr>
          <p:cNvPr id="5" name="TextBox 14"/>
          <p:cNvSpPr txBox="1"/>
          <p:nvPr/>
        </p:nvSpPr>
        <p:spPr>
          <a:xfrm>
            <a:off x="5792039" y="5436049"/>
            <a:ext cx="6128602" cy="861774"/>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n-US" sz="2500" b="1" dirty="0" err="1">
                <a:solidFill>
                  <a:srgbClr val="FF0000"/>
                </a:solidFill>
              </a:rPr>
              <a:t>Myoblasts</a:t>
            </a:r>
            <a:r>
              <a:rPr lang="en-US" sz="2500" b="1" dirty="0">
                <a:solidFill>
                  <a:srgbClr val="FF0000"/>
                </a:solidFill>
              </a:rPr>
              <a:t> </a:t>
            </a:r>
            <a:r>
              <a:rPr lang="en-US" sz="2500" b="1" u="sng" dirty="0">
                <a:solidFill>
                  <a:srgbClr val="FF0000"/>
                </a:solidFill>
              </a:rPr>
              <a:t>migrate</a:t>
            </a:r>
            <a:r>
              <a:rPr lang="en-US" sz="2500" b="1" dirty="0">
                <a:solidFill>
                  <a:srgbClr val="FF0000"/>
                </a:solidFill>
              </a:rPr>
              <a:t> from </a:t>
            </a:r>
            <a:r>
              <a:rPr lang="en-US" sz="2500" b="1" dirty="0" err="1">
                <a:solidFill>
                  <a:srgbClr val="FF0000"/>
                </a:solidFill>
              </a:rPr>
              <a:t>myotomes</a:t>
            </a:r>
            <a:r>
              <a:rPr lang="en-US" sz="2500" b="1" dirty="0">
                <a:solidFill>
                  <a:srgbClr val="FF0000"/>
                </a:solidFill>
              </a:rPr>
              <a:t>  to form</a:t>
            </a:r>
            <a:r>
              <a:rPr lang="en-US" sz="2500" b="1" dirty="0"/>
              <a:t>:</a:t>
            </a:r>
          </a:p>
          <a:p>
            <a:pPr algn="ctr"/>
            <a:r>
              <a:rPr lang="en-US" sz="2500" b="1" dirty="0"/>
              <a:t>Muscles of limbs</a:t>
            </a:r>
          </a:p>
        </p:txBody>
      </p:sp>
      <p:sp>
        <p:nvSpPr>
          <p:cNvPr id="6" name="TextBox 7"/>
          <p:cNvSpPr txBox="1"/>
          <p:nvPr/>
        </p:nvSpPr>
        <p:spPr>
          <a:xfrm>
            <a:off x="3697705" y="1092606"/>
            <a:ext cx="4703532" cy="307777"/>
          </a:xfrm>
          <a:prstGeom prst="rect">
            <a:avLst/>
          </a:prstGeom>
          <a:noFill/>
        </p:spPr>
        <p:txBody>
          <a:bodyPr wrap="none" rtlCol="0">
            <a:spAutoFit/>
          </a:bodyPr>
          <a:lstStyle/>
          <a:p>
            <a:r>
              <a:rPr lang="en-US" b="1" dirty="0">
                <a:solidFill>
                  <a:srgbClr val="FF0000"/>
                </a:solidFill>
              </a:rPr>
              <a:t>Mesenchyme from somatic layer of lateral mesoderm</a:t>
            </a:r>
          </a:p>
        </p:txBody>
      </p:sp>
      <p:cxnSp>
        <p:nvCxnSpPr>
          <p:cNvPr id="7" name="Straight Arrow Connector 9"/>
          <p:cNvCxnSpPr/>
          <p:nvPr/>
        </p:nvCxnSpPr>
        <p:spPr>
          <a:xfrm flipH="1">
            <a:off x="6096001" y="1400383"/>
            <a:ext cx="366345" cy="672846"/>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9" name="TextBox 10"/>
          <p:cNvSpPr txBox="1"/>
          <p:nvPr/>
        </p:nvSpPr>
        <p:spPr>
          <a:xfrm>
            <a:off x="946484" y="2846785"/>
            <a:ext cx="5367175" cy="307777"/>
          </a:xfrm>
          <a:prstGeom prst="rect">
            <a:avLst/>
          </a:prstGeom>
          <a:noFill/>
        </p:spPr>
        <p:txBody>
          <a:bodyPr wrap="none" rtlCol="0">
            <a:spAutoFit/>
          </a:bodyPr>
          <a:lstStyle/>
          <a:p>
            <a:r>
              <a:rPr lang="en-US" u="sng" dirty="0">
                <a:solidFill>
                  <a:schemeClr val="tx1"/>
                </a:solidFill>
              </a:rPr>
              <a:t>Induces growth</a:t>
            </a:r>
            <a:r>
              <a:rPr lang="en-US" dirty="0">
                <a:solidFill>
                  <a:schemeClr val="tx1"/>
                </a:solidFill>
              </a:rPr>
              <a:t> of </a:t>
            </a:r>
            <a:r>
              <a:rPr lang="en-US" dirty="0" err="1">
                <a:solidFill>
                  <a:schemeClr val="tx1"/>
                </a:solidFill>
              </a:rPr>
              <a:t>mesenchyme</a:t>
            </a:r>
            <a:r>
              <a:rPr lang="en-US" dirty="0">
                <a:solidFill>
                  <a:schemeClr val="tx1"/>
                </a:solidFill>
              </a:rPr>
              <a:t> &amp; its transformation into cartilage</a:t>
            </a:r>
          </a:p>
        </p:txBody>
      </p:sp>
      <p:cxnSp>
        <p:nvCxnSpPr>
          <p:cNvPr id="11" name="Straight Arrow Connector 12"/>
          <p:cNvCxnSpPr/>
          <p:nvPr/>
        </p:nvCxnSpPr>
        <p:spPr>
          <a:xfrm flipH="1">
            <a:off x="3099365" y="2579234"/>
            <a:ext cx="718655" cy="267551"/>
          </a:xfrm>
          <a:prstGeom prst="straightConnector1">
            <a:avLst/>
          </a:prstGeom>
          <a:noFill/>
          <a:ln w="38100" cap="flat" cmpd="sng" algn="ctr">
            <a:solidFill>
              <a:srgbClr val="0070C0"/>
            </a:solidFill>
            <a:prstDash val="solid"/>
            <a:tailEnd type="arrow"/>
          </a:ln>
          <a:effectLst>
            <a:outerShdw blurRad="40000" dist="23000" dir="5400000" rotWithShape="0">
              <a:srgbClr val="000000">
                <a:alpha val="35000"/>
              </a:srgbClr>
            </a:outerShdw>
          </a:effectLst>
        </p:spPr>
      </p:cxnSp>
      <p:sp>
        <p:nvSpPr>
          <p:cNvPr id="15" name="مستطيل 14"/>
          <p:cNvSpPr/>
          <p:nvPr/>
        </p:nvSpPr>
        <p:spPr>
          <a:xfrm>
            <a:off x="3697705" y="1092606"/>
            <a:ext cx="4804457" cy="307777"/>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7" name="مستطيل 16"/>
          <p:cNvSpPr/>
          <p:nvPr/>
        </p:nvSpPr>
        <p:spPr>
          <a:xfrm>
            <a:off x="3973197" y="1528143"/>
            <a:ext cx="1636295" cy="307777"/>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9" name="مستطيل 18"/>
          <p:cNvSpPr/>
          <p:nvPr/>
        </p:nvSpPr>
        <p:spPr>
          <a:xfrm>
            <a:off x="3818020" y="2232986"/>
            <a:ext cx="1176011" cy="613799"/>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0" name="TextBox 3"/>
          <p:cNvSpPr txBox="1"/>
          <p:nvPr/>
        </p:nvSpPr>
        <p:spPr>
          <a:xfrm>
            <a:off x="6814038" y="6297823"/>
            <a:ext cx="5106603"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rtl="1"/>
            <a:r>
              <a:rPr lang="ar-SA" sz="1200" dirty="0">
                <a:solidFill>
                  <a:schemeClr val="bg1">
                    <a:lumMod val="65000"/>
                  </a:schemeClr>
                </a:solidFill>
              </a:rPr>
              <a:t>بعد اكتمال نمو الأطراف ال</a:t>
            </a:r>
            <a:r>
              <a:rPr lang="en-US" sz="1200" dirty="0">
                <a:solidFill>
                  <a:schemeClr val="bg1">
                    <a:lumMod val="65000"/>
                  </a:schemeClr>
                </a:solidFill>
              </a:rPr>
              <a:t>myoblasts</a:t>
            </a:r>
            <a:r>
              <a:rPr lang="ar-SA" sz="1200" dirty="0">
                <a:solidFill>
                  <a:schemeClr val="bg1">
                    <a:lumMod val="65000"/>
                  </a:schemeClr>
                </a:solidFill>
              </a:rPr>
              <a:t> تهاجر أو تنتقل من ال</a:t>
            </a:r>
            <a:r>
              <a:rPr lang="en-US" sz="1200" dirty="0">
                <a:solidFill>
                  <a:schemeClr val="bg1">
                    <a:lumMod val="65000"/>
                  </a:schemeClr>
                </a:solidFill>
              </a:rPr>
              <a:t>myotomes</a:t>
            </a:r>
            <a:r>
              <a:rPr lang="ar-SA" sz="1200" dirty="0">
                <a:solidFill>
                  <a:schemeClr val="bg1">
                    <a:lumMod val="65000"/>
                  </a:schemeClr>
                </a:solidFill>
              </a:rPr>
              <a:t> إلى الأطراف وتمسك في الغضاريف لتكون العضلات  </a:t>
            </a:r>
            <a:endParaRPr lang="en-GB" sz="1200" dirty="0">
              <a:solidFill>
                <a:schemeClr val="bg1">
                  <a:lumMod val="65000"/>
                </a:schemeClr>
              </a:solidFill>
            </a:endParaRPr>
          </a:p>
        </p:txBody>
      </p:sp>
      <p:sp>
        <p:nvSpPr>
          <p:cNvPr id="14" name="TextBox 4"/>
          <p:cNvSpPr txBox="1"/>
          <p:nvPr/>
        </p:nvSpPr>
        <p:spPr>
          <a:xfrm>
            <a:off x="0" y="1324"/>
            <a:ext cx="12192000" cy="707886"/>
          </a:xfrm>
          <a:prstGeom prst="rect">
            <a:avLst/>
          </a:prstGeom>
          <a:solidFill>
            <a:schemeClr val="accent1">
              <a:lumMod val="40000"/>
              <a:lumOff val="60000"/>
            </a:schemeClr>
          </a:solidFill>
        </p:spPr>
        <p:txBody>
          <a:bodyPr wrap="square" rtlCol="0">
            <a:spAutoFit/>
          </a:bodyPr>
          <a:lstStyle/>
          <a:p>
            <a:pPr algn="ctr"/>
            <a:r>
              <a:rPr lang="en-US" sz="4000" kern="1200" dirty="0">
                <a:solidFill>
                  <a:schemeClr val="bg1"/>
                </a:solidFill>
                <a:latin typeface="+mn-lt"/>
                <a:ea typeface="Calibri"/>
                <a:cs typeface="Times New Roman" pitchFamily="18" charset="0"/>
              </a:rPr>
              <a:t>DEVELOPMENT OF LIMBS – 2 Cont.</a:t>
            </a:r>
          </a:p>
        </p:txBody>
      </p:sp>
    </p:spTree>
    <p:extLst>
      <p:ext uri="{BB962C8B-B14F-4D97-AF65-F5344CB8AC3E}">
        <p14:creationId xmlns:p14="http://schemas.microsoft.com/office/powerpoint/2010/main" val="13439348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0A15203-0B52-4DEE-9B55-0B2C9E1B219F}" vid="{CB135D82-6777-4E67-92B9-A77662C7A83E}"/>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Anatomy (1)</Template>
  <TotalTime>929</TotalTime>
  <Words>1747</Words>
  <Application>Microsoft Macintosh PowerPoint</Application>
  <PresentationFormat>Widescreen</PresentationFormat>
  <Paragraphs>309</Paragraphs>
  <Slides>16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Times New Roman</vt:lpstr>
      <vt:lpstr>Wingdings</vt:lpstr>
      <vt:lpstr>Office Theme</vt:lpstr>
      <vt:lpstr>Development of Skeletal &amp; Muscular 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Cervical spain</dc:title>
  <dc:creator>abdulaziz abdullah</dc:creator>
  <cp:lastModifiedBy>nawafrocks@gmail.com</cp:lastModifiedBy>
  <cp:revision>108</cp:revision>
  <dcterms:created xsi:type="dcterms:W3CDTF">2016-12-18T12:46:20Z</dcterms:created>
  <dcterms:modified xsi:type="dcterms:W3CDTF">2017-01-13T09:15:44Z</dcterms:modified>
</cp:coreProperties>
</file>