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16"/>
  </p:notesMasterIdLst>
  <p:sldIdLst>
    <p:sldId id="256" r:id="rId2"/>
    <p:sldId id="269" r:id="rId3"/>
    <p:sldId id="259" r:id="rId4"/>
    <p:sldId id="260" r:id="rId5"/>
    <p:sldId id="265" r:id="rId6"/>
    <p:sldId id="266" r:id="rId7"/>
    <p:sldId id="267" r:id="rId8"/>
    <p:sldId id="268" r:id="rId9"/>
    <p:sldId id="274" r:id="rId10"/>
    <p:sldId id="270" r:id="rId11"/>
    <p:sldId id="271" r:id="rId12"/>
    <p:sldId id="272" r:id="rId13"/>
    <p:sldId id="273"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q.faisal.pp@gmail.com" initials="q"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FF8AD8"/>
    <a:srgbClr val="4598E4"/>
    <a:srgbClr val="4BA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5" autoAdjust="0"/>
    <p:restoredTop sz="93005"/>
  </p:normalViewPr>
  <p:slideViewPr>
    <p:cSldViewPr snapToGrid="0" snapToObjects="1">
      <p:cViewPr varScale="1">
        <p:scale>
          <a:sx n="88" d="100"/>
          <a:sy n="88" d="100"/>
        </p:scale>
        <p:origin x="88"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DA129-9637-8445-928D-50C9A7C4D808}" type="datetimeFigureOut">
              <a:rPr lang="en-US" smtClean="0"/>
              <a:t>12/15/2016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33BE9-BBD3-6B48-9955-AB55A04CB4A8}" type="slidenum">
              <a:rPr lang="en-US" smtClean="0"/>
              <a:t>‹#›</a:t>
            </a:fld>
            <a:endParaRPr lang="en-US"/>
          </a:p>
        </p:txBody>
      </p:sp>
    </p:spTree>
    <p:extLst>
      <p:ext uri="{BB962C8B-B14F-4D97-AF65-F5344CB8AC3E}">
        <p14:creationId xmlns:p14="http://schemas.microsoft.com/office/powerpoint/2010/main" val="19929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33BE9-BBD3-6B48-9955-AB55A04CB4A8}" type="slidenum">
              <a:rPr lang="en-US" smtClean="0"/>
              <a:t>4</a:t>
            </a:fld>
            <a:endParaRPr lang="en-US"/>
          </a:p>
        </p:txBody>
      </p:sp>
    </p:spTree>
    <p:extLst>
      <p:ext uri="{BB962C8B-B14F-4D97-AF65-F5344CB8AC3E}">
        <p14:creationId xmlns:p14="http://schemas.microsoft.com/office/powerpoint/2010/main" val="130673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F33BE9-BBD3-6B48-9955-AB55A04CB4A8}" type="slidenum">
              <a:rPr lang="en-US" smtClean="0"/>
              <a:t>9</a:t>
            </a:fld>
            <a:endParaRPr lang="en-US"/>
          </a:p>
        </p:txBody>
      </p:sp>
    </p:spTree>
    <p:extLst>
      <p:ext uri="{BB962C8B-B14F-4D97-AF65-F5344CB8AC3E}">
        <p14:creationId xmlns:p14="http://schemas.microsoft.com/office/powerpoint/2010/main" val="262734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9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832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604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914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28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72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844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31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34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31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10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1661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8039696" y="323129"/>
            <a:ext cx="3839569" cy="5021088"/>
          </a:xfrm>
          <a:prstGeom prst="rect">
            <a:avLst/>
          </a:prstGeom>
          <a:solidFill>
            <a:schemeClr val="bg1"/>
          </a:solidFill>
          <a:ln>
            <a:noFill/>
          </a:ln>
          <a:effectLst>
            <a:glow rad="228600">
              <a:schemeClr val="bg1"/>
            </a:glow>
            <a:outerShdw blurRad="152400" dist="635000" dir="5400000" sx="90000" sy="-19000" rotWithShape="0">
              <a:prstClr val="black">
                <a:alpha val="15000"/>
              </a:prstClr>
            </a:out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9758" t="37287" r="-352" b="33474"/>
          <a:stretch/>
        </p:blipFill>
        <p:spPr>
          <a:xfrm>
            <a:off x="8039696" y="462582"/>
            <a:ext cx="3600790" cy="350112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440" y="3852437"/>
            <a:ext cx="1827358" cy="148021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63" t="6425" r="55775" b="66127"/>
          <a:stretch/>
        </p:blipFill>
        <p:spPr>
          <a:xfrm>
            <a:off x="7970347" y="4309424"/>
            <a:ext cx="1869744" cy="903329"/>
          </a:xfrm>
          <a:prstGeom prst="rect">
            <a:avLst/>
          </a:prstGeom>
        </p:spPr>
      </p:pic>
      <p:sp>
        <p:nvSpPr>
          <p:cNvPr id="2" name="TextBox 1"/>
          <p:cNvSpPr txBox="1"/>
          <p:nvPr/>
        </p:nvSpPr>
        <p:spPr>
          <a:xfrm>
            <a:off x="936172" y="2024716"/>
            <a:ext cx="6429317" cy="1938992"/>
          </a:xfrm>
          <a:prstGeom prst="rect">
            <a:avLst/>
          </a:prstGeom>
          <a:noFill/>
        </p:spPr>
        <p:txBody>
          <a:bodyPr wrap="square" rtlCol="0">
            <a:spAutoFit/>
          </a:bodyPr>
          <a:lstStyle/>
          <a:p>
            <a:pPr algn="ctr"/>
            <a:r>
              <a:rPr lang="en-US" sz="6000" b="1" i="1" dirty="0">
                <a:solidFill>
                  <a:srgbClr val="FF8AD8"/>
                </a:solidFill>
              </a:rPr>
              <a:t>Histology of Bone and Cartilage</a:t>
            </a:r>
          </a:p>
        </p:txBody>
      </p:sp>
      <p:sp>
        <p:nvSpPr>
          <p:cNvPr id="3" name="TextBox 2"/>
          <p:cNvSpPr txBox="1"/>
          <p:nvPr/>
        </p:nvSpPr>
        <p:spPr>
          <a:xfrm>
            <a:off x="150313" y="5657671"/>
            <a:ext cx="1966586" cy="1200329"/>
          </a:xfrm>
          <a:prstGeom prst="rect">
            <a:avLst/>
          </a:prstGeom>
          <a:noFill/>
        </p:spPr>
        <p:txBody>
          <a:bodyPr wrap="square" rtlCol="0">
            <a:spAutoFit/>
          </a:bodyPr>
          <a:lstStyle/>
          <a:p>
            <a:r>
              <a:rPr lang="en-US" dirty="0">
                <a:solidFill>
                  <a:schemeClr val="bg1"/>
                </a:solidFill>
              </a:rPr>
              <a:t>Color index :</a:t>
            </a:r>
          </a:p>
          <a:p>
            <a:r>
              <a:rPr lang="en-US" b="1" dirty="0">
                <a:solidFill>
                  <a:schemeClr val="bg1"/>
                </a:solidFill>
              </a:rPr>
              <a:t>Doctor’s slides</a:t>
            </a:r>
          </a:p>
          <a:p>
            <a:r>
              <a:rPr lang="en-US" b="1" dirty="0">
                <a:solidFill>
                  <a:schemeClr val="bg1"/>
                </a:solidFill>
              </a:rPr>
              <a:t>Important </a:t>
            </a:r>
          </a:p>
          <a:p>
            <a:r>
              <a:rPr lang="en-US" b="1" dirty="0">
                <a:solidFill>
                  <a:schemeClr val="bg1"/>
                </a:solidFill>
              </a:rPr>
              <a:t>Extra</a:t>
            </a:r>
          </a:p>
        </p:txBody>
      </p:sp>
      <p:sp>
        <p:nvSpPr>
          <p:cNvPr id="4" name="Rectangle 3"/>
          <p:cNvSpPr/>
          <p:nvPr/>
        </p:nvSpPr>
        <p:spPr>
          <a:xfrm>
            <a:off x="1642998" y="6034535"/>
            <a:ext cx="237994" cy="22029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42998" y="6299588"/>
            <a:ext cx="237994" cy="22029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42998" y="6562635"/>
            <a:ext cx="237994" cy="220290"/>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1" y="58056"/>
            <a:ext cx="1763334" cy="1468039"/>
          </a:xfrm>
          <a:prstGeom prst="rect">
            <a:avLst/>
          </a:prstGeom>
        </p:spPr>
      </p:pic>
    </p:spTree>
    <p:extLst>
      <p:ext uri="{BB962C8B-B14F-4D97-AF65-F5344CB8AC3E}">
        <p14:creationId xmlns:p14="http://schemas.microsoft.com/office/powerpoint/2010/main" val="211311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br>
              <a:rPr lang="en-US" b="1" dirty="0">
                <a:solidFill>
                  <a:schemeClr val="bg1"/>
                </a:solidFill>
              </a:rPr>
            </a:br>
            <a:endParaRPr lang="en-US" dirty="0"/>
          </a:p>
        </p:txBody>
      </p:sp>
      <p:sp>
        <p:nvSpPr>
          <p:cNvPr id="3" name="مربع نص 2"/>
          <p:cNvSpPr txBox="1"/>
          <p:nvPr/>
        </p:nvSpPr>
        <p:spPr>
          <a:xfrm>
            <a:off x="-1" y="-1"/>
            <a:ext cx="12360729" cy="6524863"/>
          </a:xfrm>
          <a:prstGeom prst="rect">
            <a:avLst/>
          </a:prstGeom>
          <a:noFill/>
        </p:spPr>
        <p:txBody>
          <a:bodyPr wrap="square" rtlCol="0">
            <a:spAutoFit/>
          </a:bodyPr>
          <a:lstStyle/>
          <a:p>
            <a:r>
              <a:rPr lang="en-US" dirty="0">
                <a:solidFill>
                  <a:srgbClr val="FF2F92"/>
                </a:solidFill>
                <a:latin typeface="Britannic Bold" panose="020B0903060703020204" pitchFamily="34" charset="0"/>
              </a:rPr>
              <a:t>+</a:t>
            </a:r>
            <a:r>
              <a:rPr lang="en-US" dirty="0">
                <a:solidFill>
                  <a:srgbClr val="FF0000"/>
                </a:solidFill>
                <a:latin typeface="Britannic Bold" panose="020B0903060703020204" pitchFamily="34" charset="0"/>
              </a:rPr>
              <a:t> </a:t>
            </a:r>
            <a:r>
              <a:rPr lang="en-US" dirty="0">
                <a:solidFill>
                  <a:srgbClr val="FF2F92"/>
                </a:solidFill>
                <a:latin typeface="Britannic Bold" panose="020B0903060703020204" pitchFamily="34" charset="0"/>
              </a:rPr>
              <a:t>Extra notes</a:t>
            </a:r>
            <a:r>
              <a:rPr lang="en-US" sz="1600" dirty="0">
                <a:solidFill>
                  <a:srgbClr val="FF2F92"/>
                </a:solidFill>
              </a:rPr>
              <a:t> </a:t>
            </a:r>
            <a:r>
              <a:rPr lang="en-US" sz="1400" dirty="0">
                <a:solidFill>
                  <a:schemeClr val="accent1">
                    <a:lumMod val="75000"/>
                  </a:schemeClr>
                </a:solidFill>
              </a:rPr>
              <a:t>3 minutes will help you understand the lecture more :)</a:t>
            </a:r>
          </a:p>
          <a:p>
            <a:r>
              <a:rPr lang="en-US" sz="1600" dirty="0">
                <a:solidFill>
                  <a:srgbClr val="00B0F0"/>
                </a:solidFill>
              </a:rPr>
              <a:t>- hyaline = glassy. - Blast = active cell.   - Lacunae = spaces.</a:t>
            </a:r>
          </a:p>
          <a:p>
            <a:r>
              <a:rPr lang="en-US" sz="1600" dirty="0"/>
              <a:t>- Cartilage is usually avascular, but the perichondrium is VASCULAR to supply it.</a:t>
            </a:r>
          </a:p>
          <a:p>
            <a:r>
              <a:rPr lang="en-US" sz="1600" dirty="0"/>
              <a:t>- Mature chondrocytes are the only ones that divide.</a:t>
            </a:r>
          </a:p>
          <a:p>
            <a:r>
              <a:rPr lang="en-US" sz="1600" dirty="0"/>
              <a:t>- Fetal skeleton changes from cartilage to bone during child growth.</a:t>
            </a:r>
          </a:p>
          <a:p>
            <a:r>
              <a:rPr lang="en-US" sz="1600" dirty="0"/>
              <a:t>- Hyaline cartilage is in the joints for making their surfaces smooth and to prevent the friction.</a:t>
            </a:r>
          </a:p>
          <a:p>
            <a:r>
              <a:rPr lang="en-US" sz="1600" dirty="0"/>
              <a:t>- Fibrocartilage receives a very poor blood supply -because it doesn’t have perichondrium- so </a:t>
            </a:r>
            <a:r>
              <a:rPr lang="en-US" sz="1600" dirty="0">
                <a:solidFill>
                  <a:srgbClr val="00B0F0"/>
                </a:solidFill>
              </a:rPr>
              <a:t>for example </a:t>
            </a:r>
            <a:r>
              <a:rPr lang="en-US" sz="1600" dirty="0"/>
              <a:t>if someone is injured in their intervertebral disk it is</a:t>
            </a:r>
          </a:p>
          <a:p>
            <a:r>
              <a:rPr lang="en-US" sz="1600" dirty="0"/>
              <a:t>almost impossible for it to heal so it is most likely replaced. note that there is no perichondrium so the cell must get its nutrients from neighboring cells.</a:t>
            </a:r>
          </a:p>
          <a:p>
            <a:r>
              <a:rPr lang="en-US" sz="1600" dirty="0"/>
              <a:t>- Spaces inside spongy bones contain bone marrow.</a:t>
            </a:r>
          </a:p>
          <a:p>
            <a:r>
              <a:rPr lang="en-US" sz="1600" dirty="0"/>
              <a:t>- Spongy bones are the main source of bone marrow </a:t>
            </a:r>
            <a:r>
              <a:rPr lang="en-US" sz="1600" dirty="0">
                <a:solidFill>
                  <a:srgbClr val="00B0F0"/>
                </a:solidFill>
              </a:rPr>
              <a:t>after old age</a:t>
            </a:r>
            <a:r>
              <a:rPr lang="en-US" sz="1600" dirty="0"/>
              <a:t>. (The bone marrow found in the shaft of compact bone is converted into fat).</a:t>
            </a:r>
          </a:p>
          <a:p>
            <a:r>
              <a:rPr lang="en-US" sz="1600" dirty="0"/>
              <a:t>- Function of canaliculi: communication between cells and transport the nutrition into the bone marrow of the cell. (We can find canaliculi only in bone.)</a:t>
            </a:r>
          </a:p>
          <a:p>
            <a:r>
              <a:rPr lang="en-US" sz="1600" dirty="0">
                <a:solidFill>
                  <a:srgbClr val="00B0F0"/>
                </a:solidFill>
              </a:rPr>
              <a:t>- Q: Can we find canaliculi on chondrocyte? </a:t>
            </a:r>
            <a:r>
              <a:rPr lang="en-US" sz="1600" dirty="0"/>
              <a:t>NO</a:t>
            </a:r>
          </a:p>
          <a:p>
            <a:r>
              <a:rPr lang="en-US" sz="1600" dirty="0"/>
              <a:t>- Ca is important for muscles contraction. if we were on a diet or the level of Ca in blood decreased for any reason osteoclasts will start to free Ca from bones. So,</a:t>
            </a:r>
          </a:p>
          <a:p>
            <a:r>
              <a:rPr lang="en-US" sz="1600" dirty="0"/>
              <a:t>the Ca level in blood will be raised but in bone will be decreased. (lose its balance)</a:t>
            </a:r>
          </a:p>
          <a:p>
            <a:r>
              <a:rPr lang="en-US" sz="1600" dirty="0"/>
              <a:t>- Bone forming cells: osteogenic, osteoblast and osteocytes.</a:t>
            </a:r>
          </a:p>
          <a:p>
            <a:r>
              <a:rPr lang="en-US" sz="1600" dirty="0"/>
              <a:t>- Bone destruction cell: osteoclasts. (Osteoclasts are responsible for bone modulation </a:t>
            </a:r>
            <a:r>
              <a:rPr lang="en-US" sz="1600" dirty="0">
                <a:solidFill>
                  <a:srgbClr val="00B0F0"/>
                </a:solidFill>
              </a:rPr>
              <a:t>“sculpture” </a:t>
            </a:r>
            <a:r>
              <a:rPr lang="en-US" sz="1600" dirty="0"/>
              <a:t>in case of injury, it removes the extra bone tissue after the healing of fracture)</a:t>
            </a:r>
          </a:p>
          <a:p>
            <a:r>
              <a:rPr lang="en-US" sz="1600" dirty="0"/>
              <a:t>- Haversian systems are made of Haversian canals which carry the blood vessels (arteries and veins), nerves, and possibly lymph vessels through it.</a:t>
            </a:r>
          </a:p>
          <a:p>
            <a:r>
              <a:rPr lang="en-US" sz="1600" dirty="0"/>
              <a:t> Around the canals in whorl-like arrangements are the osteocytes entrapped within the bony matrix (concentric bone lamellae).</a:t>
            </a:r>
          </a:p>
          <a:p>
            <a:r>
              <a:rPr lang="en-US" sz="1600" dirty="0"/>
              <a:t>- Volkmann’s canal is not part of the Haversian system, it is only a way to communicate with other Haversian systems</a:t>
            </a:r>
          </a:p>
          <a:p>
            <a:r>
              <a:rPr lang="en-US" sz="1600" dirty="0"/>
              <a:t>- Bones are highly vascular while cartilage is avascular. Remember: bones fractures are dangerous because fractured bones may cut vessels </a:t>
            </a:r>
            <a:r>
              <a:rPr lang="en-US" sz="1600" dirty="0">
                <a:solidFill>
                  <a:srgbClr val="00B0F0"/>
                </a:solidFill>
              </a:rPr>
              <a:t>causing hemorrhage</a:t>
            </a:r>
          </a:p>
        </p:txBody>
      </p:sp>
      <p:sp>
        <p:nvSpPr>
          <p:cNvPr id="4" name="Document 3"/>
          <p:cNvSpPr/>
          <p:nvPr/>
        </p:nvSpPr>
        <p:spPr>
          <a:xfrm>
            <a:off x="9677401" y="0"/>
            <a:ext cx="2514600" cy="734785"/>
          </a:xfrm>
          <a:prstGeom prst="flowChartDocument">
            <a:avLst/>
          </a:prstGeom>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677401" y="0"/>
            <a:ext cx="2650670" cy="584775"/>
          </a:xfrm>
          <a:prstGeom prst="rect">
            <a:avLst/>
          </a:prstGeom>
          <a:noFill/>
        </p:spPr>
        <p:txBody>
          <a:bodyPr wrap="square" rtlCol="0">
            <a:spAutoFit/>
          </a:bodyPr>
          <a:lstStyle/>
          <a:p>
            <a:pPr algn="ctr"/>
            <a:r>
              <a:rPr lang="en-US" sz="3200" b="1" dirty="0">
                <a:solidFill>
                  <a:schemeClr val="bg1"/>
                </a:solidFill>
              </a:rPr>
              <a:t>TEAM 435</a:t>
            </a:r>
          </a:p>
        </p:txBody>
      </p:sp>
    </p:spTree>
    <p:extLst>
      <p:ext uri="{BB962C8B-B14F-4D97-AF65-F5344CB8AC3E}">
        <p14:creationId xmlns:p14="http://schemas.microsoft.com/office/powerpoint/2010/main" val="212100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143" t="27301" r="17144" b="26032"/>
          <a:stretch/>
        </p:blipFill>
        <p:spPr>
          <a:xfrm>
            <a:off x="4550229" y="0"/>
            <a:ext cx="6466114" cy="32004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2063" b="37143"/>
          <a:stretch/>
        </p:blipFill>
        <p:spPr>
          <a:xfrm>
            <a:off x="217714" y="2835158"/>
            <a:ext cx="11277600" cy="4022842"/>
          </a:xfrm>
          <a:prstGeom prst="rect">
            <a:avLst/>
          </a:prstGeom>
        </p:spPr>
      </p:pic>
      <p:sp>
        <p:nvSpPr>
          <p:cNvPr id="5" name="Document 4"/>
          <p:cNvSpPr/>
          <p:nvPr/>
        </p:nvSpPr>
        <p:spPr>
          <a:xfrm>
            <a:off x="0" y="0"/>
            <a:ext cx="3222171" cy="969033"/>
          </a:xfrm>
          <a:prstGeom prst="flowChartDocument">
            <a:avLst/>
          </a:prstGeom>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7714" y="195943"/>
            <a:ext cx="2852057" cy="523220"/>
          </a:xfrm>
          <a:prstGeom prst="rect">
            <a:avLst/>
          </a:prstGeom>
          <a:noFill/>
        </p:spPr>
        <p:txBody>
          <a:bodyPr wrap="square" rtlCol="0">
            <a:spAutoFit/>
          </a:bodyPr>
          <a:lstStyle/>
          <a:p>
            <a:pPr algn="ctr"/>
            <a:r>
              <a:rPr lang="en-US" sz="2800" b="1" dirty="0">
                <a:solidFill>
                  <a:schemeClr val="bg1"/>
                </a:solidFill>
              </a:rPr>
              <a:t>SUMMARY</a:t>
            </a:r>
          </a:p>
        </p:txBody>
      </p:sp>
    </p:spTree>
    <p:extLst>
      <p:ext uri="{BB962C8B-B14F-4D97-AF65-F5344CB8AC3E}">
        <p14:creationId xmlns:p14="http://schemas.microsoft.com/office/powerpoint/2010/main" val="187204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cument 2"/>
          <p:cNvSpPr/>
          <p:nvPr/>
        </p:nvSpPr>
        <p:spPr>
          <a:xfrm>
            <a:off x="0" y="0"/>
            <a:ext cx="2939143" cy="996043"/>
          </a:xfrm>
          <a:prstGeom prst="flowChartDocument">
            <a:avLst/>
          </a:prstGeom>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 y="146957"/>
            <a:ext cx="2743200" cy="461665"/>
          </a:xfrm>
          <a:prstGeom prst="rect">
            <a:avLst/>
          </a:prstGeom>
          <a:noFill/>
        </p:spPr>
        <p:txBody>
          <a:bodyPr wrap="square" rtlCol="0">
            <a:spAutoFit/>
          </a:bodyPr>
          <a:lstStyle/>
          <a:p>
            <a:pPr algn="ctr"/>
            <a:r>
              <a:rPr lang="en-US" sz="2400" b="1" dirty="0">
                <a:solidFill>
                  <a:schemeClr val="bg1"/>
                </a:solidFill>
              </a:rPr>
              <a:t>QUESTIONS</a:t>
            </a:r>
          </a:p>
        </p:txBody>
      </p:sp>
      <p:sp>
        <p:nvSpPr>
          <p:cNvPr id="6" name="TextBox 5"/>
          <p:cNvSpPr txBox="1"/>
          <p:nvPr/>
        </p:nvSpPr>
        <p:spPr>
          <a:xfrm>
            <a:off x="21772" y="810008"/>
            <a:ext cx="5078185" cy="5509200"/>
          </a:xfrm>
          <a:prstGeom prst="rect">
            <a:avLst/>
          </a:prstGeom>
          <a:noFill/>
        </p:spPr>
        <p:txBody>
          <a:bodyPr wrap="square" rtlCol="0">
            <a:spAutoFit/>
          </a:bodyPr>
          <a:lstStyle/>
          <a:p>
            <a:r>
              <a:rPr lang="en-US" sz="1600" dirty="0"/>
              <a:t> </a:t>
            </a:r>
          </a:p>
          <a:p>
            <a:pPr lvl="0"/>
            <a:r>
              <a:rPr lang="en-US" sz="1600" dirty="0">
                <a:solidFill>
                  <a:srgbClr val="FF2F92"/>
                </a:solidFill>
              </a:rPr>
              <a:t>1.</a:t>
            </a:r>
            <a:r>
              <a:rPr lang="en-US" sz="1600" dirty="0"/>
              <a:t>Cartilage is a specialized type of C.T. with a hard matrix.</a:t>
            </a:r>
          </a:p>
          <a:p>
            <a:r>
              <a:rPr lang="en-US" sz="1600" dirty="0"/>
              <a:t>A)True </a:t>
            </a:r>
          </a:p>
          <a:p>
            <a:r>
              <a:rPr lang="en-US" sz="1600" dirty="0"/>
              <a:t>B)False</a:t>
            </a:r>
          </a:p>
          <a:p>
            <a:r>
              <a:rPr lang="en-US" sz="1600" dirty="0"/>
              <a:t> </a:t>
            </a:r>
          </a:p>
          <a:p>
            <a:pPr lvl="0"/>
            <a:r>
              <a:rPr lang="en-US" sz="1600" dirty="0">
                <a:solidFill>
                  <a:srgbClr val="FF2F92"/>
                </a:solidFill>
              </a:rPr>
              <a:t>2.</a:t>
            </a:r>
            <a:r>
              <a:rPr lang="en-US" sz="1600" dirty="0"/>
              <a:t>In Hyaline cartilage, inner </a:t>
            </a:r>
            <a:r>
              <a:rPr lang="en-US" sz="1600" dirty="0" err="1"/>
              <a:t>chondrogenic</a:t>
            </a:r>
            <a:r>
              <a:rPr lang="en-US" sz="1600" dirty="0"/>
              <a:t> layer contains </a:t>
            </a:r>
            <a:r>
              <a:rPr lang="en-US" sz="1600" dirty="0" err="1"/>
              <a:t>chondroblasts</a:t>
            </a:r>
            <a:r>
              <a:rPr lang="en-US" sz="1600" dirty="0"/>
              <a:t> with lacunae.</a:t>
            </a:r>
          </a:p>
          <a:p>
            <a:pPr lvl="0"/>
            <a:r>
              <a:rPr lang="en-US" sz="1600" dirty="0"/>
              <a:t>A)True </a:t>
            </a:r>
          </a:p>
          <a:p>
            <a:pPr lvl="0"/>
            <a:r>
              <a:rPr lang="en-US" sz="1600" dirty="0"/>
              <a:t>B)False </a:t>
            </a:r>
          </a:p>
          <a:p>
            <a:r>
              <a:rPr lang="en-US" sz="1600" dirty="0"/>
              <a:t> </a:t>
            </a:r>
          </a:p>
          <a:p>
            <a:pPr lvl="0"/>
            <a:r>
              <a:rPr lang="en-US" sz="1600" dirty="0">
                <a:solidFill>
                  <a:srgbClr val="FF2F92"/>
                </a:solidFill>
              </a:rPr>
              <a:t>3.</a:t>
            </a:r>
            <a:r>
              <a:rPr lang="en-US" sz="1600" dirty="0"/>
              <a:t>The chondrocytes could be …………… which are large and found either singly or in groups, or …………… which are small and present singly only.</a:t>
            </a:r>
          </a:p>
          <a:p>
            <a:pPr lvl="0"/>
            <a:r>
              <a:rPr lang="en-US" sz="1600" dirty="0"/>
              <a:t>A)Young Chondrocytes – Mature Chondrocytes</a:t>
            </a:r>
          </a:p>
          <a:p>
            <a:pPr lvl="0"/>
            <a:r>
              <a:rPr lang="en-US" sz="1600" dirty="0"/>
              <a:t>B) Mature Chondrocytes – Young Chondrocytes</a:t>
            </a:r>
          </a:p>
          <a:p>
            <a:r>
              <a:rPr lang="en-US" sz="1600" dirty="0"/>
              <a:t> </a:t>
            </a:r>
          </a:p>
          <a:p>
            <a:pPr lvl="0"/>
            <a:r>
              <a:rPr lang="en-US" sz="1600" dirty="0">
                <a:solidFill>
                  <a:srgbClr val="FF2F92"/>
                </a:solidFill>
              </a:rPr>
              <a:t>4.</a:t>
            </a:r>
            <a:r>
              <a:rPr lang="en-US" sz="1600" dirty="0"/>
              <a:t>Which of the following is NOT considered a site of hyaline cartilage?</a:t>
            </a:r>
          </a:p>
          <a:p>
            <a:pPr lvl="0"/>
            <a:r>
              <a:rPr lang="en-US" sz="1600" dirty="0"/>
              <a:t>A)</a:t>
            </a:r>
            <a:r>
              <a:rPr lang="en-US" sz="1600" dirty="0" err="1"/>
              <a:t>Foetal</a:t>
            </a:r>
            <a:r>
              <a:rPr lang="en-US" sz="1600" dirty="0"/>
              <a:t> skeleton.</a:t>
            </a:r>
          </a:p>
          <a:p>
            <a:pPr lvl="0"/>
            <a:r>
              <a:rPr lang="en-US" sz="1600" dirty="0"/>
              <a:t>B)Costal cartilages.</a:t>
            </a:r>
          </a:p>
          <a:p>
            <a:r>
              <a:rPr lang="en-US" sz="1600" dirty="0"/>
              <a:t>C) Articular surfaces of bones.</a:t>
            </a:r>
          </a:p>
          <a:p>
            <a:r>
              <a:rPr lang="en-US" sz="1600" dirty="0"/>
              <a:t>D) External ear.</a:t>
            </a:r>
          </a:p>
        </p:txBody>
      </p:sp>
      <p:sp>
        <p:nvSpPr>
          <p:cNvPr id="7" name="TextBox 6"/>
          <p:cNvSpPr txBox="1"/>
          <p:nvPr/>
        </p:nvSpPr>
        <p:spPr>
          <a:xfrm>
            <a:off x="4947557" y="0"/>
            <a:ext cx="3869872" cy="6001643"/>
          </a:xfrm>
          <a:prstGeom prst="rect">
            <a:avLst/>
          </a:prstGeom>
          <a:noFill/>
        </p:spPr>
        <p:txBody>
          <a:bodyPr wrap="square" rtlCol="0">
            <a:spAutoFit/>
          </a:bodyPr>
          <a:lstStyle/>
          <a:p>
            <a:pPr lvl="0"/>
            <a:r>
              <a:rPr lang="en-US" sz="1600" dirty="0">
                <a:solidFill>
                  <a:srgbClr val="FF2F92"/>
                </a:solidFill>
              </a:rPr>
              <a:t>5.</a:t>
            </a:r>
            <a:r>
              <a:rPr lang="en-US" sz="1600" dirty="0"/>
              <a:t>Which type of cartilages is rich in collagen type I?</a:t>
            </a:r>
          </a:p>
          <a:p>
            <a:pPr lvl="0"/>
            <a:r>
              <a:rPr lang="en-US" sz="1600" dirty="0"/>
              <a:t>A)Hyaline cartilage</a:t>
            </a:r>
          </a:p>
          <a:p>
            <a:pPr lvl="0"/>
            <a:r>
              <a:rPr lang="en-US" sz="1600" dirty="0"/>
              <a:t>B)Elastic cartilage</a:t>
            </a:r>
          </a:p>
          <a:p>
            <a:pPr lvl="0"/>
            <a:r>
              <a:rPr lang="en-US" sz="1600" dirty="0"/>
              <a:t>C)Fibrocartilage </a:t>
            </a:r>
          </a:p>
          <a:p>
            <a:r>
              <a:rPr lang="en-US" sz="1600" dirty="0"/>
              <a:t> </a:t>
            </a:r>
          </a:p>
          <a:p>
            <a:r>
              <a:rPr lang="en-US" sz="1600" dirty="0">
                <a:solidFill>
                  <a:srgbClr val="FF2F92"/>
                </a:solidFill>
              </a:rPr>
              <a:t>6.</a:t>
            </a:r>
            <a:r>
              <a:rPr lang="en-US" sz="1600" dirty="0"/>
              <a:t> Elastic cartilage contain ………..fibers .</a:t>
            </a:r>
          </a:p>
          <a:p>
            <a:pPr lvl="0"/>
            <a:r>
              <a:rPr lang="en-US" sz="1600" dirty="0"/>
              <a:t>A)Collagen type 1</a:t>
            </a:r>
          </a:p>
          <a:p>
            <a:pPr lvl="0"/>
            <a:r>
              <a:rPr lang="en-US" sz="1600" dirty="0"/>
              <a:t>B)Collagen type 2</a:t>
            </a:r>
          </a:p>
          <a:p>
            <a:pPr lvl="0"/>
            <a:r>
              <a:rPr lang="en-US" sz="1600" dirty="0"/>
              <a:t>C)Elastic </a:t>
            </a:r>
          </a:p>
          <a:p>
            <a:pPr lvl="0"/>
            <a:r>
              <a:rPr lang="en-US" sz="1600" dirty="0"/>
              <a:t>D)All of the above </a:t>
            </a:r>
          </a:p>
          <a:p>
            <a:pPr lvl="0"/>
            <a:r>
              <a:rPr lang="en-US" sz="1600" dirty="0"/>
              <a:t>  </a:t>
            </a:r>
          </a:p>
          <a:p>
            <a:pPr lvl="0"/>
            <a:r>
              <a:rPr lang="en-US" sz="1600" dirty="0">
                <a:solidFill>
                  <a:srgbClr val="FF2F92"/>
                </a:solidFill>
              </a:rPr>
              <a:t>7.</a:t>
            </a:r>
            <a:r>
              <a:rPr lang="en-US" sz="1600" dirty="0"/>
              <a:t>Appositional growth leads to:</a:t>
            </a:r>
          </a:p>
          <a:p>
            <a:pPr lvl="0"/>
            <a:r>
              <a:rPr lang="en-US" sz="1600" dirty="0"/>
              <a:t>A)Decrease in length</a:t>
            </a:r>
          </a:p>
          <a:p>
            <a:pPr lvl="0"/>
            <a:r>
              <a:rPr lang="en-US" sz="1600" dirty="0"/>
              <a:t>B)Increase in length</a:t>
            </a:r>
          </a:p>
          <a:p>
            <a:r>
              <a:rPr lang="en-US" sz="1600" dirty="0"/>
              <a:t>C) Decrease in width</a:t>
            </a:r>
          </a:p>
          <a:p>
            <a:r>
              <a:rPr lang="en-US" sz="1600" dirty="0"/>
              <a:t>D) Increase in width</a:t>
            </a:r>
          </a:p>
          <a:p>
            <a:r>
              <a:rPr lang="en-US" sz="1600" dirty="0"/>
              <a:t> </a:t>
            </a:r>
          </a:p>
          <a:p>
            <a:r>
              <a:rPr lang="en-US" sz="1600" dirty="0">
                <a:solidFill>
                  <a:srgbClr val="FF2F92"/>
                </a:solidFill>
              </a:rPr>
              <a:t>8. </a:t>
            </a:r>
            <a:r>
              <a:rPr lang="en-US" sz="1600" dirty="0"/>
              <a:t>Interstitial growth is produced by division and activity of mature chondrocytes.</a:t>
            </a:r>
          </a:p>
          <a:p>
            <a:r>
              <a:rPr lang="en-US" sz="1600" dirty="0"/>
              <a:t>A) True</a:t>
            </a:r>
          </a:p>
          <a:p>
            <a:r>
              <a:rPr lang="en-US" sz="1600" dirty="0"/>
              <a:t>B) False</a:t>
            </a:r>
          </a:p>
          <a:p>
            <a:endParaRPr lang="en-US" sz="1600" dirty="0"/>
          </a:p>
          <a:p>
            <a:endParaRPr lang="en-US" sz="1600" dirty="0"/>
          </a:p>
        </p:txBody>
      </p:sp>
      <p:sp>
        <p:nvSpPr>
          <p:cNvPr id="8" name="TextBox 7"/>
          <p:cNvSpPr txBox="1"/>
          <p:nvPr/>
        </p:nvSpPr>
        <p:spPr>
          <a:xfrm>
            <a:off x="8665029" y="0"/>
            <a:ext cx="3526971" cy="2092881"/>
          </a:xfrm>
          <a:prstGeom prst="rect">
            <a:avLst/>
          </a:prstGeom>
          <a:noFill/>
        </p:spPr>
        <p:txBody>
          <a:bodyPr wrap="square" rtlCol="0">
            <a:spAutoFit/>
          </a:bodyPr>
          <a:lstStyle/>
          <a:p>
            <a:r>
              <a:rPr lang="en-US" sz="1600" dirty="0">
                <a:solidFill>
                  <a:srgbClr val="FF2F92"/>
                </a:solidFill>
              </a:rPr>
              <a:t>9.</a:t>
            </a:r>
            <a:r>
              <a:rPr lang="en-US" sz="1600" dirty="0"/>
              <a:t>Fibrocartilage (found in intervertebral disk ) requires long healing process when it’s get injured because the </a:t>
            </a:r>
            <a:r>
              <a:rPr lang="en-US" sz="1600"/>
              <a:t>lack of</a:t>
            </a:r>
            <a:endParaRPr lang="en-US" sz="1600" dirty="0"/>
          </a:p>
          <a:p>
            <a:pPr lvl="0"/>
            <a:r>
              <a:rPr lang="en-US" sz="1600" dirty="0"/>
              <a:t>A)Elastic fibers </a:t>
            </a:r>
          </a:p>
          <a:p>
            <a:pPr lvl="0"/>
            <a:r>
              <a:rPr lang="en-US" sz="1600" dirty="0"/>
              <a:t>B)Perichondrium </a:t>
            </a:r>
          </a:p>
          <a:p>
            <a:pPr lvl="0"/>
            <a:r>
              <a:rPr lang="en-US" sz="1600" dirty="0"/>
              <a:t>C)</a:t>
            </a:r>
            <a:r>
              <a:rPr lang="en-US" sz="1600" dirty="0" err="1"/>
              <a:t>Stroma</a:t>
            </a:r>
            <a:r>
              <a:rPr lang="en-US" sz="1600" dirty="0"/>
              <a:t> </a:t>
            </a:r>
          </a:p>
          <a:p>
            <a:pPr lvl="0"/>
            <a:r>
              <a:rPr lang="en-US" sz="1600" dirty="0"/>
              <a:t>D)</a:t>
            </a:r>
            <a:r>
              <a:rPr lang="en-US" sz="1600" dirty="0" err="1"/>
              <a:t>Haversian</a:t>
            </a:r>
            <a:r>
              <a:rPr lang="en-US" sz="1600" dirty="0"/>
              <a:t> system</a:t>
            </a:r>
          </a:p>
          <a:p>
            <a:endParaRPr lang="en-US" dirty="0"/>
          </a:p>
        </p:txBody>
      </p:sp>
      <p:sp>
        <p:nvSpPr>
          <p:cNvPr id="9" name="TextBox 8"/>
          <p:cNvSpPr txBox="1"/>
          <p:nvPr/>
        </p:nvSpPr>
        <p:spPr>
          <a:xfrm rot="5400000">
            <a:off x="10123714" y="5076272"/>
            <a:ext cx="609600" cy="2862322"/>
          </a:xfrm>
          <a:prstGeom prst="rect">
            <a:avLst/>
          </a:prstGeom>
          <a:noFill/>
        </p:spPr>
        <p:txBody>
          <a:bodyPr wrap="square" rtlCol="0">
            <a:spAutoFit/>
          </a:bodyPr>
          <a:lstStyle/>
          <a:p>
            <a:pPr lvl="0"/>
            <a:r>
              <a:rPr lang="en-US" dirty="0">
                <a:solidFill>
                  <a:srgbClr val="FF2F92"/>
                </a:solidFill>
              </a:rPr>
              <a:t>1)B</a:t>
            </a:r>
          </a:p>
          <a:p>
            <a:pPr lvl="0"/>
            <a:r>
              <a:rPr lang="en-US" dirty="0">
                <a:solidFill>
                  <a:srgbClr val="FF2F92"/>
                </a:solidFill>
              </a:rPr>
              <a:t>2)B</a:t>
            </a:r>
          </a:p>
          <a:p>
            <a:pPr lvl="0"/>
            <a:r>
              <a:rPr lang="en-US" dirty="0">
                <a:solidFill>
                  <a:srgbClr val="FF2F92"/>
                </a:solidFill>
              </a:rPr>
              <a:t>3)B</a:t>
            </a:r>
          </a:p>
          <a:p>
            <a:pPr lvl="0"/>
            <a:r>
              <a:rPr lang="en-US" dirty="0">
                <a:solidFill>
                  <a:srgbClr val="FF2F92"/>
                </a:solidFill>
              </a:rPr>
              <a:t>4)D</a:t>
            </a:r>
          </a:p>
          <a:p>
            <a:pPr lvl="0"/>
            <a:r>
              <a:rPr lang="en-US" dirty="0">
                <a:solidFill>
                  <a:srgbClr val="FF2F92"/>
                </a:solidFill>
              </a:rPr>
              <a:t>5)C</a:t>
            </a:r>
          </a:p>
          <a:p>
            <a:pPr lvl="0"/>
            <a:r>
              <a:rPr lang="en-US" dirty="0">
                <a:solidFill>
                  <a:srgbClr val="FF2F92"/>
                </a:solidFill>
              </a:rPr>
              <a:t>6)C</a:t>
            </a:r>
          </a:p>
          <a:p>
            <a:pPr lvl="0"/>
            <a:r>
              <a:rPr lang="en-US" dirty="0">
                <a:solidFill>
                  <a:srgbClr val="FF2F92"/>
                </a:solidFill>
              </a:rPr>
              <a:t>7)D</a:t>
            </a:r>
          </a:p>
          <a:p>
            <a:pPr lvl="0"/>
            <a:r>
              <a:rPr lang="en-US" dirty="0">
                <a:solidFill>
                  <a:srgbClr val="FF2F92"/>
                </a:solidFill>
              </a:rPr>
              <a:t>8)A</a:t>
            </a:r>
          </a:p>
          <a:p>
            <a:pPr lvl="0"/>
            <a:r>
              <a:rPr lang="en-US" dirty="0">
                <a:solidFill>
                  <a:srgbClr val="FF2F92"/>
                </a:solidFill>
              </a:rPr>
              <a:t>9)B</a:t>
            </a:r>
          </a:p>
          <a:p>
            <a:endParaRPr lang="en-US" dirty="0"/>
          </a:p>
        </p:txBody>
      </p:sp>
    </p:spTree>
    <p:extLst>
      <p:ext uri="{BB962C8B-B14F-4D97-AF65-F5344CB8AC3E}">
        <p14:creationId xmlns:p14="http://schemas.microsoft.com/office/powerpoint/2010/main" val="148992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cument 2"/>
          <p:cNvSpPr/>
          <p:nvPr/>
        </p:nvSpPr>
        <p:spPr>
          <a:xfrm>
            <a:off x="0" y="0"/>
            <a:ext cx="2939143" cy="996043"/>
          </a:xfrm>
          <a:prstGeom prst="flowChartDocument">
            <a:avLst/>
          </a:prstGeom>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 y="146957"/>
            <a:ext cx="2743200" cy="461665"/>
          </a:xfrm>
          <a:prstGeom prst="rect">
            <a:avLst/>
          </a:prstGeom>
          <a:noFill/>
        </p:spPr>
        <p:txBody>
          <a:bodyPr wrap="square" rtlCol="0">
            <a:spAutoFit/>
          </a:bodyPr>
          <a:lstStyle/>
          <a:p>
            <a:pPr algn="ctr"/>
            <a:r>
              <a:rPr lang="en-US" sz="2400" b="1" dirty="0">
                <a:solidFill>
                  <a:schemeClr val="bg1"/>
                </a:solidFill>
              </a:rPr>
              <a:t>QUESTIONS</a:t>
            </a:r>
          </a:p>
        </p:txBody>
      </p:sp>
      <p:sp>
        <p:nvSpPr>
          <p:cNvPr id="6" name="TextBox 5"/>
          <p:cNvSpPr txBox="1"/>
          <p:nvPr/>
        </p:nvSpPr>
        <p:spPr>
          <a:xfrm>
            <a:off x="43545" y="1143000"/>
            <a:ext cx="5078185" cy="4124206"/>
          </a:xfrm>
          <a:prstGeom prst="rect">
            <a:avLst/>
          </a:prstGeom>
          <a:noFill/>
        </p:spPr>
        <p:txBody>
          <a:bodyPr wrap="square" rtlCol="0">
            <a:spAutoFit/>
          </a:bodyPr>
          <a:lstStyle/>
          <a:p>
            <a:r>
              <a:rPr lang="en-US" sz="1600" dirty="0">
                <a:solidFill>
                  <a:srgbClr val="FF2F92"/>
                </a:solidFill>
              </a:rPr>
              <a:t>1.</a:t>
            </a:r>
            <a:r>
              <a:rPr lang="en-US" sz="1600" dirty="0"/>
              <a:t>who’s rest in </a:t>
            </a:r>
            <a:r>
              <a:rPr lang="en-US" sz="1600" dirty="0" err="1"/>
              <a:t>howship</a:t>
            </a:r>
            <a:r>
              <a:rPr lang="en-US" sz="1600" dirty="0"/>
              <a:t> lacuna </a:t>
            </a:r>
          </a:p>
          <a:p>
            <a:pPr lvl="0"/>
            <a:r>
              <a:rPr lang="en-US" sz="1600" dirty="0"/>
              <a:t>A)Osteoclast </a:t>
            </a:r>
          </a:p>
          <a:p>
            <a:pPr lvl="0"/>
            <a:r>
              <a:rPr lang="en-US" sz="1600" dirty="0"/>
              <a:t>B)Osteocyte</a:t>
            </a:r>
          </a:p>
          <a:p>
            <a:pPr lvl="0"/>
            <a:r>
              <a:rPr lang="en-US" sz="1600" dirty="0"/>
              <a:t>C)Monocyte </a:t>
            </a:r>
          </a:p>
          <a:p>
            <a:pPr lvl="0"/>
            <a:r>
              <a:rPr lang="en-US" sz="1600" dirty="0"/>
              <a:t>D)Osteoblast</a:t>
            </a:r>
          </a:p>
          <a:p>
            <a:r>
              <a:rPr lang="en-US" sz="1600" dirty="0"/>
              <a:t> </a:t>
            </a:r>
          </a:p>
          <a:p>
            <a:r>
              <a:rPr lang="en-US" sz="1600" dirty="0">
                <a:solidFill>
                  <a:srgbClr val="FF2F92"/>
                </a:solidFill>
              </a:rPr>
              <a:t>2</a:t>
            </a:r>
            <a:r>
              <a:rPr lang="en-US" sz="1600" dirty="0"/>
              <a:t>.trabeculae found in all bones</a:t>
            </a:r>
          </a:p>
          <a:p>
            <a:pPr lvl="0"/>
            <a:r>
              <a:rPr lang="en-US" sz="1600" dirty="0"/>
              <a:t>A)True</a:t>
            </a:r>
          </a:p>
          <a:p>
            <a:pPr lvl="0"/>
            <a:r>
              <a:rPr lang="en-US" sz="1600" dirty="0"/>
              <a:t>B)false</a:t>
            </a:r>
          </a:p>
          <a:p>
            <a:r>
              <a:rPr lang="en-US" sz="1600" dirty="0"/>
              <a:t> </a:t>
            </a:r>
          </a:p>
          <a:p>
            <a:r>
              <a:rPr lang="en-US" sz="1600" dirty="0">
                <a:solidFill>
                  <a:srgbClr val="FF2F92"/>
                </a:solidFill>
              </a:rPr>
              <a:t>3.</a:t>
            </a:r>
            <a:r>
              <a:rPr lang="en-US" sz="1600" dirty="0"/>
              <a:t>…….form bone matrix</a:t>
            </a:r>
          </a:p>
          <a:p>
            <a:pPr lvl="0"/>
            <a:r>
              <a:rPr lang="en-US" sz="1600" dirty="0"/>
              <a:t>A)osteoclast</a:t>
            </a:r>
          </a:p>
          <a:p>
            <a:pPr lvl="0"/>
            <a:r>
              <a:rPr lang="en-US" sz="1600" dirty="0"/>
              <a:t>B)osteocyte</a:t>
            </a:r>
          </a:p>
          <a:p>
            <a:pPr lvl="0"/>
            <a:r>
              <a:rPr lang="en-US" sz="1600" dirty="0"/>
              <a:t>C)osteoblast</a:t>
            </a:r>
          </a:p>
          <a:p>
            <a:pPr lvl="0"/>
            <a:r>
              <a:rPr lang="en-US" sz="1600" dirty="0"/>
              <a:t>D)</a:t>
            </a:r>
            <a:r>
              <a:rPr lang="en-US" sz="1600" dirty="0" err="1"/>
              <a:t>osteogenic</a:t>
            </a:r>
            <a:r>
              <a:rPr lang="en-US" sz="1600" dirty="0"/>
              <a:t> cell</a:t>
            </a:r>
          </a:p>
          <a:p>
            <a:endParaRPr lang="en-US" sz="1600" dirty="0"/>
          </a:p>
        </p:txBody>
      </p:sp>
      <p:sp>
        <p:nvSpPr>
          <p:cNvPr id="7" name="TextBox 6"/>
          <p:cNvSpPr txBox="1"/>
          <p:nvPr/>
        </p:nvSpPr>
        <p:spPr>
          <a:xfrm>
            <a:off x="2851747" y="958334"/>
            <a:ext cx="3869872" cy="4308872"/>
          </a:xfrm>
          <a:prstGeom prst="rect">
            <a:avLst/>
          </a:prstGeom>
          <a:noFill/>
        </p:spPr>
        <p:txBody>
          <a:bodyPr wrap="square" rtlCol="0">
            <a:spAutoFit/>
          </a:bodyPr>
          <a:lstStyle/>
          <a:p>
            <a:r>
              <a:rPr lang="en-US" sz="1600" dirty="0"/>
              <a:t> </a:t>
            </a:r>
          </a:p>
          <a:p>
            <a:pPr lvl="0"/>
            <a:r>
              <a:rPr lang="en-US" sz="1600" dirty="0">
                <a:solidFill>
                  <a:srgbClr val="FF2F92"/>
                </a:solidFill>
              </a:rPr>
              <a:t>4</a:t>
            </a:r>
            <a:r>
              <a:rPr lang="en-US" sz="1600" dirty="0"/>
              <a:t>.Origin or osteoclasts?</a:t>
            </a:r>
          </a:p>
          <a:p>
            <a:pPr lvl="0"/>
            <a:r>
              <a:rPr lang="en-US" sz="1600" dirty="0"/>
              <a:t>A)Lymphocytes</a:t>
            </a:r>
          </a:p>
          <a:p>
            <a:pPr lvl="0"/>
            <a:r>
              <a:rPr lang="en-US" sz="1600" dirty="0"/>
              <a:t>B)Macrophages</a:t>
            </a:r>
          </a:p>
          <a:p>
            <a:pPr lvl="0"/>
            <a:r>
              <a:rPr lang="en-US" sz="1600" dirty="0"/>
              <a:t>C)Fibroblasts</a:t>
            </a:r>
          </a:p>
          <a:p>
            <a:pPr lvl="0"/>
            <a:r>
              <a:rPr lang="en-US" sz="1600" dirty="0"/>
              <a:t>D)Monocytes</a:t>
            </a:r>
          </a:p>
          <a:p>
            <a:r>
              <a:rPr lang="en-US" sz="1600" dirty="0"/>
              <a:t> </a:t>
            </a:r>
          </a:p>
          <a:p>
            <a:pPr lvl="0"/>
            <a:r>
              <a:rPr lang="en-US" sz="1600" dirty="0">
                <a:solidFill>
                  <a:srgbClr val="FF2F92"/>
                </a:solidFill>
              </a:rPr>
              <a:t>5</a:t>
            </a:r>
            <a:r>
              <a:rPr lang="en-US" sz="1600" dirty="0"/>
              <a:t>.Compact bone is found in the epiphysis.</a:t>
            </a:r>
          </a:p>
          <a:p>
            <a:pPr lvl="0"/>
            <a:r>
              <a:rPr lang="en-US" sz="1600" dirty="0"/>
              <a:t>A)True</a:t>
            </a:r>
          </a:p>
          <a:p>
            <a:pPr lvl="0"/>
            <a:r>
              <a:rPr lang="en-US" sz="1600" dirty="0"/>
              <a:t>B)False</a:t>
            </a:r>
          </a:p>
          <a:p>
            <a:r>
              <a:rPr lang="en-US" sz="1600" dirty="0"/>
              <a:t> </a:t>
            </a:r>
          </a:p>
          <a:p>
            <a:pPr lvl="0"/>
            <a:r>
              <a:rPr lang="en-US" sz="1600" dirty="0">
                <a:solidFill>
                  <a:srgbClr val="FF2F92"/>
                </a:solidFill>
              </a:rPr>
              <a:t>6</a:t>
            </a:r>
            <a:r>
              <a:rPr lang="en-US" sz="1600" dirty="0"/>
              <a:t>.Haversian Systems (Osteons) are only found in compact bone.</a:t>
            </a:r>
          </a:p>
          <a:p>
            <a:r>
              <a:rPr lang="en-US" sz="1600" dirty="0"/>
              <a:t>A) True</a:t>
            </a:r>
          </a:p>
          <a:p>
            <a:r>
              <a:rPr lang="en-US" sz="1600" dirty="0"/>
              <a:t>B) False</a:t>
            </a:r>
          </a:p>
          <a:p>
            <a:endParaRPr lang="en-US" sz="1600" dirty="0"/>
          </a:p>
          <a:p>
            <a:endParaRPr lang="en-US" sz="1600" dirty="0"/>
          </a:p>
        </p:txBody>
      </p:sp>
      <p:sp>
        <p:nvSpPr>
          <p:cNvPr id="8" name="TextBox 7"/>
          <p:cNvSpPr txBox="1"/>
          <p:nvPr/>
        </p:nvSpPr>
        <p:spPr>
          <a:xfrm>
            <a:off x="6440846" y="999292"/>
            <a:ext cx="6265039" cy="4801314"/>
          </a:xfrm>
          <a:prstGeom prst="rect">
            <a:avLst/>
          </a:prstGeom>
          <a:noFill/>
        </p:spPr>
        <p:txBody>
          <a:bodyPr wrap="square" rtlCol="0">
            <a:spAutoFit/>
          </a:bodyPr>
          <a:lstStyle/>
          <a:p>
            <a:r>
              <a:rPr lang="en-US" sz="1600" dirty="0">
                <a:solidFill>
                  <a:srgbClr val="FF2F92"/>
                </a:solidFill>
              </a:rPr>
              <a:t>7.</a:t>
            </a:r>
            <a:r>
              <a:rPr lang="en-US" sz="1600" dirty="0"/>
              <a:t>Appositinal growth in bone …….</a:t>
            </a:r>
          </a:p>
          <a:p>
            <a:pPr lvl="0"/>
            <a:r>
              <a:rPr lang="en-US" sz="1600" dirty="0"/>
              <a:t>A)Produced by osteoblast and lead to increase in length</a:t>
            </a:r>
          </a:p>
          <a:p>
            <a:pPr lvl="0"/>
            <a:r>
              <a:rPr lang="en-US" sz="1600" dirty="0"/>
              <a:t>B)Produced by osteoblast and lead to increase in width</a:t>
            </a:r>
          </a:p>
          <a:p>
            <a:pPr lvl="0"/>
            <a:r>
              <a:rPr lang="en-US" sz="1600" dirty="0"/>
              <a:t>C)Produced by epiphyseal plate and lead to increase in length</a:t>
            </a:r>
          </a:p>
          <a:p>
            <a:pPr lvl="0"/>
            <a:r>
              <a:rPr lang="en-US" sz="1600" dirty="0"/>
              <a:t>D)Produced by epiphyseal plate and lead to increase in width</a:t>
            </a:r>
          </a:p>
          <a:p>
            <a:r>
              <a:rPr lang="en-US" sz="1600" dirty="0"/>
              <a:t> </a:t>
            </a:r>
          </a:p>
          <a:p>
            <a:r>
              <a:rPr lang="en-US" sz="1600" dirty="0">
                <a:solidFill>
                  <a:srgbClr val="FF2F92"/>
                </a:solidFill>
              </a:rPr>
              <a:t>8.</a:t>
            </a:r>
            <a:r>
              <a:rPr lang="en-US" sz="1600" dirty="0"/>
              <a:t>Osteoclast originate from ……</a:t>
            </a:r>
          </a:p>
          <a:p>
            <a:pPr lvl="0"/>
            <a:r>
              <a:rPr lang="en-US" sz="1600" dirty="0"/>
              <a:t>A)Macrophage </a:t>
            </a:r>
          </a:p>
          <a:p>
            <a:pPr lvl="0"/>
            <a:r>
              <a:rPr lang="en-US" sz="1600" dirty="0"/>
              <a:t>B)Monocyte</a:t>
            </a:r>
          </a:p>
          <a:p>
            <a:pPr lvl="0"/>
            <a:r>
              <a:rPr lang="en-US" sz="1600" dirty="0"/>
              <a:t>C)</a:t>
            </a:r>
            <a:r>
              <a:rPr lang="en-US" sz="1600" dirty="0" err="1"/>
              <a:t>Osteogenic</a:t>
            </a:r>
            <a:r>
              <a:rPr lang="en-US" sz="1600" dirty="0"/>
              <a:t> cell</a:t>
            </a:r>
          </a:p>
          <a:p>
            <a:pPr lvl="0"/>
            <a:r>
              <a:rPr lang="en-US" sz="1600" dirty="0"/>
              <a:t>D)Giant cell</a:t>
            </a:r>
          </a:p>
          <a:p>
            <a:r>
              <a:rPr lang="en-US" sz="1600" dirty="0"/>
              <a:t> </a:t>
            </a:r>
          </a:p>
          <a:p>
            <a:r>
              <a:rPr lang="en-US" sz="1600" dirty="0">
                <a:solidFill>
                  <a:srgbClr val="FF2F92"/>
                </a:solidFill>
              </a:rPr>
              <a:t>9.</a:t>
            </a:r>
            <a:r>
              <a:rPr lang="en-US" sz="1600" dirty="0"/>
              <a:t>Fibrocartilage (found in intervertebral disk ) requires long healing process when it’s get injured because the lack of …….</a:t>
            </a:r>
          </a:p>
          <a:p>
            <a:pPr lvl="0"/>
            <a:r>
              <a:rPr lang="en-US" sz="1600" dirty="0"/>
              <a:t>A)Elastic fibers </a:t>
            </a:r>
          </a:p>
          <a:p>
            <a:pPr lvl="0"/>
            <a:r>
              <a:rPr lang="en-US" sz="1600" dirty="0"/>
              <a:t>B)Perichondrium </a:t>
            </a:r>
          </a:p>
          <a:p>
            <a:pPr lvl="0"/>
            <a:r>
              <a:rPr lang="en-US" sz="1600" dirty="0"/>
              <a:t>C)</a:t>
            </a:r>
            <a:r>
              <a:rPr lang="en-US" sz="1600" dirty="0" err="1"/>
              <a:t>Stroma</a:t>
            </a:r>
            <a:r>
              <a:rPr lang="en-US" sz="1600" dirty="0"/>
              <a:t> </a:t>
            </a:r>
          </a:p>
          <a:p>
            <a:pPr lvl="0"/>
            <a:r>
              <a:rPr lang="en-US" sz="1600" dirty="0"/>
              <a:t>D)</a:t>
            </a:r>
            <a:r>
              <a:rPr lang="en-US" sz="1600" dirty="0" err="1"/>
              <a:t>Haversian</a:t>
            </a:r>
            <a:r>
              <a:rPr lang="en-US" sz="1600" dirty="0"/>
              <a:t> system</a:t>
            </a:r>
          </a:p>
          <a:p>
            <a:endParaRPr lang="en-US" dirty="0"/>
          </a:p>
        </p:txBody>
      </p:sp>
      <p:sp>
        <p:nvSpPr>
          <p:cNvPr id="9" name="TextBox 8"/>
          <p:cNvSpPr txBox="1"/>
          <p:nvPr/>
        </p:nvSpPr>
        <p:spPr>
          <a:xfrm rot="5400000">
            <a:off x="10063844" y="5122039"/>
            <a:ext cx="609600" cy="2862322"/>
          </a:xfrm>
          <a:prstGeom prst="rect">
            <a:avLst/>
          </a:prstGeom>
          <a:noFill/>
        </p:spPr>
        <p:txBody>
          <a:bodyPr wrap="square" rtlCol="0">
            <a:spAutoFit/>
          </a:bodyPr>
          <a:lstStyle/>
          <a:p>
            <a:pPr lvl="0"/>
            <a:r>
              <a:rPr lang="en-US" dirty="0">
                <a:solidFill>
                  <a:srgbClr val="FF2F92"/>
                </a:solidFill>
              </a:rPr>
              <a:t>1)A</a:t>
            </a:r>
          </a:p>
          <a:p>
            <a:pPr lvl="0"/>
            <a:r>
              <a:rPr lang="en-US" dirty="0">
                <a:solidFill>
                  <a:srgbClr val="FF2F92"/>
                </a:solidFill>
              </a:rPr>
              <a:t>2)B</a:t>
            </a:r>
          </a:p>
          <a:p>
            <a:pPr lvl="0"/>
            <a:r>
              <a:rPr lang="en-US" dirty="0">
                <a:solidFill>
                  <a:srgbClr val="FF2F92"/>
                </a:solidFill>
              </a:rPr>
              <a:t>3)C</a:t>
            </a:r>
          </a:p>
          <a:p>
            <a:pPr lvl="0"/>
            <a:r>
              <a:rPr lang="en-US" dirty="0">
                <a:solidFill>
                  <a:srgbClr val="FF2F92"/>
                </a:solidFill>
              </a:rPr>
              <a:t>4)D</a:t>
            </a:r>
          </a:p>
          <a:p>
            <a:pPr lvl="0"/>
            <a:r>
              <a:rPr lang="en-US" dirty="0">
                <a:solidFill>
                  <a:srgbClr val="FF2F92"/>
                </a:solidFill>
              </a:rPr>
              <a:t>5)B</a:t>
            </a:r>
          </a:p>
          <a:p>
            <a:pPr lvl="0"/>
            <a:r>
              <a:rPr lang="en-US" dirty="0">
                <a:solidFill>
                  <a:srgbClr val="FF2F92"/>
                </a:solidFill>
              </a:rPr>
              <a:t>6)A</a:t>
            </a:r>
          </a:p>
          <a:p>
            <a:pPr lvl="0"/>
            <a:r>
              <a:rPr lang="en-US" dirty="0">
                <a:solidFill>
                  <a:srgbClr val="FF2F92"/>
                </a:solidFill>
              </a:rPr>
              <a:t>7)B</a:t>
            </a:r>
          </a:p>
          <a:p>
            <a:pPr lvl="0"/>
            <a:r>
              <a:rPr lang="en-US" dirty="0">
                <a:solidFill>
                  <a:srgbClr val="FF2F92"/>
                </a:solidFill>
              </a:rPr>
              <a:t>8)B</a:t>
            </a:r>
          </a:p>
          <a:p>
            <a:pPr lvl="0"/>
            <a:r>
              <a:rPr lang="en-US" dirty="0">
                <a:solidFill>
                  <a:srgbClr val="FF2F92"/>
                </a:solidFill>
              </a:rPr>
              <a:t>9)B</a:t>
            </a:r>
          </a:p>
          <a:p>
            <a:endParaRPr lang="en-US" dirty="0"/>
          </a:p>
        </p:txBody>
      </p:sp>
    </p:spTree>
    <p:extLst>
      <p:ext uri="{BB962C8B-B14F-4D97-AF65-F5344CB8AC3E}">
        <p14:creationId xmlns:p14="http://schemas.microsoft.com/office/powerpoint/2010/main" val="54592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8039696" y="323129"/>
            <a:ext cx="3839569" cy="5021088"/>
          </a:xfrm>
          <a:prstGeom prst="rect">
            <a:avLst/>
          </a:prstGeom>
          <a:solidFill>
            <a:schemeClr val="bg1"/>
          </a:solidFill>
          <a:ln>
            <a:noFill/>
          </a:ln>
          <a:effectLst>
            <a:glow rad="228600">
              <a:schemeClr val="bg1"/>
            </a:glow>
            <a:outerShdw blurRad="152400" dist="635000" dir="5400000" sx="90000" sy="-19000" rotWithShape="0">
              <a:prstClr val="black">
                <a:alpha val="15000"/>
              </a:prstClr>
            </a:out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9758" t="37287" r="-352" b="33474"/>
          <a:stretch/>
        </p:blipFill>
        <p:spPr>
          <a:xfrm>
            <a:off x="8039696" y="462582"/>
            <a:ext cx="3600790" cy="350112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440" y="3852437"/>
            <a:ext cx="1827358" cy="148021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63" t="6425" r="55775" b="66127"/>
          <a:stretch/>
        </p:blipFill>
        <p:spPr>
          <a:xfrm>
            <a:off x="7970347" y="4309424"/>
            <a:ext cx="1869744" cy="903329"/>
          </a:xfrm>
          <a:prstGeom prst="rect">
            <a:avLst/>
          </a:prstGeom>
        </p:spPr>
      </p:pic>
      <p:sp>
        <p:nvSpPr>
          <p:cNvPr id="2" name="TextBox 1"/>
          <p:cNvSpPr txBox="1"/>
          <p:nvPr/>
        </p:nvSpPr>
        <p:spPr>
          <a:xfrm>
            <a:off x="753035" y="462582"/>
            <a:ext cx="6203577" cy="1323439"/>
          </a:xfrm>
          <a:prstGeom prst="rect">
            <a:avLst/>
          </a:prstGeom>
          <a:noFill/>
        </p:spPr>
        <p:txBody>
          <a:bodyPr wrap="square" rtlCol="0">
            <a:spAutoFit/>
          </a:bodyPr>
          <a:lstStyle/>
          <a:p>
            <a:r>
              <a:rPr lang="en-US" sz="8000" b="1" i="1" dirty="0">
                <a:solidFill>
                  <a:schemeClr val="bg1"/>
                </a:solidFill>
                <a:ea typeface="Athelas" charset="0"/>
                <a:cs typeface="Athelas" charset="0"/>
              </a:rPr>
              <a:t>THANK YOU !</a:t>
            </a:r>
          </a:p>
        </p:txBody>
      </p:sp>
      <p:sp>
        <p:nvSpPr>
          <p:cNvPr id="3" name="TextBox 2"/>
          <p:cNvSpPr txBox="1"/>
          <p:nvPr/>
        </p:nvSpPr>
        <p:spPr>
          <a:xfrm>
            <a:off x="663387" y="1678298"/>
            <a:ext cx="3854825" cy="461665"/>
          </a:xfrm>
          <a:prstGeom prst="rect">
            <a:avLst/>
          </a:prstGeom>
          <a:noFill/>
        </p:spPr>
        <p:txBody>
          <a:bodyPr wrap="square" rtlCol="0">
            <a:spAutoFit/>
          </a:bodyPr>
          <a:lstStyle/>
          <a:p>
            <a:r>
              <a:rPr lang="en-US" sz="2400" b="1" i="1" dirty="0">
                <a:solidFill>
                  <a:schemeClr val="bg1"/>
                </a:solidFill>
              </a:rPr>
              <a:t>Lecture done by :</a:t>
            </a:r>
          </a:p>
        </p:txBody>
      </p:sp>
      <p:sp>
        <p:nvSpPr>
          <p:cNvPr id="4" name="TextBox 3"/>
          <p:cNvSpPr txBox="1"/>
          <p:nvPr/>
        </p:nvSpPr>
        <p:spPr>
          <a:xfrm>
            <a:off x="663387" y="2117048"/>
            <a:ext cx="3765177" cy="2831544"/>
          </a:xfrm>
          <a:prstGeom prst="rect">
            <a:avLst/>
          </a:prstGeom>
          <a:noFill/>
        </p:spPr>
        <p:txBody>
          <a:bodyPr wrap="square" rtlCol="0">
            <a:spAutoFit/>
          </a:bodyPr>
          <a:lstStyle/>
          <a:p>
            <a:r>
              <a:rPr lang="en-US" sz="2000" dirty="0" err="1">
                <a:solidFill>
                  <a:schemeClr val="accent1">
                    <a:lumMod val="20000"/>
                    <a:lumOff val="80000"/>
                  </a:schemeClr>
                </a:solidFill>
                <a:ea typeface="Georgia" charset="0"/>
                <a:cs typeface="Georgia" charset="0"/>
              </a:rPr>
              <a:t>Rana</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Barasain</a:t>
            </a:r>
            <a:r>
              <a:rPr lang="en-US" sz="2000" dirty="0">
                <a:solidFill>
                  <a:schemeClr val="accent1">
                    <a:lumMod val="20000"/>
                    <a:lumOff val="80000"/>
                  </a:schemeClr>
                </a:solidFill>
                <a:ea typeface="Georgia" charset="0"/>
                <a:cs typeface="Georgia" charset="0"/>
              </a:rPr>
              <a:t> </a:t>
            </a:r>
          </a:p>
          <a:p>
            <a:r>
              <a:rPr lang="en-US" sz="2000" dirty="0" err="1">
                <a:solidFill>
                  <a:schemeClr val="accent1">
                    <a:lumMod val="20000"/>
                    <a:lumOff val="80000"/>
                  </a:schemeClr>
                </a:solidFill>
                <a:ea typeface="Georgia" charset="0"/>
                <a:cs typeface="Georgia" charset="0"/>
              </a:rPr>
              <a:t>Reema</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AlBarrak</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Shahad</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Anzan</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Doaa</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Walid</a:t>
            </a:r>
            <a:r>
              <a:rPr lang="en-US" sz="2000" dirty="0">
                <a:solidFill>
                  <a:schemeClr val="accent1">
                    <a:lumMod val="20000"/>
                    <a:lumOff val="80000"/>
                  </a:schemeClr>
                </a:solidFill>
                <a:ea typeface="Georgia" charset="0"/>
                <a:cs typeface="Georgia" charset="0"/>
              </a:rPr>
              <a:t> </a:t>
            </a:r>
          </a:p>
          <a:p>
            <a:r>
              <a:rPr lang="en-US" sz="2000" dirty="0" err="1">
                <a:solidFill>
                  <a:schemeClr val="accent1">
                    <a:lumMod val="20000"/>
                    <a:lumOff val="80000"/>
                  </a:schemeClr>
                </a:solidFill>
                <a:ea typeface="Georgia" charset="0"/>
                <a:cs typeface="Georgia" charset="0"/>
              </a:rPr>
              <a:t>Ghadah</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Muhanna</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Amal</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Qarni</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Wateen</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Hamoud</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Weam</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Babaier</a:t>
            </a:r>
            <a:endParaRPr lang="en-US" sz="2000" dirty="0">
              <a:solidFill>
                <a:schemeClr val="accent1">
                  <a:lumMod val="20000"/>
                  <a:lumOff val="80000"/>
                </a:schemeClr>
              </a:solidFill>
              <a:ea typeface="Georgia" charset="0"/>
              <a:cs typeface="Georgia" charset="0"/>
            </a:endParaRPr>
          </a:p>
          <a:p>
            <a:endParaRPr lang="en-US" dirty="0"/>
          </a:p>
        </p:txBody>
      </p:sp>
      <p:sp>
        <p:nvSpPr>
          <p:cNvPr id="5" name="TextBox 4"/>
          <p:cNvSpPr txBox="1"/>
          <p:nvPr/>
        </p:nvSpPr>
        <p:spPr>
          <a:xfrm>
            <a:off x="4306717" y="1678298"/>
            <a:ext cx="3155577" cy="461665"/>
          </a:xfrm>
          <a:prstGeom prst="rect">
            <a:avLst/>
          </a:prstGeom>
          <a:noFill/>
        </p:spPr>
        <p:txBody>
          <a:bodyPr wrap="square" rtlCol="0">
            <a:spAutoFit/>
          </a:bodyPr>
          <a:lstStyle/>
          <a:p>
            <a:r>
              <a:rPr lang="en-US" sz="2400" b="1" i="1" dirty="0">
                <a:solidFill>
                  <a:schemeClr val="bg1"/>
                </a:solidFill>
              </a:rPr>
              <a:t>Team Leaders :</a:t>
            </a:r>
          </a:p>
        </p:txBody>
      </p:sp>
      <p:sp>
        <p:nvSpPr>
          <p:cNvPr id="7" name="TextBox 6"/>
          <p:cNvSpPr txBox="1"/>
          <p:nvPr/>
        </p:nvSpPr>
        <p:spPr>
          <a:xfrm>
            <a:off x="4229696" y="2117047"/>
            <a:ext cx="2743200" cy="707886"/>
          </a:xfrm>
          <a:prstGeom prst="rect">
            <a:avLst/>
          </a:prstGeom>
          <a:noFill/>
        </p:spPr>
        <p:txBody>
          <a:bodyPr wrap="square" rtlCol="0">
            <a:spAutoFit/>
          </a:bodyPr>
          <a:lstStyle/>
          <a:p>
            <a:r>
              <a:rPr lang="en-US" sz="2000" dirty="0" err="1">
                <a:solidFill>
                  <a:schemeClr val="accent1">
                    <a:lumMod val="20000"/>
                    <a:lumOff val="80000"/>
                  </a:schemeClr>
                </a:solidFill>
              </a:rPr>
              <a:t>Reema</a:t>
            </a:r>
            <a:r>
              <a:rPr lang="en-US" sz="2000" dirty="0">
                <a:solidFill>
                  <a:schemeClr val="accent1">
                    <a:lumMod val="20000"/>
                    <a:lumOff val="80000"/>
                  </a:schemeClr>
                </a:solidFill>
              </a:rPr>
              <a:t> </a:t>
            </a:r>
            <a:r>
              <a:rPr lang="en-US" sz="2000" dirty="0" err="1">
                <a:solidFill>
                  <a:schemeClr val="accent1">
                    <a:lumMod val="20000"/>
                    <a:lumOff val="80000"/>
                  </a:schemeClr>
                </a:solidFill>
              </a:rPr>
              <a:t>AlOtaibi</a:t>
            </a:r>
            <a:endParaRPr lang="en-US" sz="2000" dirty="0">
              <a:solidFill>
                <a:schemeClr val="accent1">
                  <a:lumMod val="20000"/>
                  <a:lumOff val="80000"/>
                </a:schemeClr>
              </a:solidFill>
            </a:endParaRPr>
          </a:p>
          <a:p>
            <a:r>
              <a:rPr lang="en-US" sz="2000" dirty="0">
                <a:solidFill>
                  <a:schemeClr val="accent1">
                    <a:lumMod val="20000"/>
                    <a:lumOff val="80000"/>
                  </a:schemeClr>
                </a:solidFill>
              </a:rPr>
              <a:t>Faisal </a:t>
            </a:r>
            <a:r>
              <a:rPr lang="en-US" sz="2000" dirty="0" err="1">
                <a:solidFill>
                  <a:schemeClr val="accent1">
                    <a:lumMod val="20000"/>
                    <a:lumOff val="80000"/>
                  </a:schemeClr>
                </a:solidFill>
              </a:rPr>
              <a:t>AlRabaii</a:t>
            </a:r>
            <a:endParaRPr lang="en-US" sz="2000" dirty="0">
              <a:solidFill>
                <a:schemeClr val="accent1">
                  <a:lumMod val="20000"/>
                  <a:lumOff val="80000"/>
                </a:schemeClr>
              </a:solidFill>
            </a:endParaRPr>
          </a:p>
        </p:txBody>
      </p:sp>
      <p:sp>
        <p:nvSpPr>
          <p:cNvPr id="10" name="TextBox 9"/>
          <p:cNvSpPr txBox="1"/>
          <p:nvPr/>
        </p:nvSpPr>
        <p:spPr>
          <a:xfrm>
            <a:off x="4229696" y="3097906"/>
            <a:ext cx="4310380" cy="677108"/>
          </a:xfrm>
          <a:prstGeom prst="rect">
            <a:avLst/>
          </a:prstGeom>
          <a:noFill/>
        </p:spPr>
        <p:txBody>
          <a:bodyPr wrap="square" rtlCol="0">
            <a:spAutoFit/>
          </a:bodyPr>
          <a:lstStyle/>
          <a:p>
            <a:r>
              <a:rPr lang="en-US" dirty="0">
                <a:solidFill>
                  <a:schemeClr val="bg1"/>
                </a:solidFill>
              </a:rPr>
              <a:t>Contact us on </a:t>
            </a:r>
            <a:r>
              <a:rPr lang="en-US" sz="2000" u="sng" dirty="0">
                <a:solidFill>
                  <a:schemeClr val="bg1"/>
                </a:solidFill>
              </a:rPr>
              <a:t>HistologyTeam436@gmail.com</a:t>
            </a:r>
          </a:p>
        </p:txBody>
      </p:sp>
    </p:spTree>
    <p:extLst>
      <p:ext uri="{BB962C8B-B14F-4D97-AF65-F5344CB8AC3E}">
        <p14:creationId xmlns:p14="http://schemas.microsoft.com/office/powerpoint/2010/main" val="57861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1"/>
                </a:solidFill>
              </a:rPr>
              <a:t>Objectives :</a:t>
            </a:r>
          </a:p>
        </p:txBody>
      </p:sp>
      <p:sp>
        <p:nvSpPr>
          <p:cNvPr id="3" name="Content Placeholder 2"/>
          <p:cNvSpPr>
            <a:spLocks noGrp="1"/>
          </p:cNvSpPr>
          <p:nvPr>
            <p:ph idx="1"/>
          </p:nvPr>
        </p:nvSpPr>
        <p:spPr/>
        <p:txBody>
          <a:bodyPr/>
          <a:lstStyle/>
          <a:p>
            <a:r>
              <a:rPr lang="en-US" altLang="en-US" b="1" dirty="0">
                <a:solidFill>
                  <a:schemeClr val="bg1"/>
                </a:solidFill>
              </a:rPr>
              <a:t>By the end of this lecture, the student should describe the </a:t>
            </a:r>
            <a:r>
              <a:rPr lang="en-US" altLang="en-US" b="1" u="sng" dirty="0">
                <a:solidFill>
                  <a:schemeClr val="bg1"/>
                </a:solidFill>
              </a:rPr>
              <a:t>microscopic </a:t>
            </a:r>
            <a:r>
              <a:rPr lang="en-US" altLang="en-US" b="1" dirty="0">
                <a:solidFill>
                  <a:schemeClr val="bg1"/>
                </a:solidFill>
              </a:rPr>
              <a:t>structure, </a:t>
            </a:r>
            <a:r>
              <a:rPr lang="en-US" altLang="en-US" b="1" u="sng" dirty="0">
                <a:solidFill>
                  <a:schemeClr val="bg1"/>
                </a:solidFill>
              </a:rPr>
              <a:t>distribution</a:t>
            </a:r>
            <a:r>
              <a:rPr lang="en-US" altLang="en-US" b="1" dirty="0">
                <a:solidFill>
                  <a:schemeClr val="bg1"/>
                </a:solidFill>
              </a:rPr>
              <a:t> and </a:t>
            </a:r>
            <a:r>
              <a:rPr lang="en-US" altLang="en-US" b="1" u="sng" dirty="0">
                <a:solidFill>
                  <a:schemeClr val="bg1"/>
                </a:solidFill>
              </a:rPr>
              <a:t>growth</a:t>
            </a:r>
            <a:r>
              <a:rPr lang="en-US" altLang="en-US" b="1" dirty="0">
                <a:solidFill>
                  <a:schemeClr val="bg1"/>
                </a:solidFill>
              </a:rPr>
              <a:t> of the different types of:</a:t>
            </a:r>
          </a:p>
          <a:p>
            <a:pPr lvl="1">
              <a:buFontTx/>
              <a:buNone/>
            </a:pPr>
            <a:r>
              <a:rPr lang="en-US" altLang="en-US" b="1" dirty="0">
                <a:solidFill>
                  <a:srgbClr val="FF8AD8"/>
                </a:solidFill>
              </a:rPr>
              <a:t>(1) Cartilage.</a:t>
            </a:r>
          </a:p>
          <a:p>
            <a:pPr lvl="1">
              <a:buFontTx/>
              <a:buNone/>
            </a:pPr>
            <a:r>
              <a:rPr lang="en-US" altLang="en-US" b="1" dirty="0">
                <a:solidFill>
                  <a:srgbClr val="FF8AD8"/>
                </a:solidFill>
              </a:rPr>
              <a:t>(2) Bone.</a:t>
            </a:r>
            <a:endParaRPr lang="ar-SA" altLang="en-US" b="1" dirty="0">
              <a:solidFill>
                <a:srgbClr val="FF8AD8"/>
              </a:solidFill>
            </a:endParaRPr>
          </a:p>
          <a:p>
            <a:endParaRPr lang="en-US" dirty="0"/>
          </a:p>
        </p:txBody>
      </p:sp>
    </p:spTree>
    <p:extLst>
      <p:ext uri="{BB962C8B-B14F-4D97-AF65-F5344CB8AC3E}">
        <p14:creationId xmlns:p14="http://schemas.microsoft.com/office/powerpoint/2010/main" val="207142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ربع نص 1"/>
          <p:cNvSpPr txBox="1"/>
          <p:nvPr/>
        </p:nvSpPr>
        <p:spPr>
          <a:xfrm>
            <a:off x="4459404" y="363394"/>
            <a:ext cx="2855795" cy="769441"/>
          </a:xfrm>
          <a:prstGeom prst="rect">
            <a:avLst/>
          </a:prstGeom>
          <a:noFill/>
        </p:spPr>
        <p:txBody>
          <a:bodyPr wrap="square" rtlCol="0">
            <a:spAutoFit/>
          </a:bodyPr>
          <a:lstStyle/>
          <a:p>
            <a:r>
              <a:rPr lang="en-GB" sz="4400" b="1" i="1" dirty="0">
                <a:solidFill>
                  <a:srgbClr val="FF2F92"/>
                </a:solidFill>
              </a:rPr>
              <a:t>Cartilage</a:t>
            </a:r>
            <a:endParaRPr lang="en-GB" i="1" dirty="0">
              <a:solidFill>
                <a:srgbClr val="FF2F92"/>
              </a:solidFill>
            </a:endParaRPr>
          </a:p>
        </p:txBody>
      </p:sp>
      <p:sp>
        <p:nvSpPr>
          <p:cNvPr id="12" name="Rounded Rectangle 11"/>
          <p:cNvSpPr/>
          <p:nvPr/>
        </p:nvSpPr>
        <p:spPr>
          <a:xfrm>
            <a:off x="491720" y="1254911"/>
            <a:ext cx="6257423" cy="5102346"/>
          </a:xfrm>
          <a:prstGeom prst="roundRect">
            <a:avLst/>
          </a:prstGeom>
          <a:solidFill>
            <a:schemeClr val="bg1"/>
          </a:solidFill>
          <a:effectLst>
            <a:glow rad="673100">
              <a:schemeClr val="accent1">
                <a:lumMod val="50000"/>
                <a:alpha val="19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2627" y="1427247"/>
            <a:ext cx="5530391" cy="2185214"/>
          </a:xfrm>
          <a:prstGeom prst="rect">
            <a:avLst/>
          </a:prstGeom>
          <a:noFill/>
        </p:spPr>
        <p:txBody>
          <a:bodyPr wrap="square" rtlCol="0">
            <a:spAutoFit/>
          </a:bodyPr>
          <a:lstStyle/>
          <a:p>
            <a:pPr marL="285750" indent="-285750">
              <a:lnSpc>
                <a:spcPct val="150000"/>
              </a:lnSpc>
              <a:spcBef>
                <a:spcPts val="1200"/>
              </a:spcBef>
              <a:buFont typeface="Wingdings" charset="2"/>
              <a:buChar char="Ø"/>
              <a:defRPr/>
            </a:pPr>
            <a:r>
              <a:rPr lang="en-US" sz="2000" dirty="0"/>
              <a:t>Cartilage is a specialized type of </a:t>
            </a:r>
            <a:r>
              <a:rPr lang="en-US" sz="2000" b="1" u="sng" dirty="0">
                <a:solidFill>
                  <a:srgbClr val="FF0000"/>
                </a:solidFill>
              </a:rPr>
              <a:t>connective tissue </a:t>
            </a:r>
            <a:r>
              <a:rPr lang="en-US" sz="2000" dirty="0"/>
              <a:t>with a </a:t>
            </a:r>
            <a:r>
              <a:rPr lang="en-US" sz="2000" b="1" u="sng" dirty="0">
                <a:solidFill>
                  <a:srgbClr val="FF0000"/>
                </a:solidFill>
              </a:rPr>
              <a:t>rigid</a:t>
            </a:r>
            <a:r>
              <a:rPr lang="en-US" sz="2000" b="1" dirty="0">
                <a:solidFill>
                  <a:srgbClr val="FF0000"/>
                </a:solidFill>
              </a:rPr>
              <a:t> </a:t>
            </a:r>
            <a:r>
              <a:rPr lang="en-US" sz="2000" dirty="0">
                <a:solidFill>
                  <a:schemeClr val="bg2">
                    <a:lumMod val="50000"/>
                  </a:schemeClr>
                </a:solidFill>
              </a:rPr>
              <a:t>(rubber like)</a:t>
            </a:r>
            <a:r>
              <a:rPr lang="en-US" sz="2000" dirty="0"/>
              <a:t>matrix.</a:t>
            </a:r>
          </a:p>
          <a:p>
            <a:pPr marL="285750" indent="-285750">
              <a:lnSpc>
                <a:spcPct val="150000"/>
              </a:lnSpc>
              <a:spcBef>
                <a:spcPts val="1200"/>
              </a:spcBef>
              <a:buFont typeface="Wingdings" charset="2"/>
              <a:buChar char="Ø"/>
              <a:defRPr/>
            </a:pPr>
            <a:r>
              <a:rPr lang="en-US" sz="2000" dirty="0"/>
              <a:t>Cartilage is </a:t>
            </a:r>
            <a:r>
              <a:rPr lang="en-US" sz="2000" u="sng" dirty="0"/>
              <a:t>usually</a:t>
            </a:r>
            <a:r>
              <a:rPr lang="en-US" sz="2000" dirty="0"/>
              <a:t> </a:t>
            </a:r>
            <a:r>
              <a:rPr lang="en-US" sz="2000" b="1" u="sng" dirty="0">
                <a:solidFill>
                  <a:srgbClr val="FF0000"/>
                </a:solidFill>
              </a:rPr>
              <a:t>nonvascular</a:t>
            </a:r>
            <a:r>
              <a:rPr lang="en-US" sz="2000" u="sng" dirty="0">
                <a:solidFill>
                  <a:srgbClr val="FF0000"/>
                </a:solidFill>
              </a:rPr>
              <a:t> </a:t>
            </a:r>
            <a:r>
              <a:rPr lang="en-US" sz="1200" u="sng" dirty="0">
                <a:solidFill>
                  <a:srgbClr val="FF0000"/>
                </a:solidFill>
              </a:rPr>
              <a:t>(avascular).It gets blood from perichondrium</a:t>
            </a:r>
          </a:p>
          <a:p>
            <a:endParaRPr lang="en-US" dirty="0"/>
          </a:p>
        </p:txBody>
      </p:sp>
      <p:sp>
        <p:nvSpPr>
          <p:cNvPr id="22" name="TextBox 21"/>
          <p:cNvSpPr txBox="1"/>
          <p:nvPr/>
        </p:nvSpPr>
        <p:spPr>
          <a:xfrm>
            <a:off x="892626" y="3335462"/>
            <a:ext cx="5620907" cy="2616101"/>
          </a:xfrm>
          <a:prstGeom prst="rect">
            <a:avLst/>
          </a:prstGeom>
          <a:noFill/>
        </p:spPr>
        <p:txBody>
          <a:bodyPr wrap="square" rtlCol="0">
            <a:spAutoFit/>
          </a:bodyPr>
          <a:lstStyle/>
          <a:p>
            <a:r>
              <a:rPr lang="en-US" sz="2000" dirty="0">
                <a:solidFill>
                  <a:srgbClr val="FF2F92"/>
                </a:solidFill>
              </a:rPr>
              <a:t>The three types of Cartilage:</a:t>
            </a:r>
          </a:p>
          <a:p>
            <a:pPr marL="342900" indent="-342900">
              <a:buFont typeface="+mj-lt"/>
              <a:buAutoNum type="arabicParenR"/>
            </a:pPr>
            <a:endParaRPr lang="en-US" dirty="0"/>
          </a:p>
          <a:p>
            <a:pPr marL="342900" indent="-342900">
              <a:buFont typeface="+mj-lt"/>
              <a:buAutoNum type="arabicParenR"/>
            </a:pPr>
            <a:r>
              <a:rPr lang="en-US" dirty="0"/>
              <a:t>Hyaline cartilage </a:t>
            </a:r>
            <a:r>
              <a:rPr lang="en-US" sz="1600" dirty="0">
                <a:solidFill>
                  <a:schemeClr val="bg2">
                    <a:lumMod val="50000"/>
                  </a:schemeClr>
                </a:solidFill>
              </a:rPr>
              <a:t>(most common in the human body)</a:t>
            </a:r>
            <a:endParaRPr lang="en-US" sz="1600" dirty="0"/>
          </a:p>
          <a:p>
            <a:pPr marL="342900" indent="-342900">
              <a:buFont typeface="+mj-lt"/>
              <a:buAutoNum type="arabicParenR"/>
            </a:pPr>
            <a:endParaRPr lang="en-US" dirty="0"/>
          </a:p>
          <a:p>
            <a:pPr marL="342900" indent="-342900">
              <a:buFont typeface="+mj-lt"/>
              <a:buAutoNum type="arabicParenR"/>
            </a:pPr>
            <a:r>
              <a:rPr lang="en-US" dirty="0"/>
              <a:t>Elastic cartilage </a:t>
            </a:r>
          </a:p>
          <a:p>
            <a:pPr marL="342900" indent="-342900">
              <a:buFont typeface="+mj-lt"/>
              <a:buAutoNum type="arabicParenR"/>
            </a:pPr>
            <a:endParaRPr lang="en-US" dirty="0"/>
          </a:p>
          <a:p>
            <a:pPr marL="342900" indent="-342900">
              <a:buFont typeface="+mj-lt"/>
              <a:buAutoNum type="arabicParenR"/>
            </a:pPr>
            <a:r>
              <a:rPr lang="en-US" dirty="0"/>
              <a:t>Fibrocartilage</a:t>
            </a:r>
          </a:p>
          <a:p>
            <a:pPr marL="342900" indent="-342900">
              <a:buFont typeface="+mj-lt"/>
              <a:buAutoNum type="arabicParenR"/>
            </a:pPr>
            <a:endParaRPr lang="en-US" dirty="0"/>
          </a:p>
          <a:p>
            <a:r>
              <a:rPr lang="en-US" sz="1200" dirty="0">
                <a:solidFill>
                  <a:srgbClr val="FF2F92"/>
                </a:solidFill>
              </a:rPr>
              <a:t>NOTE: </a:t>
            </a:r>
            <a:r>
              <a:rPr lang="en-US" sz="1200" u="sng" dirty="0">
                <a:solidFill>
                  <a:schemeClr val="bg2">
                    <a:lumMod val="50000"/>
                  </a:schemeClr>
                </a:solidFill>
              </a:rPr>
              <a:t>all types of cartilage have collagen type II</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8" y="1132834"/>
            <a:ext cx="4876801" cy="5224423"/>
          </a:xfrm>
          <a:prstGeom prst="rect">
            <a:avLst/>
          </a:prstGeom>
        </p:spPr>
      </p:pic>
    </p:spTree>
    <p:extLst>
      <p:ext uri="{BB962C8B-B14F-4D97-AF65-F5344CB8AC3E}">
        <p14:creationId xmlns:p14="http://schemas.microsoft.com/office/powerpoint/2010/main" val="180860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77163403"/>
              </p:ext>
            </p:extLst>
          </p:nvPr>
        </p:nvGraphicFramePr>
        <p:xfrm>
          <a:off x="-46910" y="-12525"/>
          <a:ext cx="12238910" cy="6911607"/>
        </p:xfrm>
        <a:graphic>
          <a:graphicData uri="http://schemas.openxmlformats.org/drawingml/2006/table">
            <a:tbl>
              <a:tblPr firstRow="1" bandRow="1">
                <a:tableStyleId>{69012ECD-51FC-41F1-AA8D-1B2483CD663E}</a:tableStyleId>
              </a:tblPr>
              <a:tblGrid>
                <a:gridCol w="1437299">
                  <a:extLst>
                    <a:ext uri="{9D8B030D-6E8A-4147-A177-3AD203B41FA5}">
                      <a16:colId xmlns:a16="http://schemas.microsoft.com/office/drawing/2014/main" val="20000"/>
                    </a:ext>
                  </a:extLst>
                </a:gridCol>
                <a:gridCol w="3391777">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2178199">
                  <a:extLst>
                    <a:ext uri="{9D8B030D-6E8A-4147-A177-3AD203B41FA5}">
                      <a16:colId xmlns:a16="http://schemas.microsoft.com/office/drawing/2014/main" val="20005"/>
                    </a:ext>
                  </a:extLst>
                </a:gridCol>
                <a:gridCol w="1141561">
                  <a:extLst>
                    <a:ext uri="{9D8B030D-6E8A-4147-A177-3AD203B41FA5}">
                      <a16:colId xmlns:a16="http://schemas.microsoft.com/office/drawing/2014/main" val="20003"/>
                    </a:ext>
                  </a:extLst>
                </a:gridCol>
                <a:gridCol w="1240732">
                  <a:extLst>
                    <a:ext uri="{9D8B030D-6E8A-4147-A177-3AD203B41FA5}">
                      <a16:colId xmlns:a16="http://schemas.microsoft.com/office/drawing/2014/main" val="20004"/>
                    </a:ext>
                  </a:extLst>
                </a:gridCol>
                <a:gridCol w="2732502">
                  <a:extLst>
                    <a:ext uri="{9D8B030D-6E8A-4147-A177-3AD203B41FA5}">
                      <a16:colId xmlns:a16="http://schemas.microsoft.com/office/drawing/2014/main" val="20006"/>
                    </a:ext>
                  </a:extLst>
                </a:gridCol>
              </a:tblGrid>
              <a:tr h="3247531">
                <a:tc>
                  <a:txBody>
                    <a:bodyPr/>
                    <a:lstStyle/>
                    <a:p>
                      <a:pPr algn="ctr"/>
                      <a:endParaRPr lang="en-US" sz="1600" dirty="0"/>
                    </a:p>
                    <a:p>
                      <a:pPr algn="ctr"/>
                      <a:endParaRPr lang="en-US" sz="1600" dirty="0"/>
                    </a:p>
                    <a:p>
                      <a:pPr algn="ctr"/>
                      <a:endParaRPr lang="en-US" sz="1600" b="1" i="1" dirty="0">
                        <a:latin typeface="+mn-lt"/>
                      </a:endParaRPr>
                    </a:p>
                    <a:p>
                      <a:pPr algn="ctr"/>
                      <a:r>
                        <a:rPr lang="en-US" sz="1600" b="1" i="1" dirty="0">
                          <a:latin typeface="+mn-lt"/>
                        </a:rPr>
                        <a:t>Hyaline</a:t>
                      </a:r>
                      <a:r>
                        <a:rPr lang="en-US" sz="1600" b="1" i="1" baseline="0" dirty="0">
                          <a:latin typeface="+mn-lt"/>
                        </a:rPr>
                        <a:t> cartilage </a:t>
                      </a:r>
                    </a:p>
                    <a:p>
                      <a:pPr algn="ctr"/>
                      <a:r>
                        <a:rPr lang="en-US" sz="1400" b="1" i="1" baseline="0" dirty="0">
                          <a:latin typeface="+mn-lt"/>
                        </a:rPr>
                        <a:t> </a:t>
                      </a:r>
                      <a:r>
                        <a:rPr lang="en-US" sz="1400" b="0" baseline="0" dirty="0">
                          <a:solidFill>
                            <a:srgbClr val="FF8AD8"/>
                          </a:solidFill>
                        </a:rPr>
                        <a:t>“most common”</a:t>
                      </a:r>
                      <a:endParaRPr lang="en-US" sz="1400" b="0" dirty="0">
                        <a:solidFill>
                          <a:srgbClr val="FF8AD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gridSpan="2">
                  <a:txBody>
                    <a:bodyPr/>
                    <a:lstStyle/>
                    <a:p>
                      <a:endParaRPr lang="en-US" sz="1100" b="0" dirty="0">
                        <a:solidFill>
                          <a:schemeClr val="tx1"/>
                        </a:solidFill>
                      </a:endParaRPr>
                    </a:p>
                    <a:p>
                      <a:r>
                        <a:rPr lang="en-US" sz="1100" b="0" dirty="0">
                          <a:solidFill>
                            <a:schemeClr val="tx1"/>
                          </a:solidFill>
                        </a:rPr>
                        <a:t>Perichondrium</a:t>
                      </a:r>
                      <a:r>
                        <a:rPr lang="en-US" sz="1100" b="0" dirty="0">
                          <a:solidFill>
                            <a:schemeClr val="bg2">
                              <a:lumMod val="50000"/>
                            </a:schemeClr>
                          </a:solidFill>
                        </a:rPr>
                        <a:t>:  (supplies</a:t>
                      </a:r>
                      <a:r>
                        <a:rPr lang="en-US" sz="1100" b="0" baseline="0" dirty="0">
                          <a:solidFill>
                            <a:schemeClr val="bg2">
                              <a:lumMod val="50000"/>
                            </a:schemeClr>
                          </a:solidFill>
                        </a:rPr>
                        <a:t> cartilage with O2 and nutrients)</a:t>
                      </a:r>
                      <a:endParaRPr lang="en-US" sz="1100" b="0" dirty="0">
                        <a:solidFill>
                          <a:schemeClr val="bg2">
                            <a:lumMod val="50000"/>
                          </a:schemeClr>
                        </a:solidFill>
                      </a:endParaRPr>
                    </a:p>
                    <a:p>
                      <a:pPr marL="0" indent="0">
                        <a:buFontTx/>
                        <a:buNone/>
                      </a:pPr>
                      <a:endParaRPr lang="en-US" sz="1100" b="0" u="sng" dirty="0">
                        <a:solidFill>
                          <a:schemeClr val="tx1"/>
                        </a:solidFill>
                      </a:endParaRPr>
                    </a:p>
                    <a:p>
                      <a:pPr marL="0" indent="0">
                        <a:buFontTx/>
                        <a:buNone/>
                      </a:pPr>
                      <a:r>
                        <a:rPr lang="en-US" sz="1100" b="0" u="sng" dirty="0">
                          <a:solidFill>
                            <a:schemeClr val="tx1"/>
                          </a:solidFill>
                        </a:rPr>
                        <a:t>-Vascular</a:t>
                      </a:r>
                      <a:r>
                        <a:rPr lang="en-US" sz="1100" b="0" dirty="0">
                          <a:solidFill>
                            <a:schemeClr val="tx1"/>
                          </a:solidFill>
                        </a:rPr>
                        <a:t> C.T Membrane</a:t>
                      </a:r>
                      <a:r>
                        <a:rPr lang="en-US" sz="1100" b="0" baseline="0" dirty="0">
                          <a:solidFill>
                            <a:schemeClr val="tx1"/>
                          </a:solidFill>
                        </a:rPr>
                        <a:t> of 2 layers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rPr>
                        <a:t>1) Outer layer: Dense </a:t>
                      </a:r>
                      <a:r>
                        <a:rPr lang="en-US" sz="1100" b="0" u="sng" baseline="0" dirty="0">
                          <a:solidFill>
                            <a:schemeClr val="tx1"/>
                          </a:solidFill>
                        </a:rPr>
                        <a:t>fibrous C.T </a:t>
                      </a:r>
                      <a:r>
                        <a:rPr lang="en-US" sz="1100" b="0" baseline="0" dirty="0">
                          <a:solidFill>
                            <a:schemeClr val="tx1"/>
                          </a:solidFill>
                        </a:rPr>
                        <a:t>layer .</a:t>
                      </a:r>
                      <a:r>
                        <a:rPr lang="en-US" sz="1100" b="0" baseline="0" dirty="0">
                          <a:solidFill>
                            <a:srgbClr val="FF0000"/>
                          </a:solidFill>
                        </a:rPr>
                        <a:t>(irregular collagen fibers)</a:t>
                      </a:r>
                      <a:endParaRPr lang="en-US" sz="1100" b="0" baseline="0" dirty="0">
                        <a:solidFill>
                          <a:schemeClr val="tx1"/>
                        </a:solidFill>
                      </a:endParaRPr>
                    </a:p>
                    <a:p>
                      <a:endParaRPr lang="en-US" sz="1100" b="0" baseline="0" dirty="0">
                        <a:solidFill>
                          <a:schemeClr val="tx1"/>
                        </a:solidFill>
                      </a:endParaRPr>
                    </a:p>
                    <a:p>
                      <a:r>
                        <a:rPr lang="en-US" sz="1100" b="0" baseline="0" dirty="0">
                          <a:solidFill>
                            <a:schemeClr val="tx1"/>
                          </a:solidFill>
                        </a:rPr>
                        <a:t>2) Inner layer: Chondrogenic (cellular), with </a:t>
                      </a:r>
                      <a:r>
                        <a:rPr lang="en-US" sz="1100" b="0" u="sng" baseline="0" dirty="0">
                          <a:solidFill>
                            <a:srgbClr val="FF0000"/>
                          </a:solidFill>
                        </a:rPr>
                        <a:t>Chondroblasts (no lacuna-active cells)</a:t>
                      </a:r>
                      <a:r>
                        <a:rPr lang="en-US" sz="1100" b="0" baseline="0" dirty="0">
                          <a:solidFill>
                            <a:schemeClr val="tx1"/>
                          </a:solidFill>
                        </a:rPr>
                        <a:t> they secrete cartilage matrix and give rise to chondrocytes. </a:t>
                      </a:r>
                    </a:p>
                    <a:p>
                      <a:endParaRPr lang="en-US" sz="1100" b="0" baseline="0" dirty="0">
                        <a:solidFill>
                          <a:schemeClr val="tx1"/>
                        </a:solidFill>
                      </a:endParaRPr>
                    </a:p>
                    <a:p>
                      <a:endParaRPr lang="en-US" sz="1100" b="0" baseline="0" dirty="0">
                        <a:solidFill>
                          <a:schemeClr val="tx1"/>
                        </a:solidFill>
                      </a:endParaRPr>
                    </a:p>
                    <a:p>
                      <a:endParaRPr lang="en-US" sz="1100" b="0" baseline="0" dirty="0">
                        <a:solidFill>
                          <a:schemeClr val="tx1"/>
                        </a:solidFill>
                      </a:endParaRPr>
                    </a:p>
                    <a:p>
                      <a:r>
                        <a:rPr lang="en-US" sz="1100" b="0" baseline="0" dirty="0">
                          <a:solidFill>
                            <a:srgbClr val="FF0000"/>
                          </a:solidFill>
                        </a:rPr>
                        <a:t>Very Important note : the outer layer of perichondrium is formed of collagen type I . BUT when we describe the hyaline cartilage and its collagen type we say that the collagen is mainly type II </a:t>
                      </a:r>
                      <a:endParaRPr lang="en-US" sz="1100" b="0" dirty="0">
                        <a:solidFill>
                          <a:srgbClr val="FF0000"/>
                        </a:solidFill>
                      </a:endParaRPr>
                    </a:p>
                  </a:txBody>
                  <a:tcP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endParaRPr lang="en-US" sz="1100" b="0" dirty="0">
                        <a:solidFill>
                          <a:schemeClr val="tx1"/>
                        </a:solidFill>
                      </a:endParaRPr>
                    </a:p>
                    <a:p>
                      <a:r>
                        <a:rPr lang="en-US" sz="1100" b="0" dirty="0">
                          <a:solidFill>
                            <a:schemeClr val="tx1"/>
                          </a:solidFill>
                        </a:rPr>
                        <a:t>Cells</a:t>
                      </a:r>
                      <a:r>
                        <a:rPr lang="en-US" sz="1100" b="0" baseline="0" dirty="0">
                          <a:solidFill>
                            <a:schemeClr val="tx1"/>
                          </a:solidFill>
                        </a:rPr>
                        <a:t> (</a:t>
                      </a:r>
                      <a:r>
                        <a:rPr lang="en-US" sz="1100" b="0" dirty="0">
                          <a:solidFill>
                            <a:schemeClr val="tx1"/>
                          </a:solidFill>
                        </a:rPr>
                        <a:t>Chondrocytes</a:t>
                      </a:r>
                      <a:r>
                        <a:rPr lang="en-US" sz="1100" b="0" baseline="0" dirty="0">
                          <a:solidFill>
                            <a:schemeClr val="tx1"/>
                          </a:solidFill>
                        </a:rPr>
                        <a:t> ):</a:t>
                      </a:r>
                      <a:endParaRPr lang="en-US" sz="1100" b="0" dirty="0">
                        <a:solidFill>
                          <a:schemeClr val="tx1"/>
                        </a:solidFill>
                      </a:endParaRPr>
                    </a:p>
                    <a:p>
                      <a:pPr marL="0" indent="0">
                        <a:buNone/>
                      </a:pPr>
                      <a:endParaRPr lang="en-US" sz="1100" b="0" dirty="0">
                        <a:solidFill>
                          <a:schemeClr val="tx1"/>
                        </a:solidFill>
                      </a:endParaRPr>
                    </a:p>
                    <a:p>
                      <a:pPr marL="0" indent="0">
                        <a:buNone/>
                      </a:pPr>
                      <a:r>
                        <a:rPr lang="en-US" sz="1100" b="0" dirty="0">
                          <a:solidFill>
                            <a:schemeClr val="tx1"/>
                          </a:solidFill>
                        </a:rPr>
                        <a:t>1) Young chondrocytes: small and single </a:t>
                      </a:r>
                      <a:r>
                        <a:rPr lang="en-US" sz="1100" b="0" dirty="0">
                          <a:solidFill>
                            <a:schemeClr val="bg2">
                              <a:lumMod val="50000"/>
                            </a:schemeClr>
                          </a:solidFill>
                        </a:rPr>
                        <a:t>(normally</a:t>
                      </a:r>
                      <a:r>
                        <a:rPr lang="en-US" sz="1100" b="0" baseline="0" dirty="0">
                          <a:solidFill>
                            <a:schemeClr val="bg2">
                              <a:lumMod val="50000"/>
                            </a:schemeClr>
                          </a:solidFill>
                        </a:rPr>
                        <a:t> it is always singular , never in groups)</a:t>
                      </a:r>
                      <a:endParaRPr lang="en-US" sz="1100" b="0" dirty="0">
                        <a:solidFill>
                          <a:schemeClr val="bg2">
                            <a:lumMod val="50000"/>
                          </a:schemeClr>
                        </a:solidFill>
                      </a:endParaRPr>
                    </a:p>
                    <a:p>
                      <a:pPr marL="0" indent="0">
                        <a:buNone/>
                      </a:pPr>
                      <a:endParaRPr lang="en-US" sz="1100" b="0" dirty="0">
                        <a:solidFill>
                          <a:schemeClr val="tx1"/>
                        </a:solidFill>
                      </a:endParaRPr>
                    </a:p>
                    <a:p>
                      <a:pPr marL="0" indent="0">
                        <a:buNone/>
                      </a:pPr>
                      <a:r>
                        <a:rPr lang="en-US" sz="1100" b="0" dirty="0">
                          <a:solidFill>
                            <a:schemeClr val="tx1"/>
                          </a:solidFill>
                        </a:rPr>
                        <a:t>2) Mature chondrocytes:</a:t>
                      </a:r>
                      <a:r>
                        <a:rPr lang="en-US" sz="1100" b="0" baseline="0" dirty="0">
                          <a:solidFill>
                            <a:schemeClr val="tx1"/>
                          </a:solidFill>
                        </a:rPr>
                        <a:t> large and single or in groups </a:t>
                      </a:r>
                      <a:r>
                        <a:rPr lang="en-US" sz="1100" b="0" baseline="0" dirty="0">
                          <a:solidFill>
                            <a:srgbClr val="FF0000"/>
                          </a:solidFill>
                        </a:rPr>
                        <a:t>(cell nests)</a:t>
                      </a:r>
                      <a:r>
                        <a:rPr lang="en-US" sz="1100" b="0" dirty="0">
                          <a:solidFill>
                            <a:srgbClr val="FF0000"/>
                          </a:solidFill>
                        </a:rPr>
                        <a:t> </a:t>
                      </a:r>
                    </a:p>
                    <a:p>
                      <a:pPr marL="0" indent="0">
                        <a:buNone/>
                      </a:pPr>
                      <a:endParaRPr lang="en-US" sz="1100" b="0" dirty="0">
                        <a:solidFill>
                          <a:schemeClr val="tx1"/>
                        </a:solidFill>
                      </a:endParaRPr>
                    </a:p>
                    <a:p>
                      <a:pPr marL="0" indent="0">
                        <a:buNone/>
                      </a:pPr>
                      <a:r>
                        <a:rPr lang="en-US" sz="1100" b="0" dirty="0">
                          <a:solidFill>
                            <a:schemeClr val="tx1"/>
                          </a:solidFill>
                        </a:rPr>
                        <a:t>- </a:t>
                      </a:r>
                      <a:r>
                        <a:rPr lang="en-US" sz="1100" b="0" dirty="0">
                          <a:solidFill>
                            <a:srgbClr val="FF0000"/>
                          </a:solidFill>
                        </a:rPr>
                        <a:t>Both types</a:t>
                      </a:r>
                      <a:r>
                        <a:rPr lang="en-US" sz="1100" b="0" baseline="0" dirty="0">
                          <a:solidFill>
                            <a:srgbClr val="FF0000"/>
                          </a:solidFill>
                        </a:rPr>
                        <a:t> are in their lacuna </a:t>
                      </a:r>
                      <a:r>
                        <a:rPr lang="en-US" sz="1100" b="0" baseline="0" dirty="0">
                          <a:solidFill>
                            <a:schemeClr val="tx1"/>
                          </a:solidFill>
                        </a:rPr>
                        <a:t>(space between cytoplasm and capsule)</a:t>
                      </a:r>
                      <a:endParaRPr lang="en-US" sz="1100" b="0" dirty="0">
                        <a:solidFill>
                          <a:schemeClr val="tx1"/>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dirty="0">
                        <a:solidFill>
                          <a:schemeClr val="tx1"/>
                        </a:solidFill>
                      </a:endParaRPr>
                    </a:p>
                    <a:p>
                      <a:r>
                        <a:rPr lang="en-US" sz="1100" b="0" dirty="0">
                          <a:solidFill>
                            <a:schemeClr val="tx1"/>
                          </a:solidFill>
                        </a:rPr>
                        <a:t>Matrix:</a:t>
                      </a:r>
                    </a:p>
                    <a:p>
                      <a:r>
                        <a:rPr lang="en-US" sz="1100" b="0" dirty="0">
                          <a:solidFill>
                            <a:schemeClr val="tx1"/>
                          </a:solidFill>
                        </a:rPr>
                        <a:t>- Homogenous</a:t>
                      </a:r>
                    </a:p>
                    <a:p>
                      <a:r>
                        <a:rPr lang="en-US" sz="1100" b="0" dirty="0">
                          <a:solidFill>
                            <a:schemeClr val="tx1"/>
                          </a:solidFill>
                        </a:rPr>
                        <a:t>- </a:t>
                      </a:r>
                      <a:r>
                        <a:rPr lang="en-US" sz="1100" b="0" dirty="0">
                          <a:solidFill>
                            <a:srgbClr val="FF0000"/>
                          </a:solidFill>
                        </a:rPr>
                        <a:t>Basophilic</a:t>
                      </a:r>
                    </a:p>
                    <a:p>
                      <a:r>
                        <a:rPr lang="en-US" sz="1100" b="0" dirty="0">
                          <a:solidFill>
                            <a:schemeClr val="tx1"/>
                          </a:solidFill>
                        </a:rPr>
                        <a:t>- </a:t>
                      </a:r>
                      <a:r>
                        <a:rPr lang="en-US" sz="1100" b="0" dirty="0">
                          <a:solidFill>
                            <a:srgbClr val="FF0000"/>
                          </a:solidFill>
                        </a:rPr>
                        <a:t>Collagen type</a:t>
                      </a:r>
                      <a:r>
                        <a:rPr lang="en-US" sz="1100" b="0" baseline="0" dirty="0">
                          <a:solidFill>
                            <a:srgbClr val="FF0000"/>
                          </a:solidFill>
                        </a:rPr>
                        <a:t> II</a:t>
                      </a:r>
                      <a:r>
                        <a:rPr lang="en-US" sz="1100" b="0" baseline="0" dirty="0"/>
                        <a:t>2</a:t>
                      </a:r>
                      <a:r>
                        <a:rPr lang="en-US" sz="1100" b="0" baseline="0" dirty="0">
                          <a:solidFill>
                            <a:schemeClr val="bg2">
                              <a:lumMod val="50000"/>
                            </a:schemeClr>
                          </a:solidFill>
                        </a:rPr>
                        <a:t>(REMEMBER ALL TYPES OF CARTILAGE HAVE COLLAGEN TYPE II )</a:t>
                      </a:r>
                      <a:endParaRPr lang="en-US" sz="1100" b="0" dirty="0">
                        <a:solidFill>
                          <a:schemeClr val="bg2">
                            <a:lumMod val="50000"/>
                          </a:schemeClr>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dirty="0">
                        <a:solidFill>
                          <a:schemeClr val="tx1"/>
                        </a:solidFill>
                      </a:endParaRPr>
                    </a:p>
                    <a:p>
                      <a:r>
                        <a:rPr lang="en-US" sz="1100" b="0" dirty="0">
                          <a:solidFill>
                            <a:schemeClr val="tx1"/>
                          </a:solidFill>
                        </a:rPr>
                        <a:t>Sites:</a:t>
                      </a:r>
                    </a:p>
                    <a:p>
                      <a:r>
                        <a:rPr lang="en-US" sz="1100" b="0" dirty="0">
                          <a:solidFill>
                            <a:schemeClr val="tx1"/>
                          </a:solidFill>
                        </a:rPr>
                        <a:t>-</a:t>
                      </a:r>
                      <a:r>
                        <a:rPr lang="en-US" sz="1100" b="0" dirty="0" err="1">
                          <a:solidFill>
                            <a:schemeClr val="tx1"/>
                          </a:solidFill>
                        </a:rPr>
                        <a:t>Foetal</a:t>
                      </a:r>
                      <a:r>
                        <a:rPr lang="en-US" sz="1100" b="0" dirty="0">
                          <a:solidFill>
                            <a:schemeClr val="tx1"/>
                          </a:solidFill>
                        </a:rPr>
                        <a:t> skeleton</a:t>
                      </a:r>
                    </a:p>
                    <a:p>
                      <a:r>
                        <a:rPr lang="ar-SA" sz="1100" b="0" dirty="0">
                          <a:solidFill>
                            <a:schemeClr val="bg2">
                              <a:lumMod val="50000"/>
                            </a:schemeClr>
                          </a:solidFill>
                        </a:rPr>
                        <a:t>(هيكل</a:t>
                      </a:r>
                      <a:r>
                        <a:rPr lang="ar-SA" sz="1100" b="0" baseline="0" dirty="0">
                          <a:solidFill>
                            <a:schemeClr val="bg2">
                              <a:lumMod val="50000"/>
                            </a:schemeClr>
                          </a:solidFill>
                        </a:rPr>
                        <a:t> العظمي للجنين)</a:t>
                      </a:r>
                      <a:endParaRPr lang="en-US" sz="1100" b="0" dirty="0">
                        <a:solidFill>
                          <a:schemeClr val="bg2">
                            <a:lumMod val="50000"/>
                          </a:schemeClr>
                        </a:solidFill>
                      </a:endParaRPr>
                    </a:p>
                    <a:p>
                      <a:r>
                        <a:rPr lang="en-US" sz="1100" b="0" dirty="0">
                          <a:solidFill>
                            <a:schemeClr val="tx1"/>
                          </a:solidFill>
                        </a:rPr>
                        <a:t>-Costal</a:t>
                      </a:r>
                      <a:r>
                        <a:rPr lang="en-US" sz="1100" b="0" baseline="0" dirty="0">
                          <a:solidFill>
                            <a:schemeClr val="tx1"/>
                          </a:solidFill>
                        </a:rPr>
                        <a:t> cartilage</a:t>
                      </a:r>
                      <a:endParaRPr lang="ar-SA" sz="1100" b="0" baseline="0" dirty="0">
                        <a:solidFill>
                          <a:schemeClr val="tx1"/>
                        </a:solidFill>
                      </a:endParaRPr>
                    </a:p>
                    <a:p>
                      <a:r>
                        <a:rPr lang="en-US" sz="1100" b="0" baseline="0" dirty="0">
                          <a:solidFill>
                            <a:schemeClr val="bg2">
                              <a:lumMod val="50000"/>
                            </a:schemeClr>
                          </a:solidFill>
                        </a:rPr>
                        <a:t>(connects ribs to sternum)</a:t>
                      </a:r>
                    </a:p>
                    <a:p>
                      <a:r>
                        <a:rPr lang="en-US" sz="1100" b="0" baseline="0" dirty="0">
                          <a:solidFill>
                            <a:schemeClr val="tx1"/>
                          </a:solidFill>
                        </a:rPr>
                        <a:t>-Bones articular surfaces </a:t>
                      </a:r>
                    </a:p>
                    <a:p>
                      <a:r>
                        <a:rPr lang="en-US" sz="1100" b="0" baseline="0" dirty="0">
                          <a:solidFill>
                            <a:schemeClr val="bg2">
                              <a:lumMod val="50000"/>
                            </a:schemeClr>
                          </a:solidFill>
                        </a:rPr>
                        <a:t>(between bones)</a:t>
                      </a:r>
                    </a:p>
                    <a:p>
                      <a:r>
                        <a:rPr lang="en-US" sz="1100" b="0" baseline="0" dirty="0">
                          <a:solidFill>
                            <a:schemeClr val="tx1"/>
                          </a:solidFill>
                        </a:rPr>
                        <a:t>-Nose</a:t>
                      </a:r>
                    </a:p>
                    <a:p>
                      <a:r>
                        <a:rPr lang="en-US" sz="1100" b="0" baseline="0" dirty="0">
                          <a:solidFill>
                            <a:schemeClr val="tx1"/>
                          </a:solidFill>
                        </a:rPr>
                        <a:t>-Trachea &amp; Bronchi</a:t>
                      </a:r>
                      <a:endParaRPr lang="en-US" sz="1100" b="0" dirty="0">
                        <a:solidFill>
                          <a:schemeClr val="tx1"/>
                        </a:solidFill>
                      </a:endParaRPr>
                    </a:p>
                  </a:txBody>
                  <a:tcP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26716">
                <a:tc>
                  <a:txBody>
                    <a:bodyPr/>
                    <a:lstStyle/>
                    <a:p>
                      <a:pPr algn="ctr"/>
                      <a:endParaRPr lang="en-US" sz="1600" dirty="0"/>
                    </a:p>
                    <a:p>
                      <a:pPr algn="ctr"/>
                      <a:endParaRPr lang="en-US" sz="1600" dirty="0"/>
                    </a:p>
                    <a:p>
                      <a:pPr algn="ctr"/>
                      <a:r>
                        <a:rPr lang="en-US" sz="1600" b="1" i="1" dirty="0">
                          <a:solidFill>
                            <a:schemeClr val="bg1"/>
                          </a:solidFill>
                        </a:rPr>
                        <a:t>Elastic</a:t>
                      </a:r>
                      <a:r>
                        <a:rPr lang="en-US" sz="1600" b="1" i="1" baseline="0" dirty="0">
                          <a:solidFill>
                            <a:schemeClr val="bg1"/>
                          </a:solidFill>
                        </a:rPr>
                        <a:t> cartilage</a:t>
                      </a:r>
                      <a:endParaRPr lang="en-US" sz="1600" b="1" i="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gridSpan="3">
                  <a:txBody>
                    <a:bodyPr/>
                    <a:lstStyle/>
                    <a:p>
                      <a:pPr algn="ctr"/>
                      <a:endParaRPr lang="en-US" sz="1100" b="0" dirty="0"/>
                    </a:p>
                    <a:p>
                      <a:pPr algn="ctr"/>
                      <a:endParaRPr lang="en-US" sz="1100" b="0" dirty="0"/>
                    </a:p>
                    <a:p>
                      <a:pPr algn="ctr"/>
                      <a:endParaRPr lang="en-US" sz="1100" b="0" dirty="0"/>
                    </a:p>
                    <a:p>
                      <a:pPr algn="ctr"/>
                      <a:endParaRPr lang="en-US" sz="1100" b="0" dirty="0"/>
                    </a:p>
                    <a:p>
                      <a:pPr algn="ctr"/>
                      <a:r>
                        <a:rPr lang="en-US" sz="1100" b="0" dirty="0"/>
                        <a:t>Similar to hyaline cartilage.</a:t>
                      </a:r>
                    </a:p>
                  </a:txBody>
                  <a:tcP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a:endParaRPr lang="en-US" sz="1100" b="0" dirty="0"/>
                    </a:p>
                    <a:p>
                      <a:pPr algn="ctr"/>
                      <a:endParaRPr lang="en-US" sz="1100" b="0" dirty="0"/>
                    </a:p>
                    <a:p>
                      <a:pPr algn="ctr"/>
                      <a:endParaRPr lang="en-US" sz="1100" b="0" dirty="0"/>
                    </a:p>
                    <a:p>
                      <a:pPr algn="ctr"/>
                      <a:endParaRPr lang="en-US" sz="1100" b="0" dirty="0"/>
                    </a:p>
                    <a:p>
                      <a:pPr algn="ctr"/>
                      <a:r>
                        <a:rPr lang="en-US" sz="1100" b="0" dirty="0"/>
                        <a:t>Matrix:</a:t>
                      </a:r>
                      <a:r>
                        <a:rPr lang="en-US" sz="1100" b="0" baseline="0" dirty="0"/>
                        <a:t> </a:t>
                      </a:r>
                    </a:p>
                    <a:p>
                      <a:pPr marL="171450" indent="-171450" algn="ctr">
                        <a:buFontTx/>
                        <a:buChar char="-"/>
                      </a:pPr>
                      <a:r>
                        <a:rPr lang="en-US" sz="1100" b="0" baseline="0" dirty="0">
                          <a:solidFill>
                            <a:srgbClr val="FF0000"/>
                          </a:solidFill>
                        </a:rPr>
                        <a:t>Elastic fibers + collagen type II </a:t>
                      </a:r>
                    </a:p>
                    <a:p>
                      <a:pPr marL="0" indent="0" algn="ctr">
                        <a:buFontTx/>
                        <a:buNone/>
                      </a:pPr>
                      <a:r>
                        <a:rPr lang="ar-SA" sz="1100" b="0" baseline="0" dirty="0">
                          <a:solidFill>
                            <a:schemeClr val="bg2">
                              <a:lumMod val="50000"/>
                            </a:schemeClr>
                          </a:solidFill>
                        </a:rPr>
                        <a:t>زي الرموش</a:t>
                      </a:r>
                      <a:endParaRPr lang="en-US" sz="1100" b="0" dirty="0">
                        <a:solidFill>
                          <a:schemeClr val="bg2">
                            <a:lumMod val="50000"/>
                          </a:schemeClr>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p>
                    <a:p>
                      <a:pPr algn="ctr"/>
                      <a:endParaRPr lang="en-US" sz="1100" b="0" dirty="0"/>
                    </a:p>
                    <a:p>
                      <a:pPr algn="ctr"/>
                      <a:endParaRPr lang="en-US" sz="1100" b="0" dirty="0"/>
                    </a:p>
                    <a:p>
                      <a:pPr algn="ctr"/>
                      <a:endParaRPr lang="en-US" sz="1100" b="0" dirty="0"/>
                    </a:p>
                    <a:p>
                      <a:pPr algn="ctr"/>
                      <a:r>
                        <a:rPr lang="en-US" sz="1100" b="0" dirty="0"/>
                        <a:t>Sites:</a:t>
                      </a:r>
                    </a:p>
                    <a:p>
                      <a:pPr algn="ctr"/>
                      <a:r>
                        <a:rPr lang="en-US" sz="1100" b="0" dirty="0"/>
                        <a:t>-External ear</a:t>
                      </a:r>
                    </a:p>
                    <a:p>
                      <a:pPr algn="ctr"/>
                      <a:r>
                        <a:rPr lang="en-US" sz="1100" b="0" dirty="0"/>
                        <a:t>-Epiglottis </a:t>
                      </a:r>
                      <a:r>
                        <a:rPr lang="en-US" sz="1100" b="0" dirty="0">
                          <a:solidFill>
                            <a:schemeClr val="bg2">
                              <a:lumMod val="50000"/>
                            </a:schemeClr>
                          </a:solidFill>
                        </a:rPr>
                        <a:t>(found</a:t>
                      </a:r>
                      <a:r>
                        <a:rPr lang="en-US" sz="1100" b="0" baseline="0" dirty="0">
                          <a:solidFill>
                            <a:schemeClr val="bg2">
                              <a:lumMod val="50000"/>
                            </a:schemeClr>
                          </a:solidFill>
                        </a:rPr>
                        <a:t> in larynx it closes the air way when you eat)</a:t>
                      </a:r>
                      <a:endParaRPr lang="en-US" sz="1100" b="0" dirty="0">
                        <a:solidFill>
                          <a:schemeClr val="bg2">
                            <a:lumMod val="50000"/>
                          </a:schemeClr>
                        </a:solidFill>
                      </a:endParaRPr>
                    </a:p>
                  </a:txBody>
                  <a:tcP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b="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37360">
                <a:tc>
                  <a:txBody>
                    <a:bodyPr/>
                    <a:lstStyle/>
                    <a:p>
                      <a:pPr algn="ctr"/>
                      <a:endParaRPr lang="en-US" sz="1600" dirty="0"/>
                    </a:p>
                    <a:p>
                      <a:pPr algn="ctr"/>
                      <a:endParaRPr lang="en-US" sz="1600" dirty="0"/>
                    </a:p>
                    <a:p>
                      <a:pPr algn="ctr"/>
                      <a:r>
                        <a:rPr lang="en-US" sz="1600" b="1" i="1" dirty="0" err="1">
                          <a:solidFill>
                            <a:schemeClr val="bg1"/>
                          </a:solidFill>
                        </a:rPr>
                        <a:t>firbrocartilage</a:t>
                      </a:r>
                      <a:endParaRPr lang="en-US" sz="1600" b="1" i="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200" b="0" dirty="0"/>
                    </a:p>
                    <a:p>
                      <a:pPr algn="ctr"/>
                      <a:endParaRPr lang="en-US" sz="1200" b="0" dirty="0"/>
                    </a:p>
                    <a:p>
                      <a:pPr algn="ctr"/>
                      <a:endParaRPr lang="en-US" sz="1200" b="0" dirty="0"/>
                    </a:p>
                    <a:p>
                      <a:pPr algn="ctr"/>
                      <a:endParaRPr lang="en-US" sz="1200" b="0" dirty="0"/>
                    </a:p>
                    <a:p>
                      <a:pPr algn="ctr"/>
                      <a:r>
                        <a:rPr lang="en-US" sz="1200" b="0" dirty="0"/>
                        <a:t>No Perichondrium</a:t>
                      </a:r>
                    </a:p>
                  </a:txBody>
                  <a:tcP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Cells</a:t>
                      </a:r>
                      <a:r>
                        <a:rPr lang="en-US" sz="1200" b="0" baseline="0" dirty="0"/>
                        <a:t> (</a:t>
                      </a:r>
                      <a:r>
                        <a:rPr lang="en-US" sz="1200" b="0" dirty="0">
                          <a:solidFill>
                            <a:srgbClr val="FF0000"/>
                          </a:solidFill>
                        </a:rPr>
                        <a:t>Chondrocytes</a:t>
                      </a:r>
                      <a:r>
                        <a:rPr lang="en-US" sz="1200" b="0" baseline="0" dirty="0">
                          <a:solidFill>
                            <a:srgbClr val="FFFF00"/>
                          </a:solidFill>
                        </a:rPr>
                        <a:t> </a:t>
                      </a:r>
                      <a:r>
                        <a:rPr lang="en-US" sz="1200" b="0" baseline="0" dirty="0">
                          <a:solidFill>
                            <a:schemeClr val="tx1"/>
                          </a:solidFill>
                        </a:rPr>
                        <a:t>):</a:t>
                      </a:r>
                      <a:endParaRPr lang="en-US" sz="1200" b="0" dirty="0">
                        <a:solidFill>
                          <a:schemeClr val="tx1"/>
                        </a:solidFill>
                      </a:endParaRPr>
                    </a:p>
                    <a:p>
                      <a:pPr algn="ctr"/>
                      <a:r>
                        <a:rPr lang="en-US" sz="1200" b="0" dirty="0"/>
                        <a:t>Rows</a:t>
                      </a:r>
                      <a:r>
                        <a:rPr lang="en-US" sz="1200" b="0" baseline="0" dirty="0"/>
                        <a:t> of chondrocytes in their lacuna separated by parallel bundles of </a:t>
                      </a:r>
                      <a:r>
                        <a:rPr lang="en-US" sz="1200" b="0" u="sng" baseline="0" dirty="0">
                          <a:solidFill>
                            <a:srgbClr val="FF0000"/>
                          </a:solidFill>
                        </a:rPr>
                        <a:t>Collagen type 1</a:t>
                      </a:r>
                      <a:r>
                        <a:rPr lang="en-US" sz="1200" b="0" baseline="0" dirty="0"/>
                        <a:t>.(</a:t>
                      </a:r>
                      <a:r>
                        <a:rPr lang="en-US" sz="1200" b="0" dirty="0"/>
                        <a:t>We took in foundation that collagen always tend to form bundles)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b="0" dirty="0"/>
                    </a:p>
                    <a:p>
                      <a:pPr algn="ctr"/>
                      <a:endParaRPr lang="en-US" sz="1200" b="0" dirty="0"/>
                    </a:p>
                    <a:p>
                      <a:pPr algn="ctr"/>
                      <a:endParaRPr lang="en-US" sz="1200" b="0" dirty="0"/>
                    </a:p>
                    <a:p>
                      <a:pPr algn="ctr"/>
                      <a:r>
                        <a:rPr lang="en-US" sz="1200" b="0" dirty="0"/>
                        <a:t>Matrix:</a:t>
                      </a:r>
                    </a:p>
                    <a:p>
                      <a:pPr marL="171450" indent="-171450" algn="ctr">
                        <a:buFontTx/>
                        <a:buChar char="-"/>
                      </a:pPr>
                      <a:r>
                        <a:rPr lang="en-US" sz="1200" b="0" dirty="0">
                          <a:solidFill>
                            <a:srgbClr val="FF0000"/>
                          </a:solidFill>
                        </a:rPr>
                        <a:t>Collagen</a:t>
                      </a:r>
                      <a:r>
                        <a:rPr lang="en-US" sz="1200" b="0" baseline="0" dirty="0">
                          <a:solidFill>
                            <a:srgbClr val="FF0000"/>
                          </a:solidFill>
                        </a:rPr>
                        <a:t> type I</a:t>
                      </a:r>
                      <a:endParaRPr lang="ar-SA" sz="1200" b="0" baseline="0" dirty="0">
                        <a:solidFill>
                          <a:srgbClr val="FF0000"/>
                        </a:solidFill>
                      </a:endParaRPr>
                    </a:p>
                    <a:p>
                      <a:pPr marL="0" indent="0" algn="ctr">
                        <a:buFontTx/>
                        <a:buNone/>
                      </a:pPr>
                      <a:r>
                        <a:rPr lang="en-US" sz="1200" b="0" baseline="0" dirty="0">
                          <a:solidFill>
                            <a:schemeClr val="bg2">
                              <a:lumMod val="50000"/>
                            </a:schemeClr>
                          </a:solidFill>
                        </a:rPr>
                        <a:t>Thus it is pinkish red in color.</a:t>
                      </a:r>
                      <a:endParaRPr lang="en-US" sz="1200" b="0" dirty="0">
                        <a:solidFill>
                          <a:schemeClr val="bg2">
                            <a:lumMod val="50000"/>
                          </a:schemeClr>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dirty="0"/>
                    </a:p>
                    <a:p>
                      <a:pPr algn="ctr"/>
                      <a:endParaRPr lang="en-US" sz="1200" b="0" dirty="0"/>
                    </a:p>
                    <a:p>
                      <a:pPr algn="ctr"/>
                      <a:endParaRPr lang="en-US" sz="1200" b="0" dirty="0"/>
                    </a:p>
                    <a:p>
                      <a:pPr algn="ctr"/>
                      <a:r>
                        <a:rPr lang="en-US" sz="1200" b="0" dirty="0"/>
                        <a:t>Intervertebral</a:t>
                      </a:r>
                      <a:r>
                        <a:rPr lang="en-US" sz="1200" b="0" baseline="0" dirty="0"/>
                        <a:t> disks.</a:t>
                      </a:r>
                      <a:endParaRPr lang="en-US" sz="1200" b="0" dirty="0"/>
                    </a:p>
                  </a:txBody>
                  <a:tcP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مربع نص 7"/>
          <p:cNvSpPr txBox="1"/>
          <p:nvPr/>
        </p:nvSpPr>
        <p:spPr>
          <a:xfrm>
            <a:off x="4927018" y="2242096"/>
            <a:ext cx="2090637" cy="261610"/>
          </a:xfrm>
          <a:prstGeom prst="rect">
            <a:avLst/>
          </a:prstGeom>
          <a:noFill/>
        </p:spPr>
        <p:txBody>
          <a:bodyPr wrap="none" rtlCol="0">
            <a:spAutoFit/>
          </a:bodyPr>
          <a:lstStyle/>
          <a:p>
            <a:r>
              <a:rPr lang="en-GB" sz="1100" dirty="0">
                <a:solidFill>
                  <a:srgbClr val="FF0000"/>
                </a:solidFill>
              </a:rPr>
              <a:t>  Chondrocyte = lacuna + capsule</a:t>
            </a:r>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667" y="5185775"/>
            <a:ext cx="2598315" cy="1672225"/>
          </a:xfrm>
          <a:prstGeom prst="rect">
            <a:avLst/>
          </a:prstGeom>
          <a:ln>
            <a:solidFill>
              <a:schemeClr val="tx1"/>
            </a:solidFill>
          </a:ln>
        </p:spPr>
      </p:pic>
      <p:pic>
        <p:nvPicPr>
          <p:cNvPr id="7" name="Picture 5"/>
          <p:cNvPicPr>
            <a:picLocks noChangeAspect="1"/>
          </p:cNvPicPr>
          <p:nvPr/>
        </p:nvPicPr>
        <p:blipFill rotWithShape="1">
          <a:blip r:embed="rId4">
            <a:extLst>
              <a:ext uri="{28A0092B-C50C-407E-A947-70E740481C1C}">
                <a14:useLocalDpi xmlns:a14="http://schemas.microsoft.com/office/drawing/2010/main" val="0"/>
              </a:ext>
            </a:extLst>
          </a:blip>
          <a:srcRect b="15844"/>
          <a:stretch/>
        </p:blipFill>
        <p:spPr>
          <a:xfrm>
            <a:off x="9488666" y="3226846"/>
            <a:ext cx="2598315" cy="1868812"/>
          </a:xfrm>
          <a:prstGeom prst="rect">
            <a:avLst/>
          </a:prstGeom>
          <a:ln>
            <a:solidFill>
              <a:schemeClr val="tx1"/>
            </a:solidFill>
          </a:ln>
        </p:spPr>
      </p:pic>
      <p:pic>
        <p:nvPicPr>
          <p:cNvPr id="9" name="Picture 3"/>
          <p:cNvPicPr>
            <a:picLocks noChangeAspect="1"/>
          </p:cNvPicPr>
          <p:nvPr/>
        </p:nvPicPr>
        <p:blipFill rotWithShape="1">
          <a:blip r:embed="rId5">
            <a:extLst>
              <a:ext uri="{28A0092B-C50C-407E-A947-70E740481C1C}">
                <a14:useLocalDpi xmlns:a14="http://schemas.microsoft.com/office/drawing/2010/main" val="0"/>
              </a:ext>
            </a:extLst>
          </a:blip>
          <a:srcRect l="1691" t="3653" b="1137"/>
          <a:stretch/>
        </p:blipFill>
        <p:spPr>
          <a:xfrm>
            <a:off x="9488666" y="181107"/>
            <a:ext cx="2598315" cy="2955622"/>
          </a:xfrm>
          <a:prstGeom prst="rect">
            <a:avLst/>
          </a:prstGeom>
          <a:ln>
            <a:solidFill>
              <a:schemeClr val="tx1"/>
            </a:solidFill>
          </a:ln>
        </p:spPr>
      </p:pic>
    </p:spTree>
    <p:extLst>
      <p:ext uri="{BB962C8B-B14F-4D97-AF65-F5344CB8AC3E}">
        <p14:creationId xmlns:p14="http://schemas.microsoft.com/office/powerpoint/2010/main" val="166666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ربع نص 1"/>
          <p:cNvSpPr txBox="1"/>
          <p:nvPr/>
        </p:nvSpPr>
        <p:spPr>
          <a:xfrm>
            <a:off x="1846833" y="276358"/>
            <a:ext cx="2855795" cy="769441"/>
          </a:xfrm>
          <a:prstGeom prst="rect">
            <a:avLst/>
          </a:prstGeom>
          <a:noFill/>
        </p:spPr>
        <p:txBody>
          <a:bodyPr wrap="square" rtlCol="0">
            <a:spAutoFit/>
          </a:bodyPr>
          <a:lstStyle/>
          <a:p>
            <a:r>
              <a:rPr lang="en-GB" sz="4400" b="1" i="1" dirty="0">
                <a:solidFill>
                  <a:srgbClr val="FF2F92"/>
                </a:solidFill>
              </a:rPr>
              <a:t>BONE</a:t>
            </a:r>
          </a:p>
        </p:txBody>
      </p:sp>
      <p:sp>
        <p:nvSpPr>
          <p:cNvPr id="12" name="Rounded Rectangle 11"/>
          <p:cNvSpPr/>
          <p:nvPr/>
        </p:nvSpPr>
        <p:spPr>
          <a:xfrm>
            <a:off x="417020" y="1518557"/>
            <a:ext cx="4790841" cy="4980214"/>
          </a:xfrm>
          <a:prstGeom prst="roundRect">
            <a:avLst/>
          </a:prstGeom>
          <a:solidFill>
            <a:schemeClr val="bg1"/>
          </a:solidFill>
          <a:effectLst>
            <a:glow rad="673100">
              <a:schemeClr val="accent1">
                <a:lumMod val="50000"/>
                <a:alpha val="19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0573" y="2114771"/>
            <a:ext cx="4654756" cy="4201150"/>
          </a:xfrm>
          <a:prstGeom prst="rect">
            <a:avLst/>
          </a:prstGeom>
          <a:noFill/>
        </p:spPr>
        <p:txBody>
          <a:bodyPr wrap="square" rtlCol="0">
            <a:spAutoFit/>
          </a:bodyPr>
          <a:lstStyle/>
          <a:p>
            <a:pPr marL="285750" indent="-285750">
              <a:buFont typeface="Wingdings" charset="2"/>
              <a:buChar char="Ø"/>
            </a:pPr>
            <a:r>
              <a:rPr lang="en-US" altLang="en-US" sz="2000" dirty="0"/>
              <a:t>Bone is a specialized type of </a:t>
            </a:r>
            <a:r>
              <a:rPr lang="en-US" altLang="en-US" sz="2000" b="1" i="1" u="sng" dirty="0">
                <a:solidFill>
                  <a:srgbClr val="FF0000"/>
                </a:solidFill>
              </a:rPr>
              <a:t>connective tissue </a:t>
            </a:r>
            <a:r>
              <a:rPr lang="en-US" altLang="en-US" sz="2000" dirty="0"/>
              <a:t>with a </a:t>
            </a:r>
            <a:r>
              <a:rPr lang="en-US" altLang="en-US" sz="2000" b="1" i="1" u="sng" dirty="0">
                <a:solidFill>
                  <a:srgbClr val="FF0000"/>
                </a:solidFill>
              </a:rPr>
              <a:t>hard</a:t>
            </a:r>
            <a:r>
              <a:rPr lang="en-US" altLang="en-US" sz="2000" dirty="0"/>
              <a:t> matrix.</a:t>
            </a:r>
          </a:p>
          <a:p>
            <a:r>
              <a:rPr lang="en-US" altLang="en-US" sz="2400" b="1" dirty="0">
                <a:solidFill>
                  <a:schemeClr val="accent5">
                    <a:lumMod val="75000"/>
                  </a:schemeClr>
                </a:solidFill>
              </a:rPr>
              <a:t>Functions:</a:t>
            </a:r>
          </a:p>
          <a:p>
            <a:pPr marL="800100" lvl="1" indent="-342900" algn="just">
              <a:spcBef>
                <a:spcPts val="600"/>
              </a:spcBef>
              <a:buFont typeface="+mj-lt"/>
              <a:buAutoNum type="alphaLcParenR"/>
            </a:pPr>
            <a:r>
              <a:rPr lang="en-GB" altLang="en-US" sz="2000" dirty="0">
                <a:ea typeface="Times New Roman" charset="0"/>
                <a:cs typeface="Times New Roman" charset="0"/>
              </a:rPr>
              <a:t>body support.</a:t>
            </a:r>
          </a:p>
          <a:p>
            <a:pPr marL="800100" lvl="1" indent="-342900" algn="just">
              <a:spcBef>
                <a:spcPts val="600"/>
              </a:spcBef>
              <a:buFont typeface="+mj-lt"/>
              <a:buAutoNum type="alphaLcParenR"/>
            </a:pPr>
            <a:r>
              <a:rPr lang="en-GB" altLang="en-US" sz="2000" dirty="0">
                <a:ea typeface="Times New Roman" charset="0"/>
                <a:cs typeface="Times New Roman" charset="0"/>
              </a:rPr>
              <a:t>protection of vital organs as brain &amp; bone marrow.</a:t>
            </a:r>
          </a:p>
          <a:p>
            <a:pPr marL="800100" lvl="1" indent="-342900">
              <a:spcBef>
                <a:spcPts val="600"/>
              </a:spcBef>
              <a:buFont typeface="+mj-lt"/>
              <a:buAutoNum type="alphaLcParenR"/>
            </a:pPr>
            <a:r>
              <a:rPr lang="en-GB" altLang="en-US" sz="2000" dirty="0">
                <a:ea typeface="Times New Roman" charset="0"/>
                <a:cs typeface="Times New Roman" charset="0"/>
              </a:rPr>
              <a:t>calcium store.</a:t>
            </a:r>
          </a:p>
          <a:p>
            <a:r>
              <a:rPr lang="en-US" sz="2400" b="1" dirty="0">
                <a:solidFill>
                  <a:schemeClr val="accent5">
                    <a:lumMod val="75000"/>
                  </a:schemeClr>
                </a:solidFill>
              </a:rPr>
              <a:t>The two types of bone are :</a:t>
            </a:r>
          </a:p>
          <a:p>
            <a:pPr marL="914400" lvl="1" indent="-457200">
              <a:buFont typeface="+mj-lt"/>
              <a:buAutoNum type="arabicParenR"/>
            </a:pPr>
            <a:r>
              <a:rPr lang="en-US" sz="2400" dirty="0"/>
              <a:t>Compact bone .</a:t>
            </a:r>
          </a:p>
          <a:p>
            <a:pPr marL="914400" lvl="1" indent="-457200">
              <a:buFont typeface="+mj-lt"/>
              <a:buAutoNum type="arabicParenR"/>
            </a:pPr>
            <a:r>
              <a:rPr lang="en-US" sz="2400" dirty="0"/>
              <a:t>Spongy </a:t>
            </a:r>
            <a:r>
              <a:rPr lang="en-GB" altLang="en-US" sz="2400" dirty="0">
                <a:solidFill>
                  <a:srgbClr val="FF0000"/>
                </a:solidFill>
                <a:ea typeface="Times New Roman" charset="0"/>
                <a:cs typeface="Times New Roman" charset="0"/>
              </a:rPr>
              <a:t>(ca</a:t>
            </a:r>
            <a:r>
              <a:rPr lang="ar-SA" altLang="en-US" sz="2400" dirty="0">
                <a:solidFill>
                  <a:srgbClr val="FF0000"/>
                </a:solidFill>
                <a:ea typeface="Times New Roman" charset="0"/>
                <a:cs typeface="Times New Roman" charset="0"/>
              </a:rPr>
              <a:t>ncellous(</a:t>
            </a:r>
            <a:r>
              <a:rPr lang="en-US" sz="2400" dirty="0">
                <a:solidFill>
                  <a:srgbClr val="FF0000"/>
                </a:solidFill>
              </a:rPr>
              <a:t> </a:t>
            </a:r>
            <a:r>
              <a:rPr lang="en-US" sz="2400" dirty="0"/>
              <a:t>bone.</a:t>
            </a:r>
          </a:p>
          <a:p>
            <a:endParaRPr lang="en-US" altLang="en-US" dirty="0"/>
          </a:p>
          <a:p>
            <a:endParaRPr lang="en-US" dirty="0"/>
          </a:p>
        </p:txBody>
      </p:sp>
      <p:sp>
        <p:nvSpPr>
          <p:cNvPr id="27" name="Rounded Rectangle 26"/>
          <p:cNvSpPr/>
          <p:nvPr/>
        </p:nvSpPr>
        <p:spPr>
          <a:xfrm>
            <a:off x="5806164" y="4383531"/>
            <a:ext cx="2804815" cy="558180"/>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745960" y="3106464"/>
            <a:ext cx="2804815" cy="762242"/>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768854" y="1979808"/>
            <a:ext cx="2804815" cy="558180"/>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30" name="Rounded Rectangle 29"/>
          <p:cNvSpPr/>
          <p:nvPr/>
        </p:nvSpPr>
        <p:spPr>
          <a:xfrm>
            <a:off x="5772831" y="5623500"/>
            <a:ext cx="2800838" cy="558180"/>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29387" y="2053597"/>
            <a:ext cx="3283747" cy="369332"/>
          </a:xfrm>
          <a:prstGeom prst="rect">
            <a:avLst/>
          </a:prstGeom>
          <a:noFill/>
        </p:spPr>
        <p:txBody>
          <a:bodyPr wrap="square" rtlCol="0">
            <a:spAutoFit/>
          </a:bodyPr>
          <a:lstStyle/>
          <a:p>
            <a:pPr algn="ctr"/>
            <a:r>
              <a:rPr lang="en-US" b="1" dirty="0"/>
              <a:t>1)Bone cells </a:t>
            </a:r>
            <a:r>
              <a:rPr lang="en-US" dirty="0"/>
              <a:t>: 4 types </a:t>
            </a:r>
          </a:p>
        </p:txBody>
      </p:sp>
      <p:sp>
        <p:nvSpPr>
          <p:cNvPr id="31" name="TextBox 30"/>
          <p:cNvSpPr txBox="1"/>
          <p:nvPr/>
        </p:nvSpPr>
        <p:spPr>
          <a:xfrm>
            <a:off x="5301414" y="5755455"/>
            <a:ext cx="3372688" cy="369332"/>
          </a:xfrm>
          <a:prstGeom prst="rect">
            <a:avLst/>
          </a:prstGeom>
          <a:noFill/>
        </p:spPr>
        <p:txBody>
          <a:bodyPr wrap="square" rtlCol="0">
            <a:spAutoFit/>
          </a:bodyPr>
          <a:lstStyle/>
          <a:p>
            <a:pPr algn="ctr"/>
            <a:r>
              <a:rPr lang="en-US" b="1" dirty="0"/>
              <a:t>4)Endosteum</a:t>
            </a:r>
          </a:p>
        </p:txBody>
      </p:sp>
      <p:sp>
        <p:nvSpPr>
          <p:cNvPr id="32" name="TextBox 31"/>
          <p:cNvSpPr txBox="1"/>
          <p:nvPr/>
        </p:nvSpPr>
        <p:spPr>
          <a:xfrm>
            <a:off x="5390355" y="4482190"/>
            <a:ext cx="3283747" cy="369332"/>
          </a:xfrm>
          <a:prstGeom prst="rect">
            <a:avLst/>
          </a:prstGeom>
          <a:noFill/>
        </p:spPr>
        <p:txBody>
          <a:bodyPr wrap="square" rtlCol="0">
            <a:spAutoFit/>
          </a:bodyPr>
          <a:lstStyle/>
          <a:p>
            <a:pPr algn="ctr"/>
            <a:r>
              <a:rPr lang="en-US" b="1" dirty="0"/>
              <a:t>3)Periosteum</a:t>
            </a:r>
          </a:p>
        </p:txBody>
      </p:sp>
      <p:sp>
        <p:nvSpPr>
          <p:cNvPr id="33" name="TextBox 32"/>
          <p:cNvSpPr txBox="1"/>
          <p:nvPr/>
        </p:nvSpPr>
        <p:spPr>
          <a:xfrm>
            <a:off x="5579665" y="3153061"/>
            <a:ext cx="3283747" cy="584775"/>
          </a:xfrm>
          <a:prstGeom prst="rect">
            <a:avLst/>
          </a:prstGeom>
          <a:noFill/>
        </p:spPr>
        <p:txBody>
          <a:bodyPr wrap="square" rtlCol="0">
            <a:spAutoFit/>
          </a:bodyPr>
          <a:lstStyle/>
          <a:p>
            <a:pPr algn="ctr"/>
            <a:r>
              <a:rPr lang="en-US" b="1" dirty="0"/>
              <a:t>2)Bone matrix </a:t>
            </a:r>
            <a:r>
              <a:rPr lang="en-GB" altLang="en-US" sz="1400" b="1" u="sng" dirty="0">
                <a:solidFill>
                  <a:srgbClr val="FF0000"/>
                </a:solidFill>
                <a:ea typeface="Times New Roman" charset="0"/>
                <a:cs typeface="Times New Roman" charset="0"/>
              </a:rPr>
              <a:t>(calcified osteoid tissue)</a:t>
            </a:r>
            <a:r>
              <a:rPr lang="en-GB" altLang="en-US" sz="1400" b="1" dirty="0">
                <a:solidFill>
                  <a:srgbClr val="FF0000"/>
                </a:solidFill>
                <a:ea typeface="Times New Roman" charset="0"/>
                <a:cs typeface="Times New Roman" charset="0"/>
              </a:rPr>
              <a:t>: </a:t>
            </a:r>
            <a:endParaRPr lang="en-US" b="1" dirty="0"/>
          </a:p>
        </p:txBody>
      </p:sp>
      <p:sp>
        <p:nvSpPr>
          <p:cNvPr id="8" name="TextBox 7"/>
          <p:cNvSpPr txBox="1"/>
          <p:nvPr/>
        </p:nvSpPr>
        <p:spPr>
          <a:xfrm rot="5400000">
            <a:off x="6685352" y="-344090"/>
            <a:ext cx="1046440" cy="3162192"/>
          </a:xfrm>
          <a:prstGeom prst="rect">
            <a:avLst/>
          </a:prstGeom>
          <a:noFill/>
        </p:spPr>
        <p:txBody>
          <a:bodyPr vert="vert270" wrap="square" rtlCol="0">
            <a:spAutoFit/>
          </a:bodyPr>
          <a:lstStyle/>
          <a:p>
            <a:pPr algn="ctr"/>
            <a:r>
              <a:rPr lang="en-US" sz="2800" b="1" dirty="0">
                <a:solidFill>
                  <a:schemeClr val="accent5">
                    <a:lumMod val="75000"/>
                  </a:schemeClr>
                </a:solidFill>
              </a:rPr>
              <a:t>Components of Bones</a:t>
            </a:r>
          </a:p>
        </p:txBody>
      </p:sp>
      <p:sp>
        <p:nvSpPr>
          <p:cNvPr id="10" name="Line Callout 1 9"/>
          <p:cNvSpPr/>
          <p:nvPr/>
        </p:nvSpPr>
        <p:spPr>
          <a:xfrm>
            <a:off x="9314269" y="1760226"/>
            <a:ext cx="2670902" cy="582996"/>
          </a:xfrm>
          <a:prstGeom prst="borderCallout1">
            <a:avLst>
              <a:gd name="adj1" fmla="val 56945"/>
              <a:gd name="adj2" fmla="val -4027"/>
              <a:gd name="adj3" fmla="val 223848"/>
              <a:gd name="adj4" fmla="val -26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ne Callout 1 33"/>
          <p:cNvSpPr/>
          <p:nvPr/>
        </p:nvSpPr>
        <p:spPr>
          <a:xfrm>
            <a:off x="9608183" y="3280238"/>
            <a:ext cx="2583817" cy="438861"/>
          </a:xfrm>
          <a:prstGeom prst="borderCallout1">
            <a:avLst>
              <a:gd name="adj1" fmla="val 43464"/>
              <a:gd name="adj2" fmla="val -1874"/>
              <a:gd name="adj3" fmla="val 42850"/>
              <a:gd name="adj4" fmla="val -340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Callout 1 34"/>
          <p:cNvSpPr/>
          <p:nvPr/>
        </p:nvSpPr>
        <p:spPr>
          <a:xfrm>
            <a:off x="9493392" y="4569252"/>
            <a:ext cx="2534244" cy="574248"/>
          </a:xfrm>
          <a:prstGeom prst="borderCallout1">
            <a:avLst>
              <a:gd name="adj1" fmla="val 40955"/>
              <a:gd name="adj2" fmla="val -2461"/>
              <a:gd name="adj3" fmla="val -131679"/>
              <a:gd name="adj4" fmla="val -31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9911" y="1683884"/>
            <a:ext cx="3033795" cy="861774"/>
          </a:xfrm>
          <a:prstGeom prst="rect">
            <a:avLst/>
          </a:prstGeom>
          <a:noFill/>
        </p:spPr>
        <p:txBody>
          <a:bodyPr wrap="square" rtlCol="0">
            <a:spAutoFit/>
          </a:bodyPr>
          <a:lstStyle/>
          <a:p>
            <a:pPr marL="0" lvl="1"/>
            <a:r>
              <a:rPr lang="en-GB" altLang="en-US" sz="1600" dirty="0">
                <a:ea typeface="Times New Roman" charset="0"/>
                <a:cs typeface="Times New Roman" charset="0"/>
              </a:rPr>
              <a:t>hard because it is calcified </a:t>
            </a:r>
            <a:r>
              <a:rPr lang="en-GB" altLang="en-US" sz="1600" dirty="0">
                <a:solidFill>
                  <a:srgbClr val="FF0000"/>
                </a:solidFill>
                <a:ea typeface="Times New Roman" charset="0"/>
                <a:cs typeface="Times New Roman" charset="0"/>
              </a:rPr>
              <a:t>(Calcium salts).</a:t>
            </a:r>
          </a:p>
          <a:p>
            <a:endParaRPr lang="en-US" dirty="0"/>
          </a:p>
        </p:txBody>
      </p:sp>
      <p:sp>
        <p:nvSpPr>
          <p:cNvPr id="36" name="TextBox 35"/>
          <p:cNvSpPr txBox="1"/>
          <p:nvPr/>
        </p:nvSpPr>
        <p:spPr>
          <a:xfrm>
            <a:off x="9608183" y="3352012"/>
            <a:ext cx="2944795" cy="584775"/>
          </a:xfrm>
          <a:prstGeom prst="rect">
            <a:avLst/>
          </a:prstGeom>
          <a:noFill/>
        </p:spPr>
        <p:txBody>
          <a:bodyPr wrap="square" rtlCol="0">
            <a:spAutoFit/>
          </a:bodyPr>
          <a:lstStyle/>
          <a:p>
            <a:pPr marL="0" lvl="1"/>
            <a:r>
              <a:rPr lang="en-GB" altLang="en-US" sz="1400" dirty="0">
                <a:ea typeface="Times New Roman" charset="0"/>
                <a:cs typeface="Times New Roman" charset="0"/>
              </a:rPr>
              <a:t>It contains </a:t>
            </a:r>
            <a:r>
              <a:rPr lang="en-GB" altLang="en-US" sz="1400" u="sng" dirty="0">
                <a:solidFill>
                  <a:srgbClr val="FF0000"/>
                </a:solidFill>
                <a:ea typeface="Times New Roman" charset="0"/>
                <a:cs typeface="Times New Roman" charset="0"/>
              </a:rPr>
              <a:t>type I collagen</a:t>
            </a:r>
            <a:r>
              <a:rPr lang="en-GB" altLang="en-US" sz="1400" dirty="0">
                <a:solidFill>
                  <a:srgbClr val="FF0000"/>
                </a:solidFill>
                <a:ea typeface="Times New Roman" charset="0"/>
                <a:cs typeface="Times New Roman" charset="0"/>
              </a:rPr>
              <a:t> </a:t>
            </a:r>
            <a:r>
              <a:rPr lang="en-GB" altLang="en-US" sz="1400" dirty="0" err="1">
                <a:ea typeface="Times New Roman" charset="0"/>
                <a:cs typeface="Times New Roman" charset="0"/>
              </a:rPr>
              <a:t>fibers</a:t>
            </a:r>
            <a:r>
              <a:rPr lang="en-GB" altLang="en-US" sz="1400" dirty="0">
                <a:ea typeface="Times New Roman" charset="0"/>
                <a:cs typeface="Times New Roman" charset="0"/>
              </a:rPr>
              <a:t>.</a:t>
            </a:r>
          </a:p>
          <a:p>
            <a:endParaRPr lang="en-US" dirty="0"/>
          </a:p>
        </p:txBody>
      </p:sp>
      <p:sp>
        <p:nvSpPr>
          <p:cNvPr id="37" name="TextBox 36"/>
          <p:cNvSpPr txBox="1"/>
          <p:nvPr/>
        </p:nvSpPr>
        <p:spPr>
          <a:xfrm>
            <a:off x="9026788" y="4569252"/>
            <a:ext cx="3033795" cy="584775"/>
          </a:xfrm>
          <a:prstGeom prst="rect">
            <a:avLst/>
          </a:prstGeom>
          <a:noFill/>
        </p:spPr>
        <p:txBody>
          <a:bodyPr wrap="square" rtlCol="0">
            <a:spAutoFit/>
          </a:bodyPr>
          <a:lstStyle/>
          <a:p>
            <a:pPr lvl="1" algn="just">
              <a:spcBef>
                <a:spcPts val="600"/>
              </a:spcBef>
              <a:buFontTx/>
              <a:buNone/>
            </a:pPr>
            <a:r>
              <a:rPr lang="en-US" sz="1600" dirty="0"/>
              <a:t>It forms bone </a:t>
            </a:r>
            <a:r>
              <a:rPr lang="en-US" sz="1600" u="sng" dirty="0">
                <a:solidFill>
                  <a:srgbClr val="FF0000"/>
                </a:solidFill>
              </a:rPr>
              <a:t>lamellae</a:t>
            </a:r>
            <a:r>
              <a:rPr lang="en-US" sz="1600" dirty="0"/>
              <a:t> and </a:t>
            </a:r>
            <a:r>
              <a:rPr lang="en-US" sz="1600" u="sng" dirty="0">
                <a:solidFill>
                  <a:srgbClr val="FF0000"/>
                </a:solidFill>
              </a:rPr>
              <a:t>trabeculae</a:t>
            </a:r>
          </a:p>
        </p:txBody>
      </p:sp>
    </p:spTree>
    <p:extLst>
      <p:ext uri="{BB962C8B-B14F-4D97-AF65-F5344CB8AC3E}">
        <p14:creationId xmlns:p14="http://schemas.microsoft.com/office/powerpoint/2010/main" val="112802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304"/>
            <a:ext cx="10515600" cy="1325563"/>
          </a:xfrm>
        </p:spPr>
        <p:txBody>
          <a:bodyPr/>
          <a:lstStyle/>
          <a:p>
            <a:pPr algn="ctr"/>
            <a:r>
              <a:rPr lang="en-US" b="1" i="1" dirty="0">
                <a:solidFill>
                  <a:srgbClr val="FF2F92"/>
                </a:solidFill>
                <a:latin typeface="+mn-lt"/>
              </a:rPr>
              <a:t>Bone cells </a:t>
            </a:r>
          </a:p>
        </p:txBody>
      </p:sp>
      <p:sp>
        <p:nvSpPr>
          <p:cNvPr id="3" name="Round Diagonal Corner Rectangle 2"/>
          <p:cNvSpPr/>
          <p:nvPr/>
        </p:nvSpPr>
        <p:spPr>
          <a:xfrm>
            <a:off x="426721" y="1362973"/>
            <a:ext cx="2841714" cy="4292770"/>
          </a:xfrm>
          <a:prstGeom prst="round2Diag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3475263" y="1376946"/>
            <a:ext cx="2699657" cy="5481054"/>
          </a:xfrm>
          <a:prstGeom prst="round2Diag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6417134" y="1376946"/>
            <a:ext cx="2656114" cy="5481054"/>
          </a:xfrm>
          <a:prstGeom prst="round2Diag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p:cNvSpPr/>
          <p:nvPr/>
        </p:nvSpPr>
        <p:spPr>
          <a:xfrm>
            <a:off x="9305247" y="1362974"/>
            <a:ext cx="2677885" cy="5495026"/>
          </a:xfrm>
          <a:prstGeom prst="round2Diag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34143" y="666519"/>
            <a:ext cx="2166257" cy="698725"/>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5629" y="664248"/>
            <a:ext cx="2166257" cy="698725"/>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9492" y="664248"/>
            <a:ext cx="2166257" cy="698725"/>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890280" y="664248"/>
            <a:ext cx="2166257" cy="698725"/>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4143" y="585888"/>
            <a:ext cx="2166257" cy="923330"/>
          </a:xfrm>
          <a:prstGeom prst="rect">
            <a:avLst/>
          </a:prstGeom>
          <a:noFill/>
        </p:spPr>
        <p:txBody>
          <a:bodyPr wrap="square" rtlCol="0">
            <a:spAutoFit/>
          </a:bodyPr>
          <a:lstStyle/>
          <a:p>
            <a:pPr algn="ctr"/>
            <a:r>
              <a:rPr lang="en-GB" sz="2000" b="1" u="sng" dirty="0">
                <a:solidFill>
                  <a:schemeClr val="accent1">
                    <a:lumMod val="75000"/>
                  </a:schemeClr>
                </a:solidFill>
                <a:cs typeface="Times New Roman" pitchFamily="18" charset="0"/>
              </a:rPr>
              <a:t>Osteogenic Cells</a:t>
            </a:r>
            <a:r>
              <a:rPr lang="en-GB" sz="2000" b="1" dirty="0">
                <a:solidFill>
                  <a:schemeClr val="accent1">
                    <a:lumMod val="75000"/>
                  </a:schemeClr>
                </a:solidFill>
                <a:cs typeface="Traditional Arabic" pitchFamily="2" charset="-78"/>
              </a:rPr>
              <a:t>:</a:t>
            </a:r>
          </a:p>
          <a:p>
            <a:pPr algn="ctr"/>
            <a:r>
              <a:rPr lang="en-GB" sz="1600" dirty="0">
                <a:solidFill>
                  <a:srgbClr val="FF2F92"/>
                </a:solidFill>
                <a:cs typeface="Traditional Arabic" pitchFamily="2" charset="-78"/>
              </a:rPr>
              <a:t>Bone forming cell</a:t>
            </a:r>
          </a:p>
          <a:p>
            <a:endParaRPr lang="en-US" dirty="0"/>
          </a:p>
        </p:txBody>
      </p:sp>
      <p:sp>
        <p:nvSpPr>
          <p:cNvPr id="13" name="TextBox 12"/>
          <p:cNvSpPr txBox="1"/>
          <p:nvPr/>
        </p:nvSpPr>
        <p:spPr>
          <a:xfrm>
            <a:off x="3995736" y="678221"/>
            <a:ext cx="1955346" cy="1077218"/>
          </a:xfrm>
          <a:prstGeom prst="rect">
            <a:avLst/>
          </a:prstGeom>
          <a:noFill/>
        </p:spPr>
        <p:txBody>
          <a:bodyPr wrap="square" rtlCol="0">
            <a:spAutoFit/>
          </a:bodyPr>
          <a:lstStyle/>
          <a:p>
            <a:pPr algn="ctr"/>
            <a:r>
              <a:rPr lang="en-GB" sz="2000" b="1" u="sng" dirty="0">
                <a:solidFill>
                  <a:schemeClr val="accent1">
                    <a:lumMod val="75000"/>
                  </a:schemeClr>
                </a:solidFill>
                <a:cs typeface="Times New Roman" pitchFamily="18" charset="0"/>
              </a:rPr>
              <a:t>Osteoblasts</a:t>
            </a:r>
            <a:r>
              <a:rPr lang="en-GB" sz="2400" b="1" dirty="0">
                <a:solidFill>
                  <a:schemeClr val="accent1">
                    <a:lumMod val="75000"/>
                  </a:schemeClr>
                </a:solidFill>
                <a:cs typeface="Times New Roman" pitchFamily="18" charset="0"/>
              </a:rPr>
              <a:t>:</a:t>
            </a:r>
          </a:p>
          <a:p>
            <a:pPr lvl="0" algn="ctr"/>
            <a:r>
              <a:rPr lang="en-GB" sz="1600" dirty="0">
                <a:solidFill>
                  <a:srgbClr val="FF2F92"/>
                </a:solidFill>
                <a:cs typeface="Traditional Arabic" pitchFamily="2" charset="-78"/>
              </a:rPr>
              <a:t>Bone forming cell</a:t>
            </a:r>
          </a:p>
          <a:p>
            <a:pPr algn="ctr"/>
            <a:endParaRPr lang="en-US" sz="2400" dirty="0">
              <a:solidFill>
                <a:schemeClr val="accent1">
                  <a:lumMod val="75000"/>
                </a:schemeClr>
              </a:solidFill>
            </a:endParaRPr>
          </a:p>
        </p:txBody>
      </p:sp>
      <p:sp>
        <p:nvSpPr>
          <p:cNvPr id="14" name="TextBox 13"/>
          <p:cNvSpPr txBox="1"/>
          <p:nvPr/>
        </p:nvSpPr>
        <p:spPr>
          <a:xfrm>
            <a:off x="7031491" y="714388"/>
            <a:ext cx="1854652" cy="923330"/>
          </a:xfrm>
          <a:prstGeom prst="rect">
            <a:avLst/>
          </a:prstGeom>
          <a:noFill/>
        </p:spPr>
        <p:txBody>
          <a:bodyPr wrap="square" rtlCol="0">
            <a:spAutoFit/>
          </a:bodyPr>
          <a:lstStyle/>
          <a:p>
            <a:pPr algn="ctr"/>
            <a:r>
              <a:rPr lang="en-GB" sz="2000" b="1" u="sng" dirty="0">
                <a:solidFill>
                  <a:schemeClr val="accent1">
                    <a:lumMod val="75000"/>
                  </a:schemeClr>
                </a:solidFill>
                <a:cs typeface="Times New Roman" pitchFamily="18" charset="0"/>
              </a:rPr>
              <a:t>Osteocytes</a:t>
            </a:r>
            <a:r>
              <a:rPr lang="en-US" sz="2000" b="1" u="sng" dirty="0">
                <a:solidFill>
                  <a:schemeClr val="accent1">
                    <a:lumMod val="75000"/>
                  </a:schemeClr>
                </a:solidFill>
                <a:cs typeface="Times New Roman" pitchFamily="18" charset="0"/>
              </a:rPr>
              <a:t> </a:t>
            </a:r>
            <a:r>
              <a:rPr lang="en-GB" sz="2000" b="1" dirty="0">
                <a:solidFill>
                  <a:schemeClr val="accent1">
                    <a:lumMod val="75000"/>
                  </a:schemeClr>
                </a:solidFill>
                <a:cs typeface="Traditional Arabic" pitchFamily="2" charset="-78"/>
              </a:rPr>
              <a:t>:</a:t>
            </a:r>
          </a:p>
          <a:p>
            <a:pPr lvl="0" algn="ctr"/>
            <a:r>
              <a:rPr lang="en-GB" sz="1600" dirty="0">
                <a:solidFill>
                  <a:srgbClr val="FF2F92"/>
                </a:solidFill>
                <a:cs typeface="Traditional Arabic" pitchFamily="2" charset="-78"/>
              </a:rPr>
              <a:t>Bone forming cell</a:t>
            </a:r>
          </a:p>
          <a:p>
            <a:endParaRPr lang="en-US" dirty="0"/>
          </a:p>
        </p:txBody>
      </p:sp>
      <p:sp>
        <p:nvSpPr>
          <p:cNvPr id="15" name="TextBox 14"/>
          <p:cNvSpPr txBox="1"/>
          <p:nvPr/>
        </p:nvSpPr>
        <p:spPr>
          <a:xfrm>
            <a:off x="9587595" y="729573"/>
            <a:ext cx="2234291" cy="1231106"/>
          </a:xfrm>
          <a:prstGeom prst="rect">
            <a:avLst/>
          </a:prstGeom>
          <a:noFill/>
        </p:spPr>
        <p:txBody>
          <a:bodyPr wrap="square" rtlCol="0">
            <a:spAutoFit/>
          </a:bodyPr>
          <a:lstStyle/>
          <a:p>
            <a:pPr algn="ctr"/>
            <a:r>
              <a:rPr lang="en-GB" sz="2000" b="1" u="sng" dirty="0">
                <a:solidFill>
                  <a:schemeClr val="accent1">
                    <a:lumMod val="75000"/>
                  </a:schemeClr>
                </a:solidFill>
                <a:cs typeface="Times New Roman" pitchFamily="18" charset="0"/>
              </a:rPr>
              <a:t>Osteoclasts</a:t>
            </a:r>
            <a:r>
              <a:rPr lang="en-GB" sz="2000" b="1" dirty="0">
                <a:solidFill>
                  <a:schemeClr val="accent1">
                    <a:lumMod val="75000"/>
                  </a:schemeClr>
                </a:solidFill>
                <a:cs typeface="Times New Roman" pitchFamily="18" charset="0"/>
              </a:rPr>
              <a:t>:</a:t>
            </a:r>
            <a:r>
              <a:rPr lang="en-US" sz="2000" b="1" dirty="0">
                <a:solidFill>
                  <a:schemeClr val="accent1">
                    <a:lumMod val="75000"/>
                  </a:schemeClr>
                </a:solidFill>
                <a:cs typeface="Traditional Arabic" pitchFamily="2" charset="-78"/>
              </a:rPr>
              <a:t> </a:t>
            </a:r>
          </a:p>
          <a:p>
            <a:pPr lvl="0" algn="ctr"/>
            <a:r>
              <a:rPr lang="en-GB" sz="1600" dirty="0">
                <a:solidFill>
                  <a:srgbClr val="FF2F92"/>
                </a:solidFill>
                <a:cs typeface="Traditional Arabic" pitchFamily="2" charset="-78"/>
              </a:rPr>
              <a:t>Bone destructive cell</a:t>
            </a:r>
          </a:p>
          <a:p>
            <a:pPr algn="ctr"/>
            <a:endParaRPr lang="en-GB" sz="2000" b="1" dirty="0">
              <a:solidFill>
                <a:schemeClr val="accent1">
                  <a:lumMod val="75000"/>
                </a:schemeClr>
              </a:solidFill>
              <a:cs typeface="Traditional Arabic" pitchFamily="2" charset="-78"/>
            </a:endParaRPr>
          </a:p>
          <a:p>
            <a:endParaRPr lang="en-US" dirty="0"/>
          </a:p>
        </p:txBody>
      </p:sp>
      <p:sp>
        <p:nvSpPr>
          <p:cNvPr id="16" name="TextBox 15"/>
          <p:cNvSpPr txBox="1"/>
          <p:nvPr/>
        </p:nvSpPr>
        <p:spPr>
          <a:xfrm>
            <a:off x="903516" y="1500759"/>
            <a:ext cx="2100943" cy="4154984"/>
          </a:xfrm>
          <a:prstGeom prst="rect">
            <a:avLst/>
          </a:prstGeom>
          <a:noFill/>
        </p:spPr>
        <p:txBody>
          <a:bodyPr wrap="square" rtlCol="0">
            <a:spAutoFit/>
          </a:bodyPr>
          <a:lstStyle/>
          <a:p>
            <a:r>
              <a:rPr lang="en-US" sz="2400" dirty="0"/>
              <a:t>In periosteum &amp; endosteum</a:t>
            </a:r>
            <a:endParaRPr lang="en-US" sz="2400" dirty="0">
              <a:solidFill>
                <a:schemeClr val="bg2">
                  <a:lumMod val="75000"/>
                </a:schemeClr>
              </a:solidFill>
            </a:endParaRPr>
          </a:p>
          <a:p>
            <a:r>
              <a:rPr lang="en-US" sz="2400" dirty="0">
                <a:solidFill>
                  <a:schemeClr val="bg2">
                    <a:lumMod val="75000"/>
                  </a:schemeClr>
                </a:solidFill>
              </a:rPr>
              <a:t>* (It’s the stem cell of the bone</a:t>
            </a:r>
            <a:r>
              <a:rPr lang="en-US" sz="2400" dirty="0">
                <a:solidFill>
                  <a:schemeClr val="bg2">
                    <a:lumMod val="90000"/>
                  </a:schemeClr>
                </a:solidFill>
              </a:rPr>
              <a:t> ) </a:t>
            </a:r>
          </a:p>
          <a:p>
            <a:endParaRPr lang="en-US" sz="2400" dirty="0"/>
          </a:p>
          <a:p>
            <a:r>
              <a:rPr lang="en-US" sz="2400" b="1" dirty="0">
                <a:solidFill>
                  <a:schemeClr val="accent1">
                    <a:lumMod val="50000"/>
                  </a:schemeClr>
                </a:solidFill>
              </a:rPr>
              <a:t>Fate:</a:t>
            </a:r>
          </a:p>
          <a:p>
            <a:r>
              <a:rPr lang="en-US" sz="2400" dirty="0"/>
              <a:t>Give rise to osteoblasts </a:t>
            </a:r>
          </a:p>
          <a:p>
            <a:endParaRPr lang="en-US" sz="2400" dirty="0"/>
          </a:p>
          <a:p>
            <a:r>
              <a:rPr lang="en-US" sz="2400" dirty="0">
                <a:solidFill>
                  <a:srgbClr val="FF0000"/>
                </a:solidFill>
              </a:rPr>
              <a:t>NO Lacunae</a:t>
            </a:r>
          </a:p>
        </p:txBody>
      </p:sp>
      <p:sp>
        <p:nvSpPr>
          <p:cNvPr id="17" name="TextBox 16"/>
          <p:cNvSpPr txBox="1"/>
          <p:nvPr/>
        </p:nvSpPr>
        <p:spPr>
          <a:xfrm>
            <a:off x="3654876" y="1521934"/>
            <a:ext cx="2637064" cy="4062651"/>
          </a:xfrm>
          <a:prstGeom prst="rect">
            <a:avLst/>
          </a:prstGeom>
          <a:noFill/>
        </p:spPr>
        <p:txBody>
          <a:bodyPr wrap="square" rtlCol="0">
            <a:spAutoFit/>
          </a:bodyPr>
          <a:lstStyle/>
          <a:p>
            <a:r>
              <a:rPr lang="en-US" dirty="0"/>
              <a:t>In periosteum &amp; endosteum .</a:t>
            </a:r>
          </a:p>
          <a:p>
            <a:r>
              <a:rPr lang="en-US" sz="1400" dirty="0">
                <a:solidFill>
                  <a:srgbClr val="FF0000"/>
                </a:solidFill>
              </a:rPr>
              <a:t>(can’t divide)</a:t>
            </a:r>
          </a:p>
          <a:p>
            <a:r>
              <a:rPr lang="en-US" b="1" dirty="0">
                <a:solidFill>
                  <a:schemeClr val="accent1">
                    <a:lumMod val="50000"/>
                  </a:schemeClr>
                </a:solidFill>
              </a:rPr>
              <a:t>Origin</a:t>
            </a:r>
            <a:r>
              <a:rPr lang="en-US" dirty="0"/>
              <a:t>: </a:t>
            </a:r>
            <a:r>
              <a:rPr lang="en-US" dirty="0" err="1"/>
              <a:t>osteogenic</a:t>
            </a:r>
            <a:r>
              <a:rPr lang="en-US" dirty="0"/>
              <a:t> cells</a:t>
            </a:r>
          </a:p>
          <a:p>
            <a:endParaRPr lang="en-US" dirty="0"/>
          </a:p>
          <a:p>
            <a:r>
              <a:rPr lang="en-US" b="1" dirty="0">
                <a:solidFill>
                  <a:schemeClr val="accent1">
                    <a:lumMod val="50000"/>
                  </a:schemeClr>
                </a:solidFill>
              </a:rPr>
              <a:t>Function: </a:t>
            </a:r>
            <a:r>
              <a:rPr lang="en-US" dirty="0"/>
              <a:t>They secrete the bone matrix and deposit Ca salts in it </a:t>
            </a:r>
          </a:p>
          <a:p>
            <a:endParaRPr lang="en-US" dirty="0"/>
          </a:p>
          <a:p>
            <a:r>
              <a:rPr lang="en-US" b="1" dirty="0">
                <a:solidFill>
                  <a:schemeClr val="accent1">
                    <a:lumMod val="50000"/>
                  </a:schemeClr>
                </a:solidFill>
              </a:rPr>
              <a:t>Fate: </a:t>
            </a:r>
            <a:r>
              <a:rPr lang="en-US" dirty="0"/>
              <a:t>change to osteocytes</a:t>
            </a:r>
          </a:p>
          <a:p>
            <a:r>
              <a:rPr lang="en-US" dirty="0">
                <a:solidFill>
                  <a:srgbClr val="FF0000"/>
                </a:solidFill>
              </a:rPr>
              <a:t>  NO Lacunae</a:t>
            </a:r>
          </a:p>
          <a:p>
            <a:r>
              <a:rPr lang="en-US" dirty="0"/>
              <a:t> </a:t>
            </a:r>
          </a:p>
          <a:p>
            <a:endParaRPr lang="en-US" dirty="0"/>
          </a:p>
        </p:txBody>
      </p:sp>
      <p:sp>
        <p:nvSpPr>
          <p:cNvPr id="18" name="TextBox 17"/>
          <p:cNvSpPr txBox="1"/>
          <p:nvPr/>
        </p:nvSpPr>
        <p:spPr>
          <a:xfrm>
            <a:off x="6689276" y="1550260"/>
            <a:ext cx="2362200" cy="3600986"/>
          </a:xfrm>
          <a:prstGeom prst="rect">
            <a:avLst/>
          </a:prstGeom>
          <a:noFill/>
        </p:spPr>
        <p:txBody>
          <a:bodyPr wrap="square" rtlCol="0">
            <a:spAutoFit/>
          </a:bodyPr>
          <a:lstStyle/>
          <a:p>
            <a:r>
              <a:rPr lang="en-US" dirty="0"/>
              <a:t>Branched cells. </a:t>
            </a:r>
          </a:p>
          <a:p>
            <a:r>
              <a:rPr lang="en-US" dirty="0"/>
              <a:t>Present singly in lacunae and their branches run in the canaliculi. </a:t>
            </a:r>
          </a:p>
          <a:p>
            <a:r>
              <a:rPr lang="ar-SA" sz="1100" dirty="0"/>
              <a:t>ل</a:t>
            </a:r>
            <a:r>
              <a:rPr lang="ar-SA" sz="1100" dirty="0">
                <a:solidFill>
                  <a:schemeClr val="bg2">
                    <a:lumMod val="50000"/>
                  </a:schemeClr>
                </a:solidFill>
              </a:rPr>
              <a:t>ان هذه الخلية موجودة في وسط مادة جدا قاسية ف هي محتاجه تتبادل المواد الغذائية فيما بينها عن طريق ايادي طويلة  اللي هي ال </a:t>
            </a:r>
            <a:r>
              <a:rPr lang="en-US" sz="1100" dirty="0">
                <a:solidFill>
                  <a:schemeClr val="bg2">
                    <a:lumMod val="50000"/>
                  </a:schemeClr>
                </a:solidFill>
              </a:rPr>
              <a:t>branches </a:t>
            </a:r>
            <a:r>
              <a:rPr lang="ar-SA" sz="1100" dirty="0">
                <a:solidFill>
                  <a:schemeClr val="bg2">
                    <a:lumMod val="50000"/>
                  </a:schemeClr>
                </a:solidFill>
              </a:rPr>
              <a:t>و هذه الايادي عشان توصل للخلية الثانية محتاجة زي النفق عشان تمشي فيه اللي هو ال </a:t>
            </a:r>
            <a:r>
              <a:rPr lang="en-US" sz="1100" dirty="0">
                <a:solidFill>
                  <a:schemeClr val="bg2">
                    <a:lumMod val="50000"/>
                  </a:schemeClr>
                </a:solidFill>
              </a:rPr>
              <a:t>canaliculi</a:t>
            </a:r>
          </a:p>
          <a:p>
            <a:r>
              <a:rPr lang="en-US" b="1" dirty="0">
                <a:solidFill>
                  <a:schemeClr val="accent1">
                    <a:lumMod val="50000"/>
                  </a:schemeClr>
                </a:solidFill>
              </a:rPr>
              <a:t>Origin : </a:t>
            </a:r>
            <a:r>
              <a:rPr lang="en-US" dirty="0"/>
              <a:t>osteoblasts .</a:t>
            </a:r>
          </a:p>
          <a:p>
            <a:r>
              <a:rPr lang="en-US" b="1" dirty="0">
                <a:solidFill>
                  <a:schemeClr val="accent1">
                    <a:lumMod val="50000"/>
                  </a:schemeClr>
                </a:solidFill>
              </a:rPr>
              <a:t>Function: </a:t>
            </a:r>
            <a:r>
              <a:rPr lang="en-US" dirty="0"/>
              <a:t>They maintain the bone matrix</a:t>
            </a:r>
          </a:p>
        </p:txBody>
      </p:sp>
      <p:sp>
        <p:nvSpPr>
          <p:cNvPr id="19" name="TextBox 18"/>
          <p:cNvSpPr txBox="1"/>
          <p:nvPr/>
        </p:nvSpPr>
        <p:spPr>
          <a:xfrm>
            <a:off x="9522659" y="1365244"/>
            <a:ext cx="2340429" cy="3947234"/>
          </a:xfrm>
          <a:prstGeom prst="rect">
            <a:avLst/>
          </a:prstGeom>
          <a:noFill/>
        </p:spPr>
        <p:txBody>
          <a:bodyPr wrap="square" rtlCol="0">
            <a:spAutoFit/>
          </a:bodyPr>
          <a:lstStyle/>
          <a:p>
            <a:r>
              <a:rPr lang="en-US" sz="1600" dirty="0"/>
              <a:t>Large multinucleated cells on bony surfaces , in </a:t>
            </a:r>
            <a:r>
              <a:rPr lang="en-US" sz="1600" dirty="0" err="1"/>
              <a:t>Howship’s</a:t>
            </a:r>
            <a:r>
              <a:rPr lang="en-US" sz="1600" dirty="0"/>
              <a:t> lacunae.</a:t>
            </a:r>
          </a:p>
          <a:p>
            <a:r>
              <a:rPr lang="en-US" sz="1050" dirty="0">
                <a:solidFill>
                  <a:schemeClr val="bg2">
                    <a:lumMod val="75000"/>
                  </a:schemeClr>
                </a:solidFill>
              </a:rPr>
              <a:t>( when many monocytes are fused together they form the osteoclasts and that’s why they’re multinucleated . ) </a:t>
            </a:r>
          </a:p>
          <a:p>
            <a:endParaRPr lang="en-US" sz="1600" dirty="0"/>
          </a:p>
          <a:p>
            <a:r>
              <a:rPr lang="en-US" sz="1600" dirty="0"/>
              <a:t>They have striated or ruffled borders </a:t>
            </a:r>
            <a:r>
              <a:rPr lang="en-US" sz="1600" dirty="0">
                <a:solidFill>
                  <a:schemeClr val="bg2">
                    <a:lumMod val="50000"/>
                  </a:schemeClr>
                </a:solidFill>
              </a:rPr>
              <a:t>.(microvilli like) </a:t>
            </a:r>
            <a:r>
              <a:rPr lang="ar-SA" sz="1100" dirty="0">
                <a:solidFill>
                  <a:schemeClr val="bg2">
                    <a:lumMod val="50000"/>
                  </a:schemeClr>
                </a:solidFill>
              </a:rPr>
              <a:t>فقط في المناطق اللي تكون قاعدة تشتغل على العظام</a:t>
            </a:r>
            <a:endParaRPr lang="en-US" sz="1100" dirty="0">
              <a:solidFill>
                <a:schemeClr val="bg2">
                  <a:lumMod val="50000"/>
                </a:schemeClr>
              </a:solidFill>
            </a:endParaRPr>
          </a:p>
          <a:p>
            <a:r>
              <a:rPr lang="en-US" sz="1600" dirty="0"/>
              <a:t> cytoplasm is rich in lysosomes </a:t>
            </a:r>
          </a:p>
          <a:p>
            <a:endParaRPr lang="en-US" sz="1600" dirty="0"/>
          </a:p>
          <a:p>
            <a:r>
              <a:rPr lang="en-US" sz="1600" b="1" dirty="0">
                <a:solidFill>
                  <a:schemeClr val="accent1">
                    <a:lumMod val="50000"/>
                  </a:schemeClr>
                </a:solidFill>
              </a:rPr>
              <a:t>Origin: </a:t>
            </a:r>
            <a:r>
              <a:rPr lang="en-US" sz="1600" dirty="0"/>
              <a:t>blood monocytes </a:t>
            </a:r>
          </a:p>
          <a:p>
            <a:r>
              <a:rPr lang="en-US" sz="1600" b="1" dirty="0">
                <a:solidFill>
                  <a:schemeClr val="accent1">
                    <a:lumMod val="50000"/>
                  </a:schemeClr>
                </a:solidFill>
              </a:rPr>
              <a:t>Function: </a:t>
            </a:r>
            <a:r>
              <a:rPr lang="en-US" sz="1600" dirty="0"/>
              <a:t>bone resorption.</a:t>
            </a:r>
          </a:p>
        </p:txBody>
      </p:sp>
      <p:pic>
        <p:nvPicPr>
          <p:cNvPr id="21" name="Picture 11" descr="F:\HISTOLOGY\Pics\MyImages\Bone\Cells.JPG"/>
          <p:cNvPicPr>
            <a:picLocks noChangeAspect="1" noChangeArrowheads="1"/>
          </p:cNvPicPr>
          <p:nvPr/>
        </p:nvPicPr>
        <p:blipFill>
          <a:blip r:embed="rId2">
            <a:extLst>
              <a:ext uri="{28A0092B-C50C-407E-A947-70E740481C1C}">
                <a14:useLocalDpi xmlns:a14="http://schemas.microsoft.com/office/drawing/2010/main" val="0"/>
              </a:ext>
            </a:extLst>
          </a:blip>
          <a:srcRect r="72453" b="31758"/>
          <a:stretch>
            <a:fillRect/>
          </a:stretch>
        </p:blipFill>
        <p:spPr bwMode="auto">
          <a:xfrm>
            <a:off x="3654876" y="4834312"/>
            <a:ext cx="2109788" cy="179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F:\HISTOLOGY\Pics\MyImages\Bone\Cells.JPG"/>
          <p:cNvPicPr>
            <a:picLocks noChangeAspect="1" noChangeArrowheads="1"/>
          </p:cNvPicPr>
          <p:nvPr/>
        </p:nvPicPr>
        <p:blipFill>
          <a:blip r:embed="rId2">
            <a:extLst>
              <a:ext uri="{28A0092B-C50C-407E-A947-70E740481C1C}">
                <a14:useLocalDpi xmlns:a14="http://schemas.microsoft.com/office/drawing/2010/main" val="0"/>
              </a:ext>
            </a:extLst>
          </a:blip>
          <a:srcRect l="23218" r="39523" b="23581"/>
          <a:stretch>
            <a:fillRect/>
          </a:stretch>
        </p:blipFill>
        <p:spPr bwMode="auto">
          <a:xfrm>
            <a:off x="6534154" y="5198090"/>
            <a:ext cx="2254705" cy="144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F:\HISTOLOGY\Pics\MyImages\Bone\Cells.JPG"/>
          <p:cNvPicPr>
            <a:picLocks noChangeAspect="1" noChangeArrowheads="1"/>
          </p:cNvPicPr>
          <p:nvPr/>
        </p:nvPicPr>
        <p:blipFill>
          <a:blip r:embed="rId2">
            <a:extLst>
              <a:ext uri="{28A0092B-C50C-407E-A947-70E740481C1C}">
                <a14:useLocalDpi xmlns:a14="http://schemas.microsoft.com/office/drawing/2010/main" val="0"/>
              </a:ext>
            </a:extLst>
          </a:blip>
          <a:srcRect l="59297" r="3468" b="22699"/>
          <a:stretch>
            <a:fillRect/>
          </a:stretch>
        </p:blipFill>
        <p:spPr bwMode="auto">
          <a:xfrm>
            <a:off x="9412746" y="5223548"/>
            <a:ext cx="2385220" cy="140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85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5121223"/>
              </p:ext>
            </p:extLst>
          </p:nvPr>
        </p:nvGraphicFramePr>
        <p:xfrm>
          <a:off x="0" y="0"/>
          <a:ext cx="12192000" cy="7183967"/>
        </p:xfrm>
        <a:graphic>
          <a:graphicData uri="http://schemas.openxmlformats.org/drawingml/2006/table">
            <a:tbl>
              <a:tblPr firstRow="1" bandRow="1">
                <a:tableStyleId>{5C22544A-7EE6-4342-B048-85BDC9FD1C3A}</a:tableStyleId>
              </a:tblPr>
              <a:tblGrid>
                <a:gridCol w="996043">
                  <a:extLst>
                    <a:ext uri="{9D8B030D-6E8A-4147-A177-3AD203B41FA5}">
                      <a16:colId xmlns:a16="http://schemas.microsoft.com/office/drawing/2014/main" val="20000"/>
                    </a:ext>
                  </a:extLst>
                </a:gridCol>
                <a:gridCol w="2465614">
                  <a:extLst>
                    <a:ext uri="{9D8B030D-6E8A-4147-A177-3AD203B41FA5}">
                      <a16:colId xmlns:a16="http://schemas.microsoft.com/office/drawing/2014/main" val="20001"/>
                    </a:ext>
                  </a:extLst>
                </a:gridCol>
                <a:gridCol w="3477986">
                  <a:extLst>
                    <a:ext uri="{9D8B030D-6E8A-4147-A177-3AD203B41FA5}">
                      <a16:colId xmlns:a16="http://schemas.microsoft.com/office/drawing/2014/main" val="20002"/>
                    </a:ext>
                  </a:extLst>
                </a:gridCol>
                <a:gridCol w="2182586">
                  <a:extLst>
                    <a:ext uri="{9D8B030D-6E8A-4147-A177-3AD203B41FA5}">
                      <a16:colId xmlns:a16="http://schemas.microsoft.com/office/drawing/2014/main" val="20003"/>
                    </a:ext>
                  </a:extLst>
                </a:gridCol>
                <a:gridCol w="3069771">
                  <a:extLst>
                    <a:ext uri="{9D8B030D-6E8A-4147-A177-3AD203B41FA5}">
                      <a16:colId xmlns:a16="http://schemas.microsoft.com/office/drawing/2014/main" val="20004"/>
                    </a:ext>
                  </a:extLst>
                </a:gridCol>
              </a:tblGrid>
              <a:tr h="3773112">
                <a:tc>
                  <a:txBody>
                    <a:bodyPr/>
                    <a:lstStyle/>
                    <a:p>
                      <a:endParaRPr lang="en-US" dirty="0"/>
                    </a:p>
                  </a:txBody>
                  <a:tcPr>
                    <a:lnR w="12700" cap="flat" cmpd="sng" algn="ctr">
                      <a:solidFill>
                        <a:schemeClr val="bg2">
                          <a:lumMod val="75000"/>
                        </a:schemeClr>
                      </a:solidFill>
                      <a:prstDash val="solid"/>
                      <a:round/>
                      <a:headEnd type="none" w="med" len="med"/>
                      <a:tailEnd type="none" w="med" len="med"/>
                    </a:lnR>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a:tcPr>
                </a:tc>
                <a:tc>
                  <a:txBody>
                    <a:bodyPr/>
                    <a:lstStyle/>
                    <a:p>
                      <a:r>
                        <a:rPr lang="en-US" sz="1600" b="0" i="0" dirty="0">
                          <a:solidFill>
                            <a:schemeClr val="tx1"/>
                          </a:solidFill>
                        </a:rPr>
                        <a:t>It is found</a:t>
                      </a:r>
                      <a:r>
                        <a:rPr lang="en-US" sz="1600" b="0" i="0" baseline="0" dirty="0">
                          <a:solidFill>
                            <a:schemeClr val="tx1"/>
                          </a:solidFill>
                        </a:rPr>
                        <a:t> in the diaphysis of long bones . </a:t>
                      </a:r>
                    </a:p>
                    <a:p>
                      <a:r>
                        <a:rPr lang="en-US" sz="1600" b="1" i="0" baseline="0" dirty="0">
                          <a:solidFill>
                            <a:schemeClr val="accent1">
                              <a:lumMod val="75000"/>
                            </a:schemeClr>
                          </a:solidFill>
                        </a:rPr>
                        <a:t>Consists of : </a:t>
                      </a:r>
                    </a:p>
                    <a:p>
                      <a:pPr marL="800100" lvl="1" indent="-342900">
                        <a:buFont typeface="+mj-lt"/>
                        <a:buAutoNum type="arabicParenR"/>
                      </a:pPr>
                      <a:r>
                        <a:rPr lang="en-US" sz="1600" b="0" i="0" baseline="0" dirty="0">
                          <a:solidFill>
                            <a:schemeClr val="tx1"/>
                          </a:solidFill>
                        </a:rPr>
                        <a:t>Periosteum . </a:t>
                      </a:r>
                    </a:p>
                    <a:p>
                      <a:pPr marL="1200150" lvl="2" indent="-285750">
                        <a:buFont typeface="Wingdings" charset="2"/>
                        <a:buChar char="Ø"/>
                      </a:pPr>
                      <a:r>
                        <a:rPr lang="en-US" sz="1600" b="0" i="0" baseline="0" dirty="0">
                          <a:solidFill>
                            <a:schemeClr val="tx1"/>
                          </a:solidFill>
                        </a:rPr>
                        <a:t>Outer fibrous layer </a:t>
                      </a:r>
                    </a:p>
                    <a:p>
                      <a:pPr marL="1200150" lvl="2" indent="-285750">
                        <a:buFont typeface="Wingdings" charset="2"/>
                        <a:buChar char="Ø"/>
                      </a:pPr>
                      <a:r>
                        <a:rPr lang="en-US" sz="1600" b="0" i="0" baseline="0" dirty="0">
                          <a:solidFill>
                            <a:schemeClr val="tx1"/>
                          </a:solidFill>
                        </a:rPr>
                        <a:t>Inner </a:t>
                      </a:r>
                      <a:r>
                        <a:rPr lang="en-US" sz="1600" b="0" i="0" baseline="0" dirty="0" err="1">
                          <a:solidFill>
                            <a:schemeClr val="tx1"/>
                          </a:solidFill>
                        </a:rPr>
                        <a:t>osteogenic</a:t>
                      </a:r>
                      <a:r>
                        <a:rPr lang="en-US" sz="1600" b="0" i="0" baseline="0" dirty="0">
                          <a:solidFill>
                            <a:schemeClr val="tx1"/>
                          </a:solidFill>
                        </a:rPr>
                        <a:t> layer.</a:t>
                      </a:r>
                    </a:p>
                    <a:p>
                      <a:pPr marL="800100" lvl="1" indent="-342900">
                        <a:buFont typeface="+mj-lt"/>
                        <a:buAutoNum type="arabicParenR"/>
                      </a:pPr>
                      <a:r>
                        <a:rPr lang="en-US" sz="1600" b="0" i="0" baseline="0" dirty="0">
                          <a:solidFill>
                            <a:schemeClr val="tx1"/>
                          </a:solidFill>
                        </a:rPr>
                        <a:t>Endosteum.</a:t>
                      </a:r>
                    </a:p>
                    <a:p>
                      <a:pPr marL="800100" lvl="1" indent="-342900">
                        <a:buFont typeface="+mj-lt"/>
                        <a:buAutoNum type="arabicParenR"/>
                      </a:pPr>
                      <a:r>
                        <a:rPr lang="en-US" sz="1600" b="0" i="0" baseline="0" dirty="0">
                          <a:solidFill>
                            <a:schemeClr val="tx1"/>
                          </a:solidFill>
                        </a:rPr>
                        <a:t>Bone lamellae .</a:t>
                      </a:r>
                    </a:p>
                    <a:p>
                      <a:pPr marL="800100" lvl="1" indent="-342900">
                        <a:buFont typeface="+mj-lt"/>
                        <a:buAutoNum type="arabicParenR"/>
                      </a:pPr>
                      <a:r>
                        <a:rPr lang="en-US" sz="1600" b="0" i="0" baseline="0" dirty="0">
                          <a:solidFill>
                            <a:schemeClr val="tx1"/>
                          </a:solidFill>
                        </a:rPr>
                        <a:t>Bone cells.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gridSpan="2">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10855">
                <a:tc>
                  <a:txBody>
                    <a:bodyPr/>
                    <a:lstStyle/>
                    <a:p>
                      <a:pPr algn="ctr"/>
                      <a:r>
                        <a:rPr lang="en-US" sz="2800" b="1" dirty="0">
                          <a:solidFill>
                            <a:schemeClr val="bg1"/>
                          </a:solidFill>
                        </a:rPr>
                        <a:t>Spongy bone </a:t>
                      </a:r>
                    </a:p>
                  </a:txBody>
                  <a:tcPr vert="vert270">
                    <a:lnR w="12700" cap="flat" cmpd="sng" algn="ctr">
                      <a:solidFill>
                        <a:schemeClr val="bg2">
                          <a:lumMod val="75000"/>
                        </a:schemeClr>
                      </a:solidFill>
                      <a:prstDash val="solid"/>
                      <a:round/>
                      <a:headEnd type="none" w="med" len="med"/>
                      <a:tailEnd type="none" w="med" len="med"/>
                    </a:lnR>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a:tcPr>
                </a:tc>
                <a:tc gridSpan="2">
                  <a:txBody>
                    <a:bodyPr/>
                    <a:lstStyle/>
                    <a:p>
                      <a:pPr marL="0" indent="0">
                        <a:buFont typeface="Wingdings" panose="05000000000000000000" pitchFamily="2" charset="2"/>
                        <a:buNone/>
                      </a:pPr>
                      <a:r>
                        <a:rPr lang="en-GB" sz="1800" dirty="0">
                          <a:solidFill>
                            <a:schemeClr val="tx1"/>
                          </a:solidFill>
                        </a:rPr>
                        <a:t>In </a:t>
                      </a:r>
                      <a:r>
                        <a:rPr lang="en-US" sz="1800" dirty="0">
                          <a:solidFill>
                            <a:schemeClr val="tx1"/>
                          </a:solidFill>
                        </a:rPr>
                        <a:t>is found  </a:t>
                      </a:r>
                      <a:r>
                        <a:rPr lang="en-GB" sz="1800" u="sng" dirty="0">
                          <a:solidFill>
                            <a:schemeClr val="tx1"/>
                          </a:solidFill>
                        </a:rPr>
                        <a:t>flat bones </a:t>
                      </a:r>
                      <a:r>
                        <a:rPr lang="en-GB" sz="1800" dirty="0">
                          <a:solidFill>
                            <a:schemeClr val="tx1"/>
                          </a:solidFill>
                        </a:rPr>
                        <a:t>&amp; </a:t>
                      </a:r>
                      <a:r>
                        <a:rPr lang="en-GB" sz="1800" dirty="0">
                          <a:solidFill>
                            <a:srgbClr val="FF0000"/>
                          </a:solidFill>
                        </a:rPr>
                        <a:t>epiphysis</a:t>
                      </a:r>
                      <a:r>
                        <a:rPr lang="en-GB" sz="1800" dirty="0">
                          <a:solidFill>
                            <a:schemeClr val="tx1"/>
                          </a:solidFill>
                        </a:rPr>
                        <a:t> of </a:t>
                      </a:r>
                      <a:r>
                        <a:rPr lang="en-GB" sz="1800" u="sng" dirty="0">
                          <a:solidFill>
                            <a:schemeClr val="tx1"/>
                          </a:solidFill>
                        </a:rPr>
                        <a:t>long bones.</a:t>
                      </a:r>
                    </a:p>
                    <a:p>
                      <a:pPr marL="0" indent="0">
                        <a:buFont typeface="Wingdings" panose="05000000000000000000" pitchFamily="2" charset="2"/>
                        <a:buNone/>
                      </a:pPr>
                      <a:r>
                        <a:rPr lang="en-GB" sz="1800" dirty="0">
                          <a:solidFill>
                            <a:schemeClr val="tx1"/>
                          </a:solidFill>
                        </a:rPr>
                        <a:t>It </a:t>
                      </a:r>
                      <a:r>
                        <a:rPr lang="en-GB" sz="1800" b="1" dirty="0">
                          <a:solidFill>
                            <a:schemeClr val="accent1">
                              <a:lumMod val="75000"/>
                            </a:schemeClr>
                          </a:solidFill>
                        </a:rPr>
                        <a:t>Consists of :</a:t>
                      </a:r>
                    </a:p>
                    <a:p>
                      <a:r>
                        <a:rPr lang="en-US" sz="1800" dirty="0">
                          <a:solidFill>
                            <a:schemeClr val="tx1"/>
                          </a:solidFill>
                        </a:rPr>
                        <a:t>1. Periosteum.</a:t>
                      </a:r>
                    </a:p>
                    <a:p>
                      <a:r>
                        <a:rPr lang="en-US" sz="1800" dirty="0">
                          <a:solidFill>
                            <a:schemeClr val="tx1"/>
                          </a:solidFill>
                        </a:rPr>
                        <a:t>2. Endosteum.</a:t>
                      </a:r>
                    </a:p>
                    <a:p>
                      <a:r>
                        <a:rPr lang="en-US" sz="1800" dirty="0">
                          <a:solidFill>
                            <a:schemeClr val="tx1"/>
                          </a:solidFill>
                        </a:rPr>
                        <a:t>3</a:t>
                      </a:r>
                      <a:r>
                        <a:rPr lang="en-US" sz="1800" u="sng" dirty="0">
                          <a:solidFill>
                            <a:schemeClr val="tx1"/>
                          </a:solidFill>
                        </a:rPr>
                        <a:t>. </a:t>
                      </a:r>
                      <a:r>
                        <a:rPr lang="en-US" sz="1800" u="sng" dirty="0">
                          <a:solidFill>
                            <a:srgbClr val="FF0000"/>
                          </a:solidFill>
                        </a:rPr>
                        <a:t>Irregular </a:t>
                      </a:r>
                      <a:r>
                        <a:rPr lang="en-US" sz="1800" dirty="0">
                          <a:solidFill>
                            <a:schemeClr val="tx1"/>
                          </a:solidFill>
                        </a:rPr>
                        <a:t>bone trabeculae.</a:t>
                      </a:r>
                    </a:p>
                    <a:p>
                      <a:pPr marL="285750" indent="-285750">
                        <a:buFont typeface="Arial" panose="020B0604020202020204" pitchFamily="34" charset="0"/>
                        <a:buChar char="•"/>
                      </a:pPr>
                      <a:r>
                        <a:rPr lang="en-US" sz="1800" dirty="0">
                          <a:solidFill>
                            <a:schemeClr val="tx1"/>
                          </a:solidFill>
                        </a:rPr>
                        <a:t>are formed of irregular bone lamellae separated by osteocytes inside lacunae. </a:t>
                      </a:r>
                    </a:p>
                    <a:p>
                      <a:r>
                        <a:rPr lang="en-US" sz="1800" dirty="0">
                          <a:solidFill>
                            <a:schemeClr val="tx1"/>
                          </a:solidFill>
                        </a:rPr>
                        <a:t>4. Many </a:t>
                      </a:r>
                      <a:r>
                        <a:rPr lang="en-US" sz="1800" u="sng" dirty="0">
                          <a:solidFill>
                            <a:srgbClr val="FF0000"/>
                          </a:solidFill>
                        </a:rPr>
                        <a:t>irregular</a:t>
                      </a:r>
                      <a:r>
                        <a:rPr lang="en-US" sz="1800" dirty="0">
                          <a:solidFill>
                            <a:schemeClr val="tx1"/>
                          </a:solidFill>
                        </a:rPr>
                        <a:t> red bone marrow spaces.</a:t>
                      </a:r>
                    </a:p>
                    <a:p>
                      <a:r>
                        <a:rPr lang="en-US" sz="1800" dirty="0">
                          <a:solidFill>
                            <a:schemeClr val="tx1"/>
                          </a:solidFill>
                        </a:rPr>
                        <a:t>5. Bone Cells.</a:t>
                      </a:r>
                    </a:p>
                    <a:p>
                      <a:r>
                        <a:rPr lang="en-US" sz="2000" b="1" dirty="0">
                          <a:solidFill>
                            <a:srgbClr val="FF0000"/>
                          </a:solidFill>
                        </a:rPr>
                        <a:t>NO HAVERSIAN SYSTEMS (NO OSTEONS).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0" y="996043"/>
            <a:ext cx="615553" cy="2400300"/>
          </a:xfrm>
          <a:prstGeom prst="rect">
            <a:avLst/>
          </a:prstGeom>
          <a:noFill/>
        </p:spPr>
        <p:txBody>
          <a:bodyPr vert="vert270" wrap="square" rtlCol="0">
            <a:spAutoFit/>
          </a:bodyPr>
          <a:lstStyle/>
          <a:p>
            <a:pPr algn="ctr"/>
            <a:r>
              <a:rPr lang="en-US" sz="2800" b="1" dirty="0">
                <a:solidFill>
                  <a:schemeClr val="bg1"/>
                </a:solidFill>
              </a:rPr>
              <a:t>Compact bone </a:t>
            </a:r>
          </a:p>
        </p:txBody>
      </p:sp>
      <p:sp>
        <p:nvSpPr>
          <p:cNvPr id="6" name="Rectangle 3"/>
          <p:cNvSpPr txBox="1">
            <a:spLocks noChangeArrowheads="1"/>
          </p:cNvSpPr>
          <p:nvPr/>
        </p:nvSpPr>
        <p:spPr>
          <a:xfrm>
            <a:off x="3483242" y="94644"/>
            <a:ext cx="4556353" cy="36793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85763" indent="-385763">
              <a:lnSpc>
                <a:spcPct val="110000"/>
              </a:lnSpc>
              <a:spcBef>
                <a:spcPts val="600"/>
              </a:spcBef>
              <a:buFont typeface="Wingdings" pitchFamily="2" charset="2"/>
              <a:buNone/>
              <a:defRPr/>
            </a:pPr>
            <a:r>
              <a:rPr lang="en-GB" sz="1800" b="1" u="sng" dirty="0">
                <a:solidFill>
                  <a:schemeClr val="tx2"/>
                </a:solidFill>
                <a:cs typeface="Times New Roman" pitchFamily="18" charset="0"/>
              </a:rPr>
              <a:t>Bone Lamellae</a:t>
            </a:r>
            <a:r>
              <a:rPr lang="en-GB" sz="1800" dirty="0">
                <a:solidFill>
                  <a:schemeClr val="tx2"/>
                </a:solidFill>
                <a:cs typeface="Times New Roman" pitchFamily="18" charset="0"/>
              </a:rPr>
              <a:t>:</a:t>
            </a:r>
          </a:p>
          <a:p>
            <a:pPr>
              <a:lnSpc>
                <a:spcPct val="110000"/>
              </a:lnSpc>
              <a:spcBef>
                <a:spcPts val="600"/>
              </a:spcBef>
              <a:buFont typeface="Wingdings" pitchFamily="2" charset="2"/>
              <a:buNone/>
              <a:defRPr/>
            </a:pPr>
            <a:r>
              <a:rPr lang="en-GB" sz="1600" b="1" dirty="0">
                <a:solidFill>
                  <a:schemeClr val="accent1">
                    <a:lumMod val="75000"/>
                  </a:schemeClr>
                </a:solidFill>
                <a:cs typeface="Times New Roman" pitchFamily="18" charset="0"/>
              </a:rPr>
              <a:t>1-</a:t>
            </a:r>
            <a:r>
              <a:rPr lang="en-GB" sz="1600" b="1" dirty="0">
                <a:cs typeface="Times New Roman" pitchFamily="18" charset="0"/>
              </a:rPr>
              <a:t>  </a:t>
            </a:r>
            <a:r>
              <a:rPr lang="en-GB" sz="1600" b="1" u="sng" dirty="0" err="1">
                <a:solidFill>
                  <a:schemeClr val="accent1">
                    <a:lumMod val="75000"/>
                  </a:schemeClr>
                </a:solidFill>
                <a:cs typeface="Times New Roman" pitchFamily="18" charset="0"/>
              </a:rPr>
              <a:t>Haversian</a:t>
            </a:r>
            <a:r>
              <a:rPr lang="en-GB" sz="1600" b="1" u="sng" dirty="0">
                <a:solidFill>
                  <a:schemeClr val="accent1">
                    <a:lumMod val="75000"/>
                  </a:schemeClr>
                </a:solidFill>
                <a:cs typeface="Times New Roman" pitchFamily="18" charset="0"/>
              </a:rPr>
              <a:t> Systems (Osteons)</a:t>
            </a:r>
            <a:r>
              <a:rPr lang="en-GB" sz="1600" b="1" dirty="0">
                <a:solidFill>
                  <a:schemeClr val="accent1">
                    <a:lumMod val="75000"/>
                  </a:schemeClr>
                </a:solidFill>
                <a:cs typeface="Times New Roman" pitchFamily="18" charset="0"/>
              </a:rPr>
              <a:t>:</a:t>
            </a:r>
          </a:p>
          <a:p>
            <a:pPr lvl="1">
              <a:lnSpc>
                <a:spcPct val="110000"/>
              </a:lnSpc>
              <a:spcBef>
                <a:spcPts val="600"/>
              </a:spcBef>
              <a:defRPr/>
            </a:pPr>
            <a:r>
              <a:rPr lang="en-GB" sz="1600" dirty="0">
                <a:cs typeface="Times New Roman" pitchFamily="18" charset="0"/>
              </a:rPr>
              <a:t>Longitudinal cylinders.</a:t>
            </a:r>
          </a:p>
          <a:p>
            <a:pPr lvl="1">
              <a:lnSpc>
                <a:spcPct val="110000"/>
              </a:lnSpc>
              <a:spcBef>
                <a:spcPts val="600"/>
              </a:spcBef>
              <a:defRPr/>
            </a:pPr>
            <a:r>
              <a:rPr lang="en-GB" sz="1600" dirty="0">
                <a:cs typeface="Times New Roman" pitchFamily="18" charset="0"/>
              </a:rPr>
              <a:t>Each is formed of </a:t>
            </a:r>
            <a:r>
              <a:rPr lang="en-GB" sz="1600" dirty="0">
                <a:solidFill>
                  <a:srgbClr val="FF0000"/>
                </a:solidFill>
                <a:cs typeface="Times New Roman" pitchFamily="18" charset="0"/>
              </a:rPr>
              <a:t>concentric bone lamellae </a:t>
            </a:r>
            <a:r>
              <a:rPr lang="en-GB" sz="1600" dirty="0">
                <a:cs typeface="Times New Roman" pitchFamily="18" charset="0"/>
              </a:rPr>
              <a:t>&amp; </a:t>
            </a:r>
            <a:r>
              <a:rPr lang="en-GB" sz="1600" dirty="0">
                <a:solidFill>
                  <a:srgbClr val="FF0000"/>
                </a:solidFill>
                <a:cs typeface="Times New Roman" pitchFamily="18" charset="0"/>
              </a:rPr>
              <a:t>a </a:t>
            </a:r>
            <a:r>
              <a:rPr lang="en-GB" sz="1600" u="sng" dirty="0" err="1">
                <a:solidFill>
                  <a:srgbClr val="FF0000"/>
                </a:solidFill>
                <a:cs typeface="Times New Roman" pitchFamily="18" charset="0"/>
              </a:rPr>
              <a:t>Haversian</a:t>
            </a:r>
            <a:r>
              <a:rPr lang="en-GB" sz="1600" u="sng" dirty="0">
                <a:solidFill>
                  <a:srgbClr val="FF0000"/>
                </a:solidFill>
                <a:cs typeface="Times New Roman" pitchFamily="18" charset="0"/>
              </a:rPr>
              <a:t> canal</a:t>
            </a:r>
            <a:r>
              <a:rPr lang="en-GB" sz="1600" dirty="0">
                <a:cs typeface="Times New Roman" pitchFamily="18" charset="0"/>
              </a:rPr>
              <a:t>, running in the </a:t>
            </a:r>
            <a:r>
              <a:rPr lang="en-GB" sz="1600" dirty="0" err="1">
                <a:cs typeface="Times New Roman" pitchFamily="18" charset="0"/>
              </a:rPr>
              <a:t>center</a:t>
            </a:r>
            <a:r>
              <a:rPr lang="en-GB" sz="1600" dirty="0">
                <a:cs typeface="Times New Roman" pitchFamily="18" charset="0"/>
              </a:rPr>
              <a:t>.</a:t>
            </a:r>
          </a:p>
          <a:p>
            <a:pPr lvl="1">
              <a:lnSpc>
                <a:spcPct val="110000"/>
              </a:lnSpc>
              <a:spcBef>
                <a:spcPts val="600"/>
              </a:spcBef>
              <a:defRPr/>
            </a:pPr>
            <a:r>
              <a:rPr lang="en-GB" sz="1600" u="sng" dirty="0">
                <a:solidFill>
                  <a:srgbClr val="FF0000"/>
                </a:solidFill>
                <a:cs typeface="Times New Roman" pitchFamily="18" charset="0"/>
              </a:rPr>
              <a:t>Volkmann’s canals:</a:t>
            </a:r>
            <a:r>
              <a:rPr lang="en-GB" sz="1600" dirty="0">
                <a:solidFill>
                  <a:srgbClr val="FF0000"/>
                </a:solidFill>
                <a:cs typeface="Times New Roman" pitchFamily="18" charset="0"/>
              </a:rPr>
              <a:t>   </a:t>
            </a:r>
            <a:r>
              <a:rPr lang="en-GB" sz="1600" dirty="0">
                <a:cs typeface="Times New Roman" pitchFamily="18" charset="0"/>
              </a:rPr>
              <a:t>connect the </a:t>
            </a:r>
            <a:r>
              <a:rPr lang="en-GB" sz="1600" dirty="0" err="1">
                <a:cs typeface="Times New Roman" pitchFamily="18" charset="0"/>
              </a:rPr>
              <a:t>Haversian</a:t>
            </a:r>
            <a:r>
              <a:rPr lang="en-GB" sz="1600" dirty="0">
                <a:cs typeface="Times New Roman" pitchFamily="18" charset="0"/>
              </a:rPr>
              <a:t> canals together.</a:t>
            </a:r>
            <a:r>
              <a:rPr lang="en-US" sz="1600" dirty="0">
                <a:cs typeface="Times New Roman" pitchFamily="18" charset="0"/>
              </a:rPr>
              <a:t> They run obliquely or transversely.</a:t>
            </a:r>
            <a:endParaRPr lang="en-GB" sz="1600" dirty="0">
              <a:cs typeface="Times New Roman" pitchFamily="18" charset="0"/>
            </a:endParaRPr>
          </a:p>
          <a:p>
            <a:pPr marL="385763" indent="-385763">
              <a:lnSpc>
                <a:spcPct val="110000"/>
              </a:lnSpc>
              <a:spcBef>
                <a:spcPts val="600"/>
              </a:spcBef>
              <a:buFont typeface="Wingdings" pitchFamily="2" charset="2"/>
              <a:buNone/>
              <a:defRPr/>
            </a:pPr>
            <a:r>
              <a:rPr lang="en-GB" sz="1600" b="1" dirty="0">
                <a:solidFill>
                  <a:schemeClr val="accent1">
                    <a:lumMod val="75000"/>
                  </a:schemeClr>
                </a:solidFill>
                <a:cs typeface="Times New Roman" pitchFamily="18" charset="0"/>
              </a:rPr>
              <a:t>2.  </a:t>
            </a:r>
            <a:r>
              <a:rPr lang="en-GB" sz="1600" b="1" u="sng" dirty="0">
                <a:solidFill>
                  <a:schemeClr val="accent1">
                    <a:lumMod val="75000"/>
                  </a:schemeClr>
                </a:solidFill>
                <a:cs typeface="Times New Roman" pitchFamily="18" charset="0"/>
              </a:rPr>
              <a:t>External Circumferential Lamellae</a:t>
            </a:r>
            <a:r>
              <a:rPr lang="en-GB" sz="1600" b="1" dirty="0">
                <a:solidFill>
                  <a:schemeClr val="accent1">
                    <a:lumMod val="75000"/>
                  </a:schemeClr>
                </a:solidFill>
                <a:cs typeface="Times New Roman" pitchFamily="18" charset="0"/>
              </a:rPr>
              <a:t>.</a:t>
            </a:r>
          </a:p>
          <a:p>
            <a:pPr marL="476250" indent="-476250">
              <a:lnSpc>
                <a:spcPct val="110000"/>
              </a:lnSpc>
              <a:spcBef>
                <a:spcPts val="600"/>
              </a:spcBef>
              <a:buFont typeface="Wingdings" pitchFamily="2" charset="2"/>
              <a:buNone/>
              <a:defRPr/>
            </a:pPr>
            <a:r>
              <a:rPr lang="en-GB" sz="1600" b="1" dirty="0">
                <a:solidFill>
                  <a:schemeClr val="accent1">
                    <a:lumMod val="75000"/>
                  </a:schemeClr>
                </a:solidFill>
                <a:cs typeface="Times New Roman" pitchFamily="18" charset="0"/>
              </a:rPr>
              <a:t>3-  </a:t>
            </a:r>
            <a:r>
              <a:rPr lang="en-GB" sz="1600" b="1" u="sng" dirty="0">
                <a:solidFill>
                  <a:schemeClr val="accent1">
                    <a:lumMod val="75000"/>
                  </a:schemeClr>
                </a:solidFill>
                <a:cs typeface="Times New Roman" pitchFamily="18" charset="0"/>
              </a:rPr>
              <a:t>Internal Circumferential Lamellae</a:t>
            </a:r>
            <a:r>
              <a:rPr lang="en-GB" sz="1600" b="1" dirty="0">
                <a:solidFill>
                  <a:schemeClr val="accent1">
                    <a:lumMod val="75000"/>
                  </a:schemeClr>
                </a:solidFill>
                <a:cs typeface="Times New Roman" pitchFamily="18" charset="0"/>
              </a:rPr>
              <a:t>.</a:t>
            </a:r>
            <a:endParaRPr lang="en-GB" sz="1600" dirty="0">
              <a:solidFill>
                <a:schemeClr val="accent1">
                  <a:lumMod val="75000"/>
                </a:schemeClr>
              </a:solidFill>
              <a:cs typeface="Times New Roman" pitchFamily="18" charset="0"/>
            </a:endParaRPr>
          </a:p>
          <a:p>
            <a:pPr marL="476250" indent="-476250">
              <a:lnSpc>
                <a:spcPct val="110000"/>
              </a:lnSpc>
              <a:spcBef>
                <a:spcPts val="600"/>
              </a:spcBef>
              <a:buFont typeface="Wingdings" pitchFamily="2" charset="2"/>
              <a:buNone/>
              <a:defRPr/>
            </a:pPr>
            <a:r>
              <a:rPr lang="en-GB" sz="1600" b="1" dirty="0">
                <a:solidFill>
                  <a:schemeClr val="accent1">
                    <a:lumMod val="75000"/>
                  </a:schemeClr>
                </a:solidFill>
                <a:cs typeface="Times New Roman" pitchFamily="18" charset="0"/>
              </a:rPr>
              <a:t>4-  </a:t>
            </a:r>
            <a:r>
              <a:rPr lang="en-GB" sz="1600" b="1" u="sng" dirty="0">
                <a:solidFill>
                  <a:schemeClr val="accent1">
                    <a:lumMod val="75000"/>
                  </a:schemeClr>
                </a:solidFill>
                <a:cs typeface="Times New Roman" pitchFamily="18" charset="0"/>
              </a:rPr>
              <a:t>Interstitial Lamellae</a:t>
            </a:r>
            <a:r>
              <a:rPr lang="en-GB" sz="1600" b="1" dirty="0">
                <a:solidFill>
                  <a:schemeClr val="accent1">
                    <a:lumMod val="75000"/>
                  </a:schemeClr>
                </a:solidFill>
                <a:cs typeface="Times New Roman" pitchFamily="18" charset="0"/>
              </a:rPr>
              <a:t>: </a:t>
            </a:r>
            <a:r>
              <a:rPr lang="en-GB" sz="1600" dirty="0">
                <a:cs typeface="Times New Roman" pitchFamily="18" charset="0"/>
              </a:rPr>
              <a:t>between osteons.</a:t>
            </a:r>
          </a:p>
        </p:txBody>
      </p:sp>
      <p:pic>
        <p:nvPicPr>
          <p:cNvPr id="7" name="Picture 6" descr="F:\HISTOLOGY\Pics\MyImages\Bone\Comp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030" y="0"/>
            <a:ext cx="4288970" cy="377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9" descr="F:\HISTOLOGY\Pics\MyImages\Bone\Spongy.JPG"/>
          <p:cNvPicPr>
            <a:picLocks noChangeAspect="1" noChangeArrowheads="1"/>
          </p:cNvPicPr>
          <p:nvPr/>
        </p:nvPicPr>
        <p:blipFill>
          <a:blip r:embed="rId3" cstate="print">
            <a:extLst>
              <a:ext uri="{28A0092B-C50C-407E-A947-70E740481C1C}">
                <a14:useLocalDpi xmlns:a14="http://schemas.microsoft.com/office/drawing/2010/main" val="0"/>
              </a:ext>
            </a:extLst>
          </a:blip>
          <a:srcRect l="3114" r="5116" b="8711"/>
          <a:stretch>
            <a:fillRect/>
          </a:stretch>
        </p:blipFill>
        <p:spPr bwMode="auto">
          <a:xfrm>
            <a:off x="6923314" y="3774016"/>
            <a:ext cx="5268686" cy="3409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7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086" y="-283028"/>
            <a:ext cx="10515600" cy="1325563"/>
          </a:xfrm>
        </p:spPr>
        <p:txBody>
          <a:bodyPr/>
          <a:lstStyle/>
          <a:p>
            <a:r>
              <a:rPr lang="en-US" b="1" i="1" dirty="0">
                <a:solidFill>
                  <a:srgbClr val="FF2F92"/>
                </a:solidFill>
              </a:rPr>
              <a:t>Growth of Cartilage and Bones</a:t>
            </a:r>
          </a:p>
        </p:txBody>
      </p:sp>
      <p:graphicFrame>
        <p:nvGraphicFramePr>
          <p:cNvPr id="6" name="Table 5"/>
          <p:cNvGraphicFramePr>
            <a:graphicFrameLocks noGrp="1"/>
          </p:cNvGraphicFramePr>
          <p:nvPr>
            <p:extLst>
              <p:ext uri="{D42A27DB-BD31-4B8C-83A1-F6EECF244321}">
                <p14:modId xmlns:p14="http://schemas.microsoft.com/office/powerpoint/2010/main" val="2138320584"/>
              </p:ext>
            </p:extLst>
          </p:nvPr>
        </p:nvGraphicFramePr>
        <p:xfrm>
          <a:off x="415297" y="767121"/>
          <a:ext cx="11386458" cy="4927098"/>
        </p:xfrm>
        <a:graphic>
          <a:graphicData uri="http://schemas.openxmlformats.org/drawingml/2006/table">
            <a:tbl>
              <a:tblPr firstRow="1" bandRow="1">
                <a:tableStyleId>{5C22544A-7EE6-4342-B048-85BDC9FD1C3A}</a:tableStyleId>
              </a:tblPr>
              <a:tblGrid>
                <a:gridCol w="2035629">
                  <a:extLst>
                    <a:ext uri="{9D8B030D-6E8A-4147-A177-3AD203B41FA5}">
                      <a16:colId xmlns:a16="http://schemas.microsoft.com/office/drawing/2014/main" val="20000"/>
                    </a:ext>
                  </a:extLst>
                </a:gridCol>
                <a:gridCol w="4942114">
                  <a:extLst>
                    <a:ext uri="{9D8B030D-6E8A-4147-A177-3AD203B41FA5}">
                      <a16:colId xmlns:a16="http://schemas.microsoft.com/office/drawing/2014/main" val="20001"/>
                    </a:ext>
                  </a:extLst>
                </a:gridCol>
                <a:gridCol w="4408715">
                  <a:extLst>
                    <a:ext uri="{9D8B030D-6E8A-4147-A177-3AD203B41FA5}">
                      <a16:colId xmlns:a16="http://schemas.microsoft.com/office/drawing/2014/main" val="20002"/>
                    </a:ext>
                  </a:extLst>
                </a:gridCol>
              </a:tblGrid>
              <a:tr h="815691">
                <a:tc>
                  <a:txBody>
                    <a:bodyPr/>
                    <a:lstStyle/>
                    <a:p>
                      <a:pPr algn="ctr"/>
                      <a:endParaRPr lang="en-GB" sz="1800" dirty="0">
                        <a:solidFill>
                          <a:srgbClr val="FF2F92"/>
                        </a:solidFill>
                        <a:latin typeface="+mj-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a:r>
                        <a:rPr lang="en-GB" sz="2400" b="1" i="1" dirty="0">
                          <a:solidFill>
                            <a:srgbClr val="FF2F92"/>
                          </a:solidFill>
                          <a:latin typeface="+mj-lt"/>
                        </a:rPr>
                        <a:t>Appositional growth </a:t>
                      </a:r>
                    </a:p>
                    <a:p>
                      <a:pPr algn="ctr"/>
                      <a:r>
                        <a:rPr lang="en-GB" sz="1800" dirty="0">
                          <a:solidFill>
                            <a:srgbClr val="FF2F92"/>
                          </a:solidFill>
                          <a:latin typeface="+mj-lt"/>
                        </a:rPr>
                        <a:t>(increase in width)</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GB" sz="2400" b="1" i="1" kern="1200" dirty="0">
                          <a:solidFill>
                            <a:srgbClr val="FF2F92"/>
                          </a:solidFill>
                          <a:latin typeface="+mj-lt"/>
                          <a:ea typeface="+mn-ea"/>
                          <a:cs typeface="+mn-cs"/>
                        </a:rPr>
                        <a:t>Interstitial growth</a:t>
                      </a:r>
                    </a:p>
                    <a:p>
                      <a:pPr algn="ctr"/>
                      <a:r>
                        <a:rPr lang="en-GB" sz="1800" b="1" kern="1200" dirty="0">
                          <a:solidFill>
                            <a:srgbClr val="FF2F92"/>
                          </a:solidFill>
                          <a:latin typeface="+mj-lt"/>
                          <a:ea typeface="+mn-ea"/>
                          <a:cs typeface="+mn-cs"/>
                        </a:rPr>
                        <a:t> (increase in length)</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65487">
                <a:tc>
                  <a:txBody>
                    <a:bodyPr/>
                    <a:lstStyle/>
                    <a:p>
                      <a:pPr algn="ctr"/>
                      <a:r>
                        <a:rPr lang="en-GB" sz="3200" dirty="0">
                          <a:solidFill>
                            <a:schemeClr val="accent1">
                              <a:lumMod val="75000"/>
                            </a:schemeClr>
                          </a:solidFill>
                        </a:rPr>
                        <a:t>Cartilage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r>
                        <a:rPr lang="en-GB" b="1" dirty="0">
                          <a:solidFill>
                            <a:schemeClr val="accent5">
                              <a:lumMod val="75000"/>
                            </a:schemeClr>
                          </a:solidFill>
                        </a:rPr>
                        <a:t>Produced by the activity of</a:t>
                      </a:r>
                      <a:r>
                        <a:rPr lang="en-GB" dirty="0">
                          <a:solidFill>
                            <a:schemeClr val="accent5">
                              <a:lumMod val="75000"/>
                            </a:schemeClr>
                          </a:solidFill>
                        </a:rPr>
                        <a:t>: </a:t>
                      </a:r>
                    </a:p>
                    <a:p>
                      <a:r>
                        <a:rPr lang="en-GB" b="1" u="sng" dirty="0" err="1">
                          <a:solidFill>
                            <a:srgbClr val="FF0000"/>
                          </a:solidFill>
                        </a:rPr>
                        <a:t>Chondroblast</a:t>
                      </a:r>
                      <a:r>
                        <a:rPr lang="en-GB" b="1" dirty="0"/>
                        <a:t> </a:t>
                      </a:r>
                      <a:r>
                        <a:rPr lang="en-GB" dirty="0"/>
                        <a:t>In the inner chondrogenic layer</a:t>
                      </a:r>
                    </a:p>
                    <a:p>
                      <a:endParaRPr lang="en-GB"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indent="0">
                        <a:buFontTx/>
                        <a:buNone/>
                      </a:pPr>
                      <a:r>
                        <a:rPr lang="en-GB" b="1" dirty="0">
                          <a:solidFill>
                            <a:schemeClr val="accent5">
                              <a:lumMod val="75000"/>
                            </a:schemeClr>
                          </a:solidFill>
                        </a:rPr>
                        <a:t>Produced by division and activity of</a:t>
                      </a:r>
                      <a:r>
                        <a:rPr lang="en-GB" dirty="0">
                          <a:solidFill>
                            <a:schemeClr val="accent5">
                              <a:lumMod val="75000"/>
                            </a:schemeClr>
                          </a:solidFill>
                        </a:rPr>
                        <a:t>:</a:t>
                      </a:r>
                    </a:p>
                    <a:p>
                      <a:pPr marL="0" indent="0">
                        <a:buFontTx/>
                        <a:buNone/>
                      </a:pPr>
                      <a:r>
                        <a:rPr lang="en-GB" b="1" u="sng" dirty="0">
                          <a:solidFill>
                            <a:srgbClr val="FF0000"/>
                          </a:solidFill>
                        </a:rPr>
                        <a:t> Mature Chondrocyte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1520">
                <a:tc>
                  <a:txBody>
                    <a:bodyPr/>
                    <a:lstStyle/>
                    <a:p>
                      <a:pPr algn="ctr"/>
                      <a:endParaRPr lang="en-GB" sz="3200" dirty="0">
                        <a:solidFill>
                          <a:schemeClr val="accent1">
                            <a:lumMod val="75000"/>
                          </a:schemeClr>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0" i="1" u="none" dirty="0">
                          <a:solidFill>
                            <a:srgbClr val="FF2F92"/>
                          </a:solidFill>
                        </a:rPr>
                        <a:t>Appositional growth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rgbClr val="FF2F92"/>
                          </a:solidFill>
                          <a:latin typeface="+mn-lt"/>
                          <a:ea typeface="+mn-ea"/>
                          <a:cs typeface="+mn-cs"/>
                        </a:rPr>
                        <a:t>(increase in width)</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altLang="en-US" sz="2400" b="0" i="1" u="none" dirty="0">
                          <a:solidFill>
                            <a:srgbClr val="FF2F92"/>
                          </a:solidFill>
                        </a:rPr>
                        <a:t>Growth in length</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lang="en-GB" sz="1800" b="0" kern="1200" dirty="0">
                          <a:solidFill>
                            <a:srgbClr val="FF2F92"/>
                          </a:solidFill>
                          <a:latin typeface="+mn-lt"/>
                          <a:ea typeface="+mn-ea"/>
                          <a:cs typeface="+mn-cs"/>
                        </a:rPr>
                        <a:t> (increase in length)</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14400">
                <a:tc>
                  <a:txBody>
                    <a:bodyPr/>
                    <a:lstStyle/>
                    <a:p>
                      <a:pPr algn="ctr"/>
                      <a:r>
                        <a:rPr lang="en-GB" sz="3200" dirty="0">
                          <a:solidFill>
                            <a:schemeClr val="accent1">
                              <a:lumMod val="75000"/>
                            </a:schemeClr>
                          </a:solidFill>
                        </a:rPr>
                        <a:t>Bone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742950" lvl="1" indent="-285750">
                        <a:buFont typeface="Arial" charset="0"/>
                        <a:buChar char="•"/>
                      </a:pPr>
                      <a:r>
                        <a:rPr lang="en-US" altLang="en-US" dirty="0"/>
                        <a:t>Is produced by the activity of osteoblasts.</a:t>
                      </a:r>
                    </a:p>
                    <a:p>
                      <a:pPr marL="742950" lvl="1" indent="-285750">
                        <a:buFont typeface="Arial" charset="0"/>
                        <a:buChar char="•"/>
                      </a:pPr>
                      <a:r>
                        <a:rPr lang="en-US" altLang="en-US" dirty="0"/>
                        <a:t>It leads to </a:t>
                      </a:r>
                      <a:r>
                        <a:rPr lang="en-US" altLang="en-US" dirty="0">
                          <a:solidFill>
                            <a:srgbClr val="FF0000"/>
                          </a:solidFill>
                        </a:rPr>
                        <a:t>increase in width.</a:t>
                      </a:r>
                    </a:p>
                    <a:p>
                      <a:endParaRPr lang="en-GB"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en-US" dirty="0"/>
                        <a:t>Is produced by the activity of epiphyseal plate of cartilage.</a:t>
                      </a:r>
                      <a:endParaRPr lang="ar-SA" altLang="en-US" dirty="0"/>
                    </a:p>
                    <a:p>
                      <a:pPr marL="285750" indent="-285750">
                        <a:buFont typeface="Arial" charset="0"/>
                        <a:buChar char="•"/>
                      </a:pPr>
                      <a:endParaRPr lang="en-GB" b="1" u="sng" dirty="0">
                        <a:solidFill>
                          <a:srgbClr val="FF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7" name="Picture 3"/>
          <p:cNvPicPr>
            <a:picLocks noChangeAspect="1"/>
          </p:cNvPicPr>
          <p:nvPr/>
        </p:nvPicPr>
        <p:blipFill rotWithShape="1">
          <a:blip r:embed="rId2">
            <a:extLst>
              <a:ext uri="{28A0092B-C50C-407E-A947-70E740481C1C}">
                <a14:useLocalDpi xmlns:a14="http://schemas.microsoft.com/office/drawing/2010/main" val="0"/>
              </a:ext>
            </a:extLst>
          </a:blip>
          <a:srcRect l="1691" t="3653" b="59939"/>
          <a:stretch/>
        </p:blipFill>
        <p:spPr>
          <a:xfrm>
            <a:off x="2754086" y="2391824"/>
            <a:ext cx="3736695" cy="1500954"/>
          </a:xfrm>
          <a:prstGeom prst="rect">
            <a:avLst/>
          </a:prstGeom>
          <a:ln>
            <a:solidFill>
              <a:schemeClr val="tx1"/>
            </a:solidFill>
          </a:ln>
        </p:spPr>
      </p:pic>
      <p:pic>
        <p:nvPicPr>
          <p:cNvPr id="8" name="Picture 3"/>
          <p:cNvPicPr>
            <a:picLocks noChangeAspect="1"/>
          </p:cNvPicPr>
          <p:nvPr/>
        </p:nvPicPr>
        <p:blipFill rotWithShape="1">
          <a:blip r:embed="rId2">
            <a:extLst>
              <a:ext uri="{28A0092B-C50C-407E-A947-70E740481C1C}">
                <a14:useLocalDpi xmlns:a14="http://schemas.microsoft.com/office/drawing/2010/main" val="0"/>
              </a:ext>
            </a:extLst>
          </a:blip>
          <a:srcRect l="1691" t="33965" b="37181"/>
          <a:stretch/>
        </p:blipFill>
        <p:spPr>
          <a:xfrm>
            <a:off x="7690190" y="2409844"/>
            <a:ext cx="3736694" cy="1500954"/>
          </a:xfrm>
          <a:prstGeom prst="rect">
            <a:avLst/>
          </a:prstGeom>
          <a:ln>
            <a:solidFill>
              <a:schemeClr val="tx1"/>
            </a:solidFill>
          </a:ln>
        </p:spPr>
      </p:pic>
      <p:sp>
        <p:nvSpPr>
          <p:cNvPr id="2" name="مربع نص 1"/>
          <p:cNvSpPr txBox="1"/>
          <p:nvPr/>
        </p:nvSpPr>
        <p:spPr>
          <a:xfrm>
            <a:off x="415297" y="5874327"/>
            <a:ext cx="11386458" cy="923330"/>
          </a:xfrm>
          <a:prstGeom prst="rect">
            <a:avLst/>
          </a:prstGeom>
          <a:noFill/>
        </p:spPr>
        <p:txBody>
          <a:bodyPr wrap="square" rtlCol="0">
            <a:spAutoFit/>
          </a:bodyPr>
          <a:lstStyle/>
          <a:p>
            <a:r>
              <a:rPr lang="en-US" b="1" u="sng" dirty="0">
                <a:solidFill>
                  <a:srgbClr val="FF2F92"/>
                </a:solidFill>
              </a:rPr>
              <a:t>NOTE</a:t>
            </a:r>
            <a:r>
              <a:rPr lang="en-US" dirty="0">
                <a:solidFill>
                  <a:srgbClr val="FF2F92"/>
                </a:solidFill>
              </a:rPr>
              <a:t>: </a:t>
            </a:r>
            <a:r>
              <a:rPr lang="en-US" dirty="0">
                <a:solidFill>
                  <a:schemeClr val="bg2">
                    <a:lumMod val="50000"/>
                  </a:schemeClr>
                </a:solidFill>
              </a:rPr>
              <a:t>Because the ground substance and ECF in the cartilage are rubbery it gives space for expansion, but in bones the ground substance and ECF are hard so the osteocyte can not divide in the lacunae because there is no space and hard so it is unable to expand.</a:t>
            </a:r>
          </a:p>
        </p:txBody>
      </p:sp>
    </p:spTree>
    <p:extLst>
      <p:ext uri="{BB962C8B-B14F-4D97-AF65-F5344CB8AC3E}">
        <p14:creationId xmlns:p14="http://schemas.microsoft.com/office/powerpoint/2010/main" val="81462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unqueira's Basic Histology Text and Atlas, 13th ED.pdf - Adobe Acrobat Reader DC"/>
          <p:cNvPicPr>
            <a:picLocks noChangeAspect="1"/>
          </p:cNvPicPr>
          <p:nvPr/>
        </p:nvPicPr>
        <p:blipFill rotWithShape="1">
          <a:blip r:embed="rId3"/>
          <a:srcRect l="26667" t="13891" r="30166" b="534"/>
          <a:stretch/>
        </p:blipFill>
        <p:spPr>
          <a:xfrm>
            <a:off x="1229360" y="405252"/>
            <a:ext cx="9306560" cy="5538348"/>
          </a:xfrm>
          <a:prstGeom prst="rect">
            <a:avLst/>
          </a:prstGeom>
        </p:spPr>
      </p:pic>
      <p:sp>
        <p:nvSpPr>
          <p:cNvPr id="4" name="TextBox 3"/>
          <p:cNvSpPr txBox="1"/>
          <p:nvPr/>
        </p:nvSpPr>
        <p:spPr>
          <a:xfrm>
            <a:off x="0" y="93226"/>
            <a:ext cx="1950720" cy="400110"/>
          </a:xfrm>
          <a:prstGeom prst="rect">
            <a:avLst/>
          </a:prstGeom>
          <a:noFill/>
        </p:spPr>
        <p:txBody>
          <a:bodyPr wrap="square" rtlCol="0">
            <a:spAutoFit/>
          </a:bodyPr>
          <a:lstStyle/>
          <a:p>
            <a:r>
              <a:rPr lang="en-US" sz="2000" b="1" dirty="0">
                <a:solidFill>
                  <a:schemeClr val="bg2">
                    <a:lumMod val="75000"/>
                  </a:schemeClr>
                </a:solidFill>
              </a:rPr>
              <a:t>* EXTRA SLIDE </a:t>
            </a:r>
            <a:endParaRPr lang="en-GB" sz="2000" b="1" dirty="0">
              <a:solidFill>
                <a:schemeClr val="bg2">
                  <a:lumMod val="75000"/>
                </a:schemeClr>
              </a:solidFill>
            </a:endParaRPr>
          </a:p>
        </p:txBody>
      </p:sp>
      <p:pic>
        <p:nvPicPr>
          <p:cNvPr id="5" name="Picture 4" descr="Junqueira's Basic Histology Text and Atlas, 13th ED.pdf - Adobe Acrobat Reader DC"/>
          <p:cNvPicPr>
            <a:picLocks noChangeAspect="1"/>
          </p:cNvPicPr>
          <p:nvPr/>
        </p:nvPicPr>
        <p:blipFill rotWithShape="1">
          <a:blip r:embed="rId4"/>
          <a:srcRect l="29500" t="44175" r="29500" b="41536"/>
          <a:stretch/>
        </p:blipFill>
        <p:spPr>
          <a:xfrm>
            <a:off x="0" y="5415280"/>
            <a:ext cx="6583680" cy="1442720"/>
          </a:xfrm>
          <a:prstGeom prst="rect">
            <a:avLst/>
          </a:prstGeom>
        </p:spPr>
      </p:pic>
    </p:spTree>
    <p:extLst>
      <p:ext uri="{BB962C8B-B14F-4D97-AF65-F5344CB8AC3E}">
        <p14:creationId xmlns:p14="http://schemas.microsoft.com/office/powerpoint/2010/main" val="76669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1665</Words>
  <Application>Microsoft Office PowerPoint</Application>
  <PresentationFormat>Widescreen</PresentationFormat>
  <Paragraphs>355</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Athelas</vt:lpstr>
      <vt:lpstr>Britannic Bold</vt:lpstr>
      <vt:lpstr>Calibri</vt:lpstr>
      <vt:lpstr>Calibri Light</vt:lpstr>
      <vt:lpstr>Georgia</vt:lpstr>
      <vt:lpstr>Times New Roman</vt:lpstr>
      <vt:lpstr>Traditional Arabic</vt:lpstr>
      <vt:lpstr>Wingdings</vt:lpstr>
      <vt:lpstr>Office Theme</vt:lpstr>
      <vt:lpstr>PowerPoint Presentation</vt:lpstr>
      <vt:lpstr>Objectives :</vt:lpstr>
      <vt:lpstr>PowerPoint Presentation</vt:lpstr>
      <vt:lpstr>PowerPoint Presentation</vt:lpstr>
      <vt:lpstr>PowerPoint Presentation</vt:lpstr>
      <vt:lpstr>Bone cells </vt:lpstr>
      <vt:lpstr>PowerPoint Presentation</vt:lpstr>
      <vt:lpstr>Growth of Cartilage and Bones</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ريما العتيبي</dc:creator>
  <cp:lastModifiedBy>trad</cp:lastModifiedBy>
  <cp:revision>63</cp:revision>
  <dcterms:created xsi:type="dcterms:W3CDTF">2016-09-29T01:36:47Z</dcterms:created>
  <dcterms:modified xsi:type="dcterms:W3CDTF">2016-12-15T18:47:15Z</dcterms:modified>
</cp:coreProperties>
</file>