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Lst>
  <p:notesMasterIdLst>
    <p:notesMasterId r:id="rId15"/>
  </p:notesMasterIdLst>
  <p:sldIdLst>
    <p:sldId id="256" r:id="rId2"/>
    <p:sldId id="271" r:id="rId3"/>
    <p:sldId id="259" r:id="rId4"/>
    <p:sldId id="272" r:id="rId5"/>
    <p:sldId id="261" r:id="rId6"/>
    <p:sldId id="262" r:id="rId7"/>
    <p:sldId id="269" r:id="rId8"/>
    <p:sldId id="267" r:id="rId9"/>
    <p:sldId id="268" r:id="rId10"/>
    <p:sldId id="263" r:id="rId11"/>
    <p:sldId id="266" r:id="rId12"/>
    <p:sldId id="270" r:id="rId13"/>
    <p:sldId id="25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q.faisal.pp@gmail.com" initials="q"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8E4"/>
    <a:srgbClr val="FF2F92"/>
    <a:srgbClr val="4BA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5" autoAdjust="0"/>
    <p:restoredTop sz="93040"/>
  </p:normalViewPr>
  <p:slideViewPr>
    <p:cSldViewPr snapToGrid="0" snapToObjects="1">
      <p:cViewPr varScale="1">
        <p:scale>
          <a:sx n="89" d="100"/>
          <a:sy n="89" d="100"/>
        </p:scale>
        <p:origin x="56" y="3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2-12T23:27:35.578" idx="1">
    <p:pos x="7740" y="-10"/>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17BFAD-0505-4156-B3A7-2A5FEDBE3F30}"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en-US"/>
        </a:p>
      </dgm:t>
    </dgm:pt>
    <dgm:pt modelId="{CD98835E-EB0D-4F51-ADC7-B56E62B5F7D8}">
      <dgm:prSet phldrT="[Text]"/>
      <dgm:spPr/>
      <dgm:t>
        <a:bodyPr/>
        <a:lstStyle/>
        <a:p>
          <a:r>
            <a:rPr lang="en-US" dirty="0">
              <a:latin typeface="Calibri (Body)"/>
            </a:rPr>
            <a:t>Types of muscle tissue </a:t>
          </a:r>
        </a:p>
      </dgm:t>
    </dgm:pt>
    <dgm:pt modelId="{3B4C5E89-D038-4B6B-B2FA-6364C5FFDE51}" type="parTrans" cxnId="{F8FD3F65-3BFE-4DE0-AC01-34800D822CFB}">
      <dgm:prSet/>
      <dgm:spPr/>
      <dgm:t>
        <a:bodyPr/>
        <a:lstStyle/>
        <a:p>
          <a:endParaRPr lang="en-US"/>
        </a:p>
      </dgm:t>
    </dgm:pt>
    <dgm:pt modelId="{7B1FF279-9A2A-48EA-9862-C89869E2CC2B}" type="sibTrans" cxnId="{F8FD3F65-3BFE-4DE0-AC01-34800D822CFB}">
      <dgm:prSet/>
      <dgm:spPr/>
      <dgm:t>
        <a:bodyPr/>
        <a:lstStyle/>
        <a:p>
          <a:endParaRPr lang="en-US"/>
        </a:p>
      </dgm:t>
    </dgm:pt>
    <dgm:pt modelId="{71534243-5BCA-4882-85D1-82FF017E1640}">
      <dgm:prSet phldrT="[Text]"/>
      <dgm:spPr/>
      <dgm:t>
        <a:bodyPr/>
        <a:lstStyle/>
        <a:p>
          <a:r>
            <a:rPr lang="en-US" dirty="0">
              <a:latin typeface="Calibri (Body)"/>
            </a:rPr>
            <a:t>Skeletal </a:t>
          </a:r>
        </a:p>
      </dgm:t>
    </dgm:pt>
    <dgm:pt modelId="{10801BBC-08A8-4D4F-B36F-5129FF6BB104}" type="parTrans" cxnId="{B927F897-2DC1-46F1-9488-847D40BD1295}">
      <dgm:prSet/>
      <dgm:spPr/>
      <dgm:t>
        <a:bodyPr/>
        <a:lstStyle/>
        <a:p>
          <a:endParaRPr lang="en-US">
            <a:latin typeface="Calibri (Body)"/>
          </a:endParaRPr>
        </a:p>
      </dgm:t>
    </dgm:pt>
    <dgm:pt modelId="{0E913924-6563-499D-AE09-1A9D4C456D45}" type="sibTrans" cxnId="{B927F897-2DC1-46F1-9488-847D40BD1295}">
      <dgm:prSet/>
      <dgm:spPr/>
      <dgm:t>
        <a:bodyPr/>
        <a:lstStyle/>
        <a:p>
          <a:endParaRPr lang="en-US"/>
        </a:p>
      </dgm:t>
    </dgm:pt>
    <dgm:pt modelId="{DFA04EF3-1ED4-4245-8A0F-70E740693E30}">
      <dgm:prSet phldrT="[Text]"/>
      <dgm:spPr/>
      <dgm:t>
        <a:bodyPr/>
        <a:lstStyle/>
        <a:p>
          <a:r>
            <a:rPr lang="en-US" dirty="0">
              <a:latin typeface="Calibri (Body)"/>
            </a:rPr>
            <a:t>Cardiac </a:t>
          </a:r>
        </a:p>
      </dgm:t>
    </dgm:pt>
    <dgm:pt modelId="{7A3D32B3-FD3F-4BF0-9D61-711D42A0AEDE}" type="parTrans" cxnId="{B6234194-F0A8-4330-B6C5-51005B79F9F0}">
      <dgm:prSet/>
      <dgm:spPr/>
      <dgm:t>
        <a:bodyPr/>
        <a:lstStyle/>
        <a:p>
          <a:endParaRPr lang="en-US">
            <a:latin typeface="Calibri (Body)"/>
          </a:endParaRPr>
        </a:p>
      </dgm:t>
    </dgm:pt>
    <dgm:pt modelId="{B308C033-8558-4355-871D-45818FB367B3}" type="sibTrans" cxnId="{B6234194-F0A8-4330-B6C5-51005B79F9F0}">
      <dgm:prSet/>
      <dgm:spPr/>
      <dgm:t>
        <a:bodyPr/>
        <a:lstStyle/>
        <a:p>
          <a:endParaRPr lang="en-US"/>
        </a:p>
      </dgm:t>
    </dgm:pt>
    <dgm:pt modelId="{7171B993-68B7-475D-9361-1E0CC608BD7D}">
      <dgm:prSet phldrT="[Text]"/>
      <dgm:spPr/>
      <dgm:t>
        <a:bodyPr/>
        <a:lstStyle/>
        <a:p>
          <a:pPr>
            <a:buFontTx/>
            <a:buNone/>
          </a:pPr>
          <a:r>
            <a:rPr lang="en-GB" dirty="0">
              <a:latin typeface="Calibri (Body)"/>
              <a:cs typeface="Times New Roman" charset="0"/>
            </a:rPr>
            <a:t>striated, involuntary.</a:t>
          </a:r>
          <a:endParaRPr lang="en-US" dirty="0">
            <a:latin typeface="Calibri (Body)"/>
          </a:endParaRPr>
        </a:p>
      </dgm:t>
    </dgm:pt>
    <dgm:pt modelId="{C1201DB7-98BC-4AC2-80D3-F60B8E4CBA97}" type="parTrans" cxnId="{93B38EBF-2830-4DA9-BDA8-9C985AE0CAC7}">
      <dgm:prSet/>
      <dgm:spPr/>
      <dgm:t>
        <a:bodyPr/>
        <a:lstStyle/>
        <a:p>
          <a:endParaRPr lang="en-US">
            <a:latin typeface="Calibri (Body)"/>
          </a:endParaRPr>
        </a:p>
      </dgm:t>
    </dgm:pt>
    <dgm:pt modelId="{220ACE50-F2C5-4445-A153-EB4C77A81356}" type="sibTrans" cxnId="{93B38EBF-2830-4DA9-BDA8-9C985AE0CAC7}">
      <dgm:prSet/>
      <dgm:spPr/>
      <dgm:t>
        <a:bodyPr/>
        <a:lstStyle/>
        <a:p>
          <a:endParaRPr lang="en-US"/>
        </a:p>
      </dgm:t>
    </dgm:pt>
    <dgm:pt modelId="{A829A0DB-3A78-4950-8911-FA16789FB9CE}">
      <dgm:prSet phldrT="[Text]"/>
      <dgm:spPr/>
      <dgm:t>
        <a:bodyPr/>
        <a:lstStyle/>
        <a:p>
          <a:r>
            <a:rPr lang="en-GB" dirty="0">
              <a:latin typeface="Calibri (Body)"/>
              <a:cs typeface="Times New Roman" charset="0"/>
            </a:rPr>
            <a:t>striated, voluntary.</a:t>
          </a:r>
          <a:endParaRPr lang="en-US" dirty="0">
            <a:latin typeface="Calibri (Body)"/>
          </a:endParaRPr>
        </a:p>
      </dgm:t>
    </dgm:pt>
    <dgm:pt modelId="{31A01DA9-7A6C-4E57-84BC-E76CEF03C8EE}" type="sibTrans" cxnId="{0427B034-EAD6-4FBD-99A8-86166FBA0851}">
      <dgm:prSet/>
      <dgm:spPr/>
      <dgm:t>
        <a:bodyPr/>
        <a:lstStyle/>
        <a:p>
          <a:endParaRPr lang="en-US"/>
        </a:p>
      </dgm:t>
    </dgm:pt>
    <dgm:pt modelId="{7FFC88A2-4035-47CB-BA2A-7FF8CF7222D6}" type="parTrans" cxnId="{0427B034-EAD6-4FBD-99A8-86166FBA0851}">
      <dgm:prSet/>
      <dgm:spPr/>
      <dgm:t>
        <a:bodyPr/>
        <a:lstStyle/>
        <a:p>
          <a:endParaRPr lang="en-US">
            <a:latin typeface="Calibri (Body)"/>
          </a:endParaRPr>
        </a:p>
      </dgm:t>
    </dgm:pt>
    <dgm:pt modelId="{7D5B2B65-EE77-4366-B6F1-1EF0FBAD94D3}">
      <dgm:prSet/>
      <dgm:spPr/>
      <dgm:t>
        <a:bodyPr/>
        <a:lstStyle/>
        <a:p>
          <a:r>
            <a:rPr lang="en-US" dirty="0">
              <a:latin typeface="Calibri (Body)"/>
            </a:rPr>
            <a:t>Smooth</a:t>
          </a:r>
        </a:p>
      </dgm:t>
    </dgm:pt>
    <dgm:pt modelId="{92A70068-06C6-4E25-AD87-47A30E598168}" type="parTrans" cxnId="{88B31520-1338-4A02-AA25-1F699850FA38}">
      <dgm:prSet/>
      <dgm:spPr/>
      <dgm:t>
        <a:bodyPr/>
        <a:lstStyle/>
        <a:p>
          <a:endParaRPr lang="en-US">
            <a:latin typeface="Calibri (Body)"/>
          </a:endParaRPr>
        </a:p>
      </dgm:t>
    </dgm:pt>
    <dgm:pt modelId="{CD699027-CB1D-421F-B2CA-61441EED0D7B}" type="sibTrans" cxnId="{88B31520-1338-4A02-AA25-1F699850FA38}">
      <dgm:prSet/>
      <dgm:spPr/>
      <dgm:t>
        <a:bodyPr/>
        <a:lstStyle/>
        <a:p>
          <a:endParaRPr lang="en-US"/>
        </a:p>
      </dgm:t>
    </dgm:pt>
    <dgm:pt modelId="{632EAC41-B29A-454F-9E1C-607B14C58583}">
      <dgm:prSet/>
      <dgm:spPr/>
      <dgm:t>
        <a:bodyPr/>
        <a:lstStyle/>
        <a:p>
          <a:r>
            <a:rPr lang="en-GB">
              <a:latin typeface="Calibri (Body)"/>
              <a:cs typeface="Times New Roman" charset="0"/>
            </a:rPr>
            <a:t>non-striated, involuntary.</a:t>
          </a:r>
          <a:endParaRPr lang="en-GB">
            <a:latin typeface="Calibri (Body)"/>
          </a:endParaRPr>
        </a:p>
      </dgm:t>
    </dgm:pt>
    <dgm:pt modelId="{A3D65F4E-534F-485B-BBAF-C6523DBAE901}" type="sibTrans" cxnId="{D207EA21-FBE8-4C4B-83DF-08490548A0CB}">
      <dgm:prSet/>
      <dgm:spPr/>
      <dgm:t>
        <a:bodyPr/>
        <a:lstStyle/>
        <a:p>
          <a:endParaRPr lang="en-US"/>
        </a:p>
      </dgm:t>
    </dgm:pt>
    <dgm:pt modelId="{D3452949-4A55-48F4-8E3F-C8B42071D3C9}" type="parTrans" cxnId="{D207EA21-FBE8-4C4B-83DF-08490548A0CB}">
      <dgm:prSet/>
      <dgm:spPr/>
      <dgm:t>
        <a:bodyPr/>
        <a:lstStyle/>
        <a:p>
          <a:endParaRPr lang="en-US">
            <a:latin typeface="Calibri (Body)"/>
          </a:endParaRPr>
        </a:p>
      </dgm:t>
    </dgm:pt>
    <dgm:pt modelId="{07187A84-D9C7-47F5-84BB-78E07E174512}" type="pres">
      <dgm:prSet presAssocID="{2617BFAD-0505-4156-B3A7-2A5FEDBE3F30}" presName="hierChild1" presStyleCnt="0">
        <dgm:presLayoutVars>
          <dgm:chPref val="1"/>
          <dgm:dir/>
          <dgm:animOne val="branch"/>
          <dgm:animLvl val="lvl"/>
          <dgm:resizeHandles/>
        </dgm:presLayoutVars>
      </dgm:prSet>
      <dgm:spPr/>
    </dgm:pt>
    <dgm:pt modelId="{423990FB-6D19-4247-9D8D-6B88A25F2B68}" type="pres">
      <dgm:prSet presAssocID="{CD98835E-EB0D-4F51-ADC7-B56E62B5F7D8}" presName="hierRoot1" presStyleCnt="0"/>
      <dgm:spPr/>
    </dgm:pt>
    <dgm:pt modelId="{757659DB-4972-449E-ABF4-7B8FE88FC5C6}" type="pres">
      <dgm:prSet presAssocID="{CD98835E-EB0D-4F51-ADC7-B56E62B5F7D8}" presName="composite" presStyleCnt="0"/>
      <dgm:spPr/>
    </dgm:pt>
    <dgm:pt modelId="{18D9D77D-3FBE-49E0-928F-D9DE3AB991E5}" type="pres">
      <dgm:prSet presAssocID="{CD98835E-EB0D-4F51-ADC7-B56E62B5F7D8}" presName="background" presStyleLbl="node0" presStyleIdx="0" presStyleCnt="1"/>
      <dgm:spPr/>
    </dgm:pt>
    <dgm:pt modelId="{F8B9FD09-F71F-4A50-BC66-F73FE3B1C303}" type="pres">
      <dgm:prSet presAssocID="{CD98835E-EB0D-4F51-ADC7-B56E62B5F7D8}" presName="text" presStyleLbl="fgAcc0" presStyleIdx="0" presStyleCnt="1" custLinFactNeighborX="1219" custLinFactNeighborY="-94">
        <dgm:presLayoutVars>
          <dgm:chPref val="3"/>
        </dgm:presLayoutVars>
      </dgm:prSet>
      <dgm:spPr/>
    </dgm:pt>
    <dgm:pt modelId="{36E498DA-60A1-4221-8E81-967C7A7FBC5B}" type="pres">
      <dgm:prSet presAssocID="{CD98835E-EB0D-4F51-ADC7-B56E62B5F7D8}" presName="hierChild2" presStyleCnt="0"/>
      <dgm:spPr/>
    </dgm:pt>
    <dgm:pt modelId="{B4438382-3336-48D7-AD31-077C963728CB}" type="pres">
      <dgm:prSet presAssocID="{10801BBC-08A8-4D4F-B36F-5129FF6BB104}" presName="Name10" presStyleLbl="parChTrans1D2" presStyleIdx="0" presStyleCnt="3"/>
      <dgm:spPr/>
    </dgm:pt>
    <dgm:pt modelId="{96B116A7-85DF-473A-B61B-BEF4E02073AD}" type="pres">
      <dgm:prSet presAssocID="{71534243-5BCA-4882-85D1-82FF017E1640}" presName="hierRoot2" presStyleCnt="0"/>
      <dgm:spPr/>
    </dgm:pt>
    <dgm:pt modelId="{55BD22C2-6BED-4445-BCC1-EA4C498059E1}" type="pres">
      <dgm:prSet presAssocID="{71534243-5BCA-4882-85D1-82FF017E1640}" presName="composite2" presStyleCnt="0"/>
      <dgm:spPr/>
    </dgm:pt>
    <dgm:pt modelId="{28AC2AAB-0F18-49FA-A105-5EA39628A379}" type="pres">
      <dgm:prSet presAssocID="{71534243-5BCA-4882-85D1-82FF017E1640}" presName="background2" presStyleLbl="node2" presStyleIdx="0" presStyleCnt="3"/>
      <dgm:spPr/>
    </dgm:pt>
    <dgm:pt modelId="{2AC16755-35E9-4D85-8D23-F9E8DDA81918}" type="pres">
      <dgm:prSet presAssocID="{71534243-5BCA-4882-85D1-82FF017E1640}" presName="text2" presStyleLbl="fgAcc2" presStyleIdx="0" presStyleCnt="3">
        <dgm:presLayoutVars>
          <dgm:chPref val="3"/>
        </dgm:presLayoutVars>
      </dgm:prSet>
      <dgm:spPr/>
    </dgm:pt>
    <dgm:pt modelId="{C170424F-F5B8-40BB-A14D-045A9043B595}" type="pres">
      <dgm:prSet presAssocID="{71534243-5BCA-4882-85D1-82FF017E1640}" presName="hierChild3" presStyleCnt="0"/>
      <dgm:spPr/>
    </dgm:pt>
    <dgm:pt modelId="{7CF3F03A-E77C-4194-A92A-D9AD817C78AF}" type="pres">
      <dgm:prSet presAssocID="{7FFC88A2-4035-47CB-BA2A-7FF8CF7222D6}" presName="Name17" presStyleLbl="parChTrans1D3" presStyleIdx="0" presStyleCnt="3"/>
      <dgm:spPr/>
    </dgm:pt>
    <dgm:pt modelId="{B62F157F-671E-45BB-858E-3A65533AE82E}" type="pres">
      <dgm:prSet presAssocID="{A829A0DB-3A78-4950-8911-FA16789FB9CE}" presName="hierRoot3" presStyleCnt="0"/>
      <dgm:spPr/>
    </dgm:pt>
    <dgm:pt modelId="{518A721B-BFFF-4CB7-AFFA-8907CD19BF57}" type="pres">
      <dgm:prSet presAssocID="{A829A0DB-3A78-4950-8911-FA16789FB9CE}" presName="composite3" presStyleCnt="0"/>
      <dgm:spPr/>
    </dgm:pt>
    <dgm:pt modelId="{A158F04D-5C1B-430D-9F58-01A123957B1F}" type="pres">
      <dgm:prSet presAssocID="{A829A0DB-3A78-4950-8911-FA16789FB9CE}" presName="background3" presStyleLbl="node3" presStyleIdx="0" presStyleCnt="3"/>
      <dgm:spPr/>
    </dgm:pt>
    <dgm:pt modelId="{FCB0AB2C-EAA0-48FC-B556-2697E4276621}" type="pres">
      <dgm:prSet presAssocID="{A829A0DB-3A78-4950-8911-FA16789FB9CE}" presName="text3" presStyleLbl="fgAcc3" presStyleIdx="0" presStyleCnt="3">
        <dgm:presLayoutVars>
          <dgm:chPref val="3"/>
        </dgm:presLayoutVars>
      </dgm:prSet>
      <dgm:spPr/>
    </dgm:pt>
    <dgm:pt modelId="{5BD44440-05EC-4D3F-9396-E1A72BEBC225}" type="pres">
      <dgm:prSet presAssocID="{A829A0DB-3A78-4950-8911-FA16789FB9CE}" presName="hierChild4" presStyleCnt="0"/>
      <dgm:spPr/>
    </dgm:pt>
    <dgm:pt modelId="{9892E6C1-7055-4B35-9C58-9523E5C5F245}" type="pres">
      <dgm:prSet presAssocID="{7A3D32B3-FD3F-4BF0-9D61-711D42A0AEDE}" presName="Name10" presStyleLbl="parChTrans1D2" presStyleIdx="1" presStyleCnt="3"/>
      <dgm:spPr/>
    </dgm:pt>
    <dgm:pt modelId="{A00D4216-58CB-45D7-8C4F-76A324FFBC5D}" type="pres">
      <dgm:prSet presAssocID="{DFA04EF3-1ED4-4245-8A0F-70E740693E30}" presName="hierRoot2" presStyleCnt="0"/>
      <dgm:spPr/>
    </dgm:pt>
    <dgm:pt modelId="{C0FF8C35-DEC8-4D74-BE17-7B5617F61574}" type="pres">
      <dgm:prSet presAssocID="{DFA04EF3-1ED4-4245-8A0F-70E740693E30}" presName="composite2" presStyleCnt="0"/>
      <dgm:spPr/>
    </dgm:pt>
    <dgm:pt modelId="{8C51330E-9A86-437C-A66A-0B10BD81330C}" type="pres">
      <dgm:prSet presAssocID="{DFA04EF3-1ED4-4245-8A0F-70E740693E30}" presName="background2" presStyleLbl="node2" presStyleIdx="1" presStyleCnt="3"/>
      <dgm:spPr/>
    </dgm:pt>
    <dgm:pt modelId="{3AC372E0-E323-44A7-B938-7906E15D86B1}" type="pres">
      <dgm:prSet presAssocID="{DFA04EF3-1ED4-4245-8A0F-70E740693E30}" presName="text2" presStyleLbl="fgAcc2" presStyleIdx="1" presStyleCnt="3">
        <dgm:presLayoutVars>
          <dgm:chPref val="3"/>
        </dgm:presLayoutVars>
      </dgm:prSet>
      <dgm:spPr/>
    </dgm:pt>
    <dgm:pt modelId="{8758A90D-5F80-448A-A78F-03CB03CA5DBA}" type="pres">
      <dgm:prSet presAssocID="{DFA04EF3-1ED4-4245-8A0F-70E740693E30}" presName="hierChild3" presStyleCnt="0"/>
      <dgm:spPr/>
    </dgm:pt>
    <dgm:pt modelId="{8B07ACF7-C7C3-40D9-9536-01182EC97904}" type="pres">
      <dgm:prSet presAssocID="{C1201DB7-98BC-4AC2-80D3-F60B8E4CBA97}" presName="Name17" presStyleLbl="parChTrans1D3" presStyleIdx="1" presStyleCnt="3"/>
      <dgm:spPr/>
    </dgm:pt>
    <dgm:pt modelId="{5C11823D-7BE5-4080-B8E2-3FBD6E35ADD7}" type="pres">
      <dgm:prSet presAssocID="{7171B993-68B7-475D-9361-1E0CC608BD7D}" presName="hierRoot3" presStyleCnt="0"/>
      <dgm:spPr/>
    </dgm:pt>
    <dgm:pt modelId="{38E0327A-D1CA-490A-8E17-249A2B6559CD}" type="pres">
      <dgm:prSet presAssocID="{7171B993-68B7-475D-9361-1E0CC608BD7D}" presName="composite3" presStyleCnt="0"/>
      <dgm:spPr/>
    </dgm:pt>
    <dgm:pt modelId="{EDABE06D-CBD5-407D-A6AB-74F7032A7E3B}" type="pres">
      <dgm:prSet presAssocID="{7171B993-68B7-475D-9361-1E0CC608BD7D}" presName="background3" presStyleLbl="node3" presStyleIdx="1" presStyleCnt="3"/>
      <dgm:spPr/>
    </dgm:pt>
    <dgm:pt modelId="{8C94A961-6EE6-44ED-B1E7-EF8EAA22EBF9}" type="pres">
      <dgm:prSet presAssocID="{7171B993-68B7-475D-9361-1E0CC608BD7D}" presName="text3" presStyleLbl="fgAcc3" presStyleIdx="1" presStyleCnt="3">
        <dgm:presLayoutVars>
          <dgm:chPref val="3"/>
        </dgm:presLayoutVars>
      </dgm:prSet>
      <dgm:spPr/>
    </dgm:pt>
    <dgm:pt modelId="{5543F442-3C1E-4230-85EB-A54FB0F443E5}" type="pres">
      <dgm:prSet presAssocID="{7171B993-68B7-475D-9361-1E0CC608BD7D}" presName="hierChild4" presStyleCnt="0"/>
      <dgm:spPr/>
    </dgm:pt>
    <dgm:pt modelId="{56DD59C4-9488-4241-AC88-C5B06287C524}" type="pres">
      <dgm:prSet presAssocID="{92A70068-06C6-4E25-AD87-47A30E598168}" presName="Name10" presStyleLbl="parChTrans1D2" presStyleIdx="2" presStyleCnt="3"/>
      <dgm:spPr/>
    </dgm:pt>
    <dgm:pt modelId="{821AA84F-4D94-4028-92AE-20833B040F9F}" type="pres">
      <dgm:prSet presAssocID="{7D5B2B65-EE77-4366-B6F1-1EF0FBAD94D3}" presName="hierRoot2" presStyleCnt="0"/>
      <dgm:spPr/>
    </dgm:pt>
    <dgm:pt modelId="{1CC50A27-0EA4-4056-BAC5-707FB83B5245}" type="pres">
      <dgm:prSet presAssocID="{7D5B2B65-EE77-4366-B6F1-1EF0FBAD94D3}" presName="composite2" presStyleCnt="0"/>
      <dgm:spPr/>
    </dgm:pt>
    <dgm:pt modelId="{83F76CA6-12E3-4B4A-A46A-BA4A5C788EB0}" type="pres">
      <dgm:prSet presAssocID="{7D5B2B65-EE77-4366-B6F1-1EF0FBAD94D3}" presName="background2" presStyleLbl="node2" presStyleIdx="2" presStyleCnt="3"/>
      <dgm:spPr/>
    </dgm:pt>
    <dgm:pt modelId="{B2EF813C-CBDD-4171-8A07-FC4DB0BC8707}" type="pres">
      <dgm:prSet presAssocID="{7D5B2B65-EE77-4366-B6F1-1EF0FBAD94D3}" presName="text2" presStyleLbl="fgAcc2" presStyleIdx="2" presStyleCnt="3">
        <dgm:presLayoutVars>
          <dgm:chPref val="3"/>
        </dgm:presLayoutVars>
      </dgm:prSet>
      <dgm:spPr/>
    </dgm:pt>
    <dgm:pt modelId="{748B674B-D5CF-460D-92CF-F19AEE5B5E28}" type="pres">
      <dgm:prSet presAssocID="{7D5B2B65-EE77-4366-B6F1-1EF0FBAD94D3}" presName="hierChild3" presStyleCnt="0"/>
      <dgm:spPr/>
    </dgm:pt>
    <dgm:pt modelId="{49929C77-8A86-43E9-B59F-F74BBEC43C32}" type="pres">
      <dgm:prSet presAssocID="{D3452949-4A55-48F4-8E3F-C8B42071D3C9}" presName="Name17" presStyleLbl="parChTrans1D3" presStyleIdx="2" presStyleCnt="3"/>
      <dgm:spPr/>
    </dgm:pt>
    <dgm:pt modelId="{4F2D007A-A214-41E5-A442-37FA3986983C}" type="pres">
      <dgm:prSet presAssocID="{632EAC41-B29A-454F-9E1C-607B14C58583}" presName="hierRoot3" presStyleCnt="0"/>
      <dgm:spPr/>
    </dgm:pt>
    <dgm:pt modelId="{6CA4ED13-031E-48DF-9ECC-F77D88AE6E01}" type="pres">
      <dgm:prSet presAssocID="{632EAC41-B29A-454F-9E1C-607B14C58583}" presName="composite3" presStyleCnt="0"/>
      <dgm:spPr/>
    </dgm:pt>
    <dgm:pt modelId="{D3AE1D5F-69F8-4950-8D6C-966EDD64C065}" type="pres">
      <dgm:prSet presAssocID="{632EAC41-B29A-454F-9E1C-607B14C58583}" presName="background3" presStyleLbl="node3" presStyleIdx="2" presStyleCnt="3"/>
      <dgm:spPr/>
    </dgm:pt>
    <dgm:pt modelId="{D541B121-6212-411C-BADF-B9A3F84C2B75}" type="pres">
      <dgm:prSet presAssocID="{632EAC41-B29A-454F-9E1C-607B14C58583}" presName="text3" presStyleLbl="fgAcc3" presStyleIdx="2" presStyleCnt="3">
        <dgm:presLayoutVars>
          <dgm:chPref val="3"/>
        </dgm:presLayoutVars>
      </dgm:prSet>
      <dgm:spPr/>
    </dgm:pt>
    <dgm:pt modelId="{230AD175-3029-430C-95B1-5155A5E3F12D}" type="pres">
      <dgm:prSet presAssocID="{632EAC41-B29A-454F-9E1C-607B14C58583}" presName="hierChild4" presStyleCnt="0"/>
      <dgm:spPr/>
    </dgm:pt>
  </dgm:ptLst>
  <dgm:cxnLst>
    <dgm:cxn modelId="{D207EA21-FBE8-4C4B-83DF-08490548A0CB}" srcId="{7D5B2B65-EE77-4366-B6F1-1EF0FBAD94D3}" destId="{632EAC41-B29A-454F-9E1C-607B14C58583}" srcOrd="0" destOrd="0" parTransId="{D3452949-4A55-48F4-8E3F-C8B42071D3C9}" sibTransId="{A3D65F4E-534F-485B-BBAF-C6523DBAE901}"/>
    <dgm:cxn modelId="{7081A31B-E4E1-45A1-852C-0BB66527B67B}" type="presOf" srcId="{632EAC41-B29A-454F-9E1C-607B14C58583}" destId="{D541B121-6212-411C-BADF-B9A3F84C2B75}" srcOrd="0" destOrd="0" presId="urn:microsoft.com/office/officeart/2005/8/layout/hierarchy1"/>
    <dgm:cxn modelId="{5F94C34E-EB13-4EC9-8E82-195AA3CD9F0B}" type="presOf" srcId="{92A70068-06C6-4E25-AD87-47A30E598168}" destId="{56DD59C4-9488-4241-AC88-C5B06287C524}" srcOrd="0" destOrd="0" presId="urn:microsoft.com/office/officeart/2005/8/layout/hierarchy1"/>
    <dgm:cxn modelId="{0CA9FA35-EA84-4A4D-A561-350EB9C35162}" type="presOf" srcId="{2617BFAD-0505-4156-B3A7-2A5FEDBE3F30}" destId="{07187A84-D9C7-47F5-84BB-78E07E174512}" srcOrd="0" destOrd="0" presId="urn:microsoft.com/office/officeart/2005/8/layout/hierarchy1"/>
    <dgm:cxn modelId="{B927F897-2DC1-46F1-9488-847D40BD1295}" srcId="{CD98835E-EB0D-4F51-ADC7-B56E62B5F7D8}" destId="{71534243-5BCA-4882-85D1-82FF017E1640}" srcOrd="0" destOrd="0" parTransId="{10801BBC-08A8-4D4F-B36F-5129FF6BB104}" sibTransId="{0E913924-6563-499D-AE09-1A9D4C456D45}"/>
    <dgm:cxn modelId="{C77076F4-B01F-4725-9A22-FD15045623A9}" type="presOf" srcId="{71534243-5BCA-4882-85D1-82FF017E1640}" destId="{2AC16755-35E9-4D85-8D23-F9E8DDA81918}" srcOrd="0" destOrd="0" presId="urn:microsoft.com/office/officeart/2005/8/layout/hierarchy1"/>
    <dgm:cxn modelId="{0427B034-EAD6-4FBD-99A8-86166FBA0851}" srcId="{71534243-5BCA-4882-85D1-82FF017E1640}" destId="{A829A0DB-3A78-4950-8911-FA16789FB9CE}" srcOrd="0" destOrd="0" parTransId="{7FFC88A2-4035-47CB-BA2A-7FF8CF7222D6}" sibTransId="{31A01DA9-7A6C-4E57-84BC-E76CEF03C8EE}"/>
    <dgm:cxn modelId="{02B37937-C10A-46F4-92EF-6B267BF8B8CA}" type="presOf" srcId="{7A3D32B3-FD3F-4BF0-9D61-711D42A0AEDE}" destId="{9892E6C1-7055-4B35-9C58-9523E5C5F245}" srcOrd="0" destOrd="0" presId="urn:microsoft.com/office/officeart/2005/8/layout/hierarchy1"/>
    <dgm:cxn modelId="{34D821C0-F884-43D6-A3E7-B441D1A8D68D}" type="presOf" srcId="{7FFC88A2-4035-47CB-BA2A-7FF8CF7222D6}" destId="{7CF3F03A-E77C-4194-A92A-D9AD817C78AF}" srcOrd="0" destOrd="0" presId="urn:microsoft.com/office/officeart/2005/8/layout/hierarchy1"/>
    <dgm:cxn modelId="{9606648B-4E53-450A-AE1C-26B8C428E21F}" type="presOf" srcId="{7D5B2B65-EE77-4366-B6F1-1EF0FBAD94D3}" destId="{B2EF813C-CBDD-4171-8A07-FC4DB0BC8707}" srcOrd="0" destOrd="0" presId="urn:microsoft.com/office/officeart/2005/8/layout/hierarchy1"/>
    <dgm:cxn modelId="{93B38EBF-2830-4DA9-BDA8-9C985AE0CAC7}" srcId="{DFA04EF3-1ED4-4245-8A0F-70E740693E30}" destId="{7171B993-68B7-475D-9361-1E0CC608BD7D}" srcOrd="0" destOrd="0" parTransId="{C1201DB7-98BC-4AC2-80D3-F60B8E4CBA97}" sibTransId="{220ACE50-F2C5-4445-A153-EB4C77A81356}"/>
    <dgm:cxn modelId="{5318068C-2F6F-4414-A842-5321868EEC27}" type="presOf" srcId="{10801BBC-08A8-4D4F-B36F-5129FF6BB104}" destId="{B4438382-3336-48D7-AD31-077C963728CB}" srcOrd="0" destOrd="0" presId="urn:microsoft.com/office/officeart/2005/8/layout/hierarchy1"/>
    <dgm:cxn modelId="{74CDCD84-5310-4680-9C19-15073A9EE025}" type="presOf" srcId="{C1201DB7-98BC-4AC2-80D3-F60B8E4CBA97}" destId="{8B07ACF7-C7C3-40D9-9536-01182EC97904}" srcOrd="0" destOrd="0" presId="urn:microsoft.com/office/officeart/2005/8/layout/hierarchy1"/>
    <dgm:cxn modelId="{41A3B6A2-032D-4732-BBD2-679D404B9FF6}" type="presOf" srcId="{DFA04EF3-1ED4-4245-8A0F-70E740693E30}" destId="{3AC372E0-E323-44A7-B938-7906E15D86B1}" srcOrd="0" destOrd="0" presId="urn:microsoft.com/office/officeart/2005/8/layout/hierarchy1"/>
    <dgm:cxn modelId="{B6234194-F0A8-4330-B6C5-51005B79F9F0}" srcId="{CD98835E-EB0D-4F51-ADC7-B56E62B5F7D8}" destId="{DFA04EF3-1ED4-4245-8A0F-70E740693E30}" srcOrd="1" destOrd="0" parTransId="{7A3D32B3-FD3F-4BF0-9D61-711D42A0AEDE}" sibTransId="{B308C033-8558-4355-871D-45818FB367B3}"/>
    <dgm:cxn modelId="{88B31520-1338-4A02-AA25-1F699850FA38}" srcId="{CD98835E-EB0D-4F51-ADC7-B56E62B5F7D8}" destId="{7D5B2B65-EE77-4366-B6F1-1EF0FBAD94D3}" srcOrd="2" destOrd="0" parTransId="{92A70068-06C6-4E25-AD87-47A30E598168}" sibTransId="{CD699027-CB1D-421F-B2CA-61441EED0D7B}"/>
    <dgm:cxn modelId="{F8FD3F65-3BFE-4DE0-AC01-34800D822CFB}" srcId="{2617BFAD-0505-4156-B3A7-2A5FEDBE3F30}" destId="{CD98835E-EB0D-4F51-ADC7-B56E62B5F7D8}" srcOrd="0" destOrd="0" parTransId="{3B4C5E89-D038-4B6B-B2FA-6364C5FFDE51}" sibTransId="{7B1FF279-9A2A-48EA-9862-C89869E2CC2B}"/>
    <dgm:cxn modelId="{385D4257-29E1-4F01-B85E-3773CA0DBC4D}" type="presOf" srcId="{D3452949-4A55-48F4-8E3F-C8B42071D3C9}" destId="{49929C77-8A86-43E9-B59F-F74BBEC43C32}" srcOrd="0" destOrd="0" presId="urn:microsoft.com/office/officeart/2005/8/layout/hierarchy1"/>
    <dgm:cxn modelId="{DC30C0CC-5992-4289-957E-A7FA042C6578}" type="presOf" srcId="{A829A0DB-3A78-4950-8911-FA16789FB9CE}" destId="{FCB0AB2C-EAA0-48FC-B556-2697E4276621}" srcOrd="0" destOrd="0" presId="urn:microsoft.com/office/officeart/2005/8/layout/hierarchy1"/>
    <dgm:cxn modelId="{4B4A28A4-2E4B-4641-9CDE-537398A3E4B6}" type="presOf" srcId="{CD98835E-EB0D-4F51-ADC7-B56E62B5F7D8}" destId="{F8B9FD09-F71F-4A50-BC66-F73FE3B1C303}" srcOrd="0" destOrd="0" presId="urn:microsoft.com/office/officeart/2005/8/layout/hierarchy1"/>
    <dgm:cxn modelId="{8F10A06E-5D36-444F-A5FE-B0B8AF550EE4}" type="presOf" srcId="{7171B993-68B7-475D-9361-1E0CC608BD7D}" destId="{8C94A961-6EE6-44ED-B1E7-EF8EAA22EBF9}" srcOrd="0" destOrd="0" presId="urn:microsoft.com/office/officeart/2005/8/layout/hierarchy1"/>
    <dgm:cxn modelId="{2DDA748F-09C2-4F31-93BC-0A442D1FDAE6}" type="presParOf" srcId="{07187A84-D9C7-47F5-84BB-78E07E174512}" destId="{423990FB-6D19-4247-9D8D-6B88A25F2B68}" srcOrd="0" destOrd="0" presId="urn:microsoft.com/office/officeart/2005/8/layout/hierarchy1"/>
    <dgm:cxn modelId="{C2D16F8C-0EB4-48B6-9403-263FFC5DB77E}" type="presParOf" srcId="{423990FB-6D19-4247-9D8D-6B88A25F2B68}" destId="{757659DB-4972-449E-ABF4-7B8FE88FC5C6}" srcOrd="0" destOrd="0" presId="urn:microsoft.com/office/officeart/2005/8/layout/hierarchy1"/>
    <dgm:cxn modelId="{5DAD1FE7-7848-4B56-B08D-D5740A7433C4}" type="presParOf" srcId="{757659DB-4972-449E-ABF4-7B8FE88FC5C6}" destId="{18D9D77D-3FBE-49E0-928F-D9DE3AB991E5}" srcOrd="0" destOrd="0" presId="urn:microsoft.com/office/officeart/2005/8/layout/hierarchy1"/>
    <dgm:cxn modelId="{F615DB71-7700-4DB6-97C2-DB1865EA8479}" type="presParOf" srcId="{757659DB-4972-449E-ABF4-7B8FE88FC5C6}" destId="{F8B9FD09-F71F-4A50-BC66-F73FE3B1C303}" srcOrd="1" destOrd="0" presId="urn:microsoft.com/office/officeart/2005/8/layout/hierarchy1"/>
    <dgm:cxn modelId="{324D3177-0528-496F-BC0E-46AE351484EA}" type="presParOf" srcId="{423990FB-6D19-4247-9D8D-6B88A25F2B68}" destId="{36E498DA-60A1-4221-8E81-967C7A7FBC5B}" srcOrd="1" destOrd="0" presId="urn:microsoft.com/office/officeart/2005/8/layout/hierarchy1"/>
    <dgm:cxn modelId="{2B8E9DFD-4959-4692-A878-84160C9C1CCA}" type="presParOf" srcId="{36E498DA-60A1-4221-8E81-967C7A7FBC5B}" destId="{B4438382-3336-48D7-AD31-077C963728CB}" srcOrd="0" destOrd="0" presId="urn:microsoft.com/office/officeart/2005/8/layout/hierarchy1"/>
    <dgm:cxn modelId="{AF41D85E-612C-4F7D-B69F-3642BD9CAC7C}" type="presParOf" srcId="{36E498DA-60A1-4221-8E81-967C7A7FBC5B}" destId="{96B116A7-85DF-473A-B61B-BEF4E02073AD}" srcOrd="1" destOrd="0" presId="urn:microsoft.com/office/officeart/2005/8/layout/hierarchy1"/>
    <dgm:cxn modelId="{DA5E4963-FD71-40D9-AD56-211C9B5B47E6}" type="presParOf" srcId="{96B116A7-85DF-473A-B61B-BEF4E02073AD}" destId="{55BD22C2-6BED-4445-BCC1-EA4C498059E1}" srcOrd="0" destOrd="0" presId="urn:microsoft.com/office/officeart/2005/8/layout/hierarchy1"/>
    <dgm:cxn modelId="{D1D1AA92-35FF-4A3B-87CC-3FF36CAC7CA5}" type="presParOf" srcId="{55BD22C2-6BED-4445-BCC1-EA4C498059E1}" destId="{28AC2AAB-0F18-49FA-A105-5EA39628A379}" srcOrd="0" destOrd="0" presId="urn:microsoft.com/office/officeart/2005/8/layout/hierarchy1"/>
    <dgm:cxn modelId="{70C5D588-C797-4FAE-8FFA-1BC0432E996E}" type="presParOf" srcId="{55BD22C2-6BED-4445-BCC1-EA4C498059E1}" destId="{2AC16755-35E9-4D85-8D23-F9E8DDA81918}" srcOrd="1" destOrd="0" presId="urn:microsoft.com/office/officeart/2005/8/layout/hierarchy1"/>
    <dgm:cxn modelId="{60F9A7DA-AEB2-45BA-A13D-419E81E4F146}" type="presParOf" srcId="{96B116A7-85DF-473A-B61B-BEF4E02073AD}" destId="{C170424F-F5B8-40BB-A14D-045A9043B595}" srcOrd="1" destOrd="0" presId="urn:microsoft.com/office/officeart/2005/8/layout/hierarchy1"/>
    <dgm:cxn modelId="{23981420-6772-411C-A22B-4F8FF60C6496}" type="presParOf" srcId="{C170424F-F5B8-40BB-A14D-045A9043B595}" destId="{7CF3F03A-E77C-4194-A92A-D9AD817C78AF}" srcOrd="0" destOrd="0" presId="urn:microsoft.com/office/officeart/2005/8/layout/hierarchy1"/>
    <dgm:cxn modelId="{45105100-B0D4-4608-B3AB-6E6B7CBBC802}" type="presParOf" srcId="{C170424F-F5B8-40BB-A14D-045A9043B595}" destId="{B62F157F-671E-45BB-858E-3A65533AE82E}" srcOrd="1" destOrd="0" presId="urn:microsoft.com/office/officeart/2005/8/layout/hierarchy1"/>
    <dgm:cxn modelId="{6C634258-9FAD-47B7-A79E-F83E78A705FB}" type="presParOf" srcId="{B62F157F-671E-45BB-858E-3A65533AE82E}" destId="{518A721B-BFFF-4CB7-AFFA-8907CD19BF57}" srcOrd="0" destOrd="0" presId="urn:microsoft.com/office/officeart/2005/8/layout/hierarchy1"/>
    <dgm:cxn modelId="{F48F1462-A42D-40CD-98CF-8261042474DD}" type="presParOf" srcId="{518A721B-BFFF-4CB7-AFFA-8907CD19BF57}" destId="{A158F04D-5C1B-430D-9F58-01A123957B1F}" srcOrd="0" destOrd="0" presId="urn:microsoft.com/office/officeart/2005/8/layout/hierarchy1"/>
    <dgm:cxn modelId="{50B97F36-97C4-4BAF-9BAF-8A91268AB593}" type="presParOf" srcId="{518A721B-BFFF-4CB7-AFFA-8907CD19BF57}" destId="{FCB0AB2C-EAA0-48FC-B556-2697E4276621}" srcOrd="1" destOrd="0" presId="urn:microsoft.com/office/officeart/2005/8/layout/hierarchy1"/>
    <dgm:cxn modelId="{54EB5B52-3E73-46B7-AC0D-D0E2D15BD5B9}" type="presParOf" srcId="{B62F157F-671E-45BB-858E-3A65533AE82E}" destId="{5BD44440-05EC-4D3F-9396-E1A72BEBC225}" srcOrd="1" destOrd="0" presId="urn:microsoft.com/office/officeart/2005/8/layout/hierarchy1"/>
    <dgm:cxn modelId="{8BF7801F-C3C2-4A81-BF48-04BC6DA5EA4A}" type="presParOf" srcId="{36E498DA-60A1-4221-8E81-967C7A7FBC5B}" destId="{9892E6C1-7055-4B35-9C58-9523E5C5F245}" srcOrd="2" destOrd="0" presId="urn:microsoft.com/office/officeart/2005/8/layout/hierarchy1"/>
    <dgm:cxn modelId="{FAFB8A4D-336E-4815-83FD-B06929A5A4CE}" type="presParOf" srcId="{36E498DA-60A1-4221-8E81-967C7A7FBC5B}" destId="{A00D4216-58CB-45D7-8C4F-76A324FFBC5D}" srcOrd="3" destOrd="0" presId="urn:microsoft.com/office/officeart/2005/8/layout/hierarchy1"/>
    <dgm:cxn modelId="{C57D8C86-FAD7-4AE7-A8C8-27B69DB04B1D}" type="presParOf" srcId="{A00D4216-58CB-45D7-8C4F-76A324FFBC5D}" destId="{C0FF8C35-DEC8-4D74-BE17-7B5617F61574}" srcOrd="0" destOrd="0" presId="urn:microsoft.com/office/officeart/2005/8/layout/hierarchy1"/>
    <dgm:cxn modelId="{6F073914-2244-44EF-B607-74805A237901}" type="presParOf" srcId="{C0FF8C35-DEC8-4D74-BE17-7B5617F61574}" destId="{8C51330E-9A86-437C-A66A-0B10BD81330C}" srcOrd="0" destOrd="0" presId="urn:microsoft.com/office/officeart/2005/8/layout/hierarchy1"/>
    <dgm:cxn modelId="{7A03969C-3A36-4E6E-BFF2-C6BA065FC092}" type="presParOf" srcId="{C0FF8C35-DEC8-4D74-BE17-7B5617F61574}" destId="{3AC372E0-E323-44A7-B938-7906E15D86B1}" srcOrd="1" destOrd="0" presId="urn:microsoft.com/office/officeart/2005/8/layout/hierarchy1"/>
    <dgm:cxn modelId="{43DF26AF-83FD-40BF-94DE-FE0EEB043E5E}" type="presParOf" srcId="{A00D4216-58CB-45D7-8C4F-76A324FFBC5D}" destId="{8758A90D-5F80-448A-A78F-03CB03CA5DBA}" srcOrd="1" destOrd="0" presId="urn:microsoft.com/office/officeart/2005/8/layout/hierarchy1"/>
    <dgm:cxn modelId="{E06BFAFE-6749-44E0-AD4E-9DE5EC3D6A40}" type="presParOf" srcId="{8758A90D-5F80-448A-A78F-03CB03CA5DBA}" destId="{8B07ACF7-C7C3-40D9-9536-01182EC97904}" srcOrd="0" destOrd="0" presId="urn:microsoft.com/office/officeart/2005/8/layout/hierarchy1"/>
    <dgm:cxn modelId="{E542D9FB-50BE-4F3D-8F62-79CCA55195C0}" type="presParOf" srcId="{8758A90D-5F80-448A-A78F-03CB03CA5DBA}" destId="{5C11823D-7BE5-4080-B8E2-3FBD6E35ADD7}" srcOrd="1" destOrd="0" presId="urn:microsoft.com/office/officeart/2005/8/layout/hierarchy1"/>
    <dgm:cxn modelId="{5914E72F-EEA8-4C0E-8F1E-DC16AA85782D}" type="presParOf" srcId="{5C11823D-7BE5-4080-B8E2-3FBD6E35ADD7}" destId="{38E0327A-D1CA-490A-8E17-249A2B6559CD}" srcOrd="0" destOrd="0" presId="urn:microsoft.com/office/officeart/2005/8/layout/hierarchy1"/>
    <dgm:cxn modelId="{6F88A4B0-166E-4DD0-A651-79DFCF31EF40}" type="presParOf" srcId="{38E0327A-D1CA-490A-8E17-249A2B6559CD}" destId="{EDABE06D-CBD5-407D-A6AB-74F7032A7E3B}" srcOrd="0" destOrd="0" presId="urn:microsoft.com/office/officeart/2005/8/layout/hierarchy1"/>
    <dgm:cxn modelId="{F0B1EAE3-4F17-4C14-88C3-6B3579A95E2D}" type="presParOf" srcId="{38E0327A-D1CA-490A-8E17-249A2B6559CD}" destId="{8C94A961-6EE6-44ED-B1E7-EF8EAA22EBF9}" srcOrd="1" destOrd="0" presId="urn:microsoft.com/office/officeart/2005/8/layout/hierarchy1"/>
    <dgm:cxn modelId="{0D2AD3E2-C8C4-483E-A187-D8CF1FBE64E3}" type="presParOf" srcId="{5C11823D-7BE5-4080-B8E2-3FBD6E35ADD7}" destId="{5543F442-3C1E-4230-85EB-A54FB0F443E5}" srcOrd="1" destOrd="0" presId="urn:microsoft.com/office/officeart/2005/8/layout/hierarchy1"/>
    <dgm:cxn modelId="{246B0B27-3883-47AD-9F4B-343C8EB1B4FC}" type="presParOf" srcId="{36E498DA-60A1-4221-8E81-967C7A7FBC5B}" destId="{56DD59C4-9488-4241-AC88-C5B06287C524}" srcOrd="4" destOrd="0" presId="urn:microsoft.com/office/officeart/2005/8/layout/hierarchy1"/>
    <dgm:cxn modelId="{27DFB53D-9CE4-4E4B-AC91-F1A11F1ABEEE}" type="presParOf" srcId="{36E498DA-60A1-4221-8E81-967C7A7FBC5B}" destId="{821AA84F-4D94-4028-92AE-20833B040F9F}" srcOrd="5" destOrd="0" presId="urn:microsoft.com/office/officeart/2005/8/layout/hierarchy1"/>
    <dgm:cxn modelId="{1165AB06-9261-417A-B8C8-4F26F33D89FC}" type="presParOf" srcId="{821AA84F-4D94-4028-92AE-20833B040F9F}" destId="{1CC50A27-0EA4-4056-BAC5-707FB83B5245}" srcOrd="0" destOrd="0" presId="urn:microsoft.com/office/officeart/2005/8/layout/hierarchy1"/>
    <dgm:cxn modelId="{D9E4802F-9D69-400E-870C-CDC803866C37}" type="presParOf" srcId="{1CC50A27-0EA4-4056-BAC5-707FB83B5245}" destId="{83F76CA6-12E3-4B4A-A46A-BA4A5C788EB0}" srcOrd="0" destOrd="0" presId="urn:microsoft.com/office/officeart/2005/8/layout/hierarchy1"/>
    <dgm:cxn modelId="{5753DA61-5692-4977-8546-44CD6F51B840}" type="presParOf" srcId="{1CC50A27-0EA4-4056-BAC5-707FB83B5245}" destId="{B2EF813C-CBDD-4171-8A07-FC4DB0BC8707}" srcOrd="1" destOrd="0" presId="urn:microsoft.com/office/officeart/2005/8/layout/hierarchy1"/>
    <dgm:cxn modelId="{E829B613-D597-4EB9-AD09-A84FE15971A9}" type="presParOf" srcId="{821AA84F-4D94-4028-92AE-20833B040F9F}" destId="{748B674B-D5CF-460D-92CF-F19AEE5B5E28}" srcOrd="1" destOrd="0" presId="urn:microsoft.com/office/officeart/2005/8/layout/hierarchy1"/>
    <dgm:cxn modelId="{A6A1FC6F-EB34-41D0-9FAB-B6DB0BFA68C9}" type="presParOf" srcId="{748B674B-D5CF-460D-92CF-F19AEE5B5E28}" destId="{49929C77-8A86-43E9-B59F-F74BBEC43C32}" srcOrd="0" destOrd="0" presId="urn:microsoft.com/office/officeart/2005/8/layout/hierarchy1"/>
    <dgm:cxn modelId="{B7BCB8EE-4AF5-4F9B-8C72-E5F8997622A6}" type="presParOf" srcId="{748B674B-D5CF-460D-92CF-F19AEE5B5E28}" destId="{4F2D007A-A214-41E5-A442-37FA3986983C}" srcOrd="1" destOrd="0" presId="urn:microsoft.com/office/officeart/2005/8/layout/hierarchy1"/>
    <dgm:cxn modelId="{8903C331-4154-464F-BAF2-64848EF471AF}" type="presParOf" srcId="{4F2D007A-A214-41E5-A442-37FA3986983C}" destId="{6CA4ED13-031E-48DF-9ECC-F77D88AE6E01}" srcOrd="0" destOrd="0" presId="urn:microsoft.com/office/officeart/2005/8/layout/hierarchy1"/>
    <dgm:cxn modelId="{9857A52D-8F24-43C5-BC2F-C8133366B171}" type="presParOf" srcId="{6CA4ED13-031E-48DF-9ECC-F77D88AE6E01}" destId="{D3AE1D5F-69F8-4950-8D6C-966EDD64C065}" srcOrd="0" destOrd="0" presId="urn:microsoft.com/office/officeart/2005/8/layout/hierarchy1"/>
    <dgm:cxn modelId="{D0E0ADC4-CEFF-4A9D-8C0B-6DAE1598DC15}" type="presParOf" srcId="{6CA4ED13-031E-48DF-9ECC-F77D88AE6E01}" destId="{D541B121-6212-411C-BADF-B9A3F84C2B75}" srcOrd="1" destOrd="0" presId="urn:microsoft.com/office/officeart/2005/8/layout/hierarchy1"/>
    <dgm:cxn modelId="{6749048B-5BE8-4FC7-9A44-0EF4EF458BBA}" type="presParOf" srcId="{4F2D007A-A214-41E5-A442-37FA3986983C}" destId="{230AD175-3029-430C-95B1-5155A5E3F12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C35D9-C72B-4F99-BD5C-D24C689CFC1C}"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en-US"/>
        </a:p>
      </dgm:t>
    </dgm:pt>
    <dgm:pt modelId="{C7734D98-769E-42B1-BE56-A9E924D0EA2C}">
      <dgm:prSet phldrT="[Text]" custT="1"/>
      <dgm:spPr/>
      <dgm:t>
        <a:bodyPr/>
        <a:lstStyle/>
        <a:p>
          <a:r>
            <a:rPr lang="en-GB" sz="1200" dirty="0">
              <a:latin typeface="+mn-lt"/>
            </a:rPr>
            <a:t>Skeletal Muscle </a:t>
          </a:r>
          <a:r>
            <a:rPr lang="en-GB" sz="1200" dirty="0" err="1">
              <a:latin typeface="+mn-lt"/>
            </a:rPr>
            <a:t>Fibers</a:t>
          </a:r>
          <a:r>
            <a:rPr lang="en-GB" sz="1200" dirty="0">
              <a:latin typeface="+mn-lt"/>
            </a:rPr>
            <a:t> in Microscope </a:t>
          </a:r>
          <a:endParaRPr lang="en-US" sz="1200" dirty="0">
            <a:latin typeface="+mn-lt"/>
          </a:endParaRPr>
        </a:p>
      </dgm:t>
    </dgm:pt>
    <dgm:pt modelId="{FA10241D-DB16-432D-B512-6693CC4E8F46}" type="parTrans" cxnId="{5CAFFA30-14F7-4ABF-8567-5BFA2749A156}">
      <dgm:prSet/>
      <dgm:spPr/>
      <dgm:t>
        <a:bodyPr/>
        <a:lstStyle/>
        <a:p>
          <a:endParaRPr lang="en-US"/>
        </a:p>
      </dgm:t>
    </dgm:pt>
    <dgm:pt modelId="{EEDD840C-F699-4521-8725-7955D5A9AE3F}" type="sibTrans" cxnId="{5CAFFA30-14F7-4ABF-8567-5BFA2749A156}">
      <dgm:prSet/>
      <dgm:spPr/>
      <dgm:t>
        <a:bodyPr/>
        <a:lstStyle/>
        <a:p>
          <a:endParaRPr lang="en-US"/>
        </a:p>
      </dgm:t>
    </dgm:pt>
    <dgm:pt modelId="{459B7ADA-25DD-4EDC-80A1-077B972988E8}">
      <dgm:prSet phldrT="[Text]" custT="1"/>
      <dgm:spPr/>
      <dgm:t>
        <a:bodyPr/>
        <a:lstStyle/>
        <a:p>
          <a:r>
            <a:rPr lang="en-GB" sz="1200" b="1" u="sng" dirty="0">
              <a:solidFill>
                <a:schemeClr val="accent1">
                  <a:lumMod val="75000"/>
                </a:schemeClr>
              </a:solidFill>
              <a:latin typeface="+mn-lt"/>
            </a:rPr>
            <a:t>L.M. Picture</a:t>
          </a:r>
          <a:endParaRPr lang="en-US" sz="1200" dirty="0">
            <a:solidFill>
              <a:schemeClr val="accent1">
                <a:lumMod val="75000"/>
              </a:schemeClr>
            </a:solidFill>
            <a:latin typeface="+mn-lt"/>
          </a:endParaRPr>
        </a:p>
      </dgm:t>
    </dgm:pt>
    <dgm:pt modelId="{8D291CEE-956F-4FCD-AAA4-5812FD36FA44}" type="parTrans" cxnId="{FC146687-752B-457D-ADD9-8201653BE2CC}">
      <dgm:prSet/>
      <dgm:spPr/>
      <dgm:t>
        <a:bodyPr/>
        <a:lstStyle/>
        <a:p>
          <a:endParaRPr lang="en-US" sz="1200">
            <a:latin typeface="+mn-lt"/>
          </a:endParaRPr>
        </a:p>
      </dgm:t>
    </dgm:pt>
    <dgm:pt modelId="{D97ABBF7-8EB2-4F68-B81C-76D360905E6A}" type="sibTrans" cxnId="{FC146687-752B-457D-ADD9-8201653BE2CC}">
      <dgm:prSet/>
      <dgm:spPr/>
      <dgm:t>
        <a:bodyPr/>
        <a:lstStyle/>
        <a:p>
          <a:endParaRPr lang="en-US"/>
        </a:p>
      </dgm:t>
    </dgm:pt>
    <dgm:pt modelId="{9531AC20-DBF3-4B76-9C86-F26F51B6D649}">
      <dgm:prSet phldrT="[Text]" custT="1"/>
      <dgm:spPr/>
      <dgm:t>
        <a:bodyPr/>
        <a:lstStyle/>
        <a:p>
          <a:r>
            <a:rPr lang="en-GB" sz="1200" b="1" u="sng" dirty="0">
              <a:solidFill>
                <a:schemeClr val="accent1">
                  <a:lumMod val="75000"/>
                </a:schemeClr>
              </a:solidFill>
              <a:latin typeface="+mn-lt"/>
              <a:ea typeface="+mn-ea"/>
              <a:cs typeface="Traditional Arabic" pitchFamily="2" charset="-78"/>
            </a:rPr>
            <a:t>E.M. Picture</a:t>
          </a:r>
          <a:endParaRPr lang="en-US" sz="1200" dirty="0">
            <a:solidFill>
              <a:schemeClr val="accent1">
                <a:lumMod val="75000"/>
              </a:schemeClr>
            </a:solidFill>
            <a:latin typeface="+mn-lt"/>
          </a:endParaRPr>
        </a:p>
      </dgm:t>
    </dgm:pt>
    <dgm:pt modelId="{B5389957-95F0-4B0F-BBF3-D0CA0234DB5D}" type="parTrans" cxnId="{8EB84543-2A19-4539-8881-E61E0D23BA40}">
      <dgm:prSet/>
      <dgm:spPr/>
      <dgm:t>
        <a:bodyPr/>
        <a:lstStyle/>
        <a:p>
          <a:endParaRPr lang="en-US" sz="1200">
            <a:latin typeface="+mn-lt"/>
          </a:endParaRPr>
        </a:p>
      </dgm:t>
    </dgm:pt>
    <dgm:pt modelId="{ECBEFA94-2774-45A9-95AA-6965720C7CE6}" type="sibTrans" cxnId="{8EB84543-2A19-4539-8881-E61E0D23BA40}">
      <dgm:prSet/>
      <dgm:spPr/>
      <dgm:t>
        <a:bodyPr/>
        <a:lstStyle/>
        <a:p>
          <a:endParaRPr lang="en-US"/>
        </a:p>
      </dgm:t>
    </dgm:pt>
    <dgm:pt modelId="{45C13356-CAF5-4DB4-A99A-419969D1C5BE}">
      <dgm:prSet phldrT="[Text]" custT="1"/>
      <dgm:spPr/>
      <dgm:t>
        <a:bodyPr/>
        <a:lstStyle/>
        <a:p>
          <a:r>
            <a:rPr lang="en-GB" sz="1200" dirty="0">
              <a:latin typeface="+mn-lt"/>
              <a:cs typeface="Traditional Arabic" pitchFamily="2" charset="-78"/>
            </a:rPr>
            <a:t>Sarcoplasm contains:</a:t>
          </a:r>
          <a:endParaRPr lang="en-GB" sz="1200" b="1" dirty="0">
            <a:latin typeface="+mn-lt"/>
            <a:cs typeface="Traditional Arabic" pitchFamily="2" charset="-78"/>
          </a:endParaRPr>
        </a:p>
        <a:p>
          <a:r>
            <a:rPr lang="en-GB" sz="1200" dirty="0">
              <a:latin typeface="+mn-lt"/>
              <a:cs typeface="Times New Roman" charset="0"/>
            </a:rPr>
            <a:t>* Parallel </a:t>
          </a:r>
          <a:r>
            <a:rPr lang="en-GB" sz="1200" u="sng" dirty="0">
              <a:solidFill>
                <a:srgbClr val="FF0000"/>
              </a:solidFill>
              <a:latin typeface="+mn-lt"/>
              <a:cs typeface="Times New Roman" charset="0"/>
            </a:rPr>
            <a:t>myofibrils</a:t>
          </a:r>
          <a:r>
            <a:rPr lang="en-GB" sz="1200" dirty="0">
              <a:solidFill>
                <a:srgbClr val="FF0000"/>
              </a:solidFill>
              <a:latin typeface="+mn-lt"/>
              <a:cs typeface="Times New Roman" charset="0"/>
            </a:rPr>
            <a:t>.</a:t>
          </a:r>
        </a:p>
        <a:p>
          <a:r>
            <a:rPr lang="en-GB" sz="1200" dirty="0">
              <a:latin typeface="+mn-lt"/>
              <a:cs typeface="Times New Roman" charset="0"/>
            </a:rPr>
            <a:t>* Numerous </a:t>
          </a:r>
          <a:r>
            <a:rPr lang="en-GB" sz="1200" u="sng" dirty="0">
              <a:solidFill>
                <a:srgbClr val="FF0000"/>
              </a:solidFill>
              <a:latin typeface="+mn-lt"/>
              <a:cs typeface="Times New Roman" charset="0"/>
            </a:rPr>
            <a:t>mitochondria</a:t>
          </a:r>
          <a:r>
            <a:rPr lang="en-GB" sz="1200" dirty="0">
              <a:latin typeface="+mn-lt"/>
              <a:cs typeface="Times New Roman" charset="0"/>
            </a:rPr>
            <a:t>, arranged in rows between the myofibrils.</a:t>
          </a:r>
        </a:p>
        <a:p>
          <a:r>
            <a:rPr lang="en-GB" sz="1200" dirty="0">
              <a:latin typeface="+mn-lt"/>
              <a:cs typeface="Times New Roman" charset="0"/>
            </a:rPr>
            <a:t>* Well developed smooth endoplasmic reticulum (</a:t>
          </a:r>
          <a:r>
            <a:rPr lang="en-GB" sz="1200" u="sng" dirty="0">
              <a:latin typeface="+mn-lt"/>
              <a:cs typeface="Times New Roman" charset="0"/>
            </a:rPr>
            <a:t>sarcoplasmic reticulum-SR</a:t>
          </a:r>
          <a:r>
            <a:rPr lang="en-GB" sz="1200" dirty="0">
              <a:latin typeface="+mn-lt"/>
              <a:cs typeface="Times New Roman" charset="0"/>
            </a:rPr>
            <a:t>).</a:t>
          </a:r>
        </a:p>
        <a:p>
          <a:r>
            <a:rPr lang="en-US" sz="1200" dirty="0">
              <a:latin typeface="+mn-lt"/>
            </a:rPr>
            <a:t>* Myoglobin pigment. [carry &amp; store O2]</a:t>
          </a:r>
        </a:p>
        <a:p>
          <a:r>
            <a:rPr lang="en-US" sz="1200" dirty="0">
              <a:latin typeface="+mn-lt"/>
              <a:cs typeface="Times New Roman" charset="0"/>
            </a:rPr>
            <a:t>* Glycogen[store food]</a:t>
          </a:r>
          <a:endParaRPr lang="en-US" sz="1200" dirty="0">
            <a:latin typeface="+mn-lt"/>
          </a:endParaRPr>
        </a:p>
      </dgm:t>
    </dgm:pt>
    <dgm:pt modelId="{CF8EC556-AD37-45C0-BEEE-82B45B863640}" type="sibTrans" cxnId="{EEF320FD-D979-4D50-8D6B-A410135DCB09}">
      <dgm:prSet/>
      <dgm:spPr/>
      <dgm:t>
        <a:bodyPr/>
        <a:lstStyle/>
        <a:p>
          <a:endParaRPr lang="en-US"/>
        </a:p>
      </dgm:t>
    </dgm:pt>
    <dgm:pt modelId="{8EC486AE-115D-41DF-A780-82DD014F4948}" type="parTrans" cxnId="{EEF320FD-D979-4D50-8D6B-A410135DCB09}">
      <dgm:prSet/>
      <dgm:spPr/>
      <dgm:t>
        <a:bodyPr/>
        <a:lstStyle/>
        <a:p>
          <a:endParaRPr lang="en-US" sz="1200">
            <a:latin typeface="+mn-lt"/>
          </a:endParaRPr>
        </a:p>
      </dgm:t>
    </dgm:pt>
    <dgm:pt modelId="{76AFF48C-A492-422A-B5D9-34763AC8716F}">
      <dgm:prSet phldrT="[Text]" custT="1"/>
      <dgm:spPr/>
      <dgm:t>
        <a:bodyPr/>
        <a:lstStyle/>
        <a:p>
          <a:r>
            <a:rPr lang="en-GB" sz="1200" u="sng" dirty="0">
              <a:solidFill>
                <a:srgbClr val="FF0000"/>
              </a:solidFill>
              <a:latin typeface="+mn-lt"/>
              <a:ea typeface="MS PGothic" pitchFamily="34" charset="-128"/>
            </a:rPr>
            <a:t> * Cylindrical</a:t>
          </a:r>
          <a:r>
            <a:rPr lang="en-GB" sz="1200" dirty="0">
              <a:solidFill>
                <a:srgbClr val="FF0000"/>
              </a:solidFill>
              <a:latin typeface="+mn-lt"/>
              <a:ea typeface="MS PGothic" pitchFamily="34" charset="-128"/>
            </a:rPr>
            <a:t> </a:t>
          </a:r>
          <a:r>
            <a:rPr lang="en-GB" sz="1200" dirty="0">
              <a:latin typeface="+mn-lt"/>
              <a:ea typeface="MS PGothic" pitchFamily="34" charset="-128"/>
            </a:rPr>
            <a:t>in shape.</a:t>
          </a:r>
        </a:p>
        <a:p>
          <a:r>
            <a:rPr lang="en-GB" sz="1200" u="sng" dirty="0">
              <a:solidFill>
                <a:srgbClr val="FF0000"/>
              </a:solidFill>
              <a:latin typeface="+mn-lt"/>
              <a:ea typeface="MS PGothic" pitchFamily="34" charset="-128"/>
            </a:rPr>
            <a:t>* Non-branched</a:t>
          </a:r>
          <a:r>
            <a:rPr lang="en-GB" sz="1200" dirty="0">
              <a:latin typeface="+mn-lt"/>
              <a:ea typeface="MS PGothic" pitchFamily="34" charset="-128"/>
            </a:rPr>
            <a:t>.</a:t>
          </a:r>
        </a:p>
        <a:p>
          <a:r>
            <a:rPr lang="en-GB" sz="1200" dirty="0">
              <a:latin typeface="+mn-lt"/>
              <a:ea typeface="MS PGothic" pitchFamily="34" charset="-128"/>
            </a:rPr>
            <a:t>* Covered by a clear cell membrane, the </a:t>
          </a:r>
          <a:r>
            <a:rPr lang="en-GB" sz="1200" b="1" dirty="0">
              <a:latin typeface="+mn-lt"/>
              <a:ea typeface="MS PGothic" pitchFamily="34" charset="-128"/>
            </a:rPr>
            <a:t>sarcolemma.</a:t>
          </a:r>
        </a:p>
        <a:p>
          <a:r>
            <a:rPr lang="en-GB" sz="1200" u="sng" dirty="0">
              <a:solidFill>
                <a:srgbClr val="FF0000"/>
              </a:solidFill>
              <a:latin typeface="+mn-lt"/>
              <a:ea typeface="MS PGothic" pitchFamily="34" charset="-128"/>
            </a:rPr>
            <a:t> * Multinucleated</a:t>
          </a:r>
          <a:r>
            <a:rPr lang="en-GB" sz="1200" dirty="0">
              <a:solidFill>
                <a:srgbClr val="FF0000"/>
              </a:solidFill>
              <a:latin typeface="+mn-lt"/>
              <a:ea typeface="MS PGothic" pitchFamily="34" charset="-128"/>
            </a:rPr>
            <a:t>: </a:t>
          </a:r>
          <a:r>
            <a:rPr lang="en-GB" sz="1200" dirty="0">
              <a:latin typeface="+mn-lt"/>
              <a:ea typeface="MS PGothic" pitchFamily="34" charset="-128"/>
            </a:rPr>
            <a:t>nuclei are multiple and are peripherally located (close to the sarcolemma).</a:t>
          </a:r>
        </a:p>
        <a:p>
          <a:r>
            <a:rPr lang="en-GB" sz="1200" dirty="0">
              <a:latin typeface="+mn-lt"/>
              <a:ea typeface="MS PGothic" pitchFamily="34" charset="-128"/>
            </a:rPr>
            <a:t>* Cytoplasm </a:t>
          </a:r>
          <a:r>
            <a:rPr lang="en-GB" sz="1200" b="1" dirty="0">
              <a:latin typeface="+mn-lt"/>
              <a:ea typeface="MS PGothic" pitchFamily="34" charset="-128"/>
            </a:rPr>
            <a:t>(sarcoplasm) </a:t>
          </a:r>
          <a:r>
            <a:rPr lang="en-GB" sz="1200" dirty="0">
              <a:latin typeface="+mn-lt"/>
              <a:ea typeface="MS PGothic" pitchFamily="34" charset="-128"/>
            </a:rPr>
            <a:t>is acidophilic and shows clear </a:t>
          </a:r>
          <a:r>
            <a:rPr lang="en-GB" sz="1200" u="sng" dirty="0">
              <a:solidFill>
                <a:srgbClr val="FF0000"/>
              </a:solidFill>
              <a:latin typeface="+mn-lt"/>
              <a:ea typeface="MS PGothic" pitchFamily="34" charset="-128"/>
            </a:rPr>
            <a:t>transverse striations</a:t>
          </a:r>
          <a:endParaRPr lang="en-US" sz="1200" dirty="0">
            <a:solidFill>
              <a:srgbClr val="FF0000"/>
            </a:solidFill>
            <a:latin typeface="+mn-lt"/>
          </a:endParaRPr>
        </a:p>
      </dgm:t>
    </dgm:pt>
    <dgm:pt modelId="{7ED25362-55B3-4EB1-AA44-FAE042ED48C5}" type="sibTrans" cxnId="{7931BA33-B504-4687-B3A0-10B7FE760397}">
      <dgm:prSet/>
      <dgm:spPr/>
      <dgm:t>
        <a:bodyPr/>
        <a:lstStyle/>
        <a:p>
          <a:endParaRPr lang="en-US"/>
        </a:p>
      </dgm:t>
    </dgm:pt>
    <dgm:pt modelId="{DC8BA232-803D-4F6B-BFB0-E400A719EC45}" type="parTrans" cxnId="{7931BA33-B504-4687-B3A0-10B7FE760397}">
      <dgm:prSet/>
      <dgm:spPr/>
      <dgm:t>
        <a:bodyPr/>
        <a:lstStyle/>
        <a:p>
          <a:endParaRPr lang="en-US" sz="1200">
            <a:latin typeface="+mn-lt"/>
          </a:endParaRPr>
        </a:p>
      </dgm:t>
    </dgm:pt>
    <dgm:pt modelId="{068F792B-28F9-4AFD-ACEF-63AFA11E1BB6}" type="pres">
      <dgm:prSet presAssocID="{AA6C35D9-C72B-4F99-BD5C-D24C689CFC1C}" presName="hierChild1" presStyleCnt="0">
        <dgm:presLayoutVars>
          <dgm:chPref val="1"/>
          <dgm:dir/>
          <dgm:animOne val="branch"/>
          <dgm:animLvl val="lvl"/>
          <dgm:resizeHandles/>
        </dgm:presLayoutVars>
      </dgm:prSet>
      <dgm:spPr/>
    </dgm:pt>
    <dgm:pt modelId="{4C79953E-F6DD-46EB-BCC0-754166DEDF2C}" type="pres">
      <dgm:prSet presAssocID="{C7734D98-769E-42B1-BE56-A9E924D0EA2C}" presName="hierRoot1" presStyleCnt="0"/>
      <dgm:spPr/>
    </dgm:pt>
    <dgm:pt modelId="{ED44C88B-5B61-4081-9871-8ACCA85A4178}" type="pres">
      <dgm:prSet presAssocID="{C7734D98-769E-42B1-BE56-A9E924D0EA2C}" presName="composite" presStyleCnt="0"/>
      <dgm:spPr/>
    </dgm:pt>
    <dgm:pt modelId="{7741EA2F-5797-4CC6-9730-65C359520209}" type="pres">
      <dgm:prSet presAssocID="{C7734D98-769E-42B1-BE56-A9E924D0EA2C}" presName="background" presStyleLbl="node0" presStyleIdx="0" presStyleCnt="1"/>
      <dgm:spPr/>
    </dgm:pt>
    <dgm:pt modelId="{5556F32F-C15E-42EC-89BD-F6EFD9F4DB65}" type="pres">
      <dgm:prSet presAssocID="{C7734D98-769E-42B1-BE56-A9E924D0EA2C}" presName="text" presStyleLbl="fgAcc0" presStyleIdx="0" presStyleCnt="1" custScaleY="59755" custLinFactNeighborX="1399" custLinFactNeighborY="-257">
        <dgm:presLayoutVars>
          <dgm:chPref val="3"/>
        </dgm:presLayoutVars>
      </dgm:prSet>
      <dgm:spPr/>
    </dgm:pt>
    <dgm:pt modelId="{6AF33250-0F7F-4E9E-A3CD-BB79DDEB7A98}" type="pres">
      <dgm:prSet presAssocID="{C7734D98-769E-42B1-BE56-A9E924D0EA2C}" presName="hierChild2" presStyleCnt="0"/>
      <dgm:spPr/>
    </dgm:pt>
    <dgm:pt modelId="{ABBC2FAE-DE17-49F8-8CA9-D2FD9F3416A5}" type="pres">
      <dgm:prSet presAssocID="{8D291CEE-956F-4FCD-AAA4-5812FD36FA44}" presName="Name10" presStyleLbl="parChTrans1D2" presStyleIdx="0" presStyleCnt="2"/>
      <dgm:spPr/>
    </dgm:pt>
    <dgm:pt modelId="{DBC260EC-8396-46AF-9DA4-C7820A6DD29D}" type="pres">
      <dgm:prSet presAssocID="{459B7ADA-25DD-4EDC-80A1-077B972988E8}" presName="hierRoot2" presStyleCnt="0"/>
      <dgm:spPr/>
    </dgm:pt>
    <dgm:pt modelId="{30518080-93F5-46AE-B4F8-90A7581903A6}" type="pres">
      <dgm:prSet presAssocID="{459B7ADA-25DD-4EDC-80A1-077B972988E8}" presName="composite2" presStyleCnt="0"/>
      <dgm:spPr/>
    </dgm:pt>
    <dgm:pt modelId="{26302CE0-26F3-4566-86D8-CDCE757EA0A7}" type="pres">
      <dgm:prSet presAssocID="{459B7ADA-25DD-4EDC-80A1-077B972988E8}" presName="background2" presStyleLbl="node2" presStyleIdx="0" presStyleCnt="2"/>
      <dgm:spPr/>
    </dgm:pt>
    <dgm:pt modelId="{B4B79EB2-C859-4397-9D64-3FC233B61347}" type="pres">
      <dgm:prSet presAssocID="{459B7ADA-25DD-4EDC-80A1-077B972988E8}" presName="text2" presStyleLbl="fgAcc2" presStyleIdx="0" presStyleCnt="2" custScaleY="33063">
        <dgm:presLayoutVars>
          <dgm:chPref val="3"/>
        </dgm:presLayoutVars>
      </dgm:prSet>
      <dgm:spPr/>
    </dgm:pt>
    <dgm:pt modelId="{808847DD-AAB8-42D5-BBB7-B9C613DE0A48}" type="pres">
      <dgm:prSet presAssocID="{459B7ADA-25DD-4EDC-80A1-077B972988E8}" presName="hierChild3" presStyleCnt="0"/>
      <dgm:spPr/>
    </dgm:pt>
    <dgm:pt modelId="{FC3C17B8-D5E6-4675-843A-27FCB2AA1FFA}" type="pres">
      <dgm:prSet presAssocID="{DC8BA232-803D-4F6B-BFB0-E400A719EC45}" presName="Name17" presStyleLbl="parChTrans1D3" presStyleIdx="0" presStyleCnt="2"/>
      <dgm:spPr/>
    </dgm:pt>
    <dgm:pt modelId="{0030A7A9-1DFF-4F7F-A7E4-4E8F73B08CEB}" type="pres">
      <dgm:prSet presAssocID="{76AFF48C-A492-422A-B5D9-34763AC8716F}" presName="hierRoot3" presStyleCnt="0"/>
      <dgm:spPr/>
    </dgm:pt>
    <dgm:pt modelId="{17935154-E2AA-4CE9-A493-C48FB66FFBDF}" type="pres">
      <dgm:prSet presAssocID="{76AFF48C-A492-422A-B5D9-34763AC8716F}" presName="composite3" presStyleCnt="0"/>
      <dgm:spPr/>
    </dgm:pt>
    <dgm:pt modelId="{F74352DC-44E9-45DD-95AD-97DE24C91797}" type="pres">
      <dgm:prSet presAssocID="{76AFF48C-A492-422A-B5D9-34763AC8716F}" presName="background3" presStyleLbl="node3" presStyleIdx="0" presStyleCnt="2"/>
      <dgm:spPr/>
    </dgm:pt>
    <dgm:pt modelId="{AC4B9A7C-C273-4131-8D01-36DE1D0FEED5}" type="pres">
      <dgm:prSet presAssocID="{76AFF48C-A492-422A-B5D9-34763AC8716F}" presName="text3" presStyleLbl="fgAcc3" presStyleIdx="0" presStyleCnt="2" custScaleX="140078" custScaleY="362300" custLinFactNeighborX="753" custLinFactNeighborY="126">
        <dgm:presLayoutVars>
          <dgm:chPref val="3"/>
        </dgm:presLayoutVars>
      </dgm:prSet>
      <dgm:spPr/>
    </dgm:pt>
    <dgm:pt modelId="{738E5552-CDF2-4E9D-AFCA-E5629557AA39}" type="pres">
      <dgm:prSet presAssocID="{76AFF48C-A492-422A-B5D9-34763AC8716F}" presName="hierChild4" presStyleCnt="0"/>
      <dgm:spPr/>
    </dgm:pt>
    <dgm:pt modelId="{82D6DE5F-92AD-48BA-951E-82BDB74239DB}" type="pres">
      <dgm:prSet presAssocID="{B5389957-95F0-4B0F-BBF3-D0CA0234DB5D}" presName="Name10" presStyleLbl="parChTrans1D2" presStyleIdx="1" presStyleCnt="2"/>
      <dgm:spPr/>
    </dgm:pt>
    <dgm:pt modelId="{C1D6428A-D100-42CE-928C-C50C7B623EDE}" type="pres">
      <dgm:prSet presAssocID="{9531AC20-DBF3-4B76-9C86-F26F51B6D649}" presName="hierRoot2" presStyleCnt="0"/>
      <dgm:spPr/>
    </dgm:pt>
    <dgm:pt modelId="{FE990306-7CD4-483F-ACE4-B929542D03A2}" type="pres">
      <dgm:prSet presAssocID="{9531AC20-DBF3-4B76-9C86-F26F51B6D649}" presName="composite2" presStyleCnt="0"/>
      <dgm:spPr/>
    </dgm:pt>
    <dgm:pt modelId="{5DDF6CAB-568C-46AF-AA54-53739A299C29}" type="pres">
      <dgm:prSet presAssocID="{9531AC20-DBF3-4B76-9C86-F26F51B6D649}" presName="background2" presStyleLbl="node2" presStyleIdx="1" presStyleCnt="2"/>
      <dgm:spPr/>
    </dgm:pt>
    <dgm:pt modelId="{F3738CFE-B9B7-4389-B92E-C427CE33403F}" type="pres">
      <dgm:prSet presAssocID="{9531AC20-DBF3-4B76-9C86-F26F51B6D649}" presName="text2" presStyleLbl="fgAcc2" presStyleIdx="1" presStyleCnt="2" custScaleY="32599">
        <dgm:presLayoutVars>
          <dgm:chPref val="3"/>
        </dgm:presLayoutVars>
      </dgm:prSet>
      <dgm:spPr/>
    </dgm:pt>
    <dgm:pt modelId="{3C945C22-CFCD-4FAC-9473-362F8DBE66C1}" type="pres">
      <dgm:prSet presAssocID="{9531AC20-DBF3-4B76-9C86-F26F51B6D649}" presName="hierChild3" presStyleCnt="0"/>
      <dgm:spPr/>
    </dgm:pt>
    <dgm:pt modelId="{1B4195DE-A151-42FE-84E5-E23F6A6B40FB}" type="pres">
      <dgm:prSet presAssocID="{8EC486AE-115D-41DF-A780-82DD014F4948}" presName="Name17" presStyleLbl="parChTrans1D3" presStyleIdx="1" presStyleCnt="2"/>
      <dgm:spPr/>
    </dgm:pt>
    <dgm:pt modelId="{9EC2993A-7C81-4283-8136-1906DB2C0C2C}" type="pres">
      <dgm:prSet presAssocID="{45C13356-CAF5-4DB4-A99A-419969D1C5BE}" presName="hierRoot3" presStyleCnt="0"/>
      <dgm:spPr/>
    </dgm:pt>
    <dgm:pt modelId="{34034069-2D2D-43EA-BA68-73467F3764E4}" type="pres">
      <dgm:prSet presAssocID="{45C13356-CAF5-4DB4-A99A-419969D1C5BE}" presName="composite3" presStyleCnt="0"/>
      <dgm:spPr/>
    </dgm:pt>
    <dgm:pt modelId="{077A6D3F-07B4-4E5C-943F-6E0E2E863E97}" type="pres">
      <dgm:prSet presAssocID="{45C13356-CAF5-4DB4-A99A-419969D1C5BE}" presName="background3" presStyleLbl="node3" presStyleIdx="1" presStyleCnt="2"/>
      <dgm:spPr/>
    </dgm:pt>
    <dgm:pt modelId="{A71B619D-78C9-44B4-B2F2-5A904F0CC782}" type="pres">
      <dgm:prSet presAssocID="{45C13356-CAF5-4DB4-A99A-419969D1C5BE}" presName="text3" presStyleLbl="fgAcc3" presStyleIdx="1" presStyleCnt="2" custScaleX="130239" custScaleY="356994">
        <dgm:presLayoutVars>
          <dgm:chPref val="3"/>
        </dgm:presLayoutVars>
      </dgm:prSet>
      <dgm:spPr/>
    </dgm:pt>
    <dgm:pt modelId="{B2EA9A88-2B08-4547-90C2-C0B423DF74C8}" type="pres">
      <dgm:prSet presAssocID="{45C13356-CAF5-4DB4-A99A-419969D1C5BE}" presName="hierChild4" presStyleCnt="0"/>
      <dgm:spPr/>
    </dgm:pt>
  </dgm:ptLst>
  <dgm:cxnLst>
    <dgm:cxn modelId="{7931BA33-B504-4687-B3A0-10B7FE760397}" srcId="{459B7ADA-25DD-4EDC-80A1-077B972988E8}" destId="{76AFF48C-A492-422A-B5D9-34763AC8716F}" srcOrd="0" destOrd="0" parTransId="{DC8BA232-803D-4F6B-BFB0-E400A719EC45}" sibTransId="{7ED25362-55B3-4EB1-AA44-FAE042ED48C5}"/>
    <dgm:cxn modelId="{FC146687-752B-457D-ADD9-8201653BE2CC}" srcId="{C7734D98-769E-42B1-BE56-A9E924D0EA2C}" destId="{459B7ADA-25DD-4EDC-80A1-077B972988E8}" srcOrd="0" destOrd="0" parTransId="{8D291CEE-956F-4FCD-AAA4-5812FD36FA44}" sibTransId="{D97ABBF7-8EB2-4F68-B81C-76D360905E6A}"/>
    <dgm:cxn modelId="{9EBE00A5-AEA4-46DF-87D3-1DB3BB81FA05}" type="presOf" srcId="{C7734D98-769E-42B1-BE56-A9E924D0EA2C}" destId="{5556F32F-C15E-42EC-89BD-F6EFD9F4DB65}" srcOrd="0" destOrd="0" presId="urn:microsoft.com/office/officeart/2005/8/layout/hierarchy1"/>
    <dgm:cxn modelId="{0215159E-795B-40DF-81D3-9B76BBAE9EBF}" type="presOf" srcId="{45C13356-CAF5-4DB4-A99A-419969D1C5BE}" destId="{A71B619D-78C9-44B4-B2F2-5A904F0CC782}" srcOrd="0" destOrd="0" presId="urn:microsoft.com/office/officeart/2005/8/layout/hierarchy1"/>
    <dgm:cxn modelId="{FB7D7BBE-065E-40E7-895E-C23DF76F6831}" type="presOf" srcId="{AA6C35D9-C72B-4F99-BD5C-D24C689CFC1C}" destId="{068F792B-28F9-4AFD-ACEF-63AFA11E1BB6}" srcOrd="0" destOrd="0" presId="urn:microsoft.com/office/officeart/2005/8/layout/hierarchy1"/>
    <dgm:cxn modelId="{8EB84543-2A19-4539-8881-E61E0D23BA40}" srcId="{C7734D98-769E-42B1-BE56-A9E924D0EA2C}" destId="{9531AC20-DBF3-4B76-9C86-F26F51B6D649}" srcOrd="1" destOrd="0" parTransId="{B5389957-95F0-4B0F-BBF3-D0CA0234DB5D}" sibTransId="{ECBEFA94-2774-45A9-95AA-6965720C7CE6}"/>
    <dgm:cxn modelId="{A09AD7DD-FB57-4670-817E-6B86B8D98437}" type="presOf" srcId="{9531AC20-DBF3-4B76-9C86-F26F51B6D649}" destId="{F3738CFE-B9B7-4389-B92E-C427CE33403F}" srcOrd="0" destOrd="0" presId="urn:microsoft.com/office/officeart/2005/8/layout/hierarchy1"/>
    <dgm:cxn modelId="{0D0F03B3-F577-4759-86B8-1A3D35857F22}" type="presOf" srcId="{B5389957-95F0-4B0F-BBF3-D0CA0234DB5D}" destId="{82D6DE5F-92AD-48BA-951E-82BDB74239DB}" srcOrd="0" destOrd="0" presId="urn:microsoft.com/office/officeart/2005/8/layout/hierarchy1"/>
    <dgm:cxn modelId="{5CAFFA30-14F7-4ABF-8567-5BFA2749A156}" srcId="{AA6C35D9-C72B-4F99-BD5C-D24C689CFC1C}" destId="{C7734D98-769E-42B1-BE56-A9E924D0EA2C}" srcOrd="0" destOrd="0" parTransId="{FA10241D-DB16-432D-B512-6693CC4E8F46}" sibTransId="{EEDD840C-F699-4521-8725-7955D5A9AE3F}"/>
    <dgm:cxn modelId="{EEF320FD-D979-4D50-8D6B-A410135DCB09}" srcId="{9531AC20-DBF3-4B76-9C86-F26F51B6D649}" destId="{45C13356-CAF5-4DB4-A99A-419969D1C5BE}" srcOrd="0" destOrd="0" parTransId="{8EC486AE-115D-41DF-A780-82DD014F4948}" sibTransId="{CF8EC556-AD37-45C0-BEEE-82B45B863640}"/>
    <dgm:cxn modelId="{5D79E968-2C7D-46EE-AA3E-2BEE4EAA26BD}" type="presOf" srcId="{459B7ADA-25DD-4EDC-80A1-077B972988E8}" destId="{B4B79EB2-C859-4397-9D64-3FC233B61347}" srcOrd="0" destOrd="0" presId="urn:microsoft.com/office/officeart/2005/8/layout/hierarchy1"/>
    <dgm:cxn modelId="{847C8D9D-1FB2-4846-B2AA-8B0D806CDD68}" type="presOf" srcId="{76AFF48C-A492-422A-B5D9-34763AC8716F}" destId="{AC4B9A7C-C273-4131-8D01-36DE1D0FEED5}" srcOrd="0" destOrd="0" presId="urn:microsoft.com/office/officeart/2005/8/layout/hierarchy1"/>
    <dgm:cxn modelId="{E4988E01-C736-4F70-B808-E1FB5CADC8B4}" type="presOf" srcId="{8EC486AE-115D-41DF-A780-82DD014F4948}" destId="{1B4195DE-A151-42FE-84E5-E23F6A6B40FB}" srcOrd="0" destOrd="0" presId="urn:microsoft.com/office/officeart/2005/8/layout/hierarchy1"/>
    <dgm:cxn modelId="{62329B3B-A589-4E7A-928B-F00799393831}" type="presOf" srcId="{DC8BA232-803D-4F6B-BFB0-E400A719EC45}" destId="{FC3C17B8-D5E6-4675-843A-27FCB2AA1FFA}" srcOrd="0" destOrd="0" presId="urn:microsoft.com/office/officeart/2005/8/layout/hierarchy1"/>
    <dgm:cxn modelId="{1402580D-8F6A-4FA4-A1DA-B2AC880C4AE0}" type="presOf" srcId="{8D291CEE-956F-4FCD-AAA4-5812FD36FA44}" destId="{ABBC2FAE-DE17-49F8-8CA9-D2FD9F3416A5}" srcOrd="0" destOrd="0" presId="urn:microsoft.com/office/officeart/2005/8/layout/hierarchy1"/>
    <dgm:cxn modelId="{3C2AC500-7013-45DA-B272-E01F085846E6}" type="presParOf" srcId="{068F792B-28F9-4AFD-ACEF-63AFA11E1BB6}" destId="{4C79953E-F6DD-46EB-BCC0-754166DEDF2C}" srcOrd="0" destOrd="0" presId="urn:microsoft.com/office/officeart/2005/8/layout/hierarchy1"/>
    <dgm:cxn modelId="{3B53926A-2A9C-4555-96DE-A2CFFCE8DD07}" type="presParOf" srcId="{4C79953E-F6DD-46EB-BCC0-754166DEDF2C}" destId="{ED44C88B-5B61-4081-9871-8ACCA85A4178}" srcOrd="0" destOrd="0" presId="urn:microsoft.com/office/officeart/2005/8/layout/hierarchy1"/>
    <dgm:cxn modelId="{EE653A36-0356-4461-97FA-ED99484CD9B4}" type="presParOf" srcId="{ED44C88B-5B61-4081-9871-8ACCA85A4178}" destId="{7741EA2F-5797-4CC6-9730-65C359520209}" srcOrd="0" destOrd="0" presId="urn:microsoft.com/office/officeart/2005/8/layout/hierarchy1"/>
    <dgm:cxn modelId="{45C74F11-FEF1-485A-93C8-33884F6149D2}" type="presParOf" srcId="{ED44C88B-5B61-4081-9871-8ACCA85A4178}" destId="{5556F32F-C15E-42EC-89BD-F6EFD9F4DB65}" srcOrd="1" destOrd="0" presId="urn:microsoft.com/office/officeart/2005/8/layout/hierarchy1"/>
    <dgm:cxn modelId="{0C881742-A6B7-404D-B6FF-524A88C8F5A8}" type="presParOf" srcId="{4C79953E-F6DD-46EB-BCC0-754166DEDF2C}" destId="{6AF33250-0F7F-4E9E-A3CD-BB79DDEB7A98}" srcOrd="1" destOrd="0" presId="urn:microsoft.com/office/officeart/2005/8/layout/hierarchy1"/>
    <dgm:cxn modelId="{5F3A8384-D660-4F34-8511-259245303CCE}" type="presParOf" srcId="{6AF33250-0F7F-4E9E-A3CD-BB79DDEB7A98}" destId="{ABBC2FAE-DE17-49F8-8CA9-D2FD9F3416A5}" srcOrd="0" destOrd="0" presId="urn:microsoft.com/office/officeart/2005/8/layout/hierarchy1"/>
    <dgm:cxn modelId="{9A74AE58-7600-4C91-A026-6C6338F07462}" type="presParOf" srcId="{6AF33250-0F7F-4E9E-A3CD-BB79DDEB7A98}" destId="{DBC260EC-8396-46AF-9DA4-C7820A6DD29D}" srcOrd="1" destOrd="0" presId="urn:microsoft.com/office/officeart/2005/8/layout/hierarchy1"/>
    <dgm:cxn modelId="{C8DC038D-5231-424F-B35E-ECBB67881447}" type="presParOf" srcId="{DBC260EC-8396-46AF-9DA4-C7820A6DD29D}" destId="{30518080-93F5-46AE-B4F8-90A7581903A6}" srcOrd="0" destOrd="0" presId="urn:microsoft.com/office/officeart/2005/8/layout/hierarchy1"/>
    <dgm:cxn modelId="{09819209-0C9B-49BC-B1A2-53AED3DAAC2F}" type="presParOf" srcId="{30518080-93F5-46AE-B4F8-90A7581903A6}" destId="{26302CE0-26F3-4566-86D8-CDCE757EA0A7}" srcOrd="0" destOrd="0" presId="urn:microsoft.com/office/officeart/2005/8/layout/hierarchy1"/>
    <dgm:cxn modelId="{548ECB99-52E9-40D6-BE22-AB6D2C5F5D6C}" type="presParOf" srcId="{30518080-93F5-46AE-B4F8-90A7581903A6}" destId="{B4B79EB2-C859-4397-9D64-3FC233B61347}" srcOrd="1" destOrd="0" presId="urn:microsoft.com/office/officeart/2005/8/layout/hierarchy1"/>
    <dgm:cxn modelId="{A298350F-7987-49BD-B43A-A2C3516966E7}" type="presParOf" srcId="{DBC260EC-8396-46AF-9DA4-C7820A6DD29D}" destId="{808847DD-AAB8-42D5-BBB7-B9C613DE0A48}" srcOrd="1" destOrd="0" presId="urn:microsoft.com/office/officeart/2005/8/layout/hierarchy1"/>
    <dgm:cxn modelId="{5A7F7F7C-7BF5-4792-848D-035F4518944A}" type="presParOf" srcId="{808847DD-AAB8-42D5-BBB7-B9C613DE0A48}" destId="{FC3C17B8-D5E6-4675-843A-27FCB2AA1FFA}" srcOrd="0" destOrd="0" presId="urn:microsoft.com/office/officeart/2005/8/layout/hierarchy1"/>
    <dgm:cxn modelId="{16DBF85C-A988-497C-9593-575676D24FAA}" type="presParOf" srcId="{808847DD-AAB8-42D5-BBB7-B9C613DE0A48}" destId="{0030A7A9-1DFF-4F7F-A7E4-4E8F73B08CEB}" srcOrd="1" destOrd="0" presId="urn:microsoft.com/office/officeart/2005/8/layout/hierarchy1"/>
    <dgm:cxn modelId="{7D32D732-77E1-4F74-A5AA-5D9667C4E213}" type="presParOf" srcId="{0030A7A9-1DFF-4F7F-A7E4-4E8F73B08CEB}" destId="{17935154-E2AA-4CE9-A493-C48FB66FFBDF}" srcOrd="0" destOrd="0" presId="urn:microsoft.com/office/officeart/2005/8/layout/hierarchy1"/>
    <dgm:cxn modelId="{3606EE6D-DACB-477E-8FB2-BC25D1EF18CE}" type="presParOf" srcId="{17935154-E2AA-4CE9-A493-C48FB66FFBDF}" destId="{F74352DC-44E9-45DD-95AD-97DE24C91797}" srcOrd="0" destOrd="0" presId="urn:microsoft.com/office/officeart/2005/8/layout/hierarchy1"/>
    <dgm:cxn modelId="{1F18C213-8D4B-483A-843C-5B47707229A0}" type="presParOf" srcId="{17935154-E2AA-4CE9-A493-C48FB66FFBDF}" destId="{AC4B9A7C-C273-4131-8D01-36DE1D0FEED5}" srcOrd="1" destOrd="0" presId="urn:microsoft.com/office/officeart/2005/8/layout/hierarchy1"/>
    <dgm:cxn modelId="{866ACC53-E20B-42DB-9808-D7489BE7B803}" type="presParOf" srcId="{0030A7A9-1DFF-4F7F-A7E4-4E8F73B08CEB}" destId="{738E5552-CDF2-4E9D-AFCA-E5629557AA39}" srcOrd="1" destOrd="0" presId="urn:microsoft.com/office/officeart/2005/8/layout/hierarchy1"/>
    <dgm:cxn modelId="{37A1D54B-DB1D-4CF1-9B5C-E04622A3DC2E}" type="presParOf" srcId="{6AF33250-0F7F-4E9E-A3CD-BB79DDEB7A98}" destId="{82D6DE5F-92AD-48BA-951E-82BDB74239DB}" srcOrd="2" destOrd="0" presId="urn:microsoft.com/office/officeart/2005/8/layout/hierarchy1"/>
    <dgm:cxn modelId="{6259CFAB-F066-4A22-BC9D-4DAB981987F3}" type="presParOf" srcId="{6AF33250-0F7F-4E9E-A3CD-BB79DDEB7A98}" destId="{C1D6428A-D100-42CE-928C-C50C7B623EDE}" srcOrd="3" destOrd="0" presId="urn:microsoft.com/office/officeart/2005/8/layout/hierarchy1"/>
    <dgm:cxn modelId="{299CD432-5189-401C-B05E-AA40E8FB1ECF}" type="presParOf" srcId="{C1D6428A-D100-42CE-928C-C50C7B623EDE}" destId="{FE990306-7CD4-483F-ACE4-B929542D03A2}" srcOrd="0" destOrd="0" presId="urn:microsoft.com/office/officeart/2005/8/layout/hierarchy1"/>
    <dgm:cxn modelId="{9C20BC92-5C52-451E-97CA-FB1C38897D07}" type="presParOf" srcId="{FE990306-7CD4-483F-ACE4-B929542D03A2}" destId="{5DDF6CAB-568C-46AF-AA54-53739A299C29}" srcOrd="0" destOrd="0" presId="urn:microsoft.com/office/officeart/2005/8/layout/hierarchy1"/>
    <dgm:cxn modelId="{74426E76-4EDA-48CF-A8E6-49D69E446918}" type="presParOf" srcId="{FE990306-7CD4-483F-ACE4-B929542D03A2}" destId="{F3738CFE-B9B7-4389-B92E-C427CE33403F}" srcOrd="1" destOrd="0" presId="urn:microsoft.com/office/officeart/2005/8/layout/hierarchy1"/>
    <dgm:cxn modelId="{9478C2FF-463B-460F-84B8-18AFD45981C1}" type="presParOf" srcId="{C1D6428A-D100-42CE-928C-C50C7B623EDE}" destId="{3C945C22-CFCD-4FAC-9473-362F8DBE66C1}" srcOrd="1" destOrd="0" presId="urn:microsoft.com/office/officeart/2005/8/layout/hierarchy1"/>
    <dgm:cxn modelId="{06360D7D-0D96-4FF5-9D45-07501480D199}" type="presParOf" srcId="{3C945C22-CFCD-4FAC-9473-362F8DBE66C1}" destId="{1B4195DE-A151-42FE-84E5-E23F6A6B40FB}" srcOrd="0" destOrd="0" presId="urn:microsoft.com/office/officeart/2005/8/layout/hierarchy1"/>
    <dgm:cxn modelId="{59E4CDB6-499A-43B5-AAC9-7664526CAE45}" type="presParOf" srcId="{3C945C22-CFCD-4FAC-9473-362F8DBE66C1}" destId="{9EC2993A-7C81-4283-8136-1906DB2C0C2C}" srcOrd="1" destOrd="0" presId="urn:microsoft.com/office/officeart/2005/8/layout/hierarchy1"/>
    <dgm:cxn modelId="{BBD7931B-96BD-458B-A5C2-3B41A767080E}" type="presParOf" srcId="{9EC2993A-7C81-4283-8136-1906DB2C0C2C}" destId="{34034069-2D2D-43EA-BA68-73467F3764E4}" srcOrd="0" destOrd="0" presId="urn:microsoft.com/office/officeart/2005/8/layout/hierarchy1"/>
    <dgm:cxn modelId="{3C399AE8-9B61-4FE3-AC92-E21FF1AB1C5A}" type="presParOf" srcId="{34034069-2D2D-43EA-BA68-73467F3764E4}" destId="{077A6D3F-07B4-4E5C-943F-6E0E2E863E97}" srcOrd="0" destOrd="0" presId="urn:microsoft.com/office/officeart/2005/8/layout/hierarchy1"/>
    <dgm:cxn modelId="{E8A09AC0-3241-4F38-B509-D4EF3A8AD607}" type="presParOf" srcId="{34034069-2D2D-43EA-BA68-73467F3764E4}" destId="{A71B619D-78C9-44B4-B2F2-5A904F0CC782}" srcOrd="1" destOrd="0" presId="urn:microsoft.com/office/officeart/2005/8/layout/hierarchy1"/>
    <dgm:cxn modelId="{72AEE7AE-2AEC-473A-B8C1-3967658D0CFF}" type="presParOf" srcId="{9EC2993A-7C81-4283-8136-1906DB2C0C2C}" destId="{B2EA9A88-2B08-4547-90C2-C0B423DF74C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29C77-8A86-43E9-B59F-F74BBEC43C32}">
      <dsp:nvSpPr>
        <dsp:cNvPr id="0" name=""/>
        <dsp:cNvSpPr/>
      </dsp:nvSpPr>
      <dsp:spPr>
        <a:xfrm>
          <a:off x="7737442" y="2122660"/>
          <a:ext cx="91440" cy="395258"/>
        </a:xfrm>
        <a:custGeom>
          <a:avLst/>
          <a:gdLst/>
          <a:ahLst/>
          <a:cxnLst/>
          <a:rect l="0" t="0" r="0" b="0"/>
          <a:pathLst>
            <a:path>
              <a:moveTo>
                <a:pt x="45720" y="0"/>
              </a:moveTo>
              <a:lnTo>
                <a:pt x="45720" y="3952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D59C4-9488-4241-AC88-C5B06287C524}">
      <dsp:nvSpPr>
        <dsp:cNvPr id="0" name=""/>
        <dsp:cNvSpPr/>
      </dsp:nvSpPr>
      <dsp:spPr>
        <a:xfrm>
          <a:off x="6138663" y="863591"/>
          <a:ext cx="1644498" cy="396069"/>
        </a:xfrm>
        <a:custGeom>
          <a:avLst/>
          <a:gdLst/>
          <a:ahLst/>
          <a:cxnLst/>
          <a:rect l="0" t="0" r="0" b="0"/>
          <a:pathLst>
            <a:path>
              <a:moveTo>
                <a:pt x="0" y="0"/>
              </a:moveTo>
              <a:lnTo>
                <a:pt x="0" y="270168"/>
              </a:lnTo>
              <a:lnTo>
                <a:pt x="1644498" y="270168"/>
              </a:lnTo>
              <a:lnTo>
                <a:pt x="1644498" y="3960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07ACF7-C7C3-40D9-9536-01182EC97904}">
      <dsp:nvSpPr>
        <dsp:cNvPr id="0" name=""/>
        <dsp:cNvSpPr/>
      </dsp:nvSpPr>
      <dsp:spPr>
        <a:xfrm>
          <a:off x="6076377" y="2122660"/>
          <a:ext cx="91440" cy="395258"/>
        </a:xfrm>
        <a:custGeom>
          <a:avLst/>
          <a:gdLst/>
          <a:ahLst/>
          <a:cxnLst/>
          <a:rect l="0" t="0" r="0" b="0"/>
          <a:pathLst>
            <a:path>
              <a:moveTo>
                <a:pt x="45720" y="0"/>
              </a:moveTo>
              <a:lnTo>
                <a:pt x="45720" y="3952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92E6C1-7055-4B35-9C58-9523E5C5F245}">
      <dsp:nvSpPr>
        <dsp:cNvPr id="0" name=""/>
        <dsp:cNvSpPr/>
      </dsp:nvSpPr>
      <dsp:spPr>
        <a:xfrm>
          <a:off x="6076377" y="863591"/>
          <a:ext cx="91440" cy="396069"/>
        </a:xfrm>
        <a:custGeom>
          <a:avLst/>
          <a:gdLst/>
          <a:ahLst/>
          <a:cxnLst/>
          <a:rect l="0" t="0" r="0" b="0"/>
          <a:pathLst>
            <a:path>
              <a:moveTo>
                <a:pt x="62286" y="0"/>
              </a:moveTo>
              <a:lnTo>
                <a:pt x="62286" y="270168"/>
              </a:lnTo>
              <a:lnTo>
                <a:pt x="45720" y="270168"/>
              </a:lnTo>
              <a:lnTo>
                <a:pt x="45720" y="3960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F3F03A-E77C-4194-A92A-D9AD817C78AF}">
      <dsp:nvSpPr>
        <dsp:cNvPr id="0" name=""/>
        <dsp:cNvSpPr/>
      </dsp:nvSpPr>
      <dsp:spPr>
        <a:xfrm>
          <a:off x="4415311" y="2122660"/>
          <a:ext cx="91440" cy="395258"/>
        </a:xfrm>
        <a:custGeom>
          <a:avLst/>
          <a:gdLst/>
          <a:ahLst/>
          <a:cxnLst/>
          <a:rect l="0" t="0" r="0" b="0"/>
          <a:pathLst>
            <a:path>
              <a:moveTo>
                <a:pt x="45720" y="0"/>
              </a:moveTo>
              <a:lnTo>
                <a:pt x="45720" y="3952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438382-3336-48D7-AD31-077C963728CB}">
      <dsp:nvSpPr>
        <dsp:cNvPr id="0" name=""/>
        <dsp:cNvSpPr/>
      </dsp:nvSpPr>
      <dsp:spPr>
        <a:xfrm>
          <a:off x="4461031" y="863591"/>
          <a:ext cx="1677632" cy="396069"/>
        </a:xfrm>
        <a:custGeom>
          <a:avLst/>
          <a:gdLst/>
          <a:ahLst/>
          <a:cxnLst/>
          <a:rect l="0" t="0" r="0" b="0"/>
          <a:pathLst>
            <a:path>
              <a:moveTo>
                <a:pt x="1677632" y="0"/>
              </a:moveTo>
              <a:lnTo>
                <a:pt x="1677632" y="270168"/>
              </a:lnTo>
              <a:lnTo>
                <a:pt x="0" y="270168"/>
              </a:lnTo>
              <a:lnTo>
                <a:pt x="0" y="3960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D9D77D-3FBE-49E0-928F-D9DE3AB991E5}">
      <dsp:nvSpPr>
        <dsp:cNvPr id="0" name=""/>
        <dsp:cNvSpPr/>
      </dsp:nvSpPr>
      <dsp:spPr>
        <a:xfrm>
          <a:off x="5459136" y="592"/>
          <a:ext cx="1359053" cy="8629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8B9FD09-F71F-4A50-BC66-F73FE3B1C303}">
      <dsp:nvSpPr>
        <dsp:cNvPr id="0" name=""/>
        <dsp:cNvSpPr/>
      </dsp:nvSpPr>
      <dsp:spPr>
        <a:xfrm>
          <a:off x="5610142" y="144048"/>
          <a:ext cx="1359053" cy="8629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Body)"/>
            </a:rPr>
            <a:t>Types of muscle tissue </a:t>
          </a:r>
        </a:p>
      </dsp:txBody>
      <dsp:txXfrm>
        <a:off x="5635418" y="169324"/>
        <a:ext cx="1308501" cy="812447"/>
      </dsp:txXfrm>
    </dsp:sp>
    <dsp:sp modelId="{28AC2AAB-0F18-49FA-A105-5EA39628A379}">
      <dsp:nvSpPr>
        <dsp:cNvPr id="0" name=""/>
        <dsp:cNvSpPr/>
      </dsp:nvSpPr>
      <dsp:spPr>
        <a:xfrm>
          <a:off x="3781504" y="1259661"/>
          <a:ext cx="1359053" cy="8629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AC16755-35E9-4D85-8D23-F9E8DDA81918}">
      <dsp:nvSpPr>
        <dsp:cNvPr id="0" name=""/>
        <dsp:cNvSpPr/>
      </dsp:nvSpPr>
      <dsp:spPr>
        <a:xfrm>
          <a:off x="3932510" y="1403116"/>
          <a:ext cx="1359053" cy="8629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Body)"/>
            </a:rPr>
            <a:t>Skeletal </a:t>
          </a:r>
        </a:p>
      </dsp:txBody>
      <dsp:txXfrm>
        <a:off x="3957786" y="1428392"/>
        <a:ext cx="1308501" cy="812447"/>
      </dsp:txXfrm>
    </dsp:sp>
    <dsp:sp modelId="{A158F04D-5C1B-430D-9F58-01A123957B1F}">
      <dsp:nvSpPr>
        <dsp:cNvPr id="0" name=""/>
        <dsp:cNvSpPr/>
      </dsp:nvSpPr>
      <dsp:spPr>
        <a:xfrm>
          <a:off x="3781504" y="2517918"/>
          <a:ext cx="1359053" cy="8629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CB0AB2C-EAA0-48FC-B556-2697E4276621}">
      <dsp:nvSpPr>
        <dsp:cNvPr id="0" name=""/>
        <dsp:cNvSpPr/>
      </dsp:nvSpPr>
      <dsp:spPr>
        <a:xfrm>
          <a:off x="3932510" y="2661374"/>
          <a:ext cx="1359053" cy="8629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Body)"/>
              <a:cs typeface="Times New Roman" charset="0"/>
            </a:rPr>
            <a:t>striated, voluntary.</a:t>
          </a:r>
          <a:endParaRPr lang="en-US" sz="1600" kern="1200" dirty="0">
            <a:latin typeface="Calibri (Body)"/>
          </a:endParaRPr>
        </a:p>
      </dsp:txBody>
      <dsp:txXfrm>
        <a:off x="3957786" y="2686650"/>
        <a:ext cx="1308501" cy="812447"/>
      </dsp:txXfrm>
    </dsp:sp>
    <dsp:sp modelId="{8C51330E-9A86-437C-A66A-0B10BD81330C}">
      <dsp:nvSpPr>
        <dsp:cNvPr id="0" name=""/>
        <dsp:cNvSpPr/>
      </dsp:nvSpPr>
      <dsp:spPr>
        <a:xfrm>
          <a:off x="5442570" y="1259661"/>
          <a:ext cx="1359053" cy="8629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AC372E0-E323-44A7-B938-7906E15D86B1}">
      <dsp:nvSpPr>
        <dsp:cNvPr id="0" name=""/>
        <dsp:cNvSpPr/>
      </dsp:nvSpPr>
      <dsp:spPr>
        <a:xfrm>
          <a:off x="5593576" y="1403116"/>
          <a:ext cx="1359053" cy="8629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Body)"/>
            </a:rPr>
            <a:t>Cardiac </a:t>
          </a:r>
        </a:p>
      </dsp:txBody>
      <dsp:txXfrm>
        <a:off x="5618852" y="1428392"/>
        <a:ext cx="1308501" cy="812447"/>
      </dsp:txXfrm>
    </dsp:sp>
    <dsp:sp modelId="{EDABE06D-CBD5-407D-A6AB-74F7032A7E3B}">
      <dsp:nvSpPr>
        <dsp:cNvPr id="0" name=""/>
        <dsp:cNvSpPr/>
      </dsp:nvSpPr>
      <dsp:spPr>
        <a:xfrm>
          <a:off x="5442570" y="2517918"/>
          <a:ext cx="1359053" cy="8629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C94A961-6EE6-44ED-B1E7-EF8EAA22EBF9}">
      <dsp:nvSpPr>
        <dsp:cNvPr id="0" name=""/>
        <dsp:cNvSpPr/>
      </dsp:nvSpPr>
      <dsp:spPr>
        <a:xfrm>
          <a:off x="5593576" y="2661374"/>
          <a:ext cx="1359053" cy="8629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Tx/>
            <a:buNone/>
          </a:pPr>
          <a:r>
            <a:rPr lang="en-GB" sz="1600" kern="1200" dirty="0">
              <a:latin typeface="Calibri (Body)"/>
              <a:cs typeface="Times New Roman" charset="0"/>
            </a:rPr>
            <a:t>striated, involuntary.</a:t>
          </a:r>
          <a:endParaRPr lang="en-US" sz="1600" kern="1200" dirty="0">
            <a:latin typeface="Calibri (Body)"/>
          </a:endParaRPr>
        </a:p>
      </dsp:txBody>
      <dsp:txXfrm>
        <a:off x="5618852" y="2686650"/>
        <a:ext cx="1308501" cy="812447"/>
      </dsp:txXfrm>
    </dsp:sp>
    <dsp:sp modelId="{83F76CA6-12E3-4B4A-A46A-BA4A5C788EB0}">
      <dsp:nvSpPr>
        <dsp:cNvPr id="0" name=""/>
        <dsp:cNvSpPr/>
      </dsp:nvSpPr>
      <dsp:spPr>
        <a:xfrm>
          <a:off x="7103635" y="1259661"/>
          <a:ext cx="1359053" cy="8629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2EF813C-CBDD-4171-8A07-FC4DB0BC8707}">
      <dsp:nvSpPr>
        <dsp:cNvPr id="0" name=""/>
        <dsp:cNvSpPr/>
      </dsp:nvSpPr>
      <dsp:spPr>
        <a:xfrm>
          <a:off x="7254641" y="1403116"/>
          <a:ext cx="1359053" cy="8629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Body)"/>
            </a:rPr>
            <a:t>Smooth</a:t>
          </a:r>
        </a:p>
      </dsp:txBody>
      <dsp:txXfrm>
        <a:off x="7279917" y="1428392"/>
        <a:ext cx="1308501" cy="812447"/>
      </dsp:txXfrm>
    </dsp:sp>
    <dsp:sp modelId="{D3AE1D5F-69F8-4950-8D6C-966EDD64C065}">
      <dsp:nvSpPr>
        <dsp:cNvPr id="0" name=""/>
        <dsp:cNvSpPr/>
      </dsp:nvSpPr>
      <dsp:spPr>
        <a:xfrm>
          <a:off x="7103635" y="2517918"/>
          <a:ext cx="1359053" cy="862999"/>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541B121-6212-411C-BADF-B9A3F84C2B75}">
      <dsp:nvSpPr>
        <dsp:cNvPr id="0" name=""/>
        <dsp:cNvSpPr/>
      </dsp:nvSpPr>
      <dsp:spPr>
        <a:xfrm>
          <a:off x="7254641" y="2661374"/>
          <a:ext cx="1359053" cy="8629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Calibri (Body)"/>
              <a:cs typeface="Times New Roman" charset="0"/>
            </a:rPr>
            <a:t>non-striated, involuntary.</a:t>
          </a:r>
          <a:endParaRPr lang="en-GB" sz="1600" kern="1200">
            <a:latin typeface="Calibri (Body)"/>
          </a:endParaRPr>
        </a:p>
      </dsp:txBody>
      <dsp:txXfrm>
        <a:off x="7279917" y="2686650"/>
        <a:ext cx="1308501" cy="812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195DE-A151-42FE-84E5-E23F6A6B40FB}">
      <dsp:nvSpPr>
        <dsp:cNvPr id="0" name=""/>
        <dsp:cNvSpPr/>
      </dsp:nvSpPr>
      <dsp:spPr>
        <a:xfrm>
          <a:off x="3872268" y="1439361"/>
          <a:ext cx="91440" cy="477102"/>
        </a:xfrm>
        <a:custGeom>
          <a:avLst/>
          <a:gdLst/>
          <a:ahLst/>
          <a:cxnLst/>
          <a:rect l="0" t="0" r="0" b="0"/>
          <a:pathLst>
            <a:path>
              <a:moveTo>
                <a:pt x="45720" y="0"/>
              </a:moveTo>
              <a:lnTo>
                <a:pt x="45720" y="4771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D6DE5F-92AD-48BA-951E-82BDB74239DB}">
      <dsp:nvSpPr>
        <dsp:cNvPr id="0" name=""/>
        <dsp:cNvSpPr/>
      </dsp:nvSpPr>
      <dsp:spPr>
        <a:xfrm>
          <a:off x="2650049" y="619999"/>
          <a:ext cx="1267938" cy="479779"/>
        </a:xfrm>
        <a:custGeom>
          <a:avLst/>
          <a:gdLst/>
          <a:ahLst/>
          <a:cxnLst/>
          <a:rect l="0" t="0" r="0" b="0"/>
          <a:pathLst>
            <a:path>
              <a:moveTo>
                <a:pt x="0" y="0"/>
              </a:moveTo>
              <a:lnTo>
                <a:pt x="0" y="327808"/>
              </a:lnTo>
              <a:lnTo>
                <a:pt x="1267938" y="327808"/>
              </a:lnTo>
              <a:lnTo>
                <a:pt x="1267938" y="479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3C17B8-D5E6-4675-843A-27FCB2AA1FFA}">
      <dsp:nvSpPr>
        <dsp:cNvPr id="0" name=""/>
        <dsp:cNvSpPr/>
      </dsp:nvSpPr>
      <dsp:spPr>
        <a:xfrm>
          <a:off x="1290490" y="1444194"/>
          <a:ext cx="91440" cy="477312"/>
        </a:xfrm>
        <a:custGeom>
          <a:avLst/>
          <a:gdLst/>
          <a:ahLst/>
          <a:cxnLst/>
          <a:rect l="0" t="0" r="0" b="0"/>
          <a:pathLst>
            <a:path>
              <a:moveTo>
                <a:pt x="45720" y="0"/>
              </a:moveTo>
              <a:lnTo>
                <a:pt x="45720" y="325342"/>
              </a:lnTo>
              <a:lnTo>
                <a:pt x="58072" y="325342"/>
              </a:lnTo>
              <a:lnTo>
                <a:pt x="58072" y="47731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BC2FAE-DE17-49F8-8CA9-D2FD9F3416A5}">
      <dsp:nvSpPr>
        <dsp:cNvPr id="0" name=""/>
        <dsp:cNvSpPr/>
      </dsp:nvSpPr>
      <dsp:spPr>
        <a:xfrm>
          <a:off x="1336210" y="619999"/>
          <a:ext cx="1313839" cy="479779"/>
        </a:xfrm>
        <a:custGeom>
          <a:avLst/>
          <a:gdLst/>
          <a:ahLst/>
          <a:cxnLst/>
          <a:rect l="0" t="0" r="0" b="0"/>
          <a:pathLst>
            <a:path>
              <a:moveTo>
                <a:pt x="1313839" y="0"/>
              </a:moveTo>
              <a:lnTo>
                <a:pt x="1313839" y="327808"/>
              </a:lnTo>
              <a:lnTo>
                <a:pt x="0" y="327808"/>
              </a:lnTo>
              <a:lnTo>
                <a:pt x="0" y="479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41EA2F-5797-4CC6-9730-65C359520209}">
      <dsp:nvSpPr>
        <dsp:cNvPr id="0" name=""/>
        <dsp:cNvSpPr/>
      </dsp:nvSpPr>
      <dsp:spPr>
        <a:xfrm>
          <a:off x="1829816" y="-2466"/>
          <a:ext cx="1640466" cy="6224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556F32F-C15E-42EC-89BD-F6EFD9F4DB65}">
      <dsp:nvSpPr>
        <dsp:cNvPr id="0" name=""/>
        <dsp:cNvSpPr/>
      </dsp:nvSpPr>
      <dsp:spPr>
        <a:xfrm>
          <a:off x="2012090" y="170693"/>
          <a:ext cx="1640466" cy="62246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rPr>
            <a:t>Skeletal Muscle </a:t>
          </a:r>
          <a:r>
            <a:rPr lang="en-GB" sz="1200" kern="1200" dirty="0" err="1">
              <a:latin typeface="+mn-lt"/>
            </a:rPr>
            <a:t>Fibers</a:t>
          </a:r>
          <a:r>
            <a:rPr lang="en-GB" sz="1200" kern="1200" dirty="0">
              <a:latin typeface="+mn-lt"/>
            </a:rPr>
            <a:t> in Microscope </a:t>
          </a:r>
          <a:endParaRPr lang="en-US" sz="1200" kern="1200" dirty="0">
            <a:latin typeface="+mn-lt"/>
          </a:endParaRPr>
        </a:p>
      </dsp:txBody>
      <dsp:txXfrm>
        <a:off x="2030321" y="188924"/>
        <a:ext cx="1604004" cy="586003"/>
      </dsp:txXfrm>
    </dsp:sp>
    <dsp:sp modelId="{26302CE0-26F3-4566-86D8-CDCE757EA0A7}">
      <dsp:nvSpPr>
        <dsp:cNvPr id="0" name=""/>
        <dsp:cNvSpPr/>
      </dsp:nvSpPr>
      <dsp:spPr>
        <a:xfrm>
          <a:off x="515977" y="1099778"/>
          <a:ext cx="1640466" cy="34441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4B79EB2-C859-4397-9D64-3FC233B61347}">
      <dsp:nvSpPr>
        <dsp:cNvPr id="0" name=""/>
        <dsp:cNvSpPr/>
      </dsp:nvSpPr>
      <dsp:spPr>
        <a:xfrm>
          <a:off x="698251" y="1272938"/>
          <a:ext cx="1640466" cy="34441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sng" kern="1200" dirty="0">
              <a:solidFill>
                <a:schemeClr val="accent1">
                  <a:lumMod val="75000"/>
                </a:schemeClr>
              </a:solidFill>
              <a:latin typeface="+mn-lt"/>
            </a:rPr>
            <a:t>L.M. Picture</a:t>
          </a:r>
          <a:endParaRPr lang="en-US" sz="1200" kern="1200" dirty="0">
            <a:solidFill>
              <a:schemeClr val="accent1">
                <a:lumMod val="75000"/>
              </a:schemeClr>
            </a:solidFill>
            <a:latin typeface="+mn-lt"/>
          </a:endParaRPr>
        </a:p>
      </dsp:txBody>
      <dsp:txXfrm>
        <a:off x="708339" y="1283026"/>
        <a:ext cx="1620290" cy="324239"/>
      </dsp:txXfrm>
    </dsp:sp>
    <dsp:sp modelId="{F74352DC-44E9-45DD-95AD-97DE24C91797}">
      <dsp:nvSpPr>
        <dsp:cNvPr id="0" name=""/>
        <dsp:cNvSpPr/>
      </dsp:nvSpPr>
      <dsp:spPr>
        <a:xfrm>
          <a:off x="199597" y="1921507"/>
          <a:ext cx="2297932" cy="3774065"/>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C4B9A7C-C273-4131-8D01-36DE1D0FEED5}">
      <dsp:nvSpPr>
        <dsp:cNvPr id="0" name=""/>
        <dsp:cNvSpPr/>
      </dsp:nvSpPr>
      <dsp:spPr>
        <a:xfrm>
          <a:off x="381871" y="2094667"/>
          <a:ext cx="2297932" cy="377406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u="sng" kern="1200" dirty="0">
              <a:solidFill>
                <a:srgbClr val="FF0000"/>
              </a:solidFill>
              <a:latin typeface="+mn-lt"/>
              <a:ea typeface="MS PGothic" pitchFamily="34" charset="-128"/>
            </a:rPr>
            <a:t> * Cylindrical</a:t>
          </a:r>
          <a:r>
            <a:rPr lang="en-GB" sz="1200" kern="1200" dirty="0">
              <a:solidFill>
                <a:srgbClr val="FF0000"/>
              </a:solidFill>
              <a:latin typeface="+mn-lt"/>
              <a:ea typeface="MS PGothic" pitchFamily="34" charset="-128"/>
            </a:rPr>
            <a:t> </a:t>
          </a:r>
          <a:r>
            <a:rPr lang="en-GB" sz="1200" kern="1200" dirty="0">
              <a:latin typeface="+mn-lt"/>
              <a:ea typeface="MS PGothic" pitchFamily="34" charset="-128"/>
            </a:rPr>
            <a:t>in shape.</a:t>
          </a:r>
        </a:p>
        <a:p>
          <a:pPr marL="0" lvl="0" indent="0" algn="ctr" defTabSz="533400">
            <a:lnSpc>
              <a:spcPct val="90000"/>
            </a:lnSpc>
            <a:spcBef>
              <a:spcPct val="0"/>
            </a:spcBef>
            <a:spcAft>
              <a:spcPct val="35000"/>
            </a:spcAft>
            <a:buNone/>
          </a:pPr>
          <a:r>
            <a:rPr lang="en-GB" sz="1200" u="sng" kern="1200" dirty="0">
              <a:solidFill>
                <a:srgbClr val="FF0000"/>
              </a:solidFill>
              <a:latin typeface="+mn-lt"/>
              <a:ea typeface="MS PGothic" pitchFamily="34" charset="-128"/>
            </a:rPr>
            <a:t>* Non-branched</a:t>
          </a:r>
          <a:r>
            <a:rPr lang="en-GB" sz="1200" kern="1200" dirty="0">
              <a:latin typeface="+mn-lt"/>
              <a:ea typeface="MS PGothic" pitchFamily="34" charset="-128"/>
            </a:rPr>
            <a:t>.</a:t>
          </a:r>
        </a:p>
        <a:p>
          <a:pPr marL="0" lvl="0" indent="0" algn="ctr" defTabSz="533400">
            <a:lnSpc>
              <a:spcPct val="90000"/>
            </a:lnSpc>
            <a:spcBef>
              <a:spcPct val="0"/>
            </a:spcBef>
            <a:spcAft>
              <a:spcPct val="35000"/>
            </a:spcAft>
            <a:buNone/>
          </a:pPr>
          <a:r>
            <a:rPr lang="en-GB" sz="1200" kern="1200" dirty="0">
              <a:latin typeface="+mn-lt"/>
              <a:ea typeface="MS PGothic" pitchFamily="34" charset="-128"/>
            </a:rPr>
            <a:t>* Covered by a clear cell membrane, the </a:t>
          </a:r>
          <a:r>
            <a:rPr lang="en-GB" sz="1200" b="1" kern="1200" dirty="0">
              <a:latin typeface="+mn-lt"/>
              <a:ea typeface="MS PGothic" pitchFamily="34" charset="-128"/>
            </a:rPr>
            <a:t>sarcolemma.</a:t>
          </a:r>
        </a:p>
        <a:p>
          <a:pPr marL="0" lvl="0" indent="0" algn="ctr" defTabSz="533400">
            <a:lnSpc>
              <a:spcPct val="90000"/>
            </a:lnSpc>
            <a:spcBef>
              <a:spcPct val="0"/>
            </a:spcBef>
            <a:spcAft>
              <a:spcPct val="35000"/>
            </a:spcAft>
            <a:buNone/>
          </a:pPr>
          <a:r>
            <a:rPr lang="en-GB" sz="1200" u="sng" kern="1200" dirty="0">
              <a:solidFill>
                <a:srgbClr val="FF0000"/>
              </a:solidFill>
              <a:latin typeface="+mn-lt"/>
              <a:ea typeface="MS PGothic" pitchFamily="34" charset="-128"/>
            </a:rPr>
            <a:t> * Multinucleated</a:t>
          </a:r>
          <a:r>
            <a:rPr lang="en-GB" sz="1200" kern="1200" dirty="0">
              <a:solidFill>
                <a:srgbClr val="FF0000"/>
              </a:solidFill>
              <a:latin typeface="+mn-lt"/>
              <a:ea typeface="MS PGothic" pitchFamily="34" charset="-128"/>
            </a:rPr>
            <a:t>: </a:t>
          </a:r>
          <a:r>
            <a:rPr lang="en-GB" sz="1200" kern="1200" dirty="0">
              <a:latin typeface="+mn-lt"/>
              <a:ea typeface="MS PGothic" pitchFamily="34" charset="-128"/>
            </a:rPr>
            <a:t>nuclei are multiple and are peripherally located (close to the sarcolemma).</a:t>
          </a:r>
        </a:p>
        <a:p>
          <a:pPr marL="0" lvl="0" indent="0" algn="ctr" defTabSz="533400">
            <a:lnSpc>
              <a:spcPct val="90000"/>
            </a:lnSpc>
            <a:spcBef>
              <a:spcPct val="0"/>
            </a:spcBef>
            <a:spcAft>
              <a:spcPct val="35000"/>
            </a:spcAft>
            <a:buNone/>
          </a:pPr>
          <a:r>
            <a:rPr lang="en-GB" sz="1200" kern="1200" dirty="0">
              <a:latin typeface="+mn-lt"/>
              <a:ea typeface="MS PGothic" pitchFamily="34" charset="-128"/>
            </a:rPr>
            <a:t>* Cytoplasm </a:t>
          </a:r>
          <a:r>
            <a:rPr lang="en-GB" sz="1200" b="1" kern="1200" dirty="0">
              <a:latin typeface="+mn-lt"/>
              <a:ea typeface="MS PGothic" pitchFamily="34" charset="-128"/>
            </a:rPr>
            <a:t>(sarcoplasm) </a:t>
          </a:r>
          <a:r>
            <a:rPr lang="en-GB" sz="1200" kern="1200" dirty="0">
              <a:latin typeface="+mn-lt"/>
              <a:ea typeface="MS PGothic" pitchFamily="34" charset="-128"/>
            </a:rPr>
            <a:t>is acidophilic and shows clear </a:t>
          </a:r>
          <a:r>
            <a:rPr lang="en-GB" sz="1200" u="sng" kern="1200" dirty="0">
              <a:solidFill>
                <a:srgbClr val="FF0000"/>
              </a:solidFill>
              <a:latin typeface="+mn-lt"/>
              <a:ea typeface="MS PGothic" pitchFamily="34" charset="-128"/>
            </a:rPr>
            <a:t>transverse striations</a:t>
          </a:r>
          <a:endParaRPr lang="en-US" sz="1200" kern="1200" dirty="0">
            <a:solidFill>
              <a:srgbClr val="FF0000"/>
            </a:solidFill>
            <a:latin typeface="+mn-lt"/>
          </a:endParaRPr>
        </a:p>
      </dsp:txBody>
      <dsp:txXfrm>
        <a:off x="449175" y="2161971"/>
        <a:ext cx="2163324" cy="3639457"/>
      </dsp:txXfrm>
    </dsp:sp>
    <dsp:sp modelId="{5DDF6CAB-568C-46AF-AA54-53739A299C29}">
      <dsp:nvSpPr>
        <dsp:cNvPr id="0" name=""/>
        <dsp:cNvSpPr/>
      </dsp:nvSpPr>
      <dsp:spPr>
        <a:xfrm>
          <a:off x="3097755" y="1099778"/>
          <a:ext cx="1640466" cy="33958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3738CFE-B9B7-4389-B92E-C427CE33403F}">
      <dsp:nvSpPr>
        <dsp:cNvPr id="0" name=""/>
        <dsp:cNvSpPr/>
      </dsp:nvSpPr>
      <dsp:spPr>
        <a:xfrm>
          <a:off x="3280029" y="1272938"/>
          <a:ext cx="1640466" cy="33958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u="sng" kern="1200" dirty="0">
              <a:solidFill>
                <a:schemeClr val="accent1">
                  <a:lumMod val="75000"/>
                </a:schemeClr>
              </a:solidFill>
              <a:latin typeface="+mn-lt"/>
              <a:ea typeface="+mn-ea"/>
              <a:cs typeface="Traditional Arabic" pitchFamily="2" charset="-78"/>
            </a:rPr>
            <a:t>E.M. Picture</a:t>
          </a:r>
          <a:endParaRPr lang="en-US" sz="1200" kern="1200" dirty="0">
            <a:solidFill>
              <a:schemeClr val="accent1">
                <a:lumMod val="75000"/>
              </a:schemeClr>
            </a:solidFill>
            <a:latin typeface="+mn-lt"/>
          </a:endParaRPr>
        </a:p>
      </dsp:txBody>
      <dsp:txXfrm>
        <a:off x="3289975" y="1282884"/>
        <a:ext cx="1620574" cy="319690"/>
      </dsp:txXfrm>
    </dsp:sp>
    <dsp:sp modelId="{077A6D3F-07B4-4E5C-943F-6E0E2E863E97}">
      <dsp:nvSpPr>
        <dsp:cNvPr id="0" name=""/>
        <dsp:cNvSpPr/>
      </dsp:nvSpPr>
      <dsp:spPr>
        <a:xfrm>
          <a:off x="2849725" y="1916463"/>
          <a:ext cx="2136527" cy="371879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1B619D-78C9-44B4-B2F2-5A904F0CC782}">
      <dsp:nvSpPr>
        <dsp:cNvPr id="0" name=""/>
        <dsp:cNvSpPr/>
      </dsp:nvSpPr>
      <dsp:spPr>
        <a:xfrm>
          <a:off x="3031999" y="2089623"/>
          <a:ext cx="2136527" cy="371879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cs typeface="Traditional Arabic" pitchFamily="2" charset="-78"/>
            </a:rPr>
            <a:t>Sarcoplasm contains:</a:t>
          </a:r>
          <a:endParaRPr lang="en-GB" sz="1200" b="1" kern="1200" dirty="0">
            <a:latin typeface="+mn-lt"/>
            <a:cs typeface="Traditional Arabic" pitchFamily="2" charset="-78"/>
          </a:endParaRPr>
        </a:p>
        <a:p>
          <a:pPr marL="0" lvl="0" indent="0" algn="ctr" defTabSz="533400">
            <a:lnSpc>
              <a:spcPct val="90000"/>
            </a:lnSpc>
            <a:spcBef>
              <a:spcPct val="0"/>
            </a:spcBef>
            <a:spcAft>
              <a:spcPct val="35000"/>
            </a:spcAft>
            <a:buNone/>
          </a:pPr>
          <a:r>
            <a:rPr lang="en-GB" sz="1200" kern="1200" dirty="0">
              <a:latin typeface="+mn-lt"/>
              <a:cs typeface="Times New Roman" charset="0"/>
            </a:rPr>
            <a:t>* Parallel </a:t>
          </a:r>
          <a:r>
            <a:rPr lang="en-GB" sz="1200" u="sng" kern="1200" dirty="0">
              <a:solidFill>
                <a:srgbClr val="FF0000"/>
              </a:solidFill>
              <a:latin typeface="+mn-lt"/>
              <a:cs typeface="Times New Roman" charset="0"/>
            </a:rPr>
            <a:t>myofibrils</a:t>
          </a:r>
          <a:r>
            <a:rPr lang="en-GB" sz="1200" kern="1200" dirty="0">
              <a:solidFill>
                <a:srgbClr val="FF0000"/>
              </a:solidFill>
              <a:latin typeface="+mn-lt"/>
              <a:cs typeface="Times New Roman" charset="0"/>
            </a:rPr>
            <a:t>.</a:t>
          </a:r>
        </a:p>
        <a:p>
          <a:pPr marL="0" lvl="0" indent="0" algn="ctr" defTabSz="533400">
            <a:lnSpc>
              <a:spcPct val="90000"/>
            </a:lnSpc>
            <a:spcBef>
              <a:spcPct val="0"/>
            </a:spcBef>
            <a:spcAft>
              <a:spcPct val="35000"/>
            </a:spcAft>
            <a:buNone/>
          </a:pPr>
          <a:r>
            <a:rPr lang="en-GB" sz="1200" kern="1200" dirty="0">
              <a:latin typeface="+mn-lt"/>
              <a:cs typeface="Times New Roman" charset="0"/>
            </a:rPr>
            <a:t>* Numerous </a:t>
          </a:r>
          <a:r>
            <a:rPr lang="en-GB" sz="1200" u="sng" kern="1200" dirty="0">
              <a:solidFill>
                <a:srgbClr val="FF0000"/>
              </a:solidFill>
              <a:latin typeface="+mn-lt"/>
              <a:cs typeface="Times New Roman" charset="0"/>
            </a:rPr>
            <a:t>mitochondria</a:t>
          </a:r>
          <a:r>
            <a:rPr lang="en-GB" sz="1200" kern="1200" dirty="0">
              <a:latin typeface="+mn-lt"/>
              <a:cs typeface="Times New Roman" charset="0"/>
            </a:rPr>
            <a:t>, arranged in rows between the myofibrils.</a:t>
          </a:r>
        </a:p>
        <a:p>
          <a:pPr marL="0" lvl="0" indent="0" algn="ctr" defTabSz="533400">
            <a:lnSpc>
              <a:spcPct val="90000"/>
            </a:lnSpc>
            <a:spcBef>
              <a:spcPct val="0"/>
            </a:spcBef>
            <a:spcAft>
              <a:spcPct val="35000"/>
            </a:spcAft>
            <a:buNone/>
          </a:pPr>
          <a:r>
            <a:rPr lang="en-GB" sz="1200" kern="1200" dirty="0">
              <a:latin typeface="+mn-lt"/>
              <a:cs typeface="Times New Roman" charset="0"/>
            </a:rPr>
            <a:t>* Well developed smooth endoplasmic reticulum (</a:t>
          </a:r>
          <a:r>
            <a:rPr lang="en-GB" sz="1200" u="sng" kern="1200" dirty="0">
              <a:latin typeface="+mn-lt"/>
              <a:cs typeface="Times New Roman" charset="0"/>
            </a:rPr>
            <a:t>sarcoplasmic reticulum-SR</a:t>
          </a:r>
          <a:r>
            <a:rPr lang="en-GB" sz="1200" kern="1200" dirty="0">
              <a:latin typeface="+mn-lt"/>
              <a:cs typeface="Times New Roman" charset="0"/>
            </a:rPr>
            <a:t>).</a:t>
          </a:r>
        </a:p>
        <a:p>
          <a:pPr marL="0" lvl="0" indent="0" algn="ctr" defTabSz="533400">
            <a:lnSpc>
              <a:spcPct val="90000"/>
            </a:lnSpc>
            <a:spcBef>
              <a:spcPct val="0"/>
            </a:spcBef>
            <a:spcAft>
              <a:spcPct val="35000"/>
            </a:spcAft>
            <a:buNone/>
          </a:pPr>
          <a:r>
            <a:rPr lang="en-US" sz="1200" kern="1200" dirty="0">
              <a:latin typeface="+mn-lt"/>
            </a:rPr>
            <a:t>* Myoglobin pigment. [carry &amp; store O2]</a:t>
          </a:r>
        </a:p>
        <a:p>
          <a:pPr marL="0" lvl="0" indent="0" algn="ctr" defTabSz="533400">
            <a:lnSpc>
              <a:spcPct val="90000"/>
            </a:lnSpc>
            <a:spcBef>
              <a:spcPct val="0"/>
            </a:spcBef>
            <a:spcAft>
              <a:spcPct val="35000"/>
            </a:spcAft>
            <a:buNone/>
          </a:pPr>
          <a:r>
            <a:rPr lang="en-US" sz="1200" kern="1200" dirty="0">
              <a:latin typeface="+mn-lt"/>
              <a:cs typeface="Times New Roman" charset="0"/>
            </a:rPr>
            <a:t>* Glycogen[store food]</a:t>
          </a:r>
          <a:endParaRPr lang="en-US" sz="1200" kern="1200" dirty="0">
            <a:latin typeface="+mn-lt"/>
          </a:endParaRPr>
        </a:p>
      </dsp:txBody>
      <dsp:txXfrm>
        <a:off x="3094576" y="2152200"/>
        <a:ext cx="2011373" cy="35936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B0B02-4F44-41F9-B96C-A0E8274094EF}" type="datetimeFigureOut">
              <a:rPr lang="en-GB" smtClean="0"/>
              <a:t>15/12/2016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08AB9-48C2-499A-B5A6-CC9C7A638221}" type="slidenum">
              <a:rPr lang="en-GB" smtClean="0"/>
              <a:t>‹#›</a:t>
            </a:fld>
            <a:endParaRPr lang="en-GB"/>
          </a:p>
        </p:txBody>
      </p:sp>
    </p:spTree>
    <p:extLst>
      <p:ext uri="{BB962C8B-B14F-4D97-AF65-F5344CB8AC3E}">
        <p14:creationId xmlns:p14="http://schemas.microsoft.com/office/powerpoint/2010/main" val="365744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E08AB9-48C2-499A-B5A6-CC9C7A638221}" type="slidenum">
              <a:rPr lang="en-GB" smtClean="0"/>
              <a:t>5</a:t>
            </a:fld>
            <a:endParaRPr lang="en-GB"/>
          </a:p>
        </p:txBody>
      </p:sp>
    </p:spTree>
    <p:extLst>
      <p:ext uri="{BB962C8B-B14F-4D97-AF65-F5344CB8AC3E}">
        <p14:creationId xmlns:p14="http://schemas.microsoft.com/office/powerpoint/2010/main" val="354617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E08AB9-48C2-499A-B5A6-CC9C7A638221}" type="slidenum">
              <a:rPr lang="en-GB" smtClean="0"/>
              <a:t>6</a:t>
            </a:fld>
            <a:endParaRPr lang="en-GB"/>
          </a:p>
        </p:txBody>
      </p:sp>
    </p:spTree>
    <p:extLst>
      <p:ext uri="{BB962C8B-B14F-4D97-AF65-F5344CB8AC3E}">
        <p14:creationId xmlns:p14="http://schemas.microsoft.com/office/powerpoint/2010/main" val="343081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E08AB9-48C2-499A-B5A6-CC9C7A638221}" type="slidenum">
              <a:rPr lang="en-GB" smtClean="0"/>
              <a:t>13</a:t>
            </a:fld>
            <a:endParaRPr lang="en-GB"/>
          </a:p>
        </p:txBody>
      </p:sp>
    </p:spTree>
    <p:extLst>
      <p:ext uri="{BB962C8B-B14F-4D97-AF65-F5344CB8AC3E}">
        <p14:creationId xmlns:p14="http://schemas.microsoft.com/office/powerpoint/2010/main" val="3637231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997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832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604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914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8289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472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844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331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5341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2311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10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12/15/2016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816611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hyperlink" Target="https://www.proprofs.com/quiz-school/story.php?title=mtc4ntcxnq2lbi"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5.tmp"/><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xml"/><Relationship Id="rId7" Type="http://schemas.openxmlformats.org/officeDocument/2006/relationships/diagramColors" Target="../diagrams/colors2.xml"/><Relationship Id="rId12"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2.xml"/><Relationship Id="rId11" Type="http://schemas.openxmlformats.org/officeDocument/2006/relationships/image" Target="../media/image10.jpeg"/><Relationship Id="rId5" Type="http://schemas.openxmlformats.org/officeDocument/2006/relationships/diagramLayout" Target="../diagrams/layout2.xml"/><Relationship Id="rId10" Type="http://schemas.openxmlformats.org/officeDocument/2006/relationships/image" Target="../media/image9.jpeg"/><Relationship Id="rId4" Type="http://schemas.openxmlformats.org/officeDocument/2006/relationships/diagramData" Target="../diagrams/data2.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hyperlink" Target="https://youtu.be/63kDQ0CBts0" TargetMode="External"/><Relationship Id="rId5" Type="http://schemas.openxmlformats.org/officeDocument/2006/relationships/image" Target="../media/image13.png"/><Relationship Id="rId4" Type="http://schemas.openxmlformats.org/officeDocument/2006/relationships/image" Target="../media/image12.tmp"/></Relationships>
</file>

<file path=ppt/slides/_rels/slide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9.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4BA3F4"/>
            </a:gs>
            <a:gs pos="23000">
              <a:srgbClr val="4598E4"/>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Rectangle 5"/>
          <p:cNvSpPr/>
          <p:nvPr/>
        </p:nvSpPr>
        <p:spPr>
          <a:xfrm>
            <a:off x="8039696" y="323129"/>
            <a:ext cx="3839569" cy="5021088"/>
          </a:xfrm>
          <a:prstGeom prst="rect">
            <a:avLst/>
          </a:prstGeom>
          <a:solidFill>
            <a:schemeClr val="bg1"/>
          </a:solidFill>
          <a:ln>
            <a:noFill/>
          </a:ln>
          <a:effectLst>
            <a:glow rad="228600">
              <a:schemeClr val="bg1"/>
            </a:glow>
            <a:outerShdw blurRad="152400" dist="635000" dir="5400000" sx="90000" sy="-19000" rotWithShape="0">
              <a:prstClr val="black">
                <a:alpha val="15000"/>
              </a:prstClr>
            </a:outerShdw>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ll MT" panose="02020503060305020303" pitchFamily="18"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9758" t="37287" r="-352" b="33474"/>
          <a:stretch/>
        </p:blipFill>
        <p:spPr>
          <a:xfrm>
            <a:off x="8039696" y="462582"/>
            <a:ext cx="3600790" cy="350112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440" y="3852437"/>
            <a:ext cx="1827358" cy="1480216"/>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63" t="6425" r="55775" b="66127"/>
          <a:stretch/>
        </p:blipFill>
        <p:spPr>
          <a:xfrm>
            <a:off x="7970347" y="4309424"/>
            <a:ext cx="1869744" cy="903329"/>
          </a:xfrm>
          <a:prstGeom prst="rect">
            <a:avLst/>
          </a:prstGeom>
        </p:spPr>
      </p:pic>
      <p:sp>
        <p:nvSpPr>
          <p:cNvPr id="3" name="Rectangle 2"/>
          <p:cNvSpPr/>
          <p:nvPr/>
        </p:nvSpPr>
        <p:spPr>
          <a:xfrm>
            <a:off x="1642997" y="1566874"/>
            <a:ext cx="5412700" cy="2585323"/>
          </a:xfrm>
          <a:prstGeom prst="rect">
            <a:avLst/>
          </a:prstGeom>
          <a:noFill/>
        </p:spPr>
        <p:txBody>
          <a:bodyPr wrap="none" lIns="91440" tIns="45720" rIns="91440" bIns="45720">
            <a:spAutoFit/>
          </a:bodyPr>
          <a:lstStyle/>
          <a:p>
            <a:pPr algn="ctr"/>
            <a:r>
              <a:rPr lang="en-US" sz="5400" b="1" i="1" dirty="0">
                <a:solidFill>
                  <a:srgbClr val="FF8AD8"/>
                </a:solidFill>
              </a:rPr>
              <a:t>Histology of </a:t>
            </a:r>
          </a:p>
          <a:p>
            <a:pPr algn="ctr"/>
            <a:r>
              <a:rPr lang="en-US" sz="5400" b="1" i="1" dirty="0">
                <a:solidFill>
                  <a:srgbClr val="FF8AD8"/>
                </a:solidFill>
              </a:rPr>
              <a:t>Integrated Muscle</a:t>
            </a:r>
            <a:endParaRPr lang="en-US" sz="5400" dirty="0">
              <a:ln w="0"/>
              <a:effectLst>
                <a:outerShdw blurRad="38100" dist="19050" dir="2700000" algn="tl" rotWithShape="0">
                  <a:schemeClr val="dk1">
                    <a:alpha val="40000"/>
                  </a:schemeClr>
                </a:outerShdw>
              </a:effectLst>
            </a:endParaRPr>
          </a:p>
          <a:p>
            <a:pPr algn="ctr"/>
            <a:endParaRPr lang="en-US" sz="5400" dirty="0">
              <a:ln w="0"/>
              <a:effectLst>
                <a:outerShdw blurRad="38100" dist="19050" dir="2700000" algn="tl" rotWithShape="0">
                  <a:schemeClr val="dk1">
                    <a:alpha val="40000"/>
                  </a:schemeClr>
                </a:outerShdw>
              </a:effectLst>
            </a:endParaRPr>
          </a:p>
        </p:txBody>
      </p:sp>
      <p:sp>
        <p:nvSpPr>
          <p:cNvPr id="10" name="TextBox 9"/>
          <p:cNvSpPr txBox="1"/>
          <p:nvPr/>
        </p:nvSpPr>
        <p:spPr>
          <a:xfrm>
            <a:off x="150313" y="5511434"/>
            <a:ext cx="1966586" cy="1200329"/>
          </a:xfrm>
          <a:prstGeom prst="rect">
            <a:avLst/>
          </a:prstGeom>
          <a:noFill/>
        </p:spPr>
        <p:txBody>
          <a:bodyPr wrap="square" rtlCol="0">
            <a:spAutoFit/>
          </a:bodyPr>
          <a:lstStyle/>
          <a:p>
            <a:r>
              <a:rPr lang="en-US" dirty="0">
                <a:solidFill>
                  <a:schemeClr val="bg1"/>
                </a:solidFill>
              </a:rPr>
              <a:t>Color index :</a:t>
            </a:r>
          </a:p>
          <a:p>
            <a:r>
              <a:rPr lang="en-US" b="1" dirty="0">
                <a:solidFill>
                  <a:schemeClr val="bg1"/>
                </a:solidFill>
              </a:rPr>
              <a:t>Doctor’s slides</a:t>
            </a:r>
          </a:p>
          <a:p>
            <a:r>
              <a:rPr lang="en-US" b="1" dirty="0">
                <a:solidFill>
                  <a:schemeClr val="bg1"/>
                </a:solidFill>
              </a:rPr>
              <a:t>Important </a:t>
            </a:r>
          </a:p>
          <a:p>
            <a:r>
              <a:rPr lang="en-US" b="1" dirty="0">
                <a:solidFill>
                  <a:schemeClr val="bg1"/>
                </a:solidFill>
              </a:rPr>
              <a:t>Extra</a:t>
            </a:r>
          </a:p>
        </p:txBody>
      </p:sp>
      <p:sp>
        <p:nvSpPr>
          <p:cNvPr id="12" name="Rectangle 11"/>
          <p:cNvSpPr/>
          <p:nvPr/>
        </p:nvSpPr>
        <p:spPr>
          <a:xfrm>
            <a:off x="1642998" y="5854380"/>
            <a:ext cx="237994" cy="22029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42998" y="6136754"/>
            <a:ext cx="237994" cy="22029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42998" y="6399801"/>
            <a:ext cx="237994" cy="220290"/>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796"/>
            <a:ext cx="1840982" cy="1620919"/>
          </a:xfrm>
          <a:prstGeom prst="rect">
            <a:avLst/>
          </a:prstGeom>
        </p:spPr>
      </p:pic>
    </p:spTree>
    <p:extLst>
      <p:ext uri="{BB962C8B-B14F-4D97-AF65-F5344CB8AC3E}">
        <p14:creationId xmlns:p14="http://schemas.microsoft.com/office/powerpoint/2010/main" val="2113111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07"/>
            <a:ext cx="10515600" cy="1325563"/>
          </a:xfrm>
        </p:spPr>
        <p:txBody>
          <a:bodyPr>
            <a:noAutofit/>
          </a:bodyPr>
          <a:lstStyle/>
          <a:p>
            <a:pPr algn="ctr"/>
            <a:r>
              <a:rPr lang="en-US" dirty="0">
                <a:solidFill>
                  <a:schemeClr val="bg1"/>
                </a:solidFill>
                <a:latin typeface="Bell MT" panose="02020503060305020303" pitchFamily="18" charset="0"/>
              </a:rPr>
              <a:t>SMOOTH MUSCLE</a:t>
            </a:r>
            <a:br>
              <a:rPr lang="en-US" dirty="0">
                <a:solidFill>
                  <a:schemeClr val="bg1"/>
                </a:solidFill>
                <a:latin typeface="Bell MT" panose="02020503060305020303" pitchFamily="18" charset="0"/>
              </a:rPr>
            </a:br>
            <a:endParaRPr lang="en-US" dirty="0">
              <a:solidFill>
                <a:schemeClr val="bg1"/>
              </a:solidFill>
              <a:latin typeface="Bell MT" panose="02020503060305020303" pitchFamily="18" charset="0"/>
            </a:endParaRPr>
          </a:p>
        </p:txBody>
      </p:sp>
      <p:sp>
        <p:nvSpPr>
          <p:cNvPr id="7" name="Rectangle 6"/>
          <p:cNvSpPr/>
          <p:nvPr/>
        </p:nvSpPr>
        <p:spPr>
          <a:xfrm>
            <a:off x="3054011" y="29896"/>
            <a:ext cx="12229530" cy="661720"/>
          </a:xfrm>
          <a:prstGeom prst="rect">
            <a:avLst/>
          </a:prstGeom>
        </p:spPr>
        <p:txBody>
          <a:bodyPr wrap="square">
            <a:spAutoFit/>
          </a:bodyPr>
          <a:lstStyle/>
          <a:p>
            <a:pPr marL="285750" indent="-285750">
              <a:spcBef>
                <a:spcPts val="300"/>
              </a:spcBef>
              <a:spcAft>
                <a:spcPts val="300"/>
              </a:spcAft>
              <a:buFont typeface="Wingdings" charset="2"/>
              <a:buChar char="ü"/>
              <a:defRPr/>
            </a:pPr>
            <a:r>
              <a:rPr lang="en-GB" sz="1600" dirty="0">
                <a:latin typeface="+mj-lt"/>
                <a:cs typeface="Times New Roman" charset="0"/>
              </a:rPr>
              <a:t>Present in walls of blood vessels and viscera (digestive, urinary, genital .... </a:t>
            </a:r>
            <a:r>
              <a:rPr lang="en-GB" sz="1600" dirty="0" err="1">
                <a:latin typeface="+mj-lt"/>
                <a:cs typeface="Times New Roman" charset="0"/>
              </a:rPr>
              <a:t>etc</a:t>
            </a:r>
            <a:r>
              <a:rPr lang="en-GB" sz="1600" dirty="0">
                <a:latin typeface="+mj-lt"/>
                <a:cs typeface="Times New Roman" charset="0"/>
              </a:rPr>
              <a:t>).</a:t>
            </a:r>
          </a:p>
          <a:p>
            <a:pPr marL="285750" indent="-285750">
              <a:spcBef>
                <a:spcPts val="300"/>
              </a:spcBef>
              <a:spcAft>
                <a:spcPts val="300"/>
              </a:spcAft>
              <a:buFont typeface="Wingdings" charset="2"/>
              <a:buChar char="ü"/>
              <a:defRPr/>
            </a:pPr>
            <a:r>
              <a:rPr lang="en-GB" sz="1600" dirty="0">
                <a:latin typeface="+mj-lt"/>
                <a:cs typeface="Times New Roman" charset="0"/>
              </a:rPr>
              <a:t>Non-striated and involuntary.</a:t>
            </a:r>
          </a:p>
        </p:txBody>
      </p:sp>
      <p:graphicFrame>
        <p:nvGraphicFramePr>
          <p:cNvPr id="9" name="Table 8"/>
          <p:cNvGraphicFramePr>
            <a:graphicFrameLocks noGrp="1"/>
          </p:cNvGraphicFramePr>
          <p:nvPr>
            <p:extLst>
              <p:ext uri="{D42A27DB-BD31-4B8C-83A1-F6EECF244321}">
                <p14:modId xmlns:p14="http://schemas.microsoft.com/office/powerpoint/2010/main" val="1352363056"/>
              </p:ext>
            </p:extLst>
          </p:nvPr>
        </p:nvGraphicFramePr>
        <p:xfrm>
          <a:off x="60144" y="779463"/>
          <a:ext cx="5634767" cy="2676708"/>
        </p:xfrm>
        <a:graphic>
          <a:graphicData uri="http://schemas.openxmlformats.org/drawingml/2006/table">
            <a:tbl>
              <a:tblPr firstRow="1" bandRow="1">
                <a:tableStyleId>{5C22544A-7EE6-4342-B048-85BDC9FD1C3A}</a:tableStyleId>
              </a:tblPr>
              <a:tblGrid>
                <a:gridCol w="5634767">
                  <a:extLst>
                    <a:ext uri="{9D8B030D-6E8A-4147-A177-3AD203B41FA5}">
                      <a16:colId xmlns:a16="http://schemas.microsoft.com/office/drawing/2014/main" val="4271708103"/>
                    </a:ext>
                  </a:extLst>
                </a:gridCol>
              </a:tblGrid>
              <a:tr h="686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u="none" dirty="0">
                          <a:solidFill>
                            <a:srgbClr val="FF2F92"/>
                          </a:solidFill>
                          <a:latin typeface="Calibri (Body)"/>
                          <a:ea typeface="+mn-ea"/>
                          <a:cs typeface="Traditional Arabic" pitchFamily="2" charset="-78"/>
                        </a:rPr>
                        <a:t>L.M. Picture of Smooth Muscle </a:t>
                      </a:r>
                      <a:r>
                        <a:rPr lang="en-GB" sz="2400" b="0" u="none" dirty="0" err="1">
                          <a:solidFill>
                            <a:srgbClr val="FF2F92"/>
                          </a:solidFill>
                          <a:latin typeface="Calibri (Body)"/>
                          <a:ea typeface="+mn-ea"/>
                          <a:cs typeface="Traditional Arabic" pitchFamily="2" charset="-78"/>
                        </a:rPr>
                        <a:t>Fibers</a:t>
                      </a:r>
                      <a:r>
                        <a:rPr lang="en-GB" sz="2400" b="0" u="none" dirty="0">
                          <a:solidFill>
                            <a:srgbClr val="FF2F92"/>
                          </a:solidFill>
                          <a:latin typeface="Calibri (Body)"/>
                          <a:ea typeface="+mn-ea"/>
                          <a:cs typeface="Traditional Arabic" pitchFamily="2" charset="-78"/>
                        </a:rPr>
                        <a:t>:</a:t>
                      </a:r>
                    </a:p>
                    <a:p>
                      <a:endParaRPr lang="en-US" dirty="0">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1359090"/>
                  </a:ext>
                </a:extLst>
              </a:tr>
              <a:tr h="1945188">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u="sng" dirty="0">
                          <a:latin typeface="Calibri (Body)"/>
                          <a:cs typeface="Times New Roman" charset="0"/>
                        </a:rPr>
                        <a:t>Fusiform</a:t>
                      </a:r>
                      <a:r>
                        <a:rPr lang="en-GB" sz="1600" dirty="0">
                          <a:latin typeface="Calibri (Body)"/>
                          <a:cs typeface="Times New Roman" charset="0"/>
                        </a:rPr>
                        <a:t> in shape (spindle-shaped).</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u="sng" dirty="0">
                          <a:latin typeface="Calibri (Body)"/>
                          <a:cs typeface="Times New Roman" charset="0"/>
                        </a:rPr>
                        <a:t>Small diameter</a:t>
                      </a:r>
                      <a:r>
                        <a:rPr lang="en-GB" sz="1600" dirty="0">
                          <a:latin typeface="Calibri (Body)"/>
                          <a:cs typeface="Times New Roman" charset="0"/>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u="sng" dirty="0">
                          <a:latin typeface="Calibri (Body)"/>
                          <a:cs typeface="Times New Roman" charset="0"/>
                        </a:rPr>
                        <a:t>Non-branched</a:t>
                      </a:r>
                      <a:r>
                        <a:rPr lang="en-GB" sz="1600" dirty="0">
                          <a:latin typeface="Calibri (Body)"/>
                          <a:cs typeface="Times New Roman" charset="0"/>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dirty="0">
                          <a:latin typeface="Calibri (Body)"/>
                          <a:cs typeface="Times New Roman" charset="0"/>
                        </a:rPr>
                        <a:t>Thin </a:t>
                      </a:r>
                      <a:r>
                        <a:rPr lang="en-GB" sz="1600" dirty="0">
                          <a:solidFill>
                            <a:srgbClr val="FF0000"/>
                          </a:solidFill>
                          <a:latin typeface="Calibri (Body)"/>
                          <a:cs typeface="Times New Roman" charset="0"/>
                        </a:rPr>
                        <a:t>sarcolemma</a:t>
                      </a:r>
                      <a:r>
                        <a:rPr lang="en-GB" sz="1600" dirty="0">
                          <a:latin typeface="Calibri (Body)"/>
                          <a:cs typeface="Times New Roman" charset="0"/>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u="sng" dirty="0" err="1">
                          <a:solidFill>
                            <a:srgbClr val="FF0000"/>
                          </a:solidFill>
                          <a:latin typeface="Calibri (Body)"/>
                          <a:cs typeface="Times New Roman" charset="0"/>
                        </a:rPr>
                        <a:t>Mononucleated</a:t>
                      </a:r>
                      <a:r>
                        <a:rPr lang="en-GB" sz="1600" dirty="0">
                          <a:latin typeface="Calibri (Body)"/>
                          <a:cs typeface="Times New Roman" charset="0"/>
                        </a:rPr>
                        <a:t>. Nuclei are oval &amp; central in position.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dirty="0">
                          <a:solidFill>
                            <a:srgbClr val="FF0000"/>
                          </a:solidFill>
                          <a:latin typeface="Calibri (Body)"/>
                          <a:cs typeface="Times New Roman" charset="0"/>
                        </a:rPr>
                        <a:t>Sarcoplasm</a:t>
                      </a:r>
                      <a:r>
                        <a:rPr lang="en-GB" sz="1600" dirty="0">
                          <a:latin typeface="Calibri (Body)"/>
                          <a:cs typeface="Times New Roman" charset="0"/>
                        </a:rPr>
                        <a:t> is </a:t>
                      </a:r>
                      <a:r>
                        <a:rPr lang="en-GB" sz="1600" u="sng" dirty="0">
                          <a:solidFill>
                            <a:srgbClr val="FF0000"/>
                          </a:solidFill>
                          <a:latin typeface="Calibri (Body)"/>
                          <a:cs typeface="Times New Roman" charset="0"/>
                        </a:rPr>
                        <a:t>non-striated and acidophilic</a:t>
                      </a:r>
                      <a:r>
                        <a:rPr lang="en-GB" sz="1600" dirty="0">
                          <a:latin typeface="Calibri (Body)"/>
                          <a:cs typeface="Times New Roman" charset="0"/>
                        </a:rPr>
                        <a:t>.</a:t>
                      </a:r>
                      <a:endParaRPr lang="en-US" sz="1600" dirty="0">
                        <a:latin typeface="Calibri (Body)"/>
                      </a:endParaRPr>
                    </a:p>
                    <a:p>
                      <a:pPr marL="342900" indent="-342900">
                        <a:buFont typeface="+mj-lt"/>
                        <a:buAutoNum type="arabicParenR"/>
                      </a:pPr>
                      <a:endParaRPr lang="en-US" sz="1600" dirty="0">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3376147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40121996"/>
              </p:ext>
            </p:extLst>
          </p:nvPr>
        </p:nvGraphicFramePr>
        <p:xfrm>
          <a:off x="60144" y="3456171"/>
          <a:ext cx="5634767" cy="2737289"/>
        </p:xfrm>
        <a:graphic>
          <a:graphicData uri="http://schemas.openxmlformats.org/drawingml/2006/table">
            <a:tbl>
              <a:tblPr firstRow="1" bandRow="1">
                <a:tableStyleId>{5C22544A-7EE6-4342-B048-85BDC9FD1C3A}</a:tableStyleId>
              </a:tblPr>
              <a:tblGrid>
                <a:gridCol w="5634767">
                  <a:extLst>
                    <a:ext uri="{9D8B030D-6E8A-4147-A177-3AD203B41FA5}">
                      <a16:colId xmlns:a16="http://schemas.microsoft.com/office/drawing/2014/main" val="954471255"/>
                    </a:ext>
                  </a:extLst>
                </a:gridCol>
              </a:tblGrid>
              <a:tr h="5211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u="none" dirty="0">
                          <a:solidFill>
                            <a:srgbClr val="FF2F92"/>
                          </a:solidFill>
                          <a:latin typeface="+mj-lt"/>
                        </a:rPr>
                        <a:t>E.M. Picture:</a:t>
                      </a:r>
                    </a:p>
                    <a:p>
                      <a:endParaRPr lang="en-US" sz="1600" dirty="0">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92007115"/>
                  </a:ext>
                </a:extLst>
              </a:tr>
              <a:tr h="2036249">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dirty="0">
                          <a:latin typeface="+mj-lt"/>
                          <a:ea typeface="MS PGothic" pitchFamily="34" charset="-128"/>
                        </a:rPr>
                        <a:t>Sarcoplasm contains mitochondria and sarcoplasmic reticulum.</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u="sng" dirty="0">
                          <a:solidFill>
                            <a:srgbClr val="FF0000"/>
                          </a:solidFill>
                          <a:latin typeface="+mj-lt"/>
                          <a:ea typeface="MS PGothic" pitchFamily="34" charset="-128"/>
                        </a:rPr>
                        <a:t>Myosin &amp; actin </a:t>
                      </a:r>
                      <a:r>
                        <a:rPr lang="en-GB" sz="1600" dirty="0">
                          <a:latin typeface="+mj-lt"/>
                          <a:ea typeface="MS PGothic" pitchFamily="34" charset="-128"/>
                        </a:rPr>
                        <a:t>filaments are </a:t>
                      </a:r>
                      <a:r>
                        <a:rPr lang="en-GB" sz="1600" u="sng" dirty="0">
                          <a:solidFill>
                            <a:srgbClr val="FF0000"/>
                          </a:solidFill>
                          <a:latin typeface="+mj-lt"/>
                          <a:ea typeface="MS PGothic" pitchFamily="34" charset="-128"/>
                        </a:rPr>
                        <a:t>irregularly arranged </a:t>
                      </a:r>
                      <a:r>
                        <a:rPr lang="en-GB" sz="1600" dirty="0">
                          <a:latin typeface="+mj-lt"/>
                          <a:ea typeface="MS PGothic" pitchFamily="34" charset="-128"/>
                        </a:rPr>
                        <a:t>(that</a:t>
                      </a:r>
                      <a:r>
                        <a:rPr lang="en-GB" altLang="en-US" sz="1600" dirty="0">
                          <a:latin typeface="+mj-lt"/>
                          <a:ea typeface="MS PGothic" pitchFamily="34" charset="-128"/>
                        </a:rPr>
                        <a:t>’</a:t>
                      </a:r>
                      <a:r>
                        <a:rPr lang="en-GB" sz="1600" dirty="0">
                          <a:latin typeface="+mj-lt"/>
                          <a:ea typeface="MS PGothic" pitchFamily="34" charset="-128"/>
                        </a:rPr>
                        <a:t>s why no striations could be observed).</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dirty="0">
                          <a:latin typeface="+mj-lt"/>
                          <a:ea typeface="MS PGothic" pitchFamily="34" charset="-128"/>
                        </a:rPr>
                        <a:t>Cells are connected together by gap junctions for cell communication.</a:t>
                      </a:r>
                      <a:endParaRPr lang="en-US" sz="1600" dirty="0">
                        <a:latin typeface="+mj-lt"/>
                        <a:ea typeface="Arial" pitchFamily="34" charset="0"/>
                      </a:endParaRPr>
                    </a:p>
                    <a:p>
                      <a:endParaRPr lang="en-US" sz="1600" dirty="0">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45431586"/>
                  </a:ext>
                </a:extLst>
              </a:tr>
            </a:tbl>
          </a:graphicData>
        </a:graphic>
      </p:graphicFrame>
      <p:pic>
        <p:nvPicPr>
          <p:cNvPr id="12" name="Picture 7" descr="F:\HISTOLOGY\Pics\Basic Histology-Images\Images\10-Muscle\F10_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1371" y="979518"/>
            <a:ext cx="223351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HISTOLOGY\Pics\MyImages\Muscle\JejHE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364" y="1056202"/>
            <a:ext cx="3425371" cy="204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stretch>
            <a:fillRect/>
          </a:stretch>
        </p:blipFill>
        <p:spPr>
          <a:xfrm>
            <a:off x="5924363" y="3345348"/>
            <a:ext cx="3425371" cy="3404940"/>
          </a:xfrm>
          <a:prstGeom prst="rect">
            <a:avLst/>
          </a:prstGeom>
        </p:spPr>
      </p:pic>
      <p:sp>
        <p:nvSpPr>
          <p:cNvPr id="16" name="TextBox 15"/>
          <p:cNvSpPr txBox="1"/>
          <p:nvPr/>
        </p:nvSpPr>
        <p:spPr>
          <a:xfrm>
            <a:off x="6096000" y="779463"/>
            <a:ext cx="240772" cy="400110"/>
          </a:xfrm>
          <a:prstGeom prst="rect">
            <a:avLst/>
          </a:prstGeom>
          <a:noFill/>
        </p:spPr>
        <p:txBody>
          <a:bodyPr wrap="none" rtlCol="0">
            <a:spAutoFit/>
          </a:bodyPr>
          <a:lstStyle/>
          <a:p>
            <a:r>
              <a:rPr lang="en-US" sz="2000" dirty="0">
                <a:solidFill>
                  <a:srgbClr val="FF0000"/>
                </a:solidFill>
                <a:latin typeface="Bell MT" panose="02020503060305020303" pitchFamily="18" charset="0"/>
              </a:rPr>
              <a:t>.</a:t>
            </a:r>
          </a:p>
        </p:txBody>
      </p:sp>
      <p:sp>
        <p:nvSpPr>
          <p:cNvPr id="15" name="Document 4"/>
          <p:cNvSpPr/>
          <p:nvPr/>
        </p:nvSpPr>
        <p:spPr>
          <a:xfrm>
            <a:off x="1" y="10629"/>
            <a:ext cx="2869324" cy="657059"/>
          </a:xfrm>
          <a:prstGeom prst="flowChartDocument">
            <a:avLst/>
          </a:prstGeom>
          <a:gradFill>
            <a:gsLst>
              <a:gs pos="0">
                <a:srgbClr val="4BA3F4"/>
              </a:gs>
              <a:gs pos="23000">
                <a:srgbClr val="4598E4"/>
              </a:gs>
              <a:gs pos="69000">
                <a:schemeClr val="accent1">
                  <a:lumMod val="75000"/>
                </a:schemeClr>
              </a:gs>
              <a:gs pos="97000">
                <a:schemeClr val="accent1">
                  <a:lumMod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smooth muscles </a:t>
            </a:r>
            <a:endParaRPr lang="en-GB" b="1" dirty="0"/>
          </a:p>
        </p:txBody>
      </p:sp>
    </p:spTree>
    <p:extLst>
      <p:ext uri="{BB962C8B-B14F-4D97-AF65-F5344CB8AC3E}">
        <p14:creationId xmlns:p14="http://schemas.microsoft.com/office/powerpoint/2010/main" val="50687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943813431"/>
              </p:ext>
            </p:extLst>
          </p:nvPr>
        </p:nvGraphicFramePr>
        <p:xfrm>
          <a:off x="4937762" y="551542"/>
          <a:ext cx="7254239" cy="6246144"/>
        </p:xfrm>
        <a:graphic>
          <a:graphicData uri="http://schemas.openxmlformats.org/drawingml/2006/table">
            <a:tbl>
              <a:tblPr firstRow="1" bandRow="1">
                <a:tableStyleId>{5C22544A-7EE6-4342-B048-85BDC9FD1C3A}</a:tableStyleId>
              </a:tblPr>
              <a:tblGrid>
                <a:gridCol w="2159969">
                  <a:extLst>
                    <a:ext uri="{9D8B030D-6E8A-4147-A177-3AD203B41FA5}">
                      <a16:colId xmlns:a16="http://schemas.microsoft.com/office/drawing/2014/main" val="665048479"/>
                    </a:ext>
                  </a:extLst>
                </a:gridCol>
                <a:gridCol w="1698090">
                  <a:extLst>
                    <a:ext uri="{9D8B030D-6E8A-4147-A177-3AD203B41FA5}">
                      <a16:colId xmlns:a16="http://schemas.microsoft.com/office/drawing/2014/main" val="434311989"/>
                    </a:ext>
                  </a:extLst>
                </a:gridCol>
                <a:gridCol w="1698090">
                  <a:extLst>
                    <a:ext uri="{9D8B030D-6E8A-4147-A177-3AD203B41FA5}">
                      <a16:colId xmlns:a16="http://schemas.microsoft.com/office/drawing/2014/main" val="924845269"/>
                    </a:ext>
                  </a:extLst>
                </a:gridCol>
                <a:gridCol w="1698090">
                  <a:extLst>
                    <a:ext uri="{9D8B030D-6E8A-4147-A177-3AD203B41FA5}">
                      <a16:colId xmlns:a16="http://schemas.microsoft.com/office/drawing/2014/main" val="953353484"/>
                    </a:ext>
                  </a:extLst>
                </a:gridCol>
              </a:tblGrid>
              <a:tr h="446393">
                <a:tc>
                  <a:txBody>
                    <a:bodyPr/>
                    <a:lstStyle/>
                    <a:p>
                      <a:endParaRPr lang="en-US" sz="1400" dirty="0">
                        <a:solidFill>
                          <a:schemeClr val="tx1"/>
                        </a:solidFill>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accent1">
                              <a:lumMod val="75000"/>
                            </a:schemeClr>
                          </a:solidFill>
                          <a:effectLst>
                            <a:outerShdw blurRad="38100" dist="38100" dir="2700000" algn="tl">
                              <a:srgbClr val="000000"/>
                            </a:outerShdw>
                          </a:effectLst>
                          <a:latin typeface="Calibri (Body)"/>
                          <a:ea typeface="+mn-ea"/>
                        </a:rPr>
                        <a:t>SKELETAL</a:t>
                      </a:r>
                    </a:p>
                    <a:p>
                      <a:pPr algn="ctr"/>
                      <a:endParaRPr lang="en-US" sz="1400" b="0" dirty="0">
                        <a:solidFill>
                          <a:schemeClr val="accent1">
                            <a:lumMod val="75000"/>
                          </a:schemeClr>
                        </a:solidFill>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1">
                        <a:lumMod val="40000"/>
                        <a:lumOff val="60000"/>
                      </a:schemeClr>
                    </a:solidFill>
                  </a:tcPr>
                </a:tc>
                <a:tc>
                  <a:txBody>
                    <a:bodyPr/>
                    <a:lstStyle/>
                    <a:p>
                      <a:pPr algn="ctr"/>
                      <a:r>
                        <a:rPr lang="en-GB" sz="1400" b="0" dirty="0">
                          <a:solidFill>
                            <a:schemeClr val="accent1">
                              <a:lumMod val="75000"/>
                            </a:schemeClr>
                          </a:solidFill>
                          <a:effectLst>
                            <a:outerShdw blurRad="38100" dist="38100" dir="2700000" algn="tl">
                              <a:srgbClr val="000000"/>
                            </a:outerShdw>
                          </a:effectLst>
                          <a:latin typeface="Calibri (Body)"/>
                          <a:ea typeface="+mn-ea"/>
                        </a:rPr>
                        <a:t>CARDIAC</a:t>
                      </a:r>
                      <a:endParaRPr lang="en-US" sz="1400" b="0" dirty="0">
                        <a:solidFill>
                          <a:schemeClr val="accent1">
                            <a:lumMod val="75000"/>
                          </a:schemeClr>
                        </a:solidFill>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1">
                        <a:lumMod val="40000"/>
                        <a:lumOff val="60000"/>
                      </a:schemeClr>
                    </a:solidFill>
                  </a:tcPr>
                </a:tc>
                <a:tc>
                  <a:txBody>
                    <a:bodyPr/>
                    <a:lstStyle/>
                    <a:p>
                      <a:pPr algn="ctr"/>
                      <a:r>
                        <a:rPr lang="en-GB" sz="1400" b="0" dirty="0">
                          <a:solidFill>
                            <a:schemeClr val="accent1">
                              <a:lumMod val="75000"/>
                            </a:schemeClr>
                          </a:solidFill>
                          <a:effectLst>
                            <a:outerShdw blurRad="38100" dist="38100" dir="2700000" algn="tl">
                              <a:srgbClr val="000000"/>
                            </a:outerShdw>
                          </a:effectLst>
                          <a:latin typeface="Calibri (Body)"/>
                          <a:ea typeface="+mn-ea"/>
                        </a:rPr>
                        <a:t>SMOOTH</a:t>
                      </a:r>
                      <a:endParaRPr lang="en-US" sz="1400" b="0" dirty="0">
                        <a:solidFill>
                          <a:schemeClr val="accent1">
                            <a:lumMod val="75000"/>
                          </a:schemeClr>
                        </a:solidFill>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618010596"/>
                  </a:ext>
                </a:extLst>
              </a:tr>
              <a:tr h="557483">
                <a:tc>
                  <a:txBody>
                    <a:bodyPr/>
                    <a:lstStyle/>
                    <a:p>
                      <a:endParaRPr lang="en-US" sz="1400" dirty="0">
                        <a:solidFill>
                          <a:schemeClr val="tx1"/>
                        </a:solidFill>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endParaRPr lang="en-US" sz="1400" dirty="0">
                        <a:solidFill>
                          <a:schemeClr val="tx1"/>
                        </a:solidFill>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endParaRPr lang="en-US" sz="1400" dirty="0">
                        <a:solidFill>
                          <a:schemeClr val="tx1"/>
                        </a:solidFill>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endParaRPr lang="en-US" sz="1400" dirty="0">
                        <a:solidFill>
                          <a:schemeClr val="tx1"/>
                        </a:solidFill>
                        <a:latin typeface="Calibri (Body)"/>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3072313"/>
                  </a:ext>
                </a:extLst>
              </a:tr>
              <a:tr h="949559">
                <a:tc>
                  <a:txBody>
                    <a:bodyPr/>
                    <a:lstStyle/>
                    <a:p>
                      <a:pPr algn="ctr"/>
                      <a:r>
                        <a:rPr lang="en-GB" sz="1400" b="0" dirty="0">
                          <a:solidFill>
                            <a:schemeClr val="accent1">
                              <a:lumMod val="75000"/>
                            </a:schemeClr>
                          </a:solidFill>
                          <a:effectLst>
                            <a:outerShdw blurRad="38100" dist="38100" dir="2700000" algn="tl">
                              <a:srgbClr val="000000"/>
                            </a:outerShdw>
                          </a:effectLst>
                          <a:latin typeface="+mj-lt"/>
                          <a:ea typeface="+mn-ea"/>
                        </a:rPr>
                        <a:t>Site</a:t>
                      </a:r>
                      <a:endParaRPr lang="en-US" sz="1400" b="0" dirty="0">
                        <a:solidFill>
                          <a:schemeClr val="accent1">
                            <a:lumMod val="75000"/>
                          </a:schemeClr>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Muscle attached to skeleton</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Myocardium of the heart</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Viscera, e.g. stomach</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7991109"/>
                  </a:ext>
                </a:extLst>
              </a:tr>
              <a:tr h="318562">
                <a:tc>
                  <a:txBody>
                    <a:bodyPr/>
                    <a:lstStyle/>
                    <a:p>
                      <a:pPr algn="ctr"/>
                      <a:r>
                        <a:rPr lang="en-GB" sz="1400" b="0" dirty="0">
                          <a:solidFill>
                            <a:schemeClr val="accent1">
                              <a:lumMod val="75000"/>
                            </a:schemeClr>
                          </a:solidFill>
                          <a:effectLst>
                            <a:outerShdw blurRad="38100" dist="38100" dir="2700000" algn="tl">
                              <a:srgbClr val="000000"/>
                            </a:outerShdw>
                          </a:effectLst>
                          <a:latin typeface="+mj-lt"/>
                          <a:ea typeface="+mn-ea"/>
                        </a:rPr>
                        <a:t>Shape</a:t>
                      </a:r>
                      <a:endParaRPr lang="en-US" sz="1400" b="0" dirty="0">
                        <a:solidFill>
                          <a:schemeClr val="accent1">
                            <a:lumMod val="75000"/>
                          </a:schemeClr>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Cylindrical</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Cylindrical</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Fusiform</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5797432"/>
                  </a:ext>
                </a:extLst>
              </a:tr>
              <a:tr h="557483">
                <a:tc>
                  <a:txBody>
                    <a:bodyPr/>
                    <a:lstStyle/>
                    <a:p>
                      <a:pPr algn="ctr"/>
                      <a:r>
                        <a:rPr lang="en-GB" sz="1400" b="0" dirty="0">
                          <a:solidFill>
                            <a:schemeClr val="accent1">
                              <a:lumMod val="75000"/>
                            </a:schemeClr>
                          </a:solidFill>
                          <a:effectLst>
                            <a:outerShdw blurRad="38100" dist="38100" dir="2700000" algn="tl">
                              <a:srgbClr val="000000"/>
                            </a:outerShdw>
                          </a:effectLst>
                          <a:latin typeface="+mj-lt"/>
                          <a:ea typeface="+mn-ea"/>
                        </a:rPr>
                        <a:t>Diameter</a:t>
                      </a:r>
                      <a:endParaRPr lang="en-US" sz="1400" b="0" dirty="0">
                        <a:solidFill>
                          <a:schemeClr val="accent1">
                            <a:lumMod val="75000"/>
                          </a:schemeClr>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Largest</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Medium-sized</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Smallest</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2289022"/>
                  </a:ext>
                </a:extLst>
              </a:tr>
              <a:tr h="557483">
                <a:tc>
                  <a:txBody>
                    <a:bodyPr/>
                    <a:lstStyle/>
                    <a:p>
                      <a:pPr algn="ctr"/>
                      <a:r>
                        <a:rPr lang="en-GB" sz="1400" b="0" dirty="0">
                          <a:solidFill>
                            <a:schemeClr val="accent1">
                              <a:lumMod val="75000"/>
                            </a:schemeClr>
                          </a:solidFill>
                          <a:effectLst>
                            <a:outerShdw blurRad="38100" dist="38100" dir="2700000" algn="tl">
                              <a:srgbClr val="000000"/>
                            </a:outerShdw>
                          </a:effectLst>
                          <a:latin typeface="+mj-lt"/>
                          <a:ea typeface="+mn-ea"/>
                        </a:rPr>
                        <a:t>Branching</a:t>
                      </a:r>
                      <a:endParaRPr lang="en-US" sz="1400" b="0" dirty="0">
                        <a:solidFill>
                          <a:schemeClr val="accent1">
                            <a:lumMod val="75000"/>
                          </a:schemeClr>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Non-branched</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Branched</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Non-branched</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17480446"/>
                  </a:ext>
                </a:extLst>
              </a:tr>
              <a:tr h="557483">
                <a:tc>
                  <a:txBody>
                    <a:bodyPr/>
                    <a:lstStyle/>
                    <a:p>
                      <a:pPr algn="ctr"/>
                      <a:r>
                        <a:rPr lang="en-GB" sz="1400" b="0" dirty="0">
                          <a:solidFill>
                            <a:schemeClr val="accent1">
                              <a:lumMod val="75000"/>
                            </a:schemeClr>
                          </a:solidFill>
                          <a:effectLst>
                            <a:outerShdw blurRad="38100" dist="38100" dir="2700000" algn="tl">
                              <a:srgbClr val="000000"/>
                            </a:outerShdw>
                          </a:effectLst>
                          <a:latin typeface="+mj-lt"/>
                          <a:ea typeface="+mn-ea"/>
                        </a:rPr>
                        <a:t>Striations</a:t>
                      </a:r>
                      <a:endParaRPr lang="en-US" sz="1400" b="0" dirty="0">
                        <a:solidFill>
                          <a:schemeClr val="accent1">
                            <a:lumMod val="75000"/>
                          </a:schemeClr>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Clear</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Not clear</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Absent</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30887886"/>
                  </a:ext>
                </a:extLst>
              </a:tr>
              <a:tr h="5574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accent1">
                              <a:lumMod val="75000"/>
                            </a:schemeClr>
                          </a:solidFill>
                          <a:effectLst>
                            <a:outerShdw blurRad="38100" dist="38100" dir="2700000" algn="tl">
                              <a:srgbClr val="000000"/>
                            </a:outerShdw>
                          </a:effectLst>
                          <a:latin typeface="+mj-lt"/>
                          <a:ea typeface="+mn-ea"/>
                        </a:rPr>
                        <a:t>Intercalated discs</a:t>
                      </a:r>
                    </a:p>
                    <a:p>
                      <a:pPr algn="ctr"/>
                      <a:endParaRPr lang="en-US" sz="1400" b="0" dirty="0">
                        <a:solidFill>
                          <a:schemeClr val="accent1">
                            <a:lumMod val="75000"/>
                          </a:schemeClr>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Absent</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Present</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Absent</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5926091"/>
                  </a:ext>
                </a:extLst>
              </a:tr>
              <a:tr h="796403">
                <a:tc>
                  <a:txBody>
                    <a:bodyPr/>
                    <a:lstStyle/>
                    <a:p>
                      <a:pPr algn="ctr"/>
                      <a:r>
                        <a:rPr lang="en-GB" sz="1400" b="0" dirty="0">
                          <a:solidFill>
                            <a:schemeClr val="accent1">
                              <a:lumMod val="75000"/>
                            </a:schemeClr>
                          </a:solidFill>
                          <a:effectLst>
                            <a:outerShdw blurRad="38100" dist="38100" dir="2700000" algn="tl">
                              <a:srgbClr val="000000"/>
                            </a:outerShdw>
                          </a:effectLst>
                          <a:latin typeface="+mj-lt"/>
                          <a:ea typeface="+mn-ea"/>
                        </a:rPr>
                        <a:t>Nuclei</a:t>
                      </a:r>
                      <a:endParaRPr lang="en-US" sz="1400" b="0" dirty="0">
                        <a:solidFill>
                          <a:schemeClr val="accent1">
                            <a:lumMod val="75000"/>
                          </a:schemeClr>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Numerous and peripheral</a:t>
                      </a:r>
                      <a:endParaRPr lang="en-GB" sz="1400" b="0" dirty="0">
                        <a:solidFill>
                          <a:schemeClr val="tx1"/>
                        </a:solidFill>
                        <a:effectLst>
                          <a:outerShdw blurRad="38100" dist="38100" dir="2700000" algn="tl">
                            <a:srgbClr val="000000">
                              <a:alpha val="43137"/>
                            </a:srgbClr>
                          </a:outerShdw>
                        </a:effectLst>
                        <a:latin typeface="+mj-lt"/>
                        <a:ea typeface="+mn-ea"/>
                        <a:cs typeface="Times New Roman" panose="02020603050405020304" pitchFamily="18" charset="0"/>
                      </a:endParaRP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One central nucleus</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One central nucleus</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64472389"/>
                  </a:ext>
                </a:extLst>
              </a:tr>
              <a:tr h="318562">
                <a:tc>
                  <a:txBody>
                    <a:bodyPr/>
                    <a:lstStyle/>
                    <a:p>
                      <a:pPr algn="ctr"/>
                      <a:r>
                        <a:rPr lang="en-GB" sz="1400" b="0" dirty="0">
                          <a:solidFill>
                            <a:schemeClr val="accent1">
                              <a:lumMod val="75000"/>
                            </a:schemeClr>
                          </a:solidFill>
                          <a:effectLst>
                            <a:outerShdw blurRad="38100" dist="38100" dir="2700000" algn="tl">
                              <a:srgbClr val="000000"/>
                            </a:outerShdw>
                          </a:effectLst>
                          <a:latin typeface="+mj-lt"/>
                          <a:ea typeface="+mn-ea"/>
                        </a:rPr>
                        <a:t>Action</a:t>
                      </a:r>
                      <a:endParaRPr lang="en-US" sz="1400" b="0" dirty="0">
                        <a:solidFill>
                          <a:schemeClr val="accent1">
                            <a:lumMod val="75000"/>
                          </a:schemeClr>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Voluntary</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Involuntary</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Involuntary</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5187660"/>
                  </a:ext>
                </a:extLst>
              </a:tr>
              <a:tr h="5574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accent1">
                              <a:lumMod val="75000"/>
                            </a:schemeClr>
                          </a:solidFill>
                          <a:effectLst>
                            <a:outerShdw blurRad="38100" dist="38100" dir="2700000" algn="tl">
                              <a:srgbClr val="000000"/>
                            </a:outerShdw>
                          </a:effectLst>
                          <a:latin typeface="+mj-lt"/>
                          <a:ea typeface="+mn-ea"/>
                        </a:rPr>
                        <a:t>Regeneration</a:t>
                      </a:r>
                    </a:p>
                    <a:p>
                      <a:pPr algn="ctr"/>
                      <a:endParaRPr lang="en-US" sz="1400" b="0" dirty="0">
                        <a:solidFill>
                          <a:schemeClr val="accent1">
                            <a:lumMod val="75000"/>
                          </a:schemeClr>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outerShdw blurRad="38100" dist="38100" dir="2700000" algn="tl">
                              <a:srgbClr val="000000">
                                <a:alpha val="43137"/>
                              </a:srgbClr>
                            </a:outerShdw>
                          </a:effectLst>
                          <a:latin typeface="+mj-lt"/>
                          <a:ea typeface="+mn-ea"/>
                        </a:rPr>
                        <a:t>Limited</a:t>
                      </a:r>
                    </a:p>
                    <a:p>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No</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r>
                        <a:rPr lang="en-GB" sz="1400" b="0" dirty="0">
                          <a:solidFill>
                            <a:schemeClr val="tx1"/>
                          </a:solidFill>
                          <a:effectLst>
                            <a:outerShdw blurRad="38100" dist="38100" dir="2700000" algn="tl">
                              <a:srgbClr val="000000">
                                <a:alpha val="43137"/>
                              </a:srgbClr>
                            </a:outerShdw>
                          </a:effectLst>
                          <a:latin typeface="+mj-lt"/>
                          <a:ea typeface="+mn-ea"/>
                        </a:rPr>
                        <a:t>Active</a:t>
                      </a:r>
                      <a:endParaRPr lang="en-US" sz="1400" b="0" dirty="0">
                        <a:solidFill>
                          <a:schemeClr val="tx1"/>
                        </a:solidFill>
                        <a:latin typeface="+mj-lt"/>
                      </a:endParaRPr>
                    </a:p>
                  </a:txBody>
                  <a:tcP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8065727"/>
                  </a:ext>
                </a:extLst>
              </a:tr>
            </a:tbl>
          </a:graphicData>
        </a:graphic>
      </p:graphicFrame>
      <p:sp>
        <p:nvSpPr>
          <p:cNvPr id="4" name="TextBox 3"/>
          <p:cNvSpPr txBox="1"/>
          <p:nvPr/>
        </p:nvSpPr>
        <p:spPr>
          <a:xfrm>
            <a:off x="0" y="979662"/>
            <a:ext cx="5100319" cy="4847481"/>
          </a:xfrm>
          <a:prstGeom prst="rect">
            <a:avLst/>
          </a:prstGeom>
          <a:noFill/>
        </p:spPr>
        <p:txBody>
          <a:bodyPr wrap="square" rtlCol="0">
            <a:spAutoFit/>
          </a:bodyPr>
          <a:lstStyle/>
          <a:p>
            <a:pPr>
              <a:spcBef>
                <a:spcPct val="0"/>
              </a:spcBef>
              <a:spcAft>
                <a:spcPts val="600"/>
              </a:spcAft>
              <a:defRPr/>
            </a:pPr>
            <a:r>
              <a:rPr lang="en-US" b="1" dirty="0">
                <a:solidFill>
                  <a:srgbClr val="FF2F92"/>
                </a:solidFill>
                <a:latin typeface="Calibri (Body)"/>
              </a:rPr>
              <a:t>(1) Skeletal muscle cells:</a:t>
            </a:r>
          </a:p>
          <a:p>
            <a:pPr>
              <a:spcBef>
                <a:spcPct val="0"/>
              </a:spcBef>
              <a:spcAft>
                <a:spcPts val="600"/>
              </a:spcAft>
              <a:defRPr/>
            </a:pPr>
            <a:r>
              <a:rPr lang="en-US" dirty="0">
                <a:latin typeface="Calibri (Body)"/>
              </a:rPr>
              <a:t>- Cannot </a:t>
            </a:r>
            <a:r>
              <a:rPr lang="en-US" dirty="0">
                <a:solidFill>
                  <a:srgbClr val="FF0000"/>
                </a:solidFill>
                <a:latin typeface="Calibri (Body)"/>
              </a:rPr>
              <a:t>divide</a:t>
            </a:r>
            <a:r>
              <a:rPr lang="en-US" dirty="0">
                <a:latin typeface="Calibri (Body)"/>
              </a:rPr>
              <a:t>.</a:t>
            </a:r>
          </a:p>
          <a:p>
            <a:pPr>
              <a:spcBef>
                <a:spcPct val="0"/>
              </a:spcBef>
              <a:spcAft>
                <a:spcPts val="600"/>
              </a:spcAft>
              <a:defRPr/>
            </a:pPr>
            <a:r>
              <a:rPr lang="en-US" dirty="0">
                <a:solidFill>
                  <a:srgbClr val="FF0000"/>
                </a:solidFill>
                <a:latin typeface="Calibri (Body)"/>
              </a:rPr>
              <a:t>- </a:t>
            </a:r>
            <a:r>
              <a:rPr lang="en-US" u="sng" dirty="0">
                <a:solidFill>
                  <a:srgbClr val="FF0000"/>
                </a:solidFill>
                <a:latin typeface="Calibri (Body)"/>
              </a:rPr>
              <a:t>Limited</a:t>
            </a:r>
            <a:r>
              <a:rPr lang="en-US" dirty="0">
                <a:solidFill>
                  <a:srgbClr val="FF0000"/>
                </a:solidFill>
                <a:latin typeface="Calibri (Body)"/>
              </a:rPr>
              <a:t> </a:t>
            </a:r>
            <a:r>
              <a:rPr lang="en-US" dirty="0">
                <a:latin typeface="Calibri (Body)"/>
              </a:rPr>
              <a:t>regeneration by </a:t>
            </a:r>
            <a:r>
              <a:rPr lang="en-US" dirty="0">
                <a:solidFill>
                  <a:srgbClr val="FF0000"/>
                </a:solidFill>
                <a:latin typeface="Calibri (Body)"/>
              </a:rPr>
              <a:t>satellite cells</a:t>
            </a:r>
          </a:p>
          <a:p>
            <a:pPr>
              <a:spcBef>
                <a:spcPct val="0"/>
              </a:spcBef>
              <a:spcAft>
                <a:spcPts val="600"/>
              </a:spcAft>
              <a:defRPr/>
            </a:pPr>
            <a:r>
              <a:rPr lang="en-US" dirty="0">
                <a:latin typeface="Calibri (Body)"/>
              </a:rPr>
              <a:t>(stem cells on the muscle cell</a:t>
            </a:r>
            <a:r>
              <a:rPr lang="ja-JP" altLang="en-US" dirty="0">
                <a:latin typeface="Calibri (Body)"/>
              </a:rPr>
              <a:t>’</a:t>
            </a:r>
            <a:r>
              <a:rPr lang="en-US" altLang="ja-JP" dirty="0">
                <a:latin typeface="Calibri (Body)"/>
              </a:rPr>
              <a:t>s surface).</a:t>
            </a:r>
          </a:p>
          <a:p>
            <a:pPr>
              <a:spcBef>
                <a:spcPts val="1200"/>
              </a:spcBef>
              <a:spcAft>
                <a:spcPts val="600"/>
              </a:spcAft>
              <a:defRPr/>
            </a:pPr>
            <a:r>
              <a:rPr lang="en-US" b="1" dirty="0">
                <a:solidFill>
                  <a:srgbClr val="FF2F92"/>
                </a:solidFill>
                <a:latin typeface="Calibri (Body)"/>
              </a:rPr>
              <a:t>(2) Cardiac muscle cells:</a:t>
            </a:r>
          </a:p>
          <a:p>
            <a:pPr marL="342900" indent="-342900">
              <a:spcBef>
                <a:spcPct val="0"/>
              </a:spcBef>
              <a:spcAft>
                <a:spcPts val="600"/>
              </a:spcAft>
              <a:buFontTx/>
              <a:buChar char="-"/>
              <a:defRPr/>
            </a:pPr>
            <a:r>
              <a:rPr lang="en-US" u="sng" dirty="0">
                <a:solidFill>
                  <a:srgbClr val="FF0000"/>
                </a:solidFill>
                <a:latin typeface="Calibri (Body)"/>
              </a:rPr>
              <a:t>No</a:t>
            </a:r>
            <a:r>
              <a:rPr lang="en-US" dirty="0">
                <a:solidFill>
                  <a:srgbClr val="FF0000"/>
                </a:solidFill>
                <a:latin typeface="Calibri (Body)"/>
              </a:rPr>
              <a:t> regenerative capacity.</a:t>
            </a:r>
          </a:p>
          <a:p>
            <a:pPr>
              <a:spcBef>
                <a:spcPts val="1200"/>
              </a:spcBef>
              <a:spcAft>
                <a:spcPts val="600"/>
              </a:spcAft>
              <a:defRPr/>
            </a:pPr>
            <a:r>
              <a:rPr lang="en-US" b="1" dirty="0">
                <a:solidFill>
                  <a:srgbClr val="FF2F92"/>
                </a:solidFill>
                <a:latin typeface="Calibri (Body)"/>
              </a:rPr>
              <a:t>(3) Smooth muscle cells:</a:t>
            </a:r>
          </a:p>
          <a:p>
            <a:pPr>
              <a:spcBef>
                <a:spcPct val="0"/>
              </a:spcBef>
              <a:spcAft>
                <a:spcPts val="600"/>
              </a:spcAft>
              <a:defRPr/>
            </a:pPr>
            <a:r>
              <a:rPr lang="en-US" dirty="0">
                <a:latin typeface="Calibri (Body)"/>
              </a:rPr>
              <a:t>- </a:t>
            </a:r>
            <a:r>
              <a:rPr lang="en-US" dirty="0">
                <a:solidFill>
                  <a:srgbClr val="FF0000"/>
                </a:solidFill>
                <a:latin typeface="Calibri (Body)"/>
              </a:rPr>
              <a:t>Can divide. </a:t>
            </a:r>
            <a:r>
              <a:rPr lang="en-US" sz="1400" dirty="0">
                <a:solidFill>
                  <a:schemeClr val="bg2">
                    <a:lumMod val="50000"/>
                  </a:schemeClr>
                </a:solidFill>
                <a:latin typeface="Calibri (Body)"/>
              </a:rPr>
              <a:t>(like uterus in </a:t>
            </a:r>
            <a:r>
              <a:rPr lang="en-US" sz="1400" dirty="0" err="1">
                <a:solidFill>
                  <a:schemeClr val="bg2">
                    <a:lumMod val="50000"/>
                  </a:schemeClr>
                </a:solidFill>
                <a:latin typeface="Calibri (Body)"/>
              </a:rPr>
              <a:t>pregnency</a:t>
            </a:r>
            <a:r>
              <a:rPr lang="en-US" sz="1400" dirty="0">
                <a:solidFill>
                  <a:schemeClr val="bg2">
                    <a:lumMod val="50000"/>
                  </a:schemeClr>
                </a:solidFill>
                <a:latin typeface="Calibri (Body)"/>
              </a:rPr>
              <a:t>)</a:t>
            </a:r>
          </a:p>
          <a:p>
            <a:pPr>
              <a:spcBef>
                <a:spcPct val="0"/>
              </a:spcBef>
              <a:spcAft>
                <a:spcPts val="600"/>
              </a:spcAft>
              <a:defRPr/>
            </a:pPr>
            <a:r>
              <a:rPr lang="en-US" dirty="0">
                <a:latin typeface="Calibri (Body)"/>
              </a:rPr>
              <a:t>- Regenerate from </a:t>
            </a:r>
            <a:r>
              <a:rPr lang="en-US" dirty="0">
                <a:solidFill>
                  <a:srgbClr val="FF0000"/>
                </a:solidFill>
                <a:latin typeface="Calibri (Body)"/>
              </a:rPr>
              <a:t>pericytes. </a:t>
            </a:r>
            <a:r>
              <a:rPr lang="en-US" sz="1400" dirty="0">
                <a:solidFill>
                  <a:schemeClr val="bg2">
                    <a:lumMod val="50000"/>
                  </a:schemeClr>
                </a:solidFill>
                <a:latin typeface="Calibri (Body)"/>
              </a:rPr>
              <a:t>( which is the stem cell of the smooth muscle ) </a:t>
            </a:r>
          </a:p>
          <a:p>
            <a:pPr>
              <a:spcBef>
                <a:spcPct val="0"/>
              </a:spcBef>
              <a:spcAft>
                <a:spcPts val="600"/>
              </a:spcAft>
              <a:defRPr/>
            </a:pPr>
            <a:r>
              <a:rPr lang="en-US" dirty="0">
                <a:latin typeface="Calibri (Body)"/>
              </a:rPr>
              <a:t>→ </a:t>
            </a:r>
            <a:r>
              <a:rPr lang="en-US" u="sng" dirty="0">
                <a:solidFill>
                  <a:srgbClr val="FF0000"/>
                </a:solidFill>
                <a:latin typeface="Calibri (Body)"/>
              </a:rPr>
              <a:t>active</a:t>
            </a:r>
            <a:r>
              <a:rPr lang="en-US" dirty="0">
                <a:solidFill>
                  <a:srgbClr val="FF0000"/>
                </a:solidFill>
                <a:latin typeface="Calibri (Body)"/>
              </a:rPr>
              <a:t> regenerative response</a:t>
            </a:r>
            <a:r>
              <a:rPr lang="en-US" dirty="0">
                <a:latin typeface="Calibri (Body)"/>
              </a:rPr>
              <a:t>.</a:t>
            </a:r>
          </a:p>
          <a:p>
            <a:pPr algn="ctr">
              <a:spcBef>
                <a:spcPct val="0"/>
              </a:spcBef>
              <a:spcAft>
                <a:spcPts val="600"/>
              </a:spcAft>
              <a:defRPr/>
            </a:pPr>
            <a:endParaRPr lang="en-US" dirty="0">
              <a:latin typeface="Calibri (Body)"/>
            </a:endParaRPr>
          </a:p>
          <a:p>
            <a:pPr algn="ctr">
              <a:spcBef>
                <a:spcPct val="0"/>
              </a:spcBef>
              <a:spcAft>
                <a:spcPts val="600"/>
              </a:spcAft>
              <a:defRPr/>
            </a:pPr>
            <a:endParaRPr lang="en-US" altLang="ja-JP" dirty="0">
              <a:latin typeface="Calibri (Body)"/>
            </a:endParaRPr>
          </a:p>
        </p:txBody>
      </p:sp>
      <p:sp>
        <p:nvSpPr>
          <p:cNvPr id="7" name="TextBox 6"/>
          <p:cNvSpPr txBox="1"/>
          <p:nvPr/>
        </p:nvSpPr>
        <p:spPr>
          <a:xfrm>
            <a:off x="5715000" y="34842"/>
            <a:ext cx="5699761" cy="369332"/>
          </a:xfrm>
          <a:prstGeom prst="rect">
            <a:avLst/>
          </a:prstGeom>
          <a:noFill/>
        </p:spPr>
        <p:txBody>
          <a:bodyPr wrap="square" rtlCol="0">
            <a:spAutoFit/>
          </a:bodyPr>
          <a:lstStyle/>
          <a:p>
            <a:pPr algn="ctr">
              <a:defRPr/>
            </a:pPr>
            <a:r>
              <a:rPr lang="en-GB" b="1" kern="0">
                <a:solidFill>
                  <a:schemeClr val="tx2"/>
                </a:solidFill>
                <a:latin typeface="+mj-lt"/>
              </a:rPr>
              <a:t>Comparison </a:t>
            </a:r>
            <a:r>
              <a:rPr lang="en-GB" b="1" kern="0" dirty="0">
                <a:solidFill>
                  <a:schemeClr val="tx2"/>
                </a:solidFill>
                <a:latin typeface="+mj-lt"/>
              </a:rPr>
              <a:t>between different types of muscle </a:t>
            </a:r>
            <a:r>
              <a:rPr lang="en-GB" b="1" kern="0" dirty="0" err="1">
                <a:solidFill>
                  <a:schemeClr val="tx2"/>
                </a:solidFill>
                <a:latin typeface="+mj-lt"/>
              </a:rPr>
              <a:t>fibers</a:t>
            </a:r>
            <a:endParaRPr lang="en-US" b="1" kern="0" dirty="0">
              <a:solidFill>
                <a:schemeClr val="tx2"/>
              </a:solidFill>
              <a:latin typeface="+mj-lt"/>
            </a:endParaRPr>
          </a:p>
        </p:txBody>
      </p:sp>
      <p:pic>
        <p:nvPicPr>
          <p:cNvPr id="8" name="Picture 7"/>
          <p:cNvPicPr>
            <a:picLocks noChangeAspect="1"/>
          </p:cNvPicPr>
          <p:nvPr/>
        </p:nvPicPr>
        <p:blipFill>
          <a:blip r:embed="rId2"/>
          <a:stretch>
            <a:fillRect/>
          </a:stretch>
        </p:blipFill>
        <p:spPr>
          <a:xfrm>
            <a:off x="7122158" y="1100814"/>
            <a:ext cx="1635759" cy="544073"/>
          </a:xfrm>
          <a:prstGeom prst="rect">
            <a:avLst/>
          </a:prstGeom>
        </p:spPr>
      </p:pic>
      <p:pic>
        <p:nvPicPr>
          <p:cNvPr id="9" name="Picture 8"/>
          <p:cNvPicPr>
            <a:picLocks noChangeAspect="1"/>
          </p:cNvPicPr>
          <p:nvPr/>
        </p:nvPicPr>
        <p:blipFill>
          <a:blip r:embed="rId3"/>
          <a:stretch>
            <a:fillRect/>
          </a:stretch>
        </p:blipFill>
        <p:spPr>
          <a:xfrm>
            <a:off x="8844140" y="1100813"/>
            <a:ext cx="1645919" cy="544073"/>
          </a:xfrm>
          <a:prstGeom prst="rect">
            <a:avLst/>
          </a:prstGeom>
        </p:spPr>
      </p:pic>
      <p:pic>
        <p:nvPicPr>
          <p:cNvPr id="10" name="Picture 9"/>
          <p:cNvPicPr>
            <a:picLocks noChangeAspect="1"/>
          </p:cNvPicPr>
          <p:nvPr/>
        </p:nvPicPr>
        <p:blipFill>
          <a:blip r:embed="rId4"/>
          <a:stretch>
            <a:fillRect/>
          </a:stretch>
        </p:blipFill>
        <p:spPr>
          <a:xfrm>
            <a:off x="10524895" y="1100812"/>
            <a:ext cx="1667105" cy="544073"/>
          </a:xfrm>
          <a:prstGeom prst="rect">
            <a:avLst/>
          </a:prstGeom>
        </p:spPr>
      </p:pic>
      <p:sp>
        <p:nvSpPr>
          <p:cNvPr id="12" name="Document 4"/>
          <p:cNvSpPr/>
          <p:nvPr/>
        </p:nvSpPr>
        <p:spPr>
          <a:xfrm>
            <a:off x="0" y="10629"/>
            <a:ext cx="3222171" cy="969033"/>
          </a:xfrm>
          <a:prstGeom prst="flowChartDocument">
            <a:avLst/>
          </a:prstGeom>
          <a:gradFill>
            <a:gsLst>
              <a:gs pos="0">
                <a:srgbClr val="4BA3F4"/>
              </a:gs>
              <a:gs pos="23000">
                <a:srgbClr val="4598E4"/>
              </a:gs>
              <a:gs pos="69000">
                <a:schemeClr val="accent1">
                  <a:lumMod val="75000"/>
                </a:schemeClr>
              </a:gs>
              <a:gs pos="97000">
                <a:schemeClr val="accent1">
                  <a:lumMod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 REGENERATION OF MUSCLE</a:t>
            </a:r>
            <a:endParaRPr lang="en-GB" b="1" dirty="0"/>
          </a:p>
        </p:txBody>
      </p:sp>
    </p:spTree>
    <p:extLst>
      <p:ext uri="{BB962C8B-B14F-4D97-AF65-F5344CB8AC3E}">
        <p14:creationId xmlns:p14="http://schemas.microsoft.com/office/powerpoint/2010/main" val="1088670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 y="1217454"/>
            <a:ext cx="9830829" cy="5567680"/>
          </a:xfrm>
          <a:prstGeom prst="rect">
            <a:avLst/>
          </a:prstGeom>
        </p:spPr>
      </p:pic>
      <p:sp>
        <p:nvSpPr>
          <p:cNvPr id="6" name="Document 4"/>
          <p:cNvSpPr/>
          <p:nvPr/>
        </p:nvSpPr>
        <p:spPr>
          <a:xfrm>
            <a:off x="0" y="0"/>
            <a:ext cx="3222171" cy="969033"/>
          </a:xfrm>
          <a:prstGeom prst="flowChartDocument">
            <a:avLst/>
          </a:prstGeom>
          <a:gradFill>
            <a:gsLst>
              <a:gs pos="0">
                <a:srgbClr val="4BA3F4"/>
              </a:gs>
              <a:gs pos="23000">
                <a:srgbClr val="4598E4"/>
              </a:gs>
              <a:gs pos="69000">
                <a:schemeClr val="accent1">
                  <a:lumMod val="75000"/>
                </a:schemeClr>
              </a:gs>
              <a:gs pos="97000">
                <a:schemeClr val="accent1">
                  <a:lumMod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7714" y="195943"/>
            <a:ext cx="2852057" cy="523220"/>
          </a:xfrm>
          <a:prstGeom prst="rect">
            <a:avLst/>
          </a:prstGeom>
          <a:noFill/>
        </p:spPr>
        <p:txBody>
          <a:bodyPr wrap="square" rtlCol="0">
            <a:spAutoFit/>
          </a:bodyPr>
          <a:lstStyle/>
          <a:p>
            <a:pPr algn="ctr"/>
            <a:r>
              <a:rPr lang="en-US" sz="2800" b="1" dirty="0">
                <a:solidFill>
                  <a:schemeClr val="bg1"/>
                </a:solidFill>
              </a:rPr>
              <a:t>SUMMARY</a:t>
            </a:r>
          </a:p>
        </p:txBody>
      </p:sp>
      <p:pic>
        <p:nvPicPr>
          <p:cNvPr id="8" name="Picture 7" descr="Quiz - Oncyclopedia">
            <a:hlinkClick r:id="rId3"/>
          </p:cNvPr>
          <p:cNvPicPr>
            <a:picLocks noChangeAspect="1"/>
          </p:cNvPicPr>
          <p:nvPr/>
        </p:nvPicPr>
        <p:blipFill>
          <a:blip r:embed="rId4"/>
          <a:stretch>
            <a:fillRect/>
          </a:stretch>
        </p:blipFill>
        <p:spPr>
          <a:xfrm>
            <a:off x="10509174" y="4661694"/>
            <a:ext cx="1682826" cy="2123440"/>
          </a:xfrm>
          <a:prstGeom prst="rect">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35594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BA3F4"/>
            </a:gs>
            <a:gs pos="23000">
              <a:srgbClr val="4598E4"/>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Rectangle 5"/>
          <p:cNvSpPr/>
          <p:nvPr/>
        </p:nvSpPr>
        <p:spPr>
          <a:xfrm>
            <a:off x="8039696" y="323129"/>
            <a:ext cx="3839569" cy="5021088"/>
          </a:xfrm>
          <a:prstGeom prst="rect">
            <a:avLst/>
          </a:prstGeom>
          <a:solidFill>
            <a:schemeClr val="bg1"/>
          </a:solidFill>
          <a:ln>
            <a:noFill/>
          </a:ln>
          <a:effectLst>
            <a:glow rad="228600">
              <a:schemeClr val="bg1"/>
            </a:glow>
            <a:outerShdw blurRad="152400" dist="635000" dir="5400000" sx="90000" sy="-19000" rotWithShape="0">
              <a:prstClr val="black">
                <a:alpha val="15000"/>
              </a:prstClr>
            </a:outerShdw>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9758" t="37287" r="-352" b="33474"/>
          <a:stretch/>
        </p:blipFill>
        <p:spPr>
          <a:xfrm>
            <a:off x="8039696" y="462582"/>
            <a:ext cx="3600790" cy="350112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9440" y="3852437"/>
            <a:ext cx="1827358" cy="1480216"/>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63" t="6425" r="55775" b="66127"/>
          <a:stretch/>
        </p:blipFill>
        <p:spPr>
          <a:xfrm>
            <a:off x="7970347" y="4309424"/>
            <a:ext cx="1869744" cy="903329"/>
          </a:xfrm>
          <a:prstGeom prst="rect">
            <a:avLst/>
          </a:prstGeom>
        </p:spPr>
      </p:pic>
      <p:sp>
        <p:nvSpPr>
          <p:cNvPr id="2" name="TextBox 1"/>
          <p:cNvSpPr txBox="1"/>
          <p:nvPr/>
        </p:nvSpPr>
        <p:spPr>
          <a:xfrm>
            <a:off x="753035" y="462582"/>
            <a:ext cx="6203577" cy="1323439"/>
          </a:xfrm>
          <a:prstGeom prst="rect">
            <a:avLst/>
          </a:prstGeom>
          <a:noFill/>
        </p:spPr>
        <p:txBody>
          <a:bodyPr wrap="square" rtlCol="0">
            <a:spAutoFit/>
          </a:bodyPr>
          <a:lstStyle/>
          <a:p>
            <a:r>
              <a:rPr lang="en-US" sz="8000" b="1" i="1" dirty="0">
                <a:solidFill>
                  <a:schemeClr val="bg1"/>
                </a:solidFill>
                <a:ea typeface="Athelas" charset="0"/>
                <a:cs typeface="Athelas" charset="0"/>
              </a:rPr>
              <a:t>THANK YOU !</a:t>
            </a:r>
          </a:p>
        </p:txBody>
      </p:sp>
      <p:sp>
        <p:nvSpPr>
          <p:cNvPr id="3" name="TextBox 2"/>
          <p:cNvSpPr txBox="1"/>
          <p:nvPr/>
        </p:nvSpPr>
        <p:spPr>
          <a:xfrm>
            <a:off x="663387" y="1678298"/>
            <a:ext cx="3854825" cy="461665"/>
          </a:xfrm>
          <a:prstGeom prst="rect">
            <a:avLst/>
          </a:prstGeom>
          <a:noFill/>
        </p:spPr>
        <p:txBody>
          <a:bodyPr wrap="square" rtlCol="0">
            <a:spAutoFit/>
          </a:bodyPr>
          <a:lstStyle/>
          <a:p>
            <a:r>
              <a:rPr lang="en-US" sz="2400" b="1" i="1" dirty="0">
                <a:solidFill>
                  <a:schemeClr val="bg1"/>
                </a:solidFill>
              </a:rPr>
              <a:t>Lecture done by:</a:t>
            </a:r>
          </a:p>
        </p:txBody>
      </p:sp>
      <p:sp>
        <p:nvSpPr>
          <p:cNvPr id="4" name="TextBox 3"/>
          <p:cNvSpPr txBox="1"/>
          <p:nvPr/>
        </p:nvSpPr>
        <p:spPr>
          <a:xfrm>
            <a:off x="663387" y="2117048"/>
            <a:ext cx="3765177" cy="2523768"/>
          </a:xfrm>
          <a:prstGeom prst="rect">
            <a:avLst/>
          </a:prstGeom>
          <a:noFill/>
        </p:spPr>
        <p:txBody>
          <a:bodyPr wrap="square" rtlCol="0">
            <a:spAutoFit/>
          </a:bodyPr>
          <a:lstStyle/>
          <a:p>
            <a:r>
              <a:rPr lang="en-US" sz="2000" dirty="0">
                <a:solidFill>
                  <a:schemeClr val="accent1">
                    <a:lumMod val="20000"/>
                    <a:lumOff val="80000"/>
                  </a:schemeClr>
                </a:solidFill>
                <a:ea typeface="Georgia" charset="0"/>
                <a:cs typeface="Georgia" charset="0"/>
              </a:rPr>
              <a:t>Ahmed </a:t>
            </a:r>
            <a:r>
              <a:rPr lang="en-US" sz="2000" dirty="0" err="1">
                <a:solidFill>
                  <a:schemeClr val="accent1">
                    <a:lumMod val="20000"/>
                    <a:lumOff val="80000"/>
                  </a:schemeClr>
                </a:solidFill>
                <a:ea typeface="Georgia" charset="0"/>
                <a:cs typeface="Georgia" charset="0"/>
              </a:rPr>
              <a:t>Badahdah</a:t>
            </a:r>
            <a:endParaRPr lang="en-US" sz="2000" dirty="0">
              <a:solidFill>
                <a:schemeClr val="accent1">
                  <a:lumMod val="20000"/>
                  <a:lumOff val="80000"/>
                </a:schemeClr>
              </a:solidFill>
              <a:ea typeface="Georgia" charset="0"/>
              <a:cs typeface="Georgia" charset="0"/>
            </a:endParaRPr>
          </a:p>
          <a:p>
            <a:r>
              <a:rPr lang="en-US" sz="2000" dirty="0" err="1">
                <a:solidFill>
                  <a:schemeClr val="accent1">
                    <a:lumMod val="20000"/>
                    <a:lumOff val="80000"/>
                  </a:schemeClr>
                </a:solidFill>
                <a:ea typeface="Georgia" charset="0"/>
                <a:cs typeface="Georgia" charset="0"/>
              </a:rPr>
              <a:t>Mutasem</a:t>
            </a:r>
            <a:r>
              <a:rPr lang="en-US" sz="2000" dirty="0">
                <a:solidFill>
                  <a:schemeClr val="accent1">
                    <a:lumMod val="20000"/>
                    <a:lumOff val="80000"/>
                  </a:schemeClr>
                </a:solidFill>
                <a:ea typeface="Georgia" charset="0"/>
                <a:cs typeface="Georgia" charset="0"/>
              </a:rPr>
              <a:t> </a:t>
            </a:r>
            <a:r>
              <a:rPr lang="en-US" sz="2000" dirty="0" err="1">
                <a:solidFill>
                  <a:schemeClr val="accent1">
                    <a:lumMod val="20000"/>
                    <a:lumOff val="80000"/>
                  </a:schemeClr>
                </a:solidFill>
                <a:ea typeface="Georgia" charset="0"/>
                <a:cs typeface="Georgia" charset="0"/>
              </a:rPr>
              <a:t>Alhasani</a:t>
            </a:r>
            <a:endParaRPr lang="en-US" sz="2000" dirty="0">
              <a:solidFill>
                <a:schemeClr val="accent1">
                  <a:lumMod val="20000"/>
                  <a:lumOff val="80000"/>
                </a:schemeClr>
              </a:solidFill>
              <a:ea typeface="Georgia" charset="0"/>
              <a:cs typeface="Georgia" charset="0"/>
            </a:endParaRPr>
          </a:p>
          <a:p>
            <a:r>
              <a:rPr lang="en-US" sz="2000" dirty="0">
                <a:solidFill>
                  <a:schemeClr val="accent1">
                    <a:lumMod val="20000"/>
                    <a:lumOff val="80000"/>
                  </a:schemeClr>
                </a:solidFill>
                <a:ea typeface="Georgia" charset="0"/>
                <a:cs typeface="Georgia" charset="0"/>
              </a:rPr>
              <a:t>Omar </a:t>
            </a:r>
            <a:r>
              <a:rPr lang="en-US" sz="2000" dirty="0" err="1">
                <a:solidFill>
                  <a:schemeClr val="accent1">
                    <a:lumMod val="20000"/>
                    <a:lumOff val="80000"/>
                  </a:schemeClr>
                </a:solidFill>
                <a:ea typeface="Georgia" charset="0"/>
                <a:cs typeface="Georgia" charset="0"/>
              </a:rPr>
              <a:t>Turkistani</a:t>
            </a:r>
            <a:endParaRPr lang="en-US" sz="2000" dirty="0">
              <a:solidFill>
                <a:schemeClr val="accent1">
                  <a:lumMod val="20000"/>
                  <a:lumOff val="80000"/>
                </a:schemeClr>
              </a:solidFill>
              <a:ea typeface="Georgia" charset="0"/>
              <a:cs typeface="Georgia" charset="0"/>
            </a:endParaRPr>
          </a:p>
          <a:p>
            <a:r>
              <a:rPr lang="en-US" sz="2000" dirty="0" err="1">
                <a:solidFill>
                  <a:schemeClr val="accent1">
                    <a:lumMod val="20000"/>
                    <a:lumOff val="80000"/>
                  </a:schemeClr>
                </a:solidFill>
                <a:ea typeface="Georgia" charset="0"/>
                <a:cs typeface="Georgia" charset="0"/>
              </a:rPr>
              <a:t>Nawaf</a:t>
            </a:r>
            <a:r>
              <a:rPr lang="en-US" sz="2000" dirty="0">
                <a:solidFill>
                  <a:schemeClr val="accent1">
                    <a:lumMod val="20000"/>
                    <a:lumOff val="80000"/>
                  </a:schemeClr>
                </a:solidFill>
                <a:ea typeface="Georgia" charset="0"/>
                <a:cs typeface="Georgia" charset="0"/>
              </a:rPr>
              <a:t> </a:t>
            </a:r>
            <a:r>
              <a:rPr lang="en-US" sz="2000" dirty="0" err="1">
                <a:solidFill>
                  <a:schemeClr val="accent1">
                    <a:lumMod val="20000"/>
                    <a:lumOff val="80000"/>
                  </a:schemeClr>
                </a:solidFill>
                <a:ea typeface="Georgia" charset="0"/>
                <a:cs typeface="Georgia" charset="0"/>
              </a:rPr>
              <a:t>Aldarweesh</a:t>
            </a:r>
            <a:endParaRPr lang="en-US" sz="2000" dirty="0">
              <a:solidFill>
                <a:schemeClr val="accent1">
                  <a:lumMod val="20000"/>
                  <a:lumOff val="80000"/>
                </a:schemeClr>
              </a:solidFill>
              <a:ea typeface="Georgia" charset="0"/>
              <a:cs typeface="Georgia" charset="0"/>
            </a:endParaRPr>
          </a:p>
          <a:p>
            <a:r>
              <a:rPr lang="en-US" sz="2000" dirty="0">
                <a:solidFill>
                  <a:schemeClr val="accent1">
                    <a:lumMod val="20000"/>
                    <a:lumOff val="80000"/>
                  </a:schemeClr>
                </a:solidFill>
                <a:ea typeface="Georgia" charset="0"/>
                <a:cs typeface="Georgia" charset="0"/>
              </a:rPr>
              <a:t>Mohammed </a:t>
            </a:r>
            <a:r>
              <a:rPr lang="en-US" sz="2000" dirty="0" err="1">
                <a:solidFill>
                  <a:schemeClr val="accent1">
                    <a:lumMod val="20000"/>
                    <a:lumOff val="80000"/>
                  </a:schemeClr>
                </a:solidFill>
                <a:ea typeface="Georgia" charset="0"/>
                <a:cs typeface="Georgia" charset="0"/>
              </a:rPr>
              <a:t>Khojah</a:t>
            </a:r>
            <a:endParaRPr lang="en-US" sz="2000" dirty="0">
              <a:solidFill>
                <a:schemeClr val="accent1">
                  <a:lumMod val="20000"/>
                  <a:lumOff val="80000"/>
                </a:schemeClr>
              </a:solidFill>
              <a:ea typeface="Georgia" charset="0"/>
              <a:cs typeface="Georgia" charset="0"/>
            </a:endParaRPr>
          </a:p>
          <a:p>
            <a:r>
              <a:rPr lang="en-US" sz="2000" dirty="0" err="1">
                <a:solidFill>
                  <a:schemeClr val="accent1">
                    <a:lumMod val="20000"/>
                    <a:lumOff val="80000"/>
                  </a:schemeClr>
                </a:solidFill>
                <a:ea typeface="Georgia" charset="0"/>
                <a:cs typeface="Georgia" charset="0"/>
              </a:rPr>
              <a:t>Amal</a:t>
            </a:r>
            <a:r>
              <a:rPr lang="en-US" sz="2000" dirty="0">
                <a:solidFill>
                  <a:schemeClr val="accent1">
                    <a:lumMod val="20000"/>
                    <a:lumOff val="80000"/>
                  </a:schemeClr>
                </a:solidFill>
                <a:ea typeface="Georgia" charset="0"/>
                <a:cs typeface="Georgia" charset="0"/>
              </a:rPr>
              <a:t> Al </a:t>
            </a:r>
            <a:r>
              <a:rPr lang="en-US" sz="2000" dirty="0" err="1">
                <a:solidFill>
                  <a:schemeClr val="accent1">
                    <a:lumMod val="20000"/>
                    <a:lumOff val="80000"/>
                  </a:schemeClr>
                </a:solidFill>
                <a:ea typeface="Georgia" charset="0"/>
                <a:cs typeface="Georgia" charset="0"/>
              </a:rPr>
              <a:t>Qarni</a:t>
            </a:r>
            <a:endParaRPr lang="en-US" sz="2000" dirty="0">
              <a:solidFill>
                <a:schemeClr val="accent1">
                  <a:lumMod val="20000"/>
                  <a:lumOff val="80000"/>
                </a:schemeClr>
              </a:solidFill>
              <a:ea typeface="Georgia" charset="0"/>
              <a:cs typeface="Georgia" charset="0"/>
            </a:endParaRPr>
          </a:p>
          <a:p>
            <a:r>
              <a:rPr lang="en-US" sz="2000" dirty="0">
                <a:solidFill>
                  <a:schemeClr val="accent1">
                    <a:lumMod val="20000"/>
                    <a:lumOff val="80000"/>
                  </a:schemeClr>
                </a:solidFill>
                <a:ea typeface="Georgia" charset="0"/>
                <a:cs typeface="Georgia" charset="0"/>
              </a:rPr>
              <a:t> </a:t>
            </a:r>
          </a:p>
          <a:p>
            <a:endParaRPr lang="en-US" dirty="0"/>
          </a:p>
        </p:txBody>
      </p:sp>
      <p:sp>
        <p:nvSpPr>
          <p:cNvPr id="5" name="TextBox 4"/>
          <p:cNvSpPr txBox="1"/>
          <p:nvPr/>
        </p:nvSpPr>
        <p:spPr>
          <a:xfrm>
            <a:off x="4306717" y="1678298"/>
            <a:ext cx="3155577" cy="461665"/>
          </a:xfrm>
          <a:prstGeom prst="rect">
            <a:avLst/>
          </a:prstGeom>
          <a:noFill/>
        </p:spPr>
        <p:txBody>
          <a:bodyPr wrap="square" rtlCol="0">
            <a:spAutoFit/>
          </a:bodyPr>
          <a:lstStyle/>
          <a:p>
            <a:r>
              <a:rPr lang="en-US" sz="2400" b="1" i="1" dirty="0">
                <a:solidFill>
                  <a:schemeClr val="bg1"/>
                </a:solidFill>
              </a:rPr>
              <a:t>Team Leaders :</a:t>
            </a:r>
          </a:p>
        </p:txBody>
      </p:sp>
      <p:sp>
        <p:nvSpPr>
          <p:cNvPr id="7" name="TextBox 6"/>
          <p:cNvSpPr txBox="1"/>
          <p:nvPr/>
        </p:nvSpPr>
        <p:spPr>
          <a:xfrm>
            <a:off x="4229696" y="2117047"/>
            <a:ext cx="2743200" cy="707886"/>
          </a:xfrm>
          <a:prstGeom prst="rect">
            <a:avLst/>
          </a:prstGeom>
          <a:noFill/>
        </p:spPr>
        <p:txBody>
          <a:bodyPr wrap="square" rtlCol="0">
            <a:spAutoFit/>
          </a:bodyPr>
          <a:lstStyle/>
          <a:p>
            <a:r>
              <a:rPr lang="en-US" sz="2000" dirty="0" err="1">
                <a:solidFill>
                  <a:schemeClr val="accent1">
                    <a:lumMod val="20000"/>
                    <a:lumOff val="80000"/>
                  </a:schemeClr>
                </a:solidFill>
              </a:rPr>
              <a:t>Reema</a:t>
            </a:r>
            <a:r>
              <a:rPr lang="en-US" sz="2000" dirty="0">
                <a:solidFill>
                  <a:schemeClr val="accent1">
                    <a:lumMod val="20000"/>
                    <a:lumOff val="80000"/>
                  </a:schemeClr>
                </a:solidFill>
              </a:rPr>
              <a:t> </a:t>
            </a:r>
            <a:r>
              <a:rPr lang="en-US" sz="2000" dirty="0" err="1">
                <a:solidFill>
                  <a:schemeClr val="accent1">
                    <a:lumMod val="20000"/>
                    <a:lumOff val="80000"/>
                  </a:schemeClr>
                </a:solidFill>
              </a:rPr>
              <a:t>AlOtaibi</a:t>
            </a:r>
            <a:endParaRPr lang="en-US" sz="2000" dirty="0">
              <a:solidFill>
                <a:schemeClr val="accent1">
                  <a:lumMod val="20000"/>
                  <a:lumOff val="80000"/>
                </a:schemeClr>
              </a:solidFill>
            </a:endParaRPr>
          </a:p>
          <a:p>
            <a:r>
              <a:rPr lang="en-US" sz="2000" dirty="0">
                <a:solidFill>
                  <a:schemeClr val="accent1">
                    <a:lumMod val="20000"/>
                    <a:lumOff val="80000"/>
                  </a:schemeClr>
                </a:solidFill>
              </a:rPr>
              <a:t>Faisal </a:t>
            </a:r>
            <a:r>
              <a:rPr lang="en-US" sz="2000" dirty="0" err="1">
                <a:solidFill>
                  <a:schemeClr val="accent1">
                    <a:lumMod val="20000"/>
                    <a:lumOff val="80000"/>
                  </a:schemeClr>
                </a:solidFill>
              </a:rPr>
              <a:t>AlRabaii</a:t>
            </a:r>
            <a:endParaRPr lang="en-US" sz="2000" dirty="0">
              <a:solidFill>
                <a:schemeClr val="accent1">
                  <a:lumMod val="20000"/>
                  <a:lumOff val="80000"/>
                </a:schemeClr>
              </a:solidFill>
            </a:endParaRPr>
          </a:p>
        </p:txBody>
      </p:sp>
      <p:sp>
        <p:nvSpPr>
          <p:cNvPr id="10" name="TextBox 9"/>
          <p:cNvSpPr txBox="1"/>
          <p:nvPr/>
        </p:nvSpPr>
        <p:spPr>
          <a:xfrm>
            <a:off x="4229696" y="3097906"/>
            <a:ext cx="4310380" cy="677108"/>
          </a:xfrm>
          <a:prstGeom prst="rect">
            <a:avLst/>
          </a:prstGeom>
          <a:noFill/>
        </p:spPr>
        <p:txBody>
          <a:bodyPr wrap="square" rtlCol="0">
            <a:spAutoFit/>
          </a:bodyPr>
          <a:lstStyle/>
          <a:p>
            <a:r>
              <a:rPr lang="en-US" dirty="0">
                <a:solidFill>
                  <a:schemeClr val="bg1"/>
                </a:solidFill>
              </a:rPr>
              <a:t>Contact us on </a:t>
            </a:r>
            <a:r>
              <a:rPr lang="en-US" sz="2000" u="sng" dirty="0">
                <a:solidFill>
                  <a:schemeClr val="bg1"/>
                </a:solidFill>
              </a:rPr>
              <a:t>HistologyTeam436@gmail.com</a:t>
            </a:r>
          </a:p>
        </p:txBody>
      </p:sp>
    </p:spTree>
    <p:extLst>
      <p:ext uri="{BB962C8B-B14F-4D97-AF65-F5344CB8AC3E}">
        <p14:creationId xmlns:p14="http://schemas.microsoft.com/office/powerpoint/2010/main" val="578610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4BA3F4"/>
            </a:gs>
            <a:gs pos="23000">
              <a:srgbClr val="4598E4"/>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Rectangle 2"/>
          <p:cNvSpPr/>
          <p:nvPr/>
        </p:nvSpPr>
        <p:spPr>
          <a:xfrm>
            <a:off x="0" y="1052790"/>
            <a:ext cx="12192000" cy="2185214"/>
          </a:xfrm>
          <a:prstGeom prst="rect">
            <a:avLst/>
          </a:prstGeom>
        </p:spPr>
        <p:txBody>
          <a:bodyPr wrap="square">
            <a:spAutoFit/>
          </a:bodyPr>
          <a:lstStyle/>
          <a:p>
            <a:pPr>
              <a:defRPr/>
            </a:pPr>
            <a:r>
              <a:rPr lang="en-US" sz="4000" b="1" i="1" dirty="0">
                <a:solidFill>
                  <a:schemeClr val="bg1"/>
                </a:solidFill>
              </a:rPr>
              <a:t>Objectives:</a:t>
            </a:r>
          </a:p>
          <a:p>
            <a:pPr>
              <a:defRPr/>
            </a:pPr>
            <a:r>
              <a:rPr lang="en-US" sz="3200" dirty="0">
                <a:solidFill>
                  <a:schemeClr val="bg1"/>
                </a:solidFill>
              </a:rPr>
              <a:t>By the end of this lecture you should be able to:</a:t>
            </a:r>
          </a:p>
          <a:p>
            <a:pPr>
              <a:defRPr/>
            </a:pPr>
            <a:r>
              <a:rPr lang="en-US" sz="3200" dirty="0">
                <a:solidFill>
                  <a:schemeClr val="bg1"/>
                </a:solidFill>
              </a:rPr>
              <a:t>Identify and describe the histological structure of the three types of muscle cells and list the differences between them.</a:t>
            </a:r>
          </a:p>
        </p:txBody>
      </p:sp>
    </p:spTree>
    <p:extLst>
      <p:ext uri="{BB962C8B-B14F-4D97-AF65-F5344CB8AC3E}">
        <p14:creationId xmlns:p14="http://schemas.microsoft.com/office/powerpoint/2010/main" val="1356334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Diagram 32"/>
          <p:cNvGraphicFramePr/>
          <p:nvPr>
            <p:extLst>
              <p:ext uri="{D42A27DB-BD31-4B8C-83A1-F6EECF244321}">
                <p14:modId xmlns:p14="http://schemas.microsoft.com/office/powerpoint/2010/main" val="51559524"/>
              </p:ext>
            </p:extLst>
          </p:nvPr>
        </p:nvGraphicFramePr>
        <p:xfrm>
          <a:off x="101600" y="184666"/>
          <a:ext cx="12395200" cy="3525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TextBox 35"/>
          <p:cNvSpPr txBox="1"/>
          <p:nvPr/>
        </p:nvSpPr>
        <p:spPr>
          <a:xfrm>
            <a:off x="0" y="436880"/>
            <a:ext cx="7985760" cy="523220"/>
          </a:xfrm>
          <a:prstGeom prst="rect">
            <a:avLst/>
          </a:prstGeom>
          <a:noFill/>
        </p:spPr>
        <p:txBody>
          <a:bodyPr wrap="square" rtlCol="0">
            <a:spAutoFit/>
          </a:bodyPr>
          <a:lstStyle/>
          <a:p>
            <a:endParaRPr lang="en-GB" sz="2800" dirty="0">
              <a:solidFill>
                <a:schemeClr val="bg2">
                  <a:lumMod val="90000"/>
                </a:schemeClr>
              </a:solidFill>
              <a:latin typeface="+mj-lt"/>
            </a:endParaRPr>
          </a:p>
        </p:txBody>
      </p:sp>
      <p:pic>
        <p:nvPicPr>
          <p:cNvPr id="39" name="Picture 38" descr="Junqueira's Basic Histology Text and Atlas, 13th ED.pdf - Adobe Acrobat Reader DC"/>
          <p:cNvPicPr>
            <a:picLocks noChangeAspect="1"/>
          </p:cNvPicPr>
          <p:nvPr/>
        </p:nvPicPr>
        <p:blipFill rotWithShape="1">
          <a:blip r:embed="rId8"/>
          <a:srcRect l="20084" t="27093" r="20750" b="17772"/>
          <a:stretch/>
        </p:blipFill>
        <p:spPr>
          <a:xfrm>
            <a:off x="3802743" y="3895109"/>
            <a:ext cx="5374990" cy="2962891"/>
          </a:xfrm>
          <a:prstGeom prst="rect">
            <a:avLst/>
          </a:prstGeom>
        </p:spPr>
      </p:pic>
      <p:sp>
        <p:nvSpPr>
          <p:cNvPr id="40" name="TextBox 39"/>
          <p:cNvSpPr txBox="1"/>
          <p:nvPr/>
        </p:nvSpPr>
        <p:spPr>
          <a:xfrm>
            <a:off x="0" y="0"/>
            <a:ext cx="3048000" cy="369332"/>
          </a:xfrm>
          <a:prstGeom prst="rect">
            <a:avLst/>
          </a:prstGeom>
          <a:noFill/>
        </p:spPr>
        <p:txBody>
          <a:bodyPr wrap="square" rtlCol="0">
            <a:spAutoFit/>
          </a:bodyPr>
          <a:lstStyle/>
          <a:p>
            <a:endParaRPr lang="en-GB" dirty="0">
              <a:solidFill>
                <a:schemeClr val="bg2">
                  <a:lumMod val="75000"/>
                </a:schemeClr>
              </a:solidFill>
              <a:latin typeface="+mj-lt"/>
            </a:endParaRPr>
          </a:p>
        </p:txBody>
      </p:sp>
      <p:sp>
        <p:nvSpPr>
          <p:cNvPr id="4" name="TextBox 3"/>
          <p:cNvSpPr txBox="1"/>
          <p:nvPr/>
        </p:nvSpPr>
        <p:spPr>
          <a:xfrm>
            <a:off x="217714" y="184666"/>
            <a:ext cx="3744686" cy="523220"/>
          </a:xfrm>
          <a:prstGeom prst="rect">
            <a:avLst/>
          </a:prstGeom>
          <a:noFill/>
        </p:spPr>
        <p:txBody>
          <a:bodyPr wrap="square" rtlCol="0">
            <a:spAutoFit/>
          </a:bodyPr>
          <a:lstStyle/>
          <a:p>
            <a:r>
              <a:rPr lang="en-US" sz="2800" b="1" i="1" dirty="0">
                <a:solidFill>
                  <a:srgbClr val="FF2F92"/>
                </a:solidFill>
              </a:rPr>
              <a:t>Types of muscle tissue:</a:t>
            </a:r>
          </a:p>
        </p:txBody>
      </p:sp>
      <p:sp>
        <p:nvSpPr>
          <p:cNvPr id="7" name="TextBox 6"/>
          <p:cNvSpPr txBox="1"/>
          <p:nvPr/>
        </p:nvSpPr>
        <p:spPr>
          <a:xfrm>
            <a:off x="435429" y="841829"/>
            <a:ext cx="3367314" cy="1200329"/>
          </a:xfrm>
          <a:prstGeom prst="rect">
            <a:avLst/>
          </a:prstGeom>
          <a:noFill/>
        </p:spPr>
        <p:txBody>
          <a:bodyPr wrap="square" rtlCol="0">
            <a:spAutoFit/>
          </a:bodyPr>
          <a:lstStyle/>
          <a:p>
            <a:pPr marL="285750" indent="-285750">
              <a:buFont typeface="Wingdings" charset="2"/>
              <a:buChar char="ü"/>
            </a:pPr>
            <a:r>
              <a:rPr lang="en-GB" dirty="0">
                <a:latin typeface="Calibri (Body)"/>
              </a:rPr>
              <a:t>All Muscular tissue is </a:t>
            </a:r>
            <a:r>
              <a:rPr lang="en-GB" dirty="0">
                <a:latin typeface="Calibri (Body)"/>
                <a:cs typeface="Times New Roman" charset="0"/>
              </a:rPr>
              <a:t>Made of elongated muscle cells called (</a:t>
            </a:r>
            <a:r>
              <a:rPr lang="en-GB" dirty="0" err="1">
                <a:latin typeface="Calibri (Body)"/>
                <a:cs typeface="Times New Roman" charset="0"/>
              </a:rPr>
              <a:t>fibers</a:t>
            </a:r>
            <a:r>
              <a:rPr lang="en-GB" dirty="0">
                <a:latin typeface="Calibri (Body)"/>
                <a:cs typeface="Times New Roman" charset="0"/>
              </a:rPr>
              <a:t>).</a:t>
            </a:r>
            <a:endParaRPr lang="en-GB" dirty="0">
              <a:latin typeface="Calibri (Body)"/>
              <a:cs typeface="Times New Roman" pitchFamily="18" charset="0"/>
            </a:endParaRPr>
          </a:p>
          <a:p>
            <a:endParaRPr lang="en-US" dirty="0"/>
          </a:p>
        </p:txBody>
      </p:sp>
    </p:spTree>
    <p:extLst>
      <p:ext uri="{BB962C8B-B14F-4D97-AF65-F5344CB8AC3E}">
        <p14:creationId xmlns:p14="http://schemas.microsoft.com/office/powerpoint/2010/main" val="8379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629" y="0"/>
            <a:ext cx="10515600" cy="1325563"/>
          </a:xfrm>
        </p:spPr>
        <p:txBody>
          <a:bodyPr>
            <a:normAutofit/>
          </a:bodyPr>
          <a:lstStyle/>
          <a:p>
            <a:pPr algn="ctr"/>
            <a:r>
              <a:rPr lang="en-US" sz="3600" b="1" i="1" dirty="0">
                <a:solidFill>
                  <a:srgbClr val="FF2F92"/>
                </a:solidFill>
              </a:rPr>
              <a:t>Skeletal muscle</a:t>
            </a:r>
          </a:p>
        </p:txBody>
      </p:sp>
      <p:sp>
        <p:nvSpPr>
          <p:cNvPr id="3" name="TextBox 2"/>
          <p:cNvSpPr txBox="1"/>
          <p:nvPr/>
        </p:nvSpPr>
        <p:spPr>
          <a:xfrm>
            <a:off x="168365" y="1325563"/>
            <a:ext cx="6268720" cy="3385542"/>
          </a:xfrm>
          <a:prstGeom prst="rect">
            <a:avLst/>
          </a:prstGeom>
          <a:noFill/>
        </p:spPr>
        <p:txBody>
          <a:bodyPr wrap="square" rtlCol="0">
            <a:spAutoFit/>
          </a:bodyPr>
          <a:lstStyle/>
          <a:p>
            <a:pPr marL="342900" indent="-342900">
              <a:buFont typeface="+mj-lt"/>
              <a:buAutoNum type="arabicPeriod"/>
            </a:pPr>
            <a:endParaRPr lang="en-GB" dirty="0">
              <a:latin typeface="Calibri (Body)"/>
              <a:cs typeface="Times New Roman" pitchFamily="18" charset="0"/>
            </a:endParaRPr>
          </a:p>
          <a:p>
            <a:pPr marL="342900" indent="-342900">
              <a:buFont typeface="+mj-lt"/>
              <a:buAutoNum type="arabicPeriod"/>
            </a:pPr>
            <a:endParaRPr lang="en-GB" dirty="0">
              <a:latin typeface="Calibri (Body)"/>
              <a:cs typeface="Times New Roman" pitchFamily="18" charset="0"/>
            </a:endParaRPr>
          </a:p>
          <a:p>
            <a:pPr marL="342900" indent="-342900">
              <a:buFont typeface="+mj-lt"/>
              <a:buAutoNum type="arabicPeriod"/>
              <a:defRPr/>
            </a:pPr>
            <a:r>
              <a:rPr lang="en-GB" dirty="0">
                <a:latin typeface="Calibri (Body)"/>
                <a:cs typeface="Times New Roman" pitchFamily="18" charset="0"/>
              </a:rPr>
              <a:t>The whole muscle is covered by a C.T. covering, the </a:t>
            </a:r>
            <a:r>
              <a:rPr lang="en-GB" u="sng" dirty="0" err="1">
                <a:solidFill>
                  <a:srgbClr val="FF0000"/>
                </a:solidFill>
                <a:latin typeface="Calibri (Body)"/>
                <a:cs typeface="Times New Roman" pitchFamily="18" charset="0"/>
              </a:rPr>
              <a:t>epimysium</a:t>
            </a:r>
            <a:r>
              <a:rPr lang="en-GB" sz="1400" dirty="0">
                <a:solidFill>
                  <a:schemeClr val="bg2">
                    <a:lumMod val="90000"/>
                  </a:schemeClr>
                </a:solidFill>
                <a:latin typeface="Calibri (Body)"/>
                <a:cs typeface="Times New Roman" pitchFamily="18" charset="0"/>
              </a:rPr>
              <a:t>.</a:t>
            </a:r>
            <a:r>
              <a:rPr lang="en-GB" sz="1400" dirty="0">
                <a:solidFill>
                  <a:schemeClr val="bg2">
                    <a:lumMod val="50000"/>
                  </a:schemeClr>
                </a:solidFill>
                <a:latin typeface="Calibri (Body)"/>
                <a:cs typeface="Times New Roman" pitchFamily="18" charset="0"/>
              </a:rPr>
              <a:t>(very thick dense irregular connective tissue )</a:t>
            </a:r>
            <a:endParaRPr lang="en-US" sz="1400" dirty="0">
              <a:solidFill>
                <a:schemeClr val="bg2">
                  <a:lumMod val="50000"/>
                </a:schemeClr>
              </a:solidFill>
              <a:latin typeface="Calibri (Body)"/>
            </a:endParaRPr>
          </a:p>
          <a:p>
            <a:pPr marL="342900" indent="-342900">
              <a:buFont typeface="+mj-lt"/>
              <a:buAutoNum type="arabicPeriod"/>
              <a:defRPr/>
            </a:pPr>
            <a:endParaRPr lang="en-GB" dirty="0">
              <a:latin typeface="Calibri (Body)"/>
              <a:cs typeface="Times New Roman" pitchFamily="18" charset="0"/>
            </a:endParaRPr>
          </a:p>
          <a:p>
            <a:pPr marL="342900" indent="-342900">
              <a:buFont typeface="+mj-lt"/>
              <a:buAutoNum type="arabicPeriod"/>
              <a:defRPr/>
            </a:pPr>
            <a:r>
              <a:rPr lang="en-GB" dirty="0">
                <a:latin typeface="Calibri (Body)"/>
                <a:cs typeface="Times New Roman" pitchFamily="18" charset="0"/>
              </a:rPr>
              <a:t> Consists of parallel </a:t>
            </a:r>
            <a:r>
              <a:rPr lang="en-GB" u="sng" dirty="0">
                <a:latin typeface="Calibri (Body)"/>
                <a:cs typeface="Times New Roman" pitchFamily="18" charset="0"/>
              </a:rPr>
              <a:t>skeletal muscle </a:t>
            </a:r>
            <a:r>
              <a:rPr lang="en-GB" u="sng" dirty="0" err="1">
                <a:latin typeface="Calibri (Body)"/>
                <a:cs typeface="Times New Roman" pitchFamily="18" charset="0"/>
              </a:rPr>
              <a:t>fibers</a:t>
            </a:r>
            <a:r>
              <a:rPr lang="en-GB" dirty="0">
                <a:latin typeface="Calibri (Body)"/>
                <a:cs typeface="Times New Roman" pitchFamily="18" charset="0"/>
              </a:rPr>
              <a:t>, arranged in bundles, separated by C.T. septa, the </a:t>
            </a:r>
            <a:r>
              <a:rPr lang="en-GB" u="sng" dirty="0">
                <a:solidFill>
                  <a:srgbClr val="FF0000"/>
                </a:solidFill>
                <a:latin typeface="Calibri (Body)"/>
                <a:cs typeface="Times New Roman" pitchFamily="18" charset="0"/>
              </a:rPr>
              <a:t>perimysium</a:t>
            </a:r>
            <a:r>
              <a:rPr lang="en-GB" dirty="0">
                <a:solidFill>
                  <a:srgbClr val="FF0000"/>
                </a:solidFill>
                <a:latin typeface="Calibri (Body)"/>
                <a:cs typeface="Times New Roman" pitchFamily="18" charset="0"/>
              </a:rPr>
              <a:t>.  </a:t>
            </a:r>
            <a:r>
              <a:rPr lang="en-GB" sz="1400" dirty="0">
                <a:solidFill>
                  <a:schemeClr val="bg2">
                    <a:lumMod val="50000"/>
                  </a:schemeClr>
                </a:solidFill>
                <a:latin typeface="Calibri (Body)"/>
                <a:cs typeface="Times New Roman" pitchFamily="18" charset="0"/>
              </a:rPr>
              <a:t>(less thicker layer of dense irregular connective tissue)</a:t>
            </a:r>
          </a:p>
          <a:p>
            <a:pPr marL="342900" indent="-342900">
              <a:buFont typeface="+mj-lt"/>
              <a:buAutoNum type="arabicPeriod"/>
              <a:defRPr/>
            </a:pPr>
            <a:endParaRPr lang="en-GB" dirty="0">
              <a:latin typeface="Calibri (Body)"/>
              <a:cs typeface="Times New Roman" pitchFamily="18" charset="0"/>
            </a:endParaRPr>
          </a:p>
          <a:p>
            <a:pPr marL="342900" indent="-342900">
              <a:buFont typeface="+mj-lt"/>
              <a:buAutoNum type="arabicPeriod"/>
              <a:defRPr/>
            </a:pPr>
            <a:r>
              <a:rPr lang="en-GB" dirty="0">
                <a:latin typeface="Calibri (Body)"/>
                <a:cs typeface="Times New Roman" pitchFamily="18" charset="0"/>
              </a:rPr>
              <a:t> The individual </a:t>
            </a:r>
            <a:r>
              <a:rPr lang="en-GB" dirty="0" err="1">
                <a:latin typeface="Calibri (Body)"/>
                <a:cs typeface="Times New Roman" pitchFamily="18" charset="0"/>
              </a:rPr>
              <a:t>fibers</a:t>
            </a:r>
            <a:r>
              <a:rPr lang="en-GB" dirty="0">
                <a:latin typeface="Calibri (Body)"/>
                <a:cs typeface="Times New Roman" pitchFamily="18" charset="0"/>
              </a:rPr>
              <a:t> </a:t>
            </a:r>
            <a:r>
              <a:rPr lang="en-GB" sz="1400" dirty="0">
                <a:solidFill>
                  <a:schemeClr val="bg2">
                    <a:lumMod val="50000"/>
                  </a:schemeClr>
                </a:solidFill>
                <a:latin typeface="Calibri (Body)"/>
                <a:cs typeface="Times New Roman" pitchFamily="18" charset="0"/>
              </a:rPr>
              <a:t>(muscle cells) </a:t>
            </a:r>
            <a:r>
              <a:rPr lang="en-GB" dirty="0">
                <a:latin typeface="Calibri (Body)"/>
                <a:cs typeface="Times New Roman" pitchFamily="18" charset="0"/>
              </a:rPr>
              <a:t>are separated by C.T. called </a:t>
            </a:r>
            <a:r>
              <a:rPr lang="en-GB" u="sng" dirty="0">
                <a:solidFill>
                  <a:srgbClr val="FF0000"/>
                </a:solidFill>
                <a:latin typeface="Calibri (Body)"/>
                <a:cs typeface="Times New Roman" pitchFamily="18" charset="0"/>
              </a:rPr>
              <a:t>endomysium</a:t>
            </a:r>
            <a:r>
              <a:rPr lang="en-GB" dirty="0">
                <a:solidFill>
                  <a:srgbClr val="FF0000"/>
                </a:solidFill>
                <a:latin typeface="Calibri (Body)"/>
                <a:cs typeface="Times New Roman" pitchFamily="18" charset="0"/>
              </a:rPr>
              <a:t>.</a:t>
            </a:r>
          </a:p>
          <a:p>
            <a:endParaRPr lang="en-GB" sz="2000" dirty="0">
              <a:solidFill>
                <a:schemeClr val="bg2">
                  <a:lumMod val="90000"/>
                </a:schemeClr>
              </a:solidFill>
              <a:latin typeface="Calibri (Body)"/>
            </a:endParaRPr>
          </a:p>
        </p:txBody>
      </p:sp>
      <p:pic>
        <p:nvPicPr>
          <p:cNvPr id="4" name="Picture 3" descr="Junqueira's Basic Histology Text and Atlas, 13th ED.pdf - Adobe Acrobat Reader DC"/>
          <p:cNvPicPr>
            <a:picLocks noChangeAspect="1"/>
          </p:cNvPicPr>
          <p:nvPr/>
        </p:nvPicPr>
        <p:blipFill rotWithShape="1">
          <a:blip r:embed="rId2"/>
          <a:srcRect l="49750" t="19016" r="19000" b="535"/>
          <a:stretch/>
        </p:blipFill>
        <p:spPr>
          <a:xfrm>
            <a:off x="7034350" y="1219200"/>
            <a:ext cx="4581214" cy="5561410"/>
          </a:xfrm>
          <a:prstGeom prst="rect">
            <a:avLst/>
          </a:prstGeom>
          <a:ln>
            <a:solidFill>
              <a:srgbClr val="FF0000"/>
            </a:solidFill>
          </a:ln>
        </p:spPr>
      </p:pic>
      <p:pic>
        <p:nvPicPr>
          <p:cNvPr id="5" name="Picture 14" descr="F:\HISTOLOGY\Pics\Basic Histology-Images\Images\10-Muscle\F10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335" y="4542970"/>
            <a:ext cx="2622951" cy="223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ربع نص 1"/>
          <p:cNvSpPr txBox="1"/>
          <p:nvPr/>
        </p:nvSpPr>
        <p:spPr>
          <a:xfrm>
            <a:off x="168365" y="5453469"/>
            <a:ext cx="2594187" cy="861774"/>
          </a:xfrm>
          <a:prstGeom prst="rect">
            <a:avLst/>
          </a:prstGeom>
          <a:noFill/>
        </p:spPr>
        <p:txBody>
          <a:bodyPr wrap="square" rtlCol="0">
            <a:spAutoFit/>
          </a:bodyPr>
          <a:lstStyle/>
          <a:p>
            <a:pPr algn="ctr"/>
            <a:r>
              <a:rPr lang="en-US" sz="1600" b="1" u="sng" dirty="0" err="1">
                <a:solidFill>
                  <a:schemeClr val="bg2">
                    <a:lumMod val="50000"/>
                  </a:schemeClr>
                </a:solidFill>
              </a:rPr>
              <a:t>Mysium</a:t>
            </a:r>
            <a:r>
              <a:rPr lang="en-US" sz="1600" b="1" u="sng" dirty="0">
                <a:solidFill>
                  <a:schemeClr val="bg2">
                    <a:lumMod val="50000"/>
                  </a:schemeClr>
                </a:solidFill>
              </a:rPr>
              <a:t> = Flesh</a:t>
            </a:r>
            <a:endParaRPr lang="ar-SA" sz="1600" b="1" u="sng" dirty="0">
              <a:solidFill>
                <a:schemeClr val="bg2">
                  <a:lumMod val="50000"/>
                </a:schemeClr>
              </a:solidFill>
            </a:endParaRPr>
          </a:p>
          <a:p>
            <a:pPr algn="ctr"/>
            <a:r>
              <a:rPr lang="en-US" sz="1600" b="1" u="sng" dirty="0">
                <a:solidFill>
                  <a:schemeClr val="bg2">
                    <a:lumMod val="50000"/>
                  </a:schemeClr>
                </a:solidFill>
              </a:rPr>
              <a:t> Epi = Over</a:t>
            </a:r>
            <a:endParaRPr lang="ar-SA" sz="1600" b="1" u="sng" dirty="0">
              <a:solidFill>
                <a:schemeClr val="bg2">
                  <a:lumMod val="50000"/>
                </a:schemeClr>
              </a:solidFill>
            </a:endParaRPr>
          </a:p>
          <a:p>
            <a:pPr algn="ctr"/>
            <a:r>
              <a:rPr lang="en-US" sz="1600" b="1" u="sng" dirty="0">
                <a:solidFill>
                  <a:schemeClr val="bg2">
                    <a:lumMod val="50000"/>
                  </a:schemeClr>
                </a:solidFill>
              </a:rPr>
              <a:t> </a:t>
            </a:r>
            <a:r>
              <a:rPr lang="en-US" sz="1600" b="1" u="sng" dirty="0" err="1">
                <a:solidFill>
                  <a:schemeClr val="bg2">
                    <a:lumMod val="50000"/>
                  </a:schemeClr>
                </a:solidFill>
              </a:rPr>
              <a:t>Peri</a:t>
            </a:r>
            <a:r>
              <a:rPr lang="en-US" sz="1600" b="1" u="sng" dirty="0">
                <a:solidFill>
                  <a:schemeClr val="bg2">
                    <a:lumMod val="50000"/>
                  </a:schemeClr>
                </a:solidFill>
              </a:rPr>
              <a:t> = Surrounding</a:t>
            </a:r>
          </a:p>
        </p:txBody>
      </p:sp>
    </p:spTree>
    <p:extLst>
      <p:ext uri="{BB962C8B-B14F-4D97-AF65-F5344CB8AC3E}">
        <p14:creationId xmlns:p14="http://schemas.microsoft.com/office/powerpoint/2010/main" val="529694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890990647"/>
              </p:ext>
            </p:extLst>
          </p:nvPr>
        </p:nvGraphicFramePr>
        <p:xfrm>
          <a:off x="3411451" y="197690"/>
          <a:ext cx="5355771" cy="5868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5" descr="F:\HISTOLOGY\Pics\MyImages\Muscle\2005-02-11.jpg"/>
          <p:cNvPicPr>
            <a:picLocks noChangeAspect="1" noChangeArrowheads="1"/>
          </p:cNvPicPr>
          <p:nvPr/>
        </p:nvPicPr>
        <p:blipFill>
          <a:blip r:embed="rId9">
            <a:extLst>
              <a:ext uri="{28A0092B-C50C-407E-A947-70E740481C1C}">
                <a14:useLocalDpi xmlns:a14="http://schemas.microsoft.com/office/drawing/2010/main" val="0"/>
              </a:ext>
            </a:extLst>
          </a:blip>
          <a:srcRect r="2129" b="4906"/>
          <a:stretch>
            <a:fillRect/>
          </a:stretch>
        </p:blipFill>
        <p:spPr bwMode="auto">
          <a:xfrm>
            <a:off x="348343" y="1423655"/>
            <a:ext cx="2634945" cy="131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F:\HISTOLOGY\Pics\MyImages\Muscle\2005-02-11 (2).jpg"/>
          <p:cNvPicPr>
            <a:picLocks noChangeAspect="1" noChangeArrowheads="1"/>
          </p:cNvPicPr>
          <p:nvPr/>
        </p:nvPicPr>
        <p:blipFill>
          <a:blip r:embed="rId10">
            <a:extLst>
              <a:ext uri="{28A0092B-C50C-407E-A947-70E740481C1C}">
                <a14:useLocalDpi xmlns:a14="http://schemas.microsoft.com/office/drawing/2010/main" val="0"/>
              </a:ext>
            </a:extLst>
          </a:blip>
          <a:srcRect b="6720"/>
          <a:stretch>
            <a:fillRect/>
          </a:stretch>
        </p:blipFill>
        <p:spPr bwMode="auto">
          <a:xfrm>
            <a:off x="348343" y="3088590"/>
            <a:ext cx="2670879" cy="128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F:\HISTOLOGY\Pics\MyImages\Muscle\T-Striation.JPG"/>
          <p:cNvPicPr>
            <a:picLocks noChangeAspect="1" noChangeArrowheads="1"/>
          </p:cNvPicPr>
          <p:nvPr/>
        </p:nvPicPr>
        <p:blipFill>
          <a:blip r:embed="rId11">
            <a:lum contrast="24000"/>
            <a:extLst>
              <a:ext uri="{28A0092B-C50C-407E-A947-70E740481C1C}">
                <a14:useLocalDpi xmlns:a14="http://schemas.microsoft.com/office/drawing/2010/main" val="0"/>
              </a:ext>
            </a:extLst>
          </a:blip>
          <a:srcRect/>
          <a:stretch>
            <a:fillRect/>
          </a:stretch>
        </p:blipFill>
        <p:spPr bwMode="auto">
          <a:xfrm>
            <a:off x="348343" y="4569046"/>
            <a:ext cx="2636421" cy="131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F:\HISTOLOGY\Pics\MyImages\Muscle\EM.JPG"/>
          <p:cNvPicPr>
            <a:picLocks noChangeAspect="1" noChangeArrowheads="1"/>
          </p:cNvPicPr>
          <p:nvPr/>
        </p:nvPicPr>
        <p:blipFill>
          <a:blip r:embed="rId12">
            <a:lum bright="6000" contrast="6000"/>
            <a:extLst>
              <a:ext uri="{28A0092B-C50C-407E-A947-70E740481C1C}">
                <a14:useLocalDpi xmlns:a14="http://schemas.microsoft.com/office/drawing/2010/main" val="0"/>
              </a:ext>
            </a:extLst>
          </a:blip>
          <a:srcRect l="24619" t="2089"/>
          <a:stretch>
            <a:fillRect/>
          </a:stretch>
        </p:blipFill>
        <p:spPr bwMode="auto">
          <a:xfrm>
            <a:off x="9159451" y="1423654"/>
            <a:ext cx="2784868" cy="446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وسيلة شرح على شكل سحابة 2"/>
          <p:cNvSpPr/>
          <p:nvPr/>
        </p:nvSpPr>
        <p:spPr>
          <a:xfrm>
            <a:off x="8554580" y="197690"/>
            <a:ext cx="2781077" cy="1055596"/>
          </a:xfrm>
          <a:prstGeom prst="cloudCallout">
            <a:avLst>
              <a:gd name="adj1" fmla="val -62508"/>
              <a:gd name="adj2" fmla="val 2256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ربع نص 3"/>
          <p:cNvSpPr txBox="1"/>
          <p:nvPr/>
        </p:nvSpPr>
        <p:spPr>
          <a:xfrm>
            <a:off x="9211628" y="436216"/>
            <a:ext cx="1679622" cy="569387"/>
          </a:xfrm>
          <a:prstGeom prst="rect">
            <a:avLst/>
          </a:prstGeom>
          <a:noFill/>
        </p:spPr>
        <p:txBody>
          <a:bodyPr wrap="square" rtlCol="0">
            <a:spAutoFit/>
          </a:bodyPr>
          <a:lstStyle/>
          <a:p>
            <a:r>
              <a:rPr lang="en-US" sz="1100" dirty="0">
                <a:solidFill>
                  <a:schemeClr val="bg2">
                    <a:lumMod val="50000"/>
                  </a:schemeClr>
                </a:solidFill>
              </a:rPr>
              <a:t> </a:t>
            </a:r>
            <a:r>
              <a:rPr lang="en-US" sz="1000" b="1" dirty="0">
                <a:solidFill>
                  <a:schemeClr val="bg2">
                    <a:lumMod val="50000"/>
                  </a:schemeClr>
                </a:solidFill>
              </a:rPr>
              <a:t>skeletal muscle needs so</a:t>
            </a:r>
          </a:p>
          <a:p>
            <a:r>
              <a:rPr lang="en-US" sz="1000" b="1" dirty="0">
                <a:solidFill>
                  <a:schemeClr val="bg2">
                    <a:lumMod val="50000"/>
                  </a:schemeClr>
                </a:solidFill>
              </a:rPr>
              <a:t>much energy that’s why it have so many mitochondria</a:t>
            </a:r>
          </a:p>
        </p:txBody>
      </p:sp>
      <p:sp>
        <p:nvSpPr>
          <p:cNvPr id="9" name="TextBox 8"/>
          <p:cNvSpPr txBox="1"/>
          <p:nvPr/>
        </p:nvSpPr>
        <p:spPr>
          <a:xfrm>
            <a:off x="246743" y="197690"/>
            <a:ext cx="3933371" cy="523220"/>
          </a:xfrm>
          <a:prstGeom prst="rect">
            <a:avLst/>
          </a:prstGeom>
          <a:noFill/>
        </p:spPr>
        <p:txBody>
          <a:bodyPr wrap="square" rtlCol="0">
            <a:spAutoFit/>
          </a:bodyPr>
          <a:lstStyle/>
          <a:p>
            <a:r>
              <a:rPr lang="en-US" sz="2800" i="1" dirty="0">
                <a:solidFill>
                  <a:srgbClr val="FF2F92"/>
                </a:solidFill>
              </a:rPr>
              <a:t>Skeletal muscle fibers </a:t>
            </a:r>
          </a:p>
        </p:txBody>
      </p:sp>
    </p:spTree>
    <p:extLst>
      <p:ext uri="{BB962C8B-B14F-4D97-AF65-F5344CB8AC3E}">
        <p14:creationId xmlns:p14="http://schemas.microsoft.com/office/powerpoint/2010/main" val="1567072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lor Textbook of Histology, 3rd ED.pdf - Adobe Acrobat Reader DC"/>
          <p:cNvPicPr>
            <a:picLocks noChangeAspect="1"/>
          </p:cNvPicPr>
          <p:nvPr/>
        </p:nvPicPr>
        <p:blipFill rotWithShape="1">
          <a:blip r:embed="rId4"/>
          <a:srcRect l="21586" t="19900" r="21050" b="2"/>
          <a:stretch/>
        </p:blipFill>
        <p:spPr>
          <a:xfrm>
            <a:off x="6627425" y="3677920"/>
            <a:ext cx="5564575" cy="3180080"/>
          </a:xfrm>
          <a:prstGeom prst="rect">
            <a:avLst/>
          </a:prstGeom>
        </p:spPr>
      </p:pic>
      <p:pic>
        <p:nvPicPr>
          <p:cNvPr id="5" name="Picture 4"/>
          <p:cNvPicPr>
            <a:picLocks noChangeAspect="1"/>
          </p:cNvPicPr>
          <p:nvPr/>
        </p:nvPicPr>
        <p:blipFill rotWithShape="1">
          <a:blip r:embed="rId5"/>
          <a:srcRect l="20390" t="29579" r="21241" b="8042"/>
          <a:stretch/>
        </p:blipFill>
        <p:spPr>
          <a:xfrm>
            <a:off x="6627425" y="0"/>
            <a:ext cx="5419432" cy="3677920"/>
          </a:xfrm>
          <a:prstGeom prst="rect">
            <a:avLst/>
          </a:prstGeom>
        </p:spPr>
      </p:pic>
      <p:sp>
        <p:nvSpPr>
          <p:cNvPr id="2" name="Rounded Rectangle 1"/>
          <p:cNvSpPr/>
          <p:nvPr/>
        </p:nvSpPr>
        <p:spPr>
          <a:xfrm>
            <a:off x="116114" y="362857"/>
            <a:ext cx="6342743" cy="5947726"/>
          </a:xfrm>
          <a:prstGeom prst="roundRect">
            <a:avLst/>
          </a:prstGeom>
          <a:solidFill>
            <a:schemeClr val="bg1"/>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22441" y="492763"/>
            <a:ext cx="6204984" cy="1344975"/>
          </a:xfrm>
          <a:ln>
            <a:solidFill>
              <a:schemeClr val="bg1"/>
            </a:solidFill>
          </a:ln>
        </p:spPr>
        <p:txBody>
          <a:bodyPr>
            <a:normAutofit/>
          </a:bodyPr>
          <a:lstStyle/>
          <a:p>
            <a:r>
              <a:rPr lang="en-GB" sz="4000" dirty="0">
                <a:solidFill>
                  <a:srgbClr val="FF2F92"/>
                </a:solidFill>
                <a:latin typeface="Calibri (Body)"/>
              </a:rPr>
              <a:t>*</a:t>
            </a:r>
            <a:r>
              <a:rPr lang="en-GB" sz="4000" i="1" dirty="0">
                <a:solidFill>
                  <a:srgbClr val="FF2F92"/>
                </a:solidFill>
                <a:latin typeface="Calibri (Body)"/>
              </a:rPr>
              <a:t> Myofibrils of Skeletal Muscles   </a:t>
            </a:r>
          </a:p>
        </p:txBody>
      </p:sp>
      <p:sp>
        <p:nvSpPr>
          <p:cNvPr id="4" name="Content Placeholder 3"/>
          <p:cNvSpPr>
            <a:spLocks noGrp="1"/>
          </p:cNvSpPr>
          <p:nvPr>
            <p:ph idx="1"/>
          </p:nvPr>
        </p:nvSpPr>
        <p:spPr>
          <a:xfrm>
            <a:off x="422441" y="1838961"/>
            <a:ext cx="5730088" cy="4470399"/>
          </a:xfrm>
        </p:spPr>
        <p:txBody>
          <a:bodyPr>
            <a:noAutofit/>
          </a:bodyPr>
          <a:lstStyle/>
          <a:p>
            <a:pPr marL="0" indent="0">
              <a:lnSpc>
                <a:spcPct val="70000"/>
              </a:lnSpc>
              <a:buNone/>
            </a:pPr>
            <a:r>
              <a:rPr lang="en-GB" sz="1400" b="1" i="1" u="sng" dirty="0">
                <a:latin typeface="Calibri (Body)"/>
              </a:rPr>
              <a:t>E.M. Picture of Myofibrils</a:t>
            </a:r>
            <a:r>
              <a:rPr lang="en-GB" sz="1400" b="1" i="1" dirty="0">
                <a:latin typeface="Calibri (Body)"/>
              </a:rPr>
              <a:t> : </a:t>
            </a:r>
          </a:p>
          <a:p>
            <a:pPr marL="0" indent="0">
              <a:lnSpc>
                <a:spcPct val="70000"/>
              </a:lnSpc>
              <a:buNone/>
            </a:pPr>
            <a:endParaRPr lang="en-GB" sz="1400" b="1" dirty="0">
              <a:latin typeface="Calibri (Body)"/>
            </a:endParaRPr>
          </a:p>
          <a:p>
            <a:pPr lvl="1">
              <a:lnSpc>
                <a:spcPct val="70000"/>
              </a:lnSpc>
              <a:spcAft>
                <a:spcPts val="600"/>
              </a:spcAft>
              <a:defRPr/>
            </a:pPr>
            <a:r>
              <a:rPr lang="en-GB" sz="1400" dirty="0">
                <a:latin typeface="Calibri (Body)"/>
                <a:ea typeface="MS PGothic" pitchFamily="34" charset="-128"/>
              </a:rPr>
              <a:t>Myofibrils are contractile threads (</a:t>
            </a:r>
            <a:r>
              <a:rPr lang="en-GB" sz="1400" u="sng" dirty="0">
                <a:latin typeface="Calibri (Body)"/>
                <a:ea typeface="MS PGothic" pitchFamily="34" charset="-128"/>
              </a:rPr>
              <a:t>organelles</a:t>
            </a:r>
            <a:r>
              <a:rPr lang="en-GB" sz="1400" dirty="0">
                <a:latin typeface="Calibri (Body)"/>
                <a:ea typeface="MS PGothic" pitchFamily="34" charset="-128"/>
              </a:rPr>
              <a:t>), arranged </a:t>
            </a:r>
            <a:r>
              <a:rPr lang="en-GB" sz="1400" dirty="0">
                <a:solidFill>
                  <a:srgbClr val="FF0000"/>
                </a:solidFill>
                <a:latin typeface="Calibri (Body)"/>
                <a:ea typeface="MS PGothic" pitchFamily="34" charset="-128"/>
              </a:rPr>
              <a:t>longitudinally</a:t>
            </a:r>
            <a:r>
              <a:rPr lang="en-GB" sz="1400" dirty="0">
                <a:latin typeface="Calibri (Body)"/>
                <a:ea typeface="MS PGothic" pitchFamily="34" charset="-128"/>
              </a:rPr>
              <a:t> in the sarcoplasm.</a:t>
            </a:r>
          </a:p>
          <a:p>
            <a:pPr lvl="1">
              <a:lnSpc>
                <a:spcPct val="70000"/>
              </a:lnSpc>
              <a:spcAft>
                <a:spcPts val="600"/>
              </a:spcAft>
              <a:defRPr/>
            </a:pPr>
            <a:r>
              <a:rPr lang="en-GB" sz="1400" dirty="0">
                <a:latin typeface="Calibri (Body)"/>
                <a:ea typeface="MS PGothic" pitchFamily="34" charset="-128"/>
              </a:rPr>
              <a:t>Each myofibril shows alternating </a:t>
            </a:r>
            <a:r>
              <a:rPr lang="en-GB" sz="1400" dirty="0">
                <a:solidFill>
                  <a:srgbClr val="FF0000"/>
                </a:solidFill>
                <a:latin typeface="Calibri (Body)"/>
                <a:ea typeface="MS PGothic" pitchFamily="34" charset="-128"/>
              </a:rPr>
              <a:t>d</a:t>
            </a:r>
            <a:r>
              <a:rPr lang="en-GB" sz="1400" u="sng" dirty="0">
                <a:latin typeface="Calibri (Body)"/>
                <a:ea typeface="MS PGothic" pitchFamily="34" charset="-128"/>
              </a:rPr>
              <a:t>a</a:t>
            </a:r>
            <a:r>
              <a:rPr lang="en-GB" sz="1400" dirty="0">
                <a:solidFill>
                  <a:srgbClr val="FF0000"/>
                </a:solidFill>
                <a:latin typeface="Calibri (Body)"/>
                <a:ea typeface="MS PGothic" pitchFamily="34" charset="-128"/>
              </a:rPr>
              <a:t>rk (</a:t>
            </a:r>
            <a:r>
              <a:rPr lang="en-GB" sz="1400" u="sng" dirty="0">
                <a:latin typeface="Calibri (Body)"/>
                <a:ea typeface="MS PGothic" pitchFamily="34" charset="-128"/>
              </a:rPr>
              <a:t>A</a:t>
            </a:r>
            <a:r>
              <a:rPr lang="en-GB" sz="1400" dirty="0">
                <a:solidFill>
                  <a:srgbClr val="FF0000"/>
                </a:solidFill>
                <a:latin typeface="Calibri (Body)"/>
                <a:ea typeface="MS PGothic" pitchFamily="34" charset="-128"/>
              </a:rPr>
              <a:t>) </a:t>
            </a:r>
            <a:r>
              <a:rPr lang="en-GB" sz="1400" dirty="0">
                <a:latin typeface="Calibri (Body)"/>
                <a:ea typeface="MS PGothic" pitchFamily="34" charset="-128"/>
              </a:rPr>
              <a:t>and </a:t>
            </a:r>
            <a:r>
              <a:rPr lang="en-GB" sz="1400" dirty="0">
                <a:solidFill>
                  <a:srgbClr val="FF0000"/>
                </a:solidFill>
                <a:latin typeface="Calibri (Body)"/>
                <a:ea typeface="MS PGothic" pitchFamily="34" charset="-128"/>
              </a:rPr>
              <a:t>l</a:t>
            </a:r>
            <a:r>
              <a:rPr lang="en-GB" sz="1400" u="sng" dirty="0">
                <a:latin typeface="Calibri (Body)"/>
                <a:ea typeface="MS PGothic" pitchFamily="34" charset="-128"/>
              </a:rPr>
              <a:t>i</a:t>
            </a:r>
            <a:r>
              <a:rPr lang="en-GB" sz="1400" dirty="0">
                <a:solidFill>
                  <a:srgbClr val="FF0000"/>
                </a:solidFill>
                <a:latin typeface="Calibri (Body)"/>
                <a:ea typeface="MS PGothic" pitchFamily="34" charset="-128"/>
              </a:rPr>
              <a:t>ght bands (</a:t>
            </a:r>
            <a:r>
              <a:rPr lang="en-GB" sz="1400" u="sng" dirty="0">
                <a:latin typeface="Calibri (Body)"/>
                <a:ea typeface="MS PGothic" pitchFamily="34" charset="-128"/>
              </a:rPr>
              <a:t>I</a:t>
            </a:r>
            <a:r>
              <a:rPr lang="en-GB" sz="1400" dirty="0">
                <a:solidFill>
                  <a:srgbClr val="FF0000"/>
                </a:solidFill>
                <a:latin typeface="Calibri (Body)"/>
                <a:ea typeface="MS PGothic" pitchFamily="34" charset="-128"/>
              </a:rPr>
              <a:t>).</a:t>
            </a:r>
          </a:p>
          <a:p>
            <a:pPr lvl="1">
              <a:lnSpc>
                <a:spcPct val="70000"/>
              </a:lnSpc>
              <a:spcAft>
                <a:spcPts val="600"/>
              </a:spcAft>
              <a:defRPr/>
            </a:pPr>
            <a:r>
              <a:rPr lang="en-GB" sz="1400" dirty="0">
                <a:latin typeface="Calibri (Body)"/>
                <a:ea typeface="MS PGothic" pitchFamily="34" charset="-128"/>
              </a:rPr>
              <a:t>The </a:t>
            </a:r>
            <a:r>
              <a:rPr lang="en-GB" sz="1400" dirty="0">
                <a:solidFill>
                  <a:srgbClr val="FF0000"/>
                </a:solidFill>
                <a:latin typeface="Calibri (Body)"/>
                <a:ea typeface="MS PGothic" pitchFamily="34" charset="-128"/>
              </a:rPr>
              <a:t>A band </a:t>
            </a:r>
            <a:r>
              <a:rPr lang="en-GB" sz="1400" dirty="0">
                <a:latin typeface="Calibri (Body)"/>
                <a:ea typeface="MS PGothic" pitchFamily="34" charset="-128"/>
              </a:rPr>
              <a:t>shows a pale area in the middle </a:t>
            </a:r>
            <a:r>
              <a:rPr lang="en-GB" sz="1400" dirty="0">
                <a:solidFill>
                  <a:srgbClr val="FF0000"/>
                </a:solidFill>
                <a:latin typeface="Calibri (Body)"/>
                <a:ea typeface="MS PGothic" pitchFamily="34" charset="-128"/>
              </a:rPr>
              <a:t>(</a:t>
            </a:r>
            <a:r>
              <a:rPr lang="en-GB" sz="1400" u="sng" dirty="0">
                <a:solidFill>
                  <a:srgbClr val="FF0000"/>
                </a:solidFill>
                <a:latin typeface="Calibri (Body)"/>
                <a:ea typeface="MS PGothic" pitchFamily="34" charset="-128"/>
              </a:rPr>
              <a:t>H band</a:t>
            </a:r>
            <a:r>
              <a:rPr lang="en-GB" sz="1400" dirty="0">
                <a:solidFill>
                  <a:srgbClr val="FF0000"/>
                </a:solidFill>
                <a:latin typeface="Calibri (Body)"/>
                <a:ea typeface="MS PGothic" pitchFamily="34" charset="-128"/>
              </a:rPr>
              <a:t>) </a:t>
            </a:r>
            <a:r>
              <a:rPr lang="en-GB" sz="1400" dirty="0">
                <a:latin typeface="Calibri (Body)"/>
                <a:ea typeface="MS PGothic" pitchFamily="34" charset="-128"/>
              </a:rPr>
              <a:t>which is divided by a dark line </a:t>
            </a:r>
            <a:r>
              <a:rPr lang="en-GB" sz="1400" dirty="0">
                <a:solidFill>
                  <a:srgbClr val="FF0000"/>
                </a:solidFill>
                <a:latin typeface="Calibri (Body)"/>
                <a:ea typeface="MS PGothic" pitchFamily="34" charset="-128"/>
              </a:rPr>
              <a:t>(</a:t>
            </a:r>
            <a:r>
              <a:rPr lang="en-GB" sz="1400" u="sng" dirty="0">
                <a:solidFill>
                  <a:srgbClr val="FF0000"/>
                </a:solidFill>
                <a:latin typeface="Calibri (Body)"/>
                <a:ea typeface="MS PGothic" pitchFamily="34" charset="-128"/>
              </a:rPr>
              <a:t>M line</a:t>
            </a:r>
            <a:r>
              <a:rPr lang="en-GB" sz="1400" dirty="0">
                <a:solidFill>
                  <a:srgbClr val="FF0000"/>
                </a:solidFill>
                <a:latin typeface="Calibri (Body)"/>
                <a:ea typeface="MS PGothic" pitchFamily="34" charset="-128"/>
              </a:rPr>
              <a:t>).</a:t>
            </a:r>
          </a:p>
          <a:p>
            <a:pPr lvl="1">
              <a:lnSpc>
                <a:spcPct val="70000"/>
              </a:lnSpc>
              <a:spcAft>
                <a:spcPts val="600"/>
              </a:spcAft>
              <a:defRPr/>
            </a:pPr>
            <a:r>
              <a:rPr lang="en-GB" sz="1400" dirty="0">
                <a:solidFill>
                  <a:srgbClr val="FF0000"/>
                </a:solidFill>
                <a:latin typeface="Calibri (Body)"/>
                <a:ea typeface="MS PGothic" pitchFamily="34" charset="-128"/>
              </a:rPr>
              <a:t>The (I) band shows a dark line in the middle (</a:t>
            </a:r>
            <a:r>
              <a:rPr lang="en-GB" sz="1400" u="sng" dirty="0">
                <a:solidFill>
                  <a:srgbClr val="FF0000"/>
                </a:solidFill>
                <a:latin typeface="Calibri (Body)"/>
                <a:ea typeface="MS PGothic" pitchFamily="34" charset="-128"/>
              </a:rPr>
              <a:t>Z line)</a:t>
            </a:r>
            <a:r>
              <a:rPr lang="en-GB" sz="1400" dirty="0">
                <a:solidFill>
                  <a:srgbClr val="FF0000"/>
                </a:solidFill>
                <a:latin typeface="Calibri (Body)"/>
                <a:ea typeface="MS PGothic" pitchFamily="34" charset="-128"/>
              </a:rPr>
              <a:t>.</a:t>
            </a:r>
            <a:endParaRPr lang="en-GB" sz="1400" b="1" dirty="0">
              <a:solidFill>
                <a:srgbClr val="FF0000"/>
              </a:solidFill>
              <a:latin typeface="Calibri (Body)"/>
            </a:endParaRPr>
          </a:p>
          <a:p>
            <a:pPr lvl="1">
              <a:lnSpc>
                <a:spcPct val="70000"/>
              </a:lnSpc>
              <a:spcBef>
                <a:spcPct val="0"/>
              </a:spcBef>
              <a:spcAft>
                <a:spcPts val="600"/>
              </a:spcAft>
              <a:defRPr/>
            </a:pPr>
            <a:r>
              <a:rPr lang="en-GB" sz="1400" dirty="0">
                <a:latin typeface="Calibri (Body)"/>
                <a:ea typeface="MS PGothic" pitchFamily="34" charset="-128"/>
              </a:rPr>
              <a:t>The </a:t>
            </a:r>
            <a:r>
              <a:rPr lang="en-GB" sz="1400" u="sng" dirty="0">
                <a:solidFill>
                  <a:srgbClr val="FF0000"/>
                </a:solidFill>
                <a:latin typeface="Calibri (Body)"/>
                <a:ea typeface="MS PGothic" pitchFamily="34" charset="-128"/>
              </a:rPr>
              <a:t>sarcomere</a:t>
            </a:r>
            <a:r>
              <a:rPr lang="en-GB" sz="1400" dirty="0">
                <a:latin typeface="Calibri (Body)"/>
                <a:ea typeface="MS PGothic" pitchFamily="34" charset="-128"/>
              </a:rPr>
              <a:t> is the segment between </a:t>
            </a:r>
            <a:r>
              <a:rPr lang="en-GB" sz="1400" dirty="0">
                <a:solidFill>
                  <a:srgbClr val="FF0000"/>
                </a:solidFill>
                <a:latin typeface="Calibri (Body)"/>
                <a:ea typeface="MS PGothic" pitchFamily="34" charset="-128"/>
              </a:rPr>
              <a:t>2 successive Z lines. </a:t>
            </a:r>
            <a:r>
              <a:rPr lang="en-GB" sz="1400" u="sng" dirty="0">
                <a:solidFill>
                  <a:srgbClr val="FF0000"/>
                </a:solidFill>
                <a:latin typeface="Calibri (Body)"/>
                <a:ea typeface="MS PGothic" pitchFamily="34" charset="-128"/>
              </a:rPr>
              <a:t>It is </a:t>
            </a:r>
            <a:r>
              <a:rPr lang="en-US" sz="1400" u="sng" dirty="0">
                <a:solidFill>
                  <a:srgbClr val="FF0000"/>
                </a:solidFill>
                <a:latin typeface="Calibri (Body)"/>
                <a:ea typeface="MS PGothic" pitchFamily="34" charset="-128"/>
              </a:rPr>
              <a:t>the contractile unit of a myofibril</a:t>
            </a:r>
            <a:r>
              <a:rPr lang="en-US" sz="1400" dirty="0">
                <a:solidFill>
                  <a:srgbClr val="FF0000"/>
                </a:solidFill>
                <a:latin typeface="Calibri (Body)"/>
                <a:ea typeface="MS PGothic" pitchFamily="34" charset="-128"/>
              </a:rPr>
              <a:t>.</a:t>
            </a:r>
            <a:endParaRPr lang="en-GB" sz="1400" dirty="0">
              <a:solidFill>
                <a:srgbClr val="FF0000"/>
              </a:solidFill>
              <a:latin typeface="Calibri (Body)"/>
              <a:ea typeface="MS PGothic" pitchFamily="34" charset="-128"/>
            </a:endParaRPr>
          </a:p>
          <a:p>
            <a:pPr lvl="1">
              <a:lnSpc>
                <a:spcPct val="70000"/>
              </a:lnSpc>
              <a:spcBef>
                <a:spcPct val="0"/>
              </a:spcBef>
              <a:spcAft>
                <a:spcPts val="600"/>
              </a:spcAft>
              <a:defRPr/>
            </a:pPr>
            <a:r>
              <a:rPr lang="en-GB" sz="1400" dirty="0">
                <a:latin typeface="Calibri (Body)"/>
                <a:ea typeface="MS PGothic" pitchFamily="34" charset="-128"/>
              </a:rPr>
              <a:t>The myofibrils are formed of </a:t>
            </a:r>
            <a:r>
              <a:rPr lang="en-GB" sz="1400" dirty="0">
                <a:solidFill>
                  <a:srgbClr val="FF0000"/>
                </a:solidFill>
                <a:latin typeface="Calibri (Body)"/>
                <a:ea typeface="MS PGothic" pitchFamily="34" charset="-128"/>
              </a:rPr>
              <a:t>myofilaments</a:t>
            </a:r>
            <a:r>
              <a:rPr lang="en-GB" sz="1400" dirty="0">
                <a:latin typeface="Calibri (Body)"/>
                <a:ea typeface="MS PGothic" pitchFamily="34" charset="-128"/>
              </a:rPr>
              <a:t> (thick myosin and thin actin).</a:t>
            </a:r>
          </a:p>
          <a:p>
            <a:pPr lvl="1">
              <a:lnSpc>
                <a:spcPct val="70000"/>
              </a:lnSpc>
              <a:spcBef>
                <a:spcPct val="0"/>
              </a:spcBef>
              <a:spcAft>
                <a:spcPts val="600"/>
              </a:spcAft>
              <a:defRPr/>
            </a:pPr>
            <a:r>
              <a:rPr lang="en-GB" sz="1400" dirty="0">
                <a:latin typeface="Calibri (Body)"/>
                <a:ea typeface="MS PGothic" pitchFamily="34" charset="-128"/>
              </a:rPr>
              <a:t>The </a:t>
            </a:r>
            <a:r>
              <a:rPr lang="en-GB" sz="1400" dirty="0">
                <a:solidFill>
                  <a:srgbClr val="FF0000"/>
                </a:solidFill>
                <a:latin typeface="Calibri (Body)"/>
                <a:ea typeface="MS PGothic" pitchFamily="34" charset="-128"/>
              </a:rPr>
              <a:t>(A) band </a:t>
            </a:r>
            <a:r>
              <a:rPr lang="en-GB" sz="1400" dirty="0">
                <a:latin typeface="Calibri (Body)"/>
                <a:ea typeface="MS PGothic" pitchFamily="34" charset="-128"/>
              </a:rPr>
              <a:t>is formed of </a:t>
            </a:r>
            <a:r>
              <a:rPr lang="en-GB" sz="1400" u="sng" dirty="0">
                <a:solidFill>
                  <a:srgbClr val="FF0000"/>
                </a:solidFill>
                <a:latin typeface="Calibri (Body)"/>
                <a:ea typeface="MS PGothic" pitchFamily="34" charset="-128"/>
              </a:rPr>
              <a:t>myosin</a:t>
            </a:r>
            <a:r>
              <a:rPr lang="en-GB" sz="1400" dirty="0">
                <a:latin typeface="Calibri (Body)"/>
                <a:ea typeface="MS PGothic" pitchFamily="34" charset="-128"/>
              </a:rPr>
              <a:t> myofilaments mainly and the terminal ends of </a:t>
            </a:r>
            <a:r>
              <a:rPr lang="en-GB" sz="1400" dirty="0">
                <a:solidFill>
                  <a:srgbClr val="FF0000"/>
                </a:solidFill>
                <a:latin typeface="Calibri (Body)"/>
                <a:ea typeface="MS PGothic" pitchFamily="34" charset="-128"/>
              </a:rPr>
              <a:t>actin myofilaments</a:t>
            </a:r>
            <a:r>
              <a:rPr lang="en-GB" sz="1400" dirty="0">
                <a:latin typeface="Calibri (Body)"/>
                <a:ea typeface="MS PGothic" pitchFamily="34" charset="-128"/>
              </a:rPr>
              <a:t>.</a:t>
            </a:r>
          </a:p>
          <a:p>
            <a:pPr lvl="1">
              <a:lnSpc>
                <a:spcPct val="70000"/>
              </a:lnSpc>
              <a:spcBef>
                <a:spcPct val="0"/>
              </a:spcBef>
              <a:spcAft>
                <a:spcPts val="600"/>
              </a:spcAft>
              <a:defRPr/>
            </a:pPr>
            <a:r>
              <a:rPr lang="en-GB" sz="1400" dirty="0">
                <a:latin typeface="Calibri (Body)"/>
                <a:ea typeface="MS PGothic" pitchFamily="34" charset="-128"/>
              </a:rPr>
              <a:t>The (I) band is formed </a:t>
            </a:r>
            <a:r>
              <a:rPr lang="en-GB" sz="1400" dirty="0">
                <a:solidFill>
                  <a:srgbClr val="FF0000"/>
                </a:solidFill>
                <a:latin typeface="Calibri (Body)"/>
                <a:ea typeface="MS PGothic" pitchFamily="34" charset="-128"/>
              </a:rPr>
              <a:t>of </a:t>
            </a:r>
            <a:r>
              <a:rPr lang="en-GB" sz="1400" u="sng" dirty="0">
                <a:solidFill>
                  <a:srgbClr val="FF0000"/>
                </a:solidFill>
                <a:latin typeface="Calibri (Body)"/>
                <a:ea typeface="MS PGothic" pitchFamily="34" charset="-128"/>
              </a:rPr>
              <a:t>actin</a:t>
            </a:r>
            <a:r>
              <a:rPr lang="en-GB" sz="1400" dirty="0">
                <a:solidFill>
                  <a:srgbClr val="FF0000"/>
                </a:solidFill>
                <a:latin typeface="Calibri (Body)"/>
                <a:ea typeface="MS PGothic" pitchFamily="34" charset="-128"/>
              </a:rPr>
              <a:t> myofilaments</a:t>
            </a:r>
            <a:r>
              <a:rPr lang="en-GB" sz="1400" dirty="0">
                <a:latin typeface="Calibri (Body)"/>
                <a:ea typeface="MS PGothic" pitchFamily="34" charset="-128"/>
              </a:rPr>
              <a:t>.</a:t>
            </a:r>
          </a:p>
          <a:p>
            <a:pPr marL="457200" lvl="1" indent="0">
              <a:lnSpc>
                <a:spcPct val="70000"/>
              </a:lnSpc>
              <a:spcBef>
                <a:spcPct val="0"/>
              </a:spcBef>
              <a:spcAft>
                <a:spcPts val="600"/>
              </a:spcAft>
              <a:buNone/>
              <a:defRPr/>
            </a:pPr>
            <a:endParaRPr lang="en-GB" sz="1400" dirty="0">
              <a:latin typeface="Calibri (Body)"/>
              <a:ea typeface="MS PGothic" pitchFamily="34" charset="-128"/>
            </a:endParaRPr>
          </a:p>
          <a:p>
            <a:pPr marL="0" lvl="1" indent="0">
              <a:buNone/>
            </a:pPr>
            <a:r>
              <a:rPr lang="en-GB" sz="1400" dirty="0">
                <a:solidFill>
                  <a:schemeClr val="bg2">
                    <a:lumMod val="75000"/>
                  </a:schemeClr>
                </a:solidFill>
                <a:latin typeface="Calibri (Body)"/>
                <a:ea typeface="MS PGothic" pitchFamily="34" charset="-128"/>
              </a:rPr>
              <a:t>note : </a:t>
            </a:r>
            <a:r>
              <a:rPr lang="en-GB" altLang="en-US" sz="1400" dirty="0">
                <a:solidFill>
                  <a:schemeClr val="bg2">
                    <a:lumMod val="75000"/>
                  </a:schemeClr>
                </a:solidFill>
                <a:latin typeface="Calibri (Body)"/>
                <a:ea typeface="Times New Roman" panose="02020603050405020304" pitchFamily="18" charset="0"/>
                <a:cs typeface="Times New Roman" panose="02020603050405020304" pitchFamily="18" charset="0"/>
              </a:rPr>
              <a:t>The (A) band is dark because it contains both myosin and actin. The (I) band and the (H) zone are light because they have only one type of myofilaments (actin in I and myosin in H).</a:t>
            </a:r>
            <a:endParaRPr lang="en-US" altLang="en-US" sz="1400" dirty="0">
              <a:solidFill>
                <a:schemeClr val="bg2">
                  <a:lumMod val="75000"/>
                </a:schemeClr>
              </a:solidFill>
              <a:latin typeface="Calibri (Body)"/>
              <a:ea typeface="Times New Roman" panose="02020603050405020304" pitchFamily="18" charset="0"/>
              <a:cs typeface="Times New Roman" panose="02020603050405020304" pitchFamily="18" charset="0"/>
            </a:endParaRPr>
          </a:p>
          <a:p>
            <a:endParaRPr lang="en-US" altLang="en-US" sz="1400" dirty="0">
              <a:latin typeface="Calibri (Body)"/>
              <a:cs typeface="Times New Roman" panose="02020603050405020304" pitchFamily="18" charset="0"/>
            </a:endParaRPr>
          </a:p>
          <a:p>
            <a:pPr marL="457200" lvl="1" indent="0">
              <a:lnSpc>
                <a:spcPct val="70000"/>
              </a:lnSpc>
              <a:spcBef>
                <a:spcPct val="0"/>
              </a:spcBef>
              <a:spcAft>
                <a:spcPts val="600"/>
              </a:spcAft>
              <a:buNone/>
              <a:defRPr/>
            </a:pPr>
            <a:endParaRPr lang="en-GB" sz="1400" dirty="0">
              <a:latin typeface="Calibri (Body)"/>
              <a:ea typeface="MS PGothic" pitchFamily="34" charset="-128"/>
            </a:endParaRPr>
          </a:p>
          <a:p>
            <a:pPr lvl="1">
              <a:lnSpc>
                <a:spcPct val="70000"/>
              </a:lnSpc>
              <a:spcBef>
                <a:spcPct val="0"/>
              </a:spcBef>
              <a:spcAft>
                <a:spcPts val="600"/>
              </a:spcAft>
              <a:defRPr/>
            </a:pPr>
            <a:endParaRPr lang="en-GB" sz="1400" dirty="0">
              <a:latin typeface="Calibri (Body)"/>
              <a:ea typeface="MS PGothic" pitchFamily="34" charset="-128"/>
            </a:endParaRPr>
          </a:p>
          <a:p>
            <a:pPr marL="457200" lvl="1" indent="0">
              <a:lnSpc>
                <a:spcPct val="70000"/>
              </a:lnSpc>
              <a:spcBef>
                <a:spcPct val="0"/>
              </a:spcBef>
              <a:spcAft>
                <a:spcPts val="600"/>
              </a:spcAft>
              <a:buNone/>
              <a:defRPr/>
            </a:pPr>
            <a:endParaRPr lang="en-GB" sz="1400" dirty="0">
              <a:latin typeface="Calibri (Body)"/>
              <a:ea typeface="MS PGothic" pitchFamily="34" charset="-128"/>
            </a:endParaRPr>
          </a:p>
          <a:p>
            <a:pPr>
              <a:lnSpc>
                <a:spcPct val="70000"/>
              </a:lnSpc>
            </a:pPr>
            <a:endParaRPr lang="en-GB" sz="1400" b="1" dirty="0">
              <a:latin typeface="Calibri (Body)"/>
            </a:endParaRPr>
          </a:p>
          <a:p>
            <a:pPr marL="0" indent="0">
              <a:lnSpc>
                <a:spcPct val="70000"/>
              </a:lnSpc>
              <a:buNone/>
            </a:pPr>
            <a:r>
              <a:rPr lang="en-GB" sz="1400" b="1" dirty="0">
                <a:latin typeface="Calibri (Body)"/>
              </a:rPr>
              <a:t> </a:t>
            </a:r>
          </a:p>
          <a:p>
            <a:pPr marL="0" indent="0">
              <a:lnSpc>
                <a:spcPct val="70000"/>
              </a:lnSpc>
              <a:buNone/>
            </a:pPr>
            <a:endParaRPr lang="en-GB" sz="1400" dirty="0">
              <a:latin typeface="Calibri (Body)"/>
            </a:endParaRPr>
          </a:p>
        </p:txBody>
      </p:sp>
      <p:sp>
        <p:nvSpPr>
          <p:cNvPr id="6" name="TextBox 5"/>
          <p:cNvSpPr txBox="1"/>
          <p:nvPr/>
        </p:nvSpPr>
        <p:spPr>
          <a:xfrm>
            <a:off x="899885" y="6444343"/>
            <a:ext cx="3947885" cy="369332"/>
          </a:xfrm>
          <a:prstGeom prst="rect">
            <a:avLst/>
          </a:prstGeom>
          <a:noFill/>
        </p:spPr>
        <p:txBody>
          <a:bodyPr wrap="square" rtlCol="0">
            <a:spAutoFit/>
          </a:bodyPr>
          <a:lstStyle/>
          <a:p>
            <a:r>
              <a:rPr lang="en-US" b="1" dirty="0">
                <a:solidFill>
                  <a:srgbClr val="4598E4"/>
                </a:solidFill>
                <a:hlinkClick r:id="rId6"/>
              </a:rPr>
              <a:t>Video  to help you understand better</a:t>
            </a:r>
            <a:endParaRPr lang="en-US" b="1" dirty="0">
              <a:solidFill>
                <a:srgbClr val="4598E4"/>
              </a:solidFill>
            </a:endParaRPr>
          </a:p>
        </p:txBody>
      </p:sp>
    </p:spTree>
    <p:extLst>
      <p:ext uri="{BB962C8B-B14F-4D97-AF65-F5344CB8AC3E}">
        <p14:creationId xmlns:p14="http://schemas.microsoft.com/office/powerpoint/2010/main" val="2591022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unqueira's Basic Histology Text and Atlas, 13th ED.pdf - Adobe Acrobat Reader DC"/>
          <p:cNvPicPr>
            <a:picLocks noChangeAspect="1"/>
          </p:cNvPicPr>
          <p:nvPr/>
        </p:nvPicPr>
        <p:blipFill rotWithShape="1">
          <a:blip r:embed="rId2"/>
          <a:srcRect l="29194" t="13058" r="27555" b="655"/>
          <a:stretch/>
        </p:blipFill>
        <p:spPr>
          <a:xfrm>
            <a:off x="2222548" y="788572"/>
            <a:ext cx="8403770" cy="3739885"/>
          </a:xfrm>
          <a:prstGeom prst="rect">
            <a:avLst/>
          </a:prstGeom>
        </p:spPr>
      </p:pic>
      <p:pic>
        <p:nvPicPr>
          <p:cNvPr id="5" name="Picture 4" descr="Junqueira's Basic Histology Text and Atlas, 13th ED.pdf - Adobe Acrobat Reader DC"/>
          <p:cNvPicPr>
            <a:picLocks noChangeAspect="1"/>
          </p:cNvPicPr>
          <p:nvPr/>
        </p:nvPicPr>
        <p:blipFill rotWithShape="1">
          <a:blip r:embed="rId3"/>
          <a:srcRect l="11333" t="47904" r="11917" b="18637"/>
          <a:stretch/>
        </p:blipFill>
        <p:spPr>
          <a:xfrm>
            <a:off x="2222548" y="4772995"/>
            <a:ext cx="8358366" cy="2072640"/>
          </a:xfrm>
          <a:prstGeom prst="rect">
            <a:avLst/>
          </a:prstGeom>
        </p:spPr>
      </p:pic>
      <p:sp>
        <p:nvSpPr>
          <p:cNvPr id="6" name="TextBox 5"/>
          <p:cNvSpPr txBox="1"/>
          <p:nvPr/>
        </p:nvSpPr>
        <p:spPr>
          <a:xfrm>
            <a:off x="235131" y="142241"/>
            <a:ext cx="4236720" cy="646331"/>
          </a:xfrm>
          <a:prstGeom prst="rect">
            <a:avLst/>
          </a:prstGeom>
          <a:noFill/>
        </p:spPr>
        <p:txBody>
          <a:bodyPr wrap="square" rtlCol="0">
            <a:spAutoFit/>
          </a:bodyPr>
          <a:lstStyle/>
          <a:p>
            <a:r>
              <a:rPr lang="en-US" b="1" dirty="0">
                <a:solidFill>
                  <a:schemeClr val="bg2">
                    <a:lumMod val="75000"/>
                  </a:schemeClr>
                </a:solidFill>
              </a:rPr>
              <a:t>* Extra slide for deeper understanding of skeletal myofibrils </a:t>
            </a:r>
            <a:endParaRPr lang="en-GB" b="1" dirty="0">
              <a:solidFill>
                <a:schemeClr val="bg2">
                  <a:lumMod val="75000"/>
                </a:schemeClr>
              </a:solidFill>
            </a:endParaRPr>
          </a:p>
        </p:txBody>
      </p:sp>
    </p:spTree>
    <p:extLst>
      <p:ext uri="{BB962C8B-B14F-4D97-AF65-F5344CB8AC3E}">
        <p14:creationId xmlns:p14="http://schemas.microsoft.com/office/powerpoint/2010/main" val="382453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عنصر نائب للمحتوى 2"/>
          <p:cNvSpPr>
            <a:spLocks noGrp="1"/>
          </p:cNvSpPr>
          <p:nvPr>
            <p:ph idx="1"/>
          </p:nvPr>
        </p:nvSpPr>
        <p:spPr>
          <a:xfrm>
            <a:off x="1" y="764571"/>
            <a:ext cx="10515600" cy="4351337"/>
          </a:xfrm>
        </p:spPr>
        <p:txBody>
          <a:bodyPr/>
          <a:lstStyle/>
          <a:p>
            <a:pPr>
              <a:spcBef>
                <a:spcPct val="15000"/>
              </a:spcBef>
            </a:pPr>
            <a:r>
              <a:rPr lang="en-GB" altLang="en-US" sz="1600" dirty="0">
                <a:latin typeface="Calibri (Body)"/>
                <a:cs typeface="Times New Roman" panose="02020603050405020304" pitchFamily="18" charset="0"/>
              </a:rPr>
              <a:t>It’s Found in the myocardium and it’s Striated and involuntary.</a:t>
            </a:r>
          </a:p>
          <a:p>
            <a:pPr>
              <a:spcBef>
                <a:spcPct val="15000"/>
              </a:spcBef>
            </a:pPr>
            <a:r>
              <a:rPr lang="en-GB" altLang="en-US" sz="2000" b="1" dirty="0">
                <a:solidFill>
                  <a:srgbClr val="FF2F92"/>
                </a:solidFill>
                <a:latin typeface="Calibri (Body)"/>
                <a:cs typeface="Traditional Arabic" panose="02020603050405020304" pitchFamily="18" charset="-78"/>
              </a:rPr>
              <a:t>Cardiac Muscle </a:t>
            </a:r>
            <a:r>
              <a:rPr lang="en-GB" altLang="en-US" sz="2000" b="1" dirty="0" err="1">
                <a:solidFill>
                  <a:srgbClr val="FF2F92"/>
                </a:solidFill>
                <a:latin typeface="Calibri (Body)"/>
                <a:cs typeface="Traditional Arabic" panose="02020603050405020304" pitchFamily="18" charset="-78"/>
              </a:rPr>
              <a:t>Fibers</a:t>
            </a:r>
            <a:r>
              <a:rPr lang="en-GB" altLang="en-US" sz="2000" b="1" dirty="0">
                <a:solidFill>
                  <a:srgbClr val="FF2F92"/>
                </a:solidFill>
                <a:latin typeface="Calibri (Body)"/>
                <a:cs typeface="Traditional Arabic" panose="02020603050405020304" pitchFamily="18" charset="-78"/>
              </a:rPr>
              <a:t> : </a:t>
            </a:r>
            <a:endParaRPr lang="en-GB" altLang="en-US" sz="2000" b="1" dirty="0">
              <a:solidFill>
                <a:srgbClr val="FF2F92"/>
              </a:solidFill>
              <a:latin typeface="Calibri (Body)"/>
              <a:cs typeface="Times New Roman" panose="02020603050405020304" pitchFamily="18" charset="0"/>
            </a:endParaRPr>
          </a:p>
          <a:p>
            <a:pPr>
              <a:spcBef>
                <a:spcPct val="15000"/>
              </a:spcBef>
            </a:pPr>
            <a:endParaRPr lang="en-GB" altLang="en-US" sz="1600" dirty="0">
              <a:latin typeface="Calibri (Body)"/>
              <a:cs typeface="Times New Roman" panose="02020603050405020304" pitchFamily="18" charset="0"/>
            </a:endParaRPr>
          </a:p>
          <a:p>
            <a:pPr>
              <a:spcBef>
                <a:spcPct val="15000"/>
              </a:spcBef>
            </a:pPr>
            <a:endParaRPr lang="en-GB" altLang="en-US" sz="1600" dirty="0">
              <a:latin typeface="Calibri (Body)"/>
              <a:cs typeface="Times New Roman" panose="02020603050405020304" pitchFamily="18" charset="0"/>
            </a:endParaRPr>
          </a:p>
          <a:p>
            <a:endParaRPr lang="en-US" altLang="en-US" dirty="0">
              <a:latin typeface="Calibri (Body)"/>
            </a:endParaRPr>
          </a:p>
        </p:txBody>
      </p:sp>
      <p:graphicFrame>
        <p:nvGraphicFramePr>
          <p:cNvPr id="9" name="جدول 8"/>
          <p:cNvGraphicFramePr>
            <a:graphicFrameLocks noGrp="1"/>
          </p:cNvGraphicFramePr>
          <p:nvPr>
            <p:extLst>
              <p:ext uri="{D42A27DB-BD31-4B8C-83A1-F6EECF244321}">
                <p14:modId xmlns:p14="http://schemas.microsoft.com/office/powerpoint/2010/main" val="812163445"/>
              </p:ext>
            </p:extLst>
          </p:nvPr>
        </p:nvGraphicFramePr>
        <p:xfrm>
          <a:off x="2826349" y="1463704"/>
          <a:ext cx="6948486" cy="4644983"/>
        </p:xfrm>
        <a:graphic>
          <a:graphicData uri="http://schemas.openxmlformats.org/drawingml/2006/table">
            <a:tbl>
              <a:tblPr firstRow="1" bandRow="1">
                <a:tableStyleId>{5C22544A-7EE6-4342-B048-85BDC9FD1C3A}</a:tableStyleId>
              </a:tblPr>
              <a:tblGrid>
                <a:gridCol w="3474243">
                  <a:extLst>
                    <a:ext uri="{9D8B030D-6E8A-4147-A177-3AD203B41FA5}">
                      <a16:colId xmlns:a16="http://schemas.microsoft.com/office/drawing/2014/main" val="20000"/>
                    </a:ext>
                  </a:extLst>
                </a:gridCol>
                <a:gridCol w="3474243">
                  <a:extLst>
                    <a:ext uri="{9D8B030D-6E8A-4147-A177-3AD203B41FA5}">
                      <a16:colId xmlns:a16="http://schemas.microsoft.com/office/drawing/2014/main" val="20001"/>
                    </a:ext>
                  </a:extLst>
                </a:gridCol>
              </a:tblGrid>
              <a:tr h="399010">
                <a:tc>
                  <a:txBody>
                    <a:bodyPr/>
                    <a:lstStyle/>
                    <a:p>
                      <a:pPr algn="ctr"/>
                      <a:r>
                        <a:rPr lang="en-US" sz="1800" dirty="0">
                          <a:solidFill>
                            <a:schemeClr val="accent1">
                              <a:lumMod val="75000"/>
                            </a:schemeClr>
                          </a:solidFill>
                          <a:latin typeface="+mj-lt"/>
                        </a:rPr>
                        <a:t>Light Microscope</a:t>
                      </a:r>
                      <a:r>
                        <a:rPr lang="en-US" sz="1800" baseline="0" dirty="0">
                          <a:solidFill>
                            <a:schemeClr val="accent1">
                              <a:lumMod val="75000"/>
                            </a:schemeClr>
                          </a:solidFill>
                          <a:latin typeface="+mj-lt"/>
                        </a:rPr>
                        <a:t> Picture.</a:t>
                      </a:r>
                      <a:endParaRPr lang="en-US" sz="1800" dirty="0">
                        <a:solidFill>
                          <a:schemeClr val="accent1">
                            <a:lumMod val="75000"/>
                          </a:schemeClr>
                        </a:solidFill>
                        <a:latin typeface="+mj-lt"/>
                      </a:endParaRPr>
                    </a:p>
                  </a:txBody>
                  <a:tcPr marL="91443" marR="91443" marT="45719" marB="45719">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1">
                              <a:lumMod val="75000"/>
                            </a:schemeClr>
                          </a:solidFill>
                          <a:latin typeface="+mj-lt"/>
                        </a:rPr>
                        <a:t>Electronic</a:t>
                      </a:r>
                      <a:r>
                        <a:rPr lang="en-US" sz="1800" baseline="0" dirty="0">
                          <a:solidFill>
                            <a:schemeClr val="accent1">
                              <a:lumMod val="75000"/>
                            </a:schemeClr>
                          </a:solidFill>
                          <a:latin typeface="+mj-lt"/>
                        </a:rPr>
                        <a:t> </a:t>
                      </a:r>
                      <a:r>
                        <a:rPr lang="en-US" sz="1800" dirty="0">
                          <a:solidFill>
                            <a:schemeClr val="accent1">
                              <a:lumMod val="75000"/>
                            </a:schemeClr>
                          </a:solidFill>
                          <a:latin typeface="+mj-lt"/>
                        </a:rPr>
                        <a:t>Microscope</a:t>
                      </a:r>
                      <a:r>
                        <a:rPr lang="en-US" sz="1800" baseline="0" dirty="0">
                          <a:solidFill>
                            <a:schemeClr val="accent1">
                              <a:lumMod val="75000"/>
                            </a:schemeClr>
                          </a:solidFill>
                          <a:latin typeface="+mj-lt"/>
                        </a:rPr>
                        <a:t> Picture.</a:t>
                      </a:r>
                      <a:endParaRPr lang="en-US" sz="1800" dirty="0">
                        <a:solidFill>
                          <a:schemeClr val="accent1">
                            <a:lumMod val="75000"/>
                          </a:schemeClr>
                        </a:solidFill>
                        <a:latin typeface="+mj-lt"/>
                      </a:endParaRPr>
                    </a:p>
                  </a:txBody>
                  <a:tcPr marL="91443" marR="91443" marT="45719" marB="45719">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4245973">
                <a:tc>
                  <a:txBody>
                    <a:bodyPr/>
                    <a:lstStyle/>
                    <a:p>
                      <a:pPr marL="342900" indent="-342900">
                        <a:buFont typeface="+mj-lt"/>
                        <a:buAutoNum type="arabicParenR"/>
                      </a:pPr>
                      <a:r>
                        <a:rPr lang="en-US" sz="1600" b="1" u="sng" kern="1200" dirty="0">
                          <a:solidFill>
                            <a:srgbClr val="FF0000"/>
                          </a:solidFill>
                          <a:latin typeface="+mj-lt"/>
                          <a:ea typeface="+mn-ea"/>
                          <a:cs typeface="Times New Roman" pitchFamily="18" charset="0"/>
                        </a:rPr>
                        <a:t>Cylindrical</a:t>
                      </a:r>
                      <a:r>
                        <a:rPr lang="en-US" sz="1600" b="0" u="none" kern="1200" dirty="0">
                          <a:solidFill>
                            <a:schemeClr val="tx1"/>
                          </a:solidFill>
                          <a:latin typeface="+mj-lt"/>
                          <a:ea typeface="+mn-ea"/>
                          <a:cs typeface="Times New Roman" pitchFamily="18" charset="0"/>
                        </a:rPr>
                        <a:t> </a:t>
                      </a:r>
                      <a:r>
                        <a:rPr lang="en-US" sz="1200" b="0" u="none" kern="1200" dirty="0">
                          <a:solidFill>
                            <a:schemeClr val="bg2">
                              <a:lumMod val="75000"/>
                            </a:schemeClr>
                          </a:solidFill>
                          <a:latin typeface="+mj-lt"/>
                          <a:ea typeface="+mn-ea"/>
                          <a:cs typeface="Times New Roman" pitchFamily="18" charset="0"/>
                        </a:rPr>
                        <a:t>( </a:t>
                      </a:r>
                      <a:r>
                        <a:rPr lang="ar-SA" sz="1200" b="0" u="none" kern="1200" dirty="0">
                          <a:solidFill>
                            <a:schemeClr val="bg2">
                              <a:lumMod val="75000"/>
                            </a:schemeClr>
                          </a:solidFill>
                          <a:latin typeface="+mj-lt"/>
                          <a:ea typeface="+mn-ea"/>
                          <a:cs typeface="Times New Roman" pitchFamily="18" charset="0"/>
                        </a:rPr>
                        <a:t> اسطوانية</a:t>
                      </a:r>
                      <a:r>
                        <a:rPr lang="en-US" sz="1200" b="0" u="none" kern="1200" dirty="0">
                          <a:solidFill>
                            <a:schemeClr val="bg2">
                              <a:lumMod val="75000"/>
                            </a:schemeClr>
                          </a:solidFill>
                          <a:latin typeface="+mj-lt"/>
                          <a:ea typeface="+mn-ea"/>
                          <a:cs typeface="Times New Roman" pitchFamily="18" charset="0"/>
                        </a:rPr>
                        <a:t>)</a:t>
                      </a:r>
                      <a:r>
                        <a:rPr lang="en-GB" sz="1200" b="0" u="none" kern="1200" dirty="0">
                          <a:solidFill>
                            <a:schemeClr val="bg2">
                              <a:lumMod val="75000"/>
                            </a:schemeClr>
                          </a:solidFill>
                          <a:latin typeface="+mj-lt"/>
                          <a:ea typeface="+mn-ea"/>
                          <a:cs typeface="Times New Roman" pitchFamily="18" charset="0"/>
                        </a:rPr>
                        <a:t> .</a:t>
                      </a:r>
                      <a:endParaRPr lang="en-US" sz="1200" b="0" u="none" kern="1200" dirty="0">
                        <a:solidFill>
                          <a:schemeClr val="bg2">
                            <a:lumMod val="75000"/>
                          </a:schemeClr>
                        </a:solidFill>
                        <a:latin typeface="+mj-lt"/>
                        <a:ea typeface="+mn-ea"/>
                        <a:cs typeface="Times New Roman" pitchFamily="18" charset="0"/>
                      </a:endParaRP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1" u="sng" kern="1200" dirty="0">
                          <a:solidFill>
                            <a:srgbClr val="FF0000"/>
                          </a:solidFill>
                          <a:latin typeface="+mj-lt"/>
                          <a:ea typeface="+mn-ea"/>
                          <a:cs typeface="Times New Roman" pitchFamily="18" charset="0"/>
                        </a:rPr>
                        <a:t>Intermediate</a:t>
                      </a:r>
                      <a:r>
                        <a:rPr lang="en-GB" sz="1600" b="0" u="none" kern="1200" dirty="0">
                          <a:solidFill>
                            <a:schemeClr val="tx1"/>
                          </a:solidFill>
                          <a:latin typeface="+mj-lt"/>
                          <a:ea typeface="+mn-ea"/>
                          <a:cs typeface="Times New Roman" pitchFamily="18" charset="0"/>
                        </a:rPr>
                        <a:t> in diameter between skeletal and smooth muscle </a:t>
                      </a:r>
                      <a:r>
                        <a:rPr lang="en-GB" sz="1600" b="0" u="none" kern="1200" dirty="0" err="1">
                          <a:solidFill>
                            <a:schemeClr val="tx1"/>
                          </a:solidFill>
                          <a:latin typeface="+mj-lt"/>
                          <a:ea typeface="+mn-ea"/>
                          <a:cs typeface="Times New Roman" pitchFamily="18" charset="0"/>
                        </a:rPr>
                        <a:t>fibers</a:t>
                      </a:r>
                      <a:r>
                        <a:rPr lang="en-GB" sz="1600" b="0" u="none" kern="1200" dirty="0">
                          <a:solidFill>
                            <a:schemeClr val="tx1"/>
                          </a:solidFill>
                          <a:latin typeface="+mj-lt"/>
                          <a:ea typeface="+mn-ea"/>
                          <a:cs typeface="Times New Roman" pitchFamily="18" charset="0"/>
                        </a:rPr>
                        <a:t>.</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1" u="sng" kern="1200" dirty="0">
                          <a:solidFill>
                            <a:srgbClr val="FF0000"/>
                          </a:solidFill>
                          <a:latin typeface="+mj-lt"/>
                          <a:ea typeface="+mn-ea"/>
                          <a:cs typeface="Times New Roman" pitchFamily="18" charset="0"/>
                        </a:rPr>
                        <a:t>Branch</a:t>
                      </a:r>
                      <a:r>
                        <a:rPr lang="en-GB" sz="1600" b="0" u="none" kern="1200" dirty="0">
                          <a:solidFill>
                            <a:schemeClr val="tx1"/>
                          </a:solidFill>
                          <a:latin typeface="+mj-lt"/>
                          <a:ea typeface="+mn-ea"/>
                          <a:cs typeface="Times New Roman" pitchFamily="18" charset="0"/>
                        </a:rPr>
                        <a:t> and </a:t>
                      </a:r>
                      <a:r>
                        <a:rPr lang="en-GB" sz="1600" b="0" u="none" kern="1200" dirty="0" err="1">
                          <a:solidFill>
                            <a:srgbClr val="FF0000"/>
                          </a:solidFill>
                          <a:latin typeface="+mj-lt"/>
                          <a:ea typeface="+mn-ea"/>
                          <a:cs typeface="Times New Roman" pitchFamily="18" charset="0"/>
                        </a:rPr>
                        <a:t>anastomose</a:t>
                      </a:r>
                      <a:r>
                        <a:rPr lang="en-GB" sz="1600" b="0" u="none" kern="1200" dirty="0">
                          <a:solidFill>
                            <a:schemeClr val="tx1"/>
                          </a:solidFill>
                          <a:latin typeface="+mj-lt"/>
                          <a:ea typeface="+mn-ea"/>
                          <a:cs typeface="Times New Roman" pitchFamily="18" charset="0"/>
                        </a:rPr>
                        <a:t> </a:t>
                      </a:r>
                      <a:r>
                        <a:rPr lang="en-GB" sz="1200" b="0" u="none" kern="1200" dirty="0">
                          <a:solidFill>
                            <a:schemeClr val="bg2">
                              <a:lumMod val="75000"/>
                            </a:schemeClr>
                          </a:solidFill>
                          <a:latin typeface="+mj-lt"/>
                          <a:ea typeface="+mn-ea"/>
                          <a:cs typeface="Times New Roman" pitchFamily="18" charset="0"/>
                        </a:rPr>
                        <a:t>(</a:t>
                      </a:r>
                      <a:r>
                        <a:rPr lang="en-GB" sz="1200" b="0" u="none" kern="1200" baseline="0" dirty="0">
                          <a:solidFill>
                            <a:schemeClr val="bg2">
                              <a:lumMod val="75000"/>
                            </a:schemeClr>
                          </a:solidFill>
                          <a:latin typeface="+mj-lt"/>
                          <a:ea typeface="+mn-ea"/>
                          <a:cs typeface="Times New Roman" pitchFamily="18" charset="0"/>
                        </a:rPr>
                        <a:t> </a:t>
                      </a:r>
                      <a:r>
                        <a:rPr lang="ar-SA" sz="1200" b="0" u="none" kern="1200" dirty="0">
                          <a:solidFill>
                            <a:schemeClr val="bg2">
                              <a:lumMod val="75000"/>
                            </a:schemeClr>
                          </a:solidFill>
                          <a:latin typeface="+mj-lt"/>
                          <a:ea typeface="+mn-ea"/>
                          <a:cs typeface="Times New Roman" pitchFamily="18" charset="0"/>
                        </a:rPr>
                        <a:t>متشابكة</a:t>
                      </a:r>
                      <a:r>
                        <a:rPr lang="en-US" sz="1200" b="0" u="none" kern="1200" dirty="0">
                          <a:solidFill>
                            <a:schemeClr val="bg2">
                              <a:lumMod val="75000"/>
                            </a:schemeClr>
                          </a:solidFill>
                          <a:latin typeface="+mj-lt"/>
                          <a:ea typeface="+mn-ea"/>
                          <a:cs typeface="Times New Roman" pitchFamily="18" charset="0"/>
                        </a:rPr>
                        <a:t>)</a:t>
                      </a:r>
                      <a:r>
                        <a:rPr lang="en-GB" sz="1600" b="0" u="none" kern="1200" dirty="0">
                          <a:solidFill>
                            <a:schemeClr val="bg2">
                              <a:lumMod val="75000"/>
                            </a:schemeClr>
                          </a:solidFill>
                          <a:latin typeface="+mj-lt"/>
                          <a:ea typeface="+mn-ea"/>
                          <a:cs typeface="Times New Roman" pitchFamily="18" charset="0"/>
                        </a:rPr>
                        <a:t>.</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0" u="none" kern="1200" dirty="0">
                          <a:solidFill>
                            <a:schemeClr val="tx1"/>
                          </a:solidFill>
                          <a:latin typeface="+mj-lt"/>
                          <a:ea typeface="+mn-ea"/>
                          <a:cs typeface="Times New Roman" pitchFamily="18" charset="0"/>
                        </a:rPr>
                        <a:t>Covered by a thin </a:t>
                      </a:r>
                      <a:r>
                        <a:rPr lang="en-GB" sz="1600" b="1" u="none" kern="1200" dirty="0" err="1">
                          <a:solidFill>
                            <a:srgbClr val="FF0000"/>
                          </a:solidFill>
                          <a:latin typeface="+mj-lt"/>
                          <a:ea typeface="+mn-ea"/>
                          <a:cs typeface="Times New Roman" pitchFamily="18" charset="0"/>
                        </a:rPr>
                        <a:t>sarcolemma</a:t>
                      </a:r>
                      <a:r>
                        <a:rPr lang="en-GB" sz="1600" b="0" u="none" kern="1200" dirty="0">
                          <a:solidFill>
                            <a:schemeClr val="tx1"/>
                          </a:solidFill>
                          <a:latin typeface="+mj-lt"/>
                          <a:ea typeface="+mn-ea"/>
                          <a:cs typeface="Times New Roman" pitchFamily="18" charset="0"/>
                        </a:rPr>
                        <a:t>.</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1" u="none" kern="1200" dirty="0" err="1">
                          <a:solidFill>
                            <a:srgbClr val="FF0000"/>
                          </a:solidFill>
                          <a:latin typeface="+mj-lt"/>
                          <a:ea typeface="+mn-ea"/>
                          <a:cs typeface="Times New Roman" pitchFamily="18" charset="0"/>
                        </a:rPr>
                        <a:t>Mononucleated</a:t>
                      </a:r>
                      <a:r>
                        <a:rPr lang="en-GB" sz="1600" b="0" u="none" kern="1200" dirty="0">
                          <a:solidFill>
                            <a:schemeClr val="tx1"/>
                          </a:solidFill>
                          <a:latin typeface="+mj-lt"/>
                          <a:ea typeface="+mn-ea"/>
                          <a:cs typeface="Times New Roman" pitchFamily="18" charset="0"/>
                        </a:rPr>
                        <a:t>. </a:t>
                      </a:r>
                      <a:r>
                        <a:rPr lang="en-GB" sz="1200" b="0" u="none" kern="1200" dirty="0">
                          <a:solidFill>
                            <a:schemeClr val="tx1"/>
                          </a:solidFill>
                          <a:latin typeface="+mj-lt"/>
                          <a:ea typeface="+mn-ea"/>
                          <a:cs typeface="Times New Roman" pitchFamily="18" charset="0"/>
                        </a:rPr>
                        <a:t>( </a:t>
                      </a:r>
                      <a:r>
                        <a:rPr lang="en-GB" sz="1200" b="0" u="none" kern="1200" dirty="0">
                          <a:solidFill>
                            <a:schemeClr val="bg2">
                              <a:lumMod val="75000"/>
                            </a:schemeClr>
                          </a:solidFill>
                          <a:latin typeface="+mj-lt"/>
                          <a:ea typeface="+mn-ea"/>
                          <a:cs typeface="Times New Roman" pitchFamily="18" charset="0"/>
                        </a:rPr>
                        <a:t>as a cell or  </a:t>
                      </a:r>
                      <a:r>
                        <a:rPr lang="en-GB" sz="1200" b="0" u="none" kern="1200" dirty="0" err="1">
                          <a:solidFill>
                            <a:schemeClr val="bg2">
                              <a:lumMod val="75000"/>
                            </a:schemeClr>
                          </a:solidFill>
                          <a:latin typeface="+mj-lt"/>
                          <a:ea typeface="+mn-ea"/>
                          <a:cs typeface="Times New Roman" pitchFamily="18" charset="0"/>
                        </a:rPr>
                        <a:t>fiber</a:t>
                      </a:r>
                      <a:r>
                        <a:rPr lang="en-GB" sz="1200" b="0" u="none" kern="1200" dirty="0">
                          <a:solidFill>
                            <a:schemeClr val="bg2">
                              <a:lumMod val="75000"/>
                            </a:schemeClr>
                          </a:solidFill>
                          <a:latin typeface="+mj-lt"/>
                          <a:ea typeface="+mn-ea"/>
                          <a:cs typeface="Times New Roman" pitchFamily="18" charset="0"/>
                        </a:rPr>
                        <a:t> it’s a</a:t>
                      </a:r>
                      <a:r>
                        <a:rPr lang="en-GB" sz="1200" b="0" u="none" kern="1200" baseline="0" dirty="0">
                          <a:solidFill>
                            <a:schemeClr val="bg2">
                              <a:lumMod val="75000"/>
                            </a:schemeClr>
                          </a:solidFill>
                          <a:latin typeface="+mj-lt"/>
                          <a:ea typeface="+mn-ea"/>
                          <a:cs typeface="Times New Roman" pitchFamily="18" charset="0"/>
                        </a:rPr>
                        <a:t> </a:t>
                      </a:r>
                      <a:r>
                        <a:rPr lang="en-GB" sz="1200" b="1" u="none" dirty="0" err="1">
                          <a:solidFill>
                            <a:schemeClr val="bg2">
                              <a:lumMod val="75000"/>
                            </a:schemeClr>
                          </a:solidFill>
                          <a:latin typeface="+mj-lt"/>
                          <a:cs typeface="Times New Roman" pitchFamily="18" charset="0"/>
                        </a:rPr>
                        <a:t>Mononucleated</a:t>
                      </a:r>
                      <a:r>
                        <a:rPr lang="en-GB" sz="1200" u="none" dirty="0">
                          <a:solidFill>
                            <a:schemeClr val="bg2">
                              <a:lumMod val="75000"/>
                            </a:schemeClr>
                          </a:solidFill>
                          <a:latin typeface="+mj-lt"/>
                          <a:cs typeface="Times New Roman" pitchFamily="18" charset="0"/>
                        </a:rPr>
                        <a:t>,</a:t>
                      </a:r>
                      <a:r>
                        <a:rPr lang="en-GB" sz="1200" u="none" baseline="0" dirty="0">
                          <a:solidFill>
                            <a:schemeClr val="bg2">
                              <a:lumMod val="75000"/>
                            </a:schemeClr>
                          </a:solidFill>
                          <a:latin typeface="+mj-lt"/>
                          <a:cs typeface="Times New Roman" pitchFamily="18" charset="0"/>
                        </a:rPr>
                        <a:t> but as a tissue it’s a </a:t>
                      </a:r>
                      <a:r>
                        <a:rPr lang="en-GB" sz="1200" b="1" u="none" baseline="0" dirty="0">
                          <a:solidFill>
                            <a:schemeClr val="bg2">
                              <a:lumMod val="75000"/>
                            </a:schemeClr>
                          </a:solidFill>
                          <a:latin typeface="+mj-lt"/>
                          <a:cs typeface="Times New Roman" pitchFamily="18" charset="0"/>
                        </a:rPr>
                        <a:t>multi</a:t>
                      </a:r>
                      <a:r>
                        <a:rPr lang="en-GB" sz="1200" b="1" u="none" dirty="0">
                          <a:solidFill>
                            <a:schemeClr val="bg2">
                              <a:lumMod val="75000"/>
                            </a:schemeClr>
                          </a:solidFill>
                          <a:latin typeface="+mj-lt"/>
                          <a:cs typeface="Times New Roman" pitchFamily="18" charset="0"/>
                        </a:rPr>
                        <a:t>nucleated</a:t>
                      </a:r>
                      <a:r>
                        <a:rPr lang="en-GB" sz="1200" b="1" u="none" dirty="0">
                          <a:solidFill>
                            <a:schemeClr val="tx1"/>
                          </a:solidFill>
                          <a:latin typeface="+mj-lt"/>
                          <a:cs typeface="Times New Roman" pitchFamily="18" charset="0"/>
                        </a:rPr>
                        <a:t>)</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0" u="none" kern="1200" dirty="0">
                          <a:solidFill>
                            <a:schemeClr val="tx1"/>
                          </a:solidFill>
                          <a:latin typeface="+mj-lt"/>
                          <a:ea typeface="+mn-ea"/>
                          <a:cs typeface="Times New Roman" pitchFamily="18" charset="0"/>
                        </a:rPr>
                        <a:t> The</a:t>
                      </a:r>
                      <a:r>
                        <a:rPr lang="en-GB" sz="1600" b="0" u="none" kern="1200" baseline="0" dirty="0">
                          <a:solidFill>
                            <a:schemeClr val="tx1"/>
                          </a:solidFill>
                          <a:latin typeface="+mj-lt"/>
                          <a:ea typeface="+mn-ea"/>
                          <a:cs typeface="Times New Roman" pitchFamily="18" charset="0"/>
                        </a:rPr>
                        <a:t> </a:t>
                      </a:r>
                      <a:r>
                        <a:rPr lang="en-GB" sz="1600" b="0" u="none" kern="1200" dirty="0">
                          <a:solidFill>
                            <a:schemeClr val="tx1"/>
                          </a:solidFill>
                          <a:latin typeface="+mj-lt"/>
                          <a:ea typeface="+mn-ea"/>
                          <a:cs typeface="Times New Roman" pitchFamily="18" charset="0"/>
                        </a:rPr>
                        <a:t>Nuclei are oval and central.</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1" u="none" kern="1200" dirty="0" err="1">
                          <a:solidFill>
                            <a:srgbClr val="FF0000"/>
                          </a:solidFill>
                          <a:latin typeface="+mj-lt"/>
                          <a:ea typeface="+mn-ea"/>
                          <a:cs typeface="Times New Roman" pitchFamily="18" charset="0"/>
                        </a:rPr>
                        <a:t>Sarcoplasm</a:t>
                      </a:r>
                      <a:r>
                        <a:rPr lang="en-GB" sz="1600" b="0" u="none" kern="1200" dirty="0">
                          <a:solidFill>
                            <a:schemeClr val="tx1"/>
                          </a:solidFill>
                          <a:latin typeface="+mj-lt"/>
                          <a:ea typeface="+mn-ea"/>
                          <a:cs typeface="Times New Roman" pitchFamily="18" charset="0"/>
                        </a:rPr>
                        <a:t> is acidophilic and shows non-clear striations (fewer myofibrils).</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0" u="none" kern="1200" dirty="0">
                          <a:solidFill>
                            <a:schemeClr val="tx1"/>
                          </a:solidFill>
                          <a:latin typeface="+mj-lt"/>
                          <a:ea typeface="+mn-ea"/>
                          <a:cs typeface="Times New Roman" pitchFamily="18" charset="0"/>
                        </a:rPr>
                        <a:t>Divided into short segments (cells) by the </a:t>
                      </a:r>
                      <a:r>
                        <a:rPr lang="en-GB" sz="1600" b="1" u="sng" kern="1200" dirty="0">
                          <a:solidFill>
                            <a:srgbClr val="FF0000"/>
                          </a:solidFill>
                          <a:latin typeface="+mj-lt"/>
                          <a:ea typeface="+mn-ea"/>
                          <a:cs typeface="Times New Roman" pitchFamily="18" charset="0"/>
                        </a:rPr>
                        <a:t>intercalated discs</a:t>
                      </a:r>
                      <a:r>
                        <a:rPr lang="en-GB" sz="1600" b="0" u="none" kern="1200" dirty="0">
                          <a:solidFill>
                            <a:schemeClr val="tx1"/>
                          </a:solidFill>
                          <a:latin typeface="+mj-lt"/>
                          <a:ea typeface="+mn-ea"/>
                          <a:cs typeface="Times New Roman" pitchFamily="18" charset="0"/>
                        </a:rPr>
                        <a:t>.</a:t>
                      </a:r>
                    </a:p>
                  </a:txBody>
                  <a:tcPr marL="91443" marR="91443" marT="45719" marB="45719">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0" u="none" kern="1200" dirty="0">
                          <a:solidFill>
                            <a:schemeClr val="tx1"/>
                          </a:solidFill>
                          <a:latin typeface="+mj-lt"/>
                          <a:ea typeface="+mn-ea"/>
                          <a:cs typeface="Times New Roman" pitchFamily="18" charset="0"/>
                        </a:rPr>
                        <a:t>Few myofibrils.</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0" u="none" kern="1200" dirty="0">
                          <a:solidFill>
                            <a:schemeClr val="tx1"/>
                          </a:solidFill>
                          <a:latin typeface="+mj-lt"/>
                          <a:ea typeface="+mn-ea"/>
                          <a:cs typeface="Times New Roman" pitchFamily="18" charset="0"/>
                        </a:rPr>
                        <a:t>Numerous mitochondria.</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0" u="none" kern="1200" dirty="0">
                          <a:solidFill>
                            <a:schemeClr val="tx1"/>
                          </a:solidFill>
                          <a:latin typeface="+mj-lt"/>
                          <a:ea typeface="+mn-ea"/>
                          <a:cs typeface="Times New Roman" pitchFamily="18" charset="0"/>
                        </a:rPr>
                        <a:t>Less abundant SR.</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0" u="none" kern="1200" dirty="0">
                          <a:solidFill>
                            <a:schemeClr val="tx1"/>
                          </a:solidFill>
                          <a:latin typeface="+mj-lt"/>
                          <a:ea typeface="+mn-ea"/>
                          <a:cs typeface="Times New Roman" pitchFamily="18" charset="0"/>
                        </a:rPr>
                        <a:t>Glycogen </a:t>
                      </a:r>
                      <a:r>
                        <a:rPr lang="en-GB" sz="1200" b="0" u="none" kern="1200" dirty="0">
                          <a:solidFill>
                            <a:schemeClr val="tx1"/>
                          </a:solidFill>
                          <a:latin typeface="+mj-lt"/>
                          <a:ea typeface="+mn-ea"/>
                          <a:cs typeface="Times New Roman" pitchFamily="18" charset="0"/>
                        </a:rPr>
                        <a:t>(</a:t>
                      </a:r>
                      <a:r>
                        <a:rPr lang="en-GB" sz="1200" b="0" u="none" kern="1200" dirty="0">
                          <a:solidFill>
                            <a:schemeClr val="bg2">
                              <a:lumMod val="75000"/>
                            </a:schemeClr>
                          </a:solidFill>
                          <a:latin typeface="+mj-lt"/>
                          <a:ea typeface="+mn-ea"/>
                          <a:cs typeface="Times New Roman" pitchFamily="18" charset="0"/>
                        </a:rPr>
                        <a:t>Food source</a:t>
                      </a:r>
                      <a:r>
                        <a:rPr lang="en-GB" sz="1200" b="0" u="none" kern="1200" dirty="0">
                          <a:solidFill>
                            <a:schemeClr val="tx1"/>
                          </a:solidFill>
                          <a:latin typeface="+mj-lt"/>
                          <a:ea typeface="+mn-ea"/>
                          <a:cs typeface="Times New Roman" pitchFamily="18" charset="0"/>
                        </a:rPr>
                        <a:t>) </a:t>
                      </a:r>
                      <a:r>
                        <a:rPr lang="en-GB" sz="1600" b="0" u="none" kern="1200" dirty="0">
                          <a:solidFill>
                            <a:schemeClr val="tx1"/>
                          </a:solidFill>
                          <a:latin typeface="+mj-lt"/>
                          <a:ea typeface="+mn-ea"/>
                          <a:cs typeface="Times New Roman" pitchFamily="18" charset="0"/>
                        </a:rPr>
                        <a:t>&amp; </a:t>
                      </a:r>
                      <a:r>
                        <a:rPr lang="en-GB" sz="1600" b="0" u="none" kern="1200" dirty="0" err="1">
                          <a:solidFill>
                            <a:schemeClr val="tx1"/>
                          </a:solidFill>
                          <a:latin typeface="+mj-lt"/>
                          <a:ea typeface="+mn-ea"/>
                          <a:cs typeface="Times New Roman" pitchFamily="18" charset="0"/>
                        </a:rPr>
                        <a:t>myoglobin</a:t>
                      </a:r>
                      <a:r>
                        <a:rPr lang="en-GB" sz="1600" b="0" u="none" kern="1200" dirty="0">
                          <a:solidFill>
                            <a:schemeClr val="tx1"/>
                          </a:solidFill>
                          <a:latin typeface="+mj-lt"/>
                          <a:ea typeface="+mn-ea"/>
                          <a:cs typeface="Times New Roman" pitchFamily="18" charset="0"/>
                        </a:rPr>
                        <a:t> ( </a:t>
                      </a:r>
                      <a:r>
                        <a:rPr lang="en-GB" sz="1200" b="0" u="none" kern="1200" dirty="0">
                          <a:solidFill>
                            <a:schemeClr val="bg2">
                              <a:lumMod val="75000"/>
                            </a:schemeClr>
                          </a:solidFill>
                          <a:latin typeface="+mj-lt"/>
                          <a:ea typeface="+mn-ea"/>
                          <a:cs typeface="Times New Roman" pitchFamily="18" charset="0"/>
                        </a:rPr>
                        <a:t>oxygen source</a:t>
                      </a:r>
                      <a:r>
                        <a:rPr lang="en-GB" sz="1200" b="0" u="none" kern="1200" dirty="0">
                          <a:solidFill>
                            <a:schemeClr val="tx1"/>
                          </a:solidFill>
                          <a:latin typeface="+mj-lt"/>
                          <a:ea typeface="+mn-ea"/>
                          <a:cs typeface="Times New Roman" pitchFamily="18" charset="0"/>
                        </a:rPr>
                        <a:t>).</a:t>
                      </a:r>
                    </a:p>
                    <a:p>
                      <a:pPr marL="342900" marR="0" lvl="1" indent="-342900" algn="l" defTabSz="914400" rtl="0" eaLnBrk="1" fontAlgn="auto" latinLnBrk="0" hangingPunct="1">
                        <a:lnSpc>
                          <a:spcPct val="100000"/>
                        </a:lnSpc>
                        <a:spcBef>
                          <a:spcPts val="0"/>
                        </a:spcBef>
                        <a:spcAft>
                          <a:spcPts val="0"/>
                        </a:spcAft>
                        <a:buClrTx/>
                        <a:buSzTx/>
                        <a:buFont typeface="+mj-lt"/>
                        <a:buAutoNum type="arabicParenR"/>
                        <a:tabLst/>
                        <a:defRPr/>
                      </a:pPr>
                      <a:r>
                        <a:rPr lang="en-GB" sz="1600" b="1" u="sng" kern="1200" dirty="0">
                          <a:solidFill>
                            <a:srgbClr val="FF0000"/>
                          </a:solidFill>
                          <a:latin typeface="+mj-lt"/>
                          <a:ea typeface="+mn-ea"/>
                          <a:cs typeface="Times New Roman" pitchFamily="18" charset="0"/>
                        </a:rPr>
                        <a:t>Intercalated discs</a:t>
                      </a:r>
                      <a:r>
                        <a:rPr lang="en-GB" sz="1600" b="0" u="none" kern="1200" dirty="0">
                          <a:solidFill>
                            <a:srgbClr val="FF0000"/>
                          </a:solidFill>
                          <a:latin typeface="+mj-lt"/>
                          <a:ea typeface="+mn-ea"/>
                          <a:cs typeface="Times New Roman" pitchFamily="18" charset="0"/>
                        </a:rPr>
                        <a:t>: </a:t>
                      </a:r>
                      <a:r>
                        <a:rPr lang="en-GB" sz="1600" b="0" u="none" kern="1200" dirty="0">
                          <a:solidFill>
                            <a:schemeClr val="tx1"/>
                          </a:solidFill>
                          <a:latin typeface="+mj-lt"/>
                          <a:ea typeface="+mn-ea"/>
                          <a:cs typeface="Times New Roman" pitchFamily="18" charset="0"/>
                        </a:rPr>
                        <a:t>are formed of the two cell membranes of 2 successive cardiac muscle cells, connected together by junctional complexes (desmosomes and gap junctions).</a:t>
                      </a:r>
                    </a:p>
                    <a:p>
                      <a:pPr marL="342900" indent="-342900">
                        <a:buFont typeface="+mj-lt"/>
                        <a:buAutoNum type="arabicParenR"/>
                      </a:pPr>
                      <a:endParaRPr lang="en-US" sz="1800" dirty="0">
                        <a:solidFill>
                          <a:schemeClr val="tx1"/>
                        </a:solidFill>
                        <a:latin typeface="+mj-lt"/>
                      </a:endParaRPr>
                    </a:p>
                  </a:txBody>
                  <a:tcPr marL="91443" marR="91443" marT="45719" marB="45719">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pic>
        <p:nvPicPr>
          <p:cNvPr id="3114" name="Picture 11" descr="O:\2005-02-16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22" y="4011297"/>
            <a:ext cx="212883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5" name="Picture 14" descr="F:\HISTOLOGY\Pics\MyImages\Muscle\Cardi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22" y="1860884"/>
            <a:ext cx="212883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6" name="Picture 4" descr="O:\2005-02-16 (6).jpg"/>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9883384" y="1860884"/>
            <a:ext cx="2174875" cy="215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ربع نص 1"/>
          <p:cNvSpPr txBox="1"/>
          <p:nvPr/>
        </p:nvSpPr>
        <p:spPr>
          <a:xfrm>
            <a:off x="639763" y="6320127"/>
            <a:ext cx="11233582" cy="584775"/>
          </a:xfrm>
          <a:prstGeom prst="rect">
            <a:avLst/>
          </a:prstGeom>
          <a:noFill/>
        </p:spPr>
        <p:txBody>
          <a:bodyPr wrap="square" rtlCol="0">
            <a:spAutoFit/>
          </a:bodyPr>
          <a:lstStyle/>
          <a:p>
            <a:pPr marL="285750" indent="-285750">
              <a:buFont typeface="Wingdings" charset="2"/>
              <a:buChar char="Ø"/>
            </a:pPr>
            <a:r>
              <a:rPr lang="en-US" sz="1600" dirty="0">
                <a:solidFill>
                  <a:schemeClr val="bg2">
                    <a:lumMod val="50000"/>
                  </a:schemeClr>
                </a:solidFill>
              </a:rPr>
              <a:t>Skeletal muscle is not branched but cardiac muscle is branched because we need every part of the heart to contract at the same time</a:t>
            </a:r>
          </a:p>
        </p:txBody>
      </p:sp>
      <p:sp>
        <p:nvSpPr>
          <p:cNvPr id="3" name="TextBox 2"/>
          <p:cNvSpPr txBox="1"/>
          <p:nvPr/>
        </p:nvSpPr>
        <p:spPr>
          <a:xfrm>
            <a:off x="2826349" y="116114"/>
            <a:ext cx="6549880" cy="584775"/>
          </a:xfrm>
          <a:prstGeom prst="rect">
            <a:avLst/>
          </a:prstGeom>
          <a:noFill/>
        </p:spPr>
        <p:txBody>
          <a:bodyPr wrap="square" rtlCol="0">
            <a:spAutoFit/>
          </a:bodyPr>
          <a:lstStyle/>
          <a:p>
            <a:pPr algn="ctr"/>
            <a:r>
              <a:rPr lang="en-US" sz="3200" i="1" dirty="0">
                <a:solidFill>
                  <a:srgbClr val="FF2F92"/>
                </a:solidFill>
              </a:rPr>
              <a:t>Cardiac muscle</a:t>
            </a:r>
          </a:p>
        </p:txBody>
      </p:sp>
    </p:spTree>
    <p:extLst>
      <p:ext uri="{BB962C8B-B14F-4D97-AF65-F5344CB8AC3E}">
        <p14:creationId xmlns:p14="http://schemas.microsoft.com/office/powerpoint/2010/main" val="284235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3651467" cy="1676603"/>
          </a:xfrm>
        </p:spPr>
        <p:txBody>
          <a:bodyPr>
            <a:normAutofit/>
          </a:bodyPr>
          <a:lstStyle/>
          <a:p>
            <a:pPr>
              <a:lnSpc>
                <a:spcPct val="70000"/>
              </a:lnSpc>
            </a:pPr>
            <a:endParaRPr lang="en-GB" sz="3700" dirty="0">
              <a:latin typeface="Bell MT" panose="02020503060305020303" pitchFamily="18" charset="0"/>
            </a:endParaRPr>
          </a:p>
        </p:txBody>
      </p:sp>
      <p:pic>
        <p:nvPicPr>
          <p:cNvPr id="5" name="Content Placeholder 4" descr="Junqueira's Basic Histology Text and Atlas, 13th ED.pdf - Adobe Acrobat Reader DC"/>
          <p:cNvPicPr>
            <a:picLocks noGrp="1" noChangeAspect="1"/>
          </p:cNvPicPr>
          <p:nvPr>
            <p:ph idx="1"/>
          </p:nvPr>
        </p:nvPicPr>
        <p:blipFill rotWithShape="1">
          <a:blip r:embed="rId2"/>
          <a:srcRect l="17276" t="18331" r="22393" b="1472"/>
          <a:stretch/>
        </p:blipFill>
        <p:spPr>
          <a:xfrm>
            <a:off x="0" y="0"/>
            <a:ext cx="10434343" cy="5837935"/>
          </a:xfrm>
        </p:spPr>
      </p:pic>
      <p:sp>
        <p:nvSpPr>
          <p:cNvPr id="10" name="Rectangle 9"/>
          <p:cNvSpPr/>
          <p:nvPr/>
        </p:nvSpPr>
        <p:spPr>
          <a:xfrm>
            <a:off x="1534160" y="2576545"/>
            <a:ext cx="1117600" cy="285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solidFill>
                <a:srgbClr val="FF0000"/>
              </a:solidFill>
            </a:endParaRPr>
          </a:p>
        </p:txBody>
      </p:sp>
      <p:sp>
        <p:nvSpPr>
          <p:cNvPr id="8" name="TextBox 7"/>
          <p:cNvSpPr txBox="1"/>
          <p:nvPr/>
        </p:nvSpPr>
        <p:spPr>
          <a:xfrm>
            <a:off x="254000" y="314960"/>
            <a:ext cx="2834640" cy="923330"/>
          </a:xfrm>
          <a:prstGeom prst="rect">
            <a:avLst/>
          </a:prstGeom>
          <a:noFill/>
        </p:spPr>
        <p:txBody>
          <a:bodyPr wrap="square" rtlCol="0">
            <a:spAutoFit/>
          </a:bodyPr>
          <a:lstStyle/>
          <a:p>
            <a:r>
              <a:rPr lang="en-US" dirty="0">
                <a:solidFill>
                  <a:schemeClr val="bg2">
                    <a:lumMod val="75000"/>
                  </a:schemeClr>
                </a:solidFill>
                <a:latin typeface="Bell MT" panose="02020503060305020303" pitchFamily="18" charset="0"/>
              </a:rPr>
              <a:t>Extra Explanation for </a:t>
            </a:r>
            <a:r>
              <a:rPr lang="en-GB" dirty="0">
                <a:solidFill>
                  <a:schemeClr val="bg2">
                    <a:lumMod val="75000"/>
                  </a:schemeClr>
                </a:solidFill>
                <a:latin typeface="Bell MT" panose="02020503060305020303" pitchFamily="18" charset="0"/>
                <a:cs typeface="Times New Roman" pitchFamily="18" charset="0"/>
              </a:rPr>
              <a:t>desmosomes and gap junctions</a:t>
            </a:r>
            <a:r>
              <a:rPr lang="en-US" dirty="0">
                <a:solidFill>
                  <a:schemeClr val="bg2">
                    <a:lumMod val="75000"/>
                  </a:schemeClr>
                </a:solidFill>
                <a:latin typeface="Bell MT" panose="02020503060305020303" pitchFamily="18" charset="0"/>
              </a:rPr>
              <a:t> </a:t>
            </a:r>
            <a:endParaRPr lang="en-GB" dirty="0">
              <a:solidFill>
                <a:schemeClr val="bg2">
                  <a:lumMod val="75000"/>
                </a:schemeClr>
              </a:solidFill>
            </a:endParaRPr>
          </a:p>
        </p:txBody>
      </p:sp>
      <p:sp>
        <p:nvSpPr>
          <p:cNvPr id="21" name="Rectangle 20"/>
          <p:cNvSpPr/>
          <p:nvPr/>
        </p:nvSpPr>
        <p:spPr>
          <a:xfrm>
            <a:off x="2474662" y="634032"/>
            <a:ext cx="1117600" cy="285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solidFill>
                <a:srgbClr val="FF0000"/>
              </a:solidFill>
            </a:endParaRPr>
          </a:p>
        </p:txBody>
      </p:sp>
      <p:sp>
        <p:nvSpPr>
          <p:cNvPr id="13" name="TextBox 12"/>
          <p:cNvSpPr txBox="1"/>
          <p:nvPr/>
        </p:nvSpPr>
        <p:spPr>
          <a:xfrm>
            <a:off x="648929" y="6146800"/>
            <a:ext cx="11299231" cy="923330"/>
          </a:xfrm>
          <a:prstGeom prst="rect">
            <a:avLst/>
          </a:prstGeom>
          <a:noFill/>
        </p:spPr>
        <p:txBody>
          <a:bodyPr wrap="square" rtlCol="0">
            <a:spAutoFit/>
          </a:bodyPr>
          <a:lstStyle/>
          <a:p>
            <a:r>
              <a:rPr lang="en-US" dirty="0">
                <a:solidFill>
                  <a:schemeClr val="bg2">
                    <a:lumMod val="50000"/>
                  </a:schemeClr>
                </a:solidFill>
              </a:rPr>
              <a:t>So briefly , </a:t>
            </a:r>
            <a:r>
              <a:rPr lang="en-US" b="1" dirty="0" err="1">
                <a:solidFill>
                  <a:schemeClr val="bg2">
                    <a:lumMod val="50000"/>
                  </a:schemeClr>
                </a:solidFill>
              </a:rPr>
              <a:t>desomsomes</a:t>
            </a:r>
            <a:r>
              <a:rPr lang="en-US" dirty="0">
                <a:solidFill>
                  <a:schemeClr val="bg2">
                    <a:lumMod val="50000"/>
                  </a:schemeClr>
                </a:solidFill>
              </a:rPr>
              <a:t> is </a:t>
            </a:r>
            <a:r>
              <a:rPr lang="en-GB" dirty="0">
                <a:solidFill>
                  <a:schemeClr val="bg2">
                    <a:lumMod val="50000"/>
                  </a:schemeClr>
                </a:solidFill>
              </a:rPr>
              <a:t>a structure by which two adjacent cells are attached. </a:t>
            </a:r>
            <a:r>
              <a:rPr lang="en-US" dirty="0">
                <a:solidFill>
                  <a:schemeClr val="bg2">
                    <a:lumMod val="50000"/>
                  </a:schemeClr>
                </a:solidFill>
              </a:rPr>
              <a:t>and the </a:t>
            </a:r>
            <a:r>
              <a:rPr lang="en-US" b="1" dirty="0">
                <a:solidFill>
                  <a:schemeClr val="bg2">
                    <a:lumMod val="50000"/>
                  </a:schemeClr>
                </a:solidFill>
              </a:rPr>
              <a:t>gap junctions </a:t>
            </a:r>
            <a:r>
              <a:rPr lang="en-GB" altLang="en-US" dirty="0">
                <a:solidFill>
                  <a:schemeClr val="bg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allow communication and passage of impulses between cardiac muscle cells.</a:t>
            </a:r>
          </a:p>
          <a:p>
            <a:r>
              <a:rPr lang="en-US" dirty="0"/>
              <a:t>  </a:t>
            </a:r>
            <a:endParaRPr lang="en-GB" dirty="0"/>
          </a:p>
        </p:txBody>
      </p:sp>
    </p:spTree>
    <p:extLst>
      <p:ext uri="{BB962C8B-B14F-4D97-AF65-F5344CB8AC3E}">
        <p14:creationId xmlns:p14="http://schemas.microsoft.com/office/powerpoint/2010/main" val="1139537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1009</Words>
  <Application>Microsoft Office PowerPoint</Application>
  <PresentationFormat>Widescreen</PresentationFormat>
  <Paragraphs>174</Paragraphs>
  <Slides>13</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MS PGothic</vt:lpstr>
      <vt:lpstr>Yu Gothic</vt:lpstr>
      <vt:lpstr>Arial</vt:lpstr>
      <vt:lpstr>Athelas</vt:lpstr>
      <vt:lpstr>Bell MT</vt:lpstr>
      <vt:lpstr>Calibri</vt:lpstr>
      <vt:lpstr>Calibri (Body)</vt:lpstr>
      <vt:lpstr>Calibri Light</vt:lpstr>
      <vt:lpstr>Georgia</vt:lpstr>
      <vt:lpstr>Times New Roman</vt:lpstr>
      <vt:lpstr>Traditional Arabic</vt:lpstr>
      <vt:lpstr>Wingdings</vt:lpstr>
      <vt:lpstr>Office Theme</vt:lpstr>
      <vt:lpstr>PowerPoint Presentation</vt:lpstr>
      <vt:lpstr>PowerPoint Presentation</vt:lpstr>
      <vt:lpstr>PowerPoint Presentation</vt:lpstr>
      <vt:lpstr>Skeletal muscle</vt:lpstr>
      <vt:lpstr>PowerPoint Presentation</vt:lpstr>
      <vt:lpstr>* Myofibrils of Skeletal Muscles   </vt:lpstr>
      <vt:lpstr>PowerPoint Presentation</vt:lpstr>
      <vt:lpstr>PowerPoint Presentation</vt:lpstr>
      <vt:lpstr>PowerPoint Presentation</vt:lpstr>
      <vt:lpstr>SMOOTH MUSCLE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ريما العتيبي</dc:creator>
  <cp:lastModifiedBy>trad</cp:lastModifiedBy>
  <cp:revision>63</cp:revision>
  <dcterms:created xsi:type="dcterms:W3CDTF">2016-09-29T01:36:47Z</dcterms:created>
  <dcterms:modified xsi:type="dcterms:W3CDTF">2016-12-15T18:38:20Z</dcterms:modified>
</cp:coreProperties>
</file>