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9" r:id="rId2"/>
    <p:sldId id="264" r:id="rId3"/>
    <p:sldId id="263" r:id="rId4"/>
    <p:sldId id="286" r:id="rId5"/>
    <p:sldId id="265" r:id="rId6"/>
    <p:sldId id="266" r:id="rId7"/>
    <p:sldId id="267" r:id="rId8"/>
    <p:sldId id="268" r:id="rId9"/>
    <p:sldId id="276" r:id="rId10"/>
    <p:sldId id="277" r:id="rId11"/>
    <p:sldId id="272" r:id="rId12"/>
    <p:sldId id="273" r:id="rId13"/>
    <p:sldId id="278" r:id="rId14"/>
    <p:sldId id="261" r:id="rId15"/>
    <p:sldId id="274" r:id="rId16"/>
    <p:sldId id="275" r:id="rId17"/>
    <p:sldId id="271" r:id="rId18"/>
    <p:sldId id="283" r:id="rId19"/>
    <p:sldId id="284" r:id="rId20"/>
    <p:sldId id="259" r:id="rId21"/>
    <p:sldId id="287"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4" d="100"/>
          <a:sy n="74" d="100"/>
        </p:scale>
        <p:origin x="67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092D7B-F94B-FF48-88C3-9B1E6C18129C}" type="datetimeFigureOut">
              <a:rPr lang="en-US" smtClean="0"/>
              <a:t>1/15/2017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63179A-0B49-ED4B-897B-4D79B702A66E}" type="slidenum">
              <a:rPr lang="en-US" smtClean="0"/>
              <a:t>‹#›</a:t>
            </a:fld>
            <a:endParaRPr lang="en-US"/>
          </a:p>
        </p:txBody>
      </p:sp>
    </p:spTree>
    <p:extLst>
      <p:ext uri="{BB962C8B-B14F-4D97-AF65-F5344CB8AC3E}">
        <p14:creationId xmlns:p14="http://schemas.microsoft.com/office/powerpoint/2010/main" val="277200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20416-EEE1-4462-93F2-C05F3E535EC3}"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2D931-70BC-4193-8436-6B4AA86006F3}" type="slidenum">
              <a:rPr lang="en-US" smtClean="0"/>
              <a:t>‹#›</a:t>
            </a:fld>
            <a:endParaRPr lang="en-US"/>
          </a:p>
        </p:txBody>
      </p:sp>
    </p:spTree>
    <p:extLst>
      <p:ext uri="{BB962C8B-B14F-4D97-AF65-F5344CB8AC3E}">
        <p14:creationId xmlns:p14="http://schemas.microsoft.com/office/powerpoint/2010/main" val="2294524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F3925E-3B1A-44BF-BCE6-42678D078C1C}" type="slidenum">
              <a:rPr lang="en-US" smtClean="0"/>
              <a:t>8</a:t>
            </a:fld>
            <a:endParaRPr lang="en-US"/>
          </a:p>
        </p:txBody>
      </p:sp>
    </p:spTree>
    <p:extLst>
      <p:ext uri="{BB962C8B-B14F-4D97-AF65-F5344CB8AC3E}">
        <p14:creationId xmlns:p14="http://schemas.microsoft.com/office/powerpoint/2010/main" val="65920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extLst>
      <p:ext uri="{BB962C8B-B14F-4D97-AF65-F5344CB8AC3E}">
        <p14:creationId xmlns:p14="http://schemas.microsoft.com/office/powerpoint/2010/main" val="116035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112832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201274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53950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259189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3D6F1-4395-490A-B068-AA66F152D826}"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122610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93D6F1-4395-490A-B068-AA66F152D826}"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97607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93D6F1-4395-490A-B068-AA66F152D826}"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361683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93D6F1-4395-490A-B068-AA66F152D826}"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5969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3D6F1-4395-490A-B068-AA66F152D826}"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197230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93D6F1-4395-490A-B068-AA66F152D826}"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318727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93D6F1-4395-490A-B068-AA66F152D826}"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9EB8D-E5E9-4FC0-9096-02D603849BC3}" type="slidenum">
              <a:rPr lang="en-US" smtClean="0"/>
              <a:t>‹#›</a:t>
            </a:fld>
            <a:endParaRPr lang="en-US"/>
          </a:p>
        </p:txBody>
      </p:sp>
    </p:spTree>
    <p:extLst>
      <p:ext uri="{BB962C8B-B14F-4D97-AF65-F5344CB8AC3E}">
        <p14:creationId xmlns:p14="http://schemas.microsoft.com/office/powerpoint/2010/main" val="355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3D6F1-4395-490A-B068-AA66F152D826}"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9EB8D-E5E9-4FC0-9096-02D603849BC3}" type="slidenum">
              <a:rPr lang="en-US" smtClean="0"/>
              <a:t>‹#›</a:t>
            </a:fld>
            <a:endParaRPr lang="en-US"/>
          </a:p>
        </p:txBody>
      </p:sp>
    </p:spTree>
    <p:extLst>
      <p:ext uri="{BB962C8B-B14F-4D97-AF65-F5344CB8AC3E}">
        <p14:creationId xmlns:p14="http://schemas.microsoft.com/office/powerpoint/2010/main" val="415718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onlineexambuilder.com/micro-1/exam-12102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docs.google.com/presentation/d/1omQjlgrPRQEt05IeZ2rJ5UAnGmxo1H1XRmRm4Fbz8k4/edit?usp=shar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4531" y1="46567" x2="14531" y2="46567"/>
                        <a14:foregroundMark x1="22031" y1="46567" x2="22031" y2="46567"/>
                        <a14:backgroundMark x1="33594" y1="27817" x2="33594" y2="27817"/>
                        <a14:backgroundMark x1="20313" y1="47711" x2="20313" y2="47711"/>
                        <a14:backgroundMark x1="22969" y1="46919" x2="22969" y2="46919"/>
                        <a14:backgroundMark x1="24375" y1="39789" x2="24375" y2="39789"/>
                        <a14:backgroundMark x1="16250" y1="40581" x2="16250" y2="40581"/>
                        <a14:backgroundMark x1="24375" y1="31866" x2="24375" y2="31866"/>
                        <a14:backgroundMark x1="15156" y1="48680" x2="15156" y2="48680"/>
                        <a14:backgroundMark x1="15156" y1="48680" x2="15156" y2="48680"/>
                        <a14:backgroundMark x1="17500" y1="48327" x2="17500" y2="48327"/>
                        <a14:backgroundMark x1="17813" y1="48504" x2="17813" y2="48504"/>
                        <a14:backgroundMark x1="17813" y1="48680" x2="17813" y2="48680"/>
                        <a14:backgroundMark x1="23438" y1="37852" x2="23438" y2="37852"/>
                        <a14:backgroundMark x1="23438" y1="37852" x2="23438" y2="37852"/>
                        <a14:backgroundMark x1="51094" y1="30106" x2="51094" y2="30106"/>
                        <a14:backgroundMark x1="51094" y1="30106" x2="51094" y2="30106"/>
                        <a14:backgroundMark x1="20000" y1="70158" x2="20000" y2="70158"/>
                        <a14:backgroundMark x1="20000" y1="70158" x2="20000" y2="70158"/>
                        <a14:backgroundMark x1="19219" y1="60123" x2="19219" y2="60123"/>
                        <a14:backgroundMark x1="18906" y1="59859" x2="18906" y2="59859"/>
                        <a14:backgroundMark x1="16250" y1="58363" x2="16250" y2="58363"/>
                        <a14:backgroundMark x1="15469" y1="57746" x2="15469" y2="57746"/>
                        <a14:backgroundMark x1="14844" y1="55282" x2="14844" y2="55282"/>
                        <a14:backgroundMark x1="16875" y1="40141" x2="16875" y2="40141"/>
                        <a14:backgroundMark x1="29531" y1="28961" x2="21250" y2="28785"/>
                        <a14:backgroundMark x1="55625" y1="23151" x2="61406" y2="27025"/>
                        <a14:backgroundMark x1="72813" y1="26673" x2="72813" y2="26673"/>
                        <a14:backgroundMark x1="72813" y1="26673" x2="33281" y2="30722"/>
                      </a14:backgroundRemoval>
                    </a14:imgEffect>
                  </a14:imgLayer>
                </a14:imgProps>
              </a:ext>
              <a:ext uri="{28A0092B-C50C-407E-A947-70E740481C1C}">
                <a14:useLocalDpi xmlns:a14="http://schemas.microsoft.com/office/drawing/2010/main" val="0"/>
              </a:ext>
            </a:extLst>
          </a:blip>
          <a:srcRect l="8605" t="36137" r="5127" b="32050"/>
          <a:stretch/>
        </p:blipFill>
        <p:spPr>
          <a:xfrm>
            <a:off x="3180521" y="-92008"/>
            <a:ext cx="5579165" cy="3962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5484" y="0"/>
            <a:ext cx="1766516" cy="1403996"/>
          </a:xfrm>
          <a:prstGeom prst="rect">
            <a:avLst/>
          </a:prstGeom>
        </p:spPr>
      </p:pic>
      <p:cxnSp>
        <p:nvCxnSpPr>
          <p:cNvPr id="5" name="Straight Connector 4"/>
          <p:cNvCxnSpPr/>
          <p:nvPr/>
        </p:nvCxnSpPr>
        <p:spPr>
          <a:xfrm>
            <a:off x="1921564" y="3550649"/>
            <a:ext cx="850392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213111" y="3550649"/>
            <a:ext cx="7513983" cy="1692771"/>
          </a:xfrm>
          <a:prstGeom prst="rect">
            <a:avLst/>
          </a:prstGeom>
          <a:noFill/>
        </p:spPr>
        <p:txBody>
          <a:bodyPr wrap="square" rtlCol="0">
            <a:spAutoFit/>
          </a:bodyPr>
          <a:lstStyle/>
          <a:p>
            <a:pPr algn="ctr"/>
            <a:r>
              <a:rPr lang="en-US" sz="3600" dirty="0"/>
              <a:t>Lecture</a:t>
            </a:r>
            <a:r>
              <a:rPr lang="en-US" sz="3600" dirty="0">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a:t>
            </a:r>
          </a:p>
          <a:p>
            <a:pPr algn="ctr"/>
            <a:r>
              <a:rPr lang="en-US" sz="3600" dirty="0" smtClean="0"/>
              <a:t>1-Skin </a:t>
            </a:r>
            <a:r>
              <a:rPr lang="en-US" sz="3600" dirty="0"/>
              <a:t>and Soft-Tissue Infections </a:t>
            </a:r>
          </a:p>
          <a:p>
            <a:pPr algn="ctr"/>
            <a:r>
              <a:rPr lang="en-US" sz="3200" dirty="0"/>
              <a:t> </a:t>
            </a:r>
          </a:p>
        </p:txBody>
      </p:sp>
      <p:sp>
        <p:nvSpPr>
          <p:cNvPr id="10" name="Rectangle 9"/>
          <p:cNvSpPr/>
          <p:nvPr/>
        </p:nvSpPr>
        <p:spPr>
          <a:xfrm>
            <a:off x="470649" y="5288340"/>
            <a:ext cx="2793491" cy="1569660"/>
          </a:xfrm>
          <a:prstGeom prst="rect">
            <a:avLst/>
          </a:prstGeom>
          <a:noFill/>
        </p:spPr>
        <p:txBody>
          <a:bodyPr wrap="square" lIns="91440" tIns="45720" rIns="91440" bIns="45720">
            <a:spAutoFit/>
          </a:bodyPr>
          <a:lstStyle/>
          <a:p>
            <a:r>
              <a:rPr lang="en-US" sz="2400" dirty="0" smtClean="0">
                <a:ln w="0"/>
                <a:solidFill>
                  <a:srgbClr val="FF0000"/>
                </a:solidFill>
              </a:rPr>
              <a:t>important</a:t>
            </a:r>
            <a:endParaRPr lang="en-US" sz="2400" dirty="0">
              <a:ln w="0"/>
              <a:solidFill>
                <a:srgbClr val="FF0000"/>
              </a:solidFill>
            </a:endParaRPr>
          </a:p>
          <a:p>
            <a:r>
              <a:rPr lang="en-US" sz="2400" b="0" cap="none" spc="0" dirty="0" smtClean="0">
                <a:ln w="0"/>
                <a:solidFill>
                  <a:schemeClr val="bg1">
                    <a:lumMod val="50000"/>
                  </a:schemeClr>
                </a:solidFill>
              </a:rPr>
              <a:t>Extra notes</a:t>
            </a:r>
          </a:p>
          <a:p>
            <a:r>
              <a:rPr lang="en-US" sz="2400" dirty="0">
                <a:ln w="0"/>
                <a:solidFill>
                  <a:schemeClr val="accent6"/>
                </a:solidFill>
              </a:rPr>
              <a:t>Doctors</a:t>
            </a:r>
            <a:r>
              <a:rPr lang="en-US" sz="2400" dirty="0">
                <a:ln w="0"/>
              </a:rPr>
              <a:t> </a:t>
            </a:r>
            <a:r>
              <a:rPr lang="en-US" sz="2400" dirty="0">
                <a:ln w="0"/>
                <a:solidFill>
                  <a:schemeClr val="accent6"/>
                </a:solidFill>
              </a:rPr>
              <a:t>notes</a:t>
            </a:r>
          </a:p>
          <a:p>
            <a:pPr algn="ctr"/>
            <a:endParaRPr lang="en-US" sz="2400" b="0" cap="none" spc="0" dirty="0">
              <a:ln w="0"/>
              <a:solidFill>
                <a:schemeClr val="bg1">
                  <a:lumMod val="50000"/>
                </a:schemeClr>
              </a:solidFill>
            </a:endParaRPr>
          </a:p>
        </p:txBody>
      </p:sp>
      <p:cxnSp>
        <p:nvCxnSpPr>
          <p:cNvPr id="6" name="Straight Connector 5"/>
          <p:cNvCxnSpPr/>
          <p:nvPr/>
        </p:nvCxnSpPr>
        <p:spPr>
          <a:xfrm flipH="1">
            <a:off x="5327374" y="5936760"/>
            <a:ext cx="686462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5380382" y="6137689"/>
            <a:ext cx="6758609" cy="646331"/>
          </a:xfrm>
          <a:prstGeom prst="rect">
            <a:avLst/>
          </a:prstGeom>
          <a:noFill/>
        </p:spPr>
        <p:txBody>
          <a:bodyPr wrap="square" rtlCol="0">
            <a:spAutoFit/>
          </a:bodyPr>
          <a:lstStyle/>
          <a:p>
            <a:pPr algn="r"/>
            <a:r>
              <a:rPr lang="x-none" u="sng" dirty="0">
                <a:solidFill>
                  <a:schemeClr val="accent6"/>
                </a:solidFill>
              </a:rPr>
              <a:t>"</a:t>
            </a:r>
            <a:r>
              <a:rPr lang="x-none" b="1" u="sng" dirty="0">
                <a:solidFill>
                  <a:schemeClr val="accent6"/>
                </a:solidFill>
              </a:rPr>
              <a:t>لا حول ولا قوة إلا بالله العلي العظيم</a:t>
            </a:r>
            <a:r>
              <a:rPr lang="x-none" b="1" dirty="0">
                <a:solidFill>
                  <a:schemeClr val="accent6"/>
                </a:solidFill>
              </a:rPr>
              <a:t>" </a:t>
            </a:r>
            <a:r>
              <a:rPr lang="x-none" b="1" dirty="0"/>
              <a:t>وتقال هذه الجملة إذا دهم الإنسان أمر عظيم لا يستطيعه ، أو يصعب عليه القيام به .</a:t>
            </a:r>
            <a:endParaRPr lang="en-US" sz="2800" dirty="0">
              <a:solidFill>
                <a:schemeClr val="accent6">
                  <a:lumMod val="50000"/>
                </a:schemeClr>
              </a:solidFill>
            </a:endParaRPr>
          </a:p>
        </p:txBody>
      </p:sp>
      <p:sp>
        <p:nvSpPr>
          <p:cNvPr id="9" name="Rounded Rectangle 8"/>
          <p:cNvSpPr/>
          <p:nvPr/>
        </p:nvSpPr>
        <p:spPr>
          <a:xfrm>
            <a:off x="187313" y="5473521"/>
            <a:ext cx="283336" cy="11591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7313" y="5810651"/>
            <a:ext cx="283336" cy="11591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7313" y="6184005"/>
            <a:ext cx="283336" cy="11591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728037" cy="1438653"/>
          </a:xfrm>
          <a:prstGeom prst="rect">
            <a:avLst/>
          </a:prstGeom>
        </p:spPr>
      </p:pic>
    </p:spTree>
    <p:extLst>
      <p:ext uri="{BB962C8B-B14F-4D97-AF65-F5344CB8AC3E}">
        <p14:creationId xmlns:p14="http://schemas.microsoft.com/office/powerpoint/2010/main" val="3095234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98493"/>
            <a:ext cx="11951160" cy="5139869"/>
          </a:xfrm>
          <a:prstGeom prst="rect">
            <a:avLst/>
          </a:prstGeom>
        </p:spPr>
        <p:txBody>
          <a:bodyPr wrap="square">
            <a:spAutoFit/>
          </a:bodyPr>
          <a:lstStyle/>
          <a:p>
            <a:pPr marL="342900" indent="-342900">
              <a:buClr>
                <a:schemeClr val="accent6"/>
              </a:buClr>
              <a:buFont typeface="Arial" panose="020B0604020202020204" pitchFamily="34" charset="0"/>
              <a:buChar char="•"/>
            </a:pPr>
            <a:r>
              <a:rPr lang="en-US" sz="2000" b="1" dirty="0"/>
              <a:t>Risk factors</a:t>
            </a:r>
            <a:r>
              <a:rPr lang="en-US" sz="2000" dirty="0"/>
              <a:t>:</a:t>
            </a:r>
          </a:p>
          <a:p>
            <a:pPr marL="742950" lvl="1" indent="-285750">
              <a:buClr>
                <a:schemeClr val="accent6"/>
              </a:buClr>
              <a:buFont typeface="Arial" panose="020B0604020202020204" pitchFamily="34" charset="0"/>
              <a:buChar char="•"/>
            </a:pPr>
            <a:r>
              <a:rPr lang="en-US" dirty="0"/>
              <a:t>Obesity, venous insufficiency, </a:t>
            </a:r>
            <a:r>
              <a:rPr lang="en-US" dirty="0" smtClean="0"/>
              <a:t>lymphatic obstruction </a:t>
            </a:r>
            <a:r>
              <a:rPr lang="en-US" dirty="0"/>
              <a:t>(operations), preexisting skin infections-ulceration, or eczema,</a:t>
            </a:r>
          </a:p>
          <a:p>
            <a:pPr marL="742950" lvl="1" indent="-285750">
              <a:buClr>
                <a:schemeClr val="accent6"/>
              </a:buClr>
              <a:buFont typeface="Arial" panose="020B0604020202020204" pitchFamily="34" charset="0"/>
              <a:buChar char="•"/>
            </a:pPr>
            <a:r>
              <a:rPr lang="en-US" dirty="0"/>
              <a:t>CA-MRSA</a:t>
            </a:r>
            <a:r>
              <a:rPr lang="ar-SA" dirty="0"/>
              <a:t> </a:t>
            </a:r>
            <a:r>
              <a:rPr lang="en-GB" dirty="0"/>
              <a:t>( Community Association MRSA)</a:t>
            </a:r>
            <a:endParaRPr lang="en-US" dirty="0"/>
          </a:p>
          <a:p>
            <a:pPr marL="1200150" lvl="2" indent="-285750">
              <a:buFont typeface="Wingdings" panose="05000000000000000000" pitchFamily="2" charset="2"/>
              <a:buChar char="ü"/>
            </a:pPr>
            <a:r>
              <a:rPr lang="en-US" dirty="0"/>
              <a:t>Carry Panton-Valentine </a:t>
            </a:r>
            <a:r>
              <a:rPr lang="en-US" dirty="0" err="1"/>
              <a:t>leukocidin</a:t>
            </a:r>
            <a:r>
              <a:rPr lang="en-US" dirty="0"/>
              <a:t> gene</a:t>
            </a:r>
          </a:p>
          <a:p>
            <a:pPr marL="1200150" lvl="2" indent="-285750">
              <a:buFont typeface="Wingdings" panose="05000000000000000000" pitchFamily="2" charset="2"/>
              <a:buChar char="ü"/>
            </a:pPr>
            <a:r>
              <a:rPr lang="en-US" dirty="0"/>
              <a:t>More sensitive to antibiotics</a:t>
            </a:r>
          </a:p>
          <a:p>
            <a:pPr marL="1200150" lvl="2" indent="-285750">
              <a:buFont typeface="Wingdings" panose="05000000000000000000" pitchFamily="2" charset="2"/>
              <a:buChar char="ü"/>
            </a:pPr>
            <a:r>
              <a:rPr lang="en-US" dirty="0"/>
              <a:t>Can lead to sever skin and soft tissue infection or septic shock</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marL="342900" indent="-342900">
              <a:buClr>
                <a:schemeClr val="accent5"/>
              </a:buClr>
              <a:buFont typeface="Arial" panose="020B0604020202020204" pitchFamily="34" charset="0"/>
              <a:buChar char="•"/>
            </a:pPr>
            <a:r>
              <a:rPr lang="en-US" sz="2000" b="1" dirty="0"/>
              <a:t>Treatment:</a:t>
            </a:r>
          </a:p>
          <a:p>
            <a:pPr marL="742950" lvl="1" indent="-285750">
              <a:buClr>
                <a:schemeClr val="accent5"/>
              </a:buClr>
              <a:buFont typeface="Wingdings" panose="05000000000000000000" pitchFamily="2" charset="2"/>
              <a:buChar char="ü"/>
            </a:pPr>
            <a:r>
              <a:rPr lang="en-US" b="1" dirty="0" err="1"/>
              <a:t>Vancomycin</a:t>
            </a:r>
            <a:r>
              <a:rPr lang="en-US" b="1" dirty="0"/>
              <a:t> or </a:t>
            </a:r>
            <a:r>
              <a:rPr lang="en-US" b="1" dirty="0" err="1"/>
              <a:t>linazolid</a:t>
            </a:r>
            <a:r>
              <a:rPr lang="en-US" b="1" dirty="0"/>
              <a:t> </a:t>
            </a:r>
            <a:r>
              <a:rPr lang="en-US" dirty="0"/>
              <a:t>in case of </a:t>
            </a:r>
            <a:r>
              <a:rPr lang="en-US" dirty="0">
                <a:solidFill>
                  <a:srgbClr val="FF0000"/>
                </a:solidFill>
              </a:rPr>
              <a:t>MRSA</a:t>
            </a:r>
          </a:p>
          <a:p>
            <a:pPr marL="742950" lvl="1" indent="-285750">
              <a:buClr>
                <a:schemeClr val="accent5"/>
              </a:buClr>
              <a:buFont typeface="Wingdings" panose="05000000000000000000" pitchFamily="2" charset="2"/>
              <a:buChar char="ü"/>
            </a:pPr>
            <a:r>
              <a:rPr lang="en-US" b="1" dirty="0"/>
              <a:t>Clindamycin, TMP-SMZ </a:t>
            </a:r>
            <a:r>
              <a:rPr lang="en-US" dirty="0"/>
              <a:t>for </a:t>
            </a:r>
            <a:r>
              <a:rPr lang="en-US" dirty="0" err="1">
                <a:solidFill>
                  <a:srgbClr val="FF0000"/>
                </a:solidFill>
              </a:rPr>
              <a:t>CaMRSA</a:t>
            </a:r>
            <a:endParaRPr lang="en-US" dirty="0">
              <a:solidFill>
                <a:srgbClr val="FF0000"/>
              </a:solidFill>
            </a:endParaRPr>
          </a:p>
        </p:txBody>
      </p:sp>
      <p:sp>
        <p:nvSpPr>
          <p:cNvPr id="2" name="Title 1"/>
          <p:cNvSpPr>
            <a:spLocks noGrp="1"/>
          </p:cNvSpPr>
          <p:nvPr>
            <p:ph type="title"/>
          </p:nvPr>
        </p:nvSpPr>
        <p:spPr>
          <a:xfrm>
            <a:off x="112486" y="1"/>
            <a:ext cx="3867086" cy="734096"/>
          </a:xfrm>
        </p:spPr>
        <p:txBody>
          <a:bodyPr/>
          <a:lstStyle/>
          <a:p>
            <a:r>
              <a:rPr lang="en-US" b="1" dirty="0" err="1" smtClean="0">
                <a:solidFill>
                  <a:schemeClr val="accent5"/>
                </a:solidFill>
              </a:rPr>
              <a:t>Cont</a:t>
            </a:r>
            <a:r>
              <a:rPr lang="en-US" b="1" dirty="0" smtClean="0">
                <a:solidFill>
                  <a:schemeClr val="accent5"/>
                </a:solidFill>
              </a:rPr>
              <a:t>-Cellulitis:</a:t>
            </a:r>
            <a:endParaRPr lang="en-US" b="1" dirty="0">
              <a:solidFill>
                <a:schemeClr val="accent5"/>
              </a:solidFill>
            </a:endParaRPr>
          </a:p>
        </p:txBody>
      </p:sp>
      <p:cxnSp>
        <p:nvCxnSpPr>
          <p:cNvPr id="5" name="Straight Connector 4"/>
          <p:cNvCxnSpPr/>
          <p:nvPr/>
        </p:nvCxnSpPr>
        <p:spPr>
          <a:xfrm flipH="1">
            <a:off x="0" y="6333117"/>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p:cNvSpPr/>
          <p:nvPr/>
        </p:nvSpPr>
        <p:spPr>
          <a:xfrm>
            <a:off x="481680" y="3226837"/>
            <a:ext cx="11710320" cy="1477328"/>
          </a:xfrm>
          <a:prstGeom prst="rect">
            <a:avLst/>
          </a:prstGeom>
        </p:spPr>
        <p:txBody>
          <a:bodyPr wrap="square">
            <a:spAutoFit/>
          </a:bodyPr>
          <a:lstStyle/>
          <a:p>
            <a:pPr marL="285750" indent="-285750">
              <a:buClr>
                <a:schemeClr val="accent4"/>
              </a:buClr>
              <a:buFont typeface="Arial" panose="020B0604020202020204" pitchFamily="34" charset="0"/>
              <a:buChar char="•"/>
            </a:pPr>
            <a:r>
              <a:rPr lang="en-US" dirty="0">
                <a:cs typeface="Times New Roman" pitchFamily="18" charset="0"/>
              </a:rPr>
              <a:t>Clinical diagnosis Symptoms and Signs</a:t>
            </a:r>
          </a:p>
          <a:p>
            <a:pPr marL="285750" indent="-285750">
              <a:buClr>
                <a:schemeClr val="accent4"/>
              </a:buClr>
              <a:buFont typeface="Arial" panose="020B0604020202020204" pitchFamily="34" charset="0"/>
              <a:buChar char="•"/>
            </a:pPr>
            <a:r>
              <a:rPr lang="en-US" dirty="0">
                <a:cs typeface="Times New Roman" pitchFamily="18" charset="0"/>
              </a:rPr>
              <a:t>High WBCs, blood culture rarely needed</a:t>
            </a:r>
          </a:p>
          <a:p>
            <a:pPr marL="285750" indent="-285750">
              <a:buClr>
                <a:schemeClr val="accent4"/>
              </a:buClr>
              <a:buFont typeface="Arial" panose="020B0604020202020204" pitchFamily="34" charset="0"/>
              <a:buChar char="•"/>
            </a:pPr>
            <a:r>
              <a:rPr lang="en-US" dirty="0">
                <a:cs typeface="Times New Roman" pitchFamily="18" charset="0"/>
              </a:rPr>
              <a:t>Aspiration and biopsy might be needed in diabetes mellitus, malignancy, animal bites, neutropenia (</a:t>
            </a:r>
            <a:r>
              <a:rPr lang="en-US" i="1" dirty="0">
                <a:cs typeface="Times New Roman" pitchFamily="18" charset="0"/>
              </a:rPr>
              <a:t>Pseudomonas </a:t>
            </a:r>
            <a:r>
              <a:rPr lang="en-US" i="1" dirty="0" err="1">
                <a:cs typeface="Times New Roman" pitchFamily="18" charset="0"/>
              </a:rPr>
              <a:t>aeruginosa</a:t>
            </a:r>
            <a:r>
              <a:rPr lang="en-US" i="1" dirty="0">
                <a:cs typeface="Times New Roman" pitchFamily="18" charset="0"/>
              </a:rPr>
              <a:t> ),</a:t>
            </a:r>
            <a:r>
              <a:rPr lang="en-US" dirty="0">
                <a:cs typeface="Times New Roman" pitchFamily="18" charset="0"/>
              </a:rPr>
              <a:t>immunodeficiency, obesity and renal failure </a:t>
            </a:r>
          </a:p>
          <a:p>
            <a:pPr marL="285750" indent="-285750">
              <a:buClr>
                <a:schemeClr val="accent4"/>
              </a:buClr>
              <a:buFont typeface="Arial" panose="020B0604020202020204" pitchFamily="34" charset="0"/>
              <a:buChar char="•"/>
            </a:pPr>
            <a:r>
              <a:rPr lang="en-US" dirty="0">
                <a:cs typeface="Andalus" pitchFamily="18" charset="-78"/>
              </a:rPr>
              <a:t>Observe for progression to sever infection(increased in size with systemic manifestation </a:t>
            </a:r>
            <a:r>
              <a:rPr lang="en-US" dirty="0" err="1">
                <a:cs typeface="Andalus" pitchFamily="18" charset="-78"/>
              </a:rPr>
              <a:t>ie</a:t>
            </a:r>
            <a:r>
              <a:rPr lang="en-US" dirty="0">
                <a:cs typeface="Andalus" pitchFamily="18" charset="-78"/>
              </a:rPr>
              <a:t> . fever, leukocytosis</a:t>
            </a:r>
            <a:endParaRPr lang="en-US" dirty="0"/>
          </a:p>
        </p:txBody>
      </p:sp>
      <p:sp>
        <p:nvSpPr>
          <p:cNvPr id="6" name="Rectangle 5"/>
          <p:cNvSpPr/>
          <p:nvPr/>
        </p:nvSpPr>
        <p:spPr>
          <a:xfrm>
            <a:off x="0" y="2794529"/>
            <a:ext cx="3228833" cy="400110"/>
          </a:xfrm>
          <a:prstGeom prst="rect">
            <a:avLst/>
          </a:prstGeom>
        </p:spPr>
        <p:txBody>
          <a:bodyPr wrap="none">
            <a:spAutoFit/>
          </a:bodyPr>
          <a:lstStyle/>
          <a:p>
            <a:pPr marL="342900" indent="-342900">
              <a:buClr>
                <a:schemeClr val="accent4"/>
              </a:buClr>
              <a:buFont typeface="Arial" panose="020B0604020202020204" pitchFamily="34" charset="0"/>
              <a:buChar char="•"/>
            </a:pPr>
            <a:r>
              <a:rPr lang="en-US" sz="2000" b="1" dirty="0"/>
              <a:t>Diagnosis and Treatment </a:t>
            </a:r>
          </a:p>
        </p:txBody>
      </p:sp>
    </p:spTree>
    <p:extLst>
      <p:ext uri="{BB962C8B-B14F-4D97-AF65-F5344CB8AC3E}">
        <p14:creationId xmlns:p14="http://schemas.microsoft.com/office/powerpoint/2010/main" val="3221474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146997" cy="646331"/>
          </a:xfrm>
          <a:prstGeom prst="rect">
            <a:avLst/>
          </a:prstGeom>
          <a:noFill/>
        </p:spPr>
        <p:txBody>
          <a:bodyPr wrap="square" rtlCol="0">
            <a:spAutoFit/>
          </a:bodyPr>
          <a:lstStyle/>
          <a:p>
            <a:r>
              <a:rPr lang="en-US" sz="3600" b="1" dirty="0">
                <a:solidFill>
                  <a:schemeClr val="accent5"/>
                </a:solidFill>
              </a:rPr>
              <a:t>Necrotizing </a:t>
            </a:r>
            <a:r>
              <a:rPr lang="en-US" sz="3600" b="1" dirty="0" smtClean="0">
                <a:solidFill>
                  <a:schemeClr val="accent5"/>
                </a:solidFill>
              </a:rPr>
              <a:t>Fasciitis:</a:t>
            </a:r>
            <a:endParaRPr lang="en-US" sz="3600" b="1" dirty="0">
              <a:solidFill>
                <a:schemeClr val="accent5"/>
              </a:solidFill>
            </a:endParaRPr>
          </a:p>
        </p:txBody>
      </p:sp>
      <p:sp>
        <p:nvSpPr>
          <p:cNvPr id="3" name="TextBox 2"/>
          <p:cNvSpPr txBox="1"/>
          <p:nvPr/>
        </p:nvSpPr>
        <p:spPr>
          <a:xfrm>
            <a:off x="0" y="587446"/>
            <a:ext cx="11295185" cy="6432530"/>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en-US" dirty="0"/>
              <a:t>Also known as </a:t>
            </a:r>
            <a:r>
              <a:rPr lang="en-US" b="1" dirty="0"/>
              <a:t>flesh eating disease</a:t>
            </a:r>
            <a:r>
              <a:rPr lang="en-US" dirty="0"/>
              <a:t>.</a:t>
            </a:r>
          </a:p>
          <a:p>
            <a:pPr marL="285750" indent="-285750">
              <a:buClr>
                <a:schemeClr val="accent6"/>
              </a:buClr>
              <a:buFont typeface="Arial" panose="020B0604020202020204" pitchFamily="34" charset="0"/>
              <a:buChar char="•"/>
            </a:pPr>
            <a:r>
              <a:rPr lang="en-US" dirty="0"/>
              <a:t>It is a </a:t>
            </a:r>
            <a:r>
              <a:rPr lang="en-US" b="1" dirty="0"/>
              <a:t>rare deep skin </a:t>
            </a:r>
            <a:r>
              <a:rPr lang="en-US" dirty="0"/>
              <a:t>and subcutaneous tissues infection.</a:t>
            </a:r>
          </a:p>
          <a:p>
            <a:pPr marL="285750" indent="-285750">
              <a:buFont typeface="Arial" panose="020B0604020202020204" pitchFamily="34" charset="0"/>
              <a:buChar char="•"/>
            </a:pPr>
            <a:r>
              <a:rPr lang="en-US" b="1" dirty="0" smtClean="0">
                <a:solidFill>
                  <a:schemeClr val="accent6"/>
                </a:solidFill>
              </a:rPr>
              <a:t>The Most </a:t>
            </a:r>
            <a:r>
              <a:rPr lang="en-US" b="1" dirty="0" smtClean="0">
                <a:solidFill>
                  <a:srgbClr val="FF0000"/>
                </a:solidFill>
              </a:rPr>
              <a:t>serious infection </a:t>
            </a:r>
            <a:r>
              <a:rPr lang="en-US" b="1" dirty="0" smtClean="0">
                <a:solidFill>
                  <a:schemeClr val="accent6"/>
                </a:solidFill>
              </a:rPr>
              <a:t>in Microbiology can kill patient.</a:t>
            </a:r>
          </a:p>
          <a:p>
            <a:pPr marL="285750" indent="-285750">
              <a:buFont typeface="Arial" panose="020B0604020202020204" pitchFamily="34" charset="0"/>
              <a:buChar char="•"/>
            </a:pPr>
            <a:r>
              <a:rPr lang="en-US" dirty="0" smtClean="0">
                <a:solidFill>
                  <a:schemeClr val="accent6"/>
                </a:solidFill>
              </a:rPr>
              <a:t> </a:t>
            </a:r>
            <a:r>
              <a:rPr lang="en-US" dirty="0">
                <a:solidFill>
                  <a:schemeClr val="accent6"/>
                </a:solidFill>
              </a:rPr>
              <a:t>D</a:t>
            </a:r>
            <a:r>
              <a:rPr lang="en-US" dirty="0" smtClean="0">
                <a:solidFill>
                  <a:schemeClr val="accent6"/>
                </a:solidFill>
              </a:rPr>
              <a:t>eep inflammation of fascia, </a:t>
            </a:r>
            <a:r>
              <a:rPr lang="en-US" b="1" dirty="0" smtClean="0">
                <a:solidFill>
                  <a:schemeClr val="accent6"/>
                </a:solidFill>
              </a:rPr>
              <a:t>systemic</a:t>
            </a:r>
          </a:p>
          <a:p>
            <a:pPr marL="285750" indent="-285750">
              <a:buFont typeface="Arial" panose="020B0604020202020204" pitchFamily="34" charset="0"/>
              <a:buChar char="•"/>
            </a:pPr>
            <a:r>
              <a:rPr lang="en-US" dirty="0" smtClean="0">
                <a:solidFill>
                  <a:schemeClr val="accent6"/>
                </a:solidFill>
              </a:rPr>
              <a:t>Usually present in </a:t>
            </a:r>
            <a:r>
              <a:rPr lang="en-US" b="1" dirty="0" smtClean="0">
                <a:solidFill>
                  <a:schemeClr val="accent6"/>
                </a:solidFill>
              </a:rPr>
              <a:t>diabetic patient</a:t>
            </a:r>
          </a:p>
          <a:p>
            <a:pPr marL="285750" indent="-285750">
              <a:buFont typeface="Arial" panose="020B0604020202020204" pitchFamily="34" charset="0"/>
              <a:buChar char="•"/>
            </a:pPr>
            <a:r>
              <a:rPr lang="en-US" dirty="0" smtClean="0">
                <a:solidFill>
                  <a:schemeClr val="accent6"/>
                </a:solidFill>
              </a:rPr>
              <a:t>Sometimes </a:t>
            </a:r>
            <a:r>
              <a:rPr lang="en-US" b="1" dirty="0" smtClean="0">
                <a:solidFill>
                  <a:schemeClr val="accent6"/>
                </a:solidFill>
              </a:rPr>
              <a:t>present with as </a:t>
            </a:r>
            <a:r>
              <a:rPr lang="en-US" b="1" dirty="0" smtClean="0">
                <a:solidFill>
                  <a:srgbClr val="FF0000"/>
                </a:solidFill>
              </a:rPr>
              <a:t>cellulitis</a:t>
            </a:r>
          </a:p>
          <a:p>
            <a:pPr marL="285750" indent="-285750">
              <a:buClr>
                <a:schemeClr val="accent6"/>
              </a:buClr>
              <a:buFont typeface="Arial" panose="020B0604020202020204" pitchFamily="34" charset="0"/>
              <a:buChar char="•"/>
            </a:pPr>
            <a:r>
              <a:rPr lang="en-US" dirty="0"/>
              <a:t>Most </a:t>
            </a:r>
            <a:r>
              <a:rPr lang="en-US" b="1" dirty="0"/>
              <a:t>common in arms, legs, and abdominal wall</a:t>
            </a:r>
            <a:r>
              <a:rPr lang="en-US" dirty="0"/>
              <a:t> and is </a:t>
            </a:r>
            <a:r>
              <a:rPr lang="en-US" b="1" dirty="0"/>
              <a:t>fatal</a:t>
            </a:r>
            <a:r>
              <a:rPr lang="en-US" dirty="0"/>
              <a:t> in 30%-40% of cases.</a:t>
            </a:r>
          </a:p>
          <a:p>
            <a:endParaRPr lang="en-US" u="sng" dirty="0">
              <a:solidFill>
                <a:srgbClr val="FF0000"/>
              </a:solidFill>
            </a:endParaRPr>
          </a:p>
          <a:p>
            <a:pPr marL="285750" indent="-285750">
              <a:buFont typeface="Arial" panose="020B0604020202020204" pitchFamily="34" charset="0"/>
              <a:buChar char="•"/>
            </a:pPr>
            <a:r>
              <a:rPr lang="en-US" sz="2000" b="1" u="sng" dirty="0" smtClean="0"/>
              <a:t>Two types:</a:t>
            </a:r>
          </a:p>
          <a:p>
            <a:pPr lvl="1"/>
            <a:r>
              <a:rPr lang="en-US" b="1" u="sng" dirty="0" smtClean="0">
                <a:solidFill>
                  <a:srgbClr val="FF0000"/>
                </a:solidFill>
              </a:rPr>
              <a:t>Type 1:</a:t>
            </a:r>
            <a:r>
              <a:rPr lang="en-US" u="sng" dirty="0" smtClean="0">
                <a:solidFill>
                  <a:srgbClr val="FF0000"/>
                </a:solidFill>
              </a:rPr>
              <a:t> </a:t>
            </a:r>
            <a:r>
              <a:rPr lang="en-US" u="sng" dirty="0">
                <a:solidFill>
                  <a:srgbClr val="FF0000"/>
                </a:solidFill>
              </a:rPr>
              <a:t>is </a:t>
            </a:r>
            <a:r>
              <a:rPr lang="en-US" u="sng" dirty="0" err="1" smtClean="0">
                <a:solidFill>
                  <a:srgbClr val="FF0000"/>
                </a:solidFill>
              </a:rPr>
              <a:t>Polymicrobial</a:t>
            </a:r>
            <a:r>
              <a:rPr lang="en-US" u="sng" dirty="0" smtClean="0">
                <a:solidFill>
                  <a:srgbClr val="FF0000"/>
                </a:solidFill>
              </a:rPr>
              <a:t> </a:t>
            </a:r>
          </a:p>
          <a:p>
            <a:pPr lvl="1"/>
            <a:r>
              <a:rPr lang="en-US" b="1" u="sng" dirty="0" smtClean="0">
                <a:solidFill>
                  <a:srgbClr val="FF0000"/>
                </a:solidFill>
              </a:rPr>
              <a:t>Type </a:t>
            </a:r>
            <a:r>
              <a:rPr lang="en-US" b="1" u="sng" dirty="0">
                <a:solidFill>
                  <a:srgbClr val="FF0000"/>
                </a:solidFill>
              </a:rPr>
              <a:t>2</a:t>
            </a:r>
            <a:r>
              <a:rPr lang="en-US" u="sng" dirty="0">
                <a:solidFill>
                  <a:srgbClr val="FF0000"/>
                </a:solidFill>
              </a:rPr>
              <a:t> </a:t>
            </a:r>
            <a:r>
              <a:rPr lang="en-US" u="sng" dirty="0" smtClean="0">
                <a:solidFill>
                  <a:srgbClr val="FF0000"/>
                </a:solidFill>
              </a:rPr>
              <a:t>:which</a:t>
            </a:r>
            <a:r>
              <a:rPr lang="x-none" u="sng" dirty="0" smtClean="0">
                <a:solidFill>
                  <a:srgbClr val="FF0000"/>
                </a:solidFill>
              </a:rPr>
              <a:t> </a:t>
            </a:r>
            <a:r>
              <a:rPr lang="en-US" u="sng" dirty="0" smtClean="0">
                <a:solidFill>
                  <a:srgbClr val="FF0000"/>
                </a:solidFill>
              </a:rPr>
              <a:t>is </a:t>
            </a:r>
            <a:r>
              <a:rPr lang="en-US" u="sng" dirty="0" err="1" smtClean="0">
                <a:solidFill>
                  <a:srgbClr val="FF0000"/>
                </a:solidFill>
              </a:rPr>
              <a:t>Monomicrobial</a:t>
            </a:r>
            <a:r>
              <a:rPr lang="en-US" u="sng" dirty="0" smtClean="0">
                <a:solidFill>
                  <a:srgbClr val="FF0000"/>
                </a:solidFill>
              </a:rPr>
              <a:t>.</a:t>
            </a:r>
            <a:r>
              <a:rPr lang="en-US" dirty="0"/>
              <a:t> </a:t>
            </a:r>
            <a:r>
              <a:rPr lang="en-US" sz="1200" b="1" dirty="0">
                <a:solidFill>
                  <a:schemeClr val="accent6"/>
                </a:solidFill>
              </a:rPr>
              <a:t>(caused by one microorganism) </a:t>
            </a:r>
          </a:p>
          <a:p>
            <a:pPr marL="285750" indent="-285750">
              <a:buFont typeface="Courier New" panose="02070309020205020404" pitchFamily="49" charset="0"/>
              <a:buChar char="o"/>
            </a:pPr>
            <a:r>
              <a:rPr lang="en-US" sz="2000" b="1" u="sng" dirty="0"/>
              <a:t>Caused by:</a:t>
            </a:r>
          </a:p>
          <a:p>
            <a:pPr marL="742950" lvl="1" indent="-285750">
              <a:buFont typeface="Wingdings" panose="05000000000000000000" pitchFamily="2" charset="2"/>
              <a:buChar char="ü"/>
            </a:pPr>
            <a:r>
              <a:rPr lang="en-US" dirty="0" smtClean="0"/>
              <a:t>Fournier’s gangrene </a:t>
            </a:r>
            <a:r>
              <a:rPr lang="en-US" dirty="0"/>
              <a:t>(testicular),  </a:t>
            </a:r>
            <a:r>
              <a:rPr lang="en-US" sz="1200" b="1" dirty="0">
                <a:solidFill>
                  <a:schemeClr val="accent6"/>
                </a:solidFill>
              </a:rPr>
              <a:t>( if localized in the testis or scrotum, or perineal region ), </a:t>
            </a:r>
            <a:r>
              <a:rPr lang="en-US" dirty="0"/>
              <a:t>Necrotizing cellulitis </a:t>
            </a:r>
            <a:r>
              <a:rPr lang="en-US" sz="900" b="1" dirty="0">
                <a:solidFill>
                  <a:schemeClr val="accent6"/>
                </a:solidFill>
              </a:rPr>
              <a:t>( </a:t>
            </a:r>
            <a:r>
              <a:rPr lang="en-US" sz="1000" b="1" dirty="0">
                <a:solidFill>
                  <a:schemeClr val="accent6"/>
                </a:solidFill>
              </a:rPr>
              <a:t>another name for it </a:t>
            </a:r>
            <a:r>
              <a:rPr lang="en-US" sz="900" b="1" dirty="0" smtClean="0">
                <a:solidFill>
                  <a:schemeClr val="accent6"/>
                </a:solidFill>
              </a:rPr>
              <a:t>).</a:t>
            </a:r>
            <a:endParaRPr lang="en-US" u="sng" dirty="0" smtClean="0">
              <a:solidFill>
                <a:srgbClr val="FF0000"/>
              </a:solidFill>
            </a:endParaRPr>
          </a:p>
          <a:p>
            <a:pPr marL="742950" lvl="1" indent="-285750">
              <a:buFont typeface="Wingdings" panose="05000000000000000000" pitchFamily="2" charset="2"/>
              <a:buChar char="ü"/>
            </a:pPr>
            <a:r>
              <a:rPr lang="en-US" u="sng" dirty="0" smtClean="0">
                <a:solidFill>
                  <a:srgbClr val="FF0000"/>
                </a:solidFill>
              </a:rPr>
              <a:t>Group </a:t>
            </a:r>
            <a:r>
              <a:rPr lang="en-US" u="sng" dirty="0">
                <a:solidFill>
                  <a:srgbClr val="FF0000"/>
                </a:solidFill>
              </a:rPr>
              <a:t>A streptococcus</a:t>
            </a:r>
            <a:r>
              <a:rPr lang="en-US" dirty="0"/>
              <a:t> ( streptococcus </a:t>
            </a:r>
            <a:r>
              <a:rPr lang="en-US" dirty="0" err="1"/>
              <a:t>pyogens</a:t>
            </a:r>
            <a:r>
              <a:rPr lang="en-US" dirty="0"/>
              <a:t> ) </a:t>
            </a:r>
          </a:p>
          <a:p>
            <a:pPr marL="742950" lvl="1" indent="-285750">
              <a:buFont typeface="Wingdings" panose="05000000000000000000" pitchFamily="2" charset="2"/>
              <a:buChar char="ü"/>
            </a:pPr>
            <a:r>
              <a:rPr lang="en-US" u="sng" dirty="0">
                <a:solidFill>
                  <a:srgbClr val="FF0000"/>
                </a:solidFill>
              </a:rPr>
              <a:t>Staphylococcus Aureus or CA-MRSA </a:t>
            </a:r>
            <a:r>
              <a:rPr lang="en-US" sz="1200" b="1" dirty="0">
                <a:solidFill>
                  <a:schemeClr val="accent6"/>
                </a:solidFill>
              </a:rPr>
              <a:t>( community acquired – methicillin resistant staph aureus )</a:t>
            </a:r>
          </a:p>
          <a:p>
            <a:pPr marL="742950" lvl="1" indent="-285750">
              <a:buFont typeface="Wingdings" panose="05000000000000000000" pitchFamily="2" charset="2"/>
              <a:buChar char="ü"/>
            </a:pPr>
            <a:r>
              <a:rPr lang="en-US" u="sng" dirty="0">
                <a:solidFill>
                  <a:srgbClr val="FF0000"/>
                </a:solidFill>
              </a:rPr>
              <a:t>Clostridium Perfringens </a:t>
            </a:r>
            <a:r>
              <a:rPr lang="en-US" dirty="0"/>
              <a:t>( gas in tissues )</a:t>
            </a:r>
          </a:p>
          <a:p>
            <a:pPr marL="742950" lvl="1" indent="-285750">
              <a:buFont typeface="Wingdings" panose="05000000000000000000" pitchFamily="2" charset="2"/>
              <a:buChar char="ü"/>
            </a:pPr>
            <a:r>
              <a:rPr lang="en-US" dirty="0"/>
              <a:t>Bacteroides Fragillis </a:t>
            </a:r>
            <a:r>
              <a:rPr lang="en-US" sz="1200" b="1" dirty="0">
                <a:solidFill>
                  <a:schemeClr val="accent6"/>
                </a:solidFill>
              </a:rPr>
              <a:t>( other causative microorganism )</a:t>
            </a:r>
          </a:p>
          <a:p>
            <a:pPr marL="742950" lvl="1" indent="-285750">
              <a:buFont typeface="Wingdings" panose="05000000000000000000" pitchFamily="2" charset="2"/>
              <a:buChar char="ü"/>
            </a:pPr>
            <a:r>
              <a:rPr lang="en-US" dirty="0" smtClean="0"/>
              <a:t>Vibrio </a:t>
            </a:r>
            <a:r>
              <a:rPr lang="en-US" dirty="0" err="1" smtClean="0"/>
              <a:t>Vulnificus</a:t>
            </a:r>
            <a:r>
              <a:rPr lang="en-US" dirty="0" smtClean="0"/>
              <a:t> ( liver function )</a:t>
            </a:r>
          </a:p>
          <a:p>
            <a:pPr marL="742950" lvl="1" indent="-285750">
              <a:buFont typeface="Wingdings" panose="05000000000000000000" pitchFamily="2" charset="2"/>
              <a:buChar char="ü"/>
            </a:pPr>
            <a:r>
              <a:rPr lang="en-US" u="sng" dirty="0" smtClean="0">
                <a:solidFill>
                  <a:srgbClr val="FF0000"/>
                </a:solidFill>
              </a:rPr>
              <a:t>Gram negative bacteria</a:t>
            </a:r>
            <a:r>
              <a:rPr lang="en-US" dirty="0" smtClean="0">
                <a:solidFill>
                  <a:srgbClr val="FF0000"/>
                </a:solidFill>
              </a:rPr>
              <a:t> </a:t>
            </a:r>
            <a:r>
              <a:rPr lang="en-US" sz="1200" b="1" dirty="0" smtClean="0">
                <a:solidFill>
                  <a:schemeClr val="accent6"/>
                </a:solidFill>
              </a:rPr>
              <a:t>( synergy</a:t>
            </a:r>
            <a:r>
              <a:rPr lang="x-none" sz="1200" b="1" dirty="0" smtClean="0">
                <a:solidFill>
                  <a:schemeClr val="accent6"/>
                </a:solidFill>
              </a:rPr>
              <a:t> يعني متعاونة مع بكتيريا ثانية </a:t>
            </a:r>
            <a:r>
              <a:rPr lang="en-US" sz="1200" b="1" dirty="0" smtClean="0">
                <a:solidFill>
                  <a:schemeClr val="accent6"/>
                </a:solidFill>
              </a:rPr>
              <a:t> ) :</a:t>
            </a:r>
            <a:r>
              <a:rPr lang="en-US" b="1" dirty="0" smtClean="0">
                <a:solidFill>
                  <a:schemeClr val="accent6"/>
                </a:solidFill>
              </a:rPr>
              <a:t> </a:t>
            </a:r>
            <a:r>
              <a:rPr lang="en-US" dirty="0" err="1" smtClean="0"/>
              <a:t>E.Coli</a:t>
            </a:r>
            <a:r>
              <a:rPr lang="en-US" dirty="0" smtClean="0"/>
              <a:t> , </a:t>
            </a:r>
            <a:r>
              <a:rPr lang="en-US" dirty="0" err="1" smtClean="0"/>
              <a:t>klebseilla</a:t>
            </a:r>
            <a:r>
              <a:rPr lang="en-US" dirty="0" smtClean="0"/>
              <a:t>, Pseudomonas.</a:t>
            </a:r>
          </a:p>
          <a:p>
            <a:pPr marL="742950" lvl="1" indent="-285750">
              <a:buFont typeface="Wingdings" panose="05000000000000000000" pitchFamily="2" charset="2"/>
              <a:buChar char="ü"/>
            </a:pPr>
            <a:r>
              <a:rPr lang="en-US" dirty="0" smtClean="0"/>
              <a:t>-Fungi</a:t>
            </a:r>
            <a:endParaRPr lang="en-US" dirty="0"/>
          </a:p>
          <a:p>
            <a:endParaRPr lang="en-US" b="1" dirty="0">
              <a:solidFill>
                <a:schemeClr val="accent6"/>
              </a:solidFill>
            </a:endParaRPr>
          </a:p>
          <a:p>
            <a:r>
              <a:rPr lang="en-US" dirty="0" smtClean="0">
                <a:solidFill>
                  <a:srgbClr val="FF0000"/>
                </a:solidFill>
              </a:rPr>
              <a:t>** important </a:t>
            </a:r>
            <a:r>
              <a:rPr lang="en-US" sz="1400" dirty="0" smtClean="0">
                <a:solidFill>
                  <a:srgbClr val="FF0000"/>
                </a:solidFill>
              </a:rPr>
              <a:t>(from 435 team)</a:t>
            </a:r>
            <a:endParaRPr lang="en-US" sz="1400" dirty="0">
              <a:solidFill>
                <a:srgbClr val="FF0000"/>
              </a:solidFill>
            </a:endParaRPr>
          </a:p>
        </p:txBody>
      </p:sp>
      <p:pic>
        <p:nvPicPr>
          <p:cNvPr id="4" name="Picture 3" descr="Screen Shot 2017-01-13 at 16.06.35.png"/>
          <p:cNvPicPr>
            <a:picLocks noChangeAspect="1"/>
          </p:cNvPicPr>
          <p:nvPr/>
        </p:nvPicPr>
        <p:blipFill rotWithShape="1">
          <a:blip r:embed="rId2">
            <a:extLst>
              <a:ext uri="{28A0092B-C50C-407E-A947-70E740481C1C}">
                <a14:useLocalDpi xmlns:a14="http://schemas.microsoft.com/office/drawing/2010/main" val="0"/>
              </a:ext>
            </a:extLst>
          </a:blip>
          <a:srcRect r="3365"/>
          <a:stretch/>
        </p:blipFill>
        <p:spPr>
          <a:xfrm>
            <a:off x="8175226" y="-2"/>
            <a:ext cx="4016775" cy="3863663"/>
          </a:xfrm>
          <a:prstGeom prst="rect">
            <a:avLst/>
          </a:prstGeom>
        </p:spPr>
      </p:pic>
      <p:cxnSp>
        <p:nvCxnSpPr>
          <p:cNvPr id="6" name="Straight Connector 5"/>
          <p:cNvCxnSpPr/>
          <p:nvPr/>
        </p:nvCxnSpPr>
        <p:spPr>
          <a:xfrm flipH="1">
            <a:off x="0" y="6333117"/>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7753081" y="-60376"/>
            <a:ext cx="618186" cy="584775"/>
          </a:xfrm>
          <a:prstGeom prst="rect">
            <a:avLst/>
          </a:prstGeom>
          <a:noFill/>
        </p:spPr>
        <p:txBody>
          <a:bodyPr wrap="square" rtlCol="0">
            <a:spAutoFit/>
          </a:bodyPr>
          <a:lstStyle/>
          <a:p>
            <a:r>
              <a:rPr lang="en-US" sz="3200"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286339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7015" y="448408"/>
            <a:ext cx="6743700" cy="769441"/>
          </a:xfrm>
          <a:prstGeom prst="rect">
            <a:avLst/>
          </a:prstGeom>
          <a:noFill/>
        </p:spPr>
        <p:txBody>
          <a:bodyPr wrap="square" rtlCol="0">
            <a:spAutoFit/>
          </a:bodyPr>
          <a:lstStyle/>
          <a:p>
            <a:pPr algn="ctr"/>
            <a:r>
              <a:rPr lang="en-US" sz="4400" b="1" dirty="0" smtClean="0">
                <a:solidFill>
                  <a:schemeClr val="accent6"/>
                </a:solidFill>
              </a:rPr>
              <a:t>Doctors Notes</a:t>
            </a:r>
            <a:endParaRPr lang="en-US" sz="4400" b="1" dirty="0">
              <a:solidFill>
                <a:schemeClr val="accent6"/>
              </a:solidFill>
            </a:endParaRPr>
          </a:p>
        </p:txBody>
      </p:sp>
      <p:sp>
        <p:nvSpPr>
          <p:cNvPr id="3" name="TextBox 2"/>
          <p:cNvSpPr txBox="1"/>
          <p:nvPr/>
        </p:nvSpPr>
        <p:spPr>
          <a:xfrm>
            <a:off x="1063869" y="1283677"/>
            <a:ext cx="10629900" cy="3693319"/>
          </a:xfrm>
          <a:prstGeom prst="rect">
            <a:avLst/>
          </a:prstGeom>
          <a:noFill/>
        </p:spPr>
        <p:txBody>
          <a:bodyPr wrap="square" rtlCol="0">
            <a:spAutoFit/>
          </a:bodyPr>
          <a:lstStyle/>
          <a:p>
            <a:pPr marL="285750" indent="-285750">
              <a:buFontTx/>
              <a:buChar char="-"/>
            </a:pPr>
            <a:r>
              <a:rPr lang="en-US" sz="2400" dirty="0"/>
              <a:t>Most important sign is </a:t>
            </a:r>
            <a:r>
              <a:rPr lang="en-US" sz="2400" dirty="0">
                <a:solidFill>
                  <a:srgbClr val="FF0000"/>
                </a:solidFill>
              </a:rPr>
              <a:t>SEVERE PAIN.</a:t>
            </a:r>
          </a:p>
          <a:p>
            <a:pPr marL="285750" indent="-285750">
              <a:buFontTx/>
              <a:buChar char="-"/>
            </a:pPr>
            <a:r>
              <a:rPr lang="en-US" sz="2400" dirty="0"/>
              <a:t>It is considered a clinical emergency.</a:t>
            </a:r>
          </a:p>
          <a:p>
            <a:pPr marL="285750" indent="-285750">
              <a:buFontTx/>
              <a:buChar char="-"/>
            </a:pPr>
            <a:r>
              <a:rPr lang="en-US" sz="2400" b="1" dirty="0"/>
              <a:t>Type 1</a:t>
            </a:r>
            <a:r>
              <a:rPr lang="en-US" sz="2400" dirty="0"/>
              <a:t> can be </a:t>
            </a:r>
            <a:r>
              <a:rPr lang="en-US" sz="2400" dirty="0">
                <a:solidFill>
                  <a:srgbClr val="FF0000"/>
                </a:solidFill>
              </a:rPr>
              <a:t>clostridium </a:t>
            </a:r>
            <a:r>
              <a:rPr lang="en-US" sz="2400" dirty="0" err="1" smtClean="0">
                <a:solidFill>
                  <a:srgbClr val="FF0000"/>
                </a:solidFill>
              </a:rPr>
              <a:t>perfringens</a:t>
            </a:r>
            <a:r>
              <a:rPr lang="ar-SA" sz="2400" dirty="0"/>
              <a:t> </a:t>
            </a:r>
            <a:r>
              <a:rPr lang="en-GB" sz="2400" dirty="0" smtClean="0"/>
              <a:t>and </a:t>
            </a:r>
            <a:r>
              <a:rPr lang="en-US" sz="2400" dirty="0" smtClean="0">
                <a:solidFill>
                  <a:srgbClr val="FF0000"/>
                </a:solidFill>
              </a:rPr>
              <a:t>group </a:t>
            </a:r>
            <a:r>
              <a:rPr lang="en-US" sz="2400" dirty="0">
                <a:solidFill>
                  <a:srgbClr val="FF0000"/>
                </a:solidFill>
              </a:rPr>
              <a:t>A streptococcus </a:t>
            </a:r>
            <a:endParaRPr lang="en-US" sz="2400" dirty="0" smtClean="0">
              <a:solidFill>
                <a:srgbClr val="FF0000"/>
              </a:solidFill>
            </a:endParaRPr>
          </a:p>
          <a:p>
            <a:pPr marL="285750" indent="-285750">
              <a:buFontTx/>
              <a:buChar char="-"/>
            </a:pPr>
            <a:r>
              <a:rPr lang="en-US" sz="2400" b="1" dirty="0" smtClean="0"/>
              <a:t>Type </a:t>
            </a:r>
            <a:r>
              <a:rPr lang="en-US" sz="2400" b="1" dirty="0"/>
              <a:t>2</a:t>
            </a:r>
            <a:r>
              <a:rPr lang="en-US" sz="2400" dirty="0"/>
              <a:t> is </a:t>
            </a:r>
            <a:r>
              <a:rPr lang="en-US" sz="2400" dirty="0">
                <a:solidFill>
                  <a:srgbClr val="FF0000"/>
                </a:solidFill>
              </a:rPr>
              <a:t>group A</a:t>
            </a:r>
            <a:r>
              <a:rPr lang="en-US" sz="2400" dirty="0"/>
              <a:t> alone </a:t>
            </a:r>
            <a:endParaRPr lang="en-US" sz="2400" dirty="0" smtClean="0"/>
          </a:p>
          <a:p>
            <a:pPr marL="285750" indent="-285750">
              <a:buFontTx/>
              <a:buChar char="-"/>
            </a:pPr>
            <a:r>
              <a:rPr lang="en-US" sz="2400" dirty="0" smtClean="0"/>
              <a:t>It </a:t>
            </a:r>
            <a:r>
              <a:rPr lang="en-US" sz="2400" dirty="0"/>
              <a:t>is confirmed by biopsy. </a:t>
            </a:r>
            <a:r>
              <a:rPr lang="x-none" sz="2400" dirty="0"/>
              <a:t> </a:t>
            </a:r>
            <a:r>
              <a:rPr lang="en-US" sz="2400" dirty="0"/>
              <a:t>Also, MRI is used before that.</a:t>
            </a:r>
          </a:p>
          <a:p>
            <a:pPr marL="285750" indent="-285750">
              <a:buFontTx/>
              <a:buChar char="-"/>
            </a:pPr>
            <a:r>
              <a:rPr lang="en-US" sz="2400" dirty="0"/>
              <a:t>We do a Gram stain for it to determine the type ( 1or 2 ) and choose the correct antibiotic.</a:t>
            </a:r>
          </a:p>
          <a:p>
            <a:pPr marL="285750" indent="-285750">
              <a:buFontTx/>
              <a:buChar char="-"/>
            </a:pPr>
            <a:r>
              <a:rPr lang="en-US" sz="2400" dirty="0"/>
              <a:t>We can give 2 antibiotics ( </a:t>
            </a:r>
            <a:r>
              <a:rPr lang="en-US" sz="2400" dirty="0">
                <a:solidFill>
                  <a:srgbClr val="FF0000"/>
                </a:solidFill>
              </a:rPr>
              <a:t>Penicillin and Clindamycin </a:t>
            </a:r>
            <a:r>
              <a:rPr lang="en-US" sz="2400" dirty="0"/>
              <a:t>) to treat it because it is an emergency, BUT </a:t>
            </a:r>
            <a:r>
              <a:rPr lang="en-US" sz="2400" u="sng" dirty="0"/>
              <a:t>surgery is always the best treatment</a:t>
            </a:r>
            <a:r>
              <a:rPr lang="en-US" sz="2400" u="sng" dirty="0" smtClean="0"/>
              <a:t>.</a:t>
            </a:r>
          </a:p>
          <a:p>
            <a:pPr marL="285750" indent="-285750">
              <a:buFontTx/>
              <a:buChar char="-"/>
            </a:pPr>
            <a:endParaRPr lang="en-US" dirty="0"/>
          </a:p>
        </p:txBody>
      </p:sp>
      <p:cxnSp>
        <p:nvCxnSpPr>
          <p:cNvPr id="6" name="Straight Connector 5"/>
          <p:cNvCxnSpPr/>
          <p:nvPr/>
        </p:nvCxnSpPr>
        <p:spPr>
          <a:xfrm flipH="1">
            <a:off x="0" y="6152813"/>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Rectangle 7"/>
          <p:cNvSpPr/>
          <p:nvPr/>
        </p:nvSpPr>
        <p:spPr>
          <a:xfrm>
            <a:off x="43993" y="6191850"/>
            <a:ext cx="8049961" cy="369332"/>
          </a:xfrm>
          <a:prstGeom prst="rect">
            <a:avLst/>
          </a:prstGeom>
        </p:spPr>
        <p:txBody>
          <a:bodyPr wrap="none">
            <a:spAutoFit/>
          </a:bodyPr>
          <a:lstStyle/>
          <a:p>
            <a:pPr marL="285750" indent="-285750">
              <a:buFontTx/>
              <a:buChar char="-"/>
            </a:pPr>
            <a:r>
              <a:rPr lang="en-US" dirty="0"/>
              <a:t>you don’t have to memorize the risk </a:t>
            </a:r>
            <a:r>
              <a:rPr lang="en-US" dirty="0" smtClean="0"/>
              <a:t>factors for </a:t>
            </a:r>
            <a:r>
              <a:rPr lang="en-US" dirty="0"/>
              <a:t>Necrotizing Fasciitis  , but read it </a:t>
            </a:r>
          </a:p>
        </p:txBody>
      </p:sp>
    </p:spTree>
    <p:extLst>
      <p:ext uri="{BB962C8B-B14F-4D97-AF65-F5344CB8AC3E}">
        <p14:creationId xmlns:p14="http://schemas.microsoft.com/office/powerpoint/2010/main" val="2020165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13 at 18.12.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4146997" cy="646331"/>
          </a:xfrm>
          <a:prstGeom prst="rect">
            <a:avLst/>
          </a:prstGeom>
          <a:noFill/>
        </p:spPr>
        <p:txBody>
          <a:bodyPr wrap="square" rtlCol="0">
            <a:spAutoFit/>
          </a:bodyPr>
          <a:lstStyle/>
          <a:p>
            <a:r>
              <a:rPr lang="en-US" sz="3600" b="1" dirty="0">
                <a:solidFill>
                  <a:schemeClr val="accent5"/>
                </a:solidFill>
              </a:rPr>
              <a:t>Necrotizing </a:t>
            </a:r>
            <a:r>
              <a:rPr lang="en-US" sz="3600" b="1" dirty="0" smtClean="0">
                <a:solidFill>
                  <a:schemeClr val="accent5"/>
                </a:solidFill>
              </a:rPr>
              <a:t>Fasciitis:</a:t>
            </a:r>
            <a:endParaRPr lang="en-US" sz="3600" b="1" dirty="0">
              <a:solidFill>
                <a:schemeClr val="accent5"/>
              </a:solidFill>
            </a:endParaRPr>
          </a:p>
        </p:txBody>
      </p:sp>
      <p:cxnSp>
        <p:nvCxnSpPr>
          <p:cNvPr id="4" name="Straight Connector 3"/>
          <p:cNvCxnSpPr/>
          <p:nvPr/>
        </p:nvCxnSpPr>
        <p:spPr>
          <a:xfrm flipH="1">
            <a:off x="0" y="6255843"/>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109764" y="6422551"/>
            <a:ext cx="4226863" cy="307777"/>
          </a:xfrm>
          <a:prstGeom prst="rect">
            <a:avLst/>
          </a:prstGeom>
        </p:spPr>
        <p:txBody>
          <a:bodyPr wrap="none">
            <a:spAutoFit/>
          </a:bodyPr>
          <a:lstStyle/>
          <a:p>
            <a:pPr marL="45720" lvl="1" indent="0">
              <a:spcBef>
                <a:spcPts val="600"/>
              </a:spcBef>
              <a:buClr>
                <a:schemeClr val="accent1"/>
              </a:buClr>
              <a:buNone/>
            </a:pPr>
            <a:r>
              <a:rPr lang="en-US" sz="1400" b="1" dirty="0" smtClean="0">
                <a:solidFill>
                  <a:schemeClr val="accent6"/>
                </a:solidFill>
              </a:rPr>
              <a:t>Super-antigens :are </a:t>
            </a:r>
            <a:r>
              <a:rPr lang="en-US" sz="1400" b="1" dirty="0">
                <a:solidFill>
                  <a:schemeClr val="accent6"/>
                </a:solidFill>
              </a:rPr>
              <a:t>super inducer for immune system)</a:t>
            </a:r>
          </a:p>
        </p:txBody>
      </p:sp>
    </p:spTree>
    <p:extLst>
      <p:ext uri="{BB962C8B-B14F-4D97-AF65-F5344CB8AC3E}">
        <p14:creationId xmlns:p14="http://schemas.microsoft.com/office/powerpoint/2010/main" val="203052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p:cNvSpPr/>
          <p:nvPr/>
        </p:nvSpPr>
        <p:spPr>
          <a:xfrm>
            <a:off x="160738" y="709517"/>
            <a:ext cx="7959615" cy="2339102"/>
          </a:xfrm>
          <a:prstGeom prst="rect">
            <a:avLst/>
          </a:prstGeom>
        </p:spPr>
        <p:txBody>
          <a:bodyPr wrap="none">
            <a:spAutoFit/>
          </a:bodyPr>
          <a:lstStyle/>
          <a:p>
            <a:pPr marL="457200" indent="-457200">
              <a:buFont typeface="Wingdings" panose="05000000000000000000" pitchFamily="2" charset="2"/>
              <a:buChar char="v"/>
            </a:pPr>
            <a:r>
              <a:rPr lang="en-US" sz="2000" b="1" dirty="0"/>
              <a:t>Signs and </a:t>
            </a:r>
            <a:r>
              <a:rPr lang="en-US" sz="2000" b="1" dirty="0" smtClean="0"/>
              <a:t>symptoms:</a:t>
            </a:r>
          </a:p>
          <a:p>
            <a:pPr marL="914400" lvl="1" indent="-457200">
              <a:buFont typeface="Arial" panose="020B0604020202020204" pitchFamily="34" charset="0"/>
              <a:buChar char="•"/>
            </a:pPr>
            <a:r>
              <a:rPr lang="en-US" dirty="0" smtClean="0">
                <a:cs typeface="Times New Roman" pitchFamily="18" charset="0"/>
              </a:rPr>
              <a:t>Rapid </a:t>
            </a:r>
            <a:r>
              <a:rPr lang="en-US" dirty="0">
                <a:cs typeface="Times New Roman" pitchFamily="18" charset="0"/>
              </a:rPr>
              <a:t>progression of </a:t>
            </a:r>
            <a:r>
              <a:rPr lang="en-US" dirty="0">
                <a:solidFill>
                  <a:srgbClr val="FF0000"/>
                </a:solidFill>
                <a:cs typeface="Times New Roman" pitchFamily="18" charset="0"/>
              </a:rPr>
              <a:t>sever pain</a:t>
            </a:r>
            <a:r>
              <a:rPr lang="en-US" dirty="0">
                <a:cs typeface="Times New Roman" pitchFamily="18" charset="0"/>
              </a:rPr>
              <a:t> with </a:t>
            </a:r>
            <a:r>
              <a:rPr lang="en-US" u="sng" dirty="0">
                <a:cs typeface="Times New Roman" pitchFamily="18" charset="0"/>
              </a:rPr>
              <a:t>fever</a:t>
            </a:r>
            <a:r>
              <a:rPr lang="en-US" dirty="0">
                <a:cs typeface="Times New Roman" pitchFamily="18" charset="0"/>
              </a:rPr>
              <a:t> , </a:t>
            </a:r>
            <a:r>
              <a:rPr lang="en-US" u="sng" dirty="0">
                <a:cs typeface="Times New Roman" pitchFamily="18" charset="0"/>
              </a:rPr>
              <a:t>chills</a:t>
            </a:r>
            <a:r>
              <a:rPr lang="en-US" dirty="0">
                <a:cs typeface="Times New Roman" pitchFamily="18" charset="0"/>
              </a:rPr>
              <a:t> (typical)</a:t>
            </a:r>
          </a:p>
          <a:p>
            <a:pPr marL="914400" lvl="1" indent="-457200">
              <a:buFont typeface="Arial" panose="020B0604020202020204" pitchFamily="34" charset="0"/>
              <a:buChar char="•"/>
            </a:pPr>
            <a:r>
              <a:rPr lang="en-US" dirty="0">
                <a:solidFill>
                  <a:srgbClr val="FF0000"/>
                </a:solidFill>
                <a:cs typeface="Times New Roman" pitchFamily="18" charset="0"/>
              </a:rPr>
              <a:t>Swelling</a:t>
            </a:r>
            <a:r>
              <a:rPr lang="en-US" dirty="0">
                <a:cs typeface="Times New Roman" pitchFamily="18" charset="0"/>
              </a:rPr>
              <a:t> , </a:t>
            </a:r>
            <a:r>
              <a:rPr lang="en-US" dirty="0">
                <a:solidFill>
                  <a:srgbClr val="FF0000"/>
                </a:solidFill>
                <a:cs typeface="Times New Roman" pitchFamily="18" charset="0"/>
              </a:rPr>
              <a:t>redness</a:t>
            </a:r>
            <a:r>
              <a:rPr lang="en-US" dirty="0">
                <a:cs typeface="Times New Roman" pitchFamily="18" charset="0"/>
              </a:rPr>
              <a:t>, </a:t>
            </a:r>
            <a:r>
              <a:rPr lang="en-US" u="sng" dirty="0">
                <a:cs typeface="Times New Roman" pitchFamily="18" charset="0"/>
              </a:rPr>
              <a:t>hotness</a:t>
            </a:r>
            <a:r>
              <a:rPr lang="en-US" dirty="0">
                <a:cs typeface="Times New Roman" pitchFamily="18" charset="0"/>
              </a:rPr>
              <a:t>, </a:t>
            </a:r>
            <a:r>
              <a:rPr lang="en-US" u="sng" dirty="0">
                <a:cs typeface="Times New Roman" pitchFamily="18" charset="0"/>
              </a:rPr>
              <a:t>blister</a:t>
            </a:r>
            <a:r>
              <a:rPr lang="en-US" dirty="0">
                <a:cs typeface="Times New Roman" pitchFamily="18" charset="0"/>
              </a:rPr>
              <a:t>,  </a:t>
            </a:r>
            <a:r>
              <a:rPr lang="en-US" u="sng" dirty="0">
                <a:cs typeface="Times New Roman" pitchFamily="18" charset="0"/>
              </a:rPr>
              <a:t>gas formation</a:t>
            </a:r>
            <a:r>
              <a:rPr lang="en-US" dirty="0">
                <a:cs typeface="Times New Roman" pitchFamily="18" charset="0"/>
              </a:rPr>
              <a:t>, </a:t>
            </a:r>
            <a:r>
              <a:rPr lang="en-US" dirty="0">
                <a:solidFill>
                  <a:srgbClr val="FF0000"/>
                </a:solidFill>
                <a:cs typeface="Times New Roman" pitchFamily="18" charset="0"/>
              </a:rPr>
              <a:t>gangrene and necrosis </a:t>
            </a:r>
          </a:p>
          <a:p>
            <a:pPr marL="914400" lvl="1" indent="-457200">
              <a:buFont typeface="Arial" panose="020B0604020202020204" pitchFamily="34" charset="0"/>
              <a:buChar char="•"/>
            </a:pPr>
            <a:r>
              <a:rPr lang="en-US" dirty="0">
                <a:cs typeface="Times New Roman" pitchFamily="18" charset="0"/>
              </a:rPr>
              <a:t>Blisters with subsequent necrosis , necrotic </a:t>
            </a:r>
            <a:r>
              <a:rPr lang="en-US" dirty="0" err="1">
                <a:cs typeface="Times New Roman" pitchFamily="18" charset="0"/>
              </a:rPr>
              <a:t>eschars</a:t>
            </a:r>
            <a:endParaRPr lang="en-US" dirty="0">
              <a:cs typeface="Times New Roman" pitchFamily="18" charset="0"/>
            </a:endParaRPr>
          </a:p>
          <a:p>
            <a:pPr marL="914400" lvl="1" indent="-457200">
              <a:buFont typeface="Arial" panose="020B0604020202020204" pitchFamily="34" charset="0"/>
              <a:buChar char="•"/>
            </a:pPr>
            <a:r>
              <a:rPr lang="en-US" dirty="0">
                <a:solidFill>
                  <a:srgbClr val="FF0000"/>
                </a:solidFill>
                <a:cs typeface="Times New Roman" pitchFamily="18" charset="0"/>
              </a:rPr>
              <a:t>Diarrhea and vomiting (very ill)</a:t>
            </a:r>
          </a:p>
          <a:p>
            <a:pPr marL="914400" lvl="1" indent="-457200">
              <a:buFont typeface="Arial" panose="020B0604020202020204" pitchFamily="34" charset="0"/>
              <a:buChar char="•"/>
            </a:pPr>
            <a:r>
              <a:rPr lang="en-US" dirty="0">
                <a:cs typeface="Times New Roman" pitchFamily="18" charset="0"/>
              </a:rPr>
              <a:t>Shock  organ failure</a:t>
            </a:r>
          </a:p>
          <a:p>
            <a:pPr marL="914400" lvl="1" indent="-457200">
              <a:buFont typeface="Arial" panose="020B0604020202020204" pitchFamily="34" charset="0"/>
              <a:buChar char="•"/>
            </a:pPr>
            <a:r>
              <a:rPr lang="en-US" dirty="0">
                <a:cs typeface="Times New Roman" pitchFamily="18" charset="0"/>
              </a:rPr>
              <a:t>Mortality as high as 73 % if untreated</a:t>
            </a:r>
          </a:p>
          <a:p>
            <a:pPr marL="457200" indent="-457200"/>
            <a:endParaRPr lang="en-US" dirty="0"/>
          </a:p>
        </p:txBody>
      </p:sp>
      <p:sp>
        <p:nvSpPr>
          <p:cNvPr id="7" name="Title 1"/>
          <p:cNvSpPr txBox="1">
            <a:spLocks/>
          </p:cNvSpPr>
          <p:nvPr/>
        </p:nvSpPr>
        <p:spPr>
          <a:xfrm>
            <a:off x="160738" y="2579667"/>
            <a:ext cx="2514600" cy="5943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v"/>
            </a:pPr>
            <a:r>
              <a:rPr lang="en-US" sz="2000" b="1" dirty="0" smtClean="0">
                <a:latin typeface="+mn-lt"/>
                <a:ea typeface="+mn-ea"/>
                <a:cs typeface="+mn-cs"/>
              </a:rPr>
              <a:t>Diagnosis:  </a:t>
            </a:r>
            <a:r>
              <a:rPr lang="en-US" sz="3200" dirty="0" smtClean="0"/>
              <a:t> </a:t>
            </a:r>
            <a:endParaRPr lang="en-US" sz="3200" dirty="0"/>
          </a:p>
        </p:txBody>
      </p:sp>
      <p:sp>
        <p:nvSpPr>
          <p:cNvPr id="10" name="TextBox 9"/>
          <p:cNvSpPr txBox="1"/>
          <p:nvPr/>
        </p:nvSpPr>
        <p:spPr>
          <a:xfrm>
            <a:off x="0" y="0"/>
            <a:ext cx="4146997" cy="646331"/>
          </a:xfrm>
          <a:prstGeom prst="rect">
            <a:avLst/>
          </a:prstGeom>
          <a:noFill/>
        </p:spPr>
        <p:txBody>
          <a:bodyPr wrap="square" rtlCol="0">
            <a:spAutoFit/>
          </a:bodyPr>
          <a:lstStyle/>
          <a:p>
            <a:r>
              <a:rPr lang="en-US" sz="3600" b="1" dirty="0">
                <a:solidFill>
                  <a:schemeClr val="accent5"/>
                </a:solidFill>
              </a:rPr>
              <a:t>Necrotizing </a:t>
            </a:r>
            <a:r>
              <a:rPr lang="en-US" sz="3600" b="1" dirty="0" smtClean="0">
                <a:solidFill>
                  <a:schemeClr val="accent5"/>
                </a:solidFill>
              </a:rPr>
              <a:t>Fasciitis:</a:t>
            </a:r>
            <a:endParaRPr lang="en-US" sz="3600" b="1" dirty="0">
              <a:solidFill>
                <a:schemeClr val="accent5"/>
              </a:solidFill>
            </a:endParaRPr>
          </a:p>
        </p:txBody>
      </p:sp>
      <p:sp>
        <p:nvSpPr>
          <p:cNvPr id="11" name="Rectangle 10"/>
          <p:cNvSpPr/>
          <p:nvPr/>
        </p:nvSpPr>
        <p:spPr>
          <a:xfrm>
            <a:off x="581845" y="2999471"/>
            <a:ext cx="8871115" cy="3200876"/>
          </a:xfrm>
          <a:prstGeom prst="rect">
            <a:avLst/>
          </a:prstGeom>
        </p:spPr>
        <p:txBody>
          <a:bodyPr wrap="square">
            <a:spAutoFit/>
          </a:bodyPr>
          <a:lstStyle/>
          <a:p>
            <a:pPr marL="285750" indent="-285750">
              <a:buFont typeface="Arial" panose="020B0604020202020204" pitchFamily="34" charset="0"/>
              <a:buChar char="•"/>
            </a:pPr>
            <a:r>
              <a:rPr lang="en-US" sz="1600" dirty="0" smtClean="0"/>
              <a:t>A delay in diagnosis is associated with a grave prognosis and </a:t>
            </a:r>
            <a:r>
              <a:rPr lang="en-US" sz="1600" dirty="0" smtClean="0">
                <a:solidFill>
                  <a:srgbClr val="FF0000"/>
                </a:solidFill>
              </a:rPr>
              <a:t>increased mortality</a:t>
            </a:r>
          </a:p>
          <a:p>
            <a:pPr marL="285750" indent="-285750">
              <a:buFont typeface="Arial" panose="020B0604020202020204" pitchFamily="34" charset="0"/>
              <a:buChar char="•"/>
            </a:pPr>
            <a:r>
              <a:rPr lang="en-US" sz="1600" dirty="0" smtClean="0"/>
              <a:t>Clinical-</a:t>
            </a:r>
            <a:r>
              <a:rPr lang="en-US" sz="1400" u="sng" dirty="0" smtClean="0"/>
              <a:t>high index of suspicion </a:t>
            </a:r>
            <a:endParaRPr lang="en-US" sz="1600" u="sng" dirty="0" smtClean="0"/>
          </a:p>
          <a:p>
            <a:pPr marL="285750" indent="-285750">
              <a:buFont typeface="Wingdings" panose="05000000000000000000" pitchFamily="2" charset="2"/>
              <a:buChar char="ü"/>
            </a:pPr>
            <a:r>
              <a:rPr lang="en-US" sz="1600" b="1" dirty="0" smtClean="0"/>
              <a:t>Blood tests :</a:t>
            </a:r>
          </a:p>
          <a:p>
            <a:pPr marL="742950" lvl="1" indent="-285750">
              <a:buFont typeface="Arial" panose="020B0604020202020204" pitchFamily="34" charset="0"/>
              <a:buChar char="•"/>
            </a:pPr>
            <a:r>
              <a:rPr lang="en-US" sz="1400" dirty="0" smtClean="0"/>
              <a:t>CBC-WBC , differential , ESR </a:t>
            </a:r>
          </a:p>
          <a:p>
            <a:pPr marL="742950" lvl="1" indent="-285750">
              <a:buFont typeface="Arial" panose="020B0604020202020204" pitchFamily="34" charset="0"/>
              <a:buChar char="•"/>
            </a:pPr>
            <a:r>
              <a:rPr lang="en-US" sz="1400" dirty="0" smtClean="0"/>
              <a:t>BUN (blood urea nitrogen)- </a:t>
            </a:r>
            <a:r>
              <a:rPr lang="en-US" sz="1400" dirty="0">
                <a:solidFill>
                  <a:schemeClr val="bg1">
                    <a:lumMod val="50000"/>
                  </a:schemeClr>
                </a:solidFill>
              </a:rPr>
              <a:t>to check for renal failure</a:t>
            </a:r>
            <a:r>
              <a:rPr lang="en-US" sz="1400" dirty="0" smtClean="0">
                <a:solidFill>
                  <a:schemeClr val="bg1">
                    <a:lumMod val="50000"/>
                  </a:schemeClr>
                </a:solidFill>
              </a:rPr>
              <a:t>.</a:t>
            </a:r>
          </a:p>
          <a:p>
            <a:pPr marL="285750" indent="-285750">
              <a:buFont typeface="Wingdings" panose="05000000000000000000" pitchFamily="2" charset="2"/>
              <a:buChar char="ü"/>
            </a:pPr>
            <a:r>
              <a:rPr lang="en-US" sz="1600" b="1" dirty="0" smtClean="0"/>
              <a:t>Surgery debridement :  </a:t>
            </a:r>
            <a:r>
              <a:rPr lang="en-US" sz="1600" dirty="0" smtClean="0"/>
              <a:t>amputation</a:t>
            </a:r>
          </a:p>
          <a:p>
            <a:pPr marL="285750" indent="-285750">
              <a:buFont typeface="Wingdings" panose="05000000000000000000" pitchFamily="2" charset="2"/>
              <a:buChar char="ü"/>
            </a:pPr>
            <a:r>
              <a:rPr lang="en-US" sz="1600" b="1" dirty="0" smtClean="0"/>
              <a:t>Radiographic studies:</a:t>
            </a:r>
          </a:p>
          <a:p>
            <a:pPr marL="742950" lvl="1" indent="-285750">
              <a:buFont typeface="Arial" panose="020B0604020202020204" pitchFamily="34" charset="0"/>
              <a:buChar char="•"/>
            </a:pPr>
            <a:r>
              <a:rPr lang="en-US" sz="1600" dirty="0" smtClean="0"/>
              <a:t>X-rays : </a:t>
            </a:r>
            <a:r>
              <a:rPr lang="en-US" sz="1400" dirty="0" smtClean="0"/>
              <a:t>subcutaneous gases</a:t>
            </a:r>
            <a:endParaRPr lang="en-US" sz="1600" dirty="0" smtClean="0"/>
          </a:p>
          <a:p>
            <a:pPr marL="742950" lvl="1" indent="-285750">
              <a:buFont typeface="Arial" panose="020B0604020202020204" pitchFamily="34" charset="0"/>
              <a:buChar char="•"/>
            </a:pPr>
            <a:r>
              <a:rPr lang="en-US" sz="1600" dirty="0" smtClean="0"/>
              <a:t>Doppler  CT or </a:t>
            </a:r>
            <a:r>
              <a:rPr lang="en-US" sz="1600" dirty="0"/>
              <a:t>MRI - </a:t>
            </a:r>
            <a:r>
              <a:rPr lang="en-US" sz="1400" dirty="0">
                <a:solidFill>
                  <a:schemeClr val="bg1">
                    <a:lumMod val="50000"/>
                  </a:schemeClr>
                </a:solidFill>
              </a:rPr>
              <a:t>to evaluate the spread</a:t>
            </a:r>
            <a:r>
              <a:rPr lang="en-US" sz="1600" dirty="0" smtClean="0"/>
              <a:t>.</a:t>
            </a:r>
          </a:p>
          <a:p>
            <a:pPr marL="285750" indent="-285750">
              <a:buFont typeface="Wingdings" panose="05000000000000000000" pitchFamily="2" charset="2"/>
              <a:buChar char="ü"/>
            </a:pPr>
            <a:r>
              <a:rPr lang="en-US" sz="1600" b="1" dirty="0" smtClean="0"/>
              <a:t>Microbiology:</a:t>
            </a:r>
          </a:p>
          <a:p>
            <a:pPr marL="742950" lvl="1" indent="-285750">
              <a:buFont typeface="Arial" panose="020B0604020202020204" pitchFamily="34" charset="0"/>
              <a:buChar char="•"/>
            </a:pPr>
            <a:r>
              <a:rPr lang="en-US" sz="1600" dirty="0" smtClean="0"/>
              <a:t>Culture &amp;Gram's stain</a:t>
            </a:r>
          </a:p>
          <a:p>
            <a:pPr lvl="2"/>
            <a:r>
              <a:rPr lang="en-US" sz="1400" dirty="0" smtClean="0"/>
              <a:t> </a:t>
            </a:r>
            <a:r>
              <a:rPr lang="en-US" sz="1400" b="1" dirty="0" smtClean="0"/>
              <a:t>( </a:t>
            </a:r>
            <a:r>
              <a:rPr lang="en-US" sz="1400" b="1" u="sng" dirty="0" smtClean="0"/>
              <a:t>blood</a:t>
            </a:r>
            <a:r>
              <a:rPr lang="en-US" sz="1400" b="1" dirty="0" smtClean="0"/>
              <a:t>, tissue, pus aspirate)</a:t>
            </a:r>
          </a:p>
          <a:p>
            <a:pPr marL="742950" lvl="1" indent="-285750">
              <a:buFont typeface="Arial" panose="020B0604020202020204" pitchFamily="34" charset="0"/>
              <a:buChar char="•"/>
            </a:pPr>
            <a:r>
              <a:rPr lang="en-US" sz="1600" dirty="0" smtClean="0"/>
              <a:t>Susceptibility tests  </a:t>
            </a:r>
            <a:endParaRPr lang="en-US" sz="1600" dirty="0"/>
          </a:p>
        </p:txBody>
      </p:sp>
    </p:spTree>
    <p:extLst>
      <p:ext uri="{BB962C8B-B14F-4D97-AF65-F5344CB8AC3E}">
        <p14:creationId xmlns:p14="http://schemas.microsoft.com/office/powerpoint/2010/main" val="278169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679" y="438554"/>
            <a:ext cx="8788894" cy="6401753"/>
          </a:xfrm>
          <a:prstGeom prst="rect">
            <a:avLst/>
          </a:prstGeom>
          <a:noFill/>
        </p:spPr>
        <p:txBody>
          <a:bodyPr wrap="square" rtlCol="0">
            <a:spAutoFit/>
          </a:bodyPr>
          <a:lstStyle/>
          <a:p>
            <a:r>
              <a:rPr lang="en-US" sz="2400" b="1" dirty="0">
                <a:solidFill>
                  <a:schemeClr val="accent1"/>
                </a:solidFill>
              </a:rPr>
              <a:t>Treatment:</a:t>
            </a:r>
          </a:p>
          <a:p>
            <a:pPr marL="342900" indent="-342900">
              <a:buFont typeface="Arial" panose="020B0604020202020204" pitchFamily="34" charset="0"/>
              <a:buChar char="•"/>
            </a:pPr>
            <a:r>
              <a:rPr lang="en-US" dirty="0"/>
              <a:t>If clinically suspected </a:t>
            </a:r>
            <a:r>
              <a:rPr lang="en-US" b="1" dirty="0"/>
              <a:t>patient needs to be hospitalized </a:t>
            </a:r>
            <a:r>
              <a:rPr lang="en-US" dirty="0"/>
              <a:t>OR require admission to </a:t>
            </a:r>
            <a:r>
              <a:rPr lang="en-US" b="1" dirty="0"/>
              <a:t>ICU</a:t>
            </a:r>
            <a:r>
              <a:rPr lang="en-US" dirty="0"/>
              <a:t>(intensive care unite).</a:t>
            </a:r>
          </a:p>
          <a:p>
            <a:pPr marL="342900" indent="-342900">
              <a:buFont typeface="Arial" panose="020B0604020202020204" pitchFamily="34" charset="0"/>
              <a:buChar char="•"/>
            </a:pPr>
            <a:r>
              <a:rPr lang="en-US" dirty="0"/>
              <a:t>Start </a:t>
            </a:r>
            <a:r>
              <a:rPr lang="en-US" b="1" dirty="0"/>
              <a:t>intravenous antibiotics </a:t>
            </a:r>
            <a:r>
              <a:rPr lang="en-US" b="1" u="sng" dirty="0"/>
              <a:t>immediately</a:t>
            </a:r>
            <a:r>
              <a:rPr lang="en-US" dirty="0"/>
              <a:t>. </a:t>
            </a:r>
          </a:p>
          <a:p>
            <a:pPr marL="342900" indent="-342900">
              <a:buFont typeface="Arial" panose="020B0604020202020204" pitchFamily="34" charset="0"/>
              <a:buChar char="•"/>
            </a:pPr>
            <a:r>
              <a:rPr lang="en-US" dirty="0"/>
              <a:t>Antibiotic selection based on bacteria suspected.</a:t>
            </a:r>
          </a:p>
          <a:p>
            <a:pPr marL="342900" indent="-342900">
              <a:buFont typeface="Arial" panose="020B0604020202020204" pitchFamily="34" charset="0"/>
              <a:buChar char="•"/>
            </a:pPr>
            <a:r>
              <a:rPr lang="en-US" b="1" dirty="0"/>
              <a:t>broad spectrum antibiotic combinations </a:t>
            </a:r>
            <a:r>
              <a:rPr lang="en-US" b="1" u="sng" dirty="0"/>
              <a:t>against</a:t>
            </a:r>
            <a:r>
              <a:rPr lang="en-US" dirty="0"/>
              <a:t>:</a:t>
            </a:r>
            <a:endParaRPr lang="en-US" u="sng" dirty="0"/>
          </a:p>
          <a:p>
            <a:pPr marL="742950" lvl="1" indent="-285750">
              <a:buFont typeface="Arial"/>
              <a:buChar char="•"/>
            </a:pPr>
            <a:r>
              <a:rPr lang="en-US" b="1" dirty="0" smtClean="0"/>
              <a:t>MRSA</a:t>
            </a:r>
            <a:r>
              <a:rPr lang="en-US" dirty="0" smtClean="0"/>
              <a:t>: methicillin</a:t>
            </a:r>
            <a:r>
              <a:rPr lang="en-US" dirty="0"/>
              <a:t>-resistant </a:t>
            </a:r>
            <a:r>
              <a:rPr lang="en-US" i="1" dirty="0"/>
              <a:t>Staphylococcus aureus</a:t>
            </a:r>
            <a:r>
              <a:rPr lang="en-US" dirty="0"/>
              <a:t> (MRSA)</a:t>
            </a:r>
          </a:p>
          <a:p>
            <a:pPr marL="742950" lvl="1" indent="-285750">
              <a:buFont typeface="Arial"/>
              <a:buChar char="•"/>
            </a:pPr>
            <a:r>
              <a:rPr lang="en-US" b="1" dirty="0"/>
              <a:t>A</a:t>
            </a:r>
            <a:r>
              <a:rPr lang="en-US" b="1" dirty="0" smtClean="0"/>
              <a:t>naerobic</a:t>
            </a:r>
            <a:r>
              <a:rPr lang="en-US" dirty="0" smtClean="0"/>
              <a:t> </a:t>
            </a:r>
            <a:r>
              <a:rPr lang="en-US" dirty="0"/>
              <a:t>bacteria</a:t>
            </a:r>
          </a:p>
          <a:p>
            <a:pPr marL="742950" lvl="1" indent="-285750">
              <a:buFont typeface="Arial"/>
              <a:buChar char="•"/>
            </a:pPr>
            <a:r>
              <a:rPr lang="en-US" dirty="0"/>
              <a:t>Gram-negative and gram-positive </a:t>
            </a:r>
            <a:r>
              <a:rPr lang="en-US" b="1" dirty="0"/>
              <a:t>B</a:t>
            </a:r>
            <a:r>
              <a:rPr lang="en-US" b="1" dirty="0" smtClean="0"/>
              <a:t>acilli</a:t>
            </a:r>
            <a:endParaRPr lang="en-US" b="1" dirty="0"/>
          </a:p>
          <a:p>
            <a:r>
              <a:rPr lang="en-US" sz="2400" b="1" dirty="0">
                <a:solidFill>
                  <a:schemeClr val="accent1"/>
                </a:solidFill>
              </a:rPr>
              <a:t>Surgeon consultation :</a:t>
            </a:r>
          </a:p>
          <a:p>
            <a:pPr marL="742950" lvl="1" indent="-285750">
              <a:buFont typeface="Arial" panose="020B0604020202020204" pitchFamily="34" charset="0"/>
              <a:buChar char="•"/>
            </a:pPr>
            <a:r>
              <a:rPr lang="en-US" u="sng" dirty="0">
                <a:solidFill>
                  <a:srgbClr val="FF0000"/>
                </a:solidFill>
              </a:rPr>
              <a:t>Extensive </a:t>
            </a:r>
            <a:r>
              <a:rPr lang="en-US" b="1" u="sng" dirty="0">
                <a:solidFill>
                  <a:srgbClr val="FF0000"/>
                </a:solidFill>
              </a:rPr>
              <a:t>Debridement</a:t>
            </a:r>
            <a:r>
              <a:rPr lang="en-US" dirty="0">
                <a:solidFill>
                  <a:srgbClr val="FF0000"/>
                </a:solidFill>
              </a:rPr>
              <a:t> </a:t>
            </a:r>
            <a:r>
              <a:rPr lang="en-US" dirty="0"/>
              <a:t>of necrotic tissue and collection of tissue samples</a:t>
            </a:r>
          </a:p>
          <a:p>
            <a:pPr marL="800100" lvl="1" indent="-342900">
              <a:buFont typeface="Arial" panose="020B0604020202020204" pitchFamily="34" charset="0"/>
              <a:buChar char="•"/>
            </a:pPr>
            <a:r>
              <a:rPr lang="en-US" b="1" dirty="0"/>
              <a:t>Can reduce morbidity and mortality</a:t>
            </a:r>
            <a:endParaRPr lang="en-US" b="1" dirty="0">
              <a:solidFill>
                <a:srgbClr val="FFC000"/>
              </a:solidFill>
            </a:endParaRPr>
          </a:p>
          <a:p>
            <a:r>
              <a:rPr lang="en-US" sz="2400" b="1" dirty="0">
                <a:solidFill>
                  <a:schemeClr val="accent1"/>
                </a:solidFill>
              </a:rPr>
              <a:t>Antibiotics combinations :</a:t>
            </a:r>
          </a:p>
          <a:p>
            <a:pPr marL="742950" lvl="1" indent="-285750">
              <a:buFont typeface="Arial" panose="020B0604020202020204" pitchFamily="34" charset="0"/>
              <a:buChar char="•"/>
            </a:pPr>
            <a:r>
              <a:rPr lang="en-US" b="1" dirty="0">
                <a:solidFill>
                  <a:srgbClr val="FF0000"/>
                </a:solidFill>
              </a:rPr>
              <a:t>Penicillin</a:t>
            </a:r>
            <a:r>
              <a:rPr lang="en-US" dirty="0"/>
              <a:t>/</a:t>
            </a:r>
            <a:r>
              <a:rPr lang="en-US" b="1" dirty="0">
                <a:solidFill>
                  <a:srgbClr val="FF0000"/>
                </a:solidFill>
              </a:rPr>
              <a:t>clindamycin</a:t>
            </a:r>
            <a:r>
              <a:rPr lang="en-US" dirty="0"/>
              <a:t>/gentamicin.</a:t>
            </a:r>
          </a:p>
          <a:p>
            <a:pPr lvl="1"/>
            <a:r>
              <a:rPr lang="en-US" b="1" dirty="0">
                <a:solidFill>
                  <a:schemeClr val="accent6"/>
                </a:solidFill>
              </a:rPr>
              <a:t> (Given together, and they’re the most important)</a:t>
            </a:r>
          </a:p>
          <a:p>
            <a:pPr marL="742950" lvl="1" indent="-285750">
              <a:buFont typeface="Arial" panose="020B0604020202020204" pitchFamily="34" charset="0"/>
              <a:buChar char="•"/>
            </a:pPr>
            <a:r>
              <a:rPr lang="en-US" dirty="0"/>
              <a:t>Ampicillin/</a:t>
            </a:r>
            <a:r>
              <a:rPr lang="en-US" dirty="0" err="1"/>
              <a:t>sulbactam</a:t>
            </a:r>
            <a:r>
              <a:rPr lang="en-US" dirty="0"/>
              <a:t> </a:t>
            </a:r>
          </a:p>
          <a:p>
            <a:pPr marL="742950" lvl="1" indent="-285750">
              <a:buFont typeface="Arial" panose="020B0604020202020204" pitchFamily="34" charset="0"/>
              <a:buChar char="•"/>
            </a:pPr>
            <a:r>
              <a:rPr lang="en-US" dirty="0"/>
              <a:t>Cefazolin plus </a:t>
            </a:r>
            <a:r>
              <a:rPr lang="en-US" dirty="0" err="1"/>
              <a:t>metronidazol</a:t>
            </a:r>
            <a:endParaRPr lang="en-US" dirty="0"/>
          </a:p>
          <a:p>
            <a:pPr marL="742950" lvl="1" indent="-285750">
              <a:buFont typeface="Arial" panose="020B0604020202020204" pitchFamily="34" charset="0"/>
              <a:buChar char="•"/>
            </a:pPr>
            <a:r>
              <a:rPr lang="en-US" dirty="0"/>
              <a:t> Piperacillin/</a:t>
            </a:r>
            <a:r>
              <a:rPr lang="en-US" dirty="0" err="1"/>
              <a:t>tazobactam</a:t>
            </a:r>
            <a:endParaRPr lang="en-US" dirty="0"/>
          </a:p>
          <a:p>
            <a:pPr marL="742950" lvl="1" indent="-285750">
              <a:buFont typeface="Arial" panose="020B0604020202020204" pitchFamily="34" charset="0"/>
              <a:buChar char="•"/>
            </a:pPr>
            <a:r>
              <a:rPr lang="en-US" i="1" dirty="0"/>
              <a:t>Clostridium perfringens - </a:t>
            </a:r>
            <a:r>
              <a:rPr lang="en-US" dirty="0"/>
              <a:t>penicillin G</a:t>
            </a:r>
          </a:p>
          <a:p>
            <a:pPr marL="285750" indent="-285750">
              <a:buFont typeface="Arial" panose="020B0604020202020204" pitchFamily="34" charset="0"/>
              <a:buChar char="•"/>
            </a:pPr>
            <a:r>
              <a:rPr lang="en-US" b="1" dirty="0">
                <a:solidFill>
                  <a:srgbClr val="FF0000"/>
                </a:solidFill>
              </a:rPr>
              <a:t>Hyperbaric oxygen therapy </a:t>
            </a:r>
            <a:r>
              <a:rPr lang="en-US" dirty="0"/>
              <a:t>(HBO) treatment</a:t>
            </a:r>
          </a:p>
          <a:p>
            <a:pPr lvl="1"/>
            <a:endParaRPr lang="en-US" sz="2000" b="1" dirty="0">
              <a:solidFill>
                <a:srgbClr val="FFC000"/>
              </a:solidFill>
              <a:latin typeface="Footlight MT Light" pitchFamily="18" charset="0"/>
            </a:endParaRPr>
          </a:p>
        </p:txBody>
      </p:sp>
      <p:pic>
        <p:nvPicPr>
          <p:cNvPr id="5" name="Picture 4"/>
          <p:cNvPicPr>
            <a:picLocks noChangeAspect="1"/>
          </p:cNvPicPr>
          <p:nvPr/>
        </p:nvPicPr>
        <p:blipFill rotWithShape="1">
          <a:blip r:embed="rId2"/>
          <a:srcRect l="64899" t="25210" r="60" b="-43"/>
          <a:stretch/>
        </p:blipFill>
        <p:spPr>
          <a:xfrm>
            <a:off x="8100811" y="875763"/>
            <a:ext cx="4116131" cy="5481085"/>
          </a:xfrm>
          <a:prstGeom prst="rect">
            <a:avLst/>
          </a:prstGeom>
        </p:spPr>
      </p:pic>
      <p:sp>
        <p:nvSpPr>
          <p:cNvPr id="7" name="Rectangle 6"/>
          <p:cNvSpPr/>
          <p:nvPr/>
        </p:nvSpPr>
        <p:spPr>
          <a:xfrm>
            <a:off x="8211124" y="1305439"/>
            <a:ext cx="3452239" cy="228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rgbClr val="92D050"/>
                </a:solidFill>
              </a:rPr>
              <a:t>https://www.youtube.com/watch?v=tuRCq4nyn2Y</a:t>
            </a:r>
          </a:p>
        </p:txBody>
      </p:sp>
      <p:sp>
        <p:nvSpPr>
          <p:cNvPr id="9" name="TextBox 8"/>
          <p:cNvSpPr txBox="1"/>
          <p:nvPr/>
        </p:nvSpPr>
        <p:spPr>
          <a:xfrm>
            <a:off x="0" y="0"/>
            <a:ext cx="4146997" cy="523220"/>
          </a:xfrm>
          <a:prstGeom prst="rect">
            <a:avLst/>
          </a:prstGeom>
          <a:noFill/>
        </p:spPr>
        <p:txBody>
          <a:bodyPr wrap="square" rtlCol="0">
            <a:spAutoFit/>
          </a:bodyPr>
          <a:lstStyle/>
          <a:p>
            <a:r>
              <a:rPr lang="en-US" sz="2800" b="1" dirty="0">
                <a:solidFill>
                  <a:schemeClr val="accent5"/>
                </a:solidFill>
              </a:rPr>
              <a:t>Necrotizing </a:t>
            </a:r>
            <a:r>
              <a:rPr lang="en-US" sz="2800" b="1" dirty="0" smtClean="0">
                <a:solidFill>
                  <a:schemeClr val="accent5"/>
                </a:solidFill>
              </a:rPr>
              <a:t>Fasciitis:</a:t>
            </a:r>
            <a:endParaRPr lang="en-US" sz="2800" b="1" dirty="0">
              <a:solidFill>
                <a:schemeClr val="accent5"/>
              </a:solidFill>
            </a:endParaRPr>
          </a:p>
        </p:txBody>
      </p:sp>
      <p:cxnSp>
        <p:nvCxnSpPr>
          <p:cNvPr id="10" name="Straight Connector 9"/>
          <p:cNvCxnSpPr/>
          <p:nvPr/>
        </p:nvCxnSpPr>
        <p:spPr>
          <a:xfrm flipH="1">
            <a:off x="24942" y="6413911"/>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7714445" y="3133845"/>
            <a:ext cx="772732" cy="584775"/>
          </a:xfrm>
          <a:prstGeom prst="rect">
            <a:avLst/>
          </a:prstGeom>
          <a:noFill/>
        </p:spPr>
        <p:txBody>
          <a:bodyPr wrap="square" rtlCol="0">
            <a:spAutoFit/>
          </a:bodyPr>
          <a:lstStyle/>
          <a:p>
            <a:r>
              <a:rPr lang="en-US" sz="3200" dirty="0" smtClean="0">
                <a:solidFill>
                  <a:srgbClr val="FF0000"/>
                </a:solidFill>
              </a:rPr>
              <a:t>**</a:t>
            </a:r>
            <a:endParaRPr lang="en-US" dirty="0">
              <a:solidFill>
                <a:srgbClr val="FF0000"/>
              </a:solidFill>
            </a:endParaRPr>
          </a:p>
        </p:txBody>
      </p:sp>
      <p:sp>
        <p:nvSpPr>
          <p:cNvPr id="6" name="TextBox 5"/>
          <p:cNvSpPr txBox="1"/>
          <p:nvPr/>
        </p:nvSpPr>
        <p:spPr>
          <a:xfrm>
            <a:off x="115910" y="6413911"/>
            <a:ext cx="3374265" cy="369332"/>
          </a:xfrm>
          <a:prstGeom prst="rect">
            <a:avLst/>
          </a:prstGeom>
          <a:noFill/>
        </p:spPr>
        <p:txBody>
          <a:bodyPr wrap="square" rtlCol="0">
            <a:spAutoFit/>
          </a:bodyPr>
          <a:lstStyle/>
          <a:p>
            <a:r>
              <a:rPr lang="en-US" dirty="0" smtClean="0">
                <a:solidFill>
                  <a:srgbClr val="FF0000"/>
                </a:solidFill>
              </a:rPr>
              <a:t>** important (team435)</a:t>
            </a:r>
            <a:endParaRPr lang="en-US" dirty="0">
              <a:solidFill>
                <a:srgbClr val="FF0000"/>
              </a:solidFill>
            </a:endParaRPr>
          </a:p>
        </p:txBody>
      </p:sp>
    </p:spTree>
    <p:extLst>
      <p:ext uri="{BB962C8B-B14F-4D97-AF65-F5344CB8AC3E}">
        <p14:creationId xmlns:p14="http://schemas.microsoft.com/office/powerpoint/2010/main" val="3650054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93274" y="129310"/>
            <a:ext cx="3254428" cy="707886"/>
          </a:xfrm>
          <a:prstGeom prst="rect">
            <a:avLst/>
          </a:prstGeom>
          <a:noFill/>
          <a:ln>
            <a:noFill/>
          </a:ln>
        </p:spPr>
        <p:txBody>
          <a:bodyPr wrap="square" rtlCol="1">
            <a:spAutoFit/>
          </a:bodyPr>
          <a:lstStyle/>
          <a:p>
            <a:pPr algn="ctr"/>
            <a:r>
              <a:rPr lang="en-US" sz="4000" dirty="0" err="1" smtClean="0">
                <a:solidFill>
                  <a:schemeClr val="accent5"/>
                </a:solidFill>
              </a:rPr>
              <a:t>Pyomyositis</a:t>
            </a:r>
            <a:r>
              <a:rPr lang="en-US" sz="4000" dirty="0" smtClean="0">
                <a:solidFill>
                  <a:schemeClr val="accent5"/>
                </a:solidFill>
              </a:rPr>
              <a:t>:</a:t>
            </a:r>
            <a:endParaRPr lang="x-none" sz="4000" dirty="0">
              <a:solidFill>
                <a:schemeClr val="accent5"/>
              </a:solidFill>
            </a:endParaRPr>
          </a:p>
        </p:txBody>
      </p:sp>
      <p:sp>
        <p:nvSpPr>
          <p:cNvPr id="6" name="مربع نص 5"/>
          <p:cNvSpPr txBox="1"/>
          <p:nvPr/>
        </p:nvSpPr>
        <p:spPr>
          <a:xfrm>
            <a:off x="921308" y="986202"/>
            <a:ext cx="9316184" cy="1477328"/>
          </a:xfrm>
          <a:prstGeom prst="rect">
            <a:avLst/>
          </a:prstGeom>
          <a:noFill/>
        </p:spPr>
        <p:txBody>
          <a:bodyPr wrap="none" rtlCol="1">
            <a:spAutoFit/>
          </a:bodyPr>
          <a:lstStyle/>
          <a:p>
            <a:r>
              <a:rPr lang="en-US" b="1" dirty="0" smtClean="0">
                <a:solidFill>
                  <a:srgbClr val="000000"/>
                </a:solidFill>
              </a:rPr>
              <a:t>Definition:</a:t>
            </a:r>
            <a:r>
              <a:rPr lang="en-US" dirty="0" smtClean="0"/>
              <a:t>  Acute bacterial infection of </a:t>
            </a:r>
            <a:r>
              <a:rPr lang="en-US" dirty="0" smtClean="0">
                <a:solidFill>
                  <a:srgbClr val="FF0000"/>
                </a:solidFill>
              </a:rPr>
              <a:t>skeletal muscle</a:t>
            </a:r>
            <a:r>
              <a:rPr lang="en-US" dirty="0" smtClean="0"/>
              <a:t>, usually caused by </a:t>
            </a:r>
            <a:r>
              <a:rPr lang="en-US" dirty="0" smtClean="0">
                <a:solidFill>
                  <a:srgbClr val="FF0000"/>
                </a:solidFill>
              </a:rPr>
              <a:t>Staph. Aureus</a:t>
            </a:r>
            <a:r>
              <a:rPr lang="en-US" dirty="0" smtClean="0"/>
              <a:t>.</a:t>
            </a:r>
          </a:p>
          <a:p>
            <a:pPr marL="285750" indent="-285750">
              <a:buFontTx/>
              <a:buChar char="-"/>
            </a:pPr>
            <a:r>
              <a:rPr lang="en-US" dirty="0" smtClean="0"/>
              <a:t>No predisposing penetrating wound, vascular insufficiency or contiguous infection. </a:t>
            </a:r>
          </a:p>
          <a:p>
            <a:pPr marL="285750" indent="-285750">
              <a:buFontTx/>
              <a:buChar char="-"/>
            </a:pPr>
            <a:r>
              <a:rPr lang="en-US" dirty="0" smtClean="0"/>
              <a:t>Most cases occur in the </a:t>
            </a:r>
            <a:r>
              <a:rPr lang="en-US" dirty="0" smtClean="0">
                <a:solidFill>
                  <a:srgbClr val="FF0000"/>
                </a:solidFill>
              </a:rPr>
              <a:t>tropics</a:t>
            </a:r>
            <a:r>
              <a:rPr lang="en-US" dirty="0" smtClean="0"/>
              <a:t> (</a:t>
            </a:r>
            <a:r>
              <a:rPr lang="x-none" dirty="0" smtClean="0"/>
              <a:t>الدول الاستوائية</a:t>
            </a:r>
            <a:r>
              <a:rPr lang="en-US" dirty="0" smtClean="0"/>
              <a:t>).</a:t>
            </a:r>
          </a:p>
          <a:p>
            <a:pPr marL="285750" indent="-285750">
              <a:buFontTx/>
              <a:buChar char="-"/>
            </a:pPr>
            <a:r>
              <a:rPr lang="en-US" dirty="0" smtClean="0"/>
              <a:t>60% of cases outside of tropics have predisposing risk factors (RF):</a:t>
            </a:r>
          </a:p>
          <a:p>
            <a:r>
              <a:rPr lang="en-US" dirty="0" smtClean="0">
                <a:solidFill>
                  <a:srgbClr val="FF0000"/>
                </a:solidFill>
              </a:rPr>
              <a:t>Diabetes mellitus</a:t>
            </a:r>
            <a:r>
              <a:rPr lang="en-US" dirty="0" smtClean="0"/>
              <a:t>, ethyl alcohol, liver disease, steroid prescriptions, HIV, hematologic malignancy.</a:t>
            </a:r>
          </a:p>
        </p:txBody>
      </p:sp>
      <p:sp>
        <p:nvSpPr>
          <p:cNvPr id="7" name="مربع نص 6"/>
          <p:cNvSpPr txBox="1"/>
          <p:nvPr/>
        </p:nvSpPr>
        <p:spPr>
          <a:xfrm>
            <a:off x="921308" y="2496642"/>
            <a:ext cx="9556595" cy="3416320"/>
          </a:xfrm>
          <a:prstGeom prst="rect">
            <a:avLst/>
          </a:prstGeom>
          <a:noFill/>
        </p:spPr>
        <p:txBody>
          <a:bodyPr wrap="square" rtlCol="1">
            <a:spAutoFit/>
          </a:bodyPr>
          <a:lstStyle/>
          <a:p>
            <a:r>
              <a:rPr lang="en-US" b="1" dirty="0" smtClean="0">
                <a:solidFill>
                  <a:srgbClr val="000000"/>
                </a:solidFill>
              </a:rPr>
              <a:t>History: </a:t>
            </a:r>
          </a:p>
          <a:p>
            <a:r>
              <a:rPr lang="en-US" dirty="0" smtClean="0"/>
              <a:t>-    Blunt trauma or vigorous exercise (50%), then period of </a:t>
            </a:r>
            <a:r>
              <a:rPr lang="en-US" dirty="0" smtClean="0">
                <a:solidFill>
                  <a:srgbClr val="FF0000"/>
                </a:solidFill>
              </a:rPr>
              <a:t>swelling without pain</a:t>
            </a:r>
            <a:r>
              <a:rPr lang="en-US" dirty="0" smtClean="0"/>
              <a:t>.</a:t>
            </a:r>
          </a:p>
          <a:p>
            <a:r>
              <a:rPr lang="en-US" dirty="0" smtClean="0"/>
              <a:t>-   10-21 days later : pain, tenderness, swelling and fever.</a:t>
            </a:r>
          </a:p>
          <a:p>
            <a:pPr marL="285750" indent="-285750">
              <a:buFontTx/>
              <a:buChar char="-"/>
            </a:pPr>
            <a:r>
              <a:rPr lang="en-US" dirty="0" smtClean="0"/>
              <a:t>Pus can be aspirated from muscle.</a:t>
            </a:r>
          </a:p>
          <a:p>
            <a:pPr marL="285750" indent="-285750">
              <a:buFontTx/>
              <a:buChar char="-"/>
            </a:pPr>
            <a:r>
              <a:rPr lang="en-US" dirty="0" smtClean="0"/>
              <a:t>3</a:t>
            </a:r>
            <a:r>
              <a:rPr lang="en-US" baseline="30000" dirty="0" smtClean="0"/>
              <a:t>rd</a:t>
            </a:r>
            <a:r>
              <a:rPr lang="en-US" dirty="0" smtClean="0"/>
              <a:t> stage: sepsis, later metastatic abscesses if untreated.</a:t>
            </a:r>
          </a:p>
          <a:p>
            <a:pPr marL="285750" indent="-285750">
              <a:buFontTx/>
              <a:buChar char="-"/>
            </a:pPr>
            <a:endParaRPr lang="en-US" dirty="0"/>
          </a:p>
          <a:p>
            <a:r>
              <a:rPr lang="en-US" b="1" dirty="0" smtClean="0">
                <a:solidFill>
                  <a:srgbClr val="000000"/>
                </a:solidFill>
              </a:rPr>
              <a:t>Diagnosis:</a:t>
            </a:r>
          </a:p>
          <a:p>
            <a:r>
              <a:rPr lang="en-US" b="1" dirty="0" smtClean="0">
                <a:solidFill>
                  <a:srgbClr val="000000"/>
                </a:solidFill>
              </a:rPr>
              <a:t> </a:t>
            </a:r>
            <a:r>
              <a:rPr lang="en-US" dirty="0" smtClean="0"/>
              <a:t>X-ray, US, MRI or CT.</a:t>
            </a:r>
          </a:p>
          <a:p>
            <a:endParaRPr lang="en-US" dirty="0"/>
          </a:p>
          <a:p>
            <a:r>
              <a:rPr lang="en-US" b="1" dirty="0" smtClean="0">
                <a:solidFill>
                  <a:srgbClr val="000000"/>
                </a:solidFill>
              </a:rPr>
              <a:t>Treatment:</a:t>
            </a:r>
          </a:p>
          <a:p>
            <a:r>
              <a:rPr lang="en-US" dirty="0" smtClean="0"/>
              <a:t>Surgical drainage and antibiotics.</a:t>
            </a:r>
          </a:p>
          <a:p>
            <a:endParaRPr lang="en-US" dirty="0" smtClean="0"/>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941" y="2586276"/>
            <a:ext cx="2779385" cy="3483495"/>
          </a:xfrm>
          <a:prstGeom prst="rect">
            <a:avLst/>
          </a:prstGeom>
        </p:spPr>
      </p:pic>
      <p:cxnSp>
        <p:nvCxnSpPr>
          <p:cNvPr id="8" name="Straight Connector 7"/>
          <p:cNvCxnSpPr/>
          <p:nvPr/>
        </p:nvCxnSpPr>
        <p:spPr>
          <a:xfrm flipH="1">
            <a:off x="0" y="6294080"/>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p:cNvSpPr txBox="1"/>
          <p:nvPr/>
        </p:nvSpPr>
        <p:spPr>
          <a:xfrm>
            <a:off x="115910" y="6323527"/>
            <a:ext cx="2928373" cy="369332"/>
          </a:xfrm>
          <a:prstGeom prst="rect">
            <a:avLst/>
          </a:prstGeom>
          <a:noFill/>
        </p:spPr>
        <p:txBody>
          <a:bodyPr wrap="square" rtlCol="0">
            <a:spAutoFit/>
          </a:bodyPr>
          <a:lstStyle/>
          <a:p>
            <a:r>
              <a:rPr lang="en-US" dirty="0" smtClean="0">
                <a:solidFill>
                  <a:schemeClr val="accent6"/>
                </a:solidFill>
              </a:rPr>
              <a:t>You can read this slide</a:t>
            </a:r>
            <a:endParaRPr lang="en-US" dirty="0">
              <a:solidFill>
                <a:schemeClr val="accent6"/>
              </a:solidFill>
            </a:endParaRPr>
          </a:p>
        </p:txBody>
      </p:sp>
    </p:spTree>
    <p:extLst>
      <p:ext uri="{BB962C8B-B14F-4D97-AF65-F5344CB8AC3E}">
        <p14:creationId xmlns:p14="http://schemas.microsoft.com/office/powerpoint/2010/main" val="387483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6613" y="1711929"/>
            <a:ext cx="10384503" cy="3315563"/>
          </a:xfrm>
        </p:spPr>
        <p:txBody>
          <a:bodyPr>
            <a:normAutofit fontScale="92500" lnSpcReduction="20000"/>
          </a:bodyPr>
          <a:lstStyle/>
          <a:p>
            <a:r>
              <a:rPr lang="en-US" sz="2000" b="1" dirty="0" smtClean="0"/>
              <a:t>- staph </a:t>
            </a:r>
            <a:r>
              <a:rPr lang="en-US" sz="2000" b="1" dirty="0" err="1" smtClean="0"/>
              <a:t>arues</a:t>
            </a:r>
            <a:r>
              <a:rPr lang="en-US" sz="2000" b="1" dirty="0" smtClean="0"/>
              <a:t> is resistant to penicillin</a:t>
            </a:r>
          </a:p>
          <a:p>
            <a:r>
              <a:rPr lang="en-US" sz="2000" b="1" i="1" dirty="0">
                <a:cs typeface="Andalus" pitchFamily="18" charset="-78"/>
              </a:rPr>
              <a:t>-S. </a:t>
            </a:r>
            <a:r>
              <a:rPr lang="en-US" sz="2000" b="1" i="1" dirty="0" err="1">
                <a:cs typeface="Andalus" pitchFamily="18" charset="-78"/>
              </a:rPr>
              <a:t>aureus</a:t>
            </a:r>
            <a:r>
              <a:rPr lang="en-US" sz="2000" b="1" i="1" dirty="0">
                <a:cs typeface="Andalus" pitchFamily="18" charset="-78"/>
              </a:rPr>
              <a:t> </a:t>
            </a:r>
            <a:r>
              <a:rPr lang="en-US" sz="2000" b="1" dirty="0">
                <a:cs typeface="Andalus" pitchFamily="18" charset="-78"/>
              </a:rPr>
              <a:t>it is the normal flora in anterior </a:t>
            </a:r>
            <a:r>
              <a:rPr lang="en-US" sz="2000" b="1" dirty="0" smtClean="0">
                <a:cs typeface="Andalus" pitchFamily="18" charset="-78"/>
              </a:rPr>
              <a:t>nares</a:t>
            </a:r>
            <a:endParaRPr lang="en-US" sz="2000" b="1" dirty="0" smtClean="0"/>
          </a:p>
          <a:p>
            <a:r>
              <a:rPr lang="en-US" sz="2000" b="1" dirty="0" smtClean="0"/>
              <a:t>- </a:t>
            </a:r>
            <a:r>
              <a:rPr lang="en-US" sz="2000" b="1" dirty="0" err="1" smtClean="0"/>
              <a:t>cafazolin</a:t>
            </a:r>
            <a:r>
              <a:rPr lang="en-US" sz="2000" b="1" dirty="0" smtClean="0"/>
              <a:t> is the drug of choice in treatment of impetigo</a:t>
            </a:r>
          </a:p>
          <a:p>
            <a:r>
              <a:rPr lang="en-US" sz="2000" b="1" dirty="0" smtClean="0"/>
              <a:t>-we usually treat pus by draining it</a:t>
            </a:r>
          </a:p>
          <a:p>
            <a:r>
              <a:rPr lang="en-US" sz="2000" b="1" dirty="0" smtClean="0"/>
              <a:t>- erysipelas is well defined</a:t>
            </a:r>
          </a:p>
          <a:p>
            <a:r>
              <a:rPr lang="en-US" sz="2000" b="1" dirty="0" smtClean="0"/>
              <a:t>- erysipelas is most common in legs</a:t>
            </a:r>
          </a:p>
          <a:p>
            <a:r>
              <a:rPr lang="en-US" sz="2000" b="1" dirty="0" smtClean="0"/>
              <a:t>- cellulitis is poorly-defined</a:t>
            </a:r>
          </a:p>
          <a:p>
            <a:r>
              <a:rPr lang="en-US" sz="2000" b="1" dirty="0" smtClean="0"/>
              <a:t>- necrotizing fasciitis is treated with </a:t>
            </a:r>
            <a:r>
              <a:rPr lang="en-US" sz="2000" b="1" u="sng" dirty="0" smtClean="0">
                <a:solidFill>
                  <a:srgbClr val="FF0000"/>
                </a:solidFill>
              </a:rPr>
              <a:t>surgery and antibiotics</a:t>
            </a:r>
          </a:p>
          <a:p>
            <a:r>
              <a:rPr lang="en-US" sz="2000" b="1" dirty="0" smtClean="0"/>
              <a:t>If the abscess deep&gt; anaerobic+ gram +</a:t>
            </a:r>
            <a:r>
              <a:rPr lang="en-US" sz="2000" b="1" dirty="0" err="1" smtClean="0"/>
              <a:t>ve</a:t>
            </a:r>
            <a:endParaRPr lang="en-US" sz="2000" b="1" dirty="0" smtClean="0"/>
          </a:p>
          <a:p>
            <a:r>
              <a:rPr lang="en-US" sz="2000" b="1" dirty="0" smtClean="0"/>
              <a:t>If it superficial &gt; staph</a:t>
            </a:r>
          </a:p>
          <a:p>
            <a:endParaRPr lang="en-US" dirty="0"/>
          </a:p>
        </p:txBody>
      </p:sp>
      <p:cxnSp>
        <p:nvCxnSpPr>
          <p:cNvPr id="4" name="Straight Connector 3"/>
          <p:cNvCxnSpPr/>
          <p:nvPr/>
        </p:nvCxnSpPr>
        <p:spPr>
          <a:xfrm flipH="1">
            <a:off x="0" y="6333117"/>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2497015" y="448408"/>
            <a:ext cx="6743700" cy="769441"/>
          </a:xfrm>
          <a:prstGeom prst="rect">
            <a:avLst/>
          </a:prstGeom>
          <a:noFill/>
        </p:spPr>
        <p:txBody>
          <a:bodyPr wrap="square" rtlCol="0">
            <a:spAutoFit/>
          </a:bodyPr>
          <a:lstStyle/>
          <a:p>
            <a:pPr algn="ctr"/>
            <a:r>
              <a:rPr lang="en-US" sz="4400" b="1" dirty="0" smtClean="0">
                <a:solidFill>
                  <a:schemeClr val="accent6"/>
                </a:solidFill>
              </a:rPr>
              <a:t>Doctors Notes</a:t>
            </a:r>
            <a:endParaRPr lang="en-US" sz="4400" b="1" dirty="0">
              <a:solidFill>
                <a:schemeClr val="accent6"/>
              </a:solidFill>
            </a:endParaRPr>
          </a:p>
        </p:txBody>
      </p:sp>
    </p:spTree>
    <p:extLst>
      <p:ext uri="{BB962C8B-B14F-4D97-AF65-F5344CB8AC3E}">
        <p14:creationId xmlns:p14="http://schemas.microsoft.com/office/powerpoint/2010/main" val="3144648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0" y="0"/>
            <a:ext cx="9144000" cy="820738"/>
          </a:xfrm>
        </p:spPr>
        <p:txBody>
          <a:bodyPr/>
          <a:lstStyle/>
          <a:p>
            <a:pPr algn="ctr" eaLnBrk="1" hangingPunct="1"/>
            <a:r>
              <a:rPr lang="en-US" sz="4000" dirty="0">
                <a:solidFill>
                  <a:schemeClr val="accent5"/>
                </a:solidFill>
                <a:latin typeface="Arial" charset="0"/>
              </a:rPr>
              <a:t>Other Specific Skin Infections</a:t>
            </a:r>
          </a:p>
        </p:txBody>
      </p:sp>
      <p:graphicFrame>
        <p:nvGraphicFramePr>
          <p:cNvPr id="375874" name="Group 66"/>
          <p:cNvGraphicFramePr>
            <a:graphicFrameLocks noGrp="1"/>
          </p:cNvGraphicFramePr>
          <p:nvPr>
            <p:extLst/>
          </p:nvPr>
        </p:nvGraphicFramePr>
        <p:xfrm>
          <a:off x="1525762" y="908720"/>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Pasturella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multocida</a:t>
                      </a:r>
                      <a:r>
                        <a:rPr kumimoji="0" lang="en-US" sz="16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Capnocytophaga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eikenella</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corrodens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Aeromonas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Vibrio</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vulnificus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sporothrix</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schenckii</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Arial"/>
                        </a:rPr>
                        <a:t>  Potassium iodine</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Erysipelothrix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Arial"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Bartonella</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Azithromycin</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4556126" y="63658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endParaRPr lang="en-US" sz="1800">
              <a:solidFill>
                <a:prstClr val="black"/>
              </a:solidFill>
              <a:latin typeface="Gill Sans MT" charset="0"/>
            </a:endParaRPr>
          </a:p>
        </p:txBody>
      </p:sp>
    </p:spTree>
    <p:extLst>
      <p:ext uri="{BB962C8B-B14F-4D97-AF65-F5344CB8AC3E}">
        <p14:creationId xmlns:p14="http://schemas.microsoft.com/office/powerpoint/2010/main" val="37083787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9669" y="90152"/>
            <a:ext cx="2364173" cy="400110"/>
          </a:xfrm>
          <a:prstGeom prst="rect">
            <a:avLst/>
          </a:prstGeom>
        </p:spPr>
        <p:txBody>
          <a:bodyPr wrap="none">
            <a:spAutoFit/>
          </a:bodyPr>
          <a:lstStyle/>
          <a:p>
            <a:r>
              <a:rPr lang="en-US" sz="2000" b="1" dirty="0">
                <a:solidFill>
                  <a:schemeClr val="accent5"/>
                </a:solidFill>
              </a:rPr>
              <a:t> TAKE HOME POINTS</a:t>
            </a:r>
            <a:endParaRPr lang="en-US" sz="2000" dirty="0">
              <a:solidFill>
                <a:schemeClr val="accent5"/>
              </a:solidFill>
            </a:endParaRPr>
          </a:p>
        </p:txBody>
      </p:sp>
      <p:sp>
        <p:nvSpPr>
          <p:cNvPr id="6" name="Rectangle 5"/>
          <p:cNvSpPr/>
          <p:nvPr/>
        </p:nvSpPr>
        <p:spPr>
          <a:xfrm>
            <a:off x="0" y="814268"/>
            <a:ext cx="12192000" cy="5724644"/>
          </a:xfrm>
          <a:prstGeom prst="rect">
            <a:avLst/>
          </a:prstGeom>
        </p:spPr>
        <p:txBody>
          <a:bodyPr wrap="square">
            <a:spAutoFit/>
          </a:bodyPr>
          <a:lstStyle/>
          <a:p>
            <a:pPr marL="342900" indent="-342900">
              <a:lnSpc>
                <a:spcPct val="150000"/>
              </a:lnSpc>
              <a:buClr>
                <a:schemeClr val="accent6"/>
              </a:buClr>
              <a:buFont typeface="Arial" panose="020B0604020202020204" pitchFamily="34" charset="0"/>
              <a:buChar char="•"/>
            </a:pPr>
            <a:r>
              <a:rPr lang="en-US" sz="2000" dirty="0">
                <a:cs typeface="Times New Roman" pitchFamily="18" charset="0"/>
              </a:rPr>
              <a:t>Most commonly caused by Staphylococcus </a:t>
            </a:r>
            <a:r>
              <a:rPr lang="en-US" sz="2000" dirty="0" err="1">
                <a:cs typeface="Times New Roman" pitchFamily="18" charset="0"/>
              </a:rPr>
              <a:t>aureus</a:t>
            </a:r>
            <a:r>
              <a:rPr lang="en-US" sz="2000" dirty="0">
                <a:cs typeface="Times New Roman" pitchFamily="18" charset="0"/>
              </a:rPr>
              <a:t> and Streptococcus </a:t>
            </a:r>
            <a:r>
              <a:rPr lang="en-US" sz="2000" dirty="0" err="1" smtClean="0">
                <a:cs typeface="Times New Roman" pitchFamily="18" charset="0"/>
              </a:rPr>
              <a:t>pyogenes</a:t>
            </a:r>
            <a:r>
              <a:rPr lang="en-US" sz="2000" dirty="0" smtClean="0">
                <a:cs typeface="Times New Roman" pitchFamily="18" charset="0"/>
              </a:rPr>
              <a:t> </a:t>
            </a:r>
            <a:endParaRPr lang="en-US" sz="2000" dirty="0">
              <a:cs typeface="Times New Roman" pitchFamily="18" charset="0"/>
            </a:endParaRPr>
          </a:p>
          <a:p>
            <a:pPr marL="342900" indent="-342900">
              <a:lnSpc>
                <a:spcPct val="150000"/>
              </a:lnSpc>
              <a:buClr>
                <a:schemeClr val="accent6"/>
              </a:buClr>
              <a:buFont typeface="Arial" panose="020B0604020202020204" pitchFamily="34" charset="0"/>
              <a:buChar char="•"/>
            </a:pPr>
            <a:r>
              <a:rPr lang="en-US" sz="2000" dirty="0">
                <a:cs typeface="Times New Roman" pitchFamily="18" charset="0"/>
              </a:rPr>
              <a:t>Risk factors for developing SSTIs include breakdown of the epidermis,  surgical procedures ,crowding, comorbidities, venous stasis, lymphedema</a:t>
            </a:r>
          </a:p>
          <a:p>
            <a:pPr marL="342900" indent="-342900">
              <a:lnSpc>
                <a:spcPct val="150000"/>
              </a:lnSpc>
              <a:buClr>
                <a:schemeClr val="accent6"/>
              </a:buClr>
              <a:buFont typeface="Arial" panose="020B0604020202020204" pitchFamily="34" charset="0"/>
              <a:buChar char="•"/>
            </a:pPr>
            <a:r>
              <a:rPr lang="en-US" sz="2000" dirty="0">
                <a:cs typeface="Times New Roman" pitchFamily="18" charset="0"/>
              </a:rPr>
              <a:t>Most of the infection are mild and can be managed on an outpatient </a:t>
            </a:r>
            <a:r>
              <a:rPr lang="en-US" sz="2000" dirty="0" smtClean="0">
                <a:cs typeface="Times New Roman" pitchFamily="18" charset="0"/>
              </a:rPr>
              <a:t>basis In </a:t>
            </a:r>
            <a:r>
              <a:rPr lang="en-US" sz="2000" dirty="0">
                <a:cs typeface="Times New Roman" pitchFamily="18" charset="0"/>
              </a:rPr>
              <a:t>case  </a:t>
            </a:r>
            <a:endParaRPr lang="en-US" sz="2000" dirty="0" smtClean="0">
              <a:cs typeface="Times New Roman" pitchFamily="18" charset="0"/>
            </a:endParaRPr>
          </a:p>
          <a:p>
            <a:pPr marL="342900" indent="-342900">
              <a:lnSpc>
                <a:spcPct val="150000"/>
              </a:lnSpc>
              <a:buClr>
                <a:schemeClr val="accent6"/>
              </a:buClr>
              <a:buFont typeface="Arial" panose="020B0604020202020204" pitchFamily="34" charset="0"/>
              <a:buChar char="•"/>
            </a:pPr>
            <a:r>
              <a:rPr lang="en-US" sz="2000" dirty="0" smtClean="0">
                <a:cs typeface="Times New Roman" pitchFamily="18" charset="0"/>
              </a:rPr>
              <a:t>Most </a:t>
            </a:r>
            <a:r>
              <a:rPr lang="en-US" sz="2000" dirty="0">
                <a:cs typeface="Times New Roman" pitchFamily="18" charset="0"/>
              </a:rPr>
              <a:t>SSTIs can be managed on an outpatient basis, although patients with evidence of rapidly progressive infection, high fevers, or other signs of systemic inflammatory response should be monitored in the hospital setting.</a:t>
            </a:r>
          </a:p>
          <a:p>
            <a:pPr marL="342900" indent="-342900">
              <a:lnSpc>
                <a:spcPct val="150000"/>
              </a:lnSpc>
              <a:buClr>
                <a:schemeClr val="accent6"/>
              </a:buClr>
              <a:buFont typeface="Arial" panose="020B0604020202020204" pitchFamily="34" charset="0"/>
              <a:buChar char="•"/>
            </a:pPr>
            <a:r>
              <a:rPr lang="en-US" sz="2000" dirty="0" smtClean="0">
                <a:cs typeface="Times New Roman" pitchFamily="18" charset="0"/>
              </a:rPr>
              <a:t>Superficial </a:t>
            </a:r>
            <a:r>
              <a:rPr lang="en-US" sz="2000" dirty="0">
                <a:cs typeface="Times New Roman" pitchFamily="18" charset="0"/>
              </a:rPr>
              <a:t>SSTIs typically do not require systemic antibiotic treatment and can be managed with topical antibiotic agents, heat packs, or incision and drainage.</a:t>
            </a:r>
          </a:p>
          <a:p>
            <a:pPr marL="342900" indent="-342900">
              <a:lnSpc>
                <a:spcPct val="150000"/>
              </a:lnSpc>
              <a:buClr>
                <a:schemeClr val="accent6"/>
              </a:buClr>
              <a:buFont typeface="Arial" panose="020B0604020202020204" pitchFamily="34" charset="0"/>
              <a:buChar char="•"/>
            </a:pPr>
            <a:r>
              <a:rPr lang="en-US" sz="2000" dirty="0" smtClean="0">
                <a:cs typeface="Times New Roman" pitchFamily="18" charset="0"/>
              </a:rPr>
              <a:t>Systemic </a:t>
            </a:r>
            <a:r>
              <a:rPr lang="en-US" sz="2000" dirty="0">
                <a:cs typeface="Times New Roman" pitchFamily="18" charset="0"/>
              </a:rPr>
              <a:t>antibiotic agents that provide coverage for both Staphylococcus </a:t>
            </a:r>
            <a:r>
              <a:rPr lang="en-US" sz="2000" dirty="0" err="1">
                <a:cs typeface="Times New Roman" pitchFamily="18" charset="0"/>
              </a:rPr>
              <a:t>aureus</a:t>
            </a:r>
            <a:r>
              <a:rPr lang="en-US" sz="2000" dirty="0">
                <a:cs typeface="Times New Roman" pitchFamily="18" charset="0"/>
              </a:rPr>
              <a:t> and </a:t>
            </a:r>
            <a:r>
              <a:rPr lang="en-US" sz="2000" dirty="0" smtClean="0">
                <a:cs typeface="Times New Roman" pitchFamily="18" charset="0"/>
              </a:rPr>
              <a:t>Streptococcus </a:t>
            </a:r>
            <a:r>
              <a:rPr lang="en-US" sz="2000" dirty="0" err="1" smtClean="0">
                <a:cs typeface="Times New Roman" pitchFamily="18" charset="0"/>
              </a:rPr>
              <a:t>pyogenes</a:t>
            </a:r>
            <a:r>
              <a:rPr lang="en-US" sz="2000" dirty="0" smtClean="0">
                <a:cs typeface="Times New Roman" pitchFamily="18" charset="0"/>
              </a:rPr>
              <a:t> </a:t>
            </a:r>
            <a:r>
              <a:rPr lang="en-US" sz="2000" dirty="0">
                <a:cs typeface="Times New Roman" pitchFamily="18" charset="0"/>
              </a:rPr>
              <a:t>are most commonly used as empiric therapy for both uncomplicated and complicated </a:t>
            </a:r>
            <a:r>
              <a:rPr lang="en-US" sz="2000" dirty="0" smtClean="0">
                <a:cs typeface="Times New Roman" pitchFamily="18" charset="0"/>
              </a:rPr>
              <a:t>deeper infections</a:t>
            </a:r>
            <a:r>
              <a:rPr lang="en-US" sz="2000" dirty="0">
                <a:cs typeface="Times New Roman" pitchFamily="18" charset="0"/>
              </a:rPr>
              <a:t>.</a:t>
            </a:r>
          </a:p>
          <a:p>
            <a:endParaRPr lang="en-US" dirty="0"/>
          </a:p>
          <a:p>
            <a:endParaRPr lang="en-US" dirty="0">
              <a:cs typeface="Times New Roman" pitchFamily="18" charset="0"/>
            </a:endParaRPr>
          </a:p>
        </p:txBody>
      </p:sp>
      <p:cxnSp>
        <p:nvCxnSpPr>
          <p:cNvPr id="7" name="Straight Connector 6"/>
          <p:cNvCxnSpPr/>
          <p:nvPr/>
        </p:nvCxnSpPr>
        <p:spPr>
          <a:xfrm flipH="1">
            <a:off x="0" y="6294080"/>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6888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628" y="199334"/>
            <a:ext cx="9144000" cy="655093"/>
          </a:xfrm>
        </p:spPr>
        <p:txBody>
          <a:bodyPr>
            <a:normAutofit fontScale="90000"/>
          </a:bodyPr>
          <a:lstStyle/>
          <a:p>
            <a:pPr algn="l"/>
            <a:r>
              <a:rPr lang="en-US" dirty="0" smtClean="0">
                <a:solidFill>
                  <a:schemeClr val="accent2"/>
                </a:solidFill>
              </a:rPr>
              <a:t>Objectives: </a:t>
            </a:r>
            <a:endParaRPr lang="x-none" dirty="0">
              <a:solidFill>
                <a:schemeClr val="accent2"/>
              </a:solidFill>
            </a:endParaRPr>
          </a:p>
        </p:txBody>
      </p:sp>
      <p:sp>
        <p:nvSpPr>
          <p:cNvPr id="3" name="Subtitle 2"/>
          <p:cNvSpPr>
            <a:spLocks noGrp="1"/>
          </p:cNvSpPr>
          <p:nvPr>
            <p:ph type="subTitle" idx="1"/>
          </p:nvPr>
        </p:nvSpPr>
        <p:spPr>
          <a:xfrm>
            <a:off x="287628" y="1032039"/>
            <a:ext cx="11904372" cy="5445457"/>
          </a:xfrm>
        </p:spPr>
        <p:txBody>
          <a:bodyPr>
            <a:normAutofit/>
          </a:bodyPr>
          <a:lstStyle/>
          <a:p>
            <a:pPr algn="l"/>
            <a:r>
              <a:rPr lang="en-US" dirty="0" smtClean="0">
                <a:solidFill>
                  <a:schemeClr val="accent2"/>
                </a:solidFill>
              </a:rPr>
              <a:t>1. </a:t>
            </a:r>
            <a:r>
              <a:rPr lang="en-US" dirty="0" smtClean="0"/>
              <a:t>Describe the anatomical structure of skin and soft tissues.</a:t>
            </a:r>
          </a:p>
          <a:p>
            <a:pPr algn="l"/>
            <a:r>
              <a:rPr lang="en-US" dirty="0" smtClean="0">
                <a:solidFill>
                  <a:schemeClr val="accent2"/>
                </a:solidFill>
              </a:rPr>
              <a:t>2. </a:t>
            </a:r>
            <a:r>
              <a:rPr lang="en-US" dirty="0" smtClean="0"/>
              <a:t>Differentiate the various types of skin and soft tissue infections and there clinical presentation. </a:t>
            </a:r>
          </a:p>
          <a:p>
            <a:pPr algn="l"/>
            <a:r>
              <a:rPr lang="en-US" dirty="0" smtClean="0">
                <a:solidFill>
                  <a:schemeClr val="accent2"/>
                </a:solidFill>
              </a:rPr>
              <a:t>3. </a:t>
            </a:r>
            <a:r>
              <a:rPr lang="en-US" dirty="0" smtClean="0"/>
              <a:t>Name bacteria commonly involved in skin and soft tissue infections </a:t>
            </a:r>
          </a:p>
          <a:p>
            <a:pPr algn="l"/>
            <a:r>
              <a:rPr lang="en-US" dirty="0" smtClean="0">
                <a:solidFill>
                  <a:schemeClr val="accent2"/>
                </a:solidFill>
              </a:rPr>
              <a:t>4. </a:t>
            </a:r>
            <a:r>
              <a:rPr lang="en-US" dirty="0" smtClean="0"/>
              <a:t>Describe the pathogenesis of various types of skin and soft tissue infections 5. Recognize specimens that are acceptable and unacceptable for different types of skin and soft tissue infections </a:t>
            </a:r>
          </a:p>
          <a:p>
            <a:pPr algn="l"/>
            <a:r>
              <a:rPr lang="en-US" dirty="0" smtClean="0">
                <a:solidFill>
                  <a:schemeClr val="accent2"/>
                </a:solidFill>
              </a:rPr>
              <a:t>6. </a:t>
            </a:r>
            <a:r>
              <a:rPr lang="en-US" dirty="0" smtClean="0"/>
              <a:t>Describe the microscopic and colony morphology and the results of differentiating bacteria isolates in addition to other non-microbiological investigation</a:t>
            </a:r>
          </a:p>
          <a:p>
            <a:pPr algn="l"/>
            <a:r>
              <a:rPr lang="en-US" dirty="0" smtClean="0">
                <a:solidFill>
                  <a:schemeClr val="accent2"/>
                </a:solidFill>
              </a:rPr>
              <a:t>7. </a:t>
            </a:r>
            <a:r>
              <a:rPr lang="en-US" dirty="0" smtClean="0"/>
              <a:t>Discuss antimicrobial susceptibility testing of anaerobes including methods and antimicrobial agents to be tested.</a:t>
            </a:r>
          </a:p>
          <a:p>
            <a:pPr algn="l"/>
            <a:r>
              <a:rPr lang="en-US" dirty="0" smtClean="0">
                <a:solidFill>
                  <a:schemeClr val="accent2"/>
                </a:solidFill>
              </a:rPr>
              <a:t>8. </a:t>
            </a:r>
            <a:r>
              <a:rPr lang="en-US" dirty="0" smtClean="0"/>
              <a:t>Describe the major approaches to treat of skin and soft tissue infections ,either medical or surgical.</a:t>
            </a:r>
            <a:endParaRPr lang="x-none" dirty="0"/>
          </a:p>
        </p:txBody>
      </p:sp>
    </p:spTree>
    <p:extLst>
      <p:ext uri="{BB962C8B-B14F-4D97-AF65-F5344CB8AC3E}">
        <p14:creationId xmlns:p14="http://schemas.microsoft.com/office/powerpoint/2010/main" val="2969875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Rectangle 1"/>
          <p:cNvSpPr/>
          <p:nvPr/>
        </p:nvSpPr>
        <p:spPr>
          <a:xfrm>
            <a:off x="37027" y="-141667"/>
            <a:ext cx="2307939" cy="707886"/>
          </a:xfrm>
          <a:prstGeom prst="rect">
            <a:avLst/>
          </a:prstGeom>
        </p:spPr>
        <p:txBody>
          <a:bodyPr wrap="none">
            <a:spAutoFit/>
          </a:bodyPr>
          <a:lstStyle/>
          <a:p>
            <a:pPr algn="ctr"/>
            <a:r>
              <a:rPr lang="en-US" sz="4000" dirty="0">
                <a:ln w="0"/>
                <a:solidFill>
                  <a:schemeClr val="accent6"/>
                </a:solidFill>
                <a:effectLst>
                  <a:outerShdw blurRad="38100" dist="19050" dir="2700000" algn="tl" rotWithShape="0">
                    <a:schemeClr val="dk1">
                      <a:alpha val="40000"/>
                    </a:schemeClr>
                  </a:outerShdw>
                </a:effectLst>
              </a:rPr>
              <a:t>Summary:</a:t>
            </a:r>
          </a:p>
        </p:txBody>
      </p:sp>
      <p:cxnSp>
        <p:nvCxnSpPr>
          <p:cNvPr id="3" name="Straight Connector 2"/>
          <p:cNvCxnSpPr/>
          <p:nvPr/>
        </p:nvCxnSpPr>
        <p:spPr>
          <a:xfrm>
            <a:off x="0" y="6294783"/>
            <a:ext cx="12192000" cy="6626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572248473"/>
              </p:ext>
            </p:extLst>
          </p:nvPr>
        </p:nvGraphicFramePr>
        <p:xfrm>
          <a:off x="151961" y="565993"/>
          <a:ext cx="11707774" cy="5599324"/>
        </p:xfrm>
        <a:graphic>
          <a:graphicData uri="http://schemas.openxmlformats.org/drawingml/2006/table">
            <a:tbl>
              <a:tblPr firstRow="1" firstCol="1" bandRow="1">
                <a:tableStyleId>{F5AB1C69-6EDB-4FF4-983F-18BD219EF322}</a:tableStyleId>
              </a:tblPr>
              <a:tblGrid>
                <a:gridCol w="1530526"/>
                <a:gridCol w="1603450"/>
                <a:gridCol w="1803775"/>
                <a:gridCol w="1550642"/>
                <a:gridCol w="1507057"/>
                <a:gridCol w="1826406"/>
                <a:gridCol w="1885918"/>
              </a:tblGrid>
              <a:tr h="578018">
                <a:tc>
                  <a:txBody>
                    <a:bodyPr/>
                    <a:lstStyle/>
                    <a:p>
                      <a:pPr algn="ctr">
                        <a:lnSpc>
                          <a:spcPct val="115000"/>
                        </a:lnSpc>
                        <a:spcAft>
                          <a:spcPts val="0"/>
                        </a:spcAft>
                      </a:pPr>
                      <a:r>
                        <a:rPr lang="en-US" sz="2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tc>
                <a:tc>
                  <a:txBody>
                    <a:bodyPr/>
                    <a:lstStyle/>
                    <a:p>
                      <a:pPr algn="ctr">
                        <a:lnSpc>
                          <a:spcPct val="115000"/>
                        </a:lnSpc>
                        <a:spcAft>
                          <a:spcPts val="0"/>
                        </a:spcAft>
                      </a:pPr>
                      <a:r>
                        <a:rPr lang="en-US" sz="1400" dirty="0">
                          <a:solidFill>
                            <a:schemeClr val="tx1"/>
                          </a:solidFill>
                          <a:effectLst/>
                        </a:rPr>
                        <a:t>Impetigo</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solidFill>
                      <a:schemeClr val="accent6">
                        <a:lumMod val="60000"/>
                        <a:lumOff val="40000"/>
                      </a:schemeClr>
                    </a:solidFill>
                  </a:tcPr>
                </a:tc>
                <a:tc>
                  <a:txBody>
                    <a:bodyPr/>
                    <a:lstStyle/>
                    <a:p>
                      <a:pPr algn="ctr">
                        <a:lnSpc>
                          <a:spcPct val="115000"/>
                        </a:lnSpc>
                        <a:spcAft>
                          <a:spcPts val="0"/>
                        </a:spcAft>
                      </a:pPr>
                      <a:r>
                        <a:rPr lang="en-US" sz="1400" dirty="0">
                          <a:solidFill>
                            <a:schemeClr val="tx1"/>
                          </a:solidFill>
                          <a:effectLst/>
                        </a:rPr>
                        <a:t>Coetaneous abscesses</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solidFill>
                      <a:schemeClr val="accent6">
                        <a:lumMod val="60000"/>
                        <a:lumOff val="40000"/>
                      </a:schemeClr>
                    </a:solidFill>
                  </a:tcPr>
                </a:tc>
                <a:tc>
                  <a:txBody>
                    <a:bodyPr/>
                    <a:lstStyle/>
                    <a:p>
                      <a:pPr algn="ctr">
                        <a:lnSpc>
                          <a:spcPct val="115000"/>
                        </a:lnSpc>
                        <a:spcAft>
                          <a:spcPts val="0"/>
                        </a:spcAft>
                      </a:pPr>
                      <a:r>
                        <a:rPr lang="en-US" sz="1400" dirty="0">
                          <a:solidFill>
                            <a:schemeClr val="tx1"/>
                          </a:solidFill>
                          <a:effectLst/>
                        </a:rPr>
                        <a:t>Furuncles /Carbuncles</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solidFill>
                      <a:schemeClr val="accent6">
                        <a:lumMod val="60000"/>
                        <a:lumOff val="40000"/>
                      </a:schemeClr>
                    </a:solidFill>
                  </a:tcPr>
                </a:tc>
                <a:tc>
                  <a:txBody>
                    <a:bodyPr/>
                    <a:lstStyle/>
                    <a:p>
                      <a:pPr algn="ctr">
                        <a:lnSpc>
                          <a:spcPct val="115000"/>
                        </a:lnSpc>
                        <a:spcAft>
                          <a:spcPts val="0"/>
                        </a:spcAft>
                      </a:pPr>
                      <a:r>
                        <a:rPr lang="en-US" sz="1400" dirty="0">
                          <a:solidFill>
                            <a:schemeClr val="tx1"/>
                          </a:solidFill>
                          <a:effectLst/>
                        </a:rPr>
                        <a:t>Erysipelas</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solidFill>
                      <a:schemeClr val="accent6">
                        <a:lumMod val="60000"/>
                        <a:lumOff val="40000"/>
                      </a:schemeClr>
                    </a:solidFill>
                  </a:tcPr>
                </a:tc>
                <a:tc>
                  <a:txBody>
                    <a:bodyPr/>
                    <a:lstStyle/>
                    <a:p>
                      <a:pPr algn="ctr">
                        <a:lnSpc>
                          <a:spcPct val="115000"/>
                        </a:lnSpc>
                        <a:spcAft>
                          <a:spcPts val="0"/>
                        </a:spcAft>
                      </a:pPr>
                      <a:r>
                        <a:rPr lang="en-US" sz="1400" dirty="0">
                          <a:solidFill>
                            <a:schemeClr val="tx1"/>
                          </a:solidFill>
                          <a:effectLst/>
                        </a:rPr>
                        <a:t>Cellulitis</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solidFill>
                      <a:schemeClr val="accent6">
                        <a:lumMod val="60000"/>
                        <a:lumOff val="40000"/>
                      </a:schemeClr>
                    </a:solidFill>
                  </a:tcPr>
                </a:tc>
                <a:tc>
                  <a:txBody>
                    <a:bodyPr/>
                    <a:lstStyle/>
                    <a:p>
                      <a:pPr algn="ctr">
                        <a:lnSpc>
                          <a:spcPct val="115000"/>
                        </a:lnSpc>
                        <a:spcAft>
                          <a:spcPts val="0"/>
                        </a:spcAft>
                      </a:pPr>
                      <a:r>
                        <a:rPr lang="en-US" sz="1400" dirty="0">
                          <a:solidFill>
                            <a:schemeClr val="tx1"/>
                          </a:solidFill>
                          <a:effectLst/>
                        </a:rPr>
                        <a:t>Necrotizing fasciitis</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solidFill>
                      <a:schemeClr val="accent6">
                        <a:lumMod val="60000"/>
                        <a:lumOff val="40000"/>
                      </a:schemeClr>
                    </a:solidFill>
                  </a:tcPr>
                </a:tc>
              </a:tr>
              <a:tr h="579382">
                <a:tc>
                  <a:txBody>
                    <a:bodyPr/>
                    <a:lstStyle/>
                    <a:p>
                      <a:pPr algn="ctr">
                        <a:lnSpc>
                          <a:spcPct val="115000"/>
                        </a:lnSpc>
                        <a:spcAft>
                          <a:spcPts val="0"/>
                        </a:spcAft>
                      </a:pPr>
                      <a:r>
                        <a:rPr lang="en-US" sz="1400">
                          <a:solidFill>
                            <a:schemeClr val="tx1"/>
                          </a:solidFill>
                          <a:effectLst/>
                        </a:rPr>
                        <a:t>Part affected</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solidFill>
                      <a:schemeClr val="accent6">
                        <a:lumMod val="60000"/>
                        <a:lumOff val="40000"/>
                      </a:schemeClr>
                    </a:solidFill>
                  </a:tcPr>
                </a:tc>
                <a:tc>
                  <a:txBody>
                    <a:bodyPr/>
                    <a:lstStyle/>
                    <a:p>
                      <a:pPr algn="ctr">
                        <a:lnSpc>
                          <a:spcPct val="115000"/>
                        </a:lnSpc>
                        <a:spcAft>
                          <a:spcPts val="0"/>
                        </a:spcAft>
                      </a:pPr>
                      <a:r>
                        <a:rPr lang="en-US" sz="1200">
                          <a:effectLst/>
                        </a:rPr>
                        <a:t>epidermis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Dermis and deeper skin tissue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dermis and subcutaneous tissue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Upper dermis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 Deep dermis and subcutaneous tissue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dirty="0">
                          <a:effectLst/>
                        </a:rPr>
                        <a:t>Deep skin and  subcutaneous tissue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r>
              <a:tr h="1545017">
                <a:tc>
                  <a:txBody>
                    <a:bodyPr/>
                    <a:lstStyle/>
                    <a:p>
                      <a:pPr algn="ctr">
                        <a:lnSpc>
                          <a:spcPct val="115000"/>
                        </a:lnSpc>
                        <a:spcAft>
                          <a:spcPts val="0"/>
                        </a:spcAft>
                      </a:pPr>
                      <a:r>
                        <a:rPr lang="en-US" sz="1400" dirty="0">
                          <a:solidFill>
                            <a:schemeClr val="tx1"/>
                          </a:solidFill>
                          <a:effectLst/>
                        </a:rPr>
                        <a:t>Etiology</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solidFill>
                      <a:schemeClr val="accent6">
                        <a:lumMod val="60000"/>
                        <a:lumOff val="40000"/>
                      </a:schemeClr>
                    </a:solidFill>
                  </a:tcPr>
                </a:tc>
                <a:tc>
                  <a:txBody>
                    <a:bodyPr/>
                    <a:lstStyle/>
                    <a:p>
                      <a:pPr algn="ctr">
                        <a:lnSpc>
                          <a:spcPct val="115000"/>
                        </a:lnSpc>
                        <a:spcAft>
                          <a:spcPts val="0"/>
                        </a:spcAft>
                      </a:pPr>
                      <a:r>
                        <a:rPr lang="en-US" sz="1200">
                          <a:effectLst/>
                        </a:rPr>
                        <a:t>Caused by Beta Hemolytic streptococci / Staph. Aureus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Staph Aureus or polymicrobial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Staph Aureus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Beta hemolytic streptococci group 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Beta hemolytic streptococci (diabetics)    Staph. Aureus (trauma) Homophiles influenza (children)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Streptococcus A and  Clostridium perfrenges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r>
              <a:tr h="2124398">
                <a:tc>
                  <a:txBody>
                    <a:bodyPr/>
                    <a:lstStyle/>
                    <a:p>
                      <a:pPr algn="ctr">
                        <a:lnSpc>
                          <a:spcPct val="115000"/>
                        </a:lnSpc>
                        <a:spcAft>
                          <a:spcPts val="0"/>
                        </a:spcAft>
                      </a:pPr>
                      <a:r>
                        <a:rPr lang="en-US" sz="1400">
                          <a:solidFill>
                            <a:schemeClr val="tx1"/>
                          </a:solidFill>
                          <a:effectLst/>
                        </a:rPr>
                        <a:t>Characteristics</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solidFill>
                      <a:schemeClr val="accent6">
                        <a:lumMod val="60000"/>
                        <a:lumOff val="40000"/>
                      </a:schemeClr>
                    </a:solidFill>
                  </a:tcPr>
                </a:tc>
                <a:tc>
                  <a:txBody>
                    <a:bodyPr/>
                    <a:lstStyle/>
                    <a:p>
                      <a:pPr algn="ctr">
                        <a:lnSpc>
                          <a:spcPct val="115000"/>
                        </a:lnSpc>
                        <a:spcAft>
                          <a:spcPts val="0"/>
                        </a:spcAft>
                      </a:pPr>
                      <a:r>
                        <a:rPr lang="en-US" sz="1200">
                          <a:effectLst/>
                        </a:rPr>
                        <a:t>Systemic symptom usually absent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Painful, tender and fluctuant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Hair follicle infection (folliculitis)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Red , tender , painful plaque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Risk factors : obesity ,  </a:t>
                      </a:r>
                      <a:endParaRPr lang="en-US" sz="1100">
                        <a:effectLst/>
                      </a:endParaRPr>
                    </a:p>
                    <a:p>
                      <a:pPr algn="ctr">
                        <a:lnSpc>
                          <a:spcPct val="115000"/>
                        </a:lnSpc>
                        <a:spcAft>
                          <a:spcPts val="0"/>
                        </a:spcAft>
                      </a:pPr>
                      <a:r>
                        <a:rPr lang="en-US" sz="1200">
                          <a:effectLst/>
                        </a:rPr>
                        <a:t>venous insufficiency , lymphatic obstruction, preexisting skin infection , ulceration , eczema</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The most serious infection in Microbiology.</a:t>
                      </a:r>
                      <a:endParaRPr lang="en-US" sz="1100">
                        <a:effectLst/>
                      </a:endParaRPr>
                    </a:p>
                    <a:p>
                      <a:pPr algn="ctr">
                        <a:lnSpc>
                          <a:spcPct val="115000"/>
                        </a:lnSpc>
                        <a:spcAft>
                          <a:spcPts val="0"/>
                        </a:spcAft>
                      </a:pPr>
                      <a:r>
                        <a:rPr lang="en-US" sz="1200">
                          <a:effectLst/>
                        </a:rPr>
                        <a:t>Associated with gangrene and shock organ failure.</a:t>
                      </a:r>
                      <a:endParaRPr lang="en-US" sz="1100">
                        <a:effectLst/>
                      </a:endParaRPr>
                    </a:p>
                    <a:p>
                      <a:pPr algn="ctr">
                        <a:lnSpc>
                          <a:spcPct val="115000"/>
                        </a:lnSpc>
                        <a:spcAft>
                          <a:spcPts val="0"/>
                        </a:spcAft>
                      </a:pPr>
                      <a:r>
                        <a:rPr lang="en-US" sz="1200">
                          <a:effectLst/>
                        </a:rPr>
                        <a:t>Associated with gangrene and shock organ failure</a:t>
                      </a:r>
                      <a:endParaRPr lang="en-US" sz="1100">
                        <a:effectLst/>
                      </a:endParaRPr>
                    </a:p>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r>
              <a:tr h="772509">
                <a:tc>
                  <a:txBody>
                    <a:bodyPr/>
                    <a:lstStyle/>
                    <a:p>
                      <a:pPr algn="ctr">
                        <a:lnSpc>
                          <a:spcPct val="115000"/>
                        </a:lnSpc>
                        <a:spcAft>
                          <a:spcPts val="0"/>
                        </a:spcAft>
                      </a:pPr>
                      <a:r>
                        <a:rPr lang="en-US" sz="1400" dirty="0">
                          <a:solidFill>
                            <a:schemeClr val="tx1"/>
                          </a:solidFill>
                          <a:effectLst/>
                        </a:rPr>
                        <a:t>Treatment</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solidFill>
                      <a:schemeClr val="accent6">
                        <a:lumMod val="60000"/>
                        <a:lumOff val="40000"/>
                      </a:schemeClr>
                    </a:solidFill>
                  </a:tcPr>
                </a:tc>
                <a:tc>
                  <a:txBody>
                    <a:bodyPr/>
                    <a:lstStyle/>
                    <a:p>
                      <a:pPr algn="ctr">
                        <a:lnSpc>
                          <a:spcPct val="115000"/>
                        </a:lnSpc>
                        <a:spcAft>
                          <a:spcPts val="0"/>
                        </a:spcAft>
                      </a:pPr>
                      <a:r>
                        <a:rPr lang="en-US" sz="1200">
                          <a:effectLst/>
                        </a:rPr>
                        <a:t>Cefazolen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Incision and evacuation of pus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Systemic antibiotics are usually unnecessary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Penicillin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a:effectLst/>
                        </a:rPr>
                        <a:t>Penicillin, cloxacillin  Cefazolen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c>
                  <a:txBody>
                    <a:bodyPr/>
                    <a:lstStyle/>
                    <a:p>
                      <a:pPr algn="ctr">
                        <a:lnSpc>
                          <a:spcPct val="115000"/>
                        </a:lnSpc>
                        <a:spcAft>
                          <a:spcPts val="0"/>
                        </a:spcAft>
                      </a:pPr>
                      <a:r>
                        <a:rPr lang="en-US" sz="1200" dirty="0">
                          <a:effectLst/>
                        </a:rPr>
                        <a:t>Penicillin , Clindamycin and  Surgery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50079" marR="50079" marT="0" marB="0" anchor="ctr"/>
                </a:tc>
              </a:tr>
            </a:tbl>
          </a:graphicData>
        </a:graphic>
      </p:graphicFrame>
      <p:sp>
        <p:nvSpPr>
          <p:cNvPr id="5" name="Rectangle 1"/>
          <p:cNvSpPr>
            <a:spLocks noChangeArrowheads="1"/>
          </p:cNvSpPr>
          <p:nvPr/>
        </p:nvSpPr>
        <p:spPr bwMode="auto">
          <a:xfrm>
            <a:off x="2857500" y="1692275"/>
            <a:ext cx="97983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0" y="6409155"/>
            <a:ext cx="2086377" cy="369332"/>
          </a:xfrm>
          <a:prstGeom prst="rect">
            <a:avLst/>
          </a:prstGeom>
          <a:noFill/>
        </p:spPr>
        <p:txBody>
          <a:bodyPr wrap="square" rtlCol="0">
            <a:spAutoFit/>
          </a:bodyPr>
          <a:lstStyle/>
          <a:p>
            <a:r>
              <a:rPr lang="en-US" b="1" dirty="0" smtClean="0"/>
              <a:t>Did you study well ? </a:t>
            </a:r>
            <a:endParaRPr lang="en-US" b="1" dirty="0"/>
          </a:p>
        </p:txBody>
      </p:sp>
      <p:sp>
        <p:nvSpPr>
          <p:cNvPr id="7" name="مستطيل 6"/>
          <p:cNvSpPr/>
          <p:nvPr/>
        </p:nvSpPr>
        <p:spPr>
          <a:xfrm>
            <a:off x="2086377" y="6409155"/>
            <a:ext cx="9015212" cy="369332"/>
          </a:xfrm>
          <a:prstGeom prst="rect">
            <a:avLst/>
          </a:prstGeom>
        </p:spPr>
        <p:txBody>
          <a:bodyPr wrap="square">
            <a:spAutoFit/>
          </a:bodyPr>
          <a:lstStyle/>
          <a:p>
            <a:pPr fontAlgn="ctr"/>
            <a:r>
              <a:rPr lang="en-US" u="none" strike="noStrike" dirty="0" smtClean="0">
                <a:solidFill>
                  <a:srgbClr val="D85F7F"/>
                </a:solidFill>
                <a:effectLst/>
                <a:latin typeface="inherit" charset="0"/>
                <a:hlinkClick r:id="rId2"/>
              </a:rPr>
              <a:t>https://www.onlineexambuilder.com/micro-1/exam-121025</a:t>
            </a:r>
            <a:endParaRPr lang="en-US" dirty="0">
              <a:effectLst/>
              <a:latin typeface="inherit" charset="0"/>
            </a:endParaRPr>
          </a:p>
        </p:txBody>
      </p:sp>
    </p:spTree>
    <p:extLst>
      <p:ext uri="{BB962C8B-B14F-4D97-AF65-F5344CB8AC3E}">
        <p14:creationId xmlns:p14="http://schemas.microsoft.com/office/powerpoint/2010/main" val="2392853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35" y="0"/>
            <a:ext cx="1189813" cy="707886"/>
          </a:xfrm>
          <a:prstGeom prst="rect">
            <a:avLst/>
          </a:prstGeom>
        </p:spPr>
        <p:txBody>
          <a:bodyPr wrap="none">
            <a:spAutoFit/>
          </a:bodyPr>
          <a:lstStyle/>
          <a:p>
            <a:pPr algn="ctr"/>
            <a:r>
              <a:rPr lang="en-US" sz="4000" dirty="0" smtClean="0">
                <a:ln w="0"/>
                <a:solidFill>
                  <a:schemeClr val="accent6"/>
                </a:solidFill>
                <a:effectLst>
                  <a:outerShdw blurRad="38100" dist="19050" dir="2700000" algn="tl" rotWithShape="0">
                    <a:schemeClr val="dk1">
                      <a:alpha val="40000"/>
                    </a:schemeClr>
                  </a:outerShdw>
                </a:effectLst>
              </a:rPr>
              <a:t>SAQ:</a:t>
            </a:r>
            <a:endParaRPr lang="en-US" sz="4000" dirty="0">
              <a:ln w="0"/>
              <a:solidFill>
                <a:schemeClr val="accent6"/>
              </a:solidFill>
              <a:effectLst>
                <a:outerShdw blurRad="38100" dist="19050" dir="2700000" algn="tl" rotWithShape="0">
                  <a:schemeClr val="dk1">
                    <a:alpha val="40000"/>
                  </a:schemeClr>
                </a:outerShdw>
              </a:effectLst>
            </a:endParaRPr>
          </a:p>
        </p:txBody>
      </p:sp>
      <p:sp>
        <p:nvSpPr>
          <p:cNvPr id="3" name="Rectangle 2"/>
          <p:cNvSpPr/>
          <p:nvPr/>
        </p:nvSpPr>
        <p:spPr>
          <a:xfrm>
            <a:off x="1270748" y="117433"/>
            <a:ext cx="10831100" cy="646331"/>
          </a:xfrm>
          <a:prstGeom prst="rect">
            <a:avLst/>
          </a:prstGeom>
        </p:spPr>
        <p:txBody>
          <a:bodyPr wrap="square">
            <a:spAutoFit/>
          </a:bodyPr>
          <a:lstStyle/>
          <a:p>
            <a:r>
              <a:rPr lang="en-US" b="1" dirty="0">
                <a:solidFill>
                  <a:schemeClr val="accent5"/>
                </a:solidFill>
              </a:rPr>
              <a:t>42 year old male with Diabetes Mellitus came with sever pain, fever and his right leg was swelling, redness and blisters with subsequent necrosis. </a:t>
            </a:r>
            <a:endParaRPr lang="ar-SA" b="1" dirty="0">
              <a:solidFill>
                <a:schemeClr val="accent5"/>
              </a:solidFill>
            </a:endParaRPr>
          </a:p>
        </p:txBody>
      </p:sp>
      <p:sp>
        <p:nvSpPr>
          <p:cNvPr id="4" name="Rectangle 3"/>
          <p:cNvSpPr/>
          <p:nvPr/>
        </p:nvSpPr>
        <p:spPr>
          <a:xfrm>
            <a:off x="0" y="982821"/>
            <a:ext cx="12192000" cy="2215991"/>
          </a:xfrm>
          <a:prstGeom prst="rect">
            <a:avLst/>
          </a:prstGeom>
        </p:spPr>
        <p:txBody>
          <a:bodyPr wrap="square">
            <a:spAutoFit/>
          </a:bodyPr>
          <a:lstStyle/>
          <a:p>
            <a:r>
              <a:rPr lang="en-US" b="1" dirty="0"/>
              <a:t>Q1: What is the most likely Diagnose in this case ?</a:t>
            </a:r>
          </a:p>
          <a:p>
            <a:r>
              <a:rPr lang="en-US" sz="600" dirty="0"/>
              <a:t>Necrotizing </a:t>
            </a:r>
            <a:r>
              <a:rPr lang="en-US" sz="600" dirty="0" smtClean="0"/>
              <a:t>fasciitis</a:t>
            </a:r>
            <a:endParaRPr lang="en-US" dirty="0"/>
          </a:p>
          <a:p>
            <a:pPr>
              <a:lnSpc>
                <a:spcPct val="150000"/>
              </a:lnSpc>
            </a:pPr>
            <a:r>
              <a:rPr lang="en-US" b="1" dirty="0"/>
              <a:t>Q2: How can we differentiate between this infection in this case and cellulitis, Both of them, the patient come with pain and mild redness ?</a:t>
            </a:r>
          </a:p>
          <a:p>
            <a:r>
              <a:rPr lang="en-US" sz="600" dirty="0"/>
              <a:t>In Necrotizing fasciitis, the patient has SEVER PAIN and feels heaviness in the leg infected</a:t>
            </a:r>
            <a:r>
              <a:rPr lang="en-US" sz="600" dirty="0" smtClean="0"/>
              <a:t>.</a:t>
            </a:r>
            <a:endParaRPr lang="en-US" dirty="0"/>
          </a:p>
          <a:p>
            <a:r>
              <a:rPr lang="en-US" b="1" dirty="0"/>
              <a:t>Q3: Can radiologist confirm our diagnose ?</a:t>
            </a:r>
          </a:p>
          <a:p>
            <a:r>
              <a:rPr lang="en-US" sz="600" dirty="0"/>
              <a:t>Yes , by X-rays to see if there is any subcutaneous gases or not. </a:t>
            </a:r>
          </a:p>
          <a:p>
            <a:r>
              <a:rPr lang="en-US" sz="600" dirty="0"/>
              <a:t>          by MRI &amp; CT  for soft tissue. </a:t>
            </a:r>
            <a:endParaRPr lang="en-US" dirty="0"/>
          </a:p>
          <a:p>
            <a:r>
              <a:rPr lang="en-US" b="1" dirty="0"/>
              <a:t>Q4: If we say that this case is Type(I) infection. What does it mean ? </a:t>
            </a:r>
          </a:p>
          <a:p>
            <a:r>
              <a:rPr lang="en-US" sz="600" dirty="0"/>
              <a:t>This infection cause by </a:t>
            </a:r>
            <a:r>
              <a:rPr lang="en-US" sz="600" dirty="0" err="1"/>
              <a:t>polymicrobial</a:t>
            </a:r>
            <a:r>
              <a:rPr lang="en-US" sz="600" dirty="0"/>
              <a:t> agent ( mixed organisms / more than one ).</a:t>
            </a:r>
          </a:p>
        </p:txBody>
      </p:sp>
      <p:sp>
        <p:nvSpPr>
          <p:cNvPr id="5" name="Rectangle 4"/>
          <p:cNvSpPr/>
          <p:nvPr/>
        </p:nvSpPr>
        <p:spPr>
          <a:xfrm>
            <a:off x="0" y="3216658"/>
            <a:ext cx="12192000" cy="2908489"/>
          </a:xfrm>
          <a:prstGeom prst="rect">
            <a:avLst/>
          </a:prstGeom>
        </p:spPr>
        <p:txBody>
          <a:bodyPr wrap="square">
            <a:spAutoFit/>
          </a:bodyPr>
          <a:lstStyle/>
          <a:p>
            <a:r>
              <a:rPr lang="en-US" b="1" dirty="0"/>
              <a:t>Q5: List some organism can cause this infection ?</a:t>
            </a:r>
          </a:p>
          <a:p>
            <a:r>
              <a:rPr lang="en-US" sz="600" dirty="0"/>
              <a:t>Group A streptococcus / Clostridium </a:t>
            </a:r>
            <a:r>
              <a:rPr lang="en-US" sz="600" dirty="0" err="1"/>
              <a:t>perfringens</a:t>
            </a:r>
            <a:r>
              <a:rPr lang="en-US" sz="600" dirty="0"/>
              <a:t> / </a:t>
            </a:r>
            <a:r>
              <a:rPr lang="en-US" sz="600" dirty="0" err="1"/>
              <a:t>Bacteroides</a:t>
            </a:r>
            <a:r>
              <a:rPr lang="en-US" sz="600" dirty="0"/>
              <a:t> </a:t>
            </a:r>
            <a:r>
              <a:rPr lang="en-US" sz="600" dirty="0" err="1"/>
              <a:t>fragilis</a:t>
            </a:r>
            <a:r>
              <a:rPr lang="en-US" sz="600" dirty="0"/>
              <a:t> / Fungi</a:t>
            </a:r>
            <a:r>
              <a:rPr lang="en-US" sz="600" dirty="0" smtClean="0"/>
              <a:t>.</a:t>
            </a:r>
            <a:endParaRPr lang="en-US" dirty="0"/>
          </a:p>
          <a:p>
            <a:pPr>
              <a:lnSpc>
                <a:spcPct val="150000"/>
              </a:lnSpc>
            </a:pPr>
            <a:r>
              <a:rPr lang="en-US" b="1" dirty="0"/>
              <a:t>Q6: The surgeon play an important role in this case by removing the necrotic tissue and sending a sample to Microbiology </a:t>
            </a:r>
            <a:r>
              <a:rPr lang="en-US" b="1" dirty="0" smtClean="0"/>
              <a:t>lab.</a:t>
            </a:r>
          </a:p>
          <a:p>
            <a:pPr>
              <a:lnSpc>
                <a:spcPct val="150000"/>
              </a:lnSpc>
            </a:pPr>
            <a:r>
              <a:rPr lang="en-US" b="1" dirty="0" smtClean="0"/>
              <a:t>What </a:t>
            </a:r>
            <a:r>
              <a:rPr lang="en-US" b="1" dirty="0"/>
              <a:t>is the purpose of sending that sample after removing the necrotic tissue ?</a:t>
            </a:r>
          </a:p>
          <a:p>
            <a:r>
              <a:rPr lang="en-US" sz="600" dirty="0"/>
              <a:t>To Know what are the causative organisms and therefore determine the suitable Antibiotics for treatment </a:t>
            </a:r>
            <a:r>
              <a:rPr lang="en-US" sz="600" dirty="0" smtClean="0"/>
              <a:t>.</a:t>
            </a:r>
            <a:endParaRPr lang="en-US" dirty="0"/>
          </a:p>
          <a:p>
            <a:pPr>
              <a:lnSpc>
                <a:spcPct val="150000"/>
              </a:lnSpc>
            </a:pPr>
            <a:r>
              <a:rPr lang="en-US" b="1" dirty="0"/>
              <a:t>Q7: Why in this case we recommend to use combinations of Penicillin-clindamycin ?</a:t>
            </a:r>
          </a:p>
          <a:p>
            <a:r>
              <a:rPr lang="en-US" sz="600" dirty="0"/>
              <a:t>The Clindamycin is more penetrate into soft tissue. </a:t>
            </a:r>
          </a:p>
          <a:p>
            <a:r>
              <a:rPr lang="en-US" sz="600" dirty="0"/>
              <a:t>The Clindamycin works on the ribosome which lead to inhibit the synthesis of proteins which are in this case the toxins. </a:t>
            </a:r>
            <a:endParaRPr lang="en-US" dirty="0"/>
          </a:p>
          <a:p>
            <a:pPr>
              <a:lnSpc>
                <a:spcPct val="150000"/>
              </a:lnSpc>
            </a:pPr>
            <a:r>
              <a:rPr lang="en-US" b="1" dirty="0"/>
              <a:t>Q8: Streptococcus </a:t>
            </a:r>
            <a:r>
              <a:rPr lang="en-US" b="1" dirty="0" err="1"/>
              <a:t>pyogenes</a:t>
            </a:r>
            <a:r>
              <a:rPr lang="en-US" b="1" dirty="0"/>
              <a:t> are destroying the skin and muscle by releasing exotoxins which sometimes known as (</a:t>
            </a:r>
            <a:r>
              <a:rPr lang="en-US" b="1" dirty="0" err="1"/>
              <a:t>Superantigen</a:t>
            </a:r>
            <a:r>
              <a:rPr lang="en-US" b="1" dirty="0"/>
              <a:t>). What does it mean ? </a:t>
            </a:r>
          </a:p>
          <a:p>
            <a:r>
              <a:rPr lang="en-US" sz="600" dirty="0"/>
              <a:t>They are a class of antigen that cause non-specific activation of T-cells, therefore overproduction of cytokines which may lead to Severe systemic illness such as Toxic shock syndrome.</a:t>
            </a:r>
          </a:p>
        </p:txBody>
      </p:sp>
      <p:cxnSp>
        <p:nvCxnSpPr>
          <p:cNvPr id="6" name="Straight Connector 5"/>
          <p:cNvCxnSpPr/>
          <p:nvPr/>
        </p:nvCxnSpPr>
        <p:spPr>
          <a:xfrm flipH="1">
            <a:off x="0" y="6449631"/>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80935" y="6488668"/>
            <a:ext cx="5991384" cy="369332"/>
          </a:xfrm>
          <a:prstGeom prst="rect">
            <a:avLst/>
          </a:prstGeom>
          <a:noFill/>
        </p:spPr>
        <p:txBody>
          <a:bodyPr wrap="none" rtlCol="0">
            <a:spAutoFit/>
          </a:bodyPr>
          <a:lstStyle/>
          <a:p>
            <a:r>
              <a:rPr lang="en-US" dirty="0" smtClean="0">
                <a:solidFill>
                  <a:srgbClr val="FF0000"/>
                </a:solidFill>
              </a:rPr>
              <a:t>The answers are below the questions , ZOOM to see it clear =)</a:t>
            </a:r>
            <a:endParaRPr lang="en-US" dirty="0">
              <a:solidFill>
                <a:srgbClr val="FF0000"/>
              </a:solidFill>
            </a:endParaRPr>
          </a:p>
        </p:txBody>
      </p:sp>
    </p:spTree>
    <p:extLst>
      <p:ext uri="{BB962C8B-B14F-4D97-AF65-F5344CB8AC3E}">
        <p14:creationId xmlns:p14="http://schemas.microsoft.com/office/powerpoint/2010/main" val="89319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7310" y="0"/>
            <a:ext cx="3797386" cy="923330"/>
          </a:xfrm>
          <a:prstGeom prst="rect">
            <a:avLst/>
          </a:prstGeom>
          <a:noFill/>
        </p:spPr>
        <p:txBody>
          <a:bodyPr wrap="none" lIns="91440" tIns="45720" rIns="91440" bIns="45720">
            <a:spAutoFit/>
          </a:bodyPr>
          <a:lstStyle/>
          <a:p>
            <a:pPr algn="ctr"/>
            <a:r>
              <a:rPr lang="en-US" sz="5400" dirty="0">
                <a:ln w="0"/>
                <a:solidFill>
                  <a:schemeClr val="accent6"/>
                </a:solidFill>
                <a:effectLst>
                  <a:outerShdw blurRad="38100" dist="19050" dir="2700000" algn="tl" rotWithShape="0">
                    <a:schemeClr val="dk1">
                      <a:alpha val="40000"/>
                    </a:schemeClr>
                  </a:outerShdw>
                </a:effectLst>
              </a:rPr>
              <a:t>GOOD LUCK!</a:t>
            </a:r>
          </a:p>
        </p:txBody>
      </p:sp>
      <p:sp>
        <p:nvSpPr>
          <p:cNvPr id="3" name="Rectangle 2"/>
          <p:cNvSpPr/>
          <p:nvPr/>
        </p:nvSpPr>
        <p:spPr>
          <a:xfrm>
            <a:off x="0" y="1113147"/>
            <a:ext cx="8293711" cy="8586966"/>
          </a:xfrm>
          <a:prstGeom prst="rect">
            <a:avLst/>
          </a:prstGeom>
          <a:noFill/>
        </p:spPr>
        <p:txBody>
          <a:bodyPr wrap="square" lIns="91440" tIns="45720" rIns="91440" bIns="45720">
            <a:spAutoFit/>
          </a:bodyPr>
          <a:lstStyle/>
          <a:p>
            <a:r>
              <a:rPr lang="en-US" sz="3600" b="0" cap="none" spc="0" dirty="0">
                <a:ln w="0"/>
                <a:solidFill>
                  <a:schemeClr val="accent6"/>
                </a:solidFill>
                <a:effectLst>
                  <a:outerShdw blurRad="38100" dist="19050" dir="2700000" algn="tl" rotWithShape="0">
                    <a:schemeClr val="dk1">
                      <a:alpha val="40000"/>
                    </a:schemeClr>
                  </a:outerShdw>
                </a:effectLst>
              </a:rPr>
              <a:t>MICROBIOLOGY TEAM:</a:t>
            </a:r>
          </a:p>
          <a:p>
            <a:pPr algn="r"/>
            <a:endParaRPr lang="en-US" sz="2400" dirty="0">
              <a:ln w="0"/>
            </a:endParaRPr>
          </a:p>
          <a:p>
            <a:r>
              <a:rPr lang="en-US" sz="2400" dirty="0">
                <a:ln w="0"/>
              </a:rPr>
              <a:t>Waleed </a:t>
            </a:r>
            <a:r>
              <a:rPr lang="en-US" sz="2400" dirty="0" err="1">
                <a:ln w="0"/>
              </a:rPr>
              <a:t>Aljamal</a:t>
            </a:r>
            <a:r>
              <a:rPr lang="en-US" sz="2400" dirty="0">
                <a:ln w="0"/>
              </a:rPr>
              <a:t> (leader)    </a:t>
            </a:r>
            <a:r>
              <a:rPr lang="en-US" sz="2400" dirty="0" err="1">
                <a:ln w="0"/>
              </a:rPr>
              <a:t>Shrooq</a:t>
            </a:r>
            <a:r>
              <a:rPr lang="en-US" sz="2400" dirty="0">
                <a:ln w="0"/>
              </a:rPr>
              <a:t> </a:t>
            </a:r>
            <a:r>
              <a:rPr lang="en-US" sz="2400" dirty="0" err="1">
                <a:ln w="0"/>
              </a:rPr>
              <a:t>Alsomali</a:t>
            </a:r>
            <a:r>
              <a:rPr lang="en-US" sz="2400" dirty="0">
                <a:ln w="0"/>
              </a:rPr>
              <a:t> (leader)</a:t>
            </a:r>
            <a:endParaRPr lang="en-US" sz="3600" b="0" cap="none" spc="0" dirty="0">
              <a:ln w="0"/>
              <a:solidFill>
                <a:schemeClr val="tx1"/>
              </a:solidFill>
              <a:effectLst>
                <a:outerShdw blurRad="38100" dist="19050" dir="2700000" algn="tl" rotWithShape="0">
                  <a:schemeClr val="dk1">
                    <a:alpha val="40000"/>
                  </a:schemeClr>
                </a:outerShdw>
              </a:effectLst>
            </a:endParaRPr>
          </a:p>
          <a:p>
            <a:r>
              <a:rPr lang="en-US" sz="2400" dirty="0">
                <a:ln w="0"/>
              </a:rPr>
              <a:t>Ibrahim </a:t>
            </a:r>
            <a:r>
              <a:rPr lang="en-US" sz="2400" dirty="0" err="1">
                <a:ln w="0"/>
              </a:rPr>
              <a:t>Fetyani</a:t>
            </a:r>
            <a:endParaRPr lang="en-US" sz="2400" dirty="0">
              <a:ln w="0"/>
            </a:endParaRPr>
          </a:p>
          <a:p>
            <a:r>
              <a:rPr lang="en-US" sz="2400" dirty="0" err="1">
                <a:ln w="0"/>
              </a:rPr>
              <a:t>Meshal</a:t>
            </a:r>
            <a:r>
              <a:rPr lang="en-US" sz="2400" dirty="0">
                <a:ln w="0"/>
              </a:rPr>
              <a:t> </a:t>
            </a:r>
            <a:r>
              <a:rPr lang="en-US" sz="2400" dirty="0" err="1">
                <a:ln w="0"/>
              </a:rPr>
              <a:t>Eiaidi</a:t>
            </a:r>
            <a:endParaRPr lang="en-US" sz="2400" dirty="0">
              <a:ln w="0"/>
            </a:endParaRPr>
          </a:p>
          <a:p>
            <a:r>
              <a:rPr lang="en-US" sz="2400" dirty="0">
                <a:ln w="0"/>
              </a:rPr>
              <a:t>Khalid </a:t>
            </a:r>
            <a:r>
              <a:rPr lang="en-US" sz="2400" dirty="0" err="1">
                <a:ln w="0"/>
              </a:rPr>
              <a:t>Alhusainan</a:t>
            </a:r>
            <a:r>
              <a:rPr lang="en-US" sz="2400" dirty="0">
                <a:ln w="0"/>
              </a:rPr>
              <a:t> </a:t>
            </a:r>
          </a:p>
          <a:p>
            <a:r>
              <a:rPr lang="en-US" sz="2400" dirty="0" err="1">
                <a:ln w="0"/>
              </a:rPr>
              <a:t>Hussam</a:t>
            </a:r>
            <a:r>
              <a:rPr lang="en-US" sz="2400" dirty="0">
                <a:ln w="0"/>
              </a:rPr>
              <a:t> </a:t>
            </a:r>
            <a:r>
              <a:rPr lang="en-US" sz="2400" dirty="0" err="1">
                <a:ln w="0"/>
              </a:rPr>
              <a:t>Alkhathlan</a:t>
            </a:r>
            <a:endParaRPr lang="en-US" sz="2400" dirty="0">
              <a:ln w="0"/>
            </a:endParaRPr>
          </a:p>
          <a:p>
            <a:r>
              <a:rPr lang="en-US" sz="2400" dirty="0">
                <a:ln w="0"/>
              </a:rPr>
              <a:t>Faisal </a:t>
            </a:r>
            <a:r>
              <a:rPr lang="en-US" sz="2400" dirty="0" err="1">
                <a:ln w="0"/>
              </a:rPr>
              <a:t>Alqumaizi</a:t>
            </a:r>
            <a:endParaRPr lang="en-US" sz="2400" dirty="0">
              <a:ln w="0"/>
            </a:endParaRPr>
          </a:p>
          <a:p>
            <a:r>
              <a:rPr lang="en-US" sz="2400" dirty="0" err="1">
                <a:ln w="0"/>
              </a:rPr>
              <a:t>Abdulaziz</a:t>
            </a:r>
            <a:r>
              <a:rPr lang="en-US" sz="2400" dirty="0">
                <a:ln w="0"/>
              </a:rPr>
              <a:t> </a:t>
            </a:r>
            <a:r>
              <a:rPr lang="en-US" sz="2400" dirty="0" err="1">
                <a:ln w="0"/>
              </a:rPr>
              <a:t>Alangari</a:t>
            </a:r>
            <a:endParaRPr lang="en-US" sz="2400" dirty="0">
              <a:ln w="0"/>
            </a:endParaRPr>
          </a:p>
          <a:p>
            <a:r>
              <a:rPr lang="en-US" sz="2400" dirty="0">
                <a:ln w="0"/>
              </a:rPr>
              <a:t>Khalid </a:t>
            </a:r>
            <a:r>
              <a:rPr lang="en-US" sz="2400" dirty="0" err="1">
                <a:ln w="0"/>
              </a:rPr>
              <a:t>Alshehri</a:t>
            </a:r>
            <a:endParaRPr lang="en-US" sz="2400" dirty="0">
              <a:ln w="0"/>
            </a:endParaRPr>
          </a:p>
          <a:p>
            <a:r>
              <a:rPr lang="en-US" sz="2400" dirty="0">
                <a:ln w="0"/>
              </a:rPr>
              <a:t>Nasir </a:t>
            </a:r>
            <a:r>
              <a:rPr lang="en-US" sz="2400" dirty="0" err="1">
                <a:ln w="0"/>
              </a:rPr>
              <a:t>Aldosarie</a:t>
            </a:r>
            <a:endParaRPr lang="en-US" sz="2400" dirty="0">
              <a:ln w="0"/>
            </a:endParaRPr>
          </a:p>
          <a:p>
            <a:r>
              <a:rPr lang="en-US" sz="2400" dirty="0">
                <a:ln w="0"/>
              </a:rPr>
              <a:t>Mohammad Al-</a:t>
            </a:r>
            <a:r>
              <a:rPr lang="en-US" sz="2400" dirty="0" err="1">
                <a:ln w="0"/>
              </a:rPr>
              <a:t>Kahil</a:t>
            </a: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3600" dirty="0">
              <a:ln w="0"/>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8342958" y="5648777"/>
            <a:ext cx="2411896" cy="524443"/>
          </a:xfrm>
          <a:prstGeom prst="rect">
            <a:avLst/>
          </a:prstGeom>
          <a:noFill/>
        </p:spPr>
        <p:txBody>
          <a:bodyPr wrap="square" lIns="91440" tIns="45720" rIns="91440" bIns="45720">
            <a:spAutoFit/>
          </a:bodyPr>
          <a:lstStyle/>
          <a:p>
            <a:pPr algn="ctr"/>
            <a:r>
              <a:rPr lang="en-US" sz="2800" b="0" cap="none" spc="0" dirty="0">
                <a:ln w="0"/>
                <a:solidFill>
                  <a:srgbClr val="00B0F0"/>
                </a:solidFill>
              </a:rPr>
              <a:t>@microbio436</a:t>
            </a:r>
          </a:p>
        </p:txBody>
      </p:sp>
      <p:sp>
        <p:nvSpPr>
          <p:cNvPr id="6" name="Rectangle 5"/>
          <p:cNvSpPr/>
          <p:nvPr/>
        </p:nvSpPr>
        <p:spPr>
          <a:xfrm>
            <a:off x="7775765" y="6126858"/>
            <a:ext cx="4018670" cy="461665"/>
          </a:xfrm>
          <a:prstGeom prst="rect">
            <a:avLst/>
          </a:prstGeom>
          <a:noFill/>
        </p:spPr>
        <p:txBody>
          <a:bodyPr wrap="square" lIns="91440" tIns="45720" rIns="91440" bIns="45720">
            <a:spAutoFit/>
          </a:bodyPr>
          <a:lstStyle/>
          <a:p>
            <a:pPr algn="ctr"/>
            <a:r>
              <a:rPr lang="en-US" sz="2400" b="0" cap="none" spc="0" dirty="0">
                <a:ln w="0"/>
                <a:solidFill>
                  <a:schemeClr val="tx1"/>
                </a:solidFill>
              </a:rPr>
              <a:t>436microbioteam@gmail.com</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75765" y="5648777"/>
            <a:ext cx="567193" cy="567193"/>
          </a:xfrm>
          <a:prstGeom prst="rect">
            <a:avLst/>
          </a:prstGeom>
        </p:spPr>
      </p:pic>
      <p:sp>
        <p:nvSpPr>
          <p:cNvPr id="7" name="Rectangle 6"/>
          <p:cNvSpPr/>
          <p:nvPr/>
        </p:nvSpPr>
        <p:spPr>
          <a:xfrm>
            <a:off x="7190960" y="4957329"/>
            <a:ext cx="5188280" cy="523220"/>
          </a:xfrm>
          <a:prstGeom prst="rect">
            <a:avLst/>
          </a:prstGeom>
        </p:spPr>
        <p:txBody>
          <a:bodyPr wrap="none">
            <a:spAutoFit/>
          </a:bodyPr>
          <a:lstStyle/>
          <a:p>
            <a:pPr algn="ctr"/>
            <a:r>
              <a:rPr lang="en-US" sz="2800" dirty="0">
                <a:ln w="0"/>
                <a:solidFill>
                  <a:schemeClr val="accent6"/>
                </a:solidFill>
                <a:effectLst>
                  <a:outerShdw blurRad="38100" dist="19050" dir="2700000" algn="tl" rotWithShape="0">
                    <a:schemeClr val="dk1">
                      <a:alpha val="40000"/>
                    </a:schemeClr>
                  </a:outerShdw>
                </a:effectLst>
              </a:rPr>
              <a:t>We are waiting for your feedback  </a:t>
            </a:r>
          </a:p>
        </p:txBody>
      </p:sp>
      <p:sp>
        <p:nvSpPr>
          <p:cNvPr id="8" name="Arc 7"/>
          <p:cNvSpPr/>
          <p:nvPr/>
        </p:nvSpPr>
        <p:spPr>
          <a:xfrm rot="16024822">
            <a:off x="7225857" y="5210182"/>
            <a:ext cx="809103" cy="696180"/>
          </a:xfrm>
          <a:prstGeom prst="arc">
            <a:avLst>
              <a:gd name="adj1" fmla="val 8546526"/>
              <a:gd name="adj2" fmla="val 1882258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 name="Arc 8"/>
          <p:cNvSpPr/>
          <p:nvPr/>
        </p:nvSpPr>
        <p:spPr>
          <a:xfrm rot="16024822">
            <a:off x="6987968" y="5133538"/>
            <a:ext cx="1229106" cy="1321490"/>
          </a:xfrm>
          <a:prstGeom prst="arc">
            <a:avLst>
              <a:gd name="adj1" fmla="val 9061474"/>
              <a:gd name="adj2" fmla="val 2011501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1" name="Rectangle 10"/>
          <p:cNvSpPr/>
          <p:nvPr/>
        </p:nvSpPr>
        <p:spPr>
          <a:xfrm>
            <a:off x="3313043" y="2412888"/>
            <a:ext cx="6096000" cy="3785652"/>
          </a:xfrm>
          <a:prstGeom prst="rect">
            <a:avLst/>
          </a:prstGeom>
        </p:spPr>
        <p:txBody>
          <a:bodyPr>
            <a:spAutoFit/>
          </a:bodyPr>
          <a:lstStyle/>
          <a:p>
            <a:r>
              <a:rPr lang="en-US" sz="2400" dirty="0" err="1">
                <a:ln w="0"/>
              </a:rPr>
              <a:t>Rawan</a:t>
            </a:r>
            <a:r>
              <a:rPr lang="en-US" sz="2400" dirty="0">
                <a:ln w="0"/>
              </a:rPr>
              <a:t> </a:t>
            </a:r>
            <a:r>
              <a:rPr lang="en-US" sz="2400" dirty="0" err="1">
                <a:ln w="0"/>
              </a:rPr>
              <a:t>Alqahtani</a:t>
            </a:r>
            <a:endParaRPr lang="x-none" sz="2400" dirty="0">
              <a:ln w="0"/>
            </a:endParaRPr>
          </a:p>
          <a:p>
            <a:r>
              <a:rPr lang="en-US" sz="2400" dirty="0" err="1">
                <a:ln w="0"/>
              </a:rPr>
              <a:t>Hanin</a:t>
            </a:r>
            <a:r>
              <a:rPr lang="en-US" sz="2400" dirty="0">
                <a:ln w="0"/>
              </a:rPr>
              <a:t> </a:t>
            </a:r>
            <a:r>
              <a:rPr lang="en-US" sz="2400" dirty="0" err="1">
                <a:ln w="0"/>
              </a:rPr>
              <a:t>Bashaikh</a:t>
            </a:r>
            <a:endParaRPr lang="en-US" sz="2400" dirty="0">
              <a:ln w="0"/>
            </a:endParaRPr>
          </a:p>
          <a:p>
            <a:r>
              <a:rPr lang="en-US" sz="2400" dirty="0">
                <a:ln w="0"/>
              </a:rPr>
              <a:t>Jawaher </a:t>
            </a:r>
            <a:r>
              <a:rPr lang="en-US" sz="2400" dirty="0" err="1">
                <a:ln w="0"/>
              </a:rPr>
              <a:t>Alkhayyal</a:t>
            </a:r>
            <a:endParaRPr lang="en-US" sz="2400" dirty="0">
              <a:ln w="0"/>
            </a:endParaRPr>
          </a:p>
          <a:p>
            <a:r>
              <a:rPr lang="en-US" sz="2400" dirty="0" err="1">
                <a:ln w="0"/>
              </a:rPr>
              <a:t>Reem</a:t>
            </a:r>
            <a:r>
              <a:rPr lang="en-US" sz="2400" dirty="0">
                <a:ln w="0"/>
              </a:rPr>
              <a:t> </a:t>
            </a:r>
            <a:r>
              <a:rPr lang="en-US" sz="2400" dirty="0" err="1">
                <a:ln w="0"/>
              </a:rPr>
              <a:t>Alshathri</a:t>
            </a:r>
            <a:endParaRPr lang="en-US" sz="2400" dirty="0">
              <a:ln w="0"/>
            </a:endParaRPr>
          </a:p>
          <a:p>
            <a:r>
              <a:rPr lang="en-US" sz="2400" dirty="0" err="1">
                <a:ln w="0"/>
              </a:rPr>
              <a:t>Ohoud</a:t>
            </a:r>
            <a:r>
              <a:rPr lang="en-US" sz="2400" dirty="0">
                <a:ln w="0"/>
              </a:rPr>
              <a:t> Abdullah</a:t>
            </a:r>
          </a:p>
          <a:p>
            <a:r>
              <a:rPr lang="en-US" sz="2400" dirty="0">
                <a:ln w="0"/>
              </a:rPr>
              <a:t>Lama </a:t>
            </a:r>
            <a:r>
              <a:rPr lang="en-US" sz="2400" dirty="0" smtClean="0">
                <a:ln w="0"/>
              </a:rPr>
              <a:t>Al-</a:t>
            </a:r>
            <a:r>
              <a:rPr lang="en-US" sz="2400" dirty="0" err="1" smtClean="0">
                <a:ln w="0"/>
              </a:rPr>
              <a:t>musallam</a:t>
            </a:r>
            <a:endParaRPr lang="en-US" sz="2400" dirty="0">
              <a:ln w="0"/>
            </a:endParaRPr>
          </a:p>
          <a:p>
            <a:r>
              <a:rPr lang="en-US" sz="2400" dirty="0" err="1" smtClean="0">
                <a:ln w="0"/>
              </a:rPr>
              <a:t>Wateen</a:t>
            </a:r>
            <a:r>
              <a:rPr lang="en-US" sz="2400" dirty="0" smtClean="0">
                <a:ln w="0"/>
              </a:rPr>
              <a:t> </a:t>
            </a:r>
            <a:r>
              <a:rPr lang="en-US" sz="2400" dirty="0" err="1" smtClean="0">
                <a:ln w="0"/>
              </a:rPr>
              <a:t>Alhamoud</a:t>
            </a:r>
            <a:endParaRPr lang="en-US" sz="2400" dirty="0">
              <a:ln w="0"/>
            </a:endParaRPr>
          </a:p>
          <a:p>
            <a:r>
              <a:rPr lang="en-US" sz="2400" dirty="0" err="1" smtClean="0">
                <a:ln w="0"/>
              </a:rPr>
              <a:t>Ruba</a:t>
            </a:r>
            <a:r>
              <a:rPr lang="en-US" sz="2400" dirty="0" smtClean="0">
                <a:ln w="0"/>
              </a:rPr>
              <a:t> </a:t>
            </a:r>
            <a:r>
              <a:rPr lang="en-US" sz="2400" dirty="0" err="1" smtClean="0">
                <a:ln w="0"/>
              </a:rPr>
              <a:t>Barnawi</a:t>
            </a:r>
            <a:endParaRPr lang="en-US" sz="2400" dirty="0">
              <a:ln w="0"/>
            </a:endParaRPr>
          </a:p>
          <a:p>
            <a:r>
              <a:rPr lang="en-US" sz="2400" dirty="0" err="1" smtClean="0">
                <a:ln w="0"/>
              </a:rPr>
              <a:t>Shooq</a:t>
            </a:r>
            <a:r>
              <a:rPr lang="en-US" sz="2400" dirty="0" smtClean="0">
                <a:ln w="0"/>
              </a:rPr>
              <a:t> </a:t>
            </a:r>
            <a:r>
              <a:rPr lang="en-US" sz="2400" dirty="0" err="1" smtClean="0">
                <a:ln w="0"/>
              </a:rPr>
              <a:t>Albugami</a:t>
            </a:r>
            <a:endParaRPr lang="en-US" sz="2400" dirty="0">
              <a:ln w="0"/>
            </a:endParaRPr>
          </a:p>
          <a:p>
            <a:endParaRPr lang="en-US" sz="2400" dirty="0">
              <a:ln w="0"/>
            </a:endParaRPr>
          </a:p>
        </p:txBody>
      </p:sp>
      <p:sp>
        <p:nvSpPr>
          <p:cNvPr id="10" name="Rectangle 9"/>
          <p:cNvSpPr/>
          <p:nvPr/>
        </p:nvSpPr>
        <p:spPr>
          <a:xfrm>
            <a:off x="8362730" y="2537187"/>
            <a:ext cx="2813975" cy="584775"/>
          </a:xfrm>
          <a:prstGeom prst="rect">
            <a:avLst/>
          </a:prstGeom>
        </p:spPr>
        <p:txBody>
          <a:bodyPr wrap="none">
            <a:spAutoFit/>
          </a:bodyPr>
          <a:lstStyle/>
          <a:p>
            <a:pPr algn="ctr"/>
            <a:r>
              <a:rPr lang="en-US" sz="3200" dirty="0">
                <a:ln w="0"/>
                <a:solidFill>
                  <a:schemeClr val="accent6"/>
                </a:solidFill>
                <a:effectLst>
                  <a:outerShdw blurRad="38100" dist="19050" dir="2700000" algn="tl" rotWithShape="0">
                    <a:schemeClr val="dk1">
                      <a:alpha val="40000"/>
                    </a:schemeClr>
                  </a:outerShdw>
                </a:effectLst>
                <a:hlinkClick r:id="rId4"/>
              </a:rPr>
              <a:t>The Editing File </a:t>
            </a:r>
            <a:endParaRPr lang="en-US" sz="3200" dirty="0">
              <a:ln w="0"/>
              <a:solidFill>
                <a:schemeClr val="accent6"/>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715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x-none" dirty="0"/>
          </a:p>
        </p:txBody>
      </p:sp>
      <p:sp>
        <p:nvSpPr>
          <p:cNvPr id="3" name="Content Placeholder 2"/>
          <p:cNvSpPr>
            <a:spLocks noGrp="1"/>
          </p:cNvSpPr>
          <p:nvPr>
            <p:ph idx="1"/>
          </p:nvPr>
        </p:nvSpPr>
        <p:spPr/>
        <p:txBody>
          <a:bodyPr/>
          <a:lstStyle/>
          <a:p>
            <a:endParaRPr lang="x-none"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36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a:xfrm flipH="1">
            <a:off x="0" y="6451915"/>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Rectangle 7"/>
          <p:cNvSpPr/>
          <p:nvPr/>
        </p:nvSpPr>
        <p:spPr>
          <a:xfrm>
            <a:off x="0" y="6471343"/>
            <a:ext cx="6222024" cy="369332"/>
          </a:xfrm>
          <a:prstGeom prst="rect">
            <a:avLst/>
          </a:prstGeom>
        </p:spPr>
        <p:txBody>
          <a:bodyPr wrap="none">
            <a:spAutoFit/>
          </a:bodyPr>
          <a:lstStyle/>
          <a:p>
            <a:r>
              <a:rPr lang="en-US" dirty="0" smtClean="0">
                <a:solidFill>
                  <a:srgbClr val="FF0000"/>
                </a:solidFill>
              </a:rPr>
              <a:t>*This </a:t>
            </a:r>
            <a:r>
              <a:rPr lang="en-US" dirty="0">
                <a:solidFill>
                  <a:srgbClr val="FF0000"/>
                </a:solidFill>
              </a:rPr>
              <a:t>picture summarize the lecture return to it when you finish.</a:t>
            </a:r>
            <a:endParaRPr lang="x-none" dirty="0">
              <a:solidFill>
                <a:srgbClr val="FF0000"/>
              </a:solidFill>
            </a:endParaRPr>
          </a:p>
        </p:txBody>
      </p:sp>
      <p:sp>
        <p:nvSpPr>
          <p:cNvPr id="9" name="TextBox 8"/>
          <p:cNvSpPr txBox="1"/>
          <p:nvPr/>
        </p:nvSpPr>
        <p:spPr>
          <a:xfrm>
            <a:off x="8641724" y="6451915"/>
            <a:ext cx="3438659" cy="369332"/>
          </a:xfrm>
          <a:prstGeom prst="rect">
            <a:avLst/>
          </a:prstGeom>
          <a:noFill/>
        </p:spPr>
        <p:txBody>
          <a:bodyPr wrap="square" rtlCol="0">
            <a:spAutoFit/>
          </a:bodyPr>
          <a:lstStyle/>
          <a:p>
            <a:r>
              <a:rPr lang="en-US" dirty="0" smtClean="0">
                <a:solidFill>
                  <a:srgbClr val="FF0000"/>
                </a:solidFill>
              </a:rPr>
              <a:t>*Only in males slides </a:t>
            </a:r>
            <a:endParaRPr lang="en-US" dirty="0">
              <a:solidFill>
                <a:srgbClr val="FF0000"/>
              </a:solidFill>
            </a:endParaRPr>
          </a:p>
        </p:txBody>
      </p:sp>
      <p:sp>
        <p:nvSpPr>
          <p:cNvPr id="10" name="TextBox 9"/>
          <p:cNvSpPr txBox="1"/>
          <p:nvPr/>
        </p:nvSpPr>
        <p:spPr>
          <a:xfrm>
            <a:off x="5228822" y="-75980"/>
            <a:ext cx="450761" cy="923330"/>
          </a:xfrm>
          <a:prstGeom prst="rect">
            <a:avLst/>
          </a:prstGeom>
          <a:noFill/>
        </p:spPr>
        <p:txBody>
          <a:bodyPr wrap="square" rtlCol="0">
            <a:spAutoFit/>
          </a:bodyPr>
          <a:lstStyle/>
          <a:p>
            <a:r>
              <a:rPr lang="en-US" sz="5400"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15395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610" y="1411254"/>
            <a:ext cx="11539471" cy="4939814"/>
          </a:xfrm>
          <a:prstGeom prst="rect">
            <a:avLst/>
          </a:prstGeom>
        </p:spPr>
        <p:txBody>
          <a:bodyPr wrap="square">
            <a:spAutoFit/>
          </a:bodyPr>
          <a:lstStyle/>
          <a:p>
            <a:pPr marL="457200" indent="-457200">
              <a:buClr>
                <a:schemeClr val="accent4"/>
              </a:buClr>
              <a:buFont typeface="Arial" panose="020B0604020202020204" pitchFamily="34" charset="0"/>
              <a:buChar char="•"/>
            </a:pPr>
            <a:r>
              <a:rPr lang="en-US" sz="3200" dirty="0" smtClean="0">
                <a:ea typeface="Batang" pitchFamily="18" charset="-127"/>
                <a:cs typeface="Times New Roman" pitchFamily="18" charset="0"/>
              </a:rPr>
              <a:t>History:</a:t>
            </a:r>
            <a:endParaRPr lang="en-US" sz="3200" dirty="0">
              <a:ea typeface="Batang" pitchFamily="18" charset="-127"/>
              <a:cs typeface="Times New Roman" pitchFamily="18" charset="0"/>
            </a:endParaRPr>
          </a:p>
          <a:p>
            <a:pPr lvl="1"/>
            <a:r>
              <a:rPr lang="en-US" dirty="0">
                <a:ea typeface="Batang" pitchFamily="18" charset="-127"/>
                <a:cs typeface="Times New Roman" pitchFamily="18" charset="0"/>
              </a:rPr>
              <a:t>patient’s immune status, the geographical locale, travel history, recent trauma or surgery, previous antimicrobial therapy, lifestyle, and animal exposure or bites</a:t>
            </a:r>
          </a:p>
          <a:p>
            <a:pPr marL="457200" indent="-457200">
              <a:buClr>
                <a:schemeClr val="accent2"/>
              </a:buClr>
              <a:buFont typeface="Arial" panose="020B0604020202020204" pitchFamily="34" charset="0"/>
              <a:buChar char="•"/>
            </a:pPr>
            <a:r>
              <a:rPr lang="en-US" sz="3200" dirty="0">
                <a:ea typeface="Batang" pitchFamily="18" charset="-127"/>
                <a:cs typeface="Times New Roman" pitchFamily="18" charset="0"/>
              </a:rPr>
              <a:t>Physical </a:t>
            </a:r>
            <a:r>
              <a:rPr lang="en-US" sz="3200" dirty="0" smtClean="0">
                <a:ea typeface="Batang" pitchFamily="18" charset="-127"/>
                <a:cs typeface="Times New Roman" pitchFamily="18" charset="0"/>
              </a:rPr>
              <a:t>examination:</a:t>
            </a:r>
            <a:endParaRPr lang="en-US" sz="3200" dirty="0">
              <a:ea typeface="Batang" pitchFamily="18" charset="-127"/>
              <a:cs typeface="Times New Roman" pitchFamily="18" charset="0"/>
            </a:endParaRPr>
          </a:p>
          <a:p>
            <a:pPr lvl="1"/>
            <a:r>
              <a:rPr lang="en-US" dirty="0">
                <a:ea typeface="Batang" pitchFamily="18" charset="-127"/>
                <a:cs typeface="Times New Roman" pitchFamily="18" charset="0"/>
              </a:rPr>
              <a:t>severity of infection</a:t>
            </a:r>
          </a:p>
          <a:p>
            <a:pPr marL="285750" indent="-285750">
              <a:buClr>
                <a:schemeClr val="accent6"/>
              </a:buClr>
              <a:buFont typeface="Arial" panose="020B0604020202020204" pitchFamily="34" charset="0"/>
              <a:buChar char="•"/>
            </a:pPr>
            <a:r>
              <a:rPr lang="en-US" sz="3200" dirty="0">
                <a:ea typeface="Batang" pitchFamily="18" charset="-127"/>
                <a:cs typeface="Times New Roman" pitchFamily="18" charset="0"/>
              </a:rPr>
              <a:t>Investigation</a:t>
            </a:r>
            <a:r>
              <a:rPr lang="en-US" sz="2800" dirty="0" smtClean="0">
                <a:ea typeface="Batang" pitchFamily="18" charset="-127"/>
                <a:cs typeface="Times New Roman" pitchFamily="18" charset="0"/>
              </a:rPr>
              <a:t>:</a:t>
            </a:r>
            <a:endParaRPr lang="en-US" sz="2800" dirty="0">
              <a:ea typeface="Batang" pitchFamily="18" charset="-127"/>
              <a:cs typeface="Times New Roman" pitchFamily="18" charset="0"/>
            </a:endParaRPr>
          </a:p>
          <a:p>
            <a:pPr lvl="1"/>
            <a:r>
              <a:rPr lang="en-US" dirty="0" smtClean="0">
                <a:ea typeface="Batang" pitchFamily="18" charset="-127"/>
                <a:cs typeface="Times New Roman" pitchFamily="18" charset="0"/>
              </a:rPr>
              <a:t>-CBCs</a:t>
            </a:r>
            <a:r>
              <a:rPr lang="en-US" dirty="0">
                <a:ea typeface="Batang" pitchFamily="18" charset="-127"/>
                <a:cs typeface="Times New Roman" pitchFamily="18" charset="0"/>
              </a:rPr>
              <a:t>, Chemistry</a:t>
            </a:r>
          </a:p>
          <a:p>
            <a:pPr lvl="1"/>
            <a:r>
              <a:rPr lang="en-US" dirty="0" smtClean="0">
                <a:ea typeface="Batang" pitchFamily="18" charset="-127"/>
                <a:cs typeface="Times New Roman" pitchFamily="18" charset="0"/>
              </a:rPr>
              <a:t>-Swab</a:t>
            </a:r>
            <a:r>
              <a:rPr lang="en-US" dirty="0">
                <a:ea typeface="Batang" pitchFamily="18" charset="-127"/>
                <a:cs typeface="Times New Roman" pitchFamily="18" charset="0"/>
              </a:rPr>
              <a:t>, biopsy or </a:t>
            </a:r>
            <a:r>
              <a:rPr lang="en-US" dirty="0" smtClean="0">
                <a:ea typeface="Batang" pitchFamily="18" charset="-127"/>
                <a:cs typeface="Times New Roman" pitchFamily="18" charset="0"/>
              </a:rPr>
              <a:t>aspiration</a:t>
            </a:r>
            <a:r>
              <a:rPr lang="en-US" dirty="0" smtClean="0">
                <a:solidFill>
                  <a:schemeClr val="accent6"/>
                </a:solidFill>
                <a:ea typeface="Batang" pitchFamily="18" charset="-127"/>
                <a:cs typeface="Times New Roman" pitchFamily="18" charset="0"/>
              </a:rPr>
              <a:t>*</a:t>
            </a:r>
            <a:endParaRPr lang="en-US" dirty="0">
              <a:solidFill>
                <a:schemeClr val="accent6"/>
              </a:solidFill>
              <a:ea typeface="Batang" pitchFamily="18" charset="-127"/>
              <a:cs typeface="Times New Roman" pitchFamily="18" charset="0"/>
            </a:endParaRPr>
          </a:p>
          <a:p>
            <a:pPr lvl="1"/>
            <a:r>
              <a:rPr lang="en-US" dirty="0" smtClean="0">
                <a:ea typeface="Batang" pitchFamily="18" charset="-127"/>
                <a:cs typeface="Times New Roman" pitchFamily="18" charset="0"/>
              </a:rPr>
              <a:t>-Radiographic procedures</a:t>
            </a:r>
            <a:r>
              <a:rPr lang="en-US" dirty="0" smtClean="0">
                <a:solidFill>
                  <a:schemeClr val="accent6"/>
                </a:solidFill>
                <a:ea typeface="Batang" pitchFamily="18" charset="-127"/>
                <a:cs typeface="Times New Roman" pitchFamily="18" charset="0"/>
              </a:rPr>
              <a:t>*</a:t>
            </a:r>
            <a:endParaRPr lang="en-US" dirty="0">
              <a:solidFill>
                <a:schemeClr val="accent6"/>
              </a:solidFill>
              <a:ea typeface="Batang" pitchFamily="18" charset="-127"/>
              <a:cs typeface="Times New Roman" pitchFamily="18" charset="0"/>
            </a:endParaRPr>
          </a:p>
          <a:p>
            <a:pPr lvl="1"/>
            <a:r>
              <a:rPr lang="en-US" dirty="0" smtClean="0">
                <a:ea typeface="Batang" pitchFamily="18" charset="-127"/>
                <a:cs typeface="Times New Roman" pitchFamily="18" charset="0"/>
              </a:rPr>
              <a:t>-Level </a:t>
            </a:r>
            <a:r>
              <a:rPr lang="en-US" dirty="0">
                <a:ea typeface="Batang" pitchFamily="18" charset="-127"/>
                <a:cs typeface="Times New Roman" pitchFamily="18" charset="0"/>
              </a:rPr>
              <a:t>of infection and the presence of gas or abscess.</a:t>
            </a:r>
          </a:p>
          <a:p>
            <a:pPr marL="285750" lvl="1" indent="-285750">
              <a:buClr>
                <a:schemeClr val="accent5"/>
              </a:buClr>
              <a:buFont typeface="Arial" panose="020B0604020202020204" pitchFamily="34" charset="0"/>
              <a:buChar char="•"/>
            </a:pPr>
            <a:r>
              <a:rPr lang="en-US" sz="3200" dirty="0">
                <a:ea typeface="Batang" pitchFamily="18" charset="-127"/>
                <a:cs typeface="Times New Roman" pitchFamily="18" charset="0"/>
              </a:rPr>
              <a:t>Diagnostic  and </a:t>
            </a:r>
            <a:r>
              <a:rPr lang="en-US" sz="3200" dirty="0" smtClean="0">
                <a:ea typeface="Batang" pitchFamily="18" charset="-127"/>
                <a:cs typeface="Times New Roman" pitchFamily="18" charset="0"/>
              </a:rPr>
              <a:t>therapeutic:</a:t>
            </a:r>
            <a:endParaRPr lang="en-US" sz="3200" dirty="0">
              <a:ea typeface="Batang" pitchFamily="18" charset="-127"/>
              <a:cs typeface="Times New Roman" pitchFamily="18" charset="0"/>
            </a:endParaRPr>
          </a:p>
          <a:p>
            <a:pPr marL="742950" lvl="1" indent="-285750">
              <a:buClr>
                <a:schemeClr val="accent5"/>
              </a:buClr>
              <a:buFont typeface="Arial" panose="020B0604020202020204" pitchFamily="34" charset="0"/>
              <a:buChar char="•"/>
            </a:pPr>
            <a:r>
              <a:rPr lang="en-US" dirty="0" smtClean="0">
                <a:ea typeface="Batang" pitchFamily="18" charset="-127"/>
                <a:cs typeface="Times New Roman" pitchFamily="18" charset="0"/>
              </a:rPr>
              <a:t>Surgical</a:t>
            </a:r>
            <a:r>
              <a:rPr lang="en-US" dirty="0" smtClean="0">
                <a:solidFill>
                  <a:schemeClr val="accent6"/>
                </a:solidFill>
                <a:ea typeface="Batang" pitchFamily="18" charset="-127"/>
                <a:cs typeface="Times New Roman" pitchFamily="18" charset="0"/>
              </a:rPr>
              <a:t>*</a:t>
            </a:r>
            <a:r>
              <a:rPr lang="en-US" dirty="0" smtClean="0">
                <a:ea typeface="Batang" pitchFamily="18" charset="-127"/>
                <a:cs typeface="Times New Roman" pitchFamily="18" charset="0"/>
              </a:rPr>
              <a:t> </a:t>
            </a:r>
            <a:r>
              <a:rPr lang="en-US" dirty="0">
                <a:ea typeface="Batang" pitchFamily="18" charset="-127"/>
                <a:cs typeface="Times New Roman" pitchFamily="18" charset="0"/>
              </a:rPr>
              <a:t>exploration or </a:t>
            </a:r>
            <a:r>
              <a:rPr lang="en-US" dirty="0" smtClean="0">
                <a:ea typeface="Batang" pitchFamily="18" charset="-127"/>
                <a:cs typeface="Times New Roman" pitchFamily="18" charset="0"/>
              </a:rPr>
              <a:t>debridement</a:t>
            </a:r>
          </a:p>
          <a:p>
            <a:pPr marL="742950" lvl="1" indent="-285750">
              <a:buClr>
                <a:schemeClr val="accent5"/>
              </a:buClr>
              <a:buFont typeface="Arial" panose="020B0604020202020204" pitchFamily="34" charset="0"/>
              <a:buChar char="•"/>
            </a:pPr>
            <a:r>
              <a:rPr lang="en-US" dirty="0">
                <a:ea typeface="Batang" pitchFamily="18" charset="-127"/>
                <a:cs typeface="Times New Roman" pitchFamily="18" charset="0"/>
              </a:rPr>
              <a:t>Antibiotics treatment</a:t>
            </a:r>
          </a:p>
          <a:p>
            <a:pPr lvl="1">
              <a:buClr>
                <a:schemeClr val="accent5"/>
              </a:buClr>
            </a:pPr>
            <a:endParaRPr lang="en-US" dirty="0">
              <a:ea typeface="Batang" pitchFamily="18" charset="-127"/>
              <a:cs typeface="Times New Roman" pitchFamily="18" charset="0"/>
            </a:endParaRPr>
          </a:p>
        </p:txBody>
      </p:sp>
      <p:sp>
        <p:nvSpPr>
          <p:cNvPr id="4" name="Slide Number Placeholder 3"/>
          <p:cNvSpPr>
            <a:spLocks noGrp="1"/>
          </p:cNvSpPr>
          <p:nvPr>
            <p:ph type="sldNum" sz="quarter" idx="12"/>
          </p:nvPr>
        </p:nvSpPr>
        <p:spPr>
          <a:xfrm>
            <a:off x="0" y="5978425"/>
            <a:ext cx="12299324" cy="510243"/>
          </a:xfrm>
        </p:spPr>
        <p:txBody>
          <a:bodyPr/>
          <a:lstStyle/>
          <a:p>
            <a:pPr algn="l"/>
            <a:r>
              <a:rPr lang="en-US" sz="1400" b="1" dirty="0" smtClean="0">
                <a:solidFill>
                  <a:schemeClr val="accent6"/>
                </a:solidFill>
              </a:rPr>
              <a:t>*Surgical </a:t>
            </a:r>
            <a:r>
              <a:rPr lang="en-US" sz="1400" b="1" dirty="0">
                <a:solidFill>
                  <a:schemeClr val="accent6"/>
                </a:solidFill>
              </a:rPr>
              <a:t>: diagnostic (very important to determine if the infection and whither it is deep or superficial )  and therapeutic (if it's  severe it might need amputating)</a:t>
            </a:r>
          </a:p>
        </p:txBody>
      </p:sp>
      <p:sp>
        <p:nvSpPr>
          <p:cNvPr id="2" name="Rectangle 1"/>
          <p:cNvSpPr/>
          <p:nvPr/>
        </p:nvSpPr>
        <p:spPr>
          <a:xfrm>
            <a:off x="594893" y="379604"/>
            <a:ext cx="10758907" cy="584775"/>
          </a:xfrm>
          <a:prstGeom prst="rect">
            <a:avLst/>
          </a:prstGeom>
        </p:spPr>
        <p:txBody>
          <a:bodyPr wrap="none">
            <a:spAutoFit/>
          </a:bodyPr>
          <a:lstStyle/>
          <a:p>
            <a:r>
              <a:rPr lang="en-US" sz="2800" b="1" dirty="0">
                <a:ea typeface="Batang" pitchFamily="18" charset="-127"/>
              </a:rPr>
              <a:t> </a:t>
            </a:r>
            <a:r>
              <a:rPr lang="en-US" sz="3200" b="1" dirty="0">
                <a:ea typeface="Batang" pitchFamily="18" charset="-127"/>
              </a:rPr>
              <a:t>key to developing an adequate differential </a:t>
            </a:r>
            <a:r>
              <a:rPr lang="en-US" sz="3200" b="1" dirty="0">
                <a:ea typeface="Batang" pitchFamily="18" charset="-127"/>
                <a:cs typeface="+mj-cs"/>
              </a:rPr>
              <a:t>diagnosis </a:t>
            </a:r>
            <a:r>
              <a:rPr lang="en-US" sz="3200" b="1" dirty="0" smtClean="0">
                <a:ea typeface="Batang" pitchFamily="18" charset="-127"/>
                <a:cs typeface="+mj-cs"/>
              </a:rPr>
              <a:t>requires:</a:t>
            </a:r>
            <a:endParaRPr lang="en-US" sz="3200" dirty="0"/>
          </a:p>
        </p:txBody>
      </p:sp>
      <p:cxnSp>
        <p:nvCxnSpPr>
          <p:cNvPr id="8" name="Straight Connector 7"/>
          <p:cNvCxnSpPr/>
          <p:nvPr/>
        </p:nvCxnSpPr>
        <p:spPr>
          <a:xfrm flipH="1">
            <a:off x="0" y="6023964"/>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2"/>
          <p:cNvSpPr/>
          <p:nvPr/>
        </p:nvSpPr>
        <p:spPr>
          <a:xfrm>
            <a:off x="7353836" y="6403845"/>
            <a:ext cx="2389629" cy="369332"/>
          </a:xfrm>
          <a:prstGeom prst="rect">
            <a:avLst/>
          </a:prstGeom>
        </p:spPr>
        <p:txBody>
          <a:bodyPr wrap="none">
            <a:spAutoFit/>
          </a:bodyPr>
          <a:lstStyle/>
          <a:p>
            <a:r>
              <a:rPr lang="en-US" dirty="0" smtClean="0">
                <a:solidFill>
                  <a:schemeClr val="accent6"/>
                </a:solidFill>
              </a:rPr>
              <a:t>*</a:t>
            </a:r>
            <a:r>
              <a:rPr lang="en-US" sz="1400" b="1" dirty="0">
                <a:solidFill>
                  <a:schemeClr val="accent6"/>
                </a:solidFill>
              </a:rPr>
              <a:t>Aspirate :For pus or exudate</a:t>
            </a:r>
          </a:p>
        </p:txBody>
      </p:sp>
      <p:sp>
        <p:nvSpPr>
          <p:cNvPr id="5" name="Rectangle 4"/>
          <p:cNvSpPr/>
          <p:nvPr/>
        </p:nvSpPr>
        <p:spPr>
          <a:xfrm>
            <a:off x="0" y="6454805"/>
            <a:ext cx="9324304" cy="307777"/>
          </a:xfrm>
          <a:prstGeom prst="rect">
            <a:avLst/>
          </a:prstGeom>
        </p:spPr>
        <p:txBody>
          <a:bodyPr wrap="square">
            <a:spAutoFit/>
          </a:bodyPr>
          <a:lstStyle/>
          <a:p>
            <a:r>
              <a:rPr lang="en-US" sz="1400" b="1" dirty="0" smtClean="0">
                <a:solidFill>
                  <a:schemeClr val="accent6"/>
                </a:solidFill>
              </a:rPr>
              <a:t>*Radiology </a:t>
            </a:r>
            <a:r>
              <a:rPr lang="en-US" sz="1400" b="1" dirty="0">
                <a:solidFill>
                  <a:schemeClr val="accent6"/>
                </a:solidFill>
              </a:rPr>
              <a:t>( CT or X-Ray) : primary to determine if there is bone infection or if there is gas.</a:t>
            </a:r>
          </a:p>
        </p:txBody>
      </p:sp>
    </p:spTree>
    <p:extLst>
      <p:ext uri="{BB962C8B-B14F-4D97-AF65-F5344CB8AC3E}">
        <p14:creationId xmlns:p14="http://schemas.microsoft.com/office/powerpoint/2010/main" val="270347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40" y="178187"/>
            <a:ext cx="3244646" cy="518615"/>
          </a:xfrm>
        </p:spPr>
        <p:txBody>
          <a:bodyPr>
            <a:noAutofit/>
          </a:bodyPr>
          <a:lstStyle/>
          <a:p>
            <a:pPr algn="l"/>
            <a:r>
              <a:rPr lang="en-US" b="1" dirty="0" smtClean="0"/>
              <a:t>Introduction: </a:t>
            </a:r>
            <a:endParaRPr lang="x-none"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383" y="1"/>
            <a:ext cx="4767618" cy="4341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9410934" y="4324507"/>
            <a:ext cx="2781066" cy="1603612"/>
          </a:xfrm>
          <a:prstGeom prst="roundRect">
            <a:avLst>
              <a:gd name="adj" fmla="val 0"/>
            </a:avLst>
          </a:prstGeom>
          <a:ln>
            <a:prstDash val="sysDot"/>
          </a:ln>
        </p:spPr>
        <p:style>
          <a:lnRef idx="2">
            <a:schemeClr val="accent3"/>
          </a:lnRef>
          <a:fillRef idx="1">
            <a:schemeClr val="lt1"/>
          </a:fillRef>
          <a:effectRef idx="0">
            <a:schemeClr val="accent3"/>
          </a:effectRef>
          <a:fontRef idx="minor">
            <a:schemeClr val="dk1"/>
          </a:fontRef>
        </p:style>
        <p:txBody>
          <a:bodyPr rtlCol="1" anchor="ctr"/>
          <a:lstStyle/>
          <a:p>
            <a:pPr algn="l"/>
            <a:r>
              <a:rPr lang="en-US" dirty="0" smtClean="0">
                <a:solidFill>
                  <a:schemeClr val="tx1"/>
                </a:solidFill>
              </a:rPr>
              <a:t>Important to know the:</a:t>
            </a:r>
          </a:p>
          <a:p>
            <a:pPr algn="l"/>
            <a:r>
              <a:rPr lang="en-US" dirty="0" smtClean="0">
                <a:solidFill>
                  <a:srgbClr val="FF0000"/>
                </a:solidFill>
              </a:rPr>
              <a:t>1- Name of the </a:t>
            </a:r>
            <a:r>
              <a:rPr lang="en-US" b="1" dirty="0" smtClean="0">
                <a:solidFill>
                  <a:srgbClr val="FF0000"/>
                </a:solidFill>
              </a:rPr>
              <a:t>syndrome</a:t>
            </a:r>
            <a:r>
              <a:rPr lang="en-US" dirty="0" smtClean="0">
                <a:solidFill>
                  <a:srgbClr val="FF0000"/>
                </a:solidFill>
              </a:rPr>
              <a:t>.</a:t>
            </a:r>
          </a:p>
          <a:p>
            <a:pPr algn="l"/>
            <a:r>
              <a:rPr lang="en-US" dirty="0" smtClean="0">
                <a:solidFill>
                  <a:srgbClr val="FF0000"/>
                </a:solidFill>
              </a:rPr>
              <a:t>2- </a:t>
            </a:r>
            <a:r>
              <a:rPr lang="en-US" b="1" dirty="0" smtClean="0">
                <a:solidFill>
                  <a:srgbClr val="FF0000"/>
                </a:solidFill>
              </a:rPr>
              <a:t>Organisms</a:t>
            </a:r>
            <a:r>
              <a:rPr lang="en-US" dirty="0" smtClean="0">
                <a:solidFill>
                  <a:srgbClr val="FF0000"/>
                </a:solidFill>
              </a:rPr>
              <a:t> causing it.</a:t>
            </a:r>
          </a:p>
          <a:p>
            <a:pPr algn="l"/>
            <a:r>
              <a:rPr lang="en-US" dirty="0" smtClean="0">
                <a:solidFill>
                  <a:srgbClr val="FF0000"/>
                </a:solidFill>
              </a:rPr>
              <a:t>3- Clinical </a:t>
            </a:r>
            <a:r>
              <a:rPr lang="en-US" b="1" dirty="0" smtClean="0">
                <a:solidFill>
                  <a:srgbClr val="FF0000"/>
                </a:solidFill>
              </a:rPr>
              <a:t>presentation</a:t>
            </a:r>
            <a:r>
              <a:rPr lang="en-US" dirty="0">
                <a:solidFill>
                  <a:srgbClr val="FF0000"/>
                </a:solidFill>
              </a:rPr>
              <a:t>.</a:t>
            </a:r>
            <a:endParaRPr lang="en-US" dirty="0" smtClean="0">
              <a:solidFill>
                <a:srgbClr val="FF0000"/>
              </a:solidFill>
            </a:endParaRPr>
          </a:p>
          <a:p>
            <a:pPr algn="l"/>
            <a:r>
              <a:rPr lang="en-US" dirty="0" smtClean="0">
                <a:solidFill>
                  <a:srgbClr val="FF0000"/>
                </a:solidFill>
              </a:rPr>
              <a:t>4- </a:t>
            </a:r>
            <a:r>
              <a:rPr lang="en-US" b="1" dirty="0" smtClean="0">
                <a:solidFill>
                  <a:srgbClr val="FF0000"/>
                </a:solidFill>
              </a:rPr>
              <a:t>Antibiotics</a:t>
            </a:r>
            <a:r>
              <a:rPr lang="en-US" dirty="0" smtClean="0">
                <a:solidFill>
                  <a:schemeClr val="tx1"/>
                </a:solidFill>
              </a:rPr>
              <a:t>.</a:t>
            </a:r>
            <a:endParaRPr lang="x-none" dirty="0">
              <a:solidFill>
                <a:schemeClr val="tx1"/>
              </a:solidFill>
            </a:endParaRPr>
          </a:p>
        </p:txBody>
      </p:sp>
      <p:sp>
        <p:nvSpPr>
          <p:cNvPr id="7" name="Rectangle 6"/>
          <p:cNvSpPr/>
          <p:nvPr/>
        </p:nvSpPr>
        <p:spPr>
          <a:xfrm>
            <a:off x="59270" y="1149762"/>
            <a:ext cx="7365111" cy="4555093"/>
          </a:xfrm>
          <a:prstGeom prst="rect">
            <a:avLst/>
          </a:prstGeom>
        </p:spPr>
        <p:txBody>
          <a:bodyPr wrap="square">
            <a:spAutoFit/>
          </a:bodyPr>
          <a:lstStyle/>
          <a:p>
            <a:r>
              <a:rPr lang="en-US" sz="2000" dirty="0" smtClean="0">
                <a:solidFill>
                  <a:schemeClr val="bg1">
                    <a:lumMod val="50000"/>
                  </a:schemeClr>
                </a:solidFill>
              </a:rPr>
              <a:t>-Soft tissue definition: </a:t>
            </a:r>
            <a:r>
              <a:rPr lang="en-US" sz="2000" dirty="0">
                <a:solidFill>
                  <a:schemeClr val="bg1">
                    <a:lumMod val="50000"/>
                  </a:schemeClr>
                </a:solidFill>
              </a:rPr>
              <a:t>anything other than bones</a:t>
            </a:r>
            <a:r>
              <a:rPr lang="en-US" sz="2000" dirty="0" smtClean="0">
                <a:solidFill>
                  <a:schemeClr val="bg1">
                    <a:lumMod val="50000"/>
                  </a:schemeClr>
                </a:solidFill>
              </a:rPr>
              <a:t>.</a:t>
            </a:r>
          </a:p>
          <a:p>
            <a:endParaRPr lang="en-US" sz="2000" dirty="0">
              <a:solidFill>
                <a:schemeClr val="bg1">
                  <a:lumMod val="50000"/>
                </a:schemeClr>
              </a:solidFill>
            </a:endParaRPr>
          </a:p>
          <a:p>
            <a:pPr marL="285750" indent="-285750">
              <a:buFont typeface="Arial" panose="020B0604020202020204" pitchFamily="34" charset="0"/>
              <a:buChar char="•"/>
            </a:pPr>
            <a:r>
              <a:rPr lang="en-US" sz="2000" dirty="0" smtClean="0"/>
              <a:t>Soft tissue infections : It </a:t>
            </a:r>
            <a:r>
              <a:rPr lang="en-US" sz="2000" dirty="0"/>
              <a:t>is a </a:t>
            </a:r>
            <a:r>
              <a:rPr lang="en-US" sz="2000" dirty="0">
                <a:solidFill>
                  <a:srgbClr val="FF0000"/>
                </a:solidFill>
              </a:rPr>
              <a:t>Common</a:t>
            </a:r>
            <a:r>
              <a:rPr lang="en-US" sz="2000" dirty="0"/>
              <a:t> disease</a:t>
            </a:r>
            <a:r>
              <a:rPr lang="en-US" sz="2000" dirty="0" smtClean="0"/>
              <a:t>.</a:t>
            </a:r>
          </a:p>
          <a:p>
            <a:endParaRPr lang="en-US" sz="2000" dirty="0"/>
          </a:p>
          <a:p>
            <a:pPr marL="285750" indent="-285750">
              <a:buFont typeface="Arial" panose="020B0604020202020204" pitchFamily="34" charset="0"/>
              <a:buChar char="•"/>
            </a:pPr>
            <a:r>
              <a:rPr lang="en-US" sz="2000" dirty="0"/>
              <a:t>Can  be mild to moderate or sever  muscle or bone and lungs or heart valves infection.</a:t>
            </a:r>
          </a:p>
          <a:p>
            <a:endParaRPr lang="en-US" sz="2000" dirty="0"/>
          </a:p>
          <a:p>
            <a:pPr marL="285750" indent="-285750">
              <a:buFont typeface="Arial" panose="020B0604020202020204" pitchFamily="34" charset="0"/>
              <a:buChar char="•"/>
            </a:pPr>
            <a:r>
              <a:rPr lang="en-US" sz="2000" dirty="0"/>
              <a:t>Most </a:t>
            </a:r>
            <a:r>
              <a:rPr lang="en-US" sz="2000" b="1" dirty="0"/>
              <a:t>common C</a:t>
            </a:r>
            <a:r>
              <a:rPr lang="en-GB" sz="2000" b="1" dirty="0"/>
              <a:t>a</a:t>
            </a:r>
            <a:r>
              <a:rPr lang="en-US" sz="2000" b="1" dirty="0"/>
              <a:t>use </a:t>
            </a:r>
            <a:r>
              <a:rPr lang="en-US" sz="2000" dirty="0"/>
              <a:t>are: </a:t>
            </a:r>
            <a:r>
              <a:rPr lang="en-US" sz="2000" b="1" dirty="0">
                <a:solidFill>
                  <a:srgbClr val="FF0000"/>
                </a:solidFill>
                <a:cs typeface="Times New Roman" pitchFamily="18" charset="0"/>
              </a:rPr>
              <a:t>Staphylococcus </a:t>
            </a:r>
            <a:r>
              <a:rPr lang="en-US" sz="2000" b="1" dirty="0" err="1">
                <a:solidFill>
                  <a:srgbClr val="FF0000"/>
                </a:solidFill>
                <a:cs typeface="Times New Roman" pitchFamily="18" charset="0"/>
              </a:rPr>
              <a:t>aureus</a:t>
            </a:r>
            <a:r>
              <a:rPr lang="en-US" sz="2000" b="1" dirty="0">
                <a:solidFill>
                  <a:srgbClr val="FF0000"/>
                </a:solidFill>
                <a:cs typeface="Times New Roman" pitchFamily="18" charset="0"/>
              </a:rPr>
              <a:t>  and streptococcus</a:t>
            </a:r>
            <a:r>
              <a:rPr lang="en-US" sz="2000" b="1" dirty="0">
                <a:solidFill>
                  <a:srgbClr val="FF0000"/>
                </a:solidFill>
                <a:latin typeface="Footlight MT Light" pitchFamily="18" charset="0"/>
                <a:cs typeface="Times New Roman" pitchFamily="18" charset="0"/>
              </a:rPr>
              <a:t>.</a:t>
            </a:r>
          </a:p>
          <a:p>
            <a:endParaRPr lang="en-US" sz="2000" dirty="0"/>
          </a:p>
          <a:p>
            <a:pPr marL="285750" indent="-285750">
              <a:buFont typeface="Arial" panose="020B0604020202020204" pitchFamily="34" charset="0"/>
              <a:buChar char="•"/>
            </a:pPr>
            <a:r>
              <a:rPr lang="en-US" sz="2000" dirty="0"/>
              <a:t>Emerging </a:t>
            </a:r>
            <a:r>
              <a:rPr lang="en-US" sz="2000" b="1" dirty="0"/>
              <a:t>antibiotic </a:t>
            </a:r>
            <a:r>
              <a:rPr lang="en-US" sz="2000" b="1" dirty="0">
                <a:solidFill>
                  <a:srgbClr val="000000"/>
                </a:solidFill>
              </a:rPr>
              <a:t>resistance</a:t>
            </a:r>
            <a:r>
              <a:rPr lang="en-US" sz="2000" b="1" dirty="0"/>
              <a:t> </a:t>
            </a:r>
            <a:r>
              <a:rPr lang="en-US" sz="2000" dirty="0"/>
              <a:t>among:</a:t>
            </a:r>
          </a:p>
          <a:p>
            <a:pPr lvl="1"/>
            <a:r>
              <a:rPr lang="en-US" sz="2000" dirty="0" smtClean="0"/>
              <a:t>-</a:t>
            </a:r>
            <a:r>
              <a:rPr lang="en-US" sz="2000" dirty="0" smtClean="0">
                <a:solidFill>
                  <a:srgbClr val="FF0000"/>
                </a:solidFill>
              </a:rPr>
              <a:t>Staphylococcus </a:t>
            </a:r>
            <a:r>
              <a:rPr lang="en-US" sz="2000" dirty="0" err="1">
                <a:solidFill>
                  <a:srgbClr val="FF0000"/>
                </a:solidFill>
              </a:rPr>
              <a:t>aureus</a:t>
            </a:r>
            <a:r>
              <a:rPr lang="en-US" sz="2000" dirty="0">
                <a:solidFill>
                  <a:srgbClr val="FF0000"/>
                </a:solidFill>
              </a:rPr>
              <a:t> (</a:t>
            </a:r>
            <a:r>
              <a:rPr lang="en-US" sz="2000" b="1" dirty="0">
                <a:solidFill>
                  <a:srgbClr val="FF0000"/>
                </a:solidFill>
              </a:rPr>
              <a:t>methicillin</a:t>
            </a:r>
            <a:r>
              <a:rPr lang="en-US" sz="2000" dirty="0">
                <a:solidFill>
                  <a:srgbClr val="FF0000"/>
                </a:solidFill>
              </a:rPr>
              <a:t> </a:t>
            </a:r>
            <a:r>
              <a:rPr lang="en-US" sz="2000" b="1" dirty="0">
                <a:solidFill>
                  <a:srgbClr val="FF0000"/>
                </a:solidFill>
              </a:rPr>
              <a:t>resistance</a:t>
            </a:r>
            <a:r>
              <a:rPr lang="en-US" sz="2000" dirty="0">
                <a:solidFill>
                  <a:srgbClr val="FF0000"/>
                </a:solidFill>
              </a:rPr>
              <a:t>). </a:t>
            </a:r>
            <a:endParaRPr lang="en-US" sz="2000" dirty="0" smtClean="0">
              <a:solidFill>
                <a:srgbClr val="FF0000"/>
              </a:solidFill>
            </a:endParaRPr>
          </a:p>
          <a:p>
            <a:pPr lvl="1"/>
            <a:r>
              <a:rPr lang="en-US" sz="1200" b="1" dirty="0" smtClean="0">
                <a:solidFill>
                  <a:schemeClr val="accent6"/>
                </a:solidFill>
              </a:rPr>
              <a:t>-Methicillin </a:t>
            </a:r>
            <a:r>
              <a:rPr lang="en-US" sz="1200" b="1" dirty="0">
                <a:solidFill>
                  <a:schemeClr val="accent6"/>
                </a:solidFill>
              </a:rPr>
              <a:t>drug is the laboratory name for </a:t>
            </a:r>
            <a:r>
              <a:rPr lang="en-US" sz="1200" b="1" dirty="0" err="1">
                <a:solidFill>
                  <a:schemeClr val="accent6"/>
                </a:solidFill>
              </a:rPr>
              <a:t>cloxicillin</a:t>
            </a:r>
            <a:r>
              <a:rPr lang="en-US" sz="1200" b="1" dirty="0">
                <a:solidFill>
                  <a:schemeClr val="accent6"/>
                </a:solidFill>
              </a:rPr>
              <a:t> </a:t>
            </a:r>
            <a:r>
              <a:rPr lang="en-US" sz="1200" b="1" dirty="0" smtClean="0">
                <a:solidFill>
                  <a:schemeClr val="accent6"/>
                </a:solidFill>
              </a:rPr>
              <a:t>drug</a:t>
            </a:r>
            <a:endParaRPr lang="en-US" sz="2000" b="1" dirty="0">
              <a:solidFill>
                <a:schemeClr val="accent6"/>
              </a:solidFill>
            </a:endParaRPr>
          </a:p>
          <a:p>
            <a:pPr lvl="1"/>
            <a:r>
              <a:rPr lang="en-US" sz="2000" dirty="0" smtClean="0">
                <a:solidFill>
                  <a:srgbClr val="FF0000"/>
                </a:solidFill>
              </a:rPr>
              <a:t>-Streptococcus </a:t>
            </a:r>
            <a:r>
              <a:rPr lang="en-US" sz="2000" dirty="0" err="1">
                <a:solidFill>
                  <a:srgbClr val="FF0000"/>
                </a:solidFill>
              </a:rPr>
              <a:t>pyogenes</a:t>
            </a:r>
            <a:r>
              <a:rPr lang="en-US" sz="2000" dirty="0">
                <a:solidFill>
                  <a:srgbClr val="FF0000"/>
                </a:solidFill>
              </a:rPr>
              <a:t> (</a:t>
            </a:r>
            <a:r>
              <a:rPr lang="en-US" sz="2000" b="1" dirty="0">
                <a:solidFill>
                  <a:srgbClr val="FF0000"/>
                </a:solidFill>
              </a:rPr>
              <a:t>erythromycin</a:t>
            </a:r>
            <a:r>
              <a:rPr lang="en-US" sz="2000" dirty="0">
                <a:solidFill>
                  <a:srgbClr val="FF0000"/>
                </a:solidFill>
              </a:rPr>
              <a:t> </a:t>
            </a:r>
            <a:r>
              <a:rPr lang="en-US" sz="2000" b="1" dirty="0">
                <a:solidFill>
                  <a:srgbClr val="FF0000"/>
                </a:solidFill>
              </a:rPr>
              <a:t>resistance</a:t>
            </a:r>
            <a:r>
              <a:rPr lang="en-US" sz="2000" dirty="0">
                <a:solidFill>
                  <a:srgbClr val="FF0000"/>
                </a:solidFill>
              </a:rPr>
              <a:t>). </a:t>
            </a:r>
          </a:p>
          <a:p>
            <a:endParaRPr lang="x-none" dirty="0"/>
          </a:p>
        </p:txBody>
      </p:sp>
      <p:cxnSp>
        <p:nvCxnSpPr>
          <p:cNvPr id="8" name="Straight Connector 7"/>
          <p:cNvCxnSpPr/>
          <p:nvPr/>
        </p:nvCxnSpPr>
        <p:spPr>
          <a:xfrm flipH="1">
            <a:off x="0" y="5958971"/>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Rectangle 8"/>
          <p:cNvSpPr/>
          <p:nvPr/>
        </p:nvSpPr>
        <p:spPr>
          <a:xfrm>
            <a:off x="7424383" y="178187"/>
            <a:ext cx="2778517" cy="338554"/>
          </a:xfrm>
          <a:prstGeom prst="rect">
            <a:avLst/>
          </a:prstGeom>
        </p:spPr>
        <p:txBody>
          <a:bodyPr wrap="none">
            <a:spAutoFit/>
          </a:bodyPr>
          <a:lstStyle/>
          <a:p>
            <a:pPr algn="ctr"/>
            <a:r>
              <a:rPr lang="en-US" sz="1600" dirty="0" smtClean="0">
                <a:solidFill>
                  <a:srgbClr val="FF0000"/>
                </a:solidFill>
              </a:rPr>
              <a:t>*Zoom </a:t>
            </a:r>
            <a:r>
              <a:rPr lang="en-US" sz="1600" dirty="0">
                <a:solidFill>
                  <a:srgbClr val="FF0000"/>
                </a:solidFill>
              </a:rPr>
              <a:t>in the image if not clear</a:t>
            </a:r>
            <a:endParaRPr lang="x-none" sz="1600" dirty="0">
              <a:solidFill>
                <a:srgbClr val="FF0000"/>
              </a:solidFill>
            </a:endParaRPr>
          </a:p>
        </p:txBody>
      </p:sp>
      <p:sp>
        <p:nvSpPr>
          <p:cNvPr id="3" name="Rectangle 2"/>
          <p:cNvSpPr/>
          <p:nvPr/>
        </p:nvSpPr>
        <p:spPr>
          <a:xfrm>
            <a:off x="11075831" y="888642"/>
            <a:ext cx="515155" cy="261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062951" y="1721798"/>
            <a:ext cx="515155" cy="261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075831" y="2791781"/>
            <a:ext cx="798490" cy="196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75831" y="3237184"/>
            <a:ext cx="515155"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75830" y="3501324"/>
            <a:ext cx="304801" cy="130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075831" y="2368793"/>
            <a:ext cx="667555" cy="27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740" y="6028860"/>
            <a:ext cx="12075260" cy="461665"/>
          </a:xfrm>
          <a:prstGeom prst="rect">
            <a:avLst/>
          </a:prstGeom>
        </p:spPr>
        <p:txBody>
          <a:bodyPr wrap="square">
            <a:spAutoFit/>
          </a:bodyPr>
          <a:lstStyle/>
          <a:p>
            <a:r>
              <a:rPr lang="en-US" sz="1200" b="1" dirty="0" smtClean="0">
                <a:solidFill>
                  <a:schemeClr val="accent6"/>
                </a:solidFill>
              </a:rPr>
              <a:t>-You </a:t>
            </a:r>
            <a:r>
              <a:rPr lang="en-US" sz="1200" b="1" dirty="0">
                <a:solidFill>
                  <a:schemeClr val="accent6"/>
                </a:solidFill>
              </a:rPr>
              <a:t>should differentiate between epidermis, dermis, subcutaneous infections and is it invading other tissues like muscles or bones </a:t>
            </a:r>
            <a:r>
              <a:rPr lang="en-US" sz="1200" b="1" u="sng" dirty="0">
                <a:solidFill>
                  <a:schemeClr val="accent6"/>
                </a:solidFill>
              </a:rPr>
              <a:t>to choose the right management</a:t>
            </a:r>
            <a:r>
              <a:rPr lang="en-US" sz="1200" b="1" dirty="0">
                <a:solidFill>
                  <a:schemeClr val="accent6"/>
                </a:solidFill>
              </a:rPr>
              <a:t>.</a:t>
            </a:r>
          </a:p>
          <a:p>
            <a:r>
              <a:rPr lang="en-US" sz="1200" b="1" dirty="0" smtClean="0">
                <a:solidFill>
                  <a:schemeClr val="accent6"/>
                </a:solidFill>
              </a:rPr>
              <a:t>-The </a:t>
            </a:r>
            <a:r>
              <a:rPr lang="en-US" sz="1200" b="1" dirty="0">
                <a:solidFill>
                  <a:schemeClr val="accent6"/>
                </a:solidFill>
              </a:rPr>
              <a:t>more the organism has powerful toxins and enzyme the more it spread deeply, and he may devolve gas gangrene. For example : clostridium </a:t>
            </a:r>
            <a:r>
              <a:rPr lang="en-US" sz="1200" b="1" dirty="0" err="1">
                <a:solidFill>
                  <a:schemeClr val="accent6"/>
                </a:solidFill>
              </a:rPr>
              <a:t>perfringase</a:t>
            </a:r>
            <a:r>
              <a:rPr lang="en-US" sz="1200" b="1" dirty="0">
                <a:solidFill>
                  <a:schemeClr val="accent6"/>
                </a:solidFill>
              </a:rPr>
              <a:t> </a:t>
            </a:r>
          </a:p>
        </p:txBody>
      </p:sp>
    </p:spTree>
    <p:extLst>
      <p:ext uri="{BB962C8B-B14F-4D97-AF65-F5344CB8AC3E}">
        <p14:creationId xmlns:p14="http://schemas.microsoft.com/office/powerpoint/2010/main" val="1121427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03" y="113112"/>
            <a:ext cx="5550794" cy="604173"/>
          </a:xfrm>
        </p:spPr>
        <p:txBody>
          <a:bodyPr>
            <a:noAutofit/>
          </a:bodyPr>
          <a:lstStyle/>
          <a:p>
            <a:pPr algn="ctr"/>
            <a:r>
              <a:rPr lang="en-US" sz="2800" dirty="0" smtClean="0">
                <a:solidFill>
                  <a:schemeClr val="accent5"/>
                </a:solidFill>
              </a:rPr>
              <a:t> </a:t>
            </a:r>
            <a:r>
              <a:rPr lang="en-US" sz="3200" b="1" dirty="0" smtClean="0">
                <a:solidFill>
                  <a:schemeClr val="accent5"/>
                </a:solidFill>
              </a:rPr>
              <a:t>Impetigo </a:t>
            </a:r>
            <a:r>
              <a:rPr lang="en-US" sz="2800" dirty="0" smtClean="0">
                <a:solidFill>
                  <a:schemeClr val="accent5"/>
                </a:solidFill>
              </a:rPr>
              <a:t>- </a:t>
            </a:r>
            <a:r>
              <a:rPr lang="en-US" sz="2000" dirty="0" smtClean="0">
                <a:solidFill>
                  <a:schemeClr val="accent5"/>
                </a:solidFill>
              </a:rPr>
              <a:t>(</a:t>
            </a:r>
            <a:r>
              <a:rPr lang="en-US" sz="3200" b="1" dirty="0" err="1" smtClean="0">
                <a:solidFill>
                  <a:schemeClr val="accent5"/>
                </a:solidFill>
              </a:rPr>
              <a:t>pyoderma</a:t>
            </a:r>
            <a:r>
              <a:rPr lang="en-US" sz="3200" b="1" dirty="0" smtClean="0">
                <a:solidFill>
                  <a:srgbClr val="FF0000"/>
                </a:solidFill>
              </a:rPr>
              <a:t>*</a:t>
            </a:r>
            <a:r>
              <a:rPr lang="en-US" sz="1800" dirty="0" smtClean="0">
                <a:solidFill>
                  <a:schemeClr val="accent5"/>
                </a:solidFill>
              </a:rPr>
              <a:t>):</a:t>
            </a:r>
            <a:endParaRPr lang="x-none" sz="2800" dirty="0">
              <a:solidFill>
                <a:schemeClr val="accent5"/>
              </a:solidFill>
            </a:endParaRPr>
          </a:p>
        </p:txBody>
      </p:sp>
      <p:pic>
        <p:nvPicPr>
          <p:cNvPr id="4" name="Picture 3"/>
          <p:cNvPicPr>
            <a:picLocks noChangeAspect="1"/>
          </p:cNvPicPr>
          <p:nvPr/>
        </p:nvPicPr>
        <p:blipFill>
          <a:blip r:embed="rId2"/>
          <a:stretch>
            <a:fillRect/>
          </a:stretch>
        </p:blipFill>
        <p:spPr>
          <a:xfrm>
            <a:off x="9888827" y="1520674"/>
            <a:ext cx="2303173" cy="1608892"/>
          </a:xfrm>
          <a:prstGeom prst="rect">
            <a:avLst/>
          </a:prstGeom>
        </p:spPr>
      </p:pic>
      <p:sp>
        <p:nvSpPr>
          <p:cNvPr id="7" name="Rectangle 6"/>
          <p:cNvSpPr/>
          <p:nvPr/>
        </p:nvSpPr>
        <p:spPr>
          <a:xfrm>
            <a:off x="63321" y="513746"/>
            <a:ext cx="11797048" cy="6001643"/>
          </a:xfrm>
          <a:prstGeom prst="rect">
            <a:avLst/>
          </a:prstGeom>
        </p:spPr>
        <p:txBody>
          <a:bodyPr wrap="square">
            <a:spAutoFit/>
          </a:bodyPr>
          <a:lstStyle/>
          <a:p>
            <a:r>
              <a:rPr lang="en-US" sz="2400" b="1" dirty="0"/>
              <a:t>Definition:</a:t>
            </a:r>
          </a:p>
          <a:p>
            <a:pPr marL="285750" indent="-285750">
              <a:buClr>
                <a:schemeClr val="accent5"/>
              </a:buClr>
              <a:buFont typeface="Arial" panose="020B0604020202020204" pitchFamily="34" charset="0"/>
              <a:buChar char="•"/>
            </a:pPr>
            <a:r>
              <a:rPr lang="en-US" dirty="0"/>
              <a:t>It’s a </a:t>
            </a:r>
            <a:r>
              <a:rPr lang="en-US" b="1" dirty="0"/>
              <a:t>common</a:t>
            </a:r>
            <a:r>
              <a:rPr lang="en-US" dirty="0"/>
              <a:t> skin infection, in </a:t>
            </a:r>
            <a:r>
              <a:rPr lang="en-US" b="1" dirty="0"/>
              <a:t>Children 2–5 </a:t>
            </a:r>
            <a:r>
              <a:rPr lang="en-US" b="1" dirty="0" smtClean="0"/>
              <a:t>years</a:t>
            </a:r>
            <a:r>
              <a:rPr lang="en-US" dirty="0" smtClean="0"/>
              <a:t> </a:t>
            </a:r>
            <a:r>
              <a:rPr lang="en-US" dirty="0"/>
              <a:t>in </a:t>
            </a:r>
            <a:r>
              <a:rPr lang="en-US" u="sng" dirty="0"/>
              <a:t>tropical or subtropical </a:t>
            </a:r>
            <a:r>
              <a:rPr lang="en-US" dirty="0"/>
              <a:t>regions. </a:t>
            </a:r>
            <a:r>
              <a:rPr lang="en-US" b="1" dirty="0">
                <a:solidFill>
                  <a:schemeClr val="accent6"/>
                </a:solidFill>
              </a:rPr>
              <a:t>Very superficial in </a:t>
            </a:r>
            <a:r>
              <a:rPr lang="en-US" b="1" dirty="0" smtClean="0">
                <a:solidFill>
                  <a:schemeClr val="accent6"/>
                </a:solidFill>
              </a:rPr>
              <a:t>epidermis</a:t>
            </a:r>
            <a:endParaRPr lang="en-US" b="1" dirty="0">
              <a:solidFill>
                <a:schemeClr val="accent6"/>
              </a:solidFill>
            </a:endParaRPr>
          </a:p>
          <a:p>
            <a:pPr>
              <a:lnSpc>
                <a:spcPct val="150000"/>
              </a:lnSpc>
            </a:pPr>
            <a:r>
              <a:rPr lang="en-US" sz="2400" b="1" dirty="0" smtClean="0"/>
              <a:t>Causes:</a:t>
            </a:r>
            <a:endParaRPr lang="en-US" sz="2400" b="1" dirty="0"/>
          </a:p>
          <a:p>
            <a:pPr marL="285750" indent="-285750">
              <a:buClr>
                <a:schemeClr val="accent4"/>
              </a:buClr>
              <a:buFont typeface="Arial" panose="020B0604020202020204" pitchFamily="34" charset="0"/>
              <a:buChar char="•"/>
            </a:pPr>
            <a:r>
              <a:rPr lang="en-US" dirty="0"/>
              <a:t>Always caused by </a:t>
            </a:r>
            <a:r>
              <a:rPr lang="en-US" dirty="0">
                <a:solidFill>
                  <a:srgbClr val="FF0000"/>
                </a:solidFill>
              </a:rPr>
              <a:t>β-hemolytic streptococci </a:t>
            </a:r>
            <a:r>
              <a:rPr lang="en-US" dirty="0"/>
              <a:t>(</a:t>
            </a:r>
            <a:r>
              <a:rPr lang="en-US" dirty="0" err="1"/>
              <a:t>Nonbullous</a:t>
            </a:r>
            <a:r>
              <a:rPr lang="en-US" dirty="0"/>
              <a:t>) and/or </a:t>
            </a:r>
            <a:r>
              <a:rPr lang="en-US" dirty="0" err="1">
                <a:solidFill>
                  <a:srgbClr val="FF0000"/>
                </a:solidFill>
              </a:rPr>
              <a:t>S.aureus</a:t>
            </a:r>
            <a:r>
              <a:rPr lang="en-US" dirty="0"/>
              <a:t> (</a:t>
            </a:r>
            <a:r>
              <a:rPr lang="en-US" dirty="0" smtClean="0"/>
              <a:t>Bullous</a:t>
            </a:r>
            <a:r>
              <a:rPr lang="en-US" dirty="0" smtClean="0">
                <a:solidFill>
                  <a:srgbClr val="FF0000"/>
                </a:solidFill>
              </a:rPr>
              <a:t>*</a:t>
            </a:r>
            <a:r>
              <a:rPr lang="en-US" dirty="0" smtClean="0"/>
              <a:t>)</a:t>
            </a:r>
            <a:endParaRPr lang="en-US" dirty="0"/>
          </a:p>
          <a:p>
            <a:pPr>
              <a:lnSpc>
                <a:spcPct val="150000"/>
              </a:lnSpc>
            </a:pPr>
            <a:r>
              <a:rPr lang="en-US" sz="2400" b="1" dirty="0"/>
              <a:t>Characteristics</a:t>
            </a:r>
            <a:r>
              <a:rPr lang="en-US" sz="2000" dirty="0"/>
              <a:t>:</a:t>
            </a:r>
            <a:endParaRPr lang="en-US" dirty="0"/>
          </a:p>
          <a:p>
            <a:pPr marL="285750" indent="-285750">
              <a:buClr>
                <a:schemeClr val="accent6"/>
              </a:buClr>
              <a:buFont typeface="Arial" panose="020B0604020202020204" pitchFamily="34" charset="0"/>
              <a:buChar char="•"/>
            </a:pPr>
            <a:r>
              <a:rPr lang="en-US" b="1" dirty="0">
                <a:solidFill>
                  <a:srgbClr val="000000"/>
                </a:solidFill>
              </a:rPr>
              <a:t>Systemic symptoms </a:t>
            </a:r>
            <a:r>
              <a:rPr lang="en-US" dirty="0"/>
              <a:t>are usually</a:t>
            </a:r>
            <a:r>
              <a:rPr lang="en-US" dirty="0">
                <a:solidFill>
                  <a:srgbClr val="FF0000"/>
                </a:solidFill>
              </a:rPr>
              <a:t> absent</a:t>
            </a:r>
            <a:r>
              <a:rPr lang="en-US" dirty="0"/>
              <a:t>.</a:t>
            </a:r>
          </a:p>
          <a:p>
            <a:pPr marL="285750" indent="-285750">
              <a:buClr>
                <a:schemeClr val="accent6"/>
              </a:buClr>
              <a:buFont typeface="Arial" panose="020B0604020202020204" pitchFamily="34" charset="0"/>
              <a:buChar char="•"/>
            </a:pPr>
            <a:r>
              <a:rPr lang="en-US" dirty="0" smtClean="0"/>
              <a:t>Consists </a:t>
            </a:r>
            <a:r>
              <a:rPr lang="en-US" dirty="0"/>
              <a:t>of discrete </a:t>
            </a:r>
            <a:r>
              <a:rPr lang="en-US" dirty="0" smtClean="0"/>
              <a:t>purulent</a:t>
            </a:r>
            <a:r>
              <a:rPr lang="en-US" dirty="0" smtClean="0">
                <a:solidFill>
                  <a:srgbClr val="FF0000"/>
                </a:solidFill>
              </a:rPr>
              <a:t>*</a:t>
            </a:r>
            <a:r>
              <a:rPr lang="en-US" dirty="0" smtClean="0"/>
              <a:t> lesions (</a:t>
            </a:r>
            <a:r>
              <a:rPr lang="en-US" b="1" dirty="0" smtClean="0">
                <a:solidFill>
                  <a:schemeClr val="accent6"/>
                </a:solidFill>
              </a:rPr>
              <a:t>Blister</a:t>
            </a:r>
            <a:r>
              <a:rPr lang="en-US" b="1" dirty="0">
                <a:solidFill>
                  <a:srgbClr val="FF0000"/>
                </a:solidFill>
              </a:rPr>
              <a:t>*</a:t>
            </a:r>
            <a:r>
              <a:rPr lang="ar-SA" b="1" dirty="0">
                <a:solidFill>
                  <a:schemeClr val="accent6"/>
                </a:solidFill>
              </a:rPr>
              <a:t> </a:t>
            </a:r>
            <a:r>
              <a:rPr lang="en-US" b="1" dirty="0">
                <a:solidFill>
                  <a:schemeClr val="accent6"/>
                </a:solidFill>
              </a:rPr>
              <a:t>if it rupture, it’s produce fluid (honey crust</a:t>
            </a:r>
            <a:r>
              <a:rPr lang="en-US" b="1" dirty="0" smtClean="0">
                <a:solidFill>
                  <a:schemeClr val="accent6"/>
                </a:solidFill>
              </a:rPr>
              <a:t>))</a:t>
            </a:r>
            <a:endParaRPr lang="en-US" dirty="0"/>
          </a:p>
          <a:p>
            <a:pPr marL="285750" indent="-285750">
              <a:buClr>
                <a:schemeClr val="accent6"/>
              </a:buClr>
              <a:buFont typeface="Arial" panose="020B0604020202020204" pitchFamily="34" charset="0"/>
              <a:buChar char="•"/>
            </a:pPr>
            <a:r>
              <a:rPr lang="en-US" dirty="0"/>
              <a:t>Exposed areas of the body( </a:t>
            </a:r>
            <a:r>
              <a:rPr lang="en-US" b="1" dirty="0"/>
              <a:t>face and extremities</a:t>
            </a:r>
            <a:r>
              <a:rPr lang="en-US" dirty="0"/>
              <a:t>)</a:t>
            </a:r>
          </a:p>
          <a:p>
            <a:pPr marL="285750" indent="-285750">
              <a:buClr>
                <a:schemeClr val="accent6"/>
              </a:buClr>
              <a:buFont typeface="Arial" panose="020B0604020202020204" pitchFamily="34" charset="0"/>
              <a:buChar char="•"/>
            </a:pPr>
            <a:r>
              <a:rPr lang="en-US" dirty="0"/>
              <a:t>Skin colonization- Inoculation by </a:t>
            </a:r>
            <a:r>
              <a:rPr lang="en-US" b="1" dirty="0"/>
              <a:t>abrasions, minor trauma, or insect </a:t>
            </a:r>
            <a:r>
              <a:rPr lang="en-US" b="1" dirty="0" smtClean="0"/>
              <a:t>bites</a:t>
            </a:r>
          </a:p>
          <a:p>
            <a:pPr marL="285750" indent="-285750">
              <a:buClr>
                <a:schemeClr val="accent6"/>
              </a:buClr>
              <a:buFont typeface="Arial" panose="020B0604020202020204" pitchFamily="34" charset="0"/>
              <a:buChar char="•"/>
            </a:pPr>
            <a:r>
              <a:rPr lang="en-US" dirty="0" err="1" smtClean="0"/>
              <a:t>Poststreptococcal</a:t>
            </a:r>
            <a:r>
              <a:rPr lang="en-US" dirty="0" smtClean="0"/>
              <a:t> glomerulonephritis</a:t>
            </a:r>
            <a:r>
              <a:rPr lang="en-US" dirty="0">
                <a:solidFill>
                  <a:schemeClr val="bg1">
                    <a:lumMod val="50000"/>
                  </a:schemeClr>
                </a:solidFill>
              </a:rPr>
              <a:t>*</a:t>
            </a:r>
            <a:r>
              <a:rPr lang="en-US" dirty="0" smtClean="0"/>
              <a:t>. </a:t>
            </a:r>
            <a:endParaRPr lang="en-US" dirty="0"/>
          </a:p>
          <a:p>
            <a:pPr marL="285750" indent="-285750">
              <a:buClr>
                <a:schemeClr val="accent6"/>
              </a:buClr>
              <a:buFont typeface="Arial" panose="020B0604020202020204" pitchFamily="34" charset="0"/>
              <a:buChar char="•"/>
            </a:pPr>
            <a:r>
              <a:rPr lang="en-US" dirty="0" smtClean="0"/>
              <a:t>(</a:t>
            </a:r>
            <a:r>
              <a:rPr lang="en-US" dirty="0"/>
              <a:t>anti–</a:t>
            </a:r>
            <a:r>
              <a:rPr lang="en-US" dirty="0" err="1"/>
              <a:t>DNAse</a:t>
            </a:r>
            <a:r>
              <a:rPr lang="en-US" dirty="0"/>
              <a:t> B) </a:t>
            </a:r>
            <a:r>
              <a:rPr lang="en-US" dirty="0" smtClean="0"/>
              <a:t>:</a:t>
            </a:r>
            <a:r>
              <a:rPr lang="en-US" sz="1200" b="1" u="sng" dirty="0" smtClean="0">
                <a:solidFill>
                  <a:schemeClr val="bg1">
                    <a:lumMod val="50000"/>
                  </a:schemeClr>
                </a:solidFill>
              </a:rPr>
              <a:t>(</a:t>
            </a:r>
            <a:r>
              <a:rPr lang="en-US" sz="1200" b="1" u="sng" dirty="0" err="1">
                <a:solidFill>
                  <a:schemeClr val="bg1">
                    <a:lumMod val="50000"/>
                  </a:schemeClr>
                </a:solidFill>
              </a:rPr>
              <a:t>antideoxyribonuclease</a:t>
            </a:r>
            <a:r>
              <a:rPr lang="en-US" sz="1200" b="1" u="sng" dirty="0">
                <a:solidFill>
                  <a:schemeClr val="bg1">
                    <a:lumMod val="50000"/>
                  </a:schemeClr>
                </a:solidFill>
              </a:rPr>
              <a:t> B) ; if there is a lot of </a:t>
            </a:r>
            <a:r>
              <a:rPr lang="en-US" sz="1200" b="1" u="sng" dirty="0" err="1">
                <a:solidFill>
                  <a:schemeClr val="bg1">
                    <a:lumMod val="50000"/>
                  </a:schemeClr>
                </a:solidFill>
              </a:rPr>
              <a:t>AntiDNAse</a:t>
            </a:r>
            <a:r>
              <a:rPr lang="en-US" sz="1200" b="1" u="sng" dirty="0">
                <a:solidFill>
                  <a:schemeClr val="bg1">
                    <a:lumMod val="50000"/>
                  </a:schemeClr>
                </a:solidFill>
              </a:rPr>
              <a:t> in the test  then it means he have impetigo </a:t>
            </a:r>
            <a:r>
              <a:rPr lang="en-US" sz="1200" b="1" u="sng" dirty="0" smtClean="0">
                <a:solidFill>
                  <a:schemeClr val="bg1">
                    <a:lumMod val="50000"/>
                  </a:schemeClr>
                </a:solidFill>
              </a:rPr>
              <a:t>.</a:t>
            </a:r>
            <a:endParaRPr lang="en-US" sz="2400" b="1" dirty="0" smtClean="0"/>
          </a:p>
          <a:p>
            <a:pPr>
              <a:lnSpc>
                <a:spcPct val="150000"/>
              </a:lnSpc>
            </a:pPr>
            <a:r>
              <a:rPr lang="en-US" sz="2400" b="1" dirty="0" smtClean="0"/>
              <a:t>Treatment</a:t>
            </a:r>
            <a:r>
              <a:rPr lang="en-US" sz="2000" dirty="0"/>
              <a:t>: </a:t>
            </a:r>
          </a:p>
          <a:p>
            <a:pPr marL="160020" indent="-342900">
              <a:lnSpc>
                <a:spcPct val="120000"/>
              </a:lnSpc>
              <a:buClr>
                <a:schemeClr val="accent2"/>
              </a:buClr>
              <a:buSzPct val="91000"/>
              <a:buFont typeface="Arial" panose="020B0604020202020204" pitchFamily="34" charset="0"/>
              <a:buChar char="•"/>
            </a:pPr>
            <a:r>
              <a:rPr lang="en-US" b="1" dirty="0" err="1">
                <a:solidFill>
                  <a:srgbClr val="FF0000"/>
                </a:solidFill>
                <a:ea typeface="Batang" pitchFamily="18" charset="-127"/>
                <a:cs typeface="Times New Roman" pitchFamily="18" charset="0"/>
              </a:rPr>
              <a:t>Cefazolin</a:t>
            </a:r>
            <a:r>
              <a:rPr lang="en-US" b="1" dirty="0">
                <a:solidFill>
                  <a:schemeClr val="tx1">
                    <a:lumMod val="95000"/>
                    <a:lumOff val="5000"/>
                  </a:schemeClr>
                </a:solidFill>
                <a:ea typeface="Batang" pitchFamily="18" charset="-127"/>
                <a:cs typeface="Times New Roman" pitchFamily="18" charset="0"/>
              </a:rPr>
              <a:t>: </a:t>
            </a:r>
            <a:r>
              <a:rPr lang="en-US" b="1" dirty="0">
                <a:solidFill>
                  <a:schemeClr val="accent6"/>
                </a:solidFill>
                <a:ea typeface="Batang" pitchFamily="18" charset="-127"/>
                <a:cs typeface="Times New Roman" pitchFamily="18" charset="0"/>
              </a:rPr>
              <a:t>covers Both Staphylococcus and streptococcus</a:t>
            </a:r>
            <a:r>
              <a:rPr lang="en-US" b="1" dirty="0">
                <a:solidFill>
                  <a:srgbClr val="FF0000"/>
                </a:solidFill>
                <a:cs typeface="Times New Roman" pitchFamily="18" charset="0"/>
              </a:rPr>
              <a:t>.</a:t>
            </a:r>
          </a:p>
          <a:p>
            <a:pPr marL="160020" indent="-342900">
              <a:lnSpc>
                <a:spcPct val="120000"/>
              </a:lnSpc>
              <a:buClr>
                <a:schemeClr val="accent2"/>
              </a:buClr>
              <a:buSzPct val="91000"/>
              <a:buFont typeface="Arial" panose="020B0604020202020204" pitchFamily="34" charset="0"/>
              <a:buChar char="•"/>
            </a:pPr>
            <a:r>
              <a:rPr lang="en-US" b="1" dirty="0" err="1">
                <a:solidFill>
                  <a:srgbClr val="FF0000"/>
                </a:solidFill>
                <a:ea typeface="Batang" pitchFamily="18" charset="-127"/>
                <a:cs typeface="Times New Roman" pitchFamily="18" charset="0"/>
              </a:rPr>
              <a:t>Cloxacillin</a:t>
            </a:r>
            <a:r>
              <a:rPr lang="en-US" b="1" dirty="0">
                <a:solidFill>
                  <a:schemeClr val="tx1">
                    <a:lumMod val="75000"/>
                    <a:lumOff val="25000"/>
                  </a:schemeClr>
                </a:solidFill>
                <a:ea typeface="Batang" pitchFamily="18" charset="-127"/>
                <a:cs typeface="Times New Roman" pitchFamily="18" charset="0"/>
              </a:rPr>
              <a:t>: </a:t>
            </a:r>
            <a:r>
              <a:rPr lang="en-US" b="1" dirty="0">
                <a:solidFill>
                  <a:schemeClr val="accent6"/>
                </a:solidFill>
                <a:ea typeface="Batang" pitchFamily="18" charset="-127"/>
                <a:cs typeface="Times New Roman" pitchFamily="18" charset="0"/>
              </a:rPr>
              <a:t>covers Staphylococcus only</a:t>
            </a:r>
          </a:p>
          <a:p>
            <a:pPr marL="160020" indent="-342900">
              <a:lnSpc>
                <a:spcPct val="120000"/>
              </a:lnSpc>
              <a:buClr>
                <a:schemeClr val="accent2"/>
              </a:buClr>
              <a:buSzPct val="91000"/>
              <a:buFont typeface="Arial" panose="020B0604020202020204" pitchFamily="34" charset="0"/>
              <a:buChar char="•"/>
            </a:pPr>
            <a:r>
              <a:rPr lang="en-US" b="1" dirty="0">
                <a:solidFill>
                  <a:srgbClr val="FF0000"/>
                </a:solidFill>
                <a:ea typeface="Batang" pitchFamily="18" charset="-127"/>
                <a:cs typeface="Times New Roman" pitchFamily="18" charset="0"/>
              </a:rPr>
              <a:t>Erythromycin</a:t>
            </a:r>
            <a:r>
              <a:rPr lang="en-US" b="1" dirty="0">
                <a:solidFill>
                  <a:schemeClr val="tx1">
                    <a:lumMod val="75000"/>
                    <a:lumOff val="25000"/>
                  </a:schemeClr>
                </a:solidFill>
                <a:ea typeface="Batang" pitchFamily="18" charset="-127"/>
                <a:cs typeface="Times New Roman" pitchFamily="18" charset="0"/>
              </a:rPr>
              <a:t>: </a:t>
            </a:r>
            <a:r>
              <a:rPr lang="en-US" b="1" dirty="0">
                <a:solidFill>
                  <a:schemeClr val="accent6"/>
                </a:solidFill>
                <a:ea typeface="Batang" pitchFamily="18" charset="-127"/>
                <a:cs typeface="Times New Roman" pitchFamily="18" charset="0"/>
              </a:rPr>
              <a:t>covers </a:t>
            </a:r>
            <a:r>
              <a:rPr lang="en-US" b="1" dirty="0">
                <a:solidFill>
                  <a:schemeClr val="accent6"/>
                </a:solidFill>
                <a:cs typeface="Times New Roman" pitchFamily="18" charset="0"/>
              </a:rPr>
              <a:t>streptococcus only</a:t>
            </a:r>
            <a:endParaRPr lang="en-US" b="1" dirty="0">
              <a:solidFill>
                <a:schemeClr val="accent6"/>
              </a:solidFill>
              <a:ea typeface="Batang" pitchFamily="18" charset="-127"/>
              <a:cs typeface="Times New Roman" pitchFamily="18" charset="0"/>
            </a:endParaRPr>
          </a:p>
          <a:p>
            <a:pPr marL="102870" indent="-285750">
              <a:lnSpc>
                <a:spcPct val="120000"/>
              </a:lnSpc>
              <a:buClr>
                <a:schemeClr val="accent2"/>
              </a:buClr>
              <a:buSzPct val="91000"/>
              <a:buFont typeface="Arial" panose="020B0604020202020204" pitchFamily="34" charset="0"/>
              <a:buChar char="•"/>
            </a:pPr>
            <a:r>
              <a:rPr lang="en-US" b="1" dirty="0" err="1">
                <a:ea typeface="Batang" pitchFamily="18" charset="-127"/>
                <a:cs typeface="Times New Roman" pitchFamily="18" charset="0"/>
              </a:rPr>
              <a:t>Mupirocin</a:t>
            </a:r>
            <a:r>
              <a:rPr lang="en-US" b="1" dirty="0">
                <a:ea typeface="Batang" pitchFamily="18" charset="-127"/>
                <a:cs typeface="Times New Roman" pitchFamily="18" charset="0"/>
              </a:rPr>
              <a:t> </a:t>
            </a:r>
            <a:r>
              <a:rPr lang="en-US" dirty="0">
                <a:solidFill>
                  <a:schemeClr val="accent6"/>
                </a:solidFill>
              </a:rPr>
              <a:t>It may lead to immune complication in some cases. </a:t>
            </a:r>
            <a:endParaRPr lang="x-none" dirty="0">
              <a:solidFill>
                <a:schemeClr val="accent6"/>
              </a:solidFill>
            </a:endParaRPr>
          </a:p>
          <a:p>
            <a:pPr marL="102870" indent="-285750">
              <a:lnSpc>
                <a:spcPct val="120000"/>
              </a:lnSpc>
              <a:buClr>
                <a:schemeClr val="accent2"/>
              </a:buClr>
              <a:buSzPct val="91000"/>
              <a:buFont typeface="Arial" panose="020B0604020202020204" pitchFamily="34" charset="0"/>
              <a:buChar char="•"/>
            </a:pPr>
            <a:endParaRPr lang="en-US" dirty="0"/>
          </a:p>
        </p:txBody>
      </p:sp>
      <p:sp>
        <p:nvSpPr>
          <p:cNvPr id="5" name="Rounded Rectangular Callout 4"/>
          <p:cNvSpPr/>
          <p:nvPr/>
        </p:nvSpPr>
        <p:spPr>
          <a:xfrm>
            <a:off x="6662208" y="4708735"/>
            <a:ext cx="1990858" cy="976442"/>
          </a:xfrm>
          <a:prstGeom prst="wedgeRoundRectCallout">
            <a:avLst>
              <a:gd name="adj1" fmla="val -83842"/>
              <a:gd name="adj2" fmla="val -2345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accent6"/>
                </a:solidFill>
              </a:rPr>
              <a:t>If patient has </a:t>
            </a:r>
            <a:r>
              <a:rPr lang="en-US" sz="1400" b="1" u="sng" dirty="0" smtClean="0">
                <a:solidFill>
                  <a:schemeClr val="accent6"/>
                </a:solidFill>
              </a:rPr>
              <a:t>cellulitis</a:t>
            </a:r>
            <a:r>
              <a:rPr lang="en-US" sz="1400" b="1" dirty="0" smtClean="0">
                <a:solidFill>
                  <a:schemeClr val="accent6"/>
                </a:solidFill>
              </a:rPr>
              <a:t>, 1</a:t>
            </a:r>
            <a:r>
              <a:rPr lang="en-US" sz="1400" b="1" baseline="30000" dirty="0" smtClean="0">
                <a:solidFill>
                  <a:schemeClr val="accent6"/>
                </a:solidFill>
              </a:rPr>
              <a:t>st</a:t>
            </a:r>
            <a:r>
              <a:rPr lang="en-US" sz="1400" b="1" dirty="0" smtClean="0">
                <a:solidFill>
                  <a:schemeClr val="accent6"/>
                </a:solidFill>
              </a:rPr>
              <a:t> drug you think of</a:t>
            </a:r>
          </a:p>
          <a:p>
            <a:pPr algn="ctr"/>
            <a:r>
              <a:rPr lang="en-US" sz="1400" b="1" dirty="0" smtClean="0">
                <a:solidFill>
                  <a:schemeClr val="accent6"/>
                </a:solidFill>
              </a:rPr>
              <a:t>= </a:t>
            </a:r>
            <a:r>
              <a:rPr lang="en-US" sz="1400" dirty="0" err="1" smtClean="0">
                <a:solidFill>
                  <a:srgbClr val="FF0000"/>
                </a:solidFill>
              </a:rPr>
              <a:t>Cefazolin</a:t>
            </a:r>
            <a:r>
              <a:rPr lang="en-US" sz="1400" dirty="0" smtClean="0">
                <a:solidFill>
                  <a:srgbClr val="FF0000"/>
                </a:solidFill>
              </a:rPr>
              <a:t> </a:t>
            </a:r>
            <a:endParaRPr lang="en-US" sz="1400" dirty="0">
              <a:solidFill>
                <a:srgbClr val="FF0000"/>
              </a:solidFill>
            </a:endParaRPr>
          </a:p>
        </p:txBody>
      </p:sp>
      <p:cxnSp>
        <p:nvCxnSpPr>
          <p:cNvPr id="8" name="Straight Connector 7"/>
          <p:cNvCxnSpPr/>
          <p:nvPr/>
        </p:nvCxnSpPr>
        <p:spPr>
          <a:xfrm flipH="1">
            <a:off x="0" y="6393155"/>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p:cNvSpPr txBox="1"/>
          <p:nvPr/>
        </p:nvSpPr>
        <p:spPr>
          <a:xfrm>
            <a:off x="5312392" y="230533"/>
            <a:ext cx="4971245" cy="369332"/>
          </a:xfrm>
          <a:prstGeom prst="rect">
            <a:avLst/>
          </a:prstGeom>
          <a:noFill/>
        </p:spPr>
        <p:txBody>
          <a:bodyPr wrap="square" rtlCol="0">
            <a:spAutoFit/>
          </a:bodyPr>
          <a:lstStyle/>
          <a:p>
            <a:r>
              <a:rPr lang="en-US" b="1" dirty="0" smtClean="0"/>
              <a:t>Definition / causes / characteristics / treatment</a:t>
            </a:r>
            <a:endParaRPr lang="en-US" b="1" dirty="0"/>
          </a:p>
        </p:txBody>
      </p:sp>
      <p:sp>
        <p:nvSpPr>
          <p:cNvPr id="12" name="Rectangle 11"/>
          <p:cNvSpPr/>
          <p:nvPr/>
        </p:nvSpPr>
        <p:spPr>
          <a:xfrm>
            <a:off x="0" y="6468619"/>
            <a:ext cx="5153248" cy="584775"/>
          </a:xfrm>
          <a:prstGeom prst="rect">
            <a:avLst/>
          </a:prstGeom>
        </p:spPr>
        <p:txBody>
          <a:bodyPr wrap="square">
            <a:spAutoFit/>
          </a:bodyPr>
          <a:lstStyle/>
          <a:p>
            <a:r>
              <a:rPr lang="en-US" sz="1600" dirty="0" err="1" smtClean="0">
                <a:solidFill>
                  <a:srgbClr val="FF0000"/>
                </a:solidFill>
              </a:rPr>
              <a:t>Pyoderma</a:t>
            </a:r>
            <a:r>
              <a:rPr lang="en-US" sz="1600" dirty="0" smtClean="0">
                <a:solidFill>
                  <a:srgbClr val="FF0000"/>
                </a:solidFill>
              </a:rPr>
              <a:t>*:</a:t>
            </a:r>
            <a:r>
              <a:rPr lang="en-US" sz="1600" dirty="0" smtClean="0"/>
              <a:t>any </a:t>
            </a:r>
            <a:r>
              <a:rPr lang="en-US" sz="1600" dirty="0"/>
              <a:t>skin disease that is pyogenic (has pus</a:t>
            </a:r>
            <a:r>
              <a:rPr lang="en-US" sz="1600" dirty="0" smtClean="0"/>
              <a:t>))</a:t>
            </a:r>
          </a:p>
          <a:p>
            <a:r>
              <a:rPr lang="en-US" sz="1600" dirty="0" smtClean="0"/>
              <a:t>     </a:t>
            </a:r>
            <a:endParaRPr lang="en-US" sz="1600" dirty="0"/>
          </a:p>
        </p:txBody>
      </p:sp>
      <p:cxnSp>
        <p:nvCxnSpPr>
          <p:cNvPr id="14" name="Straight Connector 13"/>
          <p:cNvCxnSpPr/>
          <p:nvPr/>
        </p:nvCxnSpPr>
        <p:spPr>
          <a:xfrm>
            <a:off x="5426299" y="547978"/>
            <a:ext cx="953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05978" y="547978"/>
            <a:ext cx="68043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Straight Connector 16"/>
          <p:cNvCxnSpPr/>
          <p:nvPr/>
        </p:nvCxnSpPr>
        <p:spPr>
          <a:xfrm>
            <a:off x="7418232" y="547978"/>
            <a:ext cx="135628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8935791" y="547978"/>
            <a:ext cx="9530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173329" y="910814"/>
            <a:ext cx="1272861" cy="8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3329" y="1666887"/>
            <a:ext cx="948206" cy="5844"/>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a:off x="208209" y="2477562"/>
            <a:ext cx="1826653" cy="806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173329" y="4624818"/>
            <a:ext cx="1306132" cy="8060"/>
          </a:xfrm>
          <a:prstGeom prst="line">
            <a:avLst/>
          </a:prstGeom>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8633891" y="6476480"/>
            <a:ext cx="1556836" cy="369332"/>
          </a:xfrm>
          <a:prstGeom prst="rect">
            <a:avLst/>
          </a:prstGeom>
        </p:spPr>
        <p:txBody>
          <a:bodyPr wrap="none">
            <a:spAutoFit/>
          </a:bodyPr>
          <a:lstStyle/>
          <a:p>
            <a:r>
              <a:rPr lang="en-US" dirty="0" smtClean="0">
                <a:solidFill>
                  <a:srgbClr val="FF0000"/>
                </a:solidFill>
              </a:rPr>
              <a:t>Bulbous* </a:t>
            </a:r>
            <a:r>
              <a:rPr lang="en-US" dirty="0"/>
              <a:t>=pus</a:t>
            </a:r>
          </a:p>
        </p:txBody>
      </p:sp>
      <p:sp>
        <p:nvSpPr>
          <p:cNvPr id="6" name="TextBox 5"/>
          <p:cNvSpPr txBox="1"/>
          <p:nvPr/>
        </p:nvSpPr>
        <p:spPr>
          <a:xfrm>
            <a:off x="9091946" y="4000757"/>
            <a:ext cx="3248697" cy="2431435"/>
          </a:xfrm>
          <a:prstGeom prst="rect">
            <a:avLst/>
          </a:prstGeom>
          <a:noFill/>
        </p:spPr>
        <p:txBody>
          <a:bodyPr wrap="square" rtlCol="0">
            <a:spAutoFit/>
          </a:bodyPr>
          <a:lstStyle/>
          <a:p>
            <a:r>
              <a:rPr lang="en-US" sz="1400" b="1" dirty="0" smtClean="0">
                <a:solidFill>
                  <a:schemeClr val="bg1">
                    <a:lumMod val="50000"/>
                  </a:schemeClr>
                </a:solidFill>
              </a:rPr>
              <a:t>*</a:t>
            </a:r>
            <a:r>
              <a:rPr lang="en-US" sz="1200" b="1" dirty="0" smtClean="0">
                <a:solidFill>
                  <a:schemeClr val="bg1">
                    <a:lumMod val="50000"/>
                  </a:schemeClr>
                </a:solidFill>
              </a:rPr>
              <a:t>After </a:t>
            </a:r>
            <a:r>
              <a:rPr lang="en-US" sz="1200" b="1" dirty="0">
                <a:solidFill>
                  <a:schemeClr val="bg1">
                    <a:lumMod val="50000"/>
                  </a:schemeClr>
                </a:solidFill>
              </a:rPr>
              <a:t>infection of impetigo by "group A"(beta hemolytic) Streptococcus , the patient might have post streptococcal glomerulonephritis.</a:t>
            </a:r>
          </a:p>
          <a:p>
            <a:r>
              <a:rPr lang="en-US" sz="1200" b="1" dirty="0">
                <a:solidFill>
                  <a:schemeClr val="bg1">
                    <a:lumMod val="50000"/>
                  </a:schemeClr>
                </a:solidFill>
              </a:rPr>
              <a:t>streptococcal glomerulonephritis: it is immunological response which affects kidney</a:t>
            </a:r>
            <a:r>
              <a:rPr lang="en-US" sz="1200" b="1" dirty="0" smtClean="0">
                <a:solidFill>
                  <a:schemeClr val="bg1">
                    <a:lumMod val="50000"/>
                  </a:schemeClr>
                </a:solidFill>
              </a:rPr>
              <a:t>,</a:t>
            </a:r>
          </a:p>
          <a:p>
            <a:r>
              <a:rPr lang="en-US" sz="1200" b="1" dirty="0" smtClean="0">
                <a:solidFill>
                  <a:schemeClr val="bg1">
                    <a:lumMod val="50000"/>
                  </a:schemeClr>
                </a:solidFill>
              </a:rPr>
              <a:t> </a:t>
            </a:r>
            <a:r>
              <a:rPr lang="en-US" sz="1200" b="1" dirty="0">
                <a:solidFill>
                  <a:schemeClr val="bg1">
                    <a:lumMod val="50000"/>
                  </a:schemeClr>
                </a:solidFill>
              </a:rPr>
              <a:t>it is </a:t>
            </a:r>
            <a:r>
              <a:rPr lang="en-US" sz="1200" b="1" u="sng" dirty="0">
                <a:solidFill>
                  <a:schemeClr val="bg1">
                    <a:lumMod val="50000"/>
                  </a:schemeClr>
                </a:solidFill>
              </a:rPr>
              <a:t>primarily antigen-antibody complex reaction. </a:t>
            </a:r>
            <a:r>
              <a:rPr lang="en-US" sz="1200" b="1" dirty="0">
                <a:solidFill>
                  <a:schemeClr val="bg1">
                    <a:lumMod val="50000"/>
                  </a:schemeClr>
                </a:solidFill>
              </a:rPr>
              <a:t>This antibody is produced against cell wall  of "A streptococcus "and </a:t>
            </a:r>
            <a:r>
              <a:rPr lang="en-US" sz="1200" b="1" u="sng" dirty="0">
                <a:solidFill>
                  <a:schemeClr val="bg1">
                    <a:lumMod val="50000"/>
                  </a:schemeClr>
                </a:solidFill>
              </a:rPr>
              <a:t>accumulate in the glomerulus</a:t>
            </a:r>
            <a:r>
              <a:rPr lang="en-US" sz="1200" b="1" dirty="0">
                <a:solidFill>
                  <a:schemeClr val="bg1">
                    <a:lumMod val="50000"/>
                  </a:schemeClr>
                </a:solidFill>
              </a:rPr>
              <a:t> and cause  acute glomerulonephritis and shows reversible renal failure </a:t>
            </a:r>
          </a:p>
          <a:p>
            <a:endParaRPr lang="en-US" dirty="0"/>
          </a:p>
        </p:txBody>
      </p:sp>
      <p:sp>
        <p:nvSpPr>
          <p:cNvPr id="10" name="Rectangle 9"/>
          <p:cNvSpPr/>
          <p:nvPr/>
        </p:nvSpPr>
        <p:spPr>
          <a:xfrm>
            <a:off x="6478073" y="6489182"/>
            <a:ext cx="2026260" cy="369332"/>
          </a:xfrm>
          <a:prstGeom prst="rect">
            <a:avLst/>
          </a:prstGeom>
        </p:spPr>
        <p:txBody>
          <a:bodyPr wrap="none">
            <a:spAutoFit/>
          </a:bodyPr>
          <a:lstStyle/>
          <a:p>
            <a:r>
              <a:rPr lang="en-US" dirty="0">
                <a:solidFill>
                  <a:srgbClr val="FF0000"/>
                </a:solidFill>
              </a:rPr>
              <a:t>Blister*: </a:t>
            </a:r>
            <a:r>
              <a:rPr lang="ar-SA" dirty="0"/>
              <a:t>الحبة أو البثرة</a:t>
            </a:r>
            <a:endParaRPr lang="en-US" dirty="0"/>
          </a:p>
        </p:txBody>
      </p:sp>
      <p:sp>
        <p:nvSpPr>
          <p:cNvPr id="11" name="Rectangle 10"/>
          <p:cNvSpPr/>
          <p:nvPr/>
        </p:nvSpPr>
        <p:spPr>
          <a:xfrm>
            <a:off x="4662716" y="6468619"/>
            <a:ext cx="1843262" cy="369332"/>
          </a:xfrm>
          <a:prstGeom prst="rect">
            <a:avLst/>
          </a:prstGeom>
        </p:spPr>
        <p:txBody>
          <a:bodyPr wrap="none">
            <a:spAutoFit/>
          </a:bodyPr>
          <a:lstStyle/>
          <a:p>
            <a:r>
              <a:rPr lang="en-US" dirty="0">
                <a:solidFill>
                  <a:srgbClr val="FF0000"/>
                </a:solidFill>
              </a:rPr>
              <a:t>Purulent*: </a:t>
            </a:r>
            <a:r>
              <a:rPr lang="ar-SA" dirty="0"/>
              <a:t>صديدي </a:t>
            </a:r>
            <a:endParaRPr lang="en-US" dirty="0"/>
          </a:p>
        </p:txBody>
      </p:sp>
    </p:spTree>
    <p:extLst>
      <p:ext uri="{BB962C8B-B14F-4D97-AF65-F5344CB8AC3E}">
        <p14:creationId xmlns:p14="http://schemas.microsoft.com/office/powerpoint/2010/main" val="380126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96213" y="-89527"/>
            <a:ext cx="5100035" cy="769441"/>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en-US" sz="4400" b="1" dirty="0">
                <a:solidFill>
                  <a:schemeClr val="accent5"/>
                </a:solidFill>
                <a:latin typeface="+mj-lt"/>
                <a:ea typeface="+mj-ea"/>
                <a:cs typeface="+mj-cs"/>
              </a:rPr>
              <a:t>Cutaneous </a:t>
            </a:r>
            <a:r>
              <a:rPr lang="en-US" sz="4400" b="1" dirty="0" smtClean="0">
                <a:solidFill>
                  <a:schemeClr val="accent5"/>
                </a:solidFill>
                <a:latin typeface="+mj-lt"/>
                <a:ea typeface="+mj-ea"/>
                <a:cs typeface="+mj-cs"/>
              </a:rPr>
              <a:t>abscesses</a:t>
            </a:r>
            <a:r>
              <a:rPr lang="ar-SA" sz="4400" b="1" dirty="0" smtClean="0">
                <a:solidFill>
                  <a:schemeClr val="accent5"/>
                </a:solidFill>
                <a:latin typeface="+mj-lt"/>
                <a:ea typeface="+mj-ea"/>
                <a:cs typeface="+mj-cs"/>
              </a:rPr>
              <a:t>:</a:t>
            </a:r>
            <a:endParaRPr lang="x-none" sz="4400" b="1" dirty="0">
              <a:solidFill>
                <a:schemeClr val="accent5"/>
              </a:solidFill>
              <a:latin typeface="+mj-lt"/>
              <a:ea typeface="+mj-ea"/>
              <a:cs typeface="+mj-cs"/>
            </a:endParaRPr>
          </a:p>
        </p:txBody>
      </p:sp>
      <p:sp>
        <p:nvSpPr>
          <p:cNvPr id="7" name="مربع نص 6"/>
          <p:cNvSpPr txBox="1"/>
          <p:nvPr/>
        </p:nvSpPr>
        <p:spPr>
          <a:xfrm>
            <a:off x="0" y="741062"/>
            <a:ext cx="12192000" cy="769441"/>
          </a:xfrm>
          <a:prstGeom prst="rect">
            <a:avLst/>
          </a:prstGeom>
          <a:noFill/>
        </p:spPr>
        <p:txBody>
          <a:bodyPr wrap="square" rtlCol="1">
            <a:spAutoFit/>
          </a:bodyPr>
          <a:lstStyle/>
          <a:p>
            <a:pPr algn="l"/>
            <a:r>
              <a:rPr lang="en-US" sz="2400" b="1" dirty="0"/>
              <a:t>Definition:</a:t>
            </a:r>
            <a:r>
              <a:rPr lang="en-US" sz="2000" dirty="0">
                <a:solidFill>
                  <a:srgbClr val="00B050"/>
                </a:solidFill>
              </a:rPr>
              <a:t> </a:t>
            </a:r>
          </a:p>
          <a:p>
            <a:pPr marL="342900" indent="-342900" algn="l">
              <a:buClr>
                <a:schemeClr val="accent5"/>
              </a:buClr>
              <a:buFont typeface="Arial" panose="020B0604020202020204" pitchFamily="34" charset="0"/>
              <a:buChar char="•"/>
            </a:pPr>
            <a:r>
              <a:rPr lang="en-US" sz="2000" dirty="0"/>
              <a:t>Collections of pus within the </a:t>
            </a:r>
            <a:r>
              <a:rPr lang="en-US" sz="2000" b="1" dirty="0">
                <a:solidFill>
                  <a:srgbClr val="000000"/>
                </a:solidFill>
              </a:rPr>
              <a:t>dermis and deeper skin tissues</a:t>
            </a:r>
            <a:r>
              <a:rPr lang="en-US" sz="2000" dirty="0"/>
              <a:t>.</a:t>
            </a:r>
            <a:endParaRPr lang="x-none" sz="2000" dirty="0"/>
          </a:p>
        </p:txBody>
      </p:sp>
      <p:sp>
        <p:nvSpPr>
          <p:cNvPr id="8" name="مربع نص 7"/>
          <p:cNvSpPr txBox="1"/>
          <p:nvPr/>
        </p:nvSpPr>
        <p:spPr>
          <a:xfrm>
            <a:off x="0" y="1551948"/>
            <a:ext cx="12192000" cy="3354765"/>
          </a:xfrm>
          <a:prstGeom prst="rect">
            <a:avLst/>
          </a:prstGeom>
          <a:noFill/>
        </p:spPr>
        <p:txBody>
          <a:bodyPr wrap="square" rtlCol="1">
            <a:spAutoFit/>
          </a:bodyPr>
          <a:lstStyle/>
          <a:p>
            <a:r>
              <a:rPr lang="en-US" sz="2400" b="1" dirty="0" smtClean="0"/>
              <a:t>Causes :</a:t>
            </a:r>
          </a:p>
          <a:p>
            <a:pPr marL="342900" indent="-342900">
              <a:buClr>
                <a:schemeClr val="accent4"/>
              </a:buClr>
              <a:buFont typeface="Arial" panose="020B0604020202020204" pitchFamily="34" charset="0"/>
              <a:buChar char="•"/>
            </a:pPr>
            <a:r>
              <a:rPr lang="en-US" dirty="0" smtClean="0"/>
              <a:t>Typically </a:t>
            </a:r>
            <a:r>
              <a:rPr lang="en-US" b="1" dirty="0" err="1"/>
              <a:t>polymicrobial</a:t>
            </a:r>
            <a:r>
              <a:rPr lang="en-US" dirty="0"/>
              <a:t>, </a:t>
            </a:r>
            <a:r>
              <a:rPr lang="en-US" b="1" dirty="0">
                <a:solidFill>
                  <a:srgbClr val="FF0000"/>
                </a:solidFill>
              </a:rPr>
              <a:t>S. </a:t>
            </a:r>
            <a:r>
              <a:rPr lang="en-US" b="1" dirty="0" err="1">
                <a:solidFill>
                  <a:srgbClr val="FF0000"/>
                </a:solidFill>
              </a:rPr>
              <a:t>aureus</a:t>
            </a:r>
            <a:r>
              <a:rPr lang="en-US" b="1" dirty="0">
                <a:solidFill>
                  <a:srgbClr val="FF0000"/>
                </a:solidFill>
              </a:rPr>
              <a:t> </a:t>
            </a:r>
            <a:r>
              <a:rPr lang="en-US" dirty="0"/>
              <a:t>alone in ∼ 25 %</a:t>
            </a:r>
          </a:p>
          <a:p>
            <a:pPr marL="342900" indent="-342900">
              <a:buClr>
                <a:schemeClr val="accent4"/>
              </a:buClr>
              <a:buFont typeface="Arial" panose="020B0604020202020204" pitchFamily="34" charset="0"/>
              <a:buChar char="•"/>
            </a:pPr>
            <a:r>
              <a:rPr lang="en-US" dirty="0"/>
              <a:t>Do Gram </a:t>
            </a:r>
            <a:r>
              <a:rPr lang="en-US" dirty="0" err="1"/>
              <a:t>stain,culture</a:t>
            </a:r>
            <a:r>
              <a:rPr lang="en-US" dirty="0"/>
              <a:t>, and </a:t>
            </a:r>
            <a:r>
              <a:rPr lang="en-US" b="1" dirty="0"/>
              <a:t>systemic </a:t>
            </a:r>
            <a:r>
              <a:rPr lang="en-US" b="1" dirty="0" smtClean="0"/>
              <a:t>antibiotics</a:t>
            </a:r>
          </a:p>
          <a:p>
            <a:pPr algn="l" rtl="0"/>
            <a:r>
              <a:rPr lang="en-US" sz="2400" b="1" dirty="0" smtClean="0"/>
              <a:t>Characteristics</a:t>
            </a:r>
            <a:r>
              <a:rPr lang="en-US" sz="2400" b="1" dirty="0"/>
              <a:t>: </a:t>
            </a:r>
          </a:p>
          <a:p>
            <a:pPr marL="342900" indent="-342900" algn="l" rtl="0">
              <a:buClr>
                <a:schemeClr val="accent6"/>
              </a:buClr>
              <a:buFont typeface="Arial" panose="020B0604020202020204" pitchFamily="34" charset="0"/>
              <a:buChar char="•"/>
            </a:pPr>
            <a:r>
              <a:rPr lang="en-US" dirty="0">
                <a:solidFill>
                  <a:srgbClr val="FF0000"/>
                </a:solidFill>
              </a:rPr>
              <a:t>Painful, tender, and fluctuant</a:t>
            </a:r>
          </a:p>
          <a:p>
            <a:pPr marL="342900" indent="-342900" algn="l" rtl="0">
              <a:buClr>
                <a:schemeClr val="accent6"/>
              </a:buClr>
              <a:buFont typeface="Arial" panose="020B0604020202020204" pitchFamily="34" charset="0"/>
              <a:buChar char="•"/>
            </a:pPr>
            <a:r>
              <a:rPr lang="en-US" b="1" dirty="0" smtClean="0">
                <a:solidFill>
                  <a:srgbClr val="FF0000"/>
                </a:solidFill>
              </a:rPr>
              <a:t>Multiple </a:t>
            </a:r>
            <a:r>
              <a:rPr lang="en-US" b="1" dirty="0">
                <a:solidFill>
                  <a:srgbClr val="FF0000"/>
                </a:solidFill>
              </a:rPr>
              <a:t>lesions</a:t>
            </a:r>
            <a:r>
              <a:rPr lang="en-US" dirty="0">
                <a:solidFill>
                  <a:srgbClr val="FF0000"/>
                </a:solidFill>
              </a:rPr>
              <a:t>:</a:t>
            </a:r>
          </a:p>
          <a:p>
            <a:pPr marL="285750" indent="-285750">
              <a:buClr>
                <a:schemeClr val="accent6"/>
              </a:buClr>
              <a:buFont typeface="Arial" panose="020B0604020202020204" pitchFamily="34" charset="0"/>
              <a:buChar char="•"/>
            </a:pPr>
            <a:r>
              <a:rPr lang="en-US" dirty="0" smtClean="0"/>
              <a:t>cutaneous </a:t>
            </a:r>
            <a:r>
              <a:rPr lang="en-US" dirty="0"/>
              <a:t>gangrene.</a:t>
            </a:r>
          </a:p>
          <a:p>
            <a:pPr marL="285750" indent="-285750">
              <a:buClr>
                <a:schemeClr val="accent6"/>
              </a:buClr>
              <a:buFont typeface="Arial" panose="020B0604020202020204" pitchFamily="34" charset="0"/>
              <a:buChar char="•"/>
            </a:pPr>
            <a:r>
              <a:rPr lang="en-US" dirty="0" smtClean="0"/>
              <a:t>severely </a:t>
            </a:r>
            <a:r>
              <a:rPr lang="en-US" dirty="0"/>
              <a:t>impaired host defenses.</a:t>
            </a:r>
          </a:p>
          <a:p>
            <a:pPr marL="285750" indent="-285750">
              <a:buClr>
                <a:schemeClr val="accent6"/>
              </a:buClr>
              <a:buFont typeface="Arial" panose="020B0604020202020204" pitchFamily="34" charset="0"/>
              <a:buChar char="•"/>
            </a:pPr>
            <a:r>
              <a:rPr lang="en-US" dirty="0" smtClean="0"/>
              <a:t>extensive </a:t>
            </a:r>
            <a:r>
              <a:rPr lang="en-US" dirty="0"/>
              <a:t>surrounding cellulitis.</a:t>
            </a:r>
          </a:p>
          <a:p>
            <a:pPr marL="285750" indent="-285750">
              <a:buClr>
                <a:schemeClr val="accent6"/>
              </a:buClr>
              <a:buFont typeface="Arial" panose="020B0604020202020204" pitchFamily="34" charset="0"/>
              <a:buChar char="•"/>
            </a:pPr>
            <a:r>
              <a:rPr lang="en-US" dirty="0" smtClean="0"/>
              <a:t>high </a:t>
            </a:r>
            <a:r>
              <a:rPr lang="en-US" dirty="0"/>
              <a:t>fever.</a:t>
            </a:r>
          </a:p>
          <a:p>
            <a:pPr algn="l" rtl="0"/>
            <a:endParaRPr lang="x-none" sz="2000" dirty="0"/>
          </a:p>
        </p:txBody>
      </p:sp>
      <p:sp>
        <p:nvSpPr>
          <p:cNvPr id="9" name="مربع نص 8"/>
          <p:cNvSpPr txBox="1"/>
          <p:nvPr/>
        </p:nvSpPr>
        <p:spPr>
          <a:xfrm>
            <a:off x="0" y="4614709"/>
            <a:ext cx="8162905" cy="1077218"/>
          </a:xfrm>
          <a:prstGeom prst="rect">
            <a:avLst/>
          </a:prstGeom>
          <a:noFill/>
        </p:spPr>
        <p:txBody>
          <a:bodyPr wrap="square" rtlCol="1">
            <a:spAutoFit/>
          </a:bodyPr>
          <a:lstStyle/>
          <a:p>
            <a:pPr algn="l"/>
            <a:r>
              <a:rPr lang="en-US" sz="2400" b="1" dirty="0"/>
              <a:t>Treatments:</a:t>
            </a:r>
          </a:p>
          <a:p>
            <a:pPr marL="342900" indent="-342900" algn="l" rtl="0">
              <a:buClr>
                <a:schemeClr val="accent2"/>
              </a:buClr>
              <a:buFont typeface="Arial" panose="020B0604020202020204" pitchFamily="34" charset="0"/>
              <a:buChar char="•"/>
            </a:pPr>
            <a:r>
              <a:rPr lang="en-US" sz="2000" dirty="0"/>
              <a:t>Incision and </a:t>
            </a:r>
            <a:r>
              <a:rPr lang="en-US" sz="2000" dirty="0" smtClean="0"/>
              <a:t>evacuation</a:t>
            </a:r>
            <a:r>
              <a:rPr lang="en-US" sz="2000" dirty="0" smtClean="0">
                <a:solidFill>
                  <a:srgbClr val="FF0000"/>
                </a:solidFill>
              </a:rPr>
              <a:t>*</a:t>
            </a:r>
            <a:r>
              <a:rPr lang="en-US" sz="2000" dirty="0" smtClean="0"/>
              <a:t> </a:t>
            </a:r>
            <a:r>
              <a:rPr lang="en-US" sz="2000" dirty="0"/>
              <a:t>of the pus</a:t>
            </a:r>
            <a:r>
              <a:rPr lang="en-US" sz="1400" dirty="0">
                <a:solidFill>
                  <a:schemeClr val="bg1">
                    <a:lumMod val="50000"/>
                  </a:schemeClr>
                </a:solidFill>
              </a:rPr>
              <a:t>.(</a:t>
            </a:r>
            <a:r>
              <a:rPr lang="x-none" sz="1400" dirty="0">
                <a:solidFill>
                  <a:schemeClr val="bg1">
                    <a:lumMod val="50000"/>
                  </a:schemeClr>
                </a:solidFill>
              </a:rPr>
              <a:t>فتح </a:t>
            </a:r>
            <a:r>
              <a:rPr lang="x-none" sz="1400" dirty="0" smtClean="0">
                <a:solidFill>
                  <a:schemeClr val="bg1">
                    <a:lumMod val="50000"/>
                  </a:schemeClr>
                </a:solidFill>
              </a:rPr>
              <a:t>الخراج واستخراج الصديد منه</a:t>
            </a:r>
            <a:r>
              <a:rPr lang="en-US" sz="1400" dirty="0" smtClean="0">
                <a:solidFill>
                  <a:schemeClr val="bg1">
                    <a:lumMod val="50000"/>
                  </a:schemeClr>
                </a:solidFill>
              </a:rPr>
              <a:t>)</a:t>
            </a:r>
          </a:p>
          <a:p>
            <a:pPr marL="342900" indent="-342900">
              <a:buClr>
                <a:schemeClr val="accent2"/>
              </a:buClr>
              <a:buFont typeface="Arial" panose="020B0604020202020204" pitchFamily="34" charset="0"/>
              <a:buChar char="•"/>
            </a:pPr>
            <a:r>
              <a:rPr lang="en-US" sz="2000" b="1" dirty="0" smtClean="0">
                <a:solidFill>
                  <a:schemeClr val="accent6"/>
                </a:solidFill>
              </a:rPr>
              <a:t>Antibody: </a:t>
            </a:r>
            <a:r>
              <a:rPr lang="en-US" sz="2000" b="1" dirty="0" err="1" smtClean="0">
                <a:solidFill>
                  <a:schemeClr val="accent6"/>
                </a:solidFill>
              </a:rPr>
              <a:t>Cloxacillin</a:t>
            </a:r>
            <a:r>
              <a:rPr lang="en-US" sz="2000" b="1" dirty="0" smtClean="0">
                <a:solidFill>
                  <a:schemeClr val="accent6"/>
                </a:solidFill>
              </a:rPr>
              <a:t> </a:t>
            </a:r>
            <a:r>
              <a:rPr lang="en-US" sz="1600" b="1" dirty="0" smtClean="0">
                <a:solidFill>
                  <a:schemeClr val="accent6"/>
                </a:solidFill>
              </a:rPr>
              <a:t>(</a:t>
            </a:r>
            <a:r>
              <a:rPr lang="en-US" sz="1600" b="1" dirty="0" err="1" smtClean="0">
                <a:solidFill>
                  <a:schemeClr val="accent6"/>
                </a:solidFill>
              </a:rPr>
              <a:t>S.Aureus</a:t>
            </a:r>
            <a:r>
              <a:rPr lang="en-US" sz="1600" b="1" dirty="0" smtClean="0">
                <a:solidFill>
                  <a:schemeClr val="accent6"/>
                </a:solidFill>
              </a:rPr>
              <a:t> only)</a:t>
            </a:r>
            <a:endParaRPr lang="en-US" sz="1600" b="1" dirty="0">
              <a:solidFill>
                <a:schemeClr val="accent6"/>
              </a:solidFill>
            </a:endParaRPr>
          </a:p>
        </p:txBody>
      </p:sp>
      <p:pic>
        <p:nvPicPr>
          <p:cNvPr id="10"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9517487" y="1775278"/>
            <a:ext cx="2674513" cy="2243940"/>
          </a:xfrm>
          <a:prstGeom prst="rect">
            <a:avLst/>
          </a:prstGeom>
        </p:spPr>
        <p:style>
          <a:lnRef idx="2">
            <a:schemeClr val="dk1"/>
          </a:lnRef>
          <a:fillRef idx="1">
            <a:schemeClr val="lt1"/>
          </a:fillRef>
          <a:effectRef idx="0">
            <a:schemeClr val="dk1"/>
          </a:effectRef>
          <a:fontRef idx="minor">
            <a:schemeClr val="dk1"/>
          </a:fontRef>
        </p:style>
      </p:pic>
      <p:cxnSp>
        <p:nvCxnSpPr>
          <p:cNvPr id="11" name="Straight Connector 10"/>
          <p:cNvCxnSpPr/>
          <p:nvPr/>
        </p:nvCxnSpPr>
        <p:spPr>
          <a:xfrm flipH="1">
            <a:off x="0" y="6173517"/>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p:cNvSpPr txBox="1"/>
          <p:nvPr/>
        </p:nvSpPr>
        <p:spPr>
          <a:xfrm>
            <a:off x="5312392" y="230533"/>
            <a:ext cx="4971245" cy="369332"/>
          </a:xfrm>
          <a:prstGeom prst="rect">
            <a:avLst/>
          </a:prstGeom>
          <a:noFill/>
        </p:spPr>
        <p:txBody>
          <a:bodyPr wrap="square" rtlCol="0">
            <a:spAutoFit/>
          </a:bodyPr>
          <a:lstStyle/>
          <a:p>
            <a:r>
              <a:rPr lang="en-US" b="1" dirty="0" smtClean="0"/>
              <a:t>Definition / causes / characteristics / treatment</a:t>
            </a:r>
            <a:endParaRPr lang="en-US" b="1" dirty="0"/>
          </a:p>
        </p:txBody>
      </p:sp>
      <p:cxnSp>
        <p:nvCxnSpPr>
          <p:cNvPr id="19" name="Straight Connector 18"/>
          <p:cNvCxnSpPr/>
          <p:nvPr/>
        </p:nvCxnSpPr>
        <p:spPr>
          <a:xfrm>
            <a:off x="5426299" y="547978"/>
            <a:ext cx="953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05978" y="547978"/>
            <a:ext cx="68043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a:off x="7418232" y="547978"/>
            <a:ext cx="135628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8935791" y="547978"/>
            <a:ext cx="95303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V="1">
            <a:off x="118057" y="1094704"/>
            <a:ext cx="1272861" cy="4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8057" y="1906073"/>
            <a:ext cx="1002405" cy="17798"/>
          </a:xfrm>
          <a:prstGeom prst="line">
            <a:avLst/>
          </a:prstGeom>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a:off x="118057" y="2838271"/>
            <a:ext cx="1878168" cy="796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flipV="1">
            <a:off x="137373" y="4997003"/>
            <a:ext cx="1485365" cy="17797"/>
          </a:xfrm>
          <a:prstGeom prst="line">
            <a:avLst/>
          </a:prstGeom>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0" y="6439415"/>
            <a:ext cx="1846980" cy="307777"/>
          </a:xfrm>
          <a:prstGeom prst="rect">
            <a:avLst/>
          </a:prstGeom>
        </p:spPr>
        <p:txBody>
          <a:bodyPr wrap="none">
            <a:spAutoFit/>
          </a:bodyPr>
          <a:lstStyle/>
          <a:p>
            <a:pPr marL="0" lvl="4" indent="0">
              <a:spcBef>
                <a:spcPts val="600"/>
              </a:spcBef>
              <a:buClr>
                <a:schemeClr val="accent1"/>
              </a:buClr>
              <a:buSzPct val="76000"/>
              <a:buNone/>
            </a:pPr>
            <a:r>
              <a:rPr lang="en-US" sz="1400" dirty="0" smtClean="0">
                <a:solidFill>
                  <a:srgbClr val="FF0000"/>
                </a:solidFill>
                <a:latin typeface="Times New Roman" pitchFamily="18" charset="0"/>
                <a:cs typeface="Times New Roman" pitchFamily="18" charset="0"/>
              </a:rPr>
              <a:t>*Evacuation </a:t>
            </a:r>
            <a:r>
              <a:rPr lang="en-US" sz="1400" dirty="0">
                <a:latin typeface="Times New Roman" pitchFamily="18" charset="0"/>
                <a:cs typeface="Times New Roman" pitchFamily="18" charset="0"/>
              </a:rPr>
              <a:t>=</a:t>
            </a:r>
            <a:r>
              <a:rPr lang="en-US" sz="1400" dirty="0">
                <a:solidFill>
                  <a:schemeClr val="bg1">
                    <a:lumMod val="50000"/>
                  </a:schemeClr>
                </a:solidFill>
                <a:latin typeface="Times New Roman" pitchFamily="18" charset="0"/>
                <a:cs typeface="Times New Roman" pitchFamily="18" charset="0"/>
              </a:rPr>
              <a:t>drainage</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11717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09" y="34502"/>
            <a:ext cx="4909036" cy="646331"/>
          </a:xfrm>
          <a:prstGeom prst="rect">
            <a:avLst/>
          </a:prstGeom>
          <a:noFill/>
        </p:spPr>
        <p:txBody>
          <a:bodyPr wrap="none" rtlCol="0">
            <a:spAutoFit/>
          </a:bodyPr>
          <a:lstStyle/>
          <a:p>
            <a:r>
              <a:rPr lang="en-US" sz="3600" b="1" dirty="0">
                <a:solidFill>
                  <a:schemeClr val="accent5"/>
                </a:solidFill>
                <a:latin typeface="+mj-lt"/>
                <a:ea typeface="+mj-ea"/>
                <a:cs typeface="+mj-cs"/>
              </a:rPr>
              <a:t>Furuncles and carbuncles</a:t>
            </a:r>
            <a:r>
              <a:rPr lang="en-US" sz="3600" b="1" dirty="0" smtClean="0">
                <a:solidFill>
                  <a:schemeClr val="accent5"/>
                </a:solidFill>
                <a:latin typeface="+mj-lt"/>
                <a:ea typeface="+mj-ea"/>
                <a:cs typeface="+mj-cs"/>
              </a:rPr>
              <a:t>:</a:t>
            </a:r>
            <a:endParaRPr lang="en-US" dirty="0" smtClean="0"/>
          </a:p>
        </p:txBody>
      </p:sp>
      <p:sp>
        <p:nvSpPr>
          <p:cNvPr id="16" name="TextBox 15"/>
          <p:cNvSpPr txBox="1"/>
          <p:nvPr/>
        </p:nvSpPr>
        <p:spPr>
          <a:xfrm>
            <a:off x="334100" y="4202470"/>
            <a:ext cx="8105489" cy="2400657"/>
          </a:xfrm>
          <a:prstGeom prst="rect">
            <a:avLst/>
          </a:prstGeom>
          <a:noFill/>
        </p:spPr>
        <p:txBody>
          <a:bodyPr wrap="none" rtlCol="0">
            <a:spAutoFit/>
          </a:bodyPr>
          <a:lstStyle/>
          <a:p>
            <a:r>
              <a:rPr lang="en-US" sz="2400" b="1" dirty="0"/>
              <a:t>Outbreaks</a:t>
            </a:r>
            <a:r>
              <a:rPr lang="en-US" sz="2400" b="1" dirty="0">
                <a:solidFill>
                  <a:srgbClr val="FF0000"/>
                </a:solidFill>
              </a:rPr>
              <a:t>*</a:t>
            </a:r>
            <a:r>
              <a:rPr lang="en-US" sz="2400" b="1" dirty="0"/>
              <a:t> of </a:t>
            </a:r>
            <a:r>
              <a:rPr lang="en-US" sz="2400" b="1" dirty="0" err="1"/>
              <a:t>Furunculosis</a:t>
            </a:r>
            <a:r>
              <a:rPr lang="en-US" sz="2400" b="1" dirty="0"/>
              <a:t>:</a:t>
            </a:r>
          </a:p>
          <a:p>
            <a:pPr marL="285750" indent="-285750">
              <a:buClr>
                <a:srgbClr val="FF0000"/>
              </a:buClr>
              <a:buFont typeface="Arial"/>
              <a:buChar char="•"/>
            </a:pPr>
            <a:r>
              <a:rPr lang="en-US" dirty="0" smtClean="0">
                <a:solidFill>
                  <a:schemeClr val="accent6"/>
                </a:solidFill>
              </a:rPr>
              <a:t>Caused </a:t>
            </a:r>
            <a:r>
              <a:rPr lang="en-US" dirty="0">
                <a:solidFill>
                  <a:schemeClr val="accent6"/>
                </a:solidFill>
              </a:rPr>
              <a:t>by </a:t>
            </a:r>
            <a:r>
              <a:rPr lang="en-US" b="1" dirty="0" smtClean="0">
                <a:solidFill>
                  <a:schemeClr val="accent6"/>
                </a:solidFill>
              </a:rPr>
              <a:t>MSSA</a:t>
            </a:r>
            <a:r>
              <a:rPr lang="en-US" b="1" dirty="0" smtClean="0">
                <a:solidFill>
                  <a:srgbClr val="FF0000"/>
                </a:solidFill>
              </a:rPr>
              <a:t>*</a:t>
            </a:r>
            <a:r>
              <a:rPr lang="en-US" b="1" dirty="0" smtClean="0"/>
              <a:t>, </a:t>
            </a:r>
            <a:r>
              <a:rPr lang="en-US" b="1" dirty="0">
                <a:solidFill>
                  <a:schemeClr val="accent6"/>
                </a:solidFill>
              </a:rPr>
              <a:t>and </a:t>
            </a:r>
            <a:r>
              <a:rPr lang="en-US" b="1" dirty="0" smtClean="0">
                <a:solidFill>
                  <a:schemeClr val="accent6"/>
                </a:solidFill>
              </a:rPr>
              <a:t>MRSA</a:t>
            </a:r>
            <a:r>
              <a:rPr lang="en-US" b="1" dirty="0" smtClean="0">
                <a:solidFill>
                  <a:srgbClr val="FF0000"/>
                </a:solidFill>
              </a:rPr>
              <a:t>*</a:t>
            </a:r>
          </a:p>
          <a:p>
            <a:pPr marL="285750" indent="-285750">
              <a:buClr>
                <a:srgbClr val="FF0000"/>
              </a:buClr>
              <a:buFont typeface="Arial"/>
              <a:buChar char="•"/>
            </a:pPr>
            <a:r>
              <a:rPr lang="en-US" b="1" dirty="0" smtClean="0">
                <a:solidFill>
                  <a:srgbClr val="FF0000"/>
                </a:solidFill>
              </a:rPr>
              <a:t>Families,</a:t>
            </a:r>
            <a:r>
              <a:rPr lang="x-none" dirty="0" smtClean="0">
                <a:solidFill>
                  <a:srgbClr val="FF0000"/>
                </a:solidFill>
              </a:rPr>
              <a:t> </a:t>
            </a:r>
            <a:r>
              <a:rPr lang="en-US" dirty="0" smtClean="0"/>
              <a:t>prisons</a:t>
            </a:r>
            <a:r>
              <a:rPr lang="x-none" dirty="0" smtClean="0"/>
              <a:t> </a:t>
            </a:r>
            <a:r>
              <a:rPr lang="en-US" dirty="0" smtClean="0"/>
              <a:t>,sports </a:t>
            </a:r>
            <a:r>
              <a:rPr lang="en-US" dirty="0"/>
              <a:t>teams</a:t>
            </a:r>
          </a:p>
          <a:p>
            <a:pPr marL="285750" indent="-285750">
              <a:buClr>
                <a:srgbClr val="FF0000"/>
              </a:buClr>
              <a:buFont typeface="Arial" panose="020B0604020202020204" pitchFamily="34" charset="0"/>
              <a:buChar char="•"/>
            </a:pPr>
            <a:r>
              <a:rPr lang="en-US" dirty="0"/>
              <a:t>Inadequate personal hygiene</a:t>
            </a:r>
          </a:p>
          <a:p>
            <a:pPr marL="285750" indent="-285750">
              <a:buClr>
                <a:srgbClr val="FF0000"/>
              </a:buClr>
              <a:buFont typeface="Arial" panose="020B0604020202020204" pitchFamily="34" charset="0"/>
              <a:buChar char="•"/>
            </a:pPr>
            <a:r>
              <a:rPr lang="en-US" dirty="0"/>
              <a:t>Repeated attacks of </a:t>
            </a:r>
            <a:r>
              <a:rPr lang="en-US" dirty="0" err="1"/>
              <a:t>furunculosis</a:t>
            </a:r>
            <a:endParaRPr lang="en-US" dirty="0"/>
          </a:p>
          <a:p>
            <a:pPr marL="285750" indent="-285750">
              <a:buClr>
                <a:srgbClr val="FF0000"/>
              </a:buClr>
              <a:buFont typeface="Arial" panose="020B0604020202020204" pitchFamily="34" charset="0"/>
              <a:buChar char="•"/>
            </a:pPr>
            <a:r>
              <a:rPr lang="en-US" dirty="0"/>
              <a:t>Presence of S. aureus in the  anterior </a:t>
            </a:r>
            <a:r>
              <a:rPr lang="en-US" dirty="0" smtClean="0"/>
              <a:t>nares- </a:t>
            </a:r>
            <a:r>
              <a:rPr lang="en-US" dirty="0"/>
              <a:t>20-40%</a:t>
            </a:r>
          </a:p>
          <a:p>
            <a:pPr marL="285750" indent="-285750">
              <a:buClr>
                <a:srgbClr val="FF0000"/>
              </a:buClr>
              <a:buFont typeface="Arial" panose="020B0604020202020204" pitchFamily="34" charset="0"/>
              <a:buChar char="•"/>
            </a:pPr>
            <a:r>
              <a:rPr lang="en-US" dirty="0" err="1"/>
              <a:t>Mupirocin</a:t>
            </a:r>
            <a:r>
              <a:rPr lang="en-US" dirty="0"/>
              <a:t> </a:t>
            </a:r>
            <a:r>
              <a:rPr lang="en-US" dirty="0" smtClean="0"/>
              <a:t>ointment</a:t>
            </a:r>
            <a:r>
              <a:rPr lang="ar-SA" sz="1200" dirty="0" smtClean="0">
                <a:solidFill>
                  <a:schemeClr val="accent6"/>
                </a:solidFill>
              </a:rPr>
              <a:t>(اسم مرهم)</a:t>
            </a:r>
            <a:r>
              <a:rPr lang="en-US" dirty="0" smtClean="0"/>
              <a:t>-</a:t>
            </a:r>
            <a:r>
              <a:rPr lang="en-US" u="sng" dirty="0" smtClean="0"/>
              <a:t>to </a:t>
            </a:r>
            <a:r>
              <a:rPr lang="en-US" u="sng" dirty="0"/>
              <a:t>eradicate </a:t>
            </a:r>
            <a:r>
              <a:rPr lang="en-US" dirty="0"/>
              <a:t>staphylococcal carriage nasal colonization</a:t>
            </a:r>
          </a:p>
          <a:p>
            <a:endParaRPr lang="en-US" dirty="0"/>
          </a:p>
        </p:txBody>
      </p:sp>
      <p:sp>
        <p:nvSpPr>
          <p:cNvPr id="20" name="TextBox 19"/>
          <p:cNvSpPr txBox="1"/>
          <p:nvPr/>
        </p:nvSpPr>
        <p:spPr>
          <a:xfrm>
            <a:off x="8332326" y="4246929"/>
            <a:ext cx="4020949" cy="1754326"/>
          </a:xfrm>
          <a:prstGeom prst="rect">
            <a:avLst/>
          </a:prstGeom>
          <a:noFill/>
        </p:spPr>
        <p:txBody>
          <a:bodyPr wrap="square" rtlCol="0">
            <a:spAutoFit/>
          </a:bodyPr>
          <a:lstStyle/>
          <a:p>
            <a:r>
              <a:rPr lang="x-none" dirty="0" smtClean="0">
                <a:solidFill>
                  <a:schemeClr val="tx2">
                    <a:lumMod val="60000"/>
                    <a:lumOff val="40000"/>
                  </a:schemeClr>
                </a:solidFill>
              </a:rPr>
              <a:t>إذا فيه إصابة في العائلة راح تاخذهم كلهم وتاخذ منهم</a:t>
            </a:r>
          </a:p>
          <a:p>
            <a:r>
              <a:rPr lang="en-US" dirty="0" smtClean="0">
                <a:solidFill>
                  <a:schemeClr val="tx2">
                    <a:lumMod val="60000"/>
                    <a:lumOff val="40000"/>
                  </a:schemeClr>
                </a:solidFill>
              </a:rPr>
              <a:t>Nose swap</a:t>
            </a:r>
          </a:p>
          <a:p>
            <a:r>
              <a:rPr lang="x-none" dirty="0" smtClean="0">
                <a:solidFill>
                  <a:schemeClr val="tx2">
                    <a:lumMod val="60000"/>
                    <a:lumOff val="40000"/>
                  </a:schemeClr>
                </a:solidFill>
              </a:rPr>
              <a:t>وتشوف مين يحمل البكتيريا وتسوي له</a:t>
            </a:r>
          </a:p>
          <a:p>
            <a:r>
              <a:rPr lang="en-US" dirty="0" smtClean="0">
                <a:solidFill>
                  <a:schemeClr val="tx2">
                    <a:lumMod val="60000"/>
                    <a:lumOff val="40000"/>
                  </a:schemeClr>
                </a:solidFill>
              </a:rPr>
              <a:t>Decolonization</a:t>
            </a:r>
          </a:p>
          <a:p>
            <a:r>
              <a:rPr lang="x-none" dirty="0" smtClean="0">
                <a:solidFill>
                  <a:schemeClr val="tx2">
                    <a:lumMod val="60000"/>
                    <a:lumOff val="40000"/>
                  </a:schemeClr>
                </a:solidFill>
              </a:rPr>
              <a:t>وتعطيه معقمات ، للاستحمام مثلا</a:t>
            </a:r>
            <a:endParaRPr lang="en-US" dirty="0" smtClean="0">
              <a:solidFill>
                <a:schemeClr val="tx2">
                  <a:lumMod val="60000"/>
                  <a:lumOff val="40000"/>
                </a:schemeClr>
              </a:solidFill>
            </a:endParaRPr>
          </a:p>
          <a:p>
            <a:r>
              <a:rPr lang="en-US" dirty="0" smtClean="0">
                <a:solidFill>
                  <a:schemeClr val="tx2">
                    <a:lumMod val="60000"/>
                    <a:lumOff val="40000"/>
                  </a:schemeClr>
                </a:solidFill>
              </a:rPr>
              <a:t>+ topical antibiotics</a:t>
            </a:r>
            <a:endParaRPr lang="x-none" dirty="0" smtClean="0">
              <a:solidFill>
                <a:schemeClr val="tx2">
                  <a:lumMod val="60000"/>
                  <a:lumOff val="40000"/>
                </a:schemeClr>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724" y="645219"/>
            <a:ext cx="2151276" cy="1608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34100" y="3186807"/>
            <a:ext cx="6733227" cy="1015663"/>
          </a:xfrm>
          <a:prstGeom prst="rect">
            <a:avLst/>
          </a:prstGeom>
          <a:noFill/>
        </p:spPr>
        <p:txBody>
          <a:bodyPr wrap="square" rtlCol="0">
            <a:spAutoFit/>
          </a:bodyPr>
          <a:lstStyle/>
          <a:p>
            <a:r>
              <a:rPr lang="en-GB" sz="2400" b="1" dirty="0"/>
              <a:t>Treatment:</a:t>
            </a:r>
          </a:p>
          <a:p>
            <a:pPr marL="285750" indent="-285750">
              <a:buClr>
                <a:schemeClr val="accent2"/>
              </a:buClr>
              <a:buFont typeface="Arial" panose="020B0604020202020204" pitchFamily="34" charset="0"/>
              <a:buChar char="•"/>
            </a:pPr>
            <a:r>
              <a:rPr lang="en-US" dirty="0" smtClean="0"/>
              <a:t>Larger </a:t>
            </a:r>
            <a:r>
              <a:rPr lang="en-US" dirty="0"/>
              <a:t>furuncles and all carbuncles </a:t>
            </a:r>
            <a:r>
              <a:rPr lang="en-US" b="1" dirty="0"/>
              <a:t>require </a:t>
            </a:r>
            <a:r>
              <a:rPr lang="en-US" b="1" dirty="0" smtClean="0"/>
              <a:t>incision and </a:t>
            </a:r>
            <a:r>
              <a:rPr lang="en-US" b="1" dirty="0"/>
              <a:t>drainage</a:t>
            </a:r>
            <a:r>
              <a:rPr lang="en-US" b="1" dirty="0" smtClean="0"/>
              <a:t>.</a:t>
            </a:r>
            <a:endParaRPr lang="en-US" dirty="0"/>
          </a:p>
          <a:p>
            <a:pPr marL="285750" indent="-285750">
              <a:buClr>
                <a:schemeClr val="accent2"/>
              </a:buClr>
              <a:buFont typeface="Arial" panose="020B0604020202020204" pitchFamily="34" charset="0"/>
              <a:buChar char="•"/>
            </a:pPr>
            <a:r>
              <a:rPr lang="en-US" b="1" dirty="0"/>
              <a:t>Systemic</a:t>
            </a:r>
            <a:r>
              <a:rPr lang="en-US" dirty="0"/>
              <a:t> antibiotics are usually </a:t>
            </a:r>
            <a:r>
              <a:rPr lang="en-US" dirty="0">
                <a:solidFill>
                  <a:srgbClr val="FF0000"/>
                </a:solidFill>
              </a:rPr>
              <a:t>unnecessary</a:t>
            </a:r>
          </a:p>
        </p:txBody>
      </p:sp>
      <p:sp>
        <p:nvSpPr>
          <p:cNvPr id="17" name="TextBox 16"/>
          <p:cNvSpPr txBox="1"/>
          <p:nvPr/>
        </p:nvSpPr>
        <p:spPr>
          <a:xfrm>
            <a:off x="4708927" y="275887"/>
            <a:ext cx="4971245" cy="369332"/>
          </a:xfrm>
          <a:prstGeom prst="rect">
            <a:avLst/>
          </a:prstGeom>
          <a:noFill/>
        </p:spPr>
        <p:txBody>
          <a:bodyPr wrap="square" rtlCol="0">
            <a:spAutoFit/>
          </a:bodyPr>
          <a:lstStyle/>
          <a:p>
            <a:r>
              <a:rPr lang="en-US" b="1" dirty="0" smtClean="0"/>
              <a:t>Definition / causes / </a:t>
            </a:r>
            <a:r>
              <a:rPr lang="en-US" b="1" dirty="0"/>
              <a:t>characteristics </a:t>
            </a:r>
            <a:r>
              <a:rPr lang="en-US" b="1" dirty="0" smtClean="0"/>
              <a:t>/ treatment</a:t>
            </a:r>
            <a:endParaRPr lang="en-US" b="1" dirty="0"/>
          </a:p>
        </p:txBody>
      </p:sp>
      <p:cxnSp>
        <p:nvCxnSpPr>
          <p:cNvPr id="19" name="Straight Connector 18"/>
          <p:cNvCxnSpPr/>
          <p:nvPr/>
        </p:nvCxnSpPr>
        <p:spPr>
          <a:xfrm>
            <a:off x="4822834" y="593332"/>
            <a:ext cx="953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02513" y="593332"/>
            <a:ext cx="68043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a:off x="6814767" y="593332"/>
            <a:ext cx="135628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8332326" y="593332"/>
            <a:ext cx="953036"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9456956" y="6458655"/>
            <a:ext cx="2735044" cy="369332"/>
          </a:xfrm>
          <a:prstGeom prst="rect">
            <a:avLst/>
          </a:prstGeom>
        </p:spPr>
        <p:txBody>
          <a:bodyPr wrap="none">
            <a:spAutoFit/>
          </a:bodyPr>
          <a:lstStyle/>
          <a:p>
            <a:r>
              <a:rPr lang="x-none" dirty="0" smtClean="0"/>
              <a:t>الكاربنكل </a:t>
            </a:r>
            <a:r>
              <a:rPr lang="x-none" dirty="0"/>
              <a:t>عبارة عن أكثر من فرنكل</a:t>
            </a:r>
            <a:endParaRPr lang="en-GB" dirty="0"/>
          </a:p>
        </p:txBody>
      </p:sp>
      <p:sp>
        <p:nvSpPr>
          <p:cNvPr id="9" name="Rectangle 8"/>
          <p:cNvSpPr/>
          <p:nvPr/>
        </p:nvSpPr>
        <p:spPr>
          <a:xfrm>
            <a:off x="334100" y="638438"/>
            <a:ext cx="11501455" cy="1015663"/>
          </a:xfrm>
          <a:prstGeom prst="rect">
            <a:avLst/>
          </a:prstGeom>
        </p:spPr>
        <p:txBody>
          <a:bodyPr wrap="square">
            <a:spAutoFit/>
          </a:bodyPr>
          <a:lstStyle/>
          <a:p>
            <a:r>
              <a:rPr lang="en-US" sz="2400" b="1" dirty="0"/>
              <a:t>Definition: </a:t>
            </a:r>
          </a:p>
          <a:p>
            <a:pPr marL="285750" indent="-285750">
              <a:buClr>
                <a:schemeClr val="accent5"/>
              </a:buClr>
              <a:buFont typeface="Arial" panose="020B0604020202020204" pitchFamily="34" charset="0"/>
              <a:buChar char="•"/>
            </a:pPr>
            <a:r>
              <a:rPr lang="en-US" b="1" dirty="0" smtClean="0">
                <a:solidFill>
                  <a:srgbClr val="FF0000"/>
                </a:solidFill>
              </a:rPr>
              <a:t>Furuncle</a:t>
            </a:r>
            <a:r>
              <a:rPr lang="en-US" b="1" dirty="0" smtClean="0"/>
              <a:t> </a:t>
            </a:r>
            <a:r>
              <a:rPr lang="en-US" b="1" dirty="0"/>
              <a:t>or </a:t>
            </a:r>
            <a:r>
              <a:rPr lang="en-US" b="1" dirty="0" err="1"/>
              <a:t>bolis</a:t>
            </a:r>
            <a:r>
              <a:rPr lang="en-US" dirty="0"/>
              <a:t>: infection of the hair follicle (folliculitis) </a:t>
            </a:r>
            <a:r>
              <a:rPr lang="en-US" dirty="0">
                <a:solidFill>
                  <a:schemeClr val="accent6"/>
                </a:solidFill>
              </a:rPr>
              <a:t>,</a:t>
            </a:r>
            <a:r>
              <a:rPr lang="en-US" b="1" dirty="0">
                <a:solidFill>
                  <a:schemeClr val="accent6"/>
                </a:solidFill>
              </a:rPr>
              <a:t>small</a:t>
            </a:r>
            <a:r>
              <a:rPr lang="en-US" dirty="0">
                <a:solidFill>
                  <a:schemeClr val="accent6"/>
                </a:solidFill>
              </a:rPr>
              <a:t> and affect </a:t>
            </a:r>
            <a:r>
              <a:rPr lang="en-US" b="1" dirty="0">
                <a:solidFill>
                  <a:schemeClr val="accent6"/>
                </a:solidFill>
              </a:rPr>
              <a:t>one</a:t>
            </a:r>
            <a:r>
              <a:rPr lang="en-US" dirty="0">
                <a:solidFill>
                  <a:schemeClr val="accent6"/>
                </a:solidFill>
              </a:rPr>
              <a:t> hair follicle</a:t>
            </a:r>
          </a:p>
          <a:p>
            <a:pPr marL="285750" indent="-285750">
              <a:buClr>
                <a:schemeClr val="accent5"/>
              </a:buClr>
              <a:buFont typeface="Arial" panose="020B0604020202020204" pitchFamily="34" charset="0"/>
              <a:buChar char="•"/>
            </a:pPr>
            <a:r>
              <a:rPr lang="en-US" b="1" dirty="0">
                <a:solidFill>
                  <a:srgbClr val="FF0000"/>
                </a:solidFill>
              </a:rPr>
              <a:t>Carbuncle</a:t>
            </a:r>
            <a:r>
              <a:rPr lang="en-US" dirty="0"/>
              <a:t>: infection of </a:t>
            </a:r>
            <a:r>
              <a:rPr lang="en-US" b="1" dirty="0">
                <a:solidFill>
                  <a:srgbClr val="FF0000"/>
                </a:solidFill>
              </a:rPr>
              <a:t>many</a:t>
            </a:r>
            <a:r>
              <a:rPr lang="en-US" dirty="0">
                <a:solidFill>
                  <a:srgbClr val="FF0000"/>
                </a:solidFill>
              </a:rPr>
              <a:t> </a:t>
            </a:r>
            <a:r>
              <a:rPr lang="en-US" dirty="0"/>
              <a:t>hair follicles, </a:t>
            </a:r>
            <a:r>
              <a:rPr lang="en-US" b="1" dirty="0">
                <a:solidFill>
                  <a:schemeClr val="accent6"/>
                </a:solidFill>
              </a:rPr>
              <a:t>big</a:t>
            </a:r>
            <a:r>
              <a:rPr lang="en-US" dirty="0"/>
              <a:t> and with </a:t>
            </a:r>
            <a:r>
              <a:rPr lang="en-US" dirty="0" smtClean="0">
                <a:solidFill>
                  <a:srgbClr val="FF0000"/>
                </a:solidFill>
              </a:rPr>
              <a:t>coalescent inflammatory mass</a:t>
            </a:r>
            <a:endParaRPr lang="en-US" dirty="0">
              <a:solidFill>
                <a:srgbClr val="FF0000"/>
              </a:solidFill>
            </a:endParaRPr>
          </a:p>
        </p:txBody>
      </p:sp>
      <p:sp>
        <p:nvSpPr>
          <p:cNvPr id="10" name="Rectangle 9"/>
          <p:cNvSpPr/>
          <p:nvPr/>
        </p:nvSpPr>
        <p:spPr>
          <a:xfrm>
            <a:off x="334100" y="1592381"/>
            <a:ext cx="3035575" cy="738664"/>
          </a:xfrm>
          <a:prstGeom prst="rect">
            <a:avLst/>
          </a:prstGeom>
        </p:spPr>
        <p:txBody>
          <a:bodyPr wrap="none">
            <a:spAutoFit/>
          </a:bodyPr>
          <a:lstStyle/>
          <a:p>
            <a:pPr marL="0" lvl="1"/>
            <a:r>
              <a:rPr lang="en-US" sz="2400" b="1" dirty="0"/>
              <a:t>Causes:</a:t>
            </a:r>
          </a:p>
          <a:p>
            <a:pPr marL="285750" lvl="1" indent="-285750">
              <a:buClr>
                <a:schemeClr val="accent4"/>
              </a:buClr>
              <a:buFont typeface="Arial" panose="020B0604020202020204" pitchFamily="34" charset="0"/>
              <a:buChar char="•"/>
            </a:pPr>
            <a:r>
              <a:rPr lang="en-US" dirty="0" smtClean="0"/>
              <a:t>usually </a:t>
            </a:r>
            <a:r>
              <a:rPr lang="en-US" dirty="0"/>
              <a:t>caused by </a:t>
            </a:r>
            <a:r>
              <a:rPr lang="en-US" b="1" dirty="0">
                <a:solidFill>
                  <a:srgbClr val="FF0000"/>
                </a:solidFill>
              </a:rPr>
              <a:t>S. </a:t>
            </a:r>
            <a:r>
              <a:rPr lang="en-US" b="1" dirty="0" err="1" smtClean="0">
                <a:solidFill>
                  <a:srgbClr val="FF0000"/>
                </a:solidFill>
              </a:rPr>
              <a:t>aureus</a:t>
            </a:r>
            <a:endParaRPr lang="en-US" b="1" dirty="0">
              <a:solidFill>
                <a:srgbClr val="FF0000"/>
              </a:solidFill>
            </a:endParaRPr>
          </a:p>
        </p:txBody>
      </p:sp>
      <p:sp>
        <p:nvSpPr>
          <p:cNvPr id="14" name="Rectangle 13"/>
          <p:cNvSpPr/>
          <p:nvPr/>
        </p:nvSpPr>
        <p:spPr>
          <a:xfrm>
            <a:off x="340448" y="2221884"/>
            <a:ext cx="9920408" cy="1015663"/>
          </a:xfrm>
          <a:prstGeom prst="rect">
            <a:avLst/>
          </a:prstGeom>
        </p:spPr>
        <p:txBody>
          <a:bodyPr wrap="none">
            <a:spAutoFit/>
          </a:bodyPr>
          <a:lstStyle/>
          <a:p>
            <a:r>
              <a:rPr lang="en-US" sz="2400" b="1" dirty="0"/>
              <a:t>Characteristics</a:t>
            </a:r>
          </a:p>
          <a:p>
            <a:pPr marL="285750" lvl="1" indent="-285750">
              <a:buClr>
                <a:schemeClr val="accent6"/>
              </a:buClr>
              <a:buFont typeface="Arial" panose="020B0604020202020204" pitchFamily="34" charset="0"/>
              <a:buChar char="•"/>
            </a:pPr>
            <a:r>
              <a:rPr lang="en-US" dirty="0">
                <a:cs typeface="Times New Roman" pitchFamily="18" charset="0"/>
              </a:rPr>
              <a:t>extends through the dermis into the </a:t>
            </a:r>
            <a:r>
              <a:rPr lang="en-US" u="sng" dirty="0">
                <a:solidFill>
                  <a:srgbClr val="FF0000"/>
                </a:solidFill>
              </a:rPr>
              <a:t>sub</a:t>
            </a:r>
            <a:r>
              <a:rPr lang="en-US" dirty="0">
                <a:solidFill>
                  <a:srgbClr val="FF0000"/>
                </a:solidFill>
              </a:rPr>
              <a:t>cutaneous</a:t>
            </a:r>
            <a:r>
              <a:rPr lang="en-US" dirty="0"/>
              <a:t> tissue (</a:t>
            </a:r>
            <a:r>
              <a:rPr lang="en-US" dirty="0">
                <a:solidFill>
                  <a:schemeClr val="tx2">
                    <a:lumMod val="60000"/>
                    <a:lumOff val="40000"/>
                  </a:schemeClr>
                </a:solidFill>
              </a:rPr>
              <a:t>so it is Deeper than </a:t>
            </a:r>
            <a:r>
              <a:rPr lang="en-US" u="sng" dirty="0">
                <a:solidFill>
                  <a:schemeClr val="tx2">
                    <a:lumMod val="60000"/>
                    <a:lumOff val="40000"/>
                  </a:schemeClr>
                </a:solidFill>
              </a:rPr>
              <a:t>Cutaneous</a:t>
            </a:r>
            <a:r>
              <a:rPr lang="en-US" dirty="0">
                <a:solidFill>
                  <a:schemeClr val="tx2">
                    <a:lumMod val="60000"/>
                    <a:lumOff val="40000"/>
                  </a:schemeClr>
                </a:solidFill>
              </a:rPr>
              <a:t> abscesses</a:t>
            </a:r>
            <a:r>
              <a:rPr lang="en-US" dirty="0" smtClean="0">
                <a:solidFill>
                  <a:schemeClr val="tx2">
                    <a:lumMod val="60000"/>
                    <a:lumOff val="40000"/>
                  </a:schemeClr>
                </a:solidFill>
              </a:rPr>
              <a:t>.</a:t>
            </a:r>
            <a:r>
              <a:rPr lang="en-US" dirty="0" smtClean="0"/>
              <a:t>)</a:t>
            </a:r>
            <a:endParaRPr lang="en-US" b="1" dirty="0"/>
          </a:p>
          <a:p>
            <a:pPr marL="285750" indent="-285750">
              <a:buClr>
                <a:schemeClr val="accent6"/>
              </a:buClr>
              <a:buFont typeface="Arial" panose="020B0604020202020204" pitchFamily="34" charset="0"/>
              <a:buChar char="•"/>
            </a:pPr>
            <a:r>
              <a:rPr lang="en-US" dirty="0" smtClean="0"/>
              <a:t>Carbuncle </a:t>
            </a:r>
            <a:r>
              <a:rPr lang="en-US" dirty="0"/>
              <a:t>present in the </a:t>
            </a:r>
            <a:r>
              <a:rPr lang="en-US" b="1" dirty="0"/>
              <a:t>back of neck </a:t>
            </a:r>
            <a:r>
              <a:rPr lang="en-US" dirty="0" smtClean="0"/>
              <a:t>especially  </a:t>
            </a:r>
            <a:r>
              <a:rPr lang="en-US" u="sng" dirty="0"/>
              <a:t>diabetes</a:t>
            </a:r>
            <a:r>
              <a:rPr lang="en-US" dirty="0"/>
              <a:t> </a:t>
            </a:r>
            <a:r>
              <a:rPr lang="en-US" dirty="0" smtClean="0"/>
              <a:t>patients</a:t>
            </a:r>
            <a:endParaRPr lang="en-US" dirty="0"/>
          </a:p>
        </p:txBody>
      </p:sp>
      <p:cxnSp>
        <p:nvCxnSpPr>
          <p:cNvPr id="24" name="Straight Connector 23"/>
          <p:cNvCxnSpPr/>
          <p:nvPr/>
        </p:nvCxnSpPr>
        <p:spPr>
          <a:xfrm flipV="1">
            <a:off x="454750" y="965915"/>
            <a:ext cx="1296777" cy="11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4750" y="1961713"/>
            <a:ext cx="897532" cy="11636"/>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flipV="1">
            <a:off x="424995" y="2601532"/>
            <a:ext cx="1815929" cy="24515"/>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426998" y="3551728"/>
            <a:ext cx="1324529" cy="2841"/>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V="1">
            <a:off x="454750" y="4572000"/>
            <a:ext cx="3531343" cy="3739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0" y="6333117"/>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0" y="6449238"/>
            <a:ext cx="9680172" cy="307777"/>
          </a:xfrm>
          <a:prstGeom prst="rect">
            <a:avLst/>
          </a:prstGeom>
          <a:noFill/>
        </p:spPr>
        <p:txBody>
          <a:bodyPr wrap="square" rtlCol="0">
            <a:spAutoFit/>
          </a:bodyPr>
          <a:lstStyle/>
          <a:p>
            <a:r>
              <a:rPr lang="en-US" sz="1400" dirty="0">
                <a:solidFill>
                  <a:srgbClr val="FF0000"/>
                </a:solidFill>
              </a:rPr>
              <a:t>Outbreaks*:</a:t>
            </a:r>
            <a:r>
              <a:rPr lang="ar-SA" sz="1400" dirty="0"/>
              <a:t>تفشي </a:t>
            </a:r>
            <a:r>
              <a:rPr lang="en-US" sz="1400" dirty="0"/>
              <a:t>   </a:t>
            </a:r>
            <a:r>
              <a:rPr lang="en-US" sz="1400" dirty="0" smtClean="0"/>
              <a:t>    </a:t>
            </a:r>
            <a:r>
              <a:rPr lang="en-US" sz="1400" dirty="0">
                <a:solidFill>
                  <a:srgbClr val="FF0000"/>
                </a:solidFill>
              </a:rPr>
              <a:t>MSSA*=</a:t>
            </a:r>
            <a:r>
              <a:rPr lang="en-US" sz="1400" dirty="0"/>
              <a:t>methicillin sensitive staph-</a:t>
            </a:r>
            <a:r>
              <a:rPr lang="en-US" sz="1400" dirty="0" err="1"/>
              <a:t>aureus</a:t>
            </a:r>
            <a:r>
              <a:rPr lang="en-US" sz="1400" dirty="0"/>
              <a:t> </a:t>
            </a:r>
            <a:r>
              <a:rPr lang="en-US" sz="1400" dirty="0" smtClean="0"/>
              <a:t>      </a:t>
            </a:r>
            <a:r>
              <a:rPr lang="en-US" sz="1400" dirty="0" smtClean="0">
                <a:solidFill>
                  <a:srgbClr val="FF0000"/>
                </a:solidFill>
              </a:rPr>
              <a:t>MRSA</a:t>
            </a:r>
            <a:r>
              <a:rPr lang="en-US" sz="1400" dirty="0">
                <a:solidFill>
                  <a:srgbClr val="FF0000"/>
                </a:solidFill>
              </a:rPr>
              <a:t>*= </a:t>
            </a:r>
            <a:r>
              <a:rPr lang="en-US" sz="1400" dirty="0"/>
              <a:t>methicillin resistance staph-</a:t>
            </a:r>
            <a:r>
              <a:rPr lang="en-US" sz="1400" dirty="0" err="1"/>
              <a:t>aureus</a:t>
            </a:r>
            <a:r>
              <a:rPr lang="en-US" sz="1400" dirty="0"/>
              <a:t> </a:t>
            </a:r>
          </a:p>
        </p:txBody>
      </p:sp>
      <p:sp>
        <p:nvSpPr>
          <p:cNvPr id="3" name="Rectangle 2"/>
          <p:cNvSpPr/>
          <p:nvPr/>
        </p:nvSpPr>
        <p:spPr>
          <a:xfrm>
            <a:off x="8332326" y="3982521"/>
            <a:ext cx="3560590" cy="307777"/>
          </a:xfrm>
          <a:prstGeom prst="rect">
            <a:avLst/>
          </a:prstGeom>
        </p:spPr>
        <p:txBody>
          <a:bodyPr wrap="none">
            <a:spAutoFit/>
          </a:bodyPr>
          <a:lstStyle/>
          <a:p>
            <a:r>
              <a:rPr lang="en-US" sz="1400" b="1" i="1" dirty="0" smtClean="0">
                <a:solidFill>
                  <a:schemeClr val="accent6"/>
                </a:solidFill>
                <a:latin typeface="+mj-lt"/>
                <a:cs typeface="Andalus" pitchFamily="18" charset="-78"/>
              </a:rPr>
              <a:t>-S</a:t>
            </a:r>
            <a:r>
              <a:rPr lang="en-US" sz="1400" b="1" i="1" dirty="0">
                <a:solidFill>
                  <a:schemeClr val="accent6"/>
                </a:solidFill>
                <a:latin typeface="+mj-lt"/>
                <a:cs typeface="Andalus" pitchFamily="18" charset="-78"/>
              </a:rPr>
              <a:t>. </a:t>
            </a:r>
            <a:r>
              <a:rPr lang="en-US" sz="1400" b="1" i="1" dirty="0" err="1">
                <a:solidFill>
                  <a:schemeClr val="accent6"/>
                </a:solidFill>
                <a:latin typeface="+mj-lt"/>
                <a:cs typeface="Andalus" pitchFamily="18" charset="-78"/>
              </a:rPr>
              <a:t>aureus</a:t>
            </a:r>
            <a:r>
              <a:rPr lang="en-US" sz="1400" b="1" i="1" dirty="0">
                <a:solidFill>
                  <a:schemeClr val="accent6"/>
                </a:solidFill>
                <a:latin typeface="+mj-lt"/>
                <a:cs typeface="Andalus" pitchFamily="18" charset="-78"/>
              </a:rPr>
              <a:t> </a:t>
            </a:r>
            <a:r>
              <a:rPr lang="en-US" sz="1400" b="1" dirty="0">
                <a:solidFill>
                  <a:schemeClr val="accent6"/>
                </a:solidFill>
                <a:latin typeface="+mj-lt"/>
                <a:cs typeface="Andalus" pitchFamily="18" charset="-78"/>
              </a:rPr>
              <a:t>it is the normal flora in anterior nares</a:t>
            </a:r>
          </a:p>
        </p:txBody>
      </p:sp>
    </p:spTree>
    <p:extLst>
      <p:ext uri="{BB962C8B-B14F-4D97-AF65-F5344CB8AC3E}">
        <p14:creationId xmlns:p14="http://schemas.microsoft.com/office/powerpoint/2010/main" val="267578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2" y="-282354"/>
            <a:ext cx="5547252" cy="1060605"/>
          </a:xfrm>
        </p:spPr>
        <p:txBody>
          <a:bodyPr>
            <a:normAutofit/>
          </a:bodyPr>
          <a:lstStyle/>
          <a:p>
            <a:r>
              <a:rPr lang="en-US" sz="4000" b="1" dirty="0" smtClean="0"/>
              <a:t>Erysipelas and Cellulitis:</a:t>
            </a:r>
            <a:endParaRPr lang="en-US" sz="4000" b="1" dirty="0"/>
          </a:p>
        </p:txBody>
      </p:sp>
      <p:pic>
        <p:nvPicPr>
          <p:cNvPr id="4" name="Picture 3" descr="Screen Shot 2017-01-13 at 15.0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770" y="579438"/>
            <a:ext cx="9363970" cy="5777819"/>
          </a:xfrm>
          <a:prstGeom prst="rect">
            <a:avLst/>
          </a:prstGeom>
        </p:spPr>
      </p:pic>
      <p:sp>
        <p:nvSpPr>
          <p:cNvPr id="5" name="Rounded Rectangular Callout 4"/>
          <p:cNvSpPr/>
          <p:nvPr/>
        </p:nvSpPr>
        <p:spPr>
          <a:xfrm>
            <a:off x="7447755" y="-37933"/>
            <a:ext cx="4414398" cy="54247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Team 435 </a:t>
            </a:r>
            <a:r>
              <a:rPr lang="ar-SA" dirty="0" smtClean="0"/>
              <a:t>ملخصها بشكل رائع ومختصر</a:t>
            </a:r>
            <a:r>
              <a:rPr lang="en-US" dirty="0" smtClean="0"/>
              <a:t> </a:t>
            </a:r>
            <a:endParaRPr lang="en-US" dirty="0"/>
          </a:p>
        </p:txBody>
      </p:sp>
      <p:pic>
        <p:nvPicPr>
          <p:cNvPr id="6" name="Picture 5" descr="Screen Shot 2017-01-13 at 15.05.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0" y="3202718"/>
            <a:ext cx="2765770" cy="3033666"/>
          </a:xfrm>
          <a:prstGeom prst="rect">
            <a:avLst/>
          </a:prstGeom>
        </p:spPr>
      </p:pic>
      <p:pic>
        <p:nvPicPr>
          <p:cNvPr id="7" name="Picture 6" descr="Screen Shot 2017-01-13 at 15.07.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21" y="721695"/>
            <a:ext cx="1612900" cy="2178222"/>
          </a:xfrm>
          <a:prstGeom prst="rect">
            <a:avLst/>
          </a:prstGeom>
        </p:spPr>
      </p:pic>
      <p:pic>
        <p:nvPicPr>
          <p:cNvPr id="8" name="Picture 7" descr="Screen Shot 2017-01-13 at 15.08.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2197" y="484204"/>
            <a:ext cx="729803" cy="833321"/>
          </a:xfrm>
          <a:prstGeom prst="rect">
            <a:avLst/>
          </a:prstGeom>
        </p:spPr>
      </p:pic>
      <p:sp>
        <p:nvSpPr>
          <p:cNvPr id="9" name="Freeform 8"/>
          <p:cNvSpPr/>
          <p:nvPr/>
        </p:nvSpPr>
        <p:spPr>
          <a:xfrm>
            <a:off x="2043421" y="373744"/>
            <a:ext cx="3791322" cy="1266011"/>
          </a:xfrm>
          <a:custGeom>
            <a:avLst/>
            <a:gdLst>
              <a:gd name="connsiteX0" fmla="*/ 0 w 3403279"/>
              <a:gd name="connsiteY0" fmla="*/ 739739 h 739739"/>
              <a:gd name="connsiteX1" fmla="*/ 789166 w 3403279"/>
              <a:gd name="connsiteY1" fmla="*/ 0 h 739739"/>
              <a:gd name="connsiteX2" fmla="*/ 3403279 w 3403279"/>
              <a:gd name="connsiteY2" fmla="*/ 320554 h 739739"/>
            </a:gdLst>
            <a:ahLst/>
            <a:cxnLst>
              <a:cxn ang="0">
                <a:pos x="connsiteX0" y="connsiteY0"/>
              </a:cxn>
              <a:cxn ang="0">
                <a:pos x="connsiteX1" y="connsiteY1"/>
              </a:cxn>
              <a:cxn ang="0">
                <a:pos x="connsiteX2" y="connsiteY2"/>
              </a:cxn>
            </a:cxnLst>
            <a:rect l="l" t="t" r="r" b="b"/>
            <a:pathLst>
              <a:path w="3403279" h="739739">
                <a:moveTo>
                  <a:pt x="0" y="739739"/>
                </a:moveTo>
                <a:cubicBezTo>
                  <a:pt x="110976" y="404801"/>
                  <a:pt x="221953" y="69864"/>
                  <a:pt x="789166" y="0"/>
                </a:cubicBezTo>
                <a:lnTo>
                  <a:pt x="3403279" y="320554"/>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15" name="Straight Arrow Connector 14"/>
          <p:cNvCxnSpPr/>
          <p:nvPr/>
        </p:nvCxnSpPr>
        <p:spPr>
          <a:xfrm>
            <a:off x="5409636" y="853147"/>
            <a:ext cx="456237" cy="739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8120558" y="4900253"/>
            <a:ext cx="1215071" cy="276999"/>
          </a:xfrm>
          <a:prstGeom prst="rect">
            <a:avLst/>
          </a:prstGeom>
          <a:noFill/>
        </p:spPr>
        <p:txBody>
          <a:bodyPr wrap="none" rtlCol="0">
            <a:spAutoFit/>
          </a:bodyPr>
          <a:lstStyle/>
          <a:p>
            <a:r>
              <a:rPr lang="en-US" sz="1200" dirty="0">
                <a:solidFill>
                  <a:srgbClr val="FF0000"/>
                </a:solidFill>
              </a:rPr>
              <a:t>(</a:t>
            </a:r>
            <a:r>
              <a:rPr lang="en-US" sz="1200" dirty="0" smtClean="0">
                <a:solidFill>
                  <a:srgbClr val="FF0000"/>
                </a:solidFill>
              </a:rPr>
              <a:t>Group A </a:t>
            </a:r>
            <a:r>
              <a:rPr lang="en-US" sz="1200" dirty="0" err="1" smtClean="0">
                <a:solidFill>
                  <a:srgbClr val="FF0000"/>
                </a:solidFill>
              </a:rPr>
              <a:t>Strept</a:t>
            </a:r>
            <a:r>
              <a:rPr lang="en-US" sz="1200" dirty="0" smtClean="0">
                <a:solidFill>
                  <a:srgbClr val="FF0000"/>
                </a:solidFill>
              </a:rPr>
              <a:t>)</a:t>
            </a:r>
          </a:p>
        </p:txBody>
      </p:sp>
      <p:sp>
        <p:nvSpPr>
          <p:cNvPr id="17" name="TextBox 16"/>
          <p:cNvSpPr txBox="1"/>
          <p:nvPr/>
        </p:nvSpPr>
        <p:spPr>
          <a:xfrm>
            <a:off x="9172001" y="4900252"/>
            <a:ext cx="1185992" cy="276999"/>
          </a:xfrm>
          <a:prstGeom prst="rect">
            <a:avLst/>
          </a:prstGeom>
          <a:noFill/>
        </p:spPr>
        <p:txBody>
          <a:bodyPr wrap="none" rtlCol="0">
            <a:spAutoFit/>
          </a:bodyPr>
          <a:lstStyle/>
          <a:p>
            <a:r>
              <a:rPr lang="en-US" sz="1200" dirty="0" smtClean="0">
                <a:solidFill>
                  <a:srgbClr val="FF0000"/>
                </a:solidFill>
              </a:rPr>
              <a:t>(S. </a:t>
            </a:r>
            <a:r>
              <a:rPr lang="en-US" sz="1200" dirty="0" err="1" smtClean="0">
                <a:solidFill>
                  <a:srgbClr val="FF0000"/>
                </a:solidFill>
              </a:rPr>
              <a:t>Aureus</a:t>
            </a:r>
            <a:r>
              <a:rPr lang="en-US" sz="1200" dirty="0" smtClean="0">
                <a:solidFill>
                  <a:srgbClr val="FF0000"/>
                </a:solidFill>
              </a:rPr>
              <a:t> Only)</a:t>
            </a:r>
          </a:p>
        </p:txBody>
      </p:sp>
      <p:sp>
        <p:nvSpPr>
          <p:cNvPr id="18" name="TextBox 17"/>
          <p:cNvSpPr txBox="1"/>
          <p:nvPr/>
        </p:nvSpPr>
        <p:spPr>
          <a:xfrm>
            <a:off x="10387072" y="4900251"/>
            <a:ext cx="1198315" cy="276999"/>
          </a:xfrm>
          <a:prstGeom prst="rect">
            <a:avLst/>
          </a:prstGeom>
          <a:noFill/>
        </p:spPr>
        <p:txBody>
          <a:bodyPr wrap="none" rtlCol="0">
            <a:spAutoFit/>
          </a:bodyPr>
          <a:lstStyle/>
          <a:p>
            <a:r>
              <a:rPr lang="en-US" sz="1200" dirty="0" smtClean="0">
                <a:solidFill>
                  <a:srgbClr val="FF0000"/>
                </a:solidFill>
              </a:rPr>
              <a:t>(Drug of Choice)</a:t>
            </a:r>
          </a:p>
        </p:txBody>
      </p:sp>
      <p:sp>
        <p:nvSpPr>
          <p:cNvPr id="3" name="TextBox 2"/>
          <p:cNvSpPr txBox="1"/>
          <p:nvPr/>
        </p:nvSpPr>
        <p:spPr>
          <a:xfrm>
            <a:off x="16574" y="2833386"/>
            <a:ext cx="1596980" cy="369332"/>
          </a:xfrm>
          <a:prstGeom prst="rect">
            <a:avLst/>
          </a:prstGeom>
          <a:noFill/>
        </p:spPr>
        <p:txBody>
          <a:bodyPr wrap="square" rtlCol="0">
            <a:spAutoFit/>
          </a:bodyPr>
          <a:lstStyle/>
          <a:p>
            <a:r>
              <a:rPr lang="en-US" dirty="0" smtClean="0">
                <a:solidFill>
                  <a:srgbClr val="FF0000"/>
                </a:solidFill>
              </a:rPr>
              <a:t>*important</a:t>
            </a:r>
            <a:endParaRPr lang="en-US" dirty="0">
              <a:solidFill>
                <a:srgbClr val="FF0000"/>
              </a:solidFill>
            </a:endParaRPr>
          </a:p>
        </p:txBody>
      </p:sp>
      <p:sp>
        <p:nvSpPr>
          <p:cNvPr id="10" name="Arc 9"/>
          <p:cNvSpPr/>
          <p:nvPr/>
        </p:nvSpPr>
        <p:spPr>
          <a:xfrm>
            <a:off x="937175" y="3018052"/>
            <a:ext cx="471673" cy="47818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flipH="1">
            <a:off x="0" y="6377287"/>
            <a:ext cx="12192000" cy="3903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7707391" y="6488668"/>
            <a:ext cx="4513943" cy="369332"/>
          </a:xfrm>
          <a:prstGeom prst="rect">
            <a:avLst/>
          </a:prstGeom>
          <a:noFill/>
        </p:spPr>
        <p:txBody>
          <a:bodyPr wrap="square" rtlCol="0">
            <a:spAutoFit/>
          </a:bodyPr>
          <a:lstStyle/>
          <a:p>
            <a:pPr algn="r"/>
            <a:r>
              <a:rPr lang="ar-SA" dirty="0" smtClean="0"/>
              <a:t>فيه تكملة للسيلولتس في السلايد الجاي</a:t>
            </a:r>
            <a:endParaRPr lang="en-US" dirty="0"/>
          </a:p>
        </p:txBody>
      </p:sp>
    </p:spTree>
    <p:extLst>
      <p:ext uri="{BB962C8B-B14F-4D97-AF65-F5344CB8AC3E}">
        <p14:creationId xmlns:p14="http://schemas.microsoft.com/office/powerpoint/2010/main" val="3884276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942</TotalTime>
  <Words>2768</Words>
  <Application>Microsoft Office PowerPoint</Application>
  <PresentationFormat>Widescreen</PresentationFormat>
  <Paragraphs>406</Paragraphs>
  <Slides>22</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Batang</vt:lpstr>
      <vt:lpstr>ＭＳ Ｐゴシック</vt:lpstr>
      <vt:lpstr>Andalus</vt:lpstr>
      <vt:lpstr>Arial</vt:lpstr>
      <vt:lpstr>Book Antiqua</vt:lpstr>
      <vt:lpstr>Calibri</vt:lpstr>
      <vt:lpstr>Calibri Light</vt:lpstr>
      <vt:lpstr>Courier New</vt:lpstr>
      <vt:lpstr>Footlight MT Light</vt:lpstr>
      <vt:lpstr>Gill Sans MT</vt:lpstr>
      <vt:lpstr>inherit</vt:lpstr>
      <vt:lpstr>Times New Roman</vt:lpstr>
      <vt:lpstr>Wingdings</vt:lpstr>
      <vt:lpstr>Office Theme</vt:lpstr>
      <vt:lpstr>PowerPoint Presentation</vt:lpstr>
      <vt:lpstr>Objectives: </vt:lpstr>
      <vt:lpstr>PowerPoint Presentation</vt:lpstr>
      <vt:lpstr>PowerPoint Presentation</vt:lpstr>
      <vt:lpstr>Introduction: </vt:lpstr>
      <vt:lpstr> Impetigo - (pyoderma*):</vt:lpstr>
      <vt:lpstr>PowerPoint Presentation</vt:lpstr>
      <vt:lpstr>PowerPoint Presentation</vt:lpstr>
      <vt:lpstr>Erysipelas and Cellulitis:</vt:lpstr>
      <vt:lpstr>Cont-Cellulitis: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Specific Skin Infections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kobe</dc:creator>
  <cp:lastModifiedBy>ABS</cp:lastModifiedBy>
  <cp:revision>77</cp:revision>
  <dcterms:created xsi:type="dcterms:W3CDTF">2016-12-12T20:43:10Z</dcterms:created>
  <dcterms:modified xsi:type="dcterms:W3CDTF">2017-01-15T16:36:24Z</dcterms:modified>
</cp:coreProperties>
</file>