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1" r:id="rId3"/>
    <p:sldId id="284" r:id="rId4"/>
    <p:sldId id="285" r:id="rId5"/>
    <p:sldId id="299" r:id="rId6"/>
    <p:sldId id="287" r:id="rId7"/>
    <p:sldId id="288" r:id="rId8"/>
    <p:sldId id="289" r:id="rId9"/>
    <p:sldId id="290" r:id="rId10"/>
    <p:sldId id="291" r:id="rId11"/>
    <p:sldId id="292" r:id="rId12"/>
    <p:sldId id="293" r:id="rId13"/>
    <p:sldId id="294" r:id="rId14"/>
    <p:sldId id="295" r:id="rId15"/>
    <p:sldId id="296" r:id="rId16"/>
    <p:sldId id="266" r:id="rId17"/>
    <p:sldId id="268" r:id="rId18"/>
    <p:sldId id="270" r:id="rId19"/>
    <p:sldId id="271" r:id="rId20"/>
    <p:sldId id="273" r:id="rId21"/>
    <p:sldId id="275" r:id="rId22"/>
    <p:sldId id="277" r:id="rId23"/>
    <p:sldId id="283" r:id="rId24"/>
    <p:sldId id="281" r:id="rId25"/>
    <p:sldId id="297" r:id="rId26"/>
    <p:sldId id="298" r:id="rId27"/>
    <p:sldId id="259" r:id="rId28"/>
    <p:sldId id="300"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E165"/>
    <a:srgbClr val="8BB30D"/>
    <a:srgbClr val="F5F5F5"/>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90"/>
      </p:cViewPr>
      <p:guideLst/>
    </p:cSldViewPr>
  </p:slideViewPr>
  <p:outlineViewPr>
    <p:cViewPr>
      <p:scale>
        <a:sx n="33" d="100"/>
        <a:sy n="33" d="100"/>
      </p:scale>
      <p:origin x="0" y="-90"/>
    </p:cViewPr>
  </p:outlineViewPr>
  <p:notesTextViewPr>
    <p:cViewPr>
      <p:scale>
        <a:sx n="1" d="1"/>
        <a:sy n="1" d="1"/>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20416-EEE1-4462-93F2-C05F3E535EC3}"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2D931-70BC-4193-8436-6B4AA86006F3}" type="slidenum">
              <a:rPr lang="en-US" smtClean="0"/>
              <a:t>‹#›</a:t>
            </a:fld>
            <a:endParaRPr lang="en-US"/>
          </a:p>
        </p:txBody>
      </p:sp>
    </p:spTree>
    <p:extLst>
      <p:ext uri="{BB962C8B-B14F-4D97-AF65-F5344CB8AC3E}">
        <p14:creationId xmlns:p14="http://schemas.microsoft.com/office/powerpoint/2010/main" val="229452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1F689-FB18-432A-9941-689710119645}" type="slidenum">
              <a:rPr lang="en-US" smtClean="0"/>
              <a:t>21</a:t>
            </a:fld>
            <a:endParaRPr lang="en-US"/>
          </a:p>
        </p:txBody>
      </p:sp>
    </p:spTree>
    <p:extLst>
      <p:ext uri="{BB962C8B-B14F-4D97-AF65-F5344CB8AC3E}">
        <p14:creationId xmlns:p14="http://schemas.microsoft.com/office/powerpoint/2010/main" val="6778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112832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201274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53950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259189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122610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93D6F1-4395-490A-B068-AA66F152D826}"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97607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93D6F1-4395-490A-B068-AA66F152D826}"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361683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93D6F1-4395-490A-B068-AA66F152D826}"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5969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3D6F1-4395-490A-B068-AA66F152D826}"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197230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93D6F1-4395-490A-B068-AA66F152D826}"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318727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93D6F1-4395-490A-B068-AA66F152D826}"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355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3D6F1-4395-490A-B068-AA66F152D826}"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9EB8D-E5E9-4FC0-9096-02D603849BC3}" type="slidenum">
              <a:rPr lang="en-US" smtClean="0"/>
              <a:t>‹#›</a:t>
            </a:fld>
            <a:endParaRPr lang="en-US"/>
          </a:p>
        </p:txBody>
      </p:sp>
    </p:spTree>
    <p:extLst>
      <p:ext uri="{BB962C8B-B14F-4D97-AF65-F5344CB8AC3E}">
        <p14:creationId xmlns:p14="http://schemas.microsoft.com/office/powerpoint/2010/main" val="415718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imgurl=http://patientsites.com/media/img/388/hand_finger_joint_intro01.jpg&amp;imgrefurl=http://citysquarephysiotherapy.patientsites.com/Injuries-Conditions/Hand/Hand-Issues/Arthritis-of-the-Finger-Joints/a~281/article.html&amp;usg=__fABL_lwNUiL8sDxzxPWvrK_SSGg=&amp;h=410&amp;w=275&amp;sz=22&amp;hl=en&amp;start=6&amp;itbs=1&amp;tbnid=lBKUYLZE38Fo9M:&amp;tbnh=125&amp;tbnw=84&amp;prev=/images?q=joints&amp;hl=en&amp;safe=active&amp;sa=G&amp;gbv=2&amp;tbs=isch: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imgres?imgurl=http://ajs.sagepub.com/content/35/7/1059/F1.large.jpg&amp;imgrefurl=http://ajs.sagepub.com/content/35/7/1059/F1.expansion&amp;usg=__bdCJMtYz3zA0dMgO9Zz3XhBuSTg=&amp;h=1370&amp;w=1710&amp;sz=314&amp;hl=en&amp;start=17&amp;itbs=1&amp;tbnid=eW4cuvhqCCKUnM:&amp;tbnh=120&amp;tbnw=150&amp;prev=/images?q=septic+arthritis&amp;hl=en&amp;safe=active&amp;sa=G&amp;gbv=2&amp;tbs=isch:1"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hyperlink" Target="http://www.google.com/imgres?imgurl=http://www.agrabilityproject.org/images/clip_image005_0003.jpg&amp;imgrefurl=http://www.agrabilityproject.org/newsletter/spring_2007/2.cfm&amp;usg=__ffDzYT5TxT_m3H6K-OSc4CBJ32g=&amp;h=300&amp;w=300&amp;sz=38&amp;hl=en&amp;start=14&amp;itbs=1&amp;tbnid=3SE14OFBbJRkFM:&amp;tbnh=116&amp;tbnw=116&amp;prev=/images?q=septic+arthritis&amp;hl=en&amp;safe=active&amp;sa=G&amp;gbv=2&amp;tbs=isch:1" TargetMode="Externa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www.onlineexambuilder.com/micro-3/exam-122235"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docs.google.com/presentation/d/1omQjlgrPRQEt05IeZ2rJ5UAnGmxo1H1XRmRm4Fbz8k4/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4531" y1="46567" x2="14531" y2="46567"/>
                        <a14:foregroundMark x1="22031" y1="46567" x2="22031" y2="46567"/>
                        <a14:backgroundMark x1="33594" y1="27817" x2="33594" y2="27817"/>
                        <a14:backgroundMark x1="20313" y1="47711" x2="20313" y2="47711"/>
                        <a14:backgroundMark x1="22969" y1="46919" x2="22969" y2="46919"/>
                        <a14:backgroundMark x1="24375" y1="39789" x2="24375" y2="39789"/>
                        <a14:backgroundMark x1="16250" y1="40581" x2="16250" y2="40581"/>
                        <a14:backgroundMark x1="24375" y1="31866" x2="24375" y2="31866"/>
                        <a14:backgroundMark x1="15156" y1="48680" x2="15156" y2="48680"/>
                        <a14:backgroundMark x1="15156" y1="48680" x2="15156" y2="48680"/>
                        <a14:backgroundMark x1="17500" y1="48327" x2="17500" y2="48327"/>
                        <a14:backgroundMark x1="17813" y1="48504" x2="17813" y2="48504"/>
                        <a14:backgroundMark x1="17813" y1="48680" x2="17813" y2="48680"/>
                        <a14:backgroundMark x1="23438" y1="37852" x2="23438" y2="37852"/>
                        <a14:backgroundMark x1="23438" y1="37852" x2="23438" y2="37852"/>
                        <a14:backgroundMark x1="51094" y1="30106" x2="51094" y2="30106"/>
                        <a14:backgroundMark x1="51094" y1="30106" x2="51094" y2="30106"/>
                        <a14:backgroundMark x1="20000" y1="70158" x2="20000" y2="70158"/>
                        <a14:backgroundMark x1="20000" y1="70158" x2="20000" y2="70158"/>
                        <a14:backgroundMark x1="19219" y1="60123" x2="19219" y2="60123"/>
                        <a14:backgroundMark x1="18906" y1="59859" x2="18906" y2="59859"/>
                        <a14:backgroundMark x1="16250" y1="58363" x2="16250" y2="58363"/>
                        <a14:backgroundMark x1="15469" y1="57746" x2="15469" y2="57746"/>
                        <a14:backgroundMark x1="14844" y1="55282" x2="14844" y2="55282"/>
                        <a14:backgroundMark x1="16875" y1="40141" x2="16875" y2="40141"/>
                        <a14:backgroundMark x1="29531" y1="28961" x2="21250" y2="28785"/>
                        <a14:backgroundMark x1="55625" y1="23151" x2="61406" y2="27025"/>
                        <a14:backgroundMark x1="72813" y1="26673" x2="72813" y2="26673"/>
                        <a14:backgroundMark x1="72813" y1="26673" x2="33281" y2="30722"/>
                      </a14:backgroundRemoval>
                    </a14:imgEffect>
                  </a14:imgLayer>
                </a14:imgProps>
              </a:ext>
              <a:ext uri="{28A0092B-C50C-407E-A947-70E740481C1C}">
                <a14:useLocalDpi xmlns:a14="http://schemas.microsoft.com/office/drawing/2010/main" val="0"/>
              </a:ext>
            </a:extLst>
          </a:blip>
          <a:srcRect l="8605" t="36137" r="5127" b="32050"/>
          <a:stretch/>
        </p:blipFill>
        <p:spPr>
          <a:xfrm>
            <a:off x="3180521" y="-92008"/>
            <a:ext cx="5579165" cy="3962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5484" y="0"/>
            <a:ext cx="1766516" cy="1403996"/>
          </a:xfrm>
          <a:prstGeom prst="rect">
            <a:avLst/>
          </a:prstGeom>
        </p:spPr>
      </p:pic>
      <p:cxnSp>
        <p:nvCxnSpPr>
          <p:cNvPr id="5" name="Straight Connector 4"/>
          <p:cNvCxnSpPr/>
          <p:nvPr/>
        </p:nvCxnSpPr>
        <p:spPr>
          <a:xfrm>
            <a:off x="1921564" y="3550649"/>
            <a:ext cx="850392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213111" y="3550649"/>
            <a:ext cx="7513983" cy="1138773"/>
          </a:xfrm>
          <a:prstGeom prst="rect">
            <a:avLst/>
          </a:prstGeom>
          <a:noFill/>
        </p:spPr>
        <p:txBody>
          <a:bodyPr wrap="square" rtlCol="0">
            <a:spAutoFit/>
          </a:bodyPr>
          <a:lstStyle/>
          <a:p>
            <a:pPr algn="ctr"/>
            <a:r>
              <a:rPr lang="en-US" sz="3600" dirty="0"/>
              <a:t>Lecture</a:t>
            </a:r>
            <a:r>
              <a:rPr lang="en-US" sz="36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a:t>
            </a:r>
          </a:p>
          <a:p>
            <a:pPr algn="ctr"/>
            <a:r>
              <a:rPr lang="en-US" sz="3200" dirty="0"/>
              <a:t>Microbiology of Bone and Joint </a:t>
            </a:r>
            <a:r>
              <a:rPr lang="en-US" sz="3200" dirty="0" smtClean="0"/>
              <a:t>Infections </a:t>
            </a:r>
            <a:endParaRPr lang="en-US" sz="3200" dirty="0"/>
          </a:p>
        </p:txBody>
      </p:sp>
      <p:sp>
        <p:nvSpPr>
          <p:cNvPr id="10" name="Rectangle 9"/>
          <p:cNvSpPr/>
          <p:nvPr/>
        </p:nvSpPr>
        <p:spPr>
          <a:xfrm>
            <a:off x="470649" y="5288340"/>
            <a:ext cx="2793491" cy="1569660"/>
          </a:xfrm>
          <a:prstGeom prst="rect">
            <a:avLst/>
          </a:prstGeom>
          <a:noFill/>
        </p:spPr>
        <p:txBody>
          <a:bodyPr wrap="square" lIns="91440" tIns="45720" rIns="91440" bIns="45720">
            <a:spAutoFit/>
          </a:bodyPr>
          <a:lstStyle/>
          <a:p>
            <a:r>
              <a:rPr lang="en-US" sz="2400" dirty="0" smtClean="0">
                <a:ln w="0"/>
                <a:solidFill>
                  <a:srgbClr val="FF0000"/>
                </a:solidFill>
              </a:rPr>
              <a:t>important</a:t>
            </a:r>
            <a:endParaRPr lang="en-US" sz="2400" dirty="0">
              <a:ln w="0"/>
              <a:solidFill>
                <a:srgbClr val="FF0000"/>
              </a:solidFill>
            </a:endParaRPr>
          </a:p>
          <a:p>
            <a:r>
              <a:rPr lang="en-US" sz="2400" b="0" cap="none" spc="0" dirty="0" smtClean="0">
                <a:ln w="0"/>
                <a:solidFill>
                  <a:schemeClr val="bg1">
                    <a:lumMod val="50000"/>
                  </a:schemeClr>
                </a:solidFill>
              </a:rPr>
              <a:t>Extra notes</a:t>
            </a:r>
          </a:p>
          <a:p>
            <a:r>
              <a:rPr lang="en-US" sz="2400" dirty="0">
                <a:ln w="0"/>
                <a:solidFill>
                  <a:schemeClr val="accent6"/>
                </a:solidFill>
              </a:rPr>
              <a:t>Doctors</a:t>
            </a:r>
            <a:r>
              <a:rPr lang="en-US" sz="2400" dirty="0">
                <a:ln w="0"/>
              </a:rPr>
              <a:t> </a:t>
            </a:r>
            <a:r>
              <a:rPr lang="en-US" sz="2400" dirty="0">
                <a:ln w="0"/>
                <a:solidFill>
                  <a:schemeClr val="accent6"/>
                </a:solidFill>
              </a:rPr>
              <a:t>notes</a:t>
            </a:r>
          </a:p>
          <a:p>
            <a:pPr algn="ctr"/>
            <a:endParaRPr lang="en-US" sz="2400" b="0" cap="none" spc="0" dirty="0">
              <a:ln w="0"/>
              <a:solidFill>
                <a:schemeClr val="bg1">
                  <a:lumMod val="50000"/>
                </a:schemeClr>
              </a:solidFill>
            </a:endParaRPr>
          </a:p>
        </p:txBody>
      </p:sp>
      <p:cxnSp>
        <p:nvCxnSpPr>
          <p:cNvPr id="6" name="Straight Connector 5"/>
          <p:cNvCxnSpPr/>
          <p:nvPr/>
        </p:nvCxnSpPr>
        <p:spPr>
          <a:xfrm flipH="1">
            <a:off x="5327374" y="5936760"/>
            <a:ext cx="6864626"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5380382" y="6137689"/>
            <a:ext cx="6758609" cy="646331"/>
          </a:xfrm>
          <a:prstGeom prst="rect">
            <a:avLst/>
          </a:prstGeom>
          <a:noFill/>
        </p:spPr>
        <p:txBody>
          <a:bodyPr wrap="square" rtlCol="0">
            <a:spAutoFit/>
          </a:bodyPr>
          <a:lstStyle/>
          <a:p>
            <a:pPr algn="r"/>
            <a:r>
              <a:rPr lang="ar-SA" u="sng" dirty="0">
                <a:solidFill>
                  <a:schemeClr val="accent6"/>
                </a:solidFill>
              </a:rPr>
              <a:t>"</a:t>
            </a:r>
            <a:r>
              <a:rPr lang="ar-SA" b="1" u="sng" dirty="0">
                <a:solidFill>
                  <a:schemeClr val="accent6"/>
                </a:solidFill>
              </a:rPr>
              <a:t>لا حول ولا قوة إلا بالله العلي العظيم</a:t>
            </a:r>
            <a:r>
              <a:rPr lang="ar-SA" b="1" dirty="0">
                <a:solidFill>
                  <a:schemeClr val="accent6"/>
                </a:solidFill>
              </a:rPr>
              <a:t>" </a:t>
            </a:r>
            <a:r>
              <a:rPr lang="ar-SA" b="1" dirty="0"/>
              <a:t>وتقال هذه الجملة إذا دهم الإنسان أمر عظيم لا يستطيعه ، أو يصعب عليه القيام به .</a:t>
            </a:r>
            <a:endParaRPr lang="en-US" sz="2800" dirty="0">
              <a:solidFill>
                <a:schemeClr val="accent6">
                  <a:lumMod val="50000"/>
                </a:schemeClr>
              </a:solidFill>
            </a:endParaRPr>
          </a:p>
        </p:txBody>
      </p:sp>
      <p:sp>
        <p:nvSpPr>
          <p:cNvPr id="9" name="Rounded Rectangle 8"/>
          <p:cNvSpPr/>
          <p:nvPr/>
        </p:nvSpPr>
        <p:spPr>
          <a:xfrm>
            <a:off x="187313" y="5473521"/>
            <a:ext cx="283336" cy="11591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7313" y="5810651"/>
            <a:ext cx="283336" cy="115910"/>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7313" y="6184005"/>
            <a:ext cx="283336" cy="11591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13" y="-17329"/>
            <a:ext cx="1728037" cy="1438653"/>
          </a:xfrm>
          <a:prstGeom prst="rect">
            <a:avLst/>
          </a:prstGeom>
        </p:spPr>
      </p:pic>
    </p:spTree>
    <p:extLst>
      <p:ext uri="{BB962C8B-B14F-4D97-AF65-F5344CB8AC3E}">
        <p14:creationId xmlns:p14="http://schemas.microsoft.com/office/powerpoint/2010/main" val="2845394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87" y="734999"/>
            <a:ext cx="10515600" cy="1325563"/>
          </a:xfrm>
        </p:spPr>
        <p:txBody>
          <a:bodyPr>
            <a:normAutofit/>
          </a:bodyPr>
          <a:lstStyle/>
          <a:p>
            <a:pPr marL="342900" indent="-342900">
              <a:buFont typeface="Arial" panose="020B0604020202020204" pitchFamily="34" charset="0"/>
              <a:buChar char="•"/>
            </a:pPr>
            <a:r>
              <a:rPr lang="en-US" sz="2400" dirty="0" smtClean="0">
                <a:latin typeface="+mn-lt"/>
              </a:rPr>
              <a:t>Causative Agents</a:t>
            </a:r>
            <a:r>
              <a:rPr lang="ar-SA" sz="2400" dirty="0" smtClean="0">
                <a:latin typeface="+mn-lt"/>
              </a:rPr>
              <a:t>:</a:t>
            </a:r>
            <a:r>
              <a:rPr lang="en-US" sz="2400" dirty="0" smtClean="0">
                <a:latin typeface="+mn-lt"/>
              </a:rPr>
              <a:t> </a:t>
            </a:r>
            <a:endParaRPr lang="en-US" sz="2400" dirty="0">
              <a:latin typeface="+mn-l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71919644"/>
              </p:ext>
            </p:extLst>
          </p:nvPr>
        </p:nvGraphicFramePr>
        <p:xfrm>
          <a:off x="217287" y="2006353"/>
          <a:ext cx="11338983" cy="2926080"/>
        </p:xfrm>
        <a:graphic>
          <a:graphicData uri="http://schemas.openxmlformats.org/drawingml/2006/table">
            <a:tbl>
              <a:tblPr firstRow="1" bandRow="1">
                <a:tableStyleId>{BC89EF96-8CEA-46FF-86C4-4CE0E7609802}</a:tableStyleId>
              </a:tblPr>
              <a:tblGrid>
                <a:gridCol w="3779661">
                  <a:extLst>
                    <a:ext uri="{9D8B030D-6E8A-4147-A177-3AD203B41FA5}">
                      <a16:colId xmlns="" xmlns:a16="http://schemas.microsoft.com/office/drawing/2014/main" val="20000"/>
                    </a:ext>
                  </a:extLst>
                </a:gridCol>
                <a:gridCol w="3779661">
                  <a:extLst>
                    <a:ext uri="{9D8B030D-6E8A-4147-A177-3AD203B41FA5}">
                      <a16:colId xmlns="" xmlns:a16="http://schemas.microsoft.com/office/drawing/2014/main" val="20001"/>
                    </a:ext>
                  </a:extLst>
                </a:gridCol>
                <a:gridCol w="3779661">
                  <a:extLst>
                    <a:ext uri="{9D8B030D-6E8A-4147-A177-3AD203B41FA5}">
                      <a16:colId xmlns="" xmlns:a16="http://schemas.microsoft.com/office/drawing/2014/main" val="20002"/>
                    </a:ext>
                  </a:extLst>
                </a:gridCol>
              </a:tblGrid>
              <a:tr h="370840">
                <a:tc>
                  <a:txBody>
                    <a:bodyPr/>
                    <a:lstStyle/>
                    <a:p>
                      <a:r>
                        <a:rPr lang="en-US" dirty="0" smtClean="0"/>
                        <a:t>The most common pathogen</a:t>
                      </a:r>
                    </a:p>
                    <a:p>
                      <a:endParaRPr lang="en-US" dirty="0"/>
                    </a:p>
                  </a:txBody>
                  <a:tcPr marL="121920" marR="121920"/>
                </a:tc>
                <a:tc>
                  <a:txBody>
                    <a:bodyPr/>
                    <a:lstStyle/>
                    <a:p>
                      <a:r>
                        <a:rPr lang="en-US" dirty="0" smtClean="0"/>
                        <a:t>Other microorganisms</a:t>
                      </a:r>
                      <a:endParaRPr lang="en-US"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Decubitus ulcers and diabetic foot infections.</a:t>
                      </a:r>
                    </a:p>
                    <a:p>
                      <a:endParaRPr lang="en-US" dirty="0"/>
                    </a:p>
                  </a:txBody>
                  <a:tcPr marL="121920" marR="121920"/>
                </a:tc>
                <a:extLst>
                  <a:ext uri="{0D108BD9-81ED-4DB2-BD59-A6C34878D82A}">
                    <a16:rowId xmlns="" xmlns:a16="http://schemas.microsoft.com/office/drawing/2014/main" val="10000"/>
                  </a:ext>
                </a:extLst>
              </a:tr>
              <a:tr h="370840">
                <a:tc>
                  <a:txBody>
                    <a:bodyPr/>
                    <a:lstStyle/>
                    <a:p>
                      <a:r>
                        <a:rPr lang="en-US" u="sng" dirty="0" err="1" smtClean="0"/>
                        <a:t>S.aureus</a:t>
                      </a:r>
                      <a:r>
                        <a:rPr lang="en-US" dirty="0" smtClean="0"/>
                        <a:t> </a:t>
                      </a:r>
                      <a:endParaRPr lang="en-US" dirty="0"/>
                    </a:p>
                  </a:txBody>
                  <a:tcPr marL="121920" marR="121920"/>
                </a:tc>
                <a:tc>
                  <a:txBody>
                    <a:bodyPr/>
                    <a:lstStyle/>
                    <a:p>
                      <a:r>
                        <a:rPr lang="en-US" dirty="0" smtClean="0"/>
                        <a:t>S.epidermidis,enterococci,streptococci,Enterobactericae,Pseudomonas, </a:t>
                      </a:r>
                    </a:p>
                    <a:p>
                      <a:endParaRPr lang="en-US" dirty="0" smtClean="0"/>
                    </a:p>
                    <a:p>
                      <a:r>
                        <a:rPr lang="en-US" dirty="0" err="1" smtClean="0"/>
                        <a:t>Acinetobacter</a:t>
                      </a:r>
                      <a:r>
                        <a:rPr lang="en-US" dirty="0" smtClean="0"/>
                        <a:t> spp., anaerobes (</a:t>
                      </a:r>
                      <a:r>
                        <a:rPr lang="en-US" dirty="0" err="1" smtClean="0"/>
                        <a:t>Bacteroides</a:t>
                      </a:r>
                      <a:r>
                        <a:rPr lang="en-US" dirty="0" smtClean="0"/>
                        <a:t>, anaerobic streptococci, Clostridium)</a:t>
                      </a:r>
                    </a:p>
                    <a:p>
                      <a:endParaRPr lang="en-US" dirty="0"/>
                    </a:p>
                  </a:txBody>
                  <a:tcPr marL="121920" marR="121920"/>
                </a:tc>
                <a:tc>
                  <a:txBody>
                    <a:bodyPr/>
                    <a:lstStyle/>
                    <a:p>
                      <a:r>
                        <a:rPr lang="en-US" dirty="0" err="1" smtClean="0"/>
                        <a:t>Polymicrobial</a:t>
                      </a:r>
                      <a:r>
                        <a:rPr lang="en-US" dirty="0" smtClean="0"/>
                        <a:t> infection common</a:t>
                      </a:r>
                      <a:endParaRPr lang="en-US" dirty="0"/>
                    </a:p>
                  </a:txBody>
                  <a:tcPr marL="121920" marR="121920"/>
                </a:tc>
                <a:extLst>
                  <a:ext uri="{0D108BD9-81ED-4DB2-BD59-A6C34878D82A}">
                    <a16:rowId xmlns="" xmlns:a16="http://schemas.microsoft.com/office/drawing/2014/main" val="10001"/>
                  </a:ext>
                </a:extLst>
              </a:tr>
            </a:tbl>
          </a:graphicData>
        </a:graphic>
      </p:graphicFrame>
      <p:sp>
        <p:nvSpPr>
          <p:cNvPr id="3" name="TextBox 2"/>
          <p:cNvSpPr txBox="1"/>
          <p:nvPr/>
        </p:nvSpPr>
        <p:spPr>
          <a:xfrm>
            <a:off x="2681111" y="550333"/>
            <a:ext cx="184666" cy="369332"/>
          </a:xfrm>
          <a:prstGeom prst="rect">
            <a:avLst/>
          </a:prstGeom>
          <a:noFill/>
        </p:spPr>
        <p:txBody>
          <a:bodyPr wrap="none" rtlCol="0">
            <a:spAutoFit/>
          </a:bodyPr>
          <a:lstStyle/>
          <a:p>
            <a:endParaRPr lang="en-US"/>
          </a:p>
        </p:txBody>
      </p:sp>
      <p:cxnSp>
        <p:nvCxnSpPr>
          <p:cNvPr id="5" name="Straight Connector 4"/>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p:cNvSpPr txBox="1"/>
          <p:nvPr/>
        </p:nvSpPr>
        <p:spPr>
          <a:xfrm>
            <a:off x="217287" y="59228"/>
            <a:ext cx="3933064" cy="584775"/>
          </a:xfrm>
          <a:prstGeom prst="rect">
            <a:avLst/>
          </a:prstGeom>
          <a:noFill/>
        </p:spPr>
        <p:txBody>
          <a:bodyPr wrap="none" rtlCol="0">
            <a:spAutoFit/>
          </a:bodyPr>
          <a:lstStyle/>
          <a:p>
            <a:r>
              <a:rPr lang="en-US" sz="3200" dirty="0"/>
              <a:t>Chronic </a:t>
            </a:r>
            <a:r>
              <a:rPr lang="en-US" sz="3200" dirty="0" smtClean="0"/>
              <a:t>Osteomyelitis</a:t>
            </a:r>
            <a:r>
              <a:rPr lang="ar-SA" sz="3200" dirty="0" smtClean="0"/>
              <a:t>:</a:t>
            </a:r>
            <a:endParaRPr lang="en-US" sz="3200" dirty="0"/>
          </a:p>
        </p:txBody>
      </p:sp>
      <p:cxnSp>
        <p:nvCxnSpPr>
          <p:cNvPr id="7" name="Straight Connector 6"/>
          <p:cNvCxnSpPr/>
          <p:nvPr/>
        </p:nvCxnSpPr>
        <p:spPr>
          <a:xfrm>
            <a:off x="327546" y="541742"/>
            <a:ext cx="3708992" cy="17161"/>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53129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94416" y="623436"/>
            <a:ext cx="5157787" cy="823912"/>
          </a:xfrm>
        </p:spPr>
        <p:txBody>
          <a:bodyPr/>
          <a:lstStyle/>
          <a:p>
            <a:pPr marL="342900" indent="-342900">
              <a:buClr>
                <a:schemeClr val="accent6"/>
              </a:buClr>
              <a:buFont typeface="Arial" panose="020B0604020202020204" pitchFamily="34" charset="0"/>
              <a:buChar char="•"/>
            </a:pPr>
            <a:r>
              <a:rPr lang="en-US" dirty="0"/>
              <a:t>Patient </a:t>
            </a:r>
            <a:r>
              <a:rPr lang="en-US" dirty="0" smtClean="0"/>
              <a:t>Presentation</a:t>
            </a:r>
            <a:r>
              <a:rPr lang="ar-SA" dirty="0" smtClean="0"/>
              <a:t>:</a:t>
            </a:r>
            <a:endParaRPr lang="en-US" dirty="0"/>
          </a:p>
        </p:txBody>
      </p:sp>
      <p:sp>
        <p:nvSpPr>
          <p:cNvPr id="5" name="Text Placeholder 4"/>
          <p:cNvSpPr>
            <a:spLocks noGrp="1"/>
          </p:cNvSpPr>
          <p:nvPr>
            <p:ph type="body" sz="half" idx="3"/>
          </p:nvPr>
        </p:nvSpPr>
        <p:spPr>
          <a:xfrm>
            <a:off x="394416" y="3447473"/>
            <a:ext cx="5183188" cy="823912"/>
          </a:xfrm>
        </p:spPr>
        <p:txBody>
          <a:bodyPr/>
          <a:lstStyle/>
          <a:p>
            <a:pPr marL="342900" indent="-342900">
              <a:buClr>
                <a:schemeClr val="accent1"/>
              </a:buClr>
              <a:buFont typeface="Arial" panose="020B0604020202020204" pitchFamily="34" charset="0"/>
              <a:buChar char="•"/>
            </a:pPr>
            <a:r>
              <a:rPr lang="en-US" dirty="0"/>
              <a:t>Differential Diagnosis</a:t>
            </a:r>
          </a:p>
        </p:txBody>
      </p:sp>
      <p:sp>
        <p:nvSpPr>
          <p:cNvPr id="3" name="Content Placeholder 2"/>
          <p:cNvSpPr>
            <a:spLocks noGrp="1"/>
          </p:cNvSpPr>
          <p:nvPr>
            <p:ph sz="quarter" idx="2"/>
          </p:nvPr>
        </p:nvSpPr>
        <p:spPr>
          <a:xfrm>
            <a:off x="810594" y="1487730"/>
            <a:ext cx="12726087" cy="2240867"/>
          </a:xfrm>
        </p:spPr>
        <p:txBody>
          <a:bodyPr>
            <a:normAutofit/>
          </a:bodyPr>
          <a:lstStyle/>
          <a:p>
            <a:r>
              <a:rPr lang="en-US" sz="1800" u="sng" dirty="0">
                <a:solidFill>
                  <a:srgbClr val="FF0000"/>
                </a:solidFill>
              </a:rPr>
              <a:t>Acute symptoms and systemic manifestations are </a:t>
            </a:r>
            <a:r>
              <a:rPr lang="en-US" sz="1800" b="1" u="sng" dirty="0">
                <a:solidFill>
                  <a:srgbClr val="FF0000"/>
                </a:solidFill>
              </a:rPr>
              <a:t>uncommon</a:t>
            </a:r>
            <a:r>
              <a:rPr lang="en-US" sz="1800" u="sng" dirty="0">
                <a:solidFill>
                  <a:srgbClr val="FF0000"/>
                </a:solidFill>
              </a:rPr>
              <a:t>.</a:t>
            </a:r>
          </a:p>
          <a:p>
            <a:r>
              <a:rPr lang="en-US" sz="1800" b="1" u="sng" dirty="0">
                <a:solidFill>
                  <a:srgbClr val="FF0000"/>
                </a:solidFill>
              </a:rPr>
              <a:t>Sinus tract</a:t>
            </a:r>
          </a:p>
          <a:p>
            <a:r>
              <a:rPr lang="en-US" sz="1800" b="1" u="sng" dirty="0">
                <a:solidFill>
                  <a:srgbClr val="FF0000"/>
                </a:solidFill>
              </a:rPr>
              <a:t>Persistent wound drainage </a:t>
            </a:r>
          </a:p>
          <a:p>
            <a:r>
              <a:rPr lang="en-US" sz="1800" u="sng" dirty="0">
                <a:solidFill>
                  <a:srgbClr val="FF0000"/>
                </a:solidFill>
              </a:rPr>
              <a:t>Chronic </a:t>
            </a:r>
            <a:r>
              <a:rPr lang="en-US" sz="1800" b="1" u="sng" dirty="0">
                <a:solidFill>
                  <a:srgbClr val="FF0000"/>
                </a:solidFill>
              </a:rPr>
              <a:t>non-healing ulcer</a:t>
            </a:r>
          </a:p>
          <a:p>
            <a:r>
              <a:rPr lang="en-US" sz="1800" u="sng" dirty="0" smtClean="0">
                <a:solidFill>
                  <a:srgbClr val="FF0000"/>
                </a:solidFill>
              </a:rPr>
              <a:t>Local </a:t>
            </a:r>
            <a:r>
              <a:rPr lang="en-US" sz="1800" u="sng" dirty="0">
                <a:solidFill>
                  <a:srgbClr val="FF0000"/>
                </a:solidFill>
              </a:rPr>
              <a:t>signs may be absent except during acute exacerbation</a:t>
            </a:r>
            <a:r>
              <a:rPr lang="en-US" sz="1800" dirty="0"/>
              <a:t>.</a:t>
            </a:r>
          </a:p>
          <a:p>
            <a:r>
              <a:rPr lang="en-US" sz="1800" dirty="0" smtClean="0"/>
              <a:t>Overlying </a:t>
            </a:r>
            <a:r>
              <a:rPr lang="en-US" sz="1800" dirty="0"/>
              <a:t>skin may be scarred and adherent to the involved bone.</a:t>
            </a:r>
          </a:p>
          <a:p>
            <a:endParaRPr lang="en-US" dirty="0"/>
          </a:p>
        </p:txBody>
      </p:sp>
      <p:sp>
        <p:nvSpPr>
          <p:cNvPr id="6" name="Content Placeholder 5"/>
          <p:cNvSpPr>
            <a:spLocks noGrp="1"/>
          </p:cNvSpPr>
          <p:nvPr>
            <p:ph sz="quarter" idx="4"/>
          </p:nvPr>
        </p:nvSpPr>
        <p:spPr>
          <a:xfrm>
            <a:off x="810594" y="4271385"/>
            <a:ext cx="9550020" cy="2221112"/>
          </a:xfrm>
        </p:spPr>
        <p:txBody>
          <a:bodyPr/>
          <a:lstStyle/>
          <a:p>
            <a:r>
              <a:rPr lang="en-US" sz="2000" u="sng" dirty="0">
                <a:solidFill>
                  <a:srgbClr val="FF0000"/>
                </a:solidFill>
              </a:rPr>
              <a:t>Osteoid osteoma</a:t>
            </a:r>
          </a:p>
          <a:p>
            <a:r>
              <a:rPr lang="en-US" sz="2000" u="sng" dirty="0">
                <a:solidFill>
                  <a:srgbClr val="FF0000"/>
                </a:solidFill>
              </a:rPr>
              <a:t>Osteosarcoma</a:t>
            </a:r>
          </a:p>
          <a:p>
            <a:r>
              <a:rPr lang="en-US" sz="2000" u="sng" dirty="0">
                <a:solidFill>
                  <a:srgbClr val="FF0000"/>
                </a:solidFill>
              </a:rPr>
              <a:t>Secondary bony metastases</a:t>
            </a:r>
          </a:p>
          <a:p>
            <a:r>
              <a:rPr lang="en-US" sz="2000" u="sng" dirty="0">
                <a:solidFill>
                  <a:srgbClr val="FF0000"/>
                </a:solidFill>
              </a:rPr>
              <a:t>Paget’s disease of the bone</a:t>
            </a:r>
          </a:p>
          <a:p>
            <a:r>
              <a:rPr lang="en-US" sz="2000" u="sng" dirty="0" smtClean="0">
                <a:solidFill>
                  <a:srgbClr val="FF0000"/>
                </a:solidFill>
              </a:rPr>
              <a:t>Gout</a:t>
            </a:r>
          </a:p>
        </p:txBody>
      </p:sp>
      <p:cxnSp>
        <p:nvCxnSpPr>
          <p:cNvPr id="8" name="Straight Connector 7"/>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p:cNvSpPr txBox="1"/>
          <p:nvPr/>
        </p:nvSpPr>
        <p:spPr>
          <a:xfrm>
            <a:off x="217287" y="59228"/>
            <a:ext cx="3933064" cy="584775"/>
          </a:xfrm>
          <a:prstGeom prst="rect">
            <a:avLst/>
          </a:prstGeom>
          <a:noFill/>
        </p:spPr>
        <p:txBody>
          <a:bodyPr wrap="none" rtlCol="0">
            <a:spAutoFit/>
          </a:bodyPr>
          <a:lstStyle/>
          <a:p>
            <a:r>
              <a:rPr lang="en-US" sz="3200" dirty="0"/>
              <a:t>Chronic </a:t>
            </a:r>
            <a:r>
              <a:rPr lang="en-US" sz="3200" dirty="0" smtClean="0"/>
              <a:t>Osteomyelitis</a:t>
            </a:r>
            <a:r>
              <a:rPr lang="ar-SA" sz="3200" dirty="0" smtClean="0"/>
              <a:t>:</a:t>
            </a:r>
            <a:endParaRPr lang="en-US" sz="3200" dirty="0"/>
          </a:p>
        </p:txBody>
      </p:sp>
      <p:cxnSp>
        <p:nvCxnSpPr>
          <p:cNvPr id="10" name="Straight Connector 9"/>
          <p:cNvCxnSpPr/>
          <p:nvPr/>
        </p:nvCxnSpPr>
        <p:spPr>
          <a:xfrm>
            <a:off x="327546" y="541742"/>
            <a:ext cx="3708992" cy="17161"/>
          </a:xfrm>
          <a:prstGeom prst="line">
            <a:avLst/>
          </a:prstGeom>
        </p:spPr>
        <p:style>
          <a:lnRef idx="3">
            <a:schemeClr val="accent4"/>
          </a:lnRef>
          <a:fillRef idx="0">
            <a:schemeClr val="accent4"/>
          </a:fillRef>
          <a:effectRef idx="2">
            <a:schemeClr val="accent4"/>
          </a:effectRef>
          <a:fontRef idx="minor">
            <a:schemeClr val="tx1"/>
          </a:fontRef>
        </p:style>
      </p:cxnSp>
      <p:sp>
        <p:nvSpPr>
          <p:cNvPr id="2" name="Rectangle 1"/>
          <p:cNvSpPr/>
          <p:nvPr/>
        </p:nvSpPr>
        <p:spPr>
          <a:xfrm>
            <a:off x="4067245" y="183546"/>
            <a:ext cx="2969916" cy="369332"/>
          </a:xfrm>
          <a:prstGeom prst="rect">
            <a:avLst/>
          </a:prstGeom>
        </p:spPr>
        <p:txBody>
          <a:bodyPr wrap="none">
            <a:spAutoFit/>
          </a:bodyPr>
          <a:lstStyle/>
          <a:p>
            <a:r>
              <a:rPr lang="en-US" b="1" dirty="0"/>
              <a:t>Clinical presentation and DD</a:t>
            </a:r>
            <a:r>
              <a:rPr lang="ar-SA" b="1" dirty="0"/>
              <a:t>:</a:t>
            </a:r>
            <a:endParaRPr lang="en-US" b="1" dirty="0"/>
          </a:p>
        </p:txBody>
      </p:sp>
    </p:spTree>
    <p:extLst>
      <p:ext uri="{BB962C8B-B14F-4D97-AF65-F5344CB8AC3E}">
        <p14:creationId xmlns:p14="http://schemas.microsoft.com/office/powerpoint/2010/main" val="189067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27546" y="1778550"/>
            <a:ext cx="5157787" cy="823912"/>
          </a:xfrm>
        </p:spPr>
        <p:txBody>
          <a:bodyPr/>
          <a:lstStyle/>
          <a:p>
            <a:pPr marL="457200" indent="-457200">
              <a:buFont typeface="+mj-lt"/>
              <a:buAutoNum type="arabicPeriod"/>
            </a:pPr>
            <a:r>
              <a:rPr lang="en-US" dirty="0" smtClean="0"/>
              <a:t>Mycobacteria Tuberculosis (MTB)</a:t>
            </a:r>
            <a:endParaRPr lang="en-US" dirty="0"/>
          </a:p>
        </p:txBody>
      </p:sp>
      <p:sp>
        <p:nvSpPr>
          <p:cNvPr id="6" name="Text Placeholder 5"/>
          <p:cNvSpPr>
            <a:spLocks noGrp="1"/>
          </p:cNvSpPr>
          <p:nvPr>
            <p:ph type="body" sz="half" idx="3"/>
          </p:nvPr>
        </p:nvSpPr>
        <p:spPr/>
        <p:txBody>
          <a:bodyPr/>
          <a:lstStyle/>
          <a:p>
            <a:r>
              <a:rPr lang="en-US" dirty="0" smtClean="0"/>
              <a:t>2.   Fungi</a:t>
            </a:r>
            <a:endParaRPr lang="en-US" dirty="0"/>
          </a:p>
        </p:txBody>
      </p:sp>
      <p:sp>
        <p:nvSpPr>
          <p:cNvPr id="3" name="Content Placeholder 2"/>
          <p:cNvSpPr>
            <a:spLocks noGrp="1"/>
          </p:cNvSpPr>
          <p:nvPr>
            <p:ph sz="quarter" idx="2"/>
          </p:nvPr>
        </p:nvSpPr>
        <p:spPr>
          <a:xfrm>
            <a:off x="569468" y="2569116"/>
            <a:ext cx="5243411" cy="4050743"/>
          </a:xfrm>
        </p:spPr>
        <p:txBody>
          <a:bodyPr>
            <a:normAutofit/>
          </a:bodyPr>
          <a:lstStyle/>
          <a:p>
            <a:r>
              <a:rPr lang="en-US" sz="2400" b="1" dirty="0" smtClean="0">
                <a:solidFill>
                  <a:srgbClr val="FF0000"/>
                </a:solidFill>
              </a:rPr>
              <a:t>MTB osteomyelitis</a:t>
            </a:r>
            <a:r>
              <a:rPr lang="en-US" sz="2400" dirty="0" smtClean="0">
                <a:solidFill>
                  <a:srgbClr val="FF0000"/>
                </a:solidFill>
              </a:rPr>
              <a:t>  </a:t>
            </a:r>
            <a:r>
              <a:rPr lang="en-US" sz="1600" dirty="0" smtClean="0">
                <a:solidFill>
                  <a:srgbClr val="000000"/>
                </a:solidFill>
              </a:rPr>
              <a:t>(may be seen </a:t>
            </a:r>
            <a:r>
              <a:rPr lang="en-US" sz="1600" dirty="0">
                <a:solidFill>
                  <a:srgbClr val="000000"/>
                </a:solidFill>
              </a:rPr>
              <a:t>in </a:t>
            </a:r>
            <a:r>
              <a:rPr lang="en-US" sz="1600" dirty="0">
                <a:solidFill>
                  <a:srgbClr val="FF0000"/>
                </a:solidFill>
              </a:rPr>
              <a:t>immunosuppressed patient</a:t>
            </a:r>
            <a:r>
              <a:rPr lang="en-US" sz="1600" dirty="0">
                <a:solidFill>
                  <a:srgbClr val="000000"/>
                </a:solidFill>
              </a:rPr>
              <a:t>) </a:t>
            </a:r>
          </a:p>
          <a:p>
            <a:r>
              <a:rPr lang="en-US" sz="2400" b="1" dirty="0" smtClean="0"/>
              <a:t>Primarily</a:t>
            </a:r>
            <a:r>
              <a:rPr lang="en-US" sz="2400" dirty="0" smtClean="0"/>
              <a:t> results from </a:t>
            </a:r>
            <a:r>
              <a:rPr lang="en-US" sz="2400" b="1" dirty="0" err="1" smtClean="0"/>
              <a:t>hemtogenous</a:t>
            </a:r>
            <a:r>
              <a:rPr lang="en-US" sz="2400" b="1" dirty="0" smtClean="0"/>
              <a:t> spread </a:t>
            </a:r>
            <a:r>
              <a:rPr lang="en-US" sz="2400" dirty="0" smtClean="0"/>
              <a:t>from </a:t>
            </a:r>
            <a:r>
              <a:rPr lang="en-US" sz="2400" b="1" dirty="0" smtClean="0"/>
              <a:t>lung</a:t>
            </a:r>
            <a:r>
              <a:rPr lang="en-US" sz="2400" dirty="0" smtClean="0"/>
              <a:t> foci </a:t>
            </a:r>
          </a:p>
          <a:p>
            <a:r>
              <a:rPr lang="en-US" sz="2400" dirty="0" smtClean="0"/>
              <a:t>Or, as an extension from a </a:t>
            </a:r>
            <a:r>
              <a:rPr lang="en-US" sz="2400" b="1" dirty="0" err="1" smtClean="0"/>
              <a:t>caseating</a:t>
            </a:r>
            <a:r>
              <a:rPr lang="en-US" sz="2400" b="1" dirty="0" smtClean="0"/>
              <a:t> lymph bone </a:t>
            </a:r>
            <a:r>
              <a:rPr lang="en-US" sz="2400" dirty="0" smtClean="0"/>
              <a:t>( 50% in spine). </a:t>
            </a:r>
            <a:r>
              <a:rPr lang="en-US" sz="2400" dirty="0"/>
              <a:t>It resembles </a:t>
            </a:r>
            <a:r>
              <a:rPr lang="en-US" sz="2400" b="1" dirty="0" err="1"/>
              <a:t>Brucella</a:t>
            </a:r>
            <a:r>
              <a:rPr lang="en-US" sz="2400" b="1" dirty="0"/>
              <a:t> </a:t>
            </a:r>
            <a:r>
              <a:rPr lang="en-US" sz="2400" b="1" dirty="0" err="1"/>
              <a:t>oesteomyelitis</a:t>
            </a:r>
            <a:r>
              <a:rPr lang="en-US" sz="2400" b="1" dirty="0"/>
              <a:t> </a:t>
            </a:r>
            <a:r>
              <a:rPr lang="en-US" sz="2400" b="1" dirty="0" smtClean="0"/>
              <a:t>.</a:t>
            </a:r>
          </a:p>
          <a:p>
            <a:r>
              <a:rPr lang="en-US" sz="2400" b="1" dirty="0"/>
              <a:t>TB &amp; </a:t>
            </a:r>
            <a:r>
              <a:rPr lang="en-US" sz="2400" b="1" dirty="0" err="1"/>
              <a:t>Brucella</a:t>
            </a:r>
            <a:r>
              <a:rPr lang="en-US" sz="2400" b="1" dirty="0"/>
              <a:t> are common in KSA.</a:t>
            </a:r>
          </a:p>
          <a:p>
            <a:pPr lvl="1"/>
            <a:endParaRPr lang="en-US" sz="2000" b="1" u="sng" dirty="0" smtClean="0">
              <a:solidFill>
                <a:srgbClr val="FF0000"/>
              </a:solidFill>
            </a:endParaRPr>
          </a:p>
        </p:txBody>
      </p:sp>
      <p:sp>
        <p:nvSpPr>
          <p:cNvPr id="7" name="Content Placeholder 6"/>
          <p:cNvSpPr>
            <a:spLocks noGrp="1"/>
          </p:cNvSpPr>
          <p:nvPr>
            <p:ph sz="quarter" idx="4"/>
          </p:nvPr>
        </p:nvSpPr>
        <p:spPr/>
        <p:txBody>
          <a:bodyPr>
            <a:normAutofit/>
          </a:bodyPr>
          <a:lstStyle/>
          <a:p>
            <a:r>
              <a:rPr lang="en-US" b="1" dirty="0" err="1">
                <a:solidFill>
                  <a:srgbClr val="FF0000"/>
                </a:solidFill>
              </a:rPr>
              <a:t>Hematogenous</a:t>
            </a:r>
            <a:r>
              <a:rPr lang="en-US" b="1" dirty="0">
                <a:solidFill>
                  <a:srgbClr val="FF0000"/>
                </a:solidFill>
              </a:rPr>
              <a:t> osteomyelitis due to fungi </a:t>
            </a:r>
            <a:r>
              <a:rPr lang="en-US" dirty="0" err="1"/>
              <a:t>eg</a:t>
            </a:r>
            <a:r>
              <a:rPr lang="en-US" dirty="0"/>
              <a:t>. </a:t>
            </a:r>
            <a:endParaRPr lang="en-US" dirty="0" smtClean="0"/>
          </a:p>
          <a:p>
            <a:pPr lvl="1"/>
            <a:r>
              <a:rPr lang="en-US" i="1" dirty="0" smtClean="0"/>
              <a:t>Candida</a:t>
            </a:r>
            <a:r>
              <a:rPr lang="en-US" dirty="0" smtClean="0"/>
              <a:t> </a:t>
            </a:r>
            <a:r>
              <a:rPr lang="en-US" dirty="0"/>
              <a:t>spp., </a:t>
            </a:r>
            <a:endParaRPr lang="en-US" dirty="0" smtClean="0"/>
          </a:p>
          <a:p>
            <a:pPr lvl="1"/>
            <a:r>
              <a:rPr lang="en-US" i="1" dirty="0" smtClean="0"/>
              <a:t>Histoplasma </a:t>
            </a:r>
          </a:p>
          <a:p>
            <a:pPr lvl="1"/>
            <a:r>
              <a:rPr lang="en-US" i="1" dirty="0" err="1" smtClean="0"/>
              <a:t>capsulatum</a:t>
            </a:r>
            <a:r>
              <a:rPr lang="en-US" i="1" dirty="0"/>
              <a:t>, </a:t>
            </a:r>
            <a:endParaRPr lang="en-US" i="1" dirty="0" smtClean="0"/>
          </a:p>
          <a:p>
            <a:pPr lvl="1"/>
            <a:r>
              <a:rPr lang="en-US" i="1" dirty="0" smtClean="0"/>
              <a:t>Aspergillus </a:t>
            </a:r>
            <a:r>
              <a:rPr lang="en-US" dirty="0" err="1" smtClean="0"/>
              <a:t>spp</a:t>
            </a:r>
            <a:endParaRPr lang="en-US" dirty="0" smtClean="0"/>
          </a:p>
          <a:p>
            <a:pPr lvl="1"/>
            <a:r>
              <a:rPr lang="en-US" dirty="0" smtClean="0"/>
              <a:t>Other </a:t>
            </a:r>
            <a:r>
              <a:rPr lang="en-US" dirty="0"/>
              <a:t>fungi may occur.</a:t>
            </a:r>
          </a:p>
          <a:p>
            <a:endParaRPr lang="en-US" dirty="0"/>
          </a:p>
        </p:txBody>
      </p:sp>
      <p:sp>
        <p:nvSpPr>
          <p:cNvPr id="4" name="Title 3"/>
          <p:cNvSpPr>
            <a:spLocks noGrp="1"/>
          </p:cNvSpPr>
          <p:nvPr>
            <p:ph type="title"/>
          </p:nvPr>
        </p:nvSpPr>
        <p:spPr>
          <a:xfrm>
            <a:off x="0" y="767556"/>
            <a:ext cx="10515600" cy="1325563"/>
          </a:xfrm>
        </p:spPr>
        <p:txBody>
          <a:bodyPr>
            <a:normAutofit/>
          </a:bodyPr>
          <a:lstStyle/>
          <a:p>
            <a:pPr marL="457200" indent="-457200">
              <a:buFont typeface="Arial" panose="020B0604020202020204" pitchFamily="34" charset="0"/>
              <a:buChar char="•"/>
            </a:pPr>
            <a:r>
              <a:rPr lang="en-US" sz="2400" dirty="0" smtClean="0"/>
              <a:t>In </a:t>
            </a:r>
            <a:r>
              <a:rPr lang="en-US" sz="2400" b="1" dirty="0" smtClean="0"/>
              <a:t>immunosuppressed</a:t>
            </a:r>
            <a:r>
              <a:rPr lang="en-US" sz="2400" dirty="0" smtClean="0"/>
              <a:t> patients</a:t>
            </a:r>
            <a:r>
              <a:rPr lang="ar-SA" sz="2400" dirty="0"/>
              <a:t>:</a:t>
            </a:r>
            <a:endParaRPr lang="en-US" sz="2400" dirty="0"/>
          </a:p>
        </p:txBody>
      </p:sp>
      <p:cxnSp>
        <p:nvCxnSpPr>
          <p:cNvPr id="8" name="Straight Connector 7"/>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p:cNvSpPr txBox="1"/>
          <p:nvPr/>
        </p:nvSpPr>
        <p:spPr>
          <a:xfrm>
            <a:off x="217287" y="39829"/>
            <a:ext cx="3933064" cy="584775"/>
          </a:xfrm>
          <a:prstGeom prst="rect">
            <a:avLst/>
          </a:prstGeom>
          <a:noFill/>
        </p:spPr>
        <p:txBody>
          <a:bodyPr wrap="none" rtlCol="0">
            <a:spAutoFit/>
          </a:bodyPr>
          <a:lstStyle/>
          <a:p>
            <a:r>
              <a:rPr lang="en-US" sz="3200" dirty="0"/>
              <a:t>Chronic </a:t>
            </a:r>
            <a:r>
              <a:rPr lang="en-US" sz="3200" dirty="0" smtClean="0"/>
              <a:t>Osteomyelitis</a:t>
            </a:r>
            <a:r>
              <a:rPr lang="ar-SA" sz="3200" dirty="0" smtClean="0"/>
              <a:t>:</a:t>
            </a:r>
            <a:endParaRPr lang="en-US" sz="3200" dirty="0"/>
          </a:p>
        </p:txBody>
      </p:sp>
      <p:cxnSp>
        <p:nvCxnSpPr>
          <p:cNvPr id="10" name="Straight Connector 9"/>
          <p:cNvCxnSpPr/>
          <p:nvPr/>
        </p:nvCxnSpPr>
        <p:spPr>
          <a:xfrm>
            <a:off x="327546" y="541742"/>
            <a:ext cx="3708992" cy="17161"/>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69558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27546" y="1233310"/>
            <a:ext cx="5157787" cy="823912"/>
          </a:xfrm>
        </p:spPr>
        <p:txBody>
          <a:bodyPr/>
          <a:lstStyle/>
          <a:p>
            <a:r>
              <a:rPr lang="en-US" dirty="0" smtClean="0"/>
              <a:t>1-Laboratory</a:t>
            </a:r>
            <a:endParaRPr lang="en-US" dirty="0"/>
          </a:p>
        </p:txBody>
      </p:sp>
      <p:sp>
        <p:nvSpPr>
          <p:cNvPr id="10" name="Text Placeholder 9"/>
          <p:cNvSpPr>
            <a:spLocks noGrp="1"/>
          </p:cNvSpPr>
          <p:nvPr>
            <p:ph type="body" sz="half" idx="3"/>
          </p:nvPr>
        </p:nvSpPr>
        <p:spPr>
          <a:xfrm>
            <a:off x="6172200" y="1126124"/>
            <a:ext cx="5183188" cy="823912"/>
          </a:xfrm>
        </p:spPr>
        <p:txBody>
          <a:bodyPr/>
          <a:lstStyle/>
          <a:p>
            <a:r>
              <a:rPr lang="en-US" dirty="0" smtClean="0"/>
              <a:t>2-Radiological</a:t>
            </a:r>
            <a:endParaRPr lang="en-US" dirty="0"/>
          </a:p>
        </p:txBody>
      </p:sp>
      <p:sp>
        <p:nvSpPr>
          <p:cNvPr id="3" name="Content Placeholder 2"/>
          <p:cNvSpPr>
            <a:spLocks noGrp="1"/>
          </p:cNvSpPr>
          <p:nvPr>
            <p:ph sz="quarter" idx="2"/>
          </p:nvPr>
        </p:nvSpPr>
        <p:spPr>
          <a:xfrm>
            <a:off x="327546" y="2162342"/>
            <a:ext cx="5157787" cy="3684588"/>
          </a:xfrm>
        </p:spPr>
        <p:txBody>
          <a:bodyPr>
            <a:normAutofit fontScale="77500" lnSpcReduction="20000"/>
          </a:bodyPr>
          <a:lstStyle/>
          <a:p>
            <a:r>
              <a:rPr lang="en-US" dirty="0">
                <a:solidFill>
                  <a:srgbClr val="000000"/>
                </a:solidFill>
              </a:rPr>
              <a:t>WBC  normal, ESR elevated but not specific.</a:t>
            </a:r>
            <a:r>
              <a:rPr lang="en-US" b="1" dirty="0">
                <a:solidFill>
                  <a:srgbClr val="000000"/>
                </a:solidFill>
              </a:rPr>
              <a:t> </a:t>
            </a:r>
          </a:p>
          <a:p>
            <a:r>
              <a:rPr lang="en-US" b="1" dirty="0" smtClean="0">
                <a:solidFill>
                  <a:srgbClr val="000000"/>
                </a:solidFill>
              </a:rPr>
              <a:t>Blood culture not very helpful</a:t>
            </a:r>
            <a:r>
              <a:rPr lang="en-US" dirty="0" smtClean="0">
                <a:solidFill>
                  <a:srgbClr val="000000"/>
                </a:solidFill>
              </a:rPr>
              <a:t>- because as</a:t>
            </a:r>
            <a:r>
              <a:rPr lang="en-US" dirty="0" smtClean="0">
                <a:solidFill>
                  <a:srgbClr val="FF0000"/>
                </a:solidFill>
              </a:rPr>
              <a:t> </a:t>
            </a:r>
            <a:r>
              <a:rPr lang="en-US" b="1" dirty="0" smtClean="0">
                <a:solidFill>
                  <a:srgbClr val="FF0000"/>
                </a:solidFill>
              </a:rPr>
              <a:t>bacteremia rare.</a:t>
            </a:r>
          </a:p>
          <a:p>
            <a:r>
              <a:rPr lang="en-US" b="1" dirty="0" smtClean="0">
                <a:solidFill>
                  <a:srgbClr val="000000"/>
                </a:solidFill>
              </a:rPr>
              <a:t>Definite </a:t>
            </a:r>
            <a:r>
              <a:rPr lang="en-US" b="1" dirty="0">
                <a:solidFill>
                  <a:srgbClr val="000000"/>
                </a:solidFill>
              </a:rPr>
              <a:t>microbiological diagnosis </a:t>
            </a:r>
            <a:r>
              <a:rPr lang="en-US" dirty="0">
                <a:solidFill>
                  <a:srgbClr val="000000"/>
                </a:solidFill>
              </a:rPr>
              <a:t>by </a:t>
            </a:r>
            <a:r>
              <a:rPr lang="en-US" dirty="0">
                <a:solidFill>
                  <a:srgbClr val="FF0000"/>
                </a:solidFill>
              </a:rPr>
              <a:t>culture of </a:t>
            </a:r>
            <a:r>
              <a:rPr lang="en-US" b="1" dirty="0">
                <a:solidFill>
                  <a:srgbClr val="FF0000"/>
                </a:solidFill>
              </a:rPr>
              <a:t>bone biopsy </a:t>
            </a:r>
            <a:r>
              <a:rPr lang="en-US" dirty="0">
                <a:solidFill>
                  <a:srgbClr val="FF0000"/>
                </a:solidFill>
              </a:rPr>
              <a:t>or FNA &amp; Histological </a:t>
            </a:r>
            <a:r>
              <a:rPr lang="en-US" dirty="0" smtClean="0">
                <a:solidFill>
                  <a:srgbClr val="FF0000"/>
                </a:solidFill>
              </a:rPr>
              <a:t>examination</a:t>
            </a:r>
            <a:endParaRPr lang="en-US" dirty="0">
              <a:solidFill>
                <a:srgbClr val="FF0000"/>
              </a:solidFill>
            </a:endParaRPr>
          </a:p>
          <a:p>
            <a:r>
              <a:rPr lang="en-US" b="1" dirty="0">
                <a:solidFill>
                  <a:srgbClr val="FF0000"/>
                </a:solidFill>
              </a:rPr>
              <a:t>Surgery for diagnosis and </a:t>
            </a:r>
            <a:r>
              <a:rPr lang="en-US" b="1" dirty="0" smtClean="0">
                <a:solidFill>
                  <a:srgbClr val="FF0000"/>
                </a:solidFill>
              </a:rPr>
              <a:t>t</a:t>
            </a:r>
            <a:r>
              <a:rPr lang="en-US" b="1" dirty="0">
                <a:solidFill>
                  <a:srgbClr val="FF0000"/>
                </a:solidFill>
              </a:rPr>
              <a:t>herapeutic purposes</a:t>
            </a:r>
            <a:endParaRPr lang="en-US" dirty="0">
              <a:solidFill>
                <a:srgbClr val="FF0000"/>
              </a:solidFill>
            </a:endParaRPr>
          </a:p>
          <a:p>
            <a:r>
              <a:rPr lang="en-US" dirty="0" smtClean="0"/>
              <a:t>Wound </a:t>
            </a:r>
            <a:r>
              <a:rPr lang="en-US" dirty="0"/>
              <a:t>/sinus culture not reliable. Isolation of MRSA or vancomycin resistant enterococci should initiate infection control measures</a:t>
            </a:r>
            <a:r>
              <a:rPr lang="en-US" dirty="0" smtClean="0"/>
              <a:t>.</a:t>
            </a:r>
            <a:endParaRPr lang="en-US" dirty="0"/>
          </a:p>
        </p:txBody>
      </p:sp>
      <p:sp>
        <p:nvSpPr>
          <p:cNvPr id="11" name="Content Placeholder 10"/>
          <p:cNvSpPr>
            <a:spLocks noGrp="1"/>
          </p:cNvSpPr>
          <p:nvPr>
            <p:ph sz="quarter" idx="4"/>
          </p:nvPr>
        </p:nvSpPr>
        <p:spPr>
          <a:xfrm>
            <a:off x="6172200" y="2057222"/>
            <a:ext cx="5183188" cy="3684588"/>
          </a:xfrm>
        </p:spPr>
        <p:txBody>
          <a:bodyPr>
            <a:normAutofit/>
          </a:bodyPr>
          <a:lstStyle/>
          <a:p>
            <a:r>
              <a:rPr lang="en-US" sz="2200" dirty="0"/>
              <a:t>Radiologic changes complicated by the presence of bony abnormalities</a:t>
            </a:r>
          </a:p>
          <a:p>
            <a:r>
              <a:rPr lang="en-US" sz="2200" b="1" dirty="0" smtClean="0">
                <a:solidFill>
                  <a:srgbClr val="002060"/>
                </a:solidFill>
              </a:rPr>
              <a:t>MRI </a:t>
            </a:r>
            <a:r>
              <a:rPr lang="en-US" sz="2200" b="1" dirty="0">
                <a:solidFill>
                  <a:srgbClr val="002060"/>
                </a:solidFill>
              </a:rPr>
              <a:t>helpful for diagnosis and evaluation of extent of disease.</a:t>
            </a:r>
          </a:p>
          <a:p>
            <a:r>
              <a:rPr lang="en-US" sz="2200" b="1" dirty="0"/>
              <a:t>Combined</a:t>
            </a:r>
            <a:r>
              <a:rPr lang="en-US" sz="2200" dirty="0"/>
              <a:t> bone scan and Indium WBC scan</a:t>
            </a:r>
            <a:r>
              <a:rPr lang="en-US" dirty="0"/>
              <a:t>.</a:t>
            </a:r>
          </a:p>
          <a:p>
            <a:endParaRPr lang="en-US" b="1" dirty="0"/>
          </a:p>
          <a:p>
            <a:endParaRPr lang="en-US" dirty="0"/>
          </a:p>
        </p:txBody>
      </p:sp>
      <p:cxnSp>
        <p:nvCxnSpPr>
          <p:cNvPr id="7" name="Straight Connector 6"/>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p:cNvSpPr txBox="1"/>
          <p:nvPr/>
        </p:nvSpPr>
        <p:spPr>
          <a:xfrm>
            <a:off x="217287" y="59228"/>
            <a:ext cx="3933064" cy="584775"/>
          </a:xfrm>
          <a:prstGeom prst="rect">
            <a:avLst/>
          </a:prstGeom>
          <a:noFill/>
        </p:spPr>
        <p:txBody>
          <a:bodyPr wrap="none" rtlCol="0">
            <a:spAutoFit/>
          </a:bodyPr>
          <a:lstStyle/>
          <a:p>
            <a:r>
              <a:rPr lang="en-US" sz="3200" dirty="0"/>
              <a:t>Chronic </a:t>
            </a:r>
            <a:r>
              <a:rPr lang="en-US" sz="3200" dirty="0" smtClean="0"/>
              <a:t>Osteomyelitis</a:t>
            </a:r>
            <a:r>
              <a:rPr lang="ar-SA" sz="3200" dirty="0" smtClean="0"/>
              <a:t>:</a:t>
            </a:r>
            <a:endParaRPr lang="en-US" sz="3200" dirty="0"/>
          </a:p>
        </p:txBody>
      </p:sp>
      <p:cxnSp>
        <p:nvCxnSpPr>
          <p:cNvPr id="13" name="Straight Connector 12"/>
          <p:cNvCxnSpPr/>
          <p:nvPr/>
        </p:nvCxnSpPr>
        <p:spPr>
          <a:xfrm>
            <a:off x="327546" y="541742"/>
            <a:ext cx="4860000" cy="17161"/>
          </a:xfrm>
          <a:prstGeom prst="line">
            <a:avLst/>
          </a:prstGeom>
        </p:spPr>
        <p:style>
          <a:lnRef idx="3">
            <a:schemeClr val="accent4"/>
          </a:lnRef>
          <a:fillRef idx="0">
            <a:schemeClr val="accent4"/>
          </a:fillRef>
          <a:effectRef idx="2">
            <a:schemeClr val="accent4"/>
          </a:effectRef>
          <a:fontRef idx="minor">
            <a:schemeClr val="tx1"/>
          </a:fontRef>
        </p:style>
      </p:cxnSp>
      <p:sp>
        <p:nvSpPr>
          <p:cNvPr id="2" name="Rectangle 1"/>
          <p:cNvSpPr/>
          <p:nvPr/>
        </p:nvSpPr>
        <p:spPr>
          <a:xfrm>
            <a:off x="4036538" y="191583"/>
            <a:ext cx="1200970" cy="400110"/>
          </a:xfrm>
          <a:prstGeom prst="rect">
            <a:avLst/>
          </a:prstGeom>
        </p:spPr>
        <p:txBody>
          <a:bodyPr wrap="none">
            <a:spAutoFit/>
          </a:bodyPr>
          <a:lstStyle/>
          <a:p>
            <a:r>
              <a:rPr lang="en-US" sz="2000" b="1" dirty="0"/>
              <a:t>Diagnosis</a:t>
            </a:r>
          </a:p>
        </p:txBody>
      </p:sp>
    </p:spTree>
    <p:extLst>
      <p:ext uri="{BB962C8B-B14F-4D97-AF65-F5344CB8AC3E}">
        <p14:creationId xmlns:p14="http://schemas.microsoft.com/office/powerpoint/2010/main" val="1138222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17287" y="1273972"/>
            <a:ext cx="5157787" cy="823912"/>
          </a:xfrm>
        </p:spPr>
        <p:txBody>
          <a:bodyPr/>
          <a:lstStyle/>
          <a:p>
            <a:r>
              <a:rPr lang="en-US" dirty="0" smtClean="0"/>
              <a:t>1-Surgical </a:t>
            </a:r>
            <a:endParaRPr lang="en-US" dirty="0">
              <a:solidFill>
                <a:srgbClr val="002060"/>
              </a:solidFill>
            </a:endParaRPr>
          </a:p>
          <a:p>
            <a:endParaRPr lang="en-US" dirty="0"/>
          </a:p>
        </p:txBody>
      </p:sp>
      <p:sp>
        <p:nvSpPr>
          <p:cNvPr id="5" name="Text Placeholder 4"/>
          <p:cNvSpPr>
            <a:spLocks noGrp="1"/>
          </p:cNvSpPr>
          <p:nvPr>
            <p:ph type="body" sz="half" idx="3"/>
          </p:nvPr>
        </p:nvSpPr>
        <p:spPr>
          <a:xfrm>
            <a:off x="6028824" y="820712"/>
            <a:ext cx="5183188" cy="823912"/>
          </a:xfrm>
        </p:spPr>
        <p:txBody>
          <a:bodyPr/>
          <a:lstStyle/>
          <a:p>
            <a:r>
              <a:rPr lang="en-US" dirty="0" smtClean="0"/>
              <a:t>2-Medical</a:t>
            </a:r>
            <a:endParaRPr lang="en-US" dirty="0"/>
          </a:p>
        </p:txBody>
      </p:sp>
      <p:sp>
        <p:nvSpPr>
          <p:cNvPr id="3" name="Content Placeholder 2"/>
          <p:cNvSpPr>
            <a:spLocks noGrp="1"/>
          </p:cNvSpPr>
          <p:nvPr>
            <p:ph sz="quarter" idx="2"/>
          </p:nvPr>
        </p:nvSpPr>
        <p:spPr>
          <a:xfrm>
            <a:off x="0" y="1994017"/>
            <a:ext cx="5157787" cy="3684588"/>
          </a:xfrm>
        </p:spPr>
        <p:txBody>
          <a:bodyPr>
            <a:normAutofit fontScale="92500" lnSpcReduction="10000"/>
          </a:bodyPr>
          <a:lstStyle/>
          <a:p>
            <a:r>
              <a:rPr lang="en-US" dirty="0" smtClean="0">
                <a:solidFill>
                  <a:srgbClr val="FF0000"/>
                </a:solidFill>
              </a:rPr>
              <a:t>Extensive surgical </a:t>
            </a:r>
            <a:r>
              <a:rPr lang="en-US" b="1" dirty="0" smtClean="0">
                <a:solidFill>
                  <a:srgbClr val="FF0000"/>
                </a:solidFill>
              </a:rPr>
              <a:t>debridement</a:t>
            </a:r>
            <a:r>
              <a:rPr lang="en-US" dirty="0" smtClean="0">
                <a:solidFill>
                  <a:srgbClr val="FF0000"/>
                </a:solidFill>
              </a:rPr>
              <a:t> with </a:t>
            </a:r>
            <a:r>
              <a:rPr lang="en-US" b="1" dirty="0" smtClean="0">
                <a:solidFill>
                  <a:srgbClr val="FF0000"/>
                </a:solidFill>
              </a:rPr>
              <a:t>antibiotic therapy</a:t>
            </a:r>
            <a:r>
              <a:rPr lang="en-US" dirty="0" smtClean="0">
                <a:solidFill>
                  <a:srgbClr val="FF0000"/>
                </a:solidFill>
              </a:rPr>
              <a:t>. </a:t>
            </a:r>
            <a:r>
              <a:rPr lang="en-US" b="1" dirty="0" err="1" smtClean="0">
                <a:solidFill>
                  <a:srgbClr val="FF0000"/>
                </a:solidFill>
              </a:rPr>
              <a:t>Parenteral</a:t>
            </a:r>
            <a:r>
              <a:rPr lang="en-US" dirty="0" smtClean="0">
                <a:solidFill>
                  <a:srgbClr val="FF0000"/>
                </a:solidFill>
              </a:rPr>
              <a:t> antibiotics for </a:t>
            </a:r>
            <a:r>
              <a:rPr lang="en-US" b="1" dirty="0" smtClean="0">
                <a:solidFill>
                  <a:srgbClr val="FF0000"/>
                </a:solidFill>
              </a:rPr>
              <a:t>3-6 weeks </a:t>
            </a:r>
            <a:r>
              <a:rPr lang="en-US" dirty="0" smtClean="0">
                <a:solidFill>
                  <a:srgbClr val="FF0000"/>
                </a:solidFill>
              </a:rPr>
              <a:t>followed by </a:t>
            </a:r>
            <a:r>
              <a:rPr lang="en-US" b="1" dirty="0" smtClean="0">
                <a:solidFill>
                  <a:srgbClr val="FF0000"/>
                </a:solidFill>
              </a:rPr>
              <a:t>long term oral </a:t>
            </a:r>
            <a:r>
              <a:rPr lang="en-US" dirty="0" smtClean="0">
                <a:solidFill>
                  <a:srgbClr val="FF0000"/>
                </a:solidFill>
              </a:rPr>
              <a:t>suppressive therapy.</a:t>
            </a:r>
          </a:p>
          <a:p>
            <a:r>
              <a:rPr lang="en-US" dirty="0" smtClean="0">
                <a:solidFill>
                  <a:srgbClr val="FF0000"/>
                </a:solidFill>
              </a:rPr>
              <a:t>Some patients may require life long antibiotic ,others for acute exacerbations.</a:t>
            </a:r>
          </a:p>
          <a:p>
            <a:r>
              <a:rPr lang="en-US" dirty="0" smtClean="0">
                <a:solidFill>
                  <a:srgbClr val="FF0000"/>
                </a:solidFill>
              </a:rPr>
              <a:t>Other bacteria treat as acute osteomyelitis.</a:t>
            </a:r>
          </a:p>
          <a:p>
            <a:pPr marL="0" indent="0">
              <a:buNone/>
            </a:pPr>
            <a:endParaRPr lang="en-US" u="sng" dirty="0">
              <a:solidFill>
                <a:srgbClr val="FF0000"/>
              </a:solidFill>
            </a:endParaRPr>
          </a:p>
        </p:txBody>
      </p:sp>
      <p:graphicFrame>
        <p:nvGraphicFramePr>
          <p:cNvPr id="7" name="Content Placeholder 6"/>
          <p:cNvGraphicFramePr>
            <a:graphicFrameLocks noGrp="1"/>
          </p:cNvGraphicFramePr>
          <p:nvPr>
            <p:ph sz="quarter" idx="4"/>
            <p:extLst/>
          </p:nvPr>
        </p:nvGraphicFramePr>
        <p:xfrm>
          <a:off x="6062717" y="1823336"/>
          <a:ext cx="5269032" cy="4809308"/>
        </p:xfrm>
        <a:graphic>
          <a:graphicData uri="http://schemas.openxmlformats.org/drawingml/2006/table">
            <a:tbl>
              <a:tblPr firstRow="1" bandRow="1">
                <a:tableStyleId>{5C22544A-7EE6-4342-B048-85BDC9FD1C3A}</a:tableStyleId>
              </a:tblPr>
              <a:tblGrid>
                <a:gridCol w="1931978">
                  <a:extLst>
                    <a:ext uri="{9D8B030D-6E8A-4147-A177-3AD203B41FA5}">
                      <a16:colId xmlns="" xmlns:a16="http://schemas.microsoft.com/office/drawing/2014/main" val="20000"/>
                    </a:ext>
                  </a:extLst>
                </a:gridCol>
                <a:gridCol w="3337054">
                  <a:extLst>
                    <a:ext uri="{9D8B030D-6E8A-4147-A177-3AD203B41FA5}">
                      <a16:colId xmlns="" xmlns:a16="http://schemas.microsoft.com/office/drawing/2014/main" val="20001"/>
                    </a:ext>
                  </a:extLst>
                </a:gridCol>
              </a:tblGrid>
              <a:tr h="375393">
                <a:tc>
                  <a:txBody>
                    <a:bodyPr/>
                    <a:lstStyle/>
                    <a:p>
                      <a:r>
                        <a:rPr lang="en-US" dirty="0" smtClean="0"/>
                        <a:t>Organisms</a:t>
                      </a:r>
                      <a:endParaRPr lang="en-US" dirty="0"/>
                    </a:p>
                  </a:txBody>
                  <a:tcPr marL="121920" marR="121920"/>
                </a:tc>
                <a:tc>
                  <a:txBody>
                    <a:bodyPr/>
                    <a:lstStyle/>
                    <a:p>
                      <a:r>
                        <a:rPr lang="en-US" dirty="0" smtClean="0"/>
                        <a:t>Antibiotics</a:t>
                      </a:r>
                      <a:endParaRPr lang="en-US" dirty="0"/>
                    </a:p>
                  </a:txBody>
                  <a:tcPr marL="121920" marR="121920"/>
                </a:tc>
                <a:extLst>
                  <a:ext uri="{0D108BD9-81ED-4DB2-BD59-A6C34878D82A}">
                    <a16:rowId xmlns="" xmlns:a16="http://schemas.microsoft.com/office/drawing/2014/main" val="10000"/>
                  </a:ext>
                </a:extLst>
              </a:tr>
              <a:tr h="938484">
                <a:tc>
                  <a:txBody>
                    <a:bodyPr/>
                    <a:lstStyle/>
                    <a:p>
                      <a:r>
                        <a:rPr lang="en-US" b="1" i="1" dirty="0" smtClean="0"/>
                        <a:t>MSSA</a:t>
                      </a:r>
                      <a:r>
                        <a:rPr lang="en-US" dirty="0" smtClean="0"/>
                        <a:t>: </a:t>
                      </a:r>
                      <a:endParaRPr lang="en-US"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parenteral </a:t>
                      </a:r>
                      <a:r>
                        <a:rPr lang="en-US" dirty="0" err="1" smtClean="0"/>
                        <a:t>cloxacillin</a:t>
                      </a:r>
                      <a:r>
                        <a:rPr lang="en-US" dirty="0" smtClean="0"/>
                        <a:t> followed by oral treatment</a:t>
                      </a:r>
                    </a:p>
                    <a:p>
                      <a:endParaRPr lang="en-US" dirty="0"/>
                    </a:p>
                  </a:txBody>
                  <a:tcPr marL="121920" marR="121920"/>
                </a:tc>
                <a:extLst>
                  <a:ext uri="{0D108BD9-81ED-4DB2-BD59-A6C34878D82A}">
                    <a16:rowId xmlns="" xmlns:a16="http://schemas.microsoft.com/office/drawing/2014/main" val="10001"/>
                  </a:ext>
                </a:extLst>
              </a:tr>
              <a:tr h="941977">
                <a:tc>
                  <a:txBody>
                    <a:bodyPr/>
                    <a:lstStyle/>
                    <a:p>
                      <a:r>
                        <a:rPr lang="en-US" b="1" i="1" dirty="0" smtClean="0"/>
                        <a:t>MRSA &amp; </a:t>
                      </a:r>
                      <a:r>
                        <a:rPr lang="en-US" b="1" i="1" dirty="0" err="1" smtClean="0"/>
                        <a:t>S.epidermidis</a:t>
                      </a:r>
                      <a:r>
                        <a:rPr lang="en-US" dirty="0" smtClean="0"/>
                        <a:t>: </a:t>
                      </a:r>
                      <a:endParaRPr lang="en-US"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Vancomycin ( with added Rifampicin ) then oral Clindamycin or TMP-SMX.</a:t>
                      </a:r>
                      <a:endParaRPr lang="en-US" dirty="0"/>
                    </a:p>
                  </a:txBody>
                  <a:tcPr marL="121920" marR="121920"/>
                </a:tc>
                <a:extLst>
                  <a:ext uri="{0D108BD9-81ED-4DB2-BD59-A6C34878D82A}">
                    <a16:rowId xmlns="" xmlns:a16="http://schemas.microsoft.com/office/drawing/2014/main" val="10002"/>
                  </a:ext>
                </a:extLst>
              </a:tr>
              <a:tr h="1276727">
                <a:tc>
                  <a:txBody>
                    <a:bodyPr/>
                    <a:lstStyle/>
                    <a:p>
                      <a:r>
                        <a:rPr lang="en-US" b="1" dirty="0" smtClean="0">
                          <a:solidFill>
                            <a:srgbClr val="C00000"/>
                          </a:solidFill>
                        </a:rPr>
                        <a:t>TB</a:t>
                      </a:r>
                      <a:endParaRPr lang="en-US"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4 drugs : INH,RIF ,Pyrazinamide &amp; Ethambutol for 2 </a:t>
                      </a:r>
                      <a:r>
                        <a:rPr lang="en-US" dirty="0" err="1" smtClean="0">
                          <a:solidFill>
                            <a:srgbClr val="C00000"/>
                          </a:solidFill>
                        </a:rPr>
                        <a:t>ms</a:t>
                      </a:r>
                      <a:r>
                        <a:rPr lang="en-US" dirty="0" smtClean="0">
                          <a:solidFill>
                            <a:srgbClr val="C00000"/>
                          </a:solidFill>
                        </a:rPr>
                        <a:t> followed by RIF + INH for additional 4 </a:t>
                      </a:r>
                      <a:r>
                        <a:rPr lang="en-US" dirty="0" err="1" smtClean="0">
                          <a:solidFill>
                            <a:srgbClr val="C00000"/>
                          </a:solidFill>
                        </a:rPr>
                        <a:t>ms.</a:t>
                      </a:r>
                      <a:endParaRPr lang="en-US" dirty="0" smtClean="0">
                        <a:solidFill>
                          <a:srgbClr val="C00000"/>
                        </a:solidFill>
                      </a:endParaRPr>
                    </a:p>
                    <a:p>
                      <a:endParaRPr lang="en-US" dirty="0"/>
                    </a:p>
                  </a:txBody>
                  <a:tcPr marL="121920" marR="121920"/>
                </a:tc>
                <a:extLst>
                  <a:ext uri="{0D108BD9-81ED-4DB2-BD59-A6C34878D82A}">
                    <a16:rowId xmlns="" xmlns:a16="http://schemas.microsoft.com/office/drawing/2014/main" val="10003"/>
                  </a:ext>
                </a:extLst>
              </a:tr>
              <a:tr h="1276727">
                <a:tc>
                  <a:txBody>
                    <a:bodyPr/>
                    <a:lstStyle/>
                    <a:p>
                      <a:r>
                        <a:rPr lang="en-US" b="1" i="1" dirty="0" err="1" smtClean="0">
                          <a:solidFill>
                            <a:srgbClr val="0070C0"/>
                          </a:solidFill>
                        </a:rPr>
                        <a:t>Brucella</a:t>
                      </a:r>
                      <a:r>
                        <a:rPr lang="en-US" dirty="0" smtClean="0">
                          <a:solidFill>
                            <a:srgbClr val="0070C0"/>
                          </a:solidFill>
                        </a:rPr>
                        <a:t> </a:t>
                      </a:r>
                      <a:endParaRPr lang="en-US"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with Tetracycline and Rifampicin for 2 to 3 months.</a:t>
                      </a:r>
                    </a:p>
                    <a:p>
                      <a:endParaRPr lang="en-US" dirty="0"/>
                    </a:p>
                  </a:txBody>
                  <a:tcPr marL="121920" marR="121920"/>
                </a:tc>
                <a:extLst>
                  <a:ext uri="{0D108BD9-81ED-4DB2-BD59-A6C34878D82A}">
                    <a16:rowId xmlns="" xmlns:a16="http://schemas.microsoft.com/office/drawing/2014/main" val="10004"/>
                  </a:ext>
                </a:extLst>
              </a:tr>
            </a:tbl>
          </a:graphicData>
        </a:graphic>
      </p:graphicFrame>
      <p:cxnSp>
        <p:nvCxnSpPr>
          <p:cNvPr id="8" name="Straight Connector 7"/>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p:cNvSpPr txBox="1"/>
          <p:nvPr/>
        </p:nvSpPr>
        <p:spPr>
          <a:xfrm>
            <a:off x="217287" y="59228"/>
            <a:ext cx="3933064" cy="584775"/>
          </a:xfrm>
          <a:prstGeom prst="rect">
            <a:avLst/>
          </a:prstGeom>
          <a:noFill/>
        </p:spPr>
        <p:txBody>
          <a:bodyPr wrap="none" rtlCol="0">
            <a:spAutoFit/>
          </a:bodyPr>
          <a:lstStyle/>
          <a:p>
            <a:r>
              <a:rPr lang="en-US" sz="3200" dirty="0"/>
              <a:t>Chronic </a:t>
            </a:r>
            <a:r>
              <a:rPr lang="en-US" sz="3200" dirty="0" smtClean="0"/>
              <a:t>Osteomyelitis</a:t>
            </a:r>
            <a:r>
              <a:rPr lang="ar-SA" sz="3200" dirty="0" smtClean="0"/>
              <a:t>:</a:t>
            </a:r>
            <a:endParaRPr lang="en-US" sz="3200" dirty="0"/>
          </a:p>
        </p:txBody>
      </p:sp>
      <p:cxnSp>
        <p:nvCxnSpPr>
          <p:cNvPr id="10" name="Straight Connector 9"/>
          <p:cNvCxnSpPr/>
          <p:nvPr/>
        </p:nvCxnSpPr>
        <p:spPr>
          <a:xfrm>
            <a:off x="327546" y="541742"/>
            <a:ext cx="6876000" cy="17161"/>
          </a:xfrm>
          <a:prstGeom prst="line">
            <a:avLst/>
          </a:prstGeom>
        </p:spPr>
        <p:style>
          <a:lnRef idx="3">
            <a:schemeClr val="accent4"/>
          </a:lnRef>
          <a:fillRef idx="0">
            <a:schemeClr val="accent4"/>
          </a:fillRef>
          <a:effectRef idx="2">
            <a:schemeClr val="accent4"/>
          </a:effectRef>
          <a:fontRef idx="minor">
            <a:schemeClr val="tx1"/>
          </a:fontRef>
        </p:style>
      </p:cxnSp>
      <p:sp>
        <p:nvSpPr>
          <p:cNvPr id="6" name="Rectangle 5"/>
          <p:cNvSpPr/>
          <p:nvPr/>
        </p:nvSpPr>
        <p:spPr>
          <a:xfrm>
            <a:off x="4036538" y="173166"/>
            <a:ext cx="3234925" cy="400110"/>
          </a:xfrm>
          <a:prstGeom prst="rect">
            <a:avLst/>
          </a:prstGeom>
        </p:spPr>
        <p:txBody>
          <a:bodyPr wrap="none">
            <a:spAutoFit/>
          </a:bodyPr>
          <a:lstStyle/>
          <a:p>
            <a:r>
              <a:rPr lang="en-US" sz="2000" b="1" dirty="0"/>
              <a:t>Treatment and Management</a:t>
            </a:r>
          </a:p>
        </p:txBody>
      </p:sp>
    </p:spTree>
    <p:extLst>
      <p:ext uri="{BB962C8B-B14F-4D97-AF65-F5344CB8AC3E}">
        <p14:creationId xmlns:p14="http://schemas.microsoft.com/office/powerpoint/2010/main" val="2944905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27546" y="1216647"/>
            <a:ext cx="5157787" cy="823912"/>
          </a:xfrm>
        </p:spPr>
        <p:txBody>
          <a:bodyPr/>
          <a:lstStyle/>
          <a:p>
            <a:pPr marL="342900" indent="-342900">
              <a:buFont typeface="Courier New" panose="02070309020205020404" pitchFamily="49" charset="0"/>
              <a:buChar char="o"/>
            </a:pPr>
            <a:r>
              <a:rPr lang="en-US" dirty="0"/>
              <a:t>Complications:</a:t>
            </a:r>
          </a:p>
          <a:p>
            <a:pPr marL="342900" indent="-342900">
              <a:buFont typeface="Arial" panose="020B0604020202020204" pitchFamily="34" charset="0"/>
              <a:buChar char="•"/>
            </a:pPr>
            <a:endParaRPr lang="en-US" dirty="0"/>
          </a:p>
        </p:txBody>
      </p:sp>
      <p:sp>
        <p:nvSpPr>
          <p:cNvPr id="5" name="Text Placeholder 4"/>
          <p:cNvSpPr>
            <a:spLocks noGrp="1"/>
          </p:cNvSpPr>
          <p:nvPr>
            <p:ph type="body" sz="half" idx="3"/>
          </p:nvPr>
        </p:nvSpPr>
        <p:spPr>
          <a:xfrm>
            <a:off x="6096000" y="667146"/>
            <a:ext cx="5183188" cy="823912"/>
          </a:xfrm>
        </p:spPr>
        <p:txBody>
          <a:bodyPr/>
          <a:lstStyle/>
          <a:p>
            <a:pPr marL="342900" indent="-342900">
              <a:buFont typeface="Courier New" panose="02070309020205020404" pitchFamily="49" charset="0"/>
              <a:buChar char="o"/>
            </a:pPr>
            <a:r>
              <a:rPr lang="en-US" dirty="0" smtClean="0"/>
              <a:t>Prognosis:</a:t>
            </a:r>
            <a:endParaRPr lang="en-US" dirty="0"/>
          </a:p>
        </p:txBody>
      </p:sp>
      <p:sp>
        <p:nvSpPr>
          <p:cNvPr id="3" name="Content Placeholder 2"/>
          <p:cNvSpPr>
            <a:spLocks noGrp="1"/>
          </p:cNvSpPr>
          <p:nvPr>
            <p:ph sz="quarter" idx="2"/>
          </p:nvPr>
        </p:nvSpPr>
        <p:spPr>
          <a:xfrm>
            <a:off x="670979" y="1688698"/>
            <a:ext cx="5157787" cy="3684588"/>
          </a:xfrm>
        </p:spPr>
        <p:txBody>
          <a:bodyPr>
            <a:normAutofit fontScale="92500" lnSpcReduction="20000"/>
          </a:bodyPr>
          <a:lstStyle/>
          <a:p>
            <a:pPr>
              <a:buFont typeface="Arial" panose="020B0604020202020204" pitchFamily="34" charset="0"/>
              <a:buChar char="•"/>
            </a:pPr>
            <a:r>
              <a:rPr lang="en-US" dirty="0" smtClean="0">
                <a:solidFill>
                  <a:srgbClr val="FF0000"/>
                </a:solidFill>
              </a:rPr>
              <a:t>Recurrence</a:t>
            </a:r>
          </a:p>
          <a:p>
            <a:pPr>
              <a:buFont typeface="Arial" panose="020B0604020202020204" pitchFamily="34" charset="0"/>
              <a:buChar char="•"/>
            </a:pPr>
            <a:r>
              <a:rPr lang="en-US" dirty="0" smtClean="0">
                <a:solidFill>
                  <a:srgbClr val="FF0000"/>
                </a:solidFill>
              </a:rPr>
              <a:t>Loss of limb</a:t>
            </a:r>
          </a:p>
          <a:p>
            <a:pPr>
              <a:buFont typeface="Arial" panose="020B0604020202020204" pitchFamily="34" charset="0"/>
              <a:buChar char="•"/>
            </a:pPr>
            <a:r>
              <a:rPr lang="en-US" dirty="0" smtClean="0"/>
              <a:t>Pathological fractures</a:t>
            </a:r>
          </a:p>
          <a:p>
            <a:pPr>
              <a:buFont typeface="Arial" panose="020B0604020202020204" pitchFamily="34" charset="0"/>
              <a:buChar char="•"/>
            </a:pPr>
            <a:r>
              <a:rPr lang="en-US" dirty="0" smtClean="0"/>
              <a:t>Primary epidermoid carcinoma of sinus tract</a:t>
            </a:r>
          </a:p>
          <a:p>
            <a:pPr>
              <a:buFont typeface="Arial" panose="020B0604020202020204" pitchFamily="34" charset="0"/>
              <a:buChar char="•"/>
            </a:pPr>
            <a:r>
              <a:rPr lang="en-US" dirty="0" smtClean="0"/>
              <a:t>Malignant </a:t>
            </a:r>
            <a:r>
              <a:rPr lang="en-US" dirty="0" err="1" smtClean="0"/>
              <a:t>histocytoma</a:t>
            </a:r>
            <a:endParaRPr lang="en-US" dirty="0" smtClean="0"/>
          </a:p>
          <a:p>
            <a:pPr>
              <a:buFont typeface="Arial" panose="020B0604020202020204" pitchFamily="34" charset="0"/>
              <a:buChar char="•"/>
            </a:pPr>
            <a:r>
              <a:rPr lang="en-US" dirty="0" smtClean="0"/>
              <a:t>Secondary amyloidosis</a:t>
            </a:r>
          </a:p>
          <a:p>
            <a:pPr>
              <a:buFont typeface="Arial" panose="020B0604020202020204" pitchFamily="34" charset="0"/>
              <a:buChar char="•"/>
            </a:pPr>
            <a:r>
              <a:rPr lang="en-US" dirty="0" smtClean="0"/>
              <a:t>Lymphoma &amp; multiple myeloma( rare)</a:t>
            </a:r>
            <a:endParaRPr lang="en-US" dirty="0"/>
          </a:p>
        </p:txBody>
      </p:sp>
      <p:sp>
        <p:nvSpPr>
          <p:cNvPr id="6" name="Content Placeholder 5"/>
          <p:cNvSpPr>
            <a:spLocks noGrp="1"/>
          </p:cNvSpPr>
          <p:nvPr>
            <p:ph sz="quarter" idx="4"/>
          </p:nvPr>
        </p:nvSpPr>
        <p:spPr>
          <a:xfrm>
            <a:off x="6172199" y="1688698"/>
            <a:ext cx="5183188" cy="3684588"/>
          </a:xfrm>
        </p:spPr>
        <p:txBody>
          <a:bodyPr/>
          <a:lstStyle/>
          <a:p>
            <a:r>
              <a:rPr lang="en-US" dirty="0"/>
              <a:t>Relapses are frequent </a:t>
            </a:r>
            <a:endParaRPr lang="en-US" b="1" dirty="0" smtClean="0">
              <a:solidFill>
                <a:srgbClr val="FF0000"/>
              </a:solidFill>
            </a:endParaRPr>
          </a:p>
        </p:txBody>
      </p:sp>
      <p:cxnSp>
        <p:nvCxnSpPr>
          <p:cNvPr id="7" name="Straight Connector 6"/>
          <p:cNvCxnSpPr/>
          <p:nvPr/>
        </p:nvCxnSpPr>
        <p:spPr>
          <a:xfrm>
            <a:off x="0" y="5875798"/>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217287" y="59228"/>
            <a:ext cx="3933064" cy="584775"/>
          </a:xfrm>
          <a:prstGeom prst="rect">
            <a:avLst/>
          </a:prstGeom>
          <a:noFill/>
        </p:spPr>
        <p:txBody>
          <a:bodyPr wrap="none" rtlCol="0">
            <a:spAutoFit/>
          </a:bodyPr>
          <a:lstStyle/>
          <a:p>
            <a:r>
              <a:rPr lang="en-US" sz="3200" dirty="0"/>
              <a:t>Chronic </a:t>
            </a:r>
            <a:r>
              <a:rPr lang="en-US" sz="3200" dirty="0" smtClean="0"/>
              <a:t>Osteomyelitis</a:t>
            </a:r>
            <a:r>
              <a:rPr lang="ar-SA" sz="3200" dirty="0" smtClean="0"/>
              <a:t>:</a:t>
            </a:r>
            <a:endParaRPr lang="en-US" sz="3200" dirty="0"/>
          </a:p>
        </p:txBody>
      </p:sp>
      <p:cxnSp>
        <p:nvCxnSpPr>
          <p:cNvPr id="9" name="Straight Connector 8"/>
          <p:cNvCxnSpPr/>
          <p:nvPr/>
        </p:nvCxnSpPr>
        <p:spPr>
          <a:xfrm>
            <a:off x="327546" y="541741"/>
            <a:ext cx="6408000"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Rectangle 9"/>
          <p:cNvSpPr/>
          <p:nvPr/>
        </p:nvSpPr>
        <p:spPr>
          <a:xfrm>
            <a:off x="3989314" y="192694"/>
            <a:ext cx="2722348" cy="369332"/>
          </a:xfrm>
          <a:prstGeom prst="rect">
            <a:avLst/>
          </a:prstGeom>
        </p:spPr>
        <p:txBody>
          <a:bodyPr wrap="none">
            <a:spAutoFit/>
          </a:bodyPr>
          <a:lstStyle/>
          <a:p>
            <a:r>
              <a:rPr lang="en-US" b="1" dirty="0"/>
              <a:t>Complications &amp; Prognosis</a:t>
            </a:r>
          </a:p>
        </p:txBody>
      </p:sp>
      <p:sp>
        <p:nvSpPr>
          <p:cNvPr id="11" name="Rectangle 10"/>
          <p:cNvSpPr/>
          <p:nvPr/>
        </p:nvSpPr>
        <p:spPr>
          <a:xfrm>
            <a:off x="0" y="6121404"/>
            <a:ext cx="9422523" cy="646331"/>
          </a:xfrm>
          <a:prstGeom prst="rect">
            <a:avLst/>
          </a:prstGeom>
        </p:spPr>
        <p:txBody>
          <a:bodyPr wrap="square">
            <a:spAutoFit/>
          </a:bodyPr>
          <a:lstStyle/>
          <a:p>
            <a:r>
              <a:rPr lang="en-US" b="1" dirty="0">
                <a:solidFill>
                  <a:srgbClr val="FF0000"/>
                </a:solidFill>
              </a:rPr>
              <a:t>Doctor’s </a:t>
            </a:r>
            <a:r>
              <a:rPr lang="en-US" b="1" dirty="0" err="1">
                <a:solidFill>
                  <a:srgbClr val="FF0000"/>
                </a:solidFill>
              </a:rPr>
              <a:t>nots</a:t>
            </a:r>
            <a:r>
              <a:rPr lang="en-US" b="1" dirty="0">
                <a:solidFill>
                  <a:srgbClr val="FF0000"/>
                </a:solidFill>
              </a:rPr>
              <a:t>:</a:t>
            </a:r>
          </a:p>
          <a:p>
            <a:r>
              <a:rPr lang="en-US" b="1" dirty="0">
                <a:solidFill>
                  <a:srgbClr val="FF0000"/>
                </a:solidFill>
              </a:rPr>
              <a:t>You should memorize:  the method, drug, major clinical presentation and Two complication</a:t>
            </a:r>
          </a:p>
        </p:txBody>
      </p:sp>
    </p:spTree>
    <p:extLst>
      <p:ext uri="{BB962C8B-B14F-4D97-AF65-F5344CB8AC3E}">
        <p14:creationId xmlns:p14="http://schemas.microsoft.com/office/powerpoint/2010/main" val="3037836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03" y="64697"/>
            <a:ext cx="10515600" cy="1066800"/>
          </a:xfrm>
        </p:spPr>
        <p:txBody>
          <a:bodyPr/>
          <a:lstStyle/>
          <a:p>
            <a:r>
              <a:rPr lang="en-US" dirty="0" smtClean="0">
                <a:latin typeface="+mn-lt"/>
              </a:rPr>
              <a:t>Septic Arthritis:</a:t>
            </a:r>
            <a:endParaRPr lang="en-US" dirty="0">
              <a:latin typeface="+mn-lt"/>
            </a:endParaRPr>
          </a:p>
        </p:txBody>
      </p:sp>
      <p:sp>
        <p:nvSpPr>
          <p:cNvPr id="3" name="Content Placeholder 2"/>
          <p:cNvSpPr>
            <a:spLocks noGrp="1"/>
          </p:cNvSpPr>
          <p:nvPr>
            <p:ph sz="quarter" idx="1"/>
          </p:nvPr>
        </p:nvSpPr>
        <p:spPr>
          <a:xfrm>
            <a:off x="210403" y="1224757"/>
            <a:ext cx="10515600" cy="4351338"/>
          </a:xfrm>
        </p:spPr>
        <p:txBody>
          <a:bodyPr>
            <a:normAutofit/>
          </a:bodyPr>
          <a:lstStyle/>
          <a:p>
            <a:pPr marL="0" indent="0">
              <a:buNone/>
            </a:pPr>
            <a:r>
              <a:rPr lang="en-US" sz="2000" b="1" dirty="0" err="1" smtClean="0"/>
              <a:t>Defenition</a:t>
            </a:r>
            <a:r>
              <a:rPr lang="en-US" sz="2000" b="1" dirty="0" smtClean="0"/>
              <a:t> :</a:t>
            </a:r>
          </a:p>
          <a:p>
            <a:pPr>
              <a:buClr>
                <a:schemeClr val="accent6"/>
              </a:buClr>
            </a:pPr>
            <a:r>
              <a:rPr lang="en-US" sz="1800" b="1" dirty="0" smtClean="0"/>
              <a:t>Septic </a:t>
            </a:r>
            <a:r>
              <a:rPr lang="en-US" sz="1800" b="1" dirty="0"/>
              <a:t>(Infectious) Arthritis</a:t>
            </a:r>
            <a:r>
              <a:rPr lang="en-US" sz="1800" dirty="0"/>
              <a:t> is inflammation of the joint space secondary to infection.</a:t>
            </a:r>
          </a:p>
          <a:p>
            <a:pPr>
              <a:buClr>
                <a:schemeClr val="accent6"/>
              </a:buClr>
            </a:pPr>
            <a:r>
              <a:rPr lang="en-US" sz="1800" dirty="0"/>
              <a:t>Generally affects a single joint and result in </a:t>
            </a:r>
            <a:r>
              <a:rPr lang="en-US" sz="1800" dirty="0" err="1"/>
              <a:t>suppurative</a:t>
            </a:r>
            <a:r>
              <a:rPr lang="en-US" sz="1800" dirty="0"/>
              <a:t> inflammation.</a:t>
            </a:r>
          </a:p>
          <a:p>
            <a:pPr>
              <a:buClr>
                <a:schemeClr val="accent6"/>
              </a:buClr>
            </a:pPr>
            <a:r>
              <a:rPr lang="en-US" sz="1800" dirty="0" err="1"/>
              <a:t>Hematogenous</a:t>
            </a:r>
            <a:r>
              <a:rPr lang="en-US" sz="1800" dirty="0"/>
              <a:t> seeding of joint is most common</a:t>
            </a:r>
            <a:r>
              <a:rPr lang="en-US" sz="1800" dirty="0" smtClean="0"/>
              <a:t>.</a:t>
            </a:r>
          </a:p>
          <a:p>
            <a:pPr marL="0" indent="0">
              <a:buNone/>
            </a:pPr>
            <a:r>
              <a:rPr lang="en-US" sz="2000" b="1" dirty="0"/>
              <a:t>Symptoms:</a:t>
            </a:r>
          </a:p>
          <a:p>
            <a:pPr>
              <a:buClr>
                <a:schemeClr val="accent4"/>
              </a:buClr>
            </a:pPr>
            <a:r>
              <a:rPr lang="en-US" sz="1800" dirty="0"/>
              <a:t>Pain, swelling, limitation of movement common </a:t>
            </a:r>
            <a:r>
              <a:rPr lang="en-US" sz="1800" dirty="0" smtClean="0"/>
              <a:t>symptoms</a:t>
            </a:r>
            <a:endParaRPr lang="en-US" sz="1800" dirty="0"/>
          </a:p>
        </p:txBody>
      </p:sp>
      <p:pic>
        <p:nvPicPr>
          <p:cNvPr id="97282" name="Picture 2" descr="http://t0.gstatic.com/images?q=tbn:lBKUYLZE38Fo9M:http://patientsites.com/media/img/388/hand_finger_joint_intro01.jpg">
            <a:hlinkClick r:id="rId2"/>
          </p:cNvPr>
          <p:cNvPicPr>
            <a:picLocks noChangeAspect="1" noChangeArrowheads="1"/>
          </p:cNvPicPr>
          <p:nvPr/>
        </p:nvPicPr>
        <p:blipFill>
          <a:blip r:embed="rId3" cstate="print"/>
          <a:srcRect/>
          <a:stretch>
            <a:fillRect/>
          </a:stretch>
        </p:blipFill>
        <p:spPr bwMode="auto">
          <a:xfrm>
            <a:off x="10577015" y="-680"/>
            <a:ext cx="1614985" cy="1458696"/>
          </a:xfrm>
          <a:prstGeom prst="rect">
            <a:avLst/>
          </a:prstGeom>
          <a:noFill/>
        </p:spPr>
      </p:pic>
      <p:cxnSp>
        <p:nvCxnSpPr>
          <p:cNvPr id="5" name="Straight Connector 4"/>
          <p:cNvCxnSpPr/>
          <p:nvPr/>
        </p:nvCxnSpPr>
        <p:spPr>
          <a:xfrm>
            <a:off x="360529" y="868961"/>
            <a:ext cx="3439235"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210403" y="3597503"/>
            <a:ext cx="2378793" cy="461665"/>
          </a:xfrm>
          <a:prstGeom prst="rect">
            <a:avLst/>
          </a:prstGeom>
        </p:spPr>
        <p:txBody>
          <a:bodyPr wrap="none">
            <a:spAutoFit/>
          </a:bodyPr>
          <a:lstStyle/>
          <a:p>
            <a:r>
              <a:rPr lang="en-US" sz="2400" b="1" dirty="0"/>
              <a:t>Pathophysiology:</a:t>
            </a:r>
          </a:p>
        </p:txBody>
      </p:sp>
      <p:sp>
        <p:nvSpPr>
          <p:cNvPr id="7" name="Rectangle 6"/>
          <p:cNvSpPr/>
          <p:nvPr/>
        </p:nvSpPr>
        <p:spPr>
          <a:xfrm>
            <a:off x="210403" y="4059168"/>
            <a:ext cx="10869304" cy="923330"/>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Results from introduction of organisms into joint space as a results of bacteremia or </a:t>
            </a:r>
            <a:r>
              <a:rPr lang="en-US" dirty="0" err="1"/>
              <a:t>fungemia</a:t>
            </a:r>
            <a:r>
              <a:rPr lang="en-US" dirty="0"/>
              <a:t> from infection at other body sites.</a:t>
            </a:r>
          </a:p>
          <a:p>
            <a:pPr marL="285750" indent="-285750">
              <a:buClr>
                <a:schemeClr val="accent1"/>
              </a:buClr>
              <a:buFont typeface="Arial" panose="020B0604020202020204" pitchFamily="34" charset="0"/>
              <a:buChar char="•"/>
            </a:pPr>
            <a:r>
              <a:rPr lang="en-US" dirty="0"/>
              <a:t>Occasionally results from direct trauma, procedures (arthroscopy) or from contiguous soft tissue infection.</a:t>
            </a:r>
          </a:p>
        </p:txBody>
      </p:sp>
      <p:sp>
        <p:nvSpPr>
          <p:cNvPr id="9" name="Text Placeholder 6"/>
          <p:cNvSpPr txBox="1">
            <a:spLocks/>
          </p:cNvSpPr>
          <p:nvPr/>
        </p:nvSpPr>
        <p:spPr>
          <a:xfrm>
            <a:off x="1024719" y="5576095"/>
            <a:ext cx="1879979" cy="45849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Rectangle 3"/>
          <p:cNvSpPr/>
          <p:nvPr/>
        </p:nvSpPr>
        <p:spPr>
          <a:xfrm>
            <a:off x="210403" y="4980912"/>
            <a:ext cx="1729448" cy="461665"/>
          </a:xfrm>
          <a:prstGeom prst="rect">
            <a:avLst/>
          </a:prstGeom>
        </p:spPr>
        <p:txBody>
          <a:bodyPr wrap="none">
            <a:spAutoFit/>
          </a:bodyPr>
          <a:lstStyle/>
          <a:p>
            <a:r>
              <a:rPr lang="en-US" sz="2400" b="1" dirty="0"/>
              <a:t>Risk factors:</a:t>
            </a:r>
          </a:p>
        </p:txBody>
      </p:sp>
      <p:sp>
        <p:nvSpPr>
          <p:cNvPr id="10" name="Rectangle 9"/>
          <p:cNvSpPr/>
          <p:nvPr/>
        </p:nvSpPr>
        <p:spPr>
          <a:xfrm>
            <a:off x="360528" y="5411229"/>
            <a:ext cx="11622205" cy="830997"/>
          </a:xfrm>
          <a:prstGeom prst="rect">
            <a:avLst/>
          </a:prstGeom>
        </p:spPr>
        <p:txBody>
          <a:bodyPr wrap="square">
            <a:spAutoFit/>
          </a:bodyPr>
          <a:lstStyle/>
          <a:p>
            <a:r>
              <a:rPr lang="en-US" dirty="0" smtClean="0"/>
              <a:t>Age </a:t>
            </a:r>
            <a:r>
              <a:rPr lang="en-US" b="1" dirty="0" smtClean="0">
                <a:solidFill>
                  <a:schemeClr val="accent5"/>
                </a:solidFill>
              </a:rPr>
              <a:t>– </a:t>
            </a:r>
            <a:r>
              <a:rPr lang="en-US" dirty="0" smtClean="0"/>
              <a:t>Diabetes </a:t>
            </a:r>
            <a:r>
              <a:rPr lang="en-US" b="1" dirty="0">
                <a:solidFill>
                  <a:schemeClr val="accent5"/>
                </a:solidFill>
              </a:rPr>
              <a:t>– </a:t>
            </a:r>
            <a:r>
              <a:rPr lang="en-US" dirty="0" err="1" smtClean="0"/>
              <a:t>Immunosuppresion</a:t>
            </a:r>
            <a:r>
              <a:rPr lang="en-US" b="1" dirty="0">
                <a:solidFill>
                  <a:schemeClr val="accent5"/>
                </a:solidFill>
              </a:rPr>
              <a:t> </a:t>
            </a:r>
            <a:r>
              <a:rPr lang="en-US" sz="2400" b="1" dirty="0">
                <a:solidFill>
                  <a:schemeClr val="accent5"/>
                </a:solidFill>
              </a:rPr>
              <a:t>- </a:t>
            </a:r>
            <a:r>
              <a:rPr lang="en-US" dirty="0" smtClean="0"/>
              <a:t>IV </a:t>
            </a:r>
            <a:r>
              <a:rPr lang="en-US" dirty="0"/>
              <a:t>drug </a:t>
            </a:r>
            <a:r>
              <a:rPr lang="en-US" dirty="0" smtClean="0"/>
              <a:t>use </a:t>
            </a:r>
            <a:r>
              <a:rPr lang="en-US" sz="2000" b="1" dirty="0">
                <a:solidFill>
                  <a:schemeClr val="accent5"/>
                </a:solidFill>
              </a:rPr>
              <a:t>- </a:t>
            </a:r>
            <a:r>
              <a:rPr lang="en-US" dirty="0" smtClean="0"/>
              <a:t>CV catheters </a:t>
            </a:r>
            <a:r>
              <a:rPr lang="en-US" sz="2000" b="1" dirty="0">
                <a:solidFill>
                  <a:schemeClr val="accent5"/>
                </a:solidFill>
              </a:rPr>
              <a:t>- </a:t>
            </a:r>
            <a:r>
              <a:rPr lang="en-US" dirty="0" smtClean="0"/>
              <a:t>Prior </a:t>
            </a:r>
            <a:r>
              <a:rPr lang="en-US" dirty="0"/>
              <a:t>joint damage (rheumatoid arthritis) or procedure (arthroscopy)</a:t>
            </a:r>
            <a:r>
              <a:rPr lang="en-US" b="1" dirty="0">
                <a:solidFill>
                  <a:schemeClr val="accent5"/>
                </a:solidFill>
              </a:rPr>
              <a:t> </a:t>
            </a:r>
            <a:r>
              <a:rPr lang="en-US" sz="2400" b="1" dirty="0">
                <a:solidFill>
                  <a:schemeClr val="accent5"/>
                </a:solidFill>
              </a:rPr>
              <a:t>-</a:t>
            </a:r>
            <a:r>
              <a:rPr lang="en-US" sz="2400" dirty="0" smtClean="0"/>
              <a:t> </a:t>
            </a:r>
            <a:r>
              <a:rPr lang="en-US" dirty="0" smtClean="0"/>
              <a:t>H/O </a:t>
            </a:r>
            <a:r>
              <a:rPr lang="en-US" dirty="0"/>
              <a:t>sexually transmitted diseases.</a:t>
            </a:r>
          </a:p>
        </p:txBody>
      </p:sp>
      <p:cxnSp>
        <p:nvCxnSpPr>
          <p:cNvPr id="12" name="Straight Connector 11"/>
          <p:cNvCxnSpPr/>
          <p:nvPr/>
        </p:nvCxnSpPr>
        <p:spPr>
          <a:xfrm>
            <a:off x="0" y="6407092"/>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9195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0403" y="-119390"/>
            <a:ext cx="10515600"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mn-lt"/>
              </a:rPr>
              <a:t>Septic Arthritis:</a:t>
            </a:r>
            <a:endParaRPr lang="en-US" sz="3600" dirty="0">
              <a:latin typeface="+mn-lt"/>
            </a:endParaRPr>
          </a:p>
        </p:txBody>
      </p:sp>
      <p:cxnSp>
        <p:nvCxnSpPr>
          <p:cNvPr id="9" name="Straight Connector 8"/>
          <p:cNvCxnSpPr/>
          <p:nvPr/>
        </p:nvCxnSpPr>
        <p:spPr>
          <a:xfrm flipV="1">
            <a:off x="346881" y="625393"/>
            <a:ext cx="4098582" cy="1"/>
          </a:xfrm>
          <a:prstGeom prst="line">
            <a:avLst/>
          </a:prstGeom>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3098043" y="152400"/>
            <a:ext cx="1347420" cy="523220"/>
          </a:xfrm>
          <a:prstGeom prst="rect">
            <a:avLst/>
          </a:prstGeom>
        </p:spPr>
        <p:txBody>
          <a:bodyPr wrap="none">
            <a:spAutoFit/>
          </a:bodyPr>
          <a:lstStyle/>
          <a:p>
            <a:r>
              <a:rPr lang="en-US" sz="2800" dirty="0">
                <a:solidFill>
                  <a:schemeClr val="accent5"/>
                </a:solidFill>
              </a:rPr>
              <a:t>Etiology</a:t>
            </a:r>
            <a:endParaRPr lang="en-US" dirty="0">
              <a:solidFill>
                <a:schemeClr val="accent5"/>
              </a:solidFill>
            </a:endParaRPr>
          </a:p>
        </p:txBody>
      </p:sp>
      <p:sp>
        <p:nvSpPr>
          <p:cNvPr id="16" name="Rectangle 15"/>
          <p:cNvSpPr/>
          <p:nvPr/>
        </p:nvSpPr>
        <p:spPr>
          <a:xfrm>
            <a:off x="8537351" y="947410"/>
            <a:ext cx="2477601" cy="400110"/>
          </a:xfrm>
          <a:prstGeom prst="rect">
            <a:avLst/>
          </a:prstGeom>
        </p:spPr>
        <p:txBody>
          <a:bodyPr wrap="none">
            <a:spAutoFit/>
          </a:bodyPr>
          <a:lstStyle/>
          <a:p>
            <a:r>
              <a:rPr lang="en-US" sz="2000" b="1" dirty="0" smtClean="0"/>
              <a:t>-Common Organisms:</a:t>
            </a:r>
            <a:endParaRPr lang="en-US" sz="2000" b="1" dirty="0"/>
          </a:p>
        </p:txBody>
      </p:sp>
      <p:sp>
        <p:nvSpPr>
          <p:cNvPr id="17" name="Rectangle 16"/>
          <p:cNvSpPr/>
          <p:nvPr/>
        </p:nvSpPr>
        <p:spPr>
          <a:xfrm>
            <a:off x="0" y="908363"/>
            <a:ext cx="2189061" cy="400110"/>
          </a:xfrm>
          <a:prstGeom prst="rect">
            <a:avLst/>
          </a:prstGeom>
        </p:spPr>
        <p:txBody>
          <a:bodyPr wrap="none">
            <a:spAutoFit/>
          </a:bodyPr>
          <a:lstStyle/>
          <a:p>
            <a:r>
              <a:rPr lang="en-US" sz="2000" b="1" dirty="0" smtClean="0"/>
              <a:t>-Other </a:t>
            </a:r>
            <a:r>
              <a:rPr lang="en-US" sz="2000" b="1" dirty="0"/>
              <a:t>Organisms </a:t>
            </a:r>
            <a:r>
              <a:rPr lang="en-US" sz="2000" b="1" dirty="0" smtClean="0"/>
              <a:t>:</a:t>
            </a:r>
            <a:endParaRPr lang="en-US" sz="2000" b="1" dirty="0"/>
          </a:p>
        </p:txBody>
      </p:sp>
      <p:sp>
        <p:nvSpPr>
          <p:cNvPr id="18" name="Rectangle 17"/>
          <p:cNvSpPr/>
          <p:nvPr/>
        </p:nvSpPr>
        <p:spPr>
          <a:xfrm>
            <a:off x="7907740" y="1536613"/>
            <a:ext cx="3881406" cy="369332"/>
          </a:xfrm>
          <a:prstGeom prst="rect">
            <a:avLst/>
          </a:prstGeom>
        </p:spPr>
        <p:txBody>
          <a:bodyPr wrap="square">
            <a:spAutoFit/>
          </a:bodyPr>
          <a:lstStyle/>
          <a:p>
            <a:pPr marL="285750" indent="-285750">
              <a:buFont typeface="Arial" panose="020B0604020202020204" pitchFamily="34" charset="0"/>
              <a:buChar char="•"/>
            </a:pPr>
            <a:r>
              <a:rPr lang="en-US" dirty="0" err="1">
                <a:solidFill>
                  <a:srgbClr val="FF0000"/>
                </a:solidFill>
              </a:rPr>
              <a:t>S.aureus</a:t>
            </a:r>
            <a:r>
              <a:rPr lang="en-US" dirty="0">
                <a:solidFill>
                  <a:srgbClr val="FF0000"/>
                </a:solidFill>
              </a:rPr>
              <a:t> is most common cause. </a:t>
            </a:r>
          </a:p>
        </p:txBody>
      </p:sp>
      <p:sp>
        <p:nvSpPr>
          <p:cNvPr id="19" name="Rectangle 18"/>
          <p:cNvSpPr/>
          <p:nvPr/>
        </p:nvSpPr>
        <p:spPr>
          <a:xfrm>
            <a:off x="210403" y="1536613"/>
            <a:ext cx="7210260" cy="1200329"/>
          </a:xfrm>
          <a:prstGeom prst="rect">
            <a:avLst/>
          </a:prstGeom>
        </p:spPr>
        <p:txBody>
          <a:bodyPr wrap="square">
            <a:spAutoFit/>
          </a:bodyPr>
          <a:lstStyle/>
          <a:p>
            <a:pPr marL="285750" indent="-285750">
              <a:buFont typeface="Arial" panose="020B0604020202020204" pitchFamily="34" charset="0"/>
              <a:buChar char="•"/>
            </a:pPr>
            <a:r>
              <a:rPr lang="en-US" dirty="0"/>
              <a:t>Streptococci and aerobic Gram negative bacilli.</a:t>
            </a:r>
          </a:p>
          <a:p>
            <a:pPr marL="285750" indent="-285750">
              <a:buFont typeface="Arial" panose="020B0604020202020204" pitchFamily="34" charset="0"/>
              <a:buChar char="•"/>
            </a:pPr>
            <a:r>
              <a:rPr lang="en-US" b="1" u="sng" dirty="0"/>
              <a:t>Lyme disease </a:t>
            </a:r>
            <a:r>
              <a:rPr lang="en-US" dirty="0"/>
              <a:t>due to tick bite in endemic areas uncommon in </a:t>
            </a:r>
            <a:r>
              <a:rPr lang="en-US" dirty="0" err="1"/>
              <a:t>ksa</a:t>
            </a:r>
            <a:r>
              <a:rPr lang="en-US" dirty="0"/>
              <a:t>.</a:t>
            </a:r>
          </a:p>
          <a:p>
            <a:pPr marL="285750" indent="-285750">
              <a:buFont typeface="Arial" panose="020B0604020202020204" pitchFamily="34" charset="0"/>
              <a:buChar char="•"/>
            </a:pPr>
            <a:r>
              <a:rPr lang="en-US" dirty="0"/>
              <a:t>Chronic arthritis may be due to MTB or fungi in </a:t>
            </a:r>
            <a:r>
              <a:rPr lang="en-US" dirty="0" err="1"/>
              <a:t>Immunocopramized</a:t>
            </a:r>
            <a:endParaRPr lang="en-US" dirty="0"/>
          </a:p>
          <a:p>
            <a:pPr marL="285750" indent="-285750">
              <a:buFont typeface="Arial" panose="020B0604020202020204" pitchFamily="34" charset="0"/>
              <a:buChar char="•"/>
            </a:pPr>
            <a:r>
              <a:rPr lang="en-US" dirty="0"/>
              <a:t>IV drug user </a:t>
            </a:r>
            <a:r>
              <a:rPr lang="en-US" dirty="0" err="1"/>
              <a:t>Sternoclavecular</a:t>
            </a:r>
            <a:r>
              <a:rPr lang="en-US" dirty="0"/>
              <a:t> or </a:t>
            </a:r>
            <a:r>
              <a:rPr lang="en-US" dirty="0" err="1"/>
              <a:t>Sacroilliac</a:t>
            </a:r>
            <a:r>
              <a:rPr lang="en-US" dirty="0"/>
              <a:t>  due to </a:t>
            </a:r>
            <a:r>
              <a:rPr lang="en-US" dirty="0" err="1"/>
              <a:t>P.aeruginosa</a:t>
            </a:r>
            <a:endParaRPr lang="en-US" dirty="0"/>
          </a:p>
        </p:txBody>
      </p:sp>
      <p:sp>
        <p:nvSpPr>
          <p:cNvPr id="23" name="Rectangle 22"/>
          <p:cNvSpPr/>
          <p:nvPr/>
        </p:nvSpPr>
        <p:spPr>
          <a:xfrm>
            <a:off x="0" y="2965082"/>
            <a:ext cx="3934795" cy="400110"/>
          </a:xfrm>
          <a:prstGeom prst="rect">
            <a:avLst/>
          </a:prstGeom>
        </p:spPr>
        <p:txBody>
          <a:bodyPr wrap="none">
            <a:spAutoFit/>
          </a:bodyPr>
          <a:lstStyle/>
          <a:p>
            <a:r>
              <a:rPr lang="en-US" sz="2000" b="1" dirty="0" smtClean="0"/>
              <a:t>-Common </a:t>
            </a:r>
            <a:r>
              <a:rPr lang="en-US" sz="2000" b="1" dirty="0"/>
              <a:t>causes of septic </a:t>
            </a:r>
            <a:r>
              <a:rPr lang="en-US" sz="2000" b="1" dirty="0" smtClean="0"/>
              <a:t>arthritis:</a:t>
            </a:r>
            <a:endParaRPr lang="en-US" sz="2000" b="1" dirty="0"/>
          </a:p>
        </p:txBody>
      </p:sp>
      <p:graphicFrame>
        <p:nvGraphicFramePr>
          <p:cNvPr id="25" name="Table 24"/>
          <p:cNvGraphicFramePr>
            <a:graphicFrameLocks noGrp="1"/>
          </p:cNvGraphicFramePr>
          <p:nvPr>
            <p:extLst>
              <p:ext uri="{D42A27DB-BD31-4B8C-83A1-F6EECF244321}">
                <p14:modId xmlns:p14="http://schemas.microsoft.com/office/powerpoint/2010/main" val="792896481"/>
              </p:ext>
            </p:extLst>
          </p:nvPr>
        </p:nvGraphicFramePr>
        <p:xfrm>
          <a:off x="346881" y="3420271"/>
          <a:ext cx="10809398" cy="2926080"/>
        </p:xfrm>
        <a:graphic>
          <a:graphicData uri="http://schemas.openxmlformats.org/drawingml/2006/table">
            <a:tbl>
              <a:tblPr firstRow="1" bandRow="1">
                <a:tableStyleId>{BC89EF96-8CEA-46FF-86C4-4CE0E7609802}</a:tableStyleId>
              </a:tblPr>
              <a:tblGrid>
                <a:gridCol w="3862687"/>
                <a:gridCol w="6946711"/>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Age/special conditions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Common organism</a:t>
                      </a:r>
                    </a:p>
                  </a:txBody>
                  <a:tcPr/>
                </a:tc>
              </a:tr>
              <a:tr h="297065">
                <a:tc>
                  <a:txBody>
                    <a:bodyPr/>
                    <a:lstStyle/>
                    <a:p>
                      <a:r>
                        <a:rPr lang="en-US" sz="1800" dirty="0" smtClean="0"/>
                        <a:t>Neonates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S.aureus</a:t>
                      </a:r>
                      <a:r>
                        <a:rPr lang="en-US" sz="1600" dirty="0" smtClean="0"/>
                        <a:t>, group B streptococcus, Gram negative rods.</a:t>
                      </a:r>
                    </a:p>
                  </a:txBody>
                  <a:tcPr/>
                </a:tc>
              </a:tr>
              <a:tr h="297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Infants /children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S.aureus</a:t>
                      </a:r>
                      <a:r>
                        <a:rPr lang="en-US" sz="1600" dirty="0" smtClean="0"/>
                        <a:t>, group A streptococcus, </a:t>
                      </a:r>
                      <a:r>
                        <a:rPr lang="en-US" sz="1600" dirty="0" err="1" smtClean="0"/>
                        <a:t>S.pneumoniae</a:t>
                      </a:r>
                      <a:r>
                        <a:rPr lang="en-US" sz="1600" dirty="0" smtClean="0"/>
                        <a:t>, H. </a:t>
                      </a:r>
                      <a:r>
                        <a:rPr lang="en-US" sz="1600" dirty="0" err="1" smtClean="0"/>
                        <a:t>influenzae</a:t>
                      </a:r>
                      <a:r>
                        <a:rPr lang="en-US" sz="1600" dirty="0" smtClean="0"/>
                        <a:t> type b</a:t>
                      </a:r>
                    </a:p>
                  </a:txBody>
                  <a:tcPr/>
                </a:tc>
              </a:tr>
              <a:tr h="297065">
                <a:tc>
                  <a:txBody>
                    <a:bodyPr/>
                    <a:lstStyle/>
                    <a:p>
                      <a:r>
                        <a:rPr lang="en-US" sz="1800" dirty="0" smtClean="0"/>
                        <a:t>Adults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S.aureus</a:t>
                      </a:r>
                      <a:r>
                        <a:rPr lang="en-US" sz="1600" dirty="0" smtClean="0"/>
                        <a:t>, Neisseria </a:t>
                      </a:r>
                      <a:r>
                        <a:rPr lang="en-US" sz="1600" dirty="0" err="1" smtClean="0"/>
                        <a:t>gonorrheae</a:t>
                      </a:r>
                      <a:endParaRPr lang="en-US" sz="1600" dirty="0" smtClean="0"/>
                    </a:p>
                  </a:txBody>
                  <a:tcPr/>
                </a:tc>
              </a:tr>
              <a:tr h="297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Sickle cell disease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Salmonella species, </a:t>
                      </a:r>
                      <a:r>
                        <a:rPr lang="en-US" sz="1600" dirty="0" err="1" smtClean="0"/>
                        <a:t>S.aureus</a:t>
                      </a:r>
                      <a:endParaRPr lang="en-US" sz="1600" dirty="0" smtClean="0"/>
                    </a:p>
                  </a:txBody>
                  <a:tcPr/>
                </a:tc>
              </a:tr>
              <a:tr h="297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Trauma /surgical procedure</a:t>
                      </a:r>
                    </a:p>
                  </a:txBody>
                  <a:tcPr/>
                </a:tc>
                <a:tc>
                  <a:txBody>
                    <a:bodyPr/>
                    <a:lstStyle/>
                    <a:p>
                      <a:r>
                        <a:rPr lang="en-US" sz="1600" dirty="0" err="1" smtClean="0"/>
                        <a:t>S.aureus</a:t>
                      </a:r>
                      <a:r>
                        <a:rPr lang="en-US" sz="1600" dirty="0" smtClean="0"/>
                        <a:t> </a:t>
                      </a:r>
                      <a:endParaRPr lang="en-US" sz="1600" dirty="0"/>
                    </a:p>
                  </a:txBody>
                  <a:tcPr/>
                </a:tc>
              </a:tr>
              <a:tr h="297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Chronic arthritis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MTB, Fungi </a:t>
                      </a: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Prosthetic arthritis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Skin flora</a:t>
                      </a:r>
                    </a:p>
                  </a:txBody>
                  <a:tcPr/>
                </a:tc>
              </a:tr>
            </a:tbl>
          </a:graphicData>
        </a:graphic>
      </p:graphicFrame>
      <p:cxnSp>
        <p:nvCxnSpPr>
          <p:cNvPr id="26" name="Straight Connector 25"/>
          <p:cNvCxnSpPr/>
          <p:nvPr/>
        </p:nvCxnSpPr>
        <p:spPr>
          <a:xfrm>
            <a:off x="0" y="6472204"/>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00583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10403" y="-119390"/>
            <a:ext cx="10515600"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mn-lt"/>
              </a:rPr>
              <a:t>Septic Arthritis:</a:t>
            </a:r>
            <a:endParaRPr lang="en-US" sz="3600" dirty="0">
              <a:latin typeface="+mn-lt"/>
            </a:endParaRPr>
          </a:p>
        </p:txBody>
      </p:sp>
      <p:cxnSp>
        <p:nvCxnSpPr>
          <p:cNvPr id="11" name="Straight Connector 10"/>
          <p:cNvCxnSpPr/>
          <p:nvPr/>
        </p:nvCxnSpPr>
        <p:spPr>
          <a:xfrm flipV="1">
            <a:off x="346881" y="625393"/>
            <a:ext cx="4098582" cy="1"/>
          </a:xfrm>
          <a:prstGeom prst="line">
            <a:avLst/>
          </a:prstGeom>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3138987" y="183177"/>
            <a:ext cx="1047531" cy="461665"/>
          </a:xfrm>
          <a:prstGeom prst="rect">
            <a:avLst/>
          </a:prstGeom>
        </p:spPr>
        <p:txBody>
          <a:bodyPr wrap="none">
            <a:spAutoFit/>
          </a:bodyPr>
          <a:lstStyle/>
          <a:p>
            <a:r>
              <a:rPr lang="en-US" sz="2400" dirty="0" smtClean="0">
                <a:solidFill>
                  <a:schemeClr val="accent5"/>
                </a:solidFill>
              </a:rPr>
              <a:t>Types: </a:t>
            </a:r>
            <a:endParaRPr lang="en-US" dirty="0">
              <a:solidFill>
                <a:schemeClr val="accent5"/>
              </a:solidFill>
            </a:endParaRPr>
          </a:p>
        </p:txBody>
      </p:sp>
      <p:sp>
        <p:nvSpPr>
          <p:cNvPr id="13" name="Rectangle 12"/>
          <p:cNvSpPr/>
          <p:nvPr/>
        </p:nvSpPr>
        <p:spPr>
          <a:xfrm>
            <a:off x="0" y="867862"/>
            <a:ext cx="3231654" cy="461665"/>
          </a:xfrm>
          <a:prstGeom prst="rect">
            <a:avLst/>
          </a:prstGeom>
        </p:spPr>
        <p:txBody>
          <a:bodyPr wrap="none">
            <a:spAutoFit/>
          </a:bodyPr>
          <a:lstStyle/>
          <a:p>
            <a:pPr marL="457200" indent="-457200">
              <a:buFont typeface="+mj-lt"/>
              <a:buAutoNum type="arabicPeriod"/>
            </a:pPr>
            <a:r>
              <a:rPr lang="en-US" sz="2400" dirty="0" err="1">
                <a:solidFill>
                  <a:schemeClr val="accent5"/>
                </a:solidFill>
              </a:rPr>
              <a:t>Gonococcal</a:t>
            </a:r>
            <a:r>
              <a:rPr lang="en-US" sz="2400" dirty="0">
                <a:solidFill>
                  <a:schemeClr val="accent5"/>
                </a:solidFill>
              </a:rPr>
              <a:t> </a:t>
            </a:r>
            <a:r>
              <a:rPr lang="en-US" sz="2400" dirty="0" smtClean="0">
                <a:solidFill>
                  <a:schemeClr val="accent5"/>
                </a:solidFill>
              </a:rPr>
              <a:t>arthritis:</a:t>
            </a:r>
            <a:endParaRPr lang="en-US" sz="2400" dirty="0">
              <a:solidFill>
                <a:schemeClr val="accent5"/>
              </a:solidFill>
            </a:endParaRPr>
          </a:p>
        </p:txBody>
      </p:sp>
      <p:sp>
        <p:nvSpPr>
          <p:cNvPr id="15" name="Rectangle 14"/>
          <p:cNvSpPr/>
          <p:nvPr/>
        </p:nvSpPr>
        <p:spPr>
          <a:xfrm>
            <a:off x="0" y="3763104"/>
            <a:ext cx="3715248" cy="461665"/>
          </a:xfrm>
          <a:prstGeom prst="rect">
            <a:avLst/>
          </a:prstGeom>
        </p:spPr>
        <p:txBody>
          <a:bodyPr wrap="none">
            <a:spAutoFit/>
          </a:bodyPr>
          <a:lstStyle/>
          <a:p>
            <a:pPr marL="457200" indent="-457200">
              <a:buFont typeface="+mj-lt"/>
              <a:buAutoNum type="arabicPeriod" startAt="2"/>
            </a:pPr>
            <a:r>
              <a:rPr lang="en-US" sz="2400" dirty="0" smtClean="0">
                <a:solidFill>
                  <a:schemeClr val="accent5"/>
                </a:solidFill>
              </a:rPr>
              <a:t>Non-</a:t>
            </a:r>
            <a:r>
              <a:rPr lang="en-US" sz="2400" dirty="0" err="1" smtClean="0">
                <a:solidFill>
                  <a:schemeClr val="accent5"/>
                </a:solidFill>
              </a:rPr>
              <a:t>gonococcal</a:t>
            </a:r>
            <a:r>
              <a:rPr lang="en-US" sz="2400" dirty="0" smtClean="0">
                <a:solidFill>
                  <a:schemeClr val="accent5"/>
                </a:solidFill>
              </a:rPr>
              <a:t> arthritis</a:t>
            </a:r>
          </a:p>
        </p:txBody>
      </p:sp>
      <p:sp>
        <p:nvSpPr>
          <p:cNvPr id="16" name="Rectangle 15"/>
          <p:cNvSpPr/>
          <p:nvPr/>
        </p:nvSpPr>
        <p:spPr>
          <a:xfrm>
            <a:off x="521437" y="4994388"/>
            <a:ext cx="11312286" cy="1015663"/>
          </a:xfrm>
          <a:prstGeom prst="rect">
            <a:avLst/>
          </a:prstGeom>
        </p:spPr>
        <p:txBody>
          <a:bodyPr wrap="square">
            <a:spAutoFit/>
          </a:bodyPr>
          <a:lstStyle/>
          <a:p>
            <a:pPr marL="285750" indent="-285750">
              <a:buFont typeface="Arial" panose="020B0604020202020204" pitchFamily="34" charset="0"/>
              <a:buChar char="•"/>
            </a:pPr>
            <a:r>
              <a:rPr lang="en-US" sz="2000" dirty="0" err="1">
                <a:solidFill>
                  <a:srgbClr val="FF0000"/>
                </a:solidFill>
              </a:rPr>
              <a:t>Monoarthicular</a:t>
            </a:r>
            <a:r>
              <a:rPr lang="en-US" sz="2000" dirty="0">
                <a:solidFill>
                  <a:srgbClr val="FF0000"/>
                </a:solidFill>
              </a:rPr>
              <a:t> </a:t>
            </a:r>
            <a:r>
              <a:rPr lang="en-US" sz="2000" dirty="0" err="1" smtClean="0">
                <a:solidFill>
                  <a:srgbClr val="FF0000"/>
                </a:solidFill>
              </a:rPr>
              <a:t>suppurative</a:t>
            </a:r>
            <a:r>
              <a:rPr lang="en-US" sz="2000" dirty="0" smtClean="0">
                <a:solidFill>
                  <a:srgbClr val="FF0000"/>
                </a:solidFill>
              </a:rPr>
              <a:t> </a:t>
            </a:r>
            <a:r>
              <a:rPr lang="en-US" sz="2000" dirty="0" smtClean="0"/>
              <a:t>Arthritis</a:t>
            </a:r>
            <a:endParaRPr lang="en-US" sz="2000" dirty="0"/>
          </a:p>
          <a:p>
            <a:pPr marL="285750" indent="-285750">
              <a:buFont typeface="Arial" panose="020B0604020202020204" pitchFamily="34" charset="0"/>
              <a:buChar char="•"/>
            </a:pPr>
            <a:r>
              <a:rPr lang="en-US" sz="2000" b="1" u="sng" dirty="0"/>
              <a:t>Knee</a:t>
            </a:r>
            <a:r>
              <a:rPr lang="en-US" sz="2000" dirty="0"/>
              <a:t> and </a:t>
            </a:r>
            <a:r>
              <a:rPr lang="en-US" sz="2000" b="1" u="sng" dirty="0"/>
              <a:t>wrist</a:t>
            </a:r>
            <a:r>
              <a:rPr lang="en-US" sz="2000" dirty="0"/>
              <a:t> are </a:t>
            </a:r>
            <a:r>
              <a:rPr lang="en-US" sz="2000" dirty="0" smtClean="0"/>
              <a:t>the most </a:t>
            </a:r>
            <a:r>
              <a:rPr lang="en-US" sz="2000" dirty="0"/>
              <a:t>common, </a:t>
            </a:r>
            <a:r>
              <a:rPr lang="en-US" sz="2000" b="1" dirty="0"/>
              <a:t>fever and pain</a:t>
            </a:r>
          </a:p>
          <a:p>
            <a:pPr marL="285750" indent="-285750">
              <a:buFont typeface="Arial" panose="020B0604020202020204" pitchFamily="34" charset="0"/>
              <a:buChar char="•"/>
            </a:pPr>
            <a:r>
              <a:rPr lang="en-US" sz="2000" dirty="0"/>
              <a:t>Swollen and tender join with Joint effusion and limitation of joint </a:t>
            </a:r>
            <a:r>
              <a:rPr lang="en-US" sz="2000" dirty="0" smtClean="0"/>
              <a:t>movement</a:t>
            </a:r>
            <a:r>
              <a:rPr lang="en-US" sz="2000" dirty="0"/>
              <a:t>.</a:t>
            </a:r>
          </a:p>
        </p:txBody>
      </p:sp>
      <p:sp>
        <p:nvSpPr>
          <p:cNvPr id="17" name="Rectangle 16"/>
          <p:cNvSpPr/>
          <p:nvPr/>
        </p:nvSpPr>
        <p:spPr>
          <a:xfrm>
            <a:off x="521437" y="4286502"/>
            <a:ext cx="11515888" cy="707886"/>
          </a:xfrm>
          <a:prstGeom prst="rect">
            <a:avLst/>
          </a:prstGeom>
        </p:spPr>
        <p:txBody>
          <a:bodyPr wrap="square">
            <a:spAutoFit/>
          </a:bodyPr>
          <a:lstStyle/>
          <a:p>
            <a:pPr marL="342900" indent="-342900">
              <a:buFont typeface="Arial" panose="020B0604020202020204" pitchFamily="34" charset="0"/>
              <a:buChar char="•"/>
            </a:pPr>
            <a:r>
              <a:rPr lang="en-US" sz="2000" b="1" dirty="0" err="1"/>
              <a:t>Nongonococcal</a:t>
            </a:r>
            <a:r>
              <a:rPr lang="en-US" sz="2000" b="1" dirty="0"/>
              <a:t> arthritis occurs in </a:t>
            </a:r>
            <a:r>
              <a:rPr lang="en-US" sz="2000" b="1" dirty="0">
                <a:solidFill>
                  <a:srgbClr val="FF0000"/>
                </a:solidFill>
              </a:rPr>
              <a:t>older adults</a:t>
            </a:r>
            <a:r>
              <a:rPr lang="en-US" sz="2000" b="1" dirty="0"/>
              <a:t>. Results from introduction of organisms into joint space as a results of </a:t>
            </a:r>
            <a:r>
              <a:rPr lang="en-US" sz="2000" b="1" dirty="0">
                <a:solidFill>
                  <a:srgbClr val="FF0000"/>
                </a:solidFill>
              </a:rPr>
              <a:t>bacteremia or </a:t>
            </a:r>
            <a:r>
              <a:rPr lang="en-US" sz="2000" b="1" dirty="0" err="1">
                <a:solidFill>
                  <a:srgbClr val="FF0000"/>
                </a:solidFill>
              </a:rPr>
              <a:t>fungaemia</a:t>
            </a:r>
            <a:r>
              <a:rPr lang="en-US" sz="2000" b="1" dirty="0">
                <a:solidFill>
                  <a:srgbClr val="FF0000"/>
                </a:solidFill>
              </a:rPr>
              <a:t> from infection </a:t>
            </a:r>
            <a:r>
              <a:rPr lang="en-US" sz="2000" b="1" dirty="0"/>
              <a:t>at other body sites.</a:t>
            </a:r>
          </a:p>
        </p:txBody>
      </p:sp>
      <p:sp>
        <p:nvSpPr>
          <p:cNvPr id="18" name="Rectangle 17"/>
          <p:cNvSpPr/>
          <p:nvPr/>
        </p:nvSpPr>
        <p:spPr>
          <a:xfrm>
            <a:off x="521437" y="1300714"/>
            <a:ext cx="11637434" cy="2400657"/>
          </a:xfrm>
          <a:prstGeom prst="rect">
            <a:avLst/>
          </a:prstGeom>
        </p:spPr>
        <p:txBody>
          <a:bodyPr wrap="square">
            <a:spAutoFit/>
          </a:bodyPr>
          <a:lstStyle/>
          <a:p>
            <a:pPr marL="285750" indent="-285750">
              <a:buFont typeface="Arial" panose="020B0604020202020204" pitchFamily="34" charset="0"/>
              <a:buChar char="•"/>
            </a:pPr>
            <a:r>
              <a:rPr lang="en-US" sz="2000" b="1" dirty="0" err="1"/>
              <a:t>Gonococcal</a:t>
            </a:r>
            <a:r>
              <a:rPr lang="en-US" sz="2000" b="1" dirty="0"/>
              <a:t> infection most common cause in </a:t>
            </a:r>
            <a:r>
              <a:rPr lang="en-US" sz="2000" b="1" dirty="0">
                <a:solidFill>
                  <a:srgbClr val="FF0000"/>
                </a:solidFill>
              </a:rPr>
              <a:t>young</a:t>
            </a:r>
            <a:r>
              <a:rPr lang="en-US" sz="2000" b="1" dirty="0"/>
              <a:t>, </a:t>
            </a:r>
            <a:r>
              <a:rPr lang="en-US" sz="2000" b="1" dirty="0">
                <a:solidFill>
                  <a:srgbClr val="FF0000"/>
                </a:solidFill>
              </a:rPr>
              <a:t>sexually active adults </a:t>
            </a:r>
          </a:p>
          <a:p>
            <a:pPr marL="285750" indent="-285750">
              <a:buFont typeface="Arial" panose="020B0604020202020204" pitchFamily="34" charset="0"/>
              <a:buChar char="•"/>
            </a:pPr>
            <a:r>
              <a:rPr lang="en-US" sz="2000" dirty="0"/>
              <a:t>Caused by </a:t>
            </a:r>
            <a:r>
              <a:rPr lang="en-US" sz="2000" b="1" i="1" dirty="0">
                <a:solidFill>
                  <a:srgbClr val="FF0000"/>
                </a:solidFill>
              </a:rPr>
              <a:t>Neisseria </a:t>
            </a:r>
            <a:r>
              <a:rPr lang="en-US" sz="2000" b="1" i="1" dirty="0" err="1">
                <a:solidFill>
                  <a:srgbClr val="FF0000"/>
                </a:solidFill>
              </a:rPr>
              <a:t>gonorrheae</a:t>
            </a:r>
            <a:r>
              <a:rPr lang="en-US" sz="2000" b="1" i="1" dirty="0">
                <a:solidFill>
                  <a:srgbClr val="FF0000"/>
                </a:solidFill>
              </a:rPr>
              <a:t> </a:t>
            </a:r>
            <a:r>
              <a:rPr lang="en-US" sz="2000" dirty="0"/>
              <a:t>leads to disseminated infection secondary to </a:t>
            </a:r>
            <a:r>
              <a:rPr lang="en-US" sz="2000" dirty="0" smtClean="0">
                <a:solidFill>
                  <a:srgbClr val="FF0000"/>
                </a:solidFill>
              </a:rPr>
              <a:t>urethritis in men</a:t>
            </a:r>
            <a:r>
              <a:rPr lang="en-US" sz="2000" dirty="0" smtClean="0"/>
              <a:t> /</a:t>
            </a:r>
            <a:r>
              <a:rPr lang="en-US" sz="2000" dirty="0" smtClean="0">
                <a:solidFill>
                  <a:srgbClr val="FF0000"/>
                </a:solidFill>
              </a:rPr>
              <a:t>cervicitis in women</a:t>
            </a:r>
            <a:r>
              <a:rPr lang="en-US" sz="2000" dirty="0" smtClean="0"/>
              <a:t>.</a:t>
            </a:r>
          </a:p>
          <a:p>
            <a:pPr marL="285750" indent="-285750">
              <a:buFont typeface="Arial" panose="020B0604020202020204" pitchFamily="34" charset="0"/>
              <a:buChar char="•"/>
            </a:pPr>
            <a:endParaRPr lang="en-US" sz="2000" dirty="0" smtClean="0"/>
          </a:p>
          <a:p>
            <a:pPr marL="285750" indent="-285750">
              <a:buClr>
                <a:srgbClr val="FF0000"/>
              </a:buClr>
              <a:buFont typeface="Arial" panose="020B0604020202020204" pitchFamily="34" charset="0"/>
              <a:buChar char="•"/>
            </a:pPr>
            <a:r>
              <a:rPr lang="en-US" sz="2000" b="1" u="sng" dirty="0" smtClean="0"/>
              <a:t>Early </a:t>
            </a:r>
            <a:r>
              <a:rPr lang="en-US" sz="2000" b="1" u="sng" dirty="0" err="1" smtClean="0"/>
              <a:t>diseas</a:t>
            </a:r>
            <a:r>
              <a:rPr lang="en-US" sz="2000" dirty="0" smtClean="0"/>
              <a:t>: </a:t>
            </a:r>
            <a:r>
              <a:rPr lang="en-US" sz="2000" dirty="0"/>
              <a:t>Initially present with </a:t>
            </a:r>
            <a:r>
              <a:rPr lang="en-US" sz="2000" dirty="0" err="1"/>
              <a:t>polyarthralgia</a:t>
            </a:r>
            <a:r>
              <a:rPr lang="en-US" sz="2000" dirty="0"/>
              <a:t>, </a:t>
            </a:r>
            <a:r>
              <a:rPr lang="en-US" sz="2000" dirty="0" smtClean="0"/>
              <a:t>tenosynovitis( especially of </a:t>
            </a:r>
            <a:r>
              <a:rPr lang="en-US" sz="2000" b="1" u="sng" dirty="0" smtClean="0"/>
              <a:t>hands</a:t>
            </a:r>
            <a:r>
              <a:rPr lang="en-US" sz="2000" dirty="0" smtClean="0"/>
              <a:t> and </a:t>
            </a:r>
            <a:r>
              <a:rPr lang="en-US" sz="2000" b="1" u="sng" dirty="0" smtClean="0"/>
              <a:t>wrist</a:t>
            </a:r>
            <a:r>
              <a:rPr lang="en-US" sz="2000" dirty="0" smtClean="0"/>
              <a:t>) , </a:t>
            </a:r>
            <a:r>
              <a:rPr lang="en-US" sz="2000" dirty="0"/>
              <a:t>fever, skin </a:t>
            </a:r>
            <a:r>
              <a:rPr lang="en-US" sz="2000" dirty="0" smtClean="0"/>
              <a:t>lesions resulting from NON-</a:t>
            </a:r>
            <a:r>
              <a:rPr lang="en-US" sz="2000" dirty="0" err="1" smtClean="0"/>
              <a:t>suppurative</a:t>
            </a:r>
            <a:r>
              <a:rPr lang="en-US" sz="2000" dirty="0" smtClean="0"/>
              <a:t> arthritis. </a:t>
            </a:r>
          </a:p>
          <a:p>
            <a:pPr marL="457200" indent="-457200">
              <a:lnSpc>
                <a:spcPct val="150000"/>
              </a:lnSpc>
              <a:buClr>
                <a:srgbClr val="FF0000"/>
              </a:buClr>
              <a:buFont typeface="Arial" panose="020B0604020202020204" pitchFamily="34" charset="0"/>
              <a:buChar char="•"/>
            </a:pPr>
            <a:r>
              <a:rPr lang="en-US" sz="2000" b="1" u="sng" dirty="0"/>
              <a:t>Late disease</a:t>
            </a:r>
            <a:r>
              <a:rPr lang="en-US" sz="2000" dirty="0"/>
              <a:t>: If untreated leads to </a:t>
            </a:r>
            <a:r>
              <a:rPr lang="en-US" sz="2000" dirty="0" err="1"/>
              <a:t>suppurative</a:t>
            </a:r>
            <a:r>
              <a:rPr lang="en-US" sz="2000" dirty="0"/>
              <a:t> </a:t>
            </a:r>
            <a:r>
              <a:rPr lang="en-US" sz="2000" dirty="0" err="1"/>
              <a:t>monoarthritis</a:t>
            </a:r>
            <a:r>
              <a:rPr lang="en-US" sz="2000" dirty="0">
                <a:solidFill>
                  <a:schemeClr val="accent1">
                    <a:lumMod val="50000"/>
                  </a:schemeClr>
                </a:solidFill>
              </a:rPr>
              <a:t>.</a:t>
            </a:r>
            <a:endParaRPr lang="en-US" sz="2000" dirty="0"/>
          </a:p>
        </p:txBody>
      </p:sp>
      <p:cxnSp>
        <p:nvCxnSpPr>
          <p:cNvPr id="19" name="Straight Connector 18"/>
          <p:cNvCxnSpPr/>
          <p:nvPr/>
        </p:nvCxnSpPr>
        <p:spPr>
          <a:xfrm>
            <a:off x="0" y="6472204"/>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7373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403" y="877086"/>
            <a:ext cx="11594910" cy="1231106"/>
          </a:xfrm>
          <a:prstGeom prst="rect">
            <a:avLst/>
          </a:prstGeom>
        </p:spPr>
        <p:txBody>
          <a:bodyPr wrap="square">
            <a:spAutoFit/>
          </a:bodyPr>
          <a:lstStyle/>
          <a:p>
            <a:r>
              <a:rPr lang="en-US" sz="2000" b="1" u="sng" dirty="0"/>
              <a:t>Diagnosis:</a:t>
            </a:r>
          </a:p>
          <a:p>
            <a:pPr marL="285750" indent="-285750">
              <a:buFont typeface="Arial" panose="020B0604020202020204" pitchFamily="34" charset="0"/>
              <a:buChar char="•"/>
            </a:pPr>
            <a:r>
              <a:rPr lang="en-US" dirty="0"/>
              <a:t> by </a:t>
            </a:r>
            <a:r>
              <a:rPr lang="en-US" dirty="0" err="1"/>
              <a:t>arthocentesis</a:t>
            </a:r>
            <a:r>
              <a:rPr lang="en-US" dirty="0"/>
              <a:t> to obtain synovial fluid for </a:t>
            </a:r>
            <a:r>
              <a:rPr lang="en-US" dirty="0" smtClean="0"/>
              <a:t>analysis Gram </a:t>
            </a:r>
            <a:r>
              <a:rPr lang="en-US" dirty="0"/>
              <a:t>stain, culture &amp; </a:t>
            </a:r>
            <a:r>
              <a:rPr lang="en-US" dirty="0" smtClean="0"/>
              <a:t>sensitivity</a:t>
            </a:r>
            <a:endParaRPr lang="en-US" dirty="0"/>
          </a:p>
          <a:p>
            <a:pPr marL="285750" indent="-285750">
              <a:buFont typeface="Arial" panose="020B0604020202020204" pitchFamily="34" charset="0"/>
              <a:buChar char="•"/>
            </a:pPr>
            <a:r>
              <a:rPr lang="en-US" dirty="0"/>
              <a:t>History/examination to exclude systemic illness. Note H/O tick exposure in endemic areas and sexual contact.</a:t>
            </a:r>
          </a:p>
          <a:p>
            <a:endParaRPr lang="en-US" dirty="0"/>
          </a:p>
        </p:txBody>
      </p:sp>
      <p:sp>
        <p:nvSpPr>
          <p:cNvPr id="5" name="Title 1"/>
          <p:cNvSpPr txBox="1">
            <a:spLocks/>
          </p:cNvSpPr>
          <p:nvPr/>
        </p:nvSpPr>
        <p:spPr>
          <a:xfrm>
            <a:off x="210403" y="-119390"/>
            <a:ext cx="10515600"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mn-lt"/>
              </a:rPr>
              <a:t>Septic Arthritis:</a:t>
            </a:r>
            <a:endParaRPr lang="en-US" sz="3600" dirty="0">
              <a:latin typeface="+mn-lt"/>
            </a:endParaRPr>
          </a:p>
        </p:txBody>
      </p:sp>
      <p:cxnSp>
        <p:nvCxnSpPr>
          <p:cNvPr id="6" name="Straight Connector 5"/>
          <p:cNvCxnSpPr/>
          <p:nvPr/>
        </p:nvCxnSpPr>
        <p:spPr>
          <a:xfrm flipV="1">
            <a:off x="346881" y="625393"/>
            <a:ext cx="4098582" cy="1"/>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48336" y="2034609"/>
            <a:ext cx="2295115" cy="369332"/>
          </a:xfrm>
          <a:prstGeom prst="rect">
            <a:avLst/>
          </a:prstGeom>
        </p:spPr>
        <p:txBody>
          <a:bodyPr wrap="none">
            <a:spAutoFit/>
          </a:bodyPr>
          <a:lstStyle/>
          <a:p>
            <a:r>
              <a:rPr lang="en-US" b="1" u="sng" dirty="0"/>
              <a:t>Differential </a:t>
            </a:r>
            <a:r>
              <a:rPr lang="en-US" b="1" u="sng" dirty="0" smtClean="0"/>
              <a:t>Diagnosis:</a:t>
            </a:r>
            <a:endParaRPr lang="en-US" b="1" u="sng" dirty="0"/>
          </a:p>
        </p:txBody>
      </p:sp>
      <p:sp>
        <p:nvSpPr>
          <p:cNvPr id="8" name="Rectangle 7"/>
          <p:cNvSpPr/>
          <p:nvPr/>
        </p:nvSpPr>
        <p:spPr>
          <a:xfrm>
            <a:off x="48336" y="2535428"/>
            <a:ext cx="6096000" cy="2585323"/>
          </a:xfrm>
          <a:prstGeom prst="rect">
            <a:avLst/>
          </a:prstGeom>
        </p:spPr>
        <p:txBody>
          <a:bodyPr>
            <a:spAutoFit/>
          </a:bodyPr>
          <a:lstStyle/>
          <a:p>
            <a:pPr marL="285750" indent="-285750">
              <a:buFont typeface="Arial" panose="020B0604020202020204" pitchFamily="34" charset="0"/>
              <a:buChar char="•"/>
            </a:pPr>
            <a:r>
              <a:rPr lang="en-US" dirty="0"/>
              <a:t>Crystal –induced arthritis </a:t>
            </a:r>
          </a:p>
          <a:p>
            <a:pPr lvl="1"/>
            <a:r>
              <a:rPr lang="en-US" dirty="0">
                <a:solidFill>
                  <a:srgbClr val="0070C0"/>
                </a:solidFill>
              </a:rPr>
              <a:t>Gout, </a:t>
            </a:r>
            <a:r>
              <a:rPr lang="en-US" dirty="0" err="1">
                <a:solidFill>
                  <a:srgbClr val="0070C0"/>
                </a:solidFill>
              </a:rPr>
              <a:t>pseudogout</a:t>
            </a:r>
            <a:endParaRPr lang="en-US" dirty="0">
              <a:solidFill>
                <a:srgbClr val="0070C0"/>
              </a:solidFill>
            </a:endParaRPr>
          </a:p>
          <a:p>
            <a:pPr marL="285750" indent="-285750">
              <a:buFont typeface="Arial" panose="020B0604020202020204" pitchFamily="34" charset="0"/>
              <a:buChar char="•"/>
            </a:pPr>
            <a:r>
              <a:rPr lang="en-US" dirty="0"/>
              <a:t>Noninfectious inflammatory arthritis</a:t>
            </a:r>
          </a:p>
          <a:p>
            <a:pPr lvl="1"/>
            <a:r>
              <a:rPr lang="en-US" dirty="0">
                <a:solidFill>
                  <a:srgbClr val="0070C0"/>
                </a:solidFill>
              </a:rPr>
              <a:t>Acute rheumatoid arthritis</a:t>
            </a:r>
          </a:p>
          <a:p>
            <a:pPr marL="285750" indent="-285750">
              <a:buFont typeface="Arial" panose="020B0604020202020204" pitchFamily="34" charset="0"/>
              <a:buChar char="•"/>
            </a:pPr>
            <a:r>
              <a:rPr lang="en-US" dirty="0"/>
              <a:t>Reactive arthritis </a:t>
            </a:r>
          </a:p>
          <a:p>
            <a:pPr lvl="1"/>
            <a:r>
              <a:rPr lang="en-US" dirty="0">
                <a:solidFill>
                  <a:srgbClr val="0070C0"/>
                </a:solidFill>
              </a:rPr>
              <a:t>Reiter syndrome, acute rheumatic fever</a:t>
            </a:r>
          </a:p>
          <a:p>
            <a:pPr marL="285750" indent="-285750">
              <a:buFont typeface="Arial" panose="020B0604020202020204" pitchFamily="34" charset="0"/>
              <a:buChar char="•"/>
            </a:pPr>
            <a:r>
              <a:rPr lang="en-US" dirty="0"/>
              <a:t>Trauma</a:t>
            </a:r>
          </a:p>
          <a:p>
            <a:pPr marL="285750" indent="-285750">
              <a:buFont typeface="Arial" panose="020B0604020202020204" pitchFamily="34" charset="0"/>
              <a:buChar char="•"/>
            </a:pPr>
            <a:r>
              <a:rPr lang="en-US" dirty="0"/>
              <a:t>Viral arthritis </a:t>
            </a:r>
          </a:p>
          <a:p>
            <a:pPr lvl="1"/>
            <a:r>
              <a:rPr lang="en-US" dirty="0">
                <a:solidFill>
                  <a:srgbClr val="0070C0"/>
                </a:solidFill>
              </a:rPr>
              <a:t>Parvovirus B19, Hepatitis B virus.</a:t>
            </a:r>
          </a:p>
        </p:txBody>
      </p:sp>
      <p:graphicFrame>
        <p:nvGraphicFramePr>
          <p:cNvPr id="9" name="Content Placeholder 3"/>
          <p:cNvGraphicFramePr>
            <a:graphicFrameLocks noGrp="1"/>
          </p:cNvGraphicFramePr>
          <p:nvPr>
            <p:ph sz="quarter" idx="1"/>
            <p:extLst>
              <p:ext uri="{D42A27DB-BD31-4B8C-83A1-F6EECF244321}">
                <p14:modId xmlns:p14="http://schemas.microsoft.com/office/powerpoint/2010/main" val="438198487"/>
              </p:ext>
            </p:extLst>
          </p:nvPr>
        </p:nvGraphicFramePr>
        <p:xfrm>
          <a:off x="4445463" y="1944979"/>
          <a:ext cx="7746538" cy="4429760"/>
        </p:xfrm>
        <a:graphic>
          <a:graphicData uri="http://schemas.openxmlformats.org/drawingml/2006/table">
            <a:tbl>
              <a:tblPr firstRow="1" bandRow="1">
                <a:tableStyleId>{5C22544A-7EE6-4342-B048-85BDC9FD1C3A}</a:tableStyleId>
              </a:tblPr>
              <a:tblGrid>
                <a:gridCol w="3873269"/>
                <a:gridCol w="3873269"/>
              </a:tblGrid>
              <a:tr h="370840">
                <a:tc>
                  <a:txBody>
                    <a:bodyPr/>
                    <a:lstStyle/>
                    <a:p>
                      <a:r>
                        <a:rPr lang="en-US" dirty="0" smtClean="0"/>
                        <a:t>Samples</a:t>
                      </a:r>
                      <a:endParaRPr lang="en-US" dirty="0"/>
                    </a:p>
                  </a:txBody>
                  <a:tcPr/>
                </a:tc>
                <a:tc>
                  <a:txBody>
                    <a:bodyPr/>
                    <a:lstStyle/>
                    <a:p>
                      <a:r>
                        <a:rPr lang="en-US" dirty="0" smtClean="0"/>
                        <a:t>Tests</a:t>
                      </a:r>
                      <a:endParaRPr lang="en-US" dirty="0"/>
                    </a:p>
                  </a:txBody>
                  <a:tcPr/>
                </a:tc>
              </a:tr>
              <a:tr h="370840">
                <a:tc>
                  <a:txBody>
                    <a:bodyPr/>
                    <a:lstStyle/>
                    <a:p>
                      <a:r>
                        <a:rPr lang="en-US" sz="1600" b="1" dirty="0" smtClean="0"/>
                        <a:t>Arthrocentesis should be done as soon as possible; </a:t>
                      </a:r>
                    </a:p>
                    <a:p>
                      <a:endParaRPr lang="en-US" sz="1600" b="1" dirty="0"/>
                    </a:p>
                  </a:txBody>
                  <a:tcPr/>
                </a:tc>
                <a:tc>
                  <a:txBody>
                    <a:bodyPr/>
                    <a:lstStyle/>
                    <a:p>
                      <a:pPr marL="342900" indent="-342900">
                        <a:buClr>
                          <a:schemeClr val="accent5"/>
                        </a:buClr>
                        <a:buFont typeface="+mj-lt"/>
                        <a:buAutoNum type="arabicPeriod"/>
                      </a:pPr>
                      <a:r>
                        <a:rPr lang="en-US" sz="1600" dirty="0" smtClean="0"/>
                        <a:t>Synovial fluid is cloudy and purulent</a:t>
                      </a:r>
                    </a:p>
                    <a:p>
                      <a:pPr marL="342900" indent="-342900">
                        <a:buClr>
                          <a:schemeClr val="accent5"/>
                        </a:buClr>
                        <a:buFont typeface="+mj-lt"/>
                        <a:buAutoNum type="arabicPeriod"/>
                      </a:pPr>
                      <a:r>
                        <a:rPr lang="en-US" sz="1600" dirty="0" smtClean="0"/>
                        <a:t>Leukocyte count generally &gt; 50,000/mm3,with &gt; 75 % PMN</a:t>
                      </a:r>
                    </a:p>
                    <a:p>
                      <a:pPr marL="342900" indent="-342900">
                        <a:buClr>
                          <a:schemeClr val="accent5"/>
                        </a:buClr>
                        <a:buFont typeface="+mj-lt"/>
                        <a:buAutoNum type="arabicPeriod"/>
                      </a:pPr>
                      <a:r>
                        <a:rPr lang="en-US" sz="1600" dirty="0" smtClean="0"/>
                        <a:t>Gram stain and culture are positive in &gt;90% of cases</a:t>
                      </a:r>
                    </a:p>
                    <a:p>
                      <a:pPr marL="342900" indent="-342900">
                        <a:buClr>
                          <a:schemeClr val="accent5"/>
                        </a:buClr>
                        <a:buFont typeface="+mj-lt"/>
                        <a:buAutoNum type="arabicPeriod"/>
                      </a:pPr>
                      <a:r>
                        <a:rPr lang="en-US" sz="1600" dirty="0" smtClean="0"/>
                        <a:t>Exclude crystal deposition arthritis or noninfectious inflammatory arthritis.</a:t>
                      </a:r>
                      <a:endParaRPr lang="en-US" sz="1600" dirty="0"/>
                    </a:p>
                  </a:txBody>
                  <a:tcPr/>
                </a:tc>
              </a:tr>
              <a:tr h="370840">
                <a:tc>
                  <a:txBody>
                    <a:bodyPr/>
                    <a:lstStyle/>
                    <a:p>
                      <a:r>
                        <a:rPr lang="en-US" sz="1600" b="1" dirty="0" smtClean="0"/>
                        <a:t>Blood cultures - Culture of skin lesions can be performed and</a:t>
                      </a:r>
                      <a:r>
                        <a:rPr lang="en-US" sz="1600" b="1" baseline="0" dirty="0" smtClean="0"/>
                        <a:t> joint fluid</a:t>
                      </a:r>
                      <a:endParaRPr lang="en-US" sz="1600" b="1" dirty="0" smtClean="0"/>
                    </a:p>
                    <a:p>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indicated</a:t>
                      </a:r>
                    </a:p>
                    <a:p>
                      <a:endParaRPr lang="en-US" sz="1600" dirty="0"/>
                    </a:p>
                  </a:txBody>
                  <a:tcPr/>
                </a:tc>
              </a:tr>
              <a:tr h="370840">
                <a:tc>
                  <a:txBody>
                    <a:bodyPr/>
                    <a:lstStyle/>
                    <a:p>
                      <a:r>
                        <a:rPr lang="en-US" sz="1600" b="1" dirty="0" smtClean="0"/>
                        <a:t>Cervix, urethra, rectum &amp; pharynx Swab or urine</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If gonococcal infection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suspected for </a:t>
                      </a:r>
                      <a:r>
                        <a:rPr lang="en-US" sz="1600" dirty="0" err="1" smtClean="0"/>
                        <a:t>N.gonorrheae</a:t>
                      </a:r>
                      <a:r>
                        <a:rPr lang="en-US" sz="1600" dirty="0" smtClean="0"/>
                        <a:t> for 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and DNA testing for </a:t>
                      </a:r>
                      <a:r>
                        <a:rPr lang="en-US" sz="1600" dirty="0" err="1" smtClean="0"/>
                        <a:t>N.gonorrheae</a:t>
                      </a:r>
                      <a:r>
                        <a:rPr lang="en-US" sz="16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a:t>
                      </a:r>
                      <a:endParaRPr lang="en-US" sz="1600" dirty="0"/>
                    </a:p>
                  </a:txBody>
                  <a:tcPr/>
                </a:tc>
              </a:tr>
              <a:tr h="370840">
                <a:tc>
                  <a:txBody>
                    <a:bodyPr/>
                    <a:lstStyle/>
                    <a:p>
                      <a:r>
                        <a:rPr lang="en-US" sz="1600" b="1" dirty="0" smtClean="0"/>
                        <a:t>Skin Rash </a:t>
                      </a:r>
                      <a:endParaRPr lang="en-US" sz="1600" b="1" dirty="0"/>
                    </a:p>
                  </a:txBody>
                  <a:tcPr/>
                </a:tc>
                <a:tc>
                  <a:txBody>
                    <a:bodyPr/>
                    <a:lstStyle/>
                    <a:p>
                      <a:r>
                        <a:rPr lang="en-US" sz="1600" dirty="0" smtClean="0"/>
                        <a:t>Can be culture</a:t>
                      </a:r>
                      <a:endParaRPr lang="en-US" sz="1600" dirty="0"/>
                    </a:p>
                  </a:txBody>
                  <a:tcPr/>
                </a:tc>
              </a:tr>
            </a:tbl>
          </a:graphicData>
        </a:graphic>
      </p:graphicFrame>
      <p:cxnSp>
        <p:nvCxnSpPr>
          <p:cNvPr id="12" name="Straight Connector 11"/>
          <p:cNvCxnSpPr/>
          <p:nvPr/>
        </p:nvCxnSpPr>
        <p:spPr>
          <a:xfrm>
            <a:off x="0" y="6472204"/>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02557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15910" y="141668"/>
            <a:ext cx="2959849" cy="830997"/>
          </a:xfrm>
          <a:prstGeom prst="rect">
            <a:avLst/>
          </a:prstGeom>
        </p:spPr>
        <p:txBody>
          <a:bodyPr wrap="none">
            <a:spAutoFit/>
          </a:bodyPr>
          <a:lstStyle/>
          <a:p>
            <a:r>
              <a:rPr lang="en-US" sz="4800" dirty="0" smtClean="0">
                <a:ln w="0"/>
                <a:solidFill>
                  <a:schemeClr val="accent6"/>
                </a:solidFill>
                <a:effectLst>
                  <a:outerShdw blurRad="38100" dist="19050" dir="2700000" algn="tl" rotWithShape="0">
                    <a:schemeClr val="dk1">
                      <a:alpha val="40000"/>
                    </a:schemeClr>
                  </a:outerShdw>
                </a:effectLst>
              </a:rPr>
              <a:t>Objectives:</a:t>
            </a:r>
            <a:endParaRPr lang="en-US" sz="4800" dirty="0"/>
          </a:p>
        </p:txBody>
      </p:sp>
      <p:sp>
        <p:nvSpPr>
          <p:cNvPr id="5" name="Rectangle 4"/>
          <p:cNvSpPr/>
          <p:nvPr/>
        </p:nvSpPr>
        <p:spPr>
          <a:xfrm>
            <a:off x="332095" y="1317839"/>
            <a:ext cx="11859905" cy="4801314"/>
          </a:xfrm>
          <a:prstGeom prst="rect">
            <a:avLst/>
          </a:prstGeom>
        </p:spPr>
        <p:txBody>
          <a:bodyPr wrap="square">
            <a:spAutoFit/>
          </a:bodyPr>
          <a:lstStyle/>
          <a:p>
            <a:pPr marL="342900" lvl="0" indent="-342900">
              <a:lnSpc>
                <a:spcPct val="150000"/>
              </a:lnSpc>
              <a:buFont typeface="+mj-lt"/>
              <a:buAutoNum type="arabicPeriod"/>
            </a:pPr>
            <a:r>
              <a:rPr lang="en-US" sz="2000" dirty="0"/>
              <a:t>Define osteomyelitis and arthritis</a:t>
            </a:r>
          </a:p>
          <a:p>
            <a:pPr marL="342900" lvl="0" indent="-342900">
              <a:lnSpc>
                <a:spcPct val="150000"/>
              </a:lnSpc>
              <a:buFont typeface="+mj-lt"/>
              <a:buAutoNum type="arabicPeriod"/>
            </a:pPr>
            <a:r>
              <a:rPr lang="en-US" sz="2000" dirty="0"/>
              <a:t>Know that the two conditions can happen together or separately.</a:t>
            </a:r>
          </a:p>
          <a:p>
            <a:pPr marL="342900" lvl="0" indent="-342900">
              <a:lnSpc>
                <a:spcPct val="150000"/>
              </a:lnSpc>
              <a:buFont typeface="+mj-lt"/>
              <a:buAutoNum type="arabicPeriod"/>
            </a:pPr>
            <a:r>
              <a:rPr lang="en-US" sz="2000" dirty="0"/>
              <a:t>Differentiate between acute and chronic osteomyelitis and arthritis</a:t>
            </a:r>
          </a:p>
          <a:p>
            <a:pPr marL="342900" lvl="0" indent="-342900">
              <a:lnSpc>
                <a:spcPct val="150000"/>
              </a:lnSpc>
              <a:buFont typeface="+mj-lt"/>
              <a:buAutoNum type="arabicPeriod"/>
            </a:pPr>
            <a:r>
              <a:rPr lang="en-US" sz="2000" dirty="0"/>
              <a:t>Know the pathogenesis and risk factors of both osteomyelitis and arthritis</a:t>
            </a:r>
          </a:p>
          <a:p>
            <a:pPr marL="342900" lvl="0" indent="-342900">
              <a:lnSpc>
                <a:spcPct val="150000"/>
              </a:lnSpc>
              <a:buFont typeface="+mj-lt"/>
              <a:buAutoNum type="arabicPeriod"/>
            </a:pPr>
            <a:r>
              <a:rPr lang="en-US" sz="2000" dirty="0"/>
              <a:t>Realize that bone and joint infections can be acquired through blood or directly from adjacent affected organs </a:t>
            </a:r>
            <a:r>
              <a:rPr lang="en-US" sz="2000" dirty="0" smtClean="0"/>
              <a:t>and tissues.</a:t>
            </a:r>
          </a:p>
          <a:p>
            <a:pPr marL="342900" lvl="0" indent="-342900">
              <a:lnSpc>
                <a:spcPct val="150000"/>
              </a:lnSpc>
              <a:buFont typeface="+mj-lt"/>
              <a:buAutoNum type="arabicPeriod"/>
            </a:pPr>
            <a:r>
              <a:rPr lang="en-US" sz="2000" dirty="0"/>
              <a:t>Know the commonest causative agents of arthritis and osteomyelitis.</a:t>
            </a:r>
          </a:p>
          <a:p>
            <a:pPr marL="342900" lvl="0" indent="-342900">
              <a:lnSpc>
                <a:spcPct val="150000"/>
              </a:lnSpc>
              <a:buFont typeface="+mj-lt"/>
              <a:buAutoNum type="arabicPeriod"/>
            </a:pPr>
            <a:r>
              <a:rPr lang="en-US" sz="2000" dirty="0"/>
              <a:t>Know the laboratory diagnosis and investigation of both conditions.</a:t>
            </a:r>
          </a:p>
          <a:p>
            <a:pPr marL="342900" lvl="0" indent="-342900">
              <a:lnSpc>
                <a:spcPct val="150000"/>
              </a:lnSpc>
              <a:buFont typeface="+mj-lt"/>
              <a:buAutoNum type="arabicPeriod"/>
            </a:pPr>
            <a:r>
              <a:rPr lang="en-US" sz="2000" dirty="0"/>
              <a:t>know the management and treatment of both osteomyelitis and arthritis.</a:t>
            </a:r>
          </a:p>
          <a:p>
            <a:pPr lvl="0"/>
            <a:endParaRPr lang="en-US" dirty="0"/>
          </a:p>
          <a:p>
            <a:endParaRPr lang="en-US" dirty="0"/>
          </a:p>
        </p:txBody>
      </p:sp>
    </p:spTree>
    <p:extLst>
      <p:ext uri="{BB962C8B-B14F-4D97-AF65-F5344CB8AC3E}">
        <p14:creationId xmlns:p14="http://schemas.microsoft.com/office/powerpoint/2010/main" val="2781694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880" y="947410"/>
            <a:ext cx="8906301" cy="400110"/>
          </a:xfrm>
          <a:prstGeom prst="rect">
            <a:avLst/>
          </a:prstGeom>
        </p:spPr>
        <p:txBody>
          <a:bodyPr wrap="square">
            <a:spAutoFit/>
          </a:bodyPr>
          <a:lstStyle/>
          <a:p>
            <a:pPr marL="342900" indent="-342900">
              <a:buClr>
                <a:schemeClr val="accent6"/>
              </a:buClr>
              <a:buFont typeface="Arial" panose="020B0604020202020204" pitchFamily="34" charset="0"/>
              <a:buChar char="•"/>
            </a:pPr>
            <a:r>
              <a:rPr lang="en-US" sz="2000" b="1" dirty="0"/>
              <a:t>Treatment: </a:t>
            </a:r>
            <a:r>
              <a:rPr lang="en-US" dirty="0" smtClean="0"/>
              <a:t>Drainage </a:t>
            </a:r>
            <a:r>
              <a:rPr lang="en-US" dirty="0"/>
              <a:t>&amp; antimicrobial therapy important management.</a:t>
            </a:r>
          </a:p>
        </p:txBody>
      </p:sp>
      <p:sp>
        <p:nvSpPr>
          <p:cNvPr id="5" name="Rectangle 4"/>
          <p:cNvSpPr/>
          <p:nvPr/>
        </p:nvSpPr>
        <p:spPr>
          <a:xfrm>
            <a:off x="3219645" y="256061"/>
            <a:ext cx="2724592" cy="369332"/>
          </a:xfrm>
          <a:prstGeom prst="rect">
            <a:avLst/>
          </a:prstGeom>
        </p:spPr>
        <p:txBody>
          <a:bodyPr wrap="none">
            <a:spAutoFit/>
          </a:bodyPr>
          <a:lstStyle/>
          <a:p>
            <a:r>
              <a:rPr lang="en-US" b="1" dirty="0">
                <a:solidFill>
                  <a:srgbClr val="0070C0"/>
                </a:solidFill>
              </a:rPr>
              <a:t>Treatment &amp; Management</a:t>
            </a:r>
            <a:endParaRPr lang="en-US" dirty="0"/>
          </a:p>
        </p:txBody>
      </p:sp>
      <p:sp>
        <p:nvSpPr>
          <p:cNvPr id="6" name="Rectangle 5"/>
          <p:cNvSpPr/>
          <p:nvPr/>
        </p:nvSpPr>
        <p:spPr>
          <a:xfrm>
            <a:off x="567375" y="1490990"/>
            <a:ext cx="11196994" cy="923330"/>
          </a:xfrm>
          <a:prstGeom prst="rect">
            <a:avLst/>
          </a:prstGeom>
        </p:spPr>
        <p:txBody>
          <a:bodyPr wrap="square">
            <a:spAutoFit/>
          </a:bodyPr>
          <a:lstStyle/>
          <a:p>
            <a:pPr marL="285750" indent="-285750">
              <a:buClr>
                <a:schemeClr val="accent6"/>
              </a:buClr>
              <a:buFont typeface="Wingdings" panose="05000000000000000000" pitchFamily="2" charset="2"/>
              <a:buChar char="ü"/>
            </a:pPr>
            <a:r>
              <a:rPr lang="en-US" dirty="0" err="1"/>
              <a:t>Arthrocentesis</a:t>
            </a:r>
            <a:r>
              <a:rPr lang="en-US" dirty="0"/>
              <a:t> with drainage of infected synovial fluid.</a:t>
            </a:r>
          </a:p>
          <a:p>
            <a:pPr marL="285750" indent="-285750">
              <a:buClr>
                <a:schemeClr val="accent6"/>
              </a:buClr>
              <a:buFont typeface="Wingdings" panose="05000000000000000000" pitchFamily="2" charset="2"/>
              <a:buChar char="ü"/>
            </a:pPr>
            <a:r>
              <a:rPr lang="en-US" dirty="0"/>
              <a:t>Repeated therapeutic </a:t>
            </a:r>
            <a:r>
              <a:rPr lang="en-US" dirty="0" err="1"/>
              <a:t>Arthrocentesis</a:t>
            </a:r>
            <a:r>
              <a:rPr lang="en-US" dirty="0"/>
              <a:t> often </a:t>
            </a:r>
            <a:r>
              <a:rPr lang="en-US" dirty="0" smtClean="0"/>
              <a:t>needed Occasionally</a:t>
            </a:r>
            <a:r>
              <a:rPr lang="en-US" dirty="0"/>
              <a:t>, arthroscopic or surgical drainage/debridement </a:t>
            </a:r>
          </a:p>
          <a:p>
            <a:pPr marL="285750" indent="-285750">
              <a:buClr>
                <a:schemeClr val="accent6"/>
              </a:buClr>
              <a:buFont typeface="Wingdings" panose="05000000000000000000" pitchFamily="2" charset="2"/>
              <a:buChar char="ü"/>
            </a:pPr>
            <a:r>
              <a:rPr lang="en-US" dirty="0"/>
              <a:t>Antimicrobial therapy should be directed at the  suspected organism </a:t>
            </a:r>
            <a:r>
              <a:rPr lang="en-US" dirty="0" smtClean="0"/>
              <a:t>and </a:t>
            </a:r>
            <a:r>
              <a:rPr lang="en-US" dirty="0"/>
              <a:t>susceptibility </a:t>
            </a:r>
            <a:r>
              <a:rPr lang="en-US" b="1" u="sng" dirty="0"/>
              <a:t>results:</a:t>
            </a:r>
          </a:p>
        </p:txBody>
      </p:sp>
      <p:sp>
        <p:nvSpPr>
          <p:cNvPr id="7" name="Title 1"/>
          <p:cNvSpPr txBox="1">
            <a:spLocks/>
          </p:cNvSpPr>
          <p:nvPr/>
        </p:nvSpPr>
        <p:spPr>
          <a:xfrm>
            <a:off x="210403" y="-119390"/>
            <a:ext cx="10515600"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mn-lt"/>
              </a:rPr>
              <a:t>Septic Arthritis:</a:t>
            </a:r>
            <a:endParaRPr lang="en-US" sz="3600" dirty="0">
              <a:latin typeface="+mn-lt"/>
            </a:endParaRPr>
          </a:p>
        </p:txBody>
      </p:sp>
      <p:cxnSp>
        <p:nvCxnSpPr>
          <p:cNvPr id="8" name="Straight Connector 7"/>
          <p:cNvCxnSpPr/>
          <p:nvPr/>
        </p:nvCxnSpPr>
        <p:spPr>
          <a:xfrm flipV="1">
            <a:off x="346881" y="625393"/>
            <a:ext cx="4098582" cy="1"/>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4009311419"/>
              </p:ext>
            </p:extLst>
          </p:nvPr>
        </p:nvGraphicFramePr>
        <p:xfrm>
          <a:off x="805219" y="2511187"/>
          <a:ext cx="10249468" cy="2377440"/>
        </p:xfrm>
        <a:graphic>
          <a:graphicData uri="http://schemas.openxmlformats.org/drawingml/2006/table">
            <a:tbl>
              <a:tblPr firstRow="1" bandRow="1">
                <a:tableStyleId>{5C22544A-7EE6-4342-B048-85BDC9FD1C3A}</a:tableStyleId>
              </a:tblPr>
              <a:tblGrid>
                <a:gridCol w="5335710"/>
                <a:gridCol w="4913758"/>
              </a:tblGrid>
              <a:tr h="285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Nongonococcal</a:t>
                      </a:r>
                      <a:r>
                        <a:rPr lang="en-US" dirty="0" smtClean="0"/>
                        <a:t> </a:t>
                      </a:r>
                      <a:r>
                        <a:rPr lang="en-US" dirty="0" err="1" smtClean="0"/>
                        <a:t>infectiuos</a:t>
                      </a:r>
                      <a:r>
                        <a:rPr lang="en-US" dirty="0" smtClean="0"/>
                        <a:t> arthritis: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Gonococcal</a:t>
                      </a:r>
                      <a:r>
                        <a:rPr lang="en-US" dirty="0" smtClean="0"/>
                        <a:t> arthritis: </a:t>
                      </a:r>
                    </a:p>
                  </a:txBody>
                  <a:tcPr/>
                </a:tc>
              </a:tr>
              <a:tr h="370840">
                <a:tc>
                  <a:txBody>
                    <a:bodyPr/>
                    <a:lstStyle/>
                    <a:p>
                      <a:pPr marL="514350" indent="-514350">
                        <a:buFont typeface="+mj-lt"/>
                        <a:buAutoNum type="arabicPeriod"/>
                      </a:pPr>
                      <a:r>
                        <a:rPr lang="en-US" i="0" dirty="0" smtClean="0">
                          <a:solidFill>
                            <a:srgbClr val="0070C0"/>
                          </a:solidFill>
                        </a:rPr>
                        <a:t>MSSA</a:t>
                      </a:r>
                      <a:r>
                        <a:rPr lang="en-US" i="0" dirty="0" smtClean="0"/>
                        <a:t>: </a:t>
                      </a:r>
                      <a:r>
                        <a:rPr lang="en-US" i="0" dirty="0" err="1" smtClean="0"/>
                        <a:t>Cloxacillin</a:t>
                      </a:r>
                      <a:r>
                        <a:rPr lang="en-US" i="0" dirty="0" smtClean="0"/>
                        <a:t> or </a:t>
                      </a:r>
                      <a:r>
                        <a:rPr lang="en-US" i="0" dirty="0" err="1" smtClean="0"/>
                        <a:t>Cefazolin</a:t>
                      </a:r>
                      <a:endParaRPr lang="en-US" i="0" dirty="0" smtClean="0"/>
                    </a:p>
                    <a:p>
                      <a:pPr marL="514350" indent="-514350">
                        <a:buFont typeface="+mj-lt"/>
                        <a:buAutoNum type="arabicPeriod"/>
                      </a:pPr>
                      <a:r>
                        <a:rPr lang="en-US" i="0" dirty="0" smtClean="0">
                          <a:solidFill>
                            <a:srgbClr val="0070C0"/>
                          </a:solidFill>
                        </a:rPr>
                        <a:t>MRSA</a:t>
                      </a:r>
                      <a:r>
                        <a:rPr lang="en-US" i="0" dirty="0" smtClean="0"/>
                        <a:t>: </a:t>
                      </a:r>
                      <a:r>
                        <a:rPr lang="en-US" i="0" dirty="0" err="1" smtClean="0"/>
                        <a:t>Vancomycin</a:t>
                      </a:r>
                      <a:endParaRPr lang="en-US" i="0" dirty="0" smtClean="0"/>
                    </a:p>
                    <a:p>
                      <a:pPr marL="514350" indent="-514350">
                        <a:buFont typeface="+mj-lt"/>
                        <a:buAutoNum type="arabicPeriod"/>
                      </a:pPr>
                      <a:r>
                        <a:rPr lang="en-US" i="0" dirty="0" smtClean="0">
                          <a:solidFill>
                            <a:srgbClr val="0070C0"/>
                          </a:solidFill>
                        </a:rPr>
                        <a:t>Streptococci:</a:t>
                      </a:r>
                      <a:r>
                        <a:rPr lang="en-US" i="0" dirty="0" smtClean="0"/>
                        <a:t> Penicillin or Ceftriaxone or </a:t>
                      </a:r>
                      <a:r>
                        <a:rPr lang="en-US" i="0" dirty="0" err="1" smtClean="0"/>
                        <a:t>Cefazolin</a:t>
                      </a:r>
                      <a:endParaRPr lang="en-US" i="0" dirty="0" smtClean="0"/>
                    </a:p>
                    <a:p>
                      <a:pPr marL="514350" indent="-514350">
                        <a:buFont typeface="+mj-lt"/>
                        <a:buAutoNum type="arabicPeriod"/>
                      </a:pPr>
                      <a:r>
                        <a:rPr lang="en-US" i="0" dirty="0" err="1" smtClean="0">
                          <a:solidFill>
                            <a:srgbClr val="0070C0"/>
                          </a:solidFill>
                        </a:rPr>
                        <a:t>Enterobacetriacae</a:t>
                      </a:r>
                      <a:r>
                        <a:rPr lang="en-US" i="0" dirty="0" smtClean="0"/>
                        <a:t>: Ceftriaxone or </a:t>
                      </a:r>
                      <a:r>
                        <a:rPr lang="en-US" i="0" dirty="0" err="1" smtClean="0"/>
                        <a:t>Fluroquinolone</a:t>
                      </a:r>
                      <a:endParaRPr lang="en-US" i="0" dirty="0" smtClean="0"/>
                    </a:p>
                    <a:p>
                      <a:pPr marL="514350" indent="-514350">
                        <a:buFont typeface="+mj-lt"/>
                        <a:buAutoNum type="arabicPeriod"/>
                      </a:pPr>
                      <a:r>
                        <a:rPr lang="en-US" i="0" dirty="0" err="1" smtClean="0">
                          <a:solidFill>
                            <a:srgbClr val="0070C0"/>
                          </a:solidFill>
                        </a:rPr>
                        <a:t>Pesudomonas</a:t>
                      </a:r>
                      <a:r>
                        <a:rPr lang="en-US" i="0" dirty="0" smtClean="0"/>
                        <a:t>: </a:t>
                      </a:r>
                      <a:r>
                        <a:rPr lang="en-US" i="0" dirty="0" err="1" smtClean="0"/>
                        <a:t>Piperacillin</a:t>
                      </a:r>
                      <a:r>
                        <a:rPr lang="en-US" i="0" dirty="0" smtClean="0"/>
                        <a:t> and Aminoglycoside</a:t>
                      </a:r>
                    </a:p>
                    <a:p>
                      <a:pPr marL="514350" indent="-514350">
                        <a:buFont typeface="+mj-lt"/>
                        <a:buAutoNum type="arabicPeriod"/>
                      </a:pPr>
                      <a:r>
                        <a:rPr lang="en-US" i="0" dirty="0" smtClean="0">
                          <a:solidFill>
                            <a:srgbClr val="0070C0"/>
                          </a:solidFill>
                        </a:rPr>
                        <a:t>Animal bite </a:t>
                      </a:r>
                      <a:r>
                        <a:rPr lang="en-US" i="0" dirty="0" smtClean="0"/>
                        <a:t>: Ampicillin-</a:t>
                      </a:r>
                      <a:r>
                        <a:rPr lang="en-US" i="0" dirty="0" err="1" smtClean="0"/>
                        <a:t>Sulbactam</a:t>
                      </a:r>
                      <a:endParaRPr lang="en-US" i="0" dirty="0" smtClean="0"/>
                    </a:p>
                    <a:p>
                      <a:pPr marL="514350" indent="-514350">
                        <a:buFont typeface="+mj-lt"/>
                        <a:buAutoNum type="arabicPeriod"/>
                      </a:pPr>
                      <a:r>
                        <a:rPr lang="en-US" i="0" dirty="0" smtClean="0">
                          <a:solidFill>
                            <a:srgbClr val="0070C0"/>
                          </a:solidFill>
                        </a:rPr>
                        <a:t>Lyme disease arthritis</a:t>
                      </a:r>
                      <a:r>
                        <a:rPr lang="en-US" i="0" dirty="0" smtClean="0"/>
                        <a:t>: Doxycycline for 1 month.</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IV Ceftriaxone ( or Ciprofloxacin or </a:t>
                      </a:r>
                      <a:r>
                        <a:rPr lang="en-US" dirty="0" err="1" smtClean="0"/>
                        <a:t>Ofloxacin</a:t>
                      </a:r>
                      <a:r>
                        <a:rPr lang="en-US" dirty="0" smtClean="0"/>
                        <a:t>) then switch to oral Quinolone or </a:t>
                      </a:r>
                      <a:r>
                        <a:rPr lang="en-US" dirty="0" err="1" smtClean="0"/>
                        <a:t>Cefixime</a:t>
                      </a:r>
                      <a:r>
                        <a:rPr lang="en-US" baseline="0" dirty="0" smtClean="0"/>
                        <a:t> </a:t>
                      </a:r>
                      <a:r>
                        <a:rPr lang="en-US" dirty="0" smtClean="0"/>
                        <a:t>for 7-10 days.</a:t>
                      </a:r>
                    </a:p>
                  </a:txBody>
                  <a:tcPr/>
                </a:tc>
              </a:tr>
            </a:tbl>
          </a:graphicData>
        </a:graphic>
      </p:graphicFrame>
      <p:sp>
        <p:nvSpPr>
          <p:cNvPr id="10" name="Rectangle 9"/>
          <p:cNvSpPr/>
          <p:nvPr/>
        </p:nvSpPr>
        <p:spPr>
          <a:xfrm>
            <a:off x="567375" y="5303125"/>
            <a:ext cx="10801210" cy="369332"/>
          </a:xfrm>
          <a:prstGeom prst="rect">
            <a:avLst/>
          </a:prstGeom>
        </p:spPr>
        <p:txBody>
          <a:bodyPr wrap="square">
            <a:spAutoFit/>
          </a:bodyPr>
          <a:lstStyle/>
          <a:p>
            <a:pPr marL="285750" indent="-285750">
              <a:buClr>
                <a:schemeClr val="accent6"/>
              </a:buClr>
              <a:buFont typeface="Wingdings" panose="05000000000000000000" pitchFamily="2" charset="2"/>
              <a:buChar char="ü"/>
            </a:pPr>
            <a:r>
              <a:rPr lang="en-US" dirty="0"/>
              <a:t>Change the antibiotics according to sensitivity, </a:t>
            </a:r>
            <a:r>
              <a:rPr lang="en-US" dirty="0" err="1"/>
              <a:t>Arthrocentesis</a:t>
            </a:r>
            <a:r>
              <a:rPr lang="en-US" dirty="0"/>
              <a:t> can repeated and Surgery rarely required </a:t>
            </a:r>
          </a:p>
        </p:txBody>
      </p:sp>
      <p:cxnSp>
        <p:nvCxnSpPr>
          <p:cNvPr id="11" name="Straight Connector 10"/>
          <p:cNvCxnSpPr/>
          <p:nvPr/>
        </p:nvCxnSpPr>
        <p:spPr>
          <a:xfrm>
            <a:off x="0" y="6472204"/>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57646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472204"/>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itle 1"/>
          <p:cNvSpPr txBox="1">
            <a:spLocks/>
          </p:cNvSpPr>
          <p:nvPr/>
        </p:nvSpPr>
        <p:spPr>
          <a:xfrm>
            <a:off x="210403" y="-119390"/>
            <a:ext cx="10515600"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mn-lt"/>
              </a:rPr>
              <a:t>Septic Arthritis:</a:t>
            </a:r>
            <a:endParaRPr lang="en-US" sz="3600" dirty="0">
              <a:latin typeface="+mn-lt"/>
            </a:endParaRPr>
          </a:p>
        </p:txBody>
      </p:sp>
      <p:cxnSp>
        <p:nvCxnSpPr>
          <p:cNvPr id="11" name="Straight Connector 10"/>
          <p:cNvCxnSpPr/>
          <p:nvPr/>
        </p:nvCxnSpPr>
        <p:spPr>
          <a:xfrm flipV="1">
            <a:off x="346881" y="625393"/>
            <a:ext cx="5459756" cy="2"/>
          </a:xfrm>
          <a:prstGeom prst="line">
            <a:avLst/>
          </a:prstGeom>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3084289" y="256061"/>
            <a:ext cx="2722348" cy="369332"/>
          </a:xfrm>
          <a:prstGeom prst="rect">
            <a:avLst/>
          </a:prstGeom>
        </p:spPr>
        <p:txBody>
          <a:bodyPr wrap="none">
            <a:spAutoFit/>
          </a:bodyPr>
          <a:lstStyle/>
          <a:p>
            <a:r>
              <a:rPr lang="en-US" b="1" dirty="0">
                <a:solidFill>
                  <a:srgbClr val="0070C0"/>
                </a:solidFill>
              </a:rPr>
              <a:t>Prognosis &amp; Complications</a:t>
            </a:r>
          </a:p>
        </p:txBody>
      </p:sp>
      <p:sp>
        <p:nvSpPr>
          <p:cNvPr id="12" name="Rectangle 11"/>
          <p:cNvSpPr/>
          <p:nvPr/>
        </p:nvSpPr>
        <p:spPr>
          <a:xfrm>
            <a:off x="0" y="1065889"/>
            <a:ext cx="1848006" cy="461665"/>
          </a:xfrm>
          <a:prstGeom prst="rect">
            <a:avLst/>
          </a:prstGeom>
        </p:spPr>
        <p:txBody>
          <a:bodyPr wrap="none">
            <a:spAutoFit/>
          </a:bodyPr>
          <a:lstStyle/>
          <a:p>
            <a:pPr marL="342900" indent="-342900">
              <a:buClr>
                <a:schemeClr val="accent1"/>
              </a:buClr>
              <a:buFont typeface="Arial" panose="020B0604020202020204" pitchFamily="34" charset="0"/>
              <a:buChar char="•"/>
            </a:pPr>
            <a:r>
              <a:rPr lang="en-US" sz="2400" b="1" dirty="0" smtClean="0"/>
              <a:t>Prognosis:</a:t>
            </a:r>
            <a:endParaRPr lang="en-US" sz="2400" b="1" dirty="0"/>
          </a:p>
        </p:txBody>
      </p:sp>
      <p:sp>
        <p:nvSpPr>
          <p:cNvPr id="13" name="Rectangle 12"/>
          <p:cNvSpPr/>
          <p:nvPr/>
        </p:nvSpPr>
        <p:spPr>
          <a:xfrm>
            <a:off x="346881" y="1609477"/>
            <a:ext cx="6096001" cy="2369880"/>
          </a:xfrm>
          <a:prstGeom prst="rect">
            <a:avLst/>
          </a:prstGeom>
        </p:spPr>
        <p:txBody>
          <a:bodyPr>
            <a:spAutoFit/>
          </a:bodyPr>
          <a:lstStyle/>
          <a:p>
            <a:pPr marL="342900" indent="-342900">
              <a:buFont typeface="Arial" panose="020B0604020202020204" pitchFamily="34" charset="0"/>
              <a:buChar char="•"/>
            </a:pPr>
            <a:r>
              <a:rPr lang="en-US" sz="2000" b="1" u="sng" dirty="0" err="1"/>
              <a:t>Gonococcal</a:t>
            </a:r>
            <a:r>
              <a:rPr lang="en-US" sz="2000" dirty="0"/>
              <a:t> arthritis has an </a:t>
            </a:r>
            <a:r>
              <a:rPr lang="en-US" sz="2000" b="1" u="sng" dirty="0"/>
              <a:t>excellent</a:t>
            </a:r>
            <a:r>
              <a:rPr lang="en-US" sz="2000" dirty="0"/>
              <a:t> outcome </a:t>
            </a:r>
          </a:p>
          <a:p>
            <a:pPr marL="342900" indent="-342900">
              <a:buFont typeface="Arial" panose="020B0604020202020204" pitchFamily="34" charset="0"/>
              <a:buChar char="•"/>
            </a:pPr>
            <a:r>
              <a:rPr lang="en-US" sz="2000" dirty="0"/>
              <a:t>Risk factors for long –term adverse </a:t>
            </a:r>
            <a:r>
              <a:rPr lang="en-US" sz="2000" dirty="0" err="1"/>
              <a:t>sequellae</a:t>
            </a:r>
            <a:r>
              <a:rPr lang="en-US" sz="2000" dirty="0"/>
              <a:t> include:</a:t>
            </a:r>
          </a:p>
          <a:p>
            <a:pPr marL="742950" lvl="1" indent="-285750">
              <a:buFont typeface="Wingdings" panose="05000000000000000000" pitchFamily="2" charset="2"/>
              <a:buChar char="ü"/>
            </a:pPr>
            <a:r>
              <a:rPr lang="en-US" dirty="0"/>
              <a:t>Age</a:t>
            </a:r>
          </a:p>
          <a:p>
            <a:pPr marL="742950" lvl="1" indent="-285750">
              <a:buFont typeface="Wingdings" panose="05000000000000000000" pitchFamily="2" charset="2"/>
              <a:buChar char="ü"/>
            </a:pPr>
            <a:r>
              <a:rPr lang="en-US" dirty="0"/>
              <a:t>Prior rheumatoid arthritis</a:t>
            </a:r>
          </a:p>
          <a:p>
            <a:pPr marL="742950" lvl="1" indent="-285750">
              <a:buFont typeface="Wingdings" panose="05000000000000000000" pitchFamily="2" charset="2"/>
              <a:buChar char="ü"/>
            </a:pPr>
            <a:r>
              <a:rPr lang="en-US" dirty="0"/>
              <a:t>Poly-articular joint involvement</a:t>
            </a:r>
          </a:p>
          <a:p>
            <a:pPr marL="742950" lvl="1" indent="-285750">
              <a:buFont typeface="Wingdings" panose="05000000000000000000" pitchFamily="2" charset="2"/>
              <a:buChar char="ü"/>
            </a:pPr>
            <a:r>
              <a:rPr lang="en-US" dirty="0"/>
              <a:t>Hip or shoulder involvement</a:t>
            </a:r>
          </a:p>
          <a:p>
            <a:pPr marL="742950" lvl="1" indent="-285750">
              <a:buFont typeface="Wingdings" panose="05000000000000000000" pitchFamily="2" charset="2"/>
              <a:buChar char="ü"/>
            </a:pPr>
            <a:r>
              <a:rPr lang="en-US" dirty="0"/>
              <a:t>Virulent pathogens</a:t>
            </a:r>
          </a:p>
          <a:p>
            <a:pPr marL="742950" lvl="1" indent="-285750">
              <a:buFont typeface="Wingdings" panose="05000000000000000000" pitchFamily="2" charset="2"/>
              <a:buChar char="ü"/>
            </a:pPr>
            <a:r>
              <a:rPr lang="en-US" dirty="0"/>
              <a:t>Delayed initiation or response to therapy</a:t>
            </a:r>
          </a:p>
        </p:txBody>
      </p:sp>
      <p:sp>
        <p:nvSpPr>
          <p:cNvPr id="15" name="Rectangle 14"/>
          <p:cNvSpPr/>
          <p:nvPr/>
        </p:nvSpPr>
        <p:spPr>
          <a:xfrm>
            <a:off x="346880" y="4647974"/>
            <a:ext cx="11663149" cy="369332"/>
          </a:xfrm>
          <a:prstGeom prst="rect">
            <a:avLst/>
          </a:prstGeom>
        </p:spPr>
        <p:txBody>
          <a:bodyPr wrap="square">
            <a:spAutoFit/>
          </a:bodyPr>
          <a:lstStyle/>
          <a:p>
            <a:pPr marL="285750" indent="-285750">
              <a:buFont typeface="Arial" panose="020B0604020202020204" pitchFamily="34" charset="0"/>
              <a:buChar char="•"/>
            </a:pPr>
            <a:r>
              <a:rPr lang="en-US" b="1" u="sng" dirty="0" smtClean="0"/>
              <a:t>Non-</a:t>
            </a:r>
            <a:r>
              <a:rPr lang="en-US" b="1" u="sng" dirty="0" err="1" smtClean="0"/>
              <a:t>gonococcal</a:t>
            </a:r>
            <a:r>
              <a:rPr lang="en-US" dirty="0" smtClean="0"/>
              <a:t> </a:t>
            </a:r>
            <a:r>
              <a:rPr lang="en-US" dirty="0"/>
              <a:t>arthritis: can result in scarring with limitation of movement, ambulation is affected in 50% of cases.</a:t>
            </a:r>
          </a:p>
        </p:txBody>
      </p:sp>
      <p:sp>
        <p:nvSpPr>
          <p:cNvPr id="16" name="Rectangle 15"/>
          <p:cNvSpPr/>
          <p:nvPr/>
        </p:nvSpPr>
        <p:spPr>
          <a:xfrm>
            <a:off x="0" y="4179943"/>
            <a:ext cx="2422586" cy="461665"/>
          </a:xfrm>
          <a:prstGeom prst="rect">
            <a:avLst/>
          </a:prstGeom>
        </p:spPr>
        <p:txBody>
          <a:bodyPr wrap="none">
            <a:spAutoFit/>
          </a:bodyPr>
          <a:lstStyle/>
          <a:p>
            <a:pPr marL="342900" indent="-342900">
              <a:buClr>
                <a:schemeClr val="accent1"/>
              </a:buClr>
              <a:buFont typeface="Arial" panose="020B0604020202020204" pitchFamily="34" charset="0"/>
              <a:buChar char="•"/>
            </a:pPr>
            <a:r>
              <a:rPr lang="en-US" sz="2400" b="1" dirty="0" smtClean="0"/>
              <a:t>Complications:</a:t>
            </a:r>
            <a:endParaRPr lang="en-US" sz="2400" b="1" dirty="0"/>
          </a:p>
        </p:txBody>
      </p:sp>
      <p:pic>
        <p:nvPicPr>
          <p:cNvPr id="19" name="Picture 2" descr="http://t0.gstatic.com/images?q=tbn:eW4cuvhqCCKUnM:http://ajs.sagepub.com/content/35/7/1059/F1.large.jpg">
            <a:hlinkClick r:id="rId3"/>
          </p:cNvPr>
          <p:cNvPicPr>
            <a:picLocks noChangeAspect="1" noChangeArrowheads="1"/>
          </p:cNvPicPr>
          <p:nvPr/>
        </p:nvPicPr>
        <p:blipFill>
          <a:blip r:embed="rId4" cstate="print"/>
          <a:srcRect/>
          <a:stretch>
            <a:fillRect/>
          </a:stretch>
        </p:blipFill>
        <p:spPr bwMode="auto">
          <a:xfrm>
            <a:off x="8895861" y="0"/>
            <a:ext cx="1966620" cy="2209800"/>
          </a:xfrm>
          <a:prstGeom prst="rect">
            <a:avLst/>
          </a:prstGeom>
          <a:noFill/>
        </p:spPr>
      </p:pic>
      <p:pic>
        <p:nvPicPr>
          <p:cNvPr id="20" name="Picture 4" descr="http://t1.gstatic.com/images?q=tbn:3SE14OFBbJRkFM:http://www.agrabilityproject.org/images/clip_image005_0003.jpg">
            <a:hlinkClick r:id="rId5"/>
          </p:cNvPr>
          <p:cNvPicPr>
            <a:picLocks noChangeAspect="1" noChangeArrowheads="1"/>
          </p:cNvPicPr>
          <p:nvPr/>
        </p:nvPicPr>
        <p:blipFill>
          <a:blip r:embed="rId6" cstate="print"/>
          <a:srcRect/>
          <a:stretch>
            <a:fillRect/>
          </a:stretch>
        </p:blipFill>
        <p:spPr bwMode="auto">
          <a:xfrm>
            <a:off x="10862481" y="-113"/>
            <a:ext cx="1263015" cy="2209913"/>
          </a:xfrm>
          <a:prstGeom prst="rect">
            <a:avLst/>
          </a:prstGeom>
          <a:noFill/>
        </p:spPr>
      </p:pic>
    </p:spTree>
    <p:extLst>
      <p:ext uri="{BB962C8B-B14F-4D97-AF65-F5344CB8AC3E}">
        <p14:creationId xmlns:p14="http://schemas.microsoft.com/office/powerpoint/2010/main" val="3906274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499500"/>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45269" y="176084"/>
            <a:ext cx="5635838" cy="646331"/>
          </a:xfrm>
          <a:prstGeom prst="rect">
            <a:avLst/>
          </a:prstGeom>
        </p:spPr>
        <p:txBody>
          <a:bodyPr wrap="none">
            <a:spAutoFit/>
          </a:bodyPr>
          <a:lstStyle/>
          <a:p>
            <a:r>
              <a:rPr lang="en-US" sz="3600" dirty="0">
                <a:ea typeface="+mj-ea"/>
                <a:cs typeface="+mj-cs"/>
              </a:rPr>
              <a:t>Infections of Joint </a:t>
            </a:r>
            <a:r>
              <a:rPr lang="en-US" sz="3600" dirty="0" smtClean="0">
                <a:ea typeface="+mj-ea"/>
                <a:cs typeface="+mj-cs"/>
              </a:rPr>
              <a:t>Prosthesis:</a:t>
            </a:r>
            <a:endParaRPr lang="en-US" sz="3600" dirty="0">
              <a:ea typeface="+mj-ea"/>
              <a:cs typeface="+mj-cs"/>
            </a:endParaRPr>
          </a:p>
        </p:txBody>
      </p:sp>
      <p:sp>
        <p:nvSpPr>
          <p:cNvPr id="6" name="Rectangle 5"/>
          <p:cNvSpPr/>
          <p:nvPr/>
        </p:nvSpPr>
        <p:spPr>
          <a:xfrm>
            <a:off x="199032" y="1285469"/>
            <a:ext cx="7010624" cy="1754326"/>
          </a:xfrm>
          <a:prstGeom prst="rect">
            <a:avLst/>
          </a:prstGeom>
        </p:spPr>
        <p:txBody>
          <a:bodyPr wrap="square">
            <a:spAutoFit/>
          </a:bodyPr>
          <a:lstStyle/>
          <a:p>
            <a:pPr marL="285750" indent="-285750">
              <a:buClr>
                <a:schemeClr val="accent6"/>
              </a:buClr>
              <a:buFont typeface="Arial" panose="020B0604020202020204" pitchFamily="34" charset="0"/>
              <a:buChar char="•"/>
            </a:pPr>
            <a:r>
              <a:rPr lang="en-US" dirty="0"/>
              <a:t>Occur in 1-5% of total joint replacement.</a:t>
            </a:r>
          </a:p>
          <a:p>
            <a:pPr marL="285750" indent="-285750">
              <a:buClr>
                <a:schemeClr val="accent6"/>
              </a:buClr>
              <a:buFont typeface="Arial" panose="020B0604020202020204" pitchFamily="34" charset="0"/>
              <a:buChar char="•"/>
            </a:pPr>
            <a:r>
              <a:rPr lang="en-US" dirty="0"/>
              <a:t>Most  infections occurs within 5 years of joint replacement.</a:t>
            </a:r>
          </a:p>
          <a:p>
            <a:pPr marL="285750" indent="-285750">
              <a:buClr>
                <a:schemeClr val="accent6"/>
              </a:buClr>
              <a:buFont typeface="Arial" panose="020B0604020202020204" pitchFamily="34" charset="0"/>
              <a:buChar char="•"/>
            </a:pPr>
            <a:r>
              <a:rPr lang="en-US" dirty="0"/>
              <a:t>Often caused by skin flora</a:t>
            </a:r>
          </a:p>
          <a:p>
            <a:pPr marL="285750" indent="-285750">
              <a:buClr>
                <a:schemeClr val="accent6"/>
              </a:buClr>
              <a:buFont typeface="Arial" panose="020B0604020202020204" pitchFamily="34" charset="0"/>
              <a:buChar char="•"/>
            </a:pPr>
            <a:r>
              <a:rPr lang="en-US" dirty="0"/>
              <a:t>Diagnostic aspiration of joint fluid necessary </a:t>
            </a:r>
          </a:p>
          <a:p>
            <a:pPr marL="285750" indent="-285750">
              <a:buClr>
                <a:schemeClr val="accent6"/>
              </a:buClr>
              <a:buFont typeface="Arial" panose="020B0604020202020204" pitchFamily="34" charset="0"/>
              <a:buChar char="•"/>
            </a:pPr>
            <a:r>
              <a:rPr lang="en-US" dirty="0"/>
              <a:t>Result in significant morbidity and health care costs.</a:t>
            </a:r>
          </a:p>
          <a:p>
            <a:pPr marL="285750" indent="-285750">
              <a:buClr>
                <a:schemeClr val="accent6"/>
              </a:buClr>
              <a:buFont typeface="Arial" panose="020B0604020202020204" pitchFamily="34" charset="0"/>
              <a:buChar char="•"/>
            </a:pPr>
            <a:r>
              <a:rPr lang="en-US" dirty="0"/>
              <a:t>Successful outcomes results  from multidisciplinary approach.</a:t>
            </a:r>
            <a:r>
              <a:rPr lang="en-US" b="1" dirty="0">
                <a:solidFill>
                  <a:srgbClr val="C00000"/>
                </a:solidFill>
              </a:rPr>
              <a:t> </a:t>
            </a:r>
            <a:endParaRPr lang="en-US" dirty="0"/>
          </a:p>
        </p:txBody>
      </p:sp>
      <p:cxnSp>
        <p:nvCxnSpPr>
          <p:cNvPr id="7" name="Straight Connector 6"/>
          <p:cNvCxnSpPr/>
          <p:nvPr/>
        </p:nvCxnSpPr>
        <p:spPr>
          <a:xfrm flipV="1">
            <a:off x="199032" y="668741"/>
            <a:ext cx="5328311" cy="62213"/>
          </a:xfrm>
          <a:prstGeom prst="line">
            <a:avLst/>
          </a:prstGeom>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0" y="3187502"/>
            <a:ext cx="12062588" cy="2215991"/>
          </a:xfrm>
          <a:prstGeom prst="rect">
            <a:avLst/>
          </a:prstGeom>
        </p:spPr>
        <p:txBody>
          <a:bodyPr wrap="square">
            <a:spAutoFit/>
          </a:bodyPr>
          <a:lstStyle/>
          <a:p>
            <a:pPr marL="285750" indent="-285750">
              <a:buClr>
                <a:schemeClr val="accent5"/>
              </a:buClr>
              <a:buFont typeface="Arial" panose="020B0604020202020204" pitchFamily="34" charset="0"/>
              <a:buChar char="•"/>
            </a:pPr>
            <a:r>
              <a:rPr lang="en-US" sz="2400" b="1" dirty="0" smtClean="0"/>
              <a:t>Risk factors</a:t>
            </a:r>
            <a:r>
              <a:rPr lang="en-US" sz="2400" dirty="0" smtClean="0"/>
              <a:t>:</a:t>
            </a:r>
          </a:p>
          <a:p>
            <a:pPr marL="800100" lvl="1" indent="-342900">
              <a:buClr>
                <a:schemeClr val="accent5"/>
              </a:buClr>
              <a:buFont typeface="Wingdings" panose="05000000000000000000" pitchFamily="2" charset="2"/>
              <a:buChar char="ü"/>
            </a:pPr>
            <a:r>
              <a:rPr lang="en-US" dirty="0" smtClean="0"/>
              <a:t> history of superficial </a:t>
            </a:r>
            <a:r>
              <a:rPr lang="en-US" dirty="0"/>
              <a:t>wound infection, post surgical complications, underlying illness, any source of bacteremia</a:t>
            </a:r>
            <a:r>
              <a:rPr lang="en-US" dirty="0" smtClean="0"/>
              <a:t>.</a:t>
            </a:r>
          </a:p>
          <a:p>
            <a:endParaRPr lang="en-US" dirty="0"/>
          </a:p>
          <a:p>
            <a:pPr marL="285750" indent="-285750">
              <a:buClr>
                <a:schemeClr val="accent4"/>
              </a:buClr>
              <a:buFont typeface="Arial" panose="020B0604020202020204" pitchFamily="34" charset="0"/>
              <a:buChar char="•"/>
            </a:pPr>
            <a:r>
              <a:rPr lang="en-US" sz="2400" b="1" dirty="0"/>
              <a:t>Differential diagnosis:</a:t>
            </a:r>
          </a:p>
          <a:p>
            <a:pPr marL="742950" lvl="1" indent="-285750">
              <a:buClr>
                <a:schemeClr val="accent4"/>
              </a:buClr>
              <a:buFont typeface="Wingdings" panose="05000000000000000000" pitchFamily="2" charset="2"/>
              <a:buChar char="ü"/>
            </a:pPr>
            <a:r>
              <a:rPr lang="en-US" dirty="0"/>
              <a:t>Aseptic loosening or dislocation of prosthetic joint</a:t>
            </a:r>
          </a:p>
          <a:p>
            <a:pPr marL="742950" lvl="1" indent="-285750">
              <a:buClr>
                <a:schemeClr val="accent4"/>
              </a:buClr>
              <a:buFont typeface="Wingdings" panose="05000000000000000000" pitchFamily="2" charset="2"/>
              <a:buChar char="ü"/>
            </a:pPr>
            <a:r>
              <a:rPr lang="en-US" dirty="0"/>
              <a:t>Prosthetic debris  induced </a:t>
            </a:r>
            <a:r>
              <a:rPr lang="en-US" dirty="0" err="1"/>
              <a:t>cynovitis</a:t>
            </a:r>
            <a:r>
              <a:rPr lang="en-US" dirty="0"/>
              <a:t> &amp;</a:t>
            </a:r>
          </a:p>
          <a:p>
            <a:pPr marL="742950" lvl="1" indent="-285750">
              <a:buClr>
                <a:schemeClr val="accent4"/>
              </a:buClr>
              <a:buFont typeface="Wingdings" panose="05000000000000000000" pitchFamily="2" charset="2"/>
              <a:buChar char="ü"/>
            </a:pPr>
            <a:r>
              <a:rPr lang="en-US" dirty="0" err="1"/>
              <a:t>hemarthrosis</a:t>
            </a:r>
            <a:endParaRPr lang="en-US" dirty="0"/>
          </a:p>
        </p:txBody>
      </p:sp>
    </p:spTree>
    <p:extLst>
      <p:ext uri="{BB962C8B-B14F-4D97-AF65-F5344CB8AC3E}">
        <p14:creationId xmlns:p14="http://schemas.microsoft.com/office/powerpoint/2010/main" val="3898891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28794"/>
            <a:ext cx="12165840" cy="3847207"/>
          </a:xfrm>
          <a:prstGeom prst="rect">
            <a:avLst/>
          </a:prstGeom>
        </p:spPr>
        <p:txBody>
          <a:bodyPr wrap="square">
            <a:spAutoFit/>
          </a:bodyPr>
          <a:lstStyle/>
          <a:p>
            <a:pPr marL="285750" indent="-285750">
              <a:buClr>
                <a:schemeClr val="accent2"/>
              </a:buClr>
              <a:buFont typeface="Arial" panose="020B0604020202020204" pitchFamily="34" charset="0"/>
              <a:buChar char="•"/>
            </a:pPr>
            <a:r>
              <a:rPr lang="en-US" sz="2400" b="1" dirty="0" smtClean="0"/>
              <a:t>Etiology</a:t>
            </a:r>
            <a:r>
              <a:rPr lang="en-US" sz="2800" b="1" dirty="0" smtClean="0"/>
              <a:t>:</a:t>
            </a:r>
          </a:p>
          <a:p>
            <a:pPr marL="800100" lvl="1" indent="-342900">
              <a:buClr>
                <a:schemeClr val="accent2">
                  <a:lumMod val="60000"/>
                  <a:lumOff val="40000"/>
                </a:schemeClr>
              </a:buClr>
              <a:buFont typeface="Wingdings" panose="05000000000000000000" pitchFamily="2" charset="2"/>
              <a:buChar char="ü"/>
            </a:pPr>
            <a:r>
              <a:rPr lang="en-US" sz="2000" dirty="0" smtClean="0"/>
              <a:t>Results </a:t>
            </a:r>
            <a:r>
              <a:rPr lang="en-US" sz="2000" dirty="0"/>
              <a:t>from </a:t>
            </a:r>
            <a:r>
              <a:rPr lang="en-US" sz="2000" b="1" u="sng" dirty="0"/>
              <a:t>contamination during surgery </a:t>
            </a:r>
            <a:r>
              <a:rPr lang="en-US" sz="2000" dirty="0"/>
              <a:t>or post op. </a:t>
            </a:r>
            <a:r>
              <a:rPr lang="en-US" sz="2000" u="sng" dirty="0"/>
              <a:t>wound infection </a:t>
            </a:r>
            <a:r>
              <a:rPr lang="en-US" sz="2000" dirty="0"/>
              <a:t>adjacent to the prosthesis.</a:t>
            </a:r>
          </a:p>
          <a:p>
            <a:pPr marL="800100" lvl="1" indent="-342900">
              <a:buClr>
                <a:schemeClr val="accent2">
                  <a:lumMod val="60000"/>
                  <a:lumOff val="40000"/>
                </a:schemeClr>
              </a:buClr>
              <a:buFont typeface="Wingdings" panose="05000000000000000000" pitchFamily="2" charset="2"/>
              <a:buChar char="ü"/>
            </a:pPr>
            <a:r>
              <a:rPr lang="en-US" sz="2000" dirty="0"/>
              <a:t>Factors </a:t>
            </a:r>
            <a:r>
              <a:rPr lang="en-US" sz="2000" u="sng" dirty="0"/>
              <a:t>delay healing </a:t>
            </a:r>
            <a:r>
              <a:rPr lang="en-US" sz="2000" dirty="0"/>
              <a:t>( hematoma, ischemia)</a:t>
            </a:r>
          </a:p>
          <a:p>
            <a:pPr marL="800100" lvl="1" indent="-342900">
              <a:buClr>
                <a:schemeClr val="accent2">
                  <a:lumMod val="60000"/>
                  <a:lumOff val="40000"/>
                </a:schemeClr>
              </a:buClr>
              <a:buFont typeface="Wingdings" panose="05000000000000000000" pitchFamily="2" charset="2"/>
              <a:buChar char="ü"/>
            </a:pPr>
            <a:r>
              <a:rPr lang="en-US" sz="2000" dirty="0"/>
              <a:t>Occasionally result from </a:t>
            </a:r>
            <a:r>
              <a:rPr lang="en-US" sz="2000" b="1" dirty="0"/>
              <a:t>bacteremia</a:t>
            </a:r>
          </a:p>
          <a:p>
            <a:pPr marL="800100" lvl="1" indent="-342900">
              <a:buClr>
                <a:schemeClr val="accent2">
                  <a:lumMod val="60000"/>
                  <a:lumOff val="40000"/>
                </a:schemeClr>
              </a:buClr>
              <a:buFont typeface="Wingdings" panose="05000000000000000000" pitchFamily="2" charset="2"/>
              <a:buChar char="ü"/>
            </a:pPr>
            <a:r>
              <a:rPr lang="en-US" sz="2000" dirty="0"/>
              <a:t>Prosthesis &amp; bone cement predispose to infection</a:t>
            </a:r>
          </a:p>
          <a:p>
            <a:pPr marL="800100" lvl="1" indent="-342900">
              <a:buClr>
                <a:schemeClr val="accent2">
                  <a:lumMod val="60000"/>
                  <a:lumOff val="40000"/>
                </a:schemeClr>
              </a:buClr>
              <a:buFont typeface="Wingdings" panose="05000000000000000000" pitchFamily="2" charset="2"/>
              <a:buChar char="ü"/>
            </a:pPr>
            <a:r>
              <a:rPr lang="en-US" sz="2000" dirty="0"/>
              <a:t>Occurs at the prosthesis-bone interface</a:t>
            </a:r>
          </a:p>
          <a:p>
            <a:pPr marL="800100" lvl="1" indent="-342900">
              <a:buClr>
                <a:schemeClr val="accent2">
                  <a:lumMod val="60000"/>
                  <a:lumOff val="40000"/>
                </a:schemeClr>
              </a:buClr>
              <a:buFont typeface="Wingdings" panose="05000000000000000000" pitchFamily="2" charset="2"/>
              <a:buChar char="ü"/>
            </a:pPr>
            <a:r>
              <a:rPr lang="en-US" sz="2000" dirty="0"/>
              <a:t>Bacteria adhere to biomaterials and develop a biofilm that protect them from host defenses and antimicrobial agents.</a:t>
            </a:r>
          </a:p>
          <a:p>
            <a:pPr marL="800100" lvl="1" indent="-342900">
              <a:buClr>
                <a:schemeClr val="accent2">
                  <a:lumMod val="60000"/>
                  <a:lumOff val="40000"/>
                </a:schemeClr>
              </a:buClr>
              <a:buFont typeface="Wingdings" panose="05000000000000000000" pitchFamily="2" charset="2"/>
              <a:buChar char="ü"/>
            </a:pPr>
            <a:r>
              <a:rPr lang="en-US" sz="2000" b="1" dirty="0">
                <a:solidFill>
                  <a:srgbClr val="FF0000"/>
                </a:solidFill>
              </a:rPr>
              <a:t>Mostly caused by coagulase negative staph., or </a:t>
            </a:r>
            <a:r>
              <a:rPr lang="en-US" sz="2000" b="1" i="1" dirty="0" err="1">
                <a:solidFill>
                  <a:srgbClr val="FF0000"/>
                </a:solidFill>
              </a:rPr>
              <a:t>S.aureus</a:t>
            </a:r>
            <a:r>
              <a:rPr lang="en-US" sz="2000" b="1" dirty="0" smtClean="0">
                <a:solidFill>
                  <a:srgbClr val="FF0000"/>
                </a:solidFill>
              </a:rPr>
              <a:t>.</a:t>
            </a:r>
          </a:p>
          <a:p>
            <a:pPr marL="800100" lvl="1" indent="-342900">
              <a:buClr>
                <a:schemeClr val="accent2">
                  <a:lumMod val="60000"/>
                  <a:lumOff val="40000"/>
                </a:schemeClr>
              </a:buClr>
              <a:buFont typeface="Wingdings" panose="05000000000000000000" pitchFamily="2" charset="2"/>
              <a:buChar char="ü"/>
            </a:pPr>
            <a:r>
              <a:rPr lang="en-US" sz="2000" dirty="0"/>
              <a:t>Occasional pathogens: </a:t>
            </a:r>
            <a:r>
              <a:rPr lang="en-US" sz="2000" b="1" dirty="0">
                <a:solidFill>
                  <a:srgbClr val="FF0000"/>
                </a:solidFill>
              </a:rPr>
              <a:t>streptococci, enterococci ,</a:t>
            </a:r>
            <a:r>
              <a:rPr lang="en-US" sz="2000" b="1" dirty="0" smtClean="0">
                <a:solidFill>
                  <a:srgbClr val="FF0000"/>
                </a:solidFill>
              </a:rPr>
              <a:t>and anaerobes</a:t>
            </a:r>
            <a:endParaRPr lang="en-US" sz="2000" b="1" dirty="0">
              <a:solidFill>
                <a:srgbClr val="FF0000"/>
              </a:solidFill>
            </a:endParaRPr>
          </a:p>
          <a:p>
            <a:pPr marL="800100" lvl="1" indent="-342900">
              <a:buClr>
                <a:schemeClr val="accent2">
                  <a:lumMod val="60000"/>
                  <a:lumOff val="40000"/>
                </a:schemeClr>
              </a:buClr>
              <a:buFont typeface="Wingdings" panose="05000000000000000000" pitchFamily="2" charset="2"/>
              <a:buChar char="ü"/>
            </a:pPr>
            <a:r>
              <a:rPr lang="en-US" sz="2000" dirty="0"/>
              <a:t>Usually </a:t>
            </a:r>
            <a:r>
              <a:rPr lang="en-US" sz="2000" b="1" dirty="0"/>
              <a:t>single pathogen </a:t>
            </a:r>
            <a:r>
              <a:rPr lang="en-US" sz="2000" dirty="0"/>
              <a:t>,occasionally </a:t>
            </a:r>
            <a:r>
              <a:rPr lang="en-US" sz="2000" b="1" dirty="0" err="1" smtClean="0"/>
              <a:t>polymicrobial</a:t>
            </a:r>
            <a:endParaRPr lang="en-US" sz="2000" b="1" dirty="0"/>
          </a:p>
          <a:p>
            <a:pPr marL="285750" indent="-285750">
              <a:buFont typeface="Arial" panose="020B0604020202020204" pitchFamily="34" charset="0"/>
              <a:buChar char="•"/>
            </a:pPr>
            <a:endParaRPr lang="en-US" dirty="0"/>
          </a:p>
        </p:txBody>
      </p:sp>
      <p:sp>
        <p:nvSpPr>
          <p:cNvPr id="4" name="Rectangle 3"/>
          <p:cNvSpPr/>
          <p:nvPr/>
        </p:nvSpPr>
        <p:spPr>
          <a:xfrm>
            <a:off x="45269" y="176084"/>
            <a:ext cx="5635838" cy="646331"/>
          </a:xfrm>
          <a:prstGeom prst="rect">
            <a:avLst/>
          </a:prstGeom>
        </p:spPr>
        <p:txBody>
          <a:bodyPr wrap="none">
            <a:spAutoFit/>
          </a:bodyPr>
          <a:lstStyle/>
          <a:p>
            <a:r>
              <a:rPr lang="en-US" sz="3600" dirty="0">
                <a:ea typeface="+mj-ea"/>
                <a:cs typeface="+mj-cs"/>
              </a:rPr>
              <a:t>Infections of Joint </a:t>
            </a:r>
            <a:r>
              <a:rPr lang="en-US" sz="3600" dirty="0" smtClean="0">
                <a:ea typeface="+mj-ea"/>
                <a:cs typeface="+mj-cs"/>
              </a:rPr>
              <a:t>Prosthesis:</a:t>
            </a:r>
            <a:endParaRPr lang="en-US" sz="3600" dirty="0">
              <a:ea typeface="+mj-ea"/>
              <a:cs typeface="+mj-cs"/>
            </a:endParaRPr>
          </a:p>
        </p:txBody>
      </p:sp>
      <p:cxnSp>
        <p:nvCxnSpPr>
          <p:cNvPr id="5" name="Straight Connector 4"/>
          <p:cNvCxnSpPr/>
          <p:nvPr/>
        </p:nvCxnSpPr>
        <p:spPr>
          <a:xfrm flipV="1">
            <a:off x="199032" y="668741"/>
            <a:ext cx="5328311" cy="62213"/>
          </a:xfrm>
          <a:prstGeom prst="line">
            <a:avLst/>
          </a:prstGeom>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199032" y="4451547"/>
            <a:ext cx="3231975" cy="461665"/>
          </a:xfrm>
          <a:prstGeom prst="rect">
            <a:avLst/>
          </a:prstGeom>
        </p:spPr>
        <p:txBody>
          <a:bodyPr wrap="none">
            <a:spAutoFit/>
          </a:bodyPr>
          <a:lstStyle/>
          <a:p>
            <a:pPr marL="342900" indent="-342900">
              <a:buClr>
                <a:schemeClr val="accent1"/>
              </a:buClr>
              <a:buFont typeface="Arial" panose="020B0604020202020204" pitchFamily="34" charset="0"/>
              <a:buChar char="•"/>
            </a:pPr>
            <a:r>
              <a:rPr lang="en-US" sz="2400" b="1" dirty="0"/>
              <a:t>Patient </a:t>
            </a:r>
            <a:r>
              <a:rPr lang="en-US" sz="2400" b="1" dirty="0" smtClean="0"/>
              <a:t>Presentation:</a:t>
            </a:r>
            <a:endParaRPr lang="en-US" sz="2400" b="1" dirty="0"/>
          </a:p>
        </p:txBody>
      </p:sp>
      <p:sp>
        <p:nvSpPr>
          <p:cNvPr id="7" name="Rectangle 6"/>
          <p:cNvSpPr/>
          <p:nvPr/>
        </p:nvSpPr>
        <p:spPr>
          <a:xfrm>
            <a:off x="564675" y="4913212"/>
            <a:ext cx="11036489" cy="1631216"/>
          </a:xfrm>
          <a:prstGeom prst="rect">
            <a:avLst/>
          </a:prstGeom>
        </p:spPr>
        <p:txBody>
          <a:bodyPr wrap="square">
            <a:spAutoFit/>
          </a:bodyPr>
          <a:lstStyle/>
          <a:p>
            <a:pPr marL="285750" indent="-285750">
              <a:buClr>
                <a:schemeClr val="accent1"/>
              </a:buClr>
              <a:buFont typeface="Wingdings" panose="05000000000000000000" pitchFamily="2" charset="2"/>
              <a:buChar char="ü"/>
            </a:pPr>
            <a:r>
              <a:rPr lang="en-US" sz="2000" dirty="0" err="1"/>
              <a:t>Subacute</a:t>
            </a:r>
            <a:r>
              <a:rPr lang="en-US" sz="2000" dirty="0"/>
              <a:t> onset</a:t>
            </a:r>
          </a:p>
          <a:p>
            <a:pPr marL="285750" indent="-285750">
              <a:buClr>
                <a:schemeClr val="accent1"/>
              </a:buClr>
              <a:buFont typeface="Wingdings" panose="05000000000000000000" pitchFamily="2" charset="2"/>
              <a:buChar char="ü"/>
            </a:pPr>
            <a:r>
              <a:rPr lang="en-US" sz="2000" i="1" dirty="0" err="1">
                <a:solidFill>
                  <a:srgbClr val="FF0000"/>
                </a:solidFill>
              </a:rPr>
              <a:t>S.aureus</a:t>
            </a:r>
            <a:r>
              <a:rPr lang="en-US" sz="2000" dirty="0">
                <a:solidFill>
                  <a:srgbClr val="FF0000"/>
                </a:solidFill>
              </a:rPr>
              <a:t>, </a:t>
            </a:r>
            <a:r>
              <a:rPr lang="en-US" sz="2000" dirty="0" err="1">
                <a:solidFill>
                  <a:srgbClr val="FF0000"/>
                </a:solidFill>
              </a:rPr>
              <a:t>streptococci,Gram</a:t>
            </a:r>
            <a:r>
              <a:rPr lang="en-US" sz="2000" dirty="0">
                <a:solidFill>
                  <a:srgbClr val="FF0000"/>
                </a:solidFill>
              </a:rPr>
              <a:t> negative rods </a:t>
            </a:r>
            <a:r>
              <a:rPr lang="en-US" sz="2000" dirty="0"/>
              <a:t>can cause acute ,rapidly progressive infection</a:t>
            </a:r>
          </a:p>
          <a:p>
            <a:pPr marL="285750" indent="-285750">
              <a:buClr>
                <a:schemeClr val="accent1"/>
              </a:buClr>
              <a:buFont typeface="Wingdings" panose="05000000000000000000" pitchFamily="2" charset="2"/>
              <a:buChar char="ü"/>
            </a:pPr>
            <a:r>
              <a:rPr lang="en-US" sz="2000" b="1" u="sng" dirty="0"/>
              <a:t>Joint pain </a:t>
            </a:r>
            <a:r>
              <a:rPr lang="en-US" sz="2000" dirty="0"/>
              <a:t>,</a:t>
            </a:r>
            <a:r>
              <a:rPr lang="en-US" sz="2000" b="1" u="sng" dirty="0"/>
              <a:t>swelling</a:t>
            </a:r>
            <a:r>
              <a:rPr lang="en-US" sz="2000" dirty="0"/>
              <a:t> most common</a:t>
            </a:r>
          </a:p>
          <a:p>
            <a:pPr marL="285750" indent="-285750">
              <a:buClr>
                <a:schemeClr val="accent1"/>
              </a:buClr>
              <a:buFont typeface="Wingdings" panose="05000000000000000000" pitchFamily="2" charset="2"/>
              <a:buChar char="ü"/>
            </a:pPr>
            <a:r>
              <a:rPr lang="en-US" sz="2000" dirty="0"/>
              <a:t>Fever with acute ,early postsurgical infections</a:t>
            </a:r>
          </a:p>
          <a:p>
            <a:pPr marL="285750" indent="-285750">
              <a:buClr>
                <a:schemeClr val="accent1"/>
              </a:buClr>
              <a:buFont typeface="Wingdings" panose="05000000000000000000" pitchFamily="2" charset="2"/>
              <a:buChar char="ü"/>
            </a:pPr>
            <a:r>
              <a:rPr lang="en-US" sz="2000" dirty="0"/>
              <a:t>Cellulitis, cutaneous wound, or discharging sinus overlying the joint.</a:t>
            </a:r>
          </a:p>
        </p:txBody>
      </p:sp>
    </p:spTree>
    <p:extLst>
      <p:ext uri="{BB962C8B-B14F-4D97-AF65-F5344CB8AC3E}">
        <p14:creationId xmlns:p14="http://schemas.microsoft.com/office/powerpoint/2010/main" val="225885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472204"/>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0" y="994353"/>
            <a:ext cx="4654095" cy="461665"/>
          </a:xfrm>
          <a:prstGeom prst="rect">
            <a:avLst/>
          </a:prstGeom>
        </p:spPr>
        <p:txBody>
          <a:bodyPr wrap="none">
            <a:spAutoFit/>
          </a:bodyPr>
          <a:lstStyle/>
          <a:p>
            <a:pPr marL="342900" indent="-342900">
              <a:buClr>
                <a:schemeClr val="accent5"/>
              </a:buClr>
              <a:buFont typeface="Arial" panose="020B0604020202020204" pitchFamily="34" charset="0"/>
              <a:buChar char="•"/>
            </a:pPr>
            <a:r>
              <a:rPr lang="en-US" sz="2400" b="1" dirty="0"/>
              <a:t>Diagnosis of Prosthetic </a:t>
            </a:r>
            <a:r>
              <a:rPr lang="en-US" sz="2400" b="1" dirty="0" smtClean="0"/>
              <a:t>Arthritis:</a:t>
            </a:r>
            <a:endParaRPr lang="en-US" sz="2400" b="1" dirty="0"/>
          </a:p>
        </p:txBody>
      </p:sp>
      <p:sp>
        <p:nvSpPr>
          <p:cNvPr id="6" name="Rectangle 5"/>
          <p:cNvSpPr/>
          <p:nvPr/>
        </p:nvSpPr>
        <p:spPr>
          <a:xfrm>
            <a:off x="331871" y="1490649"/>
            <a:ext cx="12146731" cy="1754326"/>
          </a:xfrm>
          <a:prstGeom prst="rect">
            <a:avLst/>
          </a:prstGeom>
        </p:spPr>
        <p:txBody>
          <a:bodyPr wrap="square">
            <a:spAutoFit/>
          </a:bodyPr>
          <a:lstStyle/>
          <a:p>
            <a:pPr marL="285750" indent="-285750">
              <a:buFont typeface="Arial" panose="020B0604020202020204" pitchFamily="34" charset="0"/>
              <a:buChar char="•"/>
            </a:pPr>
            <a:r>
              <a:rPr lang="en-US" dirty="0"/>
              <a:t>ESR and C-reactive protein( CRP ) may be high.</a:t>
            </a:r>
          </a:p>
          <a:p>
            <a:pPr marL="285750" indent="-285750">
              <a:buFont typeface="Arial" panose="020B0604020202020204" pitchFamily="34" charset="0"/>
              <a:buChar char="•"/>
            </a:pPr>
            <a:r>
              <a:rPr lang="en-US" dirty="0"/>
              <a:t>Aspiration &amp; surgical exploration to obtain specimen for culture &amp; sensitivity testing &amp; histopathology.</a:t>
            </a:r>
          </a:p>
          <a:p>
            <a:pPr marL="285750" indent="-285750">
              <a:buFont typeface="Arial" panose="020B0604020202020204" pitchFamily="34" charset="0"/>
              <a:buChar char="•"/>
            </a:pPr>
            <a:r>
              <a:rPr lang="en-US" dirty="0"/>
              <a:t>Skin flora regarded as pathogens if isolated from multiple deep tissue cultures.</a:t>
            </a:r>
          </a:p>
          <a:p>
            <a:pPr marL="285750" indent="-285750">
              <a:buFont typeface="Arial" panose="020B0604020202020204" pitchFamily="34" charset="0"/>
              <a:buChar char="•"/>
            </a:pPr>
            <a:r>
              <a:rPr lang="en-US" dirty="0"/>
              <a:t>Plain X-ray may not be helpful</a:t>
            </a:r>
          </a:p>
          <a:p>
            <a:pPr marL="285750" indent="-285750">
              <a:buFont typeface="Arial" panose="020B0604020202020204" pitchFamily="34" charset="0"/>
              <a:buChar char="•"/>
            </a:pPr>
            <a:r>
              <a:rPr lang="en-US" b="1" dirty="0"/>
              <a:t>Arthrography</a:t>
            </a:r>
            <a:r>
              <a:rPr lang="en-US" dirty="0"/>
              <a:t> may help define sinus tracts</a:t>
            </a:r>
          </a:p>
          <a:p>
            <a:pPr marL="285750" indent="-285750">
              <a:buFont typeface="Arial" panose="020B0604020202020204" pitchFamily="34" charset="0"/>
              <a:buChar char="•"/>
            </a:pPr>
            <a:r>
              <a:rPr lang="en-US" dirty="0"/>
              <a:t>Bone scan-not specific  for infection</a:t>
            </a:r>
          </a:p>
        </p:txBody>
      </p:sp>
      <p:sp>
        <p:nvSpPr>
          <p:cNvPr id="7" name="Rectangle 6"/>
          <p:cNvSpPr/>
          <p:nvPr/>
        </p:nvSpPr>
        <p:spPr>
          <a:xfrm>
            <a:off x="45269" y="176084"/>
            <a:ext cx="5635838" cy="646331"/>
          </a:xfrm>
          <a:prstGeom prst="rect">
            <a:avLst/>
          </a:prstGeom>
        </p:spPr>
        <p:txBody>
          <a:bodyPr wrap="none">
            <a:spAutoFit/>
          </a:bodyPr>
          <a:lstStyle/>
          <a:p>
            <a:r>
              <a:rPr lang="en-US" sz="3600" dirty="0">
                <a:ea typeface="+mj-ea"/>
                <a:cs typeface="+mj-cs"/>
              </a:rPr>
              <a:t>Infections of Joint </a:t>
            </a:r>
            <a:r>
              <a:rPr lang="en-US" sz="3600" dirty="0" smtClean="0">
                <a:ea typeface="+mj-ea"/>
                <a:cs typeface="+mj-cs"/>
              </a:rPr>
              <a:t>Prosthesis:</a:t>
            </a:r>
            <a:endParaRPr lang="en-US" sz="3600" dirty="0">
              <a:ea typeface="+mj-ea"/>
              <a:cs typeface="+mj-cs"/>
            </a:endParaRPr>
          </a:p>
        </p:txBody>
      </p:sp>
      <p:cxnSp>
        <p:nvCxnSpPr>
          <p:cNvPr id="8" name="Straight Connector 7"/>
          <p:cNvCxnSpPr/>
          <p:nvPr/>
        </p:nvCxnSpPr>
        <p:spPr>
          <a:xfrm flipV="1">
            <a:off x="199032" y="668741"/>
            <a:ext cx="5328311" cy="62213"/>
          </a:xfrm>
          <a:prstGeom prst="line">
            <a:avLst/>
          </a:prstGeom>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45269" y="3451544"/>
            <a:ext cx="4011867" cy="461665"/>
          </a:xfrm>
          <a:prstGeom prst="rect">
            <a:avLst/>
          </a:prstGeom>
        </p:spPr>
        <p:txBody>
          <a:bodyPr wrap="none">
            <a:spAutoFit/>
          </a:bodyPr>
          <a:lstStyle/>
          <a:p>
            <a:pPr marL="342900" indent="-342900">
              <a:buClr>
                <a:schemeClr val="accent5"/>
              </a:buClr>
              <a:buFont typeface="Arial" panose="020B0604020202020204" pitchFamily="34" charset="0"/>
              <a:buChar char="•"/>
            </a:pPr>
            <a:r>
              <a:rPr lang="en-US" sz="2400" b="1" dirty="0"/>
              <a:t>Treatment &amp; </a:t>
            </a:r>
            <a:r>
              <a:rPr lang="en-US" sz="2400" b="1" dirty="0" smtClean="0"/>
              <a:t>Management:</a:t>
            </a:r>
            <a:endParaRPr lang="en-US" sz="2400" b="1" dirty="0"/>
          </a:p>
        </p:txBody>
      </p:sp>
      <p:sp>
        <p:nvSpPr>
          <p:cNvPr id="10" name="Rectangle 9"/>
          <p:cNvSpPr/>
          <p:nvPr/>
        </p:nvSpPr>
        <p:spPr>
          <a:xfrm>
            <a:off x="331871" y="3913209"/>
            <a:ext cx="12179487" cy="1754326"/>
          </a:xfrm>
          <a:prstGeom prst="rect">
            <a:avLst/>
          </a:prstGeom>
        </p:spPr>
        <p:txBody>
          <a:bodyPr wrap="square">
            <a:spAutoFit/>
          </a:bodyPr>
          <a:lstStyle/>
          <a:p>
            <a:pPr marL="285750" indent="-285750">
              <a:buFont typeface="Arial" panose="020B0604020202020204" pitchFamily="34" charset="0"/>
              <a:buChar char="•"/>
            </a:pPr>
            <a:r>
              <a:rPr lang="en-US" dirty="0"/>
              <a:t>Surgical debridement and prolonged antimicrobial therapy</a:t>
            </a:r>
          </a:p>
          <a:p>
            <a:pPr marL="742950" lvl="1" indent="-285750">
              <a:buClr>
                <a:schemeClr val="accent1">
                  <a:lumMod val="60000"/>
                  <a:lumOff val="40000"/>
                </a:schemeClr>
              </a:buClr>
              <a:buFont typeface="Wingdings" panose="05000000000000000000" pitchFamily="2" charset="2"/>
              <a:buChar char="ü"/>
            </a:pPr>
            <a:r>
              <a:rPr lang="en-US" dirty="0" smtClean="0">
                <a:solidFill>
                  <a:srgbClr val="C00000"/>
                </a:solidFill>
              </a:rPr>
              <a:t>-</a:t>
            </a:r>
            <a:r>
              <a:rPr lang="en-US" dirty="0" smtClean="0"/>
              <a:t>Surgery</a:t>
            </a:r>
            <a:r>
              <a:rPr lang="en-US" dirty="0"/>
              <a:t>: removal of prosthesis</a:t>
            </a:r>
          </a:p>
          <a:p>
            <a:pPr marL="742950" lvl="1" indent="-285750">
              <a:buClr>
                <a:schemeClr val="accent1">
                  <a:lumMod val="60000"/>
                  <a:lumOff val="40000"/>
                </a:schemeClr>
              </a:buClr>
              <a:buFont typeface="Wingdings" panose="05000000000000000000" pitchFamily="2" charset="2"/>
              <a:buChar char="ü"/>
            </a:pPr>
            <a:r>
              <a:rPr lang="en-US" dirty="0" smtClean="0"/>
              <a:t>-Antibiotic </a:t>
            </a:r>
            <a:r>
              <a:rPr lang="en-US" dirty="0"/>
              <a:t>–impregnated cement during re-implantation</a:t>
            </a:r>
          </a:p>
          <a:p>
            <a:pPr marL="742950" lvl="1" indent="-285750">
              <a:buClr>
                <a:schemeClr val="accent1">
                  <a:lumMod val="60000"/>
                  <a:lumOff val="40000"/>
                </a:schemeClr>
              </a:buClr>
              <a:buFont typeface="Wingdings" panose="05000000000000000000" pitchFamily="2" charset="2"/>
              <a:buChar char="ü"/>
            </a:pPr>
            <a:r>
              <a:rPr lang="en-US" dirty="0" smtClean="0"/>
              <a:t>-Antimicrobial </a:t>
            </a:r>
            <a:r>
              <a:rPr lang="en-US" dirty="0"/>
              <a:t>for 6 weeks</a:t>
            </a:r>
            <a:r>
              <a:rPr lang="en-US" dirty="0" smtClean="0"/>
              <a:t>:</a:t>
            </a:r>
          </a:p>
          <a:p>
            <a:pPr lvl="1"/>
            <a:r>
              <a:rPr lang="en-US" dirty="0" smtClean="0"/>
              <a:t> Begin </a:t>
            </a:r>
            <a:r>
              <a:rPr lang="en-US" dirty="0"/>
              <a:t>empiric IV antibiotic to cover MRSA and Gram negative rods ( </a:t>
            </a:r>
            <a:r>
              <a:rPr lang="en-US" sz="1600" dirty="0" err="1"/>
              <a:t>Vancomycin</a:t>
            </a:r>
            <a:r>
              <a:rPr lang="en-US" sz="1600" dirty="0"/>
              <a:t>+ </a:t>
            </a:r>
            <a:r>
              <a:rPr lang="en-US" sz="1600" dirty="0" err="1"/>
              <a:t>Cefepime</a:t>
            </a:r>
            <a:r>
              <a:rPr lang="en-US" sz="1600" dirty="0"/>
              <a:t>, </a:t>
            </a:r>
            <a:r>
              <a:rPr lang="en-US" sz="1600" dirty="0" err="1"/>
              <a:t>Ciprofloxacin,or</a:t>
            </a:r>
            <a:r>
              <a:rPr lang="en-US" sz="1600" dirty="0"/>
              <a:t> Aminoglycoside)</a:t>
            </a:r>
          </a:p>
          <a:p>
            <a:pPr marL="285750" indent="-285750">
              <a:buFont typeface="Arial" panose="020B0604020202020204" pitchFamily="34" charset="0"/>
              <a:buChar char="•"/>
            </a:pPr>
            <a:r>
              <a:rPr lang="en-US" dirty="0" smtClean="0"/>
              <a:t>Chronic </a:t>
            </a:r>
            <a:r>
              <a:rPr lang="en-US" dirty="0"/>
              <a:t>therapy with oral drug if removal of prosthesis not possible.</a:t>
            </a:r>
          </a:p>
        </p:txBody>
      </p:sp>
    </p:spTree>
    <p:extLst>
      <p:ext uri="{BB962C8B-B14F-4D97-AF65-F5344CB8AC3E}">
        <p14:creationId xmlns:p14="http://schemas.microsoft.com/office/powerpoint/2010/main" val="1626917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1-15 at 02.5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3081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1-15 at 02.56.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412409"/>
          </a:xfrm>
          <a:prstGeom prst="rect">
            <a:avLst/>
          </a:prstGeom>
        </p:spPr>
      </p:pic>
      <p:pic>
        <p:nvPicPr>
          <p:cNvPr id="8" name="Picture 7" descr="Screen Shot 2017-01-15 at 02.56.25.png"/>
          <p:cNvPicPr>
            <a:picLocks noChangeAspect="1"/>
          </p:cNvPicPr>
          <p:nvPr/>
        </p:nvPicPr>
        <p:blipFill rotWithShape="1">
          <a:blip r:embed="rId3">
            <a:extLst>
              <a:ext uri="{28A0092B-C50C-407E-A947-70E740481C1C}">
                <a14:useLocalDpi xmlns:a14="http://schemas.microsoft.com/office/drawing/2010/main" val="0"/>
              </a:ext>
            </a:extLst>
          </a:blip>
          <a:srcRect b="43456"/>
          <a:stretch/>
        </p:blipFill>
        <p:spPr>
          <a:xfrm>
            <a:off x="0" y="6358183"/>
            <a:ext cx="12192000" cy="499817"/>
          </a:xfrm>
          <a:prstGeom prst="rect">
            <a:avLst/>
          </a:prstGeom>
        </p:spPr>
      </p:pic>
    </p:spTree>
    <p:extLst>
      <p:ext uri="{BB962C8B-B14F-4D97-AF65-F5344CB8AC3E}">
        <p14:creationId xmlns:p14="http://schemas.microsoft.com/office/powerpoint/2010/main" val="463733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6295970"/>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p:cNvSpPr txBox="1"/>
          <p:nvPr/>
        </p:nvSpPr>
        <p:spPr>
          <a:xfrm>
            <a:off x="0" y="6295970"/>
            <a:ext cx="9758149" cy="646331"/>
          </a:xfrm>
          <a:prstGeom prst="rect">
            <a:avLst/>
          </a:prstGeom>
          <a:noFill/>
        </p:spPr>
        <p:txBody>
          <a:bodyPr wrap="square" rtlCol="0">
            <a:spAutoFit/>
          </a:bodyPr>
          <a:lstStyle/>
          <a:p>
            <a:r>
              <a:rPr lang="en-US" b="1" dirty="0" smtClean="0"/>
              <a:t>Did you study well ? </a:t>
            </a:r>
            <a:r>
              <a:rPr lang="en-US" dirty="0">
                <a:solidFill>
                  <a:srgbClr val="D85F7F"/>
                </a:solidFill>
                <a:latin typeface="Arial" charset="0"/>
                <a:hlinkClick r:id="rId2"/>
              </a:rPr>
              <a:t>https://</a:t>
            </a:r>
            <a:r>
              <a:rPr lang="en-US" dirty="0" smtClean="0">
                <a:solidFill>
                  <a:srgbClr val="D85F7F"/>
                </a:solidFill>
                <a:latin typeface="Arial" charset="0"/>
                <a:hlinkClick r:id="rId2"/>
              </a:rPr>
              <a:t>www.onlineexambuilder.com/micro-3/exam-122235</a:t>
            </a:r>
            <a:r>
              <a:rPr lang="en-US" dirty="0" smtClean="0">
                <a:solidFill>
                  <a:srgbClr val="D85F7F"/>
                </a:solidFill>
                <a:latin typeface="Arial" charset="0"/>
              </a:rPr>
              <a:t> </a:t>
            </a:r>
            <a:endParaRPr lang="ar-SA" dirty="0"/>
          </a:p>
          <a:p>
            <a:r>
              <a:rPr lang="en-US" b="1" dirty="0" smtClean="0"/>
              <a:t> </a:t>
            </a:r>
            <a:endParaRPr lang="en-US" b="1" dirty="0"/>
          </a:p>
        </p:txBody>
      </p:sp>
      <p:sp>
        <p:nvSpPr>
          <p:cNvPr id="6" name="Rectangle 5"/>
          <p:cNvSpPr/>
          <p:nvPr/>
        </p:nvSpPr>
        <p:spPr>
          <a:xfrm>
            <a:off x="0" y="-218365"/>
            <a:ext cx="1326773" cy="923330"/>
          </a:xfrm>
          <a:prstGeom prst="rect">
            <a:avLst/>
          </a:prstGeom>
          <a:noFill/>
        </p:spPr>
        <p:txBody>
          <a:bodyPr wrap="none" lIns="91440" tIns="45720" rIns="91440" bIns="45720">
            <a:spAutoFit/>
          </a:bodyPr>
          <a:lstStyle/>
          <a:p>
            <a:pPr algn="ctr"/>
            <a:r>
              <a:rPr lang="en-US" sz="4400" dirty="0" smtClean="0">
                <a:ln w="0"/>
                <a:solidFill>
                  <a:schemeClr val="accent6"/>
                </a:solidFill>
                <a:effectLst>
                  <a:outerShdw blurRad="38100" dist="19050" dir="2700000" algn="tl" rotWithShape="0">
                    <a:schemeClr val="dk1">
                      <a:alpha val="40000"/>
                    </a:schemeClr>
                  </a:outerShdw>
                </a:effectLst>
              </a:rPr>
              <a:t>SAQ</a:t>
            </a:r>
            <a:r>
              <a:rPr lang="en-US" sz="5400" dirty="0" smtClean="0">
                <a:ln w="0"/>
                <a:solidFill>
                  <a:schemeClr val="accent6"/>
                </a:solidFill>
                <a:effectLst>
                  <a:outerShdw blurRad="38100" dist="19050" dir="2700000" algn="tl" rotWithShape="0">
                    <a:schemeClr val="dk1">
                      <a:alpha val="40000"/>
                    </a:schemeClr>
                  </a:outerShdw>
                </a:effectLst>
              </a:rPr>
              <a:t>:</a:t>
            </a:r>
            <a:endParaRPr lang="en-US" sz="5400" dirty="0">
              <a:ln w="0"/>
              <a:solidFill>
                <a:schemeClr val="accent6"/>
              </a:solidFill>
              <a:effectLst>
                <a:outerShdw blurRad="38100" dist="19050" dir="2700000" algn="tl" rotWithShape="0">
                  <a:schemeClr val="dk1">
                    <a:alpha val="40000"/>
                  </a:schemeClr>
                </a:outerShdw>
              </a:effectLst>
            </a:endParaRPr>
          </a:p>
        </p:txBody>
      </p:sp>
      <p:sp>
        <p:nvSpPr>
          <p:cNvPr id="4" name="Rectangle 3"/>
          <p:cNvSpPr/>
          <p:nvPr/>
        </p:nvSpPr>
        <p:spPr>
          <a:xfrm>
            <a:off x="1326773" y="243300"/>
            <a:ext cx="10737848" cy="923330"/>
          </a:xfrm>
          <a:prstGeom prst="rect">
            <a:avLst/>
          </a:prstGeom>
        </p:spPr>
        <p:txBody>
          <a:bodyPr wrap="square">
            <a:spAutoFit/>
          </a:bodyPr>
          <a:lstStyle/>
          <a:p>
            <a:r>
              <a:rPr lang="en-US" b="1" i="1" dirty="0"/>
              <a:t>26 years old male with urethritis came with </a:t>
            </a:r>
            <a:r>
              <a:rPr lang="en-US" b="1" i="1" dirty="0" err="1"/>
              <a:t>polyarthralgia</a:t>
            </a:r>
            <a:r>
              <a:rPr lang="en-US" b="1" i="1" dirty="0"/>
              <a:t>, fever and skin rash. After taking his history, we found that he traveled to southern east Asia two weeks ago and he had sexual contact. And the blood culture indicates Gram Negative </a:t>
            </a:r>
            <a:r>
              <a:rPr lang="en-US" b="1" i="1" dirty="0" err="1"/>
              <a:t>diplococci</a:t>
            </a:r>
            <a:r>
              <a:rPr lang="en-US" b="1" i="1" dirty="0"/>
              <a:t> Bacteria.</a:t>
            </a:r>
            <a:endParaRPr lang="ar-SA" b="1" i="1" dirty="0"/>
          </a:p>
        </p:txBody>
      </p:sp>
      <p:sp>
        <p:nvSpPr>
          <p:cNvPr id="7" name="Rectangle 6"/>
          <p:cNvSpPr/>
          <p:nvPr/>
        </p:nvSpPr>
        <p:spPr>
          <a:xfrm>
            <a:off x="0" y="1450861"/>
            <a:ext cx="12192000" cy="4385816"/>
          </a:xfrm>
          <a:prstGeom prst="rect">
            <a:avLst/>
          </a:prstGeom>
        </p:spPr>
        <p:txBody>
          <a:bodyPr wrap="square">
            <a:spAutoFit/>
          </a:bodyPr>
          <a:lstStyle/>
          <a:p>
            <a:r>
              <a:rPr lang="en-US" b="1" dirty="0"/>
              <a:t>Q1: What is the most likely Diagnose in this case?</a:t>
            </a:r>
          </a:p>
          <a:p>
            <a:r>
              <a:rPr lang="en-US" sz="900" dirty="0"/>
              <a:t>It could be </a:t>
            </a:r>
            <a:r>
              <a:rPr lang="en-US" sz="900" dirty="0" err="1"/>
              <a:t>Gonococcal</a:t>
            </a:r>
            <a:r>
              <a:rPr lang="en-US" sz="900" dirty="0"/>
              <a:t> arthritis (septic Arthritis)</a:t>
            </a:r>
          </a:p>
          <a:p>
            <a:endParaRPr lang="en-US" dirty="0"/>
          </a:p>
          <a:p>
            <a:r>
              <a:rPr lang="en-US" b="1" dirty="0"/>
              <a:t>Q2: What is the most likely organism can cause that?</a:t>
            </a:r>
          </a:p>
          <a:p>
            <a:r>
              <a:rPr lang="en-US" sz="900" dirty="0"/>
              <a:t>Neisseria gonorrhea bacteria.</a:t>
            </a:r>
          </a:p>
          <a:p>
            <a:endParaRPr lang="en-US" dirty="0"/>
          </a:p>
          <a:p>
            <a:r>
              <a:rPr lang="en-US" b="1" dirty="0"/>
              <a:t>Q3: Blood culture is one of the samples that we can take it for diagnosis, list three samples we can take it also in this case?</a:t>
            </a:r>
          </a:p>
          <a:p>
            <a:r>
              <a:rPr lang="en-US" sz="900" dirty="0" err="1"/>
              <a:t>Arthrocentesis</a:t>
            </a:r>
            <a:r>
              <a:rPr lang="en-US" sz="900" dirty="0"/>
              <a:t> (Synovial fluid) / Culture of skin lesions / Cervix, urethra, rectum Swab / urine</a:t>
            </a:r>
          </a:p>
          <a:p>
            <a:endParaRPr lang="en-US" dirty="0"/>
          </a:p>
          <a:p>
            <a:r>
              <a:rPr lang="en-US" b="1" dirty="0"/>
              <a:t>Q4: List three tests will help us in this case?</a:t>
            </a:r>
          </a:p>
          <a:p>
            <a:r>
              <a:rPr lang="en-US" sz="900" dirty="0"/>
              <a:t>Synovial fluid / DNA testing for </a:t>
            </a:r>
            <a:r>
              <a:rPr lang="en-US" sz="900" dirty="0" err="1"/>
              <a:t>N.gonorrheae</a:t>
            </a:r>
            <a:r>
              <a:rPr lang="en-US" sz="900" dirty="0"/>
              <a:t> / Gram stain / Leukocyte count. </a:t>
            </a:r>
          </a:p>
          <a:p>
            <a:endParaRPr lang="en-US" dirty="0"/>
          </a:p>
          <a:p>
            <a:r>
              <a:rPr lang="en-US" b="1" dirty="0"/>
              <a:t>Q5: What is the prognosis in this case?</a:t>
            </a:r>
          </a:p>
          <a:p>
            <a:r>
              <a:rPr lang="en-US" sz="900" dirty="0" err="1"/>
              <a:t>Gonococcal</a:t>
            </a:r>
            <a:r>
              <a:rPr lang="en-US" sz="900" dirty="0"/>
              <a:t> arthritis has an excellent outcome especially with early stage of this disease.</a:t>
            </a:r>
          </a:p>
          <a:p>
            <a:endParaRPr lang="en-US" dirty="0"/>
          </a:p>
          <a:p>
            <a:r>
              <a:rPr lang="en-US" b="1" dirty="0"/>
              <a:t>Q6: What is the treatment &amp; management we recommend in this case?</a:t>
            </a:r>
          </a:p>
          <a:p>
            <a:r>
              <a:rPr lang="en-US" sz="900" dirty="0"/>
              <a:t>- IV Ceftriaxone (or Ciprofloxacin or </a:t>
            </a:r>
            <a:r>
              <a:rPr lang="en-US" sz="900" dirty="0" err="1"/>
              <a:t>Ofloxacin</a:t>
            </a:r>
            <a:r>
              <a:rPr lang="en-US" sz="900" dirty="0"/>
              <a:t>) </a:t>
            </a:r>
          </a:p>
          <a:p>
            <a:r>
              <a:rPr lang="en-US" sz="900" dirty="0"/>
              <a:t>- Then switch to oral Quinolone or </a:t>
            </a:r>
            <a:r>
              <a:rPr lang="en-US" sz="900" dirty="0" err="1"/>
              <a:t>Cefixime</a:t>
            </a:r>
            <a:r>
              <a:rPr lang="en-US" sz="900" dirty="0"/>
              <a:t> for 7-10 days.</a:t>
            </a:r>
          </a:p>
          <a:p>
            <a:endParaRPr lang="en-US" dirty="0"/>
          </a:p>
        </p:txBody>
      </p:sp>
      <p:sp>
        <p:nvSpPr>
          <p:cNvPr id="8" name="TextBox 7"/>
          <p:cNvSpPr txBox="1"/>
          <p:nvPr/>
        </p:nvSpPr>
        <p:spPr>
          <a:xfrm>
            <a:off x="9403308" y="5836677"/>
            <a:ext cx="2906972" cy="369332"/>
          </a:xfrm>
          <a:prstGeom prst="rect">
            <a:avLst/>
          </a:prstGeom>
          <a:noFill/>
        </p:spPr>
        <p:txBody>
          <a:bodyPr wrap="square" rtlCol="0">
            <a:spAutoFit/>
          </a:bodyPr>
          <a:lstStyle/>
          <a:p>
            <a:r>
              <a:rPr lang="en-US" dirty="0" smtClean="0">
                <a:solidFill>
                  <a:srgbClr val="FF0000"/>
                </a:solidFill>
              </a:rPr>
              <a:t>*zoom to see the answers ;)</a:t>
            </a:r>
            <a:endParaRPr lang="en-US" dirty="0">
              <a:solidFill>
                <a:srgbClr val="FF0000"/>
              </a:solidFill>
            </a:endParaRPr>
          </a:p>
        </p:txBody>
      </p:sp>
    </p:spTree>
    <p:extLst>
      <p:ext uri="{BB962C8B-B14F-4D97-AF65-F5344CB8AC3E}">
        <p14:creationId xmlns:p14="http://schemas.microsoft.com/office/powerpoint/2010/main" val="2392853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6295970"/>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p:cNvSpPr txBox="1"/>
          <p:nvPr/>
        </p:nvSpPr>
        <p:spPr>
          <a:xfrm>
            <a:off x="191068" y="745867"/>
            <a:ext cx="11250306" cy="5509200"/>
          </a:xfrm>
          <a:prstGeom prst="rect">
            <a:avLst/>
          </a:prstGeom>
          <a:noFill/>
        </p:spPr>
        <p:txBody>
          <a:bodyPr wrap="square" rtlCol="0">
            <a:spAutoFit/>
          </a:bodyPr>
          <a:lstStyle/>
          <a:p>
            <a:r>
              <a:rPr lang="en-US" b="1" dirty="0"/>
              <a:t>Q1: : List some Complications of Chronic Osteomyelitis?</a:t>
            </a:r>
          </a:p>
          <a:p>
            <a:r>
              <a:rPr lang="en-US" sz="1000" dirty="0"/>
              <a:t>Recurrence / Loss of limb /  Pathological fractures Secondary amyloidosis </a:t>
            </a:r>
          </a:p>
          <a:p>
            <a:r>
              <a:rPr lang="en-US" sz="1000" dirty="0"/>
              <a:t>May develop cancer such as (Malignant </a:t>
            </a:r>
            <a:r>
              <a:rPr lang="en-US" sz="1000" dirty="0" err="1"/>
              <a:t>histiocytoma</a:t>
            </a:r>
            <a:r>
              <a:rPr lang="en-US" sz="1000" dirty="0"/>
              <a:t> / Lymphoma &amp; multiple myelomas )</a:t>
            </a:r>
          </a:p>
          <a:p>
            <a:endParaRPr lang="en-US" dirty="0"/>
          </a:p>
          <a:p>
            <a:r>
              <a:rPr lang="en-US" b="1" dirty="0"/>
              <a:t>Q2: List two type osteomyelitis may have indolent “chronic” course?</a:t>
            </a:r>
          </a:p>
          <a:p>
            <a:r>
              <a:rPr lang="en-US" sz="1000" dirty="0"/>
              <a:t>TB osteomyelitis / fungal osteomyelitis</a:t>
            </a:r>
          </a:p>
          <a:p>
            <a:endParaRPr lang="en-US" dirty="0"/>
          </a:p>
          <a:p>
            <a:r>
              <a:rPr lang="en-US" b="1" dirty="0"/>
              <a:t>Q3: How can Mycobacteria Tuberculosis develop into chronic osteomyelitis?</a:t>
            </a:r>
            <a:r>
              <a:rPr lang="en-US" dirty="0"/>
              <a:t> </a:t>
            </a:r>
          </a:p>
          <a:p>
            <a:r>
              <a:rPr lang="en-US" sz="1000" dirty="0"/>
              <a:t>Either Primarily results from </a:t>
            </a:r>
            <a:r>
              <a:rPr lang="en-US" sz="1000" dirty="0" err="1"/>
              <a:t>hematogenous</a:t>
            </a:r>
            <a:r>
              <a:rPr lang="en-US" sz="1000" dirty="0"/>
              <a:t> spread from lung foci </a:t>
            </a:r>
          </a:p>
          <a:p>
            <a:r>
              <a:rPr lang="en-US" sz="1000" dirty="0"/>
              <a:t>Or As an extension from a </a:t>
            </a:r>
            <a:r>
              <a:rPr lang="en-US" sz="1000" dirty="0" err="1"/>
              <a:t>caseating</a:t>
            </a:r>
            <a:r>
              <a:rPr lang="en-US" sz="1000" dirty="0"/>
              <a:t> lymph bone.</a:t>
            </a:r>
          </a:p>
          <a:p>
            <a:endParaRPr lang="en-US" dirty="0"/>
          </a:p>
          <a:p>
            <a:r>
              <a:rPr lang="en-US" b="1" dirty="0"/>
              <a:t>Q4: List some Antibiotics we can use it to treat TB? </a:t>
            </a:r>
          </a:p>
          <a:p>
            <a:r>
              <a:rPr lang="en-US" sz="1000" dirty="0"/>
              <a:t>Pyrazinamide &amp; </a:t>
            </a:r>
            <a:r>
              <a:rPr lang="en-US" sz="1000" dirty="0" err="1"/>
              <a:t>Ethambutol</a:t>
            </a:r>
            <a:r>
              <a:rPr lang="en-US" sz="1000" dirty="0"/>
              <a:t> for 2 months </a:t>
            </a:r>
          </a:p>
          <a:p>
            <a:r>
              <a:rPr lang="en-US" sz="1000" dirty="0"/>
              <a:t>followed by Rifampicin(RIF) + Isoniazid (INH) for additional 4 months.</a:t>
            </a:r>
          </a:p>
          <a:p>
            <a:endParaRPr lang="en-US" dirty="0"/>
          </a:p>
          <a:p>
            <a:r>
              <a:rPr lang="en-US" b="1" dirty="0"/>
              <a:t>Q5: Infections of Joint Prosthesis Mostly caused by? </a:t>
            </a:r>
          </a:p>
          <a:p>
            <a:r>
              <a:rPr lang="en-US" dirty="0"/>
              <a:t> </a:t>
            </a:r>
            <a:r>
              <a:rPr lang="en-US" sz="1000" dirty="0"/>
              <a:t>coagulase positive staph (</a:t>
            </a:r>
            <a:r>
              <a:rPr lang="en-US" sz="1000" dirty="0" err="1"/>
              <a:t>S.aureus</a:t>
            </a:r>
            <a:r>
              <a:rPr lang="en-US" sz="1000" dirty="0"/>
              <a:t>)  / coagulase negative staph (</a:t>
            </a:r>
            <a:r>
              <a:rPr lang="en-US" sz="1000" dirty="0" err="1"/>
              <a:t>S.epidermidis</a:t>
            </a:r>
            <a:r>
              <a:rPr lang="en-US" sz="1000" dirty="0"/>
              <a:t>).</a:t>
            </a:r>
          </a:p>
          <a:p>
            <a:endParaRPr lang="en-US" dirty="0"/>
          </a:p>
          <a:p>
            <a:r>
              <a:rPr lang="en-US" b="1" dirty="0"/>
              <a:t>Q6: List Some organism can cause Acute osteomyelitis in infant?</a:t>
            </a:r>
          </a:p>
          <a:p>
            <a:r>
              <a:rPr lang="en-US" sz="1000" dirty="0" err="1"/>
              <a:t>S.Aureus</a:t>
            </a:r>
            <a:r>
              <a:rPr lang="en-US" sz="1000" dirty="0"/>
              <a:t> / group B streptococci / </a:t>
            </a:r>
            <a:r>
              <a:rPr lang="en-US" sz="1000" dirty="0" err="1"/>
              <a:t>E.coli</a:t>
            </a:r>
            <a:r>
              <a:rPr lang="en-US" sz="1000" dirty="0"/>
              <a:t>.</a:t>
            </a:r>
          </a:p>
          <a:p>
            <a:endParaRPr lang="en-US" dirty="0"/>
          </a:p>
          <a:p>
            <a:r>
              <a:rPr lang="en-US" b="1" dirty="0"/>
              <a:t>Q7: List some Complications of Non-</a:t>
            </a:r>
            <a:r>
              <a:rPr lang="en-US" b="1" dirty="0" err="1"/>
              <a:t>Gonococcal</a:t>
            </a:r>
            <a:r>
              <a:rPr lang="en-US" b="1" dirty="0"/>
              <a:t> arthritis?</a:t>
            </a:r>
          </a:p>
          <a:p>
            <a:r>
              <a:rPr lang="en-US" sz="1000" dirty="0"/>
              <a:t>scarring with limitation of movement.</a:t>
            </a:r>
          </a:p>
          <a:p>
            <a:r>
              <a:rPr lang="en-US" sz="1000" dirty="0"/>
              <a:t>In 50% of cases, ambulation can occur.</a:t>
            </a:r>
          </a:p>
        </p:txBody>
      </p:sp>
      <p:sp>
        <p:nvSpPr>
          <p:cNvPr id="4" name="Rectangle 3"/>
          <p:cNvSpPr/>
          <p:nvPr/>
        </p:nvSpPr>
        <p:spPr>
          <a:xfrm>
            <a:off x="0" y="-218365"/>
            <a:ext cx="1326773" cy="923330"/>
          </a:xfrm>
          <a:prstGeom prst="rect">
            <a:avLst/>
          </a:prstGeom>
          <a:noFill/>
        </p:spPr>
        <p:txBody>
          <a:bodyPr wrap="none" lIns="91440" tIns="45720" rIns="91440" bIns="45720">
            <a:spAutoFit/>
          </a:bodyPr>
          <a:lstStyle/>
          <a:p>
            <a:pPr algn="ctr"/>
            <a:r>
              <a:rPr lang="en-US" sz="4400" dirty="0" smtClean="0">
                <a:ln w="0"/>
                <a:solidFill>
                  <a:schemeClr val="accent6"/>
                </a:solidFill>
                <a:effectLst>
                  <a:outerShdw blurRad="38100" dist="19050" dir="2700000" algn="tl" rotWithShape="0">
                    <a:schemeClr val="dk1">
                      <a:alpha val="40000"/>
                    </a:schemeClr>
                  </a:outerShdw>
                </a:effectLst>
              </a:rPr>
              <a:t>SAQ</a:t>
            </a:r>
            <a:r>
              <a:rPr lang="en-US" sz="5400" dirty="0" smtClean="0">
                <a:ln w="0"/>
                <a:solidFill>
                  <a:schemeClr val="accent6"/>
                </a:solidFill>
                <a:effectLst>
                  <a:outerShdw blurRad="38100" dist="19050" dir="2700000" algn="tl" rotWithShape="0">
                    <a:schemeClr val="dk1">
                      <a:alpha val="40000"/>
                    </a:schemeClr>
                  </a:outerShdw>
                </a:effectLst>
              </a:rPr>
              <a:t>:</a:t>
            </a:r>
            <a:endParaRPr lang="en-US" sz="5400" dirty="0">
              <a:ln w="0"/>
              <a:solidFill>
                <a:schemeClr val="accent6"/>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3782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7310" y="0"/>
            <a:ext cx="3797386" cy="923330"/>
          </a:xfrm>
          <a:prstGeom prst="rect">
            <a:avLst/>
          </a:prstGeom>
          <a:noFill/>
        </p:spPr>
        <p:txBody>
          <a:bodyPr wrap="none" lIns="91440" tIns="45720" rIns="91440" bIns="45720">
            <a:spAutoFit/>
          </a:bodyPr>
          <a:lstStyle/>
          <a:p>
            <a:pPr algn="ctr"/>
            <a:r>
              <a:rPr lang="en-US" sz="5400" dirty="0">
                <a:ln w="0"/>
                <a:solidFill>
                  <a:schemeClr val="accent6"/>
                </a:solidFill>
                <a:effectLst>
                  <a:outerShdw blurRad="38100" dist="19050" dir="2700000" algn="tl" rotWithShape="0">
                    <a:schemeClr val="dk1">
                      <a:alpha val="40000"/>
                    </a:schemeClr>
                  </a:outerShdw>
                </a:effectLst>
              </a:rPr>
              <a:t>GOOD LUCK!</a:t>
            </a:r>
          </a:p>
        </p:txBody>
      </p:sp>
      <p:sp>
        <p:nvSpPr>
          <p:cNvPr id="3" name="Rectangle 2"/>
          <p:cNvSpPr/>
          <p:nvPr/>
        </p:nvSpPr>
        <p:spPr>
          <a:xfrm>
            <a:off x="0" y="1113147"/>
            <a:ext cx="8293711" cy="8586966"/>
          </a:xfrm>
          <a:prstGeom prst="rect">
            <a:avLst/>
          </a:prstGeom>
          <a:noFill/>
        </p:spPr>
        <p:txBody>
          <a:bodyPr wrap="square" lIns="91440" tIns="45720" rIns="91440" bIns="45720">
            <a:spAutoFit/>
          </a:bodyPr>
          <a:lstStyle/>
          <a:p>
            <a:r>
              <a:rPr lang="en-US" sz="3600" b="0" cap="none" spc="0" dirty="0">
                <a:ln w="0"/>
                <a:solidFill>
                  <a:schemeClr val="accent6"/>
                </a:solidFill>
                <a:effectLst>
                  <a:outerShdw blurRad="38100" dist="19050" dir="2700000" algn="tl" rotWithShape="0">
                    <a:schemeClr val="dk1">
                      <a:alpha val="40000"/>
                    </a:schemeClr>
                  </a:outerShdw>
                </a:effectLst>
              </a:rPr>
              <a:t>MICROBIOLOGY TEAM:</a:t>
            </a:r>
          </a:p>
          <a:p>
            <a:pPr algn="r"/>
            <a:endParaRPr lang="en-US" sz="2400" dirty="0">
              <a:ln w="0"/>
            </a:endParaRPr>
          </a:p>
          <a:p>
            <a:r>
              <a:rPr lang="en-US" sz="2400" dirty="0">
                <a:ln w="0"/>
              </a:rPr>
              <a:t>Waleed </a:t>
            </a:r>
            <a:r>
              <a:rPr lang="en-US" sz="2400" dirty="0" err="1">
                <a:ln w="0"/>
              </a:rPr>
              <a:t>Aljamal</a:t>
            </a:r>
            <a:r>
              <a:rPr lang="en-US" sz="2400" dirty="0">
                <a:ln w="0"/>
              </a:rPr>
              <a:t> (leader)    </a:t>
            </a:r>
            <a:r>
              <a:rPr lang="en-US" sz="2400" dirty="0" err="1">
                <a:ln w="0"/>
              </a:rPr>
              <a:t>Shrooq</a:t>
            </a:r>
            <a:r>
              <a:rPr lang="en-US" sz="2400" dirty="0">
                <a:ln w="0"/>
              </a:rPr>
              <a:t> </a:t>
            </a:r>
            <a:r>
              <a:rPr lang="en-US" sz="2400" dirty="0" err="1">
                <a:ln w="0"/>
              </a:rPr>
              <a:t>Alsomali</a:t>
            </a:r>
            <a:r>
              <a:rPr lang="en-US" sz="2400" dirty="0">
                <a:ln w="0"/>
              </a:rPr>
              <a:t> (leader)</a:t>
            </a:r>
            <a:endParaRPr lang="en-US" sz="3600" b="0" cap="none" spc="0" dirty="0">
              <a:ln w="0"/>
              <a:solidFill>
                <a:schemeClr val="tx1"/>
              </a:solidFill>
              <a:effectLst>
                <a:outerShdw blurRad="38100" dist="19050" dir="2700000" algn="tl" rotWithShape="0">
                  <a:schemeClr val="dk1">
                    <a:alpha val="40000"/>
                  </a:schemeClr>
                </a:outerShdw>
              </a:effectLst>
            </a:endParaRPr>
          </a:p>
          <a:p>
            <a:r>
              <a:rPr lang="en-US" sz="2400" dirty="0">
                <a:ln w="0"/>
              </a:rPr>
              <a:t>Ibrahim </a:t>
            </a:r>
            <a:r>
              <a:rPr lang="en-US" sz="2400" dirty="0" err="1">
                <a:ln w="0"/>
              </a:rPr>
              <a:t>Fetyani</a:t>
            </a:r>
            <a:endParaRPr lang="en-US" sz="2400" dirty="0">
              <a:ln w="0"/>
            </a:endParaRPr>
          </a:p>
          <a:p>
            <a:r>
              <a:rPr lang="en-US" sz="2400" dirty="0" err="1">
                <a:ln w="0"/>
              </a:rPr>
              <a:t>Meshal</a:t>
            </a:r>
            <a:r>
              <a:rPr lang="en-US" sz="2400" dirty="0">
                <a:ln w="0"/>
              </a:rPr>
              <a:t> </a:t>
            </a:r>
            <a:r>
              <a:rPr lang="en-US" sz="2400" dirty="0" err="1">
                <a:ln w="0"/>
              </a:rPr>
              <a:t>Eiaidi</a:t>
            </a:r>
            <a:endParaRPr lang="en-US" sz="2400" dirty="0">
              <a:ln w="0"/>
            </a:endParaRPr>
          </a:p>
          <a:p>
            <a:r>
              <a:rPr lang="en-US" sz="2400" dirty="0">
                <a:ln w="0"/>
              </a:rPr>
              <a:t>Khalid </a:t>
            </a:r>
            <a:r>
              <a:rPr lang="en-US" sz="2400" dirty="0" err="1">
                <a:ln w="0"/>
              </a:rPr>
              <a:t>Alhusainan</a:t>
            </a:r>
            <a:r>
              <a:rPr lang="en-US" sz="2400" dirty="0">
                <a:ln w="0"/>
              </a:rPr>
              <a:t> </a:t>
            </a:r>
          </a:p>
          <a:p>
            <a:r>
              <a:rPr lang="en-US" sz="2400" dirty="0" err="1">
                <a:ln w="0"/>
              </a:rPr>
              <a:t>Hussam</a:t>
            </a:r>
            <a:r>
              <a:rPr lang="en-US" sz="2400" dirty="0">
                <a:ln w="0"/>
              </a:rPr>
              <a:t> </a:t>
            </a:r>
            <a:r>
              <a:rPr lang="en-US" sz="2400" dirty="0" err="1">
                <a:ln w="0"/>
              </a:rPr>
              <a:t>Alkhathlan</a:t>
            </a:r>
            <a:endParaRPr lang="en-US" sz="2400" dirty="0">
              <a:ln w="0"/>
            </a:endParaRPr>
          </a:p>
          <a:p>
            <a:r>
              <a:rPr lang="en-US" sz="2400" dirty="0">
                <a:ln w="0"/>
              </a:rPr>
              <a:t>Faisal </a:t>
            </a:r>
            <a:r>
              <a:rPr lang="en-US" sz="2400" dirty="0" err="1">
                <a:ln w="0"/>
              </a:rPr>
              <a:t>Alqumaizi</a:t>
            </a:r>
            <a:endParaRPr lang="en-US" sz="2400" dirty="0">
              <a:ln w="0"/>
            </a:endParaRPr>
          </a:p>
          <a:p>
            <a:r>
              <a:rPr lang="en-US" sz="2400" dirty="0" err="1">
                <a:ln w="0"/>
              </a:rPr>
              <a:t>Abdulaziz</a:t>
            </a:r>
            <a:r>
              <a:rPr lang="en-US" sz="2400" dirty="0">
                <a:ln w="0"/>
              </a:rPr>
              <a:t> </a:t>
            </a:r>
            <a:r>
              <a:rPr lang="en-US" sz="2400" dirty="0" err="1">
                <a:ln w="0"/>
              </a:rPr>
              <a:t>Alangari</a:t>
            </a:r>
            <a:endParaRPr lang="en-US" sz="2400" dirty="0">
              <a:ln w="0"/>
            </a:endParaRPr>
          </a:p>
          <a:p>
            <a:r>
              <a:rPr lang="en-US" sz="2400" dirty="0">
                <a:ln w="0"/>
              </a:rPr>
              <a:t>Khalid </a:t>
            </a:r>
            <a:r>
              <a:rPr lang="en-US" sz="2400" dirty="0" err="1">
                <a:ln w="0"/>
              </a:rPr>
              <a:t>Alshehri</a:t>
            </a:r>
            <a:endParaRPr lang="en-US" sz="2400" dirty="0">
              <a:ln w="0"/>
            </a:endParaRPr>
          </a:p>
          <a:p>
            <a:r>
              <a:rPr lang="en-US" sz="2400" dirty="0">
                <a:ln w="0"/>
              </a:rPr>
              <a:t>Nasir </a:t>
            </a:r>
            <a:r>
              <a:rPr lang="en-US" sz="2400" dirty="0" err="1">
                <a:ln w="0"/>
              </a:rPr>
              <a:t>Aldosarie</a:t>
            </a:r>
            <a:endParaRPr lang="en-US" sz="2400" dirty="0">
              <a:ln w="0"/>
            </a:endParaRPr>
          </a:p>
          <a:p>
            <a:r>
              <a:rPr lang="en-US" sz="2400" dirty="0">
                <a:ln w="0"/>
              </a:rPr>
              <a:t>Mohammad Al-</a:t>
            </a:r>
            <a:r>
              <a:rPr lang="en-US" sz="2400" dirty="0" err="1">
                <a:ln w="0"/>
              </a:rPr>
              <a:t>Kahil</a:t>
            </a: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3600" dirty="0">
              <a:ln w="0"/>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8342958" y="5648777"/>
            <a:ext cx="2411896" cy="524443"/>
          </a:xfrm>
          <a:prstGeom prst="rect">
            <a:avLst/>
          </a:prstGeom>
          <a:noFill/>
        </p:spPr>
        <p:txBody>
          <a:bodyPr wrap="square" lIns="91440" tIns="45720" rIns="91440" bIns="45720">
            <a:spAutoFit/>
          </a:bodyPr>
          <a:lstStyle/>
          <a:p>
            <a:pPr algn="ctr"/>
            <a:r>
              <a:rPr lang="en-US" sz="2800" b="0" cap="none" spc="0" dirty="0">
                <a:ln w="0"/>
                <a:solidFill>
                  <a:srgbClr val="00B0F0"/>
                </a:solidFill>
              </a:rPr>
              <a:t>@microbio436</a:t>
            </a:r>
          </a:p>
        </p:txBody>
      </p:sp>
      <p:sp>
        <p:nvSpPr>
          <p:cNvPr id="6" name="Rectangle 5"/>
          <p:cNvSpPr/>
          <p:nvPr/>
        </p:nvSpPr>
        <p:spPr>
          <a:xfrm>
            <a:off x="7664972" y="6132204"/>
            <a:ext cx="4603475"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rPr>
              <a:t>436microbiologyteam@gmail.com</a:t>
            </a:r>
            <a:endParaRPr lang="en-US" sz="2400" b="0" cap="none" spc="0" dirty="0">
              <a:ln w="0"/>
              <a:solidFill>
                <a:schemeClr val="tx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75765" y="5648777"/>
            <a:ext cx="567193" cy="567193"/>
          </a:xfrm>
          <a:prstGeom prst="rect">
            <a:avLst/>
          </a:prstGeom>
        </p:spPr>
      </p:pic>
      <p:sp>
        <p:nvSpPr>
          <p:cNvPr id="7" name="Rectangle 6"/>
          <p:cNvSpPr/>
          <p:nvPr/>
        </p:nvSpPr>
        <p:spPr>
          <a:xfrm>
            <a:off x="7190960" y="4957329"/>
            <a:ext cx="5188280" cy="523220"/>
          </a:xfrm>
          <a:prstGeom prst="rect">
            <a:avLst/>
          </a:prstGeom>
        </p:spPr>
        <p:txBody>
          <a:bodyPr wrap="none">
            <a:spAutoFit/>
          </a:bodyPr>
          <a:lstStyle/>
          <a:p>
            <a:pPr algn="ctr"/>
            <a:r>
              <a:rPr lang="en-US" sz="2800" dirty="0">
                <a:ln w="0"/>
                <a:solidFill>
                  <a:schemeClr val="accent6"/>
                </a:solidFill>
                <a:effectLst>
                  <a:outerShdw blurRad="38100" dist="19050" dir="2700000" algn="tl" rotWithShape="0">
                    <a:schemeClr val="dk1">
                      <a:alpha val="40000"/>
                    </a:schemeClr>
                  </a:outerShdw>
                </a:effectLst>
              </a:rPr>
              <a:t>We are waiting for your feedback  </a:t>
            </a:r>
          </a:p>
        </p:txBody>
      </p:sp>
      <p:sp>
        <p:nvSpPr>
          <p:cNvPr id="8" name="Arc 7"/>
          <p:cNvSpPr/>
          <p:nvPr/>
        </p:nvSpPr>
        <p:spPr>
          <a:xfrm rot="16024822">
            <a:off x="7225857" y="5210182"/>
            <a:ext cx="809103" cy="696180"/>
          </a:xfrm>
          <a:prstGeom prst="arc">
            <a:avLst>
              <a:gd name="adj1" fmla="val 8546526"/>
              <a:gd name="adj2" fmla="val 1882258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 name="Arc 8"/>
          <p:cNvSpPr/>
          <p:nvPr/>
        </p:nvSpPr>
        <p:spPr>
          <a:xfrm rot="16024822">
            <a:off x="6987968" y="5133538"/>
            <a:ext cx="1229106" cy="1321490"/>
          </a:xfrm>
          <a:prstGeom prst="arc">
            <a:avLst>
              <a:gd name="adj1" fmla="val 9061474"/>
              <a:gd name="adj2" fmla="val 2011501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1" name="Rectangle 10"/>
          <p:cNvSpPr/>
          <p:nvPr/>
        </p:nvSpPr>
        <p:spPr>
          <a:xfrm>
            <a:off x="3313043" y="2412888"/>
            <a:ext cx="6096000" cy="3785652"/>
          </a:xfrm>
          <a:prstGeom prst="rect">
            <a:avLst/>
          </a:prstGeom>
        </p:spPr>
        <p:txBody>
          <a:bodyPr>
            <a:spAutoFit/>
          </a:bodyPr>
          <a:lstStyle/>
          <a:p>
            <a:r>
              <a:rPr lang="en-US" sz="2400" dirty="0" err="1">
                <a:ln w="0"/>
              </a:rPr>
              <a:t>Rawan</a:t>
            </a:r>
            <a:r>
              <a:rPr lang="en-US" sz="2400" dirty="0">
                <a:ln w="0"/>
              </a:rPr>
              <a:t> </a:t>
            </a:r>
            <a:r>
              <a:rPr lang="en-US" sz="2400" dirty="0" err="1">
                <a:ln w="0"/>
              </a:rPr>
              <a:t>Alqahtani</a:t>
            </a:r>
            <a:endParaRPr lang="ar-SA" sz="2400" dirty="0">
              <a:ln w="0"/>
            </a:endParaRPr>
          </a:p>
          <a:p>
            <a:r>
              <a:rPr lang="en-US" sz="2400" dirty="0" err="1">
                <a:ln w="0"/>
              </a:rPr>
              <a:t>Hanin</a:t>
            </a:r>
            <a:r>
              <a:rPr lang="en-US" sz="2400" dirty="0">
                <a:ln w="0"/>
              </a:rPr>
              <a:t> </a:t>
            </a:r>
            <a:r>
              <a:rPr lang="en-US" sz="2400" dirty="0" err="1">
                <a:ln w="0"/>
              </a:rPr>
              <a:t>Bashaikh</a:t>
            </a:r>
            <a:endParaRPr lang="en-US" sz="2400" dirty="0">
              <a:ln w="0"/>
            </a:endParaRPr>
          </a:p>
          <a:p>
            <a:r>
              <a:rPr lang="en-US" sz="2400" dirty="0">
                <a:ln w="0"/>
              </a:rPr>
              <a:t>Jawaher </a:t>
            </a:r>
            <a:r>
              <a:rPr lang="en-US" sz="2400" dirty="0" err="1">
                <a:ln w="0"/>
              </a:rPr>
              <a:t>Alkhayyal</a:t>
            </a:r>
            <a:endParaRPr lang="en-US" sz="2400" dirty="0">
              <a:ln w="0"/>
            </a:endParaRPr>
          </a:p>
          <a:p>
            <a:r>
              <a:rPr lang="en-US" sz="2400" dirty="0" err="1">
                <a:ln w="0"/>
              </a:rPr>
              <a:t>Reem</a:t>
            </a:r>
            <a:r>
              <a:rPr lang="en-US" sz="2400" dirty="0">
                <a:ln w="0"/>
              </a:rPr>
              <a:t> </a:t>
            </a:r>
            <a:r>
              <a:rPr lang="en-US" sz="2400" dirty="0" err="1">
                <a:ln w="0"/>
              </a:rPr>
              <a:t>Alshathri</a:t>
            </a:r>
            <a:endParaRPr lang="en-US" sz="2400" dirty="0">
              <a:ln w="0"/>
            </a:endParaRPr>
          </a:p>
          <a:p>
            <a:r>
              <a:rPr lang="en-US" sz="2400" dirty="0" err="1">
                <a:ln w="0"/>
              </a:rPr>
              <a:t>Ohoud</a:t>
            </a:r>
            <a:r>
              <a:rPr lang="en-US" sz="2400" dirty="0">
                <a:ln w="0"/>
              </a:rPr>
              <a:t> Abdullah</a:t>
            </a:r>
          </a:p>
          <a:p>
            <a:r>
              <a:rPr lang="en-US" sz="2400" dirty="0">
                <a:ln w="0"/>
              </a:rPr>
              <a:t>Lama </a:t>
            </a:r>
            <a:r>
              <a:rPr lang="en-US" sz="2400" dirty="0" smtClean="0">
                <a:ln w="0"/>
              </a:rPr>
              <a:t>Al-</a:t>
            </a:r>
            <a:r>
              <a:rPr lang="en-US" sz="2400" dirty="0" err="1" smtClean="0">
                <a:ln w="0"/>
              </a:rPr>
              <a:t>musallam</a:t>
            </a:r>
            <a:endParaRPr lang="en-US" sz="2400" dirty="0">
              <a:ln w="0"/>
            </a:endParaRPr>
          </a:p>
          <a:p>
            <a:r>
              <a:rPr lang="en-US" sz="2400" dirty="0" err="1" smtClean="0">
                <a:ln w="0"/>
              </a:rPr>
              <a:t>Wateen</a:t>
            </a:r>
            <a:r>
              <a:rPr lang="en-US" sz="2400" dirty="0" smtClean="0">
                <a:ln w="0"/>
              </a:rPr>
              <a:t> </a:t>
            </a:r>
            <a:r>
              <a:rPr lang="en-US" sz="2400" dirty="0" err="1" smtClean="0">
                <a:ln w="0"/>
              </a:rPr>
              <a:t>Alhamoud</a:t>
            </a:r>
            <a:endParaRPr lang="en-US" sz="2400" dirty="0">
              <a:ln w="0"/>
            </a:endParaRPr>
          </a:p>
          <a:p>
            <a:r>
              <a:rPr lang="en-US" sz="2400" dirty="0" err="1" smtClean="0">
                <a:ln w="0"/>
              </a:rPr>
              <a:t>Ruba</a:t>
            </a:r>
            <a:r>
              <a:rPr lang="en-US" sz="2400" dirty="0" smtClean="0">
                <a:ln w="0"/>
              </a:rPr>
              <a:t> </a:t>
            </a:r>
            <a:r>
              <a:rPr lang="en-US" sz="2400" dirty="0" err="1" smtClean="0">
                <a:ln w="0"/>
              </a:rPr>
              <a:t>Barnawi</a:t>
            </a:r>
            <a:endParaRPr lang="en-US" sz="2400" dirty="0">
              <a:ln w="0"/>
            </a:endParaRPr>
          </a:p>
          <a:p>
            <a:r>
              <a:rPr lang="en-US" sz="2400" dirty="0" err="1" smtClean="0">
                <a:ln w="0"/>
              </a:rPr>
              <a:t>Shooq</a:t>
            </a:r>
            <a:r>
              <a:rPr lang="en-US" sz="2400" dirty="0" smtClean="0">
                <a:ln w="0"/>
              </a:rPr>
              <a:t> </a:t>
            </a:r>
            <a:r>
              <a:rPr lang="en-US" sz="2400" dirty="0" err="1" smtClean="0">
                <a:ln w="0"/>
              </a:rPr>
              <a:t>Albugami</a:t>
            </a:r>
            <a:endParaRPr lang="en-US" sz="2400" dirty="0">
              <a:ln w="0"/>
            </a:endParaRPr>
          </a:p>
          <a:p>
            <a:endParaRPr lang="en-US" sz="2400" dirty="0">
              <a:ln w="0"/>
            </a:endParaRPr>
          </a:p>
        </p:txBody>
      </p:sp>
      <p:sp>
        <p:nvSpPr>
          <p:cNvPr id="12" name="Rectangle 11"/>
          <p:cNvSpPr/>
          <p:nvPr/>
        </p:nvSpPr>
        <p:spPr>
          <a:xfrm>
            <a:off x="8515815" y="3079200"/>
            <a:ext cx="3132268" cy="646331"/>
          </a:xfrm>
          <a:prstGeom prst="rect">
            <a:avLst/>
          </a:prstGeom>
          <a:noFill/>
        </p:spPr>
        <p:txBody>
          <a:bodyPr wrap="none" lIns="91440" tIns="45720" rIns="91440" bIns="45720">
            <a:spAutoFit/>
          </a:bodyPr>
          <a:lstStyle/>
          <a:p>
            <a:pPr algn="ctr"/>
            <a:r>
              <a:rPr lang="en-US" sz="3600" dirty="0" smtClean="0">
                <a:ln w="0"/>
                <a:solidFill>
                  <a:schemeClr val="accent6"/>
                </a:solidFill>
                <a:effectLst>
                  <a:outerShdw blurRad="38100" dist="19050" dir="2700000" algn="tl" rotWithShape="0">
                    <a:schemeClr val="dk1">
                      <a:alpha val="40000"/>
                    </a:schemeClr>
                  </a:outerShdw>
                </a:effectLst>
                <a:hlinkClick r:id="rId4"/>
              </a:rPr>
              <a:t>The </a:t>
            </a:r>
            <a:r>
              <a:rPr lang="en-US" sz="3600" dirty="0">
                <a:ln w="0"/>
                <a:solidFill>
                  <a:schemeClr val="accent6"/>
                </a:solidFill>
                <a:effectLst>
                  <a:outerShdw blurRad="38100" dist="19050" dir="2700000" algn="tl" rotWithShape="0">
                    <a:schemeClr val="dk1">
                      <a:alpha val="40000"/>
                    </a:schemeClr>
                  </a:outerShdw>
                </a:effectLst>
                <a:hlinkClick r:id="rId4"/>
              </a:rPr>
              <a:t>E</a:t>
            </a:r>
            <a:r>
              <a:rPr lang="en-US" sz="3600" dirty="0" smtClean="0">
                <a:ln w="0"/>
                <a:solidFill>
                  <a:schemeClr val="accent6"/>
                </a:solidFill>
                <a:effectLst>
                  <a:outerShdw blurRad="38100" dist="19050" dir="2700000" algn="tl" rotWithShape="0">
                    <a:schemeClr val="dk1">
                      <a:alpha val="40000"/>
                    </a:schemeClr>
                  </a:outerShdw>
                </a:effectLst>
                <a:hlinkClick r:id="rId4"/>
              </a:rPr>
              <a:t>diting </a:t>
            </a:r>
            <a:r>
              <a:rPr lang="en-US" sz="3600" dirty="0">
                <a:ln w="0"/>
                <a:solidFill>
                  <a:schemeClr val="accent6"/>
                </a:solidFill>
                <a:effectLst>
                  <a:outerShdw blurRad="38100" dist="19050" dir="2700000" algn="tl" rotWithShape="0">
                    <a:schemeClr val="dk1">
                      <a:alpha val="40000"/>
                    </a:schemeClr>
                  </a:outerShdw>
                </a:effectLst>
                <a:hlinkClick r:id="rId4"/>
              </a:rPr>
              <a:t>F</a:t>
            </a:r>
            <a:r>
              <a:rPr lang="en-US" sz="3600" dirty="0" smtClean="0">
                <a:ln w="0"/>
                <a:solidFill>
                  <a:schemeClr val="accent6"/>
                </a:solidFill>
                <a:effectLst>
                  <a:outerShdw blurRad="38100" dist="19050" dir="2700000" algn="tl" rotWithShape="0">
                    <a:schemeClr val="dk1">
                      <a:alpha val="40000"/>
                    </a:schemeClr>
                  </a:outerShdw>
                </a:effectLst>
                <a:hlinkClick r:id="rId4"/>
              </a:rPr>
              <a:t>ile </a:t>
            </a:r>
            <a:endParaRPr lang="en-US" sz="3600" dirty="0">
              <a:ln w="0"/>
              <a:solidFill>
                <a:schemeClr val="accent6"/>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78007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160" y="1468497"/>
            <a:ext cx="10848002" cy="3416320"/>
          </a:xfrm>
          <a:prstGeom prst="rect">
            <a:avLst/>
          </a:prstGeom>
          <a:noFill/>
        </p:spPr>
        <p:txBody>
          <a:bodyPr wrap="square" rtlCol="0">
            <a:spAutoFit/>
          </a:bodyPr>
          <a:lstStyle/>
          <a:p>
            <a:pPr marL="274320" lvl="0" indent="-274320" defTabSz="914400">
              <a:spcBef>
                <a:spcPct val="20000"/>
              </a:spcBef>
              <a:buClr>
                <a:srgbClr val="D16349"/>
              </a:buClr>
              <a:buSzPct val="85000"/>
              <a:buFont typeface="Wingdings 2"/>
              <a:buChar char=""/>
            </a:pPr>
            <a:r>
              <a:rPr lang="en-US" sz="2400" dirty="0">
                <a:solidFill>
                  <a:prstClr val="black"/>
                </a:solidFill>
              </a:rPr>
              <a:t>Bone &amp; joint infections may exist separately or together.</a:t>
            </a:r>
          </a:p>
          <a:p>
            <a:pPr marL="274320" indent="-274320">
              <a:spcBef>
                <a:spcPct val="20000"/>
              </a:spcBef>
              <a:buClr>
                <a:srgbClr val="D16349"/>
              </a:buClr>
              <a:buSzPct val="85000"/>
              <a:buFont typeface="Wingdings 2"/>
              <a:buChar char=""/>
            </a:pPr>
            <a:r>
              <a:rPr lang="en-US" sz="2400" dirty="0">
                <a:solidFill>
                  <a:prstClr val="black"/>
                </a:solidFill>
              </a:rPr>
              <a:t>Both are more </a:t>
            </a:r>
            <a:r>
              <a:rPr lang="en-US" sz="2400" b="1" dirty="0">
                <a:solidFill>
                  <a:prstClr val="black"/>
                </a:solidFill>
              </a:rPr>
              <a:t>common</a:t>
            </a:r>
            <a:r>
              <a:rPr lang="en-US" sz="2400" dirty="0">
                <a:solidFill>
                  <a:prstClr val="black"/>
                </a:solidFill>
              </a:rPr>
              <a:t> in </a:t>
            </a:r>
            <a:r>
              <a:rPr lang="en-US" sz="2400" b="1" u="sng" dirty="0">
                <a:solidFill>
                  <a:srgbClr val="FF0000"/>
                </a:solidFill>
              </a:rPr>
              <a:t>infants</a:t>
            </a:r>
            <a:r>
              <a:rPr lang="en-US" sz="2400" u="sng" dirty="0">
                <a:solidFill>
                  <a:srgbClr val="FF0000"/>
                </a:solidFill>
              </a:rPr>
              <a:t> and children</a:t>
            </a:r>
            <a:endParaRPr lang="en-US" sz="2400" dirty="0">
              <a:solidFill>
                <a:prstClr val="black"/>
              </a:solidFill>
            </a:endParaRPr>
          </a:p>
          <a:p>
            <a:pPr marL="274320" lvl="0" indent="-274320" defTabSz="914400">
              <a:spcBef>
                <a:spcPct val="20000"/>
              </a:spcBef>
              <a:buClr>
                <a:srgbClr val="D16349"/>
              </a:buClr>
              <a:buSzPct val="85000"/>
              <a:buFont typeface="Wingdings 2"/>
              <a:buChar char=""/>
            </a:pPr>
            <a:r>
              <a:rPr lang="en-US" sz="2800" dirty="0">
                <a:solidFill>
                  <a:prstClr val="black"/>
                </a:solidFill>
              </a:rPr>
              <a:t>Usually caused by </a:t>
            </a:r>
            <a:endParaRPr lang="ar-SA" sz="2800" dirty="0" smtClean="0">
              <a:solidFill>
                <a:prstClr val="black"/>
              </a:solidFill>
            </a:endParaRPr>
          </a:p>
          <a:p>
            <a:pPr marL="731520" lvl="1" indent="-274320">
              <a:spcBef>
                <a:spcPct val="20000"/>
              </a:spcBef>
              <a:buClr>
                <a:srgbClr val="D16349"/>
              </a:buClr>
              <a:buSzPct val="85000"/>
              <a:buFont typeface="Wingdings 2"/>
              <a:buChar char=""/>
            </a:pPr>
            <a:r>
              <a:rPr lang="en-US" sz="2000" dirty="0" smtClean="0">
                <a:solidFill>
                  <a:prstClr val="black"/>
                </a:solidFill>
              </a:rPr>
              <a:t>1</a:t>
            </a:r>
            <a:r>
              <a:rPr lang="en-US" sz="2000" dirty="0">
                <a:solidFill>
                  <a:prstClr val="black"/>
                </a:solidFill>
              </a:rPr>
              <a:t>- </a:t>
            </a:r>
            <a:r>
              <a:rPr lang="en-US" sz="2000" b="1" dirty="0">
                <a:solidFill>
                  <a:srgbClr val="FF0000"/>
                </a:solidFill>
              </a:rPr>
              <a:t>blood</a:t>
            </a:r>
            <a:r>
              <a:rPr lang="en-US" sz="2000" b="1" dirty="0">
                <a:solidFill>
                  <a:prstClr val="black"/>
                </a:solidFill>
              </a:rPr>
              <a:t> borne </a:t>
            </a:r>
            <a:r>
              <a:rPr lang="en-US" sz="2000" b="1" dirty="0" smtClean="0">
                <a:solidFill>
                  <a:prstClr val="black"/>
                </a:solidFill>
              </a:rPr>
              <a:t>spread</a:t>
            </a:r>
            <a:r>
              <a:rPr lang="ar-SA" sz="2000" b="1" dirty="0" smtClean="0">
                <a:solidFill>
                  <a:prstClr val="black"/>
                </a:solidFill>
              </a:rPr>
              <a:t> </a:t>
            </a:r>
            <a:r>
              <a:rPr lang="ar-SA" sz="1400" dirty="0" smtClean="0">
                <a:solidFill>
                  <a:prstClr val="black"/>
                </a:solidFill>
              </a:rPr>
              <a:t>المنتقله عن طريق الدم</a:t>
            </a:r>
            <a:r>
              <a:rPr lang="en-US" sz="2000" dirty="0" smtClean="0">
                <a:solidFill>
                  <a:prstClr val="black"/>
                </a:solidFill>
              </a:rPr>
              <a:t>,</a:t>
            </a:r>
            <a:r>
              <a:rPr lang="ar-SA" sz="2000" dirty="0" smtClean="0">
                <a:solidFill>
                  <a:prstClr val="black"/>
                </a:solidFill>
              </a:rPr>
              <a:t> </a:t>
            </a:r>
            <a:r>
              <a:rPr lang="en-US" dirty="0" smtClean="0">
                <a:solidFill>
                  <a:prstClr val="black"/>
                </a:solidFill>
              </a:rPr>
              <a:t>but </a:t>
            </a:r>
            <a:r>
              <a:rPr lang="en-US" dirty="0">
                <a:solidFill>
                  <a:prstClr val="black"/>
                </a:solidFill>
              </a:rPr>
              <a:t>can result </a:t>
            </a:r>
            <a:r>
              <a:rPr lang="en-US" dirty="0" smtClean="0">
                <a:solidFill>
                  <a:prstClr val="black"/>
                </a:solidFill>
              </a:rPr>
              <a:t>from</a:t>
            </a:r>
            <a:endParaRPr lang="ar-SA" dirty="0" smtClean="0">
              <a:solidFill>
                <a:prstClr val="black"/>
              </a:solidFill>
            </a:endParaRPr>
          </a:p>
          <a:p>
            <a:pPr marL="731520" lvl="1" indent="-274320">
              <a:spcBef>
                <a:spcPct val="20000"/>
              </a:spcBef>
              <a:buClr>
                <a:srgbClr val="D16349"/>
              </a:buClr>
              <a:buSzPct val="85000"/>
              <a:buFont typeface="Wingdings 2"/>
              <a:buChar char=""/>
            </a:pPr>
            <a:r>
              <a:rPr lang="en-US" sz="2000" dirty="0" smtClean="0">
                <a:solidFill>
                  <a:prstClr val="black"/>
                </a:solidFill>
              </a:rPr>
              <a:t> </a:t>
            </a:r>
            <a:r>
              <a:rPr lang="en-US" sz="2000" dirty="0">
                <a:solidFill>
                  <a:prstClr val="black"/>
                </a:solidFill>
              </a:rPr>
              <a:t>2- </a:t>
            </a:r>
            <a:r>
              <a:rPr lang="en-US" sz="2000" b="1" dirty="0">
                <a:solidFill>
                  <a:srgbClr val="0070C0"/>
                </a:solidFill>
              </a:rPr>
              <a:t>local </a:t>
            </a:r>
            <a:r>
              <a:rPr lang="en-US" sz="2000" b="1" dirty="0">
                <a:solidFill>
                  <a:prstClr val="black"/>
                </a:solidFill>
              </a:rPr>
              <a:t>trauma </a:t>
            </a:r>
            <a:r>
              <a:rPr lang="en-US" sz="2000" dirty="0">
                <a:solidFill>
                  <a:prstClr val="black"/>
                </a:solidFill>
              </a:rPr>
              <a:t>or  spread </a:t>
            </a:r>
            <a:r>
              <a:rPr lang="en-US" sz="2000" dirty="0" smtClean="0">
                <a:solidFill>
                  <a:prstClr val="black"/>
                </a:solidFill>
              </a:rPr>
              <a:t>from</a:t>
            </a:r>
            <a:endParaRPr lang="ar-SA" sz="2000" dirty="0" smtClean="0">
              <a:solidFill>
                <a:prstClr val="black"/>
              </a:solidFill>
            </a:endParaRPr>
          </a:p>
          <a:p>
            <a:pPr marL="731520" lvl="1" indent="-274320">
              <a:spcBef>
                <a:spcPct val="20000"/>
              </a:spcBef>
              <a:buClr>
                <a:srgbClr val="D16349"/>
              </a:buClr>
              <a:buSzPct val="85000"/>
              <a:buFont typeface="Wingdings 2"/>
              <a:buChar char=""/>
            </a:pPr>
            <a:r>
              <a:rPr lang="en-US" sz="2000" dirty="0" smtClean="0">
                <a:solidFill>
                  <a:prstClr val="black"/>
                </a:solidFill>
              </a:rPr>
              <a:t> </a:t>
            </a:r>
            <a:r>
              <a:rPr lang="en-US" sz="2000" dirty="0">
                <a:solidFill>
                  <a:prstClr val="black"/>
                </a:solidFill>
              </a:rPr>
              <a:t>3- </a:t>
            </a:r>
            <a:r>
              <a:rPr lang="en-US" sz="2000" b="1" dirty="0">
                <a:solidFill>
                  <a:srgbClr val="0070C0"/>
                </a:solidFill>
              </a:rPr>
              <a:t>contiguous </a:t>
            </a:r>
            <a:r>
              <a:rPr lang="x-none" sz="1600" b="1" dirty="0" smtClean="0">
                <a:solidFill>
                  <a:srgbClr val="0070C0"/>
                </a:solidFill>
              </a:rPr>
              <a:t>التيشيو </a:t>
            </a:r>
            <a:r>
              <a:rPr lang="x-none" sz="1600" b="1" dirty="0">
                <a:solidFill>
                  <a:srgbClr val="0070C0"/>
                </a:solidFill>
              </a:rPr>
              <a:t>الملاصق او </a:t>
            </a:r>
            <a:r>
              <a:rPr lang="x-none" sz="1600" b="1" dirty="0" smtClean="0">
                <a:solidFill>
                  <a:srgbClr val="0070C0"/>
                </a:solidFill>
              </a:rPr>
              <a:t>القريب</a:t>
            </a:r>
            <a:r>
              <a:rPr lang="ar-SA" sz="2000" b="1" dirty="0" smtClean="0">
                <a:solidFill>
                  <a:srgbClr val="0070C0"/>
                </a:solidFill>
              </a:rPr>
              <a:t> </a:t>
            </a:r>
            <a:r>
              <a:rPr lang="en-US" sz="2000" b="1" dirty="0" smtClean="0">
                <a:solidFill>
                  <a:srgbClr val="0070C0"/>
                </a:solidFill>
              </a:rPr>
              <a:t>soft </a:t>
            </a:r>
            <a:r>
              <a:rPr lang="en-US" sz="2000" b="1" dirty="0">
                <a:solidFill>
                  <a:srgbClr val="0070C0"/>
                </a:solidFill>
              </a:rPr>
              <a:t>tissue infection.</a:t>
            </a:r>
          </a:p>
          <a:p>
            <a:pPr marL="274320" lvl="0" indent="-274320" defTabSz="914400">
              <a:spcBef>
                <a:spcPct val="20000"/>
              </a:spcBef>
              <a:buClr>
                <a:srgbClr val="D16349"/>
              </a:buClr>
              <a:buSzPct val="85000"/>
              <a:buFont typeface="Wingdings 2"/>
              <a:buChar char=""/>
            </a:pPr>
            <a:r>
              <a:rPr lang="en-US" sz="2400" dirty="0">
                <a:solidFill>
                  <a:prstClr val="black"/>
                </a:solidFill>
              </a:rPr>
              <a:t>Often associated with </a:t>
            </a:r>
            <a:r>
              <a:rPr lang="en-US" sz="2400" b="1" dirty="0"/>
              <a:t>foreign body </a:t>
            </a:r>
            <a:r>
              <a:rPr lang="en-US" sz="2400" dirty="0">
                <a:solidFill>
                  <a:prstClr val="black"/>
                </a:solidFill>
              </a:rPr>
              <a:t>at the primary wound site.</a:t>
            </a:r>
          </a:p>
          <a:p>
            <a:pPr marL="274320" lvl="0" indent="-274320" defTabSz="914400">
              <a:spcBef>
                <a:spcPct val="20000"/>
              </a:spcBef>
              <a:buClr>
                <a:srgbClr val="D16349"/>
              </a:buClr>
              <a:buSzPct val="85000"/>
              <a:buFont typeface="Wingdings 2"/>
              <a:buChar char=""/>
            </a:pPr>
            <a:r>
              <a:rPr lang="en-US" sz="2400" dirty="0" smtClean="0">
                <a:solidFill>
                  <a:prstClr val="black"/>
                </a:solidFill>
              </a:rPr>
              <a:t>If not treated lead to devastating effect</a:t>
            </a:r>
            <a:endParaRPr lang="x-none" sz="2400" dirty="0">
              <a:solidFill>
                <a:prstClr val="black"/>
              </a:solidFill>
            </a:endParaRPr>
          </a:p>
        </p:txBody>
      </p:sp>
      <p:sp>
        <p:nvSpPr>
          <p:cNvPr id="3" name="TextBox 2"/>
          <p:cNvSpPr txBox="1"/>
          <p:nvPr/>
        </p:nvSpPr>
        <p:spPr>
          <a:xfrm>
            <a:off x="2449819" y="289229"/>
            <a:ext cx="6532685" cy="707886"/>
          </a:xfrm>
          <a:prstGeom prst="rect">
            <a:avLst/>
          </a:prstGeom>
          <a:noFill/>
        </p:spPr>
        <p:txBody>
          <a:bodyPr wrap="square" rtlCol="0">
            <a:spAutoFit/>
          </a:bodyPr>
          <a:lstStyle/>
          <a:p>
            <a:pPr algn="ctr"/>
            <a:r>
              <a:rPr lang="en-US" sz="4000" b="1" dirty="0">
                <a:ea typeface="+mj-ea"/>
                <a:cs typeface="+mj-cs"/>
              </a:rPr>
              <a:t>Introduction</a:t>
            </a:r>
            <a:endParaRPr lang="en-US" sz="4000" dirty="0"/>
          </a:p>
        </p:txBody>
      </p:sp>
      <p:cxnSp>
        <p:nvCxnSpPr>
          <p:cNvPr id="4" name="Straight Connector 3"/>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0" y="6361043"/>
            <a:ext cx="5512022" cy="369332"/>
          </a:xfrm>
          <a:prstGeom prst="rect">
            <a:avLst/>
          </a:prstGeom>
        </p:spPr>
        <p:txBody>
          <a:bodyPr wrap="none">
            <a:spAutoFit/>
          </a:bodyPr>
          <a:lstStyle/>
          <a:p>
            <a:pPr marL="274320" lvl="0" indent="-274320">
              <a:spcBef>
                <a:spcPct val="20000"/>
              </a:spcBef>
              <a:buClr>
                <a:srgbClr val="D16349"/>
              </a:buClr>
              <a:buSzPct val="85000"/>
              <a:buFont typeface="Wingdings 2"/>
              <a:buChar char=""/>
            </a:pPr>
            <a:r>
              <a:rPr lang="en-US" dirty="0">
                <a:solidFill>
                  <a:prstClr val="black"/>
                </a:solidFill>
              </a:rPr>
              <a:t>Note: </a:t>
            </a:r>
            <a:r>
              <a:rPr lang="en-US" u="sng" dirty="0">
                <a:solidFill>
                  <a:schemeClr val="bg1">
                    <a:lumMod val="50000"/>
                  </a:schemeClr>
                </a:solidFill>
              </a:rPr>
              <a:t>Bacteremia</a:t>
            </a:r>
            <a:r>
              <a:rPr lang="en-US" dirty="0">
                <a:solidFill>
                  <a:schemeClr val="bg1">
                    <a:lumMod val="50000"/>
                  </a:schemeClr>
                </a:solidFill>
              </a:rPr>
              <a:t> is presence of bacteria in the blood.</a:t>
            </a:r>
          </a:p>
        </p:txBody>
      </p:sp>
    </p:spTree>
    <p:extLst>
      <p:ext uri="{BB962C8B-B14F-4D97-AF65-F5344CB8AC3E}">
        <p14:creationId xmlns:p14="http://schemas.microsoft.com/office/powerpoint/2010/main" val="213038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0454"/>
            <a:ext cx="5567237" cy="646331"/>
          </a:xfrm>
          <a:prstGeom prst="rect">
            <a:avLst/>
          </a:prstGeom>
          <a:noFill/>
        </p:spPr>
        <p:txBody>
          <a:bodyPr wrap="square" rtlCol="0">
            <a:spAutoFit/>
          </a:bodyPr>
          <a:lstStyle/>
          <a:p>
            <a:r>
              <a:rPr lang="en-US" sz="3600" dirty="0"/>
              <a:t>What is Acute Osteomyelitis:</a:t>
            </a:r>
          </a:p>
        </p:txBody>
      </p:sp>
      <p:pic>
        <p:nvPicPr>
          <p:cNvPr id="4" name="Picture 4" descr="http://sci.washington.edu/images/bone.jpg"/>
          <p:cNvPicPr>
            <a:picLocks noChangeAspect="1" noChangeArrowheads="1"/>
          </p:cNvPicPr>
          <p:nvPr/>
        </p:nvPicPr>
        <p:blipFill>
          <a:blip r:embed="rId2" cstate="print"/>
          <a:srcRect/>
          <a:stretch>
            <a:fillRect/>
          </a:stretch>
        </p:blipFill>
        <p:spPr bwMode="auto">
          <a:xfrm>
            <a:off x="9638862" y="3154187"/>
            <a:ext cx="2471773" cy="2919046"/>
          </a:xfrm>
          <a:prstGeom prst="rect">
            <a:avLst/>
          </a:prstGeom>
          <a:noFill/>
        </p:spPr>
      </p:pic>
      <p:sp>
        <p:nvSpPr>
          <p:cNvPr id="5" name="TextBox 4"/>
          <p:cNvSpPr txBox="1"/>
          <p:nvPr/>
        </p:nvSpPr>
        <p:spPr>
          <a:xfrm>
            <a:off x="9638862" y="2882388"/>
            <a:ext cx="3191607" cy="307777"/>
          </a:xfrm>
          <a:prstGeom prst="rect">
            <a:avLst/>
          </a:prstGeom>
          <a:noFill/>
        </p:spPr>
        <p:txBody>
          <a:bodyPr wrap="square" rtlCol="0">
            <a:spAutoFit/>
          </a:bodyPr>
          <a:lstStyle/>
          <a:p>
            <a:r>
              <a:rPr lang="en-US" sz="1400" dirty="0">
                <a:solidFill>
                  <a:schemeClr val="bg1">
                    <a:lumMod val="50000"/>
                  </a:schemeClr>
                </a:solidFill>
              </a:rPr>
              <a:t>Most commonly in metaphysis</a:t>
            </a:r>
          </a:p>
        </p:txBody>
      </p:sp>
      <p:cxnSp>
        <p:nvCxnSpPr>
          <p:cNvPr id="6" name="Straight Connector 5"/>
          <p:cNvCxnSpPr/>
          <p:nvPr/>
        </p:nvCxnSpPr>
        <p:spPr>
          <a:xfrm>
            <a:off x="0" y="607323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p:cNvCxnSpPr/>
          <p:nvPr/>
        </p:nvCxnSpPr>
        <p:spPr>
          <a:xfrm>
            <a:off x="177421" y="731787"/>
            <a:ext cx="5240740"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177421" y="1053170"/>
            <a:ext cx="11505063" cy="3859518"/>
          </a:xfrm>
          <a:prstGeom prst="rect">
            <a:avLst/>
          </a:prstGeom>
        </p:spPr>
        <p:txBody>
          <a:bodyPr wrap="square">
            <a:spAutoFit/>
          </a:bodyPr>
          <a:lstStyle/>
          <a:p>
            <a:pPr lvl="0">
              <a:spcBef>
                <a:spcPct val="20000"/>
              </a:spcBef>
              <a:buClr>
                <a:srgbClr val="D16349"/>
              </a:buClr>
              <a:buSzPct val="85000"/>
            </a:pPr>
            <a:r>
              <a:rPr lang="en-US" sz="2400" b="1" dirty="0" smtClean="0">
                <a:solidFill>
                  <a:prstClr val="black"/>
                </a:solidFill>
              </a:rPr>
              <a:t>Definition:</a:t>
            </a:r>
          </a:p>
          <a:p>
            <a:pPr marL="274320" lvl="0" indent="-274320">
              <a:spcBef>
                <a:spcPct val="20000"/>
              </a:spcBef>
              <a:buClr>
                <a:srgbClr val="D16349"/>
              </a:buClr>
              <a:buSzPct val="85000"/>
              <a:buFont typeface="Wingdings 2"/>
              <a:buChar char=""/>
            </a:pPr>
            <a:r>
              <a:rPr lang="en-US" sz="2000" dirty="0" smtClean="0">
                <a:solidFill>
                  <a:prstClr val="black"/>
                </a:solidFill>
              </a:rPr>
              <a:t>Acute </a:t>
            </a:r>
            <a:r>
              <a:rPr lang="en-US" sz="2000" dirty="0">
                <a:solidFill>
                  <a:prstClr val="black"/>
                </a:solidFill>
              </a:rPr>
              <a:t>osteomyelitis is acute </a:t>
            </a:r>
            <a:r>
              <a:rPr lang="en-US" sz="2000" b="1" dirty="0">
                <a:solidFill>
                  <a:prstClr val="black"/>
                </a:solidFill>
              </a:rPr>
              <a:t>infectious</a:t>
            </a:r>
            <a:r>
              <a:rPr lang="en-US" sz="2000" dirty="0">
                <a:solidFill>
                  <a:prstClr val="black"/>
                </a:solidFill>
              </a:rPr>
              <a:t> process of the </a:t>
            </a:r>
            <a:r>
              <a:rPr lang="en-US" sz="2000" b="1" dirty="0">
                <a:solidFill>
                  <a:prstClr val="black"/>
                </a:solidFill>
              </a:rPr>
              <a:t>bone and bone marrow </a:t>
            </a:r>
            <a:r>
              <a:rPr lang="en-US" sz="2000" dirty="0">
                <a:solidFill>
                  <a:prstClr val="black"/>
                </a:solidFill>
              </a:rPr>
              <a:t>.</a:t>
            </a:r>
          </a:p>
          <a:p>
            <a:pPr lvl="0">
              <a:spcBef>
                <a:spcPct val="20000"/>
              </a:spcBef>
              <a:buClr>
                <a:srgbClr val="D16349"/>
              </a:buClr>
              <a:buSzPct val="85000"/>
            </a:pPr>
            <a:r>
              <a:rPr lang="en-US" sz="2400" b="1" dirty="0">
                <a:solidFill>
                  <a:prstClr val="black"/>
                </a:solidFill>
              </a:rPr>
              <a:t>Duration:</a:t>
            </a:r>
          </a:p>
          <a:p>
            <a:pPr marL="274320" lvl="0" indent="-274320">
              <a:spcBef>
                <a:spcPct val="20000"/>
              </a:spcBef>
              <a:buClr>
                <a:srgbClr val="D16349"/>
              </a:buClr>
              <a:buSzPct val="85000"/>
              <a:buFont typeface="Wingdings 2"/>
              <a:buChar char=""/>
            </a:pPr>
            <a:r>
              <a:rPr lang="en-US" sz="2000" b="1" u="sng" dirty="0" smtClean="0">
                <a:solidFill>
                  <a:srgbClr val="FF0000"/>
                </a:solidFill>
              </a:rPr>
              <a:t>1</a:t>
            </a:r>
            <a:r>
              <a:rPr lang="en-US" sz="2000" b="1" u="sng" dirty="0">
                <a:solidFill>
                  <a:srgbClr val="FF0000"/>
                </a:solidFill>
              </a:rPr>
              <a:t>)</a:t>
            </a:r>
            <a:r>
              <a:rPr lang="en-US" sz="2000" b="1" u="sng" dirty="0">
                <a:solidFill>
                  <a:srgbClr val="002060"/>
                </a:solidFill>
              </a:rPr>
              <a:t> </a:t>
            </a:r>
            <a:r>
              <a:rPr lang="en-US" sz="2000" b="1" u="sng" dirty="0">
                <a:solidFill>
                  <a:srgbClr val="FF0000"/>
                </a:solidFill>
              </a:rPr>
              <a:t>a short duration </a:t>
            </a:r>
          </a:p>
          <a:p>
            <a:pPr marL="617220" lvl="1" indent="-342900">
              <a:spcBef>
                <a:spcPct val="20000"/>
              </a:spcBef>
              <a:buSzPct val="70000"/>
              <a:buFont typeface="Arial" panose="020B0604020202020204" pitchFamily="34" charset="0"/>
              <a:buChar char="•"/>
            </a:pPr>
            <a:r>
              <a:rPr lang="en-US" sz="2000" dirty="0"/>
              <a:t>few days for </a:t>
            </a:r>
            <a:r>
              <a:rPr lang="en-US" sz="2000" dirty="0" err="1" smtClean="0">
                <a:solidFill>
                  <a:srgbClr val="FF0000"/>
                </a:solidFill>
              </a:rPr>
              <a:t>hematogenously</a:t>
            </a:r>
            <a:r>
              <a:rPr lang="en-US" sz="2000" dirty="0" smtClean="0">
                <a:solidFill>
                  <a:srgbClr val="FF0000"/>
                </a:solidFill>
              </a:rPr>
              <a:t>* </a:t>
            </a:r>
            <a:r>
              <a:rPr lang="en-US" sz="2000" dirty="0">
                <a:solidFill>
                  <a:srgbClr val="FF0000"/>
                </a:solidFill>
              </a:rPr>
              <a:t>(also called primary) </a:t>
            </a:r>
            <a:r>
              <a:rPr lang="en-US" sz="2000" dirty="0"/>
              <a:t>acquired infection</a:t>
            </a:r>
          </a:p>
          <a:p>
            <a:pPr marL="274320" lvl="0" indent="-274320">
              <a:spcBef>
                <a:spcPct val="20000"/>
              </a:spcBef>
              <a:buClr>
                <a:srgbClr val="D16349"/>
              </a:buClr>
              <a:buSzPct val="85000"/>
              <a:buFont typeface="Wingdings 2"/>
              <a:buChar char=""/>
            </a:pPr>
            <a:r>
              <a:rPr lang="en-US" sz="2000" b="1" u="sng" dirty="0">
                <a:solidFill>
                  <a:srgbClr val="FF0000"/>
                </a:solidFill>
              </a:rPr>
              <a:t>2) last several weeks to months</a:t>
            </a:r>
          </a:p>
          <a:p>
            <a:pPr marL="617220" lvl="1" indent="-342900">
              <a:spcBef>
                <a:spcPct val="20000"/>
              </a:spcBef>
              <a:buSzPct val="70000"/>
              <a:buFont typeface="Arial" panose="020B0604020202020204" pitchFamily="34" charset="0"/>
              <a:buChar char="•"/>
            </a:pPr>
            <a:r>
              <a:rPr lang="en-US" sz="2000" dirty="0"/>
              <a:t>if secondary to </a:t>
            </a:r>
            <a:r>
              <a:rPr lang="en-US" sz="2000" dirty="0">
                <a:solidFill>
                  <a:srgbClr val="FF0000"/>
                </a:solidFill>
              </a:rPr>
              <a:t>contiguous </a:t>
            </a:r>
            <a:r>
              <a:rPr lang="en-US" sz="2000" dirty="0" smtClean="0">
                <a:solidFill>
                  <a:srgbClr val="FF0000"/>
                </a:solidFill>
              </a:rPr>
              <a:t>focus</a:t>
            </a:r>
            <a:r>
              <a:rPr lang="en-US" sz="2000" dirty="0" smtClean="0">
                <a:solidFill>
                  <a:schemeClr val="accent6"/>
                </a:solidFill>
              </a:rPr>
              <a:t>*</a:t>
            </a:r>
            <a:r>
              <a:rPr lang="en-US" sz="2000" dirty="0" smtClean="0">
                <a:solidFill>
                  <a:srgbClr val="FF0000"/>
                </a:solidFill>
              </a:rPr>
              <a:t> </a:t>
            </a:r>
            <a:r>
              <a:rPr lang="en-US" sz="2000" dirty="0"/>
              <a:t>of infection</a:t>
            </a:r>
          </a:p>
          <a:p>
            <a:pPr marL="548640" lvl="1" indent="-274320">
              <a:spcBef>
                <a:spcPct val="20000"/>
              </a:spcBef>
              <a:buClr>
                <a:srgbClr val="CCB400"/>
              </a:buClr>
              <a:buSzPct val="70000"/>
              <a:buFont typeface="Wingdings"/>
              <a:buChar char=""/>
            </a:pPr>
            <a:endParaRPr lang="en-US" sz="2000" dirty="0">
              <a:solidFill>
                <a:srgbClr val="646B86"/>
              </a:solidFill>
            </a:endParaRPr>
          </a:p>
          <a:p>
            <a:pPr marL="274320" lvl="0" indent="-274320">
              <a:spcBef>
                <a:spcPct val="20000"/>
              </a:spcBef>
              <a:buClr>
                <a:srgbClr val="D16349"/>
              </a:buClr>
              <a:buSzPct val="85000"/>
              <a:buFont typeface="Wingdings 2"/>
              <a:buChar char=""/>
            </a:pPr>
            <a:r>
              <a:rPr lang="en-US" sz="2000" dirty="0">
                <a:solidFill>
                  <a:prstClr val="black"/>
                </a:solidFill>
              </a:rPr>
              <a:t>In association with peripheral vascular disease </a:t>
            </a:r>
            <a:r>
              <a:rPr lang="en-US" sz="2000" dirty="0" smtClean="0">
                <a:solidFill>
                  <a:prstClr val="black"/>
                </a:solidFill>
              </a:rPr>
              <a:t>(</a:t>
            </a:r>
            <a:r>
              <a:rPr lang="en-US" sz="2000" b="1" dirty="0" smtClean="0">
                <a:solidFill>
                  <a:schemeClr val="accent6"/>
                </a:solidFill>
              </a:rPr>
              <a:t>chronic disease</a:t>
            </a:r>
            <a:r>
              <a:rPr lang="en-US" sz="2000" dirty="0" smtClean="0">
                <a:solidFill>
                  <a:prstClr val="black"/>
                </a:solidFill>
              </a:rPr>
              <a:t>)</a:t>
            </a:r>
            <a:endParaRPr lang="en-US" sz="2000" dirty="0">
              <a:solidFill>
                <a:prstClr val="black"/>
              </a:solidFill>
            </a:endParaRPr>
          </a:p>
          <a:p>
            <a:pPr marL="548640" lvl="1" indent="-274320">
              <a:spcBef>
                <a:spcPct val="20000"/>
              </a:spcBef>
              <a:buClr>
                <a:srgbClr val="CCB400"/>
              </a:buClr>
              <a:buSzPct val="70000"/>
              <a:buFont typeface="Wingdings"/>
              <a:buChar char=""/>
            </a:pPr>
            <a:r>
              <a:rPr lang="en-US" sz="2000" dirty="0"/>
              <a:t>diabetes mellitus ,severe atherosclerosis, </a:t>
            </a:r>
            <a:r>
              <a:rPr lang="en-US" sz="2000" dirty="0" err="1"/>
              <a:t>vasculitis</a:t>
            </a:r>
            <a:endParaRPr lang="en-US" sz="2000" dirty="0"/>
          </a:p>
        </p:txBody>
      </p:sp>
      <p:sp>
        <p:nvSpPr>
          <p:cNvPr id="10" name="Rectangle 9"/>
          <p:cNvSpPr/>
          <p:nvPr/>
        </p:nvSpPr>
        <p:spPr>
          <a:xfrm>
            <a:off x="-277222" y="6375315"/>
            <a:ext cx="10663167" cy="338554"/>
          </a:xfrm>
          <a:prstGeom prst="rect">
            <a:avLst/>
          </a:prstGeom>
        </p:spPr>
        <p:txBody>
          <a:bodyPr wrap="square">
            <a:spAutoFit/>
          </a:bodyPr>
          <a:lstStyle/>
          <a:p>
            <a:pPr marL="274320" lvl="1">
              <a:spcBef>
                <a:spcPct val="20000"/>
              </a:spcBef>
              <a:buClr>
                <a:srgbClr val="CCB400"/>
              </a:buClr>
              <a:buSzPct val="70000"/>
            </a:pPr>
            <a:r>
              <a:rPr lang="en-US" sz="1600" dirty="0" smtClean="0">
                <a:solidFill>
                  <a:schemeClr val="accent6"/>
                </a:solidFill>
              </a:rPr>
              <a:t>* </a:t>
            </a:r>
            <a:r>
              <a:rPr lang="en-US" sz="1600" b="1" dirty="0">
                <a:solidFill>
                  <a:schemeClr val="accent6"/>
                </a:solidFill>
              </a:rPr>
              <a:t>Relapse</a:t>
            </a:r>
            <a:r>
              <a:rPr lang="ar-SA" sz="1600" b="1" dirty="0">
                <a:solidFill>
                  <a:schemeClr val="accent6"/>
                </a:solidFill>
              </a:rPr>
              <a:t> </a:t>
            </a:r>
            <a:r>
              <a:rPr lang="ar-SA" sz="1400" b="1" dirty="0">
                <a:solidFill>
                  <a:schemeClr val="accent6"/>
                </a:solidFill>
              </a:rPr>
              <a:t>رجوع المرض</a:t>
            </a:r>
            <a:r>
              <a:rPr lang="en-US" sz="1600" b="1" dirty="0">
                <a:solidFill>
                  <a:schemeClr val="accent6"/>
                </a:solidFill>
              </a:rPr>
              <a:t> can occur if only osteomyelitis is treated </a:t>
            </a:r>
            <a:r>
              <a:rPr lang="en-GB" sz="1600" b="1" dirty="0">
                <a:solidFill>
                  <a:schemeClr val="accent6"/>
                </a:solidFill>
              </a:rPr>
              <a:t>without </a:t>
            </a:r>
            <a:r>
              <a:rPr lang="en-US" sz="1600" b="1" dirty="0">
                <a:solidFill>
                  <a:schemeClr val="accent6"/>
                </a:solidFill>
              </a:rPr>
              <a:t>treating the surrounding tissue infection (focus)</a:t>
            </a:r>
          </a:p>
        </p:txBody>
      </p:sp>
      <p:sp>
        <p:nvSpPr>
          <p:cNvPr id="11" name="TextBox 10"/>
          <p:cNvSpPr txBox="1"/>
          <p:nvPr/>
        </p:nvSpPr>
        <p:spPr>
          <a:xfrm>
            <a:off x="177421" y="6072738"/>
            <a:ext cx="2908679" cy="369332"/>
          </a:xfrm>
          <a:prstGeom prst="rect">
            <a:avLst/>
          </a:prstGeom>
          <a:noFill/>
        </p:spPr>
        <p:txBody>
          <a:bodyPr wrap="square" rtlCol="0">
            <a:spAutoFit/>
          </a:bodyPr>
          <a:lstStyle/>
          <a:p>
            <a:r>
              <a:rPr lang="en-US" dirty="0" smtClean="0">
                <a:solidFill>
                  <a:srgbClr val="FF0000"/>
                </a:solidFill>
              </a:rPr>
              <a:t>* </a:t>
            </a:r>
            <a:r>
              <a:rPr lang="ar-SA" dirty="0" smtClean="0">
                <a:solidFill>
                  <a:srgbClr val="FF0000"/>
                </a:solidFill>
              </a:rPr>
              <a:t>عن طريق الدم</a:t>
            </a:r>
            <a:endParaRPr lang="en-US" dirty="0">
              <a:solidFill>
                <a:srgbClr val="FF0000"/>
              </a:solidFill>
            </a:endParaRPr>
          </a:p>
        </p:txBody>
      </p:sp>
    </p:spTree>
    <p:extLst>
      <p:ext uri="{BB962C8B-B14F-4D97-AF65-F5344CB8AC3E}">
        <p14:creationId xmlns:p14="http://schemas.microsoft.com/office/powerpoint/2010/main" val="260528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66121630"/>
              </p:ext>
            </p:extLst>
          </p:nvPr>
        </p:nvGraphicFramePr>
        <p:xfrm>
          <a:off x="76203" y="67094"/>
          <a:ext cx="12115797" cy="5941787"/>
        </p:xfrm>
        <a:graphic>
          <a:graphicData uri="http://schemas.openxmlformats.org/drawingml/2006/table">
            <a:tbl>
              <a:tblPr firstRow="1" bandRow="1">
                <a:tableStyleId>{5940675A-B579-460E-94D1-54222C63F5DA}</a:tableStyleId>
              </a:tblPr>
              <a:tblGrid>
                <a:gridCol w="1670710"/>
                <a:gridCol w="5026842"/>
                <a:gridCol w="5418245"/>
              </a:tblGrid>
              <a:tr h="362606">
                <a:tc>
                  <a:txBody>
                    <a:bodyPr/>
                    <a:lstStyle/>
                    <a:p>
                      <a:pPr algn="ctr"/>
                      <a:r>
                        <a:rPr lang="en-US" sz="1800" b="1" dirty="0" smtClean="0"/>
                        <a:t>How</a:t>
                      </a:r>
                      <a:r>
                        <a:rPr lang="en-US" sz="1800" b="1" baseline="0" dirty="0" smtClean="0"/>
                        <a:t> they reach</a:t>
                      </a:r>
                      <a:endParaRPr lang="en-US" sz="1800" b="1" dirty="0"/>
                    </a:p>
                  </a:txBody>
                  <a:tcPr>
                    <a:solidFill>
                      <a:schemeClr val="accent6">
                        <a:lumMod val="20000"/>
                        <a:lumOff val="80000"/>
                      </a:schemeClr>
                    </a:solidFill>
                  </a:tcPr>
                </a:tc>
                <a:tc>
                  <a:txBody>
                    <a:bodyPr/>
                    <a:lstStyle/>
                    <a:p>
                      <a:pPr algn="ctr"/>
                      <a:r>
                        <a:rPr lang="en-US" sz="1800" b="1" dirty="0" smtClean="0"/>
                        <a:t>Risk Group</a:t>
                      </a:r>
                      <a:endParaRPr lang="en-US" sz="1800" b="1" dirty="0"/>
                    </a:p>
                  </a:txBody>
                  <a:tcPr>
                    <a:solidFill>
                      <a:schemeClr val="accent6">
                        <a:lumMod val="20000"/>
                        <a:lumOff val="80000"/>
                      </a:schemeClr>
                    </a:solidFill>
                  </a:tcPr>
                </a:tc>
                <a:tc>
                  <a:txBody>
                    <a:bodyPr/>
                    <a:lstStyle/>
                    <a:p>
                      <a:pPr algn="ctr"/>
                      <a:endParaRPr lang="en-US" sz="1800" b="1" dirty="0"/>
                    </a:p>
                  </a:txBody>
                  <a:tcPr>
                    <a:solidFill>
                      <a:schemeClr val="accent6">
                        <a:lumMod val="20000"/>
                        <a:lumOff val="80000"/>
                      </a:schemeClr>
                    </a:solidFill>
                  </a:tcPr>
                </a:tc>
              </a:tr>
              <a:tr h="755620">
                <a:tc rowSpan="2">
                  <a:txBody>
                    <a:bodyPr/>
                    <a:lstStyle/>
                    <a:p>
                      <a:r>
                        <a:rPr lang="en-US" sz="1400" b="1" dirty="0" smtClean="0">
                          <a:solidFill>
                            <a:srgbClr val="FF0000"/>
                          </a:solidFill>
                        </a:rPr>
                        <a:t>Primary </a:t>
                      </a:r>
                      <a:r>
                        <a:rPr lang="en-US" sz="1400" b="1" dirty="0" err="1" smtClean="0">
                          <a:solidFill>
                            <a:srgbClr val="FF0000"/>
                          </a:solidFill>
                        </a:rPr>
                        <a:t>Hematogenous</a:t>
                      </a:r>
                      <a:r>
                        <a:rPr lang="en-US" sz="1400" b="1" dirty="0" smtClean="0">
                          <a:solidFill>
                            <a:srgbClr val="FF0000"/>
                          </a:solidFill>
                        </a:rPr>
                        <a:t> route</a:t>
                      </a:r>
                    </a:p>
                    <a:p>
                      <a:r>
                        <a:rPr lang="en-US" sz="1400" b="1" dirty="0" smtClean="0"/>
                        <a:t> </a:t>
                      </a:r>
                    </a:p>
                    <a:p>
                      <a:r>
                        <a:rPr lang="en-US" sz="1400" b="1" dirty="0" smtClean="0"/>
                        <a:t>site:(Metaphysis of long bones )</a:t>
                      </a:r>
                    </a:p>
                    <a:p>
                      <a:endParaRPr lang="en-US" sz="1400" b="1" dirty="0"/>
                    </a:p>
                  </a:txBody>
                  <a:tcPr>
                    <a:solidFill>
                      <a:schemeClr val="accent1">
                        <a:lumMod val="40000"/>
                        <a:lumOff val="60000"/>
                      </a:schemeClr>
                    </a:solidFill>
                  </a:tcPr>
                </a:tc>
                <a:tc rowSpan="2">
                  <a:txBody>
                    <a:bodyPr/>
                    <a:lstStyle/>
                    <a:p>
                      <a:r>
                        <a:rPr lang="en-US" sz="1400" dirty="0" smtClean="0">
                          <a:solidFill>
                            <a:srgbClr val="FF0000"/>
                          </a:solidFill>
                        </a:rPr>
                        <a:t>Children and</a:t>
                      </a:r>
                      <a:r>
                        <a:rPr lang="en-US" sz="1400" baseline="0" dirty="0" smtClean="0">
                          <a:solidFill>
                            <a:srgbClr val="FF0000"/>
                          </a:solidFill>
                        </a:rPr>
                        <a:t> infants</a:t>
                      </a:r>
                      <a:r>
                        <a:rPr lang="en-US" sz="1400" dirty="0" smtClean="0">
                          <a:solidFill>
                            <a:srgbClr val="FF0000"/>
                          </a:solidFill>
                        </a:rPr>
                        <a:t> common</a:t>
                      </a:r>
                    </a:p>
                    <a:p>
                      <a:r>
                        <a:rPr lang="en-US" sz="1400" dirty="0" smtClean="0">
                          <a:solidFill>
                            <a:srgbClr val="FF0000"/>
                          </a:solidFill>
                        </a:rPr>
                        <a:t>Adult</a:t>
                      </a:r>
                      <a:r>
                        <a:rPr lang="en-US" sz="1400" baseline="0" dirty="0" smtClean="0">
                          <a:solidFill>
                            <a:srgbClr val="FF0000"/>
                          </a:solidFill>
                        </a:rPr>
                        <a:t> less common</a:t>
                      </a:r>
                    </a:p>
                    <a:p>
                      <a:r>
                        <a:rPr lang="en-US" sz="1400" baseline="0" dirty="0" smtClean="0">
                          <a:solidFill>
                            <a:srgbClr val="FF0000"/>
                          </a:solidFill>
                        </a:rPr>
                        <a:t>(</a:t>
                      </a:r>
                      <a:r>
                        <a:rPr lang="en-US" sz="1400" dirty="0" smtClean="0">
                          <a:solidFill>
                            <a:srgbClr val="FF0000"/>
                          </a:solidFill>
                        </a:rPr>
                        <a:t>may occur due to reactivation of a quiescent </a:t>
                      </a:r>
                      <a:r>
                        <a:rPr lang="ar-SA" sz="1400" dirty="0" smtClean="0">
                          <a:solidFill>
                            <a:schemeClr val="bg1">
                              <a:lumMod val="50000"/>
                            </a:schemeClr>
                          </a:solidFill>
                        </a:rPr>
                        <a:t>(خامد)</a:t>
                      </a:r>
                      <a:r>
                        <a:rPr lang="en-US" sz="1400" dirty="0" smtClean="0">
                          <a:solidFill>
                            <a:srgbClr val="FF0000"/>
                          </a:solidFill>
                        </a:rPr>
                        <a:t>focus of infection from infancy or childhood)</a:t>
                      </a:r>
                      <a:r>
                        <a:rPr lang="ar-SA" sz="1400" dirty="0" smtClean="0">
                          <a:solidFill>
                            <a:srgbClr val="FF0000"/>
                          </a:solidFill>
                        </a:rPr>
                        <a:t>**</a:t>
                      </a:r>
                      <a:endParaRPr lang="en-US" sz="1400" baseline="0" dirty="0" smtClean="0">
                        <a:solidFill>
                          <a:srgbClr val="FF0000"/>
                        </a:solidFill>
                      </a:endParaRPr>
                    </a:p>
                    <a:p>
                      <a:r>
                        <a:rPr lang="en-US" sz="1400" baseline="0" dirty="0" smtClean="0">
                          <a:solidFill>
                            <a:srgbClr val="FF0000"/>
                          </a:solidFill>
                        </a:rPr>
                        <a:t>-most cases are due to S.AUREUS</a:t>
                      </a:r>
                    </a:p>
                    <a:p>
                      <a:r>
                        <a:rPr lang="en-US" sz="1400" baseline="0" dirty="0" smtClean="0"/>
                        <a:t>-S. Aureus septic arthritis (begins in the diaphysis)</a:t>
                      </a:r>
                    </a:p>
                    <a:p>
                      <a:r>
                        <a:rPr lang="en-US" sz="1400" baseline="0" dirty="0" smtClean="0"/>
                        <a:t>-Vertebral- GU infection</a:t>
                      </a:r>
                    </a:p>
                    <a:p>
                      <a:r>
                        <a:rPr lang="en-US" sz="1400" baseline="0" dirty="0" smtClean="0"/>
                        <a:t>-Candida –Venous Catheter </a:t>
                      </a:r>
                      <a:endParaRPr lang="en-US" sz="1400" dirty="0"/>
                    </a:p>
                  </a:txBody>
                  <a:tcPr/>
                </a:tc>
                <a:tc>
                  <a:txBody>
                    <a:bodyPr/>
                    <a:lstStyle/>
                    <a:p>
                      <a:r>
                        <a:rPr lang="en-US" sz="1400" b="1" dirty="0" smtClean="0">
                          <a:solidFill>
                            <a:schemeClr val="tx1"/>
                          </a:solidFill>
                        </a:rPr>
                        <a:t>Infant</a:t>
                      </a:r>
                      <a:r>
                        <a:rPr lang="en-US" sz="1400" b="1" baseline="0" dirty="0" smtClean="0">
                          <a:solidFill>
                            <a:schemeClr val="tx1"/>
                          </a:solidFill>
                        </a:rPr>
                        <a:t> :</a:t>
                      </a:r>
                    </a:p>
                    <a:p>
                      <a:r>
                        <a:rPr lang="en-US" sz="1400" dirty="0" err="1" smtClean="0">
                          <a:solidFill>
                            <a:srgbClr val="FF0000"/>
                          </a:solidFill>
                        </a:rPr>
                        <a:t>S.aureus</a:t>
                      </a:r>
                      <a:r>
                        <a:rPr lang="en-US" sz="1400" dirty="0" smtClean="0">
                          <a:solidFill>
                            <a:srgbClr val="FF0000"/>
                          </a:solidFill>
                        </a:rPr>
                        <a:t>, group B streptococci , gram –</a:t>
                      </a:r>
                      <a:r>
                        <a:rPr lang="en-US" sz="1400" dirty="0" err="1" smtClean="0">
                          <a:solidFill>
                            <a:srgbClr val="FF0000"/>
                          </a:solidFill>
                        </a:rPr>
                        <a:t>ve</a:t>
                      </a:r>
                      <a:r>
                        <a:rPr lang="en-US" sz="1400" dirty="0" smtClean="0">
                          <a:solidFill>
                            <a:srgbClr val="FF0000"/>
                          </a:solidFill>
                        </a:rPr>
                        <a:t> rods like</a:t>
                      </a:r>
                      <a:r>
                        <a:rPr lang="en-US" sz="1400" baseline="0" dirty="0" smtClean="0">
                          <a:solidFill>
                            <a:srgbClr val="FF0000"/>
                          </a:solidFill>
                        </a:rPr>
                        <a:t> </a:t>
                      </a:r>
                      <a:r>
                        <a:rPr lang="en-US" sz="1400" dirty="0" smtClean="0">
                          <a:solidFill>
                            <a:srgbClr val="FF0000"/>
                          </a:solidFill>
                        </a:rPr>
                        <a:t> E.coli.</a:t>
                      </a:r>
                    </a:p>
                    <a:p>
                      <a:endParaRPr lang="en-US" sz="1400" dirty="0">
                        <a:solidFill>
                          <a:srgbClr val="FF0000"/>
                        </a:solidFill>
                      </a:endParaRPr>
                    </a:p>
                  </a:txBody>
                  <a:tcPr/>
                </a:tc>
              </a:tr>
              <a:tr h="1027194">
                <a:tc vMerge="1">
                  <a:txBody>
                    <a:bodyPr/>
                    <a:lstStyle/>
                    <a:p>
                      <a:endParaRPr lang="en-US" sz="1400" dirty="0"/>
                    </a:p>
                  </a:txBody>
                  <a:tcPr/>
                </a:tc>
                <a:tc vMerge="1">
                  <a:txBody>
                    <a:bodyPr/>
                    <a:lstStyle/>
                    <a:p>
                      <a:endParaRPr lang="en-US" sz="1400" dirty="0"/>
                    </a:p>
                  </a:txBody>
                  <a:tcPr/>
                </a:tc>
                <a:tc>
                  <a:txBody>
                    <a:bodyPr/>
                    <a:lstStyle/>
                    <a:p>
                      <a:r>
                        <a:rPr lang="en-US" sz="1400" b="1" kern="1200" dirty="0" smtClean="0">
                          <a:solidFill>
                            <a:schemeClr val="tx1"/>
                          </a:solidFill>
                          <a:latin typeface="+mn-lt"/>
                          <a:ea typeface="+mn-ea"/>
                          <a:cs typeface="+mn-cs"/>
                        </a:rPr>
                        <a:t>Children:</a:t>
                      </a:r>
                      <a:r>
                        <a:rPr lang="en-US" sz="1400" dirty="0" smtClean="0"/>
                        <a:t> </a:t>
                      </a:r>
                    </a:p>
                    <a:p>
                      <a:r>
                        <a:rPr lang="en-US" sz="1400" dirty="0" err="1" smtClean="0">
                          <a:solidFill>
                            <a:srgbClr val="FF0000"/>
                          </a:solidFill>
                        </a:rPr>
                        <a:t>S.aureus</a:t>
                      </a:r>
                      <a:r>
                        <a:rPr lang="en-US" sz="1400" dirty="0" smtClean="0">
                          <a:solidFill>
                            <a:srgbClr val="FF0000"/>
                          </a:solidFill>
                        </a:rPr>
                        <a:t>, group A streptococci, </a:t>
                      </a:r>
                      <a:r>
                        <a:rPr lang="en-US" sz="1400" dirty="0" err="1" smtClean="0">
                          <a:solidFill>
                            <a:srgbClr val="FF0000"/>
                          </a:solidFill>
                        </a:rPr>
                        <a:t>H.influenzae</a:t>
                      </a:r>
                      <a:r>
                        <a:rPr lang="en-US" sz="1400" dirty="0" smtClean="0">
                          <a:solidFill>
                            <a:srgbClr val="FF0000"/>
                          </a:solidFill>
                        </a:rPr>
                        <a:t>.</a:t>
                      </a:r>
                    </a:p>
                    <a:p>
                      <a:endParaRPr lang="en-US" sz="1400" dirty="0">
                        <a:solidFill>
                          <a:srgbClr val="FF0000"/>
                        </a:solidFill>
                      </a:endParaRPr>
                    </a:p>
                  </a:txBody>
                  <a:tcPr/>
                </a:tc>
              </a:tr>
              <a:tr h="557890">
                <a:tc>
                  <a:txBody>
                    <a:bodyPr/>
                    <a:lstStyle/>
                    <a:p>
                      <a:r>
                        <a:rPr lang="en-US" sz="1400" b="1" dirty="0" smtClean="0">
                          <a:solidFill>
                            <a:srgbClr val="FF0000"/>
                          </a:solidFill>
                        </a:rPr>
                        <a:t>Contiguous soft tissue focus </a:t>
                      </a:r>
                      <a:endParaRPr lang="en-US" sz="1400" b="1" dirty="0">
                        <a:solidFill>
                          <a:srgbClr val="FF0000"/>
                        </a:solidFill>
                      </a:endParaRPr>
                    </a:p>
                  </a:txBody>
                  <a:tcPr>
                    <a:solidFill>
                      <a:schemeClr val="accent1">
                        <a:lumMod val="40000"/>
                        <a:lumOff val="60000"/>
                      </a:schemeClr>
                    </a:solidFill>
                  </a:tcPr>
                </a:tc>
                <a:tc>
                  <a:txBody>
                    <a:bodyPr/>
                    <a:lstStyle/>
                    <a:p>
                      <a:r>
                        <a:rPr lang="en-US" sz="1400" b="1" u="sng" dirty="0" smtClean="0"/>
                        <a:t>Post operative </a:t>
                      </a:r>
                      <a:r>
                        <a:rPr lang="en-US" sz="1400" dirty="0" smtClean="0"/>
                        <a:t>infection, </a:t>
                      </a:r>
                      <a:r>
                        <a:rPr lang="en-US" sz="1400" b="1" u="sng" dirty="0" smtClean="0"/>
                        <a:t>contaminated</a:t>
                      </a:r>
                      <a:r>
                        <a:rPr lang="en-US" sz="1400" dirty="0" smtClean="0"/>
                        <a:t> open fracture, soft tissue infection , puncture wounds</a:t>
                      </a:r>
                      <a:endParaRPr lang="en-US" sz="1400" dirty="0"/>
                    </a:p>
                  </a:txBody>
                  <a:tcPr/>
                </a:tc>
                <a:tc>
                  <a:txBody>
                    <a:bodyPr/>
                    <a:lstStyle/>
                    <a:p>
                      <a:r>
                        <a:rPr lang="en-US" sz="1400" dirty="0" smtClean="0"/>
                        <a:t>Gram positive cocci, Gram negative bacilli,  anaerobes, and poly-microbial infection.</a:t>
                      </a:r>
                      <a:endParaRPr lang="en-US" sz="1400" dirty="0"/>
                    </a:p>
                  </a:txBody>
                  <a:tcPr/>
                </a:tc>
              </a:tr>
              <a:tr h="513692">
                <a:tc rowSpan="7">
                  <a:txBody>
                    <a:bodyPr/>
                    <a:lstStyle/>
                    <a:p>
                      <a:r>
                        <a:rPr lang="en-US" sz="1400" b="1" dirty="0" smtClean="0"/>
                        <a:t>Special clinical situations</a:t>
                      </a:r>
                      <a:endParaRPr lang="en-US" sz="1400" b="1" dirty="0"/>
                    </a:p>
                    <a:p>
                      <a:endParaRPr lang="en-US" sz="1400" b="1" dirty="0" smtClean="0"/>
                    </a:p>
                    <a:p>
                      <a:endParaRPr lang="en-US" sz="1400" b="1" dirty="0"/>
                    </a:p>
                  </a:txBody>
                  <a:tcPr>
                    <a:solidFill>
                      <a:schemeClr val="accent1">
                        <a:lumMod val="40000"/>
                        <a:lumOff val="60000"/>
                      </a:schemeClr>
                    </a:solidFill>
                  </a:tcPr>
                </a:tc>
                <a:tc>
                  <a:txBody>
                    <a:bodyPr/>
                    <a:lstStyle/>
                    <a:p>
                      <a:r>
                        <a:rPr lang="en-US" sz="1400" b="1" u="sng" dirty="0" smtClean="0"/>
                        <a:t>Prosthesis </a:t>
                      </a:r>
                      <a:r>
                        <a:rPr lang="ar-SA" sz="1400" b="1" u="sng" dirty="0" smtClean="0"/>
                        <a:t>(أعضاء</a:t>
                      </a:r>
                      <a:r>
                        <a:rPr lang="ar-SA" sz="1400" b="1" u="sng" baseline="0" dirty="0" smtClean="0"/>
                        <a:t> صناعية) </a:t>
                      </a:r>
                      <a:endParaRPr lang="en-US" sz="1400" b="1" u="sng" dirty="0"/>
                    </a:p>
                  </a:txBody>
                  <a:tcPr/>
                </a:tc>
                <a:tc>
                  <a:txBody>
                    <a:bodyPr/>
                    <a:lstStyle/>
                    <a:p>
                      <a:r>
                        <a:rPr lang="en-US" sz="1400" b="1" u="sng" dirty="0" err="1" smtClean="0"/>
                        <a:t>Coagulas</a:t>
                      </a:r>
                      <a:r>
                        <a:rPr lang="en-US" sz="1400" b="1" u="sng" dirty="0" smtClean="0"/>
                        <a:t> -negative staphylococci,</a:t>
                      </a:r>
                      <a:r>
                        <a:rPr lang="en-US" sz="1400" b="1" u="sng" baseline="0" dirty="0" smtClean="0"/>
                        <a:t> and </a:t>
                      </a:r>
                      <a:r>
                        <a:rPr lang="en-US" sz="1400" b="1" u="sng" baseline="0" dirty="0" err="1" smtClean="0"/>
                        <a:t>corynebacterium</a:t>
                      </a:r>
                      <a:r>
                        <a:rPr lang="en-US" sz="1400" b="1" u="sng" baseline="0" dirty="0" smtClean="0"/>
                        <a:t> </a:t>
                      </a:r>
                      <a:r>
                        <a:rPr lang="en-US" sz="1400" b="1" u="sng" baseline="0" dirty="0" smtClean="0">
                          <a:solidFill>
                            <a:schemeClr val="accent6"/>
                          </a:solidFill>
                        </a:rPr>
                        <a:t>(normal flora of skin)</a:t>
                      </a:r>
                      <a:r>
                        <a:rPr lang="en-US" sz="1400" b="1" u="sng" dirty="0" smtClean="0">
                          <a:solidFill>
                            <a:schemeClr val="accent6"/>
                          </a:solidFill>
                        </a:rPr>
                        <a:t> </a:t>
                      </a:r>
                      <a:r>
                        <a:rPr lang="en-US" sz="1400" dirty="0" err="1" smtClean="0"/>
                        <a:t>Propionebacterium</a:t>
                      </a:r>
                      <a:r>
                        <a:rPr lang="en-US" sz="1400" dirty="0" smtClean="0"/>
                        <a:t>, and </a:t>
                      </a:r>
                      <a:r>
                        <a:rPr lang="en-US" sz="1400" dirty="0" err="1" smtClean="0"/>
                        <a:t>S.aureus</a:t>
                      </a:r>
                      <a:r>
                        <a:rPr lang="en-US" sz="1400" dirty="0" smtClean="0"/>
                        <a:t> in foreign body infections </a:t>
                      </a:r>
                      <a:endParaRPr lang="en-US" sz="1400" dirty="0"/>
                    </a:p>
                  </a:txBody>
                  <a:tcPr/>
                </a:tc>
              </a:tr>
              <a:tr h="514594">
                <a:tc vMerge="1">
                  <a:txBody>
                    <a:bodyPr/>
                    <a:lstStyle/>
                    <a:p>
                      <a:endParaRPr lang="en-US" sz="1400" dirty="0"/>
                    </a:p>
                  </a:txBody>
                  <a:tcPr/>
                </a:tc>
                <a:tc>
                  <a:txBody>
                    <a:bodyPr/>
                    <a:lstStyle/>
                    <a:p>
                      <a:r>
                        <a:rPr lang="en-US" sz="1400" dirty="0" smtClean="0"/>
                        <a:t>Nosocomial infections</a:t>
                      </a:r>
                      <a:r>
                        <a:rPr lang="ar-SA" sz="1400" dirty="0" smtClean="0"/>
                        <a:t> </a:t>
                      </a:r>
                      <a:r>
                        <a:rPr lang="en-US" sz="1400" b="1" dirty="0" smtClean="0">
                          <a:solidFill>
                            <a:schemeClr val="accent6"/>
                          </a:solidFill>
                        </a:rPr>
                        <a:t>( hospital acquired infection )  </a:t>
                      </a:r>
                      <a:r>
                        <a:rPr lang="en-US" sz="1400" dirty="0" smtClean="0"/>
                        <a:t>and IV drug use</a:t>
                      </a:r>
                      <a:endParaRPr lang="en-US" sz="1400" dirty="0"/>
                    </a:p>
                  </a:txBody>
                  <a:tcPr/>
                </a:tc>
                <a:tc>
                  <a:txBody>
                    <a:bodyPr/>
                    <a:lstStyle/>
                    <a:p>
                      <a:r>
                        <a:rPr lang="en-US" sz="1400" dirty="0" err="1" smtClean="0"/>
                        <a:t>Enterobacteriacea</a:t>
                      </a:r>
                      <a:r>
                        <a:rPr lang="en-US" sz="1400" dirty="0" smtClean="0"/>
                        <a:t> and Pseudomonas </a:t>
                      </a:r>
                      <a:endParaRPr lang="en-US" sz="1400" dirty="0"/>
                    </a:p>
                  </a:txBody>
                  <a:tcPr/>
                </a:tc>
              </a:tr>
              <a:tr h="423275">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t>Fist injuries, and diabetic foot and </a:t>
                      </a:r>
                      <a:r>
                        <a:rPr lang="en-US" sz="1400" b="1" u="sng" dirty="0" err="1" smtClean="0"/>
                        <a:t>dicubitus</a:t>
                      </a:r>
                      <a:r>
                        <a:rPr lang="en-US" sz="1400" b="1" u="sng" dirty="0" smtClean="0"/>
                        <a:t> ulcers,</a:t>
                      </a:r>
                    </a:p>
                  </a:txBody>
                  <a:tcPr/>
                </a:tc>
                <a:tc>
                  <a:txBody>
                    <a:bodyPr/>
                    <a:lstStyle/>
                    <a:p>
                      <a:r>
                        <a:rPr lang="en-US" sz="1400" dirty="0" smtClean="0"/>
                        <a:t> Streptococci ,</a:t>
                      </a:r>
                      <a:r>
                        <a:rPr lang="en-US" sz="1400" baseline="0" dirty="0" smtClean="0"/>
                        <a:t>,</a:t>
                      </a:r>
                      <a:r>
                        <a:rPr lang="en-US" sz="1400" dirty="0" smtClean="0"/>
                        <a:t> </a:t>
                      </a:r>
                      <a:r>
                        <a:rPr lang="en-US" sz="1400" dirty="0" smtClean="0">
                          <a:solidFill>
                            <a:srgbClr val="FF0000"/>
                          </a:solidFill>
                        </a:rPr>
                        <a:t>anaerobes</a:t>
                      </a:r>
                      <a:endParaRPr lang="en-US" sz="1400" dirty="0">
                        <a:solidFill>
                          <a:srgbClr val="FF0000"/>
                        </a:solidFill>
                      </a:endParaRPr>
                    </a:p>
                  </a:txBody>
                  <a:tcPr/>
                </a:tc>
              </a:tr>
              <a:tr h="324723">
                <a:tc vMerge="1">
                  <a:txBody>
                    <a:bodyPr/>
                    <a:lstStyle/>
                    <a:p>
                      <a:endParaRPr lang="en-US" sz="1400" dirty="0"/>
                    </a:p>
                  </a:txBody>
                  <a:tcPr/>
                </a:tc>
                <a:tc>
                  <a:txBody>
                    <a:bodyPr/>
                    <a:lstStyle/>
                    <a:p>
                      <a:r>
                        <a:rPr lang="en-US" sz="1400" dirty="0" smtClean="0">
                          <a:solidFill>
                            <a:srgbClr val="FF0000"/>
                          </a:solidFill>
                        </a:rPr>
                        <a:t>in sickle cell patients</a:t>
                      </a:r>
                      <a:endParaRPr lang="en-US" sz="1400" dirty="0">
                        <a:solidFill>
                          <a:srgbClr val="FF0000"/>
                        </a:solidFill>
                      </a:endParaRPr>
                    </a:p>
                  </a:txBody>
                  <a:tcPr/>
                </a:tc>
                <a:tc>
                  <a:txBody>
                    <a:bodyPr/>
                    <a:lstStyle/>
                    <a:p>
                      <a:r>
                        <a:rPr lang="en-US" sz="1400" dirty="0" err="1" smtClean="0"/>
                        <a:t>a.Aureus</a:t>
                      </a:r>
                      <a:r>
                        <a:rPr lang="en-US" sz="1400" baseline="0" dirty="0" smtClean="0"/>
                        <a:t> , </a:t>
                      </a:r>
                      <a:r>
                        <a:rPr lang="en-US" sz="1400" dirty="0" smtClean="0">
                          <a:solidFill>
                            <a:srgbClr val="FF0000"/>
                          </a:solidFill>
                        </a:rPr>
                        <a:t>Salmonella</a:t>
                      </a:r>
                      <a:r>
                        <a:rPr lang="en-US" sz="1400" dirty="0" smtClean="0"/>
                        <a:t> or S. </a:t>
                      </a:r>
                      <a:r>
                        <a:rPr lang="en-US" sz="1400" b="1" u="sng" dirty="0" smtClean="0"/>
                        <a:t>pneumoniae </a:t>
                      </a:r>
                      <a:endParaRPr lang="en-US" sz="1400" b="1" u="sng" dirty="0"/>
                    </a:p>
                  </a:txBody>
                  <a:tcPr/>
                </a:tc>
              </a:tr>
              <a:tr h="363733">
                <a:tc vMerge="1">
                  <a:txBody>
                    <a:bodyPr/>
                    <a:lstStyle/>
                    <a:p>
                      <a:endParaRPr lang="en-US" sz="1400" dirty="0"/>
                    </a:p>
                  </a:txBody>
                  <a:tcPr/>
                </a:tc>
                <a:tc>
                  <a:txBody>
                    <a:bodyPr/>
                    <a:lstStyle/>
                    <a:p>
                      <a:r>
                        <a:rPr lang="en-US" sz="1400" dirty="0" smtClean="0"/>
                        <a:t>Human/ animal bites;</a:t>
                      </a:r>
                    </a:p>
                  </a:txBody>
                  <a:tcPr/>
                </a:tc>
                <a:tc>
                  <a:txBody>
                    <a:bodyPr/>
                    <a:lstStyle/>
                    <a:p>
                      <a:r>
                        <a:rPr lang="en-US" sz="1400" dirty="0" err="1" smtClean="0"/>
                        <a:t>Eikenella</a:t>
                      </a:r>
                      <a:r>
                        <a:rPr lang="en-US" sz="1400" dirty="0" smtClean="0"/>
                        <a:t>, </a:t>
                      </a:r>
                      <a:r>
                        <a:rPr lang="en-US" sz="1400" dirty="0" err="1" smtClean="0"/>
                        <a:t>Pasturella</a:t>
                      </a:r>
                      <a:r>
                        <a:rPr lang="en-US" sz="1400" dirty="0" smtClean="0"/>
                        <a:t> </a:t>
                      </a:r>
                      <a:r>
                        <a:rPr lang="en-US" sz="1400" dirty="0" err="1" smtClean="0"/>
                        <a:t>multocida</a:t>
                      </a:r>
                      <a:r>
                        <a:rPr lang="en-US" sz="1400" dirty="0" smtClean="0"/>
                        <a:t> </a:t>
                      </a:r>
                      <a:endParaRPr lang="en-US" sz="1400" dirty="0"/>
                    </a:p>
                  </a:txBody>
                  <a:tcPr/>
                </a:tc>
              </a:tr>
              <a:tr h="553606">
                <a:tc vMerge="1">
                  <a:txBody>
                    <a:bodyPr/>
                    <a:lstStyle/>
                    <a:p>
                      <a:endParaRPr lang="en-US" sz="1400" dirty="0"/>
                    </a:p>
                  </a:txBody>
                  <a:tcPr/>
                </a:tc>
                <a:tc>
                  <a:txBody>
                    <a:bodyPr/>
                    <a:lstStyle/>
                    <a:p>
                      <a:r>
                        <a:rPr lang="en-US" sz="1400" b="1" u="sng" dirty="0" smtClean="0"/>
                        <a:t>AIDS</a:t>
                      </a:r>
                      <a:r>
                        <a:rPr lang="en-US" sz="1400" dirty="0" smtClean="0"/>
                        <a:t>.</a:t>
                      </a:r>
                      <a:r>
                        <a:rPr lang="en-US" sz="1400" baseline="0" dirty="0"/>
                        <a:t> </a:t>
                      </a:r>
                      <a:r>
                        <a:rPr lang="en-US" sz="1400" b="1" baseline="0" dirty="0" smtClean="0">
                          <a:solidFill>
                            <a:schemeClr val="accent6"/>
                          </a:solidFill>
                        </a:rPr>
                        <a:t>Mostly chronic</a:t>
                      </a:r>
                      <a:endParaRPr lang="en-US" sz="1400" b="1" dirty="0" smtClean="0">
                        <a:solidFill>
                          <a:schemeClr val="accent6"/>
                        </a:solidFill>
                      </a:endParaRPr>
                    </a:p>
                  </a:txBody>
                  <a:tcPr/>
                </a:tc>
                <a:tc>
                  <a:txBody>
                    <a:bodyPr/>
                    <a:lstStyle/>
                    <a:p>
                      <a:r>
                        <a:rPr lang="en-US" sz="1400" u="sng" dirty="0" err="1" smtClean="0"/>
                        <a:t>M.tuberculosis</a:t>
                      </a:r>
                      <a:r>
                        <a:rPr lang="en-US" sz="1400" u="sng" dirty="0" smtClean="0"/>
                        <a:t> or M. </a:t>
                      </a:r>
                      <a:r>
                        <a:rPr lang="en-US" sz="1400" u="sng" dirty="0" err="1" smtClean="0"/>
                        <a:t>avium</a:t>
                      </a:r>
                      <a:r>
                        <a:rPr lang="en-US" sz="1400" u="sng" dirty="0" smtClean="0"/>
                        <a:t> </a:t>
                      </a:r>
                    </a:p>
                    <a:p>
                      <a:r>
                        <a:rPr lang="en-US" sz="1400" dirty="0" smtClean="0"/>
                        <a:t>(Mycobacterium tuberculosis ( MTB) or Mycobacterium  </a:t>
                      </a:r>
                      <a:r>
                        <a:rPr lang="en-US" sz="1400" dirty="0" err="1" smtClean="0"/>
                        <a:t>avium</a:t>
                      </a:r>
                      <a:r>
                        <a:rPr lang="en-US" sz="1400" dirty="0" smtClean="0"/>
                        <a:t> )</a:t>
                      </a:r>
                      <a:endParaRPr lang="en-US" sz="1400" dirty="0"/>
                    </a:p>
                  </a:txBody>
                  <a:tcPr/>
                </a:tc>
              </a:tr>
              <a:tr h="513692">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Infection after trauma ,injury or surgery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S.aureus</a:t>
                      </a:r>
                      <a:r>
                        <a:rPr lang="en-US" sz="1400" dirty="0" smtClean="0"/>
                        <a:t>, group A </a:t>
                      </a:r>
                      <a:r>
                        <a:rPr lang="en-US" sz="1400" dirty="0" err="1" smtClean="0"/>
                        <a:t>Streptococcus,Gram</a:t>
                      </a:r>
                      <a:r>
                        <a:rPr lang="en-US" sz="1400" dirty="0" smtClean="0"/>
                        <a:t> negative rods, anaerobes.</a:t>
                      </a:r>
                    </a:p>
                    <a:p>
                      <a:endParaRPr lang="en-US" sz="1400" dirty="0"/>
                    </a:p>
                  </a:txBody>
                  <a:tcPr/>
                </a:tc>
              </a:tr>
            </a:tbl>
          </a:graphicData>
        </a:graphic>
      </p:graphicFrame>
      <p:sp>
        <p:nvSpPr>
          <p:cNvPr id="3" name="Rectangle 2"/>
          <p:cNvSpPr/>
          <p:nvPr/>
        </p:nvSpPr>
        <p:spPr>
          <a:xfrm>
            <a:off x="-1" y="6139493"/>
            <a:ext cx="11955439" cy="646331"/>
          </a:xfrm>
          <a:prstGeom prst="rect">
            <a:avLst/>
          </a:prstGeom>
        </p:spPr>
        <p:txBody>
          <a:bodyPr wrap="square">
            <a:spAutoFit/>
          </a:bodyPr>
          <a:lstStyle/>
          <a:p>
            <a:r>
              <a:rPr lang="en-US" dirty="0" smtClean="0">
                <a:solidFill>
                  <a:srgbClr val="FF0000"/>
                </a:solidFill>
              </a:rPr>
              <a:t>-RED: very </a:t>
            </a:r>
            <a:r>
              <a:rPr lang="en-US" dirty="0" err="1" smtClean="0">
                <a:solidFill>
                  <a:srgbClr val="FF0000"/>
                </a:solidFill>
              </a:rPr>
              <a:t>important</a:t>
            </a:r>
            <a:r>
              <a:rPr lang="en-US" dirty="0" err="1">
                <a:solidFill>
                  <a:srgbClr val="FF0000"/>
                </a:solidFill>
              </a:rPr>
              <a:t>,</a:t>
            </a:r>
            <a:r>
              <a:rPr lang="en-US" dirty="0" err="1" smtClean="0">
                <a:solidFill>
                  <a:srgbClr val="FF0000"/>
                </a:solidFill>
              </a:rPr>
              <a:t>Make</a:t>
            </a:r>
            <a:r>
              <a:rPr lang="en-US" dirty="0" smtClean="0">
                <a:solidFill>
                  <a:srgbClr val="FF0000"/>
                </a:solidFill>
              </a:rPr>
              <a:t> </a:t>
            </a:r>
            <a:r>
              <a:rPr lang="en-US" dirty="0">
                <a:solidFill>
                  <a:srgbClr val="FF0000"/>
                </a:solidFill>
              </a:rPr>
              <a:t>sure you know it </a:t>
            </a:r>
            <a:r>
              <a:rPr lang="en-US" dirty="0" smtClean="0">
                <a:solidFill>
                  <a:srgbClr val="FF0000"/>
                </a:solidFill>
              </a:rPr>
              <a:t>all.- </a:t>
            </a:r>
            <a:r>
              <a:rPr lang="en-US" dirty="0" smtClean="0"/>
              <a:t>The </a:t>
            </a:r>
            <a:r>
              <a:rPr lang="en-US" dirty="0"/>
              <a:t>rest: give it a quick read and focus on the </a:t>
            </a:r>
            <a:r>
              <a:rPr lang="en-US" u="sng" dirty="0"/>
              <a:t>underlined</a:t>
            </a:r>
            <a:r>
              <a:rPr lang="en-US" u="sng" dirty="0" smtClean="0"/>
              <a:t>.</a:t>
            </a:r>
          </a:p>
          <a:p>
            <a:r>
              <a:rPr lang="ar-SA" dirty="0" smtClean="0">
                <a:solidFill>
                  <a:srgbClr val="FF0000"/>
                </a:solidFill>
              </a:rPr>
              <a:t>**معناه شخص أصيب بانفكشن وهو صغير ورجعت له لمن كبر                                                                                                                </a:t>
            </a:r>
            <a:endParaRPr lang="en-US" dirty="0">
              <a:solidFill>
                <a:srgbClr val="FF0000"/>
              </a:solidFill>
            </a:endParaRPr>
          </a:p>
        </p:txBody>
      </p:sp>
      <p:cxnSp>
        <p:nvCxnSpPr>
          <p:cNvPr id="4" name="Straight Connector 3"/>
          <p:cNvCxnSpPr/>
          <p:nvPr/>
        </p:nvCxnSpPr>
        <p:spPr>
          <a:xfrm>
            <a:off x="0" y="607323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38234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2" y="973499"/>
            <a:ext cx="3264035" cy="461665"/>
          </a:xfrm>
          <a:prstGeom prst="rect">
            <a:avLst/>
          </a:prstGeom>
        </p:spPr>
        <p:txBody>
          <a:bodyPr wrap="none">
            <a:spAutoFit/>
          </a:bodyPr>
          <a:lstStyle/>
          <a:p>
            <a:pPr marL="342900" indent="-342900">
              <a:buClr>
                <a:schemeClr val="accent5"/>
              </a:buClr>
              <a:buFont typeface="Arial" panose="020B0604020202020204" pitchFamily="34" charset="0"/>
              <a:buChar char="•"/>
            </a:pPr>
            <a:r>
              <a:rPr lang="en-US" sz="2400" b="1" dirty="0" smtClean="0">
                <a:solidFill>
                  <a:prstClr val="black"/>
                </a:solidFill>
              </a:rPr>
              <a:t>Patient presentation</a:t>
            </a:r>
            <a:r>
              <a:rPr lang="en-US" dirty="0" smtClean="0"/>
              <a:t>: </a:t>
            </a:r>
            <a:endParaRPr lang="en-US" dirty="0"/>
          </a:p>
        </p:txBody>
      </p:sp>
      <p:sp>
        <p:nvSpPr>
          <p:cNvPr id="6" name="Rectangle 5"/>
          <p:cNvSpPr/>
          <p:nvPr/>
        </p:nvSpPr>
        <p:spPr>
          <a:xfrm>
            <a:off x="195423" y="1350792"/>
            <a:ext cx="11621439" cy="1754326"/>
          </a:xfrm>
          <a:prstGeom prst="rect">
            <a:avLst/>
          </a:prstGeom>
        </p:spPr>
        <p:txBody>
          <a:bodyPr wrap="square">
            <a:spAutoFit/>
          </a:bodyPr>
          <a:lstStyle/>
          <a:p>
            <a:pPr marL="285750" indent="-285750">
              <a:buClr>
                <a:schemeClr val="accent5"/>
              </a:buClr>
              <a:buFont typeface="Wingdings" panose="05000000000000000000" pitchFamily="2" charset="2"/>
              <a:buChar char="ü"/>
            </a:pPr>
            <a:r>
              <a:rPr lang="en-US" dirty="0"/>
              <a:t>Systemic manifestations occurs in less than 50% of </a:t>
            </a:r>
            <a:r>
              <a:rPr lang="en-US" dirty="0" smtClean="0"/>
              <a:t>patients.</a:t>
            </a:r>
            <a:endParaRPr lang="ar-SA" dirty="0" smtClean="0"/>
          </a:p>
          <a:p>
            <a:pPr marL="285750" indent="-285750">
              <a:buClr>
                <a:schemeClr val="accent5"/>
              </a:buClr>
              <a:buFont typeface="Wingdings" panose="05000000000000000000" pitchFamily="2" charset="2"/>
              <a:buChar char="ü"/>
            </a:pPr>
            <a:r>
              <a:rPr lang="en-US" dirty="0"/>
              <a:t>Acute osteomyelitis usually of abrupt </a:t>
            </a:r>
            <a:r>
              <a:rPr lang="ar-SA" sz="1400" dirty="0"/>
              <a:t>مفاجئ</a:t>
            </a:r>
            <a:r>
              <a:rPr lang="en-US" dirty="0"/>
              <a:t>onset</a:t>
            </a:r>
          </a:p>
          <a:p>
            <a:pPr marL="285750" indent="-285750">
              <a:buClr>
                <a:schemeClr val="accent5"/>
              </a:buClr>
              <a:buFont typeface="Wingdings" panose="05000000000000000000" pitchFamily="2" charset="2"/>
              <a:buChar char="ü"/>
            </a:pPr>
            <a:r>
              <a:rPr lang="en-US" dirty="0"/>
              <a:t>Acute onset of bone pain, fever with rigors and diaphoresis</a:t>
            </a:r>
            <a:r>
              <a:rPr lang="ar-SA" dirty="0"/>
              <a:t> تعرق غزير</a:t>
            </a:r>
            <a:r>
              <a:rPr lang="en-US" dirty="0"/>
              <a:t>.</a:t>
            </a:r>
          </a:p>
          <a:p>
            <a:pPr marL="285750" indent="-285750">
              <a:buClr>
                <a:schemeClr val="accent5"/>
              </a:buClr>
              <a:buFont typeface="Wingdings" panose="05000000000000000000" pitchFamily="2" charset="2"/>
              <a:buChar char="ü"/>
            </a:pPr>
            <a:r>
              <a:rPr lang="en-US" dirty="0"/>
              <a:t>Symptoms usually of less than 3 week’s duration.</a:t>
            </a:r>
          </a:p>
          <a:p>
            <a:pPr marL="285750" indent="-285750">
              <a:buClr>
                <a:schemeClr val="accent5"/>
              </a:buClr>
              <a:buFont typeface="Wingdings" panose="05000000000000000000" pitchFamily="2" charset="2"/>
              <a:buChar char="ü"/>
            </a:pPr>
            <a:r>
              <a:rPr lang="en-US" dirty="0"/>
              <a:t>Local signs : soft tissue swelling, erythema, warmth, point tenderness, percussion tenderness over the vertebral body &amp; limited mobility of the involved extremity</a:t>
            </a:r>
            <a:r>
              <a:rPr lang="en-US" dirty="0" smtClean="0"/>
              <a:t>.</a:t>
            </a:r>
            <a:endParaRPr lang="en-US" dirty="0"/>
          </a:p>
        </p:txBody>
      </p:sp>
      <p:sp>
        <p:nvSpPr>
          <p:cNvPr id="11" name="Rectangle 10"/>
          <p:cNvSpPr/>
          <p:nvPr/>
        </p:nvSpPr>
        <p:spPr>
          <a:xfrm>
            <a:off x="0" y="3511465"/>
            <a:ext cx="5111849" cy="461665"/>
          </a:xfrm>
          <a:prstGeom prst="rect">
            <a:avLst/>
          </a:prstGeom>
        </p:spPr>
        <p:txBody>
          <a:bodyPr wrap="none">
            <a:spAutoFit/>
          </a:bodyPr>
          <a:lstStyle/>
          <a:p>
            <a:pPr marL="457200" indent="-457200">
              <a:buClr>
                <a:schemeClr val="accent2"/>
              </a:buClr>
              <a:buFont typeface="Arial" panose="020B0604020202020204" pitchFamily="34" charset="0"/>
              <a:buChar char="•"/>
            </a:pPr>
            <a:r>
              <a:rPr lang="en-US" sz="2400" b="1" dirty="0" smtClean="0">
                <a:solidFill>
                  <a:prstClr val="black"/>
                </a:solidFill>
              </a:rPr>
              <a:t>Clinical presentation &amp; blood tests:</a:t>
            </a:r>
            <a:endParaRPr lang="en-US" sz="2400" b="1" dirty="0">
              <a:solidFill>
                <a:prstClr val="black"/>
              </a:solidFill>
            </a:endParaRPr>
          </a:p>
        </p:txBody>
      </p:sp>
      <p:sp>
        <p:nvSpPr>
          <p:cNvPr id="12" name="Rectangle 11"/>
          <p:cNvSpPr/>
          <p:nvPr/>
        </p:nvSpPr>
        <p:spPr>
          <a:xfrm>
            <a:off x="309038" y="3967672"/>
            <a:ext cx="6349644" cy="2708434"/>
          </a:xfrm>
          <a:prstGeom prst="rect">
            <a:avLst/>
          </a:prstGeom>
        </p:spPr>
        <p:txBody>
          <a:bodyPr wrap="square">
            <a:spAutoFit/>
          </a:bodyPr>
          <a:lstStyle/>
          <a:p>
            <a:pPr marL="285750" indent="-285750">
              <a:buClr>
                <a:schemeClr val="accent2"/>
              </a:buClr>
              <a:buFont typeface="Wingdings" panose="05000000000000000000" pitchFamily="2" charset="2"/>
              <a:buChar char="ü"/>
            </a:pPr>
            <a:r>
              <a:rPr lang="en-US" sz="2000" dirty="0"/>
              <a:t>Acute osteomyelitis usually of abrupt </a:t>
            </a:r>
            <a:r>
              <a:rPr lang="en-US" sz="2000" dirty="0" smtClean="0"/>
              <a:t>onset</a:t>
            </a:r>
            <a:endParaRPr lang="en-US" sz="1600" dirty="0"/>
          </a:p>
          <a:p>
            <a:pPr marL="285750" indent="-285750">
              <a:buClr>
                <a:schemeClr val="accent2"/>
              </a:buClr>
              <a:buFont typeface="Wingdings" panose="05000000000000000000" pitchFamily="2" charset="2"/>
              <a:buChar char="ü"/>
            </a:pPr>
            <a:r>
              <a:rPr lang="en-US" sz="2000" dirty="0" smtClean="0"/>
              <a:t>fever</a:t>
            </a:r>
            <a:endParaRPr lang="en-US" sz="1600" dirty="0"/>
          </a:p>
          <a:p>
            <a:pPr marL="285750" indent="-285750">
              <a:buClr>
                <a:schemeClr val="accent2"/>
              </a:buClr>
              <a:buFont typeface="Wingdings" panose="05000000000000000000" pitchFamily="2" charset="2"/>
              <a:buChar char="ü"/>
            </a:pPr>
            <a:r>
              <a:rPr lang="en-US" sz="2000" dirty="0"/>
              <a:t>localized pain , heat , </a:t>
            </a:r>
            <a:r>
              <a:rPr lang="en-US" sz="2000" dirty="0" smtClean="0"/>
              <a:t>swelling</a:t>
            </a:r>
            <a:endParaRPr lang="en-US" sz="1600" dirty="0"/>
          </a:p>
          <a:p>
            <a:pPr marL="285750" indent="-285750">
              <a:buClr>
                <a:schemeClr val="accent2"/>
              </a:buClr>
              <a:buFont typeface="Wingdings" panose="05000000000000000000" pitchFamily="2" charset="2"/>
              <a:buChar char="ü"/>
            </a:pPr>
            <a:r>
              <a:rPr lang="en-US" sz="1600" dirty="0"/>
              <a:t>Tenderness of affected site      </a:t>
            </a:r>
            <a:endParaRPr lang="ar-SA" sz="1600" dirty="0"/>
          </a:p>
          <a:p>
            <a:pPr marL="285750" indent="-285750">
              <a:buClr>
                <a:schemeClr val="accent2"/>
              </a:buClr>
              <a:buFont typeface="Wingdings" panose="05000000000000000000" pitchFamily="2" charset="2"/>
              <a:buChar char="ü"/>
            </a:pPr>
            <a:r>
              <a:rPr lang="en-US" sz="2000" dirty="0"/>
              <a:t>(one or more bones or joints affected in </a:t>
            </a:r>
            <a:r>
              <a:rPr lang="en-US" sz="2000" dirty="0" err="1"/>
              <a:t>hematogenous</a:t>
            </a:r>
            <a:r>
              <a:rPr lang="en-US" sz="2000" dirty="0"/>
              <a:t> spread).</a:t>
            </a:r>
          </a:p>
          <a:p>
            <a:pPr marL="285750" indent="-285750">
              <a:buClr>
                <a:schemeClr val="accent2"/>
              </a:buClr>
              <a:buFont typeface="Wingdings" panose="05000000000000000000" pitchFamily="2" charset="2"/>
              <a:buChar char="ü"/>
            </a:pPr>
            <a:r>
              <a:rPr lang="en-US" sz="2000" dirty="0"/>
              <a:t>May be local tissue infection</a:t>
            </a:r>
            <a:r>
              <a:rPr lang="ar-SA" sz="2000" dirty="0"/>
              <a:t> </a:t>
            </a:r>
            <a:r>
              <a:rPr lang="en-US" sz="2000" dirty="0"/>
              <a:t>(abscess or wound) .</a:t>
            </a:r>
          </a:p>
          <a:p>
            <a:pPr marL="285750" indent="-285750">
              <a:buClr>
                <a:schemeClr val="accent2"/>
              </a:buClr>
              <a:buFont typeface="Wingdings" panose="05000000000000000000" pitchFamily="2" charset="2"/>
              <a:buChar char="ü"/>
            </a:pPr>
            <a:r>
              <a:rPr lang="en-US" dirty="0"/>
              <a:t>Blood test: leukocytosis, high ESR and C-reactive protein.</a:t>
            </a:r>
          </a:p>
          <a:p>
            <a:pPr marL="285750" indent="-285750">
              <a:buClr>
                <a:schemeClr val="accent2"/>
              </a:buClr>
              <a:buFont typeface="Wingdings" panose="05000000000000000000" pitchFamily="2" charset="2"/>
              <a:buChar char="ü"/>
            </a:pPr>
            <a:endParaRPr lang="en-US" sz="1600" dirty="0"/>
          </a:p>
        </p:txBody>
      </p:sp>
      <p:sp>
        <p:nvSpPr>
          <p:cNvPr id="13" name="Rectangle 12"/>
          <p:cNvSpPr/>
          <p:nvPr/>
        </p:nvSpPr>
        <p:spPr>
          <a:xfrm>
            <a:off x="6714588" y="3506007"/>
            <a:ext cx="3324436" cy="461665"/>
          </a:xfrm>
          <a:prstGeom prst="rect">
            <a:avLst/>
          </a:prstGeom>
        </p:spPr>
        <p:txBody>
          <a:bodyPr wrap="none">
            <a:spAutoFit/>
          </a:bodyPr>
          <a:lstStyle/>
          <a:p>
            <a:pPr marL="342900" indent="-342900">
              <a:buClr>
                <a:schemeClr val="accent6"/>
              </a:buClr>
              <a:buFont typeface="Arial" panose="020B0604020202020204" pitchFamily="34" charset="0"/>
              <a:buChar char="•"/>
            </a:pPr>
            <a:r>
              <a:rPr lang="en-US" sz="2400" b="1" dirty="0">
                <a:solidFill>
                  <a:prstClr val="black"/>
                </a:solidFill>
              </a:rPr>
              <a:t>Differential diagnosis:</a:t>
            </a:r>
          </a:p>
        </p:txBody>
      </p:sp>
      <p:sp>
        <p:nvSpPr>
          <p:cNvPr id="14" name="Rectangle 13"/>
          <p:cNvSpPr/>
          <p:nvPr/>
        </p:nvSpPr>
        <p:spPr>
          <a:xfrm>
            <a:off x="6991024" y="3967672"/>
            <a:ext cx="6096000" cy="1969770"/>
          </a:xfrm>
          <a:prstGeom prst="rect">
            <a:avLst/>
          </a:prstGeom>
        </p:spPr>
        <p:txBody>
          <a:bodyPr>
            <a:spAutoFit/>
          </a:bodyPr>
          <a:lstStyle/>
          <a:p>
            <a:pPr marL="342900" indent="-342900">
              <a:buClr>
                <a:schemeClr val="accent6"/>
              </a:buClr>
              <a:buFont typeface="Wingdings" panose="05000000000000000000" pitchFamily="2" charset="2"/>
              <a:buChar char="ü"/>
            </a:pPr>
            <a:r>
              <a:rPr lang="en-US" dirty="0"/>
              <a:t>Primary and metastatic bone malignancies</a:t>
            </a:r>
          </a:p>
          <a:p>
            <a:pPr marL="342900" indent="-342900">
              <a:buClr>
                <a:schemeClr val="accent6"/>
              </a:buClr>
              <a:buFont typeface="Wingdings" panose="05000000000000000000" pitchFamily="2" charset="2"/>
              <a:buChar char="ü"/>
            </a:pPr>
            <a:r>
              <a:rPr lang="en-US" dirty="0" smtClean="0"/>
              <a:t>Trauma</a:t>
            </a:r>
            <a:endParaRPr lang="en-US" sz="1400" dirty="0"/>
          </a:p>
          <a:p>
            <a:pPr marL="342900" indent="-342900">
              <a:buClr>
                <a:schemeClr val="accent6"/>
              </a:buClr>
              <a:buFont typeface="Wingdings" panose="05000000000000000000" pitchFamily="2" charset="2"/>
              <a:buChar char="ü"/>
            </a:pPr>
            <a:r>
              <a:rPr lang="en-US" dirty="0"/>
              <a:t>Acute rheumatic </a:t>
            </a:r>
            <a:r>
              <a:rPr lang="en-US" dirty="0" smtClean="0"/>
              <a:t>arthritis</a:t>
            </a:r>
            <a:endParaRPr lang="en-US" sz="1400" dirty="0"/>
          </a:p>
          <a:p>
            <a:pPr marL="342900" indent="-342900">
              <a:buClr>
                <a:schemeClr val="accent6"/>
              </a:buClr>
              <a:buFont typeface="Wingdings" panose="05000000000000000000" pitchFamily="2" charset="2"/>
              <a:buChar char="ü"/>
            </a:pPr>
            <a:r>
              <a:rPr lang="en-US" dirty="0" err="1" smtClean="0"/>
              <a:t>Hemarthrosis</a:t>
            </a:r>
            <a:endParaRPr lang="en-US" sz="1400" dirty="0"/>
          </a:p>
          <a:p>
            <a:pPr marL="342900" indent="-342900">
              <a:buClr>
                <a:schemeClr val="accent6"/>
              </a:buClr>
              <a:buFont typeface="Wingdings" panose="05000000000000000000" pitchFamily="2" charset="2"/>
              <a:buChar char="ü"/>
            </a:pPr>
            <a:r>
              <a:rPr lang="en-US" dirty="0"/>
              <a:t>Ewing </a:t>
            </a:r>
            <a:r>
              <a:rPr lang="en-US" dirty="0" smtClean="0"/>
              <a:t>sarcoma</a:t>
            </a:r>
            <a:endParaRPr lang="en-US" sz="1400" dirty="0"/>
          </a:p>
          <a:p>
            <a:pPr marL="342900" indent="-342900">
              <a:buClr>
                <a:schemeClr val="accent6"/>
              </a:buClr>
              <a:buFont typeface="Wingdings" panose="05000000000000000000" pitchFamily="2" charset="2"/>
              <a:buChar char="ü"/>
            </a:pPr>
            <a:r>
              <a:rPr lang="en-US" dirty="0"/>
              <a:t>Vertebral compression fracture.</a:t>
            </a:r>
          </a:p>
          <a:p>
            <a:pPr marL="342900" indent="-342900">
              <a:buClr>
                <a:schemeClr val="accent6"/>
              </a:buClr>
              <a:buFont typeface="Wingdings" panose="05000000000000000000" pitchFamily="2" charset="2"/>
              <a:buChar char="ü"/>
            </a:pPr>
            <a:endParaRPr lang="en-US" sz="1400" dirty="0"/>
          </a:p>
        </p:txBody>
      </p:sp>
      <p:sp>
        <p:nvSpPr>
          <p:cNvPr id="16" name="TextBox 15"/>
          <p:cNvSpPr txBox="1"/>
          <p:nvPr/>
        </p:nvSpPr>
        <p:spPr>
          <a:xfrm>
            <a:off x="18002" y="0"/>
            <a:ext cx="5567237" cy="584775"/>
          </a:xfrm>
          <a:prstGeom prst="rect">
            <a:avLst/>
          </a:prstGeom>
          <a:noFill/>
        </p:spPr>
        <p:txBody>
          <a:bodyPr wrap="square" rtlCol="0">
            <a:spAutoFit/>
          </a:bodyPr>
          <a:lstStyle/>
          <a:p>
            <a:r>
              <a:rPr lang="en-US" sz="3200" dirty="0"/>
              <a:t>What is Acute Osteomyelitis:</a:t>
            </a:r>
          </a:p>
        </p:txBody>
      </p:sp>
      <p:cxnSp>
        <p:nvCxnSpPr>
          <p:cNvPr id="17" name="Straight Connector 16"/>
          <p:cNvCxnSpPr/>
          <p:nvPr/>
        </p:nvCxnSpPr>
        <p:spPr>
          <a:xfrm>
            <a:off x="195423" y="541333"/>
            <a:ext cx="46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99490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620024289"/>
              </p:ext>
            </p:extLst>
          </p:nvPr>
        </p:nvGraphicFramePr>
        <p:xfrm>
          <a:off x="0" y="525448"/>
          <a:ext cx="12192000" cy="4729017"/>
        </p:xfrm>
        <a:graphic>
          <a:graphicData uri="http://schemas.openxmlformats.org/drawingml/2006/table">
            <a:tbl>
              <a:tblPr firstRow="1" bandRow="1">
                <a:tableStyleId>{5C22544A-7EE6-4342-B048-85BDC9FD1C3A}</a:tableStyleId>
              </a:tblPr>
              <a:tblGrid>
                <a:gridCol w="5937537">
                  <a:extLst>
                    <a:ext uri="{9D8B030D-6E8A-4147-A177-3AD203B41FA5}">
                      <a16:colId xmlns:a16="http://schemas.microsoft.com/office/drawing/2014/main" xmlns="" val="20000"/>
                    </a:ext>
                  </a:extLst>
                </a:gridCol>
                <a:gridCol w="6254463">
                  <a:extLst>
                    <a:ext uri="{9D8B030D-6E8A-4147-A177-3AD203B41FA5}">
                      <a16:colId xmlns:a16="http://schemas.microsoft.com/office/drawing/2014/main" xmlns="" val="20001"/>
                    </a:ext>
                  </a:extLst>
                </a:gridCol>
              </a:tblGrid>
              <a:tr h="370903">
                <a:tc gridSpan="2">
                  <a:txBody>
                    <a:bodyPr/>
                    <a:lstStyle/>
                    <a:p>
                      <a:r>
                        <a:rPr lang="en-US" dirty="0"/>
                        <a:t>Diagnosis</a:t>
                      </a:r>
                    </a:p>
                  </a:txBody>
                  <a:tcPr/>
                </a:tc>
                <a:tc hMerge="1">
                  <a:txBody>
                    <a:bodyPr/>
                    <a:lstStyle/>
                    <a:p>
                      <a:endParaRPr lang="en-US" dirty="0"/>
                    </a:p>
                  </a:txBody>
                  <a:tcPr/>
                </a:tc>
                <a:extLst>
                  <a:ext uri="{0D108BD9-81ED-4DB2-BD59-A6C34878D82A}">
                    <a16:rowId xmlns:a16="http://schemas.microsoft.com/office/drawing/2014/main" xmlns="" val="10000"/>
                  </a:ext>
                </a:extLst>
              </a:tr>
              <a:tr h="370903">
                <a:tc>
                  <a:txBody>
                    <a:bodyPr/>
                    <a:lstStyle/>
                    <a:p>
                      <a:r>
                        <a:rPr lang="en-US" dirty="0"/>
                        <a:t>Laboratory</a:t>
                      </a:r>
                    </a:p>
                  </a:txBody>
                  <a:tcPr/>
                </a:tc>
                <a:tc>
                  <a:txBody>
                    <a:bodyPr/>
                    <a:lstStyle/>
                    <a:p>
                      <a:r>
                        <a:rPr lang="en-US" dirty="0"/>
                        <a:t>Radiological</a:t>
                      </a:r>
                    </a:p>
                  </a:txBody>
                  <a:tcPr/>
                </a:tc>
                <a:extLst>
                  <a:ext uri="{0D108BD9-81ED-4DB2-BD59-A6C34878D82A}">
                    <a16:rowId xmlns:a16="http://schemas.microsoft.com/office/drawing/2014/main" xmlns="" val="10001"/>
                  </a:ext>
                </a:extLst>
              </a:tr>
              <a:tr h="1205436">
                <a:tc>
                  <a:txBody>
                    <a:bodyPr/>
                    <a:lstStyle/>
                    <a:p>
                      <a:pPr marL="285750" indent="-285750">
                        <a:buFont typeface="Arial" panose="020B0604020202020204" pitchFamily="34" charset="0"/>
                        <a:buChar char="•"/>
                      </a:pPr>
                      <a:r>
                        <a:rPr lang="en-US" dirty="0"/>
                        <a:t>CBC </a:t>
                      </a:r>
                      <a:r>
                        <a:rPr lang="en-GB" dirty="0" smtClean="0"/>
                        <a:t>(</a:t>
                      </a:r>
                      <a:r>
                        <a:rPr lang="en-US" dirty="0" smtClean="0"/>
                        <a:t>Count</a:t>
                      </a:r>
                      <a:r>
                        <a:rPr lang="en-US" baseline="0" dirty="0" smtClean="0"/>
                        <a:t> </a:t>
                      </a:r>
                      <a:r>
                        <a:rPr lang="en-US" baseline="0" dirty="0"/>
                        <a:t>Blood Cell):</a:t>
                      </a:r>
                      <a:endParaRPr lang="x-none" dirty="0"/>
                    </a:p>
                    <a:p>
                      <a:pPr marL="0" indent="0">
                        <a:buFont typeface="Arial" panose="020B0604020202020204" pitchFamily="34" charset="0"/>
                        <a:buNone/>
                      </a:pPr>
                      <a:r>
                        <a:rPr lang="en-US" dirty="0"/>
                        <a:t>Leukocytosis may or may not occur</a:t>
                      </a:r>
                    </a:p>
                    <a:p>
                      <a:pPr marL="285750" indent="-285750">
                        <a:buFont typeface="Arial" panose="020B0604020202020204" pitchFamily="34" charset="0"/>
                        <a:buChar char="•"/>
                      </a:pPr>
                      <a:r>
                        <a:rPr lang="en-US" dirty="0"/>
                        <a:t>Erythrocyte sedimentation rate </a:t>
                      </a:r>
                      <a:r>
                        <a:rPr lang="en-US" dirty="0" smtClean="0"/>
                        <a:t>(ESR</a:t>
                      </a:r>
                      <a:r>
                        <a:rPr lang="en-US" dirty="0"/>
                        <a:t>) elevated, but could be normal as well (</a:t>
                      </a:r>
                      <a:r>
                        <a:rPr lang="en-US" u="sng" dirty="0"/>
                        <a:t>not specific)</a:t>
                      </a:r>
                      <a:r>
                        <a:rPr lang="en-US" dirty="0"/>
                        <a:t>.</a:t>
                      </a:r>
                    </a:p>
                  </a:txBody>
                  <a:tcPr/>
                </a:tc>
                <a:tc>
                  <a:txBody>
                    <a:bodyPr/>
                    <a:lstStyle/>
                    <a:p>
                      <a:pPr marL="285750" indent="-285750">
                        <a:buFont typeface="Arial" panose="020B0604020202020204" pitchFamily="34" charset="0"/>
                        <a:buChar char="•"/>
                      </a:pPr>
                      <a:r>
                        <a:rPr lang="en-US" dirty="0"/>
                        <a:t>X-ray : normal early in disease, soft tissue swelling , </a:t>
                      </a:r>
                      <a:r>
                        <a:rPr lang="en-US" dirty="0" err="1"/>
                        <a:t>subperiosteal</a:t>
                      </a:r>
                      <a:r>
                        <a:rPr lang="en-US" dirty="0"/>
                        <a:t> elevation  seen early and Bone destruction changes seen by 2-4 weeks</a:t>
                      </a:r>
                      <a:endParaRPr lang="en-US" dirty="0">
                        <a:solidFill>
                          <a:srgbClr val="FF0000"/>
                        </a:solidFill>
                      </a:endParaRPr>
                    </a:p>
                  </a:txBody>
                  <a:tcPr/>
                </a:tc>
                <a:extLst>
                  <a:ext uri="{0D108BD9-81ED-4DB2-BD59-A6C34878D82A}">
                    <a16:rowId xmlns:a16="http://schemas.microsoft.com/office/drawing/2014/main" xmlns="" val="10002"/>
                  </a:ext>
                </a:extLst>
              </a:tr>
              <a:tr h="1205436">
                <a:tc rowSpan="3">
                  <a:txBody>
                    <a:bodyPr/>
                    <a:lstStyle/>
                    <a:p>
                      <a:pPr marL="285750" indent="-285750">
                        <a:buFont typeface="Arial" panose="020B0604020202020204" pitchFamily="34" charset="0"/>
                        <a:buChar char="•"/>
                      </a:pPr>
                      <a:r>
                        <a:rPr lang="en-US" dirty="0"/>
                        <a:t>Blood culture.</a:t>
                      </a:r>
                    </a:p>
                    <a:p>
                      <a:pPr marL="285750" indent="-285750">
                        <a:buFont typeface="Arial" panose="020B0604020202020204" pitchFamily="34" charset="0"/>
                        <a:buChar char="•"/>
                      </a:pPr>
                      <a:r>
                        <a:rPr lang="en-US" dirty="0"/>
                        <a:t>Aspiration of overlying abscess “Biopsy” if blood cultures are negative,</a:t>
                      </a:r>
                      <a:r>
                        <a:rPr lang="en-US" baseline="0" dirty="0"/>
                        <a:t> and it’s </a:t>
                      </a:r>
                      <a:r>
                        <a:rPr lang="en-US" u="sng" baseline="0" dirty="0"/>
                        <a:t>most specific</a:t>
                      </a:r>
                      <a:r>
                        <a:rPr lang="en-US" baseline="0" dirty="0"/>
                        <a:t>.</a:t>
                      </a:r>
                      <a:endParaRPr lang="en-US" dirty="0"/>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a:t>MRI highly sensitive &amp; specific, </a:t>
                      </a:r>
                      <a:r>
                        <a:rPr lang="en-US" sz="1600" dirty="0"/>
                        <a:t>preferred for </a:t>
                      </a:r>
                      <a:r>
                        <a:rPr lang="en-US" sz="1600" u="sng" dirty="0"/>
                        <a:t>vertebral osteomyelitis</a:t>
                      </a:r>
                      <a:r>
                        <a:rPr lang="en-US" sz="1600" dirty="0"/>
                        <a:t> and cases associated with contiguous foci of infection or peripheral </a:t>
                      </a:r>
                      <a:r>
                        <a:rPr lang="en-US" sz="1600" dirty="0" smtClean="0"/>
                        <a:t>vascular </a:t>
                      </a:r>
                      <a:r>
                        <a:rPr lang="en-US" sz="1600" dirty="0"/>
                        <a:t>disease.</a:t>
                      </a:r>
                      <a:endParaRPr lang="en-US" dirty="0"/>
                    </a:p>
                  </a:txBody>
                  <a:tcPr/>
                </a:tc>
                <a:extLst>
                  <a:ext uri="{0D108BD9-81ED-4DB2-BD59-A6C34878D82A}">
                    <a16:rowId xmlns:a16="http://schemas.microsoft.com/office/drawing/2014/main" xmlns="" val="10003"/>
                  </a:ext>
                </a:extLst>
              </a:tr>
              <a:tr h="370903">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CT Scan used as alternative of MRI.</a:t>
                      </a:r>
                    </a:p>
                  </a:txBody>
                  <a:tcPr/>
                </a:tc>
                <a:extLst>
                  <a:ext uri="{0D108BD9-81ED-4DB2-BD59-A6C34878D82A}">
                    <a16:rowId xmlns:a16="http://schemas.microsoft.com/office/drawing/2014/main" xmlns="" val="10004"/>
                  </a:ext>
                </a:extLst>
              </a:tr>
              <a:tr h="1205436">
                <a:tc vMerge="1">
                  <a:txBody>
                    <a:bodyPr/>
                    <a:lstStyle/>
                    <a:p>
                      <a:endParaRPr lang="en-US" dirty="0"/>
                    </a:p>
                  </a:txBody>
                  <a:tcPr/>
                </a:tc>
                <a:tc>
                  <a:txBody>
                    <a:bodyPr/>
                    <a:lstStyle/>
                    <a:p>
                      <a:pPr marL="285750" indent="-285750">
                        <a:buFont typeface="Arial" panose="020B0604020202020204" pitchFamily="34" charset="0"/>
                        <a:buChar char="•"/>
                      </a:pPr>
                      <a:r>
                        <a:rPr lang="en-US" dirty="0"/>
                        <a:t>Technetium bone scan, Gallium and Indium-111 labelled WBC scan</a:t>
                      </a:r>
                      <a:r>
                        <a:rPr lang="x-none" dirty="0"/>
                        <a:t>*</a:t>
                      </a:r>
                      <a:r>
                        <a:rPr lang="en-US" dirty="0"/>
                        <a:t> (detection within 3 days of onset). Maximum effect to rule out osteomyelitis.</a:t>
                      </a:r>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102013" y="5254465"/>
            <a:ext cx="7897091" cy="1354217"/>
          </a:xfrm>
          <a:prstGeom prst="rect">
            <a:avLst/>
          </a:prstGeom>
          <a:noFill/>
        </p:spPr>
        <p:txBody>
          <a:bodyPr wrap="square" rtlCol="0">
            <a:spAutoFit/>
          </a:bodyPr>
          <a:lstStyle/>
          <a:p>
            <a:r>
              <a:rPr lang="x-none" b="0" dirty="0">
                <a:solidFill>
                  <a:schemeClr val="tx1"/>
                </a:solidFill>
              </a:rPr>
              <a:t>*</a:t>
            </a:r>
            <a:r>
              <a:rPr lang="en-US" sz="1600" b="0" dirty="0">
                <a:solidFill>
                  <a:schemeClr val="bg1">
                    <a:lumMod val="65000"/>
                  </a:schemeClr>
                </a:solidFill>
              </a:rPr>
              <a:t>Indium-111 labelled WBC scan:</a:t>
            </a:r>
          </a:p>
          <a:p>
            <a:r>
              <a:rPr lang="en-US" sz="1600" dirty="0">
                <a:solidFill>
                  <a:schemeClr val="bg1">
                    <a:lumMod val="65000"/>
                  </a:schemeClr>
                </a:solidFill>
              </a:rPr>
              <a:t>Also called “indium scan”, it’s a nuclear medicine procedure in which while blood cells (mostly neutrophils) are removed from the patient, tagged </a:t>
            </a:r>
            <a:r>
              <a:rPr lang="x-none" sz="1200" dirty="0">
                <a:solidFill>
                  <a:schemeClr val="bg1">
                    <a:lumMod val="65000"/>
                  </a:schemeClr>
                </a:solidFill>
              </a:rPr>
              <a:t>معلم بعلامة</a:t>
            </a:r>
            <a:r>
              <a:rPr lang="en-US" sz="1600" dirty="0">
                <a:solidFill>
                  <a:schemeClr val="bg1">
                    <a:lumMod val="65000"/>
                  </a:schemeClr>
                </a:solidFill>
              </a:rPr>
              <a:t> with the radioisotope (</a:t>
            </a:r>
            <a:r>
              <a:rPr lang="x-none" sz="1600" dirty="0">
                <a:solidFill>
                  <a:schemeClr val="bg1">
                    <a:lumMod val="65000"/>
                  </a:schemeClr>
                </a:solidFill>
              </a:rPr>
              <a:t>نظائر مشعة</a:t>
            </a:r>
            <a:r>
              <a:rPr lang="en-US" sz="1600" dirty="0">
                <a:solidFill>
                  <a:schemeClr val="bg1">
                    <a:lumMod val="65000"/>
                  </a:schemeClr>
                </a:solidFill>
              </a:rPr>
              <a:t>) Indium-111, and then injected intravenously</a:t>
            </a:r>
            <a:r>
              <a:rPr lang="x-none" sz="1600" dirty="0">
                <a:solidFill>
                  <a:schemeClr val="bg1">
                    <a:lumMod val="65000"/>
                  </a:schemeClr>
                </a:solidFill>
              </a:rPr>
              <a:t> </a:t>
            </a:r>
            <a:r>
              <a:rPr lang="en-US" sz="1600" dirty="0">
                <a:solidFill>
                  <a:schemeClr val="bg1">
                    <a:lumMod val="65000"/>
                  </a:schemeClr>
                </a:solidFill>
              </a:rPr>
              <a:t>back into the patient. The tagged leukocytes subsequently localize to areas of relatively new infection.</a:t>
            </a:r>
          </a:p>
        </p:txBody>
      </p:sp>
      <p:cxnSp>
        <p:nvCxnSpPr>
          <p:cNvPr id="6" name="Straight Connector 5"/>
          <p:cNvCxnSpPr/>
          <p:nvPr/>
        </p:nvCxnSpPr>
        <p:spPr>
          <a:xfrm>
            <a:off x="0" y="6608682"/>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0" y="-109182"/>
            <a:ext cx="5567237" cy="584775"/>
          </a:xfrm>
          <a:prstGeom prst="rect">
            <a:avLst/>
          </a:prstGeom>
          <a:noFill/>
        </p:spPr>
        <p:txBody>
          <a:bodyPr wrap="square" rtlCol="0">
            <a:spAutoFit/>
          </a:bodyPr>
          <a:lstStyle/>
          <a:p>
            <a:r>
              <a:rPr lang="en-US" sz="3200" dirty="0"/>
              <a:t>What is Acute Osteomyelitis:</a:t>
            </a:r>
          </a:p>
        </p:txBody>
      </p:sp>
      <p:cxnSp>
        <p:nvCxnSpPr>
          <p:cNvPr id="8" name="Straight Connector 7"/>
          <p:cNvCxnSpPr/>
          <p:nvPr/>
        </p:nvCxnSpPr>
        <p:spPr>
          <a:xfrm>
            <a:off x="177421" y="432151"/>
            <a:ext cx="46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9256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626283512"/>
              </p:ext>
            </p:extLst>
          </p:nvPr>
        </p:nvGraphicFramePr>
        <p:xfrm>
          <a:off x="0" y="736976"/>
          <a:ext cx="12192000" cy="4701311"/>
        </p:xfrm>
        <a:graphic>
          <a:graphicData uri="http://schemas.openxmlformats.org/drawingml/2006/table">
            <a:tbl>
              <a:tblPr firstRow="1" bandRow="1">
                <a:tableStyleId>{5C22544A-7EE6-4342-B048-85BDC9FD1C3A}</a:tableStyleId>
              </a:tblPr>
              <a:tblGrid>
                <a:gridCol w="3107521">
                  <a:extLst>
                    <a:ext uri="{9D8B030D-6E8A-4147-A177-3AD203B41FA5}">
                      <a16:colId xmlns:a16="http://schemas.microsoft.com/office/drawing/2014/main" xmlns="" val="20000"/>
                    </a:ext>
                  </a:extLst>
                </a:gridCol>
                <a:gridCol w="4129190">
                  <a:extLst>
                    <a:ext uri="{9D8B030D-6E8A-4147-A177-3AD203B41FA5}">
                      <a16:colId xmlns:a16="http://schemas.microsoft.com/office/drawing/2014/main" xmlns="" val="20001"/>
                    </a:ext>
                  </a:extLst>
                </a:gridCol>
                <a:gridCol w="4955289">
                  <a:extLst>
                    <a:ext uri="{9D8B030D-6E8A-4147-A177-3AD203B41FA5}">
                      <a16:colId xmlns:a16="http://schemas.microsoft.com/office/drawing/2014/main" xmlns="" val="20002"/>
                    </a:ext>
                  </a:extLst>
                </a:gridCol>
              </a:tblGrid>
              <a:tr h="344763">
                <a:tc>
                  <a:txBody>
                    <a:bodyPr/>
                    <a:lstStyle/>
                    <a:p>
                      <a:r>
                        <a:rPr lang="en-US" sz="1600" u="sng" dirty="0">
                          <a:solidFill>
                            <a:schemeClr val="tx1"/>
                          </a:solidFill>
                        </a:rPr>
                        <a:t>Organisms</a:t>
                      </a:r>
                    </a:p>
                  </a:txBody>
                  <a:tcPr>
                    <a:solidFill>
                      <a:schemeClr val="accent1">
                        <a:lumMod val="60000"/>
                        <a:lumOff val="40000"/>
                      </a:schemeClr>
                    </a:solidFill>
                  </a:tcPr>
                </a:tc>
                <a:tc>
                  <a:txBody>
                    <a:bodyPr/>
                    <a:lstStyle/>
                    <a:p>
                      <a:r>
                        <a:rPr lang="en-US" sz="1600" u="sng" dirty="0">
                          <a:solidFill>
                            <a:schemeClr val="tx1"/>
                          </a:solidFill>
                        </a:rPr>
                        <a:t>Antibiotics</a:t>
                      </a:r>
                    </a:p>
                  </a:txBody>
                  <a:tcPr>
                    <a:solidFill>
                      <a:schemeClr val="accent1">
                        <a:lumMod val="60000"/>
                        <a:lumOff val="40000"/>
                      </a:schemeClr>
                    </a:solidFill>
                  </a:tcPr>
                </a:tc>
                <a:tc>
                  <a:txBody>
                    <a:bodyPr/>
                    <a:lstStyle/>
                    <a:p>
                      <a:r>
                        <a:rPr lang="en-US" sz="1600" u="sng" dirty="0">
                          <a:solidFill>
                            <a:schemeClr val="tx1"/>
                          </a:solidFill>
                        </a:rPr>
                        <a:t>Duration/Surgery/complication and follow up</a:t>
                      </a:r>
                    </a:p>
                  </a:txBody>
                  <a:tcPr>
                    <a:solidFill>
                      <a:schemeClr val="accent1">
                        <a:lumMod val="60000"/>
                        <a:lumOff val="40000"/>
                      </a:schemeClr>
                    </a:solidFill>
                  </a:tcPr>
                </a:tc>
                <a:extLst>
                  <a:ext uri="{0D108BD9-81ED-4DB2-BD59-A6C34878D82A}">
                    <a16:rowId xmlns:a16="http://schemas.microsoft.com/office/drawing/2014/main" xmlns="" val="10000"/>
                  </a:ext>
                </a:extLst>
              </a:tr>
              <a:tr h="595499">
                <a:tc>
                  <a:txBody>
                    <a:bodyPr/>
                    <a:lstStyle/>
                    <a:p>
                      <a:r>
                        <a:rPr lang="en-US" sz="1600" b="1" dirty="0">
                          <a:solidFill>
                            <a:srgbClr val="FF0000"/>
                          </a:solidFill>
                        </a:rPr>
                        <a:t>Methicillin sensitive</a:t>
                      </a:r>
                      <a:r>
                        <a:rPr lang="en-US" sz="1600" b="1" baseline="0" dirty="0">
                          <a:solidFill>
                            <a:srgbClr val="FF0000"/>
                          </a:solidFill>
                        </a:rPr>
                        <a:t> (MSSA)</a:t>
                      </a:r>
                    </a:p>
                    <a:p>
                      <a:r>
                        <a:rPr lang="en-US" sz="1600" b="1" baseline="0" dirty="0">
                          <a:solidFill>
                            <a:srgbClr val="FF0000"/>
                          </a:solidFill>
                        </a:rPr>
                        <a:t>Ex:</a:t>
                      </a:r>
                      <a:r>
                        <a:rPr lang="en-US" sz="1600" b="1" dirty="0">
                          <a:solidFill>
                            <a:srgbClr val="FF0000"/>
                          </a:solidFill>
                        </a:rPr>
                        <a:t> </a:t>
                      </a:r>
                      <a:r>
                        <a:rPr lang="en-US" sz="1600" b="1" i="1" dirty="0" err="1">
                          <a:solidFill>
                            <a:srgbClr val="FF0000"/>
                          </a:solidFill>
                        </a:rPr>
                        <a:t>Staph.aureus</a:t>
                      </a:r>
                      <a:endParaRPr lang="en-US" sz="16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Cloxacillin</a:t>
                      </a:r>
                      <a:r>
                        <a:rPr lang="en-US" sz="1600" dirty="0"/>
                        <a:t>, cefazolin or Clindamycin .</a:t>
                      </a:r>
                    </a:p>
                    <a:p>
                      <a:endParaRPr lang="en-US" sz="1600" dirty="0"/>
                    </a:p>
                  </a:txBody>
                  <a:tcPr>
                    <a:solidFill>
                      <a:schemeClr val="bg2"/>
                    </a:solidFill>
                  </a:tcPr>
                </a:tc>
                <a:tc rowSpan="8">
                  <a:txBody>
                    <a:bodyPr/>
                    <a:lstStyle/>
                    <a:p>
                      <a:pPr marL="285750" indent="-285750">
                        <a:buFont typeface="Arial" panose="020B0604020202020204" pitchFamily="34" charset="0"/>
                        <a:buChar char="•"/>
                      </a:pPr>
                      <a:r>
                        <a:rPr lang="en-US" sz="1600" dirty="0"/>
                        <a:t>Early treatment is critical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rgbClr val="FF0000"/>
                          </a:solidFill>
                        </a:rPr>
                        <a:t>Treat for 2-4 weeks parenteral (I.V</a:t>
                      </a:r>
                      <a:r>
                        <a:rPr lang="en-US" sz="1600" b="1" baseline="0" dirty="0">
                          <a:solidFill>
                            <a:srgbClr val="FF0000"/>
                          </a:solidFill>
                        </a:rPr>
                        <a:t>)</a:t>
                      </a:r>
                      <a:r>
                        <a:rPr lang="en-US" sz="1600" b="1" dirty="0">
                          <a:solidFill>
                            <a:srgbClr val="FF0000"/>
                          </a:solidFill>
                        </a:rPr>
                        <a:t> followed by oral therapy for a total of at least 6 weeks</a:t>
                      </a:r>
                      <a:r>
                        <a:rPr lang="en-US" sz="1600" dirty="0">
                          <a:solidFill>
                            <a:srgbClr val="FF0000"/>
                          </a:solidFill>
                        </a:rPr>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rgbClr val="FF0000"/>
                          </a:solidFill>
                        </a:rPr>
                        <a:t>Surgery for neurological complications, para-vertebral abscess  &amp; hip joint involvement</a:t>
                      </a:r>
                      <a:r>
                        <a:rPr lang="en-US" sz="1600" dirty="0"/>
                        <a:t>.</a:t>
                      </a:r>
                    </a:p>
                    <a:p>
                      <a:pPr marL="285750" indent="-285750">
                        <a:buFont typeface="Arial" panose="020B0604020202020204" pitchFamily="34" charset="0"/>
                        <a:buChar char="•"/>
                      </a:pPr>
                      <a:r>
                        <a:rPr lang="en-US" sz="1400" dirty="0"/>
                        <a:t>Complications: septicemia, metastatic abscesses, septic arthritis, chronic osteomyelitis, loss of limb ,or paravertebral abscess.</a:t>
                      </a:r>
                      <a:endParaRPr lang="en-US" sz="1600" dirty="0"/>
                    </a:p>
                    <a:p>
                      <a:pPr marL="285750" indent="-285750">
                        <a:buFont typeface="Arial" panose="020B0604020202020204" pitchFamily="34" charset="0"/>
                        <a:buChar char="•"/>
                      </a:pPr>
                      <a:r>
                        <a:rPr lang="en-US" sz="1400" dirty="0"/>
                        <a:t>Monthly ESR for 3 months and at 6 months useful to document treatment.</a:t>
                      </a:r>
                      <a:endParaRPr lang="en-US" sz="1600" dirty="0"/>
                    </a:p>
                    <a:p>
                      <a:pPr marL="285750" indent="-285750">
                        <a:buFont typeface="Arial" panose="020B0604020202020204" pitchFamily="34" charset="0"/>
                        <a:buChar char="•"/>
                      </a:pPr>
                      <a:r>
                        <a:rPr lang="en-US" sz="1400" dirty="0">
                          <a:solidFill>
                            <a:schemeClr val="bg1">
                              <a:lumMod val="50000"/>
                            </a:schemeClr>
                          </a:solidFill>
                        </a:rPr>
                        <a:t>Cases due to contiguous source more difficult to eradicate,</a:t>
                      </a:r>
                      <a:r>
                        <a:rPr lang="en-US" sz="1400" baseline="0" dirty="0">
                          <a:solidFill>
                            <a:schemeClr val="bg1">
                              <a:lumMod val="50000"/>
                            </a:schemeClr>
                          </a:solidFill>
                        </a:rPr>
                        <a:t> </a:t>
                      </a:r>
                      <a:r>
                        <a:rPr lang="en-US" sz="1400" dirty="0">
                          <a:solidFill>
                            <a:schemeClr val="bg1">
                              <a:lumMod val="50000"/>
                            </a:schemeClr>
                          </a:solidFill>
                        </a:rPr>
                        <a:t>Relapse common (50%) , surgery indicated.</a:t>
                      </a:r>
                    </a:p>
                    <a:p>
                      <a:endParaRPr lang="en-US" sz="1600" dirty="0"/>
                    </a:p>
                  </a:txBody>
                  <a:tcPr>
                    <a:solidFill>
                      <a:schemeClr val="bg2"/>
                    </a:solidFill>
                  </a:tcPr>
                </a:tc>
                <a:extLst>
                  <a:ext uri="{0D108BD9-81ED-4DB2-BD59-A6C34878D82A}">
                    <a16:rowId xmlns:a16="http://schemas.microsoft.com/office/drawing/2014/main" xmlns="" val="10001"/>
                  </a:ext>
                </a:extLst>
              </a:tr>
              <a:tr h="846236">
                <a:tc>
                  <a:txBody>
                    <a:bodyPr/>
                    <a:lstStyle/>
                    <a:p>
                      <a:r>
                        <a:rPr lang="en-US" sz="1600" b="1" dirty="0">
                          <a:solidFill>
                            <a:srgbClr val="FF0000"/>
                          </a:solidFill>
                        </a:rPr>
                        <a:t>Methicillin resistant(MRSA)  Ex</a:t>
                      </a:r>
                      <a:r>
                        <a:rPr lang="en-US" sz="1600" b="1" baseline="0" dirty="0">
                          <a:solidFill>
                            <a:srgbClr val="FF0000"/>
                          </a:solidFill>
                        </a:rPr>
                        <a:t>: </a:t>
                      </a:r>
                      <a:r>
                        <a:rPr lang="en-US" sz="1600" b="1" i="1" dirty="0" err="1">
                          <a:solidFill>
                            <a:srgbClr val="FF0000"/>
                          </a:solidFill>
                        </a:rPr>
                        <a:t>Staph.aureus</a:t>
                      </a:r>
                      <a:endParaRPr lang="en-US" sz="1600" dirty="0"/>
                    </a:p>
                  </a:txBody>
                  <a:tcPr>
                    <a:solidFill>
                      <a:schemeClr val="bg2"/>
                    </a:solidFill>
                  </a:tcPr>
                </a:tc>
                <a:tc>
                  <a:txBody>
                    <a:bodyPr/>
                    <a:lstStyle/>
                    <a:p>
                      <a:r>
                        <a:rPr lang="en-US" sz="1600" b="1" dirty="0"/>
                        <a:t>Vancomycin followed by  Clindamycin</a:t>
                      </a:r>
                      <a:r>
                        <a:rPr lang="en-US" sz="1600" dirty="0"/>
                        <a:t>, Linezolid, or TMP-SMX</a:t>
                      </a:r>
                    </a:p>
                    <a:p>
                      <a:r>
                        <a:rPr lang="en-US" sz="1600" dirty="0">
                          <a:solidFill>
                            <a:schemeClr val="bg1">
                              <a:lumMod val="50000"/>
                            </a:schemeClr>
                          </a:solidFill>
                        </a:rPr>
                        <a:t>(cannot use Beta-Lactam antibiotics)</a:t>
                      </a:r>
                    </a:p>
                  </a:txBody>
                  <a:tcPr>
                    <a:solidFill>
                      <a:schemeClr val="bg2"/>
                    </a:solidFill>
                  </a:tcPr>
                </a:tc>
                <a:tc vMerge="1">
                  <a:txBody>
                    <a:bodyPr/>
                    <a:lstStyle/>
                    <a:p>
                      <a:endParaRPr lang="en-US" dirty="0"/>
                    </a:p>
                  </a:txBody>
                  <a:tcPr/>
                </a:tc>
                <a:extLst>
                  <a:ext uri="{0D108BD9-81ED-4DB2-BD59-A6C34878D82A}">
                    <a16:rowId xmlns:a16="http://schemas.microsoft.com/office/drawing/2014/main" xmlns="" val="10002"/>
                  </a:ext>
                </a:extLst>
              </a:tr>
              <a:tr h="846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Polymicrobial</a:t>
                      </a:r>
                      <a:r>
                        <a:rPr lang="ar-SA" sz="1600" dirty="0" smtClean="0"/>
                        <a:t>*</a:t>
                      </a:r>
                      <a:r>
                        <a:rPr lang="en-US" sz="1600" dirty="0" smtClean="0"/>
                        <a:t> </a:t>
                      </a:r>
                      <a:r>
                        <a:rPr lang="en-US" sz="1600" dirty="0"/>
                        <a:t>infection:</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Ampicillin-Sulbactam, Piperacillin-</a:t>
                      </a:r>
                      <a:r>
                        <a:rPr lang="en-US" sz="1600" dirty="0" err="1"/>
                        <a:t>Tazobactam</a:t>
                      </a:r>
                      <a:r>
                        <a:rPr lang="en-US" sz="1600" dirty="0"/>
                        <a:t> or Quinolone with Metronidazole.</a:t>
                      </a:r>
                    </a:p>
                  </a:txBody>
                  <a:tcPr>
                    <a:solidFill>
                      <a:schemeClr val="bg2"/>
                    </a:solidFill>
                  </a:tcPr>
                </a:tc>
                <a:tc vMerge="1">
                  <a:txBody>
                    <a:bodyPr/>
                    <a:lstStyle/>
                    <a:p>
                      <a:endParaRPr lang="en-US" dirty="0"/>
                    </a:p>
                  </a:txBody>
                  <a:tcPr/>
                </a:tc>
                <a:extLst>
                  <a:ext uri="{0D108BD9-81ED-4DB2-BD59-A6C34878D82A}">
                    <a16:rowId xmlns:a16="http://schemas.microsoft.com/office/drawing/2014/main" xmlns="" val="10003"/>
                  </a:ext>
                </a:extLst>
              </a:tr>
              <a:tr h="344763">
                <a:tc>
                  <a:txBody>
                    <a:bodyPr/>
                    <a:lstStyle/>
                    <a:p>
                      <a:r>
                        <a:rPr lang="en-US" sz="1600" b="1" dirty="0" err="1">
                          <a:solidFill>
                            <a:srgbClr val="FF0000"/>
                          </a:solidFill>
                        </a:rPr>
                        <a:t>S.epidermidis</a:t>
                      </a:r>
                      <a:r>
                        <a:rPr lang="en-US" sz="1600" b="1" dirty="0">
                          <a:solidFill>
                            <a:srgbClr val="FF0000"/>
                          </a:solidFill>
                        </a:rPr>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Vancomycin and Rifampicin</a:t>
                      </a:r>
                    </a:p>
                  </a:txBody>
                  <a:tcPr>
                    <a:solidFill>
                      <a:schemeClr val="bg2"/>
                    </a:solidFill>
                  </a:tcPr>
                </a:tc>
                <a:tc vMerge="1">
                  <a:txBody>
                    <a:bodyPr/>
                    <a:lstStyle/>
                    <a:p>
                      <a:endParaRPr lang="en-US" dirty="0"/>
                    </a:p>
                  </a:txBody>
                  <a:tcPr/>
                </a:tc>
                <a:extLst>
                  <a:ext uri="{0D108BD9-81ED-4DB2-BD59-A6C34878D82A}">
                    <a16:rowId xmlns:a16="http://schemas.microsoft.com/office/drawing/2014/main" xmlns="" val="10004"/>
                  </a:ext>
                </a:extLst>
              </a:tr>
              <a:tr h="344763">
                <a:tc>
                  <a:txBody>
                    <a:bodyPr/>
                    <a:lstStyle/>
                    <a:p>
                      <a:r>
                        <a:rPr lang="en-US" sz="1600" dirty="0" err="1"/>
                        <a:t>Enterobacteriacae</a:t>
                      </a:r>
                      <a:r>
                        <a:rPr lang="en-US" sz="1600" dirty="0"/>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Ceftriaxone</a:t>
                      </a:r>
                    </a:p>
                  </a:txBody>
                  <a:tcPr>
                    <a:solidFill>
                      <a:schemeClr val="bg2"/>
                    </a:solidFill>
                  </a:tcPr>
                </a:tc>
                <a:tc vMerge="1">
                  <a:txBody>
                    <a:bodyPr/>
                    <a:lstStyle/>
                    <a:p>
                      <a:endParaRPr lang="en-US" dirty="0"/>
                    </a:p>
                  </a:txBody>
                  <a:tcPr/>
                </a:tc>
                <a:extLst>
                  <a:ext uri="{0D108BD9-81ED-4DB2-BD59-A6C34878D82A}">
                    <a16:rowId xmlns:a16="http://schemas.microsoft.com/office/drawing/2014/main" xmlns="" val="10005"/>
                  </a:ext>
                </a:extLst>
              </a:tr>
              <a:tr h="344763">
                <a:tc>
                  <a:txBody>
                    <a:bodyPr/>
                    <a:lstStyle/>
                    <a:p>
                      <a:r>
                        <a:rPr lang="en-US" sz="1600" dirty="0"/>
                        <a:t>Other Gram negative bacilli:</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Quinolones</a:t>
                      </a:r>
                    </a:p>
                  </a:txBody>
                  <a:tcPr>
                    <a:solidFill>
                      <a:schemeClr val="bg2"/>
                    </a:solidFill>
                  </a:tcPr>
                </a:tc>
                <a:tc vMerge="1">
                  <a:txBody>
                    <a:bodyPr/>
                    <a:lstStyle/>
                    <a:p>
                      <a:endParaRPr lang="en-US" dirty="0"/>
                    </a:p>
                  </a:txBody>
                  <a:tcPr/>
                </a:tc>
                <a:extLst>
                  <a:ext uri="{0D108BD9-81ED-4DB2-BD59-A6C34878D82A}">
                    <a16:rowId xmlns:a16="http://schemas.microsoft.com/office/drawing/2014/main" xmlns="" val="10006"/>
                  </a:ext>
                </a:extLst>
              </a:tr>
              <a:tr h="595499">
                <a:tc>
                  <a:txBody>
                    <a:bodyPr/>
                    <a:lstStyle/>
                    <a:p>
                      <a:r>
                        <a:rPr lang="en-US" sz="1600" dirty="0"/>
                        <a:t>P. aeruginosa:</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Cefepime, </a:t>
                      </a:r>
                      <a:r>
                        <a:rPr lang="en-US" sz="1600" dirty="0" err="1"/>
                        <a:t>Meropenem</a:t>
                      </a:r>
                      <a:r>
                        <a:rPr lang="en-US" sz="1600" dirty="0"/>
                        <a:t>,  or Piperacillin +/- Aminoglycoside.</a:t>
                      </a:r>
                    </a:p>
                  </a:txBody>
                  <a:tcPr>
                    <a:solidFill>
                      <a:schemeClr val="bg2"/>
                    </a:solidFill>
                  </a:tcPr>
                </a:tc>
                <a:tc vMerge="1">
                  <a:txBody>
                    <a:bodyPr/>
                    <a:lstStyle/>
                    <a:p>
                      <a:endParaRPr lang="en-US" dirty="0"/>
                    </a:p>
                  </a:txBody>
                  <a:tcPr/>
                </a:tc>
                <a:extLst>
                  <a:ext uri="{0D108BD9-81ED-4DB2-BD59-A6C34878D82A}">
                    <a16:rowId xmlns:a16="http://schemas.microsoft.com/office/drawing/2014/main" xmlns="" val="10007"/>
                  </a:ext>
                </a:extLst>
              </a:tr>
              <a:tr h="438789">
                <a:tc>
                  <a:txBody>
                    <a:bodyPr/>
                    <a:lstStyle/>
                    <a:p>
                      <a:r>
                        <a:rPr lang="en-US" sz="1600" b="1" dirty="0">
                          <a:solidFill>
                            <a:srgbClr val="FF0000"/>
                          </a:solidFill>
                        </a:rPr>
                        <a:t>Anaerobes</a:t>
                      </a:r>
                      <a:r>
                        <a:rPr lang="en-US" sz="1600" dirty="0">
                          <a:solidFill>
                            <a:srgbClr val="FF0000"/>
                          </a:solidFill>
                        </a:rPr>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Metronidazole or Clindamycin</a:t>
                      </a:r>
                    </a:p>
                  </a:txBody>
                  <a:tcPr>
                    <a:solidFill>
                      <a:schemeClr val="bg2"/>
                    </a:solidFill>
                  </a:tcPr>
                </a:tc>
                <a:tc vMerge="1">
                  <a:txBody>
                    <a:bodyPr/>
                    <a:lstStyle/>
                    <a:p>
                      <a:endParaRPr lang="en-US" dirty="0"/>
                    </a:p>
                  </a:txBody>
                  <a:tcPr/>
                </a:tc>
                <a:extLst>
                  <a:ext uri="{0D108BD9-81ED-4DB2-BD59-A6C34878D82A}">
                    <a16:rowId xmlns:a16="http://schemas.microsoft.com/office/drawing/2014/main" xmlns="" val="10008"/>
                  </a:ext>
                </a:extLst>
              </a:tr>
            </a:tbl>
          </a:graphicData>
        </a:graphic>
      </p:graphicFrame>
      <p:cxnSp>
        <p:nvCxnSpPr>
          <p:cNvPr id="6" name="Straight Connector 5"/>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0" y="0"/>
            <a:ext cx="5567237" cy="584775"/>
          </a:xfrm>
          <a:prstGeom prst="rect">
            <a:avLst/>
          </a:prstGeom>
          <a:noFill/>
        </p:spPr>
        <p:txBody>
          <a:bodyPr wrap="square" rtlCol="0">
            <a:spAutoFit/>
          </a:bodyPr>
          <a:lstStyle/>
          <a:p>
            <a:r>
              <a:rPr lang="en-US" sz="3200" dirty="0"/>
              <a:t>What is Acute Osteomyelitis:</a:t>
            </a:r>
          </a:p>
        </p:txBody>
      </p:sp>
      <p:cxnSp>
        <p:nvCxnSpPr>
          <p:cNvPr id="8" name="Straight Connector 7"/>
          <p:cNvCxnSpPr/>
          <p:nvPr/>
        </p:nvCxnSpPr>
        <p:spPr>
          <a:xfrm>
            <a:off x="177421" y="541333"/>
            <a:ext cx="464400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177421" y="6361043"/>
            <a:ext cx="2954399" cy="369332"/>
          </a:xfrm>
          <a:prstGeom prst="rect">
            <a:avLst/>
          </a:prstGeom>
          <a:noFill/>
        </p:spPr>
        <p:txBody>
          <a:bodyPr wrap="square" rtlCol="0">
            <a:spAutoFit/>
          </a:bodyPr>
          <a:lstStyle/>
          <a:p>
            <a:r>
              <a:rPr lang="ar-SA" dirty="0" smtClean="0"/>
              <a:t>*</a:t>
            </a:r>
            <a:r>
              <a:rPr lang="en-US" dirty="0" smtClean="0"/>
              <a:t>more than one </a:t>
            </a:r>
            <a:r>
              <a:rPr lang="en-US" dirty="0" err="1" smtClean="0"/>
              <a:t>organsm</a:t>
            </a:r>
            <a:r>
              <a:rPr lang="en-US" dirty="0" smtClean="0"/>
              <a:t> </a:t>
            </a:r>
            <a:endParaRPr lang="en-US" dirty="0"/>
          </a:p>
        </p:txBody>
      </p:sp>
    </p:spTree>
    <p:extLst>
      <p:ext uri="{BB962C8B-B14F-4D97-AF65-F5344CB8AC3E}">
        <p14:creationId xmlns:p14="http://schemas.microsoft.com/office/powerpoint/2010/main" val="2718517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287" y="59228"/>
            <a:ext cx="3933064" cy="584775"/>
          </a:xfrm>
          <a:prstGeom prst="rect">
            <a:avLst/>
          </a:prstGeom>
          <a:noFill/>
        </p:spPr>
        <p:txBody>
          <a:bodyPr wrap="none" rtlCol="0">
            <a:spAutoFit/>
          </a:bodyPr>
          <a:lstStyle/>
          <a:p>
            <a:r>
              <a:rPr lang="en-US" sz="3200" dirty="0"/>
              <a:t>Chronic </a:t>
            </a:r>
            <a:r>
              <a:rPr lang="en-US" sz="3200" dirty="0" smtClean="0"/>
              <a:t>Osteomyelitis</a:t>
            </a:r>
            <a:r>
              <a:rPr lang="ar-SA" sz="3200" dirty="0" smtClean="0"/>
              <a:t>:</a:t>
            </a:r>
            <a:endParaRPr lang="en-US" sz="3200" dirty="0"/>
          </a:p>
        </p:txBody>
      </p:sp>
      <p:sp>
        <p:nvSpPr>
          <p:cNvPr id="5" name="TextBox 4"/>
          <p:cNvSpPr txBox="1"/>
          <p:nvPr/>
        </p:nvSpPr>
        <p:spPr>
          <a:xfrm>
            <a:off x="267140" y="2544168"/>
            <a:ext cx="4824911" cy="461665"/>
          </a:xfrm>
          <a:prstGeom prst="rect">
            <a:avLst/>
          </a:prstGeom>
          <a:noFill/>
        </p:spPr>
        <p:txBody>
          <a:bodyPr wrap="none" rtlCol="0">
            <a:spAutoFit/>
          </a:bodyPr>
          <a:lstStyle/>
          <a:p>
            <a:pPr marL="342900" indent="-342900">
              <a:buFont typeface="Arial" panose="020B0604020202020204" pitchFamily="34" charset="0"/>
              <a:buChar char="•"/>
            </a:pPr>
            <a:r>
              <a:rPr lang="en-US" sz="2400" u="sng" dirty="0" smtClean="0">
                <a:solidFill>
                  <a:srgbClr val="FF0000"/>
                </a:solidFill>
              </a:rPr>
              <a:t>TB and Fungal are common causes</a:t>
            </a:r>
            <a:endParaRPr lang="en-US" sz="2400" u="sng" dirty="0">
              <a:solidFill>
                <a:srgbClr val="FF0000"/>
              </a:solidFill>
            </a:endParaRPr>
          </a:p>
        </p:txBody>
      </p:sp>
      <p:sp>
        <p:nvSpPr>
          <p:cNvPr id="6" name="TextBox 5"/>
          <p:cNvSpPr txBox="1"/>
          <p:nvPr/>
        </p:nvSpPr>
        <p:spPr>
          <a:xfrm>
            <a:off x="89719" y="1407667"/>
            <a:ext cx="6886309"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rgbClr val="FF0000"/>
                </a:solidFill>
              </a:rPr>
              <a:t>Has to be managed carefully</a:t>
            </a:r>
            <a:r>
              <a:rPr lang="en-US" dirty="0" smtClean="0"/>
              <a:t>, </a:t>
            </a:r>
            <a:r>
              <a:rPr lang="en-US" b="1" dirty="0" smtClean="0">
                <a:solidFill>
                  <a:schemeClr val="accent6"/>
                </a:solidFill>
              </a:rPr>
              <a:t>sometimes it is very difficult to handle</a:t>
            </a:r>
            <a:endParaRPr lang="en-US" b="1" dirty="0">
              <a:solidFill>
                <a:schemeClr val="accent6"/>
              </a:solidFill>
            </a:endParaRPr>
          </a:p>
        </p:txBody>
      </p:sp>
      <p:sp>
        <p:nvSpPr>
          <p:cNvPr id="7" name="TextBox 6"/>
          <p:cNvSpPr txBox="1"/>
          <p:nvPr/>
        </p:nvSpPr>
        <p:spPr>
          <a:xfrm>
            <a:off x="89719" y="1791834"/>
            <a:ext cx="7972311"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rgbClr val="FF0000"/>
                </a:solidFill>
              </a:rPr>
              <a:t>Very long chronic disease</a:t>
            </a:r>
            <a:r>
              <a:rPr lang="en-US" dirty="0" smtClean="0"/>
              <a:t> (May recur many years, decades, after initial episode.</a:t>
            </a:r>
            <a:r>
              <a:rPr lang="en-US" dirty="0"/>
              <a:t>)</a:t>
            </a:r>
            <a:endParaRPr lang="en-US" dirty="0" smtClean="0"/>
          </a:p>
        </p:txBody>
      </p:sp>
      <p:sp>
        <p:nvSpPr>
          <p:cNvPr id="8" name="TextBox 7"/>
          <p:cNvSpPr txBox="1"/>
          <p:nvPr/>
        </p:nvSpPr>
        <p:spPr>
          <a:xfrm>
            <a:off x="267140" y="2181335"/>
            <a:ext cx="9941439" cy="461665"/>
          </a:xfrm>
          <a:prstGeom prst="rect">
            <a:avLst/>
          </a:prstGeom>
          <a:noFill/>
        </p:spPr>
        <p:txBody>
          <a:bodyPr wrap="none" rtlCol="0">
            <a:spAutoFit/>
          </a:bodyPr>
          <a:lstStyle/>
          <a:p>
            <a:pPr marL="285750" indent="-285750">
              <a:buFont typeface="Arial" panose="020B0604020202020204" pitchFamily="34" charset="0"/>
              <a:buChar char="•"/>
            </a:pPr>
            <a:r>
              <a:rPr lang="en-US" dirty="0" smtClean="0"/>
              <a:t>Majority of them are coming from other site, </a:t>
            </a:r>
            <a:r>
              <a:rPr lang="en-US" sz="2400" u="sng" dirty="0" smtClean="0">
                <a:solidFill>
                  <a:srgbClr val="FF0000"/>
                </a:solidFill>
              </a:rPr>
              <a:t>majority of patients have vascular disease</a:t>
            </a:r>
            <a:endParaRPr lang="en-US" sz="2400" u="sng" dirty="0">
              <a:solidFill>
                <a:srgbClr val="FF0000"/>
              </a:solidFill>
            </a:endParaRPr>
          </a:p>
        </p:txBody>
      </p:sp>
      <p:sp>
        <p:nvSpPr>
          <p:cNvPr id="9" name="TextBox 8"/>
          <p:cNvSpPr txBox="1"/>
          <p:nvPr/>
        </p:nvSpPr>
        <p:spPr>
          <a:xfrm>
            <a:off x="76072" y="778583"/>
            <a:ext cx="1106833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chronic infection of the bone and bone marrow usually secondary to</a:t>
            </a:r>
            <a:r>
              <a:rPr lang="ar-SA" dirty="0"/>
              <a:t> </a:t>
            </a:r>
            <a:r>
              <a:rPr lang="en-US" dirty="0" smtClean="0"/>
              <a:t>inadequately treated or relapse of acute osteomyelitis.</a:t>
            </a:r>
          </a:p>
        </p:txBody>
      </p:sp>
      <p:sp>
        <p:nvSpPr>
          <p:cNvPr id="11" name="5-Point Star 10"/>
          <p:cNvSpPr/>
          <p:nvPr/>
        </p:nvSpPr>
        <p:spPr>
          <a:xfrm>
            <a:off x="78157" y="2293167"/>
            <a:ext cx="188983" cy="2349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7140" y="3926919"/>
            <a:ext cx="2523640" cy="1200329"/>
          </a:xfrm>
          <a:prstGeom prst="rect">
            <a:avLst/>
          </a:prstGeom>
          <a:noFill/>
        </p:spPr>
        <p:txBody>
          <a:bodyPr wrap="none" rtlCol="0">
            <a:spAutoFit/>
          </a:bodyPr>
          <a:lstStyle/>
          <a:p>
            <a:pPr marL="514350" indent="-514350">
              <a:buFont typeface="+mj-lt"/>
              <a:buAutoNum type="arabicPeriod"/>
            </a:pPr>
            <a:r>
              <a:rPr lang="en-US" dirty="0" smtClean="0"/>
              <a:t>Penetrating trauma</a:t>
            </a:r>
          </a:p>
          <a:p>
            <a:pPr marL="514350" indent="-514350">
              <a:buFont typeface="+mj-lt"/>
              <a:buAutoNum type="arabicPeriod"/>
            </a:pPr>
            <a:r>
              <a:rPr lang="en-US" dirty="0" smtClean="0"/>
              <a:t>Prosthetic devices</a:t>
            </a:r>
          </a:p>
          <a:p>
            <a:pPr marL="514350" indent="-514350">
              <a:buFont typeface="+mj-lt"/>
              <a:buAutoNum type="arabicPeriod"/>
            </a:pPr>
            <a:r>
              <a:rPr lang="en-US" dirty="0" smtClean="0"/>
              <a:t>Animal bites</a:t>
            </a:r>
          </a:p>
          <a:p>
            <a:pPr marL="514350" indent="-514350">
              <a:buFont typeface="+mj-lt"/>
              <a:buAutoNum type="arabicPeriod"/>
            </a:pPr>
            <a:r>
              <a:rPr lang="en-US" dirty="0" smtClean="0">
                <a:solidFill>
                  <a:srgbClr val="FF0000"/>
                </a:solidFill>
              </a:rPr>
              <a:t>IV drug use</a:t>
            </a:r>
          </a:p>
        </p:txBody>
      </p:sp>
      <p:sp>
        <p:nvSpPr>
          <p:cNvPr id="16" name="TextBox 15"/>
          <p:cNvSpPr txBox="1"/>
          <p:nvPr/>
        </p:nvSpPr>
        <p:spPr>
          <a:xfrm>
            <a:off x="327546" y="3316804"/>
            <a:ext cx="2014782"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Risk Factors:</a:t>
            </a:r>
            <a:endParaRPr lang="en-US" sz="2400" dirty="0" smtClean="0">
              <a:solidFill>
                <a:schemeClr val="bg2">
                  <a:lumMod val="90000"/>
                </a:schemeClr>
              </a:solidFill>
            </a:endParaRPr>
          </a:p>
        </p:txBody>
      </p:sp>
      <p:sp>
        <p:nvSpPr>
          <p:cNvPr id="17" name="TextBox 16"/>
          <p:cNvSpPr txBox="1"/>
          <p:nvPr/>
        </p:nvSpPr>
        <p:spPr>
          <a:xfrm>
            <a:off x="6373504" y="3926919"/>
            <a:ext cx="3495252" cy="1477328"/>
          </a:xfrm>
          <a:prstGeom prst="rect">
            <a:avLst/>
          </a:prstGeom>
          <a:noFill/>
        </p:spPr>
        <p:txBody>
          <a:bodyPr wrap="none" rtlCol="0">
            <a:spAutoFit/>
          </a:bodyPr>
          <a:lstStyle/>
          <a:p>
            <a:pPr marL="514350" indent="-514350">
              <a:buFont typeface="+mj-lt"/>
              <a:buAutoNum type="arabicPeriod"/>
            </a:pPr>
            <a:r>
              <a:rPr lang="en-US" dirty="0" smtClean="0"/>
              <a:t>Peripheral </a:t>
            </a:r>
            <a:r>
              <a:rPr lang="en-US" dirty="0" smtClean="0">
                <a:solidFill>
                  <a:srgbClr val="FF0000"/>
                </a:solidFill>
              </a:rPr>
              <a:t>vascular disease</a:t>
            </a:r>
          </a:p>
          <a:p>
            <a:pPr marL="514350" indent="-514350">
              <a:buFont typeface="+mj-lt"/>
              <a:buAutoNum type="arabicPeriod"/>
            </a:pPr>
            <a:r>
              <a:rPr lang="en-US" dirty="0" smtClean="0"/>
              <a:t>Peripheral neuropathy</a:t>
            </a:r>
          </a:p>
          <a:p>
            <a:pPr marL="514350" indent="-514350">
              <a:buFont typeface="+mj-lt"/>
              <a:buAutoNum type="arabicPeriod"/>
            </a:pPr>
            <a:r>
              <a:rPr lang="en-US" dirty="0" smtClean="0">
                <a:solidFill>
                  <a:srgbClr val="FF0000"/>
                </a:solidFill>
              </a:rPr>
              <a:t>Sickle cell disease</a:t>
            </a:r>
          </a:p>
          <a:p>
            <a:pPr marL="514350" indent="-514350">
              <a:buFont typeface="+mj-lt"/>
              <a:buAutoNum type="arabicPeriod"/>
            </a:pPr>
            <a:r>
              <a:rPr lang="en-US" dirty="0" smtClean="0">
                <a:solidFill>
                  <a:srgbClr val="FF0000"/>
                </a:solidFill>
              </a:rPr>
              <a:t>Diabetes mellitus </a:t>
            </a:r>
          </a:p>
          <a:p>
            <a:pPr marL="514350" indent="-514350">
              <a:buFont typeface="+mj-lt"/>
              <a:buAutoNum type="arabicPeriod"/>
            </a:pPr>
            <a:r>
              <a:rPr lang="en-US" dirty="0" smtClean="0"/>
              <a:t>Immunocompromised  states.</a:t>
            </a:r>
          </a:p>
        </p:txBody>
      </p:sp>
      <p:sp>
        <p:nvSpPr>
          <p:cNvPr id="18" name="TextBox 17"/>
          <p:cNvSpPr txBox="1"/>
          <p:nvPr/>
        </p:nvSpPr>
        <p:spPr>
          <a:xfrm>
            <a:off x="6373504" y="3316804"/>
            <a:ext cx="2715039"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Host Risk Factors:</a:t>
            </a:r>
          </a:p>
        </p:txBody>
      </p:sp>
      <p:cxnSp>
        <p:nvCxnSpPr>
          <p:cNvPr id="19" name="Straight Connector 18"/>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Straight Connector 2"/>
          <p:cNvCxnSpPr/>
          <p:nvPr/>
        </p:nvCxnSpPr>
        <p:spPr>
          <a:xfrm>
            <a:off x="327546" y="541742"/>
            <a:ext cx="3708992" cy="17161"/>
          </a:xfrm>
          <a:prstGeom prst="line">
            <a:avLst/>
          </a:prstGeom>
        </p:spPr>
        <p:style>
          <a:lnRef idx="3">
            <a:schemeClr val="accent4"/>
          </a:lnRef>
          <a:fillRef idx="0">
            <a:schemeClr val="accent4"/>
          </a:fillRef>
          <a:effectRef idx="2">
            <a:schemeClr val="accent4"/>
          </a:effectRef>
          <a:fontRef idx="minor">
            <a:schemeClr val="tx1"/>
          </a:fontRef>
        </p:style>
      </p:cxnSp>
      <p:sp>
        <p:nvSpPr>
          <p:cNvPr id="21" name="5-Point Star 20"/>
          <p:cNvSpPr/>
          <p:nvPr/>
        </p:nvSpPr>
        <p:spPr>
          <a:xfrm>
            <a:off x="78157" y="2594871"/>
            <a:ext cx="188983" cy="2349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19062"/>
            <a:ext cx="11974713" cy="338554"/>
          </a:xfrm>
          <a:prstGeom prst="rect">
            <a:avLst/>
          </a:prstGeom>
        </p:spPr>
        <p:txBody>
          <a:bodyPr wrap="square">
            <a:spAutoFit/>
          </a:bodyPr>
          <a:lstStyle/>
          <a:p>
            <a:r>
              <a:rPr lang="en-US" sz="1600" b="1" dirty="0">
                <a:solidFill>
                  <a:schemeClr val="accent6"/>
                </a:solidFill>
              </a:rPr>
              <a:t>If the infection tacking long time to heal , Always remember TB  epically in elderly and immune compromised  patient  </a:t>
            </a:r>
          </a:p>
        </p:txBody>
      </p:sp>
    </p:spTree>
    <p:extLst>
      <p:ext uri="{BB962C8B-B14F-4D97-AF65-F5344CB8AC3E}">
        <p14:creationId xmlns:p14="http://schemas.microsoft.com/office/powerpoint/2010/main" val="3414884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3202</Words>
  <Application>Microsoft Office PowerPoint</Application>
  <PresentationFormat>Widescreen</PresentationFormat>
  <Paragraphs>483</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Courier New</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Causative Agents: </vt:lpstr>
      <vt:lpstr>PowerPoint Presentation</vt:lpstr>
      <vt:lpstr>In immunosuppressed patients:</vt:lpstr>
      <vt:lpstr>PowerPoint Presentation</vt:lpstr>
      <vt:lpstr>PowerPoint Presentation</vt:lpstr>
      <vt:lpstr>PowerPoint Presentation</vt:lpstr>
      <vt:lpstr>Septic Arthritis: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kobe</dc:creator>
  <cp:lastModifiedBy>ABS</cp:lastModifiedBy>
  <cp:revision>88</cp:revision>
  <dcterms:created xsi:type="dcterms:W3CDTF">2016-12-12T20:43:10Z</dcterms:created>
  <dcterms:modified xsi:type="dcterms:W3CDTF">2017-01-15T16:36:48Z</dcterms:modified>
</cp:coreProperties>
</file>