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9" r:id="rId3"/>
    <p:sldId id="260" r:id="rId4"/>
    <p:sldId id="261" r:id="rId5"/>
    <p:sldId id="275" r:id="rId6"/>
    <p:sldId id="262" r:id="rId7"/>
    <p:sldId id="263" r:id="rId8"/>
    <p:sldId id="264" r:id="rId9"/>
    <p:sldId id="265" r:id="rId10"/>
    <p:sldId id="266" r:id="rId11"/>
    <p:sldId id="267" r:id="rId12"/>
    <p:sldId id="268" r:id="rId13"/>
    <p:sldId id="269" r:id="rId14"/>
    <p:sldId id="270" r:id="rId15"/>
    <p:sldId id="271" r:id="rId16"/>
    <p:sldId id="276" r:id="rId17"/>
    <p:sldId id="277" r:id="rId18"/>
    <p:sldId id="258" r:id="rId1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CC1"/>
    <a:srgbClr val="9A261F"/>
    <a:srgbClr val="2E6AA6"/>
    <a:srgbClr val="34DD39"/>
    <a:srgbClr val="C91A13"/>
    <a:srgbClr val="EAEFF7"/>
    <a:srgbClr val="AFABAB"/>
    <a:srgbClr val="40C87F"/>
    <a:srgbClr val="3BC175"/>
    <a:srgbClr val="1D2E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52" autoAdjust="0"/>
    <p:restoredTop sz="94660"/>
  </p:normalViewPr>
  <p:slideViewPr>
    <p:cSldViewPr snapToGrid="0">
      <p:cViewPr>
        <p:scale>
          <a:sx n="60" d="100"/>
          <a:sy n="60" d="100"/>
        </p:scale>
        <p:origin x="3280" y="168"/>
      </p:cViewPr>
      <p:guideLst/>
    </p:cSldViewPr>
  </p:slideViewPr>
  <p:notesTextViewPr>
    <p:cViewPr>
      <p:scale>
        <a:sx n="1" d="1"/>
        <a:sy n="1" d="1"/>
      </p:scale>
      <p:origin x="0" y="0"/>
    </p:cViewPr>
  </p:notesTextViewPr>
  <p:notesViewPr>
    <p:cSldViewPr snapToGrid="0">
      <p:cViewPr varScale="1">
        <p:scale>
          <a:sx n="59" d="100"/>
          <a:sy n="59" d="100"/>
        </p:scale>
        <p:origin x="2790"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92203-2DA3-7C40-8448-8FD7A249D97B}"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653165F2-6131-834C-9302-38185C3606B9}">
      <dgm:prSet phldrT="[Text]"/>
      <dgm:spPr/>
      <dgm:t>
        <a:bodyPr/>
        <a:lstStyle/>
        <a:p>
          <a:pPr algn="ctr"/>
          <a:r>
            <a:rPr lang="en-US" altLang="en-US" b="0" dirty="0">
              <a:solidFill>
                <a:schemeClr val="bg1"/>
              </a:solidFill>
              <a:latin typeface="+mn-lt"/>
            </a:rPr>
            <a:t>Peripherally acting skeletal</a:t>
          </a:r>
          <a:r>
            <a:rPr lang="en-US" altLang="en-US" b="0" baseline="0" dirty="0">
              <a:solidFill>
                <a:schemeClr val="bg1"/>
              </a:solidFill>
              <a:latin typeface="+mn-lt"/>
            </a:rPr>
            <a:t> muscle</a:t>
          </a:r>
          <a:r>
            <a:rPr lang="en-US" altLang="en-US" b="0" dirty="0">
              <a:solidFill>
                <a:schemeClr val="bg1"/>
              </a:solidFill>
              <a:latin typeface="+mn-lt"/>
            </a:rPr>
            <a:t> relaxants (Neuromuscular blockers):</a:t>
          </a:r>
        </a:p>
        <a:p>
          <a:pPr algn="ctr"/>
          <a:r>
            <a:rPr lang="en-US" altLang="en-US" b="0" dirty="0">
              <a:solidFill>
                <a:schemeClr val="bg1"/>
              </a:solidFill>
              <a:latin typeface="+mn-lt"/>
              <a:ea typeface="Times New Roman" charset="0"/>
              <a:cs typeface="Times New Roman" charset="0"/>
            </a:rPr>
            <a:t>They</a:t>
          </a:r>
          <a:r>
            <a:rPr lang="en-US" altLang="en-US" b="0" dirty="0">
              <a:solidFill>
                <a:srgbClr val="C00000"/>
              </a:solidFill>
              <a:latin typeface="+mn-lt"/>
              <a:ea typeface="Times New Roman" charset="0"/>
              <a:cs typeface="Times New Roman" charset="0"/>
            </a:rPr>
            <a:t> </a:t>
          </a:r>
          <a:r>
            <a:rPr lang="en-US" altLang="en-US" b="0" dirty="0">
              <a:latin typeface="+mn-lt"/>
              <a:ea typeface="Times New Roman" charset="0"/>
              <a:cs typeface="Times New Roman" charset="0"/>
            </a:rPr>
            <a:t>act by blocking</a:t>
          </a:r>
          <a:r>
            <a:rPr lang="en-US" altLang="en-US" b="0" baseline="0" dirty="0">
              <a:latin typeface="+mn-lt"/>
              <a:ea typeface="Times New Roman" charset="0"/>
              <a:cs typeface="Times New Roman" charset="0"/>
            </a:rPr>
            <a:t> </a:t>
          </a:r>
          <a:r>
            <a:rPr lang="en-US" altLang="en-US" b="0" dirty="0">
              <a:latin typeface="+mn-lt"/>
              <a:ea typeface="Times New Roman" charset="0"/>
              <a:cs typeface="Times New Roman" charset="0"/>
            </a:rPr>
            <a:t>neuromuscular junction or motor end plate</a:t>
          </a:r>
          <a:r>
            <a:rPr lang="en-US" altLang="en-US" b="0" baseline="0" dirty="0">
              <a:latin typeface="+mn-lt"/>
              <a:ea typeface="Times New Roman" charset="0"/>
              <a:cs typeface="Times New Roman" charset="0"/>
            </a:rPr>
            <a:t> l</a:t>
          </a:r>
          <a:r>
            <a:rPr lang="en-US" altLang="en-US" b="0" dirty="0">
              <a:latin typeface="+mn-lt"/>
              <a:ea typeface="Times New Roman" charset="0"/>
              <a:cs typeface="Times New Roman" charset="0"/>
            </a:rPr>
            <a:t>eading to skeletal muscle relaxation.</a:t>
          </a:r>
          <a:endParaRPr lang="en-US" b="0" dirty="0">
            <a:solidFill>
              <a:schemeClr val="bg1"/>
            </a:solidFill>
            <a:latin typeface="+mn-lt"/>
          </a:endParaRPr>
        </a:p>
      </dgm:t>
    </dgm:pt>
    <dgm:pt modelId="{DA9596A5-A782-0042-B0A6-76EE7EC937FD}" type="parTrans" cxnId="{944730A4-D2F2-984E-A52F-AD58C4EE89C5}">
      <dgm:prSet/>
      <dgm:spPr/>
      <dgm:t>
        <a:bodyPr/>
        <a:lstStyle/>
        <a:p>
          <a:endParaRPr lang="en-US"/>
        </a:p>
      </dgm:t>
    </dgm:pt>
    <dgm:pt modelId="{7CD4306B-EE90-8F4F-8C06-3EDB55B390C6}" type="sibTrans" cxnId="{944730A4-D2F2-984E-A52F-AD58C4EE89C5}">
      <dgm:prSet/>
      <dgm:spPr/>
      <dgm:t>
        <a:bodyPr/>
        <a:lstStyle/>
        <a:p>
          <a:endParaRPr lang="en-US"/>
        </a:p>
      </dgm:t>
    </dgm:pt>
    <dgm:pt modelId="{F24BF7E1-C4C1-3B4D-9E2C-B37A16E28A4C}">
      <dgm:prSet phldrT="[Text]"/>
      <dgm:spPr/>
      <dgm:t>
        <a:bodyPr/>
        <a:lstStyle/>
        <a:p>
          <a:r>
            <a:rPr lang="en-US" altLang="en-US" b="0" dirty="0">
              <a:latin typeface="+mn-lt"/>
              <a:ea typeface="Times New Roman" charset="0"/>
              <a:cs typeface="Times New Roman" charset="0"/>
            </a:rPr>
            <a:t>1- Competitive neuromuscular blockers.</a:t>
          </a:r>
        </a:p>
        <a:p>
          <a:r>
            <a:rPr lang="en-US" b="0" dirty="0">
              <a:latin typeface="+mn-lt"/>
              <a:cs typeface="Times New Roman" charset="0"/>
            </a:rPr>
            <a:t>(Non-Depolarizing neuromuscular blockers)</a:t>
          </a:r>
          <a:endParaRPr lang="en-US" b="0" dirty="0">
            <a:latin typeface="+mn-lt"/>
          </a:endParaRPr>
        </a:p>
      </dgm:t>
    </dgm:pt>
    <dgm:pt modelId="{6B5FB3BE-3CF1-6A4E-9215-792FD74C2883}" type="parTrans" cxnId="{E8DC3FE8-81F1-924A-8285-1FEC548849F3}">
      <dgm:prSet/>
      <dgm:spPr/>
      <dgm:t>
        <a:bodyPr/>
        <a:lstStyle/>
        <a:p>
          <a:endParaRPr lang="en-US"/>
        </a:p>
      </dgm:t>
    </dgm:pt>
    <dgm:pt modelId="{57A9C004-7171-1741-9A5A-0FE4AE640FA6}" type="sibTrans" cxnId="{E8DC3FE8-81F1-924A-8285-1FEC548849F3}">
      <dgm:prSet/>
      <dgm:spPr/>
      <dgm:t>
        <a:bodyPr/>
        <a:lstStyle/>
        <a:p>
          <a:endParaRPr lang="en-US"/>
        </a:p>
      </dgm:t>
    </dgm:pt>
    <dgm:pt modelId="{7C9ECCB2-556C-6541-A14A-BA9FF2730AF4}">
      <dgm:prSet phldrT="[Text]"/>
      <dgm:spPr/>
      <dgm:t>
        <a:bodyPr/>
        <a:lstStyle/>
        <a:p>
          <a:r>
            <a:rPr lang="en-US" dirty="0">
              <a:latin typeface="+mn-lt"/>
            </a:rPr>
            <a:t>Long acting</a:t>
          </a:r>
        </a:p>
        <a:p>
          <a:r>
            <a:rPr lang="en-US" dirty="0">
              <a:latin typeface="+mn-lt"/>
            </a:rPr>
            <a:t>1- </a:t>
          </a:r>
          <a:r>
            <a:rPr lang="en-US" altLang="en-US" b="1" dirty="0">
              <a:solidFill>
                <a:srgbClr val="9B261F"/>
              </a:solidFill>
              <a:latin typeface="+mn-lt"/>
              <a:ea typeface="Times New Roman" charset="0"/>
              <a:cs typeface="Times New Roman" charset="0"/>
            </a:rPr>
            <a:t>d-</a:t>
          </a:r>
          <a:r>
            <a:rPr lang="en-US" altLang="en-US" b="1" dirty="0" err="1">
              <a:solidFill>
                <a:srgbClr val="9B261F"/>
              </a:solidFill>
              <a:latin typeface="+mn-lt"/>
              <a:ea typeface="Times New Roman" charset="0"/>
              <a:cs typeface="Times New Roman" charset="0"/>
            </a:rPr>
            <a:t>tubocurarine</a:t>
          </a:r>
          <a:r>
            <a:rPr lang="en-US" altLang="en-US" b="1" dirty="0">
              <a:solidFill>
                <a:srgbClr val="9B261F"/>
              </a:solidFill>
              <a:latin typeface="+mn-lt"/>
              <a:ea typeface="Times New Roman" charset="0"/>
              <a:cs typeface="Times New Roman" charset="0"/>
            </a:rPr>
            <a:t> </a:t>
          </a:r>
          <a:r>
            <a:rPr lang="en-US" altLang="en-US" b="1" dirty="0">
              <a:latin typeface="+mn-lt"/>
              <a:ea typeface="Times New Roman" charset="0"/>
              <a:cs typeface="Times New Roman" charset="0"/>
            </a:rPr>
            <a:t>(prototype drug)</a:t>
          </a:r>
        </a:p>
        <a:p>
          <a:r>
            <a:rPr lang="en-US" b="1" dirty="0">
              <a:latin typeface="+mn-lt"/>
              <a:ea typeface="Times New Roman" charset="0"/>
              <a:cs typeface="Times New Roman" charset="0"/>
            </a:rPr>
            <a:t>2- </a:t>
          </a:r>
          <a:r>
            <a:rPr lang="en-US" altLang="en-US" dirty="0">
              <a:latin typeface="+mn-lt"/>
              <a:ea typeface="Times New Roman" charset="0"/>
              <a:cs typeface="Times New Roman" charset="0"/>
            </a:rPr>
            <a:t>Pan</a:t>
          </a:r>
          <a:r>
            <a:rPr lang="en-US" altLang="en-US" dirty="0">
              <a:solidFill>
                <a:srgbClr val="9B261F"/>
              </a:solidFill>
              <a:latin typeface="+mn-lt"/>
              <a:ea typeface="Times New Roman" charset="0"/>
              <a:cs typeface="Times New Roman" charset="0"/>
            </a:rPr>
            <a:t>curonium</a:t>
          </a:r>
          <a:endParaRPr lang="en-US" dirty="0">
            <a:solidFill>
              <a:srgbClr val="9B261F"/>
            </a:solidFill>
            <a:latin typeface="+mn-lt"/>
          </a:endParaRPr>
        </a:p>
      </dgm:t>
    </dgm:pt>
    <dgm:pt modelId="{E9FF1B3B-C61B-584C-ABB2-82DF9ED972F9}" type="parTrans" cxnId="{B3E5578C-3ED1-9342-9FD0-3DE952A0313C}">
      <dgm:prSet/>
      <dgm:spPr/>
      <dgm:t>
        <a:bodyPr/>
        <a:lstStyle/>
        <a:p>
          <a:endParaRPr lang="en-US"/>
        </a:p>
      </dgm:t>
    </dgm:pt>
    <dgm:pt modelId="{C37DA4ED-3B20-1741-9E19-E0551E9239A3}" type="sibTrans" cxnId="{B3E5578C-3ED1-9342-9FD0-3DE952A0313C}">
      <dgm:prSet/>
      <dgm:spPr/>
      <dgm:t>
        <a:bodyPr/>
        <a:lstStyle/>
        <a:p>
          <a:endParaRPr lang="en-US"/>
        </a:p>
      </dgm:t>
    </dgm:pt>
    <dgm:pt modelId="{82AFD66E-EA68-3941-A464-FF6973253C54}">
      <dgm:prSet phldrT="[Text]" custT="1"/>
      <dgm:spPr/>
      <dgm:t>
        <a:bodyPr/>
        <a:lstStyle/>
        <a:p>
          <a:r>
            <a:rPr lang="en-US" altLang="en-US" sz="1400" b="1" dirty="0">
              <a:latin typeface="+mn-lt"/>
              <a:ea typeface="Times New Roman" charset="0"/>
              <a:cs typeface="Times New Roman" charset="0"/>
            </a:rPr>
            <a:t>Short acting</a:t>
          </a:r>
        </a:p>
        <a:p>
          <a:r>
            <a:rPr lang="en-US" altLang="en-US" sz="1400" dirty="0">
              <a:latin typeface="+mn-lt"/>
              <a:ea typeface="Times New Roman" charset="0"/>
              <a:cs typeface="Times New Roman" charset="0"/>
            </a:rPr>
            <a:t>E.g.</a:t>
          </a:r>
          <a:r>
            <a:rPr lang="en-US" altLang="en-US" sz="1400" baseline="0" dirty="0">
              <a:latin typeface="+mn-lt"/>
              <a:ea typeface="Times New Roman" charset="0"/>
              <a:cs typeface="Times New Roman" charset="0"/>
            </a:rPr>
            <a:t> </a:t>
          </a:r>
          <a:r>
            <a:rPr lang="en-US" altLang="en-US" sz="1400" dirty="0">
              <a:latin typeface="+mn-lt"/>
              <a:ea typeface="Times New Roman" charset="0"/>
              <a:cs typeface="Times New Roman" charset="0"/>
            </a:rPr>
            <a:t>Miva</a:t>
          </a:r>
          <a:r>
            <a:rPr lang="en-US" altLang="en-US" sz="1400" dirty="0">
              <a:solidFill>
                <a:srgbClr val="9B261F"/>
              </a:solidFill>
              <a:latin typeface="+mn-lt"/>
              <a:ea typeface="Times New Roman" charset="0"/>
              <a:cs typeface="Times New Roman" charset="0"/>
            </a:rPr>
            <a:t>curium</a:t>
          </a:r>
          <a:endParaRPr lang="en-US" sz="1400" dirty="0">
            <a:solidFill>
              <a:srgbClr val="9B261F"/>
            </a:solidFill>
            <a:latin typeface="+mn-lt"/>
          </a:endParaRPr>
        </a:p>
      </dgm:t>
    </dgm:pt>
    <dgm:pt modelId="{EC5B95E4-F0FD-184A-9652-709E3F98D9A7}" type="parTrans" cxnId="{82D108D1-36F8-FD48-8440-6A72841DBF17}">
      <dgm:prSet/>
      <dgm:spPr/>
      <dgm:t>
        <a:bodyPr/>
        <a:lstStyle/>
        <a:p>
          <a:endParaRPr lang="en-US"/>
        </a:p>
      </dgm:t>
    </dgm:pt>
    <dgm:pt modelId="{6352280D-67AF-4042-BD1D-AA7405FDFB70}" type="sibTrans" cxnId="{82D108D1-36F8-FD48-8440-6A72841DBF17}">
      <dgm:prSet/>
      <dgm:spPr/>
      <dgm:t>
        <a:bodyPr/>
        <a:lstStyle/>
        <a:p>
          <a:endParaRPr lang="en-US"/>
        </a:p>
      </dgm:t>
    </dgm:pt>
    <dgm:pt modelId="{16B63F77-0847-624F-92E0-E9531D781B54}">
      <dgm:prSet phldrT="[Text]"/>
      <dgm:spPr/>
      <dgm:t>
        <a:bodyPr/>
        <a:lstStyle/>
        <a:p>
          <a:pPr algn="l"/>
          <a:r>
            <a:rPr lang="en-US" altLang="en-US" b="0" dirty="0">
              <a:latin typeface="+mn-lt"/>
              <a:ea typeface="Times New Roman" charset="0"/>
              <a:cs typeface="Times New Roman" charset="0"/>
            </a:rPr>
            <a:t>2- Depolarizing neuromuscular</a:t>
          </a:r>
          <a:r>
            <a:rPr lang="en-US" altLang="en-US" b="0" baseline="0" dirty="0">
              <a:latin typeface="+mn-lt"/>
              <a:ea typeface="Times New Roman" charset="0"/>
              <a:cs typeface="Times New Roman" charset="0"/>
            </a:rPr>
            <a:t> </a:t>
          </a:r>
          <a:r>
            <a:rPr lang="en-US" altLang="en-US" b="0" dirty="0">
              <a:latin typeface="+mn-lt"/>
              <a:ea typeface="Times New Roman" charset="0"/>
              <a:cs typeface="Times New Roman" charset="0"/>
            </a:rPr>
            <a:t>blockers. </a:t>
          </a:r>
          <a:endParaRPr lang="en-US" b="0" dirty="0">
            <a:latin typeface="+mn-lt"/>
          </a:endParaRPr>
        </a:p>
      </dgm:t>
    </dgm:pt>
    <dgm:pt modelId="{1A5B6BD0-E3F5-2A45-B253-3F055EE4664C}" type="parTrans" cxnId="{04B4BEB4-138F-0B46-A81D-5D51EC1DEC8B}">
      <dgm:prSet/>
      <dgm:spPr/>
      <dgm:t>
        <a:bodyPr/>
        <a:lstStyle/>
        <a:p>
          <a:endParaRPr lang="en-US"/>
        </a:p>
      </dgm:t>
    </dgm:pt>
    <dgm:pt modelId="{E1F8C644-3BF2-6F44-A11F-33DF895B84E1}" type="sibTrans" cxnId="{04B4BEB4-138F-0B46-A81D-5D51EC1DEC8B}">
      <dgm:prSet/>
      <dgm:spPr/>
      <dgm:t>
        <a:bodyPr/>
        <a:lstStyle/>
        <a:p>
          <a:endParaRPr lang="en-US"/>
        </a:p>
      </dgm:t>
    </dgm:pt>
    <dgm:pt modelId="{07DDC0EF-3C3B-3546-991A-6153431A5FDE}">
      <dgm:prSet phldrT="[Text]" custT="1"/>
      <dgm:spPr/>
      <dgm:t>
        <a:bodyPr/>
        <a:lstStyle/>
        <a:p>
          <a:r>
            <a:rPr lang="en-US" altLang="en-US" sz="1400" b="1" dirty="0">
              <a:solidFill>
                <a:schemeClr val="bg1"/>
              </a:solidFill>
              <a:latin typeface="+mn-lt"/>
              <a:ea typeface="Times New Roman" charset="0"/>
              <a:cs typeface="Times New Roman" charset="0"/>
            </a:rPr>
            <a:t>Succinylcholine (</a:t>
          </a:r>
          <a:r>
            <a:rPr lang="en-US" altLang="en-US" sz="1400" b="1" dirty="0" err="1">
              <a:solidFill>
                <a:schemeClr val="bg1"/>
              </a:solidFill>
              <a:latin typeface="+mn-lt"/>
              <a:ea typeface="Times New Roman" charset="0"/>
              <a:cs typeface="Times New Roman" charset="0"/>
            </a:rPr>
            <a:t>suxamethonium</a:t>
          </a:r>
          <a:r>
            <a:rPr lang="en-US" altLang="en-US" sz="1400" b="1" dirty="0">
              <a:solidFill>
                <a:schemeClr val="bg1"/>
              </a:solidFill>
              <a:latin typeface="+mn-lt"/>
              <a:ea typeface="Times New Roman" charset="0"/>
              <a:cs typeface="Times New Roman" charset="0"/>
            </a:rPr>
            <a:t>)</a:t>
          </a:r>
          <a:endParaRPr lang="en-US" sz="1400" dirty="0">
            <a:solidFill>
              <a:schemeClr val="bg1"/>
            </a:solidFill>
            <a:latin typeface="+mn-lt"/>
          </a:endParaRPr>
        </a:p>
      </dgm:t>
    </dgm:pt>
    <dgm:pt modelId="{A233F05D-FFF6-364D-8787-0469D7C295FC}" type="parTrans" cxnId="{E2B1FFD5-F4F1-344A-BECC-969A6BB37790}">
      <dgm:prSet/>
      <dgm:spPr/>
      <dgm:t>
        <a:bodyPr/>
        <a:lstStyle/>
        <a:p>
          <a:endParaRPr lang="en-US"/>
        </a:p>
      </dgm:t>
    </dgm:pt>
    <dgm:pt modelId="{BD6A57A5-D563-AE4A-AC0E-E52A544137BC}" type="sibTrans" cxnId="{E2B1FFD5-F4F1-344A-BECC-969A6BB37790}">
      <dgm:prSet/>
      <dgm:spPr/>
      <dgm:t>
        <a:bodyPr/>
        <a:lstStyle/>
        <a:p>
          <a:pPr rtl="0"/>
          <a:endParaRPr lang="en-US"/>
        </a:p>
      </dgm:t>
    </dgm:pt>
    <dgm:pt modelId="{23FAD5C8-1D38-E14C-B8E6-5F516B1E7E50}">
      <dgm:prSet/>
      <dgm:spPr/>
      <dgm:t>
        <a:bodyPr/>
        <a:lstStyle/>
        <a:p>
          <a:r>
            <a:rPr lang="en-US" altLang="en-US" b="1" dirty="0">
              <a:latin typeface="+mn-lt"/>
              <a:ea typeface="Times New Roman" charset="0"/>
              <a:cs typeface="Times New Roman" charset="0"/>
            </a:rPr>
            <a:t>Intermediate acting</a:t>
          </a:r>
        </a:p>
        <a:p>
          <a:r>
            <a:rPr lang="en-US" b="1" dirty="0">
              <a:latin typeface="+mn-lt"/>
              <a:ea typeface="Times New Roman" charset="0"/>
              <a:cs typeface="Times New Roman" charset="0"/>
            </a:rPr>
            <a:t>1- </a:t>
          </a:r>
          <a:r>
            <a:rPr lang="en-US" altLang="en-US" dirty="0" err="1">
              <a:latin typeface="+mn-lt"/>
              <a:ea typeface="Times New Roman" charset="0"/>
              <a:cs typeface="Times New Roman" charset="0"/>
            </a:rPr>
            <a:t>Atra</a:t>
          </a:r>
          <a:r>
            <a:rPr lang="en-US" altLang="en-US" dirty="0" err="1">
              <a:solidFill>
                <a:srgbClr val="9B261F"/>
              </a:solidFill>
              <a:latin typeface="+mn-lt"/>
              <a:ea typeface="Times New Roman" charset="0"/>
              <a:cs typeface="Times New Roman" charset="0"/>
            </a:rPr>
            <a:t>curium</a:t>
          </a:r>
          <a:endParaRPr lang="en-US" altLang="en-US" dirty="0">
            <a:solidFill>
              <a:srgbClr val="9B261F"/>
            </a:solidFill>
            <a:latin typeface="+mn-lt"/>
            <a:ea typeface="Times New Roman" charset="0"/>
            <a:cs typeface="Times New Roman" charset="0"/>
          </a:endParaRPr>
        </a:p>
        <a:p>
          <a:r>
            <a:rPr lang="en-US" dirty="0">
              <a:solidFill>
                <a:schemeClr val="bg1"/>
              </a:solidFill>
              <a:latin typeface="+mn-lt"/>
              <a:ea typeface="Times New Roman" charset="0"/>
              <a:cs typeface="Times New Roman" charset="0"/>
            </a:rPr>
            <a:t>2-</a:t>
          </a:r>
          <a:r>
            <a:rPr lang="en-US" dirty="0">
              <a:solidFill>
                <a:srgbClr val="0000CC"/>
              </a:solidFill>
              <a:latin typeface="+mn-lt"/>
              <a:ea typeface="Times New Roman" charset="0"/>
              <a:cs typeface="Times New Roman" charset="0"/>
            </a:rPr>
            <a:t> </a:t>
          </a:r>
          <a:r>
            <a:rPr lang="en-US" altLang="en-US" dirty="0" err="1">
              <a:latin typeface="+mn-lt"/>
              <a:ea typeface="Times New Roman" charset="0"/>
              <a:cs typeface="Times New Roman" charset="0"/>
            </a:rPr>
            <a:t>Ve</a:t>
          </a:r>
          <a:r>
            <a:rPr lang="en-US" altLang="en-US" dirty="0" err="1">
              <a:solidFill>
                <a:srgbClr val="9B261F"/>
              </a:solidFill>
              <a:latin typeface="+mn-lt"/>
              <a:ea typeface="Times New Roman" charset="0"/>
              <a:cs typeface="Times New Roman" charset="0"/>
            </a:rPr>
            <a:t>curonium</a:t>
          </a:r>
          <a:endParaRPr lang="en-US" dirty="0">
            <a:solidFill>
              <a:srgbClr val="9B261F"/>
            </a:solidFill>
            <a:latin typeface="+mn-lt"/>
          </a:endParaRPr>
        </a:p>
      </dgm:t>
    </dgm:pt>
    <dgm:pt modelId="{FEE11262-551B-0B42-97CF-C3325FE74F8C}" type="parTrans" cxnId="{70983818-4569-944D-B1ED-573AE78963F6}">
      <dgm:prSet/>
      <dgm:spPr/>
      <dgm:t>
        <a:bodyPr/>
        <a:lstStyle/>
        <a:p>
          <a:endParaRPr lang="en-US"/>
        </a:p>
      </dgm:t>
    </dgm:pt>
    <dgm:pt modelId="{363940D6-5F54-D14C-8548-E946C29368DE}" type="sibTrans" cxnId="{70983818-4569-944D-B1ED-573AE78963F6}">
      <dgm:prSet/>
      <dgm:spPr/>
      <dgm:t>
        <a:bodyPr/>
        <a:lstStyle/>
        <a:p>
          <a:endParaRPr lang="en-US"/>
        </a:p>
      </dgm:t>
    </dgm:pt>
    <dgm:pt modelId="{B326B901-B60F-A64C-A365-3D027E033FE5}" type="pres">
      <dgm:prSet presAssocID="{42892203-2DA3-7C40-8448-8FD7A249D97B}" presName="Name0" presStyleCnt="0">
        <dgm:presLayoutVars>
          <dgm:chPref val="1"/>
          <dgm:dir/>
          <dgm:animOne val="branch"/>
          <dgm:animLvl val="lvl"/>
          <dgm:resizeHandles/>
        </dgm:presLayoutVars>
      </dgm:prSet>
      <dgm:spPr/>
      <dgm:t>
        <a:bodyPr/>
        <a:lstStyle/>
        <a:p>
          <a:endParaRPr lang="en-US"/>
        </a:p>
      </dgm:t>
    </dgm:pt>
    <dgm:pt modelId="{C8E2F6F0-2AF3-F848-BFB7-1386B0DED610}" type="pres">
      <dgm:prSet presAssocID="{653165F2-6131-834C-9302-38185C3606B9}" presName="vertOne" presStyleCnt="0"/>
      <dgm:spPr/>
    </dgm:pt>
    <dgm:pt modelId="{1F44D037-933B-3246-A11D-4FDAF7E3C0C9}" type="pres">
      <dgm:prSet presAssocID="{653165F2-6131-834C-9302-38185C3606B9}" presName="txOne" presStyleLbl="node0" presStyleIdx="0" presStyleCnt="1">
        <dgm:presLayoutVars>
          <dgm:chPref val="3"/>
        </dgm:presLayoutVars>
      </dgm:prSet>
      <dgm:spPr/>
      <dgm:t>
        <a:bodyPr/>
        <a:lstStyle/>
        <a:p>
          <a:endParaRPr lang="en-US"/>
        </a:p>
      </dgm:t>
    </dgm:pt>
    <dgm:pt modelId="{08DD81B0-F57A-C54B-9088-9C31765E2419}" type="pres">
      <dgm:prSet presAssocID="{653165F2-6131-834C-9302-38185C3606B9}" presName="parTransOne" presStyleCnt="0"/>
      <dgm:spPr/>
    </dgm:pt>
    <dgm:pt modelId="{1333074A-B0D5-0543-B56E-ED57BA70989C}" type="pres">
      <dgm:prSet presAssocID="{653165F2-6131-834C-9302-38185C3606B9}" presName="horzOne" presStyleCnt="0"/>
      <dgm:spPr/>
    </dgm:pt>
    <dgm:pt modelId="{61A6495A-3255-824C-A145-346D5231440A}" type="pres">
      <dgm:prSet presAssocID="{F24BF7E1-C4C1-3B4D-9E2C-B37A16E28A4C}" presName="vertTwo" presStyleCnt="0"/>
      <dgm:spPr/>
    </dgm:pt>
    <dgm:pt modelId="{EF564139-27CC-F44A-A7BB-48ABE2C98A2F}" type="pres">
      <dgm:prSet presAssocID="{F24BF7E1-C4C1-3B4D-9E2C-B37A16E28A4C}" presName="txTwo" presStyleLbl="node2" presStyleIdx="0" presStyleCnt="2">
        <dgm:presLayoutVars>
          <dgm:chPref val="3"/>
        </dgm:presLayoutVars>
      </dgm:prSet>
      <dgm:spPr/>
      <dgm:t>
        <a:bodyPr/>
        <a:lstStyle/>
        <a:p>
          <a:endParaRPr lang="en-US"/>
        </a:p>
      </dgm:t>
    </dgm:pt>
    <dgm:pt modelId="{756835A0-EC36-DA44-99AC-B2CA5E1B6262}" type="pres">
      <dgm:prSet presAssocID="{F24BF7E1-C4C1-3B4D-9E2C-B37A16E28A4C}" presName="parTransTwo" presStyleCnt="0"/>
      <dgm:spPr/>
    </dgm:pt>
    <dgm:pt modelId="{AF696828-36ED-AE4B-9235-0549F013DCF8}" type="pres">
      <dgm:prSet presAssocID="{F24BF7E1-C4C1-3B4D-9E2C-B37A16E28A4C}" presName="horzTwo" presStyleCnt="0"/>
      <dgm:spPr/>
    </dgm:pt>
    <dgm:pt modelId="{E41F7B89-7A2F-3F46-B905-2EFC4C041A50}" type="pres">
      <dgm:prSet presAssocID="{7C9ECCB2-556C-6541-A14A-BA9FF2730AF4}" presName="vertThree" presStyleCnt="0"/>
      <dgm:spPr/>
    </dgm:pt>
    <dgm:pt modelId="{75651DC8-B28E-8A47-BCD4-046BF33C84D4}" type="pres">
      <dgm:prSet presAssocID="{7C9ECCB2-556C-6541-A14A-BA9FF2730AF4}" presName="txThree" presStyleLbl="node3" presStyleIdx="0" presStyleCnt="4">
        <dgm:presLayoutVars>
          <dgm:chPref val="3"/>
        </dgm:presLayoutVars>
      </dgm:prSet>
      <dgm:spPr/>
      <dgm:t>
        <a:bodyPr/>
        <a:lstStyle/>
        <a:p>
          <a:endParaRPr lang="en-US"/>
        </a:p>
      </dgm:t>
    </dgm:pt>
    <dgm:pt modelId="{33F46280-0B2E-B54F-9BD6-8A104E965508}" type="pres">
      <dgm:prSet presAssocID="{7C9ECCB2-556C-6541-A14A-BA9FF2730AF4}" presName="horzThree" presStyleCnt="0"/>
      <dgm:spPr/>
    </dgm:pt>
    <dgm:pt modelId="{B8467D13-F19C-6B42-B9BC-5CB9CC69CAA5}" type="pres">
      <dgm:prSet presAssocID="{C37DA4ED-3B20-1741-9E19-E0551E9239A3}" presName="sibSpaceThree" presStyleCnt="0"/>
      <dgm:spPr/>
    </dgm:pt>
    <dgm:pt modelId="{F66CE8C2-B3A6-1C4A-9AB2-F34EF86C8C72}" type="pres">
      <dgm:prSet presAssocID="{23FAD5C8-1D38-E14C-B8E6-5F516B1E7E50}" presName="vertThree" presStyleCnt="0"/>
      <dgm:spPr/>
    </dgm:pt>
    <dgm:pt modelId="{AC9A8C9E-8F37-694A-AFB7-DE00D4C55330}" type="pres">
      <dgm:prSet presAssocID="{23FAD5C8-1D38-E14C-B8E6-5F516B1E7E50}" presName="txThree" presStyleLbl="node3" presStyleIdx="1" presStyleCnt="4">
        <dgm:presLayoutVars>
          <dgm:chPref val="3"/>
        </dgm:presLayoutVars>
      </dgm:prSet>
      <dgm:spPr/>
      <dgm:t>
        <a:bodyPr/>
        <a:lstStyle/>
        <a:p>
          <a:endParaRPr lang="en-US"/>
        </a:p>
      </dgm:t>
    </dgm:pt>
    <dgm:pt modelId="{B4BF1B5C-5121-B44A-9EB2-150A75AF64EF}" type="pres">
      <dgm:prSet presAssocID="{23FAD5C8-1D38-E14C-B8E6-5F516B1E7E50}" presName="horzThree" presStyleCnt="0"/>
      <dgm:spPr/>
    </dgm:pt>
    <dgm:pt modelId="{86867878-152F-8445-B394-396117924CD2}" type="pres">
      <dgm:prSet presAssocID="{363940D6-5F54-D14C-8548-E946C29368DE}" presName="sibSpaceThree" presStyleCnt="0"/>
      <dgm:spPr/>
    </dgm:pt>
    <dgm:pt modelId="{A8D461B4-EE4D-A448-8CFC-484F9BDE5208}" type="pres">
      <dgm:prSet presAssocID="{82AFD66E-EA68-3941-A464-FF6973253C54}" presName="vertThree" presStyleCnt="0"/>
      <dgm:spPr/>
    </dgm:pt>
    <dgm:pt modelId="{8ED91BBA-3F36-164E-B372-1EEA93F63352}" type="pres">
      <dgm:prSet presAssocID="{82AFD66E-EA68-3941-A464-FF6973253C54}" presName="txThree" presStyleLbl="node3" presStyleIdx="2" presStyleCnt="4">
        <dgm:presLayoutVars>
          <dgm:chPref val="3"/>
        </dgm:presLayoutVars>
      </dgm:prSet>
      <dgm:spPr/>
      <dgm:t>
        <a:bodyPr/>
        <a:lstStyle/>
        <a:p>
          <a:endParaRPr lang="en-US"/>
        </a:p>
      </dgm:t>
    </dgm:pt>
    <dgm:pt modelId="{130B9C57-C830-B941-9793-85A4B35FB7B7}" type="pres">
      <dgm:prSet presAssocID="{82AFD66E-EA68-3941-A464-FF6973253C54}" presName="horzThree" presStyleCnt="0"/>
      <dgm:spPr/>
    </dgm:pt>
    <dgm:pt modelId="{EFB97DF1-B09B-F244-A4DA-958B77D18B3C}" type="pres">
      <dgm:prSet presAssocID="{57A9C004-7171-1741-9A5A-0FE4AE640FA6}" presName="sibSpaceTwo" presStyleCnt="0"/>
      <dgm:spPr/>
    </dgm:pt>
    <dgm:pt modelId="{6D761537-E66B-4F4A-90E9-1A45C94E4CDC}" type="pres">
      <dgm:prSet presAssocID="{16B63F77-0847-624F-92E0-E9531D781B54}" presName="vertTwo" presStyleCnt="0"/>
      <dgm:spPr/>
    </dgm:pt>
    <dgm:pt modelId="{47073AA5-0046-224D-908C-0AC76DF871CD}" type="pres">
      <dgm:prSet presAssocID="{16B63F77-0847-624F-92E0-E9531D781B54}" presName="txTwo" presStyleLbl="node2" presStyleIdx="1" presStyleCnt="2">
        <dgm:presLayoutVars>
          <dgm:chPref val="3"/>
        </dgm:presLayoutVars>
      </dgm:prSet>
      <dgm:spPr/>
      <dgm:t>
        <a:bodyPr/>
        <a:lstStyle/>
        <a:p>
          <a:endParaRPr lang="en-US"/>
        </a:p>
      </dgm:t>
    </dgm:pt>
    <dgm:pt modelId="{7FA959EE-2C2A-8444-A850-0A93438D3A95}" type="pres">
      <dgm:prSet presAssocID="{16B63F77-0847-624F-92E0-E9531D781B54}" presName="parTransTwo" presStyleCnt="0"/>
      <dgm:spPr/>
    </dgm:pt>
    <dgm:pt modelId="{64357E22-DD64-A549-B4B8-38959CB061FC}" type="pres">
      <dgm:prSet presAssocID="{16B63F77-0847-624F-92E0-E9531D781B54}" presName="horzTwo" presStyleCnt="0"/>
      <dgm:spPr/>
    </dgm:pt>
    <dgm:pt modelId="{3F609E5E-1BB5-B94A-92A3-54BC82904288}" type="pres">
      <dgm:prSet presAssocID="{07DDC0EF-3C3B-3546-991A-6153431A5FDE}" presName="vertThree" presStyleCnt="0"/>
      <dgm:spPr/>
    </dgm:pt>
    <dgm:pt modelId="{B07FE559-89F0-F24D-ACC5-157C7406F132}" type="pres">
      <dgm:prSet presAssocID="{07DDC0EF-3C3B-3546-991A-6153431A5FDE}" presName="txThree" presStyleLbl="node3" presStyleIdx="3" presStyleCnt="4">
        <dgm:presLayoutVars>
          <dgm:chPref val="3"/>
        </dgm:presLayoutVars>
      </dgm:prSet>
      <dgm:spPr/>
      <dgm:t>
        <a:bodyPr/>
        <a:lstStyle/>
        <a:p>
          <a:endParaRPr lang="en-US"/>
        </a:p>
      </dgm:t>
    </dgm:pt>
    <dgm:pt modelId="{D2F91571-A55C-8E45-BCCB-B8E3D02EEEAE}" type="pres">
      <dgm:prSet presAssocID="{07DDC0EF-3C3B-3546-991A-6153431A5FDE}" presName="horzThree" presStyleCnt="0"/>
      <dgm:spPr/>
    </dgm:pt>
  </dgm:ptLst>
  <dgm:cxnLst>
    <dgm:cxn modelId="{E0D4EAFC-8E24-CA4D-905A-57CDBE0B228B}" type="presOf" srcId="{42892203-2DA3-7C40-8448-8FD7A249D97B}" destId="{B326B901-B60F-A64C-A365-3D027E033FE5}" srcOrd="0" destOrd="0" presId="urn:microsoft.com/office/officeart/2005/8/layout/hierarchy4"/>
    <dgm:cxn modelId="{8A4E48FC-CC29-AE4F-9184-F0995E8BE86D}" type="presOf" srcId="{F24BF7E1-C4C1-3B4D-9E2C-B37A16E28A4C}" destId="{EF564139-27CC-F44A-A7BB-48ABE2C98A2F}" srcOrd="0" destOrd="0" presId="urn:microsoft.com/office/officeart/2005/8/layout/hierarchy4"/>
    <dgm:cxn modelId="{3DDCFE26-28C9-3245-9F44-320EED746109}" type="presOf" srcId="{653165F2-6131-834C-9302-38185C3606B9}" destId="{1F44D037-933B-3246-A11D-4FDAF7E3C0C9}" srcOrd="0" destOrd="0" presId="urn:microsoft.com/office/officeart/2005/8/layout/hierarchy4"/>
    <dgm:cxn modelId="{A64D842D-B2C3-E646-983C-C651822A153D}" type="presOf" srcId="{16B63F77-0847-624F-92E0-E9531D781B54}" destId="{47073AA5-0046-224D-908C-0AC76DF871CD}" srcOrd="0" destOrd="0" presId="urn:microsoft.com/office/officeart/2005/8/layout/hierarchy4"/>
    <dgm:cxn modelId="{B3E5578C-3ED1-9342-9FD0-3DE952A0313C}" srcId="{F24BF7E1-C4C1-3B4D-9E2C-B37A16E28A4C}" destId="{7C9ECCB2-556C-6541-A14A-BA9FF2730AF4}" srcOrd="0" destOrd="0" parTransId="{E9FF1B3B-C61B-584C-ABB2-82DF9ED972F9}" sibTransId="{C37DA4ED-3B20-1741-9E19-E0551E9239A3}"/>
    <dgm:cxn modelId="{860013D9-33C5-C140-B954-580521C0742D}" type="presOf" srcId="{7C9ECCB2-556C-6541-A14A-BA9FF2730AF4}" destId="{75651DC8-B28E-8A47-BCD4-046BF33C84D4}" srcOrd="0" destOrd="0" presId="urn:microsoft.com/office/officeart/2005/8/layout/hierarchy4"/>
    <dgm:cxn modelId="{5F90B37B-0B0B-DD47-B428-EFAAF1B64B30}" type="presOf" srcId="{82AFD66E-EA68-3941-A464-FF6973253C54}" destId="{8ED91BBA-3F36-164E-B372-1EEA93F63352}" srcOrd="0" destOrd="0" presId="urn:microsoft.com/office/officeart/2005/8/layout/hierarchy4"/>
    <dgm:cxn modelId="{70983818-4569-944D-B1ED-573AE78963F6}" srcId="{F24BF7E1-C4C1-3B4D-9E2C-B37A16E28A4C}" destId="{23FAD5C8-1D38-E14C-B8E6-5F516B1E7E50}" srcOrd="1" destOrd="0" parTransId="{FEE11262-551B-0B42-97CF-C3325FE74F8C}" sibTransId="{363940D6-5F54-D14C-8548-E946C29368DE}"/>
    <dgm:cxn modelId="{1B420161-8241-2E41-BA62-219EA5A2273A}" type="presOf" srcId="{23FAD5C8-1D38-E14C-B8E6-5F516B1E7E50}" destId="{AC9A8C9E-8F37-694A-AFB7-DE00D4C55330}" srcOrd="0" destOrd="0" presId="urn:microsoft.com/office/officeart/2005/8/layout/hierarchy4"/>
    <dgm:cxn modelId="{04B4BEB4-138F-0B46-A81D-5D51EC1DEC8B}" srcId="{653165F2-6131-834C-9302-38185C3606B9}" destId="{16B63F77-0847-624F-92E0-E9531D781B54}" srcOrd="1" destOrd="0" parTransId="{1A5B6BD0-E3F5-2A45-B253-3F055EE4664C}" sibTransId="{E1F8C644-3BF2-6F44-A11F-33DF895B84E1}"/>
    <dgm:cxn modelId="{E2B1FFD5-F4F1-344A-BECC-969A6BB37790}" srcId="{16B63F77-0847-624F-92E0-E9531D781B54}" destId="{07DDC0EF-3C3B-3546-991A-6153431A5FDE}" srcOrd="0" destOrd="0" parTransId="{A233F05D-FFF6-364D-8787-0469D7C295FC}" sibTransId="{BD6A57A5-D563-AE4A-AC0E-E52A544137BC}"/>
    <dgm:cxn modelId="{944730A4-D2F2-984E-A52F-AD58C4EE89C5}" srcId="{42892203-2DA3-7C40-8448-8FD7A249D97B}" destId="{653165F2-6131-834C-9302-38185C3606B9}" srcOrd="0" destOrd="0" parTransId="{DA9596A5-A782-0042-B0A6-76EE7EC937FD}" sibTransId="{7CD4306B-EE90-8F4F-8C06-3EDB55B390C6}"/>
    <dgm:cxn modelId="{82D108D1-36F8-FD48-8440-6A72841DBF17}" srcId="{F24BF7E1-C4C1-3B4D-9E2C-B37A16E28A4C}" destId="{82AFD66E-EA68-3941-A464-FF6973253C54}" srcOrd="2" destOrd="0" parTransId="{EC5B95E4-F0FD-184A-9652-709E3F98D9A7}" sibTransId="{6352280D-67AF-4042-BD1D-AA7405FDFB70}"/>
    <dgm:cxn modelId="{E8DC3FE8-81F1-924A-8285-1FEC548849F3}" srcId="{653165F2-6131-834C-9302-38185C3606B9}" destId="{F24BF7E1-C4C1-3B4D-9E2C-B37A16E28A4C}" srcOrd="0" destOrd="0" parTransId="{6B5FB3BE-3CF1-6A4E-9215-792FD74C2883}" sibTransId="{57A9C004-7171-1741-9A5A-0FE4AE640FA6}"/>
    <dgm:cxn modelId="{D3CC8CC4-499B-F349-B42E-E7B6333104B5}" type="presOf" srcId="{07DDC0EF-3C3B-3546-991A-6153431A5FDE}" destId="{B07FE559-89F0-F24D-ACC5-157C7406F132}" srcOrd="0" destOrd="0" presId="urn:microsoft.com/office/officeart/2005/8/layout/hierarchy4"/>
    <dgm:cxn modelId="{26FA7F44-4C1F-D447-B5D0-E213F292F700}" type="presParOf" srcId="{B326B901-B60F-A64C-A365-3D027E033FE5}" destId="{C8E2F6F0-2AF3-F848-BFB7-1386B0DED610}" srcOrd="0" destOrd="0" presId="urn:microsoft.com/office/officeart/2005/8/layout/hierarchy4"/>
    <dgm:cxn modelId="{7D121A58-7CA1-DC46-80DD-59D3CBADDAB0}" type="presParOf" srcId="{C8E2F6F0-2AF3-F848-BFB7-1386B0DED610}" destId="{1F44D037-933B-3246-A11D-4FDAF7E3C0C9}" srcOrd="0" destOrd="0" presId="urn:microsoft.com/office/officeart/2005/8/layout/hierarchy4"/>
    <dgm:cxn modelId="{76B9FE91-A42A-B246-90B2-B339C8FF5720}" type="presParOf" srcId="{C8E2F6F0-2AF3-F848-BFB7-1386B0DED610}" destId="{08DD81B0-F57A-C54B-9088-9C31765E2419}" srcOrd="1" destOrd="0" presId="urn:microsoft.com/office/officeart/2005/8/layout/hierarchy4"/>
    <dgm:cxn modelId="{B3694793-22B7-F04D-9FED-0DFCB02DBE47}" type="presParOf" srcId="{C8E2F6F0-2AF3-F848-BFB7-1386B0DED610}" destId="{1333074A-B0D5-0543-B56E-ED57BA70989C}" srcOrd="2" destOrd="0" presId="urn:microsoft.com/office/officeart/2005/8/layout/hierarchy4"/>
    <dgm:cxn modelId="{82636127-FF9B-9242-95FB-0DA702361E7C}" type="presParOf" srcId="{1333074A-B0D5-0543-B56E-ED57BA70989C}" destId="{61A6495A-3255-824C-A145-346D5231440A}" srcOrd="0" destOrd="0" presId="urn:microsoft.com/office/officeart/2005/8/layout/hierarchy4"/>
    <dgm:cxn modelId="{CDF3CF3B-ECC7-CF48-AE78-A65941653CAF}" type="presParOf" srcId="{61A6495A-3255-824C-A145-346D5231440A}" destId="{EF564139-27CC-F44A-A7BB-48ABE2C98A2F}" srcOrd="0" destOrd="0" presId="urn:microsoft.com/office/officeart/2005/8/layout/hierarchy4"/>
    <dgm:cxn modelId="{CC5D1A0F-45AA-194E-B8F5-46A9D836800C}" type="presParOf" srcId="{61A6495A-3255-824C-A145-346D5231440A}" destId="{756835A0-EC36-DA44-99AC-B2CA5E1B6262}" srcOrd="1" destOrd="0" presId="urn:microsoft.com/office/officeart/2005/8/layout/hierarchy4"/>
    <dgm:cxn modelId="{48391DF1-6399-8647-A44C-1545408F1B7C}" type="presParOf" srcId="{61A6495A-3255-824C-A145-346D5231440A}" destId="{AF696828-36ED-AE4B-9235-0549F013DCF8}" srcOrd="2" destOrd="0" presId="urn:microsoft.com/office/officeart/2005/8/layout/hierarchy4"/>
    <dgm:cxn modelId="{8AB5ECE2-FCAF-C041-A106-7261309B5AFC}" type="presParOf" srcId="{AF696828-36ED-AE4B-9235-0549F013DCF8}" destId="{E41F7B89-7A2F-3F46-B905-2EFC4C041A50}" srcOrd="0" destOrd="0" presId="urn:microsoft.com/office/officeart/2005/8/layout/hierarchy4"/>
    <dgm:cxn modelId="{A8DDEACA-82F5-4E4F-B5C5-4A87D0835A9E}" type="presParOf" srcId="{E41F7B89-7A2F-3F46-B905-2EFC4C041A50}" destId="{75651DC8-B28E-8A47-BCD4-046BF33C84D4}" srcOrd="0" destOrd="0" presId="urn:microsoft.com/office/officeart/2005/8/layout/hierarchy4"/>
    <dgm:cxn modelId="{480005D1-7CD4-2842-AB47-F4203764CDD9}" type="presParOf" srcId="{E41F7B89-7A2F-3F46-B905-2EFC4C041A50}" destId="{33F46280-0B2E-B54F-9BD6-8A104E965508}" srcOrd="1" destOrd="0" presId="urn:microsoft.com/office/officeart/2005/8/layout/hierarchy4"/>
    <dgm:cxn modelId="{37F4D734-53BF-D947-A070-AE84605DEDD6}" type="presParOf" srcId="{AF696828-36ED-AE4B-9235-0549F013DCF8}" destId="{B8467D13-F19C-6B42-B9BC-5CB9CC69CAA5}" srcOrd="1" destOrd="0" presId="urn:microsoft.com/office/officeart/2005/8/layout/hierarchy4"/>
    <dgm:cxn modelId="{ED804937-A9AA-BE4C-8DBF-731C261C93D6}" type="presParOf" srcId="{AF696828-36ED-AE4B-9235-0549F013DCF8}" destId="{F66CE8C2-B3A6-1C4A-9AB2-F34EF86C8C72}" srcOrd="2" destOrd="0" presId="urn:microsoft.com/office/officeart/2005/8/layout/hierarchy4"/>
    <dgm:cxn modelId="{08AEE44B-5BDE-634C-B929-1D8456E2297B}" type="presParOf" srcId="{F66CE8C2-B3A6-1C4A-9AB2-F34EF86C8C72}" destId="{AC9A8C9E-8F37-694A-AFB7-DE00D4C55330}" srcOrd="0" destOrd="0" presId="urn:microsoft.com/office/officeart/2005/8/layout/hierarchy4"/>
    <dgm:cxn modelId="{9ACC3BA3-28CF-5543-A729-A72E31A917E5}" type="presParOf" srcId="{F66CE8C2-B3A6-1C4A-9AB2-F34EF86C8C72}" destId="{B4BF1B5C-5121-B44A-9EB2-150A75AF64EF}" srcOrd="1" destOrd="0" presId="urn:microsoft.com/office/officeart/2005/8/layout/hierarchy4"/>
    <dgm:cxn modelId="{1940CDDF-3B7D-234D-9747-5428D1106154}" type="presParOf" srcId="{AF696828-36ED-AE4B-9235-0549F013DCF8}" destId="{86867878-152F-8445-B394-396117924CD2}" srcOrd="3" destOrd="0" presId="urn:microsoft.com/office/officeart/2005/8/layout/hierarchy4"/>
    <dgm:cxn modelId="{5490B36A-E34A-2F45-9570-10C145D835CD}" type="presParOf" srcId="{AF696828-36ED-AE4B-9235-0549F013DCF8}" destId="{A8D461B4-EE4D-A448-8CFC-484F9BDE5208}" srcOrd="4" destOrd="0" presId="urn:microsoft.com/office/officeart/2005/8/layout/hierarchy4"/>
    <dgm:cxn modelId="{4C588154-65E8-B546-88D7-144B59DC7A7A}" type="presParOf" srcId="{A8D461B4-EE4D-A448-8CFC-484F9BDE5208}" destId="{8ED91BBA-3F36-164E-B372-1EEA93F63352}" srcOrd="0" destOrd="0" presId="urn:microsoft.com/office/officeart/2005/8/layout/hierarchy4"/>
    <dgm:cxn modelId="{9B5F9934-C30F-744D-B219-F1BF2D2A4C23}" type="presParOf" srcId="{A8D461B4-EE4D-A448-8CFC-484F9BDE5208}" destId="{130B9C57-C830-B941-9793-85A4B35FB7B7}" srcOrd="1" destOrd="0" presId="urn:microsoft.com/office/officeart/2005/8/layout/hierarchy4"/>
    <dgm:cxn modelId="{1C0F7EF6-E9DF-C743-9D3E-EFE668D0A46E}" type="presParOf" srcId="{1333074A-B0D5-0543-B56E-ED57BA70989C}" destId="{EFB97DF1-B09B-F244-A4DA-958B77D18B3C}" srcOrd="1" destOrd="0" presId="urn:microsoft.com/office/officeart/2005/8/layout/hierarchy4"/>
    <dgm:cxn modelId="{454157D6-CA1C-0241-8B22-411AB1F80BDE}" type="presParOf" srcId="{1333074A-B0D5-0543-B56E-ED57BA70989C}" destId="{6D761537-E66B-4F4A-90E9-1A45C94E4CDC}" srcOrd="2" destOrd="0" presId="urn:microsoft.com/office/officeart/2005/8/layout/hierarchy4"/>
    <dgm:cxn modelId="{7C290045-6267-3B48-8EC2-96E4031EE819}" type="presParOf" srcId="{6D761537-E66B-4F4A-90E9-1A45C94E4CDC}" destId="{47073AA5-0046-224D-908C-0AC76DF871CD}" srcOrd="0" destOrd="0" presId="urn:microsoft.com/office/officeart/2005/8/layout/hierarchy4"/>
    <dgm:cxn modelId="{602C78AD-71F0-BE4C-9C0C-80D686D3F1F0}" type="presParOf" srcId="{6D761537-E66B-4F4A-90E9-1A45C94E4CDC}" destId="{7FA959EE-2C2A-8444-A850-0A93438D3A95}" srcOrd="1" destOrd="0" presId="urn:microsoft.com/office/officeart/2005/8/layout/hierarchy4"/>
    <dgm:cxn modelId="{BDD8A5D7-4E4F-934F-9B9B-6B4D5557FA1D}" type="presParOf" srcId="{6D761537-E66B-4F4A-90E9-1A45C94E4CDC}" destId="{64357E22-DD64-A549-B4B8-38959CB061FC}" srcOrd="2" destOrd="0" presId="urn:microsoft.com/office/officeart/2005/8/layout/hierarchy4"/>
    <dgm:cxn modelId="{756DAACF-7744-194A-8E04-8C0D9F2FDCC0}" type="presParOf" srcId="{64357E22-DD64-A549-B4B8-38959CB061FC}" destId="{3F609E5E-1BB5-B94A-92A3-54BC82904288}" srcOrd="0" destOrd="0" presId="urn:microsoft.com/office/officeart/2005/8/layout/hierarchy4"/>
    <dgm:cxn modelId="{E627AFBD-F1F1-6E41-85CF-75F4EB94BE14}" type="presParOf" srcId="{3F609E5E-1BB5-B94A-92A3-54BC82904288}" destId="{B07FE559-89F0-F24D-ACC5-157C7406F132}" srcOrd="0" destOrd="0" presId="urn:microsoft.com/office/officeart/2005/8/layout/hierarchy4"/>
    <dgm:cxn modelId="{5E8CD86B-65CC-4F46-80A7-FD4F1DE6FD72}" type="presParOf" srcId="{3F609E5E-1BB5-B94A-92A3-54BC82904288}" destId="{D2F91571-A55C-8E45-BCCB-B8E3D02EEEA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89ADAD-3F66-E14A-B83C-78FF40B3A13D}" type="doc">
      <dgm:prSet loTypeId="urn:microsoft.com/office/officeart/2005/8/layout/vList3" loCatId="" qsTypeId="urn:microsoft.com/office/officeart/2005/8/quickstyle/simple2" qsCatId="simple" csTypeId="urn:microsoft.com/office/officeart/2005/8/colors/accent1_1" csCatId="accent1" phldr="1"/>
      <dgm:spPr/>
    </dgm:pt>
    <dgm:pt modelId="{E32EBBB2-8A08-C247-83A5-8C682865EEBB}">
      <dgm:prSet phldrT="[Text]" custT="1"/>
      <dgm:spPr>
        <a:ln>
          <a:solidFill>
            <a:srgbClr val="9A261F"/>
          </a:solidFill>
        </a:ln>
      </dgm:spPr>
      <dgm:t>
        <a:bodyPr/>
        <a:lstStyle/>
        <a:p>
          <a:pPr algn="ctr"/>
          <a:r>
            <a:rPr lang="en-US" sz="1100" dirty="0">
              <a:solidFill>
                <a:schemeClr val="tx1"/>
              </a:solidFill>
            </a:rPr>
            <a:t>1- d-</a:t>
          </a:r>
          <a:r>
            <a:rPr lang="en-US" sz="1100" dirty="0" err="1">
              <a:solidFill>
                <a:schemeClr val="tx1"/>
              </a:solidFill>
            </a:rPr>
            <a:t>tubocuranine</a:t>
          </a:r>
          <a:r>
            <a:rPr lang="en-US" sz="1100" dirty="0">
              <a:solidFill>
                <a:schemeClr val="tx1"/>
              </a:solidFill>
            </a:rPr>
            <a:t> (prototype drug)</a:t>
          </a:r>
          <a:r>
            <a:rPr lang="en-US" sz="1100" baseline="0" dirty="0">
              <a:solidFill>
                <a:srgbClr val="A6A6A6"/>
              </a:solidFill>
            </a:rPr>
            <a:t> not use clinically.</a:t>
          </a:r>
        </a:p>
        <a:p>
          <a:pPr algn="ctr"/>
          <a:r>
            <a:rPr lang="en-US" sz="1100" dirty="0">
              <a:solidFill>
                <a:schemeClr val="tx1"/>
              </a:solidFill>
            </a:rPr>
            <a:t>2- </a:t>
          </a:r>
          <a:r>
            <a:rPr lang="en-US" sz="1100" dirty="0" err="1">
              <a:solidFill>
                <a:schemeClr val="tx1"/>
              </a:solidFill>
            </a:rPr>
            <a:t>pancuronium</a:t>
          </a:r>
          <a:endParaRPr lang="en-US" sz="1100" dirty="0">
            <a:solidFill>
              <a:schemeClr val="tx1"/>
            </a:solidFill>
          </a:endParaRPr>
        </a:p>
        <a:p>
          <a:pPr algn="ctr"/>
          <a:r>
            <a:rPr lang="en-US" sz="1100" dirty="0">
              <a:solidFill>
                <a:schemeClr val="tx1"/>
              </a:solidFill>
            </a:rPr>
            <a:t> </a:t>
          </a:r>
          <a:r>
            <a:rPr lang="en-US" sz="1100" dirty="0">
              <a:solidFill>
                <a:schemeClr val="bg1">
                  <a:lumMod val="50000"/>
                </a:schemeClr>
              </a:solidFill>
            </a:rPr>
            <a:t>generally, the long acting drugs are metabolized and execrated by the kidneys.</a:t>
          </a:r>
          <a:endParaRPr lang="en-US" sz="1100" dirty="0">
            <a:solidFill>
              <a:schemeClr val="tx1"/>
            </a:solidFill>
          </a:endParaRPr>
        </a:p>
      </dgm:t>
    </dgm:pt>
    <dgm:pt modelId="{1CDC6F03-2497-E04E-98F1-447E2F460D9D}" type="parTrans" cxnId="{BB2AD4DC-72B1-3F47-82D1-F386A0122149}">
      <dgm:prSet/>
      <dgm:spPr/>
      <dgm:t>
        <a:bodyPr/>
        <a:lstStyle/>
        <a:p>
          <a:endParaRPr lang="en-US"/>
        </a:p>
      </dgm:t>
    </dgm:pt>
    <dgm:pt modelId="{CC8221E2-2594-7A4B-8F8B-38B83C3DDAEF}" type="sibTrans" cxnId="{BB2AD4DC-72B1-3F47-82D1-F386A0122149}">
      <dgm:prSet/>
      <dgm:spPr/>
      <dgm:t>
        <a:bodyPr/>
        <a:lstStyle/>
        <a:p>
          <a:endParaRPr lang="en-US"/>
        </a:p>
      </dgm:t>
    </dgm:pt>
    <dgm:pt modelId="{753299E6-6B3F-6F44-8475-52CCA5375A6C}">
      <dgm:prSet phldrT="[Text]"/>
      <dgm:spPr>
        <a:ln>
          <a:solidFill>
            <a:srgbClr val="34DD39"/>
          </a:solidFill>
        </a:ln>
      </dgm:spPr>
      <dgm:t>
        <a:bodyPr/>
        <a:lstStyle/>
        <a:p>
          <a:r>
            <a:rPr lang="en-US" dirty="0"/>
            <a:t>1- </a:t>
          </a:r>
          <a:r>
            <a:rPr lang="en-US" dirty="0" err="1"/>
            <a:t>atracurium</a:t>
          </a:r>
          <a:endParaRPr lang="en-US" dirty="0"/>
        </a:p>
        <a:p>
          <a:r>
            <a:rPr lang="en-US" dirty="0"/>
            <a:t>2- </a:t>
          </a:r>
          <a:r>
            <a:rPr lang="en-US" dirty="0" err="1"/>
            <a:t>vecuronium</a:t>
          </a:r>
          <a:endParaRPr lang="en-US" dirty="0"/>
        </a:p>
        <a:p>
          <a:r>
            <a:rPr lang="en-US" dirty="0">
              <a:solidFill>
                <a:schemeClr val="bg1">
                  <a:lumMod val="50000"/>
                </a:schemeClr>
              </a:solidFill>
            </a:rPr>
            <a:t>they are</a:t>
          </a:r>
          <a:r>
            <a:rPr lang="en-US" baseline="0" dirty="0">
              <a:solidFill>
                <a:schemeClr val="bg1">
                  <a:lumMod val="50000"/>
                </a:schemeClr>
              </a:solidFill>
            </a:rPr>
            <a:t> metabolized and execrated by the liver.</a:t>
          </a:r>
          <a:endParaRPr lang="en-US" dirty="0">
            <a:solidFill>
              <a:schemeClr val="bg1">
                <a:lumMod val="50000"/>
              </a:schemeClr>
            </a:solidFill>
          </a:endParaRPr>
        </a:p>
      </dgm:t>
    </dgm:pt>
    <dgm:pt modelId="{715D83E0-5AAC-754D-8330-1CD1F90598E9}" type="parTrans" cxnId="{60BE719C-A4F7-5849-8031-8B690546A832}">
      <dgm:prSet/>
      <dgm:spPr/>
      <dgm:t>
        <a:bodyPr/>
        <a:lstStyle/>
        <a:p>
          <a:endParaRPr lang="en-US"/>
        </a:p>
      </dgm:t>
    </dgm:pt>
    <dgm:pt modelId="{18AB654D-A3D3-BC4C-828B-DBDBAC75560D}" type="sibTrans" cxnId="{60BE719C-A4F7-5849-8031-8B690546A832}">
      <dgm:prSet/>
      <dgm:spPr/>
      <dgm:t>
        <a:bodyPr/>
        <a:lstStyle/>
        <a:p>
          <a:endParaRPr lang="en-US"/>
        </a:p>
      </dgm:t>
    </dgm:pt>
    <dgm:pt modelId="{4D7960A7-730D-324B-ACA4-592DE77930A6}">
      <dgm:prSet phldrT="[Text]"/>
      <dgm:spPr/>
      <dgm:t>
        <a:bodyPr/>
        <a:lstStyle/>
        <a:p>
          <a:r>
            <a:rPr lang="en-US" dirty="0"/>
            <a:t>1- </a:t>
          </a:r>
          <a:r>
            <a:rPr lang="en-US" dirty="0" err="1"/>
            <a:t>mivacurium</a:t>
          </a:r>
          <a:endParaRPr lang="en-US" dirty="0"/>
        </a:p>
        <a:p>
          <a:r>
            <a:rPr lang="en-US" dirty="0">
              <a:solidFill>
                <a:schemeClr val="tx1"/>
              </a:solidFill>
            </a:rPr>
            <a:t>Execrated</a:t>
          </a:r>
          <a:r>
            <a:rPr lang="en-US" baseline="0" dirty="0">
              <a:solidFill>
                <a:schemeClr val="tx1"/>
              </a:solidFill>
            </a:rPr>
            <a:t> by </a:t>
          </a:r>
          <a:r>
            <a:rPr lang="en-US" dirty="0">
              <a:solidFill>
                <a:schemeClr val="tx1"/>
              </a:solidFill>
            </a:rPr>
            <a:t>pseudo-cholinesterase</a:t>
          </a:r>
          <a:r>
            <a:rPr lang="en-US" baseline="0" dirty="0">
              <a:solidFill>
                <a:schemeClr val="tx1"/>
              </a:solidFill>
            </a:rPr>
            <a:t> enzyme in the blood.</a:t>
          </a:r>
          <a:endParaRPr lang="en-US" dirty="0">
            <a:solidFill>
              <a:schemeClr val="tx1"/>
            </a:solidFill>
          </a:endParaRPr>
        </a:p>
      </dgm:t>
    </dgm:pt>
    <dgm:pt modelId="{F1B45B66-DD61-DD46-9169-6D389D1B4911}" type="parTrans" cxnId="{3FF51424-FBF1-CE44-804F-E5DD17E8253A}">
      <dgm:prSet/>
      <dgm:spPr/>
      <dgm:t>
        <a:bodyPr/>
        <a:lstStyle/>
        <a:p>
          <a:endParaRPr lang="en-US"/>
        </a:p>
      </dgm:t>
    </dgm:pt>
    <dgm:pt modelId="{4CB53AB1-FD25-9645-B9A9-08F07966570F}" type="sibTrans" cxnId="{3FF51424-FBF1-CE44-804F-E5DD17E8253A}">
      <dgm:prSet/>
      <dgm:spPr/>
      <dgm:t>
        <a:bodyPr/>
        <a:lstStyle/>
        <a:p>
          <a:pPr rtl="0"/>
          <a:endParaRPr lang="en-US"/>
        </a:p>
      </dgm:t>
    </dgm:pt>
    <dgm:pt modelId="{7C50C0D2-1036-844F-BDFB-73B25101A21D}" type="pres">
      <dgm:prSet presAssocID="{CB89ADAD-3F66-E14A-B83C-78FF40B3A13D}" presName="linearFlow" presStyleCnt="0">
        <dgm:presLayoutVars>
          <dgm:dir/>
          <dgm:resizeHandles val="exact"/>
        </dgm:presLayoutVars>
      </dgm:prSet>
      <dgm:spPr/>
    </dgm:pt>
    <dgm:pt modelId="{3602C047-4ED5-EF41-A28C-33A4F4054701}" type="pres">
      <dgm:prSet presAssocID="{E32EBBB2-8A08-C247-83A5-8C682865EEBB}" presName="composite" presStyleCnt="0"/>
      <dgm:spPr/>
    </dgm:pt>
    <dgm:pt modelId="{47AFA5BE-D218-5949-8B06-FE4E6629AF64}" type="pres">
      <dgm:prSet presAssocID="{E32EBBB2-8A08-C247-83A5-8C682865EEBB}" presName="imgShp" presStyleLbl="fgImgPlace1" presStyleIdx="0" presStyleCnt="3" custScaleX="18416" custScaleY="65938"/>
      <dgm:spPr/>
    </dgm:pt>
    <dgm:pt modelId="{D6AC28A0-7AEB-284F-AB7B-925DDF674E01}" type="pres">
      <dgm:prSet presAssocID="{E32EBBB2-8A08-C247-83A5-8C682865EEBB}" presName="txShp" presStyleLbl="node1" presStyleIdx="0" presStyleCnt="3" custLinFactNeighborX="-229" custLinFactNeighborY="-31776">
        <dgm:presLayoutVars>
          <dgm:bulletEnabled val="1"/>
        </dgm:presLayoutVars>
      </dgm:prSet>
      <dgm:spPr/>
      <dgm:t>
        <a:bodyPr/>
        <a:lstStyle/>
        <a:p>
          <a:endParaRPr lang="en-US"/>
        </a:p>
      </dgm:t>
    </dgm:pt>
    <dgm:pt modelId="{EA91F278-9534-A945-A3DB-187C9504EF35}" type="pres">
      <dgm:prSet presAssocID="{CC8221E2-2594-7A4B-8F8B-38B83C3DDAEF}" presName="spacing" presStyleCnt="0"/>
      <dgm:spPr/>
    </dgm:pt>
    <dgm:pt modelId="{F9663865-A51A-B048-BFFE-2C5412AA3178}" type="pres">
      <dgm:prSet presAssocID="{753299E6-6B3F-6F44-8475-52CCA5375A6C}" presName="composite" presStyleCnt="0"/>
      <dgm:spPr/>
    </dgm:pt>
    <dgm:pt modelId="{1C89E34D-9BF5-A040-B2D2-AB8A60C7AF1E}" type="pres">
      <dgm:prSet presAssocID="{753299E6-6B3F-6F44-8475-52CCA5375A6C}" presName="imgShp" presStyleLbl="fgImgPlace1" presStyleIdx="1" presStyleCnt="3" custScaleX="72380" custScaleY="82022"/>
      <dgm:spPr/>
    </dgm:pt>
    <dgm:pt modelId="{2ACA75DA-B27C-1C48-8450-C8531F387000}" type="pres">
      <dgm:prSet presAssocID="{753299E6-6B3F-6F44-8475-52CCA5375A6C}" presName="txShp" presStyleLbl="node1" presStyleIdx="1" presStyleCnt="3" custLinFactNeighborX="-229" custLinFactNeighborY="19570">
        <dgm:presLayoutVars>
          <dgm:bulletEnabled val="1"/>
        </dgm:presLayoutVars>
      </dgm:prSet>
      <dgm:spPr/>
      <dgm:t>
        <a:bodyPr/>
        <a:lstStyle/>
        <a:p>
          <a:endParaRPr lang="en-US"/>
        </a:p>
      </dgm:t>
    </dgm:pt>
    <dgm:pt modelId="{3CB68A00-B25C-304B-B0E6-F6216297C9FA}" type="pres">
      <dgm:prSet presAssocID="{18AB654D-A3D3-BC4C-828B-DBDBAC75560D}" presName="spacing" presStyleCnt="0"/>
      <dgm:spPr/>
    </dgm:pt>
    <dgm:pt modelId="{098AB6F0-93CB-D449-879C-082DF4439EF3}" type="pres">
      <dgm:prSet presAssocID="{4D7960A7-730D-324B-ACA4-592DE77930A6}" presName="composite" presStyleCnt="0"/>
      <dgm:spPr/>
    </dgm:pt>
    <dgm:pt modelId="{72AB0FDA-D687-F842-A86A-FB791C25FE09}" type="pres">
      <dgm:prSet presAssocID="{4D7960A7-730D-324B-ACA4-592DE77930A6}" presName="imgShp" presStyleLbl="fgImgPlace1" presStyleIdx="2" presStyleCnt="3"/>
      <dgm:spPr/>
    </dgm:pt>
    <dgm:pt modelId="{F1B226C8-8C32-6648-B023-D1A4BFE00C57}" type="pres">
      <dgm:prSet presAssocID="{4D7960A7-730D-324B-ACA4-592DE77930A6}" presName="txShp" presStyleLbl="node1" presStyleIdx="2" presStyleCnt="3" custLinFactNeighborX="-229" custLinFactNeighborY="48424">
        <dgm:presLayoutVars>
          <dgm:bulletEnabled val="1"/>
        </dgm:presLayoutVars>
      </dgm:prSet>
      <dgm:spPr/>
      <dgm:t>
        <a:bodyPr/>
        <a:lstStyle/>
        <a:p>
          <a:endParaRPr lang="en-US"/>
        </a:p>
      </dgm:t>
    </dgm:pt>
  </dgm:ptLst>
  <dgm:cxnLst>
    <dgm:cxn modelId="{69DC6043-2123-984D-BA39-22FC4C10C693}" type="presOf" srcId="{CB89ADAD-3F66-E14A-B83C-78FF40B3A13D}" destId="{7C50C0D2-1036-844F-BDFB-73B25101A21D}" srcOrd="0" destOrd="0" presId="urn:microsoft.com/office/officeart/2005/8/layout/vList3"/>
    <dgm:cxn modelId="{60BE719C-A4F7-5849-8031-8B690546A832}" srcId="{CB89ADAD-3F66-E14A-B83C-78FF40B3A13D}" destId="{753299E6-6B3F-6F44-8475-52CCA5375A6C}" srcOrd="1" destOrd="0" parTransId="{715D83E0-5AAC-754D-8330-1CD1F90598E9}" sibTransId="{18AB654D-A3D3-BC4C-828B-DBDBAC75560D}"/>
    <dgm:cxn modelId="{BB2AD4DC-72B1-3F47-82D1-F386A0122149}" srcId="{CB89ADAD-3F66-E14A-B83C-78FF40B3A13D}" destId="{E32EBBB2-8A08-C247-83A5-8C682865EEBB}" srcOrd="0" destOrd="0" parTransId="{1CDC6F03-2497-E04E-98F1-447E2F460D9D}" sibTransId="{CC8221E2-2594-7A4B-8F8B-38B83C3DDAEF}"/>
    <dgm:cxn modelId="{082AC7BB-97B2-FF47-B392-DAAF8137FE40}" type="presOf" srcId="{4D7960A7-730D-324B-ACA4-592DE77930A6}" destId="{F1B226C8-8C32-6648-B023-D1A4BFE00C57}" srcOrd="0" destOrd="0" presId="urn:microsoft.com/office/officeart/2005/8/layout/vList3"/>
    <dgm:cxn modelId="{123C8BA6-430B-5243-9B29-491C7FBAE4B1}" type="presOf" srcId="{753299E6-6B3F-6F44-8475-52CCA5375A6C}" destId="{2ACA75DA-B27C-1C48-8450-C8531F387000}" srcOrd="0" destOrd="0" presId="urn:microsoft.com/office/officeart/2005/8/layout/vList3"/>
    <dgm:cxn modelId="{B8FE3A0A-69CF-4249-AFCC-4C37415AC60E}" type="presOf" srcId="{E32EBBB2-8A08-C247-83A5-8C682865EEBB}" destId="{D6AC28A0-7AEB-284F-AB7B-925DDF674E01}" srcOrd="0" destOrd="0" presId="urn:microsoft.com/office/officeart/2005/8/layout/vList3"/>
    <dgm:cxn modelId="{3FF51424-FBF1-CE44-804F-E5DD17E8253A}" srcId="{CB89ADAD-3F66-E14A-B83C-78FF40B3A13D}" destId="{4D7960A7-730D-324B-ACA4-592DE77930A6}" srcOrd="2" destOrd="0" parTransId="{F1B45B66-DD61-DD46-9169-6D389D1B4911}" sibTransId="{4CB53AB1-FD25-9645-B9A9-08F07966570F}"/>
    <dgm:cxn modelId="{80F7FF8C-D6D4-5C40-8521-1C1B186C900D}" type="presParOf" srcId="{7C50C0D2-1036-844F-BDFB-73B25101A21D}" destId="{3602C047-4ED5-EF41-A28C-33A4F4054701}" srcOrd="0" destOrd="0" presId="urn:microsoft.com/office/officeart/2005/8/layout/vList3"/>
    <dgm:cxn modelId="{39B0161E-1574-BF48-A162-061F7C6CC29F}" type="presParOf" srcId="{3602C047-4ED5-EF41-A28C-33A4F4054701}" destId="{47AFA5BE-D218-5949-8B06-FE4E6629AF64}" srcOrd="0" destOrd="0" presId="urn:microsoft.com/office/officeart/2005/8/layout/vList3"/>
    <dgm:cxn modelId="{68F741D0-FB27-0245-ABE8-4EE18F11EECD}" type="presParOf" srcId="{3602C047-4ED5-EF41-A28C-33A4F4054701}" destId="{D6AC28A0-7AEB-284F-AB7B-925DDF674E01}" srcOrd="1" destOrd="0" presId="urn:microsoft.com/office/officeart/2005/8/layout/vList3"/>
    <dgm:cxn modelId="{D1E58629-FBE8-DC4A-8544-B863FE6D2BB6}" type="presParOf" srcId="{7C50C0D2-1036-844F-BDFB-73B25101A21D}" destId="{EA91F278-9534-A945-A3DB-187C9504EF35}" srcOrd="1" destOrd="0" presId="urn:microsoft.com/office/officeart/2005/8/layout/vList3"/>
    <dgm:cxn modelId="{B56261C7-0079-E64D-BDCF-0503FD9585AE}" type="presParOf" srcId="{7C50C0D2-1036-844F-BDFB-73B25101A21D}" destId="{F9663865-A51A-B048-BFFE-2C5412AA3178}" srcOrd="2" destOrd="0" presId="urn:microsoft.com/office/officeart/2005/8/layout/vList3"/>
    <dgm:cxn modelId="{72798335-4B07-6B44-9592-F4E954F11DC0}" type="presParOf" srcId="{F9663865-A51A-B048-BFFE-2C5412AA3178}" destId="{1C89E34D-9BF5-A040-B2D2-AB8A60C7AF1E}" srcOrd="0" destOrd="0" presId="urn:microsoft.com/office/officeart/2005/8/layout/vList3"/>
    <dgm:cxn modelId="{B5853638-D4E7-B54E-949C-12EE0A27C7A3}" type="presParOf" srcId="{F9663865-A51A-B048-BFFE-2C5412AA3178}" destId="{2ACA75DA-B27C-1C48-8450-C8531F387000}" srcOrd="1" destOrd="0" presId="urn:microsoft.com/office/officeart/2005/8/layout/vList3"/>
    <dgm:cxn modelId="{64CE3D91-2AC6-8542-B904-104FD3634F4E}" type="presParOf" srcId="{7C50C0D2-1036-844F-BDFB-73B25101A21D}" destId="{3CB68A00-B25C-304B-B0E6-F6216297C9FA}" srcOrd="3" destOrd="0" presId="urn:microsoft.com/office/officeart/2005/8/layout/vList3"/>
    <dgm:cxn modelId="{00BB8575-21D3-994C-B686-33676D29C779}" type="presParOf" srcId="{7C50C0D2-1036-844F-BDFB-73B25101A21D}" destId="{098AB6F0-93CB-D449-879C-082DF4439EF3}" srcOrd="4" destOrd="0" presId="urn:microsoft.com/office/officeart/2005/8/layout/vList3"/>
    <dgm:cxn modelId="{C60C2625-C9BB-6246-8C4E-172A838D68FF}" type="presParOf" srcId="{098AB6F0-93CB-D449-879C-082DF4439EF3}" destId="{72AB0FDA-D687-F842-A86A-FB791C25FE09}" srcOrd="0" destOrd="0" presId="urn:microsoft.com/office/officeart/2005/8/layout/vList3"/>
    <dgm:cxn modelId="{AF754C1E-D7DC-B144-8A6F-2885EE14E319}" type="presParOf" srcId="{098AB6F0-93CB-D449-879C-082DF4439EF3}" destId="{F1B226C8-8C32-6648-B023-D1A4BFE00C5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4710EF-ED2B-3E4F-BB4F-F65A5636A39F}" type="doc">
      <dgm:prSet loTypeId="urn:microsoft.com/office/officeart/2005/8/layout/process1" loCatId="" qsTypeId="urn:microsoft.com/office/officeart/2005/8/quickstyle/simple2" qsCatId="simple" csTypeId="urn:microsoft.com/office/officeart/2005/8/colors/accent1_3" csCatId="accent1" phldr="1"/>
      <dgm:spPr/>
    </dgm:pt>
    <dgm:pt modelId="{0AD30F76-44A0-A24A-8A47-D03D9C544267}">
      <dgm:prSet phldrT="[Text]"/>
      <dgm:spPr/>
      <dgm:t>
        <a:bodyPr/>
        <a:lstStyle/>
        <a:p>
          <a:r>
            <a:rPr lang="en-US" b="1" dirty="0"/>
            <a:t>combine with nicotinic receptors </a:t>
          </a:r>
          <a:endParaRPr lang="en-US" dirty="0"/>
        </a:p>
      </dgm:t>
    </dgm:pt>
    <dgm:pt modelId="{6EE793FF-4A36-3142-8658-A21B0486AD94}" type="parTrans" cxnId="{3770C384-C471-6D4C-BB55-87728A4C686F}">
      <dgm:prSet/>
      <dgm:spPr/>
      <dgm:t>
        <a:bodyPr/>
        <a:lstStyle/>
        <a:p>
          <a:endParaRPr lang="en-US"/>
        </a:p>
      </dgm:t>
    </dgm:pt>
    <dgm:pt modelId="{D01CCA9D-AF31-DD4B-BE57-0E61FCFAB813}" type="sibTrans" cxnId="{3770C384-C471-6D4C-BB55-87728A4C686F}">
      <dgm:prSet/>
      <dgm:spPr/>
      <dgm:t>
        <a:bodyPr/>
        <a:lstStyle/>
        <a:p>
          <a:endParaRPr lang="en-US"/>
        </a:p>
      </dgm:t>
    </dgm:pt>
    <dgm:pt modelId="{3DEF090D-1869-204D-BAA8-07697994C9BA}">
      <dgm:prSet phldrT="[Text]"/>
      <dgm:spPr/>
      <dgm:t>
        <a:bodyPr/>
        <a:lstStyle/>
        <a:p>
          <a:r>
            <a:rPr lang="en-US" b="1" dirty="0"/>
            <a:t>initial depolarization of motor end plate </a:t>
          </a:r>
          <a:endParaRPr lang="en-US" dirty="0"/>
        </a:p>
      </dgm:t>
    </dgm:pt>
    <dgm:pt modelId="{CE4B34C7-F21A-3A41-946B-DBF3599FDCAE}" type="parTrans" cxnId="{A5002D7F-9E8D-1045-9513-7F334C5DD366}">
      <dgm:prSet/>
      <dgm:spPr/>
      <dgm:t>
        <a:bodyPr/>
        <a:lstStyle/>
        <a:p>
          <a:endParaRPr lang="en-US"/>
        </a:p>
      </dgm:t>
    </dgm:pt>
    <dgm:pt modelId="{F1FA3C6A-4C1A-C24C-88AB-0DADDF38D714}" type="sibTrans" cxnId="{A5002D7F-9E8D-1045-9513-7F334C5DD366}">
      <dgm:prSet/>
      <dgm:spPr/>
      <dgm:t>
        <a:bodyPr/>
        <a:lstStyle/>
        <a:p>
          <a:endParaRPr lang="en-US"/>
        </a:p>
      </dgm:t>
    </dgm:pt>
    <dgm:pt modelId="{B5861328-0D6E-464C-AFA6-406AA93FF908}">
      <dgm:prSet phldrT="[Text]"/>
      <dgm:spPr/>
      <dgm:t>
        <a:bodyPr/>
        <a:lstStyle/>
        <a:p>
          <a:r>
            <a:rPr lang="en-US" b="1" dirty="0"/>
            <a:t>muscle twitching </a:t>
          </a:r>
          <a:endParaRPr lang="en-US" dirty="0"/>
        </a:p>
      </dgm:t>
    </dgm:pt>
    <dgm:pt modelId="{B2C96F40-9D6B-E445-B922-4D70CB06A50F}" type="parTrans" cxnId="{404C313A-362A-4941-88EB-F26DE84FCFDD}">
      <dgm:prSet/>
      <dgm:spPr/>
      <dgm:t>
        <a:bodyPr/>
        <a:lstStyle/>
        <a:p>
          <a:endParaRPr lang="en-US"/>
        </a:p>
      </dgm:t>
    </dgm:pt>
    <dgm:pt modelId="{894DB70A-64D2-C24C-8FAF-624E9D3498B9}" type="sibTrans" cxnId="{404C313A-362A-4941-88EB-F26DE84FCFDD}">
      <dgm:prSet/>
      <dgm:spPr/>
      <dgm:t>
        <a:bodyPr/>
        <a:lstStyle/>
        <a:p>
          <a:pPr rtl="0"/>
          <a:endParaRPr lang="en-US"/>
        </a:p>
      </dgm:t>
    </dgm:pt>
    <dgm:pt modelId="{37D0F094-9527-AD47-8A97-6897AC2E8702}">
      <dgm:prSet/>
      <dgm:spPr/>
      <dgm:t>
        <a:bodyPr/>
        <a:lstStyle/>
        <a:p>
          <a:r>
            <a:rPr lang="en-US" b="1" dirty="0"/>
            <a:t>persistent depolarization </a:t>
          </a:r>
          <a:endParaRPr lang="en-US" dirty="0"/>
        </a:p>
      </dgm:t>
    </dgm:pt>
    <dgm:pt modelId="{1D502B98-F34F-454F-8A39-3007A1F2969D}" type="parTrans" cxnId="{A8F1B014-9DE5-7247-A123-E82AA0E0A809}">
      <dgm:prSet/>
      <dgm:spPr/>
      <dgm:t>
        <a:bodyPr/>
        <a:lstStyle/>
        <a:p>
          <a:endParaRPr lang="en-US"/>
        </a:p>
      </dgm:t>
    </dgm:pt>
    <dgm:pt modelId="{B77157CB-85D5-184B-9ED5-A1A3DFCBA8EF}" type="sibTrans" cxnId="{A8F1B014-9DE5-7247-A123-E82AA0E0A809}">
      <dgm:prSet/>
      <dgm:spPr/>
      <dgm:t>
        <a:bodyPr/>
        <a:lstStyle/>
        <a:p>
          <a:endParaRPr lang="en-US"/>
        </a:p>
      </dgm:t>
    </dgm:pt>
    <dgm:pt modelId="{C9DAB7C5-3604-7144-9242-4850FA35371B}">
      <dgm:prSet/>
      <dgm:spPr/>
      <dgm:t>
        <a:bodyPr/>
        <a:lstStyle/>
        <a:p>
          <a:r>
            <a:rPr lang="en-US" b="1" dirty="0"/>
            <a:t>Skeletal</a:t>
          </a:r>
          <a:r>
            <a:rPr lang="en-US" b="1" baseline="0" dirty="0"/>
            <a:t> muscle</a:t>
          </a:r>
          <a:r>
            <a:rPr lang="en-US" b="1" dirty="0"/>
            <a:t> relaxation </a:t>
          </a:r>
          <a:endParaRPr lang="en-US" dirty="0"/>
        </a:p>
      </dgm:t>
    </dgm:pt>
    <dgm:pt modelId="{4BA52124-CE0B-DD41-A734-91DE27C9BF96}" type="parTrans" cxnId="{25D77585-6D02-3A4A-B7B9-6754151554C5}">
      <dgm:prSet/>
      <dgm:spPr/>
      <dgm:t>
        <a:bodyPr/>
        <a:lstStyle/>
        <a:p>
          <a:endParaRPr lang="en-US"/>
        </a:p>
      </dgm:t>
    </dgm:pt>
    <dgm:pt modelId="{60A95B01-1DD6-3940-9CCA-81564C2FC7E8}" type="sibTrans" cxnId="{25D77585-6D02-3A4A-B7B9-6754151554C5}">
      <dgm:prSet/>
      <dgm:spPr/>
      <dgm:t>
        <a:bodyPr/>
        <a:lstStyle/>
        <a:p>
          <a:endParaRPr lang="en-US"/>
        </a:p>
      </dgm:t>
    </dgm:pt>
    <dgm:pt modelId="{F333DB71-229B-3441-A338-5F908B38DABF}" type="pres">
      <dgm:prSet presAssocID="{A94710EF-ED2B-3E4F-BB4F-F65A5636A39F}" presName="Name0" presStyleCnt="0">
        <dgm:presLayoutVars>
          <dgm:dir/>
          <dgm:resizeHandles val="exact"/>
        </dgm:presLayoutVars>
      </dgm:prSet>
      <dgm:spPr/>
    </dgm:pt>
    <dgm:pt modelId="{9D3960A2-FD3C-314B-91BD-C20B9095AD6A}" type="pres">
      <dgm:prSet presAssocID="{0AD30F76-44A0-A24A-8A47-D03D9C544267}" presName="node" presStyleLbl="node1" presStyleIdx="0" presStyleCnt="5">
        <dgm:presLayoutVars>
          <dgm:bulletEnabled val="1"/>
        </dgm:presLayoutVars>
      </dgm:prSet>
      <dgm:spPr/>
      <dgm:t>
        <a:bodyPr/>
        <a:lstStyle/>
        <a:p>
          <a:endParaRPr lang="en-US"/>
        </a:p>
      </dgm:t>
    </dgm:pt>
    <dgm:pt modelId="{EB6F4870-46BE-A447-B411-62076D65C519}" type="pres">
      <dgm:prSet presAssocID="{D01CCA9D-AF31-DD4B-BE57-0E61FCFAB813}" presName="sibTrans" presStyleLbl="sibTrans2D1" presStyleIdx="0" presStyleCnt="4"/>
      <dgm:spPr/>
      <dgm:t>
        <a:bodyPr/>
        <a:lstStyle/>
        <a:p>
          <a:endParaRPr lang="en-US"/>
        </a:p>
      </dgm:t>
    </dgm:pt>
    <dgm:pt modelId="{7D11F77D-C5CF-8D41-BA1A-239611410487}" type="pres">
      <dgm:prSet presAssocID="{D01CCA9D-AF31-DD4B-BE57-0E61FCFAB813}" presName="connectorText" presStyleLbl="sibTrans2D1" presStyleIdx="0" presStyleCnt="4"/>
      <dgm:spPr/>
      <dgm:t>
        <a:bodyPr/>
        <a:lstStyle/>
        <a:p>
          <a:endParaRPr lang="en-US"/>
        </a:p>
      </dgm:t>
    </dgm:pt>
    <dgm:pt modelId="{CB3FBF30-93AF-E141-9CB5-029E100F4CAE}" type="pres">
      <dgm:prSet presAssocID="{3DEF090D-1869-204D-BAA8-07697994C9BA}" presName="node" presStyleLbl="node1" presStyleIdx="1" presStyleCnt="5">
        <dgm:presLayoutVars>
          <dgm:bulletEnabled val="1"/>
        </dgm:presLayoutVars>
      </dgm:prSet>
      <dgm:spPr/>
      <dgm:t>
        <a:bodyPr/>
        <a:lstStyle/>
        <a:p>
          <a:endParaRPr lang="en-US"/>
        </a:p>
      </dgm:t>
    </dgm:pt>
    <dgm:pt modelId="{A2000D98-06CA-BF41-A83F-A79F69FE39B2}" type="pres">
      <dgm:prSet presAssocID="{F1FA3C6A-4C1A-C24C-88AB-0DADDF38D714}" presName="sibTrans" presStyleLbl="sibTrans2D1" presStyleIdx="1" presStyleCnt="4"/>
      <dgm:spPr/>
      <dgm:t>
        <a:bodyPr/>
        <a:lstStyle/>
        <a:p>
          <a:endParaRPr lang="en-US"/>
        </a:p>
      </dgm:t>
    </dgm:pt>
    <dgm:pt modelId="{881658C0-95BC-4D4D-AD66-7561287320A6}" type="pres">
      <dgm:prSet presAssocID="{F1FA3C6A-4C1A-C24C-88AB-0DADDF38D714}" presName="connectorText" presStyleLbl="sibTrans2D1" presStyleIdx="1" presStyleCnt="4"/>
      <dgm:spPr/>
      <dgm:t>
        <a:bodyPr/>
        <a:lstStyle/>
        <a:p>
          <a:endParaRPr lang="en-US"/>
        </a:p>
      </dgm:t>
    </dgm:pt>
    <dgm:pt modelId="{4EE66D8F-1A55-354F-9004-F0662E19DECD}" type="pres">
      <dgm:prSet presAssocID="{B5861328-0D6E-464C-AFA6-406AA93FF908}" presName="node" presStyleLbl="node1" presStyleIdx="2" presStyleCnt="5">
        <dgm:presLayoutVars>
          <dgm:bulletEnabled val="1"/>
        </dgm:presLayoutVars>
      </dgm:prSet>
      <dgm:spPr/>
      <dgm:t>
        <a:bodyPr/>
        <a:lstStyle/>
        <a:p>
          <a:endParaRPr lang="en-US"/>
        </a:p>
      </dgm:t>
    </dgm:pt>
    <dgm:pt modelId="{BA10C1F8-7E76-7B41-A3F6-DB72C0FBA717}" type="pres">
      <dgm:prSet presAssocID="{894DB70A-64D2-C24C-8FAF-624E9D3498B9}" presName="sibTrans" presStyleLbl="sibTrans2D1" presStyleIdx="2" presStyleCnt="4"/>
      <dgm:spPr/>
      <dgm:t>
        <a:bodyPr/>
        <a:lstStyle/>
        <a:p>
          <a:endParaRPr lang="en-US"/>
        </a:p>
      </dgm:t>
    </dgm:pt>
    <dgm:pt modelId="{94356767-3F65-594A-B158-4B3D963B46A8}" type="pres">
      <dgm:prSet presAssocID="{894DB70A-64D2-C24C-8FAF-624E9D3498B9}" presName="connectorText" presStyleLbl="sibTrans2D1" presStyleIdx="2" presStyleCnt="4"/>
      <dgm:spPr/>
      <dgm:t>
        <a:bodyPr/>
        <a:lstStyle/>
        <a:p>
          <a:endParaRPr lang="en-US"/>
        </a:p>
      </dgm:t>
    </dgm:pt>
    <dgm:pt modelId="{3A57E892-CE44-1F4D-A25C-B6DEBB59FF92}" type="pres">
      <dgm:prSet presAssocID="{37D0F094-9527-AD47-8A97-6897AC2E8702}" presName="node" presStyleLbl="node1" presStyleIdx="3" presStyleCnt="5">
        <dgm:presLayoutVars>
          <dgm:bulletEnabled val="1"/>
        </dgm:presLayoutVars>
      </dgm:prSet>
      <dgm:spPr/>
      <dgm:t>
        <a:bodyPr/>
        <a:lstStyle/>
        <a:p>
          <a:endParaRPr lang="en-US"/>
        </a:p>
      </dgm:t>
    </dgm:pt>
    <dgm:pt modelId="{0FE345C6-B548-C049-83E1-18816D233B06}" type="pres">
      <dgm:prSet presAssocID="{B77157CB-85D5-184B-9ED5-A1A3DFCBA8EF}" presName="sibTrans" presStyleLbl="sibTrans2D1" presStyleIdx="3" presStyleCnt="4"/>
      <dgm:spPr/>
      <dgm:t>
        <a:bodyPr/>
        <a:lstStyle/>
        <a:p>
          <a:endParaRPr lang="en-US"/>
        </a:p>
      </dgm:t>
    </dgm:pt>
    <dgm:pt modelId="{DF421167-E7F5-DC47-A232-8BD95D738162}" type="pres">
      <dgm:prSet presAssocID="{B77157CB-85D5-184B-9ED5-A1A3DFCBA8EF}" presName="connectorText" presStyleLbl="sibTrans2D1" presStyleIdx="3" presStyleCnt="4"/>
      <dgm:spPr/>
      <dgm:t>
        <a:bodyPr/>
        <a:lstStyle/>
        <a:p>
          <a:endParaRPr lang="en-US"/>
        </a:p>
      </dgm:t>
    </dgm:pt>
    <dgm:pt modelId="{DF28853F-9167-3E4A-BE76-4E7A9A4820B1}" type="pres">
      <dgm:prSet presAssocID="{C9DAB7C5-3604-7144-9242-4850FA35371B}" presName="node" presStyleLbl="node1" presStyleIdx="4" presStyleCnt="5">
        <dgm:presLayoutVars>
          <dgm:bulletEnabled val="1"/>
        </dgm:presLayoutVars>
      </dgm:prSet>
      <dgm:spPr/>
      <dgm:t>
        <a:bodyPr/>
        <a:lstStyle/>
        <a:p>
          <a:endParaRPr lang="en-US"/>
        </a:p>
      </dgm:t>
    </dgm:pt>
  </dgm:ptLst>
  <dgm:cxnLst>
    <dgm:cxn modelId="{671EE8E3-BC09-BF44-B344-24D6EFF647A2}" type="presOf" srcId="{894DB70A-64D2-C24C-8FAF-624E9D3498B9}" destId="{94356767-3F65-594A-B158-4B3D963B46A8}" srcOrd="1" destOrd="0" presId="urn:microsoft.com/office/officeart/2005/8/layout/process1"/>
    <dgm:cxn modelId="{A8F1B014-9DE5-7247-A123-E82AA0E0A809}" srcId="{A94710EF-ED2B-3E4F-BB4F-F65A5636A39F}" destId="{37D0F094-9527-AD47-8A97-6897AC2E8702}" srcOrd="3" destOrd="0" parTransId="{1D502B98-F34F-454F-8A39-3007A1F2969D}" sibTransId="{B77157CB-85D5-184B-9ED5-A1A3DFCBA8EF}"/>
    <dgm:cxn modelId="{3770C384-C471-6D4C-BB55-87728A4C686F}" srcId="{A94710EF-ED2B-3E4F-BB4F-F65A5636A39F}" destId="{0AD30F76-44A0-A24A-8A47-D03D9C544267}" srcOrd="0" destOrd="0" parTransId="{6EE793FF-4A36-3142-8658-A21B0486AD94}" sibTransId="{D01CCA9D-AF31-DD4B-BE57-0E61FCFAB813}"/>
    <dgm:cxn modelId="{39EC117A-507D-F246-B63C-440AB93B1A26}" type="presOf" srcId="{C9DAB7C5-3604-7144-9242-4850FA35371B}" destId="{DF28853F-9167-3E4A-BE76-4E7A9A4820B1}" srcOrd="0" destOrd="0" presId="urn:microsoft.com/office/officeart/2005/8/layout/process1"/>
    <dgm:cxn modelId="{89A9D7F9-D243-EE48-9BE1-44CCA2BAEDC9}" type="presOf" srcId="{B77157CB-85D5-184B-9ED5-A1A3DFCBA8EF}" destId="{0FE345C6-B548-C049-83E1-18816D233B06}" srcOrd="0" destOrd="0" presId="urn:microsoft.com/office/officeart/2005/8/layout/process1"/>
    <dgm:cxn modelId="{2AE916B9-0940-D342-B93A-967B0ABBFF4C}" type="presOf" srcId="{37D0F094-9527-AD47-8A97-6897AC2E8702}" destId="{3A57E892-CE44-1F4D-A25C-B6DEBB59FF92}" srcOrd="0" destOrd="0" presId="urn:microsoft.com/office/officeart/2005/8/layout/process1"/>
    <dgm:cxn modelId="{A5002D7F-9E8D-1045-9513-7F334C5DD366}" srcId="{A94710EF-ED2B-3E4F-BB4F-F65A5636A39F}" destId="{3DEF090D-1869-204D-BAA8-07697994C9BA}" srcOrd="1" destOrd="0" parTransId="{CE4B34C7-F21A-3A41-946B-DBF3599FDCAE}" sibTransId="{F1FA3C6A-4C1A-C24C-88AB-0DADDF38D714}"/>
    <dgm:cxn modelId="{25D77585-6D02-3A4A-B7B9-6754151554C5}" srcId="{A94710EF-ED2B-3E4F-BB4F-F65A5636A39F}" destId="{C9DAB7C5-3604-7144-9242-4850FA35371B}" srcOrd="4" destOrd="0" parTransId="{4BA52124-CE0B-DD41-A734-91DE27C9BF96}" sibTransId="{60A95B01-1DD6-3940-9CCA-81564C2FC7E8}"/>
    <dgm:cxn modelId="{8DEE71B0-41DC-FA4D-9A7E-CFBE0A7045D8}" type="presOf" srcId="{B77157CB-85D5-184B-9ED5-A1A3DFCBA8EF}" destId="{DF421167-E7F5-DC47-A232-8BD95D738162}" srcOrd="1" destOrd="0" presId="urn:microsoft.com/office/officeart/2005/8/layout/process1"/>
    <dgm:cxn modelId="{4EAFDC0D-1D53-3C48-A773-46A5EC482FB9}" type="presOf" srcId="{B5861328-0D6E-464C-AFA6-406AA93FF908}" destId="{4EE66D8F-1A55-354F-9004-F0662E19DECD}" srcOrd="0" destOrd="0" presId="urn:microsoft.com/office/officeart/2005/8/layout/process1"/>
    <dgm:cxn modelId="{525DD08A-333D-4649-B677-AC52B25971C2}" type="presOf" srcId="{D01CCA9D-AF31-DD4B-BE57-0E61FCFAB813}" destId="{7D11F77D-C5CF-8D41-BA1A-239611410487}" srcOrd="1" destOrd="0" presId="urn:microsoft.com/office/officeart/2005/8/layout/process1"/>
    <dgm:cxn modelId="{5D797135-6A9B-7447-932E-76AE9AA683EC}" type="presOf" srcId="{894DB70A-64D2-C24C-8FAF-624E9D3498B9}" destId="{BA10C1F8-7E76-7B41-A3F6-DB72C0FBA717}" srcOrd="0" destOrd="0" presId="urn:microsoft.com/office/officeart/2005/8/layout/process1"/>
    <dgm:cxn modelId="{404C313A-362A-4941-88EB-F26DE84FCFDD}" srcId="{A94710EF-ED2B-3E4F-BB4F-F65A5636A39F}" destId="{B5861328-0D6E-464C-AFA6-406AA93FF908}" srcOrd="2" destOrd="0" parTransId="{B2C96F40-9D6B-E445-B922-4D70CB06A50F}" sibTransId="{894DB70A-64D2-C24C-8FAF-624E9D3498B9}"/>
    <dgm:cxn modelId="{5D57FDFF-C025-7A47-95EF-10984715F49D}" type="presOf" srcId="{F1FA3C6A-4C1A-C24C-88AB-0DADDF38D714}" destId="{881658C0-95BC-4D4D-AD66-7561287320A6}" srcOrd="1" destOrd="0" presId="urn:microsoft.com/office/officeart/2005/8/layout/process1"/>
    <dgm:cxn modelId="{5CB4FD9D-1648-AF4B-A249-519C6BE90FB7}" type="presOf" srcId="{0AD30F76-44A0-A24A-8A47-D03D9C544267}" destId="{9D3960A2-FD3C-314B-91BD-C20B9095AD6A}" srcOrd="0" destOrd="0" presId="urn:microsoft.com/office/officeart/2005/8/layout/process1"/>
    <dgm:cxn modelId="{BB0A84A0-664A-3544-86CD-8F517D05904F}" type="presOf" srcId="{A94710EF-ED2B-3E4F-BB4F-F65A5636A39F}" destId="{F333DB71-229B-3441-A338-5F908B38DABF}" srcOrd="0" destOrd="0" presId="urn:microsoft.com/office/officeart/2005/8/layout/process1"/>
    <dgm:cxn modelId="{DA5EA8DD-2259-4D4D-A0EA-A3690866A5F0}" type="presOf" srcId="{3DEF090D-1869-204D-BAA8-07697994C9BA}" destId="{CB3FBF30-93AF-E141-9CB5-029E100F4CAE}" srcOrd="0" destOrd="0" presId="urn:microsoft.com/office/officeart/2005/8/layout/process1"/>
    <dgm:cxn modelId="{C3253794-B7E3-F641-B6D6-D3EB28267A83}" type="presOf" srcId="{F1FA3C6A-4C1A-C24C-88AB-0DADDF38D714}" destId="{A2000D98-06CA-BF41-A83F-A79F69FE39B2}" srcOrd="0" destOrd="0" presId="urn:microsoft.com/office/officeart/2005/8/layout/process1"/>
    <dgm:cxn modelId="{BCC40041-2DD1-BE47-8E24-5CBA6B2C490B}" type="presOf" srcId="{D01CCA9D-AF31-DD4B-BE57-0E61FCFAB813}" destId="{EB6F4870-46BE-A447-B411-62076D65C519}" srcOrd="0" destOrd="0" presId="urn:microsoft.com/office/officeart/2005/8/layout/process1"/>
    <dgm:cxn modelId="{7FBC6F14-A8ED-3248-9C09-6CBF7BA2C500}" type="presParOf" srcId="{F333DB71-229B-3441-A338-5F908B38DABF}" destId="{9D3960A2-FD3C-314B-91BD-C20B9095AD6A}" srcOrd="0" destOrd="0" presId="urn:microsoft.com/office/officeart/2005/8/layout/process1"/>
    <dgm:cxn modelId="{D5D4001F-42EE-184C-A54F-757704E5E465}" type="presParOf" srcId="{F333DB71-229B-3441-A338-5F908B38DABF}" destId="{EB6F4870-46BE-A447-B411-62076D65C519}" srcOrd="1" destOrd="0" presId="urn:microsoft.com/office/officeart/2005/8/layout/process1"/>
    <dgm:cxn modelId="{F63D4119-F6AA-0D47-80B9-086AA904260A}" type="presParOf" srcId="{EB6F4870-46BE-A447-B411-62076D65C519}" destId="{7D11F77D-C5CF-8D41-BA1A-239611410487}" srcOrd="0" destOrd="0" presId="urn:microsoft.com/office/officeart/2005/8/layout/process1"/>
    <dgm:cxn modelId="{F6939946-E5D2-3D4B-A55F-1A2526798702}" type="presParOf" srcId="{F333DB71-229B-3441-A338-5F908B38DABF}" destId="{CB3FBF30-93AF-E141-9CB5-029E100F4CAE}" srcOrd="2" destOrd="0" presId="urn:microsoft.com/office/officeart/2005/8/layout/process1"/>
    <dgm:cxn modelId="{A2FFF59B-F8D8-474F-892E-006E0BB51EF2}" type="presParOf" srcId="{F333DB71-229B-3441-A338-5F908B38DABF}" destId="{A2000D98-06CA-BF41-A83F-A79F69FE39B2}" srcOrd="3" destOrd="0" presId="urn:microsoft.com/office/officeart/2005/8/layout/process1"/>
    <dgm:cxn modelId="{3B37C81D-AEE7-8D4A-9057-8A347AFD018A}" type="presParOf" srcId="{A2000D98-06CA-BF41-A83F-A79F69FE39B2}" destId="{881658C0-95BC-4D4D-AD66-7561287320A6}" srcOrd="0" destOrd="0" presId="urn:microsoft.com/office/officeart/2005/8/layout/process1"/>
    <dgm:cxn modelId="{B8863FBD-307D-4142-8E09-B939E0283C0F}" type="presParOf" srcId="{F333DB71-229B-3441-A338-5F908B38DABF}" destId="{4EE66D8F-1A55-354F-9004-F0662E19DECD}" srcOrd="4" destOrd="0" presId="urn:microsoft.com/office/officeart/2005/8/layout/process1"/>
    <dgm:cxn modelId="{72D9E987-C582-AE4C-96CD-AD4753E5940A}" type="presParOf" srcId="{F333DB71-229B-3441-A338-5F908B38DABF}" destId="{BA10C1F8-7E76-7B41-A3F6-DB72C0FBA717}" srcOrd="5" destOrd="0" presId="urn:microsoft.com/office/officeart/2005/8/layout/process1"/>
    <dgm:cxn modelId="{1BE8D0CB-8681-DD49-B17F-D6F060F31A3C}" type="presParOf" srcId="{BA10C1F8-7E76-7B41-A3F6-DB72C0FBA717}" destId="{94356767-3F65-594A-B158-4B3D963B46A8}" srcOrd="0" destOrd="0" presId="urn:microsoft.com/office/officeart/2005/8/layout/process1"/>
    <dgm:cxn modelId="{9D37996C-AED6-B84C-B0EE-B3047ADDF5EC}" type="presParOf" srcId="{F333DB71-229B-3441-A338-5F908B38DABF}" destId="{3A57E892-CE44-1F4D-A25C-B6DEBB59FF92}" srcOrd="6" destOrd="0" presId="urn:microsoft.com/office/officeart/2005/8/layout/process1"/>
    <dgm:cxn modelId="{3186EE36-467C-9C41-8117-E50D42F1B66F}" type="presParOf" srcId="{F333DB71-229B-3441-A338-5F908B38DABF}" destId="{0FE345C6-B548-C049-83E1-18816D233B06}" srcOrd="7" destOrd="0" presId="urn:microsoft.com/office/officeart/2005/8/layout/process1"/>
    <dgm:cxn modelId="{6C86E30E-A955-F24B-B11E-8C761F2889AD}" type="presParOf" srcId="{0FE345C6-B548-C049-83E1-18816D233B06}" destId="{DF421167-E7F5-DC47-A232-8BD95D738162}" srcOrd="0" destOrd="0" presId="urn:microsoft.com/office/officeart/2005/8/layout/process1"/>
    <dgm:cxn modelId="{3569C8BC-23B5-454E-9365-FA4FC51AAEF5}" type="presParOf" srcId="{F333DB71-229B-3441-A338-5F908B38DABF}" destId="{DF28853F-9167-3E4A-BE76-4E7A9A4820B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3DB558-AAD9-44CC-8A8D-78BB66EAD71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5C94067-A4F7-4A40-947F-543E811824DC}">
      <dgm:prSet phldrT="[Text]"/>
      <dgm:spPr/>
      <dgm:t>
        <a:bodyPr/>
        <a:lstStyle/>
        <a:p>
          <a:r>
            <a:rPr lang="en-US" dirty="0"/>
            <a:t>1-</a:t>
          </a:r>
        </a:p>
      </dgm:t>
    </dgm:pt>
    <dgm:pt modelId="{47340011-AD87-425D-A9BE-60C9EDB4AFBA}" type="parTrans" cxnId="{3C4619BD-714E-46B6-91F9-813F75B2E0B5}">
      <dgm:prSet/>
      <dgm:spPr/>
      <dgm:t>
        <a:bodyPr/>
        <a:lstStyle/>
        <a:p>
          <a:endParaRPr lang="en-US"/>
        </a:p>
      </dgm:t>
    </dgm:pt>
    <dgm:pt modelId="{16419319-02EF-4174-A7C5-AD0FC8AB7DFC}" type="sibTrans" cxnId="{3C4619BD-714E-46B6-91F9-813F75B2E0B5}">
      <dgm:prSet/>
      <dgm:spPr/>
      <dgm:t>
        <a:bodyPr/>
        <a:lstStyle/>
        <a:p>
          <a:endParaRPr lang="en-US"/>
        </a:p>
      </dgm:t>
    </dgm:pt>
    <dgm:pt modelId="{10D75939-4950-4055-B84F-29F9211BCB15}">
      <dgm:prSet phldrT="[Text]" custT="1"/>
      <dgm:spPr/>
      <dgm:t>
        <a:bodyPr/>
        <a:lstStyle/>
        <a:p>
          <a:r>
            <a:rPr lang="en-US" altLang="en-US" sz="1400" b="0" dirty="0">
              <a:solidFill>
                <a:schemeClr val="tx1"/>
              </a:solidFill>
            </a:rPr>
            <a:t>Inability to bind calcium by sarcoplasmic reticulum in  some patients  due to genetic  defect .</a:t>
          </a:r>
          <a:endParaRPr lang="en-US" sz="1400" b="0" dirty="0">
            <a:solidFill>
              <a:schemeClr val="tx1"/>
            </a:solidFill>
          </a:endParaRPr>
        </a:p>
      </dgm:t>
    </dgm:pt>
    <dgm:pt modelId="{A288327E-2A8B-4783-A465-71E2A6CD46C5}" type="parTrans" cxnId="{A6BA0A7A-D784-4F8D-9593-7B6EBE7D6E3A}">
      <dgm:prSet/>
      <dgm:spPr/>
      <dgm:t>
        <a:bodyPr/>
        <a:lstStyle/>
        <a:p>
          <a:endParaRPr lang="en-US"/>
        </a:p>
      </dgm:t>
    </dgm:pt>
    <dgm:pt modelId="{1CEC16AE-78B8-4D2C-A3CF-6F4367C62BEE}" type="sibTrans" cxnId="{A6BA0A7A-D784-4F8D-9593-7B6EBE7D6E3A}">
      <dgm:prSet/>
      <dgm:spPr/>
      <dgm:t>
        <a:bodyPr/>
        <a:lstStyle/>
        <a:p>
          <a:endParaRPr lang="en-US"/>
        </a:p>
      </dgm:t>
    </dgm:pt>
    <dgm:pt modelId="{5B6D3180-0073-451A-AA7C-924E97BD1146}">
      <dgm:prSet phldrT="[Text]"/>
      <dgm:spPr/>
      <dgm:t>
        <a:bodyPr/>
        <a:lstStyle/>
        <a:p>
          <a:r>
            <a:rPr lang="en-US" dirty="0"/>
            <a:t>2-</a:t>
          </a:r>
        </a:p>
      </dgm:t>
    </dgm:pt>
    <dgm:pt modelId="{001FE118-4005-43DE-B350-C918559A6003}" type="parTrans" cxnId="{2B9A757C-AD2C-45F0-BEC8-779A0C153392}">
      <dgm:prSet/>
      <dgm:spPr/>
      <dgm:t>
        <a:bodyPr/>
        <a:lstStyle/>
        <a:p>
          <a:endParaRPr lang="en-US"/>
        </a:p>
      </dgm:t>
    </dgm:pt>
    <dgm:pt modelId="{90CBBA1C-5F7B-47EE-81DA-C768174FD08E}" type="sibTrans" cxnId="{2B9A757C-AD2C-45F0-BEC8-779A0C153392}">
      <dgm:prSet/>
      <dgm:spPr/>
      <dgm:t>
        <a:bodyPr/>
        <a:lstStyle/>
        <a:p>
          <a:endParaRPr lang="en-US"/>
        </a:p>
      </dgm:t>
    </dgm:pt>
    <dgm:pt modelId="{8ACC1363-DFF1-4D94-B60D-EB11578B1DB1}">
      <dgm:prSet phldrT="[Text]"/>
      <dgm:spPr/>
      <dgm:t>
        <a:bodyPr/>
        <a:lstStyle/>
        <a:p>
          <a:r>
            <a:rPr lang="en-US" dirty="0"/>
            <a:t>4-</a:t>
          </a:r>
        </a:p>
      </dgm:t>
    </dgm:pt>
    <dgm:pt modelId="{01989968-A1C5-4813-B8C4-1F3EA43EDF06}" type="parTrans" cxnId="{8D4F9DC3-056C-4C6D-BF58-598854E0F860}">
      <dgm:prSet/>
      <dgm:spPr/>
      <dgm:t>
        <a:bodyPr/>
        <a:lstStyle/>
        <a:p>
          <a:endParaRPr lang="en-US"/>
        </a:p>
      </dgm:t>
    </dgm:pt>
    <dgm:pt modelId="{922926F7-11B3-4410-816E-3566D216AC7D}" type="sibTrans" cxnId="{8D4F9DC3-056C-4C6D-BF58-598854E0F860}">
      <dgm:prSet/>
      <dgm:spPr/>
      <dgm:t>
        <a:bodyPr/>
        <a:lstStyle/>
        <a:p>
          <a:endParaRPr lang="en-US"/>
        </a:p>
      </dgm:t>
    </dgm:pt>
    <dgm:pt modelId="{1CC94276-55F1-48B9-AA67-454A0E62C024}">
      <dgm:prSet phldrT="[Text]"/>
      <dgm:spPr/>
      <dgm:t>
        <a:bodyPr/>
        <a:lstStyle/>
        <a:p>
          <a:r>
            <a:rPr lang="en-US" dirty="0"/>
            <a:t>Hyperthermia</a:t>
          </a:r>
        </a:p>
      </dgm:t>
    </dgm:pt>
    <dgm:pt modelId="{E47B4E6E-4586-4681-8681-04CF811AC148}" type="parTrans" cxnId="{1BEF04BD-80B9-413D-AD6A-71EF419833A2}">
      <dgm:prSet/>
      <dgm:spPr/>
      <dgm:t>
        <a:bodyPr/>
        <a:lstStyle/>
        <a:p>
          <a:endParaRPr lang="en-US"/>
        </a:p>
      </dgm:t>
    </dgm:pt>
    <dgm:pt modelId="{F8D8A6DE-30A0-423F-9E2F-76E301DE1421}" type="sibTrans" cxnId="{1BEF04BD-80B9-413D-AD6A-71EF419833A2}">
      <dgm:prSet/>
      <dgm:spPr/>
      <dgm:t>
        <a:bodyPr/>
        <a:lstStyle/>
        <a:p>
          <a:endParaRPr lang="en-US"/>
        </a:p>
      </dgm:t>
    </dgm:pt>
    <dgm:pt modelId="{FA21AAA7-55CF-4F45-8318-FB82F9893574}">
      <dgm:prSet phldrT="[Text]"/>
      <dgm:spPr/>
      <dgm:t>
        <a:bodyPr/>
        <a:lstStyle/>
        <a:p>
          <a:r>
            <a:rPr lang="en-US" dirty="0"/>
            <a:t>3-</a:t>
          </a:r>
        </a:p>
      </dgm:t>
    </dgm:pt>
    <dgm:pt modelId="{12C89AA3-1907-4350-B6BA-5A45FCDDA608}" type="parTrans" cxnId="{1062F680-3D1C-4176-87D8-CC7A2902FFFA}">
      <dgm:prSet/>
      <dgm:spPr/>
      <dgm:t>
        <a:bodyPr/>
        <a:lstStyle/>
        <a:p>
          <a:endParaRPr lang="en-US"/>
        </a:p>
      </dgm:t>
    </dgm:pt>
    <dgm:pt modelId="{80A67A85-85AA-473D-8A2D-2FC3AC0A89ED}" type="sibTrans" cxnId="{1062F680-3D1C-4176-87D8-CC7A2902FFFA}">
      <dgm:prSet/>
      <dgm:spPr/>
      <dgm:t>
        <a:bodyPr/>
        <a:lstStyle/>
        <a:p>
          <a:endParaRPr lang="en-US"/>
        </a:p>
      </dgm:t>
    </dgm:pt>
    <dgm:pt modelId="{BB57FA2C-A020-4477-B54E-52881FA6302F}">
      <dgm:prSet/>
      <dgm:spPr/>
      <dgm:t>
        <a:bodyPr/>
        <a:lstStyle/>
        <a:p>
          <a:pPr algn="l"/>
          <a:r>
            <a:rPr lang="en-US" dirty="0"/>
            <a:t>↑ Ca release </a:t>
          </a:r>
        </a:p>
      </dgm:t>
    </dgm:pt>
    <dgm:pt modelId="{9910BAE0-5A3D-46D5-8F17-78A456BE843C}" type="parTrans" cxnId="{0D73D1F0-226F-416B-8C08-95AAF07AF260}">
      <dgm:prSet/>
      <dgm:spPr/>
      <dgm:t>
        <a:bodyPr/>
        <a:lstStyle/>
        <a:p>
          <a:endParaRPr lang="en-US"/>
        </a:p>
      </dgm:t>
    </dgm:pt>
    <dgm:pt modelId="{D48FA858-7480-4F32-BCA3-F4A7D3E98D5D}" type="sibTrans" cxnId="{0D73D1F0-226F-416B-8C08-95AAF07AF260}">
      <dgm:prSet/>
      <dgm:spPr/>
      <dgm:t>
        <a:bodyPr/>
        <a:lstStyle/>
        <a:p>
          <a:endParaRPr lang="en-US"/>
        </a:p>
      </dgm:t>
    </dgm:pt>
    <dgm:pt modelId="{FBBC9429-501E-47B2-8F04-E67DD1B72BF5}">
      <dgm:prSet/>
      <dgm:spPr/>
      <dgm:t>
        <a:bodyPr/>
        <a:lstStyle/>
        <a:p>
          <a:r>
            <a:rPr lang="en-US"/>
            <a:t>intense muscle spasm </a:t>
          </a:r>
        </a:p>
      </dgm:t>
    </dgm:pt>
    <dgm:pt modelId="{C8190DA4-63A1-4592-91A6-7F765F3A3D6C}" type="parTrans" cxnId="{61BF57C3-9383-40F0-BAE8-767C4F904A12}">
      <dgm:prSet/>
      <dgm:spPr/>
      <dgm:t>
        <a:bodyPr/>
        <a:lstStyle/>
        <a:p>
          <a:endParaRPr lang="en-US"/>
        </a:p>
      </dgm:t>
    </dgm:pt>
    <dgm:pt modelId="{120F22A1-568D-4F72-BCAA-AAD585BF3738}" type="sibTrans" cxnId="{61BF57C3-9383-40F0-BAE8-767C4F904A12}">
      <dgm:prSet/>
      <dgm:spPr/>
      <dgm:t>
        <a:bodyPr/>
        <a:lstStyle/>
        <a:p>
          <a:endParaRPr lang="en-US"/>
        </a:p>
      </dgm:t>
    </dgm:pt>
    <dgm:pt modelId="{81FD1436-1F67-46EB-91A8-CBDD1CDD0267}" type="pres">
      <dgm:prSet presAssocID="{063DB558-AAD9-44CC-8A8D-78BB66EAD71E}" presName="linearFlow" presStyleCnt="0">
        <dgm:presLayoutVars>
          <dgm:dir/>
          <dgm:animLvl val="lvl"/>
          <dgm:resizeHandles val="exact"/>
        </dgm:presLayoutVars>
      </dgm:prSet>
      <dgm:spPr/>
      <dgm:t>
        <a:bodyPr/>
        <a:lstStyle/>
        <a:p>
          <a:endParaRPr lang="en-US"/>
        </a:p>
      </dgm:t>
    </dgm:pt>
    <dgm:pt modelId="{816CA0C2-70D5-473D-BD22-455E90D2A9B8}" type="pres">
      <dgm:prSet presAssocID="{B5C94067-A4F7-4A40-947F-543E811824DC}" presName="composite" presStyleCnt="0"/>
      <dgm:spPr/>
    </dgm:pt>
    <dgm:pt modelId="{C16A0031-B632-485F-B0A1-ED7068AA93CB}" type="pres">
      <dgm:prSet presAssocID="{B5C94067-A4F7-4A40-947F-543E811824DC}" presName="parentText" presStyleLbl="alignNode1" presStyleIdx="0" presStyleCnt="4">
        <dgm:presLayoutVars>
          <dgm:chMax val="1"/>
          <dgm:bulletEnabled val="1"/>
        </dgm:presLayoutVars>
      </dgm:prSet>
      <dgm:spPr/>
      <dgm:t>
        <a:bodyPr/>
        <a:lstStyle/>
        <a:p>
          <a:endParaRPr lang="en-US"/>
        </a:p>
      </dgm:t>
    </dgm:pt>
    <dgm:pt modelId="{3AC4E278-EBE5-49E3-9549-47C40869382F}" type="pres">
      <dgm:prSet presAssocID="{B5C94067-A4F7-4A40-947F-543E811824DC}" presName="descendantText" presStyleLbl="alignAcc1" presStyleIdx="0" presStyleCnt="4" custScaleY="100000" custLinFactNeighborX="1812" custLinFactNeighborY="15734">
        <dgm:presLayoutVars>
          <dgm:bulletEnabled val="1"/>
        </dgm:presLayoutVars>
      </dgm:prSet>
      <dgm:spPr/>
      <dgm:t>
        <a:bodyPr/>
        <a:lstStyle/>
        <a:p>
          <a:endParaRPr lang="en-US"/>
        </a:p>
      </dgm:t>
    </dgm:pt>
    <dgm:pt modelId="{014452B6-4C50-48B0-AA0D-DA56ED5DA048}" type="pres">
      <dgm:prSet presAssocID="{16419319-02EF-4174-A7C5-AD0FC8AB7DFC}" presName="sp" presStyleCnt="0"/>
      <dgm:spPr/>
    </dgm:pt>
    <dgm:pt modelId="{C68B365B-03C4-47AB-9411-BB6A685E4E11}" type="pres">
      <dgm:prSet presAssocID="{5B6D3180-0073-451A-AA7C-924E97BD1146}" presName="composite" presStyleCnt="0"/>
      <dgm:spPr/>
    </dgm:pt>
    <dgm:pt modelId="{0F32D47E-7267-45AE-ABA4-1ECDE69ED3FB}" type="pres">
      <dgm:prSet presAssocID="{5B6D3180-0073-451A-AA7C-924E97BD1146}" presName="parentText" presStyleLbl="alignNode1" presStyleIdx="1" presStyleCnt="4">
        <dgm:presLayoutVars>
          <dgm:chMax val="1"/>
          <dgm:bulletEnabled val="1"/>
        </dgm:presLayoutVars>
      </dgm:prSet>
      <dgm:spPr/>
      <dgm:t>
        <a:bodyPr/>
        <a:lstStyle/>
        <a:p>
          <a:endParaRPr lang="en-US"/>
        </a:p>
      </dgm:t>
    </dgm:pt>
    <dgm:pt modelId="{0008C2DF-15E7-4122-9701-04A7CA0AAD5C}" type="pres">
      <dgm:prSet presAssocID="{5B6D3180-0073-451A-AA7C-924E97BD1146}" presName="descendantText" presStyleLbl="alignAcc1" presStyleIdx="1" presStyleCnt="4" custScaleY="112078" custLinFactNeighborX="1067" custLinFactNeighborY="5980">
        <dgm:presLayoutVars>
          <dgm:bulletEnabled val="1"/>
        </dgm:presLayoutVars>
      </dgm:prSet>
      <dgm:spPr/>
      <dgm:t>
        <a:bodyPr/>
        <a:lstStyle/>
        <a:p>
          <a:endParaRPr lang="en-US"/>
        </a:p>
      </dgm:t>
    </dgm:pt>
    <dgm:pt modelId="{7B3F9E8D-BDBD-4EB0-B709-B2DE8DA33CAB}" type="pres">
      <dgm:prSet presAssocID="{90CBBA1C-5F7B-47EE-81DA-C768174FD08E}" presName="sp" presStyleCnt="0"/>
      <dgm:spPr/>
    </dgm:pt>
    <dgm:pt modelId="{F44447E5-B18A-45A6-8FFD-87D42BAEAE6D}" type="pres">
      <dgm:prSet presAssocID="{FA21AAA7-55CF-4F45-8318-FB82F9893574}" presName="composite" presStyleCnt="0"/>
      <dgm:spPr/>
    </dgm:pt>
    <dgm:pt modelId="{D67DAC2D-DF68-4BA3-8231-C30DD1339EBF}" type="pres">
      <dgm:prSet presAssocID="{FA21AAA7-55CF-4F45-8318-FB82F9893574}" presName="parentText" presStyleLbl="alignNode1" presStyleIdx="2" presStyleCnt="4">
        <dgm:presLayoutVars>
          <dgm:chMax val="1"/>
          <dgm:bulletEnabled val="1"/>
        </dgm:presLayoutVars>
      </dgm:prSet>
      <dgm:spPr/>
      <dgm:t>
        <a:bodyPr/>
        <a:lstStyle/>
        <a:p>
          <a:endParaRPr lang="en-US"/>
        </a:p>
      </dgm:t>
    </dgm:pt>
    <dgm:pt modelId="{B2F856FA-EE9A-4E4A-85CD-0B0F6C6E7291}" type="pres">
      <dgm:prSet presAssocID="{FA21AAA7-55CF-4F45-8318-FB82F9893574}" presName="descendantText" presStyleLbl="alignAcc1" presStyleIdx="2" presStyleCnt="4" custScaleY="112078" custLinFactNeighborX="711" custLinFactNeighborY="5979">
        <dgm:presLayoutVars>
          <dgm:bulletEnabled val="1"/>
        </dgm:presLayoutVars>
      </dgm:prSet>
      <dgm:spPr/>
      <dgm:t>
        <a:bodyPr/>
        <a:lstStyle/>
        <a:p>
          <a:endParaRPr lang="en-US"/>
        </a:p>
      </dgm:t>
    </dgm:pt>
    <dgm:pt modelId="{89296717-A12A-4458-9F10-DB327376433B}" type="pres">
      <dgm:prSet presAssocID="{80A67A85-85AA-473D-8A2D-2FC3AC0A89ED}" presName="sp" presStyleCnt="0"/>
      <dgm:spPr/>
    </dgm:pt>
    <dgm:pt modelId="{BB6D0204-32AE-4D24-AC99-30462F84CF61}" type="pres">
      <dgm:prSet presAssocID="{8ACC1363-DFF1-4D94-B60D-EB11578B1DB1}" presName="composite" presStyleCnt="0"/>
      <dgm:spPr/>
    </dgm:pt>
    <dgm:pt modelId="{1BD7030A-1142-4DEB-90C6-ECD3048085E4}" type="pres">
      <dgm:prSet presAssocID="{8ACC1363-DFF1-4D94-B60D-EB11578B1DB1}" presName="parentText" presStyleLbl="alignNode1" presStyleIdx="3" presStyleCnt="4">
        <dgm:presLayoutVars>
          <dgm:chMax val="1"/>
          <dgm:bulletEnabled val="1"/>
        </dgm:presLayoutVars>
      </dgm:prSet>
      <dgm:spPr/>
      <dgm:t>
        <a:bodyPr/>
        <a:lstStyle/>
        <a:p>
          <a:endParaRPr lang="en-US"/>
        </a:p>
      </dgm:t>
    </dgm:pt>
    <dgm:pt modelId="{D827E96D-617A-44D8-AC02-D0D7C4420B88}" type="pres">
      <dgm:prSet presAssocID="{8ACC1363-DFF1-4D94-B60D-EB11578B1DB1}" presName="descendantText" presStyleLbl="alignAcc1" presStyleIdx="3" presStyleCnt="4" custScaleY="112078" custLinFactNeighborX="711" custLinFactNeighborY="5980">
        <dgm:presLayoutVars>
          <dgm:bulletEnabled val="1"/>
        </dgm:presLayoutVars>
      </dgm:prSet>
      <dgm:spPr/>
      <dgm:t>
        <a:bodyPr/>
        <a:lstStyle/>
        <a:p>
          <a:endParaRPr lang="en-US"/>
        </a:p>
      </dgm:t>
    </dgm:pt>
  </dgm:ptLst>
  <dgm:cxnLst>
    <dgm:cxn modelId="{B3522872-7456-458E-94AB-580A1FFE1213}" type="presOf" srcId="{FBBC9429-501E-47B2-8F04-E67DD1B72BF5}" destId="{B2F856FA-EE9A-4E4A-85CD-0B0F6C6E7291}" srcOrd="0" destOrd="0" presId="urn:microsoft.com/office/officeart/2005/8/layout/chevron2"/>
    <dgm:cxn modelId="{BC64AACA-A9AB-4ECF-8A08-0B821D178423}" type="presOf" srcId="{FA21AAA7-55CF-4F45-8318-FB82F9893574}" destId="{D67DAC2D-DF68-4BA3-8231-C30DD1339EBF}" srcOrd="0" destOrd="0" presId="urn:microsoft.com/office/officeart/2005/8/layout/chevron2"/>
    <dgm:cxn modelId="{0D73D1F0-226F-416B-8C08-95AAF07AF260}" srcId="{5B6D3180-0073-451A-AA7C-924E97BD1146}" destId="{BB57FA2C-A020-4477-B54E-52881FA6302F}" srcOrd="0" destOrd="0" parTransId="{9910BAE0-5A3D-46D5-8F17-78A456BE843C}" sibTransId="{D48FA858-7480-4F32-BCA3-F4A7D3E98D5D}"/>
    <dgm:cxn modelId="{61BF57C3-9383-40F0-BAE8-767C4F904A12}" srcId="{FA21AAA7-55CF-4F45-8318-FB82F9893574}" destId="{FBBC9429-501E-47B2-8F04-E67DD1B72BF5}" srcOrd="0" destOrd="0" parTransId="{C8190DA4-63A1-4592-91A6-7F765F3A3D6C}" sibTransId="{120F22A1-568D-4F72-BCAA-AAD585BF3738}"/>
    <dgm:cxn modelId="{8D4F9DC3-056C-4C6D-BF58-598854E0F860}" srcId="{063DB558-AAD9-44CC-8A8D-78BB66EAD71E}" destId="{8ACC1363-DFF1-4D94-B60D-EB11578B1DB1}" srcOrd="3" destOrd="0" parTransId="{01989968-A1C5-4813-B8C4-1F3EA43EDF06}" sibTransId="{922926F7-11B3-4410-816E-3566D216AC7D}"/>
    <dgm:cxn modelId="{1BEF04BD-80B9-413D-AD6A-71EF419833A2}" srcId="{8ACC1363-DFF1-4D94-B60D-EB11578B1DB1}" destId="{1CC94276-55F1-48B9-AA67-454A0E62C024}" srcOrd="0" destOrd="0" parTransId="{E47B4E6E-4586-4681-8681-04CF811AC148}" sibTransId="{F8D8A6DE-30A0-423F-9E2F-76E301DE1421}"/>
    <dgm:cxn modelId="{753DE992-034C-4E33-8E31-A70B226EB4D6}" type="presOf" srcId="{10D75939-4950-4055-B84F-29F9211BCB15}" destId="{3AC4E278-EBE5-49E3-9549-47C40869382F}" srcOrd="0" destOrd="0" presId="urn:microsoft.com/office/officeart/2005/8/layout/chevron2"/>
    <dgm:cxn modelId="{1F5A488C-85DD-410D-8D05-3C3EF0401E42}" type="presOf" srcId="{5B6D3180-0073-451A-AA7C-924E97BD1146}" destId="{0F32D47E-7267-45AE-ABA4-1ECDE69ED3FB}" srcOrd="0" destOrd="0" presId="urn:microsoft.com/office/officeart/2005/8/layout/chevron2"/>
    <dgm:cxn modelId="{D4A8A151-EC1D-4174-9D03-B871032DB20C}" type="presOf" srcId="{063DB558-AAD9-44CC-8A8D-78BB66EAD71E}" destId="{81FD1436-1F67-46EB-91A8-CBDD1CDD0267}" srcOrd="0" destOrd="0" presId="urn:microsoft.com/office/officeart/2005/8/layout/chevron2"/>
    <dgm:cxn modelId="{3C4619BD-714E-46B6-91F9-813F75B2E0B5}" srcId="{063DB558-AAD9-44CC-8A8D-78BB66EAD71E}" destId="{B5C94067-A4F7-4A40-947F-543E811824DC}" srcOrd="0" destOrd="0" parTransId="{47340011-AD87-425D-A9BE-60C9EDB4AFBA}" sibTransId="{16419319-02EF-4174-A7C5-AD0FC8AB7DFC}"/>
    <dgm:cxn modelId="{1062F680-3D1C-4176-87D8-CC7A2902FFFA}" srcId="{063DB558-AAD9-44CC-8A8D-78BB66EAD71E}" destId="{FA21AAA7-55CF-4F45-8318-FB82F9893574}" srcOrd="2" destOrd="0" parTransId="{12C89AA3-1907-4350-B6BA-5A45FCDDA608}" sibTransId="{80A67A85-85AA-473D-8A2D-2FC3AC0A89ED}"/>
    <dgm:cxn modelId="{02E48C66-B408-4D73-BC54-44DC6B370E33}" type="presOf" srcId="{B5C94067-A4F7-4A40-947F-543E811824DC}" destId="{C16A0031-B632-485F-B0A1-ED7068AA93CB}" srcOrd="0" destOrd="0" presId="urn:microsoft.com/office/officeart/2005/8/layout/chevron2"/>
    <dgm:cxn modelId="{2B9A757C-AD2C-45F0-BEC8-779A0C153392}" srcId="{063DB558-AAD9-44CC-8A8D-78BB66EAD71E}" destId="{5B6D3180-0073-451A-AA7C-924E97BD1146}" srcOrd="1" destOrd="0" parTransId="{001FE118-4005-43DE-B350-C918559A6003}" sibTransId="{90CBBA1C-5F7B-47EE-81DA-C768174FD08E}"/>
    <dgm:cxn modelId="{A6BA0A7A-D784-4F8D-9593-7B6EBE7D6E3A}" srcId="{B5C94067-A4F7-4A40-947F-543E811824DC}" destId="{10D75939-4950-4055-B84F-29F9211BCB15}" srcOrd="0" destOrd="0" parTransId="{A288327E-2A8B-4783-A465-71E2A6CD46C5}" sibTransId="{1CEC16AE-78B8-4D2C-A3CF-6F4367C62BEE}"/>
    <dgm:cxn modelId="{0FC3C7F8-54AE-482A-954C-CDC4D7893DF5}" type="presOf" srcId="{8ACC1363-DFF1-4D94-B60D-EB11578B1DB1}" destId="{1BD7030A-1142-4DEB-90C6-ECD3048085E4}" srcOrd="0" destOrd="0" presId="urn:microsoft.com/office/officeart/2005/8/layout/chevron2"/>
    <dgm:cxn modelId="{EB6F0ACD-5864-4772-8856-E340E12F9BEC}" type="presOf" srcId="{BB57FA2C-A020-4477-B54E-52881FA6302F}" destId="{0008C2DF-15E7-4122-9701-04A7CA0AAD5C}" srcOrd="0" destOrd="0" presId="urn:microsoft.com/office/officeart/2005/8/layout/chevron2"/>
    <dgm:cxn modelId="{7ACCFDBF-8366-410C-B335-59F0D742AAAC}" type="presOf" srcId="{1CC94276-55F1-48B9-AA67-454A0E62C024}" destId="{D827E96D-617A-44D8-AC02-D0D7C4420B88}" srcOrd="0" destOrd="0" presId="urn:microsoft.com/office/officeart/2005/8/layout/chevron2"/>
    <dgm:cxn modelId="{E1E7EFC4-8081-4552-ABF5-DF85EFF370AD}" type="presParOf" srcId="{81FD1436-1F67-46EB-91A8-CBDD1CDD0267}" destId="{816CA0C2-70D5-473D-BD22-455E90D2A9B8}" srcOrd="0" destOrd="0" presId="urn:microsoft.com/office/officeart/2005/8/layout/chevron2"/>
    <dgm:cxn modelId="{6824B729-9B4B-44C7-A7E1-237957846B60}" type="presParOf" srcId="{816CA0C2-70D5-473D-BD22-455E90D2A9B8}" destId="{C16A0031-B632-485F-B0A1-ED7068AA93CB}" srcOrd="0" destOrd="0" presId="urn:microsoft.com/office/officeart/2005/8/layout/chevron2"/>
    <dgm:cxn modelId="{FA7D6BCD-2696-458B-A816-537A19DFE174}" type="presParOf" srcId="{816CA0C2-70D5-473D-BD22-455E90D2A9B8}" destId="{3AC4E278-EBE5-49E3-9549-47C40869382F}" srcOrd="1" destOrd="0" presId="urn:microsoft.com/office/officeart/2005/8/layout/chevron2"/>
    <dgm:cxn modelId="{7EB31CD6-44AD-49B7-94E6-54977A6A0C0F}" type="presParOf" srcId="{81FD1436-1F67-46EB-91A8-CBDD1CDD0267}" destId="{014452B6-4C50-48B0-AA0D-DA56ED5DA048}" srcOrd="1" destOrd="0" presId="urn:microsoft.com/office/officeart/2005/8/layout/chevron2"/>
    <dgm:cxn modelId="{5AB9BCEA-254F-4E13-BDD2-8BB7C3B9F95D}" type="presParOf" srcId="{81FD1436-1F67-46EB-91A8-CBDD1CDD0267}" destId="{C68B365B-03C4-47AB-9411-BB6A685E4E11}" srcOrd="2" destOrd="0" presId="urn:microsoft.com/office/officeart/2005/8/layout/chevron2"/>
    <dgm:cxn modelId="{32CC90AB-9493-4FEE-B7F3-1F178A1B625B}" type="presParOf" srcId="{C68B365B-03C4-47AB-9411-BB6A685E4E11}" destId="{0F32D47E-7267-45AE-ABA4-1ECDE69ED3FB}" srcOrd="0" destOrd="0" presId="urn:microsoft.com/office/officeart/2005/8/layout/chevron2"/>
    <dgm:cxn modelId="{075A01EC-2CEC-4820-87A6-E6BC8B14CD52}" type="presParOf" srcId="{C68B365B-03C4-47AB-9411-BB6A685E4E11}" destId="{0008C2DF-15E7-4122-9701-04A7CA0AAD5C}" srcOrd="1" destOrd="0" presId="urn:microsoft.com/office/officeart/2005/8/layout/chevron2"/>
    <dgm:cxn modelId="{772BA633-2302-41BD-B7BB-6F7C53AB67AF}" type="presParOf" srcId="{81FD1436-1F67-46EB-91A8-CBDD1CDD0267}" destId="{7B3F9E8D-BDBD-4EB0-B709-B2DE8DA33CAB}" srcOrd="3" destOrd="0" presId="urn:microsoft.com/office/officeart/2005/8/layout/chevron2"/>
    <dgm:cxn modelId="{CD5D72CB-5F41-49BC-BD0E-84FA1CC2D98A}" type="presParOf" srcId="{81FD1436-1F67-46EB-91A8-CBDD1CDD0267}" destId="{F44447E5-B18A-45A6-8FFD-87D42BAEAE6D}" srcOrd="4" destOrd="0" presId="urn:microsoft.com/office/officeart/2005/8/layout/chevron2"/>
    <dgm:cxn modelId="{CF81CCF7-95CC-43F5-8C77-B5C29E832DD3}" type="presParOf" srcId="{F44447E5-B18A-45A6-8FFD-87D42BAEAE6D}" destId="{D67DAC2D-DF68-4BA3-8231-C30DD1339EBF}" srcOrd="0" destOrd="0" presId="urn:microsoft.com/office/officeart/2005/8/layout/chevron2"/>
    <dgm:cxn modelId="{2081B074-D5D9-4FE4-8287-022162AA553E}" type="presParOf" srcId="{F44447E5-B18A-45A6-8FFD-87D42BAEAE6D}" destId="{B2F856FA-EE9A-4E4A-85CD-0B0F6C6E7291}" srcOrd="1" destOrd="0" presId="urn:microsoft.com/office/officeart/2005/8/layout/chevron2"/>
    <dgm:cxn modelId="{78D2335A-FEE7-4266-80AB-DE07247F53EA}" type="presParOf" srcId="{81FD1436-1F67-46EB-91A8-CBDD1CDD0267}" destId="{89296717-A12A-4458-9F10-DB327376433B}" srcOrd="5" destOrd="0" presId="urn:microsoft.com/office/officeart/2005/8/layout/chevron2"/>
    <dgm:cxn modelId="{2C29C727-04C0-4A4D-BD21-6DF5C2E03533}" type="presParOf" srcId="{81FD1436-1F67-46EB-91A8-CBDD1CDD0267}" destId="{BB6D0204-32AE-4D24-AC99-30462F84CF61}" srcOrd="6" destOrd="0" presId="urn:microsoft.com/office/officeart/2005/8/layout/chevron2"/>
    <dgm:cxn modelId="{555DAF4F-A952-4078-A7EA-20DDE0AC29E6}" type="presParOf" srcId="{BB6D0204-32AE-4D24-AC99-30462F84CF61}" destId="{1BD7030A-1142-4DEB-90C6-ECD3048085E4}" srcOrd="0" destOrd="0" presId="urn:microsoft.com/office/officeart/2005/8/layout/chevron2"/>
    <dgm:cxn modelId="{00290915-6115-472D-BF26-01FB43C341F7}" type="presParOf" srcId="{BB6D0204-32AE-4D24-AC99-30462F84CF61}" destId="{D827E96D-617A-44D8-AC02-D0D7C4420B8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A48FB5-92E2-384A-94F3-D24C5AB6C66D}"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F81234A9-E520-9E48-923D-3B87E3629026}">
      <dgm:prSet phldrT="[Text]" custT="1"/>
      <dgm:spPr>
        <a:ln>
          <a:solidFill>
            <a:srgbClr val="9A261F"/>
          </a:solidFill>
        </a:ln>
      </dgm:spPr>
      <dgm:t>
        <a:bodyPr/>
        <a:lstStyle/>
        <a:p>
          <a:r>
            <a:rPr lang="en-US" altLang="en-US" sz="2800" dirty="0">
              <a:latin typeface="+mn-lt"/>
              <a:ea typeface="Times New Roman" charset="0"/>
              <a:cs typeface="Times New Roman" charset="0"/>
            </a:rPr>
            <a:t>Reduce muscle spasm in spastic states</a:t>
          </a:r>
          <a:endParaRPr lang="en-US" sz="2800" dirty="0">
            <a:latin typeface="+mn-lt"/>
          </a:endParaRPr>
        </a:p>
      </dgm:t>
    </dgm:pt>
    <dgm:pt modelId="{E265705D-EC6E-E44F-84F8-10BDC75BCEB5}" type="parTrans" cxnId="{0644BFA8-6E59-DA48-866C-344F8CF8056B}">
      <dgm:prSet/>
      <dgm:spPr/>
      <dgm:t>
        <a:bodyPr/>
        <a:lstStyle/>
        <a:p>
          <a:endParaRPr lang="en-US"/>
        </a:p>
      </dgm:t>
    </dgm:pt>
    <dgm:pt modelId="{B4C49098-A6C0-B14F-8D81-3CD317E16BAE}" type="sibTrans" cxnId="{0644BFA8-6E59-DA48-866C-344F8CF8056B}">
      <dgm:prSet/>
      <dgm:spPr/>
      <dgm:t>
        <a:bodyPr/>
        <a:lstStyle/>
        <a:p>
          <a:endParaRPr lang="en-US"/>
        </a:p>
      </dgm:t>
    </dgm:pt>
    <dgm:pt modelId="{51312994-5930-2741-8387-11B7943A0ABD}">
      <dgm:prSet phldrT="[Text]"/>
      <dgm:spPr>
        <a:ln>
          <a:solidFill>
            <a:srgbClr val="9A261F"/>
          </a:solidFill>
        </a:ln>
      </dgm:spPr>
      <dgm:t>
        <a:bodyPr/>
        <a:lstStyle/>
        <a:p>
          <a:r>
            <a:rPr lang="en-US" altLang="en-US" dirty="0">
              <a:latin typeface="+mn-lt"/>
              <a:ea typeface="Times New Roman" charset="0"/>
              <a:cs typeface="Times New Roman" charset="0"/>
            </a:rPr>
            <a:t>Centrally acting </a:t>
          </a:r>
          <a:endParaRPr lang="en-US" dirty="0">
            <a:latin typeface="+mn-lt"/>
          </a:endParaRPr>
        </a:p>
      </dgm:t>
    </dgm:pt>
    <dgm:pt modelId="{1800C7A4-3B2D-8946-A9B3-D3958ACC5D70}" type="parTrans" cxnId="{AC93B29A-D9B9-A44F-A314-BDE8F3EBBCE3}">
      <dgm:prSet/>
      <dgm:spPr/>
      <dgm:t>
        <a:bodyPr/>
        <a:lstStyle/>
        <a:p>
          <a:endParaRPr lang="en-US"/>
        </a:p>
      </dgm:t>
    </dgm:pt>
    <dgm:pt modelId="{EAC06C60-DAB8-6641-914B-EB6412331D08}" type="sibTrans" cxnId="{AC93B29A-D9B9-A44F-A314-BDE8F3EBBCE3}">
      <dgm:prSet/>
      <dgm:spPr/>
      <dgm:t>
        <a:bodyPr/>
        <a:lstStyle/>
        <a:p>
          <a:endParaRPr lang="en-US"/>
        </a:p>
      </dgm:t>
    </dgm:pt>
    <dgm:pt modelId="{396419F7-B33E-BC41-8EE8-D6032C17B282}">
      <dgm:prSet phldrT="[Text]"/>
      <dgm:spPr>
        <a:ln>
          <a:solidFill>
            <a:srgbClr val="9A261F"/>
          </a:solidFill>
        </a:ln>
      </dgm:spPr>
      <dgm:t>
        <a:bodyPr/>
        <a:lstStyle/>
        <a:p>
          <a:r>
            <a:rPr lang="en-US" altLang="en-US" dirty="0">
              <a:latin typeface="+mn-lt"/>
              <a:ea typeface="Times New Roman" charset="0"/>
              <a:cs typeface="Times New Roman" charset="0"/>
            </a:rPr>
            <a:t>direct action on skeletal muscles</a:t>
          </a:r>
          <a:endParaRPr lang="en-US" dirty="0">
            <a:latin typeface="+mn-lt"/>
          </a:endParaRPr>
        </a:p>
      </dgm:t>
    </dgm:pt>
    <dgm:pt modelId="{B9F952CD-AE04-2A46-AC7A-ABF138E3D34F}" type="parTrans" cxnId="{7FC149D5-08BC-F74F-978D-E2220D8AD5E8}">
      <dgm:prSet/>
      <dgm:spPr/>
      <dgm:t>
        <a:bodyPr/>
        <a:lstStyle/>
        <a:p>
          <a:endParaRPr lang="en-US"/>
        </a:p>
      </dgm:t>
    </dgm:pt>
    <dgm:pt modelId="{F4D02D9E-A7CB-5547-9233-042CBFC815FC}" type="sibTrans" cxnId="{7FC149D5-08BC-F74F-978D-E2220D8AD5E8}">
      <dgm:prSet/>
      <dgm:spPr/>
      <dgm:t>
        <a:bodyPr/>
        <a:lstStyle/>
        <a:p>
          <a:pPr rtl="0"/>
          <a:endParaRPr lang="en-US"/>
        </a:p>
      </dgm:t>
    </dgm:pt>
    <dgm:pt modelId="{D4BE6778-CE90-0249-8B71-C82C537FE1A4}">
      <dgm:prSet/>
      <dgm:spPr>
        <a:ln>
          <a:solidFill>
            <a:srgbClr val="9A261F"/>
          </a:solidFill>
        </a:ln>
      </dgm:spPr>
      <dgm:t>
        <a:bodyPr/>
        <a:lstStyle/>
        <a:p>
          <a:r>
            <a:rPr lang="en-US" altLang="en-US" b="1">
              <a:latin typeface="+mn-lt"/>
            </a:rPr>
            <a:t>Example: Baclofen</a:t>
          </a:r>
        </a:p>
        <a:p>
          <a:r>
            <a:rPr lang="en-US" altLang="en-US">
              <a:latin typeface="+mn-lt"/>
              <a:ea typeface="Times New Roman" charset="0"/>
              <a:cs typeface="Times New Roman" charset="0"/>
            </a:rPr>
            <a:t>GABA (gama-amino butyric acid ‘GABA’)* agonist – acts on spinal cord.</a:t>
          </a:r>
          <a:endParaRPr lang="en-US" altLang="en-US" b="1" dirty="0">
            <a:latin typeface="+mn-lt"/>
          </a:endParaRPr>
        </a:p>
      </dgm:t>
    </dgm:pt>
    <dgm:pt modelId="{1BE56C1F-13EB-494A-85C4-2212D9D946D8}" type="parTrans" cxnId="{6DAFA781-1CF8-0440-80F6-5F0FC109B783}">
      <dgm:prSet/>
      <dgm:spPr/>
      <dgm:t>
        <a:bodyPr/>
        <a:lstStyle/>
        <a:p>
          <a:endParaRPr lang="en-US"/>
        </a:p>
      </dgm:t>
    </dgm:pt>
    <dgm:pt modelId="{7F95F911-8EE2-FB47-ACE8-CFD387F4C47D}" type="sibTrans" cxnId="{6DAFA781-1CF8-0440-80F6-5F0FC109B783}">
      <dgm:prSet/>
      <dgm:spPr/>
      <dgm:t>
        <a:bodyPr/>
        <a:lstStyle/>
        <a:p>
          <a:endParaRPr lang="en-US"/>
        </a:p>
      </dgm:t>
    </dgm:pt>
    <dgm:pt modelId="{3AE9C17C-3D12-8248-9846-EEA7503FF839}">
      <dgm:prSet/>
      <dgm:spPr>
        <a:ln>
          <a:solidFill>
            <a:srgbClr val="9A261F"/>
          </a:solidFill>
        </a:ln>
      </dgm:spPr>
      <dgm:t>
        <a:bodyPr/>
        <a:lstStyle/>
        <a:p>
          <a:r>
            <a:rPr lang="en-US" altLang="en-US" b="1" dirty="0">
              <a:latin typeface="+mn-lt"/>
            </a:rPr>
            <a:t>Example: Diazepam (Benzodiazepines):</a:t>
          </a:r>
        </a:p>
        <a:p>
          <a:r>
            <a:rPr lang="en-US" altLang="en-US" dirty="0">
              <a:latin typeface="+mn-lt"/>
              <a:ea typeface="Times New Roman" charset="0"/>
              <a:cs typeface="Times New Roman" charset="0"/>
            </a:rPr>
            <a:t>facilitate GABA* action on CNS</a:t>
          </a:r>
          <a:r>
            <a:rPr lang="en-US" altLang="en-US" b="1" dirty="0">
              <a:latin typeface="+mn-lt"/>
            </a:rPr>
            <a:t> </a:t>
          </a:r>
          <a:endParaRPr lang="en-US" dirty="0">
            <a:latin typeface="+mn-lt"/>
          </a:endParaRPr>
        </a:p>
      </dgm:t>
    </dgm:pt>
    <dgm:pt modelId="{FF845E3D-9CE6-564D-87EF-3D347380FFC2}" type="parTrans" cxnId="{95286A44-FFDE-6D47-B8D5-D780A37998BB}">
      <dgm:prSet/>
      <dgm:spPr/>
      <dgm:t>
        <a:bodyPr/>
        <a:lstStyle/>
        <a:p>
          <a:endParaRPr lang="en-US"/>
        </a:p>
      </dgm:t>
    </dgm:pt>
    <dgm:pt modelId="{9674F165-2A18-8E42-B0D2-41D137E7C6D1}" type="sibTrans" cxnId="{95286A44-FFDE-6D47-B8D5-D780A37998BB}">
      <dgm:prSet/>
      <dgm:spPr/>
      <dgm:t>
        <a:bodyPr/>
        <a:lstStyle/>
        <a:p>
          <a:endParaRPr lang="en-US"/>
        </a:p>
      </dgm:t>
    </dgm:pt>
    <dgm:pt modelId="{0BA8AB98-2E44-034E-B2C1-E2F0BAD457A4}">
      <dgm:prSet custT="1"/>
      <dgm:spPr>
        <a:ln>
          <a:solidFill>
            <a:srgbClr val="9A261F"/>
          </a:solidFill>
        </a:ln>
      </dgm:spPr>
      <dgm:t>
        <a:bodyPr/>
        <a:lstStyle/>
        <a:p>
          <a:r>
            <a:rPr lang="en-US" altLang="en-US" sz="2000" b="1" dirty="0">
              <a:latin typeface="+mn-lt"/>
            </a:rPr>
            <a:t>Example:</a:t>
          </a:r>
          <a:r>
            <a:rPr lang="en-US" altLang="en-US" sz="2000" b="1" baseline="0" dirty="0">
              <a:latin typeface="+mn-lt"/>
            </a:rPr>
            <a:t> </a:t>
          </a:r>
        </a:p>
        <a:p>
          <a:r>
            <a:rPr lang="en-US" altLang="en-US" sz="2000" b="1" dirty="0">
              <a:latin typeface="+mn-lt"/>
            </a:rPr>
            <a:t>Dantrolene</a:t>
          </a:r>
          <a:endParaRPr lang="en-US" sz="2000" dirty="0">
            <a:latin typeface="+mn-lt"/>
          </a:endParaRPr>
        </a:p>
      </dgm:t>
    </dgm:pt>
    <dgm:pt modelId="{F3E5E353-A5E2-1F4F-9513-7DED4C1A4DEB}" type="parTrans" cxnId="{E1EE0F6D-555D-524B-8FBD-945DC81DB3D8}">
      <dgm:prSet/>
      <dgm:spPr/>
      <dgm:t>
        <a:bodyPr/>
        <a:lstStyle/>
        <a:p>
          <a:endParaRPr lang="en-US"/>
        </a:p>
      </dgm:t>
    </dgm:pt>
    <dgm:pt modelId="{36B316DF-1403-2748-94F2-CD5B66FE1B88}" type="sibTrans" cxnId="{E1EE0F6D-555D-524B-8FBD-945DC81DB3D8}">
      <dgm:prSet/>
      <dgm:spPr/>
      <dgm:t>
        <a:bodyPr/>
        <a:lstStyle/>
        <a:p>
          <a:endParaRPr lang="en-US"/>
        </a:p>
      </dgm:t>
    </dgm:pt>
    <dgm:pt modelId="{EA9984E4-282A-D04E-9EA2-3E8CCBCB93CD}" type="pres">
      <dgm:prSet presAssocID="{E4A48FB5-92E2-384A-94F3-D24C5AB6C66D}" presName="Name0" presStyleCnt="0">
        <dgm:presLayoutVars>
          <dgm:chPref val="1"/>
          <dgm:dir/>
          <dgm:animOne val="branch"/>
          <dgm:animLvl val="lvl"/>
          <dgm:resizeHandles/>
        </dgm:presLayoutVars>
      </dgm:prSet>
      <dgm:spPr/>
      <dgm:t>
        <a:bodyPr/>
        <a:lstStyle/>
        <a:p>
          <a:endParaRPr lang="en-US"/>
        </a:p>
      </dgm:t>
    </dgm:pt>
    <dgm:pt modelId="{A11BBBFB-9F47-C344-9A19-0DAA364E94B6}" type="pres">
      <dgm:prSet presAssocID="{F81234A9-E520-9E48-923D-3B87E3629026}" presName="vertOne" presStyleCnt="0"/>
      <dgm:spPr/>
    </dgm:pt>
    <dgm:pt modelId="{D608E137-B6A4-0B4E-B668-0C46A623015E}" type="pres">
      <dgm:prSet presAssocID="{F81234A9-E520-9E48-923D-3B87E3629026}" presName="txOne" presStyleLbl="node0" presStyleIdx="0" presStyleCnt="1">
        <dgm:presLayoutVars>
          <dgm:chPref val="3"/>
        </dgm:presLayoutVars>
      </dgm:prSet>
      <dgm:spPr/>
      <dgm:t>
        <a:bodyPr/>
        <a:lstStyle/>
        <a:p>
          <a:endParaRPr lang="en-US"/>
        </a:p>
      </dgm:t>
    </dgm:pt>
    <dgm:pt modelId="{590FADD3-F4DD-9D41-B142-6DF4D5851402}" type="pres">
      <dgm:prSet presAssocID="{F81234A9-E520-9E48-923D-3B87E3629026}" presName="parTransOne" presStyleCnt="0"/>
      <dgm:spPr/>
    </dgm:pt>
    <dgm:pt modelId="{F0BB919E-21E6-1644-8F82-D5E3D573F736}" type="pres">
      <dgm:prSet presAssocID="{F81234A9-E520-9E48-923D-3B87E3629026}" presName="horzOne" presStyleCnt="0"/>
      <dgm:spPr/>
    </dgm:pt>
    <dgm:pt modelId="{AE8AB891-7BA7-044B-8DD9-CB823C936941}" type="pres">
      <dgm:prSet presAssocID="{51312994-5930-2741-8387-11B7943A0ABD}" presName="vertTwo" presStyleCnt="0"/>
      <dgm:spPr/>
    </dgm:pt>
    <dgm:pt modelId="{EE88A51B-5CFB-0043-8864-D7CC5E88549E}" type="pres">
      <dgm:prSet presAssocID="{51312994-5930-2741-8387-11B7943A0ABD}" presName="txTwo" presStyleLbl="node2" presStyleIdx="0" presStyleCnt="2">
        <dgm:presLayoutVars>
          <dgm:chPref val="3"/>
        </dgm:presLayoutVars>
      </dgm:prSet>
      <dgm:spPr/>
      <dgm:t>
        <a:bodyPr/>
        <a:lstStyle/>
        <a:p>
          <a:endParaRPr lang="en-US"/>
        </a:p>
      </dgm:t>
    </dgm:pt>
    <dgm:pt modelId="{0F80A402-F18E-7C4E-8727-14A525CDBBB8}" type="pres">
      <dgm:prSet presAssocID="{51312994-5930-2741-8387-11B7943A0ABD}" presName="parTransTwo" presStyleCnt="0"/>
      <dgm:spPr/>
    </dgm:pt>
    <dgm:pt modelId="{7E723CBD-0679-854F-8619-B024786ABA59}" type="pres">
      <dgm:prSet presAssocID="{51312994-5930-2741-8387-11B7943A0ABD}" presName="horzTwo" presStyleCnt="0"/>
      <dgm:spPr/>
    </dgm:pt>
    <dgm:pt modelId="{C257CDB6-7457-DC40-8655-FAED79D27D2C}" type="pres">
      <dgm:prSet presAssocID="{D4BE6778-CE90-0249-8B71-C82C537FE1A4}" presName="vertThree" presStyleCnt="0"/>
      <dgm:spPr/>
    </dgm:pt>
    <dgm:pt modelId="{A84C9257-AA39-8F47-BCF4-525FF14D2685}" type="pres">
      <dgm:prSet presAssocID="{D4BE6778-CE90-0249-8B71-C82C537FE1A4}" presName="txThree" presStyleLbl="node3" presStyleIdx="0" presStyleCnt="3">
        <dgm:presLayoutVars>
          <dgm:chPref val="3"/>
        </dgm:presLayoutVars>
      </dgm:prSet>
      <dgm:spPr/>
      <dgm:t>
        <a:bodyPr/>
        <a:lstStyle/>
        <a:p>
          <a:endParaRPr lang="en-US"/>
        </a:p>
      </dgm:t>
    </dgm:pt>
    <dgm:pt modelId="{505831F6-1719-4E46-BC90-99B5100691A4}" type="pres">
      <dgm:prSet presAssocID="{D4BE6778-CE90-0249-8B71-C82C537FE1A4}" presName="horzThree" presStyleCnt="0"/>
      <dgm:spPr/>
    </dgm:pt>
    <dgm:pt modelId="{319100B0-224C-F14F-8B98-5E8D2310DE8D}" type="pres">
      <dgm:prSet presAssocID="{7F95F911-8EE2-FB47-ACE8-CFD387F4C47D}" presName="sibSpaceThree" presStyleCnt="0"/>
      <dgm:spPr/>
    </dgm:pt>
    <dgm:pt modelId="{38E7759B-3255-8445-B495-5F2DF6E7BEAC}" type="pres">
      <dgm:prSet presAssocID="{3AE9C17C-3D12-8248-9846-EEA7503FF839}" presName="vertThree" presStyleCnt="0"/>
      <dgm:spPr/>
    </dgm:pt>
    <dgm:pt modelId="{F865CFB8-23A9-E040-9C84-A0D0F4A3F0C4}" type="pres">
      <dgm:prSet presAssocID="{3AE9C17C-3D12-8248-9846-EEA7503FF839}" presName="txThree" presStyleLbl="node3" presStyleIdx="1" presStyleCnt="3">
        <dgm:presLayoutVars>
          <dgm:chPref val="3"/>
        </dgm:presLayoutVars>
      </dgm:prSet>
      <dgm:spPr/>
      <dgm:t>
        <a:bodyPr/>
        <a:lstStyle/>
        <a:p>
          <a:endParaRPr lang="en-US"/>
        </a:p>
      </dgm:t>
    </dgm:pt>
    <dgm:pt modelId="{A25CCDE9-1D26-824C-82AC-9CB6E9314B2A}" type="pres">
      <dgm:prSet presAssocID="{3AE9C17C-3D12-8248-9846-EEA7503FF839}" presName="horzThree" presStyleCnt="0"/>
      <dgm:spPr/>
    </dgm:pt>
    <dgm:pt modelId="{73BFEC71-C7D6-4347-8B4F-918828CE84C5}" type="pres">
      <dgm:prSet presAssocID="{EAC06C60-DAB8-6641-914B-EB6412331D08}" presName="sibSpaceTwo" presStyleCnt="0"/>
      <dgm:spPr/>
    </dgm:pt>
    <dgm:pt modelId="{A2D28B7D-0AC4-1E4A-A7A3-757236B88A8E}" type="pres">
      <dgm:prSet presAssocID="{396419F7-B33E-BC41-8EE8-D6032C17B282}" presName="vertTwo" presStyleCnt="0"/>
      <dgm:spPr/>
    </dgm:pt>
    <dgm:pt modelId="{9821A80A-1938-264B-ABE8-E720DA818090}" type="pres">
      <dgm:prSet presAssocID="{396419F7-B33E-BC41-8EE8-D6032C17B282}" presName="txTwo" presStyleLbl="node2" presStyleIdx="1" presStyleCnt="2">
        <dgm:presLayoutVars>
          <dgm:chPref val="3"/>
        </dgm:presLayoutVars>
      </dgm:prSet>
      <dgm:spPr/>
      <dgm:t>
        <a:bodyPr/>
        <a:lstStyle/>
        <a:p>
          <a:endParaRPr lang="en-US"/>
        </a:p>
      </dgm:t>
    </dgm:pt>
    <dgm:pt modelId="{513260AD-DC6D-F64F-B80C-63923E6E698B}" type="pres">
      <dgm:prSet presAssocID="{396419F7-B33E-BC41-8EE8-D6032C17B282}" presName="parTransTwo" presStyleCnt="0"/>
      <dgm:spPr/>
    </dgm:pt>
    <dgm:pt modelId="{CF69554A-51F4-2D42-A6BD-F1180AFEEDF9}" type="pres">
      <dgm:prSet presAssocID="{396419F7-B33E-BC41-8EE8-D6032C17B282}" presName="horzTwo" presStyleCnt="0"/>
      <dgm:spPr/>
    </dgm:pt>
    <dgm:pt modelId="{02213E79-1B41-814E-A569-0B69E00057DF}" type="pres">
      <dgm:prSet presAssocID="{0BA8AB98-2E44-034E-B2C1-E2F0BAD457A4}" presName="vertThree" presStyleCnt="0"/>
      <dgm:spPr/>
    </dgm:pt>
    <dgm:pt modelId="{5C10B108-50F0-0F46-AE00-63E1792E60CC}" type="pres">
      <dgm:prSet presAssocID="{0BA8AB98-2E44-034E-B2C1-E2F0BAD457A4}" presName="txThree" presStyleLbl="node3" presStyleIdx="2" presStyleCnt="3">
        <dgm:presLayoutVars>
          <dgm:chPref val="3"/>
        </dgm:presLayoutVars>
      </dgm:prSet>
      <dgm:spPr/>
      <dgm:t>
        <a:bodyPr/>
        <a:lstStyle/>
        <a:p>
          <a:endParaRPr lang="en-US"/>
        </a:p>
      </dgm:t>
    </dgm:pt>
    <dgm:pt modelId="{179B87BD-602E-3F47-8A91-483E8F60E2B4}" type="pres">
      <dgm:prSet presAssocID="{0BA8AB98-2E44-034E-B2C1-E2F0BAD457A4}" presName="horzThree" presStyleCnt="0"/>
      <dgm:spPr/>
    </dgm:pt>
  </dgm:ptLst>
  <dgm:cxnLst>
    <dgm:cxn modelId="{582805FE-0759-1942-8F37-26337EAE078F}" type="presOf" srcId="{3AE9C17C-3D12-8248-9846-EEA7503FF839}" destId="{F865CFB8-23A9-E040-9C84-A0D0F4A3F0C4}" srcOrd="0" destOrd="0" presId="urn:microsoft.com/office/officeart/2005/8/layout/hierarchy4"/>
    <dgm:cxn modelId="{D71F339A-8769-9141-9FF0-9BA35C1C852F}" type="presOf" srcId="{396419F7-B33E-BC41-8EE8-D6032C17B282}" destId="{9821A80A-1938-264B-ABE8-E720DA818090}" srcOrd="0" destOrd="0" presId="urn:microsoft.com/office/officeart/2005/8/layout/hierarchy4"/>
    <dgm:cxn modelId="{E1EE0F6D-555D-524B-8FBD-945DC81DB3D8}" srcId="{396419F7-B33E-BC41-8EE8-D6032C17B282}" destId="{0BA8AB98-2E44-034E-B2C1-E2F0BAD457A4}" srcOrd="0" destOrd="0" parTransId="{F3E5E353-A5E2-1F4F-9513-7DED4C1A4DEB}" sibTransId="{36B316DF-1403-2748-94F2-CD5B66FE1B88}"/>
    <dgm:cxn modelId="{8ED3C302-7F19-254E-8036-9C5A548AA375}" type="presOf" srcId="{E4A48FB5-92E2-384A-94F3-D24C5AB6C66D}" destId="{EA9984E4-282A-D04E-9EA2-3E8CCBCB93CD}" srcOrd="0" destOrd="0" presId="urn:microsoft.com/office/officeart/2005/8/layout/hierarchy4"/>
    <dgm:cxn modelId="{0644BFA8-6E59-DA48-866C-344F8CF8056B}" srcId="{E4A48FB5-92E2-384A-94F3-D24C5AB6C66D}" destId="{F81234A9-E520-9E48-923D-3B87E3629026}" srcOrd="0" destOrd="0" parTransId="{E265705D-EC6E-E44F-84F8-10BDC75BCEB5}" sibTransId="{B4C49098-A6C0-B14F-8D81-3CD317E16BAE}"/>
    <dgm:cxn modelId="{6DAFA781-1CF8-0440-80F6-5F0FC109B783}" srcId="{51312994-5930-2741-8387-11B7943A0ABD}" destId="{D4BE6778-CE90-0249-8B71-C82C537FE1A4}" srcOrd="0" destOrd="0" parTransId="{1BE56C1F-13EB-494A-85C4-2212D9D946D8}" sibTransId="{7F95F911-8EE2-FB47-ACE8-CFD387F4C47D}"/>
    <dgm:cxn modelId="{99B927EA-CAB5-0045-96B4-346AD3038BD7}" type="presOf" srcId="{D4BE6778-CE90-0249-8B71-C82C537FE1A4}" destId="{A84C9257-AA39-8F47-BCF4-525FF14D2685}" srcOrd="0" destOrd="0" presId="urn:microsoft.com/office/officeart/2005/8/layout/hierarchy4"/>
    <dgm:cxn modelId="{8C4D1BC3-92F6-1945-9879-03A5D899FE92}" type="presOf" srcId="{F81234A9-E520-9E48-923D-3B87E3629026}" destId="{D608E137-B6A4-0B4E-B668-0C46A623015E}" srcOrd="0" destOrd="0" presId="urn:microsoft.com/office/officeart/2005/8/layout/hierarchy4"/>
    <dgm:cxn modelId="{4A64FCC8-E551-264E-9B5A-8FF78D3ED283}" type="presOf" srcId="{51312994-5930-2741-8387-11B7943A0ABD}" destId="{EE88A51B-5CFB-0043-8864-D7CC5E88549E}" srcOrd="0" destOrd="0" presId="urn:microsoft.com/office/officeart/2005/8/layout/hierarchy4"/>
    <dgm:cxn modelId="{95286A44-FFDE-6D47-B8D5-D780A37998BB}" srcId="{51312994-5930-2741-8387-11B7943A0ABD}" destId="{3AE9C17C-3D12-8248-9846-EEA7503FF839}" srcOrd="1" destOrd="0" parTransId="{FF845E3D-9CE6-564D-87EF-3D347380FFC2}" sibTransId="{9674F165-2A18-8E42-B0D2-41D137E7C6D1}"/>
    <dgm:cxn modelId="{7FC149D5-08BC-F74F-978D-E2220D8AD5E8}" srcId="{F81234A9-E520-9E48-923D-3B87E3629026}" destId="{396419F7-B33E-BC41-8EE8-D6032C17B282}" srcOrd="1" destOrd="0" parTransId="{B9F952CD-AE04-2A46-AC7A-ABF138E3D34F}" sibTransId="{F4D02D9E-A7CB-5547-9233-042CBFC815FC}"/>
    <dgm:cxn modelId="{F8BA0C8F-6CE9-E140-A979-333E88F4F13A}" type="presOf" srcId="{0BA8AB98-2E44-034E-B2C1-E2F0BAD457A4}" destId="{5C10B108-50F0-0F46-AE00-63E1792E60CC}" srcOrd="0" destOrd="0" presId="urn:microsoft.com/office/officeart/2005/8/layout/hierarchy4"/>
    <dgm:cxn modelId="{AC93B29A-D9B9-A44F-A314-BDE8F3EBBCE3}" srcId="{F81234A9-E520-9E48-923D-3B87E3629026}" destId="{51312994-5930-2741-8387-11B7943A0ABD}" srcOrd="0" destOrd="0" parTransId="{1800C7A4-3B2D-8946-A9B3-D3958ACC5D70}" sibTransId="{EAC06C60-DAB8-6641-914B-EB6412331D08}"/>
    <dgm:cxn modelId="{3642D18F-FA1B-FA4F-B4A8-329849B2DD45}" type="presParOf" srcId="{EA9984E4-282A-D04E-9EA2-3E8CCBCB93CD}" destId="{A11BBBFB-9F47-C344-9A19-0DAA364E94B6}" srcOrd="0" destOrd="0" presId="urn:microsoft.com/office/officeart/2005/8/layout/hierarchy4"/>
    <dgm:cxn modelId="{2C337FAC-0F29-FA43-8C48-64D103954D64}" type="presParOf" srcId="{A11BBBFB-9F47-C344-9A19-0DAA364E94B6}" destId="{D608E137-B6A4-0B4E-B668-0C46A623015E}" srcOrd="0" destOrd="0" presId="urn:microsoft.com/office/officeart/2005/8/layout/hierarchy4"/>
    <dgm:cxn modelId="{48AED44C-43BC-5741-A757-3B2194AF5C83}" type="presParOf" srcId="{A11BBBFB-9F47-C344-9A19-0DAA364E94B6}" destId="{590FADD3-F4DD-9D41-B142-6DF4D5851402}" srcOrd="1" destOrd="0" presId="urn:microsoft.com/office/officeart/2005/8/layout/hierarchy4"/>
    <dgm:cxn modelId="{AF576A15-2E9F-D94A-BCC1-7F368C237069}" type="presParOf" srcId="{A11BBBFB-9F47-C344-9A19-0DAA364E94B6}" destId="{F0BB919E-21E6-1644-8F82-D5E3D573F736}" srcOrd="2" destOrd="0" presId="urn:microsoft.com/office/officeart/2005/8/layout/hierarchy4"/>
    <dgm:cxn modelId="{C42DA098-DEFD-BB44-86F3-64044642D2E9}" type="presParOf" srcId="{F0BB919E-21E6-1644-8F82-D5E3D573F736}" destId="{AE8AB891-7BA7-044B-8DD9-CB823C936941}" srcOrd="0" destOrd="0" presId="urn:microsoft.com/office/officeart/2005/8/layout/hierarchy4"/>
    <dgm:cxn modelId="{C0CD1FAC-8294-BD4C-AA13-DC2DCE1A4F88}" type="presParOf" srcId="{AE8AB891-7BA7-044B-8DD9-CB823C936941}" destId="{EE88A51B-5CFB-0043-8864-D7CC5E88549E}" srcOrd="0" destOrd="0" presId="urn:microsoft.com/office/officeart/2005/8/layout/hierarchy4"/>
    <dgm:cxn modelId="{316AD26A-0188-9549-B096-D9B3D09F7B28}" type="presParOf" srcId="{AE8AB891-7BA7-044B-8DD9-CB823C936941}" destId="{0F80A402-F18E-7C4E-8727-14A525CDBBB8}" srcOrd="1" destOrd="0" presId="urn:microsoft.com/office/officeart/2005/8/layout/hierarchy4"/>
    <dgm:cxn modelId="{E12DCD38-4FD6-904C-9A39-FFFB0EA2A6E8}" type="presParOf" srcId="{AE8AB891-7BA7-044B-8DD9-CB823C936941}" destId="{7E723CBD-0679-854F-8619-B024786ABA59}" srcOrd="2" destOrd="0" presId="urn:microsoft.com/office/officeart/2005/8/layout/hierarchy4"/>
    <dgm:cxn modelId="{FBDFEB2E-7EEA-F948-A9F4-CD1B5782A8F2}" type="presParOf" srcId="{7E723CBD-0679-854F-8619-B024786ABA59}" destId="{C257CDB6-7457-DC40-8655-FAED79D27D2C}" srcOrd="0" destOrd="0" presId="urn:microsoft.com/office/officeart/2005/8/layout/hierarchy4"/>
    <dgm:cxn modelId="{7D016839-B48D-CE42-BFCC-783B882CF0F1}" type="presParOf" srcId="{C257CDB6-7457-DC40-8655-FAED79D27D2C}" destId="{A84C9257-AA39-8F47-BCF4-525FF14D2685}" srcOrd="0" destOrd="0" presId="urn:microsoft.com/office/officeart/2005/8/layout/hierarchy4"/>
    <dgm:cxn modelId="{C15822FA-5636-D04E-8DAB-F5F6801EABBF}" type="presParOf" srcId="{C257CDB6-7457-DC40-8655-FAED79D27D2C}" destId="{505831F6-1719-4E46-BC90-99B5100691A4}" srcOrd="1" destOrd="0" presId="urn:microsoft.com/office/officeart/2005/8/layout/hierarchy4"/>
    <dgm:cxn modelId="{ABC11454-99CC-4A44-AE4B-B9AD29D8DC50}" type="presParOf" srcId="{7E723CBD-0679-854F-8619-B024786ABA59}" destId="{319100B0-224C-F14F-8B98-5E8D2310DE8D}" srcOrd="1" destOrd="0" presId="urn:microsoft.com/office/officeart/2005/8/layout/hierarchy4"/>
    <dgm:cxn modelId="{E453C585-34F9-B245-8CBE-578CE10084A1}" type="presParOf" srcId="{7E723CBD-0679-854F-8619-B024786ABA59}" destId="{38E7759B-3255-8445-B495-5F2DF6E7BEAC}" srcOrd="2" destOrd="0" presId="urn:microsoft.com/office/officeart/2005/8/layout/hierarchy4"/>
    <dgm:cxn modelId="{0AA68880-7383-AF4B-879B-27E895471D0D}" type="presParOf" srcId="{38E7759B-3255-8445-B495-5F2DF6E7BEAC}" destId="{F865CFB8-23A9-E040-9C84-A0D0F4A3F0C4}" srcOrd="0" destOrd="0" presId="urn:microsoft.com/office/officeart/2005/8/layout/hierarchy4"/>
    <dgm:cxn modelId="{4E098F80-D4E5-8A4B-9F6E-57CA5A66A4F7}" type="presParOf" srcId="{38E7759B-3255-8445-B495-5F2DF6E7BEAC}" destId="{A25CCDE9-1D26-824C-82AC-9CB6E9314B2A}" srcOrd="1" destOrd="0" presId="urn:microsoft.com/office/officeart/2005/8/layout/hierarchy4"/>
    <dgm:cxn modelId="{754CF16E-FAFB-3749-8E31-E48815FC5EE2}" type="presParOf" srcId="{F0BB919E-21E6-1644-8F82-D5E3D573F736}" destId="{73BFEC71-C7D6-4347-8B4F-918828CE84C5}" srcOrd="1" destOrd="0" presId="urn:microsoft.com/office/officeart/2005/8/layout/hierarchy4"/>
    <dgm:cxn modelId="{EB863411-1FC3-2249-BE15-F7AE32F7AA94}" type="presParOf" srcId="{F0BB919E-21E6-1644-8F82-D5E3D573F736}" destId="{A2D28B7D-0AC4-1E4A-A7A3-757236B88A8E}" srcOrd="2" destOrd="0" presId="urn:microsoft.com/office/officeart/2005/8/layout/hierarchy4"/>
    <dgm:cxn modelId="{D5B4DD11-4A15-8E44-837C-D3F5F42314FC}" type="presParOf" srcId="{A2D28B7D-0AC4-1E4A-A7A3-757236B88A8E}" destId="{9821A80A-1938-264B-ABE8-E720DA818090}" srcOrd="0" destOrd="0" presId="urn:microsoft.com/office/officeart/2005/8/layout/hierarchy4"/>
    <dgm:cxn modelId="{EA47A8B3-5291-054F-A5F1-535AFC4580E4}" type="presParOf" srcId="{A2D28B7D-0AC4-1E4A-A7A3-757236B88A8E}" destId="{513260AD-DC6D-F64F-B80C-63923E6E698B}" srcOrd="1" destOrd="0" presId="urn:microsoft.com/office/officeart/2005/8/layout/hierarchy4"/>
    <dgm:cxn modelId="{53410F7F-7647-EA49-BBF1-77A734DF0A33}" type="presParOf" srcId="{A2D28B7D-0AC4-1E4A-A7A3-757236B88A8E}" destId="{CF69554A-51F4-2D42-A6BD-F1180AFEEDF9}" srcOrd="2" destOrd="0" presId="urn:microsoft.com/office/officeart/2005/8/layout/hierarchy4"/>
    <dgm:cxn modelId="{9CA000F9-C1FB-2444-9ABE-3526ECA4F96F}" type="presParOf" srcId="{CF69554A-51F4-2D42-A6BD-F1180AFEEDF9}" destId="{02213E79-1B41-814E-A569-0B69E00057DF}" srcOrd="0" destOrd="0" presId="urn:microsoft.com/office/officeart/2005/8/layout/hierarchy4"/>
    <dgm:cxn modelId="{DFD15366-FFBB-BA4E-A0FA-6AA85D5E797E}" type="presParOf" srcId="{02213E79-1B41-814E-A569-0B69E00057DF}" destId="{5C10B108-50F0-0F46-AE00-63E1792E60CC}" srcOrd="0" destOrd="0" presId="urn:microsoft.com/office/officeart/2005/8/layout/hierarchy4"/>
    <dgm:cxn modelId="{83F67CBD-9B0F-F546-B146-44B42A5DBB66}" type="presParOf" srcId="{02213E79-1B41-814E-A569-0B69E00057DF}" destId="{179B87BD-602E-3F47-8A91-483E8F60E2B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4D037-933B-3246-A11D-4FDAF7E3C0C9}">
      <dsp:nvSpPr>
        <dsp:cNvPr id="0" name=""/>
        <dsp:cNvSpPr/>
      </dsp:nvSpPr>
      <dsp:spPr>
        <a:xfrm>
          <a:off x="2376" y="1502"/>
          <a:ext cx="6431905" cy="10835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b="0" kern="1200" dirty="0">
              <a:solidFill>
                <a:schemeClr val="bg1"/>
              </a:solidFill>
              <a:latin typeface="+mn-lt"/>
            </a:rPr>
            <a:t>Peripherally acting skeletal</a:t>
          </a:r>
          <a:r>
            <a:rPr lang="en-US" altLang="en-US" sz="1700" b="0" kern="1200" baseline="0" dirty="0">
              <a:solidFill>
                <a:schemeClr val="bg1"/>
              </a:solidFill>
              <a:latin typeface="+mn-lt"/>
            </a:rPr>
            <a:t> muscle</a:t>
          </a:r>
          <a:r>
            <a:rPr lang="en-US" altLang="en-US" sz="1700" b="0" kern="1200" dirty="0">
              <a:solidFill>
                <a:schemeClr val="bg1"/>
              </a:solidFill>
              <a:latin typeface="+mn-lt"/>
            </a:rPr>
            <a:t> relaxants (Neuromuscular blockers):</a:t>
          </a:r>
        </a:p>
        <a:p>
          <a:pPr lvl="0" algn="ctr" defTabSz="755650">
            <a:lnSpc>
              <a:spcPct val="90000"/>
            </a:lnSpc>
            <a:spcBef>
              <a:spcPct val="0"/>
            </a:spcBef>
            <a:spcAft>
              <a:spcPct val="35000"/>
            </a:spcAft>
          </a:pPr>
          <a:r>
            <a:rPr lang="en-US" altLang="en-US" sz="1700" b="0" kern="1200" dirty="0">
              <a:solidFill>
                <a:schemeClr val="bg1"/>
              </a:solidFill>
              <a:latin typeface="+mn-lt"/>
              <a:ea typeface="Times New Roman" charset="0"/>
              <a:cs typeface="Times New Roman" charset="0"/>
            </a:rPr>
            <a:t>They</a:t>
          </a:r>
          <a:r>
            <a:rPr lang="en-US" altLang="en-US" sz="1700" b="0" kern="1200" dirty="0">
              <a:solidFill>
                <a:srgbClr val="C00000"/>
              </a:solidFill>
              <a:latin typeface="+mn-lt"/>
              <a:ea typeface="Times New Roman" charset="0"/>
              <a:cs typeface="Times New Roman" charset="0"/>
            </a:rPr>
            <a:t> </a:t>
          </a:r>
          <a:r>
            <a:rPr lang="en-US" altLang="en-US" sz="1700" b="0" kern="1200" dirty="0">
              <a:latin typeface="+mn-lt"/>
              <a:ea typeface="Times New Roman" charset="0"/>
              <a:cs typeface="Times New Roman" charset="0"/>
            </a:rPr>
            <a:t>act by blocking</a:t>
          </a:r>
          <a:r>
            <a:rPr lang="en-US" altLang="en-US" sz="1700" b="0" kern="1200" baseline="0" dirty="0">
              <a:latin typeface="+mn-lt"/>
              <a:ea typeface="Times New Roman" charset="0"/>
              <a:cs typeface="Times New Roman" charset="0"/>
            </a:rPr>
            <a:t> </a:t>
          </a:r>
          <a:r>
            <a:rPr lang="en-US" altLang="en-US" sz="1700" b="0" kern="1200" dirty="0">
              <a:latin typeface="+mn-lt"/>
              <a:ea typeface="Times New Roman" charset="0"/>
              <a:cs typeface="Times New Roman" charset="0"/>
            </a:rPr>
            <a:t>neuromuscular junction or motor end plate</a:t>
          </a:r>
          <a:r>
            <a:rPr lang="en-US" altLang="en-US" sz="1700" b="0" kern="1200" baseline="0" dirty="0">
              <a:latin typeface="+mn-lt"/>
              <a:ea typeface="Times New Roman" charset="0"/>
              <a:cs typeface="Times New Roman" charset="0"/>
            </a:rPr>
            <a:t> l</a:t>
          </a:r>
          <a:r>
            <a:rPr lang="en-US" altLang="en-US" sz="1700" b="0" kern="1200" dirty="0">
              <a:latin typeface="+mn-lt"/>
              <a:ea typeface="Times New Roman" charset="0"/>
              <a:cs typeface="Times New Roman" charset="0"/>
            </a:rPr>
            <a:t>eading to skeletal muscle relaxation.</a:t>
          </a:r>
          <a:endParaRPr lang="en-US" sz="1700" b="0" kern="1200" dirty="0">
            <a:solidFill>
              <a:schemeClr val="bg1"/>
            </a:solidFill>
            <a:latin typeface="+mn-lt"/>
          </a:endParaRPr>
        </a:p>
      </dsp:txBody>
      <dsp:txXfrm>
        <a:off x="34113" y="33239"/>
        <a:ext cx="6368431" cy="1020099"/>
      </dsp:txXfrm>
    </dsp:sp>
    <dsp:sp modelId="{EF564139-27CC-F44A-A7BB-48ABE2C98A2F}">
      <dsp:nvSpPr>
        <dsp:cNvPr id="0" name=""/>
        <dsp:cNvSpPr/>
      </dsp:nvSpPr>
      <dsp:spPr>
        <a:xfrm>
          <a:off x="2376" y="1197365"/>
          <a:ext cx="4759116" cy="10835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b="0" kern="1200" dirty="0">
              <a:latin typeface="+mn-lt"/>
              <a:ea typeface="Times New Roman" charset="0"/>
              <a:cs typeface="Times New Roman" charset="0"/>
            </a:rPr>
            <a:t>1- Competitive neuromuscular blockers.</a:t>
          </a:r>
        </a:p>
        <a:p>
          <a:pPr lvl="0" algn="ctr" defTabSz="755650">
            <a:lnSpc>
              <a:spcPct val="90000"/>
            </a:lnSpc>
            <a:spcBef>
              <a:spcPct val="0"/>
            </a:spcBef>
            <a:spcAft>
              <a:spcPct val="35000"/>
            </a:spcAft>
          </a:pPr>
          <a:r>
            <a:rPr lang="en-US" sz="1700" b="0" kern="1200" dirty="0">
              <a:latin typeface="+mn-lt"/>
              <a:cs typeface="Times New Roman" charset="0"/>
            </a:rPr>
            <a:t>(Non-Depolarizing neuromuscular blockers)</a:t>
          </a:r>
          <a:endParaRPr lang="en-US" sz="1700" b="0" kern="1200" dirty="0">
            <a:latin typeface="+mn-lt"/>
          </a:endParaRPr>
        </a:p>
      </dsp:txBody>
      <dsp:txXfrm>
        <a:off x="34113" y="1229102"/>
        <a:ext cx="4695642" cy="1020099"/>
      </dsp:txXfrm>
    </dsp:sp>
    <dsp:sp modelId="{75651DC8-B28E-8A47-BCD4-046BF33C84D4}">
      <dsp:nvSpPr>
        <dsp:cNvPr id="0" name=""/>
        <dsp:cNvSpPr/>
      </dsp:nvSpPr>
      <dsp:spPr>
        <a:xfrm>
          <a:off x="2376" y="2393228"/>
          <a:ext cx="1543163" cy="10835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latin typeface="+mn-lt"/>
            </a:rPr>
            <a:t>Long acting</a:t>
          </a:r>
        </a:p>
        <a:p>
          <a:pPr lvl="0" algn="ctr" defTabSz="577850">
            <a:lnSpc>
              <a:spcPct val="90000"/>
            </a:lnSpc>
            <a:spcBef>
              <a:spcPct val="0"/>
            </a:spcBef>
            <a:spcAft>
              <a:spcPct val="35000"/>
            </a:spcAft>
          </a:pPr>
          <a:r>
            <a:rPr lang="en-US" sz="1300" kern="1200" dirty="0">
              <a:latin typeface="+mn-lt"/>
            </a:rPr>
            <a:t>1- </a:t>
          </a:r>
          <a:r>
            <a:rPr lang="en-US" altLang="en-US" sz="1300" b="1" kern="1200" dirty="0">
              <a:solidFill>
                <a:srgbClr val="9B261F"/>
              </a:solidFill>
              <a:latin typeface="+mn-lt"/>
              <a:ea typeface="Times New Roman" charset="0"/>
              <a:cs typeface="Times New Roman" charset="0"/>
            </a:rPr>
            <a:t>d-</a:t>
          </a:r>
          <a:r>
            <a:rPr lang="en-US" altLang="en-US" sz="1300" b="1" kern="1200" dirty="0" err="1">
              <a:solidFill>
                <a:srgbClr val="9B261F"/>
              </a:solidFill>
              <a:latin typeface="+mn-lt"/>
              <a:ea typeface="Times New Roman" charset="0"/>
              <a:cs typeface="Times New Roman" charset="0"/>
            </a:rPr>
            <a:t>tubocurarine</a:t>
          </a:r>
          <a:r>
            <a:rPr lang="en-US" altLang="en-US" sz="1300" b="1" kern="1200" dirty="0">
              <a:solidFill>
                <a:srgbClr val="9B261F"/>
              </a:solidFill>
              <a:latin typeface="+mn-lt"/>
              <a:ea typeface="Times New Roman" charset="0"/>
              <a:cs typeface="Times New Roman" charset="0"/>
            </a:rPr>
            <a:t> </a:t>
          </a:r>
          <a:r>
            <a:rPr lang="en-US" altLang="en-US" sz="1300" b="1" kern="1200" dirty="0">
              <a:latin typeface="+mn-lt"/>
              <a:ea typeface="Times New Roman" charset="0"/>
              <a:cs typeface="Times New Roman" charset="0"/>
            </a:rPr>
            <a:t>(prototype drug)</a:t>
          </a:r>
        </a:p>
        <a:p>
          <a:pPr lvl="0" algn="ctr" defTabSz="577850">
            <a:lnSpc>
              <a:spcPct val="90000"/>
            </a:lnSpc>
            <a:spcBef>
              <a:spcPct val="0"/>
            </a:spcBef>
            <a:spcAft>
              <a:spcPct val="35000"/>
            </a:spcAft>
          </a:pPr>
          <a:r>
            <a:rPr lang="en-US" sz="1300" b="1" kern="1200" dirty="0">
              <a:latin typeface="+mn-lt"/>
              <a:ea typeface="Times New Roman" charset="0"/>
              <a:cs typeface="Times New Roman" charset="0"/>
            </a:rPr>
            <a:t>2- </a:t>
          </a:r>
          <a:r>
            <a:rPr lang="en-US" altLang="en-US" sz="1300" kern="1200" dirty="0">
              <a:latin typeface="+mn-lt"/>
              <a:ea typeface="Times New Roman" charset="0"/>
              <a:cs typeface="Times New Roman" charset="0"/>
            </a:rPr>
            <a:t>Pan</a:t>
          </a:r>
          <a:r>
            <a:rPr lang="en-US" altLang="en-US" sz="1300" kern="1200" dirty="0">
              <a:solidFill>
                <a:srgbClr val="9B261F"/>
              </a:solidFill>
              <a:latin typeface="+mn-lt"/>
              <a:ea typeface="Times New Roman" charset="0"/>
              <a:cs typeface="Times New Roman" charset="0"/>
            </a:rPr>
            <a:t>curonium</a:t>
          </a:r>
          <a:endParaRPr lang="en-US" sz="1300" kern="1200" dirty="0">
            <a:solidFill>
              <a:srgbClr val="9B261F"/>
            </a:solidFill>
            <a:latin typeface="+mn-lt"/>
          </a:endParaRPr>
        </a:p>
      </dsp:txBody>
      <dsp:txXfrm>
        <a:off x="34113" y="2424965"/>
        <a:ext cx="1479689" cy="1020099"/>
      </dsp:txXfrm>
    </dsp:sp>
    <dsp:sp modelId="{AC9A8C9E-8F37-694A-AFB7-DE00D4C55330}">
      <dsp:nvSpPr>
        <dsp:cNvPr id="0" name=""/>
        <dsp:cNvSpPr/>
      </dsp:nvSpPr>
      <dsp:spPr>
        <a:xfrm>
          <a:off x="1610352" y="2393228"/>
          <a:ext cx="1543163" cy="10835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en-US" sz="1300" b="1" kern="1200" dirty="0">
              <a:latin typeface="+mn-lt"/>
              <a:ea typeface="Times New Roman" charset="0"/>
              <a:cs typeface="Times New Roman" charset="0"/>
            </a:rPr>
            <a:t>Intermediate acting</a:t>
          </a:r>
        </a:p>
        <a:p>
          <a:pPr lvl="0" algn="ctr" defTabSz="577850">
            <a:lnSpc>
              <a:spcPct val="90000"/>
            </a:lnSpc>
            <a:spcBef>
              <a:spcPct val="0"/>
            </a:spcBef>
            <a:spcAft>
              <a:spcPct val="35000"/>
            </a:spcAft>
          </a:pPr>
          <a:r>
            <a:rPr lang="en-US" sz="1300" b="1" kern="1200" dirty="0">
              <a:latin typeface="+mn-lt"/>
              <a:ea typeface="Times New Roman" charset="0"/>
              <a:cs typeface="Times New Roman" charset="0"/>
            </a:rPr>
            <a:t>1- </a:t>
          </a:r>
          <a:r>
            <a:rPr lang="en-US" altLang="en-US" sz="1300" kern="1200" dirty="0" err="1">
              <a:latin typeface="+mn-lt"/>
              <a:ea typeface="Times New Roman" charset="0"/>
              <a:cs typeface="Times New Roman" charset="0"/>
            </a:rPr>
            <a:t>Atra</a:t>
          </a:r>
          <a:r>
            <a:rPr lang="en-US" altLang="en-US" sz="1300" kern="1200" dirty="0" err="1">
              <a:solidFill>
                <a:srgbClr val="9B261F"/>
              </a:solidFill>
              <a:latin typeface="+mn-lt"/>
              <a:ea typeface="Times New Roman" charset="0"/>
              <a:cs typeface="Times New Roman" charset="0"/>
            </a:rPr>
            <a:t>curium</a:t>
          </a:r>
          <a:endParaRPr lang="en-US" altLang="en-US" sz="1300" kern="1200" dirty="0">
            <a:solidFill>
              <a:srgbClr val="9B261F"/>
            </a:solidFill>
            <a:latin typeface="+mn-lt"/>
            <a:ea typeface="Times New Roman" charset="0"/>
            <a:cs typeface="Times New Roman" charset="0"/>
          </a:endParaRPr>
        </a:p>
        <a:p>
          <a:pPr lvl="0" algn="ctr" defTabSz="577850">
            <a:lnSpc>
              <a:spcPct val="90000"/>
            </a:lnSpc>
            <a:spcBef>
              <a:spcPct val="0"/>
            </a:spcBef>
            <a:spcAft>
              <a:spcPct val="35000"/>
            </a:spcAft>
          </a:pPr>
          <a:r>
            <a:rPr lang="en-US" sz="1300" kern="1200" dirty="0">
              <a:solidFill>
                <a:schemeClr val="bg1"/>
              </a:solidFill>
              <a:latin typeface="+mn-lt"/>
              <a:ea typeface="Times New Roman" charset="0"/>
              <a:cs typeface="Times New Roman" charset="0"/>
            </a:rPr>
            <a:t>2-</a:t>
          </a:r>
          <a:r>
            <a:rPr lang="en-US" sz="1300" kern="1200" dirty="0">
              <a:solidFill>
                <a:srgbClr val="0000CC"/>
              </a:solidFill>
              <a:latin typeface="+mn-lt"/>
              <a:ea typeface="Times New Roman" charset="0"/>
              <a:cs typeface="Times New Roman" charset="0"/>
            </a:rPr>
            <a:t> </a:t>
          </a:r>
          <a:r>
            <a:rPr lang="en-US" altLang="en-US" sz="1300" kern="1200" dirty="0" err="1">
              <a:latin typeface="+mn-lt"/>
              <a:ea typeface="Times New Roman" charset="0"/>
              <a:cs typeface="Times New Roman" charset="0"/>
            </a:rPr>
            <a:t>Ve</a:t>
          </a:r>
          <a:r>
            <a:rPr lang="en-US" altLang="en-US" sz="1300" kern="1200" dirty="0" err="1">
              <a:solidFill>
                <a:srgbClr val="9B261F"/>
              </a:solidFill>
              <a:latin typeface="+mn-lt"/>
              <a:ea typeface="Times New Roman" charset="0"/>
              <a:cs typeface="Times New Roman" charset="0"/>
            </a:rPr>
            <a:t>curonium</a:t>
          </a:r>
          <a:endParaRPr lang="en-US" sz="1300" kern="1200" dirty="0">
            <a:solidFill>
              <a:srgbClr val="9B261F"/>
            </a:solidFill>
            <a:latin typeface="+mn-lt"/>
          </a:endParaRPr>
        </a:p>
      </dsp:txBody>
      <dsp:txXfrm>
        <a:off x="1642089" y="2424965"/>
        <a:ext cx="1479689" cy="1020099"/>
      </dsp:txXfrm>
    </dsp:sp>
    <dsp:sp modelId="{8ED91BBA-3F36-164E-B372-1EEA93F63352}">
      <dsp:nvSpPr>
        <dsp:cNvPr id="0" name=""/>
        <dsp:cNvSpPr/>
      </dsp:nvSpPr>
      <dsp:spPr>
        <a:xfrm>
          <a:off x="3218328" y="2393228"/>
          <a:ext cx="1543163" cy="10835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en-US" sz="1400" b="1" kern="1200" dirty="0">
              <a:latin typeface="+mn-lt"/>
              <a:ea typeface="Times New Roman" charset="0"/>
              <a:cs typeface="Times New Roman" charset="0"/>
            </a:rPr>
            <a:t>Short acting</a:t>
          </a:r>
        </a:p>
        <a:p>
          <a:pPr lvl="0" algn="ctr" defTabSz="622300">
            <a:lnSpc>
              <a:spcPct val="90000"/>
            </a:lnSpc>
            <a:spcBef>
              <a:spcPct val="0"/>
            </a:spcBef>
            <a:spcAft>
              <a:spcPct val="35000"/>
            </a:spcAft>
          </a:pPr>
          <a:r>
            <a:rPr lang="en-US" altLang="en-US" sz="1400" kern="1200" dirty="0">
              <a:latin typeface="+mn-lt"/>
              <a:ea typeface="Times New Roman" charset="0"/>
              <a:cs typeface="Times New Roman" charset="0"/>
            </a:rPr>
            <a:t>E.g.</a:t>
          </a:r>
          <a:r>
            <a:rPr lang="en-US" altLang="en-US" sz="1400" kern="1200" baseline="0" dirty="0">
              <a:latin typeface="+mn-lt"/>
              <a:ea typeface="Times New Roman" charset="0"/>
              <a:cs typeface="Times New Roman" charset="0"/>
            </a:rPr>
            <a:t> </a:t>
          </a:r>
          <a:r>
            <a:rPr lang="en-US" altLang="en-US" sz="1400" kern="1200" dirty="0">
              <a:latin typeface="+mn-lt"/>
              <a:ea typeface="Times New Roman" charset="0"/>
              <a:cs typeface="Times New Roman" charset="0"/>
            </a:rPr>
            <a:t>Miva</a:t>
          </a:r>
          <a:r>
            <a:rPr lang="en-US" altLang="en-US" sz="1400" kern="1200" dirty="0">
              <a:solidFill>
                <a:srgbClr val="9B261F"/>
              </a:solidFill>
              <a:latin typeface="+mn-lt"/>
              <a:ea typeface="Times New Roman" charset="0"/>
              <a:cs typeface="Times New Roman" charset="0"/>
            </a:rPr>
            <a:t>curium</a:t>
          </a:r>
          <a:endParaRPr lang="en-US" sz="1400" kern="1200" dirty="0">
            <a:solidFill>
              <a:srgbClr val="9B261F"/>
            </a:solidFill>
            <a:latin typeface="+mn-lt"/>
          </a:endParaRPr>
        </a:p>
      </dsp:txBody>
      <dsp:txXfrm>
        <a:off x="3250065" y="2424965"/>
        <a:ext cx="1479689" cy="1020099"/>
      </dsp:txXfrm>
    </dsp:sp>
    <dsp:sp modelId="{47073AA5-0046-224D-908C-0AC76DF871CD}">
      <dsp:nvSpPr>
        <dsp:cNvPr id="0" name=""/>
        <dsp:cNvSpPr/>
      </dsp:nvSpPr>
      <dsp:spPr>
        <a:xfrm>
          <a:off x="4891118" y="1197365"/>
          <a:ext cx="1543163" cy="10835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altLang="en-US" sz="1700" b="0" kern="1200" dirty="0">
              <a:latin typeface="+mn-lt"/>
              <a:ea typeface="Times New Roman" charset="0"/>
              <a:cs typeface="Times New Roman" charset="0"/>
            </a:rPr>
            <a:t>2- Depolarizing neuromuscular</a:t>
          </a:r>
          <a:r>
            <a:rPr lang="en-US" altLang="en-US" sz="1700" b="0" kern="1200" baseline="0" dirty="0">
              <a:latin typeface="+mn-lt"/>
              <a:ea typeface="Times New Roman" charset="0"/>
              <a:cs typeface="Times New Roman" charset="0"/>
            </a:rPr>
            <a:t> </a:t>
          </a:r>
          <a:r>
            <a:rPr lang="en-US" altLang="en-US" sz="1700" b="0" kern="1200" dirty="0">
              <a:latin typeface="+mn-lt"/>
              <a:ea typeface="Times New Roman" charset="0"/>
              <a:cs typeface="Times New Roman" charset="0"/>
            </a:rPr>
            <a:t>blockers. </a:t>
          </a:r>
          <a:endParaRPr lang="en-US" sz="1700" b="0" kern="1200" dirty="0">
            <a:latin typeface="+mn-lt"/>
          </a:endParaRPr>
        </a:p>
      </dsp:txBody>
      <dsp:txXfrm>
        <a:off x="4922855" y="1229102"/>
        <a:ext cx="1479689" cy="1020099"/>
      </dsp:txXfrm>
    </dsp:sp>
    <dsp:sp modelId="{B07FE559-89F0-F24D-ACC5-157C7406F132}">
      <dsp:nvSpPr>
        <dsp:cNvPr id="0" name=""/>
        <dsp:cNvSpPr/>
      </dsp:nvSpPr>
      <dsp:spPr>
        <a:xfrm>
          <a:off x="4891118" y="2393228"/>
          <a:ext cx="1543163" cy="10835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en-US" sz="1400" b="1" kern="1200" dirty="0">
              <a:solidFill>
                <a:schemeClr val="bg1"/>
              </a:solidFill>
              <a:latin typeface="+mn-lt"/>
              <a:ea typeface="Times New Roman" charset="0"/>
              <a:cs typeface="Times New Roman" charset="0"/>
            </a:rPr>
            <a:t>Succinylcholine (</a:t>
          </a:r>
          <a:r>
            <a:rPr lang="en-US" altLang="en-US" sz="1400" b="1" kern="1200" dirty="0" err="1">
              <a:solidFill>
                <a:schemeClr val="bg1"/>
              </a:solidFill>
              <a:latin typeface="+mn-lt"/>
              <a:ea typeface="Times New Roman" charset="0"/>
              <a:cs typeface="Times New Roman" charset="0"/>
            </a:rPr>
            <a:t>suxamethonium</a:t>
          </a:r>
          <a:r>
            <a:rPr lang="en-US" altLang="en-US" sz="1400" b="1" kern="1200" dirty="0">
              <a:solidFill>
                <a:schemeClr val="bg1"/>
              </a:solidFill>
              <a:latin typeface="+mn-lt"/>
              <a:ea typeface="Times New Roman" charset="0"/>
              <a:cs typeface="Times New Roman" charset="0"/>
            </a:rPr>
            <a:t>)</a:t>
          </a:r>
          <a:endParaRPr lang="en-US" sz="1400" kern="1200" dirty="0">
            <a:solidFill>
              <a:schemeClr val="bg1"/>
            </a:solidFill>
            <a:latin typeface="+mn-lt"/>
          </a:endParaRPr>
        </a:p>
      </dsp:txBody>
      <dsp:txXfrm>
        <a:off x="4922855" y="2424965"/>
        <a:ext cx="1479689" cy="1020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C28A0-7AEB-284F-AB7B-925DDF674E01}">
      <dsp:nvSpPr>
        <dsp:cNvPr id="0" name=""/>
        <dsp:cNvSpPr/>
      </dsp:nvSpPr>
      <dsp:spPr>
        <a:xfrm rot="10800000">
          <a:off x="1359741" y="0"/>
          <a:ext cx="5314703" cy="722123"/>
        </a:xfrm>
        <a:prstGeom prst="homePlate">
          <a:avLst/>
        </a:prstGeom>
        <a:solidFill>
          <a:schemeClr val="lt1">
            <a:hueOff val="0"/>
            <a:satOff val="0"/>
            <a:lumOff val="0"/>
            <a:alphaOff val="0"/>
          </a:schemeClr>
        </a:solidFill>
        <a:ln w="19050" cap="flat" cmpd="sng" algn="ctr">
          <a:solidFill>
            <a:srgbClr val="9A261F"/>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8436" tIns="41910" rIns="78232" bIns="41910" numCol="1" spcCol="1270" anchor="ctr" anchorCtr="0">
          <a:noAutofit/>
        </a:bodyPr>
        <a:lstStyle/>
        <a:p>
          <a:pPr lvl="0" algn="ctr" defTabSz="488950">
            <a:lnSpc>
              <a:spcPct val="90000"/>
            </a:lnSpc>
            <a:spcBef>
              <a:spcPct val="0"/>
            </a:spcBef>
            <a:spcAft>
              <a:spcPct val="35000"/>
            </a:spcAft>
          </a:pPr>
          <a:r>
            <a:rPr lang="en-US" sz="1100" kern="1200" dirty="0">
              <a:solidFill>
                <a:schemeClr val="tx1"/>
              </a:solidFill>
            </a:rPr>
            <a:t>1- d-</a:t>
          </a:r>
          <a:r>
            <a:rPr lang="en-US" sz="1100" kern="1200" dirty="0" err="1">
              <a:solidFill>
                <a:schemeClr val="tx1"/>
              </a:solidFill>
            </a:rPr>
            <a:t>tubocuranine</a:t>
          </a:r>
          <a:r>
            <a:rPr lang="en-US" sz="1100" kern="1200" dirty="0">
              <a:solidFill>
                <a:schemeClr val="tx1"/>
              </a:solidFill>
            </a:rPr>
            <a:t> (prototype drug)</a:t>
          </a:r>
          <a:r>
            <a:rPr lang="en-US" sz="1100" kern="1200" baseline="0" dirty="0">
              <a:solidFill>
                <a:srgbClr val="A6A6A6"/>
              </a:solidFill>
            </a:rPr>
            <a:t> not use clinically.</a:t>
          </a:r>
        </a:p>
        <a:p>
          <a:pPr lvl="0" algn="ctr" defTabSz="488950">
            <a:lnSpc>
              <a:spcPct val="90000"/>
            </a:lnSpc>
            <a:spcBef>
              <a:spcPct val="0"/>
            </a:spcBef>
            <a:spcAft>
              <a:spcPct val="35000"/>
            </a:spcAft>
          </a:pPr>
          <a:r>
            <a:rPr lang="en-US" sz="1100" kern="1200" dirty="0">
              <a:solidFill>
                <a:schemeClr val="tx1"/>
              </a:solidFill>
            </a:rPr>
            <a:t>2- </a:t>
          </a:r>
          <a:r>
            <a:rPr lang="en-US" sz="1100" kern="1200" dirty="0" err="1">
              <a:solidFill>
                <a:schemeClr val="tx1"/>
              </a:solidFill>
            </a:rPr>
            <a:t>pancuronium</a:t>
          </a:r>
          <a:endParaRPr lang="en-US" sz="1100" kern="1200" dirty="0">
            <a:solidFill>
              <a:schemeClr val="tx1"/>
            </a:solidFill>
          </a:endParaRPr>
        </a:p>
        <a:p>
          <a:pPr lvl="0" algn="ctr" defTabSz="488950">
            <a:lnSpc>
              <a:spcPct val="90000"/>
            </a:lnSpc>
            <a:spcBef>
              <a:spcPct val="0"/>
            </a:spcBef>
            <a:spcAft>
              <a:spcPct val="35000"/>
            </a:spcAft>
          </a:pPr>
          <a:r>
            <a:rPr lang="en-US" sz="1100" kern="1200" dirty="0">
              <a:solidFill>
                <a:schemeClr val="tx1"/>
              </a:solidFill>
            </a:rPr>
            <a:t> </a:t>
          </a:r>
          <a:r>
            <a:rPr lang="en-US" sz="1100" kern="1200" dirty="0">
              <a:solidFill>
                <a:schemeClr val="bg1">
                  <a:lumMod val="50000"/>
                </a:schemeClr>
              </a:solidFill>
            </a:rPr>
            <a:t>generally, the long acting drugs are metabolized and execrated by the kidneys.</a:t>
          </a:r>
          <a:endParaRPr lang="en-US" sz="1100" kern="1200" dirty="0">
            <a:solidFill>
              <a:schemeClr val="tx1"/>
            </a:solidFill>
          </a:endParaRPr>
        </a:p>
      </dsp:txBody>
      <dsp:txXfrm rot="10800000">
        <a:off x="1540272" y="0"/>
        <a:ext cx="5134172" cy="722123"/>
      </dsp:txXfrm>
    </dsp:sp>
    <dsp:sp modelId="{47AFA5BE-D218-5949-8B06-FE4E6629AF64}">
      <dsp:nvSpPr>
        <dsp:cNvPr id="0" name=""/>
        <dsp:cNvSpPr/>
      </dsp:nvSpPr>
      <dsp:spPr>
        <a:xfrm>
          <a:off x="1305419" y="123293"/>
          <a:ext cx="132986" cy="476153"/>
        </a:xfrm>
        <a:prstGeom prst="ellipse">
          <a:avLst/>
        </a:prstGeom>
        <a:solidFill>
          <a:schemeClr val="accent1">
            <a:tint val="4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ACA75DA-B27C-1C48-8450-C8531F387000}">
      <dsp:nvSpPr>
        <dsp:cNvPr id="0" name=""/>
        <dsp:cNvSpPr/>
      </dsp:nvSpPr>
      <dsp:spPr>
        <a:xfrm rot="10800000">
          <a:off x="1457163" y="1044281"/>
          <a:ext cx="5314703" cy="722123"/>
        </a:xfrm>
        <a:prstGeom prst="homePlate">
          <a:avLst/>
        </a:prstGeom>
        <a:solidFill>
          <a:schemeClr val="lt1">
            <a:hueOff val="0"/>
            <a:satOff val="0"/>
            <a:lumOff val="0"/>
            <a:alphaOff val="0"/>
          </a:schemeClr>
        </a:solidFill>
        <a:ln w="19050" cap="flat" cmpd="sng" algn="ctr">
          <a:solidFill>
            <a:srgbClr val="34DD3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8436" tIns="41910" rIns="78232" bIns="41910" numCol="1" spcCol="1270" anchor="ctr" anchorCtr="0">
          <a:noAutofit/>
        </a:bodyPr>
        <a:lstStyle/>
        <a:p>
          <a:pPr lvl="0" algn="ctr" defTabSz="488950">
            <a:lnSpc>
              <a:spcPct val="90000"/>
            </a:lnSpc>
            <a:spcBef>
              <a:spcPct val="0"/>
            </a:spcBef>
            <a:spcAft>
              <a:spcPct val="35000"/>
            </a:spcAft>
          </a:pPr>
          <a:r>
            <a:rPr lang="en-US" sz="1100" kern="1200" dirty="0"/>
            <a:t>1- </a:t>
          </a:r>
          <a:r>
            <a:rPr lang="en-US" sz="1100" kern="1200" dirty="0" err="1"/>
            <a:t>atracurium</a:t>
          </a:r>
          <a:endParaRPr lang="en-US" sz="1100" kern="1200" dirty="0"/>
        </a:p>
        <a:p>
          <a:pPr lvl="0" algn="ctr" defTabSz="488950">
            <a:lnSpc>
              <a:spcPct val="90000"/>
            </a:lnSpc>
            <a:spcBef>
              <a:spcPct val="0"/>
            </a:spcBef>
            <a:spcAft>
              <a:spcPct val="35000"/>
            </a:spcAft>
          </a:pPr>
          <a:r>
            <a:rPr lang="en-US" sz="1100" kern="1200" dirty="0"/>
            <a:t>2- </a:t>
          </a:r>
          <a:r>
            <a:rPr lang="en-US" sz="1100" kern="1200" dirty="0" err="1"/>
            <a:t>vecuronium</a:t>
          </a:r>
          <a:endParaRPr lang="en-US" sz="1100" kern="1200" dirty="0"/>
        </a:p>
        <a:p>
          <a:pPr lvl="0" algn="ctr" defTabSz="488950">
            <a:lnSpc>
              <a:spcPct val="90000"/>
            </a:lnSpc>
            <a:spcBef>
              <a:spcPct val="0"/>
            </a:spcBef>
            <a:spcAft>
              <a:spcPct val="35000"/>
            </a:spcAft>
          </a:pPr>
          <a:r>
            <a:rPr lang="en-US" sz="1100" kern="1200" dirty="0">
              <a:solidFill>
                <a:schemeClr val="bg1">
                  <a:lumMod val="50000"/>
                </a:schemeClr>
              </a:solidFill>
            </a:rPr>
            <a:t>they are</a:t>
          </a:r>
          <a:r>
            <a:rPr lang="en-US" sz="1100" kern="1200" baseline="0" dirty="0">
              <a:solidFill>
                <a:schemeClr val="bg1">
                  <a:lumMod val="50000"/>
                </a:schemeClr>
              </a:solidFill>
            </a:rPr>
            <a:t> metabolized and execrated by the liver.</a:t>
          </a:r>
          <a:endParaRPr lang="en-US" sz="1100" kern="1200" dirty="0">
            <a:solidFill>
              <a:schemeClr val="bg1">
                <a:lumMod val="50000"/>
              </a:schemeClr>
            </a:solidFill>
          </a:endParaRPr>
        </a:p>
      </dsp:txBody>
      <dsp:txXfrm rot="10800000">
        <a:off x="1637694" y="1044281"/>
        <a:ext cx="5134172" cy="722123"/>
      </dsp:txXfrm>
    </dsp:sp>
    <dsp:sp modelId="{1C89E34D-9BF5-A040-B2D2-AB8A60C7AF1E}">
      <dsp:nvSpPr>
        <dsp:cNvPr id="0" name=""/>
        <dsp:cNvSpPr/>
      </dsp:nvSpPr>
      <dsp:spPr>
        <a:xfrm>
          <a:off x="1207997" y="967874"/>
          <a:ext cx="522672" cy="592299"/>
        </a:xfrm>
        <a:prstGeom prst="ellipse">
          <a:avLst/>
        </a:prstGeom>
        <a:solidFill>
          <a:schemeClr val="accent1">
            <a:tint val="4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1B226C8-8C32-6648-B023-D1A4BFE00C57}">
      <dsp:nvSpPr>
        <dsp:cNvPr id="0" name=""/>
        <dsp:cNvSpPr/>
      </dsp:nvSpPr>
      <dsp:spPr>
        <a:xfrm rot="10800000">
          <a:off x="1507025" y="1805924"/>
          <a:ext cx="5314703" cy="722123"/>
        </a:xfrm>
        <a:prstGeom prst="homePlat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8436" tIns="41910" rIns="78232" bIns="41910" numCol="1" spcCol="1270" anchor="ctr" anchorCtr="0">
          <a:noAutofit/>
        </a:bodyPr>
        <a:lstStyle/>
        <a:p>
          <a:pPr lvl="0" algn="ctr" defTabSz="488950">
            <a:lnSpc>
              <a:spcPct val="90000"/>
            </a:lnSpc>
            <a:spcBef>
              <a:spcPct val="0"/>
            </a:spcBef>
            <a:spcAft>
              <a:spcPct val="35000"/>
            </a:spcAft>
          </a:pPr>
          <a:r>
            <a:rPr lang="en-US" sz="1100" kern="1200" dirty="0"/>
            <a:t>1- </a:t>
          </a:r>
          <a:r>
            <a:rPr lang="en-US" sz="1100" kern="1200" dirty="0" err="1"/>
            <a:t>mivacurium</a:t>
          </a:r>
          <a:endParaRPr lang="en-US" sz="1100" kern="1200" dirty="0"/>
        </a:p>
        <a:p>
          <a:pPr lvl="0" algn="ctr" defTabSz="488950">
            <a:lnSpc>
              <a:spcPct val="90000"/>
            </a:lnSpc>
            <a:spcBef>
              <a:spcPct val="0"/>
            </a:spcBef>
            <a:spcAft>
              <a:spcPct val="35000"/>
            </a:spcAft>
          </a:pPr>
          <a:r>
            <a:rPr lang="en-US" sz="1100" kern="1200" dirty="0">
              <a:solidFill>
                <a:schemeClr val="tx1"/>
              </a:solidFill>
            </a:rPr>
            <a:t>Execrated</a:t>
          </a:r>
          <a:r>
            <a:rPr lang="en-US" sz="1100" kern="1200" baseline="0" dirty="0">
              <a:solidFill>
                <a:schemeClr val="tx1"/>
              </a:solidFill>
            </a:rPr>
            <a:t> by </a:t>
          </a:r>
          <a:r>
            <a:rPr lang="en-US" sz="1100" kern="1200" dirty="0">
              <a:solidFill>
                <a:schemeClr val="tx1"/>
              </a:solidFill>
            </a:rPr>
            <a:t>pseudo-cholinesterase</a:t>
          </a:r>
          <a:r>
            <a:rPr lang="en-US" sz="1100" kern="1200" baseline="0" dirty="0">
              <a:solidFill>
                <a:schemeClr val="tx1"/>
              </a:solidFill>
            </a:rPr>
            <a:t> enzyme in the blood.</a:t>
          </a:r>
          <a:endParaRPr lang="en-US" sz="1100" kern="1200" dirty="0">
            <a:solidFill>
              <a:schemeClr val="tx1"/>
            </a:solidFill>
          </a:endParaRPr>
        </a:p>
      </dsp:txBody>
      <dsp:txXfrm rot="10800000">
        <a:off x="1687556" y="1805924"/>
        <a:ext cx="5134172" cy="722123"/>
      </dsp:txXfrm>
    </dsp:sp>
    <dsp:sp modelId="{72AB0FDA-D687-F842-A86A-FB791C25FE09}">
      <dsp:nvSpPr>
        <dsp:cNvPr id="0" name=""/>
        <dsp:cNvSpPr/>
      </dsp:nvSpPr>
      <dsp:spPr>
        <a:xfrm>
          <a:off x="1158135" y="1805616"/>
          <a:ext cx="722123" cy="722123"/>
        </a:xfrm>
        <a:prstGeom prst="ellipse">
          <a:avLst/>
        </a:prstGeom>
        <a:solidFill>
          <a:schemeClr val="accent1">
            <a:tint val="4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960A2-FD3C-314B-91BD-C20B9095AD6A}">
      <dsp:nvSpPr>
        <dsp:cNvPr id="0" name=""/>
        <dsp:cNvSpPr/>
      </dsp:nvSpPr>
      <dsp:spPr>
        <a:xfrm>
          <a:off x="3212" y="389307"/>
          <a:ext cx="996010" cy="765682"/>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combine with nicotinic receptors </a:t>
          </a:r>
          <a:endParaRPr lang="en-US" sz="1100" kern="1200" dirty="0"/>
        </a:p>
      </dsp:txBody>
      <dsp:txXfrm>
        <a:off x="25638" y="411733"/>
        <a:ext cx="951158" cy="720830"/>
      </dsp:txXfrm>
    </dsp:sp>
    <dsp:sp modelId="{EB6F4870-46BE-A447-B411-62076D65C519}">
      <dsp:nvSpPr>
        <dsp:cNvPr id="0" name=""/>
        <dsp:cNvSpPr/>
      </dsp:nvSpPr>
      <dsp:spPr>
        <a:xfrm>
          <a:off x="1098824" y="648643"/>
          <a:ext cx="211154" cy="24701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098824" y="698045"/>
        <a:ext cx="147808" cy="148206"/>
      </dsp:txXfrm>
    </dsp:sp>
    <dsp:sp modelId="{CB3FBF30-93AF-E141-9CB5-029E100F4CAE}">
      <dsp:nvSpPr>
        <dsp:cNvPr id="0" name=""/>
        <dsp:cNvSpPr/>
      </dsp:nvSpPr>
      <dsp:spPr>
        <a:xfrm>
          <a:off x="1397627" y="389307"/>
          <a:ext cx="996010" cy="765682"/>
        </a:xfrm>
        <a:prstGeom prst="roundRect">
          <a:avLst>
            <a:gd name="adj" fmla="val 10000"/>
          </a:avLst>
        </a:prstGeom>
        <a:solidFill>
          <a:schemeClr val="accent1">
            <a:shade val="80000"/>
            <a:hueOff val="67816"/>
            <a:satOff val="1294"/>
            <a:lumOff val="57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initial depolarization of motor end plate </a:t>
          </a:r>
          <a:endParaRPr lang="en-US" sz="1100" kern="1200" dirty="0"/>
        </a:p>
      </dsp:txBody>
      <dsp:txXfrm>
        <a:off x="1420053" y="411733"/>
        <a:ext cx="951158" cy="720830"/>
      </dsp:txXfrm>
    </dsp:sp>
    <dsp:sp modelId="{A2000D98-06CA-BF41-A83F-A79F69FE39B2}">
      <dsp:nvSpPr>
        <dsp:cNvPr id="0" name=""/>
        <dsp:cNvSpPr/>
      </dsp:nvSpPr>
      <dsp:spPr>
        <a:xfrm>
          <a:off x="2493238" y="648643"/>
          <a:ext cx="211154" cy="247010"/>
        </a:xfrm>
        <a:prstGeom prst="rightArrow">
          <a:avLst>
            <a:gd name="adj1" fmla="val 60000"/>
            <a:gd name="adj2" fmla="val 50000"/>
          </a:avLst>
        </a:prstGeom>
        <a:solidFill>
          <a:schemeClr val="accent1">
            <a:shade val="90000"/>
            <a:hueOff val="90432"/>
            <a:satOff val="-209"/>
            <a:lumOff val="6624"/>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493238" y="698045"/>
        <a:ext cx="147808" cy="148206"/>
      </dsp:txXfrm>
    </dsp:sp>
    <dsp:sp modelId="{4EE66D8F-1A55-354F-9004-F0662E19DECD}">
      <dsp:nvSpPr>
        <dsp:cNvPr id="0" name=""/>
        <dsp:cNvSpPr/>
      </dsp:nvSpPr>
      <dsp:spPr>
        <a:xfrm>
          <a:off x="2792041" y="389307"/>
          <a:ext cx="996010" cy="765682"/>
        </a:xfrm>
        <a:prstGeom prst="roundRect">
          <a:avLst>
            <a:gd name="adj" fmla="val 10000"/>
          </a:avLst>
        </a:prstGeom>
        <a:solidFill>
          <a:schemeClr val="accent1">
            <a:shade val="80000"/>
            <a:hueOff val="135633"/>
            <a:satOff val="2588"/>
            <a:lumOff val="114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muscle twitching </a:t>
          </a:r>
          <a:endParaRPr lang="en-US" sz="1100" kern="1200" dirty="0"/>
        </a:p>
      </dsp:txBody>
      <dsp:txXfrm>
        <a:off x="2814467" y="411733"/>
        <a:ext cx="951158" cy="720830"/>
      </dsp:txXfrm>
    </dsp:sp>
    <dsp:sp modelId="{BA10C1F8-7E76-7B41-A3F6-DB72C0FBA717}">
      <dsp:nvSpPr>
        <dsp:cNvPr id="0" name=""/>
        <dsp:cNvSpPr/>
      </dsp:nvSpPr>
      <dsp:spPr>
        <a:xfrm>
          <a:off x="3887653" y="648643"/>
          <a:ext cx="211154" cy="247010"/>
        </a:xfrm>
        <a:prstGeom prst="rightArrow">
          <a:avLst>
            <a:gd name="adj1" fmla="val 60000"/>
            <a:gd name="adj2" fmla="val 50000"/>
          </a:avLst>
        </a:prstGeom>
        <a:solidFill>
          <a:schemeClr val="accent1">
            <a:shade val="90000"/>
            <a:hueOff val="180864"/>
            <a:satOff val="-417"/>
            <a:lumOff val="1324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rtl="0">
            <a:lnSpc>
              <a:spcPct val="90000"/>
            </a:lnSpc>
            <a:spcBef>
              <a:spcPct val="0"/>
            </a:spcBef>
            <a:spcAft>
              <a:spcPct val="35000"/>
            </a:spcAft>
          </a:pPr>
          <a:endParaRPr lang="en-US" sz="900" kern="1200"/>
        </a:p>
      </dsp:txBody>
      <dsp:txXfrm>
        <a:off x="3887653" y="698045"/>
        <a:ext cx="147808" cy="148206"/>
      </dsp:txXfrm>
    </dsp:sp>
    <dsp:sp modelId="{3A57E892-CE44-1F4D-A25C-B6DEBB59FF92}">
      <dsp:nvSpPr>
        <dsp:cNvPr id="0" name=""/>
        <dsp:cNvSpPr/>
      </dsp:nvSpPr>
      <dsp:spPr>
        <a:xfrm>
          <a:off x="4186456" y="389307"/>
          <a:ext cx="996010" cy="765682"/>
        </a:xfrm>
        <a:prstGeom prst="roundRect">
          <a:avLst>
            <a:gd name="adj" fmla="val 10000"/>
          </a:avLst>
        </a:prstGeom>
        <a:solidFill>
          <a:schemeClr val="accent1">
            <a:shade val="80000"/>
            <a:hueOff val="203449"/>
            <a:satOff val="3881"/>
            <a:lumOff val="171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persistent depolarization </a:t>
          </a:r>
          <a:endParaRPr lang="en-US" sz="1100" kern="1200" dirty="0"/>
        </a:p>
      </dsp:txBody>
      <dsp:txXfrm>
        <a:off x="4208882" y="411733"/>
        <a:ext cx="951158" cy="720830"/>
      </dsp:txXfrm>
    </dsp:sp>
    <dsp:sp modelId="{0FE345C6-B548-C049-83E1-18816D233B06}">
      <dsp:nvSpPr>
        <dsp:cNvPr id="0" name=""/>
        <dsp:cNvSpPr/>
      </dsp:nvSpPr>
      <dsp:spPr>
        <a:xfrm>
          <a:off x="5282067" y="648643"/>
          <a:ext cx="211154" cy="247010"/>
        </a:xfrm>
        <a:prstGeom prst="rightArrow">
          <a:avLst>
            <a:gd name="adj1" fmla="val 60000"/>
            <a:gd name="adj2" fmla="val 50000"/>
          </a:avLst>
        </a:prstGeom>
        <a:solidFill>
          <a:schemeClr val="accent1">
            <a:shade val="90000"/>
            <a:hueOff val="271296"/>
            <a:satOff val="-626"/>
            <a:lumOff val="19872"/>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5282067" y="698045"/>
        <a:ext cx="147808" cy="148206"/>
      </dsp:txXfrm>
    </dsp:sp>
    <dsp:sp modelId="{DF28853F-9167-3E4A-BE76-4E7A9A4820B1}">
      <dsp:nvSpPr>
        <dsp:cNvPr id="0" name=""/>
        <dsp:cNvSpPr/>
      </dsp:nvSpPr>
      <dsp:spPr>
        <a:xfrm>
          <a:off x="5580870" y="389307"/>
          <a:ext cx="996010" cy="765682"/>
        </a:xfrm>
        <a:prstGeom prst="roundRect">
          <a:avLst>
            <a:gd name="adj" fmla="val 10000"/>
          </a:avLst>
        </a:prstGeom>
        <a:solidFill>
          <a:schemeClr val="accent1">
            <a:shade val="80000"/>
            <a:hueOff val="271265"/>
            <a:satOff val="5175"/>
            <a:lumOff val="2285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Skeletal</a:t>
          </a:r>
          <a:r>
            <a:rPr lang="en-US" sz="1100" b="1" kern="1200" baseline="0" dirty="0"/>
            <a:t> muscle</a:t>
          </a:r>
          <a:r>
            <a:rPr lang="en-US" sz="1100" b="1" kern="1200" dirty="0"/>
            <a:t> relaxation </a:t>
          </a:r>
          <a:endParaRPr lang="en-US" sz="1100" kern="1200" dirty="0"/>
        </a:p>
      </dsp:txBody>
      <dsp:txXfrm>
        <a:off x="5603296" y="411733"/>
        <a:ext cx="951158" cy="720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A0031-B632-485F-B0A1-ED7068AA93CB}">
      <dsp:nvSpPr>
        <dsp:cNvPr id="0" name=""/>
        <dsp:cNvSpPr/>
      </dsp:nvSpPr>
      <dsp:spPr>
        <a:xfrm rot="5400000">
          <a:off x="-127248" y="128294"/>
          <a:ext cx="848320" cy="59382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1-</a:t>
          </a:r>
        </a:p>
      </dsp:txBody>
      <dsp:txXfrm rot="-5400000">
        <a:off x="0" y="297958"/>
        <a:ext cx="593824" cy="254496"/>
      </dsp:txXfrm>
    </dsp:sp>
    <dsp:sp modelId="{3AC4E278-EBE5-49E3-9549-47C40869382F}">
      <dsp:nvSpPr>
        <dsp:cNvPr id="0" name=""/>
        <dsp:cNvSpPr/>
      </dsp:nvSpPr>
      <dsp:spPr>
        <a:xfrm rot="5400000">
          <a:off x="3032675" y="-2351046"/>
          <a:ext cx="551408" cy="542910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altLang="en-US" sz="1400" b="0" kern="1200" dirty="0">
              <a:solidFill>
                <a:schemeClr val="tx1"/>
              </a:solidFill>
            </a:rPr>
            <a:t>Inability to bind calcium by sarcoplasmic reticulum in  some patients  due to genetic  defect .</a:t>
          </a:r>
          <a:endParaRPr lang="en-US" sz="1400" b="0" kern="1200" dirty="0">
            <a:solidFill>
              <a:schemeClr val="tx1"/>
            </a:solidFill>
          </a:endParaRPr>
        </a:p>
      </dsp:txBody>
      <dsp:txXfrm rot="-5400000">
        <a:off x="593825" y="114722"/>
        <a:ext cx="5402191" cy="497572"/>
      </dsp:txXfrm>
    </dsp:sp>
    <dsp:sp modelId="{0F32D47E-7267-45AE-ABA4-1ECDE69ED3FB}">
      <dsp:nvSpPr>
        <dsp:cNvPr id="0" name=""/>
        <dsp:cNvSpPr/>
      </dsp:nvSpPr>
      <dsp:spPr>
        <a:xfrm rot="5400000">
          <a:off x="-127248" y="860823"/>
          <a:ext cx="848320" cy="59382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2-</a:t>
          </a:r>
        </a:p>
      </dsp:txBody>
      <dsp:txXfrm rot="-5400000">
        <a:off x="0" y="1030487"/>
        <a:ext cx="593824" cy="254496"/>
      </dsp:txXfrm>
    </dsp:sp>
    <dsp:sp modelId="{0008C2DF-15E7-4122-9701-04A7CA0AAD5C}">
      <dsp:nvSpPr>
        <dsp:cNvPr id="0" name=""/>
        <dsp:cNvSpPr/>
      </dsp:nvSpPr>
      <dsp:spPr>
        <a:xfrm rot="5400000">
          <a:off x="2999375" y="-1672301"/>
          <a:ext cx="618007" cy="542910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 Ca release </a:t>
          </a:r>
        </a:p>
      </dsp:txBody>
      <dsp:txXfrm rot="-5400000">
        <a:off x="593825" y="763418"/>
        <a:ext cx="5398940" cy="557669"/>
      </dsp:txXfrm>
    </dsp:sp>
    <dsp:sp modelId="{D67DAC2D-DF68-4BA3-8231-C30DD1339EBF}">
      <dsp:nvSpPr>
        <dsp:cNvPr id="0" name=""/>
        <dsp:cNvSpPr/>
      </dsp:nvSpPr>
      <dsp:spPr>
        <a:xfrm rot="5400000">
          <a:off x="-127248" y="1593352"/>
          <a:ext cx="848320" cy="59382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3-</a:t>
          </a:r>
        </a:p>
      </dsp:txBody>
      <dsp:txXfrm rot="-5400000">
        <a:off x="0" y="1763016"/>
        <a:ext cx="593824" cy="254496"/>
      </dsp:txXfrm>
    </dsp:sp>
    <dsp:sp modelId="{B2F856FA-EE9A-4E4A-85CD-0B0F6C6E7291}">
      <dsp:nvSpPr>
        <dsp:cNvPr id="0" name=""/>
        <dsp:cNvSpPr/>
      </dsp:nvSpPr>
      <dsp:spPr>
        <a:xfrm rot="5400000">
          <a:off x="2999375" y="-939777"/>
          <a:ext cx="618007" cy="542910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a:t>intense muscle spasm </a:t>
          </a:r>
        </a:p>
      </dsp:txBody>
      <dsp:txXfrm rot="-5400000">
        <a:off x="593825" y="1495942"/>
        <a:ext cx="5398940" cy="557669"/>
      </dsp:txXfrm>
    </dsp:sp>
    <dsp:sp modelId="{1BD7030A-1142-4DEB-90C6-ECD3048085E4}">
      <dsp:nvSpPr>
        <dsp:cNvPr id="0" name=""/>
        <dsp:cNvSpPr/>
      </dsp:nvSpPr>
      <dsp:spPr>
        <a:xfrm rot="5400000">
          <a:off x="-127248" y="2325881"/>
          <a:ext cx="848320" cy="59382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4-</a:t>
          </a:r>
        </a:p>
      </dsp:txBody>
      <dsp:txXfrm rot="-5400000">
        <a:off x="0" y="2495545"/>
        <a:ext cx="593824" cy="254496"/>
      </dsp:txXfrm>
    </dsp:sp>
    <dsp:sp modelId="{D827E96D-617A-44D8-AC02-D0D7C4420B88}">
      <dsp:nvSpPr>
        <dsp:cNvPr id="0" name=""/>
        <dsp:cNvSpPr/>
      </dsp:nvSpPr>
      <dsp:spPr>
        <a:xfrm rot="5400000">
          <a:off x="2999375" y="-207242"/>
          <a:ext cx="618007" cy="542910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Hyperthermia</a:t>
          </a:r>
        </a:p>
      </dsp:txBody>
      <dsp:txXfrm rot="-5400000">
        <a:off x="593825" y="2228477"/>
        <a:ext cx="5398940" cy="557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E137-B6A4-0B4E-B668-0C46A623015E}">
      <dsp:nvSpPr>
        <dsp:cNvPr id="0" name=""/>
        <dsp:cNvSpPr/>
      </dsp:nvSpPr>
      <dsp:spPr>
        <a:xfrm>
          <a:off x="734" y="88"/>
          <a:ext cx="6399331" cy="9420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solidFill>
            <a:srgbClr val="9A261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en-US" sz="2800" kern="1200" dirty="0">
              <a:latin typeface="+mn-lt"/>
              <a:ea typeface="Times New Roman" charset="0"/>
              <a:cs typeface="Times New Roman" charset="0"/>
            </a:rPr>
            <a:t>Reduce muscle spasm in spastic states</a:t>
          </a:r>
          <a:endParaRPr lang="en-US" sz="2800" kern="1200" dirty="0">
            <a:latin typeface="+mn-lt"/>
          </a:endParaRPr>
        </a:p>
      </dsp:txBody>
      <dsp:txXfrm>
        <a:off x="28327" y="27681"/>
        <a:ext cx="6344145" cy="886896"/>
      </dsp:txXfrm>
    </dsp:sp>
    <dsp:sp modelId="{EE88A51B-5CFB-0043-8864-D7CC5E88549E}">
      <dsp:nvSpPr>
        <dsp:cNvPr id="0" name=""/>
        <dsp:cNvSpPr/>
      </dsp:nvSpPr>
      <dsp:spPr>
        <a:xfrm>
          <a:off x="734" y="1052958"/>
          <a:ext cx="4180241" cy="9420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solidFill>
            <a:srgbClr val="9A261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en-US" sz="2100" kern="1200" dirty="0">
              <a:latin typeface="+mn-lt"/>
              <a:ea typeface="Times New Roman" charset="0"/>
              <a:cs typeface="Times New Roman" charset="0"/>
            </a:rPr>
            <a:t>Centrally acting </a:t>
          </a:r>
          <a:endParaRPr lang="en-US" sz="2100" kern="1200" dirty="0">
            <a:latin typeface="+mn-lt"/>
          </a:endParaRPr>
        </a:p>
      </dsp:txBody>
      <dsp:txXfrm>
        <a:off x="28327" y="1080551"/>
        <a:ext cx="4125055" cy="886896"/>
      </dsp:txXfrm>
    </dsp:sp>
    <dsp:sp modelId="{A84C9257-AA39-8F47-BCF4-525FF14D2685}">
      <dsp:nvSpPr>
        <dsp:cNvPr id="0" name=""/>
        <dsp:cNvSpPr/>
      </dsp:nvSpPr>
      <dsp:spPr>
        <a:xfrm>
          <a:off x="734" y="2105829"/>
          <a:ext cx="2047130" cy="9420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solidFill>
            <a:srgbClr val="9A261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1" kern="1200">
              <a:latin typeface="+mn-lt"/>
            </a:rPr>
            <a:t>Example: Baclofen</a:t>
          </a:r>
        </a:p>
        <a:p>
          <a:pPr lvl="0" algn="ctr" defTabSz="533400">
            <a:lnSpc>
              <a:spcPct val="90000"/>
            </a:lnSpc>
            <a:spcBef>
              <a:spcPct val="0"/>
            </a:spcBef>
            <a:spcAft>
              <a:spcPct val="35000"/>
            </a:spcAft>
          </a:pPr>
          <a:r>
            <a:rPr lang="en-US" altLang="en-US" sz="1200" kern="1200">
              <a:latin typeface="+mn-lt"/>
              <a:ea typeface="Times New Roman" charset="0"/>
              <a:cs typeface="Times New Roman" charset="0"/>
            </a:rPr>
            <a:t>GABA (gama-amino butyric acid ‘GABA’)* agonist – acts on spinal cord.</a:t>
          </a:r>
          <a:endParaRPr lang="en-US" altLang="en-US" sz="1200" b="1" kern="1200" dirty="0">
            <a:latin typeface="+mn-lt"/>
          </a:endParaRPr>
        </a:p>
      </dsp:txBody>
      <dsp:txXfrm>
        <a:off x="28327" y="2133422"/>
        <a:ext cx="1991944" cy="886896"/>
      </dsp:txXfrm>
    </dsp:sp>
    <dsp:sp modelId="{F865CFB8-23A9-E040-9C84-A0D0F4A3F0C4}">
      <dsp:nvSpPr>
        <dsp:cNvPr id="0" name=""/>
        <dsp:cNvSpPr/>
      </dsp:nvSpPr>
      <dsp:spPr>
        <a:xfrm>
          <a:off x="2133844" y="2105829"/>
          <a:ext cx="2047130" cy="9420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solidFill>
            <a:srgbClr val="9A261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1" kern="1200" dirty="0">
              <a:latin typeface="+mn-lt"/>
            </a:rPr>
            <a:t>Example: Diazepam (Benzodiazepines):</a:t>
          </a:r>
        </a:p>
        <a:p>
          <a:pPr lvl="0" algn="ctr" defTabSz="533400">
            <a:lnSpc>
              <a:spcPct val="90000"/>
            </a:lnSpc>
            <a:spcBef>
              <a:spcPct val="0"/>
            </a:spcBef>
            <a:spcAft>
              <a:spcPct val="35000"/>
            </a:spcAft>
          </a:pPr>
          <a:r>
            <a:rPr lang="en-US" altLang="en-US" sz="1200" kern="1200" dirty="0">
              <a:latin typeface="+mn-lt"/>
              <a:ea typeface="Times New Roman" charset="0"/>
              <a:cs typeface="Times New Roman" charset="0"/>
            </a:rPr>
            <a:t>facilitate GABA* action on CNS</a:t>
          </a:r>
          <a:r>
            <a:rPr lang="en-US" altLang="en-US" sz="1200" b="1" kern="1200" dirty="0">
              <a:latin typeface="+mn-lt"/>
            </a:rPr>
            <a:t> </a:t>
          </a:r>
          <a:endParaRPr lang="en-US" sz="1200" kern="1200" dirty="0">
            <a:latin typeface="+mn-lt"/>
          </a:endParaRPr>
        </a:p>
      </dsp:txBody>
      <dsp:txXfrm>
        <a:off x="2161437" y="2133422"/>
        <a:ext cx="1991944" cy="886896"/>
      </dsp:txXfrm>
    </dsp:sp>
    <dsp:sp modelId="{9821A80A-1938-264B-ABE8-E720DA818090}">
      <dsp:nvSpPr>
        <dsp:cNvPr id="0" name=""/>
        <dsp:cNvSpPr/>
      </dsp:nvSpPr>
      <dsp:spPr>
        <a:xfrm>
          <a:off x="4352934" y="1052958"/>
          <a:ext cx="2047130" cy="9420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solidFill>
            <a:srgbClr val="9A261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en-US" sz="2100" kern="1200" dirty="0">
              <a:latin typeface="+mn-lt"/>
              <a:ea typeface="Times New Roman" charset="0"/>
              <a:cs typeface="Times New Roman" charset="0"/>
            </a:rPr>
            <a:t>direct action on skeletal muscles</a:t>
          </a:r>
          <a:endParaRPr lang="en-US" sz="2100" kern="1200" dirty="0">
            <a:latin typeface="+mn-lt"/>
          </a:endParaRPr>
        </a:p>
      </dsp:txBody>
      <dsp:txXfrm>
        <a:off x="4380527" y="1080551"/>
        <a:ext cx="1991944" cy="886896"/>
      </dsp:txXfrm>
    </dsp:sp>
    <dsp:sp modelId="{5C10B108-50F0-0F46-AE00-63E1792E60CC}">
      <dsp:nvSpPr>
        <dsp:cNvPr id="0" name=""/>
        <dsp:cNvSpPr/>
      </dsp:nvSpPr>
      <dsp:spPr>
        <a:xfrm>
          <a:off x="4352934" y="2105829"/>
          <a:ext cx="2047130" cy="9420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solidFill>
            <a:srgbClr val="9A261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b="1" kern="1200" dirty="0">
              <a:latin typeface="+mn-lt"/>
            </a:rPr>
            <a:t>Example:</a:t>
          </a:r>
          <a:r>
            <a:rPr lang="en-US" altLang="en-US" sz="2000" b="1" kern="1200" baseline="0" dirty="0">
              <a:latin typeface="+mn-lt"/>
            </a:rPr>
            <a:t> </a:t>
          </a:r>
        </a:p>
        <a:p>
          <a:pPr lvl="0" algn="ctr" defTabSz="889000">
            <a:lnSpc>
              <a:spcPct val="90000"/>
            </a:lnSpc>
            <a:spcBef>
              <a:spcPct val="0"/>
            </a:spcBef>
            <a:spcAft>
              <a:spcPct val="35000"/>
            </a:spcAft>
          </a:pPr>
          <a:r>
            <a:rPr lang="en-US" altLang="en-US" sz="2000" b="1" kern="1200" dirty="0">
              <a:latin typeface="+mn-lt"/>
            </a:rPr>
            <a:t>Dantrolene</a:t>
          </a:r>
          <a:endParaRPr lang="en-US" sz="2000" kern="1200" dirty="0">
            <a:latin typeface="+mn-lt"/>
          </a:endParaRPr>
        </a:p>
      </dsp:txBody>
      <dsp:txXfrm>
        <a:off x="4380527" y="2133422"/>
        <a:ext cx="1991944" cy="8868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A8D08-045B-4466-9F7D-D1037B45358C}" type="datetimeFigureOut">
              <a:rPr lang="en-US" smtClean="0"/>
              <a:t>12/31/16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E3CDC-BBCB-493C-B2EF-FA0E3B60DDD2}" type="slidenum">
              <a:rPr lang="en-US" smtClean="0"/>
              <a:t>‹#›</a:t>
            </a:fld>
            <a:endParaRPr lang="en-US"/>
          </a:p>
        </p:txBody>
      </p:sp>
    </p:spTree>
    <p:extLst>
      <p:ext uri="{BB962C8B-B14F-4D97-AF65-F5344CB8AC3E}">
        <p14:creationId xmlns:p14="http://schemas.microsoft.com/office/powerpoint/2010/main" val="4094642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jpg"/><Relationship Id="rId6" Type="http://schemas.openxmlformats.org/officeDocument/2006/relationships/image" Target="../media/image3.jpe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1871" t="15000" r="904" b="5893"/>
          <a:stretch/>
        </p:blipFill>
        <p:spPr>
          <a:xfrm flipH="1">
            <a:off x="0" y="1910443"/>
            <a:ext cx="6858000" cy="7233557"/>
          </a:xfrm>
          <a:prstGeom prst="rect">
            <a:avLst/>
          </a:prstGeom>
        </p:spPr>
      </p:pic>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15000" t="31264" r="17501" b="25042"/>
          <a:stretch/>
        </p:blipFill>
        <p:spPr>
          <a:xfrm>
            <a:off x="63736" y="272232"/>
            <a:ext cx="1587028" cy="903425"/>
          </a:xfrm>
          <a:prstGeom prst="rect">
            <a:avLst/>
          </a:prstGeom>
        </p:spPr>
      </p:pic>
      <p:grpSp>
        <p:nvGrpSpPr>
          <p:cNvPr id="10" name="Group 9"/>
          <p:cNvGrpSpPr/>
          <p:nvPr userDrawn="1"/>
        </p:nvGrpSpPr>
        <p:grpSpPr>
          <a:xfrm>
            <a:off x="389953" y="7478052"/>
            <a:ext cx="124397" cy="141865"/>
            <a:chOff x="-4889" y="0"/>
            <a:chExt cx="150376" cy="171424"/>
          </a:xfrm>
          <a:solidFill>
            <a:srgbClr val="5787B7"/>
          </a:solidFill>
        </p:grpSpPr>
        <p:sp>
          <p:nvSpPr>
            <p:cNvPr id="11"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12"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sp>
        <p:nvSpPr>
          <p:cNvPr id="13" name="Rectangle 12"/>
          <p:cNvSpPr/>
          <p:nvPr userDrawn="1"/>
        </p:nvSpPr>
        <p:spPr>
          <a:xfrm>
            <a:off x="519610" y="7383142"/>
            <a:ext cx="3429000" cy="1200329"/>
          </a:xfrm>
          <a:prstGeom prst="rect">
            <a:avLst/>
          </a:prstGeom>
        </p:spPr>
        <p:txBody>
          <a:bodyPr>
            <a:spAutoFit/>
          </a:bodyPr>
          <a:lstStyle/>
          <a:p>
            <a:pPr algn="l"/>
            <a:r>
              <a:rPr lang="en-US" dirty="0">
                <a:solidFill>
                  <a:srgbClr val="2E6AA6"/>
                </a:solidFill>
              </a:rPr>
              <a:t>Titles</a:t>
            </a:r>
          </a:p>
          <a:p>
            <a:pPr algn="l"/>
            <a:r>
              <a:rPr lang="en-US" dirty="0">
                <a:solidFill>
                  <a:srgbClr val="9B261F"/>
                </a:solidFill>
              </a:rPr>
              <a:t>Very important</a:t>
            </a:r>
          </a:p>
          <a:p>
            <a:pPr algn="l"/>
            <a:r>
              <a:rPr lang="en-US" dirty="0">
                <a:solidFill>
                  <a:srgbClr val="A6A6A6"/>
                </a:solidFill>
              </a:rPr>
              <a:t>Extra information</a:t>
            </a:r>
          </a:p>
          <a:p>
            <a:pPr algn="l"/>
            <a:r>
              <a:rPr lang="en-US" dirty="0">
                <a:solidFill>
                  <a:srgbClr val="00B050"/>
                </a:solidFill>
              </a:rPr>
              <a:t>Terms</a:t>
            </a:r>
          </a:p>
        </p:txBody>
      </p:sp>
      <p:grpSp>
        <p:nvGrpSpPr>
          <p:cNvPr id="14" name="Group 13"/>
          <p:cNvGrpSpPr/>
          <p:nvPr userDrawn="1"/>
        </p:nvGrpSpPr>
        <p:grpSpPr>
          <a:xfrm>
            <a:off x="388184" y="7748766"/>
            <a:ext cx="124397" cy="141865"/>
            <a:chOff x="-4889" y="0"/>
            <a:chExt cx="150376" cy="171424"/>
          </a:xfrm>
          <a:solidFill>
            <a:srgbClr val="9B261F"/>
          </a:solidFill>
        </p:grpSpPr>
        <p:sp>
          <p:nvSpPr>
            <p:cNvPr id="15"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16"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grpSp>
        <p:nvGrpSpPr>
          <p:cNvPr id="17" name="Group 16"/>
          <p:cNvGrpSpPr/>
          <p:nvPr userDrawn="1"/>
        </p:nvGrpSpPr>
        <p:grpSpPr>
          <a:xfrm>
            <a:off x="385553" y="8025409"/>
            <a:ext cx="124397" cy="141865"/>
            <a:chOff x="-4889" y="0"/>
            <a:chExt cx="150376" cy="171424"/>
          </a:xfrm>
          <a:solidFill>
            <a:srgbClr val="A6A6A6"/>
          </a:solidFill>
        </p:grpSpPr>
        <p:sp>
          <p:nvSpPr>
            <p:cNvPr id="18"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19"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grpSp>
        <p:nvGrpSpPr>
          <p:cNvPr id="20" name="Group 19"/>
          <p:cNvGrpSpPr/>
          <p:nvPr userDrawn="1"/>
        </p:nvGrpSpPr>
        <p:grpSpPr>
          <a:xfrm>
            <a:off x="385553" y="8321832"/>
            <a:ext cx="124397" cy="141865"/>
            <a:chOff x="-4889" y="0"/>
            <a:chExt cx="150376" cy="171424"/>
          </a:xfrm>
          <a:solidFill>
            <a:srgbClr val="00B050"/>
          </a:solidFill>
        </p:grpSpPr>
        <p:sp>
          <p:nvSpPr>
            <p:cNvPr id="21"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dirty="0"/>
            </a:p>
          </p:txBody>
        </p:sp>
        <p:sp>
          <p:nvSpPr>
            <p:cNvPr id="22"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a:p>
          </p:txBody>
        </p:sp>
      </p:grpSp>
      <p:pic>
        <p:nvPicPr>
          <p:cNvPr id="25" name="Picture 24"/>
          <p:cNvPicPr>
            <a:picLocks noChangeAspect="1"/>
          </p:cNvPicPr>
          <p:nvPr userDrawn="1"/>
        </p:nvPicPr>
        <p:blipFill rotWithShape="1">
          <a:blip r:embed="rId4" cstate="print">
            <a:extLst>
              <a:ext uri="{28A0092B-C50C-407E-A947-70E740481C1C}">
                <a14:useLocalDpi xmlns:a14="http://schemas.microsoft.com/office/drawing/2010/main" val="0"/>
              </a:ext>
            </a:extLst>
          </a:blip>
          <a:srcRect l="15094" t="27778" r="14152" b="8889"/>
          <a:stretch/>
        </p:blipFill>
        <p:spPr>
          <a:xfrm>
            <a:off x="5343967" y="224790"/>
            <a:ext cx="1313565" cy="998307"/>
          </a:xfrm>
          <a:prstGeom prst="rect">
            <a:avLst/>
          </a:prstGeom>
        </p:spPr>
      </p:pic>
      <p:sp>
        <p:nvSpPr>
          <p:cNvPr id="24" name="Slide Number Placeholder 5"/>
          <p:cNvSpPr txBox="1">
            <a:spLocks/>
          </p:cNvSpPr>
          <p:nvPr userDrawn="1"/>
        </p:nvSpPr>
        <p:spPr>
          <a:xfrm>
            <a:off x="-968855" y="8736437"/>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mtClean="0"/>
              <a:pPr/>
              <a:t>‹#›</a:t>
            </a:fld>
            <a:endParaRPr lang="en-US" dirty="0"/>
          </a:p>
        </p:txBody>
      </p:sp>
    </p:spTree>
    <p:extLst>
      <p:ext uri="{BB962C8B-B14F-4D97-AF65-F5344CB8AC3E}">
        <p14:creationId xmlns:p14="http://schemas.microsoft.com/office/powerpoint/2010/main" val="54802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05BAB-76E4-4F8B-BEE7-D8A0F4C2FC4B}" type="datetime1">
              <a:rPr lang="en-US" smtClean="0"/>
              <a:t>12/31/16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222478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5724E3-D810-4E96-817D-348D62A58565}" type="datetime1">
              <a:rPr lang="en-US" smtClean="0"/>
              <a:t>12/31/16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179045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4" name="Rectangle 23"/>
          <p:cNvSpPr/>
          <p:nvPr userDrawn="1"/>
        </p:nvSpPr>
        <p:spPr>
          <a:xfrm>
            <a:off x="0" y="0"/>
            <a:ext cx="6857999" cy="914400"/>
          </a:xfrm>
          <a:prstGeom prst="rect">
            <a:avLst/>
          </a:prstGeom>
          <a:solidFill>
            <a:srgbClr val="2E6AA6"/>
          </a:solidFill>
          <a:ln>
            <a:solidFill>
              <a:srgbClr val="2E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userDrawn="1"/>
        </p:nvCxnSpPr>
        <p:spPr>
          <a:xfrm flipV="1">
            <a:off x="287649" y="-74674"/>
            <a:ext cx="2023825" cy="1328061"/>
          </a:xfrm>
          <a:prstGeom prst="line">
            <a:avLst/>
          </a:prstGeom>
          <a:ln w="11112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871" t="15000" r="904" b="5893"/>
          <a:stretch/>
        </p:blipFill>
        <p:spPr>
          <a:xfrm flipH="1">
            <a:off x="0" y="1910443"/>
            <a:ext cx="6858000" cy="7233557"/>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71488" y="2590435"/>
            <a:ext cx="5915025"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p:cNvCxnSpPr/>
          <p:nvPr userDrawn="1"/>
        </p:nvCxnSpPr>
        <p:spPr>
          <a:xfrm>
            <a:off x="-4525" y="914404"/>
            <a:ext cx="6858000" cy="0"/>
          </a:xfrm>
          <a:prstGeom prst="line">
            <a:avLst/>
          </a:prstGeom>
          <a:ln w="111125">
            <a:solidFill>
              <a:srgbClr val="9A261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flipV="1">
            <a:off x="563692" y="503466"/>
            <a:ext cx="369813" cy="277738"/>
          </a:xfrm>
          <a:prstGeom prst="line">
            <a:avLst/>
          </a:prstGeom>
          <a:ln w="111125">
            <a:solidFill>
              <a:srgbClr val="9A261F"/>
            </a:solidFill>
          </a:ln>
        </p:spPr>
        <p:style>
          <a:lnRef idx="1">
            <a:schemeClr val="accent1"/>
          </a:lnRef>
          <a:fillRef idx="0">
            <a:schemeClr val="accent1"/>
          </a:fillRef>
          <a:effectRef idx="0">
            <a:schemeClr val="accent1"/>
          </a:effectRef>
          <a:fontRef idx="minor">
            <a:schemeClr val="tx1"/>
          </a:fontRef>
        </p:style>
      </p:cxnSp>
      <p:sp>
        <p:nvSpPr>
          <p:cNvPr id="21" name="Oval 20"/>
          <p:cNvSpPr/>
          <p:nvPr userDrawn="1"/>
        </p:nvSpPr>
        <p:spPr>
          <a:xfrm>
            <a:off x="166327" y="202665"/>
            <a:ext cx="506186" cy="448842"/>
          </a:xfrm>
          <a:prstGeom prst="ellipse">
            <a:avLst/>
          </a:prstGeom>
          <a:solidFill>
            <a:srgbClr val="9A261F"/>
          </a:solidFill>
          <a:ln>
            <a:solidFill>
              <a:srgbClr val="9A26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hord 21"/>
          <p:cNvSpPr/>
          <p:nvPr userDrawn="1"/>
        </p:nvSpPr>
        <p:spPr>
          <a:xfrm rot="6768006">
            <a:off x="809863" y="631320"/>
            <a:ext cx="398451" cy="462693"/>
          </a:xfrm>
          <a:prstGeom prst="chord">
            <a:avLst/>
          </a:prstGeom>
          <a:solidFill>
            <a:srgbClr val="9A261F"/>
          </a:solidFill>
          <a:ln>
            <a:solidFill>
              <a:srgbClr val="9A26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lide Number Placeholder 5"/>
          <p:cNvSpPr txBox="1">
            <a:spLocks/>
          </p:cNvSpPr>
          <p:nvPr userDrawn="1"/>
        </p:nvSpPr>
        <p:spPr>
          <a:xfrm>
            <a:off x="-968855" y="8736437"/>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mtClean="0"/>
              <a:pPr/>
              <a:t>‹#›</a:t>
            </a:fld>
            <a:endParaRPr lang="en-US" dirty="0"/>
          </a:p>
        </p:txBody>
      </p:sp>
    </p:spTree>
    <p:extLst>
      <p:ext uri="{BB962C8B-B14F-4D97-AF65-F5344CB8AC3E}">
        <p14:creationId xmlns:p14="http://schemas.microsoft.com/office/powerpoint/2010/main" val="237194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a:extLst>
              <a:ext uri="{28A0092B-C50C-407E-A947-70E740481C1C}">
                <a14:useLocalDpi xmlns:a14="http://schemas.microsoft.com/office/drawing/2010/main" val="0"/>
              </a:ext>
            </a:extLst>
          </a:blip>
          <a:srcRect l="1871" t="15000" r="904" b="5893"/>
          <a:stretch/>
        </p:blipFill>
        <p:spPr>
          <a:xfrm flipH="1">
            <a:off x="0" y="1910443"/>
            <a:ext cx="6858000" cy="7233557"/>
          </a:xfrm>
          <a:prstGeom prst="rect">
            <a:avLst/>
          </a:prstGeom>
        </p:spPr>
      </p:pic>
      <p:pic>
        <p:nvPicPr>
          <p:cNvPr id="9" name="Picture 8"/>
          <p:cNvPicPr>
            <a:picLocks noChangeAspect="1"/>
          </p:cNvPicPr>
          <p:nvPr userDrawn="1"/>
        </p:nvPicPr>
        <p:blipFill>
          <a:blip r:embed="rId3"/>
          <a:stretch>
            <a:fillRect/>
          </a:stretch>
        </p:blipFill>
        <p:spPr>
          <a:xfrm>
            <a:off x="4620264" y="2190745"/>
            <a:ext cx="1094736" cy="1179739"/>
          </a:xfrm>
          <a:prstGeom prst="rect">
            <a:avLst/>
          </a:prstGeom>
        </p:spPr>
      </p:pic>
      <p:pic>
        <p:nvPicPr>
          <p:cNvPr id="8" name="Picture 7"/>
          <p:cNvPicPr>
            <a:picLocks noChangeAspect="1"/>
          </p:cNvPicPr>
          <p:nvPr userDrawn="1"/>
        </p:nvPicPr>
        <p:blipFill>
          <a:blip r:embed="rId4"/>
          <a:stretch>
            <a:fillRect/>
          </a:stretch>
        </p:blipFill>
        <p:spPr>
          <a:xfrm>
            <a:off x="1143000" y="1949031"/>
            <a:ext cx="1143575" cy="1421453"/>
          </a:xfrm>
          <a:prstGeom prst="rect">
            <a:avLst/>
          </a:prstGeom>
        </p:spPr>
      </p:pic>
      <p:pic>
        <p:nvPicPr>
          <p:cNvPr id="32" name="Picture 31"/>
          <p:cNvPicPr>
            <a:picLocks noChangeAspect="1"/>
          </p:cNvPicPr>
          <p:nvPr userDrawn="1"/>
        </p:nvPicPr>
        <p:blipFill rotWithShape="1">
          <a:blip r:embed="rId5">
            <a:extLst>
              <a:ext uri="{28A0092B-C50C-407E-A947-70E740481C1C}">
                <a14:useLocalDpi xmlns:a14="http://schemas.microsoft.com/office/drawing/2010/main" val="0"/>
              </a:ext>
            </a:extLst>
          </a:blip>
          <a:srcRect l="15000" t="31264" r="17501" b="25042"/>
          <a:stretch/>
        </p:blipFill>
        <p:spPr>
          <a:xfrm>
            <a:off x="63736" y="272232"/>
            <a:ext cx="1587028" cy="903425"/>
          </a:xfrm>
          <a:prstGeom prst="rect">
            <a:avLst/>
          </a:prstGeom>
        </p:spPr>
      </p:pic>
      <p:pic>
        <p:nvPicPr>
          <p:cNvPr id="46" name="Picture 45"/>
          <p:cNvPicPr>
            <a:picLocks noChangeAspect="1"/>
          </p:cNvPicPr>
          <p:nvPr userDrawn="1"/>
        </p:nvPicPr>
        <p:blipFill rotWithShape="1">
          <a:blip r:embed="rId6" cstate="print">
            <a:extLst>
              <a:ext uri="{28A0092B-C50C-407E-A947-70E740481C1C}">
                <a14:useLocalDpi xmlns:a14="http://schemas.microsoft.com/office/drawing/2010/main" val="0"/>
              </a:ext>
            </a:extLst>
          </a:blip>
          <a:srcRect l="15094" t="27778" r="14152" b="8889"/>
          <a:stretch/>
        </p:blipFill>
        <p:spPr>
          <a:xfrm>
            <a:off x="5343967" y="224790"/>
            <a:ext cx="1313565" cy="998307"/>
          </a:xfrm>
          <a:prstGeom prst="rect">
            <a:avLst/>
          </a:prstGeom>
        </p:spPr>
      </p:pic>
      <p:graphicFrame>
        <p:nvGraphicFramePr>
          <p:cNvPr id="47" name="Table 46"/>
          <p:cNvGraphicFramePr>
            <a:graphicFrameLocks noGrp="1"/>
          </p:cNvGraphicFramePr>
          <p:nvPr userDrawn="1">
            <p:extLst>
              <p:ext uri="{D42A27DB-BD31-4B8C-83A1-F6EECF244321}">
                <p14:modId xmlns:p14="http://schemas.microsoft.com/office/powerpoint/2010/main" val="1138748662"/>
              </p:ext>
            </p:extLst>
          </p:nvPr>
        </p:nvGraphicFramePr>
        <p:xfrm>
          <a:off x="1143000" y="3036358"/>
          <a:ext cx="4572000" cy="4328160"/>
        </p:xfrm>
        <a:graphic>
          <a:graphicData uri="http://schemas.openxmlformats.org/drawingml/2006/table">
            <a:tbl>
              <a:tblPr firstRow="1" bandRow="1">
                <a:tableStyleId>{74C1A8A3-306A-4EB7-A6B1-4F7E0EB9C5D6}</a:tableStyleId>
              </a:tblPr>
              <a:tblGrid>
                <a:gridCol w="2286000">
                  <a:extLst>
                    <a:ext uri="{9D8B030D-6E8A-4147-A177-3AD203B41FA5}">
                      <a16:colId xmlns:a16="http://schemas.microsoft.com/office/drawing/2014/main" xmlns="" val="911117513"/>
                    </a:ext>
                  </a:extLst>
                </a:gridCol>
                <a:gridCol w="2286000">
                  <a:extLst>
                    <a:ext uri="{9D8B030D-6E8A-4147-A177-3AD203B41FA5}">
                      <a16:colId xmlns:a16="http://schemas.microsoft.com/office/drawing/2014/main" xmlns="" val="789468325"/>
                    </a:ext>
                  </a:extLst>
                </a:gridCol>
              </a:tblGrid>
              <a:tr h="396240">
                <a:tc>
                  <a:txBody>
                    <a:bodyPr/>
                    <a:lstStyle/>
                    <a:p>
                      <a:pPr algn="ctr"/>
                      <a:r>
                        <a:rPr lang="en-US" sz="1800" dirty="0"/>
                        <a:t>Boys</a:t>
                      </a:r>
                      <a:endParaRPr lang="en-US" sz="1800" b="0" dirty="0"/>
                    </a:p>
                  </a:txBody>
                  <a:tcPr/>
                </a:tc>
                <a:tc>
                  <a:txBody>
                    <a:bodyPr/>
                    <a:lstStyle/>
                    <a:p>
                      <a:pPr algn="ctr"/>
                      <a:r>
                        <a:rPr lang="en-US" sz="1800" dirty="0"/>
                        <a:t>Girls</a:t>
                      </a:r>
                      <a:endParaRPr lang="en-US" sz="1800" b="0" dirty="0"/>
                    </a:p>
                  </a:txBody>
                  <a:tcPr/>
                </a:tc>
                <a:extLst>
                  <a:ext uri="{0D108BD9-81ED-4DB2-BD59-A6C34878D82A}">
                    <a16:rowId xmlns:a16="http://schemas.microsoft.com/office/drawing/2014/main" xmlns="" val="2063311802"/>
                  </a:ext>
                </a:extLst>
              </a:tr>
              <a:tr h="396240">
                <a:tc>
                  <a:txBody>
                    <a:bodyPr/>
                    <a:lstStyle/>
                    <a:p>
                      <a:pPr algn="ctr"/>
                      <a:r>
                        <a:rPr lang="ar-SA" sz="1800" dirty="0"/>
                        <a:t>عبدالرحمن ذكري </a:t>
                      </a:r>
                      <a:endParaRPr lang="en-US" sz="1800" b="0" dirty="0"/>
                    </a:p>
                  </a:txBody>
                  <a:tcPr/>
                </a:tc>
                <a:tc>
                  <a:txBody>
                    <a:bodyPr/>
                    <a:lstStyle/>
                    <a:p>
                      <a:pPr algn="ctr"/>
                      <a:r>
                        <a:rPr lang="ar-SA" sz="1800" dirty="0"/>
                        <a:t>اللولو الصليهم</a:t>
                      </a:r>
                      <a:endParaRPr lang="en-US" sz="1800" b="0" dirty="0"/>
                    </a:p>
                  </a:txBody>
                  <a:tcPr/>
                </a:tc>
                <a:extLst>
                  <a:ext uri="{0D108BD9-81ED-4DB2-BD59-A6C34878D82A}">
                    <a16:rowId xmlns:a16="http://schemas.microsoft.com/office/drawing/2014/main" xmlns="" val="1650623242"/>
                  </a:ext>
                </a:extLst>
              </a:tr>
              <a:tr h="396240">
                <a:tc>
                  <a:txBody>
                    <a:bodyPr/>
                    <a:lstStyle/>
                    <a:p>
                      <a:pPr algn="ctr"/>
                      <a:r>
                        <a:rPr lang="ar-SA" sz="1800" dirty="0"/>
                        <a:t>عبدالعزيز رضوان</a:t>
                      </a:r>
                      <a:endParaRPr lang="en-US" sz="1800" b="0" dirty="0"/>
                    </a:p>
                  </a:txBody>
                  <a:tcPr>
                    <a:noFill/>
                  </a:tcPr>
                </a:tc>
                <a:tc>
                  <a:txBody>
                    <a:bodyPr/>
                    <a:lstStyle/>
                    <a:p>
                      <a:pPr algn="ctr"/>
                      <a:r>
                        <a:rPr lang="ar-SA" sz="1800" dirty="0"/>
                        <a:t>روان سعد القحطاني</a:t>
                      </a:r>
                      <a:endParaRPr lang="en-US" sz="1800" b="0" dirty="0"/>
                    </a:p>
                  </a:txBody>
                  <a:tcPr>
                    <a:noFill/>
                  </a:tcPr>
                </a:tc>
                <a:extLst>
                  <a:ext uri="{0D108BD9-81ED-4DB2-BD59-A6C34878D82A}">
                    <a16:rowId xmlns:a16="http://schemas.microsoft.com/office/drawing/2014/main" xmlns="" val="856330458"/>
                  </a:ext>
                </a:extLst>
              </a:tr>
              <a:tr h="365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مؤيد</a:t>
                      </a:r>
                      <a:r>
                        <a:rPr lang="ar-SA" sz="1800" baseline="0" dirty="0"/>
                        <a:t> أحمد</a:t>
                      </a:r>
                      <a:endParaRPr lang="en-US" sz="1800" b="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أثير الرشيد</a:t>
                      </a:r>
                      <a:endParaRPr lang="en-US" sz="1800" b="0" dirty="0"/>
                    </a:p>
                  </a:txBody>
                  <a:tcPr/>
                </a:tc>
                <a:extLst>
                  <a:ext uri="{0D108BD9-81ED-4DB2-BD59-A6C34878D82A}">
                    <a16:rowId xmlns:a16="http://schemas.microsoft.com/office/drawing/2014/main" xmlns="" val="350299902"/>
                  </a:ext>
                </a:extLst>
              </a:tr>
              <a:tr h="396240">
                <a:tc>
                  <a:txBody>
                    <a:bodyPr/>
                    <a:lstStyle/>
                    <a:p>
                      <a:pPr algn="ctr"/>
                      <a:r>
                        <a:rPr lang="ar-SA" sz="1800" dirty="0"/>
                        <a:t>فيصل العباد</a:t>
                      </a:r>
                      <a:endParaRPr lang="en-US" sz="1800" b="0" dirty="0"/>
                    </a:p>
                  </a:txBody>
                  <a:tcPr>
                    <a:noFill/>
                  </a:tcPr>
                </a:tc>
                <a:tc>
                  <a:txBody>
                    <a:bodyPr/>
                    <a:lstStyle/>
                    <a:p>
                      <a:pPr algn="ctr"/>
                      <a:r>
                        <a:rPr lang="ar-SA" sz="1800" dirty="0"/>
                        <a:t>سما الحربي</a:t>
                      </a:r>
                      <a:endParaRPr lang="en-US" sz="1800" b="0" dirty="0"/>
                    </a:p>
                  </a:txBody>
                  <a:tcPr>
                    <a:noFill/>
                  </a:tcPr>
                </a:tc>
                <a:extLst>
                  <a:ext uri="{0D108BD9-81ED-4DB2-BD59-A6C34878D82A}">
                    <a16:rowId xmlns:a16="http://schemas.microsoft.com/office/drawing/2014/main" xmlns="" val="2479132213"/>
                  </a:ext>
                </a:extLst>
              </a:tr>
              <a:tr h="396240">
                <a:tc>
                  <a:txBody>
                    <a:bodyPr/>
                    <a:lstStyle/>
                    <a:p>
                      <a:pPr algn="ctr"/>
                      <a:r>
                        <a:rPr lang="ar-SA" sz="1800" dirty="0"/>
                        <a:t>فارس النفيسة </a:t>
                      </a:r>
                      <a:endParaRPr lang="en-US" sz="1800" b="0" dirty="0"/>
                    </a:p>
                  </a:txBody>
                  <a:tcPr/>
                </a:tc>
                <a:tc>
                  <a:txBody>
                    <a:bodyPr/>
                    <a:lstStyle/>
                    <a:p>
                      <a:pPr algn="ctr"/>
                      <a:r>
                        <a:rPr lang="ar-SA" sz="1800" dirty="0"/>
                        <a:t>نوره</a:t>
                      </a:r>
                      <a:r>
                        <a:rPr lang="ar-SA" sz="1800" baseline="0" dirty="0"/>
                        <a:t> الشبيب</a:t>
                      </a:r>
                      <a:endParaRPr lang="en-US" sz="1800" b="0" dirty="0"/>
                    </a:p>
                  </a:txBody>
                  <a:tcPr/>
                </a:tc>
                <a:extLst>
                  <a:ext uri="{0D108BD9-81ED-4DB2-BD59-A6C34878D82A}">
                    <a16:rowId xmlns:a16="http://schemas.microsoft.com/office/drawing/2014/main" xmlns="" val="3725425001"/>
                  </a:ext>
                </a:extLst>
              </a:tr>
              <a:tr h="396240">
                <a:tc>
                  <a:txBody>
                    <a:bodyPr/>
                    <a:lstStyle/>
                    <a:p>
                      <a:pPr algn="ctr"/>
                      <a:r>
                        <a:rPr lang="ar-SA" sz="1800" dirty="0"/>
                        <a:t>خالد العيسى </a:t>
                      </a:r>
                      <a:endParaRPr lang="en-US" sz="1800" b="0" dirty="0"/>
                    </a:p>
                  </a:txBody>
                  <a:tcPr>
                    <a:noFill/>
                  </a:tcPr>
                </a:tc>
                <a:tc>
                  <a:txBody>
                    <a:bodyPr/>
                    <a:lstStyle/>
                    <a:p>
                      <a:pPr algn="ctr"/>
                      <a:r>
                        <a:rPr lang="ar-SA" sz="1800" dirty="0"/>
                        <a:t>وتين الحمود</a:t>
                      </a:r>
                      <a:endParaRPr lang="en-US" sz="1800" b="0" dirty="0"/>
                    </a:p>
                  </a:txBody>
                  <a:tcPr>
                    <a:noFill/>
                  </a:tcPr>
                </a:tc>
                <a:extLst>
                  <a:ext uri="{0D108BD9-81ED-4DB2-BD59-A6C34878D82A}">
                    <a16:rowId xmlns:a16="http://schemas.microsoft.com/office/drawing/2014/main" xmlns="" val="1436267835"/>
                  </a:ext>
                </a:extLst>
              </a:tr>
              <a:tr h="396240">
                <a:tc>
                  <a:txBody>
                    <a:bodyPr/>
                    <a:lstStyle/>
                    <a:p>
                      <a:pPr algn="ctr"/>
                      <a:r>
                        <a:rPr lang="ar-SA" sz="1800" dirty="0"/>
                        <a:t>معاذ الفرحان</a:t>
                      </a:r>
                      <a:endParaRPr lang="en-US" sz="1800" b="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أمل القرني</a:t>
                      </a:r>
                      <a:endParaRPr lang="en-US" sz="1800" b="0" dirty="0"/>
                    </a:p>
                  </a:txBody>
                  <a:tcPr/>
                </a:tc>
                <a:extLst>
                  <a:ext uri="{0D108BD9-81ED-4DB2-BD59-A6C34878D82A}">
                    <a16:rowId xmlns:a16="http://schemas.microsoft.com/office/drawing/2014/main" xmlns="" val="1367017139"/>
                  </a:ext>
                </a:extLst>
              </a:tr>
              <a:tr h="396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عبدالرحمن</a:t>
                      </a:r>
                      <a:r>
                        <a:rPr lang="ar-SA" sz="1800" baseline="0" dirty="0"/>
                        <a:t> الجريان</a:t>
                      </a:r>
                      <a:endParaRPr lang="ar-SA" sz="1800" b="0" baseline="0" dirty="0"/>
                    </a:p>
                  </a:txBody>
                  <a:tcP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ابتسام المطيري</a:t>
                      </a:r>
                      <a:endParaRPr lang="en-US" sz="1800" b="0" dirty="0"/>
                    </a:p>
                  </a:txBody>
                  <a:tcPr>
                    <a:noFill/>
                  </a:tcPr>
                </a:tc>
                <a:extLst>
                  <a:ext uri="{0D108BD9-81ED-4DB2-BD59-A6C34878D82A}">
                    <a16:rowId xmlns:a16="http://schemas.microsoft.com/office/drawing/2014/main" xmlns="" val="3065719346"/>
                  </a:ext>
                </a:extLst>
              </a:tr>
              <a:tr h="396240">
                <a:tc>
                  <a:txBody>
                    <a:bodyPr/>
                    <a:lstStyle/>
                    <a:p>
                      <a:pPr algn="ctr"/>
                      <a:r>
                        <a:rPr lang="ar-SA" sz="1800" dirty="0"/>
                        <a:t>محمد خوجة </a:t>
                      </a:r>
                      <a:endParaRPr lang="en-US" sz="1800" b="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sz="1800" dirty="0"/>
                        <a:t>انوار العجمي</a:t>
                      </a:r>
                      <a:endParaRPr lang="en-US" sz="1800" b="0" dirty="0"/>
                    </a:p>
                  </a:txBody>
                  <a:tcPr/>
                </a:tc>
                <a:extLst>
                  <a:ext uri="{0D108BD9-81ED-4DB2-BD59-A6C34878D82A}">
                    <a16:rowId xmlns:a16="http://schemas.microsoft.com/office/drawing/2014/main" xmlns="" val="213623566"/>
                  </a:ext>
                </a:extLst>
              </a:tr>
              <a:tr h="396240">
                <a:tc>
                  <a:txBody>
                    <a:bodyPr/>
                    <a:lstStyle/>
                    <a:p>
                      <a:pPr algn="ctr"/>
                      <a:r>
                        <a:rPr lang="ar-SA" sz="1800" dirty="0"/>
                        <a:t>عمر التركستاني</a:t>
                      </a:r>
                      <a:endParaRPr lang="en-US" sz="1800" b="0" dirty="0"/>
                    </a:p>
                  </a:txBody>
                  <a:tcPr>
                    <a:noFill/>
                  </a:tcPr>
                </a:tc>
                <a:tc>
                  <a:txBody>
                    <a:bodyPr/>
                    <a:lstStyle/>
                    <a:p>
                      <a:pPr algn="ctr"/>
                      <a:r>
                        <a:rPr lang="ar-SA" sz="1800" dirty="0"/>
                        <a:t>رنا باراسين</a:t>
                      </a:r>
                      <a:endParaRPr lang="en-US" sz="1800" b="0" dirty="0"/>
                    </a:p>
                  </a:txBody>
                  <a:tcPr>
                    <a:noFill/>
                  </a:tcPr>
                </a:tc>
                <a:extLst>
                  <a:ext uri="{0D108BD9-81ED-4DB2-BD59-A6C34878D82A}">
                    <a16:rowId xmlns:a16="http://schemas.microsoft.com/office/drawing/2014/main" xmlns="" val="1774457631"/>
                  </a:ext>
                </a:extLst>
              </a:tr>
            </a:tbl>
          </a:graphicData>
        </a:graphic>
      </p:graphicFrame>
      <p:sp>
        <p:nvSpPr>
          <p:cNvPr id="48" name="Rectangle 47"/>
          <p:cNvSpPr/>
          <p:nvPr userDrawn="1"/>
        </p:nvSpPr>
        <p:spPr>
          <a:xfrm>
            <a:off x="243114" y="7143357"/>
            <a:ext cx="3429000" cy="1477328"/>
          </a:xfrm>
          <a:prstGeom prst="rect">
            <a:avLst/>
          </a:prstGeom>
        </p:spPr>
        <p:txBody>
          <a:bodyPr>
            <a:spAutoFit/>
          </a:bodyPr>
          <a:lstStyle/>
          <a:p>
            <a:pPr algn="l"/>
            <a:endParaRPr lang="en-US" sz="1800" baseline="0" dirty="0">
              <a:solidFill>
                <a:schemeClr val="accent5">
                  <a:lumMod val="60000"/>
                  <a:lumOff val="4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accent5">
                    <a:lumMod val="60000"/>
                    <a:lumOff val="40000"/>
                  </a:schemeClr>
                </a:solidFill>
              </a:rPr>
              <a:t>Contact</a:t>
            </a:r>
            <a:r>
              <a:rPr lang="en-US" sz="1800" baseline="0" dirty="0">
                <a:solidFill>
                  <a:schemeClr val="accent5">
                    <a:lumMod val="60000"/>
                    <a:lumOff val="40000"/>
                  </a:schemeClr>
                </a:solidFill>
              </a:rPr>
              <a:t> us :</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1800" baseline="0" dirty="0">
                <a:solidFill>
                  <a:schemeClr val="accent5">
                    <a:lumMod val="60000"/>
                    <a:lumOff val="40000"/>
                  </a:schemeClr>
                </a:solidFill>
              </a:rPr>
              <a:t>	@Pharma436</a:t>
            </a:r>
          </a:p>
          <a:p>
            <a:pPr algn="l">
              <a:lnSpc>
                <a:spcPct val="150000"/>
              </a:lnSpc>
            </a:pPr>
            <a:r>
              <a:rPr lang="en-US" sz="1800" baseline="0" dirty="0">
                <a:solidFill>
                  <a:schemeClr val="accent5">
                    <a:lumMod val="60000"/>
                    <a:lumOff val="40000"/>
                  </a:schemeClr>
                </a:solidFill>
              </a:rPr>
              <a:t> 	Pharma436@outlook.com</a:t>
            </a:r>
          </a:p>
        </p:txBody>
      </p:sp>
      <p:pic>
        <p:nvPicPr>
          <p:cNvPr id="2050" name="Picture 2" descr="Image result for outlook"/>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7853" y="8230892"/>
            <a:ext cx="347541" cy="3471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witter 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853" y="7833554"/>
            <a:ext cx="276443" cy="224866"/>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5"/>
          <p:cNvSpPr txBox="1">
            <a:spLocks/>
          </p:cNvSpPr>
          <p:nvPr userDrawn="1"/>
        </p:nvSpPr>
        <p:spPr>
          <a:xfrm>
            <a:off x="-968855" y="8736437"/>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mtClean="0"/>
              <a:pPr/>
              <a:t>‹#›</a:t>
            </a:fld>
            <a:endParaRPr lang="en-US" dirty="0"/>
          </a:p>
        </p:txBody>
      </p:sp>
      <p:pic>
        <p:nvPicPr>
          <p:cNvPr id="26" name="Picture 25"/>
          <p:cNvPicPr>
            <a:picLocks noChangeAspect="1"/>
          </p:cNvPicPr>
          <p:nvPr userDrawn="1"/>
        </p:nvPicPr>
        <p:blipFill rotWithShape="1">
          <a:blip r:embed="rId5">
            <a:extLst>
              <a:ext uri="{28A0092B-C50C-407E-A947-70E740481C1C}">
                <a14:useLocalDpi xmlns:a14="http://schemas.microsoft.com/office/drawing/2010/main" val="0"/>
              </a:ext>
            </a:extLst>
          </a:blip>
          <a:srcRect l="15000" t="31264" r="17501" b="25042"/>
          <a:stretch/>
        </p:blipFill>
        <p:spPr>
          <a:xfrm rot="1164955">
            <a:off x="1787977" y="2744404"/>
            <a:ext cx="220564" cy="125557"/>
          </a:xfrm>
          <a:prstGeom prst="rect">
            <a:avLst/>
          </a:prstGeom>
        </p:spPr>
      </p:pic>
      <p:pic>
        <p:nvPicPr>
          <p:cNvPr id="28" name="Picture 27"/>
          <p:cNvPicPr>
            <a:picLocks noChangeAspect="1"/>
          </p:cNvPicPr>
          <p:nvPr userDrawn="1"/>
        </p:nvPicPr>
        <p:blipFill rotWithShape="1">
          <a:blip r:embed="rId5">
            <a:extLst>
              <a:ext uri="{28A0092B-C50C-407E-A947-70E740481C1C}">
                <a14:useLocalDpi xmlns:a14="http://schemas.microsoft.com/office/drawing/2010/main" val="0"/>
              </a:ext>
            </a:extLst>
          </a:blip>
          <a:srcRect l="15000" t="31264" r="17501" b="25042"/>
          <a:stretch/>
        </p:blipFill>
        <p:spPr>
          <a:xfrm rot="20416561">
            <a:off x="4777294" y="2667211"/>
            <a:ext cx="220564" cy="125557"/>
          </a:xfrm>
          <a:prstGeom prst="rect">
            <a:avLst/>
          </a:prstGeom>
        </p:spPr>
      </p:pic>
    </p:spTree>
    <p:extLst>
      <p:ext uri="{BB962C8B-B14F-4D97-AF65-F5344CB8AC3E}">
        <p14:creationId xmlns:p14="http://schemas.microsoft.com/office/powerpoint/2010/main" val="166474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C611B1-3D6B-477A-8474-2D239A2A1E30}" type="datetime1">
              <a:rPr lang="en-US" smtClean="0"/>
              <a:t>12/31/16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75155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77EDDB-ECFC-4C6A-A764-DDA07B8D50B2}" type="datetime1">
              <a:rPr lang="en-US" smtClean="0"/>
              <a:t>12/31/16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25069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EE28A4-AFEA-4A34-95A8-247BD3CB8071}" type="datetime1">
              <a:rPr lang="en-US" smtClean="0"/>
              <a:t>12/31/16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172367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340E1-ABA2-42F5-8697-1953C1EA20E1}" type="datetime1">
              <a:rPr lang="en-US" smtClean="0"/>
              <a:t>12/31/16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242648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1440C7-4DFA-4933-83B3-3A392722552D}" type="datetime1">
              <a:rPr lang="en-US" smtClean="0"/>
              <a:t>12/31/16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72607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9C53EB8-C00B-4BF9-A965-EFF7903BF2A5}" type="datetime1">
              <a:rPr lang="en-US" smtClean="0"/>
              <a:t>12/31/16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extLst>
      <p:ext uri="{BB962C8B-B14F-4D97-AF65-F5344CB8AC3E}">
        <p14:creationId xmlns:p14="http://schemas.microsoft.com/office/powerpoint/2010/main" val="38381782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56D2050-8821-4C78-B239-8673A458227B}" type="datetime1">
              <a:rPr lang="en-US" smtClean="0"/>
              <a:t>12/31/16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7AFC90E-8276-4409-9486-97887BD13FEA}" type="slidenum">
              <a:rPr lang="en-US" smtClean="0"/>
              <a:t>‹#›</a:t>
            </a:fld>
            <a:endParaRPr lang="en-US"/>
          </a:p>
        </p:txBody>
      </p:sp>
    </p:spTree>
    <p:extLst>
      <p:ext uri="{BB962C8B-B14F-4D97-AF65-F5344CB8AC3E}">
        <p14:creationId xmlns:p14="http://schemas.microsoft.com/office/powerpoint/2010/main" val="3755649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onlineexambuilder.com/pharmacology-skeletal-muscle-relaxants/exam-11943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8.png"/><Relationship Id="rId8"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000" t="31264" r="17501" b="25042"/>
          <a:stretch/>
        </p:blipFill>
        <p:spPr>
          <a:xfrm>
            <a:off x="63736" y="272232"/>
            <a:ext cx="1587028" cy="903425"/>
          </a:xfrm>
          <a:prstGeom prst="rect">
            <a:avLst/>
          </a:prstGeom>
        </p:spPr>
      </p:pic>
      <p:sp>
        <p:nvSpPr>
          <p:cNvPr id="32" name="TextBox 31"/>
          <p:cNvSpPr txBox="1"/>
          <p:nvPr/>
        </p:nvSpPr>
        <p:spPr>
          <a:xfrm>
            <a:off x="2576265" y="6932862"/>
            <a:ext cx="3136598"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ar-SA" sz="1600" dirty="0">
                <a:solidFill>
                  <a:srgbClr val="2E6AA6"/>
                </a:solidFill>
                <a:latin typeface="Arial Unicode MS" panose="020B0604020202020204" pitchFamily="34" charset="-128"/>
                <a:ea typeface="Arial Unicode MS" panose="020B0604020202020204" pitchFamily="34" charset="-128"/>
                <a:cs typeface="Arial Unicode MS" panose="020B0604020202020204" pitchFamily="34" charset="-128"/>
              </a:rPr>
              <a:t>إجعلوا أحلامكم كحمام الحرم محرم’’ قتلها.</a:t>
            </a:r>
          </a:p>
        </p:txBody>
      </p:sp>
      <p:sp>
        <p:nvSpPr>
          <p:cNvPr id="19" name="TextBox 18"/>
          <p:cNvSpPr txBox="1"/>
          <p:nvPr/>
        </p:nvSpPr>
        <p:spPr>
          <a:xfrm>
            <a:off x="1019626" y="1516406"/>
            <a:ext cx="4818743" cy="584775"/>
          </a:xfrm>
          <a:prstGeom prst="rect">
            <a:avLst/>
          </a:prstGeom>
          <a:noFill/>
        </p:spPr>
        <p:txBody>
          <a:bodyPr wrap="square" rtlCol="0">
            <a:spAutoFit/>
          </a:bodyPr>
          <a:lstStyle/>
          <a:p>
            <a:pPr algn="ctr"/>
            <a:r>
              <a:rPr lang="en-US" sz="3200" dirty="0">
                <a:solidFill>
                  <a:schemeClr val="accent5">
                    <a:lumMod val="60000"/>
                    <a:lumOff val="40000"/>
                  </a:schemeClr>
                </a:solidFill>
              </a:rPr>
              <a:t>Skeletal muscle relaxants</a:t>
            </a:r>
          </a:p>
        </p:txBody>
      </p:sp>
      <p:sp>
        <p:nvSpPr>
          <p:cNvPr id="34" name="TextBox 33"/>
          <p:cNvSpPr txBox="1"/>
          <p:nvPr/>
        </p:nvSpPr>
        <p:spPr>
          <a:xfrm>
            <a:off x="614079" y="2638851"/>
            <a:ext cx="5629835" cy="2585323"/>
          </a:xfrm>
          <a:prstGeom prst="rect">
            <a:avLst/>
          </a:prstGeom>
          <a:noFill/>
        </p:spPr>
        <p:txBody>
          <a:bodyPr wrap="square" rtlCol="0">
            <a:spAutoFit/>
          </a:bodyPr>
          <a:lstStyle/>
          <a:p>
            <a:r>
              <a:rPr lang="en-US" dirty="0">
                <a:solidFill>
                  <a:schemeClr val="bg2">
                    <a:lumMod val="50000"/>
                  </a:schemeClr>
                </a:solidFill>
              </a:rPr>
              <a:t>Objectives: </a:t>
            </a:r>
          </a:p>
          <a:p>
            <a:pPr marL="742950" lvl="1" indent="-285750">
              <a:buFont typeface="Wingdings" panose="05000000000000000000" pitchFamily="2" charset="2"/>
              <a:buChar char="Ø"/>
            </a:pPr>
            <a:r>
              <a:rPr lang="en-US" sz="1600" dirty="0">
                <a:solidFill>
                  <a:schemeClr val="bg2">
                    <a:lumMod val="50000"/>
                  </a:schemeClr>
                </a:solidFill>
              </a:rPr>
              <a:t>Identify classification of skeletal muscle relaxants. </a:t>
            </a:r>
          </a:p>
          <a:p>
            <a:pPr marL="742950" lvl="1" indent="-285750">
              <a:buFont typeface="Wingdings" panose="05000000000000000000" pitchFamily="2" charset="2"/>
              <a:buChar char="Ø"/>
            </a:pPr>
            <a:r>
              <a:rPr lang="en-US" sz="1600" dirty="0">
                <a:solidFill>
                  <a:schemeClr val="bg2">
                    <a:lumMod val="50000"/>
                  </a:schemeClr>
                </a:solidFill>
              </a:rPr>
              <a:t>Describe the pharmacokinetics and dynamics of neuromuscular relaxants. </a:t>
            </a:r>
          </a:p>
          <a:p>
            <a:pPr marL="742950" lvl="1" indent="-285750">
              <a:buFont typeface="Wingdings" panose="05000000000000000000" pitchFamily="2" charset="2"/>
              <a:buChar char="Ø"/>
            </a:pPr>
            <a:r>
              <a:rPr lang="en-US" sz="1600" dirty="0">
                <a:solidFill>
                  <a:schemeClr val="bg2">
                    <a:lumMod val="50000"/>
                  </a:schemeClr>
                </a:solidFill>
              </a:rPr>
              <a:t>Recognize the clinical application for neuromuscular blockers </a:t>
            </a:r>
          </a:p>
          <a:p>
            <a:pPr marL="742950" lvl="1" indent="-285750">
              <a:buFont typeface="Wingdings" panose="05000000000000000000" pitchFamily="2" charset="2"/>
              <a:buChar char="Ø"/>
            </a:pPr>
            <a:r>
              <a:rPr lang="en-US" sz="1600" dirty="0">
                <a:solidFill>
                  <a:schemeClr val="bg2">
                    <a:lumMod val="50000"/>
                  </a:schemeClr>
                </a:solidFill>
              </a:rPr>
              <a:t>Know the different types of spasmolytic. </a:t>
            </a:r>
          </a:p>
          <a:p>
            <a:pPr marL="742950" lvl="1" indent="-285750">
              <a:buFont typeface="Wingdings" panose="05000000000000000000" pitchFamily="2" charset="2"/>
              <a:buChar char="Ø"/>
            </a:pPr>
            <a:r>
              <a:rPr lang="en-US" sz="1600" dirty="0">
                <a:solidFill>
                  <a:schemeClr val="bg2">
                    <a:lumMod val="50000"/>
                  </a:schemeClr>
                </a:solidFill>
              </a:rPr>
              <a:t>Describe the pharmacokinetics and dynamics of spasmolytic drugs. </a:t>
            </a:r>
          </a:p>
          <a:p>
            <a:pPr marL="742950" lvl="1" indent="-285750">
              <a:buFont typeface="Wingdings" panose="05000000000000000000" pitchFamily="2" charset="2"/>
              <a:buChar char="Ø"/>
            </a:pPr>
            <a:r>
              <a:rPr lang="en-US" sz="1600" dirty="0">
                <a:solidFill>
                  <a:schemeClr val="bg2">
                    <a:lumMod val="50000"/>
                  </a:schemeClr>
                </a:solidFill>
              </a:rPr>
              <a:t>Recognize the clinical application for spasmolytic drugs.</a:t>
            </a:r>
          </a:p>
        </p:txBody>
      </p:sp>
      <p:sp>
        <p:nvSpPr>
          <p:cNvPr id="6" name="TextBox 5"/>
          <p:cNvSpPr txBox="1"/>
          <p:nvPr/>
        </p:nvSpPr>
        <p:spPr>
          <a:xfrm>
            <a:off x="22408" y="5469456"/>
            <a:ext cx="5785173" cy="584775"/>
          </a:xfrm>
          <a:prstGeom prst="rect">
            <a:avLst/>
          </a:prstGeom>
          <a:noFill/>
        </p:spPr>
        <p:txBody>
          <a:bodyPr wrap="none" rtlCol="0">
            <a:spAutoFit/>
          </a:bodyPr>
          <a:lstStyle/>
          <a:p>
            <a:pPr marL="742950" lvl="1" indent="-285750">
              <a:buFont typeface="Arial" panose="020B0604020202020204" pitchFamily="34" charset="0"/>
              <a:buChar char="•"/>
            </a:pPr>
            <a:r>
              <a:rPr lang="en-US" sz="1600" dirty="0">
                <a:solidFill>
                  <a:srgbClr val="9A261F"/>
                </a:solidFill>
              </a:rPr>
              <a:t>We recommend you to study NEUROMUSCLAR JUNCTION </a:t>
            </a:r>
          </a:p>
          <a:p>
            <a:pPr lvl="1"/>
            <a:r>
              <a:rPr lang="en-US" sz="1600" dirty="0">
                <a:solidFill>
                  <a:srgbClr val="9A261F"/>
                </a:solidFill>
              </a:rPr>
              <a:t>Lecture in physiology. </a:t>
            </a:r>
            <a:endParaRPr lang="en-US" sz="1600" dirty="0">
              <a:solidFill>
                <a:srgbClr val="9A261F"/>
              </a:solidFill>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6093368"/>
            <a:ext cx="1426970" cy="1188000"/>
          </a:xfrm>
          <a:prstGeom prst="rect">
            <a:avLst/>
          </a:prstGeom>
        </p:spPr>
      </p:pic>
    </p:spTree>
    <p:extLst>
      <p:ext uri="{BB962C8B-B14F-4D97-AF65-F5344CB8AC3E}">
        <p14:creationId xmlns:p14="http://schemas.microsoft.com/office/powerpoint/2010/main" val="328685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hyperther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2897" y="1850959"/>
            <a:ext cx="1445104" cy="21641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487" y="896852"/>
            <a:ext cx="6472517" cy="7509748"/>
          </a:xfrm>
          <a:prstGeom prst="rect">
            <a:avLst/>
          </a:prstGeom>
          <a:noFill/>
        </p:spPr>
        <p:txBody>
          <a:bodyPr wrap="square" rtlCol="0">
            <a:spAutoFit/>
          </a:bodyPr>
          <a:lstStyle/>
          <a:p>
            <a:pPr algn="ctr"/>
            <a:endParaRPr lang="en-US" sz="3200" dirty="0">
              <a:solidFill>
                <a:srgbClr val="2E6AA6"/>
              </a:solidFill>
            </a:endParaRPr>
          </a:p>
          <a:p>
            <a:r>
              <a:rPr lang="en-US" sz="2400" b="1" spc="-5" dirty="0">
                <a:solidFill>
                  <a:srgbClr val="2E6AA6"/>
                </a:solidFill>
                <a:cs typeface="Calibri"/>
              </a:rPr>
              <a:t>Definition: </a:t>
            </a:r>
            <a:r>
              <a:rPr lang="en-US" spc="-5" dirty="0">
                <a:solidFill>
                  <a:srgbClr val="00B050"/>
                </a:solidFill>
                <a:cs typeface="Calibri"/>
              </a:rPr>
              <a:t>the </a:t>
            </a:r>
            <a:r>
              <a:rPr lang="en-US" spc="-20" dirty="0">
                <a:solidFill>
                  <a:srgbClr val="00B050"/>
                </a:solidFill>
                <a:cs typeface="Calibri"/>
              </a:rPr>
              <a:t>rare </a:t>
            </a:r>
            <a:r>
              <a:rPr lang="en-US" spc="-10" dirty="0">
                <a:solidFill>
                  <a:srgbClr val="00B050"/>
                </a:solidFill>
                <a:cs typeface="Calibri"/>
              </a:rPr>
              <a:t>bizarre </a:t>
            </a:r>
            <a:r>
              <a:rPr lang="en-US" spc="-5" dirty="0">
                <a:solidFill>
                  <a:srgbClr val="00B050"/>
                </a:solidFill>
                <a:cs typeface="Calibri"/>
              </a:rPr>
              <a:t>inherited condition of </a:t>
            </a:r>
            <a:r>
              <a:rPr lang="en-US" spc="-10" dirty="0">
                <a:solidFill>
                  <a:srgbClr val="00B050"/>
                </a:solidFill>
                <a:cs typeface="Calibri"/>
              </a:rPr>
              <a:t>having </a:t>
            </a:r>
            <a:r>
              <a:rPr lang="en-US" spc="-5" dirty="0">
                <a:solidFill>
                  <a:srgbClr val="00B050"/>
                </a:solidFill>
                <a:cs typeface="Calibri"/>
              </a:rPr>
              <a:t>a  </a:t>
            </a:r>
            <a:r>
              <a:rPr lang="en-US" spc="-10" dirty="0">
                <a:solidFill>
                  <a:srgbClr val="00B050"/>
                </a:solidFill>
                <a:cs typeface="Calibri"/>
              </a:rPr>
              <a:t>body </a:t>
            </a:r>
            <a:r>
              <a:rPr lang="en-US" spc="-15" dirty="0">
                <a:solidFill>
                  <a:srgbClr val="00B050"/>
                </a:solidFill>
                <a:cs typeface="Calibri"/>
              </a:rPr>
              <a:t>temperature </a:t>
            </a:r>
            <a:r>
              <a:rPr lang="en-US" spc="-10" dirty="0">
                <a:solidFill>
                  <a:srgbClr val="00B050"/>
                </a:solidFill>
                <a:cs typeface="Calibri"/>
              </a:rPr>
              <a:t>greatly above</a:t>
            </a:r>
            <a:r>
              <a:rPr lang="en-US" spc="90" dirty="0">
                <a:solidFill>
                  <a:srgbClr val="00B050"/>
                </a:solidFill>
                <a:cs typeface="Calibri"/>
              </a:rPr>
              <a:t> </a:t>
            </a:r>
            <a:r>
              <a:rPr lang="en-US" spc="-5" dirty="0">
                <a:solidFill>
                  <a:srgbClr val="00B050"/>
                </a:solidFill>
                <a:cs typeface="Calibri"/>
              </a:rPr>
              <a:t>normal.</a:t>
            </a:r>
            <a:endParaRPr lang="ar-SA" spc="-5" dirty="0">
              <a:solidFill>
                <a:srgbClr val="00B050"/>
              </a:solidFill>
              <a:cs typeface="Calibri"/>
            </a:endParaRPr>
          </a:p>
          <a:p>
            <a:endParaRPr lang="en-US" spc="-5" dirty="0">
              <a:solidFill>
                <a:srgbClr val="00B050"/>
              </a:solidFill>
              <a:cs typeface="Calibri"/>
            </a:endParaRPr>
          </a:p>
          <a:p>
            <a:r>
              <a:rPr lang="en-US" sz="2400" dirty="0">
                <a:solidFill>
                  <a:srgbClr val="2E6AA6"/>
                </a:solidFill>
              </a:rPr>
              <a:t>Occurs upon administration of drugs as: </a:t>
            </a:r>
            <a:endParaRPr lang="en-US" sz="2400" dirty="0">
              <a:solidFill>
                <a:srgbClr val="2E6AA6"/>
              </a:solidFill>
              <a:cs typeface="Calibri"/>
            </a:endParaRPr>
          </a:p>
          <a:p>
            <a:pPr marL="285750" indent="-285750">
              <a:buFont typeface="Arial" charset="0"/>
              <a:buChar char="•"/>
            </a:pPr>
            <a:r>
              <a:rPr lang="en-US" dirty="0"/>
              <a:t>general anesthesia e.g. </a:t>
            </a:r>
            <a:r>
              <a:rPr lang="en-US" dirty="0">
                <a:solidFill>
                  <a:srgbClr val="9A261F"/>
                </a:solidFill>
              </a:rPr>
              <a:t>halothane</a:t>
            </a:r>
            <a:r>
              <a:rPr lang="en-US" dirty="0"/>
              <a:t> </a:t>
            </a:r>
          </a:p>
          <a:p>
            <a:pPr marL="285750" indent="-285750">
              <a:buFont typeface="Arial" charset="0"/>
              <a:buChar char="•"/>
            </a:pPr>
            <a:r>
              <a:rPr lang="en-US" dirty="0"/>
              <a:t>neuromuscular blockers e.g. </a:t>
            </a:r>
            <a:r>
              <a:rPr lang="en-US" dirty="0">
                <a:solidFill>
                  <a:srgbClr val="9A261F"/>
                </a:solidFill>
              </a:rPr>
              <a:t>succinylcholine</a:t>
            </a:r>
            <a:endParaRPr lang="ar-SA" dirty="0">
              <a:solidFill>
                <a:srgbClr val="9A261F"/>
              </a:solidFill>
            </a:endParaRPr>
          </a:p>
          <a:p>
            <a:pPr marL="285750" indent="-285750">
              <a:buFont typeface="Arial" charset="0"/>
              <a:buChar char="•"/>
            </a:pPr>
            <a:endParaRPr lang="en-US" b="1" dirty="0"/>
          </a:p>
          <a:p>
            <a:r>
              <a:rPr lang="en-US" sz="2400" dirty="0">
                <a:solidFill>
                  <a:srgbClr val="2E6AA6"/>
                </a:solidFill>
              </a:rPr>
              <a:t>Mechanism of the disease: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2400" b="1" dirty="0">
              <a:solidFill>
                <a:srgbClr val="2E6AA6"/>
              </a:solidFill>
            </a:endParaRPr>
          </a:p>
          <a:p>
            <a:endParaRPr lang="en-US" sz="2400" b="1" dirty="0">
              <a:solidFill>
                <a:srgbClr val="2E6AA6"/>
              </a:solidFill>
            </a:endParaRPr>
          </a:p>
          <a:p>
            <a:r>
              <a:rPr lang="en-US" sz="2400" dirty="0">
                <a:solidFill>
                  <a:srgbClr val="2E6AA6"/>
                </a:solidFill>
              </a:rPr>
              <a:t>Treatment : </a:t>
            </a:r>
            <a:r>
              <a:rPr lang="en-US" dirty="0" err="1">
                <a:solidFill>
                  <a:srgbClr val="9A261F"/>
                </a:solidFill>
              </a:rPr>
              <a:t>Dantrolene</a:t>
            </a:r>
            <a:endParaRPr lang="en-US" dirty="0">
              <a:solidFill>
                <a:srgbClr val="9A261F"/>
              </a:solidFill>
            </a:endParaRPr>
          </a:p>
        </p:txBody>
      </p:sp>
      <p:graphicFrame>
        <p:nvGraphicFramePr>
          <p:cNvPr id="3" name="Diagram 2"/>
          <p:cNvGraphicFramePr/>
          <p:nvPr>
            <p:extLst>
              <p:ext uri="{D42A27DB-BD31-4B8C-83A1-F6EECF244321}">
                <p14:modId xmlns:p14="http://schemas.microsoft.com/office/powerpoint/2010/main" val="1298038748"/>
              </p:ext>
            </p:extLst>
          </p:nvPr>
        </p:nvGraphicFramePr>
        <p:xfrm>
          <a:off x="458278" y="4013824"/>
          <a:ext cx="6022934"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590800" y="419799"/>
            <a:ext cx="4267200" cy="954107"/>
          </a:xfrm>
          <a:prstGeom prst="rect">
            <a:avLst/>
          </a:prstGeom>
          <a:noFill/>
        </p:spPr>
        <p:txBody>
          <a:bodyPr wrap="square" rtlCol="0">
            <a:spAutoFit/>
          </a:bodyPr>
          <a:lstStyle/>
          <a:p>
            <a:pPr algn="r"/>
            <a:r>
              <a:rPr lang="en-US" sz="2800" b="1" dirty="0">
                <a:solidFill>
                  <a:schemeClr val="bg1"/>
                </a:solidFill>
              </a:rPr>
              <a:t>Malignant hyperthermia</a:t>
            </a:r>
          </a:p>
          <a:p>
            <a:pPr algn="r"/>
            <a:endParaRPr lang="en-US" sz="2800" b="1" dirty="0">
              <a:solidFill>
                <a:schemeClr val="bg1"/>
              </a:solidFill>
            </a:endParaRPr>
          </a:p>
        </p:txBody>
      </p:sp>
    </p:spTree>
    <p:extLst>
      <p:ext uri="{BB962C8B-B14F-4D97-AF65-F5344CB8AC3E}">
        <p14:creationId xmlns:p14="http://schemas.microsoft.com/office/powerpoint/2010/main" val="272890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onvul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663328" y="2150645"/>
            <a:ext cx="930882" cy="868680"/>
          </a:xfrm>
          <a:prstGeom prst="rect">
            <a:avLst/>
          </a:prstGeom>
          <a:noFill/>
          <a:ln>
            <a:solidFill>
              <a:srgbClr val="2E6AA6"/>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5389" y="1301153"/>
            <a:ext cx="6408821" cy="6001643"/>
          </a:xfrm>
          <a:prstGeom prst="rect">
            <a:avLst/>
          </a:prstGeom>
          <a:noFill/>
        </p:spPr>
        <p:txBody>
          <a:bodyPr wrap="square" rtlCol="0">
            <a:spAutoFit/>
          </a:bodyPr>
          <a:lstStyle/>
          <a:p>
            <a:pPr marL="285750" indent="-285750">
              <a:buFont typeface="Arial" panose="020B0604020202020204" pitchFamily="34" charset="0"/>
              <a:buChar char="•"/>
            </a:pPr>
            <a:r>
              <a:rPr lang="en-US" altLang="en-US" sz="1600" dirty="0">
                <a:ea typeface="Times New Roman" charset="0"/>
                <a:cs typeface="Times New Roman" charset="0"/>
              </a:rPr>
              <a:t>control convulsion </a:t>
            </a:r>
            <a:r>
              <a:rPr lang="en-US" altLang="en-US" sz="1600" dirty="0">
                <a:ea typeface="Times New Roman" charset="0"/>
                <a:cs typeface="Times New Roman" charset="0"/>
                <a:sym typeface="Symbol" charset="2"/>
              </a:rPr>
              <a:t></a:t>
            </a:r>
            <a:r>
              <a:rPr lang="en-US" altLang="en-US" sz="1600" dirty="0">
                <a:ea typeface="Times New Roman" charset="0"/>
                <a:cs typeface="Times New Roman" charset="0"/>
              </a:rPr>
              <a:t> electroshock therapy in psychotic patients </a:t>
            </a:r>
            <a:r>
              <a:rPr lang="en-US" altLang="en-US" sz="1600" dirty="0">
                <a:solidFill>
                  <a:srgbClr val="A6A6A6"/>
                </a:solidFill>
                <a:ea typeface="Times New Roman" charset="0"/>
                <a:cs typeface="Times New Roman" charset="0"/>
              </a:rPr>
              <a:t>(before we give electrical shock, we need to relax the muscle, so we use neuromuscular blockers. If we don’t use NMB and give the electrical shock that may cause bone fracture)</a:t>
            </a:r>
            <a:endParaRPr lang="ar-SA" altLang="en-US" sz="1600" dirty="0">
              <a:solidFill>
                <a:srgbClr val="A6A6A6"/>
              </a:solidFill>
              <a:ea typeface="Times New Roman" charset="0"/>
              <a:cs typeface="Times New Roman" charset="0"/>
            </a:endParaRPr>
          </a:p>
          <a:p>
            <a:pPr rtl="1"/>
            <a:endParaRPr lang="en-US" altLang="en-US" sz="1600" dirty="0">
              <a:solidFill>
                <a:srgbClr val="A6A6A6"/>
              </a:solidFill>
              <a:ea typeface="Times New Roman" charset="0"/>
              <a:cs typeface="Times New Roman" charset="0"/>
            </a:endParaRPr>
          </a:p>
          <a:p>
            <a:pPr marL="285750" indent="-285750">
              <a:buFont typeface="Arial" panose="020B0604020202020204" pitchFamily="34" charset="0"/>
              <a:buChar char="•"/>
            </a:pPr>
            <a:r>
              <a:rPr lang="en-US" altLang="en-US" sz="1600" dirty="0">
                <a:ea typeface="Times New Roman" charset="0"/>
                <a:cs typeface="Times New Roman" charset="0"/>
              </a:rPr>
              <a:t>Relieve of tetanus and epileptic convulsion.</a:t>
            </a:r>
            <a:endParaRPr lang="ar-SA" altLang="en-US" sz="1600" dirty="0">
              <a:ea typeface="Times New Roman" charset="0"/>
              <a:cs typeface="Times New Roman" charset="0"/>
            </a:endParaRPr>
          </a:p>
          <a:p>
            <a:pPr rtl="1"/>
            <a:endParaRPr lang="en-US" altLang="en-US" sz="1600" dirty="0">
              <a:ea typeface="Times New Roman" charset="0"/>
              <a:cs typeface="Times New Roman" charset="0"/>
            </a:endParaRPr>
          </a:p>
          <a:p>
            <a:pPr marL="285750" indent="-285750">
              <a:buFont typeface="Arial" panose="020B0604020202020204" pitchFamily="34" charset="0"/>
              <a:buChar char="•"/>
            </a:pPr>
            <a:r>
              <a:rPr lang="en-US" altLang="en-US" sz="1600" dirty="0">
                <a:ea typeface="Times New Roman" charset="0"/>
                <a:cs typeface="Times New Roman" charset="0"/>
              </a:rPr>
              <a:t>As adjuvant in general anesthesia to induce muscle relaxation</a:t>
            </a:r>
            <a:r>
              <a:rPr lang="en-US" sz="1600" b="1" dirty="0">
                <a:solidFill>
                  <a:srgbClr val="2E6AA6"/>
                </a:solidFill>
              </a:rPr>
              <a:t> </a:t>
            </a:r>
            <a:r>
              <a:rPr lang="en-US" sz="1600" dirty="0">
                <a:solidFill>
                  <a:srgbClr val="A6A6A6"/>
                </a:solidFill>
              </a:rPr>
              <a:t>(surgeon use muscle relaxant with the anesthesia to relax the muscle so they can operate easily)</a:t>
            </a:r>
          </a:p>
          <a:p>
            <a:pPr marL="285750" indent="-285750">
              <a:buFont typeface="Arial" panose="020B0604020202020204" pitchFamily="34" charset="0"/>
              <a:buChar char="•"/>
            </a:pPr>
            <a:r>
              <a:rPr lang="en-US" altLang="en-US" sz="1600" dirty="0">
                <a:ea typeface="Times New Roman" charset="0"/>
                <a:cs typeface="Times New Roman" charset="0"/>
              </a:rPr>
              <a:t>Facilitate endotracheal intubation</a:t>
            </a:r>
            <a:endParaRPr lang="ar-SA" altLang="en-US" sz="1600" dirty="0">
              <a:ea typeface="Times New Roman" charset="0"/>
              <a:cs typeface="Times New Roman" charset="0"/>
            </a:endParaRPr>
          </a:p>
          <a:p>
            <a:pPr rtl="1"/>
            <a:endParaRPr lang="ar-SA" altLang="en-US" sz="1600" dirty="0">
              <a:ea typeface="Times New Roman" charset="0"/>
              <a:cs typeface="Times New Roman" charset="0"/>
            </a:endParaRPr>
          </a:p>
          <a:p>
            <a:pPr marL="285750" indent="-285750">
              <a:buFont typeface="Arial" panose="020B0604020202020204" pitchFamily="34" charset="0"/>
              <a:buChar char="•"/>
            </a:pPr>
            <a:r>
              <a:rPr lang="en-US" altLang="en-US" sz="1600" dirty="0">
                <a:ea typeface="Times New Roman" charset="0"/>
                <a:cs typeface="Times New Roman" charset="0"/>
              </a:rPr>
              <a:t>Orthopedic surgery.</a:t>
            </a:r>
          </a:p>
          <a:p>
            <a:pPr marL="285750" indent="-285750">
              <a:buFont typeface="Arial" panose="020B0604020202020204" pitchFamily="34" charset="0"/>
              <a:buChar char="•"/>
            </a:pPr>
            <a:endParaRPr lang="en-US" altLang="en-US" sz="1600" dirty="0">
              <a:ea typeface="Times New Roman" charset="0"/>
            </a:endParaRPr>
          </a:p>
          <a:p>
            <a:pPr marL="285750" indent="-285750">
              <a:buFont typeface="Arial" panose="020B0604020202020204" pitchFamily="34" charset="0"/>
              <a:buChar char="•"/>
            </a:pPr>
            <a:endParaRPr lang="ar-SA" altLang="en-US" sz="1600" dirty="0">
              <a:ea typeface="Times New Roman" charset="0"/>
            </a:endParaRPr>
          </a:p>
          <a:p>
            <a:pPr rtl="1"/>
            <a:endParaRPr lang="en-US" altLang="en-US" sz="1600" dirty="0">
              <a:ea typeface="Times New Roman" charset="0"/>
            </a:endParaRPr>
          </a:p>
          <a:p>
            <a:pPr algn="ctr">
              <a:lnSpc>
                <a:spcPct val="115000"/>
              </a:lnSpc>
            </a:pPr>
            <a:r>
              <a:rPr lang="en-US" altLang="en-US" sz="2400" b="1" dirty="0">
                <a:solidFill>
                  <a:srgbClr val="2E6AA6"/>
                </a:solidFill>
                <a:ea typeface="Times New Roman" charset="0"/>
                <a:cs typeface="Times New Roman" charset="0"/>
              </a:rPr>
              <a:t>Drugs and diseases that modify effects of</a:t>
            </a:r>
          </a:p>
          <a:p>
            <a:pPr algn="ctr">
              <a:lnSpc>
                <a:spcPct val="115000"/>
              </a:lnSpc>
            </a:pPr>
            <a:r>
              <a:rPr lang="en-US" altLang="en-US" sz="2400" b="1" dirty="0">
                <a:solidFill>
                  <a:srgbClr val="2E6AA6"/>
                </a:solidFill>
                <a:ea typeface="Times New Roman" charset="0"/>
                <a:cs typeface="Times New Roman" charset="0"/>
              </a:rPr>
              <a:t>neuromuscular blockers</a:t>
            </a:r>
          </a:p>
          <a:p>
            <a:pPr marL="285750" indent="-285750">
              <a:lnSpc>
                <a:spcPct val="115000"/>
              </a:lnSpc>
              <a:buFont typeface="Arial" charset="0"/>
              <a:buChar char="•"/>
            </a:pPr>
            <a:r>
              <a:rPr lang="en-US" altLang="en-US" sz="1600" b="1" dirty="0">
                <a:solidFill>
                  <a:srgbClr val="9B261F"/>
                </a:solidFill>
                <a:ea typeface="Times New Roman" charset="0"/>
                <a:cs typeface="Times New Roman" charset="0"/>
              </a:rPr>
              <a:t>Myasthenia gravis: </a:t>
            </a:r>
            <a:r>
              <a:rPr lang="en-US" altLang="en-US" sz="1600" b="1" dirty="0">
                <a:ea typeface="Times New Roman" charset="0"/>
                <a:cs typeface="Times New Roman" charset="0"/>
              </a:rPr>
              <a:t>increase</a:t>
            </a:r>
            <a:r>
              <a:rPr lang="en-US" altLang="en-US" sz="1600" dirty="0">
                <a:ea typeface="Times New Roman" charset="0"/>
                <a:cs typeface="Times New Roman" charset="0"/>
              </a:rPr>
              <a:t> the response to muscle relaxants.</a:t>
            </a:r>
          </a:p>
          <a:p>
            <a:pPr marL="285750" indent="-285750">
              <a:lnSpc>
                <a:spcPct val="115000"/>
              </a:lnSpc>
              <a:buFont typeface="Arial" charset="0"/>
              <a:buChar char="•"/>
            </a:pPr>
            <a:r>
              <a:rPr lang="en-US" altLang="en-US" sz="1600" b="1" dirty="0">
                <a:latin typeface="Times New Roman" charset="0"/>
                <a:ea typeface="Times New Roman" charset="0"/>
              </a:rPr>
              <a:t>Drugs</a:t>
            </a:r>
            <a:r>
              <a:rPr lang="en-US" altLang="en-US" sz="1600" b="1" dirty="0">
                <a:solidFill>
                  <a:srgbClr val="C00000"/>
                </a:solidFill>
                <a:latin typeface="Times New Roman" charset="0"/>
                <a:ea typeface="Times New Roman" charset="0"/>
              </a:rPr>
              <a:t> </a:t>
            </a:r>
            <a:r>
              <a:rPr lang="en-US" altLang="en-US" sz="1600" dirty="0">
                <a:latin typeface="Times New Roman" charset="0"/>
                <a:ea typeface="Times New Roman" charset="0"/>
              </a:rPr>
              <a:t>as aminoglycosides</a:t>
            </a:r>
            <a:r>
              <a:rPr lang="ar-SA" altLang="en-US" sz="1600" dirty="0">
                <a:solidFill>
                  <a:srgbClr val="A6A6A6"/>
                </a:solidFill>
                <a:latin typeface="Times New Roman" charset="0"/>
                <a:ea typeface="Times New Roman" charset="0"/>
              </a:rPr>
              <a:t>*</a:t>
            </a:r>
            <a:r>
              <a:rPr lang="en-US" altLang="en-US" sz="1600" dirty="0">
                <a:latin typeface="Times New Roman" charset="0"/>
                <a:ea typeface="Times New Roman" charset="0"/>
              </a:rPr>
              <a:t> (e.g. strepto</a:t>
            </a:r>
            <a:r>
              <a:rPr lang="en-US" altLang="en-US" sz="1600" b="1" dirty="0">
                <a:latin typeface="Times New Roman" charset="0"/>
                <a:ea typeface="Times New Roman" charset="0"/>
              </a:rPr>
              <a:t>mycin</a:t>
            </a:r>
            <a:r>
              <a:rPr lang="en-US" altLang="en-US" sz="1600" dirty="0">
                <a:latin typeface="Times New Roman" charset="0"/>
                <a:ea typeface="Times New Roman" charset="0"/>
              </a:rPr>
              <a:t>).</a:t>
            </a:r>
          </a:p>
          <a:p>
            <a:pPr marL="285750" indent="-285750">
              <a:buFont typeface="Arial" panose="020B0604020202020204" pitchFamily="34" charset="0"/>
              <a:buChar char="•"/>
            </a:pPr>
            <a:r>
              <a:rPr lang="en-US" altLang="en-US" sz="1600" dirty="0">
                <a:ea typeface="Times New Roman" charset="0"/>
              </a:rPr>
              <a:t>Magnesium </a:t>
            </a:r>
            <a:r>
              <a:rPr lang="en-US" altLang="en-US" sz="1600" dirty="0" err="1">
                <a:ea typeface="Times New Roman" charset="0"/>
              </a:rPr>
              <a:t>sulphate</a:t>
            </a:r>
            <a:r>
              <a:rPr lang="en-US" altLang="en-US" sz="1600" dirty="0">
                <a:ea typeface="Times New Roman" charset="0"/>
              </a:rPr>
              <a:t>.</a:t>
            </a:r>
            <a:r>
              <a:rPr lang="en-US" sz="1600" dirty="0"/>
              <a:t> general anesthetics can potentiate or</a:t>
            </a:r>
          </a:p>
          <a:p>
            <a:pPr lvl="1"/>
            <a:r>
              <a:rPr lang="en-US" sz="1600" b="1" dirty="0"/>
              <a:t>enhance </a:t>
            </a:r>
            <a:r>
              <a:rPr lang="en-US" sz="1600" dirty="0"/>
              <a:t>the effect of neuromuscular blockers.</a:t>
            </a:r>
            <a:endParaRPr lang="en-US" altLang="en-US" sz="1600" dirty="0">
              <a:solidFill>
                <a:schemeClr val="bg1">
                  <a:lumMod val="50000"/>
                </a:schemeClr>
              </a:solidFill>
              <a:ea typeface="Times New Roman" charset="0"/>
            </a:endParaRPr>
          </a:p>
        </p:txBody>
      </p:sp>
      <p:sp>
        <p:nvSpPr>
          <p:cNvPr id="3" name="TextBox 2"/>
          <p:cNvSpPr txBox="1"/>
          <p:nvPr/>
        </p:nvSpPr>
        <p:spPr>
          <a:xfrm>
            <a:off x="2357716" y="445985"/>
            <a:ext cx="4500284" cy="461665"/>
          </a:xfrm>
          <a:prstGeom prst="rect">
            <a:avLst/>
          </a:prstGeom>
          <a:noFill/>
        </p:spPr>
        <p:txBody>
          <a:bodyPr wrap="square" rtlCol="0">
            <a:spAutoFit/>
          </a:bodyPr>
          <a:lstStyle/>
          <a:p>
            <a:pPr algn="r"/>
            <a:r>
              <a:rPr lang="en-US" sz="2400" b="1" dirty="0">
                <a:solidFill>
                  <a:schemeClr val="bg1"/>
                </a:solidFill>
              </a:rPr>
              <a:t>Uses of neuromuscular blockers</a:t>
            </a:r>
            <a:endParaRPr lang="ar-SA" sz="2400" b="1" dirty="0">
              <a:solidFill>
                <a:schemeClr val="bg1"/>
              </a:solidFill>
            </a:endParaRPr>
          </a:p>
        </p:txBody>
      </p:sp>
      <p:sp>
        <p:nvSpPr>
          <p:cNvPr id="5" name="TextBox 4"/>
          <p:cNvSpPr txBox="1"/>
          <p:nvPr/>
        </p:nvSpPr>
        <p:spPr>
          <a:xfrm>
            <a:off x="750204" y="7560113"/>
            <a:ext cx="249218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bg1">
                    <a:lumMod val="50000"/>
                  </a:schemeClr>
                </a:solidFill>
              </a:rPr>
              <a:t>*Aminoglycosides</a:t>
            </a:r>
          </a:p>
          <a:p>
            <a:r>
              <a:rPr lang="en-US" dirty="0">
                <a:solidFill>
                  <a:schemeClr val="bg1">
                    <a:lumMod val="50000"/>
                  </a:schemeClr>
                </a:solidFill>
              </a:rPr>
              <a:t>Are Group of antibiotics.</a:t>
            </a:r>
          </a:p>
        </p:txBody>
      </p:sp>
      <p:pic>
        <p:nvPicPr>
          <p:cNvPr id="5124" name="Picture 4" descr="Image result for anesth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131" y="4157876"/>
            <a:ext cx="1078079" cy="871175"/>
          </a:xfrm>
          <a:prstGeom prst="rect">
            <a:avLst/>
          </a:prstGeom>
          <a:noFill/>
          <a:ln>
            <a:solidFill>
              <a:srgbClr val="2E6AA6"/>
            </a:solidFill>
          </a:ln>
          <a:extLst>
            <a:ext uri="{909E8E84-426E-40DD-AFC4-6F175D3DCCD1}">
              <a14:hiddenFill xmlns:a14="http://schemas.microsoft.com/office/drawing/2010/main">
                <a:solidFill>
                  <a:srgbClr val="FFFFFF"/>
                </a:solidFill>
              </a14:hiddenFill>
            </a:ext>
          </a:extLst>
        </p:spPr>
      </p:pic>
      <p:pic>
        <p:nvPicPr>
          <p:cNvPr id="5126" name="Picture 6" descr="Image result for endotracheal intub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111" y="4157876"/>
            <a:ext cx="1021512" cy="868680"/>
          </a:xfrm>
          <a:prstGeom prst="rect">
            <a:avLst/>
          </a:prstGeom>
          <a:noFill/>
          <a:ln>
            <a:solidFill>
              <a:srgbClr val="2E6AA6"/>
            </a:solidFill>
          </a:ln>
          <a:extLst>
            <a:ext uri="{909E8E84-426E-40DD-AFC4-6F175D3DCCD1}">
              <a14:hiddenFill xmlns:a14="http://schemas.microsoft.com/office/drawing/2010/main">
                <a:solidFill>
                  <a:srgbClr val="FFFFFF"/>
                </a:solidFill>
              </a14:hiddenFill>
            </a:ext>
          </a:extLst>
        </p:spPr>
      </p:pic>
      <p:pic>
        <p:nvPicPr>
          <p:cNvPr id="5128" name="Picture 8" descr="Image result for Orthoped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716" y="4157876"/>
            <a:ext cx="1389888" cy="868680"/>
          </a:xfrm>
          <a:prstGeom prst="rect">
            <a:avLst/>
          </a:prstGeom>
          <a:noFill/>
          <a:ln>
            <a:solidFill>
              <a:srgbClr val="2E6A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77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19598821"/>
              </p:ext>
            </p:extLst>
          </p:nvPr>
        </p:nvGraphicFramePr>
        <p:xfrm>
          <a:off x="251012" y="1183341"/>
          <a:ext cx="64008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51012" y="4368554"/>
            <a:ext cx="6400800" cy="2062103"/>
          </a:xfrm>
          <a:prstGeom prst="rect">
            <a:avLst/>
          </a:prstGeom>
          <a:noFill/>
        </p:spPr>
        <p:txBody>
          <a:bodyPr wrap="square" rtlCol="0">
            <a:spAutoFit/>
          </a:bodyPr>
          <a:lstStyle/>
          <a:p>
            <a:r>
              <a:rPr lang="en-US" sz="2000" dirty="0">
                <a:solidFill>
                  <a:srgbClr val="528CC1"/>
                </a:solidFill>
              </a:rPr>
              <a:t>Uses of </a:t>
            </a:r>
            <a:r>
              <a:rPr lang="en-US" sz="2000" dirty="0" err="1">
                <a:solidFill>
                  <a:srgbClr val="528CC1"/>
                </a:solidFill>
              </a:rPr>
              <a:t>spamolytics</a:t>
            </a:r>
            <a:r>
              <a:rPr lang="en-US" sz="2000" dirty="0">
                <a:solidFill>
                  <a:srgbClr val="528CC1"/>
                </a:solidFill>
              </a:rPr>
              <a:t>:</a:t>
            </a:r>
            <a:endParaRPr lang="en-US" dirty="0"/>
          </a:p>
          <a:p>
            <a:r>
              <a:rPr lang="en-US" dirty="0"/>
              <a:t>They reduce muscle spasm in spastic static state produced by neurological disorders such as:</a:t>
            </a:r>
          </a:p>
          <a:p>
            <a:endParaRPr lang="en-US" dirty="0"/>
          </a:p>
          <a:p>
            <a:pPr marL="285750" indent="-285750">
              <a:buFont typeface="Arial" charset="0"/>
              <a:buChar char="•"/>
            </a:pPr>
            <a:r>
              <a:rPr lang="en-US" dirty="0"/>
              <a:t>spinal cord injury</a:t>
            </a:r>
          </a:p>
          <a:p>
            <a:pPr marL="285750" indent="-285750">
              <a:buFont typeface="Arial" charset="0"/>
              <a:buChar char="•"/>
            </a:pPr>
            <a:r>
              <a:rPr lang="en-US" dirty="0"/>
              <a:t>Cerebral stroke</a:t>
            </a:r>
          </a:p>
          <a:p>
            <a:pPr marL="285750" indent="-285750">
              <a:buFont typeface="Arial" charset="0"/>
              <a:buChar char="•"/>
            </a:pPr>
            <a:r>
              <a:rPr lang="en-US" dirty="0"/>
              <a:t>Cerebral palsy</a:t>
            </a:r>
          </a:p>
        </p:txBody>
      </p:sp>
      <p:sp>
        <p:nvSpPr>
          <p:cNvPr id="5" name="TextBox 4"/>
          <p:cNvSpPr txBox="1"/>
          <p:nvPr/>
        </p:nvSpPr>
        <p:spPr>
          <a:xfrm>
            <a:off x="251012" y="7268023"/>
            <a:ext cx="3533587"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2700" marR="5080">
              <a:buChar char="*"/>
              <a:tabLst>
                <a:tab pos="123825" algn="l"/>
              </a:tabLst>
            </a:pPr>
            <a:r>
              <a:rPr lang="en-US" sz="1400" spc="-5" dirty="0">
                <a:solidFill>
                  <a:srgbClr val="7E7E7E"/>
                </a:solidFill>
                <a:cs typeface="Calibri"/>
              </a:rPr>
              <a:t>GABA: </a:t>
            </a:r>
            <a:r>
              <a:rPr lang="en-US" sz="1400" spc="-5" dirty="0" err="1">
                <a:solidFill>
                  <a:srgbClr val="7E7E7E"/>
                </a:solidFill>
                <a:cs typeface="Calibri"/>
              </a:rPr>
              <a:t>γ</a:t>
            </a:r>
            <a:r>
              <a:rPr lang="en-US" sz="1400" spc="-5" dirty="0">
                <a:solidFill>
                  <a:srgbClr val="7E7E7E"/>
                </a:solidFill>
                <a:cs typeface="Calibri"/>
              </a:rPr>
              <a:t>-Aminobutyric </a:t>
            </a:r>
            <a:r>
              <a:rPr lang="en-US" sz="1400" dirty="0">
                <a:solidFill>
                  <a:srgbClr val="7E7E7E"/>
                </a:solidFill>
                <a:cs typeface="Calibri"/>
              </a:rPr>
              <a:t>acid is the </a:t>
            </a:r>
            <a:r>
              <a:rPr lang="en-US" sz="1400" spc="-5" dirty="0">
                <a:solidFill>
                  <a:srgbClr val="7E7E7E"/>
                </a:solidFill>
                <a:cs typeface="Calibri"/>
              </a:rPr>
              <a:t>chief inhibitory </a:t>
            </a:r>
            <a:r>
              <a:rPr lang="en-US" sz="1400" spc="-10" dirty="0">
                <a:solidFill>
                  <a:srgbClr val="7E7E7E"/>
                </a:solidFill>
                <a:cs typeface="Calibri"/>
              </a:rPr>
              <a:t>neurotransmitter </a:t>
            </a:r>
            <a:r>
              <a:rPr lang="en-US" sz="1400" dirty="0">
                <a:solidFill>
                  <a:srgbClr val="7E7E7E"/>
                </a:solidFill>
                <a:cs typeface="Calibri"/>
              </a:rPr>
              <a:t>in the mammalian </a:t>
            </a:r>
            <a:r>
              <a:rPr lang="en-US" sz="1400" spc="-5" dirty="0">
                <a:solidFill>
                  <a:srgbClr val="7E7E7E"/>
                </a:solidFill>
                <a:cs typeface="Calibri"/>
              </a:rPr>
              <a:t>CNS. </a:t>
            </a:r>
            <a:r>
              <a:rPr lang="en-US" sz="1400" dirty="0">
                <a:solidFill>
                  <a:srgbClr val="7E7E7E"/>
                </a:solidFill>
                <a:cs typeface="Calibri"/>
              </a:rPr>
              <a:t>It </a:t>
            </a:r>
            <a:r>
              <a:rPr lang="en-US" sz="1400" spc="-10" dirty="0">
                <a:solidFill>
                  <a:srgbClr val="7E7E7E"/>
                </a:solidFill>
                <a:cs typeface="Calibri"/>
              </a:rPr>
              <a:t>plays </a:t>
            </a:r>
            <a:r>
              <a:rPr lang="en-US" sz="1400" dirty="0">
                <a:solidFill>
                  <a:srgbClr val="7E7E7E"/>
                </a:solidFill>
                <a:cs typeface="Calibri"/>
              </a:rPr>
              <a:t>the principal </a:t>
            </a:r>
            <a:r>
              <a:rPr lang="en-US" sz="1400" spc="-10" dirty="0">
                <a:solidFill>
                  <a:srgbClr val="7E7E7E"/>
                </a:solidFill>
                <a:cs typeface="Calibri"/>
              </a:rPr>
              <a:t>role </a:t>
            </a:r>
            <a:r>
              <a:rPr lang="en-US" sz="1400" dirty="0">
                <a:solidFill>
                  <a:srgbClr val="7E7E7E"/>
                </a:solidFill>
                <a:cs typeface="Calibri"/>
              </a:rPr>
              <a:t>in </a:t>
            </a:r>
            <a:r>
              <a:rPr lang="en-US" sz="1400" spc="-5" dirty="0">
                <a:solidFill>
                  <a:srgbClr val="7E7E7E"/>
                </a:solidFill>
                <a:cs typeface="Calibri"/>
              </a:rPr>
              <a:t>reducing neuronal excitability throughout </a:t>
            </a:r>
            <a:r>
              <a:rPr lang="en-US" sz="1400" dirty="0">
                <a:solidFill>
                  <a:srgbClr val="7E7E7E"/>
                </a:solidFill>
                <a:cs typeface="Calibri"/>
              </a:rPr>
              <a:t>the </a:t>
            </a:r>
            <a:r>
              <a:rPr lang="en-US" sz="1400" spc="-5" dirty="0">
                <a:solidFill>
                  <a:srgbClr val="7E7E7E"/>
                </a:solidFill>
                <a:cs typeface="Calibri"/>
              </a:rPr>
              <a:t>nervous </a:t>
            </a:r>
            <a:r>
              <a:rPr lang="en-US" sz="1400" spc="-15" dirty="0">
                <a:solidFill>
                  <a:srgbClr val="7E7E7E"/>
                </a:solidFill>
                <a:cs typeface="Calibri"/>
              </a:rPr>
              <a:t>system, </a:t>
            </a:r>
            <a:r>
              <a:rPr lang="en-US" sz="1400" dirty="0">
                <a:solidFill>
                  <a:srgbClr val="7E7E7E"/>
                </a:solidFill>
                <a:cs typeface="Calibri"/>
              </a:rPr>
              <a:t>thus </a:t>
            </a:r>
            <a:r>
              <a:rPr lang="en-US" sz="1400" spc="-5" dirty="0">
                <a:solidFill>
                  <a:srgbClr val="7E7E7E"/>
                </a:solidFill>
                <a:cs typeface="Calibri"/>
              </a:rPr>
              <a:t>reducing</a:t>
            </a:r>
            <a:r>
              <a:rPr lang="en-US" sz="1400" spc="-145" dirty="0">
                <a:solidFill>
                  <a:srgbClr val="7E7E7E"/>
                </a:solidFill>
                <a:cs typeface="Calibri"/>
              </a:rPr>
              <a:t> </a:t>
            </a:r>
            <a:r>
              <a:rPr lang="en-US" sz="1400" spc="-5" dirty="0">
                <a:solidFill>
                  <a:srgbClr val="7E7E7E"/>
                </a:solidFill>
                <a:cs typeface="Calibri"/>
              </a:rPr>
              <a:t>contraction.</a:t>
            </a:r>
            <a:endParaRPr lang="en-US" sz="1400" dirty="0">
              <a:cs typeface="Calibri"/>
            </a:endParaRPr>
          </a:p>
        </p:txBody>
      </p:sp>
      <p:pic>
        <p:nvPicPr>
          <p:cNvPr id="6146" name="Picture 2" descr="Image result for spinal cord inju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4532" y="5513697"/>
            <a:ext cx="1097280" cy="1097280"/>
          </a:xfrm>
          <a:prstGeom prst="rect">
            <a:avLst/>
          </a:prstGeom>
          <a:noFill/>
          <a:ln>
            <a:solidFill>
              <a:srgbClr val="9A261F"/>
            </a:solidFill>
          </a:ln>
          <a:extLst>
            <a:ext uri="{909E8E84-426E-40DD-AFC4-6F175D3DCCD1}">
              <a14:hiddenFill xmlns:a14="http://schemas.microsoft.com/office/drawing/2010/main">
                <a:solidFill>
                  <a:srgbClr val="FFFFFF"/>
                </a:solidFill>
              </a14:hiddenFill>
            </a:ext>
          </a:extLst>
        </p:spPr>
      </p:pic>
      <p:pic>
        <p:nvPicPr>
          <p:cNvPr id="6148" name="Picture 4" descr="Image result for Cerebral strok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6844" y="5513697"/>
            <a:ext cx="1371600" cy="1097280"/>
          </a:xfrm>
          <a:prstGeom prst="rect">
            <a:avLst/>
          </a:prstGeom>
          <a:noFill/>
          <a:ln>
            <a:solidFill>
              <a:srgbClr val="9A261F"/>
            </a:solidFill>
          </a:ln>
          <a:extLst>
            <a:ext uri="{909E8E84-426E-40DD-AFC4-6F175D3DCCD1}">
              <a14:hiddenFill xmlns:a14="http://schemas.microsoft.com/office/drawing/2010/main">
                <a:solidFill>
                  <a:srgbClr val="FFFFFF"/>
                </a:solidFill>
              </a14:hiddenFill>
            </a:ext>
          </a:extLst>
        </p:spPr>
      </p:pic>
      <p:pic>
        <p:nvPicPr>
          <p:cNvPr id="6150" name="Picture 6" descr="Image result for cerebral palsy bra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6356" y="5513697"/>
            <a:ext cx="914400" cy="1097280"/>
          </a:xfrm>
          <a:prstGeom prst="rect">
            <a:avLst/>
          </a:prstGeom>
          <a:noFill/>
          <a:ln>
            <a:solidFill>
              <a:srgbClr val="9A261F"/>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9270" y="377765"/>
            <a:ext cx="3648730" cy="954107"/>
          </a:xfrm>
          <a:prstGeom prst="rect">
            <a:avLst/>
          </a:prstGeom>
          <a:noFill/>
        </p:spPr>
        <p:txBody>
          <a:bodyPr wrap="square" rtlCol="0">
            <a:spAutoFit/>
          </a:bodyPr>
          <a:lstStyle/>
          <a:p>
            <a:pPr algn="r"/>
            <a:r>
              <a:rPr lang="en-US" altLang="en-US" sz="2800" b="1" dirty="0" err="1">
                <a:solidFill>
                  <a:schemeClr val="bg1"/>
                </a:solidFill>
              </a:rPr>
              <a:t>Spasmolytics</a:t>
            </a:r>
            <a:endParaRPr lang="en-US" sz="2800" b="1" dirty="0">
              <a:solidFill>
                <a:schemeClr val="bg1"/>
              </a:solidFill>
            </a:endParaRPr>
          </a:p>
          <a:p>
            <a:pPr algn="r"/>
            <a:endParaRPr lang="en-US" sz="2800" b="1" dirty="0">
              <a:solidFill>
                <a:schemeClr val="bg1"/>
              </a:solidFill>
            </a:endParaRPr>
          </a:p>
        </p:txBody>
      </p:sp>
    </p:spTree>
    <p:extLst>
      <p:ext uri="{BB962C8B-B14F-4D97-AF65-F5344CB8AC3E}">
        <p14:creationId xmlns:p14="http://schemas.microsoft.com/office/powerpoint/2010/main" val="339395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750250640"/>
                  </p:ext>
                </p:extLst>
              </p:nvPr>
            </p:nvGraphicFramePr>
            <p:xfrm>
              <a:off x="449179" y="1404156"/>
              <a:ext cx="5855369" cy="5333528"/>
            </p:xfrm>
            <a:graphic>
              <a:graphicData uri="http://schemas.openxmlformats.org/drawingml/2006/table">
                <a:tbl>
                  <a:tblPr firstRow="1" bandRow="1">
                    <a:tableStyleId>{5C22544A-7EE6-4342-B048-85BDC9FD1C3A}</a:tableStyleId>
                  </a:tblPr>
                  <a:tblGrid>
                    <a:gridCol w="707409">
                      <a:extLst>
                        <a:ext uri="{9D8B030D-6E8A-4147-A177-3AD203B41FA5}">
                          <a16:colId xmlns:a16="http://schemas.microsoft.com/office/drawing/2014/main" xmlns="" val="20000"/>
                        </a:ext>
                      </a:extLst>
                    </a:gridCol>
                    <a:gridCol w="1900743">
                      <a:extLst>
                        <a:ext uri="{9D8B030D-6E8A-4147-A177-3AD203B41FA5}">
                          <a16:colId xmlns:a16="http://schemas.microsoft.com/office/drawing/2014/main" xmlns="" val="20001"/>
                        </a:ext>
                      </a:extLst>
                    </a:gridCol>
                    <a:gridCol w="1553046">
                      <a:extLst>
                        <a:ext uri="{9D8B030D-6E8A-4147-A177-3AD203B41FA5}">
                          <a16:colId xmlns:a16="http://schemas.microsoft.com/office/drawing/2014/main" xmlns="" val="20002"/>
                        </a:ext>
                      </a:extLst>
                    </a:gridCol>
                    <a:gridCol w="1694171">
                      <a:extLst>
                        <a:ext uri="{9D8B030D-6E8A-4147-A177-3AD203B41FA5}">
                          <a16:colId xmlns:a16="http://schemas.microsoft.com/office/drawing/2014/main" xmlns="" val="20003"/>
                        </a:ext>
                      </a:extLst>
                    </a:gridCol>
                  </a:tblGrid>
                  <a:tr h="927569">
                    <a:tc rowSpan="2">
                      <a:txBody>
                        <a:bodyPr/>
                        <a:lstStyle/>
                        <a:p>
                          <a:pPr algn="ctr"/>
                          <a:r>
                            <a:rPr lang="en-US" altLang="en-US" sz="2800" b="0" dirty="0">
                              <a:solidFill>
                                <a:schemeClr val="tx1"/>
                              </a:solidFill>
                              <a:latin typeface="+mn-lt"/>
                              <a:ea typeface="Times New Roman" charset="0"/>
                              <a:cs typeface="Times New Roman" charset="0"/>
                            </a:rPr>
                            <a:t>Dantrolene</a:t>
                          </a:r>
                          <a:endParaRPr lang="en-US" sz="2400" b="0" dirty="0">
                            <a:solidFill>
                              <a:schemeClr val="tx1"/>
                            </a:solidFill>
                            <a:latin typeface="+mn-lt"/>
                          </a:endParaRPr>
                        </a:p>
                      </a:txBody>
                      <a:tcPr vert="vert270" anchor="ctr"/>
                    </a:tc>
                    <a:tc>
                      <a:txBody>
                        <a:bodyPr/>
                        <a:lstStyle/>
                        <a:p>
                          <a:pPr algn="ctr"/>
                          <a:r>
                            <a:rPr lang="en-US" sz="1600" dirty="0"/>
                            <a:t>Mechanism</a:t>
                          </a:r>
                          <a:r>
                            <a:rPr lang="en-US" sz="1600" baseline="0" dirty="0"/>
                            <a:t> of action</a:t>
                          </a:r>
                          <a:endParaRPr lang="en-US" sz="1600" dirty="0"/>
                        </a:p>
                      </a:txBody>
                      <a:tcPr anchor="ctr"/>
                    </a:tc>
                    <a:tc>
                      <a:txBody>
                        <a:bodyPr/>
                        <a:lstStyle/>
                        <a:p>
                          <a:pPr algn="ctr"/>
                          <a:r>
                            <a:rPr lang="en-US" sz="1400" dirty="0"/>
                            <a:t>Rout of administration</a:t>
                          </a:r>
                        </a:p>
                      </a:txBody>
                      <a:tcPr anchor="ctr"/>
                    </a:tc>
                    <a:tc>
                      <a:txBody>
                        <a:bodyPr/>
                        <a:lstStyle/>
                        <a:p>
                          <a:pPr algn="ctr"/>
                          <a:r>
                            <a:rPr lang="en-US" sz="2000" b="0" dirty="0"/>
                            <a:t>uses</a:t>
                          </a:r>
                          <a:endParaRPr lang="en-US" sz="2400" b="0" dirty="0"/>
                        </a:p>
                      </a:txBody>
                      <a:tcPr anchor="ctr"/>
                    </a:tc>
                    <a:extLst>
                      <a:ext uri="{0D108BD9-81ED-4DB2-BD59-A6C34878D82A}">
                        <a16:rowId xmlns:a16="http://schemas.microsoft.com/office/drawing/2014/main" xmlns="" val="10000"/>
                      </a:ext>
                    </a:extLst>
                  </a:tr>
                  <a:tr h="4405959">
                    <a:tc vMerge="1">
                      <a:txBody>
                        <a:bodyPr/>
                        <a:lstStyle/>
                        <a:p>
                          <a:pPr algn="ctr"/>
                          <a:endParaRPr lang="en-US" dirty="0">
                            <a:solidFill>
                              <a:schemeClr val="tx1"/>
                            </a:solidFill>
                            <a:latin typeface="+mn-lt"/>
                          </a:endParaRPr>
                        </a:p>
                      </a:txBody>
                      <a:tcPr anchor="ctr"/>
                    </a:tc>
                    <a:tc>
                      <a:txBody>
                        <a:bodyPr/>
                        <a:lstStyle/>
                        <a:p>
                          <a:pPr marL="342900" marR="0" indent="-342900" algn="l" defTabSz="685800" rtl="0" eaLnBrk="1" fontAlgn="auto" latinLnBrk="0" hangingPunct="1">
                            <a:lnSpc>
                              <a:spcPct val="100000"/>
                            </a:lnSpc>
                            <a:spcBef>
                              <a:spcPts val="0"/>
                            </a:spcBef>
                            <a:spcAft>
                              <a:spcPts val="0"/>
                            </a:spcAft>
                            <a:buClrTx/>
                            <a:buSzTx/>
                            <a:buFont typeface="+mj-lt"/>
                            <a:buAutoNum type="arabicPeriod"/>
                            <a:tabLst/>
                            <a:defRPr/>
                          </a:pPr>
                          <a:r>
                            <a:rPr lang="en-US" altLang="en-US" sz="1200" dirty="0">
                              <a:solidFill>
                                <a:schemeClr val="tx1"/>
                              </a:solidFill>
                              <a:latin typeface="+mn-lt"/>
                              <a:ea typeface="Times New Roman" charset="0"/>
                              <a:cs typeface="Times New Roman" charset="0"/>
                            </a:rPr>
                            <a:t>It interferes with the release of calcium from its stores in  skeletal muscles (sarcoplasmic reticulum).</a:t>
                          </a:r>
                        </a:p>
                        <a:p>
                          <a:pPr marL="342900" indent="-342900" algn="l">
                            <a:buFont typeface="+mj-lt"/>
                            <a:buAutoNum type="arabicPeriod"/>
                          </a:pPr>
                          <a:r>
                            <a:rPr lang="en-US" altLang="en-US" sz="1200" dirty="0">
                              <a:solidFill>
                                <a:schemeClr val="tx1"/>
                              </a:solidFill>
                              <a:latin typeface="+mn-lt"/>
                              <a:ea typeface="Times New Roman" charset="0"/>
                              <a:cs typeface="Times New Roman" charset="0"/>
                            </a:rPr>
                            <a:t>It inhibits excitation-contraction coupling in the muscle fiber</a:t>
                          </a:r>
                        </a:p>
                        <a:p>
                          <a:pPr marL="0" indent="0" algn="l">
                            <a:buFont typeface="+mj-lt"/>
                            <a:buNone/>
                          </a:pPr>
                          <a:r>
                            <a:rPr lang="en-US" sz="1200" dirty="0">
                              <a:solidFill>
                                <a:schemeClr val="tx1"/>
                              </a:solidFill>
                              <a:latin typeface="+mn-lt"/>
                              <a:ea typeface="Times New Roman" charset="0"/>
                              <a:cs typeface="Times New Roman" charset="0"/>
                            </a:rPr>
                            <a:t>(</a:t>
                          </a:r>
                          <a:r>
                            <a:rPr lang="en-US" altLang="en-US" sz="1200" dirty="0">
                              <a:solidFill>
                                <a:schemeClr val="tx1"/>
                              </a:solidFill>
                              <a:latin typeface="+mn-lt"/>
                              <a:ea typeface="Times New Roman" charset="0"/>
                              <a:cs typeface="Times New Roman" charset="0"/>
                            </a:rPr>
                            <a:t>Acts directly on skeletal muscles)</a:t>
                          </a:r>
                          <a:endParaRPr lang="en-US" sz="1200" dirty="0">
                            <a:solidFill>
                              <a:schemeClr val="tx1"/>
                            </a:solidFill>
                            <a:latin typeface="+mn-lt"/>
                          </a:endParaRPr>
                        </a:p>
                      </a:txBody>
                      <a:tcPr anchor="ctr"/>
                    </a:tc>
                    <a:tc>
                      <a:txBody>
                        <a:bodyPr/>
                        <a:lstStyle/>
                        <a:p>
                          <a:pPr marL="285750" indent="-285750" algn="l">
                            <a:buFont typeface="Arial" charset="0"/>
                            <a:buChar char="•"/>
                          </a:pPr>
                          <a:r>
                            <a:rPr lang="en-US" sz="1200" dirty="0">
                              <a:latin typeface="+mn-lt"/>
                              <a:ea typeface="Times New Roman" charset="0"/>
                              <a:cs typeface="Times New Roman" charset="0"/>
                            </a:rPr>
                            <a:t>Orally</a:t>
                          </a:r>
                        </a:p>
                        <a:p>
                          <a:pPr marL="285750" indent="-285750" algn="l">
                            <a:buFont typeface="Arial" charset="0"/>
                            <a:buChar char="•"/>
                          </a:pPr>
                          <a:r>
                            <a:rPr lang="en-US" sz="1200" dirty="0">
                              <a:latin typeface="+mn-lt"/>
                              <a:ea typeface="Times New Roman" charset="0"/>
                              <a:cs typeface="Times New Roman" charset="0"/>
                            </a:rPr>
                            <a:t>IV</a:t>
                          </a:r>
                          <a:endParaRPr lang="en-US" sz="1200" dirty="0">
                            <a:latin typeface="+mn-lt"/>
                            <a:ea typeface="+mn-ea"/>
                            <a:cs typeface="+mn-cs"/>
                          </a:endParaRPr>
                        </a:p>
                        <a:p>
                          <a:pPr marL="0" indent="0" algn="l">
                            <a:buFont typeface="Arial" charset="0"/>
                            <a:buNone/>
                          </a:pPr>
                          <a:r>
                            <a:rPr lang="en-US" sz="1200" dirty="0">
                              <a:latin typeface="+mn-lt"/>
                              <a:ea typeface="+mn-ea"/>
                              <a:cs typeface="+mn-cs"/>
                            </a:rPr>
                            <a:t>(</a:t>
                          </a:r>
                          <a:r>
                            <a:rPr lang="en-US" sz="1200" baseline="0" dirty="0">
                              <a:latin typeface="+mn-lt"/>
                              <a:ea typeface="+mn-ea"/>
                              <a:cs typeface="+mn-cs"/>
                            </a:rPr>
                            <a:t> t </a:t>
                          </a:r>
                          <a14:m>
                            <m:oMath xmlns:m="http://schemas.openxmlformats.org/officeDocument/2006/math">
                              <m:f>
                                <m:fPr>
                                  <m:type m:val="skw"/>
                                  <m:ctrlPr>
                                    <a:rPr lang="en-US" sz="1200" i="1" baseline="0" smtClean="0">
                                      <a:latin typeface="Cambria Math" charset="0"/>
                                      <a:ea typeface="+mn-ea"/>
                                      <a:cs typeface="+mn-cs"/>
                                    </a:rPr>
                                  </m:ctrlPr>
                                </m:fPr>
                                <m:num>
                                  <m:r>
                                    <a:rPr lang="en-US" sz="1200" b="0" i="1" baseline="0" smtClean="0">
                                      <a:latin typeface="Cambria Math" charset="0"/>
                                      <a:ea typeface="+mn-ea"/>
                                      <a:cs typeface="+mn-cs"/>
                                    </a:rPr>
                                    <m:t>1</m:t>
                                  </m:r>
                                </m:num>
                                <m:den>
                                  <m:r>
                                    <a:rPr lang="en-US" sz="1200" b="0" i="1" baseline="0" smtClean="0">
                                      <a:latin typeface="Cambria Math" charset="0"/>
                                      <a:ea typeface="+mn-ea"/>
                                      <a:cs typeface="+mn-cs"/>
                                    </a:rPr>
                                    <m:t>2</m:t>
                                  </m:r>
                                </m:den>
                              </m:f>
                            </m:oMath>
                          </a14:m>
                          <a:r>
                            <a:rPr lang="en-US" sz="1200" dirty="0">
                              <a:latin typeface="+mn-lt"/>
                              <a:ea typeface="Times New Roman" charset="0"/>
                              <a:cs typeface="Times New Roman" charset="0"/>
                            </a:rPr>
                            <a:t> = 8-9 hours)</a:t>
                          </a:r>
                        </a:p>
                      </a:txBody>
                      <a:tcPr anchor="ctr"/>
                    </a:tc>
                    <a:tc>
                      <a:txBody>
                        <a:bodyPr/>
                        <a:lstStyle/>
                        <a:p>
                          <a:pPr algn="l"/>
                          <a:r>
                            <a:rPr lang="en-US" sz="1200" dirty="0"/>
                            <a:t>For</a:t>
                          </a:r>
                          <a:r>
                            <a:rPr lang="en-US" sz="1200" baseline="0" dirty="0"/>
                            <a:t> treatment of:</a:t>
                          </a:r>
                        </a:p>
                        <a:p>
                          <a:pPr marL="285750" indent="-285750" algn="l">
                            <a:buFont typeface="Arial" charset="0"/>
                            <a:buChar char="•"/>
                          </a:pPr>
                          <a:r>
                            <a:rPr lang="en-US" sz="1200" baseline="0" dirty="0"/>
                            <a:t>Spastic state</a:t>
                          </a:r>
                        </a:p>
                        <a:p>
                          <a:pPr marL="285750" indent="-285750" algn="l">
                            <a:buFont typeface="Arial" charset="0"/>
                            <a:buChar char="•"/>
                          </a:pPr>
                          <a:r>
                            <a:rPr lang="en-US" sz="1200" baseline="0" dirty="0"/>
                            <a:t>Malignant hyperthermia </a:t>
                          </a:r>
                          <a:r>
                            <a:rPr lang="en-US" sz="1200" baseline="0" dirty="0">
                              <a:solidFill>
                                <a:srgbClr val="A6A6A6"/>
                              </a:solidFill>
                            </a:rPr>
                            <a:t>(actually the disease happen because of blocking of the Ca in the sarcoplasmic reticulum and dantrolene releases the Ca from sarcoplasmic reticulum )</a:t>
                          </a:r>
                          <a:endParaRPr lang="en-US" sz="1200" baseline="0" dirty="0"/>
                        </a:p>
                      </a:txBody>
                      <a:tcPr anchor="ctr"/>
                    </a:tc>
                    <a:extLst>
                      <a:ext uri="{0D108BD9-81ED-4DB2-BD59-A6C34878D82A}">
                        <a16:rowId xmlns:a16="http://schemas.microsoft.com/office/drawing/2014/main" xmlns="" val="10001"/>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750250640"/>
                  </p:ext>
                </p:extLst>
              </p:nvPr>
            </p:nvGraphicFramePr>
            <p:xfrm>
              <a:off x="449179" y="1404156"/>
              <a:ext cx="5855369" cy="5333528"/>
            </p:xfrm>
            <a:graphic>
              <a:graphicData uri="http://schemas.openxmlformats.org/drawingml/2006/table">
                <a:tbl>
                  <a:tblPr firstRow="1" bandRow="1">
                    <a:tableStyleId>{5C22544A-7EE6-4342-B048-85BDC9FD1C3A}</a:tableStyleId>
                  </a:tblPr>
                  <a:tblGrid>
                    <a:gridCol w="707409">
                      <a:extLst>
                        <a:ext uri="{9D8B030D-6E8A-4147-A177-3AD203B41FA5}">
                          <a16:colId xmlns:a16="http://schemas.microsoft.com/office/drawing/2014/main" val="20000"/>
                        </a:ext>
                      </a:extLst>
                    </a:gridCol>
                    <a:gridCol w="1900743">
                      <a:extLst>
                        <a:ext uri="{9D8B030D-6E8A-4147-A177-3AD203B41FA5}">
                          <a16:colId xmlns:a16="http://schemas.microsoft.com/office/drawing/2014/main" val="20001"/>
                        </a:ext>
                      </a:extLst>
                    </a:gridCol>
                    <a:gridCol w="1553046">
                      <a:extLst>
                        <a:ext uri="{9D8B030D-6E8A-4147-A177-3AD203B41FA5}">
                          <a16:colId xmlns:a16="http://schemas.microsoft.com/office/drawing/2014/main" val="20002"/>
                        </a:ext>
                      </a:extLst>
                    </a:gridCol>
                    <a:gridCol w="1694171">
                      <a:extLst>
                        <a:ext uri="{9D8B030D-6E8A-4147-A177-3AD203B41FA5}">
                          <a16:colId xmlns:a16="http://schemas.microsoft.com/office/drawing/2014/main" val="20003"/>
                        </a:ext>
                      </a:extLst>
                    </a:gridCol>
                  </a:tblGrid>
                  <a:tr h="927569">
                    <a:tc rowSpan="2">
                      <a:txBody>
                        <a:bodyPr/>
                        <a:lstStyle/>
                        <a:p>
                          <a:pPr algn="ctr"/>
                          <a:r>
                            <a:rPr lang="en-US" altLang="en-US" sz="2800" b="0" dirty="0">
                              <a:solidFill>
                                <a:schemeClr val="tx1"/>
                              </a:solidFill>
                              <a:latin typeface="+mn-lt"/>
                              <a:ea typeface="Times New Roman" charset="0"/>
                              <a:cs typeface="Times New Roman" charset="0"/>
                            </a:rPr>
                            <a:t>Dantrolene</a:t>
                          </a:r>
                          <a:endParaRPr lang="en-US" sz="2400" b="0" dirty="0">
                            <a:solidFill>
                              <a:schemeClr val="tx1"/>
                            </a:solidFill>
                            <a:latin typeface="+mn-lt"/>
                          </a:endParaRPr>
                        </a:p>
                      </a:txBody>
                      <a:tcPr vert="vert270" anchor="ctr"/>
                    </a:tc>
                    <a:tc>
                      <a:txBody>
                        <a:bodyPr/>
                        <a:lstStyle/>
                        <a:p>
                          <a:pPr algn="ctr"/>
                          <a:r>
                            <a:rPr lang="en-US" sz="1600" dirty="0"/>
                            <a:t>Mechanism</a:t>
                          </a:r>
                          <a:r>
                            <a:rPr lang="en-US" sz="1600" baseline="0" dirty="0"/>
                            <a:t> of action</a:t>
                          </a:r>
                          <a:endParaRPr lang="en-US" sz="1600" dirty="0"/>
                        </a:p>
                      </a:txBody>
                      <a:tcPr anchor="ctr"/>
                    </a:tc>
                    <a:tc>
                      <a:txBody>
                        <a:bodyPr/>
                        <a:lstStyle/>
                        <a:p>
                          <a:pPr algn="ctr"/>
                          <a:r>
                            <a:rPr lang="en-US" sz="1400" dirty="0"/>
                            <a:t>Rout of administration</a:t>
                          </a:r>
                        </a:p>
                      </a:txBody>
                      <a:tcPr anchor="ctr"/>
                    </a:tc>
                    <a:tc>
                      <a:txBody>
                        <a:bodyPr/>
                        <a:lstStyle/>
                        <a:p>
                          <a:pPr algn="ctr"/>
                          <a:r>
                            <a:rPr lang="en-US" sz="2000" b="0" dirty="0"/>
                            <a:t>uses</a:t>
                          </a:r>
                          <a:endParaRPr lang="en-US" sz="2400" b="0" dirty="0"/>
                        </a:p>
                      </a:txBody>
                      <a:tcPr anchor="ctr"/>
                    </a:tc>
                    <a:extLst>
                      <a:ext uri="{0D108BD9-81ED-4DB2-BD59-A6C34878D82A}">
                        <a16:rowId xmlns:a16="http://schemas.microsoft.com/office/drawing/2014/main" val="10000"/>
                      </a:ext>
                    </a:extLst>
                  </a:tr>
                  <a:tr h="4405959">
                    <a:tc vMerge="1">
                      <a:txBody>
                        <a:bodyPr/>
                        <a:lstStyle/>
                        <a:p>
                          <a:pPr algn="ctr"/>
                          <a:endParaRPr lang="en-US" dirty="0">
                            <a:solidFill>
                              <a:schemeClr val="tx1"/>
                            </a:solidFill>
                            <a:latin typeface="+mn-lt"/>
                          </a:endParaRPr>
                        </a:p>
                      </a:txBody>
                      <a:tcPr anchor="ctr"/>
                    </a:tc>
                    <a:tc>
                      <a:txBody>
                        <a:bodyPr/>
                        <a:lstStyle/>
                        <a:p>
                          <a:pPr marL="342900" marR="0" indent="-342900" algn="l" defTabSz="685800" rtl="0" eaLnBrk="1" fontAlgn="auto" latinLnBrk="0" hangingPunct="1">
                            <a:lnSpc>
                              <a:spcPct val="100000"/>
                            </a:lnSpc>
                            <a:spcBef>
                              <a:spcPts val="0"/>
                            </a:spcBef>
                            <a:spcAft>
                              <a:spcPts val="0"/>
                            </a:spcAft>
                            <a:buClrTx/>
                            <a:buSzTx/>
                            <a:buFont typeface="+mj-lt"/>
                            <a:buAutoNum type="arabicPeriod"/>
                            <a:tabLst/>
                            <a:defRPr/>
                          </a:pPr>
                          <a:r>
                            <a:rPr lang="en-US" altLang="en-US" sz="1200" dirty="0">
                              <a:solidFill>
                                <a:schemeClr val="tx1"/>
                              </a:solidFill>
                              <a:latin typeface="+mn-lt"/>
                              <a:ea typeface="Times New Roman" charset="0"/>
                              <a:cs typeface="Times New Roman" charset="0"/>
                            </a:rPr>
                            <a:t>It interferes with the release of calcium from its stores in  skeletal muscles (sarcoplasmic reticulum).</a:t>
                          </a:r>
                        </a:p>
                        <a:p>
                          <a:pPr marL="342900" indent="-342900" algn="l">
                            <a:buFont typeface="+mj-lt"/>
                            <a:buAutoNum type="arabicPeriod"/>
                          </a:pPr>
                          <a:r>
                            <a:rPr lang="en-US" altLang="en-US" sz="1200" dirty="0">
                              <a:solidFill>
                                <a:schemeClr val="tx1"/>
                              </a:solidFill>
                              <a:latin typeface="+mn-lt"/>
                              <a:ea typeface="Times New Roman" charset="0"/>
                              <a:cs typeface="Times New Roman" charset="0"/>
                            </a:rPr>
                            <a:t>It inhibits excitation-contraction coupling in the muscle fiber</a:t>
                          </a:r>
                        </a:p>
                        <a:p>
                          <a:pPr marL="0" indent="0" algn="l">
                            <a:buFont typeface="+mj-lt"/>
                            <a:buNone/>
                          </a:pPr>
                          <a:r>
                            <a:rPr lang="en-US" sz="1200" dirty="0">
                              <a:solidFill>
                                <a:schemeClr val="tx1"/>
                              </a:solidFill>
                              <a:latin typeface="+mn-lt"/>
                              <a:ea typeface="Times New Roman" charset="0"/>
                              <a:cs typeface="Times New Roman" charset="0"/>
                            </a:rPr>
                            <a:t>(</a:t>
                          </a:r>
                          <a:r>
                            <a:rPr lang="en-US" altLang="en-US" sz="1200" dirty="0">
                              <a:solidFill>
                                <a:schemeClr val="tx1"/>
                              </a:solidFill>
                              <a:latin typeface="+mn-lt"/>
                              <a:ea typeface="Times New Roman" charset="0"/>
                              <a:cs typeface="Times New Roman" charset="0"/>
                            </a:rPr>
                            <a:t>Acts directly on skeletal muscles)</a:t>
                          </a:r>
                          <a:endParaRPr lang="en-US" sz="1200" dirty="0">
                            <a:solidFill>
                              <a:schemeClr val="tx1"/>
                            </a:solidFill>
                            <a:latin typeface="+mn-lt"/>
                          </a:endParaRPr>
                        </a:p>
                      </a:txBody>
                      <a:tcPr anchor="ctr"/>
                    </a:tc>
                    <a:tc>
                      <a:txBody>
                        <a:bodyPr/>
                        <a:lstStyle/>
                        <a:p>
                          <a:endParaRPr lang="en-US"/>
                        </a:p>
                      </a:txBody>
                      <a:tcPr anchor="ctr">
                        <a:blipFill>
                          <a:blip r:embed="rId2"/>
                          <a:stretch>
                            <a:fillRect l="-168627" t="-21133" r="-110588" b="-829"/>
                          </a:stretch>
                        </a:blipFill>
                      </a:tcPr>
                    </a:tc>
                    <a:tc>
                      <a:txBody>
                        <a:bodyPr/>
                        <a:lstStyle/>
                        <a:p>
                          <a:pPr algn="l"/>
                          <a:r>
                            <a:rPr lang="en-US" sz="1200" dirty="0"/>
                            <a:t>For</a:t>
                          </a:r>
                          <a:r>
                            <a:rPr lang="en-US" sz="1200" baseline="0" dirty="0"/>
                            <a:t> treatment of:</a:t>
                          </a:r>
                        </a:p>
                        <a:p>
                          <a:pPr marL="285750" indent="-285750" algn="l">
                            <a:buFont typeface="Arial" charset="0"/>
                            <a:buChar char="•"/>
                          </a:pPr>
                          <a:r>
                            <a:rPr lang="en-US" sz="1200" baseline="0" dirty="0"/>
                            <a:t>Spastic state</a:t>
                          </a:r>
                        </a:p>
                        <a:p>
                          <a:pPr marL="285750" indent="-285750" algn="l">
                            <a:buFont typeface="Arial" charset="0"/>
                            <a:buChar char="•"/>
                          </a:pPr>
                          <a:r>
                            <a:rPr lang="en-US" sz="1200" baseline="0" dirty="0"/>
                            <a:t>Malignant hyperthermia </a:t>
                          </a:r>
                          <a:r>
                            <a:rPr lang="en-US" sz="1200" baseline="0" dirty="0">
                              <a:solidFill>
                                <a:srgbClr val="A6A6A6"/>
                              </a:solidFill>
                            </a:rPr>
                            <a:t>(actually the disease happen because of blocking of the Ca in the sarcoplasmic reticulum and dantrolene releases the Ca from sarcoplasmic reticulum )</a:t>
                          </a:r>
                          <a:endParaRPr lang="en-US" sz="1200" baseline="0" dirty="0"/>
                        </a:p>
                      </a:txBody>
                      <a:tcPr anchor="ctr"/>
                    </a:tc>
                    <a:extLst>
                      <a:ext uri="{0D108BD9-81ED-4DB2-BD59-A6C34878D82A}">
                        <a16:rowId xmlns:a16="http://schemas.microsoft.com/office/drawing/2014/main" val="10001"/>
                      </a:ext>
                    </a:extLst>
                  </a:tr>
                </a:tbl>
              </a:graphicData>
            </a:graphic>
          </p:graphicFrame>
        </mc:Fallback>
      </mc:AlternateContent>
      <p:sp>
        <p:nvSpPr>
          <p:cNvPr id="3" name="TextBox 2"/>
          <p:cNvSpPr txBox="1"/>
          <p:nvPr/>
        </p:nvSpPr>
        <p:spPr>
          <a:xfrm>
            <a:off x="3517900" y="446505"/>
            <a:ext cx="3340100" cy="461665"/>
          </a:xfrm>
          <a:prstGeom prst="rect">
            <a:avLst/>
          </a:prstGeom>
          <a:noFill/>
        </p:spPr>
        <p:txBody>
          <a:bodyPr wrap="square" rtlCol="0">
            <a:spAutoFit/>
          </a:bodyPr>
          <a:lstStyle/>
          <a:p>
            <a:pPr algn="r"/>
            <a:r>
              <a:rPr lang="en-US" sz="2400" b="1" dirty="0">
                <a:solidFill>
                  <a:schemeClr val="bg1"/>
                </a:solidFill>
              </a:rPr>
              <a:t>Example of Spasmolytic:</a:t>
            </a:r>
          </a:p>
        </p:txBody>
      </p:sp>
    </p:spTree>
    <p:extLst>
      <p:ext uri="{BB962C8B-B14F-4D97-AF65-F5344CB8AC3E}">
        <p14:creationId xmlns:p14="http://schemas.microsoft.com/office/powerpoint/2010/main" val="72719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547377945"/>
                  </p:ext>
                </p:extLst>
              </p:nvPr>
            </p:nvGraphicFramePr>
            <p:xfrm>
              <a:off x="0" y="1"/>
              <a:ext cx="6858000" cy="9143998"/>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143000">
                      <a:extLst>
                        <a:ext uri="{9D8B030D-6E8A-4147-A177-3AD203B41FA5}">
                          <a16:colId xmlns:a16="http://schemas.microsoft.com/office/drawing/2014/main" xmlns="" val="20004"/>
                        </a:ext>
                      </a:extLst>
                    </a:gridCol>
                    <a:gridCol w="1143000">
                      <a:extLst>
                        <a:ext uri="{9D8B030D-6E8A-4147-A177-3AD203B41FA5}">
                          <a16:colId xmlns:a16="http://schemas.microsoft.com/office/drawing/2014/main" xmlns="" val="20005"/>
                        </a:ext>
                      </a:extLst>
                    </a:gridCol>
                  </a:tblGrid>
                  <a:tr h="301706">
                    <a:tc>
                      <a:txBody>
                        <a:bodyPr/>
                        <a:lstStyle/>
                        <a:p>
                          <a:endParaRPr lang="en-US" dirty="0"/>
                        </a:p>
                      </a:txBody>
                      <a:tcPr/>
                    </a:tc>
                    <a:tc>
                      <a:txBody>
                        <a:bodyPr/>
                        <a:lstStyle/>
                        <a:p>
                          <a:r>
                            <a:rPr lang="en-US" dirty="0"/>
                            <a:t>Drugs</a:t>
                          </a:r>
                        </a:p>
                      </a:txBody>
                      <a:tcPr/>
                    </a:tc>
                    <a:tc>
                      <a:txBody>
                        <a:bodyPr/>
                        <a:lstStyle/>
                        <a:p>
                          <a:r>
                            <a:rPr lang="en-US" dirty="0"/>
                            <a:t>Duration</a:t>
                          </a:r>
                        </a:p>
                      </a:txBody>
                      <a:tcPr/>
                    </a:tc>
                    <a:tc>
                      <a:txBody>
                        <a:bodyPr/>
                        <a:lstStyle/>
                        <a:p>
                          <a:r>
                            <a:rPr lang="en-US" dirty="0"/>
                            <a:t>Mechanism </a:t>
                          </a:r>
                        </a:p>
                      </a:txBody>
                      <a:tcPr/>
                    </a:tc>
                    <a:tc>
                      <a:txBody>
                        <a:bodyPr/>
                        <a:lstStyle/>
                        <a:p>
                          <a:r>
                            <a:rPr lang="en-US" dirty="0"/>
                            <a:t>Metabolism</a:t>
                          </a:r>
                        </a:p>
                      </a:txBody>
                      <a:tcPr/>
                    </a:tc>
                    <a:tc>
                      <a:txBody>
                        <a:bodyPr/>
                        <a:lstStyle/>
                        <a:p>
                          <a:r>
                            <a:rPr lang="en-US" dirty="0"/>
                            <a:t>Side</a:t>
                          </a:r>
                          <a:r>
                            <a:rPr lang="en-US" baseline="0" dirty="0"/>
                            <a:t> effect</a:t>
                          </a:r>
                          <a:endParaRPr lang="en-US" dirty="0"/>
                        </a:p>
                      </a:txBody>
                      <a:tcPr/>
                    </a:tc>
                    <a:extLst>
                      <a:ext uri="{0D108BD9-81ED-4DB2-BD59-A6C34878D82A}">
                        <a16:rowId xmlns:a16="http://schemas.microsoft.com/office/drawing/2014/main" xmlns="" val="10000"/>
                      </a:ext>
                    </a:extLst>
                  </a:tr>
                  <a:tr h="649827">
                    <a:tc rowSpan="10">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1" spc="-25" dirty="0">
                              <a:solidFill>
                                <a:schemeClr val="tx1"/>
                              </a:solidFill>
                              <a:latin typeface="+mn-lt"/>
                              <a:cs typeface="Calibri"/>
                            </a:rPr>
                            <a:t>P</a:t>
                          </a:r>
                          <a:r>
                            <a:rPr lang="en-US" sz="1400" b="1" dirty="0">
                              <a:solidFill>
                                <a:schemeClr val="tx1"/>
                              </a:solidFill>
                              <a:latin typeface="+mn-lt"/>
                              <a:cs typeface="Calibri"/>
                            </a:rPr>
                            <a:t>e</a:t>
                          </a:r>
                          <a:r>
                            <a:rPr lang="en-US" sz="1400" b="1" spc="-5" dirty="0">
                              <a:solidFill>
                                <a:schemeClr val="tx1"/>
                              </a:solidFill>
                              <a:latin typeface="+mn-lt"/>
                              <a:cs typeface="Calibri"/>
                            </a:rPr>
                            <a:t>rip</a:t>
                          </a:r>
                          <a:r>
                            <a:rPr lang="en-US" sz="1400" b="1" spc="10" dirty="0">
                              <a:solidFill>
                                <a:schemeClr val="tx1"/>
                              </a:solidFill>
                              <a:latin typeface="+mn-lt"/>
                              <a:cs typeface="Calibri"/>
                            </a:rPr>
                            <a:t>h</a:t>
                          </a:r>
                          <a:r>
                            <a:rPr lang="en-US" sz="1400" b="1" spc="-10" dirty="0">
                              <a:solidFill>
                                <a:schemeClr val="tx1"/>
                              </a:solidFill>
                              <a:latin typeface="+mn-lt"/>
                              <a:cs typeface="Calibri"/>
                            </a:rPr>
                            <a:t>e</a:t>
                          </a:r>
                          <a:r>
                            <a:rPr lang="en-US" sz="1400" b="1" spc="-45" dirty="0">
                              <a:solidFill>
                                <a:schemeClr val="tx1"/>
                              </a:solidFill>
                              <a:latin typeface="+mn-lt"/>
                              <a:cs typeface="Calibri"/>
                            </a:rPr>
                            <a:t>r</a:t>
                          </a:r>
                          <a:r>
                            <a:rPr lang="en-US" sz="1400" b="1" dirty="0">
                              <a:solidFill>
                                <a:schemeClr val="tx1"/>
                              </a:solidFill>
                              <a:latin typeface="+mn-lt"/>
                              <a:cs typeface="Calibri"/>
                            </a:rPr>
                            <a:t>a</a:t>
                          </a:r>
                          <a:r>
                            <a:rPr lang="en-US" sz="1400" b="1" spc="-15" dirty="0">
                              <a:solidFill>
                                <a:schemeClr val="tx1"/>
                              </a:solidFill>
                              <a:latin typeface="+mn-lt"/>
                              <a:cs typeface="Calibri"/>
                            </a:rPr>
                            <a:t>l</a:t>
                          </a:r>
                          <a:r>
                            <a:rPr lang="en-US" sz="1400" b="1" spc="-10" dirty="0">
                              <a:solidFill>
                                <a:schemeClr val="tx1"/>
                              </a:solidFill>
                              <a:latin typeface="+mn-lt"/>
                              <a:cs typeface="Calibri"/>
                            </a:rPr>
                            <a:t>l</a:t>
                          </a:r>
                          <a:r>
                            <a:rPr lang="en-US" sz="1400" b="1" dirty="0">
                              <a:solidFill>
                                <a:schemeClr val="tx1"/>
                              </a:solidFill>
                              <a:latin typeface="+mn-lt"/>
                              <a:cs typeface="Calibri"/>
                            </a:rPr>
                            <a:t>y</a:t>
                          </a:r>
                          <a:r>
                            <a:rPr lang="en-US" sz="1400" b="1" spc="-25" dirty="0">
                              <a:solidFill>
                                <a:schemeClr val="tx1"/>
                              </a:solidFill>
                              <a:latin typeface="+mn-lt"/>
                              <a:cs typeface="Calibri"/>
                            </a:rPr>
                            <a:t> </a:t>
                          </a:r>
                          <a:r>
                            <a:rPr lang="en-US" sz="1400" b="1" dirty="0">
                              <a:solidFill>
                                <a:schemeClr val="tx1"/>
                              </a:solidFill>
                              <a:latin typeface="+mn-lt"/>
                              <a:cs typeface="Calibri"/>
                            </a:rPr>
                            <a:t>acti</a:t>
                          </a:r>
                          <a:r>
                            <a:rPr lang="en-US" sz="1400" b="1" spc="5" dirty="0">
                              <a:solidFill>
                                <a:schemeClr val="tx1"/>
                              </a:solidFill>
                              <a:latin typeface="+mn-lt"/>
                              <a:cs typeface="Calibri"/>
                            </a:rPr>
                            <a:t>n</a:t>
                          </a:r>
                          <a:r>
                            <a:rPr lang="en-US" sz="1400" b="1" dirty="0">
                              <a:solidFill>
                                <a:schemeClr val="tx1"/>
                              </a:solidFill>
                              <a:latin typeface="+mn-lt"/>
                              <a:cs typeface="Calibri"/>
                            </a:rPr>
                            <a:t>g</a:t>
                          </a:r>
                          <a:r>
                            <a:rPr lang="en-US" sz="1400" b="1" spc="-25" dirty="0">
                              <a:solidFill>
                                <a:schemeClr val="tx1"/>
                              </a:solidFill>
                              <a:latin typeface="+mn-lt"/>
                              <a:cs typeface="Calibri"/>
                            </a:rPr>
                            <a:t> </a:t>
                          </a:r>
                          <a:r>
                            <a:rPr lang="en-US" sz="1400" b="1" dirty="0">
                              <a:solidFill>
                                <a:schemeClr val="tx1"/>
                              </a:solidFill>
                              <a:latin typeface="+mn-lt"/>
                              <a:cs typeface="Calibri"/>
                            </a:rPr>
                            <a:t>(N</a:t>
                          </a:r>
                          <a:r>
                            <a:rPr lang="en-US" sz="1400" b="1" spc="5" dirty="0">
                              <a:solidFill>
                                <a:schemeClr val="tx1"/>
                              </a:solidFill>
                              <a:latin typeface="+mn-lt"/>
                              <a:cs typeface="Calibri"/>
                            </a:rPr>
                            <a:t>e</a:t>
                          </a:r>
                          <a:r>
                            <a:rPr lang="en-US" sz="1400" b="1" dirty="0">
                              <a:solidFill>
                                <a:schemeClr val="tx1"/>
                              </a:solidFill>
                              <a:latin typeface="+mn-lt"/>
                              <a:cs typeface="Calibri"/>
                            </a:rPr>
                            <a:t>u</a:t>
                          </a:r>
                          <a:r>
                            <a:rPr lang="en-US" sz="1400" b="1" spc="-30" dirty="0">
                              <a:solidFill>
                                <a:schemeClr val="tx1"/>
                              </a:solidFill>
                              <a:latin typeface="+mn-lt"/>
                              <a:cs typeface="Calibri"/>
                            </a:rPr>
                            <a:t>r</a:t>
                          </a:r>
                          <a:r>
                            <a:rPr lang="en-US" sz="1400" b="1" dirty="0">
                              <a:solidFill>
                                <a:schemeClr val="tx1"/>
                              </a:solidFill>
                              <a:latin typeface="+mn-lt"/>
                              <a:cs typeface="Calibri"/>
                            </a:rPr>
                            <a:t>om</a:t>
                          </a:r>
                          <a:r>
                            <a:rPr lang="en-US" sz="1400" b="1" spc="5" dirty="0">
                              <a:solidFill>
                                <a:schemeClr val="tx1"/>
                              </a:solidFill>
                              <a:latin typeface="+mn-lt"/>
                              <a:cs typeface="Calibri"/>
                            </a:rPr>
                            <a:t>u</a:t>
                          </a:r>
                          <a:r>
                            <a:rPr lang="en-US" sz="1400" b="1" spc="-15" dirty="0">
                              <a:solidFill>
                                <a:schemeClr val="tx1"/>
                              </a:solidFill>
                              <a:latin typeface="+mn-lt"/>
                              <a:cs typeface="Calibri"/>
                            </a:rPr>
                            <a:t>s</a:t>
                          </a:r>
                          <a:r>
                            <a:rPr lang="en-US" sz="1400" b="1" spc="-5" dirty="0">
                              <a:solidFill>
                                <a:schemeClr val="tx1"/>
                              </a:solidFill>
                              <a:latin typeface="+mn-lt"/>
                              <a:cs typeface="Calibri"/>
                            </a:rPr>
                            <a:t>cu</a:t>
                          </a:r>
                          <a:r>
                            <a:rPr lang="en-US" sz="1400" b="1" spc="-15" dirty="0">
                              <a:solidFill>
                                <a:schemeClr val="tx1"/>
                              </a:solidFill>
                              <a:latin typeface="+mn-lt"/>
                              <a:cs typeface="Calibri"/>
                            </a:rPr>
                            <a:t>l</a:t>
                          </a:r>
                          <a:r>
                            <a:rPr lang="en-US" sz="1400" b="1" dirty="0">
                              <a:solidFill>
                                <a:schemeClr val="tx1"/>
                              </a:solidFill>
                              <a:latin typeface="+mn-lt"/>
                              <a:cs typeface="Calibri"/>
                            </a:rPr>
                            <a:t>ar</a:t>
                          </a:r>
                          <a:r>
                            <a:rPr lang="en-US" sz="1400" b="1" spc="-30" dirty="0">
                              <a:solidFill>
                                <a:schemeClr val="tx1"/>
                              </a:solidFill>
                              <a:latin typeface="+mn-lt"/>
                              <a:cs typeface="Calibri"/>
                            </a:rPr>
                            <a:t> </a:t>
                          </a:r>
                          <a:r>
                            <a:rPr lang="en-US" sz="1400" b="1" dirty="0">
                              <a:solidFill>
                                <a:schemeClr val="tx1"/>
                              </a:solidFill>
                              <a:latin typeface="+mn-lt"/>
                              <a:cs typeface="Calibri"/>
                            </a:rPr>
                            <a:t>blo</a:t>
                          </a:r>
                          <a:r>
                            <a:rPr lang="en-US" sz="1400" b="1" spc="5" dirty="0">
                              <a:solidFill>
                                <a:schemeClr val="tx1"/>
                              </a:solidFill>
                              <a:latin typeface="+mn-lt"/>
                              <a:cs typeface="Calibri"/>
                            </a:rPr>
                            <a:t>c</a:t>
                          </a:r>
                          <a:r>
                            <a:rPr lang="en-US" sz="1400" b="1" spc="-50" dirty="0">
                              <a:solidFill>
                                <a:schemeClr val="tx1"/>
                              </a:solidFill>
                              <a:latin typeface="+mn-lt"/>
                              <a:cs typeface="Calibri"/>
                            </a:rPr>
                            <a:t>k</a:t>
                          </a:r>
                          <a:r>
                            <a:rPr lang="en-US" sz="1400" b="1" spc="-10" dirty="0">
                              <a:solidFill>
                                <a:schemeClr val="tx1"/>
                              </a:solidFill>
                              <a:latin typeface="+mn-lt"/>
                              <a:cs typeface="Calibri"/>
                            </a:rPr>
                            <a:t>e</a:t>
                          </a:r>
                          <a:r>
                            <a:rPr lang="en-US" sz="1400" b="1" spc="-30" dirty="0">
                              <a:solidFill>
                                <a:schemeClr val="tx1"/>
                              </a:solidFill>
                              <a:latin typeface="+mn-lt"/>
                              <a:cs typeface="Calibri"/>
                            </a:rPr>
                            <a:t>r</a:t>
                          </a:r>
                          <a:r>
                            <a:rPr lang="en-US" sz="1400" b="1" spc="20" dirty="0">
                              <a:solidFill>
                                <a:schemeClr val="tx1"/>
                              </a:solidFill>
                              <a:latin typeface="+mn-lt"/>
                              <a:cs typeface="Calibri"/>
                            </a:rPr>
                            <a:t>s</a:t>
                          </a:r>
                          <a:r>
                            <a:rPr lang="en-US" sz="1400" b="1" dirty="0">
                              <a:solidFill>
                                <a:schemeClr val="tx1"/>
                              </a:solidFill>
                              <a:latin typeface="+mn-lt"/>
                              <a:cs typeface="Calibri"/>
                            </a:rPr>
                            <a:t>)</a:t>
                          </a:r>
                          <a:endParaRPr lang="en-US" sz="1400" dirty="0">
                            <a:solidFill>
                              <a:schemeClr val="tx1"/>
                            </a:solidFill>
                            <a:latin typeface="+mn-lt"/>
                            <a:cs typeface="Calibri"/>
                          </a:endParaRPr>
                        </a:p>
                        <a:p>
                          <a:endParaRPr lang="en-US" dirty="0"/>
                        </a:p>
                      </a:txBody>
                      <a:tcPr vert="vert270"/>
                    </a:tc>
                    <a:tc rowSpan="2">
                      <a:txBody>
                        <a:bodyPr/>
                        <a:lstStyle/>
                        <a:p>
                          <a:r>
                            <a:rPr lang="en-US" dirty="0"/>
                            <a:t>D-</a:t>
                          </a:r>
                          <a:r>
                            <a:rPr lang="en-US" dirty="0" err="1"/>
                            <a:t>tubocurarine</a:t>
                          </a:r>
                          <a:endParaRPr lang="en-US" dirty="0"/>
                        </a:p>
                      </a:txBody>
                      <a:tcPr/>
                    </a:tc>
                    <a:tc rowSpan="2">
                      <a:txBody>
                        <a:bodyPr/>
                        <a:lstStyle/>
                        <a:p>
                          <a:pPr algn="ctr"/>
                          <a:r>
                            <a:rPr lang="en-US" dirty="0"/>
                            <a:t>Long (1-2 h)</a:t>
                          </a:r>
                        </a:p>
                      </a:txBody>
                      <a:tcPr anchor="ctr"/>
                    </a:tc>
                    <a:tc rowSpan="9">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Compete with </a:t>
                          </a:r>
                          <a:r>
                            <a:rPr lang="en-US" sz="1400" b="1" kern="1200" dirty="0">
                              <a:solidFill>
                                <a:srgbClr val="C00000"/>
                              </a:solidFill>
                              <a:effectLst/>
                              <a:latin typeface="+mn-lt"/>
                              <a:ea typeface="+mn-ea"/>
                              <a:cs typeface="+mn-cs"/>
                            </a:rPr>
                            <a:t>Ach</a:t>
                          </a:r>
                          <a:r>
                            <a:rPr lang="en-US" sz="1400" b="0" kern="1200" dirty="0">
                              <a:solidFill>
                                <a:srgbClr val="C00000"/>
                              </a:solidFill>
                              <a:effectLst/>
                              <a:latin typeface="+mn-lt"/>
                              <a:ea typeface="+mn-ea"/>
                              <a:cs typeface="+mn-cs"/>
                            </a:rPr>
                            <a:t> </a:t>
                          </a:r>
                          <a:r>
                            <a:rPr lang="en-US" sz="1400" b="0" kern="1200" dirty="0">
                              <a:solidFill>
                                <a:schemeClr val="dk1"/>
                              </a:solidFill>
                              <a:effectLst/>
                              <a:latin typeface="+mn-lt"/>
                              <a:ea typeface="+mn-ea"/>
                              <a:cs typeface="+mn-cs"/>
                            </a:rPr>
                            <a:t>for the </a:t>
                          </a:r>
                          <a:r>
                            <a:rPr lang="en-US" sz="1400" b="1" kern="1200" dirty="0">
                              <a:solidFill>
                                <a:srgbClr val="C00000"/>
                              </a:solidFill>
                              <a:effectLst/>
                              <a:latin typeface="+mn-lt"/>
                              <a:ea typeface="+mn-ea"/>
                              <a:cs typeface="+mn-cs"/>
                            </a:rPr>
                            <a:t>nicotinic receptors </a:t>
                          </a:r>
                          <a:r>
                            <a:rPr lang="en-US" sz="1400" b="0" kern="1200" dirty="0">
                              <a:solidFill>
                                <a:schemeClr val="dk1"/>
                              </a:solidFill>
                              <a:effectLst/>
                              <a:latin typeface="+mn-lt"/>
                              <a:ea typeface="+mn-ea"/>
                              <a:cs typeface="+mn-cs"/>
                            </a:rPr>
                            <a:t>present in </a:t>
                          </a:r>
                          <a:r>
                            <a:rPr lang="en-US" sz="1400" b="0" kern="1200" dirty="0" err="1">
                              <a:solidFill>
                                <a:schemeClr val="dk1"/>
                              </a:solidFill>
                              <a:effectLst/>
                              <a:latin typeface="+mn-lt"/>
                              <a:ea typeface="+mn-ea"/>
                              <a:cs typeface="+mn-cs"/>
                            </a:rPr>
                            <a:t>postjunctional</a:t>
                          </a:r>
                          <a:r>
                            <a:rPr lang="en-US" sz="1400" b="0" kern="1200" dirty="0">
                              <a:solidFill>
                                <a:schemeClr val="dk1"/>
                              </a:solidFill>
                              <a:effectLst/>
                              <a:latin typeface="+mn-lt"/>
                              <a:ea typeface="+mn-ea"/>
                              <a:cs typeface="+mn-cs"/>
                            </a:rPr>
                            <a:t> membrane of neuromuscular junction or motor end plate</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C00000"/>
                              </a:solidFill>
                              <a:effectLst/>
                              <a:latin typeface="+mn-lt"/>
                              <a:ea typeface="+mn-ea"/>
                              <a:cs typeface="+mn-cs"/>
                            </a:rPr>
                            <a:t>ANTAGONIST</a:t>
                          </a:r>
                          <a:endParaRPr lang="en-US" sz="1400" b="0" dirty="0">
                            <a:solidFill>
                              <a:srgbClr val="C00000"/>
                            </a:solidFill>
                            <a:effectLst/>
                          </a:endParaRPr>
                        </a:p>
                      </a:txBody>
                      <a:tcPr anchor="ctr"/>
                    </a:tc>
                    <a:tc>
                      <a:txBody>
                        <a:bodyPr/>
                        <a:lstStyle/>
                        <a:p>
                          <a:r>
                            <a:rPr lang="en-US" dirty="0"/>
                            <a:t>60% liver, 40% kidney</a:t>
                          </a:r>
                        </a:p>
                      </a:txBody>
                      <a:tcPr/>
                    </a:tc>
                    <a:tc>
                      <a:txBody>
                        <a:bodyPr/>
                        <a:lstStyle/>
                        <a:p>
                          <a:r>
                            <a:rPr lang="en-US" sz="1200" kern="1200" dirty="0">
                              <a:solidFill>
                                <a:schemeClr val="dk1"/>
                              </a:solidFill>
                              <a:effectLst/>
                              <a:latin typeface="+mn-lt"/>
                              <a:ea typeface="+mn-ea"/>
                              <a:cs typeface="+mn-cs"/>
                            </a:rPr>
                            <a:t>Bronchospasm </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Hypotension </a:t>
                          </a:r>
                          <a:endParaRPr lang="en-US" sz="1200" dirty="0">
                            <a:effectLst/>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Tachycardia</a:t>
                          </a:r>
                          <a:endParaRPr lang="en-US" sz="1200" dirty="0">
                            <a:effectLst/>
                          </a:endParaRPr>
                        </a:p>
                      </a:txBody>
                      <a:tcPr/>
                    </a:tc>
                    <a:extLst>
                      <a:ext uri="{0D108BD9-81ED-4DB2-BD59-A6C34878D82A}">
                        <a16:rowId xmlns:a16="http://schemas.microsoft.com/office/drawing/2014/main" xmlns="" val="10001"/>
                      </a:ext>
                    </a:extLst>
                  </a:tr>
                  <a:tr h="722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i="0" kern="1200" dirty="0">
                              <a:solidFill>
                                <a:schemeClr val="dk1"/>
                              </a:solidFill>
                              <a:effectLst/>
                              <a:latin typeface="+mn-lt"/>
                              <a:ea typeface="+mn-ea"/>
                              <a:cs typeface="+mn-cs"/>
                            </a:rPr>
                            <a:t>spontaneous hydrolysis</a:t>
                          </a:r>
                          <a:endParaRPr lang="en-US" i="0" dirty="0">
                            <a:effectLst/>
                          </a:endParaRPr>
                        </a:p>
                      </a:txBody>
                      <a:tcPr anchor="ct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Transient hypotension </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bronchospasm</a:t>
                          </a:r>
                          <a:endParaRPr lang="en-US" sz="1200" dirty="0">
                            <a:effectLst/>
                          </a:endParaRPr>
                        </a:p>
                      </a:txBody>
                      <a:tcPr/>
                    </a:tc>
                    <a:extLst>
                      <a:ext uri="{0D108BD9-81ED-4DB2-BD59-A6C34878D82A}">
                        <a16:rowId xmlns:a16="http://schemas.microsoft.com/office/drawing/2014/main" xmlns="" val="10002"/>
                      </a:ext>
                    </a:extLst>
                  </a:tr>
                  <a:tr h="577624">
                    <a:tc vMerge="1">
                      <a:txBody>
                        <a:bodyPr/>
                        <a:lstStyle/>
                        <a:p>
                          <a:endParaRPr lang="en-US" dirty="0"/>
                        </a:p>
                      </a:txBody>
                      <a:tcPr/>
                    </a:tc>
                    <a:tc row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0" kern="1200" dirty="0" err="1">
                              <a:solidFill>
                                <a:schemeClr val="dk1"/>
                              </a:solidFill>
                              <a:effectLst/>
                              <a:latin typeface="+mn-lt"/>
                              <a:ea typeface="+mn-ea"/>
                              <a:cs typeface="+mn-cs"/>
                            </a:rPr>
                            <a:t>Atracurium</a:t>
                          </a:r>
                          <a:r>
                            <a:rPr lang="en-US" sz="1350" b="0" kern="1200" dirty="0">
                              <a:solidFill>
                                <a:schemeClr val="dk1"/>
                              </a:solidFill>
                              <a:effectLst/>
                              <a:latin typeface="+mn-lt"/>
                              <a:ea typeface="+mn-ea"/>
                              <a:cs typeface="+mn-cs"/>
                            </a:rPr>
                            <a:t> </a:t>
                          </a:r>
                          <a:endParaRPr lang="en-US" b="0" dirty="0">
                            <a:effectLst/>
                          </a:endParaRPr>
                        </a:p>
                      </a:txBody>
                      <a:tcPr anchor="ctr"/>
                    </a:tc>
                    <a:tc rowSpan="2">
                      <a:txBody>
                        <a:bodyPr/>
                        <a:lstStyle/>
                        <a:p>
                          <a:pPr algn="ctr"/>
                          <a:r>
                            <a:rPr lang="en-US" dirty="0" err="1"/>
                            <a:t>Intermediat</a:t>
                          </a:r>
                          <a:r>
                            <a:rPr lang="en-US" dirty="0"/>
                            <a:t> (30 min)</a:t>
                          </a:r>
                        </a:p>
                      </a:txBody>
                      <a:tcPr anchor="ctr"/>
                    </a:tc>
                    <a:tc vMerge="1">
                      <a:txBody>
                        <a:bodyPr/>
                        <a:lstStyle/>
                        <a:p>
                          <a:endParaRPr lang="en-US" dirty="0"/>
                        </a:p>
                      </a:txBody>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i="0" dirty="0">
                            <a:effectLst/>
                          </a:endParaRPr>
                        </a:p>
                      </a:txBody>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200" dirty="0">
                            <a:effectLst/>
                          </a:endParaRPr>
                        </a:p>
                      </a:txBody>
                      <a:tcPr/>
                    </a:tc>
                    <a:extLst>
                      <a:ext uri="{0D108BD9-81ED-4DB2-BD59-A6C34878D82A}">
                        <a16:rowId xmlns:a16="http://schemas.microsoft.com/office/drawing/2014/main" xmlns="" val="10003"/>
                      </a:ext>
                    </a:extLst>
                  </a:tr>
                  <a:tr h="10499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by pseudo-</a:t>
                          </a:r>
                          <a:r>
                            <a:rPr lang="en-US" sz="1200" kern="1200" dirty="0">
                              <a:solidFill>
                                <a:schemeClr val="dk1"/>
                              </a:solidFill>
                              <a:effectLst/>
                              <a:latin typeface="+mn-lt"/>
                              <a:ea typeface="+mn-ea"/>
                              <a:cs typeface="+mn-cs"/>
                            </a:rPr>
                            <a:t>cholinesterase</a:t>
                          </a:r>
                          <a:r>
                            <a:rPr lang="en-US" sz="1200" kern="1200" baseline="0" dirty="0">
                              <a:solidFill>
                                <a:schemeClr val="dk1"/>
                              </a:solidFill>
                              <a:effectLst/>
                              <a:latin typeface="+mn-lt"/>
                              <a:ea typeface="+mn-ea"/>
                              <a:cs typeface="+mn-cs"/>
                            </a:rPr>
                            <a:t> (enzyme)</a:t>
                          </a:r>
                          <a:r>
                            <a:rPr lang="en-US" sz="1200" kern="1200" dirty="0">
                              <a:solidFill>
                                <a:schemeClr val="dk1"/>
                              </a:solidFill>
                              <a:effectLst/>
                              <a:latin typeface="+mn-lt"/>
                              <a:ea typeface="+mn-ea"/>
                              <a:cs typeface="+mn-cs"/>
                            </a:rPr>
                            <a:t> </a:t>
                          </a:r>
                          <a:endParaRPr lang="en-US" sz="1200" dirty="0">
                            <a:effectLst/>
                          </a:endParaRPr>
                        </a:p>
                      </a:txBody>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Transient hypotension </a:t>
                          </a:r>
                          <a:endParaRPr lang="en-US" sz="1200" dirty="0">
                            <a:effectLst/>
                          </a:endParaRPr>
                        </a:p>
                      </a:txBody>
                      <a:tcPr/>
                    </a:tc>
                    <a:extLst>
                      <a:ext uri="{0D108BD9-81ED-4DB2-BD59-A6C34878D82A}">
                        <a16:rowId xmlns:a16="http://schemas.microsoft.com/office/drawing/2014/main" xmlns="" val="10004"/>
                      </a:ext>
                    </a:extLst>
                  </a:tr>
                  <a:tr h="568044">
                    <a:tc vMerge="1">
                      <a:txBody>
                        <a:bodyPr/>
                        <a:lstStyle/>
                        <a:p>
                          <a:endParaRPr lang="en-US" dirty="0"/>
                        </a:p>
                      </a:txBody>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b="0" kern="1200" dirty="0">
                              <a:solidFill>
                                <a:schemeClr val="dk1"/>
                              </a:solidFill>
                              <a:effectLst/>
                              <a:latin typeface="+mn-lt"/>
                              <a:ea typeface="+mn-ea"/>
                              <a:cs typeface="+mn-cs"/>
                            </a:rPr>
                            <a:t>Mivacurium </a:t>
                          </a:r>
                          <a:endParaRPr lang="en-US" b="0" dirty="0">
                            <a:effectLst/>
                          </a:endParaRPr>
                        </a:p>
                      </a:txBody>
                      <a:tcPr anchor="ctr"/>
                    </a:tc>
                    <a:tc rowSpan="2">
                      <a:txBody>
                        <a:bodyPr/>
                        <a:lstStyle/>
                        <a:p>
                          <a:pPr algn="ctr"/>
                          <a:r>
                            <a:rPr lang="en-US" dirty="0"/>
                            <a:t>The shortest (15 min)</a:t>
                          </a:r>
                        </a:p>
                      </a:txBody>
                      <a:tcPr anchor="ctr"/>
                    </a:tc>
                    <a:tc vMerge="1">
                      <a:txBody>
                        <a:bodyPr/>
                        <a:lstStyle/>
                        <a:p>
                          <a:endParaRPr lang="en-US" dirty="0"/>
                        </a:p>
                      </a:txBody>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200" dirty="0">
                            <a:effectLst/>
                          </a:endParaRPr>
                        </a:p>
                      </a:txBody>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effectLst/>
                          </a:endParaRPr>
                        </a:p>
                      </a:txBody>
                      <a:tcPr/>
                    </a:tc>
                    <a:extLst>
                      <a:ext uri="{0D108BD9-81ED-4DB2-BD59-A6C34878D82A}">
                        <a16:rowId xmlns:a16="http://schemas.microsoft.com/office/drawing/2014/main" xmlns="" val="10005"/>
                      </a:ext>
                    </a:extLst>
                  </a:tr>
                  <a:tr h="1594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r>
                            <a:rPr lang="en-US" dirty="0"/>
                            <a:t>By kidney</a:t>
                          </a:r>
                        </a:p>
                      </a:txBody>
                      <a:tcPr anchor="ct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*Hypertension</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tachycardia</a:t>
                          </a:r>
                          <a:endParaRPr lang="en-US" sz="1200" kern="1200" baseline="0" dirty="0">
                            <a:solidFill>
                              <a:schemeClr val="dk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 ↑ norepinephrine</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t>
                          </a:r>
                          <a:r>
                            <a:rPr lang="en-US" sz="1200" kern="1200" dirty="0" err="1">
                              <a:solidFill>
                                <a:schemeClr val="dk1"/>
                              </a:solidFill>
                              <a:effectLst/>
                              <a:latin typeface="+mn-lt"/>
                              <a:ea typeface="+mn-ea"/>
                              <a:cs typeface="+mn-cs"/>
                            </a:rPr>
                            <a:t>Antimuscarinic</a:t>
                          </a:r>
                          <a:r>
                            <a:rPr lang="en-US" sz="1200" kern="1200" dirty="0">
                              <a:solidFill>
                                <a:schemeClr val="dk1"/>
                              </a:solidFill>
                              <a:effectLst/>
                              <a:latin typeface="+mn-lt"/>
                              <a:ea typeface="+mn-ea"/>
                              <a:cs typeface="+mn-cs"/>
                            </a:rPr>
                            <a:t> action  </a:t>
                          </a:r>
                          <a:endParaRPr lang="en-US" sz="1200" dirty="0">
                            <a:effectLst/>
                          </a:endParaRPr>
                        </a:p>
                      </a:txBody>
                      <a:tcPr/>
                    </a:tc>
                    <a:extLst>
                      <a:ext uri="{0D108BD9-81ED-4DB2-BD59-A6C34878D82A}">
                        <a16:rowId xmlns:a16="http://schemas.microsoft.com/office/drawing/2014/main" xmlns="" val="10006"/>
                      </a:ext>
                    </a:extLst>
                  </a:tr>
                  <a:tr h="1047370">
                    <a:tc vMerge="1">
                      <a:txBody>
                        <a:bodyPr/>
                        <a:lstStyle/>
                        <a:p>
                          <a:endParaRPr lang="en-US" dirty="0"/>
                        </a:p>
                      </a:txBody>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b="0" kern="1200" dirty="0">
                              <a:solidFill>
                                <a:schemeClr val="dk1"/>
                              </a:solidFill>
                              <a:effectLst/>
                              <a:latin typeface="+mn-lt"/>
                              <a:ea typeface="+mn-ea"/>
                              <a:cs typeface="+mn-cs"/>
                            </a:rPr>
                            <a:t>Pancuronium </a:t>
                          </a:r>
                          <a:endParaRPr lang="en-US" b="0" dirty="0">
                            <a:effectLst/>
                          </a:endParaRPr>
                        </a:p>
                      </a:txBody>
                      <a:tcPr anchor="ctr"/>
                    </a:tc>
                    <a:tc rowSpan="2">
                      <a:txBody>
                        <a:bodyPr/>
                        <a:lstStyle/>
                        <a:p>
                          <a:pPr algn="ctr"/>
                          <a:r>
                            <a:rPr lang="en-US" dirty="0"/>
                            <a:t>Long </a:t>
                          </a:r>
                        </a:p>
                      </a:txBody>
                      <a:tcPr anchor="ctr"/>
                    </a:tc>
                    <a:tc vMerge="1">
                      <a:txBody>
                        <a:bodyPr/>
                        <a:lstStyle/>
                        <a:p>
                          <a:endParaRPr lang="en-US" dirty="0"/>
                        </a:p>
                      </a:txBody>
                      <a:tcPr/>
                    </a:tc>
                    <a:tc vMerge="1">
                      <a:txBody>
                        <a:bodyPr/>
                        <a:lstStyle/>
                        <a:p>
                          <a:endParaRPr lang="en-US" dirty="0"/>
                        </a:p>
                      </a:txBody>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200" dirty="0">
                            <a:effectLst/>
                          </a:endParaRPr>
                        </a:p>
                      </a:txBody>
                      <a:tcPr/>
                    </a:tc>
                    <a:extLst>
                      <a:ext uri="{0D108BD9-81ED-4DB2-BD59-A6C34878D82A}">
                        <a16:rowId xmlns:a16="http://schemas.microsoft.com/office/drawing/2014/main" xmlns="" val="10007"/>
                      </a:ext>
                    </a:extLst>
                  </a:tr>
                  <a:tr h="722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Metabolized by liver and excreted in bile </a:t>
                          </a:r>
                          <a:endParaRPr lang="en-US" sz="1200" dirty="0">
                            <a:effectLst/>
                          </a:endParaRPr>
                        </a:p>
                      </a:txBody>
                      <a:tcPr/>
                    </a:tc>
                    <a:tc rowSpan="2">
                      <a:txBody>
                        <a:bodyPr/>
                        <a:lstStyle/>
                        <a:p>
                          <a:r>
                            <a:rPr lang="en-US" sz="1200" dirty="0"/>
                            <a:t>A Few </a:t>
                          </a:r>
                          <a:r>
                            <a:rPr lang="en-US" sz="1200" kern="1200" dirty="0">
                              <a:solidFill>
                                <a:schemeClr val="dk1"/>
                              </a:solidFill>
                              <a:effectLst/>
                              <a:latin typeface="+mn-lt"/>
                              <a:ea typeface="+mn-ea"/>
                              <a:cs typeface="+mn-cs"/>
                            </a:rPr>
                            <a:t>No histamine release. </a:t>
                          </a:r>
                          <a:endParaRPr lang="en-US" sz="1200" dirty="0">
                            <a:effectLst/>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No tachycardia. </a:t>
                          </a:r>
                          <a:endParaRPr lang="en-US" sz="1200" dirty="0">
                            <a:effectLst/>
                          </a:endParaRPr>
                        </a:p>
                      </a:txBody>
                      <a:tcPr/>
                    </a:tc>
                    <a:extLst>
                      <a:ext uri="{0D108BD9-81ED-4DB2-BD59-A6C34878D82A}">
                        <a16:rowId xmlns:a16="http://schemas.microsoft.com/office/drawing/2014/main" xmlns="" val="10008"/>
                      </a:ext>
                    </a:extLst>
                  </a:tr>
                  <a:tr h="763289">
                    <a:tc vMerge="1">
                      <a:txBody>
                        <a:bodyPr/>
                        <a:lstStyle/>
                        <a:p>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0" kern="1200" dirty="0" err="1">
                              <a:solidFill>
                                <a:schemeClr val="dk1"/>
                              </a:solidFill>
                              <a:effectLst/>
                              <a:latin typeface="+mn-lt"/>
                              <a:ea typeface="+mn-ea"/>
                              <a:cs typeface="+mn-cs"/>
                            </a:rPr>
                            <a:t>Vecuronium</a:t>
                          </a:r>
                          <a:r>
                            <a:rPr lang="en-US" sz="1350" b="0" kern="1200" dirty="0">
                              <a:solidFill>
                                <a:schemeClr val="dk1"/>
                              </a:solidFill>
                              <a:effectLst/>
                              <a:latin typeface="+mn-lt"/>
                              <a:ea typeface="+mn-ea"/>
                              <a:cs typeface="+mn-cs"/>
                            </a:rPr>
                            <a:t> </a:t>
                          </a:r>
                          <a:endParaRPr lang="en-US" b="0" dirty="0">
                            <a:effectLst/>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Intermediate</a:t>
                          </a:r>
                          <a:endParaRPr lang="en-US" dirty="0">
                            <a:effectLst/>
                          </a:endParaRPr>
                        </a:p>
                      </a:txBody>
                      <a:tcPr anchor="ctr"/>
                    </a:tc>
                    <a:tc vMerge="1">
                      <a:txBody>
                        <a:bodyPr/>
                        <a:lstStyle/>
                        <a:p>
                          <a:endParaRPr lang="en-US" dirty="0"/>
                        </a:p>
                      </a:txBody>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effectLst/>
                          </a:endParaRPr>
                        </a:p>
                      </a:txBody>
                      <a:tcPr/>
                    </a:tc>
                    <a:tc vMerge="1">
                      <a:txBody>
                        <a:bodyPr/>
                        <a:lstStyle/>
                        <a:p>
                          <a:endParaRPr lang="en-US" dirty="0">
                            <a:effectLst/>
                          </a:endParaRPr>
                        </a:p>
                      </a:txBody>
                      <a:tcPr/>
                    </a:tc>
                    <a:extLst>
                      <a:ext uri="{0D108BD9-81ED-4DB2-BD59-A6C34878D82A}">
                        <a16:rowId xmlns:a16="http://schemas.microsoft.com/office/drawing/2014/main" xmlns="" val="10009"/>
                      </a:ext>
                    </a:extLst>
                  </a:tr>
                  <a:tr h="2135147">
                    <a:tc vMerge="1">
                      <a:txBody>
                        <a:bodyPr/>
                        <a:lstStyle/>
                        <a:p>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mn-lt"/>
                              <a:ea typeface="+mn-ea"/>
                              <a:cs typeface="+mn-cs"/>
                            </a:rPr>
                            <a:t>Succinylcholine (</a:t>
                          </a:r>
                          <a:r>
                            <a:rPr lang="en-US" sz="1100" b="0" kern="1200" dirty="0" err="1">
                              <a:solidFill>
                                <a:schemeClr val="dk1"/>
                              </a:solidFill>
                              <a:effectLst/>
                              <a:latin typeface="+mn-lt"/>
                              <a:ea typeface="+mn-ea"/>
                              <a:cs typeface="+mn-cs"/>
                            </a:rPr>
                            <a:t>suxamethonium</a:t>
                          </a:r>
                          <a:r>
                            <a:rPr lang="en-US" sz="1100" b="0" kern="1200" dirty="0">
                              <a:solidFill>
                                <a:schemeClr val="dk1"/>
                              </a:solidFill>
                              <a:effectLst/>
                              <a:latin typeface="+mn-lt"/>
                              <a:ea typeface="+mn-ea"/>
                              <a:cs typeface="+mn-cs"/>
                            </a:rPr>
                            <a:t>) </a:t>
                          </a:r>
                          <a:endParaRPr lang="en-US" sz="1100" b="0" dirty="0">
                            <a:effectLst/>
                          </a:endParaRPr>
                        </a:p>
                      </a:txBody>
                      <a:tcPr anchor="ctr"/>
                    </a:tc>
                    <a:tc>
                      <a:txBody>
                        <a:bodyPr/>
                        <a:lstStyle/>
                        <a:p>
                          <a:pPr algn="ctr"/>
                          <a:r>
                            <a:rPr lang="en-US" dirty="0"/>
                            <a:t>Short (5-10 min)</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combine with nicotinic receptors → initial depolarization</a:t>
                          </a:r>
                          <a:r>
                            <a:rPr lang="en-US" sz="1100" b="0" baseline="0" dirty="0"/>
                            <a:t> </a:t>
                          </a:r>
                          <a:r>
                            <a:rPr lang="en-US" sz="1100" b="0" dirty="0"/>
                            <a:t>→ muscle twitching → persistent depolarization → Skeletal</a:t>
                          </a:r>
                          <a:r>
                            <a:rPr lang="en-US" sz="1100" b="0" baseline="0" dirty="0"/>
                            <a:t> muscle</a:t>
                          </a:r>
                          <a:r>
                            <a:rPr lang="en-US" sz="1100" b="0" dirty="0"/>
                            <a:t> relaxation </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by pseudo-cholinesterase in plasma </a:t>
                          </a:r>
                          <a:endParaRPr lang="en-US" sz="1200" dirty="0">
                            <a:effectLst/>
                          </a:endParaRPr>
                        </a:p>
                      </a:txBody>
                      <a:tcPr/>
                    </a:tc>
                    <a:tc>
                      <a: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100" b="0" kern="1200" dirty="0">
                              <a:solidFill>
                                <a:schemeClr val="dk1"/>
                              </a:solidFill>
                              <a:effectLst/>
                              <a:latin typeface="+mn-lt"/>
                              <a:ea typeface="+mn-ea"/>
                              <a:cs typeface="+mn-cs"/>
                            </a:rPr>
                            <a:t>Cardiac arrest</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100" b="0" kern="1200" dirty="0">
                              <a:solidFill>
                                <a:schemeClr val="dk1"/>
                              </a:solidFill>
                              <a:effectLst/>
                              <a:latin typeface="+mn-lt"/>
                              <a:ea typeface="+mn-ea"/>
                              <a:cs typeface="+mn-cs"/>
                            </a:rPr>
                            <a:t>Arrhythmia</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100" b="0" kern="1200" dirty="0">
                              <a:solidFill>
                                <a:schemeClr val="dk1"/>
                              </a:solidFill>
                              <a:effectLst/>
                              <a:latin typeface="+mn-lt"/>
                              <a:ea typeface="+mn-ea"/>
                              <a:cs typeface="+mn-cs"/>
                            </a:rPr>
                            <a:t>↑ intraocular pressure </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100" kern="1200" dirty="0">
                              <a:solidFill>
                                <a:schemeClr val="dk1"/>
                              </a:solidFill>
                              <a:effectLst/>
                              <a:latin typeface="+mn-lt"/>
                              <a:ea typeface="+mn-ea"/>
                              <a:cs typeface="+mn-cs"/>
                            </a:rPr>
                            <a:t>malignant hyperthermia </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100" kern="1200" dirty="0">
                              <a:solidFill>
                                <a:schemeClr val="dk1"/>
                              </a:solidFill>
                              <a:effectLst/>
                              <a:latin typeface="+mn-lt"/>
                              <a:ea typeface="+mn-ea"/>
                              <a:cs typeface="+mn-cs"/>
                            </a:rPr>
                            <a:t>succinylcholine apnea</a:t>
                          </a:r>
                          <a:r>
                            <a:rPr lang="en-US" sz="1350" kern="1200" dirty="0">
                              <a:solidFill>
                                <a:schemeClr val="dk1"/>
                              </a:solidFill>
                              <a:effectLst/>
                              <a:latin typeface="+mn-lt"/>
                              <a:ea typeface="+mn-ea"/>
                              <a:cs typeface="+mn-cs"/>
                            </a:rPr>
                            <a:t> </a:t>
                          </a:r>
                          <a:endParaRPr lang="en-US" sz="1100" dirty="0">
                            <a:effectLst/>
                          </a:endParaRPr>
                        </a:p>
                      </a:txBody>
                      <a:tcPr anchor="ctr"/>
                    </a:tc>
                    <a:extLst>
                      <a:ext uri="{0D108BD9-81ED-4DB2-BD59-A6C34878D82A}">
                        <a16:rowId xmlns:a16="http://schemas.microsoft.com/office/drawing/2014/main" xmlns="" val="10010"/>
                      </a:ext>
                    </a:extLst>
                  </a:tr>
                  <a:tr h="464162">
                    <a:tc row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Spasmolytics</a:t>
                          </a:r>
                          <a:r>
                            <a:rPr lang="en-US" sz="1800" b="1" kern="1200" dirty="0">
                              <a:solidFill>
                                <a:schemeClr val="dk1"/>
                              </a:solidFill>
                              <a:effectLst/>
                              <a:latin typeface="+mn-lt"/>
                              <a:ea typeface="+mn-ea"/>
                              <a:cs typeface="+mn-cs"/>
                            </a:rPr>
                            <a:t> </a:t>
                          </a:r>
                          <a:endParaRPr lang="en-US" sz="1800" dirty="0">
                            <a:effectLst/>
                          </a:endParaRPr>
                        </a:p>
                        <a:p>
                          <a:endParaRPr lang="en-US" dirty="0"/>
                        </a:p>
                      </a:txBody>
                      <a:tcPr vert="vert27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0" kern="1200" dirty="0">
                              <a:solidFill>
                                <a:schemeClr val="dk1"/>
                              </a:solidFill>
                              <a:effectLst/>
                              <a:latin typeface="+mn-lt"/>
                              <a:ea typeface="+mn-ea"/>
                              <a:cs typeface="+mn-cs"/>
                            </a:rPr>
                            <a:t>Baclofen </a:t>
                          </a:r>
                          <a:endParaRPr lang="en-US" b="0" dirty="0">
                            <a:effectLst/>
                          </a:endParaRPr>
                        </a:p>
                      </a:txBody>
                      <a:tcPr anchor="ctr"/>
                    </a:tc>
                    <a:tc rowSpan="2">
                      <a:txBody>
                        <a:bodyPr/>
                        <a:lstStyle/>
                        <a:p>
                          <a:pPr algn="ctr"/>
                          <a:r>
                            <a:rPr lang="en-US" sz="2000" dirty="0"/>
                            <a:t>-</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GABA </a:t>
                          </a:r>
                          <a:r>
                            <a:rPr lang="en-US" sz="1200" kern="1200" baseline="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inhibitor agonist on CNS</a:t>
                          </a:r>
                          <a:endParaRPr lang="en-US" sz="1200" dirty="0">
                            <a:effectLst/>
                          </a:endParaRPr>
                        </a:p>
                      </a:txBody>
                      <a:tcPr/>
                    </a:tc>
                    <a:tc rowSpan="2">
                      <a:txBody>
                        <a:bodyPr/>
                        <a:lstStyle/>
                        <a:p>
                          <a:pPr algn="ctr"/>
                          <a:r>
                            <a:rPr lang="en-US" sz="2000" dirty="0"/>
                            <a:t>-</a:t>
                          </a:r>
                        </a:p>
                      </a:txBody>
                      <a:tcPr anchor="ct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reduce muscle spasm in spastic states</a:t>
                          </a:r>
                          <a:endParaRPr lang="en-US" sz="1200" b="0" dirty="0">
                            <a:effectLst/>
                          </a:endParaRPr>
                        </a:p>
                      </a:txBody>
                      <a:tcPr anchor="ctr"/>
                    </a:tc>
                    <a:extLst>
                      <a:ext uri="{0D108BD9-81ED-4DB2-BD59-A6C34878D82A}">
                        <a16:rowId xmlns:a16="http://schemas.microsoft.com/office/drawing/2014/main" xmlns="" val="10011"/>
                      </a:ext>
                    </a:extLst>
                  </a:tr>
                  <a:tr h="603411">
                    <a:tc vMerge="1">
                      <a:txBody>
                        <a:bodyPr/>
                        <a:lstStyle/>
                        <a:p>
                          <a:endParaRPr lang="en-US"/>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mn-lt"/>
                              <a:ea typeface="+mn-ea"/>
                              <a:cs typeface="+mn-cs"/>
                            </a:rPr>
                            <a:t>Diazepam (Benzodiazepines)</a:t>
                          </a:r>
                          <a:endParaRPr lang="en-US" sz="1100" b="0" dirty="0">
                            <a:effectLst/>
                          </a:endParaRPr>
                        </a:p>
                      </a:txBody>
                      <a:tcPr/>
                    </a:tc>
                    <a:tc vMerge="1">
                      <a:txBody>
                        <a:bodyPr/>
                        <a:lstStyle/>
                        <a:p>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facilitate GABA on</a:t>
                          </a:r>
                          <a:r>
                            <a:rPr lang="en-US" sz="1200" kern="1200" baseline="0" dirty="0">
                              <a:solidFill>
                                <a:schemeClr val="dk1"/>
                              </a:solidFill>
                              <a:effectLst/>
                              <a:latin typeface="+mn-lt"/>
                              <a:ea typeface="+mn-ea"/>
                              <a:cs typeface="+mn-cs"/>
                            </a:rPr>
                            <a:t> CNS</a:t>
                          </a:r>
                          <a:endParaRPr lang="en-US" sz="1200" dirty="0">
                            <a:effectLst/>
                          </a:endParaRP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10012"/>
                      </a:ext>
                    </a:extLst>
                  </a:tr>
                  <a:tr h="1624568">
                    <a:tc vMerge="1">
                      <a:txBody>
                        <a:bodyPr/>
                        <a:lstStyle/>
                        <a:p>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0" kern="1200" dirty="0">
                              <a:solidFill>
                                <a:schemeClr val="dk1"/>
                              </a:solidFill>
                              <a:effectLst/>
                              <a:latin typeface="+mn-lt"/>
                              <a:ea typeface="+mn-ea"/>
                              <a:cs typeface="+mn-cs"/>
                            </a:rPr>
                            <a:t>Dantrolene </a:t>
                          </a:r>
                          <a:endParaRPr lang="en-US" b="0" dirty="0">
                            <a:effectLst/>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t </a:t>
                          </a:r>
                          <a14:m>
                            <m:oMath xmlns:m="http://schemas.openxmlformats.org/officeDocument/2006/math">
                              <m:f>
                                <m:fPr>
                                  <m:type m:val="skw"/>
                                  <m:ctrlPr>
                                    <a:rPr lang="en-US" sz="1350" i="1" kern="1200" dirty="0" smtClean="0">
                                      <a:solidFill>
                                        <a:schemeClr val="dk1"/>
                                      </a:solidFill>
                                      <a:effectLst/>
                                      <a:latin typeface="Cambria Math" charset="0"/>
                                      <a:ea typeface="+mn-ea"/>
                                      <a:cs typeface="+mn-cs"/>
                                    </a:rPr>
                                  </m:ctrlPr>
                                </m:fPr>
                                <m:num>
                                  <m:r>
                                    <a:rPr lang="en-US" sz="1350" b="0" i="1" kern="1200" dirty="0" smtClean="0">
                                      <a:solidFill>
                                        <a:schemeClr val="dk1"/>
                                      </a:solidFill>
                                      <a:effectLst/>
                                      <a:latin typeface="Cambria Math" charset="0"/>
                                      <a:ea typeface="+mn-ea"/>
                                      <a:cs typeface="+mn-cs"/>
                                    </a:rPr>
                                    <m:t>1</m:t>
                                  </m:r>
                                </m:num>
                                <m:den>
                                  <m:r>
                                    <a:rPr lang="en-US" sz="1350" b="0" i="1" kern="1200" dirty="0" smtClean="0">
                                      <a:solidFill>
                                        <a:schemeClr val="dk1"/>
                                      </a:solidFill>
                                      <a:effectLst/>
                                      <a:latin typeface="Cambria Math" charset="0"/>
                                      <a:ea typeface="+mn-ea"/>
                                      <a:cs typeface="+mn-cs"/>
                                    </a:rPr>
                                    <m:t>2</m:t>
                                  </m:r>
                                </m:den>
                              </m:f>
                              <m:r>
                                <a:rPr lang="en-US" sz="1350" b="0" i="1" kern="1200" dirty="0" smtClean="0">
                                  <a:solidFill>
                                    <a:schemeClr val="dk1"/>
                                  </a:solidFill>
                                  <a:effectLst/>
                                  <a:latin typeface="Cambria Math" charset="0"/>
                                  <a:ea typeface="+mn-ea"/>
                                  <a:cs typeface="+mn-cs"/>
                                </a:rPr>
                                <m:t> (</m:t>
                              </m:r>
                              <m:r>
                                <a:rPr lang="en-US" sz="1350" b="0" i="1" kern="1200" dirty="0" smtClean="0">
                                  <a:solidFill>
                                    <a:schemeClr val="dk1"/>
                                  </a:solidFill>
                                  <a:effectLst/>
                                  <a:latin typeface="Cambria Math" charset="0"/>
                                  <a:ea typeface="+mn-ea"/>
                                  <a:cs typeface="+mn-cs"/>
                                </a:rPr>
                                <m:t>h𝑎𝑙𝑓</m:t>
                              </m:r>
                              <m:r>
                                <a:rPr lang="en-US" sz="1350" b="0" i="1" kern="1200" dirty="0" smtClean="0">
                                  <a:solidFill>
                                    <a:schemeClr val="dk1"/>
                                  </a:solidFill>
                                  <a:effectLst/>
                                  <a:latin typeface="Cambria Math" charset="0"/>
                                  <a:ea typeface="+mn-ea"/>
                                  <a:cs typeface="+mn-cs"/>
                                </a:rPr>
                                <m:t>−</m:t>
                              </m:r>
                              <m:r>
                                <a:rPr lang="en-US" sz="1350" b="0" i="1" kern="1200" dirty="0" smtClean="0">
                                  <a:solidFill>
                                    <a:schemeClr val="dk1"/>
                                  </a:solidFill>
                                  <a:effectLst/>
                                  <a:latin typeface="Cambria Math" charset="0"/>
                                  <a:ea typeface="+mn-ea"/>
                                  <a:cs typeface="+mn-cs"/>
                                </a:rPr>
                                <m:t>𝑙𝑖𝑓𝑒</m:t>
                              </m:r>
                              <m:r>
                                <a:rPr lang="en-US" sz="1350" b="0" i="1" kern="1200" dirty="0" smtClean="0">
                                  <a:solidFill>
                                    <a:schemeClr val="dk1"/>
                                  </a:solidFill>
                                  <a:effectLst/>
                                  <a:latin typeface="Cambria Math" charset="0"/>
                                  <a:ea typeface="+mn-ea"/>
                                  <a:cs typeface="+mn-cs"/>
                                </a:rPr>
                                <m:t>) </m:t>
                              </m:r>
                            </m:oMath>
                          </a14:m>
                          <a:r>
                            <a:rPr lang="en-US" sz="1350" kern="1200" dirty="0">
                              <a:solidFill>
                                <a:schemeClr val="dk1"/>
                              </a:solidFill>
                              <a:effectLst/>
                              <a:latin typeface="+mn-lt"/>
                              <a:ea typeface="+mn-ea"/>
                              <a:cs typeface="+mn-cs"/>
                            </a:rPr>
                            <a:t>= 8 - 9 h </a:t>
                          </a:r>
                          <a:endParaRPr lang="en-US" dirty="0">
                            <a:effectLst/>
                          </a:endParaRPr>
                        </a:p>
                      </a:txBody>
                      <a:tcPr anchor="ctr"/>
                    </a:tc>
                    <a:tc>
                      <a:txBody>
                        <a:bodyPr/>
                        <a:lstStyle/>
                        <a:p>
                          <a:pPr marL="228600" indent="-228600">
                            <a:buFont typeface="+mj-lt"/>
                            <a:buAutoNum type="arabicPeriod"/>
                          </a:pPr>
                          <a:r>
                            <a:rPr lang="en-US" sz="900" kern="1200" dirty="0">
                              <a:solidFill>
                                <a:schemeClr val="dk1"/>
                              </a:solidFill>
                              <a:effectLst/>
                              <a:latin typeface="+mn-lt"/>
                              <a:ea typeface="+mn-ea"/>
                              <a:cs typeface="+mn-cs"/>
                            </a:rPr>
                            <a:t>interferes with the release of calcium from its</a:t>
                          </a:r>
                          <a:r>
                            <a:rPr lang="en-US" sz="900" kern="1200" baseline="0" dirty="0">
                              <a:solidFill>
                                <a:schemeClr val="dk1"/>
                              </a:solidFill>
                              <a:effectLst/>
                              <a:latin typeface="+mn-lt"/>
                              <a:ea typeface="+mn-ea"/>
                              <a:cs typeface="+mn-cs"/>
                            </a:rPr>
                            <a:t> </a:t>
                          </a:r>
                          <a:r>
                            <a:rPr lang="en-US" sz="900" kern="1200" dirty="0">
                              <a:solidFill>
                                <a:schemeClr val="dk1"/>
                              </a:solidFill>
                              <a:effectLst/>
                              <a:latin typeface="+mn-lt"/>
                              <a:ea typeface="+mn-ea"/>
                              <a:cs typeface="+mn-cs"/>
                            </a:rPr>
                            <a:t>stores in skeletal muscles</a:t>
                          </a:r>
                        </a:p>
                        <a:p>
                          <a:pPr marL="228600" indent="-228600">
                            <a:buFont typeface="+mj-lt"/>
                            <a:buAutoNum type="arabicPeriod"/>
                          </a:pPr>
                          <a:r>
                            <a:rPr lang="en-US" sz="900" kern="1200" dirty="0">
                              <a:solidFill>
                                <a:schemeClr val="dk1"/>
                              </a:solidFill>
                              <a:effectLst/>
                              <a:latin typeface="+mn-lt"/>
                              <a:ea typeface="+mn-ea"/>
                              <a:cs typeface="+mn-cs"/>
                            </a:rPr>
                            <a:t>inhibits excitation-contraction coupling in the muscle fiber.</a:t>
                          </a:r>
                          <a:endParaRPr lang="en-US" sz="900" dirty="0">
                            <a:effectLst/>
                          </a:endParaRPr>
                        </a:p>
                      </a:txBody>
                      <a:tcPr/>
                    </a:tc>
                    <a:tc>
                      <a:txBody>
                        <a:bodyPr/>
                        <a:lstStyle/>
                        <a:p>
                          <a:pPr marL="0" indent="0" algn="ctr">
                            <a:buFont typeface="+mj-lt"/>
                            <a:buNone/>
                          </a:pPr>
                          <a:r>
                            <a:rPr lang="en-US" sz="2000" dirty="0">
                              <a:effectLst/>
                            </a:rPr>
                            <a:t>-</a:t>
                          </a:r>
                        </a:p>
                      </a:txBody>
                      <a:tcPr anchor="ctr"/>
                    </a:tc>
                    <a:tc>
                      <a:txBody>
                        <a:bodyPr/>
                        <a:lstStyle/>
                        <a:p>
                          <a:pPr marL="0" algn="l" defTabSz="685800" rtl="0" eaLnBrk="1" latinLnBrk="0" hangingPunct="1"/>
                          <a:endParaRPr lang="en-US" dirty="0"/>
                        </a:p>
                        <a:p>
                          <a:pPr marL="0" algn="l" defTabSz="685800" rtl="0" eaLnBrk="1" latinLnBrk="0" hangingPunct="1"/>
                          <a:r>
                            <a:rPr lang="en-US" dirty="0"/>
                            <a:t>Treatment of:</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a:solidFill>
                                <a:schemeClr val="dk1"/>
                              </a:solidFill>
                              <a:effectLst/>
                              <a:latin typeface="+mn-lt"/>
                              <a:ea typeface="+mn-ea"/>
                              <a:cs typeface="+mn-cs"/>
                            </a:rPr>
                            <a:t>Spastic states</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100" kern="1200" dirty="0">
                              <a:solidFill>
                                <a:schemeClr val="dk1"/>
                              </a:solidFill>
                              <a:effectLst/>
                              <a:latin typeface="+mn-lt"/>
                              <a:ea typeface="+mn-ea"/>
                              <a:cs typeface="+mn-cs"/>
                            </a:rPr>
                            <a:t>Malignant hyperthermia </a:t>
                          </a:r>
                          <a:endParaRPr lang="en-US" sz="1100" dirty="0">
                            <a:effectLst/>
                          </a:endParaRPr>
                        </a:p>
                      </a:txBody>
                      <a:tcPr/>
                    </a:tc>
                    <a:extLst>
                      <a:ext uri="{0D108BD9-81ED-4DB2-BD59-A6C34878D82A}">
                        <a16:rowId xmlns:a16="http://schemas.microsoft.com/office/drawing/2014/main" xmlns="" val="1001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547377945"/>
                  </p:ext>
                </p:extLst>
              </p:nvPr>
            </p:nvGraphicFramePr>
            <p:xfrm>
              <a:off x="0" y="1"/>
              <a:ext cx="6858000" cy="9143998"/>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301706">
                    <a:tc>
                      <a:txBody>
                        <a:bodyPr/>
                        <a:lstStyle/>
                        <a:p>
                          <a:endParaRPr lang="en-US" dirty="0"/>
                        </a:p>
                      </a:txBody>
                      <a:tcPr/>
                    </a:tc>
                    <a:tc>
                      <a:txBody>
                        <a:bodyPr/>
                        <a:lstStyle/>
                        <a:p>
                          <a:r>
                            <a:rPr lang="en-US" dirty="0"/>
                            <a:t>Drugs</a:t>
                          </a:r>
                        </a:p>
                      </a:txBody>
                      <a:tcPr/>
                    </a:tc>
                    <a:tc>
                      <a:txBody>
                        <a:bodyPr/>
                        <a:lstStyle/>
                        <a:p>
                          <a:r>
                            <a:rPr lang="en-US" dirty="0"/>
                            <a:t>Duration</a:t>
                          </a:r>
                        </a:p>
                      </a:txBody>
                      <a:tcPr/>
                    </a:tc>
                    <a:tc>
                      <a:txBody>
                        <a:bodyPr/>
                        <a:lstStyle/>
                        <a:p>
                          <a:r>
                            <a:rPr lang="en-US" dirty="0"/>
                            <a:t>Mechanism </a:t>
                          </a:r>
                        </a:p>
                      </a:txBody>
                      <a:tcPr/>
                    </a:tc>
                    <a:tc>
                      <a:txBody>
                        <a:bodyPr/>
                        <a:lstStyle/>
                        <a:p>
                          <a:r>
                            <a:rPr lang="en-US" dirty="0"/>
                            <a:t>Metabolism</a:t>
                          </a:r>
                        </a:p>
                      </a:txBody>
                      <a:tcPr/>
                    </a:tc>
                    <a:tc>
                      <a:txBody>
                        <a:bodyPr/>
                        <a:lstStyle/>
                        <a:p>
                          <a:r>
                            <a:rPr lang="en-US" dirty="0"/>
                            <a:t>Side</a:t>
                          </a:r>
                          <a:r>
                            <a:rPr lang="en-US" baseline="0" dirty="0"/>
                            <a:t> effect</a:t>
                          </a:r>
                          <a:endParaRPr lang="en-US" dirty="0"/>
                        </a:p>
                      </a:txBody>
                      <a:tcPr/>
                    </a:tc>
                    <a:extLst>
                      <a:ext uri="{0D108BD9-81ED-4DB2-BD59-A6C34878D82A}">
                        <a16:rowId xmlns:a16="http://schemas.microsoft.com/office/drawing/2014/main" val="10000"/>
                      </a:ext>
                    </a:extLst>
                  </a:tr>
                  <a:tr h="649827">
                    <a:tc rowSpan="10">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1" spc="-25" dirty="0">
                              <a:solidFill>
                                <a:schemeClr val="tx1"/>
                              </a:solidFill>
                              <a:latin typeface="+mn-lt"/>
                              <a:cs typeface="Calibri"/>
                            </a:rPr>
                            <a:t>P</a:t>
                          </a:r>
                          <a:r>
                            <a:rPr lang="en-US" sz="1400" b="1" dirty="0">
                              <a:solidFill>
                                <a:schemeClr val="tx1"/>
                              </a:solidFill>
                              <a:latin typeface="+mn-lt"/>
                              <a:cs typeface="Calibri"/>
                            </a:rPr>
                            <a:t>e</a:t>
                          </a:r>
                          <a:r>
                            <a:rPr lang="en-US" sz="1400" b="1" spc="-5" dirty="0">
                              <a:solidFill>
                                <a:schemeClr val="tx1"/>
                              </a:solidFill>
                              <a:latin typeface="+mn-lt"/>
                              <a:cs typeface="Calibri"/>
                            </a:rPr>
                            <a:t>rip</a:t>
                          </a:r>
                          <a:r>
                            <a:rPr lang="en-US" sz="1400" b="1" spc="10" dirty="0">
                              <a:solidFill>
                                <a:schemeClr val="tx1"/>
                              </a:solidFill>
                              <a:latin typeface="+mn-lt"/>
                              <a:cs typeface="Calibri"/>
                            </a:rPr>
                            <a:t>h</a:t>
                          </a:r>
                          <a:r>
                            <a:rPr lang="en-US" sz="1400" b="1" spc="-10" dirty="0">
                              <a:solidFill>
                                <a:schemeClr val="tx1"/>
                              </a:solidFill>
                              <a:latin typeface="+mn-lt"/>
                              <a:cs typeface="Calibri"/>
                            </a:rPr>
                            <a:t>e</a:t>
                          </a:r>
                          <a:r>
                            <a:rPr lang="en-US" sz="1400" b="1" spc="-45" dirty="0">
                              <a:solidFill>
                                <a:schemeClr val="tx1"/>
                              </a:solidFill>
                              <a:latin typeface="+mn-lt"/>
                              <a:cs typeface="Calibri"/>
                            </a:rPr>
                            <a:t>r</a:t>
                          </a:r>
                          <a:r>
                            <a:rPr lang="en-US" sz="1400" b="1" dirty="0">
                              <a:solidFill>
                                <a:schemeClr val="tx1"/>
                              </a:solidFill>
                              <a:latin typeface="+mn-lt"/>
                              <a:cs typeface="Calibri"/>
                            </a:rPr>
                            <a:t>a</a:t>
                          </a:r>
                          <a:r>
                            <a:rPr lang="en-US" sz="1400" b="1" spc="-15" dirty="0">
                              <a:solidFill>
                                <a:schemeClr val="tx1"/>
                              </a:solidFill>
                              <a:latin typeface="+mn-lt"/>
                              <a:cs typeface="Calibri"/>
                            </a:rPr>
                            <a:t>l</a:t>
                          </a:r>
                          <a:r>
                            <a:rPr lang="en-US" sz="1400" b="1" spc="-10" dirty="0">
                              <a:solidFill>
                                <a:schemeClr val="tx1"/>
                              </a:solidFill>
                              <a:latin typeface="+mn-lt"/>
                              <a:cs typeface="Calibri"/>
                            </a:rPr>
                            <a:t>l</a:t>
                          </a:r>
                          <a:r>
                            <a:rPr lang="en-US" sz="1400" b="1" dirty="0">
                              <a:solidFill>
                                <a:schemeClr val="tx1"/>
                              </a:solidFill>
                              <a:latin typeface="+mn-lt"/>
                              <a:cs typeface="Calibri"/>
                            </a:rPr>
                            <a:t>y</a:t>
                          </a:r>
                          <a:r>
                            <a:rPr lang="en-US" sz="1400" b="1" spc="-25" dirty="0">
                              <a:solidFill>
                                <a:schemeClr val="tx1"/>
                              </a:solidFill>
                              <a:latin typeface="+mn-lt"/>
                              <a:cs typeface="Calibri"/>
                            </a:rPr>
                            <a:t> </a:t>
                          </a:r>
                          <a:r>
                            <a:rPr lang="en-US" sz="1400" b="1" dirty="0">
                              <a:solidFill>
                                <a:schemeClr val="tx1"/>
                              </a:solidFill>
                              <a:latin typeface="+mn-lt"/>
                              <a:cs typeface="Calibri"/>
                            </a:rPr>
                            <a:t>acti</a:t>
                          </a:r>
                          <a:r>
                            <a:rPr lang="en-US" sz="1400" b="1" spc="5" dirty="0">
                              <a:solidFill>
                                <a:schemeClr val="tx1"/>
                              </a:solidFill>
                              <a:latin typeface="+mn-lt"/>
                              <a:cs typeface="Calibri"/>
                            </a:rPr>
                            <a:t>n</a:t>
                          </a:r>
                          <a:r>
                            <a:rPr lang="en-US" sz="1400" b="1" dirty="0">
                              <a:solidFill>
                                <a:schemeClr val="tx1"/>
                              </a:solidFill>
                              <a:latin typeface="+mn-lt"/>
                              <a:cs typeface="Calibri"/>
                            </a:rPr>
                            <a:t>g</a:t>
                          </a:r>
                          <a:r>
                            <a:rPr lang="en-US" sz="1400" b="1" spc="-25" dirty="0">
                              <a:solidFill>
                                <a:schemeClr val="tx1"/>
                              </a:solidFill>
                              <a:latin typeface="+mn-lt"/>
                              <a:cs typeface="Calibri"/>
                            </a:rPr>
                            <a:t> </a:t>
                          </a:r>
                          <a:r>
                            <a:rPr lang="en-US" sz="1400" b="1" dirty="0">
                              <a:solidFill>
                                <a:schemeClr val="tx1"/>
                              </a:solidFill>
                              <a:latin typeface="+mn-lt"/>
                              <a:cs typeface="Calibri"/>
                            </a:rPr>
                            <a:t>(N</a:t>
                          </a:r>
                          <a:r>
                            <a:rPr lang="en-US" sz="1400" b="1" spc="5" dirty="0">
                              <a:solidFill>
                                <a:schemeClr val="tx1"/>
                              </a:solidFill>
                              <a:latin typeface="+mn-lt"/>
                              <a:cs typeface="Calibri"/>
                            </a:rPr>
                            <a:t>e</a:t>
                          </a:r>
                          <a:r>
                            <a:rPr lang="en-US" sz="1400" b="1" dirty="0">
                              <a:solidFill>
                                <a:schemeClr val="tx1"/>
                              </a:solidFill>
                              <a:latin typeface="+mn-lt"/>
                              <a:cs typeface="Calibri"/>
                            </a:rPr>
                            <a:t>u</a:t>
                          </a:r>
                          <a:r>
                            <a:rPr lang="en-US" sz="1400" b="1" spc="-30" dirty="0">
                              <a:solidFill>
                                <a:schemeClr val="tx1"/>
                              </a:solidFill>
                              <a:latin typeface="+mn-lt"/>
                              <a:cs typeface="Calibri"/>
                            </a:rPr>
                            <a:t>r</a:t>
                          </a:r>
                          <a:r>
                            <a:rPr lang="en-US" sz="1400" b="1" dirty="0">
                              <a:solidFill>
                                <a:schemeClr val="tx1"/>
                              </a:solidFill>
                              <a:latin typeface="+mn-lt"/>
                              <a:cs typeface="Calibri"/>
                            </a:rPr>
                            <a:t>om</a:t>
                          </a:r>
                          <a:r>
                            <a:rPr lang="en-US" sz="1400" b="1" spc="5" dirty="0">
                              <a:solidFill>
                                <a:schemeClr val="tx1"/>
                              </a:solidFill>
                              <a:latin typeface="+mn-lt"/>
                              <a:cs typeface="Calibri"/>
                            </a:rPr>
                            <a:t>u</a:t>
                          </a:r>
                          <a:r>
                            <a:rPr lang="en-US" sz="1400" b="1" spc="-15" dirty="0">
                              <a:solidFill>
                                <a:schemeClr val="tx1"/>
                              </a:solidFill>
                              <a:latin typeface="+mn-lt"/>
                              <a:cs typeface="Calibri"/>
                            </a:rPr>
                            <a:t>s</a:t>
                          </a:r>
                          <a:r>
                            <a:rPr lang="en-US" sz="1400" b="1" spc="-5" dirty="0">
                              <a:solidFill>
                                <a:schemeClr val="tx1"/>
                              </a:solidFill>
                              <a:latin typeface="+mn-lt"/>
                              <a:cs typeface="Calibri"/>
                            </a:rPr>
                            <a:t>cu</a:t>
                          </a:r>
                          <a:r>
                            <a:rPr lang="en-US" sz="1400" b="1" spc="-15" dirty="0">
                              <a:solidFill>
                                <a:schemeClr val="tx1"/>
                              </a:solidFill>
                              <a:latin typeface="+mn-lt"/>
                              <a:cs typeface="Calibri"/>
                            </a:rPr>
                            <a:t>l</a:t>
                          </a:r>
                          <a:r>
                            <a:rPr lang="en-US" sz="1400" b="1" dirty="0">
                              <a:solidFill>
                                <a:schemeClr val="tx1"/>
                              </a:solidFill>
                              <a:latin typeface="+mn-lt"/>
                              <a:cs typeface="Calibri"/>
                            </a:rPr>
                            <a:t>ar</a:t>
                          </a:r>
                          <a:r>
                            <a:rPr lang="en-US" sz="1400" b="1" spc="-30" dirty="0">
                              <a:solidFill>
                                <a:schemeClr val="tx1"/>
                              </a:solidFill>
                              <a:latin typeface="+mn-lt"/>
                              <a:cs typeface="Calibri"/>
                            </a:rPr>
                            <a:t> </a:t>
                          </a:r>
                          <a:r>
                            <a:rPr lang="en-US" sz="1400" b="1" dirty="0">
                              <a:solidFill>
                                <a:schemeClr val="tx1"/>
                              </a:solidFill>
                              <a:latin typeface="+mn-lt"/>
                              <a:cs typeface="Calibri"/>
                            </a:rPr>
                            <a:t>blo</a:t>
                          </a:r>
                          <a:r>
                            <a:rPr lang="en-US" sz="1400" b="1" spc="5" dirty="0">
                              <a:solidFill>
                                <a:schemeClr val="tx1"/>
                              </a:solidFill>
                              <a:latin typeface="+mn-lt"/>
                              <a:cs typeface="Calibri"/>
                            </a:rPr>
                            <a:t>c</a:t>
                          </a:r>
                          <a:r>
                            <a:rPr lang="en-US" sz="1400" b="1" spc="-50" dirty="0">
                              <a:solidFill>
                                <a:schemeClr val="tx1"/>
                              </a:solidFill>
                              <a:latin typeface="+mn-lt"/>
                              <a:cs typeface="Calibri"/>
                            </a:rPr>
                            <a:t>k</a:t>
                          </a:r>
                          <a:r>
                            <a:rPr lang="en-US" sz="1400" b="1" spc="-10" dirty="0">
                              <a:solidFill>
                                <a:schemeClr val="tx1"/>
                              </a:solidFill>
                              <a:latin typeface="+mn-lt"/>
                              <a:cs typeface="Calibri"/>
                            </a:rPr>
                            <a:t>e</a:t>
                          </a:r>
                          <a:r>
                            <a:rPr lang="en-US" sz="1400" b="1" spc="-30" dirty="0">
                              <a:solidFill>
                                <a:schemeClr val="tx1"/>
                              </a:solidFill>
                              <a:latin typeface="+mn-lt"/>
                              <a:cs typeface="Calibri"/>
                            </a:rPr>
                            <a:t>r</a:t>
                          </a:r>
                          <a:r>
                            <a:rPr lang="en-US" sz="1400" b="1" spc="20" dirty="0">
                              <a:solidFill>
                                <a:schemeClr val="tx1"/>
                              </a:solidFill>
                              <a:latin typeface="+mn-lt"/>
                              <a:cs typeface="Calibri"/>
                            </a:rPr>
                            <a:t>s</a:t>
                          </a:r>
                          <a:r>
                            <a:rPr lang="en-US" sz="1400" b="1" dirty="0">
                              <a:solidFill>
                                <a:schemeClr val="tx1"/>
                              </a:solidFill>
                              <a:latin typeface="+mn-lt"/>
                              <a:cs typeface="Calibri"/>
                            </a:rPr>
                            <a:t>)</a:t>
                          </a:r>
                          <a:endParaRPr lang="en-US" sz="1400" dirty="0">
                            <a:solidFill>
                              <a:schemeClr val="tx1"/>
                            </a:solidFill>
                            <a:latin typeface="+mn-lt"/>
                            <a:cs typeface="Calibri"/>
                          </a:endParaRPr>
                        </a:p>
                        <a:p>
                          <a:endParaRPr lang="en-US" dirty="0"/>
                        </a:p>
                      </a:txBody>
                      <a:tcPr vert="vert270"/>
                    </a:tc>
                    <a:tc rowSpan="2">
                      <a:txBody>
                        <a:bodyPr/>
                        <a:lstStyle/>
                        <a:p>
                          <a:r>
                            <a:rPr lang="en-US" dirty="0"/>
                            <a:t>D-</a:t>
                          </a:r>
                          <a:r>
                            <a:rPr lang="en-US" dirty="0" err="1"/>
                            <a:t>tubocurarine</a:t>
                          </a:r>
                          <a:endParaRPr lang="en-US" dirty="0"/>
                        </a:p>
                      </a:txBody>
                      <a:tcPr/>
                    </a:tc>
                    <a:tc rowSpan="2">
                      <a:txBody>
                        <a:bodyPr/>
                        <a:lstStyle/>
                        <a:p>
                          <a:pPr algn="ctr"/>
                          <a:r>
                            <a:rPr lang="en-US" dirty="0"/>
                            <a:t>Long (1-2 h)</a:t>
                          </a:r>
                        </a:p>
                      </a:txBody>
                      <a:tcPr anchor="ctr"/>
                    </a:tc>
                    <a:tc rowSpan="9">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Compete with </a:t>
                          </a:r>
                          <a:r>
                            <a:rPr lang="en-US" sz="1400" b="1" kern="1200" dirty="0">
                              <a:solidFill>
                                <a:srgbClr val="C00000"/>
                              </a:solidFill>
                              <a:effectLst/>
                              <a:latin typeface="+mn-lt"/>
                              <a:ea typeface="+mn-ea"/>
                              <a:cs typeface="+mn-cs"/>
                            </a:rPr>
                            <a:t>Ach</a:t>
                          </a:r>
                          <a:r>
                            <a:rPr lang="en-US" sz="1400" b="0" kern="1200" dirty="0">
                              <a:solidFill>
                                <a:srgbClr val="C00000"/>
                              </a:solidFill>
                              <a:effectLst/>
                              <a:latin typeface="+mn-lt"/>
                              <a:ea typeface="+mn-ea"/>
                              <a:cs typeface="+mn-cs"/>
                            </a:rPr>
                            <a:t> </a:t>
                          </a:r>
                          <a:r>
                            <a:rPr lang="en-US" sz="1400" b="0" kern="1200" dirty="0">
                              <a:solidFill>
                                <a:schemeClr val="dk1"/>
                              </a:solidFill>
                              <a:effectLst/>
                              <a:latin typeface="+mn-lt"/>
                              <a:ea typeface="+mn-ea"/>
                              <a:cs typeface="+mn-cs"/>
                            </a:rPr>
                            <a:t>for the </a:t>
                          </a:r>
                          <a:r>
                            <a:rPr lang="en-US" sz="1400" b="1" kern="1200" dirty="0">
                              <a:solidFill>
                                <a:srgbClr val="C00000"/>
                              </a:solidFill>
                              <a:effectLst/>
                              <a:latin typeface="+mn-lt"/>
                              <a:ea typeface="+mn-ea"/>
                              <a:cs typeface="+mn-cs"/>
                            </a:rPr>
                            <a:t>nicotinic receptors </a:t>
                          </a:r>
                          <a:r>
                            <a:rPr lang="en-US" sz="1400" b="0" kern="1200" dirty="0">
                              <a:solidFill>
                                <a:schemeClr val="dk1"/>
                              </a:solidFill>
                              <a:effectLst/>
                              <a:latin typeface="+mn-lt"/>
                              <a:ea typeface="+mn-ea"/>
                              <a:cs typeface="+mn-cs"/>
                            </a:rPr>
                            <a:t>present in </a:t>
                          </a:r>
                          <a:r>
                            <a:rPr lang="en-US" sz="1400" b="0" kern="1200" dirty="0" err="1">
                              <a:solidFill>
                                <a:schemeClr val="dk1"/>
                              </a:solidFill>
                              <a:effectLst/>
                              <a:latin typeface="+mn-lt"/>
                              <a:ea typeface="+mn-ea"/>
                              <a:cs typeface="+mn-cs"/>
                            </a:rPr>
                            <a:t>postjunctional</a:t>
                          </a:r>
                          <a:r>
                            <a:rPr lang="en-US" sz="1400" b="0" kern="1200" dirty="0">
                              <a:solidFill>
                                <a:schemeClr val="dk1"/>
                              </a:solidFill>
                              <a:effectLst/>
                              <a:latin typeface="+mn-lt"/>
                              <a:ea typeface="+mn-ea"/>
                              <a:cs typeface="+mn-cs"/>
                            </a:rPr>
                            <a:t> membrane of neuromuscular junction or motor end plate</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C00000"/>
                              </a:solidFill>
                              <a:effectLst/>
                              <a:latin typeface="+mn-lt"/>
                              <a:ea typeface="+mn-ea"/>
                              <a:cs typeface="+mn-cs"/>
                            </a:rPr>
                            <a:t>ANTAGONIST</a:t>
                          </a:r>
                          <a:endParaRPr lang="en-US" sz="1400" b="0" dirty="0">
                            <a:solidFill>
                              <a:srgbClr val="C00000"/>
                            </a:solidFill>
                            <a:effectLst/>
                          </a:endParaRPr>
                        </a:p>
                      </a:txBody>
                      <a:tcPr anchor="ctr"/>
                    </a:tc>
                    <a:tc>
                      <a:txBody>
                        <a:bodyPr/>
                        <a:lstStyle/>
                        <a:p>
                          <a:r>
                            <a:rPr lang="en-US" dirty="0"/>
                            <a:t>60% liver, 40% kidney</a:t>
                          </a:r>
                        </a:p>
                      </a:txBody>
                      <a:tcPr/>
                    </a:tc>
                    <a:tc>
                      <a:txBody>
                        <a:bodyPr/>
                        <a:lstStyle/>
                        <a:p>
                          <a:r>
                            <a:rPr lang="en-US" sz="1200" kern="1200" dirty="0">
                              <a:solidFill>
                                <a:schemeClr val="dk1"/>
                              </a:solidFill>
                              <a:effectLst/>
                              <a:latin typeface="+mn-lt"/>
                              <a:ea typeface="+mn-ea"/>
                              <a:cs typeface="+mn-cs"/>
                            </a:rPr>
                            <a:t>Bronchospasm </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Hypotension </a:t>
                          </a:r>
                          <a:endParaRPr lang="en-US" sz="1200" dirty="0">
                            <a:effectLst/>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Tachycardia</a:t>
                          </a:r>
                          <a:endParaRPr lang="en-US" sz="1200" dirty="0">
                            <a:effectLst/>
                          </a:endParaRPr>
                        </a:p>
                      </a:txBody>
                      <a:tcPr/>
                    </a:tc>
                    <a:extLst>
                      <a:ext uri="{0D108BD9-81ED-4DB2-BD59-A6C34878D82A}">
                        <a16:rowId xmlns:a16="http://schemas.microsoft.com/office/drawing/2014/main" val="10001"/>
                      </a:ext>
                    </a:extLst>
                  </a:tr>
                  <a:tr h="722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i="0" kern="1200" dirty="0">
                              <a:solidFill>
                                <a:schemeClr val="dk1"/>
                              </a:solidFill>
                              <a:effectLst/>
                              <a:latin typeface="+mn-lt"/>
                              <a:ea typeface="+mn-ea"/>
                              <a:cs typeface="+mn-cs"/>
                            </a:rPr>
                            <a:t>spontaneous hydrolysis</a:t>
                          </a:r>
                          <a:endParaRPr lang="en-US" i="0" dirty="0">
                            <a:effectLst/>
                          </a:endParaRPr>
                        </a:p>
                      </a:txBody>
                      <a:tcPr anchor="ct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Transient hypotension </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bronchospasm</a:t>
                          </a:r>
                          <a:endParaRPr lang="en-US" sz="1200" dirty="0">
                            <a:effectLst/>
                          </a:endParaRPr>
                        </a:p>
                      </a:txBody>
                      <a:tcPr/>
                    </a:tc>
                    <a:extLst>
                      <a:ext uri="{0D108BD9-81ED-4DB2-BD59-A6C34878D82A}">
                        <a16:rowId xmlns:a16="http://schemas.microsoft.com/office/drawing/2014/main" val="10002"/>
                      </a:ext>
                    </a:extLst>
                  </a:tr>
                  <a:tr h="577624">
                    <a:tc vMerge="1">
                      <a:txBody>
                        <a:bodyPr/>
                        <a:lstStyle/>
                        <a:p>
                          <a:endParaRPr lang="en-US" dirty="0"/>
                        </a:p>
                      </a:txBody>
                      <a:tcPr/>
                    </a:tc>
                    <a:tc row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0" kern="1200" dirty="0" err="1">
                              <a:solidFill>
                                <a:schemeClr val="dk1"/>
                              </a:solidFill>
                              <a:effectLst/>
                              <a:latin typeface="+mn-lt"/>
                              <a:ea typeface="+mn-ea"/>
                              <a:cs typeface="+mn-cs"/>
                            </a:rPr>
                            <a:t>Atracurium</a:t>
                          </a:r>
                          <a:r>
                            <a:rPr lang="en-US" sz="1350" b="0" kern="1200" dirty="0">
                              <a:solidFill>
                                <a:schemeClr val="dk1"/>
                              </a:solidFill>
                              <a:effectLst/>
                              <a:latin typeface="+mn-lt"/>
                              <a:ea typeface="+mn-ea"/>
                              <a:cs typeface="+mn-cs"/>
                            </a:rPr>
                            <a:t> </a:t>
                          </a:r>
                          <a:endParaRPr lang="en-US" b="0" dirty="0">
                            <a:effectLst/>
                          </a:endParaRPr>
                        </a:p>
                      </a:txBody>
                      <a:tcPr anchor="ctr"/>
                    </a:tc>
                    <a:tc rowSpan="2">
                      <a:txBody>
                        <a:bodyPr/>
                        <a:lstStyle/>
                        <a:p>
                          <a:pPr algn="ctr"/>
                          <a:r>
                            <a:rPr lang="en-US" dirty="0" err="1"/>
                            <a:t>Intermediat</a:t>
                          </a:r>
                          <a:r>
                            <a:rPr lang="en-US" dirty="0"/>
                            <a:t> (30 min)</a:t>
                          </a:r>
                        </a:p>
                      </a:txBody>
                      <a:tcPr anchor="ctr"/>
                    </a:tc>
                    <a:tc vMerge="1">
                      <a:txBody>
                        <a:bodyPr/>
                        <a:lstStyle/>
                        <a:p>
                          <a:endParaRPr lang="en-US" dirty="0"/>
                        </a:p>
                      </a:txBody>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i="0" dirty="0">
                            <a:effectLst/>
                          </a:endParaRPr>
                        </a:p>
                      </a:txBody>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200" dirty="0">
                            <a:effectLst/>
                          </a:endParaRPr>
                        </a:p>
                      </a:txBody>
                      <a:tcPr/>
                    </a:tc>
                    <a:extLst>
                      <a:ext uri="{0D108BD9-81ED-4DB2-BD59-A6C34878D82A}">
                        <a16:rowId xmlns:a16="http://schemas.microsoft.com/office/drawing/2014/main" val="10003"/>
                      </a:ext>
                    </a:extLst>
                  </a:tr>
                  <a:tr h="10499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by pseudo-</a:t>
                          </a:r>
                          <a:r>
                            <a:rPr lang="en-US" sz="1200" kern="1200" dirty="0">
                              <a:solidFill>
                                <a:schemeClr val="dk1"/>
                              </a:solidFill>
                              <a:effectLst/>
                              <a:latin typeface="+mn-lt"/>
                              <a:ea typeface="+mn-ea"/>
                              <a:cs typeface="+mn-cs"/>
                            </a:rPr>
                            <a:t>cholinesterase</a:t>
                          </a:r>
                          <a:r>
                            <a:rPr lang="en-US" sz="1200" kern="1200" baseline="0" dirty="0">
                              <a:solidFill>
                                <a:schemeClr val="dk1"/>
                              </a:solidFill>
                              <a:effectLst/>
                              <a:latin typeface="+mn-lt"/>
                              <a:ea typeface="+mn-ea"/>
                              <a:cs typeface="+mn-cs"/>
                            </a:rPr>
                            <a:t> (enzyme)</a:t>
                          </a:r>
                          <a:r>
                            <a:rPr lang="en-US" sz="1200" kern="1200" dirty="0">
                              <a:solidFill>
                                <a:schemeClr val="dk1"/>
                              </a:solidFill>
                              <a:effectLst/>
                              <a:latin typeface="+mn-lt"/>
                              <a:ea typeface="+mn-ea"/>
                              <a:cs typeface="+mn-cs"/>
                            </a:rPr>
                            <a:t> </a:t>
                          </a:r>
                          <a:endParaRPr lang="en-US" sz="1200" dirty="0">
                            <a:effectLst/>
                          </a:endParaRPr>
                        </a:p>
                      </a:txBody>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Transient hypotension </a:t>
                          </a:r>
                          <a:endParaRPr lang="en-US" sz="1200" dirty="0">
                            <a:effectLst/>
                          </a:endParaRPr>
                        </a:p>
                      </a:txBody>
                      <a:tcPr/>
                    </a:tc>
                    <a:extLst>
                      <a:ext uri="{0D108BD9-81ED-4DB2-BD59-A6C34878D82A}">
                        <a16:rowId xmlns:a16="http://schemas.microsoft.com/office/drawing/2014/main" val="10004"/>
                      </a:ext>
                    </a:extLst>
                  </a:tr>
                  <a:tr h="568044">
                    <a:tc vMerge="1">
                      <a:txBody>
                        <a:bodyPr/>
                        <a:lstStyle/>
                        <a:p>
                          <a:endParaRPr lang="en-US" dirty="0"/>
                        </a:p>
                      </a:txBody>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b="0" kern="1200" dirty="0">
                              <a:solidFill>
                                <a:schemeClr val="dk1"/>
                              </a:solidFill>
                              <a:effectLst/>
                              <a:latin typeface="+mn-lt"/>
                              <a:ea typeface="+mn-ea"/>
                              <a:cs typeface="+mn-cs"/>
                            </a:rPr>
                            <a:t>Mivacurium </a:t>
                          </a:r>
                          <a:endParaRPr lang="en-US" b="0" dirty="0">
                            <a:effectLst/>
                          </a:endParaRPr>
                        </a:p>
                      </a:txBody>
                      <a:tcPr anchor="ctr"/>
                    </a:tc>
                    <a:tc rowSpan="2">
                      <a:txBody>
                        <a:bodyPr/>
                        <a:lstStyle/>
                        <a:p>
                          <a:pPr algn="ctr"/>
                          <a:r>
                            <a:rPr lang="en-US" dirty="0"/>
                            <a:t>The shortest (15 min)</a:t>
                          </a:r>
                        </a:p>
                      </a:txBody>
                      <a:tcPr anchor="ctr"/>
                    </a:tc>
                    <a:tc vMerge="1">
                      <a:txBody>
                        <a:bodyPr/>
                        <a:lstStyle/>
                        <a:p>
                          <a:endParaRPr lang="en-US" dirty="0"/>
                        </a:p>
                      </a:txBody>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200" dirty="0">
                            <a:effectLst/>
                          </a:endParaRPr>
                        </a:p>
                      </a:txBody>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effectLst/>
                          </a:endParaRPr>
                        </a:p>
                      </a:txBody>
                      <a:tcPr/>
                    </a:tc>
                    <a:extLst>
                      <a:ext uri="{0D108BD9-81ED-4DB2-BD59-A6C34878D82A}">
                        <a16:rowId xmlns:a16="http://schemas.microsoft.com/office/drawing/2014/main" val="10005"/>
                      </a:ext>
                    </a:extLst>
                  </a:tr>
                  <a:tr h="1594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r>
                            <a:rPr lang="en-US" dirty="0"/>
                            <a:t>By kidney</a:t>
                          </a:r>
                        </a:p>
                      </a:txBody>
                      <a:tcPr anchor="ct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*Hypertension</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tachycardia</a:t>
                          </a:r>
                          <a:endParaRPr lang="en-US" sz="1200" kern="1200" baseline="0" dirty="0">
                            <a:solidFill>
                              <a:schemeClr val="dk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 ↑ norepinephrine</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t>
                          </a:r>
                          <a:r>
                            <a:rPr lang="en-US" sz="1200" kern="1200" dirty="0" err="1">
                              <a:solidFill>
                                <a:schemeClr val="dk1"/>
                              </a:solidFill>
                              <a:effectLst/>
                              <a:latin typeface="+mn-lt"/>
                              <a:ea typeface="+mn-ea"/>
                              <a:cs typeface="+mn-cs"/>
                            </a:rPr>
                            <a:t>Antimuscarinic</a:t>
                          </a:r>
                          <a:r>
                            <a:rPr lang="en-US" sz="1200" kern="1200" dirty="0">
                              <a:solidFill>
                                <a:schemeClr val="dk1"/>
                              </a:solidFill>
                              <a:effectLst/>
                              <a:latin typeface="+mn-lt"/>
                              <a:ea typeface="+mn-ea"/>
                              <a:cs typeface="+mn-cs"/>
                            </a:rPr>
                            <a:t> action  </a:t>
                          </a:r>
                          <a:endParaRPr lang="en-US" sz="1200" dirty="0">
                            <a:effectLst/>
                          </a:endParaRPr>
                        </a:p>
                      </a:txBody>
                      <a:tcPr/>
                    </a:tc>
                    <a:extLst>
                      <a:ext uri="{0D108BD9-81ED-4DB2-BD59-A6C34878D82A}">
                        <a16:rowId xmlns:a16="http://schemas.microsoft.com/office/drawing/2014/main" val="10006"/>
                      </a:ext>
                    </a:extLst>
                  </a:tr>
                  <a:tr h="1047370">
                    <a:tc vMerge="1">
                      <a:txBody>
                        <a:bodyPr/>
                        <a:lstStyle/>
                        <a:p>
                          <a:endParaRPr lang="en-US" dirty="0"/>
                        </a:p>
                      </a:txBody>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b="0" kern="1200" dirty="0">
                              <a:solidFill>
                                <a:schemeClr val="dk1"/>
                              </a:solidFill>
                              <a:effectLst/>
                              <a:latin typeface="+mn-lt"/>
                              <a:ea typeface="+mn-ea"/>
                              <a:cs typeface="+mn-cs"/>
                            </a:rPr>
                            <a:t>Pancuronium </a:t>
                          </a:r>
                          <a:endParaRPr lang="en-US" b="0" dirty="0">
                            <a:effectLst/>
                          </a:endParaRPr>
                        </a:p>
                      </a:txBody>
                      <a:tcPr anchor="ctr"/>
                    </a:tc>
                    <a:tc rowSpan="2">
                      <a:txBody>
                        <a:bodyPr/>
                        <a:lstStyle/>
                        <a:p>
                          <a:pPr algn="ctr"/>
                          <a:r>
                            <a:rPr lang="en-US" dirty="0"/>
                            <a:t>Long </a:t>
                          </a:r>
                        </a:p>
                      </a:txBody>
                      <a:tcPr anchor="ctr"/>
                    </a:tc>
                    <a:tc vMerge="1">
                      <a:txBody>
                        <a:bodyPr/>
                        <a:lstStyle/>
                        <a:p>
                          <a:endParaRPr lang="en-US" dirty="0"/>
                        </a:p>
                      </a:txBody>
                      <a:tcPr/>
                    </a:tc>
                    <a:tc vMerge="1">
                      <a:txBody>
                        <a:bodyPr/>
                        <a:lstStyle/>
                        <a:p>
                          <a:endParaRPr lang="en-US" dirty="0"/>
                        </a:p>
                      </a:txBody>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200" dirty="0">
                            <a:effectLst/>
                          </a:endParaRPr>
                        </a:p>
                      </a:txBody>
                      <a:tcPr/>
                    </a:tc>
                    <a:extLst>
                      <a:ext uri="{0D108BD9-81ED-4DB2-BD59-A6C34878D82A}">
                        <a16:rowId xmlns:a16="http://schemas.microsoft.com/office/drawing/2014/main" val="10007"/>
                      </a:ext>
                    </a:extLst>
                  </a:tr>
                  <a:tr h="722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Metabolized by liver and excreted in bile </a:t>
                          </a:r>
                          <a:endParaRPr lang="en-US" sz="1200" dirty="0">
                            <a:effectLst/>
                          </a:endParaRPr>
                        </a:p>
                      </a:txBody>
                      <a:tcPr/>
                    </a:tc>
                    <a:tc rowSpan="2">
                      <a:txBody>
                        <a:bodyPr/>
                        <a:lstStyle/>
                        <a:p>
                          <a:r>
                            <a:rPr lang="en-US" sz="1200" dirty="0"/>
                            <a:t>A Few </a:t>
                          </a:r>
                          <a:r>
                            <a:rPr lang="en-US" sz="1200" kern="1200" dirty="0">
                              <a:solidFill>
                                <a:schemeClr val="dk1"/>
                              </a:solidFill>
                              <a:effectLst/>
                              <a:latin typeface="+mn-lt"/>
                              <a:ea typeface="+mn-ea"/>
                              <a:cs typeface="+mn-cs"/>
                            </a:rPr>
                            <a:t>No histamine release. </a:t>
                          </a:r>
                          <a:endParaRPr lang="en-US" sz="1200" dirty="0">
                            <a:effectLst/>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No tachycardia. </a:t>
                          </a:r>
                          <a:endParaRPr lang="en-US" sz="1200" dirty="0">
                            <a:effectLst/>
                          </a:endParaRPr>
                        </a:p>
                      </a:txBody>
                      <a:tcPr/>
                    </a:tc>
                    <a:extLst>
                      <a:ext uri="{0D108BD9-81ED-4DB2-BD59-A6C34878D82A}">
                        <a16:rowId xmlns:a16="http://schemas.microsoft.com/office/drawing/2014/main" val="10008"/>
                      </a:ext>
                    </a:extLst>
                  </a:tr>
                  <a:tr h="763289">
                    <a:tc vMerge="1">
                      <a:txBody>
                        <a:bodyPr/>
                        <a:lstStyle/>
                        <a:p>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0" kern="1200" dirty="0" err="1">
                              <a:solidFill>
                                <a:schemeClr val="dk1"/>
                              </a:solidFill>
                              <a:effectLst/>
                              <a:latin typeface="+mn-lt"/>
                              <a:ea typeface="+mn-ea"/>
                              <a:cs typeface="+mn-cs"/>
                            </a:rPr>
                            <a:t>Vecuronium</a:t>
                          </a:r>
                          <a:r>
                            <a:rPr lang="en-US" sz="1350" b="0" kern="1200" dirty="0">
                              <a:solidFill>
                                <a:schemeClr val="dk1"/>
                              </a:solidFill>
                              <a:effectLst/>
                              <a:latin typeface="+mn-lt"/>
                              <a:ea typeface="+mn-ea"/>
                              <a:cs typeface="+mn-cs"/>
                            </a:rPr>
                            <a:t> </a:t>
                          </a:r>
                          <a:endParaRPr lang="en-US" b="0" dirty="0">
                            <a:effectLst/>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Intermediate</a:t>
                          </a:r>
                          <a:endParaRPr lang="en-US" dirty="0">
                            <a:effectLst/>
                          </a:endParaRPr>
                        </a:p>
                      </a:txBody>
                      <a:tcPr anchor="ctr"/>
                    </a:tc>
                    <a:tc vMerge="1">
                      <a:txBody>
                        <a:bodyPr/>
                        <a:lstStyle/>
                        <a:p>
                          <a:endParaRPr lang="en-US" dirty="0"/>
                        </a:p>
                      </a:txBody>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effectLst/>
                          </a:endParaRPr>
                        </a:p>
                      </a:txBody>
                      <a:tcPr/>
                    </a:tc>
                    <a:tc vMerge="1">
                      <a:txBody>
                        <a:bodyPr/>
                        <a:lstStyle/>
                        <a:p>
                          <a:endParaRPr lang="en-US" dirty="0">
                            <a:effectLst/>
                          </a:endParaRPr>
                        </a:p>
                      </a:txBody>
                      <a:tcPr/>
                    </a:tc>
                    <a:extLst>
                      <a:ext uri="{0D108BD9-81ED-4DB2-BD59-A6C34878D82A}">
                        <a16:rowId xmlns:a16="http://schemas.microsoft.com/office/drawing/2014/main" val="10009"/>
                      </a:ext>
                    </a:extLst>
                  </a:tr>
                  <a:tr h="2135147">
                    <a:tc vMerge="1">
                      <a:txBody>
                        <a:bodyPr/>
                        <a:lstStyle/>
                        <a:p>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mn-lt"/>
                              <a:ea typeface="+mn-ea"/>
                              <a:cs typeface="+mn-cs"/>
                            </a:rPr>
                            <a:t>Succinylcholine (</a:t>
                          </a:r>
                          <a:r>
                            <a:rPr lang="en-US" sz="1100" b="0" kern="1200" dirty="0" err="1">
                              <a:solidFill>
                                <a:schemeClr val="dk1"/>
                              </a:solidFill>
                              <a:effectLst/>
                              <a:latin typeface="+mn-lt"/>
                              <a:ea typeface="+mn-ea"/>
                              <a:cs typeface="+mn-cs"/>
                            </a:rPr>
                            <a:t>suxamethonium</a:t>
                          </a:r>
                          <a:r>
                            <a:rPr lang="en-US" sz="1100" b="0" kern="1200" dirty="0">
                              <a:solidFill>
                                <a:schemeClr val="dk1"/>
                              </a:solidFill>
                              <a:effectLst/>
                              <a:latin typeface="+mn-lt"/>
                              <a:ea typeface="+mn-ea"/>
                              <a:cs typeface="+mn-cs"/>
                            </a:rPr>
                            <a:t>) </a:t>
                          </a:r>
                          <a:endParaRPr lang="en-US" sz="1100" b="0" dirty="0">
                            <a:effectLst/>
                          </a:endParaRPr>
                        </a:p>
                      </a:txBody>
                      <a:tcPr anchor="ctr"/>
                    </a:tc>
                    <a:tc>
                      <a:txBody>
                        <a:bodyPr/>
                        <a:lstStyle/>
                        <a:p>
                          <a:pPr algn="ctr"/>
                          <a:r>
                            <a:rPr lang="en-US" dirty="0"/>
                            <a:t>Short (5-10 min)</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combine with nicotinic receptors → initial depolarization</a:t>
                          </a:r>
                          <a:r>
                            <a:rPr lang="en-US" sz="1100" b="0" baseline="0" dirty="0"/>
                            <a:t> </a:t>
                          </a:r>
                          <a:r>
                            <a:rPr lang="en-US" sz="1100" b="0" dirty="0"/>
                            <a:t>→ muscle twitching → persistent depolarization → Skeletal</a:t>
                          </a:r>
                          <a:r>
                            <a:rPr lang="en-US" sz="1100" b="0" baseline="0" dirty="0"/>
                            <a:t> muscle</a:t>
                          </a:r>
                          <a:r>
                            <a:rPr lang="en-US" sz="1100" b="0" dirty="0"/>
                            <a:t> relaxation </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by pseudo-cholinesterase in plasma </a:t>
                          </a:r>
                          <a:endParaRPr lang="en-US" sz="1200" dirty="0">
                            <a:effectLst/>
                          </a:endParaRPr>
                        </a:p>
                      </a:txBody>
                      <a:tcPr/>
                    </a:tc>
                    <a:tc>
                      <a: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100" b="0" kern="1200" dirty="0">
                              <a:solidFill>
                                <a:schemeClr val="dk1"/>
                              </a:solidFill>
                              <a:effectLst/>
                              <a:latin typeface="+mn-lt"/>
                              <a:ea typeface="+mn-ea"/>
                              <a:cs typeface="+mn-cs"/>
                            </a:rPr>
                            <a:t>Cardiac arrest</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100" b="0" kern="1200" dirty="0">
                              <a:solidFill>
                                <a:schemeClr val="dk1"/>
                              </a:solidFill>
                              <a:effectLst/>
                              <a:latin typeface="+mn-lt"/>
                              <a:ea typeface="+mn-ea"/>
                              <a:cs typeface="+mn-cs"/>
                            </a:rPr>
                            <a:t>Arrhythmia</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100" b="0" kern="1200" dirty="0">
                              <a:solidFill>
                                <a:schemeClr val="dk1"/>
                              </a:solidFill>
                              <a:effectLst/>
                              <a:latin typeface="+mn-lt"/>
                              <a:ea typeface="+mn-ea"/>
                              <a:cs typeface="+mn-cs"/>
                            </a:rPr>
                            <a:t>↑ intraocular pressure </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100" kern="1200" dirty="0">
                              <a:solidFill>
                                <a:schemeClr val="dk1"/>
                              </a:solidFill>
                              <a:effectLst/>
                              <a:latin typeface="+mn-lt"/>
                              <a:ea typeface="+mn-ea"/>
                              <a:cs typeface="+mn-cs"/>
                            </a:rPr>
                            <a:t>malignant hyperthermia </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100" kern="1200" dirty="0">
                              <a:solidFill>
                                <a:schemeClr val="dk1"/>
                              </a:solidFill>
                              <a:effectLst/>
                              <a:latin typeface="+mn-lt"/>
                              <a:ea typeface="+mn-ea"/>
                              <a:cs typeface="+mn-cs"/>
                            </a:rPr>
                            <a:t>succinylcholine apnea</a:t>
                          </a:r>
                          <a:r>
                            <a:rPr lang="en-US" sz="1350" kern="1200" dirty="0">
                              <a:solidFill>
                                <a:schemeClr val="dk1"/>
                              </a:solidFill>
                              <a:effectLst/>
                              <a:latin typeface="+mn-lt"/>
                              <a:ea typeface="+mn-ea"/>
                              <a:cs typeface="+mn-cs"/>
                            </a:rPr>
                            <a:t> </a:t>
                          </a:r>
                          <a:endParaRPr lang="en-US" sz="1100" dirty="0">
                            <a:effectLst/>
                          </a:endParaRPr>
                        </a:p>
                      </a:txBody>
                      <a:tcPr anchor="ctr"/>
                    </a:tc>
                    <a:extLst>
                      <a:ext uri="{0D108BD9-81ED-4DB2-BD59-A6C34878D82A}">
                        <a16:rowId xmlns:a16="http://schemas.microsoft.com/office/drawing/2014/main" val="10010"/>
                      </a:ext>
                    </a:extLst>
                  </a:tr>
                  <a:tr h="464162">
                    <a:tc row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Spasmolytics</a:t>
                          </a:r>
                          <a:r>
                            <a:rPr lang="en-US" sz="1800" b="1" kern="1200" dirty="0">
                              <a:solidFill>
                                <a:schemeClr val="dk1"/>
                              </a:solidFill>
                              <a:effectLst/>
                              <a:latin typeface="+mn-lt"/>
                              <a:ea typeface="+mn-ea"/>
                              <a:cs typeface="+mn-cs"/>
                            </a:rPr>
                            <a:t> </a:t>
                          </a:r>
                          <a:endParaRPr lang="en-US" sz="1800" dirty="0">
                            <a:effectLst/>
                          </a:endParaRPr>
                        </a:p>
                        <a:p>
                          <a:endParaRPr lang="en-US" dirty="0"/>
                        </a:p>
                      </a:txBody>
                      <a:tcPr vert="vert27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0" kern="1200" dirty="0">
                              <a:solidFill>
                                <a:schemeClr val="dk1"/>
                              </a:solidFill>
                              <a:effectLst/>
                              <a:latin typeface="+mn-lt"/>
                              <a:ea typeface="+mn-ea"/>
                              <a:cs typeface="+mn-cs"/>
                            </a:rPr>
                            <a:t>Baclofen </a:t>
                          </a:r>
                          <a:endParaRPr lang="en-US" b="0" dirty="0">
                            <a:effectLst/>
                          </a:endParaRPr>
                        </a:p>
                      </a:txBody>
                      <a:tcPr anchor="ctr"/>
                    </a:tc>
                    <a:tc rowSpan="2">
                      <a:txBody>
                        <a:bodyPr/>
                        <a:lstStyle/>
                        <a:p>
                          <a:pPr algn="ctr"/>
                          <a:r>
                            <a:rPr lang="en-US" sz="2000" dirty="0"/>
                            <a:t>-</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GABA </a:t>
                          </a:r>
                          <a:r>
                            <a:rPr lang="en-US" sz="1200" kern="1200" baseline="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inhibitor agonist on CNS</a:t>
                          </a:r>
                          <a:endParaRPr lang="en-US" sz="1200" dirty="0">
                            <a:effectLst/>
                          </a:endParaRPr>
                        </a:p>
                      </a:txBody>
                      <a:tcPr/>
                    </a:tc>
                    <a:tc rowSpan="2">
                      <a:txBody>
                        <a:bodyPr/>
                        <a:lstStyle/>
                        <a:p>
                          <a:pPr algn="ctr"/>
                          <a:r>
                            <a:rPr lang="en-US" sz="2000" dirty="0"/>
                            <a:t>-</a:t>
                          </a:r>
                        </a:p>
                      </a:txBody>
                      <a:tcPr anchor="ct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reduce muscle spasm in spastic states</a:t>
                          </a:r>
                          <a:endParaRPr lang="en-US" sz="1200" b="0" dirty="0">
                            <a:effectLst/>
                          </a:endParaRPr>
                        </a:p>
                      </a:txBody>
                      <a:tcPr anchor="ctr"/>
                    </a:tc>
                    <a:extLst>
                      <a:ext uri="{0D108BD9-81ED-4DB2-BD59-A6C34878D82A}">
                        <a16:rowId xmlns:a16="http://schemas.microsoft.com/office/drawing/2014/main" val="10011"/>
                      </a:ext>
                    </a:extLst>
                  </a:tr>
                  <a:tr h="603411">
                    <a:tc vMerge="1">
                      <a:txBody>
                        <a:bodyPr/>
                        <a:lstStyle/>
                        <a:p>
                          <a:endParaRPr lang="en-US"/>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effectLst/>
                              <a:latin typeface="+mn-lt"/>
                              <a:ea typeface="+mn-ea"/>
                              <a:cs typeface="+mn-cs"/>
                            </a:rPr>
                            <a:t>Diazepam (Benzodiazepines)</a:t>
                          </a:r>
                          <a:endParaRPr lang="en-US" sz="1100" b="0" dirty="0">
                            <a:effectLst/>
                          </a:endParaRPr>
                        </a:p>
                      </a:txBody>
                      <a:tcPr/>
                    </a:tc>
                    <a:tc vMerge="1">
                      <a:txBody>
                        <a:bodyPr/>
                        <a:lstStyle/>
                        <a:p>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facilitate GABA on</a:t>
                          </a:r>
                          <a:r>
                            <a:rPr lang="en-US" sz="1200" kern="1200" baseline="0" dirty="0">
                              <a:solidFill>
                                <a:schemeClr val="dk1"/>
                              </a:solidFill>
                              <a:effectLst/>
                              <a:latin typeface="+mn-lt"/>
                              <a:ea typeface="+mn-ea"/>
                              <a:cs typeface="+mn-cs"/>
                            </a:rPr>
                            <a:t> CNS</a:t>
                          </a:r>
                          <a:endParaRPr lang="en-US" sz="1200" dirty="0">
                            <a:effectLst/>
                          </a:endParaRP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12"/>
                      </a:ext>
                    </a:extLst>
                  </a:tr>
                  <a:tr h="1624568">
                    <a:tc vMerge="1">
                      <a:txBody>
                        <a:bodyPr/>
                        <a:lstStyle/>
                        <a:p>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0" kern="1200" dirty="0">
                              <a:solidFill>
                                <a:schemeClr val="dk1"/>
                              </a:solidFill>
                              <a:effectLst/>
                              <a:latin typeface="+mn-lt"/>
                              <a:ea typeface="+mn-ea"/>
                              <a:cs typeface="+mn-cs"/>
                            </a:rPr>
                            <a:t>Dantrolene </a:t>
                          </a:r>
                          <a:endParaRPr lang="en-US" b="0" dirty="0">
                            <a:effectLst/>
                          </a:endParaRPr>
                        </a:p>
                      </a:txBody>
                      <a:tcPr anchor="ctr"/>
                    </a:tc>
                    <a:tc>
                      <a:txBody>
                        <a:bodyPr/>
                        <a:lstStyle/>
                        <a:p>
                          <a:endParaRPr lang="en-US"/>
                        </a:p>
                      </a:txBody>
                      <a:tcPr anchor="ctr">
                        <a:blipFill>
                          <a:blip r:embed="rId2"/>
                          <a:stretch>
                            <a:fillRect l="-200532" t="-464662" r="-301596" b="-1128"/>
                          </a:stretch>
                        </a:blipFill>
                      </a:tcPr>
                    </a:tc>
                    <a:tc>
                      <a:txBody>
                        <a:bodyPr/>
                        <a:lstStyle/>
                        <a:p>
                          <a:pPr marL="228600" indent="-228600">
                            <a:buFont typeface="+mj-lt"/>
                            <a:buAutoNum type="arabicPeriod"/>
                          </a:pPr>
                          <a:r>
                            <a:rPr lang="en-US" sz="900" kern="1200" dirty="0">
                              <a:solidFill>
                                <a:schemeClr val="dk1"/>
                              </a:solidFill>
                              <a:effectLst/>
                              <a:latin typeface="+mn-lt"/>
                              <a:ea typeface="+mn-ea"/>
                              <a:cs typeface="+mn-cs"/>
                            </a:rPr>
                            <a:t>interferes with the release of calcium from its</a:t>
                          </a:r>
                          <a:r>
                            <a:rPr lang="en-US" sz="900" kern="1200" baseline="0" dirty="0">
                              <a:solidFill>
                                <a:schemeClr val="dk1"/>
                              </a:solidFill>
                              <a:effectLst/>
                              <a:latin typeface="+mn-lt"/>
                              <a:ea typeface="+mn-ea"/>
                              <a:cs typeface="+mn-cs"/>
                            </a:rPr>
                            <a:t> </a:t>
                          </a:r>
                          <a:r>
                            <a:rPr lang="en-US" sz="900" kern="1200" dirty="0">
                              <a:solidFill>
                                <a:schemeClr val="dk1"/>
                              </a:solidFill>
                              <a:effectLst/>
                              <a:latin typeface="+mn-lt"/>
                              <a:ea typeface="+mn-ea"/>
                              <a:cs typeface="+mn-cs"/>
                            </a:rPr>
                            <a:t>stores in skeletal muscles</a:t>
                          </a:r>
                        </a:p>
                        <a:p>
                          <a:pPr marL="228600" indent="-228600">
                            <a:buFont typeface="+mj-lt"/>
                            <a:buAutoNum type="arabicPeriod"/>
                          </a:pPr>
                          <a:r>
                            <a:rPr lang="en-US" sz="900" kern="1200" dirty="0">
                              <a:solidFill>
                                <a:schemeClr val="dk1"/>
                              </a:solidFill>
                              <a:effectLst/>
                              <a:latin typeface="+mn-lt"/>
                              <a:ea typeface="+mn-ea"/>
                              <a:cs typeface="+mn-cs"/>
                            </a:rPr>
                            <a:t>inhibits excitation-contraction coupling in the muscle fiber.</a:t>
                          </a:r>
                          <a:endParaRPr lang="en-US" sz="900" dirty="0">
                            <a:effectLst/>
                          </a:endParaRPr>
                        </a:p>
                      </a:txBody>
                      <a:tcPr/>
                    </a:tc>
                    <a:tc>
                      <a:txBody>
                        <a:bodyPr/>
                        <a:lstStyle/>
                        <a:p>
                          <a:pPr marL="0" indent="0" algn="ctr">
                            <a:buFont typeface="+mj-lt"/>
                            <a:buNone/>
                          </a:pPr>
                          <a:r>
                            <a:rPr lang="en-US" sz="2000" dirty="0">
                              <a:effectLst/>
                            </a:rPr>
                            <a:t>-</a:t>
                          </a:r>
                        </a:p>
                      </a:txBody>
                      <a:tcPr anchor="ctr"/>
                    </a:tc>
                    <a:tc>
                      <a:txBody>
                        <a:bodyPr/>
                        <a:lstStyle/>
                        <a:p>
                          <a:pPr marL="0" algn="l" defTabSz="685800" rtl="0" eaLnBrk="1" latinLnBrk="0" hangingPunct="1"/>
                          <a:endParaRPr lang="en-US" dirty="0"/>
                        </a:p>
                        <a:p>
                          <a:pPr marL="0" algn="l" defTabSz="685800" rtl="0" eaLnBrk="1" latinLnBrk="0" hangingPunct="1"/>
                          <a:r>
                            <a:rPr lang="en-US" dirty="0"/>
                            <a:t>Treatment of:</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350" kern="1200" dirty="0">
                              <a:solidFill>
                                <a:schemeClr val="dk1"/>
                              </a:solidFill>
                              <a:effectLst/>
                              <a:latin typeface="+mn-lt"/>
                              <a:ea typeface="+mn-ea"/>
                              <a:cs typeface="+mn-cs"/>
                            </a:rPr>
                            <a:t>Spastic states</a:t>
                          </a:r>
                        </a:p>
                        <a:p>
                          <a:pPr marL="285750" marR="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100" kern="1200" dirty="0">
                              <a:solidFill>
                                <a:schemeClr val="dk1"/>
                              </a:solidFill>
                              <a:effectLst/>
                              <a:latin typeface="+mn-lt"/>
                              <a:ea typeface="+mn-ea"/>
                              <a:cs typeface="+mn-cs"/>
                            </a:rPr>
                            <a:t>Malignant hyperthermia </a:t>
                          </a:r>
                          <a:endParaRPr lang="en-US" sz="1100" dirty="0">
                            <a:effectLst/>
                          </a:endParaRPr>
                        </a:p>
                      </a:txBody>
                      <a:tcPr/>
                    </a:tc>
                    <a:extLst>
                      <a:ext uri="{0D108BD9-81ED-4DB2-BD59-A6C34878D82A}">
                        <a16:rowId xmlns:a16="http://schemas.microsoft.com/office/drawing/2014/main" val="10013"/>
                      </a:ext>
                    </a:extLst>
                  </a:tr>
                </a:tbl>
              </a:graphicData>
            </a:graphic>
          </p:graphicFrame>
        </mc:Fallback>
      </mc:AlternateContent>
      <p:sp>
        <p:nvSpPr>
          <p:cNvPr id="3" name="Rectangle 2"/>
          <p:cNvSpPr/>
          <p:nvPr/>
        </p:nvSpPr>
        <p:spPr>
          <a:xfrm>
            <a:off x="5695951" y="6198346"/>
            <a:ext cx="1162050" cy="37390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Uses</a:t>
            </a:r>
          </a:p>
        </p:txBody>
      </p:sp>
      <p:cxnSp>
        <p:nvCxnSpPr>
          <p:cNvPr id="4" name="Straight Connector 3"/>
          <p:cNvCxnSpPr/>
          <p:nvPr/>
        </p:nvCxnSpPr>
        <p:spPr>
          <a:xfrm>
            <a:off x="528914" y="263769"/>
            <a:ext cx="3" cy="8880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1314" y="430306"/>
            <a:ext cx="461665" cy="3874994"/>
          </a:xfrm>
          <a:prstGeom prst="rect">
            <a:avLst/>
          </a:prstGeom>
          <a:noFill/>
        </p:spPr>
        <p:txBody>
          <a:bodyPr vert="vert270" wrap="square" rtlCol="0">
            <a:spAutoFit/>
          </a:bodyPr>
          <a:lstStyle/>
          <a:p>
            <a:pPr algn="ctr"/>
            <a:r>
              <a:rPr lang="en-US" dirty="0"/>
              <a:t>Competitive (non depolarized) </a:t>
            </a:r>
          </a:p>
        </p:txBody>
      </p:sp>
      <p:cxnSp>
        <p:nvCxnSpPr>
          <p:cNvPr id="6" name="Straight Connector 5"/>
          <p:cNvCxnSpPr/>
          <p:nvPr/>
        </p:nvCxnSpPr>
        <p:spPr>
          <a:xfrm flipH="1">
            <a:off x="528914" y="4305300"/>
            <a:ext cx="6140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528914" y="7505700"/>
            <a:ext cx="614066" cy="6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1314" y="4685401"/>
            <a:ext cx="461665" cy="1263166"/>
          </a:xfrm>
          <a:prstGeom prst="rect">
            <a:avLst/>
          </a:prstGeom>
          <a:noFill/>
        </p:spPr>
        <p:txBody>
          <a:bodyPr vert="vert270" wrap="none" rtlCol="0">
            <a:spAutoFit/>
          </a:bodyPr>
          <a:lstStyle/>
          <a:p>
            <a:r>
              <a:rPr lang="en-US" spc="-5" dirty="0">
                <a:cs typeface="Calibri"/>
              </a:rPr>
              <a:t>De</a:t>
            </a:r>
            <a:r>
              <a:rPr lang="en-US" spc="-10" dirty="0">
                <a:cs typeface="Calibri"/>
              </a:rPr>
              <a:t>p</a:t>
            </a:r>
            <a:r>
              <a:rPr lang="en-US" spc="-5" dirty="0">
                <a:cs typeface="Calibri"/>
              </a:rPr>
              <a:t>o</a:t>
            </a:r>
            <a:r>
              <a:rPr lang="en-US" spc="5" dirty="0">
                <a:cs typeface="Calibri"/>
              </a:rPr>
              <a:t>l</a:t>
            </a:r>
            <a:r>
              <a:rPr lang="en-US" dirty="0">
                <a:cs typeface="Calibri"/>
              </a:rPr>
              <a:t>arizing</a:t>
            </a:r>
          </a:p>
        </p:txBody>
      </p:sp>
      <p:sp>
        <p:nvSpPr>
          <p:cNvPr id="13" name="TextBox 12"/>
          <p:cNvSpPr txBox="1"/>
          <p:nvPr/>
        </p:nvSpPr>
        <p:spPr>
          <a:xfrm>
            <a:off x="681314" y="6610722"/>
            <a:ext cx="430887" cy="668260"/>
          </a:xfrm>
          <a:prstGeom prst="rect">
            <a:avLst/>
          </a:prstGeom>
          <a:noFill/>
        </p:spPr>
        <p:txBody>
          <a:bodyPr vert="vert270" wrap="none" rtlCol="0">
            <a:spAutoFit/>
          </a:bodyPr>
          <a:lstStyle/>
          <a:p>
            <a:r>
              <a:rPr lang="en-US" sz="1600" dirty="0"/>
              <a:t>central</a:t>
            </a:r>
          </a:p>
        </p:txBody>
      </p:sp>
      <p:sp>
        <p:nvSpPr>
          <p:cNvPr id="14" name="TextBox 13"/>
          <p:cNvSpPr txBox="1"/>
          <p:nvPr/>
        </p:nvSpPr>
        <p:spPr>
          <a:xfrm>
            <a:off x="650536" y="8010647"/>
            <a:ext cx="492443" cy="718979"/>
          </a:xfrm>
          <a:prstGeom prst="rect">
            <a:avLst/>
          </a:prstGeom>
          <a:noFill/>
        </p:spPr>
        <p:txBody>
          <a:bodyPr vert="vert270" wrap="none" rtlCol="0">
            <a:spAutoFit/>
          </a:bodyPr>
          <a:lstStyle/>
          <a:p>
            <a:r>
              <a:rPr lang="en-US" sz="2000" dirty="0"/>
              <a:t>Direct</a:t>
            </a:r>
          </a:p>
        </p:txBody>
      </p:sp>
    </p:spTree>
    <p:extLst>
      <p:ext uri="{BB962C8B-B14F-4D97-AF65-F5344CB8AC3E}">
        <p14:creationId xmlns:p14="http://schemas.microsoft.com/office/powerpoint/2010/main" val="414297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358807" y="90225"/>
            <a:ext cx="1326777" cy="707886"/>
          </a:xfrm>
          <a:prstGeom prst="rect">
            <a:avLst/>
          </a:prstGeom>
          <a:noFill/>
        </p:spPr>
        <p:txBody>
          <a:bodyPr wrap="square" rtlCol="1">
            <a:spAutoFit/>
          </a:bodyPr>
          <a:lstStyle/>
          <a:p>
            <a:r>
              <a:rPr lang="en-US" sz="4000" b="1" u="sng" dirty="0">
                <a:solidFill>
                  <a:schemeClr val="bg1"/>
                </a:solidFill>
              </a:rPr>
              <a:t>SAQ</a:t>
            </a:r>
            <a:endParaRPr lang="ar-SA" sz="4000" b="1" u="sng" dirty="0">
              <a:solidFill>
                <a:schemeClr val="bg1"/>
              </a:solidFill>
            </a:endParaRPr>
          </a:p>
        </p:txBody>
      </p:sp>
      <p:sp>
        <p:nvSpPr>
          <p:cNvPr id="3" name="مربع نص 2"/>
          <p:cNvSpPr txBox="1"/>
          <p:nvPr/>
        </p:nvSpPr>
        <p:spPr>
          <a:xfrm>
            <a:off x="97416" y="993849"/>
            <a:ext cx="6777318" cy="1138773"/>
          </a:xfrm>
          <a:prstGeom prst="rect">
            <a:avLst/>
          </a:prstGeom>
          <a:noFill/>
        </p:spPr>
        <p:txBody>
          <a:bodyPr wrap="square" rtlCol="1">
            <a:spAutoFit/>
          </a:bodyPr>
          <a:lstStyle/>
          <a:p>
            <a:r>
              <a:rPr lang="en-US" sz="1700" b="1" dirty="0"/>
              <a:t>42 pregnant women in her 11</a:t>
            </a:r>
            <a:r>
              <a:rPr lang="en-US" sz="1700" b="1" baseline="30000" dirty="0"/>
              <a:t>th</a:t>
            </a:r>
            <a:r>
              <a:rPr lang="en-US" sz="1700" b="1" dirty="0"/>
              <a:t> week come with sudden hypotension.</a:t>
            </a:r>
          </a:p>
          <a:p>
            <a:r>
              <a:rPr lang="en-US" sz="1700" b="1" dirty="0"/>
              <a:t>After taking her history, we found that one month ago she had suffered from muscular spasm and the doctor prescribed MIVACURINURN as relaxant drug.</a:t>
            </a:r>
            <a:endParaRPr lang="ar-SA" sz="1700" b="1" dirty="0"/>
          </a:p>
        </p:txBody>
      </p:sp>
      <p:sp>
        <p:nvSpPr>
          <p:cNvPr id="4" name="مربع نص 3"/>
          <p:cNvSpPr txBox="1"/>
          <p:nvPr/>
        </p:nvSpPr>
        <p:spPr>
          <a:xfrm>
            <a:off x="80682" y="2328360"/>
            <a:ext cx="6777318" cy="5339923"/>
          </a:xfrm>
          <a:prstGeom prst="rect">
            <a:avLst/>
          </a:prstGeom>
          <a:noFill/>
        </p:spPr>
        <p:txBody>
          <a:bodyPr wrap="square" rtlCol="1">
            <a:spAutoFit/>
          </a:bodyPr>
          <a:lstStyle/>
          <a:p>
            <a:r>
              <a:rPr lang="en-US" sz="1500" b="1" i="1" u="sng" dirty="0">
                <a:solidFill>
                  <a:srgbClr val="002060"/>
                </a:solidFill>
              </a:rPr>
              <a:t>Q1: What is the underlying cause for hypotension in this case ?</a:t>
            </a:r>
          </a:p>
          <a:p>
            <a:r>
              <a:rPr lang="en-US" sz="1400" dirty="0" err="1">
                <a:solidFill>
                  <a:schemeClr val="bg1">
                    <a:lumMod val="50000"/>
                  </a:schemeClr>
                </a:solidFill>
              </a:rPr>
              <a:t>Mivacurinurn</a:t>
            </a:r>
            <a:r>
              <a:rPr lang="en-US" sz="1400" dirty="0">
                <a:solidFill>
                  <a:schemeClr val="bg1">
                    <a:lumMod val="50000"/>
                  </a:schemeClr>
                </a:solidFill>
              </a:rPr>
              <a:t> act as Histamine releaser, which leading to dilatation in the blood </a:t>
            </a:r>
            <a:r>
              <a:rPr lang="en-US" sz="1400" dirty="0" err="1">
                <a:solidFill>
                  <a:schemeClr val="bg1">
                    <a:lumMod val="50000"/>
                  </a:schemeClr>
                </a:solidFill>
              </a:rPr>
              <a:t>vessle</a:t>
            </a:r>
            <a:r>
              <a:rPr lang="en-US" sz="1400" dirty="0">
                <a:solidFill>
                  <a:schemeClr val="bg1">
                    <a:lumMod val="50000"/>
                  </a:schemeClr>
                </a:solidFill>
              </a:rPr>
              <a:t> and decrease the blood pressure (Hypotension).</a:t>
            </a:r>
          </a:p>
          <a:p>
            <a:endParaRPr lang="en-US" sz="1400" dirty="0">
              <a:solidFill>
                <a:schemeClr val="bg1">
                  <a:lumMod val="50000"/>
                </a:schemeClr>
              </a:solidFill>
            </a:endParaRPr>
          </a:p>
          <a:p>
            <a:r>
              <a:rPr lang="en-US" sz="1500" b="1" i="1" u="sng" dirty="0">
                <a:solidFill>
                  <a:srgbClr val="002060"/>
                </a:solidFill>
              </a:rPr>
              <a:t>Q2: Which classification of skeletal muscle relaxants this drug belong to ? </a:t>
            </a:r>
          </a:p>
          <a:p>
            <a:r>
              <a:rPr lang="en-US" sz="1400" dirty="0">
                <a:solidFill>
                  <a:schemeClr val="bg1">
                    <a:lumMod val="50000"/>
                  </a:schemeClr>
                </a:solidFill>
              </a:rPr>
              <a:t>Peripherally acting </a:t>
            </a:r>
            <a:r>
              <a:rPr lang="en-US" sz="1400" dirty="0">
                <a:solidFill>
                  <a:schemeClr val="bg1">
                    <a:lumMod val="50000"/>
                  </a:schemeClr>
                </a:solidFill>
                <a:sym typeface="Wingdings"/>
              </a:rPr>
              <a:t> Competitive neuromuscular blockers</a:t>
            </a:r>
          </a:p>
          <a:p>
            <a:endParaRPr lang="en-US" sz="1400" dirty="0">
              <a:solidFill>
                <a:schemeClr val="bg1">
                  <a:lumMod val="50000"/>
                </a:schemeClr>
              </a:solidFill>
              <a:sym typeface="Wingdings"/>
            </a:endParaRPr>
          </a:p>
          <a:p>
            <a:r>
              <a:rPr lang="en-US" sz="1500" b="1" i="1" u="sng" dirty="0">
                <a:solidFill>
                  <a:srgbClr val="002060"/>
                </a:solidFill>
                <a:sym typeface="Wingdings"/>
              </a:rPr>
              <a:t>Q3:How is it metabolized and Where ?</a:t>
            </a:r>
          </a:p>
          <a:p>
            <a:r>
              <a:rPr lang="en-US" sz="1400" dirty="0">
                <a:solidFill>
                  <a:schemeClr val="bg1">
                    <a:lumMod val="50000"/>
                  </a:schemeClr>
                </a:solidFill>
              </a:rPr>
              <a:t>Metabolized by pseudo-cholinesterase in plasma.</a:t>
            </a:r>
          </a:p>
          <a:p>
            <a:endParaRPr lang="en-US" sz="1400" dirty="0">
              <a:solidFill>
                <a:srgbClr val="002060"/>
              </a:solidFill>
            </a:endParaRPr>
          </a:p>
          <a:p>
            <a:r>
              <a:rPr lang="en-US" sz="1500" b="1" i="1" u="sng" dirty="0">
                <a:solidFill>
                  <a:srgbClr val="002060"/>
                </a:solidFill>
              </a:rPr>
              <a:t>Q4: Is there any risk for her baby if she decide to continue taking this drug during her pregnancy and why/why not ? </a:t>
            </a:r>
          </a:p>
          <a:p>
            <a:r>
              <a:rPr lang="en-US" sz="1400" dirty="0">
                <a:solidFill>
                  <a:schemeClr val="bg1">
                    <a:lumMod val="50000"/>
                  </a:schemeClr>
                </a:solidFill>
              </a:rPr>
              <a:t>No there is not, because it is polar drug so can not cross placenta. </a:t>
            </a:r>
          </a:p>
          <a:p>
            <a:endParaRPr lang="en-US" sz="1400" dirty="0">
              <a:solidFill>
                <a:srgbClr val="002060"/>
              </a:solidFill>
            </a:endParaRPr>
          </a:p>
          <a:p>
            <a:r>
              <a:rPr lang="en-US" sz="1500" b="1" i="1" u="sng" dirty="0">
                <a:solidFill>
                  <a:srgbClr val="002060"/>
                </a:solidFill>
              </a:rPr>
              <a:t>Q5: Later, The investigations show that she had liver disease, Do we expect  any change in the duration of action of this drug and why/why not ?</a:t>
            </a:r>
          </a:p>
          <a:p>
            <a:r>
              <a:rPr lang="en-US" sz="1400" dirty="0">
                <a:solidFill>
                  <a:schemeClr val="bg1">
                    <a:lumMod val="50000"/>
                  </a:schemeClr>
                </a:solidFill>
              </a:rPr>
              <a:t>Yes, it will be longer, Because it is metabolized by pseudo-cholinesterase in plasma which is produce mainly by the liver so any disease in the liver , it will lead to decrease the concentration of this enzyme therefore the drug will not metabolized and has longer duration.</a:t>
            </a:r>
          </a:p>
          <a:p>
            <a:endParaRPr lang="en-US" sz="1400" dirty="0">
              <a:solidFill>
                <a:srgbClr val="002060"/>
              </a:solidFill>
            </a:endParaRPr>
          </a:p>
          <a:p>
            <a:r>
              <a:rPr lang="en-US" sz="1500" b="1" i="1" u="sng" dirty="0">
                <a:solidFill>
                  <a:srgbClr val="002060"/>
                </a:solidFill>
              </a:rPr>
              <a:t>Q6: from previous question, list two drugs of  choice in this case :</a:t>
            </a:r>
          </a:p>
          <a:p>
            <a:r>
              <a:rPr lang="en-US" sz="1400" dirty="0" err="1">
                <a:solidFill>
                  <a:schemeClr val="bg1">
                    <a:lumMod val="50000"/>
                  </a:schemeClr>
                </a:solidFill>
              </a:rPr>
              <a:t>Atracurium</a:t>
            </a:r>
            <a:r>
              <a:rPr lang="en-US" sz="1400" dirty="0">
                <a:solidFill>
                  <a:schemeClr val="bg1">
                    <a:lumMod val="50000"/>
                  </a:schemeClr>
                </a:solidFill>
              </a:rPr>
              <a:t> / </a:t>
            </a:r>
            <a:r>
              <a:rPr lang="en-US" sz="1400" dirty="0" err="1">
                <a:solidFill>
                  <a:schemeClr val="bg1">
                    <a:lumMod val="50000"/>
                  </a:schemeClr>
                </a:solidFill>
              </a:rPr>
              <a:t>Vecuronium</a:t>
            </a:r>
            <a:r>
              <a:rPr lang="en-US" sz="1400" dirty="0">
                <a:solidFill>
                  <a:schemeClr val="bg1">
                    <a:lumMod val="50000"/>
                  </a:schemeClr>
                </a:solidFill>
              </a:rPr>
              <a:t> </a:t>
            </a:r>
          </a:p>
          <a:p>
            <a:r>
              <a:rPr lang="en-US" sz="1400" dirty="0">
                <a:solidFill>
                  <a:schemeClr val="bg1">
                    <a:lumMod val="50000"/>
                  </a:schemeClr>
                </a:solidFill>
              </a:rPr>
              <a:t>  </a:t>
            </a:r>
          </a:p>
        </p:txBody>
      </p:sp>
    </p:spTree>
    <p:extLst>
      <p:ext uri="{BB962C8B-B14F-4D97-AF65-F5344CB8AC3E}">
        <p14:creationId xmlns:p14="http://schemas.microsoft.com/office/powerpoint/2010/main" val="141296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97416" y="965077"/>
            <a:ext cx="6743699" cy="954107"/>
          </a:xfrm>
          <a:prstGeom prst="rect">
            <a:avLst/>
          </a:prstGeom>
          <a:noFill/>
        </p:spPr>
        <p:txBody>
          <a:bodyPr wrap="square" rtlCol="1">
            <a:spAutoFit/>
          </a:bodyPr>
          <a:lstStyle/>
          <a:p>
            <a:r>
              <a:rPr lang="en-US" sz="1400" b="1" dirty="0"/>
              <a:t>59 male has Glaucoma . 2 weeks ago, he had an abdominal surgery and during operation the surgeon used a relaxant drug. After 9 days, the same patient come again with live-threating condition which is known as malignant hyperthermia and also increasing in the Intraocular pressure.  His past medical history includes no kidney or liver disease.</a:t>
            </a:r>
            <a:endParaRPr lang="ar-SA" sz="1400" b="1" dirty="0"/>
          </a:p>
        </p:txBody>
      </p:sp>
      <p:sp>
        <p:nvSpPr>
          <p:cNvPr id="4" name="مربع نص 3"/>
          <p:cNvSpPr txBox="1"/>
          <p:nvPr/>
        </p:nvSpPr>
        <p:spPr>
          <a:xfrm>
            <a:off x="-28576" y="1976336"/>
            <a:ext cx="6777318" cy="6093976"/>
          </a:xfrm>
          <a:prstGeom prst="rect">
            <a:avLst/>
          </a:prstGeom>
          <a:noFill/>
        </p:spPr>
        <p:txBody>
          <a:bodyPr wrap="square" rtlCol="1">
            <a:spAutoFit/>
          </a:bodyPr>
          <a:lstStyle/>
          <a:p>
            <a:r>
              <a:rPr lang="en-US" sz="1200" b="1" i="1" u="sng" dirty="0">
                <a:solidFill>
                  <a:srgbClr val="002060"/>
                </a:solidFill>
              </a:rPr>
              <a:t>Q1: Which drug do you think was used in his surgery ?</a:t>
            </a:r>
          </a:p>
          <a:p>
            <a:r>
              <a:rPr lang="en-US" sz="1200" dirty="0">
                <a:solidFill>
                  <a:schemeClr val="bg1">
                    <a:lumMod val="50000"/>
                  </a:schemeClr>
                </a:solidFill>
              </a:rPr>
              <a:t>May be Succinylcholine (</a:t>
            </a:r>
            <a:r>
              <a:rPr lang="en-US" sz="1200" dirty="0" err="1">
                <a:solidFill>
                  <a:schemeClr val="bg1">
                    <a:lumMod val="50000"/>
                  </a:schemeClr>
                </a:solidFill>
              </a:rPr>
              <a:t>suxamethonium</a:t>
            </a:r>
            <a:r>
              <a:rPr lang="en-US" sz="1200" dirty="0">
                <a:solidFill>
                  <a:schemeClr val="bg1">
                    <a:lumMod val="50000"/>
                  </a:schemeClr>
                </a:solidFill>
              </a:rPr>
              <a:t>).</a:t>
            </a:r>
          </a:p>
          <a:p>
            <a:endParaRPr lang="en-US" sz="1200" dirty="0">
              <a:solidFill>
                <a:srgbClr val="002060"/>
              </a:solidFill>
            </a:endParaRPr>
          </a:p>
          <a:p>
            <a:r>
              <a:rPr lang="en-US" sz="1200" b="1" i="1" u="sng" dirty="0">
                <a:solidFill>
                  <a:srgbClr val="002060"/>
                </a:solidFill>
              </a:rPr>
              <a:t>Q2: Which classification of skeletal muscle relaxants this drug belong to ? </a:t>
            </a:r>
          </a:p>
          <a:p>
            <a:r>
              <a:rPr lang="en-US" sz="1200" dirty="0">
                <a:solidFill>
                  <a:schemeClr val="bg1">
                    <a:lumMod val="50000"/>
                  </a:schemeClr>
                </a:solidFill>
              </a:rPr>
              <a:t>Peripherally acting </a:t>
            </a:r>
            <a:r>
              <a:rPr lang="en-US" sz="1200" dirty="0">
                <a:solidFill>
                  <a:schemeClr val="bg1">
                    <a:lumMod val="50000"/>
                  </a:schemeClr>
                </a:solidFill>
                <a:sym typeface="Wingdings"/>
              </a:rPr>
              <a:t> Depolarizing Neuromuscular Blockers</a:t>
            </a:r>
          </a:p>
          <a:p>
            <a:endParaRPr lang="en-US" sz="1200" dirty="0">
              <a:solidFill>
                <a:srgbClr val="002060"/>
              </a:solidFill>
              <a:sym typeface="Wingdings"/>
            </a:endParaRPr>
          </a:p>
          <a:p>
            <a:r>
              <a:rPr lang="en-US" sz="1200" b="1" i="1" u="sng" dirty="0">
                <a:solidFill>
                  <a:srgbClr val="002060"/>
                </a:solidFill>
                <a:sym typeface="Wingdings"/>
              </a:rPr>
              <a:t>Q3:How is it metabolized and Where ?</a:t>
            </a:r>
          </a:p>
          <a:p>
            <a:r>
              <a:rPr lang="en-US" sz="1200" dirty="0">
                <a:solidFill>
                  <a:schemeClr val="bg1">
                    <a:lumMod val="50000"/>
                  </a:schemeClr>
                </a:solidFill>
              </a:rPr>
              <a:t>Metabolized by pseudo-cholinesterase in plasma.</a:t>
            </a:r>
          </a:p>
          <a:p>
            <a:endParaRPr lang="en-US" sz="1200" dirty="0">
              <a:solidFill>
                <a:srgbClr val="002060"/>
              </a:solidFill>
            </a:endParaRPr>
          </a:p>
          <a:p>
            <a:r>
              <a:rPr lang="en-US" sz="1200" b="1" i="1" u="sng" dirty="0">
                <a:solidFill>
                  <a:srgbClr val="002060"/>
                </a:solidFill>
              </a:rPr>
              <a:t>Q4: What is its mechanism ? </a:t>
            </a:r>
          </a:p>
          <a:p>
            <a:r>
              <a:rPr lang="en-US" sz="1200" dirty="0">
                <a:solidFill>
                  <a:schemeClr val="bg1">
                    <a:lumMod val="50000"/>
                  </a:schemeClr>
                </a:solidFill>
              </a:rPr>
              <a:t>Combines with nicotinic receptors and activates depolarization of motor end plate </a:t>
            </a:r>
          </a:p>
          <a:p>
            <a:r>
              <a:rPr lang="en-US" sz="1200" dirty="0">
                <a:solidFill>
                  <a:schemeClr val="bg1">
                    <a:lumMod val="50000"/>
                  </a:schemeClr>
                </a:solidFill>
              </a:rPr>
              <a:t>initial stimulation </a:t>
            </a:r>
            <a:r>
              <a:rPr lang="en-US" sz="1200" dirty="0">
                <a:solidFill>
                  <a:schemeClr val="bg1">
                    <a:lumMod val="50000"/>
                  </a:schemeClr>
                </a:solidFill>
                <a:sym typeface="Wingdings"/>
              </a:rPr>
              <a:t> </a:t>
            </a:r>
            <a:r>
              <a:rPr lang="en-US" sz="1200" dirty="0">
                <a:solidFill>
                  <a:schemeClr val="bg1">
                    <a:lumMod val="50000"/>
                  </a:schemeClr>
                </a:solidFill>
              </a:rPr>
              <a:t>initial muscle twitching </a:t>
            </a:r>
            <a:r>
              <a:rPr lang="en-US" sz="1200" dirty="0">
                <a:solidFill>
                  <a:schemeClr val="bg1">
                    <a:lumMod val="50000"/>
                  </a:schemeClr>
                </a:solidFill>
                <a:sym typeface="Wingdings"/>
              </a:rPr>
              <a:t></a:t>
            </a:r>
            <a:r>
              <a:rPr lang="en-US" sz="1200" dirty="0">
                <a:solidFill>
                  <a:schemeClr val="bg1">
                    <a:lumMod val="50000"/>
                  </a:schemeClr>
                </a:solidFill>
              </a:rPr>
              <a:t> persistent depolarization → SKM relaxation</a:t>
            </a:r>
          </a:p>
          <a:p>
            <a:endParaRPr lang="en-US" sz="1200" dirty="0">
              <a:solidFill>
                <a:schemeClr val="bg1">
                  <a:lumMod val="50000"/>
                </a:schemeClr>
              </a:solidFill>
            </a:endParaRPr>
          </a:p>
          <a:p>
            <a:r>
              <a:rPr lang="en-US" sz="1200" b="1" i="1" u="sng" dirty="0">
                <a:solidFill>
                  <a:srgbClr val="002060"/>
                </a:solidFill>
              </a:rPr>
              <a:t>Q5: Is it act as Agonist or antagonist drug, and prove your answer : </a:t>
            </a:r>
          </a:p>
          <a:p>
            <a:r>
              <a:rPr lang="en-US" sz="1200" dirty="0">
                <a:solidFill>
                  <a:schemeClr val="bg1">
                    <a:lumMod val="50000"/>
                  </a:schemeClr>
                </a:solidFill>
              </a:rPr>
              <a:t>Succinylcholine act as agonist drug, because it has </a:t>
            </a:r>
            <a:r>
              <a:rPr lang="en-US" sz="1200" dirty="0" err="1">
                <a:solidFill>
                  <a:schemeClr val="bg1">
                    <a:lumMod val="50000"/>
                  </a:schemeClr>
                </a:solidFill>
              </a:rPr>
              <a:t>affanty</a:t>
            </a:r>
            <a:r>
              <a:rPr lang="en-US" sz="1200" dirty="0">
                <a:solidFill>
                  <a:schemeClr val="bg1">
                    <a:lumMod val="50000"/>
                  </a:schemeClr>
                </a:solidFill>
              </a:rPr>
              <a:t> and </a:t>
            </a:r>
            <a:r>
              <a:rPr lang="en-US" sz="1200" dirty="0" err="1">
                <a:solidFill>
                  <a:schemeClr val="bg1">
                    <a:lumMod val="50000"/>
                  </a:schemeClr>
                </a:solidFill>
              </a:rPr>
              <a:t>prduce</a:t>
            </a:r>
            <a:r>
              <a:rPr lang="en-US" sz="1200" dirty="0">
                <a:solidFill>
                  <a:schemeClr val="bg1">
                    <a:lumMod val="50000"/>
                  </a:schemeClr>
                </a:solidFill>
              </a:rPr>
              <a:t> action (efficacy) </a:t>
            </a:r>
          </a:p>
          <a:p>
            <a:endParaRPr lang="en-US" sz="1200" dirty="0">
              <a:solidFill>
                <a:srgbClr val="002060"/>
              </a:solidFill>
            </a:endParaRPr>
          </a:p>
          <a:p>
            <a:r>
              <a:rPr lang="en-US" sz="1200" b="1" i="1" u="sng" dirty="0">
                <a:solidFill>
                  <a:srgbClr val="002060"/>
                </a:solidFill>
              </a:rPr>
              <a:t>Q6:list two undesirable Pharmacological Actions of this drug other than increasing in the Intraocular pressure : </a:t>
            </a:r>
          </a:p>
          <a:p>
            <a:r>
              <a:rPr lang="en-US" sz="1200" dirty="0">
                <a:solidFill>
                  <a:schemeClr val="bg1">
                    <a:lumMod val="50000"/>
                  </a:schemeClr>
                </a:solidFill>
              </a:rPr>
              <a:t>Hyperkalemia </a:t>
            </a:r>
            <a:r>
              <a:rPr lang="en-US" sz="1200" dirty="0">
                <a:solidFill>
                  <a:schemeClr val="bg1">
                    <a:lumMod val="50000"/>
                  </a:schemeClr>
                </a:solidFill>
                <a:sym typeface="Wingdings"/>
              </a:rPr>
              <a:t></a:t>
            </a:r>
            <a:r>
              <a:rPr lang="en-US" sz="1200" dirty="0">
                <a:solidFill>
                  <a:schemeClr val="bg1">
                    <a:lumMod val="50000"/>
                  </a:schemeClr>
                </a:solidFill>
              </a:rPr>
              <a:t> Cardiac arrest. /  CVS </a:t>
            </a:r>
            <a:r>
              <a:rPr lang="en-US" sz="1200" dirty="0">
                <a:solidFill>
                  <a:schemeClr val="bg1">
                    <a:lumMod val="50000"/>
                  </a:schemeClr>
                </a:solidFill>
                <a:sym typeface="Wingdings"/>
              </a:rPr>
              <a:t> </a:t>
            </a:r>
            <a:r>
              <a:rPr lang="en-US" sz="1200" dirty="0">
                <a:solidFill>
                  <a:schemeClr val="bg1">
                    <a:lumMod val="50000"/>
                  </a:schemeClr>
                </a:solidFill>
              </a:rPr>
              <a:t>arrhythmia. </a:t>
            </a:r>
          </a:p>
          <a:p>
            <a:endParaRPr lang="en-US" sz="1200" dirty="0">
              <a:solidFill>
                <a:srgbClr val="002060"/>
              </a:solidFill>
            </a:endParaRPr>
          </a:p>
          <a:p>
            <a:r>
              <a:rPr lang="en-US" sz="1200" b="1" i="1" u="sng" dirty="0">
                <a:solidFill>
                  <a:srgbClr val="002060"/>
                </a:solidFill>
              </a:rPr>
              <a:t>Q7:list two contraindications of this drug other than patient with glaucoma :</a:t>
            </a:r>
          </a:p>
          <a:p>
            <a:r>
              <a:rPr lang="en-US" sz="1200" dirty="0">
                <a:solidFill>
                  <a:schemeClr val="bg1">
                    <a:lumMod val="50000"/>
                  </a:schemeClr>
                </a:solidFill>
              </a:rPr>
              <a:t>Patient with CVS disease  / Patient with liver disease</a:t>
            </a:r>
          </a:p>
          <a:p>
            <a:endParaRPr lang="en-US" sz="1200" dirty="0">
              <a:solidFill>
                <a:srgbClr val="002060"/>
              </a:solidFill>
            </a:endParaRPr>
          </a:p>
          <a:p>
            <a:r>
              <a:rPr lang="en-US" sz="1200" b="1" i="1" u="sng" dirty="0">
                <a:solidFill>
                  <a:srgbClr val="002060"/>
                </a:solidFill>
              </a:rPr>
              <a:t>Q8:What is the malignant hyperthermia and its underlying mechanism ?</a:t>
            </a:r>
          </a:p>
          <a:p>
            <a:pPr marL="171450" indent="-171450">
              <a:buFont typeface="Arial" charset="0"/>
              <a:buChar char="•"/>
            </a:pPr>
            <a:r>
              <a:rPr lang="en-US" sz="1200" dirty="0">
                <a:solidFill>
                  <a:schemeClr val="bg1">
                    <a:lumMod val="50000"/>
                  </a:schemeClr>
                </a:solidFill>
              </a:rPr>
              <a:t>It is a rare bizarre inherited condition of having a body temperature greatly above normal.</a:t>
            </a:r>
          </a:p>
          <a:p>
            <a:pPr marL="171450" indent="-171450">
              <a:buFont typeface="Arial" charset="0"/>
              <a:buChar char="•"/>
            </a:pPr>
            <a:r>
              <a:rPr lang="en-US" sz="1200" dirty="0">
                <a:solidFill>
                  <a:schemeClr val="bg1">
                    <a:lumMod val="50000"/>
                  </a:schemeClr>
                </a:solidFill>
              </a:rPr>
              <a:t>Occurs upon administration of some drugs such as Succinylcholine.</a:t>
            </a:r>
          </a:p>
          <a:p>
            <a:r>
              <a:rPr lang="en-US" sz="1200" dirty="0">
                <a:solidFill>
                  <a:schemeClr val="bg1">
                    <a:lumMod val="50000"/>
                  </a:schemeClr>
                </a:solidFill>
              </a:rPr>
              <a:t> 1. Inability to bind calcium by sarcoplasmic reticulum in some patients due to mutation of the (RYR1). </a:t>
            </a:r>
          </a:p>
          <a:p>
            <a:r>
              <a:rPr lang="en-US" sz="1200" dirty="0">
                <a:solidFill>
                  <a:schemeClr val="bg1">
                    <a:lumMod val="50000"/>
                  </a:schemeClr>
                </a:solidFill>
              </a:rPr>
              <a:t>2. Opened RYR1 leads to increased intracellular Ca release which causes intense muscle spasm. </a:t>
            </a:r>
          </a:p>
          <a:p>
            <a:r>
              <a:rPr lang="en-US" sz="1200" dirty="0">
                <a:solidFill>
                  <a:schemeClr val="bg1">
                    <a:lumMod val="50000"/>
                  </a:schemeClr>
                </a:solidFill>
              </a:rPr>
              <a:t>3. Severe rise in body temperature (hyperthermia)</a:t>
            </a:r>
          </a:p>
          <a:p>
            <a:endParaRPr lang="en-US" sz="1200" dirty="0">
              <a:solidFill>
                <a:schemeClr val="bg1">
                  <a:lumMod val="50000"/>
                </a:schemeClr>
              </a:solidFill>
            </a:endParaRPr>
          </a:p>
          <a:p>
            <a:r>
              <a:rPr lang="en-US" sz="1200" b="1" i="1" u="sng" dirty="0">
                <a:solidFill>
                  <a:srgbClr val="002060"/>
                </a:solidFill>
              </a:rPr>
              <a:t>Q9:Which drug of choice to treat malignant hyperthermia ?</a:t>
            </a:r>
          </a:p>
          <a:p>
            <a:r>
              <a:rPr lang="en-US" sz="1200" dirty="0" err="1">
                <a:solidFill>
                  <a:schemeClr val="bg1">
                    <a:lumMod val="50000"/>
                  </a:schemeClr>
                </a:solidFill>
              </a:rPr>
              <a:t>Dantrolene</a:t>
            </a:r>
            <a:endParaRPr lang="en-US" sz="1200" dirty="0">
              <a:solidFill>
                <a:schemeClr val="bg1">
                  <a:lumMod val="50000"/>
                </a:schemeClr>
              </a:solidFill>
            </a:endParaRPr>
          </a:p>
        </p:txBody>
      </p:sp>
      <p:sp>
        <p:nvSpPr>
          <p:cNvPr id="5" name="مربع نص 4"/>
          <p:cNvSpPr txBox="1"/>
          <p:nvPr/>
        </p:nvSpPr>
        <p:spPr>
          <a:xfrm>
            <a:off x="4358807" y="90225"/>
            <a:ext cx="1326777" cy="707886"/>
          </a:xfrm>
          <a:prstGeom prst="rect">
            <a:avLst/>
          </a:prstGeom>
          <a:noFill/>
        </p:spPr>
        <p:txBody>
          <a:bodyPr wrap="square" rtlCol="1">
            <a:spAutoFit/>
          </a:bodyPr>
          <a:lstStyle/>
          <a:p>
            <a:r>
              <a:rPr lang="en-US" sz="4000" b="1" u="sng" dirty="0">
                <a:solidFill>
                  <a:schemeClr val="bg1"/>
                </a:solidFill>
              </a:rPr>
              <a:t>SAQ</a:t>
            </a:r>
            <a:endParaRPr lang="ar-SA" sz="4000" b="1" u="sng" dirty="0">
              <a:solidFill>
                <a:schemeClr val="bg1"/>
              </a:solidFill>
            </a:endParaRPr>
          </a:p>
        </p:txBody>
      </p:sp>
      <p:sp>
        <p:nvSpPr>
          <p:cNvPr id="6" name="مستطيل 5"/>
          <p:cNvSpPr/>
          <p:nvPr/>
        </p:nvSpPr>
        <p:spPr>
          <a:xfrm>
            <a:off x="5458301" y="6487598"/>
            <a:ext cx="1382814" cy="276999"/>
          </a:xfrm>
          <a:prstGeom prst="rect">
            <a:avLst/>
          </a:prstGeom>
        </p:spPr>
        <p:txBody>
          <a:bodyPr wrap="none">
            <a:spAutoFit/>
          </a:bodyPr>
          <a:lstStyle/>
          <a:p>
            <a:r>
              <a:rPr lang="en-US" sz="1200" dirty="0">
                <a:solidFill>
                  <a:schemeClr val="bg1">
                    <a:lumMod val="50000"/>
                  </a:schemeClr>
                </a:solidFill>
              </a:rPr>
              <a:t>ryanodine receptor</a:t>
            </a:r>
            <a:endParaRPr lang="ar-SA" sz="1200" dirty="0">
              <a:solidFill>
                <a:schemeClr val="bg1">
                  <a:lumMod val="50000"/>
                </a:schemeClr>
              </a:solidFill>
            </a:endParaRPr>
          </a:p>
        </p:txBody>
      </p:sp>
    </p:spTree>
    <p:extLst>
      <p:ext uri="{BB962C8B-B14F-4D97-AF65-F5344CB8AC3E}">
        <p14:creationId xmlns:p14="http://schemas.microsoft.com/office/powerpoint/2010/main" val="349022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0682" y="1333399"/>
            <a:ext cx="6777318" cy="5632311"/>
          </a:xfrm>
          <a:prstGeom prst="rect">
            <a:avLst/>
          </a:prstGeom>
          <a:noFill/>
        </p:spPr>
        <p:txBody>
          <a:bodyPr wrap="square" rtlCol="1">
            <a:spAutoFit/>
          </a:bodyPr>
          <a:lstStyle/>
          <a:p>
            <a:r>
              <a:rPr lang="en-US" sz="1600" b="1" i="1" u="sng" dirty="0">
                <a:solidFill>
                  <a:srgbClr val="002060"/>
                </a:solidFill>
              </a:rPr>
              <a:t>Q1: simply explain the mechanism of action of </a:t>
            </a:r>
            <a:r>
              <a:rPr lang="en-US" sz="1600" b="1" i="1" u="sng" dirty="0" err="1">
                <a:solidFill>
                  <a:srgbClr val="002060"/>
                </a:solidFill>
              </a:rPr>
              <a:t>Dantrolene</a:t>
            </a:r>
            <a:r>
              <a:rPr lang="en-US" sz="1600" b="1" i="1" u="sng" dirty="0">
                <a:solidFill>
                  <a:srgbClr val="002060"/>
                </a:solidFill>
              </a:rPr>
              <a:t>:</a:t>
            </a:r>
          </a:p>
          <a:p>
            <a:r>
              <a:rPr lang="en-US" sz="1400" dirty="0">
                <a:solidFill>
                  <a:schemeClr val="bg1">
                    <a:lumMod val="50000"/>
                  </a:schemeClr>
                </a:solidFill>
              </a:rPr>
              <a:t>Acts directly on skeletal muscles, as it interferes with the release of calcium from its stores in skeletal muscles</a:t>
            </a:r>
            <a:r>
              <a:rPr lang="en-US" sz="1600" dirty="0">
                <a:solidFill>
                  <a:schemeClr val="bg1">
                    <a:lumMod val="50000"/>
                  </a:schemeClr>
                </a:solidFill>
              </a:rPr>
              <a:t>.</a:t>
            </a:r>
          </a:p>
          <a:p>
            <a:endParaRPr lang="en-US" sz="1600" dirty="0">
              <a:solidFill>
                <a:srgbClr val="002060"/>
              </a:solidFill>
            </a:endParaRPr>
          </a:p>
          <a:p>
            <a:r>
              <a:rPr lang="en-US" sz="1600" b="1" i="1" u="sng" dirty="0">
                <a:solidFill>
                  <a:srgbClr val="002060"/>
                </a:solidFill>
              </a:rPr>
              <a:t>Q2: mention a route to give the </a:t>
            </a:r>
            <a:r>
              <a:rPr lang="en-US" sz="1600" b="1" i="1" u="sng" dirty="0" err="1">
                <a:solidFill>
                  <a:srgbClr val="002060"/>
                </a:solidFill>
              </a:rPr>
              <a:t>Dantrolene</a:t>
            </a:r>
            <a:r>
              <a:rPr lang="en-US" sz="1600" b="1" i="1" u="sng" dirty="0">
                <a:solidFill>
                  <a:srgbClr val="002060"/>
                </a:solidFill>
              </a:rPr>
              <a:t> :</a:t>
            </a:r>
          </a:p>
          <a:p>
            <a:r>
              <a:rPr lang="en-US" sz="1400" dirty="0">
                <a:solidFill>
                  <a:schemeClr val="bg1">
                    <a:lumMod val="50000"/>
                  </a:schemeClr>
                </a:solidFill>
              </a:rPr>
              <a:t>Orally </a:t>
            </a:r>
          </a:p>
          <a:p>
            <a:r>
              <a:rPr lang="en-US" sz="1400" dirty="0">
                <a:solidFill>
                  <a:schemeClr val="bg1">
                    <a:lumMod val="50000"/>
                  </a:schemeClr>
                </a:solidFill>
              </a:rPr>
              <a:t>IV</a:t>
            </a:r>
          </a:p>
          <a:p>
            <a:endParaRPr lang="en-US" sz="1600" dirty="0">
              <a:solidFill>
                <a:srgbClr val="002060"/>
              </a:solidFill>
              <a:sym typeface="Wingdings"/>
            </a:endParaRPr>
          </a:p>
          <a:p>
            <a:r>
              <a:rPr lang="en-US" sz="1600" b="1" i="1" u="sng" dirty="0">
                <a:solidFill>
                  <a:srgbClr val="002060"/>
                </a:solidFill>
                <a:sym typeface="Wingdings"/>
              </a:rPr>
              <a:t>Q3:</a:t>
            </a:r>
            <a:r>
              <a:rPr lang="en-US" sz="1600" dirty="0">
                <a:solidFill>
                  <a:srgbClr val="002060"/>
                </a:solidFill>
              </a:rPr>
              <a:t> </a:t>
            </a:r>
            <a:r>
              <a:rPr lang="en-US" sz="1600" b="1" i="1" u="sng" dirty="0" err="1">
                <a:solidFill>
                  <a:srgbClr val="002060"/>
                </a:solidFill>
              </a:rPr>
              <a:t>Dantrolene</a:t>
            </a:r>
            <a:r>
              <a:rPr lang="en-US" sz="1600" b="1" i="1" u="sng" dirty="0">
                <a:solidFill>
                  <a:srgbClr val="002060"/>
                </a:solidFill>
              </a:rPr>
              <a:t> could be used in the treatment of ?</a:t>
            </a:r>
          </a:p>
          <a:p>
            <a:r>
              <a:rPr lang="en-US" sz="1400" dirty="0">
                <a:solidFill>
                  <a:schemeClr val="bg1">
                    <a:lumMod val="50000"/>
                  </a:schemeClr>
                </a:solidFill>
              </a:rPr>
              <a:t>Spastic states </a:t>
            </a:r>
          </a:p>
          <a:p>
            <a:r>
              <a:rPr lang="en-US" sz="1400" dirty="0">
                <a:solidFill>
                  <a:schemeClr val="bg1">
                    <a:lumMod val="50000"/>
                  </a:schemeClr>
                </a:solidFill>
              </a:rPr>
              <a:t>Malignant hyperthermia</a:t>
            </a:r>
          </a:p>
          <a:p>
            <a:endParaRPr lang="en-US" sz="1400" dirty="0">
              <a:sym typeface="Wingdings"/>
            </a:endParaRPr>
          </a:p>
          <a:p>
            <a:endParaRPr lang="en-US" sz="1400" dirty="0">
              <a:sym typeface="Wingdings"/>
            </a:endParaRPr>
          </a:p>
          <a:p>
            <a:endParaRPr lang="en-US" sz="1600" dirty="0">
              <a:solidFill>
                <a:srgbClr val="002060"/>
              </a:solidFill>
            </a:endParaRPr>
          </a:p>
          <a:p>
            <a:r>
              <a:rPr lang="en-US" sz="1600" b="1" i="1" u="sng" dirty="0">
                <a:solidFill>
                  <a:srgbClr val="002060"/>
                </a:solidFill>
              </a:rPr>
              <a:t>Q4: simply explain the mechanism of action of Spasmolytic: </a:t>
            </a:r>
          </a:p>
          <a:p>
            <a:r>
              <a:rPr lang="en-US" sz="1400" dirty="0">
                <a:solidFill>
                  <a:schemeClr val="bg1">
                    <a:lumMod val="50000"/>
                  </a:schemeClr>
                </a:solidFill>
              </a:rPr>
              <a:t>They reduce muscle spasm in spastic states</a:t>
            </a:r>
          </a:p>
          <a:p>
            <a:endParaRPr lang="en-US" sz="1600" dirty="0">
              <a:solidFill>
                <a:srgbClr val="002060"/>
              </a:solidFill>
            </a:endParaRPr>
          </a:p>
          <a:p>
            <a:r>
              <a:rPr lang="en-US" sz="1600" b="1" i="1" u="sng" dirty="0">
                <a:solidFill>
                  <a:srgbClr val="002060"/>
                </a:solidFill>
              </a:rPr>
              <a:t>Q5:spasmolytics could be used in reducing muscle spasm in spastic states</a:t>
            </a:r>
          </a:p>
          <a:p>
            <a:r>
              <a:rPr lang="en-US" sz="1600" b="1" i="1" u="sng" dirty="0">
                <a:solidFill>
                  <a:srgbClr val="002060"/>
                </a:solidFill>
              </a:rPr>
              <a:t>produced by neurological disorders such as:</a:t>
            </a:r>
          </a:p>
          <a:p>
            <a:r>
              <a:rPr lang="en-US" sz="1400" dirty="0">
                <a:solidFill>
                  <a:schemeClr val="bg1">
                    <a:lumMod val="50000"/>
                  </a:schemeClr>
                </a:solidFill>
              </a:rPr>
              <a:t>Spinal cord injury</a:t>
            </a:r>
          </a:p>
          <a:p>
            <a:r>
              <a:rPr lang="en-US" sz="1400" dirty="0">
                <a:solidFill>
                  <a:schemeClr val="bg1">
                    <a:lumMod val="50000"/>
                  </a:schemeClr>
                </a:solidFill>
              </a:rPr>
              <a:t>Cerebral stroke</a:t>
            </a:r>
          </a:p>
          <a:p>
            <a:r>
              <a:rPr lang="en-US" sz="1400" dirty="0">
                <a:solidFill>
                  <a:schemeClr val="bg1">
                    <a:lumMod val="50000"/>
                  </a:schemeClr>
                </a:solidFill>
              </a:rPr>
              <a:t>Cerebral palsy</a:t>
            </a:r>
          </a:p>
          <a:p>
            <a:endParaRPr lang="en-US" sz="1400" dirty="0"/>
          </a:p>
          <a:p>
            <a:endParaRPr lang="en-US" sz="1600" b="1" i="1" u="sng" dirty="0"/>
          </a:p>
        </p:txBody>
      </p:sp>
      <p:sp>
        <p:nvSpPr>
          <p:cNvPr id="5" name="مربع نص 4"/>
          <p:cNvSpPr txBox="1"/>
          <p:nvPr/>
        </p:nvSpPr>
        <p:spPr>
          <a:xfrm>
            <a:off x="4358807" y="90225"/>
            <a:ext cx="1326777" cy="707886"/>
          </a:xfrm>
          <a:prstGeom prst="rect">
            <a:avLst/>
          </a:prstGeom>
          <a:noFill/>
        </p:spPr>
        <p:txBody>
          <a:bodyPr wrap="square" rtlCol="1">
            <a:spAutoFit/>
          </a:bodyPr>
          <a:lstStyle/>
          <a:p>
            <a:r>
              <a:rPr lang="en-US" sz="4000" b="1" u="sng" dirty="0">
                <a:solidFill>
                  <a:schemeClr val="bg1"/>
                </a:solidFill>
              </a:rPr>
              <a:t>SAQ</a:t>
            </a:r>
            <a:endParaRPr lang="ar-SA" sz="4000" b="1" u="sng" dirty="0">
              <a:solidFill>
                <a:schemeClr val="bg1"/>
              </a:solidFill>
            </a:endParaRPr>
          </a:p>
        </p:txBody>
      </p:sp>
    </p:spTree>
    <p:extLst>
      <p:ext uri="{BB962C8B-B14F-4D97-AF65-F5344CB8AC3E}">
        <p14:creationId xmlns:p14="http://schemas.microsoft.com/office/powerpoint/2010/main" val="807639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38944"/>
            <a:ext cx="6858000" cy="769441"/>
          </a:xfrm>
          <a:prstGeom prst="rect">
            <a:avLst/>
          </a:prstGeom>
          <a:noFill/>
        </p:spPr>
        <p:txBody>
          <a:bodyPr wrap="square" rtlCol="0">
            <a:spAutoFit/>
          </a:bodyPr>
          <a:lstStyle/>
          <a:p>
            <a:pPr algn="ctr"/>
            <a:r>
              <a:rPr lang="en-US" sz="4400" dirty="0">
                <a:hlinkClick r:id="rId2"/>
              </a:rPr>
              <a:t>QUIZ</a:t>
            </a:r>
            <a:endParaRPr lang="en-US" sz="4400" dirty="0"/>
          </a:p>
        </p:txBody>
      </p:sp>
    </p:spTree>
    <p:extLst>
      <p:ext uri="{BB962C8B-B14F-4D97-AF65-F5344CB8AC3E}">
        <p14:creationId xmlns:p14="http://schemas.microsoft.com/office/powerpoint/2010/main" val="334756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8932" y="417185"/>
            <a:ext cx="4365812" cy="523220"/>
          </a:xfrm>
          <a:prstGeom prst="rect">
            <a:avLst/>
          </a:prstGeom>
          <a:noFill/>
        </p:spPr>
        <p:txBody>
          <a:bodyPr wrap="square" rtlCol="0">
            <a:spAutoFit/>
          </a:bodyPr>
          <a:lstStyle/>
          <a:p>
            <a:pPr algn="r"/>
            <a:r>
              <a:rPr lang="en-US" sz="2800" b="1" dirty="0">
                <a:solidFill>
                  <a:schemeClr val="bg1"/>
                </a:solidFill>
              </a:rPr>
              <a:t>Skeletal muscle relaxants </a:t>
            </a:r>
          </a:p>
        </p:txBody>
      </p:sp>
      <p:sp>
        <p:nvSpPr>
          <p:cNvPr id="3" name="TextBox 2"/>
          <p:cNvSpPr txBox="1"/>
          <p:nvPr/>
        </p:nvSpPr>
        <p:spPr>
          <a:xfrm>
            <a:off x="0" y="1237129"/>
            <a:ext cx="6858000" cy="412377"/>
          </a:xfrm>
          <a:prstGeom prst="rect">
            <a:avLst/>
          </a:prstGeom>
          <a:noFill/>
        </p:spPr>
        <p:txBody>
          <a:bodyPr wrap="square" rtlCol="0">
            <a:spAutoFit/>
          </a:bodyPr>
          <a:lstStyle/>
          <a:p>
            <a:pPr marL="342900" indent="-342900" algn="ctr">
              <a:buFont typeface="Wingdings" panose="05000000000000000000" pitchFamily="2" charset="2"/>
              <a:buChar char="v"/>
            </a:pPr>
            <a:r>
              <a:rPr lang="en-US" sz="2000" dirty="0"/>
              <a:t>Are drugs used to induce skeletal muscle relaxation</a:t>
            </a:r>
          </a:p>
        </p:txBody>
      </p:sp>
      <p:pic>
        <p:nvPicPr>
          <p:cNvPr id="7" name="صورة 6"/>
          <p:cNvPicPr>
            <a:picLocks noChangeAspect="1"/>
          </p:cNvPicPr>
          <p:nvPr/>
        </p:nvPicPr>
        <p:blipFill rotWithShape="1">
          <a:blip r:embed="rId2">
            <a:extLst>
              <a:ext uri="{28A0092B-C50C-407E-A947-70E740481C1C}">
                <a14:useLocalDpi xmlns:a14="http://schemas.microsoft.com/office/drawing/2010/main" val="0"/>
              </a:ext>
            </a:extLst>
          </a:blip>
          <a:srcRect l="23750" t="17545" r="23750" b="20490"/>
          <a:stretch/>
        </p:blipFill>
        <p:spPr>
          <a:xfrm>
            <a:off x="128588" y="1871665"/>
            <a:ext cx="6729412" cy="3729037"/>
          </a:xfrm>
          <a:prstGeom prst="rect">
            <a:avLst/>
          </a:prstGeom>
        </p:spPr>
      </p:pic>
      <p:pic>
        <p:nvPicPr>
          <p:cNvPr id="8" name="صورة 7"/>
          <p:cNvPicPr>
            <a:picLocks noChangeAspect="1"/>
          </p:cNvPicPr>
          <p:nvPr/>
        </p:nvPicPr>
        <p:blipFill rotWithShape="1">
          <a:blip r:embed="rId3">
            <a:extLst>
              <a:ext uri="{28A0092B-C50C-407E-A947-70E740481C1C}">
                <a14:useLocalDpi xmlns:a14="http://schemas.microsoft.com/office/drawing/2010/main" val="0"/>
              </a:ext>
            </a:extLst>
          </a:blip>
          <a:srcRect l="23750" t="58773" r="58333" b="15379"/>
          <a:stretch/>
        </p:blipFill>
        <p:spPr>
          <a:xfrm>
            <a:off x="128588" y="5468998"/>
            <a:ext cx="2257425" cy="1657351"/>
          </a:xfrm>
          <a:prstGeom prst="rect">
            <a:avLst/>
          </a:prstGeom>
        </p:spPr>
      </p:pic>
      <p:pic>
        <p:nvPicPr>
          <p:cNvPr id="9" name="صورة 8"/>
          <p:cNvPicPr>
            <a:picLocks noChangeAspect="1"/>
          </p:cNvPicPr>
          <p:nvPr/>
        </p:nvPicPr>
        <p:blipFill rotWithShape="1">
          <a:blip r:embed="rId4">
            <a:extLst>
              <a:ext uri="{28A0092B-C50C-407E-A947-70E740481C1C}">
                <a14:useLocalDpi xmlns:a14="http://schemas.microsoft.com/office/drawing/2010/main" val="0"/>
              </a:ext>
            </a:extLst>
          </a:blip>
          <a:srcRect l="38958" t="63500" r="41458" b="18955"/>
          <a:stretch/>
        </p:blipFill>
        <p:spPr>
          <a:xfrm>
            <a:off x="2549340" y="2678203"/>
            <a:ext cx="1343025" cy="707936"/>
          </a:xfrm>
          <a:prstGeom prst="rect">
            <a:avLst/>
          </a:prstGeom>
        </p:spPr>
      </p:pic>
      <p:sp>
        <p:nvSpPr>
          <p:cNvPr id="10" name="مربع نص 9"/>
          <p:cNvSpPr txBox="1"/>
          <p:nvPr/>
        </p:nvSpPr>
        <p:spPr>
          <a:xfrm>
            <a:off x="1992853" y="5684361"/>
            <a:ext cx="3799024" cy="261610"/>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algn="r" rtl="1"/>
            <a:r>
              <a:rPr lang="ar-SA" sz="1100" i="1" dirty="0" err="1">
                <a:solidFill>
                  <a:schemeClr val="bg1">
                    <a:lumMod val="50000"/>
                  </a:schemeClr>
                </a:solidFill>
              </a:rPr>
              <a:t>دا</a:t>
            </a:r>
            <a:r>
              <a:rPr lang="ar-SA" sz="1100" i="1" dirty="0">
                <a:solidFill>
                  <a:schemeClr val="bg1">
                    <a:lumMod val="50000"/>
                  </a:schemeClr>
                </a:solidFill>
              </a:rPr>
              <a:t> </a:t>
            </a:r>
            <a:r>
              <a:rPr lang="en-US" sz="1100" i="1" dirty="0">
                <a:solidFill>
                  <a:schemeClr val="bg1">
                    <a:lumMod val="50000"/>
                  </a:schemeClr>
                </a:solidFill>
              </a:rPr>
              <a:t> (Da)</a:t>
            </a:r>
            <a:r>
              <a:rPr lang="ar-SA" sz="1100" i="1" dirty="0">
                <a:solidFill>
                  <a:schemeClr val="bg1">
                    <a:lumMod val="50000"/>
                  </a:schemeClr>
                </a:solidFill>
              </a:rPr>
              <a:t>هوا</a:t>
            </a:r>
            <a:r>
              <a:rPr lang="en-US" sz="1100" i="1" dirty="0">
                <a:solidFill>
                  <a:schemeClr val="bg1">
                    <a:lumMod val="50000"/>
                  </a:schemeClr>
                </a:solidFill>
              </a:rPr>
              <a:t> (</a:t>
            </a:r>
            <a:r>
              <a:rPr lang="en-US" sz="1100" i="1" dirty="0" err="1">
                <a:solidFill>
                  <a:schemeClr val="bg1">
                    <a:lumMod val="50000"/>
                  </a:schemeClr>
                </a:solidFill>
              </a:rPr>
              <a:t>natrilene</a:t>
            </a:r>
            <a:r>
              <a:rPr lang="en-US" sz="1100" i="1" dirty="0">
                <a:solidFill>
                  <a:schemeClr val="bg1">
                    <a:lumMod val="50000"/>
                  </a:schemeClr>
                </a:solidFill>
              </a:rPr>
              <a:t>) </a:t>
            </a:r>
            <a:r>
              <a:rPr lang="ar-SA" sz="1100" i="1" dirty="0">
                <a:solidFill>
                  <a:schemeClr val="bg1">
                    <a:lumMod val="50000"/>
                  </a:schemeClr>
                </a:solidFill>
              </a:rPr>
              <a:t>اللي تدور عليه يله</a:t>
            </a:r>
            <a:r>
              <a:rPr lang="en-US" sz="1100" i="1" dirty="0">
                <a:solidFill>
                  <a:schemeClr val="bg1">
                    <a:lumMod val="50000"/>
                  </a:schemeClr>
                </a:solidFill>
              </a:rPr>
              <a:t>(Act </a:t>
            </a:r>
            <a:r>
              <a:rPr lang="en-US" sz="1100" i="1" dirty="0" err="1">
                <a:solidFill>
                  <a:schemeClr val="bg1">
                    <a:lumMod val="50000"/>
                  </a:schemeClr>
                </a:solidFill>
              </a:rPr>
              <a:t>dirctly</a:t>
            </a:r>
            <a:r>
              <a:rPr lang="en-US" sz="1100" i="1" dirty="0">
                <a:solidFill>
                  <a:schemeClr val="bg1">
                    <a:lumMod val="50000"/>
                  </a:schemeClr>
                </a:solidFill>
              </a:rPr>
              <a:t>) </a:t>
            </a:r>
            <a:r>
              <a:rPr lang="ar-SA" sz="1100" i="1" dirty="0">
                <a:solidFill>
                  <a:schemeClr val="bg1">
                    <a:lumMod val="50000"/>
                  </a:schemeClr>
                </a:solidFill>
              </a:rPr>
              <a:t> </a:t>
            </a:r>
            <a:r>
              <a:rPr lang="ar-SA" sz="1100" i="1" dirty="0" err="1">
                <a:solidFill>
                  <a:schemeClr val="bg1">
                    <a:lumMod val="50000"/>
                  </a:schemeClr>
                </a:solidFill>
              </a:rPr>
              <a:t>ايش</a:t>
            </a:r>
            <a:r>
              <a:rPr lang="ar-SA" sz="1100" i="1" dirty="0">
                <a:solidFill>
                  <a:schemeClr val="bg1">
                    <a:lumMod val="50000"/>
                  </a:schemeClr>
                </a:solidFill>
              </a:rPr>
              <a:t> تنتظر </a:t>
            </a:r>
          </a:p>
        </p:txBody>
      </p:sp>
      <p:sp>
        <p:nvSpPr>
          <p:cNvPr id="11" name="مربع نص 10"/>
          <p:cNvSpPr txBox="1"/>
          <p:nvPr/>
        </p:nvSpPr>
        <p:spPr>
          <a:xfrm>
            <a:off x="5791877" y="5684361"/>
            <a:ext cx="889387" cy="261610"/>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algn="r" rtl="1"/>
            <a:r>
              <a:rPr lang="en-US" sz="1100" i="1" dirty="0" err="1">
                <a:solidFill>
                  <a:schemeClr val="bg1">
                    <a:lumMod val="50000"/>
                  </a:schemeClr>
                </a:solidFill>
              </a:rPr>
              <a:t>Danatrolene</a:t>
            </a:r>
            <a:endParaRPr lang="ar-SA" sz="1100" i="1" dirty="0">
              <a:solidFill>
                <a:schemeClr val="bg1">
                  <a:lumMod val="50000"/>
                </a:schemeClr>
              </a:solidFill>
            </a:endParaRPr>
          </a:p>
        </p:txBody>
      </p:sp>
      <p:sp>
        <p:nvSpPr>
          <p:cNvPr id="12" name="مربع نص 11"/>
          <p:cNvSpPr txBox="1"/>
          <p:nvPr/>
        </p:nvSpPr>
        <p:spPr>
          <a:xfrm>
            <a:off x="5911702" y="6101915"/>
            <a:ext cx="769561" cy="261610"/>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algn="r" rtl="1"/>
            <a:r>
              <a:rPr lang="en-US" sz="1100" i="1" dirty="0">
                <a:solidFill>
                  <a:schemeClr val="bg1">
                    <a:lumMod val="50000"/>
                  </a:schemeClr>
                </a:solidFill>
              </a:rPr>
              <a:t>Diazepam</a:t>
            </a:r>
            <a:endParaRPr lang="ar-SA" sz="1100" i="1" dirty="0">
              <a:solidFill>
                <a:schemeClr val="bg1">
                  <a:lumMod val="50000"/>
                </a:schemeClr>
              </a:solidFill>
            </a:endParaRPr>
          </a:p>
        </p:txBody>
      </p:sp>
      <p:sp>
        <p:nvSpPr>
          <p:cNvPr id="14" name="مربع نص 13"/>
          <p:cNvSpPr txBox="1"/>
          <p:nvPr/>
        </p:nvSpPr>
        <p:spPr>
          <a:xfrm>
            <a:off x="1992853" y="6101915"/>
            <a:ext cx="3918849" cy="938719"/>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algn="r" rtl="1"/>
            <a:r>
              <a:rPr lang="ar-SA" sz="1100" i="1" dirty="0">
                <a:solidFill>
                  <a:schemeClr val="bg1">
                    <a:lumMod val="50000"/>
                  </a:schemeClr>
                </a:solidFill>
              </a:rPr>
              <a:t>نقسم اسم الدرق قسمين الأول </a:t>
            </a:r>
            <a:r>
              <a:rPr lang="en-US" sz="1100" i="1" dirty="0">
                <a:solidFill>
                  <a:schemeClr val="bg1">
                    <a:lumMod val="50000"/>
                  </a:schemeClr>
                </a:solidFill>
              </a:rPr>
              <a:t>(</a:t>
            </a:r>
            <a:r>
              <a:rPr lang="en-US" sz="1100" i="1" dirty="0" err="1">
                <a:solidFill>
                  <a:schemeClr val="bg1">
                    <a:lumMod val="50000"/>
                  </a:schemeClr>
                </a:solidFill>
              </a:rPr>
              <a:t>Diaze</a:t>
            </a:r>
            <a:r>
              <a:rPr lang="en-US" sz="1100" i="1" dirty="0">
                <a:solidFill>
                  <a:schemeClr val="bg1">
                    <a:lumMod val="50000"/>
                  </a:schemeClr>
                </a:solidFill>
              </a:rPr>
              <a:t>)</a:t>
            </a:r>
            <a:r>
              <a:rPr lang="ar-SA" sz="1100" i="1" dirty="0">
                <a:solidFill>
                  <a:schemeClr val="bg1">
                    <a:lumMod val="50000"/>
                  </a:schemeClr>
                </a:solidFill>
              </a:rPr>
              <a:t> يشبه كلمة</a:t>
            </a:r>
            <a:r>
              <a:rPr lang="en-US" sz="1100" i="1" dirty="0">
                <a:solidFill>
                  <a:schemeClr val="bg1">
                    <a:lumMod val="50000"/>
                  </a:schemeClr>
                </a:solidFill>
              </a:rPr>
              <a:t> dizzy </a:t>
            </a:r>
            <a:r>
              <a:rPr lang="ar-SA" sz="1100" i="1" dirty="0">
                <a:solidFill>
                  <a:schemeClr val="bg1">
                    <a:lumMod val="50000"/>
                  </a:schemeClr>
                </a:solidFill>
              </a:rPr>
              <a:t>والدوار يصير بالرأس معناته </a:t>
            </a:r>
            <a:r>
              <a:rPr lang="ar-SA" sz="1100" i="1" dirty="0" err="1">
                <a:solidFill>
                  <a:schemeClr val="bg1">
                    <a:lumMod val="50000"/>
                  </a:schemeClr>
                </a:solidFill>
              </a:rPr>
              <a:t>هالدواء</a:t>
            </a:r>
            <a:r>
              <a:rPr lang="ar-SA" sz="1100" i="1" dirty="0">
                <a:solidFill>
                  <a:schemeClr val="bg1">
                    <a:lumMod val="50000"/>
                  </a:schemeClr>
                </a:solidFill>
              </a:rPr>
              <a:t> يشتغل على </a:t>
            </a:r>
            <a:r>
              <a:rPr lang="en-US" sz="1100" i="1" dirty="0">
                <a:solidFill>
                  <a:schemeClr val="bg1">
                    <a:lumMod val="50000"/>
                  </a:schemeClr>
                </a:solidFill>
              </a:rPr>
              <a:t>(CNS)</a:t>
            </a:r>
            <a:r>
              <a:rPr lang="ar-SA" sz="1100" i="1" dirty="0">
                <a:solidFill>
                  <a:schemeClr val="bg1">
                    <a:lumMod val="50000"/>
                  </a:schemeClr>
                </a:solidFill>
              </a:rPr>
              <a:t> والقسم الثاني</a:t>
            </a:r>
            <a:r>
              <a:rPr lang="en-US" sz="1100" i="1" dirty="0">
                <a:solidFill>
                  <a:schemeClr val="bg1">
                    <a:lumMod val="50000"/>
                  </a:schemeClr>
                </a:solidFill>
              </a:rPr>
              <a:t> (</a:t>
            </a:r>
            <a:r>
              <a:rPr lang="en-US" sz="1100" i="1" dirty="0" err="1">
                <a:solidFill>
                  <a:schemeClr val="bg1">
                    <a:lumMod val="50000"/>
                  </a:schemeClr>
                </a:solidFill>
              </a:rPr>
              <a:t>zepam</a:t>
            </a:r>
            <a:r>
              <a:rPr lang="en-US" sz="1100" i="1" dirty="0">
                <a:solidFill>
                  <a:schemeClr val="bg1">
                    <a:lumMod val="50000"/>
                  </a:schemeClr>
                </a:solidFill>
              </a:rPr>
              <a:t>)</a:t>
            </a:r>
            <a:r>
              <a:rPr lang="ar-SA" sz="1100" i="1" dirty="0">
                <a:solidFill>
                  <a:schemeClr val="bg1">
                    <a:lumMod val="50000"/>
                  </a:schemeClr>
                </a:solidFill>
              </a:rPr>
              <a:t> يشبه</a:t>
            </a:r>
            <a:r>
              <a:rPr lang="en-US" sz="1100" i="1" dirty="0">
                <a:solidFill>
                  <a:schemeClr val="bg1">
                    <a:lumMod val="50000"/>
                  </a:schemeClr>
                </a:solidFill>
              </a:rPr>
              <a:t> spasm</a:t>
            </a:r>
            <a:r>
              <a:rPr lang="ar-SA" sz="1100" i="1" dirty="0">
                <a:solidFill>
                  <a:schemeClr val="bg1">
                    <a:lumMod val="50000"/>
                  </a:schemeClr>
                </a:solidFill>
              </a:rPr>
              <a:t> والتشنج له علاقة بالعضلات</a:t>
            </a:r>
            <a:r>
              <a:rPr lang="en-US" sz="1100" i="1" dirty="0">
                <a:solidFill>
                  <a:schemeClr val="bg1">
                    <a:lumMod val="50000"/>
                  </a:schemeClr>
                </a:solidFill>
              </a:rPr>
              <a:t>, </a:t>
            </a:r>
            <a:r>
              <a:rPr lang="ar-SA" sz="1100" i="1" dirty="0">
                <a:solidFill>
                  <a:schemeClr val="bg1">
                    <a:lumMod val="50000"/>
                  </a:schemeClr>
                </a:solidFill>
              </a:rPr>
              <a:t>فلما نجمعهم مع بعض نتذكر ان </a:t>
            </a:r>
            <a:r>
              <a:rPr lang="ar-SA" sz="1100" i="1" dirty="0" err="1">
                <a:solidFill>
                  <a:schemeClr val="bg1">
                    <a:lumMod val="50000"/>
                  </a:schemeClr>
                </a:solidFill>
              </a:rPr>
              <a:t>هالدواء</a:t>
            </a:r>
            <a:r>
              <a:rPr lang="ar-SA" sz="1100" i="1" dirty="0">
                <a:solidFill>
                  <a:schemeClr val="bg1">
                    <a:lumMod val="50000"/>
                  </a:schemeClr>
                </a:solidFill>
              </a:rPr>
              <a:t> يشتغل على الجهاز العصبي المركزي ويعالج العضلات المتشنجة       </a:t>
            </a:r>
          </a:p>
        </p:txBody>
      </p:sp>
      <p:sp>
        <p:nvSpPr>
          <p:cNvPr id="15" name="مربع نص 14"/>
          <p:cNvSpPr txBox="1"/>
          <p:nvPr/>
        </p:nvSpPr>
        <p:spPr>
          <a:xfrm>
            <a:off x="4158245" y="7196578"/>
            <a:ext cx="769561" cy="261610"/>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lvl="0" algn="r" rtl="1"/>
            <a:r>
              <a:rPr lang="en-US" altLang="en-US" sz="1100" i="1" dirty="0">
                <a:solidFill>
                  <a:schemeClr val="bg1">
                    <a:lumMod val="50000"/>
                  </a:schemeClr>
                </a:solidFill>
              </a:rPr>
              <a:t>Baclofen </a:t>
            </a:r>
            <a:endParaRPr lang="ar-SA" sz="1100" i="1" dirty="0">
              <a:solidFill>
                <a:schemeClr val="bg1">
                  <a:lumMod val="50000"/>
                </a:schemeClr>
              </a:solidFill>
            </a:endParaRPr>
          </a:p>
        </p:txBody>
      </p:sp>
      <p:pic>
        <p:nvPicPr>
          <p:cNvPr id="16" name="صورة 15"/>
          <p:cNvPicPr>
            <a:picLocks noChangeAspect="1"/>
          </p:cNvPicPr>
          <p:nvPr/>
        </p:nvPicPr>
        <p:blipFill rotWithShape="1">
          <a:blip r:embed="rId5">
            <a:extLst>
              <a:ext uri="{28A0092B-C50C-407E-A947-70E740481C1C}">
                <a14:useLocalDpi xmlns:a14="http://schemas.microsoft.com/office/drawing/2010/main" val="0"/>
              </a:ext>
            </a:extLst>
          </a:blip>
          <a:srcRect l="53978" t="44650" r="34667" b="22370"/>
          <a:stretch/>
        </p:blipFill>
        <p:spPr>
          <a:xfrm>
            <a:off x="908046" y="6924575"/>
            <a:ext cx="778700" cy="1772857"/>
          </a:xfrm>
          <a:prstGeom prst="rect">
            <a:avLst/>
          </a:prstGeom>
        </p:spPr>
      </p:pic>
      <p:pic>
        <p:nvPicPr>
          <p:cNvPr id="17" name="صورة 16"/>
          <p:cNvPicPr>
            <a:picLocks noChangeAspect="1"/>
          </p:cNvPicPr>
          <p:nvPr/>
        </p:nvPicPr>
        <p:blipFill rotWithShape="1">
          <a:blip r:embed="rId6">
            <a:extLst>
              <a:ext uri="{28A0092B-C50C-407E-A947-70E740481C1C}">
                <a14:useLocalDpi xmlns:a14="http://schemas.microsoft.com/office/drawing/2010/main" val="0"/>
              </a:ext>
            </a:extLst>
          </a:blip>
          <a:srcRect l="48493" t="37738" r="16714" b="15705"/>
          <a:stretch/>
        </p:blipFill>
        <p:spPr>
          <a:xfrm>
            <a:off x="0" y="6924575"/>
            <a:ext cx="890063" cy="699868"/>
          </a:xfrm>
          <a:prstGeom prst="rect">
            <a:avLst/>
          </a:prstGeom>
        </p:spPr>
      </p:pic>
      <p:pic>
        <p:nvPicPr>
          <p:cNvPr id="18" name="صورة 17"/>
          <p:cNvPicPr>
            <a:picLocks noChangeAspect="1"/>
          </p:cNvPicPr>
          <p:nvPr/>
        </p:nvPicPr>
        <p:blipFill rotWithShape="1">
          <a:blip r:embed="rId7">
            <a:extLst>
              <a:ext uri="{28A0092B-C50C-407E-A947-70E740481C1C}">
                <a14:useLocalDpi xmlns:a14="http://schemas.microsoft.com/office/drawing/2010/main" val="0"/>
              </a:ext>
            </a:extLst>
          </a:blip>
          <a:srcRect l="63874" t="44300" r="29910" b="25886"/>
          <a:stretch/>
        </p:blipFill>
        <p:spPr>
          <a:xfrm>
            <a:off x="110604" y="7761767"/>
            <a:ext cx="668854" cy="935665"/>
          </a:xfrm>
          <a:prstGeom prst="rect">
            <a:avLst/>
          </a:prstGeom>
        </p:spPr>
      </p:pic>
      <p:pic>
        <p:nvPicPr>
          <p:cNvPr id="19" name="صورة 18"/>
          <p:cNvPicPr>
            <a:picLocks noChangeAspect="1"/>
          </p:cNvPicPr>
          <p:nvPr/>
        </p:nvPicPr>
        <p:blipFill rotWithShape="1">
          <a:blip r:embed="rId8">
            <a:extLst>
              <a:ext uri="{28A0092B-C50C-407E-A947-70E740481C1C}">
                <a14:useLocalDpi xmlns:a14="http://schemas.microsoft.com/office/drawing/2010/main" val="0"/>
              </a:ext>
            </a:extLst>
          </a:blip>
          <a:srcRect l="53023" t="48916" r="20834" b="28261"/>
          <a:stretch/>
        </p:blipFill>
        <p:spPr>
          <a:xfrm>
            <a:off x="110603" y="7612912"/>
            <a:ext cx="668855" cy="334092"/>
          </a:xfrm>
          <a:prstGeom prst="rect">
            <a:avLst/>
          </a:prstGeom>
        </p:spPr>
      </p:pic>
      <p:sp>
        <p:nvSpPr>
          <p:cNvPr id="20" name="مربع نص 19"/>
          <p:cNvSpPr txBox="1"/>
          <p:nvPr/>
        </p:nvSpPr>
        <p:spPr>
          <a:xfrm>
            <a:off x="1992853" y="7210008"/>
            <a:ext cx="2165392" cy="1061829"/>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algn="r" rtl="1"/>
            <a:r>
              <a:rPr lang="ar-SA" sz="1050" i="1" dirty="0" err="1">
                <a:solidFill>
                  <a:schemeClr val="bg1">
                    <a:lumMod val="50000"/>
                  </a:schemeClr>
                </a:solidFill>
              </a:rPr>
              <a:t>البكله</a:t>
            </a:r>
            <a:r>
              <a:rPr lang="ar-SA" sz="1050" i="1" dirty="0">
                <a:solidFill>
                  <a:schemeClr val="bg1">
                    <a:lumMod val="50000"/>
                  </a:schemeClr>
                </a:solidFill>
              </a:rPr>
              <a:t> </a:t>
            </a:r>
            <a:r>
              <a:rPr lang="en-US" sz="1050" i="1" dirty="0">
                <a:solidFill>
                  <a:schemeClr val="bg1">
                    <a:lumMod val="50000"/>
                  </a:schemeClr>
                </a:solidFill>
              </a:rPr>
              <a:t>(</a:t>
            </a:r>
            <a:r>
              <a:rPr lang="en-US" sz="1050" i="1" dirty="0" err="1">
                <a:solidFill>
                  <a:schemeClr val="bg1">
                    <a:lumMod val="50000"/>
                  </a:schemeClr>
                </a:solidFill>
              </a:rPr>
              <a:t>Baclo</a:t>
            </a:r>
            <a:r>
              <a:rPr lang="en-US" sz="1050" i="1" dirty="0">
                <a:solidFill>
                  <a:schemeClr val="bg1">
                    <a:lumMod val="50000"/>
                  </a:schemeClr>
                </a:solidFill>
              </a:rPr>
              <a:t>)</a:t>
            </a:r>
            <a:r>
              <a:rPr lang="ar-SA" sz="1050" i="1" dirty="0">
                <a:solidFill>
                  <a:schemeClr val="bg1">
                    <a:lumMod val="50000"/>
                  </a:schemeClr>
                </a:solidFill>
              </a:rPr>
              <a:t> فين </a:t>
            </a:r>
            <a:r>
              <a:rPr lang="en-US" sz="1050" i="1" dirty="0">
                <a:solidFill>
                  <a:schemeClr val="bg1">
                    <a:lumMod val="50000"/>
                  </a:schemeClr>
                </a:solidFill>
              </a:rPr>
              <a:t>(fen)</a:t>
            </a:r>
            <a:r>
              <a:rPr lang="ar-SA" sz="1050" i="1" dirty="0">
                <a:solidFill>
                  <a:schemeClr val="bg1">
                    <a:lumMod val="50000"/>
                  </a:schemeClr>
                </a:solidFill>
              </a:rPr>
              <a:t> براسك يعني</a:t>
            </a:r>
            <a:r>
              <a:rPr lang="en-US" sz="1050" i="1" dirty="0">
                <a:solidFill>
                  <a:schemeClr val="bg1">
                    <a:lumMod val="50000"/>
                  </a:schemeClr>
                </a:solidFill>
              </a:rPr>
              <a:t>(CNS acting)</a:t>
            </a:r>
            <a:r>
              <a:rPr lang="ar-SA" sz="1050" i="1" dirty="0">
                <a:solidFill>
                  <a:schemeClr val="bg1">
                    <a:lumMod val="50000"/>
                  </a:schemeClr>
                </a:solidFill>
              </a:rPr>
              <a:t> وينها بالضبط طيب رابطة شعرك</a:t>
            </a:r>
            <a:r>
              <a:rPr lang="en-US" sz="1050" i="1" dirty="0">
                <a:solidFill>
                  <a:schemeClr val="bg1">
                    <a:lumMod val="50000"/>
                  </a:schemeClr>
                </a:solidFill>
              </a:rPr>
              <a:t> (Act on spinal cord)</a:t>
            </a:r>
            <a:r>
              <a:rPr lang="ar-SA" sz="1050" i="1" dirty="0">
                <a:solidFill>
                  <a:schemeClr val="bg1">
                    <a:lumMod val="50000"/>
                  </a:schemeClr>
                </a:solidFill>
              </a:rPr>
              <a:t> </a:t>
            </a:r>
          </a:p>
          <a:p>
            <a:pPr algn="r" rtl="1"/>
            <a:r>
              <a:rPr lang="ar-SA" sz="1050" i="1" dirty="0">
                <a:solidFill>
                  <a:schemeClr val="bg1">
                    <a:lumMod val="50000"/>
                  </a:schemeClr>
                </a:solidFill>
              </a:rPr>
              <a:t>“تخيلوا المخ راسها والحبل الشوكي شعرها </a:t>
            </a:r>
            <a:r>
              <a:rPr lang="ar-SA" sz="1050" i="1" dirty="0" err="1">
                <a:solidFill>
                  <a:schemeClr val="bg1">
                    <a:lumMod val="50000"/>
                  </a:schemeClr>
                </a:solidFill>
              </a:rPr>
              <a:t>ف</a:t>
            </a:r>
            <a:r>
              <a:rPr lang="ar-SA" sz="1050" i="1" dirty="0">
                <a:solidFill>
                  <a:schemeClr val="bg1">
                    <a:lumMod val="50000"/>
                  </a:schemeClr>
                </a:solidFill>
              </a:rPr>
              <a:t> </a:t>
            </a:r>
            <a:r>
              <a:rPr lang="ar-SA" sz="1050" i="1" dirty="0" err="1">
                <a:solidFill>
                  <a:schemeClr val="bg1">
                    <a:lumMod val="50000"/>
                  </a:schemeClr>
                </a:solidFill>
              </a:rPr>
              <a:t>البكله</a:t>
            </a:r>
            <a:r>
              <a:rPr lang="ar-SA" sz="1050" i="1" dirty="0">
                <a:solidFill>
                  <a:schemeClr val="bg1">
                    <a:lumMod val="50000"/>
                  </a:schemeClr>
                </a:solidFill>
              </a:rPr>
              <a:t> وين؟ اكيد بالشعر يعني تشتغل على الحبل الشوكي“ </a:t>
            </a:r>
          </a:p>
        </p:txBody>
      </p:sp>
    </p:spTree>
    <p:extLst>
      <p:ext uri="{BB962C8B-B14F-4D97-AF65-F5344CB8AC3E}">
        <p14:creationId xmlns:p14="http://schemas.microsoft.com/office/powerpoint/2010/main" val="135799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94550172"/>
              </p:ext>
            </p:extLst>
          </p:nvPr>
        </p:nvGraphicFramePr>
        <p:xfrm>
          <a:off x="197224" y="1111624"/>
          <a:ext cx="6436658" cy="3478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796988" y="4947339"/>
            <a:ext cx="3836894" cy="2246769"/>
          </a:xfrm>
          <a:prstGeom prst="rect">
            <a:avLst/>
          </a:prstGeom>
          <a:noFill/>
        </p:spPr>
        <p:txBody>
          <a:bodyPr wrap="square" rtlCol="0">
            <a:spAutoFit/>
          </a:bodyPr>
          <a:lstStyle/>
          <a:p>
            <a:r>
              <a:rPr lang="en-US" sz="1400" dirty="0">
                <a:solidFill>
                  <a:schemeClr val="bg1">
                    <a:lumMod val="50000"/>
                  </a:schemeClr>
                </a:solidFill>
              </a:rPr>
              <a:t>Normally in the neuromuscular junction, the acetylcholine will attach with the acetyl choline receptors (in skeletal muscle the receptors are nicotinic receptors type 1 after that a lot of changes will happen and then the muscle will contract. The </a:t>
            </a:r>
            <a:r>
              <a:rPr lang="en-US" altLang="en-US" sz="1400" dirty="0">
                <a:solidFill>
                  <a:schemeClr val="bg1">
                    <a:lumMod val="50000"/>
                  </a:schemeClr>
                </a:solidFill>
              </a:rPr>
              <a:t>Neuromuscular blockers basically will block the nicotinic receptors so the acetyl choline can not bind with the receptors and produce its action (muscle contraction) and if the muscle will not contract it will relax </a:t>
            </a:r>
            <a:r>
              <a:rPr lang="en-US" altLang="en-US" sz="1400" dirty="0">
                <a:solidFill>
                  <a:schemeClr val="bg1">
                    <a:lumMod val="50000"/>
                  </a:schemeClr>
                </a:solidFill>
                <a:sym typeface="Wingdings"/>
              </a:rPr>
              <a:t>.</a:t>
            </a:r>
            <a:endParaRPr lang="en-US" sz="1400" dirty="0">
              <a:solidFill>
                <a:schemeClr val="bg1">
                  <a:lumMod val="50000"/>
                </a:schemeClr>
              </a:solidFill>
            </a:endParaRPr>
          </a:p>
        </p:txBody>
      </p:sp>
      <p:sp>
        <p:nvSpPr>
          <p:cNvPr id="5" name="TextBox 4"/>
          <p:cNvSpPr txBox="1"/>
          <p:nvPr/>
        </p:nvSpPr>
        <p:spPr>
          <a:xfrm>
            <a:off x="4715435" y="317575"/>
            <a:ext cx="3364123" cy="523220"/>
          </a:xfrm>
          <a:prstGeom prst="rect">
            <a:avLst/>
          </a:prstGeom>
          <a:noFill/>
        </p:spPr>
        <p:txBody>
          <a:bodyPr wrap="square" rtlCol="0">
            <a:spAutoFit/>
          </a:bodyPr>
          <a:lstStyle/>
          <a:p>
            <a:r>
              <a:rPr lang="en-US" sz="2800" b="1" dirty="0">
                <a:solidFill>
                  <a:schemeClr val="bg1"/>
                </a:solidFill>
              </a:rPr>
              <a:t>Over all view</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224" y="4860758"/>
            <a:ext cx="2599764" cy="3463825"/>
          </a:xfrm>
          <a:prstGeom prst="rect">
            <a:avLst/>
          </a:prstGeom>
        </p:spPr>
      </p:pic>
    </p:spTree>
    <p:extLst>
      <p:ext uri="{BB962C8B-B14F-4D97-AF65-F5344CB8AC3E}">
        <p14:creationId xmlns:p14="http://schemas.microsoft.com/office/powerpoint/2010/main" val="366119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1" y="424585"/>
            <a:ext cx="6689559" cy="461665"/>
          </a:xfrm>
          <a:prstGeom prst="rect">
            <a:avLst/>
          </a:prstGeom>
          <a:noFill/>
        </p:spPr>
        <p:txBody>
          <a:bodyPr wrap="square" rtlCol="0">
            <a:spAutoFit/>
          </a:bodyPr>
          <a:lstStyle/>
          <a:p>
            <a:pPr algn="r"/>
            <a:r>
              <a:rPr lang="en-US" sz="2400" b="1" dirty="0">
                <a:solidFill>
                  <a:schemeClr val="bg1"/>
                </a:solidFill>
              </a:rPr>
              <a:t>Competitive neuromuscular blockers</a:t>
            </a:r>
          </a:p>
        </p:txBody>
      </p:sp>
      <p:sp>
        <p:nvSpPr>
          <p:cNvPr id="3" name="TextBox 2"/>
          <p:cNvSpPr txBox="1"/>
          <p:nvPr/>
        </p:nvSpPr>
        <p:spPr>
          <a:xfrm>
            <a:off x="168441" y="1287379"/>
            <a:ext cx="6268453" cy="5109091"/>
          </a:xfrm>
          <a:prstGeom prst="rect">
            <a:avLst/>
          </a:prstGeom>
          <a:noFill/>
        </p:spPr>
        <p:txBody>
          <a:bodyPr wrap="square" rtlCol="0">
            <a:spAutoFit/>
          </a:bodyPr>
          <a:lstStyle/>
          <a:p>
            <a:r>
              <a:rPr lang="en-US" sz="2800" b="1" dirty="0">
                <a:solidFill>
                  <a:srgbClr val="2E6AA6"/>
                </a:solidFill>
              </a:rPr>
              <a:t>Mechanism of action:</a:t>
            </a:r>
          </a:p>
          <a:p>
            <a:pPr marL="342900" indent="-342900">
              <a:buFont typeface="Arial" charset="0"/>
              <a:buChar char="•"/>
            </a:pPr>
            <a:r>
              <a:rPr lang="en-US" dirty="0"/>
              <a:t>Compete with Ach for the nicotinic receptors present in </a:t>
            </a:r>
            <a:r>
              <a:rPr lang="en-US" dirty="0">
                <a:solidFill>
                  <a:srgbClr val="C00000"/>
                </a:solidFill>
              </a:rPr>
              <a:t>post-junctional membrane of neuromuscular junction or motor end plate. </a:t>
            </a:r>
            <a:r>
              <a:rPr lang="en-US" dirty="0">
                <a:solidFill>
                  <a:schemeClr val="bg1">
                    <a:lumMod val="50000"/>
                  </a:schemeClr>
                </a:solidFill>
              </a:rPr>
              <a:t>(the competition will be regarding to the concentration, who has more concentration will bind with the receptors, so if the acetyl choline has more concentration it will bind with the receptors, if the drug has more concentration it will bind with the receptors and blocks them</a:t>
            </a:r>
          </a:p>
          <a:p>
            <a:pPr marL="342900" indent="-342900">
              <a:buFont typeface="Arial" charset="0"/>
              <a:buChar char="•"/>
            </a:pPr>
            <a:r>
              <a:rPr lang="en-US" dirty="0"/>
              <a:t>No depolarization of post-junctional membrane (non depolarizing). </a:t>
            </a:r>
            <a:r>
              <a:rPr lang="en-US" dirty="0">
                <a:solidFill>
                  <a:schemeClr val="bg1">
                    <a:lumMod val="50000"/>
                  </a:schemeClr>
                </a:solidFill>
              </a:rPr>
              <a:t>(they do not produce depolarization to relax the muscle, they just block the receptors)</a:t>
            </a:r>
            <a:endParaRPr lang="en-US" dirty="0"/>
          </a:p>
          <a:p>
            <a:pPr marL="285750" indent="-285750" algn="ctr">
              <a:buFont typeface="Wingdings" panose="05000000000000000000" pitchFamily="2" charset="2"/>
              <a:buChar char="q"/>
            </a:pPr>
            <a:endParaRPr lang="en-US" dirty="0">
              <a:solidFill>
                <a:schemeClr val="bg1">
                  <a:lumMod val="50000"/>
                </a:schemeClr>
              </a:solidFill>
            </a:endParaRPr>
          </a:p>
          <a:p>
            <a:pPr marL="285750" indent="-285750" algn="ctr">
              <a:buFont typeface="Wingdings" panose="05000000000000000000" pitchFamily="2" charset="2"/>
              <a:buChar char="q"/>
            </a:pPr>
            <a:r>
              <a:rPr lang="en-US" dirty="0"/>
              <a:t>Because they are competitive drugs we call them </a:t>
            </a:r>
            <a:r>
              <a:rPr lang="en-US" i="1" u="sng" dirty="0">
                <a:solidFill>
                  <a:srgbClr val="FF0000"/>
                </a:solidFill>
              </a:rPr>
              <a:t>antagonist</a:t>
            </a:r>
            <a:r>
              <a:rPr lang="en-US" dirty="0"/>
              <a:t>.</a:t>
            </a:r>
            <a:endParaRPr lang="en-US" dirty="0">
              <a:solidFill>
                <a:schemeClr val="bg1">
                  <a:lumMod val="50000"/>
                </a:schemeClr>
              </a:solidFill>
            </a:endParaRPr>
          </a:p>
          <a:p>
            <a:r>
              <a:rPr lang="en-US" sz="2400" b="1" dirty="0">
                <a:solidFill>
                  <a:srgbClr val="2E6AA6"/>
                </a:solidFill>
              </a:rPr>
              <a:t>The suffix of the competitive neuromuscular blockers:</a:t>
            </a:r>
          </a:p>
          <a:p>
            <a:r>
              <a:rPr lang="en-US" dirty="0"/>
              <a:t>curium or </a:t>
            </a:r>
            <a:r>
              <a:rPr lang="en-US" dirty="0" err="1"/>
              <a:t>curonium</a:t>
            </a:r>
            <a:r>
              <a:rPr lang="en-US" dirty="0"/>
              <a:t> </a:t>
            </a:r>
            <a:r>
              <a:rPr lang="en-US" sz="1600" dirty="0">
                <a:solidFill>
                  <a:srgbClr val="A6A6A6"/>
                </a:solidFill>
              </a:rPr>
              <a:t>(so whenever you see this suffix in any drug you immediately realize that this drug is  competitive neuromuscular blocker)</a:t>
            </a:r>
            <a:endParaRPr lang="en-US" dirty="0"/>
          </a:p>
        </p:txBody>
      </p:sp>
      <p:pic>
        <p:nvPicPr>
          <p:cNvPr id="1026" name="Picture 2" descr="Image result for competitive bloc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41" y="6943725"/>
            <a:ext cx="36004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6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79978"/>
            <a:ext cx="6858000" cy="6771084"/>
          </a:xfrm>
          <a:prstGeom prst="rect">
            <a:avLst/>
          </a:prstGeom>
          <a:noFill/>
        </p:spPr>
        <p:txBody>
          <a:bodyPr wrap="square" rtlCol="0">
            <a:spAutoFit/>
          </a:bodyPr>
          <a:lstStyle/>
          <a:p>
            <a:pPr algn="ctr"/>
            <a:endParaRPr lang="en-US" sz="2000" b="1" dirty="0">
              <a:solidFill>
                <a:srgbClr val="2E6AA6"/>
              </a:solidFill>
            </a:endParaRPr>
          </a:p>
          <a:p>
            <a:pPr algn="ctr"/>
            <a:endParaRPr lang="en-US" sz="2000" b="1" dirty="0">
              <a:solidFill>
                <a:srgbClr val="2E6AA6"/>
              </a:solidFill>
            </a:endParaRPr>
          </a:p>
          <a:p>
            <a:pPr algn="ctr"/>
            <a:endParaRPr lang="en-US" sz="2000" b="1" dirty="0">
              <a:solidFill>
                <a:srgbClr val="2E6AA6"/>
              </a:solidFill>
            </a:endParaRPr>
          </a:p>
          <a:p>
            <a:pPr algn="ctr"/>
            <a:endParaRPr lang="en-US" sz="2000" b="1" dirty="0">
              <a:solidFill>
                <a:srgbClr val="2E6AA6"/>
              </a:solidFill>
            </a:endParaRPr>
          </a:p>
          <a:p>
            <a:pPr algn="ctr"/>
            <a:endParaRPr lang="en-US" sz="2000" b="1" dirty="0">
              <a:solidFill>
                <a:srgbClr val="2E6AA6"/>
              </a:solidFill>
            </a:endParaRPr>
          </a:p>
          <a:p>
            <a:pPr algn="ctr"/>
            <a:endParaRPr lang="en-US" sz="2000" b="1" dirty="0">
              <a:solidFill>
                <a:srgbClr val="2E6AA6"/>
              </a:solidFill>
            </a:endParaRPr>
          </a:p>
          <a:p>
            <a:pPr algn="ctr"/>
            <a:endParaRPr lang="en-US" sz="2000" b="1" dirty="0">
              <a:solidFill>
                <a:srgbClr val="2E6AA6"/>
              </a:solidFill>
            </a:endParaRPr>
          </a:p>
          <a:p>
            <a:pPr algn="ctr"/>
            <a:endParaRPr lang="en-US" sz="2000" b="1" dirty="0">
              <a:solidFill>
                <a:srgbClr val="2E6AA6"/>
              </a:solidFill>
            </a:endParaRPr>
          </a:p>
          <a:p>
            <a:pPr algn="ctr"/>
            <a:endParaRPr lang="en-US" sz="2000" b="1" dirty="0">
              <a:solidFill>
                <a:srgbClr val="2E6AA6"/>
              </a:solidFill>
            </a:endParaRPr>
          </a:p>
          <a:p>
            <a:pPr algn="ctr"/>
            <a:endParaRPr lang="en-US" sz="2000" b="1" dirty="0">
              <a:solidFill>
                <a:srgbClr val="2E6AA6"/>
              </a:solidFill>
            </a:endParaRPr>
          </a:p>
          <a:p>
            <a:pPr algn="ctr"/>
            <a:endParaRPr lang="en-US" sz="2000" b="1" dirty="0">
              <a:solidFill>
                <a:srgbClr val="2E6AA6"/>
              </a:solidFill>
            </a:endParaRPr>
          </a:p>
          <a:p>
            <a:pPr algn="ctr"/>
            <a:r>
              <a:rPr lang="en-US" sz="2000" b="1" dirty="0">
                <a:solidFill>
                  <a:srgbClr val="2E6AA6"/>
                </a:solidFill>
              </a:rPr>
              <a:t>Pharmacokinetics of competitive neuromuscular blockers:</a:t>
            </a:r>
          </a:p>
          <a:p>
            <a:pPr algn="ctr"/>
            <a:endParaRPr lang="en-US" sz="2000" b="1" dirty="0">
              <a:solidFill>
                <a:srgbClr val="2E6AA6"/>
              </a:solidFill>
            </a:endParaRPr>
          </a:p>
          <a:p>
            <a:pPr marL="342900" indent="-342900">
              <a:buFont typeface="Arial" charset="0"/>
              <a:buChar char="•"/>
            </a:pPr>
            <a:r>
              <a:rPr lang="en-US" sz="1400" dirty="0"/>
              <a:t>They are </a:t>
            </a:r>
            <a:r>
              <a:rPr lang="en-US" sz="1400" dirty="0">
                <a:solidFill>
                  <a:srgbClr val="9B261F"/>
                </a:solidFill>
              </a:rPr>
              <a:t>polar compounds</a:t>
            </a:r>
            <a:r>
              <a:rPr lang="en-US" sz="1400" dirty="0"/>
              <a:t>. </a:t>
            </a:r>
            <a:r>
              <a:rPr lang="en-US" sz="1400" dirty="0">
                <a:solidFill>
                  <a:schemeClr val="bg1">
                    <a:lumMod val="50000"/>
                  </a:schemeClr>
                </a:solidFill>
              </a:rPr>
              <a:t>(Inactive orally &amp; taken parentally)</a:t>
            </a:r>
            <a:endParaRPr lang="ar-SA" sz="1400" dirty="0">
              <a:solidFill>
                <a:schemeClr val="bg1">
                  <a:lumMod val="50000"/>
                </a:schemeClr>
              </a:solidFill>
            </a:endParaRPr>
          </a:p>
          <a:p>
            <a:pPr marL="342900" indent="-342900">
              <a:buFont typeface="Arial" charset="0"/>
              <a:buChar char="•"/>
            </a:pPr>
            <a:r>
              <a:rPr lang="en-US" sz="1400" dirty="0"/>
              <a:t>Inactive orally &amp; taken parentally </a:t>
            </a:r>
            <a:r>
              <a:rPr lang="en-US" sz="1400" dirty="0">
                <a:solidFill>
                  <a:schemeClr val="bg1">
                    <a:lumMod val="50000"/>
                  </a:schemeClr>
                </a:solidFill>
              </a:rPr>
              <a:t>(they are polar so they have low distribution, so if I give them orally they will not distribute to the blood, so I give the drug IV to go to the blood immediately).</a:t>
            </a:r>
          </a:p>
          <a:p>
            <a:pPr marL="342900" indent="-342900">
              <a:buFont typeface="Arial" charset="0"/>
              <a:buChar char="•"/>
            </a:pPr>
            <a:r>
              <a:rPr lang="en-US" sz="1400" dirty="0"/>
              <a:t>Do not cross Blood Brain Barrier (BBB) (no central action). </a:t>
            </a:r>
            <a:r>
              <a:rPr lang="en-US" sz="1400" dirty="0">
                <a:solidFill>
                  <a:schemeClr val="bg1">
                    <a:lumMod val="50000"/>
                  </a:schemeClr>
                </a:solidFill>
              </a:rPr>
              <a:t>Because they are polar as mentioned before.</a:t>
            </a:r>
          </a:p>
          <a:p>
            <a:pPr marL="342900" indent="-342900">
              <a:buFont typeface="Arial" charset="0"/>
              <a:buChar char="•"/>
            </a:pPr>
            <a:r>
              <a:rPr lang="en-US" sz="1400" dirty="0"/>
              <a:t>Do not cross placenta. </a:t>
            </a:r>
            <a:r>
              <a:rPr lang="en-US" sz="1400" dirty="0">
                <a:solidFill>
                  <a:schemeClr val="bg1">
                    <a:lumMod val="50000"/>
                  </a:schemeClr>
                </a:solidFill>
              </a:rPr>
              <a:t>So no effect on the fetus.</a:t>
            </a:r>
          </a:p>
          <a:p>
            <a:pPr marL="342900" indent="-342900">
              <a:buFont typeface="Arial" charset="0"/>
              <a:buChar char="•"/>
            </a:pPr>
            <a:r>
              <a:rPr lang="en-US" sz="1400" dirty="0"/>
              <a:t>There Metabolism depends mainly upon kidneys and liver</a:t>
            </a:r>
            <a:r>
              <a:rPr lang="en-US" sz="1400" dirty="0">
                <a:solidFill>
                  <a:schemeClr val="bg1">
                    <a:lumMod val="50000"/>
                  </a:schemeClr>
                </a:solidFill>
              </a:rPr>
              <a:t>. So if there is a disease modifying the liver or the kidney you should give it carefully. </a:t>
            </a:r>
          </a:p>
          <a:p>
            <a:pPr lvl="1"/>
            <a:endParaRPr lang="en-US" sz="1400" b="1" dirty="0">
              <a:solidFill>
                <a:srgbClr val="A6A6A6"/>
              </a:solidFill>
            </a:endParaRPr>
          </a:p>
          <a:p>
            <a:pPr lvl="1"/>
            <a:r>
              <a:rPr lang="en-US" sz="1400" b="1" dirty="0">
                <a:solidFill>
                  <a:srgbClr val="A6A6A6"/>
                </a:solidFill>
              </a:rPr>
              <a:t> </a:t>
            </a:r>
            <a:r>
              <a:rPr lang="en-US" sz="2000" b="1" dirty="0">
                <a:solidFill>
                  <a:srgbClr val="9B261F"/>
                </a:solidFill>
              </a:rPr>
              <a:t>Except:      </a:t>
            </a:r>
            <a:r>
              <a:rPr lang="en-US" sz="1400" dirty="0"/>
              <a:t>Mivacurium (degraded by acetyl pseudo-cholinesterase).</a:t>
            </a:r>
          </a:p>
          <a:p>
            <a:pPr lvl="1" algn="ctr"/>
            <a:r>
              <a:rPr lang="en-US" sz="1400" dirty="0" err="1"/>
              <a:t>Atracurium</a:t>
            </a:r>
            <a:r>
              <a:rPr lang="en-US" sz="1400" dirty="0"/>
              <a:t> (spontaneous degradation in blood).</a:t>
            </a:r>
          </a:p>
        </p:txBody>
      </p:sp>
      <p:graphicFrame>
        <p:nvGraphicFramePr>
          <p:cNvPr id="20" name="Diagram 19"/>
          <p:cNvGraphicFramePr/>
          <p:nvPr>
            <p:extLst>
              <p:ext uri="{D42A27DB-BD31-4B8C-83A1-F6EECF244321}">
                <p14:modId xmlns:p14="http://schemas.microsoft.com/office/powerpoint/2010/main" val="3983610280"/>
              </p:ext>
            </p:extLst>
          </p:nvPr>
        </p:nvGraphicFramePr>
        <p:xfrm>
          <a:off x="-810185" y="1254754"/>
          <a:ext cx="7992035" cy="2528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Oval 24"/>
          <p:cNvSpPr/>
          <p:nvPr/>
        </p:nvSpPr>
        <p:spPr>
          <a:xfrm>
            <a:off x="338137" y="1233518"/>
            <a:ext cx="836357" cy="78796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Long acting</a:t>
            </a:r>
          </a:p>
        </p:txBody>
      </p:sp>
      <p:sp>
        <p:nvSpPr>
          <p:cNvPr id="29" name="Oval 28"/>
          <p:cNvSpPr/>
          <p:nvPr/>
        </p:nvSpPr>
        <p:spPr>
          <a:xfrm>
            <a:off x="338137" y="3016069"/>
            <a:ext cx="836357" cy="78796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Short acting</a:t>
            </a:r>
          </a:p>
        </p:txBody>
      </p:sp>
      <p:sp>
        <p:nvSpPr>
          <p:cNvPr id="9" name="Oval 8"/>
          <p:cNvSpPr/>
          <p:nvPr/>
        </p:nvSpPr>
        <p:spPr>
          <a:xfrm>
            <a:off x="338137" y="2148556"/>
            <a:ext cx="836357" cy="78796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Intermediate acting</a:t>
            </a:r>
          </a:p>
        </p:txBody>
      </p:sp>
      <p:sp>
        <p:nvSpPr>
          <p:cNvPr id="7" name="مربع نص 6"/>
          <p:cNvSpPr txBox="1"/>
          <p:nvPr/>
        </p:nvSpPr>
        <p:spPr>
          <a:xfrm>
            <a:off x="1230615" y="2034550"/>
            <a:ext cx="4643987" cy="215444"/>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algn="r" rtl="1"/>
            <a:r>
              <a:rPr lang="ar-SA" sz="800" i="1" dirty="0">
                <a:solidFill>
                  <a:schemeClr val="bg1">
                    <a:lumMod val="50000"/>
                  </a:schemeClr>
                </a:solidFill>
              </a:rPr>
              <a:t>توبه</a:t>
            </a:r>
            <a:r>
              <a:rPr lang="en-US" sz="800" i="1" dirty="0">
                <a:solidFill>
                  <a:schemeClr val="bg1">
                    <a:lumMod val="50000"/>
                  </a:schemeClr>
                </a:solidFill>
              </a:rPr>
              <a:t>(</a:t>
            </a:r>
            <a:r>
              <a:rPr lang="en-US" sz="800" i="1" dirty="0" err="1">
                <a:solidFill>
                  <a:schemeClr val="bg1">
                    <a:lumMod val="50000"/>
                  </a:schemeClr>
                </a:solidFill>
              </a:rPr>
              <a:t>Tubo</a:t>
            </a:r>
            <a:r>
              <a:rPr lang="en-US" sz="800" i="1" dirty="0">
                <a:solidFill>
                  <a:schemeClr val="bg1">
                    <a:lumMod val="50000"/>
                  </a:schemeClr>
                </a:solidFill>
              </a:rPr>
              <a:t>)</a:t>
            </a:r>
            <a:r>
              <a:rPr lang="ar-SA" sz="800" i="1" dirty="0">
                <a:solidFill>
                  <a:schemeClr val="bg1">
                    <a:lumMod val="50000"/>
                  </a:schemeClr>
                </a:solidFill>
              </a:rPr>
              <a:t> استخدم هال</a:t>
            </a:r>
            <a:r>
              <a:rPr lang="en-US" sz="800" i="1" dirty="0">
                <a:solidFill>
                  <a:schemeClr val="bg1">
                    <a:lumMod val="50000"/>
                  </a:schemeClr>
                </a:solidFill>
              </a:rPr>
              <a:t>(</a:t>
            </a:r>
            <a:r>
              <a:rPr lang="en-US" sz="800" i="1" dirty="0" err="1">
                <a:solidFill>
                  <a:schemeClr val="bg1">
                    <a:lumMod val="50000"/>
                  </a:schemeClr>
                </a:solidFill>
              </a:rPr>
              <a:t>curanine</a:t>
            </a:r>
            <a:r>
              <a:rPr lang="en-US" sz="800" i="1" dirty="0">
                <a:solidFill>
                  <a:schemeClr val="bg1">
                    <a:lumMod val="50000"/>
                  </a:schemeClr>
                </a:solidFill>
              </a:rPr>
              <a:t>) </a:t>
            </a:r>
            <a:r>
              <a:rPr lang="ar-SA" sz="800" i="1" dirty="0">
                <a:solidFill>
                  <a:schemeClr val="bg1">
                    <a:lumMod val="50000"/>
                  </a:schemeClr>
                </a:solidFill>
              </a:rPr>
              <a:t> مره ثانية مرره يطول تأثيره بالجسم  مع انه أصلي</a:t>
            </a:r>
            <a:r>
              <a:rPr lang="en-US" sz="800" i="1" dirty="0">
                <a:solidFill>
                  <a:schemeClr val="bg1">
                    <a:lumMod val="50000"/>
                  </a:schemeClr>
                </a:solidFill>
              </a:rPr>
              <a:t>(prototype)</a:t>
            </a:r>
            <a:r>
              <a:rPr lang="ar-SA" sz="800" i="1" dirty="0">
                <a:solidFill>
                  <a:schemeClr val="bg1">
                    <a:lumMod val="50000"/>
                  </a:schemeClr>
                </a:solidFill>
              </a:rPr>
              <a:t> بس خلاص انقرض من السوق</a:t>
            </a:r>
          </a:p>
        </p:txBody>
      </p:sp>
      <p:sp>
        <p:nvSpPr>
          <p:cNvPr id="8" name="مربع نص 7"/>
          <p:cNvSpPr txBox="1"/>
          <p:nvPr/>
        </p:nvSpPr>
        <p:spPr>
          <a:xfrm>
            <a:off x="1229284" y="3794455"/>
            <a:ext cx="4643987" cy="369332"/>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lvl="0" algn="r" rtl="1"/>
            <a:r>
              <a:rPr lang="ar-SA" sz="900" i="1" dirty="0">
                <a:solidFill>
                  <a:schemeClr val="bg1">
                    <a:lumMod val="50000"/>
                  </a:schemeClr>
                </a:solidFill>
              </a:rPr>
              <a:t>جربت كريم</a:t>
            </a:r>
            <a:r>
              <a:rPr lang="en-US" sz="900" i="1" dirty="0">
                <a:solidFill>
                  <a:schemeClr val="bg1">
                    <a:lumMod val="50000"/>
                  </a:schemeClr>
                </a:solidFill>
              </a:rPr>
              <a:t> (curium) </a:t>
            </a:r>
            <a:r>
              <a:rPr lang="ar-SA" sz="900" i="1" dirty="0">
                <a:solidFill>
                  <a:schemeClr val="bg1">
                    <a:lumMod val="50000"/>
                  </a:schemeClr>
                </a:solidFill>
              </a:rPr>
              <a:t>نيفيا</a:t>
            </a:r>
            <a:r>
              <a:rPr lang="en-US" sz="900" i="1" dirty="0">
                <a:solidFill>
                  <a:schemeClr val="bg1">
                    <a:lumMod val="50000"/>
                  </a:schemeClr>
                </a:solidFill>
              </a:rPr>
              <a:t>(</a:t>
            </a:r>
            <a:r>
              <a:rPr lang="en-US" sz="900" i="1" dirty="0" err="1">
                <a:solidFill>
                  <a:schemeClr val="bg1">
                    <a:lumMod val="50000"/>
                  </a:schemeClr>
                </a:solidFill>
              </a:rPr>
              <a:t>miva</a:t>
            </a:r>
            <a:r>
              <a:rPr lang="en-US" sz="900" i="1" dirty="0">
                <a:solidFill>
                  <a:schemeClr val="bg1">
                    <a:lumMod val="50000"/>
                  </a:schemeClr>
                </a:solidFill>
              </a:rPr>
              <a:t>) = </a:t>
            </a:r>
            <a:r>
              <a:rPr lang="en-US" sz="900" i="1" dirty="0" err="1">
                <a:solidFill>
                  <a:schemeClr val="bg1">
                    <a:lumMod val="50000"/>
                  </a:schemeClr>
                </a:solidFill>
              </a:rPr>
              <a:t>nivea</a:t>
            </a:r>
            <a:r>
              <a:rPr lang="en-US" sz="900" i="1" dirty="0">
                <a:solidFill>
                  <a:schemeClr val="bg1">
                    <a:lumMod val="50000"/>
                  </a:schemeClr>
                </a:solidFill>
              </a:rPr>
              <a:t> </a:t>
            </a:r>
            <a:r>
              <a:rPr lang="ar-SA" sz="900" i="1" dirty="0">
                <a:solidFill>
                  <a:schemeClr val="bg1">
                    <a:lumMod val="50000"/>
                  </a:schemeClr>
                </a:solidFill>
              </a:rPr>
              <a:t>  كذابين </a:t>
            </a:r>
            <a:r>
              <a:rPr lang="en-US" sz="900" i="1" dirty="0">
                <a:solidFill>
                  <a:schemeClr val="bg1">
                    <a:lumMod val="50000"/>
                  </a:schemeClr>
                </a:solidFill>
              </a:rPr>
              <a:t>(</a:t>
            </a:r>
            <a:r>
              <a:rPr lang="en-US" sz="900" dirty="0">
                <a:solidFill>
                  <a:schemeClr val="bg1">
                    <a:lumMod val="50000"/>
                  </a:schemeClr>
                </a:solidFill>
              </a:rPr>
              <a:t>pseudo-cholinesterase</a:t>
            </a:r>
            <a:r>
              <a:rPr lang="en-US" sz="900" i="1" dirty="0">
                <a:solidFill>
                  <a:schemeClr val="bg1">
                    <a:lumMod val="50000"/>
                  </a:schemeClr>
                </a:solidFill>
              </a:rPr>
              <a:t>)</a:t>
            </a:r>
            <a:r>
              <a:rPr lang="ar-SA" sz="900" i="1" dirty="0">
                <a:solidFill>
                  <a:schemeClr val="bg1">
                    <a:lumMod val="50000"/>
                  </a:schemeClr>
                </a:solidFill>
              </a:rPr>
              <a:t> مرره </a:t>
            </a:r>
            <a:r>
              <a:rPr lang="ar-SA" sz="900" i="1" dirty="0" err="1">
                <a:solidFill>
                  <a:schemeClr val="bg1">
                    <a:lumMod val="50000"/>
                  </a:schemeClr>
                </a:solidFill>
              </a:rPr>
              <a:t>مو</a:t>
            </a:r>
            <a:r>
              <a:rPr lang="ar-SA" sz="900" i="1" dirty="0">
                <a:solidFill>
                  <a:schemeClr val="bg1">
                    <a:lumMod val="50000"/>
                  </a:schemeClr>
                </a:solidFill>
              </a:rPr>
              <a:t> زين ما يطول بالجسم بسرعه يروح أثره</a:t>
            </a:r>
            <a:r>
              <a:rPr lang="en-US" sz="900" i="1" dirty="0">
                <a:solidFill>
                  <a:schemeClr val="bg1">
                    <a:lumMod val="50000"/>
                  </a:schemeClr>
                </a:solidFill>
              </a:rPr>
              <a:t>(the </a:t>
            </a:r>
            <a:r>
              <a:rPr lang="en-US" sz="900" i="1" dirty="0" err="1">
                <a:solidFill>
                  <a:schemeClr val="bg1">
                    <a:lumMod val="50000"/>
                  </a:schemeClr>
                </a:solidFill>
              </a:rPr>
              <a:t>shotest</a:t>
            </a:r>
            <a:r>
              <a:rPr lang="en-US" sz="900" i="1" dirty="0">
                <a:solidFill>
                  <a:schemeClr val="bg1">
                    <a:lumMod val="50000"/>
                  </a:schemeClr>
                </a:solidFill>
              </a:rPr>
              <a:t> one) </a:t>
            </a:r>
            <a:r>
              <a:rPr lang="ar-SA" sz="900" i="1" dirty="0">
                <a:solidFill>
                  <a:schemeClr val="bg1">
                    <a:lumMod val="50000"/>
                  </a:schemeClr>
                </a:solidFill>
              </a:rPr>
              <a:t> </a:t>
            </a:r>
          </a:p>
        </p:txBody>
      </p:sp>
      <p:pic>
        <p:nvPicPr>
          <p:cNvPr id="2" name="صورة 1"/>
          <p:cNvPicPr>
            <a:picLocks noChangeAspect="1"/>
          </p:cNvPicPr>
          <p:nvPr/>
        </p:nvPicPr>
        <p:blipFill rotWithShape="1">
          <a:blip r:embed="rId7">
            <a:extLst>
              <a:ext uri="{28A0092B-C50C-407E-A947-70E740481C1C}">
                <a14:useLocalDpi xmlns:a14="http://schemas.microsoft.com/office/drawing/2010/main" val="0"/>
              </a:ext>
            </a:extLst>
          </a:blip>
          <a:srcRect l="84726" t="50883" r="3966" b="29500"/>
          <a:stretch/>
        </p:blipFill>
        <p:spPr>
          <a:xfrm>
            <a:off x="1142228" y="3288400"/>
            <a:ext cx="516053" cy="506055"/>
          </a:xfrm>
          <a:prstGeom prst="rect">
            <a:avLst/>
          </a:prstGeom>
          <a:ln>
            <a:noFill/>
          </a:ln>
          <a:effectLst>
            <a:softEdge rad="112500"/>
          </a:effectLst>
        </p:spPr>
      </p:pic>
      <p:sp>
        <p:nvSpPr>
          <p:cNvPr id="10" name="مربع نص 9"/>
          <p:cNvSpPr txBox="1"/>
          <p:nvPr/>
        </p:nvSpPr>
        <p:spPr>
          <a:xfrm>
            <a:off x="775504" y="7940850"/>
            <a:ext cx="2354830" cy="507831"/>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algn="r" rtl="1"/>
            <a:r>
              <a:rPr lang="ar-SA" sz="900" i="1" dirty="0">
                <a:solidFill>
                  <a:schemeClr val="bg1">
                    <a:lumMod val="50000"/>
                  </a:schemeClr>
                </a:solidFill>
              </a:rPr>
              <a:t>قطرة</a:t>
            </a:r>
            <a:r>
              <a:rPr lang="en-US" sz="900" i="1" dirty="0">
                <a:solidFill>
                  <a:schemeClr val="bg1">
                    <a:lumMod val="50000"/>
                  </a:schemeClr>
                </a:solidFill>
              </a:rPr>
              <a:t> (</a:t>
            </a:r>
            <a:r>
              <a:rPr lang="en-US" sz="900" i="1" dirty="0" err="1">
                <a:solidFill>
                  <a:schemeClr val="bg1">
                    <a:lumMod val="50000"/>
                  </a:schemeClr>
                </a:solidFill>
              </a:rPr>
              <a:t>Atra</a:t>
            </a:r>
            <a:r>
              <a:rPr lang="en-US" sz="900" i="1" dirty="0">
                <a:solidFill>
                  <a:schemeClr val="bg1">
                    <a:lumMod val="50000"/>
                  </a:schemeClr>
                </a:solidFill>
              </a:rPr>
              <a:t>) </a:t>
            </a:r>
            <a:r>
              <a:rPr lang="ar-SA" sz="900" i="1" dirty="0">
                <a:solidFill>
                  <a:schemeClr val="bg1">
                    <a:lumMod val="50000"/>
                  </a:schemeClr>
                </a:solidFill>
              </a:rPr>
              <a:t>وحده من الدم</a:t>
            </a:r>
            <a:r>
              <a:rPr lang="en-US" sz="900" i="1" dirty="0">
                <a:solidFill>
                  <a:schemeClr val="bg1">
                    <a:lumMod val="50000"/>
                  </a:schemeClr>
                </a:solidFill>
              </a:rPr>
              <a:t> (in blood) </a:t>
            </a:r>
            <a:r>
              <a:rPr lang="ar-SA" sz="900" i="1" dirty="0">
                <a:solidFill>
                  <a:schemeClr val="bg1">
                    <a:lumMod val="50000"/>
                  </a:schemeClr>
                </a:solidFill>
              </a:rPr>
              <a:t> على هال </a:t>
            </a:r>
            <a:r>
              <a:rPr lang="en-US" sz="900" i="1" dirty="0">
                <a:solidFill>
                  <a:schemeClr val="bg1">
                    <a:lumMod val="50000"/>
                  </a:schemeClr>
                </a:solidFill>
              </a:rPr>
              <a:t>(curium)</a:t>
            </a:r>
            <a:r>
              <a:rPr lang="ar-SA" sz="900" i="1" dirty="0">
                <a:solidFill>
                  <a:schemeClr val="bg1">
                    <a:lumMod val="50000"/>
                  </a:schemeClr>
                </a:solidFill>
              </a:rPr>
              <a:t> كافية انها تخليه يتحلل من نفسه </a:t>
            </a:r>
            <a:r>
              <a:rPr lang="en-US" sz="900" i="1" dirty="0">
                <a:solidFill>
                  <a:schemeClr val="bg1">
                    <a:lumMod val="50000"/>
                  </a:schemeClr>
                </a:solidFill>
              </a:rPr>
              <a:t>(Spontaneous degradation)</a:t>
            </a:r>
            <a:endParaRPr lang="ar-SA" sz="900" i="1" dirty="0">
              <a:solidFill>
                <a:schemeClr val="bg1">
                  <a:lumMod val="50000"/>
                </a:schemeClr>
              </a:solidFill>
            </a:endParaRPr>
          </a:p>
        </p:txBody>
      </p:sp>
      <p:sp>
        <p:nvSpPr>
          <p:cNvPr id="11" name="مربع نص 10"/>
          <p:cNvSpPr txBox="1"/>
          <p:nvPr/>
        </p:nvSpPr>
        <p:spPr>
          <a:xfrm>
            <a:off x="775504" y="8217849"/>
            <a:ext cx="761336" cy="230832"/>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algn="r" rtl="1"/>
            <a:r>
              <a:rPr lang="en-US" sz="900" i="1" dirty="0" err="1">
                <a:solidFill>
                  <a:schemeClr val="bg1">
                    <a:lumMod val="50000"/>
                  </a:schemeClr>
                </a:solidFill>
              </a:rPr>
              <a:t>Atracurium</a:t>
            </a:r>
            <a:endParaRPr lang="ar-SA" sz="900" i="1" dirty="0">
              <a:solidFill>
                <a:schemeClr val="bg1">
                  <a:lumMod val="50000"/>
                </a:schemeClr>
              </a:solidFill>
            </a:endParaRPr>
          </a:p>
        </p:txBody>
      </p:sp>
      <p:pic>
        <p:nvPicPr>
          <p:cNvPr id="14" name="Picture 2" descr="Image result for long, short time"/>
          <p:cNvPicPr>
            <a:picLocks noChangeAspect="1" noChangeArrowheads="1"/>
          </p:cNvPicPr>
          <p:nvPr/>
        </p:nvPicPr>
        <p:blipFill rotWithShape="1">
          <a:blip r:embed="rId8">
            <a:extLst>
              <a:ext uri="{28A0092B-C50C-407E-A947-70E740481C1C}">
                <a14:useLocalDpi xmlns:a14="http://schemas.microsoft.com/office/drawing/2010/main" val="0"/>
              </a:ext>
            </a:extLst>
          </a:blip>
          <a:srcRect l="3185" t="17985" r="62923" b="19076"/>
          <a:stretch/>
        </p:blipFill>
        <p:spPr bwMode="auto">
          <a:xfrm>
            <a:off x="5883758" y="1208508"/>
            <a:ext cx="509092" cy="756943"/>
          </a:xfrm>
          <a:prstGeom prst="rect">
            <a:avLst/>
          </a:prstGeom>
          <a:noFill/>
          <a:ln w="19050">
            <a:solidFill>
              <a:srgbClr val="9A261F"/>
            </a:solidFill>
          </a:ln>
          <a:extLst>
            <a:ext uri="{909E8E84-426E-40DD-AFC4-6F175D3DCCD1}">
              <a14:hiddenFill xmlns:a14="http://schemas.microsoft.com/office/drawing/2010/main">
                <a:solidFill>
                  <a:srgbClr val="FFFFFF"/>
                </a:solidFill>
              </a14:hiddenFill>
            </a:ext>
          </a:extLst>
        </p:spPr>
      </p:pic>
      <p:pic>
        <p:nvPicPr>
          <p:cNvPr id="2052" name="Picture 4" descr="Image result for long, short time"/>
          <p:cNvPicPr>
            <a:picLocks noChangeAspect="1" noChangeArrowheads="1"/>
          </p:cNvPicPr>
          <p:nvPr/>
        </p:nvPicPr>
        <p:blipFill rotWithShape="1">
          <a:blip r:embed="rId8">
            <a:extLst>
              <a:ext uri="{28A0092B-C50C-407E-A947-70E740481C1C}">
                <a14:useLocalDpi xmlns:a14="http://schemas.microsoft.com/office/drawing/2010/main" val="0"/>
              </a:ext>
            </a:extLst>
          </a:blip>
          <a:srcRect l="69273" t="25429" r="1992" b="25414"/>
          <a:stretch/>
        </p:blipFill>
        <p:spPr bwMode="auto">
          <a:xfrm>
            <a:off x="5896458" y="3072082"/>
            <a:ext cx="510021" cy="698569"/>
          </a:xfrm>
          <a:prstGeom prst="rect">
            <a:avLst/>
          </a:prstGeom>
          <a:noFill/>
          <a:ln w="19050">
            <a:solidFill>
              <a:srgbClr val="528CC1"/>
            </a:solidFill>
          </a:ln>
          <a:extLst>
            <a:ext uri="{909E8E84-426E-40DD-AFC4-6F175D3DCCD1}">
              <a14:hiddenFill xmlns:a14="http://schemas.microsoft.com/office/drawing/2010/main">
                <a:solidFill>
                  <a:srgbClr val="FFFFFF"/>
                </a:solidFill>
              </a14:hiddenFill>
            </a:ext>
          </a:extLst>
        </p:spPr>
      </p:pic>
      <p:pic>
        <p:nvPicPr>
          <p:cNvPr id="2054" name="Picture 6" descr="Image result for long, short time"/>
          <p:cNvPicPr>
            <a:picLocks noChangeAspect="1" noChangeArrowheads="1"/>
          </p:cNvPicPr>
          <p:nvPr/>
        </p:nvPicPr>
        <p:blipFill rotWithShape="1">
          <a:blip r:embed="rId8">
            <a:extLst>
              <a:ext uri="{28A0092B-C50C-407E-A947-70E740481C1C}">
                <a14:useLocalDpi xmlns:a14="http://schemas.microsoft.com/office/drawing/2010/main" val="0"/>
              </a:ext>
            </a:extLst>
          </a:blip>
          <a:srcRect l="36839" t="19924" r="30508" b="19239"/>
          <a:stretch/>
        </p:blipFill>
        <p:spPr bwMode="auto">
          <a:xfrm>
            <a:off x="5896458" y="2252156"/>
            <a:ext cx="509092" cy="759419"/>
          </a:xfrm>
          <a:prstGeom prst="rect">
            <a:avLst/>
          </a:prstGeom>
          <a:noFill/>
          <a:ln w="19050">
            <a:solidFill>
              <a:srgbClr val="34DD39"/>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36840" y="309831"/>
            <a:ext cx="5321160" cy="923330"/>
          </a:xfrm>
          <a:prstGeom prst="rect">
            <a:avLst/>
          </a:prstGeom>
          <a:noFill/>
        </p:spPr>
        <p:txBody>
          <a:bodyPr wrap="square" rtlCol="0">
            <a:spAutoFit/>
          </a:bodyPr>
          <a:lstStyle/>
          <a:p>
            <a:pPr algn="r"/>
            <a:r>
              <a:rPr lang="en-US" b="1" dirty="0">
                <a:solidFill>
                  <a:schemeClr val="bg1"/>
                </a:solidFill>
              </a:rPr>
              <a:t>Classification of competitive neuromuscular blockers according to their duration of action:</a:t>
            </a:r>
          </a:p>
          <a:p>
            <a:pPr algn="r"/>
            <a:endParaRPr lang="en-US" dirty="0">
              <a:solidFill>
                <a:schemeClr val="bg1"/>
              </a:solidFill>
            </a:endParaRPr>
          </a:p>
        </p:txBody>
      </p:sp>
    </p:spTree>
    <p:extLst>
      <p:ext uri="{BB962C8B-B14F-4D97-AF65-F5344CB8AC3E}">
        <p14:creationId xmlns:p14="http://schemas.microsoft.com/office/powerpoint/2010/main" val="315692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550" y="1204642"/>
            <a:ext cx="6648450" cy="3539430"/>
          </a:xfrm>
          <a:prstGeom prst="rect">
            <a:avLst/>
          </a:prstGeom>
          <a:noFill/>
        </p:spPr>
        <p:txBody>
          <a:bodyPr wrap="square" rtlCol="0">
            <a:spAutoFit/>
          </a:bodyPr>
          <a:lstStyle/>
          <a:p>
            <a:pPr marL="342900" indent="-342900">
              <a:buFont typeface="Arial" charset="0"/>
              <a:buChar char="•"/>
            </a:pPr>
            <a:r>
              <a:rPr lang="en-US" sz="1600" dirty="0"/>
              <a:t>Skeletal muscle relaxation.</a:t>
            </a:r>
            <a:r>
              <a:rPr lang="en-US" sz="1600" b="1" dirty="0">
                <a:solidFill>
                  <a:srgbClr val="2E6AA6"/>
                </a:solidFill>
              </a:rPr>
              <a:t>  </a:t>
            </a:r>
            <a:r>
              <a:rPr lang="en-US" sz="1600" dirty="0">
                <a:solidFill>
                  <a:srgbClr val="A6A6A6"/>
                </a:solidFill>
              </a:rPr>
              <a:t>Wanted use</a:t>
            </a:r>
          </a:p>
          <a:p>
            <a:pPr marL="342900" indent="-342900">
              <a:buFont typeface="Arial" charset="0"/>
              <a:buChar char="•"/>
            </a:pPr>
            <a:r>
              <a:rPr lang="en-US" sz="1600" dirty="0"/>
              <a:t>They produce different effects on Cardiovascular system</a:t>
            </a:r>
          </a:p>
          <a:p>
            <a:r>
              <a:rPr lang="en-US" sz="1600" dirty="0"/>
              <a:t> which cause by:</a:t>
            </a:r>
          </a:p>
          <a:p>
            <a:pPr marL="742950" lvl="1" indent="-285750">
              <a:buFont typeface="Wingdings" panose="05000000000000000000" pitchFamily="2" charset="2"/>
              <a:buChar char="v"/>
            </a:pPr>
            <a:r>
              <a:rPr lang="en-US" sz="1600" dirty="0"/>
              <a:t> Some release histamine and produce hypotension. </a:t>
            </a:r>
            <a:r>
              <a:rPr lang="en-US" sz="1600" dirty="0">
                <a:solidFill>
                  <a:srgbClr val="A6A6A6"/>
                </a:solidFill>
              </a:rPr>
              <a:t>The meaning here is the competitive NMBs have the ability to release histamine from the mast cell, and as you now histamine will cause vasodilatation which will cause hypotension</a:t>
            </a:r>
          </a:p>
          <a:p>
            <a:r>
              <a:rPr lang="en-US" sz="1600" dirty="0"/>
              <a:t>The drugs can release histamine:</a:t>
            </a:r>
          </a:p>
          <a:p>
            <a:pPr marL="342900" indent="-342900">
              <a:buFont typeface="+mj-lt"/>
              <a:buAutoNum type="arabicPeriod"/>
            </a:pPr>
            <a:r>
              <a:rPr lang="en-US" sz="1600" dirty="0">
                <a:solidFill>
                  <a:srgbClr val="C00000"/>
                </a:solidFill>
              </a:rPr>
              <a:t>d-</a:t>
            </a:r>
            <a:r>
              <a:rPr lang="en-US" sz="1600" dirty="0" err="1">
                <a:solidFill>
                  <a:srgbClr val="C00000"/>
                </a:solidFill>
              </a:rPr>
              <a:t>Tubocurarine</a:t>
            </a:r>
            <a:r>
              <a:rPr lang="en-US" sz="1600" dirty="0">
                <a:solidFill>
                  <a:srgbClr val="C00000"/>
                </a:solidFill>
              </a:rPr>
              <a:t>*.</a:t>
            </a:r>
            <a:r>
              <a:rPr lang="en-US" sz="1600" dirty="0"/>
              <a:t> </a:t>
            </a:r>
            <a:r>
              <a:rPr lang="en-US" sz="1600" dirty="0">
                <a:solidFill>
                  <a:schemeClr val="bg1">
                    <a:lumMod val="50000"/>
                  </a:schemeClr>
                </a:solidFill>
              </a:rPr>
              <a:t>(Strong histamine releaser).</a:t>
            </a:r>
          </a:p>
          <a:p>
            <a:pPr marL="342900" indent="-342900">
              <a:buFont typeface="+mj-lt"/>
              <a:buAutoNum type="arabicPeriod"/>
            </a:pPr>
            <a:r>
              <a:rPr lang="en-US" sz="1600" dirty="0" err="1">
                <a:solidFill>
                  <a:srgbClr val="C00000"/>
                </a:solidFill>
              </a:rPr>
              <a:t>Atracurium</a:t>
            </a:r>
            <a:r>
              <a:rPr lang="en-US" sz="1600" dirty="0">
                <a:solidFill>
                  <a:srgbClr val="C00000"/>
                </a:solidFill>
              </a:rPr>
              <a:t>. </a:t>
            </a:r>
            <a:r>
              <a:rPr lang="en-US" sz="1600" dirty="0">
                <a:solidFill>
                  <a:schemeClr val="bg1">
                    <a:lumMod val="50000"/>
                  </a:schemeClr>
                </a:solidFill>
              </a:rPr>
              <a:t>(Intermediate histamine releaser).</a:t>
            </a:r>
          </a:p>
          <a:p>
            <a:pPr marL="342900" indent="-342900">
              <a:buFont typeface="+mj-lt"/>
              <a:buAutoNum type="arabicPeriod"/>
            </a:pPr>
            <a:r>
              <a:rPr lang="en-US" sz="1600" dirty="0" err="1">
                <a:solidFill>
                  <a:srgbClr val="C00000"/>
                </a:solidFill>
              </a:rPr>
              <a:t>Mivacurium</a:t>
            </a:r>
            <a:r>
              <a:rPr lang="en-US" sz="1600" dirty="0">
                <a:solidFill>
                  <a:srgbClr val="C00000"/>
                </a:solidFill>
              </a:rPr>
              <a:t>.</a:t>
            </a:r>
            <a:r>
              <a:rPr lang="en-US" sz="1600" dirty="0"/>
              <a:t>  </a:t>
            </a:r>
            <a:r>
              <a:rPr lang="en-US" sz="1600" dirty="0">
                <a:solidFill>
                  <a:schemeClr val="bg1">
                    <a:lumMod val="50000"/>
                  </a:schemeClr>
                </a:solidFill>
              </a:rPr>
              <a:t>(Weak histamine releaser).</a:t>
            </a:r>
            <a:endParaRPr lang="ar-SA" sz="1600" dirty="0">
              <a:solidFill>
                <a:schemeClr val="bg1">
                  <a:lumMod val="50000"/>
                </a:schemeClr>
              </a:solidFill>
            </a:endParaRPr>
          </a:p>
          <a:p>
            <a:pPr marL="742950" lvl="1" indent="-285750">
              <a:buFont typeface="Wingdings" panose="05000000000000000000" pitchFamily="2" charset="2"/>
              <a:buChar char="v"/>
            </a:pPr>
            <a:endParaRPr lang="en-US" sz="1600" dirty="0"/>
          </a:p>
          <a:p>
            <a:pPr marL="742950" lvl="1" indent="-285750">
              <a:buFont typeface="Wingdings" panose="05000000000000000000" pitchFamily="2" charset="2"/>
              <a:buChar char="v"/>
            </a:pPr>
            <a:r>
              <a:rPr lang="en-US" sz="1600" dirty="0"/>
              <a:t>Others produce tachycardia ( Heart Rate ↑) </a:t>
            </a:r>
            <a:r>
              <a:rPr lang="ar-SA" sz="1600" dirty="0"/>
              <a:t> </a:t>
            </a:r>
            <a:r>
              <a:rPr lang="en-US" sz="1600" dirty="0"/>
              <a:t>by the drug </a:t>
            </a:r>
            <a:r>
              <a:rPr lang="en-US" sz="1600" dirty="0" err="1">
                <a:solidFill>
                  <a:srgbClr val="C00000"/>
                </a:solidFill>
              </a:rPr>
              <a:t>Pancuronium</a:t>
            </a:r>
            <a:r>
              <a:rPr lang="en-US" sz="1600" dirty="0">
                <a:solidFill>
                  <a:srgbClr val="C00000"/>
                </a:solidFill>
              </a:rPr>
              <a:t>.</a:t>
            </a:r>
          </a:p>
        </p:txBody>
      </p:sp>
      <p:sp>
        <p:nvSpPr>
          <p:cNvPr id="6" name="TextBox 5"/>
          <p:cNvSpPr txBox="1"/>
          <p:nvPr/>
        </p:nvSpPr>
        <p:spPr>
          <a:xfrm>
            <a:off x="505956" y="6210559"/>
            <a:ext cx="4836694"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ar-SA" sz="1600" dirty="0">
                <a:solidFill>
                  <a:srgbClr val="A6A6A6"/>
                </a:solidFill>
              </a:rPr>
              <a:t>يعني باختصار عندنا تأثيرين أساسيين لهذول الأدوية:</a:t>
            </a:r>
          </a:p>
          <a:p>
            <a:pPr algn="r"/>
            <a:r>
              <a:rPr lang="ar-SA" sz="1600" dirty="0">
                <a:solidFill>
                  <a:srgbClr val="A6A6A6"/>
                </a:solidFill>
              </a:rPr>
              <a:t>١- تأثير نبغاه اللي هو انبساط العضلات.</a:t>
            </a:r>
          </a:p>
          <a:p>
            <a:pPr algn="r"/>
            <a:r>
              <a:rPr lang="ar-SA" sz="1600" dirty="0">
                <a:solidFill>
                  <a:srgbClr val="A6A6A6"/>
                </a:solidFill>
              </a:rPr>
              <a:t>٢- تأثر ما نبغاه على الجهاز القلبي من خلال طريقتين: </a:t>
            </a:r>
          </a:p>
          <a:p>
            <a:pPr algn="r"/>
            <a:r>
              <a:rPr lang="ar-SA" sz="1600" dirty="0">
                <a:solidFill>
                  <a:srgbClr val="A6A6A6"/>
                </a:solidFill>
              </a:rPr>
              <a:t>-يا إنها تقلل الضغط عشانها تسبب إفراز هيستامين. </a:t>
            </a:r>
          </a:p>
          <a:p>
            <a:pPr algn="r"/>
            <a:r>
              <a:rPr lang="ar-SA" sz="1600" dirty="0">
                <a:solidFill>
                  <a:srgbClr val="A6A6A6"/>
                </a:solidFill>
              </a:rPr>
              <a:t>-أو إنها تزيد معدل ضربات القلب (على حسب الدوا اللي استعمله).</a:t>
            </a:r>
            <a:endParaRPr lang="en-US" sz="1600" dirty="0">
              <a:solidFill>
                <a:srgbClr val="A6A6A6"/>
              </a:solidFill>
            </a:endParaRPr>
          </a:p>
        </p:txBody>
      </p:sp>
      <p:sp>
        <p:nvSpPr>
          <p:cNvPr id="2" name="TextBox 1"/>
          <p:cNvSpPr txBox="1"/>
          <p:nvPr/>
        </p:nvSpPr>
        <p:spPr>
          <a:xfrm>
            <a:off x="505956" y="7533998"/>
            <a:ext cx="2958353"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solidFill>
                  <a:schemeClr val="bg1">
                    <a:lumMod val="65000"/>
                  </a:schemeClr>
                </a:solidFill>
              </a:rPr>
              <a:t>*Remember that d-</a:t>
            </a:r>
            <a:r>
              <a:rPr lang="en-US" sz="1400" dirty="0" err="1">
                <a:solidFill>
                  <a:schemeClr val="bg1">
                    <a:lumMod val="65000"/>
                  </a:schemeClr>
                </a:solidFill>
              </a:rPr>
              <a:t>tubocuurrarine</a:t>
            </a:r>
            <a:r>
              <a:rPr lang="en-US" sz="1400" dirty="0">
                <a:solidFill>
                  <a:schemeClr val="bg1">
                    <a:lumMod val="65000"/>
                  </a:schemeClr>
                </a:solidFill>
              </a:rPr>
              <a:t> is a prototype and not used clinically due to its side effects.</a:t>
            </a:r>
          </a:p>
        </p:txBody>
      </p:sp>
      <p:sp>
        <p:nvSpPr>
          <p:cNvPr id="7" name="مربع نص 6"/>
          <p:cNvSpPr txBox="1"/>
          <p:nvPr/>
        </p:nvSpPr>
        <p:spPr>
          <a:xfrm>
            <a:off x="358522" y="4867182"/>
            <a:ext cx="6285053" cy="261610"/>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algn="r" rtl="1"/>
            <a:r>
              <a:rPr lang="ar-SA" sz="1100" i="1" dirty="0">
                <a:solidFill>
                  <a:schemeClr val="bg1">
                    <a:lumMod val="50000"/>
                  </a:schemeClr>
                </a:solidFill>
              </a:rPr>
              <a:t>كيف اربط ان </a:t>
            </a:r>
            <a:r>
              <a:rPr lang="ar-SA" sz="1100" i="1" dirty="0" err="1">
                <a:solidFill>
                  <a:schemeClr val="bg1">
                    <a:lumMod val="50000"/>
                  </a:schemeClr>
                </a:solidFill>
              </a:rPr>
              <a:t>هالدواء</a:t>
            </a:r>
            <a:r>
              <a:rPr lang="ar-SA" sz="1100" i="1" dirty="0">
                <a:solidFill>
                  <a:schemeClr val="bg1">
                    <a:lumMod val="50000"/>
                  </a:schemeClr>
                </a:solidFill>
              </a:rPr>
              <a:t> له علاقة بمعدل ضربات القلب ، بنك</a:t>
            </a:r>
            <a:r>
              <a:rPr lang="en-US" sz="1100" i="1" dirty="0">
                <a:solidFill>
                  <a:schemeClr val="bg1">
                    <a:lumMod val="50000"/>
                  </a:schemeClr>
                </a:solidFill>
              </a:rPr>
              <a:t>(</a:t>
            </a:r>
            <a:r>
              <a:rPr lang="en-US" sz="1100" i="1" dirty="0" err="1">
                <a:solidFill>
                  <a:schemeClr val="bg1">
                    <a:lumMod val="50000"/>
                  </a:schemeClr>
                </a:solidFill>
              </a:rPr>
              <a:t>Panc</a:t>
            </a:r>
            <a:r>
              <a:rPr lang="en-US" sz="1100" i="1" dirty="0">
                <a:solidFill>
                  <a:schemeClr val="bg1">
                    <a:lumMod val="50000"/>
                  </a:schemeClr>
                </a:solidFill>
              </a:rPr>
              <a:t>)</a:t>
            </a:r>
            <a:r>
              <a:rPr lang="ar-SA" sz="1100" i="1" dirty="0">
                <a:solidFill>
                  <a:schemeClr val="bg1">
                    <a:lumMod val="50000"/>
                  </a:schemeClr>
                </a:solidFill>
              </a:rPr>
              <a:t> الدم  بالجسم هو القلب</a:t>
            </a:r>
            <a:r>
              <a:rPr lang="en-US" sz="1100" i="1" dirty="0">
                <a:solidFill>
                  <a:schemeClr val="bg1">
                    <a:lumMod val="50000"/>
                  </a:schemeClr>
                </a:solidFill>
              </a:rPr>
              <a:t>( increase heart rate)</a:t>
            </a:r>
            <a:r>
              <a:rPr lang="ar-SA" sz="1100" i="1" dirty="0">
                <a:solidFill>
                  <a:schemeClr val="bg1">
                    <a:lumMod val="50000"/>
                  </a:schemeClr>
                </a:solidFill>
              </a:rPr>
              <a:t>.</a:t>
            </a:r>
          </a:p>
        </p:txBody>
      </p:sp>
      <p:sp>
        <p:nvSpPr>
          <p:cNvPr id="8" name="مربع نص 7"/>
          <p:cNvSpPr txBox="1"/>
          <p:nvPr/>
        </p:nvSpPr>
        <p:spPr>
          <a:xfrm>
            <a:off x="5584491" y="4590183"/>
            <a:ext cx="1059084" cy="276999"/>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algn="r" rtl="1"/>
            <a:r>
              <a:rPr lang="en-US" sz="1200" dirty="0" err="1">
                <a:solidFill>
                  <a:schemeClr val="bg1">
                    <a:lumMod val="50000"/>
                  </a:schemeClr>
                </a:solidFill>
              </a:rPr>
              <a:t>Pancuronium</a:t>
            </a:r>
            <a:endParaRPr lang="ar-SA" sz="1200" i="1" dirty="0">
              <a:solidFill>
                <a:schemeClr val="bg1">
                  <a:lumMod val="50000"/>
                </a:schemeClr>
              </a:solidFill>
            </a:endParaRPr>
          </a:p>
        </p:txBody>
      </p:sp>
      <p:sp>
        <p:nvSpPr>
          <p:cNvPr id="10" name="مربع نص 9"/>
          <p:cNvSpPr txBox="1"/>
          <p:nvPr/>
        </p:nvSpPr>
        <p:spPr>
          <a:xfrm>
            <a:off x="4585256" y="3186636"/>
            <a:ext cx="2058319" cy="600164"/>
          </a:xfrm>
          <a:prstGeom prst="rect">
            <a:avLst/>
          </a:prstGeom>
          <a:ln>
            <a:prstDash val="sysDash"/>
          </a:ln>
        </p:spPr>
        <p:style>
          <a:lnRef idx="2">
            <a:schemeClr val="accent4"/>
          </a:lnRef>
          <a:fillRef idx="1">
            <a:schemeClr val="lt1"/>
          </a:fillRef>
          <a:effectRef idx="0">
            <a:schemeClr val="accent4"/>
          </a:effectRef>
          <a:fontRef idx="minor">
            <a:schemeClr val="dk1"/>
          </a:fontRef>
        </p:style>
        <p:txBody>
          <a:bodyPr wrap="square" rtlCol="1">
            <a:spAutoFit/>
          </a:bodyPr>
          <a:lstStyle/>
          <a:p>
            <a:pPr algn="r" rtl="1"/>
            <a:r>
              <a:rPr lang="ar-SA" sz="1100" i="1" dirty="0">
                <a:solidFill>
                  <a:schemeClr val="bg1">
                    <a:lumMod val="50000"/>
                  </a:schemeClr>
                </a:solidFill>
              </a:rPr>
              <a:t>كيف اعرف ترتيبهم من </a:t>
            </a:r>
            <a:r>
              <a:rPr lang="ar-SA" sz="1100" i="1" dirty="0" err="1">
                <a:solidFill>
                  <a:schemeClr val="bg1">
                    <a:lumMod val="50000"/>
                  </a:schemeClr>
                </a:solidFill>
              </a:rPr>
              <a:t>هالناحية</a:t>
            </a:r>
            <a:r>
              <a:rPr lang="ar-SA" sz="1100" i="1" dirty="0">
                <a:solidFill>
                  <a:schemeClr val="bg1">
                    <a:lumMod val="50000"/>
                  </a:schemeClr>
                </a:solidFill>
              </a:rPr>
              <a:t> ، واحد يسأل رتبت اللي قلت لك ويرد الثاني تم  </a:t>
            </a:r>
            <a:r>
              <a:rPr lang="en-US" sz="1100" i="1" dirty="0">
                <a:solidFill>
                  <a:schemeClr val="bg1">
                    <a:lumMod val="50000"/>
                  </a:schemeClr>
                </a:solidFill>
              </a:rPr>
              <a:t>(TAM)</a:t>
            </a:r>
            <a:endParaRPr lang="ar-SA" sz="1100" i="1" dirty="0">
              <a:solidFill>
                <a:schemeClr val="bg1">
                  <a:lumMod val="50000"/>
                </a:schemeClr>
              </a:solidFill>
            </a:endParaRPr>
          </a:p>
        </p:txBody>
      </p:sp>
      <p:sp>
        <p:nvSpPr>
          <p:cNvPr id="3" name="TextBox 2"/>
          <p:cNvSpPr txBox="1"/>
          <p:nvPr/>
        </p:nvSpPr>
        <p:spPr>
          <a:xfrm>
            <a:off x="2117558" y="181284"/>
            <a:ext cx="4740442" cy="1107996"/>
          </a:xfrm>
          <a:prstGeom prst="rect">
            <a:avLst/>
          </a:prstGeom>
          <a:noFill/>
        </p:spPr>
        <p:txBody>
          <a:bodyPr wrap="square" rtlCol="0">
            <a:spAutoFit/>
          </a:bodyPr>
          <a:lstStyle/>
          <a:p>
            <a:pPr algn="r"/>
            <a:r>
              <a:rPr lang="en-US" sz="2200" b="1" dirty="0">
                <a:solidFill>
                  <a:schemeClr val="bg1"/>
                </a:solidFill>
              </a:rPr>
              <a:t>Pharmacological actions of competitive Neuromuscular blockers:</a:t>
            </a:r>
            <a:endParaRPr lang="ar-SA" sz="2200" b="1" dirty="0">
              <a:solidFill>
                <a:schemeClr val="bg1"/>
              </a:solidFill>
            </a:endParaRPr>
          </a:p>
          <a:p>
            <a:pPr algn="r"/>
            <a:endParaRPr lang="en-US" sz="2200" b="1" dirty="0">
              <a:solidFill>
                <a:schemeClr val="bg1"/>
              </a:solidFill>
            </a:endParaRPr>
          </a:p>
        </p:txBody>
      </p:sp>
      <p:pic>
        <p:nvPicPr>
          <p:cNvPr id="3076" name="Picture 4" descr="Image result for tachycar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254" y="5175118"/>
            <a:ext cx="3406321" cy="100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5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7232464"/>
              </p:ext>
            </p:extLst>
          </p:nvPr>
        </p:nvGraphicFramePr>
        <p:xfrm>
          <a:off x="0" y="0"/>
          <a:ext cx="6893856" cy="9197736"/>
        </p:xfrm>
        <a:graphic>
          <a:graphicData uri="http://schemas.openxmlformats.org/drawingml/2006/table">
            <a:tbl>
              <a:tblPr firstRow="1" bandRow="1">
                <a:tableStyleId>{7DF18680-E054-41AD-8BC1-D1AEF772440D}</a:tableStyleId>
              </a:tblPr>
              <a:tblGrid>
                <a:gridCol w="842682">
                  <a:extLst>
                    <a:ext uri="{9D8B030D-6E8A-4147-A177-3AD203B41FA5}">
                      <a16:colId xmlns:a16="http://schemas.microsoft.com/office/drawing/2014/main" xmlns="" val="20000"/>
                    </a:ext>
                  </a:extLst>
                </a:gridCol>
                <a:gridCol w="1255059">
                  <a:extLst>
                    <a:ext uri="{9D8B030D-6E8A-4147-A177-3AD203B41FA5}">
                      <a16:colId xmlns:a16="http://schemas.microsoft.com/office/drawing/2014/main" xmlns="" val="20001"/>
                    </a:ext>
                  </a:extLst>
                </a:gridCol>
                <a:gridCol w="1349187">
                  <a:extLst>
                    <a:ext uri="{9D8B030D-6E8A-4147-A177-3AD203B41FA5}">
                      <a16:colId xmlns:a16="http://schemas.microsoft.com/office/drawing/2014/main" xmlns="" val="20002"/>
                    </a:ext>
                  </a:extLst>
                </a:gridCol>
                <a:gridCol w="1107143">
                  <a:extLst>
                    <a:ext uri="{9D8B030D-6E8A-4147-A177-3AD203B41FA5}">
                      <a16:colId xmlns:a16="http://schemas.microsoft.com/office/drawing/2014/main" xmlns="" val="20003"/>
                    </a:ext>
                  </a:extLst>
                </a:gridCol>
                <a:gridCol w="1190809">
                  <a:extLst>
                    <a:ext uri="{9D8B030D-6E8A-4147-A177-3AD203B41FA5}">
                      <a16:colId xmlns:a16="http://schemas.microsoft.com/office/drawing/2014/main" xmlns="" val="20004"/>
                    </a:ext>
                  </a:extLst>
                </a:gridCol>
                <a:gridCol w="1148976">
                  <a:extLst>
                    <a:ext uri="{9D8B030D-6E8A-4147-A177-3AD203B41FA5}">
                      <a16:colId xmlns:a16="http://schemas.microsoft.com/office/drawing/2014/main" xmlns="" val="20005"/>
                    </a:ext>
                  </a:extLst>
                </a:gridCol>
              </a:tblGrid>
              <a:tr h="466165">
                <a:tc>
                  <a:txBody>
                    <a:bodyPr/>
                    <a:lstStyle/>
                    <a:p>
                      <a:pPr algn="ctr"/>
                      <a:r>
                        <a:rPr lang="en-US" sz="1200" dirty="0"/>
                        <a:t>Drugs</a:t>
                      </a:r>
                    </a:p>
                  </a:txBody>
                  <a:tcPr vert="vert27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kern="1200" dirty="0">
                          <a:effectLst/>
                        </a:rPr>
                        <a:t>d – </a:t>
                      </a:r>
                      <a:r>
                        <a:rPr lang="en-US" sz="1200" kern="1200" dirty="0" err="1">
                          <a:effectLst/>
                        </a:rPr>
                        <a:t>Tubocurarine</a:t>
                      </a:r>
                      <a:r>
                        <a:rPr lang="en-US" sz="1200" kern="1200" dirty="0">
                          <a:effectLst/>
                        </a:rPr>
                        <a:t> </a:t>
                      </a:r>
                      <a:endParaRPr lang="en-US" sz="1200" dirty="0">
                        <a:effectLst/>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kern="1200" dirty="0" err="1">
                          <a:effectLst/>
                        </a:rPr>
                        <a:t>Atracurium</a:t>
                      </a:r>
                      <a:endParaRPr lang="en-US" sz="1200" dirty="0">
                        <a:effectLst/>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kern="1200" dirty="0" err="1">
                          <a:effectLst/>
                        </a:rPr>
                        <a:t>Mivacurium</a:t>
                      </a:r>
                      <a:r>
                        <a:rPr lang="en-US" sz="1200" kern="1200" dirty="0">
                          <a:effectLst/>
                        </a:rPr>
                        <a:t> </a:t>
                      </a:r>
                      <a:endParaRPr lang="en-US" sz="1200" dirty="0">
                        <a:effectLst/>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kern="1200" dirty="0">
                          <a:effectLst/>
                        </a:rPr>
                        <a:t>Pancuronium </a:t>
                      </a:r>
                      <a:endParaRPr lang="en-US" sz="1200" dirty="0">
                        <a:effectLst/>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kern="1200" dirty="0" err="1">
                          <a:effectLst/>
                        </a:rPr>
                        <a:t>Vecuronium</a:t>
                      </a:r>
                      <a:r>
                        <a:rPr lang="en-US" sz="1200" kern="1200" dirty="0">
                          <a:effectLst/>
                        </a:rPr>
                        <a:t> </a:t>
                      </a:r>
                      <a:endParaRPr lang="en-US" sz="1200" dirty="0">
                        <a:effectLst/>
                      </a:endParaRPr>
                    </a:p>
                  </a:txBody>
                  <a:tcPr anchor="ctr"/>
                </a:tc>
                <a:extLst>
                  <a:ext uri="{0D108BD9-81ED-4DB2-BD59-A6C34878D82A}">
                    <a16:rowId xmlns:a16="http://schemas.microsoft.com/office/drawing/2014/main" xmlns="" val="10000"/>
                  </a:ext>
                </a:extLst>
              </a:tr>
              <a:tr h="890854">
                <a:tc>
                  <a:txBody>
                    <a:bodyPr/>
                    <a:lstStyle/>
                    <a:p>
                      <a:pPr algn="ctr"/>
                      <a:r>
                        <a:rPr lang="en-US" sz="1200" dirty="0"/>
                        <a:t>Duration of action</a:t>
                      </a:r>
                    </a:p>
                  </a:txBody>
                  <a:tcPr vert="vert270" anchor="ctr"/>
                </a:tc>
                <a:tc>
                  <a:txBody>
                    <a:bodyPr/>
                    <a:lstStyle/>
                    <a:p>
                      <a:pPr algn="l"/>
                      <a:r>
                        <a:rPr lang="en-US" sz="1200" dirty="0"/>
                        <a:t>Long (</a:t>
                      </a:r>
                      <a:r>
                        <a:rPr lang="en-US" sz="1200" baseline="0" dirty="0"/>
                        <a:t> 1- 2 hours)</a:t>
                      </a:r>
                      <a:endParaRPr lang="en-US" sz="1200" dirty="0"/>
                    </a:p>
                  </a:txBody>
                  <a:tcPr anchor="ctr"/>
                </a:tc>
                <a:tc>
                  <a:txBody>
                    <a:bodyPr/>
                    <a:lstStyle/>
                    <a:p>
                      <a:pPr algn="l"/>
                      <a:r>
                        <a:rPr lang="en-US" sz="1200" dirty="0"/>
                        <a:t>Intermediate (30 min)</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The</a:t>
                      </a:r>
                      <a:r>
                        <a:rPr lang="en-US" sz="1200" kern="1200" baseline="0" dirty="0">
                          <a:solidFill>
                            <a:schemeClr val="dk1"/>
                          </a:solidFill>
                          <a:effectLst/>
                          <a:latin typeface="+mn-lt"/>
                          <a:ea typeface="+mn-ea"/>
                          <a:cs typeface="+mn-cs"/>
                        </a:rPr>
                        <a:t> shortest (15 min) with</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 Fast onset of action</a:t>
                      </a:r>
                      <a:endParaRPr lang="en-US" sz="1200" dirty="0">
                        <a:solidFill>
                          <a:srgbClr val="A6A6A6"/>
                        </a:solidFill>
                        <a:effectLst/>
                      </a:endParaRPr>
                    </a:p>
                  </a:txBody>
                  <a:tcPr anchor="ctr"/>
                </a:tc>
                <a:tc>
                  <a:txBody>
                    <a:bodyPr/>
                    <a:lstStyle/>
                    <a:p>
                      <a:pPr algn="l"/>
                      <a:r>
                        <a:rPr lang="en-US" sz="1200" dirty="0"/>
                        <a:t>Long</a:t>
                      </a:r>
                    </a:p>
                    <a:p>
                      <a:pPr algn="l"/>
                      <a:r>
                        <a:rPr lang="en-US" sz="1200" dirty="0"/>
                        <a:t>(1-2 hours)</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Intermediate</a:t>
                      </a:r>
                    </a:p>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(40 min.)</a:t>
                      </a:r>
                    </a:p>
                  </a:txBody>
                  <a:tcPr anchor="ctr"/>
                </a:tc>
                <a:extLst>
                  <a:ext uri="{0D108BD9-81ED-4DB2-BD59-A6C34878D82A}">
                    <a16:rowId xmlns:a16="http://schemas.microsoft.com/office/drawing/2014/main" xmlns="" val="10001"/>
                  </a:ext>
                </a:extLst>
              </a:tr>
              <a:tr h="2390228">
                <a:tc>
                  <a:txBody>
                    <a:bodyPr/>
                    <a:lstStyle/>
                    <a:p>
                      <a:pPr algn="ctr"/>
                      <a:r>
                        <a:rPr lang="en-US" sz="1200" dirty="0"/>
                        <a:t>Metabolism and execration</a:t>
                      </a:r>
                    </a:p>
                  </a:txBody>
                  <a:tcPr vert="vert27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effectLst/>
                        </a:rPr>
                        <a:t>Eliminated by kidney 60% - liver 40%. </a:t>
                      </a:r>
                      <a:endParaRPr lang="en-US" sz="1200" kern="1200" dirty="0">
                        <a:solidFill>
                          <a:schemeClr val="dk1"/>
                        </a:solidFill>
                        <a:effectLst/>
                        <a:latin typeface="Wingdings" charset="2"/>
                        <a:ea typeface="+mn-ea"/>
                        <a:cs typeface="+mn-cs"/>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Eliminated by non- enzymatic chemical degradation in plasma (spontaneous hydrolysis at body pH). </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rgbClr val="C00000"/>
                          </a:solidFill>
                          <a:effectLst/>
                          <a:latin typeface="+mn-lt"/>
                          <a:ea typeface="+mn-ea"/>
                          <a:cs typeface="+mn-cs"/>
                        </a:rPr>
                        <a:t>So that, it’s the Drug</a:t>
                      </a:r>
                      <a:r>
                        <a:rPr lang="en-US" sz="1200" kern="1200" baseline="0" dirty="0">
                          <a:solidFill>
                            <a:srgbClr val="C00000"/>
                          </a:solidFill>
                          <a:effectLst/>
                          <a:latin typeface="+mn-lt"/>
                          <a:ea typeface="+mn-ea"/>
                          <a:cs typeface="+mn-cs"/>
                        </a:rPr>
                        <a:t> of choice in renal and kidney failure.</a:t>
                      </a:r>
                      <a:endParaRPr lang="en-US" sz="1200" dirty="0">
                        <a:solidFill>
                          <a:srgbClr val="C00000"/>
                        </a:solidFill>
                        <a:effectLst/>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pseudo-cholinesterase </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rgbClr val="A6A6A6"/>
                          </a:solidFill>
                          <a:effectLst/>
                          <a:latin typeface="+mn-lt"/>
                          <a:ea typeface="+mn-ea"/>
                          <a:cs typeface="+mn-cs"/>
                        </a:rPr>
                        <a:t>It’s enzyme</a:t>
                      </a:r>
                      <a:r>
                        <a:rPr lang="en-US" sz="1200" kern="1200" baseline="0" dirty="0">
                          <a:solidFill>
                            <a:srgbClr val="A6A6A6"/>
                          </a:solidFill>
                          <a:effectLst/>
                          <a:latin typeface="+mn-lt"/>
                          <a:ea typeface="+mn-ea"/>
                          <a:cs typeface="+mn-cs"/>
                        </a:rPr>
                        <a:t> in the blood which breaks down the Ach or any drugs like Ach or any other Easter</a:t>
                      </a:r>
                      <a:endParaRPr lang="en-US" sz="1200" dirty="0">
                        <a:solidFill>
                          <a:srgbClr val="A6A6A6"/>
                        </a:solidFill>
                        <a:effectLst/>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Excreted by the kidney ( 80 % ).</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Metabolized mainly by liver and excreted in bile. </a:t>
                      </a:r>
                      <a:endParaRPr lang="en-US" sz="1350" kern="1200" dirty="0">
                        <a:solidFill>
                          <a:schemeClr val="dk1"/>
                        </a:solidFill>
                        <a:effectLst/>
                        <a:latin typeface="Wingdings" charset="2"/>
                        <a:ea typeface="+mn-ea"/>
                        <a:cs typeface="+mn-cs"/>
                      </a:endParaRPr>
                    </a:p>
                    <a:p>
                      <a:pPr marL="0" algn="l" defTabSz="685800" rtl="0" eaLnBrk="1" latinLnBrk="0" hangingPunct="1"/>
                      <a:endParaRPr lang="en-US" sz="1200" dirty="0"/>
                    </a:p>
                  </a:txBody>
                  <a:tcPr anchor="ctr"/>
                </a:tc>
                <a:extLst>
                  <a:ext uri="{0D108BD9-81ED-4DB2-BD59-A6C34878D82A}">
                    <a16:rowId xmlns:a16="http://schemas.microsoft.com/office/drawing/2014/main" xmlns="" val="10002"/>
                  </a:ext>
                </a:extLst>
              </a:tr>
              <a:tr h="2870529">
                <a:tc>
                  <a:txBody>
                    <a:bodyPr/>
                    <a:lstStyle/>
                    <a:p>
                      <a:pPr algn="ctr"/>
                      <a:r>
                        <a:rPr lang="en-US" sz="1200" dirty="0"/>
                        <a:t>Side effect</a:t>
                      </a:r>
                    </a:p>
                  </a:txBody>
                  <a:tcPr vert="vert270" anchor="ctr"/>
                </a:tc>
                <a:tc>
                  <a:txBody>
                    <a:bodyPr/>
                    <a:lstStyle/>
                    <a:p>
                      <a:pPr algn="l"/>
                      <a:r>
                        <a:rPr lang="en-US" sz="1200" dirty="0"/>
                        <a:t>It is</a:t>
                      </a:r>
                      <a:r>
                        <a:rPr lang="en-US" sz="1200" baseline="0" dirty="0"/>
                        <a:t> histamine releaser which leading to:</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effectLst/>
                        </a:rPr>
                        <a:t>Bronchospasm</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effectLst/>
                        </a:rPr>
                        <a:t>Hypotension Tachycardia</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rPr>
                        <a:t>Because of adverse effect , it is not used clinically</a:t>
                      </a:r>
                      <a:r>
                        <a:rPr lang="en-US" sz="1200" kern="1200" baseline="0" dirty="0">
                          <a:solidFill>
                            <a:schemeClr val="tx1"/>
                          </a:solidFill>
                          <a:effectLst/>
                        </a:rPr>
                        <a:t> but we use more safer </a:t>
                      </a:r>
                      <a:r>
                        <a:rPr lang="en-US" sz="1200" kern="1200" dirty="0">
                          <a:solidFill>
                            <a:schemeClr val="dk1"/>
                          </a:solidFill>
                          <a:effectLst/>
                          <a:latin typeface="+mn-lt"/>
                          <a:ea typeface="+mn-ea"/>
                          <a:cs typeface="+mn-cs"/>
                        </a:rPr>
                        <a:t>derivatives </a:t>
                      </a:r>
                      <a:endParaRPr lang="en-US" sz="1200" dirty="0">
                        <a:effectLst/>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 Liberate histamine (Transient hypotension).</a:t>
                      </a:r>
                    </a:p>
                    <a:p>
                      <a:pPr marL="0" marR="0" indent="0" algn="l" defTabSz="685800" rtl="0" eaLnBrk="1" fontAlgn="auto" latinLnBrk="0" hangingPunct="1">
                        <a:lnSpc>
                          <a:spcPct val="100000"/>
                        </a:lnSpc>
                        <a:spcBef>
                          <a:spcPts val="0"/>
                        </a:spcBef>
                        <a:spcAft>
                          <a:spcPts val="0"/>
                        </a:spcAft>
                        <a:buClrTx/>
                        <a:buSzTx/>
                        <a:buFontTx/>
                        <a:buNone/>
                        <a:tabLst/>
                        <a:defRPr/>
                      </a:pPr>
                      <a:r>
                        <a:rPr lang="ar-SA" sz="1200" dirty="0">
                          <a:solidFill>
                            <a:srgbClr val="A6A6A6"/>
                          </a:solidFill>
                          <a:effectLst/>
                        </a:rPr>
                        <a:t>يعني</a:t>
                      </a:r>
                      <a:r>
                        <a:rPr lang="ar-SA" sz="1200" baseline="0" dirty="0">
                          <a:solidFill>
                            <a:srgbClr val="A6A6A6"/>
                          </a:solidFill>
                          <a:effectLst/>
                        </a:rPr>
                        <a:t> هو يسبب إفراز الهيستامين بس بكمية قليلة وهالشي يعني فيه انخفاض ضغط لكن برضو مو انخافض كبير.</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rPr>
                        <a:t>also it may cause bronchospasm which is chemically related to the </a:t>
                      </a:r>
                      <a:r>
                        <a:rPr lang="en-US" sz="1200" baseline="0" dirty="0" err="1">
                          <a:solidFill>
                            <a:schemeClr val="tx1"/>
                          </a:solidFill>
                          <a:effectLst/>
                        </a:rPr>
                        <a:t>histamkne</a:t>
                      </a:r>
                      <a:r>
                        <a:rPr lang="en-US" sz="1200" baseline="0" dirty="0">
                          <a:solidFill>
                            <a:schemeClr val="tx1"/>
                          </a:solidFill>
                          <a:effectLst/>
                        </a:rPr>
                        <a:t>.</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 Transient hypotension (due to histamine release). </a:t>
                      </a:r>
                      <a:endParaRPr lang="en-US" sz="1200" dirty="0">
                        <a:effectLst/>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Hypertension, tachycardia</a:t>
                      </a:r>
                      <a:r>
                        <a:rPr lang="en-US" sz="1200" kern="1200" baseline="0" dirty="0">
                          <a:solidFill>
                            <a:schemeClr val="dk1"/>
                          </a:solidFill>
                          <a:effectLst/>
                          <a:latin typeface="+mn-lt"/>
                          <a:ea typeface="+mn-ea"/>
                          <a:cs typeface="+mn-cs"/>
                        </a:rPr>
                        <a:t> (due to):</a:t>
                      </a:r>
                    </a:p>
                    <a:p>
                      <a:pPr algn="l"/>
                      <a:r>
                        <a:rPr lang="en-US" sz="1200" kern="1200" baseline="0" dirty="0">
                          <a:solidFill>
                            <a:schemeClr val="dk1"/>
                          </a:solidFill>
                          <a:effectLst/>
                          <a:latin typeface="+mn-lt"/>
                          <a:ea typeface="+mn-ea"/>
                          <a:cs typeface="+mn-cs"/>
                        </a:rPr>
                        <a:t>↑</a:t>
                      </a:r>
                      <a:r>
                        <a:rPr lang="en-US" sz="1200" kern="1200" dirty="0">
                          <a:solidFill>
                            <a:schemeClr val="dk1"/>
                          </a:solidFill>
                          <a:effectLst/>
                          <a:latin typeface="+mn-lt"/>
                          <a:ea typeface="+mn-ea"/>
                          <a:cs typeface="+mn-cs"/>
                        </a:rPr>
                        <a:t>norepinephrine release from adrenergic nerve </a:t>
                      </a:r>
                      <a:endParaRPr lang="en-US" sz="1200" dirty="0">
                        <a:effectLst/>
                      </a:endParaRPr>
                    </a:p>
                    <a:p>
                      <a:pPr algn="l"/>
                      <a:r>
                        <a:rPr lang="en-US" sz="1200" kern="1200" dirty="0">
                          <a:solidFill>
                            <a:schemeClr val="dk1"/>
                          </a:solidFill>
                          <a:effectLst/>
                          <a:latin typeface="+mn-lt"/>
                          <a:ea typeface="+mn-ea"/>
                          <a:cs typeface="+mn-cs"/>
                        </a:rPr>
                        <a:t>Endings.</a:t>
                      </a:r>
                    </a:p>
                    <a:p>
                      <a:pPr algn="l"/>
                      <a:r>
                        <a:rPr lang="en-US" sz="1200" kern="1200" dirty="0">
                          <a:solidFill>
                            <a:schemeClr val="dk1"/>
                          </a:solidFill>
                          <a:effectLst/>
                          <a:latin typeface="+mn-lt"/>
                          <a:ea typeface="+mn-ea"/>
                          <a:cs typeface="+mn-cs"/>
                        </a:rPr>
                        <a:t>Anti-muscarinic action (block parasympathetic </a:t>
                      </a:r>
                      <a:endParaRPr lang="en-US" sz="1200" dirty="0">
                        <a:effectLst/>
                      </a:endParaRPr>
                    </a:p>
                    <a:p>
                      <a:pPr algn="l"/>
                      <a:r>
                        <a:rPr lang="en-US" sz="1200" kern="1200" dirty="0">
                          <a:solidFill>
                            <a:schemeClr val="dk1"/>
                          </a:solidFill>
                          <a:effectLst/>
                          <a:latin typeface="+mn-lt"/>
                          <a:ea typeface="+mn-ea"/>
                          <a:cs typeface="+mn-cs"/>
                        </a:rPr>
                        <a:t>action). </a:t>
                      </a:r>
                      <a:endParaRPr lang="en-US" sz="1200" dirty="0">
                        <a:effectLst/>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few side effects </a:t>
                      </a:r>
                      <a:r>
                        <a:rPr lang="en-US" sz="1200" kern="1200" dirty="0">
                          <a:solidFill>
                            <a:schemeClr val="dk1"/>
                          </a:solidFill>
                          <a:effectLst/>
                          <a:latin typeface="+mn-lt"/>
                          <a:ea typeface="+mn-ea"/>
                          <a:cs typeface="+mn-cs"/>
                        </a:rPr>
                        <a:t>:</a:t>
                      </a:r>
                    </a:p>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No histamine release. </a:t>
                      </a:r>
                      <a:r>
                        <a:rPr lang="en-US" sz="1350" kern="1200" dirty="0">
                          <a:solidFill>
                            <a:srgbClr val="A6A6A6"/>
                          </a:solidFill>
                          <a:effectLst/>
                          <a:latin typeface="+mn-lt"/>
                          <a:ea typeface="+mn-ea"/>
                          <a:cs typeface="+mn-cs"/>
                        </a:rPr>
                        <a:t>That’s why it has low</a:t>
                      </a:r>
                      <a:r>
                        <a:rPr lang="en-US" sz="1350" kern="1200" baseline="0" dirty="0">
                          <a:solidFill>
                            <a:srgbClr val="A6A6A6"/>
                          </a:solidFill>
                          <a:effectLst/>
                          <a:latin typeface="+mn-lt"/>
                          <a:ea typeface="+mn-ea"/>
                          <a:cs typeface="+mn-cs"/>
                        </a:rPr>
                        <a:t> side effect.</a:t>
                      </a:r>
                      <a:endParaRPr lang="en-US" sz="1350" kern="1200" dirty="0">
                        <a:solidFill>
                          <a:schemeClr val="dk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No</a:t>
                      </a:r>
                      <a:r>
                        <a:rPr lang="en-US" sz="1350" kern="1200" baseline="0" dirty="0">
                          <a:solidFill>
                            <a:schemeClr val="dk1"/>
                          </a:solidFill>
                          <a:effectLst/>
                          <a:latin typeface="+mn-lt"/>
                          <a:ea typeface="+mn-ea"/>
                          <a:cs typeface="+mn-cs"/>
                        </a:rPr>
                        <a:t> </a:t>
                      </a:r>
                      <a:r>
                        <a:rPr lang="en-US" sz="1350" kern="1200" dirty="0">
                          <a:solidFill>
                            <a:schemeClr val="dk1"/>
                          </a:solidFill>
                          <a:effectLst/>
                          <a:latin typeface="+mn-lt"/>
                          <a:ea typeface="+mn-ea"/>
                          <a:cs typeface="+mn-cs"/>
                        </a:rPr>
                        <a:t>tachycardia. </a:t>
                      </a:r>
                      <a:endParaRPr lang="en-US" sz="1200" dirty="0">
                        <a:effectLst/>
                      </a:endParaRPr>
                    </a:p>
                  </a:txBody>
                  <a:tcPr anchor="ctr"/>
                </a:tc>
                <a:extLst>
                  <a:ext uri="{0D108BD9-81ED-4DB2-BD59-A6C34878D82A}">
                    <a16:rowId xmlns:a16="http://schemas.microsoft.com/office/drawing/2014/main" xmlns="" val="10003"/>
                  </a:ext>
                </a:extLst>
              </a:tr>
              <a:tr h="1813585">
                <a:tc>
                  <a:txBody>
                    <a:bodyPr/>
                    <a:lstStyle/>
                    <a:p>
                      <a:pPr algn="ctr">
                        <a:lnSpc>
                          <a:spcPct val="100000"/>
                        </a:lnSpc>
                      </a:pPr>
                      <a:r>
                        <a:rPr lang="en-US" sz="1200" spc="-15" dirty="0">
                          <a:solidFill>
                            <a:schemeClr val="tx1"/>
                          </a:solidFill>
                          <a:latin typeface="+mn-lt"/>
                          <a:cs typeface="Calibri"/>
                        </a:rPr>
                        <a:t>Contra</a:t>
                      </a:r>
                      <a:r>
                        <a:rPr lang="en-US" sz="1200" spc="-5" dirty="0">
                          <a:solidFill>
                            <a:schemeClr val="tx1"/>
                          </a:solidFill>
                          <a:latin typeface="+mn-lt"/>
                          <a:cs typeface="Calibri"/>
                        </a:rPr>
                        <a:t>indications</a:t>
                      </a:r>
                    </a:p>
                    <a:p>
                      <a:pPr algn="ctr">
                        <a:lnSpc>
                          <a:spcPct val="100000"/>
                        </a:lnSpc>
                      </a:pPr>
                      <a:r>
                        <a:rPr lang="en-US" sz="1200" spc="-5" dirty="0">
                          <a:solidFill>
                            <a:schemeClr val="tx1"/>
                          </a:solidFill>
                          <a:latin typeface="+mn-lt"/>
                          <a:cs typeface="Calibri"/>
                        </a:rPr>
                        <a:t>(should be avoid in)</a:t>
                      </a:r>
                      <a:endParaRPr lang="en-US" sz="1200" dirty="0">
                        <a:solidFill>
                          <a:schemeClr val="tx1"/>
                        </a:solidFill>
                        <a:latin typeface="+mn-lt"/>
                        <a:cs typeface="Calibri"/>
                      </a:endParaRPr>
                    </a:p>
                  </a:txBody>
                  <a:tcPr vert="vert27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effectLst/>
                        </a:rPr>
                        <a:t>---------</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asthmatic patients. </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bg1">
                              <a:lumMod val="50000"/>
                            </a:schemeClr>
                          </a:solidFill>
                          <a:effectLst/>
                          <a:latin typeface="+mn-lt"/>
                          <a:ea typeface="+mn-ea"/>
                          <a:cs typeface="+mn-cs"/>
                        </a:rPr>
                        <a:t>Because they already</a:t>
                      </a:r>
                      <a:r>
                        <a:rPr lang="en-US" sz="1200" kern="1200" baseline="0" dirty="0">
                          <a:solidFill>
                            <a:schemeClr val="bg1">
                              <a:lumMod val="50000"/>
                            </a:schemeClr>
                          </a:solidFill>
                          <a:effectLst/>
                          <a:latin typeface="+mn-lt"/>
                          <a:ea typeface="+mn-ea"/>
                          <a:cs typeface="+mn-cs"/>
                        </a:rPr>
                        <a:t> have bronchospasm.</a:t>
                      </a:r>
                    </a:p>
                  </a:txBody>
                  <a:tcPr anchor="ctr"/>
                </a:tc>
                <a:tc>
                  <a:txBody>
                    <a:bodyPr/>
                    <a:lstStyle/>
                    <a:p>
                      <a:pPr algn="l"/>
                      <a:r>
                        <a:rPr lang="en-US" sz="1200" kern="1200" dirty="0">
                          <a:solidFill>
                            <a:schemeClr val="dk1"/>
                          </a:solidFill>
                          <a:effectLst/>
                          <a:latin typeface="+mn-lt"/>
                          <a:ea typeface="+mn-ea"/>
                          <a:cs typeface="+mn-cs"/>
                        </a:rPr>
                        <a:t>1- liver disease </a:t>
                      </a:r>
                    </a:p>
                    <a:p>
                      <a:pPr algn="l"/>
                      <a:r>
                        <a:rPr lang="en-US" sz="1200" kern="1200" dirty="0">
                          <a:solidFill>
                            <a:schemeClr val="dk1"/>
                          </a:solidFill>
                          <a:effectLst/>
                          <a:latin typeface="+mn-lt"/>
                          <a:ea typeface="+mn-ea"/>
                          <a:cs typeface="+mn-cs"/>
                        </a:rPr>
                        <a:t>2- Genetic</a:t>
                      </a:r>
                      <a:r>
                        <a:rPr lang="en-US" sz="1200" kern="1200" baseline="0" dirty="0">
                          <a:solidFill>
                            <a:schemeClr val="dk1"/>
                          </a:solidFill>
                          <a:effectLst/>
                          <a:latin typeface="+mn-lt"/>
                          <a:ea typeface="+mn-ea"/>
                          <a:cs typeface="+mn-cs"/>
                        </a:rPr>
                        <a:t> </a:t>
                      </a:r>
                      <a:r>
                        <a:rPr lang="en-US" sz="1200" b="0" kern="1200" dirty="0">
                          <a:solidFill>
                            <a:schemeClr val="dk1"/>
                          </a:solidFill>
                          <a:effectLst/>
                          <a:latin typeface="+mn-lt"/>
                          <a:ea typeface="+mn-ea"/>
                          <a:cs typeface="+mn-cs"/>
                        </a:rPr>
                        <a:t>cholinesterase deficiency</a:t>
                      </a:r>
                      <a:endParaRPr lang="en-US" sz="1200" b="0" kern="1200" baseline="0" dirty="0">
                        <a:solidFill>
                          <a:schemeClr val="dk1"/>
                        </a:solidFill>
                        <a:effectLst/>
                        <a:latin typeface="+mn-lt"/>
                        <a:ea typeface="+mn-ea"/>
                        <a:cs typeface="+mn-cs"/>
                      </a:endParaRPr>
                    </a:p>
                    <a:p>
                      <a:pPr algn="l"/>
                      <a:r>
                        <a:rPr lang="en-US" sz="1200" b="0" kern="1200" dirty="0">
                          <a:solidFill>
                            <a:schemeClr val="dk1"/>
                          </a:solidFill>
                          <a:effectLst/>
                          <a:latin typeface="+mn-lt"/>
                          <a:ea typeface="+mn-ea"/>
                          <a:cs typeface="+mn-cs"/>
                        </a:rPr>
                        <a:t>3-</a:t>
                      </a:r>
                      <a:r>
                        <a:rPr lang="en-US" sz="1200" b="0" kern="1200" baseline="0" dirty="0">
                          <a:solidFill>
                            <a:schemeClr val="dk1"/>
                          </a:solidFill>
                          <a:effectLst/>
                          <a:latin typeface="+mn-lt"/>
                          <a:ea typeface="+mn-ea"/>
                          <a:cs typeface="+mn-cs"/>
                        </a:rPr>
                        <a:t> </a:t>
                      </a:r>
                      <a:r>
                        <a:rPr lang="en-US" sz="1200" b="0" kern="1200" dirty="0">
                          <a:solidFill>
                            <a:schemeClr val="dk1"/>
                          </a:solidFill>
                          <a:effectLst/>
                          <a:latin typeface="+mn-lt"/>
                          <a:ea typeface="+mn-ea"/>
                          <a:cs typeface="+mn-cs"/>
                        </a:rPr>
                        <a:t>malnutrition</a:t>
                      </a:r>
                    </a:p>
                    <a:p>
                      <a:pPr algn="l"/>
                      <a:r>
                        <a:rPr lang="en-US" sz="1200" b="0" kern="1200" dirty="0">
                          <a:solidFill>
                            <a:schemeClr val="dk1"/>
                          </a:solidFill>
                          <a:effectLst/>
                          <a:latin typeface="+mn-lt"/>
                          <a:ea typeface="+mn-ea"/>
                          <a:cs typeface="+mn-cs"/>
                        </a:rPr>
                        <a:t>(in any  of this</a:t>
                      </a:r>
                      <a:r>
                        <a:rPr lang="en-US" sz="1200" b="0" kern="1200" baseline="0" dirty="0">
                          <a:solidFill>
                            <a:schemeClr val="dk1"/>
                          </a:solidFill>
                          <a:effectLst/>
                          <a:latin typeface="+mn-lt"/>
                          <a:ea typeface="+mn-ea"/>
                          <a:cs typeface="+mn-cs"/>
                        </a:rPr>
                        <a:t> disease the duration of action will increase)</a:t>
                      </a:r>
                      <a:r>
                        <a:rPr lang="en-US" sz="1200" b="0" kern="1200" dirty="0">
                          <a:solidFill>
                            <a:schemeClr val="dk1"/>
                          </a:solidFill>
                          <a:effectLst/>
                          <a:latin typeface="+mn-lt"/>
                          <a:ea typeface="+mn-ea"/>
                          <a:cs typeface="+mn-cs"/>
                        </a:rPr>
                        <a:t> </a:t>
                      </a:r>
                      <a:endParaRPr lang="en-US" sz="1200" b="0" dirty="0">
                        <a:effectLst/>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patient with coronary diseases </a:t>
                      </a:r>
                      <a:endParaRPr lang="en-US" sz="1200" dirty="0">
                        <a:effectLst/>
                      </a:endParaRPr>
                    </a:p>
                    <a:p>
                      <a:pPr algn="l"/>
                      <a:endParaRPr lang="en-US" sz="1200" dirty="0"/>
                    </a:p>
                  </a:txBody>
                  <a:tcPr anchor="ctr"/>
                </a:tc>
                <a:tc>
                  <a:txBody>
                    <a:bodyPr/>
                    <a:lstStyle/>
                    <a:p>
                      <a:pPr algn="ctr"/>
                      <a:r>
                        <a:rPr lang="en-US" sz="1200" dirty="0"/>
                        <a:t>---------</a:t>
                      </a:r>
                    </a:p>
                  </a:txBody>
                  <a:tcPr anchor="ctr"/>
                </a:tc>
                <a:extLst>
                  <a:ext uri="{0D108BD9-81ED-4DB2-BD59-A6C34878D82A}">
                    <a16:rowId xmlns:a16="http://schemas.microsoft.com/office/drawing/2014/main" xmlns="" val="10004"/>
                  </a:ext>
                </a:extLst>
              </a:tr>
              <a:tr h="476840">
                <a:tc>
                  <a:txBody>
                    <a:bodyPr/>
                    <a:lstStyle/>
                    <a:p>
                      <a:pPr algn="ctr">
                        <a:lnSpc>
                          <a:spcPct val="100000"/>
                        </a:lnSpc>
                      </a:pPr>
                      <a:r>
                        <a:rPr lang="en-US" sz="1200" spc="-15" dirty="0">
                          <a:solidFill>
                            <a:schemeClr val="tx1"/>
                          </a:solidFill>
                          <a:latin typeface="+mn-lt"/>
                          <a:cs typeface="Calibri"/>
                        </a:rPr>
                        <a:t>Potency</a:t>
                      </a:r>
                      <a:endParaRPr lang="en-US" sz="1200" dirty="0">
                        <a:solidFill>
                          <a:schemeClr val="tx1"/>
                        </a:solidFill>
                        <a:latin typeface="+mn-lt"/>
                        <a:cs typeface="Calibri"/>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solidFill>
                            <a:srgbClr val="A6A6A6"/>
                          </a:solidFill>
                          <a:latin typeface="+mn-lt"/>
                          <a:cs typeface="Calibri"/>
                        </a:rPr>
                        <a:t>A type </a:t>
                      </a:r>
                      <a:r>
                        <a:rPr lang="en-US" sz="1200" spc="-5" dirty="0">
                          <a:solidFill>
                            <a:srgbClr val="A6A6A6"/>
                          </a:solidFill>
                          <a:latin typeface="+mn-lt"/>
                          <a:cs typeface="Calibri"/>
                        </a:rPr>
                        <a:t>of  </a:t>
                      </a:r>
                      <a:r>
                        <a:rPr lang="en-US" sz="1200" spc="-10" dirty="0">
                          <a:solidFill>
                            <a:srgbClr val="A6A6A6"/>
                          </a:solidFill>
                          <a:latin typeface="+mn-lt"/>
                          <a:cs typeface="Calibri"/>
                        </a:rPr>
                        <a:t>curare</a:t>
                      </a:r>
                      <a:r>
                        <a:rPr lang="en-US" sz="1200" spc="-95" dirty="0">
                          <a:solidFill>
                            <a:srgbClr val="A6A6A6"/>
                          </a:solidFill>
                          <a:latin typeface="+mn-lt"/>
                          <a:cs typeface="Calibri"/>
                        </a:rPr>
                        <a:t> </a:t>
                      </a:r>
                      <a:r>
                        <a:rPr lang="en-US" sz="1200" dirty="0">
                          <a:solidFill>
                            <a:srgbClr val="A6A6A6"/>
                          </a:solidFill>
                          <a:latin typeface="+mn-lt"/>
                          <a:cs typeface="Calibri"/>
                        </a:rPr>
                        <a:t>drugs.</a:t>
                      </a:r>
                    </a:p>
                  </a:txBody>
                  <a:tcPr anchor="ct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As </a:t>
                      </a:r>
                      <a:r>
                        <a:rPr lang="en-US" sz="1200" spc="-5" dirty="0">
                          <a:latin typeface="+mn-lt"/>
                          <a:cs typeface="Calibri"/>
                        </a:rPr>
                        <a:t>potent </a:t>
                      </a:r>
                      <a:r>
                        <a:rPr lang="en-US" sz="1200" dirty="0">
                          <a:latin typeface="+mn-lt"/>
                          <a:cs typeface="Calibri"/>
                        </a:rPr>
                        <a:t>as</a:t>
                      </a:r>
                      <a:r>
                        <a:rPr lang="en-US" sz="1200" spc="-75" dirty="0">
                          <a:latin typeface="+mn-lt"/>
                          <a:cs typeface="Calibri"/>
                        </a:rPr>
                        <a:t> </a:t>
                      </a:r>
                      <a:r>
                        <a:rPr lang="en-US" sz="1200" spc="-10" dirty="0">
                          <a:latin typeface="+mn-lt"/>
                          <a:cs typeface="Calibri"/>
                        </a:rPr>
                        <a:t>curare.</a:t>
                      </a:r>
                      <a:endParaRPr lang="en-US" sz="1200" dirty="0">
                        <a:latin typeface="+mn-lt"/>
                        <a:cs typeface="Calibri"/>
                      </a:endParaRPr>
                    </a:p>
                  </a:txBody>
                  <a:tcPr anchor="ctr"/>
                </a:tc>
                <a:tc hMerge="1">
                  <a:txBody>
                    <a:bodyPr/>
                    <a:lstStyle/>
                    <a:p>
                      <a:endParaRPr lang="en-US" sz="1200" dirty="0">
                        <a:effectLst/>
                      </a:endParaRPr>
                    </a:p>
                  </a:txBody>
                  <a:tcP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6 times </a:t>
                      </a:r>
                      <a:r>
                        <a:rPr lang="en-US" sz="1200" spc="-5" dirty="0">
                          <a:latin typeface="+mn-lt"/>
                          <a:cs typeface="Calibri"/>
                        </a:rPr>
                        <a:t>more potent </a:t>
                      </a:r>
                      <a:r>
                        <a:rPr lang="en-US" sz="1200" dirty="0">
                          <a:latin typeface="+mn-lt"/>
                          <a:cs typeface="Calibri"/>
                        </a:rPr>
                        <a:t>than</a:t>
                      </a:r>
                      <a:r>
                        <a:rPr lang="en-US" sz="1200" spc="-105" dirty="0">
                          <a:latin typeface="+mn-lt"/>
                          <a:cs typeface="Calibri"/>
                        </a:rPr>
                        <a:t> </a:t>
                      </a:r>
                      <a:r>
                        <a:rPr lang="en-US" sz="1200" spc="-10" dirty="0">
                          <a:latin typeface="+mn-lt"/>
                          <a:cs typeface="Calibri"/>
                        </a:rPr>
                        <a:t>curare.</a:t>
                      </a:r>
                      <a:endParaRPr lang="en-US" sz="1200" dirty="0">
                        <a:latin typeface="+mn-lt"/>
                        <a:cs typeface="Calibri"/>
                      </a:endParaRPr>
                    </a:p>
                  </a:txBody>
                  <a:tcPr anchor="ctr"/>
                </a:tc>
                <a:tc hMerge="1">
                  <a:txBody>
                    <a:bodyPr/>
                    <a:lstStyle/>
                    <a:p>
                      <a:endParaRPr lang="en-US" sz="12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87895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9723"/>
            <a:ext cx="6364942" cy="7171194"/>
          </a:xfrm>
          <a:prstGeom prst="rect">
            <a:avLst/>
          </a:prstGeom>
          <a:noFill/>
        </p:spPr>
        <p:txBody>
          <a:bodyPr wrap="square" rtlCol="0">
            <a:spAutoFit/>
          </a:bodyPr>
          <a:lstStyle/>
          <a:p>
            <a:pPr algn="ctr"/>
            <a:r>
              <a:rPr lang="en-US" sz="2400" dirty="0">
                <a:solidFill>
                  <a:srgbClr val="2E6AA6"/>
                </a:solidFill>
              </a:rPr>
              <a:t>More explanation for the information in the previous table:</a:t>
            </a:r>
          </a:p>
          <a:p>
            <a:pPr marL="285750" indent="-285750">
              <a:buFont typeface="Arial" charset="0"/>
              <a:buChar char="•"/>
            </a:pPr>
            <a:endParaRPr lang="en-US" sz="2400" dirty="0">
              <a:solidFill>
                <a:srgbClr val="2E6AA6"/>
              </a:solidFill>
            </a:endParaRPr>
          </a:p>
          <a:p>
            <a:pPr marL="285750" indent="-285750">
              <a:buFont typeface="Arial" charset="0"/>
              <a:buChar char="•"/>
            </a:pPr>
            <a:r>
              <a:rPr lang="en-US" sz="1600" dirty="0" err="1">
                <a:solidFill>
                  <a:schemeClr val="bg1">
                    <a:lumMod val="50000"/>
                  </a:schemeClr>
                </a:solidFill>
              </a:rPr>
              <a:t>Atracurium</a:t>
            </a:r>
            <a:r>
              <a:rPr lang="en-US" sz="1600" dirty="0">
                <a:solidFill>
                  <a:schemeClr val="bg1">
                    <a:lumMod val="50000"/>
                  </a:schemeClr>
                </a:solidFill>
              </a:rPr>
              <a:t> is a drug injected inside the blood circulation and after 30 minutes it degrades by itself (without the involvement of any enzyme), it degrades because the ph of this drug differs from the ph of the blood which makes the drug unstable, which leads to drug degradation. </a:t>
            </a:r>
          </a:p>
          <a:p>
            <a:pPr marL="285750" indent="-285750">
              <a:buFont typeface="Wingdings" panose="05000000000000000000" pitchFamily="2" charset="2"/>
              <a:buChar char="v"/>
            </a:pPr>
            <a:r>
              <a:rPr lang="en-US" sz="1600" dirty="0">
                <a:solidFill>
                  <a:schemeClr val="bg1">
                    <a:lumMod val="50000"/>
                  </a:schemeClr>
                </a:solidFill>
              </a:rPr>
              <a:t>So the we can use </a:t>
            </a:r>
            <a:r>
              <a:rPr lang="en-US" sz="1600" dirty="0" err="1">
                <a:solidFill>
                  <a:schemeClr val="bg1">
                    <a:lumMod val="50000"/>
                  </a:schemeClr>
                </a:solidFill>
              </a:rPr>
              <a:t>Atracurium</a:t>
            </a:r>
            <a:r>
              <a:rPr lang="en-US" sz="1600" dirty="0">
                <a:solidFill>
                  <a:schemeClr val="bg1">
                    <a:lumMod val="50000"/>
                  </a:schemeClr>
                </a:solidFill>
              </a:rPr>
              <a:t> in liver and kidney failure because it can be metabolized by itself.</a:t>
            </a:r>
          </a:p>
          <a:p>
            <a:pPr marL="285750" indent="-285750">
              <a:buFont typeface="Arial" charset="0"/>
              <a:buChar char="•"/>
            </a:pPr>
            <a:r>
              <a:rPr lang="en-US" sz="1600" dirty="0">
                <a:solidFill>
                  <a:schemeClr val="bg1">
                    <a:lumMod val="50000"/>
                  </a:schemeClr>
                </a:solidFill>
              </a:rPr>
              <a:t>The liver disease can make the duration of action of Mivacurium longer, because the liver is responsible for the synthesis of the enzyme (pseudo-cholinesterase), which the </a:t>
            </a:r>
            <a:r>
              <a:rPr lang="en-US" sz="1600" dirty="0" err="1">
                <a:solidFill>
                  <a:schemeClr val="bg1">
                    <a:lumMod val="50000"/>
                  </a:schemeClr>
                </a:solidFill>
              </a:rPr>
              <a:t>mivacrurium</a:t>
            </a:r>
            <a:r>
              <a:rPr lang="en-US" sz="1600" dirty="0">
                <a:solidFill>
                  <a:schemeClr val="bg1">
                    <a:lumMod val="50000"/>
                  </a:schemeClr>
                </a:solidFill>
              </a:rPr>
              <a:t> metabolized by.</a:t>
            </a:r>
          </a:p>
          <a:p>
            <a:pPr marL="285750" indent="-285750">
              <a:buFont typeface="Arial" panose="020B0604020202020204" pitchFamily="34" charset="0"/>
              <a:buChar char="•"/>
            </a:pPr>
            <a:r>
              <a:rPr lang="en-US" sz="1600" dirty="0">
                <a:solidFill>
                  <a:schemeClr val="bg1">
                    <a:lumMod val="50000"/>
                  </a:schemeClr>
                </a:solidFill>
              </a:rPr>
              <a:t> Also malnutrition can cause longer duration because if there is no amino acid, which is the main source for protein synthesis while the enzyme is a form of proteins.</a:t>
            </a:r>
          </a:p>
          <a:p>
            <a:pPr marL="285750" indent="-285750">
              <a:buFont typeface="Arial" panose="020B0604020202020204" pitchFamily="34" charset="0"/>
              <a:buChar char="•"/>
            </a:pPr>
            <a:r>
              <a:rPr lang="en-US" sz="1600" dirty="0">
                <a:solidFill>
                  <a:schemeClr val="bg1">
                    <a:lumMod val="50000"/>
                  </a:schemeClr>
                </a:solidFill>
              </a:rPr>
              <a:t>The </a:t>
            </a:r>
            <a:r>
              <a:rPr lang="en-US" sz="1600" dirty="0" err="1">
                <a:solidFill>
                  <a:schemeClr val="bg1">
                    <a:lumMod val="50000"/>
                  </a:schemeClr>
                </a:solidFill>
              </a:rPr>
              <a:t>Pancuronium</a:t>
            </a:r>
            <a:r>
              <a:rPr lang="en-US" sz="1600" dirty="0">
                <a:solidFill>
                  <a:schemeClr val="bg1">
                    <a:lumMod val="50000"/>
                  </a:schemeClr>
                </a:solidFill>
              </a:rPr>
              <a:t> act by the stimulation of sympathetic nervous system by increase releasing of norepinephrine. By the same time the drug inhibit parasympathetic nervous system by blocking muscarinic receptors (parasympathetic receptors),  however, sympathetic is stimulated which leads to hypertension and increasing of the heart rate while the parasympathetic is sleeping. So, no revers action.</a:t>
            </a:r>
          </a:p>
          <a:p>
            <a:pPr marL="285750" indent="-285750">
              <a:buFont typeface="Arial" panose="020B0604020202020204" pitchFamily="34" charset="0"/>
              <a:buChar char="•"/>
            </a:pPr>
            <a:r>
              <a:rPr lang="en-US" sz="1600" dirty="0">
                <a:solidFill>
                  <a:schemeClr val="bg1">
                    <a:lumMod val="50000"/>
                  </a:schemeClr>
                </a:solidFill>
              </a:rPr>
              <a:t>Anti-histamine pretreatment may prevent side effect that is related to histamine. </a:t>
            </a:r>
          </a:p>
          <a:p>
            <a:pPr marL="285750" indent="-285750">
              <a:buFont typeface="Arial" panose="020B0604020202020204" pitchFamily="34" charset="0"/>
              <a:buChar char="•"/>
            </a:pPr>
            <a:endParaRPr lang="en-US" sz="1600" dirty="0">
              <a:solidFill>
                <a:schemeClr val="bg1">
                  <a:lumMod val="50000"/>
                </a:schemeClr>
              </a:solidFill>
            </a:endParaRPr>
          </a:p>
          <a:p>
            <a:pPr marL="285750" indent="-285750">
              <a:buFont typeface="Wingdings" panose="05000000000000000000" pitchFamily="2" charset="2"/>
              <a:buChar char="Ø"/>
            </a:pPr>
            <a:r>
              <a:rPr lang="en-US" sz="1600" dirty="0">
                <a:solidFill>
                  <a:srgbClr val="C00000"/>
                </a:solidFill>
              </a:rPr>
              <a:t>Liver diseases will increase the duration of action of the drugs metabolized or excreted by the liver.</a:t>
            </a:r>
            <a:r>
              <a:rPr lang="en-US" dirty="0">
                <a:solidFill>
                  <a:srgbClr val="C00000"/>
                </a:solidFill>
              </a:rPr>
              <a:t> </a:t>
            </a:r>
          </a:p>
          <a:p>
            <a:pPr marL="285750" indent="-285750">
              <a:buFont typeface="Wingdings" panose="05000000000000000000" pitchFamily="2" charset="2"/>
              <a:buChar char="Ø"/>
            </a:pPr>
            <a:r>
              <a:rPr lang="en-US" dirty="0">
                <a:solidFill>
                  <a:srgbClr val="C00000"/>
                </a:solidFill>
              </a:rPr>
              <a:t>As well as kidney diseases</a:t>
            </a:r>
            <a:endParaRPr lang="en-US" sz="1600" dirty="0">
              <a:solidFill>
                <a:srgbClr val="C00000"/>
              </a:solidFill>
            </a:endParaRPr>
          </a:p>
        </p:txBody>
      </p:sp>
      <p:sp>
        <p:nvSpPr>
          <p:cNvPr id="3" name="TextBox 2"/>
          <p:cNvSpPr txBox="1"/>
          <p:nvPr/>
        </p:nvSpPr>
        <p:spPr>
          <a:xfrm>
            <a:off x="3622431" y="352308"/>
            <a:ext cx="3235569" cy="584775"/>
          </a:xfrm>
          <a:prstGeom prst="rect">
            <a:avLst/>
          </a:prstGeom>
          <a:noFill/>
        </p:spPr>
        <p:txBody>
          <a:bodyPr wrap="square" rtlCol="0">
            <a:spAutoFit/>
          </a:bodyPr>
          <a:lstStyle/>
          <a:p>
            <a:pPr algn="r"/>
            <a:r>
              <a:rPr lang="en-US" sz="3200" dirty="0">
                <a:solidFill>
                  <a:schemeClr val="bg1">
                    <a:lumMod val="65000"/>
                  </a:schemeClr>
                </a:solidFill>
              </a:rPr>
              <a:t>Important to read </a:t>
            </a:r>
          </a:p>
        </p:txBody>
      </p:sp>
    </p:spTree>
    <p:extLst>
      <p:ext uri="{BB962C8B-B14F-4D97-AF65-F5344CB8AC3E}">
        <p14:creationId xmlns:p14="http://schemas.microsoft.com/office/powerpoint/2010/main" val="26207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10" y="1028131"/>
            <a:ext cx="6580094" cy="4062651"/>
          </a:xfrm>
          <a:prstGeom prst="rect">
            <a:avLst/>
          </a:prstGeom>
          <a:noFill/>
        </p:spPr>
        <p:txBody>
          <a:bodyPr wrap="square" rtlCol="0">
            <a:spAutoFit/>
          </a:bodyPr>
          <a:lstStyle/>
          <a:p>
            <a:pPr algn="ctr"/>
            <a:endParaRPr lang="en-US" sz="2000" b="1" dirty="0">
              <a:solidFill>
                <a:srgbClr val="2E6AA6"/>
              </a:solidFill>
            </a:endParaRPr>
          </a:p>
          <a:p>
            <a:r>
              <a:rPr lang="en-US" sz="2000" b="1" dirty="0">
                <a:solidFill>
                  <a:srgbClr val="2E6AA6"/>
                </a:solidFill>
              </a:rPr>
              <a:t>Mechanism of action:</a:t>
            </a:r>
          </a:p>
          <a:p>
            <a:endParaRPr lang="en-US" sz="2000" b="1" dirty="0">
              <a:solidFill>
                <a:srgbClr val="2E6AA6"/>
              </a:solidFill>
            </a:endParaRPr>
          </a:p>
          <a:p>
            <a:endParaRPr lang="en-US" sz="2000" b="1" dirty="0">
              <a:solidFill>
                <a:srgbClr val="2E6AA6"/>
              </a:solidFill>
            </a:endParaRPr>
          </a:p>
          <a:p>
            <a:endParaRPr lang="en-US" sz="2000" b="1" dirty="0">
              <a:solidFill>
                <a:srgbClr val="2E6AA6"/>
              </a:solidFill>
            </a:endParaRPr>
          </a:p>
          <a:p>
            <a:endParaRPr lang="en-US" sz="2000" b="1" dirty="0">
              <a:solidFill>
                <a:srgbClr val="2E6AA6"/>
              </a:solidFill>
            </a:endParaRPr>
          </a:p>
          <a:p>
            <a:endParaRPr lang="en-US" sz="2000" b="1" dirty="0">
              <a:solidFill>
                <a:srgbClr val="2E6AA6"/>
              </a:solidFill>
            </a:endParaRPr>
          </a:p>
          <a:p>
            <a:endParaRPr lang="en-US" sz="2000" b="1" dirty="0">
              <a:solidFill>
                <a:srgbClr val="2E6AA6"/>
              </a:solidFill>
            </a:endParaRPr>
          </a:p>
          <a:p>
            <a:endParaRPr lang="en-US" sz="2000" b="1" dirty="0">
              <a:solidFill>
                <a:srgbClr val="2E6AA6"/>
              </a:solidFill>
            </a:endParaRPr>
          </a:p>
          <a:p>
            <a:endParaRPr lang="en-US" sz="2000" b="1" dirty="0">
              <a:solidFill>
                <a:srgbClr val="2E6AA6"/>
              </a:solidFill>
            </a:endParaRPr>
          </a:p>
          <a:p>
            <a:endParaRPr lang="en-US" sz="2000" b="1" dirty="0">
              <a:solidFill>
                <a:srgbClr val="2E6AA6"/>
              </a:solidFill>
            </a:endParaRPr>
          </a:p>
          <a:p>
            <a:endParaRPr lang="en-US" sz="2000" b="1" dirty="0">
              <a:solidFill>
                <a:srgbClr val="2E6AA6"/>
              </a:solidFill>
            </a:endParaRPr>
          </a:p>
          <a:p>
            <a:r>
              <a:rPr lang="en-US" b="1" dirty="0">
                <a:solidFill>
                  <a:srgbClr val="2E6AA6"/>
                </a:solidFill>
              </a:rPr>
              <a:t>Example: Succinylcholine (</a:t>
            </a:r>
            <a:r>
              <a:rPr lang="en-US" b="1" dirty="0" err="1">
                <a:solidFill>
                  <a:srgbClr val="2E6AA6"/>
                </a:solidFill>
              </a:rPr>
              <a:t>suxamethonium</a:t>
            </a:r>
            <a:r>
              <a:rPr lang="en-US" b="1" dirty="0">
                <a:solidFill>
                  <a:srgbClr val="2E6AA6"/>
                </a:solidFill>
              </a:rPr>
              <a:t>) </a:t>
            </a:r>
          </a:p>
        </p:txBody>
      </p:sp>
      <p:graphicFrame>
        <p:nvGraphicFramePr>
          <p:cNvPr id="3" name="Diagram 2"/>
          <p:cNvGraphicFramePr/>
          <p:nvPr>
            <p:extLst>
              <p:ext uri="{D42A27DB-BD31-4B8C-83A1-F6EECF244321}">
                <p14:modId xmlns:p14="http://schemas.microsoft.com/office/powerpoint/2010/main" val="3714542494"/>
              </p:ext>
            </p:extLst>
          </p:nvPr>
        </p:nvGraphicFramePr>
        <p:xfrm>
          <a:off x="98210" y="1438215"/>
          <a:ext cx="6580094" cy="1544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98210" y="3062336"/>
            <a:ext cx="1326776" cy="830997"/>
          </a:xfrm>
          <a:prstGeom prst="rect">
            <a:avLst/>
          </a:prstGeom>
          <a:noFill/>
          <a:ln w="28575">
            <a:solidFill>
              <a:schemeClr val="accent1"/>
            </a:solidFill>
          </a:ln>
        </p:spPr>
        <p:txBody>
          <a:bodyPr wrap="square" rtlCol="0">
            <a:spAutoFit/>
          </a:bodyPr>
          <a:lstStyle/>
          <a:p>
            <a:r>
              <a:rPr lang="en-US" sz="1200" dirty="0"/>
              <a:t>in post- junctional membrane of neuromuscular junction </a:t>
            </a:r>
          </a:p>
        </p:txBody>
      </p:sp>
      <p:cxnSp>
        <p:nvCxnSpPr>
          <p:cNvPr id="5" name="Straight Arrow Connector 4"/>
          <p:cNvCxnSpPr/>
          <p:nvPr/>
        </p:nvCxnSpPr>
        <p:spPr>
          <a:xfrm flipV="1">
            <a:off x="595099" y="2634970"/>
            <a:ext cx="0" cy="42033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29786" y="3055306"/>
            <a:ext cx="4948518" cy="954107"/>
          </a:xfrm>
          <a:prstGeom prst="rect">
            <a:avLst/>
          </a:prstGeom>
          <a:noFill/>
          <a:ln>
            <a:solidFill>
              <a:schemeClr val="accent1"/>
            </a:solidFill>
          </a:ln>
        </p:spPr>
        <p:txBody>
          <a:bodyPr wrap="square" rtlCol="0">
            <a:spAutoFit/>
          </a:bodyPr>
          <a:lstStyle/>
          <a:p>
            <a:pPr marL="12700" marR="5080">
              <a:lnSpc>
                <a:spcPct val="100000"/>
              </a:lnSpc>
              <a:spcBef>
                <a:spcPts val="5"/>
              </a:spcBef>
            </a:pPr>
            <a:r>
              <a:rPr lang="en-US" sz="1400" spc="-5" dirty="0">
                <a:solidFill>
                  <a:srgbClr val="A6A6A6"/>
                </a:solidFill>
                <a:cs typeface="Calibri"/>
              </a:rPr>
              <a:t>Persistent depolarization  leading to</a:t>
            </a:r>
            <a:r>
              <a:rPr lang="en-US" sz="1400" spc="-60" dirty="0">
                <a:solidFill>
                  <a:srgbClr val="A6A6A6"/>
                </a:solidFill>
                <a:cs typeface="Calibri"/>
              </a:rPr>
              <a:t> </a:t>
            </a:r>
            <a:r>
              <a:rPr lang="en-US" sz="1400" spc="-5" dirty="0">
                <a:solidFill>
                  <a:srgbClr val="A6A6A6"/>
                </a:solidFill>
                <a:cs typeface="Calibri"/>
              </a:rPr>
              <a:t>paralysis.</a:t>
            </a:r>
            <a:endParaRPr lang="en-US" sz="1400" dirty="0">
              <a:solidFill>
                <a:srgbClr val="A6A6A6"/>
              </a:solidFill>
              <a:cs typeface="Calibri"/>
            </a:endParaRPr>
          </a:p>
          <a:p>
            <a:pPr marL="12700" marR="81915">
              <a:lnSpc>
                <a:spcPct val="100000"/>
              </a:lnSpc>
            </a:pPr>
            <a:r>
              <a:rPr lang="en-US" sz="1400" spc="-5" dirty="0">
                <a:solidFill>
                  <a:srgbClr val="A6A6A6"/>
                </a:solidFill>
                <a:cs typeface="Calibri"/>
              </a:rPr>
              <a:t>The muscle fibers will not repolarize,  therefore the cell is not  ready to bind with</a:t>
            </a:r>
            <a:r>
              <a:rPr lang="en-US" sz="1400" spc="-45" dirty="0">
                <a:solidFill>
                  <a:srgbClr val="A6A6A6"/>
                </a:solidFill>
                <a:cs typeface="Calibri"/>
              </a:rPr>
              <a:t> </a:t>
            </a:r>
            <a:r>
              <a:rPr lang="en-US" sz="1400" spc="-5" dirty="0">
                <a:solidFill>
                  <a:srgbClr val="A6A6A6"/>
                </a:solidFill>
                <a:cs typeface="Calibri"/>
              </a:rPr>
              <a:t>Ach.</a:t>
            </a:r>
          </a:p>
          <a:p>
            <a:pPr marL="12700" marR="81915">
              <a:lnSpc>
                <a:spcPct val="100000"/>
              </a:lnSpc>
            </a:pPr>
            <a:r>
              <a:rPr lang="en-US" sz="1400" spc="-5" dirty="0">
                <a:solidFill>
                  <a:srgbClr val="A6A6A6"/>
                </a:solidFill>
                <a:cs typeface="Calibri"/>
              </a:rPr>
              <a:t> </a:t>
            </a:r>
            <a:r>
              <a:rPr lang="en-US" sz="1400" dirty="0">
                <a:solidFill>
                  <a:srgbClr val="9B261F"/>
                </a:solidFill>
              </a:rPr>
              <a:t>They are agonist drugs</a:t>
            </a:r>
          </a:p>
        </p:txBody>
      </p:sp>
      <p:graphicFrame>
        <p:nvGraphicFramePr>
          <p:cNvPr id="12" name="Table 11"/>
          <p:cNvGraphicFramePr>
            <a:graphicFrameLocks noGrp="1"/>
          </p:cNvGraphicFramePr>
          <p:nvPr>
            <p:extLst>
              <p:ext uri="{D42A27DB-BD31-4B8C-83A1-F6EECF244321}">
                <p14:modId xmlns:p14="http://schemas.microsoft.com/office/powerpoint/2010/main" val="447949539"/>
              </p:ext>
            </p:extLst>
          </p:nvPr>
        </p:nvGraphicFramePr>
        <p:xfrm>
          <a:off x="0" y="5080234"/>
          <a:ext cx="6858000" cy="4063766"/>
        </p:xfrm>
        <a:graphic>
          <a:graphicData uri="http://schemas.openxmlformats.org/drawingml/2006/table">
            <a:tbl>
              <a:tblPr firstRow="1" bandRow="1">
                <a:tableStyleId>{5C22544A-7EE6-4342-B048-85BDC9FD1C3A}</a:tableStyleId>
              </a:tblPr>
              <a:tblGrid>
                <a:gridCol w="285750">
                  <a:extLst>
                    <a:ext uri="{9D8B030D-6E8A-4147-A177-3AD203B41FA5}">
                      <a16:colId xmlns:a16="http://schemas.microsoft.com/office/drawing/2014/main" xmlns="" val="20000"/>
                    </a:ext>
                  </a:extLst>
                </a:gridCol>
                <a:gridCol w="885825">
                  <a:extLst>
                    <a:ext uri="{9D8B030D-6E8A-4147-A177-3AD203B41FA5}">
                      <a16:colId xmlns:a16="http://schemas.microsoft.com/office/drawing/2014/main" xmlns="" val="20001"/>
                    </a:ext>
                  </a:extLst>
                </a:gridCol>
                <a:gridCol w="1943100">
                  <a:extLst>
                    <a:ext uri="{9D8B030D-6E8A-4147-A177-3AD203B41FA5}">
                      <a16:colId xmlns:a16="http://schemas.microsoft.com/office/drawing/2014/main" xmlns="" val="20002"/>
                    </a:ext>
                  </a:extLst>
                </a:gridCol>
                <a:gridCol w="990600">
                  <a:extLst>
                    <a:ext uri="{9D8B030D-6E8A-4147-A177-3AD203B41FA5}">
                      <a16:colId xmlns:a16="http://schemas.microsoft.com/office/drawing/2014/main" xmlns="" val="20003"/>
                    </a:ext>
                  </a:extLst>
                </a:gridCol>
                <a:gridCol w="1506631">
                  <a:extLst>
                    <a:ext uri="{9D8B030D-6E8A-4147-A177-3AD203B41FA5}">
                      <a16:colId xmlns:a16="http://schemas.microsoft.com/office/drawing/2014/main" xmlns="" val="20004"/>
                    </a:ext>
                  </a:extLst>
                </a:gridCol>
                <a:gridCol w="1246094">
                  <a:extLst>
                    <a:ext uri="{9D8B030D-6E8A-4147-A177-3AD203B41FA5}">
                      <a16:colId xmlns:a16="http://schemas.microsoft.com/office/drawing/2014/main" xmlns="" val="20005"/>
                    </a:ext>
                  </a:extLst>
                </a:gridCol>
              </a:tblGrid>
              <a:tr h="434296">
                <a:tc row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dk1"/>
                          </a:solidFill>
                          <a:effectLst/>
                          <a:latin typeface="+mn-lt"/>
                          <a:ea typeface="+mn-ea"/>
                          <a:cs typeface="+mn-cs"/>
                        </a:rPr>
                        <a:t>Succinylcholine (</a:t>
                      </a:r>
                      <a:r>
                        <a:rPr lang="en-US" sz="1350" b="1" kern="1200" dirty="0" err="1">
                          <a:solidFill>
                            <a:schemeClr val="dk1"/>
                          </a:solidFill>
                          <a:effectLst/>
                          <a:latin typeface="+mn-lt"/>
                          <a:ea typeface="+mn-ea"/>
                          <a:cs typeface="+mn-cs"/>
                        </a:rPr>
                        <a:t>suxamethonium</a:t>
                      </a:r>
                      <a:r>
                        <a:rPr lang="en-US" sz="1350" b="1" kern="1200" dirty="0">
                          <a:solidFill>
                            <a:schemeClr val="dk1"/>
                          </a:solidFill>
                          <a:effectLst/>
                          <a:latin typeface="+mn-lt"/>
                          <a:ea typeface="+mn-ea"/>
                          <a:cs typeface="+mn-cs"/>
                        </a:rPr>
                        <a:t>)  </a:t>
                      </a:r>
                      <a:endParaRPr lang="en-US" dirty="0">
                        <a:effectLst/>
                      </a:endParaRPr>
                    </a:p>
                  </a:txBody>
                  <a:tcPr vert="vert270" anchor="ctr"/>
                </a:tc>
                <a:tc>
                  <a:txBody>
                    <a:bodyPr/>
                    <a:lstStyle/>
                    <a:p>
                      <a:pPr algn="ctr"/>
                      <a:r>
                        <a:rPr lang="en-US" sz="1100" dirty="0"/>
                        <a:t>Action</a:t>
                      </a:r>
                    </a:p>
                  </a:txBody>
                  <a:tcPr anchor="ctr"/>
                </a:tc>
                <a:tc>
                  <a:txBody>
                    <a:bodyPr/>
                    <a:lstStyle/>
                    <a:p>
                      <a:pPr algn="ctr"/>
                      <a:r>
                        <a:rPr lang="en-US" sz="1100" dirty="0"/>
                        <a:t>Side effect</a:t>
                      </a: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1" spc="-10" dirty="0">
                          <a:solidFill>
                            <a:schemeClr val="bg1"/>
                          </a:solidFill>
                          <a:latin typeface="+mn-lt"/>
                          <a:cs typeface="Calibri"/>
                        </a:rPr>
                        <a:t>Contra-indications</a:t>
                      </a:r>
                      <a:r>
                        <a:rPr lang="en-US" sz="1100" b="1" spc="-105" dirty="0">
                          <a:solidFill>
                            <a:schemeClr val="bg1"/>
                          </a:solidFill>
                          <a:latin typeface="+mn-lt"/>
                          <a:cs typeface="Calibri"/>
                        </a:rPr>
                        <a:t> </a:t>
                      </a:r>
                      <a:endParaRPr lang="en-US" sz="1100" dirty="0">
                        <a:solidFill>
                          <a:schemeClr val="bg1"/>
                        </a:solidFill>
                        <a:latin typeface="+mn-lt"/>
                        <a:cs typeface="Calibri"/>
                      </a:endParaRPr>
                    </a:p>
                  </a:txBody>
                  <a:tcPr anchor="ctr"/>
                </a:tc>
                <a:tc>
                  <a:txBody>
                    <a:bodyPr/>
                    <a:lstStyle/>
                    <a:p>
                      <a:pPr algn="ctr"/>
                      <a:r>
                        <a:rPr lang="en-US" sz="1100" dirty="0"/>
                        <a:t>Duration</a:t>
                      </a:r>
                      <a:r>
                        <a:rPr lang="en-US" sz="1100" baseline="0" dirty="0"/>
                        <a:t> of action</a:t>
                      </a:r>
                      <a:endParaRPr lang="en-US" sz="1100" dirty="0"/>
                    </a:p>
                  </a:txBody>
                  <a:tcPr anchor="ctr"/>
                </a:tc>
                <a:tc>
                  <a:txBody>
                    <a:bodyPr/>
                    <a:lstStyle/>
                    <a:p>
                      <a:pPr algn="ctr"/>
                      <a:r>
                        <a:rPr lang="en-US" sz="1100" dirty="0"/>
                        <a:t>Metabolism</a:t>
                      </a:r>
                    </a:p>
                  </a:txBody>
                  <a:tcPr anchor="ctr"/>
                </a:tc>
                <a:extLst>
                  <a:ext uri="{0D108BD9-81ED-4DB2-BD59-A6C34878D82A}">
                    <a16:rowId xmlns:a16="http://schemas.microsoft.com/office/drawing/2014/main" xmlns="" val="10000"/>
                  </a:ext>
                </a:extLst>
              </a:tr>
              <a:tr h="3629470">
                <a:tc v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dirty="0">
                        <a:effectLst/>
                      </a:endParaRPr>
                    </a:p>
                  </a:txBody>
                  <a:tcPr vert="vert27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b="0" kern="1200" dirty="0">
                          <a:solidFill>
                            <a:schemeClr val="dk1"/>
                          </a:solidFill>
                          <a:effectLst/>
                          <a:latin typeface="+mn-lt"/>
                          <a:ea typeface="+mn-ea"/>
                          <a:cs typeface="+mn-cs"/>
                        </a:rPr>
                        <a:t>Skeletal muscles: twitching relaxation</a:t>
                      </a:r>
                    </a:p>
                    <a:p>
                      <a:pPr marL="0" marR="0" indent="0" algn="l" defTabSz="685800" rtl="0" eaLnBrk="1" fontAlgn="auto" latinLnBrk="0" hangingPunct="1">
                        <a:lnSpc>
                          <a:spcPct val="100000"/>
                        </a:lnSpc>
                        <a:spcBef>
                          <a:spcPts val="0"/>
                        </a:spcBef>
                        <a:spcAft>
                          <a:spcPts val="0"/>
                        </a:spcAft>
                        <a:buClrTx/>
                        <a:buSzTx/>
                        <a:buFontTx/>
                        <a:buNone/>
                        <a:tabLst/>
                        <a:defRPr/>
                      </a:pPr>
                      <a:endParaRPr lang="en-US" b="0" dirty="0">
                        <a:effectLst/>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*Hyperkalemia</a:t>
                      </a:r>
                      <a:r>
                        <a:rPr lang="en-US" sz="1200" b="0" kern="1200" baseline="0" dirty="0">
                          <a:solidFill>
                            <a:schemeClr val="dk1"/>
                          </a:solidFill>
                          <a:effectLst/>
                          <a:latin typeface="+mn-lt"/>
                          <a:ea typeface="+mn-ea"/>
                          <a:cs typeface="+mn-cs"/>
                        </a:rPr>
                        <a:t> which lead to</a:t>
                      </a:r>
                      <a:r>
                        <a:rPr lang="en-US" sz="1200" b="0" kern="1200" dirty="0">
                          <a:solidFill>
                            <a:schemeClr val="dk1"/>
                          </a:solidFill>
                          <a:effectLst/>
                          <a:latin typeface="+mn-lt"/>
                          <a:ea typeface="+mn-ea"/>
                          <a:cs typeface="+mn-cs"/>
                        </a:rPr>
                        <a:t> Cardiac arrest.</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mn-lt"/>
                          <a:ea typeface="+mn-ea"/>
                          <a:cs typeface="+mn-cs"/>
                        </a:rPr>
                        <a:t>*CVS: </a:t>
                      </a:r>
                      <a:r>
                        <a:rPr lang="en-US" sz="1200" b="0" kern="1200" baseline="0" dirty="0">
                          <a:solidFill>
                            <a:schemeClr val="dk1"/>
                          </a:solidFill>
                          <a:effectLst/>
                          <a:latin typeface="+mn-lt"/>
                          <a:ea typeface="+mn-ea"/>
                          <a:cs typeface="+mn-cs"/>
                        </a:rPr>
                        <a:t>arrhythmia.</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dk1"/>
                          </a:solidFill>
                          <a:effectLst/>
                          <a:latin typeface="+mn-lt"/>
                          <a:ea typeface="+mn-ea"/>
                          <a:cs typeface="+mn-cs"/>
                        </a:rPr>
                        <a:t>*Eye: ↑ </a:t>
                      </a:r>
                      <a:r>
                        <a:rPr lang="en-US" sz="1200" b="0" kern="1200" dirty="0">
                          <a:solidFill>
                            <a:schemeClr val="dk1"/>
                          </a:solidFill>
                          <a:effectLst/>
                          <a:latin typeface="+mn-lt"/>
                          <a:ea typeface="+mn-ea"/>
                          <a:cs typeface="+mn-cs"/>
                        </a:rPr>
                        <a:t>intraocular pressure (due to contraction of extra-ocular muscle). </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*Produce malignant hyperthermia.</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*succinylcholine apnea due to deficiency of pseudo-cholinesterase. </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a:t>*GIT: increased intra-gastric pressure leads to regurgitation of gastric content to esophagus and difficulty in opening mouth. regurgitate: bring swallowed food up again to the mouth.</a:t>
                      </a:r>
                      <a:endParaRPr lang="en-US" sz="1200" dirty="0">
                        <a:effectLst/>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*Glaucoma</a:t>
                      </a:r>
                    </a:p>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dk1"/>
                          </a:solidFill>
                          <a:effectLst/>
                          <a:latin typeface="+mn-lt"/>
                          <a:ea typeface="+mn-ea"/>
                          <a:cs typeface="+mn-cs"/>
                        </a:rPr>
                        <a:t>*Patient with cardiac diseases.</a:t>
                      </a:r>
                    </a:p>
                  </a:txBody>
                  <a:tcPr anchor="ctr"/>
                </a:tc>
                <a:tc>
                  <a:txBody>
                    <a:bodyPr/>
                    <a:lstStyle/>
                    <a:p>
                      <a:pPr algn="l"/>
                      <a:r>
                        <a:rPr lang="en-US" sz="1200" dirty="0"/>
                        <a:t>Fast</a:t>
                      </a:r>
                      <a:r>
                        <a:rPr lang="en-US" sz="1200" baseline="0" dirty="0"/>
                        <a:t> onset (1 min) with short duration of action (5-10 min).</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Half-life is prolonged in: </a:t>
                      </a:r>
                    </a:p>
                    <a:p>
                      <a:pPr marL="342900" marR="0" indent="-342900" algn="l" defTabSz="6858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a:solidFill>
                            <a:schemeClr val="dk1"/>
                          </a:solidFill>
                          <a:effectLst/>
                          <a:latin typeface="+mn-lt"/>
                          <a:ea typeface="+mn-ea"/>
                          <a:cs typeface="+mn-cs"/>
                        </a:rPr>
                        <a:t>Neonates.</a:t>
                      </a:r>
                    </a:p>
                    <a:p>
                      <a:pPr marL="342900" marR="0" indent="-342900" algn="l" defTabSz="6858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a:solidFill>
                            <a:schemeClr val="dk1"/>
                          </a:solidFill>
                          <a:effectLst/>
                          <a:latin typeface="+mn-lt"/>
                          <a:ea typeface="+mn-ea"/>
                          <a:cs typeface="+mn-cs"/>
                        </a:rPr>
                        <a:t>Elderly.</a:t>
                      </a:r>
                    </a:p>
                    <a:p>
                      <a:pPr marL="228600" indent="-228600" algn="l">
                        <a:buFont typeface="+mj-lt"/>
                        <a:buAutoNum type="arabicPeriod"/>
                      </a:pPr>
                      <a:r>
                        <a:rPr lang="en-US" sz="1200" kern="1200" dirty="0">
                          <a:solidFill>
                            <a:schemeClr val="dk1"/>
                          </a:solidFill>
                          <a:effectLst/>
                          <a:latin typeface="+mn-lt"/>
                          <a:ea typeface="+mn-ea"/>
                          <a:cs typeface="+mn-cs"/>
                        </a:rPr>
                        <a:t>Pseudo-cholinesterase deficiency due</a:t>
                      </a:r>
                      <a:r>
                        <a:rPr lang="en-US" sz="1200" kern="1200" baseline="0" dirty="0">
                          <a:solidFill>
                            <a:schemeClr val="dk1"/>
                          </a:solidFill>
                          <a:effectLst/>
                          <a:latin typeface="+mn-lt"/>
                          <a:ea typeface="+mn-ea"/>
                          <a:cs typeface="+mn-cs"/>
                        </a:rPr>
                        <a:t> to: </a:t>
                      </a:r>
                    </a:p>
                    <a:p>
                      <a:pPr marL="228600" indent="-228600" algn="l">
                        <a:buFont typeface="+mj-lt"/>
                        <a:buAutoNum type="alphaUcPeriod"/>
                      </a:pPr>
                      <a:r>
                        <a:rPr lang="en-US" sz="1200" kern="1200" baseline="0" dirty="0">
                          <a:solidFill>
                            <a:schemeClr val="dk1"/>
                          </a:solidFill>
                          <a:effectLst/>
                          <a:latin typeface="+mn-lt"/>
                          <a:ea typeface="+mn-ea"/>
                          <a:cs typeface="+mn-cs"/>
                        </a:rPr>
                        <a:t>*Liver disease.</a:t>
                      </a:r>
                    </a:p>
                    <a:p>
                      <a:pPr marL="228600" indent="-228600" algn="l">
                        <a:buFont typeface="+mj-lt"/>
                        <a:buAutoNum type="alphaUcPeriod"/>
                      </a:pPr>
                      <a:r>
                        <a:rPr lang="en-US" sz="1200" kern="1200" dirty="0">
                          <a:solidFill>
                            <a:schemeClr val="dk1"/>
                          </a:solidFill>
                          <a:effectLst/>
                          <a:latin typeface="+mn-lt"/>
                          <a:ea typeface="+mn-ea"/>
                          <a:cs typeface="+mn-cs"/>
                        </a:rPr>
                        <a:t>*Malnutrition.</a:t>
                      </a:r>
                    </a:p>
                    <a:p>
                      <a:pPr marL="228600" indent="-228600" algn="l">
                        <a:buFont typeface="+mj-lt"/>
                        <a:buAutoNum type="alphaUcPeriod"/>
                      </a:pPr>
                      <a:r>
                        <a:rPr lang="en-US" sz="1200" kern="1200" dirty="0">
                          <a:solidFill>
                            <a:schemeClr val="dk1"/>
                          </a:solidFill>
                          <a:effectLst/>
                          <a:latin typeface="+mn-lt"/>
                          <a:ea typeface="+mn-ea"/>
                          <a:cs typeface="+mn-cs"/>
                        </a:rPr>
                        <a:t>*Genetic cholinesterase deficiency.</a:t>
                      </a:r>
                    </a:p>
                    <a:p>
                      <a:pPr algn="l"/>
                      <a:endParaRPr lang="en-US" dirty="0"/>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Metabolized by pseudo-cholinesterase in plasma.</a:t>
                      </a:r>
                      <a:r>
                        <a:rPr lang="en-US" sz="1200" kern="1200" baseline="0" dirty="0">
                          <a:solidFill>
                            <a:schemeClr val="dk1"/>
                          </a:solidFill>
                          <a:effectLst/>
                          <a:latin typeface="+mn-lt"/>
                          <a:ea typeface="+mn-ea"/>
                          <a:cs typeface="+mn-cs"/>
                        </a:rPr>
                        <a:t> </a:t>
                      </a:r>
                    </a:p>
                  </a:txBody>
                  <a:tcPr anchor="ctr"/>
                </a:tc>
                <a:extLst>
                  <a:ext uri="{0D108BD9-81ED-4DB2-BD59-A6C34878D82A}">
                    <a16:rowId xmlns:a16="http://schemas.microsoft.com/office/drawing/2014/main" xmlns="" val="10001"/>
                  </a:ext>
                </a:extLst>
              </a:tr>
            </a:tbl>
          </a:graphicData>
        </a:graphic>
      </p:graphicFrame>
      <p:sp>
        <p:nvSpPr>
          <p:cNvPr id="6" name="TextBox 5"/>
          <p:cNvSpPr txBox="1"/>
          <p:nvPr/>
        </p:nvSpPr>
        <p:spPr>
          <a:xfrm>
            <a:off x="2249128" y="102541"/>
            <a:ext cx="4608872" cy="1200329"/>
          </a:xfrm>
          <a:prstGeom prst="rect">
            <a:avLst/>
          </a:prstGeom>
          <a:noFill/>
        </p:spPr>
        <p:txBody>
          <a:bodyPr wrap="square" rtlCol="0">
            <a:spAutoFit/>
          </a:bodyPr>
          <a:lstStyle/>
          <a:p>
            <a:pPr algn="r"/>
            <a:r>
              <a:rPr lang="en-US" sz="2400" b="1" dirty="0">
                <a:solidFill>
                  <a:schemeClr val="bg1"/>
                </a:solidFill>
              </a:rPr>
              <a:t>Depolarizing Neuromuscular Blockers</a:t>
            </a:r>
          </a:p>
          <a:p>
            <a:pPr algn="r"/>
            <a:endParaRPr lang="en-US" sz="2400" dirty="0">
              <a:solidFill>
                <a:schemeClr val="bg1"/>
              </a:solidFill>
            </a:endParaRPr>
          </a:p>
        </p:txBody>
      </p:sp>
    </p:spTree>
    <p:extLst>
      <p:ext uri="{BB962C8B-B14F-4D97-AF65-F5344CB8AC3E}">
        <p14:creationId xmlns:p14="http://schemas.microsoft.com/office/powerpoint/2010/main" val="17755355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1768</TotalTime>
  <Words>2948</Words>
  <Application>Microsoft Macintosh PowerPoint</Application>
  <PresentationFormat>On-screen Show (4:3)</PresentationFormat>
  <Paragraphs>441</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Unicode MS</vt:lpstr>
      <vt:lpstr>Calibri</vt:lpstr>
      <vt:lpstr>Calibri Light</vt:lpstr>
      <vt:lpstr>Cambria Math</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cherry</dc:creator>
  <cp:lastModifiedBy>شوق</cp:lastModifiedBy>
  <cp:revision>181</cp:revision>
  <cp:lastPrinted>2016-12-31T19:15:49Z</cp:lastPrinted>
  <dcterms:created xsi:type="dcterms:W3CDTF">2016-12-17T14:42:51Z</dcterms:created>
  <dcterms:modified xsi:type="dcterms:W3CDTF">2016-12-31T19:16:46Z</dcterms:modified>
</cp:coreProperties>
</file>