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9" r:id="rId3"/>
    <p:sldId id="261" r:id="rId4"/>
    <p:sldId id="262" r:id="rId5"/>
    <p:sldId id="263" r:id="rId6"/>
    <p:sldId id="264" r:id="rId7"/>
    <p:sldId id="265" r:id="rId8"/>
    <p:sldId id="266" r:id="rId9"/>
    <p:sldId id="271" r:id="rId10"/>
    <p:sldId id="273" r:id="rId11"/>
    <p:sldId id="274" r:id="rId12"/>
    <p:sldId id="283" r:id="rId13"/>
    <p:sldId id="267" r:id="rId14"/>
    <p:sldId id="276" r:id="rId15"/>
    <p:sldId id="268" r:id="rId16"/>
    <p:sldId id="281" r:id="rId17"/>
    <p:sldId id="282" r:id="rId18"/>
    <p:sldId id="258" r:id="rId1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AA6"/>
    <a:srgbClr val="1D2E70"/>
    <a:srgbClr val="9A261F"/>
    <a:srgbClr val="C91A13"/>
    <a:srgbClr val="EAEFF7"/>
    <a:srgbClr val="AFABAB"/>
    <a:srgbClr val="40C87F"/>
    <a:srgbClr val="3BC175"/>
    <a:srgbClr val="CC1712"/>
    <a:srgbClr val="578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94660"/>
  </p:normalViewPr>
  <p:slideViewPr>
    <p:cSldViewPr snapToGrid="0">
      <p:cViewPr varScale="1">
        <p:scale>
          <a:sx n="76" d="100"/>
          <a:sy n="76" d="100"/>
        </p:scale>
        <p:origin x="1712" y="36"/>
      </p:cViewPr>
      <p:guideLst/>
    </p:cSldViewPr>
  </p:slideViewPr>
  <p:notesTextViewPr>
    <p:cViewPr>
      <p:scale>
        <a:sx n="1" d="1"/>
        <a:sy n="1" d="1"/>
      </p:scale>
      <p:origin x="0" y="0"/>
    </p:cViewPr>
  </p:notesText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EDAFD-A874-47FA-89FB-D17F8BBB2EA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F2BDADBB-6084-4C98-8F16-AA5C2BCFED30}">
      <dgm:prSet phldrT="[Text]"/>
      <dgm:spPr/>
      <dgm:t>
        <a:bodyPr/>
        <a:lstStyle/>
        <a:p>
          <a:r>
            <a:rPr lang="en-US" dirty="0"/>
            <a:t>COX-1</a:t>
          </a:r>
        </a:p>
      </dgm:t>
    </dgm:pt>
    <dgm:pt modelId="{B5EDF08E-DC4D-4DEE-B0D5-E21568129BA3}" type="parTrans" cxnId="{5C99E86E-4CA2-4B04-A83A-ED1D37FBB717}">
      <dgm:prSet/>
      <dgm:spPr/>
      <dgm:t>
        <a:bodyPr/>
        <a:lstStyle/>
        <a:p>
          <a:endParaRPr lang="en-US"/>
        </a:p>
      </dgm:t>
    </dgm:pt>
    <dgm:pt modelId="{A42B4A7C-6EBE-4F3C-B384-6879FDC0EAAB}" type="sibTrans" cxnId="{5C99E86E-4CA2-4B04-A83A-ED1D37FBB717}">
      <dgm:prSet/>
      <dgm:spPr/>
      <dgm:t>
        <a:bodyPr/>
        <a:lstStyle/>
        <a:p>
          <a:endParaRPr lang="en-US"/>
        </a:p>
      </dgm:t>
    </dgm:pt>
    <dgm:pt modelId="{7C3D4C42-674E-4BE5-8716-4B9CE17D389A}">
      <dgm:prSet phldrT="[Text]"/>
      <dgm:spPr/>
      <dgm:t>
        <a:bodyPr/>
        <a:lstStyle/>
        <a:p>
          <a:r>
            <a:rPr lang="en-US" dirty="0"/>
            <a:t>Blood clotting</a:t>
          </a:r>
        </a:p>
      </dgm:t>
    </dgm:pt>
    <dgm:pt modelId="{91C0844A-327C-4C26-B9D0-CE06401491D0}" type="parTrans" cxnId="{742A28AC-A4A0-4B9D-9BB7-6DC434C73EEC}">
      <dgm:prSet/>
      <dgm:spPr/>
      <dgm:t>
        <a:bodyPr/>
        <a:lstStyle/>
        <a:p>
          <a:endParaRPr lang="en-US"/>
        </a:p>
      </dgm:t>
    </dgm:pt>
    <dgm:pt modelId="{6D8F45C4-5378-4803-854C-EF698BCF96A7}" type="sibTrans" cxnId="{742A28AC-A4A0-4B9D-9BB7-6DC434C73EEC}">
      <dgm:prSet/>
      <dgm:spPr/>
      <dgm:t>
        <a:bodyPr/>
        <a:lstStyle/>
        <a:p>
          <a:endParaRPr lang="en-US"/>
        </a:p>
      </dgm:t>
    </dgm:pt>
    <dgm:pt modelId="{E6DB879A-6879-4DFC-AF2C-D52E4F000934}">
      <dgm:prSet phldrT="[Text]"/>
      <dgm:spPr/>
      <dgm:t>
        <a:bodyPr/>
        <a:lstStyle/>
        <a:p>
          <a:r>
            <a:rPr lang="en-US" dirty="0"/>
            <a:t>protects gastric mucosa</a:t>
          </a:r>
        </a:p>
      </dgm:t>
    </dgm:pt>
    <dgm:pt modelId="{D5C34493-3400-4E19-B629-14E3652D9C39}" type="parTrans" cxnId="{48C1A380-7132-4469-8053-EBC233ACAC4C}">
      <dgm:prSet/>
      <dgm:spPr/>
      <dgm:t>
        <a:bodyPr/>
        <a:lstStyle/>
        <a:p>
          <a:endParaRPr lang="en-US"/>
        </a:p>
      </dgm:t>
    </dgm:pt>
    <dgm:pt modelId="{370A8115-BEAB-468D-A8C0-97B8821E1B83}" type="sibTrans" cxnId="{48C1A380-7132-4469-8053-EBC233ACAC4C}">
      <dgm:prSet/>
      <dgm:spPr/>
      <dgm:t>
        <a:bodyPr/>
        <a:lstStyle/>
        <a:p>
          <a:endParaRPr lang="en-US"/>
        </a:p>
      </dgm:t>
    </dgm:pt>
    <dgm:pt modelId="{E45208C7-8A3F-4201-9DEB-143ACC9F726B}">
      <dgm:prSet phldrT="[Text]"/>
      <dgm:spPr/>
      <dgm:t>
        <a:bodyPr/>
        <a:lstStyle/>
        <a:p>
          <a:r>
            <a:rPr lang="en-US" dirty="0"/>
            <a:t>COX-2</a:t>
          </a:r>
        </a:p>
      </dgm:t>
    </dgm:pt>
    <dgm:pt modelId="{5AA50DBC-3095-4DD4-896D-9510ECFB55CC}" type="parTrans" cxnId="{BB498216-AD35-498E-A158-5F9298FDA856}">
      <dgm:prSet/>
      <dgm:spPr/>
      <dgm:t>
        <a:bodyPr/>
        <a:lstStyle/>
        <a:p>
          <a:endParaRPr lang="en-US"/>
        </a:p>
      </dgm:t>
    </dgm:pt>
    <dgm:pt modelId="{E67F8E59-8225-4B20-A5FD-909F8E9C2C61}" type="sibTrans" cxnId="{BB498216-AD35-498E-A158-5F9298FDA856}">
      <dgm:prSet/>
      <dgm:spPr/>
      <dgm:t>
        <a:bodyPr/>
        <a:lstStyle/>
        <a:p>
          <a:endParaRPr lang="en-US"/>
        </a:p>
      </dgm:t>
    </dgm:pt>
    <dgm:pt modelId="{E3EB1C54-C227-4713-A557-5389B2D23BE0}">
      <dgm:prSet phldrT="[Text]"/>
      <dgm:spPr/>
      <dgm:t>
        <a:bodyPr/>
        <a:lstStyle/>
        <a:p>
          <a:r>
            <a:rPr lang="en-US" dirty="0"/>
            <a:t>Mediate inflammation</a:t>
          </a:r>
        </a:p>
      </dgm:t>
    </dgm:pt>
    <dgm:pt modelId="{129472C2-94F9-4B09-9A4A-44F969156939}" type="parTrans" cxnId="{1346BC60-58F8-44B8-9766-FE92D179D90C}">
      <dgm:prSet/>
      <dgm:spPr/>
      <dgm:t>
        <a:bodyPr/>
        <a:lstStyle/>
        <a:p>
          <a:endParaRPr lang="en-US"/>
        </a:p>
      </dgm:t>
    </dgm:pt>
    <dgm:pt modelId="{9AF429DF-24D2-4727-80D3-38C9951A3800}" type="sibTrans" cxnId="{1346BC60-58F8-44B8-9766-FE92D179D90C}">
      <dgm:prSet/>
      <dgm:spPr/>
      <dgm:t>
        <a:bodyPr/>
        <a:lstStyle/>
        <a:p>
          <a:endParaRPr lang="en-US"/>
        </a:p>
      </dgm:t>
    </dgm:pt>
    <dgm:pt modelId="{FE2EA518-0330-40C7-A976-835AC76AF313}">
      <dgm:prSet phldrT="[Text]"/>
      <dgm:spPr/>
      <dgm:t>
        <a:bodyPr/>
        <a:lstStyle/>
        <a:p>
          <a:r>
            <a:rPr lang="en-US" dirty="0"/>
            <a:t>Pain</a:t>
          </a:r>
        </a:p>
      </dgm:t>
    </dgm:pt>
    <dgm:pt modelId="{3C47D137-5547-41C1-98A5-F5ABD5AA80F2}" type="parTrans" cxnId="{EFDCC4EB-3EC7-404B-8623-7AF811BE62AB}">
      <dgm:prSet/>
      <dgm:spPr/>
      <dgm:t>
        <a:bodyPr/>
        <a:lstStyle/>
        <a:p>
          <a:endParaRPr lang="en-US"/>
        </a:p>
      </dgm:t>
    </dgm:pt>
    <dgm:pt modelId="{A9CA0161-2514-4DB5-8ADF-FFFA7DB6C733}" type="sibTrans" cxnId="{EFDCC4EB-3EC7-404B-8623-7AF811BE62AB}">
      <dgm:prSet/>
      <dgm:spPr/>
      <dgm:t>
        <a:bodyPr/>
        <a:lstStyle/>
        <a:p>
          <a:endParaRPr lang="en-US"/>
        </a:p>
      </dgm:t>
    </dgm:pt>
    <dgm:pt modelId="{F667209F-107D-408B-8EE0-C2CB9DA49A28}" type="pres">
      <dgm:prSet presAssocID="{1ABEDAFD-A874-47FA-89FB-D17F8BBB2EAA}" presName="theList" presStyleCnt="0">
        <dgm:presLayoutVars>
          <dgm:dir/>
          <dgm:animLvl val="lvl"/>
          <dgm:resizeHandles val="exact"/>
        </dgm:presLayoutVars>
      </dgm:prSet>
      <dgm:spPr/>
    </dgm:pt>
    <dgm:pt modelId="{91BEE924-7A45-4A95-9ADF-5F9DFBE09EFD}" type="pres">
      <dgm:prSet presAssocID="{F2BDADBB-6084-4C98-8F16-AA5C2BCFED30}" presName="compNode" presStyleCnt="0"/>
      <dgm:spPr/>
    </dgm:pt>
    <dgm:pt modelId="{6A2980F8-74B0-4622-8027-8D3A26B892B5}" type="pres">
      <dgm:prSet presAssocID="{F2BDADBB-6084-4C98-8F16-AA5C2BCFED30}" presName="aNode" presStyleLbl="bgShp" presStyleIdx="0" presStyleCnt="2"/>
      <dgm:spPr/>
    </dgm:pt>
    <dgm:pt modelId="{FA323921-1C57-4188-96DD-56A9D232D4D0}" type="pres">
      <dgm:prSet presAssocID="{F2BDADBB-6084-4C98-8F16-AA5C2BCFED30}" presName="textNode" presStyleLbl="bgShp" presStyleIdx="0" presStyleCnt="2"/>
      <dgm:spPr/>
    </dgm:pt>
    <dgm:pt modelId="{459EC0BB-ACCB-4DD0-9A08-A2CF557F42D2}" type="pres">
      <dgm:prSet presAssocID="{F2BDADBB-6084-4C98-8F16-AA5C2BCFED30}" presName="compChildNode" presStyleCnt="0"/>
      <dgm:spPr/>
    </dgm:pt>
    <dgm:pt modelId="{1C1697D3-9471-4440-82BD-A8E87AEEAAAE}" type="pres">
      <dgm:prSet presAssocID="{F2BDADBB-6084-4C98-8F16-AA5C2BCFED30}" presName="theInnerList" presStyleCnt="0"/>
      <dgm:spPr/>
    </dgm:pt>
    <dgm:pt modelId="{C7E45135-3C06-4A85-8429-377913892B53}" type="pres">
      <dgm:prSet presAssocID="{7C3D4C42-674E-4BE5-8716-4B9CE17D389A}" presName="childNode" presStyleLbl="node1" presStyleIdx="0" presStyleCnt="4">
        <dgm:presLayoutVars>
          <dgm:bulletEnabled val="1"/>
        </dgm:presLayoutVars>
      </dgm:prSet>
      <dgm:spPr/>
    </dgm:pt>
    <dgm:pt modelId="{85BE3274-7C2D-41A9-A4BA-D2FE59417A16}" type="pres">
      <dgm:prSet presAssocID="{7C3D4C42-674E-4BE5-8716-4B9CE17D389A}" presName="aSpace2" presStyleCnt="0"/>
      <dgm:spPr/>
    </dgm:pt>
    <dgm:pt modelId="{752B221D-2404-4CC4-977D-4D22C6B4C17C}" type="pres">
      <dgm:prSet presAssocID="{E6DB879A-6879-4DFC-AF2C-D52E4F000934}" presName="childNode" presStyleLbl="node1" presStyleIdx="1" presStyleCnt="4">
        <dgm:presLayoutVars>
          <dgm:bulletEnabled val="1"/>
        </dgm:presLayoutVars>
      </dgm:prSet>
      <dgm:spPr/>
    </dgm:pt>
    <dgm:pt modelId="{6D2B9371-FA57-4924-BA8A-1D25C64E410A}" type="pres">
      <dgm:prSet presAssocID="{F2BDADBB-6084-4C98-8F16-AA5C2BCFED30}" presName="aSpace" presStyleCnt="0"/>
      <dgm:spPr/>
    </dgm:pt>
    <dgm:pt modelId="{4D625FA3-9BA2-4656-8B5B-380D27C35941}" type="pres">
      <dgm:prSet presAssocID="{E45208C7-8A3F-4201-9DEB-143ACC9F726B}" presName="compNode" presStyleCnt="0"/>
      <dgm:spPr/>
    </dgm:pt>
    <dgm:pt modelId="{A28C092A-C17B-4ACF-9CB9-1B18840580D9}" type="pres">
      <dgm:prSet presAssocID="{E45208C7-8A3F-4201-9DEB-143ACC9F726B}" presName="aNode" presStyleLbl="bgShp" presStyleIdx="1" presStyleCnt="2"/>
      <dgm:spPr/>
    </dgm:pt>
    <dgm:pt modelId="{E7FAD526-2460-4E16-BAB9-6161D48170D0}" type="pres">
      <dgm:prSet presAssocID="{E45208C7-8A3F-4201-9DEB-143ACC9F726B}" presName="textNode" presStyleLbl="bgShp" presStyleIdx="1" presStyleCnt="2"/>
      <dgm:spPr/>
    </dgm:pt>
    <dgm:pt modelId="{93229E70-60AA-45C8-8960-B114001822E7}" type="pres">
      <dgm:prSet presAssocID="{E45208C7-8A3F-4201-9DEB-143ACC9F726B}" presName="compChildNode" presStyleCnt="0"/>
      <dgm:spPr/>
    </dgm:pt>
    <dgm:pt modelId="{1203D938-6919-4504-A076-C9BAD820A6C4}" type="pres">
      <dgm:prSet presAssocID="{E45208C7-8A3F-4201-9DEB-143ACC9F726B}" presName="theInnerList" presStyleCnt="0"/>
      <dgm:spPr/>
    </dgm:pt>
    <dgm:pt modelId="{09C9DBA1-B31F-4A30-9116-5910C18BC040}" type="pres">
      <dgm:prSet presAssocID="{E3EB1C54-C227-4713-A557-5389B2D23BE0}" presName="childNode" presStyleLbl="node1" presStyleIdx="2" presStyleCnt="4">
        <dgm:presLayoutVars>
          <dgm:bulletEnabled val="1"/>
        </dgm:presLayoutVars>
      </dgm:prSet>
      <dgm:spPr/>
    </dgm:pt>
    <dgm:pt modelId="{5FC2EB30-4555-448D-925C-A39140B39814}" type="pres">
      <dgm:prSet presAssocID="{E3EB1C54-C227-4713-A557-5389B2D23BE0}" presName="aSpace2" presStyleCnt="0"/>
      <dgm:spPr/>
    </dgm:pt>
    <dgm:pt modelId="{9CCEE0BB-6FE0-4881-BEC5-6587880813B7}" type="pres">
      <dgm:prSet presAssocID="{FE2EA518-0330-40C7-A976-835AC76AF313}" presName="childNode" presStyleLbl="node1" presStyleIdx="3" presStyleCnt="4">
        <dgm:presLayoutVars>
          <dgm:bulletEnabled val="1"/>
        </dgm:presLayoutVars>
      </dgm:prSet>
      <dgm:spPr/>
    </dgm:pt>
  </dgm:ptLst>
  <dgm:cxnLst>
    <dgm:cxn modelId="{EFDCC4EB-3EC7-404B-8623-7AF811BE62AB}" srcId="{E45208C7-8A3F-4201-9DEB-143ACC9F726B}" destId="{FE2EA518-0330-40C7-A976-835AC76AF313}" srcOrd="1" destOrd="0" parTransId="{3C47D137-5547-41C1-98A5-F5ABD5AA80F2}" sibTransId="{A9CA0161-2514-4DB5-8ADF-FFFA7DB6C733}"/>
    <dgm:cxn modelId="{5C99E86E-4CA2-4B04-A83A-ED1D37FBB717}" srcId="{1ABEDAFD-A874-47FA-89FB-D17F8BBB2EAA}" destId="{F2BDADBB-6084-4C98-8F16-AA5C2BCFED30}" srcOrd="0" destOrd="0" parTransId="{B5EDF08E-DC4D-4DEE-B0D5-E21568129BA3}" sibTransId="{A42B4A7C-6EBE-4F3C-B384-6879FDC0EAAB}"/>
    <dgm:cxn modelId="{742A28AC-A4A0-4B9D-9BB7-6DC434C73EEC}" srcId="{F2BDADBB-6084-4C98-8F16-AA5C2BCFED30}" destId="{7C3D4C42-674E-4BE5-8716-4B9CE17D389A}" srcOrd="0" destOrd="0" parTransId="{91C0844A-327C-4C26-B9D0-CE06401491D0}" sibTransId="{6D8F45C4-5378-4803-854C-EF698BCF96A7}"/>
    <dgm:cxn modelId="{F20C23B7-BFAF-4F0C-9ED6-840EBF50EECF}" type="presOf" srcId="{F2BDADBB-6084-4C98-8F16-AA5C2BCFED30}" destId="{6A2980F8-74B0-4622-8027-8D3A26B892B5}" srcOrd="0" destOrd="0" presId="urn:microsoft.com/office/officeart/2005/8/layout/lProcess2"/>
    <dgm:cxn modelId="{8C8FCEE6-C94C-4CBF-94E7-F3BFBBB8A8D3}" type="presOf" srcId="{7C3D4C42-674E-4BE5-8716-4B9CE17D389A}" destId="{C7E45135-3C06-4A85-8429-377913892B53}" srcOrd="0" destOrd="0" presId="urn:microsoft.com/office/officeart/2005/8/layout/lProcess2"/>
    <dgm:cxn modelId="{48C1A380-7132-4469-8053-EBC233ACAC4C}" srcId="{F2BDADBB-6084-4C98-8F16-AA5C2BCFED30}" destId="{E6DB879A-6879-4DFC-AF2C-D52E4F000934}" srcOrd="1" destOrd="0" parTransId="{D5C34493-3400-4E19-B629-14E3652D9C39}" sibTransId="{370A8115-BEAB-468D-A8C0-97B8821E1B83}"/>
    <dgm:cxn modelId="{1346BC60-58F8-44B8-9766-FE92D179D90C}" srcId="{E45208C7-8A3F-4201-9DEB-143ACC9F726B}" destId="{E3EB1C54-C227-4713-A557-5389B2D23BE0}" srcOrd="0" destOrd="0" parTransId="{129472C2-94F9-4B09-9A4A-44F969156939}" sibTransId="{9AF429DF-24D2-4727-80D3-38C9951A3800}"/>
    <dgm:cxn modelId="{38DFE9F5-7C4F-4CEA-B57A-F75F7FBE5830}" type="presOf" srcId="{E6DB879A-6879-4DFC-AF2C-D52E4F000934}" destId="{752B221D-2404-4CC4-977D-4D22C6B4C17C}" srcOrd="0" destOrd="0" presId="urn:microsoft.com/office/officeart/2005/8/layout/lProcess2"/>
    <dgm:cxn modelId="{E5679F03-DB5C-4D10-AD11-4B7FF08C6BFE}" type="presOf" srcId="{F2BDADBB-6084-4C98-8F16-AA5C2BCFED30}" destId="{FA323921-1C57-4188-96DD-56A9D232D4D0}" srcOrd="1" destOrd="0" presId="urn:microsoft.com/office/officeart/2005/8/layout/lProcess2"/>
    <dgm:cxn modelId="{A3664BF1-A2C8-409F-82B3-28191BD51380}" type="presOf" srcId="{E45208C7-8A3F-4201-9DEB-143ACC9F726B}" destId="{A28C092A-C17B-4ACF-9CB9-1B18840580D9}" srcOrd="0" destOrd="0" presId="urn:microsoft.com/office/officeart/2005/8/layout/lProcess2"/>
    <dgm:cxn modelId="{BB498216-AD35-498E-A158-5F9298FDA856}" srcId="{1ABEDAFD-A874-47FA-89FB-D17F8BBB2EAA}" destId="{E45208C7-8A3F-4201-9DEB-143ACC9F726B}" srcOrd="1" destOrd="0" parTransId="{5AA50DBC-3095-4DD4-896D-9510ECFB55CC}" sibTransId="{E67F8E59-8225-4B20-A5FD-909F8E9C2C61}"/>
    <dgm:cxn modelId="{3C93916D-B5D1-45D0-99EB-A95243733129}" type="presOf" srcId="{FE2EA518-0330-40C7-A976-835AC76AF313}" destId="{9CCEE0BB-6FE0-4881-BEC5-6587880813B7}" srcOrd="0" destOrd="0" presId="urn:microsoft.com/office/officeart/2005/8/layout/lProcess2"/>
    <dgm:cxn modelId="{57790477-CEA9-4F49-A14E-5F2686B097B2}" type="presOf" srcId="{E45208C7-8A3F-4201-9DEB-143ACC9F726B}" destId="{E7FAD526-2460-4E16-BAB9-6161D48170D0}" srcOrd="1" destOrd="0" presId="urn:microsoft.com/office/officeart/2005/8/layout/lProcess2"/>
    <dgm:cxn modelId="{3FA8DCD4-5335-4AD8-B6CC-A7D3E56EC79F}" type="presOf" srcId="{E3EB1C54-C227-4713-A557-5389B2D23BE0}" destId="{09C9DBA1-B31F-4A30-9116-5910C18BC040}" srcOrd="0" destOrd="0" presId="urn:microsoft.com/office/officeart/2005/8/layout/lProcess2"/>
    <dgm:cxn modelId="{781FB034-A343-44B2-A0D1-351E2F00D5BE}" type="presOf" srcId="{1ABEDAFD-A874-47FA-89FB-D17F8BBB2EAA}" destId="{F667209F-107D-408B-8EE0-C2CB9DA49A28}" srcOrd="0" destOrd="0" presId="urn:microsoft.com/office/officeart/2005/8/layout/lProcess2"/>
    <dgm:cxn modelId="{8B337D42-CC32-4B54-8205-A86252182083}" type="presParOf" srcId="{F667209F-107D-408B-8EE0-C2CB9DA49A28}" destId="{91BEE924-7A45-4A95-9ADF-5F9DFBE09EFD}" srcOrd="0" destOrd="0" presId="urn:microsoft.com/office/officeart/2005/8/layout/lProcess2"/>
    <dgm:cxn modelId="{69B3038E-4185-4FE4-B007-2D560E67186D}" type="presParOf" srcId="{91BEE924-7A45-4A95-9ADF-5F9DFBE09EFD}" destId="{6A2980F8-74B0-4622-8027-8D3A26B892B5}" srcOrd="0" destOrd="0" presId="urn:microsoft.com/office/officeart/2005/8/layout/lProcess2"/>
    <dgm:cxn modelId="{B31F9232-BD89-4FCC-A10A-98B11F6AF135}" type="presParOf" srcId="{91BEE924-7A45-4A95-9ADF-5F9DFBE09EFD}" destId="{FA323921-1C57-4188-96DD-56A9D232D4D0}" srcOrd="1" destOrd="0" presId="urn:microsoft.com/office/officeart/2005/8/layout/lProcess2"/>
    <dgm:cxn modelId="{CD4640CA-797E-4ED5-A471-4399B262262C}" type="presParOf" srcId="{91BEE924-7A45-4A95-9ADF-5F9DFBE09EFD}" destId="{459EC0BB-ACCB-4DD0-9A08-A2CF557F42D2}" srcOrd="2" destOrd="0" presId="urn:microsoft.com/office/officeart/2005/8/layout/lProcess2"/>
    <dgm:cxn modelId="{AA81F936-A8B6-4324-A60F-98581A6FE7EE}" type="presParOf" srcId="{459EC0BB-ACCB-4DD0-9A08-A2CF557F42D2}" destId="{1C1697D3-9471-4440-82BD-A8E87AEEAAAE}" srcOrd="0" destOrd="0" presId="urn:microsoft.com/office/officeart/2005/8/layout/lProcess2"/>
    <dgm:cxn modelId="{83758367-AFDF-46AD-9DB3-FD9D76110FED}" type="presParOf" srcId="{1C1697D3-9471-4440-82BD-A8E87AEEAAAE}" destId="{C7E45135-3C06-4A85-8429-377913892B53}" srcOrd="0" destOrd="0" presId="urn:microsoft.com/office/officeart/2005/8/layout/lProcess2"/>
    <dgm:cxn modelId="{EAF999BF-34F5-4FBB-B979-CABE254BB642}" type="presParOf" srcId="{1C1697D3-9471-4440-82BD-A8E87AEEAAAE}" destId="{85BE3274-7C2D-41A9-A4BA-D2FE59417A16}" srcOrd="1" destOrd="0" presId="urn:microsoft.com/office/officeart/2005/8/layout/lProcess2"/>
    <dgm:cxn modelId="{2C448231-87BE-40C7-B482-88067CA0B281}" type="presParOf" srcId="{1C1697D3-9471-4440-82BD-A8E87AEEAAAE}" destId="{752B221D-2404-4CC4-977D-4D22C6B4C17C}" srcOrd="2" destOrd="0" presId="urn:microsoft.com/office/officeart/2005/8/layout/lProcess2"/>
    <dgm:cxn modelId="{36F3EF1F-CE00-4F76-B9F1-4015D901BC61}" type="presParOf" srcId="{F667209F-107D-408B-8EE0-C2CB9DA49A28}" destId="{6D2B9371-FA57-4924-BA8A-1D25C64E410A}" srcOrd="1" destOrd="0" presId="urn:microsoft.com/office/officeart/2005/8/layout/lProcess2"/>
    <dgm:cxn modelId="{9CC028AC-EBE0-4A73-9D50-AEE315FDC0F7}" type="presParOf" srcId="{F667209F-107D-408B-8EE0-C2CB9DA49A28}" destId="{4D625FA3-9BA2-4656-8B5B-380D27C35941}" srcOrd="2" destOrd="0" presId="urn:microsoft.com/office/officeart/2005/8/layout/lProcess2"/>
    <dgm:cxn modelId="{69764FD4-45B7-4525-A97A-79A471B12FA0}" type="presParOf" srcId="{4D625FA3-9BA2-4656-8B5B-380D27C35941}" destId="{A28C092A-C17B-4ACF-9CB9-1B18840580D9}" srcOrd="0" destOrd="0" presId="urn:microsoft.com/office/officeart/2005/8/layout/lProcess2"/>
    <dgm:cxn modelId="{CE26F503-1692-4DA9-B5CD-FD5F13873FD4}" type="presParOf" srcId="{4D625FA3-9BA2-4656-8B5B-380D27C35941}" destId="{E7FAD526-2460-4E16-BAB9-6161D48170D0}" srcOrd="1" destOrd="0" presId="urn:microsoft.com/office/officeart/2005/8/layout/lProcess2"/>
    <dgm:cxn modelId="{D33DF653-2761-4A1D-8159-78BD8B34A884}" type="presParOf" srcId="{4D625FA3-9BA2-4656-8B5B-380D27C35941}" destId="{93229E70-60AA-45C8-8960-B114001822E7}" srcOrd="2" destOrd="0" presId="urn:microsoft.com/office/officeart/2005/8/layout/lProcess2"/>
    <dgm:cxn modelId="{7E2ABD90-F587-401A-A062-5B15371C6640}" type="presParOf" srcId="{93229E70-60AA-45C8-8960-B114001822E7}" destId="{1203D938-6919-4504-A076-C9BAD820A6C4}" srcOrd="0" destOrd="0" presId="urn:microsoft.com/office/officeart/2005/8/layout/lProcess2"/>
    <dgm:cxn modelId="{1574D49C-4D1E-4887-B495-B7D53403844F}" type="presParOf" srcId="{1203D938-6919-4504-A076-C9BAD820A6C4}" destId="{09C9DBA1-B31F-4A30-9116-5910C18BC040}" srcOrd="0" destOrd="0" presId="urn:microsoft.com/office/officeart/2005/8/layout/lProcess2"/>
    <dgm:cxn modelId="{73D22660-78A3-4280-970C-B2930724B638}" type="presParOf" srcId="{1203D938-6919-4504-A076-C9BAD820A6C4}" destId="{5FC2EB30-4555-448D-925C-A39140B39814}" srcOrd="1" destOrd="0" presId="urn:microsoft.com/office/officeart/2005/8/layout/lProcess2"/>
    <dgm:cxn modelId="{B350A014-9A07-4947-8328-295DB0D3F096}" type="presParOf" srcId="{1203D938-6919-4504-A076-C9BAD820A6C4}" destId="{9CCEE0BB-6FE0-4881-BEC5-6587880813B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4A35C-C2C7-43F2-98D1-2CFFAA43E899}" type="doc">
      <dgm:prSet loTypeId="urn:microsoft.com/office/officeart/2005/8/layout/hList7" loCatId="process" qsTypeId="urn:microsoft.com/office/officeart/2005/8/quickstyle/simple1" qsCatId="simple" csTypeId="urn:microsoft.com/office/officeart/2005/8/colors/accent1_2" csCatId="accent1" phldr="1"/>
      <dgm:spPr/>
    </dgm:pt>
    <dgm:pt modelId="{07256819-8102-43B5-BC86-F6CD499A999F}">
      <dgm:prSet phldrT="[Text]" custT="1"/>
      <dgm:spPr/>
      <dgm:t>
        <a:bodyPr/>
        <a:lstStyle/>
        <a:p>
          <a:r>
            <a:rPr lang="en-US" sz="2000" dirty="0">
              <a:latin typeface="Arial" panose="020B0604020202020204" pitchFamily="34" charset="0"/>
              <a:cs typeface="Arial" panose="020B0604020202020204" pitchFamily="34" charset="0"/>
            </a:rPr>
            <a:t>Renal toxicity</a:t>
          </a:r>
          <a:endParaRPr lang="en-US" sz="2000" dirty="0"/>
        </a:p>
      </dgm:t>
    </dgm:pt>
    <dgm:pt modelId="{BEA251B3-A848-4DE5-A465-4CFA0F9213D5}" type="parTrans" cxnId="{B4076BDF-D52C-4FF7-8049-AE3ABBD8F8EC}">
      <dgm:prSet/>
      <dgm:spPr/>
      <dgm:t>
        <a:bodyPr/>
        <a:lstStyle/>
        <a:p>
          <a:endParaRPr lang="en-US"/>
        </a:p>
      </dgm:t>
    </dgm:pt>
    <dgm:pt modelId="{44E84679-5282-4424-991F-C64F3EF315A4}" type="sibTrans" cxnId="{B4076BDF-D52C-4FF7-8049-AE3ABBD8F8EC}">
      <dgm:prSet/>
      <dgm:spPr/>
      <dgm:t>
        <a:bodyPr/>
        <a:lstStyle/>
        <a:p>
          <a:endParaRPr lang="en-US"/>
        </a:p>
      </dgm:t>
    </dgm:pt>
    <dgm:pt modelId="{374ABB10-8FBA-4CCC-81DB-D2336E1B65B0}">
      <dgm:prSet phldrT="[Text]" custT="1"/>
      <dgm:spPr/>
      <dgm:t>
        <a:bodyPr/>
        <a:lstStyle/>
        <a:p>
          <a:r>
            <a:rPr lang="en-US" sz="1600" dirty="0">
              <a:latin typeface="Arial" panose="020B0604020202020204" pitchFamily="34" charset="0"/>
              <a:cs typeface="Arial" panose="020B0604020202020204" pitchFamily="34" charset="0"/>
            </a:rPr>
            <a:t>Dyspepsia &amp; </a:t>
          </a:r>
        </a:p>
        <a:p>
          <a:r>
            <a:rPr lang="en-US" sz="1600" dirty="0">
              <a:latin typeface="Arial" panose="020B0604020202020204" pitchFamily="34" charset="0"/>
              <a:cs typeface="Arial" panose="020B0604020202020204" pitchFamily="34" charset="0"/>
            </a:rPr>
            <a:t>heartburn</a:t>
          </a:r>
          <a:endParaRPr lang="en-US" sz="1600" dirty="0"/>
        </a:p>
      </dgm:t>
    </dgm:pt>
    <dgm:pt modelId="{C9DBC361-C07F-4A09-BC0E-3775E34E4102}" type="parTrans" cxnId="{17C781B3-4C05-43B9-B523-D4CDA4D6B4B1}">
      <dgm:prSet/>
      <dgm:spPr/>
      <dgm:t>
        <a:bodyPr/>
        <a:lstStyle/>
        <a:p>
          <a:endParaRPr lang="en-US"/>
        </a:p>
      </dgm:t>
    </dgm:pt>
    <dgm:pt modelId="{8CEED2F0-CD7F-4027-948B-E3BCC01D5308}" type="sibTrans" cxnId="{17C781B3-4C05-43B9-B523-D4CDA4D6B4B1}">
      <dgm:prSet/>
      <dgm:spPr/>
      <dgm:t>
        <a:bodyPr/>
        <a:lstStyle/>
        <a:p>
          <a:endParaRPr lang="en-US"/>
        </a:p>
      </dgm:t>
    </dgm:pt>
    <dgm:pt modelId="{DD10E3DC-81B2-4837-91F2-DE5AC98D8F58}">
      <dgm:prSet phldrT="[Text]" custT="1"/>
      <dgm:spPr/>
      <dgm:t>
        <a:bodyPr/>
        <a:lstStyle/>
        <a:p>
          <a:r>
            <a:rPr lang="en-US" sz="2400" dirty="0">
              <a:latin typeface="Arial" panose="020B0604020202020204" pitchFamily="34" charset="0"/>
              <a:cs typeface="Arial" panose="020B0604020202020204" pitchFamily="34" charset="0"/>
            </a:rPr>
            <a:t>Allergy</a:t>
          </a:r>
          <a:endParaRPr lang="en-US" sz="1700" dirty="0"/>
        </a:p>
      </dgm:t>
    </dgm:pt>
    <dgm:pt modelId="{A80FB0DD-68A9-490A-95A5-C23E70DDE64E}" type="parTrans" cxnId="{47841D19-0A53-4B53-9765-7EDB650B70BA}">
      <dgm:prSet/>
      <dgm:spPr/>
      <dgm:t>
        <a:bodyPr/>
        <a:lstStyle/>
        <a:p>
          <a:endParaRPr lang="en-US"/>
        </a:p>
      </dgm:t>
    </dgm:pt>
    <dgm:pt modelId="{60629814-6C1D-45FE-BA88-82161E7A383C}" type="sibTrans" cxnId="{47841D19-0A53-4B53-9765-7EDB650B70BA}">
      <dgm:prSet/>
      <dgm:spPr/>
      <dgm:t>
        <a:bodyPr/>
        <a:lstStyle/>
        <a:p>
          <a:endParaRPr lang="en-US"/>
        </a:p>
      </dgm:t>
    </dgm:pt>
    <dgm:pt modelId="{BC9BDEA9-E8A2-4970-A830-C8F7D6EC45E7}">
      <dgm:prSet custT="1"/>
      <dgm:spPr/>
      <dgm:t>
        <a:bodyPr/>
        <a:lstStyle/>
        <a:p>
          <a:r>
            <a:rPr lang="en-US" sz="2000" dirty="0">
              <a:latin typeface="Arial" panose="020B0604020202020204" pitchFamily="34" charset="0"/>
              <a:cs typeface="Arial" panose="020B0604020202020204" pitchFamily="34" charset="0"/>
            </a:rPr>
            <a:t>Cardio</a:t>
          </a:r>
        </a:p>
        <a:p>
          <a:r>
            <a:rPr lang="en-US" sz="2000" dirty="0">
              <a:latin typeface="Arial" panose="020B0604020202020204" pitchFamily="34" charset="0"/>
              <a:cs typeface="Arial" panose="020B0604020202020204" pitchFamily="34" charset="0"/>
            </a:rPr>
            <a:t>vascular</a:t>
          </a:r>
          <a:r>
            <a:rPr lang="en-US" sz="1100" dirty="0">
              <a:latin typeface="Arial" panose="020B0604020202020204" pitchFamily="34" charset="0"/>
              <a:cs typeface="Arial" panose="020B0604020202020204" pitchFamily="34" charset="0"/>
            </a:rPr>
            <a:t> </a:t>
          </a:r>
          <a:endParaRPr lang="en-US" sz="1100" dirty="0"/>
        </a:p>
      </dgm:t>
    </dgm:pt>
    <dgm:pt modelId="{66E11344-26AF-44B3-937E-199E1D77667B}" type="parTrans" cxnId="{735A5BB4-9FD0-4B48-9ED3-69EBB256F9E9}">
      <dgm:prSet/>
      <dgm:spPr/>
      <dgm:t>
        <a:bodyPr/>
        <a:lstStyle/>
        <a:p>
          <a:endParaRPr lang="en-US"/>
        </a:p>
      </dgm:t>
    </dgm:pt>
    <dgm:pt modelId="{58B9BCE0-3B93-41DF-BE57-737B9E17C745}" type="sibTrans" cxnId="{735A5BB4-9FD0-4B48-9ED3-69EBB256F9E9}">
      <dgm:prSet/>
      <dgm:spPr/>
      <dgm:t>
        <a:bodyPr/>
        <a:lstStyle/>
        <a:p>
          <a:endParaRPr lang="en-US"/>
        </a:p>
      </dgm:t>
    </dgm:pt>
    <dgm:pt modelId="{59705A3E-6539-4A49-97AA-A3D60B6B2F3A}" type="pres">
      <dgm:prSet presAssocID="{2204A35C-C2C7-43F2-98D1-2CFFAA43E899}" presName="Name0" presStyleCnt="0">
        <dgm:presLayoutVars>
          <dgm:dir/>
          <dgm:resizeHandles val="exact"/>
        </dgm:presLayoutVars>
      </dgm:prSet>
      <dgm:spPr/>
    </dgm:pt>
    <dgm:pt modelId="{8BAD4503-3639-42D5-8D01-998FDC116D4E}" type="pres">
      <dgm:prSet presAssocID="{2204A35C-C2C7-43F2-98D1-2CFFAA43E899}" presName="fgShape" presStyleLbl="fgShp" presStyleIdx="0" presStyleCnt="1" custAng="16200000" custFlipVert="1" custFlipHor="0" custScaleX="1359" custScaleY="43746" custLinFactNeighborX="-13587" custLinFactNeighborY="50000"/>
      <dgm:spPr>
        <a:prstGeom prst="chevron">
          <a:avLst/>
        </a:prstGeom>
        <a:solidFill>
          <a:srgbClr val="C91A13"/>
        </a:solidFill>
        <a:ln>
          <a:solidFill>
            <a:srgbClr val="C91A13"/>
          </a:solidFill>
        </a:ln>
      </dgm:spPr>
    </dgm:pt>
    <dgm:pt modelId="{ADE73FDD-2301-49BF-BEC7-86D826C9C991}" type="pres">
      <dgm:prSet presAssocID="{2204A35C-C2C7-43F2-98D1-2CFFAA43E899}" presName="linComp" presStyleCnt="0"/>
      <dgm:spPr/>
    </dgm:pt>
    <dgm:pt modelId="{300BCE17-798E-4BEA-A281-4B69A5A4BCFD}" type="pres">
      <dgm:prSet presAssocID="{07256819-8102-43B5-BC86-F6CD499A999F}" presName="compNode" presStyleCnt="0"/>
      <dgm:spPr/>
    </dgm:pt>
    <dgm:pt modelId="{AE8482EE-386F-441D-B9F1-FFFA0EEC23C7}" type="pres">
      <dgm:prSet presAssocID="{07256819-8102-43B5-BC86-F6CD499A999F}" presName="bkgdShape" presStyleLbl="node1" presStyleIdx="0" presStyleCnt="4" custScaleX="103072"/>
      <dgm:spPr/>
    </dgm:pt>
    <dgm:pt modelId="{6ED6B6D3-9E89-4AA5-94EC-10074096094D}" type="pres">
      <dgm:prSet presAssocID="{07256819-8102-43B5-BC86-F6CD499A999F}" presName="nodeTx" presStyleLbl="node1" presStyleIdx="0" presStyleCnt="4">
        <dgm:presLayoutVars>
          <dgm:bulletEnabled val="1"/>
        </dgm:presLayoutVars>
      </dgm:prSet>
      <dgm:spPr/>
    </dgm:pt>
    <dgm:pt modelId="{10C3BA3D-A6C2-4576-BA15-1049FA86C022}" type="pres">
      <dgm:prSet presAssocID="{07256819-8102-43B5-BC86-F6CD499A999F}" presName="invisiNode" presStyleLbl="node1" presStyleIdx="0" presStyleCnt="4"/>
      <dgm:spPr/>
    </dgm:pt>
    <dgm:pt modelId="{30FCF481-6E8D-46FB-BB40-59241F207B1E}" type="pres">
      <dgm:prSet presAssocID="{07256819-8102-43B5-BC86-F6CD499A999F}" presName="imagNode" presStyleLbl="fgImgPlace1" presStyleIdx="0" presStyleCnt="4"/>
      <dgm:spPr>
        <a:blipFill rotWithShape="1">
          <a:blip xmlns:r="http://schemas.openxmlformats.org/officeDocument/2006/relationships" r:embed="rId1"/>
          <a:stretch>
            <a:fillRect/>
          </a:stretch>
        </a:blipFill>
      </dgm:spPr>
    </dgm:pt>
    <dgm:pt modelId="{A206D76A-B40C-4FB5-88B2-393F1FE70528}" type="pres">
      <dgm:prSet presAssocID="{44E84679-5282-4424-991F-C64F3EF315A4}" presName="sibTrans" presStyleLbl="sibTrans2D1" presStyleIdx="0" presStyleCnt="0"/>
      <dgm:spPr/>
    </dgm:pt>
    <dgm:pt modelId="{E0553BF1-E3C2-4E5E-A907-7656F2B75798}" type="pres">
      <dgm:prSet presAssocID="{BC9BDEA9-E8A2-4970-A830-C8F7D6EC45E7}" presName="compNode" presStyleCnt="0"/>
      <dgm:spPr/>
    </dgm:pt>
    <dgm:pt modelId="{CA2F0CA7-60BF-43D4-81BC-8C87CEAB66D5}" type="pres">
      <dgm:prSet presAssocID="{BC9BDEA9-E8A2-4970-A830-C8F7D6EC45E7}" presName="bkgdShape" presStyleLbl="node1" presStyleIdx="1" presStyleCnt="4" custScaleX="128180"/>
      <dgm:spPr/>
    </dgm:pt>
    <dgm:pt modelId="{8F9C10CB-4A08-47AC-B76B-7114A7516333}" type="pres">
      <dgm:prSet presAssocID="{BC9BDEA9-E8A2-4970-A830-C8F7D6EC45E7}" presName="nodeTx" presStyleLbl="node1" presStyleIdx="1" presStyleCnt="4">
        <dgm:presLayoutVars>
          <dgm:bulletEnabled val="1"/>
        </dgm:presLayoutVars>
      </dgm:prSet>
      <dgm:spPr/>
    </dgm:pt>
    <dgm:pt modelId="{9DB78E6B-1C2C-4B7E-A98E-377A5B97B1D6}" type="pres">
      <dgm:prSet presAssocID="{BC9BDEA9-E8A2-4970-A830-C8F7D6EC45E7}" presName="invisiNode" presStyleLbl="node1" presStyleIdx="1" presStyleCnt="4"/>
      <dgm:spPr/>
    </dgm:pt>
    <dgm:pt modelId="{3EB2C039-5B93-45E4-A0B0-DDEECB71A322}" type="pres">
      <dgm:prSet presAssocID="{BC9BDEA9-E8A2-4970-A830-C8F7D6EC45E7}" presName="imagNode" presStyleLbl="fgImgPlace1" presStyleIdx="1" presStyleCnt="4"/>
      <dgm:spPr>
        <a:blipFill rotWithShape="1">
          <a:blip xmlns:r="http://schemas.openxmlformats.org/officeDocument/2006/relationships" r:embed="rId2"/>
          <a:stretch>
            <a:fillRect/>
          </a:stretch>
        </a:blipFill>
      </dgm:spPr>
    </dgm:pt>
    <dgm:pt modelId="{FBAA6A17-9506-4E26-8ABD-EDA7E5D58C4C}" type="pres">
      <dgm:prSet presAssocID="{58B9BCE0-3B93-41DF-BE57-737B9E17C745}" presName="sibTrans" presStyleLbl="sibTrans2D1" presStyleIdx="0" presStyleCnt="0"/>
      <dgm:spPr/>
    </dgm:pt>
    <dgm:pt modelId="{AA27E3AE-4512-404D-9CCB-361011A091B7}" type="pres">
      <dgm:prSet presAssocID="{374ABB10-8FBA-4CCC-81DB-D2336E1B65B0}" presName="compNode" presStyleCnt="0"/>
      <dgm:spPr/>
    </dgm:pt>
    <dgm:pt modelId="{C3A4BE70-7CFC-4C9E-8963-38026AAE20B0}" type="pres">
      <dgm:prSet presAssocID="{374ABB10-8FBA-4CCC-81DB-D2336E1B65B0}" presName="bkgdShape" presStyleLbl="node1" presStyleIdx="2" presStyleCnt="4"/>
      <dgm:spPr/>
    </dgm:pt>
    <dgm:pt modelId="{64BCAEBD-24C6-4E13-B68E-F9BF87A4E127}" type="pres">
      <dgm:prSet presAssocID="{374ABB10-8FBA-4CCC-81DB-D2336E1B65B0}" presName="nodeTx" presStyleLbl="node1" presStyleIdx="2" presStyleCnt="4">
        <dgm:presLayoutVars>
          <dgm:bulletEnabled val="1"/>
        </dgm:presLayoutVars>
      </dgm:prSet>
      <dgm:spPr/>
    </dgm:pt>
    <dgm:pt modelId="{C77AAD54-6511-4EB0-A18C-7C1A12489904}" type="pres">
      <dgm:prSet presAssocID="{374ABB10-8FBA-4CCC-81DB-D2336E1B65B0}" presName="invisiNode" presStyleLbl="node1" presStyleIdx="2" presStyleCnt="4"/>
      <dgm:spPr/>
    </dgm:pt>
    <dgm:pt modelId="{6B43CD32-A210-4DD5-AB08-6DDCB5C95E86}" type="pres">
      <dgm:prSet presAssocID="{374ABB10-8FBA-4CCC-81DB-D2336E1B65B0}" presName="imagNode" presStyleLbl="fgImgPlace1" presStyleIdx="2" presStyleCnt="4"/>
      <dgm:spPr>
        <a:blipFill rotWithShape="1">
          <a:blip xmlns:r="http://schemas.openxmlformats.org/officeDocument/2006/relationships" r:embed="rId3"/>
          <a:stretch>
            <a:fillRect/>
          </a:stretch>
        </a:blipFill>
      </dgm:spPr>
    </dgm:pt>
    <dgm:pt modelId="{B2798909-2B12-45C1-9D9E-0DF4AED4F117}" type="pres">
      <dgm:prSet presAssocID="{8CEED2F0-CD7F-4027-948B-E3BCC01D5308}" presName="sibTrans" presStyleLbl="sibTrans2D1" presStyleIdx="0" presStyleCnt="0"/>
      <dgm:spPr/>
    </dgm:pt>
    <dgm:pt modelId="{467911A2-A719-4A13-A754-31D87B3C24E7}" type="pres">
      <dgm:prSet presAssocID="{DD10E3DC-81B2-4837-91F2-DE5AC98D8F58}" presName="compNode" presStyleCnt="0"/>
      <dgm:spPr/>
    </dgm:pt>
    <dgm:pt modelId="{4C41A730-B501-4CA6-B8EE-248C90D28C51}" type="pres">
      <dgm:prSet presAssocID="{DD10E3DC-81B2-4837-91F2-DE5AC98D8F58}" presName="bkgdShape" presStyleLbl="node1" presStyleIdx="3" presStyleCnt="4"/>
      <dgm:spPr/>
    </dgm:pt>
    <dgm:pt modelId="{A88E7390-1945-4E0E-AB52-3DBF0AEFE593}" type="pres">
      <dgm:prSet presAssocID="{DD10E3DC-81B2-4837-91F2-DE5AC98D8F58}" presName="nodeTx" presStyleLbl="node1" presStyleIdx="3" presStyleCnt="4">
        <dgm:presLayoutVars>
          <dgm:bulletEnabled val="1"/>
        </dgm:presLayoutVars>
      </dgm:prSet>
      <dgm:spPr/>
    </dgm:pt>
    <dgm:pt modelId="{65EDFF14-3CF3-419E-A161-6A66A058BBC2}" type="pres">
      <dgm:prSet presAssocID="{DD10E3DC-81B2-4837-91F2-DE5AC98D8F58}" presName="invisiNode" presStyleLbl="node1" presStyleIdx="3" presStyleCnt="4"/>
      <dgm:spPr/>
    </dgm:pt>
    <dgm:pt modelId="{CE01983E-92BC-44A9-8929-93EDD57CB506}" type="pres">
      <dgm:prSet presAssocID="{DD10E3DC-81B2-4837-91F2-DE5AC98D8F58}" presName="imagNode" presStyleLbl="fgImgPlace1" presStyleIdx="3" presStyleCnt="4"/>
      <dgm:spPr>
        <a:blipFill rotWithShape="1">
          <a:blip xmlns:r="http://schemas.openxmlformats.org/officeDocument/2006/relationships" r:embed="rId4"/>
          <a:stretch>
            <a:fillRect/>
          </a:stretch>
        </a:blipFill>
      </dgm:spPr>
    </dgm:pt>
  </dgm:ptLst>
  <dgm:cxnLst>
    <dgm:cxn modelId="{04E74F58-7AD2-43C2-940B-D39846054FF9}" type="presOf" srcId="{DD10E3DC-81B2-4837-91F2-DE5AC98D8F58}" destId="{A88E7390-1945-4E0E-AB52-3DBF0AEFE593}" srcOrd="1" destOrd="0" presId="urn:microsoft.com/office/officeart/2005/8/layout/hList7"/>
    <dgm:cxn modelId="{3C54EA8C-C89F-4C24-B013-9A7ED2B75C7E}" type="presOf" srcId="{BC9BDEA9-E8A2-4970-A830-C8F7D6EC45E7}" destId="{CA2F0CA7-60BF-43D4-81BC-8C87CEAB66D5}" srcOrd="0" destOrd="0" presId="urn:microsoft.com/office/officeart/2005/8/layout/hList7"/>
    <dgm:cxn modelId="{B4076BDF-D52C-4FF7-8049-AE3ABBD8F8EC}" srcId="{2204A35C-C2C7-43F2-98D1-2CFFAA43E899}" destId="{07256819-8102-43B5-BC86-F6CD499A999F}" srcOrd="0" destOrd="0" parTransId="{BEA251B3-A848-4DE5-A465-4CFA0F9213D5}" sibTransId="{44E84679-5282-4424-991F-C64F3EF315A4}"/>
    <dgm:cxn modelId="{FA0CCFE5-169C-4990-82E7-94F3BAC0965A}" type="presOf" srcId="{DD10E3DC-81B2-4837-91F2-DE5AC98D8F58}" destId="{4C41A730-B501-4CA6-B8EE-248C90D28C51}" srcOrd="0" destOrd="0" presId="urn:microsoft.com/office/officeart/2005/8/layout/hList7"/>
    <dgm:cxn modelId="{72DC0804-8358-4085-B1CA-6B2FE3E87F0D}" type="presOf" srcId="{07256819-8102-43B5-BC86-F6CD499A999F}" destId="{6ED6B6D3-9E89-4AA5-94EC-10074096094D}" srcOrd="1" destOrd="0" presId="urn:microsoft.com/office/officeart/2005/8/layout/hList7"/>
    <dgm:cxn modelId="{E1C69E6B-3EF2-45EB-BA0F-27467E8FEBF4}" type="presOf" srcId="{374ABB10-8FBA-4CCC-81DB-D2336E1B65B0}" destId="{64BCAEBD-24C6-4E13-B68E-F9BF87A4E127}" srcOrd="1" destOrd="0" presId="urn:microsoft.com/office/officeart/2005/8/layout/hList7"/>
    <dgm:cxn modelId="{735A5BB4-9FD0-4B48-9ED3-69EBB256F9E9}" srcId="{2204A35C-C2C7-43F2-98D1-2CFFAA43E899}" destId="{BC9BDEA9-E8A2-4970-A830-C8F7D6EC45E7}" srcOrd="1" destOrd="0" parTransId="{66E11344-26AF-44B3-937E-199E1D77667B}" sibTransId="{58B9BCE0-3B93-41DF-BE57-737B9E17C745}"/>
    <dgm:cxn modelId="{63698E0A-A95E-49B8-B8D8-FBA4301713D2}" type="presOf" srcId="{2204A35C-C2C7-43F2-98D1-2CFFAA43E899}" destId="{59705A3E-6539-4A49-97AA-A3D60B6B2F3A}" srcOrd="0" destOrd="0" presId="urn:microsoft.com/office/officeart/2005/8/layout/hList7"/>
    <dgm:cxn modelId="{47841D19-0A53-4B53-9765-7EDB650B70BA}" srcId="{2204A35C-C2C7-43F2-98D1-2CFFAA43E899}" destId="{DD10E3DC-81B2-4837-91F2-DE5AC98D8F58}" srcOrd="3" destOrd="0" parTransId="{A80FB0DD-68A9-490A-95A5-C23E70DDE64E}" sibTransId="{60629814-6C1D-45FE-BA88-82161E7A383C}"/>
    <dgm:cxn modelId="{C9F4E5A4-F689-4CCF-BCE4-DF6032B7B6D8}" type="presOf" srcId="{374ABB10-8FBA-4CCC-81DB-D2336E1B65B0}" destId="{C3A4BE70-7CFC-4C9E-8963-38026AAE20B0}" srcOrd="0" destOrd="0" presId="urn:microsoft.com/office/officeart/2005/8/layout/hList7"/>
    <dgm:cxn modelId="{B67B9D70-199D-4870-9EFF-D2414E6AEB6F}" type="presOf" srcId="{58B9BCE0-3B93-41DF-BE57-737B9E17C745}" destId="{FBAA6A17-9506-4E26-8ABD-EDA7E5D58C4C}" srcOrd="0" destOrd="0" presId="urn:microsoft.com/office/officeart/2005/8/layout/hList7"/>
    <dgm:cxn modelId="{06E30A58-9532-4600-BF2C-372EBCF547CB}" type="presOf" srcId="{44E84679-5282-4424-991F-C64F3EF315A4}" destId="{A206D76A-B40C-4FB5-88B2-393F1FE70528}" srcOrd="0" destOrd="0" presId="urn:microsoft.com/office/officeart/2005/8/layout/hList7"/>
    <dgm:cxn modelId="{17C781B3-4C05-43B9-B523-D4CDA4D6B4B1}" srcId="{2204A35C-C2C7-43F2-98D1-2CFFAA43E899}" destId="{374ABB10-8FBA-4CCC-81DB-D2336E1B65B0}" srcOrd="2" destOrd="0" parTransId="{C9DBC361-C07F-4A09-BC0E-3775E34E4102}" sibTransId="{8CEED2F0-CD7F-4027-948B-E3BCC01D5308}"/>
    <dgm:cxn modelId="{28F6EB26-9B89-48D7-AB45-55EDC2C0B17F}" type="presOf" srcId="{BC9BDEA9-E8A2-4970-A830-C8F7D6EC45E7}" destId="{8F9C10CB-4A08-47AC-B76B-7114A7516333}" srcOrd="1" destOrd="0" presId="urn:microsoft.com/office/officeart/2005/8/layout/hList7"/>
    <dgm:cxn modelId="{7FF83D80-144B-4C14-8A51-9AB3853AF7FB}" type="presOf" srcId="{8CEED2F0-CD7F-4027-948B-E3BCC01D5308}" destId="{B2798909-2B12-45C1-9D9E-0DF4AED4F117}" srcOrd="0" destOrd="0" presId="urn:microsoft.com/office/officeart/2005/8/layout/hList7"/>
    <dgm:cxn modelId="{568A3463-FFAA-4754-AE36-E7E2166885D9}" type="presOf" srcId="{07256819-8102-43B5-BC86-F6CD499A999F}" destId="{AE8482EE-386F-441D-B9F1-FFFA0EEC23C7}" srcOrd="0" destOrd="0" presId="urn:microsoft.com/office/officeart/2005/8/layout/hList7"/>
    <dgm:cxn modelId="{B8FD967C-AC5C-450D-B488-26EC497949DB}" type="presParOf" srcId="{59705A3E-6539-4A49-97AA-A3D60B6B2F3A}" destId="{8BAD4503-3639-42D5-8D01-998FDC116D4E}" srcOrd="0" destOrd="0" presId="urn:microsoft.com/office/officeart/2005/8/layout/hList7"/>
    <dgm:cxn modelId="{AE63C7C3-42B6-4209-8D36-D8ABACAF6D36}" type="presParOf" srcId="{59705A3E-6539-4A49-97AA-A3D60B6B2F3A}" destId="{ADE73FDD-2301-49BF-BEC7-86D826C9C991}" srcOrd="1" destOrd="0" presId="urn:microsoft.com/office/officeart/2005/8/layout/hList7"/>
    <dgm:cxn modelId="{E3155D52-A41F-44EE-8902-013D7245EBA7}" type="presParOf" srcId="{ADE73FDD-2301-49BF-BEC7-86D826C9C991}" destId="{300BCE17-798E-4BEA-A281-4B69A5A4BCFD}" srcOrd="0" destOrd="0" presId="urn:microsoft.com/office/officeart/2005/8/layout/hList7"/>
    <dgm:cxn modelId="{A4957625-8DED-416E-9169-7AB891C9CECD}" type="presParOf" srcId="{300BCE17-798E-4BEA-A281-4B69A5A4BCFD}" destId="{AE8482EE-386F-441D-B9F1-FFFA0EEC23C7}" srcOrd="0" destOrd="0" presId="urn:microsoft.com/office/officeart/2005/8/layout/hList7"/>
    <dgm:cxn modelId="{648F6D9C-1995-482C-A728-882231E6D660}" type="presParOf" srcId="{300BCE17-798E-4BEA-A281-4B69A5A4BCFD}" destId="{6ED6B6D3-9E89-4AA5-94EC-10074096094D}" srcOrd="1" destOrd="0" presId="urn:microsoft.com/office/officeart/2005/8/layout/hList7"/>
    <dgm:cxn modelId="{43E4E1A7-EE17-483D-89D8-2107CAF45152}" type="presParOf" srcId="{300BCE17-798E-4BEA-A281-4B69A5A4BCFD}" destId="{10C3BA3D-A6C2-4576-BA15-1049FA86C022}" srcOrd="2" destOrd="0" presId="urn:microsoft.com/office/officeart/2005/8/layout/hList7"/>
    <dgm:cxn modelId="{0ABDFE96-D747-4E73-BF15-CE007CF846BB}" type="presParOf" srcId="{300BCE17-798E-4BEA-A281-4B69A5A4BCFD}" destId="{30FCF481-6E8D-46FB-BB40-59241F207B1E}" srcOrd="3" destOrd="0" presId="urn:microsoft.com/office/officeart/2005/8/layout/hList7"/>
    <dgm:cxn modelId="{7051774F-1BF5-4EAC-82A0-FA49952F1303}" type="presParOf" srcId="{ADE73FDD-2301-49BF-BEC7-86D826C9C991}" destId="{A206D76A-B40C-4FB5-88B2-393F1FE70528}" srcOrd="1" destOrd="0" presId="urn:microsoft.com/office/officeart/2005/8/layout/hList7"/>
    <dgm:cxn modelId="{3CF81462-3C71-4F59-A2A2-0E79A36C1504}" type="presParOf" srcId="{ADE73FDD-2301-49BF-BEC7-86D826C9C991}" destId="{E0553BF1-E3C2-4E5E-A907-7656F2B75798}" srcOrd="2" destOrd="0" presId="urn:microsoft.com/office/officeart/2005/8/layout/hList7"/>
    <dgm:cxn modelId="{07A34020-FBF2-46DC-A9CA-85C1987BB9C1}" type="presParOf" srcId="{E0553BF1-E3C2-4E5E-A907-7656F2B75798}" destId="{CA2F0CA7-60BF-43D4-81BC-8C87CEAB66D5}" srcOrd="0" destOrd="0" presId="urn:microsoft.com/office/officeart/2005/8/layout/hList7"/>
    <dgm:cxn modelId="{E04E9E1C-A73F-487A-8C51-6BFECC5D1BD1}" type="presParOf" srcId="{E0553BF1-E3C2-4E5E-A907-7656F2B75798}" destId="{8F9C10CB-4A08-47AC-B76B-7114A7516333}" srcOrd="1" destOrd="0" presId="urn:microsoft.com/office/officeart/2005/8/layout/hList7"/>
    <dgm:cxn modelId="{BA899CE4-3815-48D4-890C-3FC57F9BB978}" type="presParOf" srcId="{E0553BF1-E3C2-4E5E-A907-7656F2B75798}" destId="{9DB78E6B-1C2C-4B7E-A98E-377A5B97B1D6}" srcOrd="2" destOrd="0" presId="urn:microsoft.com/office/officeart/2005/8/layout/hList7"/>
    <dgm:cxn modelId="{1C54E7F8-548A-4239-943C-1BA7CE481BDF}" type="presParOf" srcId="{E0553BF1-E3C2-4E5E-A907-7656F2B75798}" destId="{3EB2C039-5B93-45E4-A0B0-DDEECB71A322}" srcOrd="3" destOrd="0" presId="urn:microsoft.com/office/officeart/2005/8/layout/hList7"/>
    <dgm:cxn modelId="{7A6BAB77-043A-4975-B861-D09C1AD0BF54}" type="presParOf" srcId="{ADE73FDD-2301-49BF-BEC7-86D826C9C991}" destId="{FBAA6A17-9506-4E26-8ABD-EDA7E5D58C4C}" srcOrd="3" destOrd="0" presId="urn:microsoft.com/office/officeart/2005/8/layout/hList7"/>
    <dgm:cxn modelId="{77480486-8811-49EB-BC9F-6ABAC6A920FF}" type="presParOf" srcId="{ADE73FDD-2301-49BF-BEC7-86D826C9C991}" destId="{AA27E3AE-4512-404D-9CCB-361011A091B7}" srcOrd="4" destOrd="0" presId="urn:microsoft.com/office/officeart/2005/8/layout/hList7"/>
    <dgm:cxn modelId="{317D7502-82AD-4A79-A231-EE7013A96418}" type="presParOf" srcId="{AA27E3AE-4512-404D-9CCB-361011A091B7}" destId="{C3A4BE70-7CFC-4C9E-8963-38026AAE20B0}" srcOrd="0" destOrd="0" presId="urn:microsoft.com/office/officeart/2005/8/layout/hList7"/>
    <dgm:cxn modelId="{A26BB4E6-2A1C-4822-A327-4A7C6BC89F31}" type="presParOf" srcId="{AA27E3AE-4512-404D-9CCB-361011A091B7}" destId="{64BCAEBD-24C6-4E13-B68E-F9BF87A4E127}" srcOrd="1" destOrd="0" presId="urn:microsoft.com/office/officeart/2005/8/layout/hList7"/>
    <dgm:cxn modelId="{9F22F261-0F9D-4C62-B062-11E7580E6589}" type="presParOf" srcId="{AA27E3AE-4512-404D-9CCB-361011A091B7}" destId="{C77AAD54-6511-4EB0-A18C-7C1A12489904}" srcOrd="2" destOrd="0" presId="urn:microsoft.com/office/officeart/2005/8/layout/hList7"/>
    <dgm:cxn modelId="{9426E903-7480-40FF-9AA7-7025439E8F9E}" type="presParOf" srcId="{AA27E3AE-4512-404D-9CCB-361011A091B7}" destId="{6B43CD32-A210-4DD5-AB08-6DDCB5C95E86}" srcOrd="3" destOrd="0" presId="urn:microsoft.com/office/officeart/2005/8/layout/hList7"/>
    <dgm:cxn modelId="{F0892A8C-4847-47B0-B74D-3C1B7FC8EEBB}" type="presParOf" srcId="{ADE73FDD-2301-49BF-BEC7-86D826C9C991}" destId="{B2798909-2B12-45C1-9D9E-0DF4AED4F117}" srcOrd="5" destOrd="0" presId="urn:microsoft.com/office/officeart/2005/8/layout/hList7"/>
    <dgm:cxn modelId="{0051C441-6914-48FD-BA52-D00E6FADD8AA}" type="presParOf" srcId="{ADE73FDD-2301-49BF-BEC7-86D826C9C991}" destId="{467911A2-A719-4A13-A754-31D87B3C24E7}" srcOrd="6" destOrd="0" presId="urn:microsoft.com/office/officeart/2005/8/layout/hList7"/>
    <dgm:cxn modelId="{EB70763D-2CD9-457F-8ACD-DE03CCD88BFB}" type="presParOf" srcId="{467911A2-A719-4A13-A754-31D87B3C24E7}" destId="{4C41A730-B501-4CA6-B8EE-248C90D28C51}" srcOrd="0" destOrd="0" presId="urn:microsoft.com/office/officeart/2005/8/layout/hList7"/>
    <dgm:cxn modelId="{D8186E37-F666-4DAE-BF53-03D409746323}" type="presParOf" srcId="{467911A2-A719-4A13-A754-31D87B3C24E7}" destId="{A88E7390-1945-4E0E-AB52-3DBF0AEFE593}" srcOrd="1" destOrd="0" presId="urn:microsoft.com/office/officeart/2005/8/layout/hList7"/>
    <dgm:cxn modelId="{598FCFF5-3497-43FD-82E0-FB989E9B1457}" type="presParOf" srcId="{467911A2-A719-4A13-A754-31D87B3C24E7}" destId="{65EDFF14-3CF3-419E-A161-6A66A058BBC2}" srcOrd="2" destOrd="0" presId="urn:microsoft.com/office/officeart/2005/8/layout/hList7"/>
    <dgm:cxn modelId="{0B595C46-8AA9-495E-A686-826F178D88D9}" type="presParOf" srcId="{467911A2-A719-4A13-A754-31D87B3C24E7}" destId="{CE01983E-92BC-44A9-8929-93EDD57CB50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980F8-74B0-4622-8027-8D3A26B892B5}">
      <dsp:nvSpPr>
        <dsp:cNvPr id="0" name=""/>
        <dsp:cNvSpPr/>
      </dsp:nvSpPr>
      <dsp:spPr>
        <a:xfrm>
          <a:off x="1434" y="0"/>
          <a:ext cx="1380097" cy="1911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COX-1</a:t>
          </a:r>
        </a:p>
      </dsp:txBody>
      <dsp:txXfrm>
        <a:off x="1434" y="0"/>
        <a:ext cx="1380097" cy="573314"/>
      </dsp:txXfrm>
    </dsp:sp>
    <dsp:sp modelId="{C7E45135-3C06-4A85-8429-377913892B53}">
      <dsp:nvSpPr>
        <dsp:cNvPr id="0" name=""/>
        <dsp:cNvSpPr/>
      </dsp:nvSpPr>
      <dsp:spPr>
        <a:xfrm>
          <a:off x="139444" y="573874"/>
          <a:ext cx="1104077" cy="576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Blood clotting</a:t>
          </a:r>
        </a:p>
      </dsp:txBody>
      <dsp:txXfrm>
        <a:off x="156321" y="590751"/>
        <a:ext cx="1070323" cy="542453"/>
      </dsp:txXfrm>
    </dsp:sp>
    <dsp:sp modelId="{752B221D-2404-4CC4-977D-4D22C6B4C17C}">
      <dsp:nvSpPr>
        <dsp:cNvPr id="0" name=""/>
        <dsp:cNvSpPr/>
      </dsp:nvSpPr>
      <dsp:spPr>
        <a:xfrm>
          <a:off x="139444" y="1238728"/>
          <a:ext cx="1104077" cy="576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protects gastric mucosa</a:t>
          </a:r>
        </a:p>
      </dsp:txBody>
      <dsp:txXfrm>
        <a:off x="156321" y="1255605"/>
        <a:ext cx="1070323" cy="542453"/>
      </dsp:txXfrm>
    </dsp:sp>
    <dsp:sp modelId="{A28C092A-C17B-4ACF-9CB9-1B18840580D9}">
      <dsp:nvSpPr>
        <dsp:cNvPr id="0" name=""/>
        <dsp:cNvSpPr/>
      </dsp:nvSpPr>
      <dsp:spPr>
        <a:xfrm>
          <a:off x="1485039" y="0"/>
          <a:ext cx="1380097" cy="1911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COX-2</a:t>
          </a:r>
        </a:p>
      </dsp:txBody>
      <dsp:txXfrm>
        <a:off x="1485039" y="0"/>
        <a:ext cx="1380097" cy="573314"/>
      </dsp:txXfrm>
    </dsp:sp>
    <dsp:sp modelId="{09C9DBA1-B31F-4A30-9116-5910C18BC040}">
      <dsp:nvSpPr>
        <dsp:cNvPr id="0" name=""/>
        <dsp:cNvSpPr/>
      </dsp:nvSpPr>
      <dsp:spPr>
        <a:xfrm>
          <a:off x="1623048" y="573874"/>
          <a:ext cx="1104077" cy="576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Mediate inflammation</a:t>
          </a:r>
        </a:p>
      </dsp:txBody>
      <dsp:txXfrm>
        <a:off x="1639925" y="590751"/>
        <a:ext cx="1070323" cy="542453"/>
      </dsp:txXfrm>
    </dsp:sp>
    <dsp:sp modelId="{9CCEE0BB-6FE0-4881-BEC5-6587880813B7}">
      <dsp:nvSpPr>
        <dsp:cNvPr id="0" name=""/>
        <dsp:cNvSpPr/>
      </dsp:nvSpPr>
      <dsp:spPr>
        <a:xfrm>
          <a:off x="1623048" y="1238728"/>
          <a:ext cx="1104077" cy="576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Pain</a:t>
          </a:r>
        </a:p>
      </dsp:txBody>
      <dsp:txXfrm>
        <a:off x="1639925" y="1255605"/>
        <a:ext cx="1070323" cy="542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482EE-386F-441D-B9F1-FFFA0EEC23C7}">
      <dsp:nvSpPr>
        <dsp:cNvPr id="0" name=""/>
        <dsp:cNvSpPr/>
      </dsp:nvSpPr>
      <dsp:spPr>
        <a:xfrm>
          <a:off x="1149" y="0"/>
          <a:ext cx="1330770" cy="30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Renal toxicity</a:t>
          </a:r>
          <a:endParaRPr lang="en-US" sz="2000" kern="1200" dirty="0"/>
        </a:p>
      </dsp:txBody>
      <dsp:txXfrm>
        <a:off x="1149" y="1219200"/>
        <a:ext cx="1330770" cy="1219200"/>
      </dsp:txXfrm>
    </dsp:sp>
    <dsp:sp modelId="{30FCF481-6E8D-46FB-BB40-59241F207B1E}">
      <dsp:nvSpPr>
        <dsp:cNvPr id="0" name=""/>
        <dsp:cNvSpPr/>
      </dsp:nvSpPr>
      <dsp:spPr>
        <a:xfrm>
          <a:off x="159042" y="182879"/>
          <a:ext cx="1014984" cy="101498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F0CA7-60BF-43D4-81BC-8C87CEAB66D5}">
      <dsp:nvSpPr>
        <dsp:cNvPr id="0" name=""/>
        <dsp:cNvSpPr/>
      </dsp:nvSpPr>
      <dsp:spPr>
        <a:xfrm>
          <a:off x="1370653" y="0"/>
          <a:ext cx="1654941" cy="30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Cardio</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vascular</a:t>
          </a:r>
          <a:r>
            <a:rPr lang="en-US" sz="1100" kern="1200" dirty="0">
              <a:latin typeface="Arial" panose="020B0604020202020204" pitchFamily="34" charset="0"/>
              <a:cs typeface="Arial" panose="020B0604020202020204" pitchFamily="34" charset="0"/>
            </a:rPr>
            <a:t> </a:t>
          </a:r>
          <a:endParaRPr lang="en-US" sz="1100" kern="1200" dirty="0"/>
        </a:p>
      </dsp:txBody>
      <dsp:txXfrm>
        <a:off x="1370653" y="1219200"/>
        <a:ext cx="1654941" cy="1219200"/>
      </dsp:txXfrm>
    </dsp:sp>
    <dsp:sp modelId="{3EB2C039-5B93-45E4-A0B0-DDEECB71A322}">
      <dsp:nvSpPr>
        <dsp:cNvPr id="0" name=""/>
        <dsp:cNvSpPr/>
      </dsp:nvSpPr>
      <dsp:spPr>
        <a:xfrm>
          <a:off x="1690631" y="182879"/>
          <a:ext cx="1014984" cy="1014984"/>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4BE70-7CFC-4C9E-8963-38026AAE20B0}">
      <dsp:nvSpPr>
        <dsp:cNvPr id="0" name=""/>
        <dsp:cNvSpPr/>
      </dsp:nvSpPr>
      <dsp:spPr>
        <a:xfrm>
          <a:off x="3064327" y="0"/>
          <a:ext cx="1291107" cy="30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Dyspepsia &amp;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heartburn</a:t>
          </a:r>
          <a:endParaRPr lang="en-US" sz="1600" kern="1200" dirty="0"/>
        </a:p>
      </dsp:txBody>
      <dsp:txXfrm>
        <a:off x="3064327" y="1219200"/>
        <a:ext cx="1291107" cy="1219200"/>
      </dsp:txXfrm>
    </dsp:sp>
    <dsp:sp modelId="{6B43CD32-A210-4DD5-AB08-6DDCB5C95E86}">
      <dsp:nvSpPr>
        <dsp:cNvPr id="0" name=""/>
        <dsp:cNvSpPr/>
      </dsp:nvSpPr>
      <dsp:spPr>
        <a:xfrm>
          <a:off x="3202389" y="182879"/>
          <a:ext cx="1014984" cy="101498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1A730-B501-4CA6-B8EE-248C90D28C51}">
      <dsp:nvSpPr>
        <dsp:cNvPr id="0" name=""/>
        <dsp:cNvSpPr/>
      </dsp:nvSpPr>
      <dsp:spPr>
        <a:xfrm>
          <a:off x="4394167" y="0"/>
          <a:ext cx="1291107" cy="30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Allergy</a:t>
          </a:r>
          <a:endParaRPr lang="en-US" sz="1700" kern="1200" dirty="0"/>
        </a:p>
      </dsp:txBody>
      <dsp:txXfrm>
        <a:off x="4394167" y="1219200"/>
        <a:ext cx="1291107" cy="1219200"/>
      </dsp:txXfrm>
    </dsp:sp>
    <dsp:sp modelId="{CE01983E-92BC-44A9-8929-93EDD57CB506}">
      <dsp:nvSpPr>
        <dsp:cNvPr id="0" name=""/>
        <dsp:cNvSpPr/>
      </dsp:nvSpPr>
      <dsp:spPr>
        <a:xfrm>
          <a:off x="4532229" y="182879"/>
          <a:ext cx="1014984" cy="1014984"/>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D4503-3639-42D5-8D01-998FDC116D4E}">
      <dsp:nvSpPr>
        <dsp:cNvPr id="0" name=""/>
        <dsp:cNvSpPr/>
      </dsp:nvSpPr>
      <dsp:spPr>
        <a:xfrm rot="5400000" flipV="1">
          <a:off x="2096858" y="2795596"/>
          <a:ext cx="71096" cy="200006"/>
        </a:xfrm>
        <a:prstGeom prst="chevron">
          <a:avLst/>
        </a:prstGeom>
        <a:solidFill>
          <a:srgbClr val="C91A13"/>
        </a:solidFill>
        <a:ln w="12700" cap="flat" cmpd="sng" algn="ctr">
          <a:solidFill>
            <a:srgbClr val="C91A1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1/19/2017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grpSp>
        <p:nvGrpSpPr>
          <p:cNvPr id="10" name="Group 9"/>
          <p:cNvGrpSpPr/>
          <p:nvPr userDrawn="1"/>
        </p:nvGrpSpPr>
        <p:grpSpPr>
          <a:xfrm>
            <a:off x="389953" y="7478052"/>
            <a:ext cx="124397" cy="141865"/>
            <a:chOff x="-4889" y="0"/>
            <a:chExt cx="150376" cy="171424"/>
          </a:xfrm>
          <a:solidFill>
            <a:srgbClr val="5787B7"/>
          </a:solidFill>
        </p:grpSpPr>
        <p:sp>
          <p:nvSpPr>
            <p:cNvPr id="1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sp>
        <p:nvSpPr>
          <p:cNvPr id="13" name="Rectangle 12"/>
          <p:cNvSpPr/>
          <p:nvPr userDrawn="1"/>
        </p:nvSpPr>
        <p:spPr>
          <a:xfrm>
            <a:off x="519610" y="7383142"/>
            <a:ext cx="3429000" cy="1200329"/>
          </a:xfrm>
          <a:prstGeom prst="rect">
            <a:avLst/>
          </a:prstGeom>
        </p:spPr>
        <p:txBody>
          <a:bodyPr>
            <a:spAutoFit/>
          </a:bodyPr>
          <a:lstStyle/>
          <a:p>
            <a:pPr algn="l"/>
            <a:r>
              <a:rPr lang="en-US" dirty="0">
                <a:solidFill>
                  <a:srgbClr val="2E6AA6"/>
                </a:solidFill>
              </a:rPr>
              <a:t>Titles</a:t>
            </a:r>
          </a:p>
          <a:p>
            <a:pPr algn="l"/>
            <a:r>
              <a:rPr lang="en-US" dirty="0">
                <a:solidFill>
                  <a:srgbClr val="9B261F"/>
                </a:solidFill>
              </a:rPr>
              <a:t>Very important</a:t>
            </a:r>
          </a:p>
          <a:p>
            <a:pPr algn="l"/>
            <a:r>
              <a:rPr lang="en-US" dirty="0">
                <a:solidFill>
                  <a:srgbClr val="A6A6A6"/>
                </a:solidFill>
              </a:rPr>
              <a:t>Extra information</a:t>
            </a:r>
          </a:p>
          <a:p>
            <a:pPr algn="l"/>
            <a:r>
              <a:rPr lang="en-US" dirty="0">
                <a:solidFill>
                  <a:srgbClr val="00B050"/>
                </a:solidFill>
              </a:rPr>
              <a:t>Terms</a:t>
            </a:r>
          </a:p>
        </p:txBody>
      </p:sp>
      <p:grpSp>
        <p:nvGrpSpPr>
          <p:cNvPr id="14" name="Group 13"/>
          <p:cNvGrpSpPr/>
          <p:nvPr userDrawn="1"/>
        </p:nvGrpSpPr>
        <p:grpSpPr>
          <a:xfrm>
            <a:off x="388184" y="7748766"/>
            <a:ext cx="124397" cy="141865"/>
            <a:chOff x="-4889" y="0"/>
            <a:chExt cx="150376" cy="171424"/>
          </a:xfrm>
          <a:solidFill>
            <a:srgbClr val="9B261F"/>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17" name="Group 16"/>
          <p:cNvGrpSpPr/>
          <p:nvPr userDrawn="1"/>
        </p:nvGrpSpPr>
        <p:grpSpPr>
          <a:xfrm>
            <a:off x="385553" y="8025409"/>
            <a:ext cx="124397" cy="141865"/>
            <a:chOff x="-4889" y="0"/>
            <a:chExt cx="150376" cy="171424"/>
          </a:xfrm>
          <a:solidFill>
            <a:srgbClr val="A6A6A6"/>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20" name="Group 19"/>
          <p:cNvGrpSpPr/>
          <p:nvPr userDrawn="1"/>
        </p:nvGrpSpPr>
        <p:grpSpPr>
          <a:xfrm>
            <a:off x="385553" y="8321832"/>
            <a:ext cx="124397" cy="141865"/>
            <a:chOff x="-4889" y="0"/>
            <a:chExt cx="150376" cy="171424"/>
          </a:xfrm>
          <a:solidFill>
            <a:srgbClr val="00B050"/>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sp>
        <p:nvSpPr>
          <p:cNvPr id="2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5480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05BAB-76E4-4F8B-BEE7-D8A0F4C2FC4B}"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22478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724E3-D810-4E96-817D-348D62A58565}"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9045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4" name="Rectangle 23"/>
          <p:cNvSpPr/>
          <p:nvPr userDrawn="1"/>
        </p:nvSpPr>
        <p:spPr>
          <a:xfrm>
            <a:off x="0" y="0"/>
            <a:ext cx="6857999" cy="914400"/>
          </a:xfrm>
          <a:prstGeom prst="rect">
            <a:avLst/>
          </a:prstGeom>
          <a:solidFill>
            <a:srgbClr val="2E6AA6"/>
          </a:solidFill>
          <a:ln>
            <a:solidFill>
              <a:srgbClr val="2E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flipV="1">
            <a:off x="287649" y="-74674"/>
            <a:ext cx="2023825" cy="1328061"/>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71488" y="2590435"/>
            <a:ext cx="5915025"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p:cNvCxnSpPr/>
          <p:nvPr userDrawn="1"/>
        </p:nvCxnSpPr>
        <p:spPr>
          <a:xfrm>
            <a:off x="-4525" y="914404"/>
            <a:ext cx="6858000" cy="0"/>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flipV="1">
            <a:off x="563692" y="503466"/>
            <a:ext cx="369813" cy="277738"/>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166327" y="202665"/>
            <a:ext cx="506186" cy="448842"/>
          </a:xfrm>
          <a:prstGeom prst="ellipse">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hord 21"/>
          <p:cNvSpPr/>
          <p:nvPr userDrawn="1"/>
        </p:nvSpPr>
        <p:spPr>
          <a:xfrm rot="6768006">
            <a:off x="809863" y="631320"/>
            <a:ext cx="398451" cy="462693"/>
          </a:xfrm>
          <a:prstGeom prst="chord">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23719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pic>
        <p:nvPicPr>
          <p:cNvPr id="9" name="Picture 8"/>
          <p:cNvPicPr>
            <a:picLocks noChangeAspect="1"/>
          </p:cNvPicPr>
          <p:nvPr userDrawn="1"/>
        </p:nvPicPr>
        <p:blipFill>
          <a:blip r:embed="rId3"/>
          <a:stretch>
            <a:fillRect/>
          </a:stretch>
        </p:blipFill>
        <p:spPr>
          <a:xfrm>
            <a:off x="4620264" y="2190745"/>
            <a:ext cx="1094736" cy="1179739"/>
          </a:xfrm>
          <a:prstGeom prst="rect">
            <a:avLst/>
          </a:prstGeom>
        </p:spPr>
      </p:pic>
      <p:pic>
        <p:nvPicPr>
          <p:cNvPr id="8" name="Picture 7"/>
          <p:cNvPicPr>
            <a:picLocks noChangeAspect="1"/>
          </p:cNvPicPr>
          <p:nvPr userDrawn="1"/>
        </p:nvPicPr>
        <p:blipFill>
          <a:blip r:embed="rId4"/>
          <a:stretch>
            <a:fillRect/>
          </a:stretch>
        </p:blipFill>
        <p:spPr>
          <a:xfrm>
            <a:off x="1143000" y="1949031"/>
            <a:ext cx="1143575" cy="1421453"/>
          </a:xfrm>
          <a:prstGeom prst="rect">
            <a:avLst/>
          </a:prstGeom>
        </p:spPr>
      </p:pic>
      <p:pic>
        <p:nvPicPr>
          <p:cNvPr id="32" name="Picture 31"/>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pic>
        <p:nvPicPr>
          <p:cNvPr id="46" name="Picture 45"/>
          <p:cNvPicPr>
            <a:picLocks noChangeAspect="1"/>
          </p:cNvPicPr>
          <p:nvPr userDrawn="1"/>
        </p:nvPicPr>
        <p:blipFill rotWithShape="1">
          <a:blip r:embed="rId6"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graphicFrame>
        <p:nvGraphicFramePr>
          <p:cNvPr id="47" name="Table 46"/>
          <p:cNvGraphicFramePr>
            <a:graphicFrameLocks noGrp="1"/>
          </p:cNvGraphicFramePr>
          <p:nvPr userDrawn="1">
            <p:extLst>
              <p:ext uri="{D42A27DB-BD31-4B8C-83A1-F6EECF244321}">
                <p14:modId xmlns:p14="http://schemas.microsoft.com/office/powerpoint/2010/main" val="1138748662"/>
              </p:ext>
            </p:extLst>
          </p:nvPr>
        </p:nvGraphicFramePr>
        <p:xfrm>
          <a:off x="1143000" y="3036358"/>
          <a:ext cx="4572000" cy="4328160"/>
        </p:xfrm>
        <a:graphic>
          <a:graphicData uri="http://schemas.openxmlformats.org/drawingml/2006/table">
            <a:tbl>
              <a:tblPr firstRow="1" bandRow="1">
                <a:tableStyleId>{74C1A8A3-306A-4EB7-A6B1-4F7E0EB9C5D6}</a:tableStyleId>
              </a:tblPr>
              <a:tblGrid>
                <a:gridCol w="2286000">
                  <a:extLst>
                    <a:ext uri="{9D8B030D-6E8A-4147-A177-3AD203B41FA5}">
                      <a16:colId xmlns:a16="http://schemas.microsoft.com/office/drawing/2014/main" val="911117513"/>
                    </a:ext>
                  </a:extLst>
                </a:gridCol>
                <a:gridCol w="2286000">
                  <a:extLst>
                    <a:ext uri="{9D8B030D-6E8A-4147-A177-3AD203B41FA5}">
                      <a16:colId xmlns:a16="http://schemas.microsoft.com/office/drawing/2014/main" val="789468325"/>
                    </a:ext>
                  </a:extLst>
                </a:gridCol>
              </a:tblGrid>
              <a:tr h="396240">
                <a:tc>
                  <a:txBody>
                    <a:bodyPr/>
                    <a:lstStyle/>
                    <a:p>
                      <a:pPr algn="ctr"/>
                      <a:r>
                        <a:rPr lang="en-US" sz="1800" dirty="0"/>
                        <a:t>Boys</a:t>
                      </a:r>
                      <a:endParaRPr lang="en-US" sz="1800" b="0" dirty="0"/>
                    </a:p>
                  </a:txBody>
                  <a:tcPr/>
                </a:tc>
                <a:tc>
                  <a:txBody>
                    <a:bodyPr/>
                    <a:lstStyle/>
                    <a:p>
                      <a:pPr algn="ctr"/>
                      <a:r>
                        <a:rPr lang="en-US" sz="1800" dirty="0"/>
                        <a:t>Girls</a:t>
                      </a:r>
                      <a:endParaRPr lang="en-US" sz="1800" b="0" dirty="0"/>
                    </a:p>
                  </a:txBody>
                  <a:tcPr/>
                </a:tc>
                <a:extLst>
                  <a:ext uri="{0D108BD9-81ED-4DB2-BD59-A6C34878D82A}">
                    <a16:rowId xmlns:a16="http://schemas.microsoft.com/office/drawing/2014/main" val="2063311802"/>
                  </a:ext>
                </a:extLst>
              </a:tr>
              <a:tr h="396240">
                <a:tc>
                  <a:txBody>
                    <a:bodyPr/>
                    <a:lstStyle/>
                    <a:p>
                      <a:pPr algn="ctr"/>
                      <a:r>
                        <a:rPr lang="ar-SA" sz="1800" dirty="0"/>
                        <a:t>عبدالرحمن ذكري </a:t>
                      </a:r>
                      <a:endParaRPr lang="en-US" sz="1800" b="0" dirty="0"/>
                    </a:p>
                  </a:txBody>
                  <a:tcPr/>
                </a:tc>
                <a:tc>
                  <a:txBody>
                    <a:bodyPr/>
                    <a:lstStyle/>
                    <a:p>
                      <a:pPr algn="ctr"/>
                      <a:r>
                        <a:rPr lang="ar-SA" sz="1800" dirty="0"/>
                        <a:t>اللولو الصليهم</a:t>
                      </a:r>
                      <a:endParaRPr lang="en-US" sz="1800" b="0" dirty="0"/>
                    </a:p>
                  </a:txBody>
                  <a:tcPr/>
                </a:tc>
                <a:extLst>
                  <a:ext uri="{0D108BD9-81ED-4DB2-BD59-A6C34878D82A}">
                    <a16:rowId xmlns:a16="http://schemas.microsoft.com/office/drawing/2014/main" val="1650623242"/>
                  </a:ext>
                </a:extLst>
              </a:tr>
              <a:tr h="396240">
                <a:tc>
                  <a:txBody>
                    <a:bodyPr/>
                    <a:lstStyle/>
                    <a:p>
                      <a:pPr algn="ctr"/>
                      <a:r>
                        <a:rPr lang="ar-SA" sz="1800" dirty="0"/>
                        <a:t>عبدالعزيز رضوان</a:t>
                      </a:r>
                      <a:endParaRPr lang="en-US" sz="1800" b="0" dirty="0"/>
                    </a:p>
                  </a:txBody>
                  <a:tcPr>
                    <a:noFill/>
                  </a:tcPr>
                </a:tc>
                <a:tc>
                  <a:txBody>
                    <a:bodyPr/>
                    <a:lstStyle/>
                    <a:p>
                      <a:pPr algn="ctr"/>
                      <a:r>
                        <a:rPr lang="ar-SA" sz="1800" dirty="0"/>
                        <a:t>روان سعد القحطاني</a:t>
                      </a:r>
                      <a:endParaRPr lang="en-US" sz="1800" b="0" dirty="0"/>
                    </a:p>
                  </a:txBody>
                  <a:tcPr>
                    <a:noFill/>
                  </a:tcPr>
                </a:tc>
                <a:extLst>
                  <a:ext uri="{0D108BD9-81ED-4DB2-BD59-A6C34878D82A}">
                    <a16:rowId xmlns:a16="http://schemas.microsoft.com/office/drawing/2014/main" val="856330458"/>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مؤيد</a:t>
                      </a:r>
                      <a:r>
                        <a:rPr lang="ar-SA" sz="1800" baseline="0" dirty="0"/>
                        <a:t> أحمد</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أثير الرشيد</a:t>
                      </a:r>
                      <a:endParaRPr lang="en-US" sz="1800" b="0" dirty="0"/>
                    </a:p>
                  </a:txBody>
                  <a:tcPr/>
                </a:tc>
                <a:extLst>
                  <a:ext uri="{0D108BD9-81ED-4DB2-BD59-A6C34878D82A}">
                    <a16:rowId xmlns:a16="http://schemas.microsoft.com/office/drawing/2014/main" val="350299902"/>
                  </a:ext>
                </a:extLst>
              </a:tr>
              <a:tr h="396240">
                <a:tc>
                  <a:txBody>
                    <a:bodyPr/>
                    <a:lstStyle/>
                    <a:p>
                      <a:pPr algn="ctr"/>
                      <a:r>
                        <a:rPr lang="ar-SA" sz="1800" dirty="0"/>
                        <a:t>فيصل العباد</a:t>
                      </a:r>
                      <a:endParaRPr lang="en-US" sz="1800" b="0" dirty="0"/>
                    </a:p>
                  </a:txBody>
                  <a:tcPr>
                    <a:noFill/>
                  </a:tcPr>
                </a:tc>
                <a:tc>
                  <a:txBody>
                    <a:bodyPr/>
                    <a:lstStyle/>
                    <a:p>
                      <a:pPr algn="ctr"/>
                      <a:r>
                        <a:rPr lang="ar-SA" sz="1800" dirty="0"/>
                        <a:t>سما الحربي</a:t>
                      </a:r>
                      <a:endParaRPr lang="en-US" sz="1800" b="0" dirty="0"/>
                    </a:p>
                  </a:txBody>
                  <a:tcPr>
                    <a:noFill/>
                  </a:tcPr>
                </a:tc>
                <a:extLst>
                  <a:ext uri="{0D108BD9-81ED-4DB2-BD59-A6C34878D82A}">
                    <a16:rowId xmlns:a16="http://schemas.microsoft.com/office/drawing/2014/main" val="2479132213"/>
                  </a:ext>
                </a:extLst>
              </a:tr>
              <a:tr h="396240">
                <a:tc>
                  <a:txBody>
                    <a:bodyPr/>
                    <a:lstStyle/>
                    <a:p>
                      <a:pPr algn="ctr"/>
                      <a:r>
                        <a:rPr lang="ar-SA" sz="1800" dirty="0"/>
                        <a:t>فارس النفيسة </a:t>
                      </a:r>
                      <a:endParaRPr lang="en-US" sz="1800" b="0" dirty="0"/>
                    </a:p>
                  </a:txBody>
                  <a:tcPr/>
                </a:tc>
                <a:tc>
                  <a:txBody>
                    <a:bodyPr/>
                    <a:lstStyle/>
                    <a:p>
                      <a:pPr algn="ctr"/>
                      <a:r>
                        <a:rPr lang="ar-SA" sz="1800" dirty="0"/>
                        <a:t>نوره</a:t>
                      </a:r>
                      <a:r>
                        <a:rPr lang="ar-SA" sz="1800" baseline="0" dirty="0"/>
                        <a:t> الشبيب</a:t>
                      </a:r>
                      <a:endParaRPr lang="en-US" sz="1800" b="0" dirty="0"/>
                    </a:p>
                  </a:txBody>
                  <a:tcPr/>
                </a:tc>
                <a:extLst>
                  <a:ext uri="{0D108BD9-81ED-4DB2-BD59-A6C34878D82A}">
                    <a16:rowId xmlns:a16="http://schemas.microsoft.com/office/drawing/2014/main" val="3725425001"/>
                  </a:ext>
                </a:extLst>
              </a:tr>
              <a:tr h="396240">
                <a:tc>
                  <a:txBody>
                    <a:bodyPr/>
                    <a:lstStyle/>
                    <a:p>
                      <a:pPr algn="ctr"/>
                      <a:r>
                        <a:rPr lang="ar-SA" sz="1800" dirty="0"/>
                        <a:t>خالد العيسى </a:t>
                      </a:r>
                      <a:endParaRPr lang="en-US" sz="1800" b="0" dirty="0"/>
                    </a:p>
                  </a:txBody>
                  <a:tcPr>
                    <a:noFill/>
                  </a:tcPr>
                </a:tc>
                <a:tc>
                  <a:txBody>
                    <a:bodyPr/>
                    <a:lstStyle/>
                    <a:p>
                      <a:pPr algn="ctr"/>
                      <a:r>
                        <a:rPr lang="ar-SA" sz="1800" dirty="0"/>
                        <a:t>وتين الحمود</a:t>
                      </a:r>
                      <a:endParaRPr lang="en-US" sz="1800" b="0" dirty="0"/>
                    </a:p>
                  </a:txBody>
                  <a:tcPr>
                    <a:noFill/>
                  </a:tcPr>
                </a:tc>
                <a:extLst>
                  <a:ext uri="{0D108BD9-81ED-4DB2-BD59-A6C34878D82A}">
                    <a16:rowId xmlns:a16="http://schemas.microsoft.com/office/drawing/2014/main" val="1436267835"/>
                  </a:ext>
                </a:extLst>
              </a:tr>
              <a:tr h="396240">
                <a:tc>
                  <a:txBody>
                    <a:bodyPr/>
                    <a:lstStyle/>
                    <a:p>
                      <a:pPr algn="ctr"/>
                      <a:r>
                        <a:rPr lang="ar-SA" sz="1800" dirty="0"/>
                        <a:t>معاذ الفرحان</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أمل القرني</a:t>
                      </a:r>
                      <a:endParaRPr lang="en-US" sz="1800" b="0" dirty="0"/>
                    </a:p>
                  </a:txBody>
                  <a:tcPr/>
                </a:tc>
                <a:extLst>
                  <a:ext uri="{0D108BD9-81ED-4DB2-BD59-A6C34878D82A}">
                    <a16:rowId xmlns:a16="http://schemas.microsoft.com/office/drawing/2014/main" val="1367017139"/>
                  </a:ext>
                </a:extLst>
              </a:tr>
              <a:tr h="396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عبدالرحمن</a:t>
                      </a:r>
                      <a:r>
                        <a:rPr lang="ar-SA" sz="1800" baseline="0" dirty="0"/>
                        <a:t> الجريان</a:t>
                      </a:r>
                      <a:endParaRPr lang="ar-SA" sz="1800" b="0" baseline="0" dirty="0"/>
                    </a:p>
                  </a:txBody>
                  <a:tcP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ابتسام المطيري</a:t>
                      </a:r>
                      <a:endParaRPr lang="en-US" sz="1800" b="0" dirty="0"/>
                    </a:p>
                  </a:txBody>
                  <a:tcPr>
                    <a:noFill/>
                  </a:tcPr>
                </a:tc>
                <a:extLst>
                  <a:ext uri="{0D108BD9-81ED-4DB2-BD59-A6C34878D82A}">
                    <a16:rowId xmlns:a16="http://schemas.microsoft.com/office/drawing/2014/main" val="3065719346"/>
                  </a:ext>
                </a:extLst>
              </a:tr>
              <a:tr h="396240">
                <a:tc>
                  <a:txBody>
                    <a:bodyPr/>
                    <a:lstStyle/>
                    <a:p>
                      <a:pPr algn="ctr"/>
                      <a:r>
                        <a:rPr lang="ar-SA" sz="1800" dirty="0"/>
                        <a:t>محمد خوجة </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انوار العجمي</a:t>
                      </a:r>
                      <a:endParaRPr lang="en-US" sz="1800" b="0" dirty="0"/>
                    </a:p>
                  </a:txBody>
                  <a:tcPr/>
                </a:tc>
                <a:extLst>
                  <a:ext uri="{0D108BD9-81ED-4DB2-BD59-A6C34878D82A}">
                    <a16:rowId xmlns:a16="http://schemas.microsoft.com/office/drawing/2014/main" val="213623566"/>
                  </a:ext>
                </a:extLst>
              </a:tr>
              <a:tr h="396240">
                <a:tc>
                  <a:txBody>
                    <a:bodyPr/>
                    <a:lstStyle/>
                    <a:p>
                      <a:pPr algn="ctr"/>
                      <a:r>
                        <a:rPr lang="ar-SA" sz="1800" dirty="0"/>
                        <a:t>عمر التركستاني</a:t>
                      </a:r>
                      <a:endParaRPr lang="en-US" sz="1800" b="0" dirty="0"/>
                    </a:p>
                  </a:txBody>
                  <a:tcPr>
                    <a:noFill/>
                  </a:tcPr>
                </a:tc>
                <a:tc>
                  <a:txBody>
                    <a:bodyPr/>
                    <a:lstStyle/>
                    <a:p>
                      <a:pPr algn="ctr"/>
                      <a:r>
                        <a:rPr lang="ar-SA" sz="1800" dirty="0"/>
                        <a:t>رنا باراسين</a:t>
                      </a:r>
                      <a:endParaRPr lang="en-US" sz="1800" b="0" dirty="0"/>
                    </a:p>
                  </a:txBody>
                  <a:tcPr>
                    <a:noFill/>
                  </a:tcPr>
                </a:tc>
                <a:extLst>
                  <a:ext uri="{0D108BD9-81ED-4DB2-BD59-A6C34878D82A}">
                    <a16:rowId xmlns:a16="http://schemas.microsoft.com/office/drawing/2014/main" val="1774457631"/>
                  </a:ext>
                </a:extLst>
              </a:tr>
            </a:tbl>
          </a:graphicData>
        </a:graphic>
      </p:graphicFrame>
      <p:sp>
        <p:nvSpPr>
          <p:cNvPr id="48" name="Rectangle 47"/>
          <p:cNvSpPr/>
          <p:nvPr userDrawn="1"/>
        </p:nvSpPr>
        <p:spPr>
          <a:xfrm>
            <a:off x="243114" y="7143357"/>
            <a:ext cx="3429000" cy="1477328"/>
          </a:xfrm>
          <a:prstGeom prst="rect">
            <a:avLst/>
          </a:prstGeom>
        </p:spPr>
        <p:txBody>
          <a:bodyPr>
            <a:spAutoFit/>
          </a:bodyPr>
          <a:lstStyle/>
          <a:p>
            <a:pPr algn="l"/>
            <a:endParaRPr lang="en-US" sz="1800" baseline="0" dirty="0">
              <a:solidFill>
                <a:schemeClr val="accent5">
                  <a:lumMod val="60000"/>
                  <a:lumOff val="4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accent5">
                    <a:lumMod val="60000"/>
                    <a:lumOff val="40000"/>
                  </a:schemeClr>
                </a:solidFill>
              </a:rPr>
              <a:t>Contact</a:t>
            </a:r>
            <a:r>
              <a:rPr lang="en-US" sz="1800" baseline="0" dirty="0">
                <a:solidFill>
                  <a:schemeClr val="accent5">
                    <a:lumMod val="60000"/>
                    <a:lumOff val="40000"/>
                  </a:schemeClr>
                </a:solidFill>
              </a:rPr>
              <a:t> us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aseline="0" dirty="0">
                <a:solidFill>
                  <a:schemeClr val="accent5">
                    <a:lumMod val="60000"/>
                    <a:lumOff val="40000"/>
                  </a:schemeClr>
                </a:solidFill>
              </a:rPr>
              <a:t>	@Pharma436</a:t>
            </a:r>
          </a:p>
          <a:p>
            <a:pPr algn="l">
              <a:lnSpc>
                <a:spcPct val="150000"/>
              </a:lnSpc>
            </a:pPr>
            <a:r>
              <a:rPr lang="en-US" sz="1800" baseline="0" dirty="0">
                <a:solidFill>
                  <a:schemeClr val="accent5">
                    <a:lumMod val="60000"/>
                    <a:lumOff val="40000"/>
                  </a:schemeClr>
                </a:solidFill>
              </a:rPr>
              <a:t> 	Pharma436@outlook.com</a:t>
            </a:r>
          </a:p>
        </p:txBody>
      </p:sp>
      <p:pic>
        <p:nvPicPr>
          <p:cNvPr id="2050" name="Picture 2" descr="Image result for outlook"/>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7853" y="8230892"/>
            <a:ext cx="347541" cy="347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witter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853" y="7833554"/>
            <a:ext cx="276443" cy="224866"/>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pic>
        <p:nvPicPr>
          <p:cNvPr id="26" name="Picture 25"/>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1164955">
            <a:off x="1787977" y="2744404"/>
            <a:ext cx="220564" cy="125557"/>
          </a:xfrm>
          <a:prstGeom prst="rect">
            <a:avLst/>
          </a:prstGeom>
        </p:spPr>
      </p:pic>
      <p:pic>
        <p:nvPicPr>
          <p:cNvPr id="28" name="Picture 27"/>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20416561">
            <a:off x="4777294" y="2667211"/>
            <a:ext cx="220564" cy="125557"/>
          </a:xfrm>
          <a:prstGeom prst="rect">
            <a:avLst/>
          </a:prstGeom>
        </p:spPr>
      </p:pic>
    </p:spTree>
    <p:extLst>
      <p:ext uri="{BB962C8B-B14F-4D97-AF65-F5344CB8AC3E}">
        <p14:creationId xmlns:p14="http://schemas.microsoft.com/office/powerpoint/2010/main" val="166474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611B1-3D6B-477A-8474-2D239A2A1E30}" type="datetime1">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5155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7EDDB-ECFC-4C6A-A764-DDA07B8D50B2}" type="datetime1">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5069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E28A4-AFEA-4A34-95A8-247BD3CB8071}" type="datetime1">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2367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340E1-ABA2-42F5-8697-1953C1EA20E1}" type="datetime1">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42648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1440C7-4DFA-4933-83B3-3A392722552D}" type="datetime1">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2607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9C53EB8-C00B-4BF9-A965-EFF7903BF2A5}" type="datetime1">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383817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6D2050-8821-4C78-B239-8673A458227B}" type="datetime1">
              <a:rPr lang="en-US" smtClean="0"/>
              <a:t>1/19/2017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3755649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nlineexambuilder.com/pharmacology-nsaids/exam-11889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wikipedia.org/wiki/Analgesi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sp>
        <p:nvSpPr>
          <p:cNvPr id="32" name="TextBox 31"/>
          <p:cNvSpPr txBox="1"/>
          <p:nvPr/>
        </p:nvSpPr>
        <p:spPr>
          <a:xfrm>
            <a:off x="2543509" y="6492520"/>
            <a:ext cx="3136598" cy="110799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SA" sz="1600" dirty="0">
                <a:solidFill>
                  <a:srgbClr val="2E6AA6"/>
                </a:solidFill>
                <a:latin typeface="Arial Unicode MS" panose="020B0604020202020204" pitchFamily="34" charset="-128"/>
                <a:ea typeface="Arial Unicode MS" panose="020B0604020202020204" pitchFamily="34" charset="-128"/>
                <a:cs typeface="Arial Unicode MS" panose="020B0604020202020204" pitchFamily="34" charset="-128"/>
              </a:rPr>
              <a:t>قد يكون السطر الذي حرم عينيك النوم ليلة, شفاء لداء ارق العليل ليال طوال... </a:t>
            </a:r>
          </a:p>
          <a:p>
            <a:pPr algn="ctr"/>
            <a:r>
              <a:rPr lang="ar-SA" sz="1600" dirty="0">
                <a:solidFill>
                  <a:srgbClr val="2E6AA6"/>
                </a:solidFill>
                <a:latin typeface="Arial Unicode MS" panose="020B0604020202020204" pitchFamily="34" charset="-128"/>
                <a:ea typeface="Arial Unicode MS" panose="020B0604020202020204" pitchFamily="34" charset="-128"/>
                <a:cs typeface="Arial Unicode MS" panose="020B0604020202020204" pitchFamily="34" charset="-128"/>
              </a:rPr>
              <a:t>خلقت بلسما فلا تشتكي</a:t>
            </a:r>
          </a:p>
        </p:txBody>
      </p:sp>
      <p:sp>
        <p:nvSpPr>
          <p:cNvPr id="19" name="TextBox 18"/>
          <p:cNvSpPr txBox="1"/>
          <p:nvPr/>
        </p:nvSpPr>
        <p:spPr>
          <a:xfrm>
            <a:off x="1019626" y="1516406"/>
            <a:ext cx="4818743" cy="2062103"/>
          </a:xfrm>
          <a:prstGeom prst="rect">
            <a:avLst/>
          </a:prstGeom>
          <a:noFill/>
        </p:spPr>
        <p:txBody>
          <a:bodyPr wrap="square" rtlCol="0">
            <a:spAutoFit/>
          </a:bodyPr>
          <a:lstStyle/>
          <a:p>
            <a:pPr algn="ctr"/>
            <a:r>
              <a:rPr lang="en-US" sz="3200" dirty="0">
                <a:solidFill>
                  <a:schemeClr val="accent5">
                    <a:lumMod val="60000"/>
                    <a:lumOff val="40000"/>
                  </a:schemeClr>
                </a:solidFill>
              </a:rPr>
              <a:t>NSAID: Non-Steroid Anti-Inflammatory Drugs</a:t>
            </a:r>
          </a:p>
          <a:p>
            <a:pPr algn="ctr"/>
            <a:endParaRPr lang="en-US" sz="3200" dirty="0">
              <a:solidFill>
                <a:schemeClr val="accent5">
                  <a:lumMod val="60000"/>
                  <a:lumOff val="40000"/>
                </a:schemeClr>
              </a:solidFill>
            </a:endParaRPr>
          </a:p>
          <a:p>
            <a:pPr algn="ctr"/>
            <a:endParaRPr lang="en-US" sz="3200" dirty="0">
              <a:solidFill>
                <a:schemeClr val="accent5">
                  <a:lumMod val="60000"/>
                  <a:lumOff val="40000"/>
                </a:schemeClr>
              </a:solidFill>
            </a:endParaRPr>
          </a:p>
        </p:txBody>
      </p:sp>
      <p:sp>
        <p:nvSpPr>
          <p:cNvPr id="34" name="TextBox 33"/>
          <p:cNvSpPr txBox="1"/>
          <p:nvPr/>
        </p:nvSpPr>
        <p:spPr>
          <a:xfrm>
            <a:off x="1019626" y="2889862"/>
            <a:ext cx="4818743" cy="3477875"/>
          </a:xfrm>
          <a:prstGeom prst="rect">
            <a:avLst/>
          </a:prstGeom>
          <a:noFill/>
        </p:spPr>
        <p:txBody>
          <a:bodyPr wrap="square" rtlCol="0">
            <a:spAutoFit/>
          </a:bodyPr>
          <a:lstStyle/>
          <a:p>
            <a:r>
              <a:rPr lang="en-US" sz="2800" dirty="0">
                <a:solidFill>
                  <a:schemeClr val="bg2">
                    <a:lumMod val="50000"/>
                  </a:schemeClr>
                </a:solidFill>
              </a:rPr>
              <a:t>Objectives: </a:t>
            </a:r>
          </a:p>
          <a:p>
            <a:pPr marL="285750" indent="-285750">
              <a:buFont typeface="Arial" panose="020B0604020202020204" pitchFamily="34" charset="0"/>
              <a:buChar char="•"/>
            </a:pPr>
            <a:endParaRPr lang="en-US" dirty="0">
              <a:solidFill>
                <a:schemeClr val="bg2">
                  <a:lumMod val="50000"/>
                </a:schemeClr>
              </a:solidFill>
            </a:endParaRPr>
          </a:p>
          <a:p>
            <a:pPr marL="285750" lvl="0" indent="-285750">
              <a:buFont typeface="Arial" panose="020B0604020202020204" pitchFamily="34" charset="0"/>
              <a:buChar char="•"/>
            </a:pPr>
            <a:r>
              <a:rPr lang="en-US" sz="2000" dirty="0">
                <a:solidFill>
                  <a:schemeClr val="bg2">
                    <a:lumMod val="50000"/>
                  </a:schemeClr>
                </a:solidFill>
              </a:rPr>
              <a:t>Action of NSAIDs</a:t>
            </a:r>
            <a:endParaRPr lang="ar-SA" sz="2000" dirty="0">
              <a:solidFill>
                <a:schemeClr val="bg2">
                  <a:lumMod val="50000"/>
                </a:schemeClr>
              </a:solidFill>
            </a:endParaRPr>
          </a:p>
          <a:p>
            <a:pPr marL="285750" lvl="0" indent="-285750">
              <a:buFont typeface="Arial" panose="020B0604020202020204" pitchFamily="34" charset="0"/>
              <a:buChar char="•"/>
            </a:pPr>
            <a:r>
              <a:rPr lang="en-US" sz="2000" dirty="0">
                <a:solidFill>
                  <a:schemeClr val="bg2">
                    <a:lumMod val="50000"/>
                  </a:schemeClr>
                </a:solidFill>
              </a:rPr>
              <a:t>Effects of and ADRs of NSAIDs</a:t>
            </a:r>
            <a:endParaRPr lang="ar-SA" sz="2000" dirty="0">
              <a:solidFill>
                <a:schemeClr val="bg2">
                  <a:lumMod val="50000"/>
                </a:schemeClr>
              </a:solidFill>
            </a:endParaRPr>
          </a:p>
          <a:p>
            <a:pPr marL="285750" lvl="0" indent="-285750">
              <a:buFont typeface="Arial" panose="020B0604020202020204" pitchFamily="34" charset="0"/>
              <a:buChar char="•"/>
            </a:pPr>
            <a:r>
              <a:rPr lang="en-US" sz="2000" dirty="0">
                <a:solidFill>
                  <a:schemeClr val="bg2">
                    <a:lumMod val="50000"/>
                  </a:schemeClr>
                </a:solidFill>
              </a:rPr>
              <a:t>NSAIDs and COX enzyme</a:t>
            </a:r>
          </a:p>
          <a:p>
            <a:pPr marL="285750" indent="-285750">
              <a:buFont typeface="Arial" panose="020B0604020202020204" pitchFamily="34" charset="0"/>
              <a:buChar char="•"/>
            </a:pPr>
            <a:r>
              <a:rPr lang="en-US" sz="2000" dirty="0">
                <a:solidFill>
                  <a:schemeClr val="bg2">
                    <a:lumMod val="50000"/>
                  </a:schemeClr>
                </a:solidFill>
              </a:rPr>
              <a:t>Pharmacokinetic properties and pharmacodynamic effects of selected NSAIDs</a:t>
            </a:r>
          </a:p>
          <a:p>
            <a:pPr algn="ctr" rtl="1"/>
            <a:endParaRPr lang="ar-SA" dirty="0"/>
          </a:p>
          <a:p>
            <a:pPr lvl="0" algn="ctr" rtl="1"/>
            <a:endParaRPr lang="ar-SA"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613" y="176922"/>
            <a:ext cx="1652768" cy="1094044"/>
          </a:xfrm>
          <a:prstGeom prst="rect">
            <a:avLst/>
          </a:prstGeom>
        </p:spPr>
      </p:pic>
    </p:spTree>
    <p:extLst>
      <p:ext uri="{BB962C8B-B14F-4D97-AF65-F5344CB8AC3E}">
        <p14:creationId xmlns:p14="http://schemas.microsoft.com/office/powerpoint/2010/main" val="328685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587" y="0"/>
            <a:ext cx="5915025" cy="1767417"/>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Selective COX-2 inhibitors</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1683" y="2151465"/>
            <a:ext cx="4578062" cy="2263373"/>
          </a:xfrm>
        </p:spPr>
        <p:txBody>
          <a:bodyPr>
            <a:normAutofit/>
          </a:bodyPr>
          <a:lstStyle/>
          <a:p>
            <a:pPr marL="0" indent="0">
              <a:buNone/>
            </a:pPr>
            <a:r>
              <a:rPr lang="en-US" sz="2000" dirty="0">
                <a:solidFill>
                  <a:srgbClr val="2E6AA6"/>
                </a:solidFill>
                <a:latin typeface="Arial" panose="020B0604020202020204" pitchFamily="34" charset="0"/>
                <a:cs typeface="Arial" panose="020B0604020202020204" pitchFamily="34" charset="0"/>
              </a:rPr>
              <a:t>General action :</a:t>
            </a:r>
          </a:p>
          <a:p>
            <a:r>
              <a:rPr lang="en-US" sz="1800" dirty="0">
                <a:solidFill>
                  <a:srgbClr val="C91A13"/>
                </a:solidFill>
                <a:latin typeface="Arial" panose="020B0604020202020204" pitchFamily="34" charset="0"/>
                <a:cs typeface="Arial" panose="020B0604020202020204" pitchFamily="34" charset="0"/>
              </a:rPr>
              <a:t>Potent</a:t>
            </a:r>
            <a:r>
              <a:rPr lang="en-US" sz="1800" dirty="0">
                <a:latin typeface="Arial" panose="020B0604020202020204" pitchFamily="34" charset="0"/>
                <a:cs typeface="Arial" panose="020B0604020202020204" pitchFamily="34" charset="0"/>
              </a:rPr>
              <a:t> anti-inflammatory.</a:t>
            </a:r>
          </a:p>
          <a:p>
            <a:r>
              <a:rPr lang="en-US" sz="1800" dirty="0">
                <a:latin typeface="Arial" panose="020B0604020202020204" pitchFamily="34" charset="0"/>
                <a:cs typeface="Arial" panose="020B0604020202020204" pitchFamily="34" charset="0"/>
              </a:rPr>
              <a:t>Antipyretic &amp; analgesic.</a:t>
            </a:r>
          </a:p>
          <a:p>
            <a:r>
              <a:rPr lang="en-US" sz="1800" dirty="0">
                <a:latin typeface="Arial" panose="020B0604020202020204" pitchFamily="34" charset="0"/>
                <a:cs typeface="Arial" panose="020B0604020202020204" pitchFamily="34" charset="0"/>
              </a:rPr>
              <a:t>Lower incidence of gastric upset.</a:t>
            </a:r>
          </a:p>
          <a:p>
            <a:r>
              <a:rPr lang="en-US" sz="1800" dirty="0">
                <a:latin typeface="Arial" panose="020B0604020202020204" pitchFamily="34" charset="0"/>
                <a:cs typeface="Arial" panose="020B0604020202020204" pitchFamily="34" charset="0"/>
              </a:rPr>
              <a:t>No effect on platelet aggregation(COX-1).</a:t>
            </a:r>
            <a:endParaRPr lang="en-US" sz="2400" dirty="0">
              <a:solidFill>
                <a:srgbClr val="2E6AA6"/>
              </a:solidFill>
              <a:latin typeface="Arial" panose="020B0604020202020204" pitchFamily="34" charset="0"/>
              <a:cs typeface="Arial" panose="020B0604020202020204" pitchFamily="34" charset="0"/>
            </a:endParaRPr>
          </a:p>
          <a:p>
            <a:pPr marL="0" indent="0">
              <a:buNone/>
            </a:pPr>
            <a:r>
              <a:rPr lang="en-US" sz="2400" dirty="0">
                <a:solidFill>
                  <a:srgbClr val="2E6AA6"/>
                </a:solidFill>
                <a:latin typeface="Arial" panose="020B0604020202020204" pitchFamily="34" charset="0"/>
                <a:cs typeface="Arial" panose="020B0604020202020204" pitchFamily="34" charset="0"/>
              </a:rPr>
              <a:t>General ADRs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717867204"/>
              </p:ext>
            </p:extLst>
          </p:nvPr>
        </p:nvGraphicFramePr>
        <p:xfrm>
          <a:off x="585787" y="4414838"/>
          <a:ext cx="5686425"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1682" y="7709367"/>
            <a:ext cx="360045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lumMod val="50000"/>
                  </a:schemeClr>
                </a:solidFill>
                <a:latin typeface="Arial" panose="020B0604020202020204" pitchFamily="34" charset="0"/>
                <a:cs typeface="Arial" panose="020B0604020202020204" pitchFamily="34" charset="0"/>
              </a:rPr>
              <a:t>do not offer the cardio-protective effects of non-selective group. (not anti-platelet).</a:t>
            </a:r>
          </a:p>
        </p:txBody>
      </p:sp>
      <p:sp>
        <p:nvSpPr>
          <p:cNvPr id="6" name="TextBox 5"/>
          <p:cNvSpPr txBox="1"/>
          <p:nvPr/>
        </p:nvSpPr>
        <p:spPr>
          <a:xfrm>
            <a:off x="231682" y="1197358"/>
            <a:ext cx="4742654" cy="954107"/>
          </a:xfrm>
          <a:prstGeom prst="rect">
            <a:avLst/>
          </a:prstGeom>
          <a:noFill/>
        </p:spPr>
        <p:txBody>
          <a:bodyPr wrap="square" rtlCol="0">
            <a:spAutoFit/>
          </a:bodyPr>
          <a:lstStyle/>
          <a:p>
            <a:r>
              <a:rPr lang="en-US" sz="2000" dirty="0">
                <a:solidFill>
                  <a:schemeClr val="accent1">
                    <a:lumMod val="75000"/>
                  </a:schemeClr>
                </a:solidFill>
              </a:rPr>
              <a:t>Examples: </a:t>
            </a:r>
          </a:p>
          <a:p>
            <a:pPr lvl="1"/>
            <a:r>
              <a:rPr lang="en-US" dirty="0"/>
              <a:t>1-Cele</a:t>
            </a:r>
            <a:r>
              <a:rPr lang="en-US" dirty="0">
                <a:solidFill>
                  <a:srgbClr val="FF0000"/>
                </a:solidFill>
              </a:rPr>
              <a:t>coxib</a:t>
            </a:r>
            <a:r>
              <a:rPr lang="en-US" dirty="0"/>
              <a:t>.      2-Etori</a:t>
            </a:r>
            <a:r>
              <a:rPr lang="en-US" dirty="0">
                <a:solidFill>
                  <a:srgbClr val="FF0000"/>
                </a:solidFill>
              </a:rPr>
              <a:t>coxib</a:t>
            </a:r>
            <a:r>
              <a:rPr lang="en-US" dirty="0"/>
              <a:t>.      3-Para</a:t>
            </a:r>
            <a:r>
              <a:rPr lang="en-US" dirty="0">
                <a:solidFill>
                  <a:srgbClr val="FF0000"/>
                </a:solidFill>
              </a:rPr>
              <a:t>coxib</a:t>
            </a:r>
            <a:r>
              <a:rPr lang="en-US" dirty="0"/>
              <a:t>.</a:t>
            </a:r>
          </a:p>
          <a:p>
            <a:pPr lvl="1"/>
            <a:r>
              <a:rPr lang="en-US" dirty="0"/>
              <a:t>5-Rofe</a:t>
            </a:r>
            <a:r>
              <a:rPr lang="en-US" dirty="0">
                <a:solidFill>
                  <a:srgbClr val="FF0000"/>
                </a:solidFill>
              </a:rPr>
              <a:t>coxib</a:t>
            </a:r>
            <a:r>
              <a:rPr lang="en-US" dirty="0">
                <a:solidFill>
                  <a:schemeClr val="bg1">
                    <a:lumMod val="50000"/>
                  </a:schemeClr>
                </a:solidFill>
              </a:rPr>
              <a:t>*</a:t>
            </a:r>
            <a:r>
              <a:rPr lang="en-US" dirty="0"/>
              <a:t>.      6-Valde</a:t>
            </a:r>
            <a:r>
              <a:rPr lang="en-US" dirty="0">
                <a:solidFill>
                  <a:srgbClr val="FF0000"/>
                </a:solidFill>
              </a:rPr>
              <a:t>coxib</a:t>
            </a:r>
            <a:r>
              <a:rPr lang="en-US" dirty="0">
                <a:solidFill>
                  <a:schemeClr val="bg1">
                    <a:lumMod val="50000"/>
                  </a:schemeClr>
                </a:solidFill>
              </a:rPr>
              <a:t>*</a:t>
            </a:r>
            <a:r>
              <a:rPr lang="en-US" dirty="0"/>
              <a:t>.</a:t>
            </a:r>
          </a:p>
        </p:txBody>
      </p:sp>
      <p:sp>
        <p:nvSpPr>
          <p:cNvPr id="9" name="TextBox 8"/>
          <p:cNvSpPr txBox="1"/>
          <p:nvPr/>
        </p:nvSpPr>
        <p:spPr>
          <a:xfrm>
            <a:off x="5462968" y="1274302"/>
            <a:ext cx="1252954"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lumMod val="50000"/>
                  </a:schemeClr>
                </a:solidFill>
              </a:rPr>
              <a:t>*5+6 Withdraw because of risk of myocardial infarction and stroke.</a:t>
            </a:r>
          </a:p>
        </p:txBody>
      </p:sp>
      <p:cxnSp>
        <p:nvCxnSpPr>
          <p:cNvPr id="11" name="Straight Arrow Connector 10"/>
          <p:cNvCxnSpPr/>
          <p:nvPr/>
        </p:nvCxnSpPr>
        <p:spPr>
          <a:xfrm flipV="1">
            <a:off x="3832132" y="1767417"/>
            <a:ext cx="1539967" cy="246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2031907" y="2079339"/>
            <a:ext cx="3266469" cy="5674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64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4849586" y="4364655"/>
            <a:ext cx="1759856" cy="1592250"/>
          </a:xfrm>
          <a:prstGeom prst="rect">
            <a:avLst/>
          </a:prstGeom>
          <a:noFill/>
        </p:spPr>
      </p:pic>
      <p:sp>
        <p:nvSpPr>
          <p:cNvPr id="2" name="Title 1"/>
          <p:cNvSpPr>
            <a:spLocks noGrp="1"/>
          </p:cNvSpPr>
          <p:nvPr>
            <p:ph type="title"/>
          </p:nvPr>
        </p:nvSpPr>
        <p:spPr>
          <a:xfrm>
            <a:off x="2202316" y="0"/>
            <a:ext cx="5915025" cy="1767417"/>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GENERAL CLINICAL USES</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endParaRPr>
          </a:p>
        </p:txBody>
      </p:sp>
      <p:sp>
        <p:nvSpPr>
          <p:cNvPr id="3" name="Content Placeholder 2"/>
          <p:cNvSpPr>
            <a:spLocks noGrp="1"/>
          </p:cNvSpPr>
          <p:nvPr>
            <p:ph idx="1"/>
          </p:nvPr>
        </p:nvSpPr>
        <p:spPr>
          <a:xfrm>
            <a:off x="465818" y="1463763"/>
            <a:ext cx="5915025" cy="5801784"/>
          </a:xfrm>
        </p:spPr>
        <p:txBody>
          <a:bodyPr>
            <a:normAutofit lnSpcReduction="10000"/>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Short-term use in postoperative patients.</a:t>
            </a:r>
          </a:p>
          <a:p>
            <a:pPr marL="457200" indent="-457200">
              <a:buFont typeface="+mj-lt"/>
              <a:buAutoNum type="arabicPeriod"/>
            </a:pPr>
            <a:r>
              <a:rPr lang="en-US" sz="2400" dirty="0">
                <a:latin typeface="Arial" panose="020B0604020202020204" pitchFamily="34" charset="0"/>
                <a:cs typeface="Arial" panose="020B0604020202020204" pitchFamily="34" charset="0"/>
              </a:rPr>
              <a:t>Acute gouty arthritis.</a:t>
            </a:r>
          </a:p>
          <a:p>
            <a:pPr marL="457200" indent="-457200">
              <a:buFont typeface="+mj-lt"/>
              <a:buAutoNum type="arabicPeriod"/>
            </a:pPr>
            <a:r>
              <a:rPr lang="en-US" sz="2400" dirty="0">
                <a:latin typeface="Arial" panose="020B0604020202020204" pitchFamily="34" charset="0"/>
                <a:cs typeface="Arial" panose="020B0604020202020204" pitchFamily="34" charset="0"/>
              </a:rPr>
              <a:t>Acute musculoskeletal pain </a:t>
            </a:r>
            <a:r>
              <a:rPr lang="en-US" sz="2400" dirty="0">
                <a:solidFill>
                  <a:schemeClr val="bg2">
                    <a:lumMod val="75000"/>
                  </a:schemeClr>
                </a:solidFill>
                <a:latin typeface="Arial" panose="020B0604020202020204" pitchFamily="34" charset="0"/>
                <a:cs typeface="Arial" panose="020B0604020202020204" pitchFamily="34" charset="0"/>
              </a:rPr>
              <a:t>(cause it’s potent anti-inflammatory).</a:t>
            </a:r>
          </a:p>
          <a:p>
            <a:pPr marL="457200" indent="-457200">
              <a:buFont typeface="+mj-lt"/>
              <a:buAutoNum type="arabicPeriod"/>
            </a:pPr>
            <a:r>
              <a:rPr lang="en-US" sz="2400" dirty="0">
                <a:latin typeface="Arial" panose="020B0604020202020204" pitchFamily="34" charset="0"/>
                <a:cs typeface="Arial" panose="020B0604020202020204" pitchFamily="34" charset="0"/>
              </a:rPr>
              <a:t>Ankylosing spondylitis</a:t>
            </a:r>
            <a:r>
              <a:rPr lang="en-US" sz="2400" dirty="0">
                <a:solidFill>
                  <a:schemeClr val="bg1">
                    <a:lumMod val="50000"/>
                  </a:schemeClr>
                </a:solidFill>
                <a:latin typeface="Arial" panose="020B0604020202020204" pitchFamily="34" charset="0"/>
                <a:cs typeface="Arial" panose="020B0604020202020204" pitchFamily="34" charset="0"/>
              </a:rPr>
              <a:t>.(</a:t>
            </a:r>
            <a:r>
              <a:rPr lang="en-US" sz="2400" dirty="0">
                <a:solidFill>
                  <a:schemeClr val="bg1">
                    <a:lumMod val="50000"/>
                  </a:schemeClr>
                </a:solidFill>
              </a:rPr>
              <a:t>inflammation in the joints of spine, leading to pain and stiffness)</a:t>
            </a:r>
            <a:endParaRPr lang="en-US" sz="2400" dirty="0">
              <a:solidFill>
                <a:schemeClr val="bg1">
                  <a:lumMod val="50000"/>
                </a:schemeClr>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solidFill>
                  <a:srgbClr val="2E6AA6"/>
                </a:solidFill>
                <a:latin typeface="Arial" panose="020B0604020202020204" pitchFamily="34" charset="0"/>
                <a:cs typeface="Arial" panose="020B0604020202020204" pitchFamily="34" charset="0"/>
              </a:rPr>
              <a:t>Celecoxib</a:t>
            </a:r>
          </a:p>
          <a:p>
            <a:pPr marL="0" indent="0">
              <a:buNone/>
            </a:pPr>
            <a:endParaRPr lang="en-US" sz="2400" dirty="0">
              <a:latin typeface="Arial" panose="020B0604020202020204" pitchFamily="34" charset="0"/>
              <a:cs typeface="Arial" panose="020B0604020202020204" pitchFamily="34" charset="0"/>
            </a:endParaRPr>
          </a:p>
          <a:p>
            <a:pPr lvl="1"/>
            <a:r>
              <a:rPr lang="en-US" sz="2100" dirty="0">
                <a:latin typeface="Arial" panose="020B0604020202020204" pitchFamily="34" charset="0"/>
                <a:cs typeface="Arial" panose="020B0604020202020204" pitchFamily="34" charset="0"/>
              </a:rPr>
              <a:t>Half-life 11 hours.</a:t>
            </a:r>
          </a:p>
          <a:p>
            <a:pPr lvl="1"/>
            <a:r>
              <a:rPr lang="en-US" sz="2100" dirty="0">
                <a:latin typeface="Arial" panose="020B0604020202020204" pitchFamily="34" charset="0"/>
                <a:cs typeface="Arial" panose="020B0604020202020204" pitchFamily="34" charset="0"/>
              </a:rPr>
              <a:t>Food decrease its </a:t>
            </a:r>
            <a:r>
              <a:rPr lang="en-US" sz="2100" dirty="0">
                <a:solidFill>
                  <a:schemeClr val="bg2">
                    <a:lumMod val="75000"/>
                  </a:schemeClr>
                </a:solidFill>
                <a:latin typeface="Arial" panose="020B0604020202020204" pitchFamily="34" charset="0"/>
                <a:cs typeface="Arial" panose="020B0604020202020204" pitchFamily="34" charset="0"/>
              </a:rPr>
              <a:t>absorption (no gastric upset).</a:t>
            </a:r>
          </a:p>
          <a:p>
            <a:pPr lvl="1"/>
            <a:r>
              <a:rPr lang="en-US" sz="2100" dirty="0">
                <a:latin typeface="Arial" panose="020B0604020202020204" pitchFamily="34" charset="0"/>
                <a:cs typeface="Arial" panose="020B0604020202020204" pitchFamily="34" charset="0"/>
              </a:rPr>
              <a:t>Highly bound to plasma proteins.</a:t>
            </a:r>
          </a:p>
          <a:p>
            <a:endParaRPr lang="en-US" dirty="0">
              <a:latin typeface="Arial" panose="020B0604020202020204" pitchFamily="34" charset="0"/>
              <a:cs typeface="Arial" panose="020B0604020202020204" pitchFamily="34" charset="0"/>
            </a:endParaRPr>
          </a:p>
        </p:txBody>
      </p:sp>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830" y="4364655"/>
            <a:ext cx="1452549" cy="145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8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152" y="256032"/>
            <a:ext cx="4498848" cy="523220"/>
          </a:xfrm>
          <a:prstGeom prst="rect">
            <a:avLst/>
          </a:prstGeom>
          <a:noFill/>
        </p:spPr>
        <p:txBody>
          <a:bodyPr wrap="square" rtlCol="0">
            <a:spAutoFit/>
          </a:bodyPr>
          <a:lstStyle/>
          <a:p>
            <a:r>
              <a:rPr lang="en-US" sz="2800" dirty="0">
                <a:solidFill>
                  <a:schemeClr val="bg1"/>
                </a:solidFill>
              </a:rPr>
              <a:t>Preferential COX-2 inhibitors</a:t>
            </a:r>
          </a:p>
        </p:txBody>
      </p:sp>
      <p:sp>
        <p:nvSpPr>
          <p:cNvPr id="5" name="TextBox 4"/>
          <p:cNvSpPr txBox="1"/>
          <p:nvPr/>
        </p:nvSpPr>
        <p:spPr>
          <a:xfrm>
            <a:off x="292608" y="1796683"/>
            <a:ext cx="6345936" cy="861774"/>
          </a:xfrm>
          <a:prstGeom prst="rect">
            <a:avLst/>
          </a:prstGeom>
          <a:noFill/>
        </p:spPr>
        <p:txBody>
          <a:bodyPr wrap="square" rtlCol="0">
            <a:spAutoFit/>
          </a:bodyPr>
          <a:lstStyle/>
          <a:p>
            <a:r>
              <a:rPr lang="en-US" sz="3200" dirty="0">
                <a:solidFill>
                  <a:srgbClr val="2E6AA6"/>
                </a:solidFill>
              </a:rPr>
              <a:t>Examples:</a:t>
            </a:r>
          </a:p>
          <a:p>
            <a:r>
              <a:rPr lang="en-US" dirty="0"/>
              <a:t>1- meloxicam.              2-nimesulide.               3-nambumetone.</a:t>
            </a:r>
          </a:p>
        </p:txBody>
      </p:sp>
      <p:sp>
        <p:nvSpPr>
          <p:cNvPr id="6" name="TextBox 5"/>
          <p:cNvSpPr txBox="1"/>
          <p:nvPr/>
        </p:nvSpPr>
        <p:spPr>
          <a:xfrm>
            <a:off x="292608" y="3675888"/>
            <a:ext cx="6345936" cy="2554545"/>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Preferentially inhibit COX-2 over COX-1. </a:t>
            </a:r>
            <a:r>
              <a:rPr lang="en-US" sz="2000" dirty="0">
                <a:solidFill>
                  <a:srgbClr val="FF0000"/>
                </a:solidFill>
              </a:rPr>
              <a:t>particularly at low dose.</a:t>
            </a:r>
          </a:p>
          <a:p>
            <a:pPr marL="285750" indent="-285750">
              <a:buFont typeface="Wingdings" panose="05000000000000000000" pitchFamily="2" charset="2"/>
              <a:buChar char="v"/>
            </a:pPr>
            <a:r>
              <a:rPr lang="en-US" sz="2000" dirty="0"/>
              <a:t>Associated with lower GIT symptoms and complains, compared to non-selective COX inhibitors</a:t>
            </a:r>
          </a:p>
          <a:p>
            <a:pPr marL="285750" indent="-285750">
              <a:buFont typeface="Wingdings" panose="05000000000000000000" pitchFamily="2" charset="2"/>
              <a:buChar char="v"/>
            </a:pPr>
            <a:r>
              <a:rPr lang="en-US" sz="2000" dirty="0">
                <a:solidFill>
                  <a:srgbClr val="FF0000"/>
                </a:solidFill>
              </a:rPr>
              <a:t>T ½ = 20 hours.</a:t>
            </a:r>
          </a:p>
          <a:p>
            <a:pPr marL="285750" indent="-285750">
              <a:buFont typeface="Wingdings" panose="05000000000000000000" pitchFamily="2" charset="2"/>
              <a:buChar char="v"/>
            </a:pPr>
            <a:r>
              <a:rPr lang="en-US" sz="2000" dirty="0"/>
              <a:t>Used for: </a:t>
            </a:r>
          </a:p>
          <a:p>
            <a:pPr marL="800100" lvl="1" indent="-342900">
              <a:buFont typeface="+mj-lt"/>
              <a:buAutoNum type="arabicPeriod"/>
            </a:pPr>
            <a:r>
              <a:rPr lang="en-US" sz="2000" dirty="0"/>
              <a:t>Osteoarthritis. </a:t>
            </a:r>
          </a:p>
          <a:p>
            <a:pPr marL="800100" lvl="1" indent="-342900">
              <a:buFont typeface="+mj-lt"/>
              <a:buAutoNum type="arabicPeriod"/>
            </a:pPr>
            <a:r>
              <a:rPr lang="en-US" sz="2000" dirty="0"/>
              <a:t>Rheumatoid arthritis.</a:t>
            </a:r>
          </a:p>
        </p:txBody>
      </p:sp>
    </p:spTree>
    <p:extLst>
      <p:ext uri="{BB962C8B-B14F-4D97-AF65-F5344CB8AC3E}">
        <p14:creationId xmlns:p14="http://schemas.microsoft.com/office/powerpoint/2010/main" val="274244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720" y="-22072"/>
            <a:ext cx="5915025" cy="1767417"/>
          </a:xfrm>
        </p:spPr>
        <p:txBody>
          <a:bodyPr>
            <a:normAutofit/>
          </a:bodyPr>
          <a:lstStyle/>
          <a:p>
            <a:pPr algn="r"/>
            <a:r>
              <a:rPr lang="en-US" sz="2800" dirty="0">
                <a:solidFill>
                  <a:schemeClr val="bg1"/>
                </a:solidFill>
                <a:latin typeface="Arial" panose="020B0604020202020204" pitchFamily="34" charset="0"/>
                <a:cs typeface="Arial" panose="020B0604020202020204" pitchFamily="34" charset="0"/>
              </a:rPr>
              <a:t>Paracetamol </a:t>
            </a:r>
            <a:r>
              <a:rPr lang="en-US" sz="2800" dirty="0">
                <a:solidFill>
                  <a:schemeClr val="bg2">
                    <a:lumMod val="75000"/>
                  </a:schemeClr>
                </a:solidFill>
                <a:latin typeface="Arial" panose="020B0604020202020204" pitchFamily="34" charset="0"/>
                <a:cs typeface="Arial" panose="020B0604020202020204" pitchFamily="34" charset="0"/>
              </a:rPr>
              <a:t>(selective COX-3)	</a:t>
            </a:r>
            <a:r>
              <a:rPr lang="en-US" sz="28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73529" y="4342768"/>
            <a:ext cx="5915025" cy="2547487"/>
          </a:xfrm>
        </p:spPr>
        <p:txBody>
          <a:bodyPr>
            <a:normAutofit/>
          </a:bodyPr>
          <a:lstStyle/>
          <a:p>
            <a:endParaRPr lang="en-US" dirty="0"/>
          </a:p>
          <a:p>
            <a:endParaRPr lang="en-US" sz="2400" dirty="0"/>
          </a:p>
          <a:p>
            <a:endParaRPr lang="en-US" dirty="0"/>
          </a:p>
        </p:txBody>
      </p:sp>
      <p:sp>
        <p:nvSpPr>
          <p:cNvPr id="4" name="TextBox 3"/>
          <p:cNvSpPr txBox="1"/>
          <p:nvPr/>
        </p:nvSpPr>
        <p:spPr>
          <a:xfrm>
            <a:off x="331365" y="1676099"/>
            <a:ext cx="4603293" cy="2369880"/>
          </a:xfrm>
          <a:prstGeom prst="rect">
            <a:avLst/>
          </a:prstGeom>
          <a:noFill/>
        </p:spPr>
        <p:txBody>
          <a:bodyPr wrap="square" rtlCol="0">
            <a:spAutoFit/>
          </a:bodyPr>
          <a:lstStyle/>
          <a:p>
            <a:r>
              <a:rPr lang="en-US" sz="2400" dirty="0">
                <a:solidFill>
                  <a:srgbClr val="2E6AA6"/>
                </a:solidFill>
              </a:rPr>
              <a:t>General information: </a:t>
            </a:r>
          </a:p>
          <a:p>
            <a:pPr marL="342900" indent="-342900">
              <a:buFont typeface="Arial" panose="020B0604020202020204" pitchFamily="34" charset="0"/>
              <a:buChar char="•"/>
            </a:pPr>
            <a:r>
              <a:rPr lang="en-US" sz="2000" dirty="0">
                <a:solidFill>
                  <a:srgbClr val="9A261F"/>
                </a:solidFill>
              </a:rPr>
              <a:t>Weak</a:t>
            </a:r>
            <a:r>
              <a:rPr lang="en-US" sz="2000" dirty="0"/>
              <a:t>  anti-inflammatory effect.</a:t>
            </a:r>
          </a:p>
          <a:p>
            <a:pPr marL="342900" indent="-342900">
              <a:buFont typeface="Arial" panose="020B0604020202020204" pitchFamily="34" charset="0"/>
              <a:buChar char="•"/>
            </a:pPr>
            <a:r>
              <a:rPr lang="en-US" sz="2000" dirty="0"/>
              <a:t>Given </a:t>
            </a:r>
            <a:r>
              <a:rPr lang="en-US" sz="2000" dirty="0">
                <a:solidFill>
                  <a:srgbClr val="9A261F"/>
                </a:solidFill>
              </a:rPr>
              <a:t>orally</a:t>
            </a:r>
            <a:r>
              <a:rPr lang="en-US" sz="2000" dirty="0"/>
              <a:t> , well absorbed.</a:t>
            </a:r>
          </a:p>
          <a:p>
            <a:pPr marL="342900" indent="-342900">
              <a:buFont typeface="Arial" panose="020B0604020202020204" pitchFamily="34" charset="0"/>
              <a:buChar char="•"/>
            </a:pPr>
            <a:r>
              <a:rPr lang="en-US" sz="2000" dirty="0"/>
              <a:t>t½=2-4 h.</a:t>
            </a:r>
          </a:p>
          <a:p>
            <a:pPr marL="342900" indent="-342900">
              <a:buFont typeface="Arial" panose="020B0604020202020204" pitchFamily="34" charset="0"/>
              <a:buChar char="•"/>
            </a:pPr>
            <a:r>
              <a:rPr lang="en-US" sz="2000" dirty="0"/>
              <a:t>Metabolized by </a:t>
            </a:r>
            <a:r>
              <a:rPr lang="en-US" sz="2000" dirty="0">
                <a:solidFill>
                  <a:srgbClr val="9A261F"/>
                </a:solidFill>
              </a:rPr>
              <a:t>conjugation</a:t>
            </a:r>
            <a:r>
              <a:rPr lang="en-US" sz="2000" dirty="0"/>
              <a:t> at therapeutic doses.</a:t>
            </a:r>
          </a:p>
          <a:p>
            <a:endParaRPr lang="en-US" sz="2400" dirty="0"/>
          </a:p>
        </p:txBody>
      </p:sp>
      <p:sp>
        <p:nvSpPr>
          <p:cNvPr id="9" name="TextBox 8"/>
          <p:cNvSpPr txBox="1"/>
          <p:nvPr/>
        </p:nvSpPr>
        <p:spPr>
          <a:xfrm>
            <a:off x="331365" y="4425200"/>
            <a:ext cx="5079773" cy="4031873"/>
          </a:xfrm>
          <a:prstGeom prst="rect">
            <a:avLst/>
          </a:prstGeom>
          <a:noFill/>
        </p:spPr>
        <p:txBody>
          <a:bodyPr wrap="square" rtlCol="0">
            <a:spAutoFit/>
          </a:bodyPr>
          <a:lstStyle/>
          <a:p>
            <a:r>
              <a:rPr lang="en-US" sz="2400" dirty="0">
                <a:solidFill>
                  <a:srgbClr val="2E6AA6"/>
                </a:solidFill>
              </a:rPr>
              <a:t>Clinical uses of Paracetamol:</a:t>
            </a:r>
          </a:p>
          <a:p>
            <a:endParaRPr lang="en-US" sz="2000" dirty="0">
              <a:solidFill>
                <a:srgbClr val="2E6AA6"/>
              </a:solidFill>
            </a:endParaRPr>
          </a:p>
          <a:p>
            <a:r>
              <a:rPr lang="en-US" dirty="0"/>
              <a:t>Commonly used analgesic antipyretic,</a:t>
            </a:r>
          </a:p>
          <a:p>
            <a:r>
              <a:rPr lang="en-US" dirty="0"/>
              <a:t> for patients with contraindications</a:t>
            </a:r>
          </a:p>
          <a:p>
            <a:r>
              <a:rPr lang="en-US" dirty="0"/>
              <a:t> to aspirin:-</a:t>
            </a:r>
          </a:p>
          <a:p>
            <a:endParaRPr lang="en-US" sz="2000" dirty="0"/>
          </a:p>
          <a:p>
            <a:pPr marL="857250" lvl="1" indent="-400050">
              <a:buClr>
                <a:srgbClr val="9A261F"/>
              </a:buClr>
              <a:buFont typeface="+mj-lt"/>
              <a:buAutoNum type="arabicParenR"/>
            </a:pPr>
            <a:r>
              <a:rPr lang="en-US" sz="2000" dirty="0"/>
              <a:t>Peptic or gastric ulcers.</a:t>
            </a:r>
          </a:p>
          <a:p>
            <a:pPr marL="857250" lvl="1" indent="-400050">
              <a:buClr>
                <a:srgbClr val="9A261F"/>
              </a:buClr>
              <a:buFont typeface="+mj-lt"/>
              <a:buAutoNum type="arabicParenR"/>
            </a:pPr>
            <a:r>
              <a:rPr lang="en-US" sz="2000" dirty="0"/>
              <a:t>Bleeding tendency.</a:t>
            </a:r>
          </a:p>
          <a:p>
            <a:pPr marL="857250" lvl="1" indent="-400050">
              <a:buClr>
                <a:srgbClr val="9A261F"/>
              </a:buClr>
              <a:buFont typeface="+mj-lt"/>
              <a:buAutoNum type="arabicParenR"/>
            </a:pPr>
            <a:r>
              <a:rPr lang="en-US" sz="2000" dirty="0"/>
              <a:t>Viral infections in children.</a:t>
            </a:r>
          </a:p>
          <a:p>
            <a:pPr marL="857250" lvl="1" indent="-400050">
              <a:buClr>
                <a:srgbClr val="9A261F"/>
              </a:buClr>
              <a:buFont typeface="+mj-lt"/>
              <a:buAutoNum type="arabicParenR"/>
            </a:pPr>
            <a:r>
              <a:rPr lang="en-US" sz="2000" dirty="0"/>
              <a:t>Allergy to aspirin.</a:t>
            </a:r>
          </a:p>
          <a:p>
            <a:pPr marL="800100" lvl="1" indent="-342900">
              <a:buClr>
                <a:srgbClr val="9A261F"/>
              </a:buClr>
              <a:buFont typeface="+mj-lt"/>
              <a:buAutoNum type="arabicParenR"/>
            </a:pPr>
            <a:r>
              <a:rPr lang="en-US" sz="2000" dirty="0"/>
              <a:t>Pregnancy.</a:t>
            </a:r>
          </a:p>
          <a:p>
            <a:pPr marL="800100" lvl="1" indent="-342900">
              <a:buClr>
                <a:srgbClr val="9A261F"/>
              </a:buClr>
              <a:buFont typeface="+mj-lt"/>
              <a:buAutoNum type="arabicParenR"/>
            </a:pPr>
            <a:endParaRPr lang="en-US" sz="2000" dirty="0"/>
          </a:p>
          <a:p>
            <a:pPr marL="342900" indent="-342900">
              <a:buFont typeface="+mj-lt"/>
              <a:buAutoNum type="arabicPeriod"/>
            </a:pPr>
            <a:endParaRPr lang="en-US" dirty="0"/>
          </a:p>
        </p:txBody>
      </p:sp>
      <p:sp>
        <p:nvSpPr>
          <p:cNvPr id="10" name="TextBox 9"/>
          <p:cNvSpPr txBox="1"/>
          <p:nvPr/>
        </p:nvSpPr>
        <p:spPr>
          <a:xfrm>
            <a:off x="4451835" y="3909471"/>
            <a:ext cx="1918605" cy="2800767"/>
          </a:xfrm>
          <a:prstGeom prst="rect">
            <a:avLst/>
          </a:prstGeom>
          <a:noFill/>
          <a:ln>
            <a:solidFill>
              <a:srgbClr val="9A261F"/>
            </a:solidFill>
          </a:ln>
        </p:spPr>
        <p:txBody>
          <a:bodyPr wrap="square" rtlCol="0">
            <a:spAutoFit/>
          </a:bodyPr>
          <a:lstStyle/>
          <a:p>
            <a:r>
              <a:rPr lang="en-US" sz="1600" b="1" dirty="0">
                <a:solidFill>
                  <a:schemeClr val="bg2">
                    <a:lumMod val="50000"/>
                  </a:schemeClr>
                </a:solidFill>
              </a:rPr>
              <a:t>COX-3</a:t>
            </a:r>
            <a:r>
              <a:rPr lang="en-US" sz="1600" dirty="0">
                <a:solidFill>
                  <a:schemeClr val="bg2">
                    <a:lumMod val="50000"/>
                  </a:schemeClr>
                </a:solidFill>
              </a:rPr>
              <a:t> is an enzyme that is encoded by the </a:t>
            </a:r>
            <a:r>
              <a:rPr lang="en-US" sz="1600" i="1" dirty="0">
                <a:solidFill>
                  <a:schemeClr val="bg2">
                    <a:lumMod val="50000"/>
                  </a:schemeClr>
                </a:solidFill>
              </a:rPr>
              <a:t>PTGS1</a:t>
            </a:r>
            <a:r>
              <a:rPr lang="en-US" sz="1600" dirty="0">
                <a:solidFill>
                  <a:schemeClr val="bg2">
                    <a:lumMod val="50000"/>
                  </a:schemeClr>
                </a:solidFill>
              </a:rPr>
              <a:t> (</a:t>
            </a:r>
            <a:r>
              <a:rPr lang="en-US" sz="1600" i="1" dirty="0">
                <a:solidFill>
                  <a:schemeClr val="bg2">
                    <a:lumMod val="50000"/>
                  </a:schemeClr>
                </a:solidFill>
              </a:rPr>
              <a:t>COX1</a:t>
            </a:r>
            <a:r>
              <a:rPr lang="en-US" sz="1600" dirty="0">
                <a:solidFill>
                  <a:schemeClr val="bg2">
                    <a:lumMod val="50000"/>
                  </a:schemeClr>
                </a:solidFill>
              </a:rPr>
              <a:t>) gene, but is not functional in humans. COX-3 is the third and most recently discovered cyclooxygenase (COX) isozyme</a:t>
            </a:r>
          </a:p>
        </p:txBody>
      </p:sp>
      <p:pic>
        <p:nvPicPr>
          <p:cNvPr id="1032" name="Picture 8" descr="Image result for cox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0047" y="1296878"/>
            <a:ext cx="2797953" cy="210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1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163432"/>
            <a:ext cx="5915025" cy="1767417"/>
          </a:xfrm>
        </p:spPr>
        <p:txBody>
          <a:bodyPr/>
          <a:lstStyle/>
          <a:p>
            <a:pPr algn="r"/>
            <a:r>
              <a:rPr lang="en-US" b="1" dirty="0">
                <a:solidFill>
                  <a:schemeClr val="bg1"/>
                </a:solidFill>
              </a:rPr>
              <a:t>Adverse drug reactions</a:t>
            </a:r>
          </a:p>
        </p:txBody>
      </p:sp>
      <p:pic>
        <p:nvPicPr>
          <p:cNvPr id="4" name="Picture 6" descr="Image result for cartoon pill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904" t="26053" r="6845" b="20370"/>
          <a:stretch/>
        </p:blipFill>
        <p:spPr bwMode="auto">
          <a:xfrm flipH="1">
            <a:off x="1366156" y="1415947"/>
            <a:ext cx="4013426" cy="24930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578617145"/>
              </p:ext>
            </p:extLst>
          </p:nvPr>
        </p:nvGraphicFramePr>
        <p:xfrm>
          <a:off x="2610869" y="4029797"/>
          <a:ext cx="1524000" cy="8047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543341918"/>
                    </a:ext>
                  </a:extLst>
                </a:gridCol>
              </a:tblGrid>
              <a:tr h="396240">
                <a:tc>
                  <a:txBody>
                    <a:bodyPr/>
                    <a:lstStyle/>
                    <a:p>
                      <a:r>
                        <a:rPr lang="en-US" sz="2000" dirty="0"/>
                        <a:t>Large doses</a:t>
                      </a:r>
                    </a:p>
                  </a:txBody>
                  <a:tcPr>
                    <a:cell3D prstMaterial="dkEdge">
                      <a:bevel h="50800" prst="divot"/>
                      <a:lightRig rig="flood" dir="t"/>
                    </a:cell3D>
                    <a:solidFill>
                      <a:srgbClr val="1D2E70"/>
                    </a:solidFill>
                  </a:tcPr>
                </a:tc>
                <a:extLst>
                  <a:ext uri="{0D108BD9-81ED-4DB2-BD59-A6C34878D82A}">
                    <a16:rowId xmlns:a16="http://schemas.microsoft.com/office/drawing/2014/main" val="4200190915"/>
                  </a:ext>
                </a:extLst>
              </a:tr>
              <a:tr h="408540">
                <a:tc>
                  <a:txBody>
                    <a:bodyPr/>
                    <a:lstStyle/>
                    <a:p>
                      <a:endParaRPr lang="en-US" sz="1600" dirty="0"/>
                    </a:p>
                  </a:txBody>
                  <a:tcPr>
                    <a:solidFill>
                      <a:schemeClr val="bg1"/>
                    </a:solidFill>
                  </a:tcPr>
                </a:tc>
                <a:extLst>
                  <a:ext uri="{0D108BD9-81ED-4DB2-BD59-A6C34878D82A}">
                    <a16:rowId xmlns:a16="http://schemas.microsoft.com/office/drawing/2014/main" val="25004459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30830474"/>
              </p:ext>
            </p:extLst>
          </p:nvPr>
        </p:nvGraphicFramePr>
        <p:xfrm>
          <a:off x="315685" y="4029797"/>
          <a:ext cx="1524000" cy="201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247458025"/>
                    </a:ext>
                  </a:extLst>
                </a:gridCol>
              </a:tblGrid>
              <a:tr h="701040">
                <a:tc>
                  <a:txBody>
                    <a:bodyPr/>
                    <a:lstStyle/>
                    <a:p>
                      <a:r>
                        <a:rPr lang="en-US" sz="2000" dirty="0"/>
                        <a:t>Therapeutic doses</a:t>
                      </a:r>
                    </a:p>
                  </a:txBody>
                  <a:tcPr>
                    <a:cell3D prstMaterial="dkEdge">
                      <a:bevel h="50800" prst="divot"/>
                      <a:lightRig rig="flood" dir="t"/>
                    </a:cell3D>
                    <a:solidFill>
                      <a:srgbClr val="40C87F"/>
                    </a:solidFill>
                  </a:tcPr>
                </a:tc>
                <a:extLst>
                  <a:ext uri="{0D108BD9-81ED-4DB2-BD59-A6C34878D82A}">
                    <a16:rowId xmlns:a16="http://schemas.microsoft.com/office/drawing/2014/main" val="2435113491"/>
                  </a:ext>
                </a:extLst>
              </a:tr>
              <a:tr h="1310640">
                <a:tc>
                  <a:txBody>
                    <a:bodyPr/>
                    <a:lstStyle/>
                    <a:p>
                      <a:r>
                        <a:rPr lang="en-US" sz="2000" dirty="0"/>
                        <a:t>Elevate liver enzymes, No significant ADR</a:t>
                      </a:r>
                      <a:r>
                        <a:rPr lang="en-US" sz="1600" dirty="0"/>
                        <a:t>.</a:t>
                      </a:r>
                    </a:p>
                  </a:txBody>
                  <a:tcPr>
                    <a:solidFill>
                      <a:schemeClr val="bg1"/>
                    </a:solidFill>
                  </a:tcPr>
                </a:tc>
                <a:extLst>
                  <a:ext uri="{0D108BD9-81ED-4DB2-BD59-A6C34878D82A}">
                    <a16:rowId xmlns:a16="http://schemas.microsoft.com/office/drawing/2014/main" val="76645811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6694816"/>
              </p:ext>
            </p:extLst>
          </p:nvPr>
        </p:nvGraphicFramePr>
        <p:xfrm>
          <a:off x="4887684" y="4029797"/>
          <a:ext cx="1709057" cy="1402080"/>
        </p:xfrm>
        <a:graphic>
          <a:graphicData uri="http://schemas.openxmlformats.org/drawingml/2006/table">
            <a:tbl>
              <a:tblPr firstRow="1" bandRow="1">
                <a:tableStyleId>{5C22544A-7EE6-4342-B048-85BDC9FD1C3A}</a:tableStyleId>
              </a:tblPr>
              <a:tblGrid>
                <a:gridCol w="1709057">
                  <a:extLst>
                    <a:ext uri="{9D8B030D-6E8A-4147-A177-3AD203B41FA5}">
                      <a16:colId xmlns:a16="http://schemas.microsoft.com/office/drawing/2014/main" val="3228899065"/>
                    </a:ext>
                  </a:extLst>
                </a:gridCol>
              </a:tblGrid>
              <a:tr h="701040">
                <a:tc>
                  <a:txBody>
                    <a:bodyPr/>
                    <a:lstStyle/>
                    <a:p>
                      <a:r>
                        <a:rPr lang="en-US" sz="2000" dirty="0"/>
                        <a:t>Chronic abuse</a:t>
                      </a:r>
                    </a:p>
                  </a:txBody>
                  <a:tcPr>
                    <a:cell3D prstMaterial="dkEdge">
                      <a:bevel h="50800" prst="divot"/>
                      <a:lightRig rig="flood" dir="t"/>
                    </a:cell3D>
                    <a:solidFill>
                      <a:srgbClr val="C91A13"/>
                    </a:solidFill>
                  </a:tcPr>
                </a:tc>
                <a:extLst>
                  <a:ext uri="{0D108BD9-81ED-4DB2-BD59-A6C34878D82A}">
                    <a16:rowId xmlns:a16="http://schemas.microsoft.com/office/drawing/2014/main" val="1906859585"/>
                  </a:ext>
                </a:extLst>
              </a:tr>
              <a:tr h="701040">
                <a:tc>
                  <a:txBody>
                    <a:bodyPr/>
                    <a:lstStyle/>
                    <a:p>
                      <a:r>
                        <a:rPr lang="en-US" sz="2000" dirty="0"/>
                        <a:t>Nephrotoxicity</a:t>
                      </a:r>
                    </a:p>
                  </a:txBody>
                  <a:tcPr>
                    <a:solidFill>
                      <a:schemeClr val="bg1"/>
                    </a:solidFill>
                  </a:tcPr>
                </a:tc>
                <a:extLst>
                  <a:ext uri="{0D108BD9-81ED-4DB2-BD59-A6C34878D82A}">
                    <a16:rowId xmlns:a16="http://schemas.microsoft.com/office/drawing/2014/main" val="3977174653"/>
                  </a:ext>
                </a:extLst>
              </a:tr>
            </a:tbl>
          </a:graphicData>
        </a:graphic>
      </p:graphicFrame>
      <p:sp>
        <p:nvSpPr>
          <p:cNvPr id="8" name="TextBox 7"/>
          <p:cNvSpPr txBox="1"/>
          <p:nvPr/>
        </p:nvSpPr>
        <p:spPr>
          <a:xfrm>
            <a:off x="2090056" y="4604658"/>
            <a:ext cx="279762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ADRs are mainly on liver, due to its toxic metabolite (</a:t>
            </a:r>
            <a:r>
              <a:rPr lang="en-US" dirty="0">
                <a:solidFill>
                  <a:srgbClr val="9A261F"/>
                </a:solidFill>
              </a:rPr>
              <a:t>N-acetyl-p-benzoquinone imine</a:t>
            </a:r>
            <a:r>
              <a:rPr lang="en-US" dirty="0"/>
              <a:t>), which causes liver damage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Treatment of toxicity of paracetamol is by </a:t>
            </a:r>
            <a:r>
              <a:rPr lang="en-US" dirty="0">
                <a:solidFill>
                  <a:srgbClr val="9A261F"/>
                </a:solidFill>
              </a:rPr>
              <a:t>N-acetylcysteine</a:t>
            </a:r>
            <a:r>
              <a:rPr lang="en-US" dirty="0"/>
              <a:t> to neutralize the toxic metabolite</a:t>
            </a:r>
          </a:p>
        </p:txBody>
      </p:sp>
    </p:spTree>
    <p:extLst>
      <p:ext uri="{BB962C8B-B14F-4D97-AF65-F5344CB8AC3E}">
        <p14:creationId xmlns:p14="http://schemas.microsoft.com/office/powerpoint/2010/main" val="3142164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Image result for panad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7" y="5944846"/>
            <a:ext cx="1316555" cy="13165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Contraindications"/>
          <p:cNvPicPr>
            <a:picLocks noChangeAspect="1" noChangeArrowheads="1"/>
          </p:cNvPicPr>
          <p:nvPr/>
        </p:nvPicPr>
        <p:blipFill rotWithShape="1">
          <a:blip r:embed="rId3">
            <a:extLst>
              <a:ext uri="{28A0092B-C50C-407E-A947-70E740481C1C}">
                <a14:useLocalDpi xmlns:a14="http://schemas.microsoft.com/office/drawing/2010/main" val="0"/>
              </a:ext>
            </a:extLst>
          </a:blip>
          <a:srcRect t="19339"/>
          <a:stretch/>
        </p:blipFill>
        <p:spPr bwMode="auto">
          <a:xfrm rot="463000">
            <a:off x="4771003" y="1325375"/>
            <a:ext cx="1955994" cy="20831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42977" y="-232208"/>
            <a:ext cx="5915025" cy="1767417"/>
          </a:xfrm>
        </p:spPr>
        <p:txBody>
          <a:bodyPr/>
          <a:lstStyle/>
          <a:p>
            <a:pPr algn="r"/>
            <a:r>
              <a:rPr lang="en-US" dirty="0">
                <a:solidFill>
                  <a:schemeClr val="bg1"/>
                </a:solidFill>
                <a:latin typeface="Arial" panose="020B0604020202020204" pitchFamily="34" charset="0"/>
                <a:cs typeface="Arial" panose="020B0604020202020204" pitchFamily="34" charset="0"/>
              </a:rPr>
              <a:t>Comparison</a:t>
            </a:r>
          </a:p>
        </p:txBody>
      </p:sp>
      <p:graphicFrame>
        <p:nvGraphicFramePr>
          <p:cNvPr id="10" name="Table 9"/>
          <p:cNvGraphicFramePr>
            <a:graphicFrameLocks noGrp="1"/>
          </p:cNvGraphicFramePr>
          <p:nvPr>
            <p:extLst>
              <p:ext uri="{D42A27DB-BD31-4B8C-83A1-F6EECF244321}">
                <p14:modId xmlns:p14="http://schemas.microsoft.com/office/powerpoint/2010/main" val="2840880467"/>
              </p:ext>
            </p:extLst>
          </p:nvPr>
        </p:nvGraphicFramePr>
        <p:xfrm>
          <a:off x="810915" y="2823946"/>
          <a:ext cx="5029334" cy="3505388"/>
        </p:xfrm>
        <a:graphic>
          <a:graphicData uri="http://schemas.openxmlformats.org/drawingml/2006/table">
            <a:tbl>
              <a:tblPr firstRow="1" bandRow="1">
                <a:tableStyleId>{5C22544A-7EE6-4342-B048-85BDC9FD1C3A}</a:tableStyleId>
              </a:tblPr>
              <a:tblGrid>
                <a:gridCol w="2514667">
                  <a:extLst>
                    <a:ext uri="{9D8B030D-6E8A-4147-A177-3AD203B41FA5}">
                      <a16:colId xmlns:a16="http://schemas.microsoft.com/office/drawing/2014/main" val="2809282267"/>
                    </a:ext>
                  </a:extLst>
                </a:gridCol>
                <a:gridCol w="2514667">
                  <a:extLst>
                    <a:ext uri="{9D8B030D-6E8A-4147-A177-3AD203B41FA5}">
                      <a16:colId xmlns:a16="http://schemas.microsoft.com/office/drawing/2014/main" val="4281968797"/>
                    </a:ext>
                  </a:extLst>
                </a:gridCol>
              </a:tblGrid>
              <a:tr h="71341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Clinical uses of</a:t>
                      </a:r>
                      <a:r>
                        <a:rPr lang="en-US" sz="1600" b="1" baseline="0" dirty="0">
                          <a:solidFill>
                            <a:schemeClr val="tx1"/>
                          </a:solidFill>
                          <a:latin typeface="Arial" panose="020B0604020202020204" pitchFamily="34" charset="0"/>
                          <a:cs typeface="Arial" panose="020B0604020202020204" pitchFamily="34" charset="0"/>
                        </a:rPr>
                        <a:t> </a:t>
                      </a:r>
                      <a:r>
                        <a:rPr lang="en-US" sz="1600" b="1" baseline="0" dirty="0">
                          <a:solidFill>
                            <a:srgbClr val="9A261F"/>
                          </a:solidFill>
                          <a:latin typeface="Arial" panose="020B0604020202020204" pitchFamily="34" charset="0"/>
                          <a:cs typeface="Arial" panose="020B0604020202020204" pitchFamily="34" charset="0"/>
                        </a:rPr>
                        <a:t>Paracetamol</a:t>
                      </a:r>
                      <a:endParaRPr lang="en-US" sz="1600" b="1" dirty="0">
                        <a:solidFill>
                          <a:srgbClr val="9A261F"/>
                        </a:solidFill>
                        <a:latin typeface="Arial" panose="020B0604020202020204" pitchFamily="34" charset="0"/>
                        <a:cs typeface="Arial" panose="020B0604020202020204" pitchFamily="34" charset="0"/>
                      </a:endParaRPr>
                    </a:p>
                  </a:txBody>
                  <a:tcPr marL="73333" marR="73333" marT="36666" marB="3666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b="1" dirty="0">
                          <a:solidFill>
                            <a:schemeClr val="bg1"/>
                          </a:solidFill>
                          <a:latin typeface="Arial" panose="020B0604020202020204" pitchFamily="34" charset="0"/>
                          <a:cs typeface="Arial" panose="020B0604020202020204" pitchFamily="34" charset="0"/>
                        </a:rPr>
                        <a:t>Contraindications of </a:t>
                      </a:r>
                      <a:r>
                        <a:rPr lang="en-US" sz="1600" b="1" dirty="0">
                          <a:solidFill>
                            <a:srgbClr val="9A261F"/>
                          </a:solidFill>
                          <a:latin typeface="Arial" panose="020B0604020202020204" pitchFamily="34" charset="0"/>
                          <a:cs typeface="Arial" panose="020B0604020202020204" pitchFamily="34" charset="0"/>
                        </a:rPr>
                        <a:t>Aspirin</a:t>
                      </a:r>
                    </a:p>
                  </a:txBody>
                  <a:tcPr marL="73333" marR="73333" marT="36666" marB="3666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52429855"/>
                  </a:ext>
                </a:extLst>
              </a:tr>
              <a:tr h="4464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Peptic or gastric ulcers </a:t>
                      </a:r>
                    </a:p>
                  </a:txBody>
                  <a:tcPr marL="73333" marR="73333" marT="36666" marB="36666" anchor="ct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Peptic ulcer</a:t>
                      </a:r>
                    </a:p>
                  </a:txBody>
                  <a:tcPr marL="73333" marR="73333" marT="36666" marB="3666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3970885"/>
                  </a:ext>
                </a:extLst>
              </a:tr>
              <a:tr h="100614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Bleeding tendency </a:t>
                      </a:r>
                    </a:p>
                  </a:txBody>
                  <a:tcPr marL="73333" marR="73333" marT="36666" marB="36666" anchor="ctr">
                    <a:lnL w="12700" cap="flat" cmpd="sng" algn="ctr">
                      <a:solidFill>
                        <a:schemeClr val="tx1"/>
                      </a:solidFill>
                      <a:prstDash val="solid"/>
                      <a:round/>
                      <a:headEnd type="none" w="med" len="med"/>
                      <a:tailEnd type="none" w="med" len="med"/>
                    </a:lnL>
                  </a:tcPr>
                </a:tc>
                <a:tc>
                  <a:txBody>
                    <a:bodyPr/>
                    <a:lstStyle/>
                    <a:p>
                      <a:pPr algn="ctr"/>
                      <a:r>
                        <a:rPr lang="en-US" sz="1200" b="0" dirty="0">
                          <a:solidFill>
                            <a:schemeClr val="tx1"/>
                          </a:solidFill>
                          <a:latin typeface="Arial" panose="020B0604020202020204" pitchFamily="34" charset="0"/>
                          <a:cs typeface="Arial" panose="020B0604020202020204" pitchFamily="34" charset="0"/>
                        </a:rPr>
                        <a:t>Hemophilic Patients,</a:t>
                      </a:r>
                    </a:p>
                    <a:p>
                      <a:pPr algn="ctr"/>
                      <a:r>
                        <a:rPr lang="en-US" sz="1200" b="0" dirty="0">
                          <a:solidFill>
                            <a:schemeClr val="tx1"/>
                          </a:solidFill>
                          <a:latin typeface="Arial" panose="020B0604020202020204" pitchFamily="34" charset="0"/>
                          <a:cs typeface="Arial" panose="020B0604020202020204" pitchFamily="34" charset="0"/>
                        </a:rPr>
                        <a:t>Patients taking Anticoagulants.</a:t>
                      </a:r>
                    </a:p>
                  </a:txBody>
                  <a:tcPr marL="73333" marR="73333" marT="36666" marB="3666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3173375"/>
                  </a:ext>
                </a:extLst>
              </a:tr>
              <a:tr h="6330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Viral infections in children </a:t>
                      </a:r>
                    </a:p>
                  </a:txBody>
                  <a:tcPr marL="73333" marR="73333" marT="36666" marB="36666" anchor="ctr">
                    <a:lnL w="12700" cap="flat" cmpd="sng" algn="ctr">
                      <a:solidFill>
                        <a:schemeClr val="tx1"/>
                      </a:solidFill>
                      <a:prstDash val="solid"/>
                      <a:round/>
                      <a:headEnd type="none" w="med" len="med"/>
                      <a:tailEnd type="none" w="med" len="med"/>
                    </a:lnL>
                  </a:tcPr>
                </a:tc>
                <a:tc>
                  <a:txBody>
                    <a:bodyPr/>
                    <a:lstStyle/>
                    <a:p>
                      <a:pPr algn="ctr"/>
                      <a:r>
                        <a:rPr lang="en-US" sz="1200" b="0" dirty="0">
                          <a:solidFill>
                            <a:schemeClr val="tx1"/>
                          </a:solidFill>
                          <a:latin typeface="Arial" panose="020B0604020202020204" pitchFamily="34" charset="0"/>
                          <a:cs typeface="Arial" panose="020B0604020202020204" pitchFamily="34" charset="0"/>
                        </a:rPr>
                        <a:t>Children with fever of</a:t>
                      </a:r>
                    </a:p>
                    <a:p>
                      <a:pPr algn="ctr"/>
                      <a:r>
                        <a:rPr lang="en-US" sz="1200" b="0" dirty="0">
                          <a:solidFill>
                            <a:schemeClr val="tx1"/>
                          </a:solidFill>
                          <a:latin typeface="Arial" panose="020B0604020202020204" pitchFamily="34" charset="0"/>
                          <a:cs typeface="Arial" panose="020B0604020202020204" pitchFamily="34" charset="0"/>
                        </a:rPr>
                        <a:t>viral infections</a:t>
                      </a:r>
                    </a:p>
                  </a:txBody>
                  <a:tcPr marL="73333" marR="73333" marT="36666" marB="3666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9755420"/>
                  </a:ext>
                </a:extLst>
              </a:tr>
              <a:tr h="259895">
                <a:tc>
                  <a:txBody>
                    <a:bodyPr/>
                    <a:lstStyle/>
                    <a:p>
                      <a:pPr algn="ctr"/>
                      <a:r>
                        <a:rPr lang="en-US" sz="1200" b="0" dirty="0">
                          <a:solidFill>
                            <a:schemeClr val="tx1"/>
                          </a:solidFill>
                          <a:latin typeface="Arial" panose="020B0604020202020204" pitchFamily="34" charset="0"/>
                          <a:cs typeface="Arial" panose="020B0604020202020204" pitchFamily="34" charset="0"/>
                        </a:rPr>
                        <a:t>Pregnancy</a:t>
                      </a:r>
                    </a:p>
                  </a:txBody>
                  <a:tcPr marL="73333" marR="73333" marT="36666" marB="36666" anchor="ctr">
                    <a:lnL w="12700" cap="flat" cmpd="sng" algn="ctr">
                      <a:solidFill>
                        <a:schemeClr val="tx1"/>
                      </a:solidFill>
                      <a:prstDash val="solid"/>
                      <a:round/>
                      <a:headEnd type="none" w="med" len="med"/>
                      <a:tailEnd type="none" w="med" len="med"/>
                    </a:lnL>
                  </a:tcPr>
                </a:tc>
                <a:tc>
                  <a:txBody>
                    <a:bodyPr/>
                    <a:lstStyle/>
                    <a:p>
                      <a:pPr algn="ctr"/>
                      <a:r>
                        <a:rPr lang="en-US" sz="1200" b="0" dirty="0">
                          <a:solidFill>
                            <a:schemeClr val="tx1"/>
                          </a:solidFill>
                          <a:latin typeface="Arial" panose="020B0604020202020204" pitchFamily="34" charset="0"/>
                          <a:cs typeface="Arial" panose="020B0604020202020204" pitchFamily="34" charset="0"/>
                        </a:rPr>
                        <a:t>Pregnancy</a:t>
                      </a:r>
                    </a:p>
                  </a:txBody>
                  <a:tcPr marL="73333" marR="73333" marT="36666" marB="3666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3936500"/>
                  </a:ext>
                </a:extLst>
              </a:tr>
              <a:tr h="4464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Allergy to aspirin</a:t>
                      </a:r>
                    </a:p>
                  </a:txBody>
                  <a:tcPr marL="73333" marR="73333" marT="36666" marB="3666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Gout ( small doses )</a:t>
                      </a:r>
                    </a:p>
                  </a:txBody>
                  <a:tcPr marL="73333" marR="73333" marT="36666" marB="3666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046118"/>
                  </a:ext>
                </a:extLst>
              </a:tr>
            </a:tbl>
          </a:graphicData>
        </a:graphic>
      </p:graphicFrame>
    </p:spTree>
    <p:extLst>
      <p:ext uri="{BB962C8B-B14F-4D97-AF65-F5344CB8AC3E}">
        <p14:creationId xmlns:p14="http://schemas.microsoft.com/office/powerpoint/2010/main" val="308506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942975" y="195484"/>
            <a:ext cx="5915025" cy="732364"/>
          </a:xfrm>
        </p:spPr>
        <p:txBody>
          <a:bodyPr/>
          <a:lstStyle/>
          <a:p>
            <a:pPr algn="r"/>
            <a:r>
              <a:rPr lang="en-US" sz="4000" b="1" u="sng" dirty="0">
                <a:solidFill>
                  <a:schemeClr val="bg1"/>
                </a:solidFill>
              </a:rPr>
              <a:t>SAQ 1</a:t>
            </a:r>
            <a:endParaRPr lang="ar-SA" b="1" u="sng" dirty="0">
              <a:solidFill>
                <a:schemeClr val="bg1"/>
              </a:solidFill>
            </a:endParaRPr>
          </a:p>
        </p:txBody>
      </p:sp>
      <p:sp>
        <p:nvSpPr>
          <p:cNvPr id="4" name="مربع نص 3"/>
          <p:cNvSpPr txBox="1"/>
          <p:nvPr/>
        </p:nvSpPr>
        <p:spPr>
          <a:xfrm>
            <a:off x="318406" y="1556563"/>
            <a:ext cx="6221185" cy="1631216"/>
          </a:xfrm>
          <a:prstGeom prst="rect">
            <a:avLst/>
          </a:prstGeom>
          <a:noFill/>
        </p:spPr>
        <p:txBody>
          <a:bodyPr wrap="square" rtlCol="1">
            <a:spAutoFit/>
          </a:bodyPr>
          <a:lstStyle/>
          <a:p>
            <a:pPr fontAlgn="base"/>
            <a:r>
              <a:rPr lang="en-US" sz="2000" b="1" dirty="0"/>
              <a:t>A 64 year old male present with mild to moderate musculoskeletal back pain after playing golf. He states that he has tried acetaminophen and it did not help. His past medical history includes diabetes, hemophilia and gastric ulcer</a:t>
            </a:r>
            <a:r>
              <a:rPr lang="en-US" dirty="0"/>
              <a:t>. </a:t>
            </a:r>
          </a:p>
        </p:txBody>
      </p:sp>
      <p:sp>
        <p:nvSpPr>
          <p:cNvPr id="5" name="مستطيل 4"/>
          <p:cNvSpPr/>
          <p:nvPr/>
        </p:nvSpPr>
        <p:spPr>
          <a:xfrm>
            <a:off x="318406" y="3396343"/>
            <a:ext cx="6000083" cy="4278094"/>
          </a:xfrm>
          <a:prstGeom prst="rect">
            <a:avLst/>
          </a:prstGeom>
        </p:spPr>
        <p:txBody>
          <a:bodyPr wrap="square">
            <a:spAutoFit/>
          </a:bodyPr>
          <a:lstStyle/>
          <a:p>
            <a:pPr fontAlgn="base"/>
            <a:r>
              <a:rPr lang="en-US" sz="1600" b="1" i="1" dirty="0">
                <a:solidFill>
                  <a:srgbClr val="002060"/>
                </a:solidFill>
              </a:rPr>
              <a:t>Q1: Which is the most appropriate NSAID to treat this patient’s pain?</a:t>
            </a:r>
          </a:p>
          <a:p>
            <a:pPr fontAlgn="base"/>
            <a:r>
              <a:rPr lang="en-US" sz="1600" dirty="0">
                <a:solidFill>
                  <a:schemeClr val="bg1">
                    <a:lumMod val="50000"/>
                  </a:schemeClr>
                </a:solidFill>
              </a:rPr>
              <a:t>Celecoxib or any NSAIDs act only in COX-2.</a:t>
            </a:r>
          </a:p>
          <a:p>
            <a:pPr fontAlgn="base"/>
            <a:endParaRPr lang="en-US" sz="1600" dirty="0">
              <a:solidFill>
                <a:srgbClr val="002060"/>
              </a:solidFill>
            </a:endParaRPr>
          </a:p>
          <a:p>
            <a:pPr fontAlgn="base"/>
            <a:r>
              <a:rPr lang="en-US" sz="1600" b="1" i="1" dirty="0">
                <a:solidFill>
                  <a:srgbClr val="002060"/>
                </a:solidFill>
              </a:rPr>
              <a:t>Q2: What its mechanism to reduce the pain ? </a:t>
            </a:r>
          </a:p>
          <a:p>
            <a:pPr fontAlgn="base"/>
            <a:r>
              <a:rPr lang="en-US" sz="1600" dirty="0">
                <a:solidFill>
                  <a:schemeClr val="bg1">
                    <a:lumMod val="50000"/>
                  </a:schemeClr>
                </a:solidFill>
              </a:rPr>
              <a:t>Block PGs production which will cause the pain such as PGE2 &amp; PGF2.</a:t>
            </a:r>
          </a:p>
          <a:p>
            <a:pPr fontAlgn="base"/>
            <a:endParaRPr lang="en-US" sz="1600" dirty="0">
              <a:solidFill>
                <a:srgbClr val="002060"/>
              </a:solidFill>
            </a:endParaRPr>
          </a:p>
          <a:p>
            <a:pPr fontAlgn="base"/>
            <a:r>
              <a:rPr lang="en-US" sz="1600" b="1" dirty="0">
                <a:solidFill>
                  <a:srgbClr val="002060"/>
                </a:solidFill>
              </a:rPr>
              <a:t>Q3: Do you think this drug in the future will lead to thrombosis or bleeding ? </a:t>
            </a:r>
          </a:p>
          <a:p>
            <a:pPr fontAlgn="base"/>
            <a:r>
              <a:rPr lang="en-US" sz="1600" dirty="0">
                <a:solidFill>
                  <a:schemeClr val="bg1">
                    <a:lumMod val="50000"/>
                  </a:schemeClr>
                </a:solidFill>
              </a:rPr>
              <a:t>Actually NO , because it acts on COX-2 only and does not have any effect on platelet aggregation.</a:t>
            </a:r>
          </a:p>
          <a:p>
            <a:pPr fontAlgn="base"/>
            <a:endParaRPr lang="en-US" sz="1600" dirty="0">
              <a:solidFill>
                <a:schemeClr val="bg1">
                  <a:lumMod val="50000"/>
                </a:schemeClr>
              </a:solidFill>
            </a:endParaRPr>
          </a:p>
          <a:p>
            <a:pPr fontAlgn="base"/>
            <a:r>
              <a:rPr lang="en-US" sz="1600" b="1" dirty="0">
                <a:solidFill>
                  <a:srgbClr val="002060"/>
                </a:solidFill>
              </a:rPr>
              <a:t>Q4: One of its clinical uses is the treatment of Acute gouty arthritis, list other NSAIDs could used also ?  </a:t>
            </a:r>
          </a:p>
          <a:p>
            <a:pPr fontAlgn="base"/>
            <a:r>
              <a:rPr lang="en-US" sz="1600" dirty="0">
                <a:solidFill>
                  <a:schemeClr val="bg1">
                    <a:lumMod val="50000"/>
                  </a:schemeClr>
                </a:solidFill>
              </a:rPr>
              <a:t>Diclofenac or Aspirin with large doses.</a:t>
            </a:r>
          </a:p>
          <a:p>
            <a:pPr fontAlgn="base"/>
            <a:endParaRPr lang="en-US" sz="1600" dirty="0">
              <a:solidFill>
                <a:schemeClr val="bg1">
                  <a:lumMod val="50000"/>
                </a:schemeClr>
              </a:solidFill>
            </a:endParaRPr>
          </a:p>
          <a:p>
            <a:pPr fontAlgn="base"/>
            <a:r>
              <a:rPr lang="en-US" sz="1600" b="1" dirty="0">
                <a:solidFill>
                  <a:srgbClr val="002060"/>
                </a:solidFill>
              </a:rPr>
              <a:t>Q5: Why does this drugs have long half life? Its half life 11 hours.</a:t>
            </a:r>
          </a:p>
          <a:p>
            <a:pPr fontAlgn="base"/>
            <a:r>
              <a:rPr lang="en-US" sz="1600" dirty="0">
                <a:solidFill>
                  <a:schemeClr val="bg1">
                    <a:lumMod val="50000"/>
                  </a:schemeClr>
                </a:solidFill>
              </a:rPr>
              <a:t>Because it is highly bound to plasma proteins.</a:t>
            </a:r>
          </a:p>
        </p:txBody>
      </p:sp>
    </p:spTree>
    <p:extLst>
      <p:ext uri="{BB962C8B-B14F-4D97-AF65-F5344CB8AC3E}">
        <p14:creationId xmlns:p14="http://schemas.microsoft.com/office/powerpoint/2010/main" val="3058269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3201" y="1598224"/>
            <a:ext cx="6071593" cy="1631216"/>
          </a:xfrm>
          <a:prstGeom prst="rect">
            <a:avLst/>
          </a:prstGeom>
          <a:noFill/>
        </p:spPr>
        <p:txBody>
          <a:bodyPr wrap="square" rtlCol="1">
            <a:spAutoFit/>
          </a:bodyPr>
          <a:lstStyle/>
          <a:p>
            <a:pPr fontAlgn="base"/>
            <a:r>
              <a:rPr lang="en-US" sz="2000" b="1" dirty="0"/>
              <a:t>A 13 year old girl has Acute rheumatic fever after streptococcal infection. She use Aspirin with high doses of 160 mg/kg/day, Aspirin is the drug of choice as anti-inflammatory in this case. Her medical history includes </a:t>
            </a:r>
            <a:r>
              <a:rPr lang="en-US" sz="2000" b="1" dirty="0" err="1"/>
              <a:t>Salicylism</a:t>
            </a:r>
            <a:r>
              <a:rPr lang="en-US" sz="2000" b="1" dirty="0"/>
              <a:t> . </a:t>
            </a:r>
          </a:p>
        </p:txBody>
      </p:sp>
      <p:sp>
        <p:nvSpPr>
          <p:cNvPr id="7" name="مستطيل 6"/>
          <p:cNvSpPr/>
          <p:nvPr/>
        </p:nvSpPr>
        <p:spPr>
          <a:xfrm>
            <a:off x="502215" y="3229440"/>
            <a:ext cx="5853563" cy="4524315"/>
          </a:xfrm>
          <a:prstGeom prst="rect">
            <a:avLst/>
          </a:prstGeom>
        </p:spPr>
        <p:txBody>
          <a:bodyPr wrap="square">
            <a:spAutoFit/>
          </a:bodyPr>
          <a:lstStyle/>
          <a:p>
            <a:pPr fontAlgn="base"/>
            <a:r>
              <a:rPr lang="en-US" sz="1600" b="1" dirty="0">
                <a:solidFill>
                  <a:srgbClr val="002060"/>
                </a:solidFill>
              </a:rPr>
              <a:t>Q1: What is the mechanism of Aspirin as anti-inflammatory drugs ?</a:t>
            </a:r>
            <a:r>
              <a:rPr lang="en-US" sz="1600" b="1" dirty="0">
                <a:solidFill>
                  <a:schemeClr val="accent4">
                    <a:lumMod val="50000"/>
                  </a:schemeClr>
                </a:solidFill>
              </a:rPr>
              <a:t> </a:t>
            </a:r>
          </a:p>
          <a:p>
            <a:pPr fontAlgn="base"/>
            <a:r>
              <a:rPr lang="en-US" sz="1600" dirty="0">
                <a:solidFill>
                  <a:schemeClr val="bg1">
                    <a:lumMod val="50000"/>
                  </a:schemeClr>
                </a:solidFill>
              </a:rPr>
              <a:t>Block PGs production which induces the inflammation such as PGE2 &amp; PGF2.</a:t>
            </a:r>
          </a:p>
          <a:p>
            <a:pPr fontAlgn="base"/>
            <a:endParaRPr lang="en-US" sz="1600" dirty="0">
              <a:solidFill>
                <a:srgbClr val="002060"/>
              </a:solidFill>
            </a:endParaRPr>
          </a:p>
          <a:p>
            <a:pPr fontAlgn="base"/>
            <a:r>
              <a:rPr lang="en-US" sz="1600" b="1" dirty="0">
                <a:solidFill>
                  <a:srgbClr val="002060"/>
                </a:solidFill>
              </a:rPr>
              <a:t>Q2: What is the metabolite of Aspirin after hydrolysis in phase(I) ? </a:t>
            </a:r>
          </a:p>
          <a:p>
            <a:pPr fontAlgn="base"/>
            <a:r>
              <a:rPr lang="en-US" sz="1600" dirty="0">
                <a:solidFill>
                  <a:schemeClr val="bg1">
                    <a:lumMod val="50000"/>
                  </a:schemeClr>
                </a:solidFill>
              </a:rPr>
              <a:t>salicylic acid.</a:t>
            </a:r>
          </a:p>
          <a:p>
            <a:pPr fontAlgn="base"/>
            <a:endParaRPr lang="en-US" sz="1600" dirty="0">
              <a:solidFill>
                <a:srgbClr val="002060"/>
              </a:solidFill>
            </a:endParaRPr>
          </a:p>
          <a:p>
            <a:pPr fontAlgn="base"/>
            <a:r>
              <a:rPr lang="en-US" sz="1600" b="1" dirty="0">
                <a:solidFill>
                  <a:srgbClr val="002060"/>
                </a:solidFill>
              </a:rPr>
              <a:t>Q3: She has </a:t>
            </a:r>
            <a:r>
              <a:rPr lang="en-US" sz="1600" b="1" dirty="0" err="1">
                <a:solidFill>
                  <a:srgbClr val="002060"/>
                </a:solidFill>
              </a:rPr>
              <a:t>Salicylism</a:t>
            </a:r>
            <a:r>
              <a:rPr lang="en-US" sz="1600" b="1" dirty="0">
                <a:solidFill>
                  <a:srgbClr val="002060"/>
                </a:solidFill>
              </a:rPr>
              <a:t>, what symptoms do you think she has ?  </a:t>
            </a:r>
          </a:p>
          <a:p>
            <a:r>
              <a:rPr lang="en-US" sz="1600" dirty="0">
                <a:solidFill>
                  <a:schemeClr val="bg1">
                    <a:lumMod val="50000"/>
                  </a:schemeClr>
                </a:solidFill>
              </a:rPr>
              <a:t>Ringing in her ears, headache and vertigo.</a:t>
            </a:r>
            <a:endParaRPr lang="ar-SA" sz="1600" dirty="0">
              <a:solidFill>
                <a:schemeClr val="bg1">
                  <a:lumMod val="50000"/>
                </a:schemeClr>
              </a:solidFill>
            </a:endParaRPr>
          </a:p>
          <a:p>
            <a:pPr fontAlgn="base"/>
            <a:endParaRPr lang="en-US" sz="1600" dirty="0">
              <a:solidFill>
                <a:srgbClr val="002060"/>
              </a:solidFill>
            </a:endParaRPr>
          </a:p>
          <a:p>
            <a:pPr fontAlgn="base"/>
            <a:r>
              <a:rPr lang="en-US" sz="1600" b="1" dirty="0">
                <a:solidFill>
                  <a:srgbClr val="002060"/>
                </a:solidFill>
              </a:rPr>
              <a:t>Q4: Why we can not give hemophilic patients this drug ?</a:t>
            </a:r>
          </a:p>
          <a:p>
            <a:pPr fontAlgn="base"/>
            <a:r>
              <a:rPr lang="en-US" sz="1600" dirty="0">
                <a:solidFill>
                  <a:schemeClr val="bg1">
                    <a:lumMod val="50000"/>
                  </a:schemeClr>
                </a:solidFill>
              </a:rPr>
              <a:t>Because it is non-selective NSAIDs and inhibit both COX-1 &amp; COX-2, and COX-1 is important for normal platelet function and aggregation</a:t>
            </a:r>
            <a:r>
              <a:rPr lang="en-US" sz="1600" dirty="0"/>
              <a:t>.</a:t>
            </a:r>
          </a:p>
          <a:p>
            <a:pPr fontAlgn="base"/>
            <a:endParaRPr lang="en-US" sz="1600" b="1" dirty="0">
              <a:solidFill>
                <a:srgbClr val="002060"/>
              </a:solidFill>
            </a:endParaRPr>
          </a:p>
          <a:p>
            <a:pPr fontAlgn="base"/>
            <a:r>
              <a:rPr lang="en-US" sz="1600" b="1" dirty="0">
                <a:solidFill>
                  <a:srgbClr val="002060"/>
                </a:solidFill>
              </a:rPr>
              <a:t>Q5: What is the drug which commonly used analgesic antipyretic instead of aspirin in contraindications such as patient with GIT ulceration ?</a:t>
            </a:r>
          </a:p>
          <a:p>
            <a:pPr fontAlgn="base"/>
            <a:r>
              <a:rPr lang="en-US" sz="1600" dirty="0">
                <a:solidFill>
                  <a:schemeClr val="bg1">
                    <a:lumMod val="50000"/>
                  </a:schemeClr>
                </a:solidFill>
              </a:rPr>
              <a:t>Paracetamol (Acetaminophen)</a:t>
            </a:r>
          </a:p>
        </p:txBody>
      </p:sp>
      <p:sp>
        <p:nvSpPr>
          <p:cNvPr id="6" name="العنوان 1"/>
          <p:cNvSpPr txBox="1">
            <a:spLocks/>
          </p:cNvSpPr>
          <p:nvPr/>
        </p:nvSpPr>
        <p:spPr>
          <a:xfrm>
            <a:off x="942975" y="195484"/>
            <a:ext cx="5915025" cy="7323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4000" b="1" u="sng" dirty="0">
                <a:solidFill>
                  <a:schemeClr val="bg1"/>
                </a:solidFill>
              </a:rPr>
              <a:t>SAQ 2</a:t>
            </a:r>
            <a:endParaRPr lang="ar-SA" b="1" u="sng" dirty="0">
              <a:solidFill>
                <a:schemeClr val="bg1"/>
              </a:solidFill>
            </a:endParaRPr>
          </a:p>
        </p:txBody>
      </p:sp>
    </p:spTree>
    <p:extLst>
      <p:ext uri="{BB962C8B-B14F-4D97-AF65-F5344CB8AC3E}">
        <p14:creationId xmlns:p14="http://schemas.microsoft.com/office/powerpoint/2010/main" val="251061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38944"/>
            <a:ext cx="6858000" cy="769441"/>
          </a:xfrm>
          <a:prstGeom prst="rect">
            <a:avLst/>
          </a:prstGeom>
          <a:noFill/>
        </p:spPr>
        <p:txBody>
          <a:bodyPr wrap="square" rtlCol="0">
            <a:spAutoFit/>
          </a:bodyPr>
          <a:lstStyle/>
          <a:p>
            <a:pPr algn="ctr"/>
            <a:r>
              <a:rPr lang="en-US" sz="4400" dirty="0">
                <a:hlinkClick r:id="rId2"/>
              </a:rPr>
              <a:t>QUIZ</a:t>
            </a:r>
            <a:endParaRPr lang="en-US" sz="4400" dirty="0"/>
          </a:p>
        </p:txBody>
      </p:sp>
    </p:spTree>
    <p:extLst>
      <p:ext uri="{BB962C8B-B14F-4D97-AF65-F5344CB8AC3E}">
        <p14:creationId xmlns:p14="http://schemas.microsoft.com/office/powerpoint/2010/main" val="334756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17258"/>
            <a:ext cx="5915025" cy="1767417"/>
          </a:xfrm>
        </p:spPr>
        <p:txBody>
          <a:bodyPr>
            <a:normAutofit/>
          </a:bodyPr>
          <a:lstStyle/>
          <a:p>
            <a:pPr algn="r"/>
            <a:r>
              <a:rPr lang="en-US" sz="2800" dirty="0">
                <a:solidFill>
                  <a:schemeClr val="bg2">
                    <a:lumMod val="75000"/>
                  </a:schemeClr>
                </a:solidFill>
                <a:latin typeface="Arial" panose="020B0604020202020204" pitchFamily="34" charset="0"/>
                <a:cs typeface="Arial" panose="020B0604020202020204" pitchFamily="34" charset="0"/>
              </a:rPr>
              <a:t>Prostaglandins actions (extra)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1488" y="1323524"/>
            <a:ext cx="5915025" cy="5801784"/>
          </a:xfrm>
        </p:spPr>
        <p:txBody>
          <a:bodyPr/>
          <a:lstStyle/>
          <a:p>
            <a:pPr marL="0" indent="0">
              <a:buNone/>
            </a:pPr>
            <a:r>
              <a:rPr lang="en-US" dirty="0"/>
              <a:t>	</a:t>
            </a:r>
          </a:p>
          <a:p>
            <a:endParaRPr lang="en-US" dirty="0"/>
          </a:p>
        </p:txBody>
      </p:sp>
      <p:sp>
        <p:nvSpPr>
          <p:cNvPr id="5" name="Content Placeholder 5"/>
          <p:cNvSpPr txBox="1">
            <a:spLocks/>
          </p:cNvSpPr>
          <p:nvPr/>
        </p:nvSpPr>
        <p:spPr>
          <a:xfrm>
            <a:off x="1" y="1323524"/>
            <a:ext cx="6037489" cy="3318814"/>
          </a:xfrm>
          <a:prstGeom prst="rect">
            <a:avLst/>
          </a:prstGeom>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cause constriction or dilation in vascular smooth muscle cells.</a:t>
            </a:r>
          </a:p>
          <a:p>
            <a:pPr lvl="1"/>
            <a:r>
              <a:rPr lang="en-US" sz="1700" dirty="0">
                <a:latin typeface="Arial" panose="020B0604020202020204" pitchFamily="34" charset="0"/>
                <a:cs typeface="Arial" panose="020B0604020202020204" pitchFamily="34" charset="0"/>
              </a:rPr>
              <a:t>cause aggregation or disaggregation of platelets (COX1) .</a:t>
            </a:r>
          </a:p>
          <a:p>
            <a:pPr lvl="1"/>
            <a:r>
              <a:rPr lang="en-US" sz="1700" dirty="0">
                <a:latin typeface="Arial" panose="020B0604020202020204" pitchFamily="34" charset="0"/>
                <a:cs typeface="Arial" panose="020B0604020202020204" pitchFamily="34" charset="0"/>
              </a:rPr>
              <a:t>induce labor by increasing smooth muscles contraction </a:t>
            </a:r>
          </a:p>
          <a:p>
            <a:pPr lvl="1"/>
            <a:r>
              <a:rPr lang="en-US" sz="1700" dirty="0">
                <a:latin typeface="Arial" panose="020B0604020202020204" pitchFamily="34" charset="0"/>
                <a:cs typeface="Arial" panose="020B0604020202020204" pitchFamily="34" charset="0"/>
              </a:rPr>
              <a:t>regulate inflammation.</a:t>
            </a:r>
          </a:p>
          <a:p>
            <a:pPr lvl="1"/>
            <a:r>
              <a:rPr lang="en-US" sz="1700" dirty="0">
                <a:latin typeface="Arial" panose="020B0604020202020204" pitchFamily="34" charset="0"/>
                <a:cs typeface="Arial" panose="020B0604020202020204" pitchFamily="34" charset="0"/>
              </a:rPr>
              <a:t>acts on thermoregulatory center of hypothalamus to produce fever.</a:t>
            </a:r>
          </a:p>
          <a:p>
            <a:pPr lvl="1"/>
            <a:r>
              <a:rPr lang="en-US" sz="1700" dirty="0">
                <a:latin typeface="Arial" panose="020B0604020202020204" pitchFamily="34" charset="0"/>
                <a:cs typeface="Arial" panose="020B0604020202020204" pitchFamily="34" charset="0"/>
              </a:rPr>
              <a:t>increase glomerular filtration rate.</a:t>
            </a: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478631" y="4337732"/>
            <a:ext cx="5733370" cy="1815882"/>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 for example inhibiting COX1 will decrease blood coagulation, </a:t>
            </a:r>
            <a:r>
              <a:rPr lang="en-US" sz="1600" dirty="0">
                <a:latin typeface="Arial" panose="020B0604020202020204" pitchFamily="34" charset="0"/>
              </a:rPr>
              <a:t>which is sometime desirable when there is a cardio problem or for diabetic patients, and sometimes not, cause it my lead to excessive bleeding.</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Also it will increase gastric acid secretion that causes damage of the gastric mucosa which leads to gastric ulcer.</a:t>
            </a:r>
            <a:endParaRPr lang="en-US" sz="1600" dirty="0"/>
          </a:p>
        </p:txBody>
      </p:sp>
      <p:cxnSp>
        <p:nvCxnSpPr>
          <p:cNvPr id="8" name="Straight Connector 7"/>
          <p:cNvCxnSpPr/>
          <p:nvPr/>
        </p:nvCxnSpPr>
        <p:spPr>
          <a:xfrm flipV="1">
            <a:off x="471486" y="4337732"/>
            <a:ext cx="5915025" cy="1"/>
          </a:xfrm>
          <a:prstGeom prst="line">
            <a:avLst/>
          </a:prstGeom>
          <a:ln w="31750">
            <a:solidFill>
              <a:srgbClr val="9A261F"/>
            </a:solidFill>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extLst>
              <p:ext uri="{D42A27DB-BD31-4B8C-83A1-F6EECF244321}">
                <p14:modId xmlns:p14="http://schemas.microsoft.com/office/powerpoint/2010/main" val="682664303"/>
              </p:ext>
            </p:extLst>
          </p:nvPr>
        </p:nvGraphicFramePr>
        <p:xfrm>
          <a:off x="562428" y="6501579"/>
          <a:ext cx="2866571" cy="191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99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392893"/>
            <a:ext cx="5915025" cy="1767417"/>
          </a:xfrm>
        </p:spPr>
        <p:txBody>
          <a:bodyPr>
            <a:normAutofit/>
          </a:bodyPr>
          <a:lstStyle/>
          <a:p>
            <a:pPr algn="r"/>
            <a:r>
              <a:rPr lang="en-US" sz="2800" dirty="0">
                <a:solidFill>
                  <a:schemeClr val="bg1"/>
                </a:solidFill>
                <a:latin typeface="Arial" panose="020B0604020202020204" pitchFamily="34" charset="0"/>
                <a:cs typeface="Arial" panose="020B0604020202020204" pitchFamily="34" charset="0"/>
              </a:rPr>
              <a:t>Non-steroidal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anti-inflammatory Drugs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1292945"/>
              </p:ext>
            </p:extLst>
          </p:nvPr>
        </p:nvGraphicFramePr>
        <p:xfrm>
          <a:off x="471488" y="4009208"/>
          <a:ext cx="5915026" cy="3063240"/>
        </p:xfrm>
        <a:graphic>
          <a:graphicData uri="http://schemas.openxmlformats.org/drawingml/2006/table">
            <a:tbl>
              <a:tblPr firstRow="1" bandRow="1">
                <a:tableStyleId>{5C22544A-7EE6-4342-B048-85BDC9FD1C3A}</a:tableStyleId>
              </a:tblPr>
              <a:tblGrid>
                <a:gridCol w="2957513">
                  <a:extLst>
                    <a:ext uri="{9D8B030D-6E8A-4147-A177-3AD203B41FA5}">
                      <a16:colId xmlns:a16="http://schemas.microsoft.com/office/drawing/2014/main" val="3613108869"/>
                    </a:ext>
                  </a:extLst>
                </a:gridCol>
                <a:gridCol w="2957513">
                  <a:extLst>
                    <a:ext uri="{9D8B030D-6E8A-4147-A177-3AD203B41FA5}">
                      <a16:colId xmlns:a16="http://schemas.microsoft.com/office/drawing/2014/main" val="1035068753"/>
                    </a:ext>
                  </a:extLst>
                </a:gridCol>
              </a:tblGrid>
              <a:tr h="365760">
                <a:tc>
                  <a:txBody>
                    <a:bodyPr/>
                    <a:lstStyle/>
                    <a:p>
                      <a:pPr algn="ctr"/>
                      <a:r>
                        <a:rPr lang="en-US" sz="1600" dirty="0"/>
                        <a:t>Type</a:t>
                      </a:r>
                    </a:p>
                  </a:txBody>
                  <a:tcPr anchor="ctr"/>
                </a:tc>
                <a:tc>
                  <a:txBody>
                    <a:bodyPr/>
                    <a:lstStyle/>
                    <a:p>
                      <a:pPr algn="ctr"/>
                      <a:r>
                        <a:rPr lang="en-US" sz="1600" dirty="0"/>
                        <a:t>Example</a:t>
                      </a:r>
                    </a:p>
                  </a:txBody>
                  <a:tcPr anchor="ctr"/>
                </a:tc>
                <a:extLst>
                  <a:ext uri="{0D108BD9-81ED-4DB2-BD59-A6C34878D82A}">
                    <a16:rowId xmlns:a16="http://schemas.microsoft.com/office/drawing/2014/main" val="3001538794"/>
                  </a:ext>
                </a:extLst>
              </a:tr>
              <a:tr h="914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Nonselective  (inhibit COX1&amp;2)</a:t>
                      </a:r>
                    </a:p>
                    <a:p>
                      <a:pPr algn="ctr"/>
                      <a:endParaRPr lang="en-US" sz="16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Aspirin and</a:t>
                      </a:r>
                      <a:r>
                        <a:rPr lang="en-US" sz="1600" baseline="0" dirty="0"/>
                        <a:t> Diclofenac</a:t>
                      </a:r>
                      <a:endParaRPr lang="en-US" sz="1600" dirty="0"/>
                    </a:p>
                    <a:p>
                      <a:pPr algn="ctr"/>
                      <a:endParaRPr lang="en-US" sz="1600" dirty="0"/>
                    </a:p>
                  </a:txBody>
                  <a:tcPr anchor="ctr"/>
                </a:tc>
                <a:extLst>
                  <a:ext uri="{0D108BD9-81ED-4DB2-BD59-A6C34878D82A}">
                    <a16:rowId xmlns:a16="http://schemas.microsoft.com/office/drawing/2014/main" val="475296695"/>
                  </a:ext>
                </a:extLst>
              </a:tr>
              <a:tr h="640080">
                <a:tc>
                  <a:txBody>
                    <a:bodyPr/>
                    <a:lstStyle/>
                    <a:p>
                      <a:pPr algn="ctr"/>
                      <a:r>
                        <a:rPr lang="en-US" sz="1600" dirty="0"/>
                        <a:t>Selective COX-2 ( inhibit</a:t>
                      </a:r>
                      <a:r>
                        <a:rPr lang="en-US" sz="1600" baseline="0" dirty="0"/>
                        <a:t> only COX-2</a:t>
                      </a:r>
                      <a:endParaRPr lang="en-US" sz="1600" dirty="0"/>
                    </a:p>
                  </a:txBody>
                  <a:tcPr anchor="ctr"/>
                </a:tc>
                <a:tc>
                  <a:txBody>
                    <a:bodyPr/>
                    <a:lstStyle/>
                    <a:p>
                      <a:pPr algn="ctr"/>
                      <a:r>
                        <a:rPr lang="en-US" sz="1600" dirty="0" err="1"/>
                        <a:t>Coxibs</a:t>
                      </a:r>
                      <a:endParaRPr lang="en-US" sz="1600" dirty="0"/>
                    </a:p>
                  </a:txBody>
                  <a:tcPr anchor="ctr"/>
                </a:tc>
                <a:extLst>
                  <a:ext uri="{0D108BD9-81ED-4DB2-BD59-A6C34878D82A}">
                    <a16:rowId xmlns:a16="http://schemas.microsoft.com/office/drawing/2014/main" val="2810888555"/>
                  </a:ext>
                </a:extLst>
              </a:tr>
              <a:tr h="640080">
                <a:tc>
                  <a:txBody>
                    <a:bodyPr/>
                    <a:lstStyle/>
                    <a:p>
                      <a:pPr algn="ctr"/>
                      <a:r>
                        <a:rPr lang="en-US" sz="1600" dirty="0"/>
                        <a:t>Preferential COX-2</a:t>
                      </a:r>
                    </a:p>
                    <a:p>
                      <a:pPr algn="ctr"/>
                      <a:endParaRPr lang="en-US" sz="1600" dirty="0"/>
                    </a:p>
                  </a:txBody>
                  <a:tcPr anchor="ctr"/>
                </a:tc>
                <a:tc>
                  <a:txBody>
                    <a:bodyPr/>
                    <a:lstStyle/>
                    <a:p>
                      <a:pPr algn="ctr"/>
                      <a:r>
                        <a:rPr lang="en-US" sz="1600" dirty="0"/>
                        <a:t>Meloxicam</a:t>
                      </a:r>
                    </a:p>
                  </a:txBody>
                  <a:tcPr anchor="ctr"/>
                </a:tc>
                <a:extLst>
                  <a:ext uri="{0D108BD9-81ED-4DB2-BD59-A6C34878D82A}">
                    <a16:rowId xmlns:a16="http://schemas.microsoft.com/office/drawing/2014/main" val="2818475087"/>
                  </a:ext>
                </a:extLst>
              </a:tr>
              <a:tr h="502920">
                <a:tc>
                  <a:txBody>
                    <a:bodyPr/>
                    <a:lstStyle/>
                    <a:p>
                      <a:pPr algn="ctr"/>
                      <a:r>
                        <a:rPr lang="en-US" sz="1600" dirty="0"/>
                        <a:t>COX-3 inhibitors</a:t>
                      </a:r>
                    </a:p>
                  </a:txBody>
                  <a:tcPr anchor="ctr"/>
                </a:tc>
                <a:tc>
                  <a:txBody>
                    <a:bodyPr/>
                    <a:lstStyle/>
                    <a:p>
                      <a:pPr algn="ctr"/>
                      <a:r>
                        <a:rPr lang="en-US" sz="1600" dirty="0"/>
                        <a:t>Paracetamol</a:t>
                      </a:r>
                      <a:r>
                        <a:rPr lang="en-US" sz="1600" baseline="0" dirty="0"/>
                        <a:t> </a:t>
                      </a:r>
                      <a:endParaRPr lang="en-US" sz="1600" dirty="0"/>
                    </a:p>
                  </a:txBody>
                  <a:tcPr anchor="ctr"/>
                </a:tc>
                <a:extLst>
                  <a:ext uri="{0D108BD9-81ED-4DB2-BD59-A6C34878D82A}">
                    <a16:rowId xmlns:a16="http://schemas.microsoft.com/office/drawing/2014/main" val="870557823"/>
                  </a:ext>
                </a:extLst>
              </a:tr>
            </a:tbl>
          </a:graphicData>
        </a:graphic>
      </p:graphicFrame>
      <p:sp>
        <p:nvSpPr>
          <p:cNvPr id="3" name="TextBox 2"/>
          <p:cNvSpPr txBox="1"/>
          <p:nvPr/>
        </p:nvSpPr>
        <p:spPr>
          <a:xfrm>
            <a:off x="578644" y="1624164"/>
            <a:ext cx="5700714" cy="276998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drug class that provide </a:t>
            </a:r>
            <a:r>
              <a:rPr lang="en-US" dirty="0">
                <a:latin typeface="Arial" panose="020B0604020202020204" pitchFamily="34" charset="0"/>
                <a:cs typeface="Arial" panose="020B0604020202020204" pitchFamily="34" charset="0"/>
                <a:hlinkClick r:id="rId2" tooltip="Analgesic"/>
              </a:rPr>
              <a:t>analgesic</a:t>
            </a:r>
            <a:r>
              <a:rPr lang="en-US" dirty="0">
                <a:latin typeface="Arial" panose="020B0604020202020204" pitchFamily="34" charset="0"/>
                <a:cs typeface="Arial" panose="020B0604020202020204" pitchFamily="34" charset="0"/>
              </a:rPr>
              <a:t> (pain killer) and antipyretic effect (lower temperature)  and have anti-inflammatory effects. In addition, it’s called </a:t>
            </a:r>
            <a:r>
              <a:rPr lang="en-US" dirty="0">
                <a:solidFill>
                  <a:srgbClr val="9A261F"/>
                </a:solidFill>
                <a:latin typeface="Arial" panose="020B0604020202020204" pitchFamily="34" charset="0"/>
                <a:cs typeface="Arial" panose="020B0604020202020204" pitchFamily="34" charset="0"/>
              </a:rPr>
              <a:t>(non-steroid) to distinguish from steroid drugs.</a:t>
            </a:r>
          </a:p>
          <a:p>
            <a:endParaRPr lang="en-US" dirty="0">
              <a:latin typeface="Arial" panose="020B0604020202020204" pitchFamily="34" charset="0"/>
              <a:cs typeface="Arial" panose="020B0604020202020204" pitchFamily="34" charset="0"/>
            </a:endParaRPr>
          </a:p>
          <a:p>
            <a:endParaRPr lang="en-US" dirty="0">
              <a:solidFill>
                <a:srgbClr val="2E6AA6"/>
              </a:solidFill>
              <a:latin typeface="Arial" panose="020B0604020202020204" pitchFamily="34" charset="0"/>
              <a:cs typeface="Arial" panose="020B0604020202020204" pitchFamily="34" charset="0"/>
            </a:endParaRPr>
          </a:p>
          <a:p>
            <a:r>
              <a:rPr lang="en-US" sz="2400" dirty="0">
                <a:solidFill>
                  <a:srgbClr val="2E6AA6"/>
                </a:solidFill>
                <a:latin typeface="Arial" panose="020B0604020202020204" pitchFamily="34" charset="0"/>
                <a:cs typeface="Arial" panose="020B0604020202020204" pitchFamily="34" charset="0"/>
              </a:rPr>
              <a:t>COX isoforms :</a:t>
            </a:r>
          </a:p>
          <a:p>
            <a:endParaRPr lang="en-US" sz="2400" dirty="0">
              <a:solidFill>
                <a:srgbClr val="2E6AA6"/>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194" name="Picture 2" descr="Image result for cox 1 and cox 2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390" y="7249886"/>
            <a:ext cx="1676668" cy="12541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426" y="7415294"/>
            <a:ext cx="949098" cy="923330"/>
          </a:xfrm>
          <a:prstGeom prst="rect">
            <a:avLst/>
          </a:prstGeom>
          <a:noFill/>
        </p:spPr>
        <p:txBody>
          <a:bodyPr wrap="square" rtlCol="0">
            <a:spAutoFit/>
          </a:bodyPr>
          <a:lstStyle/>
          <a:p>
            <a:r>
              <a:rPr lang="en-US" dirty="0">
                <a:solidFill>
                  <a:schemeClr val="bg2">
                    <a:lumMod val="75000"/>
                  </a:schemeClr>
                </a:solidFill>
              </a:rPr>
              <a:t>COX-1</a:t>
            </a:r>
          </a:p>
          <a:p>
            <a:r>
              <a:rPr lang="en-US" dirty="0">
                <a:solidFill>
                  <a:schemeClr val="bg2">
                    <a:lumMod val="75000"/>
                  </a:schemeClr>
                </a:solidFill>
              </a:rPr>
              <a:t>&amp;</a:t>
            </a:r>
          </a:p>
          <a:p>
            <a:r>
              <a:rPr lang="en-US" dirty="0">
                <a:solidFill>
                  <a:schemeClr val="bg2">
                    <a:lumMod val="75000"/>
                  </a:schemeClr>
                </a:solidFill>
              </a:rPr>
              <a:t>COX-2</a:t>
            </a:r>
          </a:p>
        </p:txBody>
      </p:sp>
    </p:spTree>
    <p:extLst>
      <p:ext uri="{BB962C8B-B14F-4D97-AF65-F5344CB8AC3E}">
        <p14:creationId xmlns:p14="http://schemas.microsoft.com/office/powerpoint/2010/main" val="258031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0"/>
            <a:ext cx="5915025" cy="1349829"/>
          </a:xfrm>
        </p:spPr>
        <p:txBody>
          <a:bodyPr/>
          <a:lstStyle/>
          <a:p>
            <a:pPr algn="r"/>
            <a:r>
              <a:rPr lang="en-US" dirty="0">
                <a:solidFill>
                  <a:schemeClr val="bg1"/>
                </a:solidFill>
                <a:latin typeface="Arial" panose="020B0604020202020204" pitchFamily="34" charset="0"/>
                <a:cs typeface="Arial" panose="020B0604020202020204" pitchFamily="34" charset="0"/>
              </a:rPr>
              <a:t>Actions of NSAIDs</a:t>
            </a:r>
          </a:p>
        </p:txBody>
      </p:sp>
      <p:sp>
        <p:nvSpPr>
          <p:cNvPr id="3" name="Content Placeholder 2"/>
          <p:cNvSpPr>
            <a:spLocks noGrp="1"/>
          </p:cNvSpPr>
          <p:nvPr>
            <p:ph idx="1"/>
          </p:nvPr>
        </p:nvSpPr>
        <p:spPr>
          <a:xfrm>
            <a:off x="471488" y="1635881"/>
            <a:ext cx="5915025" cy="5801784"/>
          </a:xfrm>
        </p:spPr>
        <p:txBody>
          <a:bodyPr>
            <a:normAutofit/>
          </a:bodyPr>
          <a:lstStyle/>
          <a:p>
            <a:pPr marL="0" lvl="0" indent="0">
              <a:buNone/>
            </a:pPr>
            <a:r>
              <a:rPr lang="en-US" sz="2400" dirty="0">
                <a:solidFill>
                  <a:srgbClr val="2E6AA6"/>
                </a:solidFill>
                <a:latin typeface="Arial" panose="020B0604020202020204" pitchFamily="34" charset="0"/>
                <a:cs typeface="Arial" panose="020B0604020202020204" pitchFamily="34" charset="0"/>
              </a:rPr>
              <a:t>Blocking of PGs production results in :</a:t>
            </a:r>
          </a:p>
          <a:p>
            <a:pPr marL="0" lvl="0" indent="0">
              <a:buNone/>
            </a:pPr>
            <a:endParaRPr lang="en-US" sz="1800" b="1" dirty="0">
              <a:latin typeface="Arial" panose="020B0604020202020204" pitchFamily="34" charset="0"/>
              <a:cs typeface="Arial" panose="020B0604020202020204" pitchFamily="34" charset="0"/>
            </a:endParaRPr>
          </a:p>
          <a:p>
            <a:pPr marL="342900" lvl="0" indent="-342900">
              <a:buFont typeface="+mj-lt"/>
              <a:buAutoNum type="arabicPeriod"/>
            </a:pPr>
            <a:r>
              <a:rPr lang="en-US" sz="1800" b="1" dirty="0">
                <a:latin typeface="Arial" panose="020B0604020202020204" pitchFamily="34" charset="0"/>
                <a:cs typeface="Arial" panose="020B0604020202020204" pitchFamily="34" charset="0"/>
              </a:rPr>
              <a:t>Analgesic</a:t>
            </a:r>
            <a:endParaRPr lang="en-US" sz="1800" dirty="0">
              <a:latin typeface="Arial" panose="020B0604020202020204" pitchFamily="34" charset="0"/>
              <a:cs typeface="Arial" panose="020B0604020202020204" pitchFamily="34" charset="0"/>
            </a:endParaRPr>
          </a:p>
          <a:p>
            <a:pPr marL="342900" lvl="1" indent="0">
              <a:buNone/>
            </a:pPr>
            <a:r>
              <a:rPr lang="en-US" sz="1400" dirty="0">
                <a:latin typeface="Arial" panose="020B0604020202020204" pitchFamily="34" charset="0"/>
                <a:cs typeface="Arial" panose="020B0604020202020204" pitchFamily="34" charset="0"/>
              </a:rPr>
              <a:t>NSAIDs inhibit the formation of PG</a:t>
            </a:r>
            <a:r>
              <a:rPr lang="en-US" sz="1400" dirty="0">
                <a:solidFill>
                  <a:srgbClr val="FF0000"/>
                </a:solidFill>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2 &amp; PG</a:t>
            </a:r>
            <a:r>
              <a:rPr lang="en-US" sz="1400" dirty="0">
                <a:solidFill>
                  <a:srgbClr val="FF0000"/>
                </a:solidFill>
                <a:latin typeface="Arial" panose="020B0604020202020204" pitchFamily="34" charset="0"/>
                <a:cs typeface="Arial" panose="020B0604020202020204" pitchFamily="34" charset="0"/>
              </a:rPr>
              <a:t>F</a:t>
            </a:r>
            <a:r>
              <a:rPr lang="en-US" sz="1400" dirty="0">
                <a:latin typeface="Arial" panose="020B0604020202020204" pitchFamily="34" charset="0"/>
                <a:cs typeface="Arial" panose="020B0604020202020204" pitchFamily="34" charset="0"/>
              </a:rPr>
              <a:t>2 causing </a:t>
            </a:r>
            <a:r>
              <a:rPr lang="en-US" sz="1400" b="1" dirty="0">
                <a:latin typeface="Arial" panose="020B0604020202020204" pitchFamily="34" charset="0"/>
                <a:cs typeface="Arial" panose="020B0604020202020204" pitchFamily="34" charset="0"/>
              </a:rPr>
              <a:t>analgesia</a:t>
            </a:r>
            <a:r>
              <a:rPr lang="en-US" sz="1400" dirty="0">
                <a:latin typeface="Arial" panose="020B0604020202020204" pitchFamily="34" charset="0"/>
                <a:cs typeface="Arial" panose="020B0604020202020204" pitchFamily="34" charset="0"/>
              </a:rPr>
              <a:t> (pain killer) in </a:t>
            </a:r>
            <a:r>
              <a:rPr lang="en-US" altLang="zh-CN" sz="1400" b="1" dirty="0">
                <a:solidFill>
                  <a:srgbClr val="9A261F"/>
                </a:solidFill>
                <a:latin typeface="Arial" panose="020B0604020202020204" pitchFamily="34" charset="0"/>
                <a:cs typeface="Arial" panose="020B0604020202020204" pitchFamily="34" charset="0"/>
              </a:rPr>
              <a:t>peripheral tissue</a:t>
            </a:r>
            <a:r>
              <a:rPr lang="en-US" sz="1400" dirty="0">
                <a:solidFill>
                  <a:srgbClr val="9A261F"/>
                </a:solidFill>
                <a:latin typeface="Arial" panose="020B0604020202020204" pitchFamily="34" charset="0"/>
                <a:cs typeface="Arial" panose="020B0604020202020204" pitchFamily="34" charset="0"/>
              </a:rPr>
              <a:t>.</a:t>
            </a:r>
          </a:p>
          <a:p>
            <a:pPr marL="342900" indent="-342900">
              <a:buFont typeface="+mj-lt"/>
              <a:buAutoNum type="arabicPeriod"/>
            </a:pPr>
            <a:r>
              <a:rPr lang="en-US" sz="1800" b="1" dirty="0">
                <a:latin typeface="Arial" panose="020B0604020202020204" pitchFamily="34" charset="0"/>
                <a:cs typeface="Arial" panose="020B0604020202020204" pitchFamily="34" charset="0"/>
              </a:rPr>
              <a:t>Antipyretic </a:t>
            </a:r>
            <a:r>
              <a:rPr lang="en-US" sz="1800" dirty="0">
                <a:latin typeface="Arial" panose="020B0604020202020204" pitchFamily="34" charset="0"/>
                <a:cs typeface="Arial" panose="020B0604020202020204" pitchFamily="34" charset="0"/>
              </a:rPr>
              <a:t> </a:t>
            </a:r>
          </a:p>
          <a:p>
            <a:pPr marL="342900" lvl="1" indent="0">
              <a:buNone/>
            </a:pPr>
            <a:r>
              <a:rPr lang="en-US" sz="1400" dirty="0">
                <a:latin typeface="Arial" panose="020B0604020202020204" pitchFamily="34" charset="0"/>
                <a:cs typeface="Arial" panose="020B0604020202020204" pitchFamily="34" charset="0"/>
              </a:rPr>
              <a:t>NSAIDs inhibit the formation of PG</a:t>
            </a:r>
            <a:r>
              <a:rPr lang="en-US" sz="1400" dirty="0">
                <a:solidFill>
                  <a:srgbClr val="FF0000"/>
                </a:solidFill>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2 which activates the thermoregulatory center to raise Heat production and inhibit dissipation (</a:t>
            </a:r>
            <a:r>
              <a:rPr lang="en-US" sz="1400" b="1" dirty="0">
                <a:latin typeface="Arial" panose="020B0604020202020204" pitchFamily="34" charset="0"/>
                <a:cs typeface="Arial" panose="020B0604020202020204" pitchFamily="34" charset="0"/>
              </a:rPr>
              <a:t>Fever) </a:t>
            </a:r>
            <a:r>
              <a:rPr lang="en-US" sz="1400" dirty="0">
                <a:latin typeface="Arial" panose="020B0604020202020204" pitchFamily="34" charset="0"/>
                <a:cs typeface="Arial" panose="020B0604020202020204" pitchFamily="34" charset="0"/>
              </a:rPr>
              <a:t>in</a:t>
            </a:r>
            <a:r>
              <a:rPr lang="en-US" sz="1400" b="1" dirty="0">
                <a:latin typeface="Arial" panose="020B0604020202020204" pitchFamily="34" charset="0"/>
                <a:cs typeface="Arial" panose="020B0604020202020204" pitchFamily="34" charset="0"/>
              </a:rPr>
              <a:t> </a:t>
            </a:r>
            <a:r>
              <a:rPr lang="en-US" sz="1400" b="1" dirty="0">
                <a:solidFill>
                  <a:srgbClr val="9A261F"/>
                </a:solidFill>
                <a:latin typeface="Arial" panose="020B0604020202020204" pitchFamily="34" charset="0"/>
                <a:cs typeface="Arial" panose="020B0604020202020204" pitchFamily="34" charset="0"/>
              </a:rPr>
              <a:t>CNS</a:t>
            </a:r>
            <a:r>
              <a:rPr lang="en-US" sz="1400" dirty="0">
                <a:latin typeface="Arial" panose="020B0604020202020204" pitchFamily="34" charset="0"/>
                <a:cs typeface="Arial" panose="020B0604020202020204" pitchFamily="34" charset="0"/>
              </a:rPr>
              <a:t>.</a:t>
            </a:r>
          </a:p>
          <a:p>
            <a:pPr marL="0" indent="0" rtl="1">
              <a:buNone/>
            </a:pPr>
            <a:r>
              <a:rPr lang="en-US" sz="1800" b="1" dirty="0">
                <a:latin typeface="Arial" panose="020B0604020202020204" pitchFamily="34" charset="0"/>
                <a:cs typeface="Arial" panose="020B0604020202020204" pitchFamily="34" charset="0"/>
              </a:rPr>
              <a:t>3.   Anti-inflammatory</a:t>
            </a:r>
            <a:endParaRPr lang="en-US" sz="1800" dirty="0">
              <a:latin typeface="Arial" panose="020B0604020202020204" pitchFamily="34" charset="0"/>
              <a:cs typeface="Arial" panose="020B0604020202020204" pitchFamily="34" charset="0"/>
            </a:endParaRPr>
          </a:p>
          <a:p>
            <a:pPr marL="342900" lvl="1" indent="0">
              <a:buNone/>
            </a:pPr>
            <a:r>
              <a:rPr lang="en-US" sz="1400" dirty="0">
                <a:latin typeface="Arial" panose="020B0604020202020204" pitchFamily="34" charset="0"/>
                <a:cs typeface="Arial" panose="020B0604020202020204" pitchFamily="34" charset="0"/>
              </a:rPr>
              <a:t>NSAIDs inhibit the formation of PGE2 &amp; PGF2 which cause Redness, swelling, Heat and Pain in association with Bradykinin, Histamine and 5-HT. site of action : </a:t>
            </a:r>
            <a:r>
              <a:rPr lang="en-US" altLang="zh-CN" sz="1400" b="1" dirty="0">
                <a:solidFill>
                  <a:srgbClr val="9A261F"/>
                </a:solidFill>
                <a:latin typeface="Arial" panose="020B0604020202020204" pitchFamily="34" charset="0"/>
                <a:cs typeface="Arial" panose="020B0604020202020204" pitchFamily="34" charset="0"/>
              </a:rPr>
              <a:t>peripheral tissue</a:t>
            </a:r>
            <a:r>
              <a:rPr lang="en-US" sz="14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471488" y="5918200"/>
            <a:ext cx="4746171" cy="2677656"/>
          </a:xfrm>
          <a:prstGeom prst="rect">
            <a:avLst/>
          </a:prstGeom>
          <a:noFill/>
        </p:spPr>
        <p:txBody>
          <a:bodyPr wrap="square" rtlCol="0">
            <a:spAutoFit/>
          </a:bodyPr>
          <a:lstStyle/>
          <a:p>
            <a:r>
              <a:rPr lang="en-US" sz="2400" dirty="0">
                <a:solidFill>
                  <a:srgbClr val="2E6AA6"/>
                </a:solidFill>
                <a:latin typeface="Arial" panose="020B0604020202020204" pitchFamily="34" charset="0"/>
                <a:cs typeface="Arial" panose="020B0604020202020204" pitchFamily="34" charset="0"/>
              </a:rPr>
              <a:t>Clinical uses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Fever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Headache, Migraine</a:t>
            </a:r>
            <a:r>
              <a:rPr lang="ar-SA" dirty="0">
                <a:latin typeface="Arial" panose="020B0604020202020204" pitchFamily="34" charset="0"/>
                <a:cs typeface="Arial" panose="020B0604020202020204" pitchFamily="34" charset="0"/>
              </a:rPr>
              <a:t>(صداع نصفي)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Dental pain, Dysmenorrhea</a:t>
            </a:r>
            <a:r>
              <a:rPr lang="ar-S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(painful periods)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Common cold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Rheumatoid arthritis / myositis</a:t>
            </a:r>
          </a:p>
          <a:p>
            <a:endParaRPr lang="en-US" dirty="0">
              <a:latin typeface="Arial" panose="020B0604020202020204" pitchFamily="34" charset="0"/>
              <a:cs typeface="Arial" panose="020B0604020202020204" pitchFamily="34" charset="0"/>
            </a:endParaRPr>
          </a:p>
        </p:txBody>
      </p:sp>
      <p:cxnSp>
        <p:nvCxnSpPr>
          <p:cNvPr id="6" name="Straight Connector 5"/>
          <p:cNvCxnSpPr/>
          <p:nvPr/>
        </p:nvCxnSpPr>
        <p:spPr>
          <a:xfrm>
            <a:off x="685800" y="5615819"/>
            <a:ext cx="5486400" cy="16329"/>
          </a:xfrm>
          <a:prstGeom prst="line">
            <a:avLst/>
          </a:prstGeom>
          <a:ln>
            <a:solidFill>
              <a:srgbClr val="C91A13"/>
            </a:solidFill>
          </a:ln>
        </p:spPr>
        <p:style>
          <a:lnRef idx="1">
            <a:schemeClr val="accent1"/>
          </a:lnRef>
          <a:fillRef idx="0">
            <a:schemeClr val="accent1"/>
          </a:fillRef>
          <a:effectRef idx="0">
            <a:schemeClr val="accent1"/>
          </a:effectRef>
          <a:fontRef idx="minor">
            <a:schemeClr val="tx1"/>
          </a:fontRef>
        </p:style>
      </p:cxnSp>
      <p:sp>
        <p:nvSpPr>
          <p:cNvPr id="12" name="Oval 11" descr="Image result for Migraine"/>
          <p:cNvSpPr/>
          <p:nvPr/>
        </p:nvSpPr>
        <p:spPr>
          <a:xfrm>
            <a:off x="4102551" y="5753581"/>
            <a:ext cx="1097280" cy="1097280"/>
          </a:xfrm>
          <a:prstGeom prst="ellipse">
            <a:avLst/>
          </a:prstGeom>
          <a:blipFill>
            <a:blip r:embed="rId2">
              <a:extLst>
                <a:ext uri="{28A0092B-C50C-407E-A947-70E740481C1C}">
                  <a14:useLocalDpi xmlns:a14="http://schemas.microsoft.com/office/drawing/2010/main" val="0"/>
                </a:ext>
              </a:extLst>
            </a:blip>
            <a:srcRect/>
            <a:stretch>
              <a:fillRect l="-23000" r="-23000"/>
            </a:stretch>
          </a:blipFill>
          <a:ln>
            <a:solidFill>
              <a:srgbClr val="9A261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Oval 17" descr="Image result for Dental pain"/>
          <p:cNvSpPr/>
          <p:nvPr/>
        </p:nvSpPr>
        <p:spPr>
          <a:xfrm>
            <a:off x="5460897" y="5753581"/>
            <a:ext cx="1097280" cy="1097280"/>
          </a:xfrm>
          <a:prstGeom prst="ellipse">
            <a:avLst/>
          </a:prstGeom>
          <a:blipFill>
            <a:blip r:embed="rId3">
              <a:extLst>
                <a:ext uri="{28A0092B-C50C-407E-A947-70E740481C1C}">
                  <a14:useLocalDpi xmlns:a14="http://schemas.microsoft.com/office/drawing/2010/main" val="0"/>
                </a:ext>
              </a:extLst>
            </a:blip>
            <a:srcRect/>
            <a:stretch>
              <a:fillRect l="-24000" r="-24000"/>
            </a:stretch>
          </a:blipFill>
          <a:ln>
            <a:solidFill>
              <a:srgbClr val="9A261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descr="Image result for Rheumatoid arthritis"/>
          <p:cNvSpPr/>
          <p:nvPr/>
        </p:nvSpPr>
        <p:spPr>
          <a:xfrm>
            <a:off x="2744205" y="5753581"/>
            <a:ext cx="1097280" cy="1097280"/>
          </a:xfrm>
          <a:prstGeom prst="ellipse">
            <a:avLst/>
          </a:prstGeom>
          <a:blipFill>
            <a:blip r:embed="rId4">
              <a:extLst>
                <a:ext uri="{28A0092B-C50C-407E-A947-70E740481C1C}">
                  <a14:useLocalDpi xmlns:a14="http://schemas.microsoft.com/office/drawing/2010/main" val="0"/>
                </a:ext>
              </a:extLst>
            </a:blip>
            <a:srcRect/>
            <a:stretch>
              <a:fillRect/>
            </a:stretch>
          </a:blipFill>
          <a:ln>
            <a:solidFill>
              <a:srgbClr val="9A261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5" name="مربع نص 4"/>
          <p:cNvSpPr txBox="1"/>
          <p:nvPr/>
        </p:nvSpPr>
        <p:spPr>
          <a:xfrm>
            <a:off x="2455758" y="2371725"/>
            <a:ext cx="2405064" cy="307777"/>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marL="0" algn="r" defTabSz="457200" rtl="1" eaLnBrk="1" latinLnBrk="0" hangingPunct="1"/>
            <a:r>
              <a:rPr lang="ar-SA" sz="1400" i="1" dirty="0">
                <a:solidFill>
                  <a:schemeClr val="bg1">
                    <a:lumMod val="50000"/>
                  </a:schemeClr>
                </a:solidFill>
              </a:rPr>
              <a:t>افف </a:t>
            </a:r>
            <a:r>
              <a:rPr lang="en-US" sz="1400" i="1" dirty="0">
                <a:solidFill>
                  <a:schemeClr val="bg1">
                    <a:lumMod val="50000"/>
                  </a:schemeClr>
                </a:solidFill>
              </a:rPr>
              <a:t> (EF)</a:t>
            </a:r>
            <a:r>
              <a:rPr lang="ar-SA" sz="1400" i="1" dirty="0" err="1">
                <a:solidFill>
                  <a:schemeClr val="bg1">
                    <a:lumMod val="50000"/>
                  </a:schemeClr>
                </a:solidFill>
              </a:rPr>
              <a:t>الآلم</a:t>
            </a:r>
            <a:r>
              <a:rPr lang="en-US" sz="1400" i="1" dirty="0">
                <a:solidFill>
                  <a:schemeClr val="bg1">
                    <a:lumMod val="50000"/>
                  </a:schemeClr>
                </a:solidFill>
              </a:rPr>
              <a:t>(PAIN) </a:t>
            </a:r>
            <a:r>
              <a:rPr lang="ar-SA" sz="1400" i="1" dirty="0">
                <a:solidFill>
                  <a:schemeClr val="bg1">
                    <a:lumMod val="50000"/>
                  </a:schemeClr>
                </a:solidFill>
              </a:rPr>
              <a:t> مرره يوجع </a:t>
            </a:r>
          </a:p>
        </p:txBody>
      </p:sp>
      <p:sp>
        <p:nvSpPr>
          <p:cNvPr id="11" name="مربع نص 10"/>
          <p:cNvSpPr txBox="1"/>
          <p:nvPr/>
        </p:nvSpPr>
        <p:spPr>
          <a:xfrm>
            <a:off x="2456951" y="3219694"/>
            <a:ext cx="4172666" cy="276999"/>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marL="0" algn="r" defTabSz="457200" rtl="1" eaLnBrk="1" latinLnBrk="0" hangingPunct="1"/>
            <a:r>
              <a:rPr lang="ar-SA" sz="1200" i="1" dirty="0">
                <a:solidFill>
                  <a:schemeClr val="bg1">
                    <a:lumMod val="50000"/>
                  </a:schemeClr>
                </a:solidFill>
              </a:rPr>
              <a:t>لما الدكتور يسأل عندك حرارة</a:t>
            </a:r>
            <a:r>
              <a:rPr lang="en-US" sz="1200" i="1" dirty="0">
                <a:solidFill>
                  <a:schemeClr val="bg1">
                    <a:lumMod val="50000"/>
                  </a:schemeClr>
                </a:solidFill>
              </a:rPr>
              <a:t> (FEVER)</a:t>
            </a:r>
            <a:r>
              <a:rPr lang="ar-SA" sz="1200" i="1" dirty="0">
                <a:solidFill>
                  <a:schemeClr val="bg1">
                    <a:lumMod val="50000"/>
                  </a:schemeClr>
                </a:solidFill>
              </a:rPr>
              <a:t> ونجاوب أي</a:t>
            </a:r>
            <a:r>
              <a:rPr lang="en-US" sz="1200" i="1" dirty="0">
                <a:solidFill>
                  <a:schemeClr val="bg1">
                    <a:lumMod val="50000"/>
                  </a:schemeClr>
                </a:solidFill>
              </a:rPr>
              <a:t>(E) </a:t>
            </a:r>
            <a:r>
              <a:rPr lang="ar-SA" sz="1200" i="1" dirty="0">
                <a:solidFill>
                  <a:schemeClr val="bg1">
                    <a:lumMod val="50000"/>
                  </a:schemeClr>
                </a:solidFill>
              </a:rPr>
              <a:t> عندي حرارة</a:t>
            </a:r>
          </a:p>
        </p:txBody>
      </p:sp>
    </p:spTree>
    <p:extLst>
      <p:ext uri="{BB962C8B-B14F-4D97-AF65-F5344CB8AC3E}">
        <p14:creationId xmlns:p14="http://schemas.microsoft.com/office/powerpoint/2010/main" val="195724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kidney failure"/>
          <p:cNvPicPr>
            <a:picLocks noChangeAspect="1" noChangeArrowheads="1"/>
          </p:cNvPicPr>
          <p:nvPr/>
        </p:nvPicPr>
        <p:blipFill rotWithShape="1">
          <a:blip r:embed="rId2">
            <a:extLst>
              <a:ext uri="{28A0092B-C50C-407E-A947-70E740481C1C}">
                <a14:useLocalDpi xmlns:a14="http://schemas.microsoft.com/office/drawing/2010/main" val="0"/>
              </a:ext>
            </a:extLst>
          </a:blip>
          <a:srcRect l="49186" b="10494"/>
          <a:stretch/>
        </p:blipFill>
        <p:spPr bwMode="auto">
          <a:xfrm>
            <a:off x="4931229" y="5052482"/>
            <a:ext cx="1046822" cy="157843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nausea"/>
          <p:cNvPicPr>
            <a:picLocks noChangeAspect="1" noChangeArrowheads="1"/>
          </p:cNvPicPr>
          <p:nvPr/>
        </p:nvPicPr>
        <p:blipFill rotWithShape="1">
          <a:blip r:embed="rId3">
            <a:extLst>
              <a:ext uri="{28A0092B-C50C-407E-A947-70E740481C1C}">
                <a14:useLocalDpi xmlns:a14="http://schemas.microsoft.com/office/drawing/2010/main" val="0"/>
              </a:ext>
            </a:extLst>
          </a:blip>
          <a:srcRect l="20817" r="21633"/>
          <a:stretch/>
        </p:blipFill>
        <p:spPr bwMode="auto">
          <a:xfrm>
            <a:off x="4555672" y="1973339"/>
            <a:ext cx="2302328"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1488" y="1418166"/>
            <a:ext cx="4574041" cy="7268633"/>
          </a:xfrm>
        </p:spPr>
        <p:txBody>
          <a:bodyPr/>
          <a:lstStyle/>
          <a:p>
            <a:r>
              <a:rPr lang="en-US" sz="2200" dirty="0">
                <a:latin typeface="Arial" panose="020B0604020202020204" pitchFamily="34" charset="0"/>
                <a:cs typeface="Arial" panose="020B0604020202020204" pitchFamily="34" charset="0"/>
              </a:rPr>
              <a:t>GIT upsets ( nausea, vomiting) </a:t>
            </a:r>
            <a:r>
              <a:rPr lang="en-US" sz="2200" dirty="0">
                <a:solidFill>
                  <a:schemeClr val="bg1">
                    <a:lumMod val="75000"/>
                  </a:schemeClr>
                </a:solidFill>
                <a:latin typeface="Arial" panose="020B0604020202020204" pitchFamily="34" charset="0"/>
                <a:cs typeface="Arial" panose="020B0604020202020204" pitchFamily="34" charset="0"/>
              </a:rPr>
              <a:t>mostly caused by non selective.</a:t>
            </a:r>
          </a:p>
          <a:p>
            <a:r>
              <a:rPr lang="en-US" sz="2200" dirty="0">
                <a:latin typeface="Arial" panose="020B0604020202020204" pitchFamily="34" charset="0"/>
                <a:cs typeface="Arial" panose="020B0604020202020204" pitchFamily="34" charset="0"/>
              </a:rPr>
              <a:t>GIT bleeding &amp; ulceration.</a:t>
            </a:r>
          </a:p>
          <a:p>
            <a:r>
              <a:rPr lang="en-US" sz="2200" dirty="0">
                <a:latin typeface="Arial" panose="020B0604020202020204" pitchFamily="34" charset="0"/>
                <a:cs typeface="Arial" panose="020B0604020202020204" pitchFamily="34" charset="0"/>
              </a:rPr>
              <a:t>Bleeding.</a:t>
            </a:r>
          </a:p>
          <a:p>
            <a:r>
              <a:rPr lang="en-US" sz="2200" dirty="0">
                <a:latin typeface="Arial" panose="020B0604020202020204" pitchFamily="34" charset="0"/>
                <a:cs typeface="Arial" panose="020B0604020202020204" pitchFamily="34" charset="0"/>
              </a:rPr>
              <a:t>Hypersensitivity reactions </a:t>
            </a:r>
            <a:r>
              <a:rPr lang="en-US" sz="2200" dirty="0">
                <a:solidFill>
                  <a:schemeClr val="bg1">
                    <a:lumMod val="75000"/>
                  </a:schemeClr>
                </a:solidFill>
                <a:latin typeface="Arial" panose="020B0604020202020204" pitchFamily="34" charset="0"/>
                <a:cs typeface="Arial" panose="020B0604020202020204" pitchFamily="34" charset="0"/>
              </a:rPr>
              <a:t>Leukotriene cause hypersensitivity .</a:t>
            </a:r>
          </a:p>
          <a:p>
            <a:r>
              <a:rPr lang="en-US" sz="2200" dirty="0">
                <a:latin typeface="Arial" panose="020B0604020202020204" pitchFamily="34" charset="0"/>
                <a:cs typeface="Arial" panose="020B0604020202020204" pitchFamily="34" charset="0"/>
              </a:rPr>
              <a:t>Inhibition of uterine contraction.</a:t>
            </a:r>
          </a:p>
          <a:p>
            <a:r>
              <a:rPr lang="en-US" sz="2200" dirty="0">
                <a:latin typeface="Arial" panose="020B0604020202020204" pitchFamily="34" charset="0"/>
                <a:cs typeface="Arial" panose="020B0604020202020204" pitchFamily="34" charset="0"/>
              </a:rPr>
              <a:t> Salt &amp; water retention.</a:t>
            </a:r>
          </a:p>
          <a:p>
            <a:r>
              <a:rPr lang="en-US" sz="2200" dirty="0">
                <a:latin typeface="Arial" panose="020B0604020202020204" pitchFamily="34" charset="0"/>
                <a:cs typeface="Arial" panose="020B0604020202020204" pitchFamily="34" charset="0"/>
              </a:rPr>
              <a:t>Impairment of kidney function. </a:t>
            </a:r>
          </a:p>
          <a:p>
            <a:r>
              <a:rPr lang="en-US" sz="2200" dirty="0">
                <a:latin typeface="Arial" panose="020B0604020202020204" pitchFamily="34" charset="0"/>
                <a:cs typeface="Arial" panose="020B0604020202020204" pitchFamily="34" charset="0"/>
              </a:rPr>
              <a:t>Hemodynamically mediated acute renal failure.</a:t>
            </a:r>
          </a:p>
          <a:p>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942975" y="13910"/>
            <a:ext cx="5915025" cy="1349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dirty="0">
                <a:solidFill>
                  <a:schemeClr val="bg1"/>
                </a:solidFill>
                <a:latin typeface="Arial" panose="020B0604020202020204" pitchFamily="34" charset="0"/>
                <a:cs typeface="Arial" panose="020B0604020202020204" pitchFamily="34" charset="0"/>
              </a:rPr>
              <a:t> General ADRS</a:t>
            </a:r>
          </a:p>
        </p:txBody>
      </p:sp>
      <p:pic>
        <p:nvPicPr>
          <p:cNvPr id="2" name="صورة 1"/>
          <p:cNvPicPr>
            <a:picLocks noChangeAspect="1"/>
          </p:cNvPicPr>
          <p:nvPr/>
        </p:nvPicPr>
        <p:blipFill rotWithShape="1">
          <a:blip r:embed="rId4">
            <a:extLst>
              <a:ext uri="{28A0092B-C50C-407E-A947-70E740481C1C}">
                <a14:useLocalDpi xmlns:a14="http://schemas.microsoft.com/office/drawing/2010/main" val="0"/>
              </a:ext>
            </a:extLst>
          </a:blip>
          <a:srcRect l="48411" t="49973" r="23749" b="21240"/>
          <a:stretch/>
        </p:blipFill>
        <p:spPr>
          <a:xfrm>
            <a:off x="516392" y="5841697"/>
            <a:ext cx="3724919" cy="1786270"/>
          </a:xfrm>
          <a:prstGeom prst="rect">
            <a:avLst/>
          </a:prstGeom>
        </p:spPr>
      </p:pic>
      <p:sp>
        <p:nvSpPr>
          <p:cNvPr id="7" name="مربع نص 6"/>
          <p:cNvSpPr txBox="1"/>
          <p:nvPr/>
        </p:nvSpPr>
        <p:spPr>
          <a:xfrm>
            <a:off x="471488" y="7971436"/>
            <a:ext cx="2957143" cy="276999"/>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marL="0" algn="r" defTabSz="457200" rtl="1" eaLnBrk="1" latinLnBrk="0" hangingPunct="1"/>
            <a:r>
              <a:rPr lang="en-US" sz="1200" i="1" dirty="0">
                <a:solidFill>
                  <a:schemeClr val="bg1">
                    <a:lumMod val="50000"/>
                  </a:schemeClr>
                </a:solidFill>
              </a:rPr>
              <a:t>K(I)DN(E)Y = PGI2 &amp; PGE2 for renal function</a:t>
            </a:r>
            <a:endParaRPr lang="ar-SA" sz="1200" i="1" dirty="0">
              <a:solidFill>
                <a:schemeClr val="bg1">
                  <a:lumMod val="50000"/>
                </a:schemeClr>
              </a:solidFill>
            </a:endParaRPr>
          </a:p>
        </p:txBody>
      </p:sp>
    </p:spTree>
    <p:extLst>
      <p:ext uri="{BB962C8B-B14F-4D97-AF65-F5344CB8AC3E}">
        <p14:creationId xmlns:p14="http://schemas.microsoft.com/office/powerpoint/2010/main" val="302766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16" y="1021976"/>
            <a:ext cx="5915025" cy="6382872"/>
          </a:xfrm>
        </p:spPr>
        <p:txBody>
          <a:bodyPr>
            <a:noAutofit/>
          </a:bodyPr>
          <a:lstStyle/>
          <a:p>
            <a:pPr marL="0" indent="0">
              <a:buNone/>
            </a:pPr>
            <a:r>
              <a:rPr lang="en-US" sz="2000" dirty="0">
                <a:solidFill>
                  <a:srgbClr val="2E6AA6"/>
                </a:solidFill>
                <a:latin typeface="Arial" panose="020B0604020202020204" pitchFamily="34" charset="0"/>
                <a:cs typeface="Arial" panose="020B0604020202020204" pitchFamily="34" charset="0"/>
              </a:rPr>
              <a:t>Examples: </a:t>
            </a:r>
          </a:p>
          <a:p>
            <a:pPr marL="342900" lvl="1" indent="0">
              <a:buNone/>
            </a:pPr>
            <a:r>
              <a:rPr lang="en-US" dirty="0">
                <a:latin typeface="Arial" panose="020B0604020202020204" pitchFamily="34" charset="0"/>
                <a:cs typeface="Arial" panose="020B0604020202020204" pitchFamily="34" charset="0"/>
              </a:rPr>
              <a:t>1-Aspirin.      2-Diclofenac.      3-Ibuprofen. </a:t>
            </a:r>
          </a:p>
          <a:p>
            <a:pPr marL="342900" lvl="1" indent="0">
              <a:buNone/>
            </a:pPr>
            <a:r>
              <a:rPr lang="en-US" dirty="0">
                <a:latin typeface="Arial" panose="020B0604020202020204" pitchFamily="34" charset="0"/>
                <a:cs typeface="Arial" panose="020B0604020202020204" pitchFamily="34" charset="0"/>
              </a:rPr>
              <a:t>4-Ketoprofen.      5-Naproxen.      6-Piroxicam.</a:t>
            </a:r>
          </a:p>
          <a:p>
            <a:pPr marL="342900" lvl="1" indent="0">
              <a:buNone/>
            </a:pPr>
            <a:r>
              <a:rPr lang="en-US" dirty="0">
                <a:latin typeface="Arial" panose="020B0604020202020204" pitchFamily="34" charset="0"/>
                <a:cs typeface="Arial" panose="020B0604020202020204" pitchFamily="34" charset="0"/>
              </a:rPr>
              <a:t>7-Indomethacin.</a:t>
            </a:r>
          </a:p>
          <a:p>
            <a:pPr marL="0" indent="0" algn="ctr">
              <a:buNone/>
            </a:pPr>
            <a:endParaRPr lang="en-US" sz="2000" dirty="0">
              <a:solidFill>
                <a:srgbClr val="2E6AA6"/>
              </a:solidFill>
              <a:latin typeface="Arial" panose="020B0604020202020204" pitchFamily="34" charset="0"/>
              <a:cs typeface="Arial" panose="020B0604020202020204" pitchFamily="34" charset="0"/>
            </a:endParaRPr>
          </a:p>
          <a:p>
            <a:pPr algn="ctr">
              <a:buFont typeface="Wingdings" panose="05000000000000000000" pitchFamily="2" charset="2"/>
              <a:buChar char="v"/>
            </a:pPr>
            <a:r>
              <a:rPr lang="en-US" sz="2800" dirty="0">
                <a:latin typeface="Arial" panose="020B0604020202020204" pitchFamily="34" charset="0"/>
                <a:cs typeface="Arial" panose="020B0604020202020204" pitchFamily="34" charset="0"/>
              </a:rPr>
              <a:t>Aspirin</a:t>
            </a:r>
          </a:p>
          <a:p>
            <a:pPr marL="0" indent="0">
              <a:buNone/>
            </a:pPr>
            <a:r>
              <a:rPr lang="en-US" sz="1800" dirty="0">
                <a:solidFill>
                  <a:srgbClr val="2E6AA6"/>
                </a:solidFill>
                <a:latin typeface="Arial" panose="020B0604020202020204" pitchFamily="34" charset="0"/>
                <a:cs typeface="Arial" panose="020B0604020202020204" pitchFamily="34" charset="0"/>
              </a:rPr>
              <a:t>Mechanism of action :</a:t>
            </a:r>
          </a:p>
          <a:p>
            <a:pPr marL="0" indent="0">
              <a:buNone/>
            </a:pPr>
            <a:r>
              <a:rPr lang="en-US" sz="1800" dirty="0">
                <a:latin typeface="Arial" panose="020B0604020202020204" pitchFamily="34" charset="0"/>
                <a:cs typeface="Arial" panose="020B0604020202020204" pitchFamily="34" charset="0"/>
              </a:rPr>
              <a:t>	Inhabit COX (non selective) irreversibly.</a:t>
            </a:r>
            <a:endParaRPr lang="en-US" sz="1800" dirty="0">
              <a:solidFill>
                <a:srgbClr val="2E6AA6"/>
              </a:solidFill>
              <a:latin typeface="Arial" panose="020B0604020202020204" pitchFamily="34" charset="0"/>
              <a:cs typeface="Arial" panose="020B0604020202020204" pitchFamily="34" charset="0"/>
            </a:endParaRPr>
          </a:p>
          <a:p>
            <a:pPr marL="0" indent="0">
              <a:buNone/>
            </a:pPr>
            <a:endParaRPr lang="en-US" sz="1800" dirty="0">
              <a:solidFill>
                <a:srgbClr val="2E6AA6"/>
              </a:solidFill>
              <a:latin typeface="Arial" panose="020B0604020202020204" pitchFamily="34" charset="0"/>
              <a:cs typeface="Arial" panose="020B0604020202020204" pitchFamily="34" charset="0"/>
            </a:endParaRPr>
          </a:p>
          <a:p>
            <a:pPr marL="0" indent="0">
              <a:buNone/>
            </a:pPr>
            <a:r>
              <a:rPr lang="en-US" sz="1800" dirty="0">
                <a:solidFill>
                  <a:srgbClr val="2E6AA6"/>
                </a:solidFill>
                <a:latin typeface="Arial" panose="020B0604020202020204" pitchFamily="34" charset="0"/>
                <a:cs typeface="Arial" panose="020B0604020202020204" pitchFamily="34" charset="0"/>
              </a:rPr>
              <a:t>Pharmacokinetics :</a:t>
            </a:r>
            <a:endParaRPr lang="en-US" sz="1800" dirty="0">
              <a:latin typeface="Arial" panose="020B0604020202020204" pitchFamily="34" charset="0"/>
              <a:cs typeface="Arial" panose="020B0604020202020204" pitchFamily="34" charset="0"/>
            </a:endParaRPr>
          </a:p>
          <a:p>
            <a:pPr marL="800100" lvl="1" indent="-457200">
              <a:buFont typeface="+mj-lt"/>
              <a:buAutoNum type="arabicPeriod"/>
            </a:pPr>
            <a:r>
              <a:rPr lang="en-US" sz="1600" dirty="0">
                <a:latin typeface="Arial" panose="020B0604020202020204" pitchFamily="34" charset="0"/>
                <a:cs typeface="Arial" panose="020B0604020202020204" pitchFamily="34" charset="0"/>
              </a:rPr>
              <a:t>Higher dose of aspirin has a long plasma half- life.</a:t>
            </a:r>
          </a:p>
          <a:p>
            <a:pPr marL="800100" lvl="1" indent="-457200">
              <a:buFont typeface="+mj-lt"/>
              <a:buAutoNum type="arabicPeriod"/>
            </a:pPr>
            <a:r>
              <a:rPr lang="en-US" sz="1600" dirty="0">
                <a:latin typeface="Arial" panose="020B0604020202020204" pitchFamily="34" charset="0"/>
                <a:cs typeface="Arial" panose="020B0604020202020204" pitchFamily="34" charset="0"/>
              </a:rPr>
              <a:t>Metabolized by hydrolysis and then conjugation.</a:t>
            </a:r>
          </a:p>
          <a:p>
            <a:pPr marL="0" indent="0">
              <a:buNone/>
            </a:pPr>
            <a:endParaRPr lang="en-US" sz="1800" dirty="0">
              <a:solidFill>
                <a:srgbClr val="2E6AA6"/>
              </a:solidFill>
              <a:latin typeface="Arial" panose="020B0604020202020204" pitchFamily="34" charset="0"/>
              <a:cs typeface="Arial" panose="020B0604020202020204" pitchFamily="34" charset="0"/>
            </a:endParaRPr>
          </a:p>
          <a:p>
            <a:pPr marL="0" indent="0">
              <a:buNone/>
            </a:pPr>
            <a:r>
              <a:rPr lang="en-US" sz="1800" dirty="0">
                <a:solidFill>
                  <a:srgbClr val="2E6AA6"/>
                </a:solidFill>
                <a:latin typeface="Arial" panose="020B0604020202020204" pitchFamily="34" charset="0"/>
                <a:cs typeface="Arial" panose="020B0604020202020204" pitchFamily="34" charset="0"/>
              </a:rPr>
              <a:t>Clinical uses :	</a:t>
            </a:r>
          </a:p>
          <a:p>
            <a:pPr marL="800100" lvl="1" indent="-457200">
              <a:buFont typeface="+mj-lt"/>
              <a:buAutoNum type="arabicPeriod"/>
            </a:pPr>
            <a:r>
              <a:rPr lang="en-US" sz="1600" dirty="0">
                <a:latin typeface="Arial" panose="020B0604020202020204" pitchFamily="34" charset="0"/>
                <a:cs typeface="Arial" panose="020B0604020202020204" pitchFamily="34" charset="0"/>
              </a:rPr>
              <a:t>Acute rheumatic fever.</a:t>
            </a:r>
          </a:p>
          <a:p>
            <a:pPr marL="800100" lvl="1" indent="-457200">
              <a:buFont typeface="+mj-lt"/>
              <a:buAutoNum type="arabicPeriod"/>
            </a:pPr>
            <a:r>
              <a:rPr lang="en-US" sz="1600" dirty="0">
                <a:latin typeface="Arial" panose="020B0604020202020204" pitchFamily="34" charset="0"/>
                <a:cs typeface="Arial" panose="020B0604020202020204" pitchFamily="34" charset="0"/>
              </a:rPr>
              <a:t>Reducing the risk of myocardial infarction (cardioprotective).</a:t>
            </a:r>
          </a:p>
          <a:p>
            <a:pPr marL="800100" lvl="1" indent="-457200">
              <a:buFont typeface="+mj-lt"/>
              <a:buAutoNum type="arabicPeriod"/>
            </a:pPr>
            <a:r>
              <a:rPr lang="en-US" sz="1600" dirty="0">
                <a:latin typeface="Arial" panose="020B0604020202020204" pitchFamily="34" charset="0"/>
                <a:cs typeface="Arial" panose="020B0604020202020204" pitchFamily="34" charset="0"/>
              </a:rPr>
              <a:t>Prevention of pre-eclampsia*.</a:t>
            </a:r>
          </a:p>
          <a:p>
            <a:pPr marL="800100" lvl="1" indent="-457200">
              <a:buFont typeface="+mj-lt"/>
              <a:buAutoNum type="arabicPeriod"/>
            </a:pPr>
            <a:r>
              <a:rPr lang="en-US" sz="1600" dirty="0">
                <a:latin typeface="Arial" panose="020B0604020202020204" pitchFamily="34" charset="0"/>
                <a:cs typeface="Arial" panose="020B0604020202020204" pitchFamily="34" charset="0"/>
              </a:rPr>
              <a:t>Chronic use of small doses reduce the</a:t>
            </a:r>
          </a:p>
          <a:p>
            <a:pPr marL="342900" lvl="1" indent="0">
              <a:buNone/>
            </a:pPr>
            <a:r>
              <a:rPr lang="en-US" sz="1600" dirty="0">
                <a:latin typeface="Arial" panose="020B0604020202020204" pitchFamily="34" charset="0"/>
                <a:cs typeface="Arial" panose="020B0604020202020204" pitchFamily="34" charset="0"/>
              </a:rPr>
              <a:t>       incidence of  colon cancer.</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08202" y="-399559"/>
            <a:ext cx="6549798" cy="1767417"/>
          </a:xfrm>
        </p:spPr>
        <p:txBody>
          <a:bodyPr>
            <a:normAutofit/>
          </a:bodyPr>
          <a:lstStyle/>
          <a:p>
            <a:pPr algn="r" eaLnBrk="0" hangingPunct="0"/>
            <a:r>
              <a:rPr lang="en-US" sz="2800" dirty="0">
                <a:solidFill>
                  <a:schemeClr val="bg1"/>
                </a:solidFill>
                <a:latin typeface="Arial Narrow" pitchFamily="-105" charset="0"/>
              </a:rPr>
              <a:t>Nonselective COX-1/COX-2 </a:t>
            </a:r>
            <a:endParaRPr lang="en-US" sz="28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308202" y="7560129"/>
            <a:ext cx="352869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chemeClr val="bg1">
                    <a:lumMod val="50000"/>
                  </a:schemeClr>
                </a:solidFill>
              </a:rPr>
              <a:t>*Pre-eclampsia: a condition in pregnancy characterized by high blood pressure, sometimes with fluid retention and proteinuria.</a:t>
            </a:r>
          </a:p>
        </p:txBody>
      </p:sp>
      <p:cxnSp>
        <p:nvCxnSpPr>
          <p:cNvPr id="5" name="Straight Connector 4"/>
          <p:cNvCxnSpPr/>
          <p:nvPr/>
        </p:nvCxnSpPr>
        <p:spPr>
          <a:xfrm>
            <a:off x="702128" y="2352666"/>
            <a:ext cx="5486400" cy="16329"/>
          </a:xfrm>
          <a:prstGeom prst="line">
            <a:avLst/>
          </a:prstGeom>
          <a:ln>
            <a:solidFill>
              <a:srgbClr val="C91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7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86307423"/>
              </p:ext>
            </p:extLst>
          </p:nvPr>
        </p:nvGraphicFramePr>
        <p:xfrm>
          <a:off x="942975" y="1740257"/>
          <a:ext cx="5101885" cy="5181185"/>
        </p:xfrm>
        <a:graphic>
          <a:graphicData uri="http://schemas.openxmlformats.org/drawingml/2006/table">
            <a:tbl>
              <a:tblPr firstRow="1" bandRow="1">
                <a:tableStyleId>{5C22544A-7EE6-4342-B048-85BDC9FD1C3A}</a:tableStyleId>
              </a:tblPr>
              <a:tblGrid>
                <a:gridCol w="1237614">
                  <a:extLst>
                    <a:ext uri="{9D8B030D-6E8A-4147-A177-3AD203B41FA5}">
                      <a16:colId xmlns:a16="http://schemas.microsoft.com/office/drawing/2014/main" val="2212719076"/>
                    </a:ext>
                  </a:extLst>
                </a:gridCol>
                <a:gridCol w="3864271">
                  <a:extLst>
                    <a:ext uri="{9D8B030D-6E8A-4147-A177-3AD203B41FA5}">
                      <a16:colId xmlns:a16="http://schemas.microsoft.com/office/drawing/2014/main" val="2943387420"/>
                    </a:ext>
                  </a:extLst>
                </a:gridCol>
              </a:tblGrid>
              <a:tr h="751932">
                <a:tc rowSpan="6">
                  <a:txBody>
                    <a:bodyPr/>
                    <a:lstStyle/>
                    <a:p>
                      <a:pPr algn="ctr"/>
                      <a:r>
                        <a:rPr lang="en-US" sz="1600" dirty="0">
                          <a:latin typeface="Arial" panose="020B0604020202020204" pitchFamily="34" charset="0"/>
                          <a:cs typeface="Arial" panose="020B0604020202020204" pitchFamily="34" charset="0"/>
                        </a:rPr>
                        <a:t>Clinical dose</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Hypersensitivity bronchospasm, rhinitis, conjunctivitis, </a:t>
                      </a:r>
                      <a:r>
                        <a:rPr lang="en-US" sz="1600" b="0" dirty="0" err="1">
                          <a:solidFill>
                            <a:schemeClr val="tx1"/>
                          </a:solidFill>
                          <a:latin typeface="Arial" panose="020B0604020202020204" pitchFamily="34" charset="0"/>
                          <a:cs typeface="Arial" panose="020B0604020202020204" pitchFamily="34" charset="0"/>
                        </a:rPr>
                        <a:t>urticaria</a:t>
                      </a:r>
                      <a:endParaRPr lang="en-US" sz="1600" b="0"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solidFill>
                      <a:srgbClr val="EAEFF7"/>
                    </a:solidFill>
                  </a:tcPr>
                </a:tc>
                <a:extLst>
                  <a:ext uri="{0D108BD9-81ED-4DB2-BD59-A6C34878D82A}">
                    <a16:rowId xmlns:a16="http://schemas.microsoft.com/office/drawing/2014/main" val="3546898764"/>
                  </a:ext>
                </a:extLst>
              </a:tr>
              <a:tr h="531400">
                <a:tc vMerge="1">
                  <a:txBody>
                    <a:bodyPr/>
                    <a:lstStyle/>
                    <a:p>
                      <a:endParaRPr lang="en-US"/>
                    </a:p>
                  </a:txBody>
                  <a:tcPr/>
                </a:tc>
                <a:tc>
                  <a:txBody>
                    <a:bodyPr/>
                    <a:lstStyle/>
                    <a:p>
                      <a:pPr algn="ctr"/>
                      <a:r>
                        <a:rPr lang="en-US" sz="1600" dirty="0">
                          <a:latin typeface="Arial" panose="020B0604020202020204" pitchFamily="34" charset="0"/>
                          <a:cs typeface="Arial" panose="020B0604020202020204" pitchFamily="34" charset="0"/>
                        </a:rPr>
                        <a:t>Acute gouty arthritis (low</a:t>
                      </a:r>
                      <a:r>
                        <a:rPr lang="en-US" sz="1600" baseline="0" dirty="0">
                          <a:latin typeface="Arial" panose="020B0604020202020204" pitchFamily="34" charset="0"/>
                          <a:cs typeface="Arial" panose="020B0604020202020204" pitchFamily="34" charset="0"/>
                        </a:rPr>
                        <a:t> doses)</a:t>
                      </a:r>
                      <a:endParaRPr lang="en-US" sz="16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solidFill>
                      <a:srgbClr val="EAEFF7"/>
                    </a:solidFill>
                  </a:tcPr>
                </a:tc>
                <a:extLst>
                  <a:ext uri="{0D108BD9-81ED-4DB2-BD59-A6C34878D82A}">
                    <a16:rowId xmlns:a16="http://schemas.microsoft.com/office/drawing/2014/main" val="2168064012"/>
                  </a:ext>
                </a:extLst>
              </a:tr>
              <a:tr h="502023">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Reye's syndrome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1491154"/>
                  </a:ext>
                </a:extLst>
              </a:tr>
              <a:tr h="609600">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Impaired </a:t>
                      </a:r>
                      <a:r>
                        <a:rPr lang="en-US" sz="1600" dirty="0" err="1">
                          <a:latin typeface="Arial" panose="020B0604020202020204" pitchFamily="34" charset="0"/>
                          <a:cs typeface="Arial" panose="020B0604020202020204" pitchFamily="34" charset="0"/>
                        </a:rPr>
                        <a:t>haemostasis</a:t>
                      </a:r>
                      <a:endParaRPr lang="en-US" sz="16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8713826"/>
                  </a:ext>
                </a:extLst>
              </a:tr>
              <a:tr h="502023">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GIT side effects, dyspepsia,</a:t>
                      </a:r>
                      <a:r>
                        <a:rPr lang="en-US" sz="1600" baseline="0" dirty="0">
                          <a:latin typeface="Arial" panose="020B0604020202020204" pitchFamily="34" charset="0"/>
                          <a:cs typeface="Arial" panose="020B0604020202020204" pitchFamily="34" charset="0"/>
                        </a:rPr>
                        <a:t> nausea and vomiting </a:t>
                      </a:r>
                      <a:endParaRPr lang="en-US" sz="16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8307875"/>
                  </a:ext>
                </a:extLst>
              </a:tr>
              <a:tr h="483602">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Mucosal damage</a:t>
                      </a:r>
                      <a:r>
                        <a:rPr lang="en-US" sz="1600" dirty="0">
                          <a:latin typeface="Arial" panose="020B0604020202020204" pitchFamily="34" charset="0"/>
                          <a:cs typeface="Arial" panose="020B0604020202020204" pitchFamily="34" charset="0"/>
                          <a:sym typeface="Symbol" pitchFamily="18" charset="2"/>
                        </a:rPr>
                        <a:t> hemorrhage</a:t>
                      </a:r>
                      <a:endParaRPr lang="en-US" sz="16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1977995"/>
                  </a:ext>
                </a:extLst>
              </a:tr>
              <a:tr h="717668">
                <a:tc rowSpan="3">
                  <a:txBody>
                    <a:bodyPr/>
                    <a:lstStyle/>
                    <a:p>
                      <a:pPr algn="ctr"/>
                      <a:r>
                        <a:rPr lang="en-US" sz="1600" dirty="0">
                          <a:latin typeface="Arial" panose="020B0604020202020204" pitchFamily="34" charset="0"/>
                          <a:cs typeface="Arial" panose="020B0604020202020204" pitchFamily="34" charset="0"/>
                        </a:rPr>
                        <a:t>Overdoes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err="1">
                          <a:latin typeface="Arial" panose="020B0604020202020204" pitchFamily="34" charset="0"/>
                          <a:cs typeface="Arial" panose="020B0604020202020204" pitchFamily="34" charset="0"/>
                        </a:rPr>
                        <a:t>Salicylism</a:t>
                      </a:r>
                      <a:r>
                        <a:rPr lang="en-US" sz="1600" dirty="0">
                          <a:latin typeface="Arial" panose="020B0604020202020204" pitchFamily="34" charset="0"/>
                          <a:cs typeface="Arial" panose="020B0604020202020204" pitchFamily="34" charset="0"/>
                        </a:rPr>
                        <a:t> ( ringing of ear , vertigo)</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4671508"/>
                  </a:ext>
                </a:extLst>
              </a:tr>
              <a:tr h="365760">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Hyperthermia</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0667344"/>
                  </a:ext>
                </a:extLst>
              </a:tr>
              <a:tr h="640080">
                <a:tc vMerge="1">
                  <a:txBody>
                    <a:bodyPr/>
                    <a:lstStyle/>
                    <a:p>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Gastric ulceration &amp; bleeding</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2166300"/>
                  </a:ext>
                </a:extLst>
              </a:tr>
            </a:tbl>
          </a:graphicData>
        </a:graphic>
      </p:graphicFrame>
      <p:sp>
        <p:nvSpPr>
          <p:cNvPr id="7" name="Title 1"/>
          <p:cNvSpPr txBox="1">
            <a:spLocks/>
          </p:cNvSpPr>
          <p:nvPr/>
        </p:nvSpPr>
        <p:spPr>
          <a:xfrm>
            <a:off x="942975" y="13910"/>
            <a:ext cx="5915025" cy="13498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dirty="0">
                <a:solidFill>
                  <a:schemeClr val="bg1"/>
                </a:solidFill>
                <a:latin typeface="Arial" panose="020B0604020202020204" pitchFamily="34" charset="0"/>
                <a:cs typeface="Arial" panose="020B0604020202020204" pitchFamily="34" charset="0"/>
              </a:rPr>
              <a:t>ADRS</a:t>
            </a:r>
          </a:p>
        </p:txBody>
      </p:sp>
      <p:sp>
        <p:nvSpPr>
          <p:cNvPr id="2" name="TextBox 1"/>
          <p:cNvSpPr txBox="1"/>
          <p:nvPr/>
        </p:nvSpPr>
        <p:spPr>
          <a:xfrm>
            <a:off x="244929" y="7694073"/>
            <a:ext cx="353209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chemeClr val="bg1">
                    <a:lumMod val="50000"/>
                  </a:schemeClr>
                </a:solidFill>
              </a:rPr>
              <a:t>Reye’s syndrome: is a rare but serious condition that causes swelling in the liver and brain.</a:t>
            </a:r>
          </a:p>
        </p:txBody>
      </p:sp>
    </p:spTree>
    <p:extLst>
      <p:ext uri="{BB962C8B-B14F-4D97-AF65-F5344CB8AC3E}">
        <p14:creationId xmlns:p14="http://schemas.microsoft.com/office/powerpoint/2010/main" val="52172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68366"/>
            <a:ext cx="5915025" cy="1767417"/>
          </a:xfrm>
        </p:spPr>
        <p:txBody>
          <a:bodyPr/>
          <a:lstStyle/>
          <a:p>
            <a:pPr algn="r"/>
            <a:r>
              <a:rPr lang="en-US" dirty="0">
                <a:solidFill>
                  <a:schemeClr val="bg1"/>
                </a:solidFill>
                <a:latin typeface="Arial" panose="020B0604020202020204" pitchFamily="34" charset="0"/>
                <a:cs typeface="Arial" panose="020B0604020202020204" pitchFamily="34" charset="0"/>
              </a:rPr>
              <a:t>Contraindications</a:t>
            </a:r>
            <a:endParaRPr lang="en-US" dirty="0">
              <a:solidFill>
                <a:schemeClr val="bg1"/>
              </a:solidFill>
            </a:endParaRPr>
          </a:p>
        </p:txBody>
      </p:sp>
      <p:pic>
        <p:nvPicPr>
          <p:cNvPr id="4" name="Picture 1"/>
          <p:cNvPicPr>
            <a:picLocks noChangeAspect="1" noChangeArrowheads="1"/>
          </p:cNvPicPr>
          <p:nvPr/>
        </p:nvPicPr>
        <p:blipFill>
          <a:blip r:embed="rId2" cstate="print"/>
          <a:srcRect/>
          <a:stretch>
            <a:fillRect/>
          </a:stretch>
        </p:blipFill>
        <p:spPr bwMode="auto">
          <a:xfrm>
            <a:off x="136548" y="4357465"/>
            <a:ext cx="3861711" cy="3639053"/>
          </a:xfrm>
          <a:prstGeom prst="rect">
            <a:avLst/>
          </a:prstGeom>
          <a:noFill/>
          <a:ln w="9525">
            <a:noFill/>
            <a:miter lim="800000"/>
            <a:headEnd/>
            <a:tailEnd/>
          </a:ln>
        </p:spPr>
      </p:pic>
      <p:sp>
        <p:nvSpPr>
          <p:cNvPr id="6" name="TextBox 5"/>
          <p:cNvSpPr txBox="1"/>
          <p:nvPr/>
        </p:nvSpPr>
        <p:spPr>
          <a:xfrm>
            <a:off x="4240943" y="4152255"/>
            <a:ext cx="2717350" cy="3693319"/>
          </a:xfrm>
          <a:prstGeom prst="rect">
            <a:avLst/>
          </a:prstGeom>
          <a:noFill/>
          <a:ln>
            <a:noFill/>
          </a:ln>
        </p:spPr>
        <p:txBody>
          <a:bodyPr wrap="square" rtlCol="0">
            <a:spAutoFit/>
          </a:bodyPr>
          <a:lstStyle/>
          <a:p>
            <a:r>
              <a:rPr lang="en-US" b="1" i="1" u="sng" dirty="0">
                <a:solidFill>
                  <a:srgbClr val="FF0000"/>
                </a:solidFill>
              </a:rPr>
              <a:t>Low dose </a:t>
            </a:r>
            <a:r>
              <a:rPr lang="en-US" dirty="0"/>
              <a:t>= uric acid retention, prevent urate secretion to proximal tubular cell, hence, </a:t>
            </a:r>
            <a:r>
              <a:rPr lang="en-US" dirty="0">
                <a:solidFill>
                  <a:srgbClr val="C91A13"/>
                </a:solidFill>
              </a:rPr>
              <a:t>High</a:t>
            </a:r>
            <a:r>
              <a:rPr lang="en-US" dirty="0"/>
              <a:t> in blood, </a:t>
            </a:r>
            <a:r>
              <a:rPr lang="en-US" dirty="0">
                <a:solidFill>
                  <a:srgbClr val="2E6AA6"/>
                </a:solidFill>
              </a:rPr>
              <a:t>low</a:t>
            </a:r>
            <a:r>
              <a:rPr lang="en-US" dirty="0"/>
              <a:t> in urine.</a:t>
            </a:r>
          </a:p>
          <a:p>
            <a:r>
              <a:rPr lang="en-US" dirty="0"/>
              <a:t>Cause GOUT</a:t>
            </a:r>
          </a:p>
          <a:p>
            <a:endParaRPr lang="en-US" dirty="0"/>
          </a:p>
          <a:p>
            <a:r>
              <a:rPr lang="en-US" b="1" i="1" u="sng" dirty="0">
                <a:solidFill>
                  <a:srgbClr val="FF0000"/>
                </a:solidFill>
              </a:rPr>
              <a:t>Large dose </a:t>
            </a:r>
            <a:r>
              <a:rPr lang="en-US" dirty="0"/>
              <a:t>= prevent Urate from reabsorption</a:t>
            </a:r>
          </a:p>
          <a:p>
            <a:r>
              <a:rPr lang="en-US" dirty="0"/>
              <a:t>Hence </a:t>
            </a:r>
            <a:r>
              <a:rPr lang="en-US" dirty="0">
                <a:solidFill>
                  <a:srgbClr val="C91A13"/>
                </a:solidFill>
              </a:rPr>
              <a:t>high</a:t>
            </a:r>
            <a:r>
              <a:rPr lang="en-US" dirty="0"/>
              <a:t> in urine, </a:t>
            </a:r>
            <a:r>
              <a:rPr lang="en-US" dirty="0">
                <a:solidFill>
                  <a:srgbClr val="2E6AA6"/>
                </a:solidFill>
              </a:rPr>
              <a:t>low</a:t>
            </a:r>
            <a:r>
              <a:rPr lang="en-US" dirty="0"/>
              <a:t> in blood</a:t>
            </a:r>
          </a:p>
          <a:p>
            <a:r>
              <a:rPr lang="en-US" dirty="0" err="1"/>
              <a:t>Uricosuric</a:t>
            </a:r>
            <a:r>
              <a:rPr lang="en-US" dirty="0"/>
              <a:t> </a:t>
            </a:r>
          </a:p>
          <a:p>
            <a:r>
              <a:rPr lang="en-US" dirty="0">
                <a:solidFill>
                  <a:srgbClr val="FF0000"/>
                </a:solidFill>
              </a:rPr>
              <a:t>Treat GOUT</a:t>
            </a:r>
            <a:r>
              <a:rPr lang="en-US" dirty="0"/>
              <a:t>.</a:t>
            </a:r>
          </a:p>
        </p:txBody>
      </p:sp>
      <p:sp>
        <p:nvSpPr>
          <p:cNvPr id="7" name="TextBox 6"/>
          <p:cNvSpPr txBox="1"/>
          <p:nvPr/>
        </p:nvSpPr>
        <p:spPr>
          <a:xfrm>
            <a:off x="379232" y="1470172"/>
            <a:ext cx="3861711" cy="2308324"/>
          </a:xfrm>
          <a:prstGeom prst="rect">
            <a:avLst/>
          </a:prstGeom>
          <a:noFill/>
        </p:spPr>
        <p:txBody>
          <a:bodyPr wrap="square" rtlCol="0">
            <a:spAutoFit/>
          </a:bodyPr>
          <a:lstStyle/>
          <a:p>
            <a:r>
              <a:rPr lang="en-US" b="1" dirty="0">
                <a:solidFill>
                  <a:srgbClr val="2E6AA6"/>
                </a:solidFill>
                <a:latin typeface="+mj-lt"/>
                <a:cs typeface="Arial" panose="020B0604020202020204" pitchFamily="34" charset="0"/>
              </a:rPr>
              <a:t>Contraindications of Aspirin</a:t>
            </a:r>
          </a:p>
          <a:p>
            <a:pPr marL="342900" indent="-342900">
              <a:buFont typeface="+mj-lt"/>
              <a:buAutoNum type="arabicPeriod"/>
            </a:pPr>
            <a:endParaRPr lang="en-US" dirty="0">
              <a:solidFill>
                <a:srgbClr val="9A261F"/>
              </a:solidFill>
              <a:latin typeface="+mj-lt"/>
              <a:cs typeface="Arial" panose="020B0604020202020204" pitchFamily="34" charset="0"/>
            </a:endParaRPr>
          </a:p>
          <a:p>
            <a:pPr marL="800100" lvl="1" indent="-342900">
              <a:buFont typeface="+mj-lt"/>
              <a:buAutoNum type="arabicPeriod"/>
            </a:pPr>
            <a:r>
              <a:rPr lang="en-US" dirty="0">
                <a:latin typeface="+mj-lt"/>
                <a:cs typeface="Arial" panose="020B0604020202020204" pitchFamily="34" charset="0"/>
              </a:rPr>
              <a:t>Peptic ulcer.</a:t>
            </a:r>
          </a:p>
          <a:p>
            <a:pPr marL="800100" lvl="1" indent="-342900">
              <a:buFont typeface="+mj-lt"/>
              <a:buAutoNum type="arabicPeriod"/>
            </a:pPr>
            <a:r>
              <a:rPr lang="en-US" dirty="0">
                <a:latin typeface="+mj-lt"/>
                <a:cs typeface="Arial" panose="020B0604020202020204" pitchFamily="34" charset="0"/>
              </a:rPr>
              <a:t>Patients taking Anticoagulants.</a:t>
            </a:r>
          </a:p>
          <a:p>
            <a:pPr marL="800100" lvl="1" indent="-342900">
              <a:buFont typeface="+mj-lt"/>
              <a:buAutoNum type="arabicPeriod"/>
            </a:pPr>
            <a:r>
              <a:rPr lang="en-US" dirty="0"/>
              <a:t>Hemophilic</a:t>
            </a:r>
            <a:r>
              <a:rPr lang="en-US" dirty="0">
                <a:latin typeface="+mj-lt"/>
              </a:rPr>
              <a:t> patients.</a:t>
            </a:r>
          </a:p>
          <a:p>
            <a:pPr marL="800100" lvl="1" indent="-342900" fontAlgn="t">
              <a:buFont typeface="+mj-lt"/>
              <a:buAutoNum type="arabicPeriod"/>
            </a:pPr>
            <a:r>
              <a:rPr lang="en-US" dirty="0">
                <a:latin typeface="+mj-lt"/>
              </a:rPr>
              <a:t>Children with viral infections.</a:t>
            </a:r>
          </a:p>
          <a:p>
            <a:pPr marL="800100" lvl="1" indent="-342900" fontAlgn="t">
              <a:buFont typeface="+mj-lt"/>
              <a:buAutoNum type="arabicPeriod"/>
            </a:pPr>
            <a:r>
              <a:rPr lang="en-US" dirty="0">
                <a:latin typeface="+mj-lt"/>
                <a:cs typeface="Arial" panose="020B0604020202020204" pitchFamily="34" charset="0"/>
              </a:rPr>
              <a:t>Pregnancy*.</a:t>
            </a:r>
          </a:p>
          <a:p>
            <a:pPr marL="800100" lvl="1" indent="-342900" fontAlgn="t">
              <a:buFont typeface="+mj-lt"/>
              <a:buAutoNum type="arabicPeriod"/>
            </a:pPr>
            <a:r>
              <a:rPr lang="en-US" dirty="0">
                <a:latin typeface="+mj-lt"/>
              </a:rPr>
              <a:t>Gout (small doses).</a:t>
            </a:r>
          </a:p>
        </p:txBody>
      </p:sp>
      <p:cxnSp>
        <p:nvCxnSpPr>
          <p:cNvPr id="9" name="Straight Connector 8"/>
          <p:cNvCxnSpPr/>
          <p:nvPr/>
        </p:nvCxnSpPr>
        <p:spPr>
          <a:xfrm>
            <a:off x="533618" y="4123376"/>
            <a:ext cx="5486400" cy="16329"/>
          </a:xfrm>
          <a:prstGeom prst="line">
            <a:avLst/>
          </a:prstGeom>
          <a:ln>
            <a:solidFill>
              <a:srgbClr val="C91A1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66448" y="2089734"/>
            <a:ext cx="1739153"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bg1">
                    <a:lumMod val="50000"/>
                  </a:schemeClr>
                </a:solidFill>
              </a:rPr>
              <a:t>*Aspirin</a:t>
            </a:r>
            <a:r>
              <a:rPr lang="en-US" sz="1600" dirty="0">
                <a:solidFill>
                  <a:schemeClr val="bg1">
                    <a:lumMod val="50000"/>
                  </a:schemeClr>
                </a:solidFill>
              </a:rPr>
              <a:t> should be avoided during the third trimester due to possible premature </a:t>
            </a:r>
            <a:r>
              <a:rPr lang="en-US" sz="1600" b="1" dirty="0">
                <a:solidFill>
                  <a:schemeClr val="bg1">
                    <a:lumMod val="50000"/>
                  </a:schemeClr>
                </a:solidFill>
              </a:rPr>
              <a:t>closure of the ductus arteriosus</a:t>
            </a:r>
          </a:p>
        </p:txBody>
      </p:sp>
      <p:cxnSp>
        <p:nvCxnSpPr>
          <p:cNvPr id="8" name="Straight Arrow Connector 7"/>
          <p:cNvCxnSpPr/>
          <p:nvPr/>
        </p:nvCxnSpPr>
        <p:spPr>
          <a:xfrm flipV="1">
            <a:off x="2474259" y="3173509"/>
            <a:ext cx="2259106" cy="215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2904565" y="3778496"/>
            <a:ext cx="1336378" cy="5789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94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02" y="-399559"/>
            <a:ext cx="6549798" cy="1767417"/>
          </a:xfrm>
        </p:spPr>
        <p:txBody>
          <a:bodyPr>
            <a:normAutofit/>
          </a:bodyPr>
          <a:lstStyle/>
          <a:p>
            <a:pPr marL="457200" indent="-457200" algn="r" eaLnBrk="0" hangingPunct="0">
              <a:buFont typeface="Wingdings" panose="05000000000000000000" pitchFamily="2" charset="2"/>
              <a:buChar char="v"/>
            </a:pPr>
            <a:r>
              <a:rPr lang="en-US" sz="2800" dirty="0">
                <a:solidFill>
                  <a:schemeClr val="bg1"/>
                </a:solidFill>
                <a:latin typeface="Arial Narrow" pitchFamily="-105" charset="0"/>
              </a:rPr>
              <a:t>D</a:t>
            </a:r>
            <a:r>
              <a:rPr lang="en-US" sz="2800" dirty="0">
                <a:solidFill>
                  <a:schemeClr val="bg1"/>
                </a:solidFill>
                <a:latin typeface="Arial" panose="020B0604020202020204" pitchFamily="34" charset="0"/>
                <a:cs typeface="Arial" panose="020B0604020202020204" pitchFamily="34" charset="0"/>
              </a:rPr>
              <a:t>iclofenac </a:t>
            </a:r>
          </a:p>
        </p:txBody>
      </p:sp>
      <p:sp>
        <p:nvSpPr>
          <p:cNvPr id="3" name="Content Placeholder 2"/>
          <p:cNvSpPr>
            <a:spLocks noGrp="1"/>
          </p:cNvSpPr>
          <p:nvPr>
            <p:ph idx="1"/>
          </p:nvPr>
        </p:nvSpPr>
        <p:spPr>
          <a:xfrm>
            <a:off x="-9976" y="1000746"/>
            <a:ext cx="5915025" cy="2785995"/>
          </a:xfrm>
        </p:spPr>
        <p:txBody>
          <a:bodyPr/>
          <a:lstStyle/>
          <a:p>
            <a:pPr marL="0" indent="0">
              <a:buNone/>
            </a:pPr>
            <a:r>
              <a:rPr lang="en-US" sz="2400" dirty="0">
                <a:solidFill>
                  <a:srgbClr val="2E6AA6"/>
                </a:solidFill>
                <a:latin typeface="Arial" panose="020B0604020202020204" pitchFamily="34" charset="0"/>
                <a:cs typeface="Arial" panose="020B0604020202020204" pitchFamily="34" charset="0"/>
              </a:rPr>
              <a:t>Clinical uses :</a:t>
            </a:r>
            <a:endParaRPr lang="en-US" sz="2000" dirty="0">
              <a:solidFill>
                <a:srgbClr val="2E6AA6"/>
              </a:solidFill>
              <a:latin typeface="Arial" panose="020B0604020202020204" pitchFamily="34" charset="0"/>
              <a:cs typeface="Arial" panose="020B0604020202020204" pitchFamily="34" charset="0"/>
            </a:endParaRPr>
          </a:p>
          <a:p>
            <a:pPr marL="800100" lvl="1" indent="-457200">
              <a:buFont typeface="+mj-lt"/>
              <a:buAutoNum type="arabicPeriod"/>
            </a:pPr>
            <a:r>
              <a:rPr lang="en-US" sz="2000" dirty="0">
                <a:latin typeface="Arial" panose="020B0604020202020204" pitchFamily="34" charset="0"/>
                <a:cs typeface="Arial" panose="020B0604020202020204" pitchFamily="34" charset="0"/>
              </a:rPr>
              <a:t> Analgesic.</a:t>
            </a:r>
          </a:p>
          <a:p>
            <a:pPr marL="800100" lvl="1" indent="-457200">
              <a:buFont typeface="+mj-lt"/>
              <a:buAutoNum type="arabicPeriod"/>
            </a:pPr>
            <a:r>
              <a:rPr lang="en-US" sz="2000" dirty="0">
                <a:latin typeface="Arial" panose="020B0604020202020204" pitchFamily="34" charset="0"/>
                <a:cs typeface="Arial" panose="020B0604020202020204" pitchFamily="34" charset="0"/>
              </a:rPr>
              <a:t> Antipyretic.</a:t>
            </a:r>
          </a:p>
          <a:p>
            <a:pPr marL="800100" lvl="1" indent="-457200">
              <a:buFont typeface="+mj-lt"/>
              <a:buAutoNum type="arabicPeriod"/>
            </a:pPr>
            <a:r>
              <a:rPr lang="en-US" sz="2000" dirty="0">
                <a:latin typeface="Arial" panose="020B0604020202020204" pitchFamily="34" charset="0"/>
                <a:cs typeface="Arial" panose="020B0604020202020204" pitchFamily="34" charset="0"/>
              </a:rPr>
              <a:t>Anti-inflammatory.</a:t>
            </a:r>
          </a:p>
          <a:p>
            <a:pPr marL="800100" lvl="1" indent="-457200">
              <a:buFont typeface="+mj-lt"/>
              <a:buAutoNum type="arabicPeriod"/>
            </a:pPr>
            <a:r>
              <a:rPr lang="en-US" sz="2000" dirty="0">
                <a:latin typeface="Arial" panose="020B0604020202020204" pitchFamily="34" charset="0"/>
                <a:cs typeface="Arial" panose="020B0604020202020204" pitchFamily="34" charset="0"/>
              </a:rPr>
              <a:t> Acute gouty arthritis.</a:t>
            </a:r>
          </a:p>
          <a:p>
            <a:pPr marL="800100" lvl="1" indent="-457200">
              <a:buFont typeface="+mj-lt"/>
              <a:buAutoNum type="arabicPeriod"/>
            </a:pPr>
            <a:r>
              <a:rPr lang="en-US" sz="2000" dirty="0">
                <a:latin typeface="Arial" panose="020B0604020202020204" pitchFamily="34" charset="0"/>
                <a:cs typeface="Arial" panose="020B0604020202020204" pitchFamily="34" charset="0"/>
              </a:rPr>
              <a:t> Locally to prevent post-operative ophthalmic inflammation.</a:t>
            </a:r>
          </a:p>
          <a:p>
            <a:endParaRPr lang="en-US" dirty="0">
              <a:latin typeface="Arial" panose="020B0604020202020204" pitchFamily="34" charset="0"/>
              <a:cs typeface="Arial" panose="020B0604020202020204" pitchFamily="34" charset="0"/>
            </a:endParaRPr>
          </a:p>
        </p:txBody>
      </p:sp>
      <p:pic>
        <p:nvPicPr>
          <p:cNvPr id="7170" name="Picture 2" descr="Image result for Diclofen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027" y="970367"/>
            <a:ext cx="2875815" cy="1620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045" y="3918880"/>
            <a:ext cx="4428613" cy="1015663"/>
          </a:xfrm>
          <a:prstGeom prst="rect">
            <a:avLst/>
          </a:prstGeom>
          <a:noFill/>
        </p:spPr>
        <p:txBody>
          <a:bodyPr wrap="square" rtlCol="0">
            <a:spAutoFit/>
          </a:bodyPr>
          <a:lstStyle/>
          <a:p>
            <a:r>
              <a:rPr lang="en-US" sz="2400" dirty="0">
                <a:solidFill>
                  <a:srgbClr val="2E6AA6"/>
                </a:solidFill>
                <a:latin typeface="Arial" panose="020B0604020202020204" pitchFamily="34" charset="0"/>
                <a:cs typeface="Arial" panose="020B0604020202020204" pitchFamily="34" charset="0"/>
              </a:rPr>
              <a:t>Preparations :</a:t>
            </a:r>
          </a:p>
          <a:p>
            <a:endParaRPr lang="en-US" dirty="0">
              <a:solidFill>
                <a:srgbClr val="2E6AA6"/>
              </a:solidFill>
              <a:latin typeface="Arial" panose="020B0604020202020204" pitchFamily="34" charset="0"/>
              <a:cs typeface="Arial" panose="020B0604020202020204" pitchFamily="34" charset="0"/>
            </a:endParaRPr>
          </a:p>
          <a:p>
            <a:endParaRPr lang="en-US" dirty="0"/>
          </a:p>
        </p:txBody>
      </p:sp>
      <p:sp>
        <p:nvSpPr>
          <p:cNvPr id="18" name="Oval 17" descr="Image result for Oral mouth wash"/>
          <p:cNvSpPr/>
          <p:nvPr/>
        </p:nvSpPr>
        <p:spPr>
          <a:xfrm>
            <a:off x="5692577" y="3644564"/>
            <a:ext cx="1136106" cy="1136106"/>
          </a:xfrm>
          <a:prstGeom prst="ellipse">
            <a:avLst/>
          </a:prstGeom>
          <a:blipFill>
            <a:blip r:embed="rId3">
              <a:extLst>
                <a:ext uri="{28A0092B-C50C-407E-A947-70E740481C1C}">
                  <a14:useLocalDpi xmlns:a14="http://schemas.microsoft.com/office/drawing/2010/main" val="0"/>
                </a:ext>
              </a:extLst>
            </a:blip>
            <a:srcRect/>
            <a:stretch>
              <a:fillRect l="-20000" r="-20000"/>
            </a:stretch>
          </a:blipFill>
          <a:ln>
            <a:solidFill>
              <a:srgbClr val="9A261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Oval 18"/>
          <p:cNvSpPr/>
          <p:nvPr/>
        </p:nvSpPr>
        <p:spPr>
          <a:xfrm>
            <a:off x="5171476" y="5913664"/>
            <a:ext cx="1021733" cy="1021733"/>
          </a:xfrm>
          <a:prstGeom prst="ellipse">
            <a:avLst/>
          </a:prstGeom>
          <a:blipFill rotWithShape="1">
            <a:blip r:embed="rId4"/>
            <a:stretch>
              <a:fillRect/>
            </a:stretch>
          </a:blipFill>
          <a:ln>
            <a:solidFill>
              <a:srgbClr val="9A261F"/>
            </a:solidFill>
          </a:ln>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0" name="Oval 19"/>
          <p:cNvSpPr/>
          <p:nvPr/>
        </p:nvSpPr>
        <p:spPr>
          <a:xfrm>
            <a:off x="4604658" y="7040987"/>
            <a:ext cx="1025517" cy="1025517"/>
          </a:xfrm>
          <a:prstGeom prst="ellipse">
            <a:avLst/>
          </a:prstGeom>
          <a:blipFill rotWithShape="1">
            <a:blip r:embed="rId5"/>
            <a:stretch>
              <a:fillRect/>
            </a:stretch>
          </a:blipFill>
          <a:ln>
            <a:solidFill>
              <a:srgbClr val="9A261F"/>
            </a:solidFill>
          </a:ln>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21" name="Oval 20"/>
          <p:cNvSpPr/>
          <p:nvPr/>
        </p:nvSpPr>
        <p:spPr>
          <a:xfrm>
            <a:off x="5662300" y="4826822"/>
            <a:ext cx="1134128" cy="1134128"/>
          </a:xfrm>
          <a:prstGeom prst="ellipse">
            <a:avLst/>
          </a:prstGeom>
          <a:blipFill rotWithShape="1">
            <a:blip r:embed="rId6"/>
            <a:stretch>
              <a:fillRect/>
            </a:stretch>
          </a:blipFill>
          <a:ln>
            <a:solidFill>
              <a:srgbClr val="9A261F"/>
            </a:solidFill>
          </a:ln>
        </p:spPr>
        <p:style>
          <a:lnRef idx="1">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493931" y="4535336"/>
            <a:ext cx="4563128" cy="3399029"/>
          </a:xfrm>
          <a:prstGeom prst="rect">
            <a:avLst/>
          </a:prstGeom>
        </p:spPr>
        <p:txBody>
          <a:bodyPr wrap="square">
            <a:spAutoFit/>
          </a:bodyPr>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Diclofenac </a:t>
            </a:r>
            <a:r>
              <a:rPr lang="en-US" dirty="0">
                <a:solidFill>
                  <a:schemeClr val="bg2">
                    <a:lumMod val="75000"/>
                  </a:schemeClr>
                </a:solidFill>
                <a:latin typeface="Arial" panose="020B0604020202020204" pitchFamily="34" charset="0"/>
                <a:cs typeface="Arial" panose="020B0604020202020204" pitchFamily="34" charset="0"/>
              </a:rPr>
              <a:t>(could be given) </a:t>
            </a:r>
            <a:r>
              <a:rPr lang="en-US" dirty="0">
                <a:latin typeface="Arial" panose="020B0604020202020204" pitchFamily="34" charset="0"/>
                <a:cs typeface="Arial" panose="020B0604020202020204" pitchFamily="34" charset="0"/>
              </a:rPr>
              <a:t>with </a:t>
            </a:r>
            <a:r>
              <a:rPr lang="en-US" b="1" dirty="0">
                <a:solidFill>
                  <a:srgbClr val="9A261F"/>
                </a:solidFill>
                <a:latin typeface="Arial" panose="020B0604020202020204" pitchFamily="34" charset="0"/>
                <a:cs typeface="Arial" panose="020B0604020202020204" pitchFamily="34" charset="0"/>
              </a:rPr>
              <a:t>misoprostol</a:t>
            </a:r>
            <a:r>
              <a:rPr lang="en-US" b="1" dirty="0">
                <a:latin typeface="Arial" panose="020B0604020202020204" pitchFamily="34" charset="0"/>
                <a:cs typeface="Arial" panose="020B0604020202020204" pitchFamily="34" charset="0"/>
              </a:rPr>
              <a:t> </a:t>
            </a:r>
            <a:r>
              <a:rPr lang="en-US" dirty="0">
                <a:solidFill>
                  <a:schemeClr val="bg2">
                    <a:lumMod val="75000"/>
                  </a:schemeClr>
                </a:solidFill>
                <a:latin typeface="Arial" panose="020B0604020202020204" pitchFamily="34" charset="0"/>
                <a:cs typeface="Arial" panose="020B0604020202020204" pitchFamily="34" charset="0"/>
              </a:rPr>
              <a:t>(type of PGE1) </a:t>
            </a:r>
            <a:r>
              <a:rPr lang="en-US" dirty="0">
                <a:latin typeface="Arial" panose="020B0604020202020204" pitchFamily="34" charset="0"/>
                <a:cs typeface="Arial" panose="020B0604020202020204" pitchFamily="34" charset="0"/>
              </a:rPr>
              <a:t>decreases upper gastrointestinal ulceration , but result in diarrhea.</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Diclofenac with </a:t>
            </a:r>
            <a:r>
              <a:rPr lang="en-US" b="1" dirty="0">
                <a:solidFill>
                  <a:srgbClr val="9A261F"/>
                </a:solidFill>
                <a:latin typeface="Arial" panose="020B0604020202020204" pitchFamily="34" charset="0"/>
                <a:cs typeface="Arial" panose="020B0604020202020204" pitchFamily="34" charset="0"/>
              </a:rPr>
              <a:t>omeprazole</a:t>
            </a:r>
            <a:r>
              <a:rPr lang="en-US" dirty="0">
                <a:latin typeface="Arial" panose="020B0604020202020204" pitchFamily="34" charset="0"/>
                <a:cs typeface="Arial" panose="020B0604020202020204" pitchFamily="34" charset="0"/>
              </a:rPr>
              <a:t> </a:t>
            </a:r>
            <a:r>
              <a:rPr lang="en-US" dirty="0">
                <a:solidFill>
                  <a:schemeClr val="bg2">
                    <a:lumMod val="75000"/>
                  </a:schemeClr>
                </a:solidFill>
                <a:latin typeface="Arial" panose="020B0604020202020204" pitchFamily="34" charset="0"/>
                <a:cs typeface="Arial" panose="020B0604020202020204" pitchFamily="34" charset="0"/>
              </a:rPr>
              <a:t>(decrease acid)</a:t>
            </a:r>
            <a:r>
              <a:rPr lang="en-US" dirty="0">
                <a:latin typeface="Arial" panose="020B0604020202020204" pitchFamily="34" charset="0"/>
                <a:cs typeface="Arial" panose="020B0604020202020204" pitchFamily="34" charset="0"/>
              </a:rPr>
              <a:t> to prevent recurrent bleeding.</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0.1% ophthalmic preparation for postoperative ophthalmic inflammation.</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A topical gel 3% for solar </a:t>
            </a:r>
            <a:r>
              <a:rPr lang="en-US" dirty="0" err="1">
                <a:latin typeface="Arial" panose="020B0604020202020204" pitchFamily="34" charset="0"/>
                <a:cs typeface="Arial" panose="020B0604020202020204" pitchFamily="34" charset="0"/>
              </a:rPr>
              <a:t>keratoses</a:t>
            </a:r>
            <a:r>
              <a:rPr lang="en-US" dirty="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Rectal suppository as analgesic .</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Oral mouth wash.</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Intramuscular preparations.</a:t>
            </a:r>
            <a:endParaRPr lang="en-US" dirty="0"/>
          </a:p>
        </p:txBody>
      </p:sp>
      <p:sp>
        <p:nvSpPr>
          <p:cNvPr id="11" name="مربع نص 10"/>
          <p:cNvSpPr txBox="1"/>
          <p:nvPr/>
        </p:nvSpPr>
        <p:spPr>
          <a:xfrm>
            <a:off x="258778" y="3351625"/>
            <a:ext cx="5244156" cy="461665"/>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marL="0" algn="r" defTabSz="457200" rtl="1" eaLnBrk="1" latinLnBrk="0" hangingPunct="1"/>
            <a:r>
              <a:rPr lang="ar-SA" sz="1200" i="1" dirty="0">
                <a:solidFill>
                  <a:schemeClr val="bg1">
                    <a:lumMod val="50000"/>
                  </a:schemeClr>
                </a:solidFill>
              </a:rPr>
              <a:t>بالمصري نقول دي</a:t>
            </a:r>
            <a:r>
              <a:rPr lang="en-US" sz="1200" i="1" dirty="0">
                <a:solidFill>
                  <a:schemeClr val="bg1">
                    <a:lumMod val="50000"/>
                  </a:schemeClr>
                </a:solidFill>
              </a:rPr>
              <a:t>(di)</a:t>
            </a:r>
            <a:r>
              <a:rPr lang="ar-SA" sz="1200" i="1" dirty="0">
                <a:solidFill>
                  <a:schemeClr val="bg1">
                    <a:lumMod val="50000"/>
                  </a:schemeClr>
                </a:solidFill>
              </a:rPr>
              <a:t> كلو</a:t>
            </a:r>
            <a:r>
              <a:rPr lang="en-US" sz="1200" i="1" dirty="0">
                <a:solidFill>
                  <a:schemeClr val="bg1">
                    <a:lumMod val="50000"/>
                  </a:schemeClr>
                </a:solidFill>
              </a:rPr>
              <a:t> (</a:t>
            </a:r>
            <a:r>
              <a:rPr lang="en-US" sz="1200" i="1" dirty="0" err="1">
                <a:solidFill>
                  <a:schemeClr val="bg1">
                    <a:lumMod val="50000"/>
                  </a:schemeClr>
                </a:solidFill>
              </a:rPr>
              <a:t>clo</a:t>
            </a:r>
            <a:r>
              <a:rPr lang="en-US" sz="1200" i="1" dirty="0">
                <a:solidFill>
                  <a:schemeClr val="bg1">
                    <a:lumMod val="50000"/>
                  </a:schemeClr>
                </a:solidFill>
              </a:rPr>
              <a:t>) </a:t>
            </a:r>
            <a:r>
              <a:rPr lang="ar-SA" sz="1200" i="1" dirty="0">
                <a:solidFill>
                  <a:schemeClr val="bg1">
                    <a:lumMod val="50000"/>
                  </a:schemeClr>
                </a:solidFill>
              </a:rPr>
              <a:t> فينك</a:t>
            </a:r>
            <a:r>
              <a:rPr lang="en-US" sz="1200" i="1" dirty="0">
                <a:solidFill>
                  <a:schemeClr val="bg1">
                    <a:lumMod val="50000"/>
                  </a:schemeClr>
                </a:solidFill>
              </a:rPr>
              <a:t>(</a:t>
            </a:r>
            <a:r>
              <a:rPr lang="en-US" sz="1200" i="1" dirty="0" err="1">
                <a:solidFill>
                  <a:schemeClr val="bg1">
                    <a:lumMod val="50000"/>
                  </a:schemeClr>
                </a:solidFill>
              </a:rPr>
              <a:t>fenac</a:t>
            </a:r>
            <a:r>
              <a:rPr lang="en-US" sz="1200" i="1" dirty="0">
                <a:solidFill>
                  <a:schemeClr val="bg1">
                    <a:lumMod val="50000"/>
                  </a:schemeClr>
                </a:solidFill>
              </a:rPr>
              <a:t>)</a:t>
            </a:r>
            <a:r>
              <a:rPr lang="ar-SA" sz="1200" i="1" dirty="0">
                <a:solidFill>
                  <a:schemeClr val="bg1">
                    <a:lumMod val="50000"/>
                  </a:schemeClr>
                </a:solidFill>
              </a:rPr>
              <a:t> عنها بتسبب</a:t>
            </a:r>
            <a:r>
              <a:rPr lang="en-US" sz="1200" i="1" dirty="0">
                <a:solidFill>
                  <a:schemeClr val="bg1">
                    <a:lumMod val="50000"/>
                  </a:schemeClr>
                </a:solidFill>
              </a:rPr>
              <a:t> (ulceration &amp; bleeding)</a:t>
            </a:r>
            <a:r>
              <a:rPr lang="ar-SA" sz="1200" i="1" dirty="0">
                <a:solidFill>
                  <a:schemeClr val="bg1">
                    <a:lumMod val="50000"/>
                  </a:schemeClr>
                </a:solidFill>
              </a:rPr>
              <a:t> </a:t>
            </a:r>
            <a:r>
              <a:rPr lang="en-US" sz="1200" i="1" dirty="0">
                <a:solidFill>
                  <a:schemeClr val="bg1">
                    <a:lumMod val="50000"/>
                  </a:schemeClr>
                </a:solidFill>
              </a:rPr>
              <a:t>so it is non-selective act on COX-1 </a:t>
            </a:r>
            <a:endParaRPr lang="ar-SA" sz="1200" i="1" dirty="0">
              <a:solidFill>
                <a:schemeClr val="bg1">
                  <a:lumMod val="50000"/>
                </a:schemeClr>
              </a:solidFill>
            </a:endParaRPr>
          </a:p>
        </p:txBody>
      </p:sp>
    </p:spTree>
    <p:extLst>
      <p:ext uri="{BB962C8B-B14F-4D97-AF65-F5344CB8AC3E}">
        <p14:creationId xmlns:p14="http://schemas.microsoft.com/office/powerpoint/2010/main" val="3853554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1270</Words>
  <Application>Microsoft Office PowerPoint</Application>
  <PresentationFormat>On-screen Show (4:3)</PresentationFormat>
  <Paragraphs>261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Narrow</vt:lpstr>
      <vt:lpstr>Arial Unicode MS</vt:lpstr>
      <vt:lpstr>Calibri</vt:lpstr>
      <vt:lpstr>Calibri Light</vt:lpstr>
      <vt:lpstr>等线</vt:lpstr>
      <vt:lpstr>Symbol</vt:lpstr>
      <vt:lpstr>Times New Roman</vt:lpstr>
      <vt:lpstr>Wingdings</vt:lpstr>
      <vt:lpstr>Office Theme</vt:lpstr>
      <vt:lpstr>PowerPoint Presentation</vt:lpstr>
      <vt:lpstr>Prostaglandins actions (extra) </vt:lpstr>
      <vt:lpstr>Non-steroidal  anti-inflammatory Drugs</vt:lpstr>
      <vt:lpstr>Actions of NSAIDs</vt:lpstr>
      <vt:lpstr>PowerPoint Presentation</vt:lpstr>
      <vt:lpstr>Nonselective COX-1/COX-2 </vt:lpstr>
      <vt:lpstr>PowerPoint Presentation</vt:lpstr>
      <vt:lpstr>Contraindications</vt:lpstr>
      <vt:lpstr>Diclofenac </vt:lpstr>
      <vt:lpstr>Selective COX-2 inhibitors </vt:lpstr>
      <vt:lpstr>GENERAL CLINICAL USES </vt:lpstr>
      <vt:lpstr>PowerPoint Presentation</vt:lpstr>
      <vt:lpstr>Paracetamol (selective COX-3)  </vt:lpstr>
      <vt:lpstr>Adverse drug reactions</vt:lpstr>
      <vt:lpstr>Comparison</vt:lpstr>
      <vt:lpstr>SAQ 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trad</cp:lastModifiedBy>
  <cp:revision>101</cp:revision>
  <dcterms:created xsi:type="dcterms:W3CDTF">2016-12-17T14:42:51Z</dcterms:created>
  <dcterms:modified xsi:type="dcterms:W3CDTF">2017-01-19T17:46:23Z</dcterms:modified>
</cp:coreProperties>
</file>