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9" r:id="rId3"/>
    <p:sldId id="288" r:id="rId4"/>
    <p:sldId id="277" r:id="rId5"/>
    <p:sldId id="278" r:id="rId6"/>
    <p:sldId id="281" r:id="rId7"/>
    <p:sldId id="282" r:id="rId8"/>
    <p:sldId id="289" r:id="rId9"/>
    <p:sldId id="284" r:id="rId10"/>
    <p:sldId id="279" r:id="rId11"/>
    <p:sldId id="280" r:id="rId12"/>
    <p:sldId id="285" r:id="rId13"/>
    <p:sldId id="286" r:id="rId14"/>
    <p:sldId id="287" r:id="rId15"/>
    <p:sldId id="290" r:id="rId16"/>
    <p:sldId id="291" r:id="rId17"/>
    <p:sldId id="258" r:id="rId18"/>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6AA6"/>
    <a:srgbClr val="1D2E70"/>
    <a:srgbClr val="AFABAB"/>
    <a:srgbClr val="3BC175"/>
    <a:srgbClr val="40C87F"/>
    <a:srgbClr val="D8D8D8"/>
    <a:srgbClr val="9A261F"/>
    <a:srgbClr val="C91A13"/>
    <a:srgbClr val="EAEFF7"/>
    <a:srgbClr val="CC17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86" autoAdjust="0"/>
    <p:restoredTop sz="94660"/>
  </p:normalViewPr>
  <p:slideViewPr>
    <p:cSldViewPr snapToGrid="0">
      <p:cViewPr varScale="1">
        <p:scale>
          <a:sx n="60" d="100"/>
          <a:sy n="60" d="100"/>
        </p:scale>
        <p:origin x="2528" y="176"/>
      </p:cViewPr>
      <p:guideLst/>
    </p:cSldViewPr>
  </p:slideViewPr>
  <p:notesTextViewPr>
    <p:cViewPr>
      <p:scale>
        <a:sx n="1" d="1"/>
        <a:sy n="1" d="1"/>
      </p:scale>
      <p:origin x="0" y="0"/>
    </p:cViewPr>
  </p:notesText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38DAAB-177B-49AD-83CE-2F65166FCCAD}" type="doc">
      <dgm:prSet loTypeId="urn:microsoft.com/office/officeart/2005/8/layout/process1" loCatId="process" qsTypeId="urn:microsoft.com/office/officeart/2005/8/quickstyle/simple1" qsCatId="simple" csTypeId="urn:microsoft.com/office/officeart/2005/8/colors/accent1_2" csCatId="accent1" phldr="1"/>
      <dgm:spPr/>
    </dgm:pt>
    <dgm:pt modelId="{6692AE74-FF94-44AC-BD0B-83DD284E84B3}">
      <dgm:prSet phldrT="[Text]"/>
      <dgm:spPr/>
      <dgm:t>
        <a:bodyPr/>
        <a:lstStyle/>
        <a:p>
          <a:r>
            <a:rPr lang="en-US" dirty="0"/>
            <a:t>Support respiration </a:t>
          </a:r>
        </a:p>
      </dgm:t>
    </dgm:pt>
    <dgm:pt modelId="{EA11C9AA-1F19-4749-A2E2-2651982A3EB3}" type="parTrans" cxnId="{3239578F-DB91-4CEC-9AA1-C954091BD19E}">
      <dgm:prSet/>
      <dgm:spPr/>
      <dgm:t>
        <a:bodyPr/>
        <a:lstStyle/>
        <a:p>
          <a:endParaRPr lang="en-US"/>
        </a:p>
      </dgm:t>
    </dgm:pt>
    <dgm:pt modelId="{451FEF82-938A-47E7-BFEC-AFA3F0D2B8CE}" type="sibTrans" cxnId="{3239578F-DB91-4CEC-9AA1-C954091BD19E}">
      <dgm:prSet/>
      <dgm:spPr/>
      <dgm:t>
        <a:bodyPr/>
        <a:lstStyle/>
        <a:p>
          <a:endParaRPr lang="en-US"/>
        </a:p>
      </dgm:t>
    </dgm:pt>
    <dgm:pt modelId="{523C6CAF-64AC-45F7-9D31-B04F07EEEA8B}">
      <dgm:prSet phldrT="[Text]"/>
      <dgm:spPr/>
      <dgm:t>
        <a:bodyPr/>
        <a:lstStyle/>
        <a:p>
          <a:r>
            <a:rPr lang="en-US" dirty="0"/>
            <a:t>Cholinesterase reactivator</a:t>
          </a:r>
        </a:p>
      </dgm:t>
    </dgm:pt>
    <dgm:pt modelId="{634786A3-A393-41FE-B595-9B9FC98547BB}" type="parTrans" cxnId="{E1150A8D-A4A3-4B4C-8183-10AE1E99DF3D}">
      <dgm:prSet/>
      <dgm:spPr/>
      <dgm:t>
        <a:bodyPr/>
        <a:lstStyle/>
        <a:p>
          <a:endParaRPr lang="en-US"/>
        </a:p>
      </dgm:t>
    </dgm:pt>
    <dgm:pt modelId="{137B5D32-2BD8-4864-927C-80CE7AA53059}" type="sibTrans" cxnId="{E1150A8D-A4A3-4B4C-8183-10AE1E99DF3D}">
      <dgm:prSet/>
      <dgm:spPr/>
      <dgm:t>
        <a:bodyPr/>
        <a:lstStyle/>
        <a:p>
          <a:endParaRPr lang="en-US"/>
        </a:p>
      </dgm:t>
    </dgm:pt>
    <dgm:pt modelId="{B0BC8286-F6DB-47BA-8FD2-B69FD5FB51B9}">
      <dgm:prSet phldrT="[Text]"/>
      <dgm:spPr/>
      <dgm:t>
        <a:bodyPr/>
        <a:lstStyle/>
        <a:p>
          <a:r>
            <a:rPr lang="en-US" dirty="0"/>
            <a:t>atropine</a:t>
          </a:r>
        </a:p>
      </dgm:t>
    </dgm:pt>
    <dgm:pt modelId="{9A552BD2-6694-4E8F-8918-1B382F79227A}" type="parTrans" cxnId="{73884B7F-2D17-4673-B27B-5FC889B8F2B5}">
      <dgm:prSet/>
      <dgm:spPr/>
      <dgm:t>
        <a:bodyPr/>
        <a:lstStyle/>
        <a:p>
          <a:endParaRPr lang="en-US"/>
        </a:p>
      </dgm:t>
    </dgm:pt>
    <dgm:pt modelId="{D3A4668B-21FE-4921-89DD-363613710C35}" type="sibTrans" cxnId="{73884B7F-2D17-4673-B27B-5FC889B8F2B5}">
      <dgm:prSet/>
      <dgm:spPr/>
      <dgm:t>
        <a:bodyPr/>
        <a:lstStyle/>
        <a:p>
          <a:endParaRPr lang="en-US"/>
        </a:p>
      </dgm:t>
    </dgm:pt>
    <dgm:pt modelId="{286666D3-9E95-4019-BA40-F7B87BB61A00}" type="pres">
      <dgm:prSet presAssocID="{D438DAAB-177B-49AD-83CE-2F65166FCCAD}" presName="Name0" presStyleCnt="0">
        <dgm:presLayoutVars>
          <dgm:dir/>
          <dgm:resizeHandles val="exact"/>
        </dgm:presLayoutVars>
      </dgm:prSet>
      <dgm:spPr/>
    </dgm:pt>
    <dgm:pt modelId="{5C47BD9A-431A-4F6B-815E-7AFA8B5E7DCC}" type="pres">
      <dgm:prSet presAssocID="{6692AE74-FF94-44AC-BD0B-83DD284E84B3}" presName="node" presStyleLbl="node1" presStyleIdx="0" presStyleCnt="3">
        <dgm:presLayoutVars>
          <dgm:bulletEnabled val="1"/>
        </dgm:presLayoutVars>
      </dgm:prSet>
      <dgm:spPr/>
      <dgm:t>
        <a:bodyPr/>
        <a:lstStyle/>
        <a:p>
          <a:endParaRPr lang="en-US"/>
        </a:p>
      </dgm:t>
    </dgm:pt>
    <dgm:pt modelId="{4EFF66ED-54C2-4030-A141-BF6FF1143BB8}" type="pres">
      <dgm:prSet presAssocID="{451FEF82-938A-47E7-BFEC-AFA3F0D2B8CE}" presName="sibTrans" presStyleLbl="sibTrans2D1" presStyleIdx="0" presStyleCnt="2"/>
      <dgm:spPr/>
      <dgm:t>
        <a:bodyPr/>
        <a:lstStyle/>
        <a:p>
          <a:endParaRPr lang="en-US"/>
        </a:p>
      </dgm:t>
    </dgm:pt>
    <dgm:pt modelId="{5226675A-FB06-4204-8CA3-AF7B8E3C2A18}" type="pres">
      <dgm:prSet presAssocID="{451FEF82-938A-47E7-BFEC-AFA3F0D2B8CE}" presName="connectorText" presStyleLbl="sibTrans2D1" presStyleIdx="0" presStyleCnt="2"/>
      <dgm:spPr/>
      <dgm:t>
        <a:bodyPr/>
        <a:lstStyle/>
        <a:p>
          <a:endParaRPr lang="en-US"/>
        </a:p>
      </dgm:t>
    </dgm:pt>
    <dgm:pt modelId="{B91D0DFC-3F2D-4443-BAED-42043175B5A2}" type="pres">
      <dgm:prSet presAssocID="{523C6CAF-64AC-45F7-9D31-B04F07EEEA8B}" presName="node" presStyleLbl="node1" presStyleIdx="1" presStyleCnt="3">
        <dgm:presLayoutVars>
          <dgm:bulletEnabled val="1"/>
        </dgm:presLayoutVars>
      </dgm:prSet>
      <dgm:spPr/>
      <dgm:t>
        <a:bodyPr/>
        <a:lstStyle/>
        <a:p>
          <a:endParaRPr lang="en-US"/>
        </a:p>
      </dgm:t>
    </dgm:pt>
    <dgm:pt modelId="{F3942DD5-D233-45F4-B326-83E8BB50AD5C}" type="pres">
      <dgm:prSet presAssocID="{137B5D32-2BD8-4864-927C-80CE7AA53059}" presName="sibTrans" presStyleLbl="sibTrans2D1" presStyleIdx="1" presStyleCnt="2"/>
      <dgm:spPr/>
      <dgm:t>
        <a:bodyPr/>
        <a:lstStyle/>
        <a:p>
          <a:endParaRPr lang="en-US"/>
        </a:p>
      </dgm:t>
    </dgm:pt>
    <dgm:pt modelId="{73A0EDB1-72D3-4DAC-B8DD-206493D2F84E}" type="pres">
      <dgm:prSet presAssocID="{137B5D32-2BD8-4864-927C-80CE7AA53059}" presName="connectorText" presStyleLbl="sibTrans2D1" presStyleIdx="1" presStyleCnt="2"/>
      <dgm:spPr/>
      <dgm:t>
        <a:bodyPr/>
        <a:lstStyle/>
        <a:p>
          <a:endParaRPr lang="en-US"/>
        </a:p>
      </dgm:t>
    </dgm:pt>
    <dgm:pt modelId="{0C99FC60-7038-4E5D-98FF-66E93616FB76}" type="pres">
      <dgm:prSet presAssocID="{B0BC8286-F6DB-47BA-8FD2-B69FD5FB51B9}" presName="node" presStyleLbl="node1" presStyleIdx="2" presStyleCnt="3">
        <dgm:presLayoutVars>
          <dgm:bulletEnabled val="1"/>
        </dgm:presLayoutVars>
      </dgm:prSet>
      <dgm:spPr/>
      <dgm:t>
        <a:bodyPr/>
        <a:lstStyle/>
        <a:p>
          <a:endParaRPr lang="en-US"/>
        </a:p>
      </dgm:t>
    </dgm:pt>
  </dgm:ptLst>
  <dgm:cxnLst>
    <dgm:cxn modelId="{06A616A9-91C7-4CCB-9711-2020F3E8C144}" type="presOf" srcId="{137B5D32-2BD8-4864-927C-80CE7AA53059}" destId="{F3942DD5-D233-45F4-B326-83E8BB50AD5C}" srcOrd="0" destOrd="0" presId="urn:microsoft.com/office/officeart/2005/8/layout/process1"/>
    <dgm:cxn modelId="{58FBB9FC-C0E0-4E0E-8DB9-386C96237DB6}" type="presOf" srcId="{6692AE74-FF94-44AC-BD0B-83DD284E84B3}" destId="{5C47BD9A-431A-4F6B-815E-7AFA8B5E7DCC}" srcOrd="0" destOrd="0" presId="urn:microsoft.com/office/officeart/2005/8/layout/process1"/>
    <dgm:cxn modelId="{3239578F-DB91-4CEC-9AA1-C954091BD19E}" srcId="{D438DAAB-177B-49AD-83CE-2F65166FCCAD}" destId="{6692AE74-FF94-44AC-BD0B-83DD284E84B3}" srcOrd="0" destOrd="0" parTransId="{EA11C9AA-1F19-4749-A2E2-2651982A3EB3}" sibTransId="{451FEF82-938A-47E7-BFEC-AFA3F0D2B8CE}"/>
    <dgm:cxn modelId="{5BE82816-A001-4E3C-8A6C-86817F085468}" type="presOf" srcId="{B0BC8286-F6DB-47BA-8FD2-B69FD5FB51B9}" destId="{0C99FC60-7038-4E5D-98FF-66E93616FB76}" srcOrd="0" destOrd="0" presId="urn:microsoft.com/office/officeart/2005/8/layout/process1"/>
    <dgm:cxn modelId="{07ED9774-6535-4191-BE59-2DD1CE74F1C1}" type="presOf" srcId="{137B5D32-2BD8-4864-927C-80CE7AA53059}" destId="{73A0EDB1-72D3-4DAC-B8DD-206493D2F84E}" srcOrd="1" destOrd="0" presId="urn:microsoft.com/office/officeart/2005/8/layout/process1"/>
    <dgm:cxn modelId="{DF300BDD-BE5F-4222-8E54-D672AEE3D517}" type="presOf" srcId="{D438DAAB-177B-49AD-83CE-2F65166FCCAD}" destId="{286666D3-9E95-4019-BA40-F7B87BB61A00}" srcOrd="0" destOrd="0" presId="urn:microsoft.com/office/officeart/2005/8/layout/process1"/>
    <dgm:cxn modelId="{73884B7F-2D17-4673-B27B-5FC889B8F2B5}" srcId="{D438DAAB-177B-49AD-83CE-2F65166FCCAD}" destId="{B0BC8286-F6DB-47BA-8FD2-B69FD5FB51B9}" srcOrd="2" destOrd="0" parTransId="{9A552BD2-6694-4E8F-8918-1B382F79227A}" sibTransId="{D3A4668B-21FE-4921-89DD-363613710C35}"/>
    <dgm:cxn modelId="{B3240931-0CD2-4B9C-9E96-A90F969F42B3}" type="presOf" srcId="{523C6CAF-64AC-45F7-9D31-B04F07EEEA8B}" destId="{B91D0DFC-3F2D-4443-BAED-42043175B5A2}" srcOrd="0" destOrd="0" presId="urn:microsoft.com/office/officeart/2005/8/layout/process1"/>
    <dgm:cxn modelId="{6D67B450-A838-4CF0-9CCD-4763C24DB6E9}" type="presOf" srcId="{451FEF82-938A-47E7-BFEC-AFA3F0D2B8CE}" destId="{5226675A-FB06-4204-8CA3-AF7B8E3C2A18}" srcOrd="1" destOrd="0" presId="urn:microsoft.com/office/officeart/2005/8/layout/process1"/>
    <dgm:cxn modelId="{5E760FDB-E621-404A-965F-DB7D463A1058}" type="presOf" srcId="{451FEF82-938A-47E7-BFEC-AFA3F0D2B8CE}" destId="{4EFF66ED-54C2-4030-A141-BF6FF1143BB8}" srcOrd="0" destOrd="0" presId="urn:microsoft.com/office/officeart/2005/8/layout/process1"/>
    <dgm:cxn modelId="{E1150A8D-A4A3-4B4C-8183-10AE1E99DF3D}" srcId="{D438DAAB-177B-49AD-83CE-2F65166FCCAD}" destId="{523C6CAF-64AC-45F7-9D31-B04F07EEEA8B}" srcOrd="1" destOrd="0" parTransId="{634786A3-A393-41FE-B595-9B9FC98547BB}" sibTransId="{137B5D32-2BD8-4864-927C-80CE7AA53059}"/>
    <dgm:cxn modelId="{1EFF2135-7415-4AA5-91E4-840467543144}" type="presParOf" srcId="{286666D3-9E95-4019-BA40-F7B87BB61A00}" destId="{5C47BD9A-431A-4F6B-815E-7AFA8B5E7DCC}" srcOrd="0" destOrd="0" presId="urn:microsoft.com/office/officeart/2005/8/layout/process1"/>
    <dgm:cxn modelId="{3343BDA1-1F1F-4706-B7CE-1F4030C06053}" type="presParOf" srcId="{286666D3-9E95-4019-BA40-F7B87BB61A00}" destId="{4EFF66ED-54C2-4030-A141-BF6FF1143BB8}" srcOrd="1" destOrd="0" presId="urn:microsoft.com/office/officeart/2005/8/layout/process1"/>
    <dgm:cxn modelId="{13D3B83E-04F7-4E74-842F-601BB80EAB50}" type="presParOf" srcId="{4EFF66ED-54C2-4030-A141-BF6FF1143BB8}" destId="{5226675A-FB06-4204-8CA3-AF7B8E3C2A18}" srcOrd="0" destOrd="0" presId="urn:microsoft.com/office/officeart/2005/8/layout/process1"/>
    <dgm:cxn modelId="{BAFDC74F-C45C-4397-A3BB-76AE88DC827E}" type="presParOf" srcId="{286666D3-9E95-4019-BA40-F7B87BB61A00}" destId="{B91D0DFC-3F2D-4443-BAED-42043175B5A2}" srcOrd="2" destOrd="0" presId="urn:microsoft.com/office/officeart/2005/8/layout/process1"/>
    <dgm:cxn modelId="{DF6909D5-A596-4540-9AC0-D40EDDF3FCA1}" type="presParOf" srcId="{286666D3-9E95-4019-BA40-F7B87BB61A00}" destId="{F3942DD5-D233-45F4-B326-83E8BB50AD5C}" srcOrd="3" destOrd="0" presId="urn:microsoft.com/office/officeart/2005/8/layout/process1"/>
    <dgm:cxn modelId="{B4363640-BFD5-4C2F-9DF9-B9639F712AF0}" type="presParOf" srcId="{F3942DD5-D233-45F4-B326-83E8BB50AD5C}" destId="{73A0EDB1-72D3-4DAC-B8DD-206493D2F84E}" srcOrd="0" destOrd="0" presId="urn:microsoft.com/office/officeart/2005/8/layout/process1"/>
    <dgm:cxn modelId="{EE6E53FD-81E9-4B02-BA65-D4F6D25D3C53}" type="presParOf" srcId="{286666D3-9E95-4019-BA40-F7B87BB61A00}" destId="{0C99FC60-7038-4E5D-98FF-66E93616FB7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7BD9A-431A-4F6B-815E-7AFA8B5E7DCC}">
      <dsp:nvSpPr>
        <dsp:cNvPr id="0" name=""/>
        <dsp:cNvSpPr/>
      </dsp:nvSpPr>
      <dsp:spPr>
        <a:xfrm>
          <a:off x="5660" y="520395"/>
          <a:ext cx="1691807" cy="10150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Support respiration </a:t>
          </a:r>
        </a:p>
      </dsp:txBody>
      <dsp:txXfrm>
        <a:off x="35391" y="550126"/>
        <a:ext cx="1632345" cy="955622"/>
      </dsp:txXfrm>
    </dsp:sp>
    <dsp:sp modelId="{4EFF66ED-54C2-4030-A141-BF6FF1143BB8}">
      <dsp:nvSpPr>
        <dsp:cNvPr id="0" name=""/>
        <dsp:cNvSpPr/>
      </dsp:nvSpPr>
      <dsp:spPr>
        <a:xfrm>
          <a:off x="1866648" y="818153"/>
          <a:ext cx="358663" cy="4195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1866648" y="902067"/>
        <a:ext cx="251064" cy="251740"/>
      </dsp:txXfrm>
    </dsp:sp>
    <dsp:sp modelId="{B91D0DFC-3F2D-4443-BAED-42043175B5A2}">
      <dsp:nvSpPr>
        <dsp:cNvPr id="0" name=""/>
        <dsp:cNvSpPr/>
      </dsp:nvSpPr>
      <dsp:spPr>
        <a:xfrm>
          <a:off x="2374190" y="520395"/>
          <a:ext cx="1691807" cy="10150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Cholinesterase reactivator</a:t>
          </a:r>
        </a:p>
      </dsp:txBody>
      <dsp:txXfrm>
        <a:off x="2403921" y="550126"/>
        <a:ext cx="1632345" cy="955622"/>
      </dsp:txXfrm>
    </dsp:sp>
    <dsp:sp modelId="{F3942DD5-D233-45F4-B326-83E8BB50AD5C}">
      <dsp:nvSpPr>
        <dsp:cNvPr id="0" name=""/>
        <dsp:cNvSpPr/>
      </dsp:nvSpPr>
      <dsp:spPr>
        <a:xfrm>
          <a:off x="4235178" y="818153"/>
          <a:ext cx="358663" cy="4195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235178" y="902067"/>
        <a:ext cx="251064" cy="251740"/>
      </dsp:txXfrm>
    </dsp:sp>
    <dsp:sp modelId="{0C99FC60-7038-4E5D-98FF-66E93616FB76}">
      <dsp:nvSpPr>
        <dsp:cNvPr id="0" name=""/>
        <dsp:cNvSpPr/>
      </dsp:nvSpPr>
      <dsp:spPr>
        <a:xfrm>
          <a:off x="4742720" y="520395"/>
          <a:ext cx="1691807" cy="10150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atropine</a:t>
          </a:r>
        </a:p>
      </dsp:txBody>
      <dsp:txXfrm>
        <a:off x="4772451" y="550126"/>
        <a:ext cx="1632345" cy="95562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1/9/17</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2.jpeg"/><Relationship Id="rId6" Type="http://schemas.openxmlformats.org/officeDocument/2006/relationships/image" Target="../media/image3.jpe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6" name="Picture 25"/>
          <p:cNvPicPr>
            <a:picLocks noChangeAspect="1"/>
          </p:cNvPicPr>
          <p:nvPr userDrawn="1"/>
        </p:nvPicPr>
        <p:blipFill rotWithShape="1">
          <a:blip r:embed="rId2" cstate="print">
            <a:extLst>
              <a:ext uri="{28A0092B-C50C-407E-A947-70E740481C1C}">
                <a14:useLocalDpi xmlns:a14="http://schemas.microsoft.com/office/drawing/2010/main" val="0"/>
              </a:ext>
            </a:extLst>
          </a:blip>
          <a:srcRect l="1871" t="15000" r="904" b="5893"/>
          <a:stretch/>
        </p:blipFill>
        <p:spPr>
          <a:xfrm flipH="1">
            <a:off x="0" y="1910443"/>
            <a:ext cx="6858000" cy="7233557"/>
          </a:xfrm>
          <a:prstGeom prst="rect">
            <a:avLst/>
          </a:prstGeom>
        </p:spPr>
      </p:pic>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00" t="31264" r="17501" b="25042"/>
          <a:stretch/>
        </p:blipFill>
        <p:spPr>
          <a:xfrm>
            <a:off x="63736" y="272232"/>
            <a:ext cx="1587028" cy="903425"/>
          </a:xfrm>
          <a:prstGeom prst="rect">
            <a:avLst/>
          </a:prstGeom>
        </p:spPr>
      </p:pic>
      <p:grpSp>
        <p:nvGrpSpPr>
          <p:cNvPr id="10" name="Group 9"/>
          <p:cNvGrpSpPr/>
          <p:nvPr userDrawn="1"/>
        </p:nvGrpSpPr>
        <p:grpSpPr>
          <a:xfrm>
            <a:off x="389953" y="7478052"/>
            <a:ext cx="124397" cy="141865"/>
            <a:chOff x="-4889" y="0"/>
            <a:chExt cx="150376" cy="171424"/>
          </a:xfrm>
          <a:solidFill>
            <a:srgbClr val="5787B7"/>
          </a:solidFill>
        </p:grpSpPr>
        <p:sp>
          <p:nvSpPr>
            <p:cNvPr id="11"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12"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a:p>
          </p:txBody>
        </p:sp>
      </p:grpSp>
      <p:sp>
        <p:nvSpPr>
          <p:cNvPr id="13" name="Rectangle 12"/>
          <p:cNvSpPr/>
          <p:nvPr userDrawn="1"/>
        </p:nvSpPr>
        <p:spPr>
          <a:xfrm>
            <a:off x="519610" y="7383142"/>
            <a:ext cx="3429000" cy="1200329"/>
          </a:xfrm>
          <a:prstGeom prst="rect">
            <a:avLst/>
          </a:prstGeom>
        </p:spPr>
        <p:txBody>
          <a:bodyPr>
            <a:spAutoFit/>
          </a:bodyPr>
          <a:lstStyle/>
          <a:p>
            <a:pPr algn="l"/>
            <a:r>
              <a:rPr lang="en-US" dirty="0">
                <a:solidFill>
                  <a:srgbClr val="2E6AA6"/>
                </a:solidFill>
              </a:rPr>
              <a:t>Titles</a:t>
            </a:r>
          </a:p>
          <a:p>
            <a:pPr algn="l"/>
            <a:r>
              <a:rPr lang="en-US" dirty="0">
                <a:solidFill>
                  <a:srgbClr val="9B261F"/>
                </a:solidFill>
              </a:rPr>
              <a:t>Very important</a:t>
            </a:r>
          </a:p>
          <a:p>
            <a:pPr algn="l"/>
            <a:r>
              <a:rPr lang="en-US" dirty="0">
                <a:solidFill>
                  <a:srgbClr val="A6A6A6"/>
                </a:solidFill>
              </a:rPr>
              <a:t>Extra information</a:t>
            </a:r>
          </a:p>
          <a:p>
            <a:pPr algn="l"/>
            <a:r>
              <a:rPr lang="en-US" dirty="0">
                <a:solidFill>
                  <a:srgbClr val="00B050"/>
                </a:solidFill>
              </a:rPr>
              <a:t>Terms</a:t>
            </a:r>
          </a:p>
        </p:txBody>
      </p:sp>
      <p:grpSp>
        <p:nvGrpSpPr>
          <p:cNvPr id="14" name="Group 13"/>
          <p:cNvGrpSpPr/>
          <p:nvPr userDrawn="1"/>
        </p:nvGrpSpPr>
        <p:grpSpPr>
          <a:xfrm>
            <a:off x="388184" y="7748766"/>
            <a:ext cx="124397" cy="141865"/>
            <a:chOff x="-4889" y="0"/>
            <a:chExt cx="150376" cy="171424"/>
          </a:xfrm>
          <a:solidFill>
            <a:srgbClr val="9B261F"/>
          </a:solidFill>
        </p:grpSpPr>
        <p:sp>
          <p:nvSpPr>
            <p:cNvPr id="15"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16"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a:p>
          </p:txBody>
        </p:sp>
      </p:grpSp>
      <p:grpSp>
        <p:nvGrpSpPr>
          <p:cNvPr id="17" name="Group 16"/>
          <p:cNvGrpSpPr/>
          <p:nvPr userDrawn="1"/>
        </p:nvGrpSpPr>
        <p:grpSpPr>
          <a:xfrm>
            <a:off x="385553" y="8025409"/>
            <a:ext cx="124397" cy="141865"/>
            <a:chOff x="-4889" y="0"/>
            <a:chExt cx="150376" cy="171424"/>
          </a:xfrm>
          <a:solidFill>
            <a:srgbClr val="A6A6A6"/>
          </a:solidFill>
        </p:grpSpPr>
        <p:sp>
          <p:nvSpPr>
            <p:cNvPr id="18"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19"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a:p>
          </p:txBody>
        </p:sp>
      </p:grpSp>
      <p:grpSp>
        <p:nvGrpSpPr>
          <p:cNvPr id="20" name="Group 19"/>
          <p:cNvGrpSpPr/>
          <p:nvPr userDrawn="1"/>
        </p:nvGrpSpPr>
        <p:grpSpPr>
          <a:xfrm>
            <a:off x="385553" y="8321832"/>
            <a:ext cx="124397" cy="141865"/>
            <a:chOff x="-4889" y="0"/>
            <a:chExt cx="150376" cy="171424"/>
          </a:xfrm>
          <a:solidFill>
            <a:srgbClr val="00B050"/>
          </a:solidFill>
        </p:grpSpPr>
        <p:sp>
          <p:nvSpPr>
            <p:cNvPr id="21"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22"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a:p>
          </p:txBody>
        </p:sp>
      </p:grpSp>
      <p:pic>
        <p:nvPicPr>
          <p:cNvPr id="25" name="Picture 24"/>
          <p:cNvPicPr>
            <a:picLocks noChangeAspect="1"/>
          </p:cNvPicPr>
          <p:nvPr userDrawn="1"/>
        </p:nvPicPr>
        <p:blipFill rotWithShape="1">
          <a:blip r:embed="rId4" cstate="print">
            <a:extLst>
              <a:ext uri="{28A0092B-C50C-407E-A947-70E740481C1C}">
                <a14:useLocalDpi xmlns:a14="http://schemas.microsoft.com/office/drawing/2010/main" val="0"/>
              </a:ext>
            </a:extLst>
          </a:blip>
          <a:srcRect l="15094" t="27778" r="14152" b="8889"/>
          <a:stretch/>
        </p:blipFill>
        <p:spPr>
          <a:xfrm>
            <a:off x="5343967" y="224790"/>
            <a:ext cx="1313565" cy="998307"/>
          </a:xfrm>
          <a:prstGeom prst="rect">
            <a:avLst/>
          </a:prstGeom>
        </p:spPr>
      </p:pic>
      <p:sp>
        <p:nvSpPr>
          <p:cNvPr id="24" name="Slide Number Placeholder 5"/>
          <p:cNvSpPr txBox="1">
            <a:spLocks/>
          </p:cNvSpPr>
          <p:nvPr userDrawn="1"/>
        </p:nvSpPr>
        <p:spPr>
          <a:xfrm>
            <a:off x="-968855" y="8736437"/>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2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mtClean="0"/>
              <a:pPr/>
              <a:t>‹#›</a:t>
            </a:fld>
            <a:endParaRPr lang="en-US" dirty="0"/>
          </a:p>
        </p:txBody>
      </p:sp>
    </p:spTree>
    <p:extLst>
      <p:ext uri="{BB962C8B-B14F-4D97-AF65-F5344CB8AC3E}">
        <p14:creationId xmlns:p14="http://schemas.microsoft.com/office/powerpoint/2010/main" val="548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505BAB-76E4-4F8B-BEE7-D8A0F4C2FC4B}" type="datetime1">
              <a:rPr lang="en-US" smtClean="0"/>
              <a:t>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222478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5724E3-D810-4E96-817D-348D62A58565}" type="datetime1">
              <a:rPr lang="en-US" smtClean="0"/>
              <a:t>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179045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4" name="Rectangle 23"/>
          <p:cNvSpPr/>
          <p:nvPr userDrawn="1"/>
        </p:nvSpPr>
        <p:spPr>
          <a:xfrm>
            <a:off x="0" y="0"/>
            <a:ext cx="6857999" cy="914400"/>
          </a:xfrm>
          <a:prstGeom prst="rect">
            <a:avLst/>
          </a:prstGeom>
          <a:solidFill>
            <a:srgbClr val="2E6AA6"/>
          </a:solidFill>
          <a:ln>
            <a:solidFill>
              <a:srgbClr val="2E6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userDrawn="1"/>
        </p:nvCxnSpPr>
        <p:spPr>
          <a:xfrm flipV="1">
            <a:off x="287649" y="-74674"/>
            <a:ext cx="2023825" cy="1328061"/>
          </a:xfrm>
          <a:prstGeom prst="line">
            <a:avLst/>
          </a:prstGeom>
          <a:ln w="11112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871" t="15000" r="904" b="5893"/>
          <a:stretch/>
        </p:blipFill>
        <p:spPr>
          <a:xfrm flipH="1">
            <a:off x="0" y="1910443"/>
            <a:ext cx="6858000" cy="7233557"/>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71488" y="2590435"/>
            <a:ext cx="5915025"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7" name="Straight Connector 16"/>
          <p:cNvCxnSpPr/>
          <p:nvPr userDrawn="1"/>
        </p:nvCxnSpPr>
        <p:spPr>
          <a:xfrm>
            <a:off x="-4525" y="914404"/>
            <a:ext cx="6858000" cy="0"/>
          </a:xfrm>
          <a:prstGeom prst="line">
            <a:avLst/>
          </a:prstGeom>
          <a:ln w="111125">
            <a:solidFill>
              <a:srgbClr val="9A261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H="1" flipV="1">
            <a:off x="563692" y="503466"/>
            <a:ext cx="369813" cy="277738"/>
          </a:xfrm>
          <a:prstGeom prst="line">
            <a:avLst/>
          </a:prstGeom>
          <a:ln w="111125">
            <a:solidFill>
              <a:srgbClr val="9A261F"/>
            </a:solidFill>
          </a:ln>
        </p:spPr>
        <p:style>
          <a:lnRef idx="1">
            <a:schemeClr val="accent1"/>
          </a:lnRef>
          <a:fillRef idx="0">
            <a:schemeClr val="accent1"/>
          </a:fillRef>
          <a:effectRef idx="0">
            <a:schemeClr val="accent1"/>
          </a:effectRef>
          <a:fontRef idx="minor">
            <a:schemeClr val="tx1"/>
          </a:fontRef>
        </p:style>
      </p:cxnSp>
      <p:sp>
        <p:nvSpPr>
          <p:cNvPr id="21" name="Oval 20"/>
          <p:cNvSpPr/>
          <p:nvPr userDrawn="1"/>
        </p:nvSpPr>
        <p:spPr>
          <a:xfrm>
            <a:off x="166327" y="202665"/>
            <a:ext cx="506186" cy="448842"/>
          </a:xfrm>
          <a:prstGeom prst="ellipse">
            <a:avLst/>
          </a:prstGeom>
          <a:solidFill>
            <a:srgbClr val="9A261F"/>
          </a:solidFill>
          <a:ln>
            <a:solidFill>
              <a:srgbClr val="9A2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hord 21"/>
          <p:cNvSpPr/>
          <p:nvPr userDrawn="1"/>
        </p:nvSpPr>
        <p:spPr>
          <a:xfrm rot="6768006">
            <a:off x="809863" y="631320"/>
            <a:ext cx="398451" cy="462693"/>
          </a:xfrm>
          <a:prstGeom prst="chord">
            <a:avLst/>
          </a:prstGeom>
          <a:solidFill>
            <a:srgbClr val="9A261F"/>
          </a:solidFill>
          <a:ln>
            <a:solidFill>
              <a:srgbClr val="9A2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Slide Number Placeholder 5"/>
          <p:cNvSpPr txBox="1">
            <a:spLocks/>
          </p:cNvSpPr>
          <p:nvPr userDrawn="1"/>
        </p:nvSpPr>
        <p:spPr>
          <a:xfrm>
            <a:off x="-968855" y="8736437"/>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2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mtClean="0"/>
              <a:pPr/>
              <a:t>‹#›</a:t>
            </a:fld>
            <a:endParaRPr lang="en-US" dirty="0"/>
          </a:p>
        </p:txBody>
      </p:sp>
    </p:spTree>
    <p:extLst>
      <p:ext uri="{BB962C8B-B14F-4D97-AF65-F5344CB8AC3E}">
        <p14:creationId xmlns:p14="http://schemas.microsoft.com/office/powerpoint/2010/main" val="237194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29" name="Picture 28"/>
          <p:cNvPicPr>
            <a:picLocks noChangeAspect="1"/>
          </p:cNvPicPr>
          <p:nvPr userDrawn="1"/>
        </p:nvPicPr>
        <p:blipFill rotWithShape="1">
          <a:blip r:embed="rId2" cstate="print">
            <a:extLst>
              <a:ext uri="{28A0092B-C50C-407E-A947-70E740481C1C}">
                <a14:useLocalDpi xmlns:a14="http://schemas.microsoft.com/office/drawing/2010/main" val="0"/>
              </a:ext>
            </a:extLst>
          </a:blip>
          <a:srcRect l="1871" t="15000" r="904" b="5893"/>
          <a:stretch/>
        </p:blipFill>
        <p:spPr>
          <a:xfrm flipH="1">
            <a:off x="0" y="1910443"/>
            <a:ext cx="6858000" cy="7233557"/>
          </a:xfrm>
          <a:prstGeom prst="rect">
            <a:avLst/>
          </a:prstGeom>
        </p:spPr>
      </p:pic>
      <p:pic>
        <p:nvPicPr>
          <p:cNvPr id="9" name="Picture 8"/>
          <p:cNvPicPr>
            <a:picLocks noChangeAspect="1"/>
          </p:cNvPicPr>
          <p:nvPr userDrawn="1"/>
        </p:nvPicPr>
        <p:blipFill>
          <a:blip r:embed="rId3"/>
          <a:stretch>
            <a:fillRect/>
          </a:stretch>
        </p:blipFill>
        <p:spPr>
          <a:xfrm>
            <a:off x="4620264" y="2190745"/>
            <a:ext cx="1094736" cy="1179739"/>
          </a:xfrm>
          <a:prstGeom prst="rect">
            <a:avLst/>
          </a:prstGeom>
        </p:spPr>
      </p:pic>
      <p:pic>
        <p:nvPicPr>
          <p:cNvPr id="8" name="Picture 7"/>
          <p:cNvPicPr>
            <a:picLocks noChangeAspect="1"/>
          </p:cNvPicPr>
          <p:nvPr userDrawn="1"/>
        </p:nvPicPr>
        <p:blipFill>
          <a:blip r:embed="rId4"/>
          <a:stretch>
            <a:fillRect/>
          </a:stretch>
        </p:blipFill>
        <p:spPr>
          <a:xfrm>
            <a:off x="1143000" y="1949031"/>
            <a:ext cx="1143575" cy="1421453"/>
          </a:xfrm>
          <a:prstGeom prst="rect">
            <a:avLst/>
          </a:prstGeom>
        </p:spPr>
      </p:pic>
      <p:pic>
        <p:nvPicPr>
          <p:cNvPr id="32" name="Picture 31"/>
          <p:cNvPicPr>
            <a:picLocks noChangeAspect="1"/>
          </p:cNvPicPr>
          <p:nvPr userDrawn="1"/>
        </p:nvPicPr>
        <p:blipFill rotWithShape="1">
          <a:blip r:embed="rId5" cstate="print">
            <a:extLst>
              <a:ext uri="{28A0092B-C50C-407E-A947-70E740481C1C}">
                <a14:useLocalDpi xmlns:a14="http://schemas.microsoft.com/office/drawing/2010/main" val="0"/>
              </a:ext>
            </a:extLst>
          </a:blip>
          <a:srcRect l="15000" t="31264" r="17501" b="25042"/>
          <a:stretch/>
        </p:blipFill>
        <p:spPr>
          <a:xfrm>
            <a:off x="63736" y="272232"/>
            <a:ext cx="1587028" cy="903425"/>
          </a:xfrm>
          <a:prstGeom prst="rect">
            <a:avLst/>
          </a:prstGeom>
        </p:spPr>
      </p:pic>
      <p:pic>
        <p:nvPicPr>
          <p:cNvPr id="46" name="Picture 45"/>
          <p:cNvPicPr>
            <a:picLocks noChangeAspect="1"/>
          </p:cNvPicPr>
          <p:nvPr userDrawn="1"/>
        </p:nvPicPr>
        <p:blipFill rotWithShape="1">
          <a:blip r:embed="rId6" cstate="print">
            <a:extLst>
              <a:ext uri="{28A0092B-C50C-407E-A947-70E740481C1C}">
                <a14:useLocalDpi xmlns:a14="http://schemas.microsoft.com/office/drawing/2010/main" val="0"/>
              </a:ext>
            </a:extLst>
          </a:blip>
          <a:srcRect l="15094" t="27778" r="14152" b="8889"/>
          <a:stretch/>
        </p:blipFill>
        <p:spPr>
          <a:xfrm>
            <a:off x="5343967" y="224790"/>
            <a:ext cx="1313565" cy="998307"/>
          </a:xfrm>
          <a:prstGeom prst="rect">
            <a:avLst/>
          </a:prstGeom>
        </p:spPr>
      </p:pic>
      <p:graphicFrame>
        <p:nvGraphicFramePr>
          <p:cNvPr id="47" name="Table 46"/>
          <p:cNvGraphicFramePr>
            <a:graphicFrameLocks noGrp="1"/>
          </p:cNvGraphicFramePr>
          <p:nvPr userDrawn="1">
            <p:extLst>
              <p:ext uri="{D42A27DB-BD31-4B8C-83A1-F6EECF244321}">
                <p14:modId xmlns:p14="http://schemas.microsoft.com/office/powerpoint/2010/main" val="3973117008"/>
              </p:ext>
            </p:extLst>
          </p:nvPr>
        </p:nvGraphicFramePr>
        <p:xfrm>
          <a:off x="1143000" y="3036358"/>
          <a:ext cx="4572000" cy="4328160"/>
        </p:xfrm>
        <a:graphic>
          <a:graphicData uri="http://schemas.openxmlformats.org/drawingml/2006/table">
            <a:tbl>
              <a:tblPr firstRow="1" bandRow="1">
                <a:tableStyleId>{74C1A8A3-306A-4EB7-A6B1-4F7E0EB9C5D6}</a:tableStyleId>
              </a:tblPr>
              <a:tblGrid>
                <a:gridCol w="2286000">
                  <a:extLst>
                    <a:ext uri="{9D8B030D-6E8A-4147-A177-3AD203B41FA5}">
                      <a16:colId xmlns:a16="http://schemas.microsoft.com/office/drawing/2014/main" xmlns="" val="911117513"/>
                    </a:ext>
                  </a:extLst>
                </a:gridCol>
                <a:gridCol w="2286000">
                  <a:extLst>
                    <a:ext uri="{9D8B030D-6E8A-4147-A177-3AD203B41FA5}">
                      <a16:colId xmlns:a16="http://schemas.microsoft.com/office/drawing/2014/main" xmlns="" val="789468325"/>
                    </a:ext>
                  </a:extLst>
                </a:gridCol>
              </a:tblGrid>
              <a:tr h="396240">
                <a:tc>
                  <a:txBody>
                    <a:bodyPr/>
                    <a:lstStyle/>
                    <a:p>
                      <a:pPr algn="ctr"/>
                      <a:r>
                        <a:rPr lang="en-US" sz="1800" dirty="0"/>
                        <a:t>Boys</a:t>
                      </a:r>
                      <a:endParaRPr lang="en-US" sz="1800" b="0" dirty="0"/>
                    </a:p>
                  </a:txBody>
                  <a:tcPr/>
                </a:tc>
                <a:tc>
                  <a:txBody>
                    <a:bodyPr/>
                    <a:lstStyle/>
                    <a:p>
                      <a:pPr algn="ctr"/>
                      <a:r>
                        <a:rPr lang="en-US" sz="1800" dirty="0"/>
                        <a:t>Girls</a:t>
                      </a:r>
                      <a:endParaRPr lang="en-US" sz="1800" b="0" dirty="0"/>
                    </a:p>
                  </a:txBody>
                  <a:tcPr/>
                </a:tc>
                <a:extLst>
                  <a:ext uri="{0D108BD9-81ED-4DB2-BD59-A6C34878D82A}">
                    <a16:rowId xmlns:a16="http://schemas.microsoft.com/office/drawing/2014/main" xmlns="" val="2063311802"/>
                  </a:ext>
                </a:extLst>
              </a:tr>
              <a:tr h="396240">
                <a:tc>
                  <a:txBody>
                    <a:bodyPr/>
                    <a:lstStyle/>
                    <a:p>
                      <a:pPr algn="ctr"/>
                      <a:r>
                        <a:rPr lang="ar-SA" sz="1800" dirty="0"/>
                        <a:t>عبدالرحمن ذكري </a:t>
                      </a:r>
                      <a:endParaRPr lang="en-US" sz="1800" b="0" dirty="0"/>
                    </a:p>
                  </a:txBody>
                  <a:tcPr/>
                </a:tc>
                <a:tc>
                  <a:txBody>
                    <a:bodyPr/>
                    <a:lstStyle/>
                    <a:p>
                      <a:pPr algn="ctr"/>
                      <a:r>
                        <a:rPr lang="ar-SA" sz="1800" dirty="0"/>
                        <a:t>اللولو الصليهم</a:t>
                      </a:r>
                      <a:endParaRPr lang="en-US" sz="1800" b="0" dirty="0"/>
                    </a:p>
                  </a:txBody>
                  <a:tcPr/>
                </a:tc>
                <a:extLst>
                  <a:ext uri="{0D108BD9-81ED-4DB2-BD59-A6C34878D82A}">
                    <a16:rowId xmlns:a16="http://schemas.microsoft.com/office/drawing/2014/main" xmlns="" val="1650623242"/>
                  </a:ext>
                </a:extLst>
              </a:tr>
              <a:tr h="396240">
                <a:tc>
                  <a:txBody>
                    <a:bodyPr/>
                    <a:lstStyle/>
                    <a:p>
                      <a:pPr algn="ctr"/>
                      <a:r>
                        <a:rPr lang="ar-SA" sz="1800" dirty="0"/>
                        <a:t>عبدالعزيز رضوان</a:t>
                      </a:r>
                      <a:endParaRPr lang="en-US" sz="1800" b="0" dirty="0"/>
                    </a:p>
                  </a:txBody>
                  <a:tcPr>
                    <a:noFill/>
                  </a:tcPr>
                </a:tc>
                <a:tc>
                  <a:txBody>
                    <a:bodyPr/>
                    <a:lstStyle/>
                    <a:p>
                      <a:pPr algn="ctr"/>
                      <a:r>
                        <a:rPr lang="ar-SA" sz="1800" dirty="0"/>
                        <a:t>روان سعد القحطاني</a:t>
                      </a:r>
                      <a:endParaRPr lang="en-US" sz="1800" b="0" dirty="0"/>
                    </a:p>
                  </a:txBody>
                  <a:tcPr>
                    <a:noFill/>
                  </a:tcPr>
                </a:tc>
                <a:extLst>
                  <a:ext uri="{0D108BD9-81ED-4DB2-BD59-A6C34878D82A}">
                    <a16:rowId xmlns:a16="http://schemas.microsoft.com/office/drawing/2014/main" xmlns="" val="856330458"/>
                  </a:ext>
                </a:extLst>
              </a:tr>
              <a:tr h="36576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مؤيد</a:t>
                      </a:r>
                      <a:r>
                        <a:rPr lang="ar-SA" sz="1800" baseline="0" dirty="0"/>
                        <a:t> أحمد</a:t>
                      </a:r>
                      <a:endParaRPr lang="en-US" sz="1800" b="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أثير الرشيد</a:t>
                      </a:r>
                      <a:endParaRPr lang="en-US" sz="1800" b="0" dirty="0"/>
                    </a:p>
                  </a:txBody>
                  <a:tcPr/>
                </a:tc>
                <a:extLst>
                  <a:ext uri="{0D108BD9-81ED-4DB2-BD59-A6C34878D82A}">
                    <a16:rowId xmlns:a16="http://schemas.microsoft.com/office/drawing/2014/main" xmlns="" val="350299902"/>
                  </a:ext>
                </a:extLst>
              </a:tr>
              <a:tr h="396240">
                <a:tc>
                  <a:txBody>
                    <a:bodyPr/>
                    <a:lstStyle/>
                    <a:p>
                      <a:pPr algn="ctr"/>
                      <a:r>
                        <a:rPr lang="ar-SA" sz="1800" dirty="0"/>
                        <a:t>فيصل العباد</a:t>
                      </a:r>
                      <a:endParaRPr lang="en-US" sz="1800" b="0" dirty="0"/>
                    </a:p>
                  </a:txBody>
                  <a:tcPr>
                    <a:noFill/>
                  </a:tcPr>
                </a:tc>
                <a:tc>
                  <a:txBody>
                    <a:bodyPr/>
                    <a:lstStyle/>
                    <a:p>
                      <a:pPr algn="ctr"/>
                      <a:r>
                        <a:rPr lang="ar-SA" sz="1800" dirty="0"/>
                        <a:t>سما الحربي</a:t>
                      </a:r>
                      <a:endParaRPr lang="en-US" sz="1800" b="0" dirty="0"/>
                    </a:p>
                  </a:txBody>
                  <a:tcPr>
                    <a:noFill/>
                  </a:tcPr>
                </a:tc>
                <a:extLst>
                  <a:ext uri="{0D108BD9-81ED-4DB2-BD59-A6C34878D82A}">
                    <a16:rowId xmlns:a16="http://schemas.microsoft.com/office/drawing/2014/main" xmlns="" val="2479132213"/>
                  </a:ext>
                </a:extLst>
              </a:tr>
              <a:tr h="396240">
                <a:tc>
                  <a:txBody>
                    <a:bodyPr/>
                    <a:lstStyle/>
                    <a:p>
                      <a:pPr algn="ctr"/>
                      <a:r>
                        <a:rPr lang="ar-SA" sz="1800" dirty="0"/>
                        <a:t>فارس النفيسة </a:t>
                      </a:r>
                      <a:endParaRPr lang="en-US" sz="1800" b="0" dirty="0"/>
                    </a:p>
                  </a:txBody>
                  <a:tcPr/>
                </a:tc>
                <a:tc>
                  <a:txBody>
                    <a:bodyPr/>
                    <a:lstStyle/>
                    <a:p>
                      <a:pPr algn="ctr"/>
                      <a:r>
                        <a:rPr lang="ar-SA" sz="1800" dirty="0"/>
                        <a:t>نوره</a:t>
                      </a:r>
                      <a:r>
                        <a:rPr lang="ar-SA" sz="1800" baseline="0" dirty="0"/>
                        <a:t> الشبيب</a:t>
                      </a:r>
                      <a:endParaRPr lang="en-US" sz="1800" b="0" dirty="0"/>
                    </a:p>
                  </a:txBody>
                  <a:tcPr/>
                </a:tc>
                <a:extLst>
                  <a:ext uri="{0D108BD9-81ED-4DB2-BD59-A6C34878D82A}">
                    <a16:rowId xmlns:a16="http://schemas.microsoft.com/office/drawing/2014/main" xmlns="" val="3725425001"/>
                  </a:ext>
                </a:extLst>
              </a:tr>
              <a:tr h="396240">
                <a:tc>
                  <a:txBody>
                    <a:bodyPr/>
                    <a:lstStyle/>
                    <a:p>
                      <a:pPr algn="ctr"/>
                      <a:r>
                        <a:rPr lang="ar-SA" sz="1800" dirty="0"/>
                        <a:t>خالد العيسى </a:t>
                      </a:r>
                      <a:endParaRPr lang="en-US" sz="1800" b="0" dirty="0"/>
                    </a:p>
                  </a:txBody>
                  <a:tcPr>
                    <a:noFill/>
                  </a:tcPr>
                </a:tc>
                <a:tc>
                  <a:txBody>
                    <a:bodyPr/>
                    <a:lstStyle/>
                    <a:p>
                      <a:pPr algn="ctr"/>
                      <a:r>
                        <a:rPr lang="ar-SA" sz="1800" dirty="0"/>
                        <a:t>وتين الحمود</a:t>
                      </a:r>
                      <a:endParaRPr lang="en-US" sz="1800" b="0" dirty="0"/>
                    </a:p>
                  </a:txBody>
                  <a:tcPr>
                    <a:noFill/>
                  </a:tcPr>
                </a:tc>
                <a:extLst>
                  <a:ext uri="{0D108BD9-81ED-4DB2-BD59-A6C34878D82A}">
                    <a16:rowId xmlns:a16="http://schemas.microsoft.com/office/drawing/2014/main" xmlns="" val="1436267835"/>
                  </a:ext>
                </a:extLst>
              </a:tr>
              <a:tr h="396240">
                <a:tc>
                  <a:txBody>
                    <a:bodyPr/>
                    <a:lstStyle/>
                    <a:p>
                      <a:pPr algn="ctr"/>
                      <a:r>
                        <a:rPr lang="ar-SA" sz="1800" b="0" dirty="0"/>
                        <a:t>عمر التركستاني</a:t>
                      </a:r>
                      <a:endParaRPr lang="en-US" sz="1800" b="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أمل القرني</a:t>
                      </a:r>
                      <a:endParaRPr lang="en-US" sz="1800" b="0" dirty="0"/>
                    </a:p>
                  </a:txBody>
                  <a:tcPr/>
                </a:tc>
                <a:extLst>
                  <a:ext uri="{0D108BD9-81ED-4DB2-BD59-A6C34878D82A}">
                    <a16:rowId xmlns:a16="http://schemas.microsoft.com/office/drawing/2014/main" xmlns="" val="1367017139"/>
                  </a:ext>
                </a:extLst>
              </a:tr>
              <a:tr h="3962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عبدالرحمن</a:t>
                      </a:r>
                      <a:r>
                        <a:rPr lang="ar-SA" sz="1800" baseline="0" dirty="0"/>
                        <a:t> الجريان</a:t>
                      </a:r>
                      <a:endParaRPr lang="ar-SA" sz="1800" b="0" baseline="0" dirty="0"/>
                    </a:p>
                  </a:txBody>
                  <a:tcP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ابتسام المطيري</a:t>
                      </a:r>
                      <a:endParaRPr lang="en-US" sz="1800" b="0" dirty="0"/>
                    </a:p>
                  </a:txBody>
                  <a:tcPr>
                    <a:noFill/>
                  </a:tcPr>
                </a:tc>
                <a:extLst>
                  <a:ext uri="{0D108BD9-81ED-4DB2-BD59-A6C34878D82A}">
                    <a16:rowId xmlns:a16="http://schemas.microsoft.com/office/drawing/2014/main" xmlns="" val="3065719346"/>
                  </a:ext>
                </a:extLst>
              </a:tr>
              <a:tr h="396240">
                <a:tc>
                  <a:txBody>
                    <a:bodyPr/>
                    <a:lstStyle/>
                    <a:p>
                      <a:pPr algn="ctr"/>
                      <a:r>
                        <a:rPr lang="ar-SA" sz="1800" dirty="0"/>
                        <a:t>محمد خوجة </a:t>
                      </a:r>
                      <a:endParaRPr lang="en-US" sz="1800" b="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انوار العجمي</a:t>
                      </a:r>
                      <a:endParaRPr lang="en-US" sz="1800" b="0" dirty="0"/>
                    </a:p>
                  </a:txBody>
                  <a:tcPr/>
                </a:tc>
                <a:extLst>
                  <a:ext uri="{0D108BD9-81ED-4DB2-BD59-A6C34878D82A}">
                    <a16:rowId xmlns:a16="http://schemas.microsoft.com/office/drawing/2014/main" xmlns="" val="213623566"/>
                  </a:ext>
                </a:extLst>
              </a:tr>
              <a:tr h="396240">
                <a:tc>
                  <a:txBody>
                    <a:bodyPr/>
                    <a:lstStyle/>
                    <a:p>
                      <a:pPr algn="ctr"/>
                      <a:endParaRPr lang="en-US" sz="1800" b="0" dirty="0"/>
                    </a:p>
                  </a:txBody>
                  <a:tcPr>
                    <a:noFill/>
                  </a:tcPr>
                </a:tc>
                <a:tc>
                  <a:txBody>
                    <a:bodyPr/>
                    <a:lstStyle/>
                    <a:p>
                      <a:pPr algn="ctr"/>
                      <a:r>
                        <a:rPr lang="ar-SA" sz="1800" dirty="0"/>
                        <a:t>رنا باراسين</a:t>
                      </a:r>
                      <a:endParaRPr lang="en-US" sz="1800" b="0" dirty="0"/>
                    </a:p>
                  </a:txBody>
                  <a:tcPr>
                    <a:noFill/>
                  </a:tcPr>
                </a:tc>
                <a:extLst>
                  <a:ext uri="{0D108BD9-81ED-4DB2-BD59-A6C34878D82A}">
                    <a16:rowId xmlns:a16="http://schemas.microsoft.com/office/drawing/2014/main" xmlns="" val="1774457631"/>
                  </a:ext>
                </a:extLst>
              </a:tr>
            </a:tbl>
          </a:graphicData>
        </a:graphic>
      </p:graphicFrame>
      <p:sp>
        <p:nvSpPr>
          <p:cNvPr id="48" name="Rectangle 47"/>
          <p:cNvSpPr/>
          <p:nvPr userDrawn="1"/>
        </p:nvSpPr>
        <p:spPr>
          <a:xfrm>
            <a:off x="243114" y="7143357"/>
            <a:ext cx="3429000" cy="1477328"/>
          </a:xfrm>
          <a:prstGeom prst="rect">
            <a:avLst/>
          </a:prstGeom>
        </p:spPr>
        <p:txBody>
          <a:bodyPr>
            <a:spAutoFit/>
          </a:bodyPr>
          <a:lstStyle/>
          <a:p>
            <a:pPr algn="l"/>
            <a:endParaRPr lang="en-US" sz="1800" baseline="0" dirty="0">
              <a:solidFill>
                <a:schemeClr val="accent5">
                  <a:lumMod val="60000"/>
                  <a:lumOff val="40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accent5">
                    <a:lumMod val="60000"/>
                    <a:lumOff val="40000"/>
                  </a:schemeClr>
                </a:solidFill>
              </a:rPr>
              <a:t>Contact</a:t>
            </a:r>
            <a:r>
              <a:rPr lang="en-US" sz="1800" baseline="0" dirty="0">
                <a:solidFill>
                  <a:schemeClr val="accent5">
                    <a:lumMod val="60000"/>
                    <a:lumOff val="40000"/>
                  </a:schemeClr>
                </a:solidFill>
              </a:rPr>
              <a:t> us :</a:t>
            </a:r>
          </a:p>
          <a:p>
            <a:pPr marL="0" marR="0" lvl="0" indent="0" algn="l" defTabSz="457200" rtl="0" eaLnBrk="1" fontAlgn="auto" latinLnBrk="0" hangingPunct="1">
              <a:lnSpc>
                <a:spcPct val="150000"/>
              </a:lnSpc>
              <a:spcBef>
                <a:spcPts val="0"/>
              </a:spcBef>
              <a:spcAft>
                <a:spcPts val="0"/>
              </a:spcAft>
              <a:buClrTx/>
              <a:buSzTx/>
              <a:buFontTx/>
              <a:buNone/>
              <a:tabLst/>
              <a:defRPr/>
            </a:pPr>
            <a:r>
              <a:rPr lang="en-US" sz="1800" baseline="0" dirty="0">
                <a:solidFill>
                  <a:schemeClr val="accent5">
                    <a:lumMod val="60000"/>
                    <a:lumOff val="40000"/>
                  </a:schemeClr>
                </a:solidFill>
              </a:rPr>
              <a:t>	@Pharma436</a:t>
            </a:r>
          </a:p>
          <a:p>
            <a:pPr algn="l">
              <a:lnSpc>
                <a:spcPct val="150000"/>
              </a:lnSpc>
            </a:pPr>
            <a:r>
              <a:rPr lang="en-US" sz="1800" baseline="0" dirty="0">
                <a:solidFill>
                  <a:schemeClr val="accent5">
                    <a:lumMod val="60000"/>
                    <a:lumOff val="40000"/>
                  </a:schemeClr>
                </a:solidFill>
              </a:rPr>
              <a:t> 	Pharma436@outlook.com</a:t>
            </a:r>
          </a:p>
        </p:txBody>
      </p:sp>
      <p:pic>
        <p:nvPicPr>
          <p:cNvPr id="2050" name="Picture 2" descr="Image result for outlook"/>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7853" y="8230892"/>
            <a:ext cx="347541" cy="3471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twitter logo"/>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27853" y="7833554"/>
            <a:ext cx="276443" cy="224866"/>
          </a:xfrm>
          <a:prstGeom prst="rect">
            <a:avLst/>
          </a:prstGeom>
          <a:noFill/>
          <a:extLst>
            <a:ext uri="{909E8E84-426E-40DD-AFC4-6F175D3DCCD1}">
              <a14:hiddenFill xmlns:a14="http://schemas.microsoft.com/office/drawing/2010/main">
                <a:solidFill>
                  <a:srgbClr val="FFFFFF"/>
                </a:solidFill>
              </a14:hiddenFill>
            </a:ext>
          </a:extLst>
        </p:spPr>
      </p:pic>
      <p:sp>
        <p:nvSpPr>
          <p:cNvPr id="21" name="Slide Number Placeholder 5"/>
          <p:cNvSpPr txBox="1">
            <a:spLocks/>
          </p:cNvSpPr>
          <p:nvPr userDrawn="1"/>
        </p:nvSpPr>
        <p:spPr>
          <a:xfrm>
            <a:off x="-968855" y="8736437"/>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2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mtClean="0"/>
              <a:pPr/>
              <a:t>‹#›</a:t>
            </a:fld>
            <a:endParaRPr lang="en-US" dirty="0"/>
          </a:p>
        </p:txBody>
      </p:sp>
      <p:pic>
        <p:nvPicPr>
          <p:cNvPr id="26" name="Picture 25"/>
          <p:cNvPicPr>
            <a:picLocks noChangeAspect="1"/>
          </p:cNvPicPr>
          <p:nvPr userDrawn="1"/>
        </p:nvPicPr>
        <p:blipFill rotWithShape="1">
          <a:blip r:embed="rId9" cstate="print">
            <a:extLst>
              <a:ext uri="{28A0092B-C50C-407E-A947-70E740481C1C}">
                <a14:useLocalDpi xmlns:a14="http://schemas.microsoft.com/office/drawing/2010/main" val="0"/>
              </a:ext>
            </a:extLst>
          </a:blip>
          <a:srcRect l="15000" t="31264" r="17501" b="25042"/>
          <a:stretch/>
        </p:blipFill>
        <p:spPr>
          <a:xfrm rot="1164955">
            <a:off x="1787977" y="2744404"/>
            <a:ext cx="220564" cy="125557"/>
          </a:xfrm>
          <a:prstGeom prst="rect">
            <a:avLst/>
          </a:prstGeom>
        </p:spPr>
      </p:pic>
      <p:pic>
        <p:nvPicPr>
          <p:cNvPr id="28" name="Picture 27"/>
          <p:cNvPicPr>
            <a:picLocks noChangeAspect="1"/>
          </p:cNvPicPr>
          <p:nvPr userDrawn="1"/>
        </p:nvPicPr>
        <p:blipFill rotWithShape="1">
          <a:blip r:embed="rId9" cstate="print">
            <a:extLst>
              <a:ext uri="{28A0092B-C50C-407E-A947-70E740481C1C}">
                <a14:useLocalDpi xmlns:a14="http://schemas.microsoft.com/office/drawing/2010/main" val="0"/>
              </a:ext>
            </a:extLst>
          </a:blip>
          <a:srcRect l="15000" t="31264" r="17501" b="25042"/>
          <a:stretch/>
        </p:blipFill>
        <p:spPr>
          <a:xfrm rot="20416561">
            <a:off x="4777294" y="2667211"/>
            <a:ext cx="220564" cy="125557"/>
          </a:xfrm>
          <a:prstGeom prst="rect">
            <a:avLst/>
          </a:prstGeom>
        </p:spPr>
      </p:pic>
    </p:spTree>
    <p:extLst>
      <p:ext uri="{BB962C8B-B14F-4D97-AF65-F5344CB8AC3E}">
        <p14:creationId xmlns:p14="http://schemas.microsoft.com/office/powerpoint/2010/main" val="166474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C611B1-3D6B-477A-8474-2D239A2A1E30}" type="datetime1">
              <a:rPr lang="en-US" smtClean="0"/>
              <a:t>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75155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7EDDB-ECFC-4C6A-A764-DDA07B8D50B2}" type="datetime1">
              <a:rPr lang="en-US" smtClean="0"/>
              <a:t>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25069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EE28A4-AFEA-4A34-95A8-247BD3CB8071}" type="datetime1">
              <a:rPr lang="en-US" smtClean="0"/>
              <a:t>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172367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340E1-ABA2-42F5-8697-1953C1EA20E1}" type="datetime1">
              <a:rPr lang="en-US" smtClean="0"/>
              <a:t>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242648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A1440C7-4DFA-4933-83B3-3A392722552D}" type="datetime1">
              <a:rPr lang="en-US" smtClean="0"/>
              <a:t>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726079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9C53EB8-C00B-4BF9-A965-EFF7903BF2A5}" type="datetime1">
              <a:rPr lang="en-US" smtClean="0"/>
              <a:t>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38381782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56D2050-8821-4C78-B239-8673A458227B}" type="datetime1">
              <a:rPr lang="en-US" smtClean="0"/>
              <a:t>1/9/17</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7AFC90E-8276-4409-9486-97887BD13FEA}" type="slidenum">
              <a:rPr lang="en-US" smtClean="0"/>
              <a:t>‹#›</a:t>
            </a:fld>
            <a:endParaRPr lang="en-US"/>
          </a:p>
        </p:txBody>
      </p:sp>
    </p:spTree>
    <p:extLst>
      <p:ext uri="{BB962C8B-B14F-4D97-AF65-F5344CB8AC3E}">
        <p14:creationId xmlns:p14="http://schemas.microsoft.com/office/powerpoint/2010/main" val="3755649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onlineexambuilder.com/indirect-acting-cholinrtgic-drugs/exam-12016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 Id="rId3" Type="http://schemas.openxmlformats.org/officeDocument/2006/relationships/image" Target="../media/image1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15000" t="31264" r="17501" b="25042"/>
          <a:stretch/>
        </p:blipFill>
        <p:spPr>
          <a:xfrm>
            <a:off x="63736" y="272232"/>
            <a:ext cx="1587028" cy="903425"/>
          </a:xfrm>
          <a:prstGeom prst="rect">
            <a:avLst/>
          </a:prstGeom>
        </p:spPr>
      </p:pic>
      <p:sp>
        <p:nvSpPr>
          <p:cNvPr id="32" name="TextBox 31"/>
          <p:cNvSpPr txBox="1"/>
          <p:nvPr/>
        </p:nvSpPr>
        <p:spPr>
          <a:xfrm>
            <a:off x="2490755" y="6021068"/>
            <a:ext cx="3136598" cy="132343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SA" sz="2000" dirty="0">
                <a:solidFill>
                  <a:srgbClr val="2E6AA6"/>
                </a:solidFill>
              </a:rPr>
              <a:t>لا تكن هشا, أي ضربة تسقطك, وأي صدمة تضعفك, وأي فشل يعقدك, وأي خطأ يقتلك, كن قويا, فلا مكان للضعفاء بين الأطباء.</a:t>
            </a:r>
          </a:p>
        </p:txBody>
      </p:sp>
      <p:sp>
        <p:nvSpPr>
          <p:cNvPr id="34" name="TextBox 33"/>
          <p:cNvSpPr txBox="1"/>
          <p:nvPr/>
        </p:nvSpPr>
        <p:spPr>
          <a:xfrm>
            <a:off x="271626" y="3026705"/>
            <a:ext cx="6314739" cy="2462213"/>
          </a:xfrm>
          <a:prstGeom prst="rect">
            <a:avLst/>
          </a:prstGeom>
          <a:noFill/>
        </p:spPr>
        <p:txBody>
          <a:bodyPr wrap="square" rtlCol="0">
            <a:spAutoFit/>
          </a:bodyPr>
          <a:lstStyle/>
          <a:p>
            <a:r>
              <a:rPr lang="en-US" sz="2800" dirty="0">
                <a:solidFill>
                  <a:schemeClr val="bg2">
                    <a:lumMod val="50000"/>
                  </a:schemeClr>
                </a:solidFill>
              </a:rPr>
              <a:t>Objectives: </a:t>
            </a:r>
            <a:endParaRPr lang="ar-SA" dirty="0"/>
          </a:p>
          <a:p>
            <a:pPr lvl="0" algn="ctr" rtl="1"/>
            <a:endParaRPr lang="ar-SA" dirty="0"/>
          </a:p>
          <a:p>
            <a:pPr marL="285750" indent="-285750">
              <a:buFont typeface="Arial" panose="020B0604020202020204" pitchFamily="34" charset="0"/>
              <a:buChar char="•"/>
            </a:pPr>
            <a:r>
              <a:rPr lang="en-US" dirty="0"/>
              <a:t>Classification of indirect acting cholinomimetics</a:t>
            </a:r>
          </a:p>
          <a:p>
            <a:pPr marL="285750" indent="-285750">
              <a:buFont typeface="Arial" panose="020B0604020202020204" pitchFamily="34" charset="0"/>
              <a:buChar char="•"/>
            </a:pPr>
            <a:r>
              <a:rPr lang="en-US" dirty="0"/>
              <a:t>Mechanism of action, kinetics, dynamics and uses of anticholinesterases</a:t>
            </a:r>
          </a:p>
          <a:p>
            <a:pPr marL="285750" indent="-285750">
              <a:buFont typeface="Arial" panose="020B0604020202020204" pitchFamily="34" charset="0"/>
              <a:buChar char="•"/>
            </a:pPr>
            <a:r>
              <a:rPr lang="en-US" dirty="0"/>
              <a:t>Adverse effects &amp; contraindications of anticholinesterases</a:t>
            </a:r>
          </a:p>
          <a:p>
            <a:pPr marL="285750" indent="-285750">
              <a:buFont typeface="Arial" panose="020B0604020202020204" pitchFamily="34" charset="0"/>
              <a:buChar char="•"/>
            </a:pPr>
            <a:r>
              <a:rPr lang="en-US" dirty="0"/>
              <a:t>Symptoms and treatment of organophosphates toxicity</a:t>
            </a:r>
          </a:p>
          <a:p>
            <a:endParaRPr lang="en-US" dirty="0"/>
          </a:p>
        </p:txBody>
      </p:sp>
      <p:sp>
        <p:nvSpPr>
          <p:cNvPr id="3" name="TextBox 2"/>
          <p:cNvSpPr txBox="1"/>
          <p:nvPr/>
        </p:nvSpPr>
        <p:spPr>
          <a:xfrm>
            <a:off x="562703" y="8194431"/>
            <a:ext cx="2866292" cy="369332"/>
          </a:xfrm>
          <a:prstGeom prst="rect">
            <a:avLst/>
          </a:prstGeom>
          <a:solidFill>
            <a:schemeClr val="bg1"/>
          </a:solidFill>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dirty="0">
                <a:solidFill>
                  <a:srgbClr val="00B050"/>
                </a:solidFill>
              </a:rPr>
              <a:t>Doctor’s note</a:t>
            </a:r>
          </a:p>
        </p:txBody>
      </p:sp>
      <p:sp>
        <p:nvSpPr>
          <p:cNvPr id="2" name="Rectangle 1"/>
          <p:cNvSpPr/>
          <p:nvPr/>
        </p:nvSpPr>
        <p:spPr>
          <a:xfrm>
            <a:off x="0" y="1826435"/>
            <a:ext cx="6857999" cy="523220"/>
          </a:xfrm>
          <a:prstGeom prst="rect">
            <a:avLst/>
          </a:prstGeom>
        </p:spPr>
        <p:txBody>
          <a:bodyPr wrap="square">
            <a:spAutoFit/>
          </a:bodyPr>
          <a:lstStyle/>
          <a:p>
            <a:pPr algn="ctr"/>
            <a:r>
              <a:rPr lang="en-US" sz="2800" b="1" dirty="0">
                <a:solidFill>
                  <a:srgbClr val="2E6AA6"/>
                </a:solidFill>
              </a:rPr>
              <a:t>INDIRECT ACTING CHOLINRTGIC DRUGS </a:t>
            </a:r>
            <a:endParaRPr lang="ar-SA" sz="2800" b="1" dirty="0">
              <a:ln w="0"/>
              <a:solidFill>
                <a:srgbClr val="2E6AA6"/>
              </a:solidFill>
              <a:effectLst>
                <a:outerShdw blurRad="38100" dist="25400" dir="5400000" algn="ctr" rotWithShape="0">
                  <a:srgbClr val="6E747A">
                    <a:alpha val="43000"/>
                  </a:srgb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703" y="5762912"/>
            <a:ext cx="1457483" cy="1151860"/>
          </a:xfrm>
          <a:prstGeom prst="rect">
            <a:avLst/>
          </a:prstGeom>
        </p:spPr>
      </p:pic>
    </p:spTree>
    <p:extLst>
      <p:ext uri="{BB962C8B-B14F-4D97-AF65-F5344CB8AC3E}">
        <p14:creationId xmlns:p14="http://schemas.microsoft.com/office/powerpoint/2010/main" val="3286858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sp>
        <p:nvSpPr>
          <p:cNvPr id="4" name="مربع نص 1"/>
          <p:cNvSpPr txBox="1"/>
          <p:nvPr/>
        </p:nvSpPr>
        <p:spPr>
          <a:xfrm>
            <a:off x="432347" y="1137046"/>
            <a:ext cx="5954166" cy="2825389"/>
          </a:xfrm>
          <a:prstGeom prst="rect">
            <a:avLst/>
          </a:prstGeom>
          <a:noFill/>
        </p:spPr>
        <p:txBody>
          <a:bodyPr wrap="square" rtlCol="1">
            <a:spAutoFit/>
          </a:bodyPr>
          <a:lstStyle/>
          <a:p>
            <a:pPr algn="ctr">
              <a:lnSpc>
                <a:spcPct val="80000"/>
              </a:lnSpc>
              <a:buFontTx/>
              <a:buNone/>
            </a:pPr>
            <a:endParaRPr lang="en-US" altLang="ar-SA" sz="2400" b="1" dirty="0">
              <a:solidFill>
                <a:srgbClr val="2E6AA6"/>
              </a:solidFill>
              <a:latin typeface="Times New Roman" charset="0"/>
              <a:ea typeface="Times New Roman" charset="0"/>
              <a:cs typeface="Times New Roman" charset="0"/>
            </a:endParaRPr>
          </a:p>
          <a:p>
            <a:pPr>
              <a:lnSpc>
                <a:spcPct val="80000"/>
              </a:lnSpc>
              <a:buFontTx/>
              <a:buNone/>
            </a:pPr>
            <a:r>
              <a:rPr lang="en-US" altLang="ar-SA" b="1" dirty="0">
                <a:solidFill>
                  <a:srgbClr val="FF0066"/>
                </a:solidFill>
                <a:latin typeface="Times New Roman" charset="0"/>
                <a:ea typeface="Times New Roman" charset="0"/>
                <a:cs typeface="Times New Roman" charset="0"/>
              </a:rPr>
              <a:t> </a:t>
            </a:r>
            <a:r>
              <a:rPr lang="en-US" altLang="ar-SA" sz="2000" b="1" dirty="0" err="1">
                <a:solidFill>
                  <a:srgbClr val="2E6AA6"/>
                </a:solidFill>
                <a:latin typeface="Times New Roman" charset="0"/>
                <a:ea typeface="Times New Roman" charset="0"/>
                <a:cs typeface="Times New Roman" charset="0"/>
              </a:rPr>
              <a:t>Organophosphorous</a:t>
            </a:r>
            <a:r>
              <a:rPr lang="en-US" altLang="ar-SA" sz="2000" b="1" dirty="0">
                <a:solidFill>
                  <a:srgbClr val="2E6AA6"/>
                </a:solidFill>
                <a:latin typeface="Times New Roman" charset="0"/>
                <a:ea typeface="Times New Roman" charset="0"/>
                <a:cs typeface="Times New Roman" charset="0"/>
              </a:rPr>
              <a:t> compounds </a:t>
            </a:r>
            <a:r>
              <a:rPr lang="en-US" altLang="ar-SA" sz="2000" dirty="0">
                <a:solidFill>
                  <a:schemeClr val="tx1">
                    <a:lumMod val="95000"/>
                    <a:lumOff val="5000"/>
                  </a:schemeClr>
                </a:solidFill>
                <a:latin typeface="Times New Roman" charset="0"/>
                <a:ea typeface="Times New Roman" charset="0"/>
                <a:cs typeface="Times New Roman" charset="0"/>
              </a:rPr>
              <a:t>e.g.</a:t>
            </a:r>
            <a:r>
              <a:rPr lang="en-US" altLang="ar-SA" sz="2000" b="1" dirty="0">
                <a:solidFill>
                  <a:srgbClr val="2E6AA6"/>
                </a:solidFill>
                <a:latin typeface="Times New Roman" charset="0"/>
                <a:ea typeface="Times New Roman" charset="0"/>
                <a:cs typeface="Times New Roman" charset="0"/>
              </a:rPr>
              <a:t> </a:t>
            </a:r>
            <a:r>
              <a:rPr lang="en-US" altLang="ar-SA" sz="2000" b="1" dirty="0" err="1">
                <a:solidFill>
                  <a:srgbClr val="FF0000"/>
                </a:solidFill>
                <a:latin typeface="Times New Roman" charset="0"/>
                <a:ea typeface="Times New Roman" charset="0"/>
                <a:cs typeface="Times New Roman" charset="0"/>
              </a:rPr>
              <a:t>Ecothiophate</a:t>
            </a:r>
            <a:endParaRPr lang="en-US" altLang="ar-SA" sz="2000" b="1" dirty="0">
              <a:solidFill>
                <a:srgbClr val="FF0000"/>
              </a:solidFill>
              <a:latin typeface="Times New Roman" charset="0"/>
              <a:ea typeface="Times New Roman" charset="0"/>
              <a:cs typeface="Times New Roman" charset="0"/>
            </a:endParaRPr>
          </a:p>
          <a:p>
            <a:pPr algn="ctr">
              <a:lnSpc>
                <a:spcPct val="80000"/>
              </a:lnSpc>
              <a:buFontTx/>
              <a:buNone/>
            </a:pPr>
            <a:r>
              <a:rPr lang="en-US" altLang="ar-SA" b="1" dirty="0">
                <a:solidFill>
                  <a:schemeClr val="tx1">
                    <a:lumMod val="95000"/>
                    <a:lumOff val="5000"/>
                  </a:schemeClr>
                </a:solidFill>
                <a:latin typeface="Times New Roman" charset="0"/>
                <a:ea typeface="Times New Roman" charset="0"/>
                <a:cs typeface="Times New Roman" charset="0"/>
              </a:rPr>
              <a:t> </a:t>
            </a:r>
          </a:p>
          <a:p>
            <a:pPr>
              <a:buFontTx/>
              <a:buNone/>
            </a:pPr>
            <a:r>
              <a:rPr lang="en-US" altLang="ar-SA" sz="2000" b="1" dirty="0">
                <a:solidFill>
                  <a:srgbClr val="2E6AA6"/>
                </a:solidFill>
                <a:latin typeface="Times New Roman" charset="0"/>
                <a:ea typeface="Times New Roman" charset="0"/>
                <a:cs typeface="Times New Roman" charset="0"/>
              </a:rPr>
              <a:t>Mechanism:</a:t>
            </a:r>
          </a:p>
          <a:p>
            <a:r>
              <a:rPr lang="en-US" altLang="ar-SA" dirty="0">
                <a:solidFill>
                  <a:srgbClr val="FF0000"/>
                </a:solidFill>
                <a:latin typeface="Times New Roman" charset="0"/>
                <a:ea typeface="Times New Roman" charset="0"/>
                <a:cs typeface="Times New Roman" charset="0"/>
              </a:rPr>
              <a:t>-Irreversible</a:t>
            </a:r>
            <a:r>
              <a:rPr lang="en-US" altLang="ar-SA" dirty="0">
                <a:latin typeface="Times New Roman" charset="0"/>
                <a:ea typeface="Times New Roman" charset="0"/>
                <a:cs typeface="Times New Roman" charset="0"/>
              </a:rPr>
              <a:t> anticholinesterase. </a:t>
            </a:r>
          </a:p>
          <a:p>
            <a:r>
              <a:rPr lang="en-US" altLang="ar-SA" dirty="0">
                <a:latin typeface="Times New Roman" charset="0"/>
                <a:ea typeface="Times New Roman" charset="0"/>
                <a:cs typeface="Times New Roman" charset="0"/>
              </a:rPr>
              <a:t>-Binds to cholinesterase by strong covalent bond. </a:t>
            </a:r>
          </a:p>
          <a:p>
            <a:r>
              <a:rPr lang="en-US" altLang="ar-SA" dirty="0">
                <a:latin typeface="Times New Roman" charset="0"/>
                <a:ea typeface="Times New Roman" charset="0"/>
                <a:cs typeface="Times New Roman" charset="0"/>
              </a:rPr>
              <a:t>-Have very long duration of action.</a:t>
            </a:r>
          </a:p>
          <a:p>
            <a:r>
              <a:rPr lang="en-US" altLang="ar-SA" dirty="0">
                <a:latin typeface="Times New Roman" charset="0"/>
                <a:ea typeface="Times New Roman" charset="0"/>
                <a:cs typeface="Times New Roman" charset="0"/>
              </a:rPr>
              <a:t>-Aging make bond extremely stable.</a:t>
            </a:r>
          </a:p>
          <a:p>
            <a:r>
              <a:rPr lang="en-US" altLang="ar-SA" dirty="0">
                <a:latin typeface="Times New Roman" charset="0"/>
                <a:ea typeface="Times New Roman" charset="0"/>
                <a:cs typeface="Times New Roman" charset="0"/>
              </a:rPr>
              <a:t>-All are highly lipid soluble except </a:t>
            </a:r>
            <a:r>
              <a:rPr lang="en-US" altLang="ar-SA" dirty="0" err="1">
                <a:solidFill>
                  <a:srgbClr val="FF0000"/>
                </a:solidFill>
                <a:latin typeface="Times New Roman" charset="0"/>
                <a:ea typeface="Times New Roman" charset="0"/>
                <a:cs typeface="Times New Roman" charset="0"/>
              </a:rPr>
              <a:t>ecothiophate</a:t>
            </a:r>
            <a:r>
              <a:rPr lang="en-US" altLang="ar-SA" dirty="0">
                <a:solidFill>
                  <a:schemeClr val="tx1">
                    <a:lumMod val="95000"/>
                    <a:lumOff val="5000"/>
                  </a:schemeClr>
                </a:solidFill>
                <a:latin typeface="Times New Roman" charset="0"/>
                <a:ea typeface="Times New Roman" charset="0"/>
                <a:cs typeface="Times New Roman" charset="0"/>
              </a:rPr>
              <a:t>.</a:t>
            </a:r>
          </a:p>
          <a:p>
            <a:r>
              <a:rPr lang="en-US" altLang="ar-SA" dirty="0">
                <a:latin typeface="Times New Roman" charset="0"/>
                <a:ea typeface="Times New Roman" charset="0"/>
                <a:cs typeface="Times New Roman" charset="0"/>
              </a:rPr>
              <a:t>-Used for </a:t>
            </a:r>
            <a:r>
              <a:rPr lang="en-US" altLang="ar-SA" dirty="0">
                <a:solidFill>
                  <a:srgbClr val="FF0000"/>
                </a:solidFill>
                <a:latin typeface="Times New Roman" charset="0"/>
                <a:ea typeface="Times New Roman" charset="0"/>
                <a:cs typeface="Times New Roman" charset="0"/>
              </a:rPr>
              <a:t>glaucoma</a:t>
            </a:r>
            <a:r>
              <a:rPr lang="en-US" altLang="ar-SA" sz="1600" dirty="0">
                <a:latin typeface="Times New Roman" charset="0"/>
                <a:ea typeface="Times New Roman" charset="0"/>
                <a:cs typeface="Times New Roman" charset="0"/>
              </a:rPr>
              <a:t>.</a:t>
            </a:r>
          </a:p>
        </p:txBody>
      </p:sp>
      <p:sp>
        <p:nvSpPr>
          <p:cNvPr id="5" name="مربع نص 2"/>
          <p:cNvSpPr txBox="1"/>
          <p:nvPr/>
        </p:nvSpPr>
        <p:spPr>
          <a:xfrm>
            <a:off x="129822" y="4157649"/>
            <a:ext cx="6858000" cy="1366528"/>
          </a:xfrm>
          <a:prstGeom prst="rect">
            <a:avLst/>
          </a:prstGeom>
          <a:noFill/>
        </p:spPr>
        <p:txBody>
          <a:bodyPr wrap="square" rtlCol="1">
            <a:spAutoFit/>
          </a:bodyPr>
          <a:lstStyle/>
          <a:p>
            <a:pPr>
              <a:lnSpc>
                <a:spcPct val="90000"/>
              </a:lnSpc>
              <a:buFontTx/>
              <a:buNone/>
            </a:pPr>
            <a:r>
              <a:rPr lang="en-US" altLang="ar-SA" sz="2000" b="1" dirty="0">
                <a:solidFill>
                  <a:srgbClr val="2E6AA6"/>
                </a:solidFill>
                <a:latin typeface="Times New Roman" charset="0"/>
                <a:ea typeface="Times New Roman" charset="0"/>
                <a:cs typeface="Times New Roman" charset="0"/>
              </a:rPr>
              <a:t>Symptoms of organophosphates toxicity: </a:t>
            </a:r>
          </a:p>
          <a:p>
            <a:pPr>
              <a:lnSpc>
                <a:spcPct val="90000"/>
              </a:lnSpc>
              <a:buFontTx/>
              <a:buNone/>
            </a:pPr>
            <a:r>
              <a:rPr lang="en-US" altLang="ar-SA" sz="2400" b="1" dirty="0">
                <a:solidFill>
                  <a:srgbClr val="2E6AA6"/>
                </a:solidFill>
              </a:rPr>
              <a:t> </a:t>
            </a:r>
            <a:endParaRPr lang="en-US" altLang="ar-SA" sz="2000" b="1" dirty="0">
              <a:solidFill>
                <a:srgbClr val="2E6AA6"/>
              </a:solidFill>
            </a:endParaRPr>
          </a:p>
          <a:p>
            <a:pPr>
              <a:lnSpc>
                <a:spcPct val="90000"/>
              </a:lnSpc>
              <a:buFontTx/>
              <a:buNone/>
            </a:pPr>
            <a:r>
              <a:rPr lang="en-US" altLang="ar-SA" sz="2400" b="1" dirty="0">
                <a:solidFill>
                  <a:srgbClr val="2E6AA6"/>
                </a:solidFill>
              </a:rPr>
              <a:t>                                     </a:t>
            </a:r>
          </a:p>
          <a:p>
            <a:pPr>
              <a:lnSpc>
                <a:spcPct val="120000"/>
              </a:lnSpc>
            </a:pPr>
            <a:endParaRPr lang="en-US" altLang="ar-SA" b="1" dirty="0">
              <a:latin typeface="Times New Roman" charset="0"/>
              <a:ea typeface="Times New Roman" charset="0"/>
              <a:cs typeface="Times New Roman" charset="0"/>
            </a:endParaRPr>
          </a:p>
        </p:txBody>
      </p:sp>
      <p:sp>
        <p:nvSpPr>
          <p:cNvPr id="6" name="مستطيل ذو زوايا قطرية مستديرة 7"/>
          <p:cNvSpPr/>
          <p:nvPr/>
        </p:nvSpPr>
        <p:spPr>
          <a:xfrm>
            <a:off x="4007184" y="6228408"/>
            <a:ext cx="2505638" cy="978854"/>
          </a:xfrm>
          <a:prstGeom prst="round2Diag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90000"/>
              </a:lnSpc>
            </a:pPr>
            <a:r>
              <a:rPr lang="en-US" altLang="ar-SA" b="1" dirty="0">
                <a:solidFill>
                  <a:schemeClr val="bg1"/>
                </a:solidFill>
                <a:latin typeface="Times New Roman" charset="0"/>
                <a:ea typeface="Times New Roman" charset="0"/>
                <a:cs typeface="Times New Roman" charset="0"/>
              </a:rPr>
              <a:t>CNS effects (lipid soluble) </a:t>
            </a:r>
            <a:r>
              <a:rPr lang="en-US" altLang="ar-SA" b="1" dirty="0">
                <a:solidFill>
                  <a:schemeClr val="bg1"/>
                </a:solidFill>
                <a:latin typeface="Times New Roman" charset="0"/>
                <a:ea typeface="Times New Roman" charset="0"/>
                <a:cs typeface="Times New Roman" charset="0"/>
                <a:sym typeface="Symbol" charset="2"/>
              </a:rPr>
              <a:t></a:t>
            </a:r>
            <a:r>
              <a:rPr lang="en-US" altLang="ar-SA" b="1" dirty="0">
                <a:solidFill>
                  <a:schemeClr val="bg1"/>
                </a:solidFill>
                <a:latin typeface="Times New Roman" charset="0"/>
                <a:ea typeface="Times New Roman" charset="0"/>
                <a:cs typeface="Times New Roman" charset="0"/>
              </a:rPr>
              <a:t> </a:t>
            </a:r>
            <a:r>
              <a:rPr lang="en-US" altLang="ar-SA" b="1" dirty="0">
                <a:latin typeface="Times New Roman" charset="0"/>
                <a:ea typeface="Times New Roman" charset="0"/>
                <a:cs typeface="Times New Roman" charset="0"/>
              </a:rPr>
              <a:t>convulsion, coma and respiratory failure.</a:t>
            </a:r>
          </a:p>
        </p:txBody>
      </p:sp>
      <p:sp>
        <p:nvSpPr>
          <p:cNvPr id="7" name="مستطيل ذو زوايا قطرية مستديرة 8"/>
          <p:cNvSpPr/>
          <p:nvPr/>
        </p:nvSpPr>
        <p:spPr>
          <a:xfrm>
            <a:off x="129822" y="4991391"/>
            <a:ext cx="2339790" cy="874362"/>
          </a:xfrm>
          <a:prstGeom prst="round2Diag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90000"/>
              </a:lnSpc>
            </a:pPr>
            <a:r>
              <a:rPr lang="en-US" altLang="ar-SA" b="1" dirty="0">
                <a:solidFill>
                  <a:schemeClr val="bg1"/>
                </a:solidFill>
                <a:latin typeface="Times New Roman" charset="0"/>
                <a:ea typeface="Times New Roman" charset="0"/>
                <a:cs typeface="Times New Roman" charset="0"/>
              </a:rPr>
              <a:t>Sever</a:t>
            </a:r>
            <a:r>
              <a:rPr lang="en-US" altLang="ar-SA" b="1" dirty="0">
                <a:latin typeface="Times New Roman" charset="0"/>
                <a:ea typeface="Times New Roman" charset="0"/>
                <a:cs typeface="Times New Roman" charset="0"/>
              </a:rPr>
              <a:t> bradycardia and hypotension.</a:t>
            </a:r>
          </a:p>
        </p:txBody>
      </p:sp>
      <p:sp>
        <p:nvSpPr>
          <p:cNvPr id="8" name="مستطيل ذو زوايا قطرية مستديرة 9"/>
          <p:cNvSpPr/>
          <p:nvPr/>
        </p:nvSpPr>
        <p:spPr>
          <a:xfrm>
            <a:off x="129822" y="6228408"/>
            <a:ext cx="2339791" cy="978854"/>
          </a:xfrm>
          <a:prstGeom prst="round2Diag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90000"/>
              </a:lnSpc>
            </a:pPr>
            <a:r>
              <a:rPr lang="en-US" altLang="ar-SA" b="1" dirty="0">
                <a:solidFill>
                  <a:schemeClr val="bg1"/>
                </a:solidFill>
                <a:latin typeface="Times New Roman" charset="0"/>
                <a:ea typeface="Times New Roman" charset="0"/>
                <a:cs typeface="Times New Roman" charset="0"/>
              </a:rPr>
              <a:t>Increased GIT motility </a:t>
            </a:r>
            <a:r>
              <a:rPr lang="en-US" altLang="ar-SA" b="1" dirty="0">
                <a:solidFill>
                  <a:schemeClr val="bg1"/>
                </a:solidFill>
                <a:latin typeface="Times New Roman" charset="0"/>
                <a:ea typeface="Times New Roman" charset="0"/>
                <a:cs typeface="Times New Roman" charset="0"/>
                <a:sym typeface="Symbol" charset="2"/>
              </a:rPr>
              <a:t></a:t>
            </a:r>
            <a:r>
              <a:rPr lang="en-US" altLang="ar-SA" b="1" dirty="0">
                <a:solidFill>
                  <a:schemeClr val="bg1"/>
                </a:solidFill>
                <a:latin typeface="Times New Roman" charset="0"/>
                <a:ea typeface="Times New Roman" charset="0"/>
                <a:cs typeface="Times New Roman" charset="0"/>
              </a:rPr>
              <a:t> </a:t>
            </a:r>
            <a:r>
              <a:rPr lang="en-US" altLang="ar-SA" b="1" dirty="0">
                <a:latin typeface="Times New Roman" charset="0"/>
                <a:ea typeface="Times New Roman" charset="0"/>
                <a:cs typeface="Times New Roman" charset="0"/>
              </a:rPr>
              <a:t>cramps &amp; diarrhea.</a:t>
            </a:r>
          </a:p>
        </p:txBody>
      </p:sp>
      <p:sp>
        <p:nvSpPr>
          <p:cNvPr id="9" name="مستطيل ذو زوايا قطرية مستديرة 10"/>
          <p:cNvSpPr/>
          <p:nvPr/>
        </p:nvSpPr>
        <p:spPr>
          <a:xfrm>
            <a:off x="4007183" y="4990084"/>
            <a:ext cx="2505639" cy="853470"/>
          </a:xfrm>
          <a:prstGeom prst="round2Diag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90000"/>
              </a:lnSpc>
            </a:pPr>
            <a:r>
              <a:rPr lang="en-US" altLang="ar-SA" b="1" dirty="0">
                <a:latin typeface="Times New Roman" charset="0"/>
                <a:ea typeface="Times New Roman" charset="0"/>
                <a:cs typeface="Times New Roman" charset="0"/>
              </a:rPr>
              <a:t>       bronchospasm.</a:t>
            </a:r>
          </a:p>
        </p:txBody>
      </p:sp>
      <p:sp>
        <p:nvSpPr>
          <p:cNvPr id="10" name="مستطيل ذو زوايا قطرية مستديرة 12"/>
          <p:cNvSpPr/>
          <p:nvPr/>
        </p:nvSpPr>
        <p:spPr>
          <a:xfrm>
            <a:off x="129822" y="7569917"/>
            <a:ext cx="2339790" cy="997026"/>
          </a:xfrm>
          <a:prstGeom prst="round2Diag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90000"/>
              </a:lnSpc>
            </a:pPr>
            <a:r>
              <a:rPr lang="en-US" altLang="ar-SA" b="1" dirty="0">
                <a:latin typeface="Times New Roman" charset="0"/>
                <a:ea typeface="Times New Roman" charset="0"/>
                <a:cs typeface="Times New Roman" charset="0"/>
              </a:rPr>
              <a:t>Initial twitching of skeletal muscles </a:t>
            </a:r>
            <a:r>
              <a:rPr lang="en-US" altLang="ar-SA" b="1" dirty="0">
                <a:latin typeface="Times New Roman" charset="0"/>
                <a:ea typeface="Times New Roman" charset="0"/>
                <a:cs typeface="Times New Roman" charset="0"/>
                <a:sym typeface="Symbol" charset="2"/>
              </a:rPr>
              <a:t></a:t>
            </a:r>
            <a:r>
              <a:rPr lang="en-US" altLang="ar-SA" b="1" dirty="0">
                <a:latin typeface="Times New Roman" charset="0"/>
                <a:ea typeface="Times New Roman" charset="0"/>
                <a:cs typeface="Times New Roman" charset="0"/>
              </a:rPr>
              <a:t> muscle weakness &amp; paralysis.</a:t>
            </a:r>
          </a:p>
        </p:txBody>
      </p:sp>
      <p:sp>
        <p:nvSpPr>
          <p:cNvPr id="2" name="Rectangle 1"/>
          <p:cNvSpPr/>
          <p:nvPr/>
        </p:nvSpPr>
        <p:spPr>
          <a:xfrm>
            <a:off x="129822" y="4579231"/>
            <a:ext cx="1050288" cy="461665"/>
          </a:xfrm>
          <a:prstGeom prst="rect">
            <a:avLst/>
          </a:prstGeom>
        </p:spPr>
        <p:txBody>
          <a:bodyPr wrap="none">
            <a:spAutoFit/>
          </a:bodyPr>
          <a:lstStyle/>
          <a:p>
            <a:r>
              <a:rPr lang="en-US" sz="2400" b="1" dirty="0">
                <a:latin typeface="TwCenMT-Regular"/>
              </a:rPr>
              <a:t>Heart</a:t>
            </a:r>
            <a:r>
              <a:rPr lang="en-US" b="1" dirty="0">
                <a:latin typeface="TwCenMT-Regular"/>
              </a:rPr>
              <a:t>:</a:t>
            </a:r>
            <a:endParaRPr lang="ar-SA" b="1" dirty="0"/>
          </a:p>
        </p:txBody>
      </p:sp>
      <p:sp>
        <p:nvSpPr>
          <p:cNvPr id="11" name="Rectangle 10"/>
          <p:cNvSpPr/>
          <p:nvPr/>
        </p:nvSpPr>
        <p:spPr>
          <a:xfrm>
            <a:off x="3909331" y="4551607"/>
            <a:ext cx="1037463" cy="461665"/>
          </a:xfrm>
          <a:prstGeom prst="rect">
            <a:avLst/>
          </a:prstGeom>
        </p:spPr>
        <p:txBody>
          <a:bodyPr wrap="none">
            <a:spAutoFit/>
          </a:bodyPr>
          <a:lstStyle/>
          <a:p>
            <a:r>
              <a:rPr lang="en-US" sz="2400" b="1" dirty="0">
                <a:latin typeface="TwCenMT-Regular"/>
              </a:rPr>
              <a:t>Lung:</a:t>
            </a:r>
            <a:endParaRPr lang="ar-SA" sz="2400" b="1" dirty="0"/>
          </a:p>
        </p:txBody>
      </p:sp>
      <p:sp>
        <p:nvSpPr>
          <p:cNvPr id="12" name="Rectangle 11"/>
          <p:cNvSpPr/>
          <p:nvPr/>
        </p:nvSpPr>
        <p:spPr>
          <a:xfrm>
            <a:off x="129822" y="5800622"/>
            <a:ext cx="764505" cy="461665"/>
          </a:xfrm>
          <a:prstGeom prst="rect">
            <a:avLst/>
          </a:prstGeom>
        </p:spPr>
        <p:txBody>
          <a:bodyPr wrap="none">
            <a:spAutoFit/>
          </a:bodyPr>
          <a:lstStyle/>
          <a:p>
            <a:r>
              <a:rPr lang="en-US" sz="2400" b="1" dirty="0">
                <a:latin typeface="TwCenMT-Regular"/>
              </a:rPr>
              <a:t>GIT:</a:t>
            </a:r>
            <a:endParaRPr lang="ar-SA" sz="2400" b="1" dirty="0"/>
          </a:p>
        </p:txBody>
      </p:sp>
      <p:sp>
        <p:nvSpPr>
          <p:cNvPr id="13" name="Rectangle 12"/>
          <p:cNvSpPr/>
          <p:nvPr/>
        </p:nvSpPr>
        <p:spPr>
          <a:xfrm>
            <a:off x="3959023" y="5800622"/>
            <a:ext cx="938077" cy="461665"/>
          </a:xfrm>
          <a:prstGeom prst="rect">
            <a:avLst/>
          </a:prstGeom>
        </p:spPr>
        <p:txBody>
          <a:bodyPr wrap="none">
            <a:spAutoFit/>
          </a:bodyPr>
          <a:lstStyle/>
          <a:p>
            <a:r>
              <a:rPr lang="en-US" sz="2400" b="1" dirty="0">
                <a:latin typeface="TwCenMT-Regular"/>
              </a:rPr>
              <a:t>CNS:</a:t>
            </a:r>
            <a:endParaRPr lang="ar-SA" sz="2400" b="1" dirty="0"/>
          </a:p>
        </p:txBody>
      </p:sp>
      <p:sp>
        <p:nvSpPr>
          <p:cNvPr id="14" name="Rectangle 13"/>
          <p:cNvSpPr/>
          <p:nvPr/>
        </p:nvSpPr>
        <p:spPr>
          <a:xfrm>
            <a:off x="61699" y="7180955"/>
            <a:ext cx="2404826" cy="400110"/>
          </a:xfrm>
          <a:prstGeom prst="rect">
            <a:avLst/>
          </a:prstGeom>
        </p:spPr>
        <p:txBody>
          <a:bodyPr wrap="none">
            <a:spAutoFit/>
          </a:bodyPr>
          <a:lstStyle/>
          <a:p>
            <a:r>
              <a:rPr lang="en-US" sz="2000" b="1" dirty="0">
                <a:latin typeface="TwCenMT-Regular"/>
              </a:rPr>
              <a:t>Skeletal muscles :</a:t>
            </a:r>
            <a:endParaRPr lang="ar-SA" sz="2000" b="1" dirty="0"/>
          </a:p>
        </p:txBody>
      </p:sp>
      <p:sp>
        <p:nvSpPr>
          <p:cNvPr id="15" name="TextBox 14"/>
          <p:cNvSpPr txBox="1"/>
          <p:nvPr/>
        </p:nvSpPr>
        <p:spPr>
          <a:xfrm>
            <a:off x="2237015" y="472969"/>
            <a:ext cx="4620985" cy="830997"/>
          </a:xfrm>
          <a:prstGeom prst="rect">
            <a:avLst/>
          </a:prstGeom>
          <a:noFill/>
        </p:spPr>
        <p:txBody>
          <a:bodyPr wrap="square" rtlCol="0">
            <a:spAutoFit/>
          </a:bodyPr>
          <a:lstStyle/>
          <a:p>
            <a:pPr algn="r"/>
            <a:r>
              <a:rPr lang="en-US" altLang="ar-SA" sz="2400" b="1" dirty="0">
                <a:solidFill>
                  <a:schemeClr val="bg1"/>
                </a:solidFill>
              </a:rPr>
              <a:t>Indirect Cholinomimetics</a:t>
            </a:r>
          </a:p>
          <a:p>
            <a:pPr algn="r"/>
            <a:endParaRPr lang="en-US" sz="2400" dirty="0">
              <a:solidFill>
                <a:schemeClr val="bg1"/>
              </a:solidFill>
            </a:endParaRPr>
          </a:p>
        </p:txBody>
      </p:sp>
    </p:spTree>
    <p:extLst>
      <p:ext uri="{BB962C8B-B14F-4D97-AF65-F5344CB8AC3E}">
        <p14:creationId xmlns:p14="http://schemas.microsoft.com/office/powerpoint/2010/main" val="2256374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90442"/>
            <a:ext cx="6815096" cy="702500"/>
          </a:xfrm>
        </p:spPr>
        <p:txBody>
          <a:bodyPr/>
          <a:lstStyle/>
          <a:p>
            <a:pPr algn="ctr">
              <a:lnSpc>
                <a:spcPct val="120000"/>
              </a:lnSpc>
              <a:buFontTx/>
              <a:buNone/>
            </a:pPr>
            <a:r>
              <a:rPr lang="en-US" altLang="en-US" b="1" dirty="0">
                <a:solidFill>
                  <a:srgbClr val="2E6AA6"/>
                </a:solidFill>
                <a:latin typeface="Times New Roman" panose="02020603050405020304" pitchFamily="18" charset="0"/>
                <a:cs typeface="Times New Roman" panose="02020603050405020304" pitchFamily="18" charset="0"/>
              </a:rPr>
              <a:t>Treatment of organophosphate toxicity</a:t>
            </a:r>
          </a:p>
        </p:txBody>
      </p:sp>
      <p:sp>
        <p:nvSpPr>
          <p:cNvPr id="4" name="مربع نص 4"/>
          <p:cNvSpPr txBox="1"/>
          <p:nvPr/>
        </p:nvSpPr>
        <p:spPr>
          <a:xfrm>
            <a:off x="211624" y="3712175"/>
            <a:ext cx="6815097" cy="2086725"/>
          </a:xfrm>
          <a:prstGeom prst="rect">
            <a:avLst/>
          </a:prstGeom>
          <a:noFill/>
        </p:spPr>
        <p:txBody>
          <a:bodyPr wrap="square" rtlCol="1">
            <a:spAutoFit/>
          </a:bodyPr>
          <a:lstStyle/>
          <a:p>
            <a:pPr marL="168275" indent="-168275" algn="ctr">
              <a:lnSpc>
                <a:spcPct val="90000"/>
              </a:lnSpc>
              <a:buFontTx/>
              <a:buNone/>
            </a:pPr>
            <a:r>
              <a:rPr lang="en-US" altLang="ar-SA" sz="2400" b="1" dirty="0">
                <a:solidFill>
                  <a:srgbClr val="2E6AA6"/>
                </a:solidFill>
                <a:latin typeface="Times New Roman" charset="0"/>
                <a:ea typeface="Times New Roman" charset="0"/>
                <a:cs typeface="Times New Roman" charset="0"/>
              </a:rPr>
              <a:t>OXIMES e.g. </a:t>
            </a:r>
            <a:r>
              <a:rPr lang="en-US" altLang="ar-SA" sz="2400" b="1" dirty="0" err="1">
                <a:solidFill>
                  <a:srgbClr val="2E6AA6"/>
                </a:solidFill>
                <a:latin typeface="Times New Roman" charset="0"/>
                <a:ea typeface="Times New Roman" charset="0"/>
                <a:cs typeface="Times New Roman" charset="0"/>
              </a:rPr>
              <a:t>Pralidoxime</a:t>
            </a:r>
            <a:r>
              <a:rPr lang="en-US" altLang="ar-SA" sz="2400" b="1" dirty="0">
                <a:solidFill>
                  <a:srgbClr val="2E6AA6"/>
                </a:solidFill>
                <a:latin typeface="Times New Roman" charset="0"/>
                <a:ea typeface="Times New Roman" charset="0"/>
                <a:cs typeface="Times New Roman" charset="0"/>
              </a:rPr>
              <a:t> (PAM)</a:t>
            </a:r>
          </a:p>
          <a:p>
            <a:pPr marL="168275" indent="-168275" algn="ctr">
              <a:lnSpc>
                <a:spcPct val="90000"/>
              </a:lnSpc>
              <a:buFontTx/>
              <a:buNone/>
            </a:pPr>
            <a:endParaRPr lang="en-US" altLang="ar-SA" b="1" dirty="0">
              <a:solidFill>
                <a:srgbClr val="FF0000"/>
              </a:solidFill>
              <a:latin typeface="Times New Roman" charset="0"/>
              <a:ea typeface="Times New Roman" charset="0"/>
              <a:cs typeface="Times New Roman" charset="0"/>
            </a:endParaRPr>
          </a:p>
          <a:p>
            <a:pPr marL="168275" indent="-168275">
              <a:lnSpc>
                <a:spcPct val="90000"/>
              </a:lnSpc>
            </a:pPr>
            <a:r>
              <a:rPr lang="en-US" altLang="ar-SA" sz="1600" dirty="0">
                <a:latin typeface="Times New Roman" charset="0"/>
                <a:ea typeface="Times New Roman" charset="0"/>
                <a:cs typeface="Times New Roman" charset="0"/>
              </a:rPr>
              <a:t>-</a:t>
            </a:r>
            <a:r>
              <a:rPr lang="en-US" altLang="ar-SA" sz="1600" dirty="0">
                <a:solidFill>
                  <a:srgbClr val="FF0000"/>
                </a:solidFill>
                <a:latin typeface="Times New Roman" charset="0"/>
                <a:ea typeface="Times New Roman" charset="0"/>
                <a:cs typeface="Times New Roman" charset="0"/>
              </a:rPr>
              <a:t>cholinesterase reactivator. </a:t>
            </a:r>
          </a:p>
          <a:p>
            <a:pPr marL="168275" indent="-168275">
              <a:lnSpc>
                <a:spcPct val="90000"/>
              </a:lnSpc>
            </a:pPr>
            <a:r>
              <a:rPr lang="en-US" altLang="ar-SA" sz="1600" dirty="0">
                <a:latin typeface="Times New Roman" charset="0"/>
                <a:ea typeface="Times New Roman" charset="0"/>
                <a:cs typeface="Times New Roman" charset="0"/>
              </a:rPr>
              <a:t>-Acts by regeneration of cholinesterase enzyme.</a:t>
            </a:r>
          </a:p>
          <a:p>
            <a:pPr marL="168275" indent="-168275">
              <a:lnSpc>
                <a:spcPct val="90000"/>
              </a:lnSpc>
            </a:pPr>
            <a:r>
              <a:rPr lang="en-US" altLang="ar-SA" sz="1600" dirty="0">
                <a:latin typeface="Times New Roman" charset="0"/>
                <a:ea typeface="Times New Roman" charset="0"/>
                <a:cs typeface="Times New Roman" charset="0"/>
              </a:rPr>
              <a:t>-reactivates recently inhibited enzymes </a:t>
            </a:r>
            <a:r>
              <a:rPr lang="en-US" altLang="ar-SA" sz="1600" dirty="0">
                <a:solidFill>
                  <a:srgbClr val="FF0000"/>
                </a:solidFill>
                <a:latin typeface="Times New Roman" charset="0"/>
                <a:ea typeface="Times New Roman" charset="0"/>
                <a:cs typeface="Times New Roman" charset="0"/>
              </a:rPr>
              <a:t>before aging</a:t>
            </a:r>
            <a:r>
              <a:rPr lang="en-US" altLang="ar-SA" sz="1600" dirty="0">
                <a:latin typeface="Times New Roman" charset="0"/>
                <a:ea typeface="Times New Roman" charset="0"/>
                <a:cs typeface="Times New Roman" charset="0"/>
              </a:rPr>
              <a:t>.</a:t>
            </a:r>
          </a:p>
          <a:p>
            <a:pPr marL="168275" indent="-168275">
              <a:lnSpc>
                <a:spcPct val="90000"/>
              </a:lnSpc>
            </a:pPr>
            <a:r>
              <a:rPr lang="en-US" sz="1600" dirty="0">
                <a:solidFill>
                  <a:schemeClr val="bg1">
                    <a:lumMod val="50000"/>
                  </a:schemeClr>
                </a:solidFill>
              </a:rPr>
              <a:t>-Has poor BBB penetration.</a:t>
            </a:r>
            <a:endParaRPr lang="en-US" altLang="ar-SA" sz="1600" dirty="0">
              <a:solidFill>
                <a:schemeClr val="bg1">
                  <a:lumMod val="50000"/>
                </a:schemeClr>
              </a:solidFill>
              <a:latin typeface="Times New Roman" charset="0"/>
              <a:ea typeface="Times New Roman" charset="0"/>
              <a:cs typeface="Times New Roman" charset="0"/>
            </a:endParaRPr>
          </a:p>
          <a:p>
            <a:pPr marL="168275" indent="-168275">
              <a:lnSpc>
                <a:spcPct val="90000"/>
              </a:lnSpc>
              <a:buFontTx/>
              <a:buNone/>
            </a:pPr>
            <a:r>
              <a:rPr lang="en-US" altLang="ar-SA" dirty="0">
                <a:solidFill>
                  <a:srgbClr val="2E6AA6"/>
                </a:solidFill>
                <a:latin typeface="Times New Roman" charset="0"/>
                <a:ea typeface="Times New Roman" charset="0"/>
                <a:cs typeface="Times New Roman" charset="0"/>
              </a:rPr>
              <a:t> </a:t>
            </a:r>
            <a:r>
              <a:rPr lang="en-US" altLang="ar-SA" b="1" dirty="0">
                <a:solidFill>
                  <a:srgbClr val="2E6AA6"/>
                </a:solidFill>
                <a:latin typeface="Times New Roman" charset="0"/>
                <a:ea typeface="Times New Roman" charset="0"/>
                <a:cs typeface="Times New Roman" charset="0"/>
              </a:rPr>
              <a:t>Uses </a:t>
            </a:r>
          </a:p>
          <a:p>
            <a:pPr marL="168275" indent="-168275">
              <a:lnSpc>
                <a:spcPct val="90000"/>
              </a:lnSpc>
              <a:buFontTx/>
              <a:buNone/>
            </a:pPr>
            <a:r>
              <a:rPr lang="en-US" altLang="ar-SA" sz="1600" dirty="0">
                <a:latin typeface="Times New Roman" charset="0"/>
                <a:ea typeface="Times New Roman" charset="0"/>
                <a:cs typeface="Times New Roman" charset="0"/>
              </a:rPr>
              <a:t> -I.V. </a:t>
            </a:r>
            <a:r>
              <a:rPr lang="en-US" altLang="ar-SA" sz="1600" dirty="0">
                <a:latin typeface="Times New Roman" charset="0"/>
                <a:ea typeface="Times New Roman" charset="0"/>
                <a:cs typeface="Times New Roman" charset="0"/>
                <a:sym typeface="Symbol" charset="2"/>
              </a:rPr>
              <a:t></a:t>
            </a:r>
            <a:r>
              <a:rPr lang="en-US" altLang="ar-SA" sz="1600" dirty="0">
                <a:latin typeface="Times New Roman" charset="0"/>
                <a:ea typeface="Times New Roman" charset="0"/>
                <a:cs typeface="Times New Roman" charset="0"/>
              </a:rPr>
              <a:t> over 15-30 min </a:t>
            </a:r>
            <a:r>
              <a:rPr lang="en-US" altLang="ar-SA" sz="1600" dirty="0">
                <a:solidFill>
                  <a:srgbClr val="FF0000"/>
                </a:solidFill>
                <a:latin typeface="Times New Roman" charset="0"/>
                <a:ea typeface="Times New Roman" charset="0"/>
                <a:cs typeface="Times New Roman" charset="0"/>
              </a:rPr>
              <a:t>for</a:t>
            </a:r>
            <a:r>
              <a:rPr lang="en-US" altLang="ar-SA" sz="1600" dirty="0">
                <a:latin typeface="Times New Roman" charset="0"/>
                <a:ea typeface="Times New Roman" charset="0"/>
                <a:cs typeface="Times New Roman" charset="0"/>
              </a:rPr>
              <a:t> </a:t>
            </a:r>
            <a:r>
              <a:rPr lang="en-US" altLang="ar-SA" sz="1600" dirty="0">
                <a:solidFill>
                  <a:srgbClr val="FF0000"/>
                </a:solidFill>
                <a:latin typeface="Times New Roman" charset="0"/>
                <a:ea typeface="Times New Roman" charset="0"/>
                <a:cs typeface="Times New Roman" charset="0"/>
              </a:rPr>
              <a:t>organophosphate intoxication. </a:t>
            </a:r>
            <a:r>
              <a:rPr lang="en-US" sz="1400" b="1" dirty="0">
                <a:solidFill>
                  <a:schemeClr val="bg1">
                    <a:lumMod val="50000"/>
                  </a:schemeClr>
                </a:solidFill>
                <a:latin typeface="+mj-lt"/>
              </a:rPr>
              <a:t> </a:t>
            </a:r>
            <a:endParaRPr lang="en-US" altLang="ar-SA" sz="1400" b="1" dirty="0">
              <a:solidFill>
                <a:schemeClr val="bg1">
                  <a:lumMod val="50000"/>
                </a:schemeClr>
              </a:solidFill>
              <a:latin typeface="Times New Roman" charset="0"/>
              <a:ea typeface="Times New Roman" charset="0"/>
              <a:cs typeface="Times New Roman" charset="0"/>
            </a:endParaRPr>
          </a:p>
        </p:txBody>
      </p:sp>
      <p:sp>
        <p:nvSpPr>
          <p:cNvPr id="5" name="مربع نص 5"/>
          <p:cNvSpPr txBox="1"/>
          <p:nvPr/>
        </p:nvSpPr>
        <p:spPr>
          <a:xfrm>
            <a:off x="211624" y="6352068"/>
            <a:ext cx="6089187" cy="2369880"/>
          </a:xfrm>
          <a:prstGeom prst="rect">
            <a:avLst/>
          </a:prstGeom>
          <a:noFill/>
        </p:spPr>
        <p:txBody>
          <a:bodyPr wrap="square" rtlCol="1">
            <a:spAutoFit/>
          </a:bodyPr>
          <a:lstStyle/>
          <a:p>
            <a:pPr indent="-165100"/>
            <a:r>
              <a:rPr lang="en-US" altLang="ar-SA" sz="2400" b="1" dirty="0">
                <a:solidFill>
                  <a:srgbClr val="2E6AA6"/>
                </a:solidFill>
                <a:latin typeface="Times New Roman" charset="0"/>
                <a:ea typeface="Times New Roman" charset="0"/>
                <a:cs typeface="Times New Roman" charset="0"/>
              </a:rPr>
              <a:t>  Donepezil</a:t>
            </a:r>
          </a:p>
          <a:p>
            <a:pPr indent="-165100"/>
            <a:endParaRPr lang="en-US" altLang="ar-SA" sz="1600" dirty="0">
              <a:latin typeface="Times New Roman" charset="0"/>
              <a:ea typeface="Times New Roman" charset="0"/>
              <a:cs typeface="Times New Roman" charset="0"/>
            </a:endParaRPr>
          </a:p>
          <a:p>
            <a:pPr indent="-165100"/>
            <a:r>
              <a:rPr lang="en-US" altLang="ar-SA" dirty="0">
                <a:latin typeface="Times New Roman" charset="0"/>
                <a:ea typeface="Times New Roman" charset="0"/>
                <a:cs typeface="Times New Roman" charset="0"/>
              </a:rPr>
              <a:t>-it’s centrally acting reversible to acetylcholinesterase</a:t>
            </a:r>
          </a:p>
          <a:p>
            <a:pPr indent="-165100"/>
            <a:r>
              <a:rPr lang="en-US" altLang="ar-SA" dirty="0">
                <a:latin typeface="Times New Roman" charset="0"/>
                <a:ea typeface="Times New Roman" charset="0"/>
                <a:cs typeface="Times New Roman" charset="0"/>
              </a:rPr>
              <a:t> inhibitor.</a:t>
            </a:r>
          </a:p>
          <a:p>
            <a:pPr indent="-165100"/>
            <a:r>
              <a:rPr lang="en-US" altLang="ar-SA" dirty="0">
                <a:latin typeface="Times New Roman" charset="0"/>
                <a:ea typeface="Times New Roman" charset="0"/>
                <a:cs typeface="Times New Roman" charset="0"/>
              </a:rPr>
              <a:t>-Anticholinesterase drugs. </a:t>
            </a:r>
          </a:p>
          <a:p>
            <a:pPr indent="-165100"/>
            <a:r>
              <a:rPr lang="en-US" altLang="ar-SA" dirty="0">
                <a:latin typeface="Times New Roman" charset="0"/>
                <a:ea typeface="Times New Roman" charset="0"/>
                <a:cs typeface="Times New Roman" charset="0"/>
              </a:rPr>
              <a:t>-Given orally.</a:t>
            </a:r>
          </a:p>
          <a:p>
            <a:pPr indent="-165100"/>
            <a:r>
              <a:rPr lang="en-US" altLang="ar-SA" dirty="0">
                <a:latin typeface="Times New Roman" charset="0"/>
                <a:ea typeface="Times New Roman" charset="0"/>
                <a:cs typeface="Times New Roman" charset="0"/>
              </a:rPr>
              <a:t>-used for treatment of dementia of</a:t>
            </a:r>
          </a:p>
          <a:p>
            <a:pPr indent="-165100"/>
            <a:r>
              <a:rPr lang="en-US" altLang="ar-SA" dirty="0">
                <a:latin typeface="Times New Roman" charset="0"/>
                <a:ea typeface="Times New Roman" charset="0"/>
                <a:cs typeface="Times New Roman" charset="0"/>
              </a:rPr>
              <a:t>  </a:t>
            </a:r>
            <a:r>
              <a:rPr lang="en-US" altLang="ar-SA" dirty="0">
                <a:solidFill>
                  <a:srgbClr val="FF0000"/>
                </a:solidFill>
                <a:latin typeface="Times New Roman" charset="0"/>
                <a:ea typeface="Times New Roman" charset="0"/>
                <a:cs typeface="Times New Roman" charset="0"/>
              </a:rPr>
              <a:t>Alzheimer’s </a:t>
            </a:r>
            <a:r>
              <a:rPr lang="en-US" altLang="ar-SA" dirty="0">
                <a:latin typeface="Times New Roman" charset="0"/>
                <a:ea typeface="Times New Roman" charset="0"/>
                <a:cs typeface="Times New Roman" charset="0"/>
              </a:rPr>
              <a:t>disease.</a:t>
            </a:r>
          </a:p>
        </p:txBody>
      </p:sp>
      <p:sp>
        <p:nvSpPr>
          <p:cNvPr id="2" name="Rectangle 1"/>
          <p:cNvSpPr/>
          <p:nvPr/>
        </p:nvSpPr>
        <p:spPr>
          <a:xfrm>
            <a:off x="211624" y="5871937"/>
            <a:ext cx="6174889" cy="480131"/>
          </a:xfrm>
          <a:prstGeom prst="rect">
            <a:avLst/>
          </a:prstGeom>
          <a:ln>
            <a:solidFill>
              <a:srgbClr val="AFABAB"/>
            </a:solidFill>
          </a:ln>
        </p:spPr>
        <p:txBody>
          <a:bodyPr wrap="square">
            <a:spAutoFit/>
          </a:bodyPr>
          <a:lstStyle/>
          <a:p>
            <a:pPr marL="168275" indent="-168275">
              <a:lnSpc>
                <a:spcPct val="90000"/>
              </a:lnSpc>
              <a:buFontTx/>
              <a:buNone/>
            </a:pPr>
            <a:r>
              <a:rPr lang="en-US" altLang="ar-SA" sz="1400" dirty="0" err="1">
                <a:solidFill>
                  <a:srgbClr val="00B050"/>
                </a:solidFill>
                <a:ea typeface="Times New Roman" charset="0"/>
                <a:cs typeface="Times New Roman" charset="0"/>
              </a:rPr>
              <a:t>Pralidoxime</a:t>
            </a:r>
            <a:r>
              <a:rPr lang="en-US" altLang="ar-SA" sz="1400" dirty="0">
                <a:solidFill>
                  <a:srgbClr val="00B050"/>
                </a:solidFill>
                <a:ea typeface="Times New Roman" charset="0"/>
                <a:cs typeface="Times New Roman" charset="0"/>
              </a:rPr>
              <a:t> used in </a:t>
            </a:r>
            <a:r>
              <a:rPr lang="en-US" sz="1400" dirty="0">
                <a:solidFill>
                  <a:srgbClr val="00B050"/>
                </a:solidFill>
              </a:rPr>
              <a:t>treatment of organophosphate poisoning due to the ability of </a:t>
            </a:r>
            <a:r>
              <a:rPr lang="en-US" altLang="ar-SA" sz="1400" dirty="0">
                <a:solidFill>
                  <a:srgbClr val="00B050"/>
                </a:solidFill>
                <a:ea typeface="Times New Roman" charset="0"/>
                <a:cs typeface="Times New Roman" charset="0"/>
              </a:rPr>
              <a:t>regeneration of cholinesterase enzyme</a:t>
            </a:r>
            <a:r>
              <a:rPr lang="en-US" sz="1400" dirty="0">
                <a:solidFill>
                  <a:srgbClr val="00B050"/>
                </a:solidFill>
              </a:rPr>
              <a:t> </a:t>
            </a:r>
            <a:endParaRPr lang="en-US" altLang="ar-SA" sz="1400" dirty="0">
              <a:solidFill>
                <a:srgbClr val="00B050"/>
              </a:solidFill>
              <a:latin typeface="Times New Roman" charset="0"/>
              <a:ea typeface="Times New Roman" charset="0"/>
              <a:cs typeface="Times New Roman" charset="0"/>
            </a:endParaRPr>
          </a:p>
        </p:txBody>
      </p:sp>
      <p:graphicFrame>
        <p:nvGraphicFramePr>
          <p:cNvPr id="12" name="Diagram 11"/>
          <p:cNvGraphicFramePr/>
          <p:nvPr>
            <p:extLst>
              <p:ext uri="{D42A27DB-BD31-4B8C-83A1-F6EECF244321}">
                <p14:modId xmlns:p14="http://schemas.microsoft.com/office/powerpoint/2010/main" val="2083013253"/>
              </p:ext>
            </p:extLst>
          </p:nvPr>
        </p:nvGraphicFramePr>
        <p:xfrm>
          <a:off x="211624" y="1150237"/>
          <a:ext cx="6440188" cy="2055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340659" y="2923715"/>
            <a:ext cx="6045854" cy="369332"/>
          </a:xfrm>
          <a:prstGeom prst="rect">
            <a:avLst/>
          </a:prstGeom>
          <a:noFill/>
        </p:spPr>
        <p:txBody>
          <a:bodyPr wrap="square" rtlCol="0">
            <a:spAutoFit/>
          </a:bodyPr>
          <a:lstStyle/>
          <a:p>
            <a:pPr marL="285750" indent="-285750">
              <a:buFont typeface="Wingdings" panose="05000000000000000000" pitchFamily="2" charset="2"/>
              <a:buChar char="v"/>
            </a:pPr>
            <a:r>
              <a:rPr lang="en-US" dirty="0"/>
              <a:t>Atropine to block muscarinic action and CNS effect.</a:t>
            </a:r>
          </a:p>
        </p:txBody>
      </p:sp>
      <p:cxnSp>
        <p:nvCxnSpPr>
          <p:cNvPr id="16" name="Straight Connector 15"/>
          <p:cNvCxnSpPr/>
          <p:nvPr/>
        </p:nvCxnSpPr>
        <p:spPr>
          <a:xfrm flipV="1">
            <a:off x="1111624" y="3478306"/>
            <a:ext cx="4410635" cy="1792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071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جدول 2"/>
          <p:cNvGraphicFramePr>
            <a:graphicFrameLocks noGrp="1"/>
          </p:cNvGraphicFramePr>
          <p:nvPr>
            <p:extLst>
              <p:ext uri="{D42A27DB-BD31-4B8C-83A1-F6EECF244321}">
                <p14:modId xmlns:p14="http://schemas.microsoft.com/office/powerpoint/2010/main" val="3698481568"/>
              </p:ext>
            </p:extLst>
          </p:nvPr>
        </p:nvGraphicFramePr>
        <p:xfrm>
          <a:off x="0" y="-232229"/>
          <a:ext cx="6858000" cy="9376228"/>
        </p:xfrm>
        <a:graphic>
          <a:graphicData uri="http://schemas.openxmlformats.org/drawingml/2006/table">
            <a:tbl>
              <a:tblPr/>
              <a:tblGrid>
                <a:gridCol w="137160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1371600">
                  <a:extLst>
                    <a:ext uri="{9D8B030D-6E8A-4147-A177-3AD203B41FA5}">
                      <a16:colId xmlns:a16="http://schemas.microsoft.com/office/drawing/2014/main" xmlns="" val="20004"/>
                    </a:ext>
                  </a:extLst>
                </a:gridCol>
              </a:tblGrid>
              <a:tr h="355720">
                <a:tc gridSpan="5">
                  <a:txBody>
                    <a:bodyPr/>
                    <a:lstStyle/>
                    <a:p>
                      <a:pPr algn="l"/>
                      <a:r>
                        <a:rPr lang="en-US" sz="1200" dirty="0">
                          <a:solidFill>
                            <a:srgbClr val="FFFFFF"/>
                          </a:solidFill>
                          <a:effectLst/>
                          <a:latin typeface="Impact" charset="0"/>
                        </a:rPr>
                        <a:t>                                                                                         </a:t>
                      </a:r>
                      <a:r>
                        <a:rPr lang="en-US" sz="1200" b="0" dirty="0">
                          <a:solidFill>
                            <a:srgbClr val="FFFFFF"/>
                          </a:solidFill>
                          <a:effectLst/>
                          <a:latin typeface="Impact" charset="0"/>
                        </a:rPr>
                        <a:t>Summery of Indirect acting Drugs</a:t>
                      </a:r>
                      <a:r>
                        <a:rPr lang="en-US" sz="1200" dirty="0">
                          <a:solidFill>
                            <a:srgbClr val="FFFFFF"/>
                          </a:solidFill>
                          <a:effectLst/>
                          <a:latin typeface="Impact" charset="0"/>
                        </a:rPr>
                        <a:t>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3" cap="flat" cmpd="sng" algn="ctr">
                      <a:solidFill>
                        <a:srgbClr val="000000"/>
                      </a:solidFill>
                      <a:prstDash val="solid"/>
                      <a:round/>
                      <a:headEnd type="none" w="med" len="med"/>
                      <a:tailEnd type="none" w="med" len="med"/>
                    </a:lnT>
                    <a:lnB w="90615" cap="flat" cmpd="sng" algn="ctr">
                      <a:solidFill>
                        <a:srgbClr val="000000"/>
                      </a:solidFill>
                      <a:prstDash val="solid"/>
                      <a:round/>
                      <a:headEnd type="none" w="med" len="med"/>
                      <a:tailEnd type="none" w="med" len="med"/>
                    </a:lnB>
                    <a:solidFill>
                      <a:srgbClr val="3F3F3F"/>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0000"/>
                  </a:ext>
                </a:extLst>
              </a:tr>
              <a:tr h="271959">
                <a:tc gridSpan="5">
                  <a:txBody>
                    <a:bodyPr/>
                    <a:lstStyle/>
                    <a:p>
                      <a:pPr algn="ctr"/>
                      <a:r>
                        <a:rPr lang="en-US" sz="1200" dirty="0">
                          <a:solidFill>
                            <a:srgbClr val="FFFFFF"/>
                          </a:solidFill>
                          <a:effectLst/>
                          <a:latin typeface="Calibri Light" charset="0"/>
                        </a:rPr>
                        <a:t>Reversible anticholinesterases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061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0001"/>
                  </a:ext>
                </a:extLst>
              </a:tr>
              <a:tr h="257465">
                <a:tc>
                  <a:txBody>
                    <a:bodyPr/>
                    <a:lstStyle/>
                    <a:p>
                      <a:pPr algn="ctr"/>
                      <a:r>
                        <a:rPr lang="en-US" sz="1200" dirty="0">
                          <a:effectLst/>
                          <a:latin typeface="Times New Roman" charset="0"/>
                        </a:rPr>
                        <a:t>Drug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C7C7C"/>
                    </a:solidFill>
                  </a:tcPr>
                </a:tc>
                <a:tc>
                  <a:txBody>
                    <a:bodyPr/>
                    <a:lstStyle/>
                    <a:p>
                      <a:pPr algn="ctr"/>
                      <a:r>
                        <a:rPr lang="en-US" sz="1200" dirty="0">
                          <a:effectLst/>
                          <a:latin typeface="Times New Roman" charset="0"/>
                        </a:rPr>
                        <a:t>Actions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Times New Roman" charset="0"/>
                        </a:rPr>
                        <a:t>Kinetics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Times New Roman" charset="0"/>
                        </a:rPr>
                        <a:t>Pharmacokinetics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Times New Roman" charset="0"/>
                        </a:rPr>
                        <a:t>Uses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370933">
                <a:tc gridSpan="5">
                  <a:txBody>
                    <a:bodyPr/>
                    <a:lstStyle/>
                    <a:p>
                      <a:pPr algn="ctr"/>
                      <a:r>
                        <a:rPr lang="en-US" sz="1200" dirty="0">
                          <a:effectLst/>
                          <a:latin typeface="Times New Roman" charset="0"/>
                        </a:rPr>
                        <a:t>Alcohols (Short acting) </a:t>
                      </a:r>
                      <a:r>
                        <a:rPr lang="en-US" sz="1200" dirty="0">
                          <a:effectLst/>
                          <a:latin typeface="Calibri" charset="0"/>
                        </a:rPr>
                        <a:t>(Weak </a:t>
                      </a:r>
                      <a:r>
                        <a:rPr lang="en-US" sz="1200" dirty="0">
                          <a:effectLst/>
                          <a:latin typeface="Calibri,Bold" charset="0"/>
                        </a:rPr>
                        <a:t>H-bonds</a:t>
                      </a:r>
                      <a:r>
                        <a:rPr lang="en-US" sz="1200" dirty="0">
                          <a:effectLst/>
                          <a:latin typeface="Calibri" charset="0"/>
                        </a:rPr>
                        <a:t>)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0003"/>
                  </a:ext>
                </a:extLst>
              </a:tr>
              <a:tr h="735155">
                <a:tc>
                  <a:txBody>
                    <a:bodyPr/>
                    <a:lstStyle/>
                    <a:p>
                      <a:pPr algn="ctr"/>
                      <a:r>
                        <a:rPr lang="en-US" sz="1200" dirty="0" err="1">
                          <a:solidFill>
                            <a:srgbClr val="BF0000"/>
                          </a:solidFill>
                          <a:effectLst/>
                          <a:latin typeface="Times New Roman,Bold" charset="0"/>
                        </a:rPr>
                        <a:t>Edrophonium</a:t>
                      </a:r>
                      <a:r>
                        <a:rPr lang="en-US" sz="1200" dirty="0">
                          <a:solidFill>
                            <a:srgbClr val="BF0000"/>
                          </a:solidFill>
                          <a:effectLst/>
                          <a:latin typeface="Times New Roman,Bold" charset="0"/>
                        </a:rPr>
                        <a:t>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r>
                        <a:rPr lang="en-US" sz="1200" dirty="0">
                          <a:solidFill>
                            <a:srgbClr val="BF0000"/>
                          </a:solidFill>
                          <a:effectLst/>
                          <a:latin typeface="Times New Roman" charset="0"/>
                        </a:rPr>
                        <a:t> </a:t>
                      </a:r>
                      <a:r>
                        <a:rPr lang="ar-SA" sz="1200" dirty="0">
                          <a:solidFill>
                            <a:srgbClr val="BF0000"/>
                          </a:solidFill>
                          <a:effectLst/>
                          <a:latin typeface="Times New Roman" charset="0"/>
                        </a:rPr>
                        <a:t>M, </a:t>
                      </a:r>
                      <a:r>
                        <a:rPr lang="ar-SA" sz="1200" dirty="0" err="1">
                          <a:solidFill>
                            <a:srgbClr val="BF0000"/>
                          </a:solidFill>
                          <a:effectLst/>
                          <a:latin typeface="Times New Roman" charset="0"/>
                        </a:rPr>
                        <a:t>N</a:t>
                      </a:r>
                      <a:r>
                        <a:rPr lang="ar-SA" sz="1200" dirty="0">
                          <a:solidFill>
                            <a:srgbClr val="BF0000"/>
                          </a:solidFill>
                          <a:effectLst/>
                          <a:latin typeface="Times New Roman" charset="0"/>
                        </a:rPr>
                        <a:t>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Arial" charset="0"/>
                        </a:rPr>
                        <a:t>Very Short </a:t>
                      </a:r>
                      <a:endParaRPr lang="en-US" sz="1200" dirty="0">
                        <a:effectLst/>
                      </a:endParaRPr>
                    </a:p>
                    <a:p>
                      <a:pPr algn="ctr"/>
                      <a:r>
                        <a:rPr lang="en-US" sz="1200" dirty="0">
                          <a:effectLst/>
                          <a:latin typeface="Calibri" charset="0"/>
                        </a:rPr>
                        <a:t>5-15min polar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Calibri" charset="0"/>
                        </a:rPr>
                        <a:t>NOT absorbed orally, </a:t>
                      </a:r>
                      <a:endParaRPr lang="en-US" sz="1200">
                        <a:effectLst/>
                      </a:endParaRPr>
                    </a:p>
                    <a:p>
                      <a:pPr algn="ctr"/>
                      <a:r>
                        <a:rPr lang="en-US" sz="1200">
                          <a:solidFill>
                            <a:srgbClr val="7C7C7C"/>
                          </a:solidFill>
                          <a:effectLst/>
                          <a:latin typeface="Calibri" charset="0"/>
                        </a:rPr>
                        <a:t>given by injection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Arial" charset="0"/>
                        </a:rPr>
                        <a:t>• </a:t>
                      </a:r>
                      <a:r>
                        <a:rPr lang="en-US" sz="1200">
                          <a:effectLst/>
                          <a:latin typeface="Calibri,Bold" charset="0"/>
                        </a:rPr>
                        <a:t>Diagnosis of myasthenia gravis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381365">
                <a:tc gridSpan="5">
                  <a:txBody>
                    <a:bodyPr/>
                    <a:lstStyle/>
                    <a:p>
                      <a:pPr algn="ctr"/>
                      <a:r>
                        <a:rPr lang="en-US" sz="1200" dirty="0">
                          <a:effectLst/>
                          <a:latin typeface="Times New Roman" charset="0"/>
                        </a:rPr>
                        <a:t>Carbamate esters (Intermediate acting) </a:t>
                      </a:r>
                      <a:r>
                        <a:rPr lang="en-US" sz="1200" dirty="0">
                          <a:effectLst/>
                          <a:latin typeface="Calibri" charset="0"/>
                        </a:rPr>
                        <a:t>(Bind to </a:t>
                      </a:r>
                      <a:r>
                        <a:rPr lang="en-US" sz="1200" dirty="0">
                          <a:effectLst/>
                          <a:latin typeface="Calibri,Bold" charset="0"/>
                        </a:rPr>
                        <a:t>two sites</a:t>
                      </a:r>
                      <a:r>
                        <a:rPr lang="en-US" sz="1200" dirty="0">
                          <a:effectLst/>
                          <a:latin typeface="Calibri" charset="0"/>
                        </a:rPr>
                        <a:t>)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0005"/>
                  </a:ext>
                </a:extLst>
              </a:tr>
              <a:tr h="1101288">
                <a:tc>
                  <a:txBody>
                    <a:bodyPr/>
                    <a:lstStyle/>
                    <a:p>
                      <a:pPr algn="ctr"/>
                      <a:r>
                        <a:rPr lang="en-US" sz="1200" dirty="0">
                          <a:solidFill>
                            <a:srgbClr val="DDA800"/>
                          </a:solidFill>
                          <a:effectLst/>
                          <a:latin typeface="Times New Roman,Bold" charset="0"/>
                        </a:rPr>
                        <a:t>Neo</a:t>
                      </a:r>
                      <a:r>
                        <a:rPr lang="en-US" sz="1200" dirty="0">
                          <a:solidFill>
                            <a:srgbClr val="C62107"/>
                          </a:solidFill>
                          <a:effectLst/>
                          <a:latin typeface="Times New Roman,Bold" charset="0"/>
                        </a:rPr>
                        <a:t>stigmine </a:t>
                      </a:r>
                      <a:r>
                        <a:rPr lang="en-US" sz="1200" dirty="0">
                          <a:solidFill>
                            <a:srgbClr val="425168"/>
                          </a:solidFill>
                          <a:effectLst/>
                          <a:latin typeface="Calibri" charset="0"/>
                        </a:rPr>
                        <a:t>Quaternary ammonium comp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r>
                        <a:rPr lang="en-US" sz="1200" dirty="0">
                          <a:solidFill>
                            <a:srgbClr val="BF0000"/>
                          </a:solidFill>
                          <a:effectLst/>
                          <a:latin typeface="Times New Roman" charset="0"/>
                        </a:rPr>
                        <a:t> </a:t>
                      </a:r>
                      <a:r>
                        <a:rPr lang="ar-SA" sz="1200" dirty="0">
                          <a:solidFill>
                            <a:srgbClr val="BF0000"/>
                          </a:solidFill>
                          <a:effectLst/>
                          <a:latin typeface="Times New Roman" charset="0"/>
                        </a:rPr>
                        <a:t>M, </a:t>
                      </a:r>
                      <a:r>
                        <a:rPr lang="ar-SA" sz="1200" dirty="0" err="1">
                          <a:solidFill>
                            <a:srgbClr val="BF0000"/>
                          </a:solidFill>
                          <a:effectLst/>
                          <a:latin typeface="Times New Roman" charset="0"/>
                        </a:rPr>
                        <a:t>N</a:t>
                      </a:r>
                      <a:r>
                        <a:rPr lang="ar-SA" sz="1200" dirty="0">
                          <a:solidFill>
                            <a:srgbClr val="BF0000"/>
                          </a:solidFill>
                          <a:effectLst/>
                          <a:latin typeface="Times New Roman" charset="0"/>
                        </a:rPr>
                        <a:t>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Arial" charset="0"/>
                        </a:rPr>
                        <a:t>Short 0.5-2hr polar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Calibri" charset="0"/>
                        </a:rPr>
                        <a:t>Can be used orally (polar) </a:t>
                      </a:r>
                      <a:r>
                        <a:rPr lang="en-US" sz="1200" dirty="0">
                          <a:solidFill>
                            <a:srgbClr val="823A0A"/>
                          </a:solidFill>
                          <a:effectLst/>
                          <a:latin typeface="Calibri" charset="0"/>
                        </a:rPr>
                        <a:t>prominent on GIT &amp; urinary tract.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buFont typeface="Arial" charset="0"/>
                        <a:buChar char="•"/>
                      </a:pPr>
                      <a:r>
                        <a:rPr lang="en-US" sz="1200">
                          <a:solidFill>
                            <a:srgbClr val="1E4C77"/>
                          </a:solidFill>
                          <a:effectLst/>
                          <a:latin typeface="Times New Roman,Bold" charset="0"/>
                        </a:rPr>
                        <a:t>Myasthenia gravis </a:t>
                      </a:r>
                      <a:r>
                        <a:rPr lang="en-US" sz="1200">
                          <a:solidFill>
                            <a:srgbClr val="1E4C77"/>
                          </a:solidFill>
                          <a:effectLst/>
                          <a:latin typeface="Times New Roman" charset="0"/>
                        </a:rPr>
                        <a:t>treatment </a:t>
                      </a:r>
                      <a:endParaRPr lang="en-US" sz="1200">
                        <a:solidFill>
                          <a:srgbClr val="1E4C77"/>
                        </a:solidFill>
                        <a:effectLst/>
                        <a:latin typeface="Arial" charset="0"/>
                      </a:endParaRPr>
                    </a:p>
                    <a:p>
                      <a:pPr algn="ctr">
                        <a:buFont typeface="Arial" charset="0"/>
                        <a:buChar char="•"/>
                      </a:pPr>
                      <a:r>
                        <a:rPr lang="en-US" sz="1200">
                          <a:effectLst/>
                          <a:latin typeface="Times New Roman" charset="0"/>
                        </a:rPr>
                        <a:t>Paralytic ileus </a:t>
                      </a:r>
                      <a:endParaRPr lang="en-US" sz="1200">
                        <a:effectLst/>
                        <a:latin typeface="Arial" charset="0"/>
                      </a:endParaRPr>
                    </a:p>
                    <a:p>
                      <a:pPr algn="ctr">
                        <a:buFont typeface="Arial" charset="0"/>
                        <a:buChar char="•"/>
                      </a:pPr>
                      <a:r>
                        <a:rPr lang="en-US" sz="1200">
                          <a:effectLst/>
                          <a:latin typeface="Times New Roman" charset="0"/>
                        </a:rPr>
                        <a:t>Urinary retention </a:t>
                      </a:r>
                      <a:endParaRPr lang="en-US" sz="1200">
                        <a:effectLst/>
                        <a:latin typeface="Arial" charset="0"/>
                      </a:endParaRPr>
                    </a:p>
                    <a:p>
                      <a:pPr algn="ctr">
                        <a:buFont typeface="Arial" charset="0"/>
                        <a:buChar char="•"/>
                      </a:pPr>
                      <a:r>
                        <a:rPr lang="en-US" sz="1200">
                          <a:effectLst/>
                          <a:latin typeface="Times New Roman" charset="0"/>
                        </a:rPr>
                        <a:t>Curare toxicity </a:t>
                      </a:r>
                      <a:endParaRPr lang="en-US" sz="1200">
                        <a:effectLst/>
                        <a:latin typeface="Arial" charset="0"/>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735155">
                <a:tc>
                  <a:txBody>
                    <a:bodyPr/>
                    <a:lstStyle/>
                    <a:p>
                      <a:pPr algn="ctr"/>
                      <a:r>
                        <a:rPr lang="en-US" sz="1200" dirty="0" err="1">
                          <a:solidFill>
                            <a:srgbClr val="DDA800"/>
                          </a:solidFill>
                          <a:effectLst/>
                          <a:latin typeface="Times New Roman,Bold" charset="0"/>
                        </a:rPr>
                        <a:t>Physo</a:t>
                      </a:r>
                      <a:r>
                        <a:rPr lang="en-US" sz="1200" dirty="0" err="1">
                          <a:solidFill>
                            <a:srgbClr val="C62107"/>
                          </a:solidFill>
                          <a:effectLst/>
                          <a:latin typeface="Times New Roman,Bold" charset="0"/>
                        </a:rPr>
                        <a:t>stigmine</a:t>
                      </a:r>
                      <a:r>
                        <a:rPr lang="en-US" sz="1200" dirty="0">
                          <a:solidFill>
                            <a:srgbClr val="C62107"/>
                          </a:solidFill>
                          <a:effectLst/>
                          <a:latin typeface="Times New Roman,Bold" charset="0"/>
                        </a:rPr>
                        <a:t> </a:t>
                      </a:r>
                      <a:r>
                        <a:rPr lang="en-US" sz="1200" dirty="0">
                          <a:solidFill>
                            <a:srgbClr val="425168"/>
                          </a:solidFill>
                          <a:effectLst/>
                          <a:latin typeface="Calibri" charset="0"/>
                        </a:rPr>
                        <a:t>Tertiary ammonium compound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r>
                        <a:rPr lang="en-US" sz="1200" dirty="0">
                          <a:solidFill>
                            <a:srgbClr val="BF0000"/>
                          </a:solidFill>
                          <a:effectLst/>
                          <a:latin typeface="Times New Roman" charset="0"/>
                        </a:rPr>
                        <a:t> </a:t>
                      </a:r>
                      <a:r>
                        <a:rPr lang="ar-SA" sz="1200" dirty="0">
                          <a:solidFill>
                            <a:srgbClr val="BF0000"/>
                          </a:solidFill>
                          <a:effectLst/>
                          <a:latin typeface="Times New Roman" charset="0"/>
                        </a:rPr>
                        <a:t>M, </a:t>
                      </a:r>
                      <a:r>
                        <a:rPr lang="ar-SA" sz="1200" dirty="0" err="1">
                          <a:solidFill>
                            <a:srgbClr val="BF0000"/>
                          </a:solidFill>
                          <a:effectLst/>
                          <a:latin typeface="Times New Roman" charset="0"/>
                        </a:rPr>
                        <a:t>N</a:t>
                      </a:r>
                      <a:r>
                        <a:rPr lang="ar-SA" sz="1200" dirty="0">
                          <a:solidFill>
                            <a:srgbClr val="BF0000"/>
                          </a:solidFill>
                          <a:effectLst/>
                          <a:latin typeface="Times New Roman" charset="0"/>
                        </a:rPr>
                        <a:t>, CNS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Arial" charset="0"/>
                        </a:rPr>
                        <a:t>Short </a:t>
                      </a:r>
                      <a:r>
                        <a:rPr lang="en-US" sz="1200" dirty="0">
                          <a:effectLst/>
                          <a:latin typeface="Calibri" charset="0"/>
                        </a:rPr>
                        <a:t>0.5-2hr </a:t>
                      </a:r>
                      <a:r>
                        <a:rPr lang="en-US" sz="1200" dirty="0">
                          <a:solidFill>
                            <a:srgbClr val="FF0000"/>
                          </a:solidFill>
                          <a:effectLst/>
                          <a:latin typeface="Times New Roman" charset="0"/>
                        </a:rPr>
                        <a:t>non-polar (</a:t>
                      </a:r>
                      <a:r>
                        <a:rPr lang="en-US" sz="1200" baseline="0" dirty="0">
                          <a:solidFill>
                            <a:srgbClr val="FF0000"/>
                          </a:solidFill>
                          <a:effectLst/>
                          <a:latin typeface="Times New Roman" charset="0"/>
                        </a:rPr>
                        <a:t>lipid soluble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Calibri" charset="0"/>
                        </a:rPr>
                        <a:t>Good oral absorption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buFont typeface="Arial" charset="0"/>
                        <a:buChar char="•"/>
                      </a:pPr>
                      <a:r>
                        <a:rPr lang="en-US" sz="1200">
                          <a:effectLst/>
                          <a:latin typeface="Times New Roman,Bold" charset="0"/>
                        </a:rPr>
                        <a:t>Glaucoma </a:t>
                      </a:r>
                      <a:r>
                        <a:rPr lang="en-US" sz="1200">
                          <a:effectLst/>
                          <a:latin typeface="Times New Roman" charset="0"/>
                        </a:rPr>
                        <a:t>(eye) </a:t>
                      </a:r>
                      <a:endParaRPr lang="en-US" sz="1200">
                        <a:effectLst/>
                        <a:latin typeface="Arial" charset="0"/>
                      </a:endParaRPr>
                    </a:p>
                    <a:p>
                      <a:pPr algn="ctr">
                        <a:buFont typeface="Arial" charset="0"/>
                        <a:buChar char="•"/>
                      </a:pPr>
                      <a:r>
                        <a:rPr lang="en-US" sz="1200">
                          <a:effectLst/>
                          <a:latin typeface="Times New Roman" charset="0"/>
                        </a:rPr>
                        <a:t>atropine toxicity </a:t>
                      </a:r>
                      <a:endParaRPr lang="en-US" sz="1200">
                        <a:effectLst/>
                        <a:latin typeface="Arial" charset="0"/>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569151">
                <a:tc>
                  <a:txBody>
                    <a:bodyPr/>
                    <a:lstStyle/>
                    <a:p>
                      <a:pPr algn="ctr"/>
                      <a:r>
                        <a:rPr lang="en-US" sz="1200" dirty="0" err="1">
                          <a:solidFill>
                            <a:srgbClr val="DDA800"/>
                          </a:solidFill>
                          <a:effectLst/>
                          <a:latin typeface="Times New Roman,Bold" charset="0"/>
                        </a:rPr>
                        <a:t>Pyrido</a:t>
                      </a:r>
                      <a:r>
                        <a:rPr lang="en-US" sz="1200" dirty="0" err="1">
                          <a:solidFill>
                            <a:srgbClr val="C62107"/>
                          </a:solidFill>
                          <a:effectLst/>
                          <a:latin typeface="Times New Roman,Bold" charset="0"/>
                        </a:rPr>
                        <a:t>stigmine</a:t>
                      </a:r>
                      <a:r>
                        <a:rPr lang="en-US" sz="1200" dirty="0">
                          <a:solidFill>
                            <a:srgbClr val="C62107"/>
                          </a:solidFill>
                          <a:effectLst/>
                          <a:latin typeface="Times New Roman,Bold" charset="0"/>
                        </a:rPr>
                        <a:t>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r>
                        <a:rPr lang="ar-SA" sz="1200" dirty="0">
                          <a:solidFill>
                            <a:srgbClr val="BF0000"/>
                          </a:solidFill>
                          <a:effectLst/>
                          <a:latin typeface="Times New Roman" charset="0"/>
                        </a:rPr>
                        <a:t>M, </a:t>
                      </a:r>
                      <a:r>
                        <a:rPr lang="ar-SA" sz="1200" dirty="0" err="1">
                          <a:solidFill>
                            <a:srgbClr val="BF0000"/>
                          </a:solidFill>
                          <a:effectLst/>
                          <a:latin typeface="Times New Roman" charset="0"/>
                        </a:rPr>
                        <a:t>N</a:t>
                      </a:r>
                      <a:r>
                        <a:rPr lang="ar-SA" sz="1200" dirty="0">
                          <a:solidFill>
                            <a:srgbClr val="BF0000"/>
                          </a:solidFill>
                          <a:effectLst/>
                          <a:latin typeface="Times New Roman" charset="0"/>
                        </a:rPr>
                        <a:t>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Arial" charset="0"/>
                        </a:rPr>
                        <a:t>Short </a:t>
                      </a:r>
                      <a:r>
                        <a:rPr lang="en-US" sz="1200">
                          <a:effectLst/>
                          <a:latin typeface="Calibri" charset="0"/>
                        </a:rPr>
                        <a:t>3-6 polar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ar-SA" sz="1200" dirty="0">
                          <a:effectLst/>
                          <a:latin typeface="Calibri" charset="0"/>
                        </a:rPr>
                        <a:t>-----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solidFill>
                            <a:srgbClr val="1E4C77"/>
                          </a:solidFill>
                          <a:effectLst/>
                          <a:latin typeface="Arial" charset="0"/>
                        </a:rPr>
                        <a:t>• </a:t>
                      </a:r>
                      <a:r>
                        <a:rPr lang="en-US" sz="1200">
                          <a:solidFill>
                            <a:srgbClr val="1E4C77"/>
                          </a:solidFill>
                          <a:effectLst/>
                          <a:latin typeface="Times New Roman,Bold" charset="0"/>
                        </a:rPr>
                        <a:t>Myasthenia gravis </a:t>
                      </a:r>
                      <a:r>
                        <a:rPr lang="en-US" sz="1200">
                          <a:effectLst/>
                          <a:latin typeface="Times New Roman" charset="0"/>
                        </a:rPr>
                        <a:t>treatment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700816">
                <a:tc>
                  <a:txBody>
                    <a:bodyPr/>
                    <a:lstStyle/>
                    <a:p>
                      <a:pPr algn="ctr"/>
                      <a:r>
                        <a:rPr lang="en-US" sz="1200" dirty="0" err="1">
                          <a:solidFill>
                            <a:srgbClr val="C62107"/>
                          </a:solidFill>
                          <a:effectLst/>
                          <a:latin typeface="Times New Roman,Bold" charset="0"/>
                        </a:rPr>
                        <a:t>Ambenonium</a:t>
                      </a:r>
                      <a:r>
                        <a:rPr lang="en-US" sz="1200" dirty="0">
                          <a:solidFill>
                            <a:srgbClr val="C62107"/>
                          </a:solidFill>
                          <a:effectLst/>
                          <a:latin typeface="Times New Roman,Bold" charset="0"/>
                        </a:rPr>
                        <a:t> </a:t>
                      </a:r>
                      <a:endParaRPr lang="en-US" sz="1200" dirty="0">
                        <a:effectLst/>
                      </a:endParaRPr>
                    </a:p>
                    <a:p>
                      <a:pPr algn="ctr"/>
                      <a:r>
                        <a:rPr lang="en-US" sz="1200" dirty="0">
                          <a:solidFill>
                            <a:srgbClr val="7C7C7C"/>
                          </a:solidFill>
                          <a:effectLst/>
                          <a:latin typeface="Calibri Light" charset="0"/>
                        </a:rPr>
                        <a:t>“not a </a:t>
                      </a:r>
                      <a:r>
                        <a:rPr lang="en-US" sz="1200" dirty="0" err="1">
                          <a:solidFill>
                            <a:srgbClr val="7C7C7C"/>
                          </a:solidFill>
                          <a:effectLst/>
                          <a:latin typeface="Calibri Light" charset="0"/>
                        </a:rPr>
                        <a:t>stigmine</a:t>
                      </a:r>
                      <a:r>
                        <a:rPr lang="en-US" sz="1200" dirty="0">
                          <a:solidFill>
                            <a:srgbClr val="7C7C7C"/>
                          </a:solidFill>
                          <a:effectLst/>
                          <a:latin typeface="Calibri Light" charset="0"/>
                        </a:rPr>
                        <a:t> derivative”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r>
                        <a:rPr lang="ar-SA" sz="1200" dirty="0">
                          <a:solidFill>
                            <a:srgbClr val="BF0000"/>
                          </a:solidFill>
                          <a:effectLst/>
                          <a:latin typeface="Times New Roman" charset="0"/>
                        </a:rPr>
                        <a:t>M, </a:t>
                      </a:r>
                      <a:r>
                        <a:rPr lang="ar-SA" sz="1200" dirty="0" err="1">
                          <a:solidFill>
                            <a:srgbClr val="BF0000"/>
                          </a:solidFill>
                          <a:effectLst/>
                          <a:latin typeface="Times New Roman" charset="0"/>
                        </a:rPr>
                        <a:t>N</a:t>
                      </a:r>
                      <a:r>
                        <a:rPr lang="ar-SA" sz="1200" dirty="0">
                          <a:solidFill>
                            <a:srgbClr val="BF0000"/>
                          </a:solidFill>
                          <a:effectLst/>
                          <a:latin typeface="Times New Roman" charset="0"/>
                        </a:rPr>
                        <a:t>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Arial" charset="0"/>
                        </a:rPr>
                        <a:t>Short </a:t>
                      </a:r>
                      <a:r>
                        <a:rPr lang="en-US" sz="1200">
                          <a:effectLst/>
                          <a:latin typeface="Calibri" charset="0"/>
                        </a:rPr>
                        <a:t>4-8 polar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ar-SA" sz="1200" dirty="0">
                          <a:effectLst/>
                          <a:latin typeface="Calibri" charset="0"/>
                        </a:rPr>
                        <a:t>-----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solidFill>
                            <a:srgbClr val="1E4C77"/>
                          </a:solidFill>
                          <a:effectLst/>
                          <a:latin typeface="Arial" charset="0"/>
                        </a:rPr>
                        <a:t>• </a:t>
                      </a:r>
                      <a:r>
                        <a:rPr lang="en-US" sz="1200">
                          <a:solidFill>
                            <a:srgbClr val="1E4C77"/>
                          </a:solidFill>
                          <a:effectLst/>
                          <a:latin typeface="Times New Roman,Bold" charset="0"/>
                        </a:rPr>
                        <a:t>Myasthenia gravis </a:t>
                      </a:r>
                      <a:r>
                        <a:rPr lang="en-US" sz="1200">
                          <a:effectLst/>
                          <a:latin typeface="Times New Roman" charset="0"/>
                        </a:rPr>
                        <a:t>treatment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350506">
                <a:tc gridSpan="5">
                  <a:txBody>
                    <a:bodyPr/>
                    <a:lstStyle/>
                    <a:p>
                      <a:pPr algn="ctr"/>
                      <a:r>
                        <a:rPr lang="en-US" sz="1200" dirty="0">
                          <a:effectLst/>
                          <a:latin typeface="Times New Roman" charset="0"/>
                        </a:rPr>
                        <a:t>Long acting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0010"/>
                  </a:ext>
                </a:extLst>
              </a:tr>
              <a:tr h="569151">
                <a:tc>
                  <a:txBody>
                    <a:bodyPr/>
                    <a:lstStyle/>
                    <a:p>
                      <a:pPr algn="ctr"/>
                      <a:r>
                        <a:rPr lang="en-US" sz="1200" dirty="0">
                          <a:solidFill>
                            <a:srgbClr val="C62107"/>
                          </a:solidFill>
                          <a:effectLst/>
                          <a:latin typeface="Times New Roman,Bold" charset="0"/>
                        </a:rPr>
                        <a:t>Donepezil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r>
                        <a:rPr lang="en-US" sz="1200" dirty="0">
                          <a:solidFill>
                            <a:srgbClr val="BF0000"/>
                          </a:solidFill>
                          <a:effectLst/>
                          <a:latin typeface="Times New Roman" charset="0"/>
                        </a:rPr>
                        <a:t>          </a:t>
                      </a:r>
                      <a:r>
                        <a:rPr lang="ar-SA" sz="1200" dirty="0">
                          <a:solidFill>
                            <a:srgbClr val="BF0000"/>
                          </a:solidFill>
                          <a:effectLst/>
                          <a:latin typeface="Times New Roman" charset="0"/>
                        </a:rPr>
                        <a:t>M, </a:t>
                      </a:r>
                      <a:r>
                        <a:rPr lang="ar-SA" sz="1200" dirty="0" err="1">
                          <a:solidFill>
                            <a:srgbClr val="BF0000"/>
                          </a:solidFill>
                          <a:effectLst/>
                          <a:latin typeface="Times New Roman" charset="0"/>
                        </a:rPr>
                        <a:t>N</a:t>
                      </a:r>
                      <a:r>
                        <a:rPr lang="ar-SA" sz="1200" dirty="0">
                          <a:solidFill>
                            <a:srgbClr val="BF0000"/>
                          </a:solidFill>
                          <a:effectLst/>
                          <a:latin typeface="Times New Roman" charset="0"/>
                        </a:rPr>
                        <a:t>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Calibri" charset="0"/>
                        </a:rPr>
                        <a:t>Long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Calibri" charset="0"/>
                        </a:rPr>
                        <a:t>Given orally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Arial" charset="0"/>
                        </a:rPr>
                        <a:t>• </a:t>
                      </a:r>
                      <a:r>
                        <a:rPr lang="en-US" sz="1200">
                          <a:effectLst/>
                          <a:latin typeface="Times New Roman" charset="0"/>
                        </a:rPr>
                        <a:t>dementia of Alzheimer</a:t>
                      </a:r>
                      <a:r>
                        <a:rPr lang="en-US" sz="1200">
                          <a:effectLst/>
                          <a:latin typeface="Arial" charset="0"/>
                        </a:rPr>
                        <a:t>’</a:t>
                      </a:r>
                      <a:r>
                        <a:rPr lang="en-US" sz="1200">
                          <a:effectLst/>
                          <a:latin typeface="Times New Roman" charset="0"/>
                        </a:rPr>
                        <a:t>s disease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271959">
                <a:tc gridSpan="5">
                  <a:txBody>
                    <a:bodyPr/>
                    <a:lstStyle/>
                    <a:p>
                      <a:pPr algn="ctr"/>
                      <a:r>
                        <a:rPr lang="en-US" sz="1200" dirty="0">
                          <a:solidFill>
                            <a:srgbClr val="FFFFFF"/>
                          </a:solidFill>
                          <a:effectLst/>
                          <a:latin typeface="Calibri Light" charset="0"/>
                        </a:rPr>
                        <a:t>Irreversible anticholinesterases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0012"/>
                  </a:ext>
                </a:extLst>
              </a:tr>
              <a:tr h="257465">
                <a:tc>
                  <a:txBody>
                    <a:bodyPr/>
                    <a:lstStyle/>
                    <a:p>
                      <a:pPr algn="ctr"/>
                      <a:r>
                        <a:rPr lang="en-US" sz="1200">
                          <a:effectLst/>
                          <a:latin typeface="Times New Roman" charset="0"/>
                        </a:rPr>
                        <a:t>Drug </a:t>
                      </a:r>
                      <a:endParaRPr lang="en-US" sz="120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C7C7C"/>
                    </a:solidFill>
                  </a:tcPr>
                </a:tc>
                <a:tc>
                  <a:txBody>
                    <a:bodyPr/>
                    <a:lstStyle/>
                    <a:p>
                      <a:pPr algn="ctr"/>
                      <a:r>
                        <a:rPr lang="en-US" sz="1200" dirty="0">
                          <a:effectLst/>
                          <a:latin typeface="Times New Roman" charset="0"/>
                        </a:rPr>
                        <a:t>Actions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Times New Roman" charset="0"/>
                        </a:rPr>
                        <a:t>Kinetics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Times New Roman" charset="0"/>
                        </a:rPr>
                        <a:t>Mechanism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Times New Roman" charset="0"/>
                        </a:rPr>
                        <a:t>Uses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3"/>
                  </a:ext>
                </a:extLst>
              </a:tr>
              <a:tr h="361253">
                <a:tc gridSpan="5">
                  <a:txBody>
                    <a:bodyPr/>
                    <a:lstStyle/>
                    <a:p>
                      <a:pPr algn="ctr"/>
                      <a:r>
                        <a:rPr lang="en-US" sz="1200" dirty="0">
                          <a:effectLst/>
                          <a:latin typeface="Times New Roman" charset="0"/>
                        </a:rPr>
                        <a:t>Organophosphorus compounds (Long acting) </a:t>
                      </a:r>
                      <a:r>
                        <a:rPr lang="en-US" sz="1200" dirty="0">
                          <a:effectLst/>
                          <a:latin typeface="Calibri" charset="0"/>
                        </a:rPr>
                        <a:t>(stable </a:t>
                      </a:r>
                      <a:r>
                        <a:rPr lang="en-US" sz="1200" dirty="0">
                          <a:effectLst/>
                          <a:latin typeface="Calibri,Bold" charset="0"/>
                        </a:rPr>
                        <a:t>covalent bond</a:t>
                      </a:r>
                      <a:r>
                        <a:rPr lang="en-US" sz="1200" dirty="0">
                          <a:effectLst/>
                          <a:latin typeface="Calibri" charset="0"/>
                        </a:rPr>
                        <a:t>)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0014"/>
                  </a:ext>
                </a:extLst>
              </a:tr>
              <a:tr h="569151">
                <a:tc>
                  <a:txBody>
                    <a:bodyPr/>
                    <a:lstStyle/>
                    <a:p>
                      <a:pPr algn="ctr"/>
                      <a:r>
                        <a:rPr lang="en-US" sz="1200">
                          <a:solidFill>
                            <a:srgbClr val="C62107"/>
                          </a:solidFill>
                          <a:effectLst/>
                          <a:latin typeface="Times New Roman,Bold" charset="0"/>
                        </a:rPr>
                        <a:t>Isofluro</a:t>
                      </a:r>
                      <a:r>
                        <a:rPr lang="en-US" sz="1200">
                          <a:solidFill>
                            <a:srgbClr val="DDA800"/>
                          </a:solidFill>
                          <a:effectLst/>
                          <a:latin typeface="Calibri,Bold" charset="0"/>
                        </a:rPr>
                        <a:t>phate </a:t>
                      </a:r>
                      <a:endParaRPr lang="en-US" sz="120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ar-SA" sz="1200">
                          <a:solidFill>
                            <a:srgbClr val="BF0000"/>
                          </a:solidFill>
                          <a:effectLst/>
                          <a:latin typeface="Times New Roman" charset="0"/>
                        </a:rPr>
                        <a:t>M, N, CNS </a:t>
                      </a:r>
                      <a:endParaRPr lang="ar-SA"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ar-SA" sz="1200">
                          <a:effectLst/>
                          <a:latin typeface="Calibri" charset="0"/>
                        </a:rPr>
                        <a:t>----- </a:t>
                      </a:r>
                      <a:endParaRPr lang="ar-SA"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ar-SA" sz="1200" dirty="0">
                          <a:effectLst/>
                          <a:latin typeface="Calibri" charset="0"/>
                        </a:rPr>
                        <a:t>-----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Arial" charset="0"/>
                        </a:rPr>
                        <a:t>• </a:t>
                      </a:r>
                      <a:r>
                        <a:rPr lang="en-US" sz="1200" dirty="0">
                          <a:effectLst/>
                          <a:latin typeface="Times New Roman" charset="0"/>
                        </a:rPr>
                        <a:t>dementia of Alzheimer</a:t>
                      </a:r>
                      <a:r>
                        <a:rPr lang="en-US" sz="1200" dirty="0">
                          <a:effectLst/>
                          <a:latin typeface="Arial" charset="0"/>
                        </a:rPr>
                        <a:t>’</a:t>
                      </a:r>
                      <a:r>
                        <a:rPr lang="en-US" sz="1200" dirty="0">
                          <a:effectLst/>
                          <a:latin typeface="Times New Roman" charset="0"/>
                        </a:rPr>
                        <a:t>s disease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5"/>
                  </a:ext>
                </a:extLst>
              </a:tr>
              <a:tr h="735155">
                <a:tc>
                  <a:txBody>
                    <a:bodyPr/>
                    <a:lstStyle/>
                    <a:p>
                      <a:pPr algn="ctr"/>
                      <a:r>
                        <a:rPr lang="en-US" sz="1200" dirty="0" err="1">
                          <a:solidFill>
                            <a:srgbClr val="BF0000"/>
                          </a:solidFill>
                          <a:effectLst/>
                          <a:latin typeface="Calibri,Bold" charset="0"/>
                        </a:rPr>
                        <a:t>Ecothio</a:t>
                      </a:r>
                      <a:r>
                        <a:rPr lang="en-US" sz="1200" dirty="0" err="1">
                          <a:solidFill>
                            <a:srgbClr val="DDA800"/>
                          </a:solidFill>
                          <a:effectLst/>
                          <a:latin typeface="Calibri,Bold" charset="0"/>
                        </a:rPr>
                        <a:t>phate</a:t>
                      </a:r>
                      <a:r>
                        <a:rPr lang="en-US" sz="1200" dirty="0">
                          <a:solidFill>
                            <a:srgbClr val="DDA800"/>
                          </a:solidFill>
                          <a:effectLst/>
                          <a:latin typeface="Calibri,Bold" charset="0"/>
                        </a:rPr>
                        <a:t>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r>
                        <a:rPr lang="ar-SA" sz="1200">
                          <a:solidFill>
                            <a:srgbClr val="BF0000"/>
                          </a:solidFill>
                          <a:effectLst/>
                          <a:latin typeface="Times New Roman" charset="0"/>
                        </a:rPr>
                        <a:t>M, N </a:t>
                      </a:r>
                      <a:endParaRPr lang="ar-SA"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Calibri" charset="0"/>
                        </a:rPr>
                        <a:t>Long 100hr, </a:t>
                      </a:r>
                      <a:endParaRPr lang="en-US" sz="1200">
                        <a:effectLst/>
                      </a:endParaRPr>
                    </a:p>
                    <a:p>
                      <a:pPr algn="ctr"/>
                      <a:r>
                        <a:rPr lang="en-US" sz="1200">
                          <a:solidFill>
                            <a:srgbClr val="FF0000"/>
                          </a:solidFill>
                          <a:effectLst/>
                          <a:latin typeface="Calibri" charset="0"/>
                        </a:rPr>
                        <a:t>polar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Calibri" charset="0"/>
                        </a:rPr>
                        <a:t>Aging make bond extremely stable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200" dirty="0">
                          <a:effectLst/>
                          <a:latin typeface="Arial" charset="0"/>
                        </a:rPr>
                        <a:t>• </a:t>
                      </a:r>
                      <a:r>
                        <a:rPr lang="fr-FR" sz="1200" dirty="0" err="1">
                          <a:effectLst/>
                          <a:latin typeface="Times New Roman,Bold" charset="0"/>
                        </a:rPr>
                        <a:t>Glaucoma</a:t>
                      </a:r>
                      <a:r>
                        <a:rPr lang="fr-FR" sz="1200" dirty="0">
                          <a:effectLst/>
                          <a:latin typeface="Times New Roman,Bold" charset="0"/>
                        </a:rPr>
                        <a:t> </a:t>
                      </a:r>
                      <a:endParaRPr lang="fr-FR"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6"/>
                  </a:ext>
                </a:extLst>
              </a:tr>
              <a:tr h="782581">
                <a:tc>
                  <a:txBody>
                    <a:bodyPr/>
                    <a:lstStyle/>
                    <a:p>
                      <a:pPr algn="ctr"/>
                      <a:r>
                        <a:rPr lang="en-US" sz="1200" dirty="0" err="1">
                          <a:solidFill>
                            <a:srgbClr val="C62107"/>
                          </a:solidFill>
                          <a:effectLst/>
                          <a:latin typeface="Times New Roman,Bold" charset="0"/>
                        </a:rPr>
                        <a:t>pralidoxime</a:t>
                      </a:r>
                      <a:r>
                        <a:rPr lang="en-US" sz="1200" dirty="0">
                          <a:solidFill>
                            <a:srgbClr val="C62107"/>
                          </a:solidFill>
                          <a:effectLst/>
                          <a:latin typeface="Times New Roman,Bold" charset="0"/>
                        </a:rPr>
                        <a:t> </a:t>
                      </a:r>
                      <a:endParaRPr lang="en-US" sz="1200" dirty="0">
                        <a:effectLst/>
                      </a:endParaRPr>
                    </a:p>
                    <a:p>
                      <a:pPr algn="ctr"/>
                      <a:r>
                        <a:rPr lang="en-US" sz="1200" dirty="0">
                          <a:effectLst/>
                          <a:latin typeface="Calibri" charset="0"/>
                        </a:rPr>
                        <a:t>(Oximes) </a:t>
                      </a:r>
                      <a:endParaRPr lang="en-US" sz="1200" dirty="0">
                        <a:effectLst/>
                      </a:endParaRPr>
                    </a:p>
                  </a:txBody>
                  <a:tcPr marL="43193" marR="43193" marT="21597" marB="21597" anchor="ctr">
                    <a:lnL w="13399"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ar-SA" sz="1200">
                          <a:solidFill>
                            <a:srgbClr val="BF0000"/>
                          </a:solidFill>
                          <a:effectLst/>
                          <a:latin typeface="Times New Roman" charset="0"/>
                        </a:rPr>
                        <a:t>M, N, CNS </a:t>
                      </a:r>
                      <a:endParaRPr lang="ar-SA"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ar-SA" sz="1200" dirty="0">
                          <a:effectLst/>
                          <a:latin typeface="Calibri" charset="0"/>
                        </a:rPr>
                        <a:t>----- </a:t>
                      </a:r>
                      <a:endParaRPr lang="ar-SA"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sz="1200">
                          <a:effectLst/>
                          <a:latin typeface="Calibri" charset="0"/>
                        </a:rPr>
                        <a:t>reactivates recently inhibited enzymes before aging </a:t>
                      </a:r>
                      <a:endParaRPr lang="en-US" sz="120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sz="1200" dirty="0">
                          <a:effectLst/>
                          <a:latin typeface="Arial" charset="0"/>
                        </a:rPr>
                        <a:t>• </a:t>
                      </a:r>
                      <a:r>
                        <a:rPr lang="en-US" sz="1200" dirty="0">
                          <a:effectLst/>
                          <a:latin typeface="Times New Roman" charset="0"/>
                        </a:rPr>
                        <a:t>organophosphate intoxication </a:t>
                      </a:r>
                      <a:endParaRPr lang="en-US" sz="1200" dirty="0">
                        <a:effectLst/>
                      </a:endParaRPr>
                    </a:p>
                  </a:txBody>
                  <a:tcPr marL="43193" marR="43193" marT="21597" marB="215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7"/>
                  </a:ext>
                </a:extLst>
              </a:tr>
            </a:tbl>
          </a:graphicData>
        </a:graphic>
      </p:graphicFrame>
      <p:sp>
        <p:nvSpPr>
          <p:cNvPr id="8" name="زاوية مطوية 4"/>
          <p:cNvSpPr/>
          <p:nvPr/>
        </p:nvSpPr>
        <p:spPr>
          <a:xfrm>
            <a:off x="5959929" y="176694"/>
            <a:ext cx="898071" cy="636814"/>
          </a:xfrm>
          <a:prstGeom prst="foldedCorner">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a:solidFill>
                  <a:schemeClr val="tx1"/>
                </a:solidFill>
              </a:rPr>
              <a:t>Team 435</a:t>
            </a:r>
            <a:endParaRPr lang="ar-SA" sz="1600" b="1" dirty="0">
              <a:solidFill>
                <a:schemeClr val="tx1"/>
              </a:solidFill>
            </a:endParaRPr>
          </a:p>
        </p:txBody>
      </p:sp>
    </p:spTree>
    <p:extLst>
      <p:ext uri="{BB962C8B-B14F-4D97-AF65-F5344CB8AC3E}">
        <p14:creationId xmlns:p14="http://schemas.microsoft.com/office/powerpoint/2010/main" val="3414682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4"/>
          <p:cNvSpPr txBox="1"/>
          <p:nvPr/>
        </p:nvSpPr>
        <p:spPr>
          <a:xfrm>
            <a:off x="-26154" y="916060"/>
            <a:ext cx="6858000" cy="461665"/>
          </a:xfrm>
          <a:prstGeom prst="rect">
            <a:avLst/>
          </a:prstGeom>
          <a:noFill/>
        </p:spPr>
        <p:txBody>
          <a:bodyPr wrap="square" rtlCol="1">
            <a:spAutoFit/>
          </a:bodyPr>
          <a:lstStyle/>
          <a:p>
            <a:pPr algn="ctr"/>
            <a:r>
              <a:rPr lang="en-US" altLang="ar-SA" sz="2400" b="1" dirty="0">
                <a:solidFill>
                  <a:srgbClr val="2E6AA6"/>
                </a:solidFill>
                <a:latin typeface="Times New Roman" charset="0"/>
                <a:ea typeface="Times New Roman" charset="0"/>
                <a:cs typeface="Times New Roman" charset="0"/>
              </a:rPr>
              <a:t>Summary for cholinomimetics &amp; their </a:t>
            </a:r>
            <a:r>
              <a:rPr lang="en-US" altLang="ar-SA" sz="2400" b="1">
                <a:solidFill>
                  <a:srgbClr val="2E6AA6"/>
                </a:solidFill>
                <a:latin typeface="Times New Roman" charset="0"/>
                <a:ea typeface="Times New Roman" charset="0"/>
                <a:cs typeface="Times New Roman" charset="0"/>
              </a:rPr>
              <a:t>uses:</a:t>
            </a:r>
            <a:endParaRPr lang="en-US" altLang="ar-SA" sz="2400" b="1" dirty="0">
              <a:solidFill>
                <a:srgbClr val="2E6AA6"/>
              </a:solidFill>
              <a:latin typeface="Times New Roman" charset="0"/>
              <a:ea typeface="Times New Roman" charset="0"/>
              <a:cs typeface="Times New Roman" charset="0"/>
            </a:endParaRPr>
          </a:p>
        </p:txBody>
      </p:sp>
      <p:sp>
        <p:nvSpPr>
          <p:cNvPr id="7" name="مستطيل ذو زوايا قطرية مستديرة 5"/>
          <p:cNvSpPr/>
          <p:nvPr/>
        </p:nvSpPr>
        <p:spPr>
          <a:xfrm>
            <a:off x="0" y="1417342"/>
            <a:ext cx="3291272" cy="566928"/>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altLang="ar-SA" dirty="0">
                <a:solidFill>
                  <a:schemeClr val="bg1"/>
                </a:solidFill>
                <a:latin typeface="Times New Roman" charset="0"/>
                <a:ea typeface="Times New Roman" charset="0"/>
                <a:cs typeface="Times New Roman" charset="0"/>
              </a:rPr>
              <a:t>   Eye : treatment of glaucoma</a:t>
            </a:r>
            <a:endParaRPr lang="ar-SA" dirty="0">
              <a:solidFill>
                <a:schemeClr val="bg1"/>
              </a:solidFill>
            </a:endParaRPr>
          </a:p>
        </p:txBody>
      </p:sp>
      <p:sp>
        <p:nvSpPr>
          <p:cNvPr id="8" name="مستطيل ذو زوايا قطرية مستديرة 6"/>
          <p:cNvSpPr/>
          <p:nvPr/>
        </p:nvSpPr>
        <p:spPr>
          <a:xfrm>
            <a:off x="0" y="3070098"/>
            <a:ext cx="3929063" cy="493776"/>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ltLang="ar-SA" dirty="0">
              <a:solidFill>
                <a:schemeClr val="bg1"/>
              </a:solidFill>
              <a:latin typeface="Times New Roman" charset="0"/>
              <a:ea typeface="Times New Roman" charset="0"/>
              <a:cs typeface="Times New Roman" charset="0"/>
            </a:endParaRPr>
          </a:p>
          <a:p>
            <a:pPr algn="ctr"/>
            <a:r>
              <a:rPr lang="en-US" altLang="ar-SA" dirty="0">
                <a:solidFill>
                  <a:schemeClr val="bg1"/>
                </a:solidFill>
                <a:latin typeface="Times New Roman" charset="0"/>
                <a:ea typeface="Times New Roman" charset="0"/>
                <a:cs typeface="Times New Roman" charset="0"/>
              </a:rPr>
              <a:t>Urinary retention and paralytic ileus</a:t>
            </a:r>
          </a:p>
          <a:p>
            <a:pPr algn="ctr"/>
            <a:endParaRPr lang="ar-SA" sz="1600" dirty="0"/>
          </a:p>
        </p:txBody>
      </p:sp>
      <p:sp>
        <p:nvSpPr>
          <p:cNvPr id="9" name="مستطيل ذو زوايا قطرية مستديرة 7"/>
          <p:cNvSpPr/>
          <p:nvPr/>
        </p:nvSpPr>
        <p:spPr>
          <a:xfrm>
            <a:off x="0" y="4422737"/>
            <a:ext cx="5485834" cy="532528"/>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ltLang="ar-SA" dirty="0">
              <a:solidFill>
                <a:schemeClr val="bg1"/>
              </a:solidFill>
              <a:latin typeface="Times New Roman" charset="0"/>
              <a:ea typeface="Times New Roman" charset="0"/>
              <a:cs typeface="Times New Roman" charset="0"/>
            </a:endParaRPr>
          </a:p>
          <a:p>
            <a:pPr algn="ctr"/>
            <a:r>
              <a:rPr lang="en-US" altLang="ar-SA" dirty="0">
                <a:solidFill>
                  <a:schemeClr val="bg1"/>
                </a:solidFill>
                <a:latin typeface="Times New Roman" charset="0"/>
                <a:ea typeface="Times New Roman" charset="0"/>
                <a:cs typeface="Times New Roman" charset="0"/>
              </a:rPr>
              <a:t>Myasthenia gravis  (only indirect cholinomimetics)</a:t>
            </a:r>
          </a:p>
          <a:p>
            <a:pPr algn="ctr"/>
            <a:endParaRPr lang="ar-SA" dirty="0"/>
          </a:p>
        </p:txBody>
      </p:sp>
      <p:sp>
        <p:nvSpPr>
          <p:cNvPr id="10" name="مستطيل ذو زوايا قطرية مستديرة 8"/>
          <p:cNvSpPr/>
          <p:nvPr/>
        </p:nvSpPr>
        <p:spPr>
          <a:xfrm>
            <a:off x="0" y="6660965"/>
            <a:ext cx="2541466" cy="459079"/>
          </a:xfrm>
          <a:prstGeom prst="round2DiagRect">
            <a:avLst>
              <a:gd name="adj1" fmla="val 50000"/>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ltLang="ar-SA" dirty="0">
              <a:solidFill>
                <a:schemeClr val="bg1"/>
              </a:solidFill>
              <a:latin typeface="Times New Roman" charset="0"/>
              <a:ea typeface="Times New Roman" charset="0"/>
              <a:cs typeface="Times New Roman" charset="0"/>
            </a:endParaRPr>
          </a:p>
          <a:p>
            <a:pPr algn="ctr"/>
            <a:r>
              <a:rPr lang="en-US" altLang="ar-SA" dirty="0">
                <a:solidFill>
                  <a:schemeClr val="bg1"/>
                </a:solidFill>
                <a:latin typeface="Times New Roman" charset="0"/>
                <a:ea typeface="Times New Roman" charset="0"/>
                <a:cs typeface="Times New Roman" charset="0"/>
              </a:rPr>
              <a:t>Xerostomia  </a:t>
            </a:r>
          </a:p>
          <a:p>
            <a:pPr algn="ctr"/>
            <a:endParaRPr lang="ar-SA" dirty="0"/>
          </a:p>
        </p:txBody>
      </p:sp>
      <p:sp>
        <p:nvSpPr>
          <p:cNvPr id="11" name="مستطيل ذو زوايا قطرية مستديرة 9"/>
          <p:cNvSpPr/>
          <p:nvPr/>
        </p:nvSpPr>
        <p:spPr>
          <a:xfrm>
            <a:off x="45541" y="7802811"/>
            <a:ext cx="2541466" cy="51308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altLang="ar-SA" dirty="0">
                <a:solidFill>
                  <a:schemeClr val="bg1"/>
                </a:solidFill>
                <a:latin typeface="Times New Roman" charset="0"/>
                <a:ea typeface="Times New Roman" charset="0"/>
                <a:cs typeface="Times New Roman" charset="0"/>
              </a:rPr>
              <a:t>Alzheimer’s disease</a:t>
            </a:r>
            <a:endParaRPr lang="ar-SA" dirty="0">
              <a:solidFill>
                <a:schemeClr val="bg1"/>
              </a:solidFill>
            </a:endParaRPr>
          </a:p>
        </p:txBody>
      </p:sp>
      <p:sp>
        <p:nvSpPr>
          <p:cNvPr id="2" name="Rectangle 1"/>
          <p:cNvSpPr/>
          <p:nvPr/>
        </p:nvSpPr>
        <p:spPr>
          <a:xfrm>
            <a:off x="2742917" y="7736187"/>
            <a:ext cx="4088929" cy="646331"/>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200" b="1" dirty="0" err="1">
                <a:solidFill>
                  <a:schemeClr val="bg1">
                    <a:lumMod val="50000"/>
                  </a:schemeClr>
                </a:solidFill>
                <a:latin typeface="arial" panose="020B0604020202020204" pitchFamily="34" charset="0"/>
              </a:rPr>
              <a:t>Sjogren's</a:t>
            </a:r>
            <a:r>
              <a:rPr lang="en-US" sz="1200" dirty="0">
                <a:solidFill>
                  <a:schemeClr val="bg1">
                    <a:lumMod val="50000"/>
                  </a:schemeClr>
                </a:solidFill>
                <a:latin typeface="arial" panose="020B0604020202020204" pitchFamily="34" charset="0"/>
              </a:rPr>
              <a:t> </a:t>
            </a:r>
            <a:r>
              <a:rPr lang="en-US" sz="1200" b="1" dirty="0">
                <a:solidFill>
                  <a:schemeClr val="bg1">
                    <a:lumMod val="50000"/>
                  </a:schemeClr>
                </a:solidFill>
                <a:latin typeface="arial" panose="020B0604020202020204" pitchFamily="34" charset="0"/>
              </a:rPr>
              <a:t>syndrome :</a:t>
            </a:r>
            <a:r>
              <a:rPr lang="en-US" sz="1200" dirty="0">
                <a:solidFill>
                  <a:schemeClr val="bg1">
                    <a:lumMod val="50000"/>
                  </a:schemeClr>
                </a:solidFill>
                <a:latin typeface="arial" panose="020B0604020202020204" pitchFamily="34" charset="0"/>
              </a:rPr>
              <a:t> is a long-term autoimmune disease  in which the patient's white blood cells attack the saliva and tear glands, leading to dry mouth and eyes.</a:t>
            </a:r>
            <a:endParaRPr lang="ar-SA" sz="1200" dirty="0">
              <a:solidFill>
                <a:schemeClr val="bg1">
                  <a:lumMod val="50000"/>
                </a:schemeClr>
              </a:solidFill>
            </a:endParaRPr>
          </a:p>
        </p:txBody>
      </p:sp>
      <p:sp>
        <p:nvSpPr>
          <p:cNvPr id="3" name="مستطيل 2"/>
          <p:cNvSpPr/>
          <p:nvPr/>
        </p:nvSpPr>
        <p:spPr>
          <a:xfrm>
            <a:off x="-26154" y="2013946"/>
            <a:ext cx="5698534" cy="923330"/>
          </a:xfrm>
          <a:prstGeom prst="rect">
            <a:avLst/>
          </a:prstGeom>
        </p:spPr>
        <p:txBody>
          <a:bodyPr wrap="square">
            <a:spAutoFit/>
          </a:bodyPr>
          <a:lstStyle/>
          <a:p>
            <a:r>
              <a:rPr lang="en-US" altLang="ar-SA" dirty="0">
                <a:solidFill>
                  <a:srgbClr val="FF0000"/>
                </a:solidFill>
                <a:latin typeface="Times New Roman" charset="0"/>
                <a:ea typeface="Times New Roman" charset="0"/>
                <a:cs typeface="Times New Roman" charset="0"/>
              </a:rPr>
              <a:t> - Pilocarpine</a:t>
            </a:r>
            <a:r>
              <a:rPr lang="en-US" altLang="ar-SA" dirty="0">
                <a:latin typeface="Times New Roman" charset="0"/>
                <a:ea typeface="Times New Roman" charset="0"/>
                <a:cs typeface="Times New Roman" charset="0"/>
              </a:rPr>
              <a:t> / </a:t>
            </a:r>
            <a:r>
              <a:rPr lang="en-US" altLang="ar-SA" dirty="0">
                <a:solidFill>
                  <a:srgbClr val="FF0000"/>
                </a:solidFill>
                <a:latin typeface="Times New Roman" charset="0"/>
                <a:ea typeface="Times New Roman" charset="0"/>
                <a:cs typeface="Times New Roman" charset="0"/>
              </a:rPr>
              <a:t> - </a:t>
            </a:r>
            <a:r>
              <a:rPr lang="en-US" altLang="ar-SA" dirty="0" err="1">
                <a:solidFill>
                  <a:srgbClr val="FF0000"/>
                </a:solidFill>
                <a:latin typeface="Times New Roman" charset="0"/>
                <a:ea typeface="Times New Roman" charset="0"/>
                <a:cs typeface="Times New Roman" charset="0"/>
              </a:rPr>
              <a:t>Carbachol</a:t>
            </a:r>
            <a:r>
              <a:rPr lang="en-US" altLang="ar-SA" dirty="0">
                <a:solidFill>
                  <a:srgbClr val="FF0000"/>
                </a:solidFill>
                <a:latin typeface="Times New Roman" charset="0"/>
                <a:ea typeface="Times New Roman" charset="0"/>
                <a:cs typeface="Times New Roman" charset="0"/>
              </a:rPr>
              <a:t> </a:t>
            </a:r>
            <a:r>
              <a:rPr lang="en-US" altLang="ar-SA" dirty="0">
                <a:latin typeface="Times New Roman" charset="0"/>
                <a:ea typeface="Times New Roman" charset="0"/>
                <a:cs typeface="Times New Roman" charset="0"/>
              </a:rPr>
              <a:t>(direct muscarinic agonist).</a:t>
            </a:r>
          </a:p>
          <a:p>
            <a:r>
              <a:rPr lang="en-US" altLang="ar-SA" dirty="0">
                <a:solidFill>
                  <a:srgbClr val="FF0000"/>
                </a:solidFill>
                <a:latin typeface="Times New Roman" charset="0"/>
                <a:ea typeface="Times New Roman" charset="0"/>
                <a:cs typeface="Times New Roman" charset="0"/>
              </a:rPr>
              <a:t> - </a:t>
            </a:r>
            <a:r>
              <a:rPr lang="en-US" altLang="ar-SA" dirty="0" err="1">
                <a:solidFill>
                  <a:srgbClr val="FF0000"/>
                </a:solidFill>
                <a:latin typeface="Times New Roman" charset="0"/>
                <a:ea typeface="Times New Roman" charset="0"/>
                <a:cs typeface="Times New Roman" charset="0"/>
              </a:rPr>
              <a:t>Physostigmine</a:t>
            </a:r>
            <a:r>
              <a:rPr lang="en-US" altLang="ar-SA" dirty="0">
                <a:solidFill>
                  <a:srgbClr val="FF0000"/>
                </a:solidFill>
                <a:latin typeface="Times New Roman" charset="0"/>
                <a:ea typeface="Times New Roman" charset="0"/>
                <a:cs typeface="Times New Roman" charset="0"/>
              </a:rPr>
              <a:t>. </a:t>
            </a:r>
            <a:r>
              <a:rPr lang="en-US" altLang="ar-SA" dirty="0">
                <a:latin typeface="Times New Roman" charset="0"/>
                <a:ea typeface="Times New Roman" charset="0"/>
                <a:cs typeface="Times New Roman" charset="0"/>
              </a:rPr>
              <a:t>(indirect cholinomimetics</a:t>
            </a:r>
            <a:r>
              <a:rPr lang="en-US" altLang="ar-SA" i="1" dirty="0">
                <a:latin typeface="Times New Roman" charset="0"/>
                <a:ea typeface="Times New Roman" charset="0"/>
                <a:cs typeface="Times New Roman" charset="0"/>
              </a:rPr>
              <a:t>).</a:t>
            </a:r>
            <a:endParaRPr lang="en-US" altLang="ar-SA" dirty="0">
              <a:latin typeface="Times New Roman" charset="0"/>
              <a:ea typeface="Times New Roman" charset="0"/>
              <a:cs typeface="Times New Roman" charset="0"/>
            </a:endParaRPr>
          </a:p>
          <a:p>
            <a:r>
              <a:rPr lang="en-US" altLang="ar-SA" dirty="0">
                <a:solidFill>
                  <a:srgbClr val="FF0000"/>
                </a:solidFill>
                <a:latin typeface="Times New Roman" charset="0"/>
                <a:ea typeface="Times New Roman" charset="0"/>
                <a:cs typeface="Times New Roman" charset="0"/>
              </a:rPr>
              <a:t> - </a:t>
            </a:r>
            <a:r>
              <a:rPr lang="en-US" altLang="ar-SA" dirty="0" err="1">
                <a:solidFill>
                  <a:srgbClr val="FF0000"/>
                </a:solidFill>
                <a:latin typeface="Times New Roman" charset="0"/>
                <a:ea typeface="Times New Roman" charset="0"/>
                <a:cs typeface="Times New Roman" charset="0"/>
              </a:rPr>
              <a:t>Ecothiophate</a:t>
            </a:r>
            <a:r>
              <a:rPr lang="en-US" altLang="ar-SA" dirty="0">
                <a:latin typeface="Times New Roman" charset="0"/>
                <a:ea typeface="Times New Roman" charset="0"/>
                <a:cs typeface="Times New Roman" charset="0"/>
              </a:rPr>
              <a:t> (indirect cholinomimetics</a:t>
            </a:r>
            <a:r>
              <a:rPr lang="en-US" altLang="ar-SA" i="1" dirty="0">
                <a:latin typeface="Times New Roman" charset="0"/>
                <a:ea typeface="Times New Roman" charset="0"/>
                <a:cs typeface="Times New Roman" charset="0"/>
              </a:rPr>
              <a:t>).</a:t>
            </a:r>
          </a:p>
        </p:txBody>
      </p:sp>
      <p:sp>
        <p:nvSpPr>
          <p:cNvPr id="4" name="مستطيل 3"/>
          <p:cNvSpPr/>
          <p:nvPr/>
        </p:nvSpPr>
        <p:spPr>
          <a:xfrm>
            <a:off x="0" y="3574584"/>
            <a:ext cx="3429000" cy="646331"/>
          </a:xfrm>
          <a:prstGeom prst="rect">
            <a:avLst/>
          </a:prstGeom>
        </p:spPr>
        <p:txBody>
          <a:bodyPr>
            <a:spAutoFit/>
          </a:bodyPr>
          <a:lstStyle/>
          <a:p>
            <a:pPr>
              <a:buFontTx/>
              <a:buNone/>
            </a:pPr>
            <a:r>
              <a:rPr lang="en-US" altLang="ar-SA" dirty="0">
                <a:solidFill>
                  <a:srgbClr val="FF0000"/>
                </a:solidFill>
                <a:latin typeface="Times New Roman" charset="0"/>
                <a:ea typeface="Times New Roman" charset="0"/>
                <a:cs typeface="Times New Roman" charset="0"/>
              </a:rPr>
              <a:t> -</a:t>
            </a:r>
            <a:r>
              <a:rPr lang="en-US" altLang="ar-SA" dirty="0" err="1">
                <a:solidFill>
                  <a:srgbClr val="FF0000"/>
                </a:solidFill>
                <a:latin typeface="Times New Roman" charset="0"/>
                <a:ea typeface="Times New Roman" charset="0"/>
                <a:cs typeface="Times New Roman" charset="0"/>
              </a:rPr>
              <a:t>Bethanechol</a:t>
            </a:r>
            <a:r>
              <a:rPr lang="en-US" altLang="ar-SA" dirty="0">
                <a:solidFill>
                  <a:srgbClr val="FF0000"/>
                </a:solidFill>
                <a:latin typeface="Times New Roman" charset="0"/>
                <a:ea typeface="Times New Roman" charset="0"/>
                <a:cs typeface="Times New Roman" charset="0"/>
              </a:rPr>
              <a:t> </a:t>
            </a:r>
            <a:r>
              <a:rPr lang="en-US" altLang="ar-SA" dirty="0">
                <a:latin typeface="Times New Roman" charset="0"/>
                <a:ea typeface="Times New Roman" charset="0"/>
                <a:cs typeface="Times New Roman" charset="0"/>
              </a:rPr>
              <a:t>(direct)</a:t>
            </a:r>
          </a:p>
          <a:p>
            <a:pPr>
              <a:buFontTx/>
              <a:buNone/>
            </a:pPr>
            <a:r>
              <a:rPr lang="en-US" altLang="ar-SA" dirty="0">
                <a:solidFill>
                  <a:srgbClr val="FF0000"/>
                </a:solidFill>
                <a:latin typeface="Times New Roman" charset="0"/>
                <a:ea typeface="Times New Roman" charset="0"/>
                <a:cs typeface="Times New Roman" charset="0"/>
              </a:rPr>
              <a:t> -Neostigmine</a:t>
            </a:r>
            <a:r>
              <a:rPr lang="en-US" altLang="ar-SA" dirty="0">
                <a:latin typeface="Times New Roman" charset="0"/>
                <a:ea typeface="Times New Roman" charset="0"/>
                <a:cs typeface="Times New Roman" charset="0"/>
              </a:rPr>
              <a:t> (indirect)</a:t>
            </a:r>
            <a:endParaRPr lang="ar-SA" dirty="0"/>
          </a:p>
        </p:txBody>
      </p:sp>
      <p:sp>
        <p:nvSpPr>
          <p:cNvPr id="12" name="مستطيل 11"/>
          <p:cNvSpPr/>
          <p:nvPr/>
        </p:nvSpPr>
        <p:spPr>
          <a:xfrm>
            <a:off x="-26154" y="4703663"/>
            <a:ext cx="5120266" cy="1200329"/>
          </a:xfrm>
          <a:prstGeom prst="rect">
            <a:avLst/>
          </a:prstGeom>
        </p:spPr>
        <p:txBody>
          <a:bodyPr wrap="square">
            <a:spAutoFit/>
          </a:bodyPr>
          <a:lstStyle/>
          <a:p>
            <a:endParaRPr lang="en-US" altLang="ar-SA" dirty="0">
              <a:latin typeface="Times New Roman" charset="0"/>
              <a:ea typeface="Times New Roman" charset="0"/>
              <a:cs typeface="Times New Roman" charset="0"/>
            </a:endParaRPr>
          </a:p>
          <a:p>
            <a:r>
              <a:rPr lang="en-US" altLang="ar-SA" dirty="0">
                <a:solidFill>
                  <a:srgbClr val="FF0000"/>
                </a:solidFill>
                <a:latin typeface="Times New Roman" charset="0"/>
                <a:ea typeface="Times New Roman" charset="0"/>
                <a:cs typeface="Times New Roman" charset="0"/>
              </a:rPr>
              <a:t> -</a:t>
            </a:r>
            <a:r>
              <a:rPr lang="en-US" altLang="ar-SA" dirty="0" err="1">
                <a:solidFill>
                  <a:srgbClr val="FF0000"/>
                </a:solidFill>
                <a:latin typeface="Times New Roman" charset="0"/>
                <a:ea typeface="Times New Roman" charset="0"/>
                <a:cs typeface="Times New Roman" charset="0"/>
              </a:rPr>
              <a:t>Ambenonium</a:t>
            </a:r>
            <a:r>
              <a:rPr lang="en-US" altLang="ar-SA" dirty="0">
                <a:solidFill>
                  <a:srgbClr val="FF0000"/>
                </a:solidFill>
                <a:latin typeface="Times New Roman" charset="0"/>
                <a:ea typeface="Times New Roman" charset="0"/>
                <a:cs typeface="Times New Roman" charset="0"/>
              </a:rPr>
              <a:t>.    </a:t>
            </a:r>
          </a:p>
          <a:p>
            <a:r>
              <a:rPr lang="en-US" altLang="ar-SA" dirty="0">
                <a:solidFill>
                  <a:srgbClr val="FF0000"/>
                </a:solidFill>
                <a:latin typeface="Times New Roman" charset="0"/>
                <a:ea typeface="Times New Roman" charset="0"/>
                <a:cs typeface="Times New Roman" charset="0"/>
              </a:rPr>
              <a:t> -</a:t>
            </a:r>
            <a:r>
              <a:rPr lang="en-US" altLang="ar-SA" dirty="0" err="1">
                <a:solidFill>
                  <a:srgbClr val="FF0000"/>
                </a:solidFill>
                <a:latin typeface="Times New Roman" charset="0"/>
                <a:ea typeface="Times New Roman" charset="0"/>
                <a:cs typeface="Times New Roman" charset="0"/>
              </a:rPr>
              <a:t>Pyridostigmine</a:t>
            </a:r>
            <a:r>
              <a:rPr lang="en-US" altLang="ar-SA" dirty="0">
                <a:latin typeface="Times New Roman" charset="0"/>
                <a:ea typeface="Times New Roman" charset="0"/>
                <a:cs typeface="Times New Roman" charset="0"/>
              </a:rPr>
              <a:t>. (indirect cholinomimetics)</a:t>
            </a:r>
          </a:p>
          <a:p>
            <a:r>
              <a:rPr lang="en-US" altLang="ar-SA" dirty="0">
                <a:solidFill>
                  <a:srgbClr val="FF0000"/>
                </a:solidFill>
                <a:latin typeface="Times New Roman" charset="0"/>
                <a:ea typeface="Times New Roman" charset="0"/>
                <a:cs typeface="Times New Roman" charset="0"/>
              </a:rPr>
              <a:t> -Neostigmine.</a:t>
            </a:r>
            <a:r>
              <a:rPr lang="en-US" altLang="ar-SA" dirty="0">
                <a:latin typeface="Times New Roman" charset="0"/>
                <a:ea typeface="Times New Roman" charset="0"/>
                <a:cs typeface="Times New Roman" charset="0"/>
              </a:rPr>
              <a:t>  (indirect cholinomimetics)</a:t>
            </a:r>
            <a:endParaRPr lang="en-US" altLang="ar-SA" dirty="0">
              <a:solidFill>
                <a:srgbClr val="FF0000"/>
              </a:solidFill>
              <a:latin typeface="Times New Roman" charset="0"/>
              <a:ea typeface="Times New Roman" charset="0"/>
              <a:cs typeface="Times New Roman" charset="0"/>
            </a:endParaRPr>
          </a:p>
        </p:txBody>
      </p:sp>
      <p:sp>
        <p:nvSpPr>
          <p:cNvPr id="13" name="مستطيل 12"/>
          <p:cNvSpPr/>
          <p:nvPr/>
        </p:nvSpPr>
        <p:spPr>
          <a:xfrm>
            <a:off x="49295" y="6964018"/>
            <a:ext cx="5436539" cy="707886"/>
          </a:xfrm>
          <a:prstGeom prst="rect">
            <a:avLst/>
          </a:prstGeom>
        </p:spPr>
        <p:txBody>
          <a:bodyPr wrap="square">
            <a:spAutoFit/>
          </a:bodyPr>
          <a:lstStyle/>
          <a:p>
            <a:r>
              <a:rPr lang="en-US" altLang="ar-SA" sz="2400" dirty="0">
                <a:solidFill>
                  <a:srgbClr val="FF0000"/>
                </a:solidFill>
                <a:latin typeface="Times New Roman" charset="0"/>
                <a:ea typeface="Times New Roman" charset="0"/>
                <a:cs typeface="Times New Roman" charset="0"/>
              </a:rPr>
              <a:t>-</a:t>
            </a:r>
            <a:r>
              <a:rPr lang="en-US" altLang="ar-SA" sz="1600" dirty="0">
                <a:solidFill>
                  <a:srgbClr val="FF0000"/>
                </a:solidFill>
                <a:latin typeface="Times New Roman" charset="0"/>
                <a:ea typeface="Times New Roman" charset="0"/>
                <a:cs typeface="Times New Roman" charset="0"/>
              </a:rPr>
              <a:t>Pilocarpine </a:t>
            </a:r>
          </a:p>
          <a:p>
            <a:r>
              <a:rPr lang="en-US" altLang="ar-SA" sz="1600" dirty="0">
                <a:solidFill>
                  <a:srgbClr val="FF0000"/>
                </a:solidFill>
                <a:latin typeface="Times New Roman" charset="0"/>
                <a:ea typeface="Times New Roman" charset="0"/>
                <a:cs typeface="Times New Roman" charset="0"/>
              </a:rPr>
              <a:t>-</a:t>
            </a:r>
            <a:r>
              <a:rPr lang="en-US" altLang="ar-SA" sz="1600" dirty="0" err="1">
                <a:solidFill>
                  <a:srgbClr val="FF0000"/>
                </a:solidFill>
                <a:latin typeface="Times New Roman" charset="0"/>
                <a:ea typeface="Times New Roman" charset="0"/>
                <a:cs typeface="Times New Roman" charset="0"/>
              </a:rPr>
              <a:t>Cevimeline</a:t>
            </a:r>
            <a:r>
              <a:rPr lang="en-US" altLang="ar-SA" sz="1600" dirty="0">
                <a:solidFill>
                  <a:srgbClr val="FF0000"/>
                </a:solidFill>
                <a:latin typeface="Times New Roman" charset="0"/>
                <a:ea typeface="Times New Roman" charset="0"/>
                <a:cs typeface="Times New Roman" charset="0"/>
              </a:rPr>
              <a:t> </a:t>
            </a:r>
            <a:r>
              <a:rPr lang="en-US" altLang="ar-SA" sz="1600" b="1" dirty="0">
                <a:latin typeface="Times New Roman" charset="0"/>
                <a:ea typeface="Times New Roman" charset="0"/>
                <a:cs typeface="Times New Roman" charset="0"/>
              </a:rPr>
              <a:t>(Used in treatment of </a:t>
            </a:r>
            <a:r>
              <a:rPr lang="en-US" altLang="ar-SA" sz="1600" b="1" dirty="0" err="1">
                <a:latin typeface="Times New Roman" charset="0"/>
                <a:ea typeface="Times New Roman" charset="0"/>
                <a:cs typeface="Times New Roman" charset="0"/>
              </a:rPr>
              <a:t>Sjogren’s</a:t>
            </a:r>
            <a:r>
              <a:rPr lang="en-US" altLang="ar-SA" sz="1600" b="1" dirty="0">
                <a:latin typeface="Times New Roman" charset="0"/>
                <a:ea typeface="Times New Roman" charset="0"/>
                <a:cs typeface="Times New Roman" charset="0"/>
              </a:rPr>
              <a:t>  syndrome).</a:t>
            </a:r>
            <a:endParaRPr lang="en-US" altLang="ar-SA" sz="2400" dirty="0">
              <a:solidFill>
                <a:srgbClr val="2E6AA6"/>
              </a:solidFill>
              <a:latin typeface="Times New Roman" charset="0"/>
              <a:ea typeface="Times New Roman" charset="0"/>
              <a:cs typeface="Times New Roman" charset="0"/>
            </a:endParaRPr>
          </a:p>
        </p:txBody>
      </p:sp>
      <p:sp>
        <p:nvSpPr>
          <p:cNvPr id="14" name="مستطيل 13"/>
          <p:cNvSpPr/>
          <p:nvPr/>
        </p:nvSpPr>
        <p:spPr>
          <a:xfrm>
            <a:off x="47978" y="8334461"/>
            <a:ext cx="1268296" cy="369332"/>
          </a:xfrm>
          <a:prstGeom prst="rect">
            <a:avLst/>
          </a:prstGeom>
        </p:spPr>
        <p:txBody>
          <a:bodyPr wrap="none">
            <a:spAutoFit/>
          </a:bodyPr>
          <a:lstStyle/>
          <a:p>
            <a:r>
              <a:rPr lang="en-US" altLang="ar-SA">
                <a:solidFill>
                  <a:srgbClr val="FF0000"/>
                </a:solidFill>
                <a:latin typeface="Times New Roman" charset="0"/>
                <a:ea typeface="Times New Roman" charset="0"/>
                <a:cs typeface="Times New Roman" charset="0"/>
              </a:rPr>
              <a:t>-Donepezil.</a:t>
            </a:r>
            <a:endParaRPr lang="en-US" altLang="ar-SA" dirty="0">
              <a:solidFill>
                <a:srgbClr val="FF0000"/>
              </a:solidFill>
              <a:latin typeface="Times New Roman" charset="0"/>
              <a:ea typeface="Times New Roman" charset="0"/>
              <a:cs typeface="Times New Roman" charset="0"/>
            </a:endParaRPr>
          </a:p>
        </p:txBody>
      </p:sp>
      <p:sp>
        <p:nvSpPr>
          <p:cNvPr id="15" name="مستطيل 14"/>
          <p:cNvSpPr/>
          <p:nvPr/>
        </p:nvSpPr>
        <p:spPr>
          <a:xfrm>
            <a:off x="218734" y="5976625"/>
            <a:ext cx="6145076" cy="537501"/>
          </a:xfrm>
          <a:prstGeom prst="rect">
            <a:avLst/>
          </a:prstGeom>
          <a:solidFill>
            <a:schemeClr val="bg1"/>
          </a:solidFill>
          <a:ln>
            <a:prstDash val="dash"/>
          </a:ln>
        </p:spPr>
        <p:style>
          <a:lnRef idx="1">
            <a:schemeClr val="accent2"/>
          </a:lnRef>
          <a:fillRef idx="2">
            <a:schemeClr val="accent2"/>
          </a:fillRef>
          <a:effectRef idx="1">
            <a:schemeClr val="accent2"/>
          </a:effectRef>
          <a:fontRef idx="minor">
            <a:schemeClr val="dk1"/>
          </a:fontRef>
        </p:style>
        <p:txBody>
          <a:bodyPr rtlCol="1" anchor="ctr"/>
          <a:lstStyle/>
          <a:p>
            <a:pPr algn="ctr" rtl="1"/>
            <a:r>
              <a:rPr lang="ar-SA" sz="1100" dirty="0">
                <a:solidFill>
                  <a:schemeClr val="bg1">
                    <a:lumMod val="50000"/>
                  </a:schemeClr>
                </a:solidFill>
              </a:rPr>
              <a:t>فيه كثير أدوية تستخدم لعلاج </a:t>
            </a:r>
            <a:r>
              <a:rPr lang="en-US" altLang="ar-SA" sz="1100" dirty="0">
                <a:solidFill>
                  <a:schemeClr val="bg1">
                    <a:lumMod val="50000"/>
                  </a:schemeClr>
                </a:solidFill>
                <a:latin typeface="Times New Roman" charset="0"/>
                <a:ea typeface="Times New Roman" charset="0"/>
                <a:cs typeface="Times New Roman" charset="0"/>
              </a:rPr>
              <a:t>Myasthenia gravis</a:t>
            </a:r>
            <a:r>
              <a:rPr lang="ar-SA" sz="1100" dirty="0">
                <a:solidFill>
                  <a:schemeClr val="bg1">
                    <a:lumMod val="50000"/>
                  </a:schemeClr>
                </a:solidFill>
              </a:rPr>
              <a:t>   اكيد بس اللي أخذناهم ممكن نربطها بسالفة </a:t>
            </a:r>
          </a:p>
          <a:p>
            <a:pPr algn="ctr" rtl="1"/>
            <a:r>
              <a:rPr lang="ar-SA" sz="1100" dirty="0" err="1">
                <a:solidFill>
                  <a:schemeClr val="bg1">
                    <a:lumMod val="50000"/>
                  </a:schemeClr>
                </a:solidFill>
              </a:rPr>
              <a:t>امبيه</a:t>
            </a:r>
            <a:r>
              <a:rPr lang="ar-SA" sz="1100" dirty="0">
                <a:solidFill>
                  <a:schemeClr val="bg1">
                    <a:lumMod val="50000"/>
                  </a:schemeClr>
                </a:solidFill>
              </a:rPr>
              <a:t> </a:t>
            </a:r>
            <a:r>
              <a:rPr lang="ar-SA" sz="1100" dirty="0" err="1">
                <a:solidFill>
                  <a:schemeClr val="bg1">
                    <a:lumMod val="50000"/>
                  </a:schemeClr>
                </a:solidFill>
              </a:rPr>
              <a:t>نو</a:t>
            </a:r>
            <a:r>
              <a:rPr lang="ar-SA" sz="1100" dirty="0">
                <a:solidFill>
                  <a:schemeClr val="bg1">
                    <a:lumMod val="50000"/>
                  </a:schemeClr>
                </a:solidFill>
              </a:rPr>
              <a:t> </a:t>
            </a:r>
            <a:r>
              <a:rPr lang="en-US" sz="1100" dirty="0">
                <a:solidFill>
                  <a:schemeClr val="bg1">
                    <a:lumMod val="50000"/>
                  </a:schemeClr>
                </a:solidFill>
              </a:rPr>
              <a:t>(</a:t>
            </a:r>
            <a:r>
              <a:rPr lang="en-US" altLang="ar-SA" sz="1100" b="1" dirty="0" err="1">
                <a:solidFill>
                  <a:schemeClr val="bg1">
                    <a:lumMod val="50000"/>
                  </a:schemeClr>
                </a:solidFill>
                <a:latin typeface="Times New Roman" charset="0"/>
                <a:ea typeface="Times New Roman" charset="0"/>
                <a:cs typeface="Times New Roman" charset="0"/>
              </a:rPr>
              <a:t>Ambeno</a:t>
            </a:r>
            <a:r>
              <a:rPr lang="en-US" altLang="ar-SA" sz="1100" dirty="0" err="1">
                <a:solidFill>
                  <a:schemeClr val="bg1">
                    <a:lumMod val="50000"/>
                  </a:schemeClr>
                </a:solidFill>
                <a:latin typeface="Times New Roman" charset="0"/>
                <a:ea typeface="Times New Roman" charset="0"/>
                <a:cs typeface="Times New Roman" charset="0"/>
              </a:rPr>
              <a:t>nium</a:t>
            </a:r>
            <a:r>
              <a:rPr lang="en-US" altLang="ar-SA" sz="1100" dirty="0">
                <a:solidFill>
                  <a:schemeClr val="bg1">
                    <a:lumMod val="50000"/>
                  </a:schemeClr>
                </a:solidFill>
                <a:latin typeface="Times New Roman" charset="0"/>
                <a:ea typeface="Times New Roman" charset="0"/>
                <a:cs typeface="Times New Roman" charset="0"/>
              </a:rPr>
              <a:t>)</a:t>
            </a:r>
            <a:r>
              <a:rPr lang="ar-SA" sz="1100" dirty="0">
                <a:solidFill>
                  <a:schemeClr val="bg1">
                    <a:lumMod val="50000"/>
                  </a:schemeClr>
                </a:solidFill>
              </a:rPr>
              <a:t> بردوا </a:t>
            </a:r>
            <a:r>
              <a:rPr lang="en-US" sz="1100" dirty="0">
                <a:solidFill>
                  <a:schemeClr val="bg1">
                    <a:lumMod val="50000"/>
                  </a:schemeClr>
                </a:solidFill>
              </a:rPr>
              <a:t>(</a:t>
            </a:r>
            <a:r>
              <a:rPr lang="en-US" altLang="ar-SA" sz="1100" b="1" dirty="0" err="1">
                <a:solidFill>
                  <a:schemeClr val="bg1">
                    <a:lumMod val="50000"/>
                  </a:schemeClr>
                </a:solidFill>
                <a:latin typeface="Times New Roman" charset="0"/>
                <a:ea typeface="Times New Roman" charset="0"/>
                <a:cs typeface="Times New Roman" charset="0"/>
              </a:rPr>
              <a:t>Pyrido</a:t>
            </a:r>
            <a:r>
              <a:rPr lang="en-US" altLang="ar-SA" sz="1100" dirty="0" err="1">
                <a:solidFill>
                  <a:schemeClr val="bg1">
                    <a:lumMod val="50000"/>
                  </a:schemeClr>
                </a:solidFill>
                <a:latin typeface="Times New Roman" charset="0"/>
                <a:ea typeface="Times New Roman" charset="0"/>
                <a:cs typeface="Times New Roman" charset="0"/>
              </a:rPr>
              <a:t>stigmine</a:t>
            </a:r>
            <a:r>
              <a:rPr lang="en-US" altLang="ar-SA" sz="1100" dirty="0">
                <a:solidFill>
                  <a:schemeClr val="bg1">
                    <a:lumMod val="50000"/>
                  </a:schemeClr>
                </a:solidFill>
                <a:latin typeface="Times New Roman" charset="0"/>
                <a:ea typeface="Times New Roman" charset="0"/>
                <a:cs typeface="Times New Roman" charset="0"/>
              </a:rPr>
              <a:t>)</a:t>
            </a:r>
            <a:r>
              <a:rPr lang="ar-SA" sz="1100" dirty="0">
                <a:solidFill>
                  <a:schemeClr val="bg1">
                    <a:lumMod val="50000"/>
                  </a:schemeClr>
                </a:solidFill>
              </a:rPr>
              <a:t> اطرافك لما عرفت ان عندك </a:t>
            </a:r>
            <a:r>
              <a:rPr lang="en-US" sz="1100" dirty="0">
                <a:solidFill>
                  <a:schemeClr val="bg1">
                    <a:lumMod val="50000"/>
                  </a:schemeClr>
                </a:solidFill>
              </a:rPr>
              <a:t> (</a:t>
            </a:r>
            <a:r>
              <a:rPr lang="en-US" altLang="ar-SA" sz="1100" dirty="0">
                <a:solidFill>
                  <a:schemeClr val="bg1">
                    <a:lumMod val="50000"/>
                  </a:schemeClr>
                </a:solidFill>
                <a:latin typeface="Times New Roman" charset="0"/>
                <a:ea typeface="Times New Roman" charset="0"/>
                <a:cs typeface="Times New Roman" charset="0"/>
              </a:rPr>
              <a:t>Myasthenia gravis) </a:t>
            </a:r>
            <a:r>
              <a:rPr lang="ar-SA" sz="1100" dirty="0">
                <a:solidFill>
                  <a:schemeClr val="bg1">
                    <a:lumMod val="50000"/>
                  </a:schemeClr>
                </a:solidFill>
              </a:rPr>
              <a:t>عادي فيه نيو </a:t>
            </a:r>
            <a:r>
              <a:rPr lang="ar-SA" sz="1100" dirty="0" err="1">
                <a:solidFill>
                  <a:schemeClr val="bg1">
                    <a:lumMod val="50000"/>
                  </a:schemeClr>
                </a:solidFill>
              </a:rPr>
              <a:t>درقز</a:t>
            </a:r>
            <a:r>
              <a:rPr lang="en-US" sz="1100" dirty="0">
                <a:solidFill>
                  <a:schemeClr val="bg1">
                    <a:lumMod val="50000"/>
                  </a:schemeClr>
                </a:solidFill>
              </a:rPr>
              <a:t> (</a:t>
            </a:r>
            <a:r>
              <a:rPr lang="en-US" altLang="ar-SA" sz="1100" b="1" dirty="0">
                <a:solidFill>
                  <a:schemeClr val="bg1">
                    <a:lumMod val="50000"/>
                  </a:schemeClr>
                </a:solidFill>
                <a:latin typeface="Times New Roman" charset="0"/>
                <a:ea typeface="Times New Roman" charset="0"/>
                <a:cs typeface="Times New Roman" charset="0"/>
              </a:rPr>
              <a:t>Neo</a:t>
            </a:r>
            <a:r>
              <a:rPr lang="en-US" altLang="ar-SA" sz="1100" dirty="0">
                <a:solidFill>
                  <a:schemeClr val="bg1">
                    <a:lumMod val="50000"/>
                  </a:schemeClr>
                </a:solidFill>
                <a:latin typeface="Times New Roman" charset="0"/>
                <a:ea typeface="Times New Roman" charset="0"/>
                <a:cs typeface="Times New Roman" charset="0"/>
              </a:rPr>
              <a:t>stigmine</a:t>
            </a:r>
            <a:r>
              <a:rPr lang="en-US" altLang="ar-SA" sz="1100" dirty="0">
                <a:solidFill>
                  <a:srgbClr val="FF0000"/>
                </a:solidFill>
                <a:latin typeface="Times New Roman" charset="0"/>
                <a:ea typeface="Times New Roman" charset="0"/>
                <a:cs typeface="Times New Roman" charset="0"/>
              </a:rPr>
              <a:t>)</a:t>
            </a:r>
            <a:r>
              <a:rPr lang="ar-SA" sz="1100" dirty="0">
                <a:solidFill>
                  <a:schemeClr val="bg1">
                    <a:lumMod val="50000"/>
                  </a:schemeClr>
                </a:solidFill>
              </a:rPr>
              <a:t> تعالج </a:t>
            </a:r>
            <a:r>
              <a:rPr lang="ar-SA" sz="1100" dirty="0" err="1">
                <a:solidFill>
                  <a:schemeClr val="bg1">
                    <a:lumMod val="50000"/>
                  </a:schemeClr>
                </a:solidFill>
              </a:rPr>
              <a:t>هالمرض</a:t>
            </a:r>
            <a:r>
              <a:rPr lang="ar-SA" sz="1100" dirty="0">
                <a:solidFill>
                  <a:schemeClr val="bg1">
                    <a:lumMod val="50000"/>
                  </a:schemeClr>
                </a:solidFill>
              </a:rPr>
              <a:t>.</a:t>
            </a:r>
            <a:endParaRPr lang="en-US" sz="1100" dirty="0">
              <a:solidFill>
                <a:schemeClr val="bg1">
                  <a:lumMod val="50000"/>
                </a:schemeClr>
              </a:solidFill>
            </a:endParaRPr>
          </a:p>
        </p:txBody>
      </p:sp>
    </p:spTree>
    <p:extLst>
      <p:ext uri="{BB962C8B-B14F-4D97-AF65-F5344CB8AC3E}">
        <p14:creationId xmlns:p14="http://schemas.microsoft.com/office/powerpoint/2010/main" val="2619147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4"/>
          <p:cNvSpPr txBox="1"/>
          <p:nvPr/>
        </p:nvSpPr>
        <p:spPr>
          <a:xfrm>
            <a:off x="0" y="1631770"/>
            <a:ext cx="6400800" cy="5870838"/>
          </a:xfrm>
          <a:prstGeom prst="rect">
            <a:avLst/>
          </a:prstGeom>
          <a:noFill/>
        </p:spPr>
        <p:txBody>
          <a:bodyPr wrap="square" numCol="1" rtlCol="1">
            <a:spAutoFit/>
          </a:bodyPr>
          <a:lstStyle/>
          <a:p>
            <a:pPr marL="825500" lvl="1" indent="-533400">
              <a:spcBef>
                <a:spcPct val="0"/>
              </a:spcBef>
              <a:buFont typeface="Wingdings" charset="2"/>
              <a:buNone/>
            </a:pPr>
            <a:r>
              <a:rPr lang="en-US" altLang="ar-SA" sz="2400" b="1" dirty="0">
                <a:solidFill>
                  <a:srgbClr val="2E6AA6"/>
                </a:solidFill>
                <a:latin typeface="Times New Roman" charset="0"/>
                <a:ea typeface="Times New Roman" charset="0"/>
                <a:cs typeface="Times New Roman" charset="0"/>
              </a:rPr>
              <a:t> Adverse effects of cholinergic drugs:</a:t>
            </a:r>
          </a:p>
          <a:p>
            <a:pPr marL="825500" lvl="1" indent="-533400">
              <a:spcBef>
                <a:spcPct val="0"/>
              </a:spcBef>
              <a:buFont typeface="Wingdings" charset="2"/>
              <a:buNone/>
            </a:pPr>
            <a:r>
              <a:rPr lang="en-US" altLang="ar-SA" sz="2000" dirty="0">
                <a:solidFill>
                  <a:srgbClr val="2E6AA6"/>
                </a:solidFill>
                <a:latin typeface="Times New Roman" charset="0"/>
                <a:ea typeface="Times New Roman" charset="0"/>
                <a:cs typeface="Times New Roman" charset="0"/>
              </a:rPr>
              <a:t> </a:t>
            </a:r>
          </a:p>
          <a:p>
            <a:pPr marL="825500" lvl="1" indent="-533400">
              <a:spcBef>
                <a:spcPct val="0"/>
              </a:spcBef>
              <a:buFont typeface="Wingdings" charset="2"/>
              <a:buChar char="Ø"/>
            </a:pPr>
            <a:r>
              <a:rPr lang="en-US" altLang="ar-SA" sz="2000" dirty="0">
                <a:latin typeface="Times New Roman" charset="0"/>
                <a:ea typeface="Times New Roman" charset="0"/>
                <a:cs typeface="Times New Roman" charset="0"/>
              </a:rPr>
              <a:t> Bradycardia</a:t>
            </a:r>
          </a:p>
          <a:p>
            <a:pPr marL="825500" lvl="1" indent="-533400">
              <a:spcBef>
                <a:spcPct val="0"/>
              </a:spcBef>
              <a:buFont typeface="Wingdings" charset="2"/>
              <a:buChar char="Ø"/>
            </a:pPr>
            <a:r>
              <a:rPr lang="en-US" altLang="ar-SA" sz="2000" dirty="0">
                <a:latin typeface="Times New Roman" charset="0"/>
                <a:ea typeface="Times New Roman" charset="0"/>
                <a:cs typeface="Times New Roman" charset="0"/>
              </a:rPr>
              <a:t> Sweating &amp; Salivation</a:t>
            </a:r>
          </a:p>
          <a:p>
            <a:pPr marL="825500" lvl="1" indent="-533400">
              <a:spcBef>
                <a:spcPct val="0"/>
              </a:spcBef>
              <a:buFont typeface="Wingdings" charset="2"/>
              <a:buChar char="Ø"/>
            </a:pPr>
            <a:r>
              <a:rPr lang="en-US" altLang="ar-SA" sz="2000" dirty="0">
                <a:latin typeface="Times New Roman" charset="0"/>
                <a:ea typeface="Times New Roman" charset="0"/>
                <a:cs typeface="Times New Roman" charset="0"/>
              </a:rPr>
              <a:t> Bronchoconstriction</a:t>
            </a:r>
          </a:p>
          <a:p>
            <a:pPr marL="825500" lvl="1" indent="-533400">
              <a:spcBef>
                <a:spcPct val="0"/>
              </a:spcBef>
              <a:buFont typeface="Wingdings" charset="2"/>
              <a:buChar char="Ø"/>
            </a:pPr>
            <a:r>
              <a:rPr lang="en-US" altLang="ar-SA" sz="2000" dirty="0">
                <a:latin typeface="Times New Roman" charset="0"/>
                <a:ea typeface="Times New Roman" charset="0"/>
                <a:cs typeface="Times New Roman" charset="0"/>
              </a:rPr>
              <a:t> Diarrhea</a:t>
            </a:r>
          </a:p>
          <a:p>
            <a:pPr indent="112713">
              <a:lnSpc>
                <a:spcPct val="85000"/>
              </a:lnSpc>
            </a:pPr>
            <a:endParaRPr lang="en-US" altLang="ar-SA" sz="2000" dirty="0">
              <a:solidFill>
                <a:srgbClr val="FF0000"/>
              </a:solidFill>
              <a:latin typeface="Times New Roman" charset="0"/>
              <a:ea typeface="Times New Roman" charset="0"/>
              <a:cs typeface="Times New Roman" charset="0"/>
            </a:endParaRPr>
          </a:p>
          <a:p>
            <a:pPr indent="112713" algn="ctr">
              <a:lnSpc>
                <a:spcPct val="85000"/>
              </a:lnSpc>
            </a:pPr>
            <a:r>
              <a:rPr lang="en-US" altLang="ar-SA" sz="2000" dirty="0">
                <a:solidFill>
                  <a:srgbClr val="00B050"/>
                </a:solidFill>
                <a:latin typeface="Times New Roman" charset="0"/>
                <a:ea typeface="Times New Roman" charset="0"/>
                <a:cs typeface="Times New Roman" charset="0"/>
              </a:rPr>
              <a:t>(any action other than the main wanted action will be considered as an adverse effect.)</a:t>
            </a:r>
            <a:endParaRPr lang="en-US" altLang="ar-SA" sz="2000" dirty="0">
              <a:solidFill>
                <a:srgbClr val="FF0000"/>
              </a:solidFill>
              <a:latin typeface="Times New Roman" charset="0"/>
              <a:ea typeface="Times New Roman" charset="0"/>
              <a:cs typeface="Times New Roman" charset="0"/>
            </a:endParaRPr>
          </a:p>
          <a:p>
            <a:pPr indent="112713" algn="ctr">
              <a:lnSpc>
                <a:spcPct val="85000"/>
              </a:lnSpc>
            </a:pPr>
            <a:endParaRPr lang="en-US" altLang="ar-SA" sz="2000" dirty="0">
              <a:solidFill>
                <a:srgbClr val="FF0000"/>
              </a:solidFill>
              <a:latin typeface="Times New Roman" charset="0"/>
              <a:ea typeface="Times New Roman" charset="0"/>
              <a:cs typeface="Times New Roman" charset="0"/>
            </a:endParaRPr>
          </a:p>
          <a:p>
            <a:pPr indent="112713">
              <a:lnSpc>
                <a:spcPct val="85000"/>
              </a:lnSpc>
            </a:pPr>
            <a:endParaRPr lang="en-US" altLang="ar-SA" sz="2000" dirty="0">
              <a:solidFill>
                <a:srgbClr val="FF0000"/>
              </a:solidFill>
              <a:latin typeface="Times New Roman" charset="0"/>
              <a:ea typeface="Times New Roman" charset="0"/>
              <a:cs typeface="Times New Roman" charset="0"/>
            </a:endParaRPr>
          </a:p>
          <a:p>
            <a:pPr indent="112713">
              <a:lnSpc>
                <a:spcPct val="85000"/>
              </a:lnSpc>
            </a:pPr>
            <a:endParaRPr lang="en-US" altLang="ar-SA" sz="2000" dirty="0">
              <a:solidFill>
                <a:srgbClr val="FF0000"/>
              </a:solidFill>
              <a:latin typeface="Times New Roman" charset="0"/>
              <a:ea typeface="Times New Roman" charset="0"/>
              <a:cs typeface="Times New Roman" charset="0"/>
            </a:endParaRPr>
          </a:p>
          <a:p>
            <a:pPr indent="112713">
              <a:lnSpc>
                <a:spcPct val="85000"/>
              </a:lnSpc>
            </a:pPr>
            <a:r>
              <a:rPr lang="en-US" altLang="ar-SA" sz="2400" b="1" dirty="0">
                <a:solidFill>
                  <a:srgbClr val="2E6AA6"/>
                </a:solidFill>
                <a:latin typeface="Times New Roman" charset="0"/>
                <a:ea typeface="Times New Roman" charset="0"/>
                <a:cs typeface="Times New Roman" charset="0"/>
              </a:rPr>
              <a:t>  Contraindications of cholinergic drugs:</a:t>
            </a:r>
          </a:p>
          <a:p>
            <a:pPr indent="112713">
              <a:lnSpc>
                <a:spcPct val="85000"/>
              </a:lnSpc>
            </a:pPr>
            <a:endParaRPr lang="en-US" altLang="ar-SA" sz="2000" dirty="0">
              <a:solidFill>
                <a:srgbClr val="2E6AA6"/>
              </a:solidFill>
              <a:latin typeface="Times New Roman" charset="0"/>
              <a:ea typeface="Times New Roman" charset="0"/>
              <a:cs typeface="Times New Roman" charset="0"/>
            </a:endParaRPr>
          </a:p>
          <a:p>
            <a:pPr marL="825500" lvl="1" indent="-533400">
              <a:lnSpc>
                <a:spcPct val="95000"/>
              </a:lnSpc>
              <a:spcBef>
                <a:spcPct val="0"/>
              </a:spcBef>
              <a:buSzPct val="75000"/>
              <a:buFont typeface="Wingdings" charset="2"/>
              <a:buChar char="Ø"/>
            </a:pPr>
            <a:r>
              <a:rPr lang="en-US" altLang="ar-SA" sz="2000" dirty="0">
                <a:latin typeface="Times New Roman" charset="0"/>
                <a:ea typeface="Times New Roman" charset="0"/>
                <a:cs typeface="Times New Roman" charset="0"/>
              </a:rPr>
              <a:t>Bronchial asthma</a:t>
            </a:r>
          </a:p>
          <a:p>
            <a:pPr marL="825500" lvl="1" indent="-533400">
              <a:lnSpc>
                <a:spcPct val="95000"/>
              </a:lnSpc>
              <a:spcBef>
                <a:spcPct val="0"/>
              </a:spcBef>
              <a:buSzPct val="75000"/>
              <a:buFont typeface="Wingdings" charset="2"/>
              <a:buChar char="Ø"/>
            </a:pPr>
            <a:r>
              <a:rPr lang="en-US" altLang="ar-SA" sz="2000" dirty="0">
                <a:latin typeface="Times New Roman" charset="0"/>
                <a:ea typeface="Times New Roman" charset="0"/>
                <a:cs typeface="Times New Roman" charset="0"/>
              </a:rPr>
              <a:t>Peptic ulcer</a:t>
            </a:r>
          </a:p>
          <a:p>
            <a:pPr marL="825500" lvl="1" indent="-533400">
              <a:lnSpc>
                <a:spcPct val="95000"/>
              </a:lnSpc>
              <a:spcBef>
                <a:spcPct val="0"/>
              </a:spcBef>
              <a:buSzPct val="75000"/>
              <a:buFont typeface="Wingdings" charset="2"/>
              <a:buChar char="Ø"/>
            </a:pPr>
            <a:r>
              <a:rPr lang="en-US" altLang="ar-SA" sz="2000" dirty="0">
                <a:latin typeface="Times New Roman" charset="0"/>
                <a:ea typeface="Times New Roman" charset="0"/>
                <a:cs typeface="Times New Roman" charset="0"/>
              </a:rPr>
              <a:t>Angina pectoris</a:t>
            </a:r>
          </a:p>
          <a:p>
            <a:pPr marL="825500" lvl="1" indent="-533400">
              <a:lnSpc>
                <a:spcPct val="95000"/>
              </a:lnSpc>
              <a:spcBef>
                <a:spcPct val="0"/>
              </a:spcBef>
              <a:buSzPct val="75000"/>
              <a:buFont typeface="Wingdings" charset="2"/>
              <a:buChar char="Ø"/>
            </a:pPr>
            <a:r>
              <a:rPr lang="en-US" altLang="ar-SA" sz="2000" dirty="0">
                <a:latin typeface="Times New Roman" charset="0"/>
                <a:ea typeface="Times New Roman" charset="0"/>
                <a:cs typeface="Times New Roman" charset="0"/>
              </a:rPr>
              <a:t>Incontinence</a:t>
            </a:r>
          </a:p>
          <a:p>
            <a:pPr marL="825500" lvl="1" indent="-533400">
              <a:lnSpc>
                <a:spcPct val="95000"/>
              </a:lnSpc>
              <a:spcBef>
                <a:spcPct val="0"/>
              </a:spcBef>
              <a:buSzPct val="75000"/>
              <a:buFont typeface="Wingdings" charset="2"/>
              <a:buChar char="Ø"/>
            </a:pPr>
            <a:r>
              <a:rPr lang="en-US" altLang="ar-SA" sz="2000" dirty="0">
                <a:latin typeface="Times New Roman" charset="0"/>
                <a:ea typeface="Times New Roman" charset="0"/>
                <a:cs typeface="Times New Roman" charset="0"/>
              </a:rPr>
              <a:t>Intestinal obstruction</a:t>
            </a:r>
          </a:p>
          <a:p>
            <a:pPr marL="825500" lvl="1" indent="-533400">
              <a:lnSpc>
                <a:spcPct val="95000"/>
              </a:lnSpc>
              <a:spcBef>
                <a:spcPct val="0"/>
              </a:spcBef>
              <a:buSzPct val="75000"/>
              <a:buFont typeface="Wingdings" charset="2"/>
              <a:buChar char="Ø"/>
            </a:pPr>
            <a:endParaRPr lang="en-US" altLang="ar-SA"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62466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6831" y="123093"/>
            <a:ext cx="2672862" cy="830997"/>
          </a:xfrm>
          <a:prstGeom prst="rect">
            <a:avLst/>
          </a:prstGeom>
          <a:noFill/>
        </p:spPr>
        <p:txBody>
          <a:bodyPr wrap="square" rtlCol="0">
            <a:spAutoFit/>
          </a:bodyPr>
          <a:lstStyle/>
          <a:p>
            <a:r>
              <a:rPr lang="en-US" sz="4800" dirty="0">
                <a:solidFill>
                  <a:schemeClr val="bg1"/>
                </a:solidFill>
              </a:rPr>
              <a:t>SAQ</a:t>
            </a:r>
          </a:p>
        </p:txBody>
      </p:sp>
      <p:sp>
        <p:nvSpPr>
          <p:cNvPr id="5" name="TextBox 4"/>
          <p:cNvSpPr txBox="1"/>
          <p:nvPr/>
        </p:nvSpPr>
        <p:spPr>
          <a:xfrm>
            <a:off x="140676" y="1354016"/>
            <a:ext cx="6594231" cy="6186309"/>
          </a:xfrm>
          <a:prstGeom prst="rect">
            <a:avLst/>
          </a:prstGeom>
          <a:noFill/>
        </p:spPr>
        <p:txBody>
          <a:bodyPr wrap="square" rtlCol="0">
            <a:spAutoFit/>
          </a:bodyPr>
          <a:lstStyle/>
          <a:p>
            <a:r>
              <a:rPr lang="en-US" dirty="0"/>
              <a:t>32-year-old female came with short history of fatigue associated with ptosis. The patient also noticed that her symptoms increases with work. </a:t>
            </a:r>
          </a:p>
          <a:p>
            <a:r>
              <a:rPr lang="en-US" dirty="0"/>
              <a:t>The doctors expected that she has Myasthenia gravis. </a:t>
            </a:r>
          </a:p>
          <a:p>
            <a:endParaRPr lang="en-US" dirty="0"/>
          </a:p>
          <a:p>
            <a:endParaRPr lang="en-US" dirty="0">
              <a:solidFill>
                <a:srgbClr val="1D2E70"/>
              </a:solidFill>
            </a:endParaRPr>
          </a:p>
          <a:p>
            <a:r>
              <a:rPr lang="en-US" dirty="0">
                <a:solidFill>
                  <a:srgbClr val="1D2E70"/>
                </a:solidFill>
              </a:rPr>
              <a:t>1-What drug can help them in there diagnosis? </a:t>
            </a:r>
          </a:p>
          <a:p>
            <a:r>
              <a:rPr lang="en-US" dirty="0" err="1">
                <a:solidFill>
                  <a:schemeClr val="bg1">
                    <a:lumMod val="50000"/>
                  </a:schemeClr>
                </a:solidFill>
              </a:rPr>
              <a:t>Edrophonium</a:t>
            </a:r>
            <a:r>
              <a:rPr lang="en-US" dirty="0">
                <a:solidFill>
                  <a:schemeClr val="bg1">
                    <a:lumMod val="50000"/>
                  </a:schemeClr>
                </a:solidFill>
              </a:rPr>
              <a:t>.</a:t>
            </a:r>
          </a:p>
          <a:p>
            <a:endParaRPr lang="en-US" dirty="0">
              <a:solidFill>
                <a:srgbClr val="1D2E70"/>
              </a:solidFill>
            </a:endParaRPr>
          </a:p>
          <a:p>
            <a:r>
              <a:rPr lang="en-US" dirty="0">
                <a:solidFill>
                  <a:srgbClr val="1D2E70"/>
                </a:solidFill>
              </a:rPr>
              <a:t>2-Explain the mechanism of action of this drug.</a:t>
            </a:r>
          </a:p>
          <a:p>
            <a:r>
              <a:rPr lang="en-US" dirty="0">
                <a:solidFill>
                  <a:schemeClr val="bg1">
                    <a:lumMod val="50000"/>
                  </a:schemeClr>
                </a:solidFill>
              </a:rPr>
              <a:t>The drug binds to acetylcholinesterase by forming a weak hydrogen bond. Thus inhibit the action of acetylcholinesterase which leads to increase amount of Ach which then will release her symptoms.</a:t>
            </a:r>
          </a:p>
          <a:p>
            <a:endParaRPr lang="en-US" dirty="0">
              <a:solidFill>
                <a:srgbClr val="1D2E70"/>
              </a:solidFill>
            </a:endParaRPr>
          </a:p>
          <a:p>
            <a:r>
              <a:rPr lang="en-US" dirty="0">
                <a:solidFill>
                  <a:srgbClr val="1D2E70"/>
                </a:solidFill>
              </a:rPr>
              <a:t>3-Can we use this drug for treating her disease?</a:t>
            </a:r>
          </a:p>
          <a:p>
            <a:r>
              <a:rPr lang="en-US" dirty="0">
                <a:solidFill>
                  <a:schemeClr val="bg1">
                    <a:lumMod val="50000"/>
                  </a:schemeClr>
                </a:solidFill>
              </a:rPr>
              <a:t>This drug can’t be used for treating myasthenia gravis due to its extreme short duration of action.</a:t>
            </a:r>
          </a:p>
          <a:p>
            <a:endParaRPr lang="en-US" dirty="0"/>
          </a:p>
          <a:p>
            <a:r>
              <a:rPr lang="en-US" dirty="0">
                <a:solidFill>
                  <a:srgbClr val="1D2E70"/>
                </a:solidFill>
              </a:rPr>
              <a:t>4-list three drugs can be used in this condition? </a:t>
            </a:r>
          </a:p>
          <a:p>
            <a:r>
              <a:rPr lang="en-US" dirty="0">
                <a:solidFill>
                  <a:schemeClr val="bg1">
                    <a:lumMod val="50000"/>
                  </a:schemeClr>
                </a:solidFill>
              </a:rPr>
              <a:t>1-neostigmine.</a:t>
            </a:r>
          </a:p>
          <a:p>
            <a:r>
              <a:rPr lang="en-US" dirty="0">
                <a:solidFill>
                  <a:schemeClr val="bg1">
                    <a:lumMod val="50000"/>
                  </a:schemeClr>
                </a:solidFill>
              </a:rPr>
              <a:t>2-ambenonium.</a:t>
            </a:r>
          </a:p>
          <a:p>
            <a:r>
              <a:rPr lang="en-US" dirty="0">
                <a:solidFill>
                  <a:schemeClr val="bg1">
                    <a:lumMod val="50000"/>
                  </a:schemeClr>
                </a:solidFill>
              </a:rPr>
              <a:t>3-pyridostigmine.</a:t>
            </a:r>
          </a:p>
        </p:txBody>
      </p:sp>
    </p:spTree>
    <p:extLst>
      <p:ext uri="{BB962C8B-B14F-4D97-AF65-F5344CB8AC3E}">
        <p14:creationId xmlns:p14="http://schemas.microsoft.com/office/powerpoint/2010/main" val="3590004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6831" y="123093"/>
            <a:ext cx="2672862" cy="830997"/>
          </a:xfrm>
          <a:prstGeom prst="rect">
            <a:avLst/>
          </a:prstGeom>
          <a:noFill/>
        </p:spPr>
        <p:txBody>
          <a:bodyPr wrap="square" rtlCol="0">
            <a:spAutoFit/>
          </a:bodyPr>
          <a:lstStyle/>
          <a:p>
            <a:r>
              <a:rPr lang="en-US" sz="4800" dirty="0">
                <a:solidFill>
                  <a:schemeClr val="bg1"/>
                </a:solidFill>
              </a:rPr>
              <a:t>SAQ</a:t>
            </a:r>
          </a:p>
        </p:txBody>
      </p:sp>
      <p:sp>
        <p:nvSpPr>
          <p:cNvPr id="5" name="TextBox 4"/>
          <p:cNvSpPr txBox="1"/>
          <p:nvPr/>
        </p:nvSpPr>
        <p:spPr>
          <a:xfrm>
            <a:off x="140677" y="1441939"/>
            <a:ext cx="6418384" cy="5632311"/>
          </a:xfrm>
          <a:prstGeom prst="rect">
            <a:avLst/>
          </a:prstGeom>
          <a:noFill/>
        </p:spPr>
        <p:txBody>
          <a:bodyPr wrap="square" rtlCol="0">
            <a:spAutoFit/>
          </a:bodyPr>
          <a:lstStyle/>
          <a:p>
            <a:r>
              <a:rPr lang="en-US" dirty="0"/>
              <a:t>A 56-year-old obese female just got out of a knee joint replacement surgery. Then, she experienced a urinary retention and constipation.</a:t>
            </a:r>
          </a:p>
          <a:p>
            <a:r>
              <a:rPr lang="en-US" dirty="0"/>
              <a:t>The general practitioner prescribed her a drug called Neostigmine. </a:t>
            </a:r>
          </a:p>
          <a:p>
            <a:endParaRPr lang="en-US" dirty="0"/>
          </a:p>
          <a:p>
            <a:endParaRPr lang="en-US" dirty="0"/>
          </a:p>
          <a:p>
            <a:r>
              <a:rPr lang="en-US" dirty="0">
                <a:solidFill>
                  <a:srgbClr val="002060"/>
                </a:solidFill>
              </a:rPr>
              <a:t>1-Describe the mechanism of action of this drug. </a:t>
            </a:r>
          </a:p>
          <a:p>
            <a:r>
              <a:rPr lang="en-US" dirty="0">
                <a:solidFill>
                  <a:schemeClr val="bg1">
                    <a:lumMod val="50000"/>
                  </a:schemeClr>
                </a:solidFill>
              </a:rPr>
              <a:t>The drug binds to acetylcholinesterase by forming a weak bond between the two binding sites of the enzyme. Thus, increase in Ach which then increases the peristaltic movement of the colon and initiate the movement of the muscle of the urinary bladder. </a:t>
            </a:r>
          </a:p>
          <a:p>
            <a:endParaRPr lang="en-US" dirty="0">
              <a:solidFill>
                <a:schemeClr val="bg1">
                  <a:lumMod val="50000"/>
                </a:schemeClr>
              </a:solidFill>
            </a:endParaRPr>
          </a:p>
          <a:p>
            <a:r>
              <a:rPr lang="en-US" dirty="0">
                <a:solidFill>
                  <a:srgbClr val="002060"/>
                </a:solidFill>
              </a:rPr>
              <a:t>2-List three possible side effects could be seen in this case.</a:t>
            </a:r>
          </a:p>
          <a:p>
            <a:r>
              <a:rPr lang="en-US" dirty="0">
                <a:solidFill>
                  <a:schemeClr val="bg1">
                    <a:lumMod val="50000"/>
                  </a:schemeClr>
                </a:solidFill>
              </a:rPr>
              <a:t>Bronchospasm.</a:t>
            </a:r>
          </a:p>
          <a:p>
            <a:r>
              <a:rPr lang="en-US" dirty="0">
                <a:solidFill>
                  <a:schemeClr val="bg1">
                    <a:lumMod val="50000"/>
                  </a:schemeClr>
                </a:solidFill>
              </a:rPr>
              <a:t>Bradycardia. </a:t>
            </a:r>
          </a:p>
          <a:p>
            <a:r>
              <a:rPr lang="en-US" dirty="0">
                <a:solidFill>
                  <a:schemeClr val="bg1">
                    <a:lumMod val="50000"/>
                  </a:schemeClr>
                </a:solidFill>
              </a:rPr>
              <a:t>Salivation.</a:t>
            </a:r>
          </a:p>
          <a:p>
            <a:endParaRPr lang="en-US" dirty="0">
              <a:solidFill>
                <a:srgbClr val="002060"/>
              </a:solidFill>
            </a:endParaRPr>
          </a:p>
          <a:p>
            <a:r>
              <a:rPr lang="en-US" dirty="0">
                <a:solidFill>
                  <a:srgbClr val="002060"/>
                </a:solidFill>
              </a:rPr>
              <a:t>3-Why cholinergic drugs are contraindicated in patient with peptic ulcer? </a:t>
            </a:r>
          </a:p>
          <a:p>
            <a:r>
              <a:rPr lang="en-US" dirty="0">
                <a:solidFill>
                  <a:schemeClr val="bg1">
                    <a:lumMod val="50000"/>
                  </a:schemeClr>
                </a:solidFill>
              </a:rPr>
              <a:t>Because cholinergic drugs increases the secretion of gastric acid.</a:t>
            </a:r>
          </a:p>
        </p:txBody>
      </p:sp>
    </p:spTree>
    <p:extLst>
      <p:ext uri="{BB962C8B-B14F-4D97-AF65-F5344CB8AC3E}">
        <p14:creationId xmlns:p14="http://schemas.microsoft.com/office/powerpoint/2010/main" val="2289430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1322615"/>
            <a:ext cx="2302329" cy="707886"/>
          </a:xfrm>
          <a:prstGeom prst="rect">
            <a:avLst/>
          </a:prstGeom>
          <a:noFill/>
        </p:spPr>
        <p:txBody>
          <a:bodyPr wrap="square" rtlCol="0">
            <a:spAutoFit/>
          </a:bodyPr>
          <a:lstStyle/>
          <a:p>
            <a:pPr algn="ctr"/>
            <a:r>
              <a:rPr lang="en-US" sz="4000" b="1" dirty="0">
                <a:hlinkClick r:id="rId2"/>
              </a:rPr>
              <a:t>QUIZ</a:t>
            </a:r>
            <a:endParaRPr lang="en-US" sz="4000" b="1" dirty="0"/>
          </a:p>
        </p:txBody>
      </p:sp>
    </p:spTree>
    <p:extLst>
      <p:ext uri="{BB962C8B-B14F-4D97-AF65-F5344CB8AC3E}">
        <p14:creationId xmlns:p14="http://schemas.microsoft.com/office/powerpoint/2010/main" val="3347567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sp>
        <p:nvSpPr>
          <p:cNvPr id="2" name="Rectangle 1"/>
          <p:cNvSpPr/>
          <p:nvPr/>
        </p:nvSpPr>
        <p:spPr>
          <a:xfrm>
            <a:off x="-6955" y="1170481"/>
            <a:ext cx="6411053" cy="400110"/>
          </a:xfrm>
          <a:prstGeom prst="rect">
            <a:avLst/>
          </a:prstGeom>
        </p:spPr>
        <p:txBody>
          <a:bodyPr wrap="square">
            <a:spAutoFit/>
          </a:bodyPr>
          <a:lstStyle/>
          <a:p>
            <a:r>
              <a:rPr lang="en-US" sz="2000" b="1" dirty="0">
                <a:solidFill>
                  <a:srgbClr val="2E6AA6"/>
                </a:solidFill>
              </a:rPr>
              <a:t>Also called indirect cholinomimetics:</a:t>
            </a:r>
            <a:endParaRPr lang="ar-SA" sz="2000" b="1" dirty="0">
              <a:solidFill>
                <a:srgbClr val="2E6AA6"/>
              </a:solidFill>
            </a:endParaRPr>
          </a:p>
        </p:txBody>
      </p:sp>
      <p:pic>
        <p:nvPicPr>
          <p:cNvPr id="4" name="عنصر نائب للمحتوى 11"/>
          <p:cNvPicPr>
            <a:picLocks noChangeAspect="1"/>
          </p:cNvPicPr>
          <p:nvPr/>
        </p:nvPicPr>
        <p:blipFill rotWithShape="1">
          <a:blip r:embed="rId2"/>
          <a:srcRect l="24654" t="27661" r="25520" b="24359"/>
          <a:stretch/>
        </p:blipFill>
        <p:spPr>
          <a:xfrm>
            <a:off x="739174" y="1718111"/>
            <a:ext cx="5379651" cy="2788575"/>
          </a:xfrm>
          <a:prstGeom prst="rect">
            <a:avLst/>
          </a:prstGeom>
        </p:spPr>
      </p:pic>
      <p:sp>
        <p:nvSpPr>
          <p:cNvPr id="5" name="مربع نص 17"/>
          <p:cNvSpPr txBox="1"/>
          <p:nvPr/>
        </p:nvSpPr>
        <p:spPr>
          <a:xfrm>
            <a:off x="257176" y="4862350"/>
            <a:ext cx="6344930" cy="1292662"/>
          </a:xfrm>
          <a:prstGeom prst="rect">
            <a:avLst/>
          </a:prstGeom>
          <a:noFill/>
        </p:spPr>
        <p:txBody>
          <a:bodyPr wrap="square" rtlCol="0">
            <a:spAutoFit/>
          </a:bodyPr>
          <a:lstStyle/>
          <a:p>
            <a:r>
              <a:rPr lang="en-US" sz="2400" b="1" dirty="0">
                <a:solidFill>
                  <a:srgbClr val="2E6AA6"/>
                </a:solidFill>
              </a:rPr>
              <a:t>Mechanism of action: </a:t>
            </a:r>
            <a:r>
              <a:rPr lang="en-US" dirty="0"/>
              <a:t>Anticholinesterases prevent </a:t>
            </a:r>
            <a:r>
              <a:rPr lang="en-US" dirty="0">
                <a:solidFill>
                  <a:srgbClr val="FF0000"/>
                </a:solidFill>
              </a:rPr>
              <a:t>hydrolysis</a:t>
            </a:r>
            <a:r>
              <a:rPr lang="en-US" dirty="0"/>
              <a:t> of Ach by inhibiting </a:t>
            </a:r>
            <a:r>
              <a:rPr lang="en-US" dirty="0">
                <a:solidFill>
                  <a:srgbClr val="FF0000"/>
                </a:solidFill>
              </a:rPr>
              <a:t>acetyl cholinesterase </a:t>
            </a:r>
            <a:r>
              <a:rPr lang="en-US" dirty="0"/>
              <a:t>thus, </a:t>
            </a:r>
            <a:r>
              <a:rPr lang="en-US" u="sng" dirty="0">
                <a:solidFill>
                  <a:srgbClr val="FF0000"/>
                </a:solidFill>
              </a:rPr>
              <a:t>increase</a:t>
            </a:r>
            <a:r>
              <a:rPr lang="en-US" dirty="0">
                <a:solidFill>
                  <a:srgbClr val="FF0000"/>
                </a:solidFill>
              </a:rPr>
              <a:t> </a:t>
            </a:r>
            <a:r>
              <a:rPr lang="en-US" dirty="0"/>
              <a:t>Ach concentrations and actions at the cholinergic receptors </a:t>
            </a:r>
            <a:r>
              <a:rPr lang="en-US" dirty="0">
                <a:solidFill>
                  <a:srgbClr val="FF0000"/>
                </a:solidFill>
              </a:rPr>
              <a:t>(both nicotinic and muscarinic).</a:t>
            </a:r>
          </a:p>
        </p:txBody>
      </p:sp>
      <p:sp>
        <p:nvSpPr>
          <p:cNvPr id="6" name="TextBox 5"/>
          <p:cNvSpPr txBox="1"/>
          <p:nvPr/>
        </p:nvSpPr>
        <p:spPr>
          <a:xfrm>
            <a:off x="1650199" y="433979"/>
            <a:ext cx="5665002" cy="461665"/>
          </a:xfrm>
          <a:prstGeom prst="rect">
            <a:avLst/>
          </a:prstGeom>
          <a:noFill/>
        </p:spPr>
        <p:txBody>
          <a:bodyPr wrap="square" rtlCol="0">
            <a:spAutoFit/>
          </a:bodyPr>
          <a:lstStyle/>
          <a:p>
            <a:r>
              <a:rPr lang="en-US" sz="2400" b="1" dirty="0">
                <a:solidFill>
                  <a:schemeClr val="bg1"/>
                </a:solidFill>
              </a:rPr>
              <a:t>INDIRECT ACTING CHOLINRTGIC DRUGS</a:t>
            </a:r>
            <a:endParaRPr lang="ar-SA" sz="2400" b="1" dirty="0">
              <a:ln w="0"/>
              <a:solidFill>
                <a:schemeClr val="bg1"/>
              </a:solidFill>
              <a:effectLst>
                <a:outerShdw blurRad="38100" dist="25400" dir="5400000" algn="ctr" rotWithShape="0">
                  <a:srgbClr val="6E747A">
                    <a:alpha val="43000"/>
                  </a:srgbClr>
                </a:outerShdw>
              </a:effectLst>
            </a:endParaRPr>
          </a:p>
        </p:txBody>
      </p:sp>
      <p:sp>
        <p:nvSpPr>
          <p:cNvPr id="8" name="TextBox 7"/>
          <p:cNvSpPr txBox="1"/>
          <p:nvPr/>
        </p:nvSpPr>
        <p:spPr>
          <a:xfrm>
            <a:off x="588501" y="7198280"/>
            <a:ext cx="2409824"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dirty="0">
                <a:solidFill>
                  <a:schemeClr val="bg1">
                    <a:lumMod val="50000"/>
                  </a:schemeClr>
                </a:solidFill>
              </a:rPr>
              <a:t>As mentioned before Ach act on both nicotinic and muscarinic receptors. Thus, increasing in its concentration will increase its affinity and then produces both nicotinic and muscarinic actions.</a:t>
            </a:r>
          </a:p>
        </p:txBody>
      </p:sp>
      <p:sp>
        <p:nvSpPr>
          <p:cNvPr id="7" name="TextBox 6"/>
          <p:cNvSpPr txBox="1"/>
          <p:nvPr/>
        </p:nvSpPr>
        <p:spPr>
          <a:xfrm>
            <a:off x="408886" y="6216567"/>
            <a:ext cx="5995212" cy="584775"/>
          </a:xfrm>
          <a:prstGeom prst="rect">
            <a:avLst/>
          </a:prstGeom>
          <a:noFill/>
        </p:spPr>
        <p:txBody>
          <a:bodyPr wrap="square" rtlCol="0">
            <a:spAutoFit/>
          </a:bodyPr>
          <a:lstStyle/>
          <a:p>
            <a:pPr algn="r" rtl="1"/>
            <a:r>
              <a:rPr lang="ar-SA" sz="1600" dirty="0"/>
              <a:t>الـ</a:t>
            </a:r>
            <a:r>
              <a:rPr lang="en-US" sz="1600" dirty="0"/>
              <a:t> Anticholinesterases</a:t>
            </a:r>
            <a:r>
              <a:rPr lang="ar-SA" sz="1600" dirty="0"/>
              <a:t> تمنع تكسير ال</a:t>
            </a:r>
            <a:r>
              <a:rPr lang="en-US" sz="1600" dirty="0" err="1"/>
              <a:t>Ach</a:t>
            </a:r>
            <a:r>
              <a:rPr lang="ar-SA" sz="1600" dirty="0"/>
              <a:t> عبر تثبيط ال</a:t>
            </a:r>
            <a:r>
              <a:rPr lang="en-US" sz="1600" dirty="0">
                <a:solidFill>
                  <a:srgbClr val="FF0000"/>
                </a:solidFill>
              </a:rPr>
              <a:t> acetyl cholinesterase </a:t>
            </a:r>
            <a:r>
              <a:rPr lang="ar-SA" sz="1600" dirty="0">
                <a:solidFill>
                  <a:srgbClr val="FF0000"/>
                </a:solidFill>
              </a:rPr>
              <a:t>, </a:t>
            </a:r>
            <a:r>
              <a:rPr lang="ar-SA" sz="1600" dirty="0"/>
              <a:t>وبالتالي يزيد تركيز ال</a:t>
            </a:r>
            <a:r>
              <a:rPr lang="en-US" sz="1600" dirty="0" err="1"/>
              <a:t>Ach</a:t>
            </a:r>
            <a:r>
              <a:rPr lang="ar-SA" sz="1600" dirty="0"/>
              <a:t> ويكمل يعطي تأثيره على ال</a:t>
            </a:r>
            <a:r>
              <a:rPr lang="en-US" sz="1600" dirty="0"/>
              <a:t>receptors</a:t>
            </a:r>
            <a:r>
              <a:rPr lang="ar-SA" sz="1600" dirty="0"/>
              <a:t>.</a:t>
            </a:r>
          </a:p>
        </p:txBody>
      </p:sp>
    </p:spTree>
    <p:extLst>
      <p:ext uri="{BB962C8B-B14F-4D97-AF65-F5344CB8AC3E}">
        <p14:creationId xmlns:p14="http://schemas.microsoft.com/office/powerpoint/2010/main" val="1357996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6677" y="0"/>
            <a:ext cx="3499339" cy="830997"/>
          </a:xfrm>
          <a:prstGeom prst="rect">
            <a:avLst/>
          </a:prstGeom>
          <a:noFill/>
        </p:spPr>
        <p:txBody>
          <a:bodyPr wrap="square" rtlCol="0">
            <a:spAutoFit/>
          </a:bodyPr>
          <a:lstStyle/>
          <a:p>
            <a:pPr algn="ctr"/>
            <a:r>
              <a:rPr lang="en-US" sz="2400" dirty="0">
                <a:solidFill>
                  <a:schemeClr val="bg1"/>
                </a:solidFill>
              </a:rPr>
              <a:t>Structure and function of acetylcholinesterase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293" y="1140072"/>
            <a:ext cx="5679830" cy="2253758"/>
          </a:xfrm>
          <a:prstGeom prst="rect">
            <a:avLst/>
          </a:prstGeom>
        </p:spPr>
      </p:pic>
      <p:sp>
        <p:nvSpPr>
          <p:cNvPr id="6" name="TextBox 5"/>
          <p:cNvSpPr txBox="1"/>
          <p:nvPr/>
        </p:nvSpPr>
        <p:spPr>
          <a:xfrm>
            <a:off x="263769" y="3710354"/>
            <a:ext cx="6242539" cy="830997"/>
          </a:xfrm>
          <a:prstGeom prst="rect">
            <a:avLst/>
          </a:prstGeom>
          <a:noFill/>
        </p:spPr>
        <p:txBody>
          <a:bodyPr wrap="square" rtlCol="0">
            <a:spAutoFit/>
          </a:bodyPr>
          <a:lstStyle/>
          <a:p>
            <a:r>
              <a:rPr lang="en-US" sz="1600" dirty="0"/>
              <a:t>Normally, acetylcholine binds to acetylcholinesterase at two sites, </a:t>
            </a:r>
            <a:r>
              <a:rPr lang="en-US" sz="1600" dirty="0">
                <a:solidFill>
                  <a:srgbClr val="C00000"/>
                </a:solidFill>
              </a:rPr>
              <a:t>anionic site and </a:t>
            </a:r>
            <a:r>
              <a:rPr lang="en-US" sz="1600" dirty="0" err="1">
                <a:solidFill>
                  <a:srgbClr val="C00000"/>
                </a:solidFill>
              </a:rPr>
              <a:t>esteric</a:t>
            </a:r>
            <a:r>
              <a:rPr lang="en-US" sz="1600" dirty="0">
                <a:solidFill>
                  <a:srgbClr val="C00000"/>
                </a:solidFill>
              </a:rPr>
              <a:t> site</a:t>
            </a:r>
            <a:r>
              <a:rPr lang="en-US" sz="1600" dirty="0"/>
              <a:t>, then the enzyme somehow breakdown the acetylcholine into acetic acid and choline.</a:t>
            </a:r>
          </a:p>
        </p:txBody>
      </p:sp>
      <p:sp>
        <p:nvSpPr>
          <p:cNvPr id="7" name="TextBox 6"/>
          <p:cNvSpPr txBox="1"/>
          <p:nvPr/>
        </p:nvSpPr>
        <p:spPr>
          <a:xfrm>
            <a:off x="263769" y="4541351"/>
            <a:ext cx="6242539" cy="923330"/>
          </a:xfrm>
          <a:prstGeom prst="rect">
            <a:avLst/>
          </a:prstGeom>
          <a:noFill/>
        </p:spPr>
        <p:txBody>
          <a:bodyPr wrap="square" rtlCol="0">
            <a:spAutoFit/>
          </a:bodyPr>
          <a:lstStyle/>
          <a:p>
            <a:r>
              <a:rPr lang="en-US" dirty="0"/>
              <a:t>In order to inhibit this enzyme we need to create a substance that is </a:t>
            </a:r>
            <a:r>
              <a:rPr lang="en-US" dirty="0">
                <a:solidFill>
                  <a:srgbClr val="C00000"/>
                </a:solidFill>
              </a:rPr>
              <a:t>similar to acetylcholine either in both sites or even one site</a:t>
            </a:r>
            <a:r>
              <a:rPr lang="en-US" dirty="0"/>
              <a:t>. </a:t>
            </a:r>
          </a:p>
        </p:txBody>
      </p:sp>
      <p:sp>
        <p:nvSpPr>
          <p:cNvPr id="9" name="TextBox 8"/>
          <p:cNvSpPr txBox="1"/>
          <p:nvPr/>
        </p:nvSpPr>
        <p:spPr>
          <a:xfrm rot="19775658">
            <a:off x="56412" y="1200577"/>
            <a:ext cx="678484" cy="36933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a:solidFill>
                  <a:schemeClr val="bg1">
                    <a:lumMod val="95000"/>
                  </a:schemeClr>
                </a:solidFill>
              </a:rPr>
              <a:t>extra</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861" y="5495716"/>
            <a:ext cx="5996353" cy="2720662"/>
          </a:xfrm>
          <a:prstGeom prst="rect">
            <a:avLst/>
          </a:prstGeom>
        </p:spPr>
      </p:pic>
    </p:spTree>
    <p:extLst>
      <p:ext uri="{BB962C8B-B14F-4D97-AF65-F5344CB8AC3E}">
        <p14:creationId xmlns:p14="http://schemas.microsoft.com/office/powerpoint/2010/main" val="2831253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sp>
        <p:nvSpPr>
          <p:cNvPr id="4" name="Rectangle 3"/>
          <p:cNvSpPr/>
          <p:nvPr/>
        </p:nvSpPr>
        <p:spPr>
          <a:xfrm>
            <a:off x="1989337" y="402976"/>
            <a:ext cx="5185186" cy="523220"/>
          </a:xfrm>
          <a:prstGeom prst="rect">
            <a:avLst/>
          </a:prstGeom>
        </p:spPr>
        <p:txBody>
          <a:bodyPr wrap="square">
            <a:spAutoFit/>
          </a:bodyPr>
          <a:lstStyle/>
          <a:p>
            <a:r>
              <a:rPr lang="en-US" sz="2800" b="1" dirty="0">
                <a:solidFill>
                  <a:schemeClr val="bg1"/>
                </a:solidFill>
              </a:rPr>
              <a:t>Indirect</a:t>
            </a:r>
            <a:r>
              <a:rPr lang="en-US" sz="2400" b="1" dirty="0">
                <a:solidFill>
                  <a:schemeClr val="bg1"/>
                </a:solidFill>
              </a:rPr>
              <a:t> </a:t>
            </a:r>
            <a:r>
              <a:rPr lang="en-US" sz="2800" b="1" dirty="0">
                <a:solidFill>
                  <a:schemeClr val="bg1"/>
                </a:solidFill>
              </a:rPr>
              <a:t>acting on Ach receptors</a:t>
            </a:r>
            <a:endParaRPr lang="ar-SA" sz="2800" dirty="0">
              <a:solidFill>
                <a:schemeClr val="bg1"/>
              </a:solidFill>
            </a:endParaRPr>
          </a:p>
        </p:txBody>
      </p:sp>
      <p:graphicFrame>
        <p:nvGraphicFramePr>
          <p:cNvPr id="6" name="جدول 19"/>
          <p:cNvGraphicFramePr>
            <a:graphicFrameLocks noGrp="1"/>
          </p:cNvGraphicFramePr>
          <p:nvPr>
            <p:extLst>
              <p:ext uri="{D42A27DB-BD31-4B8C-83A1-F6EECF244321}">
                <p14:modId xmlns:p14="http://schemas.microsoft.com/office/powerpoint/2010/main" val="269700925"/>
              </p:ext>
            </p:extLst>
          </p:nvPr>
        </p:nvGraphicFramePr>
        <p:xfrm>
          <a:off x="2" y="1111664"/>
          <a:ext cx="6857998" cy="1947734"/>
        </p:xfrm>
        <a:graphic>
          <a:graphicData uri="http://schemas.openxmlformats.org/drawingml/2006/table">
            <a:tbl>
              <a:tblPr firstRow="1" bandRow="1">
                <a:tableStyleId>{5C22544A-7EE6-4342-B048-85BDC9FD1C3A}</a:tableStyleId>
              </a:tblPr>
              <a:tblGrid>
                <a:gridCol w="1696915">
                  <a:extLst>
                    <a:ext uri="{9D8B030D-6E8A-4147-A177-3AD203B41FA5}">
                      <a16:colId xmlns:a16="http://schemas.microsoft.com/office/drawing/2014/main" xmlns="" val="20000"/>
                    </a:ext>
                  </a:extLst>
                </a:gridCol>
                <a:gridCol w="1696915">
                  <a:extLst>
                    <a:ext uri="{9D8B030D-6E8A-4147-A177-3AD203B41FA5}">
                      <a16:colId xmlns:a16="http://schemas.microsoft.com/office/drawing/2014/main" xmlns="" val="95936959"/>
                    </a:ext>
                  </a:extLst>
                </a:gridCol>
                <a:gridCol w="3464168">
                  <a:extLst>
                    <a:ext uri="{9D8B030D-6E8A-4147-A177-3AD203B41FA5}">
                      <a16:colId xmlns:a16="http://schemas.microsoft.com/office/drawing/2014/main" xmlns="" val="20001"/>
                    </a:ext>
                  </a:extLst>
                </a:gridCol>
              </a:tblGrid>
              <a:tr h="444556">
                <a:tc gridSpan="2">
                  <a:txBody>
                    <a:bodyPr/>
                    <a:lstStyle/>
                    <a:p>
                      <a:pPr algn="ctr"/>
                      <a:r>
                        <a:rPr lang="en-US" dirty="0">
                          <a:solidFill>
                            <a:schemeClr val="bg1"/>
                          </a:solidFill>
                        </a:rPr>
                        <a:t>Reversible anticholinesterases </a:t>
                      </a:r>
                    </a:p>
                  </a:txBody>
                  <a:tcPr anchor="ctr"/>
                </a:tc>
                <a:tc hMerge="1">
                  <a:txBody>
                    <a:bodyPr/>
                    <a:lstStyle/>
                    <a:p>
                      <a:pPr algn="ctr"/>
                      <a:endParaRPr lang="en-US" dirty="0">
                        <a:solidFill>
                          <a:schemeClr val="bg1"/>
                        </a:solidFill>
                      </a:endParaRPr>
                    </a:p>
                  </a:txBody>
                  <a:tcPr anchor="ctr"/>
                </a:tc>
                <a:tc>
                  <a:txBody>
                    <a:bodyPr/>
                    <a:lstStyle/>
                    <a:p>
                      <a:pPr algn="ctr"/>
                      <a:r>
                        <a:rPr lang="en-US" dirty="0"/>
                        <a:t>Irreversible anticholinesterases</a:t>
                      </a:r>
                    </a:p>
                  </a:txBody>
                  <a:tcPr anchor="ctr"/>
                </a:tc>
                <a:extLst>
                  <a:ext uri="{0D108BD9-81ED-4DB2-BD59-A6C34878D82A}">
                    <a16:rowId xmlns:a16="http://schemas.microsoft.com/office/drawing/2014/main" xmlns="" val="10000"/>
                  </a:ext>
                </a:extLst>
              </a:tr>
              <a:tr h="1503178">
                <a:tc>
                  <a:txBody>
                    <a:bodyPr/>
                    <a:lstStyle/>
                    <a:p>
                      <a:pPr algn="ctr"/>
                      <a:r>
                        <a:rPr lang="en-US" sz="1400" dirty="0"/>
                        <a:t>Short acting (Alcohols) </a:t>
                      </a:r>
                      <a:r>
                        <a:rPr lang="en-US" sz="1400" b="1" i="0" u="none" strike="noStrike" kern="1200" baseline="0" dirty="0">
                          <a:solidFill>
                            <a:schemeClr val="dk1"/>
                          </a:solidFill>
                          <a:latin typeface="+mn-lt"/>
                          <a:ea typeface="+mn-ea"/>
                          <a:cs typeface="+mn-cs"/>
                        </a:rPr>
                        <a:t>e.g.</a:t>
                      </a:r>
                      <a:r>
                        <a:rPr lang="en-US" sz="1400" b="1" baseline="0" dirty="0"/>
                        <a:t> </a:t>
                      </a:r>
                      <a:r>
                        <a:rPr lang="en-US" sz="1400" b="1" i="0" u="none" strike="noStrike" kern="1200" baseline="0" dirty="0" err="1">
                          <a:solidFill>
                            <a:schemeClr val="dk1"/>
                          </a:solidFill>
                          <a:latin typeface="+mn-lt"/>
                          <a:ea typeface="+mn-ea"/>
                          <a:cs typeface="+mn-cs"/>
                        </a:rPr>
                        <a:t>edrophonium</a:t>
                      </a:r>
                      <a:r>
                        <a:rPr lang="en-US" sz="1400" b="1" i="0" u="none" strike="noStrike" kern="1200" baseline="0" dirty="0">
                          <a:solidFill>
                            <a:schemeClr val="dk1"/>
                          </a:solidFill>
                          <a:latin typeface="+mn-lt"/>
                          <a:ea typeface="+mn-ea"/>
                          <a:cs typeface="+mn-cs"/>
                        </a:rPr>
                        <a:t>.</a:t>
                      </a:r>
                      <a:endParaRPr lang="en-US" sz="1400" dirty="0"/>
                    </a:p>
                  </a:txBody>
                  <a:tcPr anchor="ctr"/>
                </a:tc>
                <a:tc>
                  <a:txBody>
                    <a:bodyPr/>
                    <a:lstStyle/>
                    <a:p>
                      <a:pPr algn="ctr"/>
                      <a:r>
                        <a:rPr lang="en-US" sz="1400" kern="1200" dirty="0">
                          <a:solidFill>
                            <a:schemeClr val="dk1"/>
                          </a:solidFill>
                          <a:latin typeface="+mn-lt"/>
                          <a:ea typeface="+mn-ea"/>
                          <a:cs typeface="+mn-cs"/>
                        </a:rPr>
                        <a:t>Intermediate</a:t>
                      </a:r>
                      <a:r>
                        <a:rPr lang="en-US" sz="1400" dirty="0"/>
                        <a:t> acting (Carbamates</a:t>
                      </a:r>
                      <a:r>
                        <a:rPr lang="ar-SA" sz="1400" dirty="0"/>
                        <a:t> </a:t>
                      </a:r>
                      <a:r>
                        <a:rPr lang="en-US" sz="1400" dirty="0"/>
                        <a:t>esters)</a:t>
                      </a:r>
                    </a:p>
                    <a:p>
                      <a:pPr algn="ctr"/>
                      <a:r>
                        <a:rPr lang="en-US" sz="1400" b="1" i="0" u="none" strike="noStrike" kern="1200" baseline="0" dirty="0">
                          <a:solidFill>
                            <a:schemeClr val="dk1"/>
                          </a:solidFill>
                          <a:latin typeface="+mn-lt"/>
                          <a:ea typeface="+mn-ea"/>
                          <a:cs typeface="+mn-cs"/>
                        </a:rPr>
                        <a:t>e.g. </a:t>
                      </a:r>
                      <a:r>
                        <a:rPr lang="en-US" sz="1400" b="1" i="0" u="none" strike="noStrike" kern="1200" baseline="0" dirty="0" err="1">
                          <a:solidFill>
                            <a:schemeClr val="dk1"/>
                          </a:solidFill>
                          <a:latin typeface="+mn-lt"/>
                          <a:ea typeface="+mn-ea"/>
                          <a:cs typeface="+mn-cs"/>
                        </a:rPr>
                        <a:t>Physo</a:t>
                      </a:r>
                      <a:r>
                        <a:rPr lang="en-US" sz="1400" b="1" i="0" u="none" strike="noStrike" kern="1200" baseline="0" dirty="0" err="1">
                          <a:solidFill>
                            <a:srgbClr val="FF0000"/>
                          </a:solidFill>
                          <a:latin typeface="+mn-lt"/>
                          <a:ea typeface="+mn-ea"/>
                          <a:cs typeface="+mn-cs"/>
                        </a:rPr>
                        <a:t>stigmine</a:t>
                      </a:r>
                      <a:r>
                        <a:rPr lang="en-US" sz="1400" b="1" i="0" u="none" strike="noStrike" kern="1200" baseline="0" dirty="0">
                          <a:solidFill>
                            <a:schemeClr val="dk1"/>
                          </a:solidFill>
                          <a:latin typeface="+mn-lt"/>
                          <a:ea typeface="+mn-ea"/>
                          <a:cs typeface="+mn-cs"/>
                        </a:rPr>
                        <a:t>, Neo</a:t>
                      </a:r>
                      <a:r>
                        <a:rPr lang="en-US" sz="1400" b="1" i="0" u="none" strike="noStrike" kern="1200" baseline="0" dirty="0">
                          <a:solidFill>
                            <a:srgbClr val="FF0000"/>
                          </a:solidFill>
                          <a:latin typeface="+mn-lt"/>
                          <a:ea typeface="+mn-ea"/>
                          <a:cs typeface="+mn-cs"/>
                        </a:rPr>
                        <a:t>stigmine</a:t>
                      </a:r>
                      <a:r>
                        <a:rPr lang="en-US" sz="1400" b="1" i="0" u="none" strike="noStrike" kern="1200" baseline="0" dirty="0">
                          <a:solidFill>
                            <a:schemeClr val="dk1"/>
                          </a:solidFill>
                          <a:latin typeface="+mn-lt"/>
                          <a:ea typeface="+mn-ea"/>
                          <a:cs typeface="+mn-cs"/>
                        </a:rPr>
                        <a:t>, </a:t>
                      </a:r>
                      <a:r>
                        <a:rPr lang="en-US" sz="1400" b="1" i="0" u="none" strike="noStrike" kern="1200" baseline="0" dirty="0" err="1">
                          <a:solidFill>
                            <a:schemeClr val="dk1"/>
                          </a:solidFill>
                          <a:latin typeface="+mn-lt"/>
                          <a:ea typeface="+mn-ea"/>
                          <a:cs typeface="+mn-cs"/>
                        </a:rPr>
                        <a:t>Pyrido</a:t>
                      </a:r>
                      <a:r>
                        <a:rPr lang="en-US" sz="1400" b="1" i="0" u="none" strike="noStrike" kern="1200" baseline="0" dirty="0" err="1">
                          <a:solidFill>
                            <a:srgbClr val="FF0000"/>
                          </a:solidFill>
                          <a:latin typeface="+mn-lt"/>
                          <a:ea typeface="+mn-ea"/>
                          <a:cs typeface="+mn-cs"/>
                        </a:rPr>
                        <a:t>stigmine</a:t>
                      </a:r>
                      <a:r>
                        <a:rPr lang="en-US" sz="1400" b="1" i="0" u="none" strike="noStrike" kern="1200" baseline="0" dirty="0">
                          <a:solidFill>
                            <a:srgbClr val="FF0000"/>
                          </a:solidFill>
                          <a:latin typeface="+mn-lt"/>
                          <a:ea typeface="+mn-ea"/>
                          <a:cs typeface="+mn-cs"/>
                        </a:rPr>
                        <a:t>.</a:t>
                      </a:r>
                      <a:endParaRPr lang="en-US" sz="1400" dirty="0">
                        <a:solidFill>
                          <a:srgbClr val="FF0000"/>
                        </a:solidFill>
                      </a:endParaRPr>
                    </a:p>
                    <a:p>
                      <a:pPr algn="ctr"/>
                      <a:endParaRPr lang="en-US" sz="1400" dirty="0"/>
                    </a:p>
                  </a:txBody>
                  <a:tcPr anchor="ctr"/>
                </a:tc>
                <a:tc>
                  <a:txBody>
                    <a:bodyPr/>
                    <a:lstStyle/>
                    <a:p>
                      <a:pPr algn="ctr"/>
                      <a:r>
                        <a:rPr lang="en-US" sz="1400" dirty="0"/>
                        <a:t>Long acting </a:t>
                      </a:r>
                    </a:p>
                    <a:p>
                      <a:pPr algn="ctr"/>
                      <a:r>
                        <a:rPr lang="en-US" sz="1400" dirty="0"/>
                        <a:t>Phosphates esters </a:t>
                      </a:r>
                      <a:r>
                        <a:rPr lang="en-US" sz="1400" b="1" i="0" u="none" strike="noStrike" kern="1200" baseline="0" dirty="0">
                          <a:solidFill>
                            <a:schemeClr val="dk1"/>
                          </a:solidFill>
                          <a:latin typeface="+mn-lt"/>
                          <a:ea typeface="+mn-ea"/>
                          <a:cs typeface="+mn-cs"/>
                        </a:rPr>
                        <a:t>e.g. insecticides, gas war</a:t>
                      </a:r>
                      <a:endParaRPr lang="en-US" sz="1400" dirty="0"/>
                    </a:p>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i="0" u="none" strike="noStrike" kern="1200" baseline="0" dirty="0">
                          <a:solidFill>
                            <a:schemeClr val="dk1"/>
                          </a:solidFill>
                          <a:latin typeface="+mn-lt"/>
                          <a:ea typeface="+mn-ea"/>
                          <a:cs typeface="+mn-cs"/>
                        </a:rPr>
                        <a:t>e.g. </a:t>
                      </a:r>
                      <a:r>
                        <a:rPr lang="en-US" sz="1400" b="1" i="0" u="none" strike="noStrike" kern="1200" baseline="0" dirty="0" err="1">
                          <a:solidFill>
                            <a:schemeClr val="dk1"/>
                          </a:solidFill>
                          <a:latin typeface="+mn-lt"/>
                          <a:ea typeface="+mn-ea"/>
                          <a:cs typeface="+mn-cs"/>
                        </a:rPr>
                        <a:t>Ecothio</a:t>
                      </a:r>
                      <a:r>
                        <a:rPr lang="en-US" sz="1400" b="1" i="0" u="none" strike="noStrike" kern="1200" baseline="0" dirty="0" err="1">
                          <a:solidFill>
                            <a:srgbClr val="FF0000"/>
                          </a:solidFill>
                          <a:latin typeface="+mn-lt"/>
                          <a:ea typeface="+mn-ea"/>
                          <a:cs typeface="+mn-cs"/>
                        </a:rPr>
                        <a:t>phate</a:t>
                      </a:r>
                      <a:r>
                        <a:rPr lang="en-US" sz="1400" b="1" i="0" u="none" strike="noStrike" kern="1200" baseline="0" dirty="0">
                          <a:solidFill>
                            <a:schemeClr val="dk1"/>
                          </a:solidFill>
                          <a:latin typeface="+mn-lt"/>
                          <a:ea typeface="+mn-ea"/>
                          <a:cs typeface="+mn-cs"/>
                        </a:rPr>
                        <a:t> &amp; </a:t>
                      </a:r>
                      <a:r>
                        <a:rPr lang="en-US" sz="1400" b="1" i="0" u="none" strike="noStrike" kern="1200" baseline="0" dirty="0" err="1">
                          <a:solidFill>
                            <a:schemeClr val="dk1"/>
                          </a:solidFill>
                          <a:latin typeface="+mn-lt"/>
                          <a:ea typeface="+mn-ea"/>
                          <a:cs typeface="+mn-cs"/>
                        </a:rPr>
                        <a:t>Isofluro</a:t>
                      </a:r>
                      <a:r>
                        <a:rPr lang="en-US" sz="1400" b="1" i="0" u="none" strike="noStrike" kern="1200" baseline="0" dirty="0" err="1">
                          <a:solidFill>
                            <a:srgbClr val="FF0000"/>
                          </a:solidFill>
                          <a:latin typeface="+mn-lt"/>
                          <a:ea typeface="+mn-ea"/>
                          <a:cs typeface="+mn-cs"/>
                        </a:rPr>
                        <a:t>phate</a:t>
                      </a:r>
                      <a:r>
                        <a:rPr lang="en-US" sz="1400" b="1" i="0" u="none" strike="noStrike" kern="1200" baseline="0" dirty="0">
                          <a:solidFill>
                            <a:srgbClr val="FF0000"/>
                          </a:solidFill>
                          <a:latin typeface="+mn-lt"/>
                          <a:ea typeface="+mn-ea"/>
                          <a:cs typeface="+mn-cs"/>
                        </a:rPr>
                        <a:t>.</a:t>
                      </a:r>
                      <a:endParaRPr lang="en-US" sz="1400" dirty="0">
                        <a:solidFill>
                          <a:srgbClr val="FF0000"/>
                        </a:solidFill>
                      </a:endParaRPr>
                    </a:p>
                    <a:p>
                      <a:pPr algn="ctr"/>
                      <a:endParaRPr lang="en-US" sz="1400" dirty="0"/>
                    </a:p>
                  </a:txBody>
                  <a:tcPr anchor="ctr"/>
                </a:tc>
                <a:extLst>
                  <a:ext uri="{0D108BD9-81ED-4DB2-BD59-A6C34878D82A}">
                    <a16:rowId xmlns:a16="http://schemas.microsoft.com/office/drawing/2014/main" xmlns="" val="10001"/>
                  </a:ext>
                </a:extLst>
              </a:tr>
            </a:tbl>
          </a:graphicData>
        </a:graphic>
      </p:graphicFrame>
      <p:sp>
        <p:nvSpPr>
          <p:cNvPr id="7" name="عنصر نائب للمحتوى 4"/>
          <p:cNvSpPr txBox="1">
            <a:spLocks/>
          </p:cNvSpPr>
          <p:nvPr/>
        </p:nvSpPr>
        <p:spPr>
          <a:xfrm>
            <a:off x="0" y="3271258"/>
            <a:ext cx="6858000" cy="3854050"/>
          </a:xfrm>
          <a:prstGeom prst="rect">
            <a:avLst/>
          </a:prstGeom>
        </p:spPr>
        <p:txBody>
          <a:bodyPr vert="horz" lIns="91440" tIns="45720" rIns="91440" bIns="4572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200">
              <a:buFont typeface="Arial" panose="020B0604020202020204" pitchFamily="34" charset="0"/>
              <a:buNone/>
            </a:pPr>
            <a:r>
              <a:rPr lang="en-US" sz="2400" dirty="0">
                <a:solidFill>
                  <a:srgbClr val="0070C0"/>
                </a:solidFill>
              </a:rPr>
              <a:t> </a:t>
            </a:r>
            <a:r>
              <a:rPr lang="en-US" sz="2800" b="1" dirty="0">
                <a:solidFill>
                  <a:srgbClr val="2E6AA6"/>
                </a:solidFill>
              </a:rPr>
              <a:t>Structure: (Reversible anticholinesterases) </a:t>
            </a:r>
          </a:p>
          <a:p>
            <a:pPr marL="0" indent="0">
              <a:buFont typeface="Arial" panose="020B0604020202020204" pitchFamily="34" charset="0"/>
              <a:buNone/>
            </a:pPr>
            <a:endParaRPr lang="en-US" sz="2200" dirty="0"/>
          </a:p>
          <a:p>
            <a:pPr marL="0" indent="0">
              <a:buFont typeface="Arial" panose="020B0604020202020204" pitchFamily="34" charset="0"/>
              <a:buNone/>
            </a:pPr>
            <a:r>
              <a:rPr lang="en-US" sz="3000" b="1" dirty="0">
                <a:solidFill>
                  <a:srgbClr val="2E6AA6"/>
                </a:solidFill>
              </a:rPr>
              <a:t>Sh</a:t>
            </a:r>
            <a:r>
              <a:rPr lang="en-US" sz="2800" b="1" dirty="0">
                <a:solidFill>
                  <a:srgbClr val="2E6AA6"/>
                </a:solidFill>
              </a:rPr>
              <a:t>ort acting:</a:t>
            </a:r>
          </a:p>
          <a:p>
            <a:pPr marL="0" indent="0">
              <a:buFont typeface="Arial" panose="020B0604020202020204" pitchFamily="34" charset="0"/>
              <a:buNone/>
            </a:pPr>
            <a:r>
              <a:rPr lang="en-US" dirty="0"/>
              <a:t>simple alcohols .                     </a:t>
            </a:r>
            <a:r>
              <a:rPr lang="en-US" b="1" dirty="0"/>
              <a:t>e.g. </a:t>
            </a:r>
            <a:r>
              <a:rPr lang="en-US" b="1" dirty="0" err="1"/>
              <a:t>Edrophonium</a:t>
            </a:r>
            <a:r>
              <a:rPr lang="en-US" b="1" dirty="0"/>
              <a:t> </a:t>
            </a:r>
          </a:p>
          <a:p>
            <a:r>
              <a:rPr lang="en-US" dirty="0"/>
              <a:t>Forms </a:t>
            </a:r>
            <a:r>
              <a:rPr lang="en-US" dirty="0">
                <a:solidFill>
                  <a:srgbClr val="FF0000"/>
                </a:solidFill>
              </a:rPr>
              <a:t>weak hydrogen bond </a:t>
            </a:r>
            <a:r>
              <a:rPr lang="en-US" dirty="0"/>
              <a:t>with acetylcholinesterase enzyme.</a:t>
            </a:r>
          </a:p>
          <a:p>
            <a:pPr marL="0" indent="0">
              <a:buFont typeface="Arial" panose="020B0604020202020204" pitchFamily="34" charset="0"/>
              <a:buNone/>
            </a:pPr>
            <a:endParaRPr lang="en-US" sz="1100" b="1" dirty="0">
              <a:solidFill>
                <a:srgbClr val="2E6AA6"/>
              </a:solidFill>
            </a:endParaRPr>
          </a:p>
          <a:p>
            <a:pPr marL="0" indent="0">
              <a:buFont typeface="Arial" panose="020B0604020202020204" pitchFamily="34" charset="0"/>
              <a:buNone/>
            </a:pPr>
            <a:r>
              <a:rPr lang="en-US" sz="2800" b="1" dirty="0">
                <a:solidFill>
                  <a:srgbClr val="2E6AA6"/>
                </a:solidFill>
              </a:rPr>
              <a:t>Intermediate acting:</a:t>
            </a:r>
          </a:p>
          <a:p>
            <a:pPr marL="0" indent="0">
              <a:buFont typeface="Arial" panose="020B0604020202020204" pitchFamily="34" charset="0"/>
              <a:buNone/>
            </a:pPr>
            <a:r>
              <a:rPr lang="en-US" dirty="0" err="1"/>
              <a:t>Carbamic</a:t>
            </a:r>
            <a:r>
              <a:rPr lang="en-US" dirty="0"/>
              <a:t> acid esters.</a:t>
            </a:r>
          </a:p>
          <a:p>
            <a:pPr marL="0" indent="0">
              <a:buFont typeface="Arial" panose="020B0604020202020204" pitchFamily="34" charset="0"/>
              <a:buNone/>
            </a:pPr>
            <a:r>
              <a:rPr lang="en-US" b="1" dirty="0"/>
              <a:t>e.g. </a:t>
            </a:r>
            <a:r>
              <a:rPr lang="en-US" b="1" dirty="0" err="1"/>
              <a:t>Physo</a:t>
            </a:r>
            <a:r>
              <a:rPr lang="en-US" b="1" dirty="0" err="1">
                <a:solidFill>
                  <a:srgbClr val="FF0000"/>
                </a:solidFill>
              </a:rPr>
              <a:t>stigmine</a:t>
            </a:r>
            <a:r>
              <a:rPr lang="en-US" b="1" dirty="0"/>
              <a:t>, </a:t>
            </a:r>
            <a:r>
              <a:rPr lang="en-US" b="1" dirty="0" err="1"/>
              <a:t>Pyrido</a:t>
            </a:r>
            <a:r>
              <a:rPr lang="en-US" b="1" dirty="0" err="1">
                <a:solidFill>
                  <a:srgbClr val="FF0000"/>
                </a:solidFill>
              </a:rPr>
              <a:t>stigmine</a:t>
            </a:r>
            <a:r>
              <a:rPr lang="en-US" b="1" dirty="0"/>
              <a:t> and Neo</a:t>
            </a:r>
            <a:r>
              <a:rPr lang="en-US" b="1" dirty="0">
                <a:solidFill>
                  <a:srgbClr val="FF0000"/>
                </a:solidFill>
              </a:rPr>
              <a:t>stigmine</a:t>
            </a:r>
            <a:r>
              <a:rPr lang="en-US" b="1" dirty="0"/>
              <a:t>.</a:t>
            </a:r>
            <a:endParaRPr lang="en-US" b="1" u="sng" dirty="0">
              <a:solidFill>
                <a:srgbClr val="FF0000"/>
              </a:solidFill>
            </a:endParaRPr>
          </a:p>
          <a:p>
            <a:r>
              <a:rPr lang="en-US" dirty="0"/>
              <a:t>binds to two sites of cholinesterase enzyme.</a:t>
            </a:r>
          </a:p>
          <a:p>
            <a:r>
              <a:rPr lang="en-US" dirty="0"/>
              <a:t>All polar and synthetic except </a:t>
            </a:r>
            <a:r>
              <a:rPr lang="en-US" u="sng" dirty="0" err="1">
                <a:solidFill>
                  <a:srgbClr val="FF0000"/>
                </a:solidFill>
              </a:rPr>
              <a:t>physostigmine</a:t>
            </a:r>
            <a:r>
              <a:rPr lang="en-US" u="sng" dirty="0">
                <a:solidFill>
                  <a:srgbClr val="FF0000"/>
                </a:solidFill>
              </a:rPr>
              <a:t>.</a:t>
            </a:r>
            <a:endParaRPr lang="en-US" dirty="0">
              <a:solidFill>
                <a:srgbClr val="2E6AA6"/>
              </a:solidFill>
            </a:endParaRPr>
          </a:p>
          <a:p>
            <a:pPr marL="0" indent="0">
              <a:buFont typeface="Arial" panose="020B0604020202020204" pitchFamily="34" charset="0"/>
              <a:buNone/>
            </a:pPr>
            <a:endParaRPr lang="en-US" dirty="0">
              <a:solidFill>
                <a:srgbClr val="2E6AA6"/>
              </a:solidFill>
            </a:endParaRPr>
          </a:p>
        </p:txBody>
      </p:sp>
    </p:spTree>
    <p:extLst>
      <p:ext uri="{BB962C8B-B14F-4D97-AF65-F5344CB8AC3E}">
        <p14:creationId xmlns:p14="http://schemas.microsoft.com/office/powerpoint/2010/main" val="776935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sp>
        <p:nvSpPr>
          <p:cNvPr id="4" name="Rectangle 3"/>
          <p:cNvSpPr/>
          <p:nvPr/>
        </p:nvSpPr>
        <p:spPr>
          <a:xfrm>
            <a:off x="1849103" y="352292"/>
            <a:ext cx="5185186" cy="523220"/>
          </a:xfrm>
          <a:prstGeom prst="rect">
            <a:avLst/>
          </a:prstGeom>
        </p:spPr>
        <p:txBody>
          <a:bodyPr wrap="square">
            <a:spAutoFit/>
          </a:bodyPr>
          <a:lstStyle/>
          <a:p>
            <a:r>
              <a:rPr lang="en-US" sz="2800" b="1" dirty="0">
                <a:solidFill>
                  <a:schemeClr val="bg1"/>
                </a:solidFill>
              </a:rPr>
              <a:t>Indirect</a:t>
            </a:r>
            <a:r>
              <a:rPr lang="en-US" sz="2400" b="1" dirty="0">
                <a:solidFill>
                  <a:schemeClr val="bg1"/>
                </a:solidFill>
              </a:rPr>
              <a:t> </a:t>
            </a:r>
            <a:r>
              <a:rPr lang="en-US" sz="2800" b="1" dirty="0">
                <a:solidFill>
                  <a:schemeClr val="bg1"/>
                </a:solidFill>
              </a:rPr>
              <a:t>acting on Ach receptors</a:t>
            </a:r>
            <a:endParaRPr lang="ar-SA" sz="2800" dirty="0">
              <a:solidFill>
                <a:schemeClr val="bg1"/>
              </a:solidFill>
            </a:endParaRPr>
          </a:p>
        </p:txBody>
      </p:sp>
      <p:sp>
        <p:nvSpPr>
          <p:cNvPr id="5" name="عنصر نائب للمحتوى 4"/>
          <p:cNvSpPr txBox="1">
            <a:spLocks/>
          </p:cNvSpPr>
          <p:nvPr/>
        </p:nvSpPr>
        <p:spPr>
          <a:xfrm>
            <a:off x="0" y="821913"/>
            <a:ext cx="6858000" cy="3550937"/>
          </a:xfrm>
          <a:prstGeom prst="rect">
            <a:avLst/>
          </a:prstGeom>
        </p:spPr>
        <p:txBody>
          <a:bodyPr vert="horz" lIns="91440" tIns="45720" rIns="91440" bIns="45720" rtlCol="0">
            <a:normAutofit fontScale="4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z="2500" dirty="0"/>
          </a:p>
          <a:p>
            <a:pPr marL="0" indent="0" defTabSz="457200">
              <a:buFont typeface="Arial" panose="020B0604020202020204" pitchFamily="34" charset="0"/>
              <a:buNone/>
            </a:pPr>
            <a:r>
              <a:rPr lang="en-US" sz="4300" dirty="0">
                <a:solidFill>
                  <a:schemeClr val="accent1">
                    <a:lumMod val="75000"/>
                  </a:schemeClr>
                </a:solidFill>
              </a:rPr>
              <a:t> </a:t>
            </a:r>
            <a:r>
              <a:rPr lang="en-US" sz="5100" b="1" dirty="0">
                <a:solidFill>
                  <a:srgbClr val="2E6AA6"/>
                </a:solidFill>
              </a:rPr>
              <a:t>Structure: (</a:t>
            </a:r>
            <a:r>
              <a:rPr lang="en-US" sz="5100" b="1" dirty="0">
                <a:solidFill>
                  <a:srgbClr val="2E6AA6"/>
                </a:solidFill>
                <a:sym typeface="Wingdings" panose="05000000000000000000" pitchFamily="2" charset="2"/>
              </a:rPr>
              <a:t>I</a:t>
            </a:r>
            <a:r>
              <a:rPr lang="en-US" sz="5100" b="1" dirty="0">
                <a:solidFill>
                  <a:srgbClr val="2E6AA6"/>
                </a:solidFill>
              </a:rPr>
              <a:t>rreversible anticholinesterases):</a:t>
            </a:r>
          </a:p>
          <a:p>
            <a:pPr marL="0" indent="0" defTabSz="457200">
              <a:buFont typeface="Arial" panose="020B0604020202020204" pitchFamily="34" charset="0"/>
              <a:buNone/>
            </a:pPr>
            <a:endParaRPr lang="en-US" sz="1700" b="1" dirty="0">
              <a:solidFill>
                <a:srgbClr val="2E6AA6"/>
              </a:solidFill>
            </a:endParaRPr>
          </a:p>
          <a:p>
            <a:pPr marL="0" indent="0">
              <a:buFont typeface="Arial" panose="020B0604020202020204" pitchFamily="34" charset="0"/>
              <a:buNone/>
            </a:pPr>
            <a:r>
              <a:rPr lang="en-US" sz="2500" dirty="0"/>
              <a:t> </a:t>
            </a:r>
            <a:r>
              <a:rPr lang="en-US" sz="4300" dirty="0"/>
              <a:t>Organic derivatives of phosphoric acid </a:t>
            </a:r>
            <a:r>
              <a:rPr lang="en-US" sz="4300" u="sng" dirty="0">
                <a:solidFill>
                  <a:srgbClr val="FF0000"/>
                </a:solidFill>
              </a:rPr>
              <a:t>( Long Acting</a:t>
            </a:r>
            <a:r>
              <a:rPr lang="en-US" sz="4300" b="1" u="sng" dirty="0">
                <a:solidFill>
                  <a:srgbClr val="FF0000"/>
                </a:solidFill>
              </a:rPr>
              <a:t>) </a:t>
            </a:r>
            <a:r>
              <a:rPr lang="en-US" sz="4300" b="1" dirty="0"/>
              <a:t>e.g. </a:t>
            </a:r>
            <a:r>
              <a:rPr lang="en-US" sz="4300" b="1" dirty="0" err="1"/>
              <a:t>Ecothio</a:t>
            </a:r>
            <a:r>
              <a:rPr lang="en-US" sz="4300" b="1" dirty="0" err="1">
                <a:solidFill>
                  <a:srgbClr val="FF0000"/>
                </a:solidFill>
              </a:rPr>
              <a:t>phate</a:t>
            </a:r>
            <a:r>
              <a:rPr lang="en-US" sz="4300" b="1" dirty="0"/>
              <a:t> &amp; </a:t>
            </a:r>
            <a:r>
              <a:rPr lang="en-US" sz="4300" b="1" dirty="0" err="1"/>
              <a:t>Isofluro</a:t>
            </a:r>
            <a:r>
              <a:rPr lang="en-US" sz="4300" b="1" dirty="0" err="1">
                <a:solidFill>
                  <a:srgbClr val="FF0000"/>
                </a:solidFill>
              </a:rPr>
              <a:t>phate</a:t>
            </a:r>
            <a:r>
              <a:rPr lang="en-US" sz="4300" b="1" dirty="0"/>
              <a:t>.</a:t>
            </a:r>
          </a:p>
          <a:p>
            <a:pPr marL="0" indent="0">
              <a:buFont typeface="Arial" panose="020B0604020202020204" pitchFamily="34" charset="0"/>
              <a:buNone/>
            </a:pPr>
            <a:endParaRPr lang="en-US" sz="1700" b="1" dirty="0"/>
          </a:p>
          <a:p>
            <a:r>
              <a:rPr lang="en-US" sz="4300" dirty="0"/>
              <a:t> used as insecticides(malathion) or nerve gases (sarin) .</a:t>
            </a:r>
          </a:p>
          <a:p>
            <a:endParaRPr lang="en-US" sz="1700" dirty="0"/>
          </a:p>
          <a:p>
            <a:r>
              <a:rPr lang="en-US" sz="4300" dirty="0"/>
              <a:t> Form very stable covalent bond with cholinesterase .</a:t>
            </a:r>
          </a:p>
          <a:p>
            <a:endParaRPr lang="en-US" sz="1700" dirty="0"/>
          </a:p>
          <a:p>
            <a:r>
              <a:rPr lang="en-US" sz="4300" dirty="0"/>
              <a:t>All phosphates are lipid soluble except </a:t>
            </a:r>
            <a:r>
              <a:rPr lang="en-US" sz="4300" dirty="0" err="1"/>
              <a:t>Ecothiophate</a:t>
            </a:r>
            <a:r>
              <a:rPr lang="en-US" sz="4300" dirty="0"/>
              <a:t> which is polar .</a:t>
            </a:r>
          </a:p>
          <a:p>
            <a:pPr marL="0" indent="0">
              <a:buFont typeface="Arial" panose="020B0604020202020204" pitchFamily="34" charset="0"/>
              <a:buNone/>
            </a:pPr>
            <a:endParaRPr lang="en-US" dirty="0">
              <a:solidFill>
                <a:srgbClr val="2E6AA6"/>
              </a:solidFill>
            </a:endParaRPr>
          </a:p>
          <a:p>
            <a:pPr marL="0" indent="0">
              <a:buFont typeface="Arial" panose="020B0604020202020204" pitchFamily="34" charset="0"/>
              <a:buNone/>
            </a:pPr>
            <a:endParaRPr lang="en-US" dirty="0">
              <a:solidFill>
                <a:srgbClr val="2E6AA6"/>
              </a:solidFill>
            </a:endParaRPr>
          </a:p>
        </p:txBody>
      </p:sp>
      <p:sp>
        <p:nvSpPr>
          <p:cNvPr id="6" name="Rectangle 5"/>
          <p:cNvSpPr/>
          <p:nvPr/>
        </p:nvSpPr>
        <p:spPr>
          <a:xfrm>
            <a:off x="0" y="4502583"/>
            <a:ext cx="6858000" cy="830997"/>
          </a:xfrm>
          <a:prstGeom prst="rect">
            <a:avLst/>
          </a:prstGeom>
        </p:spPr>
        <p:txBody>
          <a:bodyPr wrap="square">
            <a:spAutoFit/>
          </a:bodyPr>
          <a:lstStyle/>
          <a:p>
            <a:pPr algn="ctr"/>
            <a:r>
              <a:rPr lang="en-US" sz="2400" b="1" dirty="0">
                <a:solidFill>
                  <a:schemeClr val="accent1">
                    <a:lumMod val="75000"/>
                  </a:schemeClr>
                </a:solidFill>
              </a:rPr>
              <a:t>Pharmacological effects of anticholinesterases:</a:t>
            </a:r>
          </a:p>
          <a:p>
            <a:pPr algn="ctr"/>
            <a:r>
              <a:rPr lang="en-US" sz="2400" b="1" dirty="0">
                <a:solidFill>
                  <a:schemeClr val="accent1">
                    <a:lumMod val="75000"/>
                  </a:schemeClr>
                </a:solidFill>
              </a:rPr>
              <a:t>( All anticholinesterase ) </a:t>
            </a:r>
          </a:p>
        </p:txBody>
      </p:sp>
      <p:graphicFrame>
        <p:nvGraphicFramePr>
          <p:cNvPr id="7" name="جدول 5"/>
          <p:cNvGraphicFramePr>
            <a:graphicFrameLocks noGrp="1"/>
          </p:cNvGraphicFramePr>
          <p:nvPr>
            <p:extLst>
              <p:ext uri="{D42A27DB-BD31-4B8C-83A1-F6EECF244321}">
                <p14:modId xmlns:p14="http://schemas.microsoft.com/office/powerpoint/2010/main" val="1080290223"/>
              </p:ext>
            </p:extLst>
          </p:nvPr>
        </p:nvGraphicFramePr>
        <p:xfrm>
          <a:off x="471488" y="5413550"/>
          <a:ext cx="5243514" cy="1483360"/>
        </p:xfrm>
        <a:graphic>
          <a:graphicData uri="http://schemas.openxmlformats.org/drawingml/2006/table">
            <a:tbl>
              <a:tblPr firstRow="1" bandRow="1">
                <a:tableStyleId>{3B4B98B0-60AC-42C2-AFA5-B58CD77FA1E5}</a:tableStyleId>
              </a:tblPr>
              <a:tblGrid>
                <a:gridCol w="2621757">
                  <a:extLst>
                    <a:ext uri="{9D8B030D-6E8A-4147-A177-3AD203B41FA5}">
                      <a16:colId xmlns:a16="http://schemas.microsoft.com/office/drawing/2014/main" xmlns="" val="20000"/>
                    </a:ext>
                  </a:extLst>
                </a:gridCol>
                <a:gridCol w="2621757">
                  <a:extLst>
                    <a:ext uri="{9D8B030D-6E8A-4147-A177-3AD203B41FA5}">
                      <a16:colId xmlns:a16="http://schemas.microsoft.com/office/drawing/2014/main" xmlns="" val="20001"/>
                    </a:ext>
                  </a:extLst>
                </a:gridCol>
              </a:tblGrid>
              <a:tr h="370840">
                <a:tc>
                  <a:txBody>
                    <a:bodyPr/>
                    <a:lstStyle/>
                    <a:p>
                      <a:pPr algn="ctr"/>
                      <a:r>
                        <a:rPr lang="en-US" dirty="0"/>
                        <a:t>Action</a:t>
                      </a:r>
                    </a:p>
                  </a:txBody>
                  <a:tcPr anchor="ctr"/>
                </a:tc>
                <a:tc>
                  <a:txBody>
                    <a:bodyPr/>
                    <a:lstStyle/>
                    <a:p>
                      <a:pPr algn="ctr"/>
                      <a:r>
                        <a:rPr lang="en-US" dirty="0"/>
                        <a:t>Yes/No</a:t>
                      </a:r>
                    </a:p>
                  </a:txBody>
                  <a:tcPr anchor="ctr"/>
                </a:tc>
                <a:extLst>
                  <a:ext uri="{0D108BD9-81ED-4DB2-BD59-A6C34878D82A}">
                    <a16:rowId xmlns:a16="http://schemas.microsoft.com/office/drawing/2014/main" xmlns="" val="10000"/>
                  </a:ext>
                </a:extLst>
              </a:tr>
              <a:tr h="370840">
                <a:tc>
                  <a:txBody>
                    <a:bodyPr/>
                    <a:lstStyle/>
                    <a:p>
                      <a:pPr algn="ctr"/>
                      <a:r>
                        <a:rPr lang="en-US" dirty="0"/>
                        <a:t>muscarinic</a:t>
                      </a:r>
                    </a:p>
                  </a:txBody>
                  <a:tcPr anchor="ctr"/>
                </a:tc>
                <a:tc>
                  <a:txBody>
                    <a:bodyPr/>
                    <a:lstStyle/>
                    <a:p>
                      <a:pPr algn="ctr"/>
                      <a:r>
                        <a:rPr lang="en-US" dirty="0"/>
                        <a:t>Yes</a:t>
                      </a:r>
                    </a:p>
                  </a:txBody>
                  <a:tcPr anchor="ctr"/>
                </a:tc>
                <a:extLst>
                  <a:ext uri="{0D108BD9-81ED-4DB2-BD59-A6C34878D82A}">
                    <a16:rowId xmlns:a16="http://schemas.microsoft.com/office/drawing/2014/main" xmlns="" val="10001"/>
                  </a:ext>
                </a:extLst>
              </a:tr>
              <a:tr h="370840">
                <a:tc>
                  <a:txBody>
                    <a:bodyPr/>
                    <a:lstStyle/>
                    <a:p>
                      <a:pPr algn="ctr"/>
                      <a:r>
                        <a:rPr lang="en-US" dirty="0"/>
                        <a:t>nicotinic</a:t>
                      </a:r>
                    </a:p>
                  </a:txBody>
                  <a:tcPr anchor="ctr"/>
                </a:tc>
                <a:tc>
                  <a:txBody>
                    <a:bodyPr/>
                    <a:lstStyle/>
                    <a:p>
                      <a:pPr algn="ctr"/>
                      <a:r>
                        <a:rPr lang="en-US" dirty="0"/>
                        <a:t>Yes</a:t>
                      </a:r>
                    </a:p>
                  </a:txBody>
                  <a:tcPr anchor="ctr"/>
                </a:tc>
                <a:extLst>
                  <a:ext uri="{0D108BD9-81ED-4DB2-BD59-A6C34878D82A}">
                    <a16:rowId xmlns:a16="http://schemas.microsoft.com/office/drawing/2014/main" xmlns="" val="10002"/>
                  </a:ext>
                </a:extLst>
              </a:tr>
              <a:tr h="370840">
                <a:tc>
                  <a:txBody>
                    <a:bodyPr/>
                    <a:lstStyle/>
                    <a:p>
                      <a:pPr algn="ctr"/>
                      <a:r>
                        <a:rPr lang="en-US" dirty="0"/>
                        <a:t>CNS effects</a:t>
                      </a:r>
                    </a:p>
                  </a:txBody>
                  <a:tcPr anchor="ctr"/>
                </a:tc>
                <a:tc>
                  <a:txBody>
                    <a:bodyPr/>
                    <a:lstStyle/>
                    <a:p>
                      <a:pPr algn="ctr"/>
                      <a:r>
                        <a:rPr lang="en-US" dirty="0"/>
                        <a:t>only lipid soluble drugs</a:t>
                      </a:r>
                    </a:p>
                  </a:txBody>
                  <a:tcPr anchor="ctr"/>
                </a:tc>
                <a:extLst>
                  <a:ext uri="{0D108BD9-81ED-4DB2-BD59-A6C34878D82A}">
                    <a16:rowId xmlns:a16="http://schemas.microsoft.com/office/drawing/2014/main" xmlns="" val="10003"/>
                  </a:ext>
                </a:extLst>
              </a:tr>
            </a:tbl>
          </a:graphicData>
        </a:graphic>
      </p:graphicFrame>
      <p:sp>
        <p:nvSpPr>
          <p:cNvPr id="9" name="TextBox 8"/>
          <p:cNvSpPr txBox="1"/>
          <p:nvPr/>
        </p:nvSpPr>
        <p:spPr>
          <a:xfrm>
            <a:off x="2271213" y="6527578"/>
            <a:ext cx="1245854" cy="369332"/>
          </a:xfrm>
          <a:prstGeom prst="rect">
            <a:avLst/>
          </a:prstGeom>
          <a:noFill/>
          <a:ln>
            <a:solidFill>
              <a:srgbClr val="AFABAB"/>
            </a:solidFill>
          </a:ln>
        </p:spPr>
        <p:txBody>
          <a:bodyPr wrap="none" rtlCol="1">
            <a:spAutoFit/>
          </a:bodyPr>
          <a:lstStyle/>
          <a:p>
            <a:r>
              <a:rPr lang="en-US" b="1" dirty="0">
                <a:solidFill>
                  <a:srgbClr val="40C87F"/>
                </a:solidFill>
              </a:rPr>
              <a:t>Has BBB so</a:t>
            </a:r>
            <a:endParaRPr lang="ar-SA" b="1" dirty="0">
              <a:solidFill>
                <a:srgbClr val="40C87F"/>
              </a:solidFill>
            </a:endParaRPr>
          </a:p>
        </p:txBody>
      </p:sp>
      <p:sp>
        <p:nvSpPr>
          <p:cNvPr id="13" name="مستطيل 12"/>
          <p:cNvSpPr/>
          <p:nvPr/>
        </p:nvSpPr>
        <p:spPr>
          <a:xfrm>
            <a:off x="77489" y="3893004"/>
            <a:ext cx="5356033" cy="380655"/>
          </a:xfrm>
          <a:prstGeom prst="rect">
            <a:avLst/>
          </a:prstGeom>
          <a:solidFill>
            <a:schemeClr val="bg1"/>
          </a:solidFill>
          <a:ln>
            <a:prstDash val="dash"/>
          </a:ln>
        </p:spPr>
        <p:style>
          <a:lnRef idx="1">
            <a:schemeClr val="accent2"/>
          </a:lnRef>
          <a:fillRef idx="2">
            <a:schemeClr val="accent2"/>
          </a:fillRef>
          <a:effectRef idx="1">
            <a:schemeClr val="accent2"/>
          </a:effectRef>
          <a:fontRef idx="minor">
            <a:schemeClr val="dk1"/>
          </a:fontRef>
        </p:style>
        <p:txBody>
          <a:bodyPr rtlCol="1" anchor="ctr"/>
          <a:lstStyle/>
          <a:p>
            <a:pPr algn="ctr" rtl="1"/>
            <a:r>
              <a:rPr lang="ar-SA" sz="1100" dirty="0">
                <a:solidFill>
                  <a:schemeClr val="bg1">
                    <a:lumMod val="50000"/>
                  </a:schemeClr>
                </a:solidFill>
              </a:rPr>
              <a:t>ممكن نقرأ اسم الدرق كذا .. أي </a:t>
            </a:r>
            <a:r>
              <a:rPr lang="en-US" sz="1100" dirty="0">
                <a:solidFill>
                  <a:schemeClr val="bg1">
                    <a:lumMod val="50000"/>
                  </a:schemeClr>
                </a:solidFill>
              </a:rPr>
              <a:t>(E)</a:t>
            </a:r>
            <a:r>
              <a:rPr lang="ar-SA" sz="1100" dirty="0">
                <a:solidFill>
                  <a:schemeClr val="bg1">
                    <a:lumMod val="50000"/>
                  </a:schemeClr>
                </a:solidFill>
              </a:rPr>
              <a:t> </a:t>
            </a:r>
            <a:r>
              <a:rPr lang="ar-SA" sz="1100" dirty="0" err="1">
                <a:solidFill>
                  <a:schemeClr val="bg1">
                    <a:lumMod val="50000"/>
                  </a:schemeClr>
                </a:solidFill>
              </a:rPr>
              <a:t>كنو</a:t>
            </a:r>
            <a:r>
              <a:rPr lang="ar-SA" sz="1100" dirty="0">
                <a:solidFill>
                  <a:schemeClr val="bg1">
                    <a:lumMod val="50000"/>
                  </a:schemeClr>
                </a:solidFill>
              </a:rPr>
              <a:t> </a:t>
            </a:r>
            <a:r>
              <a:rPr lang="en-US" sz="1100" dirty="0">
                <a:solidFill>
                  <a:schemeClr val="bg1">
                    <a:lumMod val="50000"/>
                  </a:schemeClr>
                </a:solidFill>
              </a:rPr>
              <a:t>(</a:t>
            </a:r>
            <a:r>
              <a:rPr lang="en-US" sz="1100" dirty="0" err="1">
                <a:solidFill>
                  <a:schemeClr val="bg1">
                    <a:lumMod val="50000"/>
                  </a:schemeClr>
                </a:solidFill>
              </a:rPr>
              <a:t>cno</a:t>
            </a:r>
            <a:r>
              <a:rPr lang="en-US" sz="1100" dirty="0">
                <a:solidFill>
                  <a:schemeClr val="bg1">
                    <a:lumMod val="50000"/>
                  </a:schemeClr>
                </a:solidFill>
              </a:rPr>
              <a:t>)</a:t>
            </a:r>
            <a:r>
              <a:rPr lang="ar-SA" sz="1100" dirty="0">
                <a:solidFill>
                  <a:schemeClr val="bg1">
                    <a:lumMod val="50000"/>
                  </a:schemeClr>
                </a:solidFill>
              </a:rPr>
              <a:t> </a:t>
            </a:r>
            <a:r>
              <a:rPr lang="ar-SA" sz="1100" dirty="0" err="1">
                <a:solidFill>
                  <a:schemeClr val="bg1">
                    <a:lumMod val="50000"/>
                  </a:schemeClr>
                </a:solidFill>
              </a:rPr>
              <a:t>ذايب</a:t>
            </a:r>
            <a:r>
              <a:rPr lang="ar-SA" sz="1100" dirty="0">
                <a:solidFill>
                  <a:schemeClr val="bg1">
                    <a:lumMod val="50000"/>
                  </a:schemeClr>
                </a:solidFill>
              </a:rPr>
              <a:t> </a:t>
            </a:r>
            <a:r>
              <a:rPr lang="en-US" sz="1100" dirty="0">
                <a:solidFill>
                  <a:schemeClr val="bg1">
                    <a:lumMod val="50000"/>
                  </a:schemeClr>
                </a:solidFill>
              </a:rPr>
              <a:t>(</a:t>
            </a:r>
            <a:r>
              <a:rPr lang="en-US" sz="1100" dirty="0" err="1">
                <a:solidFill>
                  <a:schemeClr val="bg1">
                    <a:lumMod val="50000"/>
                  </a:schemeClr>
                </a:solidFill>
              </a:rPr>
              <a:t>thiop</a:t>
            </a:r>
            <a:r>
              <a:rPr lang="en-US" sz="1100" dirty="0">
                <a:solidFill>
                  <a:schemeClr val="bg1">
                    <a:lumMod val="50000"/>
                  </a:schemeClr>
                </a:solidFill>
              </a:rPr>
              <a:t>)</a:t>
            </a:r>
            <a:r>
              <a:rPr lang="ar-SA" sz="1100" dirty="0">
                <a:solidFill>
                  <a:schemeClr val="bg1">
                    <a:lumMod val="50000"/>
                  </a:schemeClr>
                </a:solidFill>
              </a:rPr>
              <a:t> بالمويه</a:t>
            </a:r>
            <a:r>
              <a:rPr lang="en-US" sz="1100" dirty="0">
                <a:solidFill>
                  <a:schemeClr val="bg1">
                    <a:lumMod val="50000"/>
                  </a:schemeClr>
                </a:solidFill>
              </a:rPr>
              <a:t>, </a:t>
            </a:r>
            <a:r>
              <a:rPr lang="ar-SA" sz="1100" dirty="0">
                <a:solidFill>
                  <a:schemeClr val="bg1">
                    <a:lumMod val="50000"/>
                  </a:schemeClr>
                </a:solidFill>
              </a:rPr>
              <a:t> عشان نتذكر إنه هو الاستثناء هنا </a:t>
            </a:r>
          </a:p>
        </p:txBody>
      </p:sp>
      <p:sp>
        <p:nvSpPr>
          <p:cNvPr id="14" name="مستطيل 13"/>
          <p:cNvSpPr/>
          <p:nvPr/>
        </p:nvSpPr>
        <p:spPr>
          <a:xfrm>
            <a:off x="5187462" y="3893004"/>
            <a:ext cx="1503366" cy="381906"/>
          </a:xfrm>
          <a:prstGeom prst="rect">
            <a:avLst/>
          </a:prstGeom>
          <a:solidFill>
            <a:schemeClr val="bg1"/>
          </a:solidFill>
          <a:ln>
            <a:prstDash val="dash"/>
          </a:ln>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1600" b="1" dirty="0" err="1">
                <a:solidFill>
                  <a:schemeClr val="bg1">
                    <a:lumMod val="50000"/>
                  </a:schemeClr>
                </a:solidFill>
                <a:latin typeface="TwCenMT-Regular"/>
              </a:rPr>
              <a:t>Edrophonium</a:t>
            </a:r>
            <a:endParaRPr lang="en-US" sz="1600" b="1" dirty="0">
              <a:solidFill>
                <a:schemeClr val="bg1">
                  <a:lumMod val="50000"/>
                </a:schemeClr>
              </a:solidFill>
              <a:latin typeface="TwCenMT-Regular"/>
            </a:endParaRPr>
          </a:p>
        </p:txBody>
      </p:sp>
      <p:sp>
        <p:nvSpPr>
          <p:cNvPr id="2" name="TextBox 1"/>
          <p:cNvSpPr txBox="1"/>
          <p:nvPr/>
        </p:nvSpPr>
        <p:spPr>
          <a:xfrm>
            <a:off x="67237" y="6976880"/>
            <a:ext cx="5715002"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009650" lvl="1" indent="-609600">
              <a:buClr>
                <a:schemeClr val="accent2"/>
              </a:buClr>
              <a:buSzPct val="70000"/>
              <a:buFontTx/>
              <a:buNone/>
            </a:pPr>
            <a:r>
              <a:rPr lang="en-US" altLang="en-US" sz="2400" b="1" dirty="0">
                <a:solidFill>
                  <a:srgbClr val="0070C0"/>
                </a:solidFill>
                <a:latin typeface="Times New Roman" panose="02020603050405020304" pitchFamily="18" charset="0"/>
                <a:cs typeface="Times New Roman" panose="02020603050405020304" pitchFamily="18" charset="0"/>
              </a:rPr>
              <a:t>CNS actions:</a:t>
            </a:r>
          </a:p>
          <a:p>
            <a:pPr marL="1009650" lvl="1" indent="-609600">
              <a:buClr>
                <a:schemeClr val="accent2"/>
              </a:buClr>
              <a:buSzPct val="70000"/>
              <a:buFontTx/>
              <a:buNone/>
            </a:pPr>
            <a:r>
              <a:rPr lang="en-US" altLang="en-US" dirty="0">
                <a:latin typeface="Times New Roman" panose="02020603050405020304" pitchFamily="18" charset="0"/>
                <a:cs typeface="Times New Roman" panose="02020603050405020304" pitchFamily="18" charset="0"/>
              </a:rPr>
              <a:t>(excitation leads to convulsion leads to respiratory failure leads to coma).</a:t>
            </a:r>
          </a:p>
          <a:p>
            <a:pPr marL="685800" lvl="1" indent="-285750">
              <a:buClr>
                <a:schemeClr val="accent2"/>
              </a:buClr>
              <a:buSzPct val="70000"/>
              <a:buFont typeface="Wingdings" panose="05000000000000000000" pitchFamily="2" charset="2"/>
              <a:buChar char="v"/>
            </a:pPr>
            <a:r>
              <a:rPr lang="en-US" altLang="en-US" u="sng" dirty="0">
                <a:latin typeface="Times New Roman" panose="02020603050405020304" pitchFamily="18" charset="0"/>
                <a:cs typeface="Times New Roman" panose="02020603050405020304" pitchFamily="18" charset="0"/>
              </a:rPr>
              <a:t>only</a:t>
            </a:r>
            <a:r>
              <a:rPr lang="en-US" altLang="en-US" dirty="0">
                <a:latin typeface="Times New Roman" panose="02020603050405020304" pitchFamily="18" charset="0"/>
                <a:cs typeface="Times New Roman" panose="02020603050405020304" pitchFamily="18" charset="0"/>
              </a:rPr>
              <a:t> for </a:t>
            </a:r>
            <a:r>
              <a:rPr lang="en-US" altLang="en-US" u="sng" dirty="0">
                <a:latin typeface="Times New Roman" panose="02020603050405020304" pitchFamily="18" charset="0"/>
                <a:cs typeface="Times New Roman" panose="02020603050405020304" pitchFamily="18" charset="0"/>
              </a:rPr>
              <a:t>lipid soluble</a:t>
            </a:r>
            <a:r>
              <a:rPr lang="en-US" altLang="en-US" dirty="0">
                <a:latin typeface="Times New Roman" panose="02020603050405020304" pitchFamily="18" charset="0"/>
                <a:cs typeface="Times New Roman" panose="02020603050405020304" pitchFamily="18" charset="0"/>
              </a:rPr>
              <a:t> anticholinesterases</a:t>
            </a:r>
          </a:p>
          <a:p>
            <a:pPr marL="685800" lvl="1" indent="-285750">
              <a:buClr>
                <a:schemeClr val="accent2"/>
              </a:buClr>
              <a:buSzPct val="70000"/>
              <a:buFont typeface="Wingdings" panose="05000000000000000000" pitchFamily="2" charset="2"/>
              <a:buChar char="v"/>
            </a:pPr>
            <a:r>
              <a:rPr lang="en-US" altLang="en-US" dirty="0">
                <a:latin typeface="Times New Roman" panose="02020603050405020304" pitchFamily="18" charset="0"/>
                <a:cs typeface="Times New Roman" panose="02020603050405020304" pitchFamily="18" charset="0"/>
              </a:rPr>
              <a:t>e.g. </a:t>
            </a:r>
            <a:r>
              <a:rPr lang="en-US" altLang="en-US" dirty="0" err="1">
                <a:latin typeface="Times New Roman" panose="02020603050405020304" pitchFamily="18" charset="0"/>
                <a:cs typeface="Times New Roman" panose="02020603050405020304" pitchFamily="18" charset="0"/>
              </a:rPr>
              <a:t>physostigmine</a:t>
            </a:r>
            <a:r>
              <a:rPr lang="en-US" altLang="en-US" dirty="0">
                <a:latin typeface="Times New Roman" panose="02020603050405020304" pitchFamily="18" charset="0"/>
                <a:cs typeface="Times New Roman" panose="02020603050405020304" pitchFamily="18" charset="0"/>
              </a:rPr>
              <a:t> &amp; phosphate ester</a:t>
            </a:r>
            <a:endParaRPr lang="en-US" altLang="en-US"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495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3414"/>
            <a:ext cx="6934200" cy="400110"/>
          </a:xfrm>
          <a:prstGeom prst="rect">
            <a:avLst/>
          </a:prstGeom>
        </p:spPr>
        <p:txBody>
          <a:bodyPr wrap="square">
            <a:spAutoFit/>
          </a:bodyPr>
          <a:lstStyle/>
          <a:p>
            <a:pPr algn="ctr"/>
            <a:r>
              <a:rPr lang="en-US" sz="2000" b="1" dirty="0">
                <a:solidFill>
                  <a:srgbClr val="2E6AA6"/>
                </a:solidFill>
                <a:latin typeface="TwCenMT-Regular"/>
              </a:rPr>
              <a:t>Pharmacological effects of anticholinesterases</a:t>
            </a:r>
            <a:endParaRPr lang="ar-SA" sz="2000" b="1" dirty="0">
              <a:solidFill>
                <a:srgbClr val="2E6AA6"/>
              </a:solidFill>
            </a:endParaRPr>
          </a:p>
        </p:txBody>
      </p:sp>
      <p:sp>
        <p:nvSpPr>
          <p:cNvPr id="4" name="عنوان 1"/>
          <p:cNvSpPr>
            <a:spLocks noGrp="1"/>
          </p:cNvSpPr>
          <p:nvPr>
            <p:ph type="title"/>
          </p:nvPr>
        </p:nvSpPr>
        <p:spPr>
          <a:xfrm>
            <a:off x="0" y="1380198"/>
            <a:ext cx="5697300" cy="686871"/>
          </a:xfrm>
        </p:spPr>
        <p:txBody>
          <a:bodyPr>
            <a:normAutofit/>
          </a:bodyPr>
          <a:lstStyle/>
          <a:p>
            <a:r>
              <a:rPr lang="en-US" sz="2400" b="1" dirty="0">
                <a:solidFill>
                  <a:srgbClr val="2E6AA6"/>
                </a:solidFill>
              </a:rPr>
              <a:t>Nicotinic actions:</a:t>
            </a:r>
            <a:endParaRPr lang="en-US" sz="2400" dirty="0">
              <a:solidFill>
                <a:srgbClr val="2E6AA6"/>
              </a:solidFill>
            </a:endParaRPr>
          </a:p>
        </p:txBody>
      </p:sp>
      <p:sp>
        <p:nvSpPr>
          <p:cNvPr id="5" name="عنصر نائب للمحتوى 2"/>
          <p:cNvSpPr txBox="1">
            <a:spLocks/>
          </p:cNvSpPr>
          <p:nvPr/>
        </p:nvSpPr>
        <p:spPr>
          <a:xfrm>
            <a:off x="126881" y="1937812"/>
            <a:ext cx="6731119" cy="213344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800" dirty="0">
                <a:solidFill>
                  <a:srgbClr val="FF0000"/>
                </a:solidFill>
              </a:rPr>
              <a:t>Neuromuscular junction:</a:t>
            </a:r>
          </a:p>
          <a:p>
            <a:pPr marL="0" indent="0" algn="ctr">
              <a:buNone/>
            </a:pPr>
            <a:r>
              <a:rPr lang="en-US" sz="1800" dirty="0">
                <a:solidFill>
                  <a:srgbClr val="FF0000"/>
                </a:solidFill>
              </a:rPr>
              <a:t>Therapeutic dose</a:t>
            </a:r>
            <a:r>
              <a:rPr lang="en-US" sz="1800" dirty="0"/>
              <a:t> leads to muscle contraction while the </a:t>
            </a:r>
            <a:r>
              <a:rPr lang="en-US" sz="1800" dirty="0">
                <a:solidFill>
                  <a:srgbClr val="FF0000"/>
                </a:solidFill>
              </a:rPr>
              <a:t>Toxic dose </a:t>
            </a:r>
            <a:r>
              <a:rPr lang="en-US" sz="1800" dirty="0"/>
              <a:t>leads to relaxation or paralysis of skeletal muscles.</a:t>
            </a:r>
          </a:p>
          <a:p>
            <a:r>
              <a:rPr lang="en-US" sz="1800" dirty="0">
                <a:solidFill>
                  <a:srgbClr val="FF0000"/>
                </a:solidFill>
              </a:rPr>
              <a:t> Ganglia: </a:t>
            </a:r>
            <a:r>
              <a:rPr lang="en-US" sz="1800" dirty="0"/>
              <a:t>stimulation of sympathetic and parasympathetic ganglia.</a:t>
            </a:r>
          </a:p>
          <a:p>
            <a:r>
              <a:rPr lang="en-US" sz="1800" dirty="0">
                <a:solidFill>
                  <a:srgbClr val="FF0000"/>
                </a:solidFill>
              </a:rPr>
              <a:t> Adrenal medulla: </a:t>
            </a:r>
            <a:r>
              <a:rPr lang="en-US" sz="1800" dirty="0"/>
              <a:t>release of </a:t>
            </a:r>
            <a:r>
              <a:rPr lang="en-US" sz="1800" dirty="0" err="1"/>
              <a:t>catecholamines</a:t>
            </a:r>
            <a:r>
              <a:rPr lang="en-US" sz="1800" dirty="0"/>
              <a:t> (A &amp; NA).</a:t>
            </a:r>
          </a:p>
          <a:p>
            <a:endParaRPr lang="en-US" sz="1600" b="1" dirty="0"/>
          </a:p>
          <a:p>
            <a:pPr>
              <a:buFont typeface="Arial" panose="020B0604020202020204" pitchFamily="34" charset="0"/>
              <a:buNone/>
            </a:pPr>
            <a:endParaRPr lang="en-US" sz="1800" b="1" dirty="0">
              <a:latin typeface="+mj-lt"/>
              <a:ea typeface="+mj-ea"/>
              <a:cs typeface="+mj-cs"/>
            </a:endParaRPr>
          </a:p>
        </p:txBody>
      </p:sp>
      <p:sp>
        <p:nvSpPr>
          <p:cNvPr id="7" name="عنوان 1"/>
          <p:cNvSpPr txBox="1">
            <a:spLocks/>
          </p:cNvSpPr>
          <p:nvPr/>
        </p:nvSpPr>
        <p:spPr>
          <a:xfrm>
            <a:off x="0" y="3748293"/>
            <a:ext cx="5915025" cy="645927"/>
          </a:xfrm>
          <a:prstGeom prst="rect">
            <a:avLst/>
          </a:prstGeom>
        </p:spPr>
        <p:txBody>
          <a:bodyPr vert="horz" lIns="91440" tIns="45720" rIns="91440" bIns="45720" rtlCol="0" anchor="ctr">
            <a:normAutofit fontScale="82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900" b="1" dirty="0">
                <a:solidFill>
                  <a:srgbClr val="2E6AA6"/>
                </a:solidFill>
              </a:rPr>
              <a:t>Muscarinic</a:t>
            </a:r>
            <a:r>
              <a:rPr lang="en-US" sz="1800" b="1" dirty="0"/>
              <a:t> </a:t>
            </a:r>
            <a:r>
              <a:rPr lang="en-US" sz="2900" b="1" dirty="0">
                <a:solidFill>
                  <a:srgbClr val="2E6AA6"/>
                </a:solidFill>
              </a:rPr>
              <a:t>actions :</a:t>
            </a:r>
            <a:r>
              <a:rPr lang="en-US" sz="3600" b="1" dirty="0"/>
              <a:t/>
            </a:r>
            <a:br>
              <a:rPr lang="en-US" sz="3600" b="1" dirty="0"/>
            </a:br>
            <a:endParaRPr lang="en-US" dirty="0"/>
          </a:p>
        </p:txBody>
      </p:sp>
      <p:graphicFrame>
        <p:nvGraphicFramePr>
          <p:cNvPr id="8" name="عنصر نائب للمحتوى 4"/>
          <p:cNvGraphicFramePr>
            <a:graphicFrameLocks noGrp="1"/>
          </p:cNvGraphicFramePr>
          <p:nvPr>
            <p:ph idx="1"/>
            <p:extLst>
              <p:ext uri="{D42A27DB-BD31-4B8C-83A1-F6EECF244321}">
                <p14:modId xmlns:p14="http://schemas.microsoft.com/office/powerpoint/2010/main" val="174990345"/>
              </p:ext>
            </p:extLst>
          </p:nvPr>
        </p:nvGraphicFramePr>
        <p:xfrm>
          <a:off x="126881" y="4071256"/>
          <a:ext cx="6578721" cy="4028440"/>
        </p:xfrm>
        <a:graphic>
          <a:graphicData uri="http://schemas.openxmlformats.org/drawingml/2006/table">
            <a:tbl>
              <a:tblPr firstRow="1" bandRow="1">
                <a:tableStyleId>{5C22544A-7EE6-4342-B048-85BDC9FD1C3A}</a:tableStyleId>
              </a:tblPr>
              <a:tblGrid>
                <a:gridCol w="1282636">
                  <a:extLst>
                    <a:ext uri="{9D8B030D-6E8A-4147-A177-3AD203B41FA5}">
                      <a16:colId xmlns:a16="http://schemas.microsoft.com/office/drawing/2014/main" xmlns="" val="20000"/>
                    </a:ext>
                  </a:extLst>
                </a:gridCol>
                <a:gridCol w="5296085">
                  <a:extLst>
                    <a:ext uri="{9D8B030D-6E8A-4147-A177-3AD203B41FA5}">
                      <a16:colId xmlns:a16="http://schemas.microsoft.com/office/drawing/2014/main" xmlns="" val="20001"/>
                    </a:ext>
                  </a:extLst>
                </a:gridCol>
              </a:tblGrid>
              <a:tr h="370840">
                <a:tc>
                  <a:txBody>
                    <a:bodyPr/>
                    <a:lstStyle/>
                    <a:p>
                      <a:pPr algn="ctr"/>
                      <a:r>
                        <a:rPr lang="en-US" sz="1600" b="1" kern="1200" baseline="0" dirty="0">
                          <a:solidFill>
                            <a:schemeClr val="bg1"/>
                          </a:solidFill>
                          <a:latin typeface="+mn-lt"/>
                          <a:ea typeface="+mn-ea"/>
                          <a:cs typeface="+mn-cs"/>
                        </a:rPr>
                        <a:t>Organs</a:t>
                      </a:r>
                      <a:endParaRPr 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ctr" defTabSz="685800" rtl="0" eaLnBrk="1" latinLnBrk="0" hangingPunct="1"/>
                      <a:r>
                        <a:rPr lang="en-US" sz="1600" b="1" kern="1200" baseline="0" dirty="0">
                          <a:solidFill>
                            <a:schemeClr val="bg1"/>
                          </a:solidFill>
                          <a:latin typeface="+mn-lt"/>
                          <a:ea typeface="+mn-ea"/>
                          <a:cs typeface="+mn-cs"/>
                        </a:rPr>
                        <a:t>Cholinergic actions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370840">
                <a:tc>
                  <a:txBody>
                    <a:bodyPr/>
                    <a:lstStyle/>
                    <a:p>
                      <a:pPr algn="ctr"/>
                      <a:r>
                        <a:rPr lang="en-US" sz="1600" b="1" kern="1200" baseline="0" dirty="0">
                          <a:solidFill>
                            <a:schemeClr val="bg1"/>
                          </a:solidFill>
                          <a:latin typeface="+mn-lt"/>
                          <a:ea typeface="+mn-ea"/>
                          <a:cs typeface="+mn-cs"/>
                        </a:rPr>
                        <a:t>eye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buFont typeface="Arial" pitchFamily="34" charset="0"/>
                        <a:buChar char="•"/>
                      </a:pPr>
                      <a:r>
                        <a:rPr lang="en-US" sz="1350" kern="1200" baseline="0" dirty="0">
                          <a:solidFill>
                            <a:schemeClr val="dk1"/>
                          </a:solidFill>
                          <a:latin typeface="+mn-lt"/>
                          <a:ea typeface="+mn-ea"/>
                          <a:cs typeface="+mn-cs"/>
                        </a:rPr>
                        <a:t>Contraction of circular muscle of iris (</a:t>
                      </a:r>
                      <a:r>
                        <a:rPr lang="en-US" sz="1350" kern="1200" baseline="0" dirty="0" err="1">
                          <a:solidFill>
                            <a:schemeClr val="dk1"/>
                          </a:solidFill>
                          <a:latin typeface="+mn-lt"/>
                          <a:ea typeface="+mn-ea"/>
                          <a:cs typeface="+mn-cs"/>
                        </a:rPr>
                        <a:t>miosis</a:t>
                      </a:r>
                      <a:r>
                        <a:rPr lang="en-US" sz="1350" kern="1200" baseline="0" dirty="0">
                          <a:solidFill>
                            <a:schemeClr val="dk1"/>
                          </a:solidFill>
                          <a:latin typeface="+mn-lt"/>
                          <a:ea typeface="+mn-ea"/>
                          <a:cs typeface="+mn-cs"/>
                        </a:rPr>
                        <a:t>)</a:t>
                      </a:r>
                      <a:r>
                        <a:rPr lang="en-US" sz="1350" b="1" kern="1200" baseline="0" dirty="0">
                          <a:solidFill>
                            <a:schemeClr val="dk1"/>
                          </a:solidFill>
                          <a:latin typeface="+mn-lt"/>
                          <a:ea typeface="+mn-ea"/>
                          <a:cs typeface="+mn-cs"/>
                        </a:rPr>
                        <a:t>(M3)</a:t>
                      </a:r>
                    </a:p>
                    <a:p>
                      <a:pPr>
                        <a:buFont typeface="Arial" pitchFamily="34" charset="0"/>
                        <a:buChar char="•"/>
                      </a:pPr>
                      <a:r>
                        <a:rPr lang="en-US" sz="1350" kern="1200" baseline="0" dirty="0">
                          <a:solidFill>
                            <a:schemeClr val="dk1"/>
                          </a:solidFill>
                          <a:latin typeface="+mn-lt"/>
                          <a:ea typeface="+mn-ea"/>
                          <a:cs typeface="+mn-cs"/>
                        </a:rPr>
                        <a:t>Contraction of </a:t>
                      </a:r>
                      <a:r>
                        <a:rPr lang="en-US" sz="1350" kern="1200" baseline="0" dirty="0" err="1">
                          <a:solidFill>
                            <a:schemeClr val="dk1"/>
                          </a:solidFill>
                          <a:latin typeface="+mn-lt"/>
                          <a:ea typeface="+mn-ea"/>
                          <a:cs typeface="+mn-cs"/>
                        </a:rPr>
                        <a:t>ciliary</a:t>
                      </a:r>
                      <a:r>
                        <a:rPr lang="en-US" sz="1350" kern="1200" baseline="0" dirty="0">
                          <a:solidFill>
                            <a:schemeClr val="dk1"/>
                          </a:solidFill>
                          <a:latin typeface="+mn-lt"/>
                          <a:ea typeface="+mn-ea"/>
                          <a:cs typeface="+mn-cs"/>
                        </a:rPr>
                        <a:t> muscles for near vision </a:t>
                      </a:r>
                      <a:r>
                        <a:rPr lang="en-US" sz="1350" b="1" kern="1200" baseline="0" dirty="0">
                          <a:solidFill>
                            <a:schemeClr val="dk1"/>
                          </a:solidFill>
                          <a:latin typeface="+mn-lt"/>
                          <a:ea typeface="+mn-ea"/>
                          <a:cs typeface="+mn-cs"/>
                        </a:rPr>
                        <a:t>(M3)</a:t>
                      </a:r>
                    </a:p>
                    <a:p>
                      <a:pPr>
                        <a:buFont typeface="Arial" pitchFamily="34" charset="0"/>
                        <a:buChar char="•"/>
                      </a:pPr>
                      <a:r>
                        <a:rPr lang="en-US" sz="1350" kern="1200" baseline="0" dirty="0">
                          <a:solidFill>
                            <a:schemeClr val="dk1"/>
                          </a:solidFill>
                          <a:latin typeface="+mn-lt"/>
                          <a:ea typeface="+mn-ea"/>
                          <a:cs typeface="+mn-cs"/>
                        </a:rPr>
                        <a:t>Decrease in intraocular pressure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1"/>
                  </a:ext>
                </a:extLst>
              </a:tr>
              <a:tr h="370840">
                <a:tc>
                  <a:txBody>
                    <a:bodyPr/>
                    <a:lstStyle/>
                    <a:p>
                      <a:pPr algn="ctr"/>
                      <a:r>
                        <a:rPr lang="en-US" sz="1600" b="1" kern="1200" baseline="0" dirty="0">
                          <a:solidFill>
                            <a:schemeClr val="bg1"/>
                          </a:solidFill>
                          <a:latin typeface="+mn-lt"/>
                          <a:ea typeface="+mn-ea"/>
                          <a:cs typeface="+mn-cs"/>
                        </a:rPr>
                        <a:t>Heart</a:t>
                      </a:r>
                    </a:p>
                    <a:p>
                      <a:pPr algn="ctr"/>
                      <a:r>
                        <a:rPr lang="en-US" sz="1600" b="1" kern="1200" baseline="0" dirty="0">
                          <a:solidFill>
                            <a:schemeClr val="bg1"/>
                          </a:solidFill>
                          <a:latin typeface="+mn-lt"/>
                          <a:ea typeface="+mn-ea"/>
                          <a:cs typeface="+mn-cs"/>
                        </a:rPr>
                        <a:t>endothelium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buFont typeface="Arial" pitchFamily="34" charset="0"/>
                        <a:buChar char="•"/>
                      </a:pPr>
                      <a:r>
                        <a:rPr lang="en-US" sz="1350" kern="1200" baseline="0" dirty="0">
                          <a:solidFill>
                            <a:schemeClr val="dk1"/>
                          </a:solidFill>
                          <a:latin typeface="+mn-lt"/>
                          <a:ea typeface="+mn-ea"/>
                          <a:cs typeface="+mn-cs"/>
                        </a:rPr>
                        <a:t>Bradycardia </a:t>
                      </a:r>
                      <a:r>
                        <a:rPr lang="en-US" sz="1350" b="0" i="0" u="none" strike="noStrike" kern="1200" baseline="0" dirty="0">
                          <a:solidFill>
                            <a:schemeClr val="dk1"/>
                          </a:solidFill>
                          <a:latin typeface="+mn-lt"/>
                          <a:ea typeface="+mn-ea"/>
                          <a:cs typeface="+mn-cs"/>
                        </a:rPr>
                        <a:t>(decrease heart rate)</a:t>
                      </a:r>
                      <a:r>
                        <a:rPr lang="en-US" sz="1350" kern="1200" baseline="0" dirty="0">
                          <a:solidFill>
                            <a:schemeClr val="dk1"/>
                          </a:solidFill>
                          <a:latin typeface="+mn-lt"/>
                          <a:ea typeface="+mn-ea"/>
                          <a:cs typeface="+mn-cs"/>
                        </a:rPr>
                        <a:t>  </a:t>
                      </a:r>
                      <a:r>
                        <a:rPr lang="en-US" sz="1350" b="1" kern="1200" baseline="0" dirty="0">
                          <a:solidFill>
                            <a:schemeClr val="dk1"/>
                          </a:solidFill>
                          <a:latin typeface="+mn-lt"/>
                          <a:ea typeface="+mn-ea"/>
                          <a:cs typeface="+mn-cs"/>
                        </a:rPr>
                        <a:t>(M2)</a:t>
                      </a:r>
                    </a:p>
                    <a:p>
                      <a:pPr>
                        <a:buFont typeface="Arial" pitchFamily="34" charset="0"/>
                        <a:buChar char="•"/>
                      </a:pPr>
                      <a:r>
                        <a:rPr lang="en-US" sz="1350" kern="1200" baseline="0" dirty="0">
                          <a:solidFill>
                            <a:schemeClr val="dk1"/>
                          </a:solidFill>
                          <a:latin typeface="+mn-lt"/>
                          <a:ea typeface="+mn-ea"/>
                          <a:cs typeface="+mn-cs"/>
                        </a:rPr>
                        <a:t>Release of nitric oxide  (EDRF)</a:t>
                      </a:r>
                      <a:endParaRPr lang="en-US" b="1" dirty="0">
                        <a:solidFill>
                          <a:schemeClr val="accent6">
                            <a:lumMod val="7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2"/>
                  </a:ext>
                </a:extLst>
              </a:tr>
              <a:tr h="370840">
                <a:tc>
                  <a:txBody>
                    <a:bodyPr/>
                    <a:lstStyle/>
                    <a:p>
                      <a:pPr algn="ctr"/>
                      <a:r>
                        <a:rPr lang="en-US" sz="1600" b="1" kern="1200" baseline="0" dirty="0">
                          <a:solidFill>
                            <a:schemeClr val="bg1"/>
                          </a:solidFill>
                          <a:latin typeface="+mn-lt"/>
                          <a:ea typeface="+mn-ea"/>
                          <a:cs typeface="+mn-cs"/>
                        </a:rPr>
                        <a:t>Lung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buFont typeface="Arial" pitchFamily="34" charset="0"/>
                        <a:buChar char="•"/>
                      </a:pPr>
                      <a:r>
                        <a:rPr lang="en-US" sz="1350" kern="1200" baseline="0" dirty="0">
                          <a:solidFill>
                            <a:schemeClr val="dk1"/>
                          </a:solidFill>
                          <a:latin typeface="+mn-lt"/>
                          <a:ea typeface="+mn-ea"/>
                          <a:cs typeface="+mn-cs"/>
                        </a:rPr>
                        <a:t>Constriction of bronchial smooth muscles</a:t>
                      </a:r>
                    </a:p>
                    <a:p>
                      <a:pPr>
                        <a:buFont typeface="Arial" pitchFamily="34" charset="0"/>
                        <a:buChar char="•"/>
                      </a:pPr>
                      <a:r>
                        <a:rPr lang="en-US" sz="1350" kern="1200" baseline="0" dirty="0">
                          <a:solidFill>
                            <a:schemeClr val="dk1"/>
                          </a:solidFill>
                          <a:latin typeface="+mn-lt"/>
                          <a:ea typeface="+mn-ea"/>
                          <a:cs typeface="+mn-cs"/>
                        </a:rPr>
                        <a:t>Increase bronchial secretion </a:t>
                      </a:r>
                      <a:r>
                        <a:rPr lang="en-US" sz="1350" b="1" kern="1200" baseline="0" dirty="0">
                          <a:solidFill>
                            <a:schemeClr val="dk1"/>
                          </a:solidFill>
                          <a:latin typeface="+mn-lt"/>
                          <a:ea typeface="+mn-ea"/>
                          <a:cs typeface="+mn-cs"/>
                        </a:rPr>
                        <a:t>(M3)</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3"/>
                  </a:ext>
                </a:extLst>
              </a:tr>
              <a:tr h="370840">
                <a:tc>
                  <a:txBody>
                    <a:bodyPr/>
                    <a:lstStyle/>
                    <a:p>
                      <a:pPr algn="ctr"/>
                      <a:r>
                        <a:rPr lang="en-US" sz="1600" b="1" kern="1200" baseline="0" dirty="0">
                          <a:solidFill>
                            <a:schemeClr val="bg1"/>
                          </a:solidFill>
                          <a:latin typeface="+mn-lt"/>
                          <a:ea typeface="+mn-ea"/>
                          <a:cs typeface="+mn-cs"/>
                        </a:rPr>
                        <a:t>GIT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buFont typeface="Arial" pitchFamily="34" charset="0"/>
                        <a:buChar char="•"/>
                      </a:pPr>
                      <a:r>
                        <a:rPr lang="en-US" sz="1350" kern="1200" baseline="0" dirty="0">
                          <a:solidFill>
                            <a:schemeClr val="dk1"/>
                          </a:solidFill>
                          <a:latin typeface="+mn-lt"/>
                          <a:ea typeface="+mn-ea"/>
                          <a:cs typeface="+mn-cs"/>
                        </a:rPr>
                        <a:t>Increased motility (peristalsis)</a:t>
                      </a:r>
                    </a:p>
                    <a:p>
                      <a:pPr>
                        <a:buFont typeface="Arial" pitchFamily="34" charset="0"/>
                        <a:buChar char="•"/>
                      </a:pPr>
                      <a:r>
                        <a:rPr lang="en-US" sz="1350" kern="1200" baseline="0" dirty="0">
                          <a:solidFill>
                            <a:schemeClr val="dk1"/>
                          </a:solidFill>
                          <a:latin typeface="+mn-lt"/>
                          <a:ea typeface="+mn-ea"/>
                          <a:cs typeface="+mn-cs"/>
                        </a:rPr>
                        <a:t>Increased secretion</a:t>
                      </a:r>
                    </a:p>
                    <a:p>
                      <a:pPr>
                        <a:buFont typeface="Arial" pitchFamily="34" charset="0"/>
                        <a:buChar char="•"/>
                      </a:pPr>
                      <a:r>
                        <a:rPr lang="en-US" sz="1350" kern="1200" baseline="0" dirty="0">
                          <a:solidFill>
                            <a:schemeClr val="dk1"/>
                          </a:solidFill>
                          <a:latin typeface="+mn-lt"/>
                          <a:ea typeface="+mn-ea"/>
                          <a:cs typeface="+mn-cs"/>
                        </a:rPr>
                        <a:t>Relaxation of sphincter </a:t>
                      </a:r>
                      <a:r>
                        <a:rPr lang="en-US" sz="1350" b="1" kern="1200" baseline="0" dirty="0">
                          <a:solidFill>
                            <a:schemeClr val="dk1"/>
                          </a:solidFill>
                          <a:latin typeface="+mn-lt"/>
                          <a:ea typeface="+mn-ea"/>
                          <a:cs typeface="+mn-cs"/>
                        </a:rPr>
                        <a:t>(M3)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4"/>
                  </a:ext>
                </a:extLst>
              </a:tr>
              <a:tr h="370840">
                <a:tc>
                  <a:txBody>
                    <a:bodyPr/>
                    <a:lstStyle/>
                    <a:p>
                      <a:pPr algn="ctr"/>
                      <a:r>
                        <a:rPr lang="en-US" sz="1600" b="1" kern="1200" baseline="0" dirty="0">
                          <a:solidFill>
                            <a:schemeClr val="bg1"/>
                          </a:solidFill>
                          <a:latin typeface="+mn-lt"/>
                          <a:ea typeface="+mn-ea"/>
                          <a:cs typeface="+mn-cs"/>
                        </a:rPr>
                        <a:t>Urinary</a:t>
                      </a:r>
                    </a:p>
                    <a:p>
                      <a:pPr algn="ctr"/>
                      <a:r>
                        <a:rPr lang="en-US" sz="1600" b="1" kern="1200" baseline="0" dirty="0">
                          <a:solidFill>
                            <a:schemeClr val="bg1"/>
                          </a:solidFill>
                          <a:latin typeface="+mn-lt"/>
                          <a:ea typeface="+mn-ea"/>
                          <a:cs typeface="+mn-cs"/>
                        </a:rPr>
                        <a:t>bladder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buFont typeface="Arial" pitchFamily="34" charset="0"/>
                        <a:buChar char="•"/>
                      </a:pPr>
                      <a:r>
                        <a:rPr lang="en-US" sz="1350" kern="1200" baseline="0" dirty="0">
                          <a:solidFill>
                            <a:schemeClr val="dk1"/>
                          </a:solidFill>
                          <a:latin typeface="+mn-lt"/>
                          <a:ea typeface="+mn-ea"/>
                          <a:cs typeface="+mn-cs"/>
                        </a:rPr>
                        <a:t>Contraction of muscles</a:t>
                      </a:r>
                    </a:p>
                    <a:p>
                      <a:pPr>
                        <a:buFont typeface="Arial" pitchFamily="34" charset="0"/>
                        <a:buChar char="•"/>
                      </a:pPr>
                      <a:r>
                        <a:rPr lang="en-US" sz="1350" kern="1200" baseline="0" dirty="0">
                          <a:solidFill>
                            <a:schemeClr val="dk1"/>
                          </a:solidFill>
                          <a:latin typeface="+mn-lt"/>
                          <a:ea typeface="+mn-ea"/>
                          <a:cs typeface="+mn-cs"/>
                        </a:rPr>
                        <a:t>Relaxation of sphincter (</a:t>
                      </a:r>
                      <a:r>
                        <a:rPr lang="en-US" sz="1350" b="1" kern="1200" baseline="0" dirty="0">
                          <a:solidFill>
                            <a:schemeClr val="dk1"/>
                          </a:solidFill>
                          <a:latin typeface="+mn-lt"/>
                          <a:ea typeface="+mn-ea"/>
                          <a:cs typeface="+mn-cs"/>
                        </a:rPr>
                        <a:t>M3)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5"/>
                  </a:ext>
                </a:extLst>
              </a:tr>
              <a:tr h="370840">
                <a:tc>
                  <a:txBody>
                    <a:bodyPr/>
                    <a:lstStyle/>
                    <a:p>
                      <a:pPr algn="ctr"/>
                      <a:r>
                        <a:rPr lang="en-US" sz="1600" b="1" kern="1200" baseline="0" dirty="0">
                          <a:solidFill>
                            <a:schemeClr val="bg1"/>
                          </a:solidFill>
                          <a:latin typeface="+mn-lt"/>
                          <a:ea typeface="+mn-ea"/>
                          <a:cs typeface="+mn-cs"/>
                        </a:rPr>
                        <a:t>Exocrine</a:t>
                      </a:r>
                      <a:r>
                        <a:rPr lang="en-US" sz="1350" b="1" kern="1200" baseline="0" dirty="0">
                          <a:solidFill>
                            <a:schemeClr val="bg1"/>
                          </a:solidFill>
                          <a:latin typeface="+mn-lt"/>
                          <a:ea typeface="+mn-ea"/>
                          <a:cs typeface="+mn-cs"/>
                        </a:rPr>
                        <a:t> </a:t>
                      </a:r>
                      <a:r>
                        <a:rPr lang="en-US" sz="1600" b="1" kern="1200" baseline="0" dirty="0">
                          <a:solidFill>
                            <a:schemeClr val="bg1"/>
                          </a:solidFill>
                          <a:latin typeface="+mn-lt"/>
                          <a:ea typeface="+mn-ea"/>
                          <a:cs typeface="+mn-cs"/>
                        </a:rPr>
                        <a:t>glands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buFont typeface="Arial" pitchFamily="34" charset="0"/>
                        <a:buChar char="•"/>
                      </a:pPr>
                      <a:r>
                        <a:rPr lang="en-US" sz="1350" kern="1200" baseline="0" dirty="0">
                          <a:solidFill>
                            <a:schemeClr val="dk1"/>
                          </a:solidFill>
                          <a:latin typeface="+mn-lt"/>
                          <a:ea typeface="+mn-ea"/>
                          <a:cs typeface="+mn-cs"/>
                        </a:rPr>
                        <a:t>Increase of sweat, saliva, </a:t>
                      </a:r>
                      <a:r>
                        <a:rPr lang="en-US" sz="1350" kern="1200" baseline="0" dirty="0" err="1">
                          <a:solidFill>
                            <a:schemeClr val="dk1"/>
                          </a:solidFill>
                          <a:latin typeface="+mn-lt"/>
                          <a:ea typeface="+mn-ea"/>
                          <a:cs typeface="+mn-cs"/>
                        </a:rPr>
                        <a:t>lacrimal</a:t>
                      </a:r>
                      <a:r>
                        <a:rPr lang="en-US" sz="1350" kern="1200" baseline="0" dirty="0">
                          <a:solidFill>
                            <a:schemeClr val="dk1"/>
                          </a:solidFill>
                          <a:latin typeface="+mn-lt"/>
                          <a:ea typeface="+mn-ea"/>
                          <a:cs typeface="+mn-cs"/>
                        </a:rPr>
                        <a:t>, bronchial, intestinal</a:t>
                      </a:r>
                    </a:p>
                    <a:p>
                      <a:pPr>
                        <a:buFont typeface="Arial" pitchFamily="34" charset="0"/>
                        <a:buNone/>
                      </a:pPr>
                      <a:r>
                        <a:rPr lang="en-US" sz="1350" kern="1200" baseline="0" dirty="0">
                          <a:solidFill>
                            <a:schemeClr val="dk1"/>
                          </a:solidFill>
                          <a:latin typeface="+mn-lt"/>
                          <a:ea typeface="+mn-ea"/>
                          <a:cs typeface="+mn-cs"/>
                        </a:rPr>
                        <a:t>secretions </a:t>
                      </a:r>
                      <a:r>
                        <a:rPr lang="en-US" sz="1350" b="1" kern="1200" baseline="0" dirty="0">
                          <a:solidFill>
                            <a:schemeClr val="dk1"/>
                          </a:solidFill>
                          <a:latin typeface="+mn-lt"/>
                          <a:ea typeface="+mn-ea"/>
                          <a:cs typeface="+mn-cs"/>
                        </a:rPr>
                        <a:t>(M3)</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6"/>
                  </a:ext>
                </a:extLst>
              </a:tr>
            </a:tbl>
          </a:graphicData>
        </a:graphic>
      </p:graphicFrame>
      <p:sp>
        <p:nvSpPr>
          <p:cNvPr id="3" name="TextBox 2"/>
          <p:cNvSpPr txBox="1"/>
          <p:nvPr/>
        </p:nvSpPr>
        <p:spPr>
          <a:xfrm>
            <a:off x="2584938" y="92417"/>
            <a:ext cx="3974123" cy="830997"/>
          </a:xfrm>
          <a:prstGeom prst="rect">
            <a:avLst/>
          </a:prstGeom>
          <a:noFill/>
        </p:spPr>
        <p:txBody>
          <a:bodyPr wrap="square" rtlCol="0">
            <a:spAutoFit/>
          </a:bodyPr>
          <a:lstStyle/>
          <a:p>
            <a:pPr algn="ctr"/>
            <a:r>
              <a:rPr lang="en-US" sz="2400" dirty="0">
                <a:solidFill>
                  <a:schemeClr val="bg1"/>
                </a:solidFill>
              </a:rPr>
              <a:t>Very important to understand not to memorize </a:t>
            </a:r>
          </a:p>
        </p:txBody>
      </p:sp>
      <p:sp>
        <p:nvSpPr>
          <p:cNvPr id="10" name="Rectangle 9"/>
          <p:cNvSpPr/>
          <p:nvPr/>
        </p:nvSpPr>
        <p:spPr>
          <a:xfrm>
            <a:off x="126881" y="8230568"/>
            <a:ext cx="4378264" cy="307777"/>
          </a:xfrm>
          <a:prstGeom prst="rect">
            <a:avLst/>
          </a:prstGeom>
          <a:ln>
            <a:solidFill>
              <a:srgbClr val="AFABAB"/>
            </a:solidFill>
          </a:ln>
        </p:spPr>
        <p:txBody>
          <a:bodyPr wrap="square">
            <a:spAutoFit/>
          </a:bodyPr>
          <a:lstStyle/>
          <a:p>
            <a:r>
              <a:rPr lang="en-US" sz="1400" b="1" dirty="0">
                <a:solidFill>
                  <a:srgbClr val="3BC175"/>
                </a:solidFill>
                <a:latin typeface="arial" panose="020B0604020202020204" pitchFamily="34" charset="0"/>
              </a:rPr>
              <a:t>EDRF : Endothelium-derived relaxing factor</a:t>
            </a:r>
            <a:endParaRPr lang="ar-SA" sz="1400" b="1" dirty="0">
              <a:solidFill>
                <a:srgbClr val="3BC175"/>
              </a:solidFill>
            </a:endParaRPr>
          </a:p>
        </p:txBody>
      </p:sp>
    </p:spTree>
    <p:extLst>
      <p:ext uri="{BB962C8B-B14F-4D97-AF65-F5344CB8AC3E}">
        <p14:creationId xmlns:p14="http://schemas.microsoft.com/office/powerpoint/2010/main" val="323963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874576" y="7392692"/>
            <a:ext cx="2712204" cy="743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Rectangle 3"/>
          <p:cNvSpPr/>
          <p:nvPr/>
        </p:nvSpPr>
        <p:spPr>
          <a:xfrm>
            <a:off x="0" y="916807"/>
            <a:ext cx="6858000" cy="2616101"/>
          </a:xfrm>
          <a:prstGeom prst="rect">
            <a:avLst/>
          </a:prstGeom>
          <a:ln w="19050">
            <a:solidFill>
              <a:srgbClr val="2E6AA6"/>
            </a:solidFill>
          </a:ln>
        </p:spPr>
        <p:txBody>
          <a:bodyPr wrap="square">
            <a:spAutoFit/>
          </a:bodyPr>
          <a:lstStyle/>
          <a:p>
            <a:pPr algn="ctr"/>
            <a:r>
              <a:rPr lang="en-US" sz="2000" dirty="0" err="1">
                <a:solidFill>
                  <a:srgbClr val="2E6AA6"/>
                </a:solidFill>
                <a:latin typeface="TwCenMT-Regular"/>
              </a:rPr>
              <a:t>Edrophonium</a:t>
            </a:r>
            <a:endParaRPr lang="en-US" sz="2000" dirty="0">
              <a:solidFill>
                <a:srgbClr val="2E6AA6"/>
              </a:solidFill>
              <a:latin typeface="TwCenMT-Regular"/>
            </a:endParaRPr>
          </a:p>
          <a:p>
            <a:pPr marL="285750" indent="-285750">
              <a:buFont typeface="Arial" panose="020B0604020202020204" pitchFamily="34" charset="0"/>
              <a:buChar char="•"/>
            </a:pPr>
            <a:r>
              <a:rPr lang="en-US" dirty="0">
                <a:solidFill>
                  <a:srgbClr val="000000"/>
                </a:solidFill>
                <a:latin typeface="TwCenMT-Regular"/>
              </a:rPr>
              <a:t>Reversible anticholinesterase.</a:t>
            </a:r>
          </a:p>
          <a:p>
            <a:pPr lvl="1"/>
            <a:r>
              <a:rPr lang="en-US" dirty="0">
                <a:solidFill>
                  <a:srgbClr val="000000"/>
                </a:solidFill>
                <a:latin typeface="TwCenMT-Regular"/>
              </a:rPr>
              <a:t> </a:t>
            </a:r>
            <a:r>
              <a:rPr lang="en-US" dirty="0">
                <a:solidFill>
                  <a:schemeClr val="bg1">
                    <a:lumMod val="50000"/>
                  </a:schemeClr>
                </a:solidFill>
                <a:latin typeface="TwCenMT-Regular"/>
              </a:rPr>
              <a:t>Forms weak hydrogen bond</a:t>
            </a:r>
            <a:r>
              <a:rPr lang="en-US" dirty="0">
                <a:solidFill>
                  <a:srgbClr val="000000"/>
                </a:solidFill>
                <a:latin typeface="TwCenMT-Regular"/>
              </a:rPr>
              <a:t>.</a:t>
            </a:r>
          </a:p>
          <a:p>
            <a:pPr marL="285750" indent="-285750">
              <a:buFont typeface="Arial" panose="020B0604020202020204" pitchFamily="34" charset="0"/>
              <a:buChar char="•"/>
            </a:pPr>
            <a:r>
              <a:rPr lang="en-US" dirty="0">
                <a:solidFill>
                  <a:srgbClr val="000000"/>
                </a:solidFill>
                <a:latin typeface="TwCenMT-Regular"/>
              </a:rPr>
              <a:t>Alcohol so its Polar. </a:t>
            </a:r>
          </a:p>
          <a:p>
            <a:pPr marL="285750" indent="-285750">
              <a:buFont typeface="Arial" panose="020B0604020202020204" pitchFamily="34" charset="0"/>
              <a:buChar char="•"/>
            </a:pPr>
            <a:r>
              <a:rPr lang="en-US" sz="1400" dirty="0">
                <a:solidFill>
                  <a:srgbClr val="978D8D"/>
                </a:solidFill>
                <a:latin typeface="Wingdings2"/>
              </a:rPr>
              <a:t> </a:t>
            </a:r>
            <a:r>
              <a:rPr lang="en-US" dirty="0">
                <a:solidFill>
                  <a:srgbClr val="000000"/>
                </a:solidFill>
                <a:latin typeface="TwCenMT-Regular"/>
              </a:rPr>
              <a:t>NOT absorbed orally </a:t>
            </a:r>
            <a:r>
              <a:rPr lang="en-US" dirty="0">
                <a:solidFill>
                  <a:srgbClr val="FF0000"/>
                </a:solidFill>
                <a:latin typeface="TwCenMT-Regular"/>
              </a:rPr>
              <a:t>(given by injection)</a:t>
            </a:r>
            <a:r>
              <a:rPr lang="en-US" dirty="0">
                <a:latin typeface="TwCenMT-Regular"/>
              </a:rPr>
              <a:t>. </a:t>
            </a:r>
            <a:r>
              <a:rPr lang="en-US" dirty="0">
                <a:solidFill>
                  <a:schemeClr val="bg1">
                    <a:lumMod val="50000"/>
                  </a:schemeClr>
                </a:solidFill>
                <a:latin typeface="TwCenMT-Regular"/>
              </a:rPr>
              <a:t>Because its polar so it can’t be absorbed easily by oral root</a:t>
            </a:r>
            <a:r>
              <a:rPr lang="en-US" dirty="0">
                <a:latin typeface="TwCenMT-Regular"/>
              </a:rPr>
              <a:t>.</a:t>
            </a:r>
          </a:p>
          <a:p>
            <a:pPr marL="285750" indent="-285750">
              <a:buFont typeface="Arial" panose="020B0604020202020204" pitchFamily="34" charset="0"/>
              <a:buChar char="•"/>
            </a:pPr>
            <a:r>
              <a:rPr lang="en-US" dirty="0">
                <a:solidFill>
                  <a:srgbClr val="000000"/>
                </a:solidFill>
                <a:latin typeface="TwCenMT-Regular"/>
              </a:rPr>
              <a:t>Has short duration of action (5-15 min).</a:t>
            </a:r>
          </a:p>
          <a:p>
            <a:pPr marL="285750" indent="-285750">
              <a:buFont typeface="Arial" panose="020B0604020202020204" pitchFamily="34" charset="0"/>
              <a:buChar char="•"/>
            </a:pPr>
            <a:r>
              <a:rPr lang="en-US" dirty="0">
                <a:solidFill>
                  <a:srgbClr val="000000"/>
                </a:solidFill>
                <a:latin typeface="TwCenMT-Regular"/>
              </a:rPr>
              <a:t>Used </a:t>
            </a:r>
            <a:r>
              <a:rPr lang="en-US" dirty="0">
                <a:solidFill>
                  <a:srgbClr val="FF0000"/>
                </a:solidFill>
                <a:latin typeface="TwCenMT-Regular"/>
              </a:rPr>
              <a:t>only</a:t>
            </a:r>
            <a:r>
              <a:rPr lang="en-US" dirty="0">
                <a:solidFill>
                  <a:srgbClr val="000000"/>
                </a:solidFill>
                <a:latin typeface="TwCenMT-Regular"/>
              </a:rPr>
              <a:t> for the </a:t>
            </a:r>
            <a:r>
              <a:rPr lang="en-US" dirty="0">
                <a:solidFill>
                  <a:srgbClr val="FF0000"/>
                </a:solidFill>
                <a:latin typeface="TwCenMT-Regular"/>
              </a:rPr>
              <a:t>diagnosis of myasthenia gravis </a:t>
            </a:r>
            <a:r>
              <a:rPr lang="en-US" dirty="0">
                <a:solidFill>
                  <a:srgbClr val="000000"/>
                </a:solidFill>
                <a:latin typeface="TwCenMT-Regular"/>
              </a:rPr>
              <a:t>due to its </a:t>
            </a:r>
            <a:r>
              <a:rPr lang="en-US" dirty="0">
                <a:solidFill>
                  <a:srgbClr val="00B050"/>
                </a:solidFill>
                <a:latin typeface="TwCenMT-Regular"/>
              </a:rPr>
              <a:t>limited duration of action.</a:t>
            </a:r>
            <a:endParaRPr lang="ar-SA" dirty="0">
              <a:solidFill>
                <a:srgbClr val="00B050"/>
              </a:solidFill>
            </a:endParaRPr>
          </a:p>
        </p:txBody>
      </p:sp>
      <p:pic>
        <p:nvPicPr>
          <p:cNvPr id="10" name="Picture 9"/>
          <p:cNvPicPr>
            <a:picLocks noChangeAspect="1"/>
          </p:cNvPicPr>
          <p:nvPr/>
        </p:nvPicPr>
        <p:blipFill>
          <a:blip r:embed="rId2"/>
          <a:stretch>
            <a:fillRect/>
          </a:stretch>
        </p:blipFill>
        <p:spPr>
          <a:xfrm>
            <a:off x="4589929" y="1071738"/>
            <a:ext cx="2131221" cy="866250"/>
          </a:xfrm>
          <a:prstGeom prst="rect">
            <a:avLst/>
          </a:prstGeom>
        </p:spPr>
      </p:pic>
      <p:sp>
        <p:nvSpPr>
          <p:cNvPr id="2" name="مستطيل 1"/>
          <p:cNvSpPr/>
          <p:nvPr/>
        </p:nvSpPr>
        <p:spPr>
          <a:xfrm>
            <a:off x="107120" y="3759385"/>
            <a:ext cx="6643760" cy="380655"/>
          </a:xfrm>
          <a:prstGeom prst="rect">
            <a:avLst/>
          </a:prstGeom>
          <a:solidFill>
            <a:schemeClr val="bg1"/>
          </a:solidFill>
          <a:ln>
            <a:prstDash val="dash"/>
          </a:ln>
        </p:spPr>
        <p:style>
          <a:lnRef idx="1">
            <a:schemeClr val="accent2"/>
          </a:lnRef>
          <a:fillRef idx="2">
            <a:schemeClr val="accent2"/>
          </a:fillRef>
          <a:effectRef idx="1">
            <a:schemeClr val="accent2"/>
          </a:effectRef>
          <a:fontRef idx="minor">
            <a:schemeClr val="dk1"/>
          </a:fontRef>
        </p:style>
        <p:txBody>
          <a:bodyPr rtlCol="1" anchor="ctr"/>
          <a:lstStyle/>
          <a:p>
            <a:pPr algn="ctr" rtl="1"/>
            <a:r>
              <a:rPr lang="ar-SA" sz="1100" dirty="0">
                <a:solidFill>
                  <a:schemeClr val="bg1">
                    <a:lumMod val="50000"/>
                  </a:schemeClr>
                </a:solidFill>
              </a:rPr>
              <a:t>ممكن نقرأ أول مقطعين من الدرق ك </a:t>
            </a:r>
            <a:r>
              <a:rPr lang="en-US" sz="1100" dirty="0">
                <a:solidFill>
                  <a:schemeClr val="bg1">
                    <a:lumMod val="50000"/>
                  </a:schemeClr>
                </a:solidFill>
              </a:rPr>
              <a:t>Eyelid drop </a:t>
            </a:r>
            <a:r>
              <a:rPr lang="en-US" sz="1100" dirty="0">
                <a:solidFill>
                  <a:schemeClr val="bg1">
                    <a:lumMod val="50000"/>
                  </a:schemeClr>
                </a:solidFill>
                <a:sym typeface="Wingdings"/>
              </a:rPr>
              <a:t> </a:t>
            </a:r>
            <a:r>
              <a:rPr lang="en-US" sz="1100" dirty="0">
                <a:solidFill>
                  <a:schemeClr val="bg1">
                    <a:lumMod val="50000"/>
                  </a:schemeClr>
                </a:solidFill>
              </a:rPr>
              <a:t>(E) (drop) </a:t>
            </a:r>
            <a:r>
              <a:rPr lang="en-US" sz="1100" dirty="0" err="1">
                <a:solidFill>
                  <a:schemeClr val="bg1">
                    <a:lumMod val="50000"/>
                  </a:schemeClr>
                </a:solidFill>
              </a:rPr>
              <a:t>honium</a:t>
            </a:r>
            <a:r>
              <a:rPr lang="en-US" sz="1100" dirty="0">
                <a:solidFill>
                  <a:schemeClr val="bg1">
                    <a:lumMod val="50000"/>
                  </a:schemeClr>
                </a:solidFill>
              </a:rPr>
              <a:t> </a:t>
            </a:r>
            <a:endParaRPr lang="ar-SA" sz="1100" dirty="0">
              <a:solidFill>
                <a:schemeClr val="bg1">
                  <a:lumMod val="50000"/>
                </a:schemeClr>
              </a:solidFill>
            </a:endParaRPr>
          </a:p>
          <a:p>
            <a:pPr algn="ctr" rtl="1"/>
            <a:r>
              <a:rPr lang="ar-SA" sz="1100" dirty="0">
                <a:solidFill>
                  <a:schemeClr val="bg1">
                    <a:lumMod val="50000"/>
                  </a:schemeClr>
                </a:solidFill>
              </a:rPr>
              <a:t>    ونعرف طبعا ان هذي </a:t>
            </a:r>
            <a:r>
              <a:rPr lang="ar-SA" sz="1100" dirty="0" err="1">
                <a:solidFill>
                  <a:schemeClr val="bg1">
                    <a:lumMod val="50000"/>
                  </a:schemeClr>
                </a:solidFill>
              </a:rPr>
              <a:t>العلامه</a:t>
            </a:r>
            <a:r>
              <a:rPr lang="ar-SA" sz="1100" dirty="0">
                <a:solidFill>
                  <a:schemeClr val="bg1">
                    <a:lumMod val="50000"/>
                  </a:schemeClr>
                </a:solidFill>
              </a:rPr>
              <a:t> تساعدنا عشان نشخص مرض </a:t>
            </a:r>
            <a:r>
              <a:rPr lang="en-US" sz="1100" dirty="0">
                <a:solidFill>
                  <a:schemeClr val="bg1">
                    <a:lumMod val="50000"/>
                  </a:schemeClr>
                </a:solidFill>
                <a:latin typeface="TwCenMT-Regular"/>
              </a:rPr>
              <a:t>myasthenia gravis</a:t>
            </a:r>
            <a:r>
              <a:rPr lang="en-US" sz="1100" dirty="0">
                <a:solidFill>
                  <a:schemeClr val="bg1">
                    <a:lumMod val="50000"/>
                  </a:schemeClr>
                </a:solidFill>
              </a:rPr>
              <a:t> </a:t>
            </a:r>
            <a:r>
              <a:rPr lang="ar-SA" sz="1100" dirty="0">
                <a:solidFill>
                  <a:schemeClr val="bg1">
                    <a:lumMod val="50000"/>
                  </a:schemeClr>
                </a:solidFill>
              </a:rPr>
              <a:t>   ونفس الشيء </a:t>
            </a:r>
            <a:r>
              <a:rPr lang="ar-SA" sz="1100" dirty="0" err="1">
                <a:solidFill>
                  <a:schemeClr val="bg1">
                    <a:lumMod val="50000"/>
                  </a:schemeClr>
                </a:solidFill>
              </a:rPr>
              <a:t>هالدرق</a:t>
            </a:r>
            <a:r>
              <a:rPr lang="ar-SA" sz="1100" dirty="0">
                <a:solidFill>
                  <a:schemeClr val="bg1">
                    <a:lumMod val="50000"/>
                  </a:schemeClr>
                </a:solidFill>
              </a:rPr>
              <a:t> يستخدم للتشخيص فقط. </a:t>
            </a:r>
          </a:p>
        </p:txBody>
      </p:sp>
      <p:sp>
        <p:nvSpPr>
          <p:cNvPr id="8" name="مستطيل 7"/>
          <p:cNvSpPr/>
          <p:nvPr/>
        </p:nvSpPr>
        <p:spPr>
          <a:xfrm>
            <a:off x="2723827" y="3519779"/>
            <a:ext cx="1549235" cy="247642"/>
          </a:xfrm>
          <a:prstGeom prst="rect">
            <a:avLst/>
          </a:prstGeom>
          <a:solidFill>
            <a:schemeClr val="bg1"/>
          </a:solidFill>
          <a:ln>
            <a:prstDash val="dash"/>
          </a:ln>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1600" b="1" dirty="0" err="1">
                <a:solidFill>
                  <a:schemeClr val="bg1">
                    <a:lumMod val="50000"/>
                  </a:schemeClr>
                </a:solidFill>
                <a:latin typeface="TwCenMT-Regular"/>
              </a:rPr>
              <a:t>Edrophonium</a:t>
            </a:r>
            <a:endParaRPr lang="en-US" sz="1600" b="1" dirty="0">
              <a:solidFill>
                <a:schemeClr val="bg1">
                  <a:lumMod val="50000"/>
                </a:schemeClr>
              </a:solidFill>
              <a:latin typeface="TwCenMT-Regular"/>
            </a:endParaRPr>
          </a:p>
        </p:txBody>
      </p:sp>
      <p:sp>
        <p:nvSpPr>
          <p:cNvPr id="9" name="Rectangle 3"/>
          <p:cNvSpPr/>
          <p:nvPr/>
        </p:nvSpPr>
        <p:spPr>
          <a:xfrm>
            <a:off x="-23247" y="4379646"/>
            <a:ext cx="6858000" cy="4278094"/>
          </a:xfrm>
          <a:prstGeom prst="rect">
            <a:avLst/>
          </a:prstGeom>
          <a:ln w="19050">
            <a:solidFill>
              <a:srgbClr val="2E6AA6"/>
            </a:solidFill>
          </a:ln>
        </p:spPr>
        <p:txBody>
          <a:bodyPr wrap="square">
            <a:spAutoFit/>
          </a:bodyPr>
          <a:lstStyle/>
          <a:p>
            <a:r>
              <a:rPr lang="en-US" sz="2000" dirty="0">
                <a:solidFill>
                  <a:srgbClr val="2E6AA6"/>
                </a:solidFill>
                <a:latin typeface="TwCenMT-Regular"/>
              </a:rPr>
              <a:t>                                     Neostigmine</a:t>
            </a:r>
          </a:p>
          <a:p>
            <a:pPr marL="342900" indent="-342900">
              <a:buFont typeface="Arial" panose="020B0604020202020204" pitchFamily="34" charset="0"/>
              <a:buChar char="•"/>
            </a:pPr>
            <a:r>
              <a:rPr lang="en-US" dirty="0"/>
              <a:t>Reversible anticholinesterase.</a:t>
            </a:r>
          </a:p>
          <a:p>
            <a:pPr marL="342900" indent="-342900">
              <a:buFont typeface="Arial" panose="020B0604020202020204" pitchFamily="34" charset="0"/>
              <a:buChar char="•"/>
            </a:pPr>
            <a:r>
              <a:rPr lang="en-US" dirty="0"/>
              <a:t>Quaternary ammonium comp.</a:t>
            </a:r>
          </a:p>
          <a:p>
            <a:pPr marL="342900" indent="-342900">
              <a:buFont typeface="Arial" panose="020B0604020202020204" pitchFamily="34" charset="0"/>
              <a:buChar char="•"/>
            </a:pPr>
            <a:r>
              <a:rPr lang="en-US" dirty="0"/>
              <a:t>Polar compound.</a:t>
            </a:r>
          </a:p>
          <a:p>
            <a:pPr marL="342900" indent="-342900">
              <a:buFont typeface="Arial" panose="020B0604020202020204" pitchFamily="34" charset="0"/>
              <a:buChar char="•"/>
            </a:pPr>
            <a:r>
              <a:rPr lang="en-US" dirty="0"/>
              <a:t>Can be used orally.</a:t>
            </a:r>
          </a:p>
          <a:p>
            <a:pPr marL="342900" indent="-342900">
              <a:buFont typeface="Arial" panose="020B0604020202020204" pitchFamily="34" charset="0"/>
              <a:buChar char="•"/>
            </a:pPr>
            <a:r>
              <a:rPr lang="en-US" dirty="0"/>
              <a:t> </a:t>
            </a:r>
            <a:r>
              <a:rPr lang="en-US" dirty="0">
                <a:solidFill>
                  <a:srgbClr val="FF0000"/>
                </a:solidFill>
              </a:rPr>
              <a:t>No CNS effect</a:t>
            </a:r>
            <a:r>
              <a:rPr lang="en-US" dirty="0"/>
              <a:t>.</a:t>
            </a:r>
          </a:p>
          <a:p>
            <a:pPr marL="342900" indent="-342900">
              <a:buFont typeface="Arial" panose="020B0604020202020204" pitchFamily="34" charset="0"/>
              <a:buChar char="•"/>
            </a:pPr>
            <a:r>
              <a:rPr lang="en-US" dirty="0"/>
              <a:t>Has muscarinic &amp; nicotinic actions (prominent </a:t>
            </a:r>
            <a:r>
              <a:rPr lang="en-US" u="sng" dirty="0"/>
              <a:t>on GIT &amp; urinary tract</a:t>
            </a:r>
            <a:r>
              <a:rPr lang="en-US" dirty="0"/>
              <a:t>).</a:t>
            </a:r>
            <a:endParaRPr lang="en-US" dirty="0">
              <a:solidFill>
                <a:srgbClr val="000000"/>
              </a:solidFill>
              <a:latin typeface="TwCenMT-Regular"/>
            </a:endParaRPr>
          </a:p>
          <a:p>
            <a:r>
              <a:rPr lang="en-US" dirty="0">
                <a:solidFill>
                  <a:srgbClr val="2E6AA6"/>
                </a:solidFill>
                <a:latin typeface="TwCenMT-Regular"/>
              </a:rPr>
              <a:t>Uses :</a:t>
            </a:r>
          </a:p>
          <a:p>
            <a:pPr marL="342900" indent="-342900">
              <a:buFont typeface="Arial" panose="020B0604020202020204" pitchFamily="34" charset="0"/>
              <a:buChar char="•"/>
            </a:pPr>
            <a:r>
              <a:rPr lang="en-US" dirty="0"/>
              <a:t>Treatment of myasthenia gravis.</a:t>
            </a:r>
          </a:p>
          <a:p>
            <a:pPr marL="342900" indent="-342900">
              <a:buFont typeface="Arial" panose="020B0604020202020204" pitchFamily="34" charset="0"/>
              <a:buChar char="•"/>
            </a:pPr>
            <a:r>
              <a:rPr lang="en-US" dirty="0"/>
              <a:t>Paralytic ileus &amp; Urinary retention.</a:t>
            </a:r>
          </a:p>
          <a:p>
            <a:pPr marL="342900" indent="-342900">
              <a:buFont typeface="Arial" panose="020B0604020202020204" pitchFamily="34" charset="0"/>
              <a:buChar char="•"/>
            </a:pPr>
            <a:r>
              <a:rPr lang="en-US" dirty="0"/>
              <a:t>Competitive neuromuscular blockers intoxication </a:t>
            </a:r>
            <a:r>
              <a:rPr lang="en-US" dirty="0">
                <a:solidFill>
                  <a:schemeClr val="bg1">
                    <a:lumMod val="50000"/>
                  </a:schemeClr>
                </a:solidFill>
              </a:rPr>
              <a:t>by increasing the level of Ach. Thus prevent the action of NMBs (Neuromuscular Blocking Agents).</a:t>
            </a:r>
            <a:endParaRPr lang="ar-SA" dirty="0">
              <a:solidFill>
                <a:schemeClr val="bg1">
                  <a:lumMod val="50000"/>
                </a:schemeClr>
              </a:solidFill>
            </a:endParaRPr>
          </a:p>
          <a:p>
            <a:pPr algn="ctr"/>
            <a:endParaRPr lang="en-US" dirty="0">
              <a:solidFill>
                <a:srgbClr val="2E6AA6"/>
              </a:solidFill>
              <a:latin typeface="TwCenMT-Regular"/>
            </a:endParaRPr>
          </a:p>
        </p:txBody>
      </p:sp>
      <p:pic>
        <p:nvPicPr>
          <p:cNvPr id="13" name="Picture 2"/>
          <p:cNvPicPr>
            <a:picLocks noChangeAspect="1"/>
          </p:cNvPicPr>
          <p:nvPr/>
        </p:nvPicPr>
        <p:blipFill>
          <a:blip r:embed="rId3"/>
          <a:stretch>
            <a:fillRect/>
          </a:stretch>
        </p:blipFill>
        <p:spPr>
          <a:xfrm>
            <a:off x="3735760" y="4851509"/>
            <a:ext cx="2703785" cy="871870"/>
          </a:xfrm>
          <a:prstGeom prst="rect">
            <a:avLst/>
          </a:prstGeom>
        </p:spPr>
      </p:pic>
    </p:spTree>
    <p:extLst>
      <p:ext uri="{BB962C8B-B14F-4D97-AF65-F5344CB8AC3E}">
        <p14:creationId xmlns:p14="http://schemas.microsoft.com/office/powerpoint/2010/main" val="104281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120" y="1113218"/>
            <a:ext cx="6643760" cy="3477875"/>
          </a:xfrm>
          <a:prstGeom prst="rect">
            <a:avLst/>
          </a:prstGeom>
          <a:ln w="19050">
            <a:solidFill>
              <a:srgbClr val="2E6AA6"/>
            </a:solidFill>
          </a:ln>
        </p:spPr>
        <p:txBody>
          <a:bodyPr wrap="square">
            <a:spAutoFit/>
          </a:bodyPr>
          <a:lstStyle/>
          <a:p>
            <a:pPr algn="ctr"/>
            <a:r>
              <a:rPr lang="en-US" sz="2000" dirty="0" err="1">
                <a:solidFill>
                  <a:srgbClr val="2E6AA6"/>
                </a:solidFill>
                <a:latin typeface="TwCenMT-Regular"/>
              </a:rPr>
              <a:t>Physostigmine</a:t>
            </a:r>
            <a:endParaRPr lang="en-US" sz="2000" dirty="0">
              <a:solidFill>
                <a:srgbClr val="2E6AA6"/>
              </a:solidFill>
              <a:latin typeface="TwCenMT-Regular"/>
            </a:endParaRPr>
          </a:p>
          <a:p>
            <a:pPr marL="285750" indent="-285750">
              <a:buFont typeface="Arial" panose="020B0604020202020204" pitchFamily="34" charset="0"/>
              <a:buChar char="•"/>
            </a:pPr>
            <a:r>
              <a:rPr lang="en-US" dirty="0">
                <a:solidFill>
                  <a:srgbClr val="000000"/>
                </a:solidFill>
                <a:latin typeface="TwCenMT-Regular"/>
              </a:rPr>
              <a:t>Reversible anticholinesterase.</a:t>
            </a:r>
          </a:p>
          <a:p>
            <a:pPr marL="285750" indent="-285750">
              <a:buFont typeface="Arial" panose="020B0604020202020204" pitchFamily="34" charset="0"/>
              <a:buChar char="•"/>
            </a:pPr>
            <a:r>
              <a:rPr lang="en-US" dirty="0">
                <a:solidFill>
                  <a:srgbClr val="000000"/>
                </a:solidFill>
                <a:latin typeface="TwCenMT-Regular"/>
              </a:rPr>
              <a:t>Tertiary ammonium compound.</a:t>
            </a:r>
          </a:p>
          <a:p>
            <a:pPr marL="285750" indent="-285750">
              <a:buFont typeface="Arial" panose="020B0604020202020204" pitchFamily="34" charset="0"/>
              <a:buChar char="•"/>
            </a:pPr>
            <a:r>
              <a:rPr lang="en-US" dirty="0">
                <a:solidFill>
                  <a:srgbClr val="000000"/>
                </a:solidFill>
                <a:latin typeface="TwCenMT-Regular"/>
              </a:rPr>
              <a:t>Non polar (lipid soluble).</a:t>
            </a:r>
          </a:p>
          <a:p>
            <a:pPr marL="285750" indent="-285750">
              <a:buFont typeface="Arial" panose="020B0604020202020204" pitchFamily="34" charset="0"/>
              <a:buChar char="•"/>
            </a:pPr>
            <a:r>
              <a:rPr lang="en-US" dirty="0">
                <a:solidFill>
                  <a:srgbClr val="000000"/>
                </a:solidFill>
                <a:latin typeface="TwCenMT-Regular"/>
              </a:rPr>
              <a:t>Good lipid solubility. </a:t>
            </a:r>
          </a:p>
          <a:p>
            <a:pPr marL="285750" indent="-285750">
              <a:buFont typeface="Arial" panose="020B0604020202020204" pitchFamily="34" charset="0"/>
              <a:buChar char="•"/>
            </a:pPr>
            <a:r>
              <a:rPr lang="en-US" dirty="0">
                <a:solidFill>
                  <a:srgbClr val="000000"/>
                </a:solidFill>
                <a:latin typeface="TwCenMT-Regular"/>
              </a:rPr>
              <a:t>Good oral absorption.</a:t>
            </a:r>
          </a:p>
          <a:p>
            <a:pPr marL="285750" indent="-285750">
              <a:buFont typeface="Arial" panose="020B0604020202020204" pitchFamily="34" charset="0"/>
              <a:buChar char="•"/>
            </a:pPr>
            <a:r>
              <a:rPr lang="en-US" dirty="0">
                <a:solidFill>
                  <a:srgbClr val="000000"/>
                </a:solidFill>
                <a:latin typeface="TwCenMT-Regular"/>
              </a:rPr>
              <a:t>Has muscarinic, nicotinic action.</a:t>
            </a:r>
          </a:p>
          <a:p>
            <a:pPr marL="285750" indent="-285750">
              <a:buFont typeface="Arial" panose="020B0604020202020204" pitchFamily="34" charset="0"/>
              <a:buChar char="•"/>
            </a:pPr>
            <a:r>
              <a:rPr lang="en-US" dirty="0">
                <a:solidFill>
                  <a:srgbClr val="000000"/>
                </a:solidFill>
                <a:latin typeface="TwCenMT-Regular"/>
              </a:rPr>
              <a:t>Cross BBB (</a:t>
            </a:r>
            <a:r>
              <a:rPr lang="en-US" dirty="0">
                <a:solidFill>
                  <a:srgbClr val="FF0000"/>
                </a:solidFill>
                <a:latin typeface="TwCenMT-Regular"/>
              </a:rPr>
              <a:t>has CNS effects</a:t>
            </a:r>
            <a:r>
              <a:rPr lang="en-US" dirty="0">
                <a:solidFill>
                  <a:srgbClr val="000000"/>
                </a:solidFill>
                <a:latin typeface="TwCenMT-Regular"/>
              </a:rPr>
              <a:t>). </a:t>
            </a:r>
            <a:r>
              <a:rPr lang="en-US" dirty="0">
                <a:solidFill>
                  <a:schemeClr val="bg1">
                    <a:lumMod val="50000"/>
                  </a:schemeClr>
                </a:solidFill>
                <a:latin typeface="TwCenMT-Regular"/>
              </a:rPr>
              <a:t>Because it’s lipid soluble.</a:t>
            </a:r>
          </a:p>
          <a:p>
            <a:endParaRPr lang="en-US" dirty="0">
              <a:solidFill>
                <a:srgbClr val="000000"/>
              </a:solidFill>
              <a:latin typeface="TwCenMT-Regular"/>
            </a:endParaRPr>
          </a:p>
          <a:p>
            <a:r>
              <a:rPr lang="en-US" sz="2000" dirty="0">
                <a:solidFill>
                  <a:srgbClr val="2E6AA6"/>
                </a:solidFill>
                <a:latin typeface="TwCenMT-Regular"/>
              </a:rPr>
              <a:t>Uses :</a:t>
            </a:r>
          </a:p>
          <a:p>
            <a:pPr marL="285750" indent="-285750">
              <a:buFont typeface="Arial" panose="020B0604020202020204" pitchFamily="34" charset="0"/>
              <a:buChar char="•"/>
            </a:pPr>
            <a:r>
              <a:rPr lang="en-US" dirty="0">
                <a:solidFill>
                  <a:srgbClr val="000000"/>
                </a:solidFill>
                <a:latin typeface="TwCenMT-Regular"/>
              </a:rPr>
              <a:t>Glaucoma.</a:t>
            </a:r>
          </a:p>
          <a:p>
            <a:pPr marL="285750" indent="-285750">
              <a:buFont typeface="Arial" panose="020B0604020202020204" pitchFamily="34" charset="0"/>
              <a:buChar char="•"/>
            </a:pPr>
            <a:r>
              <a:rPr lang="en-US" dirty="0">
                <a:solidFill>
                  <a:srgbClr val="000000"/>
                </a:solidFill>
                <a:latin typeface="TwCenMT-Regular"/>
              </a:rPr>
              <a:t>Atropine</a:t>
            </a:r>
            <a:r>
              <a:rPr lang="en-US" dirty="0"/>
              <a:t> </a:t>
            </a:r>
            <a:r>
              <a:rPr lang="en-US" dirty="0">
                <a:solidFill>
                  <a:srgbClr val="000000"/>
                </a:solidFill>
                <a:latin typeface="TwCenMT-Regular"/>
              </a:rPr>
              <a:t>toxicity</a:t>
            </a:r>
            <a:r>
              <a:rPr lang="en-US" dirty="0"/>
              <a:t> </a:t>
            </a:r>
            <a:r>
              <a:rPr lang="en-US" dirty="0">
                <a:solidFill>
                  <a:schemeClr val="bg1">
                    <a:lumMod val="50000"/>
                  </a:schemeClr>
                </a:solidFill>
                <a:latin typeface="TwCenMT-Regular"/>
              </a:rPr>
              <a:t>(atropine</a:t>
            </a:r>
            <a:r>
              <a:rPr lang="en-US" dirty="0">
                <a:solidFill>
                  <a:schemeClr val="bg1">
                    <a:lumMod val="50000"/>
                  </a:schemeClr>
                </a:solidFill>
              </a:rPr>
              <a:t> </a:t>
            </a:r>
            <a:r>
              <a:rPr lang="en-US" dirty="0">
                <a:solidFill>
                  <a:schemeClr val="bg1">
                    <a:lumMod val="50000"/>
                  </a:schemeClr>
                </a:solidFill>
                <a:latin typeface="TwCenMT-Regular"/>
              </a:rPr>
              <a:t>is</a:t>
            </a:r>
            <a:r>
              <a:rPr lang="en-US" dirty="0">
                <a:solidFill>
                  <a:schemeClr val="bg1">
                    <a:lumMod val="50000"/>
                  </a:schemeClr>
                </a:solidFill>
              </a:rPr>
              <a:t> </a:t>
            </a:r>
            <a:r>
              <a:rPr lang="en-US" dirty="0">
                <a:solidFill>
                  <a:schemeClr val="bg1">
                    <a:lumMod val="50000"/>
                  </a:schemeClr>
                </a:solidFill>
                <a:latin typeface="TwCenMT-Regular"/>
              </a:rPr>
              <a:t>anticholinergic</a:t>
            </a:r>
            <a:r>
              <a:rPr lang="en-US" dirty="0">
                <a:solidFill>
                  <a:schemeClr val="bg1">
                    <a:lumMod val="50000"/>
                  </a:schemeClr>
                </a:solidFill>
              </a:rPr>
              <a:t> </a:t>
            </a:r>
            <a:r>
              <a:rPr lang="en-US" dirty="0">
                <a:solidFill>
                  <a:schemeClr val="bg1">
                    <a:lumMod val="50000"/>
                  </a:schemeClr>
                </a:solidFill>
                <a:latin typeface="TwCenMT-Regular"/>
              </a:rPr>
              <a:t>drug</a:t>
            </a:r>
            <a:r>
              <a:rPr lang="en-US" dirty="0">
                <a:solidFill>
                  <a:schemeClr val="bg1">
                    <a:lumMod val="50000"/>
                  </a:schemeClr>
                </a:solidFill>
              </a:rPr>
              <a:t>)</a:t>
            </a:r>
            <a:r>
              <a:rPr lang="en-US" b="1" dirty="0">
                <a:solidFill>
                  <a:schemeClr val="bg1">
                    <a:lumMod val="50000"/>
                  </a:schemeClr>
                </a:solidFill>
              </a:rPr>
              <a:t>.</a:t>
            </a:r>
            <a:endParaRPr lang="en-US" dirty="0">
              <a:solidFill>
                <a:schemeClr val="bg1">
                  <a:lumMod val="50000"/>
                </a:schemeClr>
              </a:solidFill>
            </a:endParaRPr>
          </a:p>
        </p:txBody>
      </p:sp>
      <p:pic>
        <p:nvPicPr>
          <p:cNvPr id="11" name="Picture 10"/>
          <p:cNvPicPr>
            <a:picLocks noChangeAspect="1"/>
          </p:cNvPicPr>
          <p:nvPr/>
        </p:nvPicPr>
        <p:blipFill>
          <a:blip r:embed="rId2"/>
          <a:stretch>
            <a:fillRect/>
          </a:stretch>
        </p:blipFill>
        <p:spPr>
          <a:xfrm>
            <a:off x="3709009" y="1706700"/>
            <a:ext cx="2633244" cy="978367"/>
          </a:xfrm>
          <a:prstGeom prst="rect">
            <a:avLst/>
          </a:prstGeom>
        </p:spPr>
      </p:pic>
      <p:sp>
        <p:nvSpPr>
          <p:cNvPr id="12" name="TextBox 11"/>
          <p:cNvSpPr txBox="1"/>
          <p:nvPr/>
        </p:nvSpPr>
        <p:spPr>
          <a:xfrm>
            <a:off x="3291606" y="4719954"/>
            <a:ext cx="3101789" cy="954107"/>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400" dirty="0">
                <a:solidFill>
                  <a:srgbClr val="00B050"/>
                </a:solidFill>
              </a:rPr>
              <a:t>used in atropine toxicity because</a:t>
            </a:r>
          </a:p>
          <a:p>
            <a:r>
              <a:rPr lang="en-US" sz="1400" dirty="0">
                <a:solidFill>
                  <a:srgbClr val="00B050"/>
                </a:solidFill>
              </a:rPr>
              <a:t> atropine has an effect on the CNS.</a:t>
            </a:r>
          </a:p>
          <a:p>
            <a:r>
              <a:rPr lang="en-US" sz="1400" dirty="0">
                <a:solidFill>
                  <a:srgbClr val="00B050"/>
                </a:solidFill>
              </a:rPr>
              <a:t>Thus, we need a drug that can clean up </a:t>
            </a:r>
          </a:p>
          <a:p>
            <a:r>
              <a:rPr lang="en-US" sz="1400" dirty="0">
                <a:solidFill>
                  <a:srgbClr val="00B050"/>
                </a:solidFill>
              </a:rPr>
              <a:t>atropine from all over the body.</a:t>
            </a:r>
          </a:p>
        </p:txBody>
      </p:sp>
      <p:sp>
        <p:nvSpPr>
          <p:cNvPr id="2" name="مستطيل 1"/>
          <p:cNvSpPr/>
          <p:nvPr/>
        </p:nvSpPr>
        <p:spPr>
          <a:xfrm>
            <a:off x="169112" y="6180779"/>
            <a:ext cx="6471909" cy="537501"/>
          </a:xfrm>
          <a:prstGeom prst="rect">
            <a:avLst/>
          </a:prstGeom>
          <a:solidFill>
            <a:schemeClr val="bg1"/>
          </a:solidFill>
          <a:ln>
            <a:prstDash val="dash"/>
          </a:ln>
        </p:spPr>
        <p:style>
          <a:lnRef idx="1">
            <a:schemeClr val="accent2"/>
          </a:lnRef>
          <a:fillRef idx="2">
            <a:schemeClr val="accent2"/>
          </a:fillRef>
          <a:effectRef idx="1">
            <a:schemeClr val="accent2"/>
          </a:effectRef>
          <a:fontRef idx="minor">
            <a:schemeClr val="dk1"/>
          </a:fontRef>
        </p:style>
        <p:txBody>
          <a:bodyPr rtlCol="1" anchor="ctr"/>
          <a:lstStyle/>
          <a:p>
            <a:pPr algn="ctr" rtl="1"/>
            <a:r>
              <a:rPr lang="ar-SA" sz="1100" dirty="0">
                <a:solidFill>
                  <a:schemeClr val="bg1">
                    <a:lumMod val="50000"/>
                  </a:schemeClr>
                </a:solidFill>
              </a:rPr>
              <a:t>يذكرني </a:t>
            </a:r>
            <a:r>
              <a:rPr lang="ar-SA" sz="1100" dirty="0" err="1">
                <a:solidFill>
                  <a:schemeClr val="bg1">
                    <a:lumMod val="50000"/>
                  </a:schemeClr>
                </a:solidFill>
              </a:rPr>
              <a:t>هالدرق</a:t>
            </a:r>
            <a:r>
              <a:rPr lang="ar-SA" sz="1100" dirty="0">
                <a:solidFill>
                  <a:schemeClr val="bg1">
                    <a:lumMod val="50000"/>
                  </a:schemeClr>
                </a:solidFill>
              </a:rPr>
              <a:t> بمادة الفسيولوجي فعلى سبيل الربط فقط فقط نقدر نقول كذا </a:t>
            </a:r>
            <a:endParaRPr lang="en-US" sz="1100" dirty="0">
              <a:solidFill>
                <a:schemeClr val="bg1">
                  <a:lumMod val="50000"/>
                </a:schemeClr>
              </a:solidFill>
            </a:endParaRPr>
          </a:p>
          <a:p>
            <a:pPr algn="ctr" rtl="1"/>
            <a:r>
              <a:rPr lang="ar-SA" sz="1100" dirty="0">
                <a:solidFill>
                  <a:schemeClr val="bg1">
                    <a:lumMod val="50000"/>
                  </a:schemeClr>
                </a:solidFill>
              </a:rPr>
              <a:t>فسيولوجي </a:t>
            </a:r>
            <a:r>
              <a:rPr lang="en-US" sz="1100" dirty="0">
                <a:solidFill>
                  <a:schemeClr val="bg1">
                    <a:lumMod val="50000"/>
                  </a:schemeClr>
                </a:solidFill>
              </a:rPr>
              <a:t>(</a:t>
            </a:r>
            <a:r>
              <a:rPr lang="en-US" sz="1100" dirty="0" err="1">
                <a:solidFill>
                  <a:schemeClr val="bg1">
                    <a:lumMod val="50000"/>
                  </a:schemeClr>
                </a:solidFill>
              </a:rPr>
              <a:t>Physostigmine</a:t>
            </a:r>
            <a:r>
              <a:rPr lang="en-US" sz="1100" dirty="0">
                <a:solidFill>
                  <a:schemeClr val="bg1">
                    <a:lumMod val="50000"/>
                  </a:schemeClr>
                </a:solidFill>
              </a:rPr>
              <a:t>)</a:t>
            </a:r>
            <a:r>
              <a:rPr lang="ar-SA" sz="1100" dirty="0">
                <a:solidFill>
                  <a:schemeClr val="bg1">
                    <a:lumMod val="50000"/>
                  </a:schemeClr>
                </a:solidFill>
              </a:rPr>
              <a:t> يا نظر عيني </a:t>
            </a:r>
            <a:r>
              <a:rPr lang="en-US" sz="1100" dirty="0">
                <a:solidFill>
                  <a:schemeClr val="bg1">
                    <a:lumMod val="50000"/>
                  </a:schemeClr>
                </a:solidFill>
              </a:rPr>
              <a:t>(Glaucoma)</a:t>
            </a:r>
            <a:r>
              <a:rPr lang="ar-SA" sz="1100" dirty="0">
                <a:solidFill>
                  <a:schemeClr val="bg1">
                    <a:lumMod val="50000"/>
                  </a:schemeClr>
                </a:solidFill>
              </a:rPr>
              <a:t> بلا </a:t>
            </a:r>
            <a:r>
              <a:rPr lang="ar-SA" sz="1100" dirty="0" err="1">
                <a:solidFill>
                  <a:schemeClr val="bg1">
                    <a:lumMod val="50000"/>
                  </a:schemeClr>
                </a:solidFill>
              </a:rPr>
              <a:t>مياعه</a:t>
            </a:r>
            <a:r>
              <a:rPr lang="ar-SA" sz="1100" dirty="0">
                <a:solidFill>
                  <a:schemeClr val="bg1">
                    <a:lumMod val="50000"/>
                  </a:schemeClr>
                </a:solidFill>
              </a:rPr>
              <a:t> </a:t>
            </a:r>
            <a:r>
              <a:rPr lang="en-US" sz="1100" dirty="0">
                <a:solidFill>
                  <a:schemeClr val="bg1">
                    <a:lumMod val="50000"/>
                  </a:schemeClr>
                </a:solidFill>
              </a:rPr>
              <a:t>(lipid soluble)</a:t>
            </a:r>
            <a:r>
              <a:rPr lang="ar-SA" sz="1100" dirty="0">
                <a:solidFill>
                  <a:schemeClr val="bg1">
                    <a:lumMod val="50000"/>
                  </a:schemeClr>
                </a:solidFill>
              </a:rPr>
              <a:t>خلاص جاني </a:t>
            </a:r>
            <a:r>
              <a:rPr lang="ar-SA" sz="1100" dirty="0" err="1">
                <a:solidFill>
                  <a:schemeClr val="bg1">
                    <a:lumMod val="50000"/>
                  </a:schemeClr>
                </a:solidFill>
              </a:rPr>
              <a:t>اتروفي</a:t>
            </a:r>
            <a:r>
              <a:rPr lang="ar-SA" sz="1100" dirty="0">
                <a:solidFill>
                  <a:schemeClr val="bg1">
                    <a:lumMod val="50000"/>
                  </a:schemeClr>
                </a:solidFill>
              </a:rPr>
              <a:t> </a:t>
            </a:r>
            <a:r>
              <a:rPr lang="en-US" sz="1100" dirty="0">
                <a:solidFill>
                  <a:schemeClr val="bg1">
                    <a:lumMod val="50000"/>
                  </a:schemeClr>
                </a:solidFill>
              </a:rPr>
              <a:t>( Atropine toxicity) </a:t>
            </a:r>
            <a:r>
              <a:rPr lang="ar-SA" sz="1100" dirty="0">
                <a:solidFill>
                  <a:schemeClr val="bg1">
                    <a:lumMod val="50000"/>
                  </a:schemeClr>
                </a:solidFill>
              </a:rPr>
              <a:t>لعضلاتي من كثر الجلسة عليك </a:t>
            </a:r>
          </a:p>
        </p:txBody>
      </p:sp>
      <p:sp>
        <p:nvSpPr>
          <p:cNvPr id="8" name="مستطيل 7"/>
          <p:cNvSpPr/>
          <p:nvPr/>
        </p:nvSpPr>
        <p:spPr>
          <a:xfrm>
            <a:off x="107120" y="5802922"/>
            <a:ext cx="1510665" cy="384227"/>
          </a:xfrm>
          <a:prstGeom prst="rect">
            <a:avLst/>
          </a:prstGeom>
          <a:solidFill>
            <a:schemeClr val="bg1"/>
          </a:solidFill>
          <a:ln>
            <a:prstDash val="dash"/>
          </a:ln>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1600" dirty="0" err="1">
                <a:solidFill>
                  <a:schemeClr val="bg1">
                    <a:lumMod val="50000"/>
                  </a:schemeClr>
                </a:solidFill>
                <a:latin typeface="TwCenMT-Regular"/>
              </a:rPr>
              <a:t>Physostigmine</a:t>
            </a:r>
            <a:endParaRPr lang="en-US" sz="1600" b="1" dirty="0">
              <a:solidFill>
                <a:schemeClr val="bg1">
                  <a:lumMod val="50000"/>
                </a:schemeClr>
              </a:solidFill>
              <a:latin typeface="TwCenMT-Regular"/>
            </a:endParaRPr>
          </a:p>
        </p:txBody>
      </p:sp>
      <p:sp>
        <p:nvSpPr>
          <p:cNvPr id="9" name="مستطيل 8"/>
          <p:cNvSpPr/>
          <p:nvPr/>
        </p:nvSpPr>
        <p:spPr>
          <a:xfrm>
            <a:off x="169112" y="6718280"/>
            <a:ext cx="3287009" cy="933715"/>
          </a:xfrm>
          <a:prstGeom prst="rect">
            <a:avLst/>
          </a:prstGeom>
          <a:solidFill>
            <a:schemeClr val="bg1"/>
          </a:solidFill>
          <a:ln>
            <a:prstDash val="dash"/>
          </a:ln>
        </p:spPr>
        <p:style>
          <a:lnRef idx="1">
            <a:schemeClr val="accent2"/>
          </a:lnRef>
          <a:fillRef idx="2">
            <a:schemeClr val="accent2"/>
          </a:fillRef>
          <a:effectRef idx="1">
            <a:schemeClr val="accent2"/>
          </a:effectRef>
          <a:fontRef idx="minor">
            <a:schemeClr val="dk1"/>
          </a:fontRef>
        </p:style>
        <p:txBody>
          <a:bodyPr rtlCol="1" anchor="ctr"/>
          <a:lstStyle/>
          <a:p>
            <a:pPr marL="0" algn="ctr" defTabSz="457200" rtl="1" eaLnBrk="1" latinLnBrk="0" hangingPunct="1"/>
            <a:r>
              <a:rPr lang="ar-SA" sz="1100" dirty="0">
                <a:solidFill>
                  <a:schemeClr val="bg1">
                    <a:lumMod val="50000"/>
                  </a:schemeClr>
                </a:solidFill>
              </a:rPr>
              <a:t>وين يستخدم </a:t>
            </a:r>
            <a:r>
              <a:rPr lang="ar-SA" sz="1100" dirty="0" err="1">
                <a:solidFill>
                  <a:schemeClr val="bg1">
                    <a:lumMod val="50000"/>
                  </a:schemeClr>
                </a:solidFill>
              </a:rPr>
              <a:t>هالدرق</a:t>
            </a:r>
            <a:r>
              <a:rPr lang="ar-SA" sz="1100" dirty="0">
                <a:solidFill>
                  <a:schemeClr val="bg1">
                    <a:lumMod val="50000"/>
                  </a:schemeClr>
                </a:solidFill>
              </a:rPr>
              <a:t> </a:t>
            </a:r>
          </a:p>
          <a:p>
            <a:pPr marL="0" algn="ctr" defTabSz="457200" rtl="1" eaLnBrk="1" latinLnBrk="0" hangingPunct="1"/>
            <a:r>
              <a:rPr lang="ar-SA" sz="1100" dirty="0">
                <a:solidFill>
                  <a:schemeClr val="bg1">
                    <a:lumMod val="50000"/>
                  </a:schemeClr>
                </a:solidFill>
              </a:rPr>
              <a:t>نظر عيني “يعني مرض يصيب العين وهو </a:t>
            </a:r>
            <a:r>
              <a:rPr lang="ar-SA" sz="1100" dirty="0" err="1">
                <a:solidFill>
                  <a:schemeClr val="bg1">
                    <a:lumMod val="50000"/>
                  </a:schemeClr>
                </a:solidFill>
              </a:rPr>
              <a:t>الجلاكوما</a:t>
            </a:r>
            <a:r>
              <a:rPr lang="ar-SA" sz="1100" dirty="0">
                <a:solidFill>
                  <a:schemeClr val="bg1">
                    <a:lumMod val="50000"/>
                  </a:schemeClr>
                </a:solidFill>
              </a:rPr>
              <a:t>” </a:t>
            </a:r>
          </a:p>
          <a:p>
            <a:pPr algn="ctr" rtl="1"/>
            <a:r>
              <a:rPr lang="ar-SA" sz="1100" dirty="0" err="1">
                <a:solidFill>
                  <a:schemeClr val="bg1">
                    <a:lumMod val="50000"/>
                  </a:schemeClr>
                </a:solidFill>
              </a:rPr>
              <a:t>اتروفي</a:t>
            </a:r>
            <a:r>
              <a:rPr lang="ar-SA" sz="1100" dirty="0">
                <a:solidFill>
                  <a:schemeClr val="bg1">
                    <a:lumMod val="50000"/>
                  </a:schemeClr>
                </a:solidFill>
              </a:rPr>
              <a:t> لعضلاتي “يذكرني بانه يستخدم بعلاج </a:t>
            </a:r>
            <a:r>
              <a:rPr lang="en-US" sz="1100" dirty="0">
                <a:solidFill>
                  <a:schemeClr val="bg1">
                    <a:lumMod val="50000"/>
                  </a:schemeClr>
                </a:solidFill>
              </a:rPr>
              <a:t>Atropine toxicity</a:t>
            </a:r>
            <a:endParaRPr lang="ar-SA" sz="1100" dirty="0">
              <a:solidFill>
                <a:schemeClr val="bg1">
                  <a:lumMod val="50000"/>
                </a:schemeClr>
              </a:solidFill>
            </a:endParaRPr>
          </a:p>
          <a:p>
            <a:pPr marL="0" algn="ctr" defTabSz="457200" rtl="1" eaLnBrk="1" latinLnBrk="0" hangingPunct="1"/>
            <a:r>
              <a:rPr lang="ar-SA" sz="1100" dirty="0">
                <a:solidFill>
                  <a:schemeClr val="bg1">
                    <a:lumMod val="50000"/>
                  </a:schemeClr>
                </a:solidFill>
              </a:rPr>
              <a:t>خاصية مميزه له </a:t>
            </a:r>
          </a:p>
          <a:p>
            <a:pPr marL="0" algn="ctr" defTabSz="457200" rtl="1" eaLnBrk="1" latinLnBrk="0" hangingPunct="1"/>
            <a:r>
              <a:rPr lang="ar-SA" sz="1100" dirty="0">
                <a:solidFill>
                  <a:schemeClr val="bg1">
                    <a:lumMod val="50000"/>
                  </a:schemeClr>
                </a:solidFill>
              </a:rPr>
              <a:t>بلا </a:t>
            </a:r>
            <a:r>
              <a:rPr lang="ar-SA" sz="1100" dirty="0" err="1">
                <a:solidFill>
                  <a:schemeClr val="bg1">
                    <a:lumMod val="50000"/>
                  </a:schemeClr>
                </a:solidFill>
              </a:rPr>
              <a:t>مياعه</a:t>
            </a:r>
            <a:r>
              <a:rPr lang="ar-SA" sz="1100" dirty="0">
                <a:solidFill>
                  <a:schemeClr val="bg1">
                    <a:lumMod val="50000"/>
                  </a:schemeClr>
                </a:solidFill>
              </a:rPr>
              <a:t> “ تذكرني بالدهون والزيوت” </a:t>
            </a:r>
          </a:p>
        </p:txBody>
      </p:sp>
      <p:cxnSp>
        <p:nvCxnSpPr>
          <p:cNvPr id="4" name="Straight Arrow Connector 3"/>
          <p:cNvCxnSpPr>
            <a:endCxn id="12" idx="1"/>
          </p:cNvCxnSpPr>
          <p:nvPr/>
        </p:nvCxnSpPr>
        <p:spPr>
          <a:xfrm>
            <a:off x="1811215" y="4591093"/>
            <a:ext cx="1480391" cy="605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5355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graphicFrame>
        <p:nvGraphicFramePr>
          <p:cNvPr id="4" name="عنصر نائب للمحتوى 4"/>
          <p:cNvGraphicFramePr>
            <a:graphicFrameLocks/>
          </p:cNvGraphicFramePr>
          <p:nvPr>
            <p:extLst>
              <p:ext uri="{D42A27DB-BD31-4B8C-83A1-F6EECF244321}">
                <p14:modId xmlns:p14="http://schemas.microsoft.com/office/powerpoint/2010/main" val="4103601691"/>
              </p:ext>
            </p:extLst>
          </p:nvPr>
        </p:nvGraphicFramePr>
        <p:xfrm>
          <a:off x="0" y="0"/>
          <a:ext cx="6858000" cy="9144000"/>
        </p:xfrm>
        <a:graphic>
          <a:graphicData uri="http://schemas.openxmlformats.org/drawingml/2006/table">
            <a:tbl>
              <a:tblPr firstRow="1" bandRow="1">
                <a:tableStyleId>{2D5ABB26-0587-4C30-8999-92F81FD0307C}</a:tableStyleId>
              </a:tblPr>
              <a:tblGrid>
                <a:gridCol w="1170213">
                  <a:extLst>
                    <a:ext uri="{9D8B030D-6E8A-4147-A177-3AD203B41FA5}">
                      <a16:colId xmlns:a16="http://schemas.microsoft.com/office/drawing/2014/main" xmlns="" val="20000"/>
                    </a:ext>
                  </a:extLst>
                </a:gridCol>
                <a:gridCol w="1088893">
                  <a:extLst>
                    <a:ext uri="{9D8B030D-6E8A-4147-A177-3AD203B41FA5}">
                      <a16:colId xmlns:a16="http://schemas.microsoft.com/office/drawing/2014/main" xmlns="" val="20001"/>
                    </a:ext>
                  </a:extLst>
                </a:gridCol>
                <a:gridCol w="993000">
                  <a:extLst>
                    <a:ext uri="{9D8B030D-6E8A-4147-A177-3AD203B41FA5}">
                      <a16:colId xmlns:a16="http://schemas.microsoft.com/office/drawing/2014/main" xmlns="" val="20002"/>
                    </a:ext>
                  </a:extLst>
                </a:gridCol>
                <a:gridCol w="1265465">
                  <a:extLst>
                    <a:ext uri="{9D8B030D-6E8A-4147-A177-3AD203B41FA5}">
                      <a16:colId xmlns:a16="http://schemas.microsoft.com/office/drawing/2014/main" xmlns="" val="20003"/>
                    </a:ext>
                  </a:extLst>
                </a:gridCol>
                <a:gridCol w="884464">
                  <a:extLst>
                    <a:ext uri="{9D8B030D-6E8A-4147-A177-3AD203B41FA5}">
                      <a16:colId xmlns:a16="http://schemas.microsoft.com/office/drawing/2014/main" xmlns="" val="20004"/>
                    </a:ext>
                  </a:extLst>
                </a:gridCol>
                <a:gridCol w="1455965">
                  <a:extLst>
                    <a:ext uri="{9D8B030D-6E8A-4147-A177-3AD203B41FA5}">
                      <a16:colId xmlns:a16="http://schemas.microsoft.com/office/drawing/2014/main" xmlns="" val="20005"/>
                    </a:ext>
                  </a:extLst>
                </a:gridCol>
              </a:tblGrid>
              <a:tr h="1003673">
                <a:tc>
                  <a:txBody>
                    <a:bodyPr/>
                    <a:lstStyle/>
                    <a:p>
                      <a:pPr algn="ctr"/>
                      <a:r>
                        <a:rPr lang="en-US" b="1" dirty="0">
                          <a:solidFill>
                            <a:schemeClr val="bg1"/>
                          </a:solidFill>
                        </a:rPr>
                        <a:t>Drugs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b="1" dirty="0">
                          <a:solidFill>
                            <a:schemeClr val="bg1"/>
                          </a:solidFill>
                        </a:rPr>
                        <a:t>Chemical</a:t>
                      </a:r>
                      <a:r>
                        <a:rPr lang="en-US" dirty="0">
                          <a:solidFill>
                            <a:schemeClr val="bg1"/>
                          </a:solidFill>
                        </a:rPr>
                        <a:t> </a:t>
                      </a:r>
                      <a:r>
                        <a:rPr lang="en-US" b="1" dirty="0">
                          <a:solidFill>
                            <a:schemeClr val="bg1"/>
                          </a:solidFill>
                        </a:rPr>
                        <a:t>structure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350" b="1" kern="1200" baseline="0" dirty="0">
                          <a:solidFill>
                            <a:schemeClr val="bg1"/>
                          </a:solidFill>
                          <a:latin typeface="+mn-lt"/>
                          <a:ea typeface="+mn-ea"/>
                          <a:cs typeface="+mn-cs"/>
                        </a:rPr>
                        <a:t>Actions</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b="1" dirty="0">
                          <a:solidFill>
                            <a:schemeClr val="bg1"/>
                          </a:solidFill>
                        </a:rPr>
                        <a:t>Administration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b="1" dirty="0">
                          <a:solidFill>
                            <a:schemeClr val="bg1"/>
                          </a:solidFill>
                        </a:rPr>
                        <a:t>Kinetics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b="1" dirty="0">
                          <a:solidFill>
                            <a:schemeClr val="bg1"/>
                          </a:solidFill>
                        </a:rPr>
                        <a:t>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xmlns="" val="10000"/>
                  </a:ext>
                </a:extLst>
              </a:tr>
              <a:tr h="1745540">
                <a:tc>
                  <a:txBody>
                    <a:bodyPr/>
                    <a:lstStyle/>
                    <a:p>
                      <a:pPr algn="ctr"/>
                      <a:endParaRPr lang="en-US" sz="1200" b="1" kern="1200" baseline="0" dirty="0">
                        <a:solidFill>
                          <a:schemeClr val="bg1"/>
                        </a:solidFill>
                      </a:endParaRPr>
                    </a:p>
                    <a:p>
                      <a:pPr algn="ctr"/>
                      <a:endParaRPr lang="en-US" sz="1200" b="1" kern="1200" baseline="0" dirty="0">
                        <a:solidFill>
                          <a:schemeClr val="bg1"/>
                        </a:solidFill>
                      </a:endParaRPr>
                    </a:p>
                    <a:p>
                      <a:pPr algn="ctr"/>
                      <a:r>
                        <a:rPr lang="en-US" sz="1200" b="1" kern="1200" baseline="0" dirty="0" err="1">
                          <a:solidFill>
                            <a:schemeClr val="bg1"/>
                          </a:solidFill>
                        </a:rPr>
                        <a:t>Neostigmine</a:t>
                      </a:r>
                      <a:endParaRPr 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350" b="1" kern="1200" baseline="0" dirty="0">
                          <a:solidFill>
                            <a:schemeClr val="tx1"/>
                          </a:solidFill>
                          <a:latin typeface="+mn-lt"/>
                          <a:ea typeface="+mn-ea"/>
                          <a:cs typeface="+mn-cs"/>
                        </a:rPr>
                        <a:t>Quaternary ammonium compound</a:t>
                      </a:r>
                      <a:endParaRPr lang="en-US" sz="12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350" b="1" kern="1200" baseline="0" dirty="0">
                          <a:solidFill>
                            <a:schemeClr val="tx1"/>
                          </a:solidFill>
                          <a:latin typeface="+mn-lt"/>
                          <a:ea typeface="+mn-ea"/>
                          <a:cs typeface="+mn-cs"/>
                        </a:rPr>
                        <a:t>Nicotinic</a:t>
                      </a:r>
                    </a:p>
                    <a:p>
                      <a:pPr algn="ctr"/>
                      <a:r>
                        <a:rPr lang="en-US" sz="1350" b="1" kern="1200" baseline="0" dirty="0" err="1">
                          <a:solidFill>
                            <a:schemeClr val="tx1"/>
                          </a:solidFill>
                          <a:latin typeface="+mn-lt"/>
                          <a:ea typeface="+mn-ea"/>
                          <a:cs typeface="+mn-cs"/>
                        </a:rPr>
                        <a:t>muscarinic</a:t>
                      </a:r>
                      <a:endParaRPr lang="en-US" sz="1350" b="1" kern="1200" baseline="0" dirty="0">
                        <a:solidFill>
                          <a:schemeClr val="tx1"/>
                        </a:solidFill>
                        <a:latin typeface="+mn-lt"/>
                        <a:ea typeface="+mn-ea"/>
                        <a:cs typeface="+mn-cs"/>
                      </a:endParaRPr>
                    </a:p>
                    <a:p>
                      <a:pPr algn="ctr"/>
                      <a:r>
                        <a:rPr lang="en-US" sz="1350" b="1" kern="1200" baseline="0" dirty="0">
                          <a:solidFill>
                            <a:schemeClr val="tx1"/>
                          </a:solidFill>
                          <a:latin typeface="+mn-lt"/>
                          <a:ea typeface="+mn-ea"/>
                          <a:cs typeface="+mn-cs"/>
                        </a:rPr>
                        <a:t>M, 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350" b="1" kern="1200" baseline="0" dirty="0">
                          <a:solidFill>
                            <a:schemeClr val="tx1"/>
                          </a:solidFill>
                          <a:latin typeface="+mn-lt"/>
                          <a:ea typeface="+mn-ea"/>
                          <a:cs typeface="+mn-cs"/>
                        </a:rPr>
                        <a:t>Can be used orally</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US" sz="1350" b="1" kern="1200" baseline="0" dirty="0">
                        <a:solidFill>
                          <a:schemeClr val="tx1"/>
                        </a:solidFill>
                        <a:latin typeface="+mn-lt"/>
                        <a:ea typeface="+mn-ea"/>
                        <a:cs typeface="+mn-cs"/>
                      </a:endParaRPr>
                    </a:p>
                    <a:p>
                      <a:pPr algn="ctr"/>
                      <a:r>
                        <a:rPr lang="en-US" sz="1350" b="1" kern="1200" baseline="0" dirty="0">
                          <a:solidFill>
                            <a:schemeClr val="tx1"/>
                          </a:solidFill>
                          <a:latin typeface="+mn-lt"/>
                          <a:ea typeface="+mn-ea"/>
                          <a:cs typeface="+mn-cs"/>
                        </a:rPr>
                        <a:t>-0.5-2hr</a:t>
                      </a:r>
                    </a:p>
                    <a:p>
                      <a:pPr algn="ctr"/>
                      <a:r>
                        <a:rPr lang="en-US" sz="1350" b="1" kern="1200" baseline="0" dirty="0">
                          <a:solidFill>
                            <a:schemeClr val="tx1"/>
                          </a:solidFill>
                          <a:latin typeface="+mn-lt"/>
                          <a:ea typeface="+mn-ea"/>
                          <a:cs typeface="+mn-cs"/>
                        </a:rPr>
                        <a:t>-polar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buFont typeface="Arial" pitchFamily="34" charset="0"/>
                        <a:buChar char="•"/>
                      </a:pPr>
                      <a:r>
                        <a:rPr lang="en-US" sz="1350" b="1" kern="1200" baseline="0" dirty="0">
                          <a:solidFill>
                            <a:schemeClr val="tx1"/>
                          </a:solidFill>
                          <a:latin typeface="+mn-lt"/>
                          <a:ea typeface="+mn-ea"/>
                          <a:cs typeface="+mn-cs"/>
                        </a:rPr>
                        <a:t>Myasthenia gravis treatment</a:t>
                      </a:r>
                    </a:p>
                    <a:p>
                      <a:pPr algn="ctr">
                        <a:buFont typeface="Arial" pitchFamily="34" charset="0"/>
                        <a:buChar char="•"/>
                      </a:pPr>
                      <a:r>
                        <a:rPr lang="en-US" sz="1350" b="1" kern="1200" baseline="0" dirty="0">
                          <a:solidFill>
                            <a:schemeClr val="tx1"/>
                          </a:solidFill>
                          <a:latin typeface="+mn-lt"/>
                          <a:ea typeface="+mn-ea"/>
                          <a:cs typeface="+mn-cs"/>
                        </a:rPr>
                        <a:t>Paralytic </a:t>
                      </a:r>
                      <a:r>
                        <a:rPr lang="en-US" sz="1350" b="1" kern="1200" baseline="0" dirty="0" err="1">
                          <a:solidFill>
                            <a:schemeClr val="tx1"/>
                          </a:solidFill>
                          <a:latin typeface="+mn-lt"/>
                          <a:ea typeface="+mn-ea"/>
                          <a:cs typeface="+mn-cs"/>
                        </a:rPr>
                        <a:t>ileus</a:t>
                      </a:r>
                      <a:endParaRPr lang="en-US" sz="1350" b="1" kern="1200" baseline="0" dirty="0">
                        <a:solidFill>
                          <a:schemeClr val="tx1"/>
                        </a:solidFill>
                        <a:latin typeface="+mn-lt"/>
                        <a:ea typeface="+mn-ea"/>
                        <a:cs typeface="+mn-cs"/>
                      </a:endParaRPr>
                    </a:p>
                    <a:p>
                      <a:pPr algn="ctr">
                        <a:buFont typeface="Arial" pitchFamily="34" charset="0"/>
                        <a:buChar char="•"/>
                      </a:pPr>
                      <a:r>
                        <a:rPr lang="en-US" sz="1350" b="1" kern="1200" baseline="0" dirty="0">
                          <a:solidFill>
                            <a:schemeClr val="tx1"/>
                          </a:solidFill>
                          <a:latin typeface="+mn-lt"/>
                          <a:ea typeface="+mn-ea"/>
                          <a:cs typeface="+mn-cs"/>
                        </a:rPr>
                        <a:t>Urinary retention</a:t>
                      </a:r>
                    </a:p>
                    <a:p>
                      <a:pPr algn="ctr">
                        <a:buFont typeface="Arial" pitchFamily="34" charset="0"/>
                        <a:buChar char="•"/>
                      </a:pPr>
                      <a:r>
                        <a:rPr lang="en-US" sz="1350" b="1" kern="1200" baseline="0" dirty="0">
                          <a:solidFill>
                            <a:schemeClr val="tx1"/>
                          </a:solidFill>
                          <a:latin typeface="+mn-lt"/>
                          <a:ea typeface="+mn-ea"/>
                          <a:cs typeface="+mn-cs"/>
                        </a:rPr>
                        <a:t>Curare toxicity</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1"/>
                  </a:ext>
                </a:extLst>
              </a:tr>
              <a:tr h="1474681">
                <a:tc>
                  <a:txBody>
                    <a:bodyPr/>
                    <a:lstStyle/>
                    <a:p>
                      <a:pPr algn="ctr"/>
                      <a:r>
                        <a:rPr lang="en-US" sz="1200" b="1" kern="1200" baseline="0" dirty="0" err="1">
                          <a:solidFill>
                            <a:schemeClr val="bg1"/>
                          </a:solidFill>
                        </a:rPr>
                        <a:t>Physostigmine</a:t>
                      </a:r>
                      <a:endParaRPr 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350" b="1" kern="1200" baseline="0" dirty="0">
                          <a:solidFill>
                            <a:schemeClr val="tx1"/>
                          </a:solidFill>
                          <a:latin typeface="+mn-lt"/>
                          <a:ea typeface="+mn-ea"/>
                          <a:cs typeface="+mn-cs"/>
                        </a:rPr>
                        <a:t>Tertiary ammonium compound</a:t>
                      </a:r>
                      <a:endParaRPr lang="en-US" sz="12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1350" b="1" kern="1200" baseline="0" dirty="0">
                          <a:solidFill>
                            <a:schemeClr val="tx1"/>
                          </a:solidFill>
                          <a:latin typeface="+mn-lt"/>
                          <a:ea typeface="+mn-ea"/>
                          <a:cs typeface="+mn-cs"/>
                        </a:rPr>
                        <a:t>Nicotinic</a:t>
                      </a:r>
                    </a:p>
                    <a:p>
                      <a:pPr algn="ctr"/>
                      <a:r>
                        <a:rPr lang="en-US" sz="1350" b="1" kern="1200" baseline="0" dirty="0" err="1">
                          <a:solidFill>
                            <a:schemeClr val="tx1"/>
                          </a:solidFill>
                          <a:latin typeface="+mn-lt"/>
                          <a:ea typeface="+mn-ea"/>
                          <a:cs typeface="+mn-cs"/>
                        </a:rPr>
                        <a:t>muscarinic</a:t>
                      </a:r>
                      <a:endParaRPr lang="en-US" sz="1350" b="1" kern="1200" baseline="0" dirty="0">
                        <a:solidFill>
                          <a:schemeClr val="tx1"/>
                        </a:solidFill>
                        <a:latin typeface="+mn-lt"/>
                        <a:ea typeface="+mn-ea"/>
                        <a:cs typeface="+mn-cs"/>
                      </a:endParaRPr>
                    </a:p>
                    <a:p>
                      <a:pPr algn="ctr"/>
                      <a:r>
                        <a:rPr lang="en-US" sz="1350" b="1" kern="1200" baseline="0" dirty="0">
                          <a:solidFill>
                            <a:schemeClr val="tx1"/>
                          </a:solidFill>
                          <a:latin typeface="+mn-lt"/>
                          <a:ea typeface="+mn-ea"/>
                          <a:cs typeface="+mn-cs"/>
                        </a:rPr>
                        <a:t>M, N, </a:t>
                      </a:r>
                      <a:r>
                        <a:rPr lang="en-US" sz="1350" b="1" kern="1200" baseline="0" dirty="0">
                          <a:solidFill>
                            <a:srgbClr val="FF0000"/>
                          </a:solidFill>
                          <a:latin typeface="+mn-lt"/>
                          <a:ea typeface="+mn-ea"/>
                          <a:cs typeface="+mn-cs"/>
                        </a:rPr>
                        <a:t>CNS</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Good oral absorption, </a:t>
                      </a:r>
                      <a:r>
                        <a:rPr lang="en-US" b="1" dirty="0">
                          <a:solidFill>
                            <a:schemeClr val="bg1">
                              <a:lumMod val="50000"/>
                            </a:schemeClr>
                          </a:solidFill>
                        </a:rPr>
                        <a:t>can be used topically in the eye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sz="1300" b="1" kern="1200" baseline="0" dirty="0">
                        <a:solidFill>
                          <a:schemeClr val="tx1"/>
                        </a:solidFill>
                        <a:latin typeface="+mn-lt"/>
                        <a:ea typeface="+mn-ea"/>
                        <a:cs typeface="+mn-cs"/>
                      </a:endParaRPr>
                    </a:p>
                    <a:p>
                      <a:pPr algn="ctr"/>
                      <a:r>
                        <a:rPr lang="en-US" sz="1300" b="1" kern="1200" baseline="0" dirty="0">
                          <a:solidFill>
                            <a:schemeClr val="tx1"/>
                          </a:solidFill>
                          <a:latin typeface="+mn-lt"/>
                          <a:ea typeface="+mn-ea"/>
                          <a:cs typeface="+mn-cs"/>
                        </a:rPr>
                        <a:t>-0.5-2hr</a:t>
                      </a:r>
                    </a:p>
                    <a:p>
                      <a:pPr algn="ctr"/>
                      <a:r>
                        <a:rPr lang="en-US" sz="1300" b="1" kern="1200" baseline="0" dirty="0">
                          <a:solidFill>
                            <a:schemeClr val="tx1"/>
                          </a:solidFill>
                          <a:latin typeface="+mn-lt"/>
                          <a:ea typeface="+mn-ea"/>
                          <a:cs typeface="+mn-cs"/>
                        </a:rPr>
                        <a:t>-nonpolar</a:t>
                      </a:r>
                    </a:p>
                    <a:p>
                      <a:pPr algn="ctr"/>
                      <a:r>
                        <a:rPr lang="en-US" sz="900" b="1" kern="1200" baseline="0" dirty="0">
                          <a:solidFill>
                            <a:schemeClr val="tx1"/>
                          </a:solidFill>
                          <a:latin typeface="+mn-lt"/>
                          <a:ea typeface="+mn-ea"/>
                          <a:cs typeface="+mn-cs"/>
                        </a:rPr>
                        <a:t>(lipid soluble )</a:t>
                      </a:r>
                      <a:endParaRPr lang="en-US" sz="9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buFont typeface="Arial" pitchFamily="34" charset="0"/>
                        <a:buChar char="•"/>
                      </a:pPr>
                      <a:endParaRPr lang="en-US" sz="1350" kern="1200" baseline="0" dirty="0">
                        <a:solidFill>
                          <a:schemeClr val="tx1"/>
                        </a:solidFill>
                        <a:latin typeface="+mn-lt"/>
                        <a:ea typeface="+mn-ea"/>
                        <a:cs typeface="+mn-cs"/>
                      </a:endParaRPr>
                    </a:p>
                    <a:p>
                      <a:pPr algn="ctr">
                        <a:buFont typeface="Arial" pitchFamily="34" charset="0"/>
                        <a:buChar char="•"/>
                      </a:pPr>
                      <a:r>
                        <a:rPr lang="en-US" sz="1350" b="1" kern="1200" baseline="0" dirty="0">
                          <a:solidFill>
                            <a:schemeClr val="tx1"/>
                          </a:solidFill>
                          <a:latin typeface="+mn-lt"/>
                          <a:ea typeface="+mn-ea"/>
                          <a:cs typeface="+mn-cs"/>
                        </a:rPr>
                        <a:t>Glaucoma</a:t>
                      </a:r>
                    </a:p>
                    <a:p>
                      <a:pPr algn="ctr">
                        <a:buFont typeface="Arial" pitchFamily="34" charset="0"/>
                        <a:buChar char="•"/>
                      </a:pPr>
                      <a:r>
                        <a:rPr lang="en-US" sz="1350" b="1" kern="1200" baseline="0" dirty="0">
                          <a:solidFill>
                            <a:schemeClr val="tx1"/>
                          </a:solidFill>
                          <a:latin typeface="+mn-lt"/>
                          <a:ea typeface="+mn-ea"/>
                          <a:cs typeface="+mn-cs"/>
                        </a:rPr>
                        <a:t>Atropine toxicity</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2"/>
                  </a:ext>
                </a:extLst>
              </a:tr>
              <a:tr h="1040415">
                <a:tc>
                  <a:txBody>
                    <a:bodyPr/>
                    <a:lstStyle/>
                    <a:p>
                      <a:pPr algn="ctr"/>
                      <a:r>
                        <a:rPr lang="en-US" sz="1200" b="1" kern="1200" baseline="0" dirty="0" err="1">
                          <a:solidFill>
                            <a:schemeClr val="bg1"/>
                          </a:solidFill>
                        </a:rPr>
                        <a:t>Pyrido</a:t>
                      </a:r>
                      <a:r>
                        <a:rPr lang="en-US" sz="1200" b="1" kern="1200" baseline="0" dirty="0" err="1">
                          <a:solidFill>
                            <a:schemeClr val="bg1"/>
                          </a:solidFill>
                          <a:latin typeface="+mn-lt"/>
                          <a:ea typeface="+mn-ea"/>
                          <a:cs typeface="+mn-cs"/>
                        </a:rPr>
                        <a:t>stigmine</a:t>
                      </a:r>
                      <a:endParaRPr lang="en-US" sz="1200" b="1" kern="1200" baseline="0" dirty="0">
                        <a:solidFill>
                          <a:schemeClr val="bg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1200" b="1" dirty="0"/>
                    </a:p>
                    <a:p>
                      <a:pPr algn="ctr"/>
                      <a:r>
                        <a:rPr lang="en-US" sz="1200" b="1" dirty="0"/>
                        <a:t>Quaternary</a:t>
                      </a:r>
                      <a:endParaRPr lang="en-US" sz="1200" b="1" kern="1200" baseline="0" dirty="0">
                        <a:solidFill>
                          <a:srgbClr val="FF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350" b="1" kern="1200" baseline="0" dirty="0">
                          <a:solidFill>
                            <a:schemeClr val="tx1"/>
                          </a:solidFill>
                          <a:latin typeface="+mn-lt"/>
                          <a:ea typeface="+mn-ea"/>
                          <a:cs typeface="+mn-cs"/>
                        </a:rPr>
                        <a:t>Nicotinic</a:t>
                      </a:r>
                    </a:p>
                    <a:p>
                      <a:pPr algn="ctr"/>
                      <a:r>
                        <a:rPr lang="en-US" sz="1350" b="1" kern="1200" baseline="0" dirty="0" err="1">
                          <a:solidFill>
                            <a:schemeClr val="tx1"/>
                          </a:solidFill>
                          <a:latin typeface="+mn-lt"/>
                          <a:ea typeface="+mn-ea"/>
                          <a:cs typeface="+mn-cs"/>
                        </a:rPr>
                        <a:t>muscarinic</a:t>
                      </a:r>
                      <a:endParaRPr lang="en-US" sz="1350" b="1" kern="1200" baseline="0" dirty="0">
                        <a:solidFill>
                          <a:schemeClr val="tx1"/>
                        </a:solidFill>
                        <a:latin typeface="+mn-lt"/>
                        <a:ea typeface="+mn-ea"/>
                        <a:cs typeface="+mn-cs"/>
                      </a:endParaRPr>
                    </a:p>
                    <a:p>
                      <a:pPr algn="ctr"/>
                      <a:r>
                        <a:rPr lang="en-US" sz="1350" b="1" kern="1200" baseline="0" dirty="0">
                          <a:solidFill>
                            <a:schemeClr val="tx1"/>
                          </a:solidFill>
                          <a:latin typeface="+mn-lt"/>
                          <a:ea typeface="+mn-ea"/>
                          <a:cs typeface="+mn-cs"/>
                        </a:rPr>
                        <a:t>M, 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US" sz="1350" b="1" kern="1200" baseline="0" dirty="0">
                        <a:solidFill>
                          <a:schemeClr val="tx1"/>
                        </a:solidFill>
                        <a:latin typeface="+mn-lt"/>
                        <a:ea typeface="+mn-ea"/>
                        <a:cs typeface="+mn-cs"/>
                      </a:endParaRPr>
                    </a:p>
                    <a:p>
                      <a:pPr algn="ctr"/>
                      <a:r>
                        <a:rPr lang="en-US" sz="1350" b="1" kern="1200" baseline="0" dirty="0">
                          <a:solidFill>
                            <a:schemeClr val="tx1"/>
                          </a:solidFill>
                          <a:latin typeface="+mn-lt"/>
                          <a:ea typeface="+mn-ea"/>
                          <a:cs typeface="+mn-cs"/>
                        </a:rPr>
                        <a:t>-3-6hr</a:t>
                      </a:r>
                    </a:p>
                    <a:p>
                      <a:pPr algn="ctr"/>
                      <a:r>
                        <a:rPr lang="en-US" sz="1350" b="1" kern="1200" baseline="0" dirty="0">
                          <a:solidFill>
                            <a:schemeClr val="tx1"/>
                          </a:solidFill>
                          <a:latin typeface="+mn-lt"/>
                          <a:ea typeface="+mn-ea"/>
                          <a:cs typeface="+mn-cs"/>
                        </a:rPr>
                        <a:t>-polar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aseline="0" dirty="0"/>
                        <a:t> </a:t>
                      </a:r>
                      <a:r>
                        <a:rPr lang="en-US" dirty="0"/>
                        <a:t>• </a:t>
                      </a:r>
                      <a:r>
                        <a:rPr lang="en-US" sz="1350" b="1" kern="1200" baseline="0" dirty="0">
                          <a:solidFill>
                            <a:schemeClr val="tx1"/>
                          </a:solidFill>
                          <a:latin typeface="+mn-lt"/>
                          <a:ea typeface="+mn-ea"/>
                          <a:cs typeface="+mn-cs"/>
                        </a:rPr>
                        <a:t>Myasthenia gravis treatment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3"/>
                  </a:ext>
                </a:extLst>
              </a:tr>
              <a:tr h="1833195">
                <a:tc>
                  <a:txBody>
                    <a:bodyPr/>
                    <a:lstStyle/>
                    <a:p>
                      <a:pPr algn="ctr"/>
                      <a:r>
                        <a:rPr lang="en-US" sz="1200" b="1" kern="1200" baseline="0" dirty="0" err="1">
                          <a:solidFill>
                            <a:schemeClr val="bg1"/>
                          </a:solidFill>
                        </a:rPr>
                        <a:t>Ambenonium</a:t>
                      </a:r>
                      <a:endParaRPr lang="en-US" sz="1200" b="1" kern="1200" baseline="0" dirty="0">
                        <a:solidFill>
                          <a:schemeClr val="bg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1200" b="1" dirty="0"/>
                    </a:p>
                    <a:p>
                      <a:pPr algn="ctr"/>
                      <a:endParaRPr lang="en-US" sz="1200" b="1" dirty="0"/>
                    </a:p>
                    <a:p>
                      <a:pPr algn="ctr"/>
                      <a:endParaRPr lang="en-US" sz="1200" b="1" dirty="0"/>
                    </a:p>
                    <a:p>
                      <a:pPr algn="ctr"/>
                      <a:r>
                        <a:rPr lang="en-US" sz="1200" b="1" dirty="0">
                          <a:solidFill>
                            <a:schemeClr val="bg1">
                              <a:lumMod val="50000"/>
                            </a:schemeClr>
                          </a:solidFill>
                        </a:rPr>
                        <a:t>Quaternary</a:t>
                      </a:r>
                      <a:endParaRPr lang="en-US" sz="1200" b="1" kern="1200" baseline="0" dirty="0">
                        <a:solidFill>
                          <a:schemeClr val="bg1">
                            <a:lumMod val="50000"/>
                          </a:schemeClr>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sz="1350" b="1" kern="1200" baseline="0" dirty="0">
                        <a:solidFill>
                          <a:schemeClr val="tx1"/>
                        </a:solidFill>
                        <a:latin typeface="+mn-lt"/>
                        <a:ea typeface="+mn-ea"/>
                        <a:cs typeface="+mn-cs"/>
                      </a:endParaRPr>
                    </a:p>
                    <a:p>
                      <a:pPr algn="ctr"/>
                      <a:r>
                        <a:rPr lang="en-US" sz="1350" b="1" kern="1200" baseline="0" dirty="0">
                          <a:solidFill>
                            <a:schemeClr val="tx1"/>
                          </a:solidFill>
                          <a:latin typeface="+mn-lt"/>
                          <a:ea typeface="+mn-ea"/>
                          <a:cs typeface="+mn-cs"/>
                        </a:rPr>
                        <a:t>Nicotinic</a:t>
                      </a:r>
                    </a:p>
                    <a:p>
                      <a:pPr algn="ctr"/>
                      <a:r>
                        <a:rPr lang="en-US" sz="1350" b="1" kern="1200" baseline="0" dirty="0" err="1">
                          <a:solidFill>
                            <a:schemeClr val="tx1"/>
                          </a:solidFill>
                          <a:latin typeface="+mn-lt"/>
                          <a:ea typeface="+mn-ea"/>
                          <a:cs typeface="+mn-cs"/>
                        </a:rPr>
                        <a:t>muscarinic</a:t>
                      </a:r>
                      <a:endParaRPr lang="en-US" sz="1350" b="1" kern="1200" baseline="0" dirty="0">
                        <a:solidFill>
                          <a:schemeClr val="tx1"/>
                        </a:solidFill>
                        <a:latin typeface="+mn-lt"/>
                        <a:ea typeface="+mn-ea"/>
                        <a:cs typeface="+mn-cs"/>
                      </a:endParaRPr>
                    </a:p>
                    <a:p>
                      <a:pPr algn="ctr"/>
                      <a:r>
                        <a:rPr lang="en-US" sz="1350" b="1" kern="1200" baseline="0" dirty="0">
                          <a:solidFill>
                            <a:schemeClr val="tx1"/>
                          </a:solidFill>
                          <a:latin typeface="+mn-lt"/>
                          <a:ea typeface="+mn-ea"/>
                          <a:cs typeface="+mn-cs"/>
                        </a:rPr>
                        <a:t>M, 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sz="1350" b="1" kern="1200" baseline="0" dirty="0">
                        <a:solidFill>
                          <a:schemeClr val="tx1"/>
                        </a:solidFill>
                        <a:latin typeface="+mn-lt"/>
                        <a:ea typeface="+mn-ea"/>
                        <a:cs typeface="+mn-cs"/>
                      </a:endParaRPr>
                    </a:p>
                    <a:p>
                      <a:pPr algn="ctr"/>
                      <a:endParaRPr lang="en-US" sz="1350" b="1" kern="1200" baseline="0" dirty="0">
                        <a:solidFill>
                          <a:schemeClr val="tx1"/>
                        </a:solidFill>
                        <a:latin typeface="+mn-lt"/>
                        <a:ea typeface="+mn-ea"/>
                        <a:cs typeface="+mn-cs"/>
                      </a:endParaRPr>
                    </a:p>
                    <a:p>
                      <a:pPr algn="ctr"/>
                      <a:r>
                        <a:rPr lang="en-US" sz="1350" b="1" kern="1200" baseline="0" dirty="0">
                          <a:solidFill>
                            <a:schemeClr val="tx1"/>
                          </a:solidFill>
                          <a:latin typeface="+mn-lt"/>
                          <a:ea typeface="+mn-ea"/>
                          <a:cs typeface="+mn-cs"/>
                        </a:rPr>
                        <a:t>-4-8hr</a:t>
                      </a:r>
                    </a:p>
                    <a:p>
                      <a:pPr marL="0" marR="0" indent="0" algn="ctr" defTabSz="685800" rtl="0" eaLnBrk="1" fontAlgn="auto" latinLnBrk="0" hangingPunct="1">
                        <a:lnSpc>
                          <a:spcPct val="100000"/>
                        </a:lnSpc>
                        <a:spcBef>
                          <a:spcPts val="0"/>
                        </a:spcBef>
                        <a:spcAft>
                          <a:spcPts val="0"/>
                        </a:spcAft>
                        <a:buClrTx/>
                        <a:buSzTx/>
                        <a:buFontTx/>
                        <a:buNone/>
                        <a:tabLst/>
                        <a:defRPr/>
                      </a:pPr>
                      <a:r>
                        <a:rPr lang="en-US" sz="1350" b="1" kern="1200" baseline="0" dirty="0">
                          <a:solidFill>
                            <a:schemeClr val="tx1"/>
                          </a:solidFill>
                          <a:latin typeface="+mn-lt"/>
                          <a:ea typeface="+mn-ea"/>
                          <a:cs typeface="+mn-cs"/>
                        </a:rPr>
                        <a:t>-polar</a:t>
                      </a:r>
                      <a:endParaRPr lang="en-US" b="1" dirty="0"/>
                    </a:p>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buFont typeface="Arial" pitchFamily="34" charset="0"/>
                        <a:buChar char="•"/>
                      </a:pPr>
                      <a:endParaRPr lang="en-US" sz="1350" b="1" kern="1200" baseline="0" dirty="0">
                        <a:solidFill>
                          <a:schemeClr val="tx1"/>
                        </a:solidFill>
                        <a:latin typeface="+mn-lt"/>
                        <a:ea typeface="+mn-ea"/>
                        <a:cs typeface="+mn-cs"/>
                      </a:endParaRPr>
                    </a:p>
                    <a:p>
                      <a:pPr algn="ctr">
                        <a:buFont typeface="Arial" pitchFamily="34" charset="0"/>
                        <a:buChar char="•"/>
                      </a:pPr>
                      <a:endParaRPr lang="en-US" sz="1350" b="1" kern="1200" baseline="0" dirty="0">
                        <a:solidFill>
                          <a:schemeClr val="tx1"/>
                        </a:solidFill>
                        <a:latin typeface="+mn-lt"/>
                        <a:ea typeface="+mn-ea"/>
                        <a:cs typeface="+mn-cs"/>
                      </a:endParaRPr>
                    </a:p>
                    <a:p>
                      <a:pPr algn="ctr">
                        <a:buFont typeface="Arial" pitchFamily="34" charset="0"/>
                        <a:buChar char="•"/>
                      </a:pPr>
                      <a:r>
                        <a:rPr lang="en-US" sz="1350" b="1" kern="1200" baseline="0" dirty="0">
                          <a:solidFill>
                            <a:schemeClr val="tx1"/>
                          </a:solidFill>
                          <a:latin typeface="+mn-lt"/>
                          <a:ea typeface="+mn-ea"/>
                          <a:cs typeface="+mn-cs"/>
                        </a:rPr>
                        <a:t>Myasthenia gravis treatment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4"/>
                  </a:ext>
                </a:extLst>
              </a:tr>
              <a:tr h="2046496">
                <a:tc>
                  <a:txBody>
                    <a:bodyPr/>
                    <a:lstStyle/>
                    <a:p>
                      <a:pPr algn="ctr"/>
                      <a:r>
                        <a:rPr lang="en-US" sz="1200" b="1" dirty="0" err="1">
                          <a:solidFill>
                            <a:schemeClr val="bg1"/>
                          </a:solidFill>
                        </a:rPr>
                        <a:t>Edrophonium</a:t>
                      </a:r>
                      <a:endParaRPr lang="en-US" sz="1200" b="1" kern="1200" baseline="0" dirty="0">
                        <a:solidFill>
                          <a:schemeClr val="bg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200" b="1" dirty="0">
                          <a:solidFill>
                            <a:schemeClr val="bg1">
                              <a:lumMod val="50000"/>
                            </a:schemeClr>
                          </a:solidFill>
                        </a:rPr>
                        <a:t>Quaternary</a:t>
                      </a:r>
                    </a:p>
                    <a:p>
                      <a:pPr algn="ctr"/>
                      <a:r>
                        <a:rPr lang="en-US" sz="1200" b="0" kern="1200" baseline="0" dirty="0">
                          <a:solidFill>
                            <a:srgbClr val="FF0000"/>
                          </a:solidFill>
                          <a:effectLst/>
                          <a:latin typeface="+mn-lt"/>
                          <a:ea typeface="+mn-ea"/>
                          <a:cs typeface="+mn-cs"/>
                        </a:rPr>
                        <a:t>(Attach mainly to acetyl cholinesterase by weak hydrogen</a:t>
                      </a:r>
                    </a:p>
                    <a:p>
                      <a:pPr algn="ctr"/>
                      <a:r>
                        <a:rPr lang="en-US" sz="1200" b="0" kern="1200" baseline="0" dirty="0">
                          <a:solidFill>
                            <a:srgbClr val="FF0000"/>
                          </a:solidFill>
                          <a:effectLst/>
                          <a:latin typeface="+mn-lt"/>
                          <a:ea typeface="+mn-ea"/>
                          <a:cs typeface="+mn-cs"/>
                        </a:rPr>
                        <a:t>bond.)</a:t>
                      </a:r>
                    </a:p>
                    <a:p>
                      <a:pPr algn="ctr"/>
                      <a:endParaRPr lang="en-US" sz="1200" b="1" kern="1200" baseline="0" dirty="0">
                        <a:solidFill>
                          <a:schemeClr val="accent3">
                            <a:lumMod val="75000"/>
                          </a:schemeClr>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350" b="1" kern="1200" baseline="0" dirty="0">
                          <a:solidFill>
                            <a:schemeClr val="tx1"/>
                          </a:solidFill>
                          <a:latin typeface="+mn-lt"/>
                          <a:ea typeface="+mn-ea"/>
                          <a:cs typeface="+mn-cs"/>
                        </a:rPr>
                        <a:t>Nicotinic</a:t>
                      </a:r>
                    </a:p>
                    <a:p>
                      <a:pPr algn="ctr"/>
                      <a:r>
                        <a:rPr lang="en-US" sz="1350" b="1" kern="1200" baseline="0" dirty="0" err="1">
                          <a:solidFill>
                            <a:schemeClr val="tx1"/>
                          </a:solidFill>
                          <a:latin typeface="+mn-lt"/>
                          <a:ea typeface="+mn-ea"/>
                          <a:cs typeface="+mn-cs"/>
                        </a:rPr>
                        <a:t>muscarinic</a:t>
                      </a:r>
                      <a:endParaRPr lang="en-US" sz="1350" b="1" kern="1200" baseline="0" dirty="0">
                        <a:solidFill>
                          <a:schemeClr val="tx1"/>
                        </a:solidFill>
                        <a:latin typeface="+mn-lt"/>
                        <a:ea typeface="+mn-ea"/>
                        <a:cs typeface="+mn-cs"/>
                      </a:endParaRPr>
                    </a:p>
                    <a:p>
                      <a:pPr algn="ctr"/>
                      <a:r>
                        <a:rPr lang="en-US" sz="1350" b="1" kern="1200" baseline="0" dirty="0">
                          <a:solidFill>
                            <a:schemeClr val="tx1"/>
                          </a:solidFill>
                          <a:latin typeface="+mn-lt"/>
                          <a:ea typeface="+mn-ea"/>
                          <a:cs typeface="+mn-cs"/>
                        </a:rPr>
                        <a:t>M, N</a:t>
                      </a:r>
                      <a:endParaRPr lang="en-US" b="1" dirty="0"/>
                    </a:p>
                    <a:p>
                      <a:pPr algn="ct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b="1" dirty="0"/>
                        <a:t>injection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685800" rtl="0" eaLnBrk="1" latinLnBrk="0" hangingPunct="1"/>
                      <a:endParaRPr lang="en-US" dirty="0"/>
                    </a:p>
                    <a:p>
                      <a:pPr marL="0" algn="ctr" defTabSz="685800" rtl="0" eaLnBrk="1" latinLnBrk="0" hangingPunct="1"/>
                      <a:endParaRPr lang="en-US" dirty="0"/>
                    </a:p>
                    <a:p>
                      <a:pPr marL="0" algn="ctr" defTabSz="685800" rtl="0" eaLnBrk="1" latinLnBrk="0" hangingPunct="1"/>
                      <a:endParaRPr lang="en-US" dirty="0"/>
                    </a:p>
                    <a:p>
                      <a:pPr marL="0" algn="ctr" defTabSz="685800" rtl="0" eaLnBrk="1" latinLnBrk="0" hangingPunct="1"/>
                      <a:r>
                        <a:rPr lang="en-US" dirty="0"/>
                        <a:t>-</a:t>
                      </a:r>
                      <a:r>
                        <a:rPr lang="en-US" sz="1350" b="1" kern="1200" baseline="0" dirty="0">
                          <a:solidFill>
                            <a:schemeClr val="tx1"/>
                          </a:solidFill>
                          <a:latin typeface="+mn-lt"/>
                          <a:ea typeface="+mn-ea"/>
                          <a:cs typeface="+mn-cs"/>
                        </a:rPr>
                        <a:t>5-15 min</a:t>
                      </a:r>
                    </a:p>
                    <a:p>
                      <a:pPr marL="0" algn="ctr" defTabSz="685800" rtl="0" eaLnBrk="1" latinLnBrk="0" hangingPunct="1"/>
                      <a:r>
                        <a:rPr lang="en-US" sz="1350" b="1" kern="1200" baseline="0" dirty="0">
                          <a:solidFill>
                            <a:schemeClr val="tx1"/>
                          </a:solidFill>
                          <a:latin typeface="+mn-lt"/>
                          <a:ea typeface="+mn-ea"/>
                          <a:cs typeface="+mn-cs"/>
                        </a:rPr>
                        <a:t> -Polar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buFont typeface="Arial" pitchFamily="34" charset="0"/>
                        <a:buChar char="•"/>
                      </a:pPr>
                      <a:endParaRPr lang="en-US" b="1" dirty="0"/>
                    </a:p>
                    <a:p>
                      <a:pPr algn="ctr">
                        <a:buFont typeface="Arial" pitchFamily="34" charset="0"/>
                        <a:buChar char="•"/>
                      </a:pPr>
                      <a:r>
                        <a:rPr lang="en-US" b="1" dirty="0"/>
                        <a:t>Diagnosis of Myasthenia gravis, not for the treatment.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839685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2035</TotalTime>
  <Words>1985</Words>
  <Application>Microsoft Macintosh PowerPoint</Application>
  <PresentationFormat>On-screen Show (4:3)</PresentationFormat>
  <Paragraphs>418</Paragraphs>
  <Slides>17</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17</vt:i4>
      </vt:variant>
    </vt:vector>
  </HeadingPairs>
  <TitlesOfParts>
    <vt:vector size="30" baseType="lpstr">
      <vt:lpstr>arial</vt:lpstr>
      <vt:lpstr>arial</vt:lpstr>
      <vt:lpstr>Calibri</vt:lpstr>
      <vt:lpstr>Calibri Light</vt:lpstr>
      <vt:lpstr>Calibri,Bold</vt:lpstr>
      <vt:lpstr>Impact</vt:lpstr>
      <vt:lpstr>Symbol</vt:lpstr>
      <vt:lpstr>Times New Roman</vt:lpstr>
      <vt:lpstr>Times New Roman,Bold</vt:lpstr>
      <vt:lpstr>TwCenMT-Regular</vt:lpstr>
      <vt:lpstr>Wingdings</vt:lpstr>
      <vt:lpstr>Wingdings2</vt:lpstr>
      <vt:lpstr>Office Theme</vt:lpstr>
      <vt:lpstr>PowerPoint Presentation</vt:lpstr>
      <vt:lpstr>PowerPoint Presentation</vt:lpstr>
      <vt:lpstr>PowerPoint Presentation</vt:lpstr>
      <vt:lpstr>PowerPoint Presentation</vt:lpstr>
      <vt:lpstr>PowerPoint Presentation</vt:lpstr>
      <vt:lpstr>Nicotinic 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شوق</cp:lastModifiedBy>
  <cp:revision>134</cp:revision>
  <dcterms:created xsi:type="dcterms:W3CDTF">2016-12-17T14:42:51Z</dcterms:created>
  <dcterms:modified xsi:type="dcterms:W3CDTF">2017-01-09T18:43:34Z</dcterms:modified>
</cp:coreProperties>
</file>