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59" r:id="rId3"/>
    <p:sldId id="261" r:id="rId4"/>
    <p:sldId id="262" r:id="rId5"/>
    <p:sldId id="263" r:id="rId6"/>
    <p:sldId id="264" r:id="rId7"/>
    <p:sldId id="265" r:id="rId8"/>
    <p:sldId id="266" r:id="rId9"/>
    <p:sldId id="267" r:id="rId10"/>
    <p:sldId id="268" r:id="rId11"/>
    <p:sldId id="272" r:id="rId12"/>
    <p:sldId id="270" r:id="rId13"/>
    <p:sldId id="269" r:id="rId14"/>
    <p:sldId id="273" r:id="rId15"/>
    <p:sldId id="276" r:id="rId16"/>
    <p:sldId id="275" r:id="rId17"/>
    <p:sldId id="258" r:id="rId18"/>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E70"/>
    <a:srgbClr val="EAEFF7"/>
    <a:srgbClr val="952F27"/>
    <a:srgbClr val="9A261F"/>
    <a:srgbClr val="2E6AA6"/>
    <a:srgbClr val="5787B7"/>
    <a:srgbClr val="C91A13"/>
    <a:srgbClr val="AFABAB"/>
    <a:srgbClr val="40C87F"/>
    <a:srgbClr val="3BC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74" autoAdjust="0"/>
    <p:restoredTop sz="94660"/>
  </p:normalViewPr>
  <p:slideViewPr>
    <p:cSldViewPr snapToGrid="0">
      <p:cViewPr varScale="1">
        <p:scale>
          <a:sx n="76" d="100"/>
          <a:sy n="76" d="100"/>
        </p:scale>
        <p:origin x="2132" y="36"/>
      </p:cViewPr>
      <p:guideLst/>
    </p:cSldViewPr>
  </p:slideViewPr>
  <p:notesTextViewPr>
    <p:cViewPr>
      <p:scale>
        <a:sx n="1" d="1"/>
        <a:sy n="1" d="1"/>
      </p:scale>
      <p:origin x="0" y="0"/>
    </p:cViewPr>
  </p:notesTextViewPr>
  <p:notesViewPr>
    <p:cSldViewPr snapToGrid="0">
      <p:cViewPr varScale="1">
        <p:scale>
          <a:sx n="59" d="100"/>
          <a:sy n="59" d="100"/>
        </p:scale>
        <p:origin x="27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00040-0A7F-5B45-8CA4-BA607948660D}"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5AD57595-D9F2-8B45-8FDA-92DF19BE7DF2}">
      <dgm:prSet phldrT="[Text]" custT="1"/>
      <dgm:spPr/>
      <dgm:t>
        <a:bodyPr/>
        <a:lstStyle/>
        <a:p>
          <a:r>
            <a:rPr lang="en-US" sz="1100" dirty="0"/>
            <a:t>Synovial inflammation and hyperplasia </a:t>
          </a:r>
        </a:p>
      </dgm:t>
    </dgm:pt>
    <dgm:pt modelId="{928C496C-DA0E-7344-8B75-2C15D2D776D7}" type="parTrans" cxnId="{B54D16EC-A2ED-8942-97C7-88B93431B0F8}">
      <dgm:prSet/>
      <dgm:spPr/>
      <dgm:t>
        <a:bodyPr/>
        <a:lstStyle/>
        <a:p>
          <a:endParaRPr lang="en-US"/>
        </a:p>
      </dgm:t>
    </dgm:pt>
    <dgm:pt modelId="{280C2F5C-05B8-9543-A1C4-48E451D1B1CB}" type="sibTrans" cxnId="{B54D16EC-A2ED-8942-97C7-88B93431B0F8}">
      <dgm:prSet/>
      <dgm:spPr/>
      <dgm:t>
        <a:bodyPr/>
        <a:lstStyle/>
        <a:p>
          <a:endParaRPr lang="en-US"/>
        </a:p>
      </dgm:t>
    </dgm:pt>
    <dgm:pt modelId="{E4A2B902-9C2E-1840-A7B2-E5A8486F117E}">
      <dgm:prSet phldrT="[Text]"/>
      <dgm:spPr/>
      <dgm:t>
        <a:bodyPr/>
        <a:lstStyle/>
        <a:p>
          <a:pPr rtl="0"/>
          <a:r>
            <a:rPr lang="en-US" dirty="0"/>
            <a:t>First there will be inflammation in the joint (especially in the synovial fluid) associated with hyperplasia (</a:t>
          </a:r>
          <a:r>
            <a:rPr lang="en-GB" dirty="0"/>
            <a:t>the place of the joint got bigger)</a:t>
          </a:r>
          <a:endParaRPr lang="en-US" dirty="0"/>
        </a:p>
      </dgm:t>
    </dgm:pt>
    <dgm:pt modelId="{A9567C91-7800-C342-B8A1-2D6797DEBE90}" type="parTrans" cxnId="{A1CA0948-5DBE-5742-8928-58B86AC49C1C}">
      <dgm:prSet/>
      <dgm:spPr/>
      <dgm:t>
        <a:bodyPr/>
        <a:lstStyle/>
        <a:p>
          <a:endParaRPr lang="en-US"/>
        </a:p>
      </dgm:t>
    </dgm:pt>
    <dgm:pt modelId="{A0D19E5B-0819-0E4A-AC10-E2478894F249}" type="sibTrans" cxnId="{A1CA0948-5DBE-5742-8928-58B86AC49C1C}">
      <dgm:prSet/>
      <dgm:spPr/>
      <dgm:t>
        <a:bodyPr/>
        <a:lstStyle/>
        <a:p>
          <a:endParaRPr lang="en-US"/>
        </a:p>
      </dgm:t>
    </dgm:pt>
    <dgm:pt modelId="{68BDA221-FB17-1E4F-BA12-67696CC7B4B1}">
      <dgm:prSet phldrT="[Text]"/>
      <dgm:spPr/>
      <dgm:t>
        <a:bodyPr/>
        <a:lstStyle/>
        <a:p>
          <a:r>
            <a:rPr lang="en-US" dirty="0"/>
            <a:t>autoantibody production (rheumatoid factor) </a:t>
          </a:r>
        </a:p>
      </dgm:t>
    </dgm:pt>
    <dgm:pt modelId="{1D0CC4E1-38D0-4145-9C74-240BED053085}" type="parTrans" cxnId="{00D3E9C0-C188-4C42-BE22-A0C9394834E4}">
      <dgm:prSet/>
      <dgm:spPr/>
      <dgm:t>
        <a:bodyPr/>
        <a:lstStyle/>
        <a:p>
          <a:endParaRPr lang="en-US"/>
        </a:p>
      </dgm:t>
    </dgm:pt>
    <dgm:pt modelId="{DCC1806D-CE39-7448-8EA4-E84B0E1AE192}" type="sibTrans" cxnId="{00D3E9C0-C188-4C42-BE22-A0C9394834E4}">
      <dgm:prSet/>
      <dgm:spPr/>
      <dgm:t>
        <a:bodyPr/>
        <a:lstStyle/>
        <a:p>
          <a:endParaRPr lang="en-US"/>
        </a:p>
      </dgm:t>
    </dgm:pt>
    <dgm:pt modelId="{4564BFF4-F414-DA40-9F2A-598BCC018F1A}">
      <dgm:prSet phldrT="[Text]"/>
      <dgm:spPr/>
      <dgm:t>
        <a:bodyPr/>
        <a:lstStyle/>
        <a:p>
          <a:r>
            <a:rPr lang="en-US" dirty="0"/>
            <a:t>The inflammation started, so the T-cells and B-cells will stimulate and that will produce antibodies</a:t>
          </a:r>
        </a:p>
      </dgm:t>
    </dgm:pt>
    <dgm:pt modelId="{DE3DF825-186D-1E4E-95C2-F7BC4215FB9D}" type="parTrans" cxnId="{E4AC434A-718A-634A-9C8D-9C27797FC74B}">
      <dgm:prSet/>
      <dgm:spPr/>
      <dgm:t>
        <a:bodyPr/>
        <a:lstStyle/>
        <a:p>
          <a:endParaRPr lang="en-US"/>
        </a:p>
      </dgm:t>
    </dgm:pt>
    <dgm:pt modelId="{DB21F6CA-DAD7-6E41-80E8-763C39772B9E}" type="sibTrans" cxnId="{E4AC434A-718A-634A-9C8D-9C27797FC74B}">
      <dgm:prSet/>
      <dgm:spPr/>
      <dgm:t>
        <a:bodyPr/>
        <a:lstStyle/>
        <a:p>
          <a:endParaRPr lang="en-US"/>
        </a:p>
      </dgm:t>
    </dgm:pt>
    <dgm:pt modelId="{6F92C7EE-ECE5-CA46-B261-0DA28E0A0D11}">
      <dgm:prSet phldrT="[Text]"/>
      <dgm:spPr/>
      <dgm:t>
        <a:bodyPr/>
        <a:lstStyle/>
        <a:p>
          <a:r>
            <a:rPr lang="en-US" dirty="0"/>
            <a:t>cartilage and bone destruction (deformity)</a:t>
          </a:r>
        </a:p>
      </dgm:t>
    </dgm:pt>
    <dgm:pt modelId="{99895676-FCD5-FF44-9554-838E4AF3DE6C}" type="parTrans" cxnId="{432D674E-3E5C-0F4D-BF3E-569C299137B0}">
      <dgm:prSet/>
      <dgm:spPr/>
      <dgm:t>
        <a:bodyPr/>
        <a:lstStyle/>
        <a:p>
          <a:endParaRPr lang="en-US"/>
        </a:p>
      </dgm:t>
    </dgm:pt>
    <dgm:pt modelId="{054CAF2F-9700-F644-9CAD-FA8CAE61EB65}" type="sibTrans" cxnId="{432D674E-3E5C-0F4D-BF3E-569C299137B0}">
      <dgm:prSet/>
      <dgm:spPr/>
      <dgm:t>
        <a:bodyPr/>
        <a:lstStyle/>
        <a:p>
          <a:endParaRPr lang="en-US"/>
        </a:p>
      </dgm:t>
    </dgm:pt>
    <dgm:pt modelId="{9002FFC8-9069-824F-879D-6BC55FC7E5B5}">
      <dgm:prSet phldrT="[Text]"/>
      <dgm:spPr/>
      <dgm:t>
        <a:bodyPr/>
        <a:lstStyle/>
        <a:p>
          <a:r>
            <a:rPr lang="ar-SA" dirty="0"/>
            <a:t> </a:t>
          </a:r>
          <a:r>
            <a:rPr lang="en-US" dirty="0"/>
            <a:t>the cytokines producing from the inflammatory cells will stimulate the osteoclast (TNF-α) and chondrocyte (which degrades the collagens “cartilage’) </a:t>
          </a:r>
        </a:p>
      </dgm:t>
    </dgm:pt>
    <dgm:pt modelId="{9C0CC3E3-680E-534E-9ACA-26DD920B25A2}" type="parTrans" cxnId="{885C207F-22C4-B14F-B0DA-5C227DABB6E6}">
      <dgm:prSet/>
      <dgm:spPr/>
      <dgm:t>
        <a:bodyPr/>
        <a:lstStyle/>
        <a:p>
          <a:endParaRPr lang="en-US"/>
        </a:p>
      </dgm:t>
    </dgm:pt>
    <dgm:pt modelId="{EAFEB08A-6908-C34D-A302-C9402F017AB9}" type="sibTrans" cxnId="{885C207F-22C4-B14F-B0DA-5C227DABB6E6}">
      <dgm:prSet/>
      <dgm:spPr/>
      <dgm:t>
        <a:bodyPr/>
        <a:lstStyle/>
        <a:p>
          <a:pPr rtl="0"/>
          <a:endParaRPr lang="en-US"/>
        </a:p>
      </dgm:t>
    </dgm:pt>
    <dgm:pt modelId="{FA5D33EC-AB48-654A-9967-949B1C11CF16}" type="pres">
      <dgm:prSet presAssocID="{CB500040-0A7F-5B45-8CA4-BA607948660D}" presName="linearFlow" presStyleCnt="0">
        <dgm:presLayoutVars>
          <dgm:dir/>
          <dgm:animLvl val="lvl"/>
          <dgm:resizeHandles val="exact"/>
        </dgm:presLayoutVars>
      </dgm:prSet>
      <dgm:spPr/>
    </dgm:pt>
    <dgm:pt modelId="{B17C1C8B-1539-8C43-BC96-83FB868EA092}" type="pres">
      <dgm:prSet presAssocID="{5AD57595-D9F2-8B45-8FDA-92DF19BE7DF2}" presName="composite" presStyleCnt="0"/>
      <dgm:spPr/>
    </dgm:pt>
    <dgm:pt modelId="{43C8AFA0-FAF8-EE49-99FB-13544AF702CD}" type="pres">
      <dgm:prSet presAssocID="{5AD57595-D9F2-8B45-8FDA-92DF19BE7DF2}" presName="parTx" presStyleLbl="node1" presStyleIdx="0" presStyleCnt="3">
        <dgm:presLayoutVars>
          <dgm:chMax val="0"/>
          <dgm:chPref val="0"/>
          <dgm:bulletEnabled val="1"/>
        </dgm:presLayoutVars>
      </dgm:prSet>
      <dgm:spPr/>
    </dgm:pt>
    <dgm:pt modelId="{0895C296-DF2D-154B-92BA-4234E4617B60}" type="pres">
      <dgm:prSet presAssocID="{5AD57595-D9F2-8B45-8FDA-92DF19BE7DF2}" presName="parSh" presStyleLbl="node1" presStyleIdx="0" presStyleCnt="3"/>
      <dgm:spPr/>
    </dgm:pt>
    <dgm:pt modelId="{0600908B-85F8-554B-8ED2-2013304263E7}" type="pres">
      <dgm:prSet presAssocID="{5AD57595-D9F2-8B45-8FDA-92DF19BE7DF2}" presName="desTx" presStyleLbl="fgAcc1" presStyleIdx="0" presStyleCnt="3">
        <dgm:presLayoutVars>
          <dgm:bulletEnabled val="1"/>
        </dgm:presLayoutVars>
      </dgm:prSet>
      <dgm:spPr/>
    </dgm:pt>
    <dgm:pt modelId="{4A529015-326C-104A-9FD7-FC4AD3B50259}" type="pres">
      <dgm:prSet presAssocID="{280C2F5C-05B8-9543-A1C4-48E451D1B1CB}" presName="sibTrans" presStyleLbl="sibTrans2D1" presStyleIdx="0" presStyleCnt="2"/>
      <dgm:spPr/>
    </dgm:pt>
    <dgm:pt modelId="{5F117505-0FA7-FD40-93CA-61BAEBC07F3D}" type="pres">
      <dgm:prSet presAssocID="{280C2F5C-05B8-9543-A1C4-48E451D1B1CB}" presName="connTx" presStyleLbl="sibTrans2D1" presStyleIdx="0" presStyleCnt="2"/>
      <dgm:spPr/>
    </dgm:pt>
    <dgm:pt modelId="{39563839-CC83-BD4D-BE87-2B11A27A50FA}" type="pres">
      <dgm:prSet presAssocID="{68BDA221-FB17-1E4F-BA12-67696CC7B4B1}" presName="composite" presStyleCnt="0"/>
      <dgm:spPr/>
    </dgm:pt>
    <dgm:pt modelId="{6FF199EE-27E5-CD47-A619-F8524CC6A07F}" type="pres">
      <dgm:prSet presAssocID="{68BDA221-FB17-1E4F-BA12-67696CC7B4B1}" presName="parTx" presStyleLbl="node1" presStyleIdx="0" presStyleCnt="3">
        <dgm:presLayoutVars>
          <dgm:chMax val="0"/>
          <dgm:chPref val="0"/>
          <dgm:bulletEnabled val="1"/>
        </dgm:presLayoutVars>
      </dgm:prSet>
      <dgm:spPr/>
    </dgm:pt>
    <dgm:pt modelId="{C54DB90C-8CE4-A946-86D5-235D2E516E20}" type="pres">
      <dgm:prSet presAssocID="{68BDA221-FB17-1E4F-BA12-67696CC7B4B1}" presName="parSh" presStyleLbl="node1" presStyleIdx="1" presStyleCnt="3"/>
      <dgm:spPr/>
    </dgm:pt>
    <dgm:pt modelId="{779F88E8-296C-7C43-A3C9-8EE8634698EA}" type="pres">
      <dgm:prSet presAssocID="{68BDA221-FB17-1E4F-BA12-67696CC7B4B1}" presName="desTx" presStyleLbl="fgAcc1" presStyleIdx="1" presStyleCnt="3">
        <dgm:presLayoutVars>
          <dgm:bulletEnabled val="1"/>
        </dgm:presLayoutVars>
      </dgm:prSet>
      <dgm:spPr/>
    </dgm:pt>
    <dgm:pt modelId="{AC02E5EB-F37B-3742-9C08-9BD860FF81BE}" type="pres">
      <dgm:prSet presAssocID="{DCC1806D-CE39-7448-8EA4-E84B0E1AE192}" presName="sibTrans" presStyleLbl="sibTrans2D1" presStyleIdx="1" presStyleCnt="2"/>
      <dgm:spPr/>
    </dgm:pt>
    <dgm:pt modelId="{9359B3E5-E866-7445-976C-7D911D3AAE47}" type="pres">
      <dgm:prSet presAssocID="{DCC1806D-CE39-7448-8EA4-E84B0E1AE192}" presName="connTx" presStyleLbl="sibTrans2D1" presStyleIdx="1" presStyleCnt="2"/>
      <dgm:spPr/>
    </dgm:pt>
    <dgm:pt modelId="{AEEF0DB5-5807-A941-9692-B6B2AA9D0B2D}" type="pres">
      <dgm:prSet presAssocID="{6F92C7EE-ECE5-CA46-B261-0DA28E0A0D11}" presName="composite" presStyleCnt="0"/>
      <dgm:spPr/>
    </dgm:pt>
    <dgm:pt modelId="{E93468DA-E056-C94D-BB94-9208A02BBE65}" type="pres">
      <dgm:prSet presAssocID="{6F92C7EE-ECE5-CA46-B261-0DA28E0A0D11}" presName="parTx" presStyleLbl="node1" presStyleIdx="1" presStyleCnt="3">
        <dgm:presLayoutVars>
          <dgm:chMax val="0"/>
          <dgm:chPref val="0"/>
          <dgm:bulletEnabled val="1"/>
        </dgm:presLayoutVars>
      </dgm:prSet>
      <dgm:spPr/>
    </dgm:pt>
    <dgm:pt modelId="{9DF5D924-D832-B344-8052-465404167B81}" type="pres">
      <dgm:prSet presAssocID="{6F92C7EE-ECE5-CA46-B261-0DA28E0A0D11}" presName="parSh" presStyleLbl="node1" presStyleIdx="2" presStyleCnt="3"/>
      <dgm:spPr/>
    </dgm:pt>
    <dgm:pt modelId="{052F2DEC-8EB3-0342-ADD6-22576A653601}" type="pres">
      <dgm:prSet presAssocID="{6F92C7EE-ECE5-CA46-B261-0DA28E0A0D11}" presName="desTx" presStyleLbl="fgAcc1" presStyleIdx="2" presStyleCnt="3">
        <dgm:presLayoutVars>
          <dgm:bulletEnabled val="1"/>
        </dgm:presLayoutVars>
      </dgm:prSet>
      <dgm:spPr/>
    </dgm:pt>
  </dgm:ptLst>
  <dgm:cxnLst>
    <dgm:cxn modelId="{B346F865-0DDB-D744-87E8-D437A728298A}" type="presOf" srcId="{68BDA221-FB17-1E4F-BA12-67696CC7B4B1}" destId="{6FF199EE-27E5-CD47-A619-F8524CC6A07F}" srcOrd="0" destOrd="0" presId="urn:microsoft.com/office/officeart/2005/8/layout/process3"/>
    <dgm:cxn modelId="{4DA9CFE2-F358-2846-A6E0-A4494AE87129}" type="presOf" srcId="{9002FFC8-9069-824F-879D-6BC55FC7E5B5}" destId="{052F2DEC-8EB3-0342-ADD6-22576A653601}" srcOrd="0" destOrd="0" presId="urn:microsoft.com/office/officeart/2005/8/layout/process3"/>
    <dgm:cxn modelId="{E3160CA4-9617-1440-BA62-BD3EABE7837B}" type="presOf" srcId="{CB500040-0A7F-5B45-8CA4-BA607948660D}" destId="{FA5D33EC-AB48-654A-9967-949B1C11CF16}" srcOrd="0" destOrd="0" presId="urn:microsoft.com/office/officeart/2005/8/layout/process3"/>
    <dgm:cxn modelId="{CC7A5E2D-96A3-7141-ADDF-4960164F5F46}" type="presOf" srcId="{6F92C7EE-ECE5-CA46-B261-0DA28E0A0D11}" destId="{9DF5D924-D832-B344-8052-465404167B81}" srcOrd="1" destOrd="0" presId="urn:microsoft.com/office/officeart/2005/8/layout/process3"/>
    <dgm:cxn modelId="{A1CA0948-5DBE-5742-8928-58B86AC49C1C}" srcId="{5AD57595-D9F2-8B45-8FDA-92DF19BE7DF2}" destId="{E4A2B902-9C2E-1840-A7B2-E5A8486F117E}" srcOrd="0" destOrd="0" parTransId="{A9567C91-7800-C342-B8A1-2D6797DEBE90}" sibTransId="{A0D19E5B-0819-0E4A-AC10-E2478894F249}"/>
    <dgm:cxn modelId="{F2415152-14C8-BA48-8400-E77E2FB5F551}" type="presOf" srcId="{5AD57595-D9F2-8B45-8FDA-92DF19BE7DF2}" destId="{0895C296-DF2D-154B-92BA-4234E4617B60}" srcOrd="1" destOrd="0" presId="urn:microsoft.com/office/officeart/2005/8/layout/process3"/>
    <dgm:cxn modelId="{AACF05F9-9C59-924A-AD04-DD8B562C151A}" type="presOf" srcId="{DCC1806D-CE39-7448-8EA4-E84B0E1AE192}" destId="{AC02E5EB-F37B-3742-9C08-9BD860FF81BE}" srcOrd="0" destOrd="0" presId="urn:microsoft.com/office/officeart/2005/8/layout/process3"/>
    <dgm:cxn modelId="{E4AC434A-718A-634A-9C8D-9C27797FC74B}" srcId="{68BDA221-FB17-1E4F-BA12-67696CC7B4B1}" destId="{4564BFF4-F414-DA40-9F2A-598BCC018F1A}" srcOrd="0" destOrd="0" parTransId="{DE3DF825-186D-1E4E-95C2-F7BC4215FB9D}" sibTransId="{DB21F6CA-DAD7-6E41-80E8-763C39772B9E}"/>
    <dgm:cxn modelId="{4869BAEE-F7C0-9844-BD32-D2E9B383D789}" type="presOf" srcId="{E4A2B902-9C2E-1840-A7B2-E5A8486F117E}" destId="{0600908B-85F8-554B-8ED2-2013304263E7}" srcOrd="0" destOrd="0" presId="urn:microsoft.com/office/officeart/2005/8/layout/process3"/>
    <dgm:cxn modelId="{00D3E9C0-C188-4C42-BE22-A0C9394834E4}" srcId="{CB500040-0A7F-5B45-8CA4-BA607948660D}" destId="{68BDA221-FB17-1E4F-BA12-67696CC7B4B1}" srcOrd="1" destOrd="0" parTransId="{1D0CC4E1-38D0-4145-9C74-240BED053085}" sibTransId="{DCC1806D-CE39-7448-8EA4-E84B0E1AE192}"/>
    <dgm:cxn modelId="{48544254-A71C-1F45-8D7D-1EA45169231E}" type="presOf" srcId="{6F92C7EE-ECE5-CA46-B261-0DA28E0A0D11}" destId="{E93468DA-E056-C94D-BB94-9208A02BBE65}" srcOrd="0" destOrd="0" presId="urn:microsoft.com/office/officeart/2005/8/layout/process3"/>
    <dgm:cxn modelId="{49D9CC3D-F5E9-A745-AF81-8894301C8FB2}" type="presOf" srcId="{DCC1806D-CE39-7448-8EA4-E84B0E1AE192}" destId="{9359B3E5-E866-7445-976C-7D911D3AAE47}" srcOrd="1" destOrd="0" presId="urn:microsoft.com/office/officeart/2005/8/layout/process3"/>
    <dgm:cxn modelId="{2BC44C7E-5CB3-CC4B-A6F2-85F98754D6B3}" type="presOf" srcId="{68BDA221-FB17-1E4F-BA12-67696CC7B4B1}" destId="{C54DB90C-8CE4-A946-86D5-235D2E516E20}" srcOrd="1" destOrd="0" presId="urn:microsoft.com/office/officeart/2005/8/layout/process3"/>
    <dgm:cxn modelId="{885C207F-22C4-B14F-B0DA-5C227DABB6E6}" srcId="{6F92C7EE-ECE5-CA46-B261-0DA28E0A0D11}" destId="{9002FFC8-9069-824F-879D-6BC55FC7E5B5}" srcOrd="0" destOrd="0" parTransId="{9C0CC3E3-680E-534E-9ACA-26DD920B25A2}" sibTransId="{EAFEB08A-6908-C34D-A302-C9402F017AB9}"/>
    <dgm:cxn modelId="{432D674E-3E5C-0F4D-BF3E-569C299137B0}" srcId="{CB500040-0A7F-5B45-8CA4-BA607948660D}" destId="{6F92C7EE-ECE5-CA46-B261-0DA28E0A0D11}" srcOrd="2" destOrd="0" parTransId="{99895676-FCD5-FF44-9554-838E4AF3DE6C}" sibTransId="{054CAF2F-9700-F644-9CAD-FA8CAE61EB65}"/>
    <dgm:cxn modelId="{64E1DFA5-C9E1-004A-8CD7-542C523FCF19}" type="presOf" srcId="{4564BFF4-F414-DA40-9F2A-598BCC018F1A}" destId="{779F88E8-296C-7C43-A3C9-8EE8634698EA}" srcOrd="0" destOrd="0" presId="urn:microsoft.com/office/officeart/2005/8/layout/process3"/>
    <dgm:cxn modelId="{59C9CA2D-7E05-CF49-AE5E-F8084D3E4273}" type="presOf" srcId="{280C2F5C-05B8-9543-A1C4-48E451D1B1CB}" destId="{4A529015-326C-104A-9FD7-FC4AD3B50259}" srcOrd="0" destOrd="0" presId="urn:microsoft.com/office/officeart/2005/8/layout/process3"/>
    <dgm:cxn modelId="{F34B2B2E-BB4F-B34F-B248-01A8E3FD77F8}" type="presOf" srcId="{5AD57595-D9F2-8B45-8FDA-92DF19BE7DF2}" destId="{43C8AFA0-FAF8-EE49-99FB-13544AF702CD}" srcOrd="0" destOrd="0" presId="urn:microsoft.com/office/officeart/2005/8/layout/process3"/>
    <dgm:cxn modelId="{7E4799FE-B911-7A41-85D1-504DFF773DE1}" type="presOf" srcId="{280C2F5C-05B8-9543-A1C4-48E451D1B1CB}" destId="{5F117505-0FA7-FD40-93CA-61BAEBC07F3D}" srcOrd="1" destOrd="0" presId="urn:microsoft.com/office/officeart/2005/8/layout/process3"/>
    <dgm:cxn modelId="{B54D16EC-A2ED-8942-97C7-88B93431B0F8}" srcId="{CB500040-0A7F-5B45-8CA4-BA607948660D}" destId="{5AD57595-D9F2-8B45-8FDA-92DF19BE7DF2}" srcOrd="0" destOrd="0" parTransId="{928C496C-DA0E-7344-8B75-2C15D2D776D7}" sibTransId="{280C2F5C-05B8-9543-A1C4-48E451D1B1CB}"/>
    <dgm:cxn modelId="{2855E85E-66AD-674A-BEC1-15F6844A34FC}" type="presParOf" srcId="{FA5D33EC-AB48-654A-9967-949B1C11CF16}" destId="{B17C1C8B-1539-8C43-BC96-83FB868EA092}" srcOrd="0" destOrd="0" presId="urn:microsoft.com/office/officeart/2005/8/layout/process3"/>
    <dgm:cxn modelId="{66425E13-7F37-1040-8483-E73555946A99}" type="presParOf" srcId="{B17C1C8B-1539-8C43-BC96-83FB868EA092}" destId="{43C8AFA0-FAF8-EE49-99FB-13544AF702CD}" srcOrd="0" destOrd="0" presId="urn:microsoft.com/office/officeart/2005/8/layout/process3"/>
    <dgm:cxn modelId="{429DA9E5-1E63-D144-A72B-97E7C4985D31}" type="presParOf" srcId="{B17C1C8B-1539-8C43-BC96-83FB868EA092}" destId="{0895C296-DF2D-154B-92BA-4234E4617B60}" srcOrd="1" destOrd="0" presId="urn:microsoft.com/office/officeart/2005/8/layout/process3"/>
    <dgm:cxn modelId="{C1B432E6-0B7D-C24D-B0CC-0E47429EFC5A}" type="presParOf" srcId="{B17C1C8B-1539-8C43-BC96-83FB868EA092}" destId="{0600908B-85F8-554B-8ED2-2013304263E7}" srcOrd="2" destOrd="0" presId="urn:microsoft.com/office/officeart/2005/8/layout/process3"/>
    <dgm:cxn modelId="{C6247113-E257-9240-B572-3EE0209E1DB3}" type="presParOf" srcId="{FA5D33EC-AB48-654A-9967-949B1C11CF16}" destId="{4A529015-326C-104A-9FD7-FC4AD3B50259}" srcOrd="1" destOrd="0" presId="urn:microsoft.com/office/officeart/2005/8/layout/process3"/>
    <dgm:cxn modelId="{CDE2C924-1AF1-B240-B641-31E8BB8BCC45}" type="presParOf" srcId="{4A529015-326C-104A-9FD7-FC4AD3B50259}" destId="{5F117505-0FA7-FD40-93CA-61BAEBC07F3D}" srcOrd="0" destOrd="0" presId="urn:microsoft.com/office/officeart/2005/8/layout/process3"/>
    <dgm:cxn modelId="{11EE5168-F134-A840-BA52-DDC1DA2BBA24}" type="presParOf" srcId="{FA5D33EC-AB48-654A-9967-949B1C11CF16}" destId="{39563839-CC83-BD4D-BE87-2B11A27A50FA}" srcOrd="2" destOrd="0" presId="urn:microsoft.com/office/officeart/2005/8/layout/process3"/>
    <dgm:cxn modelId="{1B76FFE8-E36A-224E-B016-E1403D152038}" type="presParOf" srcId="{39563839-CC83-BD4D-BE87-2B11A27A50FA}" destId="{6FF199EE-27E5-CD47-A619-F8524CC6A07F}" srcOrd="0" destOrd="0" presId="urn:microsoft.com/office/officeart/2005/8/layout/process3"/>
    <dgm:cxn modelId="{98CD9B1F-50A9-A943-B64E-3F44295FF145}" type="presParOf" srcId="{39563839-CC83-BD4D-BE87-2B11A27A50FA}" destId="{C54DB90C-8CE4-A946-86D5-235D2E516E20}" srcOrd="1" destOrd="0" presId="urn:microsoft.com/office/officeart/2005/8/layout/process3"/>
    <dgm:cxn modelId="{6A5D893B-F62D-A44D-8214-549FF4D4B8B6}" type="presParOf" srcId="{39563839-CC83-BD4D-BE87-2B11A27A50FA}" destId="{779F88E8-296C-7C43-A3C9-8EE8634698EA}" srcOrd="2" destOrd="0" presId="urn:microsoft.com/office/officeart/2005/8/layout/process3"/>
    <dgm:cxn modelId="{9EC2B3CD-33C0-7F45-90FF-1D91FDCE6269}" type="presParOf" srcId="{FA5D33EC-AB48-654A-9967-949B1C11CF16}" destId="{AC02E5EB-F37B-3742-9C08-9BD860FF81BE}" srcOrd="3" destOrd="0" presId="urn:microsoft.com/office/officeart/2005/8/layout/process3"/>
    <dgm:cxn modelId="{8D7844D5-1560-D249-ABA9-BA17E20D37E5}" type="presParOf" srcId="{AC02E5EB-F37B-3742-9C08-9BD860FF81BE}" destId="{9359B3E5-E866-7445-976C-7D911D3AAE47}" srcOrd="0" destOrd="0" presId="urn:microsoft.com/office/officeart/2005/8/layout/process3"/>
    <dgm:cxn modelId="{69DEC9F4-D175-A34B-A2C4-337131FC9EF2}" type="presParOf" srcId="{FA5D33EC-AB48-654A-9967-949B1C11CF16}" destId="{AEEF0DB5-5807-A941-9692-B6B2AA9D0B2D}" srcOrd="4" destOrd="0" presId="urn:microsoft.com/office/officeart/2005/8/layout/process3"/>
    <dgm:cxn modelId="{82BE62A5-D080-5E4A-A63D-FDAFF5706F7C}" type="presParOf" srcId="{AEEF0DB5-5807-A941-9692-B6B2AA9D0B2D}" destId="{E93468DA-E056-C94D-BB94-9208A02BBE65}" srcOrd="0" destOrd="0" presId="urn:microsoft.com/office/officeart/2005/8/layout/process3"/>
    <dgm:cxn modelId="{DFCED943-3FDB-274E-8B5F-5815727183B0}" type="presParOf" srcId="{AEEF0DB5-5807-A941-9692-B6B2AA9D0B2D}" destId="{9DF5D924-D832-B344-8052-465404167B81}" srcOrd="1" destOrd="0" presId="urn:microsoft.com/office/officeart/2005/8/layout/process3"/>
    <dgm:cxn modelId="{7A163666-A9AE-A94D-B008-500963C90457}" type="presParOf" srcId="{AEEF0DB5-5807-A941-9692-B6B2AA9D0B2D}" destId="{052F2DEC-8EB3-0342-ADD6-22576A65360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248BED-37D8-8149-B9AC-AE6F3D50D58C}" type="doc">
      <dgm:prSet loTypeId="urn:microsoft.com/office/officeart/2005/8/layout/vList2" loCatId="" qsTypeId="urn:microsoft.com/office/officeart/2005/8/quickstyle/3D1" qsCatId="3D" csTypeId="urn:microsoft.com/office/officeart/2005/8/colors/accent1_4" csCatId="accent1" phldr="1"/>
      <dgm:spPr/>
      <dgm:t>
        <a:bodyPr/>
        <a:lstStyle/>
        <a:p>
          <a:endParaRPr lang="en-US"/>
        </a:p>
      </dgm:t>
    </dgm:pt>
    <dgm:pt modelId="{666EC8A8-352D-DC4C-8077-1C512F5944B2}">
      <dgm:prSet phldrT="[Text]"/>
      <dgm:spPr/>
      <dgm:t>
        <a:bodyPr/>
        <a:lstStyle/>
        <a:p>
          <a:r>
            <a:rPr lang="en-US" dirty="0"/>
            <a:t>Early treatment</a:t>
          </a:r>
        </a:p>
      </dgm:t>
    </dgm:pt>
    <dgm:pt modelId="{B5CFA190-36E9-AF45-B161-C006DEAA5207}" type="parTrans" cxnId="{BCCAF63E-4970-5440-9073-4DDB98D7691A}">
      <dgm:prSet/>
      <dgm:spPr/>
      <dgm:t>
        <a:bodyPr/>
        <a:lstStyle/>
        <a:p>
          <a:endParaRPr lang="en-US"/>
        </a:p>
      </dgm:t>
    </dgm:pt>
    <dgm:pt modelId="{2439F57F-A6EE-C343-93B8-6C850D9D5C44}" type="sibTrans" cxnId="{BCCAF63E-4970-5440-9073-4DDB98D7691A}">
      <dgm:prSet/>
      <dgm:spPr/>
      <dgm:t>
        <a:bodyPr/>
        <a:lstStyle/>
        <a:p>
          <a:endParaRPr lang="en-US"/>
        </a:p>
      </dgm:t>
    </dgm:pt>
    <dgm:pt modelId="{C0B74E90-D3C4-D549-B9E8-8226FD4E26D9}">
      <dgm:prSet phldrT="[Text]" custT="1"/>
      <dgm:spPr/>
      <dgm:t>
        <a:bodyPr/>
        <a:lstStyle/>
        <a:p>
          <a:r>
            <a:rPr lang="en-US" sz="1400">
              <a:latin typeface="+mn-lt"/>
              <a:cs typeface="Arial" pitchFamily="34" charset="0"/>
            </a:rPr>
            <a:t>long-term benefits of the</a:t>
          </a:r>
          <a:r>
            <a:rPr lang="en-US" sz="1400" baseline="0">
              <a:latin typeface="+mn-lt"/>
              <a:cs typeface="Arial" pitchFamily="34" charset="0"/>
            </a:rPr>
            <a:t> treatment</a:t>
          </a:r>
        </a:p>
        <a:p>
          <a:r>
            <a:rPr lang="en-US" sz="1400" baseline="0">
              <a:solidFill>
                <a:schemeClr val="bg1">
                  <a:lumMod val="50000"/>
                </a:schemeClr>
              </a:solidFill>
              <a:latin typeface="+mn-lt"/>
              <a:cs typeface="Arial" pitchFamily="34" charset="0"/>
            </a:rPr>
            <a:t>The disease has not effect the whole joint or many joints in the body, and the drugs will slow the prognosis of the disease</a:t>
          </a:r>
          <a:endParaRPr lang="en-US" sz="1400">
            <a:solidFill>
              <a:schemeClr val="bg1">
                <a:lumMod val="50000"/>
              </a:schemeClr>
            </a:solidFill>
            <a:latin typeface="+mn-lt"/>
          </a:endParaRPr>
        </a:p>
      </dgm:t>
    </dgm:pt>
    <dgm:pt modelId="{FC8EE5C2-4258-3047-ACF7-B676CBAFF3BC}" type="parTrans" cxnId="{CF0AC2D0-10CC-C442-BDD8-6F42D12F25A1}">
      <dgm:prSet/>
      <dgm:spPr/>
      <dgm:t>
        <a:bodyPr/>
        <a:lstStyle/>
        <a:p>
          <a:endParaRPr lang="en-US"/>
        </a:p>
      </dgm:t>
    </dgm:pt>
    <dgm:pt modelId="{09506C90-6294-1E4B-887A-0017E776030A}" type="sibTrans" cxnId="{CF0AC2D0-10CC-C442-BDD8-6F42D12F25A1}">
      <dgm:prSet/>
      <dgm:spPr/>
      <dgm:t>
        <a:bodyPr/>
        <a:lstStyle/>
        <a:p>
          <a:endParaRPr lang="en-US"/>
        </a:p>
      </dgm:t>
    </dgm:pt>
    <dgm:pt modelId="{CABE4D7C-517D-A242-8195-9E383076E37F}">
      <dgm:prSet phldrT="[Text]"/>
      <dgm:spPr/>
      <dgm:t>
        <a:bodyPr/>
        <a:lstStyle/>
        <a:p>
          <a:r>
            <a:rPr lang="en-US" dirty="0"/>
            <a:t>Late</a:t>
          </a:r>
          <a:r>
            <a:rPr lang="en-US" baseline="0" dirty="0"/>
            <a:t> treatment</a:t>
          </a:r>
          <a:endParaRPr lang="en-US" dirty="0"/>
        </a:p>
      </dgm:t>
    </dgm:pt>
    <dgm:pt modelId="{FE616EA2-5548-DD4C-B713-2696B0A9DE4A}" type="parTrans" cxnId="{A4EA86CC-80B1-AC46-B1B8-4C2281B019A3}">
      <dgm:prSet/>
      <dgm:spPr/>
      <dgm:t>
        <a:bodyPr/>
        <a:lstStyle/>
        <a:p>
          <a:endParaRPr lang="en-US"/>
        </a:p>
      </dgm:t>
    </dgm:pt>
    <dgm:pt modelId="{D2BA3495-DB4E-6644-A9BE-796BEB6E97AA}" type="sibTrans" cxnId="{A4EA86CC-80B1-AC46-B1B8-4C2281B019A3}">
      <dgm:prSet/>
      <dgm:spPr/>
      <dgm:t>
        <a:bodyPr/>
        <a:lstStyle/>
        <a:p>
          <a:endParaRPr lang="en-US"/>
        </a:p>
      </dgm:t>
    </dgm:pt>
    <dgm:pt modelId="{8BB93442-C3FD-9A49-AD4F-62C71547E264}">
      <dgm:prSet phldrT="[Text]" custT="1"/>
      <dgm:spPr/>
      <dgm:t>
        <a:bodyPr/>
        <a:lstStyle/>
        <a:p>
          <a:r>
            <a:rPr lang="en-US" sz="1400" dirty="0"/>
            <a:t>Sever disease + increasing in the mortality</a:t>
          </a:r>
        </a:p>
        <a:p>
          <a:r>
            <a:rPr lang="en-US" sz="1400" dirty="0">
              <a:solidFill>
                <a:schemeClr val="bg1">
                  <a:lumMod val="50000"/>
                </a:schemeClr>
              </a:solidFill>
            </a:rPr>
            <a:t>the</a:t>
          </a:r>
          <a:r>
            <a:rPr lang="en-US" sz="1400" baseline="0" dirty="0">
              <a:solidFill>
                <a:schemeClr val="bg1">
                  <a:lumMod val="50000"/>
                </a:schemeClr>
              </a:solidFill>
            </a:rPr>
            <a:t> disease effect manly so many joints in the body, so the prognosis of the disease is very sever, the drugs cannot treat anything</a:t>
          </a:r>
          <a:endParaRPr lang="en-US" sz="1400" dirty="0">
            <a:solidFill>
              <a:schemeClr val="bg1">
                <a:lumMod val="50000"/>
              </a:schemeClr>
            </a:solidFill>
          </a:endParaRPr>
        </a:p>
      </dgm:t>
    </dgm:pt>
    <dgm:pt modelId="{A77A88CE-A907-6E4E-BD72-7D0F3DE6AA39}" type="parTrans" cxnId="{ECD94D67-6E6D-8546-811E-7A047E2DE487}">
      <dgm:prSet/>
      <dgm:spPr/>
      <dgm:t>
        <a:bodyPr/>
        <a:lstStyle/>
        <a:p>
          <a:endParaRPr lang="en-US"/>
        </a:p>
      </dgm:t>
    </dgm:pt>
    <dgm:pt modelId="{25CCE709-7C30-104E-82EE-C3787384A4F6}" type="sibTrans" cxnId="{ECD94D67-6E6D-8546-811E-7A047E2DE487}">
      <dgm:prSet/>
      <dgm:spPr/>
      <dgm:t>
        <a:bodyPr/>
        <a:lstStyle/>
        <a:p>
          <a:pPr rtl="0"/>
          <a:endParaRPr lang="en-US"/>
        </a:p>
      </dgm:t>
    </dgm:pt>
    <dgm:pt modelId="{4C131CA3-2F51-CD41-8DE2-959BFEF4833D}" type="pres">
      <dgm:prSet presAssocID="{01248BED-37D8-8149-B9AC-AE6F3D50D58C}" presName="linear" presStyleCnt="0">
        <dgm:presLayoutVars>
          <dgm:animLvl val="lvl"/>
          <dgm:resizeHandles val="exact"/>
        </dgm:presLayoutVars>
      </dgm:prSet>
      <dgm:spPr/>
    </dgm:pt>
    <dgm:pt modelId="{4CD05C36-D370-3A4B-B156-7A6B5A53769B}" type="pres">
      <dgm:prSet presAssocID="{666EC8A8-352D-DC4C-8077-1C512F5944B2}" presName="parentText" presStyleLbl="node1" presStyleIdx="0" presStyleCnt="2">
        <dgm:presLayoutVars>
          <dgm:chMax val="0"/>
          <dgm:bulletEnabled val="1"/>
        </dgm:presLayoutVars>
      </dgm:prSet>
      <dgm:spPr/>
    </dgm:pt>
    <dgm:pt modelId="{D05A678A-3044-1045-9853-ECC492AB2700}" type="pres">
      <dgm:prSet presAssocID="{666EC8A8-352D-DC4C-8077-1C512F5944B2}" presName="childText" presStyleLbl="revTx" presStyleIdx="0" presStyleCnt="2">
        <dgm:presLayoutVars>
          <dgm:bulletEnabled val="1"/>
        </dgm:presLayoutVars>
      </dgm:prSet>
      <dgm:spPr/>
    </dgm:pt>
    <dgm:pt modelId="{0599739E-1A7B-704E-BE6C-56054A01499F}" type="pres">
      <dgm:prSet presAssocID="{CABE4D7C-517D-A242-8195-9E383076E37F}" presName="parentText" presStyleLbl="node1" presStyleIdx="1" presStyleCnt="2">
        <dgm:presLayoutVars>
          <dgm:chMax val="0"/>
          <dgm:bulletEnabled val="1"/>
        </dgm:presLayoutVars>
      </dgm:prSet>
      <dgm:spPr/>
    </dgm:pt>
    <dgm:pt modelId="{41C18B8D-3B7B-2645-92EA-5C2688A5256D}" type="pres">
      <dgm:prSet presAssocID="{CABE4D7C-517D-A242-8195-9E383076E37F}" presName="childText" presStyleLbl="revTx" presStyleIdx="1" presStyleCnt="2">
        <dgm:presLayoutVars>
          <dgm:bulletEnabled val="1"/>
        </dgm:presLayoutVars>
      </dgm:prSet>
      <dgm:spPr/>
    </dgm:pt>
  </dgm:ptLst>
  <dgm:cxnLst>
    <dgm:cxn modelId="{36BDAE1B-99A6-BC44-9CFB-E16004F1618F}" type="presOf" srcId="{C0B74E90-D3C4-D549-B9E8-8226FD4E26D9}" destId="{D05A678A-3044-1045-9853-ECC492AB2700}" srcOrd="0" destOrd="0" presId="urn:microsoft.com/office/officeart/2005/8/layout/vList2"/>
    <dgm:cxn modelId="{ECD94D67-6E6D-8546-811E-7A047E2DE487}" srcId="{CABE4D7C-517D-A242-8195-9E383076E37F}" destId="{8BB93442-C3FD-9A49-AD4F-62C71547E264}" srcOrd="0" destOrd="0" parTransId="{A77A88CE-A907-6E4E-BD72-7D0F3DE6AA39}" sibTransId="{25CCE709-7C30-104E-82EE-C3787384A4F6}"/>
    <dgm:cxn modelId="{CF0AC2D0-10CC-C442-BDD8-6F42D12F25A1}" srcId="{666EC8A8-352D-DC4C-8077-1C512F5944B2}" destId="{C0B74E90-D3C4-D549-B9E8-8226FD4E26D9}" srcOrd="0" destOrd="0" parTransId="{FC8EE5C2-4258-3047-ACF7-B676CBAFF3BC}" sibTransId="{09506C90-6294-1E4B-887A-0017E776030A}"/>
    <dgm:cxn modelId="{89463DEB-863B-6347-BA6A-E40B60BCF8C5}" type="presOf" srcId="{CABE4D7C-517D-A242-8195-9E383076E37F}" destId="{0599739E-1A7B-704E-BE6C-56054A01499F}" srcOrd="0" destOrd="0" presId="urn:microsoft.com/office/officeart/2005/8/layout/vList2"/>
    <dgm:cxn modelId="{F9C584C0-6A7E-F447-BF3F-91BDE9D7DD39}" type="presOf" srcId="{01248BED-37D8-8149-B9AC-AE6F3D50D58C}" destId="{4C131CA3-2F51-CD41-8DE2-959BFEF4833D}" srcOrd="0" destOrd="0" presId="urn:microsoft.com/office/officeart/2005/8/layout/vList2"/>
    <dgm:cxn modelId="{BCCAF63E-4970-5440-9073-4DDB98D7691A}" srcId="{01248BED-37D8-8149-B9AC-AE6F3D50D58C}" destId="{666EC8A8-352D-DC4C-8077-1C512F5944B2}" srcOrd="0" destOrd="0" parTransId="{B5CFA190-36E9-AF45-B161-C006DEAA5207}" sibTransId="{2439F57F-A6EE-C343-93B8-6C850D9D5C44}"/>
    <dgm:cxn modelId="{0475BF76-D8FB-3F45-86FF-C4E86321F466}" type="presOf" srcId="{8BB93442-C3FD-9A49-AD4F-62C71547E264}" destId="{41C18B8D-3B7B-2645-92EA-5C2688A5256D}" srcOrd="0" destOrd="0" presId="urn:microsoft.com/office/officeart/2005/8/layout/vList2"/>
    <dgm:cxn modelId="{A4EA86CC-80B1-AC46-B1B8-4C2281B019A3}" srcId="{01248BED-37D8-8149-B9AC-AE6F3D50D58C}" destId="{CABE4D7C-517D-A242-8195-9E383076E37F}" srcOrd="1" destOrd="0" parTransId="{FE616EA2-5548-DD4C-B713-2696B0A9DE4A}" sibTransId="{D2BA3495-DB4E-6644-A9BE-796BEB6E97AA}"/>
    <dgm:cxn modelId="{1D7B2214-8EFB-0B47-84F0-07BEAE1FE35D}" type="presOf" srcId="{666EC8A8-352D-DC4C-8077-1C512F5944B2}" destId="{4CD05C36-D370-3A4B-B156-7A6B5A53769B}" srcOrd="0" destOrd="0" presId="urn:microsoft.com/office/officeart/2005/8/layout/vList2"/>
    <dgm:cxn modelId="{255DEE64-5C0C-7342-9189-05446BB86A68}" type="presParOf" srcId="{4C131CA3-2F51-CD41-8DE2-959BFEF4833D}" destId="{4CD05C36-D370-3A4B-B156-7A6B5A53769B}" srcOrd="0" destOrd="0" presId="urn:microsoft.com/office/officeart/2005/8/layout/vList2"/>
    <dgm:cxn modelId="{0F77C3F7-CFFE-D64D-9469-A1E831027BAC}" type="presParOf" srcId="{4C131CA3-2F51-CD41-8DE2-959BFEF4833D}" destId="{D05A678A-3044-1045-9853-ECC492AB2700}" srcOrd="1" destOrd="0" presId="urn:microsoft.com/office/officeart/2005/8/layout/vList2"/>
    <dgm:cxn modelId="{34F5F202-1779-CD4E-8E92-E1543C3E69F3}" type="presParOf" srcId="{4C131CA3-2F51-CD41-8DE2-959BFEF4833D}" destId="{0599739E-1A7B-704E-BE6C-56054A01499F}" srcOrd="2" destOrd="0" presId="urn:microsoft.com/office/officeart/2005/8/layout/vList2"/>
    <dgm:cxn modelId="{F408F1A7-D899-CA45-92A6-A11C536339A0}" type="presParOf" srcId="{4C131CA3-2F51-CD41-8DE2-959BFEF4833D}" destId="{41C18B8D-3B7B-2645-92EA-5C2688A5256D}"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5E8DBF-921A-7344-8099-4666B7B82C37}" type="doc">
      <dgm:prSet loTypeId="urn:microsoft.com/office/officeart/2005/8/layout/hierarchy5" loCatId="" qsTypeId="urn:microsoft.com/office/officeart/2005/8/quickstyle/simple2" qsCatId="simple" csTypeId="urn:microsoft.com/office/officeart/2005/8/colors/accent1_2" csCatId="accent1" phldr="1"/>
      <dgm:spPr/>
      <dgm:t>
        <a:bodyPr/>
        <a:lstStyle/>
        <a:p>
          <a:endParaRPr lang="en-US"/>
        </a:p>
      </dgm:t>
    </dgm:pt>
    <dgm:pt modelId="{6FDB2A73-88FB-604F-978D-95316009AB6C}">
      <dgm:prSet phldrT="[Text]" custT="1"/>
      <dgm:spPr/>
      <dgm:t>
        <a:bodyPr/>
        <a:lstStyle/>
        <a:p>
          <a:r>
            <a:rPr lang="en-US" sz="1050" dirty="0"/>
            <a:t>DMARDs</a:t>
          </a:r>
        </a:p>
        <a:p>
          <a:r>
            <a:rPr lang="en-US" sz="1050" b="0" dirty="0"/>
            <a:t>act on the immune system to slow the progression of RA</a:t>
          </a:r>
        </a:p>
      </dgm:t>
    </dgm:pt>
    <dgm:pt modelId="{D5787F37-9355-9348-9286-AA647AFBC296}" type="parTrans" cxnId="{71C87AE1-47CF-4843-982A-7A0E1EE6C6E3}">
      <dgm:prSet/>
      <dgm:spPr/>
      <dgm:t>
        <a:bodyPr/>
        <a:lstStyle/>
        <a:p>
          <a:endParaRPr lang="en-US"/>
        </a:p>
      </dgm:t>
    </dgm:pt>
    <dgm:pt modelId="{EEF6E18C-A4BA-ED4B-9D9E-52E9572CF748}" type="sibTrans" cxnId="{71C87AE1-47CF-4843-982A-7A0E1EE6C6E3}">
      <dgm:prSet/>
      <dgm:spPr/>
      <dgm:t>
        <a:bodyPr/>
        <a:lstStyle/>
        <a:p>
          <a:endParaRPr lang="en-US"/>
        </a:p>
      </dgm:t>
    </dgm:pt>
    <dgm:pt modelId="{9F4073CB-840E-5A42-93FF-A5E411A237E0}">
      <dgm:prSet phldrT="[Text]" custT="1"/>
      <dgm:spPr/>
      <dgm:t>
        <a:bodyPr/>
        <a:lstStyle/>
        <a:p>
          <a:r>
            <a:rPr lang="en-US" sz="1600" b="0" dirty="0"/>
            <a:t>Biologic</a:t>
          </a:r>
          <a:endParaRPr lang="en-US" sz="900" b="0" dirty="0"/>
        </a:p>
      </dgm:t>
    </dgm:pt>
    <dgm:pt modelId="{DA907157-C31A-AE45-A15D-01637EE3C712}" type="parTrans" cxnId="{E6758916-7A71-CF49-9F6A-138DE18EDE94}">
      <dgm:prSet/>
      <dgm:spPr/>
      <dgm:t>
        <a:bodyPr/>
        <a:lstStyle/>
        <a:p>
          <a:endParaRPr lang="en-US"/>
        </a:p>
      </dgm:t>
    </dgm:pt>
    <dgm:pt modelId="{ECC55F52-E383-0442-BD2A-55B7A969F958}" type="sibTrans" cxnId="{E6758916-7A71-CF49-9F6A-138DE18EDE94}">
      <dgm:prSet/>
      <dgm:spPr/>
      <dgm:t>
        <a:bodyPr/>
        <a:lstStyle/>
        <a:p>
          <a:endParaRPr lang="en-US"/>
        </a:p>
      </dgm:t>
    </dgm:pt>
    <dgm:pt modelId="{34A5AC2C-20C4-364F-B7FA-92990A9F7FCC}">
      <dgm:prSet phldrT="[Text]" custT="1"/>
      <dgm:spPr/>
      <dgm:t>
        <a:bodyPr/>
        <a:lstStyle/>
        <a:p>
          <a:r>
            <a:rPr lang="en-US" sz="1600" b="1" dirty="0"/>
            <a:t>Classical</a:t>
          </a:r>
          <a:endParaRPr lang="en-US" sz="1600" dirty="0"/>
        </a:p>
      </dgm:t>
    </dgm:pt>
    <dgm:pt modelId="{000BD3CF-E41B-1343-A071-FFB659ABD46F}" type="parTrans" cxnId="{FB4E49AA-35D4-204D-AE09-F08EC268A861}">
      <dgm:prSet/>
      <dgm:spPr/>
      <dgm:t>
        <a:bodyPr/>
        <a:lstStyle/>
        <a:p>
          <a:endParaRPr lang="en-US"/>
        </a:p>
      </dgm:t>
    </dgm:pt>
    <dgm:pt modelId="{2B1CD2FB-4598-6448-8A17-64248B13BE79}" type="sibTrans" cxnId="{FB4E49AA-35D4-204D-AE09-F08EC268A861}">
      <dgm:prSet/>
      <dgm:spPr/>
      <dgm:t>
        <a:bodyPr/>
        <a:lstStyle/>
        <a:p>
          <a:pPr rtl="0"/>
          <a:endParaRPr lang="en-US"/>
        </a:p>
      </dgm:t>
    </dgm:pt>
    <dgm:pt modelId="{78268025-190F-BF4A-BC1B-37095A5B4B76}">
      <dgm:prSet custT="1"/>
      <dgm:spPr/>
      <dgm:t>
        <a:bodyPr/>
        <a:lstStyle/>
        <a:p>
          <a:r>
            <a:rPr lang="en-US" sz="1600" b="1" dirty="0"/>
            <a:t>Infliximab</a:t>
          </a:r>
          <a:endParaRPr lang="en-US" sz="1600" dirty="0"/>
        </a:p>
      </dgm:t>
    </dgm:pt>
    <dgm:pt modelId="{A09BC162-A6E7-FC47-8F18-6E670746335E}" type="parTrans" cxnId="{7BF03FC7-F8FF-7B44-BE40-BE8E72828320}">
      <dgm:prSet/>
      <dgm:spPr/>
      <dgm:t>
        <a:bodyPr/>
        <a:lstStyle/>
        <a:p>
          <a:endParaRPr lang="en-US"/>
        </a:p>
      </dgm:t>
    </dgm:pt>
    <dgm:pt modelId="{EAB1FFF6-4FB7-E04D-B029-8C466DB66F3E}" type="sibTrans" cxnId="{7BF03FC7-F8FF-7B44-BE40-BE8E72828320}">
      <dgm:prSet/>
      <dgm:spPr/>
      <dgm:t>
        <a:bodyPr/>
        <a:lstStyle/>
        <a:p>
          <a:endParaRPr lang="en-US"/>
        </a:p>
      </dgm:t>
    </dgm:pt>
    <dgm:pt modelId="{1B31F2A8-B330-9840-BE5C-A95844528955}">
      <dgm:prSet custT="1"/>
      <dgm:spPr/>
      <dgm:t>
        <a:bodyPr/>
        <a:lstStyle/>
        <a:p>
          <a:r>
            <a:rPr lang="en-US" sz="1600" b="1" dirty="0"/>
            <a:t>Tocilizumab</a:t>
          </a:r>
          <a:endParaRPr lang="en-US" sz="1600" dirty="0"/>
        </a:p>
      </dgm:t>
    </dgm:pt>
    <dgm:pt modelId="{F685811D-8EC9-4E48-8907-92C2A0D82CCD}" type="parTrans" cxnId="{82AF77D7-D3A1-C94B-89DE-E31C12AE7708}">
      <dgm:prSet/>
      <dgm:spPr/>
      <dgm:t>
        <a:bodyPr/>
        <a:lstStyle/>
        <a:p>
          <a:endParaRPr lang="en-US"/>
        </a:p>
      </dgm:t>
    </dgm:pt>
    <dgm:pt modelId="{A06FA7B2-4DCB-DE48-A7B4-C864BC610975}" type="sibTrans" cxnId="{82AF77D7-D3A1-C94B-89DE-E31C12AE7708}">
      <dgm:prSet/>
      <dgm:spPr/>
      <dgm:t>
        <a:bodyPr/>
        <a:lstStyle/>
        <a:p>
          <a:endParaRPr lang="en-US"/>
        </a:p>
      </dgm:t>
    </dgm:pt>
    <dgm:pt modelId="{F5920AD8-BCDD-224F-A72A-7FA16375787F}">
      <dgm:prSet custT="1"/>
      <dgm:spPr/>
      <dgm:t>
        <a:bodyPr/>
        <a:lstStyle/>
        <a:p>
          <a:r>
            <a:rPr lang="en-US" sz="1400" b="1" dirty="0"/>
            <a:t>Methotrexate</a:t>
          </a:r>
          <a:r>
            <a:rPr lang="en-US" sz="900" b="1" dirty="0"/>
            <a:t> </a:t>
          </a:r>
          <a:endParaRPr lang="en-US" sz="900" dirty="0"/>
        </a:p>
      </dgm:t>
    </dgm:pt>
    <dgm:pt modelId="{E3425431-6948-7542-B398-0C80A64DABEE}" type="parTrans" cxnId="{4F55211A-9914-F640-AC4D-488C5A6FDDFD}">
      <dgm:prSet/>
      <dgm:spPr/>
      <dgm:t>
        <a:bodyPr/>
        <a:lstStyle/>
        <a:p>
          <a:endParaRPr lang="en-US"/>
        </a:p>
      </dgm:t>
    </dgm:pt>
    <dgm:pt modelId="{D34982E1-D63B-3F48-A966-6653BC8C9D23}" type="sibTrans" cxnId="{4F55211A-9914-F640-AC4D-488C5A6FDDFD}">
      <dgm:prSet/>
      <dgm:spPr/>
      <dgm:t>
        <a:bodyPr/>
        <a:lstStyle/>
        <a:p>
          <a:endParaRPr lang="en-US"/>
        </a:p>
      </dgm:t>
    </dgm:pt>
    <dgm:pt modelId="{369D75B6-1F43-0149-83B9-3E7544B009E6}">
      <dgm:prSet custT="1"/>
      <dgm:spPr/>
      <dgm:t>
        <a:bodyPr/>
        <a:lstStyle/>
        <a:p>
          <a:r>
            <a:rPr lang="en-US" sz="1600" b="1" dirty="0"/>
            <a:t>Hydroxychloroquine</a:t>
          </a:r>
          <a:endParaRPr lang="en-US" sz="1600" dirty="0"/>
        </a:p>
      </dgm:t>
    </dgm:pt>
    <dgm:pt modelId="{FA278D37-1330-974A-8A86-3C189CEEDC9E}" type="parTrans" cxnId="{8ADA99AE-1289-1A42-8EAB-6EDE15B68ACD}">
      <dgm:prSet/>
      <dgm:spPr/>
      <dgm:t>
        <a:bodyPr/>
        <a:lstStyle/>
        <a:p>
          <a:endParaRPr lang="en-US"/>
        </a:p>
      </dgm:t>
    </dgm:pt>
    <dgm:pt modelId="{FB35A8DA-B531-2846-95C6-3E5D6CF80365}" type="sibTrans" cxnId="{8ADA99AE-1289-1A42-8EAB-6EDE15B68ACD}">
      <dgm:prSet/>
      <dgm:spPr/>
      <dgm:t>
        <a:bodyPr/>
        <a:lstStyle/>
        <a:p>
          <a:endParaRPr lang="en-US"/>
        </a:p>
      </dgm:t>
    </dgm:pt>
    <dgm:pt modelId="{8BEA0EE0-13CA-A649-971F-CEEC4738C09E}" type="pres">
      <dgm:prSet presAssocID="{585E8DBF-921A-7344-8099-4666B7B82C37}" presName="mainComposite" presStyleCnt="0">
        <dgm:presLayoutVars>
          <dgm:chPref val="1"/>
          <dgm:dir/>
          <dgm:animOne val="branch"/>
          <dgm:animLvl val="lvl"/>
          <dgm:resizeHandles val="exact"/>
        </dgm:presLayoutVars>
      </dgm:prSet>
      <dgm:spPr/>
    </dgm:pt>
    <dgm:pt modelId="{66EFA19B-714F-4945-BED2-9F866055075B}" type="pres">
      <dgm:prSet presAssocID="{585E8DBF-921A-7344-8099-4666B7B82C37}" presName="hierFlow" presStyleCnt="0"/>
      <dgm:spPr/>
    </dgm:pt>
    <dgm:pt modelId="{FE4E040F-5F87-6E4B-9A2D-D318A57DD9F5}" type="pres">
      <dgm:prSet presAssocID="{585E8DBF-921A-7344-8099-4666B7B82C37}" presName="hierChild1" presStyleCnt="0">
        <dgm:presLayoutVars>
          <dgm:chPref val="1"/>
          <dgm:animOne val="branch"/>
          <dgm:animLvl val="lvl"/>
        </dgm:presLayoutVars>
      </dgm:prSet>
      <dgm:spPr/>
    </dgm:pt>
    <dgm:pt modelId="{34F69AED-9825-3542-A62C-94CB36A84F6F}" type="pres">
      <dgm:prSet presAssocID="{6FDB2A73-88FB-604F-978D-95316009AB6C}" presName="Name17" presStyleCnt="0"/>
      <dgm:spPr/>
    </dgm:pt>
    <dgm:pt modelId="{FF6CE11F-6D97-3E46-BD0F-AB81F9F2B31D}" type="pres">
      <dgm:prSet presAssocID="{6FDB2A73-88FB-604F-978D-95316009AB6C}" presName="level1Shape" presStyleLbl="node0" presStyleIdx="0" presStyleCnt="1" custScaleX="118678" custScaleY="126014">
        <dgm:presLayoutVars>
          <dgm:chPref val="3"/>
        </dgm:presLayoutVars>
      </dgm:prSet>
      <dgm:spPr/>
    </dgm:pt>
    <dgm:pt modelId="{CCCFFA68-54AE-0C45-8FAA-DCB39D5D1119}" type="pres">
      <dgm:prSet presAssocID="{6FDB2A73-88FB-604F-978D-95316009AB6C}" presName="hierChild2" presStyleCnt="0"/>
      <dgm:spPr/>
    </dgm:pt>
    <dgm:pt modelId="{95FDE0D5-27B9-6245-BC62-22973D6262B8}" type="pres">
      <dgm:prSet presAssocID="{DA907157-C31A-AE45-A15D-01637EE3C712}" presName="Name25" presStyleLbl="parChTrans1D2" presStyleIdx="0" presStyleCnt="2"/>
      <dgm:spPr/>
    </dgm:pt>
    <dgm:pt modelId="{1083220D-09FA-4449-B925-03837A3D17F5}" type="pres">
      <dgm:prSet presAssocID="{DA907157-C31A-AE45-A15D-01637EE3C712}" presName="connTx" presStyleLbl="parChTrans1D2" presStyleIdx="0" presStyleCnt="2"/>
      <dgm:spPr/>
    </dgm:pt>
    <dgm:pt modelId="{CDE9C0A4-B154-6049-BF63-8E4A5BDBCC40}" type="pres">
      <dgm:prSet presAssocID="{9F4073CB-840E-5A42-93FF-A5E411A237E0}" presName="Name30" presStyleCnt="0"/>
      <dgm:spPr/>
    </dgm:pt>
    <dgm:pt modelId="{448A41C1-B81D-6341-A74B-4DE6246135A9}" type="pres">
      <dgm:prSet presAssocID="{9F4073CB-840E-5A42-93FF-A5E411A237E0}" presName="level2Shape" presStyleLbl="node2" presStyleIdx="0" presStyleCnt="2"/>
      <dgm:spPr/>
    </dgm:pt>
    <dgm:pt modelId="{676233DF-860B-E046-A11C-8438994D351E}" type="pres">
      <dgm:prSet presAssocID="{9F4073CB-840E-5A42-93FF-A5E411A237E0}" presName="hierChild3" presStyleCnt="0"/>
      <dgm:spPr/>
    </dgm:pt>
    <dgm:pt modelId="{DE513725-23FC-7844-8D49-C32E921A6895}" type="pres">
      <dgm:prSet presAssocID="{A09BC162-A6E7-FC47-8F18-6E670746335E}" presName="Name25" presStyleLbl="parChTrans1D3" presStyleIdx="0" presStyleCnt="4"/>
      <dgm:spPr/>
    </dgm:pt>
    <dgm:pt modelId="{DDF9BBCE-51F2-E14E-8F36-0519D45FA827}" type="pres">
      <dgm:prSet presAssocID="{A09BC162-A6E7-FC47-8F18-6E670746335E}" presName="connTx" presStyleLbl="parChTrans1D3" presStyleIdx="0" presStyleCnt="4"/>
      <dgm:spPr/>
    </dgm:pt>
    <dgm:pt modelId="{E3636C24-0F3A-CC4B-B5F8-586AA85FDB8B}" type="pres">
      <dgm:prSet presAssocID="{78268025-190F-BF4A-BC1B-37095A5B4B76}" presName="Name30" presStyleCnt="0"/>
      <dgm:spPr/>
    </dgm:pt>
    <dgm:pt modelId="{D395A1D8-613A-DF46-88EB-2D4035445ABA}" type="pres">
      <dgm:prSet presAssocID="{78268025-190F-BF4A-BC1B-37095A5B4B76}" presName="level2Shape" presStyleLbl="node3" presStyleIdx="0" presStyleCnt="4"/>
      <dgm:spPr/>
    </dgm:pt>
    <dgm:pt modelId="{B71E8B7E-7877-B84C-B74B-D01799FF9D5C}" type="pres">
      <dgm:prSet presAssocID="{78268025-190F-BF4A-BC1B-37095A5B4B76}" presName="hierChild3" presStyleCnt="0"/>
      <dgm:spPr/>
    </dgm:pt>
    <dgm:pt modelId="{AF8B019B-CE3E-EB4F-92FB-C8474480F9D8}" type="pres">
      <dgm:prSet presAssocID="{F685811D-8EC9-4E48-8907-92C2A0D82CCD}" presName="Name25" presStyleLbl="parChTrans1D3" presStyleIdx="1" presStyleCnt="4"/>
      <dgm:spPr/>
    </dgm:pt>
    <dgm:pt modelId="{C5EA5423-60CF-E648-8B8F-45F26E748BED}" type="pres">
      <dgm:prSet presAssocID="{F685811D-8EC9-4E48-8907-92C2A0D82CCD}" presName="connTx" presStyleLbl="parChTrans1D3" presStyleIdx="1" presStyleCnt="4"/>
      <dgm:spPr/>
    </dgm:pt>
    <dgm:pt modelId="{B6B940F5-BA01-C444-9355-7D16038D46FC}" type="pres">
      <dgm:prSet presAssocID="{1B31F2A8-B330-9840-BE5C-A95844528955}" presName="Name30" presStyleCnt="0"/>
      <dgm:spPr/>
    </dgm:pt>
    <dgm:pt modelId="{BB0F07DF-7847-9C4E-BEBB-485690EDDB68}" type="pres">
      <dgm:prSet presAssocID="{1B31F2A8-B330-9840-BE5C-A95844528955}" presName="level2Shape" presStyleLbl="node3" presStyleIdx="1" presStyleCnt="4"/>
      <dgm:spPr/>
    </dgm:pt>
    <dgm:pt modelId="{03EE572E-25A2-3B45-953D-836829098DEF}" type="pres">
      <dgm:prSet presAssocID="{1B31F2A8-B330-9840-BE5C-A95844528955}" presName="hierChild3" presStyleCnt="0"/>
      <dgm:spPr/>
    </dgm:pt>
    <dgm:pt modelId="{6A16527E-37C7-0746-9766-6E707A0FD29A}" type="pres">
      <dgm:prSet presAssocID="{000BD3CF-E41B-1343-A071-FFB659ABD46F}" presName="Name25" presStyleLbl="parChTrans1D2" presStyleIdx="1" presStyleCnt="2"/>
      <dgm:spPr/>
    </dgm:pt>
    <dgm:pt modelId="{5143F98D-178C-2040-A111-ADE44C98A6D1}" type="pres">
      <dgm:prSet presAssocID="{000BD3CF-E41B-1343-A071-FFB659ABD46F}" presName="connTx" presStyleLbl="parChTrans1D2" presStyleIdx="1" presStyleCnt="2"/>
      <dgm:spPr/>
    </dgm:pt>
    <dgm:pt modelId="{4CC3DD58-A719-6B42-A84C-B1CF24739256}" type="pres">
      <dgm:prSet presAssocID="{34A5AC2C-20C4-364F-B7FA-92990A9F7FCC}" presName="Name30" presStyleCnt="0"/>
      <dgm:spPr/>
    </dgm:pt>
    <dgm:pt modelId="{125FBFDA-7B79-F742-8691-68EF1F03FF4B}" type="pres">
      <dgm:prSet presAssocID="{34A5AC2C-20C4-364F-B7FA-92990A9F7FCC}" presName="level2Shape" presStyleLbl="node2" presStyleIdx="1" presStyleCnt="2"/>
      <dgm:spPr/>
    </dgm:pt>
    <dgm:pt modelId="{6029C5DF-AB0D-1B49-8E72-E892DBE53561}" type="pres">
      <dgm:prSet presAssocID="{34A5AC2C-20C4-364F-B7FA-92990A9F7FCC}" presName="hierChild3" presStyleCnt="0"/>
      <dgm:spPr/>
    </dgm:pt>
    <dgm:pt modelId="{679CC212-2EF1-D740-8417-4CDABFB7336E}" type="pres">
      <dgm:prSet presAssocID="{E3425431-6948-7542-B398-0C80A64DABEE}" presName="Name25" presStyleLbl="parChTrans1D3" presStyleIdx="2" presStyleCnt="4"/>
      <dgm:spPr/>
    </dgm:pt>
    <dgm:pt modelId="{F9550CD4-43E3-6F4D-AD21-0DCA7200C881}" type="pres">
      <dgm:prSet presAssocID="{E3425431-6948-7542-B398-0C80A64DABEE}" presName="connTx" presStyleLbl="parChTrans1D3" presStyleIdx="2" presStyleCnt="4"/>
      <dgm:spPr/>
    </dgm:pt>
    <dgm:pt modelId="{DB5D9142-62E2-1440-B92D-38A37F95E251}" type="pres">
      <dgm:prSet presAssocID="{F5920AD8-BCDD-224F-A72A-7FA16375787F}" presName="Name30" presStyleCnt="0"/>
      <dgm:spPr/>
    </dgm:pt>
    <dgm:pt modelId="{E11A6267-A81D-954E-B343-5D820EE52E00}" type="pres">
      <dgm:prSet presAssocID="{F5920AD8-BCDD-224F-A72A-7FA16375787F}" presName="level2Shape" presStyleLbl="node3" presStyleIdx="2" presStyleCnt="4"/>
      <dgm:spPr/>
    </dgm:pt>
    <dgm:pt modelId="{F16E69CE-8AA3-6746-AF79-AEDAEA11D47A}" type="pres">
      <dgm:prSet presAssocID="{F5920AD8-BCDD-224F-A72A-7FA16375787F}" presName="hierChild3" presStyleCnt="0"/>
      <dgm:spPr/>
    </dgm:pt>
    <dgm:pt modelId="{ED0061A8-EA06-F84C-A83E-726DB0E74DB8}" type="pres">
      <dgm:prSet presAssocID="{FA278D37-1330-974A-8A86-3C189CEEDC9E}" presName="Name25" presStyleLbl="parChTrans1D3" presStyleIdx="3" presStyleCnt="4"/>
      <dgm:spPr/>
    </dgm:pt>
    <dgm:pt modelId="{B99D1C25-7EA5-E647-AA25-A6A7B06B3C92}" type="pres">
      <dgm:prSet presAssocID="{FA278D37-1330-974A-8A86-3C189CEEDC9E}" presName="connTx" presStyleLbl="parChTrans1D3" presStyleIdx="3" presStyleCnt="4"/>
      <dgm:spPr/>
    </dgm:pt>
    <dgm:pt modelId="{F2078766-BA6E-5C46-9F9D-94735329BD85}" type="pres">
      <dgm:prSet presAssocID="{369D75B6-1F43-0149-83B9-3E7544B009E6}" presName="Name30" presStyleCnt="0"/>
      <dgm:spPr/>
    </dgm:pt>
    <dgm:pt modelId="{F234675C-CFED-6B4D-B17D-F7D3FD388916}" type="pres">
      <dgm:prSet presAssocID="{369D75B6-1F43-0149-83B9-3E7544B009E6}" presName="level2Shape" presStyleLbl="node3" presStyleIdx="3" presStyleCnt="4"/>
      <dgm:spPr/>
    </dgm:pt>
    <dgm:pt modelId="{65C0AE18-6AF8-B545-BACD-85EF9EF0F713}" type="pres">
      <dgm:prSet presAssocID="{369D75B6-1F43-0149-83B9-3E7544B009E6}" presName="hierChild3" presStyleCnt="0"/>
      <dgm:spPr/>
    </dgm:pt>
    <dgm:pt modelId="{030792DD-13BC-D842-A9CC-16E2622305A0}" type="pres">
      <dgm:prSet presAssocID="{585E8DBF-921A-7344-8099-4666B7B82C37}" presName="bgShapesFlow" presStyleCnt="0"/>
      <dgm:spPr/>
    </dgm:pt>
  </dgm:ptLst>
  <dgm:cxnLst>
    <dgm:cxn modelId="{8ADA99AE-1289-1A42-8EAB-6EDE15B68ACD}" srcId="{34A5AC2C-20C4-364F-B7FA-92990A9F7FCC}" destId="{369D75B6-1F43-0149-83B9-3E7544B009E6}" srcOrd="1" destOrd="0" parTransId="{FA278D37-1330-974A-8A86-3C189CEEDC9E}" sibTransId="{FB35A8DA-B531-2846-95C6-3E5D6CF80365}"/>
    <dgm:cxn modelId="{721E5DA8-28EA-7846-B413-2B36D65E860D}" type="presOf" srcId="{34A5AC2C-20C4-364F-B7FA-92990A9F7FCC}" destId="{125FBFDA-7B79-F742-8691-68EF1F03FF4B}" srcOrd="0" destOrd="0" presId="urn:microsoft.com/office/officeart/2005/8/layout/hierarchy5"/>
    <dgm:cxn modelId="{C4DC4586-882C-614E-8846-8947B94EC71B}" type="presOf" srcId="{369D75B6-1F43-0149-83B9-3E7544B009E6}" destId="{F234675C-CFED-6B4D-B17D-F7D3FD388916}" srcOrd="0" destOrd="0" presId="urn:microsoft.com/office/officeart/2005/8/layout/hierarchy5"/>
    <dgm:cxn modelId="{8C76A9F1-7DC8-DC49-954F-0B5DC34228F6}" type="presOf" srcId="{6FDB2A73-88FB-604F-978D-95316009AB6C}" destId="{FF6CE11F-6D97-3E46-BD0F-AB81F9F2B31D}" srcOrd="0" destOrd="0" presId="urn:microsoft.com/office/officeart/2005/8/layout/hierarchy5"/>
    <dgm:cxn modelId="{76B68713-7628-9540-82BC-17128A9A7762}" type="presOf" srcId="{F5920AD8-BCDD-224F-A72A-7FA16375787F}" destId="{E11A6267-A81D-954E-B343-5D820EE52E00}" srcOrd="0" destOrd="0" presId="urn:microsoft.com/office/officeart/2005/8/layout/hierarchy5"/>
    <dgm:cxn modelId="{E6758916-7A71-CF49-9F6A-138DE18EDE94}" srcId="{6FDB2A73-88FB-604F-978D-95316009AB6C}" destId="{9F4073CB-840E-5A42-93FF-A5E411A237E0}" srcOrd="0" destOrd="0" parTransId="{DA907157-C31A-AE45-A15D-01637EE3C712}" sibTransId="{ECC55F52-E383-0442-BD2A-55B7A969F958}"/>
    <dgm:cxn modelId="{2AC82545-57FE-3242-A44F-AE8682F67685}" type="presOf" srcId="{1B31F2A8-B330-9840-BE5C-A95844528955}" destId="{BB0F07DF-7847-9C4E-BEBB-485690EDDB68}" srcOrd="0" destOrd="0" presId="urn:microsoft.com/office/officeart/2005/8/layout/hierarchy5"/>
    <dgm:cxn modelId="{5F60F203-9845-5446-84E7-473285C98E6D}" type="presOf" srcId="{78268025-190F-BF4A-BC1B-37095A5B4B76}" destId="{D395A1D8-613A-DF46-88EB-2D4035445ABA}" srcOrd="0" destOrd="0" presId="urn:microsoft.com/office/officeart/2005/8/layout/hierarchy5"/>
    <dgm:cxn modelId="{1ACC59B2-5AE9-E340-9216-25BC7AA7C3B7}" type="presOf" srcId="{A09BC162-A6E7-FC47-8F18-6E670746335E}" destId="{DDF9BBCE-51F2-E14E-8F36-0519D45FA827}" srcOrd="1" destOrd="0" presId="urn:microsoft.com/office/officeart/2005/8/layout/hierarchy5"/>
    <dgm:cxn modelId="{54B2A294-A924-5E41-B782-379A40B7E485}" type="presOf" srcId="{FA278D37-1330-974A-8A86-3C189CEEDC9E}" destId="{ED0061A8-EA06-F84C-A83E-726DB0E74DB8}" srcOrd="0" destOrd="0" presId="urn:microsoft.com/office/officeart/2005/8/layout/hierarchy5"/>
    <dgm:cxn modelId="{926003E5-47EA-2A4E-BFEC-EE3629AC17BF}" type="presOf" srcId="{000BD3CF-E41B-1343-A071-FFB659ABD46F}" destId="{5143F98D-178C-2040-A111-ADE44C98A6D1}" srcOrd="1" destOrd="0" presId="urn:microsoft.com/office/officeart/2005/8/layout/hierarchy5"/>
    <dgm:cxn modelId="{4156694C-6DAE-4E42-97EB-B462F5665C64}" type="presOf" srcId="{DA907157-C31A-AE45-A15D-01637EE3C712}" destId="{1083220D-09FA-4449-B925-03837A3D17F5}" srcOrd="1" destOrd="0" presId="urn:microsoft.com/office/officeart/2005/8/layout/hierarchy5"/>
    <dgm:cxn modelId="{4F55211A-9914-F640-AC4D-488C5A6FDDFD}" srcId="{34A5AC2C-20C4-364F-B7FA-92990A9F7FCC}" destId="{F5920AD8-BCDD-224F-A72A-7FA16375787F}" srcOrd="0" destOrd="0" parTransId="{E3425431-6948-7542-B398-0C80A64DABEE}" sibTransId="{D34982E1-D63B-3F48-A966-6653BC8C9D23}"/>
    <dgm:cxn modelId="{A8685B35-73AA-D749-B0BF-7269775DD5A2}" type="presOf" srcId="{F685811D-8EC9-4E48-8907-92C2A0D82CCD}" destId="{AF8B019B-CE3E-EB4F-92FB-C8474480F9D8}" srcOrd="0" destOrd="0" presId="urn:microsoft.com/office/officeart/2005/8/layout/hierarchy5"/>
    <dgm:cxn modelId="{63882BCB-01E1-364C-AA8D-68947CE68333}" type="presOf" srcId="{FA278D37-1330-974A-8A86-3C189CEEDC9E}" destId="{B99D1C25-7EA5-E647-AA25-A6A7B06B3C92}" srcOrd="1" destOrd="0" presId="urn:microsoft.com/office/officeart/2005/8/layout/hierarchy5"/>
    <dgm:cxn modelId="{7BF03FC7-F8FF-7B44-BE40-BE8E72828320}" srcId="{9F4073CB-840E-5A42-93FF-A5E411A237E0}" destId="{78268025-190F-BF4A-BC1B-37095A5B4B76}" srcOrd="0" destOrd="0" parTransId="{A09BC162-A6E7-FC47-8F18-6E670746335E}" sibTransId="{EAB1FFF6-4FB7-E04D-B029-8C466DB66F3E}"/>
    <dgm:cxn modelId="{ED35F9D1-DA7C-7D47-9A9A-E23681A49EA1}" type="presOf" srcId="{A09BC162-A6E7-FC47-8F18-6E670746335E}" destId="{DE513725-23FC-7844-8D49-C32E921A6895}" srcOrd="0" destOrd="0" presId="urn:microsoft.com/office/officeart/2005/8/layout/hierarchy5"/>
    <dgm:cxn modelId="{CE7F19C9-D92D-1248-930D-48DA6B0ED6EB}" type="presOf" srcId="{000BD3CF-E41B-1343-A071-FFB659ABD46F}" destId="{6A16527E-37C7-0746-9766-6E707A0FD29A}" srcOrd="0" destOrd="0" presId="urn:microsoft.com/office/officeart/2005/8/layout/hierarchy5"/>
    <dgm:cxn modelId="{4D4084DC-EF1C-044F-98A5-F0B9FA15D5A0}" type="presOf" srcId="{585E8DBF-921A-7344-8099-4666B7B82C37}" destId="{8BEA0EE0-13CA-A649-971F-CEEC4738C09E}" srcOrd="0" destOrd="0" presId="urn:microsoft.com/office/officeart/2005/8/layout/hierarchy5"/>
    <dgm:cxn modelId="{82AF77D7-D3A1-C94B-89DE-E31C12AE7708}" srcId="{9F4073CB-840E-5A42-93FF-A5E411A237E0}" destId="{1B31F2A8-B330-9840-BE5C-A95844528955}" srcOrd="1" destOrd="0" parTransId="{F685811D-8EC9-4E48-8907-92C2A0D82CCD}" sibTransId="{A06FA7B2-4DCB-DE48-A7B4-C864BC610975}"/>
    <dgm:cxn modelId="{2011A923-06D1-C74A-ABA2-86E9D660ADF0}" type="presOf" srcId="{E3425431-6948-7542-B398-0C80A64DABEE}" destId="{F9550CD4-43E3-6F4D-AD21-0DCA7200C881}" srcOrd="1" destOrd="0" presId="urn:microsoft.com/office/officeart/2005/8/layout/hierarchy5"/>
    <dgm:cxn modelId="{99B5E212-B9D2-6946-BA02-BD64BD6CB58A}" type="presOf" srcId="{E3425431-6948-7542-B398-0C80A64DABEE}" destId="{679CC212-2EF1-D740-8417-4CDABFB7336E}" srcOrd="0" destOrd="0" presId="urn:microsoft.com/office/officeart/2005/8/layout/hierarchy5"/>
    <dgm:cxn modelId="{71C87AE1-47CF-4843-982A-7A0E1EE6C6E3}" srcId="{585E8DBF-921A-7344-8099-4666B7B82C37}" destId="{6FDB2A73-88FB-604F-978D-95316009AB6C}" srcOrd="0" destOrd="0" parTransId="{D5787F37-9355-9348-9286-AA647AFBC296}" sibTransId="{EEF6E18C-A4BA-ED4B-9D9E-52E9572CF748}"/>
    <dgm:cxn modelId="{CE207C99-2F0E-DF41-A699-4BB395B8C67C}" type="presOf" srcId="{9F4073CB-840E-5A42-93FF-A5E411A237E0}" destId="{448A41C1-B81D-6341-A74B-4DE6246135A9}" srcOrd="0" destOrd="0" presId="urn:microsoft.com/office/officeart/2005/8/layout/hierarchy5"/>
    <dgm:cxn modelId="{3B87CB91-EB47-A546-BF6A-00903ABAC73C}" type="presOf" srcId="{DA907157-C31A-AE45-A15D-01637EE3C712}" destId="{95FDE0D5-27B9-6245-BC62-22973D6262B8}" srcOrd="0" destOrd="0" presId="urn:microsoft.com/office/officeart/2005/8/layout/hierarchy5"/>
    <dgm:cxn modelId="{FB4E49AA-35D4-204D-AE09-F08EC268A861}" srcId="{6FDB2A73-88FB-604F-978D-95316009AB6C}" destId="{34A5AC2C-20C4-364F-B7FA-92990A9F7FCC}" srcOrd="1" destOrd="0" parTransId="{000BD3CF-E41B-1343-A071-FFB659ABD46F}" sibTransId="{2B1CD2FB-4598-6448-8A17-64248B13BE79}"/>
    <dgm:cxn modelId="{9F98EE25-1E72-7347-BE7E-794AFA98126E}" type="presOf" srcId="{F685811D-8EC9-4E48-8907-92C2A0D82CCD}" destId="{C5EA5423-60CF-E648-8B8F-45F26E748BED}" srcOrd="1" destOrd="0" presId="urn:microsoft.com/office/officeart/2005/8/layout/hierarchy5"/>
    <dgm:cxn modelId="{A8A28891-DAA5-F541-9D2E-3B5D96721000}" type="presParOf" srcId="{8BEA0EE0-13CA-A649-971F-CEEC4738C09E}" destId="{66EFA19B-714F-4945-BED2-9F866055075B}" srcOrd="0" destOrd="0" presId="urn:microsoft.com/office/officeart/2005/8/layout/hierarchy5"/>
    <dgm:cxn modelId="{00FAF831-978F-A741-B064-8C849D4E25CB}" type="presParOf" srcId="{66EFA19B-714F-4945-BED2-9F866055075B}" destId="{FE4E040F-5F87-6E4B-9A2D-D318A57DD9F5}" srcOrd="0" destOrd="0" presId="urn:microsoft.com/office/officeart/2005/8/layout/hierarchy5"/>
    <dgm:cxn modelId="{41117584-9DCD-8745-93D6-9B7C72723139}" type="presParOf" srcId="{FE4E040F-5F87-6E4B-9A2D-D318A57DD9F5}" destId="{34F69AED-9825-3542-A62C-94CB36A84F6F}" srcOrd="0" destOrd="0" presId="urn:microsoft.com/office/officeart/2005/8/layout/hierarchy5"/>
    <dgm:cxn modelId="{A38DE25B-C419-094D-BCEB-180BFF1095E5}" type="presParOf" srcId="{34F69AED-9825-3542-A62C-94CB36A84F6F}" destId="{FF6CE11F-6D97-3E46-BD0F-AB81F9F2B31D}" srcOrd="0" destOrd="0" presId="urn:microsoft.com/office/officeart/2005/8/layout/hierarchy5"/>
    <dgm:cxn modelId="{CEEED9CC-A87C-9647-A594-291B3C65E8DD}" type="presParOf" srcId="{34F69AED-9825-3542-A62C-94CB36A84F6F}" destId="{CCCFFA68-54AE-0C45-8FAA-DCB39D5D1119}" srcOrd="1" destOrd="0" presId="urn:microsoft.com/office/officeart/2005/8/layout/hierarchy5"/>
    <dgm:cxn modelId="{2E717305-6D60-904C-9B12-64A3ACF3DEA6}" type="presParOf" srcId="{CCCFFA68-54AE-0C45-8FAA-DCB39D5D1119}" destId="{95FDE0D5-27B9-6245-BC62-22973D6262B8}" srcOrd="0" destOrd="0" presId="urn:microsoft.com/office/officeart/2005/8/layout/hierarchy5"/>
    <dgm:cxn modelId="{194D0F8B-1095-CC4A-A322-DE2A13FF38AB}" type="presParOf" srcId="{95FDE0D5-27B9-6245-BC62-22973D6262B8}" destId="{1083220D-09FA-4449-B925-03837A3D17F5}" srcOrd="0" destOrd="0" presId="urn:microsoft.com/office/officeart/2005/8/layout/hierarchy5"/>
    <dgm:cxn modelId="{E51D8A63-9CA7-7447-A0BD-CD878FD658F3}" type="presParOf" srcId="{CCCFFA68-54AE-0C45-8FAA-DCB39D5D1119}" destId="{CDE9C0A4-B154-6049-BF63-8E4A5BDBCC40}" srcOrd="1" destOrd="0" presId="urn:microsoft.com/office/officeart/2005/8/layout/hierarchy5"/>
    <dgm:cxn modelId="{910B7A89-A2F7-7F45-B136-88D6E884DFDC}" type="presParOf" srcId="{CDE9C0A4-B154-6049-BF63-8E4A5BDBCC40}" destId="{448A41C1-B81D-6341-A74B-4DE6246135A9}" srcOrd="0" destOrd="0" presId="urn:microsoft.com/office/officeart/2005/8/layout/hierarchy5"/>
    <dgm:cxn modelId="{5FB8A4D3-1F58-CD4B-9D16-2C5C5477C9E5}" type="presParOf" srcId="{CDE9C0A4-B154-6049-BF63-8E4A5BDBCC40}" destId="{676233DF-860B-E046-A11C-8438994D351E}" srcOrd="1" destOrd="0" presId="urn:microsoft.com/office/officeart/2005/8/layout/hierarchy5"/>
    <dgm:cxn modelId="{0CFD750E-A213-6844-891E-6BF88446E95A}" type="presParOf" srcId="{676233DF-860B-E046-A11C-8438994D351E}" destId="{DE513725-23FC-7844-8D49-C32E921A6895}" srcOrd="0" destOrd="0" presId="urn:microsoft.com/office/officeart/2005/8/layout/hierarchy5"/>
    <dgm:cxn modelId="{6B470940-EE34-CE4F-B0B8-31D0273FAE9C}" type="presParOf" srcId="{DE513725-23FC-7844-8D49-C32E921A6895}" destId="{DDF9BBCE-51F2-E14E-8F36-0519D45FA827}" srcOrd="0" destOrd="0" presId="urn:microsoft.com/office/officeart/2005/8/layout/hierarchy5"/>
    <dgm:cxn modelId="{5FA45B32-C32A-E34C-BA9B-C04F73FBF6FD}" type="presParOf" srcId="{676233DF-860B-E046-A11C-8438994D351E}" destId="{E3636C24-0F3A-CC4B-B5F8-586AA85FDB8B}" srcOrd="1" destOrd="0" presId="urn:microsoft.com/office/officeart/2005/8/layout/hierarchy5"/>
    <dgm:cxn modelId="{C91F5EF3-94E7-8A43-B2CE-423140D18844}" type="presParOf" srcId="{E3636C24-0F3A-CC4B-B5F8-586AA85FDB8B}" destId="{D395A1D8-613A-DF46-88EB-2D4035445ABA}" srcOrd="0" destOrd="0" presId="urn:microsoft.com/office/officeart/2005/8/layout/hierarchy5"/>
    <dgm:cxn modelId="{080102A7-BC63-EA4A-8360-5C3934423387}" type="presParOf" srcId="{E3636C24-0F3A-CC4B-B5F8-586AA85FDB8B}" destId="{B71E8B7E-7877-B84C-B74B-D01799FF9D5C}" srcOrd="1" destOrd="0" presId="urn:microsoft.com/office/officeart/2005/8/layout/hierarchy5"/>
    <dgm:cxn modelId="{14AB8A70-E65F-2A4C-AD3E-7C2B57820CDB}" type="presParOf" srcId="{676233DF-860B-E046-A11C-8438994D351E}" destId="{AF8B019B-CE3E-EB4F-92FB-C8474480F9D8}" srcOrd="2" destOrd="0" presId="urn:microsoft.com/office/officeart/2005/8/layout/hierarchy5"/>
    <dgm:cxn modelId="{6D077B56-AB4F-9C4B-8FB6-1A0105DCD264}" type="presParOf" srcId="{AF8B019B-CE3E-EB4F-92FB-C8474480F9D8}" destId="{C5EA5423-60CF-E648-8B8F-45F26E748BED}" srcOrd="0" destOrd="0" presId="urn:microsoft.com/office/officeart/2005/8/layout/hierarchy5"/>
    <dgm:cxn modelId="{A96AA542-441F-6B41-A721-430E8D6C80F9}" type="presParOf" srcId="{676233DF-860B-E046-A11C-8438994D351E}" destId="{B6B940F5-BA01-C444-9355-7D16038D46FC}" srcOrd="3" destOrd="0" presId="urn:microsoft.com/office/officeart/2005/8/layout/hierarchy5"/>
    <dgm:cxn modelId="{FC75E3C1-7FE6-D741-B89D-751D2D157D02}" type="presParOf" srcId="{B6B940F5-BA01-C444-9355-7D16038D46FC}" destId="{BB0F07DF-7847-9C4E-BEBB-485690EDDB68}" srcOrd="0" destOrd="0" presId="urn:microsoft.com/office/officeart/2005/8/layout/hierarchy5"/>
    <dgm:cxn modelId="{E7F21EE1-3185-FD49-9A3A-A8A1CC0BE3C4}" type="presParOf" srcId="{B6B940F5-BA01-C444-9355-7D16038D46FC}" destId="{03EE572E-25A2-3B45-953D-836829098DEF}" srcOrd="1" destOrd="0" presId="urn:microsoft.com/office/officeart/2005/8/layout/hierarchy5"/>
    <dgm:cxn modelId="{F94CB87D-2680-A24A-9FA9-01E4723A06EB}" type="presParOf" srcId="{CCCFFA68-54AE-0C45-8FAA-DCB39D5D1119}" destId="{6A16527E-37C7-0746-9766-6E707A0FD29A}" srcOrd="2" destOrd="0" presId="urn:microsoft.com/office/officeart/2005/8/layout/hierarchy5"/>
    <dgm:cxn modelId="{E1FF6381-2DB8-A643-926B-23D1B20BE13F}" type="presParOf" srcId="{6A16527E-37C7-0746-9766-6E707A0FD29A}" destId="{5143F98D-178C-2040-A111-ADE44C98A6D1}" srcOrd="0" destOrd="0" presId="urn:microsoft.com/office/officeart/2005/8/layout/hierarchy5"/>
    <dgm:cxn modelId="{925AA0FC-2D6D-E74E-B224-A784C38461CF}" type="presParOf" srcId="{CCCFFA68-54AE-0C45-8FAA-DCB39D5D1119}" destId="{4CC3DD58-A719-6B42-A84C-B1CF24739256}" srcOrd="3" destOrd="0" presId="urn:microsoft.com/office/officeart/2005/8/layout/hierarchy5"/>
    <dgm:cxn modelId="{D27FD4D0-3BEE-6F47-8888-C43C1D621F88}" type="presParOf" srcId="{4CC3DD58-A719-6B42-A84C-B1CF24739256}" destId="{125FBFDA-7B79-F742-8691-68EF1F03FF4B}" srcOrd="0" destOrd="0" presId="urn:microsoft.com/office/officeart/2005/8/layout/hierarchy5"/>
    <dgm:cxn modelId="{B6C6CE72-BF9A-DE43-AD4A-ACA2393F5A14}" type="presParOf" srcId="{4CC3DD58-A719-6B42-A84C-B1CF24739256}" destId="{6029C5DF-AB0D-1B49-8E72-E892DBE53561}" srcOrd="1" destOrd="0" presId="urn:microsoft.com/office/officeart/2005/8/layout/hierarchy5"/>
    <dgm:cxn modelId="{97085AA7-55B9-C44C-AA7B-ACF98E821C31}" type="presParOf" srcId="{6029C5DF-AB0D-1B49-8E72-E892DBE53561}" destId="{679CC212-2EF1-D740-8417-4CDABFB7336E}" srcOrd="0" destOrd="0" presId="urn:microsoft.com/office/officeart/2005/8/layout/hierarchy5"/>
    <dgm:cxn modelId="{6C7CC652-B4B3-C94A-8F3A-789713BB0CF0}" type="presParOf" srcId="{679CC212-2EF1-D740-8417-4CDABFB7336E}" destId="{F9550CD4-43E3-6F4D-AD21-0DCA7200C881}" srcOrd="0" destOrd="0" presId="urn:microsoft.com/office/officeart/2005/8/layout/hierarchy5"/>
    <dgm:cxn modelId="{2BDB42C6-1901-4C4C-9197-FA8FFAAEAE59}" type="presParOf" srcId="{6029C5DF-AB0D-1B49-8E72-E892DBE53561}" destId="{DB5D9142-62E2-1440-B92D-38A37F95E251}" srcOrd="1" destOrd="0" presId="urn:microsoft.com/office/officeart/2005/8/layout/hierarchy5"/>
    <dgm:cxn modelId="{A900BE32-E75A-BA46-AC0A-4766EB880E7B}" type="presParOf" srcId="{DB5D9142-62E2-1440-B92D-38A37F95E251}" destId="{E11A6267-A81D-954E-B343-5D820EE52E00}" srcOrd="0" destOrd="0" presId="urn:microsoft.com/office/officeart/2005/8/layout/hierarchy5"/>
    <dgm:cxn modelId="{CC3B3F74-5601-D44E-B07A-60F736AD4E85}" type="presParOf" srcId="{DB5D9142-62E2-1440-B92D-38A37F95E251}" destId="{F16E69CE-8AA3-6746-AF79-AEDAEA11D47A}" srcOrd="1" destOrd="0" presId="urn:microsoft.com/office/officeart/2005/8/layout/hierarchy5"/>
    <dgm:cxn modelId="{0D9FC6AE-DD15-4F47-A5C4-AEA5A6FB7C42}" type="presParOf" srcId="{6029C5DF-AB0D-1B49-8E72-E892DBE53561}" destId="{ED0061A8-EA06-F84C-A83E-726DB0E74DB8}" srcOrd="2" destOrd="0" presId="urn:microsoft.com/office/officeart/2005/8/layout/hierarchy5"/>
    <dgm:cxn modelId="{CB321583-B082-E247-9B60-C465C8773A5A}" type="presParOf" srcId="{ED0061A8-EA06-F84C-A83E-726DB0E74DB8}" destId="{B99D1C25-7EA5-E647-AA25-A6A7B06B3C92}" srcOrd="0" destOrd="0" presId="urn:microsoft.com/office/officeart/2005/8/layout/hierarchy5"/>
    <dgm:cxn modelId="{849BCBFA-0710-DE4E-9B36-E14E6C6BC344}" type="presParOf" srcId="{6029C5DF-AB0D-1B49-8E72-E892DBE53561}" destId="{F2078766-BA6E-5C46-9F9D-94735329BD85}" srcOrd="3" destOrd="0" presId="urn:microsoft.com/office/officeart/2005/8/layout/hierarchy5"/>
    <dgm:cxn modelId="{51EF3AAD-CEDC-8348-9418-4722AC1FFFEC}" type="presParOf" srcId="{F2078766-BA6E-5C46-9F9D-94735329BD85}" destId="{F234675C-CFED-6B4D-B17D-F7D3FD388916}" srcOrd="0" destOrd="0" presId="urn:microsoft.com/office/officeart/2005/8/layout/hierarchy5"/>
    <dgm:cxn modelId="{AEEC50E5-E27E-9240-BF9C-764661810927}" type="presParOf" srcId="{F2078766-BA6E-5C46-9F9D-94735329BD85}" destId="{65C0AE18-6AF8-B545-BACD-85EF9EF0F713}" srcOrd="1" destOrd="0" presId="urn:microsoft.com/office/officeart/2005/8/layout/hierarchy5"/>
    <dgm:cxn modelId="{4E471C86-2D77-2F4B-9539-79CA9AE59678}" type="presParOf" srcId="{8BEA0EE0-13CA-A649-971F-CEEC4738C09E}" destId="{030792DD-13BC-D842-A9CC-16E2622305A0}"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BACE7B-CD21-B440-91D5-E379307AC591}" type="doc">
      <dgm:prSet loTypeId="urn:microsoft.com/office/officeart/2005/8/layout/hList3" loCatId="" qsTypeId="urn:microsoft.com/office/officeart/2005/8/quickstyle/simple2" qsCatId="simple" csTypeId="urn:microsoft.com/office/officeart/2005/8/colors/accent1_1" csCatId="accent1" phldr="1"/>
      <dgm:spPr/>
      <dgm:t>
        <a:bodyPr/>
        <a:lstStyle/>
        <a:p>
          <a:endParaRPr lang="en-US"/>
        </a:p>
      </dgm:t>
    </dgm:pt>
    <dgm:pt modelId="{CDD03C3B-AEBC-4649-954A-225C6667F413}">
      <dgm:prSet phldrT="[Text]" custT="1"/>
      <dgm:spPr/>
      <dgm:t>
        <a:bodyPr/>
        <a:lstStyle/>
        <a:p>
          <a:r>
            <a:rPr lang="en-US" sz="2800" dirty="0">
              <a:latin typeface="+mn-lt"/>
            </a:rPr>
            <a:t>General features of DMARs</a:t>
          </a:r>
        </a:p>
      </dgm:t>
    </dgm:pt>
    <dgm:pt modelId="{10C6A105-B530-6740-8663-59F99BF4DE92}" type="parTrans" cxnId="{4C41E2C0-6DD0-B346-A3AC-B91069AA067A}">
      <dgm:prSet/>
      <dgm:spPr/>
      <dgm:t>
        <a:bodyPr/>
        <a:lstStyle/>
        <a:p>
          <a:endParaRPr lang="en-US"/>
        </a:p>
      </dgm:t>
    </dgm:pt>
    <dgm:pt modelId="{E1360490-BC03-8E41-B08E-5D72775B5140}" type="sibTrans" cxnId="{4C41E2C0-6DD0-B346-A3AC-B91069AA067A}">
      <dgm:prSet/>
      <dgm:spPr/>
      <dgm:t>
        <a:bodyPr/>
        <a:lstStyle/>
        <a:p>
          <a:endParaRPr lang="en-US"/>
        </a:p>
      </dgm:t>
    </dgm:pt>
    <dgm:pt modelId="{83610B2B-6449-224B-BF39-B7A6E5044BF3}">
      <dgm:prSet phldrT="[Text]" custT="1"/>
      <dgm:spPr/>
      <dgm:t>
        <a:bodyPr/>
        <a:lstStyle/>
        <a:p>
          <a:r>
            <a:rPr lang="en-US" sz="1400" dirty="0">
              <a:latin typeface="Arial" panose="020B0604020202020204" pitchFamily="34" charset="0"/>
              <a:cs typeface="Arial" panose="020B0604020202020204" pitchFamily="34" charset="0"/>
            </a:rPr>
            <a:t>Used when the disease is progressing &amp; causing deformities</a:t>
          </a:r>
        </a:p>
      </dgm:t>
    </dgm:pt>
    <dgm:pt modelId="{20E9051A-DE95-3F41-9876-D6AFA3CE709B}" type="parTrans" cxnId="{972AB4DB-74B1-9947-B8D5-6A628A196EBE}">
      <dgm:prSet/>
      <dgm:spPr/>
      <dgm:t>
        <a:bodyPr/>
        <a:lstStyle/>
        <a:p>
          <a:endParaRPr lang="en-US"/>
        </a:p>
      </dgm:t>
    </dgm:pt>
    <dgm:pt modelId="{CC5F6C04-DBF2-404C-BE98-B29A3DBA19B5}" type="sibTrans" cxnId="{972AB4DB-74B1-9947-B8D5-6A628A196EBE}">
      <dgm:prSet/>
      <dgm:spPr/>
      <dgm:t>
        <a:bodyPr/>
        <a:lstStyle/>
        <a:p>
          <a:endParaRPr lang="en-US"/>
        </a:p>
      </dgm:t>
    </dgm:pt>
    <dgm:pt modelId="{7D4E2D49-958C-964A-85D7-79DF023A1612}">
      <dgm:prSet phldrT="[Text]" custT="1"/>
      <dgm:spPr/>
      <dgm:t>
        <a:bodyPr/>
        <a:lstStyle/>
        <a:p>
          <a:r>
            <a:rPr lang="en-US" sz="1400" dirty="0">
              <a:latin typeface="Arial" panose="020B0604020202020204" pitchFamily="34" charset="0"/>
              <a:cs typeface="Arial" panose="020B0604020202020204" pitchFamily="34" charset="0"/>
            </a:rPr>
            <a:t>Have no analgesic effects.</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(that’s why we use NSAIDs or Glucocorticoids with DMARs)</a:t>
          </a:r>
        </a:p>
      </dgm:t>
    </dgm:pt>
    <dgm:pt modelId="{7A571FE3-9C73-9941-AAA4-B5E3AA689396}" type="parTrans" cxnId="{1DDB1020-2BFE-9341-9DF2-62BE70D8088E}">
      <dgm:prSet/>
      <dgm:spPr/>
      <dgm:t>
        <a:bodyPr/>
        <a:lstStyle/>
        <a:p>
          <a:endParaRPr lang="en-US"/>
        </a:p>
      </dgm:t>
    </dgm:pt>
    <dgm:pt modelId="{8C308856-E4F8-6340-A36D-9F6E14EB6D89}" type="sibTrans" cxnId="{1DDB1020-2BFE-9341-9DF2-62BE70D8088E}">
      <dgm:prSet/>
      <dgm:spPr/>
      <dgm:t>
        <a:bodyPr/>
        <a:lstStyle/>
        <a:p>
          <a:endParaRPr lang="en-US"/>
        </a:p>
      </dgm:t>
    </dgm:pt>
    <dgm:pt modelId="{2A2E9918-CC7A-0E4E-A446-B6A10044EB40}">
      <dgm:prSet phldrT="[Text]" custT="1"/>
      <dgm:spPr/>
      <dgm:t>
        <a:bodyPr/>
        <a:lstStyle/>
        <a:p>
          <a:r>
            <a:rPr lang="en-US" sz="1200" dirty="0">
              <a:latin typeface="Arial" panose="020B0604020202020204" pitchFamily="34" charset="0"/>
              <a:cs typeface="Arial" panose="020B0604020202020204" pitchFamily="34" charset="0"/>
            </a:rPr>
            <a:t>Their effects take from </a:t>
          </a:r>
          <a:r>
            <a:rPr lang="en-US" sz="1200" b="0" dirty="0">
              <a:latin typeface="Arial" panose="020B0604020202020204" pitchFamily="34" charset="0"/>
              <a:cs typeface="Arial" panose="020B0604020202020204" pitchFamily="34" charset="0"/>
            </a:rPr>
            <a:t>6 weeks up to 6 months </a:t>
          </a:r>
          <a:r>
            <a:rPr lang="en-US" sz="1200" dirty="0">
              <a:latin typeface="Arial" panose="020B0604020202020204" pitchFamily="34" charset="0"/>
              <a:cs typeface="Arial" panose="020B0604020202020204" pitchFamily="34" charset="0"/>
            </a:rPr>
            <a:t>to be  evident</a:t>
          </a:r>
          <a:r>
            <a:rPr lang="ar-SA" sz="1200" dirty="0">
              <a:latin typeface="Arial" panose="020B0604020202020204" pitchFamily="34" charset="0"/>
              <a:cs typeface="Arial" panose="020B0604020202020204" pitchFamily="34" charset="0"/>
            </a:rPr>
            <a:t>.</a:t>
          </a:r>
          <a:r>
            <a:rPr lang="en-US" sz="1200" baseline="0" dirty="0">
              <a:latin typeface="Arial" panose="020B0604020202020204" pitchFamily="34" charset="0"/>
              <a:cs typeface="Arial" panose="020B0604020202020204" pitchFamily="34" charset="0"/>
            </a:rPr>
            <a:t> (it takes long time to produce the effect and the patient has pain due to the inflammation that’s why we use NSAID to relief the pain until the effect of DMARs start)</a:t>
          </a:r>
          <a:endParaRPr lang="en-US" sz="1200" dirty="0">
            <a:latin typeface="Arial" panose="020B0604020202020204" pitchFamily="34" charset="0"/>
            <a:cs typeface="Arial" panose="020B0604020202020204" pitchFamily="34" charset="0"/>
          </a:endParaRPr>
        </a:p>
      </dgm:t>
    </dgm:pt>
    <dgm:pt modelId="{A90FECAC-ACDD-324F-A612-0F6BF33449D9}" type="parTrans" cxnId="{3ACD0F30-62C7-054F-816A-F8019F8A96BD}">
      <dgm:prSet/>
      <dgm:spPr/>
      <dgm:t>
        <a:bodyPr/>
        <a:lstStyle/>
        <a:p>
          <a:endParaRPr lang="en-US"/>
        </a:p>
      </dgm:t>
    </dgm:pt>
    <dgm:pt modelId="{6227C057-F9FB-BD46-A8FF-C28BDE63F7AB}" type="sibTrans" cxnId="{3ACD0F30-62C7-054F-816A-F8019F8A96BD}">
      <dgm:prSet/>
      <dgm:spPr/>
      <dgm:t>
        <a:bodyPr/>
        <a:lstStyle/>
        <a:p>
          <a:pPr rtl="0"/>
          <a:endParaRPr lang="en-US"/>
        </a:p>
      </dgm:t>
    </dgm:pt>
    <dgm:pt modelId="{3433D39B-DE51-8E44-A494-963BE02AF28E}">
      <dgm:prSet custT="1"/>
      <dgm:spPr/>
      <dgm:t>
        <a:bodyPr/>
        <a:lstStyle/>
        <a:p>
          <a:r>
            <a:rPr lang="en-US" sz="1400" dirty="0">
              <a:latin typeface="Arial" panose="020B0604020202020204" pitchFamily="34" charset="0"/>
              <a:cs typeface="Arial" panose="020B0604020202020204" pitchFamily="34" charset="0"/>
            </a:rPr>
            <a:t>Can not repair the existing damage, but prevent further deformity</a:t>
          </a:r>
        </a:p>
      </dgm:t>
    </dgm:pt>
    <dgm:pt modelId="{BEA99D40-68CA-FB49-9CB7-FD5F64F91509}" type="parTrans" cxnId="{4A07A16C-91D8-CA4C-BA68-02BBA0DB7035}">
      <dgm:prSet/>
      <dgm:spPr/>
      <dgm:t>
        <a:bodyPr/>
        <a:lstStyle/>
        <a:p>
          <a:endParaRPr lang="en-US"/>
        </a:p>
      </dgm:t>
    </dgm:pt>
    <dgm:pt modelId="{903FCD8A-C28D-364B-A1C5-C261B12711CE}" type="sibTrans" cxnId="{4A07A16C-91D8-CA4C-BA68-02BBA0DB7035}">
      <dgm:prSet/>
      <dgm:spPr/>
      <dgm:t>
        <a:bodyPr/>
        <a:lstStyle/>
        <a:p>
          <a:endParaRPr lang="en-US"/>
        </a:p>
      </dgm:t>
    </dgm:pt>
    <dgm:pt modelId="{8AF457A7-CD10-D747-889A-5311F541CFB0}" type="pres">
      <dgm:prSet presAssocID="{A4BACE7B-CD21-B440-91D5-E379307AC591}" presName="composite" presStyleCnt="0">
        <dgm:presLayoutVars>
          <dgm:chMax val="1"/>
          <dgm:dir/>
          <dgm:resizeHandles val="exact"/>
        </dgm:presLayoutVars>
      </dgm:prSet>
      <dgm:spPr/>
    </dgm:pt>
    <dgm:pt modelId="{22F4A541-6F23-2841-B5EB-AFE14F3A17E3}" type="pres">
      <dgm:prSet presAssocID="{CDD03C3B-AEBC-4649-954A-225C6667F413}" presName="roof" presStyleLbl="dkBgShp" presStyleIdx="0" presStyleCnt="2"/>
      <dgm:spPr/>
    </dgm:pt>
    <dgm:pt modelId="{A898E96B-CF5B-7841-855B-D02D25BD88C3}" type="pres">
      <dgm:prSet presAssocID="{CDD03C3B-AEBC-4649-954A-225C6667F413}" presName="pillars" presStyleCnt="0"/>
      <dgm:spPr/>
    </dgm:pt>
    <dgm:pt modelId="{9AB8B3C9-B1A2-F445-9C7D-BA64BF76B7E4}" type="pres">
      <dgm:prSet presAssocID="{CDD03C3B-AEBC-4649-954A-225C6667F413}" presName="pillar1" presStyleLbl="node1" presStyleIdx="0" presStyleCnt="4" custScaleX="84176">
        <dgm:presLayoutVars>
          <dgm:bulletEnabled val="1"/>
        </dgm:presLayoutVars>
      </dgm:prSet>
      <dgm:spPr/>
    </dgm:pt>
    <dgm:pt modelId="{297F252B-D350-E549-8492-92CF121C8E6A}" type="pres">
      <dgm:prSet presAssocID="{3433D39B-DE51-8E44-A494-963BE02AF28E}" presName="pillarX" presStyleLbl="node1" presStyleIdx="1" presStyleCnt="4">
        <dgm:presLayoutVars>
          <dgm:bulletEnabled val="1"/>
        </dgm:presLayoutVars>
      </dgm:prSet>
      <dgm:spPr/>
    </dgm:pt>
    <dgm:pt modelId="{F539753D-486A-D246-8627-FCD60B55C45E}" type="pres">
      <dgm:prSet presAssocID="{7D4E2D49-958C-964A-85D7-79DF023A1612}" presName="pillarX" presStyleLbl="node1" presStyleIdx="2" presStyleCnt="4">
        <dgm:presLayoutVars>
          <dgm:bulletEnabled val="1"/>
        </dgm:presLayoutVars>
      </dgm:prSet>
      <dgm:spPr/>
    </dgm:pt>
    <dgm:pt modelId="{7CBAD63C-032F-3349-930D-D2354AFE0F56}" type="pres">
      <dgm:prSet presAssocID="{2A2E9918-CC7A-0E4E-A446-B6A10044EB40}" presName="pillarX" presStyleLbl="node1" presStyleIdx="3" presStyleCnt="4">
        <dgm:presLayoutVars>
          <dgm:bulletEnabled val="1"/>
        </dgm:presLayoutVars>
      </dgm:prSet>
      <dgm:spPr/>
    </dgm:pt>
    <dgm:pt modelId="{EDA6FA86-42B7-8F46-98F1-62D8EB6B4374}" type="pres">
      <dgm:prSet presAssocID="{CDD03C3B-AEBC-4649-954A-225C6667F413}" presName="base" presStyleLbl="dkBgShp" presStyleIdx="1" presStyleCnt="2" custScaleY="50376"/>
      <dgm:spPr/>
    </dgm:pt>
  </dgm:ptLst>
  <dgm:cxnLst>
    <dgm:cxn modelId="{4A07A16C-91D8-CA4C-BA68-02BBA0DB7035}" srcId="{CDD03C3B-AEBC-4649-954A-225C6667F413}" destId="{3433D39B-DE51-8E44-A494-963BE02AF28E}" srcOrd="1" destOrd="0" parTransId="{BEA99D40-68CA-FB49-9CB7-FD5F64F91509}" sibTransId="{903FCD8A-C28D-364B-A1C5-C261B12711CE}"/>
    <dgm:cxn modelId="{4C41E2C0-6DD0-B346-A3AC-B91069AA067A}" srcId="{A4BACE7B-CD21-B440-91D5-E379307AC591}" destId="{CDD03C3B-AEBC-4649-954A-225C6667F413}" srcOrd="0" destOrd="0" parTransId="{10C6A105-B530-6740-8663-59F99BF4DE92}" sibTransId="{E1360490-BC03-8E41-B08E-5D72775B5140}"/>
    <dgm:cxn modelId="{1DDB1020-2BFE-9341-9DF2-62BE70D8088E}" srcId="{CDD03C3B-AEBC-4649-954A-225C6667F413}" destId="{7D4E2D49-958C-964A-85D7-79DF023A1612}" srcOrd="2" destOrd="0" parTransId="{7A571FE3-9C73-9941-AAA4-B5E3AA689396}" sibTransId="{8C308856-E4F8-6340-A36D-9F6E14EB6D89}"/>
    <dgm:cxn modelId="{A476421A-75F1-A149-9A2D-2AED8CD2CDD3}" type="presOf" srcId="{83610B2B-6449-224B-BF39-B7A6E5044BF3}" destId="{9AB8B3C9-B1A2-F445-9C7D-BA64BF76B7E4}" srcOrd="0" destOrd="0" presId="urn:microsoft.com/office/officeart/2005/8/layout/hList3"/>
    <dgm:cxn modelId="{5DB9FAE4-5752-F748-BAF2-95C6F8FCF136}" type="presOf" srcId="{CDD03C3B-AEBC-4649-954A-225C6667F413}" destId="{22F4A541-6F23-2841-B5EB-AFE14F3A17E3}" srcOrd="0" destOrd="0" presId="urn:microsoft.com/office/officeart/2005/8/layout/hList3"/>
    <dgm:cxn modelId="{ECC4EEC5-171B-3548-86EB-5D6FBE400FF0}" type="presOf" srcId="{3433D39B-DE51-8E44-A494-963BE02AF28E}" destId="{297F252B-D350-E549-8492-92CF121C8E6A}" srcOrd="0" destOrd="0" presId="urn:microsoft.com/office/officeart/2005/8/layout/hList3"/>
    <dgm:cxn modelId="{89A61516-A966-D547-BE36-97C4A842EF88}" type="presOf" srcId="{7D4E2D49-958C-964A-85D7-79DF023A1612}" destId="{F539753D-486A-D246-8627-FCD60B55C45E}" srcOrd="0" destOrd="0" presId="urn:microsoft.com/office/officeart/2005/8/layout/hList3"/>
    <dgm:cxn modelId="{D0C85DC8-7C31-9947-AD55-9D62438E9462}" type="presOf" srcId="{2A2E9918-CC7A-0E4E-A446-B6A10044EB40}" destId="{7CBAD63C-032F-3349-930D-D2354AFE0F56}" srcOrd="0" destOrd="0" presId="urn:microsoft.com/office/officeart/2005/8/layout/hList3"/>
    <dgm:cxn modelId="{3146A3C3-4BFE-5145-AB88-501334946A36}" type="presOf" srcId="{A4BACE7B-CD21-B440-91D5-E379307AC591}" destId="{8AF457A7-CD10-D747-889A-5311F541CFB0}" srcOrd="0" destOrd="0" presId="urn:microsoft.com/office/officeart/2005/8/layout/hList3"/>
    <dgm:cxn modelId="{3ACD0F30-62C7-054F-816A-F8019F8A96BD}" srcId="{CDD03C3B-AEBC-4649-954A-225C6667F413}" destId="{2A2E9918-CC7A-0E4E-A446-B6A10044EB40}" srcOrd="3" destOrd="0" parTransId="{A90FECAC-ACDD-324F-A612-0F6BF33449D9}" sibTransId="{6227C057-F9FB-BD46-A8FF-C28BDE63F7AB}"/>
    <dgm:cxn modelId="{972AB4DB-74B1-9947-B8D5-6A628A196EBE}" srcId="{CDD03C3B-AEBC-4649-954A-225C6667F413}" destId="{83610B2B-6449-224B-BF39-B7A6E5044BF3}" srcOrd="0" destOrd="0" parTransId="{20E9051A-DE95-3F41-9876-D6AFA3CE709B}" sibTransId="{CC5F6C04-DBF2-404C-BE98-B29A3DBA19B5}"/>
    <dgm:cxn modelId="{EA521B5D-33D8-724A-A31A-2C0FFDA2F176}" type="presParOf" srcId="{8AF457A7-CD10-D747-889A-5311F541CFB0}" destId="{22F4A541-6F23-2841-B5EB-AFE14F3A17E3}" srcOrd="0" destOrd="0" presId="urn:microsoft.com/office/officeart/2005/8/layout/hList3"/>
    <dgm:cxn modelId="{65B2D0CA-1A0C-6B4D-A166-E6B05314690C}" type="presParOf" srcId="{8AF457A7-CD10-D747-889A-5311F541CFB0}" destId="{A898E96B-CF5B-7841-855B-D02D25BD88C3}" srcOrd="1" destOrd="0" presId="urn:microsoft.com/office/officeart/2005/8/layout/hList3"/>
    <dgm:cxn modelId="{0F814DA0-C8E4-9C4A-9393-C8FDBA18C4DA}" type="presParOf" srcId="{A898E96B-CF5B-7841-855B-D02D25BD88C3}" destId="{9AB8B3C9-B1A2-F445-9C7D-BA64BF76B7E4}" srcOrd="0" destOrd="0" presId="urn:microsoft.com/office/officeart/2005/8/layout/hList3"/>
    <dgm:cxn modelId="{CACF439A-3324-EC4D-8C83-DBF4B91BD6C8}" type="presParOf" srcId="{A898E96B-CF5B-7841-855B-D02D25BD88C3}" destId="{297F252B-D350-E549-8492-92CF121C8E6A}" srcOrd="1" destOrd="0" presId="urn:microsoft.com/office/officeart/2005/8/layout/hList3"/>
    <dgm:cxn modelId="{FB6B8C53-5100-694E-93A3-51FEEF46C64B}" type="presParOf" srcId="{A898E96B-CF5B-7841-855B-D02D25BD88C3}" destId="{F539753D-486A-D246-8627-FCD60B55C45E}" srcOrd="2" destOrd="0" presId="urn:microsoft.com/office/officeart/2005/8/layout/hList3"/>
    <dgm:cxn modelId="{0193FC26-1590-6D49-BFF5-9FB79443DB5D}" type="presParOf" srcId="{A898E96B-CF5B-7841-855B-D02D25BD88C3}" destId="{7CBAD63C-032F-3349-930D-D2354AFE0F56}" srcOrd="3" destOrd="0" presId="urn:microsoft.com/office/officeart/2005/8/layout/hList3"/>
    <dgm:cxn modelId="{C58B344D-C72A-9147-9B14-C59C219B3B12}" type="presParOf" srcId="{8AF457A7-CD10-D747-889A-5311F541CFB0}" destId="{EDA6FA86-42B7-8F46-98F1-62D8EB6B4374}"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DC4437-28D0-5545-81E7-74092B41B376}" type="doc">
      <dgm:prSet loTypeId="urn:microsoft.com/office/officeart/2005/8/layout/vList4" loCatId="" qsTypeId="urn:microsoft.com/office/officeart/2005/8/quickstyle/simple4" qsCatId="simple" csTypeId="urn:microsoft.com/office/officeart/2005/8/colors/colorful5" csCatId="colorful" phldr="1"/>
      <dgm:spPr/>
      <dgm:t>
        <a:bodyPr/>
        <a:lstStyle/>
        <a:p>
          <a:endParaRPr lang="en-US"/>
        </a:p>
      </dgm:t>
    </dgm:pt>
    <dgm:pt modelId="{ACBB4F22-3EC3-0045-9FDA-2AA0AAE9114C}">
      <dgm:prSet phldrT="[Text]" custT="1"/>
      <dgm:spPr/>
      <dgm:t>
        <a:bodyPr/>
        <a:lstStyle/>
        <a:p>
          <a:pPr lvl="0" algn="l" defTabSz="577850">
            <a:lnSpc>
              <a:spcPct val="90000"/>
            </a:lnSpc>
            <a:spcBef>
              <a:spcPct val="0"/>
            </a:spcBef>
            <a:spcAft>
              <a:spcPct val="35000"/>
            </a:spcAft>
          </a:pPr>
          <a:r>
            <a:rPr lang="en-US" sz="1050" dirty="0"/>
            <a:t>B-cell cytotoxic agent ( Rituximab)</a:t>
          </a:r>
        </a:p>
      </dgm:t>
    </dgm:pt>
    <dgm:pt modelId="{AD1463B1-2A16-EB4F-B4F5-FFFEEF57D93C}" type="parTrans" cxnId="{5080D83D-89AE-A541-A901-A5DB02DFA0DA}">
      <dgm:prSet/>
      <dgm:spPr/>
      <dgm:t>
        <a:bodyPr/>
        <a:lstStyle/>
        <a:p>
          <a:endParaRPr lang="en-US" sz="1100"/>
        </a:p>
      </dgm:t>
    </dgm:pt>
    <dgm:pt modelId="{141CE5A8-46E1-6B4D-BDCB-ED44DC780178}" type="sibTrans" cxnId="{5080D83D-89AE-A541-A901-A5DB02DFA0DA}">
      <dgm:prSet/>
      <dgm:spPr/>
      <dgm:t>
        <a:bodyPr/>
        <a:lstStyle/>
        <a:p>
          <a:endParaRPr lang="en-US" sz="1100"/>
        </a:p>
      </dgm:t>
    </dgm:pt>
    <dgm:pt modelId="{06D55779-7204-FD4F-AF09-F157DF899F11}">
      <dgm:prSet phldrT="[Text]" custT="1"/>
      <dgm:spPr/>
      <dgm:t>
        <a:bodyPr/>
        <a:lstStyle/>
        <a:p>
          <a:pPr marL="57150" lvl="1" indent="0" algn="l" defTabSz="444500">
            <a:lnSpc>
              <a:spcPct val="90000"/>
            </a:lnSpc>
            <a:spcBef>
              <a:spcPct val="0"/>
            </a:spcBef>
            <a:spcAft>
              <a:spcPct val="15000"/>
            </a:spcAft>
            <a:buNone/>
          </a:pPr>
          <a:r>
            <a:rPr lang="en-US" sz="900" dirty="0"/>
            <a:t>The drugs are look like antibodies which will go to the B-cells and bind with the antigen on the surface of the B-cells, after the drug</a:t>
          </a:r>
          <a:r>
            <a:rPr lang="en-US" sz="900" baseline="0" dirty="0"/>
            <a:t> </a:t>
          </a:r>
          <a:r>
            <a:rPr lang="en-US" sz="900" dirty="0"/>
            <a:t> binds with the antigen</a:t>
          </a:r>
          <a:r>
            <a:rPr lang="en-US" sz="900" baseline="0" dirty="0"/>
            <a:t> it will destroy</a:t>
          </a:r>
          <a:r>
            <a:rPr lang="ar-SA" sz="900" baseline="0" dirty="0"/>
            <a:t> </a:t>
          </a:r>
          <a:r>
            <a:rPr lang="en-US" sz="900" baseline="0" dirty="0"/>
            <a:t>the B-cells</a:t>
          </a:r>
          <a:endParaRPr lang="en-US" sz="900" dirty="0"/>
        </a:p>
      </dgm:t>
    </dgm:pt>
    <dgm:pt modelId="{2F03BE13-79DD-F441-B402-7881DBF01285}" type="parTrans" cxnId="{89E9BCDA-E3A5-3149-B023-7E7F15B3266C}">
      <dgm:prSet/>
      <dgm:spPr/>
      <dgm:t>
        <a:bodyPr/>
        <a:lstStyle/>
        <a:p>
          <a:endParaRPr lang="en-US" sz="1100"/>
        </a:p>
      </dgm:t>
    </dgm:pt>
    <dgm:pt modelId="{D1E13F9C-EEA8-0848-8F5D-A70B3B659208}" type="sibTrans" cxnId="{89E9BCDA-E3A5-3149-B023-7E7F15B3266C}">
      <dgm:prSet/>
      <dgm:spPr/>
      <dgm:t>
        <a:bodyPr/>
        <a:lstStyle/>
        <a:p>
          <a:endParaRPr lang="en-US" sz="1100"/>
        </a:p>
      </dgm:t>
    </dgm:pt>
    <dgm:pt modelId="{A8614867-E405-4F40-819F-50912854E5CC}">
      <dgm:prSet phldrT="[Text]" custT="1"/>
      <dgm:spPr/>
      <dgm:t>
        <a:bodyPr/>
        <a:lstStyle/>
        <a:p>
          <a:r>
            <a:rPr lang="en-US" sz="1050" dirty="0"/>
            <a:t>Anti-IL-6 receptor antibody (Tocilizumab)</a:t>
          </a:r>
        </a:p>
      </dgm:t>
    </dgm:pt>
    <dgm:pt modelId="{C658C8AE-0222-144E-AAA0-D6CE099527FF}" type="parTrans" cxnId="{6D315308-F564-C949-812C-0E242475F8C5}">
      <dgm:prSet/>
      <dgm:spPr/>
      <dgm:t>
        <a:bodyPr/>
        <a:lstStyle/>
        <a:p>
          <a:endParaRPr lang="en-US" sz="1100"/>
        </a:p>
      </dgm:t>
    </dgm:pt>
    <dgm:pt modelId="{41B37F23-F715-7F4C-A317-23D4018AEE33}" type="sibTrans" cxnId="{6D315308-F564-C949-812C-0E242475F8C5}">
      <dgm:prSet/>
      <dgm:spPr/>
      <dgm:t>
        <a:bodyPr/>
        <a:lstStyle/>
        <a:p>
          <a:endParaRPr lang="en-US" sz="1100"/>
        </a:p>
      </dgm:t>
    </dgm:pt>
    <dgm:pt modelId="{8D5F0522-0CC1-834C-8B01-97555E72A244}">
      <dgm:prSet phldrT="[Text]" custT="1"/>
      <dgm:spPr/>
      <dgm:t>
        <a:bodyPr/>
        <a:lstStyle/>
        <a:p>
          <a:r>
            <a:rPr lang="en-US" sz="900" dirty="0"/>
            <a:t>The drug binds</a:t>
          </a:r>
          <a:r>
            <a:rPr lang="en-US" sz="900" baseline="0" dirty="0"/>
            <a:t> with the IL-6 receptors, so the IL-6 will not bind with the receptor, so no IL-6 effect</a:t>
          </a:r>
          <a:endParaRPr lang="ar-SA" sz="900" baseline="0" dirty="0"/>
        </a:p>
        <a:p>
          <a:r>
            <a:rPr lang="ar-SA" sz="900" dirty="0"/>
            <a:t>عشان تربطون بين اسم الدوا وطريقة شغله</a:t>
          </a:r>
          <a:r>
            <a:rPr lang="en-US" sz="900" dirty="0"/>
            <a:t> </a:t>
          </a:r>
        </a:p>
      </dgm:t>
    </dgm:pt>
    <dgm:pt modelId="{324E4F12-A1FF-194F-B25B-5697F397F230}" type="parTrans" cxnId="{418207DE-0E44-134F-9028-F7F55013D904}">
      <dgm:prSet/>
      <dgm:spPr/>
      <dgm:t>
        <a:bodyPr/>
        <a:lstStyle/>
        <a:p>
          <a:endParaRPr lang="en-US" sz="1100"/>
        </a:p>
      </dgm:t>
    </dgm:pt>
    <dgm:pt modelId="{55E0E317-E29F-F149-B553-AD48F7F3569A}" type="sibTrans" cxnId="{418207DE-0E44-134F-9028-F7F55013D904}">
      <dgm:prSet/>
      <dgm:spPr/>
      <dgm:t>
        <a:bodyPr/>
        <a:lstStyle/>
        <a:p>
          <a:endParaRPr lang="en-US" sz="1100"/>
        </a:p>
      </dgm:t>
    </dgm:pt>
    <dgm:pt modelId="{5FB783F0-F2F9-D045-9825-7C8008133173}">
      <dgm:prSet custT="1"/>
      <dgm:spPr/>
      <dgm:t>
        <a:bodyPr/>
        <a:lstStyle/>
        <a:p>
          <a:r>
            <a:rPr lang="en-US" sz="1200" dirty="0">
              <a:latin typeface="+mj-lt"/>
            </a:rPr>
            <a:t>TNF- blocking agents  (Infliximab)</a:t>
          </a:r>
        </a:p>
        <a:p>
          <a:r>
            <a:rPr lang="en-US" sz="1200" dirty="0">
              <a:latin typeface="+mj-lt"/>
            </a:rPr>
            <a:t>* The drugs look like antibodies which</a:t>
          </a:r>
          <a:r>
            <a:rPr lang="en-US" sz="1200" baseline="0" dirty="0">
              <a:latin typeface="+mj-lt"/>
            </a:rPr>
            <a:t> will bind with the TNF-</a:t>
          </a:r>
          <a:r>
            <a:rPr lang="en-US" sz="1200" dirty="0">
              <a:latin typeface="+mj-lt"/>
            </a:rPr>
            <a:t>α and inhibit this cytokines to produce its action (inflammation)</a:t>
          </a:r>
        </a:p>
        <a:p>
          <a:endParaRPr lang="en-US" sz="1200" dirty="0">
            <a:latin typeface="+mj-lt"/>
          </a:endParaRPr>
        </a:p>
        <a:p>
          <a:endParaRPr lang="en-US" sz="1200" dirty="0">
            <a:latin typeface="+mj-lt"/>
          </a:endParaRPr>
        </a:p>
      </dgm:t>
    </dgm:pt>
    <dgm:pt modelId="{D60C846D-FC38-5E44-AF96-8F10C673E592}" type="parTrans" cxnId="{1C2D223A-E3CA-6641-A48A-55121C0E30A4}">
      <dgm:prSet/>
      <dgm:spPr/>
      <dgm:t>
        <a:bodyPr/>
        <a:lstStyle/>
        <a:p>
          <a:endParaRPr lang="en-US" sz="1100"/>
        </a:p>
      </dgm:t>
    </dgm:pt>
    <dgm:pt modelId="{A7A18846-5F2B-3C4C-A222-D18412599440}" type="sibTrans" cxnId="{1C2D223A-E3CA-6641-A48A-55121C0E30A4}">
      <dgm:prSet/>
      <dgm:spPr/>
      <dgm:t>
        <a:bodyPr/>
        <a:lstStyle/>
        <a:p>
          <a:endParaRPr lang="en-US" sz="1100"/>
        </a:p>
      </dgm:t>
    </dgm:pt>
    <dgm:pt modelId="{9407E3B4-4A0B-B242-9285-3B6F03EE5318}">
      <dgm:prSet phldrT="[Text]" custT="1"/>
      <dgm:spPr/>
      <dgm:t>
        <a:bodyPr anchor="t"/>
        <a:lstStyle/>
        <a:p>
          <a:pPr lvl="0" algn="l" defTabSz="577850">
            <a:lnSpc>
              <a:spcPct val="90000"/>
            </a:lnSpc>
            <a:spcBef>
              <a:spcPct val="0"/>
            </a:spcBef>
            <a:spcAft>
              <a:spcPct val="35000"/>
            </a:spcAft>
          </a:pPr>
          <a:r>
            <a:rPr lang="en-US" sz="1000" dirty="0"/>
            <a:t>T-cell modulating drug ( </a:t>
          </a:r>
          <a:r>
            <a:rPr lang="en-US" sz="1000" dirty="0" err="1"/>
            <a:t>Abatacept</a:t>
          </a:r>
          <a:r>
            <a:rPr lang="en-US" sz="1000" dirty="0"/>
            <a:t>)</a:t>
          </a:r>
        </a:p>
        <a:p>
          <a:pPr lvl="0" algn="l" defTabSz="577850">
            <a:lnSpc>
              <a:spcPct val="90000"/>
            </a:lnSpc>
            <a:spcBef>
              <a:spcPct val="0"/>
            </a:spcBef>
            <a:spcAft>
              <a:spcPct val="35000"/>
            </a:spcAft>
          </a:pPr>
          <a:r>
            <a:rPr lang="en-US" sz="1000" dirty="0"/>
            <a:t>Its modulates the immune response by binding to CD80/CD86 on an antigen presenting cell (APC), such as a dendritic cell, thus preventing costimulatory binding to CD28 on naïve T-cell and attenuating T-cell activation.</a:t>
          </a:r>
        </a:p>
      </dgm:t>
    </dgm:pt>
    <dgm:pt modelId="{8672A834-6198-A248-A5CD-9431CAFDA328}" type="sibTrans" cxnId="{BC633195-E791-CD4F-BBF3-C2E0C4926BB3}">
      <dgm:prSet/>
      <dgm:spPr/>
      <dgm:t>
        <a:bodyPr/>
        <a:lstStyle/>
        <a:p>
          <a:endParaRPr lang="en-US" sz="1100"/>
        </a:p>
      </dgm:t>
    </dgm:pt>
    <dgm:pt modelId="{A8538697-8DEA-2443-9792-5E7B08602983}" type="parTrans" cxnId="{BC633195-E791-CD4F-BBF3-C2E0C4926BB3}">
      <dgm:prSet/>
      <dgm:spPr/>
      <dgm:t>
        <a:bodyPr/>
        <a:lstStyle/>
        <a:p>
          <a:endParaRPr lang="en-US" sz="1100"/>
        </a:p>
      </dgm:t>
    </dgm:pt>
    <dgm:pt modelId="{17ABE8D3-A055-414E-9918-0487A53FD959}" type="pres">
      <dgm:prSet presAssocID="{23DC4437-28D0-5545-81E7-74092B41B376}" presName="linear" presStyleCnt="0">
        <dgm:presLayoutVars>
          <dgm:dir/>
          <dgm:resizeHandles val="exact"/>
        </dgm:presLayoutVars>
      </dgm:prSet>
      <dgm:spPr/>
    </dgm:pt>
    <dgm:pt modelId="{64CD7D0D-3861-E440-8928-362F0856735A}" type="pres">
      <dgm:prSet presAssocID="{9407E3B4-4A0B-B242-9285-3B6F03EE5318}" presName="comp" presStyleCnt="0"/>
      <dgm:spPr/>
    </dgm:pt>
    <dgm:pt modelId="{22224053-B80E-0A4E-8B35-485C81137DC3}" type="pres">
      <dgm:prSet presAssocID="{9407E3B4-4A0B-B242-9285-3B6F03EE5318}" presName="box" presStyleLbl="node1" presStyleIdx="0" presStyleCnt="4" custLinFactNeighborX="0" custLinFactNeighborY="3463"/>
      <dgm:spPr/>
    </dgm:pt>
    <dgm:pt modelId="{58D888C7-035B-9F44-B726-B482E20E5345}" type="pres">
      <dgm:prSet presAssocID="{9407E3B4-4A0B-B242-9285-3B6F03EE5318}"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0899A877-D127-4046-8D07-BD6FC64462DA}" type="pres">
      <dgm:prSet presAssocID="{9407E3B4-4A0B-B242-9285-3B6F03EE5318}" presName="text" presStyleLbl="node1" presStyleIdx="0" presStyleCnt="4">
        <dgm:presLayoutVars>
          <dgm:bulletEnabled val="1"/>
        </dgm:presLayoutVars>
      </dgm:prSet>
      <dgm:spPr/>
    </dgm:pt>
    <dgm:pt modelId="{75FD0F34-B816-0F4A-B664-290F331FA202}" type="pres">
      <dgm:prSet presAssocID="{8672A834-6198-A248-A5CD-9431CAFDA328}" presName="spacer" presStyleCnt="0"/>
      <dgm:spPr/>
    </dgm:pt>
    <dgm:pt modelId="{C1792747-CC78-0348-B0E6-28DF098053A0}" type="pres">
      <dgm:prSet presAssocID="{ACBB4F22-3EC3-0045-9FDA-2AA0AAE9114C}" presName="comp" presStyleCnt="0"/>
      <dgm:spPr/>
    </dgm:pt>
    <dgm:pt modelId="{E58D487F-76CE-F44B-82A2-8F215A70DC0A}" type="pres">
      <dgm:prSet presAssocID="{ACBB4F22-3EC3-0045-9FDA-2AA0AAE9114C}" presName="box" presStyleLbl="node1" presStyleIdx="1" presStyleCnt="4" custLinFactNeighborX="1073" custLinFactNeighborY="-982"/>
      <dgm:spPr/>
    </dgm:pt>
    <dgm:pt modelId="{D1F04363-9BD2-5449-B643-C1D684B40FDF}" type="pres">
      <dgm:prSet presAssocID="{ACBB4F22-3EC3-0045-9FDA-2AA0AAE9114C}"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dgm:spPr>
    </dgm:pt>
    <dgm:pt modelId="{66A7816D-4151-A843-BA26-26BE2C93E1F6}" type="pres">
      <dgm:prSet presAssocID="{ACBB4F22-3EC3-0045-9FDA-2AA0AAE9114C}" presName="text" presStyleLbl="node1" presStyleIdx="1" presStyleCnt="4">
        <dgm:presLayoutVars>
          <dgm:bulletEnabled val="1"/>
        </dgm:presLayoutVars>
      </dgm:prSet>
      <dgm:spPr/>
    </dgm:pt>
    <dgm:pt modelId="{D0F6C140-490D-3441-A1BA-40BEE0782F6C}" type="pres">
      <dgm:prSet presAssocID="{141CE5A8-46E1-6B4D-BDCB-ED44DC780178}" presName="spacer" presStyleCnt="0"/>
      <dgm:spPr/>
    </dgm:pt>
    <dgm:pt modelId="{C4DC4ADF-E05C-3541-8F34-B8A066E9A84A}" type="pres">
      <dgm:prSet presAssocID="{A8614867-E405-4F40-819F-50912854E5CC}" presName="comp" presStyleCnt="0"/>
      <dgm:spPr/>
    </dgm:pt>
    <dgm:pt modelId="{2D907089-D0B2-5141-8B1E-E06C5F7DF304}" type="pres">
      <dgm:prSet presAssocID="{A8614867-E405-4F40-819F-50912854E5CC}" presName="box" presStyleLbl="node1" presStyleIdx="2" presStyleCnt="4"/>
      <dgm:spPr/>
    </dgm:pt>
    <dgm:pt modelId="{9ED10B00-270D-2E49-A8FE-3200C3E935AA}" type="pres">
      <dgm:prSet presAssocID="{A8614867-E405-4F40-819F-50912854E5CC}"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dgm:spPr>
    </dgm:pt>
    <dgm:pt modelId="{4C4CE192-FEC1-CF48-BEBC-96FEC9E071D9}" type="pres">
      <dgm:prSet presAssocID="{A8614867-E405-4F40-819F-50912854E5CC}" presName="text" presStyleLbl="node1" presStyleIdx="2" presStyleCnt="4">
        <dgm:presLayoutVars>
          <dgm:bulletEnabled val="1"/>
        </dgm:presLayoutVars>
      </dgm:prSet>
      <dgm:spPr/>
    </dgm:pt>
    <dgm:pt modelId="{ED13E2F3-D4F2-F14A-B8D0-966D160C0211}" type="pres">
      <dgm:prSet presAssocID="{41B37F23-F715-7F4C-A317-23D4018AEE33}" presName="spacer" presStyleCnt="0"/>
      <dgm:spPr/>
    </dgm:pt>
    <dgm:pt modelId="{D9FAE09B-CFF5-3F45-8733-4F729FA9DD1E}" type="pres">
      <dgm:prSet presAssocID="{5FB783F0-F2F9-D045-9825-7C8008133173}" presName="comp" presStyleCnt="0"/>
      <dgm:spPr/>
    </dgm:pt>
    <dgm:pt modelId="{B66C138A-1AAA-5545-B23A-5E485E3B7C8C}" type="pres">
      <dgm:prSet presAssocID="{5FB783F0-F2F9-D045-9825-7C8008133173}" presName="box" presStyleLbl="node1" presStyleIdx="3" presStyleCnt="4"/>
      <dgm:spPr/>
    </dgm:pt>
    <dgm:pt modelId="{A961BF3D-82F8-9444-BC88-765CF796DFE6}" type="pres">
      <dgm:prSet presAssocID="{5FB783F0-F2F9-D045-9825-7C8008133173}"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8000" r="-18000"/>
          </a:stretch>
        </a:blipFill>
      </dgm:spPr>
    </dgm:pt>
    <dgm:pt modelId="{F89BC0B5-A2B5-6141-AEFF-424FD728099D}" type="pres">
      <dgm:prSet presAssocID="{5FB783F0-F2F9-D045-9825-7C8008133173}" presName="text" presStyleLbl="node1" presStyleIdx="3" presStyleCnt="4">
        <dgm:presLayoutVars>
          <dgm:bulletEnabled val="1"/>
        </dgm:presLayoutVars>
      </dgm:prSet>
      <dgm:spPr/>
    </dgm:pt>
  </dgm:ptLst>
  <dgm:cxnLst>
    <dgm:cxn modelId="{03A8C6DB-2E9F-0C4F-A4EE-67C653EDBBD3}" type="presOf" srcId="{06D55779-7204-FD4F-AF09-F157DF899F11}" destId="{E58D487F-76CE-F44B-82A2-8F215A70DC0A}" srcOrd="0" destOrd="1" presId="urn:microsoft.com/office/officeart/2005/8/layout/vList4"/>
    <dgm:cxn modelId="{B547C167-55D7-DC46-8A4F-0E886F734122}" type="presOf" srcId="{06D55779-7204-FD4F-AF09-F157DF899F11}" destId="{66A7816D-4151-A843-BA26-26BE2C93E1F6}" srcOrd="1" destOrd="1" presId="urn:microsoft.com/office/officeart/2005/8/layout/vList4"/>
    <dgm:cxn modelId="{1766A1A1-71CE-104E-8775-8FFA5C324266}" type="presOf" srcId="{8D5F0522-0CC1-834C-8B01-97555E72A244}" destId="{4C4CE192-FEC1-CF48-BEBC-96FEC9E071D9}" srcOrd="1" destOrd="1" presId="urn:microsoft.com/office/officeart/2005/8/layout/vList4"/>
    <dgm:cxn modelId="{3261716D-E4AA-664B-90CB-20C9D01FFD8A}" type="presOf" srcId="{A8614867-E405-4F40-819F-50912854E5CC}" destId="{2D907089-D0B2-5141-8B1E-E06C5F7DF304}" srcOrd="0" destOrd="0" presId="urn:microsoft.com/office/officeart/2005/8/layout/vList4"/>
    <dgm:cxn modelId="{4AABD5A4-8CC5-9A47-BD0D-881BB703DD34}" type="presOf" srcId="{9407E3B4-4A0B-B242-9285-3B6F03EE5318}" destId="{0899A877-D127-4046-8D07-BD6FC64462DA}" srcOrd="1" destOrd="0" presId="urn:microsoft.com/office/officeart/2005/8/layout/vList4"/>
    <dgm:cxn modelId="{65A2AA69-1986-DB47-92D0-79F5DFB1EC00}" type="presOf" srcId="{9407E3B4-4A0B-B242-9285-3B6F03EE5318}" destId="{22224053-B80E-0A4E-8B35-485C81137DC3}" srcOrd="0" destOrd="0" presId="urn:microsoft.com/office/officeart/2005/8/layout/vList4"/>
    <dgm:cxn modelId="{F24C6B75-DC79-B942-B3C9-50917E015DFC}" type="presOf" srcId="{A8614867-E405-4F40-819F-50912854E5CC}" destId="{4C4CE192-FEC1-CF48-BEBC-96FEC9E071D9}" srcOrd="1" destOrd="0" presId="urn:microsoft.com/office/officeart/2005/8/layout/vList4"/>
    <dgm:cxn modelId="{418207DE-0E44-134F-9028-F7F55013D904}" srcId="{A8614867-E405-4F40-819F-50912854E5CC}" destId="{8D5F0522-0CC1-834C-8B01-97555E72A244}" srcOrd="0" destOrd="0" parTransId="{324E4F12-A1FF-194F-B25B-5697F397F230}" sibTransId="{55E0E317-E29F-F149-B553-AD48F7F3569A}"/>
    <dgm:cxn modelId="{6D315308-F564-C949-812C-0E242475F8C5}" srcId="{23DC4437-28D0-5545-81E7-74092B41B376}" destId="{A8614867-E405-4F40-819F-50912854E5CC}" srcOrd="2" destOrd="0" parTransId="{C658C8AE-0222-144E-AAA0-D6CE099527FF}" sibTransId="{41B37F23-F715-7F4C-A317-23D4018AEE33}"/>
    <dgm:cxn modelId="{5080D83D-89AE-A541-A901-A5DB02DFA0DA}" srcId="{23DC4437-28D0-5545-81E7-74092B41B376}" destId="{ACBB4F22-3EC3-0045-9FDA-2AA0AAE9114C}" srcOrd="1" destOrd="0" parTransId="{AD1463B1-2A16-EB4F-B4F5-FFFEEF57D93C}" sibTransId="{141CE5A8-46E1-6B4D-BDCB-ED44DC780178}"/>
    <dgm:cxn modelId="{53E4239B-9914-844E-A57A-F2FC81FF0701}" type="presOf" srcId="{ACBB4F22-3EC3-0045-9FDA-2AA0AAE9114C}" destId="{E58D487F-76CE-F44B-82A2-8F215A70DC0A}" srcOrd="0" destOrd="0" presId="urn:microsoft.com/office/officeart/2005/8/layout/vList4"/>
    <dgm:cxn modelId="{DD6B6965-51AE-0E4D-A0A8-A93BAAC4C2E5}" type="presOf" srcId="{5FB783F0-F2F9-D045-9825-7C8008133173}" destId="{F89BC0B5-A2B5-6141-AEFF-424FD728099D}" srcOrd="1" destOrd="0" presId="urn:microsoft.com/office/officeart/2005/8/layout/vList4"/>
    <dgm:cxn modelId="{44F76D09-9F18-494D-8D86-91F1E79834FC}" type="presOf" srcId="{ACBB4F22-3EC3-0045-9FDA-2AA0AAE9114C}" destId="{66A7816D-4151-A843-BA26-26BE2C93E1F6}" srcOrd="1" destOrd="0" presId="urn:microsoft.com/office/officeart/2005/8/layout/vList4"/>
    <dgm:cxn modelId="{121BC270-1838-4A44-B788-7B7CA6713DC1}" type="presOf" srcId="{23DC4437-28D0-5545-81E7-74092B41B376}" destId="{17ABE8D3-A055-414E-9918-0487A53FD959}" srcOrd="0" destOrd="0" presId="urn:microsoft.com/office/officeart/2005/8/layout/vList4"/>
    <dgm:cxn modelId="{89E9BCDA-E3A5-3149-B023-7E7F15B3266C}" srcId="{ACBB4F22-3EC3-0045-9FDA-2AA0AAE9114C}" destId="{06D55779-7204-FD4F-AF09-F157DF899F11}" srcOrd="0" destOrd="0" parTransId="{2F03BE13-79DD-F441-B402-7881DBF01285}" sibTransId="{D1E13F9C-EEA8-0848-8F5D-A70B3B659208}"/>
    <dgm:cxn modelId="{BC633195-E791-CD4F-BBF3-C2E0C4926BB3}" srcId="{23DC4437-28D0-5545-81E7-74092B41B376}" destId="{9407E3B4-4A0B-B242-9285-3B6F03EE5318}" srcOrd="0" destOrd="0" parTransId="{A8538697-8DEA-2443-9792-5E7B08602983}" sibTransId="{8672A834-6198-A248-A5CD-9431CAFDA328}"/>
    <dgm:cxn modelId="{6E2D678E-1B74-BA46-BE4C-DCACC0A6D7B2}" type="presOf" srcId="{5FB783F0-F2F9-D045-9825-7C8008133173}" destId="{B66C138A-1AAA-5545-B23A-5E485E3B7C8C}" srcOrd="0" destOrd="0" presId="urn:microsoft.com/office/officeart/2005/8/layout/vList4"/>
    <dgm:cxn modelId="{1C2D223A-E3CA-6641-A48A-55121C0E30A4}" srcId="{23DC4437-28D0-5545-81E7-74092B41B376}" destId="{5FB783F0-F2F9-D045-9825-7C8008133173}" srcOrd="3" destOrd="0" parTransId="{D60C846D-FC38-5E44-AF96-8F10C673E592}" sibTransId="{A7A18846-5F2B-3C4C-A222-D18412599440}"/>
    <dgm:cxn modelId="{3C64DE07-C215-7B46-A3B7-8AEA3D9F327E}" type="presOf" srcId="{8D5F0522-0CC1-834C-8B01-97555E72A244}" destId="{2D907089-D0B2-5141-8B1E-E06C5F7DF304}" srcOrd="0" destOrd="1" presId="urn:microsoft.com/office/officeart/2005/8/layout/vList4"/>
    <dgm:cxn modelId="{EFB95D06-C7F8-0242-BE7A-CD0E868EFFA7}" type="presParOf" srcId="{17ABE8D3-A055-414E-9918-0487A53FD959}" destId="{64CD7D0D-3861-E440-8928-362F0856735A}" srcOrd="0" destOrd="0" presId="urn:microsoft.com/office/officeart/2005/8/layout/vList4"/>
    <dgm:cxn modelId="{410DCFCB-E9D8-AF49-B145-5E087BE70889}" type="presParOf" srcId="{64CD7D0D-3861-E440-8928-362F0856735A}" destId="{22224053-B80E-0A4E-8B35-485C81137DC3}" srcOrd="0" destOrd="0" presId="urn:microsoft.com/office/officeart/2005/8/layout/vList4"/>
    <dgm:cxn modelId="{068E006D-FB87-2C4E-9986-B1769ABF691A}" type="presParOf" srcId="{64CD7D0D-3861-E440-8928-362F0856735A}" destId="{58D888C7-035B-9F44-B726-B482E20E5345}" srcOrd="1" destOrd="0" presId="urn:microsoft.com/office/officeart/2005/8/layout/vList4"/>
    <dgm:cxn modelId="{28EF459E-2016-2446-9F2E-2B4C24B40E8F}" type="presParOf" srcId="{64CD7D0D-3861-E440-8928-362F0856735A}" destId="{0899A877-D127-4046-8D07-BD6FC64462DA}" srcOrd="2" destOrd="0" presId="urn:microsoft.com/office/officeart/2005/8/layout/vList4"/>
    <dgm:cxn modelId="{A5A87023-A6B0-1441-9462-39835B7E8AFA}" type="presParOf" srcId="{17ABE8D3-A055-414E-9918-0487A53FD959}" destId="{75FD0F34-B816-0F4A-B664-290F331FA202}" srcOrd="1" destOrd="0" presId="urn:microsoft.com/office/officeart/2005/8/layout/vList4"/>
    <dgm:cxn modelId="{62099A2F-1565-8047-BB47-31F7471D8BAB}" type="presParOf" srcId="{17ABE8D3-A055-414E-9918-0487A53FD959}" destId="{C1792747-CC78-0348-B0E6-28DF098053A0}" srcOrd="2" destOrd="0" presId="urn:microsoft.com/office/officeart/2005/8/layout/vList4"/>
    <dgm:cxn modelId="{01DD6676-3549-134B-BAF4-362DEFA74644}" type="presParOf" srcId="{C1792747-CC78-0348-B0E6-28DF098053A0}" destId="{E58D487F-76CE-F44B-82A2-8F215A70DC0A}" srcOrd="0" destOrd="0" presId="urn:microsoft.com/office/officeart/2005/8/layout/vList4"/>
    <dgm:cxn modelId="{265DC68A-1AE7-044F-A688-741047937F58}" type="presParOf" srcId="{C1792747-CC78-0348-B0E6-28DF098053A0}" destId="{D1F04363-9BD2-5449-B643-C1D684B40FDF}" srcOrd="1" destOrd="0" presId="urn:microsoft.com/office/officeart/2005/8/layout/vList4"/>
    <dgm:cxn modelId="{A23D7F90-B4CB-7847-8796-D04AAC124131}" type="presParOf" srcId="{C1792747-CC78-0348-B0E6-28DF098053A0}" destId="{66A7816D-4151-A843-BA26-26BE2C93E1F6}" srcOrd="2" destOrd="0" presId="urn:microsoft.com/office/officeart/2005/8/layout/vList4"/>
    <dgm:cxn modelId="{29BD2B7E-B74B-1343-BD97-32E38B7E433C}" type="presParOf" srcId="{17ABE8D3-A055-414E-9918-0487A53FD959}" destId="{D0F6C140-490D-3441-A1BA-40BEE0782F6C}" srcOrd="3" destOrd="0" presId="urn:microsoft.com/office/officeart/2005/8/layout/vList4"/>
    <dgm:cxn modelId="{BF370F07-F672-8B41-82B5-4B67B1CB0321}" type="presParOf" srcId="{17ABE8D3-A055-414E-9918-0487A53FD959}" destId="{C4DC4ADF-E05C-3541-8F34-B8A066E9A84A}" srcOrd="4" destOrd="0" presId="urn:microsoft.com/office/officeart/2005/8/layout/vList4"/>
    <dgm:cxn modelId="{16F58E66-4FB5-334C-9708-7F365DD67667}" type="presParOf" srcId="{C4DC4ADF-E05C-3541-8F34-B8A066E9A84A}" destId="{2D907089-D0B2-5141-8B1E-E06C5F7DF304}" srcOrd="0" destOrd="0" presId="urn:microsoft.com/office/officeart/2005/8/layout/vList4"/>
    <dgm:cxn modelId="{B0A53874-6381-7B48-BC0A-B516957C902B}" type="presParOf" srcId="{C4DC4ADF-E05C-3541-8F34-B8A066E9A84A}" destId="{9ED10B00-270D-2E49-A8FE-3200C3E935AA}" srcOrd="1" destOrd="0" presId="urn:microsoft.com/office/officeart/2005/8/layout/vList4"/>
    <dgm:cxn modelId="{E6743EB3-1B0B-1442-8E89-585920396288}" type="presParOf" srcId="{C4DC4ADF-E05C-3541-8F34-B8A066E9A84A}" destId="{4C4CE192-FEC1-CF48-BEBC-96FEC9E071D9}" srcOrd="2" destOrd="0" presId="urn:microsoft.com/office/officeart/2005/8/layout/vList4"/>
    <dgm:cxn modelId="{F5F36702-1F61-DB48-B062-6522B329C70F}" type="presParOf" srcId="{17ABE8D3-A055-414E-9918-0487A53FD959}" destId="{ED13E2F3-D4F2-F14A-B8D0-966D160C0211}" srcOrd="5" destOrd="0" presId="urn:microsoft.com/office/officeart/2005/8/layout/vList4"/>
    <dgm:cxn modelId="{A17C69B2-6015-844E-A90E-A3BAC1031413}" type="presParOf" srcId="{17ABE8D3-A055-414E-9918-0487A53FD959}" destId="{D9FAE09B-CFF5-3F45-8733-4F729FA9DD1E}" srcOrd="6" destOrd="0" presId="urn:microsoft.com/office/officeart/2005/8/layout/vList4"/>
    <dgm:cxn modelId="{B0FF81CD-73F9-FF4C-9341-C616E32BB454}" type="presParOf" srcId="{D9FAE09B-CFF5-3F45-8733-4F729FA9DD1E}" destId="{B66C138A-1AAA-5545-B23A-5E485E3B7C8C}" srcOrd="0" destOrd="0" presId="urn:microsoft.com/office/officeart/2005/8/layout/vList4"/>
    <dgm:cxn modelId="{37F18FA9-D9B1-1140-945A-DF08AAA1AB71}" type="presParOf" srcId="{D9FAE09B-CFF5-3F45-8733-4F729FA9DD1E}" destId="{A961BF3D-82F8-9444-BC88-765CF796DFE6}" srcOrd="1" destOrd="0" presId="urn:microsoft.com/office/officeart/2005/8/layout/vList4"/>
    <dgm:cxn modelId="{3B378523-DAAA-C54F-9316-B5521BF23167}" type="presParOf" srcId="{D9FAE09B-CFF5-3F45-8733-4F729FA9DD1E}" destId="{F89BC0B5-A2B5-6141-AEFF-424FD728099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5C296-DF2D-154B-92BA-4234E4617B60}">
      <dsp:nvSpPr>
        <dsp:cNvPr id="0" name=""/>
        <dsp:cNvSpPr/>
      </dsp:nvSpPr>
      <dsp:spPr>
        <a:xfrm>
          <a:off x="3226" y="641788"/>
          <a:ext cx="1467150" cy="873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Synovial inflammation and hyperplasia </a:t>
          </a:r>
        </a:p>
      </dsp:txBody>
      <dsp:txXfrm>
        <a:off x="3226" y="641788"/>
        <a:ext cx="1467150" cy="582112"/>
      </dsp:txXfrm>
    </dsp:sp>
    <dsp:sp modelId="{0600908B-85F8-554B-8ED2-2013304263E7}">
      <dsp:nvSpPr>
        <dsp:cNvPr id="0" name=""/>
        <dsp:cNvSpPr/>
      </dsp:nvSpPr>
      <dsp:spPr>
        <a:xfrm>
          <a:off x="303727" y="1223901"/>
          <a:ext cx="1467150" cy="16458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t>First there will be inflammation in the joint (especially in the synovial fluid) associated with hyperplasia (</a:t>
          </a:r>
          <a:r>
            <a:rPr lang="en-GB" sz="1100" kern="1200" dirty="0"/>
            <a:t>the place of the joint got bigger)</a:t>
          </a:r>
          <a:endParaRPr lang="en-US" sz="1100" kern="1200" dirty="0"/>
        </a:p>
      </dsp:txBody>
      <dsp:txXfrm>
        <a:off x="346698" y="1266872"/>
        <a:ext cx="1381208" cy="1559933"/>
      </dsp:txXfrm>
    </dsp:sp>
    <dsp:sp modelId="{4A529015-326C-104A-9FD7-FC4AD3B50259}">
      <dsp:nvSpPr>
        <dsp:cNvPr id="0" name=""/>
        <dsp:cNvSpPr/>
      </dsp:nvSpPr>
      <dsp:spPr>
        <a:xfrm>
          <a:off x="1692791" y="750206"/>
          <a:ext cx="471519" cy="3652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692791" y="823261"/>
        <a:ext cx="361936" cy="219167"/>
      </dsp:txXfrm>
    </dsp:sp>
    <dsp:sp modelId="{C54DB90C-8CE4-A946-86D5-235D2E516E20}">
      <dsp:nvSpPr>
        <dsp:cNvPr id="0" name=""/>
        <dsp:cNvSpPr/>
      </dsp:nvSpPr>
      <dsp:spPr>
        <a:xfrm>
          <a:off x="2360035" y="641788"/>
          <a:ext cx="1467150" cy="873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autoantibody production (rheumatoid factor) </a:t>
          </a:r>
        </a:p>
      </dsp:txBody>
      <dsp:txXfrm>
        <a:off x="2360035" y="641788"/>
        <a:ext cx="1467150" cy="582112"/>
      </dsp:txXfrm>
    </dsp:sp>
    <dsp:sp modelId="{779F88E8-296C-7C43-A3C9-8EE8634698EA}">
      <dsp:nvSpPr>
        <dsp:cNvPr id="0" name=""/>
        <dsp:cNvSpPr/>
      </dsp:nvSpPr>
      <dsp:spPr>
        <a:xfrm>
          <a:off x="2660536" y="1223901"/>
          <a:ext cx="1467150" cy="16458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The inflammation started, so the T-cells and B-cells will stimulate and that will produce antibodies</a:t>
          </a:r>
        </a:p>
      </dsp:txBody>
      <dsp:txXfrm>
        <a:off x="2703507" y="1266872"/>
        <a:ext cx="1381208" cy="1559933"/>
      </dsp:txXfrm>
    </dsp:sp>
    <dsp:sp modelId="{AC02E5EB-F37B-3742-9C08-9BD860FF81BE}">
      <dsp:nvSpPr>
        <dsp:cNvPr id="0" name=""/>
        <dsp:cNvSpPr/>
      </dsp:nvSpPr>
      <dsp:spPr>
        <a:xfrm>
          <a:off x="4049600" y="750206"/>
          <a:ext cx="471519" cy="3652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049600" y="823261"/>
        <a:ext cx="361936" cy="219167"/>
      </dsp:txXfrm>
    </dsp:sp>
    <dsp:sp modelId="{9DF5D924-D832-B344-8052-465404167B81}">
      <dsp:nvSpPr>
        <dsp:cNvPr id="0" name=""/>
        <dsp:cNvSpPr/>
      </dsp:nvSpPr>
      <dsp:spPr>
        <a:xfrm>
          <a:off x="4716844" y="641788"/>
          <a:ext cx="1467150" cy="873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kern="1200" dirty="0"/>
            <a:t>cartilage and bone destruction (deformity)</a:t>
          </a:r>
        </a:p>
      </dsp:txBody>
      <dsp:txXfrm>
        <a:off x="4716844" y="641788"/>
        <a:ext cx="1467150" cy="582112"/>
      </dsp:txXfrm>
    </dsp:sp>
    <dsp:sp modelId="{052F2DEC-8EB3-0342-ADD6-22576A653601}">
      <dsp:nvSpPr>
        <dsp:cNvPr id="0" name=""/>
        <dsp:cNvSpPr/>
      </dsp:nvSpPr>
      <dsp:spPr>
        <a:xfrm>
          <a:off x="5017345" y="1223901"/>
          <a:ext cx="1467150" cy="16458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ar-SA" sz="1100" kern="1200" dirty="0"/>
            <a:t> </a:t>
          </a:r>
          <a:r>
            <a:rPr lang="en-US" sz="1100" kern="1200" dirty="0"/>
            <a:t>the cytokines producing from the inflammatory cells will stimulate the osteoclast (TNF-α) and chondrocyte (which degrades the collagens “cartilage’) </a:t>
          </a:r>
        </a:p>
      </dsp:txBody>
      <dsp:txXfrm>
        <a:off x="5060316" y="1266872"/>
        <a:ext cx="1381208" cy="1559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05C36-D370-3A4B-B156-7A6B5A53769B}">
      <dsp:nvSpPr>
        <dsp:cNvPr id="0" name=""/>
        <dsp:cNvSpPr/>
      </dsp:nvSpPr>
      <dsp:spPr>
        <a:xfrm>
          <a:off x="0" y="169549"/>
          <a:ext cx="3483375" cy="911430"/>
        </a:xfrm>
        <a:prstGeom prst="round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Early treatment</a:t>
          </a:r>
        </a:p>
      </dsp:txBody>
      <dsp:txXfrm>
        <a:off x="44492" y="214041"/>
        <a:ext cx="3394391" cy="822446"/>
      </dsp:txXfrm>
    </dsp:sp>
    <dsp:sp modelId="{D05A678A-3044-1045-9853-ECC492AB2700}">
      <dsp:nvSpPr>
        <dsp:cNvPr id="0" name=""/>
        <dsp:cNvSpPr/>
      </dsp:nvSpPr>
      <dsp:spPr>
        <a:xfrm>
          <a:off x="0" y="1080979"/>
          <a:ext cx="3483375" cy="86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597"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latin typeface="+mn-lt"/>
              <a:cs typeface="Arial" pitchFamily="34" charset="0"/>
            </a:rPr>
            <a:t>long-term benefits of the</a:t>
          </a:r>
          <a:r>
            <a:rPr lang="en-US" sz="1400" kern="1200" baseline="0">
              <a:latin typeface="+mn-lt"/>
              <a:cs typeface="Arial" pitchFamily="34" charset="0"/>
            </a:rPr>
            <a:t> treatment</a:t>
          </a:r>
        </a:p>
        <a:p>
          <a:pPr marL="114300" lvl="1" indent="-114300" algn="l" defTabSz="622300">
            <a:lnSpc>
              <a:spcPct val="90000"/>
            </a:lnSpc>
            <a:spcBef>
              <a:spcPct val="0"/>
            </a:spcBef>
            <a:spcAft>
              <a:spcPct val="20000"/>
            </a:spcAft>
            <a:buChar char="•"/>
          </a:pPr>
          <a:r>
            <a:rPr lang="en-US" sz="1400" kern="1200" baseline="0">
              <a:solidFill>
                <a:schemeClr val="bg1">
                  <a:lumMod val="50000"/>
                </a:schemeClr>
              </a:solidFill>
              <a:latin typeface="+mn-lt"/>
              <a:cs typeface="Arial" pitchFamily="34" charset="0"/>
            </a:rPr>
            <a:t>The disease has not effect the whole joint or many joints in the body, and the drugs will slow the prognosis of the disease</a:t>
          </a:r>
          <a:endParaRPr lang="en-US" sz="1400" kern="1200">
            <a:solidFill>
              <a:schemeClr val="bg1">
                <a:lumMod val="50000"/>
              </a:schemeClr>
            </a:solidFill>
            <a:latin typeface="+mn-lt"/>
          </a:endParaRPr>
        </a:p>
      </dsp:txBody>
      <dsp:txXfrm>
        <a:off x="0" y="1080979"/>
        <a:ext cx="3483375" cy="865259"/>
      </dsp:txXfrm>
    </dsp:sp>
    <dsp:sp modelId="{0599739E-1A7B-704E-BE6C-56054A01499F}">
      <dsp:nvSpPr>
        <dsp:cNvPr id="0" name=""/>
        <dsp:cNvSpPr/>
      </dsp:nvSpPr>
      <dsp:spPr>
        <a:xfrm>
          <a:off x="0" y="1946239"/>
          <a:ext cx="3483375" cy="911430"/>
        </a:xfrm>
        <a:prstGeom prst="roundRect">
          <a:avLst/>
        </a:prstGeom>
        <a:gradFill rotWithShape="0">
          <a:gsLst>
            <a:gs pos="0">
              <a:schemeClr val="accent1">
                <a:shade val="50000"/>
                <a:hueOff val="334258"/>
                <a:satOff val="8955"/>
                <a:lumOff val="39453"/>
                <a:alphaOff val="0"/>
                <a:satMod val="103000"/>
                <a:lumMod val="102000"/>
                <a:tint val="94000"/>
              </a:schemeClr>
            </a:gs>
            <a:gs pos="50000">
              <a:schemeClr val="accent1">
                <a:shade val="50000"/>
                <a:hueOff val="334258"/>
                <a:satOff val="8955"/>
                <a:lumOff val="39453"/>
                <a:alphaOff val="0"/>
                <a:satMod val="110000"/>
                <a:lumMod val="100000"/>
                <a:shade val="100000"/>
              </a:schemeClr>
            </a:gs>
            <a:gs pos="100000">
              <a:schemeClr val="accent1">
                <a:shade val="50000"/>
                <a:hueOff val="334258"/>
                <a:satOff val="8955"/>
                <a:lumOff val="394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Late</a:t>
          </a:r>
          <a:r>
            <a:rPr lang="en-US" sz="3800" kern="1200" baseline="0" dirty="0"/>
            <a:t> treatment</a:t>
          </a:r>
          <a:endParaRPr lang="en-US" sz="3800" kern="1200" dirty="0"/>
        </a:p>
      </dsp:txBody>
      <dsp:txXfrm>
        <a:off x="44492" y="1990731"/>
        <a:ext cx="3394391" cy="822446"/>
      </dsp:txXfrm>
    </dsp:sp>
    <dsp:sp modelId="{41C18B8D-3B7B-2645-92EA-5C2688A5256D}">
      <dsp:nvSpPr>
        <dsp:cNvPr id="0" name=""/>
        <dsp:cNvSpPr/>
      </dsp:nvSpPr>
      <dsp:spPr>
        <a:xfrm>
          <a:off x="0" y="2857669"/>
          <a:ext cx="3483375" cy="8652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597"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Sever disease + increasing in the mortality</a:t>
          </a:r>
        </a:p>
        <a:p>
          <a:pPr marL="114300" lvl="1" indent="-114300" algn="l" defTabSz="622300">
            <a:lnSpc>
              <a:spcPct val="90000"/>
            </a:lnSpc>
            <a:spcBef>
              <a:spcPct val="0"/>
            </a:spcBef>
            <a:spcAft>
              <a:spcPct val="20000"/>
            </a:spcAft>
            <a:buChar char="•"/>
          </a:pPr>
          <a:r>
            <a:rPr lang="en-US" sz="1400" kern="1200" dirty="0">
              <a:solidFill>
                <a:schemeClr val="bg1">
                  <a:lumMod val="50000"/>
                </a:schemeClr>
              </a:solidFill>
            </a:rPr>
            <a:t>the</a:t>
          </a:r>
          <a:r>
            <a:rPr lang="en-US" sz="1400" kern="1200" baseline="0" dirty="0">
              <a:solidFill>
                <a:schemeClr val="bg1">
                  <a:lumMod val="50000"/>
                </a:schemeClr>
              </a:solidFill>
            </a:rPr>
            <a:t> disease effect manly so many joints in the body, so the prognosis of the disease is very sever, the drugs cannot treat anything</a:t>
          </a:r>
          <a:endParaRPr lang="en-US" sz="1400" kern="1200" dirty="0">
            <a:solidFill>
              <a:schemeClr val="bg1">
                <a:lumMod val="50000"/>
              </a:schemeClr>
            </a:solidFill>
          </a:endParaRPr>
        </a:p>
      </dsp:txBody>
      <dsp:txXfrm>
        <a:off x="0" y="2857669"/>
        <a:ext cx="3483375" cy="865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CE11F-6D97-3E46-BD0F-AB81F9F2B31D}">
      <dsp:nvSpPr>
        <dsp:cNvPr id="0" name=""/>
        <dsp:cNvSpPr/>
      </dsp:nvSpPr>
      <dsp:spPr>
        <a:xfrm>
          <a:off x="683498" y="1023639"/>
          <a:ext cx="1522333" cy="8082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dirty="0"/>
            <a:t>DMARDs</a:t>
          </a:r>
        </a:p>
        <a:p>
          <a:pPr marL="0" lvl="0" indent="0" algn="ctr" defTabSz="466725">
            <a:lnSpc>
              <a:spcPct val="90000"/>
            </a:lnSpc>
            <a:spcBef>
              <a:spcPct val="0"/>
            </a:spcBef>
            <a:spcAft>
              <a:spcPct val="35000"/>
            </a:spcAft>
            <a:buNone/>
          </a:pPr>
          <a:r>
            <a:rPr lang="en-US" sz="1050" b="0" kern="1200" dirty="0"/>
            <a:t>act on the immune system to slow the progression of RA</a:t>
          </a:r>
        </a:p>
      </dsp:txBody>
      <dsp:txXfrm>
        <a:off x="707170" y="1047311"/>
        <a:ext cx="1474989" cy="760873"/>
      </dsp:txXfrm>
    </dsp:sp>
    <dsp:sp modelId="{95FDE0D5-27B9-6245-BC62-22973D6262B8}">
      <dsp:nvSpPr>
        <dsp:cNvPr id="0" name=""/>
        <dsp:cNvSpPr/>
      </dsp:nvSpPr>
      <dsp:spPr>
        <a:xfrm rot="18289469">
          <a:off x="2013134" y="1038745"/>
          <a:ext cx="898492" cy="40429"/>
        </a:xfrm>
        <a:custGeom>
          <a:avLst/>
          <a:gdLst/>
          <a:ahLst/>
          <a:cxnLst/>
          <a:rect l="0" t="0" r="0" b="0"/>
          <a:pathLst>
            <a:path>
              <a:moveTo>
                <a:pt x="0" y="20214"/>
              </a:moveTo>
              <a:lnTo>
                <a:pt x="898492"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39918" y="1036497"/>
        <a:ext cx="44924" cy="44924"/>
      </dsp:txXfrm>
    </dsp:sp>
    <dsp:sp modelId="{448A41C1-B81D-6341-A74B-4DE6246135A9}">
      <dsp:nvSpPr>
        <dsp:cNvPr id="0" name=""/>
        <dsp:cNvSpPr/>
      </dsp:nvSpPr>
      <dsp:spPr>
        <a:xfrm>
          <a:off x="2718928" y="369485"/>
          <a:ext cx="1282742" cy="6413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t>Biologic</a:t>
          </a:r>
          <a:endParaRPr lang="en-US" sz="900" b="0" kern="1200" dirty="0"/>
        </a:p>
      </dsp:txBody>
      <dsp:txXfrm>
        <a:off x="2737713" y="388270"/>
        <a:ext cx="1245172" cy="603801"/>
      </dsp:txXfrm>
    </dsp:sp>
    <dsp:sp modelId="{DE513725-23FC-7844-8D49-C32E921A6895}">
      <dsp:nvSpPr>
        <dsp:cNvPr id="0" name=""/>
        <dsp:cNvSpPr/>
      </dsp:nvSpPr>
      <dsp:spPr>
        <a:xfrm rot="19457599">
          <a:off x="3942279" y="485562"/>
          <a:ext cx="631881" cy="40429"/>
        </a:xfrm>
        <a:custGeom>
          <a:avLst/>
          <a:gdLst/>
          <a:ahLst/>
          <a:cxnLst/>
          <a:rect l="0" t="0" r="0" b="0"/>
          <a:pathLst>
            <a:path>
              <a:moveTo>
                <a:pt x="0" y="20214"/>
              </a:moveTo>
              <a:lnTo>
                <a:pt x="631881" y="202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2423" y="489980"/>
        <a:ext cx="31594" cy="31594"/>
      </dsp:txXfrm>
    </dsp:sp>
    <dsp:sp modelId="{D395A1D8-613A-DF46-88EB-2D4035445ABA}">
      <dsp:nvSpPr>
        <dsp:cNvPr id="0" name=""/>
        <dsp:cNvSpPr/>
      </dsp:nvSpPr>
      <dsp:spPr>
        <a:xfrm>
          <a:off x="4514768" y="697"/>
          <a:ext cx="1282742" cy="6413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Infliximab</a:t>
          </a:r>
          <a:endParaRPr lang="en-US" sz="1600" kern="1200" dirty="0"/>
        </a:p>
      </dsp:txBody>
      <dsp:txXfrm>
        <a:off x="4533553" y="19482"/>
        <a:ext cx="1245172" cy="603801"/>
      </dsp:txXfrm>
    </dsp:sp>
    <dsp:sp modelId="{AF8B019B-CE3E-EB4F-92FB-C8474480F9D8}">
      <dsp:nvSpPr>
        <dsp:cNvPr id="0" name=""/>
        <dsp:cNvSpPr/>
      </dsp:nvSpPr>
      <dsp:spPr>
        <a:xfrm rot="2142401">
          <a:off x="3942279" y="854350"/>
          <a:ext cx="631881" cy="40429"/>
        </a:xfrm>
        <a:custGeom>
          <a:avLst/>
          <a:gdLst/>
          <a:ahLst/>
          <a:cxnLst/>
          <a:rect l="0" t="0" r="0" b="0"/>
          <a:pathLst>
            <a:path>
              <a:moveTo>
                <a:pt x="0" y="20214"/>
              </a:moveTo>
              <a:lnTo>
                <a:pt x="631881" y="202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2423" y="858768"/>
        <a:ext cx="31594" cy="31594"/>
      </dsp:txXfrm>
    </dsp:sp>
    <dsp:sp modelId="{BB0F07DF-7847-9C4E-BEBB-485690EDDB68}">
      <dsp:nvSpPr>
        <dsp:cNvPr id="0" name=""/>
        <dsp:cNvSpPr/>
      </dsp:nvSpPr>
      <dsp:spPr>
        <a:xfrm>
          <a:off x="4514768" y="738274"/>
          <a:ext cx="1282742" cy="6413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Tocilizumab</a:t>
          </a:r>
          <a:endParaRPr lang="en-US" sz="1600" kern="1200" dirty="0"/>
        </a:p>
      </dsp:txBody>
      <dsp:txXfrm>
        <a:off x="4533553" y="757059"/>
        <a:ext cx="1245172" cy="603801"/>
      </dsp:txXfrm>
    </dsp:sp>
    <dsp:sp modelId="{6A16527E-37C7-0746-9766-6E707A0FD29A}">
      <dsp:nvSpPr>
        <dsp:cNvPr id="0" name=""/>
        <dsp:cNvSpPr/>
      </dsp:nvSpPr>
      <dsp:spPr>
        <a:xfrm rot="3310531">
          <a:off x="2013134" y="1776322"/>
          <a:ext cx="898492" cy="40429"/>
        </a:xfrm>
        <a:custGeom>
          <a:avLst/>
          <a:gdLst/>
          <a:ahLst/>
          <a:cxnLst/>
          <a:rect l="0" t="0" r="0" b="0"/>
          <a:pathLst>
            <a:path>
              <a:moveTo>
                <a:pt x="0" y="20214"/>
              </a:moveTo>
              <a:lnTo>
                <a:pt x="898492" y="202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39918" y="1774074"/>
        <a:ext cx="44924" cy="44924"/>
      </dsp:txXfrm>
    </dsp:sp>
    <dsp:sp modelId="{125FBFDA-7B79-F742-8691-68EF1F03FF4B}">
      <dsp:nvSpPr>
        <dsp:cNvPr id="0" name=""/>
        <dsp:cNvSpPr/>
      </dsp:nvSpPr>
      <dsp:spPr>
        <a:xfrm>
          <a:off x="2718928" y="1844639"/>
          <a:ext cx="1282742" cy="6413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Classical</a:t>
          </a:r>
          <a:endParaRPr lang="en-US" sz="1600" kern="1200" dirty="0"/>
        </a:p>
      </dsp:txBody>
      <dsp:txXfrm>
        <a:off x="2737713" y="1863424"/>
        <a:ext cx="1245172" cy="603801"/>
      </dsp:txXfrm>
    </dsp:sp>
    <dsp:sp modelId="{679CC212-2EF1-D740-8417-4CDABFB7336E}">
      <dsp:nvSpPr>
        <dsp:cNvPr id="0" name=""/>
        <dsp:cNvSpPr/>
      </dsp:nvSpPr>
      <dsp:spPr>
        <a:xfrm rot="19457599">
          <a:off x="3942279" y="1960716"/>
          <a:ext cx="631881" cy="40429"/>
        </a:xfrm>
        <a:custGeom>
          <a:avLst/>
          <a:gdLst/>
          <a:ahLst/>
          <a:cxnLst/>
          <a:rect l="0" t="0" r="0" b="0"/>
          <a:pathLst>
            <a:path>
              <a:moveTo>
                <a:pt x="0" y="20214"/>
              </a:moveTo>
              <a:lnTo>
                <a:pt x="631881" y="202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2423" y="1965134"/>
        <a:ext cx="31594" cy="31594"/>
      </dsp:txXfrm>
    </dsp:sp>
    <dsp:sp modelId="{E11A6267-A81D-954E-B343-5D820EE52E00}">
      <dsp:nvSpPr>
        <dsp:cNvPr id="0" name=""/>
        <dsp:cNvSpPr/>
      </dsp:nvSpPr>
      <dsp:spPr>
        <a:xfrm>
          <a:off x="4514768" y="1475851"/>
          <a:ext cx="1282742" cy="6413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Methotrexate</a:t>
          </a:r>
          <a:r>
            <a:rPr lang="en-US" sz="900" b="1" kern="1200" dirty="0"/>
            <a:t> </a:t>
          </a:r>
          <a:endParaRPr lang="en-US" sz="900" kern="1200" dirty="0"/>
        </a:p>
      </dsp:txBody>
      <dsp:txXfrm>
        <a:off x="4533553" y="1494636"/>
        <a:ext cx="1245172" cy="603801"/>
      </dsp:txXfrm>
    </dsp:sp>
    <dsp:sp modelId="{ED0061A8-EA06-F84C-A83E-726DB0E74DB8}">
      <dsp:nvSpPr>
        <dsp:cNvPr id="0" name=""/>
        <dsp:cNvSpPr/>
      </dsp:nvSpPr>
      <dsp:spPr>
        <a:xfrm rot="2142401">
          <a:off x="3942279" y="2329505"/>
          <a:ext cx="631881" cy="40429"/>
        </a:xfrm>
        <a:custGeom>
          <a:avLst/>
          <a:gdLst/>
          <a:ahLst/>
          <a:cxnLst/>
          <a:rect l="0" t="0" r="0" b="0"/>
          <a:pathLst>
            <a:path>
              <a:moveTo>
                <a:pt x="0" y="20214"/>
              </a:moveTo>
              <a:lnTo>
                <a:pt x="631881" y="202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42423" y="2333922"/>
        <a:ext cx="31594" cy="31594"/>
      </dsp:txXfrm>
    </dsp:sp>
    <dsp:sp modelId="{F234675C-CFED-6B4D-B17D-F7D3FD388916}">
      <dsp:nvSpPr>
        <dsp:cNvPr id="0" name=""/>
        <dsp:cNvSpPr/>
      </dsp:nvSpPr>
      <dsp:spPr>
        <a:xfrm>
          <a:off x="4514768" y="2213428"/>
          <a:ext cx="1282742" cy="6413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Hydroxychloroquine</a:t>
          </a:r>
          <a:endParaRPr lang="en-US" sz="1600" kern="1200" dirty="0"/>
        </a:p>
      </dsp:txBody>
      <dsp:txXfrm>
        <a:off x="4533553" y="2232213"/>
        <a:ext cx="1245172" cy="6038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4A541-6F23-2841-B5EB-AFE14F3A17E3}">
      <dsp:nvSpPr>
        <dsp:cNvPr id="0" name=""/>
        <dsp:cNvSpPr/>
      </dsp:nvSpPr>
      <dsp:spPr>
        <a:xfrm>
          <a:off x="0" y="32201"/>
          <a:ext cx="6224337" cy="111242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General features of DMARs</a:t>
          </a:r>
        </a:p>
      </dsp:txBody>
      <dsp:txXfrm>
        <a:off x="0" y="32201"/>
        <a:ext cx="6224337" cy="1112422"/>
      </dsp:txXfrm>
    </dsp:sp>
    <dsp:sp modelId="{9AB8B3C9-B1A2-F445-9C7D-BA64BF76B7E4}">
      <dsp:nvSpPr>
        <dsp:cNvPr id="0" name=""/>
        <dsp:cNvSpPr/>
      </dsp:nvSpPr>
      <dsp:spPr>
        <a:xfrm>
          <a:off x="519" y="1144623"/>
          <a:ext cx="1363573" cy="2336086"/>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Used when the disease is progressing &amp; causing deformities</a:t>
          </a:r>
        </a:p>
      </dsp:txBody>
      <dsp:txXfrm>
        <a:off x="519" y="1144623"/>
        <a:ext cx="1363573" cy="2336086"/>
      </dsp:txXfrm>
    </dsp:sp>
    <dsp:sp modelId="{297F252B-D350-E549-8492-92CF121C8E6A}">
      <dsp:nvSpPr>
        <dsp:cNvPr id="0" name=""/>
        <dsp:cNvSpPr/>
      </dsp:nvSpPr>
      <dsp:spPr>
        <a:xfrm>
          <a:off x="1364093" y="1144623"/>
          <a:ext cx="1619908" cy="2336086"/>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Can not repair the existing damage, but prevent further deformity</a:t>
          </a:r>
        </a:p>
      </dsp:txBody>
      <dsp:txXfrm>
        <a:off x="1364093" y="1144623"/>
        <a:ext cx="1619908" cy="2336086"/>
      </dsp:txXfrm>
    </dsp:sp>
    <dsp:sp modelId="{F539753D-486A-D246-8627-FCD60B55C45E}">
      <dsp:nvSpPr>
        <dsp:cNvPr id="0" name=""/>
        <dsp:cNvSpPr/>
      </dsp:nvSpPr>
      <dsp:spPr>
        <a:xfrm>
          <a:off x="2984001" y="1144623"/>
          <a:ext cx="1619908" cy="2336086"/>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Have no analgesic effects.</a:t>
          </a:r>
          <a:r>
            <a:rPr lang="en-US" sz="1400" kern="1200" baseline="0" dirty="0">
              <a:latin typeface="Arial" panose="020B0604020202020204" pitchFamily="34" charset="0"/>
              <a:cs typeface="Arial" panose="020B0604020202020204" pitchFamily="34" charset="0"/>
            </a:rPr>
            <a:t> </a:t>
          </a:r>
          <a:r>
            <a:rPr lang="en-US" sz="1400" kern="1200" dirty="0">
              <a:latin typeface="Arial" panose="020B0604020202020204" pitchFamily="34" charset="0"/>
              <a:cs typeface="Arial" panose="020B0604020202020204" pitchFamily="34" charset="0"/>
            </a:rPr>
            <a:t>(that’s why we use NSAIDs or Glucocorticoids with DMARs)</a:t>
          </a:r>
        </a:p>
      </dsp:txBody>
      <dsp:txXfrm>
        <a:off x="2984001" y="1144623"/>
        <a:ext cx="1619908" cy="2336086"/>
      </dsp:txXfrm>
    </dsp:sp>
    <dsp:sp modelId="{7CBAD63C-032F-3349-930D-D2354AFE0F56}">
      <dsp:nvSpPr>
        <dsp:cNvPr id="0" name=""/>
        <dsp:cNvSpPr/>
      </dsp:nvSpPr>
      <dsp:spPr>
        <a:xfrm>
          <a:off x="4603909" y="1144623"/>
          <a:ext cx="1619908" cy="2336086"/>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Their effects take from </a:t>
          </a:r>
          <a:r>
            <a:rPr lang="en-US" sz="1200" b="0" kern="1200" dirty="0">
              <a:latin typeface="Arial" panose="020B0604020202020204" pitchFamily="34" charset="0"/>
              <a:cs typeface="Arial" panose="020B0604020202020204" pitchFamily="34" charset="0"/>
            </a:rPr>
            <a:t>6 weeks up to 6 months </a:t>
          </a:r>
          <a:r>
            <a:rPr lang="en-US" sz="1200" kern="1200" dirty="0">
              <a:latin typeface="Arial" panose="020B0604020202020204" pitchFamily="34" charset="0"/>
              <a:cs typeface="Arial" panose="020B0604020202020204" pitchFamily="34" charset="0"/>
            </a:rPr>
            <a:t>to be  evident</a:t>
          </a:r>
          <a:r>
            <a:rPr lang="ar-SA" sz="1200" kern="1200" dirty="0">
              <a:latin typeface="Arial" panose="020B0604020202020204" pitchFamily="34" charset="0"/>
              <a:cs typeface="Arial" panose="020B0604020202020204" pitchFamily="34" charset="0"/>
            </a:rPr>
            <a:t>.</a:t>
          </a:r>
          <a:r>
            <a:rPr lang="en-US" sz="1200" kern="1200" baseline="0" dirty="0">
              <a:latin typeface="Arial" panose="020B0604020202020204" pitchFamily="34" charset="0"/>
              <a:cs typeface="Arial" panose="020B0604020202020204" pitchFamily="34" charset="0"/>
            </a:rPr>
            <a:t> (it takes long time to produce the effect and the patient has pain due to the inflammation that’s why we use NSAID to relief the pain until the effect of DMARs start)</a:t>
          </a:r>
          <a:endParaRPr lang="en-US" sz="1200" kern="1200" dirty="0">
            <a:latin typeface="Arial" panose="020B0604020202020204" pitchFamily="34" charset="0"/>
            <a:cs typeface="Arial" panose="020B0604020202020204" pitchFamily="34" charset="0"/>
          </a:endParaRPr>
        </a:p>
      </dsp:txBody>
      <dsp:txXfrm>
        <a:off x="4603909" y="1144623"/>
        <a:ext cx="1619908" cy="2336086"/>
      </dsp:txXfrm>
    </dsp:sp>
    <dsp:sp modelId="{EDA6FA86-42B7-8F46-98F1-62D8EB6B4374}">
      <dsp:nvSpPr>
        <dsp:cNvPr id="0" name=""/>
        <dsp:cNvSpPr/>
      </dsp:nvSpPr>
      <dsp:spPr>
        <a:xfrm>
          <a:off x="0" y="3545113"/>
          <a:ext cx="6224337" cy="130758"/>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24053-B80E-0A4E-8B35-485C81137DC3}">
      <dsp:nvSpPr>
        <dsp:cNvPr id="0" name=""/>
        <dsp:cNvSpPr/>
      </dsp:nvSpPr>
      <dsp:spPr>
        <a:xfrm>
          <a:off x="0" y="37956"/>
          <a:ext cx="6256420" cy="109605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577850">
            <a:lnSpc>
              <a:spcPct val="90000"/>
            </a:lnSpc>
            <a:spcBef>
              <a:spcPct val="0"/>
            </a:spcBef>
            <a:spcAft>
              <a:spcPct val="35000"/>
            </a:spcAft>
            <a:buNone/>
          </a:pPr>
          <a:r>
            <a:rPr lang="en-US" sz="1000" kern="1200" dirty="0"/>
            <a:t>T-cell modulating drug ( </a:t>
          </a:r>
          <a:r>
            <a:rPr lang="en-US" sz="1000" kern="1200" dirty="0" err="1"/>
            <a:t>Abatacept</a:t>
          </a:r>
          <a:r>
            <a:rPr lang="en-US" sz="1000" kern="1200" dirty="0"/>
            <a:t>)</a:t>
          </a:r>
        </a:p>
        <a:p>
          <a:pPr marL="0" lvl="0" indent="0" algn="l" defTabSz="577850">
            <a:lnSpc>
              <a:spcPct val="90000"/>
            </a:lnSpc>
            <a:spcBef>
              <a:spcPct val="0"/>
            </a:spcBef>
            <a:spcAft>
              <a:spcPct val="35000"/>
            </a:spcAft>
            <a:buNone/>
          </a:pPr>
          <a:r>
            <a:rPr lang="en-US" sz="1000" kern="1200" dirty="0"/>
            <a:t>Its modulates the immune response by binding to CD80/CD86 on an antigen presenting cell (APC), such as a dendritic cell, thus preventing costimulatory binding to CD28 on naïve T-cell and attenuating T-cell activation.</a:t>
          </a:r>
        </a:p>
      </dsp:txBody>
      <dsp:txXfrm>
        <a:off x="1360889" y="37956"/>
        <a:ext cx="4895530" cy="1096053"/>
      </dsp:txXfrm>
    </dsp:sp>
    <dsp:sp modelId="{58D888C7-035B-9F44-B726-B482E20E5345}">
      <dsp:nvSpPr>
        <dsp:cNvPr id="0" name=""/>
        <dsp:cNvSpPr/>
      </dsp:nvSpPr>
      <dsp:spPr>
        <a:xfrm>
          <a:off x="109605" y="109605"/>
          <a:ext cx="1251284" cy="87684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noFill/>
        </a:ln>
        <a:effectLst/>
      </dsp:spPr>
      <dsp:style>
        <a:lnRef idx="0">
          <a:scrgbClr r="0" g="0" b="0"/>
        </a:lnRef>
        <a:fillRef idx="1">
          <a:scrgbClr r="0" g="0" b="0"/>
        </a:fillRef>
        <a:effectRef idx="2">
          <a:scrgbClr r="0" g="0" b="0"/>
        </a:effectRef>
        <a:fontRef idx="minor"/>
      </dsp:style>
    </dsp:sp>
    <dsp:sp modelId="{E58D487F-76CE-F44B-82A2-8F215A70DC0A}">
      <dsp:nvSpPr>
        <dsp:cNvPr id="0" name=""/>
        <dsp:cNvSpPr/>
      </dsp:nvSpPr>
      <dsp:spPr>
        <a:xfrm>
          <a:off x="0" y="1194895"/>
          <a:ext cx="6256420" cy="1096053"/>
        </a:xfrm>
        <a:prstGeom prst="roundRect">
          <a:avLst>
            <a:gd name="adj" fmla="val 10000"/>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577850">
            <a:lnSpc>
              <a:spcPct val="90000"/>
            </a:lnSpc>
            <a:spcBef>
              <a:spcPct val="0"/>
            </a:spcBef>
            <a:spcAft>
              <a:spcPct val="35000"/>
            </a:spcAft>
            <a:buNone/>
          </a:pPr>
          <a:r>
            <a:rPr lang="en-US" sz="1050" kern="1200" dirty="0"/>
            <a:t>B-cell cytotoxic agent ( Rituximab)</a:t>
          </a:r>
        </a:p>
        <a:p>
          <a:pPr marL="57150" lvl="1" indent="0" algn="l" defTabSz="444500">
            <a:lnSpc>
              <a:spcPct val="90000"/>
            </a:lnSpc>
            <a:spcBef>
              <a:spcPct val="0"/>
            </a:spcBef>
            <a:spcAft>
              <a:spcPct val="15000"/>
            </a:spcAft>
            <a:buNone/>
          </a:pPr>
          <a:r>
            <a:rPr lang="en-US" sz="900" kern="1200" dirty="0"/>
            <a:t>The drugs are look like antibodies which will go to the B-cells and bind with the antigen on the surface of the B-cells, after the drug</a:t>
          </a:r>
          <a:r>
            <a:rPr lang="en-US" sz="900" kern="1200" baseline="0" dirty="0"/>
            <a:t> </a:t>
          </a:r>
          <a:r>
            <a:rPr lang="en-US" sz="900" kern="1200" dirty="0"/>
            <a:t> binds with the antigen</a:t>
          </a:r>
          <a:r>
            <a:rPr lang="en-US" sz="900" kern="1200" baseline="0" dirty="0"/>
            <a:t> it will destroy</a:t>
          </a:r>
          <a:r>
            <a:rPr lang="ar-SA" sz="900" kern="1200" baseline="0" dirty="0"/>
            <a:t> </a:t>
          </a:r>
          <a:r>
            <a:rPr lang="en-US" sz="900" kern="1200" baseline="0" dirty="0"/>
            <a:t>the B-cells</a:t>
          </a:r>
          <a:endParaRPr lang="en-US" sz="900" kern="1200" dirty="0"/>
        </a:p>
      </dsp:txBody>
      <dsp:txXfrm>
        <a:off x="1360889" y="1194895"/>
        <a:ext cx="4895530" cy="1096053"/>
      </dsp:txXfrm>
    </dsp:sp>
    <dsp:sp modelId="{D1F04363-9BD2-5449-B643-C1D684B40FDF}">
      <dsp:nvSpPr>
        <dsp:cNvPr id="0" name=""/>
        <dsp:cNvSpPr/>
      </dsp:nvSpPr>
      <dsp:spPr>
        <a:xfrm>
          <a:off x="109605" y="1315263"/>
          <a:ext cx="1251284" cy="87684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a:ln>
          <a:noFill/>
        </a:ln>
        <a:effectLst/>
      </dsp:spPr>
      <dsp:style>
        <a:lnRef idx="0">
          <a:scrgbClr r="0" g="0" b="0"/>
        </a:lnRef>
        <a:fillRef idx="1">
          <a:scrgbClr r="0" g="0" b="0"/>
        </a:fillRef>
        <a:effectRef idx="2">
          <a:scrgbClr r="0" g="0" b="0"/>
        </a:effectRef>
        <a:fontRef idx="minor"/>
      </dsp:style>
    </dsp:sp>
    <dsp:sp modelId="{2D907089-D0B2-5141-8B1E-E06C5F7DF304}">
      <dsp:nvSpPr>
        <dsp:cNvPr id="0" name=""/>
        <dsp:cNvSpPr/>
      </dsp:nvSpPr>
      <dsp:spPr>
        <a:xfrm>
          <a:off x="0" y="2411317"/>
          <a:ext cx="6256420" cy="1096053"/>
        </a:xfrm>
        <a:prstGeom prst="roundRect">
          <a:avLst>
            <a:gd name="adj" fmla="val 10000"/>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66725">
            <a:lnSpc>
              <a:spcPct val="90000"/>
            </a:lnSpc>
            <a:spcBef>
              <a:spcPct val="0"/>
            </a:spcBef>
            <a:spcAft>
              <a:spcPct val="35000"/>
            </a:spcAft>
            <a:buNone/>
          </a:pPr>
          <a:r>
            <a:rPr lang="en-US" sz="1050" kern="1200" dirty="0"/>
            <a:t>Anti-IL-6 receptor antibody (Tocilizumab)</a:t>
          </a:r>
        </a:p>
        <a:p>
          <a:pPr marL="57150" lvl="1" indent="-57150" algn="l" defTabSz="400050">
            <a:lnSpc>
              <a:spcPct val="90000"/>
            </a:lnSpc>
            <a:spcBef>
              <a:spcPct val="0"/>
            </a:spcBef>
            <a:spcAft>
              <a:spcPct val="15000"/>
            </a:spcAft>
            <a:buChar char="•"/>
          </a:pPr>
          <a:r>
            <a:rPr lang="en-US" sz="900" kern="1200" dirty="0"/>
            <a:t>The drug binds</a:t>
          </a:r>
          <a:r>
            <a:rPr lang="en-US" sz="900" kern="1200" baseline="0" dirty="0"/>
            <a:t> with the IL-6 receptors, so the IL-6 will not bind with the receptor, so no IL-6 effect</a:t>
          </a:r>
          <a:endParaRPr lang="ar-SA" sz="900" kern="1200" baseline="0" dirty="0"/>
        </a:p>
        <a:p>
          <a:pPr marL="57150" lvl="1" indent="-57150" algn="l" defTabSz="400050">
            <a:lnSpc>
              <a:spcPct val="90000"/>
            </a:lnSpc>
            <a:spcBef>
              <a:spcPct val="0"/>
            </a:spcBef>
            <a:spcAft>
              <a:spcPct val="15000"/>
            </a:spcAft>
            <a:buChar char="•"/>
          </a:pPr>
          <a:r>
            <a:rPr lang="ar-SA" sz="900" kern="1200" dirty="0"/>
            <a:t>عشان تربطون بين اسم الدوا وطريقة شغله</a:t>
          </a:r>
          <a:r>
            <a:rPr lang="en-US" sz="900" kern="1200" dirty="0"/>
            <a:t> </a:t>
          </a:r>
        </a:p>
      </dsp:txBody>
      <dsp:txXfrm>
        <a:off x="1360889" y="2411317"/>
        <a:ext cx="4895530" cy="1096053"/>
      </dsp:txXfrm>
    </dsp:sp>
    <dsp:sp modelId="{9ED10B00-270D-2E49-A8FE-3200C3E935AA}">
      <dsp:nvSpPr>
        <dsp:cNvPr id="0" name=""/>
        <dsp:cNvSpPr/>
      </dsp:nvSpPr>
      <dsp:spPr>
        <a:xfrm>
          <a:off x="109605" y="2520922"/>
          <a:ext cx="1251284" cy="87684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a:noFill/>
        </a:ln>
        <a:effectLst/>
      </dsp:spPr>
      <dsp:style>
        <a:lnRef idx="0">
          <a:scrgbClr r="0" g="0" b="0"/>
        </a:lnRef>
        <a:fillRef idx="1">
          <a:scrgbClr r="0" g="0" b="0"/>
        </a:fillRef>
        <a:effectRef idx="2">
          <a:scrgbClr r="0" g="0" b="0"/>
        </a:effectRef>
        <a:fontRef idx="minor"/>
      </dsp:style>
    </dsp:sp>
    <dsp:sp modelId="{B66C138A-1AAA-5545-B23A-5E485E3B7C8C}">
      <dsp:nvSpPr>
        <dsp:cNvPr id="0" name=""/>
        <dsp:cNvSpPr/>
      </dsp:nvSpPr>
      <dsp:spPr>
        <a:xfrm>
          <a:off x="0" y="3616975"/>
          <a:ext cx="6256420" cy="1096053"/>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mj-lt"/>
            </a:rPr>
            <a:t>TNF- blocking agents  (Infliximab)</a:t>
          </a:r>
        </a:p>
        <a:p>
          <a:pPr marL="0" lvl="0" indent="0" algn="l" defTabSz="533400">
            <a:lnSpc>
              <a:spcPct val="90000"/>
            </a:lnSpc>
            <a:spcBef>
              <a:spcPct val="0"/>
            </a:spcBef>
            <a:spcAft>
              <a:spcPct val="35000"/>
            </a:spcAft>
            <a:buNone/>
          </a:pPr>
          <a:r>
            <a:rPr lang="en-US" sz="1200" kern="1200" dirty="0">
              <a:latin typeface="+mj-lt"/>
            </a:rPr>
            <a:t>* The drugs look like antibodies which</a:t>
          </a:r>
          <a:r>
            <a:rPr lang="en-US" sz="1200" kern="1200" baseline="0" dirty="0">
              <a:latin typeface="+mj-lt"/>
            </a:rPr>
            <a:t> will bind with the TNF-</a:t>
          </a:r>
          <a:r>
            <a:rPr lang="en-US" sz="1200" kern="1200" dirty="0">
              <a:latin typeface="+mj-lt"/>
            </a:rPr>
            <a:t>α and inhibit this cytokines to produce its action (inflammation)</a:t>
          </a:r>
        </a:p>
        <a:p>
          <a:pPr marL="0" lvl="0" indent="0" algn="l" defTabSz="533400">
            <a:lnSpc>
              <a:spcPct val="90000"/>
            </a:lnSpc>
            <a:spcBef>
              <a:spcPct val="0"/>
            </a:spcBef>
            <a:spcAft>
              <a:spcPct val="35000"/>
            </a:spcAft>
            <a:buNone/>
          </a:pPr>
          <a:endParaRPr lang="en-US" sz="1200" kern="1200" dirty="0">
            <a:latin typeface="+mj-lt"/>
          </a:endParaRPr>
        </a:p>
        <a:p>
          <a:pPr marL="0" lvl="0" indent="0" algn="l" defTabSz="533400">
            <a:lnSpc>
              <a:spcPct val="90000"/>
            </a:lnSpc>
            <a:spcBef>
              <a:spcPct val="0"/>
            </a:spcBef>
            <a:spcAft>
              <a:spcPct val="35000"/>
            </a:spcAft>
            <a:buNone/>
          </a:pPr>
          <a:endParaRPr lang="en-US" sz="1200" kern="1200" dirty="0">
            <a:latin typeface="+mj-lt"/>
          </a:endParaRPr>
        </a:p>
      </dsp:txBody>
      <dsp:txXfrm>
        <a:off x="1360889" y="3616975"/>
        <a:ext cx="4895530" cy="1096053"/>
      </dsp:txXfrm>
    </dsp:sp>
    <dsp:sp modelId="{A961BF3D-82F8-9444-BC88-765CF796DFE6}">
      <dsp:nvSpPr>
        <dsp:cNvPr id="0" name=""/>
        <dsp:cNvSpPr/>
      </dsp:nvSpPr>
      <dsp:spPr>
        <a:xfrm>
          <a:off x="109605" y="3726580"/>
          <a:ext cx="1251284" cy="87684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8000" r="-18000"/>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A8D08-045B-4466-9F7D-D1037B45358C}" type="datetimeFigureOut">
              <a:rPr lang="en-US" smtClean="0"/>
              <a:t>1/19/2017</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E3CDC-BBCB-493C-B2EF-FA0E3B60DDD2}" type="slidenum">
              <a:rPr lang="en-US" smtClean="0"/>
              <a:t>‹#›</a:t>
            </a:fld>
            <a:endParaRPr lang="en-US"/>
          </a:p>
        </p:txBody>
      </p:sp>
    </p:spTree>
    <p:extLst>
      <p:ext uri="{BB962C8B-B14F-4D97-AF65-F5344CB8AC3E}">
        <p14:creationId xmlns:p14="http://schemas.microsoft.com/office/powerpoint/2010/main" val="4094642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2.jp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1871" t="15000" r="904" b="5893"/>
          <a:stretch/>
        </p:blipFill>
        <p:spPr>
          <a:xfrm flipH="1">
            <a:off x="0" y="1910443"/>
            <a:ext cx="6858000" cy="7233557"/>
          </a:xfrm>
          <a:prstGeom prst="rect">
            <a:avLst/>
          </a:prstGeom>
        </p:spPr>
      </p:pic>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15000" t="31264" r="17501" b="25042"/>
          <a:stretch/>
        </p:blipFill>
        <p:spPr>
          <a:xfrm>
            <a:off x="63736" y="272232"/>
            <a:ext cx="1587028" cy="903425"/>
          </a:xfrm>
          <a:prstGeom prst="rect">
            <a:avLst/>
          </a:prstGeom>
        </p:spPr>
      </p:pic>
      <p:grpSp>
        <p:nvGrpSpPr>
          <p:cNvPr id="10" name="Group 9"/>
          <p:cNvGrpSpPr/>
          <p:nvPr userDrawn="1"/>
        </p:nvGrpSpPr>
        <p:grpSpPr>
          <a:xfrm>
            <a:off x="389953" y="7478052"/>
            <a:ext cx="124397" cy="141865"/>
            <a:chOff x="-4889" y="0"/>
            <a:chExt cx="150376" cy="171424"/>
          </a:xfrm>
          <a:solidFill>
            <a:srgbClr val="5787B7"/>
          </a:solidFill>
        </p:grpSpPr>
        <p:sp>
          <p:nvSpPr>
            <p:cNvPr id="11" name="Shape 12875"/>
            <p:cNvSpPr/>
            <p:nvPr/>
          </p:nvSpPr>
          <p:spPr>
            <a:xfrm>
              <a:off x="1469" y="0"/>
              <a:ext cx="144018" cy="171424"/>
            </a:xfrm>
            <a:custGeom>
              <a:avLst/>
              <a:gdLst/>
              <a:ahLst/>
              <a:cxnLst/>
              <a:rect l="0" t="0" r="0" b="0"/>
              <a:pathLst>
                <a:path w="144018" h="171424">
                  <a:moveTo>
                    <a:pt x="0" y="0"/>
                  </a:moveTo>
                  <a:lnTo>
                    <a:pt x="144018" y="0"/>
                  </a:lnTo>
                  <a:lnTo>
                    <a:pt x="144018" y="171424"/>
                  </a:lnTo>
                  <a:lnTo>
                    <a:pt x="0" y="171424"/>
                  </a:lnTo>
                  <a:lnTo>
                    <a:pt x="0" y="0"/>
                  </a:lnTo>
                </a:path>
              </a:pathLst>
            </a:custGeom>
            <a:grpFill/>
            <a:ln w="0" cap="flat">
              <a:round/>
            </a:ln>
          </p:spPr>
          <p:style>
            <a:lnRef idx="0">
              <a:srgbClr val="000000">
                <a:alpha val="0"/>
              </a:srgbClr>
            </a:lnRef>
            <a:fillRef idx="1">
              <a:srgbClr val="FF0000"/>
            </a:fillRef>
            <a:effectRef idx="0">
              <a:scrgbClr r="0" g="0" b="0"/>
            </a:effectRef>
            <a:fontRef idx="none"/>
          </p:style>
          <p:txBody>
            <a:bodyPr/>
            <a:lstStyle/>
            <a:p>
              <a:endParaRPr lang="en-US" dirty="0"/>
            </a:p>
          </p:txBody>
        </p:sp>
        <p:sp>
          <p:nvSpPr>
            <p:cNvPr id="12" name="Shape 111"/>
            <p:cNvSpPr/>
            <p:nvPr/>
          </p:nvSpPr>
          <p:spPr>
            <a:xfrm>
              <a:off x="-4889" y="0"/>
              <a:ext cx="144018" cy="171424"/>
            </a:xfrm>
            <a:custGeom>
              <a:avLst/>
              <a:gdLst/>
              <a:ahLst/>
              <a:cxnLst/>
              <a:rect l="0" t="0" r="0" b="0"/>
              <a:pathLst>
                <a:path w="144018" h="171424">
                  <a:moveTo>
                    <a:pt x="0" y="171424"/>
                  </a:moveTo>
                  <a:lnTo>
                    <a:pt x="144018" y="171424"/>
                  </a:lnTo>
                  <a:lnTo>
                    <a:pt x="144018" y="0"/>
                  </a:lnTo>
                  <a:lnTo>
                    <a:pt x="0" y="0"/>
                  </a:lnTo>
                  <a:close/>
                </a:path>
              </a:pathLst>
            </a:custGeom>
            <a:grpFill/>
            <a:ln w="19050" cap="flat">
              <a:round/>
            </a:ln>
          </p:spPr>
          <p:style>
            <a:lnRef idx="1">
              <a:srgbClr val="3B3B64"/>
            </a:lnRef>
            <a:fillRef idx="0">
              <a:srgbClr val="000000">
                <a:alpha val="0"/>
              </a:srgbClr>
            </a:fillRef>
            <a:effectRef idx="0">
              <a:scrgbClr r="0" g="0" b="0"/>
            </a:effectRef>
            <a:fontRef idx="none"/>
          </p:style>
          <p:txBody>
            <a:bodyPr/>
            <a:lstStyle/>
            <a:p>
              <a:endParaRPr lang="en-US" dirty="0"/>
            </a:p>
          </p:txBody>
        </p:sp>
      </p:grpSp>
      <p:sp>
        <p:nvSpPr>
          <p:cNvPr id="13" name="Rectangle 12"/>
          <p:cNvSpPr/>
          <p:nvPr userDrawn="1"/>
        </p:nvSpPr>
        <p:spPr>
          <a:xfrm>
            <a:off x="519610" y="7383142"/>
            <a:ext cx="3429000" cy="1200329"/>
          </a:xfrm>
          <a:prstGeom prst="rect">
            <a:avLst/>
          </a:prstGeom>
        </p:spPr>
        <p:txBody>
          <a:bodyPr>
            <a:spAutoFit/>
          </a:bodyPr>
          <a:lstStyle/>
          <a:p>
            <a:pPr algn="l"/>
            <a:r>
              <a:rPr lang="en-US" dirty="0">
                <a:solidFill>
                  <a:srgbClr val="2E6AA6"/>
                </a:solidFill>
              </a:rPr>
              <a:t>Titles</a:t>
            </a:r>
          </a:p>
          <a:p>
            <a:pPr algn="l"/>
            <a:r>
              <a:rPr lang="en-US" dirty="0">
                <a:solidFill>
                  <a:srgbClr val="9B261F"/>
                </a:solidFill>
              </a:rPr>
              <a:t>Very important</a:t>
            </a:r>
          </a:p>
          <a:p>
            <a:pPr algn="l"/>
            <a:r>
              <a:rPr lang="en-US" dirty="0">
                <a:solidFill>
                  <a:srgbClr val="A6A6A6"/>
                </a:solidFill>
              </a:rPr>
              <a:t>Extra information</a:t>
            </a:r>
          </a:p>
          <a:p>
            <a:pPr algn="l"/>
            <a:r>
              <a:rPr lang="en-US" dirty="0">
                <a:solidFill>
                  <a:srgbClr val="00B050"/>
                </a:solidFill>
              </a:rPr>
              <a:t>Terms</a:t>
            </a:r>
          </a:p>
        </p:txBody>
      </p:sp>
      <p:grpSp>
        <p:nvGrpSpPr>
          <p:cNvPr id="14" name="Group 13"/>
          <p:cNvGrpSpPr/>
          <p:nvPr userDrawn="1"/>
        </p:nvGrpSpPr>
        <p:grpSpPr>
          <a:xfrm>
            <a:off x="388184" y="7748766"/>
            <a:ext cx="124397" cy="141865"/>
            <a:chOff x="-4889" y="0"/>
            <a:chExt cx="150376" cy="171424"/>
          </a:xfrm>
          <a:solidFill>
            <a:srgbClr val="9B261F"/>
          </a:solidFill>
        </p:grpSpPr>
        <p:sp>
          <p:nvSpPr>
            <p:cNvPr id="15" name="Shape 12875"/>
            <p:cNvSpPr/>
            <p:nvPr/>
          </p:nvSpPr>
          <p:spPr>
            <a:xfrm>
              <a:off x="1469" y="0"/>
              <a:ext cx="144018" cy="171424"/>
            </a:xfrm>
            <a:custGeom>
              <a:avLst/>
              <a:gdLst/>
              <a:ahLst/>
              <a:cxnLst/>
              <a:rect l="0" t="0" r="0" b="0"/>
              <a:pathLst>
                <a:path w="144018" h="171424">
                  <a:moveTo>
                    <a:pt x="0" y="0"/>
                  </a:moveTo>
                  <a:lnTo>
                    <a:pt x="144018" y="0"/>
                  </a:lnTo>
                  <a:lnTo>
                    <a:pt x="144018" y="171424"/>
                  </a:lnTo>
                  <a:lnTo>
                    <a:pt x="0" y="171424"/>
                  </a:lnTo>
                  <a:lnTo>
                    <a:pt x="0" y="0"/>
                  </a:lnTo>
                </a:path>
              </a:pathLst>
            </a:custGeom>
            <a:grpFill/>
            <a:ln w="0" cap="flat">
              <a:round/>
            </a:ln>
          </p:spPr>
          <p:style>
            <a:lnRef idx="0">
              <a:srgbClr val="000000">
                <a:alpha val="0"/>
              </a:srgbClr>
            </a:lnRef>
            <a:fillRef idx="1">
              <a:srgbClr val="FF0000"/>
            </a:fillRef>
            <a:effectRef idx="0">
              <a:scrgbClr r="0" g="0" b="0"/>
            </a:effectRef>
            <a:fontRef idx="none"/>
          </p:style>
          <p:txBody>
            <a:bodyPr/>
            <a:lstStyle/>
            <a:p>
              <a:endParaRPr lang="en-US" dirty="0"/>
            </a:p>
          </p:txBody>
        </p:sp>
        <p:sp>
          <p:nvSpPr>
            <p:cNvPr id="16" name="Shape 111"/>
            <p:cNvSpPr/>
            <p:nvPr/>
          </p:nvSpPr>
          <p:spPr>
            <a:xfrm>
              <a:off x="-4889" y="0"/>
              <a:ext cx="144018" cy="171424"/>
            </a:xfrm>
            <a:custGeom>
              <a:avLst/>
              <a:gdLst/>
              <a:ahLst/>
              <a:cxnLst/>
              <a:rect l="0" t="0" r="0" b="0"/>
              <a:pathLst>
                <a:path w="144018" h="171424">
                  <a:moveTo>
                    <a:pt x="0" y="171424"/>
                  </a:moveTo>
                  <a:lnTo>
                    <a:pt x="144018" y="171424"/>
                  </a:lnTo>
                  <a:lnTo>
                    <a:pt x="144018" y="0"/>
                  </a:lnTo>
                  <a:lnTo>
                    <a:pt x="0" y="0"/>
                  </a:lnTo>
                  <a:close/>
                </a:path>
              </a:pathLst>
            </a:custGeom>
            <a:grpFill/>
            <a:ln w="19050" cap="flat">
              <a:round/>
            </a:ln>
          </p:spPr>
          <p:style>
            <a:lnRef idx="1">
              <a:srgbClr val="3B3B64"/>
            </a:lnRef>
            <a:fillRef idx="0">
              <a:srgbClr val="000000">
                <a:alpha val="0"/>
              </a:srgbClr>
            </a:fillRef>
            <a:effectRef idx="0">
              <a:scrgbClr r="0" g="0" b="0"/>
            </a:effectRef>
            <a:fontRef idx="none"/>
          </p:style>
          <p:txBody>
            <a:bodyPr/>
            <a:lstStyle/>
            <a:p>
              <a:endParaRPr lang="en-US" dirty="0"/>
            </a:p>
          </p:txBody>
        </p:sp>
      </p:grpSp>
      <p:grpSp>
        <p:nvGrpSpPr>
          <p:cNvPr id="17" name="Group 16"/>
          <p:cNvGrpSpPr/>
          <p:nvPr userDrawn="1"/>
        </p:nvGrpSpPr>
        <p:grpSpPr>
          <a:xfrm>
            <a:off x="385553" y="8025409"/>
            <a:ext cx="124397" cy="141865"/>
            <a:chOff x="-4889" y="0"/>
            <a:chExt cx="150376" cy="171424"/>
          </a:xfrm>
          <a:solidFill>
            <a:srgbClr val="A6A6A6"/>
          </a:solidFill>
        </p:grpSpPr>
        <p:sp>
          <p:nvSpPr>
            <p:cNvPr id="18" name="Shape 12875"/>
            <p:cNvSpPr/>
            <p:nvPr/>
          </p:nvSpPr>
          <p:spPr>
            <a:xfrm>
              <a:off x="1469" y="0"/>
              <a:ext cx="144018" cy="171424"/>
            </a:xfrm>
            <a:custGeom>
              <a:avLst/>
              <a:gdLst/>
              <a:ahLst/>
              <a:cxnLst/>
              <a:rect l="0" t="0" r="0" b="0"/>
              <a:pathLst>
                <a:path w="144018" h="171424">
                  <a:moveTo>
                    <a:pt x="0" y="0"/>
                  </a:moveTo>
                  <a:lnTo>
                    <a:pt x="144018" y="0"/>
                  </a:lnTo>
                  <a:lnTo>
                    <a:pt x="144018" y="171424"/>
                  </a:lnTo>
                  <a:lnTo>
                    <a:pt x="0" y="171424"/>
                  </a:lnTo>
                  <a:lnTo>
                    <a:pt x="0" y="0"/>
                  </a:lnTo>
                </a:path>
              </a:pathLst>
            </a:custGeom>
            <a:grpFill/>
            <a:ln w="0" cap="flat">
              <a:round/>
            </a:ln>
          </p:spPr>
          <p:style>
            <a:lnRef idx="0">
              <a:srgbClr val="000000">
                <a:alpha val="0"/>
              </a:srgbClr>
            </a:lnRef>
            <a:fillRef idx="1">
              <a:srgbClr val="FF0000"/>
            </a:fillRef>
            <a:effectRef idx="0">
              <a:scrgbClr r="0" g="0" b="0"/>
            </a:effectRef>
            <a:fontRef idx="none"/>
          </p:style>
          <p:txBody>
            <a:bodyPr/>
            <a:lstStyle/>
            <a:p>
              <a:endParaRPr lang="en-US" dirty="0"/>
            </a:p>
          </p:txBody>
        </p:sp>
        <p:sp>
          <p:nvSpPr>
            <p:cNvPr id="19" name="Shape 111"/>
            <p:cNvSpPr/>
            <p:nvPr/>
          </p:nvSpPr>
          <p:spPr>
            <a:xfrm>
              <a:off x="-4889" y="0"/>
              <a:ext cx="144018" cy="171424"/>
            </a:xfrm>
            <a:custGeom>
              <a:avLst/>
              <a:gdLst/>
              <a:ahLst/>
              <a:cxnLst/>
              <a:rect l="0" t="0" r="0" b="0"/>
              <a:pathLst>
                <a:path w="144018" h="171424">
                  <a:moveTo>
                    <a:pt x="0" y="171424"/>
                  </a:moveTo>
                  <a:lnTo>
                    <a:pt x="144018" y="171424"/>
                  </a:lnTo>
                  <a:lnTo>
                    <a:pt x="144018" y="0"/>
                  </a:lnTo>
                  <a:lnTo>
                    <a:pt x="0" y="0"/>
                  </a:lnTo>
                  <a:close/>
                </a:path>
              </a:pathLst>
            </a:custGeom>
            <a:grpFill/>
            <a:ln w="19050" cap="flat">
              <a:round/>
            </a:ln>
          </p:spPr>
          <p:style>
            <a:lnRef idx="1">
              <a:srgbClr val="3B3B64"/>
            </a:lnRef>
            <a:fillRef idx="0">
              <a:srgbClr val="000000">
                <a:alpha val="0"/>
              </a:srgbClr>
            </a:fillRef>
            <a:effectRef idx="0">
              <a:scrgbClr r="0" g="0" b="0"/>
            </a:effectRef>
            <a:fontRef idx="none"/>
          </p:style>
          <p:txBody>
            <a:bodyPr/>
            <a:lstStyle/>
            <a:p>
              <a:endParaRPr lang="en-US" dirty="0"/>
            </a:p>
          </p:txBody>
        </p:sp>
      </p:grpSp>
      <p:grpSp>
        <p:nvGrpSpPr>
          <p:cNvPr id="20" name="Group 19"/>
          <p:cNvGrpSpPr/>
          <p:nvPr userDrawn="1"/>
        </p:nvGrpSpPr>
        <p:grpSpPr>
          <a:xfrm>
            <a:off x="385553" y="8321832"/>
            <a:ext cx="124397" cy="141865"/>
            <a:chOff x="-4889" y="0"/>
            <a:chExt cx="150376" cy="171424"/>
          </a:xfrm>
          <a:solidFill>
            <a:srgbClr val="00B050"/>
          </a:solidFill>
        </p:grpSpPr>
        <p:sp>
          <p:nvSpPr>
            <p:cNvPr id="21" name="Shape 12875"/>
            <p:cNvSpPr/>
            <p:nvPr/>
          </p:nvSpPr>
          <p:spPr>
            <a:xfrm>
              <a:off x="1469" y="0"/>
              <a:ext cx="144018" cy="171424"/>
            </a:xfrm>
            <a:custGeom>
              <a:avLst/>
              <a:gdLst/>
              <a:ahLst/>
              <a:cxnLst/>
              <a:rect l="0" t="0" r="0" b="0"/>
              <a:pathLst>
                <a:path w="144018" h="171424">
                  <a:moveTo>
                    <a:pt x="0" y="0"/>
                  </a:moveTo>
                  <a:lnTo>
                    <a:pt x="144018" y="0"/>
                  </a:lnTo>
                  <a:lnTo>
                    <a:pt x="144018" y="171424"/>
                  </a:lnTo>
                  <a:lnTo>
                    <a:pt x="0" y="171424"/>
                  </a:lnTo>
                  <a:lnTo>
                    <a:pt x="0" y="0"/>
                  </a:lnTo>
                </a:path>
              </a:pathLst>
            </a:custGeom>
            <a:grpFill/>
            <a:ln w="0" cap="flat">
              <a:round/>
            </a:ln>
          </p:spPr>
          <p:style>
            <a:lnRef idx="0">
              <a:srgbClr val="000000">
                <a:alpha val="0"/>
              </a:srgbClr>
            </a:lnRef>
            <a:fillRef idx="1">
              <a:srgbClr val="FF0000"/>
            </a:fillRef>
            <a:effectRef idx="0">
              <a:scrgbClr r="0" g="0" b="0"/>
            </a:effectRef>
            <a:fontRef idx="none"/>
          </p:style>
          <p:txBody>
            <a:bodyPr/>
            <a:lstStyle/>
            <a:p>
              <a:endParaRPr lang="en-US" dirty="0"/>
            </a:p>
          </p:txBody>
        </p:sp>
        <p:sp>
          <p:nvSpPr>
            <p:cNvPr id="22" name="Shape 111"/>
            <p:cNvSpPr/>
            <p:nvPr/>
          </p:nvSpPr>
          <p:spPr>
            <a:xfrm>
              <a:off x="-4889" y="0"/>
              <a:ext cx="144018" cy="171424"/>
            </a:xfrm>
            <a:custGeom>
              <a:avLst/>
              <a:gdLst/>
              <a:ahLst/>
              <a:cxnLst/>
              <a:rect l="0" t="0" r="0" b="0"/>
              <a:pathLst>
                <a:path w="144018" h="171424">
                  <a:moveTo>
                    <a:pt x="0" y="171424"/>
                  </a:moveTo>
                  <a:lnTo>
                    <a:pt x="144018" y="171424"/>
                  </a:lnTo>
                  <a:lnTo>
                    <a:pt x="144018" y="0"/>
                  </a:lnTo>
                  <a:lnTo>
                    <a:pt x="0" y="0"/>
                  </a:lnTo>
                  <a:close/>
                </a:path>
              </a:pathLst>
            </a:custGeom>
            <a:grpFill/>
            <a:ln w="19050" cap="flat">
              <a:round/>
            </a:ln>
          </p:spPr>
          <p:style>
            <a:lnRef idx="1">
              <a:srgbClr val="3B3B64"/>
            </a:lnRef>
            <a:fillRef idx="0">
              <a:srgbClr val="000000">
                <a:alpha val="0"/>
              </a:srgbClr>
            </a:fillRef>
            <a:effectRef idx="0">
              <a:scrgbClr r="0" g="0" b="0"/>
            </a:effectRef>
            <a:fontRef idx="none"/>
          </p:style>
          <p:txBody>
            <a:bodyPr/>
            <a:lstStyle/>
            <a:p>
              <a:endParaRPr lang="en-US" dirty="0"/>
            </a:p>
          </p:txBody>
        </p:sp>
      </p:grpSp>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val="0"/>
              </a:ext>
            </a:extLst>
          </a:blip>
          <a:srcRect l="15094" t="27778" r="14152" b="8889"/>
          <a:stretch/>
        </p:blipFill>
        <p:spPr>
          <a:xfrm>
            <a:off x="5343967" y="224790"/>
            <a:ext cx="1313565" cy="998307"/>
          </a:xfrm>
          <a:prstGeom prst="rect">
            <a:avLst/>
          </a:prstGeom>
        </p:spPr>
      </p:pic>
      <p:sp>
        <p:nvSpPr>
          <p:cNvPr id="24" name="Slide Number Placeholder 5"/>
          <p:cNvSpPr txBox="1">
            <a:spLocks/>
          </p:cNvSpPr>
          <p:nvPr userDrawn="1"/>
        </p:nvSpPr>
        <p:spPr>
          <a:xfrm>
            <a:off x="-968855" y="8736437"/>
            <a:ext cx="1543050" cy="486833"/>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AFC90E-8276-4409-9486-97887BD13FEA}" type="slidenum">
              <a:rPr lang="en-US" smtClean="0"/>
              <a:pPr/>
              <a:t>‹#›</a:t>
            </a:fld>
            <a:endParaRPr lang="en-US" dirty="0"/>
          </a:p>
        </p:txBody>
      </p:sp>
    </p:spTree>
    <p:extLst>
      <p:ext uri="{BB962C8B-B14F-4D97-AF65-F5344CB8AC3E}">
        <p14:creationId xmlns:p14="http://schemas.microsoft.com/office/powerpoint/2010/main" val="54802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505BAB-76E4-4F8B-BEE7-D8A0F4C2FC4B}" type="datetime1">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2224789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5724E3-D810-4E96-817D-348D62A58565}" type="datetime1">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179045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4" name="Rectangle 23"/>
          <p:cNvSpPr/>
          <p:nvPr userDrawn="1"/>
        </p:nvSpPr>
        <p:spPr>
          <a:xfrm>
            <a:off x="0" y="0"/>
            <a:ext cx="6857999" cy="914400"/>
          </a:xfrm>
          <a:prstGeom prst="rect">
            <a:avLst/>
          </a:prstGeom>
          <a:solidFill>
            <a:srgbClr val="2E6AA6"/>
          </a:solidFill>
          <a:ln>
            <a:solidFill>
              <a:srgbClr val="2E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userDrawn="1"/>
        </p:nvCxnSpPr>
        <p:spPr>
          <a:xfrm flipV="1">
            <a:off x="287649" y="-74674"/>
            <a:ext cx="2023825" cy="1328061"/>
          </a:xfrm>
          <a:prstGeom prst="line">
            <a:avLst/>
          </a:prstGeom>
          <a:ln w="11112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871" t="15000" r="904" b="5893"/>
          <a:stretch/>
        </p:blipFill>
        <p:spPr>
          <a:xfrm flipH="1">
            <a:off x="0" y="1910443"/>
            <a:ext cx="6858000" cy="7233557"/>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71488" y="2590435"/>
            <a:ext cx="5915025"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p:cNvCxnSpPr/>
          <p:nvPr userDrawn="1"/>
        </p:nvCxnSpPr>
        <p:spPr>
          <a:xfrm>
            <a:off x="-4525" y="914404"/>
            <a:ext cx="6858000" cy="0"/>
          </a:xfrm>
          <a:prstGeom prst="line">
            <a:avLst/>
          </a:prstGeom>
          <a:ln w="111125">
            <a:solidFill>
              <a:srgbClr val="9A26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H="1" flipV="1">
            <a:off x="563692" y="503466"/>
            <a:ext cx="369813" cy="277738"/>
          </a:xfrm>
          <a:prstGeom prst="line">
            <a:avLst/>
          </a:prstGeom>
          <a:ln w="111125">
            <a:solidFill>
              <a:srgbClr val="9A261F"/>
            </a:solidFill>
          </a:ln>
        </p:spPr>
        <p:style>
          <a:lnRef idx="1">
            <a:schemeClr val="accent1"/>
          </a:lnRef>
          <a:fillRef idx="0">
            <a:schemeClr val="accent1"/>
          </a:fillRef>
          <a:effectRef idx="0">
            <a:schemeClr val="accent1"/>
          </a:effectRef>
          <a:fontRef idx="minor">
            <a:schemeClr val="tx1"/>
          </a:fontRef>
        </p:style>
      </p:cxnSp>
      <p:sp>
        <p:nvSpPr>
          <p:cNvPr id="21" name="Oval 20"/>
          <p:cNvSpPr/>
          <p:nvPr userDrawn="1"/>
        </p:nvSpPr>
        <p:spPr>
          <a:xfrm>
            <a:off x="166327" y="202665"/>
            <a:ext cx="506186" cy="448842"/>
          </a:xfrm>
          <a:prstGeom prst="ellipse">
            <a:avLst/>
          </a:prstGeom>
          <a:solidFill>
            <a:srgbClr val="9A261F"/>
          </a:solidFill>
          <a:ln>
            <a:solidFill>
              <a:srgbClr val="9A2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ord 21"/>
          <p:cNvSpPr/>
          <p:nvPr userDrawn="1"/>
        </p:nvSpPr>
        <p:spPr>
          <a:xfrm rot="6768006">
            <a:off x="809863" y="631320"/>
            <a:ext cx="398451" cy="462693"/>
          </a:xfrm>
          <a:prstGeom prst="chord">
            <a:avLst/>
          </a:prstGeom>
          <a:solidFill>
            <a:srgbClr val="9A261F"/>
          </a:solidFill>
          <a:ln>
            <a:solidFill>
              <a:srgbClr val="9A2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lide Number Placeholder 5"/>
          <p:cNvSpPr txBox="1">
            <a:spLocks/>
          </p:cNvSpPr>
          <p:nvPr userDrawn="1"/>
        </p:nvSpPr>
        <p:spPr>
          <a:xfrm>
            <a:off x="-968855" y="8736437"/>
            <a:ext cx="1543050" cy="486833"/>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AFC90E-8276-4409-9486-97887BD13FEA}" type="slidenum">
              <a:rPr lang="en-US" smtClean="0"/>
              <a:pPr/>
              <a:t>‹#›</a:t>
            </a:fld>
            <a:endParaRPr lang="en-US" dirty="0"/>
          </a:p>
        </p:txBody>
      </p:sp>
    </p:spTree>
    <p:extLst>
      <p:ext uri="{BB962C8B-B14F-4D97-AF65-F5344CB8AC3E}">
        <p14:creationId xmlns:p14="http://schemas.microsoft.com/office/powerpoint/2010/main" val="237194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a:extLst>
              <a:ext uri="{28A0092B-C50C-407E-A947-70E740481C1C}">
                <a14:useLocalDpi xmlns:a14="http://schemas.microsoft.com/office/drawing/2010/main" val="0"/>
              </a:ext>
            </a:extLst>
          </a:blip>
          <a:srcRect l="1871" t="15000" r="904" b="5893"/>
          <a:stretch/>
        </p:blipFill>
        <p:spPr>
          <a:xfrm flipH="1">
            <a:off x="0" y="1910443"/>
            <a:ext cx="6858000" cy="7233557"/>
          </a:xfrm>
          <a:prstGeom prst="rect">
            <a:avLst/>
          </a:prstGeom>
        </p:spPr>
      </p:pic>
      <p:pic>
        <p:nvPicPr>
          <p:cNvPr id="9" name="Picture 8"/>
          <p:cNvPicPr>
            <a:picLocks noChangeAspect="1"/>
          </p:cNvPicPr>
          <p:nvPr userDrawn="1"/>
        </p:nvPicPr>
        <p:blipFill>
          <a:blip r:embed="rId3"/>
          <a:stretch>
            <a:fillRect/>
          </a:stretch>
        </p:blipFill>
        <p:spPr>
          <a:xfrm>
            <a:off x="4620264" y="2190745"/>
            <a:ext cx="1094736" cy="1179739"/>
          </a:xfrm>
          <a:prstGeom prst="rect">
            <a:avLst/>
          </a:prstGeom>
        </p:spPr>
      </p:pic>
      <p:pic>
        <p:nvPicPr>
          <p:cNvPr id="8" name="Picture 7"/>
          <p:cNvPicPr>
            <a:picLocks noChangeAspect="1"/>
          </p:cNvPicPr>
          <p:nvPr userDrawn="1"/>
        </p:nvPicPr>
        <p:blipFill>
          <a:blip r:embed="rId4"/>
          <a:stretch>
            <a:fillRect/>
          </a:stretch>
        </p:blipFill>
        <p:spPr>
          <a:xfrm>
            <a:off x="1143000" y="1949031"/>
            <a:ext cx="1143575" cy="1421453"/>
          </a:xfrm>
          <a:prstGeom prst="rect">
            <a:avLst/>
          </a:prstGeom>
        </p:spPr>
      </p:pic>
      <p:pic>
        <p:nvPicPr>
          <p:cNvPr id="32" name="Picture 31"/>
          <p:cNvPicPr>
            <a:picLocks noChangeAspect="1"/>
          </p:cNvPicPr>
          <p:nvPr userDrawn="1"/>
        </p:nvPicPr>
        <p:blipFill rotWithShape="1">
          <a:blip r:embed="rId5">
            <a:extLst>
              <a:ext uri="{28A0092B-C50C-407E-A947-70E740481C1C}">
                <a14:useLocalDpi xmlns:a14="http://schemas.microsoft.com/office/drawing/2010/main" val="0"/>
              </a:ext>
            </a:extLst>
          </a:blip>
          <a:srcRect l="15000" t="31264" r="17501" b="25042"/>
          <a:stretch/>
        </p:blipFill>
        <p:spPr>
          <a:xfrm>
            <a:off x="63736" y="272232"/>
            <a:ext cx="1587028" cy="903425"/>
          </a:xfrm>
          <a:prstGeom prst="rect">
            <a:avLst/>
          </a:prstGeom>
        </p:spPr>
      </p:pic>
      <p:pic>
        <p:nvPicPr>
          <p:cNvPr id="46" name="Picture 45"/>
          <p:cNvPicPr>
            <a:picLocks noChangeAspect="1"/>
          </p:cNvPicPr>
          <p:nvPr userDrawn="1"/>
        </p:nvPicPr>
        <p:blipFill rotWithShape="1">
          <a:blip r:embed="rId6" cstate="print">
            <a:extLst>
              <a:ext uri="{28A0092B-C50C-407E-A947-70E740481C1C}">
                <a14:useLocalDpi xmlns:a14="http://schemas.microsoft.com/office/drawing/2010/main" val="0"/>
              </a:ext>
            </a:extLst>
          </a:blip>
          <a:srcRect l="15094" t="27778" r="14152" b="8889"/>
          <a:stretch/>
        </p:blipFill>
        <p:spPr>
          <a:xfrm>
            <a:off x="5343967" y="224790"/>
            <a:ext cx="1313565" cy="998307"/>
          </a:xfrm>
          <a:prstGeom prst="rect">
            <a:avLst/>
          </a:prstGeom>
        </p:spPr>
      </p:pic>
      <p:graphicFrame>
        <p:nvGraphicFramePr>
          <p:cNvPr id="47" name="Table 46"/>
          <p:cNvGraphicFramePr>
            <a:graphicFrameLocks noGrp="1"/>
          </p:cNvGraphicFramePr>
          <p:nvPr userDrawn="1">
            <p:extLst>
              <p:ext uri="{D42A27DB-BD31-4B8C-83A1-F6EECF244321}">
                <p14:modId xmlns:p14="http://schemas.microsoft.com/office/powerpoint/2010/main" val="1138748662"/>
              </p:ext>
            </p:extLst>
          </p:nvPr>
        </p:nvGraphicFramePr>
        <p:xfrm>
          <a:off x="1143000" y="3036358"/>
          <a:ext cx="4572000" cy="4328160"/>
        </p:xfrm>
        <a:graphic>
          <a:graphicData uri="http://schemas.openxmlformats.org/drawingml/2006/table">
            <a:tbl>
              <a:tblPr firstRow="1" bandRow="1">
                <a:tableStyleId>{74C1A8A3-306A-4EB7-A6B1-4F7E0EB9C5D6}</a:tableStyleId>
              </a:tblPr>
              <a:tblGrid>
                <a:gridCol w="2286000">
                  <a:extLst>
                    <a:ext uri="{9D8B030D-6E8A-4147-A177-3AD203B41FA5}">
                      <a16:colId xmlns:a16="http://schemas.microsoft.com/office/drawing/2014/main" val="911117513"/>
                    </a:ext>
                  </a:extLst>
                </a:gridCol>
                <a:gridCol w="2286000">
                  <a:extLst>
                    <a:ext uri="{9D8B030D-6E8A-4147-A177-3AD203B41FA5}">
                      <a16:colId xmlns:a16="http://schemas.microsoft.com/office/drawing/2014/main" val="789468325"/>
                    </a:ext>
                  </a:extLst>
                </a:gridCol>
              </a:tblGrid>
              <a:tr h="396240">
                <a:tc>
                  <a:txBody>
                    <a:bodyPr/>
                    <a:lstStyle/>
                    <a:p>
                      <a:pPr algn="ctr"/>
                      <a:r>
                        <a:rPr lang="en-US" sz="1800" dirty="0"/>
                        <a:t>Boys</a:t>
                      </a:r>
                      <a:endParaRPr lang="en-US" sz="1800" b="0" dirty="0"/>
                    </a:p>
                  </a:txBody>
                  <a:tcPr/>
                </a:tc>
                <a:tc>
                  <a:txBody>
                    <a:bodyPr/>
                    <a:lstStyle/>
                    <a:p>
                      <a:pPr algn="ctr"/>
                      <a:r>
                        <a:rPr lang="en-US" sz="1800" dirty="0"/>
                        <a:t>Girls</a:t>
                      </a:r>
                      <a:endParaRPr lang="en-US" sz="1800" b="0" dirty="0"/>
                    </a:p>
                  </a:txBody>
                  <a:tcPr/>
                </a:tc>
                <a:extLst>
                  <a:ext uri="{0D108BD9-81ED-4DB2-BD59-A6C34878D82A}">
                    <a16:rowId xmlns:a16="http://schemas.microsoft.com/office/drawing/2014/main" val="2063311802"/>
                  </a:ext>
                </a:extLst>
              </a:tr>
              <a:tr h="396240">
                <a:tc>
                  <a:txBody>
                    <a:bodyPr/>
                    <a:lstStyle/>
                    <a:p>
                      <a:pPr algn="ctr"/>
                      <a:r>
                        <a:rPr lang="ar-SA" sz="1800" dirty="0"/>
                        <a:t>عبدالرحمن ذكري </a:t>
                      </a:r>
                      <a:endParaRPr lang="en-US" sz="1800" b="0" dirty="0"/>
                    </a:p>
                  </a:txBody>
                  <a:tcPr/>
                </a:tc>
                <a:tc>
                  <a:txBody>
                    <a:bodyPr/>
                    <a:lstStyle/>
                    <a:p>
                      <a:pPr algn="ctr"/>
                      <a:r>
                        <a:rPr lang="ar-SA" sz="1800" dirty="0"/>
                        <a:t>اللولو الصليهم</a:t>
                      </a:r>
                      <a:endParaRPr lang="en-US" sz="1800" b="0" dirty="0"/>
                    </a:p>
                  </a:txBody>
                  <a:tcPr/>
                </a:tc>
                <a:extLst>
                  <a:ext uri="{0D108BD9-81ED-4DB2-BD59-A6C34878D82A}">
                    <a16:rowId xmlns:a16="http://schemas.microsoft.com/office/drawing/2014/main" val="1650623242"/>
                  </a:ext>
                </a:extLst>
              </a:tr>
              <a:tr h="396240">
                <a:tc>
                  <a:txBody>
                    <a:bodyPr/>
                    <a:lstStyle/>
                    <a:p>
                      <a:pPr algn="ctr"/>
                      <a:r>
                        <a:rPr lang="ar-SA" sz="1800" dirty="0"/>
                        <a:t>عبدالعزيز رضوان</a:t>
                      </a:r>
                      <a:endParaRPr lang="en-US" sz="1800" b="0" dirty="0"/>
                    </a:p>
                  </a:txBody>
                  <a:tcPr>
                    <a:noFill/>
                  </a:tcPr>
                </a:tc>
                <a:tc>
                  <a:txBody>
                    <a:bodyPr/>
                    <a:lstStyle/>
                    <a:p>
                      <a:pPr algn="ctr"/>
                      <a:r>
                        <a:rPr lang="ar-SA" sz="1800" dirty="0"/>
                        <a:t>روان سعد القحطاني</a:t>
                      </a:r>
                      <a:endParaRPr lang="en-US" sz="1800" b="0" dirty="0"/>
                    </a:p>
                  </a:txBody>
                  <a:tcPr>
                    <a:noFill/>
                  </a:tcPr>
                </a:tc>
                <a:extLst>
                  <a:ext uri="{0D108BD9-81ED-4DB2-BD59-A6C34878D82A}">
                    <a16:rowId xmlns:a16="http://schemas.microsoft.com/office/drawing/2014/main" val="856330458"/>
                  </a:ext>
                </a:extLst>
              </a:tr>
              <a:tr h="3657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SA" sz="1800" dirty="0"/>
                        <a:t>مؤيد</a:t>
                      </a:r>
                      <a:r>
                        <a:rPr lang="ar-SA" sz="1800" baseline="0" dirty="0"/>
                        <a:t> أحمد</a:t>
                      </a:r>
                      <a:endParaRPr lang="en-US" sz="1800" b="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SA" sz="1800" dirty="0"/>
                        <a:t>أثير الرشيد</a:t>
                      </a:r>
                      <a:endParaRPr lang="en-US" sz="1800" b="0" dirty="0"/>
                    </a:p>
                  </a:txBody>
                  <a:tcPr/>
                </a:tc>
                <a:extLst>
                  <a:ext uri="{0D108BD9-81ED-4DB2-BD59-A6C34878D82A}">
                    <a16:rowId xmlns:a16="http://schemas.microsoft.com/office/drawing/2014/main" val="350299902"/>
                  </a:ext>
                </a:extLst>
              </a:tr>
              <a:tr h="396240">
                <a:tc>
                  <a:txBody>
                    <a:bodyPr/>
                    <a:lstStyle/>
                    <a:p>
                      <a:pPr algn="ctr"/>
                      <a:r>
                        <a:rPr lang="ar-SA" sz="1800" dirty="0"/>
                        <a:t>فيصل العباد</a:t>
                      </a:r>
                      <a:endParaRPr lang="en-US" sz="1800" b="0" dirty="0"/>
                    </a:p>
                  </a:txBody>
                  <a:tcPr>
                    <a:noFill/>
                  </a:tcPr>
                </a:tc>
                <a:tc>
                  <a:txBody>
                    <a:bodyPr/>
                    <a:lstStyle/>
                    <a:p>
                      <a:pPr algn="ctr"/>
                      <a:r>
                        <a:rPr lang="ar-SA" sz="1800" dirty="0"/>
                        <a:t>سما الحربي</a:t>
                      </a:r>
                      <a:endParaRPr lang="en-US" sz="1800" b="0" dirty="0"/>
                    </a:p>
                  </a:txBody>
                  <a:tcPr>
                    <a:noFill/>
                  </a:tcPr>
                </a:tc>
                <a:extLst>
                  <a:ext uri="{0D108BD9-81ED-4DB2-BD59-A6C34878D82A}">
                    <a16:rowId xmlns:a16="http://schemas.microsoft.com/office/drawing/2014/main" val="2479132213"/>
                  </a:ext>
                </a:extLst>
              </a:tr>
              <a:tr h="396240">
                <a:tc>
                  <a:txBody>
                    <a:bodyPr/>
                    <a:lstStyle/>
                    <a:p>
                      <a:pPr algn="ctr"/>
                      <a:r>
                        <a:rPr lang="ar-SA" sz="1800" dirty="0"/>
                        <a:t>فارس النفيسة </a:t>
                      </a:r>
                      <a:endParaRPr lang="en-US" sz="1800" b="0" dirty="0"/>
                    </a:p>
                  </a:txBody>
                  <a:tcPr/>
                </a:tc>
                <a:tc>
                  <a:txBody>
                    <a:bodyPr/>
                    <a:lstStyle/>
                    <a:p>
                      <a:pPr algn="ctr"/>
                      <a:r>
                        <a:rPr lang="ar-SA" sz="1800" dirty="0"/>
                        <a:t>نوره</a:t>
                      </a:r>
                      <a:r>
                        <a:rPr lang="ar-SA" sz="1800" baseline="0" dirty="0"/>
                        <a:t> الشبيب</a:t>
                      </a:r>
                      <a:endParaRPr lang="en-US" sz="1800" b="0" dirty="0"/>
                    </a:p>
                  </a:txBody>
                  <a:tcPr/>
                </a:tc>
                <a:extLst>
                  <a:ext uri="{0D108BD9-81ED-4DB2-BD59-A6C34878D82A}">
                    <a16:rowId xmlns:a16="http://schemas.microsoft.com/office/drawing/2014/main" val="3725425001"/>
                  </a:ext>
                </a:extLst>
              </a:tr>
              <a:tr h="396240">
                <a:tc>
                  <a:txBody>
                    <a:bodyPr/>
                    <a:lstStyle/>
                    <a:p>
                      <a:pPr algn="ctr"/>
                      <a:r>
                        <a:rPr lang="ar-SA" sz="1800" dirty="0"/>
                        <a:t>خالد العيسى </a:t>
                      </a:r>
                      <a:endParaRPr lang="en-US" sz="1800" b="0" dirty="0"/>
                    </a:p>
                  </a:txBody>
                  <a:tcPr>
                    <a:noFill/>
                  </a:tcPr>
                </a:tc>
                <a:tc>
                  <a:txBody>
                    <a:bodyPr/>
                    <a:lstStyle/>
                    <a:p>
                      <a:pPr algn="ctr"/>
                      <a:r>
                        <a:rPr lang="ar-SA" sz="1800" dirty="0"/>
                        <a:t>وتين الحمود</a:t>
                      </a:r>
                      <a:endParaRPr lang="en-US" sz="1800" b="0" dirty="0"/>
                    </a:p>
                  </a:txBody>
                  <a:tcPr>
                    <a:noFill/>
                  </a:tcPr>
                </a:tc>
                <a:extLst>
                  <a:ext uri="{0D108BD9-81ED-4DB2-BD59-A6C34878D82A}">
                    <a16:rowId xmlns:a16="http://schemas.microsoft.com/office/drawing/2014/main" val="1436267835"/>
                  </a:ext>
                </a:extLst>
              </a:tr>
              <a:tr h="396240">
                <a:tc>
                  <a:txBody>
                    <a:bodyPr/>
                    <a:lstStyle/>
                    <a:p>
                      <a:pPr algn="ctr"/>
                      <a:r>
                        <a:rPr lang="ar-SA" sz="1800" dirty="0"/>
                        <a:t>معاذ الفرحان</a:t>
                      </a:r>
                      <a:endParaRPr lang="en-US" sz="1800" b="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SA" sz="1800" dirty="0"/>
                        <a:t>أمل القرني</a:t>
                      </a:r>
                      <a:endParaRPr lang="en-US" sz="1800" b="0" dirty="0"/>
                    </a:p>
                  </a:txBody>
                  <a:tcPr/>
                </a:tc>
                <a:extLst>
                  <a:ext uri="{0D108BD9-81ED-4DB2-BD59-A6C34878D82A}">
                    <a16:rowId xmlns:a16="http://schemas.microsoft.com/office/drawing/2014/main" val="1367017139"/>
                  </a:ext>
                </a:extLst>
              </a:tr>
              <a:tr h="3962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SA" sz="1800" dirty="0"/>
                        <a:t>عبدالرحمن</a:t>
                      </a:r>
                      <a:r>
                        <a:rPr lang="ar-SA" sz="1800" baseline="0" dirty="0"/>
                        <a:t> الجريان</a:t>
                      </a:r>
                      <a:endParaRPr lang="ar-SA" sz="1800" b="0" baseline="0" dirty="0"/>
                    </a:p>
                  </a:txBody>
                  <a:tcP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SA" sz="1800" dirty="0"/>
                        <a:t>ابتسام المطيري</a:t>
                      </a:r>
                      <a:endParaRPr lang="en-US" sz="1800" b="0" dirty="0"/>
                    </a:p>
                  </a:txBody>
                  <a:tcPr>
                    <a:noFill/>
                  </a:tcPr>
                </a:tc>
                <a:extLst>
                  <a:ext uri="{0D108BD9-81ED-4DB2-BD59-A6C34878D82A}">
                    <a16:rowId xmlns:a16="http://schemas.microsoft.com/office/drawing/2014/main" val="3065719346"/>
                  </a:ext>
                </a:extLst>
              </a:tr>
              <a:tr h="396240">
                <a:tc>
                  <a:txBody>
                    <a:bodyPr/>
                    <a:lstStyle/>
                    <a:p>
                      <a:pPr algn="ctr"/>
                      <a:r>
                        <a:rPr lang="ar-SA" sz="1800" dirty="0"/>
                        <a:t>محمد خوجة </a:t>
                      </a:r>
                      <a:endParaRPr lang="en-US" sz="1800" b="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SA" sz="1800" dirty="0"/>
                        <a:t>انوار العجمي</a:t>
                      </a:r>
                      <a:endParaRPr lang="en-US" sz="1800" b="0" dirty="0"/>
                    </a:p>
                  </a:txBody>
                  <a:tcPr/>
                </a:tc>
                <a:extLst>
                  <a:ext uri="{0D108BD9-81ED-4DB2-BD59-A6C34878D82A}">
                    <a16:rowId xmlns:a16="http://schemas.microsoft.com/office/drawing/2014/main" val="213623566"/>
                  </a:ext>
                </a:extLst>
              </a:tr>
              <a:tr h="396240">
                <a:tc>
                  <a:txBody>
                    <a:bodyPr/>
                    <a:lstStyle/>
                    <a:p>
                      <a:pPr algn="ctr"/>
                      <a:r>
                        <a:rPr lang="ar-SA" sz="1800" dirty="0"/>
                        <a:t>عمر </a:t>
                      </a:r>
                      <a:r>
                        <a:rPr lang="ar-SA" sz="1800" dirty="0" err="1"/>
                        <a:t>التركستاني</a:t>
                      </a:r>
                      <a:endParaRPr lang="en-US" sz="1800" b="0" dirty="0"/>
                    </a:p>
                  </a:txBody>
                  <a:tcPr>
                    <a:noFill/>
                  </a:tcPr>
                </a:tc>
                <a:tc>
                  <a:txBody>
                    <a:bodyPr/>
                    <a:lstStyle/>
                    <a:p>
                      <a:pPr algn="ctr"/>
                      <a:r>
                        <a:rPr lang="ar-SA" sz="1800"/>
                        <a:t>رنا باراسين</a:t>
                      </a:r>
                      <a:endParaRPr lang="en-US" sz="1800" b="0"/>
                    </a:p>
                  </a:txBody>
                  <a:tcPr>
                    <a:noFill/>
                  </a:tcPr>
                </a:tc>
                <a:extLst>
                  <a:ext uri="{0D108BD9-81ED-4DB2-BD59-A6C34878D82A}">
                    <a16:rowId xmlns:a16="http://schemas.microsoft.com/office/drawing/2014/main" val="1774457631"/>
                  </a:ext>
                </a:extLst>
              </a:tr>
            </a:tbl>
          </a:graphicData>
        </a:graphic>
      </p:graphicFrame>
      <p:sp>
        <p:nvSpPr>
          <p:cNvPr id="48" name="Rectangle 47"/>
          <p:cNvSpPr/>
          <p:nvPr userDrawn="1"/>
        </p:nvSpPr>
        <p:spPr>
          <a:xfrm>
            <a:off x="243114" y="7143357"/>
            <a:ext cx="3429000" cy="1477328"/>
          </a:xfrm>
          <a:prstGeom prst="rect">
            <a:avLst/>
          </a:prstGeom>
        </p:spPr>
        <p:txBody>
          <a:bodyPr>
            <a:spAutoFit/>
          </a:bodyPr>
          <a:lstStyle/>
          <a:p>
            <a:pPr algn="l"/>
            <a:endParaRPr lang="en-US" sz="1800" baseline="0">
              <a:solidFill>
                <a:schemeClr val="accent5">
                  <a:lumMod val="60000"/>
                  <a:lumOff val="40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chemeClr val="accent5">
                    <a:lumMod val="60000"/>
                    <a:lumOff val="40000"/>
                  </a:schemeClr>
                </a:solidFill>
              </a:rPr>
              <a:t>Contact</a:t>
            </a:r>
            <a:r>
              <a:rPr lang="en-US" sz="1800" baseline="0">
                <a:solidFill>
                  <a:schemeClr val="accent5">
                    <a:lumMod val="60000"/>
                    <a:lumOff val="40000"/>
                  </a:schemeClr>
                </a:solidFill>
              </a:rPr>
              <a:t> us :</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1800" baseline="0">
                <a:solidFill>
                  <a:schemeClr val="accent5">
                    <a:lumMod val="60000"/>
                    <a:lumOff val="40000"/>
                  </a:schemeClr>
                </a:solidFill>
              </a:rPr>
              <a:t>	@Pharma436</a:t>
            </a:r>
          </a:p>
          <a:p>
            <a:pPr algn="l">
              <a:lnSpc>
                <a:spcPct val="150000"/>
              </a:lnSpc>
            </a:pPr>
            <a:r>
              <a:rPr lang="en-US" sz="1800" baseline="0">
                <a:solidFill>
                  <a:schemeClr val="accent5">
                    <a:lumMod val="60000"/>
                    <a:lumOff val="40000"/>
                  </a:schemeClr>
                </a:solidFill>
              </a:rPr>
              <a:t> 	Pharma436@outlook.com</a:t>
            </a:r>
          </a:p>
        </p:txBody>
      </p:sp>
      <p:pic>
        <p:nvPicPr>
          <p:cNvPr id="2050" name="Picture 2" descr="Image result for outlook"/>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27853" y="8230892"/>
            <a:ext cx="347541" cy="3471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witter logo"/>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27853" y="7833554"/>
            <a:ext cx="276443" cy="224866"/>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5"/>
          <p:cNvSpPr txBox="1">
            <a:spLocks/>
          </p:cNvSpPr>
          <p:nvPr userDrawn="1"/>
        </p:nvSpPr>
        <p:spPr>
          <a:xfrm>
            <a:off x="-968855" y="8736437"/>
            <a:ext cx="1543050" cy="486833"/>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7AFC90E-8276-4409-9486-97887BD13FEA}" type="slidenum">
              <a:rPr lang="en-US" smtClean="0"/>
              <a:pPr/>
              <a:t>‹#›</a:t>
            </a:fld>
            <a:endParaRPr lang="en-US"/>
          </a:p>
        </p:txBody>
      </p:sp>
      <p:pic>
        <p:nvPicPr>
          <p:cNvPr id="26" name="Picture 25"/>
          <p:cNvPicPr>
            <a:picLocks noChangeAspect="1"/>
          </p:cNvPicPr>
          <p:nvPr userDrawn="1"/>
        </p:nvPicPr>
        <p:blipFill rotWithShape="1">
          <a:blip r:embed="rId5">
            <a:extLst>
              <a:ext uri="{28A0092B-C50C-407E-A947-70E740481C1C}">
                <a14:useLocalDpi xmlns:a14="http://schemas.microsoft.com/office/drawing/2010/main" val="0"/>
              </a:ext>
            </a:extLst>
          </a:blip>
          <a:srcRect l="15000" t="31264" r="17501" b="25042"/>
          <a:stretch/>
        </p:blipFill>
        <p:spPr>
          <a:xfrm rot="1164955">
            <a:off x="1787977" y="2744404"/>
            <a:ext cx="220564" cy="125557"/>
          </a:xfrm>
          <a:prstGeom prst="rect">
            <a:avLst/>
          </a:prstGeom>
        </p:spPr>
      </p:pic>
      <p:pic>
        <p:nvPicPr>
          <p:cNvPr id="28" name="Picture 27"/>
          <p:cNvPicPr>
            <a:picLocks noChangeAspect="1"/>
          </p:cNvPicPr>
          <p:nvPr userDrawn="1"/>
        </p:nvPicPr>
        <p:blipFill rotWithShape="1">
          <a:blip r:embed="rId5">
            <a:extLst>
              <a:ext uri="{28A0092B-C50C-407E-A947-70E740481C1C}">
                <a14:useLocalDpi xmlns:a14="http://schemas.microsoft.com/office/drawing/2010/main" val="0"/>
              </a:ext>
            </a:extLst>
          </a:blip>
          <a:srcRect l="15000" t="31264" r="17501" b="25042"/>
          <a:stretch/>
        </p:blipFill>
        <p:spPr>
          <a:xfrm rot="20416561">
            <a:off x="4777294" y="2667211"/>
            <a:ext cx="220564" cy="125557"/>
          </a:xfrm>
          <a:prstGeom prst="rect">
            <a:avLst/>
          </a:prstGeom>
        </p:spPr>
      </p:pic>
    </p:spTree>
    <p:extLst>
      <p:ext uri="{BB962C8B-B14F-4D97-AF65-F5344CB8AC3E}">
        <p14:creationId xmlns:p14="http://schemas.microsoft.com/office/powerpoint/2010/main" val="166474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C611B1-3D6B-477A-8474-2D239A2A1E30}" type="datetime1">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75155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77EDDB-ECFC-4C6A-A764-DDA07B8D50B2}" type="datetime1">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25069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EE28A4-AFEA-4A34-95A8-247BD3CB8071}" type="datetime1">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172367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340E1-ABA2-42F5-8697-1953C1EA20E1}" type="datetime1">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242648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1440C7-4DFA-4933-83B3-3A392722552D}" type="datetime1">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72607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9C53EB8-C00B-4BF9-A965-EFF7903BF2A5}" type="datetime1">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FC90E-8276-4409-9486-97887BD13FEA}" type="slidenum">
              <a:rPr lang="en-US" smtClean="0"/>
              <a:t>‹#›</a:t>
            </a:fld>
            <a:endParaRPr lang="en-US"/>
          </a:p>
        </p:txBody>
      </p:sp>
    </p:spTree>
    <p:extLst>
      <p:ext uri="{BB962C8B-B14F-4D97-AF65-F5344CB8AC3E}">
        <p14:creationId xmlns:p14="http://schemas.microsoft.com/office/powerpoint/2010/main" val="3838178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B56D2050-8821-4C78-B239-8673A458227B}" type="datetime1">
              <a:rPr lang="en-US" smtClean="0"/>
              <a:t>1/19/2017</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E7AFC90E-8276-4409-9486-97887BD13FEA}" type="slidenum">
              <a:rPr lang="en-US" smtClean="0"/>
              <a:t>‹#›</a:t>
            </a:fld>
            <a:endParaRPr lang="en-US" dirty="0"/>
          </a:p>
        </p:txBody>
      </p:sp>
    </p:spTree>
    <p:extLst>
      <p:ext uri="{BB962C8B-B14F-4D97-AF65-F5344CB8AC3E}">
        <p14:creationId xmlns:p14="http://schemas.microsoft.com/office/powerpoint/2010/main" val="37556495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onlineexambuilder.com/pharmacology-dmards/exam-120523"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Yc-9dfem3lM" TargetMode="External"/><Relationship Id="rId2" Type="http://schemas.openxmlformats.org/officeDocument/2006/relationships/image" Target="../media/image9.jpe"/><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ld8PhyAHov8"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hyperlink" Target="http://www.google.com.eg/url?sa=i&amp;rct=j&amp;q=&amp;esrc=s&amp;source=images&amp;cd=&amp;cad=rja&amp;uact=8&amp;ved=0ahUKEwiAwb6xgLjJAhXBbRQKHRwAA_4QjRwIBw&amp;url=http://www.arthritis-research.com/content/10/3/208/figure/F5?highres=y&amp;psig=AFQjCNHzHeIMYfse0enV__a70f7V3HQtAw&amp;ust=1448967936356039" TargetMode="Externa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000" t="31264" r="17501" b="25042"/>
          <a:stretch/>
        </p:blipFill>
        <p:spPr>
          <a:xfrm>
            <a:off x="63736" y="272232"/>
            <a:ext cx="1587028" cy="903425"/>
          </a:xfrm>
          <a:prstGeom prst="rect">
            <a:avLst/>
          </a:prstGeom>
        </p:spPr>
      </p:pic>
      <p:sp>
        <p:nvSpPr>
          <p:cNvPr id="32" name="TextBox 31"/>
          <p:cNvSpPr txBox="1"/>
          <p:nvPr/>
        </p:nvSpPr>
        <p:spPr>
          <a:xfrm>
            <a:off x="2543509" y="6492520"/>
            <a:ext cx="3136598"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ar-SA" sz="1600" dirty="0">
                <a:solidFill>
                  <a:srgbClr val="2E6AA6"/>
                </a:solidFill>
                <a:latin typeface="Arial Unicode MS" panose="020B0604020202020204" pitchFamily="34" charset="-128"/>
                <a:ea typeface="Arial Unicode MS" panose="020B0604020202020204" pitchFamily="34" charset="-128"/>
                <a:cs typeface="Arial Unicode MS" panose="020B0604020202020204" pitchFamily="34" charset="-128"/>
              </a:rPr>
              <a:t>” كن على قيد الأمل، على قيد الحياة، على قيد التفاؤل"</a:t>
            </a:r>
          </a:p>
        </p:txBody>
      </p:sp>
      <p:sp>
        <p:nvSpPr>
          <p:cNvPr id="19" name="TextBox 18"/>
          <p:cNvSpPr txBox="1"/>
          <p:nvPr/>
        </p:nvSpPr>
        <p:spPr>
          <a:xfrm>
            <a:off x="134137" y="1516406"/>
            <a:ext cx="6605330" cy="1077218"/>
          </a:xfrm>
          <a:prstGeom prst="rect">
            <a:avLst/>
          </a:prstGeom>
          <a:noFill/>
        </p:spPr>
        <p:txBody>
          <a:bodyPr wrap="square" rtlCol="0">
            <a:spAutoFit/>
          </a:bodyPr>
          <a:lstStyle/>
          <a:p>
            <a:pPr algn="ctr"/>
            <a:r>
              <a:rPr lang="en-US" sz="3200" dirty="0">
                <a:solidFill>
                  <a:schemeClr val="accent5">
                    <a:lumMod val="40000"/>
                    <a:lumOff val="60000"/>
                  </a:schemeClr>
                </a:solidFill>
              </a:rPr>
              <a:t>Disease Modifying Anti-rheumatic drugs </a:t>
            </a:r>
          </a:p>
        </p:txBody>
      </p:sp>
      <p:sp>
        <p:nvSpPr>
          <p:cNvPr id="34" name="TextBox 33"/>
          <p:cNvSpPr txBox="1"/>
          <p:nvPr/>
        </p:nvSpPr>
        <p:spPr>
          <a:xfrm>
            <a:off x="134137" y="2593624"/>
            <a:ext cx="4818743" cy="3662541"/>
          </a:xfrm>
          <a:prstGeom prst="rect">
            <a:avLst/>
          </a:prstGeom>
          <a:noFill/>
        </p:spPr>
        <p:txBody>
          <a:bodyPr wrap="square" rtlCol="0">
            <a:spAutoFit/>
          </a:bodyPr>
          <a:lstStyle/>
          <a:p>
            <a:r>
              <a:rPr lang="en-US" sz="2800" dirty="0">
                <a:solidFill>
                  <a:schemeClr val="bg2">
                    <a:lumMod val="50000"/>
                  </a:schemeClr>
                </a:solidFill>
              </a:rPr>
              <a:t>Objectives:</a:t>
            </a:r>
            <a:endParaRPr lang="ar-SA" sz="2800" dirty="0">
              <a:solidFill>
                <a:schemeClr val="bg2">
                  <a:lumMod val="50000"/>
                </a:schemeClr>
              </a:solidFill>
            </a:endParaRPr>
          </a:p>
          <a:p>
            <a:endParaRPr lang="ar-SA" sz="2800" dirty="0">
              <a:solidFill>
                <a:schemeClr val="bg2">
                  <a:lumMod val="50000"/>
                </a:schemeClr>
              </a:solidFill>
            </a:endParaRPr>
          </a:p>
          <a:p>
            <a:pPr marL="285750" indent="-285750">
              <a:buFont typeface="Arial" charset="0"/>
              <a:buChar char="•"/>
            </a:pPr>
            <a:r>
              <a:rPr lang="en-US" sz="1600" dirty="0">
                <a:solidFill>
                  <a:schemeClr val="bg2">
                    <a:lumMod val="50000"/>
                  </a:schemeClr>
                </a:solidFill>
              </a:rPr>
              <a:t>Know the pathogenesis of rheumatoid joint damage</a:t>
            </a:r>
            <a:endParaRPr lang="ar-SA" sz="1600" dirty="0">
              <a:solidFill>
                <a:schemeClr val="bg2">
                  <a:lumMod val="50000"/>
                </a:schemeClr>
              </a:solidFill>
            </a:endParaRPr>
          </a:p>
          <a:p>
            <a:pPr marL="285750" indent="-285750">
              <a:buFont typeface="Arial" charset="0"/>
              <a:buChar char="•"/>
            </a:pPr>
            <a:r>
              <a:rPr lang="en-US" sz="1600" dirty="0">
                <a:solidFill>
                  <a:schemeClr val="bg2">
                    <a:lumMod val="50000"/>
                  </a:schemeClr>
                </a:solidFill>
              </a:rPr>
              <a:t> Emphasize the rational for early treatment of RA</a:t>
            </a:r>
            <a:endParaRPr lang="ar-SA" sz="1600" dirty="0">
              <a:solidFill>
                <a:schemeClr val="bg2">
                  <a:lumMod val="50000"/>
                </a:schemeClr>
              </a:solidFill>
            </a:endParaRPr>
          </a:p>
          <a:p>
            <a:pPr marL="285750" indent="-285750">
              <a:buFont typeface="Arial" charset="0"/>
              <a:buChar char="•"/>
            </a:pPr>
            <a:r>
              <a:rPr lang="en-US" sz="1600" dirty="0">
                <a:solidFill>
                  <a:schemeClr val="bg2">
                    <a:lumMod val="50000"/>
                  </a:schemeClr>
                </a:solidFill>
              </a:rPr>
              <a:t>Define and classify DMARDs</a:t>
            </a:r>
          </a:p>
          <a:p>
            <a:pPr marL="285750" indent="-285750">
              <a:buFont typeface="Arial" charset="0"/>
              <a:buChar char="•"/>
            </a:pPr>
            <a:r>
              <a:rPr lang="en-US" sz="1600" dirty="0">
                <a:solidFill>
                  <a:schemeClr val="bg2">
                    <a:lumMod val="50000"/>
                  </a:schemeClr>
                </a:solidFill>
              </a:rPr>
              <a:t>Compare and contrast the advantages and disadvantages of NSAIDs, Steroids and DMARDs in treatment of RA</a:t>
            </a:r>
          </a:p>
          <a:p>
            <a:pPr marL="285750" indent="-285750">
              <a:buFont typeface="Arial" charset="0"/>
              <a:buChar char="•"/>
            </a:pPr>
            <a:r>
              <a:rPr lang="en-US" sz="1600" dirty="0">
                <a:solidFill>
                  <a:schemeClr val="bg2">
                    <a:lumMod val="50000"/>
                  </a:schemeClr>
                </a:solidFill>
              </a:rPr>
              <a:t>Know some examples of drugs related to DMARDs.</a:t>
            </a:r>
          </a:p>
          <a:p>
            <a:pPr marL="285750" indent="-285750">
              <a:buFont typeface="Arial" charset="0"/>
              <a:buChar char="•"/>
            </a:pPr>
            <a:r>
              <a:rPr lang="en-US" sz="1600" dirty="0">
                <a:solidFill>
                  <a:schemeClr val="bg2">
                    <a:lumMod val="50000"/>
                  </a:schemeClr>
                </a:solidFill>
              </a:rPr>
              <a:t>Explore the pharmacokinetic and pharmacodynamics aspects of the selected DMARDs</a:t>
            </a:r>
          </a:p>
          <a:p>
            <a:pPr marL="285750" indent="-285750">
              <a:buFont typeface="Arial" charset="0"/>
              <a:buChar char="•"/>
            </a:pPr>
            <a:r>
              <a:rPr lang="en-US" sz="1600" dirty="0">
                <a:solidFill>
                  <a:schemeClr val="bg2">
                    <a:lumMod val="50000"/>
                  </a:schemeClr>
                </a:solidFill>
              </a:rPr>
              <a:t> Describe the mechanism of action , specific clinical uses , adverse effects of individual drugs. </a:t>
            </a:r>
          </a:p>
        </p:txBody>
      </p:sp>
      <p:sp>
        <p:nvSpPr>
          <p:cNvPr id="6" name="TextBox 2"/>
          <p:cNvSpPr txBox="1"/>
          <p:nvPr/>
        </p:nvSpPr>
        <p:spPr>
          <a:xfrm>
            <a:off x="570510" y="8203196"/>
            <a:ext cx="2866292" cy="369332"/>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dirty="0">
                <a:solidFill>
                  <a:srgbClr val="00B050"/>
                </a:solidFill>
              </a:rPr>
              <a:t>Doctor’s note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682" y="177090"/>
            <a:ext cx="1666239" cy="1102961"/>
          </a:xfrm>
          <a:prstGeom prst="rect">
            <a:avLst/>
          </a:prstGeom>
        </p:spPr>
      </p:pic>
    </p:spTree>
    <p:extLst>
      <p:ext uri="{BB962C8B-B14F-4D97-AF65-F5344CB8AC3E}">
        <p14:creationId xmlns:p14="http://schemas.microsoft.com/office/powerpoint/2010/main" val="328685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10485" y="411505"/>
            <a:ext cx="3902030" cy="523220"/>
          </a:xfrm>
          <a:prstGeom prst="rect">
            <a:avLst/>
          </a:prstGeom>
          <a:noFill/>
        </p:spPr>
        <p:txBody>
          <a:bodyPr wrap="none" rtlCol="0">
            <a:spAutoFit/>
          </a:bodyPr>
          <a:lstStyle/>
          <a:p>
            <a:r>
              <a:rPr lang="en-US" sz="2800" b="1" dirty="0">
                <a:solidFill>
                  <a:schemeClr val="bg1"/>
                </a:solidFill>
              </a:rPr>
              <a:t>Biologic disease modifier</a:t>
            </a:r>
          </a:p>
        </p:txBody>
      </p:sp>
      <p:sp>
        <p:nvSpPr>
          <p:cNvPr id="5" name="TextBox 4"/>
          <p:cNvSpPr txBox="1"/>
          <p:nvPr/>
        </p:nvSpPr>
        <p:spPr>
          <a:xfrm>
            <a:off x="272716" y="1142473"/>
            <a:ext cx="6144126" cy="2492990"/>
          </a:xfrm>
          <a:prstGeom prst="rect">
            <a:avLst/>
          </a:prstGeom>
          <a:noFill/>
        </p:spPr>
        <p:txBody>
          <a:bodyPr wrap="square" rtlCol="0">
            <a:spAutoFit/>
          </a:bodyPr>
          <a:lstStyle/>
          <a:p>
            <a:pPr marL="285750" indent="-285750">
              <a:buFont typeface="Arial" charset="0"/>
              <a:buChar char="•"/>
            </a:pPr>
            <a:r>
              <a:rPr lang="en-US" b="1" dirty="0">
                <a:solidFill>
                  <a:srgbClr val="00B050"/>
                </a:solidFill>
              </a:rPr>
              <a:t>Genetically engineered drugs </a:t>
            </a:r>
            <a:r>
              <a:rPr lang="en-US" dirty="0">
                <a:solidFill>
                  <a:srgbClr val="00B050"/>
                </a:solidFill>
              </a:rPr>
              <a:t>that are used to modify imbalances of the immune system in autoimmune diseases.</a:t>
            </a:r>
          </a:p>
          <a:p>
            <a:pPr marL="342900" indent="-342900">
              <a:buFont typeface="Arial" charset="0"/>
              <a:buChar char="•"/>
            </a:pPr>
            <a:r>
              <a:rPr lang="en-US" sz="2000" b="1" dirty="0">
                <a:solidFill>
                  <a:srgbClr val="2E6AA6"/>
                </a:solidFill>
              </a:rPr>
              <a:t>The drugs work by:</a:t>
            </a:r>
          </a:p>
          <a:p>
            <a:pPr marL="342900" indent="-342900">
              <a:buFont typeface="+mj-lt"/>
              <a:buAutoNum type="arabicPeriod"/>
            </a:pPr>
            <a:r>
              <a:rPr lang="en-US" sz="1600" dirty="0"/>
              <a:t>Work as agents block</a:t>
            </a:r>
          </a:p>
          <a:p>
            <a:pPr marL="342900" indent="-342900">
              <a:buFont typeface="+mj-lt"/>
              <a:buAutoNum type="arabicPeriod"/>
            </a:pPr>
            <a:r>
              <a:rPr lang="en-US" sz="1600" dirty="0"/>
              <a:t>modify the activity of </a:t>
            </a:r>
            <a:r>
              <a:rPr lang="en-US" sz="1600" dirty="0">
                <a:solidFill>
                  <a:srgbClr val="FF0000"/>
                </a:solidFill>
              </a:rPr>
              <a:t>selected cells in the immune system</a:t>
            </a:r>
          </a:p>
          <a:p>
            <a:pPr marL="342900" indent="-342900">
              <a:buFont typeface="+mj-lt"/>
              <a:buAutoNum type="arabicPeriod"/>
            </a:pPr>
            <a:r>
              <a:rPr lang="en-US" sz="1600" dirty="0"/>
              <a:t>blocking </a:t>
            </a:r>
            <a:r>
              <a:rPr lang="en-US" sz="1600" dirty="0">
                <a:solidFill>
                  <a:srgbClr val="FF0000"/>
                </a:solidFill>
              </a:rPr>
              <a:t>cytokines, </a:t>
            </a:r>
            <a:r>
              <a:rPr lang="en-US" sz="1600" dirty="0"/>
              <a:t>that send signals between those cells</a:t>
            </a:r>
            <a:endParaRPr lang="en-US" sz="1600" dirty="0">
              <a:solidFill>
                <a:srgbClr val="FF0000"/>
              </a:solidFill>
              <a:latin typeface="Andalus" panose="02020603050405020304" pitchFamily="18" charset="-78"/>
              <a:cs typeface="Andalus" panose="02020603050405020304" pitchFamily="18" charset="-78"/>
            </a:endParaRPr>
          </a:p>
          <a:p>
            <a:pPr marL="285750" indent="-285750">
              <a:buFont typeface="Arial" charset="0"/>
              <a:buChar char="•"/>
            </a:pPr>
            <a:r>
              <a:rPr lang="en-US" sz="1600" dirty="0"/>
              <a:t>The drugs are expensive</a:t>
            </a:r>
          </a:p>
          <a:p>
            <a:endParaRPr lang="en-US" sz="1600" dirty="0"/>
          </a:p>
          <a:p>
            <a:r>
              <a:rPr lang="en-US" sz="2000" b="1" dirty="0">
                <a:solidFill>
                  <a:srgbClr val="9A261F"/>
                </a:solidFill>
              </a:rPr>
              <a:t>Classification of Biologic disease modifier </a:t>
            </a:r>
            <a:r>
              <a:rPr lang="en-US" sz="2000" b="1" u="sng" dirty="0">
                <a:solidFill>
                  <a:srgbClr val="9A261F"/>
                </a:solidFill>
              </a:rPr>
              <a:t>(so important)</a:t>
            </a:r>
          </a:p>
        </p:txBody>
      </p:sp>
      <p:graphicFrame>
        <p:nvGraphicFramePr>
          <p:cNvPr id="6" name="Diagram 5"/>
          <p:cNvGraphicFramePr/>
          <p:nvPr>
            <p:extLst>
              <p:ext uri="{D42A27DB-BD31-4B8C-83A1-F6EECF244321}">
                <p14:modId xmlns:p14="http://schemas.microsoft.com/office/powerpoint/2010/main" val="1470423342"/>
              </p:ext>
            </p:extLst>
          </p:nvPr>
        </p:nvGraphicFramePr>
        <p:xfrm>
          <a:off x="272717" y="3597503"/>
          <a:ext cx="6256420" cy="4715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p:cNvSpPr txBox="1"/>
          <p:nvPr/>
        </p:nvSpPr>
        <p:spPr>
          <a:xfrm>
            <a:off x="2177624" y="5290203"/>
            <a:ext cx="184731" cy="230832"/>
          </a:xfrm>
          <a:prstGeom prst="rect">
            <a:avLst/>
          </a:prstGeom>
          <a:noFill/>
        </p:spPr>
        <p:txBody>
          <a:bodyPr wrap="none" rtlCol="0">
            <a:spAutoFit/>
          </a:bodyPr>
          <a:lstStyle/>
          <a:p>
            <a:endParaRPr lang="en-US" sz="900" dirty="0">
              <a:solidFill>
                <a:srgbClr val="9A261F"/>
              </a:solidFill>
            </a:endParaRPr>
          </a:p>
        </p:txBody>
      </p:sp>
      <p:sp>
        <p:nvSpPr>
          <p:cNvPr id="2" name="مستطيل 1"/>
          <p:cNvSpPr/>
          <p:nvPr/>
        </p:nvSpPr>
        <p:spPr>
          <a:xfrm>
            <a:off x="2555599" y="4479053"/>
            <a:ext cx="2337439" cy="220353"/>
          </a:xfrm>
          <a:prstGeom prst="rect">
            <a:avLst/>
          </a:prstGeom>
          <a:solidFill>
            <a:schemeClr val="bg1"/>
          </a:solidFill>
          <a:ln>
            <a:prstDash val="dash"/>
          </a:ln>
        </p:spPr>
        <p:style>
          <a:lnRef idx="1">
            <a:schemeClr val="accent2"/>
          </a:lnRef>
          <a:fillRef idx="3">
            <a:schemeClr val="accent2"/>
          </a:fillRef>
          <a:effectRef idx="2">
            <a:schemeClr val="accent2"/>
          </a:effectRef>
          <a:fontRef idx="minor">
            <a:schemeClr val="lt1"/>
          </a:fontRef>
        </p:style>
        <p:txBody>
          <a:bodyPr rtlCol="1" anchor="ctr"/>
          <a:lstStyle/>
          <a:p>
            <a:pPr marL="0" algn="ctr" defTabSz="457200" rtl="1" eaLnBrk="1" latinLnBrk="0" hangingPunct="1"/>
            <a:r>
              <a:rPr lang="ar-SA" sz="1100" dirty="0">
                <a:solidFill>
                  <a:schemeClr val="bg1">
                    <a:lumMod val="50000"/>
                  </a:schemeClr>
                </a:solidFill>
              </a:rPr>
              <a:t>ممكن ينقرأ كذا ابغى</a:t>
            </a:r>
            <a:r>
              <a:rPr lang="en-US" sz="1100" b="1" dirty="0">
                <a:solidFill>
                  <a:schemeClr val="bg1">
                    <a:lumMod val="50000"/>
                  </a:schemeClr>
                </a:solidFill>
              </a:rPr>
              <a:t>(Aba</a:t>
            </a:r>
            <a:r>
              <a:rPr lang="en-US" sz="1100" dirty="0">
                <a:solidFill>
                  <a:schemeClr val="bg1">
                    <a:lumMod val="50000"/>
                  </a:schemeClr>
                </a:solidFill>
              </a:rPr>
              <a:t>)</a:t>
            </a:r>
            <a:r>
              <a:rPr lang="ar-SA" sz="1100" dirty="0">
                <a:solidFill>
                  <a:schemeClr val="bg1">
                    <a:lumMod val="50000"/>
                  </a:schemeClr>
                </a:solidFill>
              </a:rPr>
              <a:t> تي </a:t>
            </a:r>
            <a:r>
              <a:rPr lang="en-US" sz="1100" dirty="0">
                <a:solidFill>
                  <a:schemeClr val="bg1">
                    <a:lumMod val="50000"/>
                  </a:schemeClr>
                </a:solidFill>
              </a:rPr>
              <a:t>(</a:t>
            </a:r>
            <a:r>
              <a:rPr lang="en-US" sz="1100" b="1" dirty="0">
                <a:solidFill>
                  <a:schemeClr val="bg1">
                    <a:lumMod val="50000"/>
                  </a:schemeClr>
                </a:solidFill>
              </a:rPr>
              <a:t>ta</a:t>
            </a:r>
            <a:r>
              <a:rPr lang="en-US" sz="1100" dirty="0">
                <a:solidFill>
                  <a:schemeClr val="bg1">
                    <a:lumMod val="50000"/>
                  </a:schemeClr>
                </a:solidFill>
              </a:rPr>
              <a:t>)</a:t>
            </a:r>
            <a:r>
              <a:rPr lang="ar-SA" sz="1100" dirty="0">
                <a:solidFill>
                  <a:schemeClr val="bg1">
                    <a:lumMod val="50000"/>
                  </a:schemeClr>
                </a:solidFill>
              </a:rPr>
              <a:t> سيل</a:t>
            </a:r>
            <a:r>
              <a:rPr lang="en-US" sz="1100" dirty="0">
                <a:solidFill>
                  <a:schemeClr val="bg1">
                    <a:lumMod val="50000"/>
                  </a:schemeClr>
                </a:solidFill>
              </a:rPr>
              <a:t> (</a:t>
            </a:r>
            <a:r>
              <a:rPr lang="en-US" sz="1100" b="1" dirty="0">
                <a:solidFill>
                  <a:schemeClr val="bg1">
                    <a:lumMod val="50000"/>
                  </a:schemeClr>
                </a:solidFill>
              </a:rPr>
              <a:t>ce</a:t>
            </a:r>
            <a:r>
              <a:rPr lang="en-US" sz="1100" dirty="0">
                <a:solidFill>
                  <a:schemeClr val="bg1">
                    <a:lumMod val="50000"/>
                  </a:schemeClr>
                </a:solidFill>
              </a:rPr>
              <a:t>ll) </a:t>
            </a:r>
            <a:r>
              <a:rPr lang="ar-SA" sz="1100" dirty="0">
                <a:solidFill>
                  <a:schemeClr val="bg1">
                    <a:lumMod val="50000"/>
                  </a:schemeClr>
                </a:solidFill>
              </a:rPr>
              <a:t>    </a:t>
            </a:r>
          </a:p>
        </p:txBody>
      </p:sp>
      <p:sp>
        <p:nvSpPr>
          <p:cNvPr id="25" name="مستطيل 24"/>
          <p:cNvSpPr/>
          <p:nvPr/>
        </p:nvSpPr>
        <p:spPr>
          <a:xfrm>
            <a:off x="2104039" y="6599356"/>
            <a:ext cx="3992034" cy="448290"/>
          </a:xfrm>
          <a:prstGeom prst="rect">
            <a:avLst/>
          </a:prstGeom>
          <a:solidFill>
            <a:schemeClr val="bg1"/>
          </a:solidFill>
          <a:ln>
            <a:prstDash val="dash"/>
          </a:ln>
        </p:spPr>
        <p:style>
          <a:lnRef idx="1">
            <a:schemeClr val="accent2"/>
          </a:lnRef>
          <a:fillRef idx="3">
            <a:schemeClr val="accent2"/>
          </a:fillRef>
          <a:effectRef idx="2">
            <a:schemeClr val="accent2"/>
          </a:effectRef>
          <a:fontRef idx="minor">
            <a:schemeClr val="lt1"/>
          </a:fontRef>
        </p:style>
        <p:txBody>
          <a:bodyPr rtlCol="1" anchor="ctr"/>
          <a:lstStyle/>
          <a:p>
            <a:pPr marL="0" algn="ctr" defTabSz="457200" rtl="1" eaLnBrk="1" latinLnBrk="0" hangingPunct="1"/>
            <a:r>
              <a:rPr lang="ar-SA" sz="1100" dirty="0">
                <a:solidFill>
                  <a:schemeClr val="bg1">
                    <a:lumMod val="50000"/>
                  </a:schemeClr>
                </a:solidFill>
              </a:rPr>
              <a:t>ممكن نشوف اخر مقطعين باسم الدرق </a:t>
            </a:r>
            <a:r>
              <a:rPr lang="en-US" sz="1100" dirty="0">
                <a:solidFill>
                  <a:schemeClr val="bg1">
                    <a:lumMod val="50000"/>
                  </a:schemeClr>
                </a:solidFill>
              </a:rPr>
              <a:t>(</a:t>
            </a:r>
            <a:r>
              <a:rPr lang="en-US" sz="1100" dirty="0" err="1">
                <a:solidFill>
                  <a:schemeClr val="bg1">
                    <a:lumMod val="50000"/>
                  </a:schemeClr>
                </a:solidFill>
              </a:rPr>
              <a:t>ilizumab</a:t>
            </a:r>
            <a:r>
              <a:rPr lang="en-US" sz="1100" dirty="0">
                <a:solidFill>
                  <a:schemeClr val="bg1">
                    <a:lumMod val="50000"/>
                  </a:schemeClr>
                </a:solidFill>
              </a:rPr>
              <a:t>)</a:t>
            </a:r>
            <a:r>
              <a:rPr lang="ar-SA" sz="1100" dirty="0">
                <a:solidFill>
                  <a:schemeClr val="bg1">
                    <a:lumMod val="50000"/>
                  </a:schemeClr>
                </a:solidFill>
              </a:rPr>
              <a:t> الجزء الأول منهم يذكرني  </a:t>
            </a:r>
            <a:r>
              <a:rPr lang="en-US" sz="1100" dirty="0">
                <a:solidFill>
                  <a:schemeClr val="bg1">
                    <a:lumMod val="50000"/>
                  </a:schemeClr>
                </a:solidFill>
              </a:rPr>
              <a:t>(</a:t>
            </a:r>
            <a:r>
              <a:rPr lang="en-US" sz="1100" dirty="0" err="1">
                <a:solidFill>
                  <a:schemeClr val="bg1">
                    <a:lumMod val="50000"/>
                  </a:schemeClr>
                </a:solidFill>
              </a:rPr>
              <a:t>il</a:t>
            </a:r>
            <a:r>
              <a:rPr lang="en-US" sz="1100" dirty="0">
                <a:solidFill>
                  <a:schemeClr val="bg1">
                    <a:lumMod val="50000"/>
                  </a:schemeClr>
                </a:solidFill>
              </a:rPr>
              <a:t>= IL-)</a:t>
            </a:r>
            <a:r>
              <a:rPr lang="ar-SA" sz="1100" dirty="0">
                <a:solidFill>
                  <a:schemeClr val="bg1">
                    <a:lumMod val="50000"/>
                  </a:schemeClr>
                </a:solidFill>
              </a:rPr>
              <a:t> والجزء الثاني عدد حروفه ست فيذكرني </a:t>
            </a:r>
            <a:r>
              <a:rPr lang="en-US" sz="1100" dirty="0">
                <a:solidFill>
                  <a:schemeClr val="bg1">
                    <a:lumMod val="50000"/>
                  </a:schemeClr>
                </a:solidFill>
              </a:rPr>
              <a:t>(6)</a:t>
            </a:r>
            <a:r>
              <a:rPr lang="ar-SA" sz="1100" dirty="0">
                <a:solidFill>
                  <a:schemeClr val="bg1">
                    <a:lumMod val="50000"/>
                  </a:schemeClr>
                </a:solidFill>
              </a:rPr>
              <a:t> مع بعض صاروا </a:t>
            </a:r>
            <a:r>
              <a:rPr lang="en-US" sz="1100" dirty="0">
                <a:solidFill>
                  <a:schemeClr val="bg1">
                    <a:lumMod val="50000"/>
                  </a:schemeClr>
                </a:solidFill>
              </a:rPr>
              <a:t>(IL-6)</a:t>
            </a:r>
            <a:endParaRPr lang="ar-SA" sz="1100" dirty="0">
              <a:solidFill>
                <a:schemeClr val="bg1">
                  <a:lumMod val="50000"/>
                </a:schemeClr>
              </a:solidFill>
            </a:endParaRPr>
          </a:p>
        </p:txBody>
      </p:sp>
      <p:sp>
        <p:nvSpPr>
          <p:cNvPr id="3" name="TextBox 2"/>
          <p:cNvSpPr txBox="1"/>
          <p:nvPr/>
        </p:nvSpPr>
        <p:spPr>
          <a:xfrm>
            <a:off x="1470970" y="5535413"/>
            <a:ext cx="5142755" cy="253916"/>
          </a:xfrm>
          <a:prstGeom prst="rect">
            <a:avLst/>
          </a:prstGeom>
          <a:noFill/>
        </p:spPr>
        <p:txBody>
          <a:bodyPr wrap="none" rtlCol="0">
            <a:spAutoFit/>
          </a:bodyPr>
          <a:lstStyle/>
          <a:p>
            <a:pPr algn="r" rtl="1"/>
            <a:r>
              <a:rPr lang="ar-SA" sz="1050" dirty="0">
                <a:solidFill>
                  <a:schemeClr val="bg1"/>
                </a:solidFill>
              </a:rPr>
              <a:t>عشان تربطون الطريقة هو يسوي </a:t>
            </a:r>
            <a:r>
              <a:rPr lang="en-US" sz="1050" dirty="0">
                <a:solidFill>
                  <a:srgbClr val="952F27"/>
                </a:solidFill>
              </a:rPr>
              <a:t>cytotoxic</a:t>
            </a:r>
            <a:r>
              <a:rPr lang="en-US" sz="1050" dirty="0">
                <a:solidFill>
                  <a:schemeClr val="bg1"/>
                </a:solidFill>
              </a:rPr>
              <a:t> </a:t>
            </a:r>
            <a:r>
              <a:rPr lang="ar-SA" sz="1050" dirty="0">
                <a:solidFill>
                  <a:schemeClr val="bg1"/>
                </a:solidFill>
              </a:rPr>
              <a:t> لل</a:t>
            </a:r>
            <a:r>
              <a:rPr lang="en-US" sz="1050" dirty="0">
                <a:solidFill>
                  <a:srgbClr val="952F27"/>
                </a:solidFill>
              </a:rPr>
              <a:t>B-cell</a:t>
            </a:r>
            <a:r>
              <a:rPr lang="en-US" sz="1050" dirty="0">
                <a:solidFill>
                  <a:schemeClr val="bg1"/>
                </a:solidFill>
              </a:rPr>
              <a:t> </a:t>
            </a:r>
            <a:r>
              <a:rPr lang="ar-SA" sz="1050" dirty="0">
                <a:solidFill>
                  <a:schemeClr val="bg1"/>
                </a:solidFill>
              </a:rPr>
              <a:t> والدوا فيه حرف </a:t>
            </a:r>
            <a:r>
              <a:rPr lang="en-US" sz="1050" dirty="0">
                <a:solidFill>
                  <a:srgbClr val="952F27"/>
                </a:solidFill>
              </a:rPr>
              <a:t>B</a:t>
            </a:r>
            <a:r>
              <a:rPr lang="en-US" sz="1050" dirty="0">
                <a:solidFill>
                  <a:schemeClr val="bg1"/>
                </a:solidFill>
              </a:rPr>
              <a:t> </a:t>
            </a:r>
            <a:r>
              <a:rPr lang="ar-SA" sz="1050" dirty="0">
                <a:solidFill>
                  <a:schemeClr val="bg1"/>
                </a:solidFill>
              </a:rPr>
              <a:t> من </a:t>
            </a:r>
            <a:r>
              <a:rPr lang="en-US" sz="1050" dirty="0">
                <a:solidFill>
                  <a:srgbClr val="952F27"/>
                </a:solidFill>
              </a:rPr>
              <a:t>B-cell</a:t>
            </a:r>
            <a:r>
              <a:rPr lang="ar-SA" sz="1050" dirty="0">
                <a:solidFill>
                  <a:schemeClr val="bg1"/>
                </a:solidFill>
              </a:rPr>
              <a:t> وحرف </a:t>
            </a:r>
            <a:r>
              <a:rPr lang="en-US" sz="1050" dirty="0">
                <a:solidFill>
                  <a:srgbClr val="952F27"/>
                </a:solidFill>
              </a:rPr>
              <a:t>x</a:t>
            </a:r>
            <a:r>
              <a:rPr lang="en-US" sz="1050" dirty="0">
                <a:solidFill>
                  <a:schemeClr val="bg1"/>
                </a:solidFill>
              </a:rPr>
              <a:t> </a:t>
            </a:r>
            <a:r>
              <a:rPr lang="ar-SA" sz="1050" dirty="0">
                <a:solidFill>
                  <a:schemeClr val="bg1"/>
                </a:solidFill>
              </a:rPr>
              <a:t> من </a:t>
            </a:r>
            <a:r>
              <a:rPr lang="en-US" sz="1050" dirty="0">
                <a:solidFill>
                  <a:srgbClr val="952F27"/>
                </a:solidFill>
              </a:rPr>
              <a:t>cytotoxic</a:t>
            </a:r>
          </a:p>
        </p:txBody>
      </p:sp>
      <p:sp>
        <p:nvSpPr>
          <p:cNvPr id="7" name="TextBox 6"/>
          <p:cNvSpPr txBox="1"/>
          <p:nvPr/>
        </p:nvSpPr>
        <p:spPr>
          <a:xfrm>
            <a:off x="2146513" y="4259276"/>
            <a:ext cx="3319463" cy="246221"/>
          </a:xfrm>
          <a:prstGeom prst="rect">
            <a:avLst/>
          </a:prstGeom>
          <a:noFill/>
        </p:spPr>
        <p:txBody>
          <a:bodyPr wrap="square" rtlCol="0">
            <a:spAutoFit/>
          </a:bodyPr>
          <a:lstStyle/>
          <a:p>
            <a:pPr algn="r" rtl="1"/>
            <a:r>
              <a:rPr lang="ar-SA" sz="1000" dirty="0">
                <a:solidFill>
                  <a:schemeClr val="bg1"/>
                </a:solidFill>
              </a:rPr>
              <a:t>عشان تربطون الحين طريقة الدوا إنه يأثر على </a:t>
            </a:r>
            <a:r>
              <a:rPr lang="en-US" sz="1000" dirty="0">
                <a:solidFill>
                  <a:schemeClr val="bg1"/>
                </a:solidFill>
              </a:rPr>
              <a:t>T-Cells </a:t>
            </a:r>
            <a:r>
              <a:rPr lang="ar-SA" sz="1000" dirty="0">
                <a:solidFill>
                  <a:schemeClr val="bg1"/>
                </a:solidFill>
              </a:rPr>
              <a:t> والدوا فيه </a:t>
            </a:r>
            <a:r>
              <a:rPr lang="en-US" sz="1000" dirty="0">
                <a:solidFill>
                  <a:schemeClr val="bg1"/>
                </a:solidFill>
              </a:rPr>
              <a:t>T </a:t>
            </a:r>
            <a:r>
              <a:rPr lang="ar-SA" sz="1000" dirty="0">
                <a:solidFill>
                  <a:schemeClr val="bg1"/>
                </a:solidFill>
              </a:rPr>
              <a:t> مرتين </a:t>
            </a:r>
            <a:endParaRPr lang="en-US" sz="900" dirty="0">
              <a:solidFill>
                <a:schemeClr val="bg1"/>
              </a:solidFill>
            </a:endParaRPr>
          </a:p>
        </p:txBody>
      </p:sp>
      <p:sp>
        <p:nvSpPr>
          <p:cNvPr id="8" name="TextBox 7"/>
          <p:cNvSpPr txBox="1"/>
          <p:nvPr/>
        </p:nvSpPr>
        <p:spPr>
          <a:xfrm>
            <a:off x="1714914" y="7932022"/>
            <a:ext cx="4814223" cy="553998"/>
          </a:xfrm>
          <a:prstGeom prst="rect">
            <a:avLst/>
          </a:prstGeom>
          <a:noFill/>
        </p:spPr>
        <p:txBody>
          <a:bodyPr wrap="square" rtlCol="0">
            <a:spAutoFit/>
          </a:bodyPr>
          <a:lstStyle/>
          <a:p>
            <a:pPr algn="r" rtl="1"/>
            <a:r>
              <a:rPr lang="ar-SA" sz="1000" dirty="0">
                <a:solidFill>
                  <a:schemeClr val="bg1"/>
                </a:solidFill>
              </a:rPr>
              <a:t>عشان تربطون بين اسم التقسيم والدوا المثال عليه، اسم الدوا</a:t>
            </a:r>
            <a:r>
              <a:rPr lang="en-US" sz="1000" dirty="0">
                <a:solidFill>
                  <a:schemeClr val="bg1"/>
                </a:solidFill>
              </a:rPr>
              <a:t> Infliximab </a:t>
            </a:r>
            <a:r>
              <a:rPr lang="ar-SA" sz="1000" dirty="0">
                <a:solidFill>
                  <a:schemeClr val="bg1"/>
                </a:solidFill>
              </a:rPr>
              <a:t>وهو يسكر</a:t>
            </a:r>
            <a:r>
              <a:rPr lang="en-US" sz="1000" dirty="0">
                <a:solidFill>
                  <a:schemeClr val="bg1"/>
                </a:solidFill>
              </a:rPr>
              <a:t> TNF</a:t>
            </a:r>
            <a:r>
              <a:rPr lang="ar-SA" sz="1000" dirty="0">
                <a:solidFill>
                  <a:schemeClr val="bg1"/>
                </a:solidFill>
              </a:rPr>
              <a:t>تخيلوا أول حرف من اسم الدوا</a:t>
            </a:r>
            <a:r>
              <a:rPr lang="en-US" sz="1000" dirty="0">
                <a:solidFill>
                  <a:schemeClr val="bg1"/>
                </a:solidFill>
              </a:rPr>
              <a:t>T </a:t>
            </a:r>
            <a:r>
              <a:rPr lang="ar-SA" sz="1000" dirty="0">
                <a:solidFill>
                  <a:schemeClr val="bg1"/>
                </a:solidFill>
              </a:rPr>
              <a:t> بدل </a:t>
            </a:r>
            <a:r>
              <a:rPr lang="en-US" sz="1000" dirty="0">
                <a:solidFill>
                  <a:schemeClr val="bg1"/>
                </a:solidFill>
              </a:rPr>
              <a:t> T</a:t>
            </a:r>
            <a:r>
              <a:rPr lang="ar-SA" sz="1000" dirty="0">
                <a:solidFill>
                  <a:schemeClr val="bg1"/>
                </a:solidFill>
              </a:rPr>
              <a:t>فتصير كأنها</a:t>
            </a:r>
            <a:r>
              <a:rPr lang="en-US" sz="1000" dirty="0">
                <a:solidFill>
                  <a:schemeClr val="bg1"/>
                </a:solidFill>
              </a:rPr>
              <a:t>  TNF </a:t>
            </a:r>
            <a:r>
              <a:rPr lang="ar-SA" sz="1000" dirty="0">
                <a:solidFill>
                  <a:schemeClr val="bg1"/>
                </a:solidFill>
              </a:rPr>
              <a:t>       </a:t>
            </a:r>
            <a:endParaRPr lang="en-US" sz="1000" dirty="0">
              <a:solidFill>
                <a:schemeClr val="bg1"/>
              </a:solidFill>
            </a:endParaRPr>
          </a:p>
          <a:p>
            <a:pPr algn="r" rtl="1"/>
            <a:endParaRPr lang="en-US" sz="1000" dirty="0">
              <a:solidFill>
                <a:schemeClr val="bg1"/>
              </a:solidFill>
            </a:endParaRPr>
          </a:p>
        </p:txBody>
      </p:sp>
    </p:spTree>
    <p:extLst>
      <p:ext uri="{BB962C8B-B14F-4D97-AF65-F5344CB8AC3E}">
        <p14:creationId xmlns:p14="http://schemas.microsoft.com/office/powerpoint/2010/main" val="1060806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title"/>
          </p:nvPr>
        </p:nvSpPr>
        <p:spPr>
          <a:xfrm>
            <a:off x="988207" y="-175065"/>
            <a:ext cx="5915025" cy="1767417"/>
          </a:xfrm>
        </p:spPr>
        <p:txBody>
          <a:bodyPr>
            <a:normAutofit/>
          </a:bodyPr>
          <a:lstStyle/>
          <a:p>
            <a:pPr algn="r"/>
            <a:r>
              <a:rPr lang="en-US" sz="2800" b="1" dirty="0"/>
              <a:t> </a:t>
            </a:r>
            <a:r>
              <a:rPr lang="en-US" sz="2800" b="1" dirty="0">
                <a:solidFill>
                  <a:schemeClr val="bg1"/>
                </a:solidFill>
                <a:latin typeface="+mn-lt"/>
                <a:ea typeface="+mn-ea"/>
                <a:cs typeface="+mn-cs"/>
              </a:rPr>
              <a:t>The Mechanism of inhibiting TNF</a:t>
            </a:r>
            <a:endParaRPr lang="ar-SA" sz="2800" b="1" dirty="0">
              <a:solidFill>
                <a:schemeClr val="bg1"/>
              </a:solidFill>
              <a:latin typeface="+mn-lt"/>
              <a:ea typeface="+mn-ea"/>
              <a:cs typeface="+mn-cs"/>
            </a:endParaRPr>
          </a:p>
        </p:txBody>
      </p:sp>
      <p:pic>
        <p:nvPicPr>
          <p:cNvPr id="4" name="صورة 3"/>
          <p:cNvPicPr>
            <a:picLocks noChangeAspect="1"/>
          </p:cNvPicPr>
          <p:nvPr/>
        </p:nvPicPr>
        <p:blipFill rotWithShape="1">
          <a:blip r:embed="rId2"/>
          <a:srcRect t="21888"/>
          <a:stretch/>
        </p:blipFill>
        <p:spPr>
          <a:xfrm>
            <a:off x="-2" y="948060"/>
            <a:ext cx="3144253" cy="1955562"/>
          </a:xfrm>
          <a:prstGeom prst="rect">
            <a:avLst/>
          </a:prstGeom>
        </p:spPr>
      </p:pic>
      <p:pic>
        <p:nvPicPr>
          <p:cNvPr id="5" name="صورة 4"/>
          <p:cNvPicPr>
            <a:picLocks noChangeAspect="1"/>
          </p:cNvPicPr>
          <p:nvPr/>
        </p:nvPicPr>
        <p:blipFill rotWithShape="1">
          <a:blip r:embed="rId3"/>
          <a:srcRect l="3246" r="9128"/>
          <a:stretch/>
        </p:blipFill>
        <p:spPr>
          <a:xfrm>
            <a:off x="3031957" y="948058"/>
            <a:ext cx="3826043" cy="1955564"/>
          </a:xfrm>
          <a:prstGeom prst="rect">
            <a:avLst/>
          </a:prstGeom>
        </p:spPr>
      </p:pic>
      <p:pic>
        <p:nvPicPr>
          <p:cNvPr id="6" name="صورة 5"/>
          <p:cNvPicPr>
            <a:picLocks noChangeAspect="1"/>
          </p:cNvPicPr>
          <p:nvPr/>
        </p:nvPicPr>
        <p:blipFill rotWithShape="1">
          <a:blip r:embed="rId4"/>
          <a:srcRect t="4846" r="7352" b="5138"/>
          <a:stretch/>
        </p:blipFill>
        <p:spPr>
          <a:xfrm>
            <a:off x="-2" y="4000783"/>
            <a:ext cx="3352802" cy="2079854"/>
          </a:xfrm>
          <a:prstGeom prst="rect">
            <a:avLst/>
          </a:prstGeom>
        </p:spPr>
      </p:pic>
      <p:pic>
        <p:nvPicPr>
          <p:cNvPr id="7" name="صورة 6"/>
          <p:cNvPicPr>
            <a:picLocks noChangeAspect="1"/>
          </p:cNvPicPr>
          <p:nvPr/>
        </p:nvPicPr>
        <p:blipFill rotWithShape="1">
          <a:blip r:embed="rId5"/>
          <a:srcRect r="13647"/>
          <a:stretch/>
        </p:blipFill>
        <p:spPr>
          <a:xfrm>
            <a:off x="3352798" y="4000782"/>
            <a:ext cx="3505200" cy="2079855"/>
          </a:xfrm>
          <a:prstGeom prst="rect">
            <a:avLst/>
          </a:prstGeom>
        </p:spPr>
      </p:pic>
      <p:sp>
        <p:nvSpPr>
          <p:cNvPr id="8" name="مربع نص 7"/>
          <p:cNvSpPr txBox="1"/>
          <p:nvPr/>
        </p:nvSpPr>
        <p:spPr>
          <a:xfrm>
            <a:off x="0" y="2973413"/>
            <a:ext cx="2628623" cy="584775"/>
          </a:xfrm>
          <a:prstGeom prst="rect">
            <a:avLst/>
          </a:prstGeom>
          <a:noFill/>
        </p:spPr>
        <p:txBody>
          <a:bodyPr wrap="square" rtlCol="1">
            <a:spAutoFit/>
          </a:bodyPr>
          <a:lstStyle/>
          <a:p>
            <a:r>
              <a:rPr lang="en-US" sz="1600" dirty="0">
                <a:solidFill>
                  <a:schemeClr val="bg1">
                    <a:lumMod val="50000"/>
                  </a:schemeClr>
                </a:solidFill>
              </a:rPr>
              <a:t>In normal the TNF bind to its receptor on cell’s  surface</a:t>
            </a:r>
            <a:endParaRPr lang="ar-SA" sz="1600" dirty="0">
              <a:solidFill>
                <a:schemeClr val="bg1">
                  <a:lumMod val="50000"/>
                </a:schemeClr>
              </a:solidFill>
            </a:endParaRPr>
          </a:p>
        </p:txBody>
      </p:sp>
      <p:sp>
        <p:nvSpPr>
          <p:cNvPr id="9" name="مربع نص 8"/>
          <p:cNvSpPr txBox="1"/>
          <p:nvPr/>
        </p:nvSpPr>
        <p:spPr>
          <a:xfrm>
            <a:off x="3031958" y="2973413"/>
            <a:ext cx="3871274" cy="830997"/>
          </a:xfrm>
          <a:prstGeom prst="rect">
            <a:avLst/>
          </a:prstGeom>
          <a:noFill/>
        </p:spPr>
        <p:txBody>
          <a:bodyPr wrap="square" rtlCol="1">
            <a:spAutoFit/>
          </a:bodyPr>
          <a:lstStyle/>
          <a:p>
            <a:r>
              <a:rPr lang="en-US" sz="1600" dirty="0">
                <a:solidFill>
                  <a:schemeClr val="bg1">
                    <a:lumMod val="50000"/>
                  </a:schemeClr>
                </a:solidFill>
              </a:rPr>
              <a:t>The 1</a:t>
            </a:r>
            <a:r>
              <a:rPr lang="en-US" sz="1600" baseline="30000" dirty="0">
                <a:solidFill>
                  <a:schemeClr val="bg1">
                    <a:lumMod val="50000"/>
                  </a:schemeClr>
                </a:solidFill>
              </a:rPr>
              <a:t>st</a:t>
            </a:r>
            <a:r>
              <a:rPr lang="en-US" sz="1600" dirty="0">
                <a:solidFill>
                  <a:schemeClr val="bg1">
                    <a:lumMod val="50000"/>
                  </a:schemeClr>
                </a:solidFill>
              </a:rPr>
              <a:t>  mechanism of drug (infliximab) by acting as Antibody which prevent TNF from binding with its receptor.</a:t>
            </a:r>
            <a:endParaRPr lang="ar-SA" sz="1600" dirty="0">
              <a:solidFill>
                <a:schemeClr val="bg1">
                  <a:lumMod val="50000"/>
                </a:schemeClr>
              </a:solidFill>
            </a:endParaRPr>
          </a:p>
        </p:txBody>
      </p:sp>
      <p:sp>
        <p:nvSpPr>
          <p:cNvPr id="10" name="مربع نص 9"/>
          <p:cNvSpPr txBox="1"/>
          <p:nvPr/>
        </p:nvSpPr>
        <p:spPr>
          <a:xfrm>
            <a:off x="-2" y="6211467"/>
            <a:ext cx="3144251" cy="523220"/>
          </a:xfrm>
          <a:prstGeom prst="rect">
            <a:avLst/>
          </a:prstGeom>
          <a:noFill/>
        </p:spPr>
        <p:txBody>
          <a:bodyPr wrap="square" rtlCol="1">
            <a:spAutoFit/>
          </a:bodyPr>
          <a:lstStyle/>
          <a:p>
            <a:r>
              <a:rPr lang="en-US" sz="1400" dirty="0">
                <a:solidFill>
                  <a:schemeClr val="bg1">
                    <a:lumMod val="50000"/>
                  </a:schemeClr>
                </a:solidFill>
              </a:rPr>
              <a:t>Normally, there is a soluble TNF receptors which neutralize TNF.</a:t>
            </a:r>
            <a:endParaRPr lang="ar-SA" sz="1400" dirty="0">
              <a:solidFill>
                <a:schemeClr val="bg1">
                  <a:lumMod val="50000"/>
                </a:schemeClr>
              </a:solidFill>
            </a:endParaRPr>
          </a:p>
        </p:txBody>
      </p:sp>
      <p:sp>
        <p:nvSpPr>
          <p:cNvPr id="11" name="مربع نص 10"/>
          <p:cNvSpPr txBox="1"/>
          <p:nvPr/>
        </p:nvSpPr>
        <p:spPr>
          <a:xfrm>
            <a:off x="3477126" y="6136434"/>
            <a:ext cx="3256547" cy="738664"/>
          </a:xfrm>
          <a:prstGeom prst="rect">
            <a:avLst/>
          </a:prstGeom>
          <a:solidFill>
            <a:schemeClr val="bg1"/>
          </a:solidFill>
        </p:spPr>
        <p:txBody>
          <a:bodyPr wrap="square" rtlCol="1">
            <a:spAutoFit/>
          </a:bodyPr>
          <a:lstStyle/>
          <a:p>
            <a:r>
              <a:rPr lang="en-US" sz="1400" dirty="0">
                <a:solidFill>
                  <a:schemeClr val="bg1">
                    <a:lumMod val="50000"/>
                  </a:schemeClr>
                </a:solidFill>
              </a:rPr>
              <a:t>The 2</a:t>
            </a:r>
            <a:r>
              <a:rPr lang="en-US" sz="1400" baseline="30000" dirty="0">
                <a:solidFill>
                  <a:schemeClr val="bg1">
                    <a:lumMod val="50000"/>
                  </a:schemeClr>
                </a:solidFill>
              </a:rPr>
              <a:t>nd</a:t>
            </a:r>
            <a:r>
              <a:rPr lang="en-US" sz="1400" dirty="0">
                <a:solidFill>
                  <a:schemeClr val="bg1">
                    <a:lumMod val="50000"/>
                  </a:schemeClr>
                </a:solidFill>
              </a:rPr>
              <a:t>  mechanism of drug (</a:t>
            </a:r>
            <a:r>
              <a:rPr lang="en-US" sz="1400" dirty="0" err="1">
                <a:solidFill>
                  <a:schemeClr val="bg1">
                    <a:lumMod val="50000"/>
                  </a:schemeClr>
                </a:solidFill>
              </a:rPr>
              <a:t>Etanercept</a:t>
            </a:r>
            <a:r>
              <a:rPr lang="en-US" sz="1400" dirty="0">
                <a:solidFill>
                  <a:schemeClr val="bg1">
                    <a:lumMod val="50000"/>
                  </a:schemeClr>
                </a:solidFill>
              </a:rPr>
              <a:t>) and buffer the effect of the TNF by acting such as our normal Soluble TNF receptor. </a:t>
            </a:r>
            <a:endParaRPr lang="ar-SA" sz="1400" dirty="0">
              <a:solidFill>
                <a:schemeClr val="bg1">
                  <a:lumMod val="50000"/>
                </a:schemeClr>
              </a:solidFill>
            </a:endParaRPr>
          </a:p>
        </p:txBody>
      </p:sp>
      <p:sp>
        <p:nvSpPr>
          <p:cNvPr id="12" name="مربع نص 11"/>
          <p:cNvSpPr txBox="1"/>
          <p:nvPr/>
        </p:nvSpPr>
        <p:spPr>
          <a:xfrm>
            <a:off x="213224" y="7136757"/>
            <a:ext cx="3263902" cy="1200329"/>
          </a:xfrm>
          <a:prstGeom prst="rect">
            <a:avLst/>
          </a:prstGeom>
          <a:noFill/>
          <a:ln>
            <a:solidFill>
              <a:srgbClr val="EAEFF7"/>
            </a:solidFill>
          </a:ln>
        </p:spPr>
        <p:txBody>
          <a:bodyPr wrap="square" rtlCol="1">
            <a:spAutoFit/>
          </a:bodyPr>
          <a:lstStyle/>
          <a:p>
            <a:pPr algn="r"/>
            <a:r>
              <a:rPr lang="ar-SA" sz="1200" dirty="0">
                <a:solidFill>
                  <a:schemeClr val="bg1">
                    <a:lumMod val="50000"/>
                  </a:schemeClr>
                </a:solidFill>
              </a:rPr>
              <a:t>“ باختصار الموضوع هو ان عندي طريقتين عشان اثبط أو أمنعه  انه يرتبط </a:t>
            </a:r>
            <a:r>
              <a:rPr lang="ar-SA" sz="1200" dirty="0" err="1">
                <a:solidFill>
                  <a:schemeClr val="bg1">
                    <a:lumMod val="50000"/>
                  </a:schemeClr>
                </a:solidFill>
              </a:rPr>
              <a:t>بالريسبتور</a:t>
            </a:r>
            <a:r>
              <a:rPr lang="ar-SA" sz="1200" dirty="0">
                <a:solidFill>
                  <a:schemeClr val="bg1">
                    <a:lumMod val="50000"/>
                  </a:schemeClr>
                </a:solidFill>
              </a:rPr>
              <a:t> حقه </a:t>
            </a:r>
          </a:p>
          <a:p>
            <a:pPr algn="r"/>
            <a:r>
              <a:rPr lang="ar-SA" sz="1200" dirty="0">
                <a:solidFill>
                  <a:schemeClr val="bg1">
                    <a:lumMod val="50000"/>
                  </a:schemeClr>
                </a:solidFill>
              </a:rPr>
              <a:t>إما عن طريق اجسام </a:t>
            </a:r>
            <a:r>
              <a:rPr lang="ar-SA" sz="1200" dirty="0" err="1">
                <a:solidFill>
                  <a:schemeClr val="bg1">
                    <a:lumMod val="50000"/>
                  </a:schemeClr>
                </a:solidFill>
              </a:rPr>
              <a:t>مضاده</a:t>
            </a:r>
            <a:r>
              <a:rPr lang="ar-SA" sz="1200" dirty="0">
                <a:solidFill>
                  <a:schemeClr val="bg1">
                    <a:lumMod val="50000"/>
                  </a:schemeClr>
                </a:solidFill>
              </a:rPr>
              <a:t> تمنعه ترتبط فيه قبل ما يرتبط </a:t>
            </a:r>
            <a:r>
              <a:rPr lang="ar-SA" sz="1200" dirty="0" err="1">
                <a:solidFill>
                  <a:schemeClr val="bg1">
                    <a:lumMod val="50000"/>
                  </a:schemeClr>
                </a:solidFill>
              </a:rPr>
              <a:t>بالريسبتور</a:t>
            </a:r>
            <a:endParaRPr lang="ar-SA" sz="1200" dirty="0">
              <a:solidFill>
                <a:schemeClr val="bg1">
                  <a:lumMod val="50000"/>
                </a:schemeClr>
              </a:solidFill>
            </a:endParaRPr>
          </a:p>
          <a:p>
            <a:pPr algn="r"/>
            <a:r>
              <a:rPr lang="ar-SA" sz="1200" dirty="0">
                <a:solidFill>
                  <a:schemeClr val="bg1">
                    <a:lumMod val="50000"/>
                  </a:schemeClr>
                </a:solidFill>
              </a:rPr>
              <a:t> او عن طريق درق يعمل كانه </a:t>
            </a:r>
            <a:r>
              <a:rPr lang="ar-SA" sz="1200" dirty="0" err="1">
                <a:solidFill>
                  <a:schemeClr val="bg1">
                    <a:lumMod val="50000"/>
                  </a:schemeClr>
                </a:solidFill>
              </a:rPr>
              <a:t>ريسبتور</a:t>
            </a:r>
            <a:r>
              <a:rPr lang="ar-SA" sz="1200" dirty="0">
                <a:solidFill>
                  <a:schemeClr val="bg1">
                    <a:lumMod val="50000"/>
                  </a:schemeClr>
                </a:solidFill>
              </a:rPr>
              <a:t> متحرك يشبه الموجود بجسمنا يروح ويرتبط معه بعيد عن سطح الخلية”    </a:t>
            </a:r>
          </a:p>
        </p:txBody>
      </p:sp>
    </p:spTree>
    <p:extLst>
      <p:ext uri="{BB962C8B-B14F-4D97-AF65-F5344CB8AC3E}">
        <p14:creationId xmlns:p14="http://schemas.microsoft.com/office/powerpoint/2010/main" val="643366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60034" y="436092"/>
            <a:ext cx="4914295" cy="523220"/>
          </a:xfrm>
          <a:prstGeom prst="rect">
            <a:avLst/>
          </a:prstGeom>
        </p:spPr>
        <p:txBody>
          <a:bodyPr wrap="none">
            <a:spAutoFit/>
          </a:bodyPr>
          <a:lstStyle/>
          <a:p>
            <a:pPr algn="r"/>
            <a:r>
              <a:rPr lang="en-US" sz="2800" b="1" dirty="0">
                <a:solidFill>
                  <a:schemeClr val="bg1"/>
                </a:solidFill>
              </a:rPr>
              <a:t>Role of TNF on joint destruction</a:t>
            </a:r>
          </a:p>
        </p:txBody>
      </p:sp>
      <p:pic>
        <p:nvPicPr>
          <p:cNvPr id="5" name="Picture 2"/>
          <p:cNvPicPr>
            <a:picLocks noChangeAspect="1" noChangeArrowheads="1"/>
          </p:cNvPicPr>
          <p:nvPr/>
        </p:nvPicPr>
        <p:blipFill>
          <a:blip r:embed="rId2" cstate="print"/>
          <a:srcRect/>
          <a:stretch>
            <a:fillRect/>
          </a:stretch>
        </p:blipFill>
        <p:spPr bwMode="auto">
          <a:xfrm>
            <a:off x="954505" y="1289400"/>
            <a:ext cx="4932947" cy="2871537"/>
          </a:xfrm>
          <a:prstGeom prst="rect">
            <a:avLst/>
          </a:prstGeom>
          <a:noFill/>
          <a:ln w="9525">
            <a:noFill/>
            <a:miter lim="800000"/>
            <a:headEnd/>
            <a:tailEnd/>
          </a:ln>
        </p:spPr>
      </p:pic>
      <p:sp>
        <p:nvSpPr>
          <p:cNvPr id="8" name="TextBox 7"/>
          <p:cNvSpPr txBox="1"/>
          <p:nvPr/>
        </p:nvSpPr>
        <p:spPr>
          <a:xfrm>
            <a:off x="469231" y="4331634"/>
            <a:ext cx="5903494" cy="3416320"/>
          </a:xfrm>
          <a:prstGeom prst="rect">
            <a:avLst/>
          </a:prstGeom>
          <a:noFill/>
        </p:spPr>
        <p:txBody>
          <a:bodyPr wrap="square" rtlCol="0">
            <a:spAutoFit/>
          </a:bodyPr>
          <a:lstStyle/>
          <a:p>
            <a:r>
              <a:rPr lang="en-US" dirty="0">
                <a:solidFill>
                  <a:schemeClr val="bg1">
                    <a:lumMod val="65000"/>
                  </a:schemeClr>
                </a:solidFill>
              </a:rPr>
              <a:t>TNF is cytokine produced from macrophage, in Rheumatoid </a:t>
            </a:r>
            <a:r>
              <a:rPr lang="en-GB" dirty="0">
                <a:solidFill>
                  <a:schemeClr val="bg1">
                    <a:lumMod val="65000"/>
                  </a:schemeClr>
                </a:solidFill>
                <a:latin typeface="Aharoni" panose="02010803020104030203" pitchFamily="2" charset="-79"/>
                <a:cs typeface="Aharoni" panose="02010803020104030203" pitchFamily="2" charset="-79"/>
              </a:rPr>
              <a:t>Arthritis the TNF will stimulate:</a:t>
            </a:r>
          </a:p>
          <a:p>
            <a:pPr marL="342900" indent="-342900">
              <a:buFont typeface="+mj-lt"/>
              <a:buAutoNum type="arabicPeriod"/>
            </a:pPr>
            <a:r>
              <a:rPr lang="en-GB" dirty="0">
                <a:solidFill>
                  <a:schemeClr val="bg1">
                    <a:lumMod val="65000"/>
                  </a:schemeClr>
                </a:solidFill>
                <a:latin typeface="Aharoni" panose="02010803020104030203" pitchFamily="2" charset="-79"/>
                <a:cs typeface="Aharoni" panose="02010803020104030203" pitchFamily="2" charset="-79"/>
              </a:rPr>
              <a:t>this cell will cause bone resorption, and that will lead to bone erosion</a:t>
            </a:r>
          </a:p>
          <a:p>
            <a:pPr marL="342900" indent="-342900">
              <a:buFont typeface="+mj-lt"/>
              <a:buAutoNum type="arabicPeriod"/>
            </a:pPr>
            <a:r>
              <a:rPr lang="en-US" dirty="0">
                <a:solidFill>
                  <a:schemeClr val="bg1">
                    <a:lumMod val="65000"/>
                  </a:schemeClr>
                </a:solidFill>
                <a:latin typeface="Aharoni" panose="02010803020104030203" pitchFamily="2" charset="-79"/>
                <a:cs typeface="Aharoni" panose="02010803020104030203" pitchFamily="2" charset="-79"/>
              </a:rPr>
              <a:t>synoviocytes: this cell will cause inflammation* in the joint (the synovial fluid of the joint) and as you know inflammation will cause pain and swelling</a:t>
            </a:r>
          </a:p>
          <a:p>
            <a:pPr marL="342900" indent="-342900">
              <a:buFont typeface="+mj-lt"/>
              <a:buAutoNum type="arabicPeriod"/>
            </a:pPr>
            <a:r>
              <a:rPr lang="en-US" dirty="0">
                <a:solidFill>
                  <a:schemeClr val="bg1">
                    <a:lumMod val="65000"/>
                  </a:schemeClr>
                </a:solidFill>
                <a:latin typeface="Aharoni" panose="02010803020104030203" pitchFamily="2" charset="-79"/>
                <a:cs typeface="Aharoni" panose="02010803020104030203" pitchFamily="2" charset="-79"/>
              </a:rPr>
              <a:t>chondrocytes: this cell will cause degradation of the cartilage, so the cartilage gradually disappeared and that will lead to narrowing in the joint space</a:t>
            </a:r>
          </a:p>
          <a:p>
            <a:pPr marL="285750" indent="-285750">
              <a:buFont typeface="Arial" panose="020B0604020202020204" pitchFamily="34" charset="0"/>
              <a:buChar char="•"/>
            </a:pPr>
            <a:r>
              <a:rPr lang="en-US" dirty="0">
                <a:solidFill>
                  <a:schemeClr val="bg1">
                    <a:lumMod val="65000"/>
                  </a:schemeClr>
                </a:solidFill>
                <a:latin typeface="Aharoni" panose="02010803020104030203" pitchFamily="2" charset="-79"/>
                <a:cs typeface="Aharoni" panose="02010803020104030203" pitchFamily="2" charset="-79"/>
              </a:rPr>
              <a:t>Joint inflammation cause bone resorption and </a:t>
            </a:r>
          </a:p>
          <a:p>
            <a:r>
              <a:rPr lang="en-US" dirty="0">
                <a:solidFill>
                  <a:schemeClr val="bg1">
                    <a:lumMod val="65000"/>
                  </a:schemeClr>
                </a:solidFill>
                <a:latin typeface="Aharoni" panose="02010803020104030203" pitchFamily="2" charset="-79"/>
                <a:cs typeface="Aharoni" panose="02010803020104030203" pitchFamily="2" charset="-79"/>
              </a:rPr>
              <a:t>cartilage degradation</a:t>
            </a:r>
          </a:p>
        </p:txBody>
      </p:sp>
    </p:spTree>
    <p:extLst>
      <p:ext uri="{BB962C8B-B14F-4D97-AF65-F5344CB8AC3E}">
        <p14:creationId xmlns:p14="http://schemas.microsoft.com/office/powerpoint/2010/main" val="48660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4079883"/>
              </p:ext>
            </p:extLst>
          </p:nvPr>
        </p:nvGraphicFramePr>
        <p:xfrm>
          <a:off x="0" y="0"/>
          <a:ext cx="6858001" cy="9186425"/>
        </p:xfrm>
        <a:graphic>
          <a:graphicData uri="http://schemas.openxmlformats.org/drawingml/2006/table">
            <a:tbl>
              <a:tblPr firstRow="1" bandRow="1">
                <a:tableStyleId>{5C22544A-7EE6-4342-B048-85BDC9FD1C3A}</a:tableStyleId>
              </a:tblPr>
              <a:tblGrid>
                <a:gridCol w="1010653">
                  <a:extLst>
                    <a:ext uri="{9D8B030D-6E8A-4147-A177-3AD203B41FA5}">
                      <a16:colId xmlns:a16="http://schemas.microsoft.com/office/drawing/2014/main" val="20000"/>
                    </a:ext>
                  </a:extLst>
                </a:gridCol>
                <a:gridCol w="2871536">
                  <a:extLst>
                    <a:ext uri="{9D8B030D-6E8A-4147-A177-3AD203B41FA5}">
                      <a16:colId xmlns:a16="http://schemas.microsoft.com/office/drawing/2014/main" val="20001"/>
                    </a:ext>
                  </a:extLst>
                </a:gridCol>
                <a:gridCol w="1487906">
                  <a:extLst>
                    <a:ext uri="{9D8B030D-6E8A-4147-A177-3AD203B41FA5}">
                      <a16:colId xmlns:a16="http://schemas.microsoft.com/office/drawing/2014/main" val="20002"/>
                    </a:ext>
                  </a:extLst>
                </a:gridCol>
                <a:gridCol w="1487906">
                  <a:extLst>
                    <a:ext uri="{9D8B030D-6E8A-4147-A177-3AD203B41FA5}">
                      <a16:colId xmlns:a16="http://schemas.microsoft.com/office/drawing/2014/main" val="20003"/>
                    </a:ext>
                  </a:extLst>
                </a:gridCol>
              </a:tblGrid>
              <a:tr h="308919">
                <a:tc>
                  <a:txBody>
                    <a:bodyPr/>
                    <a:lstStyle/>
                    <a:p>
                      <a:pPr marL="0" algn="l" defTabSz="685800" rtl="0" eaLnBrk="1" latinLnBrk="0" hangingPunct="1"/>
                      <a:endParaRPr lang="en-US" dirty="0">
                        <a:solidFill>
                          <a:schemeClr val="bg1"/>
                        </a:solidFill>
                        <a:latin typeface="+mn-lt"/>
                      </a:endParaRPr>
                    </a:p>
                  </a:txBody>
                  <a:tcPr/>
                </a:tc>
                <a:tc>
                  <a:txBody>
                    <a:bodyPr/>
                    <a:lstStyle/>
                    <a:p>
                      <a:pPr marL="0" marR="0" indent="0" algn="l" defTabSz="685800" rtl="1"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n-lt"/>
                        </a:rPr>
                        <a:t>Infliximab (TNF-α blocking agents)</a:t>
                      </a:r>
                    </a:p>
                  </a:txBody>
                  <a:tcPr/>
                </a:tc>
                <a:tc gridSpan="2">
                  <a:txBody>
                    <a:bodyPr/>
                    <a:lstStyle/>
                    <a:p>
                      <a:r>
                        <a:rPr lang="en-US" sz="1400" b="0" dirty="0">
                          <a:solidFill>
                            <a:schemeClr val="bg1"/>
                          </a:solidFill>
                          <a:latin typeface="+mn-lt"/>
                        </a:rPr>
                        <a:t>Tocilizumab (IL-6 blockers)</a:t>
                      </a:r>
                      <a:endParaRPr lang="en-US" b="0" dirty="0">
                        <a:solidFill>
                          <a:schemeClr val="bg1"/>
                        </a:solidFill>
                        <a:latin typeface="+mn-lt"/>
                      </a:endParaRPr>
                    </a:p>
                  </a:txBody>
                  <a:tcPr/>
                </a:tc>
                <a:tc hMerge="1">
                  <a:txBody>
                    <a:bodyPr/>
                    <a:lstStyle/>
                    <a:p>
                      <a:endParaRPr lang="en-US"/>
                    </a:p>
                  </a:txBody>
                  <a:tcPr/>
                </a:tc>
                <a:extLst>
                  <a:ext uri="{0D108BD9-81ED-4DB2-BD59-A6C34878D82A}">
                    <a16:rowId xmlns:a16="http://schemas.microsoft.com/office/drawing/2014/main" val="10000"/>
                  </a:ext>
                </a:extLst>
              </a:tr>
              <a:tr h="834081">
                <a:tc>
                  <a:txBody>
                    <a:bodyPr/>
                    <a:lstStyle/>
                    <a:p>
                      <a:pPr marL="0" algn="ctr" defTabSz="685800" rtl="0" eaLnBrk="1" latinLnBrk="0" hangingPunct="1"/>
                      <a:r>
                        <a:rPr lang="en-US" dirty="0">
                          <a:solidFill>
                            <a:schemeClr val="tx1"/>
                          </a:solidFill>
                          <a:latin typeface="+mn-lt"/>
                        </a:rPr>
                        <a:t>Definition</a:t>
                      </a: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b="1" dirty="0"/>
                        <a:t>A chimeric </a:t>
                      </a:r>
                      <a:r>
                        <a:rPr lang="en-US" sz="1200" dirty="0"/>
                        <a:t>IgG</a:t>
                      </a:r>
                      <a:r>
                        <a:rPr lang="en-US" sz="1200" baseline="-25000" dirty="0"/>
                        <a:t>1</a:t>
                      </a:r>
                      <a:r>
                        <a:rPr lang="en-US" sz="1200" dirty="0"/>
                        <a:t> monoclonal antibody (25% mouse, 75% human)</a:t>
                      </a:r>
                      <a:endParaRPr lang="en-US" sz="1200" dirty="0">
                        <a:solidFill>
                          <a:srgbClr val="FF0000"/>
                        </a:solidFill>
                        <a:latin typeface="Andalus" panose="02020603050405020304" pitchFamily="18" charset="-78"/>
                        <a:cs typeface="Andalus" panose="02020603050405020304" pitchFamily="18" charset="-78"/>
                      </a:endParaRPr>
                    </a:p>
                  </a:txBody>
                  <a:tcPr/>
                </a:tc>
                <a:tc grid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IL-6 is a </a:t>
                      </a:r>
                      <a:r>
                        <a:rPr lang="en-US" sz="1200" b="1" dirty="0" err="1">
                          <a:solidFill>
                            <a:schemeClr val="tx1"/>
                          </a:solidFill>
                        </a:rPr>
                        <a:t>proinflammatory</a:t>
                      </a:r>
                      <a:r>
                        <a:rPr lang="en-US" sz="1200" b="1" dirty="0">
                          <a:solidFill>
                            <a:schemeClr val="tx1"/>
                          </a:solidFill>
                        </a:rPr>
                        <a:t> cytokine </a:t>
                      </a:r>
                      <a:r>
                        <a:rPr lang="en-US" sz="1200" dirty="0"/>
                        <a:t>implicated in the pathogenesis of RA With detrimental effects on both joint inflammation and cartilage damage</a:t>
                      </a:r>
                      <a:endParaRPr lang="en-US" sz="1200" dirty="0">
                        <a:solidFill>
                          <a:srgbClr val="FF0000"/>
                        </a:solidFill>
                        <a:latin typeface="Andalus" panose="02020603050405020304" pitchFamily="18" charset="-78"/>
                        <a:cs typeface="Andalus" panose="02020603050405020304" pitchFamily="18" charset="-78"/>
                      </a:endParaRPr>
                    </a:p>
                  </a:txBody>
                  <a:tcPr/>
                </a:tc>
                <a:tc hMerge="1">
                  <a:txBody>
                    <a:bodyPr/>
                    <a:lstStyle/>
                    <a:p>
                      <a:endParaRPr lang="en-US"/>
                    </a:p>
                  </a:txBody>
                  <a:tcPr/>
                </a:tc>
                <a:extLst>
                  <a:ext uri="{0D108BD9-81ED-4DB2-BD59-A6C34878D82A}">
                    <a16:rowId xmlns:a16="http://schemas.microsoft.com/office/drawing/2014/main" val="10001"/>
                  </a:ext>
                </a:extLst>
              </a:tr>
              <a:tr h="957649">
                <a:tc>
                  <a:txBody>
                    <a:bodyPr/>
                    <a:lstStyle/>
                    <a:p>
                      <a:pPr algn="ctr"/>
                      <a:r>
                        <a:rPr lang="en-US" dirty="0">
                          <a:solidFill>
                            <a:schemeClr val="tx1"/>
                          </a:solidFill>
                          <a:latin typeface="+mn-lt"/>
                        </a:rPr>
                        <a:t>Mechanism</a:t>
                      </a:r>
                      <a:r>
                        <a:rPr lang="en-US" baseline="0" dirty="0">
                          <a:solidFill>
                            <a:schemeClr val="tx1"/>
                          </a:solidFill>
                          <a:latin typeface="+mn-lt"/>
                        </a:rPr>
                        <a:t> of action</a:t>
                      </a:r>
                      <a:endParaRPr lang="en-US" dirty="0">
                        <a:solidFill>
                          <a:schemeClr val="tx1"/>
                        </a:solidFill>
                        <a:latin typeface="+mn-lt"/>
                      </a:endParaRP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t>It complexes with soluble TNF-α (and possibly membrane- bound TNF-α)and prevents its interaction with the cell surface receptors</a:t>
                      </a:r>
                      <a:r>
                        <a:rPr lang="en-US" sz="1100" dirty="0">
                          <a:solidFill>
                            <a:schemeClr val="tx1"/>
                          </a:solidFill>
                          <a:latin typeface="Andalus" panose="02020603050405020304" pitchFamily="18" charset="-78"/>
                          <a:cs typeface="Andalus" panose="02020603050405020304" pitchFamily="18" charset="-78"/>
                        </a:rPr>
                        <a:t>.</a:t>
                      </a:r>
                      <a:r>
                        <a:rPr lang="en-US" sz="1100" baseline="0" dirty="0">
                          <a:solidFill>
                            <a:schemeClr val="tx1"/>
                          </a:solidFill>
                          <a:latin typeface="Andalus" panose="02020603050405020304" pitchFamily="18" charset="-78"/>
                          <a:cs typeface="Andalus" panose="02020603050405020304" pitchFamily="18" charset="-78"/>
                        </a:rPr>
                        <a:t> </a:t>
                      </a:r>
                      <a:r>
                        <a:rPr lang="en-US" sz="1100" dirty="0"/>
                        <a:t>This results in down-regulation of macrophage and T-cell function</a:t>
                      </a:r>
                      <a:endParaRPr lang="en-US" sz="1100" dirty="0">
                        <a:solidFill>
                          <a:schemeClr val="tx1"/>
                        </a:solidFill>
                        <a:latin typeface="+mn-lt"/>
                      </a:endParaRPr>
                    </a:p>
                  </a:txBody>
                  <a:tcPr/>
                </a:tc>
                <a:tc gridSpan="2">
                  <a:txBody>
                    <a:bodyPr/>
                    <a:lstStyle/>
                    <a:p>
                      <a:pPr algn="l"/>
                      <a:r>
                        <a:rPr lang="en-US" sz="1400" dirty="0">
                          <a:solidFill>
                            <a:schemeClr val="tx1"/>
                          </a:solidFill>
                        </a:rPr>
                        <a:t>binds to membrane IL-6 receptors, </a:t>
                      </a:r>
                      <a:r>
                        <a:rPr lang="en-US" sz="1400" b="1" dirty="0">
                          <a:solidFill>
                            <a:schemeClr val="tx1"/>
                          </a:solidFill>
                        </a:rPr>
                        <a:t>blocking the activity of IL-6 </a:t>
                      </a:r>
                      <a:r>
                        <a:rPr lang="en-US" sz="1400" dirty="0">
                          <a:solidFill>
                            <a:schemeClr val="tx1"/>
                          </a:solidFill>
                        </a:rPr>
                        <a:t>in mediating signals that affect cytokine production, osteoclast activation</a:t>
                      </a:r>
                      <a:endParaRPr lang="en-US" sz="1400" dirty="0">
                        <a:solidFill>
                          <a:schemeClr val="tx1"/>
                        </a:solidFill>
                        <a:latin typeface="+mn-lt"/>
                      </a:endParaRPr>
                    </a:p>
                  </a:txBody>
                  <a:tcPr/>
                </a:tc>
                <a:tc hMerge="1">
                  <a:txBody>
                    <a:bodyPr/>
                    <a:lstStyle/>
                    <a:p>
                      <a:endParaRPr lang="en-US"/>
                    </a:p>
                  </a:txBody>
                  <a:tcPr/>
                </a:tc>
                <a:extLst>
                  <a:ext uri="{0D108BD9-81ED-4DB2-BD59-A6C34878D82A}">
                    <a16:rowId xmlns:a16="http://schemas.microsoft.com/office/drawing/2014/main" val="10002"/>
                  </a:ext>
                </a:extLst>
              </a:tr>
              <a:tr h="1204784">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Route</a:t>
                      </a:r>
                      <a:r>
                        <a:rPr lang="en-US" sz="1400" baseline="0" dirty="0">
                          <a:solidFill>
                            <a:schemeClr val="tx1"/>
                          </a:solidFill>
                          <a:latin typeface="+mn-lt"/>
                        </a:rPr>
                        <a:t> of administration</a:t>
                      </a:r>
                      <a:endParaRPr lang="en-US" sz="1400" dirty="0">
                        <a:solidFill>
                          <a:schemeClr val="tx1"/>
                        </a:solidFill>
                        <a:latin typeface="+mn-lt"/>
                      </a:endParaRPr>
                    </a:p>
                  </a:txBody>
                  <a:tcPr anchor="ctr"/>
                </a:tc>
                <a:tc>
                  <a:txBody>
                    <a:bodyPr/>
                    <a:lstStyle/>
                    <a:p>
                      <a:pPr algn="l"/>
                      <a:r>
                        <a:rPr lang="en-US" sz="1200" b="1" dirty="0">
                          <a:solidFill>
                            <a:schemeClr val="tx1"/>
                          </a:solidFill>
                        </a:rPr>
                        <a:t>intravenous infusion</a:t>
                      </a:r>
                      <a:r>
                        <a:rPr lang="en-US" sz="1200" dirty="0">
                          <a:solidFill>
                            <a:srgbClr val="FF0000"/>
                          </a:solidFill>
                        </a:rPr>
                        <a:t> </a:t>
                      </a:r>
                      <a:r>
                        <a:rPr lang="en-US" sz="1200" dirty="0"/>
                        <a:t>with “induction” at 0, 2, and 6 weeks and maintenance every 8 weeks thereafter</a:t>
                      </a:r>
                    </a:p>
                    <a:p>
                      <a:pPr algn="l"/>
                      <a:r>
                        <a:rPr lang="ar-SA" sz="1200" dirty="0">
                          <a:solidFill>
                            <a:schemeClr val="bg1">
                              <a:lumMod val="50000"/>
                            </a:schemeClr>
                          </a:solidFill>
                          <a:latin typeface="+mn-lt"/>
                        </a:rPr>
                        <a:t>يعني</a:t>
                      </a:r>
                      <a:r>
                        <a:rPr lang="ar-SA" sz="1200" baseline="0" dirty="0">
                          <a:solidFill>
                            <a:schemeClr val="bg1">
                              <a:lumMod val="50000"/>
                            </a:schemeClr>
                          </a:solidFill>
                          <a:latin typeface="+mn-lt"/>
                        </a:rPr>
                        <a:t> بعد أول جرعة بأسبوعين أعطيه الدوا، ثم ست أسابيع </a:t>
                      </a:r>
                      <a:r>
                        <a:rPr lang="ar-SA" sz="1200" baseline="0" dirty="0" err="1">
                          <a:solidFill>
                            <a:schemeClr val="bg1">
                              <a:lumMod val="50000"/>
                            </a:schemeClr>
                          </a:solidFill>
                          <a:latin typeface="+mn-lt"/>
                        </a:rPr>
                        <a:t>ياخذه</a:t>
                      </a:r>
                      <a:r>
                        <a:rPr lang="ar-SA" sz="1200" baseline="0" dirty="0">
                          <a:solidFill>
                            <a:schemeClr val="bg1">
                              <a:lumMod val="50000"/>
                            </a:schemeClr>
                          </a:solidFill>
                          <a:latin typeface="+mn-lt"/>
                        </a:rPr>
                        <a:t> مره ثانيه ثم بعد ثمان أسابيع أعطيه الدوا، ثم خلاص يستمر </a:t>
                      </a:r>
                      <a:r>
                        <a:rPr lang="ar-SA" sz="1200" baseline="0" dirty="0" err="1">
                          <a:solidFill>
                            <a:schemeClr val="bg1">
                              <a:lumMod val="50000"/>
                            </a:schemeClr>
                          </a:solidFill>
                          <a:latin typeface="+mn-lt"/>
                        </a:rPr>
                        <a:t>ياخذه</a:t>
                      </a:r>
                      <a:r>
                        <a:rPr lang="ar-SA" sz="1200" baseline="0" dirty="0">
                          <a:solidFill>
                            <a:schemeClr val="bg1">
                              <a:lumMod val="50000"/>
                            </a:schemeClr>
                          </a:solidFill>
                          <a:latin typeface="+mn-lt"/>
                        </a:rPr>
                        <a:t> كل ثمان أسابيع</a:t>
                      </a:r>
                      <a:endParaRPr lang="en-US" sz="1200" dirty="0">
                        <a:solidFill>
                          <a:schemeClr val="bg1">
                            <a:lumMod val="50000"/>
                          </a:schemeClr>
                        </a:solidFill>
                        <a:latin typeface="+mn-lt"/>
                      </a:endParaRPr>
                    </a:p>
                  </a:txBody>
                  <a:tcPr/>
                </a:tc>
                <a:tc grid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dirty="0"/>
                        <a:t>Intravenous (IV) monthly</a:t>
                      </a:r>
                    </a:p>
                  </a:txBody>
                  <a:tcPr anchor="ctr"/>
                </a:tc>
                <a:tc hMerge="1">
                  <a:txBody>
                    <a:bodyPr/>
                    <a:lstStyle/>
                    <a:p>
                      <a:endParaRPr lang="en-US"/>
                    </a:p>
                  </a:txBody>
                  <a:tcPr/>
                </a:tc>
                <a:extLst>
                  <a:ext uri="{0D108BD9-81ED-4DB2-BD59-A6C34878D82A}">
                    <a16:rowId xmlns:a16="http://schemas.microsoft.com/office/drawing/2014/main" val="10003"/>
                  </a:ext>
                </a:extLst>
              </a:tr>
              <a:tr h="463378">
                <a:tc>
                  <a:txBody>
                    <a:bodyPr/>
                    <a:lstStyle/>
                    <a:p>
                      <a:pPr algn="ctr"/>
                      <a:r>
                        <a:rPr lang="en-US" dirty="0">
                          <a:solidFill>
                            <a:schemeClr val="tx1"/>
                          </a:solidFill>
                          <a:latin typeface="+mn-lt"/>
                        </a:rPr>
                        <a:t>Half-life</a:t>
                      </a:r>
                    </a:p>
                  </a:txBody>
                  <a:tcPr anchor="ctr"/>
                </a:tc>
                <a:tc>
                  <a:txBody>
                    <a:bodyPr/>
                    <a:lstStyle/>
                    <a:p>
                      <a:pPr marL="0" algn="l" defTabSz="685800" rtl="1" eaLnBrk="1" latinLnBrk="0" hangingPunct="1"/>
                      <a:r>
                        <a:rPr lang="en-US" sz="1400" dirty="0"/>
                        <a:t>9–12 days</a:t>
                      </a:r>
                      <a:endParaRPr lang="en-US" dirty="0">
                        <a:solidFill>
                          <a:schemeClr val="tx1"/>
                        </a:solidFill>
                        <a:latin typeface="+mn-lt"/>
                      </a:endParaRPr>
                    </a:p>
                  </a:txBody>
                  <a:tcPr/>
                </a:tc>
                <a:tc gridSpan="2">
                  <a:txBody>
                    <a:bodyPr/>
                    <a:lstStyle/>
                    <a:p>
                      <a:pPr algn="l"/>
                      <a:r>
                        <a:rPr lang="en-US" sz="1200" dirty="0"/>
                        <a:t>dose-dependent </a:t>
                      </a:r>
                      <a:r>
                        <a:rPr lang="en-US" sz="1200" dirty="0">
                          <a:solidFill>
                            <a:schemeClr val="bg1">
                              <a:lumMod val="65000"/>
                            </a:schemeClr>
                          </a:solidFill>
                        </a:rPr>
                        <a:t>(</a:t>
                      </a:r>
                      <a:r>
                        <a:rPr lang="ar-SA" sz="1200" dirty="0">
                          <a:solidFill>
                            <a:schemeClr val="bg1">
                              <a:lumMod val="65000"/>
                            </a:schemeClr>
                          </a:solidFill>
                        </a:rPr>
                        <a:t>يعني حسب الجرعة اللي أعطيه</a:t>
                      </a:r>
                      <a:r>
                        <a:rPr lang="ar-SA" sz="1200" baseline="0" dirty="0">
                          <a:solidFill>
                            <a:schemeClr val="bg1">
                              <a:lumMod val="65000"/>
                            </a:schemeClr>
                          </a:solidFill>
                        </a:rPr>
                        <a:t> المريض راح يتحدد العمر النصفي فهو </a:t>
                      </a:r>
                      <a:r>
                        <a:rPr lang="ar-SA" sz="1200" baseline="0" dirty="0" err="1">
                          <a:solidFill>
                            <a:schemeClr val="bg1">
                              <a:lumMod val="65000"/>
                            </a:schemeClr>
                          </a:solidFill>
                        </a:rPr>
                        <a:t>مو</a:t>
                      </a:r>
                      <a:r>
                        <a:rPr lang="ar-SA" sz="1200" baseline="0" dirty="0">
                          <a:solidFill>
                            <a:schemeClr val="bg1">
                              <a:lumMod val="65000"/>
                            </a:schemeClr>
                          </a:solidFill>
                        </a:rPr>
                        <a:t> ثابت)</a:t>
                      </a:r>
                      <a:endParaRPr lang="en-US" dirty="0">
                        <a:solidFill>
                          <a:schemeClr val="bg1">
                            <a:lumMod val="65000"/>
                          </a:schemeClr>
                        </a:solidFill>
                        <a:latin typeface="+mn-lt"/>
                      </a:endParaRPr>
                    </a:p>
                  </a:txBody>
                  <a:tcPr/>
                </a:tc>
                <a:tc hMerge="1">
                  <a:txBody>
                    <a:bodyPr/>
                    <a:lstStyle/>
                    <a:p>
                      <a:endParaRPr lang="en-US"/>
                    </a:p>
                  </a:txBody>
                  <a:tcPr/>
                </a:tc>
                <a:extLst>
                  <a:ext uri="{0D108BD9-81ED-4DB2-BD59-A6C34878D82A}">
                    <a16:rowId xmlns:a16="http://schemas.microsoft.com/office/drawing/2014/main" val="10004"/>
                  </a:ext>
                </a:extLst>
              </a:tr>
              <a:tr h="1451919">
                <a:tc>
                  <a:txBody>
                    <a:bodyPr/>
                    <a:lstStyle/>
                    <a:p>
                      <a:pPr algn="ctr"/>
                      <a:r>
                        <a:rPr lang="en-US" dirty="0">
                          <a:solidFill>
                            <a:schemeClr val="tx1"/>
                          </a:solidFill>
                          <a:latin typeface="+mn-lt"/>
                        </a:rPr>
                        <a:t>Clinical uses</a:t>
                      </a:r>
                    </a:p>
                  </a:txBody>
                  <a:tcPr anchor="ctr"/>
                </a:tc>
                <a:tc>
                  <a:txBody>
                    <a:bodyPr/>
                    <a:lstStyle/>
                    <a:p>
                      <a:pPr marL="0" algn="l" defTabSz="685800" rtl="1" eaLnBrk="1" latinLnBrk="0" hangingPunct="1"/>
                      <a:r>
                        <a:rPr lang="en-US" sz="1200" dirty="0"/>
                        <a:t>use in</a:t>
                      </a:r>
                      <a:r>
                        <a:rPr lang="en-US" sz="1200" baseline="0" dirty="0"/>
                        <a:t> autoimmune disease like</a:t>
                      </a:r>
                      <a:r>
                        <a:rPr lang="en-US" sz="1200" dirty="0"/>
                        <a:t> (RA, Ankylosing  spondylitis, Crohn’s disease, ulcerative colitis)</a:t>
                      </a:r>
                    </a:p>
                    <a:p>
                      <a:pPr marL="0" marR="0" indent="0" algn="l" defTabSz="685800" rtl="1" eaLnBrk="1" fontAlgn="auto" latinLnBrk="0" hangingPunct="1">
                        <a:lnSpc>
                          <a:spcPct val="100000"/>
                        </a:lnSpc>
                        <a:spcBef>
                          <a:spcPts val="0"/>
                        </a:spcBef>
                        <a:spcAft>
                          <a:spcPts val="0"/>
                        </a:spcAft>
                        <a:buClrTx/>
                        <a:buSzTx/>
                        <a:buFontTx/>
                        <a:buNone/>
                        <a:tabLst/>
                        <a:defRPr/>
                      </a:pPr>
                      <a:r>
                        <a:rPr lang="en-US" sz="1200" dirty="0">
                          <a:latin typeface="+mn-lt"/>
                          <a:cs typeface="Andalus" panose="02020603050405020304" pitchFamily="18" charset="-78"/>
                        </a:rPr>
                        <a:t>It may combined with methotrexate, hydroxychloroquine and other non biological DMARDs</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As</a:t>
                      </a:r>
                      <a:r>
                        <a:rPr lang="en-US" sz="1100" baseline="0" dirty="0">
                          <a:solidFill>
                            <a:schemeClr val="tx1"/>
                          </a:solidFill>
                        </a:rPr>
                        <a:t> monotherapy:</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100" baseline="0" dirty="0">
                          <a:solidFill>
                            <a:schemeClr val="tx1"/>
                          </a:solidFill>
                        </a:rPr>
                        <a:t>In adult has rheumatoid arthritis</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100" baseline="0" dirty="0">
                          <a:solidFill>
                            <a:schemeClr val="tx1"/>
                          </a:solidFill>
                        </a:rPr>
                        <a:t>In children </a:t>
                      </a:r>
                      <a:r>
                        <a:rPr lang="en-US" sz="1100" dirty="0"/>
                        <a:t>over 2 years with systemic juvenile arthritis</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Combination</a:t>
                      </a:r>
                      <a:r>
                        <a:rPr lang="en-US" sz="1100" baseline="0" dirty="0">
                          <a:solidFill>
                            <a:schemeClr val="tx1"/>
                          </a:solidFill>
                        </a:rPr>
                        <a:t> with methotrexate or other non-biologic DMARDs:</a:t>
                      </a:r>
                    </a:p>
                    <a:p>
                      <a:pPr marL="0" marR="0" indent="0" algn="l" defTabSz="685800" rtl="0" eaLnBrk="1" fontAlgn="auto" latinLnBrk="0" hangingPunct="1">
                        <a:lnSpc>
                          <a:spcPct val="100000"/>
                        </a:lnSpc>
                        <a:spcBef>
                          <a:spcPts val="0"/>
                        </a:spcBef>
                        <a:spcAft>
                          <a:spcPts val="0"/>
                        </a:spcAft>
                        <a:buClrTx/>
                        <a:buSzTx/>
                        <a:buFontTx/>
                        <a:buNone/>
                        <a:tabLst/>
                        <a:defRPr/>
                      </a:pPr>
                      <a:r>
                        <a:rPr lang="en-US" sz="1100" baseline="0" dirty="0">
                          <a:solidFill>
                            <a:schemeClr val="tx1"/>
                          </a:solidFill>
                        </a:rPr>
                        <a:t>Patients with </a:t>
                      </a:r>
                      <a:r>
                        <a:rPr lang="en-US" sz="1100" dirty="0"/>
                        <a:t>active rheumatoid arthritis not responding to TNF blockers or other biologic drugs</a:t>
                      </a:r>
                      <a:endParaRPr lang="en-US" sz="1100" dirty="0">
                        <a:solidFill>
                          <a:schemeClr val="tx1"/>
                        </a:solidFill>
                      </a:endParaRPr>
                    </a:p>
                  </a:txBody>
                  <a:tcPr/>
                </a:tc>
                <a:extLst>
                  <a:ext uri="{0D108BD9-81ED-4DB2-BD59-A6C34878D82A}">
                    <a16:rowId xmlns:a16="http://schemas.microsoft.com/office/drawing/2014/main" val="10005"/>
                  </a:ext>
                </a:extLst>
              </a:tr>
              <a:tr h="1760838">
                <a:tc>
                  <a:txBody>
                    <a:bodyPr/>
                    <a:lstStyle/>
                    <a:p>
                      <a:pPr algn="ctr"/>
                      <a:r>
                        <a:rPr lang="en-US" dirty="0">
                          <a:solidFill>
                            <a:schemeClr val="tx1"/>
                          </a:solidFill>
                          <a:latin typeface="+mn-lt"/>
                        </a:rPr>
                        <a:t>Side effects</a:t>
                      </a:r>
                    </a:p>
                  </a:txBody>
                  <a:tcPr anchor="ctr"/>
                </a:tc>
                <a:tc>
                  <a:txBody>
                    <a:bodyPr/>
                    <a:lstStyle/>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Upper respiratory tract  infections</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Activation of latent tuberculosis</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Infusion site reaction</a:t>
                      </a:r>
                    </a:p>
                    <a:p>
                      <a:pPr marL="285750" indent="-285750" algn="l">
                        <a:buFont typeface="Arial" charset="0"/>
                        <a:buChar char="•"/>
                      </a:pPr>
                      <a:r>
                        <a:rPr lang="en-US" sz="1200" dirty="0"/>
                        <a:t>Headache</a:t>
                      </a:r>
                    </a:p>
                    <a:p>
                      <a:pPr marL="285750" indent="-285750" algn="l">
                        <a:buFont typeface="Arial" charset="0"/>
                        <a:buChar char="•"/>
                      </a:pPr>
                      <a:r>
                        <a:rPr lang="en-US" sz="1200" dirty="0"/>
                        <a:t>Cough</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Increase the risk of skin cancers</a:t>
                      </a:r>
                      <a:r>
                        <a:rPr lang="ar-SA" sz="1200" baseline="0" dirty="0"/>
                        <a:t> </a:t>
                      </a:r>
                      <a:r>
                        <a:rPr lang="en-US" sz="1200" dirty="0"/>
                        <a:t>including melanoma</a:t>
                      </a:r>
                      <a:endParaRPr lang="en-US" sz="1200" dirty="0">
                        <a:solidFill>
                          <a:srgbClr val="FF0000"/>
                        </a:solidFill>
                        <a:latin typeface="Andalus" panose="02020603050405020304" pitchFamily="18" charset="-78"/>
                        <a:cs typeface="Andalus" panose="02020603050405020304" pitchFamily="18" charset="-78"/>
                      </a:endParaRPr>
                    </a:p>
                  </a:txBody>
                  <a:tcPr/>
                </a:tc>
                <a:tc gridSpan="2">
                  <a:txBody>
                    <a:bodyPr/>
                    <a:lstStyle/>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Infusion reactions</a:t>
                      </a:r>
                      <a:r>
                        <a:rPr lang="en-US" sz="1200" baseline="0" dirty="0">
                          <a:solidFill>
                            <a:schemeClr val="tx1"/>
                          </a:solidFill>
                          <a:latin typeface="+mn-lt"/>
                        </a:rPr>
                        <a:t> </a:t>
                      </a:r>
                      <a:r>
                        <a:rPr lang="en-US" sz="1200" kern="1200" dirty="0">
                          <a:solidFill>
                            <a:schemeClr val="bg1">
                              <a:lumMod val="65000"/>
                            </a:schemeClr>
                          </a:solidFill>
                          <a:effectLst/>
                          <a:latin typeface="+mn-lt"/>
                          <a:ea typeface="+mn-ea"/>
                          <a:cs typeface="+mn-cs"/>
                        </a:rPr>
                        <a:t>(allergy reaction at site of infusion)</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Serious infections ( bacterial, tuberculosis ,fungal )</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 </a:t>
                      </a:r>
                      <a:r>
                        <a:rPr lang="en-US" sz="1200" dirty="0">
                          <a:solidFill>
                            <a:schemeClr val="tx1"/>
                          </a:solidFill>
                        </a:rPr>
                        <a:t>Increase in cholesterol level</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Neutropenia, and thrombocytopenia (reversible upon stopping the drug)</a:t>
                      </a:r>
                      <a:endParaRPr lang="en-US" sz="1200" dirty="0">
                        <a:solidFill>
                          <a:srgbClr val="FF0000"/>
                        </a:solidFill>
                        <a:latin typeface="Andalus" panose="02020603050405020304" pitchFamily="18" charset="-78"/>
                        <a:cs typeface="Andalus" panose="02020603050405020304" pitchFamily="18" charset="-78"/>
                      </a:endParaRP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Decrease in WBCs</a:t>
                      </a:r>
                    </a:p>
                    <a:p>
                      <a:pPr marL="285750" marR="0" indent="-285750" algn="l" defTabSz="685800" rtl="0" eaLnBrk="1" fontAlgn="auto" latinLnBrk="0" hangingPunct="1">
                        <a:lnSpc>
                          <a:spcPct val="100000"/>
                        </a:lnSpc>
                        <a:spcBef>
                          <a:spcPts val="0"/>
                        </a:spcBef>
                        <a:spcAft>
                          <a:spcPts val="0"/>
                        </a:spcAft>
                        <a:buClrTx/>
                        <a:buSzTx/>
                        <a:buFont typeface="Arial" charset="0"/>
                        <a:buChar char="•"/>
                        <a:tabLst/>
                        <a:defRPr/>
                      </a:pPr>
                      <a:r>
                        <a:rPr lang="en-US" sz="1200" dirty="0"/>
                        <a:t>Increase in liver enzymes</a:t>
                      </a:r>
                    </a:p>
                  </a:txBody>
                  <a:tcPr/>
                </a:tc>
                <a:tc hMerge="1">
                  <a:txBody>
                    <a:bodyPr/>
                    <a:lstStyle/>
                    <a:p>
                      <a:endParaRPr lang="en-US"/>
                    </a:p>
                  </a:txBody>
                  <a:tcPr/>
                </a:tc>
                <a:extLst>
                  <a:ext uri="{0D108BD9-81ED-4DB2-BD59-A6C34878D82A}">
                    <a16:rowId xmlns:a16="http://schemas.microsoft.com/office/drawing/2014/main" val="10006"/>
                  </a:ext>
                </a:extLst>
              </a:tr>
              <a:tr h="1390135">
                <a:tc>
                  <a:txBody>
                    <a:bodyPr/>
                    <a:lstStyle/>
                    <a:p>
                      <a:pPr algn="ctr"/>
                      <a:r>
                        <a:rPr lang="en-US" dirty="0">
                          <a:solidFill>
                            <a:schemeClr val="tx1"/>
                          </a:solidFill>
                          <a:latin typeface="+mn-lt"/>
                        </a:rPr>
                        <a:t>Special features</a:t>
                      </a:r>
                    </a:p>
                  </a:txBody>
                  <a:tcPr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This drug has </a:t>
                      </a:r>
                      <a:r>
                        <a:rPr lang="en-US" sz="1200" b="1" dirty="0"/>
                        <a:t>chimeric </a:t>
                      </a:r>
                      <a:r>
                        <a:rPr lang="en-US" sz="1200" dirty="0"/>
                        <a:t>IgG</a:t>
                      </a:r>
                      <a:r>
                        <a:rPr lang="en-US" sz="1200" baseline="-25000" dirty="0"/>
                        <a:t>1</a:t>
                      </a:r>
                      <a:r>
                        <a:rPr lang="en-US" sz="1200" dirty="0"/>
                        <a:t> monoclonal antibody so the body</a:t>
                      </a:r>
                      <a:r>
                        <a:rPr lang="en-US" sz="1200" baseline="0" dirty="0"/>
                        <a:t> could reject it </a:t>
                      </a:r>
                      <a:r>
                        <a:rPr lang="en-US" sz="1200" dirty="0"/>
                        <a:t>After intermittent administration by elicits human </a:t>
                      </a:r>
                      <a:r>
                        <a:rPr lang="en-US" sz="1200" dirty="0" err="1"/>
                        <a:t>antichimeric</a:t>
                      </a:r>
                      <a:r>
                        <a:rPr lang="en-US" sz="1200" dirty="0"/>
                        <a:t> antibodies in up to 62% of patients</a:t>
                      </a:r>
                      <a:r>
                        <a:rPr lang="en-US" sz="1200" dirty="0">
                          <a:solidFill>
                            <a:schemeClr val="tx1"/>
                          </a:solidFill>
                          <a:latin typeface="+mn-lt"/>
                        </a:rPr>
                        <a:t>.</a:t>
                      </a:r>
                      <a:r>
                        <a:rPr lang="en-US" sz="1200" baseline="0" dirty="0">
                          <a:solidFill>
                            <a:schemeClr val="tx1"/>
                          </a:solidFill>
                          <a:latin typeface="+mn-lt"/>
                        </a:rPr>
                        <a:t> To prevent the rejection we use the drug in </a:t>
                      </a:r>
                      <a:r>
                        <a:rPr lang="en-US" sz="1200" dirty="0">
                          <a:solidFill>
                            <a:schemeClr val="tx1"/>
                          </a:solidFill>
                        </a:rPr>
                        <a:t>Concurrent therapy with </a:t>
                      </a:r>
                      <a:r>
                        <a:rPr lang="en-US" sz="1200" b="1" dirty="0">
                          <a:solidFill>
                            <a:schemeClr val="tx1"/>
                          </a:solidFill>
                        </a:rPr>
                        <a:t>methotrexate</a:t>
                      </a:r>
                      <a:r>
                        <a:rPr lang="en-US" sz="1200" dirty="0">
                          <a:solidFill>
                            <a:schemeClr val="tx1"/>
                          </a:solidFill>
                        </a:rPr>
                        <a:t> </a:t>
                      </a:r>
                      <a:endParaRPr lang="en-US" sz="1200" dirty="0">
                        <a:solidFill>
                          <a:schemeClr val="tx1"/>
                        </a:solidFill>
                        <a:latin typeface="Andalus" panose="02020603050405020304" pitchFamily="18" charset="-78"/>
                        <a:cs typeface="Andalus" panose="02020603050405020304" pitchFamily="18" charset="-78"/>
                      </a:endParaRPr>
                    </a:p>
                  </a:txBody>
                  <a:tcPr/>
                </a:tc>
                <a:tc grid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dirty="0">
                          <a:solidFill>
                            <a:srgbClr val="2E6AA6"/>
                          </a:solidFill>
                          <a:latin typeface="+mn-lt"/>
                        </a:rPr>
                        <a:t>Drug interactions:</a:t>
                      </a:r>
                    </a:p>
                    <a:p>
                      <a:pPr marL="0" marR="0" indent="0" algn="l" defTabSz="685800" rtl="0" eaLnBrk="1" fontAlgn="auto" latinLnBrk="0" hangingPunct="1">
                        <a:lnSpc>
                          <a:spcPct val="100000"/>
                        </a:lnSpc>
                        <a:spcBef>
                          <a:spcPts val="0"/>
                        </a:spcBef>
                        <a:spcAft>
                          <a:spcPts val="0"/>
                        </a:spcAft>
                        <a:buClrTx/>
                        <a:buSzTx/>
                        <a:buFont typeface="Arial" charset="0"/>
                        <a:buNone/>
                        <a:tabLst/>
                        <a:defRPr/>
                      </a:pPr>
                      <a:r>
                        <a:rPr lang="en-US" sz="1100" dirty="0"/>
                        <a:t>IL-6 inhibits CYP450, and as you now </a:t>
                      </a:r>
                      <a:r>
                        <a:rPr lang="en-US" sz="1100" b="0" dirty="0">
                          <a:solidFill>
                            <a:schemeClr val="tx1"/>
                          </a:solidFill>
                          <a:latin typeface="+mn-lt"/>
                        </a:rPr>
                        <a:t>Tocilizumab inhibit IL-6,</a:t>
                      </a:r>
                      <a:r>
                        <a:rPr lang="en-US" sz="1100" b="0" baseline="0" dirty="0">
                          <a:solidFill>
                            <a:schemeClr val="tx1"/>
                          </a:solidFill>
                          <a:latin typeface="+mn-lt"/>
                        </a:rPr>
                        <a:t> so the drug  </a:t>
                      </a:r>
                      <a:r>
                        <a:rPr lang="en-US" sz="1100" dirty="0"/>
                        <a:t>restores the activity of the enzyme (essential for the metabolism of some drugs such as cyclosporine, warfarin). </a:t>
                      </a:r>
                      <a:endParaRPr lang="en-US" sz="1100" dirty="0">
                        <a:solidFill>
                          <a:schemeClr val="tx1"/>
                        </a:solidFill>
                      </a:endParaRPr>
                    </a:p>
                    <a:p>
                      <a:pPr marL="0" marR="0" indent="0" algn="l" defTabSz="685800" rtl="0" eaLnBrk="1" fontAlgn="auto" latinLnBrk="0" hangingPunct="1">
                        <a:lnSpc>
                          <a:spcPct val="100000"/>
                        </a:lnSpc>
                        <a:spcBef>
                          <a:spcPts val="0"/>
                        </a:spcBef>
                        <a:spcAft>
                          <a:spcPts val="0"/>
                        </a:spcAft>
                        <a:buClrTx/>
                        <a:buSzTx/>
                        <a:buFont typeface="Arial" charset="0"/>
                        <a:buNone/>
                        <a:tabLst/>
                        <a:defRPr/>
                      </a:pPr>
                      <a:r>
                        <a:rPr lang="ar-SA" sz="1100" dirty="0">
                          <a:solidFill>
                            <a:schemeClr val="bg1">
                              <a:lumMod val="65000"/>
                            </a:schemeClr>
                          </a:solidFill>
                        </a:rPr>
                        <a:t>يعني</a:t>
                      </a:r>
                      <a:r>
                        <a:rPr lang="ar-SA" sz="1100" baseline="0" dirty="0">
                          <a:solidFill>
                            <a:schemeClr val="bg1">
                              <a:lumMod val="65000"/>
                            </a:schemeClr>
                          </a:solidFill>
                        </a:rPr>
                        <a:t>       يوقف شغل الأنزيمات اللي بالكبد والدوا هذا يوقف شغل        فبالتالي ترجع الأنزيمات تشتغل، </a:t>
                      </a:r>
                      <a:r>
                        <a:rPr lang="ar-SA" sz="1100" baseline="0" dirty="0" err="1">
                          <a:solidFill>
                            <a:schemeClr val="bg1">
                              <a:lumMod val="65000"/>
                            </a:schemeClr>
                          </a:solidFill>
                        </a:rPr>
                        <a:t>وهالشي</a:t>
                      </a:r>
                      <a:r>
                        <a:rPr lang="ar-SA" sz="1100" baseline="0" dirty="0">
                          <a:solidFill>
                            <a:schemeClr val="bg1">
                              <a:lumMod val="65000"/>
                            </a:schemeClr>
                          </a:solidFill>
                        </a:rPr>
                        <a:t> يأثر على الأدوية اللي تحلل بالكبد </a:t>
                      </a:r>
                      <a:endParaRPr lang="en-US" sz="1100" dirty="0">
                        <a:solidFill>
                          <a:schemeClr val="bg1">
                            <a:lumMod val="65000"/>
                          </a:schemeClr>
                        </a:solidFill>
                      </a:endParaRPr>
                    </a:p>
                  </a:txBody>
                  <a:tcPr/>
                </a:tc>
                <a:tc hMerge="1">
                  <a:txBody>
                    <a:bodyPr/>
                    <a:lstStyle/>
                    <a:p>
                      <a:endParaRPr lang="en-US"/>
                    </a:p>
                  </a:txBody>
                  <a:tcPr/>
                </a:tc>
                <a:extLst>
                  <a:ext uri="{0D108BD9-81ED-4DB2-BD59-A6C34878D82A}">
                    <a16:rowId xmlns:a16="http://schemas.microsoft.com/office/drawing/2014/main" val="10007"/>
                  </a:ext>
                </a:extLst>
              </a:tr>
              <a:tr h="772297">
                <a:tc>
                  <a:txBody>
                    <a:bodyPr/>
                    <a:lstStyle/>
                    <a:p>
                      <a:pPr algn="ctr"/>
                      <a:r>
                        <a:rPr lang="en-US" sz="1400" dirty="0">
                          <a:latin typeface="+mn-lt"/>
                        </a:rPr>
                        <a:t>Mentoring </a:t>
                      </a:r>
                      <a:endParaRPr lang="en-US" dirty="0">
                        <a:solidFill>
                          <a:schemeClr val="tx1"/>
                        </a:solidFill>
                        <a:latin typeface="+mn-lt"/>
                      </a:endParaRPr>
                    </a:p>
                  </a:txBody>
                  <a:tcPr anchor="ctr"/>
                </a:tc>
                <a:tc>
                  <a:txBody>
                    <a:bodyPr/>
                    <a:lstStyle/>
                    <a:p>
                      <a:pPr marL="0" algn="l" defTabSz="685800" rtl="1" eaLnBrk="1" latinLnBrk="0" hangingPunct="1"/>
                      <a:endParaRPr lang="en-US" dirty="0">
                        <a:solidFill>
                          <a:schemeClr val="tx1"/>
                        </a:solidFill>
                        <a:latin typeface="+mn-lt"/>
                      </a:endParaRPr>
                    </a:p>
                  </a:txBody>
                  <a:tcPr/>
                </a:tc>
                <a:tc gridSpan="2">
                  <a:txBody>
                    <a:bodyPr/>
                    <a:lstStyle/>
                    <a:p>
                      <a:pPr algn="l"/>
                      <a:r>
                        <a:rPr lang="en-US" sz="1100" dirty="0"/>
                        <a:t>Blood tests monthly to see </a:t>
                      </a:r>
                    </a:p>
                    <a:p>
                      <a:pPr marL="285750" indent="-285750" algn="l">
                        <a:buFont typeface="Arial" charset="0"/>
                        <a:buChar char="•"/>
                      </a:pPr>
                      <a:r>
                        <a:rPr lang="en-US" sz="1100" dirty="0"/>
                        <a:t>increase in cholesterol</a:t>
                      </a:r>
                    </a:p>
                    <a:p>
                      <a:pPr marL="285750" indent="-285750" algn="l">
                        <a:buFont typeface="Arial" charset="0"/>
                        <a:buChar char="•"/>
                      </a:pPr>
                      <a:r>
                        <a:rPr lang="en-US" sz="1100" dirty="0"/>
                        <a:t>liver enzymes </a:t>
                      </a:r>
                    </a:p>
                    <a:p>
                      <a:pPr marL="285750" indent="-285750" algn="l">
                        <a:buFont typeface="Arial" charset="0"/>
                        <a:buChar char="•"/>
                      </a:pPr>
                      <a:r>
                        <a:rPr lang="en-US" sz="1100" dirty="0"/>
                        <a:t>decrease in WBCs</a:t>
                      </a:r>
                      <a:endParaRPr lang="en-US" sz="1100" dirty="0">
                        <a:solidFill>
                          <a:schemeClr val="tx1"/>
                        </a:solidFill>
                        <a:latin typeface="+mn-lt"/>
                      </a:endParaRPr>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 name="TextBox 5"/>
          <p:cNvSpPr txBox="1"/>
          <p:nvPr/>
        </p:nvSpPr>
        <p:spPr>
          <a:xfrm>
            <a:off x="6134724" y="7983416"/>
            <a:ext cx="394660" cy="261610"/>
          </a:xfrm>
          <a:prstGeom prst="rect">
            <a:avLst/>
          </a:prstGeom>
          <a:noFill/>
        </p:spPr>
        <p:txBody>
          <a:bodyPr wrap="none" rtlCol="0">
            <a:spAutoFit/>
          </a:bodyPr>
          <a:lstStyle/>
          <a:p>
            <a:pPr marL="0" algn="r" defTabSz="457200" rtl="1" eaLnBrk="1" latinLnBrk="0" hangingPunct="1"/>
            <a:r>
              <a:rPr lang="en-US" sz="1100" dirty="0">
                <a:solidFill>
                  <a:schemeClr val="bg1">
                    <a:lumMod val="65000"/>
                  </a:schemeClr>
                </a:solidFill>
              </a:rPr>
              <a:t>IL-6</a:t>
            </a:r>
          </a:p>
        </p:txBody>
      </p:sp>
      <p:sp>
        <p:nvSpPr>
          <p:cNvPr id="7" name="TextBox 6"/>
          <p:cNvSpPr txBox="1"/>
          <p:nvPr/>
        </p:nvSpPr>
        <p:spPr>
          <a:xfrm>
            <a:off x="6070556" y="7836569"/>
            <a:ext cx="394660" cy="261610"/>
          </a:xfrm>
          <a:prstGeom prst="rect">
            <a:avLst/>
          </a:prstGeom>
          <a:noFill/>
        </p:spPr>
        <p:txBody>
          <a:bodyPr wrap="none" rtlCol="0">
            <a:spAutoFit/>
          </a:bodyPr>
          <a:lstStyle/>
          <a:p>
            <a:pPr marL="0" algn="r" defTabSz="457200" rtl="1" eaLnBrk="1" latinLnBrk="0" hangingPunct="1"/>
            <a:r>
              <a:rPr lang="en-US" sz="1100" dirty="0">
                <a:solidFill>
                  <a:schemeClr val="bg1">
                    <a:lumMod val="65000"/>
                  </a:schemeClr>
                </a:solidFill>
              </a:rPr>
              <a:t>IL-6</a:t>
            </a:r>
          </a:p>
        </p:txBody>
      </p:sp>
    </p:spTree>
    <p:extLst>
      <p:ext uri="{BB962C8B-B14F-4D97-AF65-F5344CB8AC3E}">
        <p14:creationId xmlns:p14="http://schemas.microsoft.com/office/powerpoint/2010/main" val="178543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5795721" y="218054"/>
            <a:ext cx="1326777" cy="707886"/>
          </a:xfrm>
          <a:prstGeom prst="rect">
            <a:avLst/>
          </a:prstGeom>
          <a:noFill/>
        </p:spPr>
        <p:txBody>
          <a:bodyPr wrap="square" rtlCol="1">
            <a:spAutoFit/>
          </a:bodyPr>
          <a:lstStyle/>
          <a:p>
            <a:r>
              <a:rPr lang="en-US" sz="4000" b="1" u="sng" dirty="0">
                <a:solidFill>
                  <a:schemeClr val="bg1"/>
                </a:solidFill>
              </a:rPr>
              <a:t>SAQ</a:t>
            </a:r>
            <a:endParaRPr lang="ar-SA" sz="4000" b="1" u="sng" dirty="0">
              <a:solidFill>
                <a:schemeClr val="bg1"/>
              </a:solidFill>
            </a:endParaRPr>
          </a:p>
        </p:txBody>
      </p:sp>
      <p:sp>
        <p:nvSpPr>
          <p:cNvPr id="3" name="مربع نص 2"/>
          <p:cNvSpPr txBox="1"/>
          <p:nvPr/>
        </p:nvSpPr>
        <p:spPr>
          <a:xfrm>
            <a:off x="80682" y="1053768"/>
            <a:ext cx="6777318" cy="1077218"/>
          </a:xfrm>
          <a:prstGeom prst="rect">
            <a:avLst/>
          </a:prstGeom>
          <a:noFill/>
        </p:spPr>
        <p:txBody>
          <a:bodyPr wrap="square" rtlCol="1">
            <a:spAutoFit/>
          </a:bodyPr>
          <a:lstStyle/>
          <a:p>
            <a:r>
              <a:rPr lang="en-US" sz="1600" dirty="0"/>
              <a:t>28 Female has </a:t>
            </a:r>
            <a:r>
              <a:rPr lang="en-GB" sz="1600" dirty="0"/>
              <a:t>Rheumatoid arthritis which is an autoimmune disease. She is unable to work due the sever pain and stiffness in her joints, especially her knee and interphalangeal joints. She also has systemic complication such as Amyloidosis. </a:t>
            </a:r>
          </a:p>
        </p:txBody>
      </p:sp>
      <p:sp>
        <p:nvSpPr>
          <p:cNvPr id="4" name="مربع نص 3"/>
          <p:cNvSpPr txBox="1"/>
          <p:nvPr/>
        </p:nvSpPr>
        <p:spPr>
          <a:xfrm>
            <a:off x="48126" y="2386643"/>
            <a:ext cx="6748041" cy="5401479"/>
          </a:xfrm>
          <a:prstGeom prst="rect">
            <a:avLst/>
          </a:prstGeom>
          <a:noFill/>
        </p:spPr>
        <p:txBody>
          <a:bodyPr wrap="square" rtlCol="1">
            <a:spAutoFit/>
          </a:bodyPr>
          <a:lstStyle/>
          <a:p>
            <a:r>
              <a:rPr lang="en-US" sz="1500" b="1" i="1" u="sng" dirty="0">
                <a:solidFill>
                  <a:srgbClr val="1D2E70"/>
                </a:solidFill>
              </a:rPr>
              <a:t>Q1:What is the first-line DMARD and drug of choice to treat this patient ?</a:t>
            </a:r>
          </a:p>
          <a:p>
            <a:r>
              <a:rPr lang="en-US" sz="1400" dirty="0">
                <a:solidFill>
                  <a:schemeClr val="bg1">
                    <a:lumMod val="50000"/>
                  </a:schemeClr>
                </a:solidFill>
              </a:rPr>
              <a:t>Methotrexate which known as </a:t>
            </a:r>
            <a:r>
              <a:rPr lang="en-US" sz="1400" i="1" dirty="0">
                <a:solidFill>
                  <a:schemeClr val="bg1">
                    <a:lumMod val="50000"/>
                  </a:schemeClr>
                </a:solidFill>
              </a:rPr>
              <a:t>“Gold standard” </a:t>
            </a:r>
            <a:r>
              <a:rPr lang="en-US" sz="1400" dirty="0">
                <a:solidFill>
                  <a:schemeClr val="bg1">
                    <a:lumMod val="50000"/>
                  </a:schemeClr>
                </a:solidFill>
              </a:rPr>
              <a:t>for DMARD therapy.</a:t>
            </a:r>
          </a:p>
          <a:p>
            <a:endParaRPr lang="en-US" sz="1400" dirty="0">
              <a:solidFill>
                <a:srgbClr val="1D2E70"/>
              </a:solidFill>
            </a:endParaRPr>
          </a:p>
          <a:p>
            <a:r>
              <a:rPr lang="en-US" sz="1500" b="1" i="1" u="sng" dirty="0">
                <a:solidFill>
                  <a:srgbClr val="1D2E70"/>
                </a:solidFill>
              </a:rPr>
              <a:t>Q2:</a:t>
            </a:r>
            <a:r>
              <a:rPr lang="en-US" sz="1500" b="1" i="1" u="sng" dirty="0">
                <a:solidFill>
                  <a:srgbClr val="1D2E70"/>
                </a:solidFill>
                <a:sym typeface="Wingdings"/>
              </a:rPr>
              <a:t>Under which class this drug is ?</a:t>
            </a:r>
          </a:p>
          <a:p>
            <a:r>
              <a:rPr lang="en-US" sz="1400" dirty="0">
                <a:solidFill>
                  <a:schemeClr val="bg1">
                    <a:lumMod val="50000"/>
                  </a:schemeClr>
                </a:solidFill>
              </a:rPr>
              <a:t>Classical DMARDs. </a:t>
            </a:r>
          </a:p>
          <a:p>
            <a:endParaRPr lang="en-US" sz="1400" dirty="0">
              <a:solidFill>
                <a:srgbClr val="1D2E70"/>
              </a:solidFill>
              <a:sym typeface="Wingdings"/>
            </a:endParaRPr>
          </a:p>
          <a:p>
            <a:r>
              <a:rPr lang="en-US" sz="1500" b="1" i="1" u="sng" dirty="0">
                <a:solidFill>
                  <a:srgbClr val="1D2E70"/>
                </a:solidFill>
                <a:sym typeface="Wingdings"/>
              </a:rPr>
              <a:t>Q3: </a:t>
            </a:r>
            <a:r>
              <a:rPr lang="en-US" sz="1500" b="1" i="1" u="sng" dirty="0">
                <a:solidFill>
                  <a:srgbClr val="1D2E70"/>
                </a:solidFill>
              </a:rPr>
              <a:t>What is the mechanism of action of this drugs as anti-</a:t>
            </a:r>
            <a:r>
              <a:rPr lang="en-GB" sz="1500" b="1" i="1" u="sng" dirty="0">
                <a:solidFill>
                  <a:srgbClr val="1D2E70"/>
                </a:solidFill>
              </a:rPr>
              <a:t>Rheumatoid arthritis</a:t>
            </a:r>
            <a:r>
              <a:rPr lang="en-US" sz="1500" b="1" i="1" u="sng" dirty="0">
                <a:solidFill>
                  <a:srgbClr val="1D2E70"/>
                </a:solidFill>
              </a:rPr>
              <a:t> ? </a:t>
            </a:r>
            <a:endParaRPr lang="en-US" sz="1500" b="1" i="1" u="sng" dirty="0">
              <a:solidFill>
                <a:srgbClr val="1D2E70"/>
              </a:solidFill>
              <a:sym typeface="Wingdings"/>
            </a:endParaRPr>
          </a:p>
          <a:p>
            <a:r>
              <a:rPr lang="en-US" sz="1400" dirty="0">
                <a:solidFill>
                  <a:schemeClr val="bg1">
                    <a:lumMod val="50000"/>
                  </a:schemeClr>
                </a:solidFill>
              </a:rPr>
              <a:t>For treatment for this disease we use low dose . It has three mechanisms of action :</a:t>
            </a:r>
          </a:p>
          <a:p>
            <a:pPr marL="342900" indent="-342900">
              <a:buFont typeface="Arial" charset="0"/>
              <a:buChar char="•"/>
            </a:pPr>
            <a:r>
              <a:rPr lang="en-US" sz="1400" dirty="0">
                <a:solidFill>
                  <a:schemeClr val="bg1">
                    <a:lumMod val="50000"/>
                  </a:schemeClr>
                </a:solidFill>
              </a:rPr>
              <a:t>Stimulating the adenosine release from cells, producing an anti-inflammatory effect.</a:t>
            </a:r>
          </a:p>
          <a:p>
            <a:pPr marL="285750" indent="-285750">
              <a:buFont typeface="Arial" charset="0"/>
              <a:buChar char="•"/>
            </a:pPr>
            <a:r>
              <a:rPr lang="en-US" sz="1400" dirty="0">
                <a:solidFill>
                  <a:schemeClr val="bg1">
                    <a:lumMod val="50000"/>
                  </a:schemeClr>
                </a:solidFill>
              </a:rPr>
              <a:t> Inhibition of T-Cells (cell-mediated immune reactions)</a:t>
            </a:r>
          </a:p>
          <a:p>
            <a:pPr marL="285750" indent="-285750">
              <a:buFont typeface="Arial" charset="0"/>
              <a:buChar char="•"/>
            </a:pPr>
            <a:r>
              <a:rPr lang="en-US" sz="1400" dirty="0">
                <a:solidFill>
                  <a:schemeClr val="bg1">
                    <a:lumMod val="50000"/>
                  </a:schemeClr>
                </a:solidFill>
              </a:rPr>
              <a:t>Inhibition of polymorphonuclear chemotaxis</a:t>
            </a:r>
          </a:p>
          <a:p>
            <a:endParaRPr lang="en-US" sz="1400" b="1" i="1" u="sng" dirty="0">
              <a:solidFill>
                <a:srgbClr val="1D2E70"/>
              </a:solidFill>
            </a:endParaRPr>
          </a:p>
          <a:p>
            <a:r>
              <a:rPr lang="en-US" sz="1500" b="1" i="1" u="sng" dirty="0">
                <a:solidFill>
                  <a:srgbClr val="1D2E70"/>
                </a:solidFill>
              </a:rPr>
              <a:t>Q4: In which case we can use the same drug but with high dose? Does it have the same previous mechanism ?  </a:t>
            </a:r>
          </a:p>
          <a:p>
            <a:r>
              <a:rPr lang="en-US" sz="1400" dirty="0">
                <a:solidFill>
                  <a:schemeClr val="bg1">
                    <a:lumMod val="50000"/>
                  </a:schemeClr>
                </a:solidFill>
              </a:rPr>
              <a:t>In cancer chemotherapy.</a:t>
            </a:r>
          </a:p>
          <a:p>
            <a:r>
              <a:rPr lang="en-US" sz="1400" dirty="0">
                <a:solidFill>
                  <a:schemeClr val="bg1">
                    <a:lumMod val="50000"/>
                  </a:schemeClr>
                </a:solidFill>
              </a:rPr>
              <a:t>and the mechanism is different, it is act  by Inhibiting </a:t>
            </a:r>
            <a:r>
              <a:rPr lang="en-US" sz="1400" dirty="0" err="1">
                <a:solidFill>
                  <a:schemeClr val="bg1">
                    <a:lumMod val="50000"/>
                  </a:schemeClr>
                </a:solidFill>
              </a:rPr>
              <a:t>dihydrofolate</a:t>
            </a:r>
            <a:r>
              <a:rPr lang="en-US" sz="1400" dirty="0">
                <a:solidFill>
                  <a:schemeClr val="bg1">
                    <a:lumMod val="50000"/>
                  </a:schemeClr>
                </a:solidFill>
              </a:rPr>
              <a:t> reductase which lead to reduces thymidine &amp; purine synthesis therefore inhibiting DNA synthesis.</a:t>
            </a:r>
          </a:p>
          <a:p>
            <a:endParaRPr lang="en-US" sz="1400" dirty="0">
              <a:solidFill>
                <a:schemeClr val="bg1">
                  <a:lumMod val="50000"/>
                </a:schemeClr>
              </a:solidFill>
            </a:endParaRPr>
          </a:p>
          <a:p>
            <a:r>
              <a:rPr lang="en-US" sz="1500" b="1" i="1" u="sng" dirty="0">
                <a:solidFill>
                  <a:srgbClr val="1D2E70"/>
                </a:solidFill>
              </a:rPr>
              <a:t>Q5:list some of </a:t>
            </a:r>
            <a:r>
              <a:rPr lang="en-US" sz="1500" b="1" i="1" u="sng" dirty="0" err="1">
                <a:solidFill>
                  <a:srgbClr val="1D2E70"/>
                </a:solidFill>
              </a:rPr>
              <a:t>pharmacokinetical</a:t>
            </a:r>
            <a:r>
              <a:rPr lang="en-US" sz="1500" b="1" i="1" u="sng" dirty="0">
                <a:solidFill>
                  <a:srgbClr val="1D2E70"/>
                </a:solidFill>
              </a:rPr>
              <a:t> aspect of this drug as anti-</a:t>
            </a:r>
            <a:r>
              <a:rPr lang="en-GB" sz="1500" b="1" i="1" u="sng" dirty="0">
                <a:solidFill>
                  <a:srgbClr val="1D2E70"/>
                </a:solidFill>
              </a:rPr>
              <a:t>Rheumatoid arthritis</a:t>
            </a:r>
            <a:r>
              <a:rPr lang="en-US" sz="1500" b="1" i="1" u="sng" dirty="0">
                <a:solidFill>
                  <a:srgbClr val="1D2E70"/>
                </a:solidFill>
              </a:rPr>
              <a:t>? </a:t>
            </a:r>
            <a:r>
              <a:rPr lang="en-US" sz="1400" dirty="0">
                <a:solidFill>
                  <a:schemeClr val="bg1">
                    <a:lumMod val="50000"/>
                  </a:schemeClr>
                </a:solidFill>
              </a:rPr>
              <a:t>absorbed after oral administration / Metabolized to a less active hydroxylated product. /</a:t>
            </a:r>
          </a:p>
          <a:p>
            <a:r>
              <a:rPr lang="en-US" sz="1400" dirty="0">
                <a:solidFill>
                  <a:schemeClr val="bg1">
                    <a:lumMod val="50000"/>
                  </a:schemeClr>
                </a:solidFill>
              </a:rPr>
              <a:t>Excreted principally in the urine, but up to 30% may be excreted in bile.</a:t>
            </a:r>
          </a:p>
          <a:p>
            <a:endParaRPr lang="en-US" sz="1400" dirty="0">
              <a:solidFill>
                <a:schemeClr val="bg1">
                  <a:lumMod val="50000"/>
                </a:schemeClr>
              </a:solidFill>
            </a:endParaRPr>
          </a:p>
          <a:p>
            <a:r>
              <a:rPr lang="en-US" sz="1500" b="1" i="1" u="sng" dirty="0">
                <a:solidFill>
                  <a:srgbClr val="1D2E70"/>
                </a:solidFill>
              </a:rPr>
              <a:t>Q6: Is there any drug you suggest it to increase methotrexate efficacy ?</a:t>
            </a:r>
          </a:p>
          <a:p>
            <a:r>
              <a:rPr lang="en-US" sz="1400" dirty="0">
                <a:solidFill>
                  <a:schemeClr val="bg1">
                    <a:lumMod val="50000"/>
                  </a:schemeClr>
                </a:solidFill>
              </a:rPr>
              <a:t>Yes we can use it with hydroxychloroquine</a:t>
            </a:r>
            <a:r>
              <a:rPr lang="en-US" sz="1600" dirty="0">
                <a:solidFill>
                  <a:schemeClr val="bg1">
                    <a:lumMod val="50000"/>
                  </a:schemeClr>
                </a:solidFill>
              </a:rPr>
              <a:t>.</a:t>
            </a:r>
            <a:endParaRPr lang="en-US" sz="1500" b="1" i="1" u="sng" dirty="0">
              <a:solidFill>
                <a:schemeClr val="bg1">
                  <a:lumMod val="50000"/>
                </a:schemeClr>
              </a:solidFill>
            </a:endParaRPr>
          </a:p>
        </p:txBody>
      </p:sp>
    </p:spTree>
    <p:extLst>
      <p:ext uri="{BB962C8B-B14F-4D97-AF65-F5344CB8AC3E}">
        <p14:creationId xmlns:p14="http://schemas.microsoft.com/office/powerpoint/2010/main" val="931100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40105" y="1226912"/>
            <a:ext cx="6748041" cy="7309693"/>
          </a:xfrm>
          <a:prstGeom prst="rect">
            <a:avLst/>
          </a:prstGeom>
          <a:noFill/>
        </p:spPr>
        <p:txBody>
          <a:bodyPr wrap="square" rtlCol="1">
            <a:spAutoFit/>
          </a:bodyPr>
          <a:lstStyle/>
          <a:p>
            <a:r>
              <a:rPr lang="en-US" sz="1500" b="1" i="1" u="sng" dirty="0">
                <a:solidFill>
                  <a:srgbClr val="1D2E70"/>
                </a:solidFill>
              </a:rPr>
              <a:t>Q1: Infliximab which known as “</a:t>
            </a:r>
            <a:r>
              <a:rPr lang="en-US" sz="1500" b="1" i="1" u="sng" dirty="0" err="1">
                <a:solidFill>
                  <a:srgbClr val="1D2E70"/>
                </a:solidFill>
              </a:rPr>
              <a:t>Remicade</a:t>
            </a:r>
            <a:r>
              <a:rPr lang="en-US" sz="1500" b="1" i="1" u="sng" dirty="0">
                <a:solidFill>
                  <a:srgbClr val="1D2E70"/>
                </a:solidFill>
              </a:rPr>
              <a:t>” is one of the common anti-</a:t>
            </a:r>
            <a:r>
              <a:rPr lang="en-US" sz="1500" b="1" i="1" u="sng" dirty="0" err="1">
                <a:solidFill>
                  <a:srgbClr val="1D2E70"/>
                </a:solidFill>
              </a:rPr>
              <a:t>rhuamtoid</a:t>
            </a:r>
            <a:r>
              <a:rPr lang="en-US" sz="1500" b="1" i="1" u="sng" dirty="0">
                <a:solidFill>
                  <a:srgbClr val="1D2E70"/>
                </a:solidFill>
              </a:rPr>
              <a:t> drug, list other clinical uses of this drug ?</a:t>
            </a:r>
          </a:p>
          <a:p>
            <a:r>
              <a:rPr lang="en-US" sz="1400" dirty="0">
                <a:solidFill>
                  <a:schemeClr val="bg1">
                    <a:lumMod val="50000"/>
                  </a:schemeClr>
                </a:solidFill>
              </a:rPr>
              <a:t>Ankylosing spondylitis /  Crohn’s disease / ulcerative colitis.</a:t>
            </a:r>
          </a:p>
          <a:p>
            <a:endParaRPr lang="en-US" sz="1400" dirty="0">
              <a:solidFill>
                <a:schemeClr val="bg1">
                  <a:lumMod val="50000"/>
                </a:schemeClr>
              </a:solidFill>
            </a:endParaRPr>
          </a:p>
          <a:p>
            <a:endParaRPr lang="en-US" sz="1400" dirty="0">
              <a:solidFill>
                <a:srgbClr val="1D2E70"/>
              </a:solidFill>
            </a:endParaRPr>
          </a:p>
          <a:p>
            <a:endParaRPr lang="en-US" sz="1400" dirty="0">
              <a:solidFill>
                <a:srgbClr val="1D2E70"/>
              </a:solidFill>
            </a:endParaRPr>
          </a:p>
          <a:p>
            <a:r>
              <a:rPr lang="en-US" sz="1500" b="1" i="1" u="sng" dirty="0">
                <a:solidFill>
                  <a:srgbClr val="1D2E70"/>
                </a:solidFill>
              </a:rPr>
              <a:t>Q2:</a:t>
            </a:r>
            <a:r>
              <a:rPr lang="en-US" sz="1500" b="1" i="1" u="sng" dirty="0">
                <a:solidFill>
                  <a:srgbClr val="1D2E70"/>
                </a:solidFill>
                <a:sym typeface="Wingdings"/>
              </a:rPr>
              <a:t>Under which class this drug is ?</a:t>
            </a:r>
          </a:p>
          <a:p>
            <a:r>
              <a:rPr lang="en-US" sz="1400" dirty="0">
                <a:solidFill>
                  <a:schemeClr val="bg1">
                    <a:lumMod val="50000"/>
                  </a:schemeClr>
                </a:solidFill>
              </a:rPr>
              <a:t>biologic DMARDs. </a:t>
            </a:r>
          </a:p>
          <a:p>
            <a:endParaRPr lang="en-US" sz="1400" dirty="0">
              <a:solidFill>
                <a:schemeClr val="bg1">
                  <a:lumMod val="50000"/>
                </a:schemeClr>
              </a:solidFill>
              <a:sym typeface="Wingdings"/>
            </a:endParaRPr>
          </a:p>
          <a:p>
            <a:endParaRPr lang="en-US" sz="1400" dirty="0">
              <a:solidFill>
                <a:srgbClr val="1D2E70"/>
              </a:solidFill>
              <a:sym typeface="Wingdings"/>
            </a:endParaRPr>
          </a:p>
          <a:p>
            <a:endParaRPr lang="en-US" sz="1400" dirty="0">
              <a:solidFill>
                <a:srgbClr val="1D2E70"/>
              </a:solidFill>
              <a:sym typeface="Wingdings"/>
            </a:endParaRPr>
          </a:p>
          <a:p>
            <a:r>
              <a:rPr lang="en-US" sz="1500" b="1" i="1" u="sng" dirty="0">
                <a:solidFill>
                  <a:srgbClr val="1D2E70"/>
                </a:solidFill>
                <a:sym typeface="Wingdings"/>
              </a:rPr>
              <a:t>Q3: </a:t>
            </a:r>
            <a:r>
              <a:rPr lang="en-US" sz="1500" b="1" i="1" u="sng" dirty="0">
                <a:solidFill>
                  <a:srgbClr val="1D2E70"/>
                </a:solidFill>
              </a:rPr>
              <a:t>What is the mechanism of action of this drugs as anti-</a:t>
            </a:r>
            <a:r>
              <a:rPr lang="en-GB" sz="1500" b="1" i="1" u="sng" dirty="0">
                <a:solidFill>
                  <a:srgbClr val="1D2E70"/>
                </a:solidFill>
              </a:rPr>
              <a:t>Rheumatoid arthritis</a:t>
            </a:r>
            <a:r>
              <a:rPr lang="en-US" sz="1500" b="1" i="1" u="sng" dirty="0">
                <a:solidFill>
                  <a:srgbClr val="1D2E70"/>
                </a:solidFill>
              </a:rPr>
              <a:t> ? </a:t>
            </a:r>
            <a:endParaRPr lang="en-US" sz="1500" b="1" i="1" u="sng" dirty="0">
              <a:solidFill>
                <a:srgbClr val="1D2E70"/>
              </a:solidFill>
              <a:sym typeface="Wingdings"/>
            </a:endParaRPr>
          </a:p>
          <a:p>
            <a:pPr lvl="0"/>
            <a:r>
              <a:rPr lang="en-US" sz="1400" dirty="0">
                <a:solidFill>
                  <a:schemeClr val="bg1">
                    <a:lumMod val="50000"/>
                  </a:schemeClr>
                </a:solidFill>
              </a:rPr>
              <a:t>The drugs look like antibodies which will bind with the TNF-α or prevent its interaction with the cell surface receptors. This results in down-regulation of macrophage and T-cell function. </a:t>
            </a:r>
          </a:p>
          <a:p>
            <a:pPr lvl="0"/>
            <a:endParaRPr lang="en-US" sz="1400" b="1" i="1" u="sng" dirty="0"/>
          </a:p>
          <a:p>
            <a:pPr lvl="0"/>
            <a:endParaRPr lang="en-US" sz="1400" b="1" i="1" u="sng" dirty="0">
              <a:solidFill>
                <a:srgbClr val="1D2E70"/>
              </a:solidFill>
            </a:endParaRPr>
          </a:p>
          <a:p>
            <a:pPr lvl="0"/>
            <a:endParaRPr lang="en-US" sz="1400" b="1" i="1" u="sng" dirty="0">
              <a:solidFill>
                <a:srgbClr val="1D2E70"/>
              </a:solidFill>
            </a:endParaRPr>
          </a:p>
          <a:p>
            <a:r>
              <a:rPr lang="en-US" sz="1500" b="1" i="1" u="sng" dirty="0">
                <a:solidFill>
                  <a:srgbClr val="1D2E70"/>
                </a:solidFill>
              </a:rPr>
              <a:t>Q4:In which route of administration is usually given ?  </a:t>
            </a:r>
          </a:p>
          <a:p>
            <a:r>
              <a:rPr lang="en-US" sz="1400" dirty="0">
                <a:solidFill>
                  <a:schemeClr val="bg1">
                    <a:lumMod val="50000"/>
                  </a:schemeClr>
                </a:solidFill>
              </a:rPr>
              <a:t>Intravenous infusion (I.V)</a:t>
            </a:r>
          </a:p>
          <a:p>
            <a:endParaRPr lang="en-US" sz="1400" dirty="0">
              <a:solidFill>
                <a:schemeClr val="bg1">
                  <a:lumMod val="50000"/>
                </a:schemeClr>
              </a:solidFill>
            </a:endParaRPr>
          </a:p>
          <a:p>
            <a:endParaRPr lang="en-US" sz="1400" dirty="0">
              <a:solidFill>
                <a:srgbClr val="1D2E70"/>
              </a:solidFill>
            </a:endParaRPr>
          </a:p>
          <a:p>
            <a:endParaRPr lang="en-US" sz="1400" dirty="0">
              <a:solidFill>
                <a:srgbClr val="1D2E70"/>
              </a:solidFill>
            </a:endParaRPr>
          </a:p>
          <a:p>
            <a:r>
              <a:rPr lang="en-US" sz="1500" b="1" i="1" u="sng" dirty="0">
                <a:solidFill>
                  <a:srgbClr val="1D2E70"/>
                </a:solidFill>
              </a:rPr>
              <a:t>Q5: Why in some cases we </a:t>
            </a:r>
            <a:r>
              <a:rPr lang="en-US" sz="1500" b="1" i="1" u="sng" dirty="0" err="1">
                <a:solidFill>
                  <a:srgbClr val="1D2E70"/>
                </a:solidFill>
              </a:rPr>
              <a:t>recommed</a:t>
            </a:r>
            <a:r>
              <a:rPr lang="en-US" sz="1500" b="1" i="1" u="sng" dirty="0">
                <a:solidFill>
                  <a:srgbClr val="1D2E70"/>
                </a:solidFill>
              </a:rPr>
              <a:t> the Concurrent therapy with methotrexate? </a:t>
            </a:r>
          </a:p>
          <a:p>
            <a:r>
              <a:rPr lang="en-US" sz="1400" dirty="0">
                <a:solidFill>
                  <a:schemeClr val="bg1">
                    <a:lumMod val="50000"/>
                  </a:schemeClr>
                </a:solidFill>
              </a:rPr>
              <a:t>To decreases the prevalence of human anti-chimeric antibodies against this drug After intermittent administration.</a:t>
            </a:r>
          </a:p>
          <a:p>
            <a:endParaRPr lang="en-US" sz="1400" dirty="0"/>
          </a:p>
          <a:p>
            <a:endParaRPr lang="en-US" sz="1400" dirty="0"/>
          </a:p>
          <a:p>
            <a:endParaRPr lang="en-US" sz="1400" dirty="0">
              <a:solidFill>
                <a:srgbClr val="1D2E70"/>
              </a:solidFill>
            </a:endParaRPr>
          </a:p>
          <a:p>
            <a:endParaRPr lang="en-US" sz="1400" dirty="0">
              <a:solidFill>
                <a:srgbClr val="1D2E70"/>
              </a:solidFill>
            </a:endParaRPr>
          </a:p>
          <a:p>
            <a:r>
              <a:rPr lang="en-US" sz="1500" b="1" i="1" u="sng" dirty="0">
                <a:solidFill>
                  <a:srgbClr val="1D2E70"/>
                </a:solidFill>
              </a:rPr>
              <a:t>Q6: List two of its ADRS ?</a:t>
            </a:r>
          </a:p>
          <a:p>
            <a:pPr marL="285750" indent="-285750">
              <a:buFont typeface="Arial" charset="0"/>
              <a:buChar char="•"/>
            </a:pPr>
            <a:r>
              <a:rPr lang="en-US" sz="1400" dirty="0">
                <a:solidFill>
                  <a:schemeClr val="bg1">
                    <a:lumMod val="50000"/>
                  </a:schemeClr>
                </a:solidFill>
              </a:rPr>
              <a:t>Upper respiratory tract infections.</a:t>
            </a:r>
          </a:p>
          <a:p>
            <a:pPr marL="285750" indent="-285750">
              <a:buFont typeface="Arial" charset="0"/>
              <a:buChar char="•"/>
            </a:pPr>
            <a:r>
              <a:rPr lang="en-US" sz="1400" dirty="0">
                <a:solidFill>
                  <a:schemeClr val="bg1">
                    <a:lumMod val="50000"/>
                  </a:schemeClr>
                </a:solidFill>
              </a:rPr>
              <a:t>Increase the risk of skin cancers— including melanoma.</a:t>
            </a:r>
          </a:p>
        </p:txBody>
      </p:sp>
      <p:sp>
        <p:nvSpPr>
          <p:cNvPr id="5" name="مربع نص 1"/>
          <p:cNvSpPr txBox="1"/>
          <p:nvPr/>
        </p:nvSpPr>
        <p:spPr>
          <a:xfrm>
            <a:off x="5795721" y="218054"/>
            <a:ext cx="1326777" cy="707886"/>
          </a:xfrm>
          <a:prstGeom prst="rect">
            <a:avLst/>
          </a:prstGeom>
          <a:noFill/>
        </p:spPr>
        <p:txBody>
          <a:bodyPr wrap="square" rtlCol="1">
            <a:spAutoFit/>
          </a:bodyPr>
          <a:lstStyle/>
          <a:p>
            <a:r>
              <a:rPr lang="en-US" sz="4000" b="1" u="sng" dirty="0">
                <a:solidFill>
                  <a:schemeClr val="bg1"/>
                </a:solidFill>
              </a:rPr>
              <a:t>SAQ</a:t>
            </a:r>
            <a:endParaRPr lang="ar-SA" sz="4000" b="1" u="sng" dirty="0">
              <a:solidFill>
                <a:schemeClr val="bg1"/>
              </a:solidFill>
            </a:endParaRPr>
          </a:p>
        </p:txBody>
      </p:sp>
    </p:spTree>
    <p:extLst>
      <p:ext uri="{BB962C8B-B14F-4D97-AF65-F5344CB8AC3E}">
        <p14:creationId xmlns:p14="http://schemas.microsoft.com/office/powerpoint/2010/main" val="370665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p:nvPr/>
        </p:nvSpPr>
        <p:spPr>
          <a:xfrm>
            <a:off x="0" y="1555583"/>
            <a:ext cx="6858000" cy="5016758"/>
          </a:xfrm>
          <a:prstGeom prst="rect">
            <a:avLst/>
          </a:prstGeom>
          <a:noFill/>
        </p:spPr>
        <p:txBody>
          <a:bodyPr wrap="square" rtlCol="1">
            <a:spAutoFit/>
          </a:bodyPr>
          <a:lstStyle/>
          <a:p>
            <a:r>
              <a:rPr lang="en-US" sz="1600" b="1" i="1" u="sng" dirty="0">
                <a:solidFill>
                  <a:srgbClr val="1D2E70"/>
                </a:solidFill>
              </a:rPr>
              <a:t>Q1:Why does the hydroxychloroquine have long half life ? </a:t>
            </a:r>
          </a:p>
          <a:p>
            <a:r>
              <a:rPr lang="en-US" sz="1600" dirty="0">
                <a:solidFill>
                  <a:schemeClr val="bg1">
                    <a:lumMod val="50000"/>
                  </a:schemeClr>
                </a:solidFill>
              </a:rPr>
              <a:t>Due the extensively tissue-bound and protein-bound.</a:t>
            </a:r>
            <a:endParaRPr lang="en-US" sz="1600" dirty="0">
              <a:solidFill>
                <a:schemeClr val="bg1">
                  <a:lumMod val="50000"/>
                </a:schemeClr>
              </a:solidFill>
              <a:sym typeface="Wingdings"/>
            </a:endParaRPr>
          </a:p>
          <a:p>
            <a:endParaRPr lang="en-US" sz="1600" dirty="0">
              <a:solidFill>
                <a:schemeClr val="bg1">
                  <a:lumMod val="50000"/>
                </a:schemeClr>
              </a:solidFill>
              <a:sym typeface="Wingdings"/>
            </a:endParaRPr>
          </a:p>
          <a:p>
            <a:r>
              <a:rPr lang="en-US" sz="1600" dirty="0">
                <a:solidFill>
                  <a:schemeClr val="bg1">
                    <a:lumMod val="50000"/>
                  </a:schemeClr>
                </a:solidFill>
                <a:sym typeface="Wingdings"/>
              </a:rPr>
              <a:t> </a:t>
            </a:r>
          </a:p>
          <a:p>
            <a:endParaRPr lang="en-US" sz="1600" dirty="0">
              <a:sym typeface="Wingdings"/>
            </a:endParaRPr>
          </a:p>
          <a:p>
            <a:endParaRPr lang="en-US" sz="1600" dirty="0">
              <a:solidFill>
                <a:srgbClr val="1D2E70"/>
              </a:solidFill>
              <a:sym typeface="Wingdings"/>
            </a:endParaRPr>
          </a:p>
          <a:p>
            <a:r>
              <a:rPr lang="en-US" sz="1600" dirty="0">
                <a:solidFill>
                  <a:srgbClr val="1D2E70"/>
                </a:solidFill>
                <a:sym typeface="Wingdings"/>
              </a:rPr>
              <a:t> </a:t>
            </a:r>
            <a:r>
              <a:rPr lang="en-US" sz="1600" b="1" i="1" u="sng" dirty="0">
                <a:solidFill>
                  <a:srgbClr val="1D2E70"/>
                </a:solidFill>
              </a:rPr>
              <a:t>Q2 : What can we expect when we know that this drug (hydroxychloroquine) has extensively tissue-bound and protein-bound ?</a:t>
            </a:r>
          </a:p>
          <a:p>
            <a:pPr marL="285750" indent="-285750">
              <a:buFont typeface="Arial" charset="0"/>
              <a:buChar char="•"/>
            </a:pPr>
            <a:r>
              <a:rPr lang="en-US" sz="1600" dirty="0">
                <a:solidFill>
                  <a:schemeClr val="bg1">
                    <a:lumMod val="50000"/>
                  </a:schemeClr>
                </a:solidFill>
                <a:sym typeface="Wingdings"/>
              </a:rPr>
              <a:t>Long </a:t>
            </a:r>
            <a:r>
              <a:rPr lang="en-US" sz="1600" dirty="0">
                <a:solidFill>
                  <a:schemeClr val="bg1">
                    <a:lumMod val="50000"/>
                  </a:schemeClr>
                </a:solidFill>
              </a:rPr>
              <a:t>half-life of up to 45 days.</a:t>
            </a:r>
          </a:p>
          <a:p>
            <a:pPr marL="285750" indent="-285750">
              <a:buFont typeface="Arial" charset="0"/>
              <a:buChar char="•"/>
            </a:pPr>
            <a:r>
              <a:rPr lang="en-US" sz="1600" dirty="0">
                <a:solidFill>
                  <a:schemeClr val="bg1">
                    <a:lumMod val="50000"/>
                  </a:schemeClr>
                </a:solidFill>
              </a:rPr>
              <a:t>Highly concentrated within cells → increases intracellular </a:t>
            </a:r>
            <a:r>
              <a:rPr lang="en-US" sz="1600" dirty="0" err="1">
                <a:solidFill>
                  <a:schemeClr val="bg1">
                    <a:lumMod val="50000"/>
                  </a:schemeClr>
                </a:solidFill>
              </a:rPr>
              <a:t>pH.</a:t>
            </a:r>
            <a:endParaRPr lang="en-US" sz="1600" dirty="0">
              <a:solidFill>
                <a:schemeClr val="bg1">
                  <a:lumMod val="50000"/>
                </a:schemeClr>
              </a:solidFill>
              <a:sym typeface="Wingdings"/>
            </a:endParaRPr>
          </a:p>
          <a:p>
            <a:pPr marL="285750" indent="-285750">
              <a:buFont typeface="Arial" charset="0"/>
              <a:buChar char="•"/>
            </a:pPr>
            <a:endParaRPr lang="en-US" sz="1600" dirty="0">
              <a:solidFill>
                <a:schemeClr val="bg1">
                  <a:lumMod val="50000"/>
                </a:schemeClr>
              </a:solidFill>
              <a:sym typeface="Wingdings"/>
            </a:endParaRPr>
          </a:p>
          <a:p>
            <a:endParaRPr lang="en-US" sz="1600" dirty="0">
              <a:sym typeface="Wingdings"/>
            </a:endParaRPr>
          </a:p>
          <a:p>
            <a:endParaRPr lang="en-US" sz="1600" dirty="0">
              <a:sym typeface="Wingdings"/>
            </a:endParaRPr>
          </a:p>
          <a:p>
            <a:endParaRPr lang="en-US" sz="1600" dirty="0">
              <a:solidFill>
                <a:srgbClr val="1D2E70"/>
              </a:solidFill>
              <a:sym typeface="Wingdings"/>
            </a:endParaRPr>
          </a:p>
          <a:p>
            <a:r>
              <a:rPr lang="en-US" sz="1600" b="1" i="1" u="sng" dirty="0">
                <a:solidFill>
                  <a:srgbClr val="1D2E70"/>
                </a:solidFill>
                <a:sym typeface="Wingdings"/>
              </a:rPr>
              <a:t>Q3:</a:t>
            </a:r>
            <a:r>
              <a:rPr lang="en-US" sz="1600" b="1" i="1" u="sng" dirty="0">
                <a:solidFill>
                  <a:srgbClr val="1D2E70"/>
                </a:solidFill>
              </a:rPr>
              <a:t>Bone marrow suppression &amp; GI ulcerations are example of ADRS of Methotrexate, is there anything can we give the patient to </a:t>
            </a:r>
            <a:r>
              <a:rPr lang="en-US" sz="1600" b="1" i="1" u="sng" dirty="0" err="1">
                <a:solidFill>
                  <a:srgbClr val="1D2E70"/>
                </a:solidFill>
              </a:rPr>
              <a:t>reduse</a:t>
            </a:r>
            <a:r>
              <a:rPr lang="en-US" sz="1600" b="1" i="1" u="sng" dirty="0">
                <a:solidFill>
                  <a:srgbClr val="1D2E70"/>
                </a:solidFill>
              </a:rPr>
              <a:t> these effect?</a:t>
            </a:r>
          </a:p>
          <a:p>
            <a:r>
              <a:rPr lang="en-US" sz="1600" dirty="0">
                <a:solidFill>
                  <a:schemeClr val="bg1">
                    <a:lumMod val="50000"/>
                  </a:schemeClr>
                </a:solidFill>
              </a:rPr>
              <a:t>Yes, the Folic acid reduces GI &amp; bone marrow effects especially in the patient with cancer chemotherapy.</a:t>
            </a:r>
          </a:p>
          <a:p>
            <a:endParaRPr lang="en-US" sz="1600" b="1" i="1" u="sng" dirty="0">
              <a:solidFill>
                <a:schemeClr val="bg1">
                  <a:lumMod val="50000"/>
                </a:schemeClr>
              </a:solidFill>
            </a:endParaRPr>
          </a:p>
          <a:p>
            <a:endParaRPr lang="en-US" sz="1600" b="1" i="1" u="sng" dirty="0">
              <a:sym typeface="Wingdings"/>
            </a:endParaRPr>
          </a:p>
        </p:txBody>
      </p:sp>
      <p:sp>
        <p:nvSpPr>
          <p:cNvPr id="4" name="مربع نص 1"/>
          <p:cNvSpPr txBox="1"/>
          <p:nvPr/>
        </p:nvSpPr>
        <p:spPr>
          <a:xfrm>
            <a:off x="5795721" y="218054"/>
            <a:ext cx="1326777" cy="707886"/>
          </a:xfrm>
          <a:prstGeom prst="rect">
            <a:avLst/>
          </a:prstGeom>
          <a:noFill/>
        </p:spPr>
        <p:txBody>
          <a:bodyPr wrap="square" rtlCol="1">
            <a:spAutoFit/>
          </a:bodyPr>
          <a:lstStyle/>
          <a:p>
            <a:r>
              <a:rPr lang="en-US" sz="4000" b="1" u="sng" dirty="0">
                <a:solidFill>
                  <a:schemeClr val="bg1"/>
                </a:solidFill>
              </a:rPr>
              <a:t>SAQ</a:t>
            </a:r>
            <a:endParaRPr lang="ar-SA" sz="4000" b="1" u="sng" dirty="0">
              <a:solidFill>
                <a:schemeClr val="bg1"/>
              </a:solidFill>
            </a:endParaRPr>
          </a:p>
        </p:txBody>
      </p:sp>
    </p:spTree>
    <p:extLst>
      <p:ext uri="{BB962C8B-B14F-4D97-AF65-F5344CB8AC3E}">
        <p14:creationId xmlns:p14="http://schemas.microsoft.com/office/powerpoint/2010/main" val="118766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38944"/>
            <a:ext cx="6858000" cy="769441"/>
          </a:xfrm>
          <a:prstGeom prst="rect">
            <a:avLst/>
          </a:prstGeom>
          <a:noFill/>
        </p:spPr>
        <p:txBody>
          <a:bodyPr wrap="square" rtlCol="0">
            <a:spAutoFit/>
          </a:bodyPr>
          <a:lstStyle/>
          <a:p>
            <a:pPr algn="ctr"/>
            <a:r>
              <a:rPr lang="en-US" sz="4400" dirty="0">
                <a:hlinkClick r:id="rId2"/>
              </a:rPr>
              <a:t>QUIZ</a:t>
            </a:r>
            <a:endParaRPr lang="en-US" sz="4400" dirty="0"/>
          </a:p>
        </p:txBody>
      </p:sp>
    </p:spTree>
    <p:extLst>
      <p:ext uri="{BB962C8B-B14F-4D97-AF65-F5344CB8AC3E}">
        <p14:creationId xmlns:p14="http://schemas.microsoft.com/office/powerpoint/2010/main" val="3347567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1717" y="399292"/>
            <a:ext cx="3700052" cy="523220"/>
          </a:xfrm>
          <a:prstGeom prst="rect">
            <a:avLst/>
          </a:prstGeom>
          <a:noFill/>
        </p:spPr>
        <p:txBody>
          <a:bodyPr wrap="none" rtlCol="0">
            <a:spAutoFit/>
          </a:bodyPr>
          <a:lstStyle/>
          <a:p>
            <a:pPr algn="r" rtl="1"/>
            <a:r>
              <a:rPr lang="en-GB" sz="2800" b="1" dirty="0">
                <a:solidFill>
                  <a:schemeClr val="bg1"/>
                </a:solidFill>
                <a:latin typeface="Aharoni" panose="02010803020104030203" pitchFamily="2" charset="-79"/>
                <a:cs typeface="Aharoni" panose="02010803020104030203" pitchFamily="2" charset="-79"/>
              </a:rPr>
              <a:t>Rheumatoid arthritis</a:t>
            </a:r>
          </a:p>
        </p:txBody>
      </p:sp>
      <p:sp>
        <p:nvSpPr>
          <p:cNvPr id="3" name="TextBox 2"/>
          <p:cNvSpPr txBox="1"/>
          <p:nvPr/>
        </p:nvSpPr>
        <p:spPr>
          <a:xfrm>
            <a:off x="186266" y="1202267"/>
            <a:ext cx="4993197" cy="1292662"/>
          </a:xfrm>
          <a:prstGeom prst="rect">
            <a:avLst/>
          </a:prstGeom>
          <a:noFill/>
        </p:spPr>
        <p:txBody>
          <a:bodyPr wrap="square" rtlCol="0">
            <a:spAutoFit/>
          </a:bodyPr>
          <a:lstStyle/>
          <a:p>
            <a:pPr rtl="1"/>
            <a:r>
              <a:rPr lang="tr-TR" dirty="0">
                <a:solidFill>
                  <a:srgbClr val="00B050"/>
                </a:solidFill>
                <a:latin typeface="Arial" panose="020B0604020202020204" pitchFamily="34" charset="0"/>
                <a:cs typeface="Arial" panose="020B0604020202020204" pitchFamily="34" charset="0"/>
              </a:rPr>
              <a:t>is a </a:t>
            </a:r>
            <a:r>
              <a:rPr lang="tr-TR" dirty="0">
                <a:solidFill>
                  <a:srgbClr val="FF0000"/>
                </a:solidFill>
                <a:latin typeface="Arial" panose="020B0604020202020204" pitchFamily="34" charset="0"/>
                <a:cs typeface="Arial" panose="020B0604020202020204" pitchFamily="34" charset="0"/>
              </a:rPr>
              <a:t>chronic autoimmune</a:t>
            </a:r>
            <a:r>
              <a:rPr lang="tr-TR" b="1" dirty="0">
                <a:solidFill>
                  <a:srgbClr val="FF0000"/>
                </a:solidFill>
                <a:latin typeface="Arial" panose="020B0604020202020204" pitchFamily="34" charset="0"/>
                <a:cs typeface="Arial" panose="020B0604020202020204" pitchFamily="34" charset="0"/>
              </a:rPr>
              <a:t> </a:t>
            </a:r>
            <a:r>
              <a:rPr lang="tr-TR" dirty="0">
                <a:solidFill>
                  <a:srgbClr val="FF0000"/>
                </a:solidFill>
                <a:latin typeface="Arial" panose="020B0604020202020204" pitchFamily="34" charset="0"/>
                <a:cs typeface="Arial" panose="020B0604020202020204" pitchFamily="34" charset="0"/>
              </a:rPr>
              <a:t>disorder</a:t>
            </a:r>
            <a:r>
              <a:rPr lang="en-US" dirty="0">
                <a:solidFill>
                  <a:srgbClr val="FF0000"/>
                </a:solidFill>
                <a:latin typeface="Arial" panose="020B0604020202020204" pitchFamily="34" charset="0"/>
                <a:cs typeface="Arial" panose="020B0604020202020204" pitchFamily="34" charset="0"/>
              </a:rPr>
              <a:t> </a:t>
            </a:r>
            <a:r>
              <a:rPr lang="en-US" dirty="0">
                <a:solidFill>
                  <a:srgbClr val="00B050"/>
                </a:solidFill>
                <a:latin typeface="Arial" panose="020B0604020202020204" pitchFamily="34" charset="0"/>
                <a:cs typeface="Arial" panose="020B0604020202020204" pitchFamily="34" charset="0"/>
              </a:rPr>
              <a:t>in which the normal immune response is directed against an individual's own tissue.</a:t>
            </a:r>
          </a:p>
          <a:p>
            <a:pPr rtl="1"/>
            <a:r>
              <a:rPr lang="en-US" sz="2400" b="1" dirty="0">
                <a:solidFill>
                  <a:srgbClr val="2E6AA6"/>
                </a:solidFill>
                <a:latin typeface="Arial" panose="020B0604020202020204" pitchFamily="34" charset="0"/>
                <a:cs typeface="Arial" panose="020B0604020202020204" pitchFamily="34" charset="0"/>
              </a:rPr>
              <a:t>Rheumatoid arthritis leading to: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463" y="1238774"/>
            <a:ext cx="1473201" cy="1261070"/>
          </a:xfrm>
          <a:prstGeom prst="rect">
            <a:avLst/>
          </a:prstGeom>
          <a:ln>
            <a:noFill/>
          </a:ln>
          <a:effectLst>
            <a:softEdge rad="112500"/>
          </a:effectLst>
        </p:spPr>
      </p:pic>
      <p:sp>
        <p:nvSpPr>
          <p:cNvPr id="5" name="TextBox 4"/>
          <p:cNvSpPr txBox="1"/>
          <p:nvPr/>
        </p:nvSpPr>
        <p:spPr>
          <a:xfrm>
            <a:off x="186267" y="2494929"/>
            <a:ext cx="6466398" cy="4616648"/>
          </a:xfrm>
          <a:prstGeom prst="rect">
            <a:avLst/>
          </a:prstGeom>
          <a:noFill/>
        </p:spPr>
        <p:txBody>
          <a:bodyPr wrap="square" rtlCol="0">
            <a:spAutoFit/>
          </a:bodyPr>
          <a:lstStyle/>
          <a:p>
            <a:pPr marL="285750" indent="-285750">
              <a:buFont typeface="Arial" charset="0"/>
              <a:buChar char="•"/>
            </a:pPr>
            <a:r>
              <a:rPr lang="en-US" sz="1400" dirty="0">
                <a:latin typeface="Arial" panose="020B0604020202020204" pitchFamily="34" charset="0"/>
                <a:cs typeface="Arial" panose="020B0604020202020204" pitchFamily="34" charset="0"/>
              </a:rPr>
              <a:t>Decline in functional status </a:t>
            </a:r>
            <a:r>
              <a:rPr lang="en-US" sz="1400" dirty="0">
                <a:solidFill>
                  <a:schemeClr val="bg1">
                    <a:lumMod val="50000"/>
                  </a:schemeClr>
                </a:solidFill>
                <a:latin typeface="Arial" panose="020B0604020202020204" pitchFamily="34" charset="0"/>
                <a:cs typeface="Arial" panose="020B0604020202020204" pitchFamily="34" charset="0"/>
              </a:rPr>
              <a:t>(due to the distraction of the joint)</a:t>
            </a:r>
          </a:p>
          <a:p>
            <a:pPr marL="285750" indent="-285750">
              <a:buFont typeface="Arial" charset="0"/>
              <a:buChar char="•"/>
            </a:pPr>
            <a:r>
              <a:rPr lang="en-US" sz="1400" dirty="0">
                <a:latin typeface="Arial" panose="020B0604020202020204" pitchFamily="34" charset="0"/>
                <a:cs typeface="Arial" panose="020B0604020202020204" pitchFamily="34" charset="0"/>
              </a:rPr>
              <a:t>Work disability &amp; socioeconomic costs </a:t>
            </a:r>
            <a:r>
              <a:rPr lang="en-US" sz="1400" dirty="0">
                <a:solidFill>
                  <a:schemeClr val="bg1">
                    <a:lumMod val="50000"/>
                  </a:schemeClr>
                </a:solidFill>
                <a:latin typeface="Arial" panose="020B0604020202020204" pitchFamily="34" charset="0"/>
                <a:cs typeface="Arial" panose="020B0604020202020204" pitchFamily="34" charset="0"/>
              </a:rPr>
              <a:t>(due to distraction of the joint, so the patient cannot move his limb, and the medication so expensive)</a:t>
            </a:r>
          </a:p>
          <a:p>
            <a:pPr marL="285750" indent="-285750">
              <a:buFont typeface="Arial" charset="0"/>
              <a:buChar char="•"/>
            </a:pPr>
            <a:r>
              <a:rPr lang="en-US" sz="1400" dirty="0">
                <a:latin typeface="Arial" panose="020B0604020202020204" pitchFamily="34" charset="0"/>
                <a:cs typeface="Arial" panose="020B0604020202020204" pitchFamily="34" charset="0"/>
              </a:rPr>
              <a:t>Systemic complications</a:t>
            </a:r>
          </a:p>
          <a:p>
            <a:pPr marL="285750" indent="-285750">
              <a:buFont typeface="Arial" charset="0"/>
              <a:buChar char="•"/>
            </a:pPr>
            <a:r>
              <a:rPr lang="en-US" sz="1400" dirty="0">
                <a:latin typeface="Arial" panose="020B0604020202020204" pitchFamily="34" charset="0"/>
                <a:cs typeface="Arial" panose="020B0604020202020204" pitchFamily="34" charset="0"/>
              </a:rPr>
              <a:t>Co-morbidity &amp; Increased mortality </a:t>
            </a:r>
            <a:r>
              <a:rPr lang="en-US" sz="1400" dirty="0">
                <a:solidFill>
                  <a:schemeClr val="bg1">
                    <a:lumMod val="50000"/>
                  </a:schemeClr>
                </a:solidFill>
                <a:latin typeface="Arial" panose="020B0604020202020204" pitchFamily="34" charset="0"/>
                <a:cs typeface="Arial" panose="020B0604020202020204" pitchFamily="34" charset="0"/>
              </a:rPr>
              <a:t>(the disease incurable, the medication just slow the prognosis)</a:t>
            </a:r>
          </a:p>
          <a:p>
            <a:endParaRPr lang="en-US" sz="1400" dirty="0">
              <a:solidFill>
                <a:schemeClr val="bg1">
                  <a:lumMod val="50000"/>
                </a:schemeClr>
              </a:solidFill>
              <a:latin typeface="Arial" panose="020B0604020202020204" pitchFamily="34" charset="0"/>
              <a:cs typeface="Arial" panose="020B0604020202020204" pitchFamily="34" charset="0"/>
            </a:endParaRPr>
          </a:p>
          <a:p>
            <a:endParaRPr lang="en-US" sz="1400" dirty="0">
              <a:solidFill>
                <a:schemeClr val="bg1">
                  <a:lumMod val="50000"/>
                </a:schemeClr>
              </a:solidFill>
              <a:latin typeface="Arial" panose="020B0604020202020204" pitchFamily="34" charset="0"/>
              <a:cs typeface="Arial" panose="020B0604020202020204" pitchFamily="34" charset="0"/>
            </a:endParaRPr>
          </a:p>
          <a:p>
            <a:endParaRPr lang="en-US" sz="1400" dirty="0">
              <a:solidFill>
                <a:schemeClr val="bg1">
                  <a:lumMod val="50000"/>
                </a:schemeClr>
              </a:solidFill>
              <a:latin typeface="Arial" panose="020B0604020202020204" pitchFamily="34" charset="0"/>
              <a:cs typeface="Arial" panose="020B0604020202020204" pitchFamily="34" charset="0"/>
            </a:endParaRPr>
          </a:p>
          <a:p>
            <a:endParaRPr lang="en-US" sz="1400" b="1" dirty="0">
              <a:solidFill>
                <a:schemeClr val="accent1">
                  <a:lumMod val="75000"/>
                </a:schemeClr>
              </a:solidFill>
              <a:latin typeface="Arial" panose="020B0604020202020204" pitchFamily="34" charset="0"/>
              <a:cs typeface="Arial" panose="020B0604020202020204" pitchFamily="34" charset="0"/>
            </a:endParaRPr>
          </a:p>
          <a:p>
            <a:r>
              <a:rPr lang="en-US" sz="1400" b="1" dirty="0">
                <a:solidFill>
                  <a:schemeClr val="accent1">
                    <a:lumMod val="75000"/>
                  </a:schemeClr>
                </a:solidFill>
                <a:latin typeface="Arial" panose="020B0604020202020204" pitchFamily="34" charset="0"/>
                <a:cs typeface="Arial" panose="020B0604020202020204" pitchFamily="34" charset="0"/>
              </a:rPr>
              <a:t>Epidemiology of rheumatoid arthritis</a:t>
            </a:r>
            <a:r>
              <a:rPr lang="en-US" sz="1400" dirty="0">
                <a:solidFill>
                  <a:srgbClr val="2E6AA6"/>
                </a:solidFill>
                <a:latin typeface="Arial" panose="020B0604020202020204" pitchFamily="34" charset="0"/>
                <a:cs typeface="Arial" panose="020B0604020202020204" pitchFamily="34" charset="0"/>
              </a:rPr>
              <a:t>:</a:t>
            </a:r>
          </a:p>
          <a:p>
            <a:endParaRPr lang="en-US" sz="1400" dirty="0">
              <a:solidFill>
                <a:srgbClr val="2E6AA6"/>
              </a:solidFill>
              <a:latin typeface="Arial" panose="020B0604020202020204" pitchFamily="34" charset="0"/>
              <a:cs typeface="Arial" panose="020B0604020202020204" pitchFamily="34" charset="0"/>
            </a:endParaRPr>
          </a:p>
          <a:p>
            <a:pPr marL="285750" indent="-285750">
              <a:buFont typeface="Arial" charset="0"/>
              <a:buChar char="•"/>
            </a:pPr>
            <a:r>
              <a:rPr lang="en-US" sz="1400" dirty="0">
                <a:latin typeface="Arial" panose="020B0604020202020204" pitchFamily="34" charset="0"/>
                <a:cs typeface="Arial" panose="020B0604020202020204" pitchFamily="34" charset="0"/>
              </a:rPr>
              <a:t>Affects 1-2 % of the adult population. </a:t>
            </a:r>
            <a:r>
              <a:rPr lang="en-US" sz="1400" dirty="0">
                <a:solidFill>
                  <a:schemeClr val="bg1">
                    <a:lumMod val="50000"/>
                  </a:schemeClr>
                </a:solidFill>
                <a:latin typeface="Arial" panose="020B0604020202020204" pitchFamily="34" charset="0"/>
                <a:cs typeface="Arial" panose="020B0604020202020204" pitchFamily="34" charset="0"/>
              </a:rPr>
              <a:t>(1-2% of people around the world have this disease)</a:t>
            </a:r>
          </a:p>
          <a:p>
            <a:pPr marL="285750" indent="-285750">
              <a:buFont typeface="Arial" charset="0"/>
              <a:buChar char="•"/>
            </a:pPr>
            <a:r>
              <a:rPr lang="en-GB" sz="1400" dirty="0">
                <a:latin typeface="Arial" panose="020B0604020202020204" pitchFamily="34" charset="0"/>
                <a:cs typeface="Arial" panose="020B0604020202020204" pitchFamily="34" charset="0"/>
              </a:rPr>
              <a:t>It’s common in women than men (2 or 3 times).</a:t>
            </a:r>
          </a:p>
          <a:p>
            <a:pPr marL="285750" indent="-285750">
              <a:buFont typeface="Arial" charset="0"/>
              <a:buChar char="•"/>
            </a:pPr>
            <a:r>
              <a:rPr lang="en-US" sz="1400" dirty="0">
                <a:latin typeface="Arial" panose="020B0604020202020204" pitchFamily="34" charset="0"/>
                <a:cs typeface="Arial" panose="020B0604020202020204" pitchFamily="34" charset="0"/>
              </a:rPr>
              <a:t>Usually appears between ages 25 and 40 years.</a:t>
            </a:r>
          </a:p>
          <a:p>
            <a:pPr marL="285750" indent="-285750">
              <a:buFont typeface="Arial" charset="0"/>
              <a:buChar char="•"/>
            </a:pPr>
            <a:r>
              <a:rPr lang="en-US" sz="1400" dirty="0">
                <a:latin typeface="Arial" panose="020B0604020202020204" pitchFamily="34" charset="0"/>
                <a:cs typeface="Arial" panose="020B0604020202020204" pitchFamily="34" charset="0"/>
              </a:rPr>
              <a:t>The incidence also increases with age, peaking between the 4</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and 6</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decades. </a:t>
            </a:r>
            <a:r>
              <a:rPr lang="en-US" sz="1400" dirty="0">
                <a:solidFill>
                  <a:schemeClr val="bg1">
                    <a:lumMod val="50000"/>
                  </a:schemeClr>
                </a:solidFill>
                <a:latin typeface="Arial" panose="020B0604020202020204" pitchFamily="34" charset="0"/>
                <a:cs typeface="Arial" panose="020B0604020202020204" pitchFamily="34" charset="0"/>
              </a:rPr>
              <a:t>(it means the incidence of the disease is very high between 40 to 60)</a:t>
            </a:r>
            <a:endParaRPr lang="en-US" sz="1400" dirty="0">
              <a:latin typeface="Arial" panose="020B0604020202020204" pitchFamily="34" charset="0"/>
              <a:cs typeface="Arial" panose="020B0604020202020204" pitchFamily="34" charset="0"/>
            </a:endParaRPr>
          </a:p>
          <a:p>
            <a:pPr marL="285750" indent="-285750">
              <a:buFont typeface="Arial" charset="0"/>
              <a:buChar char="•"/>
            </a:pPr>
            <a:r>
              <a:rPr lang="en-US" sz="1400" dirty="0">
                <a:latin typeface="Arial" panose="020B0604020202020204" pitchFamily="34" charset="0"/>
                <a:cs typeface="Arial" panose="020B0604020202020204" pitchFamily="34" charset="0"/>
              </a:rPr>
              <a:t>Causes pain, disability and loss of function</a:t>
            </a:r>
            <a:r>
              <a:rPr lang="en-GB" sz="1400" dirty="0">
                <a:latin typeface="Arial" panose="020B0604020202020204" pitchFamily="34" charset="0"/>
                <a:cs typeface="Arial" panose="020B0604020202020204" pitchFamily="34" charset="0"/>
              </a:rPr>
              <a:t>. </a:t>
            </a:r>
            <a:r>
              <a:rPr lang="en-GB" sz="1400" dirty="0">
                <a:solidFill>
                  <a:schemeClr val="bg1">
                    <a:lumMod val="50000"/>
                  </a:schemeClr>
                </a:solidFill>
                <a:latin typeface="Arial" panose="020B0604020202020204" pitchFamily="34" charset="0"/>
                <a:cs typeface="Arial" panose="020B0604020202020204" pitchFamily="34" charset="0"/>
              </a:rPr>
              <a:t>(again the joint is lost, so the patient cannot move his limbs probably)</a:t>
            </a:r>
            <a:endParaRPr lang="tr-TR" sz="1400" dirty="0">
              <a:latin typeface="Arial" panose="020B0604020202020204" pitchFamily="34" charset="0"/>
              <a:cs typeface="Arial" panose="020B0604020202020204" pitchFamily="34" charset="0"/>
            </a:endParaRPr>
          </a:p>
        </p:txBody>
      </p:sp>
      <p:sp>
        <p:nvSpPr>
          <p:cNvPr id="6" name="Round Same Side Corner Rectangle 5"/>
          <p:cNvSpPr/>
          <p:nvPr/>
        </p:nvSpPr>
        <p:spPr>
          <a:xfrm>
            <a:off x="156634" y="4161808"/>
            <a:ext cx="6525664" cy="718389"/>
          </a:xfrm>
          <a:prstGeom prst="round2SameRect">
            <a:avLst/>
          </a:prstGeom>
          <a:solidFill>
            <a:schemeClr val="bg1"/>
          </a:solidFill>
          <a:ln w="28575">
            <a:solidFill>
              <a:srgbClr val="2E6A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lumMod val="50000"/>
                  </a:schemeClr>
                </a:solidFill>
                <a:latin typeface="Arial" panose="020B0604020202020204" pitchFamily="34" charset="0"/>
                <a:cs typeface="Arial" panose="020B0604020202020204" pitchFamily="34" charset="0"/>
              </a:rPr>
              <a:t>Extra:</a:t>
            </a:r>
            <a:r>
              <a:rPr lang="en-US" sz="1200" dirty="0">
                <a:solidFill>
                  <a:schemeClr val="bg1">
                    <a:lumMod val="50000"/>
                  </a:schemeClr>
                </a:solidFill>
                <a:latin typeface="Arial" panose="020B0604020202020204" pitchFamily="34" charset="0"/>
                <a:cs typeface="Arial" panose="020B0604020202020204" pitchFamily="34" charset="0"/>
              </a:rPr>
              <a:t>There was an association between </a:t>
            </a:r>
            <a:r>
              <a:rPr lang="en-US" sz="1200" b="1" u="sng" dirty="0">
                <a:solidFill>
                  <a:schemeClr val="bg1">
                    <a:lumMod val="50000"/>
                  </a:schemeClr>
                </a:solidFill>
                <a:latin typeface="Arial" panose="020B0604020202020204" pitchFamily="34" charset="0"/>
                <a:cs typeface="Arial" panose="020B0604020202020204" pitchFamily="34" charset="0"/>
              </a:rPr>
              <a:t>high</a:t>
            </a:r>
            <a:r>
              <a:rPr lang="en-US" sz="1200" dirty="0">
                <a:solidFill>
                  <a:schemeClr val="bg1">
                    <a:lumMod val="50000"/>
                  </a:schemeClr>
                </a:solidFill>
                <a:latin typeface="Arial" panose="020B0604020202020204" pitchFamily="34" charset="0"/>
                <a:cs typeface="Arial" panose="020B0604020202020204" pitchFamily="34" charset="0"/>
              </a:rPr>
              <a:t> socioeconomic status </a:t>
            </a:r>
            <a:r>
              <a:rPr lang="en-US" sz="1200" b="1" u="sng" dirty="0">
                <a:solidFill>
                  <a:schemeClr val="bg1">
                    <a:lumMod val="50000"/>
                  </a:schemeClr>
                </a:solidFill>
                <a:latin typeface="Arial" panose="020B0604020202020204" pitchFamily="34" charset="0"/>
                <a:cs typeface="Arial" panose="020B0604020202020204" pitchFamily="34" charset="0"/>
              </a:rPr>
              <a:t>and lower </a:t>
            </a:r>
            <a:r>
              <a:rPr lang="en-US" sz="1200" dirty="0">
                <a:solidFill>
                  <a:schemeClr val="bg1">
                    <a:lumMod val="50000"/>
                  </a:schemeClr>
                </a:solidFill>
                <a:latin typeface="Arial" panose="020B0604020202020204" pitchFamily="34" charset="0"/>
                <a:cs typeface="Arial" panose="020B0604020202020204" pitchFamily="34" charset="0"/>
              </a:rPr>
              <a:t>risk of rheumatoid arthritis. </a:t>
            </a:r>
            <a:r>
              <a:rPr lang="en-US" sz="1200" b="1" dirty="0">
                <a:solidFill>
                  <a:schemeClr val="bg1">
                    <a:lumMod val="50000"/>
                  </a:schemeClr>
                </a:solidFill>
                <a:latin typeface="Arial" panose="020B0604020202020204" pitchFamily="34" charset="0"/>
                <a:cs typeface="Arial" panose="020B0604020202020204" pitchFamily="34" charset="0"/>
              </a:rPr>
              <a:t>Patients of RA without university degrees was 40% higher compared with those with university degrees.</a:t>
            </a:r>
          </a:p>
        </p:txBody>
      </p:sp>
      <p:sp>
        <p:nvSpPr>
          <p:cNvPr id="8" name="Snip Single Corner Rectangle 7"/>
          <p:cNvSpPr/>
          <p:nvPr/>
        </p:nvSpPr>
        <p:spPr>
          <a:xfrm>
            <a:off x="156634" y="7509832"/>
            <a:ext cx="2682240" cy="541365"/>
          </a:xfrm>
          <a:prstGeom prst="snip1Rect">
            <a:avLst/>
          </a:prstGeom>
          <a:solidFill>
            <a:schemeClr val="bg1"/>
          </a:solidFill>
          <a:ln w="28575">
            <a:solidFill>
              <a:srgbClr val="2E6A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sz="1600" dirty="0">
                <a:solidFill>
                  <a:srgbClr val="00B050"/>
                </a:solidFill>
              </a:rPr>
              <a:t>Note: where’s deformity there’s loss of function</a:t>
            </a:r>
            <a:endParaRPr lang="ar-SA" sz="1600" dirty="0">
              <a:solidFill>
                <a:srgbClr val="00B050"/>
              </a:solidFill>
            </a:endParaRPr>
          </a:p>
        </p:txBody>
      </p:sp>
      <p:sp>
        <p:nvSpPr>
          <p:cNvPr id="9" name="Round Same Side Corner Rectangle 8">
            <a:hlinkClick r:id="rId3"/>
          </p:cNvPr>
          <p:cNvSpPr/>
          <p:nvPr/>
        </p:nvSpPr>
        <p:spPr>
          <a:xfrm>
            <a:off x="186266" y="8119493"/>
            <a:ext cx="2240280" cy="365760"/>
          </a:xfrm>
          <a:prstGeom prst="round2SameRect">
            <a:avLst/>
          </a:prstGeom>
          <a:solidFill>
            <a:schemeClr val="bg1"/>
          </a:solidFill>
          <a:ln w="28575">
            <a:solidFill>
              <a:srgbClr val="2E6AA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dirty="0">
                <a:solidFill>
                  <a:schemeClr val="bg1">
                    <a:lumMod val="50000"/>
                  </a:schemeClr>
                </a:solidFill>
              </a:rPr>
              <a:t>Video might help you</a:t>
            </a:r>
            <a:endParaRPr lang="ar-SA" dirty="0">
              <a:solidFill>
                <a:schemeClr val="bg1">
                  <a:lumMod val="50000"/>
                </a:schemeClr>
              </a:solidFill>
            </a:endParaRPr>
          </a:p>
        </p:txBody>
      </p:sp>
    </p:spTree>
    <p:extLst>
      <p:ext uri="{BB962C8B-B14F-4D97-AF65-F5344CB8AC3E}">
        <p14:creationId xmlns:p14="http://schemas.microsoft.com/office/powerpoint/2010/main" val="135799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b="19990"/>
          <a:stretch/>
        </p:blipFill>
        <p:spPr bwMode="auto">
          <a:xfrm>
            <a:off x="61484" y="4539771"/>
            <a:ext cx="4402667" cy="2834187"/>
          </a:xfrm>
          <a:prstGeom prst="rect">
            <a:avLst/>
          </a:prstGeom>
          <a:noFill/>
          <a:ln w="9525">
            <a:noFill/>
            <a:miter lim="800000"/>
            <a:headEnd/>
            <a:tailEnd/>
          </a:ln>
        </p:spPr>
      </p:pic>
      <p:sp>
        <p:nvSpPr>
          <p:cNvPr id="2" name="TextBox 1"/>
          <p:cNvSpPr txBox="1"/>
          <p:nvPr/>
        </p:nvSpPr>
        <p:spPr>
          <a:xfrm>
            <a:off x="2350035" y="93575"/>
            <a:ext cx="4507965" cy="1200329"/>
          </a:xfrm>
          <a:prstGeom prst="rect">
            <a:avLst/>
          </a:prstGeom>
          <a:noFill/>
        </p:spPr>
        <p:txBody>
          <a:bodyPr wrap="none" rtlCol="0">
            <a:spAutoFit/>
          </a:bodyPr>
          <a:lstStyle/>
          <a:p>
            <a:pPr algn="r"/>
            <a:r>
              <a:rPr lang="en-US" sz="2400" b="1" dirty="0">
                <a:solidFill>
                  <a:schemeClr val="bg1"/>
                </a:solidFill>
                <a:latin typeface="Arial" panose="020B0604020202020204" pitchFamily="34" charset="0"/>
                <a:cs typeface="Arial" panose="020B0604020202020204" pitchFamily="34" charset="0"/>
              </a:rPr>
              <a:t>Pathogenesis of </a:t>
            </a:r>
            <a:r>
              <a:rPr lang="en-GB" sz="2400" b="1" dirty="0">
                <a:solidFill>
                  <a:schemeClr val="bg1"/>
                </a:solidFill>
                <a:latin typeface="Arial" panose="020B0604020202020204" pitchFamily="34" charset="0"/>
                <a:cs typeface="Arial" panose="020B0604020202020204" pitchFamily="34" charset="0"/>
              </a:rPr>
              <a:t>Rheumatoid </a:t>
            </a:r>
          </a:p>
          <a:p>
            <a:pPr algn="r"/>
            <a:r>
              <a:rPr lang="en-GB" sz="2400" b="1" dirty="0">
                <a:solidFill>
                  <a:schemeClr val="bg1"/>
                </a:solidFill>
                <a:latin typeface="Arial" panose="020B0604020202020204" pitchFamily="34" charset="0"/>
                <a:cs typeface="Arial" panose="020B0604020202020204" pitchFamily="34" charset="0"/>
              </a:rPr>
              <a:t>arthritis</a:t>
            </a:r>
          </a:p>
          <a:p>
            <a:pPr algn="r"/>
            <a:endParaRPr lang="en-US" sz="2400" b="1" dirty="0">
              <a:solidFill>
                <a:schemeClr val="bg1"/>
              </a:solidFill>
              <a:latin typeface="Arial" panose="020B0604020202020204" pitchFamily="34" charset="0"/>
              <a:cs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2590320769"/>
              </p:ext>
            </p:extLst>
          </p:nvPr>
        </p:nvGraphicFramePr>
        <p:xfrm>
          <a:off x="130476" y="1118868"/>
          <a:ext cx="6487722" cy="3511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326060" y="4767570"/>
            <a:ext cx="2438401" cy="3139321"/>
          </a:xfrm>
          <a:prstGeom prst="rect">
            <a:avLst/>
          </a:prstGeom>
          <a:solidFill>
            <a:schemeClr val="bg1"/>
          </a:solidFill>
          <a:ln>
            <a:solidFill>
              <a:schemeClr val="bg1">
                <a:lumMod val="50000"/>
              </a:schemeClr>
            </a:solidFill>
          </a:ln>
        </p:spPr>
        <p:txBody>
          <a:bodyPr wrap="square" rtlCol="0">
            <a:spAutoFit/>
          </a:bodyPr>
          <a:lstStyle/>
          <a:p>
            <a:pPr marL="228600" indent="-228600">
              <a:buFont typeface="+mj-lt"/>
              <a:buAutoNum type="arabicPeriod"/>
            </a:pPr>
            <a:r>
              <a:rPr lang="en-US" sz="1200" dirty="0">
                <a:solidFill>
                  <a:schemeClr val="bg1">
                    <a:lumMod val="50000"/>
                  </a:schemeClr>
                </a:solidFill>
              </a:rPr>
              <a:t>Inflammation which will stimulate T-cells (T helper 1)</a:t>
            </a:r>
          </a:p>
          <a:p>
            <a:pPr marL="228600" indent="-228600">
              <a:buFont typeface="+mj-lt"/>
              <a:buAutoNum type="arabicPeriod"/>
            </a:pPr>
            <a:r>
              <a:rPr lang="en-US" sz="1200" dirty="0">
                <a:solidFill>
                  <a:schemeClr val="bg1">
                    <a:lumMod val="50000"/>
                  </a:schemeClr>
                </a:solidFill>
              </a:rPr>
              <a:t>T-cells stimulate macrophages</a:t>
            </a:r>
          </a:p>
          <a:p>
            <a:pPr marL="228600" lvl="0" indent="-228600">
              <a:buFont typeface="+mj-lt"/>
              <a:buAutoNum type="arabicPeriod"/>
            </a:pPr>
            <a:r>
              <a:rPr lang="en-US" sz="1200" dirty="0">
                <a:solidFill>
                  <a:schemeClr val="bg1">
                    <a:lumMod val="50000"/>
                  </a:schemeClr>
                </a:solidFill>
              </a:rPr>
              <a:t>Macrophages produces cytokines (TNF-α, IL-6)</a:t>
            </a:r>
          </a:p>
          <a:p>
            <a:pPr marL="228600" lvl="0" indent="-228600">
              <a:buFont typeface="+mj-lt"/>
              <a:buAutoNum type="arabicPeriod"/>
            </a:pPr>
            <a:r>
              <a:rPr lang="en-US" sz="1200" dirty="0">
                <a:solidFill>
                  <a:schemeClr val="bg1">
                    <a:lumMod val="50000"/>
                  </a:schemeClr>
                </a:solidFill>
              </a:rPr>
              <a:t>Cytokines stimulate osteoclast and fibroblast </a:t>
            </a:r>
            <a:endParaRPr lang="en-US" sz="1200" dirty="0"/>
          </a:p>
          <a:p>
            <a:pPr marL="228600" lvl="0" indent="-228600">
              <a:buFont typeface="+mj-lt"/>
              <a:buAutoNum type="arabicPeriod"/>
            </a:pPr>
            <a:r>
              <a:rPr lang="en-US" sz="1200" dirty="0">
                <a:solidFill>
                  <a:schemeClr val="bg1">
                    <a:lumMod val="50000"/>
                  </a:schemeClr>
                </a:solidFill>
              </a:rPr>
              <a:t>Osteoclast and fibroblast lysis proteins (the proteins in the collagen by enzymes called collagenase)</a:t>
            </a:r>
          </a:p>
          <a:p>
            <a:pPr marL="228600" indent="-228600">
              <a:buFont typeface="+mj-lt"/>
              <a:buAutoNum type="arabicPeriod"/>
            </a:pPr>
            <a:r>
              <a:rPr lang="en-US" sz="1100" dirty="0">
                <a:solidFill>
                  <a:schemeClr val="bg1">
                    <a:lumMod val="50000"/>
                  </a:schemeClr>
                </a:solidFill>
              </a:rPr>
              <a:t>Other way cytokines (TNF-α and IL-6) stimulate more cytokines and more inflammatory cells which damage the bone and cartilage)</a:t>
            </a:r>
          </a:p>
          <a:p>
            <a:pPr marL="228600" indent="-228600">
              <a:buFont typeface="+mj-lt"/>
              <a:buAutoNum type="arabicPeriod"/>
            </a:pPr>
            <a:r>
              <a:rPr lang="en-US" sz="1100" dirty="0">
                <a:solidFill>
                  <a:schemeClr val="bg1">
                    <a:lumMod val="50000"/>
                  </a:schemeClr>
                </a:solidFill>
              </a:rPr>
              <a:t>The outcomes is there is erosion of the cartilage and bone damage</a:t>
            </a:r>
          </a:p>
        </p:txBody>
      </p:sp>
      <p:sp>
        <p:nvSpPr>
          <p:cNvPr id="11" name="TextBox 10"/>
          <p:cNvSpPr txBox="1"/>
          <p:nvPr/>
        </p:nvSpPr>
        <p:spPr>
          <a:xfrm>
            <a:off x="1542193" y="7937222"/>
            <a:ext cx="2102354" cy="553998"/>
          </a:xfrm>
          <a:prstGeom prst="rect">
            <a:avLst/>
          </a:prstGeom>
          <a:noFill/>
          <a:ln>
            <a:solidFill>
              <a:schemeClr val="bg1">
                <a:lumMod val="50000"/>
              </a:schemeClr>
            </a:solidFill>
          </a:ln>
        </p:spPr>
        <p:txBody>
          <a:bodyPr wrap="square" rtlCol="0">
            <a:spAutoFit/>
          </a:bodyPr>
          <a:lstStyle/>
          <a:p>
            <a:r>
              <a:rPr lang="en-US" sz="1000">
                <a:solidFill>
                  <a:schemeClr val="bg1">
                    <a:lumMod val="50000"/>
                  </a:schemeClr>
                </a:solidFill>
              </a:rPr>
              <a:t>*the red arrows are where the drugs produce their effect (like inhibit the cytokines)</a:t>
            </a:r>
          </a:p>
        </p:txBody>
      </p:sp>
      <p:sp>
        <p:nvSpPr>
          <p:cNvPr id="15" name="Oval 14"/>
          <p:cNvSpPr/>
          <p:nvPr/>
        </p:nvSpPr>
        <p:spPr>
          <a:xfrm>
            <a:off x="1038766" y="4667570"/>
            <a:ext cx="246743" cy="1999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lumMod val="50000"/>
                  </a:schemeClr>
                </a:solidFill>
              </a:rPr>
              <a:t>1</a:t>
            </a:r>
          </a:p>
        </p:txBody>
      </p:sp>
      <p:sp>
        <p:nvSpPr>
          <p:cNvPr id="16" name="Oval 15"/>
          <p:cNvSpPr/>
          <p:nvPr/>
        </p:nvSpPr>
        <p:spPr>
          <a:xfrm>
            <a:off x="2371623" y="4920241"/>
            <a:ext cx="246743" cy="1999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rPr>
              <a:t>2</a:t>
            </a:r>
          </a:p>
        </p:txBody>
      </p:sp>
      <p:sp>
        <p:nvSpPr>
          <p:cNvPr id="17" name="Oval 16"/>
          <p:cNvSpPr/>
          <p:nvPr/>
        </p:nvSpPr>
        <p:spPr>
          <a:xfrm>
            <a:off x="3397804" y="5384428"/>
            <a:ext cx="246743" cy="1999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rPr>
              <a:t>3</a:t>
            </a:r>
          </a:p>
        </p:txBody>
      </p:sp>
      <p:sp>
        <p:nvSpPr>
          <p:cNvPr id="18" name="Oval 17"/>
          <p:cNvSpPr/>
          <p:nvPr/>
        </p:nvSpPr>
        <p:spPr>
          <a:xfrm>
            <a:off x="2296513" y="5583505"/>
            <a:ext cx="246743" cy="1999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rPr>
              <a:t>4</a:t>
            </a:r>
          </a:p>
        </p:txBody>
      </p:sp>
      <p:sp>
        <p:nvSpPr>
          <p:cNvPr id="19" name="Oval 18"/>
          <p:cNvSpPr/>
          <p:nvPr/>
        </p:nvSpPr>
        <p:spPr>
          <a:xfrm>
            <a:off x="1478944" y="6383474"/>
            <a:ext cx="246743" cy="1999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rPr>
              <a:t>5</a:t>
            </a:r>
          </a:p>
        </p:txBody>
      </p:sp>
      <p:sp>
        <p:nvSpPr>
          <p:cNvPr id="20" name="Oval 19"/>
          <p:cNvSpPr/>
          <p:nvPr/>
        </p:nvSpPr>
        <p:spPr>
          <a:xfrm>
            <a:off x="3097185" y="6371041"/>
            <a:ext cx="246743" cy="1999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rPr>
              <a:t>6</a:t>
            </a:r>
          </a:p>
        </p:txBody>
      </p:sp>
      <p:sp>
        <p:nvSpPr>
          <p:cNvPr id="21" name="Oval 20"/>
          <p:cNvSpPr/>
          <p:nvPr/>
        </p:nvSpPr>
        <p:spPr>
          <a:xfrm>
            <a:off x="2262817" y="6884152"/>
            <a:ext cx="246743" cy="199999"/>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rPr>
              <a:t>7</a:t>
            </a:r>
          </a:p>
        </p:txBody>
      </p:sp>
      <p:sp>
        <p:nvSpPr>
          <p:cNvPr id="22" name="Rounded Rectangle 21">
            <a:hlinkClick r:id="rId8"/>
          </p:cNvPr>
          <p:cNvSpPr/>
          <p:nvPr/>
        </p:nvSpPr>
        <p:spPr>
          <a:xfrm>
            <a:off x="125652" y="7960456"/>
            <a:ext cx="1219200" cy="533400"/>
          </a:xfrm>
          <a:prstGeom prst="roundRect">
            <a:avLst/>
          </a:prstGeom>
          <a:solidFill>
            <a:schemeClr val="bg1"/>
          </a:solidFill>
          <a:ln w="28575">
            <a:solidFill>
              <a:srgbClr val="9A261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GB" dirty="0">
                <a:solidFill>
                  <a:schemeClr val="bg1">
                    <a:lumMod val="50000"/>
                  </a:schemeClr>
                </a:solidFill>
              </a:rPr>
              <a:t>Video</a:t>
            </a:r>
            <a:endParaRPr lang="ar-SA" dirty="0">
              <a:solidFill>
                <a:schemeClr val="bg1">
                  <a:lumMod val="50000"/>
                </a:schemeClr>
              </a:solidFill>
            </a:endParaRPr>
          </a:p>
        </p:txBody>
      </p:sp>
    </p:spTree>
    <p:extLst>
      <p:ext uri="{BB962C8B-B14F-4D97-AF65-F5344CB8AC3E}">
        <p14:creationId xmlns:p14="http://schemas.microsoft.com/office/powerpoint/2010/main" val="24036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3051" y="439468"/>
            <a:ext cx="4264949" cy="523220"/>
          </a:xfrm>
          <a:prstGeom prst="rect">
            <a:avLst/>
          </a:prstGeom>
          <a:noFill/>
        </p:spPr>
        <p:txBody>
          <a:bodyPr wrap="none" rtlCol="0">
            <a:spAutoFit/>
          </a:bodyPr>
          <a:lstStyle/>
          <a:p>
            <a:pPr algn="r"/>
            <a:r>
              <a:rPr lang="en-US" sz="2800" b="1" dirty="0">
                <a:solidFill>
                  <a:schemeClr val="bg2">
                    <a:lumMod val="90000"/>
                  </a:schemeClr>
                </a:solidFill>
              </a:rPr>
              <a:t>Extra information about RA</a:t>
            </a:r>
          </a:p>
        </p:txBody>
      </p:sp>
      <p:pic>
        <p:nvPicPr>
          <p:cNvPr id="5" name="Picture 2"/>
          <p:cNvPicPr>
            <a:picLocks noGrp="1" noChangeAspect="1" noChangeArrowheads="1"/>
          </p:cNvPicPr>
          <p:nvPr>
            <p:ph sz="quarter" idx="1"/>
          </p:nvPr>
        </p:nvPicPr>
        <p:blipFill>
          <a:blip r:embed="rId2" cstate="print"/>
          <a:srcRect/>
          <a:stretch>
            <a:fillRect/>
          </a:stretch>
        </p:blipFill>
        <p:spPr bwMode="auto">
          <a:xfrm>
            <a:off x="3625516" y="1355834"/>
            <a:ext cx="2991081" cy="2338472"/>
          </a:xfrm>
          <a:prstGeom prst="rect">
            <a:avLst/>
          </a:prstGeom>
          <a:noFill/>
          <a:ln w="9525">
            <a:noFill/>
            <a:miter lim="800000"/>
            <a:headEnd/>
            <a:tailEnd/>
          </a:ln>
        </p:spPr>
      </p:pic>
      <p:sp>
        <p:nvSpPr>
          <p:cNvPr id="6" name="TextBox 5"/>
          <p:cNvSpPr txBox="1"/>
          <p:nvPr/>
        </p:nvSpPr>
        <p:spPr>
          <a:xfrm>
            <a:off x="128336" y="1617129"/>
            <a:ext cx="3336759" cy="1815882"/>
          </a:xfrm>
          <a:prstGeom prst="rect">
            <a:avLst/>
          </a:prstGeom>
          <a:solidFill>
            <a:schemeClr val="bg1"/>
          </a:solidFill>
          <a:ln w="28575">
            <a:solidFill>
              <a:srgbClr val="2E6AA6"/>
            </a:solidFill>
          </a:ln>
        </p:spPr>
        <p:txBody>
          <a:bodyPr wrap="square" rtlCol="0">
            <a:spAutoFit/>
          </a:bodyPr>
          <a:lstStyle/>
          <a:p>
            <a:r>
              <a:rPr lang="en-US" sz="1600" b="1">
                <a:solidFill>
                  <a:schemeClr val="bg1">
                    <a:lumMod val="50000"/>
                  </a:schemeClr>
                </a:solidFill>
                <a:cs typeface="JasmineUPC" panose="02020603050405020304" pitchFamily="18" charset="-34"/>
              </a:rPr>
              <a:t>It affect more Than Just Joints, Rheumatoid Arthritis Affects the Rest of Your Body: (signs &amp; symptoms)</a:t>
            </a:r>
          </a:p>
          <a:p>
            <a:r>
              <a:rPr lang="en-GB" sz="1600">
                <a:solidFill>
                  <a:schemeClr val="bg1">
                    <a:lumMod val="50000"/>
                  </a:schemeClr>
                </a:solidFill>
                <a:cs typeface="JasmineUPC" panose="02020603050405020304" pitchFamily="18" charset="-34"/>
              </a:rPr>
              <a:t>Anaemia, osteoporosis, weight loss (because of fatigue), amyloidosis renal, cardiovascular and neurological complication.</a:t>
            </a:r>
          </a:p>
        </p:txBody>
      </p:sp>
      <p:sp>
        <p:nvSpPr>
          <p:cNvPr id="7" name="TextBox 6"/>
          <p:cNvSpPr txBox="1"/>
          <p:nvPr/>
        </p:nvSpPr>
        <p:spPr>
          <a:xfrm>
            <a:off x="344906" y="4315759"/>
            <a:ext cx="6112042" cy="2462213"/>
          </a:xfrm>
          <a:prstGeom prst="rect">
            <a:avLst/>
          </a:prstGeom>
          <a:solidFill>
            <a:schemeClr val="bg1"/>
          </a:solidFill>
          <a:ln w="28575">
            <a:solidFill>
              <a:srgbClr val="2E6AA6"/>
            </a:solidFill>
          </a:ln>
        </p:spPr>
        <p:txBody>
          <a:bodyPr wrap="square" rtlCol="0">
            <a:spAutoFit/>
          </a:bodyPr>
          <a:lstStyle/>
          <a:p>
            <a:pPr marL="285750" indent="-285750">
              <a:buFont typeface="Arial" charset="0"/>
              <a:buChar char="•"/>
            </a:pPr>
            <a:r>
              <a:rPr lang="en-US" sz="1400" b="1" dirty="0">
                <a:solidFill>
                  <a:schemeClr val="bg1">
                    <a:lumMod val="50000"/>
                  </a:schemeClr>
                </a:solidFill>
                <a:cs typeface="JasmineUPC" panose="02020603050405020304" pitchFamily="18" charset="-34"/>
              </a:rPr>
              <a:t>Extra: </a:t>
            </a:r>
            <a:r>
              <a:rPr lang="en-US" sz="1400" dirty="0">
                <a:solidFill>
                  <a:schemeClr val="bg1">
                    <a:lumMod val="50000"/>
                  </a:schemeClr>
                </a:solidFill>
                <a:cs typeface="JasmineUPC" panose="02020603050405020304" pitchFamily="18" charset="-34"/>
              </a:rPr>
              <a:t>Constitutional symptoms such as fever, loss of appetite and weight loss are also caused by cytokines released into the blood stream.</a:t>
            </a:r>
            <a:r>
              <a:rPr lang="en-US" sz="1400" dirty="0">
                <a:solidFill>
                  <a:schemeClr val="bg1">
                    <a:lumMod val="50000"/>
                  </a:schemeClr>
                </a:solidFill>
              </a:rPr>
              <a:t> </a:t>
            </a:r>
            <a:r>
              <a:rPr lang="en-US" sz="1400" dirty="0">
                <a:solidFill>
                  <a:schemeClr val="bg1">
                    <a:lumMod val="50000"/>
                  </a:schemeClr>
                </a:solidFill>
                <a:cs typeface="JasmineUPC" panose="02020603050405020304" pitchFamily="18" charset="-34"/>
              </a:rPr>
              <a:t>The chronic inflammation caused by RA leads to raised hepcidin levels, leading to </a:t>
            </a:r>
            <a:r>
              <a:rPr lang="en-US" sz="1400" b="1" dirty="0">
                <a:solidFill>
                  <a:schemeClr val="bg1">
                    <a:lumMod val="50000"/>
                  </a:schemeClr>
                </a:solidFill>
                <a:cs typeface="JasmineUPC" panose="02020603050405020304" pitchFamily="18" charset="-34"/>
              </a:rPr>
              <a:t>anemia</a:t>
            </a:r>
            <a:r>
              <a:rPr lang="en-US" sz="1400" dirty="0">
                <a:solidFill>
                  <a:schemeClr val="bg1">
                    <a:lumMod val="50000"/>
                  </a:schemeClr>
                </a:solidFill>
                <a:cs typeface="JasmineUPC" panose="02020603050405020304" pitchFamily="18" charset="-34"/>
              </a:rPr>
              <a:t> of chronic disease where iron is poorly absorbed and also sequestered into macrophages.</a:t>
            </a:r>
          </a:p>
          <a:p>
            <a:pPr marL="285750" indent="-285750">
              <a:buFont typeface="Arial" charset="0"/>
              <a:buChar char="•"/>
            </a:pPr>
            <a:r>
              <a:rPr lang="en-GB" sz="1400" b="1" dirty="0">
                <a:solidFill>
                  <a:schemeClr val="bg1">
                    <a:lumMod val="50000"/>
                  </a:schemeClr>
                </a:solidFill>
                <a:cs typeface="JasmineUPC" panose="02020603050405020304" pitchFamily="18" charset="-34"/>
              </a:rPr>
              <a:t>Neurological complication</a:t>
            </a:r>
            <a:r>
              <a:rPr lang="en-GB" sz="1400" dirty="0">
                <a:solidFill>
                  <a:schemeClr val="bg1">
                    <a:lumMod val="50000"/>
                  </a:schemeClr>
                </a:solidFill>
                <a:cs typeface="JasmineUPC" panose="02020603050405020304" pitchFamily="18" charset="-34"/>
              </a:rPr>
              <a:t>, the most common is carpel tunnel syndrome.</a:t>
            </a:r>
          </a:p>
          <a:p>
            <a:pPr marL="285750" indent="-285750">
              <a:buFont typeface="Arial" charset="0"/>
              <a:buChar char="•"/>
            </a:pPr>
            <a:r>
              <a:rPr lang="en-GB" sz="1400" b="1" dirty="0">
                <a:solidFill>
                  <a:schemeClr val="bg1">
                    <a:lumMod val="50000"/>
                  </a:schemeClr>
                </a:solidFill>
                <a:cs typeface="JasmineUPC" panose="02020603050405020304" pitchFamily="18" charset="-34"/>
              </a:rPr>
              <a:t>Osteoporosis</a:t>
            </a:r>
            <a:r>
              <a:rPr lang="en-GB" sz="1400" dirty="0">
                <a:solidFill>
                  <a:schemeClr val="bg1">
                    <a:lumMod val="50000"/>
                  </a:schemeClr>
                </a:solidFill>
                <a:cs typeface="JasmineUPC" panose="02020603050405020304" pitchFamily="18" charset="-34"/>
              </a:rPr>
              <a:t> occurs around inflamed joints </a:t>
            </a:r>
            <a:r>
              <a:rPr lang="en-US" sz="1400" dirty="0">
                <a:solidFill>
                  <a:schemeClr val="bg1">
                    <a:lumMod val="50000"/>
                  </a:schemeClr>
                </a:solidFill>
                <a:cs typeface="JasmineUPC" panose="02020603050405020304" pitchFamily="18" charset="-34"/>
              </a:rPr>
              <a:t>Most commonly involved are the small joints of the hands, feet and cervical spine</a:t>
            </a:r>
            <a:r>
              <a:rPr lang="en-GB" sz="1400" dirty="0">
                <a:solidFill>
                  <a:schemeClr val="bg1">
                    <a:lumMod val="50000"/>
                  </a:schemeClr>
                </a:solidFill>
                <a:cs typeface="JasmineUPC" panose="02020603050405020304" pitchFamily="18" charset="-34"/>
              </a:rPr>
              <a:t> caused by inflammatory cytokines.</a:t>
            </a:r>
          </a:p>
          <a:p>
            <a:pPr marL="285750" indent="-285750">
              <a:buFont typeface="Arial" charset="0"/>
              <a:buChar char="•"/>
            </a:pPr>
            <a:r>
              <a:rPr lang="en-GB" sz="1400" b="1" dirty="0">
                <a:solidFill>
                  <a:schemeClr val="bg1">
                    <a:lumMod val="50000"/>
                  </a:schemeClr>
                </a:solidFill>
                <a:cs typeface="JasmineUPC" panose="02020603050405020304" pitchFamily="18" charset="-34"/>
              </a:rPr>
              <a:t>amyloidosis renal  </a:t>
            </a:r>
            <a:r>
              <a:rPr lang="en-US" sz="1400" dirty="0">
                <a:solidFill>
                  <a:schemeClr val="bg1">
                    <a:lumMod val="50000"/>
                  </a:schemeClr>
                </a:solidFill>
                <a:cs typeface="JasmineUPC" panose="02020603050405020304" pitchFamily="18" charset="-34"/>
              </a:rPr>
              <a:t>RA may affect the kidney glomerulus directly</a:t>
            </a:r>
          </a:p>
          <a:p>
            <a:pPr marL="285750" indent="-285750">
              <a:buFont typeface="Arial" charset="0"/>
              <a:buChar char="•"/>
            </a:pPr>
            <a:r>
              <a:rPr lang="en-US" sz="1400" b="1" dirty="0">
                <a:solidFill>
                  <a:schemeClr val="bg1">
                    <a:lumMod val="50000"/>
                  </a:schemeClr>
                </a:solidFill>
                <a:cs typeface="JasmineUPC" panose="02020603050405020304" pitchFamily="18" charset="-34"/>
              </a:rPr>
              <a:t>cardiovascular risk factors </a:t>
            </a:r>
            <a:r>
              <a:rPr lang="en-US" sz="1400" dirty="0">
                <a:solidFill>
                  <a:schemeClr val="bg1">
                    <a:lumMod val="50000"/>
                  </a:schemeClr>
                </a:solidFill>
                <a:cs typeface="JasmineUPC" panose="02020603050405020304" pitchFamily="18" charset="-34"/>
              </a:rPr>
              <a:t>such as blood lipids and blood pressure</a:t>
            </a:r>
            <a:endParaRPr lang="en-US" sz="1400" dirty="0">
              <a:solidFill>
                <a:schemeClr val="bg1">
                  <a:lumMod val="50000"/>
                </a:schemeClr>
              </a:solidFill>
            </a:endParaRPr>
          </a:p>
        </p:txBody>
      </p:sp>
    </p:spTree>
    <p:extLst>
      <p:ext uri="{BB962C8B-B14F-4D97-AF65-F5344CB8AC3E}">
        <p14:creationId xmlns:p14="http://schemas.microsoft.com/office/powerpoint/2010/main" val="81244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www.arthritis-research.com/content/figures/ar2418-5-l.jpg">
            <a:hlinkClick r:id="rId2"/>
          </p:cNvPr>
          <p:cNvPicPr>
            <a:picLocks noChangeAspect="1" noChangeArrowheads="1"/>
          </p:cNvPicPr>
          <p:nvPr/>
        </p:nvPicPr>
        <p:blipFill>
          <a:blip r:embed="rId3" cstate="print"/>
          <a:srcRect/>
          <a:stretch>
            <a:fillRect/>
          </a:stretch>
        </p:blipFill>
        <p:spPr bwMode="auto">
          <a:xfrm>
            <a:off x="3865377" y="2833344"/>
            <a:ext cx="2898771" cy="3320713"/>
          </a:xfrm>
          <a:prstGeom prst="rect">
            <a:avLst/>
          </a:prstGeom>
          <a:noFill/>
        </p:spPr>
      </p:pic>
      <p:sp>
        <p:nvSpPr>
          <p:cNvPr id="4" name="TextBox 3"/>
          <p:cNvSpPr txBox="1"/>
          <p:nvPr/>
        </p:nvSpPr>
        <p:spPr>
          <a:xfrm>
            <a:off x="2496165" y="386624"/>
            <a:ext cx="4361835" cy="523220"/>
          </a:xfrm>
          <a:prstGeom prst="rect">
            <a:avLst/>
          </a:prstGeom>
          <a:noFill/>
        </p:spPr>
        <p:txBody>
          <a:bodyPr wrap="none" rtlCol="0">
            <a:spAutoFit/>
          </a:bodyPr>
          <a:lstStyle/>
          <a:p>
            <a:pPr algn="r"/>
            <a:r>
              <a:rPr lang="en-US" sz="2800" b="1" dirty="0">
                <a:solidFill>
                  <a:schemeClr val="bg1"/>
                </a:solidFill>
              </a:rPr>
              <a:t>Rational for early treatment</a:t>
            </a:r>
          </a:p>
        </p:txBody>
      </p:sp>
      <p:sp>
        <p:nvSpPr>
          <p:cNvPr id="6" name="TextBox 5"/>
          <p:cNvSpPr txBox="1"/>
          <p:nvPr/>
        </p:nvSpPr>
        <p:spPr>
          <a:xfrm>
            <a:off x="324851" y="1207094"/>
            <a:ext cx="6104977" cy="1477328"/>
          </a:xfrm>
          <a:prstGeom prst="rect">
            <a:avLst/>
          </a:prstGeom>
          <a:noFill/>
        </p:spPr>
        <p:txBody>
          <a:bodyPr wrap="square" rtlCol="0">
            <a:spAutoFit/>
          </a:bodyPr>
          <a:lstStyle/>
          <a:p>
            <a:pPr marL="342900" indent="-342900">
              <a:buFont typeface="+mj-lt"/>
              <a:buAutoNum type="arabicPeriod"/>
            </a:pPr>
            <a:r>
              <a:rPr lang="en-US" dirty="0"/>
              <a:t>Early phenomenon: joint damage + disability</a:t>
            </a:r>
          </a:p>
          <a:p>
            <a:pPr marL="342900" indent="-342900">
              <a:buFont typeface="+mj-lt"/>
              <a:buAutoNum type="arabicPeriod"/>
            </a:pPr>
            <a:r>
              <a:rPr lang="en-US" dirty="0"/>
              <a:t>Less than 2 years of disease activity: bone erosions in 93% of the patients</a:t>
            </a:r>
          </a:p>
          <a:p>
            <a:pPr marL="342900" indent="-342900">
              <a:buFont typeface="+mj-lt"/>
              <a:buAutoNum type="arabicPeriod"/>
            </a:pPr>
            <a:r>
              <a:rPr lang="en-US" dirty="0"/>
              <a:t>At 10 years of disease activity: 50% of the patient will be work disabled</a:t>
            </a:r>
          </a:p>
        </p:txBody>
      </p:sp>
      <p:graphicFrame>
        <p:nvGraphicFramePr>
          <p:cNvPr id="7" name="Diagram 6"/>
          <p:cNvGraphicFramePr/>
          <p:nvPr>
            <p:extLst>
              <p:ext uri="{D42A27DB-BD31-4B8C-83A1-F6EECF244321}">
                <p14:modId xmlns:p14="http://schemas.microsoft.com/office/powerpoint/2010/main" val="1136773531"/>
              </p:ext>
            </p:extLst>
          </p:nvPr>
        </p:nvGraphicFramePr>
        <p:xfrm>
          <a:off x="324852" y="2536094"/>
          <a:ext cx="3483375" cy="38924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24853" y="6807200"/>
            <a:ext cx="3483375" cy="1600438"/>
          </a:xfrm>
          <a:prstGeom prst="rect">
            <a:avLst/>
          </a:prstGeom>
          <a:solidFill>
            <a:schemeClr val="bg1"/>
          </a:solidFill>
          <a:ln w="28575">
            <a:solidFill>
              <a:srgbClr val="2E6AA6"/>
            </a:solidFill>
          </a:ln>
        </p:spPr>
        <p:txBody>
          <a:bodyPr wrap="square" rtlCol="0">
            <a:spAutoFit/>
          </a:bodyPr>
          <a:lstStyle/>
          <a:p>
            <a:pPr algn="r"/>
            <a:r>
              <a:rPr lang="ar-SA" sz="1400">
                <a:solidFill>
                  <a:schemeClr val="bg1">
                    <a:lumMod val="50000"/>
                  </a:schemeClr>
                </a:solidFill>
              </a:rPr>
              <a:t>مختصر الكلام إذا عالجت المرض من بدري </a:t>
            </a:r>
            <a:r>
              <a:rPr lang="ar-SA" sz="1400" err="1">
                <a:solidFill>
                  <a:schemeClr val="bg1">
                    <a:lumMod val="50000"/>
                  </a:schemeClr>
                </a:solidFill>
              </a:rPr>
              <a:t>بيقل</a:t>
            </a:r>
            <a:r>
              <a:rPr lang="ar-SA" sz="1400">
                <a:solidFill>
                  <a:schemeClr val="bg1">
                    <a:lumMod val="50000"/>
                  </a:schemeClr>
                </a:solidFill>
              </a:rPr>
              <a:t> تطور المرض ويقدر الشخص يعيش لوقت طويل</a:t>
            </a:r>
          </a:p>
          <a:p>
            <a:pPr algn="r"/>
            <a:r>
              <a:rPr lang="ar-SA" sz="1400">
                <a:solidFill>
                  <a:schemeClr val="bg1">
                    <a:lumMod val="50000"/>
                  </a:schemeClr>
                </a:solidFill>
              </a:rPr>
              <a:t>إذا عالجت المريض بعد وقت طويل خلاص المفاصل اختفت وما أقدر أرجعها مره ثانية فالأدوية ما راح تفيد بشي واحتمالية موت المريض عالية</a:t>
            </a:r>
          </a:p>
          <a:p>
            <a:pPr algn="r"/>
            <a:r>
              <a:rPr lang="ar-SA" sz="1400">
                <a:solidFill>
                  <a:schemeClr val="bg1">
                    <a:lumMod val="50000"/>
                  </a:schemeClr>
                </a:solidFill>
              </a:rPr>
              <a:t>*افهموا إن الأدوية هذي ما تعالج المرض وتخليه يختفي، هي بس تقلل تطور المرض</a:t>
            </a:r>
            <a:endParaRPr lang="en-US" sz="1400">
              <a:solidFill>
                <a:schemeClr val="bg1">
                  <a:lumMod val="50000"/>
                </a:schemeClr>
              </a:solidFill>
            </a:endParaRPr>
          </a:p>
        </p:txBody>
      </p:sp>
    </p:spTree>
    <p:extLst>
      <p:ext uri="{BB962C8B-B14F-4D97-AF65-F5344CB8AC3E}">
        <p14:creationId xmlns:p14="http://schemas.microsoft.com/office/powerpoint/2010/main" val="16430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2"/>
          <p:cNvGraphicFramePr>
            <a:graphicFrameLocks noGrp="1"/>
          </p:cNvGraphicFramePr>
          <p:nvPr>
            <p:ph idx="1"/>
            <p:extLst>
              <p:ext uri="{D42A27DB-BD31-4B8C-83A1-F6EECF244321}">
                <p14:modId xmlns:p14="http://schemas.microsoft.com/office/powerpoint/2010/main" val="1639735600"/>
              </p:ext>
            </p:extLst>
          </p:nvPr>
        </p:nvGraphicFramePr>
        <p:xfrm>
          <a:off x="192504" y="1101494"/>
          <a:ext cx="6513095" cy="4536843"/>
        </p:xfrm>
        <a:graphic>
          <a:graphicData uri="http://schemas.openxmlformats.org/drawingml/2006/table">
            <a:tbl>
              <a:tblPr rtl="1" firstRow="1" bandRow="1">
                <a:tableStyleId>{6E25E649-3F16-4E02-A733-19D2CDBF48F0}</a:tableStyleId>
              </a:tblPr>
              <a:tblGrid>
                <a:gridCol w="5266967">
                  <a:extLst>
                    <a:ext uri="{9D8B030D-6E8A-4147-A177-3AD203B41FA5}">
                      <a16:colId xmlns:a16="http://schemas.microsoft.com/office/drawing/2014/main" val="320052218"/>
                    </a:ext>
                  </a:extLst>
                </a:gridCol>
                <a:gridCol w="1246128">
                  <a:extLst>
                    <a:ext uri="{9D8B030D-6E8A-4147-A177-3AD203B41FA5}">
                      <a16:colId xmlns:a16="http://schemas.microsoft.com/office/drawing/2014/main" val="3152624460"/>
                    </a:ext>
                  </a:extLst>
                </a:gridCol>
              </a:tblGrid>
              <a:tr h="1801526">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a:t>Anti-inflammatory drugs with an intermediate rate of action (slower than NSAIDs but faster than other DMARDs). </a:t>
                      </a:r>
                      <a:endParaRPr lang="ar-SA" sz="1200" b="0"/>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a:t>May be administered in low to moderate doses to achieve rapid disease control before the onset of fully effective DMARD therapy</a:t>
                      </a:r>
                      <a:r>
                        <a:rPr lang="en-GB" sz="1200" b="0"/>
                        <a:t>.</a:t>
                      </a:r>
                      <a:r>
                        <a:rPr lang="en-GB" sz="1200" b="0" baseline="0"/>
                        <a:t> </a:t>
                      </a:r>
                      <a:r>
                        <a:rPr lang="en-GB" sz="1200" b="0" baseline="0">
                          <a:solidFill>
                            <a:schemeClr val="bg1">
                              <a:lumMod val="75000"/>
                            </a:schemeClr>
                          </a:solidFill>
                        </a:rPr>
                        <a:t>(Used in acute diseases with DMARDs just to relieve the pain until the DMARDs start to produce their action)</a:t>
                      </a:r>
                      <a:endParaRPr lang="ar-SA" sz="1200" b="0">
                        <a:solidFill>
                          <a:schemeClr val="bg1">
                            <a:lumMod val="75000"/>
                          </a:schemeClr>
                        </a:solidFill>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a:t>Reserved for temporary control of severe exacerbations and long-term use in patients with severe disease not controlled by other agents.</a:t>
                      </a:r>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a:t>too toxic for routine chronic use </a:t>
                      </a:r>
                      <a:r>
                        <a:rPr lang="en-US" sz="1200" b="0">
                          <a:solidFill>
                            <a:schemeClr val="bg1">
                              <a:lumMod val="75000"/>
                            </a:schemeClr>
                          </a:solidFill>
                        </a:rPr>
                        <a:t>(that means we use glucocorticoids</a:t>
                      </a:r>
                      <a:r>
                        <a:rPr lang="en-US" sz="1200" b="0" baseline="0">
                          <a:solidFill>
                            <a:schemeClr val="bg1">
                              <a:lumMod val="75000"/>
                            </a:schemeClr>
                          </a:solidFill>
                        </a:rPr>
                        <a:t> for short time, if we use it for long time it will be toxic)</a:t>
                      </a:r>
                      <a:endParaRPr lang="en-US" sz="1200" b="0">
                        <a:solidFill>
                          <a:schemeClr val="bg1">
                            <a:lumMod val="75000"/>
                          </a:schemeClr>
                        </a:solidFill>
                        <a:latin typeface="Andalus" panose="02020603050405020304" pitchFamily="18" charset="-78"/>
                        <a:cs typeface="Andalus" panose="02020603050405020304" pitchFamily="18" charset="-78"/>
                      </a:endParaRPr>
                    </a:p>
                  </a:txBody>
                  <a:tcPr/>
                </a:tc>
                <a:tc>
                  <a:txBody>
                    <a:bodyPr/>
                    <a:lstStyle/>
                    <a:p>
                      <a:pPr algn="ctr" rtl="1"/>
                      <a:r>
                        <a:rPr lang="en-GB" sz="1200" b="0"/>
                        <a:t>Glucocorticoids</a:t>
                      </a:r>
                      <a:endParaRPr lang="ar-SA" sz="1200" b="0"/>
                    </a:p>
                  </a:txBody>
                  <a:tcPr anchor="ctr"/>
                </a:tc>
                <a:extLst>
                  <a:ext uri="{0D108BD9-81ED-4DB2-BD59-A6C34878D82A}">
                    <a16:rowId xmlns:a16="http://schemas.microsoft.com/office/drawing/2014/main" val="3492256808"/>
                  </a:ext>
                </a:extLst>
              </a:tr>
              <a:tr h="174859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dirty="0"/>
                        <a:t>Rapid onset of action</a:t>
                      </a:r>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dirty="0"/>
                        <a:t>Used in acute cases to relief inflammation &amp; pain</a:t>
                      </a:r>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dirty="0"/>
                        <a:t>Provide partial relief of pain and stiffness</a:t>
                      </a:r>
                      <a:r>
                        <a:rPr lang="en-GB" sz="1200" b="0" baseline="0" dirty="0"/>
                        <a:t> </a:t>
                      </a:r>
                      <a:r>
                        <a:rPr lang="en-GB" sz="1200" b="0" baseline="0" dirty="0">
                          <a:solidFill>
                            <a:schemeClr val="bg1">
                              <a:lumMod val="65000"/>
                            </a:schemeClr>
                          </a:solidFill>
                        </a:rPr>
                        <a:t>(Gives temporary relief and she/he can moves joint easily)</a:t>
                      </a:r>
                      <a:endParaRPr lang="en-US" sz="1200" b="0" dirty="0">
                        <a:solidFill>
                          <a:schemeClr val="bg1">
                            <a:lumMod val="65000"/>
                          </a:schemeClr>
                        </a:solidFill>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dirty="0"/>
                        <a:t>Do not slow the progression of the disease</a:t>
                      </a:r>
                      <a:endParaRPr lang="ar-SA" sz="1200" b="0" dirty="0"/>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dirty="0"/>
                        <a:t>Can not stop formation of new deformity</a:t>
                      </a:r>
                    </a:p>
                    <a:p>
                      <a:pPr marL="0" marR="0" lvl="0" indent="0" algn="l" defTabSz="914400" rtl="1" eaLnBrk="1" fontAlgn="auto" latinLnBrk="0" hangingPunct="1">
                        <a:lnSpc>
                          <a:spcPct val="100000"/>
                        </a:lnSpc>
                        <a:spcBef>
                          <a:spcPts val="0"/>
                        </a:spcBef>
                        <a:spcAft>
                          <a:spcPts val="0"/>
                        </a:spcAft>
                        <a:buClrTx/>
                        <a:buSzTx/>
                        <a:buFontTx/>
                        <a:buNone/>
                        <a:tabLst/>
                        <a:defRPr/>
                      </a:pPr>
                      <a:r>
                        <a:rPr lang="en-US" sz="1200" b="0" dirty="0"/>
                        <a:t>Chronic use should be minimized due to the possibility of side effects, including gastritis and peptic ulcer disease as well as impairment of renal function. </a:t>
                      </a:r>
                      <a:r>
                        <a:rPr lang="en-US" sz="1200" b="0" dirty="0">
                          <a:solidFill>
                            <a:schemeClr val="bg1">
                              <a:lumMod val="65000"/>
                            </a:schemeClr>
                          </a:solidFill>
                        </a:rPr>
                        <a:t>(that means we cannot use NSAIDs for</a:t>
                      </a:r>
                      <a:r>
                        <a:rPr lang="en-US" sz="1200" b="0" baseline="0" dirty="0">
                          <a:solidFill>
                            <a:schemeClr val="bg1">
                              <a:lumMod val="65000"/>
                            </a:schemeClr>
                          </a:solidFill>
                        </a:rPr>
                        <a:t> long time or in high dose</a:t>
                      </a:r>
                      <a:r>
                        <a:rPr lang="en-US" sz="1200" b="0" dirty="0">
                          <a:solidFill>
                            <a:schemeClr val="bg1">
                              <a:lumMod val="65000"/>
                            </a:schemeClr>
                          </a:solidFill>
                        </a:rPr>
                        <a:t>)</a:t>
                      </a:r>
                      <a:endParaRPr lang="en-US" sz="1200" b="0" dirty="0">
                        <a:solidFill>
                          <a:schemeClr val="bg1">
                            <a:lumMod val="65000"/>
                          </a:schemeClr>
                        </a:solidFill>
                        <a:latin typeface="Andalus" panose="02020603050405020304" pitchFamily="18" charset="-78"/>
                        <a:cs typeface="Andalus" panose="02020603050405020304" pitchFamily="18" charset="-78"/>
                      </a:endParaRPr>
                    </a:p>
                  </a:txBody>
                  <a:tcPr/>
                </a:tc>
                <a:tc>
                  <a:txBody>
                    <a:bodyPr/>
                    <a:lstStyle/>
                    <a:p>
                      <a:pPr algn="ctr" rtl="1"/>
                      <a:r>
                        <a:rPr lang="en-GB" sz="1200" b="0"/>
                        <a:t>NSAIDs</a:t>
                      </a:r>
                      <a:endParaRPr lang="ar-SA" sz="1200" b="0"/>
                    </a:p>
                  </a:txBody>
                  <a:tcPr anchor="ctr"/>
                </a:tc>
                <a:extLst>
                  <a:ext uri="{0D108BD9-81ED-4DB2-BD59-A6C34878D82A}">
                    <a16:rowId xmlns:a16="http://schemas.microsoft.com/office/drawing/2014/main" val="3383406846"/>
                  </a:ext>
                </a:extLst>
              </a:tr>
              <a:tr h="986727">
                <a:tc>
                  <a:txBody>
                    <a:bodyPr/>
                    <a:lstStyle/>
                    <a:p>
                      <a:pPr eaLnBrk="1" hangingPunct="1"/>
                      <a:r>
                        <a:rPr lang="en-US" sz="1200" b="0"/>
                        <a:t>Slow onset of action</a:t>
                      </a:r>
                    </a:p>
                    <a:p>
                      <a:pPr eaLnBrk="1" hangingPunct="1"/>
                      <a:r>
                        <a:rPr lang="en-US" sz="1200" b="0"/>
                        <a:t>Arrest progression of the disease</a:t>
                      </a:r>
                    </a:p>
                    <a:p>
                      <a:pPr eaLnBrk="1" hangingPunct="1"/>
                      <a:r>
                        <a:rPr lang="en-US" sz="1200" b="0"/>
                        <a:t>Prevent formation of new deformity</a:t>
                      </a:r>
                    </a:p>
                    <a:p>
                      <a:pPr eaLnBrk="1" hangingPunct="1"/>
                      <a:r>
                        <a:rPr lang="en-US" sz="1200" b="0"/>
                        <a:t>Used in chronic cases when deformity is existing</a:t>
                      </a:r>
                    </a:p>
                  </a:txBody>
                  <a:tcPr/>
                </a:tc>
                <a:tc>
                  <a:txBody>
                    <a:bodyPr/>
                    <a:lstStyle/>
                    <a:p>
                      <a:pPr algn="ctr" rtl="1"/>
                      <a:r>
                        <a:rPr lang="en-GB" sz="1200" b="0" dirty="0"/>
                        <a:t>DMARDs</a:t>
                      </a:r>
                      <a:endParaRPr lang="ar-SA" sz="1200" b="0" dirty="0"/>
                    </a:p>
                  </a:txBody>
                  <a:tcPr anchor="ctr"/>
                </a:tc>
                <a:extLst>
                  <a:ext uri="{0D108BD9-81ED-4DB2-BD59-A6C34878D82A}">
                    <a16:rowId xmlns:a16="http://schemas.microsoft.com/office/drawing/2014/main" val="1974379330"/>
                  </a:ext>
                </a:extLst>
              </a:tr>
            </a:tbl>
          </a:graphicData>
        </a:graphic>
      </p:graphicFrame>
      <p:sp>
        <p:nvSpPr>
          <p:cNvPr id="5" name="Rectangle 4"/>
          <p:cNvSpPr/>
          <p:nvPr/>
        </p:nvSpPr>
        <p:spPr>
          <a:xfrm>
            <a:off x="1459856" y="391251"/>
            <a:ext cx="5398144" cy="523220"/>
          </a:xfrm>
          <a:prstGeom prst="rect">
            <a:avLst/>
          </a:prstGeom>
        </p:spPr>
        <p:txBody>
          <a:bodyPr wrap="none">
            <a:spAutoFit/>
          </a:bodyPr>
          <a:lstStyle/>
          <a:p>
            <a:pPr lvl="0" algn="r"/>
            <a:r>
              <a:rPr lang="en-US" sz="2800" b="1" dirty="0">
                <a:solidFill>
                  <a:schemeClr val="bg1"/>
                </a:solidFill>
              </a:rPr>
              <a:t>Drugs</a:t>
            </a:r>
            <a:r>
              <a:rPr lang="ar-SA" sz="2800" b="1" dirty="0">
                <a:solidFill>
                  <a:schemeClr val="bg1"/>
                </a:solidFill>
              </a:rPr>
              <a:t> </a:t>
            </a:r>
            <a:r>
              <a:rPr lang="en-US" sz="2800" b="1" dirty="0">
                <a:solidFill>
                  <a:schemeClr val="bg1"/>
                </a:solidFill>
              </a:rPr>
              <a:t>use for Rheumatoid Arthritis</a:t>
            </a:r>
          </a:p>
        </p:txBody>
      </p:sp>
      <p:sp>
        <p:nvSpPr>
          <p:cNvPr id="6" name="Rectangle 5"/>
          <p:cNvSpPr/>
          <p:nvPr/>
        </p:nvSpPr>
        <p:spPr>
          <a:xfrm>
            <a:off x="192504" y="5702505"/>
            <a:ext cx="4547937" cy="400110"/>
          </a:xfrm>
          <a:prstGeom prst="rect">
            <a:avLst/>
          </a:prstGeom>
        </p:spPr>
        <p:txBody>
          <a:bodyPr wrap="square">
            <a:spAutoFit/>
          </a:bodyPr>
          <a:lstStyle/>
          <a:p>
            <a:r>
              <a:rPr lang="en-US" sz="2000" dirty="0">
                <a:solidFill>
                  <a:srgbClr val="2E6AA6"/>
                </a:solidFill>
              </a:rPr>
              <a:t>Comparison between NSAIDs &amp; DMARDs</a:t>
            </a:r>
          </a:p>
        </p:txBody>
      </p:sp>
      <p:graphicFrame>
        <p:nvGraphicFramePr>
          <p:cNvPr id="7" name="Table 6"/>
          <p:cNvGraphicFramePr>
            <a:graphicFrameLocks noGrp="1"/>
          </p:cNvGraphicFramePr>
          <p:nvPr>
            <p:extLst>
              <p:ext uri="{D42A27DB-BD31-4B8C-83A1-F6EECF244321}">
                <p14:modId xmlns:p14="http://schemas.microsoft.com/office/powerpoint/2010/main" val="228315905"/>
              </p:ext>
            </p:extLst>
          </p:nvPr>
        </p:nvGraphicFramePr>
        <p:xfrm>
          <a:off x="288756" y="6110171"/>
          <a:ext cx="4572000" cy="2199640"/>
        </p:xfrm>
        <a:graphic>
          <a:graphicData uri="http://schemas.openxmlformats.org/drawingml/2006/table">
            <a:tbl>
              <a:tblPr firstRow="1" bandRow="1">
                <a:tableStyleId>{5A111915-BE36-4E01-A7E5-04B1672EAD32}</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70840">
                <a:tc>
                  <a:txBody>
                    <a:bodyPr/>
                    <a:lstStyle/>
                    <a:p>
                      <a:pPr algn="ctr"/>
                      <a:endParaRPr lang="en-US" sz="1200"/>
                    </a:p>
                  </a:txBody>
                  <a:tcPr anchor="ctr"/>
                </a:tc>
                <a:tc>
                  <a:txBody>
                    <a:bodyPr/>
                    <a:lstStyle/>
                    <a:p>
                      <a:pPr algn="ctr"/>
                      <a:r>
                        <a:rPr lang="en-US" sz="1200"/>
                        <a:t>DMARDs</a:t>
                      </a:r>
                    </a:p>
                  </a:txBody>
                  <a:tcPr anchor="ctr"/>
                </a:tc>
                <a:tc>
                  <a:txBody>
                    <a:bodyPr/>
                    <a:lstStyle/>
                    <a:p>
                      <a:pPr algn="ctr"/>
                      <a:r>
                        <a:rPr lang="en-US" sz="1200"/>
                        <a:t>NSAIDs</a:t>
                      </a:r>
                    </a:p>
                  </a:txBody>
                  <a:tcPr anchor="ctr"/>
                </a:tc>
                <a:extLst>
                  <a:ext uri="{0D108BD9-81ED-4DB2-BD59-A6C34878D82A}">
                    <a16:rowId xmlns:a16="http://schemas.microsoft.com/office/drawing/2014/main" val="10000"/>
                  </a:ext>
                </a:extLst>
              </a:tr>
              <a:tr h="264230">
                <a:tc>
                  <a:txBody>
                    <a:bodyPr/>
                    <a:lstStyle/>
                    <a:p>
                      <a:pPr algn="ctr"/>
                      <a:r>
                        <a:rPr lang="en-US" sz="1200"/>
                        <a:t>Onset </a:t>
                      </a:r>
                    </a:p>
                  </a:txBody>
                  <a:tcPr anchor="ctr">
                    <a:solidFill>
                      <a:schemeClr val="bg1"/>
                    </a:solidFill>
                  </a:tcPr>
                </a:tc>
                <a:tc>
                  <a:txBody>
                    <a:bodyPr/>
                    <a:lstStyle/>
                    <a:p>
                      <a:pPr algn="ctr"/>
                      <a:r>
                        <a:rPr lang="en-US" sz="1200"/>
                        <a:t>Slow </a:t>
                      </a:r>
                    </a:p>
                  </a:txBody>
                  <a:tcPr anchor="ctr">
                    <a:solidFill>
                      <a:schemeClr val="bg1"/>
                    </a:solidFill>
                  </a:tcPr>
                </a:tc>
                <a:tc>
                  <a:txBody>
                    <a:bodyPr/>
                    <a:lstStyle/>
                    <a:p>
                      <a:pPr algn="ctr"/>
                      <a:r>
                        <a:rPr lang="en-US" sz="1200"/>
                        <a:t>Rapid </a:t>
                      </a:r>
                    </a:p>
                  </a:txBody>
                  <a:tcPr anchor="ctr">
                    <a:solidFill>
                      <a:schemeClr val="bg1"/>
                    </a:solidFill>
                  </a:tcPr>
                </a:tc>
                <a:extLst>
                  <a:ext uri="{0D108BD9-81ED-4DB2-BD59-A6C34878D82A}">
                    <a16:rowId xmlns:a16="http://schemas.microsoft.com/office/drawing/2014/main" val="10001"/>
                  </a:ext>
                </a:extLst>
              </a:tr>
              <a:tr h="439089">
                <a:tc>
                  <a:txBody>
                    <a:bodyPr/>
                    <a:lstStyle/>
                    <a:p>
                      <a:pPr algn="ctr"/>
                      <a:r>
                        <a:rPr lang="en-US" sz="1200"/>
                        <a:t>Effect of </a:t>
                      </a:r>
                      <a:r>
                        <a:rPr lang="en-GB" sz="1200">
                          <a:solidFill>
                            <a:schemeClr val="tx1"/>
                          </a:solidFill>
                          <a:latin typeface="+mn-lt"/>
                          <a:cs typeface="Aharoni" panose="02010803020104030203" pitchFamily="2" charset="-79"/>
                        </a:rPr>
                        <a:t>Rheumatoid arthritis</a:t>
                      </a:r>
                      <a:endParaRPr lang="en-US" sz="1200">
                        <a:solidFill>
                          <a:schemeClr val="tx1"/>
                        </a:solidFill>
                        <a:latin typeface="+mn-lt"/>
                      </a:endParaRPr>
                    </a:p>
                  </a:txBody>
                  <a:tcPr anchor="ctr">
                    <a:solidFill>
                      <a:schemeClr val="bg1"/>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0"/>
                        <a:t>Arrest progression of the disease</a:t>
                      </a:r>
                    </a:p>
                  </a:txBody>
                  <a:tcPr anchor="ctr">
                    <a:solidFill>
                      <a:schemeClr val="bg1"/>
                    </a:solidFill>
                  </a:tcPr>
                </a:tc>
                <a:tc>
                  <a:txBody>
                    <a:bodyPr/>
                    <a:lstStyle/>
                    <a:p>
                      <a:pPr algn="ctr"/>
                      <a:r>
                        <a:rPr lang="en-US" sz="1200"/>
                        <a:t>No effect on the disease</a:t>
                      </a:r>
                    </a:p>
                  </a:txBody>
                  <a:tcPr anchor="ctr">
                    <a:solidFill>
                      <a:schemeClr val="bg1"/>
                    </a:solidFill>
                  </a:tcPr>
                </a:tc>
                <a:extLst>
                  <a:ext uri="{0D108BD9-81ED-4DB2-BD59-A6C34878D82A}">
                    <a16:rowId xmlns:a16="http://schemas.microsoft.com/office/drawing/2014/main" val="10002"/>
                  </a:ext>
                </a:extLst>
              </a:tr>
              <a:tr h="370840">
                <a:tc>
                  <a:txBody>
                    <a:bodyPr/>
                    <a:lstStyle/>
                    <a:p>
                      <a:pPr algn="ctr"/>
                      <a:r>
                        <a:rPr lang="en-US" sz="1200"/>
                        <a:t>Deformity </a:t>
                      </a:r>
                    </a:p>
                  </a:txBody>
                  <a:tcPr anchor="ctr">
                    <a:solidFill>
                      <a:schemeClr val="bg1"/>
                    </a:solidFill>
                  </a:tcPr>
                </a:tc>
                <a:tc>
                  <a:txBody>
                    <a:bodyPr/>
                    <a:lstStyle/>
                    <a:p>
                      <a:pPr algn="ctr"/>
                      <a:r>
                        <a:rPr lang="en-US" sz="1200"/>
                        <a:t>Prevent new deformity</a:t>
                      </a:r>
                    </a:p>
                  </a:txBody>
                  <a:tcPr anchor="ctr">
                    <a:solidFill>
                      <a:schemeClr val="bg1"/>
                    </a:solidFill>
                  </a:tcPr>
                </a:tc>
                <a:tc>
                  <a:txBody>
                    <a:bodyPr/>
                    <a:lstStyle/>
                    <a:p>
                      <a:pPr algn="ctr"/>
                      <a:r>
                        <a:rPr lang="en-US" sz="1200"/>
                        <a:t>Can not stop the new deformity</a:t>
                      </a:r>
                    </a:p>
                  </a:txBody>
                  <a:tcPr anchor="ctr">
                    <a:solidFill>
                      <a:schemeClr val="bg1"/>
                    </a:solidFill>
                  </a:tcPr>
                </a:tc>
                <a:extLst>
                  <a:ext uri="{0D108BD9-81ED-4DB2-BD59-A6C34878D82A}">
                    <a16:rowId xmlns:a16="http://schemas.microsoft.com/office/drawing/2014/main" val="10003"/>
                  </a:ext>
                </a:extLst>
              </a:tr>
              <a:tr h="583468">
                <a:tc>
                  <a:txBody>
                    <a:bodyPr/>
                    <a:lstStyle/>
                    <a:p>
                      <a:pPr algn="ctr"/>
                      <a:r>
                        <a:rPr lang="en-US" sz="1200"/>
                        <a:t>Uses </a:t>
                      </a:r>
                    </a:p>
                  </a:txBody>
                  <a:tcPr anchor="ctr">
                    <a:solidFill>
                      <a:schemeClr val="bg1"/>
                    </a:solidFill>
                  </a:tcPr>
                </a:tc>
                <a:tc>
                  <a:txBody>
                    <a:bodyPr/>
                    <a:lstStyle/>
                    <a:p>
                      <a:pPr algn="ctr"/>
                      <a:r>
                        <a:rPr lang="en-US" sz="1200" dirty="0"/>
                        <a:t>In chronic cases</a:t>
                      </a:r>
                      <a:r>
                        <a:rPr lang="en-US" sz="1200" baseline="0" dirty="0"/>
                        <a:t> if there is deformity</a:t>
                      </a:r>
                      <a:endParaRPr lang="en-US" sz="1200" dirty="0"/>
                    </a:p>
                  </a:txBody>
                  <a:tcPr anchor="ctr">
                    <a:solidFill>
                      <a:schemeClr val="bg1"/>
                    </a:solidFill>
                  </a:tcPr>
                </a:tc>
                <a:tc>
                  <a:txBody>
                    <a:bodyPr/>
                    <a:lstStyle/>
                    <a:p>
                      <a:pPr algn="ctr"/>
                      <a:r>
                        <a:rPr lang="en-US" sz="1200" dirty="0"/>
                        <a:t>In acute cases to relief the pain and the inflammation </a:t>
                      </a:r>
                    </a:p>
                  </a:txBody>
                  <a:tcPr anchor="ctr">
                    <a:solidFill>
                      <a:schemeClr val="bg1"/>
                    </a:solidFill>
                  </a:tcPr>
                </a:tc>
                <a:extLst>
                  <a:ext uri="{0D108BD9-81ED-4DB2-BD59-A6C34878D82A}">
                    <a16:rowId xmlns:a16="http://schemas.microsoft.com/office/drawing/2014/main" val="10004"/>
                  </a:ext>
                </a:extLst>
              </a:tr>
            </a:tbl>
          </a:graphicData>
        </a:graphic>
      </p:graphicFrame>
      <p:cxnSp>
        <p:nvCxnSpPr>
          <p:cNvPr id="10" name="Straight Connector 9"/>
          <p:cNvCxnSpPr/>
          <p:nvPr/>
        </p:nvCxnSpPr>
        <p:spPr>
          <a:xfrm flipH="1">
            <a:off x="3312695" y="6484217"/>
            <a:ext cx="0" cy="18288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796716" y="6481011"/>
            <a:ext cx="0" cy="18288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839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08733" y="65886"/>
            <a:ext cx="5478295" cy="830997"/>
          </a:xfrm>
          <a:prstGeom prst="rect">
            <a:avLst/>
          </a:prstGeom>
          <a:noFill/>
        </p:spPr>
        <p:txBody>
          <a:bodyPr wrap="none" rtlCol="0">
            <a:spAutoFit/>
          </a:bodyPr>
          <a:lstStyle/>
          <a:p>
            <a:pPr algn="r"/>
            <a:r>
              <a:rPr lang="en-US" sz="2400" b="1" dirty="0">
                <a:solidFill>
                  <a:schemeClr val="bg1"/>
                </a:solidFill>
              </a:rPr>
              <a:t>DMARDs </a:t>
            </a:r>
          </a:p>
          <a:p>
            <a:pPr algn="r"/>
            <a:r>
              <a:rPr lang="en-US" sz="2400" b="1" dirty="0">
                <a:solidFill>
                  <a:schemeClr val="bg1"/>
                </a:solidFill>
              </a:rPr>
              <a:t>(Disease Modifying Anti-Rheumatic Drug)</a:t>
            </a:r>
          </a:p>
        </p:txBody>
      </p:sp>
      <p:graphicFrame>
        <p:nvGraphicFramePr>
          <p:cNvPr id="7" name="Diagram 6"/>
          <p:cNvGraphicFramePr/>
          <p:nvPr>
            <p:extLst>
              <p:ext uri="{D42A27DB-BD31-4B8C-83A1-F6EECF244321}">
                <p14:modId xmlns:p14="http://schemas.microsoft.com/office/powerpoint/2010/main" val="3421793259"/>
              </p:ext>
            </p:extLst>
          </p:nvPr>
        </p:nvGraphicFramePr>
        <p:xfrm>
          <a:off x="96253" y="1274199"/>
          <a:ext cx="6481010" cy="2855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83419885"/>
              </p:ext>
            </p:extLst>
          </p:nvPr>
        </p:nvGraphicFramePr>
        <p:xfrm>
          <a:off x="352926" y="4507012"/>
          <a:ext cx="6224337" cy="37080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8240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2343657"/>
              </p:ext>
            </p:extLst>
          </p:nvPr>
        </p:nvGraphicFramePr>
        <p:xfrm>
          <a:off x="0" y="1"/>
          <a:ext cx="6858000" cy="9144002"/>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256889">
                <a:tc>
                  <a:txBody>
                    <a:bodyPr/>
                    <a:lstStyle/>
                    <a:p>
                      <a:pPr marL="0" algn="l" defTabSz="685800" rtl="1" eaLnBrk="1" latinLnBrk="0" hangingPunct="1"/>
                      <a:endParaRPr lang="en-US" sz="1000" dirty="0">
                        <a:latin typeface="+mn-lt"/>
                      </a:endParaRPr>
                    </a:p>
                  </a:txBody>
                  <a:tcPr marL="86093" marR="86093" marT="43047" marB="43047"/>
                </a:tc>
                <a:tc gridSpan="2">
                  <a:txBody>
                    <a:bodyPr/>
                    <a:lstStyle/>
                    <a:p>
                      <a:r>
                        <a:rPr lang="en-US" sz="1000" dirty="0">
                          <a:solidFill>
                            <a:schemeClr val="bg1"/>
                          </a:solidFill>
                          <a:latin typeface="+mn-lt"/>
                        </a:rPr>
                        <a:t>Methotrexate</a:t>
                      </a:r>
                    </a:p>
                  </a:txBody>
                  <a:tcPr marL="86093" marR="86093" marT="43047" marB="43047"/>
                </a:tc>
                <a:tc hMerge="1">
                  <a:txBody>
                    <a:bodyPr/>
                    <a:lstStyle/>
                    <a:p>
                      <a:endParaRPr lang="en-US"/>
                    </a:p>
                  </a:txBody>
                  <a:tcPr/>
                </a:tc>
                <a:tc>
                  <a:txBody>
                    <a:bodyPr/>
                    <a:lstStyle/>
                    <a:p>
                      <a:r>
                        <a:rPr lang="en-US" sz="1000" dirty="0">
                          <a:solidFill>
                            <a:schemeClr val="bg1"/>
                          </a:solidFill>
                          <a:latin typeface="+mn-lt"/>
                        </a:rPr>
                        <a:t>Hydroxychloroquine</a:t>
                      </a:r>
                    </a:p>
                  </a:txBody>
                  <a:tcPr marL="86093" marR="86093" marT="43047" marB="43047"/>
                </a:tc>
                <a:extLst>
                  <a:ext uri="{0D108BD9-81ED-4DB2-BD59-A6C34878D82A}">
                    <a16:rowId xmlns:a16="http://schemas.microsoft.com/office/drawing/2014/main" val="10000"/>
                  </a:ext>
                </a:extLst>
              </a:tr>
              <a:tr h="3581333">
                <a:tc>
                  <a:txBody>
                    <a:bodyPr/>
                    <a:lstStyle/>
                    <a:p>
                      <a:pPr algn="ctr"/>
                      <a:r>
                        <a:rPr lang="en-US" sz="1000" dirty="0">
                          <a:latin typeface="+mn-lt"/>
                        </a:rPr>
                        <a:t>Mechanism of action </a:t>
                      </a:r>
                      <a:r>
                        <a:rPr lang="en-US" sz="1000" dirty="0">
                          <a:solidFill>
                            <a:srgbClr val="9A261F"/>
                          </a:solidFill>
                          <a:latin typeface="+mn-lt"/>
                        </a:rPr>
                        <a:t>(the mechanism of actions are </a:t>
                      </a:r>
                      <a:r>
                        <a:rPr lang="en-US" sz="1300" b="1" u="sng" baseline="0" dirty="0">
                          <a:solidFill>
                            <a:srgbClr val="9A261F"/>
                          </a:solidFill>
                          <a:latin typeface="+mn-lt"/>
                        </a:rPr>
                        <a:t>so so important</a:t>
                      </a:r>
                      <a:r>
                        <a:rPr lang="en-US" sz="1000" baseline="0" dirty="0">
                          <a:solidFill>
                            <a:srgbClr val="9A261F"/>
                          </a:solidFill>
                          <a:latin typeface="+mn-lt"/>
                        </a:rPr>
                        <a:t> in this lecture)</a:t>
                      </a:r>
                      <a:endParaRPr lang="en-US" sz="1000" dirty="0">
                        <a:latin typeface="+mn-lt"/>
                      </a:endParaRPr>
                    </a:p>
                  </a:txBody>
                  <a:tcPr marL="86093" marR="86093" marT="43047" marB="43047" anchor="ctr"/>
                </a:tc>
                <a:tc>
                  <a:txBody>
                    <a:bodyPr/>
                    <a:lstStyle/>
                    <a:p>
                      <a:r>
                        <a:rPr lang="en-US" sz="1000" dirty="0">
                          <a:latin typeface="+mn-lt"/>
                        </a:rPr>
                        <a:t>Anti-cancer (high dose):</a:t>
                      </a:r>
                    </a:p>
                    <a:p>
                      <a:r>
                        <a:rPr lang="en-US" sz="1000" dirty="0">
                          <a:latin typeface="+mn-lt"/>
                          <a:cs typeface="Andalus" panose="02020603050405020304" pitchFamily="18" charset="-78"/>
                        </a:rPr>
                        <a:t>Inhibits dihydrofolate (folic acid) reductase, and folic acid is responsible for formation of thymidine &amp; purine</a:t>
                      </a:r>
                      <a:r>
                        <a:rPr lang="en-US" sz="1000" baseline="0" dirty="0">
                          <a:latin typeface="+mn-lt"/>
                          <a:cs typeface="Andalus" panose="02020603050405020304" pitchFamily="18" charset="-78"/>
                        </a:rPr>
                        <a:t> which is important for DNA, so no DNA no proliferation of the cells</a:t>
                      </a:r>
                      <a:endParaRPr lang="en-US" sz="1000" dirty="0">
                        <a:latin typeface="+mn-lt"/>
                      </a:endParaRPr>
                    </a:p>
                  </a:txBody>
                  <a:tcPr marL="86093" marR="86093" marT="43047" marB="43047"/>
                </a:tc>
                <a:tc>
                  <a:txBody>
                    <a:bodyPr/>
                    <a:lstStyle/>
                    <a:p>
                      <a:r>
                        <a:rPr lang="en-US" sz="1000" dirty="0">
                          <a:latin typeface="+mn-lt"/>
                        </a:rPr>
                        <a:t>Treatment of rheumatoid arthritis</a:t>
                      </a:r>
                      <a:r>
                        <a:rPr lang="en-US" sz="1000" baseline="0" dirty="0">
                          <a:latin typeface="+mn-lt"/>
                        </a:rPr>
                        <a:t> (low dose):</a:t>
                      </a:r>
                    </a:p>
                    <a:p>
                      <a:pPr marL="171450" indent="-171450">
                        <a:buFont typeface="Arial" charset="0"/>
                        <a:buChar char="•"/>
                      </a:pPr>
                      <a:r>
                        <a:rPr lang="en-US" sz="1000" b="1" u="none" dirty="0">
                          <a:solidFill>
                            <a:srgbClr val="C00000"/>
                          </a:solidFill>
                        </a:rPr>
                        <a:t>stimulate adenosine release from cells, producing an anti-inflammatory effect</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 Inhibition of polymorphonuclear chemotaxis</a:t>
                      </a:r>
                      <a:endParaRPr lang="en-US" sz="1000" b="1" u="none" dirty="0">
                        <a:solidFill>
                          <a:srgbClr val="C00000"/>
                        </a:solidFill>
                        <a:latin typeface="+mn-lt"/>
                      </a:endParaRP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 Inhibition</a:t>
                      </a:r>
                      <a:r>
                        <a:rPr lang="ar-SA" sz="1000" dirty="0"/>
                        <a:t> </a:t>
                      </a:r>
                      <a:r>
                        <a:rPr lang="en-US" sz="1000" dirty="0"/>
                        <a:t>of T-Cells  ( cell-mediated immune reactions)</a:t>
                      </a:r>
                    </a:p>
                  </a:txBody>
                  <a:tcPr marL="86093" marR="86093" marT="43047" marB="43047"/>
                </a:tc>
                <a:tc>
                  <a: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Stabilization of lysosomal enzyme  activity</a:t>
                      </a:r>
                      <a:endParaRPr lang="en-US" sz="1000" dirty="0">
                        <a:solidFill>
                          <a:srgbClr val="FF0000"/>
                        </a:solidFill>
                        <a:latin typeface="Andalus" panose="02020603050405020304" pitchFamily="18" charset="-78"/>
                        <a:cs typeface="Andalus" panose="02020603050405020304" pitchFamily="18" charset="-78"/>
                      </a:endParaRPr>
                    </a:p>
                    <a:p>
                      <a:pPr marL="171450" indent="-171450">
                        <a:buFont typeface="Arial" charset="0"/>
                        <a:buChar char="•"/>
                      </a:pPr>
                      <a:r>
                        <a:rPr lang="en-US" sz="1000" dirty="0"/>
                        <a:t>Trapping free radicals (anti-oxide effect)</a:t>
                      </a:r>
                    </a:p>
                    <a:p>
                      <a:pPr marL="171450" indent="-171450">
                        <a:buFont typeface="Arial" charset="0"/>
                        <a:buChar char="•"/>
                      </a:pPr>
                      <a:r>
                        <a:rPr lang="en-US" sz="1000" dirty="0"/>
                        <a:t>Suppression of  T lymphocyte cells response to mitogens</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Inhibition of leukocyte chemotaxis </a:t>
                      </a:r>
                      <a:r>
                        <a:rPr lang="en-US" sz="1000" dirty="0">
                          <a:solidFill>
                            <a:schemeClr val="bg1">
                              <a:lumMod val="50000"/>
                            </a:schemeClr>
                          </a:solidFill>
                        </a:rPr>
                        <a:t>(rheumatoid arthritis is autoimmune disease which means the problem is the immune cells attack</a:t>
                      </a:r>
                      <a:r>
                        <a:rPr lang="en-US" sz="1000" baseline="0" dirty="0">
                          <a:solidFill>
                            <a:schemeClr val="bg1">
                              <a:lumMod val="50000"/>
                            </a:schemeClr>
                          </a:solidFill>
                        </a:rPr>
                        <a:t> the body, so we need to stop these cells, One of the ways</a:t>
                      </a:r>
                      <a:r>
                        <a:rPr lang="ar-SA" sz="1000" baseline="0" dirty="0">
                          <a:solidFill>
                            <a:schemeClr val="bg1">
                              <a:lumMod val="50000"/>
                            </a:schemeClr>
                          </a:solidFill>
                        </a:rPr>
                        <a:t> </a:t>
                      </a:r>
                      <a:r>
                        <a:rPr lang="en-US" sz="1000" baseline="0" dirty="0">
                          <a:solidFill>
                            <a:schemeClr val="bg1">
                              <a:lumMod val="50000"/>
                            </a:schemeClr>
                          </a:solidFill>
                        </a:rPr>
                        <a:t>to stop the cells is by inhibit the chemotaxis, so the WBCs will not go to the side of inflammation which will inhibit the inflammation. Other way is by inhibit the cells itself )</a:t>
                      </a:r>
                      <a:endParaRPr lang="en-US" sz="1000" dirty="0">
                        <a:solidFill>
                          <a:srgbClr val="FF0000"/>
                        </a:solidFill>
                        <a:latin typeface="Andalus" panose="02020603050405020304" pitchFamily="18" charset="-78"/>
                        <a:cs typeface="Andalus" panose="02020603050405020304" pitchFamily="18" charset="-78"/>
                      </a:endParaRPr>
                    </a:p>
                    <a:p>
                      <a:r>
                        <a:rPr lang="ar-SA" sz="1000" dirty="0"/>
                        <a:t> </a:t>
                      </a:r>
                      <a:endParaRPr lang="en-US" sz="1000" dirty="0">
                        <a:latin typeface="+mn-lt"/>
                      </a:endParaRPr>
                    </a:p>
                  </a:txBody>
                  <a:tcPr marL="86093" marR="86093" marT="43047" marB="43047"/>
                </a:tc>
                <a:extLst>
                  <a:ext uri="{0D108BD9-81ED-4DB2-BD59-A6C34878D82A}">
                    <a16:rowId xmlns:a16="http://schemas.microsoft.com/office/drawing/2014/main" val="10001"/>
                  </a:ext>
                </a:extLst>
              </a:tr>
              <a:tr h="256889">
                <a:tc>
                  <a:txBody>
                    <a:bodyPr/>
                    <a:lstStyle/>
                    <a:p>
                      <a:pPr algn="ctr"/>
                      <a:r>
                        <a:rPr lang="en-US" sz="1000" dirty="0">
                          <a:latin typeface="+mn-lt"/>
                        </a:rPr>
                        <a:t>Absorption </a:t>
                      </a:r>
                    </a:p>
                  </a:txBody>
                  <a:tcPr marL="86093" marR="86093" marT="43047" marB="43047" anchor="ctr"/>
                </a:tc>
                <a:tc gridSpan="2">
                  <a:txBody>
                    <a:bodyPr/>
                    <a:lstStyle/>
                    <a:p>
                      <a:r>
                        <a:rPr lang="en-US" sz="1000" dirty="0"/>
                        <a:t>Approximately 70% absorbed </a:t>
                      </a:r>
                      <a:endParaRPr lang="en-US" sz="1000" dirty="0">
                        <a:latin typeface="+mn-lt"/>
                      </a:endParaRPr>
                    </a:p>
                  </a:txBody>
                  <a:tcPr marL="86093" marR="86093" marT="43047" marB="43047"/>
                </a:tc>
                <a:tc hMerge="1">
                  <a:txBody>
                    <a:bodyPr/>
                    <a:lstStyle/>
                    <a:p>
                      <a:endParaRPr lang="en-US"/>
                    </a:p>
                  </a:txBody>
                  <a:tcPr/>
                </a:tc>
                <a:tc>
                  <a:txBody>
                    <a:bodyPr/>
                    <a:lstStyle/>
                    <a:p>
                      <a:r>
                        <a:rPr lang="en-US" sz="1000" dirty="0"/>
                        <a:t>Rapidly absorbed</a:t>
                      </a:r>
                      <a:endParaRPr lang="en-US" sz="1000" dirty="0">
                        <a:latin typeface="+mn-lt"/>
                      </a:endParaRPr>
                    </a:p>
                  </a:txBody>
                  <a:tcPr marL="86093" marR="86093" marT="43047" marB="43047"/>
                </a:tc>
                <a:extLst>
                  <a:ext uri="{0D108BD9-81ED-4DB2-BD59-A6C34878D82A}">
                    <a16:rowId xmlns:a16="http://schemas.microsoft.com/office/drawing/2014/main" val="10002"/>
                  </a:ext>
                </a:extLst>
              </a:tr>
              <a:tr h="256889">
                <a:tc>
                  <a:txBody>
                    <a:bodyPr/>
                    <a:lstStyle/>
                    <a:p>
                      <a:pPr algn="ctr"/>
                      <a:r>
                        <a:rPr lang="en-US" sz="1000" dirty="0">
                          <a:latin typeface="+mn-lt"/>
                        </a:rPr>
                        <a:t>Half-life</a:t>
                      </a:r>
                    </a:p>
                  </a:txBody>
                  <a:tcPr marL="86093" marR="86093" marT="43047" marB="43047" anchor="ctr"/>
                </a:tc>
                <a:tc grid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00" dirty="0"/>
                        <a:t>usually only 6–9 hours</a:t>
                      </a:r>
                      <a:endParaRPr lang="en-US" sz="1000" dirty="0">
                        <a:solidFill>
                          <a:srgbClr val="FF0000"/>
                        </a:solidFill>
                        <a:latin typeface="Andalus" panose="02020603050405020304" pitchFamily="18" charset="-78"/>
                        <a:cs typeface="Andalus" panose="02020603050405020304" pitchFamily="18" charset="-78"/>
                      </a:endParaRPr>
                    </a:p>
                  </a:txBody>
                  <a:tcPr marL="86093" marR="86093" marT="43047" marB="43047"/>
                </a:tc>
                <a:tc hMerge="1">
                  <a:txBody>
                    <a:bodyPr/>
                    <a:lstStyle/>
                    <a:p>
                      <a:endParaRPr lang="en-US"/>
                    </a:p>
                  </a:txBody>
                  <a:tcPr/>
                </a:tc>
                <a:tc>
                  <a:txBody>
                    <a:bodyPr/>
                    <a:lstStyle/>
                    <a:p>
                      <a:r>
                        <a:rPr lang="en-US" sz="1000" dirty="0"/>
                        <a:t>up to 45 days</a:t>
                      </a:r>
                      <a:endParaRPr lang="en-US" sz="1000" dirty="0">
                        <a:latin typeface="+mn-lt"/>
                      </a:endParaRPr>
                    </a:p>
                  </a:txBody>
                  <a:tcPr marL="86093" marR="86093" marT="43047" marB="43047"/>
                </a:tc>
                <a:extLst>
                  <a:ext uri="{0D108BD9-81ED-4DB2-BD59-A6C34878D82A}">
                    <a16:rowId xmlns:a16="http://schemas.microsoft.com/office/drawing/2014/main" val="10003"/>
                  </a:ext>
                </a:extLst>
              </a:tr>
              <a:tr h="423111">
                <a:tc>
                  <a:txBody>
                    <a:bodyPr/>
                    <a:lstStyle/>
                    <a:p>
                      <a:pPr algn="ctr"/>
                      <a:r>
                        <a:rPr lang="en-US" sz="1000" dirty="0">
                          <a:latin typeface="+mn-lt"/>
                        </a:rPr>
                        <a:t>Excretion </a:t>
                      </a:r>
                    </a:p>
                  </a:txBody>
                  <a:tcPr marL="86093" marR="86093" marT="43047" marB="43047" anchor="ctr"/>
                </a:tc>
                <a:tc gridSpan="2">
                  <a:txBody>
                    <a:bodyPr/>
                    <a:lstStyle/>
                    <a:p>
                      <a:r>
                        <a:rPr lang="en-US" sz="1000" dirty="0"/>
                        <a:t>in the urine, but up to 30% may be excreted in bile</a:t>
                      </a:r>
                      <a:endParaRPr lang="en-US" sz="1000" dirty="0">
                        <a:latin typeface="+mn-lt"/>
                      </a:endParaRPr>
                    </a:p>
                  </a:txBody>
                  <a:tcPr marL="86093" marR="86093" marT="43047" marB="43047"/>
                </a:tc>
                <a:tc hMerge="1">
                  <a:txBody>
                    <a:bodyPr/>
                    <a:lstStyle/>
                    <a:p>
                      <a:endParaRPr lang="en-US"/>
                    </a:p>
                  </a:txBody>
                  <a:tcPr/>
                </a:tc>
                <a:tc>
                  <a:txBody>
                    <a:bodyPr/>
                    <a:lstStyle/>
                    <a:p>
                      <a:pPr algn="ctr"/>
                      <a:r>
                        <a:rPr lang="en-US" sz="1500" dirty="0">
                          <a:latin typeface="+mn-lt"/>
                        </a:rPr>
                        <a:t>-</a:t>
                      </a:r>
                    </a:p>
                  </a:txBody>
                  <a:tcPr marL="86093" marR="86093" marT="43047" marB="43047" anchor="ctr"/>
                </a:tc>
                <a:extLst>
                  <a:ext uri="{0D108BD9-81ED-4DB2-BD59-A6C34878D82A}">
                    <a16:rowId xmlns:a16="http://schemas.microsoft.com/office/drawing/2014/main" val="10004"/>
                  </a:ext>
                </a:extLst>
              </a:tr>
              <a:tr h="2583999">
                <a:tc>
                  <a:txBody>
                    <a:bodyPr/>
                    <a:lstStyle/>
                    <a:p>
                      <a:pPr algn="ctr"/>
                      <a:r>
                        <a:rPr lang="en-US" sz="1000" dirty="0">
                          <a:latin typeface="+mn-lt"/>
                        </a:rPr>
                        <a:t>Side effects</a:t>
                      </a:r>
                    </a:p>
                  </a:txBody>
                  <a:tcPr marL="86093" marR="86093" marT="43047" marB="43047" anchor="ctr"/>
                </a:tc>
                <a:tc gridSpan="2">
                  <a: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Bone marrow suppression and that will leads to; Leukopenia and anemia.</a:t>
                      </a:r>
                      <a:endParaRPr lang="ar-SA" sz="1000" dirty="0"/>
                    </a:p>
                    <a:p>
                      <a:pPr marL="171450" indent="-171450">
                        <a:buFont typeface="Arial" charset="0"/>
                        <a:buChar char="•"/>
                      </a:pPr>
                      <a:r>
                        <a:rPr lang="en-US" sz="1000" dirty="0"/>
                        <a:t>Stomatitis</a:t>
                      </a:r>
                      <a:r>
                        <a:rPr lang="ar-SA" sz="1000" dirty="0">
                          <a:solidFill>
                            <a:schemeClr val="bg1">
                              <a:lumMod val="65000"/>
                            </a:schemeClr>
                          </a:solidFill>
                        </a:rPr>
                        <a:t>التهاب الفم</a:t>
                      </a:r>
                      <a:r>
                        <a:rPr lang="en-US" sz="1000" dirty="0"/>
                        <a:t>, GI ulcerations, and alopecia</a:t>
                      </a:r>
                      <a:r>
                        <a:rPr lang="ar-SA" sz="1000" dirty="0">
                          <a:solidFill>
                            <a:schemeClr val="bg1">
                              <a:lumMod val="65000"/>
                            </a:schemeClr>
                          </a:solidFill>
                        </a:rPr>
                        <a:t>سقوط الشعر</a:t>
                      </a:r>
                      <a:r>
                        <a:rPr lang="en-US" sz="1000" dirty="0">
                          <a:solidFill>
                            <a:schemeClr val="bg1">
                              <a:lumMod val="65000"/>
                            </a:schemeClr>
                          </a:solidFill>
                        </a:rPr>
                        <a:t> </a:t>
                      </a:r>
                      <a:r>
                        <a:rPr lang="en-US" sz="1000" baseline="0" dirty="0">
                          <a:solidFill>
                            <a:schemeClr val="bg1">
                              <a:lumMod val="65000"/>
                            </a:schemeClr>
                          </a:solidFill>
                        </a:rPr>
                        <a:t> </a:t>
                      </a:r>
                      <a:r>
                        <a:rPr lang="en-US" sz="1000" b="1" dirty="0">
                          <a:solidFill>
                            <a:srgbClr val="FF0000"/>
                          </a:solidFill>
                        </a:rPr>
                        <a:t>Folic acid </a:t>
                      </a:r>
                      <a:r>
                        <a:rPr lang="en-US" sz="1000" dirty="0"/>
                        <a:t>reduces GI &amp; bone marrow effects</a:t>
                      </a:r>
                    </a:p>
                    <a:p>
                      <a:pPr marL="171450" indent="-171450">
                        <a:buFont typeface="Arial" charset="0"/>
                        <a:buChar char="•"/>
                      </a:pPr>
                      <a:r>
                        <a:rPr lang="en-US" sz="1000" dirty="0"/>
                        <a:t>Teratogenicity .</a:t>
                      </a:r>
                      <a:r>
                        <a:rPr lang="ar-SA" sz="1000" dirty="0">
                          <a:solidFill>
                            <a:schemeClr val="bg1">
                              <a:lumMod val="65000"/>
                            </a:schemeClr>
                          </a:solidFill>
                        </a:rPr>
                        <a:t>إحداث تشوهات خلقية</a:t>
                      </a:r>
                      <a:r>
                        <a:rPr lang="en-US" sz="1000" dirty="0">
                          <a:solidFill>
                            <a:schemeClr val="bg1">
                              <a:lumMod val="65000"/>
                            </a:schemeClr>
                          </a:solidFill>
                        </a:rPr>
                        <a:t>(so</a:t>
                      </a:r>
                      <a:r>
                        <a:rPr lang="en-US" sz="1000" baseline="0" dirty="0">
                          <a:solidFill>
                            <a:schemeClr val="bg1">
                              <a:lumMod val="65000"/>
                            </a:schemeClr>
                          </a:solidFill>
                        </a:rPr>
                        <a:t> pregnant woman should not use this drug)</a:t>
                      </a:r>
                      <a:endParaRPr lang="en-US" sz="1000" dirty="0">
                        <a:solidFill>
                          <a:schemeClr val="bg1">
                            <a:lumMod val="65000"/>
                          </a:schemeClr>
                        </a:solidFill>
                      </a:endParaRPr>
                    </a:p>
                    <a:p>
                      <a:pPr marL="171450" indent="-171450">
                        <a:buFont typeface="Arial" charset="0"/>
                        <a:buChar char="•"/>
                      </a:pPr>
                      <a:r>
                        <a:rPr lang="en-US" sz="1000" dirty="0"/>
                        <a:t>Hepatotoxicity,</a:t>
                      </a:r>
                      <a:r>
                        <a:rPr lang="en-US" sz="1000" baseline="0" dirty="0"/>
                        <a:t> </a:t>
                      </a:r>
                      <a:r>
                        <a:rPr lang="en-US" sz="1000" dirty="0"/>
                        <a:t>Dyspepsia</a:t>
                      </a:r>
                      <a:r>
                        <a:rPr lang="ar-SA" sz="1000" dirty="0">
                          <a:solidFill>
                            <a:schemeClr val="bg1">
                              <a:lumMod val="65000"/>
                            </a:schemeClr>
                          </a:solidFill>
                        </a:rPr>
                        <a:t>سوء هضم</a:t>
                      </a:r>
                      <a:r>
                        <a:rPr lang="en-US" sz="1000" dirty="0"/>
                        <a:t>, Mucosal ulcers</a:t>
                      </a:r>
                      <a:r>
                        <a:rPr lang="en-US" sz="1000" baseline="0" dirty="0"/>
                        <a:t> </a:t>
                      </a:r>
                      <a:r>
                        <a:rPr lang="en-US" sz="1000" dirty="0"/>
                        <a:t>Pneumonitis.</a:t>
                      </a:r>
                      <a:r>
                        <a:rPr lang="ar-SA" sz="1000" dirty="0"/>
                        <a:t> </a:t>
                      </a:r>
                      <a:r>
                        <a:rPr lang="ar-SA" sz="1000" dirty="0">
                          <a:solidFill>
                            <a:schemeClr val="bg1">
                              <a:lumMod val="65000"/>
                            </a:schemeClr>
                          </a:solidFill>
                        </a:rPr>
                        <a:t>التهاب رئوي</a:t>
                      </a:r>
                      <a:endParaRPr lang="en-US" sz="1000" dirty="0">
                        <a:solidFill>
                          <a:schemeClr val="bg1">
                            <a:lumMod val="65000"/>
                          </a:schemeClr>
                        </a:solidFill>
                      </a:endParaRPr>
                    </a:p>
                    <a:p>
                      <a:pPr marL="171450" indent="-171450">
                        <a:buFont typeface="Arial" charset="0"/>
                        <a:buChar char="•"/>
                      </a:pPr>
                      <a:r>
                        <a:rPr lang="en-US" sz="1000" dirty="0">
                          <a:solidFill>
                            <a:schemeClr val="bg1">
                              <a:lumMod val="65000"/>
                            </a:schemeClr>
                          </a:solidFill>
                          <a:latin typeface="+mn-lt"/>
                        </a:rPr>
                        <a:t>All</a:t>
                      </a:r>
                      <a:r>
                        <a:rPr lang="en-US" sz="1000" baseline="0" dirty="0">
                          <a:solidFill>
                            <a:schemeClr val="bg1">
                              <a:lumMod val="65000"/>
                            </a:schemeClr>
                          </a:solidFill>
                          <a:latin typeface="+mn-lt"/>
                        </a:rPr>
                        <a:t> these effects because of the using of this drug as anti-cancer)</a:t>
                      </a:r>
                      <a:endParaRPr lang="en-US" sz="1000" dirty="0">
                        <a:latin typeface="+mn-lt"/>
                      </a:endParaRPr>
                    </a:p>
                  </a:txBody>
                  <a:tcPr marL="86093" marR="86093" marT="43047" marB="43047"/>
                </a:tc>
                <a:tc hMerge="1">
                  <a:txBody>
                    <a:bodyPr/>
                    <a:lstStyle/>
                    <a:p>
                      <a:endParaRPr lang="en-US"/>
                    </a:p>
                  </a:txBody>
                  <a:tcPr/>
                </a:tc>
                <a:tc>
                  <a: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Least toxic, no blood tests is required</a:t>
                      </a:r>
                      <a:endParaRPr lang="en-US" sz="1000" dirty="0">
                        <a:solidFill>
                          <a:srgbClr val="FF0000"/>
                        </a:solidFill>
                        <a:latin typeface="Andalus" panose="02020603050405020304" pitchFamily="18" charset="-78"/>
                        <a:cs typeface="Andalus" panose="02020603050405020304" pitchFamily="18" charset="-78"/>
                      </a:endParaRP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Nausea &amp; vomiting</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b="0" dirty="0"/>
                        <a:t>Corneal deposits</a:t>
                      </a:r>
                    </a:p>
                    <a:p>
                      <a:pPr marL="171450" indent="-171450" algn="l">
                        <a:buFont typeface="Arial" charset="0"/>
                        <a:buChar char="•"/>
                      </a:pPr>
                      <a:r>
                        <a:rPr lang="en-US" sz="1000" b="1" dirty="0">
                          <a:solidFill>
                            <a:schemeClr val="tx1"/>
                          </a:solidFill>
                        </a:rPr>
                        <a:t>Irreversible retinal damage (special in </a:t>
                      </a:r>
                      <a:r>
                        <a:rPr lang="en-US" sz="1000" b="1" dirty="0">
                          <a:solidFill>
                            <a:schemeClr val="tx1"/>
                          </a:solidFill>
                          <a:latin typeface="+mn-lt"/>
                        </a:rPr>
                        <a:t>Hydroxychloroquine)</a:t>
                      </a:r>
                    </a:p>
                  </a:txBody>
                  <a:tcPr marL="86093" marR="86093" marT="43047" marB="43047" anchor="ctr"/>
                </a:tc>
                <a:extLst>
                  <a:ext uri="{0D108BD9-81ED-4DB2-BD59-A6C34878D82A}">
                    <a16:rowId xmlns:a16="http://schemas.microsoft.com/office/drawing/2014/main" val="10005"/>
                  </a:ext>
                </a:extLst>
              </a:tr>
              <a:tr h="423111">
                <a:tc>
                  <a:txBody>
                    <a:bodyPr/>
                    <a:lstStyle/>
                    <a:p>
                      <a:pPr algn="ctr"/>
                      <a:r>
                        <a:rPr lang="en-US" sz="1000" dirty="0">
                          <a:latin typeface="+mn-lt"/>
                        </a:rPr>
                        <a:t>Mentoring </a:t>
                      </a:r>
                    </a:p>
                  </a:txBody>
                  <a:tcPr marL="86093" marR="86093" marT="43047" marB="43047" anchor="ctr"/>
                </a:tc>
                <a:tc grid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00" dirty="0"/>
                        <a:t>Full blood count, ALT</a:t>
                      </a:r>
                      <a:r>
                        <a:rPr lang="ar-SA" sz="1000" dirty="0">
                          <a:solidFill>
                            <a:schemeClr val="bg1">
                              <a:lumMod val="65000"/>
                            </a:schemeClr>
                          </a:solidFill>
                        </a:rPr>
                        <a:t>في الكبد</a:t>
                      </a:r>
                      <a:r>
                        <a:rPr lang="en-US" sz="1000" dirty="0"/>
                        <a:t>, Creatinine</a:t>
                      </a:r>
                      <a:r>
                        <a:rPr lang="ar-SA" sz="1000" dirty="0">
                          <a:solidFill>
                            <a:schemeClr val="bg1">
                              <a:lumMod val="65000"/>
                            </a:schemeClr>
                          </a:solidFill>
                        </a:rPr>
                        <a:t>عشان الكلية</a:t>
                      </a:r>
                      <a:r>
                        <a:rPr lang="en-US" sz="1000" dirty="0">
                          <a:solidFill>
                            <a:schemeClr val="bg1">
                              <a:lumMod val="65000"/>
                            </a:schemeClr>
                          </a:solidFill>
                        </a:rPr>
                        <a:t>  </a:t>
                      </a:r>
                    </a:p>
                  </a:txBody>
                  <a:tcPr marL="86093" marR="86093" marT="43047" marB="43047"/>
                </a:tc>
                <a:tc hMerge="1">
                  <a:txBody>
                    <a:bodyPr/>
                    <a:lstStyle/>
                    <a:p>
                      <a:endParaRPr lang="en-US"/>
                    </a:p>
                  </a:txBody>
                  <a:tcPr/>
                </a:tc>
                <a:tc>
                  <a:txBody>
                    <a:bodyPr/>
                    <a:lstStyle/>
                    <a:p>
                      <a:pPr marL="0" indent="0">
                        <a:buNone/>
                      </a:pPr>
                      <a:r>
                        <a:rPr lang="en-US" sz="1000" b="0" dirty="0"/>
                        <a:t>Ophthalmologic evaluation every 6 months</a:t>
                      </a:r>
                    </a:p>
                  </a:txBody>
                  <a:tcPr marL="86093" marR="86093" marT="43047" marB="43047"/>
                </a:tc>
                <a:extLst>
                  <a:ext uri="{0D108BD9-81ED-4DB2-BD59-A6C34878D82A}">
                    <a16:rowId xmlns:a16="http://schemas.microsoft.com/office/drawing/2014/main" val="10006"/>
                  </a:ext>
                </a:extLst>
              </a:tr>
              <a:tr h="1361781">
                <a:tc>
                  <a:txBody>
                    <a:bodyPr/>
                    <a:lstStyle/>
                    <a:p>
                      <a:pPr algn="ctr"/>
                      <a:r>
                        <a:rPr lang="en-US" sz="1000" dirty="0">
                          <a:latin typeface="+mn-lt"/>
                        </a:rPr>
                        <a:t>Special</a:t>
                      </a:r>
                      <a:r>
                        <a:rPr lang="en-US" sz="1000" baseline="0" dirty="0">
                          <a:latin typeface="+mn-lt"/>
                        </a:rPr>
                        <a:t> features </a:t>
                      </a:r>
                      <a:endParaRPr lang="en-US" sz="1000" dirty="0">
                        <a:latin typeface="+mn-lt"/>
                      </a:endParaRPr>
                    </a:p>
                  </a:txBody>
                  <a:tcPr marL="86093" marR="86093" marT="43047" marB="43047" anchor="ctr"/>
                </a:tc>
                <a:tc gridSpan="2">
                  <a:txBody>
                    <a:bodyPr/>
                    <a:lstStyle/>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“Gold standard” for DMARD therapy &amp; is the first-line DMARD for treating RA and is used in 50–70% of patients</a:t>
                      </a:r>
                    </a:p>
                    <a:p>
                      <a:pPr marL="171450" indent="-171450">
                        <a:buFont typeface="Arial" charset="0"/>
                        <a:buChar char="•"/>
                      </a:pPr>
                      <a:r>
                        <a:rPr lang="en-US" sz="1000" dirty="0"/>
                        <a:t>Metabolized to a less active hydroxylated product</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t>Adequate hydration is important with high doses.</a:t>
                      </a:r>
                      <a:endParaRPr lang="ar-SA" sz="1000" dirty="0"/>
                    </a:p>
                  </a:txBody>
                  <a:tcPr marL="86093" marR="86093" marT="43047" marB="43047"/>
                </a:tc>
                <a:tc hMerge="1">
                  <a:txBody>
                    <a:bodyPr/>
                    <a:lstStyle/>
                    <a:p>
                      <a:endParaRPr lang="en-US"/>
                    </a:p>
                  </a:txBody>
                  <a:tcPr/>
                </a:tc>
                <a:tc>
                  <a:txBody>
                    <a:bodyPr/>
                    <a:lstStyle/>
                    <a:p>
                      <a:pPr marL="171450" indent="-171450">
                        <a:buFont typeface="Arial" charset="0"/>
                        <a:buChar char="•"/>
                      </a:pPr>
                      <a:r>
                        <a:rPr lang="en-US" sz="1000" dirty="0">
                          <a:solidFill>
                            <a:schemeClr val="tx1"/>
                          </a:solidFill>
                        </a:rPr>
                        <a:t>50%</a:t>
                      </a:r>
                      <a:r>
                        <a:rPr lang="en-US" sz="1000" dirty="0"/>
                        <a:t> </a:t>
                      </a:r>
                      <a:r>
                        <a:rPr lang="en-US" sz="1000" dirty="0">
                          <a:solidFill>
                            <a:srgbClr val="FF0000"/>
                          </a:solidFill>
                        </a:rPr>
                        <a:t>protein-bound</a:t>
                      </a:r>
                      <a:endParaRPr lang="en-US" sz="1000" dirty="0">
                        <a:solidFill>
                          <a:srgbClr val="FF0000"/>
                        </a:solidFill>
                        <a:latin typeface="Andalus" panose="02020603050405020304" pitchFamily="18" charset="-78"/>
                        <a:cs typeface="Andalus" panose="02020603050405020304" pitchFamily="18" charset="-78"/>
                      </a:endParaRPr>
                    </a:p>
                    <a:p>
                      <a:pPr marL="171450" indent="-171450">
                        <a:buFont typeface="Arial" charset="0"/>
                        <a:buChar char="•"/>
                      </a:pPr>
                      <a:r>
                        <a:rPr lang="en-US" sz="1000" b="1" u="none" dirty="0">
                          <a:solidFill>
                            <a:srgbClr val="FF0000"/>
                          </a:solidFill>
                        </a:rPr>
                        <a:t>Extensively tissue-bound, particularly in melanin-containing tissues such as the eyes.</a:t>
                      </a:r>
                    </a:p>
                    <a:p>
                      <a:pPr marL="171450" marR="0" indent="-171450" algn="l" defTabSz="685800" rtl="0" eaLnBrk="1" fontAlgn="auto" latinLnBrk="0" hangingPunct="1">
                        <a:lnSpc>
                          <a:spcPct val="100000"/>
                        </a:lnSpc>
                        <a:spcBef>
                          <a:spcPts val="0"/>
                        </a:spcBef>
                        <a:spcAft>
                          <a:spcPts val="0"/>
                        </a:spcAft>
                        <a:buClrTx/>
                        <a:buSzTx/>
                        <a:buFont typeface="Arial" charset="0"/>
                        <a:buChar char="•"/>
                        <a:tabLst/>
                        <a:defRPr/>
                      </a:pPr>
                      <a:r>
                        <a:rPr lang="en-US" sz="1000" dirty="0">
                          <a:solidFill>
                            <a:schemeClr val="tx1"/>
                          </a:solidFill>
                          <a:latin typeface="+mn-lt"/>
                          <a:cs typeface="+mn-cs"/>
                        </a:rPr>
                        <a:t>Highly concentrated within cells → increases intra-cellular pH</a:t>
                      </a:r>
                      <a:r>
                        <a:rPr lang="ar-SA" sz="1000" dirty="0">
                          <a:solidFill>
                            <a:schemeClr val="tx1"/>
                          </a:solidFill>
                          <a:latin typeface="+mn-lt"/>
                          <a:cs typeface="+mn-cs"/>
                        </a:rPr>
                        <a:t>.</a:t>
                      </a:r>
                    </a:p>
                  </a:txBody>
                  <a:tcPr marL="86093" marR="86093" marT="43047" marB="43047"/>
                </a:tc>
                <a:extLst>
                  <a:ext uri="{0D108BD9-81ED-4DB2-BD59-A6C34878D82A}">
                    <a16:rowId xmlns:a16="http://schemas.microsoft.com/office/drawing/2014/main" val="10007"/>
                  </a:ext>
                </a:extLst>
              </a:tr>
            </a:tbl>
          </a:graphicData>
        </a:graphic>
      </p:graphicFrame>
      <p:sp>
        <p:nvSpPr>
          <p:cNvPr id="5" name="Left Bracket 4"/>
          <p:cNvSpPr/>
          <p:nvPr/>
        </p:nvSpPr>
        <p:spPr>
          <a:xfrm>
            <a:off x="4718786" y="1780674"/>
            <a:ext cx="93846" cy="1588168"/>
          </a:xfrm>
          <a:prstGeom prst="lef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 name="Straight Arrow Connector 6"/>
          <p:cNvCxnSpPr>
            <a:cxnSpLocks/>
            <a:stCxn id="5" idx="1"/>
          </p:cNvCxnSpPr>
          <p:nvPr/>
        </p:nvCxnSpPr>
        <p:spPr>
          <a:xfrm flipH="1">
            <a:off x="4427622" y="2574758"/>
            <a:ext cx="291164" cy="45872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flipV="1">
            <a:off x="4427622" y="2478506"/>
            <a:ext cx="291164" cy="9625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8506" y="421104"/>
            <a:ext cx="4709494" cy="461665"/>
          </a:xfrm>
          <a:prstGeom prst="rect">
            <a:avLst/>
          </a:prstGeom>
          <a:noFill/>
        </p:spPr>
        <p:txBody>
          <a:bodyPr wrap="none" rtlCol="0">
            <a:spAutoFit/>
          </a:bodyPr>
          <a:lstStyle/>
          <a:p>
            <a:pPr algn="r" rtl="1"/>
            <a:r>
              <a:rPr lang="en-US" sz="2400" b="1" dirty="0">
                <a:solidFill>
                  <a:schemeClr val="bg1"/>
                </a:solidFill>
              </a:rPr>
              <a:t>Clinical uses of Hydroxychloroquine</a:t>
            </a:r>
          </a:p>
        </p:txBody>
      </p:sp>
      <p:sp>
        <p:nvSpPr>
          <p:cNvPr id="5" name="TextBox 4"/>
          <p:cNvSpPr txBox="1"/>
          <p:nvPr/>
        </p:nvSpPr>
        <p:spPr>
          <a:xfrm>
            <a:off x="87477" y="1512476"/>
            <a:ext cx="3121192" cy="3785652"/>
          </a:xfrm>
          <a:prstGeom prst="rect">
            <a:avLst/>
          </a:prstGeom>
          <a:noFill/>
        </p:spPr>
        <p:txBody>
          <a:bodyPr wrap="square" rtlCol="0">
            <a:spAutoFit/>
          </a:bodyPr>
          <a:lstStyle/>
          <a:p>
            <a:pPr marL="285750" indent="-285750">
              <a:buFont typeface="Arial" charset="0"/>
              <a:buChar char="•"/>
            </a:pPr>
            <a:r>
              <a:rPr lang="en-US" sz="2000" dirty="0"/>
              <a:t>Has not been shown to delay radiographic progression of disease, so it is used for treatment of early, mild disease or as adjunctive therapy </a:t>
            </a:r>
            <a:r>
              <a:rPr lang="en-US" sz="2000" b="1" dirty="0"/>
              <a:t>in combination with other DMARDs</a:t>
            </a:r>
          </a:p>
          <a:p>
            <a:pPr marL="285750" indent="-285750">
              <a:buFont typeface="Arial" charset="0"/>
              <a:buChar char="•"/>
            </a:pPr>
            <a:endParaRPr lang="en-US" sz="2000" b="1" dirty="0"/>
          </a:p>
          <a:p>
            <a:pPr marL="285750" indent="-285750">
              <a:buFont typeface="Arial" charset="0"/>
              <a:buChar char="•"/>
            </a:pPr>
            <a:r>
              <a:rPr lang="en-US" sz="2000" dirty="0"/>
              <a:t>Used in increasing methotrexate efficacy</a:t>
            </a:r>
          </a:p>
          <a:p>
            <a:pPr marL="285750" indent="-285750">
              <a:buFont typeface="Arial" charset="0"/>
              <a:buChar char="•"/>
            </a:pPr>
            <a:endParaRPr lang="en-US" sz="2000" dirty="0"/>
          </a:p>
        </p:txBody>
      </p:sp>
      <p:pic>
        <p:nvPicPr>
          <p:cNvPr id="7" name="Picture 6"/>
          <p:cNvPicPr>
            <a:picLocks/>
          </p:cNvPicPr>
          <p:nvPr/>
        </p:nvPicPr>
        <p:blipFill rotWithShape="1">
          <a:blip r:embed="rId2">
            <a:extLst>
              <a:ext uri="{28A0092B-C50C-407E-A947-70E740481C1C}">
                <a14:useLocalDpi xmlns:a14="http://schemas.microsoft.com/office/drawing/2010/main" val="0"/>
              </a:ext>
            </a:extLst>
          </a:blip>
          <a:srcRect/>
          <a:stretch/>
        </p:blipFill>
        <p:spPr>
          <a:xfrm>
            <a:off x="3208669" y="1705318"/>
            <a:ext cx="3295650" cy="3074623"/>
          </a:xfrm>
          <a:prstGeom prst="rect">
            <a:avLst/>
          </a:prstGeom>
        </p:spPr>
      </p:pic>
      <p:sp>
        <p:nvSpPr>
          <p:cNvPr id="8" name="TextBox 7"/>
          <p:cNvSpPr txBox="1"/>
          <p:nvPr/>
        </p:nvSpPr>
        <p:spPr>
          <a:xfrm>
            <a:off x="87477" y="5298128"/>
            <a:ext cx="6184945" cy="2554545"/>
          </a:xfrm>
          <a:prstGeom prst="rect">
            <a:avLst/>
          </a:prstGeom>
          <a:noFill/>
        </p:spPr>
        <p:txBody>
          <a:bodyPr wrap="square" rtlCol="0">
            <a:spAutoFit/>
          </a:bodyPr>
          <a:lstStyle/>
          <a:p>
            <a:pPr marL="285750" indent="-285750">
              <a:buFont typeface="Arial" charset="0"/>
              <a:buChar char="•"/>
            </a:pPr>
            <a:r>
              <a:rPr lang="en-US" sz="2000" dirty="0">
                <a:solidFill>
                  <a:schemeClr val="bg1">
                    <a:lumMod val="50000"/>
                  </a:schemeClr>
                </a:solidFill>
              </a:rPr>
              <a:t>(to summarize, Hydroxychloroquine not show delay prognosis of RA which means it has weak effect, to make the effect strong we should add another DMARD drug to make combination can produce action, and this drug which we will add is methotrexate)</a:t>
            </a:r>
          </a:p>
          <a:p>
            <a:r>
              <a:rPr lang="en-US" sz="2000" dirty="0">
                <a:solidFill>
                  <a:srgbClr val="FF0000"/>
                </a:solidFill>
              </a:rPr>
              <a:t> </a:t>
            </a:r>
            <a:endParaRPr lang="en-US" sz="2000" dirty="0">
              <a:solidFill>
                <a:schemeClr val="bg1">
                  <a:lumMod val="50000"/>
                </a:schemeClr>
              </a:solidFill>
            </a:endParaRPr>
          </a:p>
          <a:p>
            <a:pPr marL="285750" indent="-285750">
              <a:buFont typeface="Arial" charset="0"/>
              <a:buChar char="•"/>
            </a:pPr>
            <a:r>
              <a:rPr lang="en-US" sz="2000" dirty="0"/>
              <a:t>6 month response, mild anti-rheumatic effect</a:t>
            </a:r>
            <a:r>
              <a:rPr lang="ar-SA" sz="2000" dirty="0"/>
              <a:t>.</a:t>
            </a:r>
          </a:p>
          <a:p>
            <a:endParaRPr lang="en-US" sz="2000" dirty="0"/>
          </a:p>
        </p:txBody>
      </p:sp>
      <p:sp>
        <p:nvSpPr>
          <p:cNvPr id="9" name="TextBox 8"/>
          <p:cNvSpPr txBox="1"/>
          <p:nvPr/>
        </p:nvSpPr>
        <p:spPr>
          <a:xfrm>
            <a:off x="3755987" y="4408859"/>
            <a:ext cx="1726755" cy="400110"/>
          </a:xfrm>
          <a:prstGeom prst="rect">
            <a:avLst/>
          </a:prstGeom>
          <a:noFill/>
        </p:spPr>
        <p:txBody>
          <a:bodyPr wrap="none" rtlCol="0">
            <a:spAutoFit/>
          </a:bodyPr>
          <a:lstStyle/>
          <a:p>
            <a:pPr lvl="0"/>
            <a:r>
              <a:rPr lang="en-US" sz="1000" dirty="0"/>
              <a:t>* MIX = Methotrexate </a:t>
            </a:r>
          </a:p>
          <a:p>
            <a:r>
              <a:rPr lang="en-US" sz="1000" dirty="0"/>
              <a:t>**HCQ = Hydroxychloroquine</a:t>
            </a:r>
          </a:p>
        </p:txBody>
      </p:sp>
    </p:spTree>
    <p:extLst>
      <p:ext uri="{BB962C8B-B14F-4D97-AF65-F5344CB8AC3E}">
        <p14:creationId xmlns:p14="http://schemas.microsoft.com/office/powerpoint/2010/main" val="7669235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3148</Words>
  <Application>Microsoft Office PowerPoint</Application>
  <PresentationFormat>On-screen Show (4:3)</PresentationFormat>
  <Paragraphs>334</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Aharoni</vt:lpstr>
      <vt:lpstr>Andalus</vt:lpstr>
      <vt:lpstr>Arial</vt:lpstr>
      <vt:lpstr>Arial Unicode MS</vt:lpstr>
      <vt:lpstr>Calibri</vt:lpstr>
      <vt:lpstr>Calibri Light</vt:lpstr>
      <vt:lpstr>JasmineUPC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Mechanism of inhibiting TNF</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cherry</dc:creator>
  <cp:lastModifiedBy>trad</cp:lastModifiedBy>
  <cp:revision>209</cp:revision>
  <cp:lastPrinted>2017-01-05T23:00:32Z</cp:lastPrinted>
  <dcterms:created xsi:type="dcterms:W3CDTF">2016-12-17T14:42:51Z</dcterms:created>
  <dcterms:modified xsi:type="dcterms:W3CDTF">2017-01-19T17:43:36Z</dcterms:modified>
</cp:coreProperties>
</file>