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0"/>
  </p:notesMasterIdLst>
  <p:handoutMasterIdLst>
    <p:handoutMasterId r:id="rId31"/>
  </p:handoutMasterIdLst>
  <p:sldIdLst>
    <p:sldId id="378" r:id="rId2"/>
    <p:sldId id="337" r:id="rId3"/>
    <p:sldId id="376" r:id="rId4"/>
    <p:sldId id="341" r:id="rId5"/>
    <p:sldId id="343" r:id="rId6"/>
    <p:sldId id="359" r:id="rId7"/>
    <p:sldId id="342" r:id="rId8"/>
    <p:sldId id="360" r:id="rId9"/>
    <p:sldId id="346" r:id="rId10"/>
    <p:sldId id="352" r:id="rId11"/>
    <p:sldId id="358" r:id="rId12"/>
    <p:sldId id="377" r:id="rId13"/>
    <p:sldId id="367" r:id="rId14"/>
    <p:sldId id="347" r:id="rId15"/>
    <p:sldId id="370" r:id="rId16"/>
    <p:sldId id="368" r:id="rId17"/>
    <p:sldId id="361" r:id="rId18"/>
    <p:sldId id="372" r:id="rId19"/>
    <p:sldId id="338" r:id="rId20"/>
    <p:sldId id="351" r:id="rId21"/>
    <p:sldId id="357" r:id="rId22"/>
    <p:sldId id="374" r:id="rId23"/>
    <p:sldId id="362" r:id="rId24"/>
    <p:sldId id="364" r:id="rId25"/>
    <p:sldId id="375" r:id="rId26"/>
    <p:sldId id="348" r:id="rId27"/>
    <p:sldId id="380" r:id="rId28"/>
    <p:sldId id="3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3B95"/>
    <a:srgbClr val="F7F390"/>
    <a:srgbClr val="FFF437"/>
    <a:srgbClr val="660033"/>
    <a:srgbClr val="660066"/>
    <a:srgbClr val="D6EAF6"/>
    <a:srgbClr val="663300"/>
    <a:srgbClr val="CC0000"/>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59" autoAdjust="0"/>
    <p:restoredTop sz="95808"/>
  </p:normalViewPr>
  <p:slideViewPr>
    <p:cSldViewPr>
      <p:cViewPr>
        <p:scale>
          <a:sx n="84" d="100"/>
          <a:sy n="84" d="100"/>
        </p:scale>
        <p:origin x="2016" y="760"/>
      </p:cViewPr>
      <p:guideLst>
        <p:guide orient="horz" pos="2160"/>
        <p:guide pos="3840"/>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8E12C0-68DE-4379-8008-6C21D701210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285D78DF-3386-43DE-B206-FAD42EA92E45}">
      <dgm:prSet phldrT="[نص]" custT="1"/>
      <dgm:spPr/>
      <dgm:t>
        <a:bodyPr/>
        <a:lstStyle/>
        <a:p>
          <a:pPr algn="ctr"/>
          <a:r>
            <a:rPr lang="en-US" sz="2000" dirty="0"/>
            <a:t>Has 2 gates</a:t>
          </a:r>
        </a:p>
      </dgm:t>
    </dgm:pt>
    <dgm:pt modelId="{2AC43DB4-369B-4439-8A54-9F81CECFCCD6}" type="parTrans" cxnId="{0DE6DB1B-16EA-47DF-810A-2F156B9456B4}">
      <dgm:prSet/>
      <dgm:spPr/>
      <dgm:t>
        <a:bodyPr/>
        <a:lstStyle/>
        <a:p>
          <a:endParaRPr lang="en-US"/>
        </a:p>
      </dgm:t>
    </dgm:pt>
    <dgm:pt modelId="{4997D5E9-6A5E-4F61-9865-E55C6680C2C4}" type="sibTrans" cxnId="{0DE6DB1B-16EA-47DF-810A-2F156B9456B4}">
      <dgm:prSet/>
      <dgm:spPr/>
      <dgm:t>
        <a:bodyPr/>
        <a:lstStyle/>
        <a:p>
          <a:endParaRPr lang="en-US"/>
        </a:p>
      </dgm:t>
    </dgm:pt>
    <dgm:pt modelId="{54369F91-9144-4683-A74F-A2C545DE5751}">
      <dgm:prSet phldrT="[نص]"/>
      <dgm:spPr/>
      <dgm:t>
        <a:bodyPr/>
        <a:lstStyle/>
        <a:p>
          <a:r>
            <a:rPr lang="en-US" dirty="0"/>
            <a:t>Inactivation gate</a:t>
          </a:r>
        </a:p>
      </dgm:t>
    </dgm:pt>
    <dgm:pt modelId="{89B5CBE2-0182-48EB-B572-731545BEB651}" type="parTrans" cxnId="{4FC742E4-8B7F-46D6-A156-654F7AF654CF}">
      <dgm:prSet/>
      <dgm:spPr/>
      <dgm:t>
        <a:bodyPr/>
        <a:lstStyle/>
        <a:p>
          <a:endParaRPr lang="en-US" dirty="0"/>
        </a:p>
      </dgm:t>
    </dgm:pt>
    <dgm:pt modelId="{C2A19282-1032-427E-BEFA-C6B8AB1C90B9}" type="sibTrans" cxnId="{4FC742E4-8B7F-46D6-A156-654F7AF654CF}">
      <dgm:prSet/>
      <dgm:spPr/>
      <dgm:t>
        <a:bodyPr/>
        <a:lstStyle/>
        <a:p>
          <a:endParaRPr lang="en-US"/>
        </a:p>
      </dgm:t>
    </dgm:pt>
    <dgm:pt modelId="{4D43A226-683F-4D91-B9B5-A7EEEDF468C2}">
      <dgm:prSet phldrT="[نص]"/>
      <dgm:spPr/>
      <dgm:t>
        <a:bodyPr/>
        <a:lstStyle/>
        <a:p>
          <a:r>
            <a:rPr lang="en-US" dirty="0"/>
            <a:t>Activation gate</a:t>
          </a:r>
        </a:p>
      </dgm:t>
    </dgm:pt>
    <dgm:pt modelId="{EDB3D95A-838F-4C23-89A2-BE6505BD3456}" type="parTrans" cxnId="{BD9033DE-EA92-48FC-97E8-139AE77F06BD}">
      <dgm:prSet/>
      <dgm:spPr/>
      <dgm:t>
        <a:bodyPr/>
        <a:lstStyle/>
        <a:p>
          <a:endParaRPr lang="en-US" dirty="0"/>
        </a:p>
      </dgm:t>
    </dgm:pt>
    <dgm:pt modelId="{CEA006CF-3041-4134-AB0A-A000A1C49442}" type="sibTrans" cxnId="{BD9033DE-EA92-48FC-97E8-139AE77F06BD}">
      <dgm:prSet/>
      <dgm:spPr/>
      <dgm:t>
        <a:bodyPr/>
        <a:lstStyle/>
        <a:p>
          <a:endParaRPr lang="en-US"/>
        </a:p>
      </dgm:t>
    </dgm:pt>
    <dgm:pt modelId="{CBE8109A-5B78-4745-9162-44747D7AF932}">
      <dgm:prSet/>
      <dgm:spPr/>
      <dgm:t>
        <a:bodyPr/>
        <a:lstStyle/>
        <a:p>
          <a:endParaRPr lang="en-US" dirty="0"/>
        </a:p>
      </dgm:t>
    </dgm:pt>
    <dgm:pt modelId="{A3329520-7A76-48B9-834B-E7C63FA296F6}" type="parTrans" cxnId="{82D28245-6042-4611-B6F3-961592835ABE}">
      <dgm:prSet/>
      <dgm:spPr/>
      <dgm:t>
        <a:bodyPr/>
        <a:lstStyle/>
        <a:p>
          <a:endParaRPr lang="en-US"/>
        </a:p>
      </dgm:t>
    </dgm:pt>
    <dgm:pt modelId="{9640B3AD-15A9-4A15-A810-BE24FEEC6B46}" type="sibTrans" cxnId="{82D28245-6042-4611-B6F3-961592835ABE}">
      <dgm:prSet/>
      <dgm:spPr/>
      <dgm:t>
        <a:bodyPr/>
        <a:lstStyle/>
        <a:p>
          <a:endParaRPr lang="en-US"/>
        </a:p>
      </dgm:t>
    </dgm:pt>
    <dgm:pt modelId="{53A8A0E9-537D-4D59-BCAD-CB8FE70EE99B}" type="pres">
      <dgm:prSet presAssocID="{4A8E12C0-68DE-4379-8008-6C21D701210B}" presName="Name0" presStyleCnt="0">
        <dgm:presLayoutVars>
          <dgm:chMax val="1"/>
          <dgm:chPref val="1"/>
          <dgm:dir/>
          <dgm:animOne val="branch"/>
          <dgm:animLvl val="lvl"/>
        </dgm:presLayoutVars>
      </dgm:prSet>
      <dgm:spPr/>
      <dgm:t>
        <a:bodyPr/>
        <a:lstStyle/>
        <a:p>
          <a:endParaRPr lang="en-US"/>
        </a:p>
      </dgm:t>
    </dgm:pt>
    <dgm:pt modelId="{96834040-FB37-4D2A-A9B0-67EDAD1BAAE7}" type="pres">
      <dgm:prSet presAssocID="{285D78DF-3386-43DE-B206-FAD42EA92E45}" presName="singleCycle" presStyleCnt="0"/>
      <dgm:spPr/>
    </dgm:pt>
    <dgm:pt modelId="{DB6CD2F9-2022-45C2-B563-0255ACFE0152}" type="pres">
      <dgm:prSet presAssocID="{285D78DF-3386-43DE-B206-FAD42EA92E45}" presName="singleCenter" presStyleLbl="node1" presStyleIdx="0" presStyleCnt="3" custScaleX="194644">
        <dgm:presLayoutVars>
          <dgm:chMax val="7"/>
          <dgm:chPref val="7"/>
        </dgm:presLayoutVars>
      </dgm:prSet>
      <dgm:spPr/>
      <dgm:t>
        <a:bodyPr/>
        <a:lstStyle/>
        <a:p>
          <a:endParaRPr lang="en-US"/>
        </a:p>
      </dgm:t>
    </dgm:pt>
    <dgm:pt modelId="{86536F60-CD83-4C33-920B-5B65F3252F67}" type="pres">
      <dgm:prSet presAssocID="{89B5CBE2-0182-48EB-B572-731545BEB651}" presName="Name56" presStyleLbl="parChTrans1D2" presStyleIdx="0" presStyleCnt="2"/>
      <dgm:spPr/>
      <dgm:t>
        <a:bodyPr/>
        <a:lstStyle/>
        <a:p>
          <a:endParaRPr lang="en-US"/>
        </a:p>
      </dgm:t>
    </dgm:pt>
    <dgm:pt modelId="{C0160AEB-D098-4E70-BE88-721F1E890319}" type="pres">
      <dgm:prSet presAssocID="{54369F91-9144-4683-A74F-A2C545DE5751}" presName="text0" presStyleLbl="node1" presStyleIdx="1" presStyleCnt="3" custScaleX="329707" custRadScaleRad="194279" custRadScaleInc="113066">
        <dgm:presLayoutVars>
          <dgm:bulletEnabled val="1"/>
        </dgm:presLayoutVars>
      </dgm:prSet>
      <dgm:spPr/>
      <dgm:t>
        <a:bodyPr/>
        <a:lstStyle/>
        <a:p>
          <a:endParaRPr lang="en-US"/>
        </a:p>
      </dgm:t>
    </dgm:pt>
    <dgm:pt modelId="{F0F52389-9C83-44E5-814F-CE307290C04D}" type="pres">
      <dgm:prSet presAssocID="{EDB3D95A-838F-4C23-89A2-BE6505BD3456}" presName="Name56" presStyleLbl="parChTrans1D2" presStyleIdx="1" presStyleCnt="2"/>
      <dgm:spPr/>
      <dgm:t>
        <a:bodyPr/>
        <a:lstStyle/>
        <a:p>
          <a:endParaRPr lang="en-US"/>
        </a:p>
      </dgm:t>
    </dgm:pt>
    <dgm:pt modelId="{AB3ADEAA-33A7-459E-8A7D-D0889F549033}" type="pres">
      <dgm:prSet presAssocID="{4D43A226-683F-4D91-B9B5-A7EEEDF468C2}" presName="text0" presStyleLbl="node1" presStyleIdx="2" presStyleCnt="3" custScaleX="298576" custRadScaleRad="184748" custRadScaleInc="87479">
        <dgm:presLayoutVars>
          <dgm:bulletEnabled val="1"/>
        </dgm:presLayoutVars>
      </dgm:prSet>
      <dgm:spPr/>
      <dgm:t>
        <a:bodyPr/>
        <a:lstStyle/>
        <a:p>
          <a:endParaRPr lang="en-US"/>
        </a:p>
      </dgm:t>
    </dgm:pt>
  </dgm:ptLst>
  <dgm:cxnLst>
    <dgm:cxn modelId="{BD9033DE-EA92-48FC-97E8-139AE77F06BD}" srcId="{285D78DF-3386-43DE-B206-FAD42EA92E45}" destId="{4D43A226-683F-4D91-B9B5-A7EEEDF468C2}" srcOrd="1" destOrd="0" parTransId="{EDB3D95A-838F-4C23-89A2-BE6505BD3456}" sibTransId="{CEA006CF-3041-4134-AB0A-A000A1C49442}"/>
    <dgm:cxn modelId="{0DE6DB1B-16EA-47DF-810A-2F156B9456B4}" srcId="{4A8E12C0-68DE-4379-8008-6C21D701210B}" destId="{285D78DF-3386-43DE-B206-FAD42EA92E45}" srcOrd="0" destOrd="0" parTransId="{2AC43DB4-369B-4439-8A54-9F81CECFCCD6}" sibTransId="{4997D5E9-6A5E-4F61-9865-E55C6680C2C4}"/>
    <dgm:cxn modelId="{FF625B50-4123-4BE1-B8C2-D6B00B8B0DB6}" type="presOf" srcId="{EDB3D95A-838F-4C23-89A2-BE6505BD3456}" destId="{F0F52389-9C83-44E5-814F-CE307290C04D}" srcOrd="0" destOrd="0" presId="urn:microsoft.com/office/officeart/2008/layout/RadialCluster"/>
    <dgm:cxn modelId="{A40A97E1-D750-41B5-BCB3-F95D2331E474}" type="presOf" srcId="{89B5CBE2-0182-48EB-B572-731545BEB651}" destId="{86536F60-CD83-4C33-920B-5B65F3252F67}" srcOrd="0" destOrd="0" presId="urn:microsoft.com/office/officeart/2008/layout/RadialCluster"/>
    <dgm:cxn modelId="{B9310DAB-9413-4586-B5CD-987584280377}" type="presOf" srcId="{285D78DF-3386-43DE-B206-FAD42EA92E45}" destId="{DB6CD2F9-2022-45C2-B563-0255ACFE0152}" srcOrd="0" destOrd="0" presId="urn:microsoft.com/office/officeart/2008/layout/RadialCluster"/>
    <dgm:cxn modelId="{4FC742E4-8B7F-46D6-A156-654F7AF654CF}" srcId="{285D78DF-3386-43DE-B206-FAD42EA92E45}" destId="{54369F91-9144-4683-A74F-A2C545DE5751}" srcOrd="0" destOrd="0" parTransId="{89B5CBE2-0182-48EB-B572-731545BEB651}" sibTransId="{C2A19282-1032-427E-BEFA-C6B8AB1C90B9}"/>
    <dgm:cxn modelId="{B98E7F66-2C5F-4AD9-935D-43AE137857F5}" type="presOf" srcId="{54369F91-9144-4683-A74F-A2C545DE5751}" destId="{C0160AEB-D098-4E70-BE88-721F1E890319}" srcOrd="0" destOrd="0" presId="urn:microsoft.com/office/officeart/2008/layout/RadialCluster"/>
    <dgm:cxn modelId="{82D28245-6042-4611-B6F3-961592835ABE}" srcId="{4A8E12C0-68DE-4379-8008-6C21D701210B}" destId="{CBE8109A-5B78-4745-9162-44747D7AF932}" srcOrd="1" destOrd="0" parTransId="{A3329520-7A76-48B9-834B-E7C63FA296F6}" sibTransId="{9640B3AD-15A9-4A15-A810-BE24FEEC6B46}"/>
    <dgm:cxn modelId="{F4417D92-D91A-4F1A-8FD6-E3C31058A3C0}" type="presOf" srcId="{4A8E12C0-68DE-4379-8008-6C21D701210B}" destId="{53A8A0E9-537D-4D59-BCAD-CB8FE70EE99B}" srcOrd="0" destOrd="0" presId="urn:microsoft.com/office/officeart/2008/layout/RadialCluster"/>
    <dgm:cxn modelId="{F09F3F06-F78B-4428-A50F-0F4C53E9A460}" type="presOf" srcId="{4D43A226-683F-4D91-B9B5-A7EEEDF468C2}" destId="{AB3ADEAA-33A7-459E-8A7D-D0889F549033}" srcOrd="0" destOrd="0" presId="urn:microsoft.com/office/officeart/2008/layout/RadialCluster"/>
    <dgm:cxn modelId="{5A22888A-A949-41BC-AEE9-0F19A9338466}" type="presParOf" srcId="{53A8A0E9-537D-4D59-BCAD-CB8FE70EE99B}" destId="{96834040-FB37-4D2A-A9B0-67EDAD1BAAE7}" srcOrd="0" destOrd="0" presId="urn:microsoft.com/office/officeart/2008/layout/RadialCluster"/>
    <dgm:cxn modelId="{69C40A4D-3304-4A3F-9E48-CB8E877E06C2}" type="presParOf" srcId="{96834040-FB37-4D2A-A9B0-67EDAD1BAAE7}" destId="{DB6CD2F9-2022-45C2-B563-0255ACFE0152}" srcOrd="0" destOrd="0" presId="urn:microsoft.com/office/officeart/2008/layout/RadialCluster"/>
    <dgm:cxn modelId="{EB22E30E-93EF-4569-9457-C3581158799D}" type="presParOf" srcId="{96834040-FB37-4D2A-A9B0-67EDAD1BAAE7}" destId="{86536F60-CD83-4C33-920B-5B65F3252F67}" srcOrd="1" destOrd="0" presId="urn:microsoft.com/office/officeart/2008/layout/RadialCluster"/>
    <dgm:cxn modelId="{ACC98A1D-8099-43B9-B1CE-5F06EADEBA8D}" type="presParOf" srcId="{96834040-FB37-4D2A-A9B0-67EDAD1BAAE7}" destId="{C0160AEB-D098-4E70-BE88-721F1E890319}" srcOrd="2" destOrd="0" presId="urn:microsoft.com/office/officeart/2008/layout/RadialCluster"/>
    <dgm:cxn modelId="{3F68E03C-507C-4819-833C-372E2F1F34A6}" type="presParOf" srcId="{96834040-FB37-4D2A-A9B0-67EDAD1BAAE7}" destId="{F0F52389-9C83-44E5-814F-CE307290C04D}" srcOrd="3" destOrd="0" presId="urn:microsoft.com/office/officeart/2008/layout/RadialCluster"/>
    <dgm:cxn modelId="{F09EBC24-6366-40C1-A05B-CCC56D1BB569}" type="presParOf" srcId="{96834040-FB37-4D2A-A9B0-67EDAD1BAAE7}" destId="{AB3ADEAA-33A7-459E-8A7D-D0889F549033}"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A1C19C-5138-43B9-A226-4915F0194D01}"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441A24CB-CA3D-404E-9CED-D173DE007674}">
      <dgm:prSet phldrT="[نص]" custT="1"/>
      <dgm:spPr/>
      <dgm:t>
        <a:bodyPr/>
        <a:lstStyle/>
        <a:p>
          <a:r>
            <a:rPr lang="en-US" sz="1800" b="1" dirty="0">
              <a:solidFill>
                <a:schemeClr val="bg1"/>
              </a:solidFill>
            </a:rPr>
            <a:t>1.</a:t>
          </a:r>
          <a:r>
            <a:rPr lang="en-US" sz="1800" b="1" dirty="0">
              <a:solidFill>
                <a:schemeClr val="bg1"/>
              </a:solidFill>
              <a:effectLst>
                <a:outerShdw blurRad="38100" dist="38100" dir="2700000" algn="tl">
                  <a:srgbClr val="000000">
                    <a:alpha val="43137"/>
                  </a:srgbClr>
                </a:outerShdw>
              </a:effectLst>
              <a:latin typeface="+mn-lt"/>
              <a:cs typeface="+mn-cs"/>
            </a:rPr>
            <a:t>Resting state </a:t>
          </a:r>
          <a:endParaRPr lang="en-US" sz="1800" b="1" dirty="0">
            <a:solidFill>
              <a:schemeClr val="bg1"/>
            </a:solidFill>
          </a:endParaRPr>
        </a:p>
      </dgm:t>
    </dgm:pt>
    <dgm:pt modelId="{1A5C799B-C885-44EC-9175-8CBCA01FA3C9}" type="parTrans" cxnId="{FCC9C68D-0F2F-4541-8F58-949812B6CF9D}">
      <dgm:prSet/>
      <dgm:spPr/>
      <dgm:t>
        <a:bodyPr/>
        <a:lstStyle/>
        <a:p>
          <a:endParaRPr lang="en-US"/>
        </a:p>
      </dgm:t>
    </dgm:pt>
    <dgm:pt modelId="{4F21A843-326F-453C-B702-27D1D91E0E9C}" type="sibTrans" cxnId="{FCC9C68D-0F2F-4541-8F58-949812B6CF9D}">
      <dgm:prSet/>
      <dgm:spPr/>
      <dgm:t>
        <a:bodyPr/>
        <a:lstStyle/>
        <a:p>
          <a:endParaRPr lang="en-US"/>
        </a:p>
      </dgm:t>
    </dgm:pt>
    <dgm:pt modelId="{46A49254-1871-4F6F-A6D8-FAD345819F62}">
      <dgm:prSet phldrT="[نص]" custT="1"/>
      <dgm:spPr/>
      <dgm:t>
        <a:bodyPr/>
        <a:lstStyle/>
        <a:p>
          <a:pPr algn="l" rtl="0">
            <a:buFont typeface="Courier New" panose="02070309020205020404" pitchFamily="49" charset="0"/>
            <a:buChar char="o"/>
          </a:pPr>
          <a:r>
            <a:rPr lang="en-US" sz="1600" b="1" dirty="0">
              <a:solidFill>
                <a:srgbClr val="00B0F0"/>
              </a:solidFill>
              <a:sym typeface="Wingdings" pitchFamily="2" charset="2"/>
            </a:rPr>
            <a:t>The activation gate is closed </a:t>
          </a:r>
          <a:r>
            <a:rPr lang="en-US" sz="1600" b="0" dirty="0">
              <a:solidFill>
                <a:schemeClr val="tx1"/>
              </a:solidFill>
            </a:rPr>
            <a:t>in the resting cell, when the MP* = RMP* is: </a:t>
          </a:r>
        </a:p>
        <a:p>
          <a:pPr algn="l" rtl="0">
            <a:buFont typeface="Courier New" panose="02070309020205020404" pitchFamily="49" charset="0"/>
            <a:buChar char="o"/>
          </a:pPr>
          <a:r>
            <a:rPr lang="en-US" sz="1600" b="0" dirty="0">
              <a:solidFill>
                <a:schemeClr val="accent4">
                  <a:lumMod val="75000"/>
                </a:schemeClr>
              </a:solidFill>
            </a:rPr>
            <a:t>-</a:t>
          </a:r>
          <a:r>
            <a:rPr lang="en-US" sz="1600" b="1" dirty="0">
              <a:solidFill>
                <a:schemeClr val="accent4">
                  <a:lumMod val="75000"/>
                </a:schemeClr>
              </a:solidFill>
            </a:rPr>
            <a:t>70 to  -90  mV</a:t>
          </a:r>
          <a:r>
            <a:rPr lang="en-US" sz="1600" b="1" dirty="0">
              <a:solidFill>
                <a:schemeClr val="tx1"/>
              </a:solidFill>
            </a:rPr>
            <a:t>.</a:t>
          </a:r>
          <a:endParaRPr lang="en-US" sz="1600" b="0" dirty="0">
            <a:solidFill>
              <a:schemeClr val="tx1"/>
            </a:solidFill>
            <a:sym typeface="Wingdings" pitchFamily="2" charset="2"/>
          </a:endParaRPr>
        </a:p>
        <a:p>
          <a:pPr algn="l" rtl="0">
            <a:buFont typeface="Wingdings" panose="05000000000000000000" pitchFamily="2" charset="2"/>
            <a:buChar char="ü"/>
          </a:pPr>
          <a:r>
            <a:rPr lang="en-US" sz="1600" b="0" dirty="0">
              <a:solidFill>
                <a:schemeClr val="tx1"/>
              </a:solidFill>
              <a:sym typeface="Wingdings" pitchFamily="2" charset="2"/>
            </a:rPr>
            <a:t>This prevents entry of Na+ to the interior of the cell through this gate</a:t>
          </a:r>
          <a:endParaRPr lang="en-US" sz="1600" b="0" dirty="0">
            <a:solidFill>
              <a:schemeClr val="tx1"/>
            </a:solidFill>
          </a:endParaRPr>
        </a:p>
      </dgm:t>
    </dgm:pt>
    <dgm:pt modelId="{11AD51FA-A6A3-4394-A6BD-C5ED6B414287}" type="parTrans" cxnId="{8E3D9777-1F67-4DE2-9016-06A66A2F407C}">
      <dgm:prSet/>
      <dgm:spPr/>
      <dgm:t>
        <a:bodyPr/>
        <a:lstStyle/>
        <a:p>
          <a:endParaRPr lang="en-US" dirty="0"/>
        </a:p>
      </dgm:t>
    </dgm:pt>
    <dgm:pt modelId="{ECBCFEF6-EDEE-4DFD-BFCE-88F1FC2C1752}" type="sibTrans" cxnId="{8E3D9777-1F67-4DE2-9016-06A66A2F407C}">
      <dgm:prSet/>
      <dgm:spPr/>
      <dgm:t>
        <a:bodyPr/>
        <a:lstStyle/>
        <a:p>
          <a:endParaRPr lang="en-US"/>
        </a:p>
      </dgm:t>
    </dgm:pt>
    <dgm:pt modelId="{3B1699EB-9354-4722-B997-ED2B8F1B3CA2}">
      <dgm:prSet phldrT="[نص]" custT="1"/>
      <dgm:spPr/>
      <dgm:t>
        <a:bodyPr/>
        <a:lstStyle/>
        <a:p>
          <a:r>
            <a:rPr lang="en-US" sz="1800" dirty="0"/>
            <a:t>3.Inactivated state</a:t>
          </a:r>
        </a:p>
      </dgm:t>
    </dgm:pt>
    <dgm:pt modelId="{5E598150-9A3E-4493-B87B-EFF60249CD8E}" type="parTrans" cxnId="{1D809383-0BD5-41EA-8F38-2F49AFC7E26A}">
      <dgm:prSet/>
      <dgm:spPr/>
      <dgm:t>
        <a:bodyPr/>
        <a:lstStyle/>
        <a:p>
          <a:endParaRPr lang="en-US"/>
        </a:p>
      </dgm:t>
    </dgm:pt>
    <dgm:pt modelId="{B8698243-2BA9-41FF-8DC5-13790A1B7A5F}" type="sibTrans" cxnId="{1D809383-0BD5-41EA-8F38-2F49AFC7E26A}">
      <dgm:prSet/>
      <dgm:spPr/>
      <dgm:t>
        <a:bodyPr/>
        <a:lstStyle/>
        <a:p>
          <a:endParaRPr lang="en-US"/>
        </a:p>
      </dgm:t>
    </dgm:pt>
    <dgm:pt modelId="{4D04C9DF-29A0-476A-8BF1-C7C46ECC92F2}">
      <dgm:prSet phldrT="[نص]" custT="1"/>
      <dgm:spPr/>
      <dgm:t>
        <a:bodyPr/>
        <a:lstStyle/>
        <a:p>
          <a:pPr marL="0" lvl="0" algn="l" defTabSz="711200" rtl="0">
            <a:lnSpc>
              <a:spcPct val="90000"/>
            </a:lnSpc>
            <a:spcBef>
              <a:spcPct val="0"/>
            </a:spcBef>
            <a:spcAft>
              <a:spcPct val="35000"/>
            </a:spcAft>
            <a:buNone/>
          </a:pPr>
          <a:r>
            <a:rPr lang="en-US" sz="1600" b="0" i="0" kern="1200" dirty="0">
              <a:solidFill>
                <a:schemeClr val="tx1">
                  <a:lumMod val="95000"/>
                  <a:lumOff val="5000"/>
                </a:schemeClr>
              </a:solidFill>
              <a:latin typeface="+mn-lt"/>
              <a:cs typeface="+mn-cs"/>
            </a:rPr>
            <a:t>A few milliseconds after the activation gate opens, </a:t>
          </a:r>
          <a:r>
            <a:rPr lang="en-US" sz="1600" b="1" i="0" kern="1200" dirty="0">
              <a:solidFill>
                <a:schemeClr val="tx1">
                  <a:lumMod val="95000"/>
                  <a:lumOff val="5000"/>
                </a:schemeClr>
              </a:solidFill>
              <a:latin typeface="+mn-lt"/>
              <a:cs typeface="+mn-cs"/>
            </a:rPr>
            <a:t>the channel becomes inactivated</a:t>
          </a:r>
          <a:r>
            <a:rPr lang="en-US" sz="1600" b="0" i="0" kern="1200" dirty="0">
              <a:solidFill>
                <a:schemeClr val="tx1">
                  <a:lumMod val="95000"/>
                  <a:lumOff val="5000"/>
                </a:schemeClr>
              </a:solidFill>
              <a:latin typeface="+mn-lt"/>
              <a:cs typeface="+mn-cs"/>
            </a:rPr>
            <a:t>: </a:t>
          </a:r>
          <a:r>
            <a:rPr lang="en-US" sz="1600" b="0" i="0" kern="1200" dirty="0">
              <a:solidFill>
                <a:schemeClr val="tx1">
                  <a:lumMod val="85000"/>
                  <a:lumOff val="15000"/>
                </a:schemeClr>
              </a:solidFill>
              <a:sym typeface="Wingdings" pitchFamily="2" charset="2"/>
            </a:rPr>
            <a:t>At the peak of AP the inactivation gate will close </a:t>
          </a:r>
          <a:r>
            <a:rPr lang="en-US" sz="1600" b="0" i="0" kern="1200" dirty="0">
              <a:solidFill>
                <a:schemeClr val="tx1">
                  <a:lumMod val="85000"/>
                  <a:lumOff val="15000"/>
                </a:schemeClr>
              </a:solidFill>
            </a:rPr>
            <a:t>the inactivation gate will </a:t>
          </a:r>
          <a:r>
            <a:rPr lang="en-US" sz="1600" b="1" i="0" kern="1200" dirty="0">
              <a:solidFill>
                <a:srgbClr val="00B0F0"/>
              </a:solidFill>
            </a:rPr>
            <a:t>NOT</a:t>
          </a:r>
          <a:r>
            <a:rPr lang="en-US" sz="1600" b="0" i="0" kern="1200" dirty="0">
              <a:solidFill>
                <a:srgbClr val="00B0F0"/>
              </a:solidFill>
            </a:rPr>
            <a:t> </a:t>
          </a:r>
          <a:r>
            <a:rPr lang="en-US" sz="1600" b="0" i="0" kern="1200" dirty="0">
              <a:solidFill>
                <a:schemeClr val="tx1">
                  <a:lumMod val="85000"/>
                  <a:lumOff val="15000"/>
                </a:schemeClr>
              </a:solidFill>
            </a:rPr>
            <a:t>open by a second stimulus </a:t>
          </a:r>
          <a:r>
            <a:rPr lang="en-US" sz="1600" b="0" i="0" kern="1200" dirty="0">
              <a:solidFill>
                <a:schemeClr val="tx1">
                  <a:lumMod val="85000"/>
                  <a:lumOff val="15000"/>
                </a:schemeClr>
              </a:solidFill>
              <a:sym typeface="Wingdings" pitchFamily="2" charset="2"/>
            </a:rPr>
            <a:t> </a:t>
          </a:r>
          <a:r>
            <a:rPr lang="en-US" sz="1600" b="0" i="0" kern="1200" dirty="0">
              <a:solidFill>
                <a:schemeClr val="tx1">
                  <a:lumMod val="85000"/>
                  <a:lumOff val="15000"/>
                </a:schemeClr>
              </a:solidFill>
            </a:rPr>
            <a:t> &amp; </a:t>
          </a:r>
          <a:r>
            <a:rPr lang="en-US" sz="1600" b="1" i="0" kern="1200" dirty="0">
              <a:solidFill>
                <a:srgbClr val="00B0F0"/>
              </a:solidFill>
            </a:rPr>
            <a:t>the cell becomes Refractory</a:t>
          </a:r>
          <a:r>
            <a:rPr lang="ar-SA" sz="1600" b="1" i="0" kern="1200" dirty="0">
              <a:solidFill>
                <a:srgbClr val="00B0F0"/>
              </a:solidFill>
            </a:rPr>
            <a:t>ممانعة )</a:t>
          </a:r>
          <a:r>
            <a:rPr lang="en-US" sz="1600" b="1" i="0" kern="1200" dirty="0">
              <a:solidFill>
                <a:srgbClr val="00B0F0"/>
              </a:solidFill>
            </a:rPr>
            <a:t>) to another stimulation</a:t>
          </a:r>
        </a:p>
        <a:p>
          <a:pPr marL="0" lvl="0" algn="l" defTabSz="711200" rtl="0">
            <a:lnSpc>
              <a:spcPct val="90000"/>
            </a:lnSpc>
            <a:spcBef>
              <a:spcPct val="0"/>
            </a:spcBef>
            <a:spcAft>
              <a:spcPct val="35000"/>
            </a:spcAft>
            <a:buNone/>
          </a:pPr>
          <a:r>
            <a:rPr lang="en-US" sz="1600" b="0" i="0" kern="1200" dirty="0">
              <a:solidFill>
                <a:schemeClr val="tx1">
                  <a:lumMod val="85000"/>
                  <a:lumOff val="15000"/>
                </a:schemeClr>
              </a:solidFill>
            </a:rPr>
            <a:t>*This goes on until the MP has gone back to its resting ( RMP) level ( </a:t>
          </a:r>
          <a:r>
            <a:rPr lang="en-US" sz="1600" b="0" i="0" kern="1200" dirty="0">
              <a:solidFill>
                <a:schemeClr val="accent4">
                  <a:lumMod val="75000"/>
                </a:schemeClr>
              </a:solidFill>
            </a:rPr>
            <a:t>-70 to -90mV</a:t>
          </a:r>
          <a:r>
            <a:rPr lang="en-US" sz="1600" b="0" i="0" kern="1200" dirty="0">
              <a:solidFill>
                <a:schemeClr val="tx1">
                  <a:lumMod val="85000"/>
                  <a:lumOff val="15000"/>
                </a:schemeClr>
              </a:solidFill>
            </a:rPr>
            <a:t>)*</a:t>
          </a:r>
        </a:p>
        <a:p>
          <a:pPr marL="0" lvl="0" algn="l" defTabSz="711200" rtl="0">
            <a:lnSpc>
              <a:spcPct val="90000"/>
            </a:lnSpc>
            <a:spcBef>
              <a:spcPct val="0"/>
            </a:spcBef>
            <a:spcAft>
              <a:spcPct val="35000"/>
            </a:spcAft>
            <a:buNone/>
          </a:pPr>
          <a:r>
            <a:rPr lang="en-US" sz="1600" b="0" i="0" kern="1200" dirty="0">
              <a:solidFill>
                <a:schemeClr val="tx1">
                  <a:lumMod val="95000"/>
                  <a:lumOff val="5000"/>
                </a:schemeClr>
              </a:solidFill>
              <a:latin typeface="+mn-lt"/>
              <a:cs typeface="+mn-cs"/>
              <a:sym typeface="Wingdings" pitchFamily="2" charset="2"/>
            </a:rPr>
            <a:t>*</a:t>
          </a:r>
          <a:r>
            <a:rPr lang="en-US" sz="1600" b="1" kern="1200" dirty="0">
              <a:solidFill>
                <a:srgbClr val="00B0F0"/>
              </a:solidFill>
              <a:latin typeface="Gill Sans MT"/>
              <a:ea typeface="+mn-ea"/>
              <a:cs typeface="+mn-cs"/>
              <a:sym typeface="Wingdings" pitchFamily="2" charset="2"/>
            </a:rPr>
            <a:t>The </a:t>
          </a:r>
          <a:r>
            <a:rPr lang="en-US" sz="1600" b="1" kern="1200" dirty="0">
              <a:solidFill>
                <a:srgbClr val="00B0F0"/>
              </a:solidFill>
              <a:latin typeface="Gill Sans MT"/>
              <a:ea typeface="+mn-ea"/>
              <a:cs typeface="+mn-cs"/>
            </a:rPr>
            <a:t>activation gate is still open</a:t>
          </a:r>
        </a:p>
        <a:p>
          <a:pPr marL="0" lvl="0" algn="l" defTabSz="711200" rtl="0">
            <a:lnSpc>
              <a:spcPct val="90000"/>
            </a:lnSpc>
            <a:spcBef>
              <a:spcPct val="0"/>
            </a:spcBef>
            <a:spcAft>
              <a:spcPct val="35000"/>
            </a:spcAft>
            <a:buNone/>
          </a:pPr>
          <a:r>
            <a:rPr lang="en-US" sz="1600" b="1" kern="1200" dirty="0">
              <a:solidFill>
                <a:srgbClr val="00B0F0"/>
              </a:solidFill>
              <a:latin typeface="Gill Sans MT"/>
              <a:ea typeface="+mn-ea"/>
              <a:cs typeface="+mn-cs"/>
            </a:rPr>
            <a:t>the inactivation gate is closed</a:t>
          </a:r>
          <a:r>
            <a:rPr lang="en-US" sz="1600" b="0" i="0" kern="1200" dirty="0">
              <a:solidFill>
                <a:schemeClr val="tx1">
                  <a:lumMod val="95000"/>
                  <a:lumOff val="5000"/>
                </a:schemeClr>
              </a:solidFill>
              <a:latin typeface="+mn-lt"/>
              <a:cs typeface="+mn-cs"/>
            </a:rPr>
            <a:t>*</a:t>
          </a:r>
          <a:endParaRPr lang="en-US" sz="1600" b="0" i="0" kern="1200" dirty="0"/>
        </a:p>
      </dgm:t>
    </dgm:pt>
    <dgm:pt modelId="{FC355997-2E9A-4376-B9E0-27260D419A51}" type="parTrans" cxnId="{C1893749-8F24-44E6-8C5A-3ADED31CC55B}">
      <dgm:prSet/>
      <dgm:spPr/>
      <dgm:t>
        <a:bodyPr/>
        <a:lstStyle/>
        <a:p>
          <a:endParaRPr lang="en-US" dirty="0"/>
        </a:p>
      </dgm:t>
    </dgm:pt>
    <dgm:pt modelId="{32E26C50-E76D-4CEC-9377-60A02B6DAE47}" type="sibTrans" cxnId="{C1893749-8F24-44E6-8C5A-3ADED31CC55B}">
      <dgm:prSet/>
      <dgm:spPr/>
      <dgm:t>
        <a:bodyPr/>
        <a:lstStyle/>
        <a:p>
          <a:endParaRPr lang="en-US"/>
        </a:p>
      </dgm:t>
    </dgm:pt>
    <dgm:pt modelId="{0728ADE1-8309-4763-8358-54BC624EE664}">
      <dgm:prSet custT="1"/>
      <dgm:spPr/>
      <dgm:t>
        <a:bodyPr/>
        <a:lstStyle/>
        <a:p>
          <a:r>
            <a:rPr lang="en-US" sz="1800" b="1" dirty="0">
              <a:solidFill>
                <a:schemeClr val="bg1"/>
              </a:solidFill>
            </a:rPr>
            <a:t>2.Activated</a:t>
          </a:r>
          <a:r>
            <a:rPr lang="en-US" sz="1800" b="1" dirty="0"/>
            <a:t> state</a:t>
          </a:r>
        </a:p>
      </dgm:t>
    </dgm:pt>
    <dgm:pt modelId="{6C59E5FB-2093-474A-AB23-34D9F60C0C78}" type="parTrans" cxnId="{F6E177AD-1493-40FA-A415-ACF3B1361AE6}">
      <dgm:prSet/>
      <dgm:spPr/>
      <dgm:t>
        <a:bodyPr/>
        <a:lstStyle/>
        <a:p>
          <a:endParaRPr lang="en-US"/>
        </a:p>
      </dgm:t>
    </dgm:pt>
    <dgm:pt modelId="{6DA4CE56-2FD5-4075-A827-6D295728CFF4}" type="sibTrans" cxnId="{F6E177AD-1493-40FA-A415-ACF3B1361AE6}">
      <dgm:prSet/>
      <dgm:spPr/>
      <dgm:t>
        <a:bodyPr/>
        <a:lstStyle/>
        <a:p>
          <a:endParaRPr lang="en-US"/>
        </a:p>
      </dgm:t>
    </dgm:pt>
    <dgm:pt modelId="{2656E468-7A3A-4E32-B757-62AA3C61C3FF}">
      <dgm:prSet custT="1"/>
      <dgm:spPr/>
      <dgm:t>
        <a:bodyPr/>
        <a:lstStyle/>
        <a:p>
          <a:pPr algn="l"/>
          <a:r>
            <a:rPr lang="en-US" sz="1600" b="1" kern="1200" dirty="0">
              <a:solidFill>
                <a:schemeClr val="tx1">
                  <a:lumMod val="85000"/>
                  <a:lumOff val="15000"/>
                </a:schemeClr>
              </a:solidFill>
            </a:rPr>
            <a:t>Threshold Depolarizing Stimulus</a:t>
          </a:r>
          <a:r>
            <a:rPr lang="en-US" sz="1600" b="0" kern="1200" dirty="0">
              <a:solidFill>
                <a:schemeClr val="tx1">
                  <a:lumMod val="85000"/>
                  <a:lumOff val="15000"/>
                </a:schemeClr>
              </a:solidFill>
            </a:rPr>
            <a:t>: moves the MP from its </a:t>
          </a:r>
          <a:r>
            <a:rPr lang="en-US" sz="1600" b="1" kern="1200" dirty="0">
              <a:solidFill>
                <a:srgbClr val="00B0F0"/>
              </a:solidFill>
            </a:rPr>
            <a:t>resting value </a:t>
          </a:r>
          <a:r>
            <a:rPr lang="en-US" sz="1600" b="0" kern="1200" dirty="0">
              <a:solidFill>
                <a:schemeClr val="tx1">
                  <a:lumMod val="95000"/>
                  <a:lumOff val="5000"/>
                </a:schemeClr>
              </a:solidFill>
            </a:rPr>
            <a:t>(</a:t>
          </a:r>
          <a:r>
            <a:rPr lang="en-US" sz="1600" b="0" kern="1200" dirty="0">
              <a:solidFill>
                <a:schemeClr val="accent4">
                  <a:lumMod val="75000"/>
                </a:schemeClr>
              </a:solidFill>
            </a:rPr>
            <a:t>-90 mV </a:t>
          </a:r>
          <a:r>
            <a:rPr lang="en-US" sz="1600" b="0" kern="1200" dirty="0">
              <a:solidFill>
                <a:schemeClr val="tx1">
                  <a:lumMod val="85000"/>
                  <a:lumOff val="15000"/>
                </a:schemeClr>
              </a:solidFill>
            </a:rPr>
            <a:t>) to its </a:t>
          </a:r>
          <a:r>
            <a:rPr lang="en-US" sz="1600" b="1" kern="1200" dirty="0">
              <a:solidFill>
                <a:srgbClr val="00B0F0"/>
              </a:solidFill>
            </a:rPr>
            <a:t>threshold value</a:t>
          </a:r>
          <a:r>
            <a:rPr lang="en-US" sz="1600" b="0" kern="1200" dirty="0">
              <a:solidFill>
                <a:srgbClr val="00B0F0"/>
              </a:solidFill>
            </a:rPr>
            <a:t> </a:t>
          </a:r>
          <a:r>
            <a:rPr lang="en-US" sz="1600" b="0" kern="1200" dirty="0">
              <a:solidFill>
                <a:schemeClr val="tx1">
                  <a:lumMod val="95000"/>
                  <a:lumOff val="5000"/>
                </a:schemeClr>
              </a:solidFill>
            </a:rPr>
            <a:t>(</a:t>
          </a:r>
          <a:r>
            <a:rPr lang="en-US" sz="1600" b="0" kern="1200" dirty="0">
              <a:solidFill>
                <a:schemeClr val="accent4">
                  <a:lumMod val="75000"/>
                </a:schemeClr>
              </a:solidFill>
            </a:rPr>
            <a:t>-65 to -55mV</a:t>
          </a:r>
          <a:r>
            <a:rPr lang="en-US" sz="1600" b="0" kern="1200" dirty="0">
              <a:solidFill>
                <a:schemeClr val="tx1">
                  <a:lumMod val="85000"/>
                  <a:lumOff val="15000"/>
                </a:schemeClr>
              </a:solidFill>
            </a:rPr>
            <a:t>)</a:t>
          </a:r>
        </a:p>
        <a:p>
          <a:pPr algn="l" rtl="0"/>
          <a:r>
            <a:rPr lang="en-US" sz="1600" b="1" kern="1200" dirty="0">
              <a:solidFill>
                <a:srgbClr val="00B0F0"/>
              </a:solidFill>
              <a:latin typeface="Gill Sans MT"/>
              <a:ea typeface="+mn-ea"/>
              <a:cs typeface="+mn-cs"/>
              <a:sym typeface="Wingdings" pitchFamily="2" charset="2"/>
            </a:rPr>
            <a:t>T</a:t>
          </a:r>
          <a:r>
            <a:rPr lang="en-US" sz="1600" b="1" kern="1200" dirty="0">
              <a:solidFill>
                <a:srgbClr val="00B0F0"/>
              </a:solidFill>
              <a:latin typeface="Gill Sans MT"/>
              <a:ea typeface="+mn-ea"/>
              <a:cs typeface="+mn-cs"/>
            </a:rPr>
            <a:t>his opens the activation gate.</a:t>
          </a:r>
          <a:endParaRPr lang="en-US" sz="1600" b="1" kern="1200" dirty="0">
            <a:solidFill>
              <a:srgbClr val="00B0F0"/>
            </a:solidFill>
            <a:latin typeface="Gill Sans MT"/>
            <a:ea typeface="+mn-ea"/>
            <a:cs typeface="+mn-cs"/>
            <a:sym typeface="Wingdings" pitchFamily="2" charset="2"/>
          </a:endParaRPr>
        </a:p>
        <a:p>
          <a:pPr algn="l" rtl="0"/>
          <a:r>
            <a:rPr lang="en-US" sz="1600" b="0" kern="1200" dirty="0">
              <a:solidFill>
                <a:schemeClr val="tx1">
                  <a:lumMod val="85000"/>
                  <a:lumOff val="15000"/>
                </a:schemeClr>
              </a:solidFill>
              <a:sym typeface="Wingdings" pitchFamily="2" charset="2"/>
            </a:rPr>
            <a:t>( NB in this case BOTH the activation gate &amp; inactivation gate are </a:t>
          </a:r>
          <a:r>
            <a:rPr lang="en-US" sz="1600" b="0" u="sng" kern="1200" dirty="0">
              <a:solidFill>
                <a:schemeClr val="tx1">
                  <a:lumMod val="85000"/>
                  <a:lumOff val="15000"/>
                </a:schemeClr>
              </a:solidFill>
              <a:sym typeface="Wingdings" pitchFamily="2" charset="2"/>
            </a:rPr>
            <a:t>open )</a:t>
          </a:r>
          <a:r>
            <a:rPr lang="en-US" sz="1600" b="0" kern="1200" dirty="0">
              <a:solidFill>
                <a:schemeClr val="tx1">
                  <a:lumMod val="85000"/>
                  <a:lumOff val="15000"/>
                </a:schemeClr>
              </a:solidFill>
              <a:sym typeface="Wingdings" pitchFamily="2" charset="2"/>
            </a:rPr>
            <a:t>  permeability to Na+ becomes increased </a:t>
          </a:r>
          <a:r>
            <a:rPr lang="en-US" sz="1600" b="0" kern="1200" dirty="0">
              <a:solidFill>
                <a:schemeClr val="accent4">
                  <a:lumMod val="75000"/>
                </a:schemeClr>
              </a:solidFill>
              <a:sym typeface="Wingdings" pitchFamily="2" charset="2"/>
            </a:rPr>
            <a:t>500 to 5000 </a:t>
          </a:r>
          <a:r>
            <a:rPr lang="en-US" sz="1600" b="0" kern="1200" dirty="0">
              <a:solidFill>
                <a:schemeClr val="tx1">
                  <a:lumMod val="85000"/>
                  <a:lumOff val="15000"/>
                </a:schemeClr>
              </a:solidFill>
              <a:sym typeface="Wingdings" pitchFamily="2" charset="2"/>
            </a:rPr>
            <a:t>times  Na+ influx </a:t>
          </a:r>
        </a:p>
        <a:p>
          <a:pPr algn="l" rtl="0"/>
          <a:r>
            <a:rPr lang="en-US" sz="1600" b="0" i="1" kern="1200" dirty="0">
              <a:solidFill>
                <a:schemeClr val="tx1">
                  <a:lumMod val="85000"/>
                  <a:lumOff val="15000"/>
                </a:schemeClr>
              </a:solidFill>
              <a:sym typeface="Wingdings" pitchFamily="2" charset="2"/>
            </a:rPr>
            <a:t>*Na+ flows into the cell in large amounts*</a:t>
          </a:r>
          <a:endParaRPr lang="en-US" sz="1600" b="0" i="1" kern="1200" dirty="0"/>
        </a:p>
      </dgm:t>
    </dgm:pt>
    <dgm:pt modelId="{4E886759-2962-4016-B4FD-25BA1F46686B}" type="parTrans" cxnId="{7B83A98B-5AC7-4346-8968-8E316A55D791}">
      <dgm:prSet/>
      <dgm:spPr/>
      <dgm:t>
        <a:bodyPr/>
        <a:lstStyle/>
        <a:p>
          <a:endParaRPr lang="en-US" dirty="0"/>
        </a:p>
      </dgm:t>
    </dgm:pt>
    <dgm:pt modelId="{CC18CE12-F2AB-4DF9-809E-F671A23CDDD0}" type="sibTrans" cxnId="{7B83A98B-5AC7-4346-8968-8E316A55D791}">
      <dgm:prSet/>
      <dgm:spPr/>
      <dgm:t>
        <a:bodyPr/>
        <a:lstStyle/>
        <a:p>
          <a:endParaRPr lang="en-US"/>
        </a:p>
      </dgm:t>
    </dgm:pt>
    <dgm:pt modelId="{D24FF2AA-451C-4CDE-B84D-DF93C7185917}" type="pres">
      <dgm:prSet presAssocID="{5BA1C19C-5138-43B9-A226-4915F0194D01}" presName="diagram" presStyleCnt="0">
        <dgm:presLayoutVars>
          <dgm:chPref val="1"/>
          <dgm:dir/>
          <dgm:animOne val="branch"/>
          <dgm:animLvl val="lvl"/>
          <dgm:resizeHandles/>
        </dgm:presLayoutVars>
      </dgm:prSet>
      <dgm:spPr/>
      <dgm:t>
        <a:bodyPr/>
        <a:lstStyle/>
        <a:p>
          <a:endParaRPr lang="en-US"/>
        </a:p>
      </dgm:t>
    </dgm:pt>
    <dgm:pt modelId="{E7550538-0669-4923-99A6-CA82F481B33B}" type="pres">
      <dgm:prSet presAssocID="{441A24CB-CA3D-404E-9CED-D173DE007674}" presName="root" presStyleCnt="0"/>
      <dgm:spPr/>
    </dgm:pt>
    <dgm:pt modelId="{3B0F4DF2-604B-4606-A541-C14D8D8B1854}" type="pres">
      <dgm:prSet presAssocID="{441A24CB-CA3D-404E-9CED-D173DE007674}" presName="rootComposite" presStyleCnt="0"/>
      <dgm:spPr/>
    </dgm:pt>
    <dgm:pt modelId="{4C1AA674-D9A7-45B4-A885-A4DE3B6388BE}" type="pres">
      <dgm:prSet presAssocID="{441A24CB-CA3D-404E-9CED-D173DE007674}" presName="rootText" presStyleLbl="node1" presStyleIdx="0" presStyleCnt="3" custScaleX="102348" custScaleY="57255"/>
      <dgm:spPr/>
      <dgm:t>
        <a:bodyPr/>
        <a:lstStyle/>
        <a:p>
          <a:endParaRPr lang="en-US"/>
        </a:p>
      </dgm:t>
    </dgm:pt>
    <dgm:pt modelId="{B476917F-B585-46EB-AA47-28C8BE9E586F}" type="pres">
      <dgm:prSet presAssocID="{441A24CB-CA3D-404E-9CED-D173DE007674}" presName="rootConnector" presStyleLbl="node1" presStyleIdx="0" presStyleCnt="3"/>
      <dgm:spPr/>
      <dgm:t>
        <a:bodyPr/>
        <a:lstStyle/>
        <a:p>
          <a:endParaRPr lang="en-US"/>
        </a:p>
      </dgm:t>
    </dgm:pt>
    <dgm:pt modelId="{E0969E26-602D-40D7-AA37-AA8A782018DE}" type="pres">
      <dgm:prSet presAssocID="{441A24CB-CA3D-404E-9CED-D173DE007674}" presName="childShape" presStyleCnt="0"/>
      <dgm:spPr/>
    </dgm:pt>
    <dgm:pt modelId="{9F2D8F8D-A87E-4991-BC58-43E5E66C0F0F}" type="pres">
      <dgm:prSet presAssocID="{11AD51FA-A6A3-4394-A6BD-C5ED6B414287}" presName="Name13" presStyleLbl="parChTrans1D2" presStyleIdx="0" presStyleCnt="3"/>
      <dgm:spPr/>
      <dgm:t>
        <a:bodyPr/>
        <a:lstStyle/>
        <a:p>
          <a:endParaRPr lang="en-US"/>
        </a:p>
      </dgm:t>
    </dgm:pt>
    <dgm:pt modelId="{5CDC92C4-F19E-4839-9687-2B98B6F2F916}" type="pres">
      <dgm:prSet presAssocID="{46A49254-1871-4F6F-A6D8-FAD345819F62}" presName="childText" presStyleLbl="bgAcc1" presStyleIdx="0" presStyleCnt="3" custScaleX="157263" custScaleY="228649">
        <dgm:presLayoutVars>
          <dgm:bulletEnabled val="1"/>
        </dgm:presLayoutVars>
      </dgm:prSet>
      <dgm:spPr/>
      <dgm:t>
        <a:bodyPr/>
        <a:lstStyle/>
        <a:p>
          <a:endParaRPr lang="en-US"/>
        </a:p>
      </dgm:t>
    </dgm:pt>
    <dgm:pt modelId="{676FC9DE-D8E1-455E-AA70-4206AECA76A1}" type="pres">
      <dgm:prSet presAssocID="{0728ADE1-8309-4763-8358-54BC624EE664}" presName="root" presStyleCnt="0"/>
      <dgm:spPr/>
    </dgm:pt>
    <dgm:pt modelId="{98C2D1A5-8A4F-4C1D-9210-1CA9A0B84D1A}" type="pres">
      <dgm:prSet presAssocID="{0728ADE1-8309-4763-8358-54BC624EE664}" presName="rootComposite" presStyleCnt="0"/>
      <dgm:spPr/>
    </dgm:pt>
    <dgm:pt modelId="{F335BBDC-0466-4C3E-9F2E-38BA4ABA332F}" type="pres">
      <dgm:prSet presAssocID="{0728ADE1-8309-4763-8358-54BC624EE664}" presName="rootText" presStyleLbl="node1" presStyleIdx="1" presStyleCnt="3" custScaleX="121900" custScaleY="55440"/>
      <dgm:spPr/>
      <dgm:t>
        <a:bodyPr/>
        <a:lstStyle/>
        <a:p>
          <a:endParaRPr lang="en-US"/>
        </a:p>
      </dgm:t>
    </dgm:pt>
    <dgm:pt modelId="{4F73F56B-8B86-407E-B617-B78F5F065D59}" type="pres">
      <dgm:prSet presAssocID="{0728ADE1-8309-4763-8358-54BC624EE664}" presName="rootConnector" presStyleLbl="node1" presStyleIdx="1" presStyleCnt="3"/>
      <dgm:spPr/>
      <dgm:t>
        <a:bodyPr/>
        <a:lstStyle/>
        <a:p>
          <a:endParaRPr lang="en-US"/>
        </a:p>
      </dgm:t>
    </dgm:pt>
    <dgm:pt modelId="{B6EF9E5B-2FE0-4DA9-AF84-1FBF99D3B1E6}" type="pres">
      <dgm:prSet presAssocID="{0728ADE1-8309-4763-8358-54BC624EE664}" presName="childShape" presStyleCnt="0"/>
      <dgm:spPr/>
    </dgm:pt>
    <dgm:pt modelId="{CB2FB925-767D-4500-92A4-3325EC36F4AF}" type="pres">
      <dgm:prSet presAssocID="{4E886759-2962-4016-B4FD-25BA1F46686B}" presName="Name13" presStyleLbl="parChTrans1D2" presStyleIdx="1" presStyleCnt="3"/>
      <dgm:spPr/>
      <dgm:t>
        <a:bodyPr/>
        <a:lstStyle/>
        <a:p>
          <a:endParaRPr lang="en-US"/>
        </a:p>
      </dgm:t>
    </dgm:pt>
    <dgm:pt modelId="{B7D07E45-950C-4BB7-AD00-44A238D9C61C}" type="pres">
      <dgm:prSet presAssocID="{2656E468-7A3A-4E32-B757-62AA3C61C3FF}" presName="childText" presStyleLbl="bgAcc1" presStyleIdx="1" presStyleCnt="3" custScaleX="260198" custScaleY="264139">
        <dgm:presLayoutVars>
          <dgm:bulletEnabled val="1"/>
        </dgm:presLayoutVars>
      </dgm:prSet>
      <dgm:spPr/>
      <dgm:t>
        <a:bodyPr/>
        <a:lstStyle/>
        <a:p>
          <a:endParaRPr lang="en-US"/>
        </a:p>
      </dgm:t>
    </dgm:pt>
    <dgm:pt modelId="{F2DA13BA-C0C4-4FD3-A0D5-894D154EAE8D}" type="pres">
      <dgm:prSet presAssocID="{3B1699EB-9354-4722-B997-ED2B8F1B3CA2}" presName="root" presStyleCnt="0"/>
      <dgm:spPr/>
    </dgm:pt>
    <dgm:pt modelId="{2DAF23F1-25E2-4BD6-A196-6DB0918DA026}" type="pres">
      <dgm:prSet presAssocID="{3B1699EB-9354-4722-B997-ED2B8F1B3CA2}" presName="rootComposite" presStyleCnt="0"/>
      <dgm:spPr/>
    </dgm:pt>
    <dgm:pt modelId="{AF3E751F-7D5E-4C0F-BF9C-486191E187F2}" type="pres">
      <dgm:prSet presAssocID="{3B1699EB-9354-4722-B997-ED2B8F1B3CA2}" presName="rootText" presStyleLbl="node1" presStyleIdx="2" presStyleCnt="3" custScaleX="118126" custScaleY="54879"/>
      <dgm:spPr/>
      <dgm:t>
        <a:bodyPr/>
        <a:lstStyle/>
        <a:p>
          <a:endParaRPr lang="en-US"/>
        </a:p>
      </dgm:t>
    </dgm:pt>
    <dgm:pt modelId="{0F358892-FD98-4C2E-8100-A11CA3A5C335}" type="pres">
      <dgm:prSet presAssocID="{3B1699EB-9354-4722-B997-ED2B8F1B3CA2}" presName="rootConnector" presStyleLbl="node1" presStyleIdx="2" presStyleCnt="3"/>
      <dgm:spPr/>
      <dgm:t>
        <a:bodyPr/>
        <a:lstStyle/>
        <a:p>
          <a:endParaRPr lang="en-US"/>
        </a:p>
      </dgm:t>
    </dgm:pt>
    <dgm:pt modelId="{7439AD45-E95A-4A15-BC3D-9AA3BF4403E2}" type="pres">
      <dgm:prSet presAssocID="{3B1699EB-9354-4722-B997-ED2B8F1B3CA2}" presName="childShape" presStyleCnt="0"/>
      <dgm:spPr/>
    </dgm:pt>
    <dgm:pt modelId="{074B4C1C-A5E0-4859-ACC6-C0958D574812}" type="pres">
      <dgm:prSet presAssocID="{FC355997-2E9A-4376-B9E0-27260D419A51}" presName="Name13" presStyleLbl="parChTrans1D2" presStyleIdx="2" presStyleCnt="3"/>
      <dgm:spPr/>
      <dgm:t>
        <a:bodyPr/>
        <a:lstStyle/>
        <a:p>
          <a:endParaRPr lang="en-US"/>
        </a:p>
      </dgm:t>
    </dgm:pt>
    <dgm:pt modelId="{1A710659-6893-4A07-894B-A120A77169EC}" type="pres">
      <dgm:prSet presAssocID="{4D04C9DF-29A0-476A-8BF1-C7C46ECC92F2}" presName="childText" presStyleLbl="bgAcc1" presStyleIdx="2" presStyleCnt="3" custScaleX="235308" custScaleY="376562">
        <dgm:presLayoutVars>
          <dgm:bulletEnabled val="1"/>
        </dgm:presLayoutVars>
      </dgm:prSet>
      <dgm:spPr/>
      <dgm:t>
        <a:bodyPr/>
        <a:lstStyle/>
        <a:p>
          <a:endParaRPr lang="en-US"/>
        </a:p>
      </dgm:t>
    </dgm:pt>
  </dgm:ptLst>
  <dgm:cxnLst>
    <dgm:cxn modelId="{7D2856DE-4FF5-C849-BAB8-9031526B201C}" type="presOf" srcId="{2656E468-7A3A-4E32-B757-62AA3C61C3FF}" destId="{B7D07E45-950C-4BB7-AD00-44A238D9C61C}" srcOrd="0" destOrd="0" presId="urn:microsoft.com/office/officeart/2005/8/layout/hierarchy3"/>
    <dgm:cxn modelId="{04E606AB-3A77-5944-BCB8-BDF55AEC4A01}" type="presOf" srcId="{3B1699EB-9354-4722-B997-ED2B8F1B3CA2}" destId="{AF3E751F-7D5E-4C0F-BF9C-486191E187F2}" srcOrd="0" destOrd="0" presId="urn:microsoft.com/office/officeart/2005/8/layout/hierarchy3"/>
    <dgm:cxn modelId="{0831C85D-548B-6F4B-820C-C83536B5E1FB}" type="presOf" srcId="{46A49254-1871-4F6F-A6D8-FAD345819F62}" destId="{5CDC92C4-F19E-4839-9687-2B98B6F2F916}" srcOrd="0" destOrd="0" presId="urn:microsoft.com/office/officeart/2005/8/layout/hierarchy3"/>
    <dgm:cxn modelId="{AC4AC7CF-6907-4146-A6ED-781D7A36AF6C}" type="presOf" srcId="{11AD51FA-A6A3-4394-A6BD-C5ED6B414287}" destId="{9F2D8F8D-A87E-4991-BC58-43E5E66C0F0F}" srcOrd="0" destOrd="0" presId="urn:microsoft.com/office/officeart/2005/8/layout/hierarchy3"/>
    <dgm:cxn modelId="{FCC9C68D-0F2F-4541-8F58-949812B6CF9D}" srcId="{5BA1C19C-5138-43B9-A226-4915F0194D01}" destId="{441A24CB-CA3D-404E-9CED-D173DE007674}" srcOrd="0" destOrd="0" parTransId="{1A5C799B-C885-44EC-9175-8CBCA01FA3C9}" sibTransId="{4F21A843-326F-453C-B702-27D1D91E0E9C}"/>
    <dgm:cxn modelId="{7B83A98B-5AC7-4346-8968-8E316A55D791}" srcId="{0728ADE1-8309-4763-8358-54BC624EE664}" destId="{2656E468-7A3A-4E32-B757-62AA3C61C3FF}" srcOrd="0" destOrd="0" parTransId="{4E886759-2962-4016-B4FD-25BA1F46686B}" sibTransId="{CC18CE12-F2AB-4DF9-809E-F671A23CDDD0}"/>
    <dgm:cxn modelId="{C0118325-CBD4-4B42-A22C-CE6E7F48D811}" type="presOf" srcId="{3B1699EB-9354-4722-B997-ED2B8F1B3CA2}" destId="{0F358892-FD98-4C2E-8100-A11CA3A5C335}" srcOrd="1" destOrd="0" presId="urn:microsoft.com/office/officeart/2005/8/layout/hierarchy3"/>
    <dgm:cxn modelId="{8E05F848-520C-A341-BFB8-A3C1DE2CCEC1}" type="presOf" srcId="{441A24CB-CA3D-404E-9CED-D173DE007674}" destId="{B476917F-B585-46EB-AA47-28C8BE9E586F}" srcOrd="1" destOrd="0" presId="urn:microsoft.com/office/officeart/2005/8/layout/hierarchy3"/>
    <dgm:cxn modelId="{F9606230-ABE7-E541-A74C-C118996F744B}" type="presOf" srcId="{441A24CB-CA3D-404E-9CED-D173DE007674}" destId="{4C1AA674-D9A7-45B4-A885-A4DE3B6388BE}" srcOrd="0" destOrd="0" presId="urn:microsoft.com/office/officeart/2005/8/layout/hierarchy3"/>
    <dgm:cxn modelId="{C1A57E70-EA02-2C47-B27C-8895982F82AE}" type="presOf" srcId="{5BA1C19C-5138-43B9-A226-4915F0194D01}" destId="{D24FF2AA-451C-4CDE-B84D-DF93C7185917}" srcOrd="0" destOrd="0" presId="urn:microsoft.com/office/officeart/2005/8/layout/hierarchy3"/>
    <dgm:cxn modelId="{8E3D9777-1F67-4DE2-9016-06A66A2F407C}" srcId="{441A24CB-CA3D-404E-9CED-D173DE007674}" destId="{46A49254-1871-4F6F-A6D8-FAD345819F62}" srcOrd="0" destOrd="0" parTransId="{11AD51FA-A6A3-4394-A6BD-C5ED6B414287}" sibTransId="{ECBCFEF6-EDEE-4DFD-BFCE-88F1FC2C1752}"/>
    <dgm:cxn modelId="{E1EEE1BB-EBC4-A845-9ACC-7A9F0C7A9D97}" type="presOf" srcId="{0728ADE1-8309-4763-8358-54BC624EE664}" destId="{4F73F56B-8B86-407E-B617-B78F5F065D59}" srcOrd="1" destOrd="0" presId="urn:microsoft.com/office/officeart/2005/8/layout/hierarchy3"/>
    <dgm:cxn modelId="{1678B4C1-02E7-DA4A-A5F3-7AE6F86DDC3B}" type="presOf" srcId="{FC355997-2E9A-4376-B9E0-27260D419A51}" destId="{074B4C1C-A5E0-4859-ACC6-C0958D574812}" srcOrd="0" destOrd="0" presId="urn:microsoft.com/office/officeart/2005/8/layout/hierarchy3"/>
    <dgm:cxn modelId="{3EE23D74-7FBA-B747-9865-5740CEE2A779}" type="presOf" srcId="{4E886759-2962-4016-B4FD-25BA1F46686B}" destId="{CB2FB925-767D-4500-92A4-3325EC36F4AF}" srcOrd="0" destOrd="0" presId="urn:microsoft.com/office/officeart/2005/8/layout/hierarchy3"/>
    <dgm:cxn modelId="{C1893749-8F24-44E6-8C5A-3ADED31CC55B}" srcId="{3B1699EB-9354-4722-B997-ED2B8F1B3CA2}" destId="{4D04C9DF-29A0-476A-8BF1-C7C46ECC92F2}" srcOrd="0" destOrd="0" parTransId="{FC355997-2E9A-4376-B9E0-27260D419A51}" sibTransId="{32E26C50-E76D-4CEC-9377-60A02B6DAE47}"/>
    <dgm:cxn modelId="{CE5B3417-6AD7-C345-AEFD-685B1A453449}" type="presOf" srcId="{4D04C9DF-29A0-476A-8BF1-C7C46ECC92F2}" destId="{1A710659-6893-4A07-894B-A120A77169EC}" srcOrd="0" destOrd="0" presId="urn:microsoft.com/office/officeart/2005/8/layout/hierarchy3"/>
    <dgm:cxn modelId="{F6E177AD-1493-40FA-A415-ACF3B1361AE6}" srcId="{5BA1C19C-5138-43B9-A226-4915F0194D01}" destId="{0728ADE1-8309-4763-8358-54BC624EE664}" srcOrd="1" destOrd="0" parTransId="{6C59E5FB-2093-474A-AB23-34D9F60C0C78}" sibTransId="{6DA4CE56-2FD5-4075-A827-6D295728CFF4}"/>
    <dgm:cxn modelId="{1D809383-0BD5-41EA-8F38-2F49AFC7E26A}" srcId="{5BA1C19C-5138-43B9-A226-4915F0194D01}" destId="{3B1699EB-9354-4722-B997-ED2B8F1B3CA2}" srcOrd="2" destOrd="0" parTransId="{5E598150-9A3E-4493-B87B-EFF60249CD8E}" sibTransId="{B8698243-2BA9-41FF-8DC5-13790A1B7A5F}"/>
    <dgm:cxn modelId="{46CA253D-061B-8741-8AA3-9BA66BBB46D5}" type="presOf" srcId="{0728ADE1-8309-4763-8358-54BC624EE664}" destId="{F335BBDC-0466-4C3E-9F2E-38BA4ABA332F}" srcOrd="0" destOrd="0" presId="urn:microsoft.com/office/officeart/2005/8/layout/hierarchy3"/>
    <dgm:cxn modelId="{20BCF48C-9B4D-2547-9BBD-ABA7DAE8B754}" type="presParOf" srcId="{D24FF2AA-451C-4CDE-B84D-DF93C7185917}" destId="{E7550538-0669-4923-99A6-CA82F481B33B}" srcOrd="0" destOrd="0" presId="urn:microsoft.com/office/officeart/2005/8/layout/hierarchy3"/>
    <dgm:cxn modelId="{64197BD4-F712-B447-AD66-1C3A0624C0EC}" type="presParOf" srcId="{E7550538-0669-4923-99A6-CA82F481B33B}" destId="{3B0F4DF2-604B-4606-A541-C14D8D8B1854}" srcOrd="0" destOrd="0" presId="urn:microsoft.com/office/officeart/2005/8/layout/hierarchy3"/>
    <dgm:cxn modelId="{3BC175E2-2D58-494A-A1B2-2F64E1C6A63A}" type="presParOf" srcId="{3B0F4DF2-604B-4606-A541-C14D8D8B1854}" destId="{4C1AA674-D9A7-45B4-A885-A4DE3B6388BE}" srcOrd="0" destOrd="0" presId="urn:microsoft.com/office/officeart/2005/8/layout/hierarchy3"/>
    <dgm:cxn modelId="{02E088FC-4DCD-D74A-81D7-27EB94BFC661}" type="presParOf" srcId="{3B0F4DF2-604B-4606-A541-C14D8D8B1854}" destId="{B476917F-B585-46EB-AA47-28C8BE9E586F}" srcOrd="1" destOrd="0" presId="urn:microsoft.com/office/officeart/2005/8/layout/hierarchy3"/>
    <dgm:cxn modelId="{6E215CEE-DD41-C049-8BBA-FA4A986E31B0}" type="presParOf" srcId="{E7550538-0669-4923-99A6-CA82F481B33B}" destId="{E0969E26-602D-40D7-AA37-AA8A782018DE}" srcOrd="1" destOrd="0" presId="urn:microsoft.com/office/officeart/2005/8/layout/hierarchy3"/>
    <dgm:cxn modelId="{05A88721-C43C-754C-BA07-8A256887216B}" type="presParOf" srcId="{E0969E26-602D-40D7-AA37-AA8A782018DE}" destId="{9F2D8F8D-A87E-4991-BC58-43E5E66C0F0F}" srcOrd="0" destOrd="0" presId="urn:microsoft.com/office/officeart/2005/8/layout/hierarchy3"/>
    <dgm:cxn modelId="{055DC443-42FF-3644-9B9B-5A0CAA5A988E}" type="presParOf" srcId="{E0969E26-602D-40D7-AA37-AA8A782018DE}" destId="{5CDC92C4-F19E-4839-9687-2B98B6F2F916}" srcOrd="1" destOrd="0" presId="urn:microsoft.com/office/officeart/2005/8/layout/hierarchy3"/>
    <dgm:cxn modelId="{4302F126-C740-7F45-8F1F-CDC102339E83}" type="presParOf" srcId="{D24FF2AA-451C-4CDE-B84D-DF93C7185917}" destId="{676FC9DE-D8E1-455E-AA70-4206AECA76A1}" srcOrd="1" destOrd="0" presId="urn:microsoft.com/office/officeart/2005/8/layout/hierarchy3"/>
    <dgm:cxn modelId="{D803B115-D8CB-CB46-A2A6-5FA4B0601D70}" type="presParOf" srcId="{676FC9DE-D8E1-455E-AA70-4206AECA76A1}" destId="{98C2D1A5-8A4F-4C1D-9210-1CA9A0B84D1A}" srcOrd="0" destOrd="0" presId="urn:microsoft.com/office/officeart/2005/8/layout/hierarchy3"/>
    <dgm:cxn modelId="{72DDF8C5-DA77-C742-904D-A852CE531E08}" type="presParOf" srcId="{98C2D1A5-8A4F-4C1D-9210-1CA9A0B84D1A}" destId="{F335BBDC-0466-4C3E-9F2E-38BA4ABA332F}" srcOrd="0" destOrd="0" presId="urn:microsoft.com/office/officeart/2005/8/layout/hierarchy3"/>
    <dgm:cxn modelId="{C7005BCE-8BB2-A342-922A-9FFD6DB7EC49}" type="presParOf" srcId="{98C2D1A5-8A4F-4C1D-9210-1CA9A0B84D1A}" destId="{4F73F56B-8B86-407E-B617-B78F5F065D59}" srcOrd="1" destOrd="0" presId="urn:microsoft.com/office/officeart/2005/8/layout/hierarchy3"/>
    <dgm:cxn modelId="{47BEA125-D996-854D-9A53-BDB8356E9169}" type="presParOf" srcId="{676FC9DE-D8E1-455E-AA70-4206AECA76A1}" destId="{B6EF9E5B-2FE0-4DA9-AF84-1FBF99D3B1E6}" srcOrd="1" destOrd="0" presId="urn:microsoft.com/office/officeart/2005/8/layout/hierarchy3"/>
    <dgm:cxn modelId="{64E76299-AF1B-654C-8E73-3FD5955BED11}" type="presParOf" srcId="{B6EF9E5B-2FE0-4DA9-AF84-1FBF99D3B1E6}" destId="{CB2FB925-767D-4500-92A4-3325EC36F4AF}" srcOrd="0" destOrd="0" presId="urn:microsoft.com/office/officeart/2005/8/layout/hierarchy3"/>
    <dgm:cxn modelId="{E3C87BD4-B419-ED45-AF64-BC27FD4AF5B7}" type="presParOf" srcId="{B6EF9E5B-2FE0-4DA9-AF84-1FBF99D3B1E6}" destId="{B7D07E45-950C-4BB7-AD00-44A238D9C61C}" srcOrd="1" destOrd="0" presId="urn:microsoft.com/office/officeart/2005/8/layout/hierarchy3"/>
    <dgm:cxn modelId="{75FAAF1E-7B7D-AD42-88DF-3C922218D80B}" type="presParOf" srcId="{D24FF2AA-451C-4CDE-B84D-DF93C7185917}" destId="{F2DA13BA-C0C4-4FD3-A0D5-894D154EAE8D}" srcOrd="2" destOrd="0" presId="urn:microsoft.com/office/officeart/2005/8/layout/hierarchy3"/>
    <dgm:cxn modelId="{88135A13-0295-6144-A337-769968FA0201}" type="presParOf" srcId="{F2DA13BA-C0C4-4FD3-A0D5-894D154EAE8D}" destId="{2DAF23F1-25E2-4BD6-A196-6DB0918DA026}" srcOrd="0" destOrd="0" presId="urn:microsoft.com/office/officeart/2005/8/layout/hierarchy3"/>
    <dgm:cxn modelId="{AA2A789C-0B5E-B044-B726-4D75BBE9F284}" type="presParOf" srcId="{2DAF23F1-25E2-4BD6-A196-6DB0918DA026}" destId="{AF3E751F-7D5E-4C0F-BF9C-486191E187F2}" srcOrd="0" destOrd="0" presId="urn:microsoft.com/office/officeart/2005/8/layout/hierarchy3"/>
    <dgm:cxn modelId="{4122A9FB-62C3-304F-BF84-E94DA4D82820}" type="presParOf" srcId="{2DAF23F1-25E2-4BD6-A196-6DB0918DA026}" destId="{0F358892-FD98-4C2E-8100-A11CA3A5C335}" srcOrd="1" destOrd="0" presId="urn:microsoft.com/office/officeart/2005/8/layout/hierarchy3"/>
    <dgm:cxn modelId="{D303382C-A931-364B-8FEB-312455939D8E}" type="presParOf" srcId="{F2DA13BA-C0C4-4FD3-A0D5-894D154EAE8D}" destId="{7439AD45-E95A-4A15-BC3D-9AA3BF4403E2}" srcOrd="1" destOrd="0" presId="urn:microsoft.com/office/officeart/2005/8/layout/hierarchy3"/>
    <dgm:cxn modelId="{7901B958-1990-9E4A-82DE-3B2CABADD8B7}" type="presParOf" srcId="{7439AD45-E95A-4A15-BC3D-9AA3BF4403E2}" destId="{074B4C1C-A5E0-4859-ACC6-C0958D574812}" srcOrd="0" destOrd="0" presId="urn:microsoft.com/office/officeart/2005/8/layout/hierarchy3"/>
    <dgm:cxn modelId="{92698AD1-9353-9F42-B1B6-48FA5CC93660}" type="presParOf" srcId="{7439AD45-E95A-4A15-BC3D-9AA3BF4403E2}" destId="{1A710659-6893-4A07-894B-A120A77169EC}"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C0FE1B-A2D2-4014-AD3C-AD22B5BA0FFE}" type="doc">
      <dgm:prSet loTypeId="urn:microsoft.com/office/officeart/2005/8/layout/hProcess9" loCatId="process" qsTypeId="urn:microsoft.com/office/officeart/2005/8/quickstyle/simple1" qsCatId="simple" csTypeId="urn:microsoft.com/office/officeart/2005/8/colors/accent1_2" csCatId="accent1" phldr="1"/>
      <dgm:spPr/>
    </dgm:pt>
    <dgm:pt modelId="{B6336BC4-D31F-4481-9F8A-1E997984868C}">
      <dgm:prSet phldrT="[Text]"/>
      <dgm:spPr/>
      <dgm:t>
        <a:bodyPr/>
        <a:lstStyle/>
        <a:p>
          <a:r>
            <a:rPr lang="en-US" dirty="0"/>
            <a:t>The myelin sheaths are lost</a:t>
          </a:r>
        </a:p>
      </dgm:t>
    </dgm:pt>
    <dgm:pt modelId="{6367F6D6-9E02-47B4-B63E-F00662B0BB2E}" type="parTrans" cxnId="{F613D45C-C011-4009-8D13-58F6F864F64A}">
      <dgm:prSet/>
      <dgm:spPr/>
      <dgm:t>
        <a:bodyPr/>
        <a:lstStyle/>
        <a:p>
          <a:endParaRPr lang="en-US"/>
        </a:p>
      </dgm:t>
    </dgm:pt>
    <dgm:pt modelId="{A0579241-720D-4DF6-B290-597783B6511F}" type="sibTrans" cxnId="{F613D45C-C011-4009-8D13-58F6F864F64A}">
      <dgm:prSet/>
      <dgm:spPr/>
      <dgm:t>
        <a:bodyPr/>
        <a:lstStyle/>
        <a:p>
          <a:endParaRPr lang="en-US"/>
        </a:p>
      </dgm:t>
    </dgm:pt>
    <dgm:pt modelId="{FFC2DC86-914E-46D7-930E-E09A5E2E43B4}">
      <dgm:prSet phldrT="[Text]"/>
      <dgm:spPr/>
      <dgm:t>
        <a:bodyPr/>
        <a:lstStyle/>
        <a:p>
          <a:pPr rtl="0"/>
          <a:r>
            <a:rPr lang="en-US" altLang="en-US" dirty="0"/>
            <a:t>Scar tissue (scleroses) replaces some damaged cells</a:t>
          </a:r>
          <a:endParaRPr lang="en-US" dirty="0"/>
        </a:p>
      </dgm:t>
    </dgm:pt>
    <dgm:pt modelId="{D8E832AE-21F6-4288-A62E-3EDAB7618668}" type="parTrans" cxnId="{67307255-5680-4130-8379-A15DAFAF8CF6}">
      <dgm:prSet/>
      <dgm:spPr/>
      <dgm:t>
        <a:bodyPr/>
        <a:lstStyle/>
        <a:p>
          <a:endParaRPr lang="en-US"/>
        </a:p>
      </dgm:t>
    </dgm:pt>
    <dgm:pt modelId="{24F59ACF-539B-4931-BEF4-2DF035B73F35}" type="sibTrans" cxnId="{67307255-5680-4130-8379-A15DAFAF8CF6}">
      <dgm:prSet/>
      <dgm:spPr/>
      <dgm:t>
        <a:bodyPr/>
        <a:lstStyle/>
        <a:p>
          <a:endParaRPr lang="en-US"/>
        </a:p>
      </dgm:t>
    </dgm:pt>
    <dgm:pt modelId="{C0841C69-53EE-46A0-A8F5-905B21DA4DEE}">
      <dgm:prSet phldrT="[Text]"/>
      <dgm:spPr/>
      <dgm:t>
        <a:bodyPr/>
        <a:lstStyle/>
        <a:p>
          <a:pPr rtl="0"/>
          <a:r>
            <a:rPr lang="en-US" altLang="en-US" dirty="0"/>
            <a:t>Other now unmyelinated axons sprout Na+ channels</a:t>
          </a:r>
          <a:endParaRPr lang="en-US" dirty="0"/>
        </a:p>
      </dgm:t>
    </dgm:pt>
    <dgm:pt modelId="{AD6EBF19-B959-4515-8EE0-40C5B12864B8}" type="parTrans" cxnId="{1ACDBFB4-8A80-45CA-9CF0-A242E7ADCB66}">
      <dgm:prSet/>
      <dgm:spPr/>
      <dgm:t>
        <a:bodyPr/>
        <a:lstStyle/>
        <a:p>
          <a:endParaRPr lang="en-US"/>
        </a:p>
      </dgm:t>
    </dgm:pt>
    <dgm:pt modelId="{F452E0D2-7E37-4D2D-A579-CF3085ACA0EB}" type="sibTrans" cxnId="{1ACDBFB4-8A80-45CA-9CF0-A242E7ADCB66}">
      <dgm:prSet/>
      <dgm:spPr/>
      <dgm:t>
        <a:bodyPr/>
        <a:lstStyle/>
        <a:p>
          <a:endParaRPr lang="en-US"/>
        </a:p>
      </dgm:t>
    </dgm:pt>
    <dgm:pt modelId="{8A73B32B-B36D-4C3C-8825-A7576A14D5A5}" type="pres">
      <dgm:prSet presAssocID="{09C0FE1B-A2D2-4014-AD3C-AD22B5BA0FFE}" presName="CompostProcess" presStyleCnt="0">
        <dgm:presLayoutVars>
          <dgm:dir/>
          <dgm:resizeHandles val="exact"/>
        </dgm:presLayoutVars>
      </dgm:prSet>
      <dgm:spPr/>
    </dgm:pt>
    <dgm:pt modelId="{4C0DF741-147D-429E-9D20-444F205ED44A}" type="pres">
      <dgm:prSet presAssocID="{09C0FE1B-A2D2-4014-AD3C-AD22B5BA0FFE}" presName="arrow" presStyleLbl="bgShp" presStyleIdx="0" presStyleCnt="1" custLinFactNeighborX="-8824" custLinFactNeighborY="-26655"/>
      <dgm:spPr/>
    </dgm:pt>
    <dgm:pt modelId="{DFFEEE75-2B24-4946-945A-3EA68DB6153A}" type="pres">
      <dgm:prSet presAssocID="{09C0FE1B-A2D2-4014-AD3C-AD22B5BA0FFE}" presName="linearProcess" presStyleCnt="0"/>
      <dgm:spPr/>
    </dgm:pt>
    <dgm:pt modelId="{56E44E86-7207-47C0-BBDB-6BBDB3F4B50F}" type="pres">
      <dgm:prSet presAssocID="{B6336BC4-D31F-4481-9F8A-1E997984868C}" presName="textNode" presStyleLbl="node1" presStyleIdx="0" presStyleCnt="3">
        <dgm:presLayoutVars>
          <dgm:bulletEnabled val="1"/>
        </dgm:presLayoutVars>
      </dgm:prSet>
      <dgm:spPr/>
      <dgm:t>
        <a:bodyPr/>
        <a:lstStyle/>
        <a:p>
          <a:endParaRPr lang="en-US"/>
        </a:p>
      </dgm:t>
    </dgm:pt>
    <dgm:pt modelId="{FCD01B09-8796-4EBC-953B-B845AB978066}" type="pres">
      <dgm:prSet presAssocID="{A0579241-720D-4DF6-B290-597783B6511F}" presName="sibTrans" presStyleCnt="0"/>
      <dgm:spPr/>
    </dgm:pt>
    <dgm:pt modelId="{6704B4FA-96DC-4F2A-95BE-C70D2E38861A}" type="pres">
      <dgm:prSet presAssocID="{FFC2DC86-914E-46D7-930E-E09A5E2E43B4}" presName="textNode" presStyleLbl="node1" presStyleIdx="1" presStyleCnt="3">
        <dgm:presLayoutVars>
          <dgm:bulletEnabled val="1"/>
        </dgm:presLayoutVars>
      </dgm:prSet>
      <dgm:spPr/>
      <dgm:t>
        <a:bodyPr/>
        <a:lstStyle/>
        <a:p>
          <a:endParaRPr lang="en-US"/>
        </a:p>
      </dgm:t>
    </dgm:pt>
    <dgm:pt modelId="{2BC5ACCA-FFF7-4B54-9270-DE4D8A1A92BF}" type="pres">
      <dgm:prSet presAssocID="{24F59ACF-539B-4931-BEF4-2DF035B73F35}" presName="sibTrans" presStyleCnt="0"/>
      <dgm:spPr/>
    </dgm:pt>
    <dgm:pt modelId="{13DE7160-F262-4EDB-BE3F-DD364EEC0EB9}" type="pres">
      <dgm:prSet presAssocID="{C0841C69-53EE-46A0-A8F5-905B21DA4DEE}" presName="textNode" presStyleLbl="node1" presStyleIdx="2" presStyleCnt="3">
        <dgm:presLayoutVars>
          <dgm:bulletEnabled val="1"/>
        </dgm:presLayoutVars>
      </dgm:prSet>
      <dgm:spPr/>
      <dgm:t>
        <a:bodyPr/>
        <a:lstStyle/>
        <a:p>
          <a:endParaRPr lang="en-US"/>
        </a:p>
      </dgm:t>
    </dgm:pt>
  </dgm:ptLst>
  <dgm:cxnLst>
    <dgm:cxn modelId="{E03F16FC-1AD5-D445-983F-F616DC6D4F51}" type="presOf" srcId="{C0841C69-53EE-46A0-A8F5-905B21DA4DEE}" destId="{13DE7160-F262-4EDB-BE3F-DD364EEC0EB9}" srcOrd="0" destOrd="0" presId="urn:microsoft.com/office/officeart/2005/8/layout/hProcess9"/>
    <dgm:cxn modelId="{50B6927E-2CD7-FE44-983B-E91D22443BDE}" type="presOf" srcId="{FFC2DC86-914E-46D7-930E-E09A5E2E43B4}" destId="{6704B4FA-96DC-4F2A-95BE-C70D2E38861A}" srcOrd="0" destOrd="0" presId="urn:microsoft.com/office/officeart/2005/8/layout/hProcess9"/>
    <dgm:cxn modelId="{F145F80A-A711-0141-93F8-79F1756B2670}" type="presOf" srcId="{B6336BC4-D31F-4481-9F8A-1E997984868C}" destId="{56E44E86-7207-47C0-BBDB-6BBDB3F4B50F}" srcOrd="0" destOrd="0" presId="urn:microsoft.com/office/officeart/2005/8/layout/hProcess9"/>
    <dgm:cxn modelId="{F613D45C-C011-4009-8D13-58F6F864F64A}" srcId="{09C0FE1B-A2D2-4014-AD3C-AD22B5BA0FFE}" destId="{B6336BC4-D31F-4481-9F8A-1E997984868C}" srcOrd="0" destOrd="0" parTransId="{6367F6D6-9E02-47B4-B63E-F00662B0BB2E}" sibTransId="{A0579241-720D-4DF6-B290-597783B6511F}"/>
    <dgm:cxn modelId="{1ACDBFB4-8A80-45CA-9CF0-A242E7ADCB66}" srcId="{09C0FE1B-A2D2-4014-AD3C-AD22B5BA0FFE}" destId="{C0841C69-53EE-46A0-A8F5-905B21DA4DEE}" srcOrd="2" destOrd="0" parTransId="{AD6EBF19-B959-4515-8EE0-40C5B12864B8}" sibTransId="{F452E0D2-7E37-4D2D-A579-CF3085ACA0EB}"/>
    <dgm:cxn modelId="{AF11052A-4F67-F94F-AAC6-C2BAEDF0EDDB}" type="presOf" srcId="{09C0FE1B-A2D2-4014-AD3C-AD22B5BA0FFE}" destId="{8A73B32B-B36D-4C3C-8825-A7576A14D5A5}" srcOrd="0" destOrd="0" presId="urn:microsoft.com/office/officeart/2005/8/layout/hProcess9"/>
    <dgm:cxn modelId="{67307255-5680-4130-8379-A15DAFAF8CF6}" srcId="{09C0FE1B-A2D2-4014-AD3C-AD22B5BA0FFE}" destId="{FFC2DC86-914E-46D7-930E-E09A5E2E43B4}" srcOrd="1" destOrd="0" parTransId="{D8E832AE-21F6-4288-A62E-3EDAB7618668}" sibTransId="{24F59ACF-539B-4931-BEF4-2DF035B73F35}"/>
    <dgm:cxn modelId="{18AE0D70-AF56-1347-BDE5-4835AFD1B7C2}" type="presParOf" srcId="{8A73B32B-B36D-4C3C-8825-A7576A14D5A5}" destId="{4C0DF741-147D-429E-9D20-444F205ED44A}" srcOrd="0" destOrd="0" presId="urn:microsoft.com/office/officeart/2005/8/layout/hProcess9"/>
    <dgm:cxn modelId="{14FF9E0B-5D0A-4F41-94D7-840F8C902A2D}" type="presParOf" srcId="{8A73B32B-B36D-4C3C-8825-A7576A14D5A5}" destId="{DFFEEE75-2B24-4946-945A-3EA68DB6153A}" srcOrd="1" destOrd="0" presId="urn:microsoft.com/office/officeart/2005/8/layout/hProcess9"/>
    <dgm:cxn modelId="{5AB5839C-A088-4447-909B-1332FB08678A}" type="presParOf" srcId="{DFFEEE75-2B24-4946-945A-3EA68DB6153A}" destId="{56E44E86-7207-47C0-BBDB-6BBDB3F4B50F}" srcOrd="0" destOrd="0" presId="urn:microsoft.com/office/officeart/2005/8/layout/hProcess9"/>
    <dgm:cxn modelId="{58F81E16-1B86-5941-B6F1-5E5CC39E182C}" type="presParOf" srcId="{DFFEEE75-2B24-4946-945A-3EA68DB6153A}" destId="{FCD01B09-8796-4EBC-953B-B845AB978066}" srcOrd="1" destOrd="0" presId="urn:microsoft.com/office/officeart/2005/8/layout/hProcess9"/>
    <dgm:cxn modelId="{4C32244C-04A8-CF44-BD3E-A4FB8140B7C2}" type="presParOf" srcId="{DFFEEE75-2B24-4946-945A-3EA68DB6153A}" destId="{6704B4FA-96DC-4F2A-95BE-C70D2E38861A}" srcOrd="2" destOrd="0" presId="urn:microsoft.com/office/officeart/2005/8/layout/hProcess9"/>
    <dgm:cxn modelId="{E564F0F0-191F-DC45-A90D-8F8BD309043A}" type="presParOf" srcId="{DFFEEE75-2B24-4946-945A-3EA68DB6153A}" destId="{2BC5ACCA-FFF7-4B54-9270-DE4D8A1A92BF}" srcOrd="3" destOrd="0" presId="urn:microsoft.com/office/officeart/2005/8/layout/hProcess9"/>
    <dgm:cxn modelId="{FCE51686-5C99-674E-84DB-02D1F85DA53F}" type="presParOf" srcId="{DFFEEE75-2B24-4946-945A-3EA68DB6153A}" destId="{13DE7160-F262-4EDB-BE3F-DD364EEC0EB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CD2F9-2022-45C2-B563-0255ACFE0152}">
      <dsp:nvSpPr>
        <dsp:cNvPr id="0" name=""/>
        <dsp:cNvSpPr/>
      </dsp:nvSpPr>
      <dsp:spPr>
        <a:xfrm>
          <a:off x="2716865" y="947488"/>
          <a:ext cx="1580768" cy="81213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a:t>Has 2 gates</a:t>
          </a:r>
        </a:p>
      </dsp:txBody>
      <dsp:txXfrm>
        <a:off x="2756510" y="987133"/>
        <a:ext cx="1501478" cy="732843"/>
      </dsp:txXfrm>
    </dsp:sp>
    <dsp:sp modelId="{86536F60-CD83-4C33-920B-5B65F3252F67}">
      <dsp:nvSpPr>
        <dsp:cNvPr id="0" name=""/>
        <dsp:cNvSpPr/>
      </dsp:nvSpPr>
      <dsp:spPr>
        <a:xfrm rot="705564">
          <a:off x="4293676" y="1556516"/>
          <a:ext cx="377082" cy="0"/>
        </a:xfrm>
        <a:custGeom>
          <a:avLst/>
          <a:gdLst/>
          <a:ahLst/>
          <a:cxnLst/>
          <a:rect l="0" t="0" r="0" b="0"/>
          <a:pathLst>
            <a:path>
              <a:moveTo>
                <a:pt x="0" y="0"/>
              </a:moveTo>
              <a:lnTo>
                <a:pt x="377082"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160AEB-D098-4E70-BE88-721F1E890319}">
      <dsp:nvSpPr>
        <dsp:cNvPr id="0" name=""/>
        <dsp:cNvSpPr/>
      </dsp:nvSpPr>
      <dsp:spPr>
        <a:xfrm>
          <a:off x="4666802" y="1509609"/>
          <a:ext cx="1794032" cy="5441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a:t>Inactivation gate</a:t>
          </a:r>
        </a:p>
      </dsp:txBody>
      <dsp:txXfrm>
        <a:off x="4693364" y="1536171"/>
        <a:ext cx="1740908" cy="491005"/>
      </dsp:txXfrm>
    </dsp:sp>
    <dsp:sp modelId="{F0F52389-9C83-44E5-814F-CE307290C04D}">
      <dsp:nvSpPr>
        <dsp:cNvPr id="0" name=""/>
        <dsp:cNvSpPr/>
      </dsp:nvSpPr>
      <dsp:spPr>
        <a:xfrm rot="10123866">
          <a:off x="2356975" y="1546549"/>
          <a:ext cx="363392" cy="0"/>
        </a:xfrm>
        <a:custGeom>
          <a:avLst/>
          <a:gdLst/>
          <a:ahLst/>
          <a:cxnLst/>
          <a:rect l="0" t="0" r="0" b="0"/>
          <a:pathLst>
            <a:path>
              <a:moveTo>
                <a:pt x="0" y="0"/>
              </a:moveTo>
              <a:lnTo>
                <a:pt x="363392"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3ADEAA-33A7-459E-8A7D-D0889F549033}">
      <dsp:nvSpPr>
        <dsp:cNvPr id="0" name=""/>
        <dsp:cNvSpPr/>
      </dsp:nvSpPr>
      <dsp:spPr>
        <a:xfrm>
          <a:off x="735838" y="1471850"/>
          <a:ext cx="1624639" cy="54412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a:t>Activation gate</a:t>
          </a:r>
        </a:p>
      </dsp:txBody>
      <dsp:txXfrm>
        <a:off x="762400" y="1498412"/>
        <a:ext cx="1571515" cy="491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AA674-D9A7-45B4-A885-A4DE3B6388BE}">
      <dsp:nvSpPr>
        <dsp:cNvPr id="0" name=""/>
        <dsp:cNvSpPr/>
      </dsp:nvSpPr>
      <dsp:spPr>
        <a:xfrm>
          <a:off x="800" y="414092"/>
          <a:ext cx="2065083" cy="57761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rPr>
            <a:t>1.</a:t>
          </a:r>
          <a:r>
            <a:rPr lang="en-US" sz="1800" b="1" kern="1200" dirty="0">
              <a:solidFill>
                <a:schemeClr val="bg1"/>
              </a:solidFill>
              <a:effectLst>
                <a:outerShdw blurRad="38100" dist="38100" dir="2700000" algn="tl">
                  <a:srgbClr val="000000">
                    <a:alpha val="43137"/>
                  </a:srgbClr>
                </a:outerShdw>
              </a:effectLst>
              <a:latin typeface="+mn-lt"/>
              <a:cs typeface="+mn-cs"/>
            </a:rPr>
            <a:t>Resting state </a:t>
          </a:r>
          <a:endParaRPr lang="en-US" sz="1800" b="1" kern="1200" dirty="0">
            <a:solidFill>
              <a:schemeClr val="bg1"/>
            </a:solidFill>
          </a:endParaRPr>
        </a:p>
      </dsp:txBody>
      <dsp:txXfrm>
        <a:off x="17718" y="431010"/>
        <a:ext cx="2031247" cy="543783"/>
      </dsp:txXfrm>
    </dsp:sp>
    <dsp:sp modelId="{9F2D8F8D-A87E-4991-BC58-43E5E66C0F0F}">
      <dsp:nvSpPr>
        <dsp:cNvPr id="0" name=""/>
        <dsp:cNvSpPr/>
      </dsp:nvSpPr>
      <dsp:spPr>
        <a:xfrm>
          <a:off x="207308" y="991711"/>
          <a:ext cx="206508" cy="1405580"/>
        </a:xfrm>
        <a:custGeom>
          <a:avLst/>
          <a:gdLst/>
          <a:ahLst/>
          <a:cxnLst/>
          <a:rect l="0" t="0" r="0" b="0"/>
          <a:pathLst>
            <a:path>
              <a:moveTo>
                <a:pt x="0" y="0"/>
              </a:moveTo>
              <a:lnTo>
                <a:pt x="0" y="1405580"/>
              </a:lnTo>
              <a:lnTo>
                <a:pt x="206508" y="140558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DC92C4-F19E-4839-9687-2B98B6F2F916}">
      <dsp:nvSpPr>
        <dsp:cNvPr id="0" name=""/>
        <dsp:cNvSpPr/>
      </dsp:nvSpPr>
      <dsp:spPr>
        <a:xfrm>
          <a:off x="413816" y="1243924"/>
          <a:ext cx="2538486" cy="230673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buFont typeface="Courier New" panose="02070309020205020404" pitchFamily="49" charset="0"/>
            <a:buChar char="o"/>
          </a:pPr>
          <a:r>
            <a:rPr lang="en-US" sz="1600" b="1" kern="1200" dirty="0">
              <a:solidFill>
                <a:srgbClr val="00B0F0"/>
              </a:solidFill>
              <a:sym typeface="Wingdings" pitchFamily="2" charset="2"/>
            </a:rPr>
            <a:t>The activation gate is closed </a:t>
          </a:r>
          <a:r>
            <a:rPr lang="en-US" sz="1600" b="0" kern="1200" dirty="0">
              <a:solidFill>
                <a:schemeClr val="tx1"/>
              </a:solidFill>
            </a:rPr>
            <a:t>in the resting cell, when the MP* = RMP* is: </a:t>
          </a:r>
        </a:p>
        <a:p>
          <a:pPr lvl="0" algn="l" defTabSz="711200" rtl="0">
            <a:lnSpc>
              <a:spcPct val="90000"/>
            </a:lnSpc>
            <a:spcBef>
              <a:spcPct val="0"/>
            </a:spcBef>
            <a:spcAft>
              <a:spcPct val="35000"/>
            </a:spcAft>
            <a:buFont typeface="Courier New" panose="02070309020205020404" pitchFamily="49" charset="0"/>
            <a:buChar char="o"/>
          </a:pPr>
          <a:r>
            <a:rPr lang="en-US" sz="1600" b="0" kern="1200" dirty="0">
              <a:solidFill>
                <a:schemeClr val="accent4">
                  <a:lumMod val="75000"/>
                </a:schemeClr>
              </a:solidFill>
            </a:rPr>
            <a:t>-</a:t>
          </a:r>
          <a:r>
            <a:rPr lang="en-US" sz="1600" b="1" kern="1200" dirty="0">
              <a:solidFill>
                <a:schemeClr val="accent4">
                  <a:lumMod val="75000"/>
                </a:schemeClr>
              </a:solidFill>
            </a:rPr>
            <a:t>70 to  -90  mV</a:t>
          </a:r>
          <a:r>
            <a:rPr lang="en-US" sz="1600" b="1" kern="1200" dirty="0">
              <a:solidFill>
                <a:schemeClr val="tx1"/>
              </a:solidFill>
            </a:rPr>
            <a:t>.</a:t>
          </a:r>
          <a:endParaRPr lang="en-US" sz="1600" b="0" kern="1200" dirty="0">
            <a:solidFill>
              <a:schemeClr val="tx1"/>
            </a:solidFill>
            <a:sym typeface="Wingdings" pitchFamily="2" charset="2"/>
          </a:endParaRPr>
        </a:p>
        <a:p>
          <a:pPr lvl="0" algn="l" defTabSz="711200" rtl="0">
            <a:lnSpc>
              <a:spcPct val="90000"/>
            </a:lnSpc>
            <a:spcBef>
              <a:spcPct val="0"/>
            </a:spcBef>
            <a:spcAft>
              <a:spcPct val="35000"/>
            </a:spcAft>
            <a:buFont typeface="Wingdings" panose="05000000000000000000" pitchFamily="2" charset="2"/>
            <a:buChar char="ü"/>
          </a:pPr>
          <a:r>
            <a:rPr lang="en-US" sz="1600" b="0" kern="1200" dirty="0">
              <a:solidFill>
                <a:schemeClr val="tx1"/>
              </a:solidFill>
              <a:sym typeface="Wingdings" pitchFamily="2" charset="2"/>
            </a:rPr>
            <a:t>This prevents entry of Na+ to the interior of the cell through this gate</a:t>
          </a:r>
          <a:endParaRPr lang="en-US" sz="1600" b="0" kern="1200" dirty="0">
            <a:solidFill>
              <a:schemeClr val="tx1"/>
            </a:solidFill>
          </a:endParaRPr>
        </a:p>
      </dsp:txBody>
      <dsp:txXfrm>
        <a:off x="481378" y="1311486"/>
        <a:ext cx="2403362" cy="2171610"/>
      </dsp:txXfrm>
    </dsp:sp>
    <dsp:sp modelId="{F335BBDC-0466-4C3E-9F2E-38BA4ABA332F}">
      <dsp:nvSpPr>
        <dsp:cNvPr id="0" name=""/>
        <dsp:cNvSpPr/>
      </dsp:nvSpPr>
      <dsp:spPr>
        <a:xfrm>
          <a:off x="2964812" y="414092"/>
          <a:ext cx="2459585" cy="5593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a:solidFill>
                <a:schemeClr val="bg1"/>
              </a:solidFill>
            </a:rPr>
            <a:t>2.Activated</a:t>
          </a:r>
          <a:r>
            <a:rPr lang="en-US" sz="1800" b="1" kern="1200" dirty="0"/>
            <a:t> state</a:t>
          </a:r>
        </a:p>
      </dsp:txBody>
      <dsp:txXfrm>
        <a:off x="2981194" y="430474"/>
        <a:ext cx="2426821" cy="526544"/>
      </dsp:txXfrm>
    </dsp:sp>
    <dsp:sp modelId="{CB2FB925-767D-4500-92A4-3325EC36F4AF}">
      <dsp:nvSpPr>
        <dsp:cNvPr id="0" name=""/>
        <dsp:cNvSpPr/>
      </dsp:nvSpPr>
      <dsp:spPr>
        <a:xfrm>
          <a:off x="3210771" y="973400"/>
          <a:ext cx="245958" cy="1584601"/>
        </a:xfrm>
        <a:custGeom>
          <a:avLst/>
          <a:gdLst/>
          <a:ahLst/>
          <a:cxnLst/>
          <a:rect l="0" t="0" r="0" b="0"/>
          <a:pathLst>
            <a:path>
              <a:moveTo>
                <a:pt x="0" y="0"/>
              </a:moveTo>
              <a:lnTo>
                <a:pt x="0" y="1584601"/>
              </a:lnTo>
              <a:lnTo>
                <a:pt x="245958" y="1584601"/>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D07E45-950C-4BB7-AD00-44A238D9C61C}">
      <dsp:nvSpPr>
        <dsp:cNvPr id="0" name=""/>
        <dsp:cNvSpPr/>
      </dsp:nvSpPr>
      <dsp:spPr>
        <a:xfrm>
          <a:off x="3456730" y="1225614"/>
          <a:ext cx="4200028" cy="266477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en-US" sz="1600" b="1" kern="1200" dirty="0">
              <a:solidFill>
                <a:schemeClr val="tx1">
                  <a:lumMod val="85000"/>
                  <a:lumOff val="15000"/>
                </a:schemeClr>
              </a:solidFill>
            </a:rPr>
            <a:t>Threshold Depolarizing Stimulus</a:t>
          </a:r>
          <a:r>
            <a:rPr lang="en-US" sz="1600" b="0" kern="1200" dirty="0">
              <a:solidFill>
                <a:schemeClr val="tx1">
                  <a:lumMod val="85000"/>
                  <a:lumOff val="15000"/>
                </a:schemeClr>
              </a:solidFill>
            </a:rPr>
            <a:t>: moves the MP from its </a:t>
          </a:r>
          <a:r>
            <a:rPr lang="en-US" sz="1600" b="1" kern="1200" dirty="0">
              <a:solidFill>
                <a:srgbClr val="00B0F0"/>
              </a:solidFill>
            </a:rPr>
            <a:t>resting value </a:t>
          </a:r>
          <a:r>
            <a:rPr lang="en-US" sz="1600" b="0" kern="1200" dirty="0">
              <a:solidFill>
                <a:schemeClr val="tx1">
                  <a:lumMod val="95000"/>
                  <a:lumOff val="5000"/>
                </a:schemeClr>
              </a:solidFill>
            </a:rPr>
            <a:t>(</a:t>
          </a:r>
          <a:r>
            <a:rPr lang="en-US" sz="1600" b="0" kern="1200" dirty="0">
              <a:solidFill>
                <a:schemeClr val="accent4">
                  <a:lumMod val="75000"/>
                </a:schemeClr>
              </a:solidFill>
            </a:rPr>
            <a:t>-90 mV </a:t>
          </a:r>
          <a:r>
            <a:rPr lang="en-US" sz="1600" b="0" kern="1200" dirty="0">
              <a:solidFill>
                <a:schemeClr val="tx1">
                  <a:lumMod val="85000"/>
                  <a:lumOff val="15000"/>
                </a:schemeClr>
              </a:solidFill>
            </a:rPr>
            <a:t>) to its </a:t>
          </a:r>
          <a:r>
            <a:rPr lang="en-US" sz="1600" b="1" kern="1200" dirty="0">
              <a:solidFill>
                <a:srgbClr val="00B0F0"/>
              </a:solidFill>
            </a:rPr>
            <a:t>threshold value</a:t>
          </a:r>
          <a:r>
            <a:rPr lang="en-US" sz="1600" b="0" kern="1200" dirty="0">
              <a:solidFill>
                <a:srgbClr val="00B0F0"/>
              </a:solidFill>
            </a:rPr>
            <a:t> </a:t>
          </a:r>
          <a:r>
            <a:rPr lang="en-US" sz="1600" b="0" kern="1200" dirty="0">
              <a:solidFill>
                <a:schemeClr val="tx1">
                  <a:lumMod val="95000"/>
                  <a:lumOff val="5000"/>
                </a:schemeClr>
              </a:solidFill>
            </a:rPr>
            <a:t>(</a:t>
          </a:r>
          <a:r>
            <a:rPr lang="en-US" sz="1600" b="0" kern="1200" dirty="0">
              <a:solidFill>
                <a:schemeClr val="accent4">
                  <a:lumMod val="75000"/>
                </a:schemeClr>
              </a:solidFill>
            </a:rPr>
            <a:t>-65 to -55mV</a:t>
          </a:r>
          <a:r>
            <a:rPr lang="en-US" sz="1600" b="0" kern="1200" dirty="0">
              <a:solidFill>
                <a:schemeClr val="tx1">
                  <a:lumMod val="85000"/>
                  <a:lumOff val="15000"/>
                </a:schemeClr>
              </a:solidFill>
            </a:rPr>
            <a:t>)</a:t>
          </a:r>
        </a:p>
        <a:p>
          <a:pPr lvl="0" algn="l" defTabSz="711200" rtl="0">
            <a:lnSpc>
              <a:spcPct val="90000"/>
            </a:lnSpc>
            <a:spcBef>
              <a:spcPct val="0"/>
            </a:spcBef>
            <a:spcAft>
              <a:spcPct val="35000"/>
            </a:spcAft>
          </a:pPr>
          <a:r>
            <a:rPr lang="en-US" sz="1600" b="1" kern="1200" dirty="0">
              <a:solidFill>
                <a:srgbClr val="00B0F0"/>
              </a:solidFill>
              <a:latin typeface="Gill Sans MT"/>
              <a:ea typeface="+mn-ea"/>
              <a:cs typeface="+mn-cs"/>
              <a:sym typeface="Wingdings" pitchFamily="2" charset="2"/>
            </a:rPr>
            <a:t>T</a:t>
          </a:r>
          <a:r>
            <a:rPr lang="en-US" sz="1600" b="1" kern="1200" dirty="0">
              <a:solidFill>
                <a:srgbClr val="00B0F0"/>
              </a:solidFill>
              <a:latin typeface="Gill Sans MT"/>
              <a:ea typeface="+mn-ea"/>
              <a:cs typeface="+mn-cs"/>
            </a:rPr>
            <a:t>his opens the activation gate.</a:t>
          </a:r>
          <a:endParaRPr lang="en-US" sz="1600" b="1" kern="1200" dirty="0">
            <a:solidFill>
              <a:srgbClr val="00B0F0"/>
            </a:solidFill>
            <a:latin typeface="Gill Sans MT"/>
            <a:ea typeface="+mn-ea"/>
            <a:cs typeface="+mn-cs"/>
            <a:sym typeface="Wingdings" pitchFamily="2" charset="2"/>
          </a:endParaRPr>
        </a:p>
        <a:p>
          <a:pPr lvl="0" algn="l" defTabSz="711200" rtl="0">
            <a:lnSpc>
              <a:spcPct val="90000"/>
            </a:lnSpc>
            <a:spcBef>
              <a:spcPct val="0"/>
            </a:spcBef>
            <a:spcAft>
              <a:spcPct val="35000"/>
            </a:spcAft>
          </a:pPr>
          <a:r>
            <a:rPr lang="en-US" sz="1600" b="0" kern="1200" dirty="0">
              <a:solidFill>
                <a:schemeClr val="tx1">
                  <a:lumMod val="85000"/>
                  <a:lumOff val="15000"/>
                </a:schemeClr>
              </a:solidFill>
              <a:sym typeface="Wingdings" pitchFamily="2" charset="2"/>
            </a:rPr>
            <a:t>( NB in this case BOTH the activation gate &amp; inactivation gate are </a:t>
          </a:r>
          <a:r>
            <a:rPr lang="en-US" sz="1600" b="0" u="sng" kern="1200" dirty="0">
              <a:solidFill>
                <a:schemeClr val="tx1">
                  <a:lumMod val="85000"/>
                  <a:lumOff val="15000"/>
                </a:schemeClr>
              </a:solidFill>
              <a:sym typeface="Wingdings" pitchFamily="2" charset="2"/>
            </a:rPr>
            <a:t>open )</a:t>
          </a:r>
          <a:r>
            <a:rPr lang="en-US" sz="1600" b="0" kern="1200" dirty="0">
              <a:solidFill>
                <a:schemeClr val="tx1">
                  <a:lumMod val="85000"/>
                  <a:lumOff val="15000"/>
                </a:schemeClr>
              </a:solidFill>
              <a:sym typeface="Wingdings" pitchFamily="2" charset="2"/>
            </a:rPr>
            <a:t>  permeability to Na+ becomes increased </a:t>
          </a:r>
          <a:r>
            <a:rPr lang="en-US" sz="1600" b="0" kern="1200" dirty="0">
              <a:solidFill>
                <a:schemeClr val="accent4">
                  <a:lumMod val="75000"/>
                </a:schemeClr>
              </a:solidFill>
              <a:sym typeface="Wingdings" pitchFamily="2" charset="2"/>
            </a:rPr>
            <a:t>500 to 5000 </a:t>
          </a:r>
          <a:r>
            <a:rPr lang="en-US" sz="1600" b="0" kern="1200" dirty="0">
              <a:solidFill>
                <a:schemeClr val="tx1">
                  <a:lumMod val="85000"/>
                  <a:lumOff val="15000"/>
                </a:schemeClr>
              </a:solidFill>
              <a:sym typeface="Wingdings" pitchFamily="2" charset="2"/>
            </a:rPr>
            <a:t>times  Na+ influx </a:t>
          </a:r>
        </a:p>
        <a:p>
          <a:pPr lvl="0" algn="l" defTabSz="711200" rtl="0">
            <a:lnSpc>
              <a:spcPct val="90000"/>
            </a:lnSpc>
            <a:spcBef>
              <a:spcPct val="0"/>
            </a:spcBef>
            <a:spcAft>
              <a:spcPct val="35000"/>
            </a:spcAft>
          </a:pPr>
          <a:r>
            <a:rPr lang="en-US" sz="1600" b="0" i="1" kern="1200" dirty="0">
              <a:solidFill>
                <a:schemeClr val="tx1">
                  <a:lumMod val="85000"/>
                  <a:lumOff val="15000"/>
                </a:schemeClr>
              </a:solidFill>
              <a:sym typeface="Wingdings" pitchFamily="2" charset="2"/>
            </a:rPr>
            <a:t>*Na+ flows into the cell in large amounts*</a:t>
          </a:r>
          <a:endParaRPr lang="en-US" sz="1600" b="0" i="1" kern="1200" dirty="0"/>
        </a:p>
      </dsp:txBody>
      <dsp:txXfrm>
        <a:off x="3534779" y="1303663"/>
        <a:ext cx="4043930" cy="2508678"/>
      </dsp:txXfrm>
    </dsp:sp>
    <dsp:sp modelId="{AF3E751F-7D5E-4C0F-BF9C-486191E187F2}">
      <dsp:nvSpPr>
        <dsp:cNvPr id="0" name=""/>
        <dsp:cNvSpPr/>
      </dsp:nvSpPr>
      <dsp:spPr>
        <a:xfrm>
          <a:off x="7684497" y="414092"/>
          <a:ext cx="2383437" cy="5536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a:t>3.Inactivated state</a:t>
          </a:r>
        </a:p>
      </dsp:txBody>
      <dsp:txXfrm>
        <a:off x="7700713" y="430308"/>
        <a:ext cx="2351005" cy="521216"/>
      </dsp:txXfrm>
    </dsp:sp>
    <dsp:sp modelId="{074B4C1C-A5E0-4859-ACC6-C0958D574812}">
      <dsp:nvSpPr>
        <dsp:cNvPr id="0" name=""/>
        <dsp:cNvSpPr/>
      </dsp:nvSpPr>
      <dsp:spPr>
        <a:xfrm>
          <a:off x="7922841" y="967740"/>
          <a:ext cx="238343" cy="2151693"/>
        </a:xfrm>
        <a:custGeom>
          <a:avLst/>
          <a:gdLst/>
          <a:ahLst/>
          <a:cxnLst/>
          <a:rect l="0" t="0" r="0" b="0"/>
          <a:pathLst>
            <a:path>
              <a:moveTo>
                <a:pt x="0" y="0"/>
              </a:moveTo>
              <a:lnTo>
                <a:pt x="0" y="2151693"/>
              </a:lnTo>
              <a:lnTo>
                <a:pt x="238343" y="215169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710659-6893-4A07-894B-A120A77169EC}">
      <dsp:nvSpPr>
        <dsp:cNvPr id="0" name=""/>
        <dsp:cNvSpPr/>
      </dsp:nvSpPr>
      <dsp:spPr>
        <a:xfrm>
          <a:off x="8161185" y="1219954"/>
          <a:ext cx="3798262" cy="379896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algn="l" defTabSz="711200" rtl="0">
            <a:lnSpc>
              <a:spcPct val="90000"/>
            </a:lnSpc>
            <a:spcBef>
              <a:spcPct val="0"/>
            </a:spcBef>
            <a:spcAft>
              <a:spcPct val="35000"/>
            </a:spcAft>
            <a:buNone/>
          </a:pPr>
          <a:r>
            <a:rPr lang="en-US" sz="1600" b="0" i="0" kern="1200" dirty="0">
              <a:solidFill>
                <a:schemeClr val="tx1">
                  <a:lumMod val="95000"/>
                  <a:lumOff val="5000"/>
                </a:schemeClr>
              </a:solidFill>
              <a:latin typeface="+mn-lt"/>
              <a:cs typeface="+mn-cs"/>
            </a:rPr>
            <a:t>A few milliseconds after the activation gate opens, </a:t>
          </a:r>
          <a:r>
            <a:rPr lang="en-US" sz="1600" b="1" i="0" kern="1200" dirty="0">
              <a:solidFill>
                <a:schemeClr val="tx1">
                  <a:lumMod val="95000"/>
                  <a:lumOff val="5000"/>
                </a:schemeClr>
              </a:solidFill>
              <a:latin typeface="+mn-lt"/>
              <a:cs typeface="+mn-cs"/>
            </a:rPr>
            <a:t>the channel becomes inactivated</a:t>
          </a:r>
          <a:r>
            <a:rPr lang="en-US" sz="1600" b="0" i="0" kern="1200" dirty="0">
              <a:solidFill>
                <a:schemeClr val="tx1">
                  <a:lumMod val="95000"/>
                  <a:lumOff val="5000"/>
                </a:schemeClr>
              </a:solidFill>
              <a:latin typeface="+mn-lt"/>
              <a:cs typeface="+mn-cs"/>
            </a:rPr>
            <a:t>: </a:t>
          </a:r>
          <a:r>
            <a:rPr lang="en-US" sz="1600" b="0" i="0" kern="1200" dirty="0">
              <a:solidFill>
                <a:schemeClr val="tx1">
                  <a:lumMod val="85000"/>
                  <a:lumOff val="15000"/>
                </a:schemeClr>
              </a:solidFill>
              <a:sym typeface="Wingdings" pitchFamily="2" charset="2"/>
            </a:rPr>
            <a:t>At the peak of AP the inactivation gate will close </a:t>
          </a:r>
          <a:r>
            <a:rPr lang="en-US" sz="1600" b="0" i="0" kern="1200" dirty="0">
              <a:solidFill>
                <a:schemeClr val="tx1">
                  <a:lumMod val="85000"/>
                  <a:lumOff val="15000"/>
                </a:schemeClr>
              </a:solidFill>
            </a:rPr>
            <a:t>the inactivation gate will </a:t>
          </a:r>
          <a:r>
            <a:rPr lang="en-US" sz="1600" b="1" i="0" kern="1200" dirty="0">
              <a:solidFill>
                <a:srgbClr val="00B0F0"/>
              </a:solidFill>
            </a:rPr>
            <a:t>NOT</a:t>
          </a:r>
          <a:r>
            <a:rPr lang="en-US" sz="1600" b="0" i="0" kern="1200" dirty="0">
              <a:solidFill>
                <a:srgbClr val="00B0F0"/>
              </a:solidFill>
            </a:rPr>
            <a:t> </a:t>
          </a:r>
          <a:r>
            <a:rPr lang="en-US" sz="1600" b="0" i="0" kern="1200" dirty="0">
              <a:solidFill>
                <a:schemeClr val="tx1">
                  <a:lumMod val="85000"/>
                  <a:lumOff val="15000"/>
                </a:schemeClr>
              </a:solidFill>
            </a:rPr>
            <a:t>open by a second stimulus </a:t>
          </a:r>
          <a:r>
            <a:rPr lang="en-US" sz="1600" b="0" i="0" kern="1200" dirty="0">
              <a:solidFill>
                <a:schemeClr val="tx1">
                  <a:lumMod val="85000"/>
                  <a:lumOff val="15000"/>
                </a:schemeClr>
              </a:solidFill>
              <a:sym typeface="Wingdings" pitchFamily="2" charset="2"/>
            </a:rPr>
            <a:t> </a:t>
          </a:r>
          <a:r>
            <a:rPr lang="en-US" sz="1600" b="0" i="0" kern="1200" dirty="0">
              <a:solidFill>
                <a:schemeClr val="tx1">
                  <a:lumMod val="85000"/>
                  <a:lumOff val="15000"/>
                </a:schemeClr>
              </a:solidFill>
            </a:rPr>
            <a:t> &amp; </a:t>
          </a:r>
          <a:r>
            <a:rPr lang="en-US" sz="1600" b="1" i="0" kern="1200" dirty="0">
              <a:solidFill>
                <a:srgbClr val="00B0F0"/>
              </a:solidFill>
            </a:rPr>
            <a:t>the cell becomes Refractory</a:t>
          </a:r>
          <a:r>
            <a:rPr lang="ar-SA" sz="1600" b="1" i="0" kern="1200" dirty="0">
              <a:solidFill>
                <a:srgbClr val="00B0F0"/>
              </a:solidFill>
            </a:rPr>
            <a:t>ممانعة )</a:t>
          </a:r>
          <a:r>
            <a:rPr lang="en-US" sz="1600" b="1" i="0" kern="1200" dirty="0">
              <a:solidFill>
                <a:srgbClr val="00B0F0"/>
              </a:solidFill>
            </a:rPr>
            <a:t>) to another stimulation</a:t>
          </a:r>
        </a:p>
        <a:p>
          <a:pPr marL="0" lvl="0" algn="l" defTabSz="711200" rtl="0">
            <a:lnSpc>
              <a:spcPct val="90000"/>
            </a:lnSpc>
            <a:spcBef>
              <a:spcPct val="0"/>
            </a:spcBef>
            <a:spcAft>
              <a:spcPct val="35000"/>
            </a:spcAft>
            <a:buNone/>
          </a:pPr>
          <a:r>
            <a:rPr lang="en-US" sz="1600" b="0" i="0" kern="1200" dirty="0">
              <a:solidFill>
                <a:schemeClr val="tx1">
                  <a:lumMod val="85000"/>
                  <a:lumOff val="15000"/>
                </a:schemeClr>
              </a:solidFill>
            </a:rPr>
            <a:t>*This goes on until the MP has gone back to its resting ( RMP) level ( </a:t>
          </a:r>
          <a:r>
            <a:rPr lang="en-US" sz="1600" b="0" i="0" kern="1200" dirty="0">
              <a:solidFill>
                <a:schemeClr val="accent4">
                  <a:lumMod val="75000"/>
                </a:schemeClr>
              </a:solidFill>
            </a:rPr>
            <a:t>-70 to -90mV</a:t>
          </a:r>
          <a:r>
            <a:rPr lang="en-US" sz="1600" b="0" i="0" kern="1200" dirty="0">
              <a:solidFill>
                <a:schemeClr val="tx1">
                  <a:lumMod val="85000"/>
                  <a:lumOff val="15000"/>
                </a:schemeClr>
              </a:solidFill>
            </a:rPr>
            <a:t>)*</a:t>
          </a:r>
        </a:p>
        <a:p>
          <a:pPr marL="0" lvl="0" algn="l" defTabSz="711200" rtl="0">
            <a:lnSpc>
              <a:spcPct val="90000"/>
            </a:lnSpc>
            <a:spcBef>
              <a:spcPct val="0"/>
            </a:spcBef>
            <a:spcAft>
              <a:spcPct val="35000"/>
            </a:spcAft>
            <a:buNone/>
          </a:pPr>
          <a:r>
            <a:rPr lang="en-US" sz="1600" b="0" i="0" kern="1200" dirty="0">
              <a:solidFill>
                <a:schemeClr val="tx1">
                  <a:lumMod val="95000"/>
                  <a:lumOff val="5000"/>
                </a:schemeClr>
              </a:solidFill>
              <a:latin typeface="+mn-lt"/>
              <a:cs typeface="+mn-cs"/>
              <a:sym typeface="Wingdings" pitchFamily="2" charset="2"/>
            </a:rPr>
            <a:t>*</a:t>
          </a:r>
          <a:r>
            <a:rPr lang="en-US" sz="1600" b="1" kern="1200" dirty="0">
              <a:solidFill>
                <a:srgbClr val="00B0F0"/>
              </a:solidFill>
              <a:latin typeface="Gill Sans MT"/>
              <a:ea typeface="+mn-ea"/>
              <a:cs typeface="+mn-cs"/>
              <a:sym typeface="Wingdings" pitchFamily="2" charset="2"/>
            </a:rPr>
            <a:t>The </a:t>
          </a:r>
          <a:r>
            <a:rPr lang="en-US" sz="1600" b="1" kern="1200" dirty="0">
              <a:solidFill>
                <a:srgbClr val="00B0F0"/>
              </a:solidFill>
              <a:latin typeface="Gill Sans MT"/>
              <a:ea typeface="+mn-ea"/>
              <a:cs typeface="+mn-cs"/>
            </a:rPr>
            <a:t>activation gate is still open</a:t>
          </a:r>
        </a:p>
        <a:p>
          <a:pPr marL="0" lvl="0" algn="l" defTabSz="711200" rtl="0">
            <a:lnSpc>
              <a:spcPct val="90000"/>
            </a:lnSpc>
            <a:spcBef>
              <a:spcPct val="0"/>
            </a:spcBef>
            <a:spcAft>
              <a:spcPct val="35000"/>
            </a:spcAft>
            <a:buNone/>
          </a:pPr>
          <a:r>
            <a:rPr lang="en-US" sz="1600" b="1" kern="1200" dirty="0">
              <a:solidFill>
                <a:srgbClr val="00B0F0"/>
              </a:solidFill>
              <a:latin typeface="Gill Sans MT"/>
              <a:ea typeface="+mn-ea"/>
              <a:cs typeface="+mn-cs"/>
            </a:rPr>
            <a:t>the inactivation gate is closed</a:t>
          </a:r>
          <a:r>
            <a:rPr lang="en-US" sz="1600" b="0" i="0" kern="1200" dirty="0">
              <a:solidFill>
                <a:schemeClr val="tx1">
                  <a:lumMod val="95000"/>
                  <a:lumOff val="5000"/>
                </a:schemeClr>
              </a:solidFill>
              <a:latin typeface="+mn-lt"/>
              <a:cs typeface="+mn-cs"/>
            </a:rPr>
            <a:t>*</a:t>
          </a:r>
          <a:endParaRPr lang="en-US" sz="1600" b="0" i="0" kern="1200" dirty="0"/>
        </a:p>
      </dsp:txBody>
      <dsp:txXfrm>
        <a:off x="8272432" y="1331201"/>
        <a:ext cx="3575768" cy="3576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DF741-147D-429E-9D20-444F205ED44A}">
      <dsp:nvSpPr>
        <dsp:cNvPr id="0" name=""/>
        <dsp:cNvSpPr/>
      </dsp:nvSpPr>
      <dsp:spPr>
        <a:xfrm>
          <a:off x="0" y="0"/>
          <a:ext cx="7773263" cy="208823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E44E86-7207-47C0-BBDB-6BBDB3F4B50F}">
      <dsp:nvSpPr>
        <dsp:cNvPr id="0" name=""/>
        <dsp:cNvSpPr/>
      </dsp:nvSpPr>
      <dsp:spPr>
        <a:xfrm>
          <a:off x="9823" y="626469"/>
          <a:ext cx="2943552" cy="83529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The myelin sheaths are lost</a:t>
          </a:r>
        </a:p>
      </dsp:txBody>
      <dsp:txXfrm>
        <a:off x="50599" y="667245"/>
        <a:ext cx="2862000" cy="753740"/>
      </dsp:txXfrm>
    </dsp:sp>
    <dsp:sp modelId="{6704B4FA-96DC-4F2A-95BE-C70D2E38861A}">
      <dsp:nvSpPr>
        <dsp:cNvPr id="0" name=""/>
        <dsp:cNvSpPr/>
      </dsp:nvSpPr>
      <dsp:spPr>
        <a:xfrm>
          <a:off x="3100731" y="626469"/>
          <a:ext cx="2943552" cy="83529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altLang="en-US" sz="1800" kern="1200" dirty="0"/>
            <a:t>Scar tissue (scleroses) replaces some damaged cells</a:t>
          </a:r>
          <a:endParaRPr lang="en-US" sz="1800" kern="1200" dirty="0"/>
        </a:p>
      </dsp:txBody>
      <dsp:txXfrm>
        <a:off x="3141507" y="667245"/>
        <a:ext cx="2862000" cy="753740"/>
      </dsp:txXfrm>
    </dsp:sp>
    <dsp:sp modelId="{13DE7160-F262-4EDB-BE3F-DD364EEC0EB9}">
      <dsp:nvSpPr>
        <dsp:cNvPr id="0" name=""/>
        <dsp:cNvSpPr/>
      </dsp:nvSpPr>
      <dsp:spPr>
        <a:xfrm>
          <a:off x="6191640" y="626469"/>
          <a:ext cx="2943552" cy="83529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altLang="en-US" sz="1800" kern="1200" dirty="0"/>
            <a:t>Other now unmyelinated axons sprout Na+ channels</a:t>
          </a:r>
          <a:endParaRPr lang="en-US" sz="1800" kern="1200" dirty="0"/>
        </a:p>
      </dsp:txBody>
      <dsp:txXfrm>
        <a:off x="6232416" y="667245"/>
        <a:ext cx="2862000" cy="75374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95E1EA-529B-42F4-8FAD-4E320BAEEC41}" type="datetimeFigureOut">
              <a:rPr lang="en-US" smtClean="0"/>
              <a:pPr/>
              <a:t>12/23/16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6D4615-322A-4B50-B346-B2D8C348C250}" type="slidenum">
              <a:rPr lang="en-US" smtClean="0"/>
              <a:pPr/>
              <a:t>‹#›</a:t>
            </a:fld>
            <a:endParaRPr lang="en-US" dirty="0"/>
          </a:p>
        </p:txBody>
      </p:sp>
    </p:spTree>
    <p:extLst>
      <p:ext uri="{BB962C8B-B14F-4D97-AF65-F5344CB8AC3E}">
        <p14:creationId xmlns:p14="http://schemas.microsoft.com/office/powerpoint/2010/main" val="39607137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pPr/>
              <a:t>12/23/16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pPr/>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228117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11</a:t>
            </a:fld>
            <a:endParaRPr lang="en-US" dirty="0"/>
          </a:p>
        </p:txBody>
      </p:sp>
    </p:spTree>
    <p:extLst>
      <p:ext uri="{BB962C8B-B14F-4D97-AF65-F5344CB8AC3E}">
        <p14:creationId xmlns:p14="http://schemas.microsoft.com/office/powerpoint/2010/main" val="108437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12</a:t>
            </a:fld>
            <a:endParaRPr lang="en-US" dirty="0"/>
          </a:p>
        </p:txBody>
      </p:sp>
    </p:spTree>
    <p:extLst>
      <p:ext uri="{BB962C8B-B14F-4D97-AF65-F5344CB8AC3E}">
        <p14:creationId xmlns:p14="http://schemas.microsoft.com/office/powerpoint/2010/main" val="2064752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19</a:t>
            </a:fld>
            <a:endParaRPr lang="en-US" dirty="0"/>
          </a:p>
        </p:txBody>
      </p:sp>
    </p:spTree>
    <p:extLst>
      <p:ext uri="{BB962C8B-B14F-4D97-AF65-F5344CB8AC3E}">
        <p14:creationId xmlns:p14="http://schemas.microsoft.com/office/powerpoint/2010/main" val="930653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20</a:t>
            </a:fld>
            <a:endParaRPr lang="en-US" dirty="0"/>
          </a:p>
        </p:txBody>
      </p:sp>
    </p:spTree>
    <p:extLst>
      <p:ext uri="{BB962C8B-B14F-4D97-AF65-F5344CB8AC3E}">
        <p14:creationId xmlns:p14="http://schemas.microsoft.com/office/powerpoint/2010/main" val="2257206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139059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7158BBD9-96B8-F24C-BA3D-5D90B7566753}" type="datetime1">
              <a:rPr lang="en-US" smtClean="0"/>
              <a:t>12/23/16</a:t>
            </a:fld>
            <a:endParaRPr lang="en-US" dirty="0"/>
          </a:p>
        </p:txBody>
      </p:sp>
      <p:sp>
        <p:nvSpPr>
          <p:cNvPr id="17" name="Footer Placeholder 16"/>
          <p:cNvSpPr>
            <a:spLocks noGrp="1"/>
          </p:cNvSpPr>
          <p:nvPr>
            <p:ph type="ftr" sz="quarter" idx="11"/>
          </p:nvPr>
        </p:nvSpPr>
        <p:spPr>
          <a:xfrm>
            <a:off x="3864864" y="6355080"/>
            <a:ext cx="4632960" cy="365760"/>
          </a:xfrm>
        </p:spPr>
        <p:txBody>
          <a:bodyPr/>
          <a:lstStyle/>
          <a:p>
            <a:r>
              <a:rPr lang="ar-SA" dirty="0"/>
              <a:t>خروج البوتاسيوم</a:t>
            </a:r>
            <a:endParaRPr lang="en-US" dirty="0"/>
          </a:p>
        </p:txBody>
      </p:sp>
      <p:sp>
        <p:nvSpPr>
          <p:cNvPr id="29" name="Slide Number Placeholder 28"/>
          <p:cNvSpPr>
            <a:spLocks noGrp="1"/>
          </p:cNvSpPr>
          <p:nvPr>
            <p:ph type="sldNum" sz="quarter" idx="12"/>
          </p:nvPr>
        </p:nvSpPr>
        <p:spPr>
          <a:xfrm>
            <a:off x="1621536" y="6355080"/>
            <a:ext cx="1625600" cy="365760"/>
          </a:xfrm>
        </p:spPr>
        <p:txBody>
          <a:bodyPr/>
          <a:lstStyle/>
          <a:p>
            <a:fld id="{4929A69E-7D8F-4515-9605-0315ABD4F316}" type="slidenum">
              <a:rPr lang="en-US" smtClean="0"/>
              <a:pPr/>
              <a:t>‹#›</a:t>
            </a:fld>
            <a:endParaRPr lang="en-US" dirty="0"/>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1CE1A9-40D5-CB48-B5E9-6C25DBD57021}" type="datetime1">
              <a:rPr lang="en-US" smtClean="0"/>
              <a:t>12/23/16</a:t>
            </a:fld>
            <a:endParaRPr lang="en-US" dirty="0"/>
          </a:p>
        </p:txBody>
      </p:sp>
      <p:sp>
        <p:nvSpPr>
          <p:cNvPr id="5" name="Footer Placeholder 4"/>
          <p:cNvSpPr>
            <a:spLocks noGrp="1"/>
          </p:cNvSpPr>
          <p:nvPr>
            <p:ph type="ftr" sz="quarter" idx="11"/>
          </p:nvPr>
        </p:nvSpPr>
        <p:spPr/>
        <p:txBody>
          <a:bodyPr/>
          <a:lstStyle/>
          <a:p>
            <a:r>
              <a:rPr lang="ar-SA" dirty="0"/>
              <a:t>خروج البوتاسيوم</a:t>
            </a:r>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5994A2-BACB-274B-9F04-199B86E9F8AA}" type="datetime1">
              <a:rPr lang="en-US" smtClean="0"/>
              <a:t>12/23/16</a:t>
            </a:fld>
            <a:endParaRPr lang="en-US" dirty="0"/>
          </a:p>
        </p:txBody>
      </p:sp>
      <p:sp>
        <p:nvSpPr>
          <p:cNvPr id="5" name="Footer Placeholder 4"/>
          <p:cNvSpPr>
            <a:spLocks noGrp="1"/>
          </p:cNvSpPr>
          <p:nvPr>
            <p:ph type="ftr" sz="quarter" idx="11"/>
          </p:nvPr>
        </p:nvSpPr>
        <p:spPr/>
        <p:txBody>
          <a:bodyPr/>
          <a:lstStyle/>
          <a:p>
            <a:r>
              <a:rPr lang="ar-SA" dirty="0"/>
              <a:t>خروج البوتاسيوم</a:t>
            </a:r>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CB94B0B-2719-3446-B535-E965A7C3EDFC}" type="datetime1">
              <a:rPr lang="en-US" smtClean="0"/>
              <a:t>12/23/16</a:t>
            </a:fld>
            <a:endParaRPr lang="en-US" dirty="0"/>
          </a:p>
        </p:txBody>
      </p:sp>
      <p:sp>
        <p:nvSpPr>
          <p:cNvPr id="5" name="Footer Placeholder 4"/>
          <p:cNvSpPr>
            <a:spLocks noGrp="1"/>
          </p:cNvSpPr>
          <p:nvPr>
            <p:ph type="ftr" sz="quarter" idx="11"/>
          </p:nvPr>
        </p:nvSpPr>
        <p:spPr/>
        <p:txBody>
          <a:bodyPr/>
          <a:lstStyle/>
          <a:p>
            <a:r>
              <a:rPr lang="ar-SA" dirty="0"/>
              <a:t>خروج البوتاسيوم</a:t>
            </a:r>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C6888400-FA99-314B-BEFD-3828E0312FE7}" type="datetime1">
              <a:rPr lang="en-US" smtClean="0"/>
              <a:t>12/23/16</a:t>
            </a:fld>
            <a:endParaRPr lang="en-US" dirty="0"/>
          </a:p>
        </p:txBody>
      </p:sp>
      <p:sp>
        <p:nvSpPr>
          <p:cNvPr id="5" name="Footer Placeholder 4"/>
          <p:cNvSpPr>
            <a:spLocks noGrp="1"/>
          </p:cNvSpPr>
          <p:nvPr>
            <p:ph type="ftr" sz="quarter" idx="11"/>
          </p:nvPr>
        </p:nvSpPr>
        <p:spPr>
          <a:xfrm>
            <a:off x="3864864" y="6355080"/>
            <a:ext cx="4632960" cy="365760"/>
          </a:xfrm>
        </p:spPr>
        <p:txBody>
          <a:bodyPr/>
          <a:lstStyle/>
          <a:p>
            <a:r>
              <a:rPr lang="ar-SA" dirty="0"/>
              <a:t>خروج البوتاسيوم</a:t>
            </a:r>
            <a:endParaRPr lang="en-US" dirty="0"/>
          </a:p>
        </p:txBody>
      </p:sp>
      <p:sp>
        <p:nvSpPr>
          <p:cNvPr id="6" name="Slide Number Placeholder 5"/>
          <p:cNvSpPr>
            <a:spLocks noGrp="1"/>
          </p:cNvSpPr>
          <p:nvPr>
            <p:ph type="sldNum" sz="quarter" idx="12"/>
          </p:nvPr>
        </p:nvSpPr>
        <p:spPr>
          <a:xfrm>
            <a:off x="1426464" y="6355080"/>
            <a:ext cx="2027936" cy="365760"/>
          </a:xfrm>
        </p:spPr>
        <p:txBody>
          <a:bodyPr/>
          <a:lstStyle/>
          <a:p>
            <a:fld id="{4929A69E-7D8F-4515-9605-0315ABD4F316}" type="slidenum">
              <a:rPr lang="en-US" smtClean="0"/>
              <a:pPr/>
              <a:t>‹#›</a:t>
            </a:fld>
            <a:endParaRPr lang="en-US" dirty="0"/>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48FC85-8B52-3A45-B43E-255D2F752733}" type="datetime1">
              <a:rPr lang="en-US" smtClean="0"/>
              <a:t>12/23/16</a:t>
            </a:fld>
            <a:endParaRPr lang="en-US" dirty="0"/>
          </a:p>
        </p:txBody>
      </p:sp>
      <p:sp>
        <p:nvSpPr>
          <p:cNvPr id="6" name="Footer Placeholder 5"/>
          <p:cNvSpPr>
            <a:spLocks noGrp="1"/>
          </p:cNvSpPr>
          <p:nvPr>
            <p:ph type="ftr" sz="quarter" idx="11"/>
          </p:nvPr>
        </p:nvSpPr>
        <p:spPr/>
        <p:txBody>
          <a:bodyPr/>
          <a:lstStyle/>
          <a:p>
            <a:r>
              <a:rPr lang="ar-SA" dirty="0"/>
              <a:t>خروج البوتاسيوم</a:t>
            </a:r>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5B89184-E8D0-8C49-B3F1-56EF569C4FEC}" type="datetime1">
              <a:rPr lang="en-US" smtClean="0"/>
              <a:t>12/23/16</a:t>
            </a:fld>
            <a:endParaRPr lang="en-US" dirty="0"/>
          </a:p>
        </p:txBody>
      </p:sp>
      <p:sp>
        <p:nvSpPr>
          <p:cNvPr id="8" name="Footer Placeholder 7"/>
          <p:cNvSpPr>
            <a:spLocks noGrp="1"/>
          </p:cNvSpPr>
          <p:nvPr>
            <p:ph type="ftr" sz="quarter" idx="11"/>
          </p:nvPr>
        </p:nvSpPr>
        <p:spPr/>
        <p:txBody>
          <a:bodyPr/>
          <a:lstStyle/>
          <a:p>
            <a:r>
              <a:rPr lang="ar-SA" dirty="0"/>
              <a:t>خروج البوتاسيوم</a:t>
            </a:r>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pPr/>
              <a:t>‹#›</a:t>
            </a:fld>
            <a:endParaRPr lang="en-US" dirty="0"/>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11DCB05-41DF-4544-B6FD-995B9B89C18D}" type="datetime1">
              <a:rPr lang="en-US" smtClean="0"/>
              <a:t>12/23/16</a:t>
            </a:fld>
            <a:endParaRPr lang="en-US" dirty="0"/>
          </a:p>
        </p:txBody>
      </p:sp>
      <p:sp>
        <p:nvSpPr>
          <p:cNvPr id="4" name="Footer Placeholder 3"/>
          <p:cNvSpPr>
            <a:spLocks noGrp="1"/>
          </p:cNvSpPr>
          <p:nvPr>
            <p:ph type="ftr" sz="quarter" idx="11"/>
          </p:nvPr>
        </p:nvSpPr>
        <p:spPr/>
        <p:txBody>
          <a:bodyPr/>
          <a:lstStyle/>
          <a:p>
            <a:r>
              <a:rPr lang="ar-SA" dirty="0"/>
              <a:t>خروج البوتاسيوم</a:t>
            </a:r>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pPr/>
              <a:t>‹#›</a:t>
            </a:fld>
            <a:endParaRPr lang="en-US" dirty="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3C735-62E0-2546-A2FD-62FD57D747BD}" type="datetime1">
              <a:rPr lang="en-US" smtClean="0"/>
              <a:t>12/23/16</a:t>
            </a:fld>
            <a:endParaRPr lang="en-US" dirty="0"/>
          </a:p>
        </p:txBody>
      </p:sp>
      <p:sp>
        <p:nvSpPr>
          <p:cNvPr id="3" name="Footer Placeholder 2"/>
          <p:cNvSpPr>
            <a:spLocks noGrp="1"/>
          </p:cNvSpPr>
          <p:nvPr>
            <p:ph type="ftr" sz="quarter" idx="11"/>
          </p:nvPr>
        </p:nvSpPr>
        <p:spPr/>
        <p:txBody>
          <a:bodyPr/>
          <a:lstStyle/>
          <a:p>
            <a:r>
              <a:rPr lang="ar-SA" dirty="0"/>
              <a:t>خروج البوتاسيوم</a:t>
            </a:r>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pPr/>
              <a:t>‹#›</a:t>
            </a:fld>
            <a:endParaRPr lang="en-US" dirty="0"/>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217C586-6EF4-824C-A059-CFB683D7118C}" type="datetime1">
              <a:rPr lang="en-US" smtClean="0"/>
              <a:t>12/23/16</a:t>
            </a:fld>
            <a:endParaRPr lang="en-US" dirty="0"/>
          </a:p>
        </p:txBody>
      </p:sp>
      <p:sp>
        <p:nvSpPr>
          <p:cNvPr id="6" name="Footer Placeholder 5"/>
          <p:cNvSpPr>
            <a:spLocks noGrp="1"/>
          </p:cNvSpPr>
          <p:nvPr>
            <p:ph type="ftr" sz="quarter" idx="11"/>
          </p:nvPr>
        </p:nvSpPr>
        <p:spPr/>
        <p:txBody>
          <a:bodyPr/>
          <a:lstStyle/>
          <a:p>
            <a:r>
              <a:rPr lang="ar-SA" dirty="0"/>
              <a:t>خروج البوتاسيوم</a:t>
            </a:r>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F43612B-F6ED-7647-A1E5-BB2684808146}" type="datetime1">
              <a:rPr lang="en-US" smtClean="0"/>
              <a:t>12/23/16</a:t>
            </a:fld>
            <a:endParaRPr lang="en-US" dirty="0"/>
          </a:p>
        </p:txBody>
      </p:sp>
      <p:sp>
        <p:nvSpPr>
          <p:cNvPr id="6" name="Footer Placeholder 5"/>
          <p:cNvSpPr>
            <a:spLocks noGrp="1"/>
          </p:cNvSpPr>
          <p:nvPr>
            <p:ph type="ftr" sz="quarter" idx="11"/>
          </p:nvPr>
        </p:nvSpPr>
        <p:spPr/>
        <p:txBody>
          <a:bodyPr/>
          <a:lstStyle/>
          <a:p>
            <a:r>
              <a:rPr lang="ar-SA" dirty="0"/>
              <a:t>خروج البوتاسيوم</a:t>
            </a:r>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D158F633-9764-2845-A074-813977D81419}" type="datetime1">
              <a:rPr lang="en-US" smtClean="0"/>
              <a:t>12/23/16</a:t>
            </a:fld>
            <a:endParaRPr lang="en-US" dirty="0"/>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r>
              <a:rPr lang="ar-SA" dirty="0"/>
              <a:t>خروج البوتاسيوم</a:t>
            </a:r>
            <a:endParaRPr lang="en-US" dirty="0"/>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4929A69E-7D8F-4515-9605-0315ABD4F316}" type="slidenum">
              <a:rPr lang="en-US" smtClean="0"/>
              <a:pPr/>
              <a:t>‹#›</a:t>
            </a:fld>
            <a:endParaRPr lang="en-US" dirty="0"/>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hyperlink" Target="https://youtu.be/P6yrqkLbmq8?t=25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s://www.youtube.com/watch?v=OZG8M_ldA1M&amp;feature=youtu.be" TargetMode="External"/><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hyperlink" Target="https://www.youtube.com/watch?v=Gsf9IB-wQ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hyperlink" Target="https://youtu.be/5nXhUGV9bmo?t=241"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30.jpeg"/><Relationship Id="rId8" Type="http://schemas.openxmlformats.org/officeDocument/2006/relationships/hyperlink" Target="https://youtu.be/Naecv3h868c?t=35" TargetMode="Externa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document/d/1LoawAdvXBg92MWvPPuFp3LEG0jDWJYd6_cMBV_9aNww/edit" TargetMode="External"/><Relationship Id="rId3" Type="http://schemas.openxmlformats.org/officeDocument/2006/relationships/hyperlink" Target="https://www.onlineexambuilder.com/rmp-ap/exam-11762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mailto:Physiology436@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81032" y="5183474"/>
            <a:ext cx="7483016" cy="720080"/>
          </a:xfrm>
        </p:spPr>
        <p:txBody>
          <a:bodyPr>
            <a:normAutofit/>
          </a:bodyPr>
          <a:lstStyle/>
          <a:p>
            <a:pPr algn="ctr"/>
            <a:r>
              <a:rPr lang="en-GB" sz="1800" b="1" dirty="0">
                <a:solidFill>
                  <a:schemeClr val="accent1">
                    <a:lumMod val="75000"/>
                  </a:schemeClr>
                </a:solidFill>
              </a:rPr>
              <a:t>Physiology Team 436 – Musculoskeletal Block Lectures 2 + 3</a:t>
            </a:r>
          </a:p>
        </p:txBody>
      </p:sp>
      <p:cxnSp>
        <p:nvCxnSpPr>
          <p:cNvPr id="6" name="Straight Connector 5"/>
          <p:cNvCxnSpPr/>
          <p:nvPr/>
        </p:nvCxnSpPr>
        <p:spPr>
          <a:xfrm>
            <a:off x="2711624" y="3212976"/>
            <a:ext cx="6984776"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392" y="364439"/>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1504" y="3668831"/>
            <a:ext cx="6480720" cy="1200329"/>
          </a:xfrm>
          <a:prstGeom prst="rect">
            <a:avLst/>
          </a:prstGeom>
          <a:noFill/>
        </p:spPr>
        <p:txBody>
          <a:bodyPr wrap="square" rtlCol="0">
            <a:spAutoFit/>
          </a:bodyPr>
          <a:lstStyle/>
          <a:p>
            <a:r>
              <a:rPr lang="en-US" dirty="0">
                <a:solidFill>
                  <a:srgbClr val="FF0000"/>
                </a:solidFill>
              </a:rPr>
              <a:t>Red: very important.</a:t>
            </a:r>
          </a:p>
          <a:p>
            <a:r>
              <a:rPr lang="en-US" dirty="0">
                <a:solidFill>
                  <a:schemeClr val="bg2">
                    <a:lumMod val="50000"/>
                  </a:schemeClr>
                </a:solidFill>
              </a:rPr>
              <a:t>Green:  Doctor’s notes.</a:t>
            </a:r>
          </a:p>
          <a:p>
            <a:r>
              <a:rPr lang="en-US" dirty="0">
                <a:solidFill>
                  <a:schemeClr val="accent4">
                    <a:lumMod val="75000"/>
                  </a:schemeClr>
                </a:solidFill>
              </a:rPr>
              <a:t>Yellow:  numbers.</a:t>
            </a:r>
          </a:p>
          <a:p>
            <a:r>
              <a:rPr lang="en-US" dirty="0">
                <a:solidFill>
                  <a:schemeClr val="bg1">
                    <a:lumMod val="65000"/>
                  </a:schemeClr>
                </a:solidFill>
              </a:rPr>
              <a:t>Gray: notes and explanation.</a:t>
            </a: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9840416" y="364439"/>
            <a:ext cx="1795550" cy="1061065"/>
          </a:xfrm>
          <a:prstGeom prst="rect">
            <a:avLst/>
          </a:prstGeom>
        </p:spPr>
      </p:pic>
      <p:sp>
        <p:nvSpPr>
          <p:cNvPr id="4" name="TextBox 3"/>
          <p:cNvSpPr txBox="1"/>
          <p:nvPr/>
        </p:nvSpPr>
        <p:spPr>
          <a:xfrm>
            <a:off x="9120336" y="6137850"/>
            <a:ext cx="4248472" cy="400110"/>
          </a:xfrm>
          <a:prstGeom prst="rect">
            <a:avLst/>
          </a:prstGeom>
          <a:noFill/>
        </p:spPr>
        <p:txBody>
          <a:bodyPr wrap="square" rtlCol="0">
            <a:spAutoFit/>
          </a:bodyPr>
          <a:lstStyle/>
          <a:p>
            <a:r>
              <a:rPr lang="en-US" sz="1000" dirty="0">
                <a:solidFill>
                  <a:schemeClr val="bg1">
                    <a:lumMod val="65000"/>
                  </a:schemeClr>
                </a:solidFill>
              </a:rPr>
              <a:t>Lecture:  If work is intended for initial studying.</a:t>
            </a:r>
          </a:p>
          <a:p>
            <a:r>
              <a:rPr lang="en-US" sz="1000" dirty="0">
                <a:solidFill>
                  <a:schemeClr val="bg1">
                    <a:lumMod val="65000"/>
                  </a:schemeClr>
                </a:solidFill>
              </a:rPr>
              <a:t>Review:  If work is intended for revision. </a:t>
            </a:r>
          </a:p>
        </p:txBody>
      </p:sp>
      <p:sp>
        <p:nvSpPr>
          <p:cNvPr id="11" name="Slide Number Placeholder 10"/>
          <p:cNvSpPr>
            <a:spLocks noGrp="1"/>
          </p:cNvSpPr>
          <p:nvPr>
            <p:ph type="sldNum" sz="quarter" idx="12"/>
          </p:nvPr>
        </p:nvSpPr>
        <p:spPr/>
        <p:txBody>
          <a:bodyPr/>
          <a:lstStyle/>
          <a:p>
            <a:fld id="{4929A69E-7D8F-4515-9605-0315ABD4F316}" type="slidenum">
              <a:rPr lang="en-US" smtClean="0"/>
              <a:t>1</a:t>
            </a:fld>
            <a:endParaRPr lang="en-US" dirty="0"/>
          </a:p>
        </p:txBody>
      </p:sp>
      <p:sp>
        <p:nvSpPr>
          <p:cNvPr id="12" name="Title 1"/>
          <p:cNvSpPr txBox="1">
            <a:spLocks/>
          </p:cNvSpPr>
          <p:nvPr/>
        </p:nvSpPr>
        <p:spPr>
          <a:xfrm>
            <a:off x="2317812" y="1264941"/>
            <a:ext cx="7772400" cy="1951856"/>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GB" sz="4000" b="1" dirty="0">
                <a:solidFill>
                  <a:schemeClr val="accent2">
                    <a:lumMod val="75000"/>
                  </a:schemeClr>
                </a:solidFill>
                <a:latin typeface="Arial Black" panose="020B0A04020102020204" pitchFamily="34" charset="0"/>
              </a:rPr>
              <a:t>Action Potential of </a:t>
            </a:r>
            <a:br>
              <a:rPr lang="en-GB" sz="4000" b="1" dirty="0">
                <a:solidFill>
                  <a:schemeClr val="accent2">
                    <a:lumMod val="75000"/>
                  </a:schemeClr>
                </a:solidFill>
                <a:latin typeface="Arial Black" panose="020B0A04020102020204" pitchFamily="34" charset="0"/>
              </a:rPr>
            </a:br>
            <a:r>
              <a:rPr lang="en-GB" sz="4000" b="1" dirty="0">
                <a:solidFill>
                  <a:schemeClr val="accent2">
                    <a:lumMod val="75000"/>
                  </a:schemeClr>
                </a:solidFill>
                <a:latin typeface="Arial Black" panose="020B0A04020102020204" pitchFamily="34" charset="0"/>
              </a:rPr>
              <a:t>The Excitable Tissues</a:t>
            </a:r>
            <a:br>
              <a:rPr lang="en-GB" sz="4000" b="1" dirty="0">
                <a:solidFill>
                  <a:schemeClr val="accent2">
                    <a:lumMod val="75000"/>
                  </a:schemeClr>
                </a:solidFill>
                <a:latin typeface="Arial Black" panose="020B0A04020102020204" pitchFamily="34" charset="0"/>
              </a:rPr>
            </a:br>
            <a:r>
              <a:rPr lang="en-GB" sz="4000" b="1" dirty="0">
                <a:solidFill>
                  <a:schemeClr val="accent2">
                    <a:lumMod val="75000"/>
                  </a:schemeClr>
                </a:solidFill>
                <a:latin typeface="Arial Black" panose="020B0A04020102020204" pitchFamily="34" charset="0"/>
              </a:rPr>
              <a:t>(Nerves + Muscles)</a:t>
            </a:r>
            <a:r>
              <a:rPr lang="en-GB" sz="4800" b="1" dirty="0">
                <a:solidFill>
                  <a:schemeClr val="accent2">
                    <a:lumMod val="75000"/>
                  </a:schemeClr>
                </a:solidFill>
                <a:latin typeface="Arial Black" panose="020B0A04020102020204" pitchFamily="34" charset="0"/>
              </a:rPr>
              <a:t/>
            </a:r>
            <a:br>
              <a:rPr lang="en-GB" sz="4800" b="1" dirty="0">
                <a:solidFill>
                  <a:schemeClr val="accent2">
                    <a:lumMod val="75000"/>
                  </a:schemeClr>
                </a:solidFill>
                <a:latin typeface="Arial Black" panose="020B0A04020102020204" pitchFamily="34" charset="0"/>
              </a:rPr>
            </a:br>
            <a:endParaRPr lang="en-US" sz="2400" b="1" dirty="0">
              <a:solidFill>
                <a:schemeClr val="accent2">
                  <a:lumMod val="75000"/>
                </a:schemeClr>
              </a:solidFill>
              <a:latin typeface="Arial Black" panose="020B0A0402010202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4755" y="1844824"/>
            <a:ext cx="1865577" cy="1234913"/>
          </a:xfrm>
          <a:prstGeom prst="rect">
            <a:avLst/>
          </a:prstGeom>
        </p:spPr>
      </p:pic>
    </p:spTree>
    <p:extLst>
      <p:ext uri="{BB962C8B-B14F-4D97-AF65-F5344CB8AC3E}">
        <p14:creationId xmlns:p14="http://schemas.microsoft.com/office/powerpoint/2010/main" val="331840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رسم تخطيطي 12"/>
          <p:cNvGraphicFramePr/>
          <p:nvPr>
            <p:extLst>
              <p:ext uri="{D42A27DB-BD31-4B8C-83A1-F6EECF244321}">
                <p14:modId xmlns:p14="http://schemas.microsoft.com/office/powerpoint/2010/main" val="2055701143"/>
              </p:ext>
            </p:extLst>
          </p:nvPr>
        </p:nvGraphicFramePr>
        <p:xfrm>
          <a:off x="5087888" y="895730"/>
          <a:ext cx="7014499" cy="2707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مستطيل مستدير الزوايا 14"/>
          <p:cNvSpPr/>
          <p:nvPr/>
        </p:nvSpPr>
        <p:spPr>
          <a:xfrm>
            <a:off x="9732433" y="3017685"/>
            <a:ext cx="1857600" cy="578882"/>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400" dirty="0"/>
              <a:t>on the</a:t>
            </a:r>
            <a:r>
              <a:rPr lang="ar-SA" sz="1400" u="sng" dirty="0"/>
              <a:t> </a:t>
            </a:r>
            <a:r>
              <a:rPr lang="en-US" sz="1400" u="sng" dirty="0"/>
              <a:t>inner </a:t>
            </a:r>
            <a:r>
              <a:rPr lang="en-US" sz="1400" dirty="0"/>
              <a:t>side of membrane</a:t>
            </a:r>
          </a:p>
        </p:txBody>
      </p:sp>
      <p:sp>
        <p:nvSpPr>
          <p:cNvPr id="18" name="مستطيل مستدير الزوايا 17"/>
          <p:cNvSpPr/>
          <p:nvPr/>
        </p:nvSpPr>
        <p:spPr>
          <a:xfrm>
            <a:off x="5735960" y="3000520"/>
            <a:ext cx="1860442" cy="578882"/>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400" dirty="0"/>
              <a:t>on the</a:t>
            </a:r>
            <a:r>
              <a:rPr lang="ar-SA" sz="1400" u="sng" dirty="0"/>
              <a:t> </a:t>
            </a:r>
            <a:r>
              <a:rPr lang="en-US" sz="1400" u="sng" dirty="0"/>
              <a:t>outer </a:t>
            </a:r>
            <a:r>
              <a:rPr lang="en-US" sz="1400" dirty="0"/>
              <a:t>side of membrane</a:t>
            </a:r>
          </a:p>
        </p:txBody>
      </p:sp>
      <p:pic>
        <p:nvPicPr>
          <p:cNvPr id="9"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243"/>
          <a:stretch/>
        </p:blipFill>
        <p:spPr bwMode="auto">
          <a:xfrm>
            <a:off x="432637" y="2959235"/>
            <a:ext cx="4924621" cy="33054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Title 10"/>
          <p:cNvSpPr>
            <a:spLocks noGrp="1"/>
          </p:cNvSpPr>
          <p:nvPr>
            <p:ph type="title"/>
          </p:nvPr>
        </p:nvSpPr>
        <p:spPr>
          <a:xfrm>
            <a:off x="509099" y="-350003"/>
            <a:ext cx="11593288" cy="947524"/>
          </a:xfrm>
        </p:spPr>
        <p:txBody>
          <a:bodyPr anchor="t">
            <a:noAutofit/>
          </a:bodyPr>
          <a:lstStyle/>
          <a:p>
            <a:r>
              <a:rPr lang="en-US" dirty="0"/>
              <a:t/>
            </a:r>
            <a:br>
              <a:rPr lang="en-US" dirty="0"/>
            </a:br>
            <a:r>
              <a:rPr lang="en-US" dirty="0"/>
              <a:t>Types of Transport Channels Through the Nerve Membrane </a:t>
            </a:r>
            <a:br>
              <a:rPr lang="en-US" dirty="0"/>
            </a:br>
            <a:endParaRPr lang="en-US" dirty="0"/>
          </a:p>
        </p:txBody>
      </p:sp>
      <p:sp>
        <p:nvSpPr>
          <p:cNvPr id="12" name="Content Placeholder 11"/>
          <p:cNvSpPr>
            <a:spLocks noGrp="1"/>
          </p:cNvSpPr>
          <p:nvPr>
            <p:ph sz="quarter" idx="1"/>
          </p:nvPr>
        </p:nvSpPr>
        <p:spPr>
          <a:xfrm>
            <a:off x="609600" y="1219200"/>
            <a:ext cx="5259072" cy="1417712"/>
          </a:xfrm>
        </p:spPr>
        <p:txBody>
          <a:bodyPr>
            <a:normAutofit lnSpcReduction="10000"/>
          </a:bodyPr>
          <a:lstStyle/>
          <a:p>
            <a:r>
              <a:rPr lang="en-US" sz="1600" b="1" dirty="0"/>
              <a:t>There are two types:</a:t>
            </a:r>
          </a:p>
          <a:p>
            <a:pPr marL="514350" indent="-514350">
              <a:buClr>
                <a:schemeClr val="accent1">
                  <a:lumMod val="75000"/>
                </a:schemeClr>
              </a:buClr>
              <a:buSzPct val="85000"/>
              <a:buFont typeface="+mj-lt"/>
              <a:buAutoNum type="arabicPeriod"/>
            </a:pPr>
            <a:r>
              <a:rPr lang="en-US" sz="1600" dirty="0"/>
              <a:t>Voltage gated Na+ channels</a:t>
            </a:r>
          </a:p>
          <a:p>
            <a:pPr marL="514350" indent="-514350">
              <a:buClr>
                <a:schemeClr val="accent1">
                  <a:lumMod val="75000"/>
                </a:schemeClr>
              </a:buClr>
              <a:buSzPct val="85000"/>
              <a:buFont typeface="+mj-lt"/>
              <a:buAutoNum type="arabicPeriod"/>
            </a:pPr>
            <a:r>
              <a:rPr lang="en-US" sz="1600" dirty="0"/>
              <a:t>Voltage gated K+ channels.</a:t>
            </a:r>
          </a:p>
          <a:p>
            <a:pPr>
              <a:buClr>
                <a:schemeClr val="accent1">
                  <a:lumMod val="75000"/>
                </a:schemeClr>
              </a:buClr>
              <a:buSzPct val="85000"/>
            </a:pPr>
            <a:r>
              <a:rPr lang="en-US" sz="1600" b="1" dirty="0"/>
              <a:t>What opens the voltage gated channels?  </a:t>
            </a:r>
            <a:r>
              <a:rPr lang="en-US" sz="1600" dirty="0"/>
              <a:t>A stimulus strong enough to depolarize them to threshold. </a:t>
            </a:r>
          </a:p>
          <a:p>
            <a:pPr>
              <a:buClr>
                <a:schemeClr val="accent1">
                  <a:lumMod val="75000"/>
                </a:schemeClr>
              </a:buClr>
              <a:buSzPct val="85000"/>
            </a:pPr>
            <a:endParaRPr lang="en-US" sz="1600" dirty="0"/>
          </a:p>
        </p:txBody>
      </p:sp>
      <p:sp>
        <p:nvSpPr>
          <p:cNvPr id="16" name="TextBox 15"/>
          <p:cNvSpPr txBox="1"/>
          <p:nvPr/>
        </p:nvSpPr>
        <p:spPr>
          <a:xfrm>
            <a:off x="5087888" y="1234701"/>
            <a:ext cx="6811271" cy="461665"/>
          </a:xfrm>
          <a:prstGeom prst="rect">
            <a:avLst/>
          </a:prstGeom>
          <a:noFill/>
        </p:spPr>
        <p:txBody>
          <a:bodyPr wrap="square" rtlCol="0">
            <a:spAutoFit/>
          </a:bodyPr>
          <a:lstStyle/>
          <a:p>
            <a:r>
              <a:rPr lang="en-US" sz="2400" b="1" dirty="0">
                <a:solidFill>
                  <a:schemeClr val="accent1"/>
                </a:solidFill>
              </a:rPr>
              <a:t>The voltage gated Na+ channel has two gates:</a:t>
            </a:r>
          </a:p>
        </p:txBody>
      </p:sp>
      <p:cxnSp>
        <p:nvCxnSpPr>
          <p:cNvPr id="5" name="Straight Arrow Connector 4"/>
          <p:cNvCxnSpPr>
            <a:endCxn id="16" idx="1"/>
          </p:cNvCxnSpPr>
          <p:nvPr/>
        </p:nvCxnSpPr>
        <p:spPr>
          <a:xfrm flipV="1">
            <a:off x="3640708" y="1465534"/>
            <a:ext cx="1447180" cy="163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8"/>
          <a:stretch>
            <a:fillRect/>
          </a:stretch>
        </p:blipFill>
        <p:spPr>
          <a:xfrm>
            <a:off x="7726257" y="3881684"/>
            <a:ext cx="2007131" cy="2072404"/>
          </a:xfrm>
          <a:prstGeom prst="rect">
            <a:avLst/>
          </a:prstGeom>
        </p:spPr>
      </p:pic>
      <p:sp>
        <p:nvSpPr>
          <p:cNvPr id="2" name="Slide Number Placeholder 1"/>
          <p:cNvSpPr>
            <a:spLocks noGrp="1"/>
          </p:cNvSpPr>
          <p:nvPr>
            <p:ph type="sldNum" sz="quarter" idx="12"/>
          </p:nvPr>
        </p:nvSpPr>
        <p:spPr/>
        <p:txBody>
          <a:bodyPr/>
          <a:lstStyle/>
          <a:p>
            <a:fld id="{4929A69E-7D8F-4515-9605-0315ABD4F316}" type="slidenum">
              <a:rPr lang="en-US" smtClean="0"/>
              <a:pPr/>
              <a:t>10</a:t>
            </a:fld>
            <a:endParaRPr lang="en-US" dirty="0"/>
          </a:p>
        </p:txBody>
      </p:sp>
    </p:spTree>
    <p:extLst>
      <p:ext uri="{BB962C8B-B14F-4D97-AF65-F5344CB8AC3E}">
        <p14:creationId xmlns:p14="http://schemas.microsoft.com/office/powerpoint/2010/main" val="336982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eaLnBrk="1" hangingPunct="1"/>
            <a:r>
              <a:rPr lang="en-US" altLang="en-US" sz="3200" b="1" dirty="0">
                <a:solidFill>
                  <a:schemeClr val="tx1"/>
                </a:solidFill>
              </a:rPr>
              <a:t>First:</a:t>
            </a:r>
            <a:r>
              <a:rPr lang="en-US" altLang="en-US" sz="3200" dirty="0">
                <a:solidFill>
                  <a:schemeClr val="tx1"/>
                </a:solidFill>
              </a:rPr>
              <a:t> The Na+ Voltage-Gated  Channel: Has three states.</a:t>
            </a:r>
          </a:p>
        </p:txBody>
      </p:sp>
      <p:graphicFrame>
        <p:nvGraphicFramePr>
          <p:cNvPr id="6" name="رسم تخطيطي 5"/>
          <p:cNvGraphicFramePr/>
          <p:nvPr>
            <p:extLst>
              <p:ext uri="{D42A27DB-BD31-4B8C-83A1-F6EECF244321}">
                <p14:modId xmlns:p14="http://schemas.microsoft.com/office/powerpoint/2010/main" val="643554628"/>
              </p:ext>
            </p:extLst>
          </p:nvPr>
        </p:nvGraphicFramePr>
        <p:xfrm>
          <a:off x="115876" y="912903"/>
          <a:ext cx="11960248" cy="5433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C:\Documents and Settings\ACER\My Documents\Copy of New Pictur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918" r="59805"/>
          <a:stretch/>
        </p:blipFill>
        <p:spPr bwMode="auto">
          <a:xfrm>
            <a:off x="1559496" y="5019023"/>
            <a:ext cx="1952865" cy="12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C:\Documents and Settings\ACER\My Documents\Copy of New Pictur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0443" t="4012" r="31364" b="4111"/>
          <a:stretch/>
        </p:blipFill>
        <p:spPr bwMode="auto">
          <a:xfrm>
            <a:off x="4007768" y="5037787"/>
            <a:ext cx="1908212" cy="128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C:\Documents and Settings\ACER\My Documents\Copy of New Pictur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8636"/>
          <a:stretch/>
        </p:blipFill>
        <p:spPr bwMode="auto">
          <a:xfrm>
            <a:off x="6061502" y="5054356"/>
            <a:ext cx="2135353" cy="126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3431704" y="5949280"/>
            <a:ext cx="576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807968" y="5949280"/>
            <a:ext cx="576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4929A69E-7D8F-4515-9605-0315ABD4F316}" type="slidenum">
              <a:rPr lang="en-US" smtClean="0"/>
              <a:pPr/>
              <a:t>11</a:t>
            </a:fld>
            <a:endParaRPr lang="en-US" dirty="0"/>
          </a:p>
        </p:txBody>
      </p:sp>
    </p:spTree>
    <p:extLst>
      <p:ext uri="{BB962C8B-B14F-4D97-AF65-F5344CB8AC3E}">
        <p14:creationId xmlns:p14="http://schemas.microsoft.com/office/powerpoint/2010/main" val="121845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627697"/>
            <a:ext cx="10972800" cy="990600"/>
          </a:xfrm>
        </p:spPr>
        <p:txBody>
          <a:bodyPr>
            <a:noAutofit/>
          </a:bodyPr>
          <a:lstStyle/>
          <a:p>
            <a:pPr algn="ctr"/>
            <a:r>
              <a:rPr lang="en-US" b="1" dirty="0">
                <a:solidFill>
                  <a:schemeClr val="tx1"/>
                </a:solidFill>
              </a:rPr>
              <a:t>Second: </a:t>
            </a:r>
            <a:r>
              <a:rPr lang="en-US" dirty="0">
                <a:solidFill>
                  <a:schemeClr val="tx1"/>
                </a:solidFill>
              </a:rPr>
              <a:t>Potassium Voltage Gated Channel (Repolarization)</a:t>
            </a:r>
            <a:br>
              <a:rPr lang="en-US" dirty="0">
                <a:solidFill>
                  <a:schemeClr val="tx1"/>
                </a:solidFill>
              </a:rPr>
            </a:br>
            <a:r>
              <a:rPr lang="en-US" dirty="0">
                <a:solidFill>
                  <a:schemeClr val="tx1"/>
                </a:solidFill>
              </a:rPr>
              <a:t> </a:t>
            </a:r>
          </a:p>
        </p:txBody>
      </p:sp>
      <p:pic>
        <p:nvPicPr>
          <p:cNvPr id="5" name="Picture 6" descr="C:\Documents and Settings\ACER\My Documents\Copy of Copy of New Pict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0914" y="1229785"/>
            <a:ext cx="3631202" cy="263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noChangeArrowheads="1"/>
          </p:cNvSpPr>
          <p:nvPr>
            <p:ph sz="quarter" idx="1"/>
          </p:nvPr>
        </p:nvSpPr>
        <p:spPr bwMode="auto">
          <a:xfrm>
            <a:off x="263352" y="1229784"/>
            <a:ext cx="7488832" cy="493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r" rtl="1" eaLnBrk="0" fontAlgn="base" hangingPunct="0">
              <a:spcBef>
                <a:spcPct val="20000"/>
              </a:spcBef>
              <a:spcAft>
                <a:spcPct val="0"/>
              </a:spcAft>
              <a:buChar char="•"/>
              <a:defRPr sz="28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400">
                <a:solidFill>
                  <a:schemeClr val="tx1"/>
                </a:solidFill>
                <a:latin typeface="+mn-lt"/>
                <a:cs typeface="+mn-cs"/>
              </a:defRPr>
            </a:lvl2pPr>
            <a:lvl3pPr marL="1143000" indent="-228600" algn="r" rtl="1" eaLnBrk="0" fontAlgn="base" hangingPunct="0">
              <a:spcBef>
                <a:spcPct val="20000"/>
              </a:spcBef>
              <a:spcAft>
                <a:spcPct val="0"/>
              </a:spcAft>
              <a:buChar char="•"/>
              <a:defRPr sz="2000">
                <a:solidFill>
                  <a:schemeClr val="tx1"/>
                </a:solidFill>
                <a:latin typeface="+mn-lt"/>
                <a:cs typeface="+mn-cs"/>
              </a:defRPr>
            </a:lvl3pPr>
            <a:lvl4pPr marL="1600200" indent="-228600" algn="r" rtl="1" eaLnBrk="0" fontAlgn="base" hangingPunct="0">
              <a:spcBef>
                <a:spcPct val="20000"/>
              </a:spcBef>
              <a:spcAft>
                <a:spcPct val="0"/>
              </a:spcAft>
              <a:buChar char="–"/>
              <a:defRPr sz="1800">
                <a:solidFill>
                  <a:schemeClr val="tx1"/>
                </a:solidFill>
                <a:latin typeface="+mn-lt"/>
                <a:cs typeface="+mn-cs"/>
              </a:defRPr>
            </a:lvl4pPr>
            <a:lvl5pPr marL="2057400" indent="-228600" algn="r" rtl="1" eaLnBrk="0" fontAlgn="base" hangingPunct="0">
              <a:spcBef>
                <a:spcPct val="20000"/>
              </a:spcBef>
              <a:spcAft>
                <a:spcPct val="0"/>
              </a:spcAft>
              <a:buChar char="»"/>
              <a:defRPr sz="1800">
                <a:solidFill>
                  <a:schemeClr val="tx1"/>
                </a:solidFill>
                <a:latin typeface="+mn-lt"/>
                <a:cs typeface="+mn-cs"/>
              </a:defRPr>
            </a:lvl5pPr>
            <a:lvl6pPr marL="2514600" indent="-228600" algn="r" rtl="1" fontAlgn="base">
              <a:spcBef>
                <a:spcPct val="20000"/>
              </a:spcBef>
              <a:spcAft>
                <a:spcPct val="0"/>
              </a:spcAft>
              <a:buChar char="»"/>
              <a:defRPr sz="1800">
                <a:solidFill>
                  <a:schemeClr val="tx1"/>
                </a:solidFill>
                <a:latin typeface="+mn-lt"/>
                <a:cs typeface="+mn-cs"/>
              </a:defRPr>
            </a:lvl6pPr>
            <a:lvl7pPr marL="2971800" indent="-228600" algn="r" rtl="1" fontAlgn="base">
              <a:spcBef>
                <a:spcPct val="20000"/>
              </a:spcBef>
              <a:spcAft>
                <a:spcPct val="0"/>
              </a:spcAft>
              <a:buChar char="»"/>
              <a:defRPr sz="1800">
                <a:solidFill>
                  <a:schemeClr val="tx1"/>
                </a:solidFill>
                <a:latin typeface="+mn-lt"/>
                <a:cs typeface="+mn-cs"/>
              </a:defRPr>
            </a:lvl7pPr>
            <a:lvl8pPr marL="3429000" indent="-228600" algn="r" rtl="1" fontAlgn="base">
              <a:spcBef>
                <a:spcPct val="20000"/>
              </a:spcBef>
              <a:spcAft>
                <a:spcPct val="0"/>
              </a:spcAft>
              <a:buChar char="»"/>
              <a:defRPr sz="1800">
                <a:solidFill>
                  <a:schemeClr val="tx1"/>
                </a:solidFill>
                <a:latin typeface="+mn-lt"/>
                <a:cs typeface="+mn-cs"/>
              </a:defRPr>
            </a:lvl8pPr>
            <a:lvl9pPr marL="3886200" indent="-228600" algn="r" rtl="1" fontAlgn="base">
              <a:spcBef>
                <a:spcPct val="20000"/>
              </a:spcBef>
              <a:spcAft>
                <a:spcPct val="0"/>
              </a:spcAft>
              <a:buChar char="»"/>
              <a:defRPr sz="1800">
                <a:solidFill>
                  <a:schemeClr val="tx1"/>
                </a:solidFill>
                <a:latin typeface="+mn-lt"/>
                <a:cs typeface="+mn-cs"/>
              </a:defRPr>
            </a:lvl9pPr>
          </a:lstStyle>
          <a:p>
            <a:pPr algn="l" rtl="0" eaLnBrk="1" hangingPunct="1">
              <a:buFont typeface="Arial" pitchFamily="34" charset="0"/>
              <a:buChar char="•"/>
              <a:defRPr/>
            </a:pPr>
            <a:r>
              <a:rPr lang="en-US" sz="1600" dirty="0">
                <a:solidFill>
                  <a:schemeClr val="tx1">
                    <a:lumMod val="95000"/>
                    <a:lumOff val="5000"/>
                  </a:schemeClr>
                </a:solidFill>
              </a:rPr>
              <a:t>Has</a:t>
            </a:r>
            <a:r>
              <a:rPr lang="en-US" sz="1600" u="sng" dirty="0">
                <a:solidFill>
                  <a:srgbClr val="FF0000"/>
                </a:solidFill>
              </a:rPr>
              <a:t> one </a:t>
            </a:r>
            <a:r>
              <a:rPr lang="en-US" sz="1600" dirty="0">
                <a:solidFill>
                  <a:schemeClr val="tx1">
                    <a:lumMod val="95000"/>
                    <a:lumOff val="5000"/>
                  </a:schemeClr>
                </a:solidFill>
              </a:rPr>
              <a:t>gate only .</a:t>
            </a:r>
          </a:p>
          <a:p>
            <a:pPr algn="l" rtl="0" eaLnBrk="1" hangingPunct="1">
              <a:buFont typeface="+mj-lt"/>
              <a:buAutoNum type="arabicPeriod"/>
              <a:defRPr/>
            </a:pPr>
            <a:r>
              <a:rPr lang="en-US" sz="1800" b="1" dirty="0">
                <a:solidFill>
                  <a:schemeClr val="tx1">
                    <a:lumMod val="95000"/>
                    <a:lumOff val="5000"/>
                  </a:schemeClr>
                </a:solidFill>
              </a:rPr>
              <a:t>During the resting state</a:t>
            </a:r>
            <a:r>
              <a:rPr lang="en-US" sz="1600" b="1" dirty="0">
                <a:solidFill>
                  <a:schemeClr val="tx1">
                    <a:lumMod val="95000"/>
                    <a:lumOff val="5000"/>
                  </a:schemeClr>
                </a:solidFill>
              </a:rPr>
              <a:t>:-  </a:t>
            </a:r>
            <a:r>
              <a:rPr lang="en-US" sz="1600" dirty="0">
                <a:solidFill>
                  <a:schemeClr val="tx1">
                    <a:lumMod val="95000"/>
                    <a:lumOff val="5000"/>
                  </a:schemeClr>
                </a:solidFill>
              </a:rPr>
              <a:t>the gate</a:t>
            </a:r>
            <a:r>
              <a:rPr lang="en-US" sz="1600" dirty="0">
                <a:solidFill>
                  <a:schemeClr val="tx1">
                    <a:lumMod val="95000"/>
                    <a:lumOff val="5000"/>
                  </a:schemeClr>
                </a:solidFill>
                <a:sym typeface="Wingdings" panose="05000000000000000000" pitchFamily="2" charset="2"/>
              </a:rPr>
              <a:t> </a:t>
            </a:r>
            <a:r>
              <a:rPr lang="en-US" sz="1600" dirty="0">
                <a:solidFill>
                  <a:schemeClr val="tx1">
                    <a:lumMod val="95000"/>
                    <a:lumOff val="5000"/>
                  </a:schemeClr>
                </a:solidFill>
              </a:rPr>
              <a:t>is closed</a:t>
            </a:r>
            <a:r>
              <a:rPr lang="en-US" sz="1600" dirty="0">
                <a:solidFill>
                  <a:schemeClr val="tx1">
                    <a:lumMod val="95000"/>
                    <a:lumOff val="5000"/>
                  </a:schemeClr>
                </a:solidFill>
                <a:sym typeface="Wingdings" panose="05000000000000000000" pitchFamily="2" charset="2"/>
              </a:rPr>
              <a:t> and </a:t>
            </a:r>
            <a:r>
              <a:rPr lang="en-US" sz="1600" dirty="0">
                <a:solidFill>
                  <a:schemeClr val="tx1">
                    <a:lumMod val="95000"/>
                    <a:lumOff val="5000"/>
                  </a:schemeClr>
                </a:solidFill>
              </a:rPr>
              <a:t>K+ can not go out to the exterior</a:t>
            </a:r>
          </a:p>
          <a:p>
            <a:pPr algn="l" rtl="0" eaLnBrk="1" hangingPunct="1">
              <a:buFont typeface="+mj-lt"/>
              <a:buAutoNum type="arabicPeriod"/>
              <a:defRPr/>
            </a:pPr>
            <a:r>
              <a:rPr lang="en-US" sz="1800" dirty="0">
                <a:solidFill>
                  <a:schemeClr val="tx1">
                    <a:lumMod val="95000"/>
                    <a:lumOff val="5000"/>
                  </a:schemeClr>
                </a:solidFill>
              </a:rPr>
              <a:t>Shortly </a:t>
            </a:r>
            <a:r>
              <a:rPr lang="en-US" sz="1800" b="1" dirty="0">
                <a:solidFill>
                  <a:schemeClr val="tx1">
                    <a:lumMod val="95000"/>
                    <a:lumOff val="5000"/>
                  </a:schemeClr>
                </a:solidFill>
              </a:rPr>
              <a:t>after depolarization</a:t>
            </a:r>
            <a:r>
              <a:rPr lang="en-US" sz="1800" dirty="0">
                <a:solidFill>
                  <a:schemeClr val="tx1">
                    <a:lumMod val="95000"/>
                    <a:lumOff val="5000"/>
                  </a:schemeClr>
                </a:solidFill>
              </a:rPr>
              <a:t> </a:t>
            </a:r>
            <a:r>
              <a:rPr lang="en-US" sz="1600" dirty="0">
                <a:solidFill>
                  <a:schemeClr val="tx1">
                    <a:lumMod val="95000"/>
                    <a:lumOff val="5000"/>
                  </a:schemeClr>
                </a:solidFill>
              </a:rPr>
              <a:t>(when the membrane potential rises from -90 mV towards zero):- </a:t>
            </a:r>
          </a:p>
          <a:p>
            <a:pPr algn="l" rtl="0" eaLnBrk="1" hangingPunct="1">
              <a:buFont typeface="Arial" pitchFamily="34" charset="0"/>
              <a:buChar char="•"/>
              <a:defRPr/>
            </a:pPr>
            <a:r>
              <a:rPr lang="en-US" sz="1600" dirty="0">
                <a:solidFill>
                  <a:schemeClr val="tx1">
                    <a:lumMod val="95000"/>
                    <a:lumOff val="5000"/>
                  </a:schemeClr>
                </a:solidFill>
              </a:rPr>
              <a:t>The </a:t>
            </a:r>
            <a:r>
              <a:rPr lang="en-US" sz="1600" b="1" dirty="0">
                <a:solidFill>
                  <a:srgbClr val="00B0F0"/>
                </a:solidFill>
              </a:rPr>
              <a:t>sodium channel</a:t>
            </a:r>
            <a:r>
              <a:rPr lang="en-US" sz="1600" dirty="0">
                <a:solidFill>
                  <a:schemeClr val="tx1">
                    <a:lumMod val="95000"/>
                    <a:lumOff val="5000"/>
                  </a:schemeClr>
                </a:solidFill>
              </a:rPr>
              <a:t> begins to be inactivated</a:t>
            </a:r>
          </a:p>
          <a:p>
            <a:pPr algn="l" rtl="0" eaLnBrk="1" hangingPunct="1">
              <a:buFont typeface="Arial" pitchFamily="34" charset="0"/>
              <a:buChar char="•"/>
              <a:defRPr/>
            </a:pPr>
            <a:r>
              <a:rPr lang="en-US" sz="1600" dirty="0">
                <a:solidFill>
                  <a:schemeClr val="tx1">
                    <a:lumMod val="95000"/>
                    <a:lumOff val="5000"/>
                  </a:schemeClr>
                </a:solidFill>
              </a:rPr>
              <a:t>The </a:t>
            </a:r>
            <a:r>
              <a:rPr lang="en-US" sz="1600" b="1" dirty="0">
                <a:solidFill>
                  <a:srgbClr val="7030A0"/>
                </a:solidFill>
              </a:rPr>
              <a:t>potassium channel </a:t>
            </a:r>
            <a:r>
              <a:rPr lang="en-US" sz="1600" dirty="0">
                <a:solidFill>
                  <a:schemeClr val="tx1">
                    <a:lumMod val="95000"/>
                    <a:lumOff val="5000"/>
                  </a:schemeClr>
                </a:solidFill>
              </a:rPr>
              <a:t>opens</a:t>
            </a:r>
          </a:p>
          <a:p>
            <a:pPr algn="l" rtl="0" eaLnBrk="1" hangingPunct="1">
              <a:buFont typeface="Arial" pitchFamily="34" charset="0"/>
              <a:buChar char="•"/>
              <a:defRPr/>
            </a:pPr>
            <a:r>
              <a:rPr lang="en-US" sz="1600" dirty="0">
                <a:solidFill>
                  <a:schemeClr val="tx1">
                    <a:lumMod val="95000"/>
                    <a:lumOff val="5000"/>
                  </a:schemeClr>
                </a:solidFill>
              </a:rPr>
              <a:t> </a:t>
            </a:r>
            <a:r>
              <a:rPr lang="en-US" sz="1600" dirty="0">
                <a:solidFill>
                  <a:schemeClr val="tx1">
                    <a:lumMod val="95000"/>
                    <a:lumOff val="5000"/>
                  </a:schemeClr>
                </a:solidFill>
                <a:sym typeface="Wingdings" pitchFamily="2" charset="2"/>
              </a:rPr>
              <a:t>K+ exits ( called K+ Efflux)*  </a:t>
            </a:r>
            <a:r>
              <a:rPr lang="en-US" sz="1600" dirty="0">
                <a:solidFill>
                  <a:schemeClr val="tx1">
                    <a:lumMod val="95000"/>
                    <a:lumOff val="5000"/>
                  </a:schemeClr>
                </a:solidFill>
              </a:rPr>
              <a:t>Repolarization    </a:t>
            </a:r>
          </a:p>
        </p:txBody>
      </p:sp>
      <p:sp>
        <p:nvSpPr>
          <p:cNvPr id="14" name="Rectangle 13"/>
          <p:cNvSpPr/>
          <p:nvPr/>
        </p:nvSpPr>
        <p:spPr>
          <a:xfrm>
            <a:off x="1525367" y="4105441"/>
            <a:ext cx="6264188" cy="2062103"/>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pPr algn="r" rtl="1"/>
            <a:r>
              <a:rPr lang="ar-SA" sz="1600" dirty="0"/>
              <a:t>بوابات الصوديوم : سريعة الفتح, سريعة الإغلاق فبمجرد حدوث تغير في الفولت تفتح البوابة ويدخل فوج من الصوديوم.</a:t>
            </a:r>
          </a:p>
          <a:p>
            <a:r>
              <a:rPr lang="ar-SA" sz="1600" dirty="0"/>
              <a:t> </a:t>
            </a:r>
            <a:r>
              <a:rPr lang="en-US" sz="1600" dirty="0"/>
              <a:t>sodium voltage-gated channel opens and closes in only milliseconds. And if it reaches 35mV and doesn't close it may cause epilepsy </a:t>
            </a:r>
            <a:r>
              <a:rPr lang="ar-SA" sz="1600" dirty="0"/>
              <a:t>الصرع</a:t>
            </a:r>
          </a:p>
          <a:p>
            <a:pPr algn="r" rtl="1"/>
            <a:endParaRPr lang="ar-SA" sz="1600" dirty="0"/>
          </a:p>
          <a:p>
            <a:pPr algn="r" rtl="1"/>
            <a:r>
              <a:rPr lang="ar-SA" sz="1600" dirty="0"/>
              <a:t>بوابات البوتاسيوم: بطيئة الفتح , بطيئة الإغلاق </a:t>
            </a:r>
          </a:p>
          <a:p>
            <a:pPr algn="l"/>
            <a:r>
              <a:rPr lang="en-US" sz="1600" dirty="0"/>
              <a:t>potassium voltage-gated channels open and close slowly and that's what causes hyperpolarization</a:t>
            </a:r>
          </a:p>
        </p:txBody>
      </p:sp>
      <p:sp>
        <p:nvSpPr>
          <p:cNvPr id="15" name="TextBox 14"/>
          <p:cNvSpPr txBox="1"/>
          <p:nvPr/>
        </p:nvSpPr>
        <p:spPr>
          <a:xfrm>
            <a:off x="4043046" y="3736109"/>
            <a:ext cx="1548898" cy="369332"/>
          </a:xfrm>
          <a:prstGeom prst="rect">
            <a:avLst/>
          </a:prstGeom>
          <a:noFill/>
        </p:spPr>
        <p:txBody>
          <a:bodyPr wrap="square" rtlCol="0">
            <a:spAutoFit/>
          </a:bodyPr>
          <a:lstStyle/>
          <a:p>
            <a:r>
              <a:rPr lang="en-US" b="1" dirty="0"/>
              <a:t>#435 TEAM</a:t>
            </a:r>
          </a:p>
        </p:txBody>
      </p:sp>
      <p:pic>
        <p:nvPicPr>
          <p:cNvPr id="12" name="Picture 2"/>
          <p:cNvPicPr>
            <a:picLocks noChangeAspect="1" noChangeArrowheads="1"/>
          </p:cNvPicPr>
          <p:nvPr/>
        </p:nvPicPr>
        <p:blipFill>
          <a:blip r:embed="rId4" cstate="print"/>
          <a:srcRect l="12448" t="60656" r="47151" b="9813"/>
          <a:stretch>
            <a:fillRect/>
          </a:stretch>
        </p:blipFill>
        <p:spPr bwMode="auto">
          <a:xfrm>
            <a:off x="8012057" y="3861049"/>
            <a:ext cx="3863752" cy="231860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4929A69E-7D8F-4515-9605-0315ABD4F316}" type="slidenum">
              <a:rPr lang="en-US" smtClean="0"/>
              <a:pPr/>
              <a:t>12</a:t>
            </a:fld>
            <a:endParaRPr lang="en-US" dirty="0"/>
          </a:p>
        </p:txBody>
      </p:sp>
    </p:spTree>
    <p:extLst>
      <p:ext uri="{BB962C8B-B14F-4D97-AF65-F5344CB8AC3E}">
        <p14:creationId xmlns:p14="http://schemas.microsoft.com/office/powerpoint/2010/main" val="2004467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1120" y="1135856"/>
            <a:ext cx="11521280" cy="5561856"/>
            <a:chOff x="0" y="0"/>
            <a:chExt cx="9144000" cy="6785992"/>
          </a:xfrm>
        </p:grpSpPr>
        <p:pic>
          <p:nvPicPr>
            <p:cNvPr id="5" name="Picture 4"/>
            <p:cNvPicPr>
              <a:picLocks noChangeAspect="1" noChangeArrowheads="1"/>
            </p:cNvPicPr>
            <p:nvPr/>
          </p:nvPicPr>
          <p:blipFill>
            <a:blip r:embed="rId2" cstate="print"/>
            <a:srcRect l="15769" t="16360" r="13392" b="6250"/>
            <a:stretch>
              <a:fillRect/>
            </a:stretch>
          </p:blipFill>
          <p:spPr bwMode="auto">
            <a:xfrm>
              <a:off x="0" y="0"/>
              <a:ext cx="9144000" cy="6785992"/>
            </a:xfrm>
            <a:prstGeom prst="rect">
              <a:avLst/>
            </a:prstGeom>
            <a:noFill/>
            <a:ln w="9525">
              <a:noFill/>
              <a:miter lim="800000"/>
              <a:headEnd/>
              <a:tailEnd/>
            </a:ln>
          </p:spPr>
        </p:pic>
        <p:sp>
          <p:nvSpPr>
            <p:cNvPr id="6" name="Rectangle 5"/>
            <p:cNvSpPr/>
            <p:nvPr/>
          </p:nvSpPr>
          <p:spPr>
            <a:xfrm>
              <a:off x="0" y="4797152"/>
              <a:ext cx="1043608" cy="2160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 name="Title 6"/>
          <p:cNvSpPr>
            <a:spLocks noGrp="1"/>
          </p:cNvSpPr>
          <p:nvPr>
            <p:ph type="title"/>
          </p:nvPr>
        </p:nvSpPr>
        <p:spPr>
          <a:xfrm>
            <a:off x="609600" y="65782"/>
            <a:ext cx="5734262" cy="1077218"/>
          </a:xfrm>
          <a:prstGeom prst="rect">
            <a:avLst/>
          </a:prstGeom>
        </p:spPr>
        <p:txBody>
          <a:bodyPr wrap="none">
            <a:spAutoFit/>
          </a:bodyPr>
          <a:lstStyle/>
          <a:p>
            <a:pPr>
              <a:lnSpc>
                <a:spcPct val="200000"/>
              </a:lnSpc>
            </a:pPr>
            <a:r>
              <a:rPr lang="en-US" altLang="en-US" dirty="0">
                <a:solidFill>
                  <a:srgbClr val="FF0000"/>
                </a:solidFill>
              </a:rPr>
              <a:t>Voltage gated Na+ channels</a:t>
            </a:r>
          </a:p>
        </p:txBody>
      </p:sp>
      <p:sp>
        <p:nvSpPr>
          <p:cNvPr id="8" name="Rectangle 7"/>
          <p:cNvSpPr/>
          <p:nvPr/>
        </p:nvSpPr>
        <p:spPr>
          <a:xfrm>
            <a:off x="609600" y="2320090"/>
            <a:ext cx="3038128" cy="93610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algn="ctr" defTabSz="914400" rtl="1" eaLnBrk="1" latinLnBrk="0" hangingPunct="1"/>
            <a:r>
              <a:rPr lang="ar-SA" b="1" dirty="0">
                <a:solidFill>
                  <a:schemeClr val="tx1"/>
                </a:solidFill>
              </a:rPr>
              <a:t>الدكتور نبه على الرسمة وقال انها مهمة مرة</a:t>
            </a:r>
            <a:endParaRPr lang="en-US" b="1" dirty="0">
              <a:solidFill>
                <a:schemeClr val="tx1"/>
              </a:solidFill>
            </a:endParaRPr>
          </a:p>
        </p:txBody>
      </p:sp>
      <p:sp>
        <p:nvSpPr>
          <p:cNvPr id="9" name="TextBox 5"/>
          <p:cNvSpPr txBox="1"/>
          <p:nvPr/>
        </p:nvSpPr>
        <p:spPr>
          <a:xfrm>
            <a:off x="9422160" y="351741"/>
            <a:ext cx="2160240" cy="584775"/>
          </a:xfrm>
          <a:prstGeom prst="rect">
            <a:avLst/>
          </a:prstGeom>
          <a:noFill/>
        </p:spPr>
        <p:txBody>
          <a:bodyPr wrap="square" rtlCol="0">
            <a:spAutoFit/>
          </a:bodyPr>
          <a:lstStyle/>
          <a:p>
            <a:pPr algn="ctr"/>
            <a:r>
              <a:rPr lang="en-US" altLang="en-US" sz="3200" dirty="0">
                <a:solidFill>
                  <a:schemeClr val="tx2"/>
                </a:solidFill>
                <a:hlinkClick r:id="rId3"/>
              </a:rPr>
              <a:t>video</a:t>
            </a:r>
            <a:endParaRPr lang="en-GB" altLang="en-US" sz="3200" dirty="0">
              <a:solidFill>
                <a:schemeClr val="tx2"/>
              </a:solidFill>
            </a:endParaRPr>
          </a:p>
        </p:txBody>
      </p:sp>
      <p:sp>
        <p:nvSpPr>
          <p:cNvPr id="2" name="Slide Number Placeholder 1"/>
          <p:cNvSpPr>
            <a:spLocks noGrp="1"/>
          </p:cNvSpPr>
          <p:nvPr>
            <p:ph type="sldNum" sz="quarter" idx="12"/>
          </p:nvPr>
        </p:nvSpPr>
        <p:spPr/>
        <p:txBody>
          <a:bodyPr/>
          <a:lstStyle/>
          <a:p>
            <a:fld id="{4929A69E-7D8F-4515-9605-0315ABD4F316}" type="slidenum">
              <a:rPr lang="en-US" smtClean="0"/>
              <a:pPr/>
              <a:t>13</a:t>
            </a:fld>
            <a:endParaRPr lang="en-US" dirty="0"/>
          </a:p>
        </p:txBody>
      </p:sp>
    </p:spTree>
    <p:extLst>
      <p:ext uri="{BB962C8B-B14F-4D97-AF65-F5344CB8AC3E}">
        <p14:creationId xmlns:p14="http://schemas.microsoft.com/office/powerpoint/2010/main" val="1322647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6439"/>
            <a:ext cx="10972800" cy="921961"/>
          </a:xfrm>
        </p:spPr>
        <p:txBody>
          <a:bodyPr/>
          <a:lstStyle/>
          <a:p>
            <a:r>
              <a:rPr lang="en-US" dirty="0"/>
              <a:t>Action Potential (AP)</a:t>
            </a: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342533" y="1375578"/>
            <a:ext cx="3154149" cy="3003428"/>
          </a:xfrm>
        </p:spPr>
      </p:pic>
      <p:sp>
        <p:nvSpPr>
          <p:cNvPr id="38" name="TextBox 37"/>
          <p:cNvSpPr txBox="1"/>
          <p:nvPr/>
        </p:nvSpPr>
        <p:spPr>
          <a:xfrm>
            <a:off x="92299" y="2758488"/>
            <a:ext cx="2016224" cy="923330"/>
          </a:xfrm>
          <a:prstGeom prst="rect">
            <a:avLst/>
          </a:prstGeom>
          <a:noFill/>
        </p:spPr>
        <p:txBody>
          <a:bodyPr wrap="square" rtlCol="0">
            <a:spAutoFit/>
          </a:bodyPr>
          <a:lstStyle/>
          <a:p>
            <a:r>
              <a:rPr lang="en-US" dirty="0"/>
              <a:t>Threshold Potential </a:t>
            </a:r>
          </a:p>
          <a:p>
            <a:r>
              <a:rPr lang="en-US" dirty="0"/>
              <a:t>(Firing Level) </a:t>
            </a:r>
          </a:p>
          <a:p>
            <a:r>
              <a:rPr lang="en-US" dirty="0"/>
              <a:t>= </a:t>
            </a:r>
            <a:r>
              <a:rPr lang="en-US" dirty="0">
                <a:solidFill>
                  <a:schemeClr val="accent4">
                    <a:lumMod val="75000"/>
                  </a:schemeClr>
                </a:solidFill>
              </a:rPr>
              <a:t>-50 to -65 mV </a:t>
            </a:r>
          </a:p>
        </p:txBody>
      </p:sp>
      <p:sp>
        <p:nvSpPr>
          <p:cNvPr id="39" name="TextBox 38"/>
          <p:cNvSpPr txBox="1"/>
          <p:nvPr/>
        </p:nvSpPr>
        <p:spPr>
          <a:xfrm>
            <a:off x="385853" y="3854289"/>
            <a:ext cx="1497076" cy="369332"/>
          </a:xfrm>
          <a:prstGeom prst="rect">
            <a:avLst/>
          </a:prstGeom>
          <a:noFill/>
        </p:spPr>
        <p:txBody>
          <a:bodyPr wrap="square" rtlCol="0">
            <a:spAutoFit/>
          </a:bodyPr>
          <a:lstStyle/>
          <a:p>
            <a:r>
              <a:rPr lang="en-US" dirty="0"/>
              <a:t>RMP= </a:t>
            </a:r>
            <a:r>
              <a:rPr lang="en-US" dirty="0">
                <a:solidFill>
                  <a:schemeClr val="accent4">
                    <a:lumMod val="75000"/>
                  </a:schemeClr>
                </a:solidFill>
              </a:rPr>
              <a:t>-90 mV </a:t>
            </a:r>
          </a:p>
        </p:txBody>
      </p:sp>
      <p:sp>
        <p:nvSpPr>
          <p:cNvPr id="40" name="TextBox 39"/>
          <p:cNvSpPr txBox="1"/>
          <p:nvPr/>
        </p:nvSpPr>
        <p:spPr>
          <a:xfrm>
            <a:off x="2815434" y="4344788"/>
            <a:ext cx="2520280" cy="369332"/>
          </a:xfrm>
          <a:prstGeom prst="rect">
            <a:avLst/>
          </a:prstGeom>
          <a:noFill/>
        </p:spPr>
        <p:txBody>
          <a:bodyPr wrap="square" rtlCol="0">
            <a:spAutoFit/>
          </a:bodyPr>
          <a:lstStyle/>
          <a:p>
            <a:r>
              <a:rPr lang="en-US" dirty="0"/>
              <a:t>Increasing</a:t>
            </a:r>
            <a:r>
              <a:rPr lang="en-US" b="1" dirty="0"/>
              <a:t> </a:t>
            </a:r>
            <a:r>
              <a:rPr lang="en-US" dirty="0"/>
              <a:t>Stimulation</a:t>
            </a:r>
            <a:r>
              <a:rPr lang="en-US" b="1" dirty="0"/>
              <a:t> </a:t>
            </a:r>
            <a:endParaRPr lang="en-US" dirty="0"/>
          </a:p>
        </p:txBody>
      </p:sp>
      <p:sp>
        <p:nvSpPr>
          <p:cNvPr id="5" name="مستطيل 4"/>
          <p:cNvSpPr/>
          <p:nvPr/>
        </p:nvSpPr>
        <p:spPr>
          <a:xfrm>
            <a:off x="383704" y="5296414"/>
            <a:ext cx="5712296" cy="923330"/>
          </a:xfrm>
          <a:prstGeom prst="rect">
            <a:avLst/>
          </a:prstGeom>
          <a:ln>
            <a:solidFill>
              <a:schemeClr val="tx1"/>
            </a:solidFill>
          </a:ln>
        </p:spPr>
        <p:txBody>
          <a:bodyPr wrap="square">
            <a:spAutoFit/>
          </a:bodyPr>
          <a:lstStyle/>
          <a:p>
            <a:r>
              <a:rPr lang="en-US" dirty="0">
                <a:solidFill>
                  <a:srgbClr val="933B95"/>
                </a:solidFill>
              </a:rPr>
              <a:t>Q :What opens the voltage gated channels ? </a:t>
            </a:r>
          </a:p>
          <a:p>
            <a:r>
              <a:rPr lang="en-US" dirty="0"/>
              <a:t>Opened by a stimulus strong enough to depolarize them to threshold.</a:t>
            </a:r>
            <a:endParaRPr lang="ar-SA" dirty="0"/>
          </a:p>
        </p:txBody>
      </p:sp>
      <p:sp>
        <p:nvSpPr>
          <p:cNvPr id="15" name="TextBox 36"/>
          <p:cNvSpPr txBox="1"/>
          <p:nvPr/>
        </p:nvSpPr>
        <p:spPr>
          <a:xfrm>
            <a:off x="93103" y="1419998"/>
            <a:ext cx="2031628" cy="646331"/>
          </a:xfrm>
          <a:prstGeom prst="rect">
            <a:avLst/>
          </a:prstGeom>
          <a:noFill/>
        </p:spPr>
        <p:txBody>
          <a:bodyPr wrap="square" rtlCol="0">
            <a:spAutoFit/>
          </a:bodyPr>
          <a:lstStyle/>
          <a:p>
            <a:r>
              <a:rPr lang="en-US" dirty="0"/>
              <a:t>Reversal Potential =</a:t>
            </a:r>
          </a:p>
          <a:p>
            <a:r>
              <a:rPr lang="en-US" dirty="0"/>
              <a:t> + </a:t>
            </a:r>
            <a:r>
              <a:rPr lang="en-US" dirty="0">
                <a:solidFill>
                  <a:schemeClr val="accent4">
                    <a:lumMod val="75000"/>
                  </a:schemeClr>
                </a:solidFill>
              </a:rPr>
              <a:t>35 mV </a:t>
            </a:r>
          </a:p>
        </p:txBody>
      </p:sp>
      <p:pic>
        <p:nvPicPr>
          <p:cNvPr id="16" name="Picture 35"/>
          <p:cNvPicPr>
            <a:picLocks noChangeAspect="1"/>
          </p:cNvPicPr>
          <p:nvPr/>
        </p:nvPicPr>
        <p:blipFill rotWithShape="1">
          <a:blip r:embed="rId3" cstate="print">
            <a:extLst>
              <a:ext uri="{28A0092B-C50C-407E-A947-70E740481C1C}">
                <a14:useLocalDpi xmlns:a14="http://schemas.microsoft.com/office/drawing/2010/main" val="0"/>
              </a:ext>
            </a:extLst>
          </a:blip>
          <a:srcRect t="1540" r="3304" b="1"/>
          <a:stretch/>
        </p:blipFill>
        <p:spPr>
          <a:xfrm>
            <a:off x="7032104" y="2684988"/>
            <a:ext cx="4358639" cy="3077266"/>
          </a:xfrm>
          <a:prstGeom prst="rect">
            <a:avLst/>
          </a:prstGeom>
          <a:ln>
            <a:solidFill>
              <a:schemeClr val="tx1"/>
            </a:solidFill>
          </a:ln>
        </p:spPr>
      </p:pic>
      <p:sp>
        <p:nvSpPr>
          <p:cNvPr id="17" name="TextBox 34"/>
          <p:cNvSpPr txBox="1"/>
          <p:nvPr/>
        </p:nvSpPr>
        <p:spPr>
          <a:xfrm>
            <a:off x="6503368" y="1266110"/>
            <a:ext cx="5688632" cy="1600438"/>
          </a:xfrm>
          <a:prstGeom prst="rect">
            <a:avLst/>
          </a:prstGeom>
          <a:noFill/>
        </p:spPr>
        <p:txBody>
          <a:bodyPr wrap="square" rtlCol="0">
            <a:spAutoFit/>
          </a:bodyPr>
          <a:lstStyle/>
          <a:p>
            <a:r>
              <a:rPr lang="en-US" sz="1600" dirty="0"/>
              <a:t>We need to start from the baseline (Resting State of the cell, RMP)A threshold Stimulus will lead to:</a:t>
            </a:r>
          </a:p>
          <a:p>
            <a:r>
              <a:rPr lang="en-US" sz="1600" dirty="0"/>
              <a:t>1) Depolarization.</a:t>
            </a:r>
            <a:br>
              <a:rPr lang="en-US" sz="1600" dirty="0"/>
            </a:br>
            <a:r>
              <a:rPr lang="en-US" sz="1600" dirty="0"/>
              <a:t>2) Repolarization phase.</a:t>
            </a:r>
            <a:br>
              <a:rPr lang="en-US" sz="1600" dirty="0"/>
            </a:br>
            <a:r>
              <a:rPr lang="en-US" sz="1600" dirty="0"/>
              <a:t>3) In some neurons there is a 3rd phase called :Hyperpolarization</a:t>
            </a:r>
          </a:p>
          <a:p>
            <a:endParaRPr lang="en-US" dirty="0"/>
          </a:p>
        </p:txBody>
      </p:sp>
      <p:sp>
        <p:nvSpPr>
          <p:cNvPr id="18" name="مستطيل 17"/>
          <p:cNvSpPr/>
          <p:nvPr/>
        </p:nvSpPr>
        <p:spPr>
          <a:xfrm>
            <a:off x="9982596" y="5562199"/>
            <a:ext cx="2016224" cy="400110"/>
          </a:xfrm>
          <a:prstGeom prst="rect">
            <a:avLst/>
          </a:prstGeom>
        </p:spPr>
        <p:txBody>
          <a:bodyPr wrap="square">
            <a:spAutoFit/>
          </a:bodyPr>
          <a:lstStyle/>
          <a:p>
            <a:r>
              <a:rPr lang="en-US" sz="1000" dirty="0"/>
              <a:t>( positive after-potential </a:t>
            </a:r>
            <a:r>
              <a:rPr lang="en-US" sz="1000" dirty="0">
                <a:latin typeface="ArialMT"/>
              </a:rPr>
              <a:t>)</a:t>
            </a:r>
            <a:r>
              <a:rPr lang="en-US" sz="1000" dirty="0"/>
              <a:t> </a:t>
            </a:r>
            <a:br>
              <a:rPr lang="en-US" sz="1000" dirty="0"/>
            </a:br>
            <a:endParaRPr lang="ar-SA" sz="1000" dirty="0"/>
          </a:p>
        </p:txBody>
      </p:sp>
      <p:sp>
        <p:nvSpPr>
          <p:cNvPr id="19" name="TextBox 5"/>
          <p:cNvSpPr txBox="1"/>
          <p:nvPr/>
        </p:nvSpPr>
        <p:spPr>
          <a:xfrm>
            <a:off x="9910588" y="5762254"/>
            <a:ext cx="2160240" cy="584775"/>
          </a:xfrm>
          <a:prstGeom prst="rect">
            <a:avLst/>
          </a:prstGeom>
          <a:noFill/>
        </p:spPr>
        <p:txBody>
          <a:bodyPr wrap="square" rtlCol="0">
            <a:spAutoFit/>
          </a:bodyPr>
          <a:lstStyle/>
          <a:p>
            <a:pPr algn="ctr"/>
            <a:r>
              <a:rPr lang="en-US" altLang="en-US" sz="3200" dirty="0">
                <a:solidFill>
                  <a:schemeClr val="tx2"/>
                </a:solidFill>
                <a:hlinkClick r:id="rId4"/>
              </a:rPr>
              <a:t>video</a:t>
            </a:r>
            <a:endParaRPr lang="en-GB" altLang="en-US" sz="3200" dirty="0">
              <a:solidFill>
                <a:schemeClr val="tx2"/>
              </a:solidFill>
            </a:endParaRPr>
          </a:p>
        </p:txBody>
      </p:sp>
      <p:sp>
        <p:nvSpPr>
          <p:cNvPr id="7" name="مستطيل 6"/>
          <p:cNvSpPr/>
          <p:nvPr/>
        </p:nvSpPr>
        <p:spPr>
          <a:xfrm>
            <a:off x="356093" y="4908218"/>
            <a:ext cx="6640007" cy="584775"/>
          </a:xfrm>
          <a:prstGeom prst="rect">
            <a:avLst/>
          </a:prstGeom>
        </p:spPr>
        <p:txBody>
          <a:bodyPr wrap="square">
            <a:spAutoFit/>
          </a:bodyPr>
          <a:lstStyle/>
          <a:p>
            <a:r>
              <a:rPr lang="en-US" sz="1400" dirty="0">
                <a:solidFill>
                  <a:srgbClr val="A6A6A6"/>
                </a:solidFill>
                <a:latin typeface="CenturyGothic"/>
              </a:rPr>
              <a:t>* Action potential occurs when voltage-gated channels are opened!!</a:t>
            </a:r>
            <a:r>
              <a:rPr lang="en-US" sz="1400" dirty="0"/>
              <a:t> </a:t>
            </a:r>
            <a:r>
              <a:rPr lang="en-US" dirty="0"/>
              <a:t/>
            </a:r>
            <a:br>
              <a:rPr lang="en-US" dirty="0"/>
            </a:br>
            <a:endParaRPr lang="ar-SA"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14</a:t>
            </a:fld>
            <a:endParaRPr lang="en-US" dirty="0"/>
          </a:p>
        </p:txBody>
      </p:sp>
      <p:sp>
        <p:nvSpPr>
          <p:cNvPr id="20" name="TextBox 19"/>
          <p:cNvSpPr txBox="1"/>
          <p:nvPr/>
        </p:nvSpPr>
        <p:spPr>
          <a:xfrm>
            <a:off x="8006367" y="6381328"/>
            <a:ext cx="3384376" cy="369332"/>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u="sng" dirty="0"/>
              <a:t>ONLY IN FEMALES’ SLIDES </a:t>
            </a:r>
          </a:p>
        </p:txBody>
      </p:sp>
    </p:spTree>
    <p:extLst>
      <p:ext uri="{BB962C8B-B14F-4D97-AF65-F5344CB8AC3E}">
        <p14:creationId xmlns:p14="http://schemas.microsoft.com/office/powerpoint/2010/main" val="1265618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a:solidFill>
                  <a:schemeClr val="bg1">
                    <a:lumMod val="50000"/>
                  </a:schemeClr>
                </a:solidFill>
                <a:ea typeface="+mn-ea"/>
                <a:cs typeface="+mn-cs"/>
              </a:rPr>
              <a:t>Further Explanation: </a:t>
            </a:r>
            <a:endParaRPr lang="en-GB" altLang="en-US" sz="4000" dirty="0">
              <a:solidFill>
                <a:schemeClr val="bg1">
                  <a:lumMod val="50000"/>
                </a:schemeClr>
              </a:solidFill>
              <a:ea typeface="+mn-ea"/>
              <a:cs typeface="+mn-cs"/>
            </a:endParaRPr>
          </a:p>
        </p:txBody>
      </p:sp>
      <p:pic>
        <p:nvPicPr>
          <p:cNvPr id="2050" name="Picture 2" descr="C:\Users\user\Desktop\ruba\raKlO.jpg"/>
          <p:cNvPicPr>
            <a:picLocks noChangeAspect="1" noChangeArrowheads="1"/>
          </p:cNvPicPr>
          <p:nvPr/>
        </p:nvPicPr>
        <p:blipFill>
          <a:blip r:embed="rId2" cstate="print"/>
          <a:srcRect/>
          <a:stretch>
            <a:fillRect/>
          </a:stretch>
        </p:blipFill>
        <p:spPr bwMode="auto">
          <a:xfrm>
            <a:off x="1127448" y="1268760"/>
            <a:ext cx="9649072" cy="4968552"/>
          </a:xfrm>
          <a:prstGeom prst="rect">
            <a:avLst/>
          </a:prstGeom>
          <a:noFill/>
        </p:spPr>
      </p:pic>
      <p:sp>
        <p:nvSpPr>
          <p:cNvPr id="3" name="Slide Number Placeholder 2"/>
          <p:cNvSpPr>
            <a:spLocks noGrp="1"/>
          </p:cNvSpPr>
          <p:nvPr>
            <p:ph type="sldNum" sz="quarter" idx="12"/>
          </p:nvPr>
        </p:nvSpPr>
        <p:spPr/>
        <p:txBody>
          <a:bodyPr/>
          <a:lstStyle/>
          <a:p>
            <a:fld id="{4929A69E-7D8F-4515-9605-0315ABD4F316}"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541"/>
            <a:ext cx="10972800" cy="990600"/>
          </a:xfrm>
        </p:spPr>
        <p:txBody>
          <a:bodyPr/>
          <a:lstStyle/>
          <a:p>
            <a:pPr rtl="1"/>
            <a:r>
              <a:rPr lang="en-US" altLang="en-US" dirty="0">
                <a:solidFill>
                  <a:schemeClr val="tx1"/>
                </a:solidFill>
              </a:rPr>
              <a:t>Hyperpolarization:</a:t>
            </a:r>
            <a:endParaRPr lang="en-US" dirty="0">
              <a:solidFill>
                <a:schemeClr val="tx1"/>
              </a:solidFill>
            </a:endParaRPr>
          </a:p>
        </p:txBody>
      </p:sp>
      <p:sp>
        <p:nvSpPr>
          <p:cNvPr id="4" name="Content Placeholder 2"/>
          <p:cNvSpPr>
            <a:spLocks noGrp="1"/>
          </p:cNvSpPr>
          <p:nvPr>
            <p:ph sz="quarter" idx="1"/>
          </p:nvPr>
        </p:nvSpPr>
        <p:spPr>
          <a:xfrm>
            <a:off x="628814" y="1514896"/>
            <a:ext cx="5539194" cy="4937760"/>
          </a:xfrm>
        </p:spPr>
        <p:txBody>
          <a:bodyPr>
            <a:noAutofit/>
          </a:bodyPr>
          <a:lstStyle/>
          <a:p>
            <a:r>
              <a:rPr lang="en-US" sz="1600" b="1" dirty="0"/>
              <a:t>Hyperpolarization (Positive after-potential): </a:t>
            </a:r>
            <a:r>
              <a:rPr lang="en-US" sz="1600" dirty="0">
                <a:solidFill>
                  <a:schemeClr val="bg1">
                    <a:lumMod val="65000"/>
                  </a:schemeClr>
                </a:solidFill>
              </a:rPr>
              <a:t>Hyperpolarization is a change in a cell's membrane potential that makes it more negative inside and more positive outside, more than resting membrane potential.)</a:t>
            </a:r>
          </a:p>
          <a:p>
            <a:r>
              <a:rPr lang="en-US" sz="1600" dirty="0">
                <a:solidFill>
                  <a:schemeClr val="bg1">
                    <a:lumMod val="65000"/>
                  </a:schemeClr>
                </a:solidFill>
              </a:rPr>
              <a:t> It inhibits action potentials by increasing the stimulus required to move the membrane potential to the action potential threshold. </a:t>
            </a:r>
          </a:p>
          <a:p>
            <a:r>
              <a:rPr lang="en-US" sz="1600" dirty="0"/>
              <a:t>Towards the end of each action potential (following repolarization) and continuing for a short period of time, </a:t>
            </a:r>
            <a:r>
              <a:rPr lang="en-US" sz="1600" b="1" dirty="0"/>
              <a:t>the membrane becomes more permeable to potassium ions</a:t>
            </a:r>
            <a:r>
              <a:rPr lang="en-US" sz="1600" dirty="0"/>
              <a:t>. The increased outflow of potassium ions carries positive charges. </a:t>
            </a:r>
            <a:r>
              <a:rPr lang="en-US" sz="1600" b="1" dirty="0"/>
              <a:t>(</a:t>
            </a:r>
            <a:r>
              <a:rPr lang="en-GB" sz="1600" b="1" dirty="0"/>
              <a:t>the K+ conductance is higher than at rest</a:t>
            </a:r>
            <a:r>
              <a:rPr lang="en-GB" altLang="en-US" sz="1600" b="1" dirty="0"/>
              <a:t>.) </a:t>
            </a:r>
          </a:p>
          <a:p>
            <a:r>
              <a:rPr lang="en-GB" altLang="en-US" sz="1600" dirty="0"/>
              <a:t>Na-K pump now starts to move Na+ out &amp; K+ in against their concentration gradient.</a:t>
            </a:r>
          </a:p>
          <a:p>
            <a:r>
              <a:rPr lang="en-US" sz="1600" dirty="0">
                <a:solidFill>
                  <a:schemeClr val="bg1">
                    <a:lumMod val="65000"/>
                  </a:schemeClr>
                </a:solidFill>
              </a:rPr>
              <a:t>While hyperpolarized, the neuron is in a refractory period. </a:t>
            </a:r>
            <a:endParaRPr lang="en-US" altLang="en-US" sz="1600" dirty="0">
              <a:solidFill>
                <a:schemeClr val="bg1">
                  <a:lumMod val="65000"/>
                </a:schemeClr>
              </a:solidFill>
            </a:endParaRPr>
          </a:p>
        </p:txBody>
      </p:sp>
      <p:pic>
        <p:nvPicPr>
          <p:cNvPr id="5" name="Picture 6" descr="C:\Users\USER\Desktop\updated UpdatedMSK lectures for next year 2011\images\New Picture.png"/>
          <p:cNvPicPr>
            <a:picLocks noChangeAspect="1" noChangeArrowheads="1"/>
          </p:cNvPicPr>
          <p:nvPr/>
        </p:nvPicPr>
        <p:blipFill>
          <a:blip r:embed="rId2" cstate="print"/>
          <a:srcRect/>
          <a:stretch>
            <a:fillRect/>
          </a:stretch>
        </p:blipFill>
        <p:spPr bwMode="auto">
          <a:xfrm>
            <a:off x="6456040" y="1263750"/>
            <a:ext cx="5256584" cy="4740667"/>
          </a:xfrm>
          <a:prstGeom prst="rect">
            <a:avLst/>
          </a:prstGeom>
          <a:noFill/>
          <a:ln w="9525">
            <a:noFill/>
            <a:miter lim="800000"/>
            <a:headEnd/>
            <a:tailEnd/>
          </a:ln>
        </p:spPr>
      </p:pic>
      <p:cxnSp>
        <p:nvCxnSpPr>
          <p:cNvPr id="6" name="Straight Arrow Connector 12"/>
          <p:cNvCxnSpPr>
            <a:cxnSpLocks noChangeShapeType="1"/>
          </p:cNvCxnSpPr>
          <p:nvPr/>
        </p:nvCxnSpPr>
        <p:spPr bwMode="auto">
          <a:xfrm flipH="1" flipV="1">
            <a:off x="8977232" y="5104318"/>
            <a:ext cx="216123" cy="720080"/>
          </a:xfrm>
          <a:prstGeom prst="straightConnector1">
            <a:avLst/>
          </a:prstGeom>
          <a:noFill/>
          <a:ln w="28575" algn="ctr">
            <a:solidFill>
              <a:srgbClr val="C00000"/>
            </a:solidFill>
            <a:round/>
            <a:headEnd/>
            <a:tailEnd type="arrow" w="med" len="med"/>
          </a:ln>
        </p:spPr>
      </p:cxnSp>
      <p:sp>
        <p:nvSpPr>
          <p:cNvPr id="7" name="TextBox 10"/>
          <p:cNvSpPr txBox="1">
            <a:spLocks noChangeArrowheads="1"/>
          </p:cNvSpPr>
          <p:nvPr/>
        </p:nvSpPr>
        <p:spPr bwMode="auto">
          <a:xfrm>
            <a:off x="7228823" y="5760519"/>
            <a:ext cx="3929063" cy="307777"/>
          </a:xfrm>
          <a:prstGeom prst="rect">
            <a:avLst/>
          </a:prstGeom>
          <a:noFill/>
          <a:ln w="9525">
            <a:noFill/>
            <a:miter lim="800000"/>
            <a:headEnd/>
            <a:tailEnd/>
          </a:ln>
        </p:spPr>
        <p:txBody>
          <a:bodyPr>
            <a:spAutoFit/>
          </a:bodyPr>
          <a:lstStyle/>
          <a:p>
            <a:pPr algn="ctr">
              <a:defRPr/>
            </a:pPr>
            <a:r>
              <a:rPr lang="en-US" sz="1400" b="1" dirty="0">
                <a:solidFill>
                  <a:srgbClr val="FF0000"/>
                </a:solidFill>
                <a:cs typeface="Arial" pitchFamily="34" charset="0"/>
              </a:rPr>
              <a:t>Hyperpolarization </a:t>
            </a:r>
            <a:endParaRPr lang="ar-SA" sz="1400" dirty="0">
              <a:solidFill>
                <a:srgbClr val="FF0000"/>
              </a:solidFill>
              <a:cs typeface="Arial" pitchFamily="34" charset="0"/>
            </a:endParaRPr>
          </a:p>
        </p:txBody>
      </p:sp>
      <p:sp>
        <p:nvSpPr>
          <p:cNvPr id="8" name="TextBox 7"/>
          <p:cNvSpPr txBox="1">
            <a:spLocks noChangeArrowheads="1"/>
          </p:cNvSpPr>
          <p:nvPr/>
        </p:nvSpPr>
        <p:spPr bwMode="auto">
          <a:xfrm>
            <a:off x="9084332" y="3537418"/>
            <a:ext cx="1714500" cy="738188"/>
          </a:xfrm>
          <a:prstGeom prst="rect">
            <a:avLst/>
          </a:prstGeom>
          <a:noFill/>
          <a:ln w="9525">
            <a:noFill/>
            <a:miter lim="800000"/>
            <a:headEnd/>
            <a:tailEnd/>
          </a:ln>
        </p:spPr>
        <p:txBody>
          <a:bodyPr>
            <a:spAutoFit/>
          </a:bodyPr>
          <a:lstStyle/>
          <a:p>
            <a:r>
              <a:rPr lang="en-US" altLang="en-US" sz="1400" b="1" dirty="0"/>
              <a:t>Na-K Pump brings MP back  to its resting value </a:t>
            </a:r>
            <a:endParaRPr lang="ar-SA" altLang="en-US" sz="1400" b="1" dirty="0"/>
          </a:p>
        </p:txBody>
      </p:sp>
      <p:cxnSp>
        <p:nvCxnSpPr>
          <p:cNvPr id="9" name="Straight Arrow Connector 8"/>
          <p:cNvCxnSpPr/>
          <p:nvPr/>
        </p:nvCxnSpPr>
        <p:spPr bwMode="auto">
          <a:xfrm rot="5400000">
            <a:off x="9302352" y="4525638"/>
            <a:ext cx="642938" cy="14287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0" name="Rectangle 9"/>
          <p:cNvSpPr/>
          <p:nvPr/>
        </p:nvSpPr>
        <p:spPr>
          <a:xfrm>
            <a:off x="3408040" y="560948"/>
            <a:ext cx="6096000" cy="369332"/>
          </a:xfrm>
          <a:prstGeom prst="rect">
            <a:avLst/>
          </a:prstGeom>
        </p:spPr>
        <p:txBody>
          <a:bodyPr>
            <a:spAutoFit/>
          </a:bodyPr>
          <a:lstStyle/>
          <a:p>
            <a:pPr marL="285750" indent="-285750">
              <a:buFont typeface="Arial" charset="0"/>
              <a:buChar char="•"/>
            </a:pP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16</a:t>
            </a:fld>
            <a:endParaRPr lang="en-US" dirty="0"/>
          </a:p>
        </p:txBody>
      </p:sp>
    </p:spTree>
    <p:extLst>
      <p:ext uri="{BB962C8B-B14F-4D97-AF65-F5344CB8AC3E}">
        <p14:creationId xmlns:p14="http://schemas.microsoft.com/office/powerpoint/2010/main" val="1084896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After Action Potential?</a:t>
            </a:r>
          </a:p>
        </p:txBody>
      </p:sp>
      <p:sp>
        <p:nvSpPr>
          <p:cNvPr id="3" name="Content Placeholder 2"/>
          <p:cNvSpPr>
            <a:spLocks noGrp="1"/>
          </p:cNvSpPr>
          <p:nvPr>
            <p:ph sz="quarter" idx="1"/>
          </p:nvPr>
        </p:nvSpPr>
        <p:spPr>
          <a:xfrm>
            <a:off x="603287" y="1533187"/>
            <a:ext cx="6206480" cy="4937760"/>
          </a:xfrm>
        </p:spPr>
        <p:txBody>
          <a:bodyPr>
            <a:normAutofit/>
          </a:bodyPr>
          <a:lstStyle/>
          <a:p>
            <a:r>
              <a:rPr lang="en-US" altLang="en-US" sz="1800" b="1" dirty="0"/>
              <a:t>Refractory period</a:t>
            </a:r>
            <a:r>
              <a:rPr lang="en-US" altLang="en-US" sz="1800" dirty="0"/>
              <a:t>: few milliseconds</a:t>
            </a:r>
          </a:p>
          <a:p>
            <a:pPr lvl="1">
              <a:lnSpc>
                <a:spcPct val="90000"/>
              </a:lnSpc>
              <a:buFont typeface="Arial" charset="0"/>
              <a:buChar char="•"/>
            </a:pPr>
            <a:r>
              <a:rPr lang="en-US" altLang="en-US" sz="1600" dirty="0"/>
              <a:t>Time during which can’t stimulate neuron a second time</a:t>
            </a:r>
          </a:p>
          <a:p>
            <a:pPr lvl="1">
              <a:lnSpc>
                <a:spcPct val="90000"/>
              </a:lnSpc>
              <a:buFont typeface="Arial" charset="0"/>
              <a:buChar char="•"/>
            </a:pPr>
            <a:r>
              <a:rPr lang="en-US" altLang="en-US" sz="1600" dirty="0"/>
              <a:t>Happens until recovery of resting potential</a:t>
            </a:r>
            <a:endParaRPr lang="en-US" altLang="en-US" sz="2000" dirty="0"/>
          </a:p>
          <a:p>
            <a:r>
              <a:rPr lang="en-US" sz="1600" b="1" dirty="0"/>
              <a:t>Two stages:</a:t>
            </a:r>
          </a:p>
          <a:p>
            <a:pPr marL="514350" indent="-514350">
              <a:buClr>
                <a:schemeClr val="accent1">
                  <a:lumMod val="75000"/>
                </a:schemeClr>
              </a:buClr>
              <a:buSzPct val="85000"/>
              <a:buFont typeface="+mj-lt"/>
              <a:buAutoNum type="arabicPeriod"/>
            </a:pPr>
            <a:r>
              <a:rPr lang="en-US" sz="1600" b="1" dirty="0">
                <a:solidFill>
                  <a:srgbClr val="00B0F0"/>
                </a:solidFill>
              </a:rPr>
              <a:t>Absolute refractory period: </a:t>
            </a:r>
          </a:p>
          <a:p>
            <a:pPr>
              <a:buFont typeface="Arial" charset="0"/>
              <a:buChar char="•"/>
            </a:pPr>
            <a:r>
              <a:rPr lang="en-GB" sz="1800" dirty="0"/>
              <a:t>The period during which a second action potential cannot be elicited, even with a strong stimulus.</a:t>
            </a:r>
            <a:r>
              <a:rPr lang="en-US" sz="1600" dirty="0"/>
              <a:t> (</a:t>
            </a:r>
            <a:r>
              <a:rPr lang="ar-SA" sz="1600" dirty="0"/>
              <a:t>No new action potential possible</a:t>
            </a:r>
            <a:r>
              <a:rPr lang="en-US" sz="1600" dirty="0"/>
              <a:t>).</a:t>
            </a:r>
            <a:endParaRPr lang="ar-SA" sz="1600" dirty="0"/>
          </a:p>
          <a:p>
            <a:pPr marL="0" indent="0">
              <a:buNone/>
            </a:pPr>
            <a:r>
              <a:rPr lang="ar-SA" sz="1600" dirty="0"/>
              <a:t>“يعني مهما عطينا محفز ثاني مايستجيب ”</a:t>
            </a:r>
            <a:endParaRPr lang="en-US" sz="1600" dirty="0"/>
          </a:p>
          <a:p>
            <a:pPr marL="514350" indent="-514350">
              <a:buClr>
                <a:schemeClr val="accent1">
                  <a:lumMod val="75000"/>
                </a:schemeClr>
              </a:buClr>
              <a:buSzPct val="85000"/>
              <a:buFont typeface="+mj-lt"/>
              <a:buAutoNum type="arabicPeriod" startAt="2"/>
            </a:pPr>
            <a:r>
              <a:rPr lang="en-US" sz="1600" b="1" dirty="0">
                <a:solidFill>
                  <a:srgbClr val="00B0F0"/>
                </a:solidFill>
              </a:rPr>
              <a:t>Relative refractory period: </a:t>
            </a:r>
          </a:p>
          <a:p>
            <a:pPr>
              <a:buFont typeface="Arial" charset="0"/>
              <a:buChar char="•"/>
            </a:pPr>
            <a:r>
              <a:rPr lang="en-US" altLang="en-US" sz="1800" dirty="0"/>
              <a:t>Can trigger new action potential if stimulus is very strong.</a:t>
            </a:r>
            <a:endParaRPr lang="ar-SA" sz="1600" dirty="0"/>
          </a:p>
          <a:p>
            <a:pPr marL="0" indent="0">
              <a:buNone/>
            </a:pPr>
            <a:endParaRPr lang="en-US" sz="1600" dirty="0"/>
          </a:p>
        </p:txBody>
      </p:sp>
      <p:pic>
        <p:nvPicPr>
          <p:cNvPr id="4" name="Picture 3" descr="f12-15_the_absolute_and_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5640" y="1533187"/>
            <a:ext cx="4516760" cy="435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760296" y="558225"/>
            <a:ext cx="2160240" cy="584775"/>
          </a:xfrm>
          <a:prstGeom prst="rect">
            <a:avLst/>
          </a:prstGeom>
          <a:noFill/>
        </p:spPr>
        <p:txBody>
          <a:bodyPr wrap="square" rtlCol="0">
            <a:spAutoFit/>
          </a:bodyPr>
          <a:lstStyle/>
          <a:p>
            <a:pPr algn="ctr"/>
            <a:r>
              <a:rPr lang="en-US" altLang="en-US" sz="3200" dirty="0">
                <a:solidFill>
                  <a:schemeClr val="tx2"/>
                </a:solidFill>
                <a:hlinkClick r:id="rId3"/>
              </a:rPr>
              <a:t>video</a:t>
            </a:r>
            <a:endParaRPr lang="en-GB" altLang="en-US" sz="3200" dirty="0">
              <a:solidFill>
                <a:schemeClr val="tx2"/>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pPr/>
              <a:t>17</a:t>
            </a:fld>
            <a:endParaRPr lang="en-US" dirty="0"/>
          </a:p>
        </p:txBody>
      </p:sp>
    </p:spTree>
    <p:extLst>
      <p:ext uri="{BB962C8B-B14F-4D97-AF65-F5344CB8AC3E}">
        <p14:creationId xmlns:p14="http://schemas.microsoft.com/office/powerpoint/2010/main" val="1716821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Action Potential : “EXTRA”</a:t>
            </a:r>
            <a:endParaRPr lang="en-GB" dirty="0"/>
          </a:p>
        </p:txBody>
      </p:sp>
      <p:pic>
        <p:nvPicPr>
          <p:cNvPr id="7" name="Picture 2" descr="C:\Users\user\Desktop\ruba\Action_Potential2.jpg"/>
          <p:cNvPicPr>
            <a:picLocks noGrp="1" noChangeAspect="1" noChangeArrowheads="1"/>
          </p:cNvPicPr>
          <p:nvPr>
            <p:ph sz="quarter" idx="1"/>
          </p:nvPr>
        </p:nvPicPr>
        <p:blipFill>
          <a:blip r:embed="rId2" cstate="print"/>
          <a:srcRect/>
          <a:stretch>
            <a:fillRect/>
          </a:stretch>
        </p:blipFill>
        <p:spPr bwMode="auto">
          <a:xfrm>
            <a:off x="3647728" y="1196752"/>
            <a:ext cx="7958014" cy="4937125"/>
          </a:xfrm>
          <a:prstGeom prst="rect">
            <a:avLst/>
          </a:prstGeom>
          <a:noFill/>
        </p:spPr>
      </p:pic>
      <p:sp>
        <p:nvSpPr>
          <p:cNvPr id="8" name="Right Brace 7"/>
          <p:cNvSpPr/>
          <p:nvPr/>
        </p:nvSpPr>
        <p:spPr>
          <a:xfrm>
            <a:off x="2783632" y="1484784"/>
            <a:ext cx="792088" cy="4464496"/>
          </a:xfrm>
          <a:prstGeom prst="rightBrace">
            <a:avLst>
              <a:gd name="adj1" fmla="val 64583"/>
              <a:gd name="adj2" fmla="val 504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3" name="Isosceles Triangle 12"/>
          <p:cNvSpPr/>
          <p:nvPr/>
        </p:nvSpPr>
        <p:spPr>
          <a:xfrm>
            <a:off x="4079776" y="2276872"/>
            <a:ext cx="144016" cy="144016"/>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4" name="Flowchart: Connector 13"/>
          <p:cNvSpPr/>
          <p:nvPr/>
        </p:nvSpPr>
        <p:spPr>
          <a:xfrm>
            <a:off x="4079776" y="3284984"/>
            <a:ext cx="144016" cy="144016"/>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p:cNvSpPr txBox="1"/>
          <p:nvPr/>
        </p:nvSpPr>
        <p:spPr>
          <a:xfrm>
            <a:off x="551384" y="1556792"/>
            <a:ext cx="2520280" cy="2031325"/>
          </a:xfrm>
          <a:prstGeom prst="rect">
            <a:avLst/>
          </a:prstGeom>
          <a:noFill/>
        </p:spPr>
        <p:txBody>
          <a:bodyPr wrap="square" rtlCol="0">
            <a:spAutoFit/>
          </a:bodyPr>
          <a:lstStyle/>
          <a:p>
            <a:endParaRPr lang="en-US" dirty="0"/>
          </a:p>
          <a:p>
            <a:r>
              <a:rPr lang="en-US" dirty="0"/>
              <a:t>When membrane potential (mV) reaches   </a:t>
            </a:r>
            <a:r>
              <a:rPr lang="en-US" dirty="0">
                <a:solidFill>
                  <a:schemeClr val="accent4">
                    <a:lumMod val="75000"/>
                  </a:schemeClr>
                </a:solidFill>
              </a:rPr>
              <a:t>- 70 </a:t>
            </a:r>
            <a:r>
              <a:rPr lang="en-US" dirty="0"/>
              <a:t>Na gates will </a:t>
            </a:r>
            <a:r>
              <a:rPr lang="en-US" u="sng" dirty="0"/>
              <a:t>open</a:t>
            </a:r>
            <a:r>
              <a:rPr lang="en-US" dirty="0"/>
              <a:t> , and  the gates will </a:t>
            </a:r>
            <a:r>
              <a:rPr lang="en-US" u="sng" dirty="0"/>
              <a:t>close</a:t>
            </a:r>
            <a:r>
              <a:rPr lang="en-US" dirty="0"/>
              <a:t> when (mV) reaches       </a:t>
            </a:r>
            <a:r>
              <a:rPr lang="en-US" dirty="0">
                <a:solidFill>
                  <a:schemeClr val="accent4">
                    <a:lumMod val="75000"/>
                  </a:schemeClr>
                </a:solidFill>
              </a:rPr>
              <a:t>+ 30.</a:t>
            </a:r>
            <a:endParaRPr lang="en-GB" dirty="0">
              <a:solidFill>
                <a:schemeClr val="accent4">
                  <a:lumMod val="75000"/>
                </a:schemeClr>
              </a:solidFill>
            </a:endParaRPr>
          </a:p>
        </p:txBody>
      </p:sp>
      <p:sp>
        <p:nvSpPr>
          <p:cNvPr id="17" name="Isosceles Triangle 16"/>
          <p:cNvSpPr/>
          <p:nvPr/>
        </p:nvSpPr>
        <p:spPr>
          <a:xfrm>
            <a:off x="263352" y="1844824"/>
            <a:ext cx="144016" cy="144016"/>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18" name="Flowchart: Connector 17"/>
          <p:cNvSpPr/>
          <p:nvPr/>
        </p:nvSpPr>
        <p:spPr>
          <a:xfrm>
            <a:off x="263352" y="3933056"/>
            <a:ext cx="144016" cy="144016"/>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p:cNvSpPr txBox="1"/>
          <p:nvPr/>
        </p:nvSpPr>
        <p:spPr>
          <a:xfrm>
            <a:off x="623392" y="3933056"/>
            <a:ext cx="2376264" cy="1200329"/>
          </a:xfrm>
          <a:prstGeom prst="rect">
            <a:avLst/>
          </a:prstGeom>
          <a:noFill/>
        </p:spPr>
        <p:txBody>
          <a:bodyPr wrap="square" rtlCol="0">
            <a:spAutoFit/>
          </a:bodyPr>
          <a:lstStyle/>
          <a:p>
            <a:r>
              <a:rPr lang="en-US" dirty="0"/>
              <a:t>K gates will be open when (mV) reaches </a:t>
            </a:r>
            <a:r>
              <a:rPr lang="en-US" dirty="0">
                <a:solidFill>
                  <a:schemeClr val="accent4">
                    <a:lumMod val="75000"/>
                  </a:schemeClr>
                </a:solidFill>
              </a:rPr>
              <a:t>+30 </a:t>
            </a:r>
            <a:r>
              <a:rPr lang="en-US" dirty="0"/>
              <a:t>, and close when it reaches </a:t>
            </a:r>
            <a:r>
              <a:rPr lang="en-US" dirty="0">
                <a:solidFill>
                  <a:schemeClr val="accent4">
                    <a:lumMod val="75000"/>
                  </a:schemeClr>
                </a:solidFill>
              </a:rPr>
              <a:t>-90 .</a:t>
            </a:r>
            <a:endParaRPr lang="en-GB" dirty="0">
              <a:solidFill>
                <a:schemeClr val="accent4">
                  <a:lumMod val="75000"/>
                </a:schemeClr>
              </a:solidFill>
            </a:endParaRPr>
          </a:p>
        </p:txBody>
      </p:sp>
      <p:sp>
        <p:nvSpPr>
          <p:cNvPr id="21" name="Rectangle 20"/>
          <p:cNvSpPr/>
          <p:nvPr/>
        </p:nvSpPr>
        <p:spPr>
          <a:xfrm>
            <a:off x="7104112" y="1628800"/>
            <a:ext cx="360040" cy="158417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79376" y="1216874"/>
            <a:ext cx="6192688" cy="2644174"/>
          </a:xfrm>
        </p:spPr>
        <p:txBody>
          <a:bodyPr>
            <a:noAutofit/>
          </a:bodyPr>
          <a:lstStyle/>
          <a:p>
            <a:pPr marL="539496" indent="-457200"/>
            <a:r>
              <a:rPr lang="en-US" sz="1800" b="1" dirty="0"/>
              <a:t>Definition: </a:t>
            </a:r>
            <a:r>
              <a:rPr lang="en-US" sz="1800" dirty="0"/>
              <a:t>Unit of function of the central nervous system.</a:t>
            </a:r>
          </a:p>
          <a:p>
            <a:pPr marL="82296" indent="0">
              <a:buNone/>
            </a:pPr>
            <a:r>
              <a:rPr lang="en-US" sz="1800" b="1" dirty="0"/>
              <a:t>1- Soma</a:t>
            </a:r>
            <a:r>
              <a:rPr lang="en-US" sz="1800" dirty="0"/>
              <a:t>: cell body</a:t>
            </a:r>
          </a:p>
          <a:p>
            <a:pPr marL="82296" indent="0">
              <a:buNone/>
            </a:pPr>
            <a:r>
              <a:rPr lang="en-US" sz="1800" b="1" dirty="0"/>
              <a:t>2- Dendrites</a:t>
            </a:r>
            <a:r>
              <a:rPr lang="en-US" sz="1800" dirty="0"/>
              <a:t>: carry nerve impulses </a:t>
            </a:r>
          </a:p>
          <a:p>
            <a:pPr marL="356616" lvl="1" indent="0">
              <a:buNone/>
            </a:pPr>
            <a:r>
              <a:rPr lang="en-US" sz="1800" dirty="0">
                <a:solidFill>
                  <a:schemeClr val="tx1"/>
                </a:solidFill>
              </a:rPr>
              <a:t>from surroundings to soma.</a:t>
            </a:r>
          </a:p>
          <a:p>
            <a:pPr marL="82296" indent="0">
              <a:buNone/>
            </a:pPr>
            <a:r>
              <a:rPr lang="en-US" sz="1800" b="1" dirty="0"/>
              <a:t>3- </a:t>
            </a:r>
            <a:r>
              <a:rPr lang="en-US" sz="1800" b="1" u="sng" dirty="0"/>
              <a:t>Axon hillock</a:t>
            </a:r>
            <a:r>
              <a:rPr lang="en-US" sz="1800" dirty="0"/>
              <a:t>: </a:t>
            </a:r>
            <a:r>
              <a:rPr lang="en-US" sz="1800" dirty="0">
                <a:solidFill>
                  <a:schemeClr val="bg1">
                    <a:lumMod val="50000"/>
                  </a:schemeClr>
                </a:solidFill>
              </a:rPr>
              <a:t>start of action potential </a:t>
            </a:r>
          </a:p>
          <a:p>
            <a:pPr marL="82296" indent="0">
              <a:buNone/>
            </a:pPr>
            <a:r>
              <a:rPr lang="en-US" sz="1800" dirty="0">
                <a:solidFill>
                  <a:schemeClr val="bg1">
                    <a:lumMod val="50000"/>
                  </a:schemeClr>
                </a:solidFill>
              </a:rPr>
              <a:t>(because it has a lot of voltage gated Na channels)</a:t>
            </a:r>
          </a:p>
          <a:p>
            <a:pPr marL="82296" indent="0">
              <a:buNone/>
            </a:pPr>
            <a:r>
              <a:rPr lang="en-US" sz="1800" b="1" dirty="0"/>
              <a:t>4-</a:t>
            </a:r>
            <a:r>
              <a:rPr lang="en-US" sz="1800" dirty="0"/>
              <a:t> Axon and axon terminal.</a:t>
            </a:r>
          </a:p>
        </p:txBody>
      </p:sp>
      <p:sp>
        <p:nvSpPr>
          <p:cNvPr id="5" name="Title 1"/>
          <p:cNvSpPr>
            <a:spLocks noGrp="1"/>
          </p:cNvSpPr>
          <p:nvPr>
            <p:ph type="title"/>
          </p:nvPr>
        </p:nvSpPr>
        <p:spPr>
          <a:xfrm>
            <a:off x="623392" y="156602"/>
            <a:ext cx="8352928" cy="914400"/>
          </a:xfrm>
        </p:spPr>
        <p:txBody>
          <a:bodyPr>
            <a:normAutofit/>
          </a:bodyPr>
          <a:lstStyle/>
          <a:p>
            <a:r>
              <a:rPr lang="en-US" dirty="0"/>
              <a:t>The Neuron</a:t>
            </a:r>
          </a:p>
        </p:txBody>
      </p:sp>
      <p:graphicFrame>
        <p:nvGraphicFramePr>
          <p:cNvPr id="2" name="Table 1"/>
          <p:cNvGraphicFramePr>
            <a:graphicFrameLocks noGrp="1"/>
          </p:cNvGraphicFramePr>
          <p:nvPr>
            <p:extLst>
              <p:ext uri="{D42A27DB-BD31-4B8C-83A1-F6EECF244321}">
                <p14:modId xmlns:p14="http://schemas.microsoft.com/office/powerpoint/2010/main" val="1234254871"/>
              </p:ext>
            </p:extLst>
          </p:nvPr>
        </p:nvGraphicFramePr>
        <p:xfrm>
          <a:off x="407368" y="3933056"/>
          <a:ext cx="6912768" cy="2377440"/>
        </p:xfrm>
        <a:graphic>
          <a:graphicData uri="http://schemas.openxmlformats.org/drawingml/2006/table">
            <a:tbl>
              <a:tblPr firstRow="1" bandRow="1">
                <a:tableStyleId>{21E4AEA4-8DFA-4A89-87EB-49C32662AFE0}</a:tableStyleId>
              </a:tblPr>
              <a:tblGrid>
                <a:gridCol w="3456384">
                  <a:extLst>
                    <a:ext uri="{9D8B030D-6E8A-4147-A177-3AD203B41FA5}">
                      <a16:colId xmlns:a16="http://schemas.microsoft.com/office/drawing/2014/main" xmlns="" val="20000"/>
                    </a:ext>
                  </a:extLst>
                </a:gridCol>
                <a:gridCol w="3456384">
                  <a:extLst>
                    <a:ext uri="{9D8B030D-6E8A-4147-A177-3AD203B41FA5}">
                      <a16:colId xmlns:a16="http://schemas.microsoft.com/office/drawing/2014/main" xmlns="" val="20001"/>
                    </a:ext>
                  </a:extLst>
                </a:gridCol>
              </a:tblGrid>
              <a:tr h="365760">
                <a:tc>
                  <a:txBody>
                    <a:bodyPr/>
                    <a:lstStyle/>
                    <a:p>
                      <a:r>
                        <a:rPr lang="en-US" sz="1800" dirty="0"/>
                        <a:t>Axon with myelin sheath</a:t>
                      </a:r>
                    </a:p>
                  </a:txBody>
                  <a:tcPr/>
                </a:tc>
                <a:tc>
                  <a:txBody>
                    <a:bodyPr/>
                    <a:lstStyle/>
                    <a:p>
                      <a:r>
                        <a:rPr lang="en-US" sz="1800" dirty="0"/>
                        <a:t>Axon without myelin sheath</a:t>
                      </a:r>
                    </a:p>
                  </a:txBody>
                  <a:tcPr/>
                </a:tc>
                <a:extLst>
                  <a:ext uri="{0D108BD9-81ED-4DB2-BD59-A6C34878D82A}">
                    <a16:rowId xmlns:a16="http://schemas.microsoft.com/office/drawing/2014/main" xmlns="" val="10000"/>
                  </a:ext>
                </a:extLst>
              </a:tr>
              <a:tr h="2011680">
                <a:tc>
                  <a:txBody>
                    <a:bodyPr/>
                    <a:lstStyle/>
                    <a:p>
                      <a:pPr marL="82296" indent="0">
                        <a:buNone/>
                      </a:pPr>
                      <a:r>
                        <a:rPr lang="en-US" sz="1800" dirty="0"/>
                        <a:t>Myelinated axons diameter:</a:t>
                      </a:r>
                      <a:r>
                        <a:rPr lang="en-US" sz="1800" baseline="0" dirty="0"/>
                        <a:t> </a:t>
                      </a:r>
                      <a:r>
                        <a:rPr lang="en-US" sz="1800" dirty="0"/>
                        <a:t>&gt;1um</a:t>
                      </a:r>
                    </a:p>
                    <a:p>
                      <a:pPr marL="82296" indent="0">
                        <a:buNone/>
                      </a:pPr>
                      <a:r>
                        <a:rPr lang="en-US" sz="1800" u="sng" dirty="0"/>
                        <a:t>Schwann cells </a:t>
                      </a:r>
                      <a:r>
                        <a:rPr lang="en-US" sz="1800" dirty="0"/>
                        <a:t>deposit sphingomyelin </a:t>
                      </a:r>
                    </a:p>
                    <a:p>
                      <a:pPr marL="82296" indent="0">
                        <a:buNone/>
                      </a:pPr>
                      <a:r>
                        <a:rPr lang="en-US" sz="1800" dirty="0"/>
                        <a:t>(which wraps around the axon) </a:t>
                      </a:r>
                    </a:p>
                    <a:p>
                      <a:pPr marL="82296" indent="0">
                        <a:buNone/>
                      </a:pPr>
                      <a:r>
                        <a:rPr lang="en-US" sz="1800" dirty="0"/>
                        <a:t>1- increases conduction velocity</a:t>
                      </a:r>
                    </a:p>
                    <a:p>
                      <a:pPr marL="82296" indent="0">
                        <a:buNone/>
                      </a:pPr>
                      <a:r>
                        <a:rPr lang="en-US" sz="1800" dirty="0"/>
                        <a:t>2- insulation by the membrane </a:t>
                      </a:r>
                    </a:p>
                    <a:p>
                      <a:pPr marL="82296" indent="0">
                        <a:buNone/>
                      </a:pPr>
                      <a:r>
                        <a:rPr lang="en-US" sz="1800" dirty="0"/>
                        <a:t>of Schwann cells.</a:t>
                      </a:r>
                      <a:r>
                        <a:rPr lang="ar-SA" sz="1800" dirty="0"/>
                        <a:t>   (عزل) </a:t>
                      </a:r>
                      <a:endParaRPr lang="en-US" sz="1800" dirty="0"/>
                    </a:p>
                  </a:txBody>
                  <a:tcPr/>
                </a:tc>
                <a:tc>
                  <a:txBody>
                    <a:bodyPr/>
                    <a:lstStyle/>
                    <a:p>
                      <a:r>
                        <a:rPr lang="en-US" sz="1800" dirty="0"/>
                        <a:t>Unmyelinated axon diameter:  &lt;1um</a:t>
                      </a:r>
                    </a:p>
                    <a:p>
                      <a:r>
                        <a:rPr lang="en-US" sz="1800" dirty="0"/>
                        <a:t>- Type C: in the Post ganglionic Autonomic fibers, and Pain fibers.</a:t>
                      </a:r>
                    </a:p>
                    <a:p>
                      <a:r>
                        <a:rPr lang="en-US" sz="1800" dirty="0"/>
                        <a:t>Also has schwann cells but not wrapped around the axon.</a:t>
                      </a:r>
                      <a:endParaRPr lang="en-US" sz="1800" dirty="0">
                        <a:solidFill>
                          <a:schemeClr val="bg1">
                            <a:lumMod val="50000"/>
                          </a:schemeClr>
                        </a:solidFill>
                      </a:endParaRPr>
                    </a:p>
                  </a:txBody>
                  <a:tcPr/>
                </a:tc>
                <a:extLst>
                  <a:ext uri="{0D108BD9-81ED-4DB2-BD59-A6C34878D82A}">
                    <a16:rowId xmlns:a16="http://schemas.microsoft.com/office/drawing/2014/main" xmlns="" val="10001"/>
                  </a:ext>
                </a:extLst>
              </a:tr>
            </a:tbl>
          </a:graphicData>
        </a:graphic>
      </p:graphicFrame>
      <p:sp>
        <p:nvSpPr>
          <p:cNvPr id="4" name="TextBox 3"/>
          <p:cNvSpPr txBox="1"/>
          <p:nvPr/>
        </p:nvSpPr>
        <p:spPr>
          <a:xfrm>
            <a:off x="8067577" y="4149080"/>
            <a:ext cx="3077623" cy="160043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u="sng" dirty="0"/>
              <a:t>Only in male slides:</a:t>
            </a:r>
          </a:p>
          <a:p>
            <a:pPr marL="285750" indent="-285750">
              <a:buFont typeface="Arial" charset="0"/>
              <a:buChar char="•"/>
            </a:pPr>
            <a:r>
              <a:rPr lang="en-US" sz="1600" dirty="0"/>
              <a:t>An </a:t>
            </a:r>
            <a:r>
              <a:rPr lang="en-US" sz="1600" u="sng" dirty="0"/>
              <a:t>Excitable tissue</a:t>
            </a:r>
            <a:r>
              <a:rPr lang="en-US" sz="1600" dirty="0"/>
              <a:t> is </a:t>
            </a:r>
            <a:r>
              <a:rPr lang="en-GB" sz="1600" dirty="0">
                <a:solidFill>
                  <a:schemeClr val="tx1"/>
                </a:solidFill>
              </a:rPr>
              <a:t>the tissue has the capability to respond to an adequate stimulus. </a:t>
            </a:r>
            <a:endParaRPr lang="ar-AE" sz="1600">
              <a:solidFill>
                <a:schemeClr val="tx1"/>
              </a:solidFill>
            </a:endParaRPr>
          </a:p>
          <a:p>
            <a:pPr marL="285750" indent="-285750">
              <a:buFont typeface="Arial" charset="0"/>
              <a:buChar char="•"/>
            </a:pPr>
            <a:r>
              <a:rPr lang="en-US" sz="1600" dirty="0"/>
              <a:t>Examples are: nerves and muscles </a:t>
            </a:r>
          </a:p>
        </p:txBody>
      </p:sp>
      <p:pic>
        <p:nvPicPr>
          <p:cNvPr id="8" name="Picture 5" descr="210620060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0135" y="1229329"/>
            <a:ext cx="4320479" cy="261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4929A69E-7D8F-4515-9605-0315ABD4F316}" type="slidenum">
              <a:rPr lang="en-US" smtClean="0"/>
              <a:pPr/>
              <a:t>19</a:t>
            </a:fld>
            <a:endParaRPr lang="en-US" dirty="0"/>
          </a:p>
        </p:txBody>
      </p:sp>
      <p:sp>
        <p:nvSpPr>
          <p:cNvPr id="9" name="TextBox 8"/>
          <p:cNvSpPr txBox="1"/>
          <p:nvPr/>
        </p:nvSpPr>
        <p:spPr>
          <a:xfrm>
            <a:off x="7932202" y="6356350"/>
            <a:ext cx="3348374" cy="369332"/>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u="sng" dirty="0"/>
              <a:t>ONLY IN FEMALES’ SLIDES </a:t>
            </a:r>
          </a:p>
        </p:txBody>
      </p:sp>
    </p:spTree>
    <p:extLst>
      <p:ext uri="{BB962C8B-B14F-4D97-AF65-F5344CB8AC3E}">
        <p14:creationId xmlns:p14="http://schemas.microsoft.com/office/powerpoint/2010/main" val="2103858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28056" y="215396"/>
            <a:ext cx="8564488" cy="9813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800" b="1" dirty="0">
              <a:solidFill>
                <a:srgbClr val="660033"/>
              </a:solidFill>
              <a:latin typeface="Arial Black" panose="020B0A04020102020204" pitchFamily="34" charset="0"/>
            </a:endParaRPr>
          </a:p>
        </p:txBody>
      </p:sp>
      <p:sp>
        <p:nvSpPr>
          <p:cNvPr id="3" name="Content Placeholder 2"/>
          <p:cNvSpPr>
            <a:spLocks noGrp="1"/>
          </p:cNvSpPr>
          <p:nvPr>
            <p:ph sz="quarter" idx="1"/>
          </p:nvPr>
        </p:nvSpPr>
        <p:spPr>
          <a:xfrm>
            <a:off x="1981200" y="1700808"/>
            <a:ext cx="8229600" cy="4456152"/>
          </a:xfrm>
        </p:spPr>
        <p:txBody>
          <a:bodyPr>
            <a:normAutofit fontScale="92500" lnSpcReduction="10000"/>
          </a:bodyPr>
          <a:lstStyle/>
          <a:p>
            <a:pPr>
              <a:buFont typeface="Courier New" panose="02070309020205020404" pitchFamily="49" charset="0"/>
              <a:buChar char="o"/>
            </a:pPr>
            <a:r>
              <a:rPr lang="en-GB" dirty="0"/>
              <a:t>Discuss the resting membrane potential and its genesis. </a:t>
            </a:r>
          </a:p>
          <a:p>
            <a:pPr>
              <a:buFont typeface="Courier New" panose="02070309020205020404" pitchFamily="49" charset="0"/>
              <a:buChar char="o"/>
            </a:pPr>
            <a:r>
              <a:rPr lang="en-GB" dirty="0"/>
              <a:t>Know the ionic channels involved in resting membrane potential. </a:t>
            </a:r>
          </a:p>
          <a:p>
            <a:pPr>
              <a:buFont typeface="Courier New" panose="02070309020205020404" pitchFamily="49" charset="0"/>
              <a:buChar char="o"/>
            </a:pPr>
            <a:r>
              <a:rPr lang="en-GB" dirty="0"/>
              <a:t>Describe the function Na+-K+ pump and the stages of action potential. </a:t>
            </a:r>
          </a:p>
          <a:p>
            <a:pPr>
              <a:buFont typeface="Courier New" panose="02070309020205020404" pitchFamily="49" charset="0"/>
              <a:buChar char="o"/>
            </a:pPr>
            <a:r>
              <a:rPr lang="en-GB" dirty="0"/>
              <a:t>Explain the threshold Potential, local Response and action Potentials. </a:t>
            </a:r>
          </a:p>
          <a:p>
            <a:pPr>
              <a:buFont typeface="Courier New" panose="02070309020205020404" pitchFamily="49" charset="0"/>
              <a:buChar char="o"/>
            </a:pPr>
            <a:r>
              <a:rPr lang="en-GB" dirty="0"/>
              <a:t>Describe the electrical changes in membrane potential during the action potential, their chemical bases and excitability changes. </a:t>
            </a:r>
          </a:p>
          <a:p>
            <a:pPr>
              <a:buFont typeface="Courier New" panose="02070309020205020404" pitchFamily="49" charset="0"/>
              <a:buChar char="o"/>
            </a:pPr>
            <a:r>
              <a:rPr lang="en-GB" dirty="0"/>
              <a:t>Describe conduction along nerve fibers, role of myelination and how nerve fibers are classified. </a:t>
            </a:r>
          </a:p>
          <a:p>
            <a:pPr>
              <a:buFont typeface="Courier New" panose="02070309020205020404" pitchFamily="49" charset="0"/>
              <a:buChar char="o"/>
            </a:pPr>
            <a:endParaRPr lang="en-GB" dirty="0"/>
          </a:p>
        </p:txBody>
      </p:sp>
      <p:sp>
        <p:nvSpPr>
          <p:cNvPr id="5" name="Title 1"/>
          <p:cNvSpPr>
            <a:spLocks noGrp="1"/>
          </p:cNvSpPr>
          <p:nvPr>
            <p:ph type="title"/>
          </p:nvPr>
        </p:nvSpPr>
        <p:spPr>
          <a:xfrm>
            <a:off x="1991544" y="116632"/>
            <a:ext cx="8229600" cy="914400"/>
          </a:xfrm>
        </p:spPr>
        <p:txBody>
          <a:bodyPr/>
          <a:lstStyle/>
          <a:p>
            <a:r>
              <a:rPr lang="en-US" dirty="0"/>
              <a:t>Objectives </a:t>
            </a:r>
          </a:p>
        </p:txBody>
      </p:sp>
      <p:sp>
        <p:nvSpPr>
          <p:cNvPr id="2" name="Slide Number Placeholder 1"/>
          <p:cNvSpPr>
            <a:spLocks noGrp="1"/>
          </p:cNvSpPr>
          <p:nvPr>
            <p:ph type="sldNum" sz="quarter" idx="12"/>
          </p:nvPr>
        </p:nvSpPr>
        <p:spPr/>
        <p:txBody>
          <a:bodyPr/>
          <a:lstStyle/>
          <a:p>
            <a:fld id="{4929A69E-7D8F-4515-9605-0315ABD4F316}" type="slidenum">
              <a:rPr lang="en-US" smtClean="0"/>
              <a:pPr/>
              <a:t>2</a:t>
            </a:fld>
            <a:endParaRPr lang="en-US" dirty="0"/>
          </a:p>
        </p:txBody>
      </p:sp>
    </p:spTree>
    <p:extLst>
      <p:ext uri="{BB962C8B-B14F-4D97-AF65-F5344CB8AC3E}">
        <p14:creationId xmlns:p14="http://schemas.microsoft.com/office/powerpoint/2010/main" val="3727462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a:spLocks noGrp="1" noChangeArrowheads="1"/>
          </p:cNvSpPr>
          <p:nvPr>
            <p:ph type="title"/>
          </p:nvPr>
        </p:nvSpPr>
        <p:spPr bwMode="auto">
          <a:xfrm>
            <a:off x="551384" y="353178"/>
            <a:ext cx="1097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ar-SA"/>
            </a:defPPr>
            <a:lvl1pPr algn="r" rtl="1" fontAlgn="base">
              <a:spcBef>
                <a:spcPct val="0"/>
              </a:spcBef>
              <a:spcAft>
                <a:spcPct val="0"/>
              </a:spcAft>
              <a:defRPr sz="2400" u="sng" kern="1200">
                <a:solidFill>
                  <a:schemeClr val="tx1"/>
                </a:solidFill>
                <a:latin typeface="Arial" charset="0"/>
                <a:ea typeface="+mn-ea"/>
                <a:cs typeface="Arial" charset="0"/>
              </a:defRPr>
            </a:lvl1pPr>
            <a:lvl2pPr marL="457200" algn="r" rtl="1" fontAlgn="base">
              <a:spcBef>
                <a:spcPct val="0"/>
              </a:spcBef>
              <a:spcAft>
                <a:spcPct val="0"/>
              </a:spcAft>
              <a:defRPr sz="2400" u="sng" kern="1200">
                <a:solidFill>
                  <a:schemeClr val="tx1"/>
                </a:solidFill>
                <a:latin typeface="Arial" charset="0"/>
                <a:ea typeface="+mn-ea"/>
                <a:cs typeface="Arial" charset="0"/>
              </a:defRPr>
            </a:lvl2pPr>
            <a:lvl3pPr marL="914400" algn="r" rtl="1" fontAlgn="base">
              <a:spcBef>
                <a:spcPct val="0"/>
              </a:spcBef>
              <a:spcAft>
                <a:spcPct val="0"/>
              </a:spcAft>
              <a:defRPr sz="2400" u="sng" kern="1200">
                <a:solidFill>
                  <a:schemeClr val="tx1"/>
                </a:solidFill>
                <a:latin typeface="Arial" charset="0"/>
                <a:ea typeface="+mn-ea"/>
                <a:cs typeface="Arial" charset="0"/>
              </a:defRPr>
            </a:lvl3pPr>
            <a:lvl4pPr marL="1371600" algn="r" rtl="1" fontAlgn="base">
              <a:spcBef>
                <a:spcPct val="0"/>
              </a:spcBef>
              <a:spcAft>
                <a:spcPct val="0"/>
              </a:spcAft>
              <a:defRPr sz="2400" u="sng" kern="1200">
                <a:solidFill>
                  <a:schemeClr val="tx1"/>
                </a:solidFill>
                <a:latin typeface="Arial" charset="0"/>
                <a:ea typeface="+mn-ea"/>
                <a:cs typeface="Arial" charset="0"/>
              </a:defRPr>
            </a:lvl4pPr>
            <a:lvl5pPr marL="1828800" algn="r" rtl="1" fontAlgn="base">
              <a:spcBef>
                <a:spcPct val="0"/>
              </a:spcBef>
              <a:spcAft>
                <a:spcPct val="0"/>
              </a:spcAft>
              <a:defRPr sz="2400" u="sng" kern="1200">
                <a:solidFill>
                  <a:schemeClr val="tx1"/>
                </a:solidFill>
                <a:latin typeface="Arial" charset="0"/>
                <a:ea typeface="+mn-ea"/>
                <a:cs typeface="Arial" charset="0"/>
              </a:defRPr>
            </a:lvl5pPr>
            <a:lvl6pPr marL="2286000" algn="l" defTabSz="914400" rtl="0" eaLnBrk="1" latinLnBrk="0" hangingPunct="1">
              <a:defRPr sz="2400" u="sng" kern="1200">
                <a:solidFill>
                  <a:schemeClr val="tx1"/>
                </a:solidFill>
                <a:latin typeface="Arial" charset="0"/>
                <a:ea typeface="+mn-ea"/>
                <a:cs typeface="Arial" charset="0"/>
              </a:defRPr>
            </a:lvl6pPr>
            <a:lvl7pPr marL="2743200" algn="l" defTabSz="914400" rtl="0" eaLnBrk="1" latinLnBrk="0" hangingPunct="1">
              <a:defRPr sz="2400" u="sng" kern="1200">
                <a:solidFill>
                  <a:schemeClr val="tx1"/>
                </a:solidFill>
                <a:latin typeface="Arial" charset="0"/>
                <a:ea typeface="+mn-ea"/>
                <a:cs typeface="Arial" charset="0"/>
              </a:defRPr>
            </a:lvl7pPr>
            <a:lvl8pPr marL="3200400" algn="l" defTabSz="914400" rtl="0" eaLnBrk="1" latinLnBrk="0" hangingPunct="1">
              <a:defRPr sz="2400" u="sng" kern="1200">
                <a:solidFill>
                  <a:schemeClr val="tx1"/>
                </a:solidFill>
                <a:latin typeface="Arial" charset="0"/>
                <a:ea typeface="+mn-ea"/>
                <a:cs typeface="Arial" charset="0"/>
              </a:defRPr>
            </a:lvl8pPr>
            <a:lvl9pPr marL="3657600" algn="l" defTabSz="914400" rtl="0" eaLnBrk="1" latinLnBrk="0" hangingPunct="1">
              <a:defRPr sz="2400" u="sng" kern="1200">
                <a:solidFill>
                  <a:schemeClr val="tx1"/>
                </a:solidFill>
                <a:latin typeface="Arial" charset="0"/>
                <a:ea typeface="+mn-ea"/>
                <a:cs typeface="Arial" charset="0"/>
              </a:defRPr>
            </a:lvl9pPr>
          </a:lstStyle>
          <a:p>
            <a:pPr algn="l" eaLnBrk="1" hangingPunct="1"/>
            <a:r>
              <a:rPr lang="en-US" altLang="en-US" sz="3200" u="none" dirty="0">
                <a:solidFill>
                  <a:schemeClr val="tx2"/>
                </a:solidFill>
                <a:latin typeface="+mj-lt"/>
              </a:rPr>
              <a:t>Direction of AP Propagation (Conduction) </a:t>
            </a:r>
            <a:endParaRPr lang="ar-SA" altLang="en-US" sz="3200" u="none" dirty="0">
              <a:solidFill>
                <a:schemeClr val="tx2"/>
              </a:solidFill>
              <a:latin typeface="+mj-lt"/>
            </a:endParaRPr>
          </a:p>
        </p:txBody>
      </p:sp>
      <p:sp>
        <p:nvSpPr>
          <p:cNvPr id="6" name="TextBox 10"/>
          <p:cNvSpPr txBox="1">
            <a:spLocks noGrp="1" noChangeArrowheads="1"/>
          </p:cNvSpPr>
          <p:nvPr>
            <p:ph sz="quarter" idx="1"/>
          </p:nvPr>
        </p:nvSpPr>
        <p:spPr bwMode="auto">
          <a:xfrm>
            <a:off x="193797" y="1258274"/>
            <a:ext cx="5400600" cy="4401205"/>
          </a:xfrm>
          <a:prstGeom prst="rect">
            <a:avLst/>
          </a:prstGeom>
          <a:noFill/>
          <a:ln w="9525">
            <a:noFill/>
            <a:miter lim="800000"/>
            <a:headEnd/>
            <a:tailEnd/>
          </a:ln>
        </p:spPr>
        <p:txBody>
          <a:bodyPr wrap="square">
            <a:spAutoFit/>
          </a:bodyPr>
          <a:lstStyle>
            <a:defPPr>
              <a:defRPr lang="ar-SA"/>
            </a:defPPr>
            <a:lvl1pPr algn="r" rtl="1" fontAlgn="base">
              <a:spcBef>
                <a:spcPct val="0"/>
              </a:spcBef>
              <a:spcAft>
                <a:spcPct val="0"/>
              </a:spcAft>
              <a:defRPr sz="2400" u="sng" kern="1200">
                <a:solidFill>
                  <a:schemeClr val="tx1"/>
                </a:solidFill>
                <a:latin typeface="Arial" charset="0"/>
                <a:ea typeface="+mn-ea"/>
                <a:cs typeface="Arial" charset="0"/>
              </a:defRPr>
            </a:lvl1pPr>
            <a:lvl2pPr marL="457200" algn="r" rtl="1" fontAlgn="base">
              <a:spcBef>
                <a:spcPct val="0"/>
              </a:spcBef>
              <a:spcAft>
                <a:spcPct val="0"/>
              </a:spcAft>
              <a:defRPr sz="2400" u="sng" kern="1200">
                <a:solidFill>
                  <a:schemeClr val="tx1"/>
                </a:solidFill>
                <a:latin typeface="Arial" charset="0"/>
                <a:ea typeface="+mn-ea"/>
                <a:cs typeface="Arial" charset="0"/>
              </a:defRPr>
            </a:lvl2pPr>
            <a:lvl3pPr marL="914400" algn="r" rtl="1" fontAlgn="base">
              <a:spcBef>
                <a:spcPct val="0"/>
              </a:spcBef>
              <a:spcAft>
                <a:spcPct val="0"/>
              </a:spcAft>
              <a:defRPr sz="2400" u="sng" kern="1200">
                <a:solidFill>
                  <a:schemeClr val="tx1"/>
                </a:solidFill>
                <a:latin typeface="Arial" charset="0"/>
                <a:ea typeface="+mn-ea"/>
                <a:cs typeface="Arial" charset="0"/>
              </a:defRPr>
            </a:lvl3pPr>
            <a:lvl4pPr marL="1371600" algn="r" rtl="1" fontAlgn="base">
              <a:spcBef>
                <a:spcPct val="0"/>
              </a:spcBef>
              <a:spcAft>
                <a:spcPct val="0"/>
              </a:spcAft>
              <a:defRPr sz="2400" u="sng" kern="1200">
                <a:solidFill>
                  <a:schemeClr val="tx1"/>
                </a:solidFill>
                <a:latin typeface="Arial" charset="0"/>
                <a:ea typeface="+mn-ea"/>
                <a:cs typeface="Arial" charset="0"/>
              </a:defRPr>
            </a:lvl4pPr>
            <a:lvl5pPr marL="1828800" algn="r" rtl="1" fontAlgn="base">
              <a:spcBef>
                <a:spcPct val="0"/>
              </a:spcBef>
              <a:spcAft>
                <a:spcPct val="0"/>
              </a:spcAft>
              <a:defRPr sz="2400" u="sng" kern="1200">
                <a:solidFill>
                  <a:schemeClr val="tx1"/>
                </a:solidFill>
                <a:latin typeface="Arial" charset="0"/>
                <a:ea typeface="+mn-ea"/>
                <a:cs typeface="Arial" charset="0"/>
              </a:defRPr>
            </a:lvl5pPr>
            <a:lvl6pPr marL="2286000" algn="l" defTabSz="914400" rtl="0" eaLnBrk="1" latinLnBrk="0" hangingPunct="1">
              <a:defRPr sz="2400" u="sng" kern="1200">
                <a:solidFill>
                  <a:schemeClr val="tx1"/>
                </a:solidFill>
                <a:latin typeface="Arial" charset="0"/>
                <a:ea typeface="+mn-ea"/>
                <a:cs typeface="Arial" charset="0"/>
              </a:defRPr>
            </a:lvl6pPr>
            <a:lvl7pPr marL="2743200" algn="l" defTabSz="914400" rtl="0" eaLnBrk="1" latinLnBrk="0" hangingPunct="1">
              <a:defRPr sz="2400" u="sng" kern="1200">
                <a:solidFill>
                  <a:schemeClr val="tx1"/>
                </a:solidFill>
                <a:latin typeface="Arial" charset="0"/>
                <a:ea typeface="+mn-ea"/>
                <a:cs typeface="Arial" charset="0"/>
              </a:defRPr>
            </a:lvl7pPr>
            <a:lvl8pPr marL="3200400" algn="l" defTabSz="914400" rtl="0" eaLnBrk="1" latinLnBrk="0" hangingPunct="1">
              <a:defRPr sz="2400" u="sng" kern="1200">
                <a:solidFill>
                  <a:schemeClr val="tx1"/>
                </a:solidFill>
                <a:latin typeface="Arial" charset="0"/>
                <a:ea typeface="+mn-ea"/>
                <a:cs typeface="Arial" charset="0"/>
              </a:defRPr>
            </a:lvl8pPr>
            <a:lvl9pPr marL="3657600" algn="l" defTabSz="914400" rtl="0" eaLnBrk="1" latinLnBrk="0" hangingPunct="1">
              <a:defRPr sz="2400" u="sng" kern="1200">
                <a:solidFill>
                  <a:schemeClr val="tx1"/>
                </a:solidFill>
                <a:latin typeface="Arial" charset="0"/>
                <a:ea typeface="+mn-ea"/>
                <a:cs typeface="Arial" charset="0"/>
              </a:defRPr>
            </a:lvl9pPr>
          </a:lstStyle>
          <a:p>
            <a:pPr algn="l" rtl="0">
              <a:defRPr/>
            </a:pPr>
            <a:r>
              <a:rPr lang="en-US" u="none" dirty="0">
                <a:solidFill>
                  <a:schemeClr val="tx1">
                    <a:lumMod val="95000"/>
                    <a:lumOff val="5000"/>
                  </a:schemeClr>
                </a:solidFill>
                <a:cs typeface="Arial" pitchFamily="34" charset="0"/>
              </a:rPr>
              <a:t>Artificial Electrical Stimulation :-</a:t>
            </a:r>
            <a:endParaRPr lang="ar-SA" u="none" dirty="0">
              <a:solidFill>
                <a:schemeClr val="tx1">
                  <a:lumMod val="95000"/>
                  <a:lumOff val="5000"/>
                </a:schemeClr>
              </a:solidFill>
              <a:cs typeface="Arial" pitchFamily="34" charset="0"/>
            </a:endParaRPr>
          </a:p>
          <a:p>
            <a:pPr algn="l" rtl="0">
              <a:defRPr/>
            </a:pPr>
            <a:endParaRPr lang="en-US" u="none" dirty="0">
              <a:solidFill>
                <a:schemeClr val="tx1">
                  <a:lumMod val="95000"/>
                  <a:lumOff val="5000"/>
                </a:schemeClr>
              </a:solidFill>
              <a:cs typeface="Arial" pitchFamily="34" charset="0"/>
            </a:endParaRPr>
          </a:p>
          <a:p>
            <a:pPr algn="l" rtl="0"/>
            <a:r>
              <a:rPr lang="en-US" altLang="en-US" u="none" dirty="0"/>
              <a:t>Under Artificial condition of electrical stimulation in the laboratory  , the AP propagates  </a:t>
            </a:r>
            <a:r>
              <a:rPr lang="en-US" altLang="en-US" u="none" dirty="0">
                <a:solidFill>
                  <a:srgbClr val="FF0000"/>
                </a:solidFill>
              </a:rPr>
              <a:t>in both directions .</a:t>
            </a:r>
          </a:p>
          <a:p>
            <a:pPr algn="l" rtl="0"/>
            <a:endParaRPr lang="ar-SA" altLang="en-US" u="none" dirty="0">
              <a:solidFill>
                <a:srgbClr val="FF0000"/>
              </a:solidFill>
            </a:endParaRPr>
          </a:p>
          <a:p>
            <a:pPr algn="l" rtl="0"/>
            <a:r>
              <a:rPr lang="en-US" altLang="en-US" u="none" dirty="0"/>
              <a:t>But normally, AP starts  in axon hillock &amp; propagates distally in </a:t>
            </a:r>
            <a:r>
              <a:rPr lang="en-US" altLang="en-US" u="none" dirty="0">
                <a:solidFill>
                  <a:srgbClr val="FF0000"/>
                </a:solidFill>
              </a:rPr>
              <a:t>one direction</a:t>
            </a:r>
          </a:p>
          <a:p>
            <a:pPr algn="l" rtl="0"/>
            <a:r>
              <a:rPr lang="en-US" sz="2000" u="none" dirty="0">
                <a:solidFill>
                  <a:schemeClr val="bg1">
                    <a:lumMod val="50000"/>
                  </a:schemeClr>
                </a:solidFill>
              </a:rPr>
              <a:t>AP starts at axon hillock Because it is full of voltage gated Na channels</a:t>
            </a:r>
            <a:endParaRPr lang="en-US" altLang="en-US" sz="2000" u="none" dirty="0">
              <a:solidFill>
                <a:schemeClr val="bg1">
                  <a:lumMod val="50000"/>
                </a:schemeClr>
              </a:solidFill>
            </a:endParaRPr>
          </a:p>
          <a:p>
            <a:pPr algn="l" rtl="0">
              <a:defRPr/>
            </a:pPr>
            <a:endParaRPr lang="ar-SA" u="none" dirty="0">
              <a:solidFill>
                <a:schemeClr val="tx1">
                  <a:lumMod val="95000"/>
                  <a:lumOff val="5000"/>
                </a:schemeClr>
              </a:solidFill>
              <a:cs typeface="Arial" pitchFamily="34" charset="0"/>
            </a:endParaRPr>
          </a:p>
        </p:txBody>
      </p:sp>
      <p:pic>
        <p:nvPicPr>
          <p:cNvPr id="7" name="Picture 2" descr="C:\Users\USER\Desktop\New Picture (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258274"/>
            <a:ext cx="4594593" cy="197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6283794" y="3267761"/>
            <a:ext cx="4982344" cy="3472514"/>
            <a:chOff x="5591944" y="1448779"/>
            <a:chExt cx="2851932" cy="4824537"/>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2347" y="1448779"/>
              <a:ext cx="2761529" cy="4824537"/>
            </a:xfrm>
            <a:prstGeom prst="rect">
              <a:avLst/>
            </a:prstGeom>
          </p:spPr>
        </p:pic>
        <p:sp>
          <p:nvSpPr>
            <p:cNvPr id="10" name="Rectangle 9"/>
            <p:cNvSpPr/>
            <p:nvPr/>
          </p:nvSpPr>
          <p:spPr>
            <a:xfrm>
              <a:off x="5591944" y="2780927"/>
              <a:ext cx="936104" cy="333404"/>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Az</a:t>
              </a:r>
              <a:r>
                <a:rPr lang="en-US" dirty="0">
                  <a:solidFill>
                    <a:schemeClr val="tx1"/>
                  </a:solidFill>
                </a:rPr>
                <a:t>axon hillock</a:t>
              </a:r>
              <a:endParaRPr lang="en-US" dirty="0"/>
            </a:p>
          </p:txBody>
        </p:sp>
      </p:grpSp>
      <p:cxnSp>
        <p:nvCxnSpPr>
          <p:cNvPr id="13" name="Straight Arrow Connector 12"/>
          <p:cNvCxnSpPr/>
          <p:nvPr/>
        </p:nvCxnSpPr>
        <p:spPr>
          <a:xfrm>
            <a:off x="5217985" y="2636912"/>
            <a:ext cx="87801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4943872" y="4366922"/>
            <a:ext cx="87801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8481109" y="4346574"/>
            <a:ext cx="0" cy="18187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919174" y="1772816"/>
            <a:ext cx="56193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853933" y="1759248"/>
            <a:ext cx="558834" cy="83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5"/>
          <p:cNvSpPr txBox="1"/>
          <p:nvPr/>
        </p:nvSpPr>
        <p:spPr>
          <a:xfrm>
            <a:off x="8833255" y="431461"/>
            <a:ext cx="2160240" cy="584775"/>
          </a:xfrm>
          <a:prstGeom prst="rect">
            <a:avLst/>
          </a:prstGeom>
          <a:noFill/>
        </p:spPr>
        <p:txBody>
          <a:bodyPr wrap="square" rtlCol="0">
            <a:spAutoFit/>
          </a:bodyPr>
          <a:lstStyle/>
          <a:p>
            <a:pPr algn="ctr"/>
            <a:r>
              <a:rPr lang="en-US" altLang="en-US" sz="3200" dirty="0">
                <a:solidFill>
                  <a:schemeClr val="tx2"/>
                </a:solidFill>
                <a:hlinkClick r:id="rId5"/>
              </a:rPr>
              <a:t>video</a:t>
            </a:r>
            <a:endParaRPr lang="en-GB" altLang="en-US" sz="3200" dirty="0">
              <a:solidFill>
                <a:schemeClr val="tx2"/>
              </a:solidFill>
            </a:endParaRPr>
          </a:p>
        </p:txBody>
      </p:sp>
      <p:sp>
        <p:nvSpPr>
          <p:cNvPr id="2" name="Slide Number Placeholder 1"/>
          <p:cNvSpPr>
            <a:spLocks noGrp="1"/>
          </p:cNvSpPr>
          <p:nvPr>
            <p:ph type="sldNum" sz="quarter" idx="12"/>
          </p:nvPr>
        </p:nvSpPr>
        <p:spPr/>
        <p:txBody>
          <a:bodyPr/>
          <a:lstStyle/>
          <a:p>
            <a:fld id="{4929A69E-7D8F-4515-9605-0315ABD4F316}" type="slidenum">
              <a:rPr lang="en-US" smtClean="0"/>
              <a:pPr/>
              <a:t>20</a:t>
            </a:fld>
            <a:endParaRPr lang="en-US" dirty="0"/>
          </a:p>
        </p:txBody>
      </p:sp>
    </p:spTree>
    <p:extLst>
      <p:ext uri="{BB962C8B-B14F-4D97-AF65-F5344CB8AC3E}">
        <p14:creationId xmlns:p14="http://schemas.microsoft.com/office/powerpoint/2010/main" val="1905817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32656"/>
            <a:ext cx="10972800" cy="720080"/>
          </a:xfrm>
        </p:spPr>
        <p:txBody>
          <a:bodyPr anchor="t">
            <a:noAutofit/>
          </a:bodyPr>
          <a:lstStyle/>
          <a:p>
            <a:r>
              <a:rPr lang="en-GB" altLang="en-US" dirty="0"/>
              <a:t>Propagation of Action Potential</a:t>
            </a:r>
            <a:r>
              <a:rPr lang="en-GB" altLang="en-US" u="sng" dirty="0"/>
              <a:t/>
            </a:r>
            <a:br>
              <a:rPr lang="en-GB" altLang="en-US" u="sng" dirty="0"/>
            </a:b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015210380"/>
              </p:ext>
            </p:extLst>
          </p:nvPr>
        </p:nvGraphicFramePr>
        <p:xfrm>
          <a:off x="609600" y="1682957"/>
          <a:ext cx="7142584" cy="4043172"/>
        </p:xfrm>
        <a:graphic>
          <a:graphicData uri="http://schemas.openxmlformats.org/drawingml/2006/table">
            <a:tbl>
              <a:tblPr firstRow="1" bandRow="1">
                <a:tableStyleId>{21E4AEA4-8DFA-4A89-87EB-49C32662AFE0}</a:tableStyleId>
              </a:tblPr>
              <a:tblGrid>
                <a:gridCol w="3705318">
                  <a:extLst>
                    <a:ext uri="{9D8B030D-6E8A-4147-A177-3AD203B41FA5}">
                      <a16:colId xmlns:a16="http://schemas.microsoft.com/office/drawing/2014/main" xmlns="" val="20000"/>
                    </a:ext>
                  </a:extLst>
                </a:gridCol>
                <a:gridCol w="3437266">
                  <a:extLst>
                    <a:ext uri="{9D8B030D-6E8A-4147-A177-3AD203B41FA5}">
                      <a16:colId xmlns:a16="http://schemas.microsoft.com/office/drawing/2014/main" xmlns="" val="20001"/>
                    </a:ext>
                  </a:extLst>
                </a:gridCol>
              </a:tblGrid>
              <a:tr h="350520">
                <a:tc>
                  <a:txBody>
                    <a:bodyPr/>
                    <a:lstStyle/>
                    <a:p>
                      <a:pPr algn="ctr"/>
                      <a:r>
                        <a:rPr lang="en-US" sz="1700" dirty="0"/>
                        <a:t>Myelinated</a:t>
                      </a:r>
                      <a:r>
                        <a:rPr lang="en-US" sz="1700" baseline="0" dirty="0"/>
                        <a:t> nerve fibers </a:t>
                      </a:r>
                      <a:endParaRPr lang="en-US" sz="1700" dirty="0"/>
                    </a:p>
                  </a:txBody>
                  <a:tcPr/>
                </a:tc>
                <a:tc>
                  <a:txBody>
                    <a:bodyPr/>
                    <a:lstStyle/>
                    <a:p>
                      <a:pPr algn="ctr"/>
                      <a:r>
                        <a:rPr lang="en-GB" altLang="en-US" sz="1700" u="none" dirty="0"/>
                        <a:t>Non- myelinated nerves</a:t>
                      </a:r>
                      <a:endParaRPr lang="en-US" sz="1700" u="none" dirty="0">
                        <a:solidFill>
                          <a:schemeClr val="bg1"/>
                        </a:solidFill>
                      </a:endParaRPr>
                    </a:p>
                  </a:txBody>
                  <a:tcPr/>
                </a:tc>
                <a:extLst>
                  <a:ext uri="{0D108BD9-81ED-4DB2-BD59-A6C34878D82A}">
                    <a16:rowId xmlns:a16="http://schemas.microsoft.com/office/drawing/2014/main" xmlns="" val="10000"/>
                  </a:ext>
                </a:extLst>
              </a:tr>
              <a:tr h="3692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700" u="sng" dirty="0"/>
                        <a:t>Saltatory conduction ( jumping)</a:t>
                      </a:r>
                    </a:p>
                    <a:p>
                      <a:pPr lvl="1">
                        <a:lnSpc>
                          <a:spcPct val="90000"/>
                        </a:lnSpc>
                      </a:pPr>
                      <a:endParaRPr lang="en-US" altLang="en-US" sz="1700" dirty="0"/>
                    </a:p>
                    <a:p>
                      <a:pPr marL="342900" lvl="0" indent="-342900" algn="l" rtl="0" eaLnBrk="1" latinLnBrk="0" hangingPunct="1">
                        <a:lnSpc>
                          <a:spcPct val="90000"/>
                        </a:lnSpc>
                        <a:buFont typeface="Courier New" panose="02070309020205020404" pitchFamily="49" charset="0"/>
                        <a:buChar char="o"/>
                      </a:pPr>
                      <a:r>
                        <a:rPr kumimoji="0" lang="en-US" altLang="en-US" sz="1700" kern="1200" dirty="0"/>
                        <a:t>Many times faster transmission</a:t>
                      </a:r>
                    </a:p>
                    <a:p>
                      <a:pPr marL="800100" lvl="1" indent="-342900" algn="l" rtl="0" eaLnBrk="1" latinLnBrk="0" hangingPunct="1">
                        <a:lnSpc>
                          <a:spcPct val="90000"/>
                        </a:lnSpc>
                        <a:buFont typeface="Courier New" panose="02070309020205020404" pitchFamily="49" charset="0"/>
                        <a:buChar char="o"/>
                      </a:pPr>
                      <a:endParaRPr kumimoji="0" lang="en-US" altLang="en-US" sz="1700" kern="1200" dirty="0"/>
                    </a:p>
                    <a:p>
                      <a:pPr marL="342900" lvl="0" indent="-342900" algn="l" rtl="0" eaLnBrk="1" latinLnBrk="0" hangingPunct="1">
                        <a:lnSpc>
                          <a:spcPct val="90000"/>
                        </a:lnSpc>
                        <a:buFont typeface="Courier New" panose="02070309020205020404" pitchFamily="49" charset="0"/>
                        <a:buChar char="o"/>
                      </a:pPr>
                      <a:r>
                        <a:rPr kumimoji="0" lang="en-US" altLang="en-US" sz="1700" kern="1200" dirty="0"/>
                        <a:t>Action potential skips from one node of Ranvier to the next</a:t>
                      </a:r>
                    </a:p>
                    <a:p>
                      <a:pPr>
                        <a:lnSpc>
                          <a:spcPct val="80000"/>
                        </a:lnSpc>
                        <a:buNone/>
                      </a:pPr>
                      <a:endParaRPr lang="en-US" altLang="en-US" sz="1700" u="sng" dirty="0"/>
                    </a:p>
                    <a:p>
                      <a:pPr>
                        <a:lnSpc>
                          <a:spcPct val="80000"/>
                        </a:lnSpc>
                        <a:buNone/>
                      </a:pPr>
                      <a:r>
                        <a:rPr lang="en-US" altLang="en-US" sz="1700" u="sng" dirty="0"/>
                        <a:t>Value:-</a:t>
                      </a:r>
                    </a:p>
                    <a:p>
                      <a:pPr>
                        <a:lnSpc>
                          <a:spcPct val="80000"/>
                        </a:lnSpc>
                        <a:buNone/>
                      </a:pPr>
                      <a:endParaRPr lang="en-US" altLang="en-US" sz="1700" u="sng" dirty="0"/>
                    </a:p>
                    <a:p>
                      <a:pPr>
                        <a:lnSpc>
                          <a:spcPct val="80000"/>
                        </a:lnSpc>
                        <a:buNone/>
                      </a:pPr>
                      <a:r>
                        <a:rPr lang="en-US" altLang="en-US" sz="1700" dirty="0"/>
                        <a:t>1- ↑  velocity of conduction  of nerve impulses</a:t>
                      </a:r>
                    </a:p>
                    <a:p>
                      <a:pPr>
                        <a:lnSpc>
                          <a:spcPct val="80000"/>
                        </a:lnSpc>
                        <a:buNone/>
                      </a:pPr>
                      <a:endParaRPr lang="en-US" altLang="en-US" sz="1700" dirty="0"/>
                    </a:p>
                    <a:p>
                      <a:pPr>
                        <a:lnSpc>
                          <a:spcPct val="80000"/>
                        </a:lnSpc>
                        <a:buNone/>
                      </a:pPr>
                      <a:r>
                        <a:rPr lang="en-US" altLang="en-US" sz="1700" dirty="0"/>
                        <a:t>2- Conserve energy for axon because only nodes depolarize</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altLang="en-US" sz="1700" u="none" dirty="0"/>
                        <a:t>لان عدد </a:t>
                      </a:r>
                      <a:r>
                        <a:rPr lang="en-US" altLang="en-US" sz="1700" u="none" dirty="0"/>
                        <a:t> AP </a:t>
                      </a:r>
                      <a:r>
                        <a:rPr lang="ar-SA" altLang="en-US" sz="1700" u="none" dirty="0"/>
                        <a:t>أقل بالتالي يحتاج طاقة أقل لذلك يعتبر </a:t>
                      </a:r>
                      <a:r>
                        <a:rPr lang="en-US" altLang="en-US" sz="1700" u="none" dirty="0"/>
                        <a:t>energy conserving</a:t>
                      </a:r>
                    </a:p>
                  </a:txBody>
                  <a:tcPr/>
                </a:tc>
                <a:tc>
                  <a:txBody>
                    <a:bodyPr/>
                    <a:lstStyle/>
                    <a:p>
                      <a:r>
                        <a:rPr lang="en-GB" altLang="en-US" sz="1700" u="sng" dirty="0"/>
                        <a:t>(local circuits)=point to point</a:t>
                      </a:r>
                      <a:endParaRPr lang="en-US" altLang="en-US" sz="1700" u="sng" dirty="0"/>
                    </a:p>
                    <a:p>
                      <a:r>
                        <a:rPr lang="en-US" altLang="en-US" sz="1700" dirty="0"/>
                        <a:t> </a:t>
                      </a:r>
                    </a:p>
                    <a:p>
                      <a:pPr marL="342900" indent="-342900">
                        <a:buFont typeface="Courier New" panose="02070309020205020404" pitchFamily="49" charset="0"/>
                        <a:buChar char="o"/>
                      </a:pPr>
                      <a:r>
                        <a:rPr lang="en-US" sz="1700" dirty="0"/>
                        <a:t>Slower</a:t>
                      </a:r>
                    </a:p>
                    <a:p>
                      <a:pPr marL="0" indent="0">
                        <a:buFont typeface="Courier New" panose="02070309020205020404" pitchFamily="49" charset="0"/>
                        <a:buNone/>
                      </a:pPr>
                      <a:endParaRPr lang="en-US" sz="1700" dirty="0"/>
                    </a:p>
                    <a:p>
                      <a:pPr marL="342900" indent="-342900">
                        <a:buFont typeface="Courier New" panose="02070309020205020404" pitchFamily="49" charset="0"/>
                        <a:buChar char="o"/>
                      </a:pPr>
                      <a:r>
                        <a:rPr lang="en-US" sz="1700" dirty="0"/>
                        <a:t> </a:t>
                      </a:r>
                      <a:r>
                        <a:rPr lang="en-US" altLang="en-US" sz="1700" dirty="0"/>
                        <a:t>Depolarization pass </a:t>
                      </a:r>
                      <a:r>
                        <a:rPr lang="en-US" altLang="en-US" sz="1700" u="none" dirty="0"/>
                        <a:t>by local circuits. </a:t>
                      </a:r>
                    </a:p>
                    <a:p>
                      <a:endParaRPr lang="en-US" sz="1700" dirty="0"/>
                    </a:p>
                    <a:p>
                      <a:endParaRPr lang="en-US" sz="1700" dirty="0"/>
                    </a:p>
                  </a:txBody>
                  <a:tcPr/>
                </a:tc>
                <a:extLst>
                  <a:ext uri="{0D108BD9-81ED-4DB2-BD59-A6C34878D82A}">
                    <a16:rowId xmlns:a16="http://schemas.microsoft.com/office/drawing/2014/main" xmlns="" val="10001"/>
                  </a:ext>
                </a:extLst>
              </a:tr>
            </a:tbl>
          </a:graphicData>
        </a:graphic>
      </p:graphicFrame>
      <p:pic>
        <p:nvPicPr>
          <p:cNvPr id="9" name="Picture 2"/>
          <p:cNvPicPr>
            <a:picLocks noGrp="1" noChangeAspect="1" noChangeArrowheads="1"/>
          </p:cNvPicPr>
          <p:nvPr>
            <p:ph sz="quarter" idx="1"/>
          </p:nvPr>
        </p:nvPicPr>
        <p:blipFill>
          <a:blip r:embed="rId2" cstate="print"/>
          <a:srcRect/>
          <a:stretch>
            <a:fillRect/>
          </a:stretch>
        </p:blipFill>
        <p:spPr bwMode="auto">
          <a:xfrm>
            <a:off x="8198024" y="3092475"/>
            <a:ext cx="3384376" cy="1224136"/>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4929A69E-7D8F-4515-9605-0315ABD4F316}" type="slidenum">
              <a:rPr lang="en-US" smtClean="0"/>
              <a:pPr/>
              <a:t>21</a:t>
            </a:fld>
            <a:endParaRPr lang="en-US" dirty="0"/>
          </a:p>
        </p:txBody>
      </p:sp>
    </p:spTree>
    <p:extLst>
      <p:ext uri="{BB962C8B-B14F-4D97-AF65-F5344CB8AC3E}">
        <p14:creationId xmlns:p14="http://schemas.microsoft.com/office/powerpoint/2010/main" val="3946100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32656"/>
            <a:ext cx="10972800" cy="720080"/>
          </a:xfrm>
        </p:spPr>
        <p:txBody>
          <a:bodyPr anchor="t">
            <a:noAutofit/>
          </a:bodyPr>
          <a:lstStyle/>
          <a:p>
            <a:r>
              <a:rPr lang="en-GB" altLang="en-US" dirty="0"/>
              <a:t>Propagation of Action Potential</a:t>
            </a:r>
            <a:r>
              <a:rPr lang="en-GB" altLang="en-US" u="sng" dirty="0"/>
              <a:t/>
            </a:r>
            <a:br>
              <a:rPr lang="en-GB" altLang="en-US" u="sng" dirty="0"/>
            </a:br>
            <a:endParaRPr lang="en-US" dirty="0"/>
          </a:p>
        </p:txBody>
      </p:sp>
      <p:pic>
        <p:nvPicPr>
          <p:cNvPr id="4" name="Picture 4" descr="f12-17_saltatory_conduc_c"/>
          <p:cNvPicPr>
            <a:picLocks noChangeAspect="1" noChangeArrowheads="1"/>
          </p:cNvPicPr>
          <p:nvPr/>
        </p:nvPicPr>
        <p:blipFill>
          <a:blip r:embed="rId2" cstate="print">
            <a:extLst>
              <a:ext uri="{28A0092B-C50C-407E-A947-70E740481C1C}">
                <a14:useLocalDpi xmlns:a14="http://schemas.microsoft.com/office/drawing/2010/main" val="0"/>
              </a:ext>
            </a:extLst>
          </a:blip>
          <a:srcRect t="6859"/>
          <a:stretch>
            <a:fillRect/>
          </a:stretch>
        </p:blipFill>
        <p:spPr bwMode="auto">
          <a:xfrm>
            <a:off x="407368" y="1196752"/>
            <a:ext cx="6840760"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210620060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152" y="1268760"/>
            <a:ext cx="4139754" cy="461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4929A69E-7D8F-4515-9605-0315ABD4F316}" type="slidenum">
              <a:rPr lang="en-US" smtClean="0"/>
              <a:pPr/>
              <a:t>22</a:t>
            </a:fld>
            <a:endParaRPr lang="en-US" dirty="0"/>
          </a:p>
        </p:txBody>
      </p:sp>
    </p:spTree>
    <p:extLst>
      <p:ext uri="{BB962C8B-B14F-4D97-AF65-F5344CB8AC3E}">
        <p14:creationId xmlns:p14="http://schemas.microsoft.com/office/powerpoint/2010/main" val="3946100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Conduction Velocity</a:t>
            </a:r>
          </a:p>
        </p:txBody>
      </p:sp>
      <p:sp>
        <p:nvSpPr>
          <p:cNvPr id="3" name="Content Placeholder 2"/>
          <p:cNvSpPr>
            <a:spLocks noGrp="1"/>
          </p:cNvSpPr>
          <p:nvPr>
            <p:ph sz="quarter" idx="1"/>
          </p:nvPr>
        </p:nvSpPr>
        <p:spPr>
          <a:xfrm>
            <a:off x="609600" y="1563263"/>
            <a:ext cx="6134472" cy="4442048"/>
          </a:xfrm>
        </p:spPr>
        <p:txBody>
          <a:bodyPr>
            <a:normAutofit fontScale="92500" lnSpcReduction="10000"/>
          </a:bodyPr>
          <a:lstStyle/>
          <a:p>
            <a:r>
              <a:rPr lang="en-US" sz="1600" dirty="0"/>
              <a:t>It is the speed at which action potentials are conducted (propagated) along a nerve or muscle fiber.</a:t>
            </a:r>
          </a:p>
          <a:p>
            <a:r>
              <a:rPr lang="en-US" sz="1600" dirty="0"/>
              <a:t>Mechanisms that increase conduction velocity along a nerve (</a:t>
            </a:r>
            <a:r>
              <a:rPr lang="en-US" altLang="en-US" sz="1600" dirty="0"/>
              <a:t>influences speed of action potential)</a:t>
            </a:r>
            <a:r>
              <a:rPr lang="en-US" sz="1600" dirty="0"/>
              <a:t>:</a:t>
            </a:r>
          </a:p>
          <a:p>
            <a:pPr marL="514350" indent="-514350">
              <a:buClr>
                <a:schemeClr val="accent1">
                  <a:lumMod val="75000"/>
                </a:schemeClr>
              </a:buClr>
              <a:buSzPct val="85000"/>
              <a:buFont typeface="+mj-lt"/>
              <a:buAutoNum type="arabicPeriod"/>
            </a:pPr>
            <a:r>
              <a:rPr lang="en-US" altLang="en-US" sz="1600" b="1" dirty="0">
                <a:solidFill>
                  <a:srgbClr val="00B0F0"/>
                </a:solidFill>
              </a:rPr>
              <a:t>Axon / Nerve diameter:</a:t>
            </a:r>
          </a:p>
          <a:p>
            <a:r>
              <a:rPr lang="en-US" altLang="en-US" sz="1600" dirty="0"/>
              <a:t>The larger the diameter, the faster the speed of transmission </a:t>
            </a:r>
            <a:r>
              <a:rPr lang="en-US" altLang="en-US" sz="1600" u="sng" dirty="0"/>
              <a:t>because</a:t>
            </a:r>
            <a:r>
              <a:rPr lang="en-US" altLang="en-US" sz="1600" dirty="0"/>
              <a:t> large fibers offers less resistance to local current flow so, more ions will flow. </a:t>
            </a:r>
          </a:p>
          <a:p>
            <a:pPr algn="r" rtl="1">
              <a:lnSpc>
                <a:spcPct val="80000"/>
              </a:lnSpc>
            </a:pPr>
            <a:r>
              <a:rPr lang="ar-SA" altLang="en-US" sz="1600" dirty="0">
                <a:solidFill>
                  <a:schemeClr val="bg1">
                    <a:lumMod val="50000"/>
                  </a:schemeClr>
                </a:solidFill>
              </a:rPr>
              <a:t>كل ما زاد ال</a:t>
            </a:r>
            <a:r>
              <a:rPr lang="en-US" altLang="en-US" sz="1600" dirty="0">
                <a:solidFill>
                  <a:schemeClr val="bg1">
                    <a:lumMod val="50000"/>
                  </a:schemeClr>
                </a:solidFill>
              </a:rPr>
              <a:t>diameter</a:t>
            </a:r>
            <a:r>
              <a:rPr lang="ar-SA" altLang="en-US" sz="1600" dirty="0">
                <a:solidFill>
                  <a:schemeClr val="bg1">
                    <a:lumMod val="50000"/>
                  </a:schemeClr>
                </a:solidFill>
              </a:rPr>
              <a:t> قلت المقاومة فيزيد </a:t>
            </a:r>
            <a:r>
              <a:rPr lang="en-US" altLang="en-US" sz="1600" dirty="0">
                <a:solidFill>
                  <a:schemeClr val="bg1">
                    <a:lumMod val="50000"/>
                  </a:schemeClr>
                </a:solidFill>
              </a:rPr>
              <a:t>AP</a:t>
            </a:r>
          </a:p>
          <a:p>
            <a:pPr algn="r" rtl="1">
              <a:lnSpc>
                <a:spcPct val="80000"/>
              </a:lnSpc>
            </a:pPr>
            <a:r>
              <a:rPr lang="ar-SA" altLang="en-US" sz="1600" dirty="0">
                <a:solidFill>
                  <a:schemeClr val="bg1">
                    <a:lumMod val="50000"/>
                  </a:schemeClr>
                </a:solidFill>
              </a:rPr>
              <a:t>(علاقة عكسية)</a:t>
            </a:r>
            <a:endParaRPr lang="en-US" altLang="en-US" sz="1600" dirty="0"/>
          </a:p>
          <a:p>
            <a:pPr marL="514350" indent="-514350">
              <a:buClr>
                <a:schemeClr val="accent1">
                  <a:lumMod val="75000"/>
                </a:schemeClr>
              </a:buClr>
              <a:buSzPct val="85000"/>
              <a:buFont typeface="+mj-lt"/>
              <a:buAutoNum type="arabicPeriod" startAt="2"/>
            </a:pPr>
            <a:r>
              <a:rPr lang="en-US" sz="1600" b="1" dirty="0">
                <a:solidFill>
                  <a:srgbClr val="00B0F0"/>
                </a:solidFill>
              </a:rPr>
              <a:t>Myelination:</a:t>
            </a:r>
          </a:p>
          <a:p>
            <a:r>
              <a:rPr lang="en-US" sz="1600" dirty="0"/>
              <a:t>Myelin is an </a:t>
            </a:r>
            <a:r>
              <a:rPr lang="en-US" sz="1600" b="1" dirty="0"/>
              <a:t>insulator</a:t>
            </a:r>
            <a:r>
              <a:rPr lang="en-US" sz="1600" dirty="0"/>
              <a:t> that makes it more difficult for charges to flow between intracellular and extracellular fluids. </a:t>
            </a:r>
          </a:p>
          <a:p>
            <a:r>
              <a:rPr lang="en-US" sz="1600" dirty="0"/>
              <a:t>The layers of Schwann cell membrane contain the lipid substance </a:t>
            </a:r>
            <a:r>
              <a:rPr lang="en-US" sz="1600" b="1" dirty="0"/>
              <a:t>sphingomyelin</a:t>
            </a:r>
            <a:r>
              <a:rPr lang="en-US" sz="1600" dirty="0"/>
              <a:t> (a lipid substance) which is excellent </a:t>
            </a:r>
            <a:r>
              <a:rPr lang="en-US" sz="1600" b="1" dirty="0"/>
              <a:t>electrical insulator </a:t>
            </a:r>
            <a:r>
              <a:rPr lang="en-US" sz="1600" dirty="0"/>
              <a:t>that decreases ion flow through the membrane.</a:t>
            </a:r>
          </a:p>
          <a:p>
            <a:r>
              <a:rPr lang="en-US" sz="1600" dirty="0"/>
              <a:t> </a:t>
            </a:r>
            <a:r>
              <a:rPr lang="en-US" sz="1600" b="1" dirty="0">
                <a:solidFill>
                  <a:srgbClr val="00B0F0"/>
                </a:solidFill>
              </a:rPr>
              <a:t>Node of Ranvier</a:t>
            </a:r>
            <a:r>
              <a:rPr lang="en-US" sz="1600" dirty="0"/>
              <a:t>: small uninsulated area where ions can flow with ease.</a:t>
            </a:r>
          </a:p>
          <a:p>
            <a:endParaRPr lang="en-US" sz="1600" dirty="0"/>
          </a:p>
          <a:p>
            <a:endParaRPr lang="en-US" altLang="en-US" sz="1600" dirty="0"/>
          </a:p>
        </p:txBody>
      </p:sp>
      <p:sp>
        <p:nvSpPr>
          <p:cNvPr id="4" name="TextBox 3"/>
          <p:cNvSpPr txBox="1"/>
          <p:nvPr/>
        </p:nvSpPr>
        <p:spPr>
          <a:xfrm>
            <a:off x="3575720" y="3140968"/>
            <a:ext cx="4248472" cy="369332"/>
          </a:xfrm>
          <a:prstGeom prst="rect">
            <a:avLst/>
          </a:prstGeom>
          <a:noFill/>
        </p:spPr>
        <p:txBody>
          <a:bodyPr wrap="square" rtlCol="0">
            <a:spAutoFit/>
          </a:bodyPr>
          <a:lstStyle/>
          <a:p>
            <a:pPr algn="r" rtl="1"/>
            <a:endParaRPr lang="en-US" dirty="0"/>
          </a:p>
        </p:txBody>
      </p:sp>
      <p:sp>
        <p:nvSpPr>
          <p:cNvPr id="5" name="Flowchart: Direct Access Storage 10"/>
          <p:cNvSpPr/>
          <p:nvPr/>
        </p:nvSpPr>
        <p:spPr>
          <a:xfrm>
            <a:off x="7176120" y="1645599"/>
            <a:ext cx="1080120" cy="508436"/>
          </a:xfrm>
          <a:prstGeom prst="flowChartMagneticDrum">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Flowchart: Direct Access Storage 11"/>
          <p:cNvSpPr/>
          <p:nvPr/>
        </p:nvSpPr>
        <p:spPr>
          <a:xfrm>
            <a:off x="9336360" y="1356836"/>
            <a:ext cx="2160240" cy="828328"/>
          </a:xfrm>
          <a:prstGeom prst="flowChartMagneticDrum">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TextBox 6"/>
          <p:cNvSpPr txBox="1"/>
          <p:nvPr/>
        </p:nvSpPr>
        <p:spPr>
          <a:xfrm>
            <a:off x="6878132" y="2260012"/>
            <a:ext cx="2880320" cy="646331"/>
          </a:xfrm>
          <a:prstGeom prst="rect">
            <a:avLst/>
          </a:prstGeom>
          <a:noFill/>
        </p:spPr>
        <p:txBody>
          <a:bodyPr wrap="square" rtlCol="0">
            <a:spAutoFit/>
          </a:bodyPr>
          <a:lstStyle/>
          <a:p>
            <a:r>
              <a:rPr lang="en-US" dirty="0"/>
              <a:t>Small diameter </a:t>
            </a:r>
            <a:r>
              <a:rPr lang="en-US" dirty="0">
                <a:sym typeface="Wingdings" panose="05000000000000000000" pitchFamily="2" charset="2"/>
              </a:rPr>
              <a:t></a:t>
            </a:r>
            <a:r>
              <a:rPr lang="en-US" dirty="0"/>
              <a:t>slower transduction</a:t>
            </a:r>
          </a:p>
        </p:txBody>
      </p:sp>
      <p:sp>
        <p:nvSpPr>
          <p:cNvPr id="8" name="TextBox 7"/>
          <p:cNvSpPr txBox="1"/>
          <p:nvPr/>
        </p:nvSpPr>
        <p:spPr>
          <a:xfrm>
            <a:off x="9552384" y="2278613"/>
            <a:ext cx="3250073" cy="646331"/>
          </a:xfrm>
          <a:prstGeom prst="rect">
            <a:avLst/>
          </a:prstGeom>
          <a:noFill/>
        </p:spPr>
        <p:txBody>
          <a:bodyPr wrap="square" rtlCol="0">
            <a:spAutoFit/>
          </a:bodyPr>
          <a:lstStyle/>
          <a:p>
            <a:r>
              <a:rPr lang="en-US" dirty="0"/>
              <a:t>large diameter </a:t>
            </a:r>
            <a:r>
              <a:rPr lang="en-US" dirty="0">
                <a:sym typeface="Wingdings" panose="05000000000000000000" pitchFamily="2" charset="2"/>
              </a:rPr>
              <a:t>faster transduction</a:t>
            </a:r>
            <a:endParaRPr lang="en-US" dirty="0"/>
          </a:p>
        </p:txBody>
      </p:sp>
      <p:pic>
        <p:nvPicPr>
          <p:cNvPr id="9" name="Picture 2"/>
          <p:cNvPicPr>
            <a:picLocks noChangeAspect="1" noChangeArrowheads="1"/>
          </p:cNvPicPr>
          <p:nvPr/>
        </p:nvPicPr>
        <p:blipFill>
          <a:blip r:embed="rId2" cstate="print"/>
          <a:srcRect l="10235" t="17344" r="51025" b="28516"/>
          <a:stretch>
            <a:fillRect/>
          </a:stretch>
        </p:blipFill>
        <p:spPr bwMode="auto">
          <a:xfrm>
            <a:off x="7388351" y="3140968"/>
            <a:ext cx="3896017" cy="3061156"/>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4929A69E-7D8F-4515-9605-0315ABD4F316}" type="slidenum">
              <a:rPr lang="en-US" smtClean="0"/>
              <a:pPr/>
              <a:t>23</a:t>
            </a:fld>
            <a:endParaRPr lang="en-US" dirty="0"/>
          </a:p>
        </p:txBody>
      </p:sp>
    </p:spTree>
    <p:extLst>
      <p:ext uri="{BB962C8B-B14F-4D97-AF65-F5344CB8AC3E}">
        <p14:creationId xmlns:p14="http://schemas.microsoft.com/office/powerpoint/2010/main" val="187554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Happens if Myelination is Lost?</a:t>
            </a:r>
            <a:endParaRPr lang="en-US" dirty="0"/>
          </a:p>
        </p:txBody>
      </p:sp>
      <p:sp>
        <p:nvSpPr>
          <p:cNvPr id="3" name="Content Placeholder 2"/>
          <p:cNvSpPr>
            <a:spLocks noGrp="1"/>
          </p:cNvSpPr>
          <p:nvPr>
            <p:ph sz="quarter" idx="1"/>
          </p:nvPr>
        </p:nvSpPr>
        <p:spPr>
          <a:xfrm>
            <a:off x="344306" y="1422832"/>
            <a:ext cx="6422504" cy="3528392"/>
          </a:xfrm>
        </p:spPr>
        <p:txBody>
          <a:bodyPr>
            <a:normAutofit/>
          </a:bodyPr>
          <a:lstStyle/>
          <a:p>
            <a:r>
              <a:rPr lang="en-US" altLang="en-US" sz="2400" dirty="0"/>
              <a:t>Multiple sclerosis:</a:t>
            </a:r>
            <a:endParaRPr lang="en-US" altLang="en-US" dirty="0"/>
          </a:p>
          <a:p>
            <a:pPr>
              <a:buFont typeface="Arial" charset="0"/>
              <a:buChar char="•"/>
            </a:pPr>
            <a:r>
              <a:rPr lang="en-US" altLang="en-US" sz="2400" dirty="0"/>
              <a:t>Autoimmune disease (Immune system attacks the myelin sheaths surrounding axons as well as the axons themselves).</a:t>
            </a:r>
          </a:p>
          <a:p>
            <a:pPr>
              <a:buFont typeface="Arial" charset="0"/>
              <a:buChar char="•"/>
            </a:pPr>
            <a:r>
              <a:rPr lang="en-US" altLang="en-US" sz="2400" dirty="0"/>
              <a:t>Usually affect young adults.</a:t>
            </a:r>
          </a:p>
          <a:p>
            <a:pPr marL="274320" lvl="1">
              <a:spcBef>
                <a:spcPts val="600"/>
              </a:spcBef>
              <a:buClr>
                <a:schemeClr val="accent1"/>
              </a:buClr>
              <a:buFont typeface="Arial" charset="0"/>
              <a:buChar char="•"/>
            </a:pPr>
            <a:r>
              <a:rPr lang="en-US" altLang="en-US" sz="2400" dirty="0"/>
              <a:t>Causes blindness, problems controlling muscles ,ultimately paralysis.</a:t>
            </a:r>
          </a:p>
        </p:txBody>
      </p:sp>
      <p:graphicFrame>
        <p:nvGraphicFramePr>
          <p:cNvPr id="4" name="Diagram 3"/>
          <p:cNvGraphicFramePr/>
          <p:nvPr>
            <p:extLst>
              <p:ext uri="{D42A27DB-BD31-4B8C-83A1-F6EECF244321}">
                <p14:modId xmlns:p14="http://schemas.microsoft.com/office/powerpoint/2010/main" val="248976844"/>
              </p:ext>
            </p:extLst>
          </p:nvPr>
        </p:nvGraphicFramePr>
        <p:xfrm>
          <a:off x="344306" y="4221088"/>
          <a:ext cx="9145016"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8168" y="1446417"/>
            <a:ext cx="4342963" cy="313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409202" y="553431"/>
            <a:ext cx="2160240" cy="584775"/>
          </a:xfrm>
          <a:prstGeom prst="rect">
            <a:avLst/>
          </a:prstGeom>
          <a:noFill/>
        </p:spPr>
        <p:txBody>
          <a:bodyPr wrap="square" rtlCol="0">
            <a:spAutoFit/>
          </a:bodyPr>
          <a:lstStyle/>
          <a:p>
            <a:pPr algn="ctr"/>
            <a:r>
              <a:rPr lang="en-US" altLang="en-US" sz="3200" dirty="0">
                <a:solidFill>
                  <a:schemeClr val="tx2"/>
                </a:solidFill>
                <a:hlinkClick r:id="rId8"/>
              </a:rPr>
              <a:t>video</a:t>
            </a:r>
            <a:endParaRPr lang="en-GB" altLang="en-US" sz="3200" dirty="0">
              <a:solidFill>
                <a:schemeClr val="tx2"/>
              </a:solidFill>
            </a:endParaRPr>
          </a:p>
        </p:txBody>
      </p:sp>
      <p:sp>
        <p:nvSpPr>
          <p:cNvPr id="7" name="Slide Number Placeholder 6"/>
          <p:cNvSpPr>
            <a:spLocks noGrp="1"/>
          </p:cNvSpPr>
          <p:nvPr>
            <p:ph type="sldNum" sz="quarter" idx="12"/>
          </p:nvPr>
        </p:nvSpPr>
        <p:spPr/>
        <p:txBody>
          <a:bodyPr/>
          <a:lstStyle/>
          <a:p>
            <a:fld id="{4929A69E-7D8F-4515-9605-0315ABD4F316}" type="slidenum">
              <a:rPr lang="en-US" smtClean="0"/>
              <a:pPr/>
              <a:t>24</a:t>
            </a:fld>
            <a:endParaRPr lang="en-US" dirty="0"/>
          </a:p>
        </p:txBody>
      </p:sp>
    </p:spTree>
    <p:extLst>
      <p:ext uri="{BB962C8B-B14F-4D97-AF65-F5344CB8AC3E}">
        <p14:creationId xmlns:p14="http://schemas.microsoft.com/office/powerpoint/2010/main" val="533298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Extra: “435” Excitation-the process of eliciting the action potential</a:t>
            </a:r>
            <a:br>
              <a:rPr lang="en-US" sz="2400" dirty="0"/>
            </a:br>
            <a:r>
              <a:rPr lang="en-US" sz="2400" dirty="0"/>
              <a:t>(</a:t>
            </a:r>
            <a:r>
              <a:rPr lang="en-US" sz="2400" b="1" dirty="0"/>
              <a:t>Threshold for excitation and “Acute Local Potentials</a:t>
            </a:r>
            <a:r>
              <a:rPr lang="en-US" sz="2400" dirty="0"/>
              <a:t>”) </a:t>
            </a:r>
            <a:endParaRPr lang="en-GB" sz="2400" dirty="0"/>
          </a:p>
        </p:txBody>
      </p:sp>
      <p:pic>
        <p:nvPicPr>
          <p:cNvPr id="8" name="Picture 4" descr="C:\Users\user\Desktop\Untitled.png"/>
          <p:cNvPicPr>
            <a:picLocks noGrp="1" noChangeAspect="1" noChangeArrowheads="1"/>
          </p:cNvPicPr>
          <p:nvPr>
            <p:ph sz="quarter" idx="1"/>
          </p:nvPr>
        </p:nvPicPr>
        <p:blipFill>
          <a:blip r:embed="rId2" cstate="print"/>
          <a:srcRect l="1230" t="3785" r="55704" b="48964"/>
          <a:stretch>
            <a:fillRect/>
          </a:stretch>
        </p:blipFill>
        <p:spPr bwMode="auto">
          <a:xfrm>
            <a:off x="2063552" y="1376627"/>
            <a:ext cx="8352928" cy="4824536"/>
          </a:xfrm>
          <a:prstGeom prst="rect">
            <a:avLst/>
          </a:prstGeom>
          <a:noFill/>
        </p:spPr>
      </p:pic>
      <p:sp>
        <p:nvSpPr>
          <p:cNvPr id="3" name="Slide Number Placeholder 2"/>
          <p:cNvSpPr>
            <a:spLocks noGrp="1"/>
          </p:cNvSpPr>
          <p:nvPr>
            <p:ph type="sldNum" sz="quarter" idx="12"/>
          </p:nvPr>
        </p:nvSpPr>
        <p:spPr/>
        <p:txBody>
          <a:bodyPr/>
          <a:lstStyle/>
          <a:p>
            <a:fld id="{4929A69E-7D8F-4515-9605-0315ABD4F316}"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95284" y="1184101"/>
            <a:ext cx="7848872" cy="5040560"/>
          </a:xfrm>
        </p:spPr>
        <p:txBody>
          <a:bodyPr>
            <a:normAutofit fontScale="85000" lnSpcReduction="10000"/>
          </a:bodyPr>
          <a:lstStyle/>
          <a:p>
            <a:pPr marL="274320" lvl="1" indent="0">
              <a:buNone/>
            </a:pPr>
            <a:endParaRPr lang="en-US" sz="1600" dirty="0">
              <a:solidFill>
                <a:schemeClr val="tx1"/>
              </a:solidFill>
            </a:endParaRPr>
          </a:p>
          <a:p>
            <a:r>
              <a:rPr lang="en-US" sz="2000" b="1" dirty="0"/>
              <a:t>Changes </a:t>
            </a:r>
            <a:r>
              <a:rPr lang="en-US" sz="2000" b="1" dirty="0">
                <a:solidFill>
                  <a:schemeClr val="bg1">
                    <a:lumMod val="75000"/>
                  </a:schemeClr>
                </a:solidFill>
              </a:rPr>
              <a:t>(</a:t>
            </a:r>
            <a:r>
              <a:rPr lang="en-US" sz="2000" b="1" dirty="0">
                <a:solidFill>
                  <a:schemeClr val="bg1">
                    <a:lumMod val="50000"/>
                  </a:schemeClr>
                </a:solidFill>
              </a:rPr>
              <a:t>a series of changes in polarity) </a:t>
            </a:r>
            <a:r>
              <a:rPr lang="en-US" sz="2000" b="1" dirty="0"/>
              <a:t>that occur through the nerve after stimulation by threshold stimulus:</a:t>
            </a:r>
          </a:p>
          <a:p>
            <a:r>
              <a:rPr lang="en-US" sz="2400" b="1" dirty="0"/>
              <a:t>1- Chemical changes.           </a:t>
            </a:r>
          </a:p>
          <a:p>
            <a:r>
              <a:rPr lang="en-US" sz="2400" b="1" dirty="0"/>
              <a:t>2- Thermal changes.             </a:t>
            </a:r>
          </a:p>
          <a:p>
            <a:r>
              <a:rPr lang="en-US" sz="2400" b="1" dirty="0"/>
              <a:t>3- Excitability changes.</a:t>
            </a:r>
          </a:p>
          <a:p>
            <a:r>
              <a:rPr lang="en-US" sz="2400" b="1" dirty="0"/>
              <a:t>4- Electrical changes (</a:t>
            </a:r>
            <a:r>
              <a:rPr lang="en-US" sz="2400" b="1" u="sng" dirty="0"/>
              <a:t>nerve action potential</a:t>
            </a:r>
            <a:r>
              <a:rPr lang="en-US" sz="2400" b="1" dirty="0"/>
              <a:t>): </a:t>
            </a:r>
          </a:p>
          <a:p>
            <a:r>
              <a:rPr lang="en-US" sz="1900" dirty="0"/>
              <a:t>It is the </a:t>
            </a:r>
            <a:r>
              <a:rPr lang="en-US" sz="1900" b="1" dirty="0">
                <a:solidFill>
                  <a:srgbClr val="00B0F0"/>
                </a:solidFill>
              </a:rPr>
              <a:t>potential difference </a:t>
            </a:r>
            <a:r>
              <a:rPr lang="en-US" sz="1900" dirty="0"/>
              <a:t>along the nerve membrane after stimulation by one threshold stimulus. </a:t>
            </a:r>
          </a:p>
          <a:p>
            <a:r>
              <a:rPr lang="en-US" sz="1900" b="1" dirty="0"/>
              <a:t>Most important factors: </a:t>
            </a:r>
          </a:p>
          <a:p>
            <a:pPr>
              <a:buFont typeface="Courier New" panose="02070309020205020404" pitchFamily="49" charset="0"/>
              <a:buChar char="o"/>
            </a:pPr>
            <a:r>
              <a:rPr lang="en-US" sz="1900" dirty="0"/>
              <a:t> </a:t>
            </a:r>
            <a:r>
              <a:rPr lang="en-US" sz="1900" dirty="0">
                <a:solidFill>
                  <a:srgbClr val="00B0F0"/>
                </a:solidFill>
              </a:rPr>
              <a:t>Threshold stimulus</a:t>
            </a:r>
            <a:r>
              <a:rPr lang="en-US" sz="1900" dirty="0"/>
              <a:t>, and Voltage-gated Na and K channels.</a:t>
            </a:r>
          </a:p>
          <a:p>
            <a:pPr>
              <a:buFont typeface="Courier New" panose="02070309020205020404" pitchFamily="49" charset="0"/>
              <a:buChar char="o"/>
            </a:pPr>
            <a:r>
              <a:rPr lang="en-US" sz="1900" dirty="0">
                <a:solidFill>
                  <a:srgbClr val="00B0F0"/>
                </a:solidFill>
              </a:rPr>
              <a:t>Nerve signals </a:t>
            </a:r>
            <a:r>
              <a:rPr lang="en-US" sz="1900" dirty="0"/>
              <a:t>(impulses) which are transmitted via nerve action. They’re transmitted as a wave of depolarization.</a:t>
            </a:r>
          </a:p>
          <a:p>
            <a:r>
              <a:rPr lang="en-US" sz="1900" b="1" dirty="0"/>
              <a:t>- </a:t>
            </a:r>
            <a:r>
              <a:rPr lang="en-US" sz="1900" b="1" u="sng" dirty="0"/>
              <a:t>Oscilloscope</a:t>
            </a:r>
            <a:r>
              <a:rPr lang="en-US" sz="1900" u="sng" dirty="0"/>
              <a:t>:</a:t>
            </a:r>
            <a:r>
              <a:rPr lang="en-US" sz="1900" dirty="0"/>
              <a:t>  Measures rapid changes in membrane potential.</a:t>
            </a:r>
          </a:p>
          <a:p>
            <a:pPr marL="274320" lvl="1" indent="0">
              <a:buNone/>
            </a:pPr>
            <a:endParaRPr lang="en-US" sz="1900" dirty="0">
              <a:solidFill>
                <a:schemeClr val="bg1">
                  <a:lumMod val="50000"/>
                </a:schemeClr>
              </a:solidFill>
            </a:endParaRPr>
          </a:p>
          <a:p>
            <a:pPr marL="274320" lvl="1" indent="0">
              <a:buNone/>
            </a:pPr>
            <a:r>
              <a:rPr lang="en-US" sz="1900" dirty="0">
                <a:solidFill>
                  <a:schemeClr val="bg1">
                    <a:lumMod val="50000"/>
                  </a:schemeClr>
                </a:solidFill>
              </a:rPr>
              <a:t>Propagation: action potential propagates through the nerve to stimulate other neurons (starts from axon hillock because it has the most Voltage gated sodium channels)</a:t>
            </a:r>
          </a:p>
        </p:txBody>
      </p:sp>
      <p:pic>
        <p:nvPicPr>
          <p:cNvPr id="4" name="Picture 2"/>
          <p:cNvPicPr>
            <a:picLocks noChangeAspect="1" noChangeArrowheads="1"/>
          </p:cNvPicPr>
          <p:nvPr/>
        </p:nvPicPr>
        <p:blipFill>
          <a:blip r:embed="rId2" cstate="print"/>
          <a:srcRect l="14109" t="25219" r="43830" b="21625"/>
          <a:stretch>
            <a:fillRect/>
          </a:stretch>
        </p:blipFill>
        <p:spPr bwMode="auto">
          <a:xfrm>
            <a:off x="8144156" y="1162250"/>
            <a:ext cx="3453660" cy="2592288"/>
          </a:xfrm>
          <a:prstGeom prst="rect">
            <a:avLst/>
          </a:prstGeom>
          <a:noFill/>
          <a:ln w="9525">
            <a:noFill/>
            <a:miter lim="800000"/>
            <a:headEnd/>
            <a:tailEnd/>
          </a:ln>
        </p:spPr>
      </p:pic>
      <p:sp>
        <p:nvSpPr>
          <p:cNvPr id="6" name="TextBox 5"/>
          <p:cNvSpPr txBox="1"/>
          <p:nvPr/>
        </p:nvSpPr>
        <p:spPr>
          <a:xfrm>
            <a:off x="4511824" y="574175"/>
            <a:ext cx="3384376" cy="369332"/>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u="sng" dirty="0"/>
              <a:t>ONLY IN FEMALES’ SLIDES </a:t>
            </a:r>
          </a:p>
        </p:txBody>
      </p:sp>
      <p:sp>
        <p:nvSpPr>
          <p:cNvPr id="2" name="Slide Number Placeholder 1"/>
          <p:cNvSpPr>
            <a:spLocks noGrp="1"/>
          </p:cNvSpPr>
          <p:nvPr>
            <p:ph type="sldNum" sz="quarter" idx="12"/>
          </p:nvPr>
        </p:nvSpPr>
        <p:spPr/>
        <p:txBody>
          <a:bodyPr/>
          <a:lstStyle/>
          <a:p>
            <a:fld id="{4929A69E-7D8F-4515-9605-0315ABD4F316}" type="slidenum">
              <a:rPr lang="en-US" smtClean="0"/>
              <a:pPr/>
              <a:t>26</a:t>
            </a:fld>
            <a:endParaRPr lang="en-US" dirty="0"/>
          </a:p>
        </p:txBody>
      </p:sp>
    </p:spTree>
    <p:extLst>
      <p:ext uri="{BB962C8B-B14F-4D97-AF65-F5344CB8AC3E}">
        <p14:creationId xmlns:p14="http://schemas.microsoft.com/office/powerpoint/2010/main" val="1710558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859" y="3789040"/>
            <a:ext cx="10969943" cy="990600"/>
          </a:xfrm>
        </p:spPr>
        <p:txBody>
          <a:bodyPr>
            <a:normAutofit fontScale="90000"/>
          </a:bodyPr>
          <a:lstStyle/>
          <a:p>
            <a:pPr algn="ctr"/>
            <a:r>
              <a:rPr lang="en-US" sz="2700" dirty="0">
                <a:solidFill>
                  <a:schemeClr val="bg2">
                    <a:lumMod val="50000"/>
                  </a:schemeClr>
                </a:solidFill>
                <a:hlinkClick r:id="rId2"/>
              </a:rPr>
              <a:t>Link to Editing File </a:t>
            </a:r>
            <a:r>
              <a:rPr lang="en-US" sz="2000" b="1" dirty="0">
                <a:solidFill>
                  <a:schemeClr val="bg2">
                    <a:lumMod val="50000"/>
                  </a:schemeClr>
                </a:solidFill>
                <a:hlinkClick r:id="rId2"/>
              </a:rPr>
              <a:t/>
            </a:r>
            <a:br>
              <a:rPr lang="en-US" sz="2000" b="1" dirty="0">
                <a:solidFill>
                  <a:schemeClr val="bg2">
                    <a:lumMod val="50000"/>
                  </a:schemeClr>
                </a:solidFill>
                <a:hlinkClick r:id="rId2"/>
              </a:rPr>
            </a:br>
            <a:r>
              <a:rPr lang="en-US" sz="2000" dirty="0"/>
              <a:t>(Please be sure to check this file frequently for any edits or updates on all of our lectures.) </a:t>
            </a:r>
            <a:endParaRPr lang="en-US" sz="2000" dirty="0"/>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27</a:t>
            </a:fld>
            <a:endParaRPr lang="en-US" dirty="0">
              <a:solidFill>
                <a:srgbClr val="464653"/>
              </a:solidFill>
            </a:endParaRPr>
          </a:p>
        </p:txBody>
      </p:sp>
      <p:sp>
        <p:nvSpPr>
          <p:cNvPr id="5" name="TextBox 4"/>
          <p:cNvSpPr txBox="1"/>
          <p:nvPr/>
        </p:nvSpPr>
        <p:spPr>
          <a:xfrm>
            <a:off x="552829" y="5445242"/>
            <a:ext cx="6623011" cy="830997"/>
          </a:xfrm>
          <a:prstGeom prst="rect">
            <a:avLst/>
          </a:prstGeom>
          <a:noFill/>
        </p:spPr>
        <p:txBody>
          <a:bodyPr wrap="square" rtlCol="0">
            <a:spAutoFit/>
          </a:bodyPr>
          <a:lstStyle/>
          <a:p>
            <a:r>
              <a:rPr lang="en-US" sz="1600" u="sng" dirty="0">
                <a:solidFill>
                  <a:srgbClr val="464653"/>
                </a:solidFill>
              </a:rPr>
              <a:t>References: </a:t>
            </a:r>
          </a:p>
          <a:p>
            <a:pPr marL="285750" indent="-285750">
              <a:buFont typeface="Arial" panose="020B0604020202020204" pitchFamily="34" charset="0"/>
              <a:buChar char="•"/>
            </a:pPr>
            <a:r>
              <a:rPr lang="en-US" sz="1600" dirty="0">
                <a:solidFill>
                  <a:srgbClr val="464653"/>
                </a:solidFill>
              </a:rPr>
              <a:t>Girls’ and boys’ slides.</a:t>
            </a:r>
          </a:p>
          <a:p>
            <a:pPr marL="285750" indent="-285750">
              <a:buFont typeface="Arial" panose="020B0604020202020204" pitchFamily="34" charset="0"/>
              <a:buChar char="•"/>
            </a:pPr>
            <a:r>
              <a:rPr lang="en-US" sz="1600" dirty="0">
                <a:solidFill>
                  <a:srgbClr val="464653"/>
                </a:solidFill>
              </a:rPr>
              <a:t>Guyton and Hall Textbook of Medical Physiology (Thirteenth Edition.)</a:t>
            </a:r>
          </a:p>
        </p:txBody>
      </p:sp>
      <p:cxnSp>
        <p:nvCxnSpPr>
          <p:cNvPr id="7" name="Straight Connector 6"/>
          <p:cNvCxnSpPr/>
          <p:nvPr/>
        </p:nvCxnSpPr>
        <p:spPr>
          <a:xfrm>
            <a:off x="2784495" y="3212976"/>
            <a:ext cx="652634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11038" y="152400"/>
            <a:ext cx="10969943"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a:solidFill>
                  <a:srgbClr val="464653"/>
                </a:solidFill>
              </a:rPr>
              <a:t>Quiz</a:t>
            </a:r>
            <a:endParaRPr lang="en-US" dirty="0">
              <a:solidFill>
                <a:srgbClr val="464653"/>
              </a:solidFill>
            </a:endParaRPr>
          </a:p>
        </p:txBody>
      </p:sp>
      <p:sp>
        <p:nvSpPr>
          <p:cNvPr id="9" name="Content Placeholder 2"/>
          <p:cNvSpPr>
            <a:spLocks noGrp="1"/>
          </p:cNvSpPr>
          <p:nvPr>
            <p:ph sz="quarter" idx="1"/>
          </p:nvPr>
        </p:nvSpPr>
        <p:spPr>
          <a:xfrm>
            <a:off x="533104" y="2132856"/>
            <a:ext cx="10972800" cy="432048"/>
          </a:xfrm>
        </p:spPr>
        <p:txBody>
          <a:bodyPr>
            <a:noAutofit/>
          </a:bodyPr>
          <a:lstStyle/>
          <a:p>
            <a:pPr algn="ctr"/>
            <a:r>
              <a:rPr lang="en-US" sz="2200" dirty="0">
                <a:latin typeface="+mj-lt"/>
                <a:hlinkClick r:id="rId3"/>
              </a:rPr>
              <a:t>https://www.onlineexambuilder.com/rmp-ap/exam-117621</a:t>
            </a:r>
            <a:endParaRPr lang="en-US" sz="2200" dirty="0">
              <a:latin typeface="+mj-lt"/>
            </a:endParaRPr>
          </a:p>
          <a:p>
            <a:pPr algn="ctr"/>
            <a:endParaRPr lang="en-US" sz="2200" dirty="0">
              <a:latin typeface="+mj-lt"/>
            </a:endParaRPr>
          </a:p>
          <a:p>
            <a:pPr algn="ctr"/>
            <a:endParaRPr lang="en-US" sz="2200" dirty="0">
              <a:latin typeface="+mj-lt"/>
            </a:endParaRPr>
          </a:p>
        </p:txBody>
      </p:sp>
    </p:spTree>
    <p:extLst>
      <p:ext uri="{BB962C8B-B14F-4D97-AF65-F5344CB8AC3E}">
        <p14:creationId xmlns:p14="http://schemas.microsoft.com/office/powerpoint/2010/main" val="711811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614" y="0"/>
            <a:ext cx="8227457" cy="990600"/>
          </a:xfrm>
        </p:spPr>
        <p:txBody>
          <a:bodyPr>
            <a:normAutofit/>
          </a:bodyPr>
          <a:lstStyle/>
          <a:p>
            <a:pPr algn="ctr"/>
            <a:r>
              <a:rPr lang="en-US" sz="4000" b="1" dirty="0">
                <a:solidFill>
                  <a:schemeClr val="bg2">
                    <a:lumMod val="50000"/>
                  </a:schemeClr>
                </a:solidFill>
              </a:rPr>
              <a:t>Thank you! </a:t>
            </a:r>
          </a:p>
        </p:txBody>
      </p:sp>
      <p:sp>
        <p:nvSpPr>
          <p:cNvPr id="5" name="Content Placeholder 2"/>
          <p:cNvSpPr txBox="1">
            <a:spLocks/>
          </p:cNvSpPr>
          <p:nvPr/>
        </p:nvSpPr>
        <p:spPr>
          <a:xfrm>
            <a:off x="8327668" y="4385091"/>
            <a:ext cx="3167527"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en-US" sz="2000" b="1" dirty="0">
                <a:solidFill>
                  <a:srgbClr val="DDE9EC">
                    <a:lumMod val="50000"/>
                  </a:srgbClr>
                </a:solidFill>
              </a:rPr>
              <a:t>Contact us:</a:t>
            </a:r>
          </a:p>
          <a:p>
            <a:pPr marL="0" inden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None/>
            </a:pPr>
            <a:r>
              <a:rPr lang="en-US" sz="1800" dirty="0">
                <a:solidFill>
                  <a:srgbClr val="DDE9EC">
                    <a:lumMod val="75000"/>
                  </a:srgbClr>
                </a:solidFill>
              </a:rPr>
              <a:t>@Physiology436</a:t>
            </a:r>
          </a:p>
          <a:p>
            <a:pPr marL="0" indent="0">
              <a:buNone/>
            </a:pPr>
            <a:endParaRPr lang="en-US" sz="2600" b="1" dirty="0">
              <a:solidFill>
                <a:srgbClr val="DDE9EC">
                  <a:lumMod val="75000"/>
                </a:srgbClr>
              </a:solidFill>
            </a:endParaRPr>
          </a:p>
          <a:p>
            <a:pPr marL="0" indent="0">
              <a:buNone/>
            </a:pPr>
            <a:endParaRPr lang="en-US" sz="2600" b="1" dirty="0">
              <a:solidFill>
                <a:srgbClr val="DDE9EC">
                  <a:lumMod val="75000"/>
                </a:srgbClr>
              </a:solidFill>
            </a:endParaRPr>
          </a:p>
          <a:p>
            <a:pPr marL="0" indent="0">
              <a:buNone/>
            </a:pPr>
            <a:endParaRPr lang="en-US" sz="2600" b="1" dirty="0">
              <a:solidFill>
                <a:srgbClr val="DDE9EC">
                  <a:lumMod val="75000"/>
                </a:srgbClr>
              </a:solidFill>
            </a:endParaRPr>
          </a:p>
          <a:p>
            <a:pPr marL="0" indent="0">
              <a:buNone/>
            </a:pPr>
            <a:endParaRPr lang="en-US" sz="1800" dirty="0">
              <a:solidFill>
                <a:srgbClr val="DDE9EC">
                  <a:lumMod val="75000"/>
                </a:srgbClr>
              </a:solidFill>
            </a:endParaRPr>
          </a:p>
          <a:p>
            <a:pPr marL="0" indent="0">
              <a:buNone/>
            </a:pPr>
            <a:endParaRPr lang="en-US" dirty="0">
              <a:solidFill>
                <a:srgbClr val="DDE9EC">
                  <a:lumMod val="75000"/>
                </a:srgbClr>
              </a:solidFill>
            </a:endParaRPr>
          </a:p>
        </p:txBody>
      </p:sp>
      <p:sp>
        <p:nvSpPr>
          <p:cNvPr id="6" name="Rectangle 5"/>
          <p:cNvSpPr/>
          <p:nvPr/>
        </p:nvSpPr>
        <p:spPr>
          <a:xfrm>
            <a:off x="606977" y="2451761"/>
            <a:ext cx="4491855" cy="523220"/>
          </a:xfrm>
          <a:prstGeom prst="rect">
            <a:avLst/>
          </a:prstGeom>
        </p:spPr>
        <p:txBody>
          <a:bodyPr wrap="none">
            <a:spAutoFit/>
          </a:bodyPr>
          <a:lstStyle/>
          <a:p>
            <a:pPr>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327668" y="3200770"/>
            <a:ext cx="2015699" cy="114997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900" b="1" dirty="0">
                <a:solidFill>
                  <a:srgbClr val="DDE9EC">
                    <a:lumMod val="50000"/>
                  </a:srgbClr>
                </a:solidFill>
              </a:rPr>
              <a:t>Team Leaders: </a:t>
            </a:r>
          </a:p>
          <a:p>
            <a:pPr marL="0" indent="0">
              <a:buNone/>
            </a:pPr>
            <a:r>
              <a:rPr lang="en-US" sz="2600" dirty="0">
                <a:solidFill>
                  <a:srgbClr val="DDE9EC">
                    <a:lumMod val="75000"/>
                  </a:srgbClr>
                </a:solidFill>
              </a:rPr>
              <a:t>Qaiss  Almuhaideb </a:t>
            </a:r>
          </a:p>
          <a:p>
            <a:pPr marL="0" indent="0">
              <a:buNone/>
            </a:pPr>
            <a:r>
              <a:rPr lang="en-US" sz="2600" dirty="0">
                <a:solidFill>
                  <a:srgbClr val="DDE9EC">
                    <a:lumMod val="75000"/>
                  </a:srgbClr>
                </a:solidFill>
              </a:rPr>
              <a:t>Lulwah Alshiha  </a:t>
            </a:r>
          </a:p>
          <a:p>
            <a:pPr marL="0" indent="0">
              <a:buNone/>
            </a:pPr>
            <a:endParaRPr lang="en-US" sz="1800" dirty="0">
              <a:solidFill>
                <a:srgbClr val="DDE9EC">
                  <a:lumMod val="75000"/>
                </a:srgbClr>
              </a:solidFill>
            </a:endParaRPr>
          </a:p>
          <a:p>
            <a:pPr marL="0" indent="0">
              <a:buNone/>
            </a:pPr>
            <a:endParaRPr lang="en-US"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28</a:t>
            </a:fld>
            <a:endParaRPr lang="en-US" dirty="0">
              <a:solidFill>
                <a:srgbClr val="464653"/>
              </a:solidFill>
            </a:endParaRPr>
          </a:p>
        </p:txBody>
      </p:sp>
      <p:sp>
        <p:nvSpPr>
          <p:cNvPr id="12" name="Rectangle 11"/>
          <p:cNvSpPr/>
          <p:nvPr/>
        </p:nvSpPr>
        <p:spPr>
          <a:xfrm>
            <a:off x="2064608" y="1735769"/>
            <a:ext cx="8227457" cy="369332"/>
          </a:xfrm>
          <a:prstGeom prst="rect">
            <a:avLst/>
          </a:prstGeom>
        </p:spPr>
        <p:txBody>
          <a:bodyPr wrap="square">
            <a:spAutoFit/>
          </a:bodyPr>
          <a:lstStyle/>
          <a:p>
            <a:pPr algn="ctr"/>
            <a:r>
              <a:rPr lang="ar-SA"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dirty="0">
              <a:solidFill>
                <a:srgbClr val="DDE9EC">
                  <a:lumMod val="75000"/>
                </a:srgbClr>
              </a:solidFill>
            </a:endParaRPr>
          </a:p>
        </p:txBody>
      </p:sp>
      <p:sp>
        <p:nvSpPr>
          <p:cNvPr id="11" name="Rectangle 10"/>
          <p:cNvSpPr/>
          <p:nvPr/>
        </p:nvSpPr>
        <p:spPr>
          <a:xfrm>
            <a:off x="2977104" y="3204854"/>
            <a:ext cx="2427220" cy="590931"/>
          </a:xfrm>
          <a:prstGeom prst="rect">
            <a:avLst/>
          </a:prstGeom>
        </p:spPr>
        <p:txBody>
          <a:bodyPr wrap="square">
            <a:spAutoFit/>
          </a:bodyPr>
          <a:lstStyle/>
          <a:p>
            <a:pPr fontAlgn="t">
              <a:lnSpc>
                <a:spcPct val="80000"/>
              </a:lnSpc>
              <a:spcBef>
                <a:spcPct val="20000"/>
              </a:spcBef>
            </a:pPr>
            <a:r>
              <a:rPr lang="en-US" dirty="0">
                <a:solidFill>
                  <a:schemeClr val="bg2">
                    <a:lumMod val="75000"/>
                  </a:schemeClr>
                </a:solidFill>
              </a:rPr>
              <a:t>Fahad Al Fayez </a:t>
            </a:r>
          </a:p>
          <a:p>
            <a:pPr fontAlgn="t">
              <a:lnSpc>
                <a:spcPct val="80000"/>
              </a:lnSpc>
              <a:spcBef>
                <a:spcPct val="20000"/>
              </a:spcBef>
            </a:pPr>
            <a:r>
              <a:rPr lang="en-US" dirty="0">
                <a:solidFill>
                  <a:schemeClr val="bg2">
                    <a:lumMod val="75000"/>
                  </a:schemeClr>
                </a:solidFill>
              </a:rPr>
              <a:t>Muhammad Al Mutlaq</a:t>
            </a:r>
          </a:p>
        </p:txBody>
      </p:sp>
      <p:sp>
        <p:nvSpPr>
          <p:cNvPr id="13" name="Rectangle 12"/>
          <p:cNvSpPr/>
          <p:nvPr/>
        </p:nvSpPr>
        <p:spPr>
          <a:xfrm>
            <a:off x="816864" y="3198580"/>
            <a:ext cx="2160240" cy="1975926"/>
          </a:xfrm>
          <a:prstGeom prst="rect">
            <a:avLst/>
          </a:prstGeom>
        </p:spPr>
        <p:txBody>
          <a:bodyPr wrap="square">
            <a:spAutoFit/>
          </a:bodyPr>
          <a:lstStyle/>
          <a:p>
            <a:pPr fontAlgn="t">
              <a:lnSpc>
                <a:spcPct val="80000"/>
              </a:lnSpc>
              <a:spcBef>
                <a:spcPct val="20000"/>
              </a:spcBef>
            </a:pPr>
            <a:r>
              <a:rPr lang="en-US" dirty="0" err="1">
                <a:solidFill>
                  <a:srgbClr val="DDE9EC">
                    <a:lumMod val="75000"/>
                  </a:srgbClr>
                </a:solidFill>
              </a:rPr>
              <a:t>Nouf</a:t>
            </a:r>
            <a:r>
              <a:rPr lang="en-US" dirty="0">
                <a:solidFill>
                  <a:srgbClr val="DDE9EC">
                    <a:lumMod val="75000"/>
                  </a:srgbClr>
                </a:solidFill>
              </a:rPr>
              <a:t> </a:t>
            </a:r>
            <a:r>
              <a:rPr lang="en-US" dirty="0" err="1">
                <a:solidFill>
                  <a:srgbClr val="DDE9EC">
                    <a:lumMod val="75000"/>
                  </a:srgbClr>
                </a:solidFill>
              </a:rPr>
              <a:t>Aloqaili</a:t>
            </a:r>
            <a:endParaRPr lang="en-US" dirty="0">
              <a:solidFill>
                <a:srgbClr val="DDE9EC">
                  <a:lumMod val="75000"/>
                </a:srgbClr>
              </a:solidFill>
            </a:endParaRPr>
          </a:p>
          <a:p>
            <a:pPr fontAlgn="t">
              <a:lnSpc>
                <a:spcPct val="80000"/>
              </a:lnSpc>
              <a:spcBef>
                <a:spcPct val="20000"/>
              </a:spcBef>
            </a:pPr>
            <a:r>
              <a:rPr lang="en-US" dirty="0" err="1">
                <a:solidFill>
                  <a:srgbClr val="DDE9EC">
                    <a:lumMod val="75000"/>
                  </a:srgbClr>
                </a:solidFill>
              </a:rPr>
              <a:t>Rana</a:t>
            </a:r>
            <a:r>
              <a:rPr lang="en-US" dirty="0">
                <a:solidFill>
                  <a:srgbClr val="DDE9EC">
                    <a:lumMod val="75000"/>
                  </a:srgbClr>
                </a:solidFill>
              </a:rPr>
              <a:t> </a:t>
            </a:r>
            <a:r>
              <a:rPr lang="en-US" dirty="0" err="1">
                <a:solidFill>
                  <a:srgbClr val="DDE9EC">
                    <a:lumMod val="75000"/>
                  </a:srgbClr>
                </a:solidFill>
              </a:rPr>
              <a:t>Barasain</a:t>
            </a:r>
            <a:endParaRPr lang="en-US" dirty="0">
              <a:solidFill>
                <a:srgbClr val="DDE9EC">
                  <a:lumMod val="75000"/>
                </a:srgbClr>
              </a:solidFill>
            </a:endParaRPr>
          </a:p>
          <a:p>
            <a:pPr fontAlgn="t">
              <a:lnSpc>
                <a:spcPct val="80000"/>
              </a:lnSpc>
              <a:spcBef>
                <a:spcPct val="20000"/>
              </a:spcBef>
            </a:pPr>
            <a:r>
              <a:rPr lang="en-US" dirty="0">
                <a:solidFill>
                  <a:srgbClr val="DDE9EC">
                    <a:lumMod val="75000"/>
                  </a:srgbClr>
                </a:solidFill>
              </a:rPr>
              <a:t>Norah </a:t>
            </a:r>
            <a:r>
              <a:rPr lang="en-US" dirty="0" err="1">
                <a:solidFill>
                  <a:srgbClr val="DDE9EC">
                    <a:lumMod val="75000"/>
                  </a:srgbClr>
                </a:solidFill>
              </a:rPr>
              <a:t>Alshabib</a:t>
            </a:r>
            <a:endParaRPr lang="en-US" dirty="0">
              <a:solidFill>
                <a:srgbClr val="DDE9EC">
                  <a:lumMod val="75000"/>
                </a:srgbClr>
              </a:solidFill>
            </a:endParaRPr>
          </a:p>
          <a:p>
            <a:pPr fontAlgn="t">
              <a:lnSpc>
                <a:spcPct val="80000"/>
              </a:lnSpc>
              <a:spcBef>
                <a:spcPct val="20000"/>
              </a:spcBef>
            </a:pPr>
            <a:r>
              <a:rPr lang="en-US" dirty="0" err="1">
                <a:solidFill>
                  <a:srgbClr val="DDE9EC">
                    <a:lumMod val="75000"/>
                  </a:srgbClr>
                </a:solidFill>
              </a:rPr>
              <a:t>Sundus</a:t>
            </a:r>
            <a:r>
              <a:rPr lang="en-US" dirty="0">
                <a:solidFill>
                  <a:srgbClr val="DDE9EC">
                    <a:lumMod val="75000"/>
                  </a:srgbClr>
                </a:solidFill>
              </a:rPr>
              <a:t> </a:t>
            </a:r>
            <a:r>
              <a:rPr lang="en-US" dirty="0" err="1">
                <a:solidFill>
                  <a:srgbClr val="DDE9EC">
                    <a:lumMod val="75000"/>
                  </a:srgbClr>
                </a:solidFill>
              </a:rPr>
              <a:t>Alhawamda</a:t>
            </a:r>
            <a:endParaRPr lang="en-US" dirty="0">
              <a:solidFill>
                <a:srgbClr val="DDE9EC">
                  <a:lumMod val="75000"/>
                </a:srgbClr>
              </a:solidFill>
            </a:endParaRPr>
          </a:p>
          <a:p>
            <a:pPr fontAlgn="t">
              <a:lnSpc>
                <a:spcPct val="80000"/>
              </a:lnSpc>
              <a:spcBef>
                <a:spcPct val="20000"/>
              </a:spcBef>
            </a:pPr>
            <a:r>
              <a:rPr lang="en-US" dirty="0" err="1">
                <a:solidFill>
                  <a:srgbClr val="DDE9EC">
                    <a:lumMod val="75000"/>
                  </a:srgbClr>
                </a:solidFill>
              </a:rPr>
              <a:t>Ruba</a:t>
            </a:r>
            <a:r>
              <a:rPr lang="en-US" dirty="0">
                <a:solidFill>
                  <a:srgbClr val="DDE9EC">
                    <a:lumMod val="75000"/>
                  </a:srgbClr>
                </a:solidFill>
              </a:rPr>
              <a:t> </a:t>
            </a:r>
            <a:r>
              <a:rPr lang="en-US" dirty="0" err="1">
                <a:solidFill>
                  <a:srgbClr val="DDE9EC">
                    <a:lumMod val="75000"/>
                  </a:srgbClr>
                </a:solidFill>
              </a:rPr>
              <a:t>Barnawi</a:t>
            </a:r>
            <a:endParaRPr lang="en-US" dirty="0">
              <a:solidFill>
                <a:srgbClr val="DDE9EC">
                  <a:lumMod val="75000"/>
                </a:srgbClr>
              </a:solidFill>
            </a:endParaRPr>
          </a:p>
          <a:p>
            <a:pPr fontAlgn="t">
              <a:lnSpc>
                <a:spcPct val="80000"/>
              </a:lnSpc>
              <a:spcBef>
                <a:spcPct val="20000"/>
              </a:spcBef>
            </a:pPr>
            <a:r>
              <a:rPr lang="en-US" dirty="0" err="1">
                <a:solidFill>
                  <a:srgbClr val="DDE9EC">
                    <a:lumMod val="75000"/>
                  </a:srgbClr>
                </a:solidFill>
              </a:rPr>
              <a:t>Heba</a:t>
            </a:r>
            <a:r>
              <a:rPr lang="en-US" dirty="0">
                <a:solidFill>
                  <a:srgbClr val="DDE9EC">
                    <a:lumMod val="75000"/>
                  </a:srgbClr>
                </a:solidFill>
              </a:rPr>
              <a:t> </a:t>
            </a:r>
            <a:r>
              <a:rPr lang="en-US" dirty="0" err="1">
                <a:solidFill>
                  <a:srgbClr val="DDE9EC">
                    <a:lumMod val="75000"/>
                  </a:srgbClr>
                </a:solidFill>
              </a:rPr>
              <a:t>Alnasser</a:t>
            </a:r>
            <a:endParaRPr lang="en-US" dirty="0">
              <a:solidFill>
                <a:srgbClr val="DDE9EC">
                  <a:lumMod val="75000"/>
                </a:srgbClr>
              </a:solidFill>
            </a:endParaRPr>
          </a:p>
          <a:p>
            <a:pPr fontAlgn="t">
              <a:lnSpc>
                <a:spcPct val="80000"/>
              </a:lnSpc>
              <a:spcBef>
                <a:spcPct val="20000"/>
              </a:spcBef>
            </a:pPr>
            <a:r>
              <a:rPr lang="en-US" dirty="0">
                <a:solidFill>
                  <a:srgbClr val="DDE9EC">
                    <a:lumMod val="75000"/>
                  </a:srgbClr>
                </a:solidFill>
              </a:rPr>
              <a:t>Lama </a:t>
            </a:r>
            <a:r>
              <a:rPr lang="en-US" dirty="0" err="1">
                <a:solidFill>
                  <a:srgbClr val="DDE9EC">
                    <a:lumMod val="75000"/>
                  </a:srgbClr>
                </a:solidFill>
              </a:rPr>
              <a:t>Alfawzan</a:t>
            </a:r>
            <a:endParaRPr lang="en-US" dirty="0">
              <a:solidFill>
                <a:srgbClr val="DDE9EC">
                  <a:lumMod val="75000"/>
                </a:srgbClr>
              </a:solidFill>
            </a:endParaRPr>
          </a:p>
        </p:txBody>
      </p:sp>
    </p:spTree>
    <p:extLst>
      <p:ext uri="{BB962C8B-B14F-4D97-AF65-F5344CB8AC3E}">
        <p14:creationId xmlns:p14="http://schemas.microsoft.com/office/powerpoint/2010/main" val="406769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Basic Physics of Membrane Potentials</a:t>
            </a:r>
          </a:p>
        </p:txBody>
      </p:sp>
      <p:sp>
        <p:nvSpPr>
          <p:cNvPr id="3" name="Content Placeholder 2"/>
          <p:cNvSpPr>
            <a:spLocks noGrp="1"/>
          </p:cNvSpPr>
          <p:nvPr>
            <p:ph sz="quarter" idx="1"/>
          </p:nvPr>
        </p:nvSpPr>
        <p:spPr>
          <a:xfrm>
            <a:off x="479376" y="1219200"/>
            <a:ext cx="11377264" cy="4937760"/>
          </a:xfrm>
        </p:spPr>
        <p:txBody>
          <a:bodyPr numCol="2" spcCol="457200">
            <a:normAutofit/>
          </a:bodyPr>
          <a:lstStyle/>
          <a:p>
            <a:pPr marL="0" indent="0">
              <a:buNone/>
            </a:pPr>
            <a:r>
              <a:rPr lang="en-US" sz="2000" dirty="0">
                <a:cs typeface="Andalus" panose="02020603050405020304" pitchFamily="18" charset="-78"/>
              </a:rPr>
              <a:t>Membrane potentials caused by ion concentration</a:t>
            </a:r>
          </a:p>
          <a:p>
            <a:r>
              <a:rPr lang="en-US" sz="1800" b="1" dirty="0">
                <a:solidFill>
                  <a:schemeClr val="accent1"/>
                </a:solidFill>
                <a:cs typeface="Andalus" panose="02020603050405020304" pitchFamily="18" charset="-78"/>
              </a:rPr>
              <a:t>Differences across a selectively permeable membrane</a:t>
            </a:r>
            <a:r>
              <a:rPr lang="en-US" sz="1800" dirty="0">
                <a:solidFill>
                  <a:schemeClr val="accent1"/>
                </a:solidFill>
                <a:cs typeface="Andalus" panose="02020603050405020304" pitchFamily="18" charset="-78"/>
              </a:rPr>
              <a:t>:</a:t>
            </a:r>
          </a:p>
          <a:p>
            <a:pPr marL="274320" lvl="1" indent="0">
              <a:buNone/>
            </a:pPr>
            <a:r>
              <a:rPr lang="en-US" sz="1600" dirty="0">
                <a:solidFill>
                  <a:schemeClr val="bg1">
                    <a:lumMod val="65000"/>
                  </a:schemeClr>
                </a:solidFill>
              </a:rPr>
              <a:t>The potassium concentration is great inside a nerve fiber membrane but very low outside the membrane. Because of the large potassium concertation gradient from inside toward outside,  there is a tendency for extra numbers of potassium ions to diffuse outward through the membrane. When they do, they carry positive charge to the outside</a:t>
            </a:r>
            <a:r>
              <a:rPr lang="en-US" sz="1600" dirty="0">
                <a:solidFill>
                  <a:schemeClr val="tx1"/>
                </a:solidFill>
              </a:rPr>
              <a:t>. Thus, creating negativity inside because of </a:t>
            </a:r>
            <a:r>
              <a:rPr lang="en-US" sz="1600" b="1" dirty="0">
                <a:solidFill>
                  <a:schemeClr val="tx1"/>
                </a:solidFill>
              </a:rPr>
              <a:t>negative anions (proteins,</a:t>
            </a:r>
          </a:p>
          <a:p>
            <a:pPr marL="274320" lvl="1" indent="0">
              <a:buNone/>
            </a:pPr>
            <a:r>
              <a:rPr lang="en-US" sz="1600" b="1" dirty="0">
                <a:solidFill>
                  <a:schemeClr val="tx1"/>
                </a:solidFill>
              </a:rPr>
              <a:t>sulphate, phosphate ions, large molecules) cannot leave the cell. </a:t>
            </a:r>
            <a:r>
              <a:rPr lang="en-US" sz="1600" dirty="0">
                <a:solidFill>
                  <a:schemeClr val="tx1"/>
                </a:solidFill>
              </a:rPr>
              <a:t>that remained behind and DO NOT diffuse outward with the potassium. </a:t>
            </a:r>
          </a:p>
          <a:p>
            <a:pPr marL="0" indent="0">
              <a:buNone/>
            </a:pPr>
            <a:r>
              <a:rPr lang="en-US" sz="1600" dirty="0">
                <a:solidFill>
                  <a:schemeClr val="bg1">
                    <a:lumMod val="65000"/>
                  </a:schemeClr>
                </a:solidFill>
              </a:rPr>
              <a:t>(remember: diffusion from high concentration </a:t>
            </a:r>
            <a:r>
              <a:rPr lang="en-US" sz="1600" dirty="0">
                <a:solidFill>
                  <a:schemeClr val="bg1">
                    <a:lumMod val="65000"/>
                  </a:schemeClr>
                </a:solidFill>
                <a:sym typeface="Wingdings" panose="05000000000000000000" pitchFamily="2" charset="2"/>
              </a:rPr>
              <a:t> low concentration.) </a:t>
            </a:r>
          </a:p>
          <a:p>
            <a:pPr marL="0" indent="0">
              <a:buNone/>
            </a:pPr>
            <a:endParaRPr lang="en-US" sz="1600" dirty="0">
              <a:cs typeface="Andalus" panose="02020603050405020304" pitchFamily="18" charset="-78"/>
              <a:sym typeface="Wingdings" panose="05000000000000000000" pitchFamily="2" charset="2"/>
            </a:endParaRPr>
          </a:p>
          <a:p>
            <a:pPr marL="0" indent="0">
              <a:buNone/>
            </a:pPr>
            <a:endParaRPr lang="en-US" sz="1600" dirty="0">
              <a:cs typeface="Andalus" panose="02020603050405020304" pitchFamily="18" charset="-78"/>
              <a:sym typeface="Wingdings" panose="05000000000000000000" pitchFamily="2" charset="2"/>
            </a:endParaRPr>
          </a:p>
          <a:p>
            <a:r>
              <a:rPr lang="en-US" sz="1800" b="1" dirty="0">
                <a:solidFill>
                  <a:schemeClr val="accent1"/>
                </a:solidFill>
                <a:cs typeface="Andalus" panose="02020603050405020304" pitchFamily="18" charset="-78"/>
                <a:sym typeface="Wingdings" panose="05000000000000000000" pitchFamily="2" charset="2"/>
              </a:rPr>
              <a:t>The Nernst equation describes the relation of diffusion potential to the ion concentration across a membrane: </a:t>
            </a:r>
            <a:r>
              <a:rPr lang="en-US" sz="1800" dirty="0">
                <a:cs typeface="Andalus" panose="02020603050405020304" pitchFamily="18" charset="-78"/>
                <a:sym typeface="Wingdings" panose="05000000000000000000" pitchFamily="2" charset="2"/>
              </a:rPr>
              <a:t>we will later apply this in resting membrane potential. </a:t>
            </a:r>
            <a:r>
              <a:rPr lang="en-US" sz="1600" dirty="0">
                <a:solidFill>
                  <a:schemeClr val="bg1">
                    <a:lumMod val="65000"/>
                  </a:schemeClr>
                </a:solidFill>
              </a:rPr>
              <a:t>The Nernst equation has a physiological application when used to calculate the potential of an ion of charge z across a membrane. </a:t>
            </a:r>
            <a:endParaRPr lang="en-US" sz="1800" dirty="0">
              <a:cs typeface="Andalus" panose="02020603050405020304" pitchFamily="18" charset="-78"/>
            </a:endParaRPr>
          </a:p>
          <a:p>
            <a:pPr marL="0" indent="0">
              <a:buNone/>
            </a:pPr>
            <a:endParaRPr lang="en-US" sz="1800" dirty="0">
              <a:cs typeface="Andalus" panose="02020603050405020304" pitchFamily="18" charset="-78"/>
            </a:endParaRPr>
          </a:p>
          <a:p>
            <a:pPr marL="0" indent="0">
              <a:buNone/>
            </a:pPr>
            <a:endParaRPr lang="en-US" sz="1800" dirty="0">
              <a:cs typeface="Andalus" panose="02020603050405020304" pitchFamily="18" charset="-78"/>
            </a:endParaRPr>
          </a:p>
          <a:p>
            <a:pPr marL="0" indent="0">
              <a:buNone/>
            </a:pPr>
            <a:endParaRPr lang="en-US" sz="1800" b="1" dirty="0">
              <a:cs typeface="Andalus" panose="02020603050405020304" pitchFamily="18" charset="-78"/>
            </a:endParaRPr>
          </a:p>
          <a:p>
            <a:pPr marL="0" indent="0">
              <a:buNone/>
            </a:pPr>
            <a:endParaRPr lang="en-US" sz="1800" b="1" dirty="0">
              <a:cs typeface="Andalus" panose="02020603050405020304" pitchFamily="18" charset="-78"/>
            </a:endParaRPr>
          </a:p>
          <a:p>
            <a:r>
              <a:rPr lang="en-US" sz="1800" b="1" dirty="0">
                <a:solidFill>
                  <a:schemeClr val="accent1"/>
                </a:solidFill>
                <a:cs typeface="Andalus" panose="02020603050405020304" pitchFamily="18" charset="-78"/>
              </a:rPr>
              <a:t>The Goldman Equation is used to calculate the diffusion potential when the membrane is permeable to several ions </a:t>
            </a:r>
          </a:p>
        </p:txBody>
      </p:sp>
      <p:pic>
        <p:nvPicPr>
          <p:cNvPr id="5" name="Picture 3"/>
          <p:cNvPicPr>
            <a:picLocks noChangeAspect="1" noChangeArrowheads="1"/>
          </p:cNvPicPr>
          <p:nvPr/>
        </p:nvPicPr>
        <p:blipFill>
          <a:blip r:embed="rId2" cstate="print"/>
          <a:srcRect l="29051" t="55734" r="48258" b="33438"/>
          <a:stretch>
            <a:fillRect/>
          </a:stretch>
        </p:blipFill>
        <p:spPr bwMode="auto">
          <a:xfrm>
            <a:off x="7104112" y="5221851"/>
            <a:ext cx="3672408" cy="1076873"/>
          </a:xfrm>
          <a:prstGeom prst="rect">
            <a:avLst/>
          </a:prstGeom>
          <a:noFill/>
          <a:ln w="9525">
            <a:solidFill>
              <a:srgbClr val="FFC000"/>
            </a:solidFill>
            <a:miter lim="800000"/>
            <a:headEnd/>
            <a:tailEnd/>
          </a:ln>
        </p:spPr>
      </p:pic>
      <p:sp>
        <p:nvSpPr>
          <p:cNvPr id="7" name="TextBox 6"/>
          <p:cNvSpPr txBox="1"/>
          <p:nvPr/>
        </p:nvSpPr>
        <p:spPr>
          <a:xfrm>
            <a:off x="6168008" y="3789040"/>
            <a:ext cx="5544616" cy="369332"/>
          </a:xfrm>
          <a:prstGeom prst="rect">
            <a:avLst/>
          </a:prstGeom>
          <a:noFill/>
        </p:spPr>
        <p:txBody>
          <a:bodyPr wrap="square" rtlCol="0">
            <a:spAutoFit/>
          </a:bodyPr>
          <a:lstStyle/>
          <a:p>
            <a:r>
              <a:rPr lang="en-US" b="1" dirty="0"/>
              <a:t>EMF</a:t>
            </a:r>
            <a:r>
              <a:rPr lang="en-US" dirty="0"/>
              <a:t>= </a:t>
            </a:r>
            <a:r>
              <a:rPr lang="en-US" i="1" dirty="0"/>
              <a:t>electromotive force</a:t>
            </a:r>
            <a:r>
              <a:rPr lang="en-US" dirty="0"/>
              <a:t>. </a:t>
            </a:r>
            <a:r>
              <a:rPr lang="en-US" b="1" dirty="0"/>
              <a:t>Z</a:t>
            </a:r>
            <a:r>
              <a:rPr lang="en-US" dirty="0"/>
              <a:t>= </a:t>
            </a:r>
            <a:r>
              <a:rPr lang="en-US" i="1" dirty="0"/>
              <a:t>electrical charge of an ion</a:t>
            </a:r>
          </a:p>
        </p:txBody>
      </p:sp>
      <p:pic>
        <p:nvPicPr>
          <p:cNvPr id="8" name="Picture 7"/>
          <p:cNvPicPr>
            <a:picLocks noChangeAspect="1"/>
          </p:cNvPicPr>
          <p:nvPr/>
        </p:nvPicPr>
        <p:blipFill>
          <a:blip r:embed="rId3"/>
          <a:stretch>
            <a:fillRect/>
          </a:stretch>
        </p:blipFill>
        <p:spPr>
          <a:xfrm>
            <a:off x="6869162" y="3017292"/>
            <a:ext cx="3907358" cy="553254"/>
          </a:xfrm>
          <a:prstGeom prst="rect">
            <a:avLst/>
          </a:prstGeom>
          <a:ln>
            <a:solidFill>
              <a:srgbClr val="FFC000"/>
            </a:solidFill>
          </a:ln>
        </p:spPr>
      </p:pic>
      <p:sp>
        <p:nvSpPr>
          <p:cNvPr id="4" name="Slide Number Placeholder 3"/>
          <p:cNvSpPr>
            <a:spLocks noGrp="1"/>
          </p:cNvSpPr>
          <p:nvPr>
            <p:ph type="sldNum" sz="quarter" idx="12"/>
          </p:nvPr>
        </p:nvSpPr>
        <p:spPr/>
        <p:txBody>
          <a:bodyPr/>
          <a:lstStyle/>
          <a:p>
            <a:fld id="{4929A69E-7D8F-4515-9605-0315ABD4F316}" type="slidenum">
              <a:rPr lang="en-US" smtClean="0"/>
              <a:pPr/>
              <a:t>3</a:t>
            </a:fld>
            <a:endParaRPr lang="en-US" dirty="0"/>
          </a:p>
        </p:txBody>
      </p:sp>
      <p:sp>
        <p:nvSpPr>
          <p:cNvPr id="9" name="TextBox 8"/>
          <p:cNvSpPr txBox="1"/>
          <p:nvPr/>
        </p:nvSpPr>
        <p:spPr>
          <a:xfrm>
            <a:off x="7392144" y="6393267"/>
            <a:ext cx="3096344" cy="369332"/>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u="sng" dirty="0"/>
              <a:t>ONLY IN MALES’ SLIDES </a:t>
            </a:r>
          </a:p>
        </p:txBody>
      </p:sp>
    </p:spTree>
    <p:extLst>
      <p:ext uri="{BB962C8B-B14F-4D97-AF65-F5344CB8AC3E}">
        <p14:creationId xmlns:p14="http://schemas.microsoft.com/office/powerpoint/2010/main" val="283224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900336"/>
          </a:xfrm>
        </p:spPr>
        <p:txBody>
          <a:bodyPr>
            <a:normAutofit/>
          </a:bodyPr>
          <a:lstStyle/>
          <a:p>
            <a:r>
              <a:rPr lang="en-US" dirty="0"/>
              <a:t>Resting Membrane Potential of Nerves (RMP):</a:t>
            </a:r>
          </a:p>
        </p:txBody>
      </p:sp>
      <p:sp>
        <p:nvSpPr>
          <p:cNvPr id="3" name="Content Placeholder 2"/>
          <p:cNvSpPr>
            <a:spLocks noGrp="1"/>
          </p:cNvSpPr>
          <p:nvPr>
            <p:ph sz="quarter" idx="1"/>
          </p:nvPr>
        </p:nvSpPr>
        <p:spPr>
          <a:xfrm>
            <a:off x="479376" y="1661442"/>
            <a:ext cx="11953328" cy="4694908"/>
          </a:xfrm>
        </p:spPr>
        <p:txBody>
          <a:bodyPr numCol="3">
            <a:normAutofit/>
          </a:bodyPr>
          <a:lstStyle/>
          <a:p>
            <a:r>
              <a:rPr lang="en-US" sz="1600" b="1" dirty="0"/>
              <a:t>RMP: </a:t>
            </a:r>
            <a:r>
              <a:rPr lang="en-US" sz="1600" dirty="0"/>
              <a:t>it is the potential difference across the cell membrane during rest, without stimulation between the inner side and the outer side, and it is relatively </a:t>
            </a:r>
            <a:r>
              <a:rPr lang="mr-IN" sz="1600" dirty="0"/>
              <a:t>–</a:t>
            </a:r>
            <a:r>
              <a:rPr lang="en-US" sz="1600" dirty="0"/>
              <a:t>ve inside.</a:t>
            </a:r>
          </a:p>
          <a:p>
            <a:r>
              <a:rPr lang="en-US" sz="1600" b="1" dirty="0"/>
              <a:t>Measurement of RMP:  </a:t>
            </a:r>
            <a:r>
              <a:rPr lang="en-US" sz="1600" dirty="0"/>
              <a:t>using voltmeter</a:t>
            </a:r>
          </a:p>
          <a:p>
            <a:endParaRPr lang="en-US" sz="1600" dirty="0"/>
          </a:p>
          <a:p>
            <a:r>
              <a:rPr lang="en-US" sz="1600" b="1" dirty="0"/>
              <a:t>Normal  Values :</a:t>
            </a:r>
            <a:r>
              <a:rPr lang="en-US" sz="1600" dirty="0"/>
              <a:t> </a:t>
            </a:r>
            <a:r>
              <a:rPr lang="en-US" sz="1600" dirty="0">
                <a:solidFill>
                  <a:schemeClr val="accent4">
                    <a:lumMod val="75000"/>
                  </a:schemeClr>
                </a:solidFill>
              </a:rPr>
              <a:t>-70 </a:t>
            </a:r>
            <a:r>
              <a:rPr lang="en-US" sz="1600" dirty="0"/>
              <a:t>in medium sized nerves </a:t>
            </a:r>
            <a:r>
              <a:rPr lang="en-US" sz="1600" b="1" dirty="0"/>
              <a:t>and </a:t>
            </a:r>
            <a:r>
              <a:rPr lang="en-US" sz="1600" b="1" dirty="0">
                <a:solidFill>
                  <a:schemeClr val="accent4">
                    <a:lumMod val="75000"/>
                  </a:schemeClr>
                </a:solidFill>
              </a:rPr>
              <a:t>-90</a:t>
            </a:r>
            <a:r>
              <a:rPr lang="en-US" sz="1600" b="1" dirty="0"/>
              <a:t> </a:t>
            </a:r>
            <a:r>
              <a:rPr lang="en-US" sz="1600" b="1" dirty="0">
                <a:solidFill>
                  <a:schemeClr val="accent4">
                    <a:lumMod val="75000"/>
                  </a:schemeClr>
                </a:solidFill>
              </a:rPr>
              <a:t>mv</a:t>
            </a:r>
            <a:r>
              <a:rPr lang="en-US" sz="1600" b="1" dirty="0"/>
              <a:t> in large nerve fibers</a:t>
            </a:r>
            <a:r>
              <a:rPr lang="en-US" sz="1600" dirty="0"/>
              <a:t>. (inside the fiber is </a:t>
            </a:r>
            <a:r>
              <a:rPr lang="en-US" sz="1600" dirty="0">
                <a:solidFill>
                  <a:schemeClr val="accent4">
                    <a:lumMod val="75000"/>
                  </a:schemeClr>
                </a:solidFill>
              </a:rPr>
              <a:t>90</a:t>
            </a:r>
            <a:r>
              <a:rPr lang="en-US" sz="1600" dirty="0"/>
              <a:t> times more negative)</a:t>
            </a:r>
          </a:p>
          <a:p>
            <a:r>
              <a:rPr lang="en-US" sz="1600" b="1" dirty="0"/>
              <a:t>During rest, the membrane is polarized </a:t>
            </a:r>
            <a:r>
              <a:rPr lang="en-US" sz="1600" dirty="0">
                <a:solidFill>
                  <a:schemeClr val="bg1">
                    <a:lumMod val="50000"/>
                  </a:schemeClr>
                </a:solidFill>
              </a:rPr>
              <a:t>(the membrane is a wall between the positive outside and negative inside)</a:t>
            </a:r>
          </a:p>
          <a:p>
            <a:r>
              <a:rPr lang="en-US" sz="1600" dirty="0"/>
              <a:t>There is high molecules of K+ inside the cell and high molecules of Na+ outside the cell.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2996952"/>
            <a:ext cx="6048672" cy="2536540"/>
          </a:xfrm>
          <a:prstGeom prst="rect">
            <a:avLst/>
          </a:prstGeom>
        </p:spPr>
      </p:pic>
      <p:sp>
        <p:nvSpPr>
          <p:cNvPr id="5" name="TextBox 4"/>
          <p:cNvSpPr txBox="1"/>
          <p:nvPr/>
        </p:nvSpPr>
        <p:spPr>
          <a:xfrm>
            <a:off x="5303912" y="1484784"/>
            <a:ext cx="6278488" cy="1077218"/>
          </a:xfrm>
          <a:prstGeom prst="rect">
            <a:avLst/>
          </a:prstGeom>
          <a:noFill/>
          <a:ln>
            <a:solidFill>
              <a:schemeClr val="tx1"/>
            </a:solidFill>
            <a:prstDash val="sysDot"/>
          </a:ln>
        </p:spPr>
        <p:txBody>
          <a:bodyPr wrap="square" rtlCol="0">
            <a:spAutoFit/>
          </a:bodyPr>
          <a:lstStyle/>
          <a:p>
            <a:r>
              <a:rPr lang="en-US" sz="1600" dirty="0"/>
              <a:t>Transport properties of </a:t>
            </a:r>
            <a:r>
              <a:rPr lang="en-US" sz="1600" b="1" dirty="0"/>
              <a:t>the resting nerve membrane</a:t>
            </a:r>
            <a:r>
              <a:rPr lang="en-US" sz="1600" dirty="0"/>
              <a:t> for sodium and potassium:</a:t>
            </a:r>
          </a:p>
          <a:p>
            <a:pPr marL="285750" indent="-285750">
              <a:buFont typeface="Arial" panose="020B0604020202020204" pitchFamily="34" charset="0"/>
              <a:buChar char="•"/>
            </a:pPr>
            <a:r>
              <a:rPr lang="en-US" sz="1600" dirty="0"/>
              <a:t>Sodium-Potassium pump (active transport)</a:t>
            </a:r>
          </a:p>
          <a:p>
            <a:pPr marL="285750" indent="-285750">
              <a:buFont typeface="Arial" panose="020B0604020202020204" pitchFamily="34" charset="0"/>
              <a:buChar char="•"/>
            </a:pPr>
            <a:r>
              <a:rPr lang="en-US" sz="1600" dirty="0"/>
              <a:t>K+ Leak Channels:</a:t>
            </a:r>
          </a:p>
        </p:txBody>
      </p:sp>
      <p:sp>
        <p:nvSpPr>
          <p:cNvPr id="6" name="Slide Number Placeholder 5"/>
          <p:cNvSpPr>
            <a:spLocks noGrp="1"/>
          </p:cNvSpPr>
          <p:nvPr>
            <p:ph type="sldNum" sz="quarter" idx="12"/>
          </p:nvPr>
        </p:nvSpPr>
        <p:spPr/>
        <p:txBody>
          <a:bodyPr/>
          <a:lstStyle/>
          <a:p>
            <a:fld id="{4929A69E-7D8F-4515-9605-0315ABD4F316}" type="slidenum">
              <a:rPr lang="en-US" smtClean="0"/>
              <a:pPr/>
              <a:t>4</a:t>
            </a:fld>
            <a:endParaRPr lang="en-US" dirty="0"/>
          </a:p>
        </p:txBody>
      </p:sp>
      <p:sp>
        <p:nvSpPr>
          <p:cNvPr id="7" name="TextBox 6"/>
          <p:cNvSpPr txBox="1"/>
          <p:nvPr/>
        </p:nvSpPr>
        <p:spPr>
          <a:xfrm>
            <a:off x="5290628" y="5638899"/>
            <a:ext cx="6278488" cy="584775"/>
          </a:xfrm>
          <a:prstGeom prst="rect">
            <a:avLst/>
          </a:prstGeom>
          <a:noFill/>
          <a:ln>
            <a:solidFill>
              <a:schemeClr val="tx1"/>
            </a:solidFill>
            <a:prstDash val="sysDot"/>
          </a:ln>
        </p:spPr>
        <p:txBody>
          <a:bodyPr wrap="square" rtlCol="0">
            <a:spAutoFit/>
          </a:bodyPr>
          <a:lstStyle/>
          <a:p>
            <a:pPr marL="285750" indent="-285750">
              <a:buFont typeface="Arial" charset="0"/>
              <a:buChar char="•"/>
            </a:pPr>
            <a:r>
              <a:rPr lang="en-US" sz="1600" dirty="0"/>
              <a:t>Potential: difference in charge across plasma membrane.</a:t>
            </a:r>
          </a:p>
          <a:p>
            <a:pPr marL="285750" indent="-285750">
              <a:buFont typeface="Arial" charset="0"/>
              <a:buChar char="•"/>
            </a:pPr>
            <a:r>
              <a:rPr lang="en-US" sz="1600" dirty="0"/>
              <a:t>Current: flow of charge (ions) from one point to another.</a:t>
            </a:r>
          </a:p>
        </p:txBody>
      </p:sp>
    </p:spTree>
    <p:extLst>
      <p:ext uri="{BB962C8B-B14F-4D97-AF65-F5344CB8AC3E}">
        <p14:creationId xmlns:p14="http://schemas.microsoft.com/office/powerpoint/2010/main" val="1846108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210" y="61805"/>
            <a:ext cx="10972800" cy="990600"/>
          </a:xfrm>
        </p:spPr>
        <p:txBody>
          <a:bodyPr>
            <a:noAutofit/>
          </a:bodyPr>
          <a:lstStyle/>
          <a:p>
            <a:r>
              <a:rPr lang="en-US" dirty="0"/>
              <a:t>Causes (Origin) of Resting Membrane Potential (RMP):</a:t>
            </a:r>
          </a:p>
        </p:txBody>
      </p:sp>
      <p:sp>
        <p:nvSpPr>
          <p:cNvPr id="3" name="Content Placeholder 2"/>
          <p:cNvSpPr>
            <a:spLocks noGrp="1"/>
          </p:cNvSpPr>
          <p:nvPr>
            <p:ph sz="quarter" idx="1"/>
          </p:nvPr>
        </p:nvSpPr>
        <p:spPr>
          <a:xfrm>
            <a:off x="479376" y="1321510"/>
            <a:ext cx="11521280" cy="5400600"/>
          </a:xfrm>
        </p:spPr>
        <p:txBody>
          <a:bodyPr numCol="2" spcCol="548640">
            <a:noAutofit/>
          </a:bodyPr>
          <a:lstStyle/>
          <a:p>
            <a:pPr marL="0" lvl="0" indent="0">
              <a:buNone/>
            </a:pPr>
            <a:r>
              <a:rPr lang="en-US" sz="1600" dirty="0"/>
              <a:t>The important factors in the establishment of the normal resting membrane potential of -90 millivolts.</a:t>
            </a:r>
          </a:p>
          <a:p>
            <a:pPr lvl="0"/>
            <a:r>
              <a:rPr lang="en-US" sz="1800" b="1" dirty="0"/>
              <a:t>1- </a:t>
            </a:r>
            <a:r>
              <a:rPr lang="en-US" altLang="en-US" sz="1800" b="1" u="sng" dirty="0">
                <a:solidFill>
                  <a:srgbClr val="00B0F0"/>
                </a:solidFill>
              </a:rPr>
              <a:t>Contribution of K+ diffusion potential:-</a:t>
            </a:r>
            <a:endParaRPr lang="ar-SA" altLang="en-US" sz="1800" b="1" u="sng" dirty="0">
              <a:solidFill>
                <a:srgbClr val="00B0F0"/>
              </a:solidFill>
            </a:endParaRPr>
          </a:p>
          <a:p>
            <a:pPr>
              <a:buFont typeface="Arial" panose="020B0604020202020204" pitchFamily="34" charset="0"/>
              <a:buChar char="•"/>
            </a:pPr>
            <a:r>
              <a:rPr lang="en-US" sz="1600" dirty="0"/>
              <a:t>The cell membrane has tendency to pump </a:t>
            </a:r>
            <a:r>
              <a:rPr lang="en-US" sz="1600" b="1" dirty="0"/>
              <a:t>potassium (K)</a:t>
            </a:r>
            <a:r>
              <a:rPr lang="en-US" sz="1600" dirty="0"/>
              <a:t> (positive charge) out, from high to low, </a:t>
            </a:r>
            <a:r>
              <a:rPr lang="en-US" sz="1600" u="sng" dirty="0"/>
              <a:t>(outflux)</a:t>
            </a:r>
            <a:r>
              <a:rPr lang="en-US" sz="1600" dirty="0"/>
              <a:t>, causing –ve charge inside, through </a:t>
            </a:r>
            <a:r>
              <a:rPr lang="en-US" sz="1600" u="sng" dirty="0"/>
              <a:t>K leak channels</a:t>
            </a:r>
            <a:r>
              <a:rPr lang="en-US" sz="1600" dirty="0"/>
              <a:t>, down its concentration gradient. </a:t>
            </a:r>
          </a:p>
          <a:p>
            <a:pPr marL="0" indent="0">
              <a:buNone/>
            </a:pPr>
            <a:r>
              <a:rPr lang="en-US" sz="1600" dirty="0">
                <a:solidFill>
                  <a:schemeClr val="bg1">
                    <a:lumMod val="50000"/>
                  </a:schemeClr>
                </a:solidFill>
              </a:rPr>
              <a:t>(producing energy like Niagara falls, from high to low which gives energy to Canada)</a:t>
            </a:r>
          </a:p>
          <a:p>
            <a:pPr>
              <a:buFont typeface="Arial" charset="0"/>
              <a:buChar char="•"/>
            </a:pPr>
            <a:r>
              <a:rPr lang="en-US" sz="1600" b="1" dirty="0"/>
              <a:t>Result</a:t>
            </a:r>
            <a:r>
              <a:rPr lang="en-US" sz="1600" dirty="0"/>
              <a:t>: Electro-positivity outside and electro-negativity inside. </a:t>
            </a:r>
            <a:r>
              <a:rPr lang="en-US" sz="1600" dirty="0">
                <a:solidFill>
                  <a:schemeClr val="bg1">
                    <a:lumMod val="50000"/>
                  </a:schemeClr>
                </a:solidFill>
              </a:rPr>
              <a:t> </a:t>
            </a:r>
          </a:p>
          <a:p>
            <a:pPr>
              <a:buFont typeface="Arial" charset="0"/>
              <a:buChar char="•"/>
            </a:pPr>
            <a:r>
              <a:rPr lang="en-US" sz="1600" b="1" dirty="0">
                <a:solidFill>
                  <a:srgbClr val="933B95"/>
                </a:solidFill>
              </a:rPr>
              <a:t>RMP is 100 times more permeable to K+ than Na+. </a:t>
            </a:r>
            <a:r>
              <a:rPr lang="en-US" sz="1600" dirty="0">
                <a:solidFill>
                  <a:schemeClr val="bg1">
                    <a:lumMod val="50000"/>
                  </a:schemeClr>
                </a:solidFill>
              </a:rPr>
              <a:t>(These K+ leak channels may also leak sodium ions slightly but are far more permeable to potassium than sodium)</a:t>
            </a:r>
          </a:p>
          <a:p>
            <a:pPr>
              <a:buFont typeface="Arial" charset="0"/>
              <a:buChar char="•"/>
            </a:pPr>
            <a:r>
              <a:rPr lang="en-US" sz="1600" b="1" dirty="0">
                <a:solidFill>
                  <a:srgbClr val="FF0000"/>
                </a:solidFill>
              </a:rPr>
              <a:t>K diffusion contributes far more to resting membrane potential. (most important) </a:t>
            </a:r>
            <a:r>
              <a:rPr lang="ar-SA" sz="1600" dirty="0">
                <a:solidFill>
                  <a:schemeClr val="bg2">
                    <a:lumMod val="50000"/>
                  </a:schemeClr>
                </a:solidFill>
              </a:rPr>
              <a:t>ركز عليها الدكتور</a:t>
            </a:r>
            <a:endParaRPr lang="en-US" sz="1800" dirty="0">
              <a:solidFill>
                <a:schemeClr val="bg2">
                  <a:lumMod val="50000"/>
                </a:schemeClr>
              </a:solidFill>
            </a:endParaRPr>
          </a:p>
          <a:p>
            <a:pPr>
              <a:buFont typeface="Arial" charset="0"/>
              <a:buChar char="•"/>
            </a:pPr>
            <a:endParaRPr lang="en-US" sz="1400" dirty="0">
              <a:solidFill>
                <a:srgbClr val="FF0000"/>
              </a:solidFill>
            </a:endParaRPr>
          </a:p>
          <a:p>
            <a:pPr>
              <a:buFont typeface="Arial" charset="0"/>
              <a:buChar char="•"/>
            </a:pPr>
            <a:endParaRPr lang="en-US" sz="1400" dirty="0">
              <a:solidFill>
                <a:srgbClr val="FF0000"/>
              </a:solidFill>
            </a:endParaRPr>
          </a:p>
          <a:p>
            <a:pPr>
              <a:buFont typeface="Arial" charset="0"/>
              <a:buChar char="•"/>
            </a:pPr>
            <a:endParaRPr lang="en-US" sz="1400" dirty="0">
              <a:solidFill>
                <a:srgbClr val="FF0000"/>
              </a:solidFill>
            </a:endParaRPr>
          </a:p>
          <a:p>
            <a:pPr>
              <a:buFont typeface="Arial" charset="0"/>
              <a:buChar char="•"/>
            </a:pPr>
            <a:endParaRPr lang="en-US" sz="1400" dirty="0">
              <a:solidFill>
                <a:srgbClr val="FF0000"/>
              </a:solidFill>
            </a:endParaRPr>
          </a:p>
          <a:p>
            <a:pPr>
              <a:buFont typeface="Arial" charset="0"/>
              <a:buChar char="•"/>
            </a:pPr>
            <a:endParaRPr lang="en-US" sz="1400" dirty="0">
              <a:solidFill>
                <a:srgbClr val="FF0000"/>
              </a:solidFill>
            </a:endParaRPr>
          </a:p>
          <a:p>
            <a:r>
              <a:rPr lang="en-US" sz="1800" b="1" u="sng" dirty="0">
                <a:solidFill>
                  <a:srgbClr val="00B0F0"/>
                </a:solidFill>
              </a:rPr>
              <a:t>2- Contribution of Na diffusion through the nerve membrane: </a:t>
            </a:r>
          </a:p>
          <a:p>
            <a:pPr>
              <a:buFont typeface="Arial" panose="020B0604020202020204" pitchFamily="34" charset="0"/>
              <a:buChar char="•"/>
            </a:pPr>
            <a:r>
              <a:rPr lang="en-US" sz="1600" dirty="0"/>
              <a:t>Very small amount of Na+ diffuses into the cell (from outside to inside) down its concentration gradient. </a:t>
            </a:r>
          </a:p>
          <a:p>
            <a:pPr>
              <a:buFont typeface="Arial" panose="020B0604020202020204" pitchFamily="34" charset="0"/>
              <a:buChar char="•"/>
            </a:pPr>
            <a:r>
              <a:rPr lang="en-US" sz="1600" dirty="0"/>
              <a:t>The membrane is only </a:t>
            </a:r>
            <a:r>
              <a:rPr lang="en-US" sz="1600" u="sng" dirty="0"/>
              <a:t>slightly permeable</a:t>
            </a:r>
            <a:r>
              <a:rPr lang="en-US" sz="1600" dirty="0"/>
              <a:t> to Na+ through </a:t>
            </a:r>
            <a:r>
              <a:rPr lang="en-US" sz="1600" u="sng" dirty="0"/>
              <a:t>K-Na leak channels. </a:t>
            </a:r>
          </a:p>
          <a:p>
            <a:pPr marL="0" indent="0">
              <a:buNone/>
            </a:pPr>
            <a:r>
              <a:rPr lang="en-US" sz="700" u="sng" dirty="0">
                <a:solidFill>
                  <a:schemeClr val="bg1"/>
                </a:solidFill>
              </a:rPr>
              <a:t>w</a:t>
            </a:r>
          </a:p>
          <a:p>
            <a:pPr marL="0" indent="0">
              <a:buNone/>
            </a:pPr>
            <a:endParaRPr lang="en-US" sz="1400" b="1" dirty="0"/>
          </a:p>
          <a:p>
            <a:r>
              <a:rPr lang="en-US" sz="1800" b="1" u="sng" dirty="0">
                <a:solidFill>
                  <a:srgbClr val="00B0F0"/>
                </a:solidFill>
              </a:rPr>
              <a:t>3- Contribution of the Na+-K+ pump:</a:t>
            </a:r>
          </a:p>
          <a:p>
            <a:pPr>
              <a:buFont typeface="Arial" charset="0"/>
              <a:buChar char="•"/>
            </a:pPr>
            <a:r>
              <a:rPr lang="en-GB" sz="1600" dirty="0"/>
              <a:t>This is a powerful electrogenic pump on the cell membrane.</a:t>
            </a:r>
          </a:p>
          <a:p>
            <a:pPr>
              <a:buFont typeface="Arial" charset="0"/>
              <a:buChar char="•"/>
            </a:pPr>
            <a:r>
              <a:rPr lang="en-US" sz="1600" dirty="0"/>
              <a:t> maintains concentration gradients of K+ and Na+ between the two sides of the membrane.</a:t>
            </a:r>
          </a:p>
          <a:p>
            <a:pPr>
              <a:buFont typeface="Arial" charset="0"/>
              <a:buChar char="•"/>
            </a:pPr>
            <a:r>
              <a:rPr lang="en-GB" sz="1600" dirty="0"/>
              <a:t>It pumps </a:t>
            </a:r>
            <a:r>
              <a:rPr lang="en-GB" sz="1600" dirty="0">
                <a:solidFill>
                  <a:schemeClr val="accent4">
                    <a:lumMod val="75000"/>
                  </a:schemeClr>
                </a:solidFill>
              </a:rPr>
              <a:t>3 Na+ </a:t>
            </a:r>
            <a:r>
              <a:rPr lang="en-GB" sz="1600" dirty="0"/>
              <a:t>to </a:t>
            </a:r>
            <a:r>
              <a:rPr lang="en-GB" sz="1600" dirty="0">
                <a:solidFill>
                  <a:srgbClr val="FF0000"/>
                </a:solidFill>
              </a:rPr>
              <a:t>outside</a:t>
            </a:r>
            <a:r>
              <a:rPr lang="en-GB" sz="1600" dirty="0"/>
              <a:t> &amp; </a:t>
            </a:r>
            <a:r>
              <a:rPr lang="en-GB" sz="1600" dirty="0">
                <a:solidFill>
                  <a:schemeClr val="accent4">
                    <a:lumMod val="75000"/>
                  </a:schemeClr>
                </a:solidFill>
              </a:rPr>
              <a:t>2 K+</a:t>
            </a:r>
            <a:r>
              <a:rPr lang="en-GB" sz="1600" dirty="0"/>
              <a:t> to </a:t>
            </a:r>
            <a:r>
              <a:rPr lang="en-GB" sz="1600" dirty="0">
                <a:solidFill>
                  <a:srgbClr val="FF0000"/>
                </a:solidFill>
              </a:rPr>
              <a:t>inside</a:t>
            </a:r>
            <a:r>
              <a:rPr lang="en-GB" sz="1600" dirty="0"/>
              <a:t>, causing a net loss of +Ve ions from inside, returning the nerve fibre to the resting state </a:t>
            </a:r>
            <a:r>
              <a:rPr lang="en-US" altLang="en-US" sz="1600" dirty="0">
                <a:solidFill>
                  <a:schemeClr val="accent4">
                    <a:lumMod val="75000"/>
                  </a:schemeClr>
                </a:solidFill>
              </a:rPr>
              <a:t>(-4 mV)</a:t>
            </a:r>
            <a:r>
              <a:rPr lang="en-US" altLang="en-US" sz="1600" dirty="0"/>
              <a:t>.</a:t>
            </a:r>
            <a:endParaRPr lang="en-US" sz="1600" dirty="0"/>
          </a:p>
          <a:p>
            <a:pPr marL="0" indent="0">
              <a:buNone/>
            </a:pPr>
            <a:endParaRPr lang="en-US" sz="1400" dirty="0"/>
          </a:p>
        </p:txBody>
      </p:sp>
      <p:sp>
        <p:nvSpPr>
          <p:cNvPr id="9" name="TextBox 8"/>
          <p:cNvSpPr txBox="1"/>
          <p:nvPr/>
        </p:nvSpPr>
        <p:spPr>
          <a:xfrm>
            <a:off x="1254431" y="6445111"/>
            <a:ext cx="10945216" cy="276999"/>
          </a:xfrm>
          <a:prstGeom prst="rect">
            <a:avLst/>
          </a:prstGeom>
          <a:solidFill>
            <a:schemeClr val="bg1"/>
          </a:solidFill>
          <a:ln>
            <a:noFill/>
          </a:ln>
        </p:spPr>
        <p:txBody>
          <a:bodyPr wrap="square" rtlCol="0">
            <a:spAutoFit/>
          </a:bodyPr>
          <a:lstStyle/>
          <a:p>
            <a:r>
              <a:rPr lang="en-US" sz="1200" b="1" dirty="0"/>
              <a:t>Remember: Non-diffusible anions </a:t>
            </a:r>
            <a:r>
              <a:rPr lang="en-US" sz="1200" dirty="0"/>
              <a:t>(proteins, sulphate, phosphate ions, large molecules) cannot leave the cell. Therefore, they also </a:t>
            </a:r>
            <a:r>
              <a:rPr lang="en-US" sz="1200" u="sng" dirty="0"/>
              <a:t>contribute to the negativity </a:t>
            </a:r>
          </a:p>
        </p:txBody>
      </p:sp>
      <p:sp>
        <p:nvSpPr>
          <p:cNvPr id="4" name="Slide Number Placeholder 3"/>
          <p:cNvSpPr>
            <a:spLocks noGrp="1"/>
          </p:cNvSpPr>
          <p:nvPr>
            <p:ph type="sldNum" sz="quarter" idx="12"/>
          </p:nvPr>
        </p:nvSpPr>
        <p:spPr/>
        <p:txBody>
          <a:bodyPr/>
          <a:lstStyle/>
          <a:p>
            <a:fld id="{4929A69E-7D8F-4515-9605-0315ABD4F316}" type="slidenum">
              <a:rPr lang="en-US" smtClean="0"/>
              <a:pPr/>
              <a:t>5</a:t>
            </a:fld>
            <a:endParaRPr lang="en-US" dirty="0"/>
          </a:p>
        </p:txBody>
      </p:sp>
    </p:spTree>
    <p:extLst>
      <p:ext uri="{BB962C8B-B14F-4D97-AF65-F5344CB8AC3E}">
        <p14:creationId xmlns:p14="http://schemas.microsoft.com/office/powerpoint/2010/main" val="2128124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545" y="761396"/>
            <a:ext cx="10972800" cy="936104"/>
          </a:xfrm>
        </p:spPr>
        <p:txBody>
          <a:bodyPr>
            <a:noAutofit/>
          </a:bodyPr>
          <a:lstStyle/>
          <a:p>
            <a:r>
              <a:rPr lang="en-US" dirty="0"/>
              <a:t>Cont.: Origin of the Normal Resting Membrane Potential </a:t>
            </a:r>
            <a:br>
              <a:rPr lang="en-US" dirty="0"/>
            </a:br>
            <a:endParaRPr lang="en-US" dirty="0"/>
          </a:p>
        </p:txBody>
      </p:sp>
      <p:pic>
        <p:nvPicPr>
          <p:cNvPr id="5" name="Picture 4" descr="Na-K-pump"/>
          <p:cNvPicPr>
            <a:picLocks noChangeAspect="1" noChangeArrowheads="1" noCrop="1"/>
          </p:cNvPicPr>
          <p:nvPr/>
        </p:nvPicPr>
        <p:blipFill>
          <a:blip r:embed="rId2" cstate="print"/>
          <a:srcRect/>
          <a:stretch>
            <a:fillRect/>
          </a:stretch>
        </p:blipFill>
        <p:spPr>
          <a:xfrm>
            <a:off x="8616280" y="4509120"/>
            <a:ext cx="3384376" cy="2304256"/>
          </a:xfrm>
          <a:prstGeom prst="rect">
            <a:avLst/>
          </a:prstGeom>
          <a:noFill/>
        </p:spPr>
      </p:pic>
      <p:sp>
        <p:nvSpPr>
          <p:cNvPr id="6" name="Rectangle 5"/>
          <p:cNvSpPr/>
          <p:nvPr/>
        </p:nvSpPr>
        <p:spPr>
          <a:xfrm>
            <a:off x="407368" y="4362130"/>
            <a:ext cx="8136904" cy="1754326"/>
          </a:xfrm>
          <a:prstGeom prst="rect">
            <a:avLst/>
          </a:prstGeom>
        </p:spPr>
        <p:txBody>
          <a:bodyPr wrap="square">
            <a:spAutoFit/>
          </a:bodyPr>
          <a:lstStyle/>
          <a:p>
            <a:pPr>
              <a:lnSpc>
                <a:spcPct val="150000"/>
              </a:lnSpc>
            </a:pPr>
            <a:r>
              <a:rPr lang="en-GB" dirty="0"/>
              <a:t>So the </a:t>
            </a:r>
            <a:r>
              <a:rPr lang="en-GB" b="1" u="sng" dirty="0"/>
              <a:t>NET MEMBRANE POTENTIAL </a:t>
            </a:r>
            <a:r>
              <a:rPr lang="en-GB" dirty="0"/>
              <a:t>would be:-</a:t>
            </a:r>
          </a:p>
          <a:p>
            <a:pPr marL="285750" indent="-285750">
              <a:lnSpc>
                <a:spcPct val="150000"/>
              </a:lnSpc>
              <a:buFont typeface="Arial" panose="020B0604020202020204" pitchFamily="34" charset="0"/>
              <a:buChar char="•"/>
            </a:pPr>
            <a:r>
              <a:rPr lang="en-GB" b="1" dirty="0">
                <a:solidFill>
                  <a:srgbClr val="00B0F0"/>
                </a:solidFill>
              </a:rPr>
              <a:t>Diffusion potential  </a:t>
            </a:r>
            <a:r>
              <a:rPr lang="en-GB" dirty="0"/>
              <a:t>(caused by K+ &amp; Na+ diffusion) </a:t>
            </a:r>
            <a:r>
              <a:rPr lang="en-GB" b="1" dirty="0"/>
              <a:t>+</a:t>
            </a:r>
            <a:r>
              <a:rPr lang="en-GB" dirty="0"/>
              <a:t>  </a:t>
            </a:r>
            <a:r>
              <a:rPr lang="en-GB" b="1" i="1" dirty="0">
                <a:solidFill>
                  <a:srgbClr val="00B0F0"/>
                </a:solidFill>
              </a:rPr>
              <a:t>Electrogenic</a:t>
            </a:r>
            <a:r>
              <a:rPr lang="en-GB" b="1" dirty="0">
                <a:solidFill>
                  <a:srgbClr val="00B0F0"/>
                </a:solidFill>
              </a:rPr>
              <a:t> Na+/K+ pump</a:t>
            </a:r>
          </a:p>
          <a:p>
            <a:pPr marL="285750" indent="-285750">
              <a:lnSpc>
                <a:spcPct val="150000"/>
              </a:lnSpc>
              <a:buFont typeface="Arial" panose="020B0604020202020204" pitchFamily="34" charset="0"/>
              <a:buChar char="•"/>
            </a:pPr>
            <a:r>
              <a:rPr lang="en-GB" dirty="0">
                <a:solidFill>
                  <a:schemeClr val="accent4">
                    <a:lumMod val="75000"/>
                  </a:schemeClr>
                </a:solidFill>
              </a:rPr>
              <a:t>(-86 mV </a:t>
            </a:r>
            <a:r>
              <a:rPr lang="en-GB" dirty="0"/>
              <a:t>) + </a:t>
            </a:r>
            <a:r>
              <a:rPr lang="en-GB" dirty="0">
                <a:solidFill>
                  <a:schemeClr val="tx1">
                    <a:lumMod val="95000"/>
                    <a:lumOff val="5000"/>
                  </a:schemeClr>
                </a:solidFill>
              </a:rPr>
              <a:t>(</a:t>
            </a:r>
            <a:r>
              <a:rPr lang="en-GB" dirty="0">
                <a:solidFill>
                  <a:schemeClr val="accent4">
                    <a:lumMod val="75000"/>
                  </a:schemeClr>
                </a:solidFill>
              </a:rPr>
              <a:t>- 4mV</a:t>
            </a:r>
            <a:r>
              <a:rPr lang="en-GB" dirty="0"/>
              <a:t>) = </a:t>
            </a:r>
            <a:r>
              <a:rPr lang="en-GB" dirty="0">
                <a:solidFill>
                  <a:schemeClr val="accent4">
                    <a:lumMod val="75000"/>
                  </a:schemeClr>
                </a:solidFill>
              </a:rPr>
              <a:t>-90 mV</a:t>
            </a:r>
          </a:p>
        </p:txBody>
      </p:sp>
      <p:sp>
        <p:nvSpPr>
          <p:cNvPr id="4" name="Rectangle 3"/>
          <p:cNvSpPr/>
          <p:nvPr/>
        </p:nvSpPr>
        <p:spPr>
          <a:xfrm>
            <a:off x="479376" y="1323343"/>
            <a:ext cx="6096000" cy="2862322"/>
          </a:xfrm>
          <a:prstGeom prst="rect">
            <a:avLst/>
          </a:prstGeom>
        </p:spPr>
        <p:txBody>
          <a:bodyPr>
            <a:spAutoFit/>
          </a:bodyPr>
          <a:lstStyle/>
          <a:p>
            <a:pPr marL="285750" indent="-285750">
              <a:buFont typeface="Arial" panose="020B0604020202020204" pitchFamily="34" charset="0"/>
              <a:buChar char="•"/>
            </a:pPr>
            <a:r>
              <a:rPr lang="en-US" dirty="0"/>
              <a:t>Establishment of resting membrane potentials in nerve fibers under three conditions: </a:t>
            </a:r>
          </a:p>
          <a:p>
            <a:pPr marL="342900" indent="-342900">
              <a:buFont typeface="+mj-lt"/>
              <a:buAutoNum type="arabicPeriod"/>
            </a:pPr>
            <a:r>
              <a:rPr lang="en-US" dirty="0"/>
              <a:t>When the membrane potential is caused entirely by K+ diffusion: </a:t>
            </a:r>
            <a:r>
              <a:rPr lang="en-US" b="1" dirty="0">
                <a:solidFill>
                  <a:schemeClr val="accent1"/>
                </a:solidFill>
              </a:rPr>
              <a:t>EMF of K+= </a:t>
            </a:r>
            <a:r>
              <a:rPr lang="en-US" b="1" dirty="0">
                <a:solidFill>
                  <a:schemeClr val="accent4">
                    <a:lumMod val="75000"/>
                  </a:schemeClr>
                </a:solidFill>
              </a:rPr>
              <a:t>-94 mV</a:t>
            </a:r>
          </a:p>
          <a:p>
            <a:pPr marL="342900" indent="-342900">
              <a:buFont typeface="+mj-lt"/>
              <a:buAutoNum type="arabicPeriod"/>
            </a:pPr>
            <a:r>
              <a:rPr lang="en-US" dirty="0"/>
              <a:t>When the membrane potential is caused by </a:t>
            </a:r>
            <a:r>
              <a:rPr lang="en-US" b="1" dirty="0">
                <a:solidFill>
                  <a:schemeClr val="accent1"/>
                </a:solidFill>
              </a:rPr>
              <a:t>diffusion of both Na+ &amp; K+ = </a:t>
            </a:r>
            <a:r>
              <a:rPr lang="en-US" b="1" dirty="0">
                <a:solidFill>
                  <a:schemeClr val="accent4">
                    <a:lumMod val="75000"/>
                  </a:schemeClr>
                </a:solidFill>
              </a:rPr>
              <a:t>-86 mV </a:t>
            </a:r>
          </a:p>
          <a:p>
            <a:pPr marL="342900" indent="-342900">
              <a:buFont typeface="+mj-lt"/>
              <a:buAutoNum type="arabicPeriod"/>
            </a:pPr>
            <a:r>
              <a:rPr lang="en-US" dirty="0"/>
              <a:t>When membrane potential is caused by </a:t>
            </a:r>
            <a:r>
              <a:rPr lang="en-US" b="1" dirty="0">
                <a:solidFill>
                  <a:schemeClr val="accent1"/>
                </a:solidFill>
              </a:rPr>
              <a:t>diffusion of both Na+ &amp; k+</a:t>
            </a:r>
            <a:r>
              <a:rPr lang="en-US" dirty="0"/>
              <a:t> AND </a:t>
            </a:r>
            <a:r>
              <a:rPr lang="en-US" b="1" dirty="0">
                <a:solidFill>
                  <a:schemeClr val="accent1"/>
                </a:solidFill>
              </a:rPr>
              <a:t>Electrogenic Na+/K+ pump = </a:t>
            </a:r>
            <a:r>
              <a:rPr lang="en-US" b="1" dirty="0">
                <a:solidFill>
                  <a:schemeClr val="accent4">
                    <a:lumMod val="75000"/>
                  </a:schemeClr>
                </a:solidFill>
              </a:rPr>
              <a:t>-90 mV</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cxnSp>
        <p:nvCxnSpPr>
          <p:cNvPr id="8" name="Straight Arrow Connector 7"/>
          <p:cNvCxnSpPr/>
          <p:nvPr/>
        </p:nvCxnSpPr>
        <p:spPr>
          <a:xfrm>
            <a:off x="6168008" y="2636912"/>
            <a:ext cx="12961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80176" y="1268760"/>
            <a:ext cx="4032448" cy="2862322"/>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How did we get this value? Using the </a:t>
            </a:r>
            <a:r>
              <a:rPr lang="en-US" b="1" dirty="0">
                <a:solidFill>
                  <a:srgbClr val="00B0F0"/>
                </a:solidFill>
              </a:rPr>
              <a:t>Goldman equation</a:t>
            </a:r>
            <a:r>
              <a:rPr lang="en-US" dirty="0"/>
              <a:t>:</a:t>
            </a:r>
          </a:p>
          <a:p>
            <a:pPr marL="285750" indent="-285750">
              <a:buFont typeface="Arial" panose="020B0604020202020204" pitchFamily="34" charset="0"/>
              <a:buChar char="•"/>
            </a:pPr>
            <a:r>
              <a:rPr lang="en-US" b="1" dirty="0"/>
              <a:t>E.M.F of K+ </a:t>
            </a:r>
            <a:r>
              <a:rPr lang="en-US" dirty="0"/>
              <a:t>= </a:t>
            </a:r>
            <a:r>
              <a:rPr lang="en-US" dirty="0">
                <a:solidFill>
                  <a:schemeClr val="accent4">
                    <a:lumMod val="75000"/>
                  </a:schemeClr>
                </a:solidFill>
              </a:rPr>
              <a:t>-94 millivolts</a:t>
            </a:r>
            <a:r>
              <a:rPr lang="en-US" dirty="0"/>
              <a:t>.</a:t>
            </a:r>
          </a:p>
          <a:p>
            <a:pPr marL="285750" indent="-285750">
              <a:buFont typeface="Arial" charset="0"/>
              <a:buChar char="•"/>
            </a:pPr>
            <a:r>
              <a:rPr lang="en-US" b="1" dirty="0"/>
              <a:t>E.M.F of Na+ </a:t>
            </a:r>
            <a:r>
              <a:rPr lang="en-US" dirty="0"/>
              <a:t>= </a:t>
            </a:r>
            <a:r>
              <a:rPr lang="en-US" dirty="0">
                <a:solidFill>
                  <a:schemeClr val="accent4">
                    <a:lumMod val="75000"/>
                  </a:schemeClr>
                </a:solidFill>
              </a:rPr>
              <a:t>+61 mV</a:t>
            </a:r>
            <a:r>
              <a:rPr lang="en-US" dirty="0"/>
              <a:t>. (that’s why the membrane is SLIGHTLY permeable to Na+)</a:t>
            </a:r>
          </a:p>
          <a:p>
            <a:pPr marL="342900" indent="-342900">
              <a:buFont typeface="Arial" panose="020B0604020202020204" pitchFamily="34" charset="0"/>
              <a:buChar char="•"/>
            </a:pPr>
            <a:r>
              <a:rPr lang="en-GB" dirty="0"/>
              <a:t>Using this value in the </a:t>
            </a:r>
            <a:r>
              <a:rPr lang="en-GB" b="1" dirty="0"/>
              <a:t>Goldman equation</a:t>
            </a:r>
            <a:r>
              <a:rPr lang="en-GB" dirty="0"/>
              <a:t> gives a potential inside the membrane of </a:t>
            </a:r>
            <a:r>
              <a:rPr lang="en-GB" b="1" dirty="0">
                <a:solidFill>
                  <a:schemeClr val="accent4">
                    <a:lumMod val="75000"/>
                  </a:schemeClr>
                </a:solidFill>
              </a:rPr>
              <a:t>−86 millivolts</a:t>
            </a:r>
            <a:r>
              <a:rPr lang="en-GB" b="1" dirty="0"/>
              <a:t>.</a:t>
            </a:r>
            <a:endParaRPr lang="en-US" dirty="0"/>
          </a:p>
          <a:p>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6</a:t>
            </a:fld>
            <a:endParaRPr lang="en-US" dirty="0"/>
          </a:p>
        </p:txBody>
      </p:sp>
      <p:sp>
        <p:nvSpPr>
          <p:cNvPr id="10" name="TextBox 9"/>
          <p:cNvSpPr txBox="1"/>
          <p:nvPr/>
        </p:nvSpPr>
        <p:spPr>
          <a:xfrm>
            <a:off x="3935760" y="6423345"/>
            <a:ext cx="3096344" cy="369332"/>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u="sng" dirty="0"/>
              <a:t>ONLY IN MALES’ SLIDES </a:t>
            </a:r>
          </a:p>
        </p:txBody>
      </p:sp>
    </p:spTree>
    <p:extLst>
      <p:ext uri="{BB962C8B-B14F-4D97-AF65-F5344CB8AC3E}">
        <p14:creationId xmlns:p14="http://schemas.microsoft.com/office/powerpoint/2010/main" val="63513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900336"/>
          </a:xfrm>
        </p:spPr>
        <p:txBody>
          <a:bodyPr>
            <a:normAutofit/>
          </a:bodyPr>
          <a:lstStyle/>
          <a:p>
            <a:r>
              <a:rPr lang="en-US" dirty="0"/>
              <a:t>Action Potential (AP):</a:t>
            </a:r>
          </a:p>
        </p:txBody>
      </p:sp>
      <p:sp>
        <p:nvSpPr>
          <p:cNvPr id="3" name="Content Placeholder 2"/>
          <p:cNvSpPr>
            <a:spLocks noGrp="1"/>
          </p:cNvSpPr>
          <p:nvPr>
            <p:ph sz="quarter" idx="1"/>
          </p:nvPr>
        </p:nvSpPr>
        <p:spPr>
          <a:xfrm>
            <a:off x="407368" y="1253391"/>
            <a:ext cx="6192688" cy="5127937"/>
          </a:xfrm>
        </p:spPr>
        <p:txBody>
          <a:bodyPr>
            <a:normAutofit/>
          </a:bodyPr>
          <a:lstStyle/>
          <a:p>
            <a:r>
              <a:rPr lang="en-US" sz="1600" dirty="0"/>
              <a:t>Nerve signals are transmitted by </a:t>
            </a:r>
            <a:r>
              <a:rPr lang="en-US" sz="1600" b="1" dirty="0">
                <a:solidFill>
                  <a:srgbClr val="00B0F0"/>
                </a:solidFill>
              </a:rPr>
              <a:t>action potentials</a:t>
            </a:r>
            <a:r>
              <a:rPr lang="en-US" sz="1600" dirty="0"/>
              <a:t>, which are rapid changes in the membrane potential that spread rapidly along the nerve fiber membrane. </a:t>
            </a:r>
            <a:r>
              <a:rPr lang="en-GB" sz="1600" dirty="0"/>
              <a:t>Each action potential begins with a sudden change from the normal resting </a:t>
            </a:r>
            <a:r>
              <a:rPr lang="en-GB" sz="1600" b="1" dirty="0"/>
              <a:t>negative membrane potential to </a:t>
            </a:r>
            <a:r>
              <a:rPr lang="en-GB" sz="1600" dirty="0"/>
              <a:t>a </a:t>
            </a:r>
            <a:r>
              <a:rPr lang="en-GB" sz="1600" b="1" dirty="0"/>
              <a:t>positive potential</a:t>
            </a:r>
            <a:r>
              <a:rPr lang="en-GB" sz="1600" dirty="0"/>
              <a:t> and ends with an almost equally </a:t>
            </a:r>
            <a:r>
              <a:rPr lang="en-GB" sz="1600" b="1" dirty="0"/>
              <a:t>rapid change back to the negative potential.</a:t>
            </a:r>
            <a:endParaRPr lang="en-US" sz="1600" b="1" dirty="0"/>
          </a:p>
          <a:p>
            <a:r>
              <a:rPr lang="en-US" sz="1600" b="1" dirty="0"/>
              <a:t>Action Potential</a:t>
            </a:r>
            <a:r>
              <a:rPr lang="en-US" sz="1600" dirty="0"/>
              <a:t>: a sudden reverse of membrane polarity </a:t>
            </a:r>
            <a:r>
              <a:rPr lang="en-US" sz="1600" dirty="0">
                <a:solidFill>
                  <a:schemeClr val="bg1">
                    <a:lumMod val="50000"/>
                  </a:schemeClr>
                </a:solidFill>
              </a:rPr>
              <a:t>(of charges) </a:t>
            </a:r>
            <a:r>
              <a:rPr lang="en-US" sz="1600" dirty="0"/>
              <a:t>produced by a stimulus to produce a </a:t>
            </a:r>
            <a:r>
              <a:rPr lang="en-US" sz="1600" u="sng" dirty="0"/>
              <a:t>physiological effect</a:t>
            </a:r>
            <a:r>
              <a:rPr lang="en-US" sz="1600" dirty="0"/>
              <a:t> such as: </a:t>
            </a:r>
          </a:p>
          <a:p>
            <a:pPr>
              <a:buFont typeface="Courier New" panose="02070309020205020404" pitchFamily="49" charset="0"/>
              <a:buChar char="o"/>
            </a:pPr>
            <a:r>
              <a:rPr lang="en-US" sz="1600" dirty="0"/>
              <a:t>Transmission of impulse along nerve fibers (transmission of nerve signals) </a:t>
            </a:r>
          </a:p>
          <a:p>
            <a:pPr>
              <a:buFont typeface="Courier New" panose="02070309020205020404" pitchFamily="49" charset="0"/>
              <a:buChar char="o"/>
            </a:pPr>
            <a:r>
              <a:rPr lang="en-US" sz="1600" dirty="0"/>
              <a:t>Release of neurotransmitters </a:t>
            </a:r>
          </a:p>
          <a:p>
            <a:pPr>
              <a:buFont typeface="Courier New" panose="02070309020205020404" pitchFamily="49" charset="0"/>
              <a:buChar char="o"/>
            </a:pPr>
            <a:r>
              <a:rPr lang="en-US" sz="1600" dirty="0"/>
              <a:t>Muscle contraction </a:t>
            </a:r>
          </a:p>
          <a:p>
            <a:pPr>
              <a:buFont typeface="Courier New" panose="02070309020205020404" pitchFamily="49" charset="0"/>
              <a:buChar char="o"/>
            </a:pPr>
            <a:r>
              <a:rPr lang="en-US" sz="1600" dirty="0"/>
              <a:t>Activation or inhibition of glandular secretion</a:t>
            </a:r>
          </a:p>
          <a:p>
            <a:r>
              <a:rPr lang="en-US" sz="1600" b="1" dirty="0"/>
              <a:t>Only Excitable tissue </a:t>
            </a:r>
            <a:r>
              <a:rPr lang="en-US" sz="1600" dirty="0"/>
              <a:t>(Nerve and muscles)</a:t>
            </a:r>
            <a:r>
              <a:rPr lang="ar-SA" sz="1600" dirty="0"/>
              <a:t> </a:t>
            </a:r>
            <a:r>
              <a:rPr lang="en-US" sz="1600" dirty="0"/>
              <a:t>respond to action potential.</a:t>
            </a:r>
            <a:endParaRPr lang="ar-SA" sz="1600" dirty="0"/>
          </a:p>
          <a:p>
            <a:r>
              <a:rPr lang="en-US" sz="1600" i="1" dirty="0"/>
              <a:t>Firing = excitability = action potential = nerve impulse </a:t>
            </a:r>
          </a:p>
          <a:p>
            <a:pPr>
              <a:buFontTx/>
              <a:buChar char="-"/>
            </a:pPr>
            <a:endParaRPr lang="en-US" sz="1600" dirty="0"/>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07" t="3945" r="21189" b="2592"/>
          <a:stretch/>
        </p:blipFill>
        <p:spPr bwMode="auto">
          <a:xfrm>
            <a:off x="6960096" y="1556792"/>
            <a:ext cx="3941271"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4929A69E-7D8F-4515-9605-0315ABD4F316}" type="slidenum">
              <a:rPr lang="en-US" smtClean="0"/>
              <a:pPr/>
              <a:t>7</a:t>
            </a:fld>
            <a:endParaRPr lang="en-US" dirty="0"/>
          </a:p>
        </p:txBody>
      </p:sp>
    </p:spTree>
    <p:extLst>
      <p:ext uri="{BB962C8B-B14F-4D97-AF65-F5344CB8AC3E}">
        <p14:creationId xmlns:p14="http://schemas.microsoft.com/office/powerpoint/2010/main" val="103830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632"/>
            <a:ext cx="10972800" cy="900336"/>
          </a:xfrm>
        </p:spPr>
        <p:txBody>
          <a:bodyPr>
            <a:normAutofit/>
          </a:bodyPr>
          <a:lstStyle/>
          <a:p>
            <a:r>
              <a:rPr lang="en-US" dirty="0"/>
              <a:t>Stages of Action Potential (AP):</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551603532"/>
              </p:ext>
            </p:extLst>
          </p:nvPr>
        </p:nvGraphicFramePr>
        <p:xfrm>
          <a:off x="551384" y="1124744"/>
          <a:ext cx="11031016" cy="4198620"/>
        </p:xfrm>
        <a:graphic>
          <a:graphicData uri="http://schemas.openxmlformats.org/drawingml/2006/table">
            <a:tbl>
              <a:tblPr firstRow="1" bandRow="1">
                <a:tableStyleId>{21E4AEA4-8DFA-4A89-87EB-49C32662AFE0}</a:tableStyleId>
              </a:tblPr>
              <a:tblGrid>
                <a:gridCol w="3168352">
                  <a:extLst>
                    <a:ext uri="{9D8B030D-6E8A-4147-A177-3AD203B41FA5}">
                      <a16:colId xmlns:a16="http://schemas.microsoft.com/office/drawing/2014/main" xmlns="" val="20000"/>
                    </a:ext>
                  </a:extLst>
                </a:gridCol>
                <a:gridCol w="4205064">
                  <a:extLst>
                    <a:ext uri="{9D8B030D-6E8A-4147-A177-3AD203B41FA5}">
                      <a16:colId xmlns:a16="http://schemas.microsoft.com/office/drawing/2014/main" xmlns="" val="20001"/>
                    </a:ext>
                  </a:extLst>
                </a:gridCol>
                <a:gridCol w="3657600">
                  <a:extLst>
                    <a:ext uri="{9D8B030D-6E8A-4147-A177-3AD203B41FA5}">
                      <a16:colId xmlns:a16="http://schemas.microsoft.com/office/drawing/2014/main" xmlns="" val="20002"/>
                    </a:ext>
                  </a:extLst>
                </a:gridCol>
              </a:tblGrid>
              <a:tr h="640080">
                <a:tc>
                  <a:txBody>
                    <a:bodyPr/>
                    <a:lstStyle/>
                    <a:p>
                      <a:r>
                        <a:rPr lang="en-US" sz="1800" dirty="0"/>
                        <a:t>1- Resting stage / Initiation of Action potential</a:t>
                      </a:r>
                      <a:endParaRPr lang="en-US" dirty="0"/>
                    </a:p>
                  </a:txBody>
                  <a:tcPr/>
                </a:tc>
                <a:tc>
                  <a:txBody>
                    <a:bodyPr/>
                    <a:lstStyle/>
                    <a:p>
                      <a:r>
                        <a:rPr lang="en-US" sz="1800" dirty="0"/>
                        <a:t>2- Depolarization</a:t>
                      </a:r>
                      <a:endParaRPr lang="en-US" dirty="0"/>
                    </a:p>
                  </a:txBody>
                  <a:tcPr/>
                </a:tc>
                <a:tc>
                  <a:txBody>
                    <a:bodyPr/>
                    <a:lstStyle/>
                    <a:p>
                      <a:r>
                        <a:rPr lang="en-US" sz="1800" dirty="0"/>
                        <a:t>3- Repolarization</a:t>
                      </a:r>
                      <a:endParaRPr lang="en-US" dirty="0"/>
                    </a:p>
                  </a:txBody>
                  <a:tcPr/>
                </a:tc>
                <a:extLst>
                  <a:ext uri="{0D108BD9-81ED-4DB2-BD59-A6C34878D82A}">
                    <a16:rowId xmlns:a16="http://schemas.microsoft.com/office/drawing/2014/main" xmlns="" val="10000"/>
                  </a:ext>
                </a:extLst>
              </a:tr>
              <a:tr h="35585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750" dirty="0"/>
                        <a:t>It is the resting membrane potential before the action potential begins</a:t>
                      </a:r>
                      <a:r>
                        <a:rPr kumimoji="0" lang="en-GB" sz="1750" kern="1200" dirty="0"/>
                        <a:t>. The membrane is “polarized”.</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750" kern="12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50" kern="1200" dirty="0"/>
                        <a:t>Initiation: The (polarized) resting</a:t>
                      </a:r>
                      <a:r>
                        <a:rPr lang="en-US" sz="1750" dirty="0"/>
                        <a:t> membrane potential </a:t>
                      </a:r>
                      <a:r>
                        <a:rPr lang="en-US" sz="1750" u="sng" dirty="0"/>
                        <a:t>rises</a:t>
                      </a:r>
                      <a:r>
                        <a:rPr lang="en-US" sz="1750" dirty="0"/>
                        <a:t> from </a:t>
                      </a:r>
                      <a:r>
                        <a:rPr lang="en-US" sz="1750" dirty="0">
                          <a:solidFill>
                            <a:schemeClr val="accent4">
                              <a:lumMod val="75000"/>
                            </a:schemeClr>
                          </a:solidFill>
                        </a:rPr>
                        <a:t>-90 to 0</a:t>
                      </a:r>
                      <a:r>
                        <a:rPr lang="en-US" sz="1750" dirty="0"/>
                        <a:t>. (Gradual depolarization) due to </a:t>
                      </a:r>
                      <a:r>
                        <a:rPr lang="en-US" sz="1750" u="sng" dirty="0"/>
                        <a:t>threshold stimulus.</a:t>
                      </a:r>
                    </a:p>
                  </a:txBody>
                  <a:tcPr/>
                </a:tc>
                <a:tc>
                  <a:txBody>
                    <a:bodyPr/>
                    <a:lstStyle/>
                    <a:p>
                      <a:pPr marL="285750" indent="-285750">
                        <a:buFont typeface="Arial" panose="020B0604020202020204" pitchFamily="34" charset="0"/>
                        <a:buChar char="•"/>
                      </a:pPr>
                      <a:r>
                        <a:rPr lang="en-US" sz="1750" dirty="0"/>
                        <a:t>The membrane suddenly becomes permeable to Na+ ions causing </a:t>
                      </a:r>
                      <a:r>
                        <a:rPr lang="en-US" sz="1750" u="sng" dirty="0"/>
                        <a:t>Na+ influx</a:t>
                      </a:r>
                      <a:r>
                        <a:rPr lang="en-US" sz="1750" dirty="0"/>
                        <a:t> to the interior of the axon (upstroke) through opening </a:t>
                      </a:r>
                      <a:r>
                        <a:rPr lang="en-US" sz="1750" b="1" u="none" dirty="0">
                          <a:solidFill>
                            <a:schemeClr val="accent1"/>
                          </a:solidFill>
                        </a:rPr>
                        <a:t>Voltage gated sodium channels </a:t>
                      </a:r>
                      <a:r>
                        <a:rPr lang="en-US" sz="1750" b="1" dirty="0"/>
                        <a:t>(positive feedback). </a:t>
                      </a:r>
                    </a:p>
                    <a:p>
                      <a:pPr marL="285750" indent="-285750">
                        <a:buFont typeface="Arial" panose="020B0604020202020204" pitchFamily="34" charset="0"/>
                        <a:buChar char="•"/>
                      </a:pPr>
                      <a:r>
                        <a:rPr lang="en-US" sz="1750" dirty="0"/>
                        <a:t>The membrane charges reverse (more positive inside) </a:t>
                      </a:r>
                    </a:p>
                    <a:p>
                      <a:pPr marL="285750" indent="-285750">
                        <a:buFont typeface="Arial" panose="020B0604020202020204" pitchFamily="34" charset="0"/>
                        <a:buChar char="•"/>
                      </a:pPr>
                      <a:r>
                        <a:rPr lang="en-US" sz="1750" dirty="0"/>
                        <a:t>Membrane potential rises from </a:t>
                      </a:r>
                      <a:r>
                        <a:rPr lang="en-US" sz="1750" dirty="0">
                          <a:solidFill>
                            <a:schemeClr val="accent4">
                              <a:lumMod val="75000"/>
                            </a:schemeClr>
                          </a:solidFill>
                        </a:rPr>
                        <a:t>0 to + 35 </a:t>
                      </a:r>
                      <a:r>
                        <a:rPr lang="en-US" sz="1750" dirty="0"/>
                        <a:t>mv, so all Na channels begin to </a:t>
                      </a:r>
                      <a:r>
                        <a:rPr lang="en-US" sz="1750" u="sng" dirty="0"/>
                        <a:t>close suddenly</a:t>
                      </a:r>
                      <a:r>
                        <a:rPr lang="en-US" sz="1750" dirty="0"/>
                        <a:t>. </a:t>
                      </a:r>
                      <a:r>
                        <a:rPr lang="en-US" sz="1750" dirty="0">
                          <a:sym typeface="Wingdings" panose="05000000000000000000" pitchFamily="2" charset="2"/>
                        </a:rPr>
                        <a:t> </a:t>
                      </a:r>
                      <a:r>
                        <a:rPr lang="en-US" sz="1750" dirty="0"/>
                        <a:t>(Depolarization ends) </a:t>
                      </a:r>
                    </a:p>
                    <a:p>
                      <a:pPr marL="285750" indent="-285750">
                        <a:buFont typeface="Arial" panose="020B0604020202020204" pitchFamily="34" charset="0"/>
                        <a:buChar char="•"/>
                      </a:pPr>
                      <a:r>
                        <a:rPr lang="en-US" sz="1750" dirty="0"/>
                        <a:t>This channel ends fast.</a:t>
                      </a:r>
                      <a:endParaRPr lang="en-US" sz="1750" dirty="0">
                        <a:solidFill>
                          <a:schemeClr val="bg1">
                            <a:lumMod val="50000"/>
                          </a:schemeClr>
                        </a:solidFill>
                      </a:endParaRPr>
                    </a:p>
                  </a:txBody>
                  <a:tcPr/>
                </a:tc>
                <a:tc>
                  <a:txBody>
                    <a:bodyPr/>
                    <a:lstStyle/>
                    <a:p>
                      <a:pPr marL="285750" indent="-285750">
                        <a:buFont typeface="Arial" panose="020B0604020202020204" pitchFamily="34" charset="0"/>
                        <a:buChar char="•"/>
                      </a:pPr>
                      <a:r>
                        <a:rPr lang="en-US" sz="1750" u="sng" dirty="0"/>
                        <a:t>K+ outflux </a:t>
                      </a:r>
                      <a:r>
                        <a:rPr lang="en-US" sz="1750" dirty="0"/>
                        <a:t>through opening  </a:t>
                      </a:r>
                      <a:r>
                        <a:rPr lang="en-US" sz="1750" u="sng" dirty="0"/>
                        <a:t>Voltage gated potassium channels</a:t>
                      </a:r>
                      <a:r>
                        <a:rPr lang="en-US" sz="1750" dirty="0"/>
                        <a:t>, this high K conductance (flow) to outside, causes the normal negative resting membrane potential.(Negative inside) </a:t>
                      </a:r>
                    </a:p>
                    <a:p>
                      <a:pPr marL="285750" indent="-285750">
                        <a:buFont typeface="Arial" panose="020B0604020202020204" pitchFamily="34" charset="0"/>
                        <a:buChar char="•"/>
                      </a:pPr>
                      <a:r>
                        <a:rPr lang="en-US" sz="1750" dirty="0"/>
                        <a:t>(Na+ channels begin to close and the K+ channels open.) </a:t>
                      </a:r>
                    </a:p>
                    <a:p>
                      <a:pPr marL="285750" indent="-285750">
                        <a:buFont typeface="Arial" panose="020B0604020202020204" pitchFamily="34" charset="0"/>
                        <a:buChar char="•"/>
                      </a:pPr>
                      <a:r>
                        <a:rPr lang="en-US" sz="1750" dirty="0"/>
                        <a:t>This channel is slow, which leads to the next step.</a:t>
                      </a:r>
                      <a:endParaRPr lang="en-US" sz="1750" dirty="0">
                        <a:solidFill>
                          <a:schemeClr val="bg1">
                            <a:lumMod val="50000"/>
                          </a:schemeClr>
                        </a:solidFill>
                      </a:endParaRPr>
                    </a:p>
                  </a:txBody>
                  <a:tcPr/>
                </a:tc>
                <a:extLst>
                  <a:ext uri="{0D108BD9-81ED-4DB2-BD59-A6C34878D82A}">
                    <a16:rowId xmlns:a16="http://schemas.microsoft.com/office/drawing/2014/main" xmlns="" val="10001"/>
                  </a:ext>
                </a:extLst>
              </a:tr>
            </a:tbl>
          </a:graphicData>
        </a:graphic>
      </p:graphicFrame>
      <p:sp>
        <p:nvSpPr>
          <p:cNvPr id="3" name="TextBox 2"/>
          <p:cNvSpPr txBox="1"/>
          <p:nvPr/>
        </p:nvSpPr>
        <p:spPr>
          <a:xfrm>
            <a:off x="2279576" y="5373216"/>
            <a:ext cx="7776864" cy="369332"/>
          </a:xfrm>
          <a:prstGeom prst="rect">
            <a:avLst/>
          </a:prstGeom>
          <a:noFill/>
        </p:spPr>
        <p:txBody>
          <a:bodyPr wrap="square" rtlCol="0">
            <a:spAutoFit/>
          </a:bodyPr>
          <a:lstStyle/>
          <a:p>
            <a:r>
              <a:rPr lang="en-US" dirty="0"/>
              <a:t>A state of Hyperpolarization follows repolarization. *Will be explained later*</a:t>
            </a:r>
          </a:p>
        </p:txBody>
      </p:sp>
      <p:sp>
        <p:nvSpPr>
          <p:cNvPr id="5" name="Slide Number Placeholder 4"/>
          <p:cNvSpPr>
            <a:spLocks noGrp="1"/>
          </p:cNvSpPr>
          <p:nvPr>
            <p:ph type="sldNum" sz="quarter" idx="12"/>
          </p:nvPr>
        </p:nvSpPr>
        <p:spPr/>
        <p:txBody>
          <a:bodyPr/>
          <a:lstStyle/>
          <a:p>
            <a:fld id="{4929A69E-7D8F-4515-9605-0315ABD4F316}" type="slidenum">
              <a:rPr lang="en-US" smtClean="0"/>
              <a:pPr/>
              <a:t>8</a:t>
            </a:fld>
            <a:endParaRPr lang="en-US" dirty="0"/>
          </a:p>
        </p:txBody>
      </p:sp>
    </p:spTree>
    <p:extLst>
      <p:ext uri="{BB962C8B-B14F-4D97-AF65-F5344CB8AC3E}">
        <p14:creationId xmlns:p14="http://schemas.microsoft.com/office/powerpoint/2010/main" val="1673796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63352" y="1124744"/>
            <a:ext cx="6206480" cy="5112568"/>
          </a:xfrm>
        </p:spPr>
        <p:txBody>
          <a:bodyPr>
            <a:normAutofit/>
          </a:bodyPr>
          <a:lstStyle/>
          <a:p>
            <a:r>
              <a:rPr lang="en-US" sz="1600" dirty="0">
                <a:solidFill>
                  <a:schemeClr val="bg1">
                    <a:lumMod val="75000"/>
                  </a:schemeClr>
                </a:solidFill>
              </a:rPr>
              <a:t>Basically any factor that causes sodium ions to begin to diffuse inward through the membrane in sufficient numbers can set off opening of sodium channels. This opening of the sodium channels can result from mechanical disturbance of the membrane, chemical effects on the membrane, or passage of electricity through the membrane</a:t>
            </a:r>
          </a:p>
        </p:txBody>
      </p:sp>
      <p:pic>
        <p:nvPicPr>
          <p:cNvPr id="5" name="Picture 4"/>
          <p:cNvPicPr>
            <a:picLocks noChangeAspect="1"/>
          </p:cNvPicPr>
          <p:nvPr/>
        </p:nvPicPr>
        <p:blipFill>
          <a:blip r:embed="rId2"/>
          <a:stretch>
            <a:fillRect/>
          </a:stretch>
        </p:blipFill>
        <p:spPr>
          <a:xfrm>
            <a:off x="6705600" y="2060848"/>
            <a:ext cx="5166574" cy="2952328"/>
          </a:xfrm>
          <a:prstGeom prst="rect">
            <a:avLst/>
          </a:prstGeom>
        </p:spPr>
      </p:pic>
      <p:sp>
        <p:nvSpPr>
          <p:cNvPr id="6" name="Rectangle 5"/>
          <p:cNvSpPr/>
          <p:nvPr/>
        </p:nvSpPr>
        <p:spPr>
          <a:xfrm>
            <a:off x="528234" y="2564904"/>
            <a:ext cx="5868914" cy="338554"/>
          </a:xfrm>
          <a:prstGeom prst="rect">
            <a:avLst/>
          </a:prstGeom>
        </p:spPr>
        <p:txBody>
          <a:bodyPr wrap="none">
            <a:spAutoFit/>
          </a:bodyPr>
          <a:lstStyle/>
          <a:p>
            <a:r>
              <a:rPr lang="en-US" sz="1600" b="1" dirty="0">
                <a:solidFill>
                  <a:schemeClr val="tx2"/>
                </a:solidFill>
                <a:latin typeface="+mj-lt"/>
                <a:ea typeface="+mj-ea"/>
                <a:cs typeface="+mj-cs"/>
              </a:rPr>
              <a:t>Threshold for excitation and “Acute local potentials”</a:t>
            </a:r>
          </a:p>
        </p:txBody>
      </p:sp>
      <p:sp>
        <p:nvSpPr>
          <p:cNvPr id="8" name="Rectangle 7"/>
          <p:cNvSpPr/>
          <p:nvPr/>
        </p:nvSpPr>
        <p:spPr>
          <a:xfrm>
            <a:off x="528234" y="2858124"/>
            <a:ext cx="6096000" cy="3539430"/>
          </a:xfrm>
          <a:prstGeom prst="rect">
            <a:avLst/>
          </a:prstGeom>
        </p:spPr>
        <p:txBody>
          <a:bodyPr>
            <a:spAutoFit/>
          </a:bodyPr>
          <a:lstStyle/>
          <a:p>
            <a:r>
              <a:rPr lang="en-US" sz="1600" b="1" dirty="0">
                <a:solidFill>
                  <a:srgbClr val="00B0F0"/>
                </a:solidFill>
              </a:rPr>
              <a:t>Threshold stimulus:  </a:t>
            </a:r>
          </a:p>
          <a:p>
            <a:pPr>
              <a:buFont typeface="Arial" charset="0"/>
              <a:buChar char="•"/>
            </a:pPr>
            <a:r>
              <a:rPr lang="en-US" sz="1600" dirty="0"/>
              <a:t>The membrane potential at which occurrence of the action potential is inevitable. </a:t>
            </a:r>
          </a:p>
          <a:p>
            <a:pPr>
              <a:buFont typeface="Arial" charset="0"/>
              <a:buChar char="•"/>
            </a:pPr>
            <a:r>
              <a:rPr lang="en-US" sz="1600" dirty="0"/>
              <a:t>When a stimulus is strong enough to move </a:t>
            </a:r>
            <a:r>
              <a:rPr lang="en-US" sz="1600" b="1" dirty="0"/>
              <a:t>RMP </a:t>
            </a:r>
            <a:r>
              <a:rPr lang="en-US" sz="1600" dirty="0"/>
              <a:t>from its resting value </a:t>
            </a:r>
            <a:r>
              <a:rPr lang="en-US" sz="1600" b="1" dirty="0"/>
              <a:t>(</a:t>
            </a:r>
            <a:r>
              <a:rPr lang="en-US" sz="1600" b="1" dirty="0">
                <a:solidFill>
                  <a:schemeClr val="accent4">
                    <a:lumMod val="75000"/>
                  </a:schemeClr>
                </a:solidFill>
              </a:rPr>
              <a:t>-90</a:t>
            </a:r>
            <a:r>
              <a:rPr lang="en-US" sz="1600" b="1" dirty="0"/>
              <a:t>) </a:t>
            </a:r>
            <a:r>
              <a:rPr lang="en-US" sz="1600" dirty="0"/>
              <a:t>to the range of </a:t>
            </a:r>
            <a:r>
              <a:rPr lang="en-US" sz="1600" b="1" dirty="0">
                <a:solidFill>
                  <a:schemeClr val="accent4">
                    <a:lumMod val="75000"/>
                  </a:schemeClr>
                </a:solidFill>
              </a:rPr>
              <a:t>-70mV</a:t>
            </a:r>
            <a:r>
              <a:rPr lang="en-US" sz="1600" dirty="0">
                <a:solidFill>
                  <a:schemeClr val="accent4">
                    <a:lumMod val="75000"/>
                  </a:schemeClr>
                </a:solidFill>
              </a:rPr>
              <a:t> </a:t>
            </a:r>
            <a:r>
              <a:rPr lang="en-US" sz="1600" dirty="0"/>
              <a:t>to </a:t>
            </a:r>
            <a:r>
              <a:rPr lang="en-US" sz="1600" b="1" dirty="0">
                <a:solidFill>
                  <a:schemeClr val="accent4">
                    <a:lumMod val="75000"/>
                  </a:schemeClr>
                </a:solidFill>
              </a:rPr>
              <a:t>-55mV</a:t>
            </a:r>
            <a:r>
              <a:rPr lang="en-US" sz="1600" dirty="0">
                <a:solidFill>
                  <a:schemeClr val="accent4">
                    <a:lumMod val="75000"/>
                  </a:schemeClr>
                </a:solidFill>
              </a:rPr>
              <a:t> (-65 to 55)</a:t>
            </a:r>
            <a:r>
              <a:rPr lang="en-US" sz="1600" dirty="0">
                <a:solidFill>
                  <a:schemeClr val="bg1">
                    <a:lumMod val="50000"/>
                  </a:schemeClr>
                </a:solidFill>
              </a:rPr>
              <a:t> </a:t>
            </a:r>
            <a:r>
              <a:rPr lang="en-US" sz="1600" dirty="0"/>
              <a:t>which leads to production </a:t>
            </a:r>
            <a:r>
              <a:rPr lang="en-US" sz="1600" dirty="0">
                <a:solidFill>
                  <a:schemeClr val="bg1">
                    <a:lumMod val="50000"/>
                  </a:schemeClr>
                </a:solidFill>
              </a:rPr>
              <a:t>(start) </a:t>
            </a:r>
            <a:r>
              <a:rPr lang="en-US" sz="1600" dirty="0"/>
              <a:t>of an </a:t>
            </a:r>
            <a:r>
              <a:rPr lang="en-US" sz="1600" b="1" dirty="0"/>
              <a:t>AP </a:t>
            </a:r>
            <a:r>
              <a:rPr lang="en-US" sz="1600" dirty="0">
                <a:solidFill>
                  <a:schemeClr val="bg1">
                    <a:lumMod val="50000"/>
                  </a:schemeClr>
                </a:solidFill>
              </a:rPr>
              <a:t>or depolarization.</a:t>
            </a:r>
          </a:p>
          <a:p>
            <a:r>
              <a:rPr lang="en-US" sz="1600" b="1" dirty="0">
                <a:solidFill>
                  <a:srgbClr val="00B0F0"/>
                </a:solidFill>
              </a:rPr>
              <a:t>Subthreshold stimulus / Acute subthreshold potential: </a:t>
            </a:r>
          </a:p>
          <a:p>
            <a:pPr>
              <a:buFont typeface="Arial" charset="0"/>
              <a:buChar char="•"/>
            </a:pPr>
            <a:r>
              <a:rPr lang="en-US" sz="1600" dirty="0"/>
              <a:t>Stimulus that results in local depolarization. </a:t>
            </a:r>
            <a:r>
              <a:rPr lang="en-US" sz="1600" dirty="0">
                <a:solidFill>
                  <a:schemeClr val="bg1">
                    <a:lumMod val="50000"/>
                  </a:schemeClr>
                </a:solidFill>
              </a:rPr>
              <a:t>(local action potential) (does not propagate or move along).</a:t>
            </a:r>
          </a:p>
          <a:p>
            <a:pPr>
              <a:buFont typeface="Arial" charset="0"/>
              <a:buChar char="•"/>
            </a:pPr>
            <a:r>
              <a:rPr lang="en-US" sz="1600" dirty="0"/>
              <a:t>When stimulus is below the threshold.</a:t>
            </a:r>
          </a:p>
          <a:p>
            <a:r>
              <a:rPr lang="en-US" sz="1600" b="1" dirty="0">
                <a:solidFill>
                  <a:srgbClr val="00B0F0"/>
                </a:solidFill>
              </a:rPr>
              <a:t>All or nothing principle: </a:t>
            </a:r>
            <a:r>
              <a:rPr lang="en-US" sz="1600" dirty="0"/>
              <a:t>When threshold value for excitation is reached, a </a:t>
            </a:r>
            <a:r>
              <a:rPr lang="en-US" sz="1600" u="sng" dirty="0"/>
              <a:t>full Action Potential</a:t>
            </a:r>
            <a:r>
              <a:rPr lang="en-US" sz="1600" dirty="0"/>
              <a:t> is produced, so its intensity </a:t>
            </a:r>
            <a:r>
              <a:rPr lang="en-US" sz="1600" u="sng" dirty="0"/>
              <a:t>can not </a:t>
            </a:r>
            <a:r>
              <a:rPr lang="en-US" sz="1600" dirty="0"/>
              <a:t>be increased by increasing stimulus intensity </a:t>
            </a:r>
          </a:p>
          <a:p>
            <a:pPr marL="274320" lvl="1" indent="0">
              <a:buNone/>
            </a:pPr>
            <a:r>
              <a:rPr lang="en-US" sz="1600" dirty="0">
                <a:solidFill>
                  <a:srgbClr val="00B0F0"/>
                </a:solidFill>
              </a:rPr>
              <a:t>(suprathreshold). </a:t>
            </a:r>
          </a:p>
        </p:txBody>
      </p:sp>
      <p:sp>
        <p:nvSpPr>
          <p:cNvPr id="9" name="Rectangle 8"/>
          <p:cNvSpPr/>
          <p:nvPr/>
        </p:nvSpPr>
        <p:spPr>
          <a:xfrm>
            <a:off x="407368" y="76716"/>
            <a:ext cx="10948247" cy="1077218"/>
          </a:xfrm>
          <a:prstGeom prst="rect">
            <a:avLst/>
          </a:prstGeom>
        </p:spPr>
        <p:txBody>
          <a:bodyPr wrap="square">
            <a:spAutoFit/>
          </a:bodyPr>
          <a:lstStyle/>
          <a:p>
            <a:r>
              <a:rPr lang="en-US" sz="3200" dirty="0">
                <a:solidFill>
                  <a:schemeClr val="tx2"/>
                </a:solidFill>
                <a:latin typeface="+mj-lt"/>
                <a:ea typeface="+mj-ea"/>
                <a:cs typeface="+mj-cs"/>
              </a:rPr>
              <a:t>Excitation:</a:t>
            </a:r>
            <a:br>
              <a:rPr lang="en-US" sz="3200" dirty="0">
                <a:solidFill>
                  <a:schemeClr val="tx2"/>
                </a:solidFill>
                <a:latin typeface="+mj-lt"/>
                <a:ea typeface="+mj-ea"/>
                <a:cs typeface="+mj-cs"/>
              </a:rPr>
            </a:br>
            <a:r>
              <a:rPr lang="en-US" sz="3200" dirty="0">
                <a:solidFill>
                  <a:schemeClr val="tx2"/>
                </a:solidFill>
                <a:latin typeface="+mj-lt"/>
                <a:ea typeface="+mj-ea"/>
                <a:cs typeface="+mj-cs"/>
              </a:rPr>
              <a:t>*The process of eliciting the action potential*</a:t>
            </a:r>
          </a:p>
        </p:txBody>
      </p:sp>
      <p:sp>
        <p:nvSpPr>
          <p:cNvPr id="2" name="Slide Number Placeholder 1"/>
          <p:cNvSpPr>
            <a:spLocks noGrp="1"/>
          </p:cNvSpPr>
          <p:nvPr>
            <p:ph type="sldNum" sz="quarter" idx="12"/>
          </p:nvPr>
        </p:nvSpPr>
        <p:spPr/>
        <p:txBody>
          <a:bodyPr/>
          <a:lstStyle/>
          <a:p>
            <a:fld id="{4929A69E-7D8F-4515-9605-0315ABD4F316}" type="slidenum">
              <a:rPr lang="en-US" smtClean="0"/>
              <a:pPr/>
              <a:t>9</a:t>
            </a:fld>
            <a:endParaRPr lang="en-US" dirty="0"/>
          </a:p>
        </p:txBody>
      </p:sp>
    </p:spTree>
    <p:extLst>
      <p:ext uri="{BB962C8B-B14F-4D97-AF65-F5344CB8AC3E}">
        <p14:creationId xmlns:p14="http://schemas.microsoft.com/office/powerpoint/2010/main" val="20598108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6</TotalTime>
  <Words>2973</Words>
  <Application>Microsoft Macintosh PowerPoint</Application>
  <PresentationFormat>Widescreen</PresentationFormat>
  <Paragraphs>347</Paragraphs>
  <Slides>28</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Andalus</vt:lpstr>
      <vt:lpstr>Arial Black</vt:lpstr>
      <vt:lpstr>ArialMT</vt:lpstr>
      <vt:lpstr>Bookman Old Style</vt:lpstr>
      <vt:lpstr>Calibri</vt:lpstr>
      <vt:lpstr>CenturyGothic</vt:lpstr>
      <vt:lpstr>Courier New</vt:lpstr>
      <vt:lpstr>Gill Sans MT</vt:lpstr>
      <vt:lpstr>Mangal</vt:lpstr>
      <vt:lpstr>Wingdings</vt:lpstr>
      <vt:lpstr>Wingdings 3</vt:lpstr>
      <vt:lpstr>Arial</vt:lpstr>
      <vt:lpstr>Origin</vt:lpstr>
      <vt:lpstr>PowerPoint Presentation</vt:lpstr>
      <vt:lpstr>Objectives </vt:lpstr>
      <vt:lpstr>Basic Physics of Membrane Potentials</vt:lpstr>
      <vt:lpstr>Resting Membrane Potential of Nerves (RMP):</vt:lpstr>
      <vt:lpstr>Causes (Origin) of Resting Membrane Potential (RMP):</vt:lpstr>
      <vt:lpstr>Cont.: Origin of the Normal Resting Membrane Potential  </vt:lpstr>
      <vt:lpstr>Action Potential (AP):</vt:lpstr>
      <vt:lpstr>Stages of Action Potential (AP):</vt:lpstr>
      <vt:lpstr>PowerPoint Presentation</vt:lpstr>
      <vt:lpstr> Types of Transport Channels Through the Nerve Membrane  </vt:lpstr>
      <vt:lpstr>First: The Na+ Voltage-Gated  Channel: Has three states.</vt:lpstr>
      <vt:lpstr>Second: Potassium Voltage Gated Channel (Repolarization)  </vt:lpstr>
      <vt:lpstr>Voltage gated Na+ channels</vt:lpstr>
      <vt:lpstr>Action Potential (AP)</vt:lpstr>
      <vt:lpstr>Further Explanation: </vt:lpstr>
      <vt:lpstr>Hyperpolarization:</vt:lpstr>
      <vt:lpstr>What Happens After Action Potential?</vt:lpstr>
      <vt:lpstr>Summary of Action Potential : “EXTRA”</vt:lpstr>
      <vt:lpstr>The Neuron</vt:lpstr>
      <vt:lpstr>Direction of AP Propagation (Conduction) </vt:lpstr>
      <vt:lpstr>Propagation of Action Potential </vt:lpstr>
      <vt:lpstr>Propagation of Action Potential </vt:lpstr>
      <vt:lpstr>Conduction Velocity</vt:lpstr>
      <vt:lpstr>What Happens if Myelination is Lost?</vt:lpstr>
      <vt:lpstr>Extra: “435” Excitation-the process of eliciting the action potential (Threshold for excitation and “Acute Local Potentials”) </vt:lpstr>
      <vt:lpstr>PowerPoint Presentation</vt:lpstr>
      <vt:lpstr>Link to Editing File  (Please be sure to check this file frequently for any edits or updates on all of our lectures.) </vt:lpstr>
      <vt:lpstr>Thank you!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Microsoft Office User</cp:lastModifiedBy>
  <cp:revision>473</cp:revision>
  <dcterms:created xsi:type="dcterms:W3CDTF">2016-09-07T16:15:34Z</dcterms:created>
  <dcterms:modified xsi:type="dcterms:W3CDTF">2016-12-23T16:39:30Z</dcterms:modified>
</cp:coreProperties>
</file>