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36" r:id="rId2"/>
    <p:sldMasterId id="2147483948" r:id="rId3"/>
  </p:sldMasterIdLst>
  <p:notesMasterIdLst>
    <p:notesMasterId r:id="rId25"/>
  </p:notesMasterIdLst>
  <p:sldIdLst>
    <p:sldId id="414" r:id="rId4"/>
    <p:sldId id="388" r:id="rId5"/>
    <p:sldId id="410" r:id="rId6"/>
    <p:sldId id="395" r:id="rId7"/>
    <p:sldId id="392" r:id="rId8"/>
    <p:sldId id="390" r:id="rId9"/>
    <p:sldId id="393" r:id="rId10"/>
    <p:sldId id="415" r:id="rId11"/>
    <p:sldId id="397" r:id="rId12"/>
    <p:sldId id="398" r:id="rId13"/>
    <p:sldId id="406" r:id="rId14"/>
    <p:sldId id="399" r:id="rId15"/>
    <p:sldId id="400" r:id="rId16"/>
    <p:sldId id="401" r:id="rId17"/>
    <p:sldId id="402" r:id="rId18"/>
    <p:sldId id="403" r:id="rId19"/>
    <p:sldId id="409" r:id="rId20"/>
    <p:sldId id="404" r:id="rId21"/>
    <p:sldId id="405" r:id="rId22"/>
    <p:sldId id="412" r:id="rId23"/>
    <p:sldId id="413" r:id="rId24"/>
  </p:sldIdLst>
  <p:sldSz cx="12188825" cy="6858000"/>
  <p:notesSz cx="6858000" cy="9144000"/>
  <p:defaultTextStyle>
    <a:defPPr>
      <a:defRPr lang="en-US"/>
    </a:defPPr>
    <a:lvl1pPr marL="0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933B95"/>
    <a:srgbClr val="993300"/>
    <a:srgbClr val="990000"/>
    <a:srgbClr val="D6EAF6"/>
    <a:srgbClr val="CC0000"/>
    <a:srgbClr val="660033"/>
    <a:srgbClr val="66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1" autoAdjust="0"/>
    <p:restoredTop sz="95210"/>
  </p:normalViewPr>
  <p:slideViewPr>
    <p:cSldViewPr>
      <p:cViewPr>
        <p:scale>
          <a:sx n="95" d="100"/>
          <a:sy n="95" d="100"/>
        </p:scale>
        <p:origin x="1232" y="504"/>
      </p:cViewPr>
      <p:guideLst>
        <p:guide orient="horz" pos="2160"/>
        <p:guide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t>12/23/16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70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36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177" y="3886200"/>
            <a:ext cx="9141618" cy="990600"/>
          </a:xfrm>
        </p:spPr>
        <p:txBody>
          <a:bodyPr anchor="t" anchorCtr="0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177" y="5124453"/>
            <a:ext cx="9141618" cy="533400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07949" indent="0" algn="ctr">
              <a:buNone/>
            </a:lvl2pPr>
            <a:lvl3pPr marL="1015898" indent="0" algn="ctr">
              <a:buNone/>
            </a:lvl3pPr>
            <a:lvl4pPr marL="1523848" indent="0" algn="ctr">
              <a:buNone/>
            </a:lvl4pPr>
            <a:lvl5pPr marL="2031797" indent="0" algn="ctr">
              <a:buNone/>
            </a:lvl5pPr>
            <a:lvl6pPr marL="2539746" indent="0" algn="ctr">
              <a:buNone/>
            </a:lvl6pPr>
            <a:lvl7pPr marL="3047695" indent="0" algn="ctr">
              <a:buNone/>
            </a:lvl7pPr>
            <a:lvl8pPr marL="3555644" indent="0" algn="ctr">
              <a:buNone/>
            </a:lvl8pPr>
            <a:lvl9pPr marL="406359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>
            <a:lvl1pPr>
              <a:defRPr sz="1600"/>
            </a:lvl1pPr>
          </a:lstStyle>
          <a:p>
            <a:fld id="{0913F949-505C-49A5-A9BA-5C8AA7EAB769}" type="datetime1">
              <a:rPr lang="en-US" smtClean="0"/>
              <a:t>12/23/16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132" y="6355080"/>
            <a:ext cx="1625177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186" y="3648075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218883" y="5048250"/>
            <a:ext cx="975106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06204" y="3648075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18882" y="5048250"/>
            <a:ext cx="304721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C720-DC12-44AE-9243-6BBE6FDA51AF}" type="datetime1">
              <a:rPr lang="en-US" smtClean="0"/>
              <a:t>12/23/16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81"/>
            <a:ext cx="2742486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81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B9B7-EBEF-46FE-9107-5EDE3947D553}" type="datetime1">
              <a:rPr lang="en-US" smtClean="0"/>
              <a:t>12/23/16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2560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184" y="3886200"/>
            <a:ext cx="9141619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184" y="5124450"/>
            <a:ext cx="9141619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2178" y="6355080"/>
            <a:ext cx="3047206" cy="365760"/>
          </a:xfrm>
        </p:spPr>
        <p:txBody>
          <a:bodyPr/>
          <a:lstStyle>
            <a:lvl1pPr>
              <a:defRPr sz="1400"/>
            </a:lvl1pPr>
          </a:lstStyle>
          <a:p>
            <a:fld id="{7158BBD9-96B8-F24C-BA3D-5D90B7566753}" type="datetime1">
              <a:rPr lang="en-US" smtClean="0">
                <a:solidFill>
                  <a:srgbClr val="464653"/>
                </a:solidFill>
              </a:rPr>
              <a:pPr/>
              <a:t>12/23/16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857" y="6355080"/>
            <a:ext cx="4631754" cy="365760"/>
          </a:xfrm>
        </p:spPr>
        <p:txBody>
          <a:bodyPr/>
          <a:lstStyle/>
          <a:p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121" y="6355080"/>
            <a:ext cx="1625177" cy="365760"/>
          </a:xfrm>
        </p:spPr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6186" y="3648075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8883" y="5048250"/>
            <a:ext cx="975106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06193" y="3648075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8882" y="5048250"/>
            <a:ext cx="304721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61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4B0B-2719-3446-B535-E965A7C3EDFC}" type="datetime1">
              <a:rPr lang="en-US" smtClean="0">
                <a:solidFill>
                  <a:srgbClr val="464653"/>
                </a:solidFill>
              </a:rPr>
              <a:pPr/>
              <a:t>12/23/16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448" y="1219200"/>
            <a:ext cx="10969943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1842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84" y="2971800"/>
            <a:ext cx="9141619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750" y="4267200"/>
            <a:ext cx="9040045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2178" y="6355080"/>
            <a:ext cx="3047206" cy="365760"/>
          </a:xfrm>
        </p:spPr>
        <p:txBody>
          <a:bodyPr/>
          <a:lstStyle/>
          <a:p>
            <a:fld id="{C6888400-FA99-314B-BEFD-3828E0312FE7}" type="datetime1">
              <a:rPr lang="en-US" smtClean="0">
                <a:solidFill>
                  <a:srgbClr val="DDE9EC"/>
                </a:solidFill>
              </a:rPr>
              <a:pPr/>
              <a:t>12/23/16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857" y="6355080"/>
            <a:ext cx="4631754" cy="365760"/>
          </a:xfrm>
        </p:spPr>
        <p:txBody>
          <a:bodyPr/>
          <a:lstStyle/>
          <a:p>
            <a:r>
              <a:rPr lang="ar-SA" dirty="0">
                <a:solidFill>
                  <a:srgbClr val="DDE9EC"/>
                </a:solidFill>
              </a:rPr>
              <a:t>خروج البوتاسيوم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092" y="6355080"/>
            <a:ext cx="2027408" cy="365760"/>
          </a:xfrm>
        </p:spPr>
        <p:txBody>
          <a:bodyPr/>
          <a:lstStyle/>
          <a:p>
            <a:fld id="{4929A69E-7D8F-4515-9605-0315ABD4F316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8883" y="2819400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8882" y="2819400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80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FC85-8B52-3A45-B43E-255D2F752733}" type="datetime1">
              <a:rPr lang="en-US" smtClean="0">
                <a:solidFill>
                  <a:srgbClr val="464653"/>
                </a:solidFill>
              </a:rPr>
              <a:pPr/>
              <a:t>12/23/16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441" y="1219200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4655" y="1216152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5563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28600"/>
            <a:ext cx="1096994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9" y="1285875"/>
            <a:ext cx="5385514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987" y="1295400"/>
            <a:ext cx="5387630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9184-E8D0-8C49-B3F1-56EF569C4FEC}" type="datetime1">
              <a:rPr lang="en-US" smtClean="0">
                <a:solidFill>
                  <a:srgbClr val="464653"/>
                </a:solidFill>
              </a:rPr>
              <a:pPr/>
              <a:t>12/23/16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441" y="2133600"/>
            <a:ext cx="5383398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5986" y="2133600"/>
            <a:ext cx="5383398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4798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CB05-41DF-4544-B6FD-995B9B89C18D}" type="datetime1">
              <a:rPr lang="en-US" smtClean="0">
                <a:solidFill>
                  <a:srgbClr val="464653"/>
                </a:solidFill>
              </a:rPr>
              <a:pPr/>
              <a:t>12/23/16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74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C735-62E0-2546-A2FD-62FD57D747BD}" type="datetime1">
              <a:rPr lang="en-US" smtClean="0">
                <a:solidFill>
                  <a:srgbClr val="464653"/>
                </a:solidFill>
              </a:rPr>
              <a:pPr/>
              <a:t>12/23/16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448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29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11" y="304800"/>
            <a:ext cx="3351927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0611" y="1219203"/>
            <a:ext cx="3351927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C586-6EF4-824C-A059-CFB683D7118C}" type="datetime1">
              <a:rPr lang="en-US" smtClean="0">
                <a:solidFill>
                  <a:srgbClr val="464653"/>
                </a:solidFill>
              </a:rPr>
              <a:pPr/>
              <a:t>12/23/16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48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7888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94" y="304800"/>
            <a:ext cx="7618016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9531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99A-4B87-4D69-A7AD-2135E617C58D}" type="datetime1">
              <a:rPr lang="en-US" smtClean="0"/>
              <a:t>12/23/16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0969943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500856"/>
            <a:ext cx="10969943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8" y="1905000"/>
            <a:ext cx="1096994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219200"/>
            <a:ext cx="10969943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612B-F6ED-7647-A1E5-BB2684808146}" type="datetime1">
              <a:rPr lang="en-US" smtClean="0">
                <a:solidFill>
                  <a:srgbClr val="DDE9EC"/>
                </a:solidFill>
              </a:rPr>
              <a:pPr/>
              <a:t>12/23/16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>
                <a:solidFill>
                  <a:srgbClr val="DDE9EC"/>
                </a:solidFill>
              </a:rPr>
              <a:t>خروج البوتاسيوم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48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448" y="500856"/>
            <a:ext cx="24377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66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E1A9-40D5-CB48-B5E9-6C25DBD57021}" type="datetime1">
              <a:rPr lang="en-US" smtClean="0">
                <a:solidFill>
                  <a:srgbClr val="464653"/>
                </a:solidFill>
              </a:rPr>
              <a:pPr/>
              <a:t>12/23/16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09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54"/>
            <a:ext cx="2742486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54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94A2-BACB-274B-9F04-199B86E9F8AA}" type="datetime1">
              <a:rPr lang="en-US" smtClean="0">
                <a:solidFill>
                  <a:srgbClr val="464653"/>
                </a:solidFill>
              </a:rPr>
              <a:pPr/>
              <a:t>12/23/16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448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2560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1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177" y="3886200"/>
            <a:ext cx="9141619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177" y="5124450"/>
            <a:ext cx="9141619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2178" y="6355080"/>
            <a:ext cx="3047206" cy="365760"/>
          </a:xfrm>
        </p:spPr>
        <p:txBody>
          <a:bodyPr/>
          <a:lstStyle>
            <a:lvl1pPr>
              <a:defRPr sz="1400"/>
            </a:lvl1pPr>
          </a:lstStyle>
          <a:p>
            <a:fld id="{B64C08D0-C879-E542-9840-0F6E69837A08}" type="datetime1">
              <a:rPr lang="en-US" smtClean="0">
                <a:solidFill>
                  <a:srgbClr val="464653"/>
                </a:solidFill>
              </a:rPr>
              <a:pPr/>
              <a:t>12/23/16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857" y="6355080"/>
            <a:ext cx="4631754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114" y="6355080"/>
            <a:ext cx="1625177" cy="365760"/>
          </a:xfrm>
        </p:spPr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6186" y="3648076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8883" y="5048250"/>
            <a:ext cx="975106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06186" y="3648076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8882" y="5048250"/>
            <a:ext cx="304721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69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A271-7C91-0F42-B575-889E4E727B6B}" type="datetime1">
              <a:rPr lang="en-US" smtClean="0">
                <a:solidFill>
                  <a:srgbClr val="464653"/>
                </a:solidFill>
              </a:rPr>
              <a:pPr/>
              <a:t>12/23/16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441" y="1219200"/>
            <a:ext cx="10969943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74304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971800"/>
            <a:ext cx="9141619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750" y="4267200"/>
            <a:ext cx="9040045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2178" y="6355080"/>
            <a:ext cx="3047206" cy="365760"/>
          </a:xfrm>
        </p:spPr>
        <p:txBody>
          <a:bodyPr/>
          <a:lstStyle/>
          <a:p>
            <a:fld id="{304BCB9B-6111-1045-8A36-2175857502F2}" type="datetime1">
              <a:rPr lang="en-US" smtClean="0">
                <a:solidFill>
                  <a:srgbClr val="DDE9EC"/>
                </a:solidFill>
              </a:rPr>
              <a:pPr/>
              <a:t>12/23/16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857" y="6355080"/>
            <a:ext cx="4631754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092" y="6355080"/>
            <a:ext cx="2027408" cy="365760"/>
          </a:xfrm>
        </p:spPr>
        <p:txBody>
          <a:bodyPr/>
          <a:lstStyle/>
          <a:p>
            <a:fld id="{4929A69E-7D8F-4515-9605-0315ABD4F316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8883" y="2819400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8882" y="2819400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24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354A-F598-8C43-A15D-71696AE83706}" type="datetime1">
              <a:rPr lang="en-US" smtClean="0">
                <a:solidFill>
                  <a:srgbClr val="464653"/>
                </a:solidFill>
              </a:rPr>
              <a:pPr/>
              <a:t>12/23/16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441" y="1219200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4655" y="1216152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9180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096994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285876"/>
            <a:ext cx="5385514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988" y="1295400"/>
            <a:ext cx="5387630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F658-80C4-9A42-A041-EB2B7C915F46}" type="datetime1">
              <a:rPr lang="en-US" smtClean="0">
                <a:solidFill>
                  <a:srgbClr val="464653"/>
                </a:solidFill>
              </a:rPr>
              <a:pPr/>
              <a:t>12/23/16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441" y="2133600"/>
            <a:ext cx="5383398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5986" y="2133600"/>
            <a:ext cx="5383398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5980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213F-2A2B-764D-8F59-FF56106E2352}" type="datetime1">
              <a:rPr lang="en-US" smtClean="0">
                <a:solidFill>
                  <a:srgbClr val="464653"/>
                </a:solidFill>
              </a:rPr>
              <a:pPr/>
              <a:t>12/23/16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32" y="6447445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94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EB47-8CA1-E241-81AA-BF211BB8BE87}" type="datetime1">
              <a:rPr lang="en-US" smtClean="0">
                <a:solidFill>
                  <a:srgbClr val="464653"/>
                </a:solidFill>
              </a:rPr>
              <a:pPr/>
              <a:t>12/23/16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441" y="6353176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363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32" y="6447445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0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971803"/>
            <a:ext cx="9141618" cy="1066800"/>
          </a:xfrm>
        </p:spPr>
        <p:txBody>
          <a:bodyPr anchor="t" anchorCtr="0"/>
          <a:lstStyle>
            <a:lvl1pPr algn="r">
              <a:buNone/>
              <a:defRPr sz="36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753" y="4267200"/>
            <a:ext cx="9040045" cy="1143000"/>
          </a:xfrm>
        </p:spPr>
        <p:txBody>
          <a:bodyPr anchor="t" anchorCtr="0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/>
          <a:p>
            <a:fld id="{13BCAABC-0083-4558-BD3E-E213F47F580C}" type="datetime1">
              <a:rPr lang="en-US" smtClean="0"/>
              <a:t>12/23/16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095" y="6355080"/>
            <a:ext cx="2027408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8883" y="2819400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8882" y="2819400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04" y="304800"/>
            <a:ext cx="3351927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0604" y="1219203"/>
            <a:ext cx="3351927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D374-6B60-964C-B2F4-E549F7578D1B}" type="datetime1">
              <a:rPr lang="en-US" smtClean="0">
                <a:solidFill>
                  <a:srgbClr val="464653"/>
                </a:solidFill>
              </a:rPr>
              <a:pPr/>
              <a:t>12/23/16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41" y="6353176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363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7888" y="3324226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363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32" y="6447445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94" y="304800"/>
            <a:ext cx="7618016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96600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00856"/>
            <a:ext cx="10969943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905000"/>
            <a:ext cx="1096994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1219200"/>
            <a:ext cx="10969943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D941-76A5-A241-B447-A1CE159A0342}" type="datetime1">
              <a:rPr lang="en-US" smtClean="0">
                <a:solidFill>
                  <a:srgbClr val="DDE9EC"/>
                </a:solidFill>
              </a:rPr>
              <a:pPr/>
              <a:t>12/23/16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41" y="6353176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363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32" y="6447445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441" y="500856"/>
            <a:ext cx="24377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3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49EB-A92E-3D45-BAC7-704E8D6C2960}" type="datetime1">
              <a:rPr lang="en-US" smtClean="0">
                <a:solidFill>
                  <a:srgbClr val="464653"/>
                </a:solidFill>
              </a:rPr>
              <a:pPr/>
              <a:t>12/23/16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93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6425-5021-AF43-A9FA-4749525A765C}" type="datetime1">
              <a:rPr lang="en-US" smtClean="0">
                <a:solidFill>
                  <a:srgbClr val="464653"/>
                </a:solidFill>
              </a:rPr>
              <a:pPr/>
              <a:t>12/23/16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441" y="6353176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363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432" y="6447445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2560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363"/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6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9BD8-F43F-4F4A-9712-C32578EEC8F8}" type="datetime1">
              <a:rPr lang="en-US" smtClean="0"/>
              <a:t>12/23/16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442" y="1219200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4658" y="1216155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60" y="1285875"/>
            <a:ext cx="5385514" cy="685800"/>
          </a:xfrm>
          <a:noFill/>
          <a:ln>
            <a:noFill/>
          </a:ln>
        </p:spPr>
        <p:txBody>
          <a:bodyPr lIns="101590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990" y="1295400"/>
            <a:ext cx="5387630" cy="685800"/>
          </a:xfrm>
          <a:noFill/>
          <a:ln>
            <a:noFill/>
          </a:ln>
        </p:spPr>
        <p:txBody>
          <a:bodyPr lIns="101590" anchor="b" anchorCtr="0"/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BD9B-FB65-4512-B226-A267B89893CD}" type="datetime1">
              <a:rPr lang="en-US" smtClean="0"/>
              <a:t>12/23/16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462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6004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513D-2C2F-481B-B49D-4ED5F0B98A06}" type="datetime1">
              <a:rPr lang="en-US" smtClean="0"/>
              <a:t>12/23/16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0A81-C7E1-4C84-AA25-9616F335CBC3}" type="datetime1">
              <a:rPr lang="en-US" smtClean="0"/>
              <a:t>12/23/16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25" y="304800"/>
            <a:ext cx="3351927" cy="838200"/>
          </a:xfrm>
        </p:spPr>
        <p:txBody>
          <a:bodyPr anchor="b" anchorCtr="0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0625" y="1219213"/>
            <a:ext cx="3351927" cy="4843463"/>
          </a:xfrm>
        </p:spPr>
        <p:txBody>
          <a:bodyPr/>
          <a:lstStyle>
            <a:lvl1pPr marL="0" indent="0">
              <a:lnSpc>
                <a:spcPts val="2444"/>
              </a:lnSpc>
              <a:spcAft>
                <a:spcPts val="1111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FE9B-C467-4500-911F-EB066E6458F3}" type="datetime1">
              <a:rPr lang="en-US" smtClean="0"/>
              <a:t>12/23/16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7889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94" y="304803"/>
            <a:ext cx="7618016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500856"/>
            <a:ext cx="10969943" cy="674688"/>
          </a:xfrm>
          <a:ln>
            <a:solidFill>
              <a:schemeClr val="accent1"/>
            </a:solidFill>
          </a:ln>
        </p:spPr>
        <p:txBody>
          <a:bodyPr lIns="304770" anchor="ctr"/>
          <a:lstStyle>
            <a:lvl1pPr algn="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60" y="1905000"/>
            <a:ext cx="1096994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67"/>
              </a:spcBef>
              <a:buNone/>
              <a:defRPr sz="36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60" y="1219200"/>
            <a:ext cx="10969943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292B-EAD1-4F54-95E3-BE47A2A44626}" type="datetime1">
              <a:rPr lang="en-US" smtClean="0"/>
              <a:t>12/23/16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460" y="500856"/>
            <a:ext cx="24377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0969943" cy="990600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60" y="1219200"/>
            <a:ext cx="10969943" cy="4910328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2195" y="6356350"/>
            <a:ext cx="3051269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F8F8016E-CF0A-4A5A-B6EA-F667F63DFDEA}" type="datetime1">
              <a:rPr lang="en-US" smtClean="0"/>
              <a:t>12/23/16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876" y="6356350"/>
            <a:ext cx="4672382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669" y="6356350"/>
            <a:ext cx="2640913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460" y="1143000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70" indent="-304770" algn="l" rtl="0" eaLnBrk="1" latinLnBrk="0" hangingPunct="1">
        <a:spcBef>
          <a:spcPts val="667"/>
        </a:spcBef>
        <a:buClr>
          <a:schemeClr val="accent1"/>
        </a:buClr>
        <a:buSzPct val="76000"/>
        <a:buFont typeface="Wingdings 3"/>
        <a:buChar char="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indent="-304770" algn="l" rtl="0" eaLnBrk="1" latinLnBrk="0" hangingPunct="1">
        <a:spcBef>
          <a:spcPts val="556"/>
        </a:spcBef>
        <a:buClr>
          <a:schemeClr val="accent2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09" indent="-253975" algn="l" rtl="0" eaLnBrk="1" latinLnBrk="0" hangingPunct="1">
        <a:spcBef>
          <a:spcPts val="556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078" indent="-253975" algn="l" rtl="0" eaLnBrk="1" latinLnBrk="0" hangingPunct="1">
        <a:spcBef>
          <a:spcPts val="444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48" indent="-253975" algn="l" rtl="0" eaLnBrk="1" latinLnBrk="0" hangingPunct="1">
        <a:spcBef>
          <a:spcPts val="333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617" indent="-203180" algn="l" rtl="0" eaLnBrk="1" latinLnBrk="0" hangingPunct="1">
        <a:spcBef>
          <a:spcPts val="333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31797" indent="-203180" algn="l" rtl="0" eaLnBrk="1" latinLnBrk="0" hangingPunct="1">
        <a:spcBef>
          <a:spcPts val="333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34976" indent="-203180" algn="l" rtl="0" eaLnBrk="1" latinLnBrk="0" hangingPunct="1">
        <a:spcBef>
          <a:spcPts val="333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438156" indent="-203180" algn="l" rtl="0" eaLnBrk="1" latinLnBrk="0" hangingPunct="1">
        <a:spcBef>
          <a:spcPts val="333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8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6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48" y="152400"/>
            <a:ext cx="10969943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48" y="1219200"/>
            <a:ext cx="10969943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2185" y="6356350"/>
            <a:ext cx="3051269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fld id="{D158F633-9764-2845-A074-813977D81419}" type="datetime1">
              <a:rPr lang="en-US" smtClean="0">
                <a:solidFill>
                  <a:srgbClr val="464653"/>
                </a:solidFill>
              </a:rPr>
              <a:pPr defTabSz="914400"/>
              <a:t>12/23/16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857" y="6356350"/>
            <a:ext cx="4672383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651" y="6356350"/>
            <a:ext cx="264091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fld id="{4929A69E-7D8F-4515-9605-0315ABD4F316}" type="slidenum">
              <a:rPr lang="en-US" smtClean="0">
                <a:solidFill>
                  <a:srgbClr val="464653"/>
                </a:solidFill>
              </a:rPr>
              <a:pPr defTabSz="914400"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448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448" y="1143000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2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41" y="152400"/>
            <a:ext cx="10969943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41" y="1219200"/>
            <a:ext cx="10969943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2178" y="6356350"/>
            <a:ext cx="3051269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363"/>
            <a:fld id="{BC094056-4694-C042-A24C-056DE5DC516C}" type="datetime1">
              <a:rPr lang="en-US" smtClean="0">
                <a:solidFill>
                  <a:srgbClr val="464653"/>
                </a:solidFill>
              </a:rPr>
              <a:pPr defTabSz="914363"/>
              <a:t>12/23/16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857" y="6356350"/>
            <a:ext cx="4672383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363"/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651" y="6356350"/>
            <a:ext cx="264091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363"/>
            <a:fld id="{4929A69E-7D8F-4515-9605-0315ABD4F316}" type="slidenum">
              <a:rPr lang="en-US" smtClean="0">
                <a:solidFill>
                  <a:srgbClr val="464653"/>
                </a:solidFill>
              </a:rPr>
              <a:pPr defTabSz="914363"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441" y="6353176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363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441" y="1143000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363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432" y="6447445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9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docs.google.com/document/d/1LoawAdvXBg92MWvPPuFp3LEG0jDWJYd6_cMBV_9aNww/edit" TargetMode="External"/><Relationship Id="rId3" Type="http://schemas.openxmlformats.org/officeDocument/2006/relationships/hyperlink" Target="https://www.onlineexambuilder.com/physiology-motor-unit/exam-116693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Physiology436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hyperlink" Target="https://www.youtube.com/watch?v=6qS83wD29PY" TargetMode="External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aWrMYChc5A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208" y="1916835"/>
            <a:ext cx="7770376" cy="1470025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Motor Unit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4602" y="5151137"/>
            <a:ext cx="7481067" cy="720080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Physiology Team 436 – Musculoskeletal Block 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Lecture 4</a:t>
            </a:r>
            <a:endParaRPr lang="en-GB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10919" y="3212976"/>
            <a:ext cx="6982957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1" y="364439"/>
            <a:ext cx="165575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31079" y="3668834"/>
            <a:ext cx="6479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sz="1800" dirty="0">
                <a:solidFill>
                  <a:srgbClr val="FF0000"/>
                </a:solidFill>
              </a:rPr>
              <a:t>Red: very </a:t>
            </a:r>
            <a:r>
              <a:rPr lang="en-US" sz="1800" dirty="0" smtClean="0">
                <a:solidFill>
                  <a:srgbClr val="FF0000"/>
                </a:solidFill>
              </a:rPr>
              <a:t>important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</a:p>
          <a:p>
            <a:pPr defTabSz="914363"/>
            <a:r>
              <a:rPr lang="en-US" sz="1800" dirty="0">
                <a:solidFill>
                  <a:srgbClr val="DDE9EC">
                    <a:lumMod val="50000"/>
                  </a:srgbClr>
                </a:solidFill>
              </a:rPr>
              <a:t>Green:  </a:t>
            </a:r>
            <a:r>
              <a:rPr lang="en-US" sz="1800" dirty="0" smtClean="0">
                <a:solidFill>
                  <a:srgbClr val="DDE9EC">
                    <a:lumMod val="50000"/>
                  </a:srgbClr>
                </a:solidFill>
              </a:rPr>
              <a:t>Doctor’s notes.</a:t>
            </a:r>
          </a:p>
          <a:p>
            <a:pPr defTabSz="914363"/>
            <a:r>
              <a:rPr lang="en-US" sz="1800" dirty="0" smtClean="0">
                <a:solidFill>
                  <a:srgbClr val="FADA7A">
                    <a:lumMod val="75000"/>
                  </a:srgbClr>
                </a:solidFill>
              </a:rPr>
              <a:t>Yellow:  numbers.</a:t>
            </a:r>
          </a:p>
          <a:p>
            <a:pPr defTabSz="914363"/>
            <a:r>
              <a:rPr lang="en-US" sz="1800" dirty="0" smtClean="0">
                <a:solidFill>
                  <a:prstClr val="white">
                    <a:lumMod val="65000"/>
                  </a:prstClr>
                </a:solidFill>
              </a:rPr>
              <a:t>Gray</a:t>
            </a:r>
            <a:r>
              <a:rPr lang="en-US" sz="1800" dirty="0">
                <a:solidFill>
                  <a:prstClr val="white">
                    <a:lumMod val="65000"/>
                  </a:prstClr>
                </a:solidFill>
              </a:rPr>
              <a:t>: </a:t>
            </a:r>
            <a:r>
              <a:rPr lang="en-US" sz="1800" dirty="0" smtClean="0">
                <a:solidFill>
                  <a:prstClr val="white">
                    <a:lumMod val="65000"/>
                  </a:prstClr>
                </a:solidFill>
              </a:rPr>
              <a:t>notes</a:t>
            </a:r>
            <a:r>
              <a:rPr lang="en-US" sz="1800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sz="1800" dirty="0" smtClean="0">
                <a:solidFill>
                  <a:prstClr val="white">
                    <a:lumMod val="65000"/>
                  </a:prstClr>
                </a:solidFill>
              </a:rPr>
              <a:t>and explanation.</a:t>
            </a:r>
            <a:endParaRPr lang="en-US" sz="18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854" y="364440"/>
            <a:ext cx="1795082" cy="10610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17961" y="6137850"/>
            <a:ext cx="4247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Lecture:  If work is intended for initial studying.</a:t>
            </a:r>
          </a:p>
          <a:p>
            <a:pPr defTabSz="914363"/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Review:  If work is intended for revision.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1</a:t>
            </a:fld>
            <a:endParaRPr lang="en-US" dirty="0">
              <a:solidFill>
                <a:srgbClr val="46465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57" y="1682536"/>
            <a:ext cx="2015475" cy="167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2200" dirty="0"/>
              <a:t>The number of muscle fibers in a motor unit (innervated by one motor neuron) </a:t>
            </a:r>
            <a:r>
              <a:rPr lang="en-US" sz="2200" u="sng" dirty="0"/>
              <a:t>varies</a:t>
            </a:r>
            <a:r>
              <a:rPr lang="en-US" sz="2200" dirty="0"/>
              <a:t>. For example: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200" dirty="0">
                <a:solidFill>
                  <a:schemeClr val="tx1"/>
                </a:solidFill>
              </a:rPr>
              <a:t>Gastrocnemius </a:t>
            </a:r>
            <a:endParaRPr lang="en-US" sz="1800" dirty="0">
              <a:solidFill>
                <a:schemeClr val="tx1"/>
              </a:solidFill>
            </a:endParaRPr>
          </a:p>
          <a:p>
            <a:pPr marL="660334" lvl="2" indent="0">
              <a:lnSpc>
                <a:spcPct val="80000"/>
              </a:lnSpc>
              <a:buNone/>
              <a:defRPr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2,000</a:t>
            </a:r>
            <a:r>
              <a:rPr lang="en-US" sz="2000" dirty="0"/>
              <a:t> muscle fibers per motor neuron.</a:t>
            </a:r>
          </a:p>
          <a:p>
            <a:pPr marL="660334" lvl="2" indent="0">
              <a:lnSpc>
                <a:spcPct val="80000"/>
              </a:lnSpc>
              <a:buNone/>
              <a:defRPr/>
            </a:pPr>
            <a:endParaRPr lang="en-US" sz="2000" dirty="0"/>
          </a:p>
          <a:p>
            <a:pPr lvl="1">
              <a:lnSpc>
                <a:spcPct val="80000"/>
              </a:lnSpc>
              <a:defRPr/>
            </a:pPr>
            <a:r>
              <a:rPr lang="en-US" sz="2200" dirty="0">
                <a:solidFill>
                  <a:schemeClr val="tx1"/>
                </a:solidFill>
              </a:rPr>
              <a:t>Extraocular muscles</a:t>
            </a:r>
          </a:p>
          <a:p>
            <a:pPr marL="660334" lvl="2" indent="0">
              <a:lnSpc>
                <a:spcPct val="80000"/>
              </a:lnSpc>
              <a:buNone/>
              <a:defRPr/>
            </a:pPr>
            <a:r>
              <a:rPr lang="en-US" sz="2000" dirty="0"/>
              <a:t>Less than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10</a:t>
            </a:r>
            <a:r>
              <a:rPr lang="en-US" sz="2000" dirty="0"/>
              <a:t> muscle fibers per motor neuron.</a:t>
            </a:r>
          </a:p>
          <a:p>
            <a:pPr marL="660334" lvl="2" indent="0">
              <a:lnSpc>
                <a:spcPct val="80000"/>
              </a:lnSpc>
              <a:buNone/>
              <a:defRPr/>
            </a:pPr>
            <a:endParaRPr lang="en-US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2200" dirty="0"/>
              <a:t>Ratio of muscle fibers to motor neurons affects the </a:t>
            </a:r>
            <a:r>
              <a:rPr lang="en-US" sz="2200" dirty="0">
                <a:solidFill>
                  <a:srgbClr val="FF0000"/>
                </a:solidFill>
              </a:rPr>
              <a:t>precision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ar-SA" sz="2200" dirty="0">
                <a:solidFill>
                  <a:schemeClr val="bg1">
                    <a:lumMod val="50000"/>
                  </a:schemeClr>
                </a:solidFill>
              </a:rPr>
              <a:t>الدقة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sz="2200" dirty="0"/>
              <a:t>of movement: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000" dirty="0"/>
          </a:p>
          <a:p>
            <a:pPr lvl="1">
              <a:lnSpc>
                <a:spcPct val="80000"/>
              </a:lnSpc>
              <a:defRPr/>
            </a:pPr>
            <a:r>
              <a:rPr lang="en-US" sz="2000" dirty="0">
                <a:solidFill>
                  <a:srgbClr val="00B050"/>
                </a:solidFill>
              </a:rPr>
              <a:t>If the ratio is low                    the action is specific ( more precise 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>
                <a:solidFill>
                  <a:srgbClr val="00B050"/>
                </a:solidFill>
              </a:rPr>
              <a:t>If the ration is high                   the action is less specific ( less precise )</a:t>
            </a:r>
          </a:p>
          <a:p>
            <a:pPr lvl="1">
              <a:lnSpc>
                <a:spcPct val="80000"/>
              </a:lnSpc>
              <a:defRPr/>
            </a:pPr>
            <a:endParaRPr lang="en-US" sz="2000" dirty="0">
              <a:solidFill>
                <a:srgbClr val="00B050"/>
              </a:solidFill>
            </a:endParaRPr>
          </a:p>
          <a:p>
            <a:pPr lvl="1">
              <a:lnSpc>
                <a:spcPct val="80000"/>
              </a:lnSpc>
              <a:defRPr/>
            </a:pPr>
            <a:endParaRPr lang="en-US" sz="2000" dirty="0"/>
          </a:p>
          <a:p>
            <a:pPr marL="304770" lvl="1" indent="0">
              <a:lnSpc>
                <a:spcPct val="80000"/>
              </a:lnSpc>
              <a:buNone/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                 Explanation: </a:t>
            </a:r>
          </a:p>
          <a:p>
            <a:pPr marL="304770" lvl="1" indent="0" algn="ctr">
              <a:lnSpc>
                <a:spcPct val="80000"/>
              </a:lnSpc>
              <a:buNone/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Motor unit X supply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20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muscle fibers   /    Motor unit Y supply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6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muscle fibers</a:t>
            </a:r>
          </a:p>
          <a:p>
            <a:pPr marL="304770" lvl="1" indent="0" algn="ctr">
              <a:lnSpc>
                <a:spcPct val="80000"/>
              </a:lnSpc>
              <a:buNone/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The movement of  Y muscle is more precise than the movement of X muscle.</a:t>
            </a:r>
          </a:p>
          <a:p>
            <a:pPr marL="304770" lvl="1" indent="0">
              <a:lnSpc>
                <a:spcPct val="80000"/>
              </a:lnSpc>
              <a:buNone/>
              <a:defRPr/>
            </a:pPr>
            <a:endParaRPr lang="en-US" sz="2000" dirty="0"/>
          </a:p>
          <a:p>
            <a:pPr marL="304770" lvl="1" indent="0">
              <a:lnSpc>
                <a:spcPct val="80000"/>
              </a:lnSpc>
              <a:buNone/>
              <a:defRPr/>
            </a:pPr>
            <a:endParaRPr lang="en-US" sz="2000" dirty="0"/>
          </a:p>
          <a:p>
            <a:pPr lvl="1">
              <a:lnSpc>
                <a:spcPct val="80000"/>
              </a:lnSpc>
              <a:defRPr/>
            </a:pPr>
            <a:endParaRPr lang="en-US" sz="2000" dirty="0"/>
          </a:p>
          <a:p>
            <a:pPr marL="304770" lvl="1" indent="0">
              <a:lnSpc>
                <a:spcPct val="80000"/>
              </a:lnSpc>
              <a:buNone/>
              <a:defRPr/>
            </a:pPr>
            <a:endParaRPr lang="en-US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en-US" sz="22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en-US" sz="22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en-US" sz="22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en-US" sz="22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en-US" sz="2200" dirty="0"/>
          </a:p>
          <a:p>
            <a:pPr marL="660334" lvl="2" indent="0">
              <a:lnSpc>
                <a:spcPct val="80000"/>
              </a:lnSpc>
              <a:buNone/>
              <a:defRPr/>
            </a:pPr>
            <a:endParaRPr lang="en-US" sz="2000" dirty="0"/>
          </a:p>
          <a:p>
            <a:pPr marL="660334" lvl="2" indent="0">
              <a:lnSpc>
                <a:spcPct val="80000"/>
              </a:lnSpc>
              <a:buNone/>
              <a:defRPr/>
            </a:pPr>
            <a:endParaRPr lang="en-US" sz="2000" dirty="0"/>
          </a:p>
          <a:p>
            <a:pPr marL="660334" lvl="2" indent="0">
              <a:lnSpc>
                <a:spcPct val="80000"/>
              </a:lnSpc>
              <a:buNone/>
              <a:defRPr/>
            </a:pPr>
            <a:endParaRPr lang="en-US" sz="2000" dirty="0"/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marL="660334" lvl="2" indent="0">
              <a:lnSpc>
                <a:spcPct val="80000"/>
              </a:lnSpc>
              <a:buNone/>
              <a:defRPr/>
            </a:pPr>
            <a:endParaRPr lang="en-US" sz="2000" dirty="0"/>
          </a:p>
          <a:p>
            <a:pPr marL="660334" lvl="2" indent="0">
              <a:lnSpc>
                <a:spcPct val="80000"/>
              </a:lnSpc>
              <a:buNone/>
              <a:defRPr/>
            </a:pPr>
            <a:endParaRPr lang="en-US" dirty="0"/>
          </a:p>
          <a:p>
            <a:pPr marL="660334" lvl="2" indent="0">
              <a:lnSpc>
                <a:spcPct val="80000"/>
              </a:lnSpc>
              <a:buNone/>
              <a:defRPr/>
            </a:pPr>
            <a:endParaRPr lang="en-US" sz="2000" dirty="0"/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4" r="27051"/>
          <a:stretch/>
        </p:blipFill>
        <p:spPr>
          <a:xfrm>
            <a:off x="10605763" y="1835921"/>
            <a:ext cx="767885" cy="696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5" r="7143"/>
          <a:stretch/>
        </p:blipFill>
        <p:spPr>
          <a:xfrm>
            <a:off x="8878020" y="1789247"/>
            <a:ext cx="1160181" cy="7902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82011" y="2514593"/>
            <a:ext cx="1439785" cy="256470"/>
          </a:xfrm>
          <a:prstGeom prst="rect">
            <a:avLst/>
          </a:prstGeom>
          <a:noFill/>
        </p:spPr>
        <p:txBody>
          <a:bodyPr wrap="square" lIns="101590" tIns="50795" rIns="101590" bIns="50795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65000"/>
                  </a:schemeClr>
                </a:solidFill>
              </a:rPr>
              <a:t>Extraocular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45885" y="2564909"/>
            <a:ext cx="2303656" cy="238004"/>
          </a:xfrm>
          <a:prstGeom prst="rect">
            <a:avLst/>
          </a:prstGeom>
          <a:noFill/>
        </p:spPr>
        <p:txBody>
          <a:bodyPr wrap="square" lIns="101590" tIns="50795" rIns="101590" bIns="50795" rtlCol="0">
            <a:spAutoFit/>
          </a:bodyPr>
          <a:lstStyle/>
          <a:p>
            <a:pPr lvl="1">
              <a:lnSpc>
                <a:spcPct val="80000"/>
              </a:lnSpc>
              <a:defRPr/>
            </a:pPr>
            <a:r>
              <a:rPr lang="en-US" sz="1100" b="1" dirty="0">
                <a:solidFill>
                  <a:schemeClr val="bg1">
                    <a:lumMod val="65000"/>
                  </a:schemeClr>
                </a:solidFill>
              </a:rPr>
              <a:t>Gastrocnemius </a:t>
            </a:r>
            <a:endParaRPr lang="en-US" sz="9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61102" y="1628800"/>
            <a:ext cx="1439785" cy="256470"/>
          </a:xfrm>
          <a:prstGeom prst="rect">
            <a:avLst/>
          </a:prstGeom>
          <a:noFill/>
        </p:spPr>
        <p:txBody>
          <a:bodyPr wrap="square" lIns="101590" tIns="50795" rIns="101590" bIns="50795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65000"/>
                  </a:schemeClr>
                </a:solidFill>
              </a:rPr>
              <a:t>Extra images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14092" y="4293096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58124" y="4581128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مستطيل مستدير الزوايا 5"/>
          <p:cNvSpPr/>
          <p:nvPr/>
        </p:nvSpPr>
        <p:spPr>
          <a:xfrm>
            <a:off x="2027611" y="5157192"/>
            <a:ext cx="8158782" cy="108776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0" tIns="50795" rIns="101590" bIns="50795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7"/>
          <p:cNvGrpSpPr>
            <a:grpSpLocks/>
          </p:cNvGrpSpPr>
          <p:nvPr/>
        </p:nvGrpSpPr>
        <p:grpSpPr bwMode="auto">
          <a:xfrm>
            <a:off x="17520" y="1324337"/>
            <a:ext cx="4565613" cy="4950230"/>
            <a:chOff x="30" y="189"/>
            <a:chExt cx="2698" cy="3962"/>
          </a:xfrm>
        </p:grpSpPr>
        <p:grpSp>
          <p:nvGrpSpPr>
            <p:cNvPr id="5" name="Group 108"/>
            <p:cNvGrpSpPr>
              <a:grpSpLocks/>
            </p:cNvGrpSpPr>
            <p:nvPr/>
          </p:nvGrpSpPr>
          <p:grpSpPr bwMode="auto">
            <a:xfrm>
              <a:off x="654" y="3671"/>
              <a:ext cx="1824" cy="480"/>
              <a:chOff x="2304" y="3552"/>
              <a:chExt cx="3456" cy="480"/>
            </a:xfrm>
          </p:grpSpPr>
          <p:sp>
            <p:nvSpPr>
              <p:cNvPr id="61" name="Rectangle 109"/>
              <p:cNvSpPr>
                <a:spLocks noChangeArrowheads="1"/>
              </p:cNvSpPr>
              <p:nvPr/>
            </p:nvSpPr>
            <p:spPr bwMode="auto">
              <a:xfrm>
                <a:off x="2401" y="3648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" name="Rectangle 110"/>
              <p:cNvSpPr>
                <a:spLocks noChangeArrowheads="1"/>
              </p:cNvSpPr>
              <p:nvPr/>
            </p:nvSpPr>
            <p:spPr bwMode="auto">
              <a:xfrm>
                <a:off x="2304" y="3744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" name="Rectangle 111"/>
              <p:cNvSpPr>
                <a:spLocks noChangeArrowheads="1"/>
              </p:cNvSpPr>
              <p:nvPr/>
            </p:nvSpPr>
            <p:spPr bwMode="auto">
              <a:xfrm>
                <a:off x="2401" y="3840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" name="Rectangle 112"/>
              <p:cNvSpPr>
                <a:spLocks noChangeArrowheads="1"/>
              </p:cNvSpPr>
              <p:nvPr/>
            </p:nvSpPr>
            <p:spPr bwMode="auto">
              <a:xfrm>
                <a:off x="2304" y="3936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" name="Rectangle 113"/>
              <p:cNvSpPr>
                <a:spLocks noChangeArrowheads="1"/>
              </p:cNvSpPr>
              <p:nvPr/>
            </p:nvSpPr>
            <p:spPr bwMode="auto">
              <a:xfrm>
                <a:off x="2304" y="3552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" name="Group 114"/>
            <p:cNvGrpSpPr>
              <a:grpSpLocks/>
            </p:cNvGrpSpPr>
            <p:nvPr/>
          </p:nvGrpSpPr>
          <p:grpSpPr bwMode="auto">
            <a:xfrm>
              <a:off x="30" y="189"/>
              <a:ext cx="2698" cy="3939"/>
              <a:chOff x="2870" y="119"/>
              <a:chExt cx="2698" cy="3939"/>
            </a:xfrm>
          </p:grpSpPr>
          <p:grpSp>
            <p:nvGrpSpPr>
              <p:cNvPr id="7" name="Group 115"/>
              <p:cNvGrpSpPr>
                <a:grpSpLocks/>
              </p:cNvGrpSpPr>
              <p:nvPr/>
            </p:nvGrpSpPr>
            <p:grpSpPr bwMode="auto">
              <a:xfrm>
                <a:off x="2870" y="119"/>
                <a:ext cx="2698" cy="3939"/>
                <a:chOff x="2870" y="119"/>
                <a:chExt cx="2698" cy="3939"/>
              </a:xfrm>
            </p:grpSpPr>
            <p:grpSp>
              <p:nvGrpSpPr>
                <p:cNvPr id="12" name="Group 116"/>
                <p:cNvGrpSpPr>
                  <a:grpSpLocks/>
                </p:cNvGrpSpPr>
                <p:nvPr/>
              </p:nvGrpSpPr>
              <p:grpSpPr bwMode="auto">
                <a:xfrm>
                  <a:off x="2870" y="119"/>
                  <a:ext cx="2698" cy="2089"/>
                  <a:chOff x="2822" y="96"/>
                  <a:chExt cx="2698" cy="2089"/>
                </a:xfrm>
              </p:grpSpPr>
              <p:grpSp>
                <p:nvGrpSpPr>
                  <p:cNvPr id="30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4778" y="96"/>
                    <a:ext cx="694" cy="576"/>
                    <a:chOff x="4778" y="96"/>
                    <a:chExt cx="694" cy="576"/>
                  </a:xfrm>
                </p:grpSpPr>
                <p:grpSp>
                  <p:nvGrpSpPr>
                    <p:cNvPr id="55" name="Group 118"/>
                    <p:cNvGrpSpPr>
                      <a:grpSpLocks/>
                    </p:cNvGrpSpPr>
                    <p:nvPr/>
                  </p:nvGrpSpPr>
                  <p:grpSpPr bwMode="auto">
                    <a:xfrm rot="4416826">
                      <a:off x="4730" y="144"/>
                      <a:ext cx="576" cy="480"/>
                      <a:chOff x="3360" y="288"/>
                      <a:chExt cx="576" cy="480"/>
                    </a:xfrm>
                  </p:grpSpPr>
                  <p:sp>
                    <p:nvSpPr>
                      <p:cNvPr id="58" name="Line 11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8" y="528"/>
                        <a:ext cx="288" cy="240"/>
                      </a:xfrm>
                      <a:prstGeom prst="line">
                        <a:avLst/>
                      </a:prstGeom>
                      <a:noFill/>
                      <a:ln w="1270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9" name="Line 12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7" y="290"/>
                        <a:ext cx="48" cy="288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0" name="Line 12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58" y="337"/>
                        <a:ext cx="336" cy="24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56" name="Line 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4" y="576"/>
                      <a:ext cx="528" cy="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7" name="Line 1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80" y="384"/>
                      <a:ext cx="192" cy="19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1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2822" y="96"/>
                    <a:ext cx="2698" cy="2089"/>
                    <a:chOff x="2827" y="85"/>
                    <a:chExt cx="2698" cy="2089"/>
                  </a:xfrm>
                </p:grpSpPr>
                <p:sp>
                  <p:nvSpPr>
                    <p:cNvPr id="32" name="AutoShap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432"/>
                      <a:ext cx="1632" cy="1392"/>
                    </a:xfrm>
                    <a:prstGeom prst="sun">
                      <a:avLst>
                        <a:gd name="adj" fmla="val 25000"/>
                      </a:avLst>
                    </a:prstGeom>
                    <a:solidFill>
                      <a:srgbClr val="66FF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3" name="Oval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9" y="702"/>
                      <a:ext cx="1015" cy="855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grpSp>
                  <p:nvGrpSpPr>
                    <p:cNvPr id="34" name="Group 1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0" y="288"/>
                      <a:ext cx="576" cy="480"/>
                      <a:chOff x="3360" y="288"/>
                      <a:chExt cx="576" cy="480"/>
                    </a:xfrm>
                  </p:grpSpPr>
                  <p:sp>
                    <p:nvSpPr>
                      <p:cNvPr id="52" name="Line 12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8" y="528"/>
                        <a:ext cx="288" cy="240"/>
                      </a:xfrm>
                      <a:prstGeom prst="line">
                        <a:avLst/>
                      </a:prstGeom>
                      <a:noFill/>
                      <a:ln w="1270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3" name="Line 12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8" y="288"/>
                        <a:ext cx="48" cy="288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4" name="Line 13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60" y="336"/>
                        <a:ext cx="336" cy="24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35" name="Group 131"/>
                    <p:cNvGrpSpPr>
                      <a:grpSpLocks/>
                    </p:cNvGrpSpPr>
                    <p:nvPr/>
                  </p:nvGrpSpPr>
                  <p:grpSpPr bwMode="auto">
                    <a:xfrm rot="-1874426">
                      <a:off x="3072" y="816"/>
                      <a:ext cx="576" cy="480"/>
                      <a:chOff x="3360" y="288"/>
                      <a:chExt cx="576" cy="480"/>
                    </a:xfrm>
                  </p:grpSpPr>
                  <p:sp>
                    <p:nvSpPr>
                      <p:cNvPr id="49" name="Line 13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7" y="527"/>
                        <a:ext cx="288" cy="240"/>
                      </a:xfrm>
                      <a:prstGeom prst="line">
                        <a:avLst/>
                      </a:prstGeom>
                      <a:noFill/>
                      <a:ln w="1270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0" name="Line 13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8" y="286"/>
                        <a:ext cx="48" cy="288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1" name="Line 13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60" y="334"/>
                        <a:ext cx="336" cy="24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36" name="Group 135"/>
                    <p:cNvGrpSpPr>
                      <a:grpSpLocks/>
                    </p:cNvGrpSpPr>
                    <p:nvPr/>
                  </p:nvGrpSpPr>
                  <p:grpSpPr bwMode="auto">
                    <a:xfrm rot="2965709">
                      <a:off x="4080" y="133"/>
                      <a:ext cx="576" cy="480"/>
                      <a:chOff x="3360" y="288"/>
                      <a:chExt cx="576" cy="480"/>
                    </a:xfrm>
                  </p:grpSpPr>
                  <p:sp>
                    <p:nvSpPr>
                      <p:cNvPr id="46" name="Line 13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6" y="528"/>
                        <a:ext cx="288" cy="240"/>
                      </a:xfrm>
                      <a:prstGeom prst="line">
                        <a:avLst/>
                      </a:prstGeom>
                      <a:noFill/>
                      <a:ln w="1270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7" name="Line 13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6" y="289"/>
                        <a:ext cx="48" cy="288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8" name="Line 13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60" y="336"/>
                        <a:ext cx="336" cy="24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37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5109" y="941"/>
                      <a:ext cx="416" cy="168"/>
                    </a:xfrm>
                    <a:custGeom>
                      <a:avLst/>
                      <a:gdLst>
                        <a:gd name="T0" fmla="*/ 0 w 416"/>
                        <a:gd name="T1" fmla="*/ 168 h 168"/>
                        <a:gd name="T2" fmla="*/ 224 w 416"/>
                        <a:gd name="T3" fmla="*/ 136 h 168"/>
                        <a:gd name="T4" fmla="*/ 256 w 416"/>
                        <a:gd name="T5" fmla="*/ 104 h 168"/>
                        <a:gd name="T6" fmla="*/ 320 w 416"/>
                        <a:gd name="T7" fmla="*/ 72 h 168"/>
                        <a:gd name="T8" fmla="*/ 416 w 416"/>
                        <a:gd name="T9" fmla="*/ 8 h 16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6"/>
                        <a:gd name="T16" fmla="*/ 0 h 168"/>
                        <a:gd name="T17" fmla="*/ 416 w 416"/>
                        <a:gd name="T18" fmla="*/ 168 h 16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6" h="168">
                          <a:moveTo>
                            <a:pt x="0" y="168"/>
                          </a:moveTo>
                          <a:cubicBezTo>
                            <a:pt x="75" y="157"/>
                            <a:pt x="151" y="154"/>
                            <a:pt x="224" y="136"/>
                          </a:cubicBezTo>
                          <a:cubicBezTo>
                            <a:pt x="239" y="132"/>
                            <a:pt x="243" y="112"/>
                            <a:pt x="256" y="104"/>
                          </a:cubicBezTo>
                          <a:cubicBezTo>
                            <a:pt x="276" y="91"/>
                            <a:pt x="301" y="86"/>
                            <a:pt x="320" y="72"/>
                          </a:cubicBezTo>
                          <a:cubicBezTo>
                            <a:pt x="415" y="0"/>
                            <a:pt x="345" y="8"/>
                            <a:pt x="416" y="8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8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3125" y="469"/>
                      <a:ext cx="640" cy="192"/>
                    </a:xfrm>
                    <a:custGeom>
                      <a:avLst/>
                      <a:gdLst>
                        <a:gd name="T0" fmla="*/ 640 w 640"/>
                        <a:gd name="T1" fmla="*/ 192 h 192"/>
                        <a:gd name="T2" fmla="*/ 256 w 640"/>
                        <a:gd name="T3" fmla="*/ 160 h 192"/>
                        <a:gd name="T4" fmla="*/ 192 w 640"/>
                        <a:gd name="T5" fmla="*/ 96 h 192"/>
                        <a:gd name="T6" fmla="*/ 0 w 640"/>
                        <a:gd name="T7" fmla="*/ 0 h 19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640"/>
                        <a:gd name="T13" fmla="*/ 0 h 192"/>
                        <a:gd name="T14" fmla="*/ 640 w 640"/>
                        <a:gd name="T15" fmla="*/ 192 h 19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640" h="192">
                          <a:moveTo>
                            <a:pt x="640" y="192"/>
                          </a:moveTo>
                          <a:cubicBezTo>
                            <a:pt x="512" y="181"/>
                            <a:pt x="382" y="187"/>
                            <a:pt x="256" y="160"/>
                          </a:cubicBezTo>
                          <a:cubicBezTo>
                            <a:pt x="226" y="154"/>
                            <a:pt x="213" y="117"/>
                            <a:pt x="192" y="96"/>
                          </a:cubicBezTo>
                          <a:cubicBezTo>
                            <a:pt x="132" y="36"/>
                            <a:pt x="96" y="0"/>
                            <a:pt x="0" y="0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9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4885" y="1557"/>
                      <a:ext cx="512" cy="128"/>
                    </a:xfrm>
                    <a:custGeom>
                      <a:avLst/>
                      <a:gdLst>
                        <a:gd name="T0" fmla="*/ 0 w 512"/>
                        <a:gd name="T1" fmla="*/ 0 h 128"/>
                        <a:gd name="T2" fmla="*/ 512 w 512"/>
                        <a:gd name="T3" fmla="*/ 96 h 128"/>
                        <a:gd name="T4" fmla="*/ 0 60000 65536"/>
                        <a:gd name="T5" fmla="*/ 0 60000 65536"/>
                        <a:gd name="T6" fmla="*/ 0 w 512"/>
                        <a:gd name="T7" fmla="*/ 0 h 128"/>
                        <a:gd name="T8" fmla="*/ 512 w 512"/>
                        <a:gd name="T9" fmla="*/ 128 h 12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512" h="128">
                          <a:moveTo>
                            <a:pt x="0" y="0"/>
                          </a:moveTo>
                          <a:cubicBezTo>
                            <a:pt x="128" y="128"/>
                            <a:pt x="359" y="96"/>
                            <a:pt x="512" y="9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0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4970" y="1631"/>
                      <a:ext cx="320" cy="288"/>
                    </a:xfrm>
                    <a:custGeom>
                      <a:avLst/>
                      <a:gdLst>
                        <a:gd name="T0" fmla="*/ 0 w 320"/>
                        <a:gd name="T1" fmla="*/ 0 h 288"/>
                        <a:gd name="T2" fmla="*/ 160 w 320"/>
                        <a:gd name="T3" fmla="*/ 160 h 288"/>
                        <a:gd name="T4" fmla="*/ 192 w 320"/>
                        <a:gd name="T5" fmla="*/ 192 h 288"/>
                        <a:gd name="T6" fmla="*/ 256 w 320"/>
                        <a:gd name="T7" fmla="*/ 224 h 288"/>
                        <a:gd name="T8" fmla="*/ 320 w 320"/>
                        <a:gd name="T9" fmla="*/ 288 h 2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20"/>
                        <a:gd name="T16" fmla="*/ 0 h 288"/>
                        <a:gd name="T17" fmla="*/ 320 w 320"/>
                        <a:gd name="T18" fmla="*/ 288 h 2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20" h="288">
                          <a:moveTo>
                            <a:pt x="0" y="0"/>
                          </a:moveTo>
                          <a:cubicBezTo>
                            <a:pt x="57" y="114"/>
                            <a:pt x="72" y="101"/>
                            <a:pt x="160" y="160"/>
                          </a:cubicBezTo>
                          <a:cubicBezTo>
                            <a:pt x="173" y="168"/>
                            <a:pt x="179" y="184"/>
                            <a:pt x="192" y="192"/>
                          </a:cubicBezTo>
                          <a:cubicBezTo>
                            <a:pt x="212" y="205"/>
                            <a:pt x="237" y="210"/>
                            <a:pt x="256" y="224"/>
                          </a:cubicBezTo>
                          <a:cubicBezTo>
                            <a:pt x="280" y="242"/>
                            <a:pt x="320" y="288"/>
                            <a:pt x="320" y="288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1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5098" y="1790"/>
                      <a:ext cx="1" cy="384"/>
                    </a:xfrm>
                    <a:custGeom>
                      <a:avLst/>
                      <a:gdLst>
                        <a:gd name="T0" fmla="*/ 0 w 1"/>
                        <a:gd name="T1" fmla="*/ 0 h 384"/>
                        <a:gd name="T2" fmla="*/ 0 w 1"/>
                        <a:gd name="T3" fmla="*/ 384 h 384"/>
                        <a:gd name="T4" fmla="*/ 0 60000 65536"/>
                        <a:gd name="T5" fmla="*/ 0 60000 65536"/>
                        <a:gd name="T6" fmla="*/ 0 w 1"/>
                        <a:gd name="T7" fmla="*/ 0 h 384"/>
                        <a:gd name="T8" fmla="*/ 1 w 1"/>
                        <a:gd name="T9" fmla="*/ 384 h 384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" h="384">
                          <a:moveTo>
                            <a:pt x="0" y="0"/>
                          </a:moveTo>
                          <a:cubicBezTo>
                            <a:pt x="0" y="128"/>
                            <a:pt x="0" y="256"/>
                            <a:pt x="0" y="384"/>
                          </a:cubicBezTo>
                        </a:path>
                      </a:pathLst>
                    </a:custGeom>
                    <a:noFill/>
                    <a:ln w="508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2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2827" y="1130"/>
                      <a:ext cx="832" cy="103"/>
                    </a:xfrm>
                    <a:custGeom>
                      <a:avLst/>
                      <a:gdLst>
                        <a:gd name="T0" fmla="*/ 832 w 832"/>
                        <a:gd name="T1" fmla="*/ 0 h 103"/>
                        <a:gd name="T2" fmla="*/ 512 w 832"/>
                        <a:gd name="T3" fmla="*/ 32 h 103"/>
                        <a:gd name="T4" fmla="*/ 256 w 832"/>
                        <a:gd name="T5" fmla="*/ 96 h 103"/>
                        <a:gd name="T6" fmla="*/ 0 w 832"/>
                        <a:gd name="T7" fmla="*/ 96 h 10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32"/>
                        <a:gd name="T13" fmla="*/ 0 h 103"/>
                        <a:gd name="T14" fmla="*/ 832 w 832"/>
                        <a:gd name="T15" fmla="*/ 103 h 10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32" h="103">
                          <a:moveTo>
                            <a:pt x="832" y="0"/>
                          </a:moveTo>
                          <a:cubicBezTo>
                            <a:pt x="725" y="11"/>
                            <a:pt x="618" y="16"/>
                            <a:pt x="512" y="32"/>
                          </a:cubicBezTo>
                          <a:cubicBezTo>
                            <a:pt x="212" y="78"/>
                            <a:pt x="695" y="62"/>
                            <a:pt x="256" y="96"/>
                          </a:cubicBezTo>
                          <a:cubicBezTo>
                            <a:pt x="171" y="103"/>
                            <a:pt x="85" y="96"/>
                            <a:pt x="0" y="96"/>
                          </a:cubicBezTo>
                        </a:path>
                      </a:pathLst>
                    </a:custGeom>
                    <a:noFill/>
                    <a:ln w="635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3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3413" y="1557"/>
                      <a:ext cx="448" cy="352"/>
                    </a:xfrm>
                    <a:custGeom>
                      <a:avLst/>
                      <a:gdLst>
                        <a:gd name="T0" fmla="*/ 448 w 448"/>
                        <a:gd name="T1" fmla="*/ 0 h 352"/>
                        <a:gd name="T2" fmla="*/ 192 w 448"/>
                        <a:gd name="T3" fmla="*/ 64 h 352"/>
                        <a:gd name="T4" fmla="*/ 0 w 448"/>
                        <a:gd name="T5" fmla="*/ 352 h 352"/>
                        <a:gd name="T6" fmla="*/ 0 60000 65536"/>
                        <a:gd name="T7" fmla="*/ 0 60000 65536"/>
                        <a:gd name="T8" fmla="*/ 0 60000 65536"/>
                        <a:gd name="T9" fmla="*/ 0 w 448"/>
                        <a:gd name="T10" fmla="*/ 0 h 352"/>
                        <a:gd name="T11" fmla="*/ 448 w 448"/>
                        <a:gd name="T12" fmla="*/ 352 h 35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48" h="352">
                          <a:moveTo>
                            <a:pt x="448" y="0"/>
                          </a:moveTo>
                          <a:cubicBezTo>
                            <a:pt x="414" y="7"/>
                            <a:pt x="241" y="34"/>
                            <a:pt x="192" y="64"/>
                          </a:cubicBezTo>
                          <a:cubicBezTo>
                            <a:pt x="113" y="112"/>
                            <a:pt x="0" y="262"/>
                            <a:pt x="0" y="352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4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3669" y="1516"/>
                      <a:ext cx="176" cy="649"/>
                    </a:xfrm>
                    <a:custGeom>
                      <a:avLst/>
                      <a:gdLst>
                        <a:gd name="T0" fmla="*/ 160 w 176"/>
                        <a:gd name="T1" fmla="*/ 73 h 649"/>
                        <a:gd name="T2" fmla="*/ 96 w 176"/>
                        <a:gd name="T3" fmla="*/ 521 h 649"/>
                        <a:gd name="T4" fmla="*/ 64 w 176"/>
                        <a:gd name="T5" fmla="*/ 585 h 649"/>
                        <a:gd name="T6" fmla="*/ 0 w 176"/>
                        <a:gd name="T7" fmla="*/ 649 h 64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6"/>
                        <a:gd name="T13" fmla="*/ 0 h 649"/>
                        <a:gd name="T14" fmla="*/ 176 w 176"/>
                        <a:gd name="T15" fmla="*/ 649 h 64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6" h="649">
                          <a:moveTo>
                            <a:pt x="160" y="73"/>
                          </a:moveTo>
                          <a:cubicBezTo>
                            <a:pt x="78" y="319"/>
                            <a:pt x="176" y="0"/>
                            <a:pt x="96" y="521"/>
                          </a:cubicBezTo>
                          <a:cubicBezTo>
                            <a:pt x="92" y="545"/>
                            <a:pt x="78" y="566"/>
                            <a:pt x="64" y="585"/>
                          </a:cubicBezTo>
                          <a:cubicBezTo>
                            <a:pt x="46" y="609"/>
                            <a:pt x="0" y="649"/>
                            <a:pt x="0" y="649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5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3189" y="1909"/>
                      <a:ext cx="576" cy="224"/>
                    </a:xfrm>
                    <a:custGeom>
                      <a:avLst/>
                      <a:gdLst>
                        <a:gd name="T0" fmla="*/ 576 w 576"/>
                        <a:gd name="T1" fmla="*/ 0 h 224"/>
                        <a:gd name="T2" fmla="*/ 192 w 576"/>
                        <a:gd name="T3" fmla="*/ 64 h 224"/>
                        <a:gd name="T4" fmla="*/ 160 w 576"/>
                        <a:gd name="T5" fmla="*/ 96 h 224"/>
                        <a:gd name="T6" fmla="*/ 32 w 576"/>
                        <a:gd name="T7" fmla="*/ 192 h 224"/>
                        <a:gd name="T8" fmla="*/ 0 w 576"/>
                        <a:gd name="T9" fmla="*/ 224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6"/>
                        <a:gd name="T16" fmla="*/ 0 h 224"/>
                        <a:gd name="T17" fmla="*/ 576 w 576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6" h="224">
                          <a:moveTo>
                            <a:pt x="576" y="0"/>
                          </a:moveTo>
                          <a:cubicBezTo>
                            <a:pt x="502" y="9"/>
                            <a:pt x="288" y="26"/>
                            <a:pt x="192" y="64"/>
                          </a:cubicBezTo>
                          <a:cubicBezTo>
                            <a:pt x="178" y="70"/>
                            <a:pt x="173" y="88"/>
                            <a:pt x="160" y="96"/>
                          </a:cubicBezTo>
                          <a:cubicBezTo>
                            <a:pt x="24" y="187"/>
                            <a:pt x="170" y="54"/>
                            <a:pt x="32" y="192"/>
                          </a:cubicBezTo>
                          <a:cubicBezTo>
                            <a:pt x="21" y="203"/>
                            <a:pt x="0" y="224"/>
                            <a:pt x="0" y="224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 dirty="0"/>
                    </a:p>
                  </p:txBody>
                </p:sp>
              </p:grpSp>
            </p:grpSp>
            <p:sp>
              <p:nvSpPr>
                <p:cNvPr id="13" name="Oval 148"/>
                <p:cNvSpPr>
                  <a:spLocks noChangeArrowheads="1"/>
                </p:cNvSpPr>
                <p:nvPr/>
              </p:nvSpPr>
              <p:spPr bwMode="auto">
                <a:xfrm>
                  <a:off x="4320" y="912"/>
                  <a:ext cx="384" cy="192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14" name="Group 149"/>
                <p:cNvGrpSpPr>
                  <a:grpSpLocks/>
                </p:cNvGrpSpPr>
                <p:nvPr/>
              </p:nvGrpSpPr>
              <p:grpSpPr bwMode="auto">
                <a:xfrm>
                  <a:off x="3659" y="1702"/>
                  <a:ext cx="1466" cy="2356"/>
                  <a:chOff x="3659" y="1702"/>
                  <a:chExt cx="1466" cy="2356"/>
                </a:xfrm>
              </p:grpSpPr>
              <p:sp>
                <p:nvSpPr>
                  <p:cNvPr id="15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702"/>
                    <a:ext cx="0" cy="1776"/>
                  </a:xfrm>
                  <a:prstGeom prst="line">
                    <a:avLst/>
                  </a:prstGeom>
                  <a:noFill/>
                  <a:ln w="1905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6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3659" y="3445"/>
                    <a:ext cx="1466" cy="613"/>
                    <a:chOff x="3659" y="3445"/>
                    <a:chExt cx="1466" cy="613"/>
                  </a:xfrm>
                </p:grpSpPr>
                <p:grpSp>
                  <p:nvGrpSpPr>
                    <p:cNvPr id="17" name="Group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33" y="3445"/>
                      <a:ext cx="1344" cy="554"/>
                      <a:chOff x="3733" y="3445"/>
                      <a:chExt cx="1344" cy="554"/>
                    </a:xfrm>
                  </p:grpSpPr>
                  <p:sp>
                    <p:nvSpPr>
                      <p:cNvPr id="24" name="Freeform 1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33" y="3445"/>
                        <a:ext cx="672" cy="261"/>
                      </a:xfrm>
                      <a:custGeom>
                        <a:avLst/>
                        <a:gdLst>
                          <a:gd name="T0" fmla="*/ 672 w 672"/>
                          <a:gd name="T1" fmla="*/ 0 h 261"/>
                          <a:gd name="T2" fmla="*/ 544 w 672"/>
                          <a:gd name="T3" fmla="*/ 32 h 261"/>
                          <a:gd name="T4" fmla="*/ 480 w 672"/>
                          <a:gd name="T5" fmla="*/ 96 h 261"/>
                          <a:gd name="T6" fmla="*/ 320 w 672"/>
                          <a:gd name="T7" fmla="*/ 128 h 261"/>
                          <a:gd name="T8" fmla="*/ 256 w 672"/>
                          <a:gd name="T9" fmla="*/ 160 h 261"/>
                          <a:gd name="T10" fmla="*/ 160 w 672"/>
                          <a:gd name="T11" fmla="*/ 192 h 261"/>
                          <a:gd name="T12" fmla="*/ 0 w 672"/>
                          <a:gd name="T13" fmla="*/ 256 h 26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72"/>
                          <a:gd name="T22" fmla="*/ 0 h 261"/>
                          <a:gd name="T23" fmla="*/ 672 w 672"/>
                          <a:gd name="T24" fmla="*/ 261 h 26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72" h="261">
                            <a:moveTo>
                              <a:pt x="672" y="0"/>
                            </a:moveTo>
                            <a:cubicBezTo>
                              <a:pt x="629" y="11"/>
                              <a:pt x="583" y="12"/>
                              <a:pt x="544" y="32"/>
                            </a:cubicBezTo>
                            <a:cubicBezTo>
                              <a:pt x="517" y="45"/>
                              <a:pt x="510" y="90"/>
                              <a:pt x="480" y="96"/>
                            </a:cubicBezTo>
                            <a:cubicBezTo>
                              <a:pt x="427" y="107"/>
                              <a:pt x="373" y="117"/>
                              <a:pt x="320" y="128"/>
                            </a:cubicBezTo>
                            <a:cubicBezTo>
                              <a:pt x="299" y="139"/>
                              <a:pt x="278" y="151"/>
                              <a:pt x="256" y="160"/>
                            </a:cubicBezTo>
                            <a:cubicBezTo>
                              <a:pt x="225" y="173"/>
                              <a:pt x="191" y="179"/>
                              <a:pt x="160" y="192"/>
                            </a:cubicBezTo>
                            <a:cubicBezTo>
                              <a:pt x="0" y="261"/>
                              <a:pt x="85" y="256"/>
                              <a:pt x="0" y="25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5" name="Freeform 1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37" y="3477"/>
                        <a:ext cx="416" cy="352"/>
                      </a:xfrm>
                      <a:custGeom>
                        <a:avLst/>
                        <a:gdLst>
                          <a:gd name="T0" fmla="*/ 0 w 416"/>
                          <a:gd name="T1" fmla="*/ 0 h 352"/>
                          <a:gd name="T2" fmla="*/ 160 w 416"/>
                          <a:gd name="T3" fmla="*/ 128 h 352"/>
                          <a:gd name="T4" fmla="*/ 288 w 416"/>
                          <a:gd name="T5" fmla="*/ 224 h 352"/>
                          <a:gd name="T6" fmla="*/ 416 w 416"/>
                          <a:gd name="T7" fmla="*/ 352 h 35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16"/>
                          <a:gd name="T13" fmla="*/ 0 h 352"/>
                          <a:gd name="T14" fmla="*/ 416 w 416"/>
                          <a:gd name="T15" fmla="*/ 352 h 35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16" h="352">
                            <a:moveTo>
                              <a:pt x="0" y="0"/>
                            </a:moveTo>
                            <a:cubicBezTo>
                              <a:pt x="104" y="52"/>
                              <a:pt x="47" y="15"/>
                              <a:pt x="160" y="128"/>
                            </a:cubicBezTo>
                            <a:cubicBezTo>
                              <a:pt x="198" y="166"/>
                              <a:pt x="248" y="189"/>
                              <a:pt x="288" y="224"/>
                            </a:cubicBezTo>
                            <a:cubicBezTo>
                              <a:pt x="333" y="264"/>
                              <a:pt x="416" y="352"/>
                              <a:pt x="416" y="35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6" name="Freeform 1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85" y="3455"/>
                        <a:ext cx="288" cy="544"/>
                      </a:xfrm>
                      <a:custGeom>
                        <a:avLst/>
                        <a:gdLst>
                          <a:gd name="T0" fmla="*/ 288 w 288"/>
                          <a:gd name="T1" fmla="*/ 0 h 544"/>
                          <a:gd name="T2" fmla="*/ 256 w 288"/>
                          <a:gd name="T3" fmla="*/ 96 h 544"/>
                          <a:gd name="T4" fmla="*/ 224 w 288"/>
                          <a:gd name="T5" fmla="*/ 128 h 544"/>
                          <a:gd name="T6" fmla="*/ 160 w 288"/>
                          <a:gd name="T7" fmla="*/ 256 h 544"/>
                          <a:gd name="T8" fmla="*/ 0 w 288"/>
                          <a:gd name="T9" fmla="*/ 544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7" name="Freeform 1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37" y="3445"/>
                        <a:ext cx="64" cy="416"/>
                      </a:xfrm>
                      <a:custGeom>
                        <a:avLst/>
                        <a:gdLst>
                          <a:gd name="T0" fmla="*/ 0 w 64"/>
                          <a:gd name="T1" fmla="*/ 0 h 416"/>
                          <a:gd name="T2" fmla="*/ 32 w 64"/>
                          <a:gd name="T3" fmla="*/ 384 h 416"/>
                          <a:gd name="T4" fmla="*/ 64 w 64"/>
                          <a:gd name="T5" fmla="*/ 416 h 416"/>
                          <a:gd name="T6" fmla="*/ 0 60000 65536"/>
                          <a:gd name="T7" fmla="*/ 0 60000 65536"/>
                          <a:gd name="T8" fmla="*/ 0 60000 65536"/>
                          <a:gd name="T9" fmla="*/ 0 w 64"/>
                          <a:gd name="T10" fmla="*/ 0 h 416"/>
                          <a:gd name="T11" fmla="*/ 64 w 64"/>
                          <a:gd name="T12" fmla="*/ 416 h 41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64" h="416">
                            <a:moveTo>
                              <a:pt x="0" y="0"/>
                            </a:moveTo>
                            <a:cubicBezTo>
                              <a:pt x="11" y="128"/>
                              <a:pt x="12" y="257"/>
                              <a:pt x="32" y="384"/>
                            </a:cubicBezTo>
                            <a:cubicBezTo>
                              <a:pt x="34" y="399"/>
                              <a:pt x="64" y="416"/>
                              <a:pt x="64" y="41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8" name="Freeform 1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61" y="3615"/>
                        <a:ext cx="96" cy="192"/>
                      </a:xfrm>
                      <a:custGeom>
                        <a:avLst/>
                        <a:gdLst>
                          <a:gd name="T0" fmla="*/ 96 w 96"/>
                          <a:gd name="T1" fmla="*/ 0 h 192"/>
                          <a:gd name="T2" fmla="*/ 64 w 96"/>
                          <a:gd name="T3" fmla="*/ 128 h 192"/>
                          <a:gd name="T4" fmla="*/ 0 w 96"/>
                          <a:gd name="T5" fmla="*/ 192 h 192"/>
                          <a:gd name="T6" fmla="*/ 0 60000 65536"/>
                          <a:gd name="T7" fmla="*/ 0 60000 65536"/>
                          <a:gd name="T8" fmla="*/ 0 60000 65536"/>
                          <a:gd name="T9" fmla="*/ 0 w 96"/>
                          <a:gd name="T10" fmla="*/ 0 h 192"/>
                          <a:gd name="T11" fmla="*/ 96 w 96"/>
                          <a:gd name="T12" fmla="*/ 192 h 19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96" h="192">
                            <a:moveTo>
                              <a:pt x="96" y="0"/>
                            </a:moveTo>
                            <a:cubicBezTo>
                              <a:pt x="85" y="43"/>
                              <a:pt x="84" y="89"/>
                              <a:pt x="64" y="128"/>
                            </a:cubicBezTo>
                            <a:cubicBezTo>
                              <a:pt x="51" y="155"/>
                              <a:pt x="0" y="192"/>
                              <a:pt x="0" y="19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9" name="Freeform 1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25" y="3663"/>
                        <a:ext cx="352" cy="38"/>
                      </a:xfrm>
                      <a:custGeom>
                        <a:avLst/>
                        <a:gdLst>
                          <a:gd name="T0" fmla="*/ 0 w 352"/>
                          <a:gd name="T1" fmla="*/ 38 h 38"/>
                          <a:gd name="T2" fmla="*/ 352 w 352"/>
                          <a:gd name="T3" fmla="*/ 6 h 38"/>
                          <a:gd name="T4" fmla="*/ 0 60000 65536"/>
                          <a:gd name="T5" fmla="*/ 0 60000 65536"/>
                          <a:gd name="T6" fmla="*/ 0 w 352"/>
                          <a:gd name="T7" fmla="*/ 0 h 38"/>
                          <a:gd name="T8" fmla="*/ 352 w 352"/>
                          <a:gd name="T9" fmla="*/ 38 h 3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352" h="38">
                            <a:moveTo>
                              <a:pt x="0" y="38"/>
                            </a:moveTo>
                            <a:cubicBezTo>
                              <a:pt x="266" y="0"/>
                              <a:pt x="149" y="6"/>
                              <a:pt x="352" y="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18" name="Oval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9" y="3670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9" name="Oval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8" y="3781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" name="Oval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21" y="3962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1" name="Oval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2" y="3825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" name="Oval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11" y="3799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" name="Oval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9" y="3611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8" name="Rectangle 165"/>
              <p:cNvSpPr>
                <a:spLocks noChangeArrowheads="1"/>
              </p:cNvSpPr>
              <p:nvPr/>
            </p:nvSpPr>
            <p:spPr bwMode="auto">
              <a:xfrm>
                <a:off x="4320" y="1839"/>
                <a:ext cx="192" cy="34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" name="Rectangle 166"/>
              <p:cNvSpPr>
                <a:spLocks noChangeArrowheads="1"/>
              </p:cNvSpPr>
              <p:nvPr/>
            </p:nvSpPr>
            <p:spPr bwMode="auto">
              <a:xfrm>
                <a:off x="4320" y="2228"/>
                <a:ext cx="192" cy="34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" name="Rectangle 167"/>
              <p:cNvSpPr>
                <a:spLocks noChangeArrowheads="1"/>
              </p:cNvSpPr>
              <p:nvPr/>
            </p:nvSpPr>
            <p:spPr bwMode="auto">
              <a:xfrm>
                <a:off x="4320" y="2617"/>
                <a:ext cx="192" cy="34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" name="Rectangle 168"/>
              <p:cNvSpPr>
                <a:spLocks noChangeArrowheads="1"/>
              </p:cNvSpPr>
              <p:nvPr/>
            </p:nvSpPr>
            <p:spPr bwMode="auto">
              <a:xfrm>
                <a:off x="4320" y="3013"/>
                <a:ext cx="192" cy="34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66" name="Group 2"/>
          <p:cNvGrpSpPr>
            <a:grpSpLocks/>
          </p:cNvGrpSpPr>
          <p:nvPr/>
        </p:nvGrpSpPr>
        <p:grpSpPr bwMode="auto">
          <a:xfrm>
            <a:off x="6445910" y="1301921"/>
            <a:ext cx="5070832" cy="5007054"/>
            <a:chOff x="2832" y="70"/>
            <a:chExt cx="2928" cy="4154"/>
          </a:xfrm>
        </p:grpSpPr>
        <p:grpSp>
          <p:nvGrpSpPr>
            <p:cNvPr id="67" name="Group 3"/>
            <p:cNvGrpSpPr>
              <a:grpSpLocks/>
            </p:cNvGrpSpPr>
            <p:nvPr/>
          </p:nvGrpSpPr>
          <p:grpSpPr bwMode="auto">
            <a:xfrm>
              <a:off x="2832" y="2784"/>
              <a:ext cx="2928" cy="1440"/>
              <a:chOff x="2304" y="2784"/>
              <a:chExt cx="3504" cy="1440"/>
            </a:xfrm>
          </p:grpSpPr>
          <p:grpSp>
            <p:nvGrpSpPr>
              <p:cNvPr id="153" name="Group 4"/>
              <p:cNvGrpSpPr>
                <a:grpSpLocks/>
              </p:cNvGrpSpPr>
              <p:nvPr/>
            </p:nvGrpSpPr>
            <p:grpSpPr bwMode="auto">
              <a:xfrm>
                <a:off x="2304" y="3744"/>
                <a:ext cx="3456" cy="480"/>
                <a:chOff x="2304" y="3552"/>
                <a:chExt cx="3456" cy="480"/>
              </a:xfrm>
            </p:grpSpPr>
            <p:sp>
              <p:nvSpPr>
                <p:cNvPr id="166" name="Rectangle 5"/>
                <p:cNvSpPr>
                  <a:spLocks noChangeArrowheads="1"/>
                </p:cNvSpPr>
                <p:nvPr/>
              </p:nvSpPr>
              <p:spPr bwMode="auto">
                <a:xfrm>
                  <a:off x="2400" y="3648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67" name="Rectangle 6"/>
                <p:cNvSpPr>
                  <a:spLocks noChangeArrowheads="1"/>
                </p:cNvSpPr>
                <p:nvPr/>
              </p:nvSpPr>
              <p:spPr bwMode="auto">
                <a:xfrm>
                  <a:off x="2304" y="3744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68" name="Rectangle 7"/>
                <p:cNvSpPr>
                  <a:spLocks noChangeArrowheads="1"/>
                </p:cNvSpPr>
                <p:nvPr/>
              </p:nvSpPr>
              <p:spPr bwMode="auto">
                <a:xfrm>
                  <a:off x="2400" y="3840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69" name="Rectangle 8"/>
                <p:cNvSpPr>
                  <a:spLocks noChangeArrowheads="1"/>
                </p:cNvSpPr>
                <p:nvPr/>
              </p:nvSpPr>
              <p:spPr bwMode="auto">
                <a:xfrm>
                  <a:off x="2304" y="3936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70" name="Rectangle 9"/>
                <p:cNvSpPr>
                  <a:spLocks noChangeArrowheads="1"/>
                </p:cNvSpPr>
                <p:nvPr/>
              </p:nvSpPr>
              <p:spPr bwMode="auto">
                <a:xfrm>
                  <a:off x="2304" y="3552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54" name="Group 10"/>
              <p:cNvGrpSpPr>
                <a:grpSpLocks/>
              </p:cNvGrpSpPr>
              <p:nvPr/>
            </p:nvGrpSpPr>
            <p:grpSpPr bwMode="auto">
              <a:xfrm>
                <a:off x="2352" y="3265"/>
                <a:ext cx="3456" cy="480"/>
                <a:chOff x="2304" y="3552"/>
                <a:chExt cx="3456" cy="480"/>
              </a:xfrm>
            </p:grpSpPr>
            <p:sp>
              <p:nvSpPr>
                <p:cNvPr id="161" name="Rectangle 11"/>
                <p:cNvSpPr>
                  <a:spLocks noChangeArrowheads="1"/>
                </p:cNvSpPr>
                <p:nvPr/>
              </p:nvSpPr>
              <p:spPr bwMode="auto">
                <a:xfrm>
                  <a:off x="2400" y="3648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62" name="Rectangle 12"/>
                <p:cNvSpPr>
                  <a:spLocks noChangeArrowheads="1"/>
                </p:cNvSpPr>
                <p:nvPr/>
              </p:nvSpPr>
              <p:spPr bwMode="auto">
                <a:xfrm>
                  <a:off x="2304" y="3744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63" name="Rectangle 13"/>
                <p:cNvSpPr>
                  <a:spLocks noChangeArrowheads="1"/>
                </p:cNvSpPr>
                <p:nvPr/>
              </p:nvSpPr>
              <p:spPr bwMode="auto">
                <a:xfrm>
                  <a:off x="2400" y="3840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64" name="Rectangle 14"/>
                <p:cNvSpPr>
                  <a:spLocks noChangeArrowheads="1"/>
                </p:cNvSpPr>
                <p:nvPr/>
              </p:nvSpPr>
              <p:spPr bwMode="auto">
                <a:xfrm>
                  <a:off x="2304" y="3936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65" name="Rectangle 15"/>
                <p:cNvSpPr>
                  <a:spLocks noChangeArrowheads="1"/>
                </p:cNvSpPr>
                <p:nvPr/>
              </p:nvSpPr>
              <p:spPr bwMode="auto">
                <a:xfrm>
                  <a:off x="2304" y="3552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55" name="Group 16"/>
              <p:cNvGrpSpPr>
                <a:grpSpLocks/>
              </p:cNvGrpSpPr>
              <p:nvPr/>
            </p:nvGrpSpPr>
            <p:grpSpPr bwMode="auto">
              <a:xfrm>
                <a:off x="2352" y="2784"/>
                <a:ext cx="3456" cy="480"/>
                <a:chOff x="2304" y="3552"/>
                <a:chExt cx="3456" cy="480"/>
              </a:xfrm>
            </p:grpSpPr>
            <p:sp>
              <p:nvSpPr>
                <p:cNvPr id="156" name="Rectangle 17"/>
                <p:cNvSpPr>
                  <a:spLocks noChangeArrowheads="1"/>
                </p:cNvSpPr>
                <p:nvPr/>
              </p:nvSpPr>
              <p:spPr bwMode="auto">
                <a:xfrm>
                  <a:off x="2400" y="3648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7" name="Rectangle 18"/>
                <p:cNvSpPr>
                  <a:spLocks noChangeArrowheads="1"/>
                </p:cNvSpPr>
                <p:nvPr/>
              </p:nvSpPr>
              <p:spPr bwMode="auto">
                <a:xfrm>
                  <a:off x="2304" y="3744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8" name="Rectangle 19"/>
                <p:cNvSpPr>
                  <a:spLocks noChangeArrowheads="1"/>
                </p:cNvSpPr>
                <p:nvPr/>
              </p:nvSpPr>
              <p:spPr bwMode="auto">
                <a:xfrm>
                  <a:off x="2400" y="3840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9" name="Rectangle 20"/>
                <p:cNvSpPr>
                  <a:spLocks noChangeArrowheads="1"/>
                </p:cNvSpPr>
                <p:nvPr/>
              </p:nvSpPr>
              <p:spPr bwMode="auto">
                <a:xfrm>
                  <a:off x="2304" y="3936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60" name="Rectangle 21"/>
                <p:cNvSpPr>
                  <a:spLocks noChangeArrowheads="1"/>
                </p:cNvSpPr>
                <p:nvPr/>
              </p:nvSpPr>
              <p:spPr bwMode="auto">
                <a:xfrm>
                  <a:off x="2304" y="3552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68" name="Group 22"/>
            <p:cNvGrpSpPr>
              <a:grpSpLocks/>
            </p:cNvGrpSpPr>
            <p:nvPr/>
          </p:nvGrpSpPr>
          <p:grpSpPr bwMode="auto">
            <a:xfrm>
              <a:off x="2870" y="70"/>
              <a:ext cx="2698" cy="4154"/>
              <a:chOff x="2880" y="70"/>
              <a:chExt cx="2698" cy="4154"/>
            </a:xfrm>
          </p:grpSpPr>
          <p:grpSp>
            <p:nvGrpSpPr>
              <p:cNvPr id="69" name="Group 23"/>
              <p:cNvGrpSpPr>
                <a:grpSpLocks/>
              </p:cNvGrpSpPr>
              <p:nvPr/>
            </p:nvGrpSpPr>
            <p:grpSpPr bwMode="auto">
              <a:xfrm>
                <a:off x="2880" y="70"/>
                <a:ext cx="2698" cy="4154"/>
                <a:chOff x="2880" y="70"/>
                <a:chExt cx="2698" cy="4154"/>
              </a:xfrm>
            </p:grpSpPr>
            <p:grpSp>
              <p:nvGrpSpPr>
                <p:cNvPr id="71" name="Group 24"/>
                <p:cNvGrpSpPr>
                  <a:grpSpLocks/>
                </p:cNvGrpSpPr>
                <p:nvPr/>
              </p:nvGrpSpPr>
              <p:grpSpPr bwMode="auto">
                <a:xfrm>
                  <a:off x="4826" y="70"/>
                  <a:ext cx="694" cy="576"/>
                  <a:chOff x="4778" y="96"/>
                  <a:chExt cx="694" cy="576"/>
                </a:xfrm>
              </p:grpSpPr>
              <p:grpSp>
                <p:nvGrpSpPr>
                  <p:cNvPr id="147" name="Group 25"/>
                  <p:cNvGrpSpPr>
                    <a:grpSpLocks/>
                  </p:cNvGrpSpPr>
                  <p:nvPr/>
                </p:nvGrpSpPr>
                <p:grpSpPr bwMode="auto">
                  <a:xfrm rot="4416826">
                    <a:off x="4730" y="144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150" name="Line 2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" name="Line 2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7" y="290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2" name="Line 2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58" y="337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4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4944" y="576"/>
                    <a:ext cx="528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149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" y="384"/>
                    <a:ext cx="192" cy="192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72" name="Group 31"/>
                <p:cNvGrpSpPr>
                  <a:grpSpLocks/>
                </p:cNvGrpSpPr>
                <p:nvPr/>
              </p:nvGrpSpPr>
              <p:grpSpPr bwMode="auto">
                <a:xfrm>
                  <a:off x="2880" y="70"/>
                  <a:ext cx="2698" cy="4154"/>
                  <a:chOff x="2870" y="70"/>
                  <a:chExt cx="2698" cy="4154"/>
                </a:xfrm>
              </p:grpSpPr>
              <p:sp>
                <p:nvSpPr>
                  <p:cNvPr id="7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53"/>
                    <a:ext cx="0" cy="1776"/>
                  </a:xfrm>
                  <a:prstGeom prst="line">
                    <a:avLst/>
                  </a:prstGeom>
                  <a:noFill/>
                  <a:ln w="1905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74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2870" y="70"/>
                    <a:ext cx="2698" cy="4154"/>
                    <a:chOff x="2870" y="70"/>
                    <a:chExt cx="2698" cy="4154"/>
                  </a:xfrm>
                </p:grpSpPr>
                <p:grpSp>
                  <p:nvGrpSpPr>
                    <p:cNvPr id="75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70" y="70"/>
                      <a:ext cx="2698" cy="2089"/>
                      <a:chOff x="2827" y="85"/>
                      <a:chExt cx="2698" cy="2089"/>
                    </a:xfrm>
                  </p:grpSpPr>
                  <p:sp>
                    <p:nvSpPr>
                      <p:cNvPr id="124" name="AutoShap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2" y="432"/>
                        <a:ext cx="1632" cy="1392"/>
                      </a:xfrm>
                      <a:prstGeom prst="sun">
                        <a:avLst>
                          <a:gd name="adj" fmla="val 25000"/>
                        </a:avLst>
                      </a:prstGeom>
                      <a:solidFill>
                        <a:srgbClr val="66FF3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5" name="Oval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59" y="702"/>
                        <a:ext cx="1015" cy="855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dirty="0"/>
                      </a:p>
                    </p:txBody>
                  </p:sp>
                  <p:grpSp>
                    <p:nvGrpSpPr>
                      <p:cNvPr id="126" name="Group 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60" y="288"/>
                        <a:ext cx="576" cy="480"/>
                        <a:chOff x="3360" y="288"/>
                        <a:chExt cx="576" cy="480"/>
                      </a:xfrm>
                    </p:grpSpPr>
                    <p:sp>
                      <p:nvSpPr>
                        <p:cNvPr id="144" name="Line 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8" y="528"/>
                          <a:ext cx="288" cy="240"/>
                        </a:xfrm>
                        <a:prstGeom prst="line">
                          <a:avLst/>
                        </a:prstGeom>
                        <a:noFill/>
                        <a:ln w="1270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45" name="Line 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8" y="288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46" name="Line 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360" y="336"/>
                          <a:ext cx="336" cy="240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 dirty="0"/>
                        </a:p>
                      </p:txBody>
                    </p:sp>
                  </p:grpSp>
                  <p:grpSp>
                    <p:nvGrpSpPr>
                      <p:cNvPr id="127" name="Group 41"/>
                      <p:cNvGrpSpPr>
                        <a:grpSpLocks/>
                      </p:cNvGrpSpPr>
                      <p:nvPr/>
                    </p:nvGrpSpPr>
                    <p:grpSpPr bwMode="auto">
                      <a:xfrm rot="-1874426">
                        <a:off x="3072" y="816"/>
                        <a:ext cx="576" cy="480"/>
                        <a:chOff x="3360" y="288"/>
                        <a:chExt cx="576" cy="480"/>
                      </a:xfrm>
                    </p:grpSpPr>
                    <p:sp>
                      <p:nvSpPr>
                        <p:cNvPr id="141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7" y="527"/>
                          <a:ext cx="288" cy="240"/>
                        </a:xfrm>
                        <a:prstGeom prst="line">
                          <a:avLst/>
                        </a:prstGeom>
                        <a:noFill/>
                        <a:ln w="1270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42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8" y="286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43" name="Line 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360" y="334"/>
                          <a:ext cx="336" cy="240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 dirty="0"/>
                        </a:p>
                      </p:txBody>
                    </p:sp>
                  </p:grpSp>
                  <p:grpSp>
                    <p:nvGrpSpPr>
                      <p:cNvPr id="128" name="Group 45"/>
                      <p:cNvGrpSpPr>
                        <a:grpSpLocks/>
                      </p:cNvGrpSpPr>
                      <p:nvPr/>
                    </p:nvGrpSpPr>
                    <p:grpSpPr bwMode="auto">
                      <a:xfrm rot="2965709">
                        <a:off x="4080" y="133"/>
                        <a:ext cx="576" cy="480"/>
                        <a:chOff x="3360" y="288"/>
                        <a:chExt cx="576" cy="480"/>
                      </a:xfrm>
                    </p:grpSpPr>
                    <p:sp>
                      <p:nvSpPr>
                        <p:cNvPr id="138" name="Line 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6" y="528"/>
                          <a:ext cx="288" cy="240"/>
                        </a:xfrm>
                        <a:prstGeom prst="line">
                          <a:avLst/>
                        </a:prstGeom>
                        <a:noFill/>
                        <a:ln w="1270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39" name="Line 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6" y="289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40" name="Line 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360" y="336"/>
                          <a:ext cx="336" cy="240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129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09" y="941"/>
                        <a:ext cx="416" cy="168"/>
                      </a:xfrm>
                      <a:custGeom>
                        <a:avLst/>
                        <a:gdLst>
                          <a:gd name="T0" fmla="*/ 0 w 416"/>
                          <a:gd name="T1" fmla="*/ 168 h 168"/>
                          <a:gd name="T2" fmla="*/ 224 w 416"/>
                          <a:gd name="T3" fmla="*/ 136 h 168"/>
                          <a:gd name="T4" fmla="*/ 256 w 416"/>
                          <a:gd name="T5" fmla="*/ 104 h 168"/>
                          <a:gd name="T6" fmla="*/ 320 w 416"/>
                          <a:gd name="T7" fmla="*/ 72 h 168"/>
                          <a:gd name="T8" fmla="*/ 416 w 416"/>
                          <a:gd name="T9" fmla="*/ 8 h 16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16"/>
                          <a:gd name="T16" fmla="*/ 0 h 168"/>
                          <a:gd name="T17" fmla="*/ 416 w 416"/>
                          <a:gd name="T18" fmla="*/ 168 h 16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16" h="168">
                            <a:moveTo>
                              <a:pt x="0" y="168"/>
                            </a:moveTo>
                            <a:cubicBezTo>
                              <a:pt x="75" y="157"/>
                              <a:pt x="151" y="154"/>
                              <a:pt x="224" y="136"/>
                            </a:cubicBezTo>
                            <a:cubicBezTo>
                              <a:pt x="239" y="132"/>
                              <a:pt x="243" y="112"/>
                              <a:pt x="256" y="104"/>
                            </a:cubicBezTo>
                            <a:cubicBezTo>
                              <a:pt x="276" y="91"/>
                              <a:pt x="301" y="86"/>
                              <a:pt x="320" y="72"/>
                            </a:cubicBezTo>
                            <a:cubicBezTo>
                              <a:pt x="415" y="0"/>
                              <a:pt x="345" y="8"/>
                              <a:pt x="416" y="8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0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5" y="469"/>
                        <a:ext cx="640" cy="192"/>
                      </a:xfrm>
                      <a:custGeom>
                        <a:avLst/>
                        <a:gdLst>
                          <a:gd name="T0" fmla="*/ 640 w 640"/>
                          <a:gd name="T1" fmla="*/ 192 h 192"/>
                          <a:gd name="T2" fmla="*/ 256 w 640"/>
                          <a:gd name="T3" fmla="*/ 160 h 192"/>
                          <a:gd name="T4" fmla="*/ 192 w 640"/>
                          <a:gd name="T5" fmla="*/ 96 h 192"/>
                          <a:gd name="T6" fmla="*/ 0 w 640"/>
                          <a:gd name="T7" fmla="*/ 0 h 19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640"/>
                          <a:gd name="T13" fmla="*/ 0 h 192"/>
                          <a:gd name="T14" fmla="*/ 640 w 640"/>
                          <a:gd name="T15" fmla="*/ 192 h 19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640" h="192">
                            <a:moveTo>
                              <a:pt x="640" y="192"/>
                            </a:moveTo>
                            <a:cubicBezTo>
                              <a:pt x="512" y="181"/>
                              <a:pt x="382" y="187"/>
                              <a:pt x="256" y="160"/>
                            </a:cubicBezTo>
                            <a:cubicBezTo>
                              <a:pt x="226" y="154"/>
                              <a:pt x="213" y="117"/>
                              <a:pt x="192" y="96"/>
                            </a:cubicBezTo>
                            <a:cubicBezTo>
                              <a:pt x="132" y="36"/>
                              <a:pt x="96" y="0"/>
                              <a:pt x="0" y="0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1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85" y="1557"/>
                        <a:ext cx="512" cy="128"/>
                      </a:xfrm>
                      <a:custGeom>
                        <a:avLst/>
                        <a:gdLst>
                          <a:gd name="T0" fmla="*/ 0 w 512"/>
                          <a:gd name="T1" fmla="*/ 0 h 128"/>
                          <a:gd name="T2" fmla="*/ 512 w 512"/>
                          <a:gd name="T3" fmla="*/ 96 h 128"/>
                          <a:gd name="T4" fmla="*/ 0 60000 65536"/>
                          <a:gd name="T5" fmla="*/ 0 60000 65536"/>
                          <a:gd name="T6" fmla="*/ 0 w 512"/>
                          <a:gd name="T7" fmla="*/ 0 h 128"/>
                          <a:gd name="T8" fmla="*/ 512 w 512"/>
                          <a:gd name="T9" fmla="*/ 128 h 12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512" h="128">
                            <a:moveTo>
                              <a:pt x="0" y="0"/>
                            </a:moveTo>
                            <a:cubicBezTo>
                              <a:pt x="128" y="128"/>
                              <a:pt x="359" y="96"/>
                              <a:pt x="512" y="9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2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70" y="1631"/>
                        <a:ext cx="320" cy="288"/>
                      </a:xfrm>
                      <a:custGeom>
                        <a:avLst/>
                        <a:gdLst>
                          <a:gd name="T0" fmla="*/ 0 w 320"/>
                          <a:gd name="T1" fmla="*/ 0 h 288"/>
                          <a:gd name="T2" fmla="*/ 160 w 320"/>
                          <a:gd name="T3" fmla="*/ 160 h 288"/>
                          <a:gd name="T4" fmla="*/ 192 w 320"/>
                          <a:gd name="T5" fmla="*/ 192 h 288"/>
                          <a:gd name="T6" fmla="*/ 256 w 320"/>
                          <a:gd name="T7" fmla="*/ 224 h 288"/>
                          <a:gd name="T8" fmla="*/ 320 w 320"/>
                          <a:gd name="T9" fmla="*/ 288 h 2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0"/>
                          <a:gd name="T16" fmla="*/ 0 h 288"/>
                          <a:gd name="T17" fmla="*/ 320 w 320"/>
                          <a:gd name="T18" fmla="*/ 288 h 2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0" h="288">
                            <a:moveTo>
                              <a:pt x="0" y="0"/>
                            </a:moveTo>
                            <a:cubicBezTo>
                              <a:pt x="57" y="114"/>
                              <a:pt x="72" y="101"/>
                              <a:pt x="160" y="160"/>
                            </a:cubicBezTo>
                            <a:cubicBezTo>
                              <a:pt x="173" y="168"/>
                              <a:pt x="179" y="184"/>
                              <a:pt x="192" y="192"/>
                            </a:cubicBezTo>
                            <a:cubicBezTo>
                              <a:pt x="212" y="205"/>
                              <a:pt x="237" y="210"/>
                              <a:pt x="256" y="224"/>
                            </a:cubicBezTo>
                            <a:cubicBezTo>
                              <a:pt x="280" y="242"/>
                              <a:pt x="320" y="288"/>
                              <a:pt x="320" y="288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3" name="Freeform 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8" y="1790"/>
                        <a:ext cx="1" cy="384"/>
                      </a:xfrm>
                      <a:custGeom>
                        <a:avLst/>
                        <a:gdLst>
                          <a:gd name="T0" fmla="*/ 0 w 1"/>
                          <a:gd name="T1" fmla="*/ 0 h 384"/>
                          <a:gd name="T2" fmla="*/ 0 w 1"/>
                          <a:gd name="T3" fmla="*/ 384 h 384"/>
                          <a:gd name="T4" fmla="*/ 0 60000 65536"/>
                          <a:gd name="T5" fmla="*/ 0 60000 65536"/>
                          <a:gd name="T6" fmla="*/ 0 w 1"/>
                          <a:gd name="T7" fmla="*/ 0 h 384"/>
                          <a:gd name="T8" fmla="*/ 1 w 1"/>
                          <a:gd name="T9" fmla="*/ 384 h 384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1" h="384">
                            <a:moveTo>
                              <a:pt x="0" y="0"/>
                            </a:moveTo>
                            <a:cubicBezTo>
                              <a:pt x="0" y="128"/>
                              <a:pt x="0" y="256"/>
                              <a:pt x="0" y="384"/>
                            </a:cubicBezTo>
                          </a:path>
                        </a:pathLst>
                      </a:custGeom>
                      <a:noFill/>
                      <a:ln w="508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4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27" y="1130"/>
                        <a:ext cx="832" cy="103"/>
                      </a:xfrm>
                      <a:custGeom>
                        <a:avLst/>
                        <a:gdLst>
                          <a:gd name="T0" fmla="*/ 832 w 832"/>
                          <a:gd name="T1" fmla="*/ 0 h 103"/>
                          <a:gd name="T2" fmla="*/ 512 w 832"/>
                          <a:gd name="T3" fmla="*/ 32 h 103"/>
                          <a:gd name="T4" fmla="*/ 256 w 832"/>
                          <a:gd name="T5" fmla="*/ 96 h 103"/>
                          <a:gd name="T6" fmla="*/ 0 w 832"/>
                          <a:gd name="T7" fmla="*/ 96 h 10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832"/>
                          <a:gd name="T13" fmla="*/ 0 h 103"/>
                          <a:gd name="T14" fmla="*/ 832 w 832"/>
                          <a:gd name="T15" fmla="*/ 103 h 10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832" h="103">
                            <a:moveTo>
                              <a:pt x="832" y="0"/>
                            </a:moveTo>
                            <a:cubicBezTo>
                              <a:pt x="725" y="11"/>
                              <a:pt x="618" y="16"/>
                              <a:pt x="512" y="32"/>
                            </a:cubicBezTo>
                            <a:cubicBezTo>
                              <a:pt x="212" y="78"/>
                              <a:pt x="695" y="62"/>
                              <a:pt x="256" y="96"/>
                            </a:cubicBezTo>
                            <a:cubicBezTo>
                              <a:pt x="171" y="103"/>
                              <a:pt x="85" y="96"/>
                              <a:pt x="0" y="96"/>
                            </a:cubicBezTo>
                          </a:path>
                        </a:pathLst>
                      </a:custGeom>
                      <a:noFill/>
                      <a:ln w="635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5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13" y="1557"/>
                        <a:ext cx="448" cy="352"/>
                      </a:xfrm>
                      <a:custGeom>
                        <a:avLst/>
                        <a:gdLst>
                          <a:gd name="T0" fmla="*/ 448 w 448"/>
                          <a:gd name="T1" fmla="*/ 0 h 352"/>
                          <a:gd name="T2" fmla="*/ 192 w 448"/>
                          <a:gd name="T3" fmla="*/ 64 h 352"/>
                          <a:gd name="T4" fmla="*/ 0 w 448"/>
                          <a:gd name="T5" fmla="*/ 352 h 352"/>
                          <a:gd name="T6" fmla="*/ 0 60000 65536"/>
                          <a:gd name="T7" fmla="*/ 0 60000 65536"/>
                          <a:gd name="T8" fmla="*/ 0 60000 65536"/>
                          <a:gd name="T9" fmla="*/ 0 w 448"/>
                          <a:gd name="T10" fmla="*/ 0 h 352"/>
                          <a:gd name="T11" fmla="*/ 448 w 448"/>
                          <a:gd name="T12" fmla="*/ 352 h 3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48" h="352">
                            <a:moveTo>
                              <a:pt x="448" y="0"/>
                            </a:moveTo>
                            <a:cubicBezTo>
                              <a:pt x="414" y="7"/>
                              <a:pt x="241" y="34"/>
                              <a:pt x="192" y="64"/>
                            </a:cubicBezTo>
                            <a:cubicBezTo>
                              <a:pt x="113" y="112"/>
                              <a:pt x="0" y="262"/>
                              <a:pt x="0" y="35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6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69" y="1516"/>
                        <a:ext cx="176" cy="649"/>
                      </a:xfrm>
                      <a:custGeom>
                        <a:avLst/>
                        <a:gdLst>
                          <a:gd name="T0" fmla="*/ 160 w 176"/>
                          <a:gd name="T1" fmla="*/ 73 h 649"/>
                          <a:gd name="T2" fmla="*/ 96 w 176"/>
                          <a:gd name="T3" fmla="*/ 521 h 649"/>
                          <a:gd name="T4" fmla="*/ 64 w 176"/>
                          <a:gd name="T5" fmla="*/ 585 h 649"/>
                          <a:gd name="T6" fmla="*/ 0 w 176"/>
                          <a:gd name="T7" fmla="*/ 649 h 649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76"/>
                          <a:gd name="T13" fmla="*/ 0 h 649"/>
                          <a:gd name="T14" fmla="*/ 176 w 176"/>
                          <a:gd name="T15" fmla="*/ 649 h 649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76" h="649">
                            <a:moveTo>
                              <a:pt x="160" y="73"/>
                            </a:moveTo>
                            <a:cubicBezTo>
                              <a:pt x="78" y="319"/>
                              <a:pt x="176" y="0"/>
                              <a:pt x="96" y="521"/>
                            </a:cubicBezTo>
                            <a:cubicBezTo>
                              <a:pt x="92" y="545"/>
                              <a:pt x="78" y="566"/>
                              <a:pt x="64" y="585"/>
                            </a:cubicBezTo>
                            <a:cubicBezTo>
                              <a:pt x="46" y="609"/>
                              <a:pt x="0" y="649"/>
                              <a:pt x="0" y="649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7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9" y="1909"/>
                        <a:ext cx="576" cy="224"/>
                      </a:xfrm>
                      <a:custGeom>
                        <a:avLst/>
                        <a:gdLst>
                          <a:gd name="T0" fmla="*/ 576 w 576"/>
                          <a:gd name="T1" fmla="*/ 0 h 224"/>
                          <a:gd name="T2" fmla="*/ 192 w 576"/>
                          <a:gd name="T3" fmla="*/ 64 h 224"/>
                          <a:gd name="T4" fmla="*/ 160 w 576"/>
                          <a:gd name="T5" fmla="*/ 96 h 224"/>
                          <a:gd name="T6" fmla="*/ 32 w 576"/>
                          <a:gd name="T7" fmla="*/ 192 h 224"/>
                          <a:gd name="T8" fmla="*/ 0 w 576"/>
                          <a:gd name="T9" fmla="*/ 224 h 22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76"/>
                          <a:gd name="T16" fmla="*/ 0 h 224"/>
                          <a:gd name="T17" fmla="*/ 576 w 576"/>
                          <a:gd name="T18" fmla="*/ 224 h 22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76" h="224">
                            <a:moveTo>
                              <a:pt x="576" y="0"/>
                            </a:moveTo>
                            <a:cubicBezTo>
                              <a:pt x="502" y="9"/>
                              <a:pt x="288" y="26"/>
                              <a:pt x="192" y="64"/>
                            </a:cubicBezTo>
                            <a:cubicBezTo>
                              <a:pt x="178" y="70"/>
                              <a:pt x="173" y="88"/>
                              <a:pt x="160" y="96"/>
                            </a:cubicBezTo>
                            <a:cubicBezTo>
                              <a:pt x="24" y="187"/>
                              <a:pt x="170" y="54"/>
                              <a:pt x="32" y="192"/>
                            </a:cubicBezTo>
                            <a:cubicBezTo>
                              <a:pt x="21" y="203"/>
                              <a:pt x="0" y="224"/>
                              <a:pt x="0" y="22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76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0" y="1790"/>
                      <a:ext cx="192" cy="34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7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0" y="2179"/>
                      <a:ext cx="192" cy="34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grpSp>
                  <p:nvGrpSpPr>
                    <p:cNvPr id="78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4" y="2568"/>
                      <a:ext cx="2501" cy="1656"/>
                      <a:chOff x="2984" y="2568"/>
                      <a:chExt cx="2501" cy="1656"/>
                    </a:xfrm>
                  </p:grpSpPr>
                  <p:grpSp>
                    <p:nvGrpSpPr>
                      <p:cNvPr id="79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44" y="3611"/>
                        <a:ext cx="1466" cy="613"/>
                        <a:chOff x="3659" y="3445"/>
                        <a:chExt cx="1466" cy="613"/>
                      </a:xfrm>
                    </p:grpSpPr>
                    <p:grpSp>
                      <p:nvGrpSpPr>
                        <p:cNvPr id="111" name="Group 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33" y="3445"/>
                          <a:ext cx="1344" cy="554"/>
                          <a:chOff x="3733" y="3445"/>
                          <a:chExt cx="1344" cy="554"/>
                        </a:xfrm>
                      </p:grpSpPr>
                      <p:sp>
                        <p:nvSpPr>
                          <p:cNvPr id="118" name="Freeform 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33" y="3445"/>
                            <a:ext cx="672" cy="261"/>
                          </a:xfrm>
                          <a:custGeom>
                            <a:avLst/>
                            <a:gdLst>
                              <a:gd name="T0" fmla="*/ 672 w 672"/>
                              <a:gd name="T1" fmla="*/ 0 h 261"/>
                              <a:gd name="T2" fmla="*/ 544 w 672"/>
                              <a:gd name="T3" fmla="*/ 32 h 261"/>
                              <a:gd name="T4" fmla="*/ 480 w 672"/>
                              <a:gd name="T5" fmla="*/ 96 h 261"/>
                              <a:gd name="T6" fmla="*/ 320 w 672"/>
                              <a:gd name="T7" fmla="*/ 128 h 261"/>
                              <a:gd name="T8" fmla="*/ 256 w 672"/>
                              <a:gd name="T9" fmla="*/ 160 h 261"/>
                              <a:gd name="T10" fmla="*/ 160 w 672"/>
                              <a:gd name="T11" fmla="*/ 192 h 261"/>
                              <a:gd name="T12" fmla="*/ 0 w 672"/>
                              <a:gd name="T13" fmla="*/ 256 h 261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672"/>
                              <a:gd name="T22" fmla="*/ 0 h 261"/>
                              <a:gd name="T23" fmla="*/ 672 w 672"/>
                              <a:gd name="T24" fmla="*/ 261 h 261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672" h="261">
                                <a:moveTo>
                                  <a:pt x="672" y="0"/>
                                </a:moveTo>
                                <a:cubicBezTo>
                                  <a:pt x="629" y="11"/>
                                  <a:pt x="583" y="12"/>
                                  <a:pt x="544" y="32"/>
                                </a:cubicBezTo>
                                <a:cubicBezTo>
                                  <a:pt x="517" y="45"/>
                                  <a:pt x="510" y="90"/>
                                  <a:pt x="480" y="96"/>
                                </a:cubicBezTo>
                                <a:cubicBezTo>
                                  <a:pt x="427" y="107"/>
                                  <a:pt x="373" y="117"/>
                                  <a:pt x="320" y="128"/>
                                </a:cubicBezTo>
                                <a:cubicBezTo>
                                  <a:pt x="299" y="139"/>
                                  <a:pt x="278" y="151"/>
                                  <a:pt x="256" y="160"/>
                                </a:cubicBezTo>
                                <a:cubicBezTo>
                                  <a:pt x="225" y="173"/>
                                  <a:pt x="191" y="179"/>
                                  <a:pt x="160" y="192"/>
                                </a:cubicBezTo>
                                <a:cubicBezTo>
                                  <a:pt x="0" y="261"/>
                                  <a:pt x="85" y="256"/>
                                  <a:pt x="0" y="25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119" name="Freeform 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37" y="3477"/>
                            <a:ext cx="416" cy="352"/>
                          </a:xfrm>
                          <a:custGeom>
                            <a:avLst/>
                            <a:gdLst>
                              <a:gd name="T0" fmla="*/ 0 w 416"/>
                              <a:gd name="T1" fmla="*/ 0 h 352"/>
                              <a:gd name="T2" fmla="*/ 160 w 416"/>
                              <a:gd name="T3" fmla="*/ 128 h 352"/>
                              <a:gd name="T4" fmla="*/ 288 w 416"/>
                              <a:gd name="T5" fmla="*/ 224 h 352"/>
                              <a:gd name="T6" fmla="*/ 416 w 416"/>
                              <a:gd name="T7" fmla="*/ 352 h 352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416"/>
                              <a:gd name="T13" fmla="*/ 0 h 352"/>
                              <a:gd name="T14" fmla="*/ 416 w 416"/>
                              <a:gd name="T15" fmla="*/ 352 h 352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416" h="352">
                                <a:moveTo>
                                  <a:pt x="0" y="0"/>
                                </a:moveTo>
                                <a:cubicBezTo>
                                  <a:pt x="104" y="52"/>
                                  <a:pt x="47" y="15"/>
                                  <a:pt x="160" y="128"/>
                                </a:cubicBezTo>
                                <a:cubicBezTo>
                                  <a:pt x="198" y="166"/>
                                  <a:pt x="248" y="189"/>
                                  <a:pt x="288" y="224"/>
                                </a:cubicBezTo>
                                <a:cubicBezTo>
                                  <a:pt x="333" y="264"/>
                                  <a:pt x="416" y="352"/>
                                  <a:pt x="416" y="352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120" name="Freeform 6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5" y="3455"/>
                            <a:ext cx="288" cy="544"/>
                          </a:xfrm>
                          <a:custGeom>
                            <a:avLst/>
                            <a:gdLst>
                              <a:gd name="T0" fmla="*/ 288 w 288"/>
                              <a:gd name="T1" fmla="*/ 0 h 544"/>
                              <a:gd name="T2" fmla="*/ 256 w 288"/>
                              <a:gd name="T3" fmla="*/ 96 h 544"/>
                              <a:gd name="T4" fmla="*/ 224 w 288"/>
                              <a:gd name="T5" fmla="*/ 128 h 544"/>
                              <a:gd name="T6" fmla="*/ 160 w 288"/>
                              <a:gd name="T7" fmla="*/ 256 h 544"/>
                              <a:gd name="T8" fmla="*/ 0 w 288"/>
                              <a:gd name="T9" fmla="*/ 544 h 54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88"/>
                              <a:gd name="T16" fmla="*/ 0 h 544"/>
                              <a:gd name="T17" fmla="*/ 288 w 288"/>
                              <a:gd name="T18" fmla="*/ 544 h 544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88" h="544">
                                <a:moveTo>
                                  <a:pt x="288" y="0"/>
                                </a:moveTo>
                                <a:cubicBezTo>
                                  <a:pt x="277" y="32"/>
                                  <a:pt x="271" y="66"/>
                                  <a:pt x="256" y="96"/>
                                </a:cubicBezTo>
                                <a:cubicBezTo>
                                  <a:pt x="249" y="109"/>
                                  <a:pt x="232" y="115"/>
                                  <a:pt x="224" y="128"/>
                                </a:cubicBezTo>
                                <a:cubicBezTo>
                                  <a:pt x="199" y="169"/>
                                  <a:pt x="203" y="235"/>
                                  <a:pt x="160" y="256"/>
                                </a:cubicBezTo>
                                <a:cubicBezTo>
                                  <a:pt x="26" y="323"/>
                                  <a:pt x="0" y="402"/>
                                  <a:pt x="0" y="544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121" name="Freeform 6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37" y="3445"/>
                            <a:ext cx="64" cy="416"/>
                          </a:xfrm>
                          <a:custGeom>
                            <a:avLst/>
                            <a:gdLst>
                              <a:gd name="T0" fmla="*/ 0 w 64"/>
                              <a:gd name="T1" fmla="*/ 0 h 416"/>
                              <a:gd name="T2" fmla="*/ 32 w 64"/>
                              <a:gd name="T3" fmla="*/ 384 h 416"/>
                              <a:gd name="T4" fmla="*/ 64 w 64"/>
                              <a:gd name="T5" fmla="*/ 416 h 416"/>
                              <a:gd name="T6" fmla="*/ 0 60000 65536"/>
                              <a:gd name="T7" fmla="*/ 0 60000 65536"/>
                              <a:gd name="T8" fmla="*/ 0 60000 65536"/>
                              <a:gd name="T9" fmla="*/ 0 w 64"/>
                              <a:gd name="T10" fmla="*/ 0 h 416"/>
                              <a:gd name="T11" fmla="*/ 64 w 64"/>
                              <a:gd name="T12" fmla="*/ 416 h 41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64" h="416">
                                <a:moveTo>
                                  <a:pt x="0" y="0"/>
                                </a:moveTo>
                                <a:cubicBezTo>
                                  <a:pt x="11" y="128"/>
                                  <a:pt x="12" y="257"/>
                                  <a:pt x="32" y="384"/>
                                </a:cubicBezTo>
                                <a:cubicBezTo>
                                  <a:pt x="34" y="399"/>
                                  <a:pt x="64" y="416"/>
                                  <a:pt x="64" y="41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122" name="Freeform 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61" y="3615"/>
                            <a:ext cx="96" cy="192"/>
                          </a:xfrm>
                          <a:custGeom>
                            <a:avLst/>
                            <a:gdLst>
                              <a:gd name="T0" fmla="*/ 96 w 96"/>
                              <a:gd name="T1" fmla="*/ 0 h 192"/>
                              <a:gd name="T2" fmla="*/ 64 w 96"/>
                              <a:gd name="T3" fmla="*/ 128 h 192"/>
                              <a:gd name="T4" fmla="*/ 0 w 96"/>
                              <a:gd name="T5" fmla="*/ 192 h 19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96"/>
                              <a:gd name="T10" fmla="*/ 0 h 192"/>
                              <a:gd name="T11" fmla="*/ 96 w 96"/>
                              <a:gd name="T12" fmla="*/ 192 h 19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96" h="192">
                                <a:moveTo>
                                  <a:pt x="96" y="0"/>
                                </a:moveTo>
                                <a:cubicBezTo>
                                  <a:pt x="85" y="43"/>
                                  <a:pt x="84" y="89"/>
                                  <a:pt x="64" y="128"/>
                                </a:cubicBezTo>
                                <a:cubicBezTo>
                                  <a:pt x="51" y="155"/>
                                  <a:pt x="0" y="192"/>
                                  <a:pt x="0" y="192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123" name="Freeform 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25" y="3663"/>
                            <a:ext cx="352" cy="38"/>
                          </a:xfrm>
                          <a:custGeom>
                            <a:avLst/>
                            <a:gdLst>
                              <a:gd name="T0" fmla="*/ 0 w 352"/>
                              <a:gd name="T1" fmla="*/ 38 h 38"/>
                              <a:gd name="T2" fmla="*/ 352 w 352"/>
                              <a:gd name="T3" fmla="*/ 6 h 38"/>
                              <a:gd name="T4" fmla="*/ 0 60000 65536"/>
                              <a:gd name="T5" fmla="*/ 0 60000 65536"/>
                              <a:gd name="T6" fmla="*/ 0 w 352"/>
                              <a:gd name="T7" fmla="*/ 0 h 38"/>
                              <a:gd name="T8" fmla="*/ 352 w 352"/>
                              <a:gd name="T9" fmla="*/ 38 h 38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T6" t="T7" r="T8" b="T9"/>
                            <a:pathLst>
                              <a:path w="352" h="38">
                                <a:moveTo>
                                  <a:pt x="0" y="38"/>
                                </a:moveTo>
                                <a:cubicBezTo>
                                  <a:pt x="266" y="0"/>
                                  <a:pt x="149" y="6"/>
                                  <a:pt x="352" y="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 dirty="0"/>
                          </a:p>
                        </p:txBody>
                      </p:sp>
                    </p:grpSp>
                    <p:sp>
                      <p:nvSpPr>
                        <p:cNvPr id="112" name="Oval 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59" y="3670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13" name="Oval 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88" y="3781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14" name="Oval 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21" y="3962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15" name="Oval 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42" y="3825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16" name="Oval 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1" y="3799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17" name="Oval 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29" y="3611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80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0" y="2568"/>
                        <a:ext cx="192" cy="34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1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0" y="2964"/>
                        <a:ext cx="192" cy="34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2" name="Freeform 77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055" y="3163"/>
                        <a:ext cx="672" cy="261"/>
                      </a:xfrm>
                      <a:custGeom>
                        <a:avLst/>
                        <a:gdLst>
                          <a:gd name="T0" fmla="*/ 672 w 672"/>
                          <a:gd name="T1" fmla="*/ 0 h 261"/>
                          <a:gd name="T2" fmla="*/ 544 w 672"/>
                          <a:gd name="T3" fmla="*/ 32 h 261"/>
                          <a:gd name="T4" fmla="*/ 480 w 672"/>
                          <a:gd name="T5" fmla="*/ 96 h 261"/>
                          <a:gd name="T6" fmla="*/ 320 w 672"/>
                          <a:gd name="T7" fmla="*/ 128 h 261"/>
                          <a:gd name="T8" fmla="*/ 256 w 672"/>
                          <a:gd name="T9" fmla="*/ 160 h 261"/>
                          <a:gd name="T10" fmla="*/ 160 w 672"/>
                          <a:gd name="T11" fmla="*/ 192 h 261"/>
                          <a:gd name="T12" fmla="*/ 0 w 672"/>
                          <a:gd name="T13" fmla="*/ 256 h 26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72"/>
                          <a:gd name="T22" fmla="*/ 0 h 261"/>
                          <a:gd name="T23" fmla="*/ 672 w 672"/>
                          <a:gd name="T24" fmla="*/ 261 h 26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72" h="261">
                            <a:moveTo>
                              <a:pt x="672" y="0"/>
                            </a:moveTo>
                            <a:cubicBezTo>
                              <a:pt x="629" y="11"/>
                              <a:pt x="583" y="12"/>
                              <a:pt x="544" y="32"/>
                            </a:cubicBezTo>
                            <a:cubicBezTo>
                              <a:pt x="517" y="45"/>
                              <a:pt x="510" y="90"/>
                              <a:pt x="480" y="96"/>
                            </a:cubicBezTo>
                            <a:cubicBezTo>
                              <a:pt x="427" y="107"/>
                              <a:pt x="373" y="117"/>
                              <a:pt x="320" y="128"/>
                            </a:cubicBezTo>
                            <a:cubicBezTo>
                              <a:pt x="299" y="139"/>
                              <a:pt x="278" y="151"/>
                              <a:pt x="256" y="160"/>
                            </a:cubicBezTo>
                            <a:cubicBezTo>
                              <a:pt x="225" y="173"/>
                              <a:pt x="191" y="179"/>
                              <a:pt x="160" y="192"/>
                            </a:cubicBezTo>
                            <a:cubicBezTo>
                              <a:pt x="0" y="261"/>
                              <a:pt x="85" y="256"/>
                              <a:pt x="0" y="25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3" name="Freeform 78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442" y="3637"/>
                        <a:ext cx="416" cy="352"/>
                      </a:xfrm>
                      <a:custGeom>
                        <a:avLst/>
                        <a:gdLst>
                          <a:gd name="T0" fmla="*/ 0 w 416"/>
                          <a:gd name="T1" fmla="*/ 0 h 352"/>
                          <a:gd name="T2" fmla="*/ 160 w 416"/>
                          <a:gd name="T3" fmla="*/ 128 h 352"/>
                          <a:gd name="T4" fmla="*/ 288 w 416"/>
                          <a:gd name="T5" fmla="*/ 224 h 352"/>
                          <a:gd name="T6" fmla="*/ 416 w 416"/>
                          <a:gd name="T7" fmla="*/ 352 h 35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16"/>
                          <a:gd name="T13" fmla="*/ 0 h 352"/>
                          <a:gd name="T14" fmla="*/ 416 w 416"/>
                          <a:gd name="T15" fmla="*/ 352 h 35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16" h="352">
                            <a:moveTo>
                              <a:pt x="0" y="0"/>
                            </a:moveTo>
                            <a:cubicBezTo>
                              <a:pt x="104" y="52"/>
                              <a:pt x="47" y="15"/>
                              <a:pt x="160" y="128"/>
                            </a:cubicBezTo>
                            <a:cubicBezTo>
                              <a:pt x="198" y="166"/>
                              <a:pt x="248" y="189"/>
                              <a:pt x="288" y="224"/>
                            </a:cubicBezTo>
                            <a:cubicBezTo>
                              <a:pt x="333" y="264"/>
                              <a:pt x="416" y="352"/>
                              <a:pt x="416" y="35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4" name="Freeform 79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211" y="3239"/>
                        <a:ext cx="288" cy="544"/>
                      </a:xfrm>
                      <a:custGeom>
                        <a:avLst/>
                        <a:gdLst>
                          <a:gd name="T0" fmla="*/ 288 w 288"/>
                          <a:gd name="T1" fmla="*/ 0 h 544"/>
                          <a:gd name="T2" fmla="*/ 256 w 288"/>
                          <a:gd name="T3" fmla="*/ 96 h 544"/>
                          <a:gd name="T4" fmla="*/ 224 w 288"/>
                          <a:gd name="T5" fmla="*/ 128 h 544"/>
                          <a:gd name="T6" fmla="*/ 160 w 288"/>
                          <a:gd name="T7" fmla="*/ 256 h 544"/>
                          <a:gd name="T8" fmla="*/ 0 w 288"/>
                          <a:gd name="T9" fmla="*/ 544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5" name="Freeform 80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520" y="3460"/>
                        <a:ext cx="64" cy="416"/>
                      </a:xfrm>
                      <a:custGeom>
                        <a:avLst/>
                        <a:gdLst>
                          <a:gd name="T0" fmla="*/ 0 w 64"/>
                          <a:gd name="T1" fmla="*/ 0 h 416"/>
                          <a:gd name="T2" fmla="*/ 32 w 64"/>
                          <a:gd name="T3" fmla="*/ 384 h 416"/>
                          <a:gd name="T4" fmla="*/ 64 w 64"/>
                          <a:gd name="T5" fmla="*/ 416 h 416"/>
                          <a:gd name="T6" fmla="*/ 0 60000 65536"/>
                          <a:gd name="T7" fmla="*/ 0 60000 65536"/>
                          <a:gd name="T8" fmla="*/ 0 60000 65536"/>
                          <a:gd name="T9" fmla="*/ 0 w 64"/>
                          <a:gd name="T10" fmla="*/ 0 h 416"/>
                          <a:gd name="T11" fmla="*/ 64 w 64"/>
                          <a:gd name="T12" fmla="*/ 416 h 41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64" h="416">
                            <a:moveTo>
                              <a:pt x="0" y="0"/>
                            </a:moveTo>
                            <a:cubicBezTo>
                              <a:pt x="11" y="128"/>
                              <a:pt x="12" y="257"/>
                              <a:pt x="32" y="384"/>
                            </a:cubicBezTo>
                            <a:cubicBezTo>
                              <a:pt x="34" y="399"/>
                              <a:pt x="64" y="416"/>
                              <a:pt x="64" y="41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6" name="Freeform 81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141" y="3141"/>
                        <a:ext cx="96" cy="192"/>
                      </a:xfrm>
                      <a:custGeom>
                        <a:avLst/>
                        <a:gdLst>
                          <a:gd name="T0" fmla="*/ 96 w 96"/>
                          <a:gd name="T1" fmla="*/ 0 h 192"/>
                          <a:gd name="T2" fmla="*/ 64 w 96"/>
                          <a:gd name="T3" fmla="*/ 128 h 192"/>
                          <a:gd name="T4" fmla="*/ 0 w 96"/>
                          <a:gd name="T5" fmla="*/ 192 h 192"/>
                          <a:gd name="T6" fmla="*/ 0 60000 65536"/>
                          <a:gd name="T7" fmla="*/ 0 60000 65536"/>
                          <a:gd name="T8" fmla="*/ 0 60000 65536"/>
                          <a:gd name="T9" fmla="*/ 0 w 96"/>
                          <a:gd name="T10" fmla="*/ 0 h 192"/>
                          <a:gd name="T11" fmla="*/ 96 w 96"/>
                          <a:gd name="T12" fmla="*/ 192 h 19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96" h="192">
                            <a:moveTo>
                              <a:pt x="96" y="0"/>
                            </a:moveTo>
                            <a:cubicBezTo>
                              <a:pt x="85" y="43"/>
                              <a:pt x="84" y="89"/>
                              <a:pt x="64" y="128"/>
                            </a:cubicBezTo>
                            <a:cubicBezTo>
                              <a:pt x="51" y="155"/>
                              <a:pt x="0" y="192"/>
                              <a:pt x="0" y="19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7" name="Freeform 82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594" y="4022"/>
                        <a:ext cx="352" cy="38"/>
                      </a:xfrm>
                      <a:custGeom>
                        <a:avLst/>
                        <a:gdLst>
                          <a:gd name="T0" fmla="*/ 0 w 352"/>
                          <a:gd name="T1" fmla="*/ 38 h 38"/>
                          <a:gd name="T2" fmla="*/ 352 w 352"/>
                          <a:gd name="T3" fmla="*/ 6 h 38"/>
                          <a:gd name="T4" fmla="*/ 0 60000 65536"/>
                          <a:gd name="T5" fmla="*/ 0 60000 65536"/>
                          <a:gd name="T6" fmla="*/ 0 w 352"/>
                          <a:gd name="T7" fmla="*/ 0 h 38"/>
                          <a:gd name="T8" fmla="*/ 352 w 352"/>
                          <a:gd name="T9" fmla="*/ 38 h 3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352" h="38">
                            <a:moveTo>
                              <a:pt x="0" y="38"/>
                            </a:moveTo>
                            <a:cubicBezTo>
                              <a:pt x="266" y="0"/>
                              <a:pt x="149" y="6"/>
                              <a:pt x="352" y="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8" name="Oval 83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022" y="3027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9" name="Oval 84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002" y="3196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90" name="Oval 85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2984" y="3490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91" name="Oval 86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333" y="3762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92" name="Oval 87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562" y="4052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93" name="Oval 88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840" y="4127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dirty="0"/>
                      </a:p>
                    </p:txBody>
                  </p:sp>
                  <p:grpSp>
                    <p:nvGrpSpPr>
                      <p:cNvPr id="94" name="Group 89"/>
                      <p:cNvGrpSpPr>
                        <a:grpSpLocks/>
                      </p:cNvGrpSpPr>
                      <p:nvPr/>
                    </p:nvGrpSpPr>
                    <p:grpSpPr bwMode="auto">
                      <a:xfrm rot="-2716311">
                        <a:off x="4446" y="3081"/>
                        <a:ext cx="1466" cy="613"/>
                        <a:chOff x="3659" y="3445"/>
                        <a:chExt cx="1466" cy="613"/>
                      </a:xfrm>
                    </p:grpSpPr>
                    <p:grpSp>
                      <p:nvGrpSpPr>
                        <p:cNvPr id="98" name="Group 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33" y="3445"/>
                          <a:ext cx="1344" cy="554"/>
                          <a:chOff x="3733" y="3445"/>
                          <a:chExt cx="1344" cy="554"/>
                        </a:xfrm>
                      </p:grpSpPr>
                      <p:sp>
                        <p:nvSpPr>
                          <p:cNvPr id="105" name="Freeform 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32" y="3443"/>
                            <a:ext cx="672" cy="261"/>
                          </a:xfrm>
                          <a:custGeom>
                            <a:avLst/>
                            <a:gdLst>
                              <a:gd name="T0" fmla="*/ 672 w 672"/>
                              <a:gd name="T1" fmla="*/ 0 h 261"/>
                              <a:gd name="T2" fmla="*/ 544 w 672"/>
                              <a:gd name="T3" fmla="*/ 32 h 261"/>
                              <a:gd name="T4" fmla="*/ 480 w 672"/>
                              <a:gd name="T5" fmla="*/ 96 h 261"/>
                              <a:gd name="T6" fmla="*/ 320 w 672"/>
                              <a:gd name="T7" fmla="*/ 128 h 261"/>
                              <a:gd name="T8" fmla="*/ 256 w 672"/>
                              <a:gd name="T9" fmla="*/ 160 h 261"/>
                              <a:gd name="T10" fmla="*/ 160 w 672"/>
                              <a:gd name="T11" fmla="*/ 192 h 261"/>
                              <a:gd name="T12" fmla="*/ 0 w 672"/>
                              <a:gd name="T13" fmla="*/ 256 h 261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672"/>
                              <a:gd name="T22" fmla="*/ 0 h 261"/>
                              <a:gd name="T23" fmla="*/ 672 w 672"/>
                              <a:gd name="T24" fmla="*/ 261 h 261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672" h="261">
                                <a:moveTo>
                                  <a:pt x="672" y="0"/>
                                </a:moveTo>
                                <a:cubicBezTo>
                                  <a:pt x="629" y="11"/>
                                  <a:pt x="583" y="12"/>
                                  <a:pt x="544" y="32"/>
                                </a:cubicBezTo>
                                <a:cubicBezTo>
                                  <a:pt x="517" y="45"/>
                                  <a:pt x="510" y="90"/>
                                  <a:pt x="480" y="96"/>
                                </a:cubicBezTo>
                                <a:cubicBezTo>
                                  <a:pt x="427" y="107"/>
                                  <a:pt x="373" y="117"/>
                                  <a:pt x="320" y="128"/>
                                </a:cubicBezTo>
                                <a:cubicBezTo>
                                  <a:pt x="299" y="139"/>
                                  <a:pt x="278" y="151"/>
                                  <a:pt x="256" y="160"/>
                                </a:cubicBezTo>
                                <a:cubicBezTo>
                                  <a:pt x="225" y="173"/>
                                  <a:pt x="191" y="179"/>
                                  <a:pt x="160" y="192"/>
                                </a:cubicBezTo>
                                <a:cubicBezTo>
                                  <a:pt x="0" y="261"/>
                                  <a:pt x="85" y="256"/>
                                  <a:pt x="0" y="25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106" name="Freeform 9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37" y="3475"/>
                            <a:ext cx="416" cy="352"/>
                          </a:xfrm>
                          <a:custGeom>
                            <a:avLst/>
                            <a:gdLst>
                              <a:gd name="T0" fmla="*/ 0 w 416"/>
                              <a:gd name="T1" fmla="*/ 0 h 352"/>
                              <a:gd name="T2" fmla="*/ 160 w 416"/>
                              <a:gd name="T3" fmla="*/ 128 h 352"/>
                              <a:gd name="T4" fmla="*/ 288 w 416"/>
                              <a:gd name="T5" fmla="*/ 224 h 352"/>
                              <a:gd name="T6" fmla="*/ 416 w 416"/>
                              <a:gd name="T7" fmla="*/ 352 h 352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416"/>
                              <a:gd name="T13" fmla="*/ 0 h 352"/>
                              <a:gd name="T14" fmla="*/ 416 w 416"/>
                              <a:gd name="T15" fmla="*/ 352 h 352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416" h="352">
                                <a:moveTo>
                                  <a:pt x="0" y="0"/>
                                </a:moveTo>
                                <a:cubicBezTo>
                                  <a:pt x="104" y="52"/>
                                  <a:pt x="47" y="15"/>
                                  <a:pt x="160" y="128"/>
                                </a:cubicBezTo>
                                <a:cubicBezTo>
                                  <a:pt x="198" y="166"/>
                                  <a:pt x="248" y="189"/>
                                  <a:pt x="288" y="224"/>
                                </a:cubicBezTo>
                                <a:cubicBezTo>
                                  <a:pt x="333" y="264"/>
                                  <a:pt x="416" y="352"/>
                                  <a:pt x="416" y="352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107" name="Freeform 9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4" y="3453"/>
                            <a:ext cx="288" cy="544"/>
                          </a:xfrm>
                          <a:custGeom>
                            <a:avLst/>
                            <a:gdLst>
                              <a:gd name="T0" fmla="*/ 288 w 288"/>
                              <a:gd name="T1" fmla="*/ 0 h 544"/>
                              <a:gd name="T2" fmla="*/ 256 w 288"/>
                              <a:gd name="T3" fmla="*/ 96 h 544"/>
                              <a:gd name="T4" fmla="*/ 224 w 288"/>
                              <a:gd name="T5" fmla="*/ 128 h 544"/>
                              <a:gd name="T6" fmla="*/ 160 w 288"/>
                              <a:gd name="T7" fmla="*/ 256 h 544"/>
                              <a:gd name="T8" fmla="*/ 0 w 288"/>
                              <a:gd name="T9" fmla="*/ 544 h 54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88"/>
                              <a:gd name="T16" fmla="*/ 0 h 544"/>
                              <a:gd name="T17" fmla="*/ 288 w 288"/>
                              <a:gd name="T18" fmla="*/ 544 h 544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88" h="544">
                                <a:moveTo>
                                  <a:pt x="288" y="0"/>
                                </a:moveTo>
                                <a:cubicBezTo>
                                  <a:pt x="277" y="32"/>
                                  <a:pt x="271" y="66"/>
                                  <a:pt x="256" y="96"/>
                                </a:cubicBezTo>
                                <a:cubicBezTo>
                                  <a:pt x="249" y="109"/>
                                  <a:pt x="232" y="115"/>
                                  <a:pt x="224" y="128"/>
                                </a:cubicBezTo>
                                <a:cubicBezTo>
                                  <a:pt x="199" y="169"/>
                                  <a:pt x="203" y="235"/>
                                  <a:pt x="160" y="256"/>
                                </a:cubicBezTo>
                                <a:cubicBezTo>
                                  <a:pt x="26" y="323"/>
                                  <a:pt x="0" y="402"/>
                                  <a:pt x="0" y="544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108" name="Freeform 9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37" y="3443"/>
                            <a:ext cx="64" cy="416"/>
                          </a:xfrm>
                          <a:custGeom>
                            <a:avLst/>
                            <a:gdLst>
                              <a:gd name="T0" fmla="*/ 0 w 64"/>
                              <a:gd name="T1" fmla="*/ 0 h 416"/>
                              <a:gd name="T2" fmla="*/ 32 w 64"/>
                              <a:gd name="T3" fmla="*/ 384 h 416"/>
                              <a:gd name="T4" fmla="*/ 64 w 64"/>
                              <a:gd name="T5" fmla="*/ 416 h 416"/>
                              <a:gd name="T6" fmla="*/ 0 60000 65536"/>
                              <a:gd name="T7" fmla="*/ 0 60000 65536"/>
                              <a:gd name="T8" fmla="*/ 0 60000 65536"/>
                              <a:gd name="T9" fmla="*/ 0 w 64"/>
                              <a:gd name="T10" fmla="*/ 0 h 416"/>
                              <a:gd name="T11" fmla="*/ 64 w 64"/>
                              <a:gd name="T12" fmla="*/ 416 h 41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64" h="416">
                                <a:moveTo>
                                  <a:pt x="0" y="0"/>
                                </a:moveTo>
                                <a:cubicBezTo>
                                  <a:pt x="11" y="128"/>
                                  <a:pt x="12" y="257"/>
                                  <a:pt x="32" y="384"/>
                                </a:cubicBezTo>
                                <a:cubicBezTo>
                                  <a:pt x="34" y="399"/>
                                  <a:pt x="64" y="416"/>
                                  <a:pt x="64" y="41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109" name="Freeform 9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61" y="3613"/>
                            <a:ext cx="96" cy="192"/>
                          </a:xfrm>
                          <a:custGeom>
                            <a:avLst/>
                            <a:gdLst>
                              <a:gd name="T0" fmla="*/ 96 w 96"/>
                              <a:gd name="T1" fmla="*/ 0 h 192"/>
                              <a:gd name="T2" fmla="*/ 64 w 96"/>
                              <a:gd name="T3" fmla="*/ 128 h 192"/>
                              <a:gd name="T4" fmla="*/ 0 w 96"/>
                              <a:gd name="T5" fmla="*/ 192 h 19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96"/>
                              <a:gd name="T10" fmla="*/ 0 h 192"/>
                              <a:gd name="T11" fmla="*/ 96 w 96"/>
                              <a:gd name="T12" fmla="*/ 192 h 19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96" h="192">
                                <a:moveTo>
                                  <a:pt x="96" y="0"/>
                                </a:moveTo>
                                <a:cubicBezTo>
                                  <a:pt x="85" y="43"/>
                                  <a:pt x="84" y="89"/>
                                  <a:pt x="64" y="128"/>
                                </a:cubicBezTo>
                                <a:cubicBezTo>
                                  <a:pt x="51" y="155"/>
                                  <a:pt x="0" y="192"/>
                                  <a:pt x="0" y="192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110" name="Freeform 9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24" y="3661"/>
                            <a:ext cx="352" cy="38"/>
                          </a:xfrm>
                          <a:custGeom>
                            <a:avLst/>
                            <a:gdLst>
                              <a:gd name="T0" fmla="*/ 0 w 352"/>
                              <a:gd name="T1" fmla="*/ 38 h 38"/>
                              <a:gd name="T2" fmla="*/ 352 w 352"/>
                              <a:gd name="T3" fmla="*/ 6 h 38"/>
                              <a:gd name="T4" fmla="*/ 0 60000 65536"/>
                              <a:gd name="T5" fmla="*/ 0 60000 65536"/>
                              <a:gd name="T6" fmla="*/ 0 w 352"/>
                              <a:gd name="T7" fmla="*/ 0 h 38"/>
                              <a:gd name="T8" fmla="*/ 352 w 352"/>
                              <a:gd name="T9" fmla="*/ 38 h 38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T6" t="T7" r="T8" b="T9"/>
                            <a:pathLst>
                              <a:path w="352" h="38">
                                <a:moveTo>
                                  <a:pt x="0" y="38"/>
                                </a:moveTo>
                                <a:cubicBezTo>
                                  <a:pt x="266" y="0"/>
                                  <a:pt x="149" y="6"/>
                                  <a:pt x="352" y="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 dirty="0"/>
                          </a:p>
                        </p:txBody>
                      </p:sp>
                    </p:grpSp>
                    <p:sp>
                      <p:nvSpPr>
                        <p:cNvPr id="99" name="Oval 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59" y="3669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00" name="Oval 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87" y="3780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01" name="Oval 9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19" y="3960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02" name="Oval 10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41" y="3823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03" name="Oval 1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1" y="3799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04" name="Oval 1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29" y="3610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95" name="Freeform 103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876" y="3132"/>
                        <a:ext cx="288" cy="672"/>
                      </a:xfrm>
                      <a:custGeom>
                        <a:avLst/>
                        <a:gdLst>
                          <a:gd name="T0" fmla="*/ 288 w 288"/>
                          <a:gd name="T1" fmla="*/ 0 h 544"/>
                          <a:gd name="T2" fmla="*/ 256 w 288"/>
                          <a:gd name="T3" fmla="*/ 225 h 544"/>
                          <a:gd name="T4" fmla="*/ 224 w 288"/>
                          <a:gd name="T5" fmla="*/ 298 h 544"/>
                          <a:gd name="T6" fmla="*/ 160 w 288"/>
                          <a:gd name="T7" fmla="*/ 595 h 544"/>
                          <a:gd name="T8" fmla="*/ 0 w 288"/>
                          <a:gd name="T9" fmla="*/ 1266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96" name="Freeform 104"/>
                      <p:cNvSpPr>
                        <a:spLocks/>
                      </p:cNvSpPr>
                      <p:nvPr/>
                    </p:nvSpPr>
                    <p:spPr bwMode="auto">
                      <a:xfrm rot="4306611" flipV="1">
                        <a:off x="4670" y="2965"/>
                        <a:ext cx="94" cy="659"/>
                      </a:xfrm>
                      <a:custGeom>
                        <a:avLst/>
                        <a:gdLst>
                          <a:gd name="T0" fmla="*/ 3 w 288"/>
                          <a:gd name="T1" fmla="*/ 0 h 544"/>
                          <a:gd name="T2" fmla="*/ 3 w 288"/>
                          <a:gd name="T3" fmla="*/ 207 h 544"/>
                          <a:gd name="T4" fmla="*/ 3 w 288"/>
                          <a:gd name="T5" fmla="*/ 276 h 544"/>
                          <a:gd name="T6" fmla="*/ 2 w 288"/>
                          <a:gd name="T7" fmla="*/ 551 h 544"/>
                          <a:gd name="T8" fmla="*/ 0 w 288"/>
                          <a:gd name="T9" fmla="*/ 1171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97" name="Freeform 105"/>
                      <p:cNvSpPr>
                        <a:spLocks/>
                      </p:cNvSpPr>
                      <p:nvPr/>
                    </p:nvSpPr>
                    <p:spPr bwMode="auto">
                      <a:xfrm rot="4696512" flipH="1" flipV="1">
                        <a:off x="4304" y="3415"/>
                        <a:ext cx="288" cy="160"/>
                      </a:xfrm>
                      <a:custGeom>
                        <a:avLst/>
                        <a:gdLst>
                          <a:gd name="T0" fmla="*/ 288 w 288"/>
                          <a:gd name="T1" fmla="*/ 0 h 544"/>
                          <a:gd name="T2" fmla="*/ 256 w 288"/>
                          <a:gd name="T3" fmla="*/ 1 h 544"/>
                          <a:gd name="T4" fmla="*/ 224 w 288"/>
                          <a:gd name="T5" fmla="*/ 1 h 544"/>
                          <a:gd name="T6" fmla="*/ 160 w 288"/>
                          <a:gd name="T7" fmla="*/ 2 h 544"/>
                          <a:gd name="T8" fmla="*/ 0 w 288"/>
                          <a:gd name="T9" fmla="*/ 4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</p:grpSp>
          </p:grpSp>
          <p:sp>
            <p:nvSpPr>
              <p:cNvPr id="70" name="Oval 106"/>
              <p:cNvSpPr>
                <a:spLocks noChangeArrowheads="1"/>
              </p:cNvSpPr>
              <p:nvPr/>
            </p:nvSpPr>
            <p:spPr bwMode="auto">
              <a:xfrm>
                <a:off x="4320" y="863"/>
                <a:ext cx="384" cy="192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72" name="Text Box 169"/>
          <p:cNvSpPr txBox="1">
            <a:spLocks noChangeArrowheads="1"/>
          </p:cNvSpPr>
          <p:nvPr/>
        </p:nvSpPr>
        <p:spPr bwMode="auto">
          <a:xfrm>
            <a:off x="863283" y="1223954"/>
            <a:ext cx="3877418" cy="40728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 lIns="101590" tIns="50795" rIns="101590" bIns="50795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200" dirty="0">
                <a:solidFill>
                  <a:schemeClr val="bg1"/>
                </a:solidFill>
              </a:rPr>
              <a:t>More precise movements</a:t>
            </a:r>
          </a:p>
        </p:txBody>
      </p:sp>
      <p:sp>
        <p:nvSpPr>
          <p:cNvPr id="173" name="Text Box 169"/>
          <p:cNvSpPr txBox="1">
            <a:spLocks noChangeArrowheads="1"/>
          </p:cNvSpPr>
          <p:nvPr/>
        </p:nvSpPr>
        <p:spPr bwMode="auto">
          <a:xfrm>
            <a:off x="7418188" y="1200825"/>
            <a:ext cx="3615249" cy="71198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 lIns="101590" tIns="50795" rIns="101590" bIns="50795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200" dirty="0">
                <a:solidFill>
                  <a:schemeClr val="bg1"/>
                </a:solidFill>
              </a:rPr>
              <a:t>Less precise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BUT STRONGER </a:t>
            </a:r>
            <a:r>
              <a:rPr lang="en-US" sz="2200" dirty="0" smtClean="0">
                <a:solidFill>
                  <a:schemeClr val="bg1"/>
                </a:solidFill>
              </a:rPr>
              <a:t>movements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4438" y="512529"/>
            <a:ext cx="7484589" cy="656580"/>
          </a:xfrm>
          <a:prstGeom prst="rect">
            <a:avLst/>
          </a:prstGeom>
          <a:noFill/>
        </p:spPr>
        <p:txBody>
          <a:bodyPr wrap="square" lIns="101590" tIns="50795" rIns="101590" bIns="50795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Precision </a:t>
            </a: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 </a:t>
            </a: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Movement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6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96" y="116632"/>
            <a:ext cx="10969943" cy="99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>
                <a:solidFill>
                  <a:srgbClr val="FF0000"/>
                </a:solidFill>
              </a:rPr>
              <a:t>Precision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الدقة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dirty="0"/>
              <a:t>of </a:t>
            </a:r>
            <a:r>
              <a:rPr lang="en-US" dirty="0" smtClean="0"/>
              <a:t>Movement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460" y="1261875"/>
            <a:ext cx="10969943" cy="4937760"/>
          </a:xfrm>
        </p:spPr>
        <p:txBody>
          <a:bodyPr>
            <a:normAutofit/>
          </a:bodyPr>
          <a:lstStyle/>
          <a:p>
            <a:r>
              <a:rPr lang="en-US" sz="2200" dirty="0"/>
              <a:t>Groups of motor units often work together to help the contractions of a single muscle</a:t>
            </a:r>
            <a:r>
              <a:rPr lang="x-none" sz="2200" dirty="0"/>
              <a:t> </a:t>
            </a:r>
            <a:r>
              <a:rPr lang="en-US" sz="2200" dirty="0"/>
              <a:t>. “the number of muscle fibers within each motor can vary”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precise movements </a:t>
            </a:r>
            <a:r>
              <a:rPr lang="en-US" sz="2200" dirty="0"/>
              <a:t>muscle consist of a </a:t>
            </a:r>
            <a:r>
              <a:rPr lang="en-US" sz="2200" u="sng" dirty="0"/>
              <a:t>large number </a:t>
            </a:r>
            <a:r>
              <a:rPr lang="en-US" sz="2200" dirty="0"/>
              <a:t>of motor units and </a:t>
            </a:r>
            <a:r>
              <a:rPr lang="en-US" sz="2200" u="sng" dirty="0"/>
              <a:t>few muscle fibers </a:t>
            </a:r>
            <a:r>
              <a:rPr lang="en-US" sz="2200" dirty="0"/>
              <a:t>in each motor unit  </a:t>
            </a:r>
          </a:p>
          <a:p>
            <a:r>
              <a:rPr lang="en-US" sz="2200" dirty="0"/>
              <a:t>e.g. Hand and eye muscles.  </a:t>
            </a:r>
            <a:r>
              <a:rPr lang="en-US" sz="1600" b="1" dirty="0">
                <a:solidFill>
                  <a:srgbClr val="00B050"/>
                </a:solidFill>
              </a:rPr>
              <a:t>( low ratio of muscle fibers to motor neurons  )</a:t>
            </a:r>
            <a:endParaRPr lang="en-US" sz="1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200" b="1" dirty="0">
                <a:solidFill>
                  <a:srgbClr val="C00000"/>
                </a:solidFill>
              </a:rPr>
              <a:t>Less precise movements </a:t>
            </a:r>
            <a:r>
              <a:rPr lang="en-US" sz="2200" dirty="0"/>
              <a:t>muscles composed of </a:t>
            </a:r>
            <a:r>
              <a:rPr lang="en-US" sz="2200" u="sng" dirty="0"/>
              <a:t>fewer motor </a:t>
            </a:r>
            <a:r>
              <a:rPr lang="en-US" sz="2200" dirty="0"/>
              <a:t>units with </a:t>
            </a:r>
            <a:r>
              <a:rPr lang="en-US" sz="2200" u="sng" dirty="0"/>
              <a:t>many fibers </a:t>
            </a:r>
            <a:r>
              <a:rPr lang="en-US" sz="2200" dirty="0"/>
              <a:t>per unit </a:t>
            </a:r>
          </a:p>
          <a:p>
            <a:r>
              <a:rPr lang="en-US" sz="2200" dirty="0"/>
              <a:t>e.g. Trunk muscles.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b="1" dirty="0">
                <a:solidFill>
                  <a:srgbClr val="00B050"/>
                </a:solidFill>
              </a:rPr>
              <a:t>( High ratio of muscle fibers to motor neurons )</a:t>
            </a:r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132" y="4437117"/>
            <a:ext cx="4909254" cy="17625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6410" y="4437117"/>
            <a:ext cx="5567169" cy="15799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ash"/>
          </a:ln>
        </p:spPr>
        <p:txBody>
          <a:bodyPr wrap="square" lIns="101590" tIns="50795" rIns="101590" bIns="50795" rtlCol="0">
            <a:spAutoFit/>
          </a:bodyPr>
          <a:lstStyle/>
          <a:p>
            <a:pPr algn="r" rtl="1"/>
            <a:r>
              <a:rPr lang="ar-SA" sz="16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شرح : </a:t>
            </a:r>
          </a:p>
          <a:p>
            <a:pPr algn="r" rtl="1"/>
            <a:endParaRPr lang="ar-SA" sz="16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7468" indent="-317468" algn="r" rtl="1">
              <a:buFontTx/>
              <a:buChar char="-"/>
            </a:pPr>
            <a:r>
              <a:rPr lang="ar-SA" sz="16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إذا كانت العضلة تحتاج إلى دقة في العمل ( مثل اليد والعين ) يكون لديها عدد عالي من ال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 unit</a:t>
            </a:r>
            <a:r>
              <a:rPr lang="ar-SA" sz="16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، وكُل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 unit  </a:t>
            </a:r>
            <a:r>
              <a:rPr lang="ar-SA" sz="16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ترتبط بعدد قليل من ال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muscle fibers </a:t>
            </a:r>
            <a:r>
              <a:rPr lang="ar-SA" sz="16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بحيث تستطيع ال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 unit </a:t>
            </a:r>
            <a:r>
              <a:rPr lang="ar-SA" sz="16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التحكم الدقيق بهذا العدد القليل من ألالياف العصبية 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04" y="134144"/>
            <a:ext cx="10969943" cy="990600"/>
          </a:xfrm>
        </p:spPr>
        <p:txBody>
          <a:bodyPr>
            <a:normAutofit/>
          </a:bodyPr>
          <a:lstStyle/>
          <a:p>
            <a:r>
              <a:rPr lang="en-US" dirty="0"/>
              <a:t>Motor Unit Recruitment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(توظيف الوحدات الحركية )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1263" y="1219200"/>
            <a:ext cx="11326308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u="sng" dirty="0"/>
              <a:t>Motor Unit Pool </a:t>
            </a:r>
            <a:r>
              <a:rPr lang="en-US" sz="2200" u="sng" dirty="0"/>
              <a:t>: </a:t>
            </a:r>
            <a:r>
              <a:rPr lang="en-US" sz="2200" dirty="0"/>
              <a:t>The group of motor units supplying a single muscle. </a:t>
            </a:r>
            <a:endParaRPr lang="en-US" sz="2200" i="1" dirty="0"/>
          </a:p>
          <a:p>
            <a:pPr marL="0" indent="0">
              <a:buNone/>
            </a:pPr>
            <a:r>
              <a:rPr lang="en-US" sz="2200" dirty="0">
                <a:cs typeface="Times New Roman" pitchFamily="18" charset="0"/>
              </a:rPr>
              <a:t>The nervous system can increases force production in two ways: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C00000"/>
                </a:solidFill>
                <a:cs typeface="Times New Roman" pitchFamily="18" charset="0"/>
              </a:rPr>
              <a:t>1) Recruitment of new motor units:</a:t>
            </a:r>
          </a:p>
          <a:p>
            <a:pPr marL="609539" lvl="2" indent="0">
              <a:buNone/>
            </a:pPr>
            <a:r>
              <a:rPr lang="en-US" sz="2000" dirty="0">
                <a:cs typeface="Times New Roman" pitchFamily="18" charset="0"/>
              </a:rPr>
              <a:t>   It is the </a:t>
            </a:r>
            <a:r>
              <a:rPr lang="en-US" sz="2000" dirty="0"/>
              <a:t>progressive activation of a muscle by successive recruitment of contractile units (motor units) to accomplish increasing degrees of contractile strength (force).</a:t>
            </a:r>
            <a:endParaRPr lang="en-US" sz="2000" dirty="0">
              <a:cs typeface="Times New Roman" pitchFamily="18" charset="0"/>
            </a:endParaRPr>
          </a:p>
          <a:p>
            <a:pPr marL="317468" indent="-317468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B050"/>
                </a:solidFill>
              </a:rPr>
              <a:t>If the stimulus is low, the small motor units will be activated.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( small number of muscle fibers will contract )</a:t>
            </a:r>
            <a:endParaRPr lang="en-US" sz="3600" dirty="0"/>
          </a:p>
          <a:p>
            <a:pPr marL="317468" indent="-317468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B050"/>
                </a:solidFill>
              </a:rPr>
              <a:t>If the stimulus is higher, the large motor units will be activated 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</a:rPr>
              <a:t>( more muscle fibers will contract )</a:t>
            </a:r>
            <a:endParaRPr lang="en-US" sz="3100" dirty="0"/>
          </a:p>
          <a:p>
            <a:pPr marL="317468" indent="-317468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B050"/>
                </a:solidFill>
              </a:rPr>
              <a:t>While if the stimulus is highest, the largest motor unit will be activated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( the whole muscle will contract )</a:t>
            </a: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2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200" dirty="0">
              <a:cs typeface="Times New Roman" pitchFamily="18" charset="0"/>
            </a:endParaRPr>
          </a:p>
          <a:p>
            <a:pPr marL="0" indent="0">
              <a:buNone/>
            </a:pPr>
            <a:endParaRPr lang="en-US" sz="2200" dirty="0">
              <a:cs typeface="Times New Roman" pitchFamily="18" charset="0"/>
            </a:endParaRPr>
          </a:p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motorunit"/>
          <p:cNvPicPr>
            <a:picLocks noChangeAspect="1" noChangeArrowheads="1"/>
          </p:cNvPicPr>
          <p:nvPr/>
        </p:nvPicPr>
        <p:blipFill rotWithShape="1">
          <a:blip r:embed="rId2"/>
          <a:srcRect l="4455" t="49573" r="3826" b="4885"/>
          <a:stretch/>
        </p:blipFill>
        <p:spPr bwMode="auto">
          <a:xfrm>
            <a:off x="9549919" y="1556794"/>
            <a:ext cx="2423300" cy="1226386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</p:pic>
      <p:pic>
        <p:nvPicPr>
          <p:cNvPr id="7" name="Picture 6" descr="muscle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4487" y="4653136"/>
            <a:ext cx="6358712" cy="15800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6698" y="4417278"/>
            <a:ext cx="5062905" cy="15799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ash"/>
          </a:ln>
        </p:spPr>
        <p:txBody>
          <a:bodyPr wrap="square" lIns="101590" tIns="50795" rIns="101590" bIns="50795">
            <a:spAutoFit/>
          </a:bodyPr>
          <a:lstStyle/>
          <a:p>
            <a:pPr algn="r" rtl="1"/>
            <a:r>
              <a:rPr lang="ar-SA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شرح: </a:t>
            </a:r>
            <a:endParaRPr lang="en-US" sz="13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الحالات الطبيعية عندما لا نحتاج إنقباض عالي لا تكون جميع ال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 unit </a:t>
            </a:r>
            <a:r>
              <a:rPr lang="ar-SA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تشتغل، لكن مجرد ما نحتاج لجهد إضافي، يزداد عدد ال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 unit </a:t>
            </a:r>
            <a:r>
              <a:rPr lang="ar-SA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الشغالة، فكل 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 unit </a:t>
            </a:r>
            <a:r>
              <a:rPr lang="ar-SA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تشغل ال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muscle fibers </a:t>
            </a:r>
            <a:r>
              <a:rPr lang="ar-SA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حقاتها، مما يزيد الانقباض.</a:t>
            </a:r>
          </a:p>
          <a:p>
            <a:pPr algn="r" rtl="1"/>
            <a:endParaRPr lang="ar-SA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إذاً بإختصار ال 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 unit recruitment</a:t>
            </a:r>
            <a:r>
              <a:rPr lang="ar-SA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راح يزيد عدد ال 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activated motor unit</a:t>
            </a:r>
            <a:r>
              <a:rPr lang="ar-SA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فبالتالي راح تزداد ال 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muscle contraction</a:t>
            </a:r>
            <a:r>
              <a:rPr lang="ar-SA" sz="1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04" y="152400"/>
            <a:ext cx="10969943" cy="990600"/>
          </a:xfrm>
        </p:spPr>
        <p:txBody>
          <a:bodyPr/>
          <a:lstStyle/>
          <a:p>
            <a:r>
              <a:rPr lang="en-US" dirty="0"/>
              <a:t>Increasing Stimulation Force</a:t>
            </a:r>
          </a:p>
        </p:txBody>
      </p:sp>
      <p:pic>
        <p:nvPicPr>
          <p:cNvPr id="4" name="Picture 7" descr="C:\Users\USER\Desktop\New 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0168" y="1281018"/>
            <a:ext cx="3551469" cy="165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286384" y="3050087"/>
            <a:ext cx="5297204" cy="748913"/>
          </a:xfrm>
          <a:prstGeom prst="rect">
            <a:avLst/>
          </a:prstGeom>
          <a:noFill/>
        </p:spPr>
        <p:txBody>
          <a:bodyPr wrap="square" lIns="101590" tIns="50795" rIns="101590" bIns="50795" rtlCol="0">
            <a:spAutoFit/>
          </a:bodyPr>
          <a:lstStyle/>
          <a:p>
            <a:pPr algn="r" rtl="1"/>
            <a:r>
              <a:rPr lang="ar-SA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شرح: </a:t>
            </a:r>
          </a:p>
          <a:p>
            <a:pPr algn="r" rtl="1"/>
            <a:r>
              <a:rPr lang="ar-SA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البداية كان عدد تكرار ال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stimulus</a:t>
            </a:r>
            <a:r>
              <a:rPr lang="ar-SA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لكل ثانية , في كل مرة يزيد فيها التكرار راح تزيد ال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muscle contraction </a:t>
            </a:r>
            <a:r>
              <a:rPr lang="ar-SA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الى ما توصل مرحلة  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maximum contraction</a:t>
            </a:r>
            <a:r>
              <a:rPr lang="ar-SA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tetany </a:t>
            </a:r>
            <a:r>
              <a:rPr lang="ar-SA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165974" y="3789040"/>
            <a:ext cx="3839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5502" y="3519627"/>
            <a:ext cx="6321358" cy="1641465"/>
          </a:xfrm>
          <a:prstGeom prst="rect">
            <a:avLst/>
          </a:prstGeom>
          <a:noFill/>
        </p:spPr>
        <p:txBody>
          <a:bodyPr wrap="square" lIns="101590" tIns="50795" rIns="101590" bIns="50795" rtlCol="0">
            <a:spAutoFit/>
          </a:bodyPr>
          <a:lstStyle/>
          <a:p>
            <a:pPr marL="317468" indent="-317468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AHCs fire at </a:t>
            </a:r>
            <a:r>
              <a:rPr lang="en-US" dirty="0" smtClean="0"/>
              <a:t>slow rates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slow </a:t>
            </a:r>
            <a:r>
              <a:rPr lang="en-US" dirty="0">
                <a:sym typeface="Wingdings" pitchFamily="2" charset="2"/>
              </a:rPr>
              <a:t>MUPs </a:t>
            </a:r>
          </a:p>
          <a:p>
            <a:pPr lvl="1"/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weaker </a:t>
            </a:r>
            <a:r>
              <a:rPr lang="en-US" dirty="0">
                <a:sym typeface="Wingdings" pitchFamily="2" charset="2"/>
              </a:rPr>
              <a:t>contraction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/>
          </a:p>
          <a:p>
            <a:pPr marL="317468" indent="-317468">
              <a:buFont typeface="Arial" charset="0"/>
              <a:buChar char="•"/>
            </a:pPr>
            <a:endParaRPr lang="en-US" dirty="0"/>
          </a:p>
          <a:p>
            <a:pPr marL="317468" indent="-317468">
              <a:buFont typeface="Arial" charset="0"/>
              <a:buChar char="•"/>
            </a:pPr>
            <a:r>
              <a:rPr lang="en-US" dirty="0"/>
              <a:t>If AHCs fire at very fast rates </a:t>
            </a:r>
            <a:r>
              <a:rPr lang="en-US" dirty="0">
                <a:sym typeface="Wingdings" pitchFamily="2" charset="2"/>
              </a:rPr>
              <a:t> fast MUPs </a:t>
            </a:r>
          </a:p>
          <a:p>
            <a:pPr marL="825417" lvl="1" indent="-317468">
              <a:buFont typeface="Wingdings" charset="2"/>
              <a:buChar char="à"/>
            </a:pPr>
            <a:r>
              <a:rPr lang="en-US" dirty="0" smtClean="0">
                <a:sym typeface="Wingdings" pitchFamily="2" charset="2"/>
              </a:rPr>
              <a:t>stronger </a:t>
            </a:r>
            <a:r>
              <a:rPr lang="en-US" dirty="0">
                <a:sym typeface="Wingdings" pitchFamily="2" charset="2"/>
              </a:rPr>
              <a:t>contraction</a:t>
            </a:r>
            <a:r>
              <a:rPr lang="en-US" dirty="0" smtClean="0">
                <a:sym typeface="Wingdings" pitchFamily="2" charset="2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307" y="1340768"/>
            <a:ext cx="6696817" cy="2041574"/>
          </a:xfrm>
          <a:prstGeom prst="rect">
            <a:avLst/>
          </a:prstGeom>
          <a:noFill/>
        </p:spPr>
        <p:txBody>
          <a:bodyPr wrap="square" lIns="101590" tIns="50795" rIns="101590" bIns="50795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Second way the nervous system can </a:t>
            </a:r>
            <a:r>
              <a:rPr lang="en-US" sz="22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increase force production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    </a:t>
            </a:r>
            <a:r>
              <a:rPr lang="en-US" dirty="0">
                <a:solidFill>
                  <a:srgbClr val="C00000"/>
                </a:solidFill>
                <a:cs typeface="Times New Roman" pitchFamily="18" charset="0"/>
              </a:rPr>
              <a:t>2) Increasing stimulation frequency (rate coding):</a:t>
            </a:r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>
                <a:cs typeface="Times New Roman" pitchFamily="18" charset="0"/>
              </a:rPr>
              <a:t>     I</a:t>
            </a:r>
            <a:r>
              <a:rPr lang="en-US" dirty="0"/>
              <a:t>ncreasing frequency of action potentials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(by increasing the impulses)</a:t>
            </a:r>
            <a:r>
              <a:rPr lang="en-US" dirty="0"/>
              <a:t> will result in a stronger force of contraction.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500" y="5178913"/>
            <a:ext cx="5663155" cy="410359"/>
          </a:xfrm>
          <a:prstGeom prst="rect">
            <a:avLst/>
          </a:prstGeom>
          <a:noFill/>
        </p:spPr>
        <p:txBody>
          <a:bodyPr wrap="square" lIns="101590" tIns="50795" rIns="101590" bIns="50795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(</a:t>
            </a:r>
            <a:r>
              <a:rPr lang="en-US" b="1" u="sng" dirty="0" smtClean="0">
                <a:solidFill>
                  <a:srgbClr val="FF0000"/>
                </a:solidFill>
              </a:rPr>
              <a:t>MUPs)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 motor </a:t>
            </a:r>
            <a:r>
              <a:rPr lang="en-US" dirty="0"/>
              <a:t>unit </a:t>
            </a:r>
            <a:r>
              <a:rPr lang="en-US" dirty="0" smtClean="0"/>
              <a:t>potentials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60330" y="3951060"/>
            <a:ext cx="5809934" cy="250323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ash"/>
          </a:ln>
        </p:spPr>
        <p:txBody>
          <a:bodyPr wrap="square" lIns="101590" tIns="50795" rIns="101590" bIns="50795" rtlCol="0">
            <a:spAutoFit/>
          </a:bodyPr>
          <a:lstStyle/>
          <a:p>
            <a:pPr algn="r" rtl="1"/>
            <a:r>
              <a:rPr lang="ar-SA" sz="13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شرح :</a:t>
            </a:r>
          </a:p>
          <a:p>
            <a:pPr algn="r" rtl="1"/>
            <a:endParaRPr lang="ar-SA" sz="13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13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-في الطريقة الأولى كان يزيد عدد ال</a:t>
            </a:r>
            <a:r>
              <a:rPr lang="en-US" sz="13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 unit</a:t>
            </a:r>
            <a:r>
              <a:rPr lang="ar-SA" sz="13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، طيب فرضاً اشتغلت كل ال</a:t>
            </a:r>
            <a:r>
              <a:rPr lang="en-US" sz="13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 unit </a:t>
            </a:r>
            <a:r>
              <a:rPr lang="ar-SA" sz="13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وما زلنا نحتاج إنقباض أعلى ؟ أو انه اساساً العضلة تحتوي عدد قليل من ال</a:t>
            </a:r>
            <a:r>
              <a:rPr lang="en-US" sz="13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 unit </a:t>
            </a:r>
            <a:r>
              <a:rPr lang="ar-SA" sz="13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ar-SA" sz="13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مثل العضلات ما بين الاصابع )؟</a:t>
            </a:r>
          </a:p>
          <a:p>
            <a:pPr algn="r" rtl="1"/>
            <a:endParaRPr lang="ar-SA" sz="13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13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-&gt; تلقائياً راح تزيد عدد </a:t>
            </a:r>
            <a:r>
              <a:rPr lang="en-US" sz="13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Impulses </a:t>
            </a:r>
            <a:r>
              <a:rPr lang="ar-SA" sz="13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 الثانية الواحدة مما يزيد ال</a:t>
            </a:r>
            <a:r>
              <a:rPr lang="en-US" sz="13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potentials </a:t>
            </a:r>
            <a:r>
              <a:rPr lang="ar-SA" sz="13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فيزداد عندي الانقباض.</a:t>
            </a:r>
          </a:p>
          <a:p>
            <a:pPr algn="r" rtl="1"/>
            <a:endParaRPr lang="ar-SA" sz="13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481" indent="-190481" algn="r" rtl="1">
              <a:buFontTx/>
              <a:buChar char="-"/>
            </a:pPr>
            <a:r>
              <a:rPr lang="ar-SA" sz="13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لكن هذه الطريقة تجعل العضلة في حاله إجهاد بدون راحة</a:t>
            </a:r>
          </a:p>
          <a:p>
            <a:pPr algn="r" rtl="1"/>
            <a:r>
              <a:rPr lang="ar-SA" sz="13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13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 contraction without relaxation”</a:t>
            </a:r>
            <a:r>
              <a:rPr lang="ar-SA" sz="13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فبيكون فيه نقطة قصوى توقف عندها ال</a:t>
            </a:r>
            <a:r>
              <a:rPr lang="en-US" sz="13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Impulses </a:t>
            </a:r>
            <a:r>
              <a:rPr lang="ar-SA" sz="13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اللي هي (</a:t>
            </a:r>
            <a:r>
              <a:rPr lang="en-US" sz="13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contraction</a:t>
            </a:r>
            <a:r>
              <a:rPr lang="ar-SA" sz="13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endParaRPr lang="ar-SA" sz="13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700" dirty="0">
                <a:latin typeface="Calibri" panose="020F0502020204030204" pitchFamily="34" charset="0"/>
              </a:rPr>
              <a:t>The force produced by a single motor unit is determined  by </a:t>
            </a:r>
            <a:r>
              <a:rPr lang="ar-SA" sz="2700" dirty="0">
                <a:latin typeface="Calibri" panose="020F0502020204030204" pitchFamily="34" charset="0"/>
                <a:sym typeface="Wingdings" pitchFamily="2" charset="2"/>
              </a:rPr>
              <a:t>:</a:t>
            </a:r>
            <a:endParaRPr lang="en-US" sz="2700" dirty="0">
              <a:latin typeface="Calibri" panose="020F0502020204030204" pitchFamily="34" charset="0"/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700" dirty="0">
                <a:latin typeface="Calibri" panose="020F0502020204030204" pitchFamily="34" charset="0"/>
              </a:rPr>
              <a:t>The </a:t>
            </a:r>
            <a:r>
              <a:rPr lang="en-US" sz="2700" u="sng" dirty="0">
                <a:latin typeface="Calibri" panose="020F0502020204030204" pitchFamily="34" charset="0"/>
              </a:rPr>
              <a:t>number of muscle fibers</a:t>
            </a:r>
            <a:r>
              <a:rPr lang="en-US" sz="2700" dirty="0">
                <a:latin typeface="Calibri" panose="020F0502020204030204" pitchFamily="34" charset="0"/>
              </a:rPr>
              <a:t> in the unit. </a:t>
            </a:r>
            <a:r>
              <a:rPr lang="ar-SA" sz="2700" dirty="0">
                <a:latin typeface="Calibri" panose="020F0502020204030204" pitchFamily="34" charset="0"/>
              </a:rPr>
              <a:t>  </a:t>
            </a:r>
          </a:p>
          <a:p>
            <a:pPr marL="0" indent="0" algn="ctr">
              <a:buNone/>
            </a:pPr>
            <a:r>
              <a:rPr lang="ar-SA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   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( as numbers of muscle fibers increase , the force will be increased )</a:t>
            </a:r>
          </a:p>
          <a:p>
            <a:pPr marL="0" indent="0" algn="ctr">
              <a:buNone/>
            </a:pPr>
            <a:endParaRPr lang="en-US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700" dirty="0">
                <a:latin typeface="Calibri" panose="020F0502020204030204" pitchFamily="34" charset="0"/>
              </a:rPr>
              <a:t>The </a:t>
            </a:r>
            <a:r>
              <a:rPr lang="en-US" sz="2700" u="sng" dirty="0">
                <a:latin typeface="Calibri" panose="020F0502020204030204" pitchFamily="34" charset="0"/>
              </a:rPr>
              <a:t>frequency</a:t>
            </a:r>
            <a:r>
              <a:rPr lang="en-US" sz="2700" dirty="0">
                <a:latin typeface="Calibri" panose="020F0502020204030204" pitchFamily="34" charset="0"/>
              </a:rPr>
              <a:t> with which the muscle fibers are stimulated by their innervating axon.</a:t>
            </a:r>
          </a:p>
          <a:p>
            <a:pPr marL="0" indent="0" algn="ctr">
              <a:buNone/>
            </a:pPr>
            <a:r>
              <a:rPr lang="en-US" sz="27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( as the frequency of stimulus increase, the force will be increased )</a:t>
            </a:r>
          </a:p>
          <a:p>
            <a:pPr marL="0" indent="0">
              <a:buNone/>
            </a:pPr>
            <a:endParaRPr lang="en-US" sz="20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</a:rPr>
              <a:t>Generally, this allows a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2 to 4-fold </a:t>
            </a:r>
            <a:r>
              <a:rPr lang="en-US" sz="2000" dirty="0">
                <a:latin typeface="Calibri" panose="020F0502020204030204" pitchFamily="34" charset="0"/>
              </a:rPr>
              <a:t>change in force.</a:t>
            </a:r>
          </a:p>
          <a:p>
            <a:pPr marL="0" indent="0">
              <a:buNone/>
            </a:pPr>
            <a:endParaRPr lang="en-US" sz="20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0969943" cy="990600"/>
          </a:xfrm>
        </p:spPr>
        <p:txBody>
          <a:bodyPr/>
          <a:lstStyle/>
          <a:p>
            <a:r>
              <a:rPr lang="en-US" dirty="0"/>
              <a:t>Force of a Single Motor Unit</a:t>
            </a:r>
          </a:p>
        </p:txBody>
      </p:sp>
      <p:pic>
        <p:nvPicPr>
          <p:cNvPr id="5" name="Picture 4" descr="C:\Users\USER\Desktop\Pictures\New Picture (3).png"/>
          <p:cNvPicPr>
            <a:picLocks noChangeAspect="1" noChangeArrowheads="1"/>
          </p:cNvPicPr>
          <p:nvPr/>
        </p:nvPicPr>
        <p:blipFill rotWithShape="1">
          <a:blip r:embed="rId2"/>
          <a:srcRect t="70753"/>
          <a:stretch/>
        </p:blipFill>
        <p:spPr>
          <a:xfrm>
            <a:off x="7248818" y="4509151"/>
            <a:ext cx="4604740" cy="167146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682" t="30641" r="15625" b="9091"/>
          <a:stretch/>
        </p:blipFill>
        <p:spPr>
          <a:xfrm>
            <a:off x="431278" y="1196752"/>
            <a:ext cx="11574013" cy="5112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3163" y="404664"/>
            <a:ext cx="4212672" cy="656580"/>
          </a:xfrm>
          <a:prstGeom prst="rect">
            <a:avLst/>
          </a:prstGeom>
        </p:spPr>
        <p:txBody>
          <a:bodyPr wrap="none" lIns="101590" tIns="50795" rIns="101590" bIns="50795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Size </a:t>
            </a: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Principle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902441" y="3861051"/>
            <a:ext cx="1535770" cy="287248"/>
          </a:xfrm>
          <a:prstGeom prst="rect">
            <a:avLst/>
          </a:prstGeom>
          <a:noFill/>
        </p:spPr>
        <p:txBody>
          <a:bodyPr wrap="square" lIns="101590" tIns="50795" rIns="101590" bIns="50795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(moderate)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9091" y="3573019"/>
            <a:ext cx="2015699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0" tIns="50795" rIns="101590" bIns="50795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98695" y="3753036"/>
            <a:ext cx="2015699" cy="828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0" tIns="50795" rIns="101590" bIns="50795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61961" y="3618192"/>
            <a:ext cx="2207670" cy="74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0" tIns="50795" rIns="101590" bIns="50795"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 and Size </a:t>
            </a:r>
            <a:r>
              <a:rPr lang="en-US" dirty="0" smtClean="0"/>
              <a:t>Principle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" t="6946" r="4690" b="4425"/>
          <a:stretch/>
        </p:blipFill>
        <p:spPr>
          <a:xfrm>
            <a:off x="6478359" y="1289558"/>
            <a:ext cx="5101028" cy="50405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" r="2328" b="4152"/>
          <a:stretch/>
        </p:blipFill>
        <p:spPr>
          <a:xfrm>
            <a:off x="609464" y="1193630"/>
            <a:ext cx="4527164" cy="5136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3026" y="1700812"/>
            <a:ext cx="3029418" cy="656580"/>
          </a:xfrm>
          <a:prstGeom prst="rect">
            <a:avLst/>
          </a:prstGeom>
          <a:noFill/>
        </p:spPr>
        <p:txBody>
          <a:bodyPr wrap="square" lIns="101590" tIns="50795" rIns="101590" bIns="50795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Here, X has very low frequency of stimulation.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9357942" y="278545"/>
            <a:ext cx="2571197" cy="410359"/>
          </a:xfrm>
          <a:prstGeom prst="rect">
            <a:avLst/>
          </a:prstGeom>
          <a:noFill/>
          <a:ln>
            <a:solidFill>
              <a:srgbClr val="933B95"/>
            </a:solidFill>
          </a:ln>
        </p:spPr>
        <p:txBody>
          <a:bodyPr wrap="none" lIns="101590" tIns="50795" rIns="101590" bIns="50795" rtlCol="0">
            <a:spAutoFit/>
          </a:bodyPr>
          <a:lstStyle/>
          <a:p>
            <a:r>
              <a:rPr lang="en-US" dirty="0" smtClean="0">
                <a:solidFill>
                  <a:srgbClr val="933B95"/>
                </a:solidFill>
              </a:rPr>
              <a:t>Only in Females’ Slides</a:t>
            </a:r>
            <a:endParaRPr lang="en-US" dirty="0">
              <a:solidFill>
                <a:srgbClr val="933B9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</a:t>
            </a:r>
            <a:r>
              <a:rPr lang="en-US" dirty="0" smtClean="0"/>
              <a:t>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2700" b="1" dirty="0">
                <a:solidFill>
                  <a:srgbClr val="C00000"/>
                </a:solidFill>
              </a:rPr>
              <a:t>Rate coding refers to the motor unit firing rate</a:t>
            </a:r>
            <a:r>
              <a:rPr lang="en-US" sz="2700" dirty="0"/>
              <a:t>.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200" dirty="0"/>
              <a:t>Active motor units can discharge at higher frequencies to generate greater tensions.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Example: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5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times or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10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times per second for the same motor unit</a:t>
            </a:r>
            <a:endParaRPr lang="en-US" sz="22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31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700" b="1" dirty="0">
                <a:solidFill>
                  <a:srgbClr val="C00000"/>
                </a:solidFill>
              </a:rPr>
              <a:t>        Recruitment               VS              Rate Coding</a:t>
            </a:r>
          </a:p>
          <a:p>
            <a:endParaRPr lang="en-US" sz="27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02441" y="3573016"/>
            <a:ext cx="0" cy="230425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87101" y="3473316"/>
            <a:ext cx="4031398" cy="3180348"/>
          </a:xfrm>
          <a:prstGeom prst="rect">
            <a:avLst/>
          </a:prstGeom>
          <a:noFill/>
        </p:spPr>
        <p:txBody>
          <a:bodyPr wrap="square" lIns="101590" tIns="50795" rIns="101590" bIns="50795" rtlCol="0">
            <a:spAutoFit/>
          </a:bodyPr>
          <a:lstStyle/>
          <a:p>
            <a:pPr marL="317468" indent="-317468">
              <a:buFont typeface="Wingdings" panose="05000000000000000000" pitchFamily="2" charset="2"/>
              <a:buChar char="v"/>
            </a:pPr>
            <a:r>
              <a:rPr lang="en-US" dirty="0"/>
              <a:t>Large muscles </a:t>
            </a:r>
          </a:p>
          <a:p>
            <a:endParaRPr lang="en-US" dirty="0"/>
          </a:p>
          <a:p>
            <a:pPr marL="317468" indent="-317468">
              <a:buFont typeface="Wingdings" panose="05000000000000000000" pitchFamily="2" charset="2"/>
              <a:buChar char="v"/>
            </a:pPr>
            <a:r>
              <a:rPr lang="en-US" dirty="0"/>
              <a:t>Ex: deltoid</a:t>
            </a:r>
          </a:p>
          <a:p>
            <a:endParaRPr lang="en-US" dirty="0"/>
          </a:p>
          <a:p>
            <a:pPr marL="317468" indent="-317468">
              <a:buFont typeface="Wingdings" panose="05000000000000000000" pitchFamily="2" charset="2"/>
              <a:buChar char="v"/>
            </a:pPr>
            <a:r>
              <a:rPr lang="en-US" dirty="0"/>
              <a:t>Rely more on recruitment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of motor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units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Reason: muscle fibers &amp; motor unit are more.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86388" y="3473316"/>
            <a:ext cx="4127383" cy="3180348"/>
          </a:xfrm>
          <a:prstGeom prst="rect">
            <a:avLst/>
          </a:prstGeom>
          <a:noFill/>
        </p:spPr>
        <p:txBody>
          <a:bodyPr wrap="square" lIns="101590" tIns="50795" rIns="101590" bIns="50795" rtlCol="0">
            <a:spAutoFit/>
          </a:bodyPr>
          <a:lstStyle/>
          <a:p>
            <a:pPr marL="317468" indent="-317468">
              <a:buFont typeface="Wingdings" panose="05000000000000000000" pitchFamily="2" charset="2"/>
              <a:buChar char="v"/>
            </a:pPr>
            <a:r>
              <a:rPr lang="en-US" dirty="0"/>
              <a:t>Small muscles </a:t>
            </a:r>
          </a:p>
          <a:p>
            <a:endParaRPr lang="en-US" dirty="0"/>
          </a:p>
          <a:p>
            <a:pPr marL="317468" indent="-317468">
              <a:buFont typeface="Wingdings" panose="05000000000000000000" pitchFamily="2" charset="2"/>
              <a:buChar char="v"/>
            </a:pPr>
            <a:r>
              <a:rPr lang="en-US" dirty="0"/>
              <a:t>Ex: first dorsal interosseous</a:t>
            </a:r>
          </a:p>
          <a:p>
            <a:endParaRPr lang="en-US" dirty="0"/>
          </a:p>
          <a:p>
            <a:pPr marL="317468" indent="-317468">
              <a:buFont typeface="Wingdings" panose="05000000000000000000" pitchFamily="2" charset="2"/>
              <a:buChar char="v"/>
            </a:pPr>
            <a:r>
              <a:rPr lang="en-US" dirty="0"/>
              <a:t>Rely more on rate </a:t>
            </a:r>
            <a:r>
              <a:rPr lang="en-US" dirty="0" smtClean="0"/>
              <a:t>coding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frequency)</a:t>
            </a:r>
          </a:p>
          <a:p>
            <a:pPr marL="317468" indent="-317468">
              <a:buFont typeface="Wingdings" panose="05000000000000000000" pitchFamily="2" charset="2"/>
              <a:buChar char="v"/>
            </a:pP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Reason: muscle fibers &amp; motor unit are less.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967" y="3171032"/>
            <a:ext cx="1444381" cy="211195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0274390" y="4221090"/>
            <a:ext cx="715296" cy="591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or None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460" y="1371560"/>
            <a:ext cx="10969943" cy="4937760"/>
          </a:xfrm>
        </p:spPr>
        <p:txBody>
          <a:bodyPr>
            <a:normAutofit/>
          </a:bodyPr>
          <a:lstStyle/>
          <a:p>
            <a:r>
              <a:rPr lang="en-US" sz="2200" dirty="0"/>
              <a:t>Motor Units Follows </a:t>
            </a:r>
            <a:r>
              <a:rPr lang="ja-JP" altLang="en-US" sz="2200" dirty="0"/>
              <a:t>“</a:t>
            </a:r>
            <a:r>
              <a:rPr lang="en-US" altLang="ja-JP" sz="2200" dirty="0"/>
              <a:t>all-or-none</a:t>
            </a:r>
            <a:r>
              <a:rPr lang="ja-JP" altLang="en-US" sz="2200" dirty="0"/>
              <a:t>”</a:t>
            </a:r>
            <a:r>
              <a:rPr lang="en-US" altLang="ja-JP" sz="2200" dirty="0"/>
              <a:t> principle – impulse from motor neuron will cause contraction in all muscle fibers it innervates or none.</a:t>
            </a:r>
            <a:endParaRPr lang="ar-SA" altLang="ja-JP" sz="2200" dirty="0"/>
          </a:p>
          <a:p>
            <a:pPr marL="0" indent="0" algn="ctr" rtl="1">
              <a:buNone/>
            </a:pPr>
            <a:r>
              <a:rPr lang="ar-SA" altLang="ja-JP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اذا صار فيه </a:t>
            </a:r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,activation of </a:t>
            </a:r>
            <a:r>
              <a:rPr lang="en-US" altLang="ja-JP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</a:t>
            </a:r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motor neuron</a:t>
            </a:r>
            <a:r>
              <a:rPr lang="ar-SA" altLang="ja-JP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كل الألياف العضلية المرتبطة فيه راح يصير لها </a:t>
            </a:r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contraction</a:t>
            </a:r>
            <a:r>
              <a:rPr lang="ar-SA" altLang="ja-JP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يعني غير ممكن يصير فيه </a:t>
            </a:r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contraction</a:t>
            </a:r>
            <a:r>
              <a:rPr lang="ar-SA" altLang="ja-JP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altLang="ja-JP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لبعض الألياف والياف ثانية ما يصير لها شي)</a:t>
            </a:r>
            <a:endParaRPr lang="en-US" altLang="ja-JP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endParaRPr lang="en-US" altLang="ja-JP" sz="1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ar-SA" altLang="ja-JP" sz="16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200" b="1" dirty="0"/>
              <a:t>In an electrodiagnostic testing (EMG , electromyography) </a:t>
            </a:r>
            <a:r>
              <a:rPr lang="en-US" sz="2200" dirty="0"/>
              <a:t>for  a patient with weakness, careful analysis of the motor unit action potential (MUAP) size, shape, and recruitment pattern can help in distinguishing a </a:t>
            </a:r>
            <a:r>
              <a:rPr lang="en-US" sz="2200" u="sng" dirty="0"/>
              <a:t>myopathy</a:t>
            </a:r>
            <a:r>
              <a:rPr lang="en-US" sz="2200" dirty="0"/>
              <a:t> (problem in muscle) from a </a:t>
            </a:r>
            <a:r>
              <a:rPr lang="en-US" sz="2200" u="sng" dirty="0"/>
              <a:t>neuropathy</a:t>
            </a:r>
            <a:r>
              <a:rPr lang="en-US" sz="2200" dirty="0"/>
              <a:t> (problem in nerve)</a:t>
            </a:r>
            <a:endParaRPr lang="en-US" altLang="ja-JP" sz="22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 rtl="1"/>
            <a:endParaRPr lang="en-US" altLang="ja-JP" sz="16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5014280" y="4772009"/>
            <a:ext cx="3455484" cy="130291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101590" tIns="50795" rIns="101590" bIns="50795" rtlCol="0">
            <a:spAutoFit/>
          </a:bodyPr>
          <a:lstStyle/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Extra info: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EMG is a technique for evaluating and recording the electrical activity produced by skeletal muscles. The signals can be analyzed to detect medical abnormalities, activation level, or recruitment order.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45" y="4771966"/>
            <a:ext cx="3079863" cy="13849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en-US" sz="3100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  <a:ea typeface="Malgun Gothic Semilight" panose="020B0502040204020203" pitchFamily="34" charset="-128"/>
              <a:cs typeface="Arabic Typesetting" panose="03020402040406030203" pitchFamily="66" charset="-78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Recognize the organization of the Nervous System. </a:t>
            </a:r>
            <a:r>
              <a:rPr lang="en-US" sz="3100" dirty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(slide 3,4)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Identify the differences between central nervous system (CNS) &amp; peripheral nervous system (PNS). </a:t>
            </a:r>
            <a:r>
              <a:rPr lang="en-US" sz="3100" dirty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(slide 5)</a:t>
            </a:r>
            <a:endParaRPr lang="en-US" sz="3100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  <a:ea typeface="Malgun Gothic Semilight" panose="020B0502040204020203" pitchFamily="34" charset="-128"/>
              <a:cs typeface="Arabic Typesetting" panose="03020402040406030203" pitchFamily="66" charset="-78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Understand the function &amp; the recruitment of the motor unit.</a:t>
            </a:r>
            <a:r>
              <a:rPr lang="en-US" sz="3100" dirty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 (slide7,12)</a:t>
            </a:r>
            <a:endParaRPr lang="en-US" sz="3100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  <a:ea typeface="Malgun Gothic Semilight" panose="020B0502040204020203" pitchFamily="34" charset="-128"/>
              <a:cs typeface="Arabic Typesetting" panose="03020402040406030203" pitchFamily="66" charset="-78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Appreciate effect of motor units number on motor action performance. </a:t>
            </a:r>
            <a:r>
              <a:rPr lang="en-US" sz="3100" dirty="0">
                <a:solidFill>
                  <a:schemeClr val="bg1">
                    <a:lumMod val="65000"/>
                  </a:schemeClr>
                </a:solidFill>
                <a:latin typeface="Sylfaen" panose="010A0502050306030303" pitchFamily="18" charset="0"/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(slide 8,9,10,11,15,16)</a:t>
            </a:r>
            <a:endParaRPr lang="en-US" sz="3100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  <a:ea typeface="Malgun Gothic Semilight" panose="020B0502040204020203" pitchFamily="34" charset="-128"/>
              <a:cs typeface="Arabic Typesetting" panose="03020402040406030203" pitchFamily="66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3100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  <a:ea typeface="Malgun Gothic Semilight" panose="020B0502040204020203" pitchFamily="34" charset="-128"/>
              <a:cs typeface="Arabic Typesetting" panose="03020402040406030203" pitchFamily="66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270" y="3789040"/>
            <a:ext cx="10969943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Link to Editing File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/>
            </a:r>
            <a:br>
              <a:rPr lang="en-US" sz="2000" b="1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</a:br>
            <a:r>
              <a:rPr lang="en-US" sz="2000" dirty="0" smtClean="0"/>
              <a:t>(Please be sure to check this file frequently for any edits or updates on all of our lectures.)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20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240" y="5304110"/>
            <a:ext cx="6623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u="sng" dirty="0">
                <a:solidFill>
                  <a:srgbClr val="464653"/>
                </a:solidFill>
              </a:rPr>
              <a:t>References: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64653"/>
                </a:solidFill>
              </a:rPr>
              <a:t>Girls’ and boys’ slides.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64653"/>
                </a:solidFill>
              </a:rPr>
              <a:t>Guyton and Hall Textbook of Medical Physiology (Thirteenth Edition</a:t>
            </a:r>
            <a:r>
              <a:rPr lang="en-US" sz="1600" dirty="0" smtClean="0">
                <a:solidFill>
                  <a:srgbClr val="464653"/>
                </a:solidFill>
              </a:rPr>
              <a:t>.)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464653"/>
                </a:solidFill>
              </a:rPr>
              <a:t>Science.howstuffworks.com</a:t>
            </a:r>
            <a:endParaRPr lang="en-US" sz="1600" dirty="0">
              <a:solidFill>
                <a:srgbClr val="464653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82907" y="3212976"/>
            <a:ext cx="65263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609449" y="152400"/>
            <a:ext cx="10969943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dirty="0" smtClean="0">
                <a:solidFill>
                  <a:srgbClr val="464653"/>
                </a:solidFill>
              </a:rPr>
              <a:t>Quiz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"/>
          </p:nvPr>
        </p:nvSpPr>
        <p:spPr>
          <a:xfrm>
            <a:off x="603638" y="2060848"/>
            <a:ext cx="10969943" cy="553616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+mj-lt"/>
                <a:hlinkClick r:id="rId3"/>
              </a:rPr>
              <a:t>https://www.onlineexambuilder.com/physiology-motor-unit/exam-116693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51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025" y="0"/>
            <a:ext cx="8227457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Thank you!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26079" y="4385090"/>
            <a:ext cx="3167527" cy="1708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DDE9EC">
                    <a:lumMod val="50000"/>
                  </a:srgbClr>
                </a:solidFill>
              </a:rPr>
              <a:t>Contact us: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  <a:hlinkClick r:id="rId3"/>
              </a:rPr>
              <a:t>Physiology436@gmail.com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@Physiology436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388" y="2451761"/>
            <a:ext cx="4491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US" sz="2800" b="1" dirty="0">
                <a:solidFill>
                  <a:srgbClr val="DDE9EC">
                    <a:lumMod val="50000"/>
                  </a:srgbClr>
                </a:solidFill>
              </a:rPr>
              <a:t>The Physiology 436 Team: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26079" y="3200769"/>
            <a:ext cx="2015699" cy="1149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900" b="1" dirty="0">
                <a:solidFill>
                  <a:srgbClr val="DDE9EC">
                    <a:lumMod val="50000"/>
                  </a:srgbClr>
                </a:solidFill>
              </a:rPr>
              <a:t>Team Leaders: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solidFill>
                  <a:srgbClr val="DDE9EC">
                    <a:lumMod val="75000"/>
                  </a:srgbClr>
                </a:solidFill>
              </a:rPr>
              <a:t>Qaiss  Almuhaideb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solidFill>
                  <a:srgbClr val="DDE9EC">
                    <a:lumMod val="75000"/>
                  </a:srgbClr>
                </a:solidFill>
              </a:rPr>
              <a:t>Lulwah Alshiha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21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3019" y="1735769"/>
            <a:ext cx="8227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ar-SA" sz="1800" dirty="0">
                <a:solidFill>
                  <a:srgbClr val="DDE9EC">
                    <a:lumMod val="75000"/>
                  </a:srgbClr>
                </a:solidFill>
                <a:latin typeface="ArialMT" charset="0"/>
              </a:rPr>
              <a:t>اعمل لترسم بسمة، اعمل لتمسح دمعة، اعمل و أنت تعلم أن الله لا يضيع أجر من أحسن عملا.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98071" y="3200772"/>
            <a:ext cx="2879569" cy="878179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Hassan Al Shammari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Faisal Al Fawaz 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Muhammad Al-Mutlaq</a:t>
            </a:r>
          </a:p>
        </p:txBody>
      </p:sp>
      <p:sp>
        <p:nvSpPr>
          <p:cNvPr id="15" name="Rectangle 8"/>
          <p:cNvSpPr/>
          <p:nvPr/>
        </p:nvSpPr>
        <p:spPr>
          <a:xfrm>
            <a:off x="765824" y="3198579"/>
            <a:ext cx="2879569" cy="1986175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Rana Barasain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Alaa Alaqeel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Leena alwakeel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Munirah aldofyan 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Buthaina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Almajed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Wateen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Alhamoud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Shoag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Al-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bugami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4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461" y="228600"/>
            <a:ext cx="10969942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Organization of the Nervous System</a:t>
            </a:r>
            <a:br>
              <a:rPr lang="en-US" dirty="0"/>
            </a:br>
            <a:r>
              <a:rPr lang="en-US" sz="2200" dirty="0" smtClean="0">
                <a:solidFill>
                  <a:srgbClr val="FF0000"/>
                </a:solidFill>
              </a:rPr>
              <a:t>*Important*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09460" y="1143000"/>
            <a:ext cx="10969943" cy="51663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0" tIns="50795" rIns="101590" bIns="50795"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7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31262" y="152440"/>
            <a:ext cx="11637072" cy="600392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766318" y="4797191"/>
            <a:ext cx="758201" cy="379581"/>
          </a:xfrm>
          <a:prstGeom prst="rect">
            <a:avLst/>
          </a:prstGeom>
          <a:noFill/>
        </p:spPr>
        <p:txBody>
          <a:bodyPr wrap="none" lIns="101590" tIns="50795" rIns="101590" bIns="50795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(PNS)</a:t>
            </a:r>
          </a:p>
        </p:txBody>
      </p:sp>
      <p:sp>
        <p:nvSpPr>
          <p:cNvPr id="5" name="Rectangle 4"/>
          <p:cNvSpPr/>
          <p:nvPr/>
        </p:nvSpPr>
        <p:spPr>
          <a:xfrm>
            <a:off x="6382388" y="4235606"/>
            <a:ext cx="5471182" cy="1800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0" tIns="50795" rIns="101590" bIns="50795"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63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17688" y="1298332"/>
            <a:ext cx="5387046" cy="4937760"/>
          </a:xfrm>
          <a:prstGeom prst="rect">
            <a:avLst/>
          </a:prstGeom>
          <a:solidFill>
            <a:schemeClr val="accent2">
              <a:alpha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0" tIns="50795" rIns="101590" bIns="50795"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7414" y="1298332"/>
            <a:ext cx="4895269" cy="4937760"/>
          </a:xfrm>
          <a:prstGeom prst="rect">
            <a:avLst/>
          </a:prstGeom>
          <a:solidFill>
            <a:schemeClr val="accent2">
              <a:alpha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0" tIns="50795" rIns="101590" bIns="50795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3"/>
            <a:ext cx="10969943" cy="990600"/>
          </a:xfrm>
        </p:spPr>
        <p:txBody>
          <a:bodyPr>
            <a:normAutofit/>
          </a:bodyPr>
          <a:lstStyle/>
          <a:p>
            <a:r>
              <a:rPr lang="en-US" dirty="0"/>
              <a:t>Organization of the Nervous System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4554" y="1352727"/>
            <a:ext cx="4525114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>
                <a:solidFill>
                  <a:srgbClr val="C00000"/>
                </a:solidFill>
              </a:rPr>
              <a:t>The Central Nervous System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000" dirty="0"/>
              <a:t>It is the part that integrates the sensory information that it receives from different parts of the body, and coordinates the body’s activity.</a:t>
            </a:r>
          </a:p>
          <a:p>
            <a:pPr marL="0" indent="0">
              <a:buNone/>
            </a:pPr>
            <a:r>
              <a:rPr lang="en-US" sz="2000" u="sng" dirty="0"/>
              <a:t>It consists of </a:t>
            </a:r>
            <a:r>
              <a:rPr lang="en-US" sz="2000" dirty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The Brain which is protected by the </a:t>
            </a:r>
            <a:r>
              <a:rPr lang="en-US" sz="2000" u="sng" dirty="0"/>
              <a:t>skull</a:t>
            </a:r>
            <a:r>
              <a:rPr lang="en-US" sz="20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The Spinal cord which is protected by the </a:t>
            </a:r>
            <a:r>
              <a:rPr lang="en-US" sz="2000" u="sng" dirty="0"/>
              <a:t>vertebrae</a:t>
            </a:r>
            <a:r>
              <a:rPr lang="en-US" sz="200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u="sng" dirty="0"/>
              <a:t>Both</a:t>
            </a:r>
            <a:r>
              <a:rPr lang="en-US" sz="2000" dirty="0"/>
              <a:t> are enclosed in the meninges.</a:t>
            </a:r>
          </a:p>
          <a:p>
            <a:endParaRPr lang="en-US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04079" y="1484784"/>
            <a:ext cx="4511326" cy="4320480"/>
          </a:xfrm>
          <a:prstGeom prst="rect">
            <a:avLst/>
          </a:prstGeom>
        </p:spPr>
        <p:txBody>
          <a:bodyPr vert="horz" lIns="101590" tIns="50795" rIns="101590" bIns="50795">
            <a:normAutofit fontScale="2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u="sng" dirty="0">
                <a:solidFill>
                  <a:srgbClr val="C00000"/>
                </a:solidFill>
              </a:rPr>
              <a:t>The Peripheral Nervous System (PNS</a:t>
            </a:r>
            <a:r>
              <a:rPr lang="en-US" sz="8000" dirty="0">
                <a:solidFill>
                  <a:srgbClr val="C00000"/>
                </a:solidFill>
              </a:rPr>
              <a:t>):</a:t>
            </a:r>
            <a:r>
              <a:rPr lang="en-US" sz="8000" dirty="0"/>
              <a:t>is divided in terms of function:</a:t>
            </a:r>
          </a:p>
          <a:p>
            <a:r>
              <a:rPr lang="en-US" sz="8000" u="sng" dirty="0">
                <a:solidFill>
                  <a:srgbClr val="C00000"/>
                </a:solidFill>
              </a:rPr>
              <a:t>Sensory Neurons </a:t>
            </a:r>
            <a:r>
              <a:rPr lang="en-US" sz="8000" dirty="0">
                <a:solidFill>
                  <a:schemeClr val="bg2">
                    <a:lumMod val="25000"/>
                  </a:schemeClr>
                </a:solidFill>
              </a:rPr>
              <a:t>: collect information from the various sensors located throughout the body and transmit the information to the brain.</a:t>
            </a:r>
          </a:p>
          <a:p>
            <a:r>
              <a:rPr lang="en-US" sz="8000" u="sng" dirty="0">
                <a:solidFill>
                  <a:srgbClr val="C00000"/>
                </a:solidFill>
              </a:rPr>
              <a:t>Motor Neurons </a:t>
            </a:r>
            <a:r>
              <a:rPr lang="en-US" sz="8000" dirty="0">
                <a:solidFill>
                  <a:schemeClr val="bg2">
                    <a:lumMod val="25000"/>
                  </a:schemeClr>
                </a:solidFill>
              </a:rPr>
              <a:t>: conduct signals to activate muscle contraction. </a:t>
            </a:r>
            <a:endParaRPr lang="en-US" sz="8000" dirty="0"/>
          </a:p>
          <a:p>
            <a:pPr marL="0" indent="0">
              <a:buNone/>
            </a:pPr>
            <a:r>
              <a:rPr lang="en-US" sz="8000" dirty="0"/>
              <a:t>Motor neurons system is subdivided into:</a:t>
            </a:r>
          </a:p>
          <a:p>
            <a:r>
              <a:rPr lang="en-US" sz="8000" dirty="0"/>
              <a:t>Somatic nervous system.</a:t>
            </a:r>
          </a:p>
          <a:p>
            <a:r>
              <a:rPr lang="en-US" sz="8000" dirty="0"/>
              <a:t>Autonomic nervous system.</a:t>
            </a:r>
          </a:p>
          <a:p>
            <a:r>
              <a:rPr lang="en-US" sz="8000" b="1" dirty="0">
                <a:solidFill>
                  <a:srgbClr val="C00000"/>
                </a:solidFill>
              </a:rPr>
              <a:t>Skeletal muscle </a:t>
            </a:r>
            <a:r>
              <a:rPr lang="en-US" sz="8000" dirty="0"/>
              <a:t>activation is initiated through neural activation.</a:t>
            </a:r>
          </a:p>
          <a:p>
            <a:endParaRPr lang="en-US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46600" y="1771315"/>
            <a:ext cx="6472138" cy="3114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Neurons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The neuron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is the building unit of the nervous system which is comprised of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Cell body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Nucleus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Dendrites.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Axon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Myelination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Nodes of Ranvier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Axon terminals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synaptic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end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bulbs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).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Neurotransmitter: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Acetylcholine (ACH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1129" y="1862362"/>
            <a:ext cx="6143082" cy="293250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مستطيل 3">
            <a:hlinkClick r:id="rId4"/>
          </p:cNvPr>
          <p:cNvSpPr/>
          <p:nvPr/>
        </p:nvSpPr>
        <p:spPr>
          <a:xfrm>
            <a:off x="9933862" y="5589240"/>
            <a:ext cx="767885" cy="41129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0" tIns="50795" rIns="101590" bIns="50795"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Bookman Old Style" panose="02050604050505020204" pitchFamily="18" charset="0"/>
              </a:rPr>
              <a:t>α-</a:t>
            </a:r>
            <a:r>
              <a:rPr lang="en-US" dirty="0">
                <a:latin typeface="Bookman Old Style" panose="02050604050505020204" pitchFamily="18" charset="0"/>
              </a:rPr>
              <a:t>Motor Neuron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1" r="36122" b="-1506"/>
          <a:stretch/>
        </p:blipFill>
        <p:spPr>
          <a:xfrm>
            <a:off x="4827132" y="3539172"/>
            <a:ext cx="6192688" cy="2720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669" y="1485616"/>
            <a:ext cx="11183846" cy="2257018"/>
          </a:xfrm>
          <a:prstGeom prst="rect">
            <a:avLst/>
          </a:prstGeom>
          <a:noFill/>
        </p:spPr>
        <p:txBody>
          <a:bodyPr wrap="square" lIns="101590" tIns="50795" rIns="101590" bIns="50795" rtlCol="0">
            <a:spAutoFit/>
          </a:bodyPr>
          <a:lstStyle/>
          <a:p>
            <a:pPr marL="317468" indent="-317468">
              <a:buFont typeface="Wingdings" panose="05000000000000000000" pitchFamily="2" charset="2"/>
              <a:buChar char="v"/>
            </a:pPr>
            <a:r>
              <a:rPr lang="en-US" b="1" dirty="0" smtClean="0"/>
              <a:t>Motor unit : </a:t>
            </a:r>
            <a:r>
              <a:rPr lang="en-US" dirty="0" smtClean="0"/>
              <a:t>is an </a:t>
            </a:r>
            <a:r>
              <a:rPr lang="el-GR" dirty="0"/>
              <a:t>α-</a:t>
            </a:r>
            <a:r>
              <a:rPr lang="en-US" dirty="0"/>
              <a:t>Motor Neuron </a:t>
            </a:r>
            <a:endParaRPr lang="en-US" b="1" dirty="0" smtClean="0"/>
          </a:p>
          <a:p>
            <a:pPr marL="317468" indent="-317468">
              <a:buFont typeface="Wingdings" panose="05000000000000000000" pitchFamily="2" charset="2"/>
              <a:buChar char="v"/>
            </a:pPr>
            <a:r>
              <a:rPr lang="en-US" b="1" dirty="0" smtClean="0"/>
              <a:t>Location of </a:t>
            </a:r>
            <a:r>
              <a:rPr lang="el-GR" b="1" dirty="0"/>
              <a:t>α-</a:t>
            </a:r>
            <a:r>
              <a:rPr lang="en-US" b="1" dirty="0"/>
              <a:t>Motor Neuron </a:t>
            </a:r>
            <a:r>
              <a:rPr lang="en-US" b="1" dirty="0" smtClean="0"/>
              <a:t> :</a:t>
            </a:r>
            <a:r>
              <a:rPr lang="en-US" dirty="0" smtClean="0"/>
              <a:t> in </a:t>
            </a:r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anterior horn cell </a:t>
            </a:r>
            <a:r>
              <a:rPr lang="en-US" dirty="0"/>
              <a:t>(</a:t>
            </a:r>
            <a:r>
              <a:rPr lang="en-US" b="1" dirty="0">
                <a:solidFill>
                  <a:srgbClr val="C00000"/>
                </a:solidFill>
              </a:rPr>
              <a:t>AHC</a:t>
            </a:r>
            <a:r>
              <a:rPr lang="en-US" dirty="0" smtClean="0"/>
              <a:t>)</a:t>
            </a:r>
            <a:r>
              <a:rPr lang="ar-SA" dirty="0" smtClean="0"/>
              <a:t>  </a:t>
            </a:r>
            <a:r>
              <a:rPr lang="en-US" dirty="0" smtClean="0"/>
              <a:t>and it is responsible </a:t>
            </a:r>
            <a:r>
              <a:rPr lang="en-US" dirty="0" smtClean="0">
                <a:solidFill>
                  <a:srgbClr val="C00000"/>
                </a:solidFill>
              </a:rPr>
              <a:t>for innervating the skeletal muscle fibers </a:t>
            </a:r>
            <a:r>
              <a:rPr lang="en-US" dirty="0" smtClean="0"/>
              <a:t>and their contraction. </a:t>
            </a:r>
          </a:p>
          <a:p>
            <a:pPr marL="317468" indent="-317468">
              <a:buFont typeface="Wingdings" panose="05000000000000000000" pitchFamily="2" charset="2"/>
              <a:buChar char="v"/>
            </a:pPr>
            <a:r>
              <a:rPr lang="en-US" b="1" dirty="0" smtClean="0"/>
              <a:t>A nerve </a:t>
            </a:r>
            <a:r>
              <a:rPr lang="en-US" dirty="0" smtClean="0"/>
              <a:t>is made up of a group of </a:t>
            </a:r>
            <a:r>
              <a:rPr lang="en-US" u="sng" dirty="0" smtClean="0"/>
              <a:t>neuron axons</a:t>
            </a:r>
            <a:r>
              <a:rPr lang="en-US" dirty="0" smtClean="0"/>
              <a:t>.</a:t>
            </a:r>
          </a:p>
          <a:p>
            <a:pPr marL="317468" indent="-317468">
              <a:buFont typeface="Wingdings" panose="05000000000000000000" pitchFamily="2" charset="2"/>
              <a:buChar char="v"/>
            </a:pPr>
            <a:endParaRPr lang="en-US" dirty="0"/>
          </a:p>
          <a:p>
            <a:pPr marL="317468" indent="-317468">
              <a:buFont typeface="Wingdings" panose="05000000000000000000" pitchFamily="2" charset="2"/>
              <a:buChar char="v"/>
            </a:pPr>
            <a:r>
              <a:rPr lang="en-US" b="1" dirty="0"/>
              <a:t>The function of nerve </a:t>
            </a:r>
            <a:r>
              <a:rPr lang="en-US" b="1" dirty="0" smtClean="0"/>
              <a:t>cells : </a:t>
            </a:r>
            <a:r>
              <a:rPr lang="en-US" dirty="0" smtClean="0"/>
              <a:t>is </a:t>
            </a:r>
            <a:r>
              <a:rPr lang="en-US" dirty="0"/>
              <a:t>to transmit electrical messages and signals throughout the body.</a:t>
            </a:r>
          </a:p>
          <a:p>
            <a:pPr marL="317468" indent="-317468">
              <a:buFont typeface="Wingdings" panose="05000000000000000000" pitchFamily="2" charset="2"/>
              <a:buChar char="v"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V="1">
            <a:off x="8351183" y="4099083"/>
            <a:ext cx="1343799" cy="457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8447149" y="5034610"/>
            <a:ext cx="1535770" cy="209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9668599" y="3791148"/>
            <a:ext cx="1207683" cy="502692"/>
          </a:xfrm>
          <a:prstGeom prst="rect">
            <a:avLst/>
          </a:prstGeom>
          <a:noFill/>
        </p:spPr>
        <p:txBody>
          <a:bodyPr wrap="square" lIns="101590" tIns="50795" rIns="101590" bIns="50795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300" smtClean="0">
                <a:solidFill>
                  <a:schemeClr val="bg1">
                    <a:lumMod val="50000"/>
                  </a:schemeClr>
                </a:solidFill>
              </a:rPr>
              <a:t>(Dorsal) horn</a:t>
            </a:r>
            <a:endParaRPr lang="en-U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9710920" y="5539242"/>
            <a:ext cx="1165362" cy="502692"/>
          </a:xfrm>
          <a:prstGeom prst="rect">
            <a:avLst/>
          </a:prstGeom>
          <a:noFill/>
        </p:spPr>
        <p:txBody>
          <a:bodyPr wrap="square" lIns="101590" tIns="50795" rIns="101590" bIns="50795" rtlCol="0">
            <a:spAutoFit/>
          </a:bodyPr>
          <a:lstStyle/>
          <a:p>
            <a:pPr algn="ctr"/>
            <a:r>
              <a:rPr lang="en-US" sz="1300" smtClean="0">
                <a:solidFill>
                  <a:schemeClr val="bg1">
                    <a:lumMod val="50000"/>
                  </a:schemeClr>
                </a:solidFill>
              </a:rPr>
              <a:t>Anterior (Ventral)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horn</a:t>
            </a:r>
          </a:p>
        </p:txBody>
      </p:sp>
      <p:pic>
        <p:nvPicPr>
          <p:cNvPr id="8" name="صورة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991" y="6393714"/>
            <a:ext cx="772026" cy="408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2619" y="6418349"/>
            <a:ext cx="8783624" cy="34880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1590" tIns="50795" rIns="101590" bIns="50795" rtlCol="0">
            <a:spAutoFit/>
          </a:bodyPr>
          <a:lstStyle/>
          <a:p>
            <a:r>
              <a:rPr lang="en-US" sz="1600" dirty="0"/>
              <a:t>NOTE : motor unit = motor neurons + their terminal axon + the muscle fiber which will be innervated.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7</a:t>
            </a:fld>
            <a:endParaRPr lang="en-US" dirty="0"/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/>
          <a:srcRect l="64112" b="-1593"/>
          <a:stretch/>
        </p:blipFill>
        <p:spPr>
          <a:xfrm>
            <a:off x="1341884" y="3539172"/>
            <a:ext cx="3485248" cy="27201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87006" y="5794690"/>
            <a:ext cx="2375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/>
              <a:t>Explained in next slide</a:t>
            </a:r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val="345207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Further Explanation of Neurons </a:t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(Text: added from external resources based on the doctor’s explanation. Picture: from the doctor’s slides)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64112" b="-1593"/>
          <a:stretch/>
        </p:blipFill>
        <p:spPr>
          <a:xfrm>
            <a:off x="6958508" y="1924518"/>
            <a:ext cx="4392488" cy="3477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460" y="1924518"/>
            <a:ext cx="58449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en-US" b="1" dirty="0" smtClean="0"/>
              <a:t>Sensory Neurons:</a:t>
            </a:r>
          </a:p>
          <a:p>
            <a:r>
              <a:rPr lang="en-US" dirty="0" smtClean="0"/>
              <a:t>Carry signals from the outer parts of your body (periphery) into the central nervous system.</a:t>
            </a:r>
          </a:p>
          <a:p>
            <a:endParaRPr lang="en-US" b="1" dirty="0" smtClean="0"/>
          </a:p>
          <a:p>
            <a:pPr marL="342900" indent="-342900">
              <a:buFont typeface="Courier New" charset="0"/>
              <a:buChar char="o"/>
            </a:pPr>
            <a:r>
              <a:rPr lang="en-US" b="1" dirty="0" smtClean="0"/>
              <a:t>Motor Neurons (</a:t>
            </a:r>
            <a:r>
              <a:rPr lang="en-US" b="1" dirty="0" err="1" smtClean="0"/>
              <a:t>Motoneurons</a:t>
            </a:r>
            <a:r>
              <a:rPr lang="en-US" b="1" dirty="0" smtClean="0"/>
              <a:t>):</a:t>
            </a:r>
          </a:p>
          <a:p>
            <a:r>
              <a:rPr lang="en-US" dirty="0" smtClean="0"/>
              <a:t>Carry Signals from the central nervous system to the outer parts (muscles, skin, glands) of your body.</a:t>
            </a:r>
          </a:p>
          <a:p>
            <a:endParaRPr lang="en-US" b="1" dirty="0" smtClean="0"/>
          </a:p>
          <a:p>
            <a:pPr marL="342900" indent="-342900">
              <a:buFont typeface="Courier New" charset="0"/>
              <a:buChar char="o"/>
            </a:pPr>
            <a:r>
              <a:rPr lang="en-US" b="1" dirty="0" smtClean="0"/>
              <a:t>Interneurons:</a:t>
            </a:r>
          </a:p>
          <a:p>
            <a:r>
              <a:rPr lang="en-US" dirty="0" smtClean="0"/>
              <a:t>Connect various neurons within the brain and spinal cord.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3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</a:t>
            </a:r>
            <a:r>
              <a:rPr lang="en-US" dirty="0"/>
              <a:t>Unit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1804" y="1705401"/>
            <a:ext cx="5676943" cy="40324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200" dirty="0" smtClean="0"/>
              <a:t>It </a:t>
            </a:r>
            <a:r>
              <a:rPr lang="en-US" sz="2200" dirty="0"/>
              <a:t>is the α-motor neuron in the anterior horn cell AHC and all the muscle fibers it innervates </a:t>
            </a:r>
            <a:r>
              <a:rPr lang="ar-SA" sz="2200" dirty="0">
                <a:solidFill>
                  <a:schemeClr val="bg1">
                    <a:lumMod val="65000"/>
                  </a:schemeClr>
                </a:solidFill>
              </a:rPr>
              <a:t>يغذيها</a:t>
            </a:r>
            <a:endParaRPr lang="ar-SA" sz="1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200" dirty="0"/>
              <a:t>All of these muscle  fibers will be of </a:t>
            </a:r>
            <a:r>
              <a:rPr lang="en-US" sz="2200" u="sng" dirty="0"/>
              <a:t>the same type</a:t>
            </a:r>
            <a:r>
              <a:rPr lang="en-US" sz="2200" dirty="0"/>
              <a:t>, either fast twitch or slow twitch</a:t>
            </a:r>
            <a:r>
              <a:rPr lang="ar-SA" sz="2200" dirty="0"/>
              <a:t>   </a:t>
            </a:r>
          </a:p>
          <a:p>
            <a:r>
              <a:rPr lang="en-US" sz="2200" dirty="0"/>
              <a:t>Each muscles consist of a number of motor units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.(will be explain the next slide )</a:t>
            </a:r>
            <a:endParaRPr lang="en-US" sz="2200" dirty="0"/>
          </a:p>
          <a:p>
            <a:r>
              <a:rPr lang="en-US" sz="2200" dirty="0"/>
              <a:t>When a motor neuron is </a:t>
            </a:r>
            <a:r>
              <a:rPr lang="en-US" sz="2200" u="sng" dirty="0"/>
              <a:t>activated</a:t>
            </a:r>
            <a:r>
              <a:rPr lang="en-US" sz="2200" dirty="0"/>
              <a:t>, all of the muscle fibers innervated by the motor neuron are </a:t>
            </a:r>
            <a:r>
              <a:rPr lang="en-US" sz="2200" u="sng" dirty="0"/>
              <a:t>stimulated and contract. 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6" descr="C:\Users\USER\Desktop\New Picture (6)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227" y="1340811"/>
            <a:ext cx="3647456" cy="187164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62299" y="3434684"/>
            <a:ext cx="4607312" cy="2303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101590" tIns="50795" rIns="101590" bIns="50795" rtlCol="0">
            <a:spAutoFit/>
          </a:bodyPr>
          <a:lstStyle/>
          <a:p>
            <a:r>
              <a:rPr lang="en-US" sz="1300" b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There are two types of muscle fibers:</a:t>
            </a:r>
          </a:p>
          <a:p>
            <a:r>
              <a:rPr lang="en-US" sz="1300" b="1" dirty="0">
                <a:solidFill>
                  <a:schemeClr val="bg1">
                    <a:lumMod val="65000"/>
                  </a:schemeClr>
                </a:solidFill>
              </a:rPr>
              <a:t>Slow twitch fibers: have low force &amp; high endurance. </a:t>
            </a:r>
          </a:p>
          <a:p>
            <a:r>
              <a:rPr lang="en-US" sz="1300" b="1" dirty="0">
                <a:solidFill>
                  <a:schemeClr val="bg1">
                    <a:lumMod val="65000"/>
                  </a:schemeClr>
                </a:solidFill>
              </a:rPr>
              <a:t>Fast twitch fibers: have high force &amp; low endurance.</a:t>
            </a:r>
            <a:endParaRPr lang="ar-SA" sz="1300" b="1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ar-SA" sz="1300" b="1" dirty="0">
                <a:solidFill>
                  <a:schemeClr val="bg1">
                    <a:lumMod val="65000"/>
                  </a:schemeClr>
                </a:solidFill>
              </a:rPr>
              <a:t>شرح : </a:t>
            </a:r>
          </a:p>
          <a:p>
            <a:pPr algn="r"/>
            <a:r>
              <a:rPr lang="ar-SA" sz="1300" b="1" dirty="0">
                <a:solidFill>
                  <a:schemeClr val="bg1">
                    <a:lumMod val="65000"/>
                  </a:schemeClr>
                </a:solidFill>
              </a:rPr>
              <a:t>- العضلة الواحدة تحتوي على أكثر من وحدة حركية وكل وحدة حركية تغذي عددًا من الألياف العضلية ويجب أن تكون جميع هذه الألياف العضلية من نفس النوع  سواءً السريع أو البطيْ </a:t>
            </a:r>
            <a:endParaRPr lang="en-US" sz="1300" b="1" dirty="0">
              <a:solidFill>
                <a:schemeClr val="bg1">
                  <a:lumMod val="65000"/>
                </a:schemeClr>
              </a:solidFill>
            </a:endParaRPr>
          </a:p>
          <a:p>
            <a:pPr algn="r" rtl="1"/>
            <a:endParaRPr lang="ar-SA" sz="1300" b="1" dirty="0">
              <a:solidFill>
                <a:schemeClr val="bg1">
                  <a:lumMod val="65000"/>
                </a:schemeClr>
              </a:solidFill>
            </a:endParaRPr>
          </a:p>
          <a:p>
            <a:pPr algn="r" rtl="1"/>
            <a:r>
              <a:rPr lang="ar-SA" sz="1300" b="1" dirty="0">
                <a:solidFill>
                  <a:schemeClr val="bg1">
                    <a:lumMod val="65000"/>
                  </a:schemeClr>
                </a:solidFill>
              </a:rPr>
              <a:t>-عندما تنشط خلية عصبية </a:t>
            </a:r>
            <a:r>
              <a:rPr lang="en-US" sz="1300" b="1" dirty="0">
                <a:solidFill>
                  <a:schemeClr val="bg1">
                    <a:lumMod val="65000"/>
                  </a:schemeClr>
                </a:solidFill>
              </a:rPr>
              <a:t>“</a:t>
            </a:r>
            <a:r>
              <a:rPr lang="ar-SA" sz="1300" b="1" dirty="0">
                <a:solidFill>
                  <a:schemeClr val="bg1">
                    <a:lumMod val="65000"/>
                  </a:schemeClr>
                </a:solidFill>
              </a:rPr>
              <a:t>جميع</a:t>
            </a:r>
            <a:r>
              <a:rPr lang="en-US" sz="1300" b="1" dirty="0">
                <a:solidFill>
                  <a:schemeClr val="bg1">
                    <a:lumMod val="65000"/>
                  </a:schemeClr>
                </a:solidFill>
              </a:rPr>
              <a:t>”</a:t>
            </a:r>
            <a:r>
              <a:rPr lang="ar-SA" sz="1300" b="1" dirty="0">
                <a:solidFill>
                  <a:schemeClr val="bg1">
                    <a:lumMod val="65000"/>
                  </a:schemeClr>
                </a:solidFill>
              </a:rPr>
              <a:t> ال</a:t>
            </a:r>
            <a:r>
              <a:rPr lang="en-US" sz="1300" b="1" dirty="0">
                <a:solidFill>
                  <a:schemeClr val="bg1">
                    <a:lumMod val="65000"/>
                  </a:schemeClr>
                </a:solidFill>
              </a:rPr>
              <a:t>muscle fibers </a:t>
            </a:r>
            <a:r>
              <a:rPr lang="ar-SA" sz="1300" b="1" dirty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ar-SA" sz="1300" b="1" dirty="0">
                <a:solidFill>
                  <a:srgbClr val="C00000"/>
                </a:solidFill>
              </a:rPr>
              <a:t>( المرتبطة بهذه الخلية العصبية ) </a:t>
            </a:r>
            <a:r>
              <a:rPr lang="ar-SA" sz="1300" b="1" dirty="0">
                <a:solidFill>
                  <a:schemeClr val="bg1">
                    <a:lumMod val="65000"/>
                  </a:schemeClr>
                </a:solidFill>
              </a:rPr>
              <a:t>تنقبض ، لكن هذا لا يعني أن </a:t>
            </a:r>
            <a:r>
              <a:rPr lang="en-US" sz="1300" b="1" dirty="0">
                <a:solidFill>
                  <a:schemeClr val="bg1">
                    <a:lumMod val="65000"/>
                  </a:schemeClr>
                </a:solidFill>
              </a:rPr>
              <a:t>“ </a:t>
            </a:r>
            <a:r>
              <a:rPr lang="ar-SA" sz="1300" b="1" dirty="0">
                <a:solidFill>
                  <a:schemeClr val="bg1">
                    <a:lumMod val="65000"/>
                  </a:schemeClr>
                </a:solidFill>
              </a:rPr>
              <a:t>جميع </a:t>
            </a:r>
            <a:r>
              <a:rPr lang="en-US" sz="1300" b="1" dirty="0">
                <a:solidFill>
                  <a:schemeClr val="bg1">
                    <a:lumMod val="65000"/>
                  </a:schemeClr>
                </a:solidFill>
              </a:rPr>
              <a:t>“ </a:t>
            </a:r>
            <a:r>
              <a:rPr lang="ar-SA" sz="1300" b="1" dirty="0">
                <a:solidFill>
                  <a:schemeClr val="bg1">
                    <a:lumMod val="65000"/>
                  </a:schemeClr>
                </a:solidFill>
              </a:rPr>
              <a:t> ال</a:t>
            </a:r>
            <a:r>
              <a:rPr lang="en-US" sz="1300" b="1" dirty="0">
                <a:solidFill>
                  <a:schemeClr val="bg1">
                    <a:lumMod val="65000"/>
                  </a:schemeClr>
                </a:solidFill>
              </a:rPr>
              <a:t>muscle fibers </a:t>
            </a:r>
            <a:r>
              <a:rPr lang="ar-SA" sz="1300" b="1" dirty="0">
                <a:solidFill>
                  <a:schemeClr val="bg1">
                    <a:lumMod val="65000"/>
                  </a:schemeClr>
                </a:solidFill>
              </a:rPr>
              <a:t> في العضلة تنقبض بنفس الوقت، حيث أنها ترتبط بخلايا عصبية أخرى.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9226</TotalTime>
  <Words>1677</Words>
  <Application>Microsoft Macintosh PowerPoint</Application>
  <PresentationFormat>Custom</PresentationFormat>
  <Paragraphs>261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Arabic Typesetting</vt:lpstr>
      <vt:lpstr>Arial Black</vt:lpstr>
      <vt:lpstr>Arial Rounded MT Bold</vt:lpstr>
      <vt:lpstr>ArialMT</vt:lpstr>
      <vt:lpstr>Bookman Old Style</vt:lpstr>
      <vt:lpstr>Calibri</vt:lpstr>
      <vt:lpstr>Courier New</vt:lpstr>
      <vt:lpstr>Gill Sans MT</vt:lpstr>
      <vt:lpstr>Malgun Gothic Semilight</vt:lpstr>
      <vt:lpstr>ＭＳ Ｐゴシック</vt:lpstr>
      <vt:lpstr>Sylfaen</vt:lpstr>
      <vt:lpstr>Times New Roman</vt:lpstr>
      <vt:lpstr>Wingdings</vt:lpstr>
      <vt:lpstr>Wingdings 3</vt:lpstr>
      <vt:lpstr>Arial</vt:lpstr>
      <vt:lpstr>Origin</vt:lpstr>
      <vt:lpstr>2_Origin</vt:lpstr>
      <vt:lpstr>3_Origin</vt:lpstr>
      <vt:lpstr>Motor Unit</vt:lpstr>
      <vt:lpstr>Objectives</vt:lpstr>
      <vt:lpstr>Organization of the Nervous System *Important*</vt:lpstr>
      <vt:lpstr>PowerPoint Presentation</vt:lpstr>
      <vt:lpstr>Organization of the Nervous System Cont.</vt:lpstr>
      <vt:lpstr>Neurons</vt:lpstr>
      <vt:lpstr>α-Motor Neuron </vt:lpstr>
      <vt:lpstr>Further Explanation of Neurons  (Text: added from external resources based on the doctor’s explanation. Picture: from the doctor’s slides)</vt:lpstr>
      <vt:lpstr>Motor Unit </vt:lpstr>
      <vt:lpstr>Motor Unit</vt:lpstr>
      <vt:lpstr>PowerPoint Presentation</vt:lpstr>
      <vt:lpstr>The Precision (الدقة) of Movement </vt:lpstr>
      <vt:lpstr>Motor Unit Recruitment(توظيف الوحدات الحركية ) </vt:lpstr>
      <vt:lpstr>Increasing Stimulation Force</vt:lpstr>
      <vt:lpstr>Force of a Single Motor Unit</vt:lpstr>
      <vt:lpstr>PowerPoint Presentation</vt:lpstr>
      <vt:lpstr>Recruitment and Size Principle</vt:lpstr>
      <vt:lpstr>Rate Coding</vt:lpstr>
      <vt:lpstr>All or None Role</vt:lpstr>
      <vt:lpstr>Link to Editing File  (Please be sure to check this file frequently for any edits or updates on all of our lectures.) </vt:lpstr>
      <vt:lpstr>Thank you!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Maha Saja</dc:creator>
  <cp:lastModifiedBy>Microsoft Office User</cp:lastModifiedBy>
  <cp:revision>660</cp:revision>
  <dcterms:created xsi:type="dcterms:W3CDTF">2016-09-07T16:15:34Z</dcterms:created>
  <dcterms:modified xsi:type="dcterms:W3CDTF">2016-12-25T14:42:08Z</dcterms:modified>
</cp:coreProperties>
</file>