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2"/>
  </p:notesMasterIdLst>
  <p:sldIdLst>
    <p:sldId id="376" r:id="rId2"/>
    <p:sldId id="337" r:id="rId3"/>
    <p:sldId id="338" r:id="rId4"/>
    <p:sldId id="359" r:id="rId5"/>
    <p:sldId id="365" r:id="rId6"/>
    <p:sldId id="341" r:id="rId7"/>
    <p:sldId id="343" r:id="rId8"/>
    <p:sldId id="375" r:id="rId9"/>
    <p:sldId id="346" r:id="rId10"/>
    <p:sldId id="347" r:id="rId11"/>
    <p:sldId id="352" r:id="rId12"/>
    <p:sldId id="353" r:id="rId13"/>
    <p:sldId id="354" r:id="rId14"/>
    <p:sldId id="380" r:id="rId15"/>
    <p:sldId id="371" r:id="rId16"/>
    <p:sldId id="360" r:id="rId17"/>
    <p:sldId id="355" r:id="rId18"/>
    <p:sldId id="356" r:id="rId19"/>
    <p:sldId id="361" r:id="rId20"/>
    <p:sldId id="362" r:id="rId21"/>
    <p:sldId id="372" r:id="rId22"/>
    <p:sldId id="373" r:id="rId23"/>
    <p:sldId id="370" r:id="rId24"/>
    <p:sldId id="363" r:id="rId25"/>
    <p:sldId id="364" r:id="rId26"/>
    <p:sldId id="357" r:id="rId27"/>
    <p:sldId id="358" r:id="rId28"/>
    <p:sldId id="379" r:id="rId29"/>
    <p:sldId id="377" r:id="rId30"/>
    <p:sldId id="37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0000"/>
    <a:srgbClr val="FF40FD"/>
    <a:srgbClr val="933B95"/>
    <a:srgbClr val="660033"/>
    <a:srgbClr val="660066"/>
    <a:srgbClr val="D6EAF6"/>
    <a:srgbClr val="663300"/>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20" autoAdjust="0"/>
    <p:restoredTop sz="94311"/>
  </p:normalViewPr>
  <p:slideViewPr>
    <p:cSldViewPr>
      <p:cViewPr>
        <p:scale>
          <a:sx n="74" d="100"/>
          <a:sy n="74" d="100"/>
        </p:scale>
        <p:origin x="2536" y="928"/>
      </p:cViewPr>
      <p:guideLst>
        <p:guide orient="horz" pos="2160"/>
        <p:guide pos="3840"/>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pPr/>
              <a:t>12/30/16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pPr/>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12239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pPr/>
              <a:t>3</a:t>
            </a:fld>
            <a:endParaRPr lang="en-US" dirty="0"/>
          </a:p>
        </p:txBody>
      </p:sp>
    </p:spTree>
    <p:extLst>
      <p:ext uri="{BB962C8B-B14F-4D97-AF65-F5344CB8AC3E}">
        <p14:creationId xmlns:p14="http://schemas.microsoft.com/office/powerpoint/2010/main" val="244455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pPr/>
              <a:t>6</a:t>
            </a:fld>
            <a:endParaRPr lang="en-US" dirty="0"/>
          </a:p>
        </p:txBody>
      </p:sp>
    </p:spTree>
    <p:extLst>
      <p:ext uri="{BB962C8B-B14F-4D97-AF65-F5344CB8AC3E}">
        <p14:creationId xmlns:p14="http://schemas.microsoft.com/office/powerpoint/2010/main" val="1013987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pPr/>
              <a:t>7</a:t>
            </a:fld>
            <a:endParaRPr lang="en-US" dirty="0"/>
          </a:p>
        </p:txBody>
      </p:sp>
    </p:spTree>
    <p:extLst>
      <p:ext uri="{BB962C8B-B14F-4D97-AF65-F5344CB8AC3E}">
        <p14:creationId xmlns:p14="http://schemas.microsoft.com/office/powerpoint/2010/main" val="1714891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pPr/>
              <a:t>9</a:t>
            </a:fld>
            <a:endParaRPr lang="en-US" dirty="0"/>
          </a:p>
        </p:txBody>
      </p:sp>
    </p:spTree>
    <p:extLst>
      <p:ext uri="{BB962C8B-B14F-4D97-AF65-F5344CB8AC3E}">
        <p14:creationId xmlns:p14="http://schemas.microsoft.com/office/powerpoint/2010/main" val="2510927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pPr/>
              <a:t>11</a:t>
            </a:fld>
            <a:endParaRPr lang="en-US" dirty="0"/>
          </a:p>
        </p:txBody>
      </p:sp>
    </p:spTree>
    <p:extLst>
      <p:ext uri="{BB962C8B-B14F-4D97-AF65-F5344CB8AC3E}">
        <p14:creationId xmlns:p14="http://schemas.microsoft.com/office/powerpoint/2010/main" val="1261338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pPr/>
              <a:t>28</a:t>
            </a:fld>
            <a:endParaRPr lang="en-US" dirty="0"/>
          </a:p>
        </p:txBody>
      </p:sp>
    </p:spTree>
    <p:extLst>
      <p:ext uri="{BB962C8B-B14F-4D97-AF65-F5344CB8AC3E}">
        <p14:creationId xmlns:p14="http://schemas.microsoft.com/office/powerpoint/2010/main" val="922375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98505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fld id="{5E4E2386-A580-CF4C-96B5-E6FC665932DE}" type="datetime1">
              <a:rPr lang="en-US" smtClean="0"/>
              <a:t>12/30/16</a:t>
            </a:fld>
            <a:endParaRPr lang="en-US" dirty="0"/>
          </a:p>
        </p:txBody>
      </p:sp>
      <p:sp>
        <p:nvSpPr>
          <p:cNvPr id="17" name="Footer Placeholder 16"/>
          <p:cNvSpPr>
            <a:spLocks noGrp="1"/>
          </p:cNvSpPr>
          <p:nvPr>
            <p:ph type="ftr" sz="quarter" idx="11"/>
          </p:nvPr>
        </p:nvSpPr>
        <p:spPr>
          <a:xfrm>
            <a:off x="3864864" y="6355080"/>
            <a:ext cx="4632960" cy="365760"/>
          </a:xfrm>
        </p:spPr>
        <p:txBody>
          <a:bodyPr/>
          <a:lstStyle/>
          <a:p>
            <a:endParaRPr lang="en-US" dirty="0"/>
          </a:p>
        </p:txBody>
      </p:sp>
      <p:sp>
        <p:nvSpPr>
          <p:cNvPr id="29" name="Slide Number Placeholder 28"/>
          <p:cNvSpPr>
            <a:spLocks noGrp="1"/>
          </p:cNvSpPr>
          <p:nvPr>
            <p:ph type="sldNum" sz="quarter" idx="12"/>
          </p:nvPr>
        </p:nvSpPr>
        <p:spPr>
          <a:xfrm>
            <a:off x="1621536" y="6355080"/>
            <a:ext cx="1625600" cy="365760"/>
          </a:xfrm>
        </p:spPr>
        <p:txBody>
          <a:bodyPr/>
          <a:lstStyle/>
          <a:p>
            <a:fld id="{4929A69E-7D8F-4515-9605-0315ABD4F316}" type="slidenum">
              <a:rPr lang="en-US" smtClean="0"/>
              <a:pPr/>
              <a:t>‹#›</a:t>
            </a:fld>
            <a:endParaRPr lang="en-US" dirty="0"/>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707A8F-A6E8-4645-8C53-3FCBDB54D0EC}" type="datetime1">
              <a:rPr lang="en-US" smtClean="0"/>
              <a:t>12/30/16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A41F24-55F7-6A47-83F4-E6EB21682D29}" type="datetime1">
              <a:rPr lang="en-US" smtClean="0"/>
              <a:t>12/30/16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pPr/>
              <a:t>‹#›</a:t>
            </a:fld>
            <a:endParaRPr lang="en-US" dirty="0"/>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48489EB-8B2E-0745-B806-198717D33214}" type="datetime1">
              <a:rPr lang="en-US" smtClean="0"/>
              <a:t>12/30/16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pPr/>
              <a:t>‹#›</a:t>
            </a:fld>
            <a:endParaRPr lang="en-US" dirty="0"/>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ED272E1A-166A-694D-9878-1FBC34207486}" type="datetime1">
              <a:rPr lang="en-US" smtClean="0"/>
              <a:t>12/30/16</a:t>
            </a:fld>
            <a:endParaRPr lang="en-US" dirty="0"/>
          </a:p>
        </p:txBody>
      </p:sp>
      <p:sp>
        <p:nvSpPr>
          <p:cNvPr id="5" name="Footer Placeholder 4"/>
          <p:cNvSpPr>
            <a:spLocks noGrp="1"/>
          </p:cNvSpPr>
          <p:nvPr>
            <p:ph type="ftr" sz="quarter" idx="11"/>
          </p:nvPr>
        </p:nvSpPr>
        <p:spPr>
          <a:xfrm>
            <a:off x="3864864" y="6355080"/>
            <a:ext cx="4632960" cy="365760"/>
          </a:xfrm>
        </p:spPr>
        <p:txBody>
          <a:bodyPr/>
          <a:lstStyle/>
          <a:p>
            <a:endParaRPr lang="en-US" dirty="0"/>
          </a:p>
        </p:txBody>
      </p:sp>
      <p:sp>
        <p:nvSpPr>
          <p:cNvPr id="6" name="Slide Number Placeholder 5"/>
          <p:cNvSpPr>
            <a:spLocks noGrp="1"/>
          </p:cNvSpPr>
          <p:nvPr>
            <p:ph type="sldNum" sz="quarter" idx="12"/>
          </p:nvPr>
        </p:nvSpPr>
        <p:spPr>
          <a:xfrm>
            <a:off x="1426464" y="6355080"/>
            <a:ext cx="2027936" cy="365760"/>
          </a:xfrm>
        </p:spPr>
        <p:txBody>
          <a:bodyPr/>
          <a:lstStyle/>
          <a:p>
            <a:fld id="{4929A69E-7D8F-4515-9605-0315ABD4F316}" type="slidenum">
              <a:rPr lang="en-US" smtClean="0"/>
              <a:pPr/>
              <a:t>‹#›</a:t>
            </a:fld>
            <a:endParaRPr lang="en-US" dirty="0"/>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4BC6185-6168-504E-9944-81E91889D45E}" type="datetime1">
              <a:rPr lang="en-US" smtClean="0"/>
              <a:t>12/30/16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pPr/>
              <a:t>‹#›</a:t>
            </a:fld>
            <a:endParaRPr lang="en-US" dirty="0"/>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F9CD22A-9CA8-FA47-A497-6D53D07AD777}" type="datetime1">
              <a:rPr lang="en-US" smtClean="0"/>
              <a:t>12/30/16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pPr/>
              <a:t>‹#›</a:t>
            </a:fld>
            <a:endParaRPr lang="en-US" dirty="0"/>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F47DE9A-66CD-7C46-A7FC-B12B432BA3FF}" type="datetime1">
              <a:rPr lang="en-US" smtClean="0"/>
              <a:t>12/30/16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pPr/>
              <a:t>‹#›</a:t>
            </a:fld>
            <a:endParaRPr lang="en-US" dirty="0"/>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ACF32-A836-4142-AF0F-48EF6541D19A}" type="datetime1">
              <a:rPr lang="en-US" smtClean="0"/>
              <a:t>12/30/16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pPr/>
              <a:t>‹#›</a:t>
            </a:fld>
            <a:endParaRPr lang="en-US" dirty="0"/>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865F778-1118-0747-8FDC-2902F521E0E7}" type="datetime1">
              <a:rPr lang="en-US" smtClean="0"/>
              <a:t>12/30/16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pPr/>
              <a:t>‹#›</a:t>
            </a:fld>
            <a:endParaRPr lang="en-US" dirty="0"/>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D59E74E-C291-C34F-ABD9-23824F01C517}" type="datetime1">
              <a:rPr lang="en-US" smtClean="0"/>
              <a:t>12/30/16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pPr/>
              <a:t>‹#›</a:t>
            </a:fld>
            <a:endParaRPr lang="en-US" dirty="0"/>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424421FF-6876-6949-B02D-E9F075E53B5A}" type="datetime1">
              <a:rPr lang="en-US" smtClean="0"/>
              <a:t>12/30/16</a:t>
            </a:fld>
            <a:endParaRPr lang="en-US" dirty="0"/>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4929A69E-7D8F-4515-9605-0315ABD4F316}" type="slidenum">
              <a:rPr lang="en-US" smtClean="0"/>
              <a:pPr/>
              <a:t>‹#›</a:t>
            </a:fld>
            <a:endParaRPr lang="en-US" dirty="0"/>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8.emf"/><Relationship Id="rId6" Type="http://schemas.openxmlformats.org/officeDocument/2006/relationships/image" Target="../media/image19.emf"/><Relationship Id="rId7"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png"/><Relationship Id="rId6"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hyperlink" Target="https://youtu.be/40cp9VjyyT4?t=2" TargetMode="External"/><Relationship Id="rId4" Type="http://schemas.openxmlformats.org/officeDocument/2006/relationships/hyperlink" Target="https://youtu.be/Ul9akZciU7s?t=2" TargetMode="External"/><Relationship Id="rId5" Type="http://schemas.openxmlformats.org/officeDocument/2006/relationships/hyperlink" Target="https://youtu.be/gpgsR5jcI8M?t=1" TargetMode="External"/><Relationship Id="rId6" Type="http://schemas.openxmlformats.org/officeDocument/2006/relationships/hyperlink" Target="https://youtu.be/xTHiqR45T8Y?t=5" TargetMode="External"/><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oogle.com/document/d/1LoawAdvXBg92MWvPPuFp3LEG0jDWJYd6_cMBV_9aNww/edit" TargetMode="External"/><Relationship Id="rId3" Type="http://schemas.openxmlformats.org/officeDocument/2006/relationships/hyperlink" Target="https://www.onlineexambuilder.com/emp-mncv/exam-11889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mailto:Physiology436@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2508" y="1462002"/>
            <a:ext cx="7141880" cy="1470025"/>
          </a:xfrm>
        </p:spPr>
        <p:txBody>
          <a:bodyPr>
            <a:noAutofit/>
          </a:bodyPr>
          <a:lstStyle/>
          <a:p>
            <a:pPr algn="ctr"/>
            <a:r>
              <a:rPr lang="en-US" sz="3600" b="1" dirty="0">
                <a:solidFill>
                  <a:schemeClr val="accent2">
                    <a:lumMod val="75000"/>
                  </a:schemeClr>
                </a:solidFill>
                <a:latin typeface="Arial Black" panose="020B0A04020102020204" pitchFamily="34" charset="0"/>
              </a:rPr>
              <a:t>Nerve Conduction </a:t>
            </a:r>
            <a:r>
              <a:rPr lang="en-US" sz="3600" b="1" dirty="0" smtClean="0">
                <a:solidFill>
                  <a:schemeClr val="accent2">
                    <a:lumMod val="75000"/>
                  </a:schemeClr>
                </a:solidFill>
                <a:latin typeface="Arial Black" panose="020B0A04020102020204" pitchFamily="34" charset="0"/>
              </a:rPr>
              <a:t>Study </a:t>
            </a:r>
            <a:r>
              <a:rPr lang="en-US" sz="3600" b="1" dirty="0">
                <a:solidFill>
                  <a:schemeClr val="accent2">
                    <a:lumMod val="75000"/>
                  </a:schemeClr>
                </a:solidFill>
                <a:latin typeface="Arial Black" panose="020B0A04020102020204" pitchFamily="34" charset="0"/>
              </a:rPr>
              <a:t>(NCS) </a:t>
            </a:r>
            <a:r>
              <a:rPr lang="en-US" sz="3600" b="1" dirty="0" smtClean="0">
                <a:solidFill>
                  <a:schemeClr val="accent2">
                    <a:lumMod val="75000"/>
                  </a:schemeClr>
                </a:solidFill>
                <a:latin typeface="Arial Black" panose="020B0A04020102020204" pitchFamily="34" charset="0"/>
              </a:rPr>
              <a:t>and </a:t>
            </a:r>
            <a:r>
              <a:rPr lang="en-US" sz="3600" b="1" dirty="0">
                <a:solidFill>
                  <a:schemeClr val="accent2">
                    <a:lumMod val="75000"/>
                  </a:schemeClr>
                </a:solidFill>
                <a:latin typeface="Arial Black" panose="020B0A04020102020204" pitchFamily="34" charset="0"/>
              </a:rPr>
              <a:t>Electromyography ( EMG)</a:t>
            </a:r>
          </a:p>
        </p:txBody>
      </p:sp>
      <p:sp>
        <p:nvSpPr>
          <p:cNvPr id="3" name="Subtitle 2"/>
          <p:cNvSpPr>
            <a:spLocks noGrp="1"/>
          </p:cNvSpPr>
          <p:nvPr>
            <p:ph type="subTitle" idx="1"/>
          </p:nvPr>
        </p:nvSpPr>
        <p:spPr>
          <a:xfrm>
            <a:off x="2681924" y="5183474"/>
            <a:ext cx="7481067" cy="720080"/>
          </a:xfrm>
        </p:spPr>
        <p:txBody>
          <a:bodyPr>
            <a:normAutofit/>
          </a:bodyPr>
          <a:lstStyle/>
          <a:p>
            <a:pPr algn="ctr"/>
            <a:r>
              <a:rPr lang="en-GB" sz="1800" b="1" dirty="0">
                <a:solidFill>
                  <a:schemeClr val="accent1">
                    <a:lumMod val="75000"/>
                  </a:schemeClr>
                </a:solidFill>
              </a:rPr>
              <a:t>Physiology Team 436 – Musculoskeletal Block Lecture 5</a:t>
            </a:r>
          </a:p>
        </p:txBody>
      </p:sp>
      <p:cxnSp>
        <p:nvCxnSpPr>
          <p:cNvPr id="6" name="Straight Connector 5"/>
          <p:cNvCxnSpPr/>
          <p:nvPr/>
        </p:nvCxnSpPr>
        <p:spPr>
          <a:xfrm>
            <a:off x="2712508" y="3212976"/>
            <a:ext cx="6982957"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20" y="364439"/>
            <a:ext cx="1655753" cy="1656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32667" y="3668835"/>
            <a:ext cx="6479032" cy="1200329"/>
          </a:xfrm>
          <a:prstGeom prst="rect">
            <a:avLst/>
          </a:prstGeom>
          <a:noFill/>
        </p:spPr>
        <p:txBody>
          <a:bodyPr wrap="square" rtlCol="0">
            <a:spAutoFit/>
          </a:bodyPr>
          <a:lstStyle/>
          <a:p>
            <a:pPr defTabSz="914363"/>
            <a:r>
              <a:rPr lang="en-US" dirty="0">
                <a:solidFill>
                  <a:srgbClr val="FF0000"/>
                </a:solidFill>
              </a:rPr>
              <a:t>Red: very important.</a:t>
            </a:r>
          </a:p>
          <a:p>
            <a:pPr defTabSz="914363"/>
            <a:r>
              <a:rPr lang="en-US" dirty="0">
                <a:solidFill>
                  <a:srgbClr val="DDE9EC">
                    <a:lumMod val="50000"/>
                  </a:srgbClr>
                </a:solidFill>
              </a:rPr>
              <a:t>Green:  Doctor’s notes.</a:t>
            </a:r>
          </a:p>
          <a:p>
            <a:pPr defTabSz="914363"/>
            <a:r>
              <a:rPr lang="en-US" dirty="0">
                <a:solidFill>
                  <a:srgbClr val="FADA7A">
                    <a:lumMod val="75000"/>
                  </a:srgbClr>
                </a:solidFill>
              </a:rPr>
              <a:t>Yellow:  numbers.</a:t>
            </a:r>
          </a:p>
          <a:p>
            <a:pPr defTabSz="914363"/>
            <a:r>
              <a:rPr lang="en-US" dirty="0">
                <a:solidFill>
                  <a:prstClr val="white">
                    <a:lumMod val="65000"/>
                  </a:prstClr>
                </a:solidFill>
              </a:rPr>
              <a:t>Gray: notes and explanation.</a:t>
            </a:r>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9839442" y="364441"/>
            <a:ext cx="1795082" cy="1061065"/>
          </a:xfrm>
          <a:prstGeom prst="rect">
            <a:avLst/>
          </a:prstGeom>
        </p:spPr>
      </p:pic>
      <p:sp>
        <p:nvSpPr>
          <p:cNvPr id="4" name="TextBox 3"/>
          <p:cNvSpPr txBox="1"/>
          <p:nvPr/>
        </p:nvSpPr>
        <p:spPr>
          <a:xfrm>
            <a:off x="9119549" y="6137850"/>
            <a:ext cx="4247366" cy="400110"/>
          </a:xfrm>
          <a:prstGeom prst="rect">
            <a:avLst/>
          </a:prstGeom>
          <a:noFill/>
        </p:spPr>
        <p:txBody>
          <a:bodyPr wrap="square" rtlCol="0">
            <a:spAutoFit/>
          </a:bodyPr>
          <a:lstStyle/>
          <a:p>
            <a:pPr defTabSz="914363"/>
            <a:r>
              <a:rPr lang="en-US" sz="1000" dirty="0">
                <a:solidFill>
                  <a:prstClr val="white">
                    <a:lumMod val="65000"/>
                  </a:prstClr>
                </a:solidFill>
              </a:rPr>
              <a:t>Lecture:  If work is intended for initial studying.</a:t>
            </a:r>
          </a:p>
          <a:p>
            <a:pPr defTabSz="914363"/>
            <a:r>
              <a:rPr lang="en-US" sz="1000" dirty="0">
                <a:solidFill>
                  <a:prstClr val="white">
                    <a:lumMod val="65000"/>
                  </a:prstClr>
                </a:solidFill>
              </a:rPr>
              <a:t>Review:  If work is intended for revision. </a:t>
            </a:r>
          </a:p>
        </p:txBody>
      </p:sp>
      <p:sp>
        <p:nvSpPr>
          <p:cNvPr id="11" name="Slide Number Placeholder 10"/>
          <p:cNvSpPr>
            <a:spLocks noGrp="1"/>
          </p:cNvSpPr>
          <p:nvPr>
            <p:ph type="sldNum" sz="quarter" idx="12"/>
          </p:nvPr>
        </p:nvSpPr>
        <p:spPr/>
        <p:txBody>
          <a:bodyPr/>
          <a:lstStyle/>
          <a:p>
            <a:fld id="{4929A69E-7D8F-4515-9605-0315ABD4F316}" type="slidenum">
              <a:rPr lang="en-US" smtClean="0">
                <a:solidFill>
                  <a:srgbClr val="464653"/>
                </a:solidFill>
              </a:rPr>
              <a:pPr/>
              <a:t>1</a:t>
            </a:fld>
            <a:endParaRPr lang="en-US" dirty="0">
              <a:solidFill>
                <a:srgbClr val="464653"/>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9246" y="1682536"/>
            <a:ext cx="2015475" cy="1678396"/>
          </a:xfrm>
          <a:prstGeom prst="rect">
            <a:avLst/>
          </a:prstGeom>
        </p:spPr>
      </p:pic>
    </p:spTree>
    <p:extLst>
      <p:ext uri="{BB962C8B-B14F-4D97-AF65-F5344CB8AC3E}">
        <p14:creationId xmlns:p14="http://schemas.microsoft.com/office/powerpoint/2010/main" val="1088268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 </a:t>
            </a:r>
            <a:r>
              <a:rPr lang="en-US" dirty="0" smtClean="0"/>
              <a:t>Conduction Study: Median </a:t>
            </a:r>
            <a:r>
              <a:rPr lang="en-US" dirty="0"/>
              <a:t>nerve</a:t>
            </a:r>
          </a:p>
        </p:txBody>
      </p:sp>
      <p:pic>
        <p:nvPicPr>
          <p:cNvPr id="6" name="Picture 5"/>
          <p:cNvPicPr>
            <a:picLocks noChangeAspect="1"/>
          </p:cNvPicPr>
          <p:nvPr/>
        </p:nvPicPr>
        <p:blipFill>
          <a:blip r:embed="rId2" cstate="print"/>
          <a:stretch>
            <a:fillRect/>
          </a:stretch>
        </p:blipFill>
        <p:spPr>
          <a:xfrm>
            <a:off x="816864" y="1235715"/>
            <a:ext cx="10432416" cy="5027919"/>
          </a:xfrm>
          <a:prstGeom prst="rect">
            <a:avLst/>
          </a:prstGeom>
        </p:spPr>
      </p:pic>
      <p:sp>
        <p:nvSpPr>
          <p:cNvPr id="3" name="TextBox 2"/>
          <p:cNvSpPr txBox="1"/>
          <p:nvPr/>
        </p:nvSpPr>
        <p:spPr>
          <a:xfrm>
            <a:off x="8688288" y="647700"/>
            <a:ext cx="3055632" cy="369332"/>
          </a:xfrm>
          <a:prstGeom prst="rect">
            <a:avLst/>
          </a:prstGeom>
          <a:noFill/>
        </p:spPr>
        <p:txBody>
          <a:bodyPr wrap="square" rtlCol="0">
            <a:spAutoFit/>
          </a:bodyPr>
          <a:lstStyle/>
          <a:p>
            <a:pPr algn="ctr"/>
            <a:r>
              <a:rPr lang="en-US" smtClean="0">
                <a:solidFill>
                  <a:schemeClr val="bg1">
                    <a:lumMod val="50000"/>
                  </a:schemeClr>
                </a:solidFill>
              </a:rPr>
              <a:t>(The procedure in pictures):</a:t>
            </a: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pPr/>
              <a:t>10</a:t>
            </a:fld>
            <a:endParaRPr lang="en-US" dirty="0"/>
          </a:p>
        </p:txBody>
      </p:sp>
    </p:spTree>
    <p:extLst>
      <p:ext uri="{BB962C8B-B14F-4D97-AF65-F5344CB8AC3E}">
        <p14:creationId xmlns:p14="http://schemas.microsoft.com/office/powerpoint/2010/main" val="1265618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Nerve </a:t>
            </a:r>
            <a:r>
              <a:rPr lang="en-US" dirty="0" smtClean="0"/>
              <a:t>Conduction Velocity</a:t>
            </a:r>
            <a:endParaRPr lang="en-US" dirty="0"/>
          </a:p>
        </p:txBody>
      </p:sp>
      <p:pic>
        <p:nvPicPr>
          <p:cNvPr id="3" name="Picture 2"/>
          <p:cNvPicPr>
            <a:picLocks noChangeAspect="1"/>
          </p:cNvPicPr>
          <p:nvPr/>
        </p:nvPicPr>
        <p:blipFill>
          <a:blip r:embed="rId3" cstate="print"/>
          <a:stretch>
            <a:fillRect/>
          </a:stretch>
        </p:blipFill>
        <p:spPr>
          <a:xfrm>
            <a:off x="609599" y="1324393"/>
            <a:ext cx="6164101" cy="2411742"/>
          </a:xfrm>
          <a:prstGeom prst="rect">
            <a:avLst/>
          </a:prstGeom>
        </p:spPr>
      </p:pic>
      <p:pic>
        <p:nvPicPr>
          <p:cNvPr id="4" name="Picture 3"/>
          <p:cNvPicPr>
            <a:picLocks noChangeAspect="1"/>
          </p:cNvPicPr>
          <p:nvPr/>
        </p:nvPicPr>
        <p:blipFill>
          <a:blip r:embed="rId4" cstate="print"/>
          <a:stretch>
            <a:fillRect/>
          </a:stretch>
        </p:blipFill>
        <p:spPr>
          <a:xfrm>
            <a:off x="609600" y="5140357"/>
            <a:ext cx="6164101" cy="1148835"/>
          </a:xfrm>
          <a:prstGeom prst="rect">
            <a:avLst/>
          </a:prstGeom>
        </p:spPr>
      </p:pic>
      <p:pic>
        <p:nvPicPr>
          <p:cNvPr id="5" name="Picture 4"/>
          <p:cNvPicPr>
            <a:picLocks noChangeAspect="1"/>
          </p:cNvPicPr>
          <p:nvPr/>
        </p:nvPicPr>
        <p:blipFill>
          <a:blip r:embed="rId5" cstate="print"/>
          <a:stretch>
            <a:fillRect/>
          </a:stretch>
        </p:blipFill>
        <p:spPr>
          <a:xfrm>
            <a:off x="623392" y="3784327"/>
            <a:ext cx="6150309" cy="1337234"/>
          </a:xfrm>
          <a:prstGeom prst="rect">
            <a:avLst/>
          </a:prstGeom>
        </p:spPr>
      </p:pic>
      <p:pic>
        <p:nvPicPr>
          <p:cNvPr id="6" name="Picture 5"/>
          <p:cNvPicPr>
            <a:picLocks noChangeAspect="1"/>
          </p:cNvPicPr>
          <p:nvPr/>
        </p:nvPicPr>
        <p:blipFill>
          <a:blip r:embed="rId6" cstate="print"/>
          <a:stretch>
            <a:fillRect/>
          </a:stretch>
        </p:blipFill>
        <p:spPr>
          <a:xfrm>
            <a:off x="7392144" y="3716808"/>
            <a:ext cx="3816424" cy="2619787"/>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7608168" y="1959198"/>
                <a:ext cx="3384376" cy="867188"/>
              </a:xfrm>
              <a:prstGeom prst="roundRect">
                <a:avLst/>
              </a:prstGeom>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r>
                  <a:rPr lang="en-US" sz="2800" dirty="0" smtClean="0"/>
                  <a:t>  NCV</a:t>
                </a:r>
                <a14:m>
                  <m:oMath xmlns:m="http://schemas.openxmlformats.org/officeDocument/2006/math">
                    <m:r>
                      <a:rPr lang="en-US" sz="3600" i="1" smtClean="0">
                        <a:latin typeface="Cambria Math" panose="02040503050406030204" pitchFamily="18" charset="0"/>
                      </a:rPr>
                      <m:t>=</m:t>
                    </m:r>
                    <m:f>
                      <m:fPr>
                        <m:ctrlPr>
                          <a:rPr lang="en-US" sz="3600" i="1" smtClean="0">
                            <a:latin typeface="Cambria Math" charset="0"/>
                          </a:rPr>
                        </m:ctrlPr>
                      </m:fPr>
                      <m:num>
                        <m:r>
                          <a:rPr lang="en-US" sz="3600" b="0" i="1" smtClean="0">
                            <a:latin typeface="Cambria Math" panose="02040503050406030204" pitchFamily="18" charset="0"/>
                          </a:rPr>
                          <m:t>𝐷</m:t>
                        </m:r>
                        <m:r>
                          <a:rPr lang="en-US" sz="3600" b="0" i="1" smtClean="0">
                            <a:latin typeface="Cambria Math" panose="02040503050406030204" pitchFamily="18" charset="0"/>
                          </a:rPr>
                          <m:t>1−</m:t>
                        </m:r>
                        <m:r>
                          <a:rPr lang="en-US" sz="3600" b="0" i="1" smtClean="0">
                            <a:latin typeface="Cambria Math" panose="02040503050406030204" pitchFamily="18" charset="0"/>
                          </a:rPr>
                          <m:t>𝐷</m:t>
                        </m:r>
                        <m:r>
                          <a:rPr lang="en-US" sz="3600" b="0" i="1" smtClean="0">
                            <a:latin typeface="Cambria Math" panose="02040503050406030204" pitchFamily="18" charset="0"/>
                          </a:rPr>
                          <m:t>2</m:t>
                        </m:r>
                      </m:num>
                      <m:den>
                        <m:r>
                          <a:rPr lang="en-US" sz="3600" b="0" i="1" smtClean="0">
                            <a:latin typeface="Cambria Math" panose="02040503050406030204" pitchFamily="18" charset="0"/>
                          </a:rPr>
                          <m:t>𝐿</m:t>
                        </m:r>
                        <m:r>
                          <a:rPr lang="en-US" sz="3600" b="0" i="1" smtClean="0">
                            <a:latin typeface="Cambria Math" panose="02040503050406030204" pitchFamily="18" charset="0"/>
                          </a:rPr>
                          <m:t>1−</m:t>
                        </m:r>
                        <m:r>
                          <a:rPr lang="en-US" sz="3600" b="0" i="1" smtClean="0">
                            <a:latin typeface="Cambria Math" panose="02040503050406030204" pitchFamily="18" charset="0"/>
                          </a:rPr>
                          <m:t>𝐿</m:t>
                        </m:r>
                        <m:r>
                          <a:rPr lang="en-US" sz="3600" b="0" i="1" smtClean="0">
                            <a:latin typeface="Cambria Math" panose="02040503050406030204" pitchFamily="18" charset="0"/>
                          </a:rPr>
                          <m:t>2</m:t>
                        </m:r>
                      </m:den>
                    </m:f>
                  </m:oMath>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608168" y="1959198"/>
                <a:ext cx="3384376" cy="867188"/>
              </a:xfrm>
              <a:prstGeom prst="roundRect">
                <a:avLst/>
              </a:prstGeom>
              <a:blipFill rotWithShape="0">
                <a:blip r:embed="rId7" cstate="print"/>
                <a:stretch>
                  <a:fillRect b="-1370"/>
                </a:stretch>
              </a:blipFill>
            </p:spPr>
            <p:txBody>
              <a:bodyPr/>
              <a:lstStyle/>
              <a:p>
                <a:r>
                  <a:rPr lang="en-US">
                    <a:noFill/>
                  </a:rPr>
                  <a:t> </a:t>
                </a:r>
              </a:p>
            </p:txBody>
          </p:sp>
        </mc:Fallback>
      </mc:AlternateContent>
      <p:sp>
        <p:nvSpPr>
          <p:cNvPr id="7" name="Left Brace 6"/>
          <p:cNvSpPr/>
          <p:nvPr/>
        </p:nvSpPr>
        <p:spPr>
          <a:xfrm rot="17275273">
            <a:off x="2835389" y="694017"/>
            <a:ext cx="589448" cy="3926737"/>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rot="1352652">
            <a:off x="2423592" y="2996952"/>
            <a:ext cx="864607" cy="461665"/>
          </a:xfrm>
          <a:prstGeom prst="rect">
            <a:avLst/>
          </a:prstGeom>
          <a:noFill/>
        </p:spPr>
        <p:txBody>
          <a:bodyPr wrap="square" rtlCol="0">
            <a:spAutoFit/>
          </a:bodyPr>
          <a:lstStyle/>
          <a:p>
            <a:r>
              <a:rPr lang="en-US" sz="2400" dirty="0" smtClean="0">
                <a:solidFill>
                  <a:srgbClr val="FF0000"/>
                </a:solidFill>
                <a:latin typeface="Arial Black" panose="020B0A04020102020204" pitchFamily="34" charset="0"/>
                <a:cs typeface="Aldhabi" panose="01000000000000000000" pitchFamily="2" charset="-78"/>
              </a:rPr>
              <a:t>D1 </a:t>
            </a:r>
            <a:endParaRPr lang="en-US" sz="2400" dirty="0">
              <a:solidFill>
                <a:srgbClr val="FF0000"/>
              </a:solidFill>
              <a:latin typeface="Arial Black" panose="020B0A04020102020204" pitchFamily="34" charset="0"/>
              <a:cs typeface="Aldhabi" panose="01000000000000000000" pitchFamily="2" charset="-78"/>
            </a:endParaRPr>
          </a:p>
        </p:txBody>
      </p:sp>
      <p:sp>
        <p:nvSpPr>
          <p:cNvPr id="10" name="Left Brace 9"/>
          <p:cNvSpPr/>
          <p:nvPr/>
        </p:nvSpPr>
        <p:spPr>
          <a:xfrm rot="6797027">
            <a:off x="4486376" y="1951631"/>
            <a:ext cx="589448" cy="830143"/>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rot="443260">
            <a:off x="4592171" y="1634268"/>
            <a:ext cx="720080" cy="830997"/>
          </a:xfrm>
          <a:prstGeom prst="rect">
            <a:avLst/>
          </a:prstGeom>
          <a:noFill/>
        </p:spPr>
        <p:txBody>
          <a:bodyPr wrap="square" rtlCol="0">
            <a:spAutoFit/>
          </a:bodyPr>
          <a:lstStyle>
            <a:defPPr>
              <a:defRPr lang="en-US"/>
            </a:defPPr>
            <a:lvl1pPr>
              <a:defRPr sz="2400">
                <a:solidFill>
                  <a:srgbClr val="FF0000"/>
                </a:solidFill>
                <a:latin typeface="Arial Black" panose="020B0A04020102020204" pitchFamily="34" charset="0"/>
                <a:cs typeface="Aldhabi" panose="01000000000000000000" pitchFamily="2" charset="-78"/>
              </a:defRPr>
            </a:lvl1pPr>
          </a:lstStyle>
          <a:p>
            <a:r>
              <a:rPr lang="en-US" dirty="0"/>
              <a:t>D2</a:t>
            </a:r>
          </a:p>
          <a:p>
            <a:endParaRPr lang="en-US" dirty="0"/>
          </a:p>
        </p:txBody>
      </p:sp>
      <p:sp>
        <p:nvSpPr>
          <p:cNvPr id="11" name="Slide Number Placeholder 10"/>
          <p:cNvSpPr>
            <a:spLocks noGrp="1"/>
          </p:cNvSpPr>
          <p:nvPr>
            <p:ph type="sldNum" sz="quarter" idx="12"/>
          </p:nvPr>
        </p:nvSpPr>
        <p:spPr/>
        <p:txBody>
          <a:bodyPr/>
          <a:lstStyle/>
          <a:p>
            <a:fld id="{4929A69E-7D8F-4515-9605-0315ABD4F316}" type="slidenum">
              <a:rPr lang="en-US" smtClean="0"/>
              <a:pPr/>
              <a:t>11</a:t>
            </a:fld>
            <a:endParaRPr lang="en-US" dirty="0"/>
          </a:p>
        </p:txBody>
      </p:sp>
    </p:spTree>
    <p:extLst>
      <p:ext uri="{BB962C8B-B14F-4D97-AF65-F5344CB8AC3E}">
        <p14:creationId xmlns:p14="http://schemas.microsoft.com/office/powerpoint/2010/main" val="3093459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055440" y="548681"/>
            <a:ext cx="7992888" cy="4896544"/>
          </a:xfrm>
          <a:prstGeom prst="rect">
            <a:avLst/>
          </a:prstGeom>
        </p:spPr>
      </p:pic>
      <p:sp>
        <p:nvSpPr>
          <p:cNvPr id="3" name="Rounded Rectangle 2"/>
          <p:cNvSpPr/>
          <p:nvPr/>
        </p:nvSpPr>
        <p:spPr>
          <a:xfrm>
            <a:off x="1487488" y="2266198"/>
            <a:ext cx="1656184" cy="432048"/>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j-lt"/>
                <a:cs typeface="Akhbar MT" pitchFamily="2" charset="-78"/>
              </a:rPr>
              <a:t>L</a:t>
            </a:r>
            <a:r>
              <a:rPr lang="en-US" b="1" dirty="0" smtClean="0">
                <a:latin typeface="+mj-lt"/>
                <a:cs typeface="Akhbar MT" pitchFamily="2" charset="-78"/>
              </a:rPr>
              <a:t>1</a:t>
            </a:r>
            <a:r>
              <a:rPr lang="en-US" sz="3200" dirty="0" smtClean="0">
                <a:latin typeface="+mj-lt"/>
                <a:cs typeface="Akhbar MT" pitchFamily="2" charset="-78"/>
              </a:rPr>
              <a:t> </a:t>
            </a:r>
            <a:endParaRPr lang="en-US" sz="3200" dirty="0">
              <a:latin typeface="+mj-lt"/>
              <a:cs typeface="Akhbar MT" pitchFamily="2" charset="-78"/>
            </a:endParaRPr>
          </a:p>
        </p:txBody>
      </p:sp>
      <p:sp>
        <p:nvSpPr>
          <p:cNvPr id="4" name="Rounded Rectangle 3"/>
          <p:cNvSpPr/>
          <p:nvPr/>
        </p:nvSpPr>
        <p:spPr>
          <a:xfrm>
            <a:off x="1847528" y="5013176"/>
            <a:ext cx="1656184" cy="432048"/>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j-lt"/>
                <a:cs typeface="Akhbar MT" pitchFamily="2" charset="-78"/>
              </a:rPr>
              <a:t>L2</a:t>
            </a:r>
          </a:p>
        </p:txBody>
      </p:sp>
      <p:sp>
        <p:nvSpPr>
          <p:cNvPr id="5" name="Rectangle 4"/>
          <p:cNvSpPr/>
          <p:nvPr/>
        </p:nvSpPr>
        <p:spPr>
          <a:xfrm>
            <a:off x="9450527" y="1052736"/>
            <a:ext cx="2232248" cy="20079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b="1" dirty="0" smtClean="0"/>
              <a:t>X axis : for time.</a:t>
            </a:r>
          </a:p>
          <a:p>
            <a:r>
              <a:rPr lang="en-US" b="1" dirty="0" smtClean="0"/>
              <a:t>Y axis : for voltage. </a:t>
            </a:r>
            <a:endParaRPr lang="en-US" b="1" dirty="0"/>
          </a:p>
        </p:txBody>
      </p:sp>
      <p:sp>
        <p:nvSpPr>
          <p:cNvPr id="6" name="TextBox 5"/>
          <p:cNvSpPr txBox="1"/>
          <p:nvPr/>
        </p:nvSpPr>
        <p:spPr>
          <a:xfrm>
            <a:off x="9450527" y="3356992"/>
            <a:ext cx="2118081" cy="1200329"/>
          </a:xfrm>
          <a:prstGeom prst="rect">
            <a:avLst/>
          </a:prstGeom>
          <a:noFill/>
        </p:spPr>
        <p:txBody>
          <a:bodyPr wrap="square" rtlCol="0">
            <a:spAutoFit/>
          </a:bodyPr>
          <a:lstStyle/>
          <a:p>
            <a:r>
              <a:rPr lang="en-US" dirty="0" smtClean="0">
                <a:solidFill>
                  <a:schemeClr val="bg1">
                    <a:lumMod val="50000"/>
                  </a:schemeClr>
                </a:solidFill>
              </a:rPr>
              <a:t>-The duration in L1 is less than L2. </a:t>
            </a:r>
          </a:p>
          <a:p>
            <a:r>
              <a:rPr lang="en-US" dirty="0" smtClean="0">
                <a:solidFill>
                  <a:schemeClr val="bg1">
                    <a:lumMod val="50000"/>
                  </a:schemeClr>
                </a:solidFill>
              </a:rPr>
              <a:t>-The voltage in both is same. </a:t>
            </a:r>
          </a:p>
        </p:txBody>
      </p:sp>
      <p:sp>
        <p:nvSpPr>
          <p:cNvPr id="7" name="TextBox 6"/>
          <p:cNvSpPr txBox="1"/>
          <p:nvPr/>
        </p:nvSpPr>
        <p:spPr>
          <a:xfrm>
            <a:off x="1055440" y="5589240"/>
            <a:ext cx="91450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chemeClr val="bg1">
                    <a:lumMod val="50000"/>
                  </a:schemeClr>
                </a:solidFill>
              </a:rPr>
              <a:t>Amplitude represent the number of muscle fibers that depolarize .</a:t>
            </a:r>
          </a:p>
          <a:p>
            <a:pPr marL="285750" indent="-285750">
              <a:buFont typeface="Wingdings" panose="05000000000000000000" pitchFamily="2" charset="2"/>
              <a:buChar char="Ø"/>
            </a:pPr>
            <a:r>
              <a:rPr lang="en-US" dirty="0">
                <a:solidFill>
                  <a:schemeClr val="bg1">
                    <a:lumMod val="50000"/>
                  </a:schemeClr>
                </a:solidFill>
              </a:rPr>
              <a:t>Average CMAP amplitude is </a:t>
            </a:r>
            <a:r>
              <a:rPr lang="en-US" dirty="0">
                <a:solidFill>
                  <a:schemeClr val="accent4">
                    <a:lumMod val="75000"/>
                  </a:schemeClr>
                </a:solidFill>
              </a:rPr>
              <a:t>3mV</a:t>
            </a:r>
            <a:r>
              <a:rPr lang="en-US" dirty="0">
                <a:solidFill>
                  <a:schemeClr val="bg1">
                    <a:lumMod val="50000"/>
                  </a:schemeClr>
                </a:solidFill>
              </a:rPr>
              <a:t> </a:t>
            </a:r>
            <a:r>
              <a:rPr lang="en-US" dirty="0" smtClean="0">
                <a:solidFill>
                  <a:schemeClr val="bg1">
                    <a:lumMod val="50000"/>
                  </a:schemeClr>
                </a:solidFill>
              </a:rPr>
              <a:t>.</a:t>
            </a:r>
            <a:endParaRPr lang="en-US" dirty="0">
              <a:solidFill>
                <a:schemeClr val="bg1">
                  <a:lumMod val="50000"/>
                </a:schemeClr>
              </a:solidFill>
            </a:endParaRPr>
          </a:p>
          <a:p>
            <a:pPr marL="285750" indent="-285750">
              <a:buFont typeface="Wingdings" panose="05000000000000000000" pitchFamily="2" charset="2"/>
              <a:buChar char="Ø"/>
            </a:pPr>
            <a:endParaRPr lang="en-US" dirty="0" smtClean="0">
              <a:solidFill>
                <a:schemeClr val="bg1">
                  <a:lumMod val="50000"/>
                </a:schemeClr>
              </a:solidFill>
            </a:endParaRPr>
          </a:p>
        </p:txBody>
      </p:sp>
      <p:sp>
        <p:nvSpPr>
          <p:cNvPr id="8" name="Slide Number Placeholder 7"/>
          <p:cNvSpPr>
            <a:spLocks noGrp="1"/>
          </p:cNvSpPr>
          <p:nvPr>
            <p:ph type="sldNum" sz="quarter" idx="12"/>
          </p:nvPr>
        </p:nvSpPr>
        <p:spPr/>
        <p:txBody>
          <a:bodyPr/>
          <a:lstStyle/>
          <a:p>
            <a:fld id="{4929A69E-7D8F-4515-9605-0315ABD4F316}" type="slidenum">
              <a:rPr lang="en-US" smtClean="0"/>
              <a:pPr/>
              <a:t>12</a:t>
            </a:fld>
            <a:endParaRPr lang="en-US" dirty="0"/>
          </a:p>
        </p:txBody>
      </p:sp>
    </p:spTree>
    <p:extLst>
      <p:ext uri="{BB962C8B-B14F-4D97-AF65-F5344CB8AC3E}">
        <p14:creationId xmlns:p14="http://schemas.microsoft.com/office/powerpoint/2010/main" val="2764554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4221088"/>
            <a:ext cx="6998568" cy="1841416"/>
          </a:xfrm>
          <a:prstGeom prst="rect">
            <a:avLst/>
          </a:prstGeom>
          <a:solidFill>
            <a:schemeClr val="accent2">
              <a:alpha val="18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rgbClr val="FF0000"/>
                </a:solidFill>
              </a:rPr>
              <a:t>Motor </a:t>
            </a:r>
            <a:r>
              <a:rPr lang="en-US" dirty="0">
                <a:solidFill>
                  <a:srgbClr val="FF0000"/>
                </a:solidFill>
              </a:rPr>
              <a:t>Nerve Conduction </a:t>
            </a:r>
            <a:r>
              <a:rPr lang="en-US" dirty="0" smtClean="0">
                <a:solidFill>
                  <a:srgbClr val="FF0000"/>
                </a:solidFill>
              </a:rPr>
              <a:t>Velocity (MNCV)</a:t>
            </a:r>
            <a:endParaRPr lang="en-US" b="1" dirty="0">
              <a:solidFill>
                <a:srgbClr val="FF0000"/>
              </a:solidFill>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23392" y="1124744"/>
            <a:ext cx="10972800" cy="4937760"/>
          </a:xfrm>
          <a:blipFill rotWithShape="0">
            <a:blip r:embed="rId2" cstate="print"/>
            <a:stretch>
              <a:fillRect l="-1000"/>
            </a:stretch>
          </a:blipFill>
        </p:spPr>
        <p:txBody>
          <a:bodyPr/>
          <a:lstStyle/>
          <a:p>
            <a:pPr>
              <a:buNone/>
            </a:pPr>
            <a:r>
              <a:rPr lang="en-US" dirty="0">
                <a:noFill/>
              </a:rPr>
              <a:t> </a:t>
            </a:r>
          </a:p>
        </p:txBody>
      </p:sp>
      <p:sp>
        <p:nvSpPr>
          <p:cNvPr id="5" name="TextBox 4"/>
          <p:cNvSpPr txBox="1"/>
          <p:nvPr/>
        </p:nvSpPr>
        <p:spPr>
          <a:xfrm>
            <a:off x="6212432" y="4389583"/>
            <a:ext cx="1296144" cy="877163"/>
          </a:xfrm>
          <a:prstGeom prst="rect">
            <a:avLst/>
          </a:prstGeom>
          <a:noFill/>
        </p:spPr>
        <p:txBody>
          <a:bodyPr wrap="square" rtlCol="0">
            <a:spAutoFit/>
          </a:bodyPr>
          <a:lstStyle/>
          <a:p>
            <a:pPr marL="0" algn="ctr" defTabSz="914400" rtl="0" eaLnBrk="1" latinLnBrk="0" hangingPunct="1"/>
            <a:r>
              <a:rPr lang="en-US" dirty="0" smtClean="0">
                <a:solidFill>
                  <a:srgbClr val="FF0000"/>
                </a:solidFill>
              </a:rPr>
              <a:t>(Important)</a:t>
            </a:r>
          </a:p>
          <a:p>
            <a:pPr marL="0" algn="ctr" defTabSz="914400" rtl="0" eaLnBrk="1" latinLnBrk="0" hangingPunct="1"/>
            <a:r>
              <a:rPr lang="en-US" sz="1100" dirty="0" smtClean="0">
                <a:solidFill>
                  <a:srgbClr val="FF0000"/>
                </a:solidFill>
              </a:rPr>
              <a:t>**Do not forget to convert units when necessary! </a:t>
            </a:r>
            <a:endParaRPr lang="en-US" sz="1100" dirty="0">
              <a:solidFill>
                <a:srgbClr val="FF0000"/>
              </a:solidFill>
            </a:endParaRPr>
          </a:p>
        </p:txBody>
      </p:sp>
      <p:sp>
        <p:nvSpPr>
          <p:cNvPr id="22" name="Rectangle 21"/>
          <p:cNvSpPr/>
          <p:nvPr/>
        </p:nvSpPr>
        <p:spPr>
          <a:xfrm>
            <a:off x="8400256" y="4221088"/>
            <a:ext cx="2304256"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Conduction of velocity could be more than the normal which is very good and the patient is not complaining from any thing BUT the abnormal when its become lower than the normal (slower conduction velocity)</a:t>
            </a:r>
            <a:endParaRPr lang="en-US" sz="1200" dirty="0"/>
          </a:p>
        </p:txBody>
      </p:sp>
      <p:cxnSp>
        <p:nvCxnSpPr>
          <p:cNvPr id="32" name="Curved Connector 31"/>
          <p:cNvCxnSpPr/>
          <p:nvPr/>
        </p:nvCxnSpPr>
        <p:spPr>
          <a:xfrm flipV="1">
            <a:off x="7608168" y="4941168"/>
            <a:ext cx="720080" cy="648072"/>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4929A69E-7D8F-4515-9605-0315ABD4F316}" type="slidenum">
              <a:rPr lang="en-US" smtClean="0"/>
              <a:pPr/>
              <a:t>13</a:t>
            </a:fld>
            <a:endParaRPr lang="en-US" dirty="0"/>
          </a:p>
        </p:txBody>
      </p:sp>
      <p:sp>
        <p:nvSpPr>
          <p:cNvPr id="7" name="TextBox 6"/>
          <p:cNvSpPr txBox="1"/>
          <p:nvPr/>
        </p:nvSpPr>
        <p:spPr>
          <a:xfrm>
            <a:off x="4556248" y="4814591"/>
            <a:ext cx="936104" cy="369332"/>
          </a:xfrm>
          <a:prstGeom prst="rect">
            <a:avLst/>
          </a:prstGeom>
          <a:noFill/>
        </p:spPr>
        <p:txBody>
          <a:bodyPr wrap="square" rtlCol="0">
            <a:spAutoFit/>
          </a:bodyPr>
          <a:lstStyle/>
          <a:p>
            <a:r>
              <a:rPr lang="en-US" smtClean="0"/>
              <a:t>(Faster)</a:t>
            </a:r>
            <a:endParaRPr lang="en-US"/>
          </a:p>
        </p:txBody>
      </p:sp>
      <p:sp>
        <p:nvSpPr>
          <p:cNvPr id="8" name="TextBox 7"/>
          <p:cNvSpPr txBox="1"/>
          <p:nvPr/>
        </p:nvSpPr>
        <p:spPr>
          <a:xfrm>
            <a:off x="8865012" y="1812383"/>
            <a:ext cx="1911508" cy="523220"/>
          </a:xfrm>
          <a:prstGeom prst="rect">
            <a:avLst/>
          </a:prstGeom>
          <a:noFill/>
          <a:ln>
            <a:solidFill>
              <a:schemeClr val="tx2"/>
            </a:solidFill>
          </a:ln>
        </p:spPr>
        <p:txBody>
          <a:bodyPr wrap="square" rtlCol="0">
            <a:spAutoFit/>
          </a:bodyPr>
          <a:lstStyle/>
          <a:p>
            <a:r>
              <a:rPr lang="en-US" sz="1400" dirty="0" smtClean="0">
                <a:solidFill>
                  <a:schemeClr val="bg1">
                    <a:lumMod val="50000"/>
                  </a:schemeClr>
                </a:solidFill>
              </a:rPr>
              <a:t>To help you remember:</a:t>
            </a:r>
          </a:p>
          <a:p>
            <a:r>
              <a:rPr lang="en-US" sz="1400" dirty="0" smtClean="0">
                <a:solidFill>
                  <a:schemeClr val="bg1">
                    <a:lumMod val="50000"/>
                  </a:schemeClr>
                </a:solidFill>
              </a:rPr>
              <a:t>Distance over time</a:t>
            </a:r>
            <a:endParaRPr lang="en-US" sz="1400" dirty="0">
              <a:solidFill>
                <a:schemeClr val="bg1">
                  <a:lumMod val="50000"/>
                </a:schemeClr>
              </a:solidFill>
            </a:endParaRPr>
          </a:p>
        </p:txBody>
      </p:sp>
      <p:sp>
        <p:nvSpPr>
          <p:cNvPr id="13" name="Arc 12"/>
          <p:cNvSpPr/>
          <p:nvPr/>
        </p:nvSpPr>
        <p:spPr>
          <a:xfrm rot="3705292">
            <a:off x="9564870" y="1786679"/>
            <a:ext cx="1152128" cy="1754512"/>
          </a:xfrm>
          <a:prstGeom prst="arc">
            <a:avLst>
              <a:gd name="adj1" fmla="val 16200000"/>
              <a:gd name="adj2" fmla="val 1792158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94011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Female Doctor’s Notes on Slide 13</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14</a:t>
            </a:fld>
            <a:endParaRPr lang="en-US" dirty="0"/>
          </a:p>
        </p:txBody>
      </p:sp>
      <p:sp>
        <p:nvSpPr>
          <p:cNvPr id="4" name="TextBox 3"/>
          <p:cNvSpPr txBox="1"/>
          <p:nvPr/>
        </p:nvSpPr>
        <p:spPr>
          <a:xfrm>
            <a:off x="609600" y="1988840"/>
            <a:ext cx="10632504" cy="2246769"/>
          </a:xfrm>
          <a:prstGeom prst="rect">
            <a:avLst/>
          </a:prstGeom>
          <a:noFill/>
        </p:spPr>
        <p:txBody>
          <a:bodyPr wrap="square" rtlCol="0">
            <a:spAutoFit/>
          </a:bodyPr>
          <a:lstStyle/>
          <a:p>
            <a:endParaRPr lang="en-US" sz="2000" b="1" u="sng" dirty="0" smtClean="0">
              <a:solidFill>
                <a:schemeClr val="bg2">
                  <a:lumMod val="50000"/>
                </a:schemeClr>
              </a:solidFill>
            </a:endParaRPr>
          </a:p>
          <a:p>
            <a:r>
              <a:rPr lang="en-US" sz="2000" dirty="0" smtClean="0">
                <a:solidFill>
                  <a:schemeClr val="bg2">
                    <a:lumMod val="50000"/>
                  </a:schemeClr>
                </a:solidFill>
              </a:rPr>
              <a:t>1.  You might be asked to calculate the conduction velocity and determine whether or not it is within normal range.</a:t>
            </a:r>
          </a:p>
          <a:p>
            <a:endParaRPr lang="en-US" sz="2000" dirty="0" smtClean="0">
              <a:solidFill>
                <a:schemeClr val="bg2">
                  <a:lumMod val="50000"/>
                </a:schemeClr>
              </a:solidFill>
            </a:endParaRPr>
          </a:p>
          <a:p>
            <a:r>
              <a:rPr lang="en-US" sz="2000" dirty="0" smtClean="0">
                <a:solidFill>
                  <a:schemeClr val="bg2">
                    <a:lumMod val="50000"/>
                  </a:schemeClr>
                </a:solidFill>
              </a:rPr>
              <a:t>2.  The Doctor mentioned that: </a:t>
            </a:r>
          </a:p>
          <a:p>
            <a:r>
              <a:rPr lang="en-US" sz="2000" dirty="0" smtClean="0">
                <a:solidFill>
                  <a:schemeClr val="bg2">
                    <a:lumMod val="50000"/>
                  </a:schemeClr>
                </a:solidFill>
              </a:rPr>
              <a:t>- Below average: abnormal. </a:t>
            </a:r>
          </a:p>
          <a:p>
            <a:r>
              <a:rPr lang="en-US" sz="2000" dirty="0" smtClean="0">
                <a:solidFill>
                  <a:schemeClr val="bg2">
                    <a:lumMod val="50000"/>
                  </a:schemeClr>
                </a:solidFill>
              </a:rPr>
              <a:t>- Above average: still considered normal. </a:t>
            </a:r>
            <a:endParaRPr lang="en-US" sz="2000" dirty="0">
              <a:solidFill>
                <a:schemeClr val="bg2">
                  <a:lumMod val="50000"/>
                </a:schemeClr>
              </a:solidFill>
            </a:endParaRPr>
          </a:p>
        </p:txBody>
      </p:sp>
    </p:spTree>
    <p:extLst>
      <p:ext uri="{BB962C8B-B14F-4D97-AF65-F5344CB8AC3E}">
        <p14:creationId xmlns:p14="http://schemas.microsoft.com/office/powerpoint/2010/main" val="1766473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7408" y="1556792"/>
            <a:ext cx="4248472" cy="3960440"/>
          </a:xfrm>
          <a:prstGeom prst="rect">
            <a:avLst/>
          </a:prstGeom>
          <a:solidFill>
            <a:schemeClr val="accent2">
              <a:alpha val="39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11424" y="2009036"/>
            <a:ext cx="3606264" cy="2677656"/>
          </a:xfrm>
          <a:prstGeom prst="rect">
            <a:avLst/>
          </a:prstGeom>
        </p:spPr>
        <p:txBody>
          <a:bodyPr wrap="square">
            <a:spAutoFit/>
          </a:bodyPr>
          <a:lstStyle/>
          <a:p>
            <a:pPr marL="342900" indent="-342900">
              <a:buFont typeface="Arial" charset="0"/>
              <a:buChar char="•"/>
            </a:pPr>
            <a:r>
              <a:rPr lang="en-US" sz="2400" dirty="0" smtClean="0">
                <a:latin typeface="Arial,Italic" charset="0"/>
              </a:rPr>
              <a:t>Normal </a:t>
            </a:r>
            <a:r>
              <a:rPr lang="en-US" sz="2400" dirty="0">
                <a:latin typeface="Arial,Italic" charset="0"/>
              </a:rPr>
              <a:t>median distal latency (DL) </a:t>
            </a:r>
            <a:r>
              <a:rPr lang="en-US" sz="2400" dirty="0">
                <a:solidFill>
                  <a:schemeClr val="accent4">
                    <a:lumMod val="75000"/>
                  </a:schemeClr>
                </a:solidFill>
                <a:latin typeface="Arial" charset="0"/>
              </a:rPr>
              <a:t>3</a:t>
            </a:r>
            <a:r>
              <a:rPr lang="en-US" sz="2400" dirty="0">
                <a:latin typeface="Arial" charset="0"/>
              </a:rPr>
              <a:t> </a:t>
            </a:r>
            <a:r>
              <a:rPr lang="en-US" sz="2400" dirty="0" err="1">
                <a:solidFill>
                  <a:schemeClr val="accent4">
                    <a:lumMod val="75000"/>
                  </a:schemeClr>
                </a:solidFill>
                <a:latin typeface="Arial,Italic" charset="0"/>
              </a:rPr>
              <a:t>ms</a:t>
            </a:r>
            <a:r>
              <a:rPr lang="en-US" sz="2400" dirty="0">
                <a:latin typeface="Arial,Italic" charset="0"/>
              </a:rPr>
              <a:t>, </a:t>
            </a:r>
            <a:endParaRPr lang="ar-SA" sz="2400" dirty="0" smtClean="0">
              <a:latin typeface="Arial,Italic" charset="0"/>
            </a:endParaRPr>
          </a:p>
          <a:p>
            <a:pPr marL="342900" indent="-342900">
              <a:buFont typeface="Arial" charset="0"/>
              <a:buChar char="•"/>
            </a:pPr>
            <a:endParaRPr lang="ar-SA" sz="2400" dirty="0">
              <a:latin typeface="Arial,Italic" charset="0"/>
            </a:endParaRPr>
          </a:p>
          <a:p>
            <a:pPr marL="342900" indent="-342900">
              <a:buFont typeface="Arial" charset="0"/>
              <a:buChar char="•"/>
            </a:pPr>
            <a:r>
              <a:rPr lang="en-US" sz="2400" dirty="0" smtClean="0">
                <a:latin typeface="Arial,Italic" charset="0"/>
              </a:rPr>
              <a:t>Amplitude </a:t>
            </a:r>
            <a:r>
              <a:rPr lang="en-US" sz="2400" dirty="0">
                <a:latin typeface="Arial" charset="0"/>
              </a:rPr>
              <a:t>&gt;</a:t>
            </a:r>
            <a:r>
              <a:rPr lang="en-US" sz="2400" dirty="0">
                <a:solidFill>
                  <a:schemeClr val="accent4">
                    <a:lumMod val="75000"/>
                  </a:schemeClr>
                </a:solidFill>
                <a:latin typeface="Arial" charset="0"/>
              </a:rPr>
              <a:t>4</a:t>
            </a:r>
            <a:r>
              <a:rPr lang="en-US" sz="2400" dirty="0">
                <a:latin typeface="Arial" charset="0"/>
              </a:rPr>
              <a:t> </a:t>
            </a:r>
            <a:r>
              <a:rPr lang="en-US" sz="2400" dirty="0">
                <a:solidFill>
                  <a:schemeClr val="accent4">
                    <a:lumMod val="75000"/>
                  </a:schemeClr>
                </a:solidFill>
                <a:latin typeface="Arial,Italic" charset="0"/>
              </a:rPr>
              <a:t>m </a:t>
            </a:r>
            <a:r>
              <a:rPr lang="en-US" sz="2400" dirty="0">
                <a:solidFill>
                  <a:schemeClr val="accent4">
                    <a:lumMod val="75000"/>
                  </a:schemeClr>
                </a:solidFill>
                <a:latin typeface="Arial" charset="0"/>
              </a:rPr>
              <a:t>V</a:t>
            </a:r>
            <a:r>
              <a:rPr lang="en-US" sz="2400" dirty="0">
                <a:latin typeface="Arial" charset="0"/>
              </a:rPr>
              <a:t>, </a:t>
            </a:r>
            <a:r>
              <a:rPr lang="en-US" sz="2400" dirty="0">
                <a:latin typeface="Arial,Italic" charset="0"/>
              </a:rPr>
              <a:t>and </a:t>
            </a:r>
            <a:endParaRPr lang="ar-SA" sz="2400" dirty="0" smtClean="0">
              <a:latin typeface="Arial,Italic" charset="0"/>
            </a:endParaRPr>
          </a:p>
          <a:p>
            <a:endParaRPr lang="ar-SA" sz="2400" dirty="0">
              <a:latin typeface="Arial,Italic" charset="0"/>
            </a:endParaRPr>
          </a:p>
          <a:p>
            <a:pPr marL="342900" indent="-342900">
              <a:buFont typeface="Arial" charset="0"/>
              <a:buChar char="•"/>
            </a:pPr>
            <a:r>
              <a:rPr lang="en-US" sz="2400" dirty="0" smtClean="0">
                <a:latin typeface="Arial,Italic" charset="0"/>
              </a:rPr>
              <a:t>Conduction </a:t>
            </a:r>
            <a:r>
              <a:rPr lang="en-US" sz="2400" dirty="0">
                <a:latin typeface="Arial,Italic" charset="0"/>
              </a:rPr>
              <a:t>velocity (CV) &gt;</a:t>
            </a:r>
            <a:r>
              <a:rPr lang="en-US" sz="2400" dirty="0">
                <a:solidFill>
                  <a:schemeClr val="accent4">
                    <a:lumMod val="75000"/>
                  </a:schemeClr>
                </a:solidFill>
                <a:latin typeface="Arial,Italic" charset="0"/>
              </a:rPr>
              <a:t>49 </a:t>
            </a:r>
            <a:r>
              <a:rPr lang="en-US" sz="2400" dirty="0" err="1">
                <a:solidFill>
                  <a:schemeClr val="accent4">
                    <a:lumMod val="75000"/>
                  </a:schemeClr>
                </a:solidFill>
                <a:latin typeface="Arial,Italic" charset="0"/>
              </a:rPr>
              <a:t>mls</a:t>
            </a:r>
            <a:r>
              <a:rPr lang="en-US" sz="2400" dirty="0">
                <a:latin typeface="Arial,Italic" charset="0"/>
              </a:rPr>
              <a:t>. </a:t>
            </a:r>
            <a:endParaRPr lang="en-US" sz="2400" dirty="0">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008" y="1403648"/>
            <a:ext cx="4108593" cy="3888432"/>
          </a:xfrm>
          <a:prstGeom prst="rect">
            <a:avLst/>
          </a:prstGeom>
        </p:spPr>
      </p:pic>
      <p:sp>
        <p:nvSpPr>
          <p:cNvPr id="9" name="Title 8"/>
          <p:cNvSpPr>
            <a:spLocks noGrp="1"/>
          </p:cNvSpPr>
          <p:nvPr>
            <p:ph type="title"/>
          </p:nvPr>
        </p:nvSpPr>
        <p:spPr/>
        <p:txBody>
          <a:bodyPr>
            <a:normAutofit/>
          </a:bodyPr>
          <a:lstStyle/>
          <a:p>
            <a:r>
              <a:rPr lang="en-US" sz="2800" dirty="0"/>
              <a:t>Patterns of Nerve Conduction: Normal Study of Median Nerve </a:t>
            </a:r>
          </a:p>
        </p:txBody>
      </p:sp>
      <p:sp>
        <p:nvSpPr>
          <p:cNvPr id="7" name="Slide Number Placeholder 6"/>
          <p:cNvSpPr>
            <a:spLocks noGrp="1"/>
          </p:cNvSpPr>
          <p:nvPr>
            <p:ph type="sldNum" sz="quarter" idx="12"/>
          </p:nvPr>
        </p:nvSpPr>
        <p:spPr/>
        <p:txBody>
          <a:bodyPr/>
          <a:lstStyle/>
          <a:p>
            <a:fld id="{4929A69E-7D8F-4515-9605-0315ABD4F316}" type="slidenum">
              <a:rPr lang="en-US" smtClean="0"/>
              <a:pPr/>
              <a:t>15</a:t>
            </a:fld>
            <a:endParaRPr lang="en-US" dirty="0"/>
          </a:p>
        </p:txBody>
      </p:sp>
      <p:sp>
        <p:nvSpPr>
          <p:cNvPr id="8" name="TextBox 7"/>
          <p:cNvSpPr txBox="1"/>
          <p:nvPr/>
        </p:nvSpPr>
        <p:spPr>
          <a:xfrm>
            <a:off x="9552384" y="187642"/>
            <a:ext cx="2448272" cy="307777"/>
          </a:xfrm>
          <a:prstGeom prst="rect">
            <a:avLst/>
          </a:prstGeom>
          <a:solidFill>
            <a:schemeClr val="bg2"/>
          </a:solidFill>
          <a:ln>
            <a:solidFill>
              <a:schemeClr val="accent2"/>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691325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808" y="188640"/>
            <a:ext cx="10972800" cy="990600"/>
          </a:xfrm>
        </p:spPr>
        <p:txBody>
          <a:bodyPr>
            <a:normAutofit/>
          </a:bodyPr>
          <a:lstStyle/>
          <a:p>
            <a:r>
              <a:rPr lang="en-US" dirty="0" smtClean="0"/>
              <a:t>Axonal Loss and Demyelination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605840984"/>
              </p:ext>
            </p:extLst>
          </p:nvPr>
        </p:nvGraphicFramePr>
        <p:xfrm>
          <a:off x="609600" y="1299828"/>
          <a:ext cx="10972800" cy="266192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xmlns="" val="4084920839"/>
                    </a:ext>
                  </a:extLst>
                </a:gridCol>
                <a:gridCol w="3657600">
                  <a:extLst>
                    <a:ext uri="{9D8B030D-6E8A-4147-A177-3AD203B41FA5}">
                      <a16:colId xmlns:a16="http://schemas.microsoft.com/office/drawing/2014/main" xmlns="" val="2394717364"/>
                    </a:ext>
                  </a:extLst>
                </a:gridCol>
                <a:gridCol w="3657600">
                  <a:extLst>
                    <a:ext uri="{9D8B030D-6E8A-4147-A177-3AD203B41FA5}">
                      <a16:colId xmlns:a16="http://schemas.microsoft.com/office/drawing/2014/main" xmlns="" val="53570702"/>
                    </a:ext>
                  </a:extLst>
                </a:gridCol>
              </a:tblGrid>
              <a:tr h="370840">
                <a:tc>
                  <a:txBody>
                    <a:bodyPr/>
                    <a:lstStyle/>
                    <a:p>
                      <a:endParaRPr lang="en-US" dirty="0"/>
                    </a:p>
                  </a:txBody>
                  <a:tcPr/>
                </a:tc>
                <a:tc>
                  <a:txBody>
                    <a:bodyPr/>
                    <a:lstStyle/>
                    <a:p>
                      <a:r>
                        <a:rPr lang="en-US" dirty="0" smtClean="0"/>
                        <a:t>Axonal loss</a:t>
                      </a:r>
                      <a:endParaRPr lang="en-US" dirty="0"/>
                    </a:p>
                  </a:txBody>
                  <a:tcPr/>
                </a:tc>
                <a:tc>
                  <a:txBody>
                    <a:bodyPr/>
                    <a:lstStyle/>
                    <a:p>
                      <a:r>
                        <a:rPr lang="en-US" dirty="0" smtClean="0"/>
                        <a:t>Demyelination </a:t>
                      </a:r>
                      <a:endParaRPr lang="en-US" dirty="0"/>
                    </a:p>
                  </a:txBody>
                  <a:tcPr/>
                </a:tc>
                <a:extLst>
                  <a:ext uri="{0D108BD9-81ED-4DB2-BD59-A6C34878D82A}">
                    <a16:rowId xmlns:a16="http://schemas.microsoft.com/office/drawing/2014/main" xmlns="" val="1321890357"/>
                  </a:ext>
                </a:extLst>
              </a:tr>
              <a:tr h="370840">
                <a:tc>
                  <a:txBody>
                    <a:bodyPr/>
                    <a:lstStyle/>
                    <a:p>
                      <a:r>
                        <a:rPr lang="en-US" dirty="0" smtClean="0"/>
                        <a:t>Amplitude </a:t>
                      </a:r>
                      <a:endParaRPr lang="en-US" dirty="0"/>
                    </a:p>
                  </a:txBody>
                  <a:tcPr>
                    <a:lnB w="12700" cmpd="sng">
                      <a:noFill/>
                    </a:lnB>
                  </a:tcPr>
                </a:tc>
                <a:tc>
                  <a:txBody>
                    <a:bodyPr/>
                    <a:lstStyle/>
                    <a:p>
                      <a:r>
                        <a:rPr lang="en-US" dirty="0" smtClean="0"/>
                        <a:t>Decreases</a:t>
                      </a:r>
                      <a:endParaRPr lang="en-US" dirty="0"/>
                    </a:p>
                  </a:txBody>
                  <a:tcPr/>
                </a:tc>
                <a:tc>
                  <a:txBody>
                    <a:bodyPr/>
                    <a:lstStyle/>
                    <a:p>
                      <a:r>
                        <a:rPr lang="en-US" dirty="0" smtClean="0">
                          <a:solidFill>
                            <a:schemeClr val="tx1"/>
                          </a:solidFill>
                        </a:rPr>
                        <a:t>No change </a:t>
                      </a:r>
                      <a:endParaRPr lang="en-US" dirty="0">
                        <a:solidFill>
                          <a:schemeClr val="tx1"/>
                        </a:solidFill>
                      </a:endParaRPr>
                    </a:p>
                  </a:txBody>
                  <a:tcPr/>
                </a:tc>
                <a:extLst>
                  <a:ext uri="{0D108BD9-81ED-4DB2-BD59-A6C34878D82A}">
                    <a16:rowId xmlns:a16="http://schemas.microsoft.com/office/drawing/2014/main" xmlns="" val="671468936"/>
                  </a:ext>
                </a:extLst>
              </a:tr>
              <a:tr h="370840">
                <a:tc>
                  <a:txBody>
                    <a:bodyPr/>
                    <a:lstStyle/>
                    <a:p>
                      <a:r>
                        <a:rPr lang="en-US" dirty="0" smtClean="0"/>
                        <a:t>Distal latency </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Normal or slightly prolonged </a:t>
                      </a:r>
                      <a:endParaRPr lang="en-US" dirty="0"/>
                    </a:p>
                  </a:txBody>
                  <a:tcPr>
                    <a:lnL w="12700" cmpd="sng">
                      <a:noFill/>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Prolonged (</a:t>
                      </a:r>
                      <a:r>
                        <a:rPr lang="en-US" baseline="0" dirty="0" smtClean="0"/>
                        <a:t> 1</a:t>
                      </a:r>
                      <a:r>
                        <a:rPr kumimoji="0" lang="en-US" sz="1800" kern="1200" dirty="0" smtClean="0">
                          <a:solidFill>
                            <a:schemeClr val="dk1"/>
                          </a:solidFill>
                          <a:effectLst/>
                          <a:latin typeface="+mn-lt"/>
                          <a:ea typeface="+mn-ea"/>
                          <a:cs typeface="+mn-cs"/>
                        </a:rPr>
                        <a:t>30% upper</a:t>
                      </a:r>
                      <a:r>
                        <a:rPr kumimoji="0" lang="en-US" sz="1800" kern="1200" baseline="0" dirty="0" smtClean="0">
                          <a:solidFill>
                            <a:schemeClr val="dk1"/>
                          </a:solidFill>
                          <a:effectLst/>
                          <a:latin typeface="+mn-lt"/>
                          <a:ea typeface="+mn-ea"/>
                          <a:cs typeface="+mn-cs"/>
                        </a:rPr>
                        <a:t> the normal limit)</a:t>
                      </a:r>
                      <a:endParaRPr lang="en-US" dirty="0" smtClean="0">
                        <a:effectLst/>
                      </a:endParaRPr>
                    </a:p>
                  </a:txBody>
                  <a:tcPr/>
                </a:tc>
                <a:extLst>
                  <a:ext uri="{0D108BD9-81ED-4DB2-BD59-A6C34878D82A}">
                    <a16:rowId xmlns:a16="http://schemas.microsoft.com/office/drawing/2014/main" xmlns="" val="619719149"/>
                  </a:ext>
                </a:extLst>
              </a:tr>
              <a:tr h="370840">
                <a:tc>
                  <a:txBody>
                    <a:bodyPr/>
                    <a:lstStyle/>
                    <a:p>
                      <a:r>
                        <a:rPr lang="en-US" dirty="0" smtClean="0"/>
                        <a:t>Morphology of potential between proximal and distal </a:t>
                      </a:r>
                      <a:r>
                        <a:rPr lang="en-US" baseline="0" dirty="0" smtClean="0"/>
                        <a:t> sites</a:t>
                      </a:r>
                      <a:endParaRPr lang="en-US" dirty="0"/>
                    </a:p>
                  </a:txBody>
                  <a:tcPr>
                    <a:lnT w="12700" cmpd="sng">
                      <a:noFill/>
                    </a:lnT>
                    <a:lnB w="12700" cmpd="sng">
                      <a:noFill/>
                    </a:lnB>
                  </a:tcPr>
                </a:tc>
                <a:tc>
                  <a:txBody>
                    <a:bodyPr/>
                    <a:lstStyle/>
                    <a:p>
                      <a:r>
                        <a:rPr lang="en-US" dirty="0" smtClean="0"/>
                        <a:t>No change </a:t>
                      </a:r>
                      <a:endParaRPr lang="en-US" dirty="0"/>
                    </a:p>
                  </a:txBody>
                  <a:tcPr/>
                </a:tc>
                <a:tc>
                  <a:txBody>
                    <a:bodyPr/>
                    <a:lstStyle/>
                    <a:p>
                      <a:r>
                        <a:rPr lang="en-US" dirty="0" smtClean="0"/>
                        <a:t>No change </a:t>
                      </a:r>
                      <a:endParaRPr lang="en-US" dirty="0"/>
                    </a:p>
                  </a:txBody>
                  <a:tcPr/>
                </a:tc>
                <a:extLst>
                  <a:ext uri="{0D108BD9-81ED-4DB2-BD59-A6C34878D82A}">
                    <a16:rowId xmlns:a16="http://schemas.microsoft.com/office/drawing/2014/main" xmlns="" val="2236979138"/>
                  </a:ext>
                </a:extLst>
              </a:tr>
              <a:tr h="370840">
                <a:tc>
                  <a:txBody>
                    <a:bodyPr/>
                    <a:lstStyle/>
                    <a:p>
                      <a:r>
                        <a:rPr lang="en-US" dirty="0" smtClean="0"/>
                        <a:t>Conduction velocity </a:t>
                      </a:r>
                      <a:endParaRPr lang="en-US" dirty="0"/>
                    </a:p>
                  </a:txBody>
                  <a:tcPr>
                    <a:lnT w="12700" cmpd="sng">
                      <a:noFill/>
                    </a:lnT>
                  </a:tcPr>
                </a:tc>
                <a:tc>
                  <a:txBody>
                    <a:bodyPr/>
                    <a:lstStyle/>
                    <a:p>
                      <a:r>
                        <a:rPr lang="en-US" dirty="0" smtClean="0"/>
                        <a:t>Normal or slightly slowed </a:t>
                      </a:r>
                      <a:endParaRPr lang="en-US" dirty="0"/>
                    </a:p>
                  </a:txBody>
                  <a:tcPr/>
                </a:tc>
                <a:tc>
                  <a:txBody>
                    <a:bodyPr/>
                    <a:lstStyle/>
                    <a:p>
                      <a:r>
                        <a:rPr lang="en-US" dirty="0" smtClean="0"/>
                        <a:t>Markedly slowed (75%</a:t>
                      </a:r>
                      <a:r>
                        <a:rPr lang="en-US" baseline="0" dirty="0" smtClean="0"/>
                        <a:t>  lower than normal limit) </a:t>
                      </a:r>
                      <a:endParaRPr lang="en-US" dirty="0"/>
                    </a:p>
                  </a:txBody>
                  <a:tcPr/>
                </a:tc>
                <a:extLst>
                  <a:ext uri="{0D108BD9-81ED-4DB2-BD59-A6C34878D82A}">
                    <a16:rowId xmlns:a16="http://schemas.microsoft.com/office/drawing/2014/main" xmlns="" val="2730279408"/>
                  </a:ext>
                </a:extLst>
              </a:tr>
            </a:tbl>
          </a:graphicData>
        </a:graphic>
      </p:graphicFrame>
      <p:grpSp>
        <p:nvGrpSpPr>
          <p:cNvPr id="6" name="Group 4"/>
          <p:cNvGrpSpPr>
            <a:grpSpLocks noChangeAspect="1"/>
          </p:cNvGrpSpPr>
          <p:nvPr/>
        </p:nvGrpSpPr>
        <p:grpSpPr bwMode="auto">
          <a:xfrm>
            <a:off x="609600" y="4469646"/>
            <a:ext cx="4041775" cy="1649413"/>
            <a:chOff x="384" y="2568"/>
            <a:chExt cx="2546" cy="1039"/>
          </a:xfrm>
        </p:grpSpPr>
        <p:sp>
          <p:nvSpPr>
            <p:cNvPr id="7" name="AutoShape 3"/>
            <p:cNvSpPr>
              <a:spLocks noChangeAspect="1" noChangeArrowheads="1" noTextEdit="1"/>
            </p:cNvSpPr>
            <p:nvPr/>
          </p:nvSpPr>
          <p:spPr bwMode="auto">
            <a:xfrm>
              <a:off x="384" y="2568"/>
              <a:ext cx="2546" cy="1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2568"/>
              <a:ext cx="2554" cy="1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8" name="TextBox 7"/>
          <p:cNvSpPr txBox="1"/>
          <p:nvPr/>
        </p:nvSpPr>
        <p:spPr>
          <a:xfrm>
            <a:off x="1658264" y="4105711"/>
            <a:ext cx="1800200" cy="369332"/>
          </a:xfrm>
          <a:prstGeom prst="rect">
            <a:avLst/>
          </a:prstGeom>
          <a:noFill/>
        </p:spPr>
        <p:txBody>
          <a:bodyPr wrap="square" rtlCol="0">
            <a:spAutoFit/>
          </a:bodyPr>
          <a:lstStyle/>
          <a:p>
            <a:r>
              <a:rPr lang="en-US" dirty="0" smtClean="0"/>
              <a:t>Axonal loss </a:t>
            </a:r>
            <a:endParaRPr lang="en-US" dirty="0"/>
          </a:p>
        </p:txBody>
      </p:sp>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117219" y="4490471"/>
            <a:ext cx="4041775" cy="1649413"/>
          </a:xfrm>
          <a:prstGeom prst="rect">
            <a:avLst/>
          </a:prstGeom>
          <a:noFill/>
        </p:spPr>
      </p:pic>
      <p:sp>
        <p:nvSpPr>
          <p:cNvPr id="9" name="TextBox 8"/>
          <p:cNvSpPr txBox="1"/>
          <p:nvPr/>
        </p:nvSpPr>
        <p:spPr>
          <a:xfrm>
            <a:off x="8021982" y="4094023"/>
            <a:ext cx="2232248" cy="369332"/>
          </a:xfrm>
          <a:prstGeom prst="rect">
            <a:avLst/>
          </a:prstGeom>
          <a:noFill/>
        </p:spPr>
        <p:txBody>
          <a:bodyPr wrap="square" rtlCol="0">
            <a:spAutoFit/>
          </a:bodyPr>
          <a:lstStyle/>
          <a:p>
            <a:r>
              <a:rPr lang="en-US" dirty="0" smtClean="0"/>
              <a:t>Demyelination</a:t>
            </a:r>
            <a:endParaRPr lang="en-US" dirty="0"/>
          </a:p>
        </p:txBody>
      </p:sp>
      <p:sp>
        <p:nvSpPr>
          <p:cNvPr id="5" name="TextBox 4"/>
          <p:cNvSpPr txBox="1"/>
          <p:nvPr/>
        </p:nvSpPr>
        <p:spPr>
          <a:xfrm>
            <a:off x="6298193" y="6361137"/>
            <a:ext cx="5679825" cy="369332"/>
          </a:xfrm>
          <a:prstGeom prst="rect">
            <a:avLst/>
          </a:prstGeom>
          <a:noFill/>
        </p:spPr>
        <p:txBody>
          <a:bodyPr wrap="none" rtlCol="0">
            <a:spAutoFit/>
          </a:bodyPr>
          <a:lstStyle/>
          <a:p>
            <a:r>
              <a:rPr lang="en-US" dirty="0" smtClean="0"/>
              <a:t>Here: Demyelination is associated with inherited disorders </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16</a:t>
            </a:fld>
            <a:endParaRPr lang="en-US" dirty="0"/>
          </a:p>
        </p:txBody>
      </p:sp>
      <p:sp>
        <p:nvSpPr>
          <p:cNvPr id="14" name="TextBox 13"/>
          <p:cNvSpPr txBox="1"/>
          <p:nvPr/>
        </p:nvSpPr>
        <p:spPr>
          <a:xfrm>
            <a:off x="9552384" y="187642"/>
            <a:ext cx="2448272" cy="307777"/>
          </a:xfrm>
          <a:prstGeom prst="rect">
            <a:avLst/>
          </a:prstGeom>
          <a:solidFill>
            <a:schemeClr val="bg2"/>
          </a:solidFill>
          <a:ln>
            <a:solidFill>
              <a:schemeClr val="accent2"/>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2693105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Electromyography ( EMG) </a:t>
            </a:r>
          </a:p>
        </p:txBody>
      </p:sp>
      <p:sp>
        <p:nvSpPr>
          <p:cNvPr id="3" name="Content Placeholder 2"/>
          <p:cNvSpPr>
            <a:spLocks noGrp="1"/>
          </p:cNvSpPr>
          <p:nvPr>
            <p:ph sz="quarter" idx="1"/>
          </p:nvPr>
        </p:nvSpPr>
        <p:spPr>
          <a:xfrm>
            <a:off x="609600" y="1369041"/>
            <a:ext cx="7286600" cy="4937760"/>
          </a:xfrm>
        </p:spPr>
        <p:txBody>
          <a:bodyPr>
            <a:normAutofit/>
          </a:bodyPr>
          <a:lstStyle/>
          <a:p>
            <a:r>
              <a:rPr lang="en-US" sz="2400" dirty="0" smtClean="0">
                <a:solidFill>
                  <a:srgbClr val="C00000"/>
                </a:solidFill>
              </a:rPr>
              <a:t>EMG: </a:t>
            </a:r>
            <a:r>
              <a:rPr lang="en-US" sz="2400" dirty="0"/>
              <a:t>is a technique for evaluating and recording physiologic properties of muscles at rest and while contracting </a:t>
            </a:r>
            <a:r>
              <a:rPr lang="en-US" sz="2400" dirty="0" smtClean="0"/>
              <a:t>.</a:t>
            </a:r>
            <a:endParaRPr lang="en-US" sz="2400" dirty="0"/>
          </a:p>
          <a:p>
            <a:r>
              <a:rPr lang="en-US" sz="2400" dirty="0" smtClean="0">
                <a:solidFill>
                  <a:srgbClr val="C00000"/>
                </a:solidFill>
              </a:rPr>
              <a:t>Mechanism: </a:t>
            </a:r>
            <a:r>
              <a:rPr lang="en-US" sz="2400" dirty="0" smtClean="0"/>
              <a:t>It is </a:t>
            </a:r>
            <a:r>
              <a:rPr lang="en-US" sz="2400" dirty="0"/>
              <a:t>a recording of electrical activity of the muscle by inserting </a:t>
            </a:r>
            <a:r>
              <a:rPr lang="en-US" sz="2400" u="sng" dirty="0"/>
              <a:t>needle electrode </a:t>
            </a:r>
            <a:r>
              <a:rPr lang="en-US" sz="2400" dirty="0"/>
              <a:t>in the belly of the muscles ( needle </a:t>
            </a:r>
            <a:r>
              <a:rPr lang="en-US" sz="2400" dirty="0" smtClean="0"/>
              <a:t>EMG </a:t>
            </a:r>
            <a:r>
              <a:rPr lang="en-US" sz="2400" dirty="0"/>
              <a:t>) or by applying the surface electrodes ( surface </a:t>
            </a:r>
            <a:r>
              <a:rPr lang="en-US" sz="2400" dirty="0" smtClean="0"/>
              <a:t>EMG ).</a:t>
            </a:r>
          </a:p>
          <a:p>
            <a:endParaRPr lang="en-US" sz="2400" dirty="0"/>
          </a:p>
          <a:p>
            <a:endParaRPr lang="en-US" sz="2400" dirty="0"/>
          </a:p>
          <a:p>
            <a:endParaRPr lang="en-US" sz="2400" dirty="0"/>
          </a:p>
        </p:txBody>
      </p:sp>
      <p:sp>
        <p:nvSpPr>
          <p:cNvPr id="4" name="Rectangle 3"/>
          <p:cNvSpPr/>
          <p:nvPr/>
        </p:nvSpPr>
        <p:spPr>
          <a:xfrm>
            <a:off x="767408" y="4401911"/>
            <a:ext cx="9795294" cy="1436008"/>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effectLst/>
            </a:endParaRPr>
          </a:p>
        </p:txBody>
      </p:sp>
      <p:sp>
        <p:nvSpPr>
          <p:cNvPr id="5" name="TextBox 4"/>
          <p:cNvSpPr txBox="1"/>
          <p:nvPr/>
        </p:nvSpPr>
        <p:spPr>
          <a:xfrm>
            <a:off x="1127448" y="4401980"/>
            <a:ext cx="4248472" cy="1938992"/>
          </a:xfrm>
          <a:prstGeom prst="rect">
            <a:avLst/>
          </a:prstGeom>
          <a:noFill/>
        </p:spPr>
        <p:txBody>
          <a:bodyPr wrap="square" rtlCol="0">
            <a:spAutoFit/>
          </a:bodyPr>
          <a:lstStyle/>
          <a:p>
            <a:r>
              <a:rPr lang="en-US" sz="2000" dirty="0" smtClean="0">
                <a:solidFill>
                  <a:schemeClr val="bg1"/>
                </a:solidFill>
              </a:rPr>
              <a:t>Recall:</a:t>
            </a:r>
            <a:endParaRPr lang="en-US" sz="2000" dirty="0">
              <a:solidFill>
                <a:schemeClr val="bg1"/>
              </a:solidFill>
            </a:endParaRPr>
          </a:p>
          <a:p>
            <a:r>
              <a:rPr lang="en-US" sz="2000" dirty="0">
                <a:solidFill>
                  <a:srgbClr val="C00000"/>
                </a:solidFill>
              </a:rPr>
              <a:t>A motor </a:t>
            </a:r>
            <a:r>
              <a:rPr lang="en-US" sz="2000" dirty="0" smtClean="0">
                <a:solidFill>
                  <a:srgbClr val="C00000"/>
                </a:solidFill>
              </a:rPr>
              <a:t>unit:</a:t>
            </a:r>
            <a:r>
              <a:rPr lang="en-US" sz="2000" dirty="0" smtClean="0">
                <a:solidFill>
                  <a:schemeClr val="bg1"/>
                </a:solidFill>
              </a:rPr>
              <a:t> </a:t>
            </a:r>
            <a:r>
              <a:rPr lang="en-US" sz="2000" dirty="0">
                <a:solidFill>
                  <a:schemeClr val="bg1"/>
                </a:solidFill>
              </a:rPr>
              <a:t>is defined as one motor neuron and all of the muscle fibers it </a:t>
            </a:r>
            <a:r>
              <a:rPr lang="en-US" sz="2000" dirty="0" smtClean="0">
                <a:solidFill>
                  <a:schemeClr val="bg1"/>
                </a:solidFill>
              </a:rPr>
              <a:t>innervates. </a:t>
            </a:r>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sp>
        <p:nvSpPr>
          <p:cNvPr id="10" name="object 4"/>
          <p:cNvSpPr/>
          <p:nvPr/>
        </p:nvSpPr>
        <p:spPr>
          <a:xfrm>
            <a:off x="6744072" y="4562302"/>
            <a:ext cx="3406690" cy="1181726"/>
          </a:xfrm>
          <a:prstGeom prst="rect">
            <a:avLst/>
          </a:prstGeom>
          <a:blipFill>
            <a:blip r:embed="rId2" cstate="print"/>
            <a:stretch>
              <a:fillRect/>
            </a:stretch>
          </a:blipFill>
        </p:spPr>
        <p:txBody>
          <a:bodyPr wrap="square" lIns="0" tIns="0" rIns="0" bIns="0" rtlCol="0"/>
          <a:lstStyle/>
          <a:p>
            <a:endParaRPr/>
          </a:p>
        </p:txBody>
      </p:sp>
      <p:sp>
        <p:nvSpPr>
          <p:cNvPr id="11" name="object 5"/>
          <p:cNvSpPr/>
          <p:nvPr/>
        </p:nvSpPr>
        <p:spPr>
          <a:xfrm>
            <a:off x="8184232" y="1700808"/>
            <a:ext cx="2304256" cy="2304256"/>
          </a:xfrm>
          <a:prstGeom prst="rect">
            <a:avLst/>
          </a:prstGeom>
          <a:blipFill>
            <a:blip r:embed="rId3" cstate="print"/>
            <a:stretch>
              <a:fillRect/>
            </a:stretch>
          </a:blipFill>
        </p:spPr>
        <p:txBody>
          <a:bodyPr wrap="square" lIns="0" tIns="0" rIns="0" bIns="0" rtlCol="0"/>
          <a:lstStyle/>
          <a:p>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pPr/>
              <a:t>17</a:t>
            </a:fld>
            <a:endParaRPr lang="en-US" dirty="0"/>
          </a:p>
        </p:txBody>
      </p:sp>
    </p:spTree>
    <p:extLst>
      <p:ext uri="{BB962C8B-B14F-4D97-AF65-F5344CB8AC3E}">
        <p14:creationId xmlns:p14="http://schemas.microsoft.com/office/powerpoint/2010/main" val="1195295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Motor Unit </a:t>
            </a:r>
            <a:r>
              <a:rPr lang="en-US" dirty="0" smtClean="0">
                <a:solidFill>
                  <a:srgbClr val="C00000"/>
                </a:solidFill>
              </a:rPr>
              <a:t>Potentials </a:t>
            </a:r>
            <a:r>
              <a:rPr lang="en-US" dirty="0">
                <a:solidFill>
                  <a:srgbClr val="C00000"/>
                </a:solidFill>
              </a:rPr>
              <a:t>(MUPs</a:t>
            </a:r>
            <a:r>
              <a:rPr lang="en-US" dirty="0" smtClean="0">
                <a:solidFill>
                  <a:srgbClr val="C00000"/>
                </a:solidFill>
              </a:rPr>
              <a:t>) (Normal MUP) </a:t>
            </a:r>
            <a:endParaRPr lang="en-US" dirty="0"/>
          </a:p>
        </p:txBody>
      </p:sp>
      <p:sp>
        <p:nvSpPr>
          <p:cNvPr id="3" name="Content Placeholder 2"/>
          <p:cNvSpPr>
            <a:spLocks noGrp="1"/>
          </p:cNvSpPr>
          <p:nvPr>
            <p:ph sz="quarter" idx="1"/>
          </p:nvPr>
        </p:nvSpPr>
        <p:spPr>
          <a:xfrm>
            <a:off x="609600" y="1219200"/>
            <a:ext cx="10972800" cy="933906"/>
          </a:xfrm>
        </p:spPr>
        <p:txBody>
          <a:bodyPr>
            <a:normAutofit/>
          </a:bodyPr>
          <a:lstStyle/>
          <a:p>
            <a:r>
              <a:rPr lang="en-US" sz="2000" dirty="0" smtClean="0">
                <a:solidFill>
                  <a:srgbClr val="C00000"/>
                </a:solidFill>
              </a:rPr>
              <a:t>(MUPs)</a:t>
            </a:r>
            <a:r>
              <a:rPr lang="en-US" sz="2000" dirty="0" smtClean="0"/>
              <a:t>: </a:t>
            </a:r>
            <a:r>
              <a:rPr lang="en-US" sz="2000" dirty="0"/>
              <a:t>is the potentials </a:t>
            </a:r>
            <a:r>
              <a:rPr lang="en-US" sz="2000" dirty="0" smtClean="0"/>
              <a:t>recorded (on volitional effort) </a:t>
            </a:r>
            <a:r>
              <a:rPr lang="en-US" sz="2000" dirty="0"/>
              <a:t>in needle EMG are derived from motor units of the </a:t>
            </a:r>
            <a:r>
              <a:rPr lang="en-US" sz="2000" dirty="0" smtClean="0"/>
              <a:t>muscle. </a:t>
            </a:r>
          </a:p>
          <a:p>
            <a:endParaRPr lang="en-US" sz="2000" dirty="0"/>
          </a:p>
          <a:p>
            <a:pPr marL="0" indent="0">
              <a:buNone/>
            </a:pPr>
            <a:endParaRPr lang="en-US" sz="2000" dirty="0"/>
          </a:p>
          <a:p>
            <a:endParaRPr lang="en-US" sz="2000" dirty="0"/>
          </a:p>
        </p:txBody>
      </p:sp>
      <p:sp>
        <p:nvSpPr>
          <p:cNvPr id="4" name="object 7"/>
          <p:cNvSpPr txBox="1"/>
          <p:nvPr/>
        </p:nvSpPr>
        <p:spPr>
          <a:xfrm>
            <a:off x="3821076" y="2229306"/>
            <a:ext cx="2088232" cy="369332"/>
          </a:xfrm>
          <a:prstGeom prst="rect">
            <a:avLst/>
          </a:prstGeom>
        </p:spPr>
        <p:txBody>
          <a:bodyPr vert="horz" wrap="square" lIns="0" tIns="0" rIns="0" bIns="0" rtlCol="0">
            <a:spAutoFit/>
          </a:bodyPr>
          <a:lstStyle/>
          <a:p>
            <a:pPr>
              <a:lnSpc>
                <a:spcPct val="100000"/>
              </a:lnSpc>
              <a:spcBef>
                <a:spcPts val="45"/>
              </a:spcBef>
            </a:pPr>
            <a:endParaRPr sz="1200" dirty="0">
              <a:latin typeface="Times New Roman"/>
              <a:cs typeface="Times New Roman"/>
            </a:endParaRPr>
          </a:p>
          <a:p>
            <a:pPr marL="12700">
              <a:lnSpc>
                <a:spcPct val="100000"/>
              </a:lnSpc>
              <a:spcBef>
                <a:spcPts val="5"/>
              </a:spcBef>
            </a:pPr>
            <a:r>
              <a:rPr sz="1200" b="1" spc="-5" dirty="0">
                <a:solidFill>
                  <a:srgbClr val="0D0D0D"/>
                </a:solidFill>
                <a:latin typeface="Comic Sans MS"/>
                <a:cs typeface="Comic Sans MS"/>
              </a:rPr>
              <a:t>During </a:t>
            </a:r>
            <a:r>
              <a:rPr sz="1200" b="1" spc="-10" dirty="0">
                <a:solidFill>
                  <a:srgbClr val="C00000"/>
                </a:solidFill>
                <a:latin typeface="Comic Sans MS"/>
                <a:cs typeface="Comic Sans MS"/>
              </a:rPr>
              <a:t>Mild</a:t>
            </a:r>
            <a:r>
              <a:rPr sz="1200" b="1" spc="-25" dirty="0">
                <a:solidFill>
                  <a:srgbClr val="0D0D0D"/>
                </a:solidFill>
                <a:latin typeface="Comic Sans MS"/>
                <a:cs typeface="Comic Sans MS"/>
              </a:rPr>
              <a:t> </a:t>
            </a:r>
            <a:r>
              <a:rPr sz="1200" b="1" spc="-5" dirty="0">
                <a:solidFill>
                  <a:srgbClr val="0D0D0D"/>
                </a:solidFill>
                <a:latin typeface="Comic Sans MS"/>
                <a:cs typeface="Comic Sans MS"/>
              </a:rPr>
              <a:t>Effort</a:t>
            </a:r>
            <a:endParaRPr sz="1200" b="1" dirty="0">
              <a:latin typeface="Comic Sans MS"/>
              <a:cs typeface="Comic Sans MS"/>
            </a:endParaRPr>
          </a:p>
        </p:txBody>
      </p:sp>
      <p:sp>
        <p:nvSpPr>
          <p:cNvPr id="5" name="object 2"/>
          <p:cNvSpPr txBox="1"/>
          <p:nvPr/>
        </p:nvSpPr>
        <p:spPr>
          <a:xfrm>
            <a:off x="6141315" y="2314225"/>
            <a:ext cx="2712416" cy="553998"/>
          </a:xfrm>
          <a:prstGeom prst="rect">
            <a:avLst/>
          </a:prstGeom>
        </p:spPr>
        <p:txBody>
          <a:bodyPr vert="horz" wrap="square" lIns="0" tIns="0" rIns="0" bIns="0" rtlCol="0">
            <a:spAutoFit/>
          </a:bodyPr>
          <a:lstStyle/>
          <a:p>
            <a:pPr marL="12700" marR="5080" indent="263525">
              <a:lnSpc>
                <a:spcPct val="100000"/>
              </a:lnSpc>
              <a:tabLst>
                <a:tab pos="1875789" algn="l"/>
              </a:tabLst>
            </a:pPr>
            <a:r>
              <a:rPr sz="1200" b="1" dirty="0">
                <a:solidFill>
                  <a:srgbClr val="0D0D0D"/>
                </a:solidFill>
                <a:latin typeface="Comic Sans MS"/>
                <a:cs typeface="Comic Sans MS"/>
              </a:rPr>
              <a:t>During</a:t>
            </a:r>
            <a:r>
              <a:rPr sz="1200" b="1" spc="5" dirty="0">
                <a:solidFill>
                  <a:srgbClr val="0D0D0D"/>
                </a:solidFill>
                <a:latin typeface="Comic Sans MS"/>
                <a:cs typeface="Comic Sans MS"/>
              </a:rPr>
              <a:t> </a:t>
            </a:r>
            <a:r>
              <a:rPr sz="1200" b="1" spc="-5" dirty="0" smtClean="0">
                <a:solidFill>
                  <a:srgbClr val="C00000"/>
                </a:solidFill>
                <a:latin typeface="Comic Sans MS"/>
                <a:cs typeface="Comic Sans MS"/>
              </a:rPr>
              <a:t>Moderate</a:t>
            </a:r>
            <a:r>
              <a:rPr lang="en-US" sz="1200" b="1" spc="-5" dirty="0" smtClean="0">
                <a:solidFill>
                  <a:srgbClr val="0D0D0D"/>
                </a:solidFill>
                <a:latin typeface="Comic Sans MS"/>
                <a:cs typeface="Comic Sans MS"/>
              </a:rPr>
              <a:t> </a:t>
            </a:r>
            <a:r>
              <a:rPr sz="1200" b="1" spc="-5" dirty="0" smtClean="0">
                <a:solidFill>
                  <a:srgbClr val="0D0D0D"/>
                </a:solidFill>
                <a:latin typeface="Comic Sans MS"/>
                <a:cs typeface="Comic Sans MS"/>
              </a:rPr>
              <a:t>Effort</a:t>
            </a:r>
            <a:r>
              <a:rPr sz="1200" b="1" spc="-15" dirty="0" smtClean="0">
                <a:solidFill>
                  <a:srgbClr val="0D0D0D"/>
                </a:solidFill>
                <a:latin typeface="Comic Sans MS"/>
                <a:cs typeface="Comic Sans MS"/>
              </a:rPr>
              <a:t> </a:t>
            </a:r>
            <a:r>
              <a:rPr sz="1200" b="1" dirty="0">
                <a:solidFill>
                  <a:srgbClr val="0D0D0D"/>
                </a:solidFill>
                <a:latin typeface="Wingdings"/>
                <a:cs typeface="Wingdings"/>
              </a:rPr>
              <a:t></a:t>
            </a:r>
            <a:r>
              <a:rPr sz="1200" b="1" spc="220" dirty="0">
                <a:solidFill>
                  <a:srgbClr val="0D0D0D"/>
                </a:solidFill>
                <a:latin typeface="Times New Roman"/>
                <a:cs typeface="Times New Roman"/>
              </a:rPr>
              <a:t> </a:t>
            </a:r>
            <a:r>
              <a:rPr sz="1200" b="1" spc="-5" dirty="0">
                <a:solidFill>
                  <a:srgbClr val="0D0D0D"/>
                </a:solidFill>
                <a:latin typeface="Comic Sans MS"/>
                <a:cs typeface="Comic Sans MS"/>
              </a:rPr>
              <a:t>note  recruitment </a:t>
            </a:r>
            <a:r>
              <a:rPr sz="1200" b="1" dirty="0">
                <a:solidFill>
                  <a:srgbClr val="0D0D0D"/>
                </a:solidFill>
                <a:latin typeface="Comic Sans MS"/>
                <a:cs typeface="Comic Sans MS"/>
              </a:rPr>
              <a:t>of additional </a:t>
            </a:r>
            <a:r>
              <a:rPr sz="1200" b="1" spc="-5" dirty="0">
                <a:solidFill>
                  <a:srgbClr val="0D0D0D"/>
                </a:solidFill>
                <a:latin typeface="Comic Sans MS"/>
                <a:cs typeface="Comic Sans MS"/>
              </a:rPr>
              <a:t>motoneurons</a:t>
            </a:r>
            <a:endParaRPr sz="1200" dirty="0">
              <a:latin typeface="Comic Sans MS"/>
              <a:cs typeface="Comic Sans MS"/>
            </a:endParaRPr>
          </a:p>
        </p:txBody>
      </p:sp>
      <p:sp>
        <p:nvSpPr>
          <p:cNvPr id="6" name="object 3"/>
          <p:cNvSpPr txBox="1"/>
          <p:nvPr/>
        </p:nvSpPr>
        <p:spPr>
          <a:xfrm>
            <a:off x="9238403" y="2272717"/>
            <a:ext cx="2550985" cy="553998"/>
          </a:xfrm>
          <a:prstGeom prst="rect">
            <a:avLst/>
          </a:prstGeom>
        </p:spPr>
        <p:txBody>
          <a:bodyPr vert="horz" wrap="square" lIns="0" tIns="0" rIns="0" bIns="0" rtlCol="0">
            <a:spAutoFit/>
          </a:bodyPr>
          <a:lstStyle/>
          <a:p>
            <a:pPr algn="ctr">
              <a:lnSpc>
                <a:spcPct val="100000"/>
              </a:lnSpc>
            </a:pPr>
            <a:r>
              <a:rPr sz="1200" b="1" dirty="0">
                <a:solidFill>
                  <a:srgbClr val="0D0D0D"/>
                </a:solidFill>
                <a:latin typeface="Comic Sans MS"/>
                <a:cs typeface="Comic Sans MS"/>
              </a:rPr>
              <a:t>During </a:t>
            </a:r>
            <a:r>
              <a:rPr sz="1200" b="1" dirty="0">
                <a:solidFill>
                  <a:srgbClr val="C00000"/>
                </a:solidFill>
                <a:latin typeface="Comic Sans MS"/>
                <a:cs typeface="Comic Sans MS"/>
              </a:rPr>
              <a:t>Full</a:t>
            </a:r>
            <a:r>
              <a:rPr sz="1200" b="1" dirty="0">
                <a:solidFill>
                  <a:srgbClr val="0D0D0D"/>
                </a:solidFill>
                <a:latin typeface="Comic Sans MS"/>
                <a:cs typeface="Comic Sans MS"/>
              </a:rPr>
              <a:t> Voluntary Effort</a:t>
            </a:r>
            <a:r>
              <a:rPr sz="1200" b="1" spc="-185" dirty="0">
                <a:solidFill>
                  <a:srgbClr val="0D0D0D"/>
                </a:solidFill>
                <a:latin typeface="Comic Sans MS"/>
                <a:cs typeface="Comic Sans MS"/>
              </a:rPr>
              <a:t> </a:t>
            </a:r>
            <a:r>
              <a:rPr sz="1200" b="1" dirty="0">
                <a:solidFill>
                  <a:srgbClr val="0D0D0D"/>
                </a:solidFill>
                <a:latin typeface="Comic Sans MS"/>
                <a:cs typeface="Comic Sans MS"/>
              </a:rPr>
              <a:t>.</a:t>
            </a:r>
            <a:endParaRPr sz="1200" dirty="0">
              <a:latin typeface="Comic Sans MS"/>
              <a:cs typeface="Comic Sans MS"/>
            </a:endParaRPr>
          </a:p>
          <a:p>
            <a:pPr algn="ctr">
              <a:lnSpc>
                <a:spcPct val="100000"/>
              </a:lnSpc>
              <a:tabLst>
                <a:tab pos="1584960" algn="l"/>
                <a:tab pos="3070225" algn="l"/>
              </a:tabLst>
            </a:pPr>
            <a:r>
              <a:rPr sz="1200" b="1" spc="-5" dirty="0">
                <a:solidFill>
                  <a:srgbClr val="0D0D0D"/>
                </a:solidFill>
                <a:latin typeface="Comic Sans MS"/>
                <a:cs typeface="Comic Sans MS"/>
              </a:rPr>
              <a:t>There</a:t>
            </a:r>
            <a:r>
              <a:rPr sz="1200" b="1" dirty="0">
                <a:solidFill>
                  <a:srgbClr val="0D0D0D"/>
                </a:solidFill>
                <a:latin typeface="Comic Sans MS"/>
                <a:cs typeface="Comic Sans MS"/>
              </a:rPr>
              <a:t> </a:t>
            </a:r>
            <a:r>
              <a:rPr sz="1200" b="1" spc="-5" dirty="0">
                <a:solidFill>
                  <a:srgbClr val="0D0D0D"/>
                </a:solidFill>
                <a:latin typeface="Comic Sans MS"/>
                <a:cs typeface="Comic Sans MS"/>
              </a:rPr>
              <a:t>is</a:t>
            </a:r>
            <a:r>
              <a:rPr sz="1200" b="1" spc="-10" dirty="0">
                <a:solidFill>
                  <a:srgbClr val="0D0D0D"/>
                </a:solidFill>
                <a:latin typeface="Comic Sans MS"/>
                <a:cs typeface="Comic Sans MS"/>
              </a:rPr>
              <a:t> </a:t>
            </a:r>
            <a:r>
              <a:rPr sz="1200" b="1" spc="-5" dirty="0" smtClean="0">
                <a:solidFill>
                  <a:srgbClr val="0D0D0D"/>
                </a:solidFill>
                <a:latin typeface="Comic Sans MS"/>
                <a:cs typeface="Comic Sans MS"/>
              </a:rPr>
              <a:t>full</a:t>
            </a:r>
            <a:r>
              <a:rPr lang="en-US" sz="1200" b="1" spc="-5" dirty="0" smtClean="0">
                <a:solidFill>
                  <a:srgbClr val="0D0D0D"/>
                </a:solidFill>
                <a:latin typeface="Comic Sans MS"/>
                <a:cs typeface="Comic Sans MS"/>
              </a:rPr>
              <a:t> </a:t>
            </a:r>
            <a:r>
              <a:rPr sz="1200" b="1" spc="-5" dirty="0" smtClean="0">
                <a:solidFill>
                  <a:srgbClr val="0D0D0D"/>
                </a:solidFill>
                <a:latin typeface="Comic Sans MS"/>
                <a:cs typeface="Comic Sans MS"/>
              </a:rPr>
              <a:t>recruitment</a:t>
            </a:r>
            <a:r>
              <a:rPr lang="en-US" sz="1200" b="1" spc="-5" dirty="0">
                <a:solidFill>
                  <a:srgbClr val="0D0D0D"/>
                </a:solidFill>
                <a:latin typeface="Comic Sans MS"/>
                <a:cs typeface="Comic Sans MS"/>
              </a:rPr>
              <a:t> </a:t>
            </a:r>
            <a:r>
              <a:rPr sz="1200" b="1" dirty="0" smtClean="0">
                <a:solidFill>
                  <a:srgbClr val="0D0D0D"/>
                </a:solidFill>
                <a:latin typeface="Comic Sans MS"/>
                <a:cs typeface="Comic Sans MS"/>
              </a:rPr>
              <a:t>(</a:t>
            </a:r>
            <a:r>
              <a:rPr sz="1200" b="1" spc="-114" dirty="0" smtClean="0">
                <a:solidFill>
                  <a:srgbClr val="0D0D0D"/>
                </a:solidFill>
                <a:latin typeface="Comic Sans MS"/>
                <a:cs typeface="Comic Sans MS"/>
              </a:rPr>
              <a:t> </a:t>
            </a:r>
            <a:r>
              <a:rPr sz="1200" b="1" dirty="0">
                <a:solidFill>
                  <a:srgbClr val="0D0D0D"/>
                </a:solidFill>
                <a:latin typeface="Comic Sans MS"/>
                <a:cs typeface="Comic Sans MS"/>
              </a:rPr>
              <a:t>you</a:t>
            </a:r>
            <a:endParaRPr sz="1200" dirty="0">
              <a:latin typeface="Comic Sans MS"/>
              <a:cs typeface="Comic Sans MS"/>
            </a:endParaRPr>
          </a:p>
          <a:p>
            <a:pPr marR="81280" algn="ctr">
              <a:lnSpc>
                <a:spcPct val="100000"/>
              </a:lnSpc>
            </a:pPr>
            <a:r>
              <a:rPr sz="1200" b="1" dirty="0">
                <a:solidFill>
                  <a:srgbClr val="0D0D0D"/>
                </a:solidFill>
                <a:latin typeface="Comic Sans MS"/>
                <a:cs typeface="Comic Sans MS"/>
              </a:rPr>
              <a:t>can not see the </a:t>
            </a:r>
            <a:r>
              <a:rPr sz="1200" b="1" spc="-5" dirty="0">
                <a:solidFill>
                  <a:srgbClr val="0D0D0D"/>
                </a:solidFill>
                <a:latin typeface="Comic Sans MS"/>
                <a:cs typeface="Comic Sans MS"/>
              </a:rPr>
              <a:t>baseline</a:t>
            </a:r>
            <a:r>
              <a:rPr sz="1200" b="1" spc="-95" dirty="0">
                <a:solidFill>
                  <a:srgbClr val="0D0D0D"/>
                </a:solidFill>
                <a:latin typeface="Comic Sans MS"/>
                <a:cs typeface="Comic Sans MS"/>
              </a:rPr>
              <a:t> </a:t>
            </a:r>
            <a:r>
              <a:rPr sz="1200" b="1" spc="-5" dirty="0">
                <a:solidFill>
                  <a:srgbClr val="0D0D0D"/>
                </a:solidFill>
                <a:latin typeface="Comic Sans MS"/>
                <a:cs typeface="Comic Sans MS"/>
              </a:rPr>
              <a:t>)</a:t>
            </a:r>
            <a:endParaRPr sz="1200" dirty="0">
              <a:latin typeface="Comic Sans MS"/>
              <a:cs typeface="Comic Sans MS"/>
            </a:endParaRPr>
          </a:p>
        </p:txBody>
      </p:sp>
      <p:sp>
        <p:nvSpPr>
          <p:cNvPr id="7" name="object 4"/>
          <p:cNvSpPr/>
          <p:nvPr/>
        </p:nvSpPr>
        <p:spPr>
          <a:xfrm>
            <a:off x="3629892" y="3317535"/>
            <a:ext cx="1995871" cy="1427800"/>
          </a:xfrm>
          <a:prstGeom prst="rect">
            <a:avLst/>
          </a:prstGeom>
          <a:blipFill>
            <a:blip r:embed="rId2" cstate="print"/>
            <a:stretch>
              <a:fillRect/>
            </a:stretch>
          </a:blipFill>
        </p:spPr>
        <p:txBody>
          <a:bodyPr wrap="square" lIns="0" tIns="0" rIns="0" bIns="0" rtlCol="0"/>
          <a:lstStyle/>
          <a:p>
            <a:endParaRPr/>
          </a:p>
        </p:txBody>
      </p:sp>
      <p:sp>
        <p:nvSpPr>
          <p:cNvPr id="8" name="object 5"/>
          <p:cNvSpPr/>
          <p:nvPr/>
        </p:nvSpPr>
        <p:spPr>
          <a:xfrm>
            <a:off x="9067432" y="3247773"/>
            <a:ext cx="2621316" cy="1554669"/>
          </a:xfrm>
          <a:prstGeom prst="rect">
            <a:avLst/>
          </a:prstGeom>
          <a:blipFill>
            <a:blip r:embed="rId3" cstate="print"/>
            <a:stretch>
              <a:fillRect/>
            </a:stretch>
          </a:blipFill>
        </p:spPr>
        <p:txBody>
          <a:bodyPr wrap="square" lIns="0" tIns="0" rIns="0" bIns="0" rtlCol="0"/>
          <a:lstStyle/>
          <a:p>
            <a:endParaRPr/>
          </a:p>
        </p:txBody>
      </p:sp>
      <p:sp>
        <p:nvSpPr>
          <p:cNvPr id="9" name="object 6"/>
          <p:cNvSpPr/>
          <p:nvPr/>
        </p:nvSpPr>
        <p:spPr>
          <a:xfrm>
            <a:off x="10196295" y="2945639"/>
            <a:ext cx="260350" cy="302134"/>
          </a:xfrm>
          <a:custGeom>
            <a:avLst/>
            <a:gdLst/>
            <a:ahLst/>
            <a:cxnLst/>
            <a:rect l="l" t="t" r="r" b="b"/>
            <a:pathLst>
              <a:path w="260350" h="381635">
                <a:moveTo>
                  <a:pt x="25227" y="120911"/>
                </a:moveTo>
                <a:lnTo>
                  <a:pt x="14341" y="124587"/>
                </a:lnTo>
                <a:lnTo>
                  <a:pt x="5655" y="132187"/>
                </a:lnTo>
                <a:lnTo>
                  <a:pt x="767" y="142144"/>
                </a:lnTo>
                <a:lnTo>
                  <a:pt x="0" y="153197"/>
                </a:lnTo>
                <a:lnTo>
                  <a:pt x="3673" y="164084"/>
                </a:lnTo>
                <a:lnTo>
                  <a:pt x="129149" y="381253"/>
                </a:lnTo>
                <a:lnTo>
                  <a:pt x="162888" y="323976"/>
                </a:lnTo>
                <a:lnTo>
                  <a:pt x="158359" y="323976"/>
                </a:lnTo>
                <a:lnTo>
                  <a:pt x="100447" y="323723"/>
                </a:lnTo>
                <a:lnTo>
                  <a:pt x="100909" y="216611"/>
                </a:lnTo>
                <a:lnTo>
                  <a:pt x="53838" y="135127"/>
                </a:lnTo>
                <a:lnTo>
                  <a:pt x="46237" y="126515"/>
                </a:lnTo>
                <a:lnTo>
                  <a:pt x="36280" y="121665"/>
                </a:lnTo>
                <a:lnTo>
                  <a:pt x="25227" y="120911"/>
                </a:lnTo>
                <a:close/>
              </a:path>
              <a:path w="260350" h="381635">
                <a:moveTo>
                  <a:pt x="100909" y="216611"/>
                </a:moveTo>
                <a:lnTo>
                  <a:pt x="100447" y="323723"/>
                </a:lnTo>
                <a:lnTo>
                  <a:pt x="158359" y="323976"/>
                </a:lnTo>
                <a:lnTo>
                  <a:pt x="158422" y="309244"/>
                </a:lnTo>
                <a:lnTo>
                  <a:pt x="104384" y="309117"/>
                </a:lnTo>
                <a:lnTo>
                  <a:pt x="129609" y="266292"/>
                </a:lnTo>
                <a:lnTo>
                  <a:pt x="100909" y="216611"/>
                </a:lnTo>
                <a:close/>
              </a:path>
              <a:path w="260350" h="381635">
                <a:moveTo>
                  <a:pt x="235281" y="121779"/>
                </a:moveTo>
                <a:lnTo>
                  <a:pt x="158822" y="216695"/>
                </a:lnTo>
                <a:lnTo>
                  <a:pt x="158359" y="323976"/>
                </a:lnTo>
                <a:lnTo>
                  <a:pt x="162888" y="323976"/>
                </a:lnTo>
                <a:lnTo>
                  <a:pt x="256403" y="165226"/>
                </a:lnTo>
                <a:lnTo>
                  <a:pt x="260171" y="154318"/>
                </a:lnTo>
                <a:lnTo>
                  <a:pt x="259498" y="143208"/>
                </a:lnTo>
                <a:lnTo>
                  <a:pt x="254706" y="133169"/>
                </a:lnTo>
                <a:lnTo>
                  <a:pt x="246116" y="125475"/>
                </a:lnTo>
                <a:lnTo>
                  <a:pt x="235281" y="121779"/>
                </a:lnTo>
                <a:close/>
              </a:path>
              <a:path w="260350" h="381635">
                <a:moveTo>
                  <a:pt x="129609" y="266292"/>
                </a:moveTo>
                <a:lnTo>
                  <a:pt x="104384" y="309117"/>
                </a:lnTo>
                <a:lnTo>
                  <a:pt x="154422" y="309244"/>
                </a:lnTo>
                <a:lnTo>
                  <a:pt x="129609" y="266292"/>
                </a:lnTo>
                <a:close/>
              </a:path>
              <a:path w="260350" h="381635">
                <a:moveTo>
                  <a:pt x="158822" y="216695"/>
                </a:moveTo>
                <a:lnTo>
                  <a:pt x="129609" y="266292"/>
                </a:lnTo>
                <a:lnTo>
                  <a:pt x="154422" y="309244"/>
                </a:lnTo>
                <a:lnTo>
                  <a:pt x="158422" y="309244"/>
                </a:lnTo>
                <a:lnTo>
                  <a:pt x="158822" y="216695"/>
                </a:lnTo>
                <a:close/>
              </a:path>
              <a:path w="260350" h="381635">
                <a:moveTo>
                  <a:pt x="101844" y="0"/>
                </a:moveTo>
                <a:lnTo>
                  <a:pt x="100909" y="216611"/>
                </a:lnTo>
                <a:lnTo>
                  <a:pt x="129609" y="266292"/>
                </a:lnTo>
                <a:lnTo>
                  <a:pt x="158822" y="216695"/>
                </a:lnTo>
                <a:lnTo>
                  <a:pt x="159756" y="253"/>
                </a:lnTo>
                <a:lnTo>
                  <a:pt x="101844" y="0"/>
                </a:lnTo>
                <a:close/>
              </a:path>
            </a:pathLst>
          </a:custGeom>
          <a:solidFill>
            <a:srgbClr val="C00000"/>
          </a:solidFill>
        </p:spPr>
        <p:txBody>
          <a:bodyPr wrap="square" lIns="0" tIns="0" rIns="0" bIns="0" rtlCol="0"/>
          <a:lstStyle/>
          <a:p>
            <a:endParaRPr/>
          </a:p>
        </p:txBody>
      </p:sp>
      <p:sp>
        <p:nvSpPr>
          <p:cNvPr id="10" name="object 8"/>
          <p:cNvSpPr/>
          <p:nvPr/>
        </p:nvSpPr>
        <p:spPr>
          <a:xfrm>
            <a:off x="6261404" y="3215301"/>
            <a:ext cx="2592288" cy="1554358"/>
          </a:xfrm>
          <a:prstGeom prst="rect">
            <a:avLst/>
          </a:prstGeom>
          <a:blipFill>
            <a:blip r:embed="rId4" cstate="print"/>
            <a:stretch>
              <a:fillRect/>
            </a:stretch>
          </a:blipFill>
        </p:spPr>
        <p:txBody>
          <a:bodyPr wrap="square" lIns="0" tIns="0" rIns="0" bIns="0" rtlCol="0"/>
          <a:lstStyle/>
          <a:p>
            <a:endParaRPr/>
          </a:p>
        </p:txBody>
      </p:sp>
      <p:cxnSp>
        <p:nvCxnSpPr>
          <p:cNvPr id="12" name="Straight Connector 11"/>
          <p:cNvCxnSpPr/>
          <p:nvPr/>
        </p:nvCxnSpPr>
        <p:spPr>
          <a:xfrm>
            <a:off x="6074612" y="2186530"/>
            <a:ext cx="0" cy="272840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976320" y="2217353"/>
            <a:ext cx="0" cy="271231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561065" y="2165928"/>
            <a:ext cx="11161240" cy="4120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582251" y="2868629"/>
            <a:ext cx="11161240" cy="4120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515380" y="4898682"/>
            <a:ext cx="11161240" cy="4120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Content Placeholder 2"/>
          <p:cNvSpPr txBox="1">
            <a:spLocks/>
          </p:cNvSpPr>
          <p:nvPr/>
        </p:nvSpPr>
        <p:spPr>
          <a:xfrm>
            <a:off x="597158" y="5092896"/>
            <a:ext cx="10972800" cy="1194666"/>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000" dirty="0" smtClean="0">
                <a:solidFill>
                  <a:srgbClr val="C00000"/>
                </a:solidFill>
              </a:rPr>
              <a:t>(MUPs) Abnormalities</a:t>
            </a:r>
            <a:r>
              <a:rPr lang="en-US" sz="2000" dirty="0" smtClean="0"/>
              <a:t>:</a:t>
            </a:r>
          </a:p>
          <a:p>
            <a:pPr marL="355600" marR="79375" indent="-342900">
              <a:lnSpc>
                <a:spcPct val="100000"/>
              </a:lnSpc>
              <a:buFont typeface="Arial"/>
              <a:buChar char="•"/>
              <a:tabLst>
                <a:tab pos="355600" algn="l"/>
                <a:tab pos="356235" algn="l"/>
                <a:tab pos="5299075" algn="l"/>
              </a:tabLst>
            </a:pPr>
            <a:r>
              <a:rPr lang="en-US" sz="2000" u="sng" spc="-5" dirty="0">
                <a:latin typeface="Comic Sans MS"/>
                <a:cs typeface="Comic Sans MS"/>
              </a:rPr>
              <a:t>In </a:t>
            </a:r>
            <a:r>
              <a:rPr lang="en-US" sz="2000" u="sng" dirty="0">
                <a:latin typeface="Comic Sans MS"/>
                <a:cs typeface="Comic Sans MS"/>
              </a:rPr>
              <a:t>nerve </a:t>
            </a:r>
            <a:r>
              <a:rPr lang="en-US" sz="2000" u="sng" spc="-5" dirty="0" smtClean="0">
                <a:latin typeface="Comic Sans MS"/>
                <a:cs typeface="Comic Sans MS"/>
              </a:rPr>
              <a:t>diseases</a:t>
            </a:r>
            <a:r>
              <a:rPr lang="en-US" sz="2000" dirty="0" smtClean="0">
                <a:latin typeface="Comic Sans MS"/>
                <a:cs typeface="Comic Sans MS"/>
              </a:rPr>
              <a:t>:</a:t>
            </a:r>
            <a:r>
              <a:rPr lang="en-US" sz="2000" spc="10" dirty="0" smtClean="0">
                <a:latin typeface="Comic Sans MS"/>
                <a:cs typeface="Comic Sans MS"/>
              </a:rPr>
              <a:t> </a:t>
            </a:r>
            <a:r>
              <a:rPr lang="en-US" sz="2000" dirty="0" smtClean="0">
                <a:solidFill>
                  <a:srgbClr val="C00000"/>
                </a:solidFill>
                <a:latin typeface="Comic Sans MS"/>
                <a:cs typeface="Comic Sans MS"/>
              </a:rPr>
              <a:t>Giant</a:t>
            </a:r>
            <a:r>
              <a:rPr lang="en-US" sz="2000" dirty="0" smtClean="0">
                <a:latin typeface="Comic Sans MS"/>
                <a:cs typeface="Comic Sans MS"/>
              </a:rPr>
              <a:t> MUPs</a:t>
            </a:r>
            <a:r>
              <a:rPr lang="en-US" sz="2000" spc="-35" dirty="0" smtClean="0">
                <a:latin typeface="Comic Sans MS"/>
                <a:cs typeface="Comic Sans MS"/>
              </a:rPr>
              <a:t> </a:t>
            </a:r>
            <a:r>
              <a:rPr lang="en-US" sz="2000" spc="-5" dirty="0">
                <a:latin typeface="Comic Sans MS"/>
                <a:cs typeface="Comic Sans MS"/>
              </a:rPr>
              <a:t>due</a:t>
            </a:r>
            <a:r>
              <a:rPr lang="en-US" sz="2000" spc="-45" dirty="0">
                <a:latin typeface="Comic Sans MS"/>
                <a:cs typeface="Comic Sans MS"/>
              </a:rPr>
              <a:t> </a:t>
            </a:r>
            <a:r>
              <a:rPr lang="en-US" sz="2000" spc="-5" dirty="0">
                <a:latin typeface="Comic Sans MS"/>
                <a:cs typeface="Comic Sans MS"/>
              </a:rPr>
              <a:t>to  </a:t>
            </a:r>
            <a:r>
              <a:rPr lang="en-US" sz="2000" spc="-5" dirty="0" smtClean="0">
                <a:latin typeface="Comic Sans MS"/>
                <a:cs typeface="Comic Sans MS"/>
              </a:rPr>
              <a:t>re-innervation </a:t>
            </a:r>
            <a:r>
              <a:rPr lang="en-US" sz="2000" dirty="0">
                <a:latin typeface="Comic Sans MS"/>
                <a:cs typeface="Comic Sans MS"/>
              </a:rPr>
              <a:t>&gt; </a:t>
            </a:r>
            <a:r>
              <a:rPr lang="en-US" sz="2000" dirty="0">
                <a:solidFill>
                  <a:srgbClr val="F7C120"/>
                </a:solidFill>
                <a:latin typeface="Comic Sans MS"/>
                <a:cs typeface="Comic Sans MS"/>
              </a:rPr>
              <a:t>5</a:t>
            </a:r>
            <a:r>
              <a:rPr lang="en-US" sz="2000" spc="-35" dirty="0">
                <a:latin typeface="Comic Sans MS"/>
                <a:cs typeface="Comic Sans MS"/>
              </a:rPr>
              <a:t> </a:t>
            </a:r>
            <a:r>
              <a:rPr lang="en-US" sz="2000" dirty="0" smtClean="0">
                <a:solidFill>
                  <a:schemeClr val="accent4">
                    <a:lumMod val="75000"/>
                  </a:schemeClr>
                </a:solidFill>
                <a:latin typeface="Comic Sans MS"/>
                <a:cs typeface="Comic Sans MS"/>
              </a:rPr>
              <a:t>mV</a:t>
            </a:r>
            <a:r>
              <a:rPr lang="en-US" sz="2000" dirty="0" smtClean="0">
                <a:latin typeface="Comic Sans MS"/>
                <a:cs typeface="Comic Sans MS"/>
              </a:rPr>
              <a:t>.</a:t>
            </a:r>
            <a:endParaRPr lang="en-US" sz="2000" dirty="0">
              <a:latin typeface="Comic Sans MS"/>
              <a:cs typeface="Comic Sans MS"/>
            </a:endParaRPr>
          </a:p>
          <a:p>
            <a:pPr marL="355600" indent="-342900">
              <a:lnSpc>
                <a:spcPct val="100000"/>
              </a:lnSpc>
              <a:spcBef>
                <a:spcPts val="755"/>
              </a:spcBef>
              <a:buFont typeface="Arial"/>
              <a:buChar char="•"/>
              <a:tabLst>
                <a:tab pos="355600" algn="l"/>
                <a:tab pos="356235" algn="l"/>
              </a:tabLst>
            </a:pPr>
            <a:r>
              <a:rPr lang="en-US" sz="2000" u="sng" spc="-5" dirty="0">
                <a:latin typeface="Comic Sans MS"/>
                <a:cs typeface="Comic Sans MS"/>
              </a:rPr>
              <a:t>In </a:t>
            </a:r>
            <a:r>
              <a:rPr lang="en-US" sz="2000" u="sng" dirty="0">
                <a:latin typeface="Comic Sans MS"/>
                <a:cs typeface="Comic Sans MS"/>
              </a:rPr>
              <a:t>muscle </a:t>
            </a:r>
            <a:r>
              <a:rPr lang="en-US" sz="2000" u="sng" spc="-5" dirty="0" smtClean="0">
                <a:latin typeface="Comic Sans MS"/>
                <a:cs typeface="Comic Sans MS"/>
              </a:rPr>
              <a:t>disease</a:t>
            </a:r>
            <a:r>
              <a:rPr lang="en-US" sz="2000" dirty="0" smtClean="0">
                <a:latin typeface="Comic Sans MS"/>
                <a:cs typeface="Comic Sans MS"/>
              </a:rPr>
              <a:t>: </a:t>
            </a:r>
            <a:r>
              <a:rPr lang="en-US" sz="2000" spc="-5" dirty="0">
                <a:solidFill>
                  <a:srgbClr val="C00000"/>
                </a:solidFill>
                <a:latin typeface="Comic Sans MS"/>
                <a:cs typeface="Comic Sans MS"/>
              </a:rPr>
              <a:t>Small</a:t>
            </a:r>
            <a:r>
              <a:rPr lang="en-US" sz="2000" spc="-5" dirty="0">
                <a:latin typeface="Comic Sans MS"/>
                <a:cs typeface="Comic Sans MS"/>
              </a:rPr>
              <a:t> </a:t>
            </a:r>
            <a:r>
              <a:rPr lang="en-US" sz="2000" dirty="0">
                <a:latin typeface="Comic Sans MS"/>
                <a:cs typeface="Comic Sans MS"/>
              </a:rPr>
              <a:t>MUPs &lt;</a:t>
            </a:r>
            <a:r>
              <a:rPr lang="en-US" sz="2000" spc="30" dirty="0">
                <a:latin typeface="Comic Sans MS"/>
                <a:cs typeface="Comic Sans MS"/>
              </a:rPr>
              <a:t> </a:t>
            </a:r>
            <a:r>
              <a:rPr lang="en-US" sz="2000" spc="-5" dirty="0" smtClean="0">
                <a:solidFill>
                  <a:schemeClr val="accent4">
                    <a:lumMod val="75000"/>
                  </a:schemeClr>
                </a:solidFill>
                <a:latin typeface="Calibri"/>
                <a:cs typeface="Calibri"/>
              </a:rPr>
              <a:t>300μV</a:t>
            </a:r>
            <a:r>
              <a:rPr lang="en-US" sz="2000" spc="-5" dirty="0" smtClean="0">
                <a:latin typeface="Calibri"/>
                <a:cs typeface="Calibri"/>
              </a:rPr>
              <a:t>.</a:t>
            </a:r>
            <a:endParaRPr lang="en-US" sz="2000" dirty="0">
              <a:latin typeface="Calibri"/>
              <a:cs typeface="Calibri"/>
            </a:endParaRPr>
          </a:p>
          <a:p>
            <a:endParaRPr lang="en-US" sz="2000" dirty="0" smtClean="0"/>
          </a:p>
          <a:p>
            <a:endParaRPr lang="en-US" sz="2000" dirty="0" smtClean="0"/>
          </a:p>
          <a:p>
            <a:endParaRPr lang="en-US" sz="2000" dirty="0"/>
          </a:p>
        </p:txBody>
      </p:sp>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46297" t="7499" r="1" b="72500"/>
          <a:stretch/>
        </p:blipFill>
        <p:spPr>
          <a:xfrm>
            <a:off x="568302" y="3122178"/>
            <a:ext cx="2505573" cy="1266637"/>
          </a:xfrm>
          <a:prstGeom prst="rect">
            <a:avLst/>
          </a:prstGeom>
        </p:spPr>
      </p:pic>
      <p:cxnSp>
        <p:nvCxnSpPr>
          <p:cNvPr id="18" name="Straight Connector 17"/>
          <p:cNvCxnSpPr/>
          <p:nvPr/>
        </p:nvCxnSpPr>
        <p:spPr>
          <a:xfrm>
            <a:off x="3359696" y="2153106"/>
            <a:ext cx="0" cy="272840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05269" y="2365050"/>
            <a:ext cx="1999060" cy="369332"/>
          </a:xfrm>
          <a:prstGeom prst="rect">
            <a:avLst/>
          </a:prstGeom>
          <a:noFill/>
        </p:spPr>
        <p:txBody>
          <a:bodyPr wrap="square" rtlCol="0">
            <a:spAutoFit/>
          </a:bodyPr>
          <a:lstStyle/>
          <a:p>
            <a:r>
              <a:rPr lang="en-US" dirty="0" smtClean="0"/>
              <a:t>At </a:t>
            </a:r>
            <a:r>
              <a:rPr lang="en-US" dirty="0" smtClean="0">
                <a:solidFill>
                  <a:srgbClr val="C00000"/>
                </a:solidFill>
              </a:rPr>
              <a:t>Rest</a:t>
            </a:r>
            <a:r>
              <a:rPr lang="en-US" dirty="0" smtClean="0"/>
              <a:t>: silent  </a:t>
            </a:r>
            <a:endParaRPr lang="en-US" dirty="0"/>
          </a:p>
        </p:txBody>
      </p:sp>
      <p:cxnSp>
        <p:nvCxnSpPr>
          <p:cNvPr id="21" name="Straight Connector 20"/>
          <p:cNvCxnSpPr/>
          <p:nvPr/>
        </p:nvCxnSpPr>
        <p:spPr>
          <a:xfrm flipH="1">
            <a:off x="561065" y="2113139"/>
            <a:ext cx="14475" cy="278857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722305" y="2217353"/>
            <a:ext cx="0" cy="272840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object 6"/>
          <p:cNvSpPr/>
          <p:nvPr/>
        </p:nvSpPr>
        <p:spPr>
          <a:xfrm rot="10800000" flipV="1">
            <a:off x="10119352" y="4653210"/>
            <a:ext cx="288063" cy="516265"/>
          </a:xfrm>
          <a:custGeom>
            <a:avLst/>
            <a:gdLst/>
            <a:ahLst/>
            <a:cxnLst/>
            <a:rect l="l" t="t" r="r" b="b"/>
            <a:pathLst>
              <a:path w="260350" h="381635">
                <a:moveTo>
                  <a:pt x="25227" y="120911"/>
                </a:moveTo>
                <a:lnTo>
                  <a:pt x="14341" y="124587"/>
                </a:lnTo>
                <a:lnTo>
                  <a:pt x="5655" y="132187"/>
                </a:lnTo>
                <a:lnTo>
                  <a:pt x="767" y="142144"/>
                </a:lnTo>
                <a:lnTo>
                  <a:pt x="0" y="153197"/>
                </a:lnTo>
                <a:lnTo>
                  <a:pt x="3673" y="164084"/>
                </a:lnTo>
                <a:lnTo>
                  <a:pt x="129149" y="381253"/>
                </a:lnTo>
                <a:lnTo>
                  <a:pt x="162888" y="323976"/>
                </a:lnTo>
                <a:lnTo>
                  <a:pt x="158359" y="323976"/>
                </a:lnTo>
                <a:lnTo>
                  <a:pt x="100447" y="323723"/>
                </a:lnTo>
                <a:lnTo>
                  <a:pt x="100909" y="216611"/>
                </a:lnTo>
                <a:lnTo>
                  <a:pt x="53838" y="135127"/>
                </a:lnTo>
                <a:lnTo>
                  <a:pt x="46237" y="126515"/>
                </a:lnTo>
                <a:lnTo>
                  <a:pt x="36280" y="121665"/>
                </a:lnTo>
                <a:lnTo>
                  <a:pt x="25227" y="120911"/>
                </a:lnTo>
                <a:close/>
              </a:path>
              <a:path w="260350" h="381635">
                <a:moveTo>
                  <a:pt x="100909" y="216611"/>
                </a:moveTo>
                <a:lnTo>
                  <a:pt x="100447" y="323723"/>
                </a:lnTo>
                <a:lnTo>
                  <a:pt x="158359" y="323976"/>
                </a:lnTo>
                <a:lnTo>
                  <a:pt x="158422" y="309244"/>
                </a:lnTo>
                <a:lnTo>
                  <a:pt x="104384" y="309117"/>
                </a:lnTo>
                <a:lnTo>
                  <a:pt x="129609" y="266292"/>
                </a:lnTo>
                <a:lnTo>
                  <a:pt x="100909" y="216611"/>
                </a:lnTo>
                <a:close/>
              </a:path>
              <a:path w="260350" h="381635">
                <a:moveTo>
                  <a:pt x="235281" y="121779"/>
                </a:moveTo>
                <a:lnTo>
                  <a:pt x="158822" y="216695"/>
                </a:lnTo>
                <a:lnTo>
                  <a:pt x="158359" y="323976"/>
                </a:lnTo>
                <a:lnTo>
                  <a:pt x="162888" y="323976"/>
                </a:lnTo>
                <a:lnTo>
                  <a:pt x="256403" y="165226"/>
                </a:lnTo>
                <a:lnTo>
                  <a:pt x="260171" y="154318"/>
                </a:lnTo>
                <a:lnTo>
                  <a:pt x="259498" y="143208"/>
                </a:lnTo>
                <a:lnTo>
                  <a:pt x="254706" y="133169"/>
                </a:lnTo>
                <a:lnTo>
                  <a:pt x="246116" y="125475"/>
                </a:lnTo>
                <a:lnTo>
                  <a:pt x="235281" y="121779"/>
                </a:lnTo>
                <a:close/>
              </a:path>
              <a:path w="260350" h="381635">
                <a:moveTo>
                  <a:pt x="129609" y="266292"/>
                </a:moveTo>
                <a:lnTo>
                  <a:pt x="104384" y="309117"/>
                </a:lnTo>
                <a:lnTo>
                  <a:pt x="154422" y="309244"/>
                </a:lnTo>
                <a:lnTo>
                  <a:pt x="129609" y="266292"/>
                </a:lnTo>
                <a:close/>
              </a:path>
              <a:path w="260350" h="381635">
                <a:moveTo>
                  <a:pt x="158822" y="216695"/>
                </a:moveTo>
                <a:lnTo>
                  <a:pt x="129609" y="266292"/>
                </a:lnTo>
                <a:lnTo>
                  <a:pt x="154422" y="309244"/>
                </a:lnTo>
                <a:lnTo>
                  <a:pt x="158422" y="309244"/>
                </a:lnTo>
                <a:lnTo>
                  <a:pt x="158822" y="216695"/>
                </a:lnTo>
                <a:close/>
              </a:path>
              <a:path w="260350" h="381635">
                <a:moveTo>
                  <a:pt x="101844" y="0"/>
                </a:moveTo>
                <a:lnTo>
                  <a:pt x="100909" y="216611"/>
                </a:lnTo>
                <a:lnTo>
                  <a:pt x="129609" y="266292"/>
                </a:lnTo>
                <a:lnTo>
                  <a:pt x="158822" y="216695"/>
                </a:lnTo>
                <a:lnTo>
                  <a:pt x="159756" y="253"/>
                </a:lnTo>
                <a:lnTo>
                  <a:pt x="101844" y="0"/>
                </a:lnTo>
                <a:close/>
              </a:path>
            </a:pathLst>
          </a:custGeom>
          <a:solidFill>
            <a:schemeClr val="tx1"/>
          </a:solidFill>
        </p:spPr>
        <p:txBody>
          <a:bodyPr wrap="square" lIns="0" tIns="0" rIns="0" bIns="0" rtlCol="0"/>
          <a:lstStyle/>
          <a:p>
            <a:endParaRPr/>
          </a:p>
        </p:txBody>
      </p:sp>
      <p:sp>
        <p:nvSpPr>
          <p:cNvPr id="15" name="Rectangle 14"/>
          <p:cNvSpPr/>
          <p:nvPr/>
        </p:nvSpPr>
        <p:spPr>
          <a:xfrm>
            <a:off x="9021535" y="5168762"/>
            <a:ext cx="2667213" cy="1039117"/>
          </a:xfrm>
          <a:prstGeom prst="rect">
            <a:avLst/>
          </a:prstGeom>
          <a:solidFill>
            <a:schemeClr val="accent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Max contraction</a:t>
            </a:r>
            <a:endParaRPr lang="en-US" dirty="0" smtClean="0">
              <a:solidFill>
                <a:schemeClr val="tx1"/>
              </a:solidFill>
            </a:endParaRPr>
          </a:p>
          <a:p>
            <a:pPr algn="ctr"/>
            <a:r>
              <a:rPr lang="en-US" dirty="0" smtClean="0">
                <a:solidFill>
                  <a:schemeClr val="tx1"/>
                </a:solidFill>
              </a:rPr>
              <a:t>Full interference pattern</a:t>
            </a:r>
            <a:endParaRPr lang="en-US" dirty="0">
              <a:solidFill>
                <a:schemeClr val="tx1"/>
              </a:solidFill>
            </a:endParaRPr>
          </a:p>
        </p:txBody>
      </p:sp>
      <p:cxnSp>
        <p:nvCxnSpPr>
          <p:cNvPr id="25" name="Straight Arrow Connector 24"/>
          <p:cNvCxnSpPr/>
          <p:nvPr/>
        </p:nvCxnSpPr>
        <p:spPr>
          <a:xfrm>
            <a:off x="11208568" y="5612258"/>
            <a:ext cx="36139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Slide Number Placeholder 23"/>
          <p:cNvSpPr>
            <a:spLocks noGrp="1"/>
          </p:cNvSpPr>
          <p:nvPr>
            <p:ph type="sldNum" sz="quarter" idx="12"/>
          </p:nvPr>
        </p:nvSpPr>
        <p:spPr/>
        <p:txBody>
          <a:bodyPr/>
          <a:lstStyle/>
          <a:p>
            <a:fld id="{4929A69E-7D8F-4515-9605-0315ABD4F316}" type="slidenum">
              <a:rPr lang="en-US" smtClean="0"/>
              <a:pPr/>
              <a:t>18</a:t>
            </a:fld>
            <a:endParaRPr lang="en-US" dirty="0"/>
          </a:p>
        </p:txBody>
      </p:sp>
    </p:spTree>
    <p:extLst>
      <p:ext uri="{BB962C8B-B14F-4D97-AF65-F5344CB8AC3E}">
        <p14:creationId xmlns:p14="http://schemas.microsoft.com/office/powerpoint/2010/main" val="1229620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03684" y="3867371"/>
            <a:ext cx="11784632" cy="2376264"/>
          </a:xfrm>
          <a:prstGeom prst="rect">
            <a:avLst/>
          </a:prstGeom>
          <a:solidFill>
            <a:schemeClr val="accent2">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Analysis </a:t>
            </a:r>
            <a:endParaRPr lang="en-US" dirty="0"/>
          </a:p>
        </p:txBody>
      </p:sp>
      <p:sp>
        <p:nvSpPr>
          <p:cNvPr id="3" name="Content Placeholder 2"/>
          <p:cNvSpPr>
            <a:spLocks noGrp="1"/>
          </p:cNvSpPr>
          <p:nvPr>
            <p:ph sz="quarter" idx="1"/>
          </p:nvPr>
        </p:nvSpPr>
        <p:spPr>
          <a:xfrm>
            <a:off x="609600" y="1219200"/>
            <a:ext cx="10972800" cy="2449416"/>
          </a:xfrm>
        </p:spPr>
        <p:txBody>
          <a:bodyPr>
            <a:normAutofit lnSpcReduction="10000"/>
          </a:bodyPr>
          <a:lstStyle/>
          <a:p>
            <a:r>
              <a:rPr lang="en-US" sz="1800" dirty="0" smtClean="0"/>
              <a:t>Skeletal muscles are silent at rest (spontaneous activity is absent.) </a:t>
            </a:r>
            <a:r>
              <a:rPr lang="ar-SA" sz="1400" dirty="0" smtClean="0">
                <a:solidFill>
                  <a:schemeClr val="bg1">
                    <a:lumMod val="65000"/>
                  </a:schemeClr>
                </a:solidFill>
              </a:rPr>
              <a:t>يعني في الرسم البياني يكون الخط مستقيم</a:t>
            </a:r>
            <a:r>
              <a:rPr lang="ar-SA" sz="1800" dirty="0" smtClean="0"/>
              <a:t> </a:t>
            </a:r>
            <a:endParaRPr lang="en-US" sz="1800" dirty="0" smtClean="0"/>
          </a:p>
          <a:p>
            <a:r>
              <a:rPr lang="en-US" sz="1800" dirty="0" smtClean="0"/>
              <a:t>Normal MUPs</a:t>
            </a:r>
          </a:p>
          <a:p>
            <a:pPr marL="0" indent="0">
              <a:buNone/>
            </a:pPr>
            <a:endParaRPr lang="en-US" sz="1800" dirty="0"/>
          </a:p>
          <a:p>
            <a:pPr marL="0" indent="0">
              <a:buNone/>
            </a:pPr>
            <a:endParaRPr lang="en-US" sz="1800" dirty="0" smtClean="0"/>
          </a:p>
          <a:p>
            <a:pPr marL="0" indent="0">
              <a:buNone/>
            </a:pPr>
            <a:endParaRPr lang="en-US" sz="1800" dirty="0"/>
          </a:p>
          <a:p>
            <a:pPr marL="0" indent="0">
              <a:buNone/>
            </a:pPr>
            <a:r>
              <a:rPr lang="en-US" sz="1800" dirty="0" smtClean="0"/>
              <a:t> </a:t>
            </a:r>
          </a:p>
          <a:p>
            <a:pPr marL="0" indent="0">
              <a:buNone/>
            </a:pPr>
            <a:r>
              <a:rPr lang="en-US" sz="1800" dirty="0" smtClean="0"/>
              <a:t>In abnormal MUPs </a:t>
            </a:r>
            <a:r>
              <a:rPr lang="en-US" sz="1400" dirty="0" smtClean="0"/>
              <a:t>(due to neurogenic lesion or in active myositis) </a:t>
            </a:r>
            <a:r>
              <a:rPr lang="en-US" sz="1800" dirty="0" smtClean="0"/>
              <a:t>, th</a:t>
            </a:r>
            <a:r>
              <a:rPr lang="en-US" sz="1800" dirty="0"/>
              <a:t>e</a:t>
            </a:r>
            <a:r>
              <a:rPr lang="en-US" sz="1800" dirty="0" smtClean="0"/>
              <a:t>se spontaneous activities are noted</a:t>
            </a:r>
            <a:r>
              <a:rPr lang="en-US" sz="1800" dirty="0"/>
              <a:t>:</a:t>
            </a:r>
          </a:p>
        </p:txBody>
      </p:sp>
      <p:grpSp>
        <p:nvGrpSpPr>
          <p:cNvPr id="4" name="Group 3"/>
          <p:cNvGrpSpPr/>
          <p:nvPr/>
        </p:nvGrpSpPr>
        <p:grpSpPr>
          <a:xfrm>
            <a:off x="2376558" y="1544552"/>
            <a:ext cx="4311064" cy="1435870"/>
            <a:chOff x="7615272" y="647762"/>
            <a:chExt cx="6096000" cy="3164062"/>
          </a:xfrm>
        </p:grpSpPr>
        <p:sp>
          <p:nvSpPr>
            <p:cNvPr id="5" name="Left Brace 4"/>
            <p:cNvSpPr/>
            <p:nvPr/>
          </p:nvSpPr>
          <p:spPr>
            <a:xfrm>
              <a:off x="7615272" y="647762"/>
              <a:ext cx="406400" cy="946687"/>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6" name="Group 5"/>
            <p:cNvGrpSpPr/>
            <p:nvPr/>
          </p:nvGrpSpPr>
          <p:grpSpPr>
            <a:xfrm>
              <a:off x="8184232" y="647762"/>
              <a:ext cx="5527040" cy="946687"/>
              <a:chOff x="2600959" y="1127302"/>
              <a:chExt cx="5527040" cy="946687"/>
            </a:xfrm>
          </p:grpSpPr>
          <p:sp>
            <p:nvSpPr>
              <p:cNvPr id="15" name="Rectangle 14"/>
              <p:cNvSpPr/>
              <p:nvPr/>
            </p:nvSpPr>
            <p:spPr>
              <a:xfrm>
                <a:off x="2600959" y="1127302"/>
                <a:ext cx="4181356" cy="94668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algn="r" defTabSz="914400" rtl="1" eaLnBrk="1" latinLnBrk="0" hangingPunct="1"/>
                <a:endParaRPr lang="en-US" dirty="0"/>
              </a:p>
            </p:txBody>
          </p:sp>
          <p:sp>
            <p:nvSpPr>
              <p:cNvPr id="16" name="Rectangle 15"/>
              <p:cNvSpPr/>
              <p:nvPr/>
            </p:nvSpPr>
            <p:spPr>
              <a:xfrm>
                <a:off x="2600959" y="1127302"/>
                <a:ext cx="5527040" cy="9466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285750" lvl="1" indent="-285750" algn="l" defTabSz="2000250">
                  <a:lnSpc>
                    <a:spcPct val="90000"/>
                  </a:lnSpc>
                  <a:spcBef>
                    <a:spcPct val="0"/>
                  </a:spcBef>
                  <a:spcAft>
                    <a:spcPct val="15000"/>
                  </a:spcAft>
                  <a:buChar char="••"/>
                </a:pPr>
                <a:r>
                  <a:rPr lang="en-US" kern="1200" dirty="0" smtClean="0"/>
                  <a:t>Bi-</a:t>
                </a:r>
                <a:r>
                  <a:rPr lang="en-US" kern="1200" dirty="0" err="1" smtClean="0"/>
                  <a:t>triphasic</a:t>
                </a:r>
                <a:r>
                  <a:rPr lang="en-US" kern="1200" dirty="0" smtClean="0"/>
                  <a:t> </a:t>
                </a:r>
                <a:endParaRPr lang="en-US" kern="1200" dirty="0"/>
              </a:p>
            </p:txBody>
          </p:sp>
        </p:grpSp>
        <p:sp>
          <p:nvSpPr>
            <p:cNvPr id="7" name="Left Brace 6"/>
            <p:cNvSpPr/>
            <p:nvPr/>
          </p:nvSpPr>
          <p:spPr>
            <a:xfrm>
              <a:off x="7615272" y="1756449"/>
              <a:ext cx="406400" cy="946687"/>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8" name="Group 7"/>
            <p:cNvGrpSpPr/>
            <p:nvPr/>
          </p:nvGrpSpPr>
          <p:grpSpPr>
            <a:xfrm>
              <a:off x="8184232" y="1756449"/>
              <a:ext cx="5527040" cy="946687"/>
              <a:chOff x="2600959" y="2235989"/>
              <a:chExt cx="5527040" cy="946687"/>
            </a:xfrm>
          </p:grpSpPr>
          <p:sp>
            <p:nvSpPr>
              <p:cNvPr id="13" name="Rectangle 12"/>
              <p:cNvSpPr/>
              <p:nvPr/>
            </p:nvSpPr>
            <p:spPr>
              <a:xfrm>
                <a:off x="2600959" y="2235989"/>
                <a:ext cx="4181356" cy="94668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algn="r" defTabSz="914400" rtl="1" eaLnBrk="1" latinLnBrk="0" hangingPunct="1"/>
                <a:endParaRPr lang="en-US" dirty="0"/>
              </a:p>
            </p:txBody>
          </p:sp>
          <p:sp>
            <p:nvSpPr>
              <p:cNvPr id="14" name="Rectangle 13"/>
              <p:cNvSpPr/>
              <p:nvPr/>
            </p:nvSpPr>
            <p:spPr>
              <a:xfrm>
                <a:off x="2600959" y="2235989"/>
                <a:ext cx="5527040" cy="9466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285750" lvl="1" indent="-285750" algn="l" defTabSz="2000250">
                  <a:lnSpc>
                    <a:spcPct val="90000"/>
                  </a:lnSpc>
                  <a:spcBef>
                    <a:spcPct val="0"/>
                  </a:spcBef>
                  <a:spcAft>
                    <a:spcPct val="15000"/>
                  </a:spcAft>
                  <a:buChar char="••"/>
                </a:pPr>
                <a:r>
                  <a:rPr lang="en-US" kern="1200" dirty="0" smtClean="0"/>
                  <a:t>Duration </a:t>
                </a:r>
                <a:r>
                  <a:rPr lang="en-US" kern="1200" dirty="0" smtClean="0">
                    <a:solidFill>
                      <a:schemeClr val="accent4">
                        <a:lumMod val="75000"/>
                      </a:schemeClr>
                    </a:solidFill>
                  </a:rPr>
                  <a:t>3-15mSec</a:t>
                </a:r>
                <a:endParaRPr lang="en-US" kern="1200" dirty="0">
                  <a:solidFill>
                    <a:schemeClr val="accent4">
                      <a:lumMod val="75000"/>
                    </a:schemeClr>
                  </a:solidFill>
                </a:endParaRPr>
              </a:p>
            </p:txBody>
          </p:sp>
        </p:grpSp>
        <p:sp>
          <p:nvSpPr>
            <p:cNvPr id="9" name="Left Brace 8"/>
            <p:cNvSpPr/>
            <p:nvPr/>
          </p:nvSpPr>
          <p:spPr>
            <a:xfrm>
              <a:off x="7615272" y="2865137"/>
              <a:ext cx="406400" cy="946687"/>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10" name="Group 9"/>
            <p:cNvGrpSpPr/>
            <p:nvPr/>
          </p:nvGrpSpPr>
          <p:grpSpPr>
            <a:xfrm>
              <a:off x="8184232" y="2865137"/>
              <a:ext cx="5527040" cy="946687"/>
              <a:chOff x="2600959" y="3344677"/>
              <a:chExt cx="5527040" cy="946687"/>
            </a:xfrm>
          </p:grpSpPr>
          <p:sp>
            <p:nvSpPr>
              <p:cNvPr id="11" name="Rectangle 10"/>
              <p:cNvSpPr/>
              <p:nvPr/>
            </p:nvSpPr>
            <p:spPr>
              <a:xfrm>
                <a:off x="2600959" y="3344677"/>
                <a:ext cx="4181356" cy="94668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algn="r" defTabSz="914400" rtl="1" eaLnBrk="1" latinLnBrk="0" hangingPunct="1"/>
                <a:endParaRPr lang="en-US" dirty="0"/>
              </a:p>
            </p:txBody>
          </p:sp>
          <p:sp>
            <p:nvSpPr>
              <p:cNvPr id="12" name="Rectangle 11"/>
              <p:cNvSpPr/>
              <p:nvPr/>
            </p:nvSpPr>
            <p:spPr>
              <a:xfrm>
                <a:off x="2600959" y="3344677"/>
                <a:ext cx="5527040" cy="9466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285750" lvl="1" indent="-285750" defTabSz="2000250">
                  <a:lnSpc>
                    <a:spcPct val="90000"/>
                  </a:lnSpc>
                  <a:spcBef>
                    <a:spcPct val="0"/>
                  </a:spcBef>
                  <a:spcAft>
                    <a:spcPct val="15000"/>
                  </a:spcAft>
                  <a:buChar char="••"/>
                </a:pPr>
                <a:r>
                  <a:rPr lang="en-US" dirty="0" smtClean="0"/>
                  <a:t>Amplitude </a:t>
                </a:r>
                <a:r>
                  <a:rPr lang="en-US" dirty="0" smtClean="0">
                    <a:solidFill>
                      <a:schemeClr val="accent4">
                        <a:lumMod val="75000"/>
                      </a:schemeClr>
                    </a:solidFill>
                  </a:rPr>
                  <a:t>300</a:t>
                </a:r>
                <a:r>
                  <a:rPr lang="el-GR" dirty="0" smtClean="0">
                    <a:solidFill>
                      <a:schemeClr val="accent4">
                        <a:lumMod val="75000"/>
                      </a:schemeClr>
                    </a:solidFill>
                  </a:rPr>
                  <a:t>μ</a:t>
                </a:r>
                <a:r>
                  <a:rPr lang="en-US" dirty="0" smtClean="0">
                    <a:solidFill>
                      <a:schemeClr val="accent4">
                        <a:lumMod val="75000"/>
                      </a:schemeClr>
                    </a:solidFill>
                  </a:rPr>
                  <a:t>V-5mV</a:t>
                </a:r>
                <a:endParaRPr lang="en-US" kern="1200" dirty="0">
                  <a:solidFill>
                    <a:schemeClr val="accent4">
                      <a:lumMod val="75000"/>
                    </a:schemeClr>
                  </a:solidFill>
                </a:endParaRPr>
              </a:p>
            </p:txBody>
          </p:sp>
        </p:grpSp>
      </p:grpSp>
      <p:sp>
        <p:nvSpPr>
          <p:cNvPr id="17" name="Rectangle 16"/>
          <p:cNvSpPr/>
          <p:nvPr/>
        </p:nvSpPr>
        <p:spPr>
          <a:xfrm>
            <a:off x="628585" y="4111960"/>
            <a:ext cx="3908698" cy="42961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dirty="0" smtClean="0"/>
              <a:t>1- Positive sharp wave </a:t>
            </a:r>
            <a:endParaRPr lang="en-US" dirty="0"/>
          </a:p>
        </p:txBody>
      </p:sp>
      <p:sp>
        <p:nvSpPr>
          <p:cNvPr id="18" name="Rectangle 17"/>
          <p:cNvSpPr/>
          <p:nvPr/>
        </p:nvSpPr>
        <p:spPr>
          <a:xfrm>
            <a:off x="629695" y="4868701"/>
            <a:ext cx="3908698" cy="42961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dirty="0" smtClean="0"/>
              <a:t>2- Fibrillation potential*  </a:t>
            </a:r>
            <a:endParaRPr lang="en-US" dirty="0"/>
          </a:p>
        </p:txBody>
      </p:sp>
      <p:sp>
        <p:nvSpPr>
          <p:cNvPr id="19" name="Rectangle 18"/>
          <p:cNvSpPr/>
          <p:nvPr/>
        </p:nvSpPr>
        <p:spPr>
          <a:xfrm>
            <a:off x="628585" y="5661991"/>
            <a:ext cx="3908698" cy="42961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dirty="0" smtClean="0"/>
              <a:t>3- Fasciculation potential </a:t>
            </a:r>
            <a:endParaRPr lang="en-US" dirty="0"/>
          </a:p>
        </p:txBody>
      </p:sp>
      <p:sp>
        <p:nvSpPr>
          <p:cNvPr id="20" name="TextBox 19"/>
          <p:cNvSpPr txBox="1"/>
          <p:nvPr/>
        </p:nvSpPr>
        <p:spPr>
          <a:xfrm>
            <a:off x="4654618" y="4231458"/>
            <a:ext cx="7430210" cy="307777"/>
          </a:xfrm>
          <a:prstGeom prst="rect">
            <a:avLst/>
          </a:prstGeom>
          <a:noFill/>
        </p:spPr>
        <p:txBody>
          <a:bodyPr wrap="square" rtlCol="0">
            <a:spAutoFit/>
          </a:bodyPr>
          <a:lstStyle/>
          <a:p>
            <a:r>
              <a:rPr lang="en-US" sz="1400" dirty="0" smtClean="0"/>
              <a:t>Small potential 50-100</a:t>
            </a:r>
            <a:r>
              <a:rPr lang="el-GR" sz="1400" dirty="0" smtClean="0"/>
              <a:t>μ</a:t>
            </a:r>
            <a:r>
              <a:rPr lang="en-US" sz="1400" dirty="0" smtClean="0"/>
              <a:t>V, 5-10mSec duration with abrupt onset and slow outset.  </a:t>
            </a:r>
            <a:endParaRPr lang="en-US" sz="1400" dirty="0"/>
          </a:p>
        </p:txBody>
      </p:sp>
      <p:sp>
        <p:nvSpPr>
          <p:cNvPr id="21" name="TextBox 20"/>
          <p:cNvSpPr txBox="1"/>
          <p:nvPr/>
        </p:nvSpPr>
        <p:spPr>
          <a:xfrm>
            <a:off x="4595592" y="4782151"/>
            <a:ext cx="7596407" cy="523220"/>
          </a:xfrm>
          <a:prstGeom prst="rect">
            <a:avLst/>
          </a:prstGeom>
          <a:noFill/>
        </p:spPr>
        <p:txBody>
          <a:bodyPr wrap="square" rtlCol="0">
            <a:spAutoFit/>
          </a:bodyPr>
          <a:lstStyle/>
          <a:p>
            <a:r>
              <a:rPr lang="en-US" sz="1400" dirty="0" smtClean="0"/>
              <a:t>Randomly occurring small amplitude potentials originating from the single muscle fiber of a </a:t>
            </a:r>
          </a:p>
          <a:p>
            <a:r>
              <a:rPr lang="en-US" sz="1400" dirty="0" smtClean="0"/>
              <a:t>de-innervated muscle ( possibly due to denervation hypersensitivity to acetylcholine. )</a:t>
            </a:r>
            <a:endParaRPr lang="en-US" sz="1400" dirty="0"/>
          </a:p>
        </p:txBody>
      </p:sp>
      <p:sp>
        <p:nvSpPr>
          <p:cNvPr id="22" name="TextBox 21"/>
          <p:cNvSpPr txBox="1"/>
          <p:nvPr/>
        </p:nvSpPr>
        <p:spPr>
          <a:xfrm>
            <a:off x="4713350" y="5587819"/>
            <a:ext cx="7165713" cy="523220"/>
          </a:xfrm>
          <a:prstGeom prst="rect">
            <a:avLst/>
          </a:prstGeom>
          <a:noFill/>
        </p:spPr>
        <p:txBody>
          <a:bodyPr wrap="square" rtlCol="0">
            <a:spAutoFit/>
          </a:bodyPr>
          <a:lstStyle/>
          <a:p>
            <a:r>
              <a:rPr lang="en-US" sz="1400" dirty="0" smtClean="0"/>
              <a:t>High voltage polyphasic long duration potentials appear spontaneously associated with visible contraction of muscle.  </a:t>
            </a:r>
            <a:endParaRPr lang="en-US" sz="1400" dirty="0"/>
          </a:p>
        </p:txBody>
      </p:sp>
      <p:sp>
        <p:nvSpPr>
          <p:cNvPr id="28" name="Rectangle 27"/>
          <p:cNvSpPr/>
          <p:nvPr/>
        </p:nvSpPr>
        <p:spPr>
          <a:xfrm>
            <a:off x="609600" y="4044833"/>
            <a:ext cx="10932876" cy="5529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06101" y="4807007"/>
            <a:ext cx="10932876" cy="5529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06101" y="5587819"/>
            <a:ext cx="10955360" cy="5529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976320" y="1861595"/>
            <a:ext cx="2232248" cy="792088"/>
          </a:xfrm>
          <a:prstGeom prst="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Biphasic = dome shamed = 2 humps </a:t>
            </a:r>
            <a:endParaRPr lang="en-US" dirty="0">
              <a:solidFill>
                <a:srgbClr val="00B050"/>
              </a:solidFill>
            </a:endParaRPr>
          </a:p>
        </p:txBody>
      </p:sp>
      <p:sp>
        <p:nvSpPr>
          <p:cNvPr id="27" name="Slide Number Placeholder 26"/>
          <p:cNvSpPr>
            <a:spLocks noGrp="1"/>
          </p:cNvSpPr>
          <p:nvPr>
            <p:ph type="sldNum" sz="quarter" idx="12"/>
          </p:nvPr>
        </p:nvSpPr>
        <p:spPr/>
        <p:txBody>
          <a:bodyPr/>
          <a:lstStyle/>
          <a:p>
            <a:fld id="{4929A69E-7D8F-4515-9605-0315ABD4F316}" type="slidenum">
              <a:rPr lang="en-US" smtClean="0"/>
              <a:pPr/>
              <a:t>19</a:t>
            </a:fld>
            <a:endParaRPr lang="en-US" dirty="0"/>
          </a:p>
        </p:txBody>
      </p:sp>
      <p:sp>
        <p:nvSpPr>
          <p:cNvPr id="31" name="TextBox 30"/>
          <p:cNvSpPr txBox="1"/>
          <p:nvPr/>
        </p:nvSpPr>
        <p:spPr>
          <a:xfrm>
            <a:off x="9552384" y="187642"/>
            <a:ext cx="2448272" cy="307777"/>
          </a:xfrm>
          <a:prstGeom prst="rect">
            <a:avLst/>
          </a:prstGeom>
          <a:solidFill>
            <a:schemeClr val="bg2"/>
          </a:solidFill>
          <a:ln>
            <a:solidFill>
              <a:schemeClr val="accent2"/>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3136414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28056" y="215396"/>
            <a:ext cx="8564488" cy="9813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800" b="1" dirty="0">
              <a:solidFill>
                <a:srgbClr val="660033"/>
              </a:solidFill>
              <a:latin typeface="Arial Black" panose="020B0A04020102020204" pitchFamily="34" charset="0"/>
            </a:endParaRPr>
          </a:p>
        </p:txBody>
      </p:sp>
      <p:sp>
        <p:nvSpPr>
          <p:cNvPr id="3" name="Content Placeholder 2"/>
          <p:cNvSpPr>
            <a:spLocks noGrp="1"/>
          </p:cNvSpPr>
          <p:nvPr>
            <p:ph sz="quarter" idx="1"/>
          </p:nvPr>
        </p:nvSpPr>
        <p:spPr>
          <a:xfrm>
            <a:off x="983432" y="1548475"/>
            <a:ext cx="9793088" cy="4456152"/>
          </a:xfrm>
        </p:spPr>
        <p:txBody>
          <a:bodyPr>
            <a:normAutofit/>
          </a:bodyPr>
          <a:lstStyle/>
          <a:p>
            <a:pPr>
              <a:buFont typeface="Courier New" panose="02070309020205020404" pitchFamily="49" charset="0"/>
              <a:buChar char="o"/>
            </a:pPr>
            <a:r>
              <a:rPr lang="en-US" sz="2800" dirty="0">
                <a:solidFill>
                  <a:schemeClr val="tx2"/>
                </a:solidFill>
              </a:rPr>
              <a:t>Define what is nerve conduction study (NCS) and electromyography </a:t>
            </a:r>
            <a:r>
              <a:rPr lang="en-US" sz="2800" dirty="0" smtClean="0">
                <a:solidFill>
                  <a:schemeClr val="tx2"/>
                </a:solidFill>
              </a:rPr>
              <a:t>(EMG) </a:t>
            </a:r>
            <a:r>
              <a:rPr lang="en-US" sz="2800" dirty="0">
                <a:solidFill>
                  <a:schemeClr val="tx2"/>
                </a:solidFill>
              </a:rPr>
              <a:t>. </a:t>
            </a:r>
            <a:endParaRPr lang="en-US" sz="2400" dirty="0" smtClean="0">
              <a:solidFill>
                <a:schemeClr val="tx2"/>
              </a:solidFill>
            </a:endParaRPr>
          </a:p>
          <a:p>
            <a:pPr>
              <a:buFont typeface="Courier New" panose="02070309020205020404" pitchFamily="49" charset="0"/>
              <a:buChar char="o"/>
            </a:pPr>
            <a:r>
              <a:rPr lang="en-US" sz="2800" dirty="0" smtClean="0">
                <a:solidFill>
                  <a:schemeClr val="tx2"/>
                </a:solidFill>
              </a:rPr>
              <a:t> </a:t>
            </a:r>
            <a:r>
              <a:rPr lang="en-US" sz="2800" dirty="0">
                <a:solidFill>
                  <a:schemeClr val="tx2"/>
                </a:solidFill>
              </a:rPr>
              <a:t>Explain the procedure of NCS using Abductor </a:t>
            </a:r>
            <a:r>
              <a:rPr lang="en-US" sz="2800" dirty="0" err="1" smtClean="0">
                <a:solidFill>
                  <a:schemeClr val="tx2"/>
                </a:solidFill>
              </a:rPr>
              <a:t>Pollicis</a:t>
            </a:r>
            <a:r>
              <a:rPr lang="en-US" sz="2800" dirty="0" smtClean="0">
                <a:solidFill>
                  <a:schemeClr val="tx2"/>
                </a:solidFill>
              </a:rPr>
              <a:t> </a:t>
            </a:r>
            <a:r>
              <a:rPr lang="en-US" sz="2800" dirty="0">
                <a:solidFill>
                  <a:schemeClr val="tx2"/>
                </a:solidFill>
              </a:rPr>
              <a:t>Brevis muscle . </a:t>
            </a:r>
            <a:endParaRPr lang="en-US" sz="2800" dirty="0" smtClean="0">
              <a:solidFill>
                <a:schemeClr val="tx2"/>
              </a:solidFill>
            </a:endParaRPr>
          </a:p>
          <a:p>
            <a:pPr>
              <a:buFont typeface="Courier New" panose="02070309020205020404" pitchFamily="49" charset="0"/>
              <a:buChar char="o"/>
            </a:pPr>
            <a:r>
              <a:rPr lang="en-US" sz="2800" dirty="0" smtClean="0">
                <a:solidFill>
                  <a:schemeClr val="tx2"/>
                </a:solidFill>
              </a:rPr>
              <a:t> </a:t>
            </a:r>
            <a:r>
              <a:rPr lang="en-US" sz="2800" dirty="0">
                <a:solidFill>
                  <a:schemeClr val="tx2"/>
                </a:solidFill>
              </a:rPr>
              <a:t>Define the normal conduction velocity in upper limb and lower limb nerves . </a:t>
            </a:r>
            <a:endParaRPr lang="en-US" sz="2800" dirty="0" smtClean="0">
              <a:solidFill>
                <a:schemeClr val="tx2"/>
              </a:solidFill>
            </a:endParaRPr>
          </a:p>
          <a:p>
            <a:pPr>
              <a:buFont typeface="Courier New" panose="02070309020205020404" pitchFamily="49" charset="0"/>
              <a:buChar char="o"/>
            </a:pPr>
            <a:r>
              <a:rPr lang="en-US" sz="2800" dirty="0" smtClean="0">
                <a:solidFill>
                  <a:schemeClr val="tx2"/>
                </a:solidFill>
              </a:rPr>
              <a:t> </a:t>
            </a:r>
            <a:r>
              <a:rPr lang="en-US" sz="2800" dirty="0">
                <a:solidFill>
                  <a:schemeClr val="tx2"/>
                </a:solidFill>
              </a:rPr>
              <a:t>Define the motor unit potentials ( MUPs) and how they are changed in muscle and </a:t>
            </a:r>
            <a:r>
              <a:rPr lang="en-US" sz="2800" dirty="0" smtClean="0">
                <a:solidFill>
                  <a:schemeClr val="tx2"/>
                </a:solidFill>
              </a:rPr>
              <a:t>nerve diseases . </a:t>
            </a:r>
            <a:endParaRPr lang="en-US" sz="2800" dirty="0">
              <a:solidFill>
                <a:schemeClr val="tx2"/>
              </a:solidFill>
            </a:endParaRPr>
          </a:p>
          <a:p>
            <a:pPr>
              <a:buFont typeface="Courier New" panose="02070309020205020404" pitchFamily="49" charset="0"/>
              <a:buChar char="o"/>
            </a:pPr>
            <a:endParaRPr lang="en-GB" sz="2800" dirty="0" smtClean="0">
              <a:solidFill>
                <a:schemeClr val="tx2"/>
              </a:solidFill>
            </a:endParaRPr>
          </a:p>
        </p:txBody>
      </p:sp>
      <p:sp>
        <p:nvSpPr>
          <p:cNvPr id="5" name="Title 1"/>
          <p:cNvSpPr>
            <a:spLocks noGrp="1"/>
          </p:cNvSpPr>
          <p:nvPr>
            <p:ph type="title"/>
          </p:nvPr>
        </p:nvSpPr>
        <p:spPr>
          <a:xfrm>
            <a:off x="551384" y="199662"/>
            <a:ext cx="8229600" cy="914400"/>
          </a:xfrm>
        </p:spPr>
        <p:txBody>
          <a:bodyPr/>
          <a:lstStyle/>
          <a:p>
            <a:r>
              <a:rPr lang="en-US" dirty="0" smtClean="0"/>
              <a:t>Objectives </a:t>
            </a:r>
            <a:endParaRPr lang="en-US" dirty="0"/>
          </a:p>
        </p:txBody>
      </p:sp>
      <p:sp>
        <p:nvSpPr>
          <p:cNvPr id="2" name="Slide Number Placeholder 1"/>
          <p:cNvSpPr>
            <a:spLocks noGrp="1"/>
          </p:cNvSpPr>
          <p:nvPr>
            <p:ph type="sldNum" sz="quarter" idx="12"/>
          </p:nvPr>
        </p:nvSpPr>
        <p:spPr/>
        <p:txBody>
          <a:bodyPr/>
          <a:lstStyle/>
          <a:p>
            <a:fld id="{4929A69E-7D8F-4515-9605-0315ABD4F316}" type="slidenum">
              <a:rPr lang="en-US" smtClean="0"/>
              <a:pPr/>
              <a:t>2</a:t>
            </a:fld>
            <a:endParaRPr lang="en-US" dirty="0"/>
          </a:p>
        </p:txBody>
      </p:sp>
    </p:spTree>
    <p:extLst>
      <p:ext uri="{BB962C8B-B14F-4D97-AF65-F5344CB8AC3E}">
        <p14:creationId xmlns:p14="http://schemas.microsoft.com/office/powerpoint/2010/main" val="3727462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257366" y="1340048"/>
            <a:ext cx="3095218" cy="4753248"/>
          </a:xfrm>
          <a:prstGeom prst="rect">
            <a:avLst/>
          </a:prstGeom>
          <a:solidFill>
            <a:schemeClr val="accent2">
              <a:alpha val="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27106" y="1392177"/>
            <a:ext cx="3095218" cy="4753248"/>
          </a:xfrm>
          <a:prstGeom prst="rect">
            <a:avLst/>
          </a:prstGeom>
          <a:solidFill>
            <a:schemeClr val="accent2">
              <a:alpha val="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953472" y="1726783"/>
            <a:ext cx="2591162" cy="12540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pic>
      <p:sp>
        <p:nvSpPr>
          <p:cNvPr id="5" name="Rectangle 4"/>
          <p:cNvSpPr>
            <a:spLocks noChangeArrowheads="1"/>
          </p:cNvSpPr>
          <p:nvPr/>
        </p:nvSpPr>
        <p:spPr bwMode="auto">
          <a:xfrm>
            <a:off x="973346" y="1351736"/>
            <a:ext cx="2895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u="sng" dirty="0"/>
              <a:t>Fibrillation Potentials</a:t>
            </a:r>
          </a:p>
        </p:txBody>
      </p:sp>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9453" y="1760262"/>
            <a:ext cx="2828528" cy="123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pic>
      <p:sp>
        <p:nvSpPr>
          <p:cNvPr id="7" name="Rectangle 5"/>
          <p:cNvSpPr>
            <a:spLocks noChangeArrowheads="1"/>
          </p:cNvSpPr>
          <p:nvPr/>
        </p:nvSpPr>
        <p:spPr bwMode="auto">
          <a:xfrm>
            <a:off x="4389453" y="1373040"/>
            <a:ext cx="3886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u="sng" dirty="0"/>
              <a:t>Positive Sharp</a:t>
            </a:r>
            <a:r>
              <a:rPr lang="en-US" altLang="en-US" sz="1800" b="1" u="sng" dirty="0">
                <a:solidFill>
                  <a:srgbClr val="FF0000"/>
                </a:solidFill>
              </a:rPr>
              <a:t> </a:t>
            </a:r>
            <a:r>
              <a:rPr lang="en-US" altLang="en-US" sz="1800" b="1" u="sng" dirty="0"/>
              <a:t>Waves</a:t>
            </a: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8383041" y="1812113"/>
            <a:ext cx="2590800" cy="1182132"/>
          </a:xfrm>
          <a:prstGeom prst="rect">
            <a:avLst/>
          </a:prstGeom>
          <a:noFill/>
        </p:spPr>
      </p:pic>
      <p:sp>
        <p:nvSpPr>
          <p:cNvPr id="9" name="Rectangle 5"/>
          <p:cNvSpPr>
            <a:spLocks noChangeArrowheads="1"/>
          </p:cNvSpPr>
          <p:nvPr/>
        </p:nvSpPr>
        <p:spPr bwMode="auto">
          <a:xfrm>
            <a:off x="8383041" y="1392177"/>
            <a:ext cx="27363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1800" b="1" u="sng" dirty="0" smtClean="0"/>
              <a:t>Fasciculation Potential</a:t>
            </a:r>
            <a:endParaRPr lang="en-US" altLang="en-US" sz="1800" b="1" u="sng" dirty="0"/>
          </a:p>
        </p:txBody>
      </p:sp>
      <p:sp>
        <p:nvSpPr>
          <p:cNvPr id="2" name="Title 1"/>
          <p:cNvSpPr>
            <a:spLocks noGrp="1"/>
          </p:cNvSpPr>
          <p:nvPr>
            <p:ph type="title"/>
          </p:nvPr>
        </p:nvSpPr>
        <p:spPr/>
        <p:txBody>
          <a:bodyPr/>
          <a:lstStyle/>
          <a:p>
            <a:r>
              <a:rPr lang="en-US" dirty="0" smtClean="0"/>
              <a:t>Abnormal MUP </a:t>
            </a:r>
            <a:endParaRPr lang="en-US" dirty="0"/>
          </a:p>
        </p:txBody>
      </p:sp>
      <p:sp>
        <p:nvSpPr>
          <p:cNvPr id="10" name="Content Placeholder 2"/>
          <p:cNvSpPr txBox="1">
            <a:spLocks/>
          </p:cNvSpPr>
          <p:nvPr/>
        </p:nvSpPr>
        <p:spPr>
          <a:xfrm>
            <a:off x="1096291" y="3198425"/>
            <a:ext cx="2448343" cy="2256039"/>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1600" dirty="0" smtClean="0"/>
              <a:t>may appear in runs</a:t>
            </a:r>
          </a:p>
          <a:p>
            <a:pPr marL="0" indent="0">
              <a:buNone/>
            </a:pPr>
            <a:r>
              <a:rPr lang="ar-SA" sz="1600" dirty="0" smtClean="0">
                <a:solidFill>
                  <a:schemeClr val="bg1">
                    <a:lumMod val="75000"/>
                  </a:schemeClr>
                </a:solidFill>
              </a:rPr>
              <a:t>(يعني على شكل فترات)</a:t>
            </a:r>
            <a:r>
              <a:rPr lang="en-US" sz="1600" dirty="0" smtClean="0"/>
              <a:t> </a:t>
            </a:r>
          </a:p>
          <a:p>
            <a:r>
              <a:rPr lang="en-US" sz="1600" dirty="0"/>
              <a:t>The </a:t>
            </a:r>
            <a:r>
              <a:rPr lang="en-US" sz="1600" dirty="0" smtClean="0"/>
              <a:t>audio amplifier </a:t>
            </a:r>
            <a:r>
              <a:rPr lang="en-US" sz="1600" dirty="0"/>
              <a:t>gives </a:t>
            </a:r>
            <a:r>
              <a:rPr lang="en-US" sz="1600" dirty="0" smtClean="0"/>
              <a:t>sound. such as; sounds </a:t>
            </a:r>
            <a:r>
              <a:rPr lang="en-US" sz="1600" dirty="0"/>
              <a:t>of </a:t>
            </a:r>
            <a:r>
              <a:rPr lang="en-US" sz="1600" dirty="0" smtClean="0"/>
              <a:t>rain </a:t>
            </a:r>
            <a:r>
              <a:rPr lang="en-US" sz="1600" dirty="0"/>
              <a:t>in a tin shade house. </a:t>
            </a:r>
            <a:endParaRPr lang="en-US" sz="1600" dirty="0" smtClean="0"/>
          </a:p>
          <a:p>
            <a:pPr marL="0" indent="0">
              <a:buNone/>
            </a:pPr>
            <a:r>
              <a:rPr lang="ar-SA" sz="1600" dirty="0" smtClean="0">
                <a:solidFill>
                  <a:srgbClr val="00B050"/>
                </a:solidFill>
              </a:rPr>
              <a:t>مثل صوت المطر على صفيح</a:t>
            </a:r>
            <a:endParaRPr lang="en-US" sz="1600" dirty="0" smtClean="0">
              <a:solidFill>
                <a:srgbClr val="00B050"/>
              </a:solidFill>
            </a:endParaRPr>
          </a:p>
          <a:p>
            <a:endParaRPr lang="en-US" sz="1600" dirty="0" smtClean="0"/>
          </a:p>
          <a:p>
            <a:endParaRPr lang="en-US" sz="1600" dirty="0" smtClean="0"/>
          </a:p>
          <a:p>
            <a:endParaRPr lang="en-US" sz="1600" dirty="0"/>
          </a:p>
        </p:txBody>
      </p:sp>
      <p:sp>
        <p:nvSpPr>
          <p:cNvPr id="3" name="Rectangle 2"/>
          <p:cNvSpPr/>
          <p:nvPr/>
        </p:nvSpPr>
        <p:spPr>
          <a:xfrm>
            <a:off x="8399854" y="3284984"/>
            <a:ext cx="2799572" cy="1477328"/>
          </a:xfrm>
          <a:prstGeom prst="rect">
            <a:avLst/>
          </a:prstGeom>
        </p:spPr>
        <p:txBody>
          <a:bodyPr wrap="square">
            <a:spAutoFit/>
          </a:bodyPr>
          <a:lstStyle/>
          <a:p>
            <a:r>
              <a:rPr lang="en-US" dirty="0" smtClean="0"/>
              <a:t>They </a:t>
            </a:r>
            <a:r>
              <a:rPr lang="en-US" dirty="0"/>
              <a:t>originate from a large motor unit which is formed due to </a:t>
            </a:r>
            <a:r>
              <a:rPr lang="en-US" dirty="0" smtClean="0">
                <a:solidFill>
                  <a:srgbClr val="FF0000"/>
                </a:solidFill>
              </a:rPr>
              <a:t>re-innervation </a:t>
            </a:r>
            <a:r>
              <a:rPr lang="en-US" dirty="0"/>
              <a:t>of another motor unit from the neighboring motor unit. </a:t>
            </a:r>
          </a:p>
        </p:txBody>
      </p:sp>
      <p:sp>
        <p:nvSpPr>
          <p:cNvPr id="14" name="Rectangle 13"/>
          <p:cNvSpPr/>
          <p:nvPr/>
        </p:nvSpPr>
        <p:spPr>
          <a:xfrm>
            <a:off x="4300013" y="1340048"/>
            <a:ext cx="3095218" cy="2088952"/>
          </a:xfrm>
          <a:prstGeom prst="rect">
            <a:avLst/>
          </a:prstGeom>
          <a:solidFill>
            <a:schemeClr val="accent2">
              <a:alpha val="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4929A69E-7D8F-4515-9605-0315ABD4F316}" type="slidenum">
              <a:rPr lang="en-US" smtClean="0"/>
              <a:pPr/>
              <a:t>20</a:t>
            </a:fld>
            <a:endParaRPr lang="en-US" dirty="0"/>
          </a:p>
        </p:txBody>
      </p:sp>
      <p:sp>
        <p:nvSpPr>
          <p:cNvPr id="16" name="TextBox 15"/>
          <p:cNvSpPr txBox="1"/>
          <p:nvPr/>
        </p:nvSpPr>
        <p:spPr>
          <a:xfrm>
            <a:off x="9552384" y="187642"/>
            <a:ext cx="2448272" cy="307777"/>
          </a:xfrm>
          <a:prstGeom prst="rect">
            <a:avLst/>
          </a:prstGeom>
          <a:solidFill>
            <a:schemeClr val="bg2"/>
          </a:solidFill>
          <a:ln>
            <a:solidFill>
              <a:schemeClr val="accent2"/>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242199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550408" y="548680"/>
            <a:ext cx="6481696" cy="990600"/>
          </a:xfrm>
        </p:spPr>
        <p:txBody>
          <a:bodyPr>
            <a:normAutofit fontScale="90000"/>
          </a:bodyPr>
          <a:lstStyle/>
          <a:p>
            <a:pPr>
              <a:defRPr/>
            </a:pPr>
            <a:r>
              <a:rPr lang="en-US" altLang="en-US" sz="3600" dirty="0"/>
              <a:t>Neuropathic EMG </a:t>
            </a:r>
            <a:r>
              <a:rPr lang="en-US" altLang="en-US" sz="3600" dirty="0" smtClean="0"/>
              <a:t>Changes </a:t>
            </a:r>
            <a:r>
              <a:rPr lang="en-US" dirty="0">
                <a:solidFill>
                  <a:srgbClr val="00B050"/>
                </a:solidFill>
              </a:rPr>
              <a:t/>
            </a:r>
            <a:br>
              <a:rPr lang="en-US" dirty="0">
                <a:solidFill>
                  <a:srgbClr val="00B050"/>
                </a:solidFill>
              </a:rPr>
            </a:br>
            <a:endParaRPr lang="en-US" altLang="en-US" dirty="0" smtClean="0">
              <a:solidFill>
                <a:schemeClr val="tx1"/>
              </a:solidFill>
              <a:effectLst>
                <a:outerShdw blurRad="38100" dist="38100" dir="2700000" algn="tl">
                  <a:srgbClr val="000000">
                    <a:alpha val="43137"/>
                  </a:srgbClr>
                </a:outerShdw>
              </a:effectLst>
            </a:endParaRPr>
          </a:p>
        </p:txBody>
      </p:sp>
      <p:pic>
        <p:nvPicPr>
          <p:cNvPr id="5" name="Picture 6" descr="npathy"/>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800266" y="1219200"/>
            <a:ext cx="10591467" cy="4937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Oval 1"/>
          <p:cNvSpPr/>
          <p:nvPr/>
        </p:nvSpPr>
        <p:spPr>
          <a:xfrm>
            <a:off x="800266" y="1412776"/>
            <a:ext cx="3423526" cy="1512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91945" y="5343488"/>
            <a:ext cx="6049646" cy="9831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dirty="0" smtClean="0"/>
              <a:t>In neuropathy:  maximal contraction won’t produce “full interference pattern”; it </a:t>
            </a:r>
            <a:r>
              <a:rPr lang="en-US" smtClean="0"/>
              <a:t>will produce a “reduced pattern.”</a:t>
            </a:r>
            <a:endParaRPr lang="en-US"/>
          </a:p>
        </p:txBody>
      </p:sp>
      <p:sp>
        <p:nvSpPr>
          <p:cNvPr id="7" name="Rectangle 6"/>
          <p:cNvSpPr/>
          <p:nvPr/>
        </p:nvSpPr>
        <p:spPr>
          <a:xfrm>
            <a:off x="8239274" y="219174"/>
            <a:ext cx="2520280" cy="950194"/>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Giant unit is caused by re-innervation </a:t>
            </a:r>
            <a:endParaRPr lang="en-US" dirty="0">
              <a:solidFill>
                <a:srgbClr val="00B050"/>
              </a:solidFill>
            </a:endParaRPr>
          </a:p>
        </p:txBody>
      </p:sp>
      <p:sp>
        <p:nvSpPr>
          <p:cNvPr id="8" name="Oval 7"/>
          <p:cNvSpPr/>
          <p:nvPr/>
        </p:nvSpPr>
        <p:spPr>
          <a:xfrm>
            <a:off x="8256240" y="2219226"/>
            <a:ext cx="864096" cy="21242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endCxn id="7" idx="2"/>
          </p:cNvCxnSpPr>
          <p:nvPr/>
        </p:nvCxnSpPr>
        <p:spPr>
          <a:xfrm flipV="1">
            <a:off x="8743330" y="1169368"/>
            <a:ext cx="756084" cy="10699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4929A69E-7D8F-4515-9605-0315ABD4F316}" type="slidenum">
              <a:rPr lang="en-US" smtClean="0"/>
              <a:pPr/>
              <a:t>21</a:t>
            </a:fld>
            <a:endParaRPr lang="en-US" dirty="0"/>
          </a:p>
        </p:txBody>
      </p:sp>
      <p:sp>
        <p:nvSpPr>
          <p:cNvPr id="10" name="TextBox 9"/>
          <p:cNvSpPr txBox="1"/>
          <p:nvPr/>
        </p:nvSpPr>
        <p:spPr>
          <a:xfrm>
            <a:off x="11064552" y="0"/>
            <a:ext cx="1118196" cy="738664"/>
          </a:xfrm>
          <a:prstGeom prst="rect">
            <a:avLst/>
          </a:prstGeom>
          <a:solidFill>
            <a:schemeClr val="bg2"/>
          </a:solidFill>
          <a:ln>
            <a:solidFill>
              <a:schemeClr val="accent2"/>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501795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80"/>
            <a:ext cx="10972800" cy="990600"/>
          </a:xfrm>
        </p:spPr>
        <p:txBody>
          <a:bodyPr>
            <a:normAutofit fontScale="90000"/>
          </a:bodyPr>
          <a:lstStyle/>
          <a:p>
            <a:r>
              <a:rPr lang="en-US" sz="3600" dirty="0" err="1"/>
              <a:t>Myopathic</a:t>
            </a:r>
            <a:r>
              <a:rPr lang="en-US" sz="3600" dirty="0"/>
              <a:t> EMG Changes </a:t>
            </a:r>
            <a:r>
              <a:rPr lang="en-US" dirty="0"/>
              <a:t/>
            </a:r>
            <a:br>
              <a:rPr lang="en-US" dirty="0"/>
            </a:br>
            <a:endParaRPr lang="en-US" dirty="0"/>
          </a:p>
        </p:txBody>
      </p:sp>
      <p:pic>
        <p:nvPicPr>
          <p:cNvPr id="4" name="Picture 6" descr="Mpathy"/>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235420" y="1268760"/>
            <a:ext cx="9721160" cy="4937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6132044" y="5053757"/>
            <a:ext cx="4824536" cy="1152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dirty="0" smtClean="0">
                <a:solidFill>
                  <a:srgbClr val="FFFFFF"/>
                </a:solidFill>
              </a:rPr>
              <a:t>In myopathies:  maximal contraction will produce a “full interference pattern”</a:t>
            </a:r>
            <a:endParaRPr lang="en-US" dirty="0">
              <a:solidFill>
                <a:srgbClr val="92D050"/>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pPr/>
              <a:t>22</a:t>
            </a:fld>
            <a:endParaRPr lang="en-US" dirty="0"/>
          </a:p>
        </p:txBody>
      </p:sp>
    </p:spTree>
    <p:extLst>
      <p:ext uri="{BB962C8B-B14F-4D97-AF65-F5344CB8AC3E}">
        <p14:creationId xmlns:p14="http://schemas.microsoft.com/office/powerpoint/2010/main" val="57725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Summary </a:t>
            </a:r>
            <a:endParaRPr lang="en-US" dirty="0">
              <a:solidFill>
                <a:srgbClr val="FF0000"/>
              </a:solidFill>
            </a:endParaRP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79376" y="1219200"/>
            <a:ext cx="10441160" cy="4937125"/>
          </a:xfrm>
        </p:spPr>
      </p:pic>
      <p:sp>
        <p:nvSpPr>
          <p:cNvPr id="3" name="Slide Number Placeholder 2"/>
          <p:cNvSpPr>
            <a:spLocks noGrp="1"/>
          </p:cNvSpPr>
          <p:nvPr>
            <p:ph type="sldNum" sz="quarter" idx="12"/>
          </p:nvPr>
        </p:nvSpPr>
        <p:spPr/>
        <p:txBody>
          <a:bodyPr/>
          <a:lstStyle/>
          <a:p>
            <a:fld id="{4929A69E-7D8F-4515-9605-0315ABD4F316}" type="slidenum">
              <a:rPr lang="en-US" smtClean="0"/>
              <a:pPr/>
              <a:t>23</a:t>
            </a:fld>
            <a:endParaRPr lang="en-US" dirty="0"/>
          </a:p>
        </p:txBody>
      </p:sp>
      <p:sp>
        <p:nvSpPr>
          <p:cNvPr id="6" name="TextBox 5"/>
          <p:cNvSpPr txBox="1"/>
          <p:nvPr/>
        </p:nvSpPr>
        <p:spPr>
          <a:xfrm>
            <a:off x="9552384" y="187642"/>
            <a:ext cx="2448272" cy="307777"/>
          </a:xfrm>
          <a:prstGeom prst="rect">
            <a:avLst/>
          </a:prstGeom>
          <a:solidFill>
            <a:schemeClr val="bg2"/>
          </a:solidFill>
          <a:ln>
            <a:solidFill>
              <a:schemeClr val="accent2"/>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291337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67"/>
          <p:cNvGraphicFramePr>
            <a:graphicFrameLocks noGrp="1"/>
          </p:cNvGraphicFramePr>
          <p:nvPr>
            <p:extLst>
              <p:ext uri="{D42A27DB-BD31-4B8C-83A1-F6EECF244321}">
                <p14:modId xmlns:p14="http://schemas.microsoft.com/office/powerpoint/2010/main" val="1584257112"/>
              </p:ext>
            </p:extLst>
          </p:nvPr>
        </p:nvGraphicFramePr>
        <p:xfrm>
          <a:off x="1424880" y="1412776"/>
          <a:ext cx="8991600" cy="4776787"/>
        </p:xfrm>
        <a:graphic>
          <a:graphicData uri="http://schemas.openxmlformats.org/drawingml/2006/table">
            <a:tbl>
              <a:tblPr firstRow="1">
                <a:tableStyleId>{3C2FFA5D-87B4-456A-9821-1D502468CF0F}</a:tableStyleId>
              </a:tblPr>
              <a:tblGrid>
                <a:gridCol w="1914525">
                  <a:extLst>
                    <a:ext uri="{9D8B030D-6E8A-4147-A177-3AD203B41FA5}">
                      <a16:colId xmlns:a16="http://schemas.microsoft.com/office/drawing/2014/main" xmlns="" val="20000"/>
                    </a:ext>
                  </a:extLst>
                </a:gridCol>
                <a:gridCol w="2165350">
                  <a:extLst>
                    <a:ext uri="{9D8B030D-6E8A-4147-A177-3AD203B41FA5}">
                      <a16:colId xmlns:a16="http://schemas.microsoft.com/office/drawing/2014/main" xmlns="" val="20001"/>
                    </a:ext>
                  </a:extLst>
                </a:gridCol>
                <a:gridCol w="2663825">
                  <a:extLst>
                    <a:ext uri="{9D8B030D-6E8A-4147-A177-3AD203B41FA5}">
                      <a16:colId xmlns:a16="http://schemas.microsoft.com/office/drawing/2014/main" xmlns="" val="20002"/>
                    </a:ext>
                  </a:extLst>
                </a:gridCol>
                <a:gridCol w="2247900">
                  <a:extLst>
                    <a:ext uri="{9D8B030D-6E8A-4147-A177-3AD203B41FA5}">
                      <a16:colId xmlns:a16="http://schemas.microsoft.com/office/drawing/2014/main" xmlns="" val="20003"/>
                    </a:ext>
                  </a:extLst>
                </a:gridCol>
              </a:tblGrid>
              <a:tr h="67477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MUP</a:t>
                      </a:r>
                      <a:endParaRPr kumimoji="0" lang="en-US" sz="3600" b="0" i="0" u="none" strike="noStrike" cap="none" normalizeH="0" baseline="0" dirty="0" smtClean="0">
                        <a:ln>
                          <a:noFill/>
                        </a:ln>
                        <a:solidFill>
                          <a:schemeClr val="tx1"/>
                        </a:solidFill>
                        <a:effectLst/>
                        <a:latin typeface="Arial" charset="0"/>
                        <a:cs typeface="Arial" charset="0"/>
                      </a:endParaRPr>
                    </a:p>
                  </a:txBody>
                  <a:tcPr marL="137160" marT="45726" marB="45726"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NORMAL</a:t>
                      </a:r>
                      <a:endParaRPr kumimoji="0" lang="en-US" sz="3600" b="0" i="0" u="none" strike="noStrike" cap="none" normalizeH="0" baseline="0" smtClean="0">
                        <a:ln>
                          <a:noFill/>
                        </a:ln>
                        <a:solidFill>
                          <a:schemeClr val="tx1"/>
                        </a:solidFill>
                        <a:effectLst/>
                        <a:latin typeface="Arial" charset="0"/>
                        <a:cs typeface="Arial" charset="0"/>
                      </a:endParaRPr>
                    </a:p>
                  </a:txBody>
                  <a:tcPr marL="137160" marT="45726" marB="45726"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NEUROGENIC</a:t>
                      </a:r>
                      <a:endParaRPr kumimoji="0" lang="en-US" sz="3600" b="0" i="0" u="none" strike="noStrike" cap="none" normalizeH="0" baseline="0" dirty="0" smtClean="0">
                        <a:ln>
                          <a:noFill/>
                        </a:ln>
                        <a:solidFill>
                          <a:schemeClr val="tx1"/>
                        </a:solidFill>
                        <a:effectLst/>
                        <a:latin typeface="Arial" charset="0"/>
                        <a:cs typeface="Arial" charset="0"/>
                      </a:endParaRPr>
                    </a:p>
                  </a:txBody>
                  <a:tcPr marL="137160" marT="45726" marB="45726"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MYOPATHIC</a:t>
                      </a:r>
                      <a:endParaRPr kumimoji="0" lang="en-US" sz="3600" b="0" i="0" u="none" strike="noStrike" cap="none" normalizeH="0" baseline="0" dirty="0" smtClean="0">
                        <a:ln>
                          <a:noFill/>
                        </a:ln>
                        <a:solidFill>
                          <a:schemeClr val="tx1"/>
                        </a:solidFill>
                        <a:effectLst/>
                        <a:latin typeface="Arial" charset="0"/>
                        <a:cs typeface="Arial" charset="0"/>
                      </a:endParaRPr>
                    </a:p>
                  </a:txBody>
                  <a:tcPr marL="137160" marT="45726" marB="45726" horzOverflow="overflow"/>
                </a:tc>
                <a:extLst>
                  <a:ext uri="{0D108BD9-81ED-4DB2-BD59-A6C34878D82A}">
                    <a16:rowId xmlns:a16="http://schemas.microsoft.com/office/drawing/2014/main" xmlns="" val="10000"/>
                  </a:ext>
                </a:extLst>
              </a:tr>
              <a:tr h="82306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Duration</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msec.</a:t>
                      </a:r>
                      <a:endParaRPr kumimoji="0" lang="en-US" sz="3600" b="0" i="0" u="none" strike="noStrike" cap="none" normalizeH="0" baseline="0" dirty="0" smtClean="0">
                        <a:ln>
                          <a:noFill/>
                        </a:ln>
                        <a:solidFill>
                          <a:schemeClr val="tx1"/>
                        </a:solidFill>
                        <a:effectLst/>
                        <a:latin typeface="Arial" charset="0"/>
                        <a:cs typeface="Arial" charset="0"/>
                      </a:endParaRPr>
                    </a:p>
                  </a:txBody>
                  <a:tcPr marL="137160" marT="45726" marB="45726"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solidFill>
                            <a:schemeClr val="accent4">
                              <a:lumMod val="75000"/>
                            </a:schemeClr>
                          </a:solidFill>
                          <a:effectLst/>
                        </a:rPr>
                        <a:t>3</a:t>
                      </a:r>
                      <a:r>
                        <a:rPr kumimoji="0" lang="en-US" sz="2400" u="none" strike="noStrike" cap="none" normalizeH="0" baseline="0" dirty="0" smtClean="0">
                          <a:ln>
                            <a:noFill/>
                          </a:ln>
                          <a:effectLst/>
                        </a:rPr>
                        <a:t> – </a:t>
                      </a:r>
                      <a:r>
                        <a:rPr kumimoji="0" lang="en-US" sz="2400" u="none" strike="noStrike" cap="none" normalizeH="0" baseline="0" dirty="0" smtClean="0">
                          <a:ln>
                            <a:noFill/>
                          </a:ln>
                          <a:solidFill>
                            <a:schemeClr val="accent4">
                              <a:lumMod val="75000"/>
                            </a:schemeClr>
                          </a:solidFill>
                          <a:effectLst/>
                        </a:rPr>
                        <a:t>15</a:t>
                      </a:r>
                      <a:r>
                        <a:rPr kumimoji="0" lang="en-US" sz="2400" u="none" strike="noStrike" cap="none" normalizeH="0" baseline="0" dirty="0" smtClean="0">
                          <a:ln>
                            <a:noFill/>
                          </a:ln>
                          <a:effectLst/>
                        </a:rPr>
                        <a:t> </a:t>
                      </a:r>
                      <a:r>
                        <a:rPr kumimoji="0" lang="en-US" sz="2400" u="none" strike="noStrike" cap="none" normalizeH="0" baseline="0" dirty="0" smtClean="0">
                          <a:ln>
                            <a:noFill/>
                          </a:ln>
                          <a:solidFill>
                            <a:schemeClr val="accent4">
                              <a:lumMod val="75000"/>
                            </a:schemeClr>
                          </a:solidFill>
                          <a:effectLst/>
                        </a:rPr>
                        <a:t>msec</a:t>
                      </a:r>
                      <a:endParaRPr kumimoji="0" lang="en-US" sz="3600" b="0" i="0" u="none" strike="noStrike" cap="none" normalizeH="0" baseline="0" dirty="0" smtClean="0">
                        <a:ln>
                          <a:noFill/>
                        </a:ln>
                        <a:solidFill>
                          <a:schemeClr val="accent4">
                            <a:lumMod val="75000"/>
                          </a:schemeClr>
                        </a:solidFill>
                        <a:effectLst/>
                        <a:latin typeface="Arial" charset="0"/>
                        <a:cs typeface="Arial" charset="0"/>
                      </a:endParaRPr>
                    </a:p>
                  </a:txBody>
                  <a:tcPr marL="137160" marT="45726" marB="45726"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longer</a:t>
                      </a:r>
                      <a:endParaRPr kumimoji="0" lang="en-US" sz="3600" b="0" i="0" u="none" strike="noStrike" cap="none" normalizeH="0" baseline="0" smtClean="0">
                        <a:ln>
                          <a:noFill/>
                        </a:ln>
                        <a:solidFill>
                          <a:schemeClr val="tx1"/>
                        </a:solidFill>
                        <a:effectLst/>
                        <a:latin typeface="Arial" charset="0"/>
                        <a:cs typeface="Arial" charset="0"/>
                      </a:endParaRPr>
                    </a:p>
                  </a:txBody>
                  <a:tcPr marL="137160" marT="45726" marB="45726"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Shorter</a:t>
                      </a:r>
                      <a:endParaRPr kumimoji="0" lang="en-US" sz="3600" b="0" i="0" u="none" strike="noStrike" cap="none" normalizeH="0" baseline="0" dirty="0" smtClean="0">
                        <a:ln>
                          <a:noFill/>
                        </a:ln>
                        <a:solidFill>
                          <a:schemeClr val="tx1"/>
                        </a:solidFill>
                        <a:effectLst/>
                        <a:latin typeface="Arial" charset="0"/>
                        <a:cs typeface="Arial" charset="0"/>
                      </a:endParaRPr>
                    </a:p>
                  </a:txBody>
                  <a:tcPr marL="137160" marT="45726" marB="45726" horzOverflow="overflow"/>
                </a:tc>
                <a:extLst>
                  <a:ext uri="{0D108BD9-81ED-4DB2-BD59-A6C34878D82A}">
                    <a16:rowId xmlns:a16="http://schemas.microsoft.com/office/drawing/2014/main" xmlns="" val="10001"/>
                  </a:ext>
                </a:extLst>
              </a:tr>
              <a:tr h="80973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Amplitude</a:t>
                      </a:r>
                      <a:endParaRPr kumimoji="0" lang="en-US" sz="3600" b="0" i="0" u="none" strike="noStrike" cap="none" normalizeH="0" baseline="0" smtClean="0">
                        <a:ln>
                          <a:noFill/>
                        </a:ln>
                        <a:solidFill>
                          <a:schemeClr val="tx1"/>
                        </a:solidFill>
                        <a:effectLst/>
                        <a:latin typeface="Arial" charset="0"/>
                        <a:cs typeface="Arial" charset="0"/>
                      </a:endParaRPr>
                    </a:p>
                  </a:txBody>
                  <a:tcPr marL="137160" marT="45726" marB="45726"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solidFill>
                            <a:srgbClr val="F7C120"/>
                          </a:solidFill>
                          <a:effectLst/>
                        </a:rPr>
                        <a:t>300</a:t>
                      </a:r>
                      <a:r>
                        <a:rPr kumimoji="0" lang="en-US" sz="2400" u="none" strike="noStrike" cap="none" normalizeH="0" baseline="0" dirty="0" smtClean="0">
                          <a:ln>
                            <a:noFill/>
                          </a:ln>
                          <a:effectLst/>
                        </a:rPr>
                        <a:t> – </a:t>
                      </a:r>
                      <a:r>
                        <a:rPr kumimoji="0" lang="en-US" sz="2400" u="none" strike="noStrike" cap="none" normalizeH="0" baseline="0" dirty="0" smtClean="0">
                          <a:ln>
                            <a:noFill/>
                          </a:ln>
                          <a:solidFill>
                            <a:srgbClr val="F7C120"/>
                          </a:solidFill>
                          <a:effectLst/>
                        </a:rPr>
                        <a:t>5000</a:t>
                      </a:r>
                      <a:r>
                        <a:rPr kumimoji="0" lang="en-US" sz="2400" u="none" strike="noStrike" cap="none" normalizeH="0" baseline="0" dirty="0" smtClean="0">
                          <a:ln>
                            <a:noFill/>
                          </a:ln>
                          <a:effectLst/>
                        </a:rPr>
                        <a:t> </a:t>
                      </a:r>
                      <a:r>
                        <a:rPr kumimoji="0" lang="en-US" sz="2400" u="none" strike="noStrike" cap="none" normalizeH="0" baseline="0" dirty="0" smtClean="0">
                          <a:ln>
                            <a:noFill/>
                          </a:ln>
                          <a:solidFill>
                            <a:schemeClr val="accent4">
                              <a:lumMod val="75000"/>
                            </a:schemeClr>
                          </a:solidFill>
                          <a:effectLst/>
                        </a:rPr>
                        <a:t>µV</a:t>
                      </a:r>
                      <a:endParaRPr kumimoji="0" lang="en-US" sz="3600" b="0" i="0" u="none" strike="noStrike" cap="none" normalizeH="0" baseline="0" dirty="0" smtClean="0">
                        <a:ln>
                          <a:noFill/>
                        </a:ln>
                        <a:solidFill>
                          <a:schemeClr val="accent4">
                            <a:lumMod val="75000"/>
                          </a:schemeClr>
                        </a:solidFill>
                        <a:effectLst/>
                        <a:latin typeface="Arial" charset="0"/>
                        <a:cs typeface="Arial" charset="0"/>
                      </a:endParaRPr>
                    </a:p>
                  </a:txBody>
                  <a:tcPr marL="137160" marT="45726" marB="45726"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Larger</a:t>
                      </a:r>
                      <a:endParaRPr kumimoji="0" lang="en-US" sz="3600" b="0" i="0" u="none" strike="noStrike" cap="none" normalizeH="0" baseline="0" dirty="0" smtClean="0">
                        <a:ln>
                          <a:noFill/>
                        </a:ln>
                        <a:solidFill>
                          <a:schemeClr val="tx1"/>
                        </a:solidFill>
                        <a:effectLst/>
                        <a:latin typeface="Arial" charset="0"/>
                        <a:cs typeface="Arial" charset="0"/>
                      </a:endParaRPr>
                    </a:p>
                  </a:txBody>
                  <a:tcPr marL="137160" marT="45726" marB="45726"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Smaller</a:t>
                      </a:r>
                      <a:endParaRPr kumimoji="0" lang="en-US" sz="3600" b="0" i="0" u="none" strike="noStrike" cap="none" normalizeH="0" baseline="0" smtClean="0">
                        <a:ln>
                          <a:noFill/>
                        </a:ln>
                        <a:solidFill>
                          <a:schemeClr val="tx1"/>
                        </a:solidFill>
                        <a:effectLst/>
                        <a:latin typeface="Arial" charset="0"/>
                        <a:cs typeface="Arial" charset="0"/>
                      </a:endParaRPr>
                    </a:p>
                  </a:txBody>
                  <a:tcPr marL="137160" marT="45726" marB="45726" horzOverflow="overflow"/>
                </a:tc>
                <a:extLst>
                  <a:ext uri="{0D108BD9-81ED-4DB2-BD59-A6C34878D82A}">
                    <a16:rowId xmlns:a16="http://schemas.microsoft.com/office/drawing/2014/main" xmlns="" val="10002"/>
                  </a:ext>
                </a:extLst>
              </a:tr>
              <a:tr h="82306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Phases</a:t>
                      </a:r>
                      <a:endParaRPr kumimoji="0" lang="en-US" sz="3600" b="0" i="0" u="none" strike="noStrike" cap="none" normalizeH="0" baseline="0" smtClean="0">
                        <a:ln>
                          <a:noFill/>
                        </a:ln>
                        <a:solidFill>
                          <a:schemeClr val="tx1"/>
                        </a:solidFill>
                        <a:effectLst/>
                        <a:latin typeface="Arial" charset="0"/>
                        <a:cs typeface="Arial" charset="0"/>
                      </a:endParaRPr>
                    </a:p>
                  </a:txBody>
                  <a:tcPr marL="137160" marT="45726" marB="45726"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Biphasic / triphasic</a:t>
                      </a:r>
                      <a:endParaRPr kumimoji="0" lang="en-US" sz="3600" b="0" i="0" u="none" strike="noStrike" cap="none" normalizeH="0" baseline="0" smtClean="0">
                        <a:ln>
                          <a:noFill/>
                        </a:ln>
                        <a:solidFill>
                          <a:schemeClr val="tx1"/>
                        </a:solidFill>
                        <a:effectLst/>
                        <a:latin typeface="Arial" charset="0"/>
                        <a:cs typeface="Arial" charset="0"/>
                      </a:endParaRPr>
                    </a:p>
                  </a:txBody>
                  <a:tcPr marL="137160" marT="45726" marB="45726"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Polyphasic</a:t>
                      </a:r>
                      <a:endParaRPr kumimoji="0" lang="en-US" sz="3600" b="0" i="0" u="none" strike="noStrike" cap="none" normalizeH="0" baseline="0" smtClean="0">
                        <a:ln>
                          <a:noFill/>
                        </a:ln>
                        <a:solidFill>
                          <a:schemeClr val="tx1"/>
                        </a:solidFill>
                        <a:effectLst/>
                        <a:latin typeface="Arial" charset="0"/>
                        <a:cs typeface="Arial" charset="0"/>
                      </a:endParaRPr>
                    </a:p>
                  </a:txBody>
                  <a:tcPr marL="137160" marT="45726" marB="45726"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May be polyphasic</a:t>
                      </a:r>
                      <a:endParaRPr kumimoji="0" lang="en-US" sz="3600" b="0" i="0" u="none" strike="noStrike" cap="none" normalizeH="0" baseline="0" smtClean="0">
                        <a:ln>
                          <a:noFill/>
                        </a:ln>
                        <a:solidFill>
                          <a:schemeClr val="tx1"/>
                        </a:solidFill>
                        <a:effectLst/>
                        <a:latin typeface="Arial" charset="0"/>
                        <a:cs typeface="Arial" charset="0"/>
                      </a:endParaRPr>
                    </a:p>
                  </a:txBody>
                  <a:tcPr marL="137160" marT="45726" marB="45726" horzOverflow="overflow"/>
                </a:tc>
                <a:extLst>
                  <a:ext uri="{0D108BD9-81ED-4DB2-BD59-A6C34878D82A}">
                    <a16:rowId xmlns:a16="http://schemas.microsoft.com/office/drawing/2014/main" xmlns="" val="10003"/>
                  </a:ext>
                </a:extLst>
              </a:tr>
              <a:tr h="82306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Resting</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Activity</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137160" marT="45726" marB="45726"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Absent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37160" marT="45726" marB="45726"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400" u="none" strike="noStrike" cap="none" normalizeH="0" baseline="0" dirty="0" smtClean="0">
                          <a:ln>
                            <a:noFill/>
                          </a:ln>
                          <a:effectLst/>
                        </a:rPr>
                        <a:t>Present</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37160" marT="45726" marB="45726"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Present</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137160" marT="45726" marB="45726" horzOverflow="overflow"/>
                </a:tc>
                <a:extLst>
                  <a:ext uri="{0D108BD9-81ED-4DB2-BD59-A6C34878D82A}">
                    <a16:rowId xmlns:a16="http://schemas.microsoft.com/office/drawing/2014/main" xmlns="" val="10004"/>
                  </a:ext>
                </a:extLst>
              </a:tr>
              <a:tr h="82306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Interference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Pattern</a:t>
                      </a:r>
                      <a:endParaRPr kumimoji="0" lang="en-US" sz="3600" b="0" i="0" u="none" strike="noStrike" cap="none" normalizeH="0" baseline="0" dirty="0" smtClean="0">
                        <a:ln>
                          <a:noFill/>
                        </a:ln>
                        <a:solidFill>
                          <a:schemeClr val="tx1"/>
                        </a:solidFill>
                        <a:effectLst/>
                        <a:latin typeface="Arial" charset="0"/>
                        <a:cs typeface="Arial" charset="0"/>
                      </a:endParaRPr>
                    </a:p>
                  </a:txBody>
                  <a:tcPr marL="137160" marT="45726" marB="45726"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full</a:t>
                      </a:r>
                      <a:endParaRPr kumimoji="0" lang="en-US" sz="3600" b="0" i="0" u="none" strike="noStrike" cap="none" normalizeH="0" baseline="0" dirty="0" smtClean="0">
                        <a:ln>
                          <a:noFill/>
                        </a:ln>
                        <a:solidFill>
                          <a:schemeClr val="tx1"/>
                        </a:solidFill>
                        <a:effectLst/>
                        <a:latin typeface="Arial" charset="0"/>
                        <a:cs typeface="Arial" charset="0"/>
                      </a:endParaRPr>
                    </a:p>
                  </a:txBody>
                  <a:tcPr marL="137160" marT="45726" marB="45726"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partial</a:t>
                      </a:r>
                      <a:endParaRPr kumimoji="0" lang="en-US" sz="3600" b="0" i="0" u="none" strike="noStrike" cap="none" normalizeH="0" baseline="0" smtClean="0">
                        <a:ln>
                          <a:noFill/>
                        </a:ln>
                        <a:solidFill>
                          <a:schemeClr val="tx1"/>
                        </a:solidFill>
                        <a:effectLst/>
                        <a:latin typeface="Arial" charset="0"/>
                        <a:cs typeface="Arial" charset="0"/>
                      </a:endParaRPr>
                    </a:p>
                  </a:txBody>
                  <a:tcPr marL="137160" marT="45726" marB="45726"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Full</a:t>
                      </a:r>
                      <a:endParaRPr kumimoji="0" lang="en-US" sz="3600" b="0" i="0" u="none" strike="noStrike" cap="none" normalizeH="0" baseline="0" dirty="0" smtClean="0">
                        <a:ln>
                          <a:noFill/>
                        </a:ln>
                        <a:solidFill>
                          <a:schemeClr val="tx1"/>
                        </a:solidFill>
                        <a:effectLst/>
                        <a:latin typeface="Arial" charset="0"/>
                        <a:cs typeface="Arial" charset="0"/>
                      </a:endParaRPr>
                    </a:p>
                  </a:txBody>
                  <a:tcPr marL="137160" marT="45726" marB="45726" horzOverflow="overflow"/>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12"/>
          </p:nvPr>
        </p:nvSpPr>
        <p:spPr/>
        <p:txBody>
          <a:bodyPr/>
          <a:lstStyle/>
          <a:p>
            <a:fld id="{4929A69E-7D8F-4515-9605-0315ABD4F316}" type="slidenum">
              <a:rPr lang="en-US" smtClean="0"/>
              <a:pPr/>
              <a:t>24</a:t>
            </a:fld>
            <a:endParaRPr lang="en-US" dirty="0"/>
          </a:p>
        </p:txBody>
      </p:sp>
      <p:sp>
        <p:nvSpPr>
          <p:cNvPr id="6" name="TextBox 5"/>
          <p:cNvSpPr txBox="1"/>
          <p:nvPr/>
        </p:nvSpPr>
        <p:spPr>
          <a:xfrm>
            <a:off x="9552384" y="187642"/>
            <a:ext cx="2448272" cy="307777"/>
          </a:xfrm>
          <a:prstGeom prst="rect">
            <a:avLst/>
          </a:prstGeom>
          <a:solidFill>
            <a:schemeClr val="bg2"/>
          </a:solidFill>
          <a:ln>
            <a:solidFill>
              <a:schemeClr val="accent2"/>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7" name="Title 1"/>
          <p:cNvSpPr txBox="1">
            <a:spLocks/>
          </p:cNvSpPr>
          <p:nvPr/>
        </p:nvSpPr>
        <p:spPr>
          <a:xfrm>
            <a:off x="551384" y="187642"/>
            <a:ext cx="10972800" cy="990600"/>
          </a:xfrm>
          <a:prstGeom prst="rect">
            <a:avLst/>
          </a:prstGeom>
        </p:spPr>
        <p:txBody>
          <a:bodyPr vert="horz" anchor="b" anchorCtr="0">
            <a:normAutofit fontScale="97500"/>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3600" dirty="0" smtClean="0"/>
              <a:t>Analysis of a Motor Unit Potential (MUP)</a:t>
            </a:r>
            <a:endParaRPr lang="en-US" dirty="0"/>
          </a:p>
        </p:txBody>
      </p:sp>
    </p:spTree>
    <p:extLst>
      <p:ext uri="{BB962C8B-B14F-4D97-AF65-F5344CB8AC3E}">
        <p14:creationId xmlns:p14="http://schemas.microsoft.com/office/powerpoint/2010/main" val="3675746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45"/>
          <p:cNvGraphicFramePr>
            <a:graphicFrameLocks noGrp="1"/>
          </p:cNvGraphicFramePr>
          <p:nvPr>
            <p:extLst>
              <p:ext uri="{D42A27DB-BD31-4B8C-83A1-F6EECF244321}">
                <p14:modId xmlns:p14="http://schemas.microsoft.com/office/powerpoint/2010/main" val="1931081062"/>
              </p:ext>
            </p:extLst>
          </p:nvPr>
        </p:nvGraphicFramePr>
        <p:xfrm>
          <a:off x="1393268" y="1988840"/>
          <a:ext cx="9289032" cy="2973389"/>
        </p:xfrm>
        <a:graphic>
          <a:graphicData uri="http://schemas.openxmlformats.org/drawingml/2006/table">
            <a:tbl>
              <a:tblPr firstRow="1">
                <a:tableStyleId>{3C2FFA5D-87B4-456A-9821-1D502468CF0F}</a:tableStyleId>
              </a:tblPr>
              <a:tblGrid>
                <a:gridCol w="2322258">
                  <a:extLst>
                    <a:ext uri="{9D8B030D-6E8A-4147-A177-3AD203B41FA5}">
                      <a16:colId xmlns:a16="http://schemas.microsoft.com/office/drawing/2014/main" xmlns="" val="20000"/>
                    </a:ext>
                  </a:extLst>
                </a:gridCol>
                <a:gridCol w="2322258">
                  <a:extLst>
                    <a:ext uri="{9D8B030D-6E8A-4147-A177-3AD203B41FA5}">
                      <a16:colId xmlns:a16="http://schemas.microsoft.com/office/drawing/2014/main" xmlns="" val="20001"/>
                    </a:ext>
                  </a:extLst>
                </a:gridCol>
                <a:gridCol w="2322258">
                  <a:extLst>
                    <a:ext uri="{9D8B030D-6E8A-4147-A177-3AD203B41FA5}">
                      <a16:colId xmlns:a16="http://schemas.microsoft.com/office/drawing/2014/main" xmlns="" val="20002"/>
                    </a:ext>
                  </a:extLst>
                </a:gridCol>
                <a:gridCol w="2322258">
                  <a:extLst>
                    <a:ext uri="{9D8B030D-6E8A-4147-A177-3AD203B41FA5}">
                      <a16:colId xmlns:a16="http://schemas.microsoft.com/office/drawing/2014/main" xmlns="" val="20003"/>
                    </a:ext>
                  </a:extLst>
                </a:gridCol>
              </a:tblGrid>
              <a:tr h="762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MUP</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137189" marB="137189"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smtClean="0">
                          <a:ln>
                            <a:noFill/>
                          </a:ln>
                          <a:effectLst/>
                        </a:rPr>
                        <a:t>Myopathy</a:t>
                      </a:r>
                      <a:endParaRPr kumimoji="0" lang="en-US" sz="4000" b="0" i="0" u="none" strike="noStrike" cap="none" normalizeH="0" baseline="0" smtClean="0">
                        <a:ln>
                          <a:noFill/>
                        </a:ln>
                        <a:solidFill>
                          <a:schemeClr val="tx1"/>
                        </a:solidFill>
                        <a:effectLst/>
                        <a:latin typeface="Arial" charset="0"/>
                        <a:cs typeface="Arial" charset="0"/>
                      </a:endParaRPr>
                    </a:p>
                  </a:txBody>
                  <a:tcPr marT="137189" marB="137189"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smtClean="0">
                          <a:ln>
                            <a:noFill/>
                          </a:ln>
                          <a:effectLst/>
                        </a:rPr>
                        <a:t>Normal</a:t>
                      </a:r>
                      <a:endParaRPr kumimoji="0" lang="en-US" sz="4000" b="0" i="0" u="none" strike="noStrike" cap="none" normalizeH="0" baseline="0" smtClean="0">
                        <a:ln>
                          <a:noFill/>
                        </a:ln>
                        <a:solidFill>
                          <a:schemeClr val="tx1"/>
                        </a:solidFill>
                        <a:effectLst/>
                        <a:latin typeface="Arial" charset="0"/>
                        <a:cs typeface="Arial" charset="0"/>
                      </a:endParaRPr>
                    </a:p>
                  </a:txBody>
                  <a:tcPr marT="137189" marB="137189"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effectLst/>
                        </a:rPr>
                        <a:t>Neuropathy</a:t>
                      </a:r>
                      <a:endParaRPr kumimoji="0" lang="en-US" sz="4000" b="0" i="0" u="none" strike="noStrike" cap="none" normalizeH="0" baseline="0" dirty="0" smtClean="0">
                        <a:ln>
                          <a:noFill/>
                        </a:ln>
                        <a:solidFill>
                          <a:schemeClr val="tx1"/>
                        </a:solidFill>
                        <a:effectLst/>
                        <a:latin typeface="Arial" charset="0"/>
                        <a:cs typeface="Arial" charset="0"/>
                      </a:endParaRPr>
                    </a:p>
                  </a:txBody>
                  <a:tcPr marT="137189" marB="137189" horzOverflow="overflow"/>
                </a:tc>
                <a:extLst>
                  <a:ext uri="{0D108BD9-81ED-4DB2-BD59-A6C34878D82A}">
                    <a16:rowId xmlns:a16="http://schemas.microsoft.com/office/drawing/2014/main" xmlns="" val="10000"/>
                  </a:ext>
                </a:extLst>
              </a:tr>
              <a:tr h="70119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smtClean="0">
                          <a:ln>
                            <a:noFill/>
                          </a:ln>
                          <a:effectLst/>
                        </a:rPr>
                        <a:t>Duration</a:t>
                      </a:r>
                      <a:endParaRPr kumimoji="0" lang="en-US" sz="4000" b="0" i="0" u="none" strike="noStrike" cap="none" normalizeH="0" baseline="0" smtClean="0">
                        <a:ln>
                          <a:noFill/>
                        </a:ln>
                        <a:solidFill>
                          <a:schemeClr val="tx1"/>
                        </a:solidFill>
                        <a:effectLst/>
                        <a:latin typeface="Arial" charset="0"/>
                        <a:cs typeface="Arial" charset="0"/>
                      </a:endParaRPr>
                    </a:p>
                  </a:txBody>
                  <a:tcPr marT="137189" marB="137189"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effectLst/>
                        </a:rPr>
                        <a:t>&lt; </a:t>
                      </a:r>
                      <a:r>
                        <a:rPr kumimoji="0" lang="en-US" sz="2800" u="none" strike="noStrike" cap="none" normalizeH="0" baseline="0" dirty="0" smtClean="0">
                          <a:ln>
                            <a:noFill/>
                          </a:ln>
                          <a:solidFill>
                            <a:srgbClr val="F7C120"/>
                          </a:solidFill>
                          <a:effectLst/>
                        </a:rPr>
                        <a:t>3</a:t>
                      </a:r>
                      <a:r>
                        <a:rPr kumimoji="0" lang="en-US" sz="2800" u="none" strike="noStrike" cap="none" normalizeH="0" baseline="0" dirty="0" smtClean="0">
                          <a:ln>
                            <a:noFill/>
                          </a:ln>
                          <a:effectLst/>
                        </a:rPr>
                        <a:t> </a:t>
                      </a:r>
                      <a:r>
                        <a:rPr kumimoji="0" lang="en-US" sz="2800" u="none" strike="noStrike" cap="none" normalizeH="0" baseline="0" dirty="0" err="1" smtClean="0">
                          <a:ln>
                            <a:noFill/>
                          </a:ln>
                          <a:solidFill>
                            <a:schemeClr val="accent4">
                              <a:lumMod val="75000"/>
                            </a:schemeClr>
                          </a:solidFill>
                          <a:effectLst/>
                        </a:rPr>
                        <a:t>msec</a:t>
                      </a:r>
                      <a:endParaRPr kumimoji="0" lang="en-US" sz="4000" b="0" i="0" u="none" strike="noStrike" cap="none" normalizeH="0" baseline="0" dirty="0" smtClean="0">
                        <a:ln>
                          <a:noFill/>
                        </a:ln>
                        <a:solidFill>
                          <a:schemeClr val="accent4">
                            <a:lumMod val="75000"/>
                          </a:schemeClr>
                        </a:solidFill>
                        <a:effectLst/>
                        <a:latin typeface="Arial" charset="0"/>
                        <a:cs typeface="Arial" charset="0"/>
                      </a:endParaRPr>
                    </a:p>
                  </a:txBody>
                  <a:tcPr marT="137189" marB="137189"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solidFill>
                            <a:srgbClr val="F7C120"/>
                          </a:solidFill>
                          <a:effectLst/>
                        </a:rPr>
                        <a:t>3</a:t>
                      </a:r>
                      <a:r>
                        <a:rPr kumimoji="0" lang="en-US" sz="2800" u="none" strike="noStrike" cap="none" normalizeH="0" baseline="0" dirty="0" smtClean="0">
                          <a:ln>
                            <a:noFill/>
                          </a:ln>
                          <a:effectLst/>
                        </a:rPr>
                        <a:t> – </a:t>
                      </a:r>
                      <a:r>
                        <a:rPr kumimoji="0" lang="en-US" sz="2800" u="none" strike="noStrike" cap="none" normalizeH="0" baseline="0" dirty="0" smtClean="0">
                          <a:ln>
                            <a:noFill/>
                          </a:ln>
                          <a:solidFill>
                            <a:srgbClr val="F7C120"/>
                          </a:solidFill>
                          <a:effectLst/>
                        </a:rPr>
                        <a:t>15 </a:t>
                      </a:r>
                      <a:r>
                        <a:rPr kumimoji="0" lang="en-US" sz="2800" u="none" strike="noStrike" cap="none" normalizeH="0" baseline="0" dirty="0" smtClean="0">
                          <a:ln>
                            <a:noFill/>
                          </a:ln>
                          <a:solidFill>
                            <a:schemeClr val="accent4">
                              <a:lumMod val="75000"/>
                            </a:schemeClr>
                          </a:solidFill>
                          <a:effectLst/>
                        </a:rPr>
                        <a:t>msec</a:t>
                      </a:r>
                      <a:endParaRPr kumimoji="0" lang="en-US" sz="4000" b="0" i="0" u="none" strike="noStrike" cap="none" normalizeH="0" baseline="0" dirty="0" smtClean="0">
                        <a:ln>
                          <a:noFill/>
                        </a:ln>
                        <a:solidFill>
                          <a:schemeClr val="accent4">
                            <a:lumMod val="75000"/>
                          </a:schemeClr>
                        </a:solidFill>
                        <a:effectLst/>
                        <a:latin typeface="Arial" charset="0"/>
                        <a:cs typeface="Arial" charset="0"/>
                      </a:endParaRPr>
                    </a:p>
                  </a:txBody>
                  <a:tcPr marT="137189" marB="137189"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effectLst/>
                        </a:rPr>
                        <a:t>&gt; </a:t>
                      </a:r>
                      <a:r>
                        <a:rPr kumimoji="0" lang="en-US" sz="2800" u="none" strike="noStrike" cap="none" normalizeH="0" baseline="0" dirty="0" smtClean="0">
                          <a:ln>
                            <a:noFill/>
                          </a:ln>
                          <a:solidFill>
                            <a:srgbClr val="F7C120"/>
                          </a:solidFill>
                          <a:effectLst/>
                        </a:rPr>
                        <a:t>15 </a:t>
                      </a:r>
                      <a:r>
                        <a:rPr kumimoji="0" lang="en-US" sz="2800" u="none" strike="noStrike" cap="none" normalizeH="0" baseline="0" dirty="0" smtClean="0">
                          <a:ln>
                            <a:noFill/>
                          </a:ln>
                          <a:solidFill>
                            <a:schemeClr val="accent4">
                              <a:lumMod val="75000"/>
                            </a:schemeClr>
                          </a:solidFill>
                          <a:effectLst/>
                        </a:rPr>
                        <a:t>msec</a:t>
                      </a:r>
                      <a:endParaRPr kumimoji="0" lang="en-US" sz="4000" b="0" i="0" u="none" strike="noStrike" cap="none" normalizeH="0" baseline="0" dirty="0" smtClean="0">
                        <a:ln>
                          <a:noFill/>
                        </a:ln>
                        <a:solidFill>
                          <a:schemeClr val="accent4">
                            <a:lumMod val="75000"/>
                          </a:schemeClr>
                        </a:solidFill>
                        <a:effectLst/>
                        <a:latin typeface="Arial" charset="0"/>
                        <a:cs typeface="Arial" charset="0"/>
                      </a:endParaRPr>
                    </a:p>
                  </a:txBody>
                  <a:tcPr marT="137189" marB="137189" horzOverflow="overflow"/>
                </a:tc>
                <a:extLst>
                  <a:ext uri="{0D108BD9-81ED-4DB2-BD59-A6C34878D82A}">
                    <a16:rowId xmlns:a16="http://schemas.microsoft.com/office/drawing/2014/main" xmlns="" val="10001"/>
                  </a:ext>
                </a:extLst>
              </a:tr>
              <a:tr h="74787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smtClean="0">
                          <a:ln>
                            <a:noFill/>
                          </a:ln>
                          <a:effectLst/>
                        </a:rPr>
                        <a:t>Amplitude</a:t>
                      </a:r>
                      <a:endParaRPr kumimoji="0" lang="en-US" sz="4000" b="0" i="0" u="none" strike="noStrike" cap="none" normalizeH="0" baseline="0" smtClean="0">
                        <a:ln>
                          <a:noFill/>
                        </a:ln>
                        <a:solidFill>
                          <a:schemeClr val="tx1"/>
                        </a:solidFill>
                        <a:effectLst/>
                        <a:latin typeface="Arial" charset="0"/>
                        <a:cs typeface="Arial" charset="0"/>
                      </a:endParaRPr>
                    </a:p>
                  </a:txBody>
                  <a:tcPr marT="137189" marB="137189"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effectLst/>
                        </a:rPr>
                        <a:t>&lt; </a:t>
                      </a:r>
                      <a:r>
                        <a:rPr kumimoji="0" lang="en-US" sz="2800" u="none" strike="noStrike" cap="none" normalizeH="0" baseline="0" dirty="0" smtClean="0">
                          <a:ln>
                            <a:noFill/>
                          </a:ln>
                          <a:solidFill>
                            <a:srgbClr val="F7C120"/>
                          </a:solidFill>
                          <a:effectLst/>
                        </a:rPr>
                        <a:t>300</a:t>
                      </a:r>
                      <a:r>
                        <a:rPr kumimoji="0" lang="en-US" sz="2800" u="none" strike="noStrike" cap="none" normalizeH="0" baseline="0" dirty="0" smtClean="0">
                          <a:ln>
                            <a:noFill/>
                          </a:ln>
                          <a:effectLst/>
                        </a:rPr>
                        <a:t> </a:t>
                      </a:r>
                      <a:r>
                        <a:rPr kumimoji="0" lang="en-US" sz="2800" u="none" strike="noStrike" cap="none" normalizeH="0" baseline="0" dirty="0" smtClean="0">
                          <a:ln>
                            <a:noFill/>
                          </a:ln>
                          <a:solidFill>
                            <a:schemeClr val="accent4">
                              <a:lumMod val="75000"/>
                            </a:schemeClr>
                          </a:solidFill>
                          <a:effectLst/>
                        </a:rPr>
                        <a:t>µV</a:t>
                      </a:r>
                      <a:endParaRPr kumimoji="0" lang="en-US" sz="4000" b="0" i="0" u="none" strike="noStrike" cap="none" normalizeH="0" baseline="0" dirty="0" smtClean="0">
                        <a:ln>
                          <a:noFill/>
                        </a:ln>
                        <a:solidFill>
                          <a:schemeClr val="accent4">
                            <a:lumMod val="75000"/>
                          </a:schemeClr>
                        </a:solidFill>
                        <a:effectLst/>
                        <a:latin typeface="Arial" charset="0"/>
                        <a:cs typeface="Arial" charset="0"/>
                      </a:endParaRPr>
                    </a:p>
                  </a:txBody>
                  <a:tcPr marT="137189" marB="137189"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solidFill>
                            <a:srgbClr val="F7C120"/>
                          </a:solidFill>
                          <a:effectLst/>
                        </a:rPr>
                        <a:t>300</a:t>
                      </a:r>
                      <a:r>
                        <a:rPr kumimoji="0" lang="en-US" sz="2800" u="none" strike="noStrike" cap="none" normalizeH="0" baseline="0" dirty="0" smtClean="0">
                          <a:ln>
                            <a:noFill/>
                          </a:ln>
                          <a:effectLst/>
                        </a:rPr>
                        <a:t>-</a:t>
                      </a:r>
                      <a:r>
                        <a:rPr kumimoji="0" lang="en-US" sz="2800" u="none" strike="noStrike" cap="none" normalizeH="0" baseline="0" dirty="0" smtClean="0">
                          <a:ln>
                            <a:noFill/>
                          </a:ln>
                          <a:solidFill>
                            <a:schemeClr val="accent4">
                              <a:lumMod val="75000"/>
                            </a:schemeClr>
                          </a:solidFill>
                          <a:effectLst/>
                        </a:rPr>
                        <a:t>5000</a:t>
                      </a:r>
                      <a:r>
                        <a:rPr kumimoji="0" lang="en-US" sz="2400" u="none" strike="noStrike" cap="none" normalizeH="0" baseline="0" dirty="0" smtClean="0">
                          <a:ln>
                            <a:noFill/>
                          </a:ln>
                          <a:solidFill>
                            <a:schemeClr val="accent4">
                              <a:lumMod val="75000"/>
                            </a:schemeClr>
                          </a:solidFill>
                          <a:effectLst/>
                        </a:rPr>
                        <a:t> </a:t>
                      </a:r>
                      <a:r>
                        <a:rPr kumimoji="0" lang="en-US" sz="2800" u="none" strike="noStrike" cap="none" normalizeH="0" baseline="0" dirty="0" smtClean="0">
                          <a:ln>
                            <a:noFill/>
                          </a:ln>
                          <a:solidFill>
                            <a:schemeClr val="accent4">
                              <a:lumMod val="75000"/>
                            </a:schemeClr>
                          </a:solidFill>
                          <a:effectLst/>
                        </a:rPr>
                        <a:t>µV</a:t>
                      </a:r>
                      <a:endParaRPr kumimoji="0" lang="en-US" sz="2800" b="0"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a:txBody>
                  <a:tcPr marT="137189" marB="137189"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effectLst/>
                        </a:rPr>
                        <a:t>&gt; </a:t>
                      </a:r>
                      <a:r>
                        <a:rPr kumimoji="0" lang="en-US" sz="2800" u="none" strike="noStrike" cap="none" normalizeH="0" baseline="0" dirty="0" smtClean="0">
                          <a:ln>
                            <a:noFill/>
                          </a:ln>
                          <a:solidFill>
                            <a:srgbClr val="F7C120"/>
                          </a:solidFill>
                          <a:effectLst/>
                        </a:rPr>
                        <a:t>5</a:t>
                      </a:r>
                      <a:r>
                        <a:rPr kumimoji="0" lang="en-US" sz="2800" u="none" strike="noStrike" cap="none" normalizeH="0" baseline="0" dirty="0" smtClean="0">
                          <a:ln>
                            <a:noFill/>
                          </a:ln>
                          <a:effectLst/>
                        </a:rPr>
                        <a:t> </a:t>
                      </a:r>
                      <a:r>
                        <a:rPr kumimoji="0" lang="en-US" sz="2800" u="none" strike="noStrike" cap="none" normalizeH="0" baseline="0" dirty="0" smtClean="0">
                          <a:ln>
                            <a:noFill/>
                          </a:ln>
                          <a:solidFill>
                            <a:schemeClr val="accent4">
                              <a:lumMod val="75000"/>
                            </a:schemeClr>
                          </a:solidFill>
                          <a:effectLst/>
                        </a:rPr>
                        <a:t>mV</a:t>
                      </a:r>
                      <a:endParaRPr kumimoji="0" lang="en-US" sz="4000" b="0" i="0" u="none" strike="noStrike" cap="none" normalizeH="0" baseline="0" dirty="0" smtClean="0">
                        <a:ln>
                          <a:noFill/>
                        </a:ln>
                        <a:solidFill>
                          <a:schemeClr val="accent4">
                            <a:lumMod val="75000"/>
                          </a:schemeClr>
                        </a:solidFill>
                        <a:effectLst/>
                        <a:latin typeface="Arial" charset="0"/>
                        <a:cs typeface="Arial" charset="0"/>
                      </a:endParaRPr>
                    </a:p>
                  </a:txBody>
                  <a:tcPr marT="137189" marB="137189" horzOverflow="overflow"/>
                </a:tc>
                <a:extLst>
                  <a:ext uri="{0D108BD9-81ED-4DB2-BD59-A6C34878D82A}">
                    <a16:rowId xmlns:a16="http://schemas.microsoft.com/office/drawing/2014/main" xmlns="" val="10002"/>
                  </a:ext>
                </a:extLst>
              </a:tr>
              <a:tr h="762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effectLst/>
                        </a:rPr>
                        <a:t>Configuration</a:t>
                      </a:r>
                      <a:endParaRPr kumimoji="0" lang="en-US" sz="4000" b="0" i="0" u="none" strike="noStrike" cap="none" normalizeH="0" baseline="0" dirty="0" smtClean="0">
                        <a:ln>
                          <a:noFill/>
                        </a:ln>
                        <a:solidFill>
                          <a:schemeClr val="tx1"/>
                        </a:solidFill>
                        <a:effectLst/>
                        <a:latin typeface="Arial" charset="0"/>
                        <a:cs typeface="Arial" charset="0"/>
                      </a:endParaRPr>
                    </a:p>
                  </a:txBody>
                  <a:tcPr marT="137189" marB="137189"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err="1" smtClean="0">
                          <a:ln>
                            <a:noFill/>
                          </a:ln>
                          <a:effectLst/>
                        </a:rPr>
                        <a:t>Poly</a:t>
                      </a:r>
                      <a:r>
                        <a:rPr kumimoji="0" lang="en-US" sz="2800" u="none" strike="noStrike" cap="none" normalizeH="0" baseline="0" dirty="0" err="1" smtClean="0">
                          <a:ln>
                            <a:noFill/>
                          </a:ln>
                          <a:solidFill>
                            <a:srgbClr val="FF0000"/>
                          </a:solidFill>
                          <a:effectLst/>
                        </a:rPr>
                        <a:t>phasic</a:t>
                      </a:r>
                      <a:endParaRPr kumimoji="0" lang="en-US" sz="4000" b="0" i="0" u="none" strike="noStrike" cap="none" normalizeH="0" baseline="0" dirty="0" smtClean="0">
                        <a:ln>
                          <a:noFill/>
                        </a:ln>
                        <a:solidFill>
                          <a:srgbClr val="FF0000"/>
                        </a:solidFill>
                        <a:effectLst/>
                        <a:latin typeface="Arial" charset="0"/>
                        <a:cs typeface="Arial" charset="0"/>
                      </a:endParaRPr>
                    </a:p>
                  </a:txBody>
                  <a:tcPr marT="137189" marB="137189"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err="1" smtClean="0">
                          <a:ln>
                            <a:noFill/>
                          </a:ln>
                          <a:effectLst/>
                        </a:rPr>
                        <a:t>Tri</a:t>
                      </a:r>
                      <a:r>
                        <a:rPr kumimoji="0" lang="en-US" sz="2800" u="none" strike="noStrike" cap="none" normalizeH="0" baseline="0" dirty="0" err="1" smtClean="0">
                          <a:ln>
                            <a:noFill/>
                          </a:ln>
                          <a:solidFill>
                            <a:srgbClr val="FF0000"/>
                          </a:solidFill>
                          <a:effectLst/>
                        </a:rPr>
                        <a:t>phasic</a:t>
                      </a:r>
                      <a:endParaRPr kumimoji="0" lang="en-US" sz="4000" b="0" i="0" u="none" strike="noStrike" cap="none" normalizeH="0" baseline="0" dirty="0" smtClean="0">
                        <a:ln>
                          <a:noFill/>
                        </a:ln>
                        <a:solidFill>
                          <a:srgbClr val="FF0000"/>
                        </a:solidFill>
                        <a:effectLst/>
                        <a:latin typeface="Arial" charset="0"/>
                        <a:cs typeface="Arial" charset="0"/>
                      </a:endParaRPr>
                    </a:p>
                  </a:txBody>
                  <a:tcPr marT="137189" marB="137189"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effectLst/>
                        </a:rPr>
                        <a:t>Poly</a:t>
                      </a:r>
                      <a:r>
                        <a:rPr kumimoji="0" lang="en-US" sz="2800" u="none" strike="noStrike" cap="none" normalizeH="0" baseline="0" dirty="0" smtClean="0">
                          <a:ln>
                            <a:noFill/>
                          </a:ln>
                          <a:solidFill>
                            <a:srgbClr val="FF0000"/>
                          </a:solidFill>
                          <a:effectLst/>
                        </a:rPr>
                        <a:t>phasic</a:t>
                      </a:r>
                      <a:endParaRPr kumimoji="0" lang="en-US" sz="4000" b="0" i="0" u="none" strike="noStrike" cap="none" normalizeH="0" baseline="0" dirty="0" smtClean="0">
                        <a:ln>
                          <a:noFill/>
                        </a:ln>
                        <a:solidFill>
                          <a:srgbClr val="FF0000"/>
                        </a:solidFill>
                        <a:effectLst/>
                        <a:latin typeface="Arial" charset="0"/>
                        <a:cs typeface="Arial" charset="0"/>
                      </a:endParaRPr>
                    </a:p>
                  </a:txBody>
                  <a:tcPr marT="137189" marB="137189" horzOverflow="overflow"/>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2"/>
          </p:nvPr>
        </p:nvSpPr>
        <p:spPr/>
        <p:txBody>
          <a:bodyPr/>
          <a:lstStyle/>
          <a:p>
            <a:fld id="{4929A69E-7D8F-4515-9605-0315ABD4F316}" type="slidenum">
              <a:rPr lang="en-US" smtClean="0"/>
              <a:pPr/>
              <a:t>25</a:t>
            </a:fld>
            <a:endParaRPr lang="en-US" dirty="0"/>
          </a:p>
        </p:txBody>
      </p:sp>
      <p:sp>
        <p:nvSpPr>
          <p:cNvPr id="6" name="TextBox 5"/>
          <p:cNvSpPr txBox="1"/>
          <p:nvPr/>
        </p:nvSpPr>
        <p:spPr>
          <a:xfrm>
            <a:off x="9552384" y="187642"/>
            <a:ext cx="2448272" cy="307777"/>
          </a:xfrm>
          <a:prstGeom prst="rect">
            <a:avLst/>
          </a:prstGeom>
          <a:solidFill>
            <a:schemeClr val="bg2"/>
          </a:solidFill>
          <a:ln>
            <a:solidFill>
              <a:schemeClr val="accent2"/>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8" name="Title 1"/>
          <p:cNvSpPr txBox="1">
            <a:spLocks/>
          </p:cNvSpPr>
          <p:nvPr/>
        </p:nvSpPr>
        <p:spPr>
          <a:xfrm>
            <a:off x="551384" y="187642"/>
            <a:ext cx="10972800" cy="990600"/>
          </a:xfrm>
          <a:prstGeom prst="rect">
            <a:avLst/>
          </a:prstGeom>
        </p:spPr>
        <p:txBody>
          <a:bodyPr vert="horz" anchor="b" anchorCtr="0">
            <a:normAutofit fontScale="90000" lnSpcReduction="10000"/>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3600" dirty="0" smtClean="0"/>
              <a:t>Typical MUP Characteristics in </a:t>
            </a:r>
            <a:r>
              <a:rPr lang="en-US" sz="3600" dirty="0" err="1" smtClean="0"/>
              <a:t>Myopathic</a:t>
            </a:r>
            <a:r>
              <a:rPr lang="en-US" sz="3600" dirty="0" smtClean="0"/>
              <a:t>, Neuropathic, and Normal Muscle </a:t>
            </a:r>
            <a:endParaRPr lang="en-US" dirty="0"/>
          </a:p>
        </p:txBody>
      </p:sp>
    </p:spTree>
    <p:extLst>
      <p:ext uri="{BB962C8B-B14F-4D97-AF65-F5344CB8AC3E}">
        <p14:creationId xmlns:p14="http://schemas.microsoft.com/office/powerpoint/2010/main" val="40752856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0" dirty="0"/>
              <a:t>Clinical </a:t>
            </a:r>
            <a:r>
              <a:rPr lang="en-US" spc="-10" dirty="0" smtClean="0"/>
              <a:t>Application </a:t>
            </a:r>
            <a:r>
              <a:rPr lang="en-US" sz="1600" spc="-10" dirty="0" smtClean="0">
                <a:solidFill>
                  <a:schemeClr val="bg1">
                    <a:lumMod val="65000"/>
                  </a:schemeClr>
                </a:solidFill>
              </a:rPr>
              <a:t>(3 Clinical Applications)</a:t>
            </a:r>
            <a:endParaRPr lang="en-US" sz="1600" dirty="0">
              <a:solidFill>
                <a:schemeClr val="bg1">
                  <a:lumMod val="65000"/>
                </a:schemeClr>
              </a:solidFill>
            </a:endParaRPr>
          </a:p>
        </p:txBody>
      </p:sp>
      <p:sp>
        <p:nvSpPr>
          <p:cNvPr id="3" name="Content Placeholder 2"/>
          <p:cNvSpPr>
            <a:spLocks noGrp="1"/>
          </p:cNvSpPr>
          <p:nvPr>
            <p:ph sz="quarter" idx="1"/>
          </p:nvPr>
        </p:nvSpPr>
        <p:spPr/>
        <p:txBody>
          <a:bodyPr/>
          <a:lstStyle/>
          <a:p>
            <a:pPr marL="0" indent="0">
              <a:buNone/>
            </a:pPr>
            <a:r>
              <a:rPr lang="en-US" b="1" spc="-5" dirty="0" smtClean="0">
                <a:solidFill>
                  <a:srgbClr val="C00000"/>
                </a:solidFill>
              </a:rPr>
              <a:t>1- Carpal </a:t>
            </a:r>
            <a:r>
              <a:rPr lang="en-US" b="1" dirty="0" smtClean="0">
                <a:solidFill>
                  <a:srgbClr val="C00000"/>
                </a:solidFill>
              </a:rPr>
              <a:t>Tunnel</a:t>
            </a:r>
            <a:r>
              <a:rPr lang="en-US" b="1" spc="-50" dirty="0" smtClean="0">
                <a:solidFill>
                  <a:srgbClr val="C00000"/>
                </a:solidFill>
              </a:rPr>
              <a:t> </a:t>
            </a:r>
            <a:r>
              <a:rPr lang="en-US" b="1" spc="-20" dirty="0" smtClean="0">
                <a:solidFill>
                  <a:srgbClr val="C00000"/>
                </a:solidFill>
              </a:rPr>
              <a:t>Syndrome</a:t>
            </a:r>
            <a:endParaRPr lang="en-US" b="1" dirty="0">
              <a:solidFill>
                <a:srgbClr val="C00000"/>
              </a:solidFill>
            </a:endParaRPr>
          </a:p>
        </p:txBody>
      </p:sp>
      <p:sp>
        <p:nvSpPr>
          <p:cNvPr id="4" name="object 3"/>
          <p:cNvSpPr/>
          <p:nvPr/>
        </p:nvSpPr>
        <p:spPr>
          <a:xfrm>
            <a:off x="2843615" y="3067391"/>
            <a:ext cx="2088232" cy="2664296"/>
          </a:xfrm>
          <a:prstGeom prst="rect">
            <a:avLst/>
          </a:prstGeom>
          <a:blipFill>
            <a:blip r:embed="rId2" cstate="print"/>
            <a:stretch>
              <a:fillRect/>
            </a:stretch>
          </a:blipFill>
        </p:spPr>
        <p:txBody>
          <a:bodyPr wrap="square" lIns="0" tIns="0" rIns="0" bIns="0" rtlCol="0"/>
          <a:lstStyle/>
          <a:p>
            <a:endParaRPr/>
          </a:p>
        </p:txBody>
      </p:sp>
      <p:sp>
        <p:nvSpPr>
          <p:cNvPr id="5" name="object 4"/>
          <p:cNvSpPr/>
          <p:nvPr/>
        </p:nvSpPr>
        <p:spPr>
          <a:xfrm>
            <a:off x="205911" y="3289998"/>
            <a:ext cx="2642364" cy="2663002"/>
          </a:xfrm>
          <a:prstGeom prst="rect">
            <a:avLst/>
          </a:prstGeom>
          <a:blipFill>
            <a:blip r:embed="rId3" cstate="print"/>
            <a:stretch>
              <a:fillRect/>
            </a:stretch>
          </a:blipFill>
        </p:spPr>
        <p:txBody>
          <a:bodyPr wrap="square" lIns="0" tIns="0" rIns="0" bIns="0" rtlCol="0"/>
          <a:lstStyle/>
          <a:p>
            <a:endParaRPr dirty="0"/>
          </a:p>
        </p:txBody>
      </p:sp>
      <p:sp>
        <p:nvSpPr>
          <p:cNvPr id="6" name="TextBox 5"/>
          <p:cNvSpPr txBox="1"/>
          <p:nvPr/>
        </p:nvSpPr>
        <p:spPr>
          <a:xfrm>
            <a:off x="7104112" y="1254832"/>
            <a:ext cx="2991336" cy="523220"/>
          </a:xfrm>
          <a:prstGeom prst="rect">
            <a:avLst/>
          </a:prstGeom>
          <a:noFill/>
        </p:spPr>
        <p:txBody>
          <a:bodyPr wrap="square" rtlCol="0">
            <a:spAutoFit/>
          </a:bodyPr>
          <a:lstStyle/>
          <a:p>
            <a:r>
              <a:rPr lang="en-US" sz="2800" b="1" spc="-5" dirty="0" smtClean="0">
                <a:solidFill>
                  <a:srgbClr val="C00000"/>
                </a:solidFill>
              </a:rPr>
              <a:t>2- Nerve</a:t>
            </a:r>
            <a:r>
              <a:rPr lang="en-US" sz="2800" b="1" spc="-80" dirty="0" smtClean="0">
                <a:solidFill>
                  <a:srgbClr val="C00000"/>
                </a:solidFill>
              </a:rPr>
              <a:t> </a:t>
            </a:r>
            <a:r>
              <a:rPr lang="en-US" sz="2800" b="1" dirty="0" smtClean="0">
                <a:solidFill>
                  <a:srgbClr val="C00000"/>
                </a:solidFill>
              </a:rPr>
              <a:t>Injury</a:t>
            </a:r>
            <a:endParaRPr lang="en-US" sz="2800" b="1" dirty="0">
              <a:solidFill>
                <a:srgbClr val="C00000"/>
              </a:solidFill>
            </a:endParaRPr>
          </a:p>
        </p:txBody>
      </p:sp>
      <p:sp>
        <p:nvSpPr>
          <p:cNvPr id="7" name="object 3"/>
          <p:cNvSpPr/>
          <p:nvPr/>
        </p:nvSpPr>
        <p:spPr>
          <a:xfrm>
            <a:off x="5735960" y="1813683"/>
            <a:ext cx="5058761" cy="4021017"/>
          </a:xfrm>
          <a:prstGeom prst="rect">
            <a:avLst/>
          </a:prstGeom>
          <a:blipFill>
            <a:blip r:embed="rId4" cstate="print"/>
            <a:srcRect/>
            <a:stretch>
              <a:fillRect t="-4522"/>
            </a:stretch>
          </a:blipFill>
        </p:spPr>
        <p:txBody>
          <a:bodyPr wrap="square" lIns="0" tIns="0" rIns="0" bIns="0" rtlCol="0"/>
          <a:lstStyle/>
          <a:p>
            <a:endParaRPr dirty="0"/>
          </a:p>
        </p:txBody>
      </p:sp>
      <p:sp>
        <p:nvSpPr>
          <p:cNvPr id="8" name="TextBox 7"/>
          <p:cNvSpPr txBox="1"/>
          <p:nvPr/>
        </p:nvSpPr>
        <p:spPr>
          <a:xfrm>
            <a:off x="3240314" y="5855824"/>
            <a:ext cx="5577794" cy="461665"/>
          </a:xfrm>
          <a:prstGeom prst="rect">
            <a:avLst/>
          </a:prstGeom>
          <a:noFill/>
        </p:spPr>
        <p:txBody>
          <a:bodyPr wrap="square" rtlCol="0">
            <a:spAutoFit/>
          </a:bodyPr>
          <a:lstStyle/>
          <a:p>
            <a:r>
              <a:rPr lang="en-US" sz="2400" b="1" spc="-10" dirty="0" smtClean="0">
                <a:solidFill>
                  <a:srgbClr val="C00000"/>
                </a:solidFill>
              </a:rPr>
              <a:t>3- Myasthenia</a:t>
            </a:r>
            <a:r>
              <a:rPr lang="en-US" sz="2400" b="1" spc="-105" dirty="0" smtClean="0">
                <a:solidFill>
                  <a:srgbClr val="C00000"/>
                </a:solidFill>
              </a:rPr>
              <a:t> </a:t>
            </a:r>
            <a:r>
              <a:rPr lang="en-US" sz="2400" b="1" spc="-25" dirty="0" smtClean="0">
                <a:solidFill>
                  <a:srgbClr val="C00000"/>
                </a:solidFill>
              </a:rPr>
              <a:t>Gravis </a:t>
            </a:r>
            <a:r>
              <a:rPr lang="en-US" b="1" spc="-25" dirty="0" smtClean="0">
                <a:solidFill>
                  <a:srgbClr val="C00000"/>
                </a:solidFill>
              </a:rPr>
              <a:t>(next slide)</a:t>
            </a:r>
            <a:endParaRPr lang="en-US" b="1" dirty="0">
              <a:solidFill>
                <a:srgbClr val="C00000"/>
              </a:solidFill>
            </a:endParaRPr>
          </a:p>
        </p:txBody>
      </p:sp>
      <p:sp>
        <p:nvSpPr>
          <p:cNvPr id="14" name="Rectangle 13"/>
          <p:cNvSpPr/>
          <p:nvPr/>
        </p:nvSpPr>
        <p:spPr>
          <a:xfrm>
            <a:off x="6888088" y="5328189"/>
            <a:ext cx="3733217" cy="33305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27448" y="1723755"/>
            <a:ext cx="3528392" cy="1200329"/>
          </a:xfrm>
          <a:prstGeom prst="rect">
            <a:avLst/>
          </a:prstGeom>
          <a:noFill/>
        </p:spPr>
        <p:txBody>
          <a:bodyPr wrap="square" rtlCol="0">
            <a:spAutoFit/>
          </a:bodyPr>
          <a:lstStyle/>
          <a:p>
            <a:r>
              <a:rPr lang="en-US" b="1" dirty="0" smtClean="0">
                <a:solidFill>
                  <a:schemeClr val="bg1">
                    <a:lumMod val="65000"/>
                  </a:schemeClr>
                </a:solidFill>
              </a:rPr>
              <a:t>Extra explanation</a:t>
            </a:r>
            <a:r>
              <a:rPr lang="en-US" dirty="0" smtClean="0">
                <a:solidFill>
                  <a:schemeClr val="bg1">
                    <a:lumMod val="65000"/>
                  </a:schemeClr>
                </a:solidFill>
              </a:rPr>
              <a:t>: carpal tunnel syndrome :Involves thickening of the tunnel in the wrist which the nerve supply to hand muscle passed </a:t>
            </a:r>
            <a:endParaRPr lang="en-US" dirty="0">
              <a:solidFill>
                <a:schemeClr val="bg1">
                  <a:lumMod val="65000"/>
                </a:scheme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pPr/>
              <a:t>26</a:t>
            </a:fld>
            <a:endParaRPr lang="en-US" dirty="0"/>
          </a:p>
        </p:txBody>
      </p:sp>
      <p:sp>
        <p:nvSpPr>
          <p:cNvPr id="13" name="TextBox 12"/>
          <p:cNvSpPr txBox="1"/>
          <p:nvPr/>
        </p:nvSpPr>
        <p:spPr>
          <a:xfrm>
            <a:off x="9264352" y="187642"/>
            <a:ext cx="2736304" cy="307777"/>
          </a:xfrm>
          <a:prstGeom prst="rect">
            <a:avLst/>
          </a:prstGeom>
          <a:solidFill>
            <a:schemeClr val="bg2"/>
          </a:solidFill>
          <a:ln>
            <a:solidFill>
              <a:schemeClr val="accent2"/>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a:t>
            </a:r>
            <a:r>
              <a:rPr lang="en-US" sz="1400" b="1" u="sng"/>
              <a:t>IN </a:t>
            </a:r>
            <a:r>
              <a:rPr lang="en-US" sz="1400" b="1" u="sng" smtClean="0"/>
              <a:t>FEMALES</a:t>
            </a:r>
            <a:r>
              <a:rPr lang="en-US" sz="1400" b="1" u="sng" dirty="0"/>
              <a:t>’ SLIDES </a:t>
            </a:r>
          </a:p>
        </p:txBody>
      </p:sp>
    </p:spTree>
    <p:extLst>
      <p:ext uri="{BB962C8B-B14F-4D97-AF65-F5344CB8AC3E}">
        <p14:creationId xmlns:p14="http://schemas.microsoft.com/office/powerpoint/2010/main" val="3973054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pc="-10" dirty="0" smtClean="0"/>
              <a:t>3-Myasthenia</a:t>
            </a:r>
            <a:r>
              <a:rPr lang="en-US" spc="-105" dirty="0" smtClean="0"/>
              <a:t> </a:t>
            </a:r>
            <a:r>
              <a:rPr lang="en-US" spc="-25" dirty="0" smtClean="0"/>
              <a:t>Gravis</a:t>
            </a:r>
            <a:endParaRPr lang="en-US" dirty="0"/>
          </a:p>
        </p:txBody>
      </p:sp>
      <p:sp>
        <p:nvSpPr>
          <p:cNvPr id="3" name="Content Placeholder 2"/>
          <p:cNvSpPr>
            <a:spLocks noGrp="1"/>
          </p:cNvSpPr>
          <p:nvPr>
            <p:ph sz="quarter" idx="1"/>
          </p:nvPr>
        </p:nvSpPr>
        <p:spPr>
          <a:xfrm>
            <a:off x="662288" y="1920240"/>
            <a:ext cx="3746417" cy="4937760"/>
          </a:xfrm>
        </p:spPr>
        <p:txBody>
          <a:bodyPr>
            <a:normAutofit/>
          </a:bodyPr>
          <a:lstStyle/>
          <a:p>
            <a:pPr marL="0" indent="0">
              <a:buNone/>
            </a:pPr>
            <a:r>
              <a:rPr lang="en-US" sz="1600" b="1" spc="-10" dirty="0" smtClean="0">
                <a:solidFill>
                  <a:schemeClr val="bg1">
                    <a:lumMod val="65000"/>
                  </a:schemeClr>
                </a:solidFill>
              </a:rPr>
              <a:t>Extra explanation :</a:t>
            </a:r>
          </a:p>
          <a:p>
            <a:pPr marL="0" indent="0">
              <a:buNone/>
            </a:pPr>
            <a:r>
              <a:rPr lang="en-US" sz="1600" b="1" u="sng" spc="-10" dirty="0" smtClean="0">
                <a:solidFill>
                  <a:schemeClr val="bg1">
                    <a:lumMod val="65000"/>
                  </a:schemeClr>
                </a:solidFill>
              </a:rPr>
              <a:t>Myasthenia</a:t>
            </a:r>
            <a:r>
              <a:rPr lang="en-US" sz="1600" b="1" u="sng" spc="-105" dirty="0" smtClean="0">
                <a:solidFill>
                  <a:schemeClr val="bg1">
                    <a:lumMod val="65000"/>
                  </a:schemeClr>
                </a:solidFill>
              </a:rPr>
              <a:t> </a:t>
            </a:r>
            <a:r>
              <a:rPr lang="en-US" sz="1600" b="1" u="sng" spc="-25" dirty="0" smtClean="0">
                <a:solidFill>
                  <a:schemeClr val="bg1">
                    <a:lumMod val="65000"/>
                  </a:schemeClr>
                </a:solidFill>
              </a:rPr>
              <a:t>Gravis</a:t>
            </a:r>
            <a:r>
              <a:rPr lang="en-US" sz="1600" b="1" spc="-25" dirty="0" smtClean="0">
                <a:solidFill>
                  <a:schemeClr val="bg1">
                    <a:lumMod val="65000"/>
                  </a:schemeClr>
                </a:solidFill>
              </a:rPr>
              <a:t>:  </a:t>
            </a:r>
            <a:r>
              <a:rPr lang="en-US" sz="1600" spc="-25" dirty="0" smtClean="0">
                <a:solidFill>
                  <a:schemeClr val="bg1">
                    <a:lumMod val="65000"/>
                  </a:schemeClr>
                </a:solidFill>
              </a:rPr>
              <a:t>is an autoimmune disease involving the neuromuscular junction, it is characterized by extreme muscular weakness (gravis means severe).</a:t>
            </a:r>
          </a:p>
          <a:p>
            <a:pPr marL="0" indent="0">
              <a:buNone/>
            </a:pPr>
            <a:endParaRPr lang="en-US" sz="1600" spc="-25" dirty="0" smtClean="0">
              <a:solidFill>
                <a:schemeClr val="bg1">
                  <a:lumMod val="65000"/>
                </a:schemeClr>
              </a:solidFill>
            </a:endParaRPr>
          </a:p>
          <a:p>
            <a:pPr marL="0" indent="0">
              <a:buNone/>
            </a:pPr>
            <a:r>
              <a:rPr lang="en-US" sz="1600" b="1" u="sng" spc="-25" dirty="0" smtClean="0">
                <a:solidFill>
                  <a:schemeClr val="bg1">
                    <a:lumMod val="65000"/>
                  </a:schemeClr>
                </a:solidFill>
              </a:rPr>
              <a:t>Mechanism</a:t>
            </a:r>
            <a:r>
              <a:rPr lang="en-US" sz="1600" b="1" spc="-25" dirty="0" smtClean="0">
                <a:solidFill>
                  <a:schemeClr val="bg1">
                    <a:lumMod val="65000"/>
                  </a:schemeClr>
                </a:solidFill>
              </a:rPr>
              <a:t>:</a:t>
            </a:r>
            <a:r>
              <a:rPr lang="en-US" sz="1600" spc="-25" dirty="0" smtClean="0">
                <a:solidFill>
                  <a:schemeClr val="bg1">
                    <a:lumMod val="65000"/>
                  </a:schemeClr>
                </a:solidFill>
              </a:rPr>
              <a:t> it is an </a:t>
            </a:r>
            <a:r>
              <a:rPr lang="en-US" sz="1600" spc="-25" dirty="0" smtClean="0">
                <a:solidFill>
                  <a:srgbClr val="FF0000"/>
                </a:solidFill>
              </a:rPr>
              <a:t>autoimmune</a:t>
            </a:r>
            <a:r>
              <a:rPr lang="en-US" sz="1600" spc="-25" dirty="0" smtClean="0">
                <a:solidFill>
                  <a:schemeClr val="bg1">
                    <a:lumMod val="65000"/>
                  </a:schemeClr>
                </a:solidFill>
              </a:rPr>
              <a:t> condition in which the body produces </a:t>
            </a:r>
            <a:r>
              <a:rPr lang="en-US" sz="1600" spc="-25" dirty="0" smtClean="0">
                <a:solidFill>
                  <a:srgbClr val="FF0000"/>
                </a:solidFill>
              </a:rPr>
              <a:t>antibodies</a:t>
            </a:r>
            <a:r>
              <a:rPr lang="en-US" sz="1600" spc="-25" dirty="0" smtClean="0">
                <a:solidFill>
                  <a:schemeClr val="bg1">
                    <a:lumMod val="65000"/>
                  </a:schemeClr>
                </a:solidFill>
              </a:rPr>
              <a:t> </a:t>
            </a:r>
            <a:r>
              <a:rPr lang="en-US" sz="1600" spc="-25" dirty="0" smtClean="0">
                <a:solidFill>
                  <a:srgbClr val="FF0000"/>
                </a:solidFill>
              </a:rPr>
              <a:t>against its own (this is why it is an autoimmune disease) </a:t>
            </a:r>
            <a:r>
              <a:rPr lang="en-US" sz="1600" spc="-25" dirty="0" smtClean="0">
                <a:solidFill>
                  <a:schemeClr val="bg1">
                    <a:lumMod val="65000"/>
                  </a:schemeClr>
                </a:solidFill>
              </a:rPr>
              <a:t>motor end-plate Acetylcholine receptor-channels. Thus, not all the released Ach molecules can find a functioning receptor to bind to. </a:t>
            </a:r>
            <a:endParaRPr lang="en-US" sz="1600" dirty="0">
              <a:solidFill>
                <a:schemeClr val="bg1">
                  <a:lumMod val="65000"/>
                </a:schemeClr>
              </a:solidFill>
            </a:endParaRPr>
          </a:p>
        </p:txBody>
      </p:sp>
      <p:sp>
        <p:nvSpPr>
          <p:cNvPr id="4" name="object 3"/>
          <p:cNvSpPr/>
          <p:nvPr/>
        </p:nvSpPr>
        <p:spPr>
          <a:xfrm>
            <a:off x="8256240" y="1486301"/>
            <a:ext cx="3041831" cy="1870691"/>
          </a:xfrm>
          <a:prstGeom prst="rect">
            <a:avLst/>
          </a:prstGeom>
          <a:blipFill>
            <a:blip r:embed="rId2" cstate="print"/>
            <a:stretch>
              <a:fillRect/>
            </a:stretch>
          </a:blipFill>
        </p:spPr>
        <p:txBody>
          <a:bodyPr wrap="square" lIns="0" tIns="0" rIns="0" bIns="0" rtlCol="0"/>
          <a:lstStyle/>
          <a:p>
            <a:endParaRPr/>
          </a:p>
        </p:txBody>
      </p:sp>
      <p:sp>
        <p:nvSpPr>
          <p:cNvPr id="5" name="object 4"/>
          <p:cNvSpPr/>
          <p:nvPr/>
        </p:nvSpPr>
        <p:spPr>
          <a:xfrm>
            <a:off x="4640754" y="1461080"/>
            <a:ext cx="3331157" cy="4343267"/>
          </a:xfrm>
          <a:prstGeom prst="rect">
            <a:avLst/>
          </a:prstGeom>
          <a:blipFill>
            <a:blip r:embed="rId3" cstate="print"/>
            <a:stretch>
              <a:fillRect/>
            </a:stretch>
          </a:blipFill>
        </p:spPr>
        <p:txBody>
          <a:bodyPr wrap="square" lIns="0" tIns="0" rIns="0" bIns="0" rtlCol="0"/>
          <a:lstStyle/>
          <a:p>
            <a:endParaRPr/>
          </a:p>
        </p:txBody>
      </p:sp>
      <p:sp>
        <p:nvSpPr>
          <p:cNvPr id="9" name="object 5"/>
          <p:cNvSpPr/>
          <p:nvPr/>
        </p:nvSpPr>
        <p:spPr>
          <a:xfrm>
            <a:off x="8291270" y="3700293"/>
            <a:ext cx="3357372" cy="1799844"/>
          </a:xfrm>
          <a:prstGeom prst="rect">
            <a:avLst/>
          </a:prstGeom>
          <a:blipFill>
            <a:blip r:embed="rId4" cstate="print"/>
            <a:stretch>
              <a:fillRect/>
            </a:stretch>
          </a:blipFill>
        </p:spPr>
        <p:txBody>
          <a:bodyPr wrap="square" lIns="0" tIns="0" rIns="0" bIns="0" rtlCol="0"/>
          <a:lstStyle/>
          <a:p>
            <a:endParaRPr/>
          </a:p>
        </p:txBody>
      </p:sp>
      <p:sp>
        <p:nvSpPr>
          <p:cNvPr id="10" name="object 6"/>
          <p:cNvSpPr/>
          <p:nvPr/>
        </p:nvSpPr>
        <p:spPr>
          <a:xfrm>
            <a:off x="8323274" y="4052337"/>
            <a:ext cx="1270000" cy="603885"/>
          </a:xfrm>
          <a:custGeom>
            <a:avLst/>
            <a:gdLst/>
            <a:ahLst/>
            <a:cxnLst/>
            <a:rect l="l" t="t" r="r" b="b"/>
            <a:pathLst>
              <a:path w="1270000" h="603885">
                <a:moveTo>
                  <a:pt x="0" y="603504"/>
                </a:moveTo>
                <a:lnTo>
                  <a:pt x="1269491" y="603504"/>
                </a:lnTo>
                <a:lnTo>
                  <a:pt x="1269491" y="0"/>
                </a:lnTo>
                <a:lnTo>
                  <a:pt x="0" y="0"/>
                </a:lnTo>
                <a:lnTo>
                  <a:pt x="0" y="603504"/>
                </a:lnTo>
                <a:close/>
              </a:path>
            </a:pathLst>
          </a:custGeom>
          <a:solidFill>
            <a:srgbClr val="FFFFFF"/>
          </a:solidFill>
        </p:spPr>
        <p:txBody>
          <a:bodyPr wrap="square" lIns="0" tIns="0" rIns="0" bIns="0" rtlCol="0"/>
          <a:lstStyle/>
          <a:p>
            <a:endParaRPr/>
          </a:p>
        </p:txBody>
      </p:sp>
      <p:sp>
        <p:nvSpPr>
          <p:cNvPr id="11" name="object 8"/>
          <p:cNvSpPr/>
          <p:nvPr/>
        </p:nvSpPr>
        <p:spPr>
          <a:xfrm>
            <a:off x="8445549" y="4234226"/>
            <a:ext cx="1266685" cy="1098054"/>
          </a:xfrm>
          <a:prstGeom prst="rect">
            <a:avLst/>
          </a:prstGeom>
          <a:blipFill>
            <a:blip r:embed="rId5" cstate="print"/>
            <a:stretch>
              <a:fillRect/>
            </a:stretch>
          </a:blipFill>
        </p:spPr>
        <p:txBody>
          <a:bodyPr wrap="square" lIns="0" tIns="0" rIns="0" bIns="0" rtlCol="0"/>
          <a:lstStyle/>
          <a:p>
            <a:endParaRPr/>
          </a:p>
        </p:txBody>
      </p:sp>
      <p:sp>
        <p:nvSpPr>
          <p:cNvPr id="12" name="object 9"/>
          <p:cNvSpPr/>
          <p:nvPr/>
        </p:nvSpPr>
        <p:spPr>
          <a:xfrm>
            <a:off x="10330381" y="4014237"/>
            <a:ext cx="1270000" cy="603885"/>
          </a:xfrm>
          <a:custGeom>
            <a:avLst/>
            <a:gdLst/>
            <a:ahLst/>
            <a:cxnLst/>
            <a:rect l="l" t="t" r="r" b="b"/>
            <a:pathLst>
              <a:path w="1270000" h="603885">
                <a:moveTo>
                  <a:pt x="0" y="603504"/>
                </a:moveTo>
                <a:lnTo>
                  <a:pt x="1269492" y="603504"/>
                </a:lnTo>
                <a:lnTo>
                  <a:pt x="1269492" y="0"/>
                </a:lnTo>
                <a:lnTo>
                  <a:pt x="0" y="0"/>
                </a:lnTo>
                <a:lnTo>
                  <a:pt x="0" y="603504"/>
                </a:lnTo>
                <a:close/>
              </a:path>
            </a:pathLst>
          </a:custGeom>
          <a:solidFill>
            <a:srgbClr val="FFFFFF"/>
          </a:solidFill>
        </p:spPr>
        <p:txBody>
          <a:bodyPr wrap="square" lIns="0" tIns="0" rIns="0" bIns="0" rtlCol="0"/>
          <a:lstStyle/>
          <a:p>
            <a:endParaRPr/>
          </a:p>
        </p:txBody>
      </p:sp>
      <p:sp>
        <p:nvSpPr>
          <p:cNvPr id="13" name="object 11"/>
          <p:cNvSpPr/>
          <p:nvPr/>
        </p:nvSpPr>
        <p:spPr>
          <a:xfrm>
            <a:off x="10176331" y="4162319"/>
            <a:ext cx="1278712" cy="1068882"/>
          </a:xfrm>
          <a:prstGeom prst="rect">
            <a:avLst/>
          </a:prstGeom>
          <a:blipFill>
            <a:blip r:embed="rId6" cstate="print"/>
            <a:stretch>
              <a:fillRect/>
            </a:stretch>
          </a:blipFill>
        </p:spPr>
        <p:txBody>
          <a:bodyPr wrap="square" lIns="0" tIns="0" rIns="0" bIns="0" rtlCol="0"/>
          <a:lstStyle/>
          <a:p>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pPr/>
              <a:t>27</a:t>
            </a:fld>
            <a:endParaRPr lang="en-US" dirty="0"/>
          </a:p>
        </p:txBody>
      </p:sp>
      <p:sp>
        <p:nvSpPr>
          <p:cNvPr id="15" name="TextBox 14"/>
          <p:cNvSpPr txBox="1"/>
          <p:nvPr/>
        </p:nvSpPr>
        <p:spPr>
          <a:xfrm>
            <a:off x="9408368" y="152400"/>
            <a:ext cx="2639616" cy="307777"/>
          </a:xfrm>
          <a:prstGeom prst="rect">
            <a:avLst/>
          </a:prstGeom>
          <a:solidFill>
            <a:schemeClr val="bg2"/>
          </a:solidFill>
          <a:ln>
            <a:solidFill>
              <a:schemeClr val="accent2"/>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a:t>
            </a:r>
            <a:r>
              <a:rPr lang="en-US" sz="1400" b="1" u="sng"/>
              <a:t>IN </a:t>
            </a:r>
            <a:r>
              <a:rPr lang="en-US" sz="1400" b="1" u="sng" smtClean="0"/>
              <a:t>FEMALES</a:t>
            </a:r>
            <a:r>
              <a:rPr lang="en-US" sz="1400" b="1" u="sng" dirty="0"/>
              <a:t>’ SLIDES </a:t>
            </a:r>
          </a:p>
        </p:txBody>
      </p:sp>
    </p:spTree>
    <p:extLst>
      <p:ext uri="{BB962C8B-B14F-4D97-AF65-F5344CB8AC3E}">
        <p14:creationId xmlns:p14="http://schemas.microsoft.com/office/powerpoint/2010/main" val="11419713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Videos </a:t>
            </a:r>
            <a:endParaRPr lang="en-US"/>
          </a:p>
        </p:txBody>
      </p:sp>
      <p:sp>
        <p:nvSpPr>
          <p:cNvPr id="3" name="Rectangle 2"/>
          <p:cNvSpPr/>
          <p:nvPr/>
        </p:nvSpPr>
        <p:spPr>
          <a:xfrm>
            <a:off x="601360" y="1700808"/>
            <a:ext cx="9095039" cy="1569660"/>
          </a:xfrm>
          <a:prstGeom prst="rect">
            <a:avLst/>
          </a:prstGeom>
        </p:spPr>
        <p:txBody>
          <a:bodyPr wrap="square">
            <a:spAutoFit/>
          </a:bodyPr>
          <a:lstStyle/>
          <a:p>
            <a:pPr marL="285750" indent="-285750">
              <a:buFont typeface="Courier New" charset="0"/>
              <a:buChar char="o"/>
            </a:pPr>
            <a:r>
              <a:rPr lang="en-US" sz="2400" dirty="0" smtClean="0">
                <a:latin typeface="+mj-lt"/>
                <a:hlinkClick r:id="rId3"/>
              </a:rPr>
              <a:t>What </a:t>
            </a:r>
            <a:r>
              <a:rPr lang="en-US" sz="2400" dirty="0">
                <a:latin typeface="+mj-lt"/>
                <a:hlinkClick r:id="rId3"/>
              </a:rPr>
              <a:t>are NCS &amp; EMG </a:t>
            </a:r>
            <a:r>
              <a:rPr lang="en-US" sz="2400" dirty="0" smtClean="0">
                <a:latin typeface="+mj-lt"/>
                <a:hlinkClick r:id="rId3"/>
              </a:rPr>
              <a:t>?</a:t>
            </a:r>
            <a:endParaRPr lang="en-US" sz="2400" dirty="0" smtClean="0">
              <a:latin typeface="+mj-lt"/>
            </a:endParaRPr>
          </a:p>
          <a:p>
            <a:pPr marL="285750" indent="-285750">
              <a:buFont typeface="Courier New" charset="0"/>
              <a:buChar char="o"/>
            </a:pPr>
            <a:r>
              <a:rPr lang="en-US" sz="2400" dirty="0" smtClean="0">
                <a:latin typeface="+mj-lt"/>
                <a:hlinkClick r:id="rId4"/>
              </a:rPr>
              <a:t>EMG/NCS testing</a:t>
            </a:r>
            <a:endParaRPr lang="en-US" sz="2400" dirty="0" smtClean="0">
              <a:latin typeface="+mj-lt"/>
            </a:endParaRPr>
          </a:p>
          <a:p>
            <a:pPr marL="285750" indent="-285750">
              <a:buFont typeface="Courier New" charset="0"/>
              <a:buChar char="o"/>
            </a:pPr>
            <a:r>
              <a:rPr lang="en-US" sz="2400" dirty="0" smtClean="0">
                <a:latin typeface="+mj-lt"/>
                <a:hlinkClick r:id="rId5"/>
              </a:rPr>
              <a:t>Median </a:t>
            </a:r>
            <a:r>
              <a:rPr lang="en-US" sz="2400" dirty="0">
                <a:latin typeface="+mj-lt"/>
                <a:hlinkClick r:id="rId5"/>
              </a:rPr>
              <a:t>motor nerve conduction </a:t>
            </a:r>
            <a:r>
              <a:rPr lang="en-US" sz="2400" dirty="0" smtClean="0">
                <a:latin typeface="+mj-lt"/>
                <a:hlinkClick r:id="rId5"/>
              </a:rPr>
              <a:t>study</a:t>
            </a:r>
            <a:endParaRPr lang="en-US" sz="2400" dirty="0" smtClean="0">
              <a:latin typeface="+mj-lt"/>
            </a:endParaRPr>
          </a:p>
          <a:p>
            <a:pPr marL="285750" indent="-285750">
              <a:buFont typeface="Courier New" charset="0"/>
              <a:buChar char="o"/>
            </a:pPr>
            <a:r>
              <a:rPr lang="en-US" sz="2400" dirty="0" smtClean="0">
                <a:latin typeface="+mj-lt"/>
                <a:hlinkClick r:id="rId6"/>
              </a:rPr>
              <a:t>Nerve </a:t>
            </a:r>
            <a:r>
              <a:rPr lang="en-US" sz="2400" dirty="0">
                <a:latin typeface="+mj-lt"/>
                <a:hlinkClick r:id="rId6"/>
              </a:rPr>
              <a:t>conduction test </a:t>
            </a:r>
            <a:endParaRPr lang="en-US" sz="2400" dirty="0">
              <a:latin typeface="+mj-lt"/>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pPr/>
              <a:t>28</a:t>
            </a:fld>
            <a:endParaRPr lang="en-US" dirty="0"/>
          </a:p>
        </p:txBody>
      </p:sp>
    </p:spTree>
    <p:extLst>
      <p:ext uri="{BB962C8B-B14F-4D97-AF65-F5344CB8AC3E}">
        <p14:creationId xmlns:p14="http://schemas.microsoft.com/office/powerpoint/2010/main" val="2089372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859" y="3789040"/>
            <a:ext cx="10969943" cy="990600"/>
          </a:xfrm>
        </p:spPr>
        <p:txBody>
          <a:bodyPr>
            <a:normAutofit fontScale="90000"/>
          </a:bodyPr>
          <a:lstStyle/>
          <a:p>
            <a:pPr algn="ctr"/>
            <a:r>
              <a:rPr lang="en-US" sz="2700" dirty="0">
                <a:solidFill>
                  <a:schemeClr val="bg2">
                    <a:lumMod val="50000"/>
                  </a:schemeClr>
                </a:solidFill>
                <a:hlinkClick r:id="rId2"/>
              </a:rPr>
              <a:t>Link to Editing File </a:t>
            </a:r>
            <a:r>
              <a:rPr lang="en-US" sz="2000" b="1" dirty="0">
                <a:solidFill>
                  <a:schemeClr val="bg2">
                    <a:lumMod val="50000"/>
                  </a:schemeClr>
                </a:solidFill>
                <a:hlinkClick r:id="rId2"/>
              </a:rPr>
              <a:t/>
            </a:r>
            <a:br>
              <a:rPr lang="en-US" sz="2000" b="1" dirty="0">
                <a:solidFill>
                  <a:schemeClr val="bg2">
                    <a:lumMod val="50000"/>
                  </a:schemeClr>
                </a:solidFill>
                <a:hlinkClick r:id="rId2"/>
              </a:rPr>
            </a:br>
            <a:r>
              <a:rPr lang="en-US" sz="2000" dirty="0"/>
              <a:t>(Please be sure to check this file frequently for any edits or updates on all of our lectures.) </a:t>
            </a: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29</a:t>
            </a:fld>
            <a:endParaRPr lang="en-US" dirty="0">
              <a:solidFill>
                <a:srgbClr val="464653"/>
              </a:solidFill>
            </a:endParaRPr>
          </a:p>
        </p:txBody>
      </p:sp>
      <p:sp>
        <p:nvSpPr>
          <p:cNvPr id="5" name="TextBox 4"/>
          <p:cNvSpPr txBox="1"/>
          <p:nvPr/>
        </p:nvSpPr>
        <p:spPr>
          <a:xfrm>
            <a:off x="552829" y="5445242"/>
            <a:ext cx="11639171" cy="830997"/>
          </a:xfrm>
          <a:prstGeom prst="rect">
            <a:avLst/>
          </a:prstGeom>
          <a:noFill/>
        </p:spPr>
        <p:txBody>
          <a:bodyPr wrap="square" rtlCol="0">
            <a:spAutoFit/>
          </a:bodyPr>
          <a:lstStyle/>
          <a:p>
            <a:r>
              <a:rPr lang="en-US" sz="1600" u="sng" dirty="0">
                <a:solidFill>
                  <a:srgbClr val="464653"/>
                </a:solidFill>
              </a:rPr>
              <a:t>References: </a:t>
            </a:r>
          </a:p>
          <a:p>
            <a:pPr marL="285750" indent="-285750">
              <a:buFont typeface="Arial" panose="020B0604020202020204" pitchFamily="34" charset="0"/>
              <a:buChar char="•"/>
            </a:pPr>
            <a:r>
              <a:rPr lang="en-US" sz="1600" dirty="0">
                <a:solidFill>
                  <a:srgbClr val="464653"/>
                </a:solidFill>
              </a:rPr>
              <a:t>Girls’ and boys’ slides</a:t>
            </a:r>
            <a:r>
              <a:rPr lang="en-US" sz="1600" dirty="0" smtClean="0">
                <a:solidFill>
                  <a:srgbClr val="464653"/>
                </a:solidFill>
              </a:rPr>
              <a:t>.</a:t>
            </a:r>
          </a:p>
          <a:p>
            <a:pPr marL="285750" indent="-285750">
              <a:buFont typeface="Arial" panose="020B0604020202020204" pitchFamily="34" charset="0"/>
              <a:buChar char="•"/>
            </a:pPr>
            <a:r>
              <a:rPr lang="en-US" sz="1400" dirty="0" smtClean="0">
                <a:solidFill>
                  <a:srgbClr val="464653"/>
                </a:solidFill>
              </a:rPr>
              <a:t>(Lecture contents were not found in our reference textbook and therefore we could not add extra explanation from Guyton and Hall.)</a:t>
            </a:r>
            <a:endParaRPr lang="en-US" sz="1400" dirty="0">
              <a:solidFill>
                <a:srgbClr val="464653"/>
              </a:solidFill>
            </a:endParaRPr>
          </a:p>
        </p:txBody>
      </p:sp>
      <p:cxnSp>
        <p:nvCxnSpPr>
          <p:cNvPr id="7" name="Straight Connector 6"/>
          <p:cNvCxnSpPr/>
          <p:nvPr/>
        </p:nvCxnSpPr>
        <p:spPr>
          <a:xfrm>
            <a:off x="2784495" y="3212976"/>
            <a:ext cx="652634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611038" y="152400"/>
            <a:ext cx="10969943"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dirty="0">
                <a:solidFill>
                  <a:srgbClr val="464653"/>
                </a:solidFill>
              </a:rPr>
              <a:t>Quiz</a:t>
            </a:r>
          </a:p>
        </p:txBody>
      </p:sp>
      <p:sp>
        <p:nvSpPr>
          <p:cNvPr id="11" name="Content Placeholder 2"/>
          <p:cNvSpPr>
            <a:spLocks noGrp="1"/>
          </p:cNvSpPr>
          <p:nvPr>
            <p:ph sz="quarter" idx="1"/>
          </p:nvPr>
        </p:nvSpPr>
        <p:spPr>
          <a:xfrm>
            <a:off x="605227" y="2060848"/>
            <a:ext cx="10969943" cy="553616"/>
          </a:xfrm>
        </p:spPr>
        <p:txBody>
          <a:bodyPr>
            <a:noAutofit/>
          </a:bodyPr>
          <a:lstStyle/>
          <a:p>
            <a:pPr algn="ctr"/>
            <a:r>
              <a:rPr lang="en-US" sz="2400" dirty="0">
                <a:latin typeface="+mj-lt"/>
                <a:hlinkClick r:id="rId3"/>
              </a:rPr>
              <a:t>https://www.onlineexambuilder.com/emp-mncv/exam-118896</a:t>
            </a:r>
            <a:endParaRPr lang="en-US" sz="2400" dirty="0">
              <a:latin typeface="+mj-lt"/>
            </a:endParaRPr>
          </a:p>
        </p:txBody>
      </p:sp>
    </p:spTree>
    <p:extLst>
      <p:ext uri="{BB962C8B-B14F-4D97-AF65-F5344CB8AC3E}">
        <p14:creationId xmlns:p14="http://schemas.microsoft.com/office/powerpoint/2010/main" val="151210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93936" y="1240025"/>
            <a:ext cx="8501122" cy="2215148"/>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Content Placeholder 2"/>
          <p:cNvSpPr>
            <a:spLocks noGrp="1"/>
          </p:cNvSpPr>
          <p:nvPr>
            <p:ph sz="quarter" idx="1"/>
          </p:nvPr>
        </p:nvSpPr>
        <p:spPr>
          <a:xfrm>
            <a:off x="551384" y="985780"/>
            <a:ext cx="9001000" cy="5251532"/>
          </a:xfrm>
        </p:spPr>
        <p:txBody>
          <a:bodyPr>
            <a:normAutofit fontScale="70000" lnSpcReduction="20000"/>
          </a:bodyPr>
          <a:lstStyle/>
          <a:p>
            <a:pPr marL="539496" indent="-457200"/>
            <a:endParaRPr lang="en-US" dirty="0" smtClean="0">
              <a:solidFill>
                <a:schemeClr val="accent1"/>
              </a:solidFill>
            </a:endParaRPr>
          </a:p>
          <a:p>
            <a:pPr marL="539496" indent="-457200"/>
            <a:r>
              <a:rPr lang="en-US" dirty="0" smtClean="0">
                <a:solidFill>
                  <a:schemeClr val="accent1"/>
                </a:solidFill>
              </a:rPr>
              <a:t>A </a:t>
            </a:r>
            <a:r>
              <a:rPr lang="en-US" dirty="0">
                <a:solidFill>
                  <a:schemeClr val="accent1"/>
                </a:solidFill>
              </a:rPr>
              <a:t>nerve conduction study (NCS) </a:t>
            </a:r>
            <a:r>
              <a:rPr lang="en-US" dirty="0" smtClean="0">
                <a:solidFill>
                  <a:schemeClr val="accent1"/>
                </a:solidFill>
              </a:rPr>
              <a:t>: </a:t>
            </a:r>
            <a:r>
              <a:rPr lang="en-US" dirty="0" smtClean="0"/>
              <a:t>is </a:t>
            </a:r>
            <a:r>
              <a:rPr lang="en-US" dirty="0"/>
              <a:t>an electrophysiology test </a:t>
            </a:r>
            <a:r>
              <a:rPr lang="en-US" dirty="0" smtClean="0"/>
              <a:t>commonly </a:t>
            </a:r>
            <a:r>
              <a:rPr lang="en-US" dirty="0"/>
              <a:t>used to evaluate the function of </a:t>
            </a:r>
            <a:r>
              <a:rPr lang="en-US" dirty="0">
                <a:solidFill>
                  <a:srgbClr val="FF0000"/>
                </a:solidFill>
              </a:rPr>
              <a:t>peripheral nerves </a:t>
            </a:r>
            <a:r>
              <a:rPr lang="en-US" dirty="0"/>
              <a:t>of the human body</a:t>
            </a:r>
            <a:r>
              <a:rPr lang="en-US" dirty="0" smtClean="0"/>
              <a:t>.     </a:t>
            </a:r>
          </a:p>
          <a:p>
            <a:pPr marL="539496" indent="-457200"/>
            <a:endParaRPr lang="en-US" sz="2400" dirty="0"/>
          </a:p>
          <a:p>
            <a:pPr marL="82296" indent="0">
              <a:buNone/>
            </a:pPr>
            <a:endParaRPr lang="en-US" sz="2400" dirty="0" smtClean="0"/>
          </a:p>
          <a:p>
            <a:pPr marL="539496" indent="-457200"/>
            <a:r>
              <a:rPr lang="en-US" sz="2400" dirty="0" smtClean="0"/>
              <a:t>It could be</a:t>
            </a:r>
          </a:p>
          <a:p>
            <a:pPr marL="539496" indent="-457200"/>
            <a:endParaRPr lang="en-US" sz="2400" dirty="0"/>
          </a:p>
          <a:p>
            <a:pPr marL="82296" indent="0">
              <a:buNone/>
            </a:pPr>
            <a:endParaRPr lang="en-US" sz="2400" dirty="0" smtClean="0"/>
          </a:p>
          <a:p>
            <a:pPr marL="82296" indent="0">
              <a:buNone/>
            </a:pPr>
            <a:r>
              <a:rPr lang="en-US" sz="2000" dirty="0" smtClean="0">
                <a:solidFill>
                  <a:srgbClr val="FF0000"/>
                </a:solidFill>
              </a:rPr>
              <a:t>Nerve </a:t>
            </a:r>
            <a:r>
              <a:rPr lang="en-US" sz="2000" dirty="0">
                <a:solidFill>
                  <a:srgbClr val="FF0000"/>
                </a:solidFill>
              </a:rPr>
              <a:t>conduction velocity </a:t>
            </a:r>
            <a:r>
              <a:rPr lang="en-US" sz="2000" dirty="0" smtClean="0">
                <a:solidFill>
                  <a:srgbClr val="FF0000"/>
                </a:solidFill>
              </a:rPr>
              <a:t>(NCV) is </a:t>
            </a:r>
            <a:r>
              <a:rPr lang="en-US" sz="2000" dirty="0">
                <a:solidFill>
                  <a:srgbClr val="FF0000"/>
                </a:solidFill>
              </a:rPr>
              <a:t>a common measurement made during </a:t>
            </a:r>
            <a:r>
              <a:rPr lang="en-US" sz="2000" dirty="0" smtClean="0">
                <a:solidFill>
                  <a:srgbClr val="FF0000"/>
                </a:solidFill>
              </a:rPr>
              <a:t>NCS</a:t>
            </a:r>
            <a:endParaRPr lang="en-US" sz="2000" dirty="0">
              <a:solidFill>
                <a:srgbClr val="FF0000"/>
              </a:solidFill>
            </a:endParaRPr>
          </a:p>
          <a:p>
            <a:pPr marL="82296" indent="0">
              <a:buNone/>
            </a:pPr>
            <a:endParaRPr lang="en-US" sz="2400" dirty="0" smtClean="0"/>
          </a:p>
          <a:p>
            <a:pPr marL="82296" indent="0">
              <a:buNone/>
            </a:pPr>
            <a:r>
              <a:rPr lang="en-US" sz="3200" dirty="0" smtClean="0"/>
              <a:t>Motor Nerve Conduction Study </a:t>
            </a:r>
          </a:p>
          <a:p>
            <a:pPr marL="82296" indent="0">
              <a:buNone/>
            </a:pPr>
            <a:r>
              <a:rPr lang="en-US" sz="2400" dirty="0" smtClean="0"/>
              <a:t>In </a:t>
            </a:r>
            <a:r>
              <a:rPr lang="en-US" sz="2400" dirty="0"/>
              <a:t>this lecture, </a:t>
            </a:r>
            <a:r>
              <a:rPr lang="en-US" sz="2400" dirty="0" smtClean="0"/>
              <a:t>only </a:t>
            </a:r>
            <a:r>
              <a:rPr lang="en-US" sz="2400" u="sng" dirty="0"/>
              <a:t>motor nerve</a:t>
            </a:r>
            <a:r>
              <a:rPr lang="en-US" sz="2400" dirty="0"/>
              <a:t> conduction study will be </a:t>
            </a:r>
            <a:r>
              <a:rPr lang="en-US" sz="2400" dirty="0" smtClean="0"/>
              <a:t>discussed. </a:t>
            </a:r>
          </a:p>
          <a:p>
            <a:pPr marL="539496" indent="-457200"/>
            <a:r>
              <a:rPr lang="en-US" sz="2400" dirty="0" smtClean="0"/>
              <a:t>Based on the nature of motor nerve conduction abnormality,  two lesions may be identified: </a:t>
            </a:r>
          </a:p>
          <a:p>
            <a:pPr marL="539496" indent="-457200">
              <a:buAutoNum type="arabicPeriod"/>
            </a:pPr>
            <a:r>
              <a:rPr lang="en-US" sz="2400" dirty="0"/>
              <a:t>A</a:t>
            </a:r>
            <a:r>
              <a:rPr lang="en-US" sz="2400" dirty="0" smtClean="0"/>
              <a:t>xonal </a:t>
            </a:r>
            <a:r>
              <a:rPr lang="en-US" sz="2400" dirty="0" smtClean="0"/>
              <a:t>degeneration and </a:t>
            </a:r>
            <a:r>
              <a:rPr lang="en-US" sz="2400" dirty="0" smtClean="0"/>
              <a:t>2. Segmental </a:t>
            </a:r>
            <a:r>
              <a:rPr lang="en-US" sz="2400" dirty="0" smtClean="0"/>
              <a:t>demyelination.  </a:t>
            </a:r>
            <a:endParaRPr lang="en-US" sz="2400" dirty="0" smtClean="0"/>
          </a:p>
          <a:p>
            <a:pPr marL="82296" indent="0">
              <a:buNone/>
            </a:pPr>
            <a:endParaRPr lang="en-US" sz="2400" dirty="0" smtClean="0"/>
          </a:p>
          <a:p>
            <a:pPr marL="539496" indent="-457200"/>
            <a:r>
              <a:rPr lang="en-US" dirty="0" smtClean="0"/>
              <a:t>These </a:t>
            </a:r>
            <a:r>
              <a:rPr lang="en-US" dirty="0"/>
              <a:t>tests are considered as an extension of the physical examination </a:t>
            </a:r>
            <a:r>
              <a:rPr lang="en-US" dirty="0" smtClean="0"/>
              <a:t>in patients with </a:t>
            </a:r>
            <a:r>
              <a:rPr lang="en-US" dirty="0"/>
              <a:t>muscular weakness, muscle atrophy, </a:t>
            </a:r>
            <a:r>
              <a:rPr lang="en-US" dirty="0" smtClean="0"/>
              <a:t>and traumatic </a:t>
            </a:r>
            <a:r>
              <a:rPr lang="en-US" dirty="0"/>
              <a:t>or metabolic neuropathy, </a:t>
            </a:r>
            <a:r>
              <a:rPr lang="en-US" dirty="0" smtClean="0"/>
              <a:t>rather </a:t>
            </a:r>
            <a:r>
              <a:rPr lang="en-US" dirty="0"/>
              <a:t>than a simple laboratory procedure. </a:t>
            </a:r>
          </a:p>
          <a:p>
            <a:pPr marL="539496" indent="-457200"/>
            <a:endParaRPr lang="en-US" dirty="0">
              <a:solidFill>
                <a:srgbClr val="FF40FD"/>
              </a:solidFill>
            </a:endParaRPr>
          </a:p>
        </p:txBody>
      </p:sp>
      <p:sp>
        <p:nvSpPr>
          <p:cNvPr id="5" name="Title 1"/>
          <p:cNvSpPr>
            <a:spLocks noGrp="1"/>
          </p:cNvSpPr>
          <p:nvPr>
            <p:ph type="title"/>
          </p:nvPr>
        </p:nvSpPr>
        <p:spPr>
          <a:xfrm>
            <a:off x="623392" y="229122"/>
            <a:ext cx="7704856" cy="914400"/>
          </a:xfrm>
        </p:spPr>
        <p:txBody>
          <a:bodyPr>
            <a:normAutofit/>
          </a:bodyPr>
          <a:lstStyle/>
          <a:p>
            <a:r>
              <a:rPr lang="en-US" dirty="0"/>
              <a:t>Nerve Conduction Study ( NCS)</a:t>
            </a:r>
          </a:p>
        </p:txBody>
      </p:sp>
      <p:grpSp>
        <p:nvGrpSpPr>
          <p:cNvPr id="4" name="Group 3"/>
          <p:cNvGrpSpPr/>
          <p:nvPr/>
        </p:nvGrpSpPr>
        <p:grpSpPr>
          <a:xfrm>
            <a:off x="2315580" y="1887729"/>
            <a:ext cx="2736304" cy="1253239"/>
            <a:chOff x="7615272" y="647762"/>
            <a:chExt cx="6096000" cy="3164062"/>
          </a:xfrm>
          <a:solidFill>
            <a:schemeClr val="accent2">
              <a:alpha val="64000"/>
            </a:schemeClr>
          </a:solidFill>
        </p:grpSpPr>
        <p:sp>
          <p:nvSpPr>
            <p:cNvPr id="7" name="Left Brace 6"/>
            <p:cNvSpPr/>
            <p:nvPr/>
          </p:nvSpPr>
          <p:spPr>
            <a:xfrm>
              <a:off x="7615272" y="647762"/>
              <a:ext cx="406400" cy="946687"/>
            </a:xfrm>
            <a:prstGeom prst="leftBrace">
              <a:avLst>
                <a:gd name="adj1" fmla="val 35000"/>
                <a:gd name="adj2" fmla="val 50000"/>
              </a:avLst>
            </a:prstGeom>
            <a:grpFill/>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8" name="Group 7"/>
            <p:cNvGrpSpPr/>
            <p:nvPr/>
          </p:nvGrpSpPr>
          <p:grpSpPr>
            <a:xfrm>
              <a:off x="8184232" y="647762"/>
              <a:ext cx="5527040" cy="946687"/>
              <a:chOff x="2600959" y="1127302"/>
              <a:chExt cx="5527040" cy="946687"/>
            </a:xfrm>
            <a:grpFill/>
          </p:grpSpPr>
          <p:sp>
            <p:nvSpPr>
              <p:cNvPr id="18" name="Rectangle 17"/>
              <p:cNvSpPr/>
              <p:nvPr/>
            </p:nvSpPr>
            <p:spPr>
              <a:xfrm>
                <a:off x="2600959" y="1127302"/>
                <a:ext cx="5527040" cy="94668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angle 18"/>
              <p:cNvSpPr/>
              <p:nvPr/>
            </p:nvSpPr>
            <p:spPr>
              <a:xfrm>
                <a:off x="2600959" y="1127302"/>
                <a:ext cx="5527040" cy="9466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285750" lvl="1" indent="-285750" algn="l" defTabSz="2000250">
                  <a:lnSpc>
                    <a:spcPct val="90000"/>
                  </a:lnSpc>
                  <a:spcBef>
                    <a:spcPct val="0"/>
                  </a:spcBef>
                  <a:spcAft>
                    <a:spcPct val="15000"/>
                  </a:spcAft>
                  <a:buChar char="••"/>
                </a:pPr>
                <a:r>
                  <a:rPr lang="en-US" sz="2000" kern="1200" dirty="0" smtClean="0"/>
                  <a:t>Motor NCS</a:t>
                </a:r>
                <a:endParaRPr lang="en-US" sz="2000" kern="1200" dirty="0"/>
              </a:p>
            </p:txBody>
          </p:sp>
        </p:grpSp>
        <p:sp>
          <p:nvSpPr>
            <p:cNvPr id="9" name="Left Brace 8"/>
            <p:cNvSpPr/>
            <p:nvPr/>
          </p:nvSpPr>
          <p:spPr>
            <a:xfrm>
              <a:off x="7615272" y="1756449"/>
              <a:ext cx="406400" cy="946687"/>
            </a:xfrm>
            <a:prstGeom prst="leftBrace">
              <a:avLst>
                <a:gd name="adj1" fmla="val 35000"/>
                <a:gd name="adj2" fmla="val 50000"/>
              </a:avLst>
            </a:prstGeom>
            <a:grpFill/>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11" name="Group 10"/>
            <p:cNvGrpSpPr/>
            <p:nvPr/>
          </p:nvGrpSpPr>
          <p:grpSpPr>
            <a:xfrm>
              <a:off x="8184232" y="1756449"/>
              <a:ext cx="5527040" cy="946687"/>
              <a:chOff x="2600959" y="2235989"/>
              <a:chExt cx="5527040" cy="946687"/>
            </a:xfrm>
            <a:grpFill/>
          </p:grpSpPr>
          <p:sp>
            <p:nvSpPr>
              <p:cNvPr id="16" name="Rectangle 15"/>
              <p:cNvSpPr/>
              <p:nvPr/>
            </p:nvSpPr>
            <p:spPr>
              <a:xfrm>
                <a:off x="2600959" y="2235989"/>
                <a:ext cx="5527040" cy="94668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16"/>
              <p:cNvSpPr/>
              <p:nvPr/>
            </p:nvSpPr>
            <p:spPr>
              <a:xfrm>
                <a:off x="2600959" y="2235989"/>
                <a:ext cx="5527040" cy="9466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285750" lvl="1" indent="-285750" algn="l" defTabSz="2000250">
                  <a:lnSpc>
                    <a:spcPct val="90000"/>
                  </a:lnSpc>
                  <a:spcBef>
                    <a:spcPct val="0"/>
                  </a:spcBef>
                  <a:spcAft>
                    <a:spcPct val="15000"/>
                  </a:spcAft>
                  <a:buChar char="••"/>
                </a:pPr>
                <a:r>
                  <a:rPr lang="en-US" sz="2000" kern="1200" dirty="0" smtClean="0"/>
                  <a:t>Sensory NCS</a:t>
                </a:r>
                <a:endParaRPr lang="en-US" sz="2000" kern="1200" dirty="0"/>
              </a:p>
            </p:txBody>
          </p:sp>
        </p:grpSp>
        <p:sp>
          <p:nvSpPr>
            <p:cNvPr id="12" name="Left Brace 11"/>
            <p:cNvSpPr/>
            <p:nvPr/>
          </p:nvSpPr>
          <p:spPr>
            <a:xfrm>
              <a:off x="7615272" y="2865137"/>
              <a:ext cx="406400" cy="946687"/>
            </a:xfrm>
            <a:prstGeom prst="leftBrace">
              <a:avLst>
                <a:gd name="adj1" fmla="val 35000"/>
                <a:gd name="adj2" fmla="val 50000"/>
              </a:avLst>
            </a:prstGeom>
            <a:grpFill/>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13" name="Group 12"/>
            <p:cNvGrpSpPr/>
            <p:nvPr/>
          </p:nvGrpSpPr>
          <p:grpSpPr>
            <a:xfrm>
              <a:off x="8184232" y="2865137"/>
              <a:ext cx="5527040" cy="946687"/>
              <a:chOff x="2600959" y="3344677"/>
              <a:chExt cx="5527040" cy="946687"/>
            </a:xfrm>
            <a:grpFill/>
          </p:grpSpPr>
          <p:sp>
            <p:nvSpPr>
              <p:cNvPr id="14" name="Rectangle 13"/>
              <p:cNvSpPr/>
              <p:nvPr/>
            </p:nvSpPr>
            <p:spPr>
              <a:xfrm>
                <a:off x="2600959" y="3344677"/>
                <a:ext cx="5527040" cy="94668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14"/>
              <p:cNvSpPr/>
              <p:nvPr/>
            </p:nvSpPr>
            <p:spPr>
              <a:xfrm>
                <a:off x="2600959" y="3344677"/>
                <a:ext cx="5527040" cy="9466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285750" lvl="1" indent="-285750" algn="l" defTabSz="2000250">
                  <a:lnSpc>
                    <a:spcPct val="90000"/>
                  </a:lnSpc>
                  <a:spcBef>
                    <a:spcPct val="0"/>
                  </a:spcBef>
                  <a:spcAft>
                    <a:spcPct val="15000"/>
                  </a:spcAft>
                  <a:buChar char="••"/>
                </a:pPr>
                <a:r>
                  <a:rPr lang="en-US" sz="2000" kern="1200" dirty="0" smtClean="0"/>
                  <a:t>Mixed NCS</a:t>
                </a:r>
                <a:endParaRPr lang="en-US" sz="2000" kern="1200" dirty="0"/>
              </a:p>
            </p:txBody>
          </p:sp>
        </p:grpSp>
      </p:grpSp>
      <p:pic>
        <p:nvPicPr>
          <p:cNvPr id="21" name="Picture 20"/>
          <p:cNvPicPr>
            <a:picLocks noChangeAspect="1"/>
          </p:cNvPicPr>
          <p:nvPr/>
        </p:nvPicPr>
        <p:blipFill>
          <a:blip r:embed="rId3" cstate="print"/>
          <a:stretch>
            <a:fillRect/>
          </a:stretch>
        </p:blipFill>
        <p:spPr>
          <a:xfrm rot="5400000">
            <a:off x="9442853" y="2217696"/>
            <a:ext cx="2924823" cy="2053236"/>
          </a:xfrm>
          <a:prstGeom prst="rect">
            <a:avLst/>
          </a:prstGeom>
        </p:spPr>
      </p:pic>
      <p:sp>
        <p:nvSpPr>
          <p:cNvPr id="2" name="Slide Number Placeholder 1"/>
          <p:cNvSpPr>
            <a:spLocks noGrp="1"/>
          </p:cNvSpPr>
          <p:nvPr>
            <p:ph type="sldNum" sz="quarter" idx="12"/>
          </p:nvPr>
        </p:nvSpPr>
        <p:spPr/>
        <p:txBody>
          <a:bodyPr/>
          <a:lstStyle/>
          <a:p>
            <a:fld id="{4929A69E-7D8F-4515-9605-0315ABD4F316}" type="slidenum">
              <a:rPr lang="en-US" smtClean="0"/>
              <a:pPr/>
              <a:t>3</a:t>
            </a:fld>
            <a:endParaRPr lang="en-US" dirty="0"/>
          </a:p>
        </p:txBody>
      </p:sp>
      <p:sp>
        <p:nvSpPr>
          <p:cNvPr id="20" name="TextBox 19"/>
          <p:cNvSpPr txBox="1"/>
          <p:nvPr/>
        </p:nvSpPr>
        <p:spPr>
          <a:xfrm>
            <a:off x="4475820" y="3708895"/>
            <a:ext cx="2448272" cy="307777"/>
          </a:xfrm>
          <a:prstGeom prst="rect">
            <a:avLst/>
          </a:prstGeom>
          <a:solidFill>
            <a:schemeClr val="bg2"/>
          </a:solidFill>
          <a:ln>
            <a:solidFill>
              <a:schemeClr val="accent2"/>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10" name="Rectangle 9"/>
          <p:cNvSpPr/>
          <p:nvPr/>
        </p:nvSpPr>
        <p:spPr>
          <a:xfrm>
            <a:off x="63260" y="5958277"/>
            <a:ext cx="12601400" cy="338554"/>
          </a:xfrm>
          <a:prstGeom prst="rect">
            <a:avLst/>
          </a:prstGeom>
        </p:spPr>
        <p:txBody>
          <a:bodyPr wrap="square">
            <a:spAutoFit/>
          </a:bodyPr>
          <a:lstStyle/>
          <a:p>
            <a:pPr>
              <a:defRPr/>
            </a:pPr>
            <a:r>
              <a:rPr lang="en-US" sz="1600" dirty="0" smtClean="0"/>
              <a:t>Motor </a:t>
            </a:r>
            <a:r>
              <a:rPr lang="en-US" sz="1600" dirty="0"/>
              <a:t>nerve conduction velocity of peripheral nerves may be closely correlated to their functional integrity or to their structural </a:t>
            </a:r>
            <a:r>
              <a:rPr lang="en-US" sz="1600" dirty="0" smtClean="0"/>
              <a:t>abnormalities. </a:t>
            </a:r>
            <a:endParaRPr lang="en-US" sz="1600" dirty="0"/>
          </a:p>
        </p:txBody>
      </p:sp>
    </p:spTree>
    <p:extLst>
      <p:ext uri="{BB962C8B-B14F-4D97-AF65-F5344CB8AC3E}">
        <p14:creationId xmlns:p14="http://schemas.microsoft.com/office/powerpoint/2010/main" val="21038580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614" y="0"/>
            <a:ext cx="8227457" cy="990600"/>
          </a:xfrm>
        </p:spPr>
        <p:txBody>
          <a:bodyPr>
            <a:normAutofit/>
          </a:bodyPr>
          <a:lstStyle/>
          <a:p>
            <a:pPr algn="ctr"/>
            <a:r>
              <a:rPr lang="en-US" sz="4000" b="1" dirty="0">
                <a:solidFill>
                  <a:schemeClr val="bg2">
                    <a:lumMod val="50000"/>
                  </a:schemeClr>
                </a:solidFill>
              </a:rPr>
              <a:t>Thank you! </a:t>
            </a:r>
          </a:p>
        </p:txBody>
      </p:sp>
      <p:sp>
        <p:nvSpPr>
          <p:cNvPr id="5" name="Content Placeholder 2"/>
          <p:cNvSpPr txBox="1">
            <a:spLocks/>
          </p:cNvSpPr>
          <p:nvPr/>
        </p:nvSpPr>
        <p:spPr>
          <a:xfrm>
            <a:off x="8327668" y="4385091"/>
            <a:ext cx="3167527" cy="17082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en-US" sz="2000" b="1" dirty="0">
                <a:solidFill>
                  <a:srgbClr val="DDE9EC">
                    <a:lumMod val="50000"/>
                  </a:srgbClr>
                </a:solidFill>
              </a:rPr>
              <a:t>Contact us:</a:t>
            </a:r>
          </a:p>
          <a:p>
            <a:pPr marL="0" indent="0">
              <a:buNone/>
            </a:pPr>
            <a:r>
              <a:rPr lang="en-US" sz="1800" dirty="0">
                <a:solidFill>
                  <a:srgbClr val="DDE9EC">
                    <a:lumMod val="75000"/>
                  </a:srgbClr>
                </a:solidFill>
                <a:hlinkClick r:id="rId3"/>
              </a:rPr>
              <a:t>Physiology436@gmail.com</a:t>
            </a:r>
            <a:r>
              <a:rPr lang="en-US" sz="1800" dirty="0">
                <a:solidFill>
                  <a:srgbClr val="DDE9EC">
                    <a:lumMod val="75000"/>
                  </a:srgbClr>
                </a:solidFill>
              </a:rPr>
              <a:t> </a:t>
            </a:r>
          </a:p>
          <a:p>
            <a:pPr marL="0" indent="0">
              <a:buNone/>
            </a:pPr>
            <a:r>
              <a:rPr lang="en-US" sz="1800" dirty="0">
                <a:solidFill>
                  <a:srgbClr val="DDE9EC">
                    <a:lumMod val="75000"/>
                  </a:srgbClr>
                </a:solidFill>
              </a:rPr>
              <a:t>@Physiology436</a:t>
            </a:r>
          </a:p>
          <a:p>
            <a:pPr marL="0" indent="0">
              <a:buNone/>
            </a:pPr>
            <a:endParaRPr lang="en-US" sz="2600" b="1" dirty="0">
              <a:solidFill>
                <a:srgbClr val="DDE9EC">
                  <a:lumMod val="75000"/>
                </a:srgbClr>
              </a:solidFill>
            </a:endParaRPr>
          </a:p>
          <a:p>
            <a:pPr marL="0" indent="0">
              <a:buNone/>
            </a:pPr>
            <a:endParaRPr lang="en-US" sz="2600" b="1" dirty="0">
              <a:solidFill>
                <a:srgbClr val="DDE9EC">
                  <a:lumMod val="75000"/>
                </a:srgbClr>
              </a:solidFill>
            </a:endParaRPr>
          </a:p>
          <a:p>
            <a:pPr marL="0" indent="0">
              <a:buNone/>
            </a:pPr>
            <a:endParaRPr lang="en-US" sz="2600" b="1" dirty="0">
              <a:solidFill>
                <a:srgbClr val="DDE9EC">
                  <a:lumMod val="75000"/>
                </a:srgbClr>
              </a:solidFill>
            </a:endParaRPr>
          </a:p>
          <a:p>
            <a:pPr marL="0" indent="0">
              <a:buNone/>
            </a:pPr>
            <a:endParaRPr lang="en-US" sz="1800" dirty="0">
              <a:solidFill>
                <a:srgbClr val="DDE9EC">
                  <a:lumMod val="75000"/>
                </a:srgbClr>
              </a:solidFill>
            </a:endParaRPr>
          </a:p>
          <a:p>
            <a:pPr marL="0" indent="0">
              <a:buNone/>
            </a:pPr>
            <a:endParaRPr lang="en-US" dirty="0">
              <a:solidFill>
                <a:srgbClr val="DDE9EC">
                  <a:lumMod val="75000"/>
                </a:srgbClr>
              </a:solidFill>
            </a:endParaRPr>
          </a:p>
        </p:txBody>
      </p:sp>
      <p:sp>
        <p:nvSpPr>
          <p:cNvPr id="6" name="Rectangle 5"/>
          <p:cNvSpPr/>
          <p:nvPr/>
        </p:nvSpPr>
        <p:spPr>
          <a:xfrm>
            <a:off x="606977" y="2451761"/>
            <a:ext cx="4491855" cy="523220"/>
          </a:xfrm>
          <a:prstGeom prst="rect">
            <a:avLst/>
          </a:prstGeom>
        </p:spPr>
        <p:txBody>
          <a:bodyPr wrap="none">
            <a:spAutoFit/>
          </a:bodyPr>
          <a:lstStyle/>
          <a:p>
            <a:pPr>
              <a:spcBef>
                <a:spcPct val="20000"/>
              </a:spcBef>
            </a:pPr>
            <a:r>
              <a:rPr lang="en-US" sz="2800" b="1" dirty="0">
                <a:solidFill>
                  <a:srgbClr val="DDE9EC">
                    <a:lumMod val="50000"/>
                  </a:srgbClr>
                </a:solidFill>
              </a:rPr>
              <a:t>The Physiology 436 Team:</a:t>
            </a:r>
          </a:p>
        </p:txBody>
      </p:sp>
      <p:sp>
        <p:nvSpPr>
          <p:cNvPr id="8" name="Content Placeholder 2"/>
          <p:cNvSpPr txBox="1">
            <a:spLocks/>
          </p:cNvSpPr>
          <p:nvPr/>
        </p:nvSpPr>
        <p:spPr>
          <a:xfrm>
            <a:off x="8327668" y="3200770"/>
            <a:ext cx="2015699" cy="114997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900" b="1" dirty="0">
                <a:solidFill>
                  <a:srgbClr val="DDE9EC">
                    <a:lumMod val="50000"/>
                  </a:srgbClr>
                </a:solidFill>
              </a:rPr>
              <a:t>Team Leaders: </a:t>
            </a:r>
          </a:p>
          <a:p>
            <a:pPr marL="0" indent="0">
              <a:buNone/>
            </a:pPr>
            <a:r>
              <a:rPr lang="en-US" sz="2600" dirty="0">
                <a:solidFill>
                  <a:srgbClr val="DDE9EC">
                    <a:lumMod val="75000"/>
                  </a:srgbClr>
                </a:solidFill>
              </a:rPr>
              <a:t>Qaiss  Almuhaideb </a:t>
            </a:r>
          </a:p>
          <a:p>
            <a:pPr marL="0" indent="0">
              <a:buNone/>
            </a:pPr>
            <a:r>
              <a:rPr lang="en-US" sz="2600" dirty="0">
                <a:solidFill>
                  <a:srgbClr val="DDE9EC">
                    <a:lumMod val="75000"/>
                  </a:srgbClr>
                </a:solidFill>
              </a:rPr>
              <a:t>Lulwah Alshiha  </a:t>
            </a:r>
          </a:p>
          <a:p>
            <a:pPr marL="0" indent="0">
              <a:buNone/>
            </a:pPr>
            <a:endParaRPr lang="en-US" sz="1800" dirty="0">
              <a:solidFill>
                <a:srgbClr val="DDE9EC">
                  <a:lumMod val="75000"/>
                </a:srgbClr>
              </a:solidFill>
            </a:endParaRPr>
          </a:p>
          <a:p>
            <a:pPr marL="0" indent="0">
              <a:buNone/>
            </a:pPr>
            <a:endParaRPr lang="en-US"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30</a:t>
            </a:fld>
            <a:endParaRPr lang="en-US" dirty="0">
              <a:solidFill>
                <a:srgbClr val="464653"/>
              </a:solidFill>
            </a:endParaRPr>
          </a:p>
        </p:txBody>
      </p:sp>
      <p:sp>
        <p:nvSpPr>
          <p:cNvPr id="12" name="Rectangle 11"/>
          <p:cNvSpPr/>
          <p:nvPr/>
        </p:nvSpPr>
        <p:spPr>
          <a:xfrm>
            <a:off x="2064608" y="1735769"/>
            <a:ext cx="8227457" cy="369332"/>
          </a:xfrm>
          <a:prstGeom prst="rect">
            <a:avLst/>
          </a:prstGeom>
        </p:spPr>
        <p:txBody>
          <a:bodyPr wrap="square">
            <a:spAutoFit/>
          </a:bodyPr>
          <a:lstStyle/>
          <a:p>
            <a:pPr algn="ctr"/>
            <a:r>
              <a:rPr lang="ar-SA"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dirty="0">
              <a:solidFill>
                <a:srgbClr val="DDE9EC">
                  <a:lumMod val="75000"/>
                </a:srgbClr>
              </a:solidFill>
            </a:endParaRPr>
          </a:p>
        </p:txBody>
      </p:sp>
      <p:sp>
        <p:nvSpPr>
          <p:cNvPr id="14" name="Rectangle 13"/>
          <p:cNvSpPr/>
          <p:nvPr/>
        </p:nvSpPr>
        <p:spPr>
          <a:xfrm>
            <a:off x="2999660" y="3200773"/>
            <a:ext cx="2879569" cy="878179"/>
          </a:xfrm>
          <a:prstGeom prst="rect">
            <a:avLst/>
          </a:prstGeom>
        </p:spPr>
        <p:txBody>
          <a:bodyPr wrap="square" lIns="101590" tIns="50795" rIns="101590" bIns="50795">
            <a:spAutoFit/>
          </a:bodyPr>
          <a:lstStyle/>
          <a:p>
            <a:pPr>
              <a:lnSpc>
                <a:spcPct val="80000"/>
              </a:lnSpc>
              <a:spcBef>
                <a:spcPct val="20000"/>
              </a:spcBef>
            </a:pPr>
            <a:r>
              <a:rPr lang="en-US" dirty="0">
                <a:solidFill>
                  <a:schemeClr val="bg2">
                    <a:lumMod val="75000"/>
                  </a:schemeClr>
                </a:solidFill>
              </a:rPr>
              <a:t>Ali Al-</a:t>
            </a:r>
            <a:r>
              <a:rPr lang="en-US" dirty="0" err="1">
                <a:solidFill>
                  <a:schemeClr val="bg2">
                    <a:lumMod val="75000"/>
                  </a:schemeClr>
                </a:solidFill>
              </a:rPr>
              <a:t>Subaie</a:t>
            </a:r>
            <a:endParaRPr lang="en-US" dirty="0">
              <a:solidFill>
                <a:schemeClr val="bg2">
                  <a:lumMod val="75000"/>
                </a:schemeClr>
              </a:solidFill>
            </a:endParaRPr>
          </a:p>
          <a:p>
            <a:pPr>
              <a:lnSpc>
                <a:spcPct val="80000"/>
              </a:lnSpc>
              <a:spcBef>
                <a:spcPct val="20000"/>
              </a:spcBef>
            </a:pPr>
            <a:r>
              <a:rPr lang="en-US" dirty="0">
                <a:solidFill>
                  <a:schemeClr val="bg2">
                    <a:lumMod val="75000"/>
                  </a:schemeClr>
                </a:solidFill>
              </a:rPr>
              <a:t>Omar </a:t>
            </a:r>
            <a:r>
              <a:rPr lang="en-US" dirty="0" err="1">
                <a:solidFill>
                  <a:schemeClr val="bg2">
                    <a:lumMod val="75000"/>
                  </a:schemeClr>
                </a:solidFill>
              </a:rPr>
              <a:t>Albabtain</a:t>
            </a:r>
            <a:endParaRPr lang="en-US" dirty="0">
              <a:solidFill>
                <a:schemeClr val="bg2">
                  <a:lumMod val="75000"/>
                </a:schemeClr>
              </a:solidFill>
            </a:endParaRPr>
          </a:p>
          <a:p>
            <a:pPr>
              <a:lnSpc>
                <a:spcPct val="80000"/>
              </a:lnSpc>
              <a:spcBef>
                <a:spcPct val="20000"/>
              </a:spcBef>
            </a:pPr>
            <a:r>
              <a:rPr lang="en-US" dirty="0">
                <a:solidFill>
                  <a:schemeClr val="bg2">
                    <a:lumMod val="75000"/>
                  </a:schemeClr>
                </a:solidFill>
              </a:rPr>
              <a:t>Muhammad </a:t>
            </a:r>
            <a:r>
              <a:rPr lang="en-US" dirty="0" err="1">
                <a:solidFill>
                  <a:schemeClr val="bg2">
                    <a:lumMod val="75000"/>
                  </a:schemeClr>
                </a:solidFill>
              </a:rPr>
              <a:t>Almutlaq</a:t>
            </a:r>
            <a:endParaRPr lang="en-US" dirty="0">
              <a:solidFill>
                <a:schemeClr val="bg2">
                  <a:lumMod val="75000"/>
                </a:schemeClr>
              </a:solidFill>
            </a:endParaRPr>
          </a:p>
        </p:txBody>
      </p:sp>
      <p:sp>
        <p:nvSpPr>
          <p:cNvPr id="15" name="Rectangle 8"/>
          <p:cNvSpPr/>
          <p:nvPr/>
        </p:nvSpPr>
        <p:spPr>
          <a:xfrm>
            <a:off x="767413" y="3198580"/>
            <a:ext cx="2879569" cy="1678398"/>
          </a:xfrm>
          <a:prstGeom prst="rect">
            <a:avLst/>
          </a:prstGeom>
        </p:spPr>
        <p:txBody>
          <a:bodyPr wrap="square" lIns="101590" tIns="50795" rIns="101590" bIns="50795">
            <a:spAutoFit/>
          </a:bodyPr>
          <a:lstStyle/>
          <a:p>
            <a:pPr>
              <a:lnSpc>
                <a:spcPct val="80000"/>
              </a:lnSpc>
              <a:spcBef>
                <a:spcPct val="20000"/>
              </a:spcBef>
            </a:pPr>
            <a:r>
              <a:rPr lang="en-US" dirty="0" err="1">
                <a:solidFill>
                  <a:schemeClr val="bg2">
                    <a:lumMod val="75000"/>
                  </a:schemeClr>
                </a:solidFill>
              </a:rPr>
              <a:t>Nouf</a:t>
            </a:r>
            <a:r>
              <a:rPr lang="en-US" dirty="0">
                <a:solidFill>
                  <a:schemeClr val="bg2">
                    <a:lumMod val="75000"/>
                  </a:schemeClr>
                </a:solidFill>
              </a:rPr>
              <a:t> </a:t>
            </a:r>
            <a:r>
              <a:rPr lang="en-US" dirty="0" err="1">
                <a:solidFill>
                  <a:schemeClr val="bg2">
                    <a:lumMod val="75000"/>
                  </a:schemeClr>
                </a:solidFill>
              </a:rPr>
              <a:t>Alaqeel</a:t>
            </a:r>
            <a:endParaRPr lang="en-US" dirty="0">
              <a:solidFill>
                <a:schemeClr val="bg2">
                  <a:lumMod val="75000"/>
                </a:schemeClr>
              </a:solidFill>
            </a:endParaRPr>
          </a:p>
          <a:p>
            <a:pPr>
              <a:lnSpc>
                <a:spcPct val="80000"/>
              </a:lnSpc>
              <a:spcBef>
                <a:spcPct val="20000"/>
              </a:spcBef>
            </a:pPr>
            <a:r>
              <a:rPr lang="en-US" dirty="0" err="1" smtClean="0">
                <a:solidFill>
                  <a:schemeClr val="bg2">
                    <a:lumMod val="75000"/>
                  </a:schemeClr>
                </a:solidFill>
              </a:rPr>
              <a:t>Leena</a:t>
            </a:r>
            <a:r>
              <a:rPr lang="en-US" dirty="0" smtClean="0">
                <a:solidFill>
                  <a:schemeClr val="bg2">
                    <a:lumMod val="75000"/>
                  </a:schemeClr>
                </a:solidFill>
              </a:rPr>
              <a:t> </a:t>
            </a:r>
            <a:r>
              <a:rPr lang="en-US" dirty="0" err="1">
                <a:solidFill>
                  <a:schemeClr val="bg2">
                    <a:lumMod val="75000"/>
                  </a:schemeClr>
                </a:solidFill>
              </a:rPr>
              <a:t>Alwakeel</a:t>
            </a:r>
            <a:endParaRPr lang="en-US" dirty="0">
              <a:solidFill>
                <a:schemeClr val="bg2">
                  <a:lumMod val="75000"/>
                </a:schemeClr>
              </a:solidFill>
            </a:endParaRPr>
          </a:p>
          <a:p>
            <a:pPr>
              <a:lnSpc>
                <a:spcPct val="80000"/>
              </a:lnSpc>
              <a:spcBef>
                <a:spcPct val="20000"/>
              </a:spcBef>
            </a:pPr>
            <a:r>
              <a:rPr lang="en-US" dirty="0" err="1">
                <a:solidFill>
                  <a:schemeClr val="bg2">
                    <a:lumMod val="75000"/>
                  </a:schemeClr>
                </a:solidFill>
              </a:rPr>
              <a:t>Ruba</a:t>
            </a:r>
            <a:r>
              <a:rPr lang="en-US" dirty="0">
                <a:solidFill>
                  <a:schemeClr val="bg2">
                    <a:lumMod val="75000"/>
                  </a:schemeClr>
                </a:solidFill>
              </a:rPr>
              <a:t> </a:t>
            </a:r>
            <a:r>
              <a:rPr lang="en-US" dirty="0" err="1">
                <a:solidFill>
                  <a:schemeClr val="bg2">
                    <a:lumMod val="75000"/>
                  </a:schemeClr>
                </a:solidFill>
              </a:rPr>
              <a:t>Barnawi</a:t>
            </a:r>
            <a:endParaRPr lang="en-US" dirty="0">
              <a:solidFill>
                <a:schemeClr val="bg2">
                  <a:lumMod val="75000"/>
                </a:schemeClr>
              </a:solidFill>
            </a:endParaRPr>
          </a:p>
          <a:p>
            <a:pPr>
              <a:lnSpc>
                <a:spcPct val="80000"/>
              </a:lnSpc>
              <a:spcBef>
                <a:spcPct val="20000"/>
              </a:spcBef>
            </a:pPr>
            <a:r>
              <a:rPr lang="en-US" dirty="0" err="1">
                <a:solidFill>
                  <a:schemeClr val="bg2">
                    <a:lumMod val="75000"/>
                  </a:schemeClr>
                </a:solidFill>
              </a:rPr>
              <a:t>Sondos</a:t>
            </a:r>
            <a:r>
              <a:rPr lang="en-US" dirty="0">
                <a:solidFill>
                  <a:schemeClr val="bg2">
                    <a:lumMod val="75000"/>
                  </a:schemeClr>
                </a:solidFill>
              </a:rPr>
              <a:t> </a:t>
            </a:r>
            <a:r>
              <a:rPr lang="en-US" dirty="0" err="1">
                <a:solidFill>
                  <a:schemeClr val="bg2">
                    <a:lumMod val="75000"/>
                  </a:schemeClr>
                </a:solidFill>
              </a:rPr>
              <a:t>Alhawamdeh</a:t>
            </a:r>
            <a:endParaRPr lang="en-US" dirty="0">
              <a:solidFill>
                <a:schemeClr val="bg2">
                  <a:lumMod val="75000"/>
                </a:schemeClr>
              </a:solidFill>
            </a:endParaRPr>
          </a:p>
          <a:p>
            <a:pPr>
              <a:lnSpc>
                <a:spcPct val="80000"/>
              </a:lnSpc>
              <a:spcBef>
                <a:spcPct val="20000"/>
              </a:spcBef>
            </a:pPr>
            <a:r>
              <a:rPr lang="en-US" dirty="0" err="1">
                <a:solidFill>
                  <a:schemeClr val="bg2">
                    <a:lumMod val="75000"/>
                  </a:schemeClr>
                </a:solidFill>
              </a:rPr>
              <a:t>Heba</a:t>
            </a:r>
            <a:r>
              <a:rPr lang="en-US" dirty="0">
                <a:solidFill>
                  <a:schemeClr val="bg2">
                    <a:lumMod val="75000"/>
                  </a:schemeClr>
                </a:solidFill>
              </a:rPr>
              <a:t> </a:t>
            </a:r>
            <a:r>
              <a:rPr lang="en-US" dirty="0" err="1">
                <a:solidFill>
                  <a:schemeClr val="bg2">
                    <a:lumMod val="75000"/>
                  </a:schemeClr>
                </a:solidFill>
              </a:rPr>
              <a:t>Alnasser</a:t>
            </a:r>
            <a:endParaRPr lang="en-US" dirty="0">
              <a:solidFill>
                <a:schemeClr val="bg2">
                  <a:lumMod val="75000"/>
                </a:schemeClr>
              </a:solidFill>
            </a:endParaRPr>
          </a:p>
          <a:p>
            <a:r>
              <a:rPr lang="en-US" sz="1600" dirty="0">
                <a:solidFill>
                  <a:schemeClr val="bg2">
                    <a:lumMod val="75000"/>
                  </a:schemeClr>
                </a:solidFill>
              </a:rPr>
              <a:t> </a:t>
            </a:r>
          </a:p>
        </p:txBody>
      </p:sp>
    </p:spTree>
    <p:extLst>
      <p:ext uri="{BB962C8B-B14F-4D97-AF65-F5344CB8AC3E}">
        <p14:creationId xmlns:p14="http://schemas.microsoft.com/office/powerpoint/2010/main" val="939290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52398" y="1285860"/>
            <a:ext cx="7715304" cy="4214842"/>
          </a:xfrm>
          <a:prstGeom prst="rect">
            <a:avLst/>
          </a:prstGeom>
          <a:solidFill>
            <a:schemeClr val="accent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 name="Title 1"/>
          <p:cNvSpPr>
            <a:spLocks noGrp="1"/>
          </p:cNvSpPr>
          <p:nvPr>
            <p:ph type="title"/>
          </p:nvPr>
        </p:nvSpPr>
        <p:spPr/>
        <p:txBody>
          <a:bodyPr>
            <a:normAutofit fontScale="90000"/>
          </a:bodyPr>
          <a:lstStyle/>
          <a:p>
            <a:r>
              <a:rPr lang="en-US" dirty="0" smtClean="0"/>
              <a:t>Motor Conduction </a:t>
            </a:r>
            <a:r>
              <a:rPr lang="en-US" dirty="0"/>
              <a:t>S</a:t>
            </a:r>
            <a:r>
              <a:rPr lang="en-US" dirty="0" smtClean="0"/>
              <a:t>tudies: Compound Muscle Action Potential (CMAP)</a:t>
            </a:r>
            <a:endParaRPr lang="en-US" dirty="0"/>
          </a:p>
        </p:txBody>
      </p:sp>
      <p:sp>
        <p:nvSpPr>
          <p:cNvPr id="3" name="Content Placeholder 2"/>
          <p:cNvSpPr>
            <a:spLocks noGrp="1"/>
          </p:cNvSpPr>
          <p:nvPr>
            <p:ph sz="quarter" idx="1"/>
          </p:nvPr>
        </p:nvSpPr>
        <p:spPr>
          <a:xfrm>
            <a:off x="609600" y="1219200"/>
            <a:ext cx="7415226" cy="3781436"/>
          </a:xfrm>
        </p:spPr>
        <p:txBody>
          <a:bodyPr>
            <a:normAutofit/>
          </a:bodyPr>
          <a:lstStyle/>
          <a:p>
            <a:endParaRPr lang="en-US" sz="2000" dirty="0" smtClean="0"/>
          </a:p>
          <a:p>
            <a:r>
              <a:rPr lang="en-US" sz="2000" dirty="0" smtClean="0"/>
              <a:t>Muscle CMAP is the recorded potential in the motor test.</a:t>
            </a:r>
          </a:p>
          <a:p>
            <a:r>
              <a:rPr lang="en-US" sz="2000" dirty="0" smtClean="0"/>
              <a:t>Represents the summation of all underlying muscle fiber action potentials.</a:t>
            </a:r>
          </a:p>
          <a:p>
            <a:r>
              <a:rPr lang="en-US" sz="2000" dirty="0" smtClean="0"/>
              <a:t>It is a biphasic </a:t>
            </a:r>
            <a:r>
              <a:rPr lang="x-none" sz="2000" dirty="0" smtClean="0"/>
              <a:t>(ثنائية الموجة</a:t>
            </a:r>
            <a:r>
              <a:rPr lang="en-US" sz="2000" dirty="0" smtClean="0"/>
              <a:t> ) potential with an initial upward deflection from baseline. </a:t>
            </a:r>
          </a:p>
          <a:p>
            <a:r>
              <a:rPr lang="en-US" sz="2000" dirty="0" smtClean="0"/>
              <a:t>For each procedure we measure  </a:t>
            </a:r>
            <a:endParaRPr lang="en-US" sz="2000" dirty="0"/>
          </a:p>
        </p:txBody>
      </p:sp>
      <p:grpSp>
        <p:nvGrpSpPr>
          <p:cNvPr id="4" name="Group 3"/>
          <p:cNvGrpSpPr/>
          <p:nvPr/>
        </p:nvGrpSpPr>
        <p:grpSpPr>
          <a:xfrm>
            <a:off x="4524364" y="3286124"/>
            <a:ext cx="2966638" cy="1435870"/>
            <a:chOff x="7615272" y="647762"/>
            <a:chExt cx="6096000" cy="3164062"/>
          </a:xfrm>
        </p:grpSpPr>
        <p:sp>
          <p:nvSpPr>
            <p:cNvPr id="5" name="Left Brace 4"/>
            <p:cNvSpPr/>
            <p:nvPr/>
          </p:nvSpPr>
          <p:spPr>
            <a:xfrm>
              <a:off x="7615272" y="647762"/>
              <a:ext cx="406400" cy="946687"/>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6" name="Group 5"/>
            <p:cNvGrpSpPr/>
            <p:nvPr/>
          </p:nvGrpSpPr>
          <p:grpSpPr>
            <a:xfrm>
              <a:off x="8184232" y="647762"/>
              <a:ext cx="5527040" cy="946687"/>
              <a:chOff x="2600959" y="1127302"/>
              <a:chExt cx="5527040" cy="946687"/>
            </a:xfrm>
          </p:grpSpPr>
          <p:sp>
            <p:nvSpPr>
              <p:cNvPr id="15" name="Rectangle 14"/>
              <p:cNvSpPr/>
              <p:nvPr/>
            </p:nvSpPr>
            <p:spPr>
              <a:xfrm>
                <a:off x="2600959" y="1127302"/>
                <a:ext cx="5527040" cy="94668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15"/>
              <p:cNvSpPr/>
              <p:nvPr/>
            </p:nvSpPr>
            <p:spPr>
              <a:xfrm>
                <a:off x="2600959" y="1127302"/>
                <a:ext cx="5527040" cy="9466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285750" lvl="1" indent="-285750" algn="l" defTabSz="2000250">
                  <a:lnSpc>
                    <a:spcPct val="90000"/>
                  </a:lnSpc>
                  <a:spcBef>
                    <a:spcPct val="0"/>
                  </a:spcBef>
                  <a:spcAft>
                    <a:spcPct val="15000"/>
                  </a:spcAft>
                  <a:buChar char="••"/>
                </a:pPr>
                <a:r>
                  <a:rPr lang="en-US" kern="1200" dirty="0" smtClean="0"/>
                  <a:t>Amplitude </a:t>
                </a:r>
                <a:endParaRPr lang="en-US" kern="1200" dirty="0"/>
              </a:p>
            </p:txBody>
          </p:sp>
        </p:grpSp>
        <p:sp>
          <p:nvSpPr>
            <p:cNvPr id="7" name="Left Brace 6"/>
            <p:cNvSpPr/>
            <p:nvPr/>
          </p:nvSpPr>
          <p:spPr>
            <a:xfrm>
              <a:off x="7615272" y="1756449"/>
              <a:ext cx="406400" cy="946687"/>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8" name="Group 7"/>
            <p:cNvGrpSpPr/>
            <p:nvPr/>
          </p:nvGrpSpPr>
          <p:grpSpPr>
            <a:xfrm>
              <a:off x="8184232" y="1756449"/>
              <a:ext cx="5527040" cy="946687"/>
              <a:chOff x="2600959" y="2235989"/>
              <a:chExt cx="5527040" cy="946687"/>
            </a:xfrm>
          </p:grpSpPr>
          <p:sp>
            <p:nvSpPr>
              <p:cNvPr id="13" name="Rectangle 12"/>
              <p:cNvSpPr/>
              <p:nvPr/>
            </p:nvSpPr>
            <p:spPr>
              <a:xfrm>
                <a:off x="2600959" y="2235989"/>
                <a:ext cx="5527040" cy="94668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13"/>
              <p:cNvSpPr/>
              <p:nvPr/>
            </p:nvSpPr>
            <p:spPr>
              <a:xfrm>
                <a:off x="2600959" y="2235989"/>
                <a:ext cx="5527040" cy="9466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285750" lvl="1" indent="-285750" algn="l" defTabSz="2000250">
                  <a:lnSpc>
                    <a:spcPct val="90000"/>
                  </a:lnSpc>
                  <a:spcBef>
                    <a:spcPct val="0"/>
                  </a:spcBef>
                  <a:spcAft>
                    <a:spcPct val="15000"/>
                  </a:spcAft>
                  <a:buChar char="••"/>
                </a:pPr>
                <a:r>
                  <a:rPr lang="en-US" kern="1200" dirty="0" smtClean="0"/>
                  <a:t>Latency </a:t>
                </a:r>
                <a:endParaRPr lang="en-US" kern="1200" dirty="0"/>
              </a:p>
            </p:txBody>
          </p:sp>
        </p:grpSp>
        <p:sp>
          <p:nvSpPr>
            <p:cNvPr id="9" name="Left Brace 8"/>
            <p:cNvSpPr/>
            <p:nvPr/>
          </p:nvSpPr>
          <p:spPr>
            <a:xfrm>
              <a:off x="7615272" y="2865137"/>
              <a:ext cx="406400" cy="946687"/>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10" name="Group 9"/>
            <p:cNvGrpSpPr/>
            <p:nvPr/>
          </p:nvGrpSpPr>
          <p:grpSpPr>
            <a:xfrm>
              <a:off x="8184232" y="2865137"/>
              <a:ext cx="5527040" cy="946687"/>
              <a:chOff x="2600959" y="3344677"/>
              <a:chExt cx="5527040" cy="946687"/>
            </a:xfrm>
          </p:grpSpPr>
          <p:sp>
            <p:nvSpPr>
              <p:cNvPr id="11" name="Rectangle 10"/>
              <p:cNvSpPr/>
              <p:nvPr/>
            </p:nvSpPr>
            <p:spPr>
              <a:xfrm>
                <a:off x="2600959" y="3344677"/>
                <a:ext cx="5527040" cy="94668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2" name="Rectangle 11"/>
              <p:cNvSpPr/>
              <p:nvPr/>
            </p:nvSpPr>
            <p:spPr>
              <a:xfrm>
                <a:off x="2600959" y="3344677"/>
                <a:ext cx="5527040" cy="9466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285750" lvl="1" indent="-285750" algn="l" defTabSz="2000250">
                  <a:lnSpc>
                    <a:spcPct val="90000"/>
                  </a:lnSpc>
                  <a:spcBef>
                    <a:spcPct val="0"/>
                  </a:spcBef>
                  <a:spcAft>
                    <a:spcPct val="15000"/>
                  </a:spcAft>
                  <a:buChar char="••"/>
                </a:pPr>
                <a:r>
                  <a:rPr lang="en-US" kern="1200" dirty="0" smtClean="0"/>
                  <a:t>Duration</a:t>
                </a:r>
                <a:endParaRPr lang="en-US" kern="1200" dirty="0"/>
              </a:p>
            </p:txBody>
          </p:sp>
        </p:grpSp>
      </p:grpSp>
      <p:pic>
        <p:nvPicPr>
          <p:cNvPr id="19" name="Content Placeholder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8239140" y="1285860"/>
            <a:ext cx="3643338" cy="3643338"/>
          </a:xfrm>
          <a:prstGeom prst="rect">
            <a:avLst/>
          </a:prstGeom>
          <a:noFill/>
        </p:spPr>
      </p:pic>
      <p:sp>
        <p:nvSpPr>
          <p:cNvPr id="17" name="Rectangle 16"/>
          <p:cNvSpPr/>
          <p:nvPr/>
        </p:nvSpPr>
        <p:spPr>
          <a:xfrm>
            <a:off x="809588" y="6000768"/>
            <a:ext cx="9858444" cy="338554"/>
          </a:xfrm>
          <a:prstGeom prst="rect">
            <a:avLst/>
          </a:prstGeom>
        </p:spPr>
        <p:txBody>
          <a:bodyPr wrap="square">
            <a:spAutoFit/>
          </a:bodyPr>
          <a:lstStyle/>
          <a:p>
            <a:r>
              <a:rPr lang="en-US" sz="1600" dirty="0"/>
              <a:t>A motor conduction velocity can be calculated </a:t>
            </a:r>
            <a:r>
              <a:rPr lang="en-US" sz="1600" dirty="0">
                <a:solidFill>
                  <a:srgbClr val="FF0000"/>
                </a:solidFill>
              </a:rPr>
              <a:t>after two sites of stimulation</a:t>
            </a:r>
            <a:r>
              <a:rPr lang="en-US" sz="1600" dirty="0"/>
              <a:t>, one distal and one proximal. </a:t>
            </a:r>
            <a:endParaRPr lang="en-US" sz="1600" dirty="0">
              <a:effectLst/>
            </a:endParaRPr>
          </a:p>
        </p:txBody>
      </p:sp>
      <p:sp>
        <p:nvSpPr>
          <p:cNvPr id="21" name="Rectangle 20"/>
          <p:cNvSpPr/>
          <p:nvPr/>
        </p:nvSpPr>
        <p:spPr>
          <a:xfrm>
            <a:off x="4810116" y="4857760"/>
            <a:ext cx="2689752" cy="42961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342900" indent="-342900">
              <a:buFont typeface="Arial" charset="0"/>
              <a:buChar char="•"/>
            </a:pPr>
            <a:r>
              <a:rPr lang="en-US" dirty="0"/>
              <a:t>Conduction Velocity </a:t>
            </a:r>
          </a:p>
        </p:txBody>
      </p:sp>
      <p:sp>
        <p:nvSpPr>
          <p:cNvPr id="22" name="Left Brace 21"/>
          <p:cNvSpPr/>
          <p:nvPr/>
        </p:nvSpPr>
        <p:spPr>
          <a:xfrm>
            <a:off x="4524364" y="4857760"/>
            <a:ext cx="197776" cy="429612"/>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18" name="TextBox 17"/>
          <p:cNvSpPr txBox="1"/>
          <p:nvPr/>
        </p:nvSpPr>
        <p:spPr>
          <a:xfrm>
            <a:off x="809588" y="5572141"/>
            <a:ext cx="10715700" cy="584775"/>
          </a:xfrm>
          <a:prstGeom prst="rect">
            <a:avLst/>
          </a:prstGeom>
          <a:noFill/>
        </p:spPr>
        <p:txBody>
          <a:bodyPr wrap="square" rtlCol="0">
            <a:spAutoFit/>
          </a:bodyPr>
          <a:lstStyle/>
          <a:p>
            <a:r>
              <a:rPr lang="en-US" sz="1600" dirty="0">
                <a:solidFill>
                  <a:srgbClr val="FF0000"/>
                </a:solidFill>
              </a:rPr>
              <a:t>For each stimulation </a:t>
            </a:r>
            <a:r>
              <a:rPr lang="en-US" sz="1600" dirty="0" smtClean="0">
                <a:solidFill>
                  <a:srgbClr val="FF0000"/>
                </a:solidFill>
              </a:rPr>
              <a:t>site</a:t>
            </a:r>
            <a:r>
              <a:rPr lang="en-US" sz="1600" dirty="0" smtClean="0"/>
              <a:t>: </a:t>
            </a:r>
            <a:r>
              <a:rPr lang="en-US" sz="1600" dirty="0"/>
              <a:t>the latency, amplitude, duration, of the CMAP are measured . </a:t>
            </a:r>
          </a:p>
          <a:p>
            <a:endParaRPr lang="en-US" sz="1600" dirty="0"/>
          </a:p>
        </p:txBody>
      </p:sp>
      <p:sp>
        <p:nvSpPr>
          <p:cNvPr id="24" name="Slide Number Placeholder 23"/>
          <p:cNvSpPr>
            <a:spLocks noGrp="1"/>
          </p:cNvSpPr>
          <p:nvPr>
            <p:ph type="sldNum" sz="quarter" idx="12"/>
          </p:nvPr>
        </p:nvSpPr>
        <p:spPr/>
        <p:txBody>
          <a:bodyPr/>
          <a:lstStyle/>
          <a:p>
            <a:fld id="{4929A69E-7D8F-4515-9605-0315ABD4F316}" type="slidenum">
              <a:rPr lang="en-US" smtClean="0"/>
              <a:pPr/>
              <a:t>4</a:t>
            </a:fld>
            <a:endParaRPr lang="en-US" dirty="0"/>
          </a:p>
        </p:txBody>
      </p:sp>
      <p:sp>
        <p:nvSpPr>
          <p:cNvPr id="25" name="TextBox 24"/>
          <p:cNvSpPr txBox="1"/>
          <p:nvPr/>
        </p:nvSpPr>
        <p:spPr>
          <a:xfrm>
            <a:off x="9552384" y="725054"/>
            <a:ext cx="2448272" cy="307777"/>
          </a:xfrm>
          <a:prstGeom prst="rect">
            <a:avLst/>
          </a:prstGeom>
          <a:solidFill>
            <a:schemeClr val="bg2"/>
          </a:solidFill>
          <a:ln>
            <a:solidFill>
              <a:schemeClr val="accent2"/>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685317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453190" y="776838"/>
            <a:ext cx="5214974" cy="3437980"/>
          </a:xfrm>
          <a:prstGeom prst="rect">
            <a:avLst/>
          </a:prstGeom>
          <a:solidFill>
            <a:schemeClr val="accent2">
              <a:alpha val="23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Rectangle 11"/>
          <p:cNvSpPr/>
          <p:nvPr/>
        </p:nvSpPr>
        <p:spPr>
          <a:xfrm>
            <a:off x="6453190" y="4286256"/>
            <a:ext cx="5214974" cy="2071702"/>
          </a:xfrm>
          <a:prstGeom prst="rect">
            <a:avLst/>
          </a:prstGeom>
          <a:solidFill>
            <a:schemeClr val="accent2">
              <a:alpha val="23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Rectangle 10"/>
          <p:cNvSpPr/>
          <p:nvPr/>
        </p:nvSpPr>
        <p:spPr>
          <a:xfrm>
            <a:off x="666712" y="4286256"/>
            <a:ext cx="5357850" cy="2071702"/>
          </a:xfrm>
          <a:prstGeom prst="rect">
            <a:avLst/>
          </a:prstGeom>
          <a:solidFill>
            <a:schemeClr val="accent2">
              <a:alpha val="23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Rectangle 9"/>
          <p:cNvSpPr/>
          <p:nvPr/>
        </p:nvSpPr>
        <p:spPr>
          <a:xfrm>
            <a:off x="666712" y="776838"/>
            <a:ext cx="5357850" cy="3437980"/>
          </a:xfrm>
          <a:prstGeom prst="rect">
            <a:avLst/>
          </a:prstGeom>
          <a:solidFill>
            <a:schemeClr val="accent2">
              <a:alpha val="23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Rectangle 1"/>
          <p:cNvSpPr/>
          <p:nvPr/>
        </p:nvSpPr>
        <p:spPr>
          <a:xfrm>
            <a:off x="738150" y="4287463"/>
            <a:ext cx="5214974" cy="1754326"/>
          </a:xfrm>
          <a:prstGeom prst="rect">
            <a:avLst/>
          </a:prstGeom>
        </p:spPr>
        <p:txBody>
          <a:bodyPr wrap="square">
            <a:spAutoFit/>
          </a:bodyPr>
          <a:lstStyle/>
          <a:p>
            <a:r>
              <a:rPr lang="en-US" b="1" u="sng" dirty="0" smtClean="0"/>
              <a:t>Latency </a:t>
            </a:r>
          </a:p>
          <a:p>
            <a:endParaRPr lang="en-US" b="1" u="sng" dirty="0"/>
          </a:p>
          <a:p>
            <a:pPr>
              <a:buFont typeface="Arial" pitchFamily="34" charset="0"/>
              <a:buChar char="•"/>
            </a:pPr>
            <a:r>
              <a:rPr lang="en-US" dirty="0" smtClean="0"/>
              <a:t> The latency is the time from the stimulus to the initial deflection from baseline </a:t>
            </a:r>
          </a:p>
          <a:p>
            <a:pPr>
              <a:buFont typeface="Arial" pitchFamily="34" charset="0"/>
              <a:buChar char="•"/>
            </a:pPr>
            <a:r>
              <a:rPr lang="en-US" dirty="0" smtClean="0"/>
              <a:t>Latency </a:t>
            </a:r>
            <a:r>
              <a:rPr lang="en-US" dirty="0"/>
              <a:t>measurements usually are made in milliseconds (ms). </a:t>
            </a:r>
          </a:p>
        </p:txBody>
      </p:sp>
      <p:sp>
        <p:nvSpPr>
          <p:cNvPr id="3" name="Rectangle 2"/>
          <p:cNvSpPr/>
          <p:nvPr/>
        </p:nvSpPr>
        <p:spPr>
          <a:xfrm>
            <a:off x="6536513" y="776838"/>
            <a:ext cx="5000659" cy="2862322"/>
          </a:xfrm>
          <a:prstGeom prst="rect">
            <a:avLst/>
          </a:prstGeom>
        </p:spPr>
        <p:txBody>
          <a:bodyPr wrap="square">
            <a:spAutoFit/>
          </a:bodyPr>
          <a:lstStyle/>
          <a:p>
            <a:r>
              <a:rPr lang="en-US" b="1" u="sng" dirty="0"/>
              <a:t>Conduction </a:t>
            </a:r>
            <a:r>
              <a:rPr lang="en-US" b="1" u="sng" dirty="0" smtClean="0"/>
              <a:t>Velocity</a:t>
            </a:r>
          </a:p>
          <a:p>
            <a:r>
              <a:rPr lang="en-US" b="1" u="sng" dirty="0" smtClean="0"/>
              <a:t> </a:t>
            </a:r>
            <a:endParaRPr lang="en-US" dirty="0" smtClean="0"/>
          </a:p>
          <a:p>
            <a:r>
              <a:rPr lang="en-US" dirty="0" smtClean="0"/>
              <a:t>• </a:t>
            </a:r>
            <a:r>
              <a:rPr lang="en-US" dirty="0"/>
              <a:t>It’s measurement of the speed of the fastest conducting nerve axons </a:t>
            </a:r>
          </a:p>
          <a:p>
            <a:endParaRPr lang="en-US" dirty="0" smtClean="0"/>
          </a:p>
          <a:p>
            <a:r>
              <a:rPr lang="en-US" dirty="0" smtClean="0"/>
              <a:t>• It </a:t>
            </a:r>
            <a:r>
              <a:rPr lang="en-US" dirty="0"/>
              <a:t>is calculated by dividing the change in distance (between proximal stimulation site &amp; distal stimulation site in mm) by the change in time (proximal latency in </a:t>
            </a:r>
            <a:r>
              <a:rPr lang="en-US" dirty="0" smtClean="0"/>
              <a:t>milliseconds (</a:t>
            </a:r>
            <a:r>
              <a:rPr lang="en-US" dirty="0" err="1" smtClean="0"/>
              <a:t>ms</a:t>
            </a:r>
            <a:r>
              <a:rPr lang="en-US" dirty="0" smtClean="0"/>
              <a:t>) </a:t>
            </a:r>
            <a:r>
              <a:rPr lang="en-US" dirty="0"/>
              <a:t>minus distal latency in ms) </a:t>
            </a:r>
            <a:endParaRPr lang="en-US" dirty="0">
              <a:effectLst/>
            </a:endParaRPr>
          </a:p>
        </p:txBody>
      </p:sp>
      <p:sp>
        <p:nvSpPr>
          <p:cNvPr id="6" name="Rectangle 5"/>
          <p:cNvSpPr/>
          <p:nvPr/>
        </p:nvSpPr>
        <p:spPr>
          <a:xfrm>
            <a:off x="738150" y="776838"/>
            <a:ext cx="5214974" cy="3416320"/>
          </a:xfrm>
          <a:prstGeom prst="rect">
            <a:avLst/>
          </a:prstGeom>
        </p:spPr>
        <p:txBody>
          <a:bodyPr wrap="square">
            <a:spAutoFit/>
          </a:bodyPr>
          <a:lstStyle/>
          <a:p>
            <a:r>
              <a:rPr lang="en-US" b="1" u="sng" dirty="0"/>
              <a:t>Amplitude </a:t>
            </a:r>
            <a:endParaRPr lang="en-US" b="1" u="sng" dirty="0" smtClean="0"/>
          </a:p>
          <a:p>
            <a:endParaRPr lang="en-US" b="1" u="sng" dirty="0"/>
          </a:p>
          <a:p>
            <a:r>
              <a:rPr lang="en-US" dirty="0"/>
              <a:t>• it is most commonly measured from baseline to the peak (baseline-to-peak) and less commonly from the first upward peak to the next downward peak (peak-to-peak). </a:t>
            </a:r>
            <a:endParaRPr lang="en-US" dirty="0" smtClean="0"/>
          </a:p>
          <a:p>
            <a:endParaRPr lang="en-US" dirty="0" smtClean="0"/>
          </a:p>
          <a:p>
            <a:r>
              <a:rPr lang="en-US" dirty="0" smtClean="0">
                <a:solidFill>
                  <a:srgbClr val="CC0000"/>
                </a:solidFill>
              </a:rPr>
              <a:t>CMAP amplitude reflects the number of muscle fibers that depolarize. </a:t>
            </a:r>
          </a:p>
          <a:p>
            <a:r>
              <a:rPr lang="en-US" dirty="0" smtClean="0"/>
              <a:t>• low CMAP amplitudes most often result from loss of axons (as in a typical axonal neuropathy) </a:t>
            </a:r>
          </a:p>
          <a:p>
            <a:r>
              <a:rPr lang="en-US" dirty="0" smtClean="0"/>
              <a:t>• average CMAP amplitude </a:t>
            </a:r>
            <a:r>
              <a:rPr lang="en-US" dirty="0" smtClean="0">
                <a:solidFill>
                  <a:schemeClr val="accent4">
                    <a:lumMod val="75000"/>
                  </a:schemeClr>
                </a:solidFill>
              </a:rPr>
              <a:t>3 mv </a:t>
            </a:r>
          </a:p>
        </p:txBody>
      </p:sp>
      <p:sp>
        <p:nvSpPr>
          <p:cNvPr id="8" name="Rectangle 7"/>
          <p:cNvSpPr/>
          <p:nvPr/>
        </p:nvSpPr>
        <p:spPr>
          <a:xfrm>
            <a:off x="6536512" y="4241926"/>
            <a:ext cx="5131651" cy="2031325"/>
          </a:xfrm>
          <a:prstGeom prst="rect">
            <a:avLst/>
          </a:prstGeom>
        </p:spPr>
        <p:txBody>
          <a:bodyPr wrap="square">
            <a:spAutoFit/>
          </a:bodyPr>
          <a:lstStyle/>
          <a:p>
            <a:r>
              <a:rPr lang="en-US" b="1" u="sng" dirty="0"/>
              <a:t>Duration </a:t>
            </a:r>
            <a:endParaRPr lang="en-US" b="1" u="sng" dirty="0" smtClean="0"/>
          </a:p>
          <a:p>
            <a:endParaRPr lang="en-US" b="1" u="sng" dirty="0"/>
          </a:p>
          <a:p>
            <a:r>
              <a:rPr lang="en-US" dirty="0"/>
              <a:t>• This is measured from the initial deflection from baseline to the final return </a:t>
            </a:r>
          </a:p>
          <a:p>
            <a:r>
              <a:rPr lang="en-US" dirty="0"/>
              <a:t>• Duration characteristically increases in conditions that result in slowing of some motor fibers (e.g., in a demyelinating lesion). </a:t>
            </a:r>
            <a:endParaRPr lang="en-US" dirty="0">
              <a:effectLst/>
            </a:endParaRPr>
          </a:p>
        </p:txBody>
      </p:sp>
      <p:sp>
        <p:nvSpPr>
          <p:cNvPr id="9" name="TextBox 8"/>
          <p:cNvSpPr txBox="1"/>
          <p:nvPr/>
        </p:nvSpPr>
        <p:spPr>
          <a:xfrm>
            <a:off x="504845" y="169476"/>
            <a:ext cx="3265638" cy="523220"/>
          </a:xfrm>
          <a:prstGeom prst="rect">
            <a:avLst/>
          </a:prstGeom>
          <a:noFill/>
        </p:spPr>
        <p:txBody>
          <a:bodyPr wrap="none" rtlCol="1">
            <a:spAutoFit/>
          </a:bodyPr>
          <a:lstStyle/>
          <a:p>
            <a:r>
              <a:rPr lang="en-US" sz="2800" dirty="0" smtClean="0">
                <a:solidFill>
                  <a:srgbClr val="FF0000"/>
                </a:solidFill>
                <a:latin typeface="+mj-lt"/>
              </a:rPr>
              <a:t>Important Notes: </a:t>
            </a:r>
            <a:endParaRPr lang="ar-SA" sz="2800" dirty="0">
              <a:solidFill>
                <a:srgbClr val="FF0000"/>
              </a:solidFill>
              <a:latin typeface="+mj-lt"/>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pPr/>
              <a:t>5</a:t>
            </a:fld>
            <a:endParaRPr lang="en-US" dirty="0"/>
          </a:p>
        </p:txBody>
      </p:sp>
      <p:sp>
        <p:nvSpPr>
          <p:cNvPr id="15" name="TextBox 14"/>
          <p:cNvSpPr txBox="1"/>
          <p:nvPr/>
        </p:nvSpPr>
        <p:spPr>
          <a:xfrm>
            <a:off x="7878201" y="279454"/>
            <a:ext cx="2448272" cy="307777"/>
          </a:xfrm>
          <a:prstGeom prst="rect">
            <a:avLst/>
          </a:prstGeom>
          <a:solidFill>
            <a:schemeClr val="bg2"/>
          </a:solidFill>
          <a:ln>
            <a:solidFill>
              <a:schemeClr val="accent2"/>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746725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484864"/>
            <a:ext cx="10972800" cy="519673"/>
          </a:xfrm>
        </p:spPr>
        <p:txBody>
          <a:bodyPr>
            <a:normAutofit fontScale="90000"/>
          </a:bodyPr>
          <a:lstStyle/>
          <a:p>
            <a:r>
              <a:rPr lang="en-US"/>
              <a:t>MCS </a:t>
            </a:r>
            <a:r>
              <a:rPr lang="en-US" smtClean="0"/>
              <a:t>Procedure  </a:t>
            </a:r>
            <a:endParaRPr lang="en-US" dirty="0"/>
          </a:p>
        </p:txBody>
      </p:sp>
      <p:sp>
        <p:nvSpPr>
          <p:cNvPr id="3" name="Content Placeholder 2"/>
          <p:cNvSpPr>
            <a:spLocks noGrp="1"/>
          </p:cNvSpPr>
          <p:nvPr>
            <p:ph sz="quarter" idx="1"/>
          </p:nvPr>
        </p:nvSpPr>
        <p:spPr>
          <a:xfrm>
            <a:off x="454927" y="1268760"/>
            <a:ext cx="10972800" cy="4937760"/>
          </a:xfrm>
        </p:spPr>
        <p:txBody>
          <a:bodyPr/>
          <a:lstStyle/>
          <a:p>
            <a:r>
              <a:rPr lang="en-US" sz="2400" dirty="0"/>
              <a:t>An electrical stimulus is applied over a nerve ( e.g., median nerve </a:t>
            </a:r>
            <a:r>
              <a:rPr lang="en-US" sz="2400" dirty="0" smtClean="0"/>
              <a:t>) </a:t>
            </a:r>
            <a:endParaRPr lang="en-US" sz="2400" dirty="0"/>
          </a:p>
          <a:p>
            <a:pPr marL="0" indent="0">
              <a:buNone/>
            </a:pPr>
            <a:r>
              <a:rPr lang="en-US" sz="2400" dirty="0" smtClean="0"/>
              <a:t>at </a:t>
            </a:r>
            <a:r>
              <a:rPr lang="en-US" sz="2400" dirty="0"/>
              <a:t>two sites </a:t>
            </a:r>
            <a:r>
              <a:rPr lang="en-US" sz="2400" dirty="0" smtClean="0"/>
              <a:t>:  </a:t>
            </a:r>
          </a:p>
          <a:p>
            <a:pPr marL="0" indent="0">
              <a:buNone/>
            </a:pPr>
            <a:r>
              <a:rPr lang="en-US" sz="2400" dirty="0" smtClean="0"/>
              <a:t>1- </a:t>
            </a:r>
            <a:r>
              <a:rPr lang="en-US" sz="2400" dirty="0"/>
              <a:t>a distal site </a:t>
            </a:r>
            <a:r>
              <a:rPr lang="en-US" sz="2400" dirty="0" smtClean="0"/>
              <a:t>( </a:t>
            </a:r>
            <a:r>
              <a:rPr lang="en-US" sz="2400" dirty="0"/>
              <a:t>wrist </a:t>
            </a:r>
            <a:r>
              <a:rPr lang="en-US" sz="2400" dirty="0" smtClean="0"/>
              <a:t>). </a:t>
            </a:r>
            <a:endParaRPr lang="en-US" sz="2400" dirty="0"/>
          </a:p>
          <a:p>
            <a:pPr marL="0" indent="0">
              <a:buNone/>
            </a:pPr>
            <a:endParaRPr lang="en-US" sz="2400" dirty="0"/>
          </a:p>
          <a:p>
            <a:pPr marL="0" indent="0">
              <a:buNone/>
            </a:pPr>
            <a:r>
              <a:rPr lang="en-US" sz="2400" dirty="0" smtClean="0"/>
              <a:t> 2-proximal </a:t>
            </a:r>
            <a:r>
              <a:rPr lang="en-US" sz="2400" dirty="0"/>
              <a:t>one ( antecubital fossa , elbow</a:t>
            </a:r>
            <a:r>
              <a:rPr lang="en-US" sz="2400" dirty="0" smtClean="0"/>
              <a:t>). </a:t>
            </a:r>
          </a:p>
          <a:p>
            <a:pPr marL="0" indent="0">
              <a:buNone/>
            </a:pPr>
            <a:endParaRPr lang="en-US" sz="2400" dirty="0" smtClean="0"/>
          </a:p>
          <a:p>
            <a:endParaRPr lang="en-US" sz="2400" dirty="0"/>
          </a:p>
          <a:p>
            <a:r>
              <a:rPr lang="en-US" sz="2000" dirty="0" smtClean="0"/>
              <a:t>An </a:t>
            </a:r>
            <a:r>
              <a:rPr lang="en-US" sz="2000" b="1" dirty="0" smtClean="0"/>
              <a:t>active</a:t>
            </a:r>
            <a:r>
              <a:rPr lang="en-US" sz="2000" dirty="0" smtClean="0"/>
              <a:t> </a:t>
            </a:r>
            <a:r>
              <a:rPr lang="en-US" sz="2000" b="1" dirty="0"/>
              <a:t>recording </a:t>
            </a:r>
            <a:r>
              <a:rPr lang="en-US" sz="2000" b="1" dirty="0" smtClean="0"/>
              <a:t>electrode (G1) </a:t>
            </a:r>
            <a:r>
              <a:rPr lang="en-US" sz="2000" dirty="0"/>
              <a:t>is place over </a:t>
            </a:r>
            <a:r>
              <a:rPr lang="en-US" sz="2000" dirty="0" smtClean="0"/>
              <a:t>the belly of the </a:t>
            </a:r>
            <a:r>
              <a:rPr lang="en-US" sz="2000" dirty="0"/>
              <a:t>muscle </a:t>
            </a:r>
            <a:r>
              <a:rPr lang="en-US" sz="2000" dirty="0" smtClean="0"/>
              <a:t>supplied </a:t>
            </a:r>
          </a:p>
          <a:p>
            <a:pPr marL="0" indent="0">
              <a:buNone/>
            </a:pPr>
            <a:r>
              <a:rPr lang="en-US" sz="2000" dirty="0" smtClean="0"/>
              <a:t>by </a:t>
            </a:r>
            <a:r>
              <a:rPr lang="en-US" sz="2000" dirty="0"/>
              <a:t>that motor </a:t>
            </a:r>
            <a:r>
              <a:rPr lang="en-US" sz="2000" dirty="0" smtClean="0"/>
              <a:t>nerve (over the motor endplate) . The muscle </a:t>
            </a:r>
            <a:r>
              <a:rPr lang="en-US" sz="2000" dirty="0"/>
              <a:t>is the </a:t>
            </a:r>
            <a:r>
              <a:rPr lang="en-US" sz="2000" u="sng" dirty="0" err="1"/>
              <a:t>thenar</a:t>
            </a:r>
            <a:r>
              <a:rPr lang="en-US" sz="2000" u="sng" dirty="0"/>
              <a:t> eminence </a:t>
            </a:r>
            <a:r>
              <a:rPr lang="en-US" sz="2000" dirty="0" smtClean="0"/>
              <a:t>which consist of multiple muscle  one of them is the </a:t>
            </a:r>
            <a:r>
              <a:rPr lang="en-US" sz="2000" dirty="0"/>
              <a:t>Abductor </a:t>
            </a:r>
            <a:r>
              <a:rPr lang="en-US" sz="2000" dirty="0" err="1"/>
              <a:t>Pollicis</a:t>
            </a:r>
            <a:r>
              <a:rPr lang="en-US" sz="2000" dirty="0"/>
              <a:t> Brevis</a:t>
            </a:r>
            <a:r>
              <a:rPr lang="en-US" sz="2000" dirty="0" smtClean="0"/>
              <a:t> </a:t>
            </a:r>
            <a:r>
              <a:rPr lang="en-US" sz="1600" dirty="0" smtClean="0"/>
              <a:t>(the muscle that we use in a routine test ).</a:t>
            </a:r>
          </a:p>
          <a:p>
            <a:pPr marL="0" indent="0">
              <a:buNone/>
            </a:pPr>
            <a:endParaRPr lang="en-US" sz="2400" dirty="0"/>
          </a:p>
          <a:p>
            <a:pPr marL="0" indent="0">
              <a:buNone/>
            </a:pPr>
            <a:endParaRPr lang="en-US" sz="2400" dirty="0" smtClean="0"/>
          </a:p>
          <a:p>
            <a:endParaRPr lang="en-US" sz="2200" dirty="0">
              <a:solidFill>
                <a:schemeClr val="bg1">
                  <a:lumMod val="50000"/>
                </a:schemeClr>
              </a:solidFill>
            </a:endParaRPr>
          </a:p>
        </p:txBody>
      </p:sp>
      <p:grpSp>
        <p:nvGrpSpPr>
          <p:cNvPr id="12" name="Group 11"/>
          <p:cNvGrpSpPr/>
          <p:nvPr/>
        </p:nvGrpSpPr>
        <p:grpSpPr>
          <a:xfrm>
            <a:off x="5807968" y="1772816"/>
            <a:ext cx="2160240" cy="1224136"/>
            <a:chOff x="4511824" y="4072383"/>
            <a:chExt cx="3442877" cy="1971459"/>
          </a:xfrm>
        </p:grpSpPr>
        <p:pic>
          <p:nvPicPr>
            <p:cNvPr id="10" name="Picture 9"/>
            <p:cNvPicPr>
              <a:picLocks noChangeAspect="1"/>
            </p:cNvPicPr>
            <p:nvPr/>
          </p:nvPicPr>
          <p:blipFill rotWithShape="1">
            <a:blip r:embed="rId3" cstate="print"/>
            <a:srcRect l="33616" t="5781" r="32768" b="63872"/>
            <a:stretch/>
          </p:blipFill>
          <p:spPr>
            <a:xfrm>
              <a:off x="4511824" y="4089776"/>
              <a:ext cx="3442877" cy="1954066"/>
            </a:xfrm>
            <a:prstGeom prst="rect">
              <a:avLst/>
            </a:prstGeom>
          </p:spPr>
        </p:pic>
        <p:sp>
          <p:nvSpPr>
            <p:cNvPr id="11" name="Rectangle 10"/>
            <p:cNvSpPr/>
            <p:nvPr/>
          </p:nvSpPr>
          <p:spPr>
            <a:xfrm>
              <a:off x="4655840" y="4072383"/>
              <a:ext cx="1080120" cy="1156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Arrow Connector 13"/>
          <p:cNvCxnSpPr/>
          <p:nvPr/>
        </p:nvCxnSpPr>
        <p:spPr>
          <a:xfrm>
            <a:off x="3935760" y="2420888"/>
            <a:ext cx="1573519"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5" name="Picture 14"/>
          <p:cNvPicPr>
            <a:picLocks noChangeAspect="1"/>
          </p:cNvPicPr>
          <p:nvPr/>
        </p:nvPicPr>
        <p:blipFill rotWithShape="1">
          <a:blip r:embed="rId4" cstate="print"/>
          <a:srcRect l="5523" t="3922" r="68090" b="62740"/>
          <a:stretch/>
        </p:blipFill>
        <p:spPr>
          <a:xfrm>
            <a:off x="6023992" y="3068960"/>
            <a:ext cx="2014657" cy="1284058"/>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6240" y="3068960"/>
            <a:ext cx="1993538" cy="124844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1464" y="3501008"/>
            <a:ext cx="2667000" cy="857250"/>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78811" y="5543286"/>
            <a:ext cx="1694029" cy="736728"/>
          </a:xfrm>
          <a:prstGeom prst="rect">
            <a:avLst/>
          </a:prstGeom>
        </p:spPr>
      </p:pic>
      <p:sp>
        <p:nvSpPr>
          <p:cNvPr id="9" name="TextBox 8"/>
          <p:cNvSpPr txBox="1"/>
          <p:nvPr/>
        </p:nvSpPr>
        <p:spPr>
          <a:xfrm>
            <a:off x="1484954" y="6340522"/>
            <a:ext cx="10182200" cy="523220"/>
          </a:xfrm>
          <a:prstGeom prst="rect">
            <a:avLst/>
          </a:prstGeom>
          <a:noFill/>
        </p:spPr>
        <p:txBody>
          <a:bodyPr wrap="square" rtlCol="0">
            <a:spAutoFit/>
          </a:bodyPr>
          <a:lstStyle/>
          <a:p>
            <a:pPr algn="ctr"/>
            <a:r>
              <a:rPr lang="en-US" sz="1400" b="1" dirty="0" err="1" smtClean="0">
                <a:solidFill>
                  <a:schemeClr val="bg1">
                    <a:lumMod val="65000"/>
                  </a:schemeClr>
                </a:solidFill>
              </a:rPr>
              <a:t>Thenar</a:t>
            </a:r>
            <a:r>
              <a:rPr lang="en-US" sz="1400" dirty="0" smtClean="0">
                <a:solidFill>
                  <a:schemeClr val="bg1">
                    <a:lumMod val="65000"/>
                  </a:schemeClr>
                </a:solidFill>
              </a:rPr>
              <a:t> </a:t>
            </a:r>
            <a:r>
              <a:rPr lang="en-US" sz="1400" dirty="0">
                <a:solidFill>
                  <a:schemeClr val="bg1">
                    <a:lumMod val="65000"/>
                  </a:schemeClr>
                </a:solidFill>
              </a:rPr>
              <a:t>: “palm of the hand” and the Latin word "</a:t>
            </a:r>
            <a:r>
              <a:rPr lang="en-US" sz="1400" dirty="0" err="1">
                <a:solidFill>
                  <a:schemeClr val="bg1">
                    <a:lumMod val="65000"/>
                  </a:schemeClr>
                </a:solidFill>
              </a:rPr>
              <a:t>eminentia</a:t>
            </a:r>
            <a:r>
              <a:rPr lang="en-US" sz="1400" dirty="0">
                <a:solidFill>
                  <a:schemeClr val="bg1">
                    <a:lumMod val="65000"/>
                  </a:schemeClr>
                </a:solidFill>
              </a:rPr>
              <a:t> : projection” refers to the group of muscles on the palm of the human hand at the base of the thumb)</a:t>
            </a:r>
            <a:endParaRPr lang="en-US" sz="1400" dirty="0"/>
          </a:p>
        </p:txBody>
      </p:sp>
      <p:cxnSp>
        <p:nvCxnSpPr>
          <p:cNvPr id="23" name="Curved Connector 22"/>
          <p:cNvCxnSpPr/>
          <p:nvPr/>
        </p:nvCxnSpPr>
        <p:spPr>
          <a:xfrm>
            <a:off x="5509279" y="5497995"/>
            <a:ext cx="432048" cy="368364"/>
          </a:xfrm>
          <a:prstGeom prst="curvedConnector3">
            <a:avLst>
              <a:gd name="adj1" fmla="val 50000"/>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4929A69E-7D8F-4515-9605-0315ABD4F316}" type="slidenum">
              <a:rPr lang="en-US" smtClean="0"/>
              <a:pPr/>
              <a:t>6</a:t>
            </a:fld>
            <a:endParaRPr lang="en-US" dirty="0"/>
          </a:p>
        </p:txBody>
      </p:sp>
    </p:spTree>
    <p:extLst>
      <p:ext uri="{BB962C8B-B14F-4D97-AF65-F5344CB8AC3E}">
        <p14:creationId xmlns:p14="http://schemas.microsoft.com/office/powerpoint/2010/main" val="1846108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r>
              <a:rPr lang="en-US" b="1" dirty="0" smtClean="0"/>
              <a:t> </a:t>
            </a:r>
            <a:r>
              <a:rPr lang="en-US" dirty="0" smtClean="0"/>
              <a:t>(cont.) </a:t>
            </a:r>
            <a:endParaRPr lang="en-US" dirty="0"/>
          </a:p>
        </p:txBody>
      </p:sp>
      <p:sp>
        <p:nvSpPr>
          <p:cNvPr id="3" name="Content Placeholder 2"/>
          <p:cNvSpPr>
            <a:spLocks noGrp="1"/>
          </p:cNvSpPr>
          <p:nvPr>
            <p:ph sz="quarter" idx="1"/>
          </p:nvPr>
        </p:nvSpPr>
        <p:spPr>
          <a:xfrm>
            <a:off x="452398" y="1214422"/>
            <a:ext cx="11463064" cy="5162128"/>
          </a:xfrm>
        </p:spPr>
        <p:txBody>
          <a:bodyPr>
            <a:normAutofit/>
          </a:bodyPr>
          <a:lstStyle/>
          <a:p>
            <a:pPr>
              <a:buNone/>
            </a:pPr>
            <a:endParaRPr lang="en-US" sz="1800" dirty="0" smtClean="0"/>
          </a:p>
          <a:p>
            <a:endParaRPr lang="en-US" sz="1800" dirty="0" smtClean="0"/>
          </a:p>
          <a:p>
            <a:r>
              <a:rPr lang="en-US" sz="1800" dirty="0" smtClean="0"/>
              <a:t>The </a:t>
            </a:r>
            <a:r>
              <a:rPr lang="en-US" sz="1800" b="1" dirty="0" smtClean="0"/>
              <a:t>reference </a:t>
            </a:r>
            <a:r>
              <a:rPr lang="en-US" sz="1800" b="1" dirty="0"/>
              <a:t>recording electrode </a:t>
            </a:r>
            <a:r>
              <a:rPr lang="en-US" sz="1800" dirty="0"/>
              <a:t>(G2) about </a:t>
            </a:r>
            <a:r>
              <a:rPr lang="en-US" sz="1800" dirty="0" smtClean="0">
                <a:solidFill>
                  <a:srgbClr val="F7C120"/>
                </a:solidFill>
              </a:rPr>
              <a:t>3-4</a:t>
            </a:r>
            <a:r>
              <a:rPr lang="en-US" sz="1800" dirty="0" smtClean="0"/>
              <a:t> </a:t>
            </a:r>
            <a:r>
              <a:rPr lang="en-US" sz="1800" dirty="0">
                <a:solidFill>
                  <a:schemeClr val="accent4">
                    <a:lumMod val="75000"/>
                  </a:schemeClr>
                </a:solidFill>
              </a:rPr>
              <a:t>cm</a:t>
            </a:r>
            <a:r>
              <a:rPr lang="en-US" sz="1800" dirty="0"/>
              <a:t> </a:t>
            </a:r>
            <a:r>
              <a:rPr lang="en-US" sz="1800" dirty="0" smtClean="0"/>
              <a:t>away from G1 .</a:t>
            </a:r>
          </a:p>
          <a:p>
            <a:r>
              <a:rPr lang="en-US" sz="1800" dirty="0"/>
              <a:t>The stimulator then is placed over the nerve that supplies the muscle. </a:t>
            </a:r>
          </a:p>
          <a:p>
            <a:r>
              <a:rPr lang="en-US" sz="1800" dirty="0" smtClean="0"/>
              <a:t>The </a:t>
            </a:r>
            <a:r>
              <a:rPr lang="en-US" sz="1800" dirty="0"/>
              <a:t>oscilloscope ( </a:t>
            </a:r>
            <a:r>
              <a:rPr lang="en-US" sz="1800" dirty="0" smtClean="0"/>
              <a:t>CRO for </a:t>
            </a:r>
            <a:r>
              <a:rPr lang="en-US" sz="1800" dirty="0"/>
              <a:t>cathode-ray oscilloscope</a:t>
            </a:r>
            <a:r>
              <a:rPr lang="en-US" sz="1800" dirty="0" smtClean="0"/>
              <a:t>) </a:t>
            </a:r>
            <a:r>
              <a:rPr lang="en-US" sz="1800" dirty="0"/>
              <a:t>sweep speed </a:t>
            </a:r>
            <a:r>
              <a:rPr lang="en-US" sz="1800" dirty="0" smtClean="0"/>
              <a:t>is</a:t>
            </a:r>
          </a:p>
          <a:p>
            <a:pPr marL="0" indent="0">
              <a:buNone/>
            </a:pPr>
            <a:r>
              <a:rPr lang="en-US" sz="1800" dirty="0" smtClean="0"/>
              <a:t> </a:t>
            </a:r>
            <a:r>
              <a:rPr lang="en-US" sz="1800" dirty="0"/>
              <a:t>adjusted to 2 </a:t>
            </a:r>
            <a:r>
              <a:rPr lang="en-US" sz="1800" dirty="0" err="1"/>
              <a:t>ms</a:t>
            </a:r>
            <a:r>
              <a:rPr lang="en-US" sz="1800" dirty="0"/>
              <a:t>/cm</a:t>
            </a:r>
            <a:r>
              <a:rPr lang="en-US" sz="1800" dirty="0" smtClean="0"/>
              <a:t>.</a:t>
            </a:r>
          </a:p>
          <a:p>
            <a:pPr marL="0" indent="0">
              <a:buNone/>
            </a:pPr>
            <a:r>
              <a:rPr lang="en-US" sz="1800" dirty="0" smtClean="0">
                <a:solidFill>
                  <a:schemeClr val="bg1">
                    <a:lumMod val="50000"/>
                  </a:schemeClr>
                </a:solidFill>
              </a:rPr>
              <a:t>Oscilloscope : </a:t>
            </a:r>
            <a:r>
              <a:rPr lang="en-US" sz="1800" dirty="0">
                <a:solidFill>
                  <a:schemeClr val="bg1">
                    <a:lumMod val="50000"/>
                  </a:schemeClr>
                </a:solidFill>
              </a:rPr>
              <a:t>used to observe the change of an electrical signal over </a:t>
            </a:r>
            <a:r>
              <a:rPr lang="en-US" sz="1800" dirty="0" smtClean="0">
                <a:solidFill>
                  <a:schemeClr val="bg1">
                    <a:lumMod val="50000"/>
                  </a:schemeClr>
                </a:solidFill>
              </a:rPr>
              <a:t>time.</a:t>
            </a:r>
            <a:r>
              <a:rPr lang="en-US" sz="1800" dirty="0" smtClean="0"/>
              <a:t> </a:t>
            </a:r>
          </a:p>
          <a:p>
            <a:r>
              <a:rPr lang="en-US" sz="1800" dirty="0" smtClean="0"/>
              <a:t>The stimulus duration used is 0.2 ms(milliseconds) and stimulus frequency to 1 / sec.</a:t>
            </a:r>
          </a:p>
          <a:p>
            <a:r>
              <a:rPr lang="en-US" sz="1800" dirty="0" smtClean="0"/>
              <a:t>As current slowly increases (from a baseline), more nerve fibers reach stimulation threshold (brought to Action Potential). This will lead to more muscle fiber action potentials.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272" y="4365104"/>
            <a:ext cx="2369999" cy="1404143"/>
          </a:xfrm>
          <a:prstGeom prst="rect">
            <a:avLst/>
          </a:prstGeom>
        </p:spPr>
      </p:pic>
      <p:pic>
        <p:nvPicPr>
          <p:cNvPr id="9" name="Picture 8"/>
          <p:cNvPicPr>
            <a:picLocks noChangeAspect="1"/>
          </p:cNvPicPr>
          <p:nvPr/>
        </p:nvPicPr>
        <p:blipFill rotWithShape="1">
          <a:blip r:embed="rId4" cstate="print"/>
          <a:srcRect l="34109" t="5562" r="33478" b="64363"/>
          <a:stretch/>
        </p:blipFill>
        <p:spPr>
          <a:xfrm>
            <a:off x="8472264" y="2060848"/>
            <a:ext cx="2102024" cy="1226181"/>
          </a:xfrm>
          <a:prstGeom prst="rect">
            <a:avLst/>
          </a:prstGeom>
        </p:spPr>
      </p:pic>
      <p:sp>
        <p:nvSpPr>
          <p:cNvPr id="4" name="Rectangle 3"/>
          <p:cNvSpPr/>
          <p:nvPr/>
        </p:nvSpPr>
        <p:spPr>
          <a:xfrm>
            <a:off x="9480376" y="2708920"/>
            <a:ext cx="249474" cy="3767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799856" y="1484784"/>
            <a:ext cx="4627084" cy="1257759"/>
          </a:xfrm>
          <a:custGeom>
            <a:avLst/>
            <a:gdLst>
              <a:gd name="connsiteX0" fmla="*/ 0 w 4627084"/>
              <a:gd name="connsiteY0" fmla="*/ 420477 h 1257759"/>
              <a:gd name="connsiteX1" fmla="*/ 749147 w 4627084"/>
              <a:gd name="connsiteY1" fmla="*/ 12853 h 1257759"/>
              <a:gd name="connsiteX2" fmla="*/ 2335576 w 4627084"/>
              <a:gd name="connsiteY2" fmla="*/ 343359 h 1257759"/>
              <a:gd name="connsiteX3" fmla="*/ 3117773 w 4627084"/>
              <a:gd name="connsiteY3" fmla="*/ 409460 h 1257759"/>
              <a:gd name="connsiteX4" fmla="*/ 3492347 w 4627084"/>
              <a:gd name="connsiteY4" fmla="*/ 905219 h 1257759"/>
              <a:gd name="connsiteX5" fmla="*/ 4627084 w 4627084"/>
              <a:gd name="connsiteY5" fmla="*/ 1257759 h 125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7084" h="1257759">
                <a:moveTo>
                  <a:pt x="0" y="420477"/>
                </a:moveTo>
                <a:cubicBezTo>
                  <a:pt x="179942" y="223091"/>
                  <a:pt x="359884" y="25706"/>
                  <a:pt x="749147" y="12853"/>
                </a:cubicBezTo>
                <a:cubicBezTo>
                  <a:pt x="1138410" y="0"/>
                  <a:pt x="1940805" y="277258"/>
                  <a:pt x="2335576" y="343359"/>
                </a:cubicBezTo>
                <a:cubicBezTo>
                  <a:pt x="2730347" y="409460"/>
                  <a:pt x="2924978" y="315817"/>
                  <a:pt x="3117773" y="409460"/>
                </a:cubicBezTo>
                <a:cubicBezTo>
                  <a:pt x="3310568" y="503103"/>
                  <a:pt x="3240795" y="763836"/>
                  <a:pt x="3492347" y="905219"/>
                </a:cubicBezTo>
                <a:cubicBezTo>
                  <a:pt x="3743899" y="1046602"/>
                  <a:pt x="4410419" y="1206347"/>
                  <a:pt x="4627084" y="1257759"/>
                </a:cubicBezTo>
              </a:path>
            </a:pathLst>
          </a:cu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4929A69E-7D8F-4515-9605-0315ABD4F316}" type="slidenum">
              <a:rPr lang="en-US" smtClean="0"/>
              <a:pPr/>
              <a:t>7</a:t>
            </a:fld>
            <a:endParaRPr lang="en-US" dirty="0"/>
          </a:p>
        </p:txBody>
      </p:sp>
    </p:spTree>
    <p:extLst>
      <p:ext uri="{BB962C8B-B14F-4D97-AF65-F5344CB8AC3E}">
        <p14:creationId xmlns:p14="http://schemas.microsoft.com/office/powerpoint/2010/main" val="2128124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endParaRPr lang="en-US" sz="2400" dirty="0" smtClean="0"/>
          </a:p>
          <a:p>
            <a:r>
              <a:rPr lang="en-US" sz="2400" dirty="0" smtClean="0"/>
              <a:t>Most nerves require a current in the range from </a:t>
            </a:r>
            <a:r>
              <a:rPr lang="en-US" sz="2400" dirty="0" smtClean="0">
                <a:solidFill>
                  <a:schemeClr val="accent4">
                    <a:lumMod val="75000"/>
                  </a:schemeClr>
                </a:solidFill>
              </a:rPr>
              <a:t>20</a:t>
            </a:r>
            <a:r>
              <a:rPr lang="en-US" sz="2400" dirty="0" smtClean="0"/>
              <a:t> to </a:t>
            </a:r>
            <a:r>
              <a:rPr lang="en-US" sz="2400" dirty="0" smtClean="0">
                <a:solidFill>
                  <a:schemeClr val="accent4">
                    <a:lumMod val="75000"/>
                  </a:schemeClr>
                </a:solidFill>
              </a:rPr>
              <a:t>50</a:t>
            </a:r>
            <a:r>
              <a:rPr lang="en-US" sz="2400" dirty="0" smtClean="0"/>
              <a:t> </a:t>
            </a:r>
            <a:r>
              <a:rPr lang="en-US" sz="2400" dirty="0" smtClean="0">
                <a:solidFill>
                  <a:schemeClr val="accent4">
                    <a:lumMod val="75000"/>
                  </a:schemeClr>
                </a:solidFill>
              </a:rPr>
              <a:t>mA </a:t>
            </a:r>
            <a:r>
              <a:rPr lang="en-US" sz="2400" dirty="0" smtClean="0"/>
              <a:t>to achieve </a:t>
            </a:r>
            <a:r>
              <a:rPr lang="en-US" sz="2400" dirty="0" err="1" smtClean="0"/>
              <a:t>supramaximal</a:t>
            </a:r>
            <a:r>
              <a:rPr lang="en-US" sz="2400" dirty="0" smtClean="0"/>
              <a:t> stimulation. </a:t>
            </a:r>
          </a:p>
          <a:p>
            <a:r>
              <a:rPr lang="en-US" sz="2400" dirty="0" smtClean="0"/>
              <a:t>When the current reaches the point where CMAP no longer increases, we assume reaching the </a:t>
            </a:r>
            <a:r>
              <a:rPr lang="en-US" sz="2400" dirty="0" err="1" smtClean="0"/>
              <a:t>supramaximal</a:t>
            </a:r>
            <a:r>
              <a:rPr lang="en-US" sz="2400" dirty="0" smtClean="0"/>
              <a:t> stimulation. The current is increased by </a:t>
            </a:r>
            <a:r>
              <a:rPr lang="en-US" sz="2400" dirty="0" smtClean="0">
                <a:solidFill>
                  <a:schemeClr val="accent4">
                    <a:lumMod val="75000"/>
                  </a:schemeClr>
                </a:solidFill>
              </a:rPr>
              <a:t>20%</a:t>
            </a:r>
            <a:r>
              <a:rPr lang="en-US" sz="2400" dirty="0" smtClean="0"/>
              <a:t> to be sure. </a:t>
            </a:r>
          </a:p>
          <a:p>
            <a:r>
              <a:rPr lang="en-US" sz="2400" dirty="0" smtClean="0"/>
              <a:t>1- Apply the stimulus and record the response from stimulation </a:t>
            </a:r>
            <a:r>
              <a:rPr lang="en-US" sz="2400" dirty="0" smtClean="0">
                <a:solidFill>
                  <a:srgbClr val="FF0000"/>
                </a:solidFill>
              </a:rPr>
              <a:t>at the wrist</a:t>
            </a:r>
            <a:r>
              <a:rPr lang="en-US" sz="2400" dirty="0" smtClean="0"/>
              <a:t>.</a:t>
            </a:r>
          </a:p>
          <a:p>
            <a:r>
              <a:rPr lang="en-US" sz="2400" dirty="0" smtClean="0"/>
              <a:t>Store the CMAP ( compound muscle action potential ) in the first channel of the oscilloscope .</a:t>
            </a:r>
          </a:p>
          <a:p>
            <a:r>
              <a:rPr lang="en-US" sz="2400" dirty="0" smtClean="0"/>
              <a:t>2- Change the stimulating site from wrist to </a:t>
            </a:r>
            <a:r>
              <a:rPr lang="en-US" sz="2400" dirty="0" err="1" smtClean="0">
                <a:solidFill>
                  <a:srgbClr val="FF0000"/>
                </a:solidFill>
              </a:rPr>
              <a:t>antecubital</a:t>
            </a:r>
            <a:r>
              <a:rPr lang="en-US" sz="2400" dirty="0" smtClean="0">
                <a:solidFill>
                  <a:srgbClr val="FF0000"/>
                </a:solidFill>
              </a:rPr>
              <a:t> fossa</a:t>
            </a:r>
            <a:r>
              <a:rPr lang="en-US" sz="2400" dirty="0" smtClean="0"/>
              <a:t> ( elbow ).</a:t>
            </a:r>
          </a:p>
          <a:p>
            <a:r>
              <a:rPr lang="en-US" sz="2400" dirty="0" smtClean="0"/>
              <a:t>Stimulate the nerve &amp; record the CMAP for median nerve stimulation at the elbow. </a:t>
            </a:r>
          </a:p>
          <a:p>
            <a:endParaRPr lang="en-US" sz="2400" dirty="0">
              <a:solidFill>
                <a:srgbClr val="FFC000"/>
              </a:solidFill>
            </a:endParaRPr>
          </a:p>
        </p:txBody>
      </p:sp>
      <p:sp>
        <p:nvSpPr>
          <p:cNvPr id="4" name="Title 1"/>
          <p:cNvSpPr>
            <a:spLocks noGrp="1"/>
          </p:cNvSpPr>
          <p:nvPr>
            <p:ph type="title"/>
          </p:nvPr>
        </p:nvSpPr>
        <p:spPr>
          <a:xfrm>
            <a:off x="609600" y="152400"/>
            <a:ext cx="10972800" cy="990600"/>
          </a:xfrm>
        </p:spPr>
        <p:txBody>
          <a:bodyPr/>
          <a:lstStyle/>
          <a:p>
            <a:r>
              <a:rPr lang="en-US" dirty="0" smtClean="0"/>
              <a:t>Procedure</a:t>
            </a:r>
            <a:r>
              <a:rPr lang="en-US" b="1" dirty="0" smtClean="0"/>
              <a:t> </a:t>
            </a:r>
            <a:r>
              <a:rPr lang="en-US" dirty="0" smtClean="0"/>
              <a:t>(cont.) </a:t>
            </a:r>
            <a:endParaRPr lang="en-US" dirty="0"/>
          </a:p>
        </p:txBody>
      </p:sp>
      <p:sp>
        <p:nvSpPr>
          <p:cNvPr id="2" name="Slide Number Placeholder 1"/>
          <p:cNvSpPr>
            <a:spLocks noGrp="1"/>
          </p:cNvSpPr>
          <p:nvPr>
            <p:ph type="sldNum" sz="quarter" idx="12"/>
          </p:nvPr>
        </p:nvSpPr>
        <p:spPr/>
        <p:txBody>
          <a:bodyPr/>
          <a:lstStyle/>
          <a:p>
            <a:fld id="{4929A69E-7D8F-4515-9605-0315ABD4F316}"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16632"/>
            <a:ext cx="10972800" cy="990600"/>
          </a:xfrm>
        </p:spPr>
        <p:txBody>
          <a:bodyPr/>
          <a:lstStyle/>
          <a:p>
            <a:r>
              <a:rPr lang="en-US" dirty="0" smtClean="0"/>
              <a:t>Procedure (cont.) </a:t>
            </a:r>
            <a:endParaRPr lang="en-US" dirty="0"/>
          </a:p>
        </p:txBody>
      </p:sp>
      <p:sp>
        <p:nvSpPr>
          <p:cNvPr id="3" name="Content Placeholder 2"/>
          <p:cNvSpPr>
            <a:spLocks noGrp="1"/>
          </p:cNvSpPr>
          <p:nvPr>
            <p:ph sz="quarter" idx="1"/>
          </p:nvPr>
        </p:nvSpPr>
        <p:spPr>
          <a:xfrm>
            <a:off x="609600" y="1196752"/>
            <a:ext cx="10972800" cy="5976664"/>
          </a:xfrm>
        </p:spPr>
        <p:txBody>
          <a:bodyPr>
            <a:normAutofit/>
          </a:bodyPr>
          <a:lstStyle/>
          <a:p>
            <a:r>
              <a:rPr lang="en-US" sz="2000" dirty="0" smtClean="0"/>
              <a:t>Measure </a:t>
            </a:r>
            <a:r>
              <a:rPr lang="en-US" sz="2000" dirty="0"/>
              <a:t>the distance from elbow to wrist with a measuring tape</a:t>
            </a:r>
            <a:r>
              <a:rPr lang="en-US" sz="2000" dirty="0" smtClean="0"/>
              <a:t>.</a:t>
            </a:r>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r>
              <a:rPr lang="en-US" sz="2000" dirty="0" smtClean="0"/>
              <a:t>Measure </a:t>
            </a:r>
            <a:r>
              <a:rPr lang="en-US" sz="2000" dirty="0"/>
              <a:t>the latency in first CMAP &amp; in the next </a:t>
            </a:r>
            <a:r>
              <a:rPr lang="en-US" sz="2000" dirty="0" smtClean="0"/>
              <a:t>CMAP.</a:t>
            </a:r>
          </a:p>
          <a:p>
            <a:pPr marL="0" indent="0">
              <a:buNone/>
            </a:pPr>
            <a:r>
              <a:rPr lang="en-US" sz="1800" b="1" dirty="0">
                <a:solidFill>
                  <a:schemeClr val="bg1">
                    <a:lumMod val="65000"/>
                  </a:schemeClr>
                </a:solidFill>
              </a:rPr>
              <a:t>Latency</a:t>
            </a:r>
            <a:r>
              <a:rPr lang="en-US" sz="1800" dirty="0">
                <a:solidFill>
                  <a:schemeClr val="bg1">
                    <a:lumMod val="65000"/>
                  </a:schemeClr>
                </a:solidFill>
              </a:rPr>
              <a:t> is a time interval between the stimulus artifact and </a:t>
            </a:r>
            <a:r>
              <a:rPr lang="en-US" sz="1800" dirty="0" smtClean="0">
                <a:solidFill>
                  <a:schemeClr val="bg1">
                    <a:lumMod val="65000"/>
                  </a:schemeClr>
                </a:solidFill>
              </a:rPr>
              <a:t>AP. </a:t>
            </a:r>
            <a:endParaRPr lang="en-US" sz="1800" dirty="0">
              <a:solidFill>
                <a:schemeClr val="bg1">
                  <a:lumMod val="65000"/>
                </a:schemeClr>
              </a:solidFill>
            </a:endParaRPr>
          </a:p>
          <a:p>
            <a:pPr marL="0" indent="0">
              <a:buNone/>
            </a:pPr>
            <a:endParaRPr lang="en-US" sz="1800" dirty="0" smtClean="0">
              <a:solidFill>
                <a:schemeClr val="bg1">
                  <a:lumMod val="65000"/>
                </a:schemeClr>
              </a:solidFill>
            </a:endParaRPr>
          </a:p>
          <a:p>
            <a:pPr marL="0" indent="0">
              <a:buNone/>
            </a:pPr>
            <a:endParaRPr lang="en-US" sz="1800" dirty="0">
              <a:solidFill>
                <a:schemeClr val="bg1">
                  <a:lumMod val="65000"/>
                </a:schemeClr>
              </a:solidFill>
            </a:endParaRPr>
          </a:p>
          <a:p>
            <a:pPr marL="0" indent="0">
              <a:buNone/>
            </a:pPr>
            <a:endParaRPr lang="en-US" sz="1800" dirty="0" smtClean="0">
              <a:solidFill>
                <a:schemeClr val="bg1">
                  <a:lumMod val="65000"/>
                </a:schemeClr>
              </a:solidFill>
            </a:endParaRPr>
          </a:p>
          <a:p>
            <a:pPr marL="0" indent="0">
              <a:buNone/>
            </a:pPr>
            <a:endParaRPr lang="en-US" sz="1800" dirty="0">
              <a:solidFill>
                <a:schemeClr val="bg1">
                  <a:lumMod val="65000"/>
                </a:schemeClr>
              </a:solidFill>
            </a:endParaRPr>
          </a:p>
          <a:p>
            <a:pPr marL="0" indent="0">
              <a:buNone/>
            </a:pPr>
            <a:endParaRPr lang="en-US" sz="1800" dirty="0" smtClean="0">
              <a:solidFill>
                <a:schemeClr val="bg1">
                  <a:lumMod val="65000"/>
                </a:schemeClr>
              </a:solidFill>
            </a:endParaRPr>
          </a:p>
          <a:p>
            <a:r>
              <a:rPr lang="en-US" sz="2000" dirty="0" smtClean="0"/>
              <a:t>Enter the distance between the elbow and wrist (D1)</a:t>
            </a:r>
          </a:p>
          <a:p>
            <a:pPr marL="0" indent="0">
              <a:buNone/>
            </a:pPr>
            <a:r>
              <a:rPr lang="en-US" sz="2000" dirty="0" smtClean="0"/>
              <a:t>*</a:t>
            </a:r>
            <a:r>
              <a:rPr lang="en-US" sz="1800" dirty="0" smtClean="0">
                <a:solidFill>
                  <a:schemeClr val="bg1">
                    <a:lumMod val="65000"/>
                  </a:schemeClr>
                </a:solidFill>
              </a:rPr>
              <a:t>D2 : the distance between the median nerve (in wrist) and </a:t>
            </a:r>
            <a:r>
              <a:rPr lang="en-US" sz="1800" dirty="0" err="1">
                <a:solidFill>
                  <a:schemeClr val="bg1">
                    <a:lumMod val="65000"/>
                  </a:schemeClr>
                </a:solidFill>
              </a:rPr>
              <a:t>thenar</a:t>
            </a:r>
            <a:r>
              <a:rPr lang="en-US" sz="1800" dirty="0">
                <a:solidFill>
                  <a:schemeClr val="bg1">
                    <a:lumMod val="65000"/>
                  </a:schemeClr>
                </a:solidFill>
              </a:rPr>
              <a:t> </a:t>
            </a:r>
            <a:r>
              <a:rPr lang="en-US" sz="1800" dirty="0" smtClean="0">
                <a:solidFill>
                  <a:schemeClr val="bg1">
                    <a:lumMod val="65000"/>
                  </a:schemeClr>
                </a:solidFill>
              </a:rPr>
              <a:t>eminence</a:t>
            </a:r>
            <a:r>
              <a:rPr lang="en-US" sz="1400" dirty="0" smtClean="0">
                <a:solidFill>
                  <a:schemeClr val="bg1">
                    <a:lumMod val="65000"/>
                  </a:schemeClr>
                </a:solidFill>
              </a:rPr>
              <a:t>. </a:t>
            </a:r>
            <a:endParaRPr lang="en-US" sz="1400" dirty="0">
              <a:solidFill>
                <a:schemeClr val="bg1">
                  <a:lumMod val="65000"/>
                </a:schemeClr>
              </a:solidFill>
            </a:endParaRPr>
          </a:p>
        </p:txBody>
      </p:sp>
      <p:pic>
        <p:nvPicPr>
          <p:cNvPr id="4" name="Picture 3"/>
          <p:cNvPicPr>
            <a:picLocks noChangeAspect="1"/>
          </p:cNvPicPr>
          <p:nvPr/>
        </p:nvPicPr>
        <p:blipFill>
          <a:blip r:embed="rId3" cstate="print"/>
          <a:stretch>
            <a:fillRect/>
          </a:stretch>
        </p:blipFill>
        <p:spPr>
          <a:xfrm>
            <a:off x="2855640" y="1556792"/>
            <a:ext cx="9073008" cy="1568944"/>
          </a:xfrm>
          <a:prstGeom prst="rect">
            <a:avLst/>
          </a:prstGeom>
        </p:spPr>
      </p:pic>
      <p:sp>
        <p:nvSpPr>
          <p:cNvPr id="5" name="Rectangle 4"/>
          <p:cNvSpPr/>
          <p:nvPr/>
        </p:nvSpPr>
        <p:spPr>
          <a:xfrm>
            <a:off x="10571117" y="2341264"/>
            <a:ext cx="652832" cy="348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28772" y="2233139"/>
            <a:ext cx="652832" cy="348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103947" y="2407305"/>
            <a:ext cx="3613819" cy="1081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34027" y="1816992"/>
            <a:ext cx="1765672" cy="646331"/>
          </a:xfrm>
          <a:prstGeom prst="rect">
            <a:avLst/>
          </a:prstGeom>
          <a:noFill/>
        </p:spPr>
        <p:txBody>
          <a:bodyPr wrap="square" rtlCol="0">
            <a:spAutoFit/>
          </a:bodyPr>
          <a:lstStyle/>
          <a:p>
            <a:pPr algn="ctr"/>
            <a:r>
              <a:rPr lang="en-US" dirty="0" smtClean="0">
                <a:solidFill>
                  <a:srgbClr val="FF0000"/>
                </a:solidFill>
              </a:rPr>
              <a:t>Distance </a:t>
            </a:r>
            <a:r>
              <a:rPr lang="en-US" dirty="0" smtClean="0"/>
              <a:t> </a:t>
            </a:r>
          </a:p>
          <a:p>
            <a:pPr algn="ctr"/>
            <a:r>
              <a:rPr lang="en-US" dirty="0" smtClean="0"/>
              <a:t>D1= </a:t>
            </a:r>
            <a:r>
              <a:rPr lang="en-US" dirty="0" smtClean="0">
                <a:solidFill>
                  <a:srgbClr val="F7C120"/>
                </a:solidFill>
              </a:rPr>
              <a:t>284 </a:t>
            </a:r>
            <a:r>
              <a:rPr lang="en-US" dirty="0" smtClean="0">
                <a:solidFill>
                  <a:schemeClr val="accent4">
                    <a:lumMod val="75000"/>
                  </a:schemeClr>
                </a:solidFill>
              </a:rPr>
              <a:t>mm </a:t>
            </a:r>
            <a:endParaRPr lang="en-US" dirty="0">
              <a:solidFill>
                <a:schemeClr val="accent4">
                  <a:lumMod val="75000"/>
                </a:schemeClr>
              </a:solidFill>
            </a:endParaRPr>
          </a:p>
        </p:txBody>
      </p:sp>
      <p:pic>
        <p:nvPicPr>
          <p:cNvPr id="9" name="Picture 8"/>
          <p:cNvPicPr>
            <a:picLocks noChangeAspect="1"/>
          </p:cNvPicPr>
          <p:nvPr/>
        </p:nvPicPr>
        <p:blipFill>
          <a:blip r:embed="rId4" cstate="print"/>
          <a:stretch>
            <a:fillRect/>
          </a:stretch>
        </p:blipFill>
        <p:spPr>
          <a:xfrm>
            <a:off x="767408" y="3824056"/>
            <a:ext cx="2630375" cy="1606990"/>
          </a:xfrm>
          <a:prstGeom prst="rect">
            <a:avLst/>
          </a:prstGeom>
        </p:spPr>
      </p:pic>
      <p:pic>
        <p:nvPicPr>
          <p:cNvPr id="10" name="Picture 9"/>
          <p:cNvPicPr>
            <a:picLocks noChangeAspect="1"/>
          </p:cNvPicPr>
          <p:nvPr/>
        </p:nvPicPr>
        <p:blipFill>
          <a:blip r:embed="rId5" cstate="print"/>
          <a:stretch>
            <a:fillRect/>
          </a:stretch>
        </p:blipFill>
        <p:spPr>
          <a:xfrm>
            <a:off x="6599969" y="3763142"/>
            <a:ext cx="2820248" cy="1551608"/>
          </a:xfrm>
          <a:prstGeom prst="rect">
            <a:avLst/>
          </a:prstGeom>
        </p:spPr>
      </p:pic>
      <p:sp>
        <p:nvSpPr>
          <p:cNvPr id="11" name="Rectangle 10"/>
          <p:cNvSpPr/>
          <p:nvPr/>
        </p:nvSpPr>
        <p:spPr>
          <a:xfrm>
            <a:off x="3397783" y="4304385"/>
            <a:ext cx="2356181" cy="646331"/>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b="1" dirty="0" smtClean="0">
                <a:solidFill>
                  <a:srgbClr val="000000"/>
                </a:solidFill>
                <a:latin typeface="Arial" panose="020B0604020202020204" pitchFamily="34" charset="0"/>
              </a:rPr>
              <a:t>L1 Latency </a:t>
            </a:r>
            <a:r>
              <a:rPr lang="en-US" b="1" dirty="0">
                <a:solidFill>
                  <a:srgbClr val="000000"/>
                </a:solidFill>
                <a:latin typeface="Arial" panose="020B0604020202020204" pitchFamily="34" charset="0"/>
              </a:rPr>
              <a:t>At </a:t>
            </a:r>
            <a:r>
              <a:rPr lang="en-US" b="1" dirty="0" smtClean="0">
                <a:solidFill>
                  <a:srgbClr val="000000"/>
                </a:solidFill>
                <a:latin typeface="Arial" panose="020B0604020202020204" pitchFamily="34" charset="0"/>
              </a:rPr>
              <a:t>wrist </a:t>
            </a:r>
          </a:p>
          <a:p>
            <a:pPr algn="ctr"/>
            <a:r>
              <a:rPr lang="en-US" b="1" dirty="0" smtClean="0">
                <a:solidFill>
                  <a:srgbClr val="000000"/>
                </a:solidFill>
                <a:latin typeface="Arial" panose="020B0604020202020204" pitchFamily="34" charset="0"/>
              </a:rPr>
              <a:t>= </a:t>
            </a:r>
            <a:r>
              <a:rPr lang="en-US" b="1" dirty="0">
                <a:solidFill>
                  <a:srgbClr val="F7C120"/>
                </a:solidFill>
                <a:latin typeface="Arial" panose="020B0604020202020204" pitchFamily="34" charset="0"/>
              </a:rPr>
              <a:t>3.5</a:t>
            </a:r>
            <a:r>
              <a:rPr lang="en-US" b="1" dirty="0">
                <a:solidFill>
                  <a:srgbClr val="000000"/>
                </a:solidFill>
                <a:latin typeface="Arial" panose="020B0604020202020204" pitchFamily="34" charset="0"/>
              </a:rPr>
              <a:t> </a:t>
            </a:r>
            <a:r>
              <a:rPr lang="en-US" b="1" dirty="0" err="1">
                <a:solidFill>
                  <a:schemeClr val="accent4">
                    <a:lumMod val="75000"/>
                  </a:schemeClr>
                </a:solidFill>
                <a:latin typeface="Arial" panose="020B0604020202020204" pitchFamily="34" charset="0"/>
              </a:rPr>
              <a:t>ms</a:t>
            </a:r>
            <a:endParaRPr lang="en-US" dirty="0">
              <a:solidFill>
                <a:schemeClr val="accent4">
                  <a:lumMod val="75000"/>
                </a:schemeClr>
              </a:solidFill>
            </a:endParaRPr>
          </a:p>
        </p:txBody>
      </p:sp>
      <p:sp>
        <p:nvSpPr>
          <p:cNvPr id="12" name="Rectangle 11"/>
          <p:cNvSpPr/>
          <p:nvPr/>
        </p:nvSpPr>
        <p:spPr>
          <a:xfrm>
            <a:off x="9356051" y="4215781"/>
            <a:ext cx="2695252" cy="646331"/>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b="1" dirty="0">
                <a:solidFill>
                  <a:srgbClr val="000000"/>
                </a:solidFill>
                <a:latin typeface="Arial" panose="020B0604020202020204" pitchFamily="34" charset="0"/>
              </a:rPr>
              <a:t>L2 Latency At elbow</a:t>
            </a:r>
          </a:p>
          <a:p>
            <a:pPr algn="ctr"/>
            <a:r>
              <a:rPr lang="en-US" b="1" dirty="0" smtClean="0">
                <a:solidFill>
                  <a:srgbClr val="000000"/>
                </a:solidFill>
                <a:latin typeface="Arial" panose="020B0604020202020204" pitchFamily="34" charset="0"/>
              </a:rPr>
              <a:t>  = </a:t>
            </a:r>
            <a:r>
              <a:rPr lang="en-US" b="1" dirty="0">
                <a:solidFill>
                  <a:srgbClr val="F7C120"/>
                </a:solidFill>
                <a:latin typeface="Arial" panose="020B0604020202020204" pitchFamily="34" charset="0"/>
              </a:rPr>
              <a:t>8.5</a:t>
            </a:r>
            <a:r>
              <a:rPr lang="en-US" b="1" dirty="0">
                <a:solidFill>
                  <a:srgbClr val="000000"/>
                </a:solidFill>
                <a:latin typeface="Arial" panose="020B0604020202020204" pitchFamily="34" charset="0"/>
              </a:rPr>
              <a:t> </a:t>
            </a:r>
            <a:r>
              <a:rPr lang="en-US" b="1" dirty="0" err="1">
                <a:solidFill>
                  <a:schemeClr val="accent4">
                    <a:lumMod val="75000"/>
                  </a:schemeClr>
                </a:solidFill>
                <a:latin typeface="Arial" panose="020B0604020202020204" pitchFamily="34" charset="0"/>
              </a:rPr>
              <a:t>ms</a:t>
            </a:r>
            <a:endParaRPr lang="en-US" b="1" dirty="0">
              <a:solidFill>
                <a:schemeClr val="accent4">
                  <a:lumMod val="75000"/>
                </a:schemeClr>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7104112" y="5373216"/>
                <a:ext cx="2088233" cy="674369"/>
              </a:xfrm>
              <a:prstGeom prst="roundRect">
                <a:avLst/>
              </a:prstGeom>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r>
                  <a:rPr lang="en-US" sz="2000" dirty="0" smtClean="0"/>
                  <a:t>  NCV</a:t>
                </a:r>
                <a14:m>
                  <m:oMath xmlns:m="http://schemas.openxmlformats.org/officeDocument/2006/math">
                    <m:r>
                      <a:rPr lang="en-US" sz="2800" i="1" smtClean="0">
                        <a:latin typeface="Cambria Math" panose="02040503050406030204" pitchFamily="18" charset="0"/>
                      </a:rPr>
                      <m:t>=</m:t>
                    </m:r>
                    <m:f>
                      <m:fPr>
                        <m:ctrlPr>
                          <a:rPr lang="en-US" sz="2800" i="1" smtClean="0">
                            <a:latin typeface="Cambria Math" charset="0"/>
                          </a:rPr>
                        </m:ctrlPr>
                      </m:fPr>
                      <m:num>
                        <m:r>
                          <a:rPr lang="en-US" sz="2800" b="0" i="1" smtClean="0">
                            <a:latin typeface="Cambria Math" panose="02040503050406030204" pitchFamily="18" charset="0"/>
                          </a:rPr>
                          <m:t>𝐷</m:t>
                        </m:r>
                        <m:r>
                          <a:rPr lang="en-US" sz="2800" b="0" i="1" smtClean="0">
                            <a:latin typeface="Cambria Math" panose="02040503050406030204" pitchFamily="18" charset="0"/>
                          </a:rPr>
                          <m:t>1−</m:t>
                        </m:r>
                        <m:r>
                          <a:rPr lang="en-US" sz="2800" b="0" i="1" smtClean="0">
                            <a:latin typeface="Cambria Math" panose="02040503050406030204" pitchFamily="18" charset="0"/>
                          </a:rPr>
                          <m:t>𝐷</m:t>
                        </m:r>
                        <m:r>
                          <a:rPr lang="en-US" sz="2800" b="0" i="1" smtClean="0">
                            <a:latin typeface="Cambria Math" panose="02040503050406030204" pitchFamily="18" charset="0"/>
                          </a:rPr>
                          <m:t>2</m:t>
                        </m:r>
                      </m:num>
                      <m:den>
                        <m:r>
                          <a:rPr lang="en-US" sz="2800" b="0" i="1" smtClean="0">
                            <a:latin typeface="Cambria Math" panose="02040503050406030204" pitchFamily="18" charset="0"/>
                          </a:rPr>
                          <m:t>𝐿</m:t>
                        </m:r>
                        <m:r>
                          <a:rPr lang="en-US" sz="2800" b="0" i="1" smtClean="0">
                            <a:latin typeface="Cambria Math" panose="02040503050406030204" pitchFamily="18" charset="0"/>
                          </a:rPr>
                          <m:t>1−</m:t>
                        </m:r>
                        <m:r>
                          <a:rPr lang="en-US" sz="2800" b="0" i="1" smtClean="0">
                            <a:latin typeface="Cambria Math" panose="02040503050406030204" pitchFamily="18" charset="0"/>
                          </a:rPr>
                          <m:t>𝐿</m:t>
                        </m:r>
                        <m:r>
                          <a:rPr lang="en-US" sz="2800" b="0" i="1" smtClean="0">
                            <a:latin typeface="Cambria Math" panose="02040503050406030204" pitchFamily="18" charset="0"/>
                          </a:rPr>
                          <m:t>2</m:t>
                        </m:r>
                      </m:den>
                    </m:f>
                  </m:oMath>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104112" y="5373216"/>
                <a:ext cx="2088233" cy="674369"/>
              </a:xfrm>
              <a:prstGeom prst="roundRect">
                <a:avLst/>
              </a:prstGeom>
              <a:blipFill rotWithShape="0">
                <a:blip r:embed="rId6"/>
                <a:stretch>
                  <a:fillRect/>
                </a:stretch>
              </a:blipFill>
            </p:spPr>
            <p:txBody>
              <a:bodyPr/>
              <a:lstStyle/>
              <a:p>
                <a:r>
                  <a:rPr lang="en-US">
                    <a:noFill/>
                  </a:rPr>
                  <a:t> </a:t>
                </a:r>
              </a:p>
            </p:txBody>
          </p:sp>
        </mc:Fallback>
      </mc:AlternateContent>
      <p:sp>
        <p:nvSpPr>
          <p:cNvPr id="14" name="Slide Number Placeholder 13"/>
          <p:cNvSpPr>
            <a:spLocks noGrp="1"/>
          </p:cNvSpPr>
          <p:nvPr>
            <p:ph type="sldNum" sz="quarter" idx="12"/>
          </p:nvPr>
        </p:nvSpPr>
        <p:spPr/>
        <p:txBody>
          <a:bodyPr/>
          <a:lstStyle/>
          <a:p>
            <a:fld id="{4929A69E-7D8F-4515-9605-0315ABD4F316}" type="slidenum">
              <a:rPr lang="en-US" smtClean="0"/>
              <a:pPr/>
              <a:t>9</a:t>
            </a:fld>
            <a:endParaRPr lang="en-US" dirty="0"/>
          </a:p>
        </p:txBody>
      </p:sp>
    </p:spTree>
    <p:extLst>
      <p:ext uri="{BB962C8B-B14F-4D97-AF65-F5344CB8AC3E}">
        <p14:creationId xmlns:p14="http://schemas.microsoft.com/office/powerpoint/2010/main" val="20598108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5636</TotalTime>
  <Words>2094</Words>
  <Application>Microsoft Macintosh PowerPoint</Application>
  <PresentationFormat>Widescreen</PresentationFormat>
  <Paragraphs>366</Paragraphs>
  <Slides>30</Slides>
  <Notes>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30</vt:i4>
      </vt:variant>
    </vt:vector>
  </HeadingPairs>
  <TitlesOfParts>
    <vt:vector size="46" baseType="lpstr">
      <vt:lpstr>Akhbar MT</vt:lpstr>
      <vt:lpstr>Aldhabi</vt:lpstr>
      <vt:lpstr>Arial Black</vt:lpstr>
      <vt:lpstr>Arial,Italic</vt:lpstr>
      <vt:lpstr>ArialMT</vt:lpstr>
      <vt:lpstr>Bookman Old Style</vt:lpstr>
      <vt:lpstr>Calibri</vt:lpstr>
      <vt:lpstr>Cambria Math</vt:lpstr>
      <vt:lpstr>Comic Sans MS</vt:lpstr>
      <vt:lpstr>Courier New</vt:lpstr>
      <vt:lpstr>Gill Sans MT</vt:lpstr>
      <vt:lpstr>Times New Roman</vt:lpstr>
      <vt:lpstr>Wingdings</vt:lpstr>
      <vt:lpstr>Wingdings 3</vt:lpstr>
      <vt:lpstr>Arial</vt:lpstr>
      <vt:lpstr>Origin</vt:lpstr>
      <vt:lpstr>Nerve Conduction Study (NCS) and Electromyography ( EMG)</vt:lpstr>
      <vt:lpstr>Objectives </vt:lpstr>
      <vt:lpstr>Nerve Conduction Study ( NCS)</vt:lpstr>
      <vt:lpstr>Motor Conduction Studies: Compound Muscle Action Potential (CMAP)</vt:lpstr>
      <vt:lpstr>PowerPoint Presentation</vt:lpstr>
      <vt:lpstr>MCS Procedure  </vt:lpstr>
      <vt:lpstr>Procedure (cont.) </vt:lpstr>
      <vt:lpstr>Procedure (cont.) </vt:lpstr>
      <vt:lpstr>Procedure (cont.) </vt:lpstr>
      <vt:lpstr>Motor Conduction Study: Median nerve</vt:lpstr>
      <vt:lpstr>Nerve Conduction Velocity</vt:lpstr>
      <vt:lpstr>PowerPoint Presentation</vt:lpstr>
      <vt:lpstr>Motor Nerve Conduction Velocity (MNCV)</vt:lpstr>
      <vt:lpstr>Female Doctor’s Notes on Slide 13</vt:lpstr>
      <vt:lpstr>Patterns of Nerve Conduction: Normal Study of Median Nerve </vt:lpstr>
      <vt:lpstr>Axonal Loss and Demyelination</vt:lpstr>
      <vt:lpstr>Electromyography ( EMG) </vt:lpstr>
      <vt:lpstr>Motor Unit Potentials (MUPs) (Normal MUP) </vt:lpstr>
      <vt:lpstr>Analysis </vt:lpstr>
      <vt:lpstr>Abnormal MUP </vt:lpstr>
      <vt:lpstr>Neuropathic EMG Changes  </vt:lpstr>
      <vt:lpstr>Myopathic EMG Changes  </vt:lpstr>
      <vt:lpstr>Summary </vt:lpstr>
      <vt:lpstr>PowerPoint Presentation</vt:lpstr>
      <vt:lpstr>PowerPoint Presentation</vt:lpstr>
      <vt:lpstr>Clinical Application (3 Clinical Applications)</vt:lpstr>
      <vt:lpstr>3-Myasthenia Gravis</vt:lpstr>
      <vt:lpstr>Videos </vt:lpstr>
      <vt:lpstr>Link to Editing File  (Please be sure to check this file frequently for any edits or updates on all of our lectures.) </vt:lpstr>
      <vt:lpstr>Thank you!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Maha Saja</dc:creator>
  <cp:lastModifiedBy>Microsoft Office User</cp:lastModifiedBy>
  <cp:revision>473</cp:revision>
  <dcterms:created xsi:type="dcterms:W3CDTF">2016-09-07T16:15:34Z</dcterms:created>
  <dcterms:modified xsi:type="dcterms:W3CDTF">2016-12-30T10:44:03Z</dcterms:modified>
</cp:coreProperties>
</file>