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7"/>
  </p:notesMasterIdLst>
  <p:sldIdLst>
    <p:sldId id="424" r:id="rId2"/>
    <p:sldId id="337" r:id="rId3"/>
    <p:sldId id="421" r:id="rId4"/>
    <p:sldId id="374" r:id="rId5"/>
    <p:sldId id="376" r:id="rId6"/>
    <p:sldId id="423" r:id="rId7"/>
    <p:sldId id="410" r:id="rId8"/>
    <p:sldId id="375" r:id="rId9"/>
    <p:sldId id="386" r:id="rId10"/>
    <p:sldId id="406" r:id="rId11"/>
    <p:sldId id="407" r:id="rId12"/>
    <p:sldId id="380" r:id="rId13"/>
    <p:sldId id="381" r:id="rId14"/>
    <p:sldId id="387" r:id="rId15"/>
    <p:sldId id="382" r:id="rId16"/>
    <p:sldId id="372" r:id="rId17"/>
    <p:sldId id="383" r:id="rId18"/>
    <p:sldId id="399" r:id="rId19"/>
    <p:sldId id="353" r:id="rId20"/>
    <p:sldId id="351" r:id="rId21"/>
    <p:sldId id="413" r:id="rId22"/>
    <p:sldId id="354" r:id="rId23"/>
    <p:sldId id="415" r:id="rId24"/>
    <p:sldId id="416" r:id="rId25"/>
    <p:sldId id="417" r:id="rId26"/>
    <p:sldId id="358" r:id="rId27"/>
    <p:sldId id="360" r:id="rId28"/>
    <p:sldId id="359" r:id="rId29"/>
    <p:sldId id="408" r:id="rId30"/>
    <p:sldId id="363" r:id="rId31"/>
    <p:sldId id="420" r:id="rId32"/>
    <p:sldId id="356" r:id="rId33"/>
    <p:sldId id="340" r:id="rId34"/>
    <p:sldId id="426" r:id="rId35"/>
    <p:sldId id="42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cture 7" id="{E05C2B52-AB8E-466D-8975-7CBE3118660E}">
          <p14:sldIdLst>
            <p14:sldId id="424"/>
            <p14:sldId id="337"/>
            <p14:sldId id="421"/>
            <p14:sldId id="374"/>
            <p14:sldId id="376"/>
            <p14:sldId id="423"/>
            <p14:sldId id="410"/>
            <p14:sldId id="375"/>
            <p14:sldId id="386"/>
            <p14:sldId id="406"/>
            <p14:sldId id="407"/>
            <p14:sldId id="380"/>
            <p14:sldId id="381"/>
            <p14:sldId id="387"/>
            <p14:sldId id="382"/>
            <p14:sldId id="372"/>
          </p14:sldIdLst>
        </p14:section>
        <p14:section name="Default Section" id="{A52F6F1A-18E0-4A90-B9DE-5BE4990261AA}">
          <p14:sldIdLst>
            <p14:sldId id="383"/>
            <p14:sldId id="399"/>
            <p14:sldId id="353"/>
            <p14:sldId id="351"/>
            <p14:sldId id="413"/>
            <p14:sldId id="354"/>
            <p14:sldId id="415"/>
            <p14:sldId id="416"/>
            <p14:sldId id="417"/>
            <p14:sldId id="358"/>
            <p14:sldId id="360"/>
            <p14:sldId id="359"/>
            <p14:sldId id="408"/>
            <p14:sldId id="363"/>
            <p14:sldId id="420"/>
            <p14:sldId id="356"/>
            <p14:sldId id="340"/>
            <p14:sldId id="426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B87E8E"/>
    <a:srgbClr val="FF66FF"/>
    <a:srgbClr val="933B95"/>
    <a:srgbClr val="660033"/>
    <a:srgbClr val="660066"/>
    <a:srgbClr val="D6EAF6"/>
    <a:srgbClr val="663300"/>
    <a:srgbClr val="99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95867" autoAdjust="0"/>
  </p:normalViewPr>
  <p:slideViewPr>
    <p:cSldViewPr>
      <p:cViewPr varScale="1">
        <p:scale>
          <a:sx n="101" d="100"/>
          <a:sy n="101" d="100"/>
        </p:scale>
        <p:origin x="7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9BEEB-34F2-44C0-851E-50A3151B290F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7F140B-E065-458C-A59C-2CDDE5173A2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EBD70E47-4C8E-4708-BB32-B93F7E20C92C}" type="parTrans" cxnId="{14631800-8245-40EF-87BA-9238D290DED8}">
      <dgm:prSet/>
      <dgm:spPr/>
      <dgm:t>
        <a:bodyPr/>
        <a:lstStyle/>
        <a:p>
          <a:endParaRPr lang="en-US"/>
        </a:p>
      </dgm:t>
    </dgm:pt>
    <dgm:pt modelId="{2812845B-42EF-44F7-B6D2-CE910B53504D}" type="sibTrans" cxnId="{14631800-8245-40EF-87BA-9238D290DED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B9153392-257D-4F8F-B5D1-A98DE34EC691}" type="pres">
      <dgm:prSet presAssocID="{3669BEEB-34F2-44C0-851E-50A3151B290F}" presName="Name0" presStyleCnt="0">
        <dgm:presLayoutVars>
          <dgm:chMax val="8"/>
          <dgm:chPref val="8"/>
          <dgm:dir/>
        </dgm:presLayoutVars>
      </dgm:prSet>
      <dgm:spPr/>
    </dgm:pt>
    <dgm:pt modelId="{3C371D13-0E95-423D-8AB3-28A47F30FD38}" type="pres">
      <dgm:prSet presAssocID="{AF7F140B-E065-458C-A59C-2CDDE5173A25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61144A8-0103-442F-BBE6-9ADD855D584D}" type="pres">
      <dgm:prSet presAssocID="{AF7F140B-E065-458C-A59C-2CDDE5173A25}" presName="image_accent_1" presStyleCnt="0"/>
      <dgm:spPr/>
    </dgm:pt>
    <dgm:pt modelId="{287A4971-8A39-48DB-9AB5-D96D3651C312}" type="pres">
      <dgm:prSet presAssocID="{AF7F140B-E065-458C-A59C-2CDDE5173A25}" presName="imageAccentRepeatNode" presStyleLbl="alignNode1" presStyleIdx="0" presStyleCnt="2"/>
      <dgm:spPr/>
    </dgm:pt>
    <dgm:pt modelId="{64A7EEB2-30A8-4B2B-BEB0-9DB125B56771}" type="pres">
      <dgm:prSet presAssocID="{AF7F140B-E065-458C-A59C-2CDDE5173A25}" presName="accent_1" presStyleLbl="alignNode1" presStyleIdx="1" presStyleCnt="2"/>
      <dgm:spPr/>
    </dgm:pt>
    <dgm:pt modelId="{ACB637A5-725E-4FD6-9C7E-88BAC5C023DA}" type="pres">
      <dgm:prSet presAssocID="{2812845B-42EF-44F7-B6D2-CE910B53504D}" presName="image_1" presStyleCnt="0"/>
      <dgm:spPr/>
    </dgm:pt>
    <dgm:pt modelId="{7C31E0FA-50ED-469D-B195-E7FF7FF21F98}" type="pres">
      <dgm:prSet presAssocID="{2812845B-42EF-44F7-B6D2-CE910B53504D}" presName="imageRepeatNode" presStyleLbl="fgImgPlace1" presStyleIdx="0" presStyleCnt="1"/>
      <dgm:spPr/>
    </dgm:pt>
  </dgm:ptLst>
  <dgm:cxnLst>
    <dgm:cxn modelId="{9EF6A999-49A2-4E24-AA66-D3701C484F4F}" type="presOf" srcId="{2812845B-42EF-44F7-B6D2-CE910B53504D}" destId="{7C31E0FA-50ED-469D-B195-E7FF7FF21F98}" srcOrd="0" destOrd="0" presId="urn:microsoft.com/office/officeart/2008/layout/BubblePictureList"/>
    <dgm:cxn modelId="{2F4311CA-A70C-435A-9664-F6FBD06B2094}" type="presOf" srcId="{3669BEEB-34F2-44C0-851E-50A3151B290F}" destId="{B9153392-257D-4F8F-B5D1-A98DE34EC691}" srcOrd="0" destOrd="0" presId="urn:microsoft.com/office/officeart/2008/layout/BubblePictureList"/>
    <dgm:cxn modelId="{8A3E1682-043A-4529-839E-BC159A462A5F}" type="presOf" srcId="{AF7F140B-E065-458C-A59C-2CDDE5173A25}" destId="{3C371D13-0E95-423D-8AB3-28A47F30FD38}" srcOrd="0" destOrd="0" presId="urn:microsoft.com/office/officeart/2008/layout/BubblePictureList"/>
    <dgm:cxn modelId="{14631800-8245-40EF-87BA-9238D290DED8}" srcId="{3669BEEB-34F2-44C0-851E-50A3151B290F}" destId="{AF7F140B-E065-458C-A59C-2CDDE5173A25}" srcOrd="0" destOrd="0" parTransId="{EBD70E47-4C8E-4708-BB32-B93F7E20C92C}" sibTransId="{2812845B-42EF-44F7-B6D2-CE910B53504D}"/>
    <dgm:cxn modelId="{82626D94-F231-449F-8C61-1EE101025867}" type="presParOf" srcId="{B9153392-257D-4F8F-B5D1-A98DE34EC691}" destId="{3C371D13-0E95-423D-8AB3-28A47F30FD38}" srcOrd="0" destOrd="0" presId="urn:microsoft.com/office/officeart/2008/layout/BubblePictureList"/>
    <dgm:cxn modelId="{9ABBBC36-9541-4540-8D57-A8F85771DB37}" type="presParOf" srcId="{B9153392-257D-4F8F-B5D1-A98DE34EC691}" destId="{961144A8-0103-442F-BBE6-9ADD855D584D}" srcOrd="1" destOrd="0" presId="urn:microsoft.com/office/officeart/2008/layout/BubblePictureList"/>
    <dgm:cxn modelId="{9906FA4B-4988-402A-B294-5A7F248ED0F3}" type="presParOf" srcId="{961144A8-0103-442F-BBE6-9ADD855D584D}" destId="{287A4971-8A39-48DB-9AB5-D96D3651C312}" srcOrd="0" destOrd="0" presId="urn:microsoft.com/office/officeart/2008/layout/BubblePictureList"/>
    <dgm:cxn modelId="{A8D2892F-28CF-49F3-83EE-64E1B1D3703D}" type="presParOf" srcId="{B9153392-257D-4F8F-B5D1-A98DE34EC691}" destId="{64A7EEB2-30A8-4B2B-BEB0-9DB125B56771}" srcOrd="2" destOrd="0" presId="urn:microsoft.com/office/officeart/2008/layout/BubblePictureList"/>
    <dgm:cxn modelId="{B1ED48BF-BAB4-4199-9CFB-FDFF71CE5FC9}" type="presParOf" srcId="{B9153392-257D-4F8F-B5D1-A98DE34EC691}" destId="{ACB637A5-725E-4FD6-9C7E-88BAC5C023DA}" srcOrd="3" destOrd="0" presId="urn:microsoft.com/office/officeart/2008/layout/BubblePictureList"/>
    <dgm:cxn modelId="{69E004DC-3269-4483-94A7-3258E61BFB82}" type="presParOf" srcId="{ACB637A5-725E-4FD6-9C7E-88BAC5C023DA}" destId="{7C31E0FA-50ED-469D-B195-E7FF7FF21F98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C9ADDE-CF05-4D78-BD38-3430FEFCF3FE}" type="doc">
      <dgm:prSet loTypeId="urn:microsoft.com/office/officeart/2009/layout/CircleArrowProcess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318CFD5-F06E-4C15-8764-5F9175433514}">
      <dgm:prSet phldrT="[Text]" custT="1"/>
      <dgm:spPr/>
      <dgm:t>
        <a:bodyPr/>
        <a:lstStyle/>
        <a:p>
          <a:r>
            <a:rPr lang="en-GB" sz="1400" b="1" dirty="0">
              <a:latin typeface="+mj-lt"/>
            </a:rPr>
            <a:t>The heads of the cross-bridges bend back and forth</a:t>
          </a:r>
          <a:endParaRPr lang="en-US" sz="1400" b="1" dirty="0"/>
        </a:p>
      </dgm:t>
    </dgm:pt>
    <dgm:pt modelId="{51A8F205-CE48-4CE5-873D-4D885FDC5E4E}" type="parTrans" cxnId="{1843D884-BCCE-4DAF-91ED-4510C60F7DFC}">
      <dgm:prSet/>
      <dgm:spPr/>
      <dgm:t>
        <a:bodyPr/>
        <a:lstStyle/>
        <a:p>
          <a:endParaRPr lang="en-US"/>
        </a:p>
      </dgm:t>
    </dgm:pt>
    <dgm:pt modelId="{365EB74F-041C-4BEC-ACAB-57FC48C2B70A}" type="sibTrans" cxnId="{1843D884-BCCE-4DAF-91ED-4510C60F7DFC}">
      <dgm:prSet/>
      <dgm:spPr/>
      <dgm:t>
        <a:bodyPr/>
        <a:lstStyle/>
        <a:p>
          <a:endParaRPr lang="en-US"/>
        </a:p>
      </dgm:t>
    </dgm:pt>
    <dgm:pt modelId="{58A0775B-2103-447A-8469-AEB78B7E9B13}">
      <dgm:prSet phldrT="[Text]"/>
      <dgm:spPr/>
      <dgm:t>
        <a:bodyPr/>
        <a:lstStyle/>
        <a:p>
          <a:r>
            <a:rPr lang="en-GB" b="1" dirty="0">
              <a:latin typeface="+mj-lt"/>
            </a:rPr>
            <a:t>step by step walk along the actin filament</a:t>
          </a:r>
          <a:endParaRPr lang="en-US" b="1" dirty="0"/>
        </a:p>
      </dgm:t>
    </dgm:pt>
    <dgm:pt modelId="{85A359EC-E47B-4DB0-AEB0-C36A4EB48CF0}" type="parTrans" cxnId="{8E65016C-AD27-4FB2-8140-DFF3DFCE83B0}">
      <dgm:prSet/>
      <dgm:spPr/>
      <dgm:t>
        <a:bodyPr/>
        <a:lstStyle/>
        <a:p>
          <a:endParaRPr lang="en-US"/>
        </a:p>
      </dgm:t>
    </dgm:pt>
    <dgm:pt modelId="{D772B8F3-A003-49A6-9F58-5F98C4FB94DE}" type="sibTrans" cxnId="{8E65016C-AD27-4FB2-8140-DFF3DFCE83B0}">
      <dgm:prSet/>
      <dgm:spPr/>
      <dgm:t>
        <a:bodyPr/>
        <a:lstStyle/>
        <a:p>
          <a:endParaRPr lang="en-US"/>
        </a:p>
      </dgm:t>
    </dgm:pt>
    <dgm:pt modelId="{C1F573B1-740B-4504-9CFF-B8F64549887B}">
      <dgm:prSet phldrT="[Text]" custT="1"/>
      <dgm:spPr/>
      <dgm:t>
        <a:bodyPr/>
        <a:lstStyle/>
        <a:p>
          <a:r>
            <a:rPr lang="en-GB" sz="1200" b="1" dirty="0">
              <a:latin typeface="+mj-lt"/>
            </a:rPr>
            <a:t>pulling the ends of two successive actin filaments toward the center of the myosin filament.</a:t>
          </a:r>
          <a:endParaRPr lang="en-US" sz="1200" b="1" dirty="0"/>
        </a:p>
      </dgm:t>
    </dgm:pt>
    <dgm:pt modelId="{F7918C12-0E6D-49E9-85E6-C5C6CEB6D201}" type="parTrans" cxnId="{BC27AB09-3063-4AB7-908B-C308FD4E4B7E}">
      <dgm:prSet/>
      <dgm:spPr/>
      <dgm:t>
        <a:bodyPr/>
        <a:lstStyle/>
        <a:p>
          <a:endParaRPr lang="en-US"/>
        </a:p>
      </dgm:t>
    </dgm:pt>
    <dgm:pt modelId="{FB6D7B6F-A5DD-4FF6-9731-27403DBD072C}" type="sibTrans" cxnId="{BC27AB09-3063-4AB7-908B-C308FD4E4B7E}">
      <dgm:prSet/>
      <dgm:spPr/>
      <dgm:t>
        <a:bodyPr/>
        <a:lstStyle/>
        <a:p>
          <a:endParaRPr lang="en-US"/>
        </a:p>
      </dgm:t>
    </dgm:pt>
    <dgm:pt modelId="{4BF8218B-8B58-4F9F-9907-8FF844DF3DA8}" type="pres">
      <dgm:prSet presAssocID="{15C9ADDE-CF05-4D78-BD38-3430FEFCF3F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1E9343F-2E6E-4EFF-BC01-5FCC910115FE}" type="pres">
      <dgm:prSet presAssocID="{9318CFD5-F06E-4C15-8764-5F9175433514}" presName="Accent1" presStyleCnt="0"/>
      <dgm:spPr/>
    </dgm:pt>
    <dgm:pt modelId="{05FA4965-81B9-413A-B4C4-75534C1D3ED9}" type="pres">
      <dgm:prSet presAssocID="{9318CFD5-F06E-4C15-8764-5F9175433514}" presName="Accent" presStyleLbl="node1" presStyleIdx="0" presStyleCnt="3"/>
      <dgm:spPr/>
    </dgm:pt>
    <dgm:pt modelId="{131C3638-050B-4E7B-BB1B-7B7259EC6593}" type="pres">
      <dgm:prSet presAssocID="{9318CFD5-F06E-4C15-8764-5F917543351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72B5891-B3BE-47A5-BFA9-0E8EBAB76B09}" type="pres">
      <dgm:prSet presAssocID="{58A0775B-2103-447A-8469-AEB78B7E9B13}" presName="Accent2" presStyleCnt="0"/>
      <dgm:spPr/>
    </dgm:pt>
    <dgm:pt modelId="{176CB194-2DB6-40D5-92CF-553A96CFCCEC}" type="pres">
      <dgm:prSet presAssocID="{58A0775B-2103-447A-8469-AEB78B7E9B13}" presName="Accent" presStyleLbl="node1" presStyleIdx="1" presStyleCnt="3"/>
      <dgm:spPr/>
    </dgm:pt>
    <dgm:pt modelId="{9E6DC3E5-B103-43F8-AE03-0B4F6D235DB4}" type="pres">
      <dgm:prSet presAssocID="{58A0775B-2103-447A-8469-AEB78B7E9B1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E8E2D2A-0891-4810-8176-5A0FF63590E7}" type="pres">
      <dgm:prSet presAssocID="{C1F573B1-740B-4504-9CFF-B8F64549887B}" presName="Accent3" presStyleCnt="0"/>
      <dgm:spPr/>
    </dgm:pt>
    <dgm:pt modelId="{32F2A037-6C79-43B1-A460-98D159C4B2D1}" type="pres">
      <dgm:prSet presAssocID="{C1F573B1-740B-4504-9CFF-B8F64549887B}" presName="Accent" presStyleLbl="node1" presStyleIdx="2" presStyleCnt="3"/>
      <dgm:spPr/>
    </dgm:pt>
    <dgm:pt modelId="{BD67D576-AD3D-4997-B9E0-A0C10E2287F6}" type="pres">
      <dgm:prSet presAssocID="{C1F573B1-740B-4504-9CFF-B8F64549887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48AE469E-E7AF-432A-A27C-3576F414414D}" type="presOf" srcId="{15C9ADDE-CF05-4D78-BD38-3430FEFCF3FE}" destId="{4BF8218B-8B58-4F9F-9907-8FF844DF3DA8}" srcOrd="0" destOrd="0" presId="urn:microsoft.com/office/officeart/2009/layout/CircleArrowProcess"/>
    <dgm:cxn modelId="{BC27AB09-3063-4AB7-908B-C308FD4E4B7E}" srcId="{15C9ADDE-CF05-4D78-BD38-3430FEFCF3FE}" destId="{C1F573B1-740B-4504-9CFF-B8F64549887B}" srcOrd="2" destOrd="0" parTransId="{F7918C12-0E6D-49E9-85E6-C5C6CEB6D201}" sibTransId="{FB6D7B6F-A5DD-4FF6-9731-27403DBD072C}"/>
    <dgm:cxn modelId="{F2E03A9B-4D35-40F2-9A41-293CF128FD55}" type="presOf" srcId="{C1F573B1-740B-4504-9CFF-B8F64549887B}" destId="{BD67D576-AD3D-4997-B9E0-A0C10E2287F6}" srcOrd="0" destOrd="0" presId="urn:microsoft.com/office/officeart/2009/layout/CircleArrowProcess"/>
    <dgm:cxn modelId="{13B34968-8AE3-4244-98BF-4F29813529D9}" type="presOf" srcId="{58A0775B-2103-447A-8469-AEB78B7E9B13}" destId="{9E6DC3E5-B103-43F8-AE03-0B4F6D235DB4}" srcOrd="0" destOrd="0" presId="urn:microsoft.com/office/officeart/2009/layout/CircleArrowProcess"/>
    <dgm:cxn modelId="{8E65016C-AD27-4FB2-8140-DFF3DFCE83B0}" srcId="{15C9ADDE-CF05-4D78-BD38-3430FEFCF3FE}" destId="{58A0775B-2103-447A-8469-AEB78B7E9B13}" srcOrd="1" destOrd="0" parTransId="{85A359EC-E47B-4DB0-AEB0-C36A4EB48CF0}" sibTransId="{D772B8F3-A003-49A6-9F58-5F98C4FB94DE}"/>
    <dgm:cxn modelId="{1372F271-B16A-4AA5-995B-2672B9F3E621}" type="presOf" srcId="{9318CFD5-F06E-4C15-8764-5F9175433514}" destId="{131C3638-050B-4E7B-BB1B-7B7259EC6593}" srcOrd="0" destOrd="0" presId="urn:microsoft.com/office/officeart/2009/layout/CircleArrowProcess"/>
    <dgm:cxn modelId="{1843D884-BCCE-4DAF-91ED-4510C60F7DFC}" srcId="{15C9ADDE-CF05-4D78-BD38-3430FEFCF3FE}" destId="{9318CFD5-F06E-4C15-8764-5F9175433514}" srcOrd="0" destOrd="0" parTransId="{51A8F205-CE48-4CE5-873D-4D885FDC5E4E}" sibTransId="{365EB74F-041C-4BEC-ACAB-57FC48C2B70A}"/>
    <dgm:cxn modelId="{6F83DEC9-56ED-42A3-9CCD-AB2F6C6F5151}" type="presParOf" srcId="{4BF8218B-8B58-4F9F-9907-8FF844DF3DA8}" destId="{B1E9343F-2E6E-4EFF-BC01-5FCC910115FE}" srcOrd="0" destOrd="0" presId="urn:microsoft.com/office/officeart/2009/layout/CircleArrowProcess"/>
    <dgm:cxn modelId="{4EF9CA9F-44F3-4E48-9233-D80E733E8320}" type="presParOf" srcId="{B1E9343F-2E6E-4EFF-BC01-5FCC910115FE}" destId="{05FA4965-81B9-413A-B4C4-75534C1D3ED9}" srcOrd="0" destOrd="0" presId="urn:microsoft.com/office/officeart/2009/layout/CircleArrowProcess"/>
    <dgm:cxn modelId="{FEBB85B9-A228-415B-A962-6EDDA296019B}" type="presParOf" srcId="{4BF8218B-8B58-4F9F-9907-8FF844DF3DA8}" destId="{131C3638-050B-4E7B-BB1B-7B7259EC6593}" srcOrd="1" destOrd="0" presId="urn:microsoft.com/office/officeart/2009/layout/CircleArrowProcess"/>
    <dgm:cxn modelId="{A5323354-2CEA-4E04-A6E1-0F4D76D6D9B8}" type="presParOf" srcId="{4BF8218B-8B58-4F9F-9907-8FF844DF3DA8}" destId="{572B5891-B3BE-47A5-BFA9-0E8EBAB76B09}" srcOrd="2" destOrd="0" presId="urn:microsoft.com/office/officeart/2009/layout/CircleArrowProcess"/>
    <dgm:cxn modelId="{F646B674-E62E-4460-8771-46DEF0445C53}" type="presParOf" srcId="{572B5891-B3BE-47A5-BFA9-0E8EBAB76B09}" destId="{176CB194-2DB6-40D5-92CF-553A96CFCCEC}" srcOrd="0" destOrd="0" presId="urn:microsoft.com/office/officeart/2009/layout/CircleArrowProcess"/>
    <dgm:cxn modelId="{82C4B81C-6CD6-45C0-8925-5CFB3BD5A2C6}" type="presParOf" srcId="{4BF8218B-8B58-4F9F-9907-8FF844DF3DA8}" destId="{9E6DC3E5-B103-43F8-AE03-0B4F6D235DB4}" srcOrd="3" destOrd="0" presId="urn:microsoft.com/office/officeart/2009/layout/CircleArrowProcess"/>
    <dgm:cxn modelId="{1A6E41E7-8E76-4EBD-BA08-F82C26027D54}" type="presParOf" srcId="{4BF8218B-8B58-4F9F-9907-8FF844DF3DA8}" destId="{7E8E2D2A-0891-4810-8176-5A0FF63590E7}" srcOrd="4" destOrd="0" presId="urn:microsoft.com/office/officeart/2009/layout/CircleArrowProcess"/>
    <dgm:cxn modelId="{4DAFF4B3-4170-4C5D-98FC-CB5A6F15A8C3}" type="presParOf" srcId="{7E8E2D2A-0891-4810-8176-5A0FF63590E7}" destId="{32F2A037-6C79-43B1-A460-98D159C4B2D1}" srcOrd="0" destOrd="0" presId="urn:microsoft.com/office/officeart/2009/layout/CircleArrowProcess"/>
    <dgm:cxn modelId="{C11D185E-C9A2-475E-8407-A2373BA1E9D3}" type="presParOf" srcId="{4BF8218B-8B58-4F9F-9907-8FF844DF3DA8}" destId="{BD67D576-AD3D-4997-B9E0-A0C10E2287F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2DC5D7-81A0-4430-8753-710A79CC98D9}" type="doc">
      <dgm:prSet loTypeId="urn:microsoft.com/office/officeart/2005/8/layout/hProcess9" loCatId="process" qsTypeId="urn:microsoft.com/office/officeart/2005/8/quickstyle/simple2" qsCatId="simple" csTypeId="urn:microsoft.com/office/officeart/2005/8/colors/accent2_5" csCatId="accent2" phldr="1"/>
      <dgm:spPr/>
    </dgm:pt>
    <dgm:pt modelId="{A4BF475E-F4A5-43B8-BEEF-19400A976A41}">
      <dgm:prSet phldrT="[نص]" custT="1"/>
      <dgm:spPr/>
      <dgm:t>
        <a:bodyPr/>
        <a:lstStyle/>
        <a:p>
          <a:pPr rtl="1"/>
          <a:r>
            <a:rPr lang="en-GB" altLang="en-US" sz="1200" b="1" dirty="0"/>
            <a:t>When Ca is pumped back into sarcoplasmic reticulum </a:t>
          </a:r>
          <a:endParaRPr lang="ar-SA" sz="1200" b="1" dirty="0"/>
        </a:p>
      </dgm:t>
    </dgm:pt>
    <dgm:pt modelId="{AAE0625F-DF20-406D-B47F-E24DA83373B4}" type="parTrans" cxnId="{90DDA745-E903-4347-90A0-C32CE788BD27}">
      <dgm:prSet/>
      <dgm:spPr/>
      <dgm:t>
        <a:bodyPr/>
        <a:lstStyle/>
        <a:p>
          <a:pPr rtl="1"/>
          <a:endParaRPr lang="ar-SA"/>
        </a:p>
      </dgm:t>
    </dgm:pt>
    <dgm:pt modelId="{28F91895-AAFF-4D35-A88D-F77F919DB061}" type="sibTrans" cxnId="{90DDA745-E903-4347-90A0-C32CE788BD27}">
      <dgm:prSet/>
      <dgm:spPr/>
      <dgm:t>
        <a:bodyPr/>
        <a:lstStyle/>
        <a:p>
          <a:pPr rtl="1"/>
          <a:endParaRPr lang="ar-SA"/>
        </a:p>
      </dgm:t>
    </dgm:pt>
    <dgm:pt modelId="{DD5C66A7-977E-4F43-8C2C-BA1D85FA21CF}">
      <dgm:prSet phldrT="[نص]" custT="1"/>
      <dgm:spPr/>
      <dgm:t>
        <a:bodyPr/>
        <a:lstStyle/>
        <a:p>
          <a:pPr rtl="1"/>
          <a:r>
            <a:rPr lang="en-GB" altLang="en-US" sz="1600" b="1" dirty="0"/>
            <a:t>Ca detached from troponin </a:t>
          </a:r>
          <a:endParaRPr lang="ar-SA" sz="1600" b="1" dirty="0"/>
        </a:p>
      </dgm:t>
    </dgm:pt>
    <dgm:pt modelId="{D6A14943-22A3-4F7C-A08C-78B88EE63AA0}" type="parTrans" cxnId="{447AB375-7806-4DBD-9020-DD0D6B686248}">
      <dgm:prSet/>
      <dgm:spPr/>
      <dgm:t>
        <a:bodyPr/>
        <a:lstStyle/>
        <a:p>
          <a:pPr rtl="1"/>
          <a:endParaRPr lang="ar-SA"/>
        </a:p>
      </dgm:t>
    </dgm:pt>
    <dgm:pt modelId="{416478BF-09AE-4B7D-9383-518BBA693D35}" type="sibTrans" cxnId="{447AB375-7806-4DBD-9020-DD0D6B686248}">
      <dgm:prSet/>
      <dgm:spPr/>
      <dgm:t>
        <a:bodyPr/>
        <a:lstStyle/>
        <a:p>
          <a:pPr rtl="1"/>
          <a:endParaRPr lang="ar-SA"/>
        </a:p>
      </dgm:t>
    </dgm:pt>
    <dgm:pt modelId="{DBBE11B3-DC58-494F-AB6B-8C7C3E87286D}">
      <dgm:prSet phldrT="[نص]" custT="1"/>
      <dgm:spPr/>
      <dgm:t>
        <a:bodyPr/>
        <a:lstStyle/>
        <a:p>
          <a:pPr rtl="1"/>
          <a:r>
            <a:rPr lang="en-GB" altLang="en-US" sz="1600" b="1" dirty="0"/>
            <a:t>tropomyosin return to its original position </a:t>
          </a:r>
          <a:endParaRPr lang="ar-SA" sz="1600" b="1" dirty="0"/>
        </a:p>
      </dgm:t>
    </dgm:pt>
    <dgm:pt modelId="{D9D9B909-9D4D-4C6F-8E23-276B03654DEC}" type="parTrans" cxnId="{0E3A81AA-D18D-4DEE-8D6F-0DED1D78C8AF}">
      <dgm:prSet/>
      <dgm:spPr/>
      <dgm:t>
        <a:bodyPr/>
        <a:lstStyle/>
        <a:p>
          <a:pPr rtl="1"/>
          <a:endParaRPr lang="ar-SA"/>
        </a:p>
      </dgm:t>
    </dgm:pt>
    <dgm:pt modelId="{F81BAAB4-41F9-455C-950D-92DC139CC84B}" type="sibTrans" cxnId="{0E3A81AA-D18D-4DEE-8D6F-0DED1D78C8AF}">
      <dgm:prSet/>
      <dgm:spPr/>
      <dgm:t>
        <a:bodyPr/>
        <a:lstStyle/>
        <a:p>
          <a:pPr rtl="1"/>
          <a:endParaRPr lang="ar-SA"/>
        </a:p>
      </dgm:t>
    </dgm:pt>
    <dgm:pt modelId="{B6215D5B-788C-463E-99EC-B5E7A4CE42CD}">
      <dgm:prSet custT="1"/>
      <dgm:spPr/>
      <dgm:t>
        <a:bodyPr/>
        <a:lstStyle/>
        <a:p>
          <a:pPr rtl="1"/>
          <a:r>
            <a:rPr lang="en-GB" altLang="en-US" sz="1600" b="1" dirty="0"/>
            <a:t>covering active site on actin</a:t>
          </a:r>
          <a:endParaRPr lang="en-US" sz="1600" b="1" dirty="0"/>
        </a:p>
      </dgm:t>
    </dgm:pt>
    <dgm:pt modelId="{74329834-A081-4BE2-BE25-DBA9E9BE5546}" type="parTrans" cxnId="{CE4C9A29-2F22-4CBF-A6A1-B5EEC61F2560}">
      <dgm:prSet/>
      <dgm:spPr/>
      <dgm:t>
        <a:bodyPr/>
        <a:lstStyle/>
        <a:p>
          <a:pPr rtl="1"/>
          <a:endParaRPr lang="ar-SA"/>
        </a:p>
      </dgm:t>
    </dgm:pt>
    <dgm:pt modelId="{7C97E814-F34B-4FC7-A7FA-4600301B2F9D}" type="sibTrans" cxnId="{CE4C9A29-2F22-4CBF-A6A1-B5EEC61F2560}">
      <dgm:prSet/>
      <dgm:spPr/>
      <dgm:t>
        <a:bodyPr/>
        <a:lstStyle/>
        <a:p>
          <a:pPr rtl="1"/>
          <a:endParaRPr lang="ar-SA"/>
        </a:p>
      </dgm:t>
    </dgm:pt>
    <dgm:pt modelId="{EF6BAA6B-16A2-4D62-9B2B-522C6E093A3D}">
      <dgm:prSet custT="1"/>
      <dgm:spPr/>
      <dgm:t>
        <a:bodyPr/>
        <a:lstStyle/>
        <a:p>
          <a:pPr rtl="1"/>
          <a:r>
            <a:rPr lang="en-GB" altLang="en-US" sz="1600" b="1" dirty="0"/>
            <a:t>prevent formation of cross bridge </a:t>
          </a:r>
          <a:endParaRPr lang="en-US" sz="1600" b="1" dirty="0"/>
        </a:p>
      </dgm:t>
    </dgm:pt>
    <dgm:pt modelId="{9C7C5F62-8095-4936-9955-CE7907F8D600}" type="parTrans" cxnId="{6C67BA74-95FC-4834-AC23-937D57F17480}">
      <dgm:prSet/>
      <dgm:spPr/>
      <dgm:t>
        <a:bodyPr/>
        <a:lstStyle/>
        <a:p>
          <a:pPr rtl="1"/>
          <a:endParaRPr lang="ar-SA"/>
        </a:p>
      </dgm:t>
    </dgm:pt>
    <dgm:pt modelId="{4E85EB29-8F76-4579-B665-B889A37EB8DB}" type="sibTrans" cxnId="{6C67BA74-95FC-4834-AC23-937D57F17480}">
      <dgm:prSet/>
      <dgm:spPr/>
      <dgm:t>
        <a:bodyPr/>
        <a:lstStyle/>
        <a:p>
          <a:pPr rtl="1"/>
          <a:endParaRPr lang="ar-SA"/>
        </a:p>
      </dgm:t>
    </dgm:pt>
    <dgm:pt modelId="{28E466D8-2998-4C1C-9B34-788999A04C1A}">
      <dgm:prSet custT="1"/>
      <dgm:spPr/>
      <dgm:t>
        <a:bodyPr/>
        <a:lstStyle/>
        <a:p>
          <a:pPr rtl="1"/>
          <a:r>
            <a:rPr lang="en-GB" altLang="en-US" sz="1800" b="1" dirty="0">
              <a:solidFill>
                <a:srgbClr val="C00000"/>
              </a:solidFill>
            </a:rPr>
            <a:t>Relaxation</a:t>
          </a:r>
          <a:endParaRPr lang="en-US" sz="1800" b="1" dirty="0">
            <a:solidFill>
              <a:srgbClr val="C00000"/>
            </a:solidFill>
          </a:endParaRPr>
        </a:p>
      </dgm:t>
    </dgm:pt>
    <dgm:pt modelId="{33694C1B-8628-45A2-B70C-665942241792}" type="parTrans" cxnId="{5B1D22C7-C599-4C35-A8E9-114C9925C4F0}">
      <dgm:prSet/>
      <dgm:spPr/>
      <dgm:t>
        <a:bodyPr/>
        <a:lstStyle/>
        <a:p>
          <a:pPr rtl="1"/>
          <a:endParaRPr lang="ar-SA"/>
        </a:p>
      </dgm:t>
    </dgm:pt>
    <dgm:pt modelId="{1F49288E-CD09-4CF4-875D-14897D1CD01F}" type="sibTrans" cxnId="{5B1D22C7-C599-4C35-A8E9-114C9925C4F0}">
      <dgm:prSet/>
      <dgm:spPr/>
      <dgm:t>
        <a:bodyPr/>
        <a:lstStyle/>
        <a:p>
          <a:pPr rtl="1"/>
          <a:endParaRPr lang="ar-SA"/>
        </a:p>
      </dgm:t>
    </dgm:pt>
    <dgm:pt modelId="{CB41B2DF-51D7-48C1-B36F-B8512B4C8146}" type="pres">
      <dgm:prSet presAssocID="{142DC5D7-81A0-4430-8753-710A79CC98D9}" presName="CompostProcess" presStyleCnt="0">
        <dgm:presLayoutVars>
          <dgm:dir/>
          <dgm:resizeHandles val="exact"/>
        </dgm:presLayoutVars>
      </dgm:prSet>
      <dgm:spPr/>
    </dgm:pt>
    <dgm:pt modelId="{B21B901B-2AD9-4B4B-8C79-1E84ABC66152}" type="pres">
      <dgm:prSet presAssocID="{142DC5D7-81A0-4430-8753-710A79CC98D9}" presName="arrow" presStyleLbl="bgShp" presStyleIdx="0" presStyleCnt="1"/>
      <dgm:spPr/>
    </dgm:pt>
    <dgm:pt modelId="{EC4FFB42-72C1-43FA-803F-95FA75C9F9E5}" type="pres">
      <dgm:prSet presAssocID="{142DC5D7-81A0-4430-8753-710A79CC98D9}" presName="linearProcess" presStyleCnt="0"/>
      <dgm:spPr/>
    </dgm:pt>
    <dgm:pt modelId="{3FFA35E6-F6CB-4AB0-9297-49E083579CAC}" type="pres">
      <dgm:prSet presAssocID="{A4BF475E-F4A5-43B8-BEEF-19400A976A41}" presName="textNode" presStyleLbl="node1" presStyleIdx="0" presStyleCnt="6">
        <dgm:presLayoutVars>
          <dgm:bulletEnabled val="1"/>
        </dgm:presLayoutVars>
      </dgm:prSet>
      <dgm:spPr/>
    </dgm:pt>
    <dgm:pt modelId="{79A823EE-3D34-4261-A6F2-72C2FF542CBD}" type="pres">
      <dgm:prSet presAssocID="{28F91895-AAFF-4D35-A88D-F77F919DB061}" presName="sibTrans" presStyleCnt="0"/>
      <dgm:spPr/>
    </dgm:pt>
    <dgm:pt modelId="{5E9FB62B-B093-45B1-A97D-6E9025A8CA6A}" type="pres">
      <dgm:prSet presAssocID="{DD5C66A7-977E-4F43-8C2C-BA1D85FA21CF}" presName="textNode" presStyleLbl="node1" presStyleIdx="1" presStyleCnt="6" custLinFactNeighborX="-18957" custLinFactNeighborY="1139">
        <dgm:presLayoutVars>
          <dgm:bulletEnabled val="1"/>
        </dgm:presLayoutVars>
      </dgm:prSet>
      <dgm:spPr/>
    </dgm:pt>
    <dgm:pt modelId="{5F25D19F-144C-4746-B736-700246A023EB}" type="pres">
      <dgm:prSet presAssocID="{416478BF-09AE-4B7D-9383-518BBA693D35}" presName="sibTrans" presStyleCnt="0"/>
      <dgm:spPr/>
    </dgm:pt>
    <dgm:pt modelId="{E50BCBC5-5772-4B36-AC7F-24474C503276}" type="pres">
      <dgm:prSet presAssocID="{DBBE11B3-DC58-494F-AB6B-8C7C3E87286D}" presName="textNode" presStyleLbl="node1" presStyleIdx="2" presStyleCnt="6">
        <dgm:presLayoutVars>
          <dgm:bulletEnabled val="1"/>
        </dgm:presLayoutVars>
      </dgm:prSet>
      <dgm:spPr/>
    </dgm:pt>
    <dgm:pt modelId="{E3F1B39B-F555-4C30-9D77-9D540059D6DC}" type="pres">
      <dgm:prSet presAssocID="{F81BAAB4-41F9-455C-950D-92DC139CC84B}" presName="sibTrans" presStyleCnt="0"/>
      <dgm:spPr/>
    </dgm:pt>
    <dgm:pt modelId="{1B26CC00-88E0-43C3-978A-DD22056E3179}" type="pres">
      <dgm:prSet presAssocID="{B6215D5B-788C-463E-99EC-B5E7A4CE42CD}" presName="textNode" presStyleLbl="node1" presStyleIdx="3" presStyleCnt="6">
        <dgm:presLayoutVars>
          <dgm:bulletEnabled val="1"/>
        </dgm:presLayoutVars>
      </dgm:prSet>
      <dgm:spPr/>
    </dgm:pt>
    <dgm:pt modelId="{B3262232-985E-4061-8450-736241459721}" type="pres">
      <dgm:prSet presAssocID="{7C97E814-F34B-4FC7-A7FA-4600301B2F9D}" presName="sibTrans" presStyleCnt="0"/>
      <dgm:spPr/>
    </dgm:pt>
    <dgm:pt modelId="{26D3BC5F-575E-401F-8123-DF1D9ADFE7A1}" type="pres">
      <dgm:prSet presAssocID="{EF6BAA6B-16A2-4D62-9B2B-522C6E093A3D}" presName="textNode" presStyleLbl="node1" presStyleIdx="4" presStyleCnt="6">
        <dgm:presLayoutVars>
          <dgm:bulletEnabled val="1"/>
        </dgm:presLayoutVars>
      </dgm:prSet>
      <dgm:spPr/>
    </dgm:pt>
    <dgm:pt modelId="{96693C55-A873-46C2-AF38-C55E826A0583}" type="pres">
      <dgm:prSet presAssocID="{4E85EB29-8F76-4579-B665-B889A37EB8DB}" presName="sibTrans" presStyleCnt="0"/>
      <dgm:spPr/>
    </dgm:pt>
    <dgm:pt modelId="{53C632B6-2C7C-4430-AB48-8D49115A4E45}" type="pres">
      <dgm:prSet presAssocID="{28E466D8-2998-4C1C-9B34-788999A04C1A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47AB375-7806-4DBD-9020-DD0D6B686248}" srcId="{142DC5D7-81A0-4430-8753-710A79CC98D9}" destId="{DD5C66A7-977E-4F43-8C2C-BA1D85FA21CF}" srcOrd="1" destOrd="0" parTransId="{D6A14943-22A3-4F7C-A08C-78B88EE63AA0}" sibTransId="{416478BF-09AE-4B7D-9383-518BBA693D35}"/>
    <dgm:cxn modelId="{0223F3F4-FE6F-46CE-B6C9-D71F0766CF25}" type="presOf" srcId="{DBBE11B3-DC58-494F-AB6B-8C7C3E87286D}" destId="{E50BCBC5-5772-4B36-AC7F-24474C503276}" srcOrd="0" destOrd="0" presId="urn:microsoft.com/office/officeart/2005/8/layout/hProcess9"/>
    <dgm:cxn modelId="{2333D807-47D1-41C2-BA01-D105BAA372B3}" type="presOf" srcId="{DD5C66A7-977E-4F43-8C2C-BA1D85FA21CF}" destId="{5E9FB62B-B093-45B1-A97D-6E9025A8CA6A}" srcOrd="0" destOrd="0" presId="urn:microsoft.com/office/officeart/2005/8/layout/hProcess9"/>
    <dgm:cxn modelId="{B1A74DE5-D5C6-4AC6-A929-EF95CEDF2E1F}" type="presOf" srcId="{142DC5D7-81A0-4430-8753-710A79CC98D9}" destId="{CB41B2DF-51D7-48C1-B36F-B8512B4C8146}" srcOrd="0" destOrd="0" presId="urn:microsoft.com/office/officeart/2005/8/layout/hProcess9"/>
    <dgm:cxn modelId="{C2BBA7A7-F9B9-462D-A4B5-713F61DB6878}" type="presOf" srcId="{A4BF475E-F4A5-43B8-BEEF-19400A976A41}" destId="{3FFA35E6-F6CB-4AB0-9297-49E083579CAC}" srcOrd="0" destOrd="0" presId="urn:microsoft.com/office/officeart/2005/8/layout/hProcess9"/>
    <dgm:cxn modelId="{6C67BA74-95FC-4834-AC23-937D57F17480}" srcId="{142DC5D7-81A0-4430-8753-710A79CC98D9}" destId="{EF6BAA6B-16A2-4D62-9B2B-522C6E093A3D}" srcOrd="4" destOrd="0" parTransId="{9C7C5F62-8095-4936-9955-CE7907F8D600}" sibTransId="{4E85EB29-8F76-4579-B665-B889A37EB8DB}"/>
    <dgm:cxn modelId="{01DC6906-B178-4A85-8A71-D2EBFD1A821A}" type="presOf" srcId="{28E466D8-2998-4C1C-9B34-788999A04C1A}" destId="{53C632B6-2C7C-4430-AB48-8D49115A4E45}" srcOrd="0" destOrd="0" presId="urn:microsoft.com/office/officeart/2005/8/layout/hProcess9"/>
    <dgm:cxn modelId="{CE4C9A29-2F22-4CBF-A6A1-B5EEC61F2560}" srcId="{142DC5D7-81A0-4430-8753-710A79CC98D9}" destId="{B6215D5B-788C-463E-99EC-B5E7A4CE42CD}" srcOrd="3" destOrd="0" parTransId="{74329834-A081-4BE2-BE25-DBA9E9BE5546}" sibTransId="{7C97E814-F34B-4FC7-A7FA-4600301B2F9D}"/>
    <dgm:cxn modelId="{90DDA745-E903-4347-90A0-C32CE788BD27}" srcId="{142DC5D7-81A0-4430-8753-710A79CC98D9}" destId="{A4BF475E-F4A5-43B8-BEEF-19400A976A41}" srcOrd="0" destOrd="0" parTransId="{AAE0625F-DF20-406D-B47F-E24DA83373B4}" sibTransId="{28F91895-AAFF-4D35-A88D-F77F919DB061}"/>
    <dgm:cxn modelId="{0E3A81AA-D18D-4DEE-8D6F-0DED1D78C8AF}" srcId="{142DC5D7-81A0-4430-8753-710A79CC98D9}" destId="{DBBE11B3-DC58-494F-AB6B-8C7C3E87286D}" srcOrd="2" destOrd="0" parTransId="{D9D9B909-9D4D-4C6F-8E23-276B03654DEC}" sibTransId="{F81BAAB4-41F9-455C-950D-92DC139CC84B}"/>
    <dgm:cxn modelId="{5B1D22C7-C599-4C35-A8E9-114C9925C4F0}" srcId="{142DC5D7-81A0-4430-8753-710A79CC98D9}" destId="{28E466D8-2998-4C1C-9B34-788999A04C1A}" srcOrd="5" destOrd="0" parTransId="{33694C1B-8628-45A2-B70C-665942241792}" sibTransId="{1F49288E-CD09-4CF4-875D-14897D1CD01F}"/>
    <dgm:cxn modelId="{D8648F69-C2C8-4CB9-9F14-93EC6E4FEB17}" type="presOf" srcId="{B6215D5B-788C-463E-99EC-B5E7A4CE42CD}" destId="{1B26CC00-88E0-43C3-978A-DD22056E3179}" srcOrd="0" destOrd="0" presId="urn:microsoft.com/office/officeart/2005/8/layout/hProcess9"/>
    <dgm:cxn modelId="{6F070257-EF4A-432A-A5F2-684181B5B74C}" type="presOf" srcId="{EF6BAA6B-16A2-4D62-9B2B-522C6E093A3D}" destId="{26D3BC5F-575E-401F-8123-DF1D9ADFE7A1}" srcOrd="0" destOrd="0" presId="urn:microsoft.com/office/officeart/2005/8/layout/hProcess9"/>
    <dgm:cxn modelId="{70FA10FC-77F1-4237-A595-6227F718E282}" type="presParOf" srcId="{CB41B2DF-51D7-48C1-B36F-B8512B4C8146}" destId="{B21B901B-2AD9-4B4B-8C79-1E84ABC66152}" srcOrd="0" destOrd="0" presId="urn:microsoft.com/office/officeart/2005/8/layout/hProcess9"/>
    <dgm:cxn modelId="{180CFBE9-EDD5-4934-8556-AA0AB6832673}" type="presParOf" srcId="{CB41B2DF-51D7-48C1-B36F-B8512B4C8146}" destId="{EC4FFB42-72C1-43FA-803F-95FA75C9F9E5}" srcOrd="1" destOrd="0" presId="urn:microsoft.com/office/officeart/2005/8/layout/hProcess9"/>
    <dgm:cxn modelId="{ACD38FE4-03FB-4851-B0F8-ABC215E7B6B9}" type="presParOf" srcId="{EC4FFB42-72C1-43FA-803F-95FA75C9F9E5}" destId="{3FFA35E6-F6CB-4AB0-9297-49E083579CAC}" srcOrd="0" destOrd="0" presId="urn:microsoft.com/office/officeart/2005/8/layout/hProcess9"/>
    <dgm:cxn modelId="{C2BBA682-E61A-43B2-A593-4C0D3E495E07}" type="presParOf" srcId="{EC4FFB42-72C1-43FA-803F-95FA75C9F9E5}" destId="{79A823EE-3D34-4261-A6F2-72C2FF542CBD}" srcOrd="1" destOrd="0" presId="urn:microsoft.com/office/officeart/2005/8/layout/hProcess9"/>
    <dgm:cxn modelId="{63BA2042-0BA0-454D-A424-0B5C425A3F60}" type="presParOf" srcId="{EC4FFB42-72C1-43FA-803F-95FA75C9F9E5}" destId="{5E9FB62B-B093-45B1-A97D-6E9025A8CA6A}" srcOrd="2" destOrd="0" presId="urn:microsoft.com/office/officeart/2005/8/layout/hProcess9"/>
    <dgm:cxn modelId="{2C49CFF4-6C48-439C-ADD1-5437A852C4FE}" type="presParOf" srcId="{EC4FFB42-72C1-43FA-803F-95FA75C9F9E5}" destId="{5F25D19F-144C-4746-B736-700246A023EB}" srcOrd="3" destOrd="0" presId="urn:microsoft.com/office/officeart/2005/8/layout/hProcess9"/>
    <dgm:cxn modelId="{D3D28186-DAC1-4A9C-8532-705A6D840CCF}" type="presParOf" srcId="{EC4FFB42-72C1-43FA-803F-95FA75C9F9E5}" destId="{E50BCBC5-5772-4B36-AC7F-24474C503276}" srcOrd="4" destOrd="0" presId="urn:microsoft.com/office/officeart/2005/8/layout/hProcess9"/>
    <dgm:cxn modelId="{18B0570B-D8CD-4296-9464-3DBA8A96AAF0}" type="presParOf" srcId="{EC4FFB42-72C1-43FA-803F-95FA75C9F9E5}" destId="{E3F1B39B-F555-4C30-9D77-9D540059D6DC}" srcOrd="5" destOrd="0" presId="urn:microsoft.com/office/officeart/2005/8/layout/hProcess9"/>
    <dgm:cxn modelId="{F73200E7-3A2D-4626-965A-609DBA600097}" type="presParOf" srcId="{EC4FFB42-72C1-43FA-803F-95FA75C9F9E5}" destId="{1B26CC00-88E0-43C3-978A-DD22056E3179}" srcOrd="6" destOrd="0" presId="urn:microsoft.com/office/officeart/2005/8/layout/hProcess9"/>
    <dgm:cxn modelId="{BB17EE73-4CE3-43C0-B027-5902C758BC2E}" type="presParOf" srcId="{EC4FFB42-72C1-43FA-803F-95FA75C9F9E5}" destId="{B3262232-985E-4061-8450-736241459721}" srcOrd="7" destOrd="0" presId="urn:microsoft.com/office/officeart/2005/8/layout/hProcess9"/>
    <dgm:cxn modelId="{F7CAEBEE-2986-438A-BF37-7060495999BC}" type="presParOf" srcId="{EC4FFB42-72C1-43FA-803F-95FA75C9F9E5}" destId="{26D3BC5F-575E-401F-8123-DF1D9ADFE7A1}" srcOrd="8" destOrd="0" presId="urn:microsoft.com/office/officeart/2005/8/layout/hProcess9"/>
    <dgm:cxn modelId="{014E122B-D26D-4FE2-AEBA-54A7EA1D5825}" type="presParOf" srcId="{EC4FFB42-72C1-43FA-803F-95FA75C9F9E5}" destId="{96693C55-A873-46C2-AF38-C55E826A0583}" srcOrd="9" destOrd="0" presId="urn:microsoft.com/office/officeart/2005/8/layout/hProcess9"/>
    <dgm:cxn modelId="{E9E3E1C3-A9E9-4C5D-A7BF-5A99CAB2D0A5}" type="presParOf" srcId="{EC4FFB42-72C1-43FA-803F-95FA75C9F9E5}" destId="{53C632B6-2C7C-4430-AB48-8D49115A4E4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500AEB-435E-4799-84BB-A0536248829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AFFC3D-93D9-4811-98E4-49EBAD3F5353}">
      <dgm:prSet phldrT="[Text]" custT="1"/>
      <dgm:spPr/>
      <dgm:t>
        <a:bodyPr/>
        <a:lstStyle/>
        <a:p>
          <a:r>
            <a:rPr lang="en-US" sz="2400" b="1" dirty="0">
              <a:latin typeface="+mj-lt"/>
            </a:rPr>
            <a:t>ATP is needed for</a:t>
          </a:r>
        </a:p>
        <a:p>
          <a:r>
            <a:rPr lang="en-US" sz="2400" b="1" dirty="0">
              <a:latin typeface="+mj-lt"/>
            </a:rPr>
            <a:t> </a:t>
          </a:r>
          <a:r>
            <a:rPr lang="en-US" sz="2400" b="1" dirty="0">
              <a:solidFill>
                <a:srgbClr val="C00000"/>
              </a:solidFill>
              <a:latin typeface="+mj-lt"/>
            </a:rPr>
            <a:t>3</a:t>
          </a:r>
          <a:r>
            <a:rPr lang="en-US" sz="2400" b="1" dirty="0">
              <a:latin typeface="+mj-lt"/>
            </a:rPr>
            <a:t> things :</a:t>
          </a:r>
        </a:p>
      </dgm:t>
    </dgm:pt>
    <dgm:pt modelId="{E0A0D3EE-9182-481C-9199-01D99EC2713B}" type="parTrans" cxnId="{44C3F069-0C88-4269-B620-9553BFF24AFD}">
      <dgm:prSet/>
      <dgm:spPr/>
      <dgm:t>
        <a:bodyPr/>
        <a:lstStyle/>
        <a:p>
          <a:endParaRPr lang="en-US"/>
        </a:p>
      </dgm:t>
    </dgm:pt>
    <dgm:pt modelId="{68EFFA68-6473-44B4-8C39-07C1969C7E6C}" type="sibTrans" cxnId="{44C3F069-0C88-4269-B620-9553BFF24AFD}">
      <dgm:prSet/>
      <dgm:spPr/>
      <dgm:t>
        <a:bodyPr/>
        <a:lstStyle/>
        <a:p>
          <a:endParaRPr lang="en-US"/>
        </a:p>
      </dgm:t>
    </dgm:pt>
    <dgm:pt modelId="{01DA15F6-F72D-4BB2-9131-C8CF23E15E7C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Power stroke</a:t>
          </a:r>
        </a:p>
      </dgm:t>
    </dgm:pt>
    <dgm:pt modelId="{1550982E-1027-45A4-95C7-543C955F2D6F}" type="parTrans" cxnId="{17CB3312-8E8D-4F75-8067-F68CD9383593}">
      <dgm:prSet/>
      <dgm:spPr/>
      <dgm:t>
        <a:bodyPr/>
        <a:lstStyle/>
        <a:p>
          <a:endParaRPr lang="en-US"/>
        </a:p>
      </dgm:t>
    </dgm:pt>
    <dgm:pt modelId="{11C5BB81-4C67-4634-9FD4-3F730186F09F}" type="sibTrans" cxnId="{17CB3312-8E8D-4F75-8067-F68CD9383593}">
      <dgm:prSet/>
      <dgm:spPr/>
      <dgm:t>
        <a:bodyPr/>
        <a:lstStyle/>
        <a:p>
          <a:endParaRPr lang="en-US"/>
        </a:p>
      </dgm:t>
    </dgm:pt>
    <dgm:pt modelId="{108C5EA1-C575-4F90-8E70-715FA873388B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Pumping Ca++ back into the Sarcoplasmic reticulum</a:t>
          </a:r>
        </a:p>
      </dgm:t>
    </dgm:pt>
    <dgm:pt modelId="{11D7300F-2138-4102-8CB7-68423FBB773A}" type="parTrans" cxnId="{9EBAE7CF-D43A-4041-8B34-34152F8F1ABE}">
      <dgm:prSet/>
      <dgm:spPr/>
      <dgm:t>
        <a:bodyPr/>
        <a:lstStyle/>
        <a:p>
          <a:endParaRPr lang="en-US"/>
        </a:p>
      </dgm:t>
    </dgm:pt>
    <dgm:pt modelId="{6AA72BCE-8707-4501-9036-3BDF41764D9A}" type="sibTrans" cxnId="{9EBAE7CF-D43A-4041-8B34-34152F8F1ABE}">
      <dgm:prSet/>
      <dgm:spPr/>
      <dgm:t>
        <a:bodyPr/>
        <a:lstStyle/>
        <a:p>
          <a:endParaRPr lang="en-US"/>
        </a:p>
      </dgm:t>
    </dgm:pt>
    <dgm:pt modelId="{37C85A70-9BBA-4A10-B9F4-1740BD2AA846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Detachment of myosin from actin active sites</a:t>
          </a:r>
        </a:p>
      </dgm:t>
    </dgm:pt>
    <dgm:pt modelId="{7A351746-D4F8-4715-8B26-D663397059C4}" type="parTrans" cxnId="{7313AD2B-71D6-4B71-8950-B044B81AC088}">
      <dgm:prSet/>
      <dgm:spPr/>
      <dgm:t>
        <a:bodyPr/>
        <a:lstStyle/>
        <a:p>
          <a:endParaRPr lang="en-US"/>
        </a:p>
      </dgm:t>
    </dgm:pt>
    <dgm:pt modelId="{617DB85F-FFDB-4868-80FC-B45AE59CB6BF}" type="sibTrans" cxnId="{7313AD2B-71D6-4B71-8950-B044B81AC088}">
      <dgm:prSet/>
      <dgm:spPr/>
      <dgm:t>
        <a:bodyPr/>
        <a:lstStyle/>
        <a:p>
          <a:endParaRPr lang="en-US"/>
        </a:p>
      </dgm:t>
    </dgm:pt>
    <dgm:pt modelId="{83F4CE83-32D9-4798-A7F2-3235DC0E9715}" type="pres">
      <dgm:prSet presAssocID="{5E500AEB-435E-4799-84BB-A05362488299}" presName="composite" presStyleCnt="0">
        <dgm:presLayoutVars>
          <dgm:chMax val="1"/>
          <dgm:dir/>
          <dgm:resizeHandles val="exact"/>
        </dgm:presLayoutVars>
      </dgm:prSet>
      <dgm:spPr/>
    </dgm:pt>
    <dgm:pt modelId="{84BFF35F-1EF7-40D4-AB66-43065A4D62BE}" type="pres">
      <dgm:prSet presAssocID="{5E500AEB-435E-4799-84BB-A05362488299}" presName="radial" presStyleCnt="0">
        <dgm:presLayoutVars>
          <dgm:animLvl val="ctr"/>
        </dgm:presLayoutVars>
      </dgm:prSet>
      <dgm:spPr/>
    </dgm:pt>
    <dgm:pt modelId="{9616D0D3-82C6-4FE2-A37D-50B1EA2F174A}" type="pres">
      <dgm:prSet presAssocID="{C8AFFC3D-93D9-4811-98E4-49EBAD3F5353}" presName="centerShape" presStyleLbl="vennNode1" presStyleIdx="0" presStyleCnt="4"/>
      <dgm:spPr/>
    </dgm:pt>
    <dgm:pt modelId="{8F3E42AB-F0AA-4C67-AFB9-B1F7C431DDDF}" type="pres">
      <dgm:prSet presAssocID="{01DA15F6-F72D-4BB2-9131-C8CF23E15E7C}" presName="node" presStyleLbl="vennNode1" presStyleIdx="1" presStyleCnt="4">
        <dgm:presLayoutVars>
          <dgm:bulletEnabled val="1"/>
        </dgm:presLayoutVars>
      </dgm:prSet>
      <dgm:spPr/>
    </dgm:pt>
    <dgm:pt modelId="{207BE46D-E522-4E1E-A68C-2CA6AAF49B12}" type="pres">
      <dgm:prSet presAssocID="{108C5EA1-C575-4F90-8E70-715FA873388B}" presName="node" presStyleLbl="vennNode1" presStyleIdx="2" presStyleCnt="4">
        <dgm:presLayoutVars>
          <dgm:bulletEnabled val="1"/>
        </dgm:presLayoutVars>
      </dgm:prSet>
      <dgm:spPr/>
    </dgm:pt>
    <dgm:pt modelId="{6B59B008-EFA8-45DE-9B6C-C2FCB450D94A}" type="pres">
      <dgm:prSet presAssocID="{37C85A70-9BBA-4A10-B9F4-1740BD2AA846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939CBF79-7BBC-4BFF-8828-A33E12BCD071}" type="presOf" srcId="{5E500AEB-435E-4799-84BB-A05362488299}" destId="{83F4CE83-32D9-4798-A7F2-3235DC0E9715}" srcOrd="0" destOrd="0" presId="urn:microsoft.com/office/officeart/2005/8/layout/radial3"/>
    <dgm:cxn modelId="{230F810B-AFA5-4D8F-A1FD-D2E603D4C234}" type="presOf" srcId="{01DA15F6-F72D-4BB2-9131-C8CF23E15E7C}" destId="{8F3E42AB-F0AA-4C67-AFB9-B1F7C431DDDF}" srcOrd="0" destOrd="0" presId="urn:microsoft.com/office/officeart/2005/8/layout/radial3"/>
    <dgm:cxn modelId="{44C3F069-0C88-4269-B620-9553BFF24AFD}" srcId="{5E500AEB-435E-4799-84BB-A05362488299}" destId="{C8AFFC3D-93D9-4811-98E4-49EBAD3F5353}" srcOrd="0" destOrd="0" parTransId="{E0A0D3EE-9182-481C-9199-01D99EC2713B}" sibTransId="{68EFFA68-6473-44B4-8C39-07C1969C7E6C}"/>
    <dgm:cxn modelId="{6BB4350F-27F3-450E-97EB-10AFF483FF9A}" type="presOf" srcId="{108C5EA1-C575-4F90-8E70-715FA873388B}" destId="{207BE46D-E522-4E1E-A68C-2CA6AAF49B12}" srcOrd="0" destOrd="0" presId="urn:microsoft.com/office/officeart/2005/8/layout/radial3"/>
    <dgm:cxn modelId="{7313AD2B-71D6-4B71-8950-B044B81AC088}" srcId="{C8AFFC3D-93D9-4811-98E4-49EBAD3F5353}" destId="{37C85A70-9BBA-4A10-B9F4-1740BD2AA846}" srcOrd="2" destOrd="0" parTransId="{7A351746-D4F8-4715-8B26-D663397059C4}" sibTransId="{617DB85F-FFDB-4868-80FC-B45AE59CB6BF}"/>
    <dgm:cxn modelId="{BCF9192D-0B17-4C2B-972B-850D5E9BB0B1}" type="presOf" srcId="{37C85A70-9BBA-4A10-B9F4-1740BD2AA846}" destId="{6B59B008-EFA8-45DE-9B6C-C2FCB450D94A}" srcOrd="0" destOrd="0" presId="urn:microsoft.com/office/officeart/2005/8/layout/radial3"/>
    <dgm:cxn modelId="{9EBAE7CF-D43A-4041-8B34-34152F8F1ABE}" srcId="{C8AFFC3D-93D9-4811-98E4-49EBAD3F5353}" destId="{108C5EA1-C575-4F90-8E70-715FA873388B}" srcOrd="1" destOrd="0" parTransId="{11D7300F-2138-4102-8CB7-68423FBB773A}" sibTransId="{6AA72BCE-8707-4501-9036-3BDF41764D9A}"/>
    <dgm:cxn modelId="{17CB3312-8E8D-4F75-8067-F68CD9383593}" srcId="{C8AFFC3D-93D9-4811-98E4-49EBAD3F5353}" destId="{01DA15F6-F72D-4BB2-9131-C8CF23E15E7C}" srcOrd="0" destOrd="0" parTransId="{1550982E-1027-45A4-95C7-543C955F2D6F}" sibTransId="{11C5BB81-4C67-4634-9FD4-3F730186F09F}"/>
    <dgm:cxn modelId="{84DF6764-1BC8-4AFC-8D63-4247ACF8BB40}" type="presOf" srcId="{C8AFFC3D-93D9-4811-98E4-49EBAD3F5353}" destId="{9616D0D3-82C6-4FE2-A37D-50B1EA2F174A}" srcOrd="0" destOrd="0" presId="urn:microsoft.com/office/officeart/2005/8/layout/radial3"/>
    <dgm:cxn modelId="{04C2D73F-7B8D-4929-BBA6-987FF0630D31}" type="presParOf" srcId="{83F4CE83-32D9-4798-A7F2-3235DC0E9715}" destId="{84BFF35F-1EF7-40D4-AB66-43065A4D62BE}" srcOrd="0" destOrd="0" presId="urn:microsoft.com/office/officeart/2005/8/layout/radial3"/>
    <dgm:cxn modelId="{0A93B371-1D29-4A97-9B3C-DA5DED01C42F}" type="presParOf" srcId="{84BFF35F-1EF7-40D4-AB66-43065A4D62BE}" destId="{9616D0D3-82C6-4FE2-A37D-50B1EA2F174A}" srcOrd="0" destOrd="0" presId="urn:microsoft.com/office/officeart/2005/8/layout/radial3"/>
    <dgm:cxn modelId="{FC790294-21D2-4B29-8F89-9FDF945F86F0}" type="presParOf" srcId="{84BFF35F-1EF7-40D4-AB66-43065A4D62BE}" destId="{8F3E42AB-F0AA-4C67-AFB9-B1F7C431DDDF}" srcOrd="1" destOrd="0" presId="urn:microsoft.com/office/officeart/2005/8/layout/radial3"/>
    <dgm:cxn modelId="{A4AF1390-BAE9-4A6F-9E27-2781626D64C3}" type="presParOf" srcId="{84BFF35F-1EF7-40D4-AB66-43065A4D62BE}" destId="{207BE46D-E522-4E1E-A68C-2CA6AAF49B12}" srcOrd="2" destOrd="0" presId="urn:microsoft.com/office/officeart/2005/8/layout/radial3"/>
    <dgm:cxn modelId="{0B775E49-E936-41E5-BB9B-3458C814AD30}" type="presParOf" srcId="{84BFF35F-1EF7-40D4-AB66-43065A4D62BE}" destId="{6B59B008-EFA8-45DE-9B6C-C2FCB450D94A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DD07C-A34B-473E-B719-64AEBB605CCF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FE6202-A772-4FEB-A74C-0C72FF1F8D04}">
      <dgm:prSet phldrT="[Text]" custT="1"/>
      <dgm:spPr/>
      <dgm:t>
        <a:bodyPr/>
        <a:lstStyle/>
        <a:p>
          <a:r>
            <a:rPr lang="en-US" sz="1600" dirty="0">
              <a:solidFill>
                <a:srgbClr val="C00000"/>
              </a:solidFill>
            </a:rPr>
            <a:t>Action potential </a:t>
          </a:r>
          <a:r>
            <a:rPr lang="en-US" sz="1600" dirty="0"/>
            <a:t>(AP) at the synaptic knob</a:t>
          </a:r>
        </a:p>
        <a:p>
          <a:r>
            <a:rPr lang="en-US" sz="1200" dirty="0"/>
            <a:t>: A</a:t>
          </a:r>
          <a:r>
            <a:rPr lang="en-US" sz="1000" dirty="0"/>
            <a:t> </a:t>
          </a:r>
          <a:r>
            <a:rPr lang="en-US" sz="1100" dirty="0"/>
            <a:t>nerve impulse reaches the </a:t>
          </a:r>
          <a:r>
            <a:rPr lang="en-US" sz="1100" i="1" dirty="0"/>
            <a:t>nerve terminal</a:t>
          </a:r>
          <a:endParaRPr lang="en-US" sz="1100" dirty="0"/>
        </a:p>
      </dgm:t>
    </dgm:pt>
    <dgm:pt modelId="{AB5A6E0E-54B7-405E-B9E7-BDF616EFB728}" type="parTrans" cxnId="{9578E18C-73EC-4684-93B4-CEF1EECA6A9B}">
      <dgm:prSet/>
      <dgm:spPr/>
      <dgm:t>
        <a:bodyPr/>
        <a:lstStyle/>
        <a:p>
          <a:endParaRPr lang="en-US"/>
        </a:p>
      </dgm:t>
    </dgm:pt>
    <dgm:pt modelId="{E9537EE8-BBDA-4E02-BB83-73009443AE10}" type="sibTrans" cxnId="{9578E18C-73EC-4684-93B4-CEF1EECA6A9B}">
      <dgm:prSet/>
      <dgm:spPr/>
      <dgm:t>
        <a:bodyPr/>
        <a:lstStyle/>
        <a:p>
          <a:endParaRPr lang="en-US"/>
        </a:p>
      </dgm:t>
    </dgm:pt>
    <dgm:pt modelId="{585DFFA0-23D6-4DCD-808C-AE2D9E29C6F0}">
      <dgm:prSet phldrT="[Text]" custT="1"/>
      <dgm:spPr/>
      <dgm:t>
        <a:bodyPr/>
        <a:lstStyle/>
        <a:p>
          <a:r>
            <a:rPr lang="en-US" sz="1400" dirty="0">
              <a:solidFill>
                <a:srgbClr val="C00000"/>
              </a:solidFill>
            </a:rPr>
            <a:t>Ca+ channel open </a:t>
          </a:r>
          <a:r>
            <a:rPr lang="en-US" sz="1400" dirty="0"/>
            <a:t>(voltage-gated Ca+ channels) </a:t>
          </a:r>
          <a:r>
            <a:rPr lang="en-US" sz="1400" dirty="0">
              <a:solidFill>
                <a:srgbClr val="C00000"/>
              </a:solidFill>
            </a:rPr>
            <a:t>increase Ca+ permeability</a:t>
          </a:r>
        </a:p>
      </dgm:t>
    </dgm:pt>
    <dgm:pt modelId="{6D0120BA-1D6F-4C39-97BC-90BB8873A50C}" type="parTrans" cxnId="{DED9280E-5894-4FBD-9BB6-D1F624921306}">
      <dgm:prSet/>
      <dgm:spPr/>
      <dgm:t>
        <a:bodyPr/>
        <a:lstStyle/>
        <a:p>
          <a:endParaRPr lang="en-US"/>
        </a:p>
      </dgm:t>
    </dgm:pt>
    <dgm:pt modelId="{15E1247A-DEEA-4F88-A14C-38F8A7EE9AEE}" type="sibTrans" cxnId="{DED9280E-5894-4FBD-9BB6-D1F624921306}">
      <dgm:prSet/>
      <dgm:spPr/>
      <dgm:t>
        <a:bodyPr/>
        <a:lstStyle/>
        <a:p>
          <a:endParaRPr lang="en-US"/>
        </a:p>
      </dgm:t>
    </dgm:pt>
    <dgm:pt modelId="{9801314F-DBBF-47C5-8631-7F33F72F6024}">
      <dgm:prSet phldrT="[Text]" custT="1"/>
      <dgm:spPr/>
      <dgm:t>
        <a:bodyPr/>
        <a:lstStyle/>
        <a:p>
          <a:r>
            <a:rPr lang="en-US" sz="1400" dirty="0">
              <a:solidFill>
                <a:srgbClr val="C00000"/>
              </a:solidFill>
            </a:rPr>
            <a:t>release of neurotransmitter </a:t>
          </a:r>
          <a:r>
            <a:rPr lang="en-US" sz="1400" dirty="0"/>
            <a:t>(NT) (Ach)</a:t>
          </a:r>
          <a:r>
            <a:rPr lang="en-US" sz="1400" baseline="0" dirty="0"/>
            <a:t> </a:t>
          </a:r>
          <a:r>
            <a:rPr lang="en-US" sz="1400" dirty="0"/>
            <a:t>from synaptic knob to synaptic cleft</a:t>
          </a:r>
        </a:p>
      </dgm:t>
    </dgm:pt>
    <dgm:pt modelId="{96118108-2D30-429B-A498-6435B7A62B16}" type="parTrans" cxnId="{335B3834-13EA-456D-A8D2-18D2A433862F}">
      <dgm:prSet/>
      <dgm:spPr/>
      <dgm:t>
        <a:bodyPr/>
        <a:lstStyle/>
        <a:p>
          <a:endParaRPr lang="en-US"/>
        </a:p>
      </dgm:t>
    </dgm:pt>
    <dgm:pt modelId="{443F1243-66C7-4FD9-A6BE-0E174BEB7BBB}" type="sibTrans" cxnId="{335B3834-13EA-456D-A8D2-18D2A433862F}">
      <dgm:prSet/>
      <dgm:spPr/>
      <dgm:t>
        <a:bodyPr/>
        <a:lstStyle/>
        <a:p>
          <a:endParaRPr lang="en-US"/>
        </a:p>
      </dgm:t>
    </dgm:pt>
    <dgm:pt modelId="{7F6DBC57-84D2-48C8-A62F-0E84F921AD52}">
      <dgm:prSet phldrT="[Text]" custT="1"/>
      <dgm:spPr/>
      <dgm:t>
        <a:bodyPr/>
        <a:lstStyle/>
        <a:p>
          <a:r>
            <a:rPr lang="en-US" sz="1200" dirty="0"/>
            <a:t>2 molecule of Ach </a:t>
          </a:r>
          <a:r>
            <a:rPr lang="en-US" sz="1200" dirty="0">
              <a:solidFill>
                <a:srgbClr val="C00000"/>
              </a:solidFill>
            </a:rPr>
            <a:t>combines with </a:t>
          </a:r>
          <a:r>
            <a:rPr lang="en-US" sz="1200" dirty="0"/>
            <a:t>specific </a:t>
          </a:r>
          <a:r>
            <a:rPr lang="en-US" sz="1200" dirty="0">
              <a:solidFill>
                <a:srgbClr val="C00000"/>
              </a:solidFill>
            </a:rPr>
            <a:t>receptor</a:t>
          </a:r>
          <a:r>
            <a:rPr lang="en-US" sz="1200" dirty="0"/>
            <a:t> on the subneural cleft </a:t>
          </a:r>
        </a:p>
        <a:p>
          <a:r>
            <a:rPr lang="en-US" sz="1050" dirty="0">
              <a:latin typeface="+mj-lt"/>
            </a:rPr>
            <a:t>A small amount diffuses out of the synaptic space</a:t>
          </a:r>
          <a:r>
            <a:rPr lang="en-US" sz="1400" dirty="0">
              <a:latin typeface="+mj-lt"/>
            </a:rPr>
            <a:t>.</a:t>
          </a:r>
          <a:endParaRPr lang="en-US" sz="1400" dirty="0"/>
        </a:p>
      </dgm:t>
    </dgm:pt>
    <dgm:pt modelId="{75500665-5BD6-4B0C-8A2C-FA13643388F0}" type="parTrans" cxnId="{215C5FBC-9738-4216-BAFC-E9607D66E5B1}">
      <dgm:prSet/>
      <dgm:spPr/>
      <dgm:t>
        <a:bodyPr/>
        <a:lstStyle/>
        <a:p>
          <a:endParaRPr lang="en-US"/>
        </a:p>
      </dgm:t>
    </dgm:pt>
    <dgm:pt modelId="{12B1B6E1-5307-47F7-8499-EA2B44F86B91}" type="sibTrans" cxnId="{215C5FBC-9738-4216-BAFC-E9607D66E5B1}">
      <dgm:prSet/>
      <dgm:spPr/>
      <dgm:t>
        <a:bodyPr/>
        <a:lstStyle/>
        <a:p>
          <a:endParaRPr lang="en-US"/>
        </a:p>
      </dgm:t>
    </dgm:pt>
    <dgm:pt modelId="{95F8EDF4-5648-4403-9C15-744DC3E88513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End-plate</a:t>
          </a:r>
          <a:r>
            <a:rPr lang="en-US" baseline="0" dirty="0">
              <a:solidFill>
                <a:srgbClr val="C00000"/>
              </a:solidFill>
            </a:rPr>
            <a:t> potential </a:t>
          </a:r>
          <a:r>
            <a:rPr lang="en-US" baseline="0" dirty="0">
              <a:solidFill>
                <a:schemeClr val="bg1"/>
              </a:solidFill>
            </a:rPr>
            <a:t>spread &amp;</a:t>
          </a:r>
          <a:r>
            <a:rPr lang="en-US" baseline="0" dirty="0">
              <a:solidFill>
                <a:srgbClr val="C00000"/>
              </a:solidFill>
            </a:rPr>
            <a:t> </a:t>
          </a:r>
          <a:r>
            <a:rPr lang="en-US" baseline="0" dirty="0"/>
            <a:t>triggers a muscle Action potential to </a:t>
          </a:r>
          <a:r>
            <a:rPr lang="en-US" baseline="0" dirty="0">
              <a:solidFill>
                <a:srgbClr val="C00000"/>
              </a:solidFill>
            </a:rPr>
            <a:t>make contraction </a:t>
          </a:r>
          <a:endParaRPr lang="en-US" dirty="0">
            <a:solidFill>
              <a:srgbClr val="C00000"/>
            </a:solidFill>
          </a:endParaRPr>
        </a:p>
      </dgm:t>
    </dgm:pt>
    <dgm:pt modelId="{A32E3EB7-DB52-4E60-BBEA-F4ADE5247807}" type="parTrans" cxnId="{F4B22871-396D-44B3-924C-54BCC7150530}">
      <dgm:prSet/>
      <dgm:spPr/>
      <dgm:t>
        <a:bodyPr/>
        <a:lstStyle/>
        <a:p>
          <a:endParaRPr lang="en-US"/>
        </a:p>
      </dgm:t>
    </dgm:pt>
    <dgm:pt modelId="{AE9D612E-4497-4605-9F86-AD5E009979F7}" type="sibTrans" cxnId="{F4B22871-396D-44B3-924C-54BCC7150530}">
      <dgm:prSet/>
      <dgm:spPr/>
      <dgm:t>
        <a:bodyPr/>
        <a:lstStyle/>
        <a:p>
          <a:endParaRPr lang="en-US"/>
        </a:p>
      </dgm:t>
    </dgm:pt>
    <dgm:pt modelId="{0124C325-E8C2-684B-8155-A02F11619DBF}">
      <dgm:prSet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Na flow to inside </a:t>
          </a:r>
          <a:r>
            <a:rPr lang="en-US" sz="1200" dirty="0"/>
            <a:t>to diffuse into muscle </a:t>
          </a:r>
          <a:r>
            <a:rPr lang="en-US" sz="1200" dirty="0">
              <a:solidFill>
                <a:srgbClr val="C00000"/>
              </a:solidFill>
            </a:rPr>
            <a:t>causing</a:t>
          </a:r>
          <a:r>
            <a:rPr lang="en-US" sz="1200" dirty="0"/>
            <a:t> local non-propagated potential (</a:t>
          </a:r>
          <a:r>
            <a:rPr lang="en-US" sz="1200" dirty="0">
              <a:solidFill>
                <a:srgbClr val="C00000"/>
              </a:solidFill>
            </a:rPr>
            <a:t>End-Plate Potential</a:t>
          </a:r>
          <a:r>
            <a:rPr lang="en-US" sz="1200" baseline="0" dirty="0">
              <a:solidFill>
                <a:srgbClr val="C00000"/>
              </a:solidFill>
            </a:rPr>
            <a:t>)</a:t>
          </a:r>
          <a:endParaRPr lang="en-US" sz="1200" dirty="0">
            <a:solidFill>
              <a:srgbClr val="C00000"/>
            </a:solidFill>
          </a:endParaRPr>
        </a:p>
      </dgm:t>
    </dgm:pt>
    <dgm:pt modelId="{6DFD6E0D-5427-F140-B2A1-5477939F2D08}" type="parTrans" cxnId="{EEBBAA13-403E-CF46-9019-1B757DEE54D4}">
      <dgm:prSet/>
      <dgm:spPr/>
      <dgm:t>
        <a:bodyPr/>
        <a:lstStyle/>
        <a:p>
          <a:endParaRPr lang="en-US"/>
        </a:p>
      </dgm:t>
    </dgm:pt>
    <dgm:pt modelId="{FED2E4E9-A7B9-D343-8B6F-2C01207ADC11}" type="sibTrans" cxnId="{EEBBAA13-403E-CF46-9019-1B757DEE54D4}">
      <dgm:prSet/>
      <dgm:spPr/>
      <dgm:t>
        <a:bodyPr/>
        <a:lstStyle/>
        <a:p>
          <a:endParaRPr lang="en-US"/>
        </a:p>
      </dgm:t>
    </dgm:pt>
    <dgm:pt modelId="{90F57E15-63FA-44B3-B402-2C09B4169EF0}" type="pres">
      <dgm:prSet presAssocID="{BBEDD07C-A34B-473E-B719-64AEBB605CCF}" presName="cycle" presStyleCnt="0">
        <dgm:presLayoutVars>
          <dgm:dir/>
          <dgm:resizeHandles val="exact"/>
        </dgm:presLayoutVars>
      </dgm:prSet>
      <dgm:spPr/>
    </dgm:pt>
    <dgm:pt modelId="{085ED313-0470-4D2B-BDF1-95CA70E3F28F}" type="pres">
      <dgm:prSet presAssocID="{08FE6202-A772-4FEB-A74C-0C72FF1F8D04}" presName="node" presStyleLbl="node1" presStyleIdx="0" presStyleCnt="6" custScaleX="174404" custScaleY="100616" custRadScaleRad="98734">
        <dgm:presLayoutVars>
          <dgm:bulletEnabled val="1"/>
        </dgm:presLayoutVars>
      </dgm:prSet>
      <dgm:spPr/>
    </dgm:pt>
    <dgm:pt modelId="{A3A9C090-3D79-4808-8CED-8A682ED995D4}" type="pres">
      <dgm:prSet presAssocID="{08FE6202-A772-4FEB-A74C-0C72FF1F8D04}" presName="spNode" presStyleCnt="0"/>
      <dgm:spPr/>
    </dgm:pt>
    <dgm:pt modelId="{B26644D0-6F02-4B3E-B888-8076517ED875}" type="pres">
      <dgm:prSet presAssocID="{E9537EE8-BBDA-4E02-BB83-73009443AE10}" presName="sibTrans" presStyleLbl="sibTrans1D1" presStyleIdx="0" presStyleCnt="6"/>
      <dgm:spPr/>
    </dgm:pt>
    <dgm:pt modelId="{42286CB1-1BA1-4EC4-B696-BE97F6BB0DC4}" type="pres">
      <dgm:prSet presAssocID="{585DFFA0-23D6-4DCD-808C-AE2D9E29C6F0}" presName="node" presStyleLbl="node1" presStyleIdx="1" presStyleCnt="6" custScaleX="174404" custScaleY="108468" custRadScaleRad="99373" custRadScaleInc="3161">
        <dgm:presLayoutVars>
          <dgm:bulletEnabled val="1"/>
        </dgm:presLayoutVars>
      </dgm:prSet>
      <dgm:spPr/>
    </dgm:pt>
    <dgm:pt modelId="{75DD5B28-5E1C-4B17-B8D8-62D9C3CC81CD}" type="pres">
      <dgm:prSet presAssocID="{585DFFA0-23D6-4DCD-808C-AE2D9E29C6F0}" presName="spNode" presStyleCnt="0"/>
      <dgm:spPr/>
    </dgm:pt>
    <dgm:pt modelId="{03240774-151D-4A2B-B5E9-DFEFA71400D8}" type="pres">
      <dgm:prSet presAssocID="{15E1247A-DEEA-4F88-A14C-38F8A7EE9AEE}" presName="sibTrans" presStyleLbl="sibTrans1D1" presStyleIdx="1" presStyleCnt="6"/>
      <dgm:spPr/>
    </dgm:pt>
    <dgm:pt modelId="{5E80AA38-DBFC-4944-BBF6-0FB68B547858}" type="pres">
      <dgm:prSet presAssocID="{9801314F-DBBF-47C5-8631-7F33F72F6024}" presName="node" presStyleLbl="node1" presStyleIdx="2" presStyleCnt="6" custScaleX="174404" custScaleY="108468" custRadScaleRad="110135" custRadScaleInc="-26362">
        <dgm:presLayoutVars>
          <dgm:bulletEnabled val="1"/>
        </dgm:presLayoutVars>
      </dgm:prSet>
      <dgm:spPr/>
    </dgm:pt>
    <dgm:pt modelId="{29EC2196-2B03-46DF-A52D-16D115F67FF1}" type="pres">
      <dgm:prSet presAssocID="{9801314F-DBBF-47C5-8631-7F33F72F6024}" presName="spNode" presStyleCnt="0"/>
      <dgm:spPr/>
    </dgm:pt>
    <dgm:pt modelId="{936E6663-111A-4ED2-9809-498349672242}" type="pres">
      <dgm:prSet presAssocID="{443F1243-66C7-4FD9-A6BE-0E174BEB7BBB}" presName="sibTrans" presStyleLbl="sibTrans1D1" presStyleIdx="2" presStyleCnt="6"/>
      <dgm:spPr/>
    </dgm:pt>
    <dgm:pt modelId="{2E61C320-CF2E-4BD9-89B5-53C23122E111}" type="pres">
      <dgm:prSet presAssocID="{7F6DBC57-84D2-48C8-A62F-0E84F921AD52}" presName="node" presStyleLbl="node1" presStyleIdx="3" presStyleCnt="6" custScaleX="194559" custScaleY="108468">
        <dgm:presLayoutVars>
          <dgm:bulletEnabled val="1"/>
        </dgm:presLayoutVars>
      </dgm:prSet>
      <dgm:spPr/>
    </dgm:pt>
    <dgm:pt modelId="{B0637DFC-BE15-4FF2-8CBB-40BC7658EF30}" type="pres">
      <dgm:prSet presAssocID="{7F6DBC57-84D2-48C8-A62F-0E84F921AD52}" presName="spNode" presStyleCnt="0"/>
      <dgm:spPr/>
    </dgm:pt>
    <dgm:pt modelId="{23D69B8C-E9D2-4405-B932-E8DCC0BE0A37}" type="pres">
      <dgm:prSet presAssocID="{12B1B6E1-5307-47F7-8499-EA2B44F86B91}" presName="sibTrans" presStyleLbl="sibTrans1D1" presStyleIdx="3" presStyleCnt="6"/>
      <dgm:spPr/>
    </dgm:pt>
    <dgm:pt modelId="{6F93AEAC-C10D-9541-BFC5-93939B3FCA34}" type="pres">
      <dgm:prSet presAssocID="{0124C325-E8C2-684B-8155-A02F11619DBF}" presName="node" presStyleLbl="node1" presStyleIdx="4" presStyleCnt="6" custScaleX="159676" custRadScaleRad="98551" custRadScaleInc="16528">
        <dgm:presLayoutVars>
          <dgm:bulletEnabled val="1"/>
        </dgm:presLayoutVars>
      </dgm:prSet>
      <dgm:spPr/>
    </dgm:pt>
    <dgm:pt modelId="{736940D4-B851-CD4D-9D84-2E8DE7926084}" type="pres">
      <dgm:prSet presAssocID="{0124C325-E8C2-684B-8155-A02F11619DBF}" presName="spNode" presStyleCnt="0"/>
      <dgm:spPr/>
    </dgm:pt>
    <dgm:pt modelId="{2967484C-A7E2-354F-A006-AF1834118C62}" type="pres">
      <dgm:prSet presAssocID="{FED2E4E9-A7B9-D343-8B6F-2C01207ADC11}" presName="sibTrans" presStyleLbl="sibTrans1D1" presStyleIdx="4" presStyleCnt="6"/>
      <dgm:spPr/>
    </dgm:pt>
    <dgm:pt modelId="{B59ABF78-A656-44BD-BCF0-7C056A024E05}" type="pres">
      <dgm:prSet presAssocID="{95F8EDF4-5648-4403-9C15-744DC3E88513}" presName="node" presStyleLbl="node1" presStyleIdx="5" presStyleCnt="6" custScaleX="174404" custScaleY="108468">
        <dgm:presLayoutVars>
          <dgm:bulletEnabled val="1"/>
        </dgm:presLayoutVars>
      </dgm:prSet>
      <dgm:spPr/>
    </dgm:pt>
    <dgm:pt modelId="{4EEBB0CD-F13A-4583-8A40-F67FC5CEEC3B}" type="pres">
      <dgm:prSet presAssocID="{95F8EDF4-5648-4403-9C15-744DC3E88513}" presName="spNode" presStyleCnt="0"/>
      <dgm:spPr/>
    </dgm:pt>
    <dgm:pt modelId="{3F26BCCE-F753-42FB-8EDD-3EC62140AA60}" type="pres">
      <dgm:prSet presAssocID="{AE9D612E-4497-4605-9F86-AD5E009979F7}" presName="sibTrans" presStyleLbl="sibTrans1D1" presStyleIdx="5" presStyleCnt="6"/>
      <dgm:spPr/>
    </dgm:pt>
  </dgm:ptLst>
  <dgm:cxnLst>
    <dgm:cxn modelId="{335B3834-13EA-456D-A8D2-18D2A433862F}" srcId="{BBEDD07C-A34B-473E-B719-64AEBB605CCF}" destId="{9801314F-DBBF-47C5-8631-7F33F72F6024}" srcOrd="2" destOrd="0" parTransId="{96118108-2D30-429B-A498-6435B7A62B16}" sibTransId="{443F1243-66C7-4FD9-A6BE-0E174BEB7BBB}"/>
    <dgm:cxn modelId="{215C5FBC-9738-4216-BAFC-E9607D66E5B1}" srcId="{BBEDD07C-A34B-473E-B719-64AEBB605CCF}" destId="{7F6DBC57-84D2-48C8-A62F-0E84F921AD52}" srcOrd="3" destOrd="0" parTransId="{75500665-5BD6-4B0C-8A2C-FA13643388F0}" sibTransId="{12B1B6E1-5307-47F7-8499-EA2B44F86B91}"/>
    <dgm:cxn modelId="{57CA3B3E-0600-F64E-938D-737A8065694E}" type="presOf" srcId="{12B1B6E1-5307-47F7-8499-EA2B44F86B91}" destId="{23D69B8C-E9D2-4405-B932-E8DCC0BE0A37}" srcOrd="0" destOrd="0" presId="urn:microsoft.com/office/officeart/2005/8/layout/cycle5"/>
    <dgm:cxn modelId="{C210215F-A3DC-F144-A5FC-1747F19D3369}" type="presOf" srcId="{95F8EDF4-5648-4403-9C15-744DC3E88513}" destId="{B59ABF78-A656-44BD-BCF0-7C056A024E05}" srcOrd="0" destOrd="0" presId="urn:microsoft.com/office/officeart/2005/8/layout/cycle5"/>
    <dgm:cxn modelId="{F4B22871-396D-44B3-924C-54BCC7150530}" srcId="{BBEDD07C-A34B-473E-B719-64AEBB605CCF}" destId="{95F8EDF4-5648-4403-9C15-744DC3E88513}" srcOrd="5" destOrd="0" parTransId="{A32E3EB7-DB52-4E60-BBEA-F4ADE5247807}" sibTransId="{AE9D612E-4497-4605-9F86-AD5E009979F7}"/>
    <dgm:cxn modelId="{DFFA7B13-69AF-AC42-802A-0BF5BD702F25}" type="presOf" srcId="{585DFFA0-23D6-4DCD-808C-AE2D9E29C6F0}" destId="{42286CB1-1BA1-4EC4-B696-BE97F6BB0DC4}" srcOrd="0" destOrd="0" presId="urn:microsoft.com/office/officeart/2005/8/layout/cycle5"/>
    <dgm:cxn modelId="{46A8D342-F008-0D4A-98A9-AE604A28F141}" type="presOf" srcId="{BBEDD07C-A34B-473E-B719-64AEBB605CCF}" destId="{90F57E15-63FA-44B3-B402-2C09B4169EF0}" srcOrd="0" destOrd="0" presId="urn:microsoft.com/office/officeart/2005/8/layout/cycle5"/>
    <dgm:cxn modelId="{9578E18C-73EC-4684-93B4-CEF1EECA6A9B}" srcId="{BBEDD07C-A34B-473E-B719-64AEBB605CCF}" destId="{08FE6202-A772-4FEB-A74C-0C72FF1F8D04}" srcOrd="0" destOrd="0" parTransId="{AB5A6E0E-54B7-405E-B9E7-BDF616EFB728}" sibTransId="{E9537EE8-BBDA-4E02-BB83-73009443AE10}"/>
    <dgm:cxn modelId="{46FF973F-A4E9-FC49-811C-1D3E2096C587}" type="presOf" srcId="{FED2E4E9-A7B9-D343-8B6F-2C01207ADC11}" destId="{2967484C-A7E2-354F-A006-AF1834118C62}" srcOrd="0" destOrd="0" presId="urn:microsoft.com/office/officeart/2005/8/layout/cycle5"/>
    <dgm:cxn modelId="{DED9280E-5894-4FBD-9BB6-D1F624921306}" srcId="{BBEDD07C-A34B-473E-B719-64AEBB605CCF}" destId="{585DFFA0-23D6-4DCD-808C-AE2D9E29C6F0}" srcOrd="1" destOrd="0" parTransId="{6D0120BA-1D6F-4C39-97BC-90BB8873A50C}" sibTransId="{15E1247A-DEEA-4F88-A14C-38F8A7EE9AEE}"/>
    <dgm:cxn modelId="{79D11DB7-4F2A-1747-8BEB-DDEEA64BECFF}" type="presOf" srcId="{9801314F-DBBF-47C5-8631-7F33F72F6024}" destId="{5E80AA38-DBFC-4944-BBF6-0FB68B547858}" srcOrd="0" destOrd="0" presId="urn:microsoft.com/office/officeart/2005/8/layout/cycle5"/>
    <dgm:cxn modelId="{EC97C970-0832-3B45-98DD-D02A66773213}" type="presOf" srcId="{443F1243-66C7-4FD9-A6BE-0E174BEB7BBB}" destId="{936E6663-111A-4ED2-9809-498349672242}" srcOrd="0" destOrd="0" presId="urn:microsoft.com/office/officeart/2005/8/layout/cycle5"/>
    <dgm:cxn modelId="{EEBBAA13-403E-CF46-9019-1B757DEE54D4}" srcId="{BBEDD07C-A34B-473E-B719-64AEBB605CCF}" destId="{0124C325-E8C2-684B-8155-A02F11619DBF}" srcOrd="4" destOrd="0" parTransId="{6DFD6E0D-5427-F140-B2A1-5477939F2D08}" sibTransId="{FED2E4E9-A7B9-D343-8B6F-2C01207ADC11}"/>
    <dgm:cxn modelId="{68D9E413-F892-0845-BC54-33CEADD0DC16}" type="presOf" srcId="{E9537EE8-BBDA-4E02-BB83-73009443AE10}" destId="{B26644D0-6F02-4B3E-B888-8076517ED875}" srcOrd="0" destOrd="0" presId="urn:microsoft.com/office/officeart/2005/8/layout/cycle5"/>
    <dgm:cxn modelId="{5E384C05-C3F2-B64B-892A-C27486638A77}" type="presOf" srcId="{15E1247A-DEEA-4F88-A14C-38F8A7EE9AEE}" destId="{03240774-151D-4A2B-B5E9-DFEFA71400D8}" srcOrd="0" destOrd="0" presId="urn:microsoft.com/office/officeart/2005/8/layout/cycle5"/>
    <dgm:cxn modelId="{6967CA6A-B9B8-6C4F-BEDB-4D04271E2838}" type="presOf" srcId="{7F6DBC57-84D2-48C8-A62F-0E84F921AD52}" destId="{2E61C320-CF2E-4BD9-89B5-53C23122E111}" srcOrd="0" destOrd="0" presId="urn:microsoft.com/office/officeart/2005/8/layout/cycle5"/>
    <dgm:cxn modelId="{A0F39BF2-F154-774E-9695-33371F126094}" type="presOf" srcId="{08FE6202-A772-4FEB-A74C-0C72FF1F8D04}" destId="{085ED313-0470-4D2B-BDF1-95CA70E3F28F}" srcOrd="0" destOrd="0" presId="urn:microsoft.com/office/officeart/2005/8/layout/cycle5"/>
    <dgm:cxn modelId="{758E0641-D9A0-D64D-A15A-6A6E0E011E87}" type="presOf" srcId="{AE9D612E-4497-4605-9F86-AD5E009979F7}" destId="{3F26BCCE-F753-42FB-8EDD-3EC62140AA60}" srcOrd="0" destOrd="0" presId="urn:microsoft.com/office/officeart/2005/8/layout/cycle5"/>
    <dgm:cxn modelId="{7C72053F-38AC-0943-9D61-3FFD18BBB053}" type="presOf" srcId="{0124C325-E8C2-684B-8155-A02F11619DBF}" destId="{6F93AEAC-C10D-9541-BFC5-93939B3FCA34}" srcOrd="0" destOrd="0" presId="urn:microsoft.com/office/officeart/2005/8/layout/cycle5"/>
    <dgm:cxn modelId="{697DFC0D-CED7-354D-A3C6-A1CACC8A23B0}" type="presParOf" srcId="{90F57E15-63FA-44B3-B402-2C09B4169EF0}" destId="{085ED313-0470-4D2B-BDF1-95CA70E3F28F}" srcOrd="0" destOrd="0" presId="urn:microsoft.com/office/officeart/2005/8/layout/cycle5"/>
    <dgm:cxn modelId="{25C1A53C-0370-0E47-8A57-AB1915554F09}" type="presParOf" srcId="{90F57E15-63FA-44B3-B402-2C09B4169EF0}" destId="{A3A9C090-3D79-4808-8CED-8A682ED995D4}" srcOrd="1" destOrd="0" presId="urn:microsoft.com/office/officeart/2005/8/layout/cycle5"/>
    <dgm:cxn modelId="{76BD2D9C-673D-004C-A640-933961E86B1B}" type="presParOf" srcId="{90F57E15-63FA-44B3-B402-2C09B4169EF0}" destId="{B26644D0-6F02-4B3E-B888-8076517ED875}" srcOrd="2" destOrd="0" presId="urn:microsoft.com/office/officeart/2005/8/layout/cycle5"/>
    <dgm:cxn modelId="{5EFBF1F2-55AF-EA46-ABEE-924F9FFCDB10}" type="presParOf" srcId="{90F57E15-63FA-44B3-B402-2C09B4169EF0}" destId="{42286CB1-1BA1-4EC4-B696-BE97F6BB0DC4}" srcOrd="3" destOrd="0" presId="urn:microsoft.com/office/officeart/2005/8/layout/cycle5"/>
    <dgm:cxn modelId="{A0F34BF6-8B18-1A4B-A7C2-F9459E98E863}" type="presParOf" srcId="{90F57E15-63FA-44B3-B402-2C09B4169EF0}" destId="{75DD5B28-5E1C-4B17-B8D8-62D9C3CC81CD}" srcOrd="4" destOrd="0" presId="urn:microsoft.com/office/officeart/2005/8/layout/cycle5"/>
    <dgm:cxn modelId="{B44DF564-D295-2E46-A8CE-2500A4634355}" type="presParOf" srcId="{90F57E15-63FA-44B3-B402-2C09B4169EF0}" destId="{03240774-151D-4A2B-B5E9-DFEFA71400D8}" srcOrd="5" destOrd="0" presId="urn:microsoft.com/office/officeart/2005/8/layout/cycle5"/>
    <dgm:cxn modelId="{73F406BE-6A16-8D4D-A72D-AFF802B52472}" type="presParOf" srcId="{90F57E15-63FA-44B3-B402-2C09B4169EF0}" destId="{5E80AA38-DBFC-4944-BBF6-0FB68B547858}" srcOrd="6" destOrd="0" presId="urn:microsoft.com/office/officeart/2005/8/layout/cycle5"/>
    <dgm:cxn modelId="{95602992-7C74-E14C-99F2-5AA216C36887}" type="presParOf" srcId="{90F57E15-63FA-44B3-B402-2C09B4169EF0}" destId="{29EC2196-2B03-46DF-A52D-16D115F67FF1}" srcOrd="7" destOrd="0" presId="urn:microsoft.com/office/officeart/2005/8/layout/cycle5"/>
    <dgm:cxn modelId="{5564C8F1-1FE1-7C44-B9AA-FABF5E80B33D}" type="presParOf" srcId="{90F57E15-63FA-44B3-B402-2C09B4169EF0}" destId="{936E6663-111A-4ED2-9809-498349672242}" srcOrd="8" destOrd="0" presId="urn:microsoft.com/office/officeart/2005/8/layout/cycle5"/>
    <dgm:cxn modelId="{7EF9B082-708E-5447-B8C5-4F0F1D0DBB39}" type="presParOf" srcId="{90F57E15-63FA-44B3-B402-2C09B4169EF0}" destId="{2E61C320-CF2E-4BD9-89B5-53C23122E111}" srcOrd="9" destOrd="0" presId="urn:microsoft.com/office/officeart/2005/8/layout/cycle5"/>
    <dgm:cxn modelId="{79E3F498-CFEC-714A-82D7-8DF8CFA29F18}" type="presParOf" srcId="{90F57E15-63FA-44B3-B402-2C09B4169EF0}" destId="{B0637DFC-BE15-4FF2-8CBB-40BC7658EF30}" srcOrd="10" destOrd="0" presId="urn:microsoft.com/office/officeart/2005/8/layout/cycle5"/>
    <dgm:cxn modelId="{C961EAE9-13F2-A54C-9CD4-8C6E5AB77EEB}" type="presParOf" srcId="{90F57E15-63FA-44B3-B402-2C09B4169EF0}" destId="{23D69B8C-E9D2-4405-B932-E8DCC0BE0A37}" srcOrd="11" destOrd="0" presId="urn:microsoft.com/office/officeart/2005/8/layout/cycle5"/>
    <dgm:cxn modelId="{26ED1260-B06B-8B45-B934-04F312C502F4}" type="presParOf" srcId="{90F57E15-63FA-44B3-B402-2C09B4169EF0}" destId="{6F93AEAC-C10D-9541-BFC5-93939B3FCA34}" srcOrd="12" destOrd="0" presId="urn:microsoft.com/office/officeart/2005/8/layout/cycle5"/>
    <dgm:cxn modelId="{A050C6EA-7C8B-4D40-BC1C-6C28FC502C01}" type="presParOf" srcId="{90F57E15-63FA-44B3-B402-2C09B4169EF0}" destId="{736940D4-B851-CD4D-9D84-2E8DE7926084}" srcOrd="13" destOrd="0" presId="urn:microsoft.com/office/officeart/2005/8/layout/cycle5"/>
    <dgm:cxn modelId="{87D91E2A-1493-EA49-ABDB-FA7771B56A49}" type="presParOf" srcId="{90F57E15-63FA-44B3-B402-2C09B4169EF0}" destId="{2967484C-A7E2-354F-A006-AF1834118C62}" srcOrd="14" destOrd="0" presId="urn:microsoft.com/office/officeart/2005/8/layout/cycle5"/>
    <dgm:cxn modelId="{DB56F0DD-064A-E547-B6E7-8ADF1AA0CF0D}" type="presParOf" srcId="{90F57E15-63FA-44B3-B402-2C09B4169EF0}" destId="{B59ABF78-A656-44BD-BCF0-7C056A024E05}" srcOrd="15" destOrd="0" presId="urn:microsoft.com/office/officeart/2005/8/layout/cycle5"/>
    <dgm:cxn modelId="{53C14995-8D9D-8A4F-B19E-CA9D6A472F7B}" type="presParOf" srcId="{90F57E15-63FA-44B3-B402-2C09B4169EF0}" destId="{4EEBB0CD-F13A-4583-8A40-F67FC5CEEC3B}" srcOrd="16" destOrd="0" presId="urn:microsoft.com/office/officeart/2005/8/layout/cycle5"/>
    <dgm:cxn modelId="{003A1124-80F0-0345-A4B6-7747E60067A3}" type="presParOf" srcId="{90F57E15-63FA-44B3-B402-2C09B4169EF0}" destId="{3F26BCCE-F753-42FB-8EDD-3EC62140AA60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F99193-4A25-4A41-8271-071DD63787B1}" type="doc">
      <dgm:prSet loTypeId="urn:microsoft.com/office/officeart/2005/8/layout/process4" loCatId="" qsTypeId="urn:microsoft.com/office/officeart/2005/8/quickstyle/simple2" qsCatId="simple" csTypeId="urn:microsoft.com/office/officeart/2005/8/colors/accent2_2" csCatId="accent2" phldr="1"/>
      <dgm:spPr/>
    </dgm:pt>
    <dgm:pt modelId="{5BF44A4C-BC8F-4A40-8CD9-D4C56B1769C8}">
      <dgm:prSet phldrT="[Text]"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</a:rPr>
            <a:t>Muscle</a:t>
          </a:r>
        </a:p>
      </dgm:t>
    </dgm:pt>
    <dgm:pt modelId="{E39384F2-1E0C-C84C-8FD7-3D94042C4272}" type="parTrans" cxnId="{FB2DEEF9-D012-CD4E-A966-17744D904D8B}">
      <dgm:prSet/>
      <dgm:spPr/>
      <dgm:t>
        <a:bodyPr/>
        <a:lstStyle/>
        <a:p>
          <a:endParaRPr lang="en-US" sz="2800"/>
        </a:p>
      </dgm:t>
    </dgm:pt>
    <dgm:pt modelId="{99F40C1D-045A-104A-AF14-09A2F306FD46}" type="sibTrans" cxnId="{FB2DEEF9-D012-CD4E-A966-17744D904D8B}">
      <dgm:prSet/>
      <dgm:spPr/>
      <dgm:t>
        <a:bodyPr/>
        <a:lstStyle/>
        <a:p>
          <a:endParaRPr lang="en-US" sz="2800"/>
        </a:p>
      </dgm:t>
    </dgm:pt>
    <dgm:pt modelId="{9C6EFE35-62E0-7449-873B-109C33F3881A}">
      <dgm:prSet phldrT="[Text]" custT="1"/>
      <dgm:spPr/>
      <dgm:t>
        <a:bodyPr/>
        <a:lstStyle/>
        <a:p>
          <a:r>
            <a:rPr lang="en-US" sz="2800" dirty="0">
              <a:solidFill>
                <a:srgbClr val="FF0000"/>
              </a:solidFill>
            </a:rPr>
            <a:t>Fascicle</a:t>
          </a:r>
        </a:p>
      </dgm:t>
    </dgm:pt>
    <dgm:pt modelId="{5FEBCEE8-9AC6-084A-8AD3-DE05A126CA9A}" type="parTrans" cxnId="{58EF6D3A-548B-1C4C-9044-B7F7B60DEB40}">
      <dgm:prSet/>
      <dgm:spPr/>
      <dgm:t>
        <a:bodyPr/>
        <a:lstStyle/>
        <a:p>
          <a:endParaRPr lang="en-US" sz="2800"/>
        </a:p>
      </dgm:t>
    </dgm:pt>
    <dgm:pt modelId="{F8D5E6F5-F52E-E744-9849-BAFF655FDB7E}" type="sibTrans" cxnId="{58EF6D3A-548B-1C4C-9044-B7F7B60DEB40}">
      <dgm:prSet/>
      <dgm:spPr/>
      <dgm:t>
        <a:bodyPr/>
        <a:lstStyle/>
        <a:p>
          <a:endParaRPr lang="en-US" sz="2800"/>
        </a:p>
      </dgm:t>
    </dgm:pt>
    <dgm:pt modelId="{BA2BE6A1-6753-A849-94ED-CB9394BA67FD}">
      <dgm:prSet phldrT="[Text]"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</a:rPr>
            <a:t>Muscle</a:t>
          </a:r>
          <a:r>
            <a:rPr lang="en-US" sz="2400" baseline="0" dirty="0">
              <a:solidFill>
                <a:srgbClr val="FF0000"/>
              </a:solidFill>
            </a:rPr>
            <a:t> fiber </a:t>
          </a:r>
          <a:r>
            <a:rPr lang="en-US" sz="2400" baseline="0" dirty="0"/>
            <a:t>(a cell)</a:t>
          </a:r>
          <a:endParaRPr lang="en-US" sz="2400" dirty="0"/>
        </a:p>
      </dgm:t>
    </dgm:pt>
    <dgm:pt modelId="{49D994F0-34FA-A24A-8DCF-65B3B39987FC}" type="parTrans" cxnId="{312698F6-8DA0-D84F-815F-527875B06327}">
      <dgm:prSet/>
      <dgm:spPr/>
      <dgm:t>
        <a:bodyPr/>
        <a:lstStyle/>
        <a:p>
          <a:endParaRPr lang="en-US" sz="2800"/>
        </a:p>
      </dgm:t>
    </dgm:pt>
    <dgm:pt modelId="{CDBA7CC8-6C55-234C-9EC5-BC1711E88BB9}" type="sibTrans" cxnId="{312698F6-8DA0-D84F-815F-527875B06327}">
      <dgm:prSet/>
      <dgm:spPr/>
      <dgm:t>
        <a:bodyPr/>
        <a:lstStyle/>
        <a:p>
          <a:pPr rtl="0"/>
          <a:endParaRPr lang="en-US" sz="2800"/>
        </a:p>
      </dgm:t>
    </dgm:pt>
    <dgm:pt modelId="{A07E676E-9E04-874D-B5F8-2476E6B61598}">
      <dgm:prSet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</a:rPr>
            <a:t>Myofibril</a:t>
          </a:r>
          <a:r>
            <a:rPr lang="en-US" sz="2400" dirty="0"/>
            <a:t> </a:t>
          </a:r>
          <a:r>
            <a:rPr lang="en-US" sz="2000" dirty="0">
              <a:solidFill>
                <a:schemeClr val="tx1"/>
              </a:solidFill>
            </a:rPr>
            <a:t>(each </a:t>
          </a:r>
          <a:r>
            <a:rPr lang="en-US" sz="2000" u="sng" dirty="0">
              <a:solidFill>
                <a:schemeClr val="tx1"/>
              </a:solidFill>
            </a:rPr>
            <a:t>cell</a:t>
          </a:r>
          <a:r>
            <a:rPr lang="en-US" sz="2000" dirty="0">
              <a:solidFill>
                <a:schemeClr val="tx1"/>
              </a:solidFill>
            </a:rPr>
            <a:t> contain few hundreds to few thousands )</a:t>
          </a:r>
          <a:endParaRPr lang="en-US" sz="1050" dirty="0">
            <a:solidFill>
              <a:schemeClr val="tx1"/>
            </a:solidFill>
          </a:endParaRPr>
        </a:p>
      </dgm:t>
    </dgm:pt>
    <dgm:pt modelId="{15D5FEBB-A693-DE43-A9EE-54E365A727C6}" type="parTrans" cxnId="{2B9B5C60-FBB2-534B-9B31-D0073119B8DE}">
      <dgm:prSet/>
      <dgm:spPr/>
      <dgm:t>
        <a:bodyPr/>
        <a:lstStyle/>
        <a:p>
          <a:endParaRPr lang="en-US" sz="2800"/>
        </a:p>
      </dgm:t>
    </dgm:pt>
    <dgm:pt modelId="{48A99B6B-DD18-2441-94F8-76B2CDF7D75A}" type="sibTrans" cxnId="{2B9B5C60-FBB2-534B-9B31-D0073119B8DE}">
      <dgm:prSet/>
      <dgm:spPr/>
      <dgm:t>
        <a:bodyPr/>
        <a:lstStyle/>
        <a:p>
          <a:endParaRPr lang="en-US" sz="2800"/>
        </a:p>
      </dgm:t>
    </dgm:pt>
    <dgm:pt modelId="{41B2D414-0463-AA4F-AA59-2E06C0C9E998}">
      <dgm:prSet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</a:rPr>
            <a:t>2 Myofilaments :</a:t>
          </a:r>
        </a:p>
        <a:p>
          <a:r>
            <a:rPr lang="en-US" sz="2000" b="0" dirty="0"/>
            <a:t>Thick: </a:t>
          </a:r>
          <a:r>
            <a:rPr lang="en-US" sz="2000" b="0" u="sng" dirty="0">
              <a:solidFill>
                <a:srgbClr val="FF0000"/>
              </a:solidFill>
            </a:rPr>
            <a:t>Myosin</a:t>
          </a:r>
          <a:r>
            <a:rPr lang="en-US" sz="2000" b="0" dirty="0"/>
            <a:t>,  Thin: </a:t>
          </a:r>
          <a:r>
            <a:rPr lang="en-US" sz="2000" b="0" u="sng" dirty="0">
              <a:solidFill>
                <a:srgbClr val="FF0000"/>
              </a:solidFill>
            </a:rPr>
            <a:t>Actin</a:t>
          </a:r>
        </a:p>
        <a:p>
          <a:r>
            <a:rPr lang="en-US" sz="1200" b="0" dirty="0">
              <a:solidFill>
                <a:schemeClr val="tx1"/>
              </a:solidFill>
            </a:rPr>
            <a:t> </a:t>
          </a:r>
          <a:r>
            <a:rPr lang="en-US" sz="1800" b="1" dirty="0">
              <a:solidFill>
                <a:schemeClr val="tx1"/>
              </a:solidFill>
            </a:rPr>
            <a:t>Function : </a:t>
          </a:r>
          <a:r>
            <a:rPr lang="en-US" sz="1800" b="1" dirty="0"/>
            <a:t>responsible for the actual muscle contraction</a:t>
          </a:r>
          <a:endParaRPr lang="en-US" sz="1800" b="0" dirty="0"/>
        </a:p>
      </dgm:t>
    </dgm:pt>
    <dgm:pt modelId="{3D8AA8DF-6B5D-3246-A169-8E15F67A2FC4}" type="parTrans" cxnId="{47D61A46-5B19-244B-8EF5-8358373CF697}">
      <dgm:prSet/>
      <dgm:spPr/>
      <dgm:t>
        <a:bodyPr/>
        <a:lstStyle/>
        <a:p>
          <a:endParaRPr lang="en-US" sz="2800"/>
        </a:p>
      </dgm:t>
    </dgm:pt>
    <dgm:pt modelId="{FCA5228A-9060-0748-A9B5-9273157A499F}" type="sibTrans" cxnId="{47D61A46-5B19-244B-8EF5-8358373CF697}">
      <dgm:prSet/>
      <dgm:spPr/>
      <dgm:t>
        <a:bodyPr/>
        <a:lstStyle/>
        <a:p>
          <a:endParaRPr lang="en-US" sz="2800"/>
        </a:p>
      </dgm:t>
    </dgm:pt>
    <dgm:pt modelId="{DBB51D29-8AFD-8C40-B973-A23BD30F214C}" type="pres">
      <dgm:prSet presAssocID="{8DF99193-4A25-4A41-8271-071DD63787B1}" presName="Name0" presStyleCnt="0">
        <dgm:presLayoutVars>
          <dgm:dir/>
          <dgm:animLvl val="lvl"/>
          <dgm:resizeHandles val="exact"/>
        </dgm:presLayoutVars>
      </dgm:prSet>
      <dgm:spPr/>
    </dgm:pt>
    <dgm:pt modelId="{BABAB410-3C5B-664E-81B7-DDFD700932F6}" type="pres">
      <dgm:prSet presAssocID="{41B2D414-0463-AA4F-AA59-2E06C0C9E998}" presName="boxAndChildren" presStyleCnt="0"/>
      <dgm:spPr/>
    </dgm:pt>
    <dgm:pt modelId="{296513AE-6E74-2843-B5C4-E254B622741C}" type="pres">
      <dgm:prSet presAssocID="{41B2D414-0463-AA4F-AA59-2E06C0C9E998}" presName="parentTextBox" presStyleLbl="node1" presStyleIdx="0" presStyleCnt="5" custScaleY="251657"/>
      <dgm:spPr/>
    </dgm:pt>
    <dgm:pt modelId="{E562E12D-C116-A042-8A7D-7B3671618E9A}" type="pres">
      <dgm:prSet presAssocID="{48A99B6B-DD18-2441-94F8-76B2CDF7D75A}" presName="sp" presStyleCnt="0"/>
      <dgm:spPr/>
    </dgm:pt>
    <dgm:pt modelId="{7E597F69-DB27-8C46-8F1D-E0E7E140634A}" type="pres">
      <dgm:prSet presAssocID="{A07E676E-9E04-874D-B5F8-2476E6B61598}" presName="arrowAndChildren" presStyleCnt="0"/>
      <dgm:spPr/>
    </dgm:pt>
    <dgm:pt modelId="{04978E6E-1FA5-244E-B2C1-2017B7B68CB6}" type="pres">
      <dgm:prSet presAssocID="{A07E676E-9E04-874D-B5F8-2476E6B61598}" presName="parentTextArrow" presStyleLbl="node1" presStyleIdx="1" presStyleCnt="5"/>
      <dgm:spPr/>
    </dgm:pt>
    <dgm:pt modelId="{2A974F73-D0AF-CE48-80EF-1B50C7D79803}" type="pres">
      <dgm:prSet presAssocID="{CDBA7CC8-6C55-234C-9EC5-BC1711E88BB9}" presName="sp" presStyleCnt="0"/>
      <dgm:spPr/>
    </dgm:pt>
    <dgm:pt modelId="{D6C40880-711B-9940-8C94-0F6E4E53AF84}" type="pres">
      <dgm:prSet presAssocID="{BA2BE6A1-6753-A849-94ED-CB9394BA67FD}" presName="arrowAndChildren" presStyleCnt="0"/>
      <dgm:spPr/>
    </dgm:pt>
    <dgm:pt modelId="{C07346ED-E404-FB4E-B283-9B80C840BCD8}" type="pres">
      <dgm:prSet presAssocID="{BA2BE6A1-6753-A849-94ED-CB9394BA67FD}" presName="parentTextArrow" presStyleLbl="node1" presStyleIdx="2" presStyleCnt="5"/>
      <dgm:spPr/>
    </dgm:pt>
    <dgm:pt modelId="{B9E8101C-7CF5-684C-8FAC-FB7BC163B778}" type="pres">
      <dgm:prSet presAssocID="{F8D5E6F5-F52E-E744-9849-BAFF655FDB7E}" presName="sp" presStyleCnt="0"/>
      <dgm:spPr/>
    </dgm:pt>
    <dgm:pt modelId="{3B176C6F-6180-C843-9709-7B2A5B6C4BFB}" type="pres">
      <dgm:prSet presAssocID="{9C6EFE35-62E0-7449-873B-109C33F3881A}" presName="arrowAndChildren" presStyleCnt="0"/>
      <dgm:spPr/>
    </dgm:pt>
    <dgm:pt modelId="{5BE3FF3A-1E83-114F-9E35-C3196E9DF243}" type="pres">
      <dgm:prSet presAssocID="{9C6EFE35-62E0-7449-873B-109C33F3881A}" presName="parentTextArrow" presStyleLbl="node1" presStyleIdx="3" presStyleCnt="5"/>
      <dgm:spPr/>
    </dgm:pt>
    <dgm:pt modelId="{3ED30AB2-CEDC-3644-901B-E8B2D79C3CCA}" type="pres">
      <dgm:prSet presAssocID="{99F40C1D-045A-104A-AF14-09A2F306FD46}" presName="sp" presStyleCnt="0"/>
      <dgm:spPr/>
    </dgm:pt>
    <dgm:pt modelId="{96C8CC79-3EA6-0348-9165-0D266D6E9582}" type="pres">
      <dgm:prSet presAssocID="{5BF44A4C-BC8F-4A40-8CD9-D4C56B1769C8}" presName="arrowAndChildren" presStyleCnt="0"/>
      <dgm:spPr/>
    </dgm:pt>
    <dgm:pt modelId="{9E684CE3-55A3-104C-85AE-178562AB3C0F}" type="pres">
      <dgm:prSet presAssocID="{5BF44A4C-BC8F-4A40-8CD9-D4C56B1769C8}" presName="parentTextArrow" presStyleLbl="node1" presStyleIdx="4" presStyleCnt="5"/>
      <dgm:spPr/>
    </dgm:pt>
  </dgm:ptLst>
  <dgm:cxnLst>
    <dgm:cxn modelId="{67CC35CB-A938-F74C-A322-18F41D2DAFBE}" type="presOf" srcId="{BA2BE6A1-6753-A849-94ED-CB9394BA67FD}" destId="{C07346ED-E404-FB4E-B283-9B80C840BCD8}" srcOrd="0" destOrd="0" presId="urn:microsoft.com/office/officeart/2005/8/layout/process4"/>
    <dgm:cxn modelId="{312698F6-8DA0-D84F-815F-527875B06327}" srcId="{8DF99193-4A25-4A41-8271-071DD63787B1}" destId="{BA2BE6A1-6753-A849-94ED-CB9394BA67FD}" srcOrd="2" destOrd="0" parTransId="{49D994F0-34FA-A24A-8DCF-65B3B39987FC}" sibTransId="{CDBA7CC8-6C55-234C-9EC5-BC1711E88BB9}"/>
    <dgm:cxn modelId="{47D61A46-5B19-244B-8EF5-8358373CF697}" srcId="{8DF99193-4A25-4A41-8271-071DD63787B1}" destId="{41B2D414-0463-AA4F-AA59-2E06C0C9E998}" srcOrd="4" destOrd="0" parTransId="{3D8AA8DF-6B5D-3246-A169-8E15F67A2FC4}" sibTransId="{FCA5228A-9060-0748-A9B5-9273157A499F}"/>
    <dgm:cxn modelId="{6A984175-7399-7D4C-8F03-1921063307F4}" type="presOf" srcId="{5BF44A4C-BC8F-4A40-8CD9-D4C56B1769C8}" destId="{9E684CE3-55A3-104C-85AE-178562AB3C0F}" srcOrd="0" destOrd="0" presId="urn:microsoft.com/office/officeart/2005/8/layout/process4"/>
    <dgm:cxn modelId="{CAC70262-9D7E-5145-928D-A08EA07AFD8F}" type="presOf" srcId="{A07E676E-9E04-874D-B5F8-2476E6B61598}" destId="{04978E6E-1FA5-244E-B2C1-2017B7B68CB6}" srcOrd="0" destOrd="0" presId="urn:microsoft.com/office/officeart/2005/8/layout/process4"/>
    <dgm:cxn modelId="{58EF6D3A-548B-1C4C-9044-B7F7B60DEB40}" srcId="{8DF99193-4A25-4A41-8271-071DD63787B1}" destId="{9C6EFE35-62E0-7449-873B-109C33F3881A}" srcOrd="1" destOrd="0" parTransId="{5FEBCEE8-9AC6-084A-8AD3-DE05A126CA9A}" sibTransId="{F8D5E6F5-F52E-E744-9849-BAFF655FDB7E}"/>
    <dgm:cxn modelId="{FB2DEEF9-D012-CD4E-A966-17744D904D8B}" srcId="{8DF99193-4A25-4A41-8271-071DD63787B1}" destId="{5BF44A4C-BC8F-4A40-8CD9-D4C56B1769C8}" srcOrd="0" destOrd="0" parTransId="{E39384F2-1E0C-C84C-8FD7-3D94042C4272}" sibTransId="{99F40C1D-045A-104A-AF14-09A2F306FD46}"/>
    <dgm:cxn modelId="{BC5B780E-24F5-844D-987E-83E0761EC58C}" type="presOf" srcId="{41B2D414-0463-AA4F-AA59-2E06C0C9E998}" destId="{296513AE-6E74-2843-B5C4-E254B622741C}" srcOrd="0" destOrd="0" presId="urn:microsoft.com/office/officeart/2005/8/layout/process4"/>
    <dgm:cxn modelId="{C5DAA6E8-7B76-5548-A389-74523EF47453}" type="presOf" srcId="{9C6EFE35-62E0-7449-873B-109C33F3881A}" destId="{5BE3FF3A-1E83-114F-9E35-C3196E9DF243}" srcOrd="0" destOrd="0" presId="urn:microsoft.com/office/officeart/2005/8/layout/process4"/>
    <dgm:cxn modelId="{2B9B5C60-FBB2-534B-9B31-D0073119B8DE}" srcId="{8DF99193-4A25-4A41-8271-071DD63787B1}" destId="{A07E676E-9E04-874D-B5F8-2476E6B61598}" srcOrd="3" destOrd="0" parTransId="{15D5FEBB-A693-DE43-A9EE-54E365A727C6}" sibTransId="{48A99B6B-DD18-2441-94F8-76B2CDF7D75A}"/>
    <dgm:cxn modelId="{F4BE140F-D57D-AC40-9049-BED8910049F1}" type="presOf" srcId="{8DF99193-4A25-4A41-8271-071DD63787B1}" destId="{DBB51D29-8AFD-8C40-B973-A23BD30F214C}" srcOrd="0" destOrd="0" presId="urn:microsoft.com/office/officeart/2005/8/layout/process4"/>
    <dgm:cxn modelId="{59F9285D-A770-2F4F-B5D7-3E0CB1A3B717}" type="presParOf" srcId="{DBB51D29-8AFD-8C40-B973-A23BD30F214C}" destId="{BABAB410-3C5B-664E-81B7-DDFD700932F6}" srcOrd="0" destOrd="0" presId="urn:microsoft.com/office/officeart/2005/8/layout/process4"/>
    <dgm:cxn modelId="{01F660CD-8686-A04C-BF50-DD03F7BBBCF6}" type="presParOf" srcId="{BABAB410-3C5B-664E-81B7-DDFD700932F6}" destId="{296513AE-6E74-2843-B5C4-E254B622741C}" srcOrd="0" destOrd="0" presId="urn:microsoft.com/office/officeart/2005/8/layout/process4"/>
    <dgm:cxn modelId="{72A06445-03E5-774C-B599-B191318A2DB3}" type="presParOf" srcId="{DBB51D29-8AFD-8C40-B973-A23BD30F214C}" destId="{E562E12D-C116-A042-8A7D-7B3671618E9A}" srcOrd="1" destOrd="0" presId="urn:microsoft.com/office/officeart/2005/8/layout/process4"/>
    <dgm:cxn modelId="{24DA029B-205C-3A46-A779-16940B31E31B}" type="presParOf" srcId="{DBB51D29-8AFD-8C40-B973-A23BD30F214C}" destId="{7E597F69-DB27-8C46-8F1D-E0E7E140634A}" srcOrd="2" destOrd="0" presId="urn:microsoft.com/office/officeart/2005/8/layout/process4"/>
    <dgm:cxn modelId="{8FF677B8-9ED1-4B49-AC2C-A8ED1960454B}" type="presParOf" srcId="{7E597F69-DB27-8C46-8F1D-E0E7E140634A}" destId="{04978E6E-1FA5-244E-B2C1-2017B7B68CB6}" srcOrd="0" destOrd="0" presId="urn:microsoft.com/office/officeart/2005/8/layout/process4"/>
    <dgm:cxn modelId="{1217B82B-C76B-6E4E-8AB6-6DBA44846F86}" type="presParOf" srcId="{DBB51D29-8AFD-8C40-B973-A23BD30F214C}" destId="{2A974F73-D0AF-CE48-80EF-1B50C7D79803}" srcOrd="3" destOrd="0" presId="urn:microsoft.com/office/officeart/2005/8/layout/process4"/>
    <dgm:cxn modelId="{A7B5E204-6A07-AC4C-AC8D-1AB828563F4F}" type="presParOf" srcId="{DBB51D29-8AFD-8C40-B973-A23BD30F214C}" destId="{D6C40880-711B-9940-8C94-0F6E4E53AF84}" srcOrd="4" destOrd="0" presId="urn:microsoft.com/office/officeart/2005/8/layout/process4"/>
    <dgm:cxn modelId="{74BC2C43-7B0D-A943-B590-D708CBFC225E}" type="presParOf" srcId="{D6C40880-711B-9940-8C94-0F6E4E53AF84}" destId="{C07346ED-E404-FB4E-B283-9B80C840BCD8}" srcOrd="0" destOrd="0" presId="urn:microsoft.com/office/officeart/2005/8/layout/process4"/>
    <dgm:cxn modelId="{B4E1FAE8-B3C7-E844-BC79-92C6902FD959}" type="presParOf" srcId="{DBB51D29-8AFD-8C40-B973-A23BD30F214C}" destId="{B9E8101C-7CF5-684C-8FAC-FB7BC163B778}" srcOrd="5" destOrd="0" presId="urn:microsoft.com/office/officeart/2005/8/layout/process4"/>
    <dgm:cxn modelId="{1705E1AD-A90F-184A-B9E9-A764B6A98804}" type="presParOf" srcId="{DBB51D29-8AFD-8C40-B973-A23BD30F214C}" destId="{3B176C6F-6180-C843-9709-7B2A5B6C4BFB}" srcOrd="6" destOrd="0" presId="urn:microsoft.com/office/officeart/2005/8/layout/process4"/>
    <dgm:cxn modelId="{B1A0BA0C-727D-744B-9BFF-9CBFEBB74E29}" type="presParOf" srcId="{3B176C6F-6180-C843-9709-7B2A5B6C4BFB}" destId="{5BE3FF3A-1E83-114F-9E35-C3196E9DF243}" srcOrd="0" destOrd="0" presId="urn:microsoft.com/office/officeart/2005/8/layout/process4"/>
    <dgm:cxn modelId="{A59B48F9-A33A-2E44-BA0C-46FFE138C1B1}" type="presParOf" srcId="{DBB51D29-8AFD-8C40-B973-A23BD30F214C}" destId="{3ED30AB2-CEDC-3644-901B-E8B2D79C3CCA}" srcOrd="7" destOrd="0" presId="urn:microsoft.com/office/officeart/2005/8/layout/process4"/>
    <dgm:cxn modelId="{A8864D2F-46F5-7140-9603-798169E4EC8A}" type="presParOf" srcId="{DBB51D29-8AFD-8C40-B973-A23BD30F214C}" destId="{96C8CC79-3EA6-0348-9165-0D266D6E9582}" srcOrd="8" destOrd="0" presId="urn:microsoft.com/office/officeart/2005/8/layout/process4"/>
    <dgm:cxn modelId="{9E907C32-5CB2-3848-8AC1-9A78A0AEF4FD}" type="presParOf" srcId="{96C8CC79-3EA6-0348-9165-0D266D6E9582}" destId="{9E684CE3-55A3-104C-85AE-178562AB3C0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9A958A-8A5F-8F48-A569-74E5F9C2493F}" type="doc">
      <dgm:prSet loTypeId="urn:microsoft.com/office/officeart/2005/8/layout/vList2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2A58A3-DEF3-E048-B19D-C85A61E4DBB2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Sarcolemma: </a:t>
          </a:r>
          <a:r>
            <a:rPr lang="en-US" sz="1600" b="1" dirty="0"/>
            <a:t>(plasma membrane) is a thin membrane enclosing a muscle fiber. </a:t>
          </a:r>
        </a:p>
      </dgm:t>
    </dgm:pt>
    <dgm:pt modelId="{90668D8D-4802-0740-919E-02CF144F8D94}" type="parTrans" cxnId="{30A395C3-5A89-4E4E-B9B1-D977E70C536E}">
      <dgm:prSet/>
      <dgm:spPr/>
      <dgm:t>
        <a:bodyPr/>
        <a:lstStyle/>
        <a:p>
          <a:endParaRPr lang="en-US" sz="1600"/>
        </a:p>
      </dgm:t>
    </dgm:pt>
    <dgm:pt modelId="{0D730F2D-F572-1B4D-B8C6-270286B34581}" type="sibTrans" cxnId="{30A395C3-5A89-4E4E-B9B1-D977E70C536E}">
      <dgm:prSet/>
      <dgm:spPr/>
      <dgm:t>
        <a:bodyPr/>
        <a:lstStyle/>
        <a:p>
          <a:endParaRPr lang="en-US" sz="1600"/>
        </a:p>
      </dgm:t>
    </dgm:pt>
    <dgm:pt modelId="{97EE5C1E-CA5A-144E-A41B-F4ADCC188EE0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Sarcoplasm: </a:t>
          </a:r>
          <a:r>
            <a:rPr lang="en-US" sz="1600" b="1" dirty="0"/>
            <a:t>Matrix inside muscle fiber in which myofilaments are suspended. It is the ICF between myofibrils.</a:t>
          </a:r>
        </a:p>
      </dgm:t>
    </dgm:pt>
    <dgm:pt modelId="{223D8A5C-A8DB-5F41-AEDE-8A0F7F5A928D}" type="parTrans" cxnId="{8209E677-B573-D148-A99A-0F46E2EDD039}">
      <dgm:prSet/>
      <dgm:spPr/>
      <dgm:t>
        <a:bodyPr/>
        <a:lstStyle/>
        <a:p>
          <a:endParaRPr lang="en-US" sz="1600"/>
        </a:p>
      </dgm:t>
    </dgm:pt>
    <dgm:pt modelId="{51A42D9B-4695-4347-AA26-6040605C5536}" type="sibTrans" cxnId="{8209E677-B573-D148-A99A-0F46E2EDD039}">
      <dgm:prSet/>
      <dgm:spPr/>
      <dgm:t>
        <a:bodyPr/>
        <a:lstStyle/>
        <a:p>
          <a:endParaRPr lang="en-US" sz="1600"/>
        </a:p>
      </dgm:t>
    </dgm:pt>
    <dgm:pt modelId="{1F15889B-4AC9-C04F-B870-CEB371714D8D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Sarcoplasmic Reticulum</a:t>
          </a:r>
          <a:r>
            <a:rPr lang="en-US" sz="1600" b="1" dirty="0"/>
            <a:t>: specialized Endoplasmic reticulum inside sarcoplasm.</a:t>
          </a:r>
          <a:r>
            <a:rPr lang="en-US" sz="1600" b="1" baseline="0" dirty="0"/>
            <a:t> </a:t>
          </a:r>
          <a:r>
            <a:rPr lang="en-US" sz="1600" b="1" dirty="0">
              <a:solidFill>
                <a:srgbClr val="FF0000"/>
              </a:solidFill>
            </a:rPr>
            <a:t>Function :</a:t>
          </a:r>
          <a:r>
            <a:rPr lang="en-US" sz="1600" b="1" dirty="0"/>
            <a:t> is</a:t>
          </a:r>
          <a:r>
            <a:rPr lang="en-US" sz="1600" b="1" baseline="0" dirty="0"/>
            <a:t> to</a:t>
          </a:r>
          <a:r>
            <a:rPr lang="en-US" sz="1600" b="1" dirty="0"/>
            <a:t> release and store calcium </a:t>
          </a:r>
        </a:p>
      </dgm:t>
    </dgm:pt>
    <dgm:pt modelId="{995506DB-DE1F-C948-A008-736ED4FB0764}" type="parTrans" cxnId="{6BF611C4-0788-9141-8658-F7B151043C9D}">
      <dgm:prSet/>
      <dgm:spPr/>
      <dgm:t>
        <a:bodyPr/>
        <a:lstStyle/>
        <a:p>
          <a:endParaRPr lang="en-US" sz="1600"/>
        </a:p>
      </dgm:t>
    </dgm:pt>
    <dgm:pt modelId="{AC579F8B-FECB-B745-81E9-C04878FB8885}" type="sibTrans" cxnId="{6BF611C4-0788-9141-8658-F7B151043C9D}">
      <dgm:prSet/>
      <dgm:spPr/>
      <dgm:t>
        <a:bodyPr/>
        <a:lstStyle/>
        <a:p>
          <a:endParaRPr lang="en-US" sz="1600"/>
        </a:p>
      </dgm:t>
    </dgm:pt>
    <dgm:pt modelId="{7B686873-0A5D-0747-AB26-01E0588E275C}">
      <dgm:prSet custT="1"/>
      <dgm:spPr/>
      <dgm:t>
        <a:bodyPr/>
        <a:lstStyle/>
        <a:p>
          <a:r>
            <a:rPr lang="en-US" sz="2000" b="1" dirty="0"/>
            <a:t>The</a:t>
          </a:r>
          <a:r>
            <a:rPr lang="en-US" sz="2000" b="1" baseline="0" dirty="0"/>
            <a:t> functional unit of myofibril is the </a:t>
          </a:r>
          <a:r>
            <a:rPr lang="en-US" sz="2000" b="1" u="sng" baseline="0" dirty="0">
              <a:solidFill>
                <a:srgbClr val="FF0000"/>
              </a:solidFill>
            </a:rPr>
            <a:t>Sarcomere</a:t>
          </a:r>
          <a:r>
            <a:rPr lang="en-US" sz="2000" b="1" baseline="0" dirty="0"/>
            <a:t> </a:t>
          </a:r>
          <a:endParaRPr lang="en-US" sz="2000" b="1" dirty="0"/>
        </a:p>
      </dgm:t>
    </dgm:pt>
    <dgm:pt modelId="{6F25B55D-BCEE-A441-AD9D-8B4A9F930204}" type="parTrans" cxnId="{ED758CC3-1D94-324E-9AC9-72299B9D01C5}">
      <dgm:prSet/>
      <dgm:spPr/>
      <dgm:t>
        <a:bodyPr/>
        <a:lstStyle/>
        <a:p>
          <a:endParaRPr lang="en-US"/>
        </a:p>
      </dgm:t>
    </dgm:pt>
    <dgm:pt modelId="{902D5B69-0DDB-E14E-B82F-89BE83E9B9F4}" type="sibTrans" cxnId="{ED758CC3-1D94-324E-9AC9-72299B9D01C5}">
      <dgm:prSet/>
      <dgm:spPr/>
      <dgm:t>
        <a:bodyPr/>
        <a:lstStyle/>
        <a:p>
          <a:endParaRPr lang="en-US"/>
        </a:p>
      </dgm:t>
    </dgm:pt>
    <dgm:pt modelId="{5183C222-632F-DE4D-8292-F006DCE8EC62}" type="pres">
      <dgm:prSet presAssocID="{259A958A-8A5F-8F48-A569-74E5F9C2493F}" presName="linear" presStyleCnt="0">
        <dgm:presLayoutVars>
          <dgm:animLvl val="lvl"/>
          <dgm:resizeHandles val="exact"/>
        </dgm:presLayoutVars>
      </dgm:prSet>
      <dgm:spPr/>
    </dgm:pt>
    <dgm:pt modelId="{163C2D5E-0878-7646-9A1B-D6535A50A3C7}" type="pres">
      <dgm:prSet presAssocID="{092A58A3-DEF3-E048-B19D-C85A61E4DBB2}" presName="parentText" presStyleLbl="node1" presStyleIdx="0" presStyleCnt="4" custScaleY="50886" custLinFactY="1993" custLinFactNeighborY="100000">
        <dgm:presLayoutVars>
          <dgm:chMax val="0"/>
          <dgm:bulletEnabled val="1"/>
        </dgm:presLayoutVars>
      </dgm:prSet>
      <dgm:spPr/>
    </dgm:pt>
    <dgm:pt modelId="{B8B4AE74-0022-644A-BF40-0316F94CAB7E}" type="pres">
      <dgm:prSet presAssocID="{0D730F2D-F572-1B4D-B8C6-270286B34581}" presName="spacer" presStyleCnt="0"/>
      <dgm:spPr/>
    </dgm:pt>
    <dgm:pt modelId="{E95CA0F3-E652-AB40-A9C5-9890816E2E8B}" type="pres">
      <dgm:prSet presAssocID="{97EE5C1E-CA5A-144E-A41B-F4ADCC188EE0}" presName="parentText" presStyleLbl="node1" presStyleIdx="1" presStyleCnt="4" custScaleY="56414" custLinFactNeighborX="-419" custLinFactNeighborY="99747">
        <dgm:presLayoutVars>
          <dgm:chMax val="0"/>
          <dgm:bulletEnabled val="1"/>
        </dgm:presLayoutVars>
      </dgm:prSet>
      <dgm:spPr/>
    </dgm:pt>
    <dgm:pt modelId="{884D37F1-956B-3B40-A4D7-D72D54627120}" type="pres">
      <dgm:prSet presAssocID="{51A42D9B-4695-4347-AA26-6040605C5536}" presName="spacer" presStyleCnt="0"/>
      <dgm:spPr/>
    </dgm:pt>
    <dgm:pt modelId="{00188CDA-A641-F84C-BE3F-5E8DBEE8BD92}" type="pres">
      <dgm:prSet presAssocID="{1F15889B-4AC9-C04F-B870-CEB371714D8D}" presName="parentText" presStyleLbl="node1" presStyleIdx="2" presStyleCnt="4" custScaleY="59604" custLinFactY="8093" custLinFactNeighborX="732" custLinFactNeighborY="100000">
        <dgm:presLayoutVars>
          <dgm:chMax val="0"/>
          <dgm:bulletEnabled val="1"/>
        </dgm:presLayoutVars>
      </dgm:prSet>
      <dgm:spPr/>
    </dgm:pt>
    <dgm:pt modelId="{1EFDC9FD-0208-734D-A53F-7E59ECB0DAE7}" type="pres">
      <dgm:prSet presAssocID="{AC579F8B-FECB-B745-81E9-C04878FB8885}" presName="spacer" presStyleCnt="0"/>
      <dgm:spPr/>
    </dgm:pt>
    <dgm:pt modelId="{69913835-82CE-F74B-8BAF-A80B2A5E9B99}" type="pres">
      <dgm:prSet presAssocID="{7B686873-0A5D-0747-AB26-01E0588E275C}" presName="parentText" presStyleLbl="node1" presStyleIdx="3" presStyleCnt="4" custScaleY="62962" custLinFactY="10820" custLinFactNeighborX="449" custLinFactNeighborY="100000">
        <dgm:presLayoutVars>
          <dgm:chMax val="0"/>
          <dgm:bulletEnabled val="1"/>
        </dgm:presLayoutVars>
      </dgm:prSet>
      <dgm:spPr/>
    </dgm:pt>
  </dgm:ptLst>
  <dgm:cxnLst>
    <dgm:cxn modelId="{AA8ADFA2-0358-8A4B-BB74-9FB27D7E761A}" type="presOf" srcId="{1F15889B-4AC9-C04F-B870-CEB371714D8D}" destId="{00188CDA-A641-F84C-BE3F-5E8DBEE8BD92}" srcOrd="0" destOrd="0" presId="urn:microsoft.com/office/officeart/2005/8/layout/vList2"/>
    <dgm:cxn modelId="{8C0CC04F-8CF8-F64C-95F2-C0832649C5F9}" type="presOf" srcId="{7B686873-0A5D-0747-AB26-01E0588E275C}" destId="{69913835-82CE-F74B-8BAF-A80B2A5E9B99}" srcOrd="0" destOrd="0" presId="urn:microsoft.com/office/officeart/2005/8/layout/vList2"/>
    <dgm:cxn modelId="{30A395C3-5A89-4E4E-B9B1-D977E70C536E}" srcId="{259A958A-8A5F-8F48-A569-74E5F9C2493F}" destId="{092A58A3-DEF3-E048-B19D-C85A61E4DBB2}" srcOrd="0" destOrd="0" parTransId="{90668D8D-4802-0740-919E-02CF144F8D94}" sibTransId="{0D730F2D-F572-1B4D-B8C6-270286B34581}"/>
    <dgm:cxn modelId="{6BF611C4-0788-9141-8658-F7B151043C9D}" srcId="{259A958A-8A5F-8F48-A569-74E5F9C2493F}" destId="{1F15889B-4AC9-C04F-B870-CEB371714D8D}" srcOrd="2" destOrd="0" parTransId="{995506DB-DE1F-C948-A008-736ED4FB0764}" sibTransId="{AC579F8B-FECB-B745-81E9-C04878FB8885}"/>
    <dgm:cxn modelId="{DED24BBE-37EF-774C-9D8B-FAA3D041684C}" type="presOf" srcId="{259A958A-8A5F-8F48-A569-74E5F9C2493F}" destId="{5183C222-632F-DE4D-8292-F006DCE8EC62}" srcOrd="0" destOrd="0" presId="urn:microsoft.com/office/officeart/2005/8/layout/vList2"/>
    <dgm:cxn modelId="{8209E677-B573-D148-A99A-0F46E2EDD039}" srcId="{259A958A-8A5F-8F48-A569-74E5F9C2493F}" destId="{97EE5C1E-CA5A-144E-A41B-F4ADCC188EE0}" srcOrd="1" destOrd="0" parTransId="{223D8A5C-A8DB-5F41-AEDE-8A0F7F5A928D}" sibTransId="{51A42D9B-4695-4347-AA26-6040605C5536}"/>
    <dgm:cxn modelId="{ED758CC3-1D94-324E-9AC9-72299B9D01C5}" srcId="{259A958A-8A5F-8F48-A569-74E5F9C2493F}" destId="{7B686873-0A5D-0747-AB26-01E0588E275C}" srcOrd="3" destOrd="0" parTransId="{6F25B55D-BCEE-A441-AD9D-8B4A9F930204}" sibTransId="{902D5B69-0DDB-E14E-B82F-89BE83E9B9F4}"/>
    <dgm:cxn modelId="{3EFEFA60-FA91-E846-BD41-3048CCFE5380}" type="presOf" srcId="{97EE5C1E-CA5A-144E-A41B-F4ADCC188EE0}" destId="{E95CA0F3-E652-AB40-A9C5-9890816E2E8B}" srcOrd="0" destOrd="0" presId="urn:microsoft.com/office/officeart/2005/8/layout/vList2"/>
    <dgm:cxn modelId="{728BB54F-7B76-F04D-819F-3CE80D646F01}" type="presOf" srcId="{092A58A3-DEF3-E048-B19D-C85A61E4DBB2}" destId="{163C2D5E-0878-7646-9A1B-D6535A50A3C7}" srcOrd="0" destOrd="0" presId="urn:microsoft.com/office/officeart/2005/8/layout/vList2"/>
    <dgm:cxn modelId="{7292F70E-458D-D64F-A4AE-14F6DAE0F8D6}" type="presParOf" srcId="{5183C222-632F-DE4D-8292-F006DCE8EC62}" destId="{163C2D5E-0878-7646-9A1B-D6535A50A3C7}" srcOrd="0" destOrd="0" presId="urn:microsoft.com/office/officeart/2005/8/layout/vList2"/>
    <dgm:cxn modelId="{18FB2F9C-430E-E64E-9462-25C9D6DF3F1A}" type="presParOf" srcId="{5183C222-632F-DE4D-8292-F006DCE8EC62}" destId="{B8B4AE74-0022-644A-BF40-0316F94CAB7E}" srcOrd="1" destOrd="0" presId="urn:microsoft.com/office/officeart/2005/8/layout/vList2"/>
    <dgm:cxn modelId="{93521ED0-0710-2940-A979-0FE495A740A0}" type="presParOf" srcId="{5183C222-632F-DE4D-8292-F006DCE8EC62}" destId="{E95CA0F3-E652-AB40-A9C5-9890816E2E8B}" srcOrd="2" destOrd="0" presId="urn:microsoft.com/office/officeart/2005/8/layout/vList2"/>
    <dgm:cxn modelId="{239885F8-AA4F-3D4E-AA79-0F96ABF29491}" type="presParOf" srcId="{5183C222-632F-DE4D-8292-F006DCE8EC62}" destId="{884D37F1-956B-3B40-A4D7-D72D54627120}" srcOrd="3" destOrd="0" presId="urn:microsoft.com/office/officeart/2005/8/layout/vList2"/>
    <dgm:cxn modelId="{FD32EEB7-2B11-2843-83CB-83D8EB0C5547}" type="presParOf" srcId="{5183C222-632F-DE4D-8292-F006DCE8EC62}" destId="{00188CDA-A641-F84C-BE3F-5E8DBEE8BD92}" srcOrd="4" destOrd="0" presId="urn:microsoft.com/office/officeart/2005/8/layout/vList2"/>
    <dgm:cxn modelId="{F8109937-285F-7F4E-AD8F-23F52DDE00C2}" type="presParOf" srcId="{5183C222-632F-DE4D-8292-F006DCE8EC62}" destId="{1EFDC9FD-0208-734D-A53F-7E59ECB0DAE7}" srcOrd="5" destOrd="0" presId="urn:microsoft.com/office/officeart/2005/8/layout/vList2"/>
    <dgm:cxn modelId="{5B2A9D24-DA0B-EC44-AD80-20E1646EC3B4}" type="presParOf" srcId="{5183C222-632F-DE4D-8292-F006DCE8EC62}" destId="{69913835-82CE-F74B-8BAF-A80B2A5E9B99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FE2A81-0408-420A-BEEC-3ED2292E2883}" type="doc">
      <dgm:prSet loTypeId="urn:microsoft.com/office/officeart/2005/8/layout/radial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BCDAE-BA70-4CAD-A883-5DC6CE9BA5E4}">
      <dgm:prSet phldrT="[Text]"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</a:rPr>
            <a:t>Myofibril striations </a:t>
          </a:r>
          <a:r>
            <a:rPr lang="en-US" sz="1600" b="1" dirty="0"/>
            <a:t>Inside each </a:t>
          </a:r>
          <a:r>
            <a:rPr lang="en-US" sz="1600" b="1" u="sng" dirty="0">
              <a:solidFill>
                <a:schemeClr val="tx1"/>
              </a:solidFill>
            </a:rPr>
            <a:t>sarcomere</a:t>
          </a:r>
          <a:r>
            <a:rPr lang="en-US" sz="1600" b="1" dirty="0"/>
            <a:t> there are </a:t>
          </a:r>
        </a:p>
      </dgm:t>
    </dgm:pt>
    <dgm:pt modelId="{870EB78A-E555-4226-8A21-49175F4445C4}" type="parTrans" cxnId="{B22C1A9B-CF21-45CD-B1FC-6CF779DB92C9}">
      <dgm:prSet/>
      <dgm:spPr/>
      <dgm:t>
        <a:bodyPr/>
        <a:lstStyle/>
        <a:p>
          <a:endParaRPr lang="en-US"/>
        </a:p>
      </dgm:t>
    </dgm:pt>
    <dgm:pt modelId="{7EA10DE8-D7C6-4310-95AD-692062D16E79}" type="sibTrans" cxnId="{B22C1A9B-CF21-45CD-B1FC-6CF779DB92C9}">
      <dgm:prSet/>
      <dgm:spPr/>
      <dgm:t>
        <a:bodyPr/>
        <a:lstStyle/>
        <a:p>
          <a:endParaRPr lang="en-US"/>
        </a:p>
      </dgm:t>
    </dgm:pt>
    <dgm:pt modelId="{35F20FC4-BCFC-4681-B44F-B5E9901E3EA0}">
      <dgm:prSet phldrT="[Text]" custT="1"/>
      <dgm:spPr/>
      <dgm:t>
        <a:bodyPr/>
        <a:lstStyle/>
        <a:p>
          <a:r>
            <a:rPr lang="en-US" sz="1400" b="1" dirty="0">
              <a:solidFill>
                <a:srgbClr val="C00000"/>
              </a:solidFill>
            </a:rPr>
            <a:t>I-Band: </a:t>
          </a:r>
          <a:r>
            <a:rPr lang="en-US" sz="1200" b="1" dirty="0">
              <a:solidFill>
                <a:schemeClr val="bg1"/>
              </a:solidFill>
            </a:rPr>
            <a:t>Light</a:t>
          </a:r>
          <a:endParaRPr lang="en-US" sz="1200" b="1" dirty="0">
            <a:solidFill>
              <a:srgbClr val="C00000"/>
            </a:solidFill>
          </a:endParaRPr>
        </a:p>
        <a:p>
          <a:r>
            <a:rPr lang="en-US" sz="1100" b="1" dirty="0"/>
            <a:t>Formed of actin filament only</a:t>
          </a:r>
        </a:p>
      </dgm:t>
    </dgm:pt>
    <dgm:pt modelId="{DBCA20B8-22E0-46F9-8175-82C2FE476683}" type="parTrans" cxnId="{4E1BE3A9-C869-461A-AEBC-62CE837A8287}">
      <dgm:prSet/>
      <dgm:spPr/>
      <dgm:t>
        <a:bodyPr/>
        <a:lstStyle/>
        <a:p>
          <a:endParaRPr lang="en-US"/>
        </a:p>
      </dgm:t>
    </dgm:pt>
    <dgm:pt modelId="{1B0F1EF4-60E8-4BFC-9379-C0839F9EB6B3}" type="sibTrans" cxnId="{4E1BE3A9-C869-461A-AEBC-62CE837A8287}">
      <dgm:prSet/>
      <dgm:spPr/>
      <dgm:t>
        <a:bodyPr/>
        <a:lstStyle/>
        <a:p>
          <a:endParaRPr lang="en-US"/>
        </a:p>
      </dgm:t>
    </dgm:pt>
    <dgm:pt modelId="{8ECA6FE1-26C7-4928-A74E-547218F07E10}">
      <dgm:prSet phldrT="[Text]" custT="1"/>
      <dgm:spPr/>
      <dgm:t>
        <a:bodyPr/>
        <a:lstStyle/>
        <a:p>
          <a:r>
            <a:rPr lang="en-US" sz="1600" b="1" dirty="0">
              <a:solidFill>
                <a:srgbClr val="C00000"/>
              </a:solidFill>
            </a:rPr>
            <a:t>A-Band: Dark</a:t>
          </a:r>
          <a:endParaRPr lang="en-US" sz="1600" b="1" dirty="0">
            <a:solidFill>
              <a:schemeClr val="tx1"/>
            </a:solidFill>
          </a:endParaRPr>
        </a:p>
        <a:p>
          <a:r>
            <a:rPr lang="en-US" sz="1100" b="1" dirty="0"/>
            <a:t>Formed of actin and myosin filaments </a:t>
          </a:r>
        </a:p>
      </dgm:t>
    </dgm:pt>
    <dgm:pt modelId="{F07F752A-D523-4FE6-9147-854D79962C0C}" type="parTrans" cxnId="{F1AFF729-BA0C-4E23-BC59-0965464EC535}">
      <dgm:prSet/>
      <dgm:spPr/>
      <dgm:t>
        <a:bodyPr/>
        <a:lstStyle/>
        <a:p>
          <a:endParaRPr lang="en-US"/>
        </a:p>
      </dgm:t>
    </dgm:pt>
    <dgm:pt modelId="{BCD2AAAF-30CB-4242-8C65-C4A15BC7DDB4}" type="sibTrans" cxnId="{F1AFF729-BA0C-4E23-BC59-0965464EC535}">
      <dgm:prSet/>
      <dgm:spPr/>
      <dgm:t>
        <a:bodyPr/>
        <a:lstStyle/>
        <a:p>
          <a:endParaRPr lang="en-US"/>
        </a:p>
      </dgm:t>
    </dgm:pt>
    <dgm:pt modelId="{EAC4A438-63B2-4A7E-BD33-810A9DC09BCA}">
      <dgm:prSet phldrT="[Text]" custT="1"/>
      <dgm:spPr/>
      <dgm:t>
        <a:bodyPr/>
        <a:lstStyle/>
        <a:p>
          <a:endParaRPr lang="en-US" sz="1200" b="1" dirty="0"/>
        </a:p>
        <a:p>
          <a:r>
            <a:rPr lang="en-US" sz="1400" b="1" dirty="0">
              <a:solidFill>
                <a:srgbClr val="C00000"/>
              </a:solidFill>
            </a:rPr>
            <a:t>H-Band:</a:t>
          </a:r>
        </a:p>
        <a:p>
          <a:r>
            <a:rPr lang="en-US" sz="1100" b="1" dirty="0"/>
            <a:t>Formed of myosin filament only</a:t>
          </a:r>
        </a:p>
        <a:p>
          <a:endParaRPr lang="en-US" sz="1200" b="1" dirty="0"/>
        </a:p>
      </dgm:t>
    </dgm:pt>
    <dgm:pt modelId="{8AF2C6B9-D968-4108-91F9-9817A5D89D65}" type="parTrans" cxnId="{34B40264-D581-4E34-967D-7BA7B73E0219}">
      <dgm:prSet/>
      <dgm:spPr/>
      <dgm:t>
        <a:bodyPr/>
        <a:lstStyle/>
        <a:p>
          <a:endParaRPr lang="en-US"/>
        </a:p>
      </dgm:t>
    </dgm:pt>
    <dgm:pt modelId="{31985888-AA2D-4A2E-8326-32CBAAE5A3AA}" type="sibTrans" cxnId="{34B40264-D581-4E34-967D-7BA7B73E0219}">
      <dgm:prSet/>
      <dgm:spPr/>
      <dgm:t>
        <a:bodyPr/>
        <a:lstStyle/>
        <a:p>
          <a:endParaRPr lang="en-US"/>
        </a:p>
      </dgm:t>
    </dgm:pt>
    <dgm:pt modelId="{C93E758A-4B67-4F07-A374-E42C5D09AC66}" type="pres">
      <dgm:prSet presAssocID="{2AFE2A81-0408-420A-BEEC-3ED2292E2883}" presName="composite" presStyleCnt="0">
        <dgm:presLayoutVars>
          <dgm:chMax val="1"/>
          <dgm:dir/>
          <dgm:resizeHandles val="exact"/>
        </dgm:presLayoutVars>
      </dgm:prSet>
      <dgm:spPr/>
    </dgm:pt>
    <dgm:pt modelId="{56D99A7B-D368-4829-9872-61F76853788B}" type="pres">
      <dgm:prSet presAssocID="{2AFE2A81-0408-420A-BEEC-3ED2292E2883}" presName="radial" presStyleCnt="0">
        <dgm:presLayoutVars>
          <dgm:animLvl val="ctr"/>
        </dgm:presLayoutVars>
      </dgm:prSet>
      <dgm:spPr/>
    </dgm:pt>
    <dgm:pt modelId="{5E519C31-7D45-4E0B-B9E0-AFB019F87276}" type="pres">
      <dgm:prSet presAssocID="{442BCDAE-BA70-4CAD-A883-5DC6CE9BA5E4}" presName="centerShape" presStyleLbl="vennNode1" presStyleIdx="0" presStyleCnt="4" custScaleX="222007" custScaleY="128292" custLinFactNeighborX="4164" custLinFactNeighborY="-7411"/>
      <dgm:spPr/>
    </dgm:pt>
    <dgm:pt modelId="{573D7FA1-DB3F-4D63-8EA5-C47A61DB7FA1}" type="pres">
      <dgm:prSet presAssocID="{35F20FC4-BCFC-4681-B44F-B5E9901E3EA0}" presName="node" presStyleLbl="vennNode1" presStyleIdx="1" presStyleCnt="4" custScaleX="299431" custScaleY="137487" custRadScaleRad="108358" custRadScaleInc="2322">
        <dgm:presLayoutVars>
          <dgm:bulletEnabled val="1"/>
        </dgm:presLayoutVars>
      </dgm:prSet>
      <dgm:spPr/>
    </dgm:pt>
    <dgm:pt modelId="{339C8064-C4FB-4CDC-8DA9-524C0D508839}" type="pres">
      <dgm:prSet presAssocID="{8ECA6FE1-26C7-4928-A74E-547218F07E10}" presName="node" presStyleLbl="vennNode1" presStyleIdx="2" presStyleCnt="4" custScaleX="308957" custScaleY="131699" custRadScaleRad="129572" custRadScaleInc="-2997">
        <dgm:presLayoutVars>
          <dgm:bulletEnabled val="1"/>
        </dgm:presLayoutVars>
      </dgm:prSet>
      <dgm:spPr/>
    </dgm:pt>
    <dgm:pt modelId="{90E4B31B-77F6-4CCB-BD70-7093075D172F}" type="pres">
      <dgm:prSet presAssocID="{EAC4A438-63B2-4A7E-BD33-810A9DC09BCA}" presName="node" presStyleLbl="vennNode1" presStyleIdx="3" presStyleCnt="4" custScaleX="303097" custScaleY="131046" custRadScaleRad="110114" custRadScaleInc="1308">
        <dgm:presLayoutVars>
          <dgm:bulletEnabled val="1"/>
        </dgm:presLayoutVars>
      </dgm:prSet>
      <dgm:spPr/>
    </dgm:pt>
  </dgm:ptLst>
  <dgm:cxnLst>
    <dgm:cxn modelId="{A22F1826-6C1D-476B-B26F-6CCEBD0D74B0}" type="presOf" srcId="{442BCDAE-BA70-4CAD-A883-5DC6CE9BA5E4}" destId="{5E519C31-7D45-4E0B-B9E0-AFB019F87276}" srcOrd="0" destOrd="0" presId="urn:microsoft.com/office/officeart/2005/8/layout/radial3"/>
    <dgm:cxn modelId="{34B40264-D581-4E34-967D-7BA7B73E0219}" srcId="{442BCDAE-BA70-4CAD-A883-5DC6CE9BA5E4}" destId="{EAC4A438-63B2-4A7E-BD33-810A9DC09BCA}" srcOrd="2" destOrd="0" parTransId="{8AF2C6B9-D968-4108-91F9-9817A5D89D65}" sibTransId="{31985888-AA2D-4A2E-8326-32CBAAE5A3AA}"/>
    <dgm:cxn modelId="{4D893007-65DA-4D68-8EB8-4E73DC6AD8B6}" type="presOf" srcId="{8ECA6FE1-26C7-4928-A74E-547218F07E10}" destId="{339C8064-C4FB-4CDC-8DA9-524C0D508839}" srcOrd="0" destOrd="0" presId="urn:microsoft.com/office/officeart/2005/8/layout/radial3"/>
    <dgm:cxn modelId="{B22C1A9B-CF21-45CD-B1FC-6CF779DB92C9}" srcId="{2AFE2A81-0408-420A-BEEC-3ED2292E2883}" destId="{442BCDAE-BA70-4CAD-A883-5DC6CE9BA5E4}" srcOrd="0" destOrd="0" parTransId="{870EB78A-E555-4226-8A21-49175F4445C4}" sibTransId="{7EA10DE8-D7C6-4310-95AD-692062D16E79}"/>
    <dgm:cxn modelId="{4E1BE3A9-C869-461A-AEBC-62CE837A8287}" srcId="{442BCDAE-BA70-4CAD-A883-5DC6CE9BA5E4}" destId="{35F20FC4-BCFC-4681-B44F-B5E9901E3EA0}" srcOrd="0" destOrd="0" parTransId="{DBCA20B8-22E0-46F9-8175-82C2FE476683}" sibTransId="{1B0F1EF4-60E8-4BFC-9379-C0839F9EB6B3}"/>
    <dgm:cxn modelId="{D607C041-39F1-4929-9D85-9AC63E0BCDD0}" type="presOf" srcId="{EAC4A438-63B2-4A7E-BD33-810A9DC09BCA}" destId="{90E4B31B-77F6-4CCB-BD70-7093075D172F}" srcOrd="0" destOrd="0" presId="urn:microsoft.com/office/officeart/2005/8/layout/radial3"/>
    <dgm:cxn modelId="{5C11B3C6-BED5-4780-BD97-7F4C20C4D24A}" type="presOf" srcId="{35F20FC4-BCFC-4681-B44F-B5E9901E3EA0}" destId="{573D7FA1-DB3F-4D63-8EA5-C47A61DB7FA1}" srcOrd="0" destOrd="0" presId="urn:microsoft.com/office/officeart/2005/8/layout/radial3"/>
    <dgm:cxn modelId="{77FCD944-63BE-4DAA-8A30-7413668B707C}" type="presOf" srcId="{2AFE2A81-0408-420A-BEEC-3ED2292E2883}" destId="{C93E758A-4B67-4F07-A374-E42C5D09AC66}" srcOrd="0" destOrd="0" presId="urn:microsoft.com/office/officeart/2005/8/layout/radial3"/>
    <dgm:cxn modelId="{F1AFF729-BA0C-4E23-BC59-0965464EC535}" srcId="{442BCDAE-BA70-4CAD-A883-5DC6CE9BA5E4}" destId="{8ECA6FE1-26C7-4928-A74E-547218F07E10}" srcOrd="1" destOrd="0" parTransId="{F07F752A-D523-4FE6-9147-854D79962C0C}" sibTransId="{BCD2AAAF-30CB-4242-8C65-C4A15BC7DDB4}"/>
    <dgm:cxn modelId="{8BAA87B4-1AB9-46E1-B1FF-058A8A035015}" type="presParOf" srcId="{C93E758A-4B67-4F07-A374-E42C5D09AC66}" destId="{56D99A7B-D368-4829-9872-61F76853788B}" srcOrd="0" destOrd="0" presId="urn:microsoft.com/office/officeart/2005/8/layout/radial3"/>
    <dgm:cxn modelId="{251C2A35-4AE3-4BE4-B637-9E36BB5A5504}" type="presParOf" srcId="{56D99A7B-D368-4829-9872-61F76853788B}" destId="{5E519C31-7D45-4E0B-B9E0-AFB019F87276}" srcOrd="0" destOrd="0" presId="urn:microsoft.com/office/officeart/2005/8/layout/radial3"/>
    <dgm:cxn modelId="{D609642F-E7D4-4B09-9C82-4C06F8AB3B00}" type="presParOf" srcId="{56D99A7B-D368-4829-9872-61F76853788B}" destId="{573D7FA1-DB3F-4D63-8EA5-C47A61DB7FA1}" srcOrd="1" destOrd="0" presId="urn:microsoft.com/office/officeart/2005/8/layout/radial3"/>
    <dgm:cxn modelId="{D5795579-E24D-40D1-A8FC-125F8680D621}" type="presParOf" srcId="{56D99A7B-D368-4829-9872-61F76853788B}" destId="{339C8064-C4FB-4CDC-8DA9-524C0D508839}" srcOrd="2" destOrd="0" presId="urn:microsoft.com/office/officeart/2005/8/layout/radial3"/>
    <dgm:cxn modelId="{B7BEE345-D05B-4BCF-9542-6DEF84016594}" type="presParOf" srcId="{56D99A7B-D368-4829-9872-61F76853788B}" destId="{90E4B31B-77F6-4CCB-BD70-7093075D172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C3B5EA-3248-49CE-AC39-D9923C32F179}" type="doc">
      <dgm:prSet loTypeId="urn:microsoft.com/office/officeart/2005/8/layout/hierarchy2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C0FD01-DFCA-4C45-9B5A-B443A638A158}">
      <dgm:prSet phldrT="[Text]" custT="1"/>
      <dgm:spPr/>
      <dgm:t>
        <a:bodyPr/>
        <a:lstStyle/>
        <a:p>
          <a:r>
            <a:rPr lang="en-US" sz="2000" b="1" dirty="0"/>
            <a:t>Muscle proteins </a:t>
          </a:r>
        </a:p>
      </dgm:t>
    </dgm:pt>
    <dgm:pt modelId="{550604CA-ED9E-4AED-BF39-645DDD0CAEAC}" type="parTrans" cxnId="{9B5691C7-D5A8-47DF-9E52-0FA9F12259E1}">
      <dgm:prSet/>
      <dgm:spPr/>
      <dgm:t>
        <a:bodyPr/>
        <a:lstStyle/>
        <a:p>
          <a:endParaRPr lang="en-US"/>
        </a:p>
      </dgm:t>
    </dgm:pt>
    <dgm:pt modelId="{5E7A8EE9-5894-4BA0-A3B1-BA1953D69E54}" type="sibTrans" cxnId="{9B5691C7-D5A8-47DF-9E52-0FA9F12259E1}">
      <dgm:prSet/>
      <dgm:spPr/>
      <dgm:t>
        <a:bodyPr/>
        <a:lstStyle/>
        <a:p>
          <a:endParaRPr lang="en-US"/>
        </a:p>
      </dgm:t>
    </dgm:pt>
    <dgm:pt modelId="{3049B61D-880E-4725-83A8-443C831DC814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Thin filament </a:t>
          </a:r>
        </a:p>
        <a:p>
          <a:r>
            <a:rPr lang="en-US" sz="1100" b="1" dirty="0"/>
            <a:t>Made of round molecules (bead like)</a:t>
          </a:r>
        </a:p>
      </dgm:t>
    </dgm:pt>
    <dgm:pt modelId="{8B48856A-2D59-49EB-8AFA-BC614176842F}" type="parTrans" cxnId="{C40AAB88-32ED-4AA5-8DBD-3AFC6E20D066}">
      <dgm:prSet/>
      <dgm:spPr/>
      <dgm:t>
        <a:bodyPr/>
        <a:lstStyle/>
        <a:p>
          <a:endParaRPr lang="en-US"/>
        </a:p>
      </dgm:t>
    </dgm:pt>
    <dgm:pt modelId="{BB316C4F-FBA3-46FD-998C-71294DD4ED83}" type="sibTrans" cxnId="{C40AAB88-32ED-4AA5-8DBD-3AFC6E20D066}">
      <dgm:prSet/>
      <dgm:spPr/>
      <dgm:t>
        <a:bodyPr/>
        <a:lstStyle/>
        <a:p>
          <a:endParaRPr lang="en-US"/>
        </a:p>
      </dgm:t>
    </dgm:pt>
    <dgm:pt modelId="{C730B8C2-FBE9-40B2-ADAD-61E63C5CDA46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Actin </a:t>
          </a:r>
        </a:p>
        <a:p>
          <a:r>
            <a:rPr lang="en-US" sz="1600" b="1" dirty="0">
              <a:solidFill>
                <a:schemeClr val="bg1">
                  <a:lumMod val="50000"/>
                </a:schemeClr>
              </a:solidFill>
            </a:rPr>
            <a:t>(the main)</a:t>
          </a:r>
          <a:endParaRPr lang="en-US" sz="900" b="1" dirty="0">
            <a:solidFill>
              <a:schemeClr val="bg1">
                <a:lumMod val="50000"/>
              </a:schemeClr>
            </a:solidFill>
          </a:endParaRPr>
        </a:p>
      </dgm:t>
    </dgm:pt>
    <dgm:pt modelId="{CA989B32-ECAA-459C-B0CF-B742E3E86D46}" type="parTrans" cxnId="{2C5936E1-745E-4DF2-B5DB-1D3398741638}">
      <dgm:prSet/>
      <dgm:spPr/>
      <dgm:t>
        <a:bodyPr/>
        <a:lstStyle/>
        <a:p>
          <a:endParaRPr lang="en-US"/>
        </a:p>
      </dgm:t>
    </dgm:pt>
    <dgm:pt modelId="{0195B92D-D444-4588-8673-2BBB4FB1AF09}" type="sibTrans" cxnId="{2C5936E1-745E-4DF2-B5DB-1D3398741638}">
      <dgm:prSet/>
      <dgm:spPr/>
      <dgm:t>
        <a:bodyPr/>
        <a:lstStyle/>
        <a:p>
          <a:endParaRPr lang="en-US"/>
        </a:p>
      </dgm:t>
    </dgm:pt>
    <dgm:pt modelId="{AAA222DB-E64A-4843-B55C-020867C274C8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Troponin</a:t>
          </a:r>
        </a:p>
        <a:p>
          <a:r>
            <a:rPr lang="en-US" sz="2000" b="1" dirty="0"/>
            <a:t>( 3circles) </a:t>
          </a:r>
          <a:endParaRPr lang="en-US" sz="2300" b="1" dirty="0"/>
        </a:p>
      </dgm:t>
    </dgm:pt>
    <dgm:pt modelId="{49F217A9-0DD4-4D34-87C1-5AE0D6EB38CF}" type="parTrans" cxnId="{C6638A12-C995-4E06-A036-D8BF69FAB7DE}">
      <dgm:prSet/>
      <dgm:spPr/>
      <dgm:t>
        <a:bodyPr/>
        <a:lstStyle/>
        <a:p>
          <a:endParaRPr lang="en-US"/>
        </a:p>
      </dgm:t>
    </dgm:pt>
    <dgm:pt modelId="{E3AF0AC4-7B90-4144-96D1-EF3C3396DE25}" type="sibTrans" cxnId="{C6638A12-C995-4E06-A036-D8BF69FAB7DE}">
      <dgm:prSet/>
      <dgm:spPr/>
      <dgm:t>
        <a:bodyPr/>
        <a:lstStyle/>
        <a:p>
          <a:endParaRPr lang="en-US"/>
        </a:p>
      </dgm:t>
    </dgm:pt>
    <dgm:pt modelId="{222C68B8-2E3D-4AA5-A642-9D7CC8B0C8F7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Thick filament   </a:t>
          </a:r>
        </a:p>
      </dgm:t>
    </dgm:pt>
    <dgm:pt modelId="{77DBE949-794D-4924-A76E-7C97988C44C3}" type="parTrans" cxnId="{D8FF0238-5299-4609-B443-54C71DCA4091}">
      <dgm:prSet/>
      <dgm:spPr/>
      <dgm:t>
        <a:bodyPr/>
        <a:lstStyle/>
        <a:p>
          <a:endParaRPr lang="en-US"/>
        </a:p>
      </dgm:t>
    </dgm:pt>
    <dgm:pt modelId="{29EE9F79-2F60-43D4-A9AA-4BEEEE6C9D6F}" type="sibTrans" cxnId="{D8FF0238-5299-4609-B443-54C71DCA4091}">
      <dgm:prSet/>
      <dgm:spPr/>
      <dgm:t>
        <a:bodyPr/>
        <a:lstStyle/>
        <a:p>
          <a:endParaRPr lang="en-US"/>
        </a:p>
      </dgm:t>
    </dgm:pt>
    <dgm:pt modelId="{F1186813-AB66-46B4-9747-A399D15F9F4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Myosin</a:t>
          </a:r>
        </a:p>
        <a:p>
          <a:r>
            <a:rPr lang="en-US" sz="1600" b="1" dirty="0">
              <a:solidFill>
                <a:schemeClr val="bg1">
                  <a:lumMod val="50000"/>
                </a:schemeClr>
              </a:solidFill>
            </a:rPr>
            <a:t>(next slide) </a:t>
          </a:r>
          <a:endParaRPr lang="en-US" sz="1050" b="1" dirty="0">
            <a:solidFill>
              <a:schemeClr val="bg1">
                <a:lumMod val="50000"/>
              </a:schemeClr>
            </a:solidFill>
          </a:endParaRPr>
        </a:p>
      </dgm:t>
    </dgm:pt>
    <dgm:pt modelId="{D54EFCBC-D2E9-4579-A058-EB51E025D028}" type="parTrans" cxnId="{EE80C1AE-D4E8-4BD0-99A3-E47BD3F57CA2}">
      <dgm:prSet/>
      <dgm:spPr/>
      <dgm:t>
        <a:bodyPr/>
        <a:lstStyle/>
        <a:p>
          <a:endParaRPr lang="en-US"/>
        </a:p>
      </dgm:t>
    </dgm:pt>
    <dgm:pt modelId="{56FDEB0D-3463-467D-B305-BCD99320E656}" type="sibTrans" cxnId="{EE80C1AE-D4E8-4BD0-99A3-E47BD3F57CA2}">
      <dgm:prSet/>
      <dgm:spPr/>
      <dgm:t>
        <a:bodyPr/>
        <a:lstStyle/>
        <a:p>
          <a:endParaRPr lang="en-US"/>
        </a:p>
      </dgm:t>
    </dgm:pt>
    <dgm:pt modelId="{96E861C0-F91E-AD44-A5F3-451E99986C8A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Tropomyosin</a:t>
          </a:r>
        </a:p>
      </dgm:t>
    </dgm:pt>
    <dgm:pt modelId="{15C2D537-69F9-8247-8088-16D6008E24BF}" type="parTrans" cxnId="{3D7733F0-70A4-AE4C-A62C-4D63BFBE4999}">
      <dgm:prSet/>
      <dgm:spPr/>
      <dgm:t>
        <a:bodyPr/>
        <a:lstStyle/>
        <a:p>
          <a:endParaRPr lang="en-US"/>
        </a:p>
      </dgm:t>
    </dgm:pt>
    <dgm:pt modelId="{37D918E4-55C5-CE4C-9AC9-A8C30D28F5CD}" type="sibTrans" cxnId="{3D7733F0-70A4-AE4C-A62C-4D63BFBE4999}">
      <dgm:prSet/>
      <dgm:spPr/>
      <dgm:t>
        <a:bodyPr/>
        <a:lstStyle/>
        <a:p>
          <a:endParaRPr lang="en-US"/>
        </a:p>
      </dgm:t>
    </dgm:pt>
    <dgm:pt modelId="{B51301FE-5749-0D42-AF22-94EBA7347220}">
      <dgm:prSet/>
      <dgm:spPr>
        <a:solidFill>
          <a:srgbClr val="B87E8E"/>
        </a:solidFill>
      </dgm:spPr>
      <dgm:t>
        <a:bodyPr/>
        <a:lstStyle/>
        <a:p>
          <a:r>
            <a:rPr lang="en-US" b="1" i="0" dirty="0"/>
            <a:t>Composed of </a:t>
          </a:r>
          <a:r>
            <a:rPr lang="en-US" b="1" i="0" dirty="0">
              <a:solidFill>
                <a:srgbClr val="C00000"/>
              </a:solidFill>
            </a:rPr>
            <a:t>double-stranded</a:t>
          </a:r>
          <a:r>
            <a:rPr lang="en-US" b="1" i="0" dirty="0"/>
            <a:t> backbone of </a:t>
          </a:r>
          <a:r>
            <a:rPr lang="en-US" b="1" i="0" dirty="0">
              <a:solidFill>
                <a:srgbClr val="C00000"/>
              </a:solidFill>
            </a:rPr>
            <a:t>F-actin</a:t>
          </a:r>
          <a:r>
            <a:rPr lang="en-US" b="1" i="0" dirty="0"/>
            <a:t> &amp; </a:t>
          </a:r>
          <a:r>
            <a:rPr lang="en-US" b="1" i="0" dirty="0">
              <a:solidFill>
                <a:srgbClr val="C00000"/>
              </a:solidFill>
            </a:rPr>
            <a:t>tropomyosin</a:t>
          </a:r>
          <a:endParaRPr lang="en-US" dirty="0"/>
        </a:p>
      </dgm:t>
    </dgm:pt>
    <dgm:pt modelId="{8162E310-9E9B-5F4B-830E-3F5A6034339A}" type="parTrans" cxnId="{F1E16B42-BD24-4A4C-9F3B-F56C09BDDAE7}">
      <dgm:prSet/>
      <dgm:spPr/>
      <dgm:t>
        <a:bodyPr/>
        <a:lstStyle/>
        <a:p>
          <a:endParaRPr lang="en-US"/>
        </a:p>
      </dgm:t>
    </dgm:pt>
    <dgm:pt modelId="{B75050A3-F420-C648-AD4A-B14FCC6B6B81}" type="sibTrans" cxnId="{F1E16B42-BD24-4A4C-9F3B-F56C09BDDAE7}">
      <dgm:prSet/>
      <dgm:spPr/>
      <dgm:t>
        <a:bodyPr/>
        <a:lstStyle/>
        <a:p>
          <a:endParaRPr lang="en-US"/>
        </a:p>
      </dgm:t>
    </dgm:pt>
    <dgm:pt modelId="{F357A1E2-E65D-BA43-BE25-982135C94310}">
      <dgm:prSet/>
      <dgm:spPr>
        <a:solidFill>
          <a:srgbClr val="B87E8E"/>
        </a:solidFill>
      </dgm:spPr>
      <dgm:t>
        <a:bodyPr/>
        <a:lstStyle/>
        <a:p>
          <a:r>
            <a:rPr lang="en-US" b="1" dirty="0"/>
            <a:t>string which covers the active site</a:t>
          </a:r>
          <a:endParaRPr lang="en-US" dirty="0"/>
        </a:p>
      </dgm:t>
    </dgm:pt>
    <dgm:pt modelId="{0FDB73BB-81AC-7542-9F36-8DFA1DC4736D}" type="parTrans" cxnId="{39F8FFA5-C43F-6140-9096-3D9DC2B3FCED}">
      <dgm:prSet/>
      <dgm:spPr/>
      <dgm:t>
        <a:bodyPr/>
        <a:lstStyle/>
        <a:p>
          <a:endParaRPr lang="en-US"/>
        </a:p>
      </dgm:t>
    </dgm:pt>
    <dgm:pt modelId="{9CD47835-439F-684F-977C-C54CC08A54DB}" type="sibTrans" cxnId="{39F8FFA5-C43F-6140-9096-3D9DC2B3FCED}">
      <dgm:prSet/>
      <dgm:spPr/>
      <dgm:t>
        <a:bodyPr/>
        <a:lstStyle/>
        <a:p>
          <a:endParaRPr lang="en-US"/>
        </a:p>
      </dgm:t>
    </dgm:pt>
    <dgm:pt modelId="{7731D99C-3CC6-0542-A710-5F2BD27D3031}">
      <dgm:prSet/>
      <dgm:spPr>
        <a:solidFill>
          <a:srgbClr val="B87E8E"/>
        </a:solidFill>
      </dgm:spPr>
      <dgm:t>
        <a:bodyPr/>
        <a:lstStyle/>
        <a:p>
          <a:r>
            <a:rPr lang="en-US" b="1" dirty="0"/>
            <a:t>Troponin</a:t>
          </a:r>
          <a:r>
            <a:rPr lang="en-US" b="1" baseline="0" dirty="0"/>
            <a:t> T</a:t>
          </a:r>
          <a:r>
            <a:rPr lang="en-US" b="1" dirty="0"/>
            <a:t> binds with </a:t>
          </a:r>
          <a:r>
            <a:rPr lang="en-US" b="1" dirty="0">
              <a:solidFill>
                <a:srgbClr val="C00000"/>
              </a:solidFill>
            </a:rPr>
            <a:t>tropomyosin</a:t>
          </a:r>
        </a:p>
        <a:p>
          <a:r>
            <a:rPr lang="en-US" b="1" dirty="0"/>
            <a:t>(stabilizing it),  </a:t>
          </a:r>
          <a:endParaRPr lang="en-US" dirty="0"/>
        </a:p>
      </dgm:t>
    </dgm:pt>
    <dgm:pt modelId="{31443ECA-EB73-2E4B-9DA5-94A6E55DB9CD}" type="parTrans" cxnId="{AE8BB7BE-915C-7E4A-8A5C-EDFE96F5C078}">
      <dgm:prSet/>
      <dgm:spPr/>
      <dgm:t>
        <a:bodyPr/>
        <a:lstStyle/>
        <a:p>
          <a:endParaRPr lang="en-US"/>
        </a:p>
      </dgm:t>
    </dgm:pt>
    <dgm:pt modelId="{E1E7C030-67FB-BA42-B86A-31A3156628A3}" type="sibTrans" cxnId="{AE8BB7BE-915C-7E4A-8A5C-EDFE96F5C078}">
      <dgm:prSet/>
      <dgm:spPr/>
      <dgm:t>
        <a:bodyPr/>
        <a:lstStyle/>
        <a:p>
          <a:endParaRPr lang="en-US"/>
        </a:p>
      </dgm:t>
    </dgm:pt>
    <dgm:pt modelId="{5F886A9A-2A24-8B4C-9C26-D5D256BB93DF}">
      <dgm:prSet/>
      <dgm:spPr>
        <a:solidFill>
          <a:srgbClr val="B87E8E"/>
        </a:solidFill>
      </dgm:spPr>
      <dgm:t>
        <a:bodyPr/>
        <a:lstStyle/>
        <a:p>
          <a:r>
            <a:rPr lang="en-US" b="1" dirty="0"/>
            <a:t>Troponin</a:t>
          </a:r>
          <a:r>
            <a:rPr lang="en-US" b="1" baseline="0" dirty="0"/>
            <a:t> I </a:t>
          </a:r>
          <a:r>
            <a:rPr lang="en-US" b="1" dirty="0"/>
            <a:t>binds with </a:t>
          </a:r>
          <a:r>
            <a:rPr lang="en-US" b="1" dirty="0">
              <a:solidFill>
                <a:srgbClr val="C00000"/>
              </a:solidFill>
            </a:rPr>
            <a:t>Actin</a:t>
          </a:r>
          <a:endParaRPr lang="en-US" dirty="0"/>
        </a:p>
      </dgm:t>
    </dgm:pt>
    <dgm:pt modelId="{702A87E4-5639-DB41-B72B-9F4F4C977067}" type="parTrans" cxnId="{95579EB6-A941-1643-A9CA-278705B9C87D}">
      <dgm:prSet/>
      <dgm:spPr/>
      <dgm:t>
        <a:bodyPr/>
        <a:lstStyle/>
        <a:p>
          <a:endParaRPr lang="en-US"/>
        </a:p>
      </dgm:t>
    </dgm:pt>
    <dgm:pt modelId="{59FF1119-C857-2740-A8B4-1957A8B4E40A}" type="sibTrans" cxnId="{95579EB6-A941-1643-A9CA-278705B9C87D}">
      <dgm:prSet/>
      <dgm:spPr/>
      <dgm:t>
        <a:bodyPr/>
        <a:lstStyle/>
        <a:p>
          <a:endParaRPr lang="en-US"/>
        </a:p>
      </dgm:t>
    </dgm:pt>
    <dgm:pt modelId="{DF6B790A-BB65-A64A-BA9A-17F5E913B463}">
      <dgm:prSet/>
      <dgm:spPr>
        <a:solidFill>
          <a:srgbClr val="B87E8E"/>
        </a:solidFill>
      </dgm:spPr>
      <dgm:t>
        <a:bodyPr/>
        <a:lstStyle/>
        <a:p>
          <a:r>
            <a:rPr lang="en-US" b="1" dirty="0"/>
            <a:t>Troponin</a:t>
          </a:r>
          <a:r>
            <a:rPr lang="en-US" b="1" baseline="0" dirty="0"/>
            <a:t> C </a:t>
          </a:r>
          <a:r>
            <a:rPr lang="en-US" b="1" dirty="0"/>
            <a:t>binds with </a:t>
          </a:r>
          <a:r>
            <a:rPr lang="en-US" b="1" dirty="0">
              <a:solidFill>
                <a:srgbClr val="C00000"/>
              </a:solidFill>
            </a:rPr>
            <a:t>calcium</a:t>
          </a:r>
          <a:r>
            <a:rPr lang="en-US" dirty="0"/>
            <a:t>.</a:t>
          </a:r>
        </a:p>
      </dgm:t>
    </dgm:pt>
    <dgm:pt modelId="{C5926685-650D-3A4C-8FC8-5EE8E3DB94A0}" type="parTrans" cxnId="{A643770A-52D3-D449-8251-612BE1A50C83}">
      <dgm:prSet/>
      <dgm:spPr/>
      <dgm:t>
        <a:bodyPr/>
        <a:lstStyle/>
        <a:p>
          <a:endParaRPr lang="en-US"/>
        </a:p>
      </dgm:t>
    </dgm:pt>
    <dgm:pt modelId="{A2D7E542-5957-6C41-A2C0-7F076BDA7734}" type="sibTrans" cxnId="{A643770A-52D3-D449-8251-612BE1A50C83}">
      <dgm:prSet/>
      <dgm:spPr/>
      <dgm:t>
        <a:bodyPr/>
        <a:lstStyle/>
        <a:p>
          <a:endParaRPr lang="en-US"/>
        </a:p>
      </dgm:t>
    </dgm:pt>
    <dgm:pt modelId="{3D7039D1-247E-4F5F-A0DC-28F01F1EF14B}" type="pres">
      <dgm:prSet presAssocID="{AAC3B5EA-3248-49CE-AC39-D9923C32F1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92FD89-3A14-49B5-9ACB-E39494AE6C6E}" type="pres">
      <dgm:prSet presAssocID="{E8C0FD01-DFCA-4C45-9B5A-B443A638A158}" presName="root1" presStyleCnt="0"/>
      <dgm:spPr/>
    </dgm:pt>
    <dgm:pt modelId="{3C94C13A-F7B3-4F29-B81D-24E99E9CAE51}" type="pres">
      <dgm:prSet presAssocID="{E8C0FD01-DFCA-4C45-9B5A-B443A638A158}" presName="LevelOneTextNode" presStyleLbl="node0" presStyleIdx="0" presStyleCnt="1">
        <dgm:presLayoutVars>
          <dgm:chPref val="3"/>
        </dgm:presLayoutVars>
      </dgm:prSet>
      <dgm:spPr/>
    </dgm:pt>
    <dgm:pt modelId="{C6F28577-85EF-47D4-9B48-22987F3D5EBF}" type="pres">
      <dgm:prSet presAssocID="{E8C0FD01-DFCA-4C45-9B5A-B443A638A158}" presName="level2hierChild" presStyleCnt="0"/>
      <dgm:spPr/>
    </dgm:pt>
    <dgm:pt modelId="{0236B828-33AF-4E4E-91B8-E7108E658910}" type="pres">
      <dgm:prSet presAssocID="{8B48856A-2D59-49EB-8AFA-BC614176842F}" presName="conn2-1" presStyleLbl="parChTrans1D2" presStyleIdx="0" presStyleCnt="2"/>
      <dgm:spPr/>
    </dgm:pt>
    <dgm:pt modelId="{510F6009-4E55-4843-9C33-92FEE07A82A7}" type="pres">
      <dgm:prSet presAssocID="{8B48856A-2D59-49EB-8AFA-BC614176842F}" presName="connTx" presStyleLbl="parChTrans1D2" presStyleIdx="0" presStyleCnt="2"/>
      <dgm:spPr/>
    </dgm:pt>
    <dgm:pt modelId="{82E36BD3-CF7B-48C2-92B9-21BC6B2D98A4}" type="pres">
      <dgm:prSet presAssocID="{3049B61D-880E-4725-83A8-443C831DC814}" presName="root2" presStyleCnt="0"/>
      <dgm:spPr/>
    </dgm:pt>
    <dgm:pt modelId="{D18EED59-A81E-4507-AEFB-FE97723AB7C5}" type="pres">
      <dgm:prSet presAssocID="{3049B61D-880E-4725-83A8-443C831DC814}" presName="LevelTwoTextNode" presStyleLbl="node2" presStyleIdx="0" presStyleCnt="2" custScaleY="147218" custLinFactNeighborX="-645" custLinFactNeighborY="12117">
        <dgm:presLayoutVars>
          <dgm:chPref val="3"/>
        </dgm:presLayoutVars>
      </dgm:prSet>
      <dgm:spPr/>
    </dgm:pt>
    <dgm:pt modelId="{657425D9-455F-484D-9602-5D0A13C87533}" type="pres">
      <dgm:prSet presAssocID="{3049B61D-880E-4725-83A8-443C831DC814}" presName="level3hierChild" presStyleCnt="0"/>
      <dgm:spPr/>
    </dgm:pt>
    <dgm:pt modelId="{697BE45F-1DF3-4E94-8753-16DD9E79DFFD}" type="pres">
      <dgm:prSet presAssocID="{CA989B32-ECAA-459C-B0CF-B742E3E86D46}" presName="conn2-1" presStyleLbl="parChTrans1D3" presStyleIdx="0" presStyleCnt="4"/>
      <dgm:spPr/>
    </dgm:pt>
    <dgm:pt modelId="{9AD37428-6F0B-4685-B5C7-CFFE18AEF043}" type="pres">
      <dgm:prSet presAssocID="{CA989B32-ECAA-459C-B0CF-B742E3E86D46}" presName="connTx" presStyleLbl="parChTrans1D3" presStyleIdx="0" presStyleCnt="4"/>
      <dgm:spPr/>
    </dgm:pt>
    <dgm:pt modelId="{CCE37975-1BBF-43AB-B5C4-2BC181EC605C}" type="pres">
      <dgm:prSet presAssocID="{C730B8C2-FBE9-40B2-ADAD-61E63C5CDA46}" presName="root2" presStyleCnt="0"/>
      <dgm:spPr/>
    </dgm:pt>
    <dgm:pt modelId="{1CC3F134-46E9-4EC2-A3A8-B979AC5C7676}" type="pres">
      <dgm:prSet presAssocID="{C730B8C2-FBE9-40B2-ADAD-61E63C5CDA46}" presName="LevelTwoTextNode" presStyleLbl="node3" presStyleIdx="0" presStyleCnt="4">
        <dgm:presLayoutVars>
          <dgm:chPref val="3"/>
        </dgm:presLayoutVars>
      </dgm:prSet>
      <dgm:spPr/>
    </dgm:pt>
    <dgm:pt modelId="{9CCB0382-B02D-415A-8C6F-9E56FC94B825}" type="pres">
      <dgm:prSet presAssocID="{C730B8C2-FBE9-40B2-ADAD-61E63C5CDA46}" presName="level3hierChild" presStyleCnt="0"/>
      <dgm:spPr/>
    </dgm:pt>
    <dgm:pt modelId="{356D97F9-191C-6E48-95B1-8FE61AB80968}" type="pres">
      <dgm:prSet presAssocID="{8162E310-9E9B-5F4B-830E-3F5A6034339A}" presName="conn2-1" presStyleLbl="parChTrans1D4" presStyleIdx="0" presStyleCnt="5"/>
      <dgm:spPr/>
    </dgm:pt>
    <dgm:pt modelId="{B1D0D103-D226-7F41-B7A5-24DF3B38FC52}" type="pres">
      <dgm:prSet presAssocID="{8162E310-9E9B-5F4B-830E-3F5A6034339A}" presName="connTx" presStyleLbl="parChTrans1D4" presStyleIdx="0" presStyleCnt="5"/>
      <dgm:spPr/>
    </dgm:pt>
    <dgm:pt modelId="{33113077-C451-B84F-9B75-C9A48032FE9A}" type="pres">
      <dgm:prSet presAssocID="{B51301FE-5749-0D42-AF22-94EBA7347220}" presName="root2" presStyleCnt="0"/>
      <dgm:spPr/>
    </dgm:pt>
    <dgm:pt modelId="{B810B2AE-57B2-104D-A14D-18E3EAF93CD9}" type="pres">
      <dgm:prSet presAssocID="{B51301FE-5749-0D42-AF22-94EBA7347220}" presName="LevelTwoTextNode" presStyleLbl="node4" presStyleIdx="0" presStyleCnt="5">
        <dgm:presLayoutVars>
          <dgm:chPref val="3"/>
        </dgm:presLayoutVars>
      </dgm:prSet>
      <dgm:spPr/>
    </dgm:pt>
    <dgm:pt modelId="{4DA68244-B851-744D-BBE4-2E151254EC6B}" type="pres">
      <dgm:prSet presAssocID="{B51301FE-5749-0D42-AF22-94EBA7347220}" presName="level3hierChild" presStyleCnt="0"/>
      <dgm:spPr/>
    </dgm:pt>
    <dgm:pt modelId="{7623C0FF-4E9A-4A41-93BE-E2B68B574A9C}" type="pres">
      <dgm:prSet presAssocID="{15C2D537-69F9-8247-8088-16D6008E24BF}" presName="conn2-1" presStyleLbl="parChTrans1D3" presStyleIdx="1" presStyleCnt="4"/>
      <dgm:spPr/>
    </dgm:pt>
    <dgm:pt modelId="{2D284C25-C894-FF41-8DFF-5209FACF463C}" type="pres">
      <dgm:prSet presAssocID="{15C2D537-69F9-8247-8088-16D6008E24BF}" presName="connTx" presStyleLbl="parChTrans1D3" presStyleIdx="1" presStyleCnt="4"/>
      <dgm:spPr/>
    </dgm:pt>
    <dgm:pt modelId="{778C1FAC-31CA-E64D-AC9D-13BFE5443E81}" type="pres">
      <dgm:prSet presAssocID="{96E861C0-F91E-AD44-A5F3-451E99986C8A}" presName="root2" presStyleCnt="0"/>
      <dgm:spPr/>
    </dgm:pt>
    <dgm:pt modelId="{8E5FB5FE-3231-7D49-9634-4C62846B9A07}" type="pres">
      <dgm:prSet presAssocID="{96E861C0-F91E-AD44-A5F3-451E99986C8A}" presName="LevelTwoTextNode" presStyleLbl="node3" presStyleIdx="1" presStyleCnt="4">
        <dgm:presLayoutVars>
          <dgm:chPref val="3"/>
        </dgm:presLayoutVars>
      </dgm:prSet>
      <dgm:spPr/>
    </dgm:pt>
    <dgm:pt modelId="{5F63E38D-0D17-5E4C-B921-1A54EB197DC5}" type="pres">
      <dgm:prSet presAssocID="{96E861C0-F91E-AD44-A5F3-451E99986C8A}" presName="level3hierChild" presStyleCnt="0"/>
      <dgm:spPr/>
    </dgm:pt>
    <dgm:pt modelId="{78CD79A0-BACD-5F44-842B-DE8A812185DD}" type="pres">
      <dgm:prSet presAssocID="{0FDB73BB-81AC-7542-9F36-8DFA1DC4736D}" presName="conn2-1" presStyleLbl="parChTrans1D4" presStyleIdx="1" presStyleCnt="5"/>
      <dgm:spPr/>
    </dgm:pt>
    <dgm:pt modelId="{85739BC6-3093-DB41-A752-1980CCDD7250}" type="pres">
      <dgm:prSet presAssocID="{0FDB73BB-81AC-7542-9F36-8DFA1DC4736D}" presName="connTx" presStyleLbl="parChTrans1D4" presStyleIdx="1" presStyleCnt="5"/>
      <dgm:spPr/>
    </dgm:pt>
    <dgm:pt modelId="{A79DC271-357C-9D49-ADFD-84CCAC7106C4}" type="pres">
      <dgm:prSet presAssocID="{F357A1E2-E65D-BA43-BE25-982135C94310}" presName="root2" presStyleCnt="0"/>
      <dgm:spPr/>
    </dgm:pt>
    <dgm:pt modelId="{5CDEE122-7248-D34C-8266-71EB59218B41}" type="pres">
      <dgm:prSet presAssocID="{F357A1E2-E65D-BA43-BE25-982135C94310}" presName="LevelTwoTextNode" presStyleLbl="node4" presStyleIdx="1" presStyleCnt="5">
        <dgm:presLayoutVars>
          <dgm:chPref val="3"/>
        </dgm:presLayoutVars>
      </dgm:prSet>
      <dgm:spPr/>
    </dgm:pt>
    <dgm:pt modelId="{E8AA78BB-3291-994E-A202-198F7EB0658C}" type="pres">
      <dgm:prSet presAssocID="{F357A1E2-E65D-BA43-BE25-982135C94310}" presName="level3hierChild" presStyleCnt="0"/>
      <dgm:spPr/>
    </dgm:pt>
    <dgm:pt modelId="{AF674DB0-21ED-4EF6-8751-55B8BBE4E8C0}" type="pres">
      <dgm:prSet presAssocID="{49F217A9-0DD4-4D34-87C1-5AE0D6EB38CF}" presName="conn2-1" presStyleLbl="parChTrans1D3" presStyleIdx="2" presStyleCnt="4"/>
      <dgm:spPr/>
    </dgm:pt>
    <dgm:pt modelId="{862DF490-DC2E-43DD-9C45-A3AE5F864961}" type="pres">
      <dgm:prSet presAssocID="{49F217A9-0DD4-4D34-87C1-5AE0D6EB38CF}" presName="connTx" presStyleLbl="parChTrans1D3" presStyleIdx="2" presStyleCnt="4"/>
      <dgm:spPr/>
    </dgm:pt>
    <dgm:pt modelId="{CF34678A-C680-4B74-8C16-18228EC12C64}" type="pres">
      <dgm:prSet presAssocID="{AAA222DB-E64A-4843-B55C-020867C274C8}" presName="root2" presStyleCnt="0"/>
      <dgm:spPr/>
    </dgm:pt>
    <dgm:pt modelId="{E4C1CB35-23E7-4FBF-8D93-32AB44D0E565}" type="pres">
      <dgm:prSet presAssocID="{AAA222DB-E64A-4843-B55C-020867C274C8}" presName="LevelTwoTextNode" presStyleLbl="node3" presStyleIdx="2" presStyleCnt="4">
        <dgm:presLayoutVars>
          <dgm:chPref val="3"/>
        </dgm:presLayoutVars>
      </dgm:prSet>
      <dgm:spPr/>
    </dgm:pt>
    <dgm:pt modelId="{A4E782C4-C23B-45C1-BCFE-5E145D33705D}" type="pres">
      <dgm:prSet presAssocID="{AAA222DB-E64A-4843-B55C-020867C274C8}" presName="level3hierChild" presStyleCnt="0"/>
      <dgm:spPr/>
    </dgm:pt>
    <dgm:pt modelId="{98C336DC-2AB9-C04E-B3A2-A584B943618F}" type="pres">
      <dgm:prSet presAssocID="{31443ECA-EB73-2E4B-9DA5-94A6E55DB9CD}" presName="conn2-1" presStyleLbl="parChTrans1D4" presStyleIdx="2" presStyleCnt="5"/>
      <dgm:spPr/>
    </dgm:pt>
    <dgm:pt modelId="{75B69575-71B8-8A4A-851E-441D713149B2}" type="pres">
      <dgm:prSet presAssocID="{31443ECA-EB73-2E4B-9DA5-94A6E55DB9CD}" presName="connTx" presStyleLbl="parChTrans1D4" presStyleIdx="2" presStyleCnt="5"/>
      <dgm:spPr/>
    </dgm:pt>
    <dgm:pt modelId="{B68213D5-F312-C24A-8897-19924E0FDD0F}" type="pres">
      <dgm:prSet presAssocID="{7731D99C-3CC6-0542-A710-5F2BD27D3031}" presName="root2" presStyleCnt="0"/>
      <dgm:spPr/>
    </dgm:pt>
    <dgm:pt modelId="{35F155B8-712E-EC42-A938-8CEC3BE2DD4E}" type="pres">
      <dgm:prSet presAssocID="{7731D99C-3CC6-0542-A710-5F2BD27D3031}" presName="LevelTwoTextNode" presStyleLbl="node4" presStyleIdx="2" presStyleCnt="5">
        <dgm:presLayoutVars>
          <dgm:chPref val="3"/>
        </dgm:presLayoutVars>
      </dgm:prSet>
      <dgm:spPr/>
    </dgm:pt>
    <dgm:pt modelId="{C682FB5C-8CA4-6840-95F6-39174D985B6D}" type="pres">
      <dgm:prSet presAssocID="{7731D99C-3CC6-0542-A710-5F2BD27D3031}" presName="level3hierChild" presStyleCnt="0"/>
      <dgm:spPr/>
    </dgm:pt>
    <dgm:pt modelId="{0B70F252-C848-8244-A1CC-B89A31AA1AA8}" type="pres">
      <dgm:prSet presAssocID="{702A87E4-5639-DB41-B72B-9F4F4C977067}" presName="conn2-1" presStyleLbl="parChTrans1D4" presStyleIdx="3" presStyleCnt="5"/>
      <dgm:spPr/>
    </dgm:pt>
    <dgm:pt modelId="{F65D6832-7916-824E-BD7F-C0AB64F3C631}" type="pres">
      <dgm:prSet presAssocID="{702A87E4-5639-DB41-B72B-9F4F4C977067}" presName="connTx" presStyleLbl="parChTrans1D4" presStyleIdx="3" presStyleCnt="5"/>
      <dgm:spPr/>
    </dgm:pt>
    <dgm:pt modelId="{33C52DE6-C114-CC47-ACB5-9C9617355DE6}" type="pres">
      <dgm:prSet presAssocID="{5F886A9A-2A24-8B4C-9C26-D5D256BB93DF}" presName="root2" presStyleCnt="0"/>
      <dgm:spPr/>
    </dgm:pt>
    <dgm:pt modelId="{B35C7E96-B4C6-9A45-897E-22D6125C2E0E}" type="pres">
      <dgm:prSet presAssocID="{5F886A9A-2A24-8B4C-9C26-D5D256BB93DF}" presName="LevelTwoTextNode" presStyleLbl="node4" presStyleIdx="3" presStyleCnt="5">
        <dgm:presLayoutVars>
          <dgm:chPref val="3"/>
        </dgm:presLayoutVars>
      </dgm:prSet>
      <dgm:spPr/>
    </dgm:pt>
    <dgm:pt modelId="{6CC61CAD-0A4D-E94D-A161-29FA317A3CAE}" type="pres">
      <dgm:prSet presAssocID="{5F886A9A-2A24-8B4C-9C26-D5D256BB93DF}" presName="level3hierChild" presStyleCnt="0"/>
      <dgm:spPr/>
    </dgm:pt>
    <dgm:pt modelId="{71E0E9D9-F660-264C-A0AF-DBC15C88A369}" type="pres">
      <dgm:prSet presAssocID="{C5926685-650D-3A4C-8FC8-5EE8E3DB94A0}" presName="conn2-1" presStyleLbl="parChTrans1D4" presStyleIdx="4" presStyleCnt="5"/>
      <dgm:spPr/>
    </dgm:pt>
    <dgm:pt modelId="{93C85316-07B1-7D47-BBE6-E06E3585B6E9}" type="pres">
      <dgm:prSet presAssocID="{C5926685-650D-3A4C-8FC8-5EE8E3DB94A0}" presName="connTx" presStyleLbl="parChTrans1D4" presStyleIdx="4" presStyleCnt="5"/>
      <dgm:spPr/>
    </dgm:pt>
    <dgm:pt modelId="{7439C90B-7977-B641-9E23-FC266D579871}" type="pres">
      <dgm:prSet presAssocID="{DF6B790A-BB65-A64A-BA9A-17F5E913B463}" presName="root2" presStyleCnt="0"/>
      <dgm:spPr/>
    </dgm:pt>
    <dgm:pt modelId="{869D37EA-B9E0-6E42-8111-6D27C5C74AE3}" type="pres">
      <dgm:prSet presAssocID="{DF6B790A-BB65-A64A-BA9A-17F5E913B463}" presName="LevelTwoTextNode" presStyleLbl="node4" presStyleIdx="4" presStyleCnt="5">
        <dgm:presLayoutVars>
          <dgm:chPref val="3"/>
        </dgm:presLayoutVars>
      </dgm:prSet>
      <dgm:spPr/>
    </dgm:pt>
    <dgm:pt modelId="{6EA884FC-8C88-9744-807B-609813C27C7D}" type="pres">
      <dgm:prSet presAssocID="{DF6B790A-BB65-A64A-BA9A-17F5E913B463}" presName="level3hierChild" presStyleCnt="0"/>
      <dgm:spPr/>
    </dgm:pt>
    <dgm:pt modelId="{D3FB1FB0-1BDB-4151-8326-8C64D9E94D2F}" type="pres">
      <dgm:prSet presAssocID="{77DBE949-794D-4924-A76E-7C97988C44C3}" presName="conn2-1" presStyleLbl="parChTrans1D2" presStyleIdx="1" presStyleCnt="2"/>
      <dgm:spPr/>
    </dgm:pt>
    <dgm:pt modelId="{C7B44450-BBBA-41E8-B81B-6645682D5AB4}" type="pres">
      <dgm:prSet presAssocID="{77DBE949-794D-4924-A76E-7C97988C44C3}" presName="connTx" presStyleLbl="parChTrans1D2" presStyleIdx="1" presStyleCnt="2"/>
      <dgm:spPr/>
    </dgm:pt>
    <dgm:pt modelId="{47F27BC2-4038-426E-9617-E9B707BDEFF7}" type="pres">
      <dgm:prSet presAssocID="{222C68B8-2E3D-4AA5-A642-9D7CC8B0C8F7}" presName="root2" presStyleCnt="0"/>
      <dgm:spPr/>
    </dgm:pt>
    <dgm:pt modelId="{C5F8A6E9-F730-4557-A5D8-3C5FA712C9CF}" type="pres">
      <dgm:prSet presAssocID="{222C68B8-2E3D-4AA5-A642-9D7CC8B0C8F7}" presName="LevelTwoTextNode" presStyleLbl="node2" presStyleIdx="1" presStyleCnt="2">
        <dgm:presLayoutVars>
          <dgm:chPref val="3"/>
        </dgm:presLayoutVars>
      </dgm:prSet>
      <dgm:spPr/>
    </dgm:pt>
    <dgm:pt modelId="{EDC6BABD-EC17-4BC0-99BC-C36D376E1D9D}" type="pres">
      <dgm:prSet presAssocID="{222C68B8-2E3D-4AA5-A642-9D7CC8B0C8F7}" presName="level3hierChild" presStyleCnt="0"/>
      <dgm:spPr/>
    </dgm:pt>
    <dgm:pt modelId="{8B3FA9FE-15FF-4F93-83B6-7C7DCD138C06}" type="pres">
      <dgm:prSet presAssocID="{D54EFCBC-D2E9-4579-A058-EB51E025D028}" presName="conn2-1" presStyleLbl="parChTrans1D3" presStyleIdx="3" presStyleCnt="4"/>
      <dgm:spPr/>
    </dgm:pt>
    <dgm:pt modelId="{228E6EF6-BCF0-4405-8525-74C223D6B9F9}" type="pres">
      <dgm:prSet presAssocID="{D54EFCBC-D2E9-4579-A058-EB51E025D028}" presName="connTx" presStyleLbl="parChTrans1D3" presStyleIdx="3" presStyleCnt="4"/>
      <dgm:spPr/>
    </dgm:pt>
    <dgm:pt modelId="{11E74BE1-BA55-465C-8D19-39C97883BBF9}" type="pres">
      <dgm:prSet presAssocID="{F1186813-AB66-46B4-9747-A399D15F9F4A}" presName="root2" presStyleCnt="0"/>
      <dgm:spPr/>
    </dgm:pt>
    <dgm:pt modelId="{18835D16-965C-4DF0-A31F-5373E7315731}" type="pres">
      <dgm:prSet presAssocID="{F1186813-AB66-46B4-9747-A399D15F9F4A}" presName="LevelTwoTextNode" presStyleLbl="node3" presStyleIdx="3" presStyleCnt="4">
        <dgm:presLayoutVars>
          <dgm:chPref val="3"/>
        </dgm:presLayoutVars>
      </dgm:prSet>
      <dgm:spPr/>
    </dgm:pt>
    <dgm:pt modelId="{F6785C61-2DE2-4427-8D05-0DA8E10F516F}" type="pres">
      <dgm:prSet presAssocID="{F1186813-AB66-46B4-9747-A399D15F9F4A}" presName="level3hierChild" presStyleCnt="0"/>
      <dgm:spPr/>
    </dgm:pt>
  </dgm:ptLst>
  <dgm:cxnLst>
    <dgm:cxn modelId="{D9F05D38-F751-4281-92F2-7045905485AE}" type="presOf" srcId="{49F217A9-0DD4-4D34-87C1-5AE0D6EB38CF}" destId="{862DF490-DC2E-43DD-9C45-A3AE5F864961}" srcOrd="1" destOrd="0" presId="urn:microsoft.com/office/officeart/2005/8/layout/hierarchy2"/>
    <dgm:cxn modelId="{DEF0E3C0-20E6-2B49-8F99-F0FFC0B0CA54}" type="presOf" srcId="{8162E310-9E9B-5F4B-830E-3F5A6034339A}" destId="{B1D0D103-D226-7F41-B7A5-24DF3B38FC52}" srcOrd="1" destOrd="0" presId="urn:microsoft.com/office/officeart/2005/8/layout/hierarchy2"/>
    <dgm:cxn modelId="{EE80C1AE-D4E8-4BD0-99A3-E47BD3F57CA2}" srcId="{222C68B8-2E3D-4AA5-A642-9D7CC8B0C8F7}" destId="{F1186813-AB66-46B4-9747-A399D15F9F4A}" srcOrd="0" destOrd="0" parTransId="{D54EFCBC-D2E9-4579-A058-EB51E025D028}" sibTransId="{56FDEB0D-3463-467D-B305-BCD99320E656}"/>
    <dgm:cxn modelId="{E3358D62-25AF-394D-8F5F-50C60EFB3D17}" type="presOf" srcId="{96E861C0-F91E-AD44-A5F3-451E99986C8A}" destId="{8E5FB5FE-3231-7D49-9634-4C62846B9A07}" srcOrd="0" destOrd="0" presId="urn:microsoft.com/office/officeart/2005/8/layout/hierarchy2"/>
    <dgm:cxn modelId="{B7DB83F8-27EC-46EA-AB94-F30DB5CC0840}" type="presOf" srcId="{8B48856A-2D59-49EB-8AFA-BC614176842F}" destId="{0236B828-33AF-4E4E-91B8-E7108E658910}" srcOrd="0" destOrd="0" presId="urn:microsoft.com/office/officeart/2005/8/layout/hierarchy2"/>
    <dgm:cxn modelId="{5DA9E405-E62E-9141-9FA5-1E20856D2E7D}" type="presOf" srcId="{702A87E4-5639-DB41-B72B-9F4F4C977067}" destId="{0B70F252-C848-8244-A1CC-B89A31AA1AA8}" srcOrd="0" destOrd="0" presId="urn:microsoft.com/office/officeart/2005/8/layout/hierarchy2"/>
    <dgm:cxn modelId="{2C7E3CF3-DC58-F44A-8233-C65BF6FEB9B6}" type="presOf" srcId="{8162E310-9E9B-5F4B-830E-3F5A6034339A}" destId="{356D97F9-191C-6E48-95B1-8FE61AB80968}" srcOrd="0" destOrd="0" presId="urn:microsoft.com/office/officeart/2005/8/layout/hierarchy2"/>
    <dgm:cxn modelId="{4EADDE09-4616-4E5C-A2AF-0CFD255C1B2E}" type="presOf" srcId="{49F217A9-0DD4-4D34-87C1-5AE0D6EB38CF}" destId="{AF674DB0-21ED-4EF6-8751-55B8BBE4E8C0}" srcOrd="0" destOrd="0" presId="urn:microsoft.com/office/officeart/2005/8/layout/hierarchy2"/>
    <dgm:cxn modelId="{966D07C4-833A-4E36-8F2F-F13E9E70280E}" type="presOf" srcId="{CA989B32-ECAA-459C-B0CF-B742E3E86D46}" destId="{9AD37428-6F0B-4685-B5C7-CFFE18AEF043}" srcOrd="1" destOrd="0" presId="urn:microsoft.com/office/officeart/2005/8/layout/hierarchy2"/>
    <dgm:cxn modelId="{DA1E92AE-7254-184C-B451-290823A0E0C3}" type="presOf" srcId="{C5926685-650D-3A4C-8FC8-5EE8E3DB94A0}" destId="{71E0E9D9-F660-264C-A0AF-DBC15C88A369}" srcOrd="0" destOrd="0" presId="urn:microsoft.com/office/officeart/2005/8/layout/hierarchy2"/>
    <dgm:cxn modelId="{C5DF3423-BDD1-4D12-B109-3BF09A1AC36F}" type="presOf" srcId="{222C68B8-2E3D-4AA5-A642-9D7CC8B0C8F7}" destId="{C5F8A6E9-F730-4557-A5D8-3C5FA712C9CF}" srcOrd="0" destOrd="0" presId="urn:microsoft.com/office/officeart/2005/8/layout/hierarchy2"/>
    <dgm:cxn modelId="{16855619-2BB0-42D5-A1BD-E54D65371465}" type="presOf" srcId="{77DBE949-794D-4924-A76E-7C97988C44C3}" destId="{D3FB1FB0-1BDB-4151-8326-8C64D9E94D2F}" srcOrd="0" destOrd="0" presId="urn:microsoft.com/office/officeart/2005/8/layout/hierarchy2"/>
    <dgm:cxn modelId="{2A4E0379-8969-4674-BD94-AEE7DD7A30FA}" type="presOf" srcId="{8B48856A-2D59-49EB-8AFA-BC614176842F}" destId="{510F6009-4E55-4843-9C33-92FEE07A82A7}" srcOrd="1" destOrd="0" presId="urn:microsoft.com/office/officeart/2005/8/layout/hierarchy2"/>
    <dgm:cxn modelId="{AE8BB7BE-915C-7E4A-8A5C-EDFE96F5C078}" srcId="{AAA222DB-E64A-4843-B55C-020867C274C8}" destId="{7731D99C-3CC6-0542-A710-5F2BD27D3031}" srcOrd="0" destOrd="0" parTransId="{31443ECA-EB73-2E4B-9DA5-94A6E55DB9CD}" sibTransId="{E1E7C030-67FB-BA42-B86A-31A3156628A3}"/>
    <dgm:cxn modelId="{49351840-2C84-8843-9356-3948C2DDF44B}" type="presOf" srcId="{F357A1E2-E65D-BA43-BE25-982135C94310}" destId="{5CDEE122-7248-D34C-8266-71EB59218B41}" srcOrd="0" destOrd="0" presId="urn:microsoft.com/office/officeart/2005/8/layout/hierarchy2"/>
    <dgm:cxn modelId="{C48219FE-1B48-D844-908A-798F388E60FF}" type="presOf" srcId="{0FDB73BB-81AC-7542-9F36-8DFA1DC4736D}" destId="{85739BC6-3093-DB41-A752-1980CCDD7250}" srcOrd="1" destOrd="0" presId="urn:microsoft.com/office/officeart/2005/8/layout/hierarchy2"/>
    <dgm:cxn modelId="{C30094C2-3AE0-EB48-AE2E-ACE8510B3491}" type="presOf" srcId="{C5926685-650D-3A4C-8FC8-5EE8E3DB94A0}" destId="{93C85316-07B1-7D47-BBE6-E06E3585B6E9}" srcOrd="1" destOrd="0" presId="urn:microsoft.com/office/officeart/2005/8/layout/hierarchy2"/>
    <dgm:cxn modelId="{2C5936E1-745E-4DF2-B5DB-1D3398741638}" srcId="{3049B61D-880E-4725-83A8-443C831DC814}" destId="{C730B8C2-FBE9-40B2-ADAD-61E63C5CDA46}" srcOrd="0" destOrd="0" parTransId="{CA989B32-ECAA-459C-B0CF-B742E3E86D46}" sibTransId="{0195B92D-D444-4588-8673-2BBB4FB1AF09}"/>
    <dgm:cxn modelId="{95579EB6-A941-1643-A9CA-278705B9C87D}" srcId="{AAA222DB-E64A-4843-B55C-020867C274C8}" destId="{5F886A9A-2A24-8B4C-9C26-D5D256BB93DF}" srcOrd="1" destOrd="0" parTransId="{702A87E4-5639-DB41-B72B-9F4F4C977067}" sibTransId="{59FF1119-C857-2740-A8B4-1957A8B4E40A}"/>
    <dgm:cxn modelId="{9C749C49-5282-484E-A9E5-0682626FD5CA}" type="presOf" srcId="{702A87E4-5639-DB41-B72B-9F4F4C977067}" destId="{F65D6832-7916-824E-BD7F-C0AB64F3C631}" srcOrd="1" destOrd="0" presId="urn:microsoft.com/office/officeart/2005/8/layout/hierarchy2"/>
    <dgm:cxn modelId="{7937A0B5-C14F-4444-85AA-8A652EDA6277}" type="presOf" srcId="{C730B8C2-FBE9-40B2-ADAD-61E63C5CDA46}" destId="{1CC3F134-46E9-4EC2-A3A8-B979AC5C7676}" srcOrd="0" destOrd="0" presId="urn:microsoft.com/office/officeart/2005/8/layout/hierarchy2"/>
    <dgm:cxn modelId="{3D7733F0-70A4-AE4C-A62C-4D63BFBE4999}" srcId="{3049B61D-880E-4725-83A8-443C831DC814}" destId="{96E861C0-F91E-AD44-A5F3-451E99986C8A}" srcOrd="1" destOrd="0" parTransId="{15C2D537-69F9-8247-8088-16D6008E24BF}" sibTransId="{37D918E4-55C5-CE4C-9AC9-A8C30D28F5CD}"/>
    <dgm:cxn modelId="{C40AAB88-32ED-4AA5-8DBD-3AFC6E20D066}" srcId="{E8C0FD01-DFCA-4C45-9B5A-B443A638A158}" destId="{3049B61D-880E-4725-83A8-443C831DC814}" srcOrd="0" destOrd="0" parTransId="{8B48856A-2D59-49EB-8AFA-BC614176842F}" sibTransId="{BB316C4F-FBA3-46FD-998C-71294DD4ED83}"/>
    <dgm:cxn modelId="{D8FF0238-5299-4609-B443-54C71DCA4091}" srcId="{E8C0FD01-DFCA-4C45-9B5A-B443A638A158}" destId="{222C68B8-2E3D-4AA5-A642-9D7CC8B0C8F7}" srcOrd="1" destOrd="0" parTransId="{77DBE949-794D-4924-A76E-7C97988C44C3}" sibTransId="{29EE9F79-2F60-43D4-A9AA-4BEEEE6C9D6F}"/>
    <dgm:cxn modelId="{A643770A-52D3-D449-8251-612BE1A50C83}" srcId="{AAA222DB-E64A-4843-B55C-020867C274C8}" destId="{DF6B790A-BB65-A64A-BA9A-17F5E913B463}" srcOrd="2" destOrd="0" parTransId="{C5926685-650D-3A4C-8FC8-5EE8E3DB94A0}" sibTransId="{A2D7E542-5957-6C41-A2C0-7F076BDA7734}"/>
    <dgm:cxn modelId="{17538920-9358-4876-AD7F-789599EB5F1F}" type="presOf" srcId="{CA989B32-ECAA-459C-B0CF-B742E3E86D46}" destId="{697BE45F-1DF3-4E94-8753-16DD9E79DFFD}" srcOrd="0" destOrd="0" presId="urn:microsoft.com/office/officeart/2005/8/layout/hierarchy2"/>
    <dgm:cxn modelId="{1288C6A2-F373-F449-A972-FA5747575A2E}" type="presOf" srcId="{15C2D537-69F9-8247-8088-16D6008E24BF}" destId="{7623C0FF-4E9A-4A41-93BE-E2B68B574A9C}" srcOrd="0" destOrd="0" presId="urn:microsoft.com/office/officeart/2005/8/layout/hierarchy2"/>
    <dgm:cxn modelId="{5ACE9898-5A4C-4B25-AE3F-DB14F5F58602}" type="presOf" srcId="{AAC3B5EA-3248-49CE-AC39-D9923C32F179}" destId="{3D7039D1-247E-4F5F-A0DC-28F01F1EF14B}" srcOrd="0" destOrd="0" presId="urn:microsoft.com/office/officeart/2005/8/layout/hierarchy2"/>
    <dgm:cxn modelId="{CF5B6A7E-FBF3-4684-BF34-79CF773890C4}" type="presOf" srcId="{E8C0FD01-DFCA-4C45-9B5A-B443A638A158}" destId="{3C94C13A-F7B3-4F29-B81D-24E99E9CAE51}" srcOrd="0" destOrd="0" presId="urn:microsoft.com/office/officeart/2005/8/layout/hierarchy2"/>
    <dgm:cxn modelId="{CB6395DA-D5A7-48B5-82FA-523FE51075F5}" type="presOf" srcId="{3049B61D-880E-4725-83A8-443C831DC814}" destId="{D18EED59-A81E-4507-AEFB-FE97723AB7C5}" srcOrd="0" destOrd="0" presId="urn:microsoft.com/office/officeart/2005/8/layout/hierarchy2"/>
    <dgm:cxn modelId="{D5F84199-DF88-BB46-8838-A713FD8461FF}" type="presOf" srcId="{7731D99C-3CC6-0542-A710-5F2BD27D3031}" destId="{35F155B8-712E-EC42-A938-8CEC3BE2DD4E}" srcOrd="0" destOrd="0" presId="urn:microsoft.com/office/officeart/2005/8/layout/hierarchy2"/>
    <dgm:cxn modelId="{3CFF8411-14BE-4F05-B2E1-6AB6C3264706}" type="presOf" srcId="{77DBE949-794D-4924-A76E-7C97988C44C3}" destId="{C7B44450-BBBA-41E8-B81B-6645682D5AB4}" srcOrd="1" destOrd="0" presId="urn:microsoft.com/office/officeart/2005/8/layout/hierarchy2"/>
    <dgm:cxn modelId="{07EBE304-F7E5-42E4-B116-D6E6C53C81F6}" type="presOf" srcId="{D54EFCBC-D2E9-4579-A058-EB51E025D028}" destId="{228E6EF6-BCF0-4405-8525-74C223D6B9F9}" srcOrd="1" destOrd="0" presId="urn:microsoft.com/office/officeart/2005/8/layout/hierarchy2"/>
    <dgm:cxn modelId="{C6638A12-C995-4E06-A036-D8BF69FAB7DE}" srcId="{3049B61D-880E-4725-83A8-443C831DC814}" destId="{AAA222DB-E64A-4843-B55C-020867C274C8}" srcOrd="2" destOrd="0" parTransId="{49F217A9-0DD4-4D34-87C1-5AE0D6EB38CF}" sibTransId="{E3AF0AC4-7B90-4144-96D1-EF3C3396DE25}"/>
    <dgm:cxn modelId="{F114DFC0-B5C6-7E4E-991E-B51072D0A8DB}" type="presOf" srcId="{15C2D537-69F9-8247-8088-16D6008E24BF}" destId="{2D284C25-C894-FF41-8DFF-5209FACF463C}" srcOrd="1" destOrd="0" presId="urn:microsoft.com/office/officeart/2005/8/layout/hierarchy2"/>
    <dgm:cxn modelId="{B9D0ADDC-7EDD-B346-9E4A-7A257FF94597}" type="presOf" srcId="{0FDB73BB-81AC-7542-9F36-8DFA1DC4736D}" destId="{78CD79A0-BACD-5F44-842B-DE8A812185DD}" srcOrd="0" destOrd="0" presId="urn:microsoft.com/office/officeart/2005/8/layout/hierarchy2"/>
    <dgm:cxn modelId="{7235850B-ECD7-4F30-8DC7-200A32E5364D}" type="presOf" srcId="{AAA222DB-E64A-4843-B55C-020867C274C8}" destId="{E4C1CB35-23E7-4FBF-8D93-32AB44D0E565}" srcOrd="0" destOrd="0" presId="urn:microsoft.com/office/officeart/2005/8/layout/hierarchy2"/>
    <dgm:cxn modelId="{C0367C83-C62D-514B-BB25-7562E8423D58}" type="presOf" srcId="{5F886A9A-2A24-8B4C-9C26-D5D256BB93DF}" destId="{B35C7E96-B4C6-9A45-897E-22D6125C2E0E}" srcOrd="0" destOrd="0" presId="urn:microsoft.com/office/officeart/2005/8/layout/hierarchy2"/>
    <dgm:cxn modelId="{AB2DD369-5D19-0941-9082-7B182FAEEC06}" type="presOf" srcId="{31443ECA-EB73-2E4B-9DA5-94A6E55DB9CD}" destId="{98C336DC-2AB9-C04E-B3A2-A584B943618F}" srcOrd="0" destOrd="0" presId="urn:microsoft.com/office/officeart/2005/8/layout/hierarchy2"/>
    <dgm:cxn modelId="{9188AC76-307D-480D-838C-5293B9ABC2CD}" type="presOf" srcId="{D54EFCBC-D2E9-4579-A058-EB51E025D028}" destId="{8B3FA9FE-15FF-4F93-83B6-7C7DCD138C06}" srcOrd="0" destOrd="0" presId="urn:microsoft.com/office/officeart/2005/8/layout/hierarchy2"/>
    <dgm:cxn modelId="{9B5691C7-D5A8-47DF-9E52-0FA9F12259E1}" srcId="{AAC3B5EA-3248-49CE-AC39-D9923C32F179}" destId="{E8C0FD01-DFCA-4C45-9B5A-B443A638A158}" srcOrd="0" destOrd="0" parTransId="{550604CA-ED9E-4AED-BF39-645DDD0CAEAC}" sibTransId="{5E7A8EE9-5894-4BA0-A3B1-BA1953D69E54}"/>
    <dgm:cxn modelId="{427257A6-04F1-1249-9948-17BB1AD45BBD}" type="presOf" srcId="{31443ECA-EB73-2E4B-9DA5-94A6E55DB9CD}" destId="{75B69575-71B8-8A4A-851E-441D713149B2}" srcOrd="1" destOrd="0" presId="urn:microsoft.com/office/officeart/2005/8/layout/hierarchy2"/>
    <dgm:cxn modelId="{09945951-194F-41A4-A935-EEA2BEED3FDB}" type="presOf" srcId="{F1186813-AB66-46B4-9747-A399D15F9F4A}" destId="{18835D16-965C-4DF0-A31F-5373E7315731}" srcOrd="0" destOrd="0" presId="urn:microsoft.com/office/officeart/2005/8/layout/hierarchy2"/>
    <dgm:cxn modelId="{50198C99-FE4C-194F-8FCC-0B7A9FEBF4BF}" type="presOf" srcId="{DF6B790A-BB65-A64A-BA9A-17F5E913B463}" destId="{869D37EA-B9E0-6E42-8111-6D27C5C74AE3}" srcOrd="0" destOrd="0" presId="urn:microsoft.com/office/officeart/2005/8/layout/hierarchy2"/>
    <dgm:cxn modelId="{39F8FFA5-C43F-6140-9096-3D9DC2B3FCED}" srcId="{96E861C0-F91E-AD44-A5F3-451E99986C8A}" destId="{F357A1E2-E65D-BA43-BE25-982135C94310}" srcOrd="0" destOrd="0" parTransId="{0FDB73BB-81AC-7542-9F36-8DFA1DC4736D}" sibTransId="{9CD47835-439F-684F-977C-C54CC08A54DB}"/>
    <dgm:cxn modelId="{F1E16B42-BD24-4A4C-9F3B-F56C09BDDAE7}" srcId="{C730B8C2-FBE9-40B2-ADAD-61E63C5CDA46}" destId="{B51301FE-5749-0D42-AF22-94EBA7347220}" srcOrd="0" destOrd="0" parTransId="{8162E310-9E9B-5F4B-830E-3F5A6034339A}" sibTransId="{B75050A3-F420-C648-AD4A-B14FCC6B6B81}"/>
    <dgm:cxn modelId="{DE030D19-75D8-5E4C-84F2-A25FD498ADAF}" type="presOf" srcId="{B51301FE-5749-0D42-AF22-94EBA7347220}" destId="{B810B2AE-57B2-104D-A14D-18E3EAF93CD9}" srcOrd="0" destOrd="0" presId="urn:microsoft.com/office/officeart/2005/8/layout/hierarchy2"/>
    <dgm:cxn modelId="{1F7C67D1-B67C-4CE2-8F8B-AA8CCF9AE3E7}" type="presParOf" srcId="{3D7039D1-247E-4F5F-A0DC-28F01F1EF14B}" destId="{FB92FD89-3A14-49B5-9ACB-E39494AE6C6E}" srcOrd="0" destOrd="0" presId="urn:microsoft.com/office/officeart/2005/8/layout/hierarchy2"/>
    <dgm:cxn modelId="{A64F41CF-A827-4267-AD3A-A7C307B7A6DB}" type="presParOf" srcId="{FB92FD89-3A14-49B5-9ACB-E39494AE6C6E}" destId="{3C94C13A-F7B3-4F29-B81D-24E99E9CAE51}" srcOrd="0" destOrd="0" presId="urn:microsoft.com/office/officeart/2005/8/layout/hierarchy2"/>
    <dgm:cxn modelId="{D1EC473E-2BD9-453F-BF38-62274DE96AF7}" type="presParOf" srcId="{FB92FD89-3A14-49B5-9ACB-E39494AE6C6E}" destId="{C6F28577-85EF-47D4-9B48-22987F3D5EBF}" srcOrd="1" destOrd="0" presId="urn:microsoft.com/office/officeart/2005/8/layout/hierarchy2"/>
    <dgm:cxn modelId="{6EA96BA1-D4FC-4EAF-AAA9-6ABCFA6346BB}" type="presParOf" srcId="{C6F28577-85EF-47D4-9B48-22987F3D5EBF}" destId="{0236B828-33AF-4E4E-91B8-E7108E658910}" srcOrd="0" destOrd="0" presId="urn:microsoft.com/office/officeart/2005/8/layout/hierarchy2"/>
    <dgm:cxn modelId="{A2776B89-E379-4970-9CF4-A22764FED6C6}" type="presParOf" srcId="{0236B828-33AF-4E4E-91B8-E7108E658910}" destId="{510F6009-4E55-4843-9C33-92FEE07A82A7}" srcOrd="0" destOrd="0" presId="urn:microsoft.com/office/officeart/2005/8/layout/hierarchy2"/>
    <dgm:cxn modelId="{850A7AA4-C25B-4542-8F3F-084A96796C3B}" type="presParOf" srcId="{C6F28577-85EF-47D4-9B48-22987F3D5EBF}" destId="{82E36BD3-CF7B-48C2-92B9-21BC6B2D98A4}" srcOrd="1" destOrd="0" presId="urn:microsoft.com/office/officeart/2005/8/layout/hierarchy2"/>
    <dgm:cxn modelId="{5A2AA54D-E200-4B77-98A6-914480DBBEE5}" type="presParOf" srcId="{82E36BD3-CF7B-48C2-92B9-21BC6B2D98A4}" destId="{D18EED59-A81E-4507-AEFB-FE97723AB7C5}" srcOrd="0" destOrd="0" presId="urn:microsoft.com/office/officeart/2005/8/layout/hierarchy2"/>
    <dgm:cxn modelId="{7F3C68B9-BF03-4D1B-8E53-347C07145A2F}" type="presParOf" srcId="{82E36BD3-CF7B-48C2-92B9-21BC6B2D98A4}" destId="{657425D9-455F-484D-9602-5D0A13C87533}" srcOrd="1" destOrd="0" presId="urn:microsoft.com/office/officeart/2005/8/layout/hierarchy2"/>
    <dgm:cxn modelId="{35AE899B-A1DC-454D-82DB-8B221AE69F78}" type="presParOf" srcId="{657425D9-455F-484D-9602-5D0A13C87533}" destId="{697BE45F-1DF3-4E94-8753-16DD9E79DFFD}" srcOrd="0" destOrd="0" presId="urn:microsoft.com/office/officeart/2005/8/layout/hierarchy2"/>
    <dgm:cxn modelId="{EF5692A2-F981-43B2-BBED-9F0A9AE81D92}" type="presParOf" srcId="{697BE45F-1DF3-4E94-8753-16DD9E79DFFD}" destId="{9AD37428-6F0B-4685-B5C7-CFFE18AEF043}" srcOrd="0" destOrd="0" presId="urn:microsoft.com/office/officeart/2005/8/layout/hierarchy2"/>
    <dgm:cxn modelId="{804CE09E-AC6B-45BA-B9D4-4A7458796143}" type="presParOf" srcId="{657425D9-455F-484D-9602-5D0A13C87533}" destId="{CCE37975-1BBF-43AB-B5C4-2BC181EC605C}" srcOrd="1" destOrd="0" presId="urn:microsoft.com/office/officeart/2005/8/layout/hierarchy2"/>
    <dgm:cxn modelId="{1EE7895D-AB27-4D43-B9B1-3C9B04C60420}" type="presParOf" srcId="{CCE37975-1BBF-43AB-B5C4-2BC181EC605C}" destId="{1CC3F134-46E9-4EC2-A3A8-B979AC5C7676}" srcOrd="0" destOrd="0" presId="urn:microsoft.com/office/officeart/2005/8/layout/hierarchy2"/>
    <dgm:cxn modelId="{B1467E7D-E78B-488F-B565-E4F68F179481}" type="presParOf" srcId="{CCE37975-1BBF-43AB-B5C4-2BC181EC605C}" destId="{9CCB0382-B02D-415A-8C6F-9E56FC94B825}" srcOrd="1" destOrd="0" presId="urn:microsoft.com/office/officeart/2005/8/layout/hierarchy2"/>
    <dgm:cxn modelId="{6AAE778E-8879-3D40-BF0D-6F3C1EF4805F}" type="presParOf" srcId="{9CCB0382-B02D-415A-8C6F-9E56FC94B825}" destId="{356D97F9-191C-6E48-95B1-8FE61AB80968}" srcOrd="0" destOrd="0" presId="urn:microsoft.com/office/officeart/2005/8/layout/hierarchy2"/>
    <dgm:cxn modelId="{D59DBBED-7116-A04E-A4E8-3ACDCB1CA7BC}" type="presParOf" srcId="{356D97F9-191C-6E48-95B1-8FE61AB80968}" destId="{B1D0D103-D226-7F41-B7A5-24DF3B38FC52}" srcOrd="0" destOrd="0" presId="urn:microsoft.com/office/officeart/2005/8/layout/hierarchy2"/>
    <dgm:cxn modelId="{73B3CCA9-902E-204A-B41E-AD8F406C1D8F}" type="presParOf" srcId="{9CCB0382-B02D-415A-8C6F-9E56FC94B825}" destId="{33113077-C451-B84F-9B75-C9A48032FE9A}" srcOrd="1" destOrd="0" presId="urn:microsoft.com/office/officeart/2005/8/layout/hierarchy2"/>
    <dgm:cxn modelId="{BDA41465-94CB-2D48-8D84-00CD8A6C7873}" type="presParOf" srcId="{33113077-C451-B84F-9B75-C9A48032FE9A}" destId="{B810B2AE-57B2-104D-A14D-18E3EAF93CD9}" srcOrd="0" destOrd="0" presId="urn:microsoft.com/office/officeart/2005/8/layout/hierarchy2"/>
    <dgm:cxn modelId="{4E39F70F-6E95-0A42-B7E9-475462872742}" type="presParOf" srcId="{33113077-C451-B84F-9B75-C9A48032FE9A}" destId="{4DA68244-B851-744D-BBE4-2E151254EC6B}" srcOrd="1" destOrd="0" presId="urn:microsoft.com/office/officeart/2005/8/layout/hierarchy2"/>
    <dgm:cxn modelId="{ABC12994-A1C3-894D-99AB-5FB2941CAF5C}" type="presParOf" srcId="{657425D9-455F-484D-9602-5D0A13C87533}" destId="{7623C0FF-4E9A-4A41-93BE-E2B68B574A9C}" srcOrd="2" destOrd="0" presId="urn:microsoft.com/office/officeart/2005/8/layout/hierarchy2"/>
    <dgm:cxn modelId="{0093D7D9-D6CE-954B-9533-2AC58CEDFAE2}" type="presParOf" srcId="{7623C0FF-4E9A-4A41-93BE-E2B68B574A9C}" destId="{2D284C25-C894-FF41-8DFF-5209FACF463C}" srcOrd="0" destOrd="0" presId="urn:microsoft.com/office/officeart/2005/8/layout/hierarchy2"/>
    <dgm:cxn modelId="{899AF39F-E092-734C-B9EC-A2D57880AFEA}" type="presParOf" srcId="{657425D9-455F-484D-9602-5D0A13C87533}" destId="{778C1FAC-31CA-E64D-AC9D-13BFE5443E81}" srcOrd="3" destOrd="0" presId="urn:microsoft.com/office/officeart/2005/8/layout/hierarchy2"/>
    <dgm:cxn modelId="{9FA2E1A5-6DE8-E74A-95B4-DACBDA6869C1}" type="presParOf" srcId="{778C1FAC-31CA-E64D-AC9D-13BFE5443E81}" destId="{8E5FB5FE-3231-7D49-9634-4C62846B9A07}" srcOrd="0" destOrd="0" presId="urn:microsoft.com/office/officeart/2005/8/layout/hierarchy2"/>
    <dgm:cxn modelId="{0ECAAFFF-C49F-8440-A2E1-811B56AD1E1C}" type="presParOf" srcId="{778C1FAC-31CA-E64D-AC9D-13BFE5443E81}" destId="{5F63E38D-0D17-5E4C-B921-1A54EB197DC5}" srcOrd="1" destOrd="0" presId="urn:microsoft.com/office/officeart/2005/8/layout/hierarchy2"/>
    <dgm:cxn modelId="{D46B7FCA-759E-6E44-9BE0-44351B00CC57}" type="presParOf" srcId="{5F63E38D-0D17-5E4C-B921-1A54EB197DC5}" destId="{78CD79A0-BACD-5F44-842B-DE8A812185DD}" srcOrd="0" destOrd="0" presId="urn:microsoft.com/office/officeart/2005/8/layout/hierarchy2"/>
    <dgm:cxn modelId="{AA6EB140-BCA8-0B49-9FB4-8A4526A4CD7A}" type="presParOf" srcId="{78CD79A0-BACD-5F44-842B-DE8A812185DD}" destId="{85739BC6-3093-DB41-A752-1980CCDD7250}" srcOrd="0" destOrd="0" presId="urn:microsoft.com/office/officeart/2005/8/layout/hierarchy2"/>
    <dgm:cxn modelId="{6A576AB3-2C51-9946-A0ED-858C52E9EA37}" type="presParOf" srcId="{5F63E38D-0D17-5E4C-B921-1A54EB197DC5}" destId="{A79DC271-357C-9D49-ADFD-84CCAC7106C4}" srcOrd="1" destOrd="0" presId="urn:microsoft.com/office/officeart/2005/8/layout/hierarchy2"/>
    <dgm:cxn modelId="{AFB84DC1-77AF-8845-9F4D-4CCC21C871F2}" type="presParOf" srcId="{A79DC271-357C-9D49-ADFD-84CCAC7106C4}" destId="{5CDEE122-7248-D34C-8266-71EB59218B41}" srcOrd="0" destOrd="0" presId="urn:microsoft.com/office/officeart/2005/8/layout/hierarchy2"/>
    <dgm:cxn modelId="{0E40873E-9BEE-2C46-941B-719F036F4486}" type="presParOf" srcId="{A79DC271-357C-9D49-ADFD-84CCAC7106C4}" destId="{E8AA78BB-3291-994E-A202-198F7EB0658C}" srcOrd="1" destOrd="0" presId="urn:microsoft.com/office/officeart/2005/8/layout/hierarchy2"/>
    <dgm:cxn modelId="{57594327-7DB3-4964-A71C-238CE2079888}" type="presParOf" srcId="{657425D9-455F-484D-9602-5D0A13C87533}" destId="{AF674DB0-21ED-4EF6-8751-55B8BBE4E8C0}" srcOrd="4" destOrd="0" presId="urn:microsoft.com/office/officeart/2005/8/layout/hierarchy2"/>
    <dgm:cxn modelId="{0570A5B0-64E2-40C4-B8D5-B92EE74E65A3}" type="presParOf" srcId="{AF674DB0-21ED-4EF6-8751-55B8BBE4E8C0}" destId="{862DF490-DC2E-43DD-9C45-A3AE5F864961}" srcOrd="0" destOrd="0" presId="urn:microsoft.com/office/officeart/2005/8/layout/hierarchy2"/>
    <dgm:cxn modelId="{A2E2AFB6-8220-41B9-9EC3-41C6F9B22FD2}" type="presParOf" srcId="{657425D9-455F-484D-9602-5D0A13C87533}" destId="{CF34678A-C680-4B74-8C16-18228EC12C64}" srcOrd="5" destOrd="0" presId="urn:microsoft.com/office/officeart/2005/8/layout/hierarchy2"/>
    <dgm:cxn modelId="{1CFAE8F4-1D03-41FE-8CEA-D481CFE14399}" type="presParOf" srcId="{CF34678A-C680-4B74-8C16-18228EC12C64}" destId="{E4C1CB35-23E7-4FBF-8D93-32AB44D0E565}" srcOrd="0" destOrd="0" presId="urn:microsoft.com/office/officeart/2005/8/layout/hierarchy2"/>
    <dgm:cxn modelId="{E4F6F25B-AD8E-4974-8B2C-D321B774BFBC}" type="presParOf" srcId="{CF34678A-C680-4B74-8C16-18228EC12C64}" destId="{A4E782C4-C23B-45C1-BCFE-5E145D33705D}" srcOrd="1" destOrd="0" presId="urn:microsoft.com/office/officeart/2005/8/layout/hierarchy2"/>
    <dgm:cxn modelId="{65D689D7-D5F2-4E4B-A18A-61CE71C04EE5}" type="presParOf" srcId="{A4E782C4-C23B-45C1-BCFE-5E145D33705D}" destId="{98C336DC-2AB9-C04E-B3A2-A584B943618F}" srcOrd="0" destOrd="0" presId="urn:microsoft.com/office/officeart/2005/8/layout/hierarchy2"/>
    <dgm:cxn modelId="{26B7EDAD-D212-064D-AEB7-A0A39666C7CD}" type="presParOf" srcId="{98C336DC-2AB9-C04E-B3A2-A584B943618F}" destId="{75B69575-71B8-8A4A-851E-441D713149B2}" srcOrd="0" destOrd="0" presId="urn:microsoft.com/office/officeart/2005/8/layout/hierarchy2"/>
    <dgm:cxn modelId="{5909DB3C-65DE-0C40-9C64-D29E5E4E8197}" type="presParOf" srcId="{A4E782C4-C23B-45C1-BCFE-5E145D33705D}" destId="{B68213D5-F312-C24A-8897-19924E0FDD0F}" srcOrd="1" destOrd="0" presId="urn:microsoft.com/office/officeart/2005/8/layout/hierarchy2"/>
    <dgm:cxn modelId="{C5A34550-11C5-2749-91DD-B345203DA0B9}" type="presParOf" srcId="{B68213D5-F312-C24A-8897-19924E0FDD0F}" destId="{35F155B8-712E-EC42-A938-8CEC3BE2DD4E}" srcOrd="0" destOrd="0" presId="urn:microsoft.com/office/officeart/2005/8/layout/hierarchy2"/>
    <dgm:cxn modelId="{9073D4A4-BABA-7B43-8D90-888FF55C8C33}" type="presParOf" srcId="{B68213D5-F312-C24A-8897-19924E0FDD0F}" destId="{C682FB5C-8CA4-6840-95F6-39174D985B6D}" srcOrd="1" destOrd="0" presId="urn:microsoft.com/office/officeart/2005/8/layout/hierarchy2"/>
    <dgm:cxn modelId="{6B1A03AA-F78C-AE48-9756-1341FB0A453E}" type="presParOf" srcId="{A4E782C4-C23B-45C1-BCFE-5E145D33705D}" destId="{0B70F252-C848-8244-A1CC-B89A31AA1AA8}" srcOrd="2" destOrd="0" presId="urn:microsoft.com/office/officeart/2005/8/layout/hierarchy2"/>
    <dgm:cxn modelId="{4E63B96F-86AB-784F-BADF-DE4F1BEB64B1}" type="presParOf" srcId="{0B70F252-C848-8244-A1CC-B89A31AA1AA8}" destId="{F65D6832-7916-824E-BD7F-C0AB64F3C631}" srcOrd="0" destOrd="0" presId="urn:microsoft.com/office/officeart/2005/8/layout/hierarchy2"/>
    <dgm:cxn modelId="{B049E4F1-3E52-4B47-A222-7E78DCF266C1}" type="presParOf" srcId="{A4E782C4-C23B-45C1-BCFE-5E145D33705D}" destId="{33C52DE6-C114-CC47-ACB5-9C9617355DE6}" srcOrd="3" destOrd="0" presId="urn:microsoft.com/office/officeart/2005/8/layout/hierarchy2"/>
    <dgm:cxn modelId="{BA7B2B9B-0501-5C4B-B022-646FD34199E4}" type="presParOf" srcId="{33C52DE6-C114-CC47-ACB5-9C9617355DE6}" destId="{B35C7E96-B4C6-9A45-897E-22D6125C2E0E}" srcOrd="0" destOrd="0" presId="urn:microsoft.com/office/officeart/2005/8/layout/hierarchy2"/>
    <dgm:cxn modelId="{71EAFF96-EDA4-D147-9157-ADCF95314255}" type="presParOf" srcId="{33C52DE6-C114-CC47-ACB5-9C9617355DE6}" destId="{6CC61CAD-0A4D-E94D-A161-29FA317A3CAE}" srcOrd="1" destOrd="0" presId="urn:microsoft.com/office/officeart/2005/8/layout/hierarchy2"/>
    <dgm:cxn modelId="{6CA6A7DA-FE1C-F846-A4A1-17594053C219}" type="presParOf" srcId="{A4E782C4-C23B-45C1-BCFE-5E145D33705D}" destId="{71E0E9D9-F660-264C-A0AF-DBC15C88A369}" srcOrd="4" destOrd="0" presId="urn:microsoft.com/office/officeart/2005/8/layout/hierarchy2"/>
    <dgm:cxn modelId="{31914E92-A622-5A48-9EED-41C7EA0AACE6}" type="presParOf" srcId="{71E0E9D9-F660-264C-A0AF-DBC15C88A369}" destId="{93C85316-07B1-7D47-BBE6-E06E3585B6E9}" srcOrd="0" destOrd="0" presId="urn:microsoft.com/office/officeart/2005/8/layout/hierarchy2"/>
    <dgm:cxn modelId="{B8150F75-3B8A-1D41-B375-6A001C6F2E6A}" type="presParOf" srcId="{A4E782C4-C23B-45C1-BCFE-5E145D33705D}" destId="{7439C90B-7977-B641-9E23-FC266D579871}" srcOrd="5" destOrd="0" presId="urn:microsoft.com/office/officeart/2005/8/layout/hierarchy2"/>
    <dgm:cxn modelId="{1E99A0E9-EC78-6743-9A1E-4D204FFCF789}" type="presParOf" srcId="{7439C90B-7977-B641-9E23-FC266D579871}" destId="{869D37EA-B9E0-6E42-8111-6D27C5C74AE3}" srcOrd="0" destOrd="0" presId="urn:microsoft.com/office/officeart/2005/8/layout/hierarchy2"/>
    <dgm:cxn modelId="{6D30E33E-F5B9-1E4C-9A87-A1978DB952B9}" type="presParOf" srcId="{7439C90B-7977-B641-9E23-FC266D579871}" destId="{6EA884FC-8C88-9744-807B-609813C27C7D}" srcOrd="1" destOrd="0" presId="urn:microsoft.com/office/officeart/2005/8/layout/hierarchy2"/>
    <dgm:cxn modelId="{DD4659A5-F8A2-4E95-B3B3-A0A09E141F32}" type="presParOf" srcId="{C6F28577-85EF-47D4-9B48-22987F3D5EBF}" destId="{D3FB1FB0-1BDB-4151-8326-8C64D9E94D2F}" srcOrd="2" destOrd="0" presId="urn:microsoft.com/office/officeart/2005/8/layout/hierarchy2"/>
    <dgm:cxn modelId="{72A0AB35-02E6-4611-85F2-D2E419A6EA05}" type="presParOf" srcId="{D3FB1FB0-1BDB-4151-8326-8C64D9E94D2F}" destId="{C7B44450-BBBA-41E8-B81B-6645682D5AB4}" srcOrd="0" destOrd="0" presId="urn:microsoft.com/office/officeart/2005/8/layout/hierarchy2"/>
    <dgm:cxn modelId="{E81A97B8-18A4-4204-AAA1-FA681A256445}" type="presParOf" srcId="{C6F28577-85EF-47D4-9B48-22987F3D5EBF}" destId="{47F27BC2-4038-426E-9617-E9B707BDEFF7}" srcOrd="3" destOrd="0" presId="urn:microsoft.com/office/officeart/2005/8/layout/hierarchy2"/>
    <dgm:cxn modelId="{161BB1AC-48B9-47EE-8E76-1A98F29D3DCC}" type="presParOf" srcId="{47F27BC2-4038-426E-9617-E9B707BDEFF7}" destId="{C5F8A6E9-F730-4557-A5D8-3C5FA712C9CF}" srcOrd="0" destOrd="0" presId="urn:microsoft.com/office/officeart/2005/8/layout/hierarchy2"/>
    <dgm:cxn modelId="{D2CAAFA2-28BD-4E0A-A042-EEFF435C67E5}" type="presParOf" srcId="{47F27BC2-4038-426E-9617-E9B707BDEFF7}" destId="{EDC6BABD-EC17-4BC0-99BC-C36D376E1D9D}" srcOrd="1" destOrd="0" presId="urn:microsoft.com/office/officeart/2005/8/layout/hierarchy2"/>
    <dgm:cxn modelId="{C1ECE010-1FCA-43CB-AEEB-BAFD332BFD1C}" type="presParOf" srcId="{EDC6BABD-EC17-4BC0-99BC-C36D376E1D9D}" destId="{8B3FA9FE-15FF-4F93-83B6-7C7DCD138C06}" srcOrd="0" destOrd="0" presId="urn:microsoft.com/office/officeart/2005/8/layout/hierarchy2"/>
    <dgm:cxn modelId="{08D7442F-9BA2-4E40-974D-EB60D3E10C15}" type="presParOf" srcId="{8B3FA9FE-15FF-4F93-83B6-7C7DCD138C06}" destId="{228E6EF6-BCF0-4405-8525-74C223D6B9F9}" srcOrd="0" destOrd="0" presId="urn:microsoft.com/office/officeart/2005/8/layout/hierarchy2"/>
    <dgm:cxn modelId="{CF7C647B-AE2A-4CEF-B7CA-DA106F86D9A1}" type="presParOf" srcId="{EDC6BABD-EC17-4BC0-99BC-C36D376E1D9D}" destId="{11E74BE1-BA55-465C-8D19-39C97883BBF9}" srcOrd="1" destOrd="0" presId="urn:microsoft.com/office/officeart/2005/8/layout/hierarchy2"/>
    <dgm:cxn modelId="{C6A1F593-E2E7-44DB-B688-560D144F8C13}" type="presParOf" srcId="{11E74BE1-BA55-465C-8D19-39C97883BBF9}" destId="{18835D16-965C-4DF0-A31F-5373E7315731}" srcOrd="0" destOrd="0" presId="urn:microsoft.com/office/officeart/2005/8/layout/hierarchy2"/>
    <dgm:cxn modelId="{F79C3697-5639-44DB-9977-CE4D05417AEA}" type="presParOf" srcId="{11E74BE1-BA55-465C-8D19-39C97883BBF9}" destId="{F6785C61-2DE2-4427-8D05-0DA8E10F51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609F18-E382-4278-83DC-4A4602AC113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CC8674-4E9A-42C2-B6D3-BA591DF34D74}">
      <dgm:prSet phldrT="[Text]"/>
      <dgm:spPr/>
      <dgm:t>
        <a:bodyPr/>
        <a:lstStyle/>
        <a:p>
          <a:r>
            <a:rPr lang="en-US" b="1" dirty="0">
              <a:latin typeface="+mj-lt"/>
            </a:rPr>
            <a:t>Actin and myosin slide upon each other</a:t>
          </a:r>
        </a:p>
      </dgm:t>
    </dgm:pt>
    <dgm:pt modelId="{964DC87D-8B47-4083-BB1E-3FFA470A9D80}" type="parTrans" cxnId="{A0535F88-3098-4B46-8D0B-28CB877EDC5B}">
      <dgm:prSet/>
      <dgm:spPr/>
      <dgm:t>
        <a:bodyPr/>
        <a:lstStyle/>
        <a:p>
          <a:endParaRPr lang="en-US"/>
        </a:p>
      </dgm:t>
    </dgm:pt>
    <dgm:pt modelId="{5635BBA1-98C4-4B25-822D-5104784E7ED9}" type="sibTrans" cxnId="{A0535F88-3098-4B46-8D0B-28CB877EDC5B}">
      <dgm:prSet/>
      <dgm:spPr/>
      <dgm:t>
        <a:bodyPr/>
        <a:lstStyle/>
        <a:p>
          <a:endParaRPr lang="en-US"/>
        </a:p>
      </dgm:t>
    </dgm:pt>
    <dgm:pt modelId="{A583B253-C312-47E1-9446-6C9F7FE7E53E}">
      <dgm:prSet phldrT="[Text]"/>
      <dgm:spPr/>
      <dgm:t>
        <a:bodyPr/>
        <a:lstStyle/>
        <a:p>
          <a:r>
            <a:rPr lang="en-US" b="1" dirty="0">
              <a:latin typeface="+mj-lt"/>
            </a:rPr>
            <a:t>The distance between Z discs decreases.</a:t>
          </a:r>
        </a:p>
      </dgm:t>
    </dgm:pt>
    <dgm:pt modelId="{F855A7EB-9EDF-4B0D-9025-599895831789}" type="parTrans" cxnId="{FBE21178-7243-4F25-AE4E-F0344BA0F386}">
      <dgm:prSet/>
      <dgm:spPr/>
      <dgm:t>
        <a:bodyPr/>
        <a:lstStyle/>
        <a:p>
          <a:endParaRPr lang="en-US"/>
        </a:p>
      </dgm:t>
    </dgm:pt>
    <dgm:pt modelId="{982BB00D-79C8-4DA8-9CA3-5D435BEC66AE}" type="sibTrans" cxnId="{FBE21178-7243-4F25-AE4E-F0344BA0F386}">
      <dgm:prSet/>
      <dgm:spPr/>
      <dgm:t>
        <a:bodyPr/>
        <a:lstStyle/>
        <a:p>
          <a:endParaRPr lang="en-US"/>
        </a:p>
      </dgm:t>
    </dgm:pt>
    <dgm:pt modelId="{A30D6B1E-FB34-4046-8FD3-0EA158B42D71}" type="pres">
      <dgm:prSet presAssocID="{22609F18-E382-4278-83DC-4A4602AC113B}" presName="outerComposite" presStyleCnt="0">
        <dgm:presLayoutVars>
          <dgm:chMax val="5"/>
          <dgm:dir/>
          <dgm:resizeHandles val="exact"/>
        </dgm:presLayoutVars>
      </dgm:prSet>
      <dgm:spPr/>
    </dgm:pt>
    <dgm:pt modelId="{8EE3C6E6-3E42-4274-A1B4-60E0636E6930}" type="pres">
      <dgm:prSet presAssocID="{22609F18-E382-4278-83DC-4A4602AC113B}" presName="dummyMaxCanvas" presStyleCnt="0">
        <dgm:presLayoutVars/>
      </dgm:prSet>
      <dgm:spPr/>
    </dgm:pt>
    <dgm:pt modelId="{E769C039-F0A7-4719-946F-E2CEAB58E5E9}" type="pres">
      <dgm:prSet presAssocID="{22609F18-E382-4278-83DC-4A4602AC113B}" presName="TwoNodes_1" presStyleLbl="node1" presStyleIdx="0" presStyleCnt="2" custLinFactNeighborX="-490" custLinFactNeighborY="4468">
        <dgm:presLayoutVars>
          <dgm:bulletEnabled val="1"/>
        </dgm:presLayoutVars>
      </dgm:prSet>
      <dgm:spPr/>
    </dgm:pt>
    <dgm:pt modelId="{7B4642CD-C029-4965-946E-1BE4631080A9}" type="pres">
      <dgm:prSet presAssocID="{22609F18-E382-4278-83DC-4A4602AC113B}" presName="TwoNodes_2" presStyleLbl="node1" presStyleIdx="1" presStyleCnt="2">
        <dgm:presLayoutVars>
          <dgm:bulletEnabled val="1"/>
        </dgm:presLayoutVars>
      </dgm:prSet>
      <dgm:spPr/>
    </dgm:pt>
    <dgm:pt modelId="{79F22BCE-FADC-499A-A029-022E7F442750}" type="pres">
      <dgm:prSet presAssocID="{22609F18-E382-4278-83DC-4A4602AC113B}" presName="TwoConn_1-2" presStyleLbl="fgAccFollowNode1" presStyleIdx="0" presStyleCnt="1">
        <dgm:presLayoutVars>
          <dgm:bulletEnabled val="1"/>
        </dgm:presLayoutVars>
      </dgm:prSet>
      <dgm:spPr/>
    </dgm:pt>
    <dgm:pt modelId="{D1D52B17-AE1C-4FC1-AA4A-0EC6C152FAC7}" type="pres">
      <dgm:prSet presAssocID="{22609F18-E382-4278-83DC-4A4602AC113B}" presName="TwoNodes_1_text" presStyleLbl="node1" presStyleIdx="1" presStyleCnt="2">
        <dgm:presLayoutVars>
          <dgm:bulletEnabled val="1"/>
        </dgm:presLayoutVars>
      </dgm:prSet>
      <dgm:spPr/>
    </dgm:pt>
    <dgm:pt modelId="{56B29F3B-639C-4CD3-8792-2DBF283262FE}" type="pres">
      <dgm:prSet presAssocID="{22609F18-E382-4278-83DC-4A4602AC113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7E833C6-B9B4-4E21-A2BE-23E44354B591}" type="presOf" srcId="{A583B253-C312-47E1-9446-6C9F7FE7E53E}" destId="{7B4642CD-C029-4965-946E-1BE4631080A9}" srcOrd="0" destOrd="0" presId="urn:microsoft.com/office/officeart/2005/8/layout/vProcess5"/>
    <dgm:cxn modelId="{E078CA1B-04C1-49BB-B18E-F75C33F3422D}" type="presOf" srcId="{22609F18-E382-4278-83DC-4A4602AC113B}" destId="{A30D6B1E-FB34-4046-8FD3-0EA158B42D71}" srcOrd="0" destOrd="0" presId="urn:microsoft.com/office/officeart/2005/8/layout/vProcess5"/>
    <dgm:cxn modelId="{FBE21178-7243-4F25-AE4E-F0344BA0F386}" srcId="{22609F18-E382-4278-83DC-4A4602AC113B}" destId="{A583B253-C312-47E1-9446-6C9F7FE7E53E}" srcOrd="1" destOrd="0" parTransId="{F855A7EB-9EDF-4B0D-9025-599895831789}" sibTransId="{982BB00D-79C8-4DA8-9CA3-5D435BEC66AE}"/>
    <dgm:cxn modelId="{3C699B57-CE2B-45B2-A530-D5FDB6BA8E1B}" type="presOf" srcId="{33CC8674-4E9A-42C2-B6D3-BA591DF34D74}" destId="{D1D52B17-AE1C-4FC1-AA4A-0EC6C152FAC7}" srcOrd="1" destOrd="0" presId="urn:microsoft.com/office/officeart/2005/8/layout/vProcess5"/>
    <dgm:cxn modelId="{A0535F88-3098-4B46-8D0B-28CB877EDC5B}" srcId="{22609F18-E382-4278-83DC-4A4602AC113B}" destId="{33CC8674-4E9A-42C2-B6D3-BA591DF34D74}" srcOrd="0" destOrd="0" parTransId="{964DC87D-8B47-4083-BB1E-3FFA470A9D80}" sibTransId="{5635BBA1-98C4-4B25-822D-5104784E7ED9}"/>
    <dgm:cxn modelId="{07404F77-7220-4926-95AC-3558F72237FC}" type="presOf" srcId="{33CC8674-4E9A-42C2-B6D3-BA591DF34D74}" destId="{E769C039-F0A7-4719-946F-E2CEAB58E5E9}" srcOrd="0" destOrd="0" presId="urn:microsoft.com/office/officeart/2005/8/layout/vProcess5"/>
    <dgm:cxn modelId="{23D02CFF-2DB1-42B1-8435-E95A64C8B825}" type="presOf" srcId="{5635BBA1-98C4-4B25-822D-5104784E7ED9}" destId="{79F22BCE-FADC-499A-A029-022E7F442750}" srcOrd="0" destOrd="0" presId="urn:microsoft.com/office/officeart/2005/8/layout/vProcess5"/>
    <dgm:cxn modelId="{3E51C5ED-8038-4C1B-91C2-03E4DD9EE24E}" type="presOf" srcId="{A583B253-C312-47E1-9446-6C9F7FE7E53E}" destId="{56B29F3B-639C-4CD3-8792-2DBF283262FE}" srcOrd="1" destOrd="0" presId="urn:microsoft.com/office/officeart/2005/8/layout/vProcess5"/>
    <dgm:cxn modelId="{5FDCF1FA-DCC8-402D-911A-D04F61850DDC}" type="presParOf" srcId="{A30D6B1E-FB34-4046-8FD3-0EA158B42D71}" destId="{8EE3C6E6-3E42-4274-A1B4-60E0636E6930}" srcOrd="0" destOrd="0" presId="urn:microsoft.com/office/officeart/2005/8/layout/vProcess5"/>
    <dgm:cxn modelId="{A683E2CD-66C2-49DF-8698-1663CB03D6A1}" type="presParOf" srcId="{A30D6B1E-FB34-4046-8FD3-0EA158B42D71}" destId="{E769C039-F0A7-4719-946F-E2CEAB58E5E9}" srcOrd="1" destOrd="0" presId="urn:microsoft.com/office/officeart/2005/8/layout/vProcess5"/>
    <dgm:cxn modelId="{9BD93CF1-AC70-4F12-AF88-B685EF7B8AE3}" type="presParOf" srcId="{A30D6B1E-FB34-4046-8FD3-0EA158B42D71}" destId="{7B4642CD-C029-4965-946E-1BE4631080A9}" srcOrd="2" destOrd="0" presId="urn:microsoft.com/office/officeart/2005/8/layout/vProcess5"/>
    <dgm:cxn modelId="{1E85B719-D413-4E3E-A50B-FC3A2D17BC1A}" type="presParOf" srcId="{A30D6B1E-FB34-4046-8FD3-0EA158B42D71}" destId="{79F22BCE-FADC-499A-A029-022E7F442750}" srcOrd="3" destOrd="0" presId="urn:microsoft.com/office/officeart/2005/8/layout/vProcess5"/>
    <dgm:cxn modelId="{79D44364-335C-4498-81F9-8F042986D0FA}" type="presParOf" srcId="{A30D6B1E-FB34-4046-8FD3-0EA158B42D71}" destId="{D1D52B17-AE1C-4FC1-AA4A-0EC6C152FAC7}" srcOrd="4" destOrd="0" presId="urn:microsoft.com/office/officeart/2005/8/layout/vProcess5"/>
    <dgm:cxn modelId="{A5AB7468-F30E-4819-A6B4-81B16E42BE23}" type="presParOf" srcId="{A30D6B1E-FB34-4046-8FD3-0EA158B42D71}" destId="{56B29F3B-639C-4CD3-8792-2DBF283262F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C4B14E-8A55-4FE4-B245-22D2C5CA5CAA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1CCB92-B6D1-4AE3-93C5-5FA66FF98788}">
      <dgm:prSet phldrT="[Text]"/>
      <dgm:spPr/>
      <dgm:t>
        <a:bodyPr/>
        <a:lstStyle/>
        <a:p>
          <a:r>
            <a:rPr lang="en-US" b="1" dirty="0">
              <a:latin typeface="+mj-lt"/>
            </a:rPr>
            <a:t>An </a:t>
          </a:r>
          <a:r>
            <a:rPr lang="en-US" b="1" dirty="0">
              <a:solidFill>
                <a:srgbClr val="C00000"/>
              </a:solidFill>
              <a:latin typeface="+mj-lt"/>
            </a:rPr>
            <a:t>action potential </a:t>
          </a:r>
          <a:r>
            <a:rPr lang="en-US" b="1" dirty="0">
              <a:latin typeface="+mj-lt"/>
            </a:rPr>
            <a:t>travels along a motor nerve to the </a:t>
          </a:r>
        </a:p>
        <a:p>
          <a:r>
            <a:rPr lang="en-US" b="1" dirty="0">
              <a:latin typeface="+mj-lt"/>
            </a:rPr>
            <a:t>motor end plate.</a:t>
          </a:r>
          <a:endParaRPr lang="en-US" b="1" dirty="0"/>
        </a:p>
      </dgm:t>
    </dgm:pt>
    <dgm:pt modelId="{9624F389-D301-422C-98FB-900669A3558A}" type="parTrans" cxnId="{05D481A1-D941-47FB-A992-6BA5B149EC40}">
      <dgm:prSet/>
      <dgm:spPr/>
      <dgm:t>
        <a:bodyPr/>
        <a:lstStyle/>
        <a:p>
          <a:endParaRPr lang="en-US"/>
        </a:p>
      </dgm:t>
    </dgm:pt>
    <dgm:pt modelId="{984E9CC1-9A55-4588-A623-F0C3972C0030}" type="sibTrans" cxnId="{05D481A1-D941-47FB-A992-6BA5B149EC40}">
      <dgm:prSet/>
      <dgm:spPr/>
      <dgm:t>
        <a:bodyPr/>
        <a:lstStyle/>
        <a:p>
          <a:endParaRPr lang="en-US"/>
        </a:p>
      </dgm:t>
    </dgm:pt>
    <dgm:pt modelId="{4EEBE39F-A1F5-4EB4-88E0-AE62D032C7F0}">
      <dgm:prSet phldrT="[Text]"/>
      <dgm:spPr/>
      <dgm:t>
        <a:bodyPr/>
        <a:lstStyle/>
        <a:p>
          <a:r>
            <a:rPr lang="en-US" b="1" dirty="0">
              <a:latin typeface="+mj-lt"/>
            </a:rPr>
            <a:t>The nerve </a:t>
          </a:r>
          <a:r>
            <a:rPr lang="en-US" b="1" dirty="0">
              <a:solidFill>
                <a:srgbClr val="C00000"/>
              </a:solidFill>
              <a:latin typeface="+mj-lt"/>
            </a:rPr>
            <a:t>secretes</a:t>
          </a:r>
          <a:r>
            <a:rPr lang="en-US" b="1" dirty="0">
              <a:latin typeface="+mj-lt"/>
            </a:rPr>
            <a:t> </a:t>
          </a:r>
          <a:r>
            <a:rPr lang="en-US" b="1" dirty="0">
              <a:solidFill>
                <a:srgbClr val="C00000"/>
              </a:solidFill>
              <a:latin typeface="+mj-lt"/>
            </a:rPr>
            <a:t>acetylcholine</a:t>
          </a:r>
          <a:r>
            <a:rPr lang="en-US" b="1" dirty="0">
              <a:latin typeface="+mj-lt"/>
            </a:rPr>
            <a:t> (Ach).</a:t>
          </a:r>
          <a:endParaRPr lang="en-US" b="1" dirty="0"/>
        </a:p>
      </dgm:t>
    </dgm:pt>
    <dgm:pt modelId="{D4B2157C-8B8D-4DCF-9F51-959473F609CE}" type="parTrans" cxnId="{D514DAD6-8670-4782-A3A6-92C66037CC4E}">
      <dgm:prSet/>
      <dgm:spPr/>
      <dgm:t>
        <a:bodyPr/>
        <a:lstStyle/>
        <a:p>
          <a:endParaRPr lang="en-US"/>
        </a:p>
      </dgm:t>
    </dgm:pt>
    <dgm:pt modelId="{ACD300AD-BEFA-4FFE-B26C-92EE0DBDD338}" type="sibTrans" cxnId="{D514DAD6-8670-4782-A3A6-92C66037CC4E}">
      <dgm:prSet/>
      <dgm:spPr/>
      <dgm:t>
        <a:bodyPr/>
        <a:lstStyle/>
        <a:p>
          <a:endParaRPr lang="en-US"/>
        </a:p>
      </dgm:t>
    </dgm:pt>
    <dgm:pt modelId="{62FBD2DA-0BFE-4717-9AD7-6ECD48B422FF}">
      <dgm:prSet phldrT="[Text]"/>
      <dgm:spPr/>
      <dgm:t>
        <a:bodyPr/>
        <a:lstStyle/>
        <a:p>
          <a:r>
            <a:rPr lang="en-US" b="1" dirty="0">
              <a:latin typeface="+mj-lt"/>
            </a:rPr>
            <a:t>The Ach binds to </a:t>
          </a:r>
          <a:r>
            <a:rPr lang="en-US" b="1" u="sng" dirty="0">
              <a:latin typeface="+mj-lt"/>
            </a:rPr>
            <a:t>sarcolemma</a:t>
          </a:r>
          <a:r>
            <a:rPr lang="en-US" b="1" dirty="0">
              <a:latin typeface="+mj-lt"/>
            </a:rPr>
            <a:t> and </a:t>
          </a:r>
          <a:r>
            <a:rPr lang="en-US" b="1" dirty="0">
              <a:solidFill>
                <a:srgbClr val="C00000"/>
              </a:solidFill>
              <a:latin typeface="+mj-lt"/>
            </a:rPr>
            <a:t>opens gated channels</a:t>
          </a:r>
          <a:r>
            <a:rPr lang="en-US" b="1" dirty="0">
              <a:latin typeface="+mj-lt"/>
            </a:rPr>
            <a:t>.</a:t>
          </a:r>
          <a:endParaRPr lang="en-US" b="1" dirty="0"/>
        </a:p>
      </dgm:t>
    </dgm:pt>
    <dgm:pt modelId="{FD943114-A1C2-4185-A9CB-302F56862973}" type="parTrans" cxnId="{F91979B7-8D6E-434C-9E35-FC414B93F171}">
      <dgm:prSet/>
      <dgm:spPr/>
      <dgm:t>
        <a:bodyPr/>
        <a:lstStyle/>
        <a:p>
          <a:endParaRPr lang="en-US"/>
        </a:p>
      </dgm:t>
    </dgm:pt>
    <dgm:pt modelId="{172C8553-DD5D-474F-AF8B-761E6B75D497}" type="sibTrans" cxnId="{F91979B7-8D6E-434C-9E35-FC414B93F171}">
      <dgm:prSet/>
      <dgm:spPr/>
      <dgm:t>
        <a:bodyPr/>
        <a:lstStyle/>
        <a:p>
          <a:endParaRPr lang="en-US"/>
        </a:p>
      </dgm:t>
    </dgm:pt>
    <dgm:pt modelId="{A1A74C89-A4D7-4AD5-9F55-AFB84F50DD43}">
      <dgm:prSet phldrT="[Text]"/>
      <dgm:spPr/>
      <dgm:t>
        <a:bodyPr/>
        <a:lstStyle/>
        <a:p>
          <a:r>
            <a:rPr lang="en-US" b="1" dirty="0">
              <a:latin typeface="+mj-lt"/>
            </a:rPr>
            <a:t>Large amounts of </a:t>
          </a:r>
          <a:r>
            <a:rPr lang="en-US" b="1" dirty="0">
              <a:solidFill>
                <a:srgbClr val="C00000"/>
              </a:solidFill>
              <a:latin typeface="+mj-lt"/>
            </a:rPr>
            <a:t>Na</a:t>
          </a:r>
          <a:r>
            <a:rPr lang="en-US" b="1" baseline="30000" dirty="0">
              <a:solidFill>
                <a:srgbClr val="C00000"/>
              </a:solidFill>
              <a:latin typeface="+mj-lt"/>
            </a:rPr>
            <a:t>+</a:t>
          </a:r>
          <a:r>
            <a:rPr lang="en-US" b="1" dirty="0">
              <a:solidFill>
                <a:srgbClr val="C00000"/>
              </a:solidFill>
              <a:latin typeface="+mj-lt"/>
            </a:rPr>
            <a:t> enter the cell</a:t>
          </a:r>
          <a:r>
            <a:rPr lang="en-US" b="1" dirty="0">
              <a:latin typeface="+mj-lt"/>
            </a:rPr>
            <a:t> and initiates and AP.</a:t>
          </a:r>
          <a:endParaRPr lang="en-US" b="1" dirty="0"/>
        </a:p>
      </dgm:t>
    </dgm:pt>
    <dgm:pt modelId="{1727E63E-57F6-4C23-BBA2-2262212241E5}" type="parTrans" cxnId="{E1CB1B91-242F-465B-A78D-FC3E870EAE47}">
      <dgm:prSet/>
      <dgm:spPr/>
      <dgm:t>
        <a:bodyPr/>
        <a:lstStyle/>
        <a:p>
          <a:endParaRPr lang="en-US"/>
        </a:p>
      </dgm:t>
    </dgm:pt>
    <dgm:pt modelId="{57547441-08BF-43B1-ACAF-435C2DCF664C}" type="sibTrans" cxnId="{E1CB1B91-242F-465B-A78D-FC3E870EAE47}">
      <dgm:prSet/>
      <dgm:spPr/>
      <dgm:t>
        <a:bodyPr/>
        <a:lstStyle/>
        <a:p>
          <a:endParaRPr lang="en-US"/>
        </a:p>
      </dgm:t>
    </dgm:pt>
    <dgm:pt modelId="{FCBE85D7-928D-4991-A90B-A33763FA7BC1}">
      <dgm:prSet phldrT="[Text]"/>
      <dgm:spPr/>
      <dgm:t>
        <a:bodyPr/>
        <a:lstStyle/>
        <a:p>
          <a:r>
            <a:rPr lang="en-US" b="1" dirty="0">
              <a:latin typeface="+mj-lt"/>
            </a:rPr>
            <a:t>AP travels along the sarcolemma the same as in a nerve cell.</a:t>
          </a:r>
          <a:endParaRPr lang="en-US" b="1" dirty="0"/>
        </a:p>
      </dgm:t>
    </dgm:pt>
    <dgm:pt modelId="{9AE6D762-08F8-4DEC-B61E-71D7C2A26C33}" type="parTrans" cxnId="{9B700099-9507-45C7-8ECF-4802271F9055}">
      <dgm:prSet/>
      <dgm:spPr/>
      <dgm:t>
        <a:bodyPr/>
        <a:lstStyle/>
        <a:p>
          <a:endParaRPr lang="en-US"/>
        </a:p>
      </dgm:t>
    </dgm:pt>
    <dgm:pt modelId="{9096CA08-F871-4E2A-867B-7A8E772A1EB3}" type="sibTrans" cxnId="{9B700099-9507-45C7-8ECF-4802271F9055}">
      <dgm:prSet/>
      <dgm:spPr/>
      <dgm:t>
        <a:bodyPr/>
        <a:lstStyle/>
        <a:p>
          <a:endParaRPr lang="en-US"/>
        </a:p>
      </dgm:t>
    </dgm:pt>
    <dgm:pt modelId="{5F49BA08-022E-4773-BBC5-A26BE79EF443}">
      <dgm:prSet phldrT="[Text]"/>
      <dgm:spPr/>
      <dgm:t>
        <a:bodyPr/>
        <a:lstStyle/>
        <a:p>
          <a:r>
            <a:rPr lang="en-US" b="1" dirty="0">
              <a:latin typeface="+mj-lt"/>
            </a:rPr>
            <a:t>AP causes </a:t>
          </a:r>
          <a:r>
            <a:rPr lang="en-US" b="1" dirty="0">
              <a:solidFill>
                <a:srgbClr val="C00000"/>
              </a:solidFill>
              <a:latin typeface="+mj-lt"/>
            </a:rPr>
            <a:t>depolarization</a:t>
          </a:r>
          <a:r>
            <a:rPr lang="en-US" b="1" dirty="0">
              <a:latin typeface="+mj-lt"/>
            </a:rPr>
            <a:t> and triggers </a:t>
          </a:r>
          <a:r>
            <a:rPr lang="en-US" b="1" dirty="0">
              <a:solidFill>
                <a:srgbClr val="C00000"/>
              </a:solidFill>
              <a:latin typeface="+mj-lt"/>
            </a:rPr>
            <a:t>release of Ca</a:t>
          </a:r>
          <a:r>
            <a:rPr lang="en-US" b="1" baseline="30000" dirty="0">
              <a:latin typeface="+mj-lt"/>
            </a:rPr>
            <a:t>++</a:t>
          </a:r>
          <a:r>
            <a:rPr lang="en-US" b="1" dirty="0">
              <a:latin typeface="+mj-lt"/>
            </a:rPr>
            <a:t> from the </a:t>
          </a:r>
          <a:r>
            <a:rPr lang="en-US" b="1" u="sng" dirty="0">
              <a:latin typeface="+mj-lt"/>
            </a:rPr>
            <a:t>sarcoplasmic reticulum</a:t>
          </a:r>
          <a:endParaRPr lang="en-US" b="1" u="sng" dirty="0"/>
        </a:p>
      </dgm:t>
    </dgm:pt>
    <dgm:pt modelId="{2CEABD36-8188-4B2D-810A-FA5A410DE5ED}" type="parTrans" cxnId="{13776724-F5ED-481C-B783-8D2B2845F61D}">
      <dgm:prSet/>
      <dgm:spPr/>
      <dgm:t>
        <a:bodyPr/>
        <a:lstStyle/>
        <a:p>
          <a:endParaRPr lang="en-US"/>
        </a:p>
      </dgm:t>
    </dgm:pt>
    <dgm:pt modelId="{28A142B3-C0CD-47C4-9195-DBFD4CCFA2A9}" type="sibTrans" cxnId="{13776724-F5ED-481C-B783-8D2B2845F61D}">
      <dgm:prSet/>
      <dgm:spPr/>
      <dgm:t>
        <a:bodyPr/>
        <a:lstStyle/>
        <a:p>
          <a:endParaRPr lang="en-US"/>
        </a:p>
      </dgm:t>
    </dgm:pt>
    <dgm:pt modelId="{9BE4B2DA-8996-482C-9526-21A016738D4D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  <a:latin typeface="+mj-lt"/>
            </a:rPr>
            <a:t>Ca</a:t>
          </a:r>
          <a:r>
            <a:rPr lang="en-US" b="1" baseline="30000" dirty="0">
              <a:solidFill>
                <a:srgbClr val="C00000"/>
              </a:solidFill>
              <a:latin typeface="+mj-lt"/>
            </a:rPr>
            <a:t>++</a:t>
          </a:r>
          <a:r>
            <a:rPr lang="en-US" b="1" dirty="0">
              <a:solidFill>
                <a:srgbClr val="C00000"/>
              </a:solidFill>
              <a:latin typeface="+mj-lt"/>
            </a:rPr>
            <a:t>  initiates the contraction cycle.</a:t>
          </a:r>
          <a:endParaRPr lang="en-US" b="1" dirty="0">
            <a:solidFill>
              <a:srgbClr val="C00000"/>
            </a:solidFill>
          </a:endParaRPr>
        </a:p>
      </dgm:t>
    </dgm:pt>
    <dgm:pt modelId="{CC661501-1738-461C-AA88-31C3DE6EFDEE}" type="parTrans" cxnId="{737ADB9E-6294-4995-B4A9-D88153625654}">
      <dgm:prSet/>
      <dgm:spPr/>
      <dgm:t>
        <a:bodyPr/>
        <a:lstStyle/>
        <a:p>
          <a:endParaRPr lang="en-US"/>
        </a:p>
      </dgm:t>
    </dgm:pt>
    <dgm:pt modelId="{75E8BCC3-05B8-4B2D-B0FF-3797547D21EB}" type="sibTrans" cxnId="{737ADB9E-6294-4995-B4A9-D88153625654}">
      <dgm:prSet/>
      <dgm:spPr/>
      <dgm:t>
        <a:bodyPr/>
        <a:lstStyle/>
        <a:p>
          <a:endParaRPr lang="en-US"/>
        </a:p>
      </dgm:t>
    </dgm:pt>
    <dgm:pt modelId="{716C0B25-9F8E-4C87-8DC5-EB4469CED3BF}">
      <dgm:prSet phldrT="[Text]"/>
      <dgm:spPr/>
      <dgm:t>
        <a:bodyPr/>
        <a:lstStyle/>
        <a:p>
          <a:r>
            <a:rPr lang="en-US" b="1" dirty="0">
              <a:latin typeface="+mj-lt"/>
            </a:rPr>
            <a:t>After contraction, </a:t>
          </a:r>
          <a:r>
            <a:rPr lang="en-US" b="1" dirty="0">
              <a:solidFill>
                <a:srgbClr val="C00000"/>
              </a:solidFill>
              <a:latin typeface="+mj-lt"/>
            </a:rPr>
            <a:t>Ca</a:t>
          </a:r>
          <a:r>
            <a:rPr lang="en-US" b="1" baseline="30000" dirty="0">
              <a:solidFill>
                <a:srgbClr val="C00000"/>
              </a:solidFill>
              <a:latin typeface="+mj-lt"/>
            </a:rPr>
            <a:t>++</a:t>
          </a:r>
          <a:r>
            <a:rPr lang="en-US" b="1" dirty="0">
              <a:solidFill>
                <a:srgbClr val="C00000"/>
              </a:solidFill>
              <a:latin typeface="+mj-lt"/>
            </a:rPr>
            <a:t> ions are reabsorbed </a:t>
          </a:r>
          <a:r>
            <a:rPr lang="en-US" b="1" dirty="0">
              <a:latin typeface="+mj-lt"/>
            </a:rPr>
            <a:t>by the sarcoplasmic reticulum.</a:t>
          </a:r>
          <a:endParaRPr lang="en-US" b="1" dirty="0"/>
        </a:p>
      </dgm:t>
    </dgm:pt>
    <dgm:pt modelId="{806615A8-1D30-4059-B482-FE455BA8E027}" type="parTrans" cxnId="{9306C844-E0E2-4331-AFC1-10993239E02F}">
      <dgm:prSet/>
      <dgm:spPr/>
      <dgm:t>
        <a:bodyPr/>
        <a:lstStyle/>
        <a:p>
          <a:endParaRPr lang="en-US"/>
        </a:p>
      </dgm:t>
    </dgm:pt>
    <dgm:pt modelId="{62759A01-9802-44C0-A064-55BD8D225D94}" type="sibTrans" cxnId="{9306C844-E0E2-4331-AFC1-10993239E02F}">
      <dgm:prSet/>
      <dgm:spPr/>
      <dgm:t>
        <a:bodyPr/>
        <a:lstStyle/>
        <a:p>
          <a:endParaRPr lang="en-US"/>
        </a:p>
      </dgm:t>
    </dgm:pt>
    <dgm:pt modelId="{4C3E4BCB-F738-4217-8691-746A8BB5357B}" type="pres">
      <dgm:prSet presAssocID="{B3C4B14E-8A55-4FE4-B245-22D2C5CA5CAA}" presName="Name0" presStyleCnt="0">
        <dgm:presLayoutVars>
          <dgm:dir/>
          <dgm:resizeHandles val="exact"/>
        </dgm:presLayoutVars>
      </dgm:prSet>
      <dgm:spPr/>
    </dgm:pt>
    <dgm:pt modelId="{DA90CC0C-AF0C-41E5-8B9E-4D65B0C3B909}" type="pres">
      <dgm:prSet presAssocID="{B3C4B14E-8A55-4FE4-B245-22D2C5CA5CAA}" presName="cycle" presStyleCnt="0"/>
      <dgm:spPr/>
    </dgm:pt>
    <dgm:pt modelId="{7AB30E2F-CD63-4F9D-81B9-3B200B0A5E06}" type="pres">
      <dgm:prSet presAssocID="{001CCB92-B6D1-4AE3-93C5-5FA66FF98788}" presName="nodeFirstNode" presStyleLbl="node1" presStyleIdx="0" presStyleCnt="8" custScaleX="146702" custScaleY="117941" custRadScaleRad="100567" custRadScaleInc="-13698">
        <dgm:presLayoutVars>
          <dgm:bulletEnabled val="1"/>
        </dgm:presLayoutVars>
      </dgm:prSet>
      <dgm:spPr/>
    </dgm:pt>
    <dgm:pt modelId="{7A129502-5DDF-420D-9DB5-C389EDB8DD70}" type="pres">
      <dgm:prSet presAssocID="{984E9CC1-9A55-4588-A623-F0C3972C0030}" presName="sibTransFirstNode" presStyleLbl="bgShp" presStyleIdx="0" presStyleCnt="1"/>
      <dgm:spPr/>
    </dgm:pt>
    <dgm:pt modelId="{FAFA1769-FECB-499B-96DC-3A92EE2AA935}" type="pres">
      <dgm:prSet presAssocID="{4EEBE39F-A1F5-4EB4-88E0-AE62D032C7F0}" presName="nodeFollowingNodes" presStyleLbl="node1" presStyleIdx="1" presStyleCnt="8" custScaleX="125725" custScaleY="133508" custRadScaleRad="108126" custRadScaleInc="37753">
        <dgm:presLayoutVars>
          <dgm:bulletEnabled val="1"/>
        </dgm:presLayoutVars>
      </dgm:prSet>
      <dgm:spPr/>
    </dgm:pt>
    <dgm:pt modelId="{197674F8-4C3E-42E4-B487-1F9C3971EC1D}" type="pres">
      <dgm:prSet presAssocID="{62FBD2DA-0BFE-4717-9AD7-6ECD48B422FF}" presName="nodeFollowingNodes" presStyleLbl="node1" presStyleIdx="2" presStyleCnt="8" custScaleX="120370" custScaleY="123352" custRadScaleRad="95660" custRadScaleInc="11222">
        <dgm:presLayoutVars>
          <dgm:bulletEnabled val="1"/>
        </dgm:presLayoutVars>
      </dgm:prSet>
      <dgm:spPr/>
    </dgm:pt>
    <dgm:pt modelId="{97E18CF4-31D3-4E03-9C85-B1A73D000607}" type="pres">
      <dgm:prSet presAssocID="{A1A74C89-A4D7-4AD5-9F55-AFB84F50DD43}" presName="nodeFollowingNodes" presStyleLbl="node1" presStyleIdx="3" presStyleCnt="8" custScaleX="125723" custScaleY="133506" custRadScaleRad="104582" custRadScaleInc="-13537">
        <dgm:presLayoutVars>
          <dgm:bulletEnabled val="1"/>
        </dgm:presLayoutVars>
      </dgm:prSet>
      <dgm:spPr/>
    </dgm:pt>
    <dgm:pt modelId="{C660EF65-1EE6-4B56-B7EF-16C4F6942E06}" type="pres">
      <dgm:prSet presAssocID="{FCBE85D7-928D-4991-A90B-A33763FA7BC1}" presName="nodeFollowingNodes" presStyleLbl="node1" presStyleIdx="4" presStyleCnt="8" custScaleX="113166" custScaleY="124538" custRadScaleRad="92464" custRadScaleInc="23122">
        <dgm:presLayoutVars>
          <dgm:bulletEnabled val="1"/>
        </dgm:presLayoutVars>
      </dgm:prSet>
      <dgm:spPr/>
    </dgm:pt>
    <dgm:pt modelId="{607DF8FD-76BA-4719-98FB-974E95B57E05}" type="pres">
      <dgm:prSet presAssocID="{5F49BA08-022E-4773-BBC5-A26BE79EF443}" presName="nodeFollowingNodes" presStyleLbl="node1" presStyleIdx="5" presStyleCnt="8" custScaleX="128126" custScaleY="127836" custRadScaleRad="126288" custRadScaleInc="37821">
        <dgm:presLayoutVars>
          <dgm:bulletEnabled val="1"/>
        </dgm:presLayoutVars>
      </dgm:prSet>
      <dgm:spPr/>
    </dgm:pt>
    <dgm:pt modelId="{5A2501D0-2245-499F-9EBA-615FC92FCAED}" type="pres">
      <dgm:prSet presAssocID="{9BE4B2DA-8996-482C-9526-21A016738D4D}" presName="nodeFollowingNodes" presStyleLbl="node1" presStyleIdx="6" presStyleCnt="8" custScaleX="135911" custScaleY="121239" custRadScaleRad="123674" custRadScaleInc="-1523">
        <dgm:presLayoutVars>
          <dgm:bulletEnabled val="1"/>
        </dgm:presLayoutVars>
      </dgm:prSet>
      <dgm:spPr/>
    </dgm:pt>
    <dgm:pt modelId="{CD22024E-9C3B-43F6-BE2F-CB377225A073}" type="pres">
      <dgm:prSet presAssocID="{716C0B25-9F8E-4C87-8DC5-EB4469CED3BF}" presName="nodeFollowingNodes" presStyleLbl="node1" presStyleIdx="7" presStyleCnt="8" custScaleX="133521" custScaleY="152373" custRadScaleRad="133197" custRadScaleInc="-40199">
        <dgm:presLayoutVars>
          <dgm:bulletEnabled val="1"/>
        </dgm:presLayoutVars>
      </dgm:prSet>
      <dgm:spPr/>
    </dgm:pt>
  </dgm:ptLst>
  <dgm:cxnLst>
    <dgm:cxn modelId="{D514DAD6-8670-4782-A3A6-92C66037CC4E}" srcId="{B3C4B14E-8A55-4FE4-B245-22D2C5CA5CAA}" destId="{4EEBE39F-A1F5-4EB4-88E0-AE62D032C7F0}" srcOrd="1" destOrd="0" parTransId="{D4B2157C-8B8D-4DCF-9F51-959473F609CE}" sibTransId="{ACD300AD-BEFA-4FFE-B26C-92EE0DBDD338}"/>
    <dgm:cxn modelId="{E1CB1B91-242F-465B-A78D-FC3E870EAE47}" srcId="{B3C4B14E-8A55-4FE4-B245-22D2C5CA5CAA}" destId="{A1A74C89-A4D7-4AD5-9F55-AFB84F50DD43}" srcOrd="3" destOrd="0" parTransId="{1727E63E-57F6-4C23-BBA2-2262212241E5}" sibTransId="{57547441-08BF-43B1-ACAF-435C2DCF664C}"/>
    <dgm:cxn modelId="{9B700099-9507-45C7-8ECF-4802271F9055}" srcId="{B3C4B14E-8A55-4FE4-B245-22D2C5CA5CAA}" destId="{FCBE85D7-928D-4991-A90B-A33763FA7BC1}" srcOrd="4" destOrd="0" parTransId="{9AE6D762-08F8-4DEC-B61E-71D7C2A26C33}" sibTransId="{9096CA08-F871-4E2A-867B-7A8E772A1EB3}"/>
    <dgm:cxn modelId="{B2A21D43-9211-402E-BD7B-ACD1AB086C02}" type="presOf" srcId="{5F49BA08-022E-4773-BBC5-A26BE79EF443}" destId="{607DF8FD-76BA-4719-98FB-974E95B57E05}" srcOrd="0" destOrd="0" presId="urn:microsoft.com/office/officeart/2005/8/layout/cycle3"/>
    <dgm:cxn modelId="{778FAFDD-3DBF-4540-A27A-8C1443EBAEB2}" type="presOf" srcId="{A1A74C89-A4D7-4AD5-9F55-AFB84F50DD43}" destId="{97E18CF4-31D3-4E03-9C85-B1A73D000607}" srcOrd="0" destOrd="0" presId="urn:microsoft.com/office/officeart/2005/8/layout/cycle3"/>
    <dgm:cxn modelId="{45C6307A-6447-4684-BD67-5999D2C0903B}" type="presOf" srcId="{4EEBE39F-A1F5-4EB4-88E0-AE62D032C7F0}" destId="{FAFA1769-FECB-499B-96DC-3A92EE2AA935}" srcOrd="0" destOrd="0" presId="urn:microsoft.com/office/officeart/2005/8/layout/cycle3"/>
    <dgm:cxn modelId="{EEE523A8-1416-49C8-8131-FADEEFCABC99}" type="presOf" srcId="{001CCB92-B6D1-4AE3-93C5-5FA66FF98788}" destId="{7AB30E2F-CD63-4F9D-81B9-3B200B0A5E06}" srcOrd="0" destOrd="0" presId="urn:microsoft.com/office/officeart/2005/8/layout/cycle3"/>
    <dgm:cxn modelId="{AEFE2149-6E91-4267-8045-8A759419B7A2}" type="presOf" srcId="{FCBE85D7-928D-4991-A90B-A33763FA7BC1}" destId="{C660EF65-1EE6-4B56-B7EF-16C4F6942E06}" srcOrd="0" destOrd="0" presId="urn:microsoft.com/office/officeart/2005/8/layout/cycle3"/>
    <dgm:cxn modelId="{737ADB9E-6294-4995-B4A9-D88153625654}" srcId="{B3C4B14E-8A55-4FE4-B245-22D2C5CA5CAA}" destId="{9BE4B2DA-8996-482C-9526-21A016738D4D}" srcOrd="6" destOrd="0" parTransId="{CC661501-1738-461C-AA88-31C3DE6EFDEE}" sibTransId="{75E8BCC3-05B8-4B2D-B0FF-3797547D21EB}"/>
    <dgm:cxn modelId="{1A042C2B-82D5-4877-ACE5-422390770D26}" type="presOf" srcId="{B3C4B14E-8A55-4FE4-B245-22D2C5CA5CAA}" destId="{4C3E4BCB-F738-4217-8691-746A8BB5357B}" srcOrd="0" destOrd="0" presId="urn:microsoft.com/office/officeart/2005/8/layout/cycle3"/>
    <dgm:cxn modelId="{9306C844-E0E2-4331-AFC1-10993239E02F}" srcId="{B3C4B14E-8A55-4FE4-B245-22D2C5CA5CAA}" destId="{716C0B25-9F8E-4C87-8DC5-EB4469CED3BF}" srcOrd="7" destOrd="0" parTransId="{806615A8-1D30-4059-B482-FE455BA8E027}" sibTransId="{62759A01-9802-44C0-A064-55BD8D225D94}"/>
    <dgm:cxn modelId="{0B89AACC-8438-4D5C-954D-AA623E9E0D69}" type="presOf" srcId="{716C0B25-9F8E-4C87-8DC5-EB4469CED3BF}" destId="{CD22024E-9C3B-43F6-BE2F-CB377225A073}" srcOrd="0" destOrd="0" presId="urn:microsoft.com/office/officeart/2005/8/layout/cycle3"/>
    <dgm:cxn modelId="{05D481A1-D941-47FB-A992-6BA5B149EC40}" srcId="{B3C4B14E-8A55-4FE4-B245-22D2C5CA5CAA}" destId="{001CCB92-B6D1-4AE3-93C5-5FA66FF98788}" srcOrd="0" destOrd="0" parTransId="{9624F389-D301-422C-98FB-900669A3558A}" sibTransId="{984E9CC1-9A55-4588-A623-F0C3972C0030}"/>
    <dgm:cxn modelId="{13776724-F5ED-481C-B783-8D2B2845F61D}" srcId="{B3C4B14E-8A55-4FE4-B245-22D2C5CA5CAA}" destId="{5F49BA08-022E-4773-BBC5-A26BE79EF443}" srcOrd="5" destOrd="0" parTransId="{2CEABD36-8188-4B2D-810A-FA5A410DE5ED}" sibTransId="{28A142B3-C0CD-47C4-9195-DBFD4CCFA2A9}"/>
    <dgm:cxn modelId="{F91979B7-8D6E-434C-9E35-FC414B93F171}" srcId="{B3C4B14E-8A55-4FE4-B245-22D2C5CA5CAA}" destId="{62FBD2DA-0BFE-4717-9AD7-6ECD48B422FF}" srcOrd="2" destOrd="0" parTransId="{FD943114-A1C2-4185-A9CB-302F56862973}" sibTransId="{172C8553-DD5D-474F-AF8B-761E6B75D497}"/>
    <dgm:cxn modelId="{8F9F26B5-4ACF-4A46-B4EB-E2A253689224}" type="presOf" srcId="{9BE4B2DA-8996-482C-9526-21A016738D4D}" destId="{5A2501D0-2245-499F-9EBA-615FC92FCAED}" srcOrd="0" destOrd="0" presId="urn:microsoft.com/office/officeart/2005/8/layout/cycle3"/>
    <dgm:cxn modelId="{ED60E318-F5EA-46F9-A88B-7F9C75915D02}" type="presOf" srcId="{984E9CC1-9A55-4588-A623-F0C3972C0030}" destId="{7A129502-5DDF-420D-9DB5-C389EDB8DD70}" srcOrd="0" destOrd="0" presId="urn:microsoft.com/office/officeart/2005/8/layout/cycle3"/>
    <dgm:cxn modelId="{8BD26ADE-6ACF-49CF-9991-1FBD2653E7A6}" type="presOf" srcId="{62FBD2DA-0BFE-4717-9AD7-6ECD48B422FF}" destId="{197674F8-4C3E-42E4-B487-1F9C3971EC1D}" srcOrd="0" destOrd="0" presId="urn:microsoft.com/office/officeart/2005/8/layout/cycle3"/>
    <dgm:cxn modelId="{92E16B2F-2563-4510-B0BD-7930CB5F10C1}" type="presParOf" srcId="{4C3E4BCB-F738-4217-8691-746A8BB5357B}" destId="{DA90CC0C-AF0C-41E5-8B9E-4D65B0C3B909}" srcOrd="0" destOrd="0" presId="urn:microsoft.com/office/officeart/2005/8/layout/cycle3"/>
    <dgm:cxn modelId="{58D294D8-1875-49D2-A59E-AB68C2AB866A}" type="presParOf" srcId="{DA90CC0C-AF0C-41E5-8B9E-4D65B0C3B909}" destId="{7AB30E2F-CD63-4F9D-81B9-3B200B0A5E06}" srcOrd="0" destOrd="0" presId="urn:microsoft.com/office/officeart/2005/8/layout/cycle3"/>
    <dgm:cxn modelId="{1C41DC47-15CD-45F9-A798-B03F1CBBEC09}" type="presParOf" srcId="{DA90CC0C-AF0C-41E5-8B9E-4D65B0C3B909}" destId="{7A129502-5DDF-420D-9DB5-C389EDB8DD70}" srcOrd="1" destOrd="0" presId="urn:microsoft.com/office/officeart/2005/8/layout/cycle3"/>
    <dgm:cxn modelId="{9102CD33-7304-4235-8AA5-D851FC59A50E}" type="presParOf" srcId="{DA90CC0C-AF0C-41E5-8B9E-4D65B0C3B909}" destId="{FAFA1769-FECB-499B-96DC-3A92EE2AA935}" srcOrd="2" destOrd="0" presId="urn:microsoft.com/office/officeart/2005/8/layout/cycle3"/>
    <dgm:cxn modelId="{DF243508-7B07-4076-BFE6-5200F39187C0}" type="presParOf" srcId="{DA90CC0C-AF0C-41E5-8B9E-4D65B0C3B909}" destId="{197674F8-4C3E-42E4-B487-1F9C3971EC1D}" srcOrd="3" destOrd="0" presId="urn:microsoft.com/office/officeart/2005/8/layout/cycle3"/>
    <dgm:cxn modelId="{9648E9FA-6274-4D80-BD68-CCC6752B5751}" type="presParOf" srcId="{DA90CC0C-AF0C-41E5-8B9E-4D65B0C3B909}" destId="{97E18CF4-31D3-4E03-9C85-B1A73D000607}" srcOrd="4" destOrd="0" presId="urn:microsoft.com/office/officeart/2005/8/layout/cycle3"/>
    <dgm:cxn modelId="{28D280BD-3530-4C34-AD6B-3A1A87EA3308}" type="presParOf" srcId="{DA90CC0C-AF0C-41E5-8B9E-4D65B0C3B909}" destId="{C660EF65-1EE6-4B56-B7EF-16C4F6942E06}" srcOrd="5" destOrd="0" presId="urn:microsoft.com/office/officeart/2005/8/layout/cycle3"/>
    <dgm:cxn modelId="{B14484C6-3E90-4C49-BBAD-14041B57F54B}" type="presParOf" srcId="{DA90CC0C-AF0C-41E5-8B9E-4D65B0C3B909}" destId="{607DF8FD-76BA-4719-98FB-974E95B57E05}" srcOrd="6" destOrd="0" presId="urn:microsoft.com/office/officeart/2005/8/layout/cycle3"/>
    <dgm:cxn modelId="{904704C6-DE23-4F5F-BA16-3271B63C09AF}" type="presParOf" srcId="{DA90CC0C-AF0C-41E5-8B9E-4D65B0C3B909}" destId="{5A2501D0-2245-499F-9EBA-615FC92FCAED}" srcOrd="7" destOrd="0" presId="urn:microsoft.com/office/officeart/2005/8/layout/cycle3"/>
    <dgm:cxn modelId="{3DF751B9-0444-4F55-BDAB-F6D5754C5052}" type="presParOf" srcId="{DA90CC0C-AF0C-41E5-8B9E-4D65B0C3B909}" destId="{CD22024E-9C3B-43F6-BE2F-CB377225A073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513D47-4373-4C3E-B742-3CC882F04E8D}" type="doc">
      <dgm:prSet loTypeId="urn:microsoft.com/office/officeart/2005/8/layout/bProcess3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429223-DF1E-40D5-B18E-D6D85AD92118}">
      <dgm:prSet phldrT="[Text]" custT="1"/>
      <dgm:spPr/>
      <dgm:t>
        <a:bodyPr/>
        <a:lstStyle/>
        <a:p>
          <a:r>
            <a:rPr lang="en-US" sz="1600" b="1" dirty="0"/>
            <a:t> once the </a:t>
          </a:r>
          <a:r>
            <a:rPr lang="en-US" sz="1600" b="1" dirty="0">
              <a:solidFill>
                <a:srgbClr val="C00000"/>
              </a:solidFill>
            </a:rPr>
            <a:t>calcium binds to troponin</a:t>
          </a:r>
          <a:r>
            <a:rPr lang="en-US" sz="1600" b="1" dirty="0"/>
            <a:t> conformational change takes place</a:t>
          </a:r>
        </a:p>
        <a:p>
          <a:r>
            <a:rPr lang="en-US" sz="1100" b="1" dirty="0">
              <a:solidFill>
                <a:schemeClr val="bg1">
                  <a:lumMod val="50000"/>
                </a:schemeClr>
              </a:solidFill>
            </a:rPr>
            <a:t>(tropomyosin moves away</a:t>
          </a:r>
          <a:r>
            <a:rPr lang="en-US" sz="1100" b="1" baseline="0" dirty="0">
              <a:solidFill>
                <a:schemeClr val="bg1">
                  <a:lumMod val="50000"/>
                </a:schemeClr>
              </a:solidFill>
            </a:rPr>
            <a:t> from myosin active site on actin )</a:t>
          </a:r>
          <a:r>
            <a:rPr lang="en-US" sz="1100" b="1" dirty="0">
              <a:solidFill>
                <a:schemeClr val="bg1">
                  <a:lumMod val="50000"/>
                </a:schemeClr>
              </a:solidFill>
            </a:rPr>
            <a:t> </a:t>
          </a:r>
        </a:p>
      </dgm:t>
    </dgm:pt>
    <dgm:pt modelId="{09536FEF-2289-4993-8FD5-7531D9D4D762}" type="parTrans" cxnId="{9033FC41-CAF7-4477-801F-157A9A31FF19}">
      <dgm:prSet/>
      <dgm:spPr/>
      <dgm:t>
        <a:bodyPr/>
        <a:lstStyle/>
        <a:p>
          <a:endParaRPr lang="en-US"/>
        </a:p>
      </dgm:t>
    </dgm:pt>
    <dgm:pt modelId="{5C65B4FF-8BC4-46ED-A533-B5638405BDBD}" type="sibTrans" cxnId="{9033FC41-CAF7-4477-801F-157A9A31FF19}">
      <dgm:prSet/>
      <dgm:spPr/>
      <dgm:t>
        <a:bodyPr/>
        <a:lstStyle/>
        <a:p>
          <a:endParaRPr lang="en-US"/>
        </a:p>
      </dgm:t>
    </dgm:pt>
    <dgm:pt modelId="{2D8D3A46-55B1-45C2-A675-DC741D8AAB94}">
      <dgm:prSet phldrT="[Text]" custT="1"/>
      <dgm:spPr/>
      <dgm:t>
        <a:bodyPr/>
        <a:lstStyle/>
        <a:p>
          <a:r>
            <a:rPr lang="en-US" sz="1400" b="1" dirty="0">
              <a:solidFill>
                <a:srgbClr val="C00000"/>
              </a:solidFill>
            </a:rPr>
            <a:t>myosin</a:t>
          </a:r>
          <a:r>
            <a:rPr lang="en-US" sz="1400" b="1" dirty="0"/>
            <a:t> will come and </a:t>
          </a:r>
          <a:r>
            <a:rPr lang="en-US" sz="1400" b="1" dirty="0">
              <a:solidFill>
                <a:srgbClr val="C00000"/>
              </a:solidFill>
            </a:rPr>
            <a:t>bind with the actin</a:t>
          </a:r>
          <a:r>
            <a:rPr lang="en-US" sz="1400" b="1" dirty="0"/>
            <a:t> since the active site of actin is exposed now and</a:t>
          </a:r>
          <a:r>
            <a:rPr lang="en-US" sz="1400" b="1" baseline="0" dirty="0"/>
            <a:t> form a </a:t>
          </a:r>
        </a:p>
        <a:p>
          <a:r>
            <a:rPr lang="en-US" sz="1600" b="1" baseline="0" dirty="0">
              <a:solidFill>
                <a:srgbClr val="C00000"/>
              </a:solidFill>
            </a:rPr>
            <a:t>CROSS BRIDGE</a:t>
          </a:r>
          <a:endParaRPr lang="ar-SA" sz="1600" b="1" dirty="0">
            <a:solidFill>
              <a:srgbClr val="C00000"/>
            </a:solidFill>
          </a:endParaRPr>
        </a:p>
        <a:p>
          <a:pPr rtl="1"/>
          <a:r>
            <a:rPr lang="ar-SA" sz="1400" b="1" dirty="0"/>
            <a:t>- مجرد ما يرتبط المايوسين والأكتين تبدأ </a:t>
          </a:r>
          <a:r>
            <a:rPr lang="en-US" sz="1400" b="1" dirty="0"/>
            <a:t>“</a:t>
          </a:r>
          <a:r>
            <a:rPr lang="ar-SA" sz="1400" b="1" dirty="0"/>
            <a:t>عملية الانقباض بالحدوث وليس الانقباض بحد ذاته</a:t>
          </a:r>
          <a:r>
            <a:rPr lang="en-US" sz="1400" b="1" dirty="0"/>
            <a:t>”</a:t>
          </a:r>
        </a:p>
      </dgm:t>
    </dgm:pt>
    <dgm:pt modelId="{2A00AFCA-6ABC-49D8-BBB2-886EA114C14F}" type="parTrans" cxnId="{EB3C9A47-BB26-4CAB-B05F-70A199D712D7}">
      <dgm:prSet/>
      <dgm:spPr/>
      <dgm:t>
        <a:bodyPr/>
        <a:lstStyle/>
        <a:p>
          <a:endParaRPr lang="en-US"/>
        </a:p>
      </dgm:t>
    </dgm:pt>
    <dgm:pt modelId="{A17E0108-61FD-47E9-A4B2-1D45A85B5EF0}" type="sibTrans" cxnId="{EB3C9A47-BB26-4CAB-B05F-70A199D712D7}">
      <dgm:prSet/>
      <dgm:spPr/>
      <dgm:t>
        <a:bodyPr/>
        <a:lstStyle/>
        <a:p>
          <a:endParaRPr lang="en-US"/>
        </a:p>
      </dgm:t>
    </dgm:pt>
    <dgm:pt modelId="{FB26A668-D099-453F-88F2-D094B582482F}">
      <dgm:prSet phldrT="[Text]" custT="1"/>
      <dgm:spPr/>
      <dgm:t>
        <a:bodyPr/>
        <a:lstStyle/>
        <a:p>
          <a:r>
            <a:rPr lang="en-US" sz="1800" b="1" dirty="0"/>
            <a:t> Right after myosin bind with actin, the myosin will use the energy that’s stored inside it by change it from chemical to mechanical and </a:t>
          </a:r>
          <a:r>
            <a:rPr lang="en-US" sz="1800" b="1" dirty="0">
              <a:solidFill>
                <a:srgbClr val="C00000"/>
              </a:solidFill>
            </a:rPr>
            <a:t>break</a:t>
          </a:r>
          <a:r>
            <a:rPr lang="en-US" sz="1800" b="1" baseline="0" dirty="0">
              <a:solidFill>
                <a:srgbClr val="C00000"/>
              </a:solidFill>
            </a:rPr>
            <a:t> ATP to</a:t>
          </a:r>
          <a:r>
            <a:rPr lang="en-US" sz="1800" b="1" dirty="0">
              <a:solidFill>
                <a:srgbClr val="C00000"/>
              </a:solidFill>
            </a:rPr>
            <a:t> (ADP+P)</a:t>
          </a:r>
          <a:r>
            <a:rPr lang="en-US" sz="1800" b="1" baseline="0" dirty="0">
              <a:solidFill>
                <a:srgbClr val="C00000"/>
              </a:solidFill>
            </a:rPr>
            <a:t> by ATPase </a:t>
          </a:r>
          <a:r>
            <a:rPr lang="en-US" sz="1800" b="1" dirty="0">
              <a:solidFill>
                <a:srgbClr val="C00000"/>
              </a:solidFill>
            </a:rPr>
            <a:t> </a:t>
          </a:r>
          <a:r>
            <a:rPr lang="en-US" sz="1100" b="1" dirty="0">
              <a:solidFill>
                <a:schemeClr val="tx1">
                  <a:lumMod val="65000"/>
                  <a:lumOff val="35000"/>
                </a:schemeClr>
              </a:solidFill>
            </a:rPr>
            <a:t>(they</a:t>
          </a:r>
          <a:r>
            <a:rPr lang="en-US" sz="105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kept in head )</a:t>
          </a:r>
          <a:r>
            <a:rPr lang="en-US" sz="1800" b="1" dirty="0"/>
            <a:t>. </a:t>
          </a:r>
        </a:p>
      </dgm:t>
    </dgm:pt>
    <dgm:pt modelId="{0D8912D7-B84B-4C2C-AA04-BA37A0D96DD2}" type="parTrans" cxnId="{2607258E-5E6E-4FFD-9B5D-DFF62FC169A7}">
      <dgm:prSet/>
      <dgm:spPr/>
      <dgm:t>
        <a:bodyPr/>
        <a:lstStyle/>
        <a:p>
          <a:endParaRPr lang="en-US"/>
        </a:p>
      </dgm:t>
    </dgm:pt>
    <dgm:pt modelId="{54BCB4C1-6634-44F9-A8BD-F9224202FD1B}" type="sibTrans" cxnId="{2607258E-5E6E-4FFD-9B5D-DFF62FC169A7}">
      <dgm:prSet/>
      <dgm:spPr/>
      <dgm:t>
        <a:bodyPr/>
        <a:lstStyle/>
        <a:p>
          <a:endParaRPr lang="en-US"/>
        </a:p>
      </dgm:t>
    </dgm:pt>
    <dgm:pt modelId="{CFDC2E41-2724-402B-9449-B308258D6276}">
      <dgm:prSet phldrT="[Text]" custT="1"/>
      <dgm:spPr/>
      <dgm:t>
        <a:bodyPr/>
        <a:lstStyle/>
        <a:p>
          <a:r>
            <a:rPr lang="en-US" sz="1400" b="1" dirty="0"/>
            <a:t>When (ADP+P) are released </a:t>
          </a:r>
          <a:r>
            <a:rPr lang="en-US" sz="1400" b="1" dirty="0">
              <a:solidFill>
                <a:schemeClr val="bg1">
                  <a:lumMod val="65000"/>
                </a:schemeClr>
              </a:solidFill>
            </a:rPr>
            <a:t>(dropped) </a:t>
          </a:r>
          <a:r>
            <a:rPr lang="en-US" sz="1400" b="1" dirty="0"/>
            <a:t>,the </a:t>
          </a:r>
          <a:r>
            <a:rPr lang="en-US" sz="1400" b="1" dirty="0">
              <a:solidFill>
                <a:srgbClr val="C00000"/>
              </a:solidFill>
            </a:rPr>
            <a:t>head of myosin will bend </a:t>
          </a:r>
          <a:r>
            <a:rPr lang="en-US" sz="1400" b="1" dirty="0"/>
            <a:t>&gt; this movement is called:</a:t>
          </a:r>
        </a:p>
        <a:p>
          <a:r>
            <a:rPr lang="en-US" sz="1400" b="1" dirty="0"/>
            <a:t> </a:t>
          </a:r>
          <a:r>
            <a:rPr lang="en-US" sz="1800" b="1" dirty="0">
              <a:solidFill>
                <a:srgbClr val="C00000"/>
              </a:solidFill>
            </a:rPr>
            <a:t>[ power stroke ]. </a:t>
          </a:r>
          <a:endParaRPr lang="en-US" sz="1400" b="1" dirty="0">
            <a:solidFill>
              <a:srgbClr val="C00000"/>
            </a:solidFill>
          </a:endParaRPr>
        </a:p>
      </dgm:t>
    </dgm:pt>
    <dgm:pt modelId="{4992C4FF-F574-4B9C-8186-D1DECF74CDD6}" type="parTrans" cxnId="{097B1C5F-8F26-40B0-BF60-BE2D8F0095F0}">
      <dgm:prSet/>
      <dgm:spPr/>
      <dgm:t>
        <a:bodyPr/>
        <a:lstStyle/>
        <a:p>
          <a:endParaRPr lang="en-US"/>
        </a:p>
      </dgm:t>
    </dgm:pt>
    <dgm:pt modelId="{1601FFAF-EA48-480B-B58C-57A5A3CDF03C}" type="sibTrans" cxnId="{097B1C5F-8F26-40B0-BF60-BE2D8F0095F0}">
      <dgm:prSet/>
      <dgm:spPr/>
      <dgm:t>
        <a:bodyPr/>
        <a:lstStyle/>
        <a:p>
          <a:endParaRPr lang="en-US"/>
        </a:p>
      </dgm:t>
    </dgm:pt>
    <dgm:pt modelId="{B2512176-AB61-4B92-AB43-1D861ECF0440}">
      <dgm:prSet phldrT="[Text]" custT="1"/>
      <dgm:spPr/>
      <dgm:t>
        <a:bodyPr/>
        <a:lstStyle/>
        <a:p>
          <a:r>
            <a:rPr lang="en-US" sz="1400" b="1" dirty="0">
              <a:solidFill>
                <a:srgbClr val="C00000"/>
              </a:solidFill>
            </a:rPr>
            <a:t>To detachment </a:t>
          </a:r>
          <a:r>
            <a:rPr lang="en-US" sz="1400" b="1" dirty="0"/>
            <a:t>the actin from the myosin we need a </a:t>
          </a:r>
          <a:r>
            <a:rPr lang="en-US" sz="1400" b="1" dirty="0">
              <a:solidFill>
                <a:srgbClr val="C00000"/>
              </a:solidFill>
            </a:rPr>
            <a:t>new ATP</a:t>
          </a:r>
        </a:p>
        <a:p>
          <a:endParaRPr lang="en-US" sz="1400" b="1" dirty="0"/>
        </a:p>
        <a:p>
          <a:pPr rtl="1"/>
          <a:r>
            <a:rPr lang="ar-SA" sz="1400" b="1" dirty="0"/>
            <a:t>- مع كُل عملية انقباض نحتاج </a:t>
          </a:r>
          <a:r>
            <a:rPr lang="en-US" sz="1400" b="1" dirty="0"/>
            <a:t>ATP </a:t>
          </a:r>
          <a:r>
            <a:rPr lang="ar-SA" sz="1400" b="1" dirty="0"/>
            <a:t> جديد لفصل الأكتين عن الميوسين ثم يرتبط الميوسين مع أكتين أخر.</a:t>
          </a:r>
        </a:p>
        <a:p>
          <a:pPr rtl="1"/>
          <a:r>
            <a:rPr lang="ar-SA" sz="1400" b="1" dirty="0"/>
            <a:t>-في حال استنفاذ ال</a:t>
          </a:r>
          <a:r>
            <a:rPr lang="en-US" sz="1400" b="1" dirty="0"/>
            <a:t>ATP </a:t>
          </a:r>
          <a:r>
            <a:rPr lang="ar-SA" sz="1400" b="1" dirty="0"/>
            <a:t> لن ينفصل الأكتين عن الميوسين مما يؤدي إلى جعل العضلة منقبضة</a:t>
          </a:r>
          <a:endParaRPr lang="en-US" sz="1400" b="1" dirty="0"/>
        </a:p>
      </dgm:t>
    </dgm:pt>
    <dgm:pt modelId="{17D9EA8D-F9E8-4625-A42B-DD15A2F72882}" type="parTrans" cxnId="{9F085599-DF99-42B5-BC87-C3270481889B}">
      <dgm:prSet/>
      <dgm:spPr/>
      <dgm:t>
        <a:bodyPr/>
        <a:lstStyle/>
        <a:p>
          <a:endParaRPr lang="en-US"/>
        </a:p>
      </dgm:t>
    </dgm:pt>
    <dgm:pt modelId="{3A9972AD-C82E-4512-8C87-F1BBBB58428E}" type="sibTrans" cxnId="{9F085599-DF99-42B5-BC87-C3270481889B}">
      <dgm:prSet/>
      <dgm:spPr/>
      <dgm:t>
        <a:bodyPr/>
        <a:lstStyle/>
        <a:p>
          <a:endParaRPr lang="en-US"/>
        </a:p>
      </dgm:t>
    </dgm:pt>
    <dgm:pt modelId="{389438C3-6EB7-4053-87DD-12BCE10AD1F8}">
      <dgm:prSet phldrT="[Text]" custT="1"/>
      <dgm:spPr/>
      <dgm:t>
        <a:bodyPr/>
        <a:lstStyle/>
        <a:p>
          <a:r>
            <a:rPr lang="en-US" sz="1400" b="1" dirty="0"/>
            <a:t>In this stage the </a:t>
          </a:r>
          <a:r>
            <a:rPr lang="en-US" sz="1400" b="1" dirty="0">
              <a:solidFill>
                <a:srgbClr val="C00000"/>
              </a:solidFill>
            </a:rPr>
            <a:t>myosin become active again </a:t>
          </a:r>
          <a:r>
            <a:rPr lang="en-US" sz="1400" b="1" dirty="0"/>
            <a:t>so it </a:t>
          </a:r>
          <a:r>
            <a:rPr lang="en-US" sz="1400" b="1" dirty="0">
              <a:solidFill>
                <a:srgbClr val="C00000"/>
              </a:solidFill>
            </a:rPr>
            <a:t>bind to another actin</a:t>
          </a:r>
          <a:r>
            <a:rPr lang="en-US" sz="1400" b="1" dirty="0"/>
            <a:t> and “cycle repeated” </a:t>
          </a:r>
        </a:p>
      </dgm:t>
    </dgm:pt>
    <dgm:pt modelId="{CFDD41E6-8704-4EFF-A853-F89C940860B3}" type="parTrans" cxnId="{52356193-F385-4F05-83C4-4FCC90FF256D}">
      <dgm:prSet/>
      <dgm:spPr/>
      <dgm:t>
        <a:bodyPr/>
        <a:lstStyle/>
        <a:p>
          <a:endParaRPr lang="en-US"/>
        </a:p>
      </dgm:t>
    </dgm:pt>
    <dgm:pt modelId="{10E69EAD-597E-4F21-8D16-E713A0E80ADD}" type="sibTrans" cxnId="{52356193-F385-4F05-83C4-4FCC90FF256D}">
      <dgm:prSet/>
      <dgm:spPr/>
      <dgm:t>
        <a:bodyPr/>
        <a:lstStyle/>
        <a:p>
          <a:endParaRPr lang="en-US"/>
        </a:p>
      </dgm:t>
    </dgm:pt>
    <dgm:pt modelId="{43961806-001E-433C-B2A0-719D3C9C50BB}" type="pres">
      <dgm:prSet presAssocID="{5D513D47-4373-4C3E-B742-3CC882F04E8D}" presName="Name0" presStyleCnt="0">
        <dgm:presLayoutVars>
          <dgm:dir/>
          <dgm:resizeHandles val="exact"/>
        </dgm:presLayoutVars>
      </dgm:prSet>
      <dgm:spPr/>
    </dgm:pt>
    <dgm:pt modelId="{E030F0D0-997A-4F73-9CA3-ECF2D363B58C}" type="pres">
      <dgm:prSet presAssocID="{F4429223-DF1E-40D5-B18E-D6D85AD92118}" presName="node" presStyleLbl="node1" presStyleIdx="0" presStyleCnt="6">
        <dgm:presLayoutVars>
          <dgm:bulletEnabled val="1"/>
        </dgm:presLayoutVars>
      </dgm:prSet>
      <dgm:spPr/>
    </dgm:pt>
    <dgm:pt modelId="{F1AB52AD-4351-4F89-8C8F-A10D8158CB41}" type="pres">
      <dgm:prSet presAssocID="{5C65B4FF-8BC4-46ED-A533-B5638405BDBD}" presName="sibTrans" presStyleLbl="sibTrans1D1" presStyleIdx="0" presStyleCnt="5"/>
      <dgm:spPr/>
    </dgm:pt>
    <dgm:pt modelId="{F4724A6A-5FB2-450B-BDCC-4CB0DE64BDD1}" type="pres">
      <dgm:prSet presAssocID="{5C65B4FF-8BC4-46ED-A533-B5638405BDBD}" presName="connectorText" presStyleLbl="sibTrans1D1" presStyleIdx="0" presStyleCnt="5"/>
      <dgm:spPr/>
    </dgm:pt>
    <dgm:pt modelId="{CF680CD2-2CE3-4C2F-B838-E63BED63B54F}" type="pres">
      <dgm:prSet presAssocID="{2D8D3A46-55B1-45C2-A675-DC741D8AAB94}" presName="node" presStyleLbl="node1" presStyleIdx="1" presStyleCnt="6">
        <dgm:presLayoutVars>
          <dgm:bulletEnabled val="1"/>
        </dgm:presLayoutVars>
      </dgm:prSet>
      <dgm:spPr/>
    </dgm:pt>
    <dgm:pt modelId="{12BD56CC-2F37-42B4-AFA7-8726D4968B1E}" type="pres">
      <dgm:prSet presAssocID="{A17E0108-61FD-47E9-A4B2-1D45A85B5EF0}" presName="sibTrans" presStyleLbl="sibTrans1D1" presStyleIdx="1" presStyleCnt="5"/>
      <dgm:spPr/>
    </dgm:pt>
    <dgm:pt modelId="{03DF2C6E-4140-49B7-933C-99FBE12DC6E3}" type="pres">
      <dgm:prSet presAssocID="{A17E0108-61FD-47E9-A4B2-1D45A85B5EF0}" presName="connectorText" presStyleLbl="sibTrans1D1" presStyleIdx="1" presStyleCnt="5"/>
      <dgm:spPr/>
    </dgm:pt>
    <dgm:pt modelId="{6189CAA2-32CC-4A20-BFCA-3EE851F3CAE3}" type="pres">
      <dgm:prSet presAssocID="{FB26A668-D099-453F-88F2-D094B582482F}" presName="node" presStyleLbl="node1" presStyleIdx="2" presStyleCnt="6">
        <dgm:presLayoutVars>
          <dgm:bulletEnabled val="1"/>
        </dgm:presLayoutVars>
      </dgm:prSet>
      <dgm:spPr/>
    </dgm:pt>
    <dgm:pt modelId="{6F2BA67A-B817-4F98-8FE4-B77F91AE31E9}" type="pres">
      <dgm:prSet presAssocID="{54BCB4C1-6634-44F9-A8BD-F9224202FD1B}" presName="sibTrans" presStyleLbl="sibTrans1D1" presStyleIdx="2" presStyleCnt="5"/>
      <dgm:spPr/>
    </dgm:pt>
    <dgm:pt modelId="{8F744534-5657-4EE3-81D4-608983813C9A}" type="pres">
      <dgm:prSet presAssocID="{54BCB4C1-6634-44F9-A8BD-F9224202FD1B}" presName="connectorText" presStyleLbl="sibTrans1D1" presStyleIdx="2" presStyleCnt="5"/>
      <dgm:spPr/>
    </dgm:pt>
    <dgm:pt modelId="{9091CDEF-3E31-4ED5-A34E-79D9E4C355E2}" type="pres">
      <dgm:prSet presAssocID="{CFDC2E41-2724-402B-9449-B308258D6276}" presName="node" presStyleLbl="node1" presStyleIdx="3" presStyleCnt="6">
        <dgm:presLayoutVars>
          <dgm:bulletEnabled val="1"/>
        </dgm:presLayoutVars>
      </dgm:prSet>
      <dgm:spPr/>
    </dgm:pt>
    <dgm:pt modelId="{409555B7-19E1-4AC9-90FB-BCE3E1FB4451}" type="pres">
      <dgm:prSet presAssocID="{1601FFAF-EA48-480B-B58C-57A5A3CDF03C}" presName="sibTrans" presStyleLbl="sibTrans1D1" presStyleIdx="3" presStyleCnt="5"/>
      <dgm:spPr/>
    </dgm:pt>
    <dgm:pt modelId="{19BEE59A-9DED-4FDC-B7FD-977D9FFFF125}" type="pres">
      <dgm:prSet presAssocID="{1601FFAF-EA48-480B-B58C-57A5A3CDF03C}" presName="connectorText" presStyleLbl="sibTrans1D1" presStyleIdx="3" presStyleCnt="5"/>
      <dgm:spPr/>
    </dgm:pt>
    <dgm:pt modelId="{57748ABB-E13B-4741-8DE9-1405CFE750E3}" type="pres">
      <dgm:prSet presAssocID="{B2512176-AB61-4B92-AB43-1D861ECF0440}" presName="node" presStyleLbl="node1" presStyleIdx="4" presStyleCnt="6">
        <dgm:presLayoutVars>
          <dgm:bulletEnabled val="1"/>
        </dgm:presLayoutVars>
      </dgm:prSet>
      <dgm:spPr/>
    </dgm:pt>
    <dgm:pt modelId="{3CE67CB0-BDE9-4E4A-8B9F-5777EDD4A22E}" type="pres">
      <dgm:prSet presAssocID="{3A9972AD-C82E-4512-8C87-F1BBBB58428E}" presName="sibTrans" presStyleLbl="sibTrans1D1" presStyleIdx="4" presStyleCnt="5"/>
      <dgm:spPr/>
    </dgm:pt>
    <dgm:pt modelId="{C27E0D6E-3E65-49A9-903D-4A9C93A04BA4}" type="pres">
      <dgm:prSet presAssocID="{3A9972AD-C82E-4512-8C87-F1BBBB58428E}" presName="connectorText" presStyleLbl="sibTrans1D1" presStyleIdx="4" presStyleCnt="5"/>
      <dgm:spPr/>
    </dgm:pt>
    <dgm:pt modelId="{68726377-4F83-4901-A2F1-9311EBE96DC1}" type="pres">
      <dgm:prSet presAssocID="{389438C3-6EB7-4053-87DD-12BCE10AD1F8}" presName="node" presStyleLbl="node1" presStyleIdx="5" presStyleCnt="6">
        <dgm:presLayoutVars>
          <dgm:bulletEnabled val="1"/>
        </dgm:presLayoutVars>
      </dgm:prSet>
      <dgm:spPr/>
    </dgm:pt>
  </dgm:ptLst>
  <dgm:cxnLst>
    <dgm:cxn modelId="{C7F7E0EB-04B0-49BB-B93D-6AC544E23F94}" type="presOf" srcId="{5C65B4FF-8BC4-46ED-A533-B5638405BDBD}" destId="{F4724A6A-5FB2-450B-BDCC-4CB0DE64BDD1}" srcOrd="1" destOrd="0" presId="urn:microsoft.com/office/officeart/2005/8/layout/bProcess3"/>
    <dgm:cxn modelId="{D2644B92-D29D-48FF-8A14-AE84EDD40AB0}" type="presOf" srcId="{2D8D3A46-55B1-45C2-A675-DC741D8AAB94}" destId="{CF680CD2-2CE3-4C2F-B838-E63BED63B54F}" srcOrd="0" destOrd="0" presId="urn:microsoft.com/office/officeart/2005/8/layout/bProcess3"/>
    <dgm:cxn modelId="{DA1A1CF0-FD4F-4628-A17D-2E46C3470319}" type="presOf" srcId="{CFDC2E41-2724-402B-9449-B308258D6276}" destId="{9091CDEF-3E31-4ED5-A34E-79D9E4C355E2}" srcOrd="0" destOrd="0" presId="urn:microsoft.com/office/officeart/2005/8/layout/bProcess3"/>
    <dgm:cxn modelId="{2607258E-5E6E-4FFD-9B5D-DFF62FC169A7}" srcId="{5D513D47-4373-4C3E-B742-3CC882F04E8D}" destId="{FB26A668-D099-453F-88F2-D094B582482F}" srcOrd="2" destOrd="0" parTransId="{0D8912D7-B84B-4C2C-AA04-BA37A0D96DD2}" sibTransId="{54BCB4C1-6634-44F9-A8BD-F9224202FD1B}"/>
    <dgm:cxn modelId="{41962709-03C4-4C8E-91F3-C9887F237D46}" type="presOf" srcId="{389438C3-6EB7-4053-87DD-12BCE10AD1F8}" destId="{68726377-4F83-4901-A2F1-9311EBE96DC1}" srcOrd="0" destOrd="0" presId="urn:microsoft.com/office/officeart/2005/8/layout/bProcess3"/>
    <dgm:cxn modelId="{25C0CACA-8ED4-454C-B5BD-1D178244C859}" type="presOf" srcId="{B2512176-AB61-4B92-AB43-1D861ECF0440}" destId="{57748ABB-E13B-4741-8DE9-1405CFE750E3}" srcOrd="0" destOrd="0" presId="urn:microsoft.com/office/officeart/2005/8/layout/bProcess3"/>
    <dgm:cxn modelId="{EB3C9A47-BB26-4CAB-B05F-70A199D712D7}" srcId="{5D513D47-4373-4C3E-B742-3CC882F04E8D}" destId="{2D8D3A46-55B1-45C2-A675-DC741D8AAB94}" srcOrd="1" destOrd="0" parTransId="{2A00AFCA-6ABC-49D8-BBB2-886EA114C14F}" sibTransId="{A17E0108-61FD-47E9-A4B2-1D45A85B5EF0}"/>
    <dgm:cxn modelId="{5AC6AC22-25B6-4134-9358-99C23CB4C107}" type="presOf" srcId="{A17E0108-61FD-47E9-A4B2-1D45A85B5EF0}" destId="{12BD56CC-2F37-42B4-AFA7-8726D4968B1E}" srcOrd="0" destOrd="0" presId="urn:microsoft.com/office/officeart/2005/8/layout/bProcess3"/>
    <dgm:cxn modelId="{44686F9C-9F17-4A66-BB8B-CA91FD5069F5}" type="presOf" srcId="{A17E0108-61FD-47E9-A4B2-1D45A85B5EF0}" destId="{03DF2C6E-4140-49B7-933C-99FBE12DC6E3}" srcOrd="1" destOrd="0" presId="urn:microsoft.com/office/officeart/2005/8/layout/bProcess3"/>
    <dgm:cxn modelId="{A890DC6F-BA36-4127-8B9F-7D7939E23A06}" type="presOf" srcId="{5D513D47-4373-4C3E-B742-3CC882F04E8D}" destId="{43961806-001E-433C-B2A0-719D3C9C50BB}" srcOrd="0" destOrd="0" presId="urn:microsoft.com/office/officeart/2005/8/layout/bProcess3"/>
    <dgm:cxn modelId="{CFFEC545-7360-4F21-9E2C-5A0C81C7C1D2}" type="presOf" srcId="{54BCB4C1-6634-44F9-A8BD-F9224202FD1B}" destId="{8F744534-5657-4EE3-81D4-608983813C9A}" srcOrd="1" destOrd="0" presId="urn:microsoft.com/office/officeart/2005/8/layout/bProcess3"/>
    <dgm:cxn modelId="{52356193-F385-4F05-83C4-4FCC90FF256D}" srcId="{5D513D47-4373-4C3E-B742-3CC882F04E8D}" destId="{389438C3-6EB7-4053-87DD-12BCE10AD1F8}" srcOrd="5" destOrd="0" parTransId="{CFDD41E6-8704-4EFF-A853-F89C940860B3}" sibTransId="{10E69EAD-597E-4F21-8D16-E713A0E80ADD}"/>
    <dgm:cxn modelId="{1A9D33E0-7E7B-4E7F-824E-77AB2554F119}" type="presOf" srcId="{3A9972AD-C82E-4512-8C87-F1BBBB58428E}" destId="{C27E0D6E-3E65-49A9-903D-4A9C93A04BA4}" srcOrd="1" destOrd="0" presId="urn:microsoft.com/office/officeart/2005/8/layout/bProcess3"/>
    <dgm:cxn modelId="{B6C5F46D-79E0-47A8-ADB9-3B35081F6BC8}" type="presOf" srcId="{FB26A668-D099-453F-88F2-D094B582482F}" destId="{6189CAA2-32CC-4A20-BFCA-3EE851F3CAE3}" srcOrd="0" destOrd="0" presId="urn:microsoft.com/office/officeart/2005/8/layout/bProcess3"/>
    <dgm:cxn modelId="{097B1C5F-8F26-40B0-BF60-BE2D8F0095F0}" srcId="{5D513D47-4373-4C3E-B742-3CC882F04E8D}" destId="{CFDC2E41-2724-402B-9449-B308258D6276}" srcOrd="3" destOrd="0" parTransId="{4992C4FF-F574-4B9C-8186-D1DECF74CDD6}" sibTransId="{1601FFAF-EA48-480B-B58C-57A5A3CDF03C}"/>
    <dgm:cxn modelId="{84CD1C96-4379-40C7-ACAE-0ABF4A73EF58}" type="presOf" srcId="{3A9972AD-C82E-4512-8C87-F1BBBB58428E}" destId="{3CE67CB0-BDE9-4E4A-8B9F-5777EDD4A22E}" srcOrd="0" destOrd="0" presId="urn:microsoft.com/office/officeart/2005/8/layout/bProcess3"/>
    <dgm:cxn modelId="{10444645-BC29-408B-A42C-DDA68C8FF68E}" type="presOf" srcId="{5C65B4FF-8BC4-46ED-A533-B5638405BDBD}" destId="{F1AB52AD-4351-4F89-8C8F-A10D8158CB41}" srcOrd="0" destOrd="0" presId="urn:microsoft.com/office/officeart/2005/8/layout/bProcess3"/>
    <dgm:cxn modelId="{9033FC41-CAF7-4477-801F-157A9A31FF19}" srcId="{5D513D47-4373-4C3E-B742-3CC882F04E8D}" destId="{F4429223-DF1E-40D5-B18E-D6D85AD92118}" srcOrd="0" destOrd="0" parTransId="{09536FEF-2289-4993-8FD5-7531D9D4D762}" sibTransId="{5C65B4FF-8BC4-46ED-A533-B5638405BDBD}"/>
    <dgm:cxn modelId="{9F085599-DF99-42B5-BC87-C3270481889B}" srcId="{5D513D47-4373-4C3E-B742-3CC882F04E8D}" destId="{B2512176-AB61-4B92-AB43-1D861ECF0440}" srcOrd="4" destOrd="0" parTransId="{17D9EA8D-F9E8-4625-A42B-DD15A2F72882}" sibTransId="{3A9972AD-C82E-4512-8C87-F1BBBB58428E}"/>
    <dgm:cxn modelId="{083A16AA-AB98-4AA7-8EAB-483006C4A91B}" type="presOf" srcId="{1601FFAF-EA48-480B-B58C-57A5A3CDF03C}" destId="{409555B7-19E1-4AC9-90FB-BCE3E1FB4451}" srcOrd="0" destOrd="0" presId="urn:microsoft.com/office/officeart/2005/8/layout/bProcess3"/>
    <dgm:cxn modelId="{D526A51C-8703-4347-B4C2-B09A589D27F9}" type="presOf" srcId="{54BCB4C1-6634-44F9-A8BD-F9224202FD1B}" destId="{6F2BA67A-B817-4F98-8FE4-B77F91AE31E9}" srcOrd="0" destOrd="0" presId="urn:microsoft.com/office/officeart/2005/8/layout/bProcess3"/>
    <dgm:cxn modelId="{9AEBE53C-BB27-47B1-B1CC-75C59F5915CA}" type="presOf" srcId="{F4429223-DF1E-40D5-B18E-D6D85AD92118}" destId="{E030F0D0-997A-4F73-9CA3-ECF2D363B58C}" srcOrd="0" destOrd="0" presId="urn:microsoft.com/office/officeart/2005/8/layout/bProcess3"/>
    <dgm:cxn modelId="{7CC43868-2FE0-480B-9572-8B37E5178281}" type="presOf" srcId="{1601FFAF-EA48-480B-B58C-57A5A3CDF03C}" destId="{19BEE59A-9DED-4FDC-B7FD-977D9FFFF125}" srcOrd="1" destOrd="0" presId="urn:microsoft.com/office/officeart/2005/8/layout/bProcess3"/>
    <dgm:cxn modelId="{A4A4A71D-649B-4551-A0AF-7647AE474E91}" type="presParOf" srcId="{43961806-001E-433C-B2A0-719D3C9C50BB}" destId="{E030F0D0-997A-4F73-9CA3-ECF2D363B58C}" srcOrd="0" destOrd="0" presId="urn:microsoft.com/office/officeart/2005/8/layout/bProcess3"/>
    <dgm:cxn modelId="{A69EFD97-E3FF-41A8-96CB-2CE606E2B922}" type="presParOf" srcId="{43961806-001E-433C-B2A0-719D3C9C50BB}" destId="{F1AB52AD-4351-4F89-8C8F-A10D8158CB41}" srcOrd="1" destOrd="0" presId="urn:microsoft.com/office/officeart/2005/8/layout/bProcess3"/>
    <dgm:cxn modelId="{8A4DC060-89A4-4AF6-94FC-EBDEB13C401A}" type="presParOf" srcId="{F1AB52AD-4351-4F89-8C8F-A10D8158CB41}" destId="{F4724A6A-5FB2-450B-BDCC-4CB0DE64BDD1}" srcOrd="0" destOrd="0" presId="urn:microsoft.com/office/officeart/2005/8/layout/bProcess3"/>
    <dgm:cxn modelId="{59823C2D-BA1B-4C46-AD7A-541DC6E74D58}" type="presParOf" srcId="{43961806-001E-433C-B2A0-719D3C9C50BB}" destId="{CF680CD2-2CE3-4C2F-B838-E63BED63B54F}" srcOrd="2" destOrd="0" presId="urn:microsoft.com/office/officeart/2005/8/layout/bProcess3"/>
    <dgm:cxn modelId="{67A2863B-E103-46EA-BEE8-670E229F73ED}" type="presParOf" srcId="{43961806-001E-433C-B2A0-719D3C9C50BB}" destId="{12BD56CC-2F37-42B4-AFA7-8726D4968B1E}" srcOrd="3" destOrd="0" presId="urn:microsoft.com/office/officeart/2005/8/layout/bProcess3"/>
    <dgm:cxn modelId="{11CEBAF6-5DE8-4B60-91F6-B8275B84E748}" type="presParOf" srcId="{12BD56CC-2F37-42B4-AFA7-8726D4968B1E}" destId="{03DF2C6E-4140-49B7-933C-99FBE12DC6E3}" srcOrd="0" destOrd="0" presId="urn:microsoft.com/office/officeart/2005/8/layout/bProcess3"/>
    <dgm:cxn modelId="{731D1EF4-24DC-460E-A4CA-0E9C26BE9DC0}" type="presParOf" srcId="{43961806-001E-433C-B2A0-719D3C9C50BB}" destId="{6189CAA2-32CC-4A20-BFCA-3EE851F3CAE3}" srcOrd="4" destOrd="0" presId="urn:microsoft.com/office/officeart/2005/8/layout/bProcess3"/>
    <dgm:cxn modelId="{922422D6-A403-4394-B9E2-079659B2AC24}" type="presParOf" srcId="{43961806-001E-433C-B2A0-719D3C9C50BB}" destId="{6F2BA67A-B817-4F98-8FE4-B77F91AE31E9}" srcOrd="5" destOrd="0" presId="urn:microsoft.com/office/officeart/2005/8/layout/bProcess3"/>
    <dgm:cxn modelId="{810BD0AE-24AA-459C-B18A-CA245F9DBA46}" type="presParOf" srcId="{6F2BA67A-B817-4F98-8FE4-B77F91AE31E9}" destId="{8F744534-5657-4EE3-81D4-608983813C9A}" srcOrd="0" destOrd="0" presId="urn:microsoft.com/office/officeart/2005/8/layout/bProcess3"/>
    <dgm:cxn modelId="{E6884B9B-D97C-446D-A97B-A07A37B02148}" type="presParOf" srcId="{43961806-001E-433C-B2A0-719D3C9C50BB}" destId="{9091CDEF-3E31-4ED5-A34E-79D9E4C355E2}" srcOrd="6" destOrd="0" presId="urn:microsoft.com/office/officeart/2005/8/layout/bProcess3"/>
    <dgm:cxn modelId="{4D2F8DDA-3D2C-452E-8142-A7212004E1F2}" type="presParOf" srcId="{43961806-001E-433C-B2A0-719D3C9C50BB}" destId="{409555B7-19E1-4AC9-90FB-BCE3E1FB4451}" srcOrd="7" destOrd="0" presId="urn:microsoft.com/office/officeart/2005/8/layout/bProcess3"/>
    <dgm:cxn modelId="{90086923-CC6C-4365-8DF2-D75D60A0809C}" type="presParOf" srcId="{409555B7-19E1-4AC9-90FB-BCE3E1FB4451}" destId="{19BEE59A-9DED-4FDC-B7FD-977D9FFFF125}" srcOrd="0" destOrd="0" presId="urn:microsoft.com/office/officeart/2005/8/layout/bProcess3"/>
    <dgm:cxn modelId="{FCB7CCD3-1060-45E8-8163-BC67A38CC77B}" type="presParOf" srcId="{43961806-001E-433C-B2A0-719D3C9C50BB}" destId="{57748ABB-E13B-4741-8DE9-1405CFE750E3}" srcOrd="8" destOrd="0" presId="urn:microsoft.com/office/officeart/2005/8/layout/bProcess3"/>
    <dgm:cxn modelId="{C0E6B2D4-72AD-4494-95D9-B76E8731D8A1}" type="presParOf" srcId="{43961806-001E-433C-B2A0-719D3C9C50BB}" destId="{3CE67CB0-BDE9-4E4A-8B9F-5777EDD4A22E}" srcOrd="9" destOrd="0" presId="urn:microsoft.com/office/officeart/2005/8/layout/bProcess3"/>
    <dgm:cxn modelId="{4658F075-01E4-4583-BA6E-C3657E40BE60}" type="presParOf" srcId="{3CE67CB0-BDE9-4E4A-8B9F-5777EDD4A22E}" destId="{C27E0D6E-3E65-49A9-903D-4A9C93A04BA4}" srcOrd="0" destOrd="0" presId="urn:microsoft.com/office/officeart/2005/8/layout/bProcess3"/>
    <dgm:cxn modelId="{CABD61B8-BB33-4DAC-A789-85FAFA9A25D8}" type="presParOf" srcId="{43961806-001E-433C-B2A0-719D3C9C50BB}" destId="{68726377-4F83-4901-A2F1-9311EBE96DC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A4971-8A39-48DB-9AB5-D96D3651C312}">
      <dsp:nvSpPr>
        <dsp:cNvPr id="0" name=""/>
        <dsp:cNvSpPr/>
      </dsp:nvSpPr>
      <dsp:spPr>
        <a:xfrm>
          <a:off x="1971027" y="521405"/>
          <a:ext cx="1635727" cy="1635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7EEB2-30A8-4B2B-BEB0-9DB125B56771}">
      <dsp:nvSpPr>
        <dsp:cNvPr id="0" name=""/>
        <dsp:cNvSpPr/>
      </dsp:nvSpPr>
      <dsp:spPr>
        <a:xfrm>
          <a:off x="3626299" y="321644"/>
          <a:ext cx="485230" cy="485379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1E0FA-50ED-469D-B195-E7FF7FF21F98}">
      <dsp:nvSpPr>
        <dsp:cNvPr id="0" name=""/>
        <dsp:cNvSpPr/>
      </dsp:nvSpPr>
      <dsp:spPr>
        <a:xfrm>
          <a:off x="2028157" y="584397"/>
          <a:ext cx="1510191" cy="151007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71D13-0E95-423D-8AB3-28A47F30FD38}">
      <dsp:nvSpPr>
        <dsp:cNvPr id="0" name=""/>
        <dsp:cNvSpPr/>
      </dsp:nvSpPr>
      <dsp:spPr>
        <a:xfrm>
          <a:off x="352965" y="0"/>
          <a:ext cx="2426905" cy="485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" numCol="1" spcCol="1270" anchor="b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 </a:t>
          </a:r>
        </a:p>
      </dsp:txBody>
      <dsp:txXfrm>
        <a:off x="352965" y="0"/>
        <a:ext cx="2426905" cy="4853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A4965-81B9-413A-B4C4-75534C1D3ED9}">
      <dsp:nvSpPr>
        <dsp:cNvPr id="0" name=""/>
        <dsp:cNvSpPr/>
      </dsp:nvSpPr>
      <dsp:spPr>
        <a:xfrm>
          <a:off x="2087149" y="0"/>
          <a:ext cx="2495474" cy="24958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C3638-050B-4E7B-BB1B-7B7259EC6593}">
      <dsp:nvSpPr>
        <dsp:cNvPr id="0" name=""/>
        <dsp:cNvSpPr/>
      </dsp:nvSpPr>
      <dsp:spPr>
        <a:xfrm>
          <a:off x="2638731" y="901079"/>
          <a:ext cx="1386687" cy="69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j-lt"/>
            </a:rPr>
            <a:t>The heads of the cross-bridges bend back and forth</a:t>
          </a:r>
          <a:endParaRPr lang="en-US" sz="1400" b="1" kern="1200" dirty="0"/>
        </a:p>
      </dsp:txBody>
      <dsp:txXfrm>
        <a:off x="2638731" y="901079"/>
        <a:ext cx="1386687" cy="693177"/>
      </dsp:txXfrm>
    </dsp:sp>
    <dsp:sp modelId="{176CB194-2DB6-40D5-92CF-553A96CFCCEC}">
      <dsp:nvSpPr>
        <dsp:cNvPr id="0" name=""/>
        <dsp:cNvSpPr/>
      </dsp:nvSpPr>
      <dsp:spPr>
        <a:xfrm>
          <a:off x="1394040" y="1434053"/>
          <a:ext cx="2495474" cy="24958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DC3E5-B103-43F8-AE03-0B4F6D235DB4}">
      <dsp:nvSpPr>
        <dsp:cNvPr id="0" name=""/>
        <dsp:cNvSpPr/>
      </dsp:nvSpPr>
      <dsp:spPr>
        <a:xfrm>
          <a:off x="1948433" y="2343427"/>
          <a:ext cx="1386687" cy="69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j-lt"/>
            </a:rPr>
            <a:t>step by step walk along the actin filament</a:t>
          </a:r>
          <a:endParaRPr lang="en-US" sz="1400" b="1" kern="1200" dirty="0"/>
        </a:p>
      </dsp:txBody>
      <dsp:txXfrm>
        <a:off x="1948433" y="2343427"/>
        <a:ext cx="1386687" cy="693177"/>
      </dsp:txXfrm>
    </dsp:sp>
    <dsp:sp modelId="{32F2A037-6C79-43B1-A460-98D159C4B2D1}">
      <dsp:nvSpPr>
        <dsp:cNvPr id="0" name=""/>
        <dsp:cNvSpPr/>
      </dsp:nvSpPr>
      <dsp:spPr>
        <a:xfrm>
          <a:off x="2264761" y="3039716"/>
          <a:ext cx="2143999" cy="214485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7D576-AD3D-4997-B9E0-A0C10E2287F6}">
      <dsp:nvSpPr>
        <dsp:cNvPr id="0" name=""/>
        <dsp:cNvSpPr/>
      </dsp:nvSpPr>
      <dsp:spPr>
        <a:xfrm>
          <a:off x="2642011" y="3787850"/>
          <a:ext cx="1386687" cy="69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+mj-lt"/>
            </a:rPr>
            <a:t>pulling the ends of two successive actin filaments toward the center of the myosin filament.</a:t>
          </a:r>
          <a:endParaRPr lang="en-US" sz="1200" b="1" kern="1200" dirty="0"/>
        </a:p>
      </dsp:txBody>
      <dsp:txXfrm>
        <a:off x="2642011" y="3787850"/>
        <a:ext cx="1386687" cy="6931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B901B-2AD9-4B4B-8C79-1E84ABC66152}">
      <dsp:nvSpPr>
        <dsp:cNvPr id="0" name=""/>
        <dsp:cNvSpPr/>
      </dsp:nvSpPr>
      <dsp:spPr>
        <a:xfrm>
          <a:off x="793888" y="0"/>
          <a:ext cx="8997399" cy="223224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A35E6-F6CB-4AB0-9297-49E083579CAC}">
      <dsp:nvSpPr>
        <dsp:cNvPr id="0" name=""/>
        <dsp:cNvSpPr/>
      </dsp:nvSpPr>
      <dsp:spPr>
        <a:xfrm>
          <a:off x="129" y="669674"/>
          <a:ext cx="1549012" cy="89289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200" b="1" kern="1200" dirty="0"/>
            <a:t>When Ca is pumped back into sarcoplasmic reticulum </a:t>
          </a:r>
          <a:endParaRPr lang="ar-SA" sz="1200" b="1" kern="1200" dirty="0"/>
        </a:p>
      </dsp:txBody>
      <dsp:txXfrm>
        <a:off x="43717" y="713262"/>
        <a:ext cx="1461836" cy="805723"/>
      </dsp:txXfrm>
    </dsp:sp>
    <dsp:sp modelId="{5E9FB62B-B093-45B1-A97D-6E9025A8CA6A}">
      <dsp:nvSpPr>
        <dsp:cNvPr id="0" name=""/>
        <dsp:cNvSpPr/>
      </dsp:nvSpPr>
      <dsp:spPr>
        <a:xfrm>
          <a:off x="1758369" y="679844"/>
          <a:ext cx="1549012" cy="89289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600" b="1" kern="1200" dirty="0"/>
            <a:t>Ca detached from troponin </a:t>
          </a:r>
          <a:endParaRPr lang="ar-SA" sz="1600" b="1" kern="1200" dirty="0"/>
        </a:p>
      </dsp:txBody>
      <dsp:txXfrm>
        <a:off x="1801957" y="723432"/>
        <a:ext cx="1461836" cy="805723"/>
      </dsp:txXfrm>
    </dsp:sp>
    <dsp:sp modelId="{E50BCBC5-5772-4B36-AC7F-24474C503276}">
      <dsp:nvSpPr>
        <dsp:cNvPr id="0" name=""/>
        <dsp:cNvSpPr/>
      </dsp:nvSpPr>
      <dsp:spPr>
        <a:xfrm>
          <a:off x="3614491" y="669674"/>
          <a:ext cx="1549012" cy="89289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600" b="1" kern="1200" dirty="0"/>
            <a:t>tropomyosin return to its original position </a:t>
          </a:r>
          <a:endParaRPr lang="ar-SA" sz="1600" b="1" kern="1200" dirty="0"/>
        </a:p>
      </dsp:txBody>
      <dsp:txXfrm>
        <a:off x="3658079" y="713262"/>
        <a:ext cx="1461836" cy="805723"/>
      </dsp:txXfrm>
    </dsp:sp>
    <dsp:sp modelId="{1B26CC00-88E0-43C3-978A-DD22056E3179}">
      <dsp:nvSpPr>
        <dsp:cNvPr id="0" name=""/>
        <dsp:cNvSpPr/>
      </dsp:nvSpPr>
      <dsp:spPr>
        <a:xfrm>
          <a:off x="5421672" y="669674"/>
          <a:ext cx="1549012" cy="89289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600" b="1" kern="1200" dirty="0"/>
            <a:t>covering active site on actin</a:t>
          </a:r>
          <a:endParaRPr lang="en-US" sz="1600" b="1" kern="1200" dirty="0"/>
        </a:p>
      </dsp:txBody>
      <dsp:txXfrm>
        <a:off x="5465260" y="713262"/>
        <a:ext cx="1461836" cy="805723"/>
      </dsp:txXfrm>
    </dsp:sp>
    <dsp:sp modelId="{26D3BC5F-575E-401F-8123-DF1D9ADFE7A1}">
      <dsp:nvSpPr>
        <dsp:cNvPr id="0" name=""/>
        <dsp:cNvSpPr/>
      </dsp:nvSpPr>
      <dsp:spPr>
        <a:xfrm>
          <a:off x="7228853" y="669674"/>
          <a:ext cx="1549012" cy="89289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600" b="1" kern="1200" dirty="0"/>
            <a:t>prevent formation of cross bridge </a:t>
          </a:r>
          <a:endParaRPr lang="en-US" sz="1600" b="1" kern="1200" dirty="0"/>
        </a:p>
      </dsp:txBody>
      <dsp:txXfrm>
        <a:off x="7272441" y="713262"/>
        <a:ext cx="1461836" cy="805723"/>
      </dsp:txXfrm>
    </dsp:sp>
    <dsp:sp modelId="{53C632B6-2C7C-4430-AB48-8D49115A4E45}">
      <dsp:nvSpPr>
        <dsp:cNvPr id="0" name=""/>
        <dsp:cNvSpPr/>
      </dsp:nvSpPr>
      <dsp:spPr>
        <a:xfrm>
          <a:off x="9036034" y="669674"/>
          <a:ext cx="1549012" cy="89289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dirty="0">
              <a:solidFill>
                <a:srgbClr val="C00000"/>
              </a:solidFill>
            </a:rPr>
            <a:t>Relaxation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9079622" y="713262"/>
        <a:ext cx="1461836" cy="8057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6D0D3-82C6-4FE2-A37D-50B1EA2F174A}">
      <dsp:nvSpPr>
        <dsp:cNvPr id="0" name=""/>
        <dsp:cNvSpPr/>
      </dsp:nvSpPr>
      <dsp:spPr>
        <a:xfrm>
          <a:off x="2872274" y="1586472"/>
          <a:ext cx="3328458" cy="33284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ATP is needed for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 </a:t>
          </a:r>
          <a:r>
            <a:rPr lang="en-US" sz="2400" b="1" kern="1200" dirty="0">
              <a:solidFill>
                <a:srgbClr val="C00000"/>
              </a:solidFill>
              <a:latin typeface="+mj-lt"/>
            </a:rPr>
            <a:t>3</a:t>
          </a:r>
          <a:r>
            <a:rPr lang="en-US" sz="2400" b="1" kern="1200" dirty="0">
              <a:latin typeface="+mj-lt"/>
            </a:rPr>
            <a:t> things :</a:t>
          </a:r>
        </a:p>
      </dsp:txBody>
      <dsp:txXfrm>
        <a:off x="3359715" y="2073913"/>
        <a:ext cx="2353576" cy="2353576"/>
      </dsp:txXfrm>
    </dsp:sp>
    <dsp:sp modelId="{8F3E42AB-F0AA-4C67-AFB9-B1F7C431DDDF}">
      <dsp:nvSpPr>
        <dsp:cNvPr id="0" name=""/>
        <dsp:cNvSpPr/>
      </dsp:nvSpPr>
      <dsp:spPr>
        <a:xfrm>
          <a:off x="3704389" y="253113"/>
          <a:ext cx="1664229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</a:rPr>
            <a:t>Power stroke</a:t>
          </a:r>
        </a:p>
      </dsp:txBody>
      <dsp:txXfrm>
        <a:off x="3948110" y="496834"/>
        <a:ext cx="1176787" cy="1176787"/>
      </dsp:txXfrm>
    </dsp:sp>
    <dsp:sp modelId="{207BE46D-E522-4E1E-A68C-2CA6AAF49B12}">
      <dsp:nvSpPr>
        <dsp:cNvPr id="0" name=""/>
        <dsp:cNvSpPr/>
      </dsp:nvSpPr>
      <dsp:spPr>
        <a:xfrm>
          <a:off x="5579744" y="3501323"/>
          <a:ext cx="1664229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</a:rPr>
            <a:t>Pumping Ca++ back into the Sarcoplasmic reticulum</a:t>
          </a:r>
        </a:p>
      </dsp:txBody>
      <dsp:txXfrm>
        <a:off x="5823465" y="3745044"/>
        <a:ext cx="1176787" cy="1176787"/>
      </dsp:txXfrm>
    </dsp:sp>
    <dsp:sp modelId="{6B59B008-EFA8-45DE-9B6C-C2FCB450D94A}">
      <dsp:nvSpPr>
        <dsp:cNvPr id="0" name=""/>
        <dsp:cNvSpPr/>
      </dsp:nvSpPr>
      <dsp:spPr>
        <a:xfrm>
          <a:off x="1829034" y="3501323"/>
          <a:ext cx="1664229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</a:rPr>
            <a:t>Detachment of myosin from actin active sites</a:t>
          </a:r>
        </a:p>
      </dsp:txBody>
      <dsp:txXfrm>
        <a:off x="2072755" y="3745044"/>
        <a:ext cx="1176787" cy="1176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ED313-0470-4D2B-BDF1-95CA70E3F28F}">
      <dsp:nvSpPr>
        <dsp:cNvPr id="0" name=""/>
        <dsp:cNvSpPr/>
      </dsp:nvSpPr>
      <dsp:spPr>
        <a:xfrm>
          <a:off x="4257735" y="8655"/>
          <a:ext cx="2285729" cy="8571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C00000"/>
              </a:solidFill>
            </a:rPr>
            <a:t>Action potential </a:t>
          </a:r>
          <a:r>
            <a:rPr lang="en-US" sz="1600" kern="1200" dirty="0"/>
            <a:t>(AP) at the synaptic knob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: A</a:t>
          </a:r>
          <a:r>
            <a:rPr lang="en-US" sz="1000" kern="1200" dirty="0"/>
            <a:t> </a:t>
          </a:r>
          <a:r>
            <a:rPr lang="en-US" sz="1100" kern="1200" dirty="0"/>
            <a:t>nerve impulse reaches the </a:t>
          </a:r>
          <a:r>
            <a:rPr lang="en-US" sz="1100" i="1" kern="1200" dirty="0"/>
            <a:t>nerve terminal</a:t>
          </a:r>
          <a:endParaRPr lang="en-US" sz="1100" kern="1200" dirty="0"/>
        </a:p>
      </dsp:txBody>
      <dsp:txXfrm>
        <a:off x="4299577" y="50497"/>
        <a:ext cx="2202045" cy="773450"/>
      </dsp:txXfrm>
    </dsp:sp>
    <dsp:sp modelId="{B26644D0-6F02-4B3E-B888-8076517ED875}">
      <dsp:nvSpPr>
        <dsp:cNvPr id="0" name=""/>
        <dsp:cNvSpPr/>
      </dsp:nvSpPr>
      <dsp:spPr>
        <a:xfrm>
          <a:off x="3450517" y="480362"/>
          <a:ext cx="4012480" cy="4012480"/>
        </a:xfrm>
        <a:custGeom>
          <a:avLst/>
          <a:gdLst/>
          <a:ahLst/>
          <a:cxnLst/>
          <a:rect l="0" t="0" r="0" b="0"/>
          <a:pathLst>
            <a:path>
              <a:moveTo>
                <a:pt x="3142209" y="352585"/>
              </a:moveTo>
              <a:arcTo wR="2006240" hR="2006240" stAng="18269215" swAng="30465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86CB1-1BA1-4EC4-B696-BE97F6BB0DC4}">
      <dsp:nvSpPr>
        <dsp:cNvPr id="0" name=""/>
        <dsp:cNvSpPr/>
      </dsp:nvSpPr>
      <dsp:spPr>
        <a:xfrm>
          <a:off x="5995189" y="978332"/>
          <a:ext cx="2285729" cy="924024"/>
        </a:xfrm>
        <a:prstGeom prst="roundRect">
          <a:avLst/>
        </a:prstGeom>
        <a:solidFill>
          <a:schemeClr val="accent2">
            <a:hueOff val="-1708698"/>
            <a:satOff val="4992"/>
            <a:lumOff val="-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C00000"/>
              </a:solidFill>
            </a:rPr>
            <a:t>Ca+ channel open </a:t>
          </a:r>
          <a:r>
            <a:rPr lang="en-US" sz="1400" kern="1200" dirty="0"/>
            <a:t>(voltage-gated Ca+ channels) </a:t>
          </a:r>
          <a:r>
            <a:rPr lang="en-US" sz="1400" kern="1200" dirty="0">
              <a:solidFill>
                <a:srgbClr val="C00000"/>
              </a:solidFill>
            </a:rPr>
            <a:t>increase Ca+ permeability</a:t>
          </a:r>
        </a:p>
      </dsp:txBody>
      <dsp:txXfrm>
        <a:off x="6040296" y="1023439"/>
        <a:ext cx="2195515" cy="833810"/>
      </dsp:txXfrm>
    </dsp:sp>
    <dsp:sp modelId="{03240774-151D-4A2B-B5E9-DFEFA71400D8}">
      <dsp:nvSpPr>
        <dsp:cNvPr id="0" name=""/>
        <dsp:cNvSpPr/>
      </dsp:nvSpPr>
      <dsp:spPr>
        <a:xfrm>
          <a:off x="3549109" y="838644"/>
          <a:ext cx="4012480" cy="4012480"/>
        </a:xfrm>
        <a:custGeom>
          <a:avLst/>
          <a:gdLst/>
          <a:ahLst/>
          <a:cxnLst/>
          <a:rect l="0" t="0" r="0" b="0"/>
          <a:pathLst>
            <a:path>
              <a:moveTo>
                <a:pt x="3862745" y="1245723"/>
              </a:moveTo>
              <a:arcTo wR="2006240" hR="2006240" stAng="20263415" swAng="1052634"/>
            </a:path>
          </a:pathLst>
        </a:custGeom>
        <a:noFill/>
        <a:ln w="9525" cap="flat" cmpd="sng" algn="ctr">
          <a:solidFill>
            <a:schemeClr val="accent2">
              <a:hueOff val="-1708698"/>
              <a:satOff val="4992"/>
              <a:lumOff val="-94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0AA38-DBFC-4944-BBF6-0FB68B547858}">
      <dsp:nvSpPr>
        <dsp:cNvPr id="0" name=""/>
        <dsp:cNvSpPr/>
      </dsp:nvSpPr>
      <dsp:spPr>
        <a:xfrm>
          <a:off x="6264704" y="2880326"/>
          <a:ext cx="2285729" cy="924024"/>
        </a:xfrm>
        <a:prstGeom prst="roundRect">
          <a:avLst/>
        </a:prstGeom>
        <a:solidFill>
          <a:schemeClr val="accent2">
            <a:hueOff val="-3417396"/>
            <a:satOff val="9985"/>
            <a:lumOff val="-1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C00000"/>
              </a:solidFill>
            </a:rPr>
            <a:t>release of neurotransmitter </a:t>
          </a:r>
          <a:r>
            <a:rPr lang="en-US" sz="1400" kern="1200" dirty="0"/>
            <a:t>(NT) (Ach)</a:t>
          </a:r>
          <a:r>
            <a:rPr lang="en-US" sz="1400" kern="1200" baseline="0" dirty="0"/>
            <a:t> </a:t>
          </a:r>
          <a:r>
            <a:rPr lang="en-US" sz="1400" kern="1200" dirty="0"/>
            <a:t>from synaptic knob to synaptic cleft</a:t>
          </a:r>
        </a:p>
      </dsp:txBody>
      <dsp:txXfrm>
        <a:off x="6309811" y="2925433"/>
        <a:ext cx="2195515" cy="833810"/>
      </dsp:txXfrm>
    </dsp:sp>
    <dsp:sp modelId="{936E6663-111A-4ED2-9809-498349672242}">
      <dsp:nvSpPr>
        <dsp:cNvPr id="0" name=""/>
        <dsp:cNvSpPr/>
      </dsp:nvSpPr>
      <dsp:spPr>
        <a:xfrm>
          <a:off x="4208717" y="8209"/>
          <a:ext cx="4012480" cy="4012480"/>
        </a:xfrm>
        <a:custGeom>
          <a:avLst/>
          <a:gdLst/>
          <a:ahLst/>
          <a:cxnLst/>
          <a:rect l="0" t="0" r="0" b="0"/>
          <a:pathLst>
            <a:path>
              <a:moveTo>
                <a:pt x="2826832" y="3836984"/>
              </a:moveTo>
              <a:arcTo wR="2006240" hR="2006240" stAng="3951402" swAng="489682"/>
            </a:path>
          </a:pathLst>
        </a:custGeom>
        <a:noFill/>
        <a:ln w="9525" cap="flat" cmpd="sng" algn="ctr">
          <a:solidFill>
            <a:schemeClr val="accent2">
              <a:hueOff val="-3417396"/>
              <a:satOff val="9985"/>
              <a:lumOff val="-1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1C320-CF2E-4BD9-89B5-53C23122E111}">
      <dsp:nvSpPr>
        <dsp:cNvPr id="0" name=""/>
        <dsp:cNvSpPr/>
      </dsp:nvSpPr>
      <dsp:spPr>
        <a:xfrm>
          <a:off x="4125659" y="3962291"/>
          <a:ext cx="2549880" cy="924024"/>
        </a:xfrm>
        <a:prstGeom prst="roundRect">
          <a:avLst/>
        </a:prstGeom>
        <a:solidFill>
          <a:schemeClr val="accent2">
            <a:hueOff val="-5126094"/>
            <a:satOff val="14977"/>
            <a:lumOff val="-2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 molecule of Ach </a:t>
          </a:r>
          <a:r>
            <a:rPr lang="en-US" sz="1200" kern="1200" dirty="0">
              <a:solidFill>
                <a:srgbClr val="C00000"/>
              </a:solidFill>
            </a:rPr>
            <a:t>combines with </a:t>
          </a:r>
          <a:r>
            <a:rPr lang="en-US" sz="1200" kern="1200" dirty="0"/>
            <a:t>specific </a:t>
          </a:r>
          <a:r>
            <a:rPr lang="en-US" sz="1200" kern="1200" dirty="0">
              <a:solidFill>
                <a:srgbClr val="C00000"/>
              </a:solidFill>
            </a:rPr>
            <a:t>receptor</a:t>
          </a:r>
          <a:r>
            <a:rPr lang="en-US" sz="1200" kern="1200" dirty="0"/>
            <a:t> on the subneural cleft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+mj-lt"/>
            </a:rPr>
            <a:t>A small amount diffuses out of the synaptic space</a:t>
          </a:r>
          <a:r>
            <a:rPr lang="en-US" sz="1400" kern="1200" dirty="0">
              <a:latin typeface="+mj-lt"/>
            </a:rPr>
            <a:t>.</a:t>
          </a:r>
          <a:endParaRPr lang="en-US" sz="1400" kern="1200" dirty="0"/>
        </a:p>
      </dsp:txBody>
      <dsp:txXfrm>
        <a:off x="4170766" y="4007398"/>
        <a:ext cx="2459666" cy="833810"/>
      </dsp:txXfrm>
    </dsp:sp>
    <dsp:sp modelId="{23D69B8C-E9D2-4405-B932-E8DCC0BE0A37}">
      <dsp:nvSpPr>
        <dsp:cNvPr id="0" name=""/>
        <dsp:cNvSpPr/>
      </dsp:nvSpPr>
      <dsp:spPr>
        <a:xfrm>
          <a:off x="3533922" y="538127"/>
          <a:ext cx="4012480" cy="4012480"/>
        </a:xfrm>
        <a:custGeom>
          <a:avLst/>
          <a:gdLst/>
          <a:ahLst/>
          <a:cxnLst/>
          <a:rect l="0" t="0" r="0" b="0"/>
          <a:pathLst>
            <a:path>
              <a:moveTo>
                <a:pt x="548452" y="3384592"/>
              </a:moveTo>
              <a:arcTo wR="2006240" hR="2006240" stAng="8196259" swAng="319237"/>
            </a:path>
          </a:pathLst>
        </a:custGeom>
        <a:noFill/>
        <a:ln w="9525" cap="flat" cmpd="sng" algn="ctr">
          <a:solidFill>
            <a:schemeClr val="accent2">
              <a:hueOff val="-5126094"/>
              <a:satOff val="14977"/>
              <a:lumOff val="-2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3AEAC-C10D-9541-BFC5-93939B3FCA34}">
      <dsp:nvSpPr>
        <dsp:cNvPr id="0" name=""/>
        <dsp:cNvSpPr/>
      </dsp:nvSpPr>
      <dsp:spPr>
        <a:xfrm>
          <a:off x="2587813" y="2880327"/>
          <a:ext cx="2092705" cy="851886"/>
        </a:xfrm>
        <a:prstGeom prst="roundRect">
          <a:avLst/>
        </a:prstGeom>
        <a:solidFill>
          <a:schemeClr val="accent2">
            <a:hueOff val="-6834792"/>
            <a:satOff val="19970"/>
            <a:lumOff val="-3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Na flow to inside </a:t>
          </a:r>
          <a:r>
            <a:rPr lang="en-US" sz="1200" kern="1200" dirty="0"/>
            <a:t>to diffuse into muscle </a:t>
          </a:r>
          <a:r>
            <a:rPr lang="en-US" sz="1200" kern="1200" dirty="0">
              <a:solidFill>
                <a:srgbClr val="C00000"/>
              </a:solidFill>
            </a:rPr>
            <a:t>causing</a:t>
          </a:r>
          <a:r>
            <a:rPr lang="en-US" sz="1200" kern="1200" dirty="0"/>
            <a:t> local non-propagated potential (</a:t>
          </a:r>
          <a:r>
            <a:rPr lang="en-US" sz="1200" kern="1200" dirty="0">
              <a:solidFill>
                <a:srgbClr val="C00000"/>
              </a:solidFill>
            </a:rPr>
            <a:t>End-Plate Potential</a:t>
          </a:r>
          <a:r>
            <a:rPr lang="en-US" sz="1200" kern="1200" baseline="0" dirty="0">
              <a:solidFill>
                <a:srgbClr val="C00000"/>
              </a:solidFill>
            </a:rPr>
            <a:t>)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2629399" y="2921913"/>
        <a:ext cx="2009533" cy="768714"/>
      </dsp:txXfrm>
    </dsp:sp>
    <dsp:sp modelId="{2967484C-A7E2-354F-A006-AF1834118C62}">
      <dsp:nvSpPr>
        <dsp:cNvPr id="0" name=""/>
        <dsp:cNvSpPr/>
      </dsp:nvSpPr>
      <dsp:spPr>
        <a:xfrm>
          <a:off x="3409636" y="353973"/>
          <a:ext cx="4012480" cy="4012480"/>
        </a:xfrm>
        <a:custGeom>
          <a:avLst/>
          <a:gdLst/>
          <a:ahLst/>
          <a:cxnLst/>
          <a:rect l="0" t="0" r="0" b="0"/>
          <a:pathLst>
            <a:path>
              <a:moveTo>
                <a:pt x="26337" y="2330255"/>
              </a:moveTo>
              <a:arcTo wR="2006240" hR="2006240" stAng="10242349" swAng="1050074"/>
            </a:path>
          </a:pathLst>
        </a:custGeom>
        <a:noFill/>
        <a:ln w="9525" cap="flat" cmpd="sng" algn="ctr">
          <a:solidFill>
            <a:schemeClr val="accent2">
              <a:hueOff val="-6834792"/>
              <a:satOff val="19970"/>
              <a:lumOff val="-37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ABF78-A656-44BD-BCF0-7C056A024E05}">
      <dsp:nvSpPr>
        <dsp:cNvPr id="0" name=""/>
        <dsp:cNvSpPr/>
      </dsp:nvSpPr>
      <dsp:spPr>
        <a:xfrm>
          <a:off x="2520280" y="952931"/>
          <a:ext cx="2285729" cy="924024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C00000"/>
              </a:solidFill>
            </a:rPr>
            <a:t>End-plate</a:t>
          </a:r>
          <a:r>
            <a:rPr lang="en-US" sz="1300" kern="1200" baseline="0" dirty="0">
              <a:solidFill>
                <a:srgbClr val="C00000"/>
              </a:solidFill>
            </a:rPr>
            <a:t> potential </a:t>
          </a:r>
          <a:r>
            <a:rPr lang="en-US" sz="1300" kern="1200" baseline="0" dirty="0">
              <a:solidFill>
                <a:schemeClr val="bg1"/>
              </a:solidFill>
            </a:rPr>
            <a:t>spread &amp;</a:t>
          </a:r>
          <a:r>
            <a:rPr lang="en-US" sz="1300" kern="1200" baseline="0" dirty="0">
              <a:solidFill>
                <a:srgbClr val="C00000"/>
              </a:solidFill>
            </a:rPr>
            <a:t> </a:t>
          </a:r>
          <a:r>
            <a:rPr lang="en-US" sz="1300" kern="1200" baseline="0" dirty="0"/>
            <a:t>triggers a muscle Action potential to </a:t>
          </a:r>
          <a:r>
            <a:rPr lang="en-US" sz="1300" kern="1200" baseline="0" dirty="0">
              <a:solidFill>
                <a:srgbClr val="C00000"/>
              </a:solidFill>
            </a:rPr>
            <a:t>make contraction </a:t>
          </a:r>
          <a:endParaRPr lang="en-US" sz="1300" kern="1200" dirty="0">
            <a:solidFill>
              <a:srgbClr val="C00000"/>
            </a:solidFill>
          </a:endParaRPr>
        </a:p>
      </dsp:txBody>
      <dsp:txXfrm>
        <a:off x="2565387" y="998038"/>
        <a:ext cx="2195515" cy="833810"/>
      </dsp:txXfrm>
    </dsp:sp>
    <dsp:sp modelId="{3F26BCCE-F753-42FB-8EDD-3EC62140AA60}">
      <dsp:nvSpPr>
        <dsp:cNvPr id="0" name=""/>
        <dsp:cNvSpPr/>
      </dsp:nvSpPr>
      <dsp:spPr>
        <a:xfrm>
          <a:off x="3252864" y="532391"/>
          <a:ext cx="4012480" cy="4012480"/>
        </a:xfrm>
        <a:custGeom>
          <a:avLst/>
          <a:gdLst/>
          <a:ahLst/>
          <a:cxnLst/>
          <a:rect l="0" t="0" r="0" b="0"/>
          <a:pathLst>
            <a:path>
              <a:moveTo>
                <a:pt x="820988" y="387543"/>
              </a:moveTo>
              <a:arcTo wR="2006240" hR="2006240" stAng="14027247" swAng="282254"/>
            </a:path>
          </a:pathLst>
        </a:custGeom>
        <a:noFill/>
        <a:ln w="9525" cap="flat" cmpd="sng" algn="ctr">
          <a:solidFill>
            <a:schemeClr val="accent2">
              <a:hueOff val="-8543491"/>
              <a:satOff val="24962"/>
              <a:lumOff val="-470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513AE-6E74-2843-B5C4-E254B622741C}">
      <dsp:nvSpPr>
        <dsp:cNvPr id="0" name=""/>
        <dsp:cNvSpPr/>
      </dsp:nvSpPr>
      <dsp:spPr>
        <a:xfrm>
          <a:off x="0" y="3566367"/>
          <a:ext cx="4680520" cy="14725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</a:rPr>
            <a:t>2 Myofilaments 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Thick: </a:t>
          </a:r>
          <a:r>
            <a:rPr lang="en-US" sz="2000" b="0" u="sng" kern="1200" dirty="0">
              <a:solidFill>
                <a:srgbClr val="FF0000"/>
              </a:solidFill>
            </a:rPr>
            <a:t>Myosin</a:t>
          </a:r>
          <a:r>
            <a:rPr lang="en-US" sz="2000" b="0" kern="1200" dirty="0"/>
            <a:t>,  Thin: </a:t>
          </a:r>
          <a:r>
            <a:rPr lang="en-US" sz="2000" b="0" u="sng" kern="1200" dirty="0">
              <a:solidFill>
                <a:srgbClr val="FF0000"/>
              </a:solidFill>
            </a:rPr>
            <a:t>Actin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 </a:t>
          </a:r>
          <a:r>
            <a:rPr lang="en-US" sz="1800" b="1" kern="1200" dirty="0">
              <a:solidFill>
                <a:schemeClr val="tx1"/>
              </a:solidFill>
            </a:rPr>
            <a:t>Function : </a:t>
          </a:r>
          <a:r>
            <a:rPr lang="en-US" sz="1800" b="1" kern="1200" dirty="0"/>
            <a:t>responsible for the actual muscle contraction</a:t>
          </a:r>
          <a:endParaRPr lang="en-US" sz="1800" b="0" kern="1200" dirty="0"/>
        </a:p>
      </dsp:txBody>
      <dsp:txXfrm>
        <a:off x="0" y="3566367"/>
        <a:ext cx="4680520" cy="1472578"/>
      </dsp:txXfrm>
    </dsp:sp>
    <dsp:sp modelId="{04978E6E-1FA5-244E-B2C1-2017B7B68CB6}">
      <dsp:nvSpPr>
        <dsp:cNvPr id="0" name=""/>
        <dsp:cNvSpPr/>
      </dsp:nvSpPr>
      <dsp:spPr>
        <a:xfrm rot="10800000">
          <a:off x="0" y="2675179"/>
          <a:ext cx="4680520" cy="89996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</a:rPr>
            <a:t>Myofibril</a:t>
          </a:r>
          <a:r>
            <a:rPr lang="en-US" sz="2400" kern="1200" dirty="0"/>
            <a:t> </a:t>
          </a:r>
          <a:r>
            <a:rPr lang="en-US" sz="2000" kern="1200" dirty="0">
              <a:solidFill>
                <a:schemeClr val="tx1"/>
              </a:solidFill>
            </a:rPr>
            <a:t>(each </a:t>
          </a:r>
          <a:r>
            <a:rPr lang="en-US" sz="2000" u="sng" kern="1200" dirty="0">
              <a:solidFill>
                <a:schemeClr val="tx1"/>
              </a:solidFill>
            </a:rPr>
            <a:t>cell</a:t>
          </a:r>
          <a:r>
            <a:rPr lang="en-US" sz="2000" kern="1200" dirty="0">
              <a:solidFill>
                <a:schemeClr val="tx1"/>
              </a:solidFill>
            </a:rPr>
            <a:t> contain few hundreds to few thousands )</a:t>
          </a:r>
          <a:endParaRPr lang="en-US" sz="1050" kern="1200" dirty="0">
            <a:solidFill>
              <a:schemeClr val="tx1"/>
            </a:solidFill>
          </a:endParaRPr>
        </a:p>
      </dsp:txBody>
      <dsp:txXfrm rot="10800000">
        <a:off x="0" y="2675179"/>
        <a:ext cx="4680520" cy="584770"/>
      </dsp:txXfrm>
    </dsp:sp>
    <dsp:sp modelId="{C07346ED-E404-FB4E-B283-9B80C840BCD8}">
      <dsp:nvSpPr>
        <dsp:cNvPr id="0" name=""/>
        <dsp:cNvSpPr/>
      </dsp:nvSpPr>
      <dsp:spPr>
        <a:xfrm rot="10800000">
          <a:off x="0" y="1783991"/>
          <a:ext cx="4680520" cy="89996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</a:rPr>
            <a:t>Muscle</a:t>
          </a:r>
          <a:r>
            <a:rPr lang="en-US" sz="2400" kern="1200" baseline="0" dirty="0">
              <a:solidFill>
                <a:srgbClr val="FF0000"/>
              </a:solidFill>
            </a:rPr>
            <a:t> fiber </a:t>
          </a:r>
          <a:r>
            <a:rPr lang="en-US" sz="2400" kern="1200" baseline="0" dirty="0"/>
            <a:t>(a cell)</a:t>
          </a:r>
          <a:endParaRPr lang="en-US" sz="2400" kern="1200" dirty="0"/>
        </a:p>
      </dsp:txBody>
      <dsp:txXfrm rot="10800000">
        <a:off x="0" y="1783991"/>
        <a:ext cx="4680520" cy="584770"/>
      </dsp:txXfrm>
    </dsp:sp>
    <dsp:sp modelId="{5BE3FF3A-1E83-114F-9E35-C3196E9DF243}">
      <dsp:nvSpPr>
        <dsp:cNvPr id="0" name=""/>
        <dsp:cNvSpPr/>
      </dsp:nvSpPr>
      <dsp:spPr>
        <a:xfrm rot="10800000">
          <a:off x="0" y="892803"/>
          <a:ext cx="4680520" cy="89996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</a:rPr>
            <a:t>Fascicle</a:t>
          </a:r>
        </a:p>
      </dsp:txBody>
      <dsp:txXfrm rot="10800000">
        <a:off x="0" y="892803"/>
        <a:ext cx="4680520" cy="584770"/>
      </dsp:txXfrm>
    </dsp:sp>
    <dsp:sp modelId="{9E684CE3-55A3-104C-85AE-178562AB3C0F}">
      <dsp:nvSpPr>
        <dsp:cNvPr id="0" name=""/>
        <dsp:cNvSpPr/>
      </dsp:nvSpPr>
      <dsp:spPr>
        <a:xfrm rot="10800000">
          <a:off x="0" y="1615"/>
          <a:ext cx="4680520" cy="89996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</a:rPr>
            <a:t>Muscle</a:t>
          </a:r>
        </a:p>
      </dsp:txBody>
      <dsp:txXfrm rot="10800000">
        <a:off x="0" y="1615"/>
        <a:ext cx="4680520" cy="584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C2D5E-0878-7646-9A1B-D6535A50A3C7}">
      <dsp:nvSpPr>
        <dsp:cNvPr id="0" name=""/>
        <dsp:cNvSpPr/>
      </dsp:nvSpPr>
      <dsp:spPr>
        <a:xfrm>
          <a:off x="0" y="845317"/>
          <a:ext cx="7482683" cy="6191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Sarcolemma: </a:t>
          </a:r>
          <a:r>
            <a:rPr lang="en-US" sz="1600" b="1" kern="1200" dirty="0"/>
            <a:t>(plasma membrane) is a thin membrane enclosing a muscle fiber. </a:t>
          </a:r>
        </a:p>
      </dsp:txBody>
      <dsp:txXfrm>
        <a:off x="30226" y="875543"/>
        <a:ext cx="7422231" cy="558728"/>
      </dsp:txXfrm>
    </dsp:sp>
    <dsp:sp modelId="{E95CA0F3-E652-AB40-A9C5-9890816E2E8B}">
      <dsp:nvSpPr>
        <dsp:cNvPr id="0" name=""/>
        <dsp:cNvSpPr/>
      </dsp:nvSpPr>
      <dsp:spPr>
        <a:xfrm>
          <a:off x="0" y="1626973"/>
          <a:ext cx="7482683" cy="686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Sarcoplasm: </a:t>
          </a:r>
          <a:r>
            <a:rPr lang="en-US" sz="1600" b="1" kern="1200" dirty="0"/>
            <a:t>Matrix inside muscle fiber in which myofilaments are suspended. It is the ICF between myofibrils.</a:t>
          </a:r>
        </a:p>
      </dsp:txBody>
      <dsp:txXfrm>
        <a:off x="33509" y="1660482"/>
        <a:ext cx="7415665" cy="619427"/>
      </dsp:txXfrm>
    </dsp:sp>
    <dsp:sp modelId="{00188CDA-A641-F84C-BE3F-5E8DBEE8BD92}">
      <dsp:nvSpPr>
        <dsp:cNvPr id="0" name=""/>
        <dsp:cNvSpPr/>
      </dsp:nvSpPr>
      <dsp:spPr>
        <a:xfrm>
          <a:off x="0" y="2599568"/>
          <a:ext cx="7482683" cy="7252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Sarcoplasmic Reticulum</a:t>
          </a:r>
          <a:r>
            <a:rPr lang="en-US" sz="1600" b="1" kern="1200" dirty="0"/>
            <a:t>: specialized Endoplasmic reticulum inside sarcoplasm.</a:t>
          </a:r>
          <a:r>
            <a:rPr lang="en-US" sz="1600" b="1" kern="1200" baseline="0" dirty="0"/>
            <a:t> </a:t>
          </a:r>
          <a:r>
            <a:rPr lang="en-US" sz="1600" b="1" kern="1200" dirty="0">
              <a:solidFill>
                <a:srgbClr val="FF0000"/>
              </a:solidFill>
            </a:rPr>
            <a:t>Function :</a:t>
          </a:r>
          <a:r>
            <a:rPr lang="en-US" sz="1600" b="1" kern="1200" dirty="0"/>
            <a:t> is</a:t>
          </a:r>
          <a:r>
            <a:rPr lang="en-US" sz="1600" b="1" kern="1200" baseline="0" dirty="0"/>
            <a:t> to</a:t>
          </a:r>
          <a:r>
            <a:rPr lang="en-US" sz="1600" b="1" kern="1200" dirty="0"/>
            <a:t> release and store calcium </a:t>
          </a:r>
        </a:p>
      </dsp:txBody>
      <dsp:txXfrm>
        <a:off x="35404" y="2634972"/>
        <a:ext cx="7411875" cy="654453"/>
      </dsp:txXfrm>
    </dsp:sp>
    <dsp:sp modelId="{69913835-82CE-F74B-8BAF-A80B2A5E9B99}">
      <dsp:nvSpPr>
        <dsp:cNvPr id="0" name=""/>
        <dsp:cNvSpPr/>
      </dsp:nvSpPr>
      <dsp:spPr>
        <a:xfrm>
          <a:off x="0" y="3545211"/>
          <a:ext cx="7482683" cy="7661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</a:t>
          </a:r>
          <a:r>
            <a:rPr lang="en-US" sz="2000" b="1" kern="1200" baseline="0" dirty="0"/>
            <a:t> functional unit of myofibril is the </a:t>
          </a:r>
          <a:r>
            <a:rPr lang="en-US" sz="2000" b="1" u="sng" kern="1200" baseline="0" dirty="0">
              <a:solidFill>
                <a:srgbClr val="FF0000"/>
              </a:solidFill>
            </a:rPr>
            <a:t>Sarcomere</a:t>
          </a:r>
          <a:r>
            <a:rPr lang="en-US" sz="2000" b="1" kern="1200" baseline="0" dirty="0"/>
            <a:t> </a:t>
          </a:r>
          <a:endParaRPr lang="en-US" sz="2000" b="1" kern="1200" dirty="0"/>
        </a:p>
      </dsp:txBody>
      <dsp:txXfrm>
        <a:off x="37399" y="3582610"/>
        <a:ext cx="7407885" cy="6913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19C31-7D45-4E0B-B9E0-AFB019F87276}">
      <dsp:nvSpPr>
        <dsp:cNvPr id="0" name=""/>
        <dsp:cNvSpPr/>
      </dsp:nvSpPr>
      <dsp:spPr>
        <a:xfrm>
          <a:off x="1584171" y="771669"/>
          <a:ext cx="2966739" cy="1714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Myofibril striations </a:t>
          </a:r>
          <a:r>
            <a:rPr lang="en-US" sz="1600" b="1" kern="1200" dirty="0"/>
            <a:t>Inside each </a:t>
          </a:r>
          <a:r>
            <a:rPr lang="en-US" sz="1600" b="1" u="sng" kern="1200" dirty="0">
              <a:solidFill>
                <a:schemeClr val="tx1"/>
              </a:solidFill>
            </a:rPr>
            <a:t>sarcomere</a:t>
          </a:r>
          <a:r>
            <a:rPr lang="en-US" sz="1600" b="1" kern="1200" dirty="0"/>
            <a:t> there are </a:t>
          </a:r>
        </a:p>
      </dsp:txBody>
      <dsp:txXfrm>
        <a:off x="2018640" y="1022737"/>
        <a:ext cx="2097801" cy="1212264"/>
      </dsp:txXfrm>
    </dsp:sp>
    <dsp:sp modelId="{573D7FA1-DB3F-4D63-8EA5-C47A61DB7FA1}">
      <dsp:nvSpPr>
        <dsp:cNvPr id="0" name=""/>
        <dsp:cNvSpPr/>
      </dsp:nvSpPr>
      <dsp:spPr>
        <a:xfrm>
          <a:off x="2026592" y="0"/>
          <a:ext cx="2000688" cy="9186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C00000"/>
              </a:solidFill>
            </a:rPr>
            <a:t>I-Band: </a:t>
          </a:r>
          <a:r>
            <a:rPr lang="en-US" sz="1200" b="1" kern="1200" dirty="0">
              <a:solidFill>
                <a:schemeClr val="bg1"/>
              </a:solidFill>
            </a:rPr>
            <a:t>Light</a:t>
          </a:r>
          <a:endParaRPr lang="en-US" sz="1200" b="1" kern="1200" dirty="0">
            <a:solidFill>
              <a:srgbClr val="C0000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Formed of actin filament only</a:t>
          </a:r>
        </a:p>
      </dsp:txBody>
      <dsp:txXfrm>
        <a:off x="2319586" y="134531"/>
        <a:ext cx="1414700" cy="649575"/>
      </dsp:txXfrm>
    </dsp:sp>
    <dsp:sp modelId="{339C8064-C4FB-4CDC-8DA9-524C0D508839}">
      <dsp:nvSpPr>
        <dsp:cNvPr id="0" name=""/>
        <dsp:cNvSpPr/>
      </dsp:nvSpPr>
      <dsp:spPr>
        <a:xfrm>
          <a:off x="3464659" y="2088362"/>
          <a:ext cx="2064337" cy="8799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00000"/>
              </a:solidFill>
            </a:rPr>
            <a:t>A-Band: Dark</a:t>
          </a:r>
          <a:endParaRPr lang="en-US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Formed of actin and myosin filaments </a:t>
          </a:r>
        </a:p>
      </dsp:txBody>
      <dsp:txXfrm>
        <a:off x="3766974" y="2217230"/>
        <a:ext cx="1459707" cy="622228"/>
      </dsp:txXfrm>
    </dsp:sp>
    <dsp:sp modelId="{90E4B31B-77F6-4CCB-BD70-7093075D172F}">
      <dsp:nvSpPr>
        <dsp:cNvPr id="0" name=""/>
        <dsp:cNvSpPr/>
      </dsp:nvSpPr>
      <dsp:spPr>
        <a:xfrm>
          <a:off x="659702" y="2083266"/>
          <a:ext cx="2025183" cy="8756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C00000"/>
              </a:solidFill>
            </a:rPr>
            <a:t>H-Band: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Formed of myosin filament only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sp:txBody>
      <dsp:txXfrm>
        <a:off x="956283" y="2211495"/>
        <a:ext cx="1432021" cy="619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4C13A-F7B3-4F29-B81D-24E99E9CAE51}">
      <dsp:nvSpPr>
        <dsp:cNvPr id="0" name=""/>
        <dsp:cNvSpPr/>
      </dsp:nvSpPr>
      <dsp:spPr>
        <a:xfrm>
          <a:off x="4376" y="2190263"/>
          <a:ext cx="1398733" cy="699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Muscle proteins </a:t>
          </a:r>
        </a:p>
      </dsp:txBody>
      <dsp:txXfrm>
        <a:off x="24860" y="2210747"/>
        <a:ext cx="1357765" cy="658398"/>
      </dsp:txXfrm>
    </dsp:sp>
    <dsp:sp modelId="{0236B828-33AF-4E4E-91B8-E7108E658910}">
      <dsp:nvSpPr>
        <dsp:cNvPr id="0" name=""/>
        <dsp:cNvSpPr/>
      </dsp:nvSpPr>
      <dsp:spPr>
        <a:xfrm rot="18197948">
          <a:off x="1177015" y="2105341"/>
          <a:ext cx="1002661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1002661" y="1558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53279" y="2095860"/>
        <a:ext cx="50133" cy="50133"/>
      </dsp:txXfrm>
    </dsp:sp>
    <dsp:sp modelId="{D18EED59-A81E-4507-AEFB-FE97723AB7C5}">
      <dsp:nvSpPr>
        <dsp:cNvPr id="0" name=""/>
        <dsp:cNvSpPr/>
      </dsp:nvSpPr>
      <dsp:spPr>
        <a:xfrm>
          <a:off x="1953581" y="1187109"/>
          <a:ext cx="1398733" cy="10295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Thin filament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Made of round molecules (bead like)</a:t>
          </a:r>
        </a:p>
      </dsp:txBody>
      <dsp:txXfrm>
        <a:off x="1983737" y="1217265"/>
        <a:ext cx="1338421" cy="969281"/>
      </dsp:txXfrm>
    </dsp:sp>
    <dsp:sp modelId="{697BE45F-1DF3-4E94-8753-16DD9E79DFFD}">
      <dsp:nvSpPr>
        <dsp:cNvPr id="0" name=""/>
        <dsp:cNvSpPr/>
      </dsp:nvSpPr>
      <dsp:spPr>
        <a:xfrm rot="17625883">
          <a:off x="2931186" y="1040746"/>
          <a:ext cx="1410771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1410771" y="1558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01303" y="1021062"/>
        <a:ext cx="70538" cy="70538"/>
      </dsp:txXfrm>
    </dsp:sp>
    <dsp:sp modelId="{1CC3F134-46E9-4EC2-A3A8-B979AC5C7676}">
      <dsp:nvSpPr>
        <dsp:cNvPr id="0" name=""/>
        <dsp:cNvSpPr/>
      </dsp:nvSpPr>
      <dsp:spPr>
        <a:xfrm>
          <a:off x="3920830" y="61073"/>
          <a:ext cx="1398733" cy="6993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Actin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>
                  <a:lumMod val="50000"/>
                </a:schemeClr>
              </a:solidFill>
            </a:rPr>
            <a:t>(the main)</a:t>
          </a:r>
          <a:endParaRPr lang="en-US" sz="9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941314" y="81557"/>
        <a:ext cx="1357765" cy="658398"/>
      </dsp:txXfrm>
    </dsp:sp>
    <dsp:sp modelId="{356D97F9-191C-6E48-95B1-8FE61AB80968}">
      <dsp:nvSpPr>
        <dsp:cNvPr id="0" name=""/>
        <dsp:cNvSpPr/>
      </dsp:nvSpPr>
      <dsp:spPr>
        <a:xfrm>
          <a:off x="5319563" y="395171"/>
          <a:ext cx="559493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559493" y="1558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85322" y="396769"/>
        <a:ext cx="27974" cy="27974"/>
      </dsp:txXfrm>
    </dsp:sp>
    <dsp:sp modelId="{B810B2AE-57B2-104D-A14D-18E3EAF93CD9}">
      <dsp:nvSpPr>
        <dsp:cNvPr id="0" name=""/>
        <dsp:cNvSpPr/>
      </dsp:nvSpPr>
      <dsp:spPr>
        <a:xfrm>
          <a:off x="5879056" y="61073"/>
          <a:ext cx="1398733" cy="699366"/>
        </a:xfrm>
        <a:prstGeom prst="roundRect">
          <a:avLst>
            <a:gd name="adj" fmla="val 10000"/>
          </a:avLst>
        </a:prstGeom>
        <a:solidFill>
          <a:srgbClr val="B87E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/>
            <a:t>Composed of </a:t>
          </a:r>
          <a:r>
            <a:rPr lang="en-US" sz="1100" b="1" i="0" kern="1200" dirty="0">
              <a:solidFill>
                <a:srgbClr val="C00000"/>
              </a:solidFill>
            </a:rPr>
            <a:t>double-stranded</a:t>
          </a:r>
          <a:r>
            <a:rPr lang="en-US" sz="1100" b="1" i="0" kern="1200" dirty="0"/>
            <a:t> backbone of </a:t>
          </a:r>
          <a:r>
            <a:rPr lang="en-US" sz="1100" b="1" i="0" kern="1200" dirty="0">
              <a:solidFill>
                <a:srgbClr val="C00000"/>
              </a:solidFill>
            </a:rPr>
            <a:t>F-actin</a:t>
          </a:r>
          <a:r>
            <a:rPr lang="en-US" sz="1100" b="1" i="0" kern="1200" dirty="0"/>
            <a:t> &amp; </a:t>
          </a:r>
          <a:r>
            <a:rPr lang="en-US" sz="1100" b="1" i="0" kern="1200" dirty="0">
              <a:solidFill>
                <a:srgbClr val="C00000"/>
              </a:solidFill>
            </a:rPr>
            <a:t>tropomyosin</a:t>
          </a:r>
          <a:endParaRPr lang="en-US" sz="1100" kern="1200" dirty="0"/>
        </a:p>
      </dsp:txBody>
      <dsp:txXfrm>
        <a:off x="5899540" y="81557"/>
        <a:ext cx="1357765" cy="658398"/>
      </dsp:txXfrm>
    </dsp:sp>
    <dsp:sp modelId="{7623C0FF-4E9A-4A41-93BE-E2B68B574A9C}">
      <dsp:nvSpPr>
        <dsp:cNvPr id="0" name=""/>
        <dsp:cNvSpPr/>
      </dsp:nvSpPr>
      <dsp:spPr>
        <a:xfrm rot="19165389">
          <a:off x="3262320" y="1442882"/>
          <a:ext cx="748505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748505" y="1558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17859" y="1439754"/>
        <a:ext cx="37425" cy="37425"/>
      </dsp:txXfrm>
    </dsp:sp>
    <dsp:sp modelId="{8E5FB5FE-3231-7D49-9634-4C62846B9A07}">
      <dsp:nvSpPr>
        <dsp:cNvPr id="0" name=""/>
        <dsp:cNvSpPr/>
      </dsp:nvSpPr>
      <dsp:spPr>
        <a:xfrm>
          <a:off x="3920830" y="865345"/>
          <a:ext cx="1398733" cy="6993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Tropomyosin</a:t>
          </a:r>
        </a:p>
      </dsp:txBody>
      <dsp:txXfrm>
        <a:off x="3941314" y="885829"/>
        <a:ext cx="1357765" cy="658398"/>
      </dsp:txXfrm>
    </dsp:sp>
    <dsp:sp modelId="{78CD79A0-BACD-5F44-842B-DE8A812185DD}">
      <dsp:nvSpPr>
        <dsp:cNvPr id="0" name=""/>
        <dsp:cNvSpPr/>
      </dsp:nvSpPr>
      <dsp:spPr>
        <a:xfrm>
          <a:off x="5319563" y="1199443"/>
          <a:ext cx="559493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559493" y="1558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85322" y="1201041"/>
        <a:ext cx="27974" cy="27974"/>
      </dsp:txXfrm>
    </dsp:sp>
    <dsp:sp modelId="{5CDEE122-7248-D34C-8266-71EB59218B41}">
      <dsp:nvSpPr>
        <dsp:cNvPr id="0" name=""/>
        <dsp:cNvSpPr/>
      </dsp:nvSpPr>
      <dsp:spPr>
        <a:xfrm>
          <a:off x="5879056" y="865345"/>
          <a:ext cx="1398733" cy="699366"/>
        </a:xfrm>
        <a:prstGeom prst="roundRect">
          <a:avLst>
            <a:gd name="adj" fmla="val 10000"/>
          </a:avLst>
        </a:prstGeom>
        <a:solidFill>
          <a:srgbClr val="B87E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string which covers the active site</a:t>
          </a:r>
          <a:endParaRPr lang="en-US" sz="1100" kern="1200" dirty="0"/>
        </a:p>
      </dsp:txBody>
      <dsp:txXfrm>
        <a:off x="5899540" y="885829"/>
        <a:ext cx="1357765" cy="658398"/>
      </dsp:txXfrm>
    </dsp:sp>
    <dsp:sp modelId="{AF674DB0-21ED-4EF6-8751-55B8BBE4E8C0}">
      <dsp:nvSpPr>
        <dsp:cNvPr id="0" name=""/>
        <dsp:cNvSpPr/>
      </dsp:nvSpPr>
      <dsp:spPr>
        <a:xfrm rot="3787312">
          <a:off x="3007815" y="2247153"/>
          <a:ext cx="1257514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1257514" y="1558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05134" y="2231301"/>
        <a:ext cx="62875" cy="62875"/>
      </dsp:txXfrm>
    </dsp:sp>
    <dsp:sp modelId="{E4C1CB35-23E7-4FBF-8D93-32AB44D0E565}">
      <dsp:nvSpPr>
        <dsp:cNvPr id="0" name=""/>
        <dsp:cNvSpPr/>
      </dsp:nvSpPr>
      <dsp:spPr>
        <a:xfrm>
          <a:off x="3920830" y="2473888"/>
          <a:ext cx="1398733" cy="6993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Troponin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( 3circles) </a:t>
          </a:r>
          <a:endParaRPr lang="en-US" sz="2300" b="1" kern="1200" dirty="0"/>
        </a:p>
      </dsp:txBody>
      <dsp:txXfrm>
        <a:off x="3941314" y="2494372"/>
        <a:ext cx="1357765" cy="658398"/>
      </dsp:txXfrm>
    </dsp:sp>
    <dsp:sp modelId="{98C336DC-2AB9-C04E-B3A2-A584B943618F}">
      <dsp:nvSpPr>
        <dsp:cNvPr id="0" name=""/>
        <dsp:cNvSpPr/>
      </dsp:nvSpPr>
      <dsp:spPr>
        <a:xfrm rot="18289469">
          <a:off x="5109441" y="2405850"/>
          <a:ext cx="979737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979737" y="1558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74816" y="2396942"/>
        <a:ext cx="48986" cy="48986"/>
      </dsp:txXfrm>
    </dsp:sp>
    <dsp:sp modelId="{35F155B8-712E-EC42-A938-8CEC3BE2DD4E}">
      <dsp:nvSpPr>
        <dsp:cNvPr id="0" name=""/>
        <dsp:cNvSpPr/>
      </dsp:nvSpPr>
      <dsp:spPr>
        <a:xfrm>
          <a:off x="5879056" y="1669616"/>
          <a:ext cx="1398733" cy="699366"/>
        </a:xfrm>
        <a:prstGeom prst="roundRect">
          <a:avLst>
            <a:gd name="adj" fmla="val 10000"/>
          </a:avLst>
        </a:prstGeom>
        <a:solidFill>
          <a:srgbClr val="B87E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Troponin</a:t>
          </a:r>
          <a:r>
            <a:rPr lang="en-US" sz="1100" b="1" kern="1200" baseline="0" dirty="0"/>
            <a:t> T</a:t>
          </a:r>
          <a:r>
            <a:rPr lang="en-US" sz="1100" b="1" kern="1200" dirty="0"/>
            <a:t> binds with </a:t>
          </a:r>
          <a:r>
            <a:rPr lang="en-US" sz="1100" b="1" kern="1200" dirty="0">
              <a:solidFill>
                <a:srgbClr val="C00000"/>
              </a:solidFill>
            </a:rPr>
            <a:t>tropomyosin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(stabilizing it),  </a:t>
          </a:r>
          <a:endParaRPr lang="en-US" sz="1100" kern="1200" dirty="0"/>
        </a:p>
      </dsp:txBody>
      <dsp:txXfrm>
        <a:off x="5899540" y="1690100"/>
        <a:ext cx="1357765" cy="658398"/>
      </dsp:txXfrm>
    </dsp:sp>
    <dsp:sp modelId="{0B70F252-C848-8244-A1CC-B89A31AA1AA8}">
      <dsp:nvSpPr>
        <dsp:cNvPr id="0" name=""/>
        <dsp:cNvSpPr/>
      </dsp:nvSpPr>
      <dsp:spPr>
        <a:xfrm>
          <a:off x="5319563" y="2807986"/>
          <a:ext cx="559493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559493" y="1558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85322" y="2809584"/>
        <a:ext cx="27974" cy="27974"/>
      </dsp:txXfrm>
    </dsp:sp>
    <dsp:sp modelId="{B35C7E96-B4C6-9A45-897E-22D6125C2E0E}">
      <dsp:nvSpPr>
        <dsp:cNvPr id="0" name=""/>
        <dsp:cNvSpPr/>
      </dsp:nvSpPr>
      <dsp:spPr>
        <a:xfrm>
          <a:off x="5879056" y="2473888"/>
          <a:ext cx="1398733" cy="699366"/>
        </a:xfrm>
        <a:prstGeom prst="roundRect">
          <a:avLst>
            <a:gd name="adj" fmla="val 10000"/>
          </a:avLst>
        </a:prstGeom>
        <a:solidFill>
          <a:srgbClr val="B87E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Troponin</a:t>
          </a:r>
          <a:r>
            <a:rPr lang="en-US" sz="1100" b="1" kern="1200" baseline="0" dirty="0"/>
            <a:t> I </a:t>
          </a:r>
          <a:r>
            <a:rPr lang="en-US" sz="1100" b="1" kern="1200" dirty="0"/>
            <a:t>binds with </a:t>
          </a:r>
          <a:r>
            <a:rPr lang="en-US" sz="1100" b="1" kern="1200" dirty="0">
              <a:solidFill>
                <a:srgbClr val="C00000"/>
              </a:solidFill>
            </a:rPr>
            <a:t>Actin</a:t>
          </a:r>
          <a:endParaRPr lang="en-US" sz="1100" kern="1200" dirty="0"/>
        </a:p>
      </dsp:txBody>
      <dsp:txXfrm>
        <a:off x="5899540" y="2494372"/>
        <a:ext cx="1357765" cy="658398"/>
      </dsp:txXfrm>
    </dsp:sp>
    <dsp:sp modelId="{71E0E9D9-F660-264C-A0AF-DBC15C88A369}">
      <dsp:nvSpPr>
        <dsp:cNvPr id="0" name=""/>
        <dsp:cNvSpPr/>
      </dsp:nvSpPr>
      <dsp:spPr>
        <a:xfrm rot="3310531">
          <a:off x="5109441" y="3210122"/>
          <a:ext cx="979737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979737" y="1558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74816" y="3201214"/>
        <a:ext cx="48986" cy="48986"/>
      </dsp:txXfrm>
    </dsp:sp>
    <dsp:sp modelId="{869D37EA-B9E0-6E42-8111-6D27C5C74AE3}">
      <dsp:nvSpPr>
        <dsp:cNvPr id="0" name=""/>
        <dsp:cNvSpPr/>
      </dsp:nvSpPr>
      <dsp:spPr>
        <a:xfrm>
          <a:off x="5879056" y="3278159"/>
          <a:ext cx="1398733" cy="699366"/>
        </a:xfrm>
        <a:prstGeom prst="roundRect">
          <a:avLst>
            <a:gd name="adj" fmla="val 10000"/>
          </a:avLst>
        </a:prstGeom>
        <a:solidFill>
          <a:srgbClr val="B87E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Troponin</a:t>
          </a:r>
          <a:r>
            <a:rPr lang="en-US" sz="1100" b="1" kern="1200" baseline="0" dirty="0"/>
            <a:t> C </a:t>
          </a:r>
          <a:r>
            <a:rPr lang="en-US" sz="1100" b="1" kern="1200" dirty="0"/>
            <a:t>binds with </a:t>
          </a:r>
          <a:r>
            <a:rPr lang="en-US" sz="1100" b="1" kern="1200" dirty="0">
              <a:solidFill>
                <a:srgbClr val="C00000"/>
              </a:solidFill>
            </a:rPr>
            <a:t>calcium</a:t>
          </a:r>
          <a:r>
            <a:rPr lang="en-US" sz="1100" kern="1200" dirty="0"/>
            <a:t>.</a:t>
          </a:r>
        </a:p>
      </dsp:txBody>
      <dsp:txXfrm>
        <a:off x="5899540" y="3298643"/>
        <a:ext cx="1357765" cy="658398"/>
      </dsp:txXfrm>
    </dsp:sp>
    <dsp:sp modelId="{D3FB1FB0-1BDB-4151-8326-8C64D9E94D2F}">
      <dsp:nvSpPr>
        <dsp:cNvPr id="0" name=""/>
        <dsp:cNvSpPr/>
      </dsp:nvSpPr>
      <dsp:spPr>
        <a:xfrm rot="3767024">
          <a:off x="1071188" y="3068309"/>
          <a:ext cx="1223336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1223336" y="1558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52273" y="3053311"/>
        <a:ext cx="61166" cy="61166"/>
      </dsp:txXfrm>
    </dsp:sp>
    <dsp:sp modelId="{C5F8A6E9-F730-4557-A5D8-3C5FA712C9CF}">
      <dsp:nvSpPr>
        <dsp:cNvPr id="0" name=""/>
        <dsp:cNvSpPr/>
      </dsp:nvSpPr>
      <dsp:spPr>
        <a:xfrm>
          <a:off x="1962603" y="3278159"/>
          <a:ext cx="1398733" cy="6993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Thick filament   </a:t>
          </a:r>
        </a:p>
      </dsp:txBody>
      <dsp:txXfrm>
        <a:off x="1983087" y="3298643"/>
        <a:ext cx="1357765" cy="658398"/>
      </dsp:txXfrm>
    </dsp:sp>
    <dsp:sp modelId="{8B3FA9FE-15FF-4F93-83B6-7C7DCD138C06}">
      <dsp:nvSpPr>
        <dsp:cNvPr id="0" name=""/>
        <dsp:cNvSpPr/>
      </dsp:nvSpPr>
      <dsp:spPr>
        <a:xfrm>
          <a:off x="3361336" y="3612257"/>
          <a:ext cx="559493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559493" y="1558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27096" y="3613855"/>
        <a:ext cx="27974" cy="27974"/>
      </dsp:txXfrm>
    </dsp:sp>
    <dsp:sp modelId="{18835D16-965C-4DF0-A31F-5373E7315731}">
      <dsp:nvSpPr>
        <dsp:cNvPr id="0" name=""/>
        <dsp:cNvSpPr/>
      </dsp:nvSpPr>
      <dsp:spPr>
        <a:xfrm>
          <a:off x="3920830" y="3278159"/>
          <a:ext cx="1398733" cy="69936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Myosin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>
                  <a:lumMod val="50000"/>
                </a:schemeClr>
              </a:solidFill>
            </a:rPr>
            <a:t>(next slide) </a:t>
          </a:r>
          <a:endParaRPr lang="en-US" sz="105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941314" y="3298643"/>
        <a:ext cx="1357765" cy="6583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9C039-F0A7-4719-946F-E2CEAB58E5E9}">
      <dsp:nvSpPr>
        <dsp:cNvPr id="0" name=""/>
        <dsp:cNvSpPr/>
      </dsp:nvSpPr>
      <dsp:spPr>
        <a:xfrm>
          <a:off x="0" y="37100"/>
          <a:ext cx="5263784" cy="830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j-lt"/>
            </a:rPr>
            <a:t>Actin and myosin slide upon each other</a:t>
          </a:r>
        </a:p>
      </dsp:txBody>
      <dsp:txXfrm>
        <a:off x="24320" y="61420"/>
        <a:ext cx="4405547" cy="781716"/>
      </dsp:txXfrm>
    </dsp:sp>
    <dsp:sp modelId="{7B4642CD-C029-4965-946E-1BE4631080A9}">
      <dsp:nvSpPr>
        <dsp:cNvPr id="0" name=""/>
        <dsp:cNvSpPr/>
      </dsp:nvSpPr>
      <dsp:spPr>
        <a:xfrm>
          <a:off x="928903" y="1014880"/>
          <a:ext cx="5263784" cy="830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j-lt"/>
            </a:rPr>
            <a:t>The distance between Z discs decreases.</a:t>
          </a:r>
        </a:p>
      </dsp:txBody>
      <dsp:txXfrm>
        <a:off x="953223" y="1039200"/>
        <a:ext cx="3746509" cy="781716"/>
      </dsp:txXfrm>
    </dsp:sp>
    <dsp:sp modelId="{79F22BCE-FADC-499A-A029-022E7F442750}">
      <dsp:nvSpPr>
        <dsp:cNvPr id="0" name=""/>
        <dsp:cNvSpPr/>
      </dsp:nvSpPr>
      <dsp:spPr>
        <a:xfrm>
          <a:off x="4724052" y="652752"/>
          <a:ext cx="539731" cy="5397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845491" y="652752"/>
        <a:ext cx="296853" cy="4061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29502-5DDF-420D-9DB5-C389EDB8DD70}">
      <dsp:nvSpPr>
        <dsp:cNvPr id="0" name=""/>
        <dsp:cNvSpPr/>
      </dsp:nvSpPr>
      <dsp:spPr>
        <a:xfrm>
          <a:off x="1801004" y="-243536"/>
          <a:ext cx="6135634" cy="6135634"/>
        </a:xfrm>
        <a:prstGeom prst="circularArrow">
          <a:avLst>
            <a:gd name="adj1" fmla="val 5544"/>
            <a:gd name="adj2" fmla="val 330680"/>
            <a:gd name="adj3" fmla="val 14005565"/>
            <a:gd name="adj4" fmla="val 1724773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30E2F-CD63-4F9D-81B9-3B200B0A5E06}">
      <dsp:nvSpPr>
        <dsp:cNvPr id="0" name=""/>
        <dsp:cNvSpPr/>
      </dsp:nvSpPr>
      <dsp:spPr>
        <a:xfrm>
          <a:off x="3576986" y="-89943"/>
          <a:ext cx="2583670" cy="10385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j-lt"/>
            </a:rPr>
            <a:t>An </a:t>
          </a:r>
          <a:r>
            <a:rPr lang="en-US" sz="1300" b="1" kern="1200" dirty="0">
              <a:solidFill>
                <a:srgbClr val="C00000"/>
              </a:solidFill>
              <a:latin typeface="+mj-lt"/>
            </a:rPr>
            <a:t>action potential </a:t>
          </a:r>
          <a:r>
            <a:rPr lang="en-US" sz="1300" b="1" kern="1200" dirty="0">
              <a:latin typeface="+mj-lt"/>
            </a:rPr>
            <a:t>travels along a motor nerve to the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j-lt"/>
            </a:rPr>
            <a:t>motor end plate.</a:t>
          </a:r>
          <a:endParaRPr lang="en-US" sz="1300" b="1" kern="1200" dirty="0"/>
        </a:p>
      </dsp:txBody>
      <dsp:txXfrm>
        <a:off x="3627685" y="-39244"/>
        <a:ext cx="2482272" cy="937172"/>
      </dsp:txXfrm>
    </dsp:sp>
    <dsp:sp modelId="{FAFA1769-FECB-499B-96DC-3A92EE2AA935}">
      <dsp:nvSpPr>
        <dsp:cNvPr id="0" name=""/>
        <dsp:cNvSpPr/>
      </dsp:nvSpPr>
      <dsp:spPr>
        <a:xfrm>
          <a:off x="6465514" y="1047776"/>
          <a:ext cx="2214229" cy="1175650"/>
        </a:xfrm>
        <a:prstGeom prst="roundRect">
          <a:avLst/>
        </a:prstGeom>
        <a:solidFill>
          <a:schemeClr val="accent2">
            <a:hueOff val="-1220499"/>
            <a:satOff val="3566"/>
            <a:lumOff val="-6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j-lt"/>
            </a:rPr>
            <a:t>The nerve </a:t>
          </a:r>
          <a:r>
            <a:rPr lang="en-US" sz="1300" b="1" kern="1200" dirty="0">
              <a:solidFill>
                <a:srgbClr val="C00000"/>
              </a:solidFill>
              <a:latin typeface="+mj-lt"/>
            </a:rPr>
            <a:t>secretes</a:t>
          </a:r>
          <a:r>
            <a:rPr lang="en-US" sz="1300" b="1" kern="1200" dirty="0">
              <a:latin typeface="+mj-lt"/>
            </a:rPr>
            <a:t> </a:t>
          </a:r>
          <a:r>
            <a:rPr lang="en-US" sz="1300" b="1" kern="1200" dirty="0">
              <a:solidFill>
                <a:srgbClr val="C00000"/>
              </a:solidFill>
              <a:latin typeface="+mj-lt"/>
            </a:rPr>
            <a:t>acetylcholine</a:t>
          </a:r>
          <a:r>
            <a:rPr lang="en-US" sz="1300" b="1" kern="1200" dirty="0">
              <a:latin typeface="+mj-lt"/>
            </a:rPr>
            <a:t> (Ach).</a:t>
          </a:r>
          <a:endParaRPr lang="en-US" sz="1300" b="1" kern="1200" dirty="0"/>
        </a:p>
      </dsp:txBody>
      <dsp:txXfrm>
        <a:off x="6522905" y="1105167"/>
        <a:ext cx="2099447" cy="1060868"/>
      </dsp:txXfrm>
    </dsp:sp>
    <dsp:sp modelId="{197674F8-4C3E-42E4-B487-1F9C3971EC1D}">
      <dsp:nvSpPr>
        <dsp:cNvPr id="0" name=""/>
        <dsp:cNvSpPr/>
      </dsp:nvSpPr>
      <dsp:spPr>
        <a:xfrm>
          <a:off x="6555354" y="2698596"/>
          <a:ext cx="2119919" cy="1086218"/>
        </a:xfrm>
        <a:prstGeom prst="roundRect">
          <a:avLst/>
        </a:prstGeom>
        <a:solidFill>
          <a:schemeClr val="accent2">
            <a:hueOff val="-2440997"/>
            <a:satOff val="7132"/>
            <a:lumOff val="-13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j-lt"/>
            </a:rPr>
            <a:t>The Ach binds to </a:t>
          </a:r>
          <a:r>
            <a:rPr lang="en-US" sz="1300" b="1" u="sng" kern="1200" dirty="0">
              <a:latin typeface="+mj-lt"/>
            </a:rPr>
            <a:t>sarcolemma</a:t>
          </a:r>
          <a:r>
            <a:rPr lang="en-US" sz="1300" b="1" kern="1200" dirty="0">
              <a:latin typeface="+mj-lt"/>
            </a:rPr>
            <a:t> and </a:t>
          </a:r>
          <a:r>
            <a:rPr lang="en-US" sz="1300" b="1" kern="1200" dirty="0">
              <a:solidFill>
                <a:srgbClr val="C00000"/>
              </a:solidFill>
              <a:latin typeface="+mj-lt"/>
            </a:rPr>
            <a:t>opens gated channels</a:t>
          </a:r>
          <a:r>
            <a:rPr lang="en-US" sz="1300" b="1" kern="1200" dirty="0">
              <a:latin typeface="+mj-lt"/>
            </a:rPr>
            <a:t>.</a:t>
          </a:r>
          <a:endParaRPr lang="en-US" sz="1300" b="1" kern="1200" dirty="0"/>
        </a:p>
      </dsp:txBody>
      <dsp:txXfrm>
        <a:off x="6608379" y="2751621"/>
        <a:ext cx="2013869" cy="980168"/>
      </dsp:txXfrm>
    </dsp:sp>
    <dsp:sp modelId="{97E18CF4-31D3-4E03-9C85-B1A73D000607}">
      <dsp:nvSpPr>
        <dsp:cNvPr id="0" name=""/>
        <dsp:cNvSpPr/>
      </dsp:nvSpPr>
      <dsp:spPr>
        <a:xfrm>
          <a:off x="6121827" y="4201678"/>
          <a:ext cx="2214194" cy="1175633"/>
        </a:xfrm>
        <a:prstGeom prst="roundRect">
          <a:avLst/>
        </a:prstGeom>
        <a:solidFill>
          <a:schemeClr val="accent2">
            <a:hueOff val="-3661496"/>
            <a:satOff val="10698"/>
            <a:lumOff val="-20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j-lt"/>
            </a:rPr>
            <a:t>Large amounts of </a:t>
          </a:r>
          <a:r>
            <a:rPr lang="en-US" sz="1300" b="1" kern="1200" dirty="0">
              <a:solidFill>
                <a:srgbClr val="C00000"/>
              </a:solidFill>
              <a:latin typeface="+mj-lt"/>
            </a:rPr>
            <a:t>Na</a:t>
          </a:r>
          <a:r>
            <a:rPr lang="en-US" sz="1300" b="1" kern="1200" baseline="30000" dirty="0">
              <a:solidFill>
                <a:srgbClr val="C00000"/>
              </a:solidFill>
              <a:latin typeface="+mj-lt"/>
            </a:rPr>
            <a:t>+</a:t>
          </a:r>
          <a:r>
            <a:rPr lang="en-US" sz="1300" b="1" kern="1200" dirty="0">
              <a:solidFill>
                <a:srgbClr val="C00000"/>
              </a:solidFill>
              <a:latin typeface="+mj-lt"/>
            </a:rPr>
            <a:t> enter the cell</a:t>
          </a:r>
          <a:r>
            <a:rPr lang="en-US" sz="1300" b="1" kern="1200" dirty="0">
              <a:latin typeface="+mj-lt"/>
            </a:rPr>
            <a:t> and initiates and AP.</a:t>
          </a:r>
          <a:endParaRPr lang="en-US" sz="1300" b="1" kern="1200" dirty="0"/>
        </a:p>
      </dsp:txBody>
      <dsp:txXfrm>
        <a:off x="6179217" y="4259068"/>
        <a:ext cx="2099414" cy="1060853"/>
      </dsp:txXfrm>
    </dsp:sp>
    <dsp:sp modelId="{C660EF65-1EE6-4B56-B7EF-16C4F6942E06}">
      <dsp:nvSpPr>
        <dsp:cNvPr id="0" name=""/>
        <dsp:cNvSpPr/>
      </dsp:nvSpPr>
      <dsp:spPr>
        <a:xfrm>
          <a:off x="3734714" y="4885332"/>
          <a:ext cx="1993044" cy="1096662"/>
        </a:xfrm>
        <a:prstGeom prst="roundRect">
          <a:avLst/>
        </a:prstGeom>
        <a:solidFill>
          <a:schemeClr val="accent2">
            <a:hueOff val="-4881995"/>
            <a:satOff val="14264"/>
            <a:lumOff val="-26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j-lt"/>
            </a:rPr>
            <a:t>AP travels along the sarcolemma the same as in a nerve cell.</a:t>
          </a:r>
          <a:endParaRPr lang="en-US" sz="1300" b="1" kern="1200" dirty="0"/>
        </a:p>
      </dsp:txBody>
      <dsp:txXfrm>
        <a:off x="3788249" y="4938867"/>
        <a:ext cx="1885974" cy="989592"/>
      </dsp:txXfrm>
    </dsp:sp>
    <dsp:sp modelId="{607DF8FD-76BA-4719-98FB-974E95B57E05}">
      <dsp:nvSpPr>
        <dsp:cNvPr id="0" name=""/>
        <dsp:cNvSpPr/>
      </dsp:nvSpPr>
      <dsp:spPr>
        <a:xfrm>
          <a:off x="1126514" y="4128695"/>
          <a:ext cx="2256515" cy="1125704"/>
        </a:xfrm>
        <a:prstGeom prst="roundRect">
          <a:avLst/>
        </a:prstGeom>
        <a:solidFill>
          <a:schemeClr val="accent2">
            <a:hueOff val="-6102493"/>
            <a:satOff val="17830"/>
            <a:lumOff val="-33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j-lt"/>
            </a:rPr>
            <a:t>AP causes </a:t>
          </a:r>
          <a:r>
            <a:rPr lang="en-US" sz="1300" b="1" kern="1200" dirty="0">
              <a:solidFill>
                <a:srgbClr val="C00000"/>
              </a:solidFill>
              <a:latin typeface="+mj-lt"/>
            </a:rPr>
            <a:t>depolarization</a:t>
          </a:r>
          <a:r>
            <a:rPr lang="en-US" sz="1300" b="1" kern="1200" dirty="0">
              <a:latin typeface="+mj-lt"/>
            </a:rPr>
            <a:t> and triggers </a:t>
          </a:r>
          <a:r>
            <a:rPr lang="en-US" sz="1300" b="1" kern="1200" dirty="0">
              <a:solidFill>
                <a:srgbClr val="C00000"/>
              </a:solidFill>
              <a:latin typeface="+mj-lt"/>
            </a:rPr>
            <a:t>release of Ca</a:t>
          </a:r>
          <a:r>
            <a:rPr lang="en-US" sz="1300" b="1" kern="1200" baseline="30000" dirty="0">
              <a:latin typeface="+mj-lt"/>
            </a:rPr>
            <a:t>++</a:t>
          </a:r>
          <a:r>
            <a:rPr lang="en-US" sz="1300" b="1" kern="1200" dirty="0">
              <a:latin typeface="+mj-lt"/>
            </a:rPr>
            <a:t> from the </a:t>
          </a:r>
          <a:r>
            <a:rPr lang="en-US" sz="1300" b="1" u="sng" kern="1200" dirty="0">
              <a:latin typeface="+mj-lt"/>
            </a:rPr>
            <a:t>sarcoplasmic reticulum</a:t>
          </a:r>
          <a:endParaRPr lang="en-US" sz="1300" b="1" u="sng" kern="1200" dirty="0"/>
        </a:p>
      </dsp:txBody>
      <dsp:txXfrm>
        <a:off x="1181466" y="4183647"/>
        <a:ext cx="2146611" cy="1015800"/>
      </dsp:txXfrm>
    </dsp:sp>
    <dsp:sp modelId="{5A2501D0-2245-499F-9EBA-615FC92FCAED}">
      <dsp:nvSpPr>
        <dsp:cNvPr id="0" name=""/>
        <dsp:cNvSpPr/>
      </dsp:nvSpPr>
      <dsp:spPr>
        <a:xfrm>
          <a:off x="687542" y="2546416"/>
          <a:ext cx="2393622" cy="1067611"/>
        </a:xfrm>
        <a:prstGeom prst="roundRect">
          <a:avLst/>
        </a:prstGeom>
        <a:solidFill>
          <a:schemeClr val="accent2">
            <a:hueOff val="-7322992"/>
            <a:satOff val="21396"/>
            <a:lumOff val="-40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C00000"/>
              </a:solidFill>
              <a:latin typeface="+mj-lt"/>
            </a:rPr>
            <a:t>Ca</a:t>
          </a:r>
          <a:r>
            <a:rPr lang="en-US" sz="1300" b="1" kern="1200" baseline="30000" dirty="0">
              <a:solidFill>
                <a:srgbClr val="C00000"/>
              </a:solidFill>
              <a:latin typeface="+mj-lt"/>
            </a:rPr>
            <a:t>++</a:t>
          </a:r>
          <a:r>
            <a:rPr lang="en-US" sz="1300" b="1" kern="1200" dirty="0">
              <a:solidFill>
                <a:srgbClr val="C00000"/>
              </a:solidFill>
              <a:latin typeface="+mj-lt"/>
            </a:rPr>
            <a:t>  initiates the contraction cycle.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739658" y="2598532"/>
        <a:ext cx="2289390" cy="963379"/>
      </dsp:txXfrm>
    </dsp:sp>
    <dsp:sp modelId="{CD22024E-9C3B-43F6-BE2F-CB377225A073}">
      <dsp:nvSpPr>
        <dsp:cNvPr id="0" name=""/>
        <dsp:cNvSpPr/>
      </dsp:nvSpPr>
      <dsp:spPr>
        <a:xfrm>
          <a:off x="893853" y="689572"/>
          <a:ext cx="2351530" cy="1341773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j-lt"/>
            </a:rPr>
            <a:t>After contraction, </a:t>
          </a:r>
          <a:r>
            <a:rPr lang="en-US" sz="1300" b="1" kern="1200" dirty="0">
              <a:solidFill>
                <a:srgbClr val="C00000"/>
              </a:solidFill>
              <a:latin typeface="+mj-lt"/>
            </a:rPr>
            <a:t>Ca</a:t>
          </a:r>
          <a:r>
            <a:rPr lang="en-US" sz="1300" b="1" kern="1200" baseline="30000" dirty="0">
              <a:solidFill>
                <a:srgbClr val="C00000"/>
              </a:solidFill>
              <a:latin typeface="+mj-lt"/>
            </a:rPr>
            <a:t>++</a:t>
          </a:r>
          <a:r>
            <a:rPr lang="en-US" sz="1300" b="1" kern="1200" dirty="0">
              <a:solidFill>
                <a:srgbClr val="C00000"/>
              </a:solidFill>
              <a:latin typeface="+mj-lt"/>
            </a:rPr>
            <a:t> ions are reabsorbed </a:t>
          </a:r>
          <a:r>
            <a:rPr lang="en-US" sz="1300" b="1" kern="1200" dirty="0">
              <a:latin typeface="+mj-lt"/>
            </a:rPr>
            <a:t>by the sarcoplasmic reticulum.</a:t>
          </a:r>
          <a:endParaRPr lang="en-US" sz="1300" b="1" kern="1200" dirty="0"/>
        </a:p>
      </dsp:txBody>
      <dsp:txXfrm>
        <a:off x="959353" y="755072"/>
        <a:ext cx="2220530" cy="12107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B52AD-4351-4F89-8C8F-A10D8158CB41}">
      <dsp:nvSpPr>
        <dsp:cNvPr id="0" name=""/>
        <dsp:cNvSpPr/>
      </dsp:nvSpPr>
      <dsp:spPr>
        <a:xfrm>
          <a:off x="3504588" y="938156"/>
          <a:ext cx="721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113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6360" y="980117"/>
        <a:ext cx="37586" cy="7517"/>
      </dsp:txXfrm>
    </dsp:sp>
    <dsp:sp modelId="{E030F0D0-997A-4F73-9CA3-ECF2D363B58C}">
      <dsp:nvSpPr>
        <dsp:cNvPr id="0" name=""/>
        <dsp:cNvSpPr/>
      </dsp:nvSpPr>
      <dsp:spPr>
        <a:xfrm>
          <a:off x="237994" y="3358"/>
          <a:ext cx="3268394" cy="19610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 once the </a:t>
          </a:r>
          <a:r>
            <a:rPr lang="en-US" sz="1600" b="1" kern="1200" dirty="0">
              <a:solidFill>
                <a:srgbClr val="C00000"/>
              </a:solidFill>
            </a:rPr>
            <a:t>calcium binds to troponin</a:t>
          </a:r>
          <a:r>
            <a:rPr lang="en-US" sz="1600" b="1" kern="1200" dirty="0"/>
            <a:t> conformational change takes place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>
                  <a:lumMod val="50000"/>
                </a:schemeClr>
              </a:solidFill>
            </a:rPr>
            <a:t>(tropomyosin moves away</a:t>
          </a:r>
          <a:r>
            <a:rPr lang="en-US" sz="1100" b="1" kern="1200" baseline="0" dirty="0">
              <a:solidFill>
                <a:schemeClr val="bg1">
                  <a:lumMod val="50000"/>
                </a:schemeClr>
              </a:solidFill>
            </a:rPr>
            <a:t> from myosin active site on actin )</a:t>
          </a:r>
          <a:r>
            <a:rPr lang="en-US" sz="1100" b="1" kern="1200" dirty="0">
              <a:solidFill>
                <a:schemeClr val="bg1">
                  <a:lumMod val="50000"/>
                </a:schemeClr>
              </a:solidFill>
            </a:rPr>
            <a:t> </a:t>
          </a:r>
        </a:p>
      </dsp:txBody>
      <dsp:txXfrm>
        <a:off x="237994" y="3358"/>
        <a:ext cx="3268394" cy="1961036"/>
      </dsp:txXfrm>
    </dsp:sp>
    <dsp:sp modelId="{12BD56CC-2F37-42B4-AFA7-8726D4968B1E}">
      <dsp:nvSpPr>
        <dsp:cNvPr id="0" name=""/>
        <dsp:cNvSpPr/>
      </dsp:nvSpPr>
      <dsp:spPr>
        <a:xfrm>
          <a:off x="7524713" y="938156"/>
          <a:ext cx="721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1130" y="45720"/>
              </a:lnTo>
            </a:path>
          </a:pathLst>
        </a:custGeom>
        <a:noFill/>
        <a:ln w="9525" cap="flat" cmpd="sng" algn="ctr">
          <a:solidFill>
            <a:schemeClr val="accent2">
              <a:hueOff val="-2135873"/>
              <a:satOff val="6241"/>
              <a:lumOff val="-11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66485" y="980117"/>
        <a:ext cx="37586" cy="7517"/>
      </dsp:txXfrm>
    </dsp:sp>
    <dsp:sp modelId="{CF680CD2-2CE3-4C2F-B838-E63BED63B54F}">
      <dsp:nvSpPr>
        <dsp:cNvPr id="0" name=""/>
        <dsp:cNvSpPr/>
      </dsp:nvSpPr>
      <dsp:spPr>
        <a:xfrm>
          <a:off x="4258118" y="3358"/>
          <a:ext cx="3268394" cy="1961036"/>
        </a:xfrm>
        <a:prstGeom prst="rect">
          <a:avLst/>
        </a:prstGeom>
        <a:solidFill>
          <a:schemeClr val="accent2">
            <a:hueOff val="-1708698"/>
            <a:satOff val="4992"/>
            <a:lumOff val="-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C00000"/>
              </a:solidFill>
            </a:rPr>
            <a:t>myosin</a:t>
          </a:r>
          <a:r>
            <a:rPr lang="en-US" sz="1400" b="1" kern="1200" dirty="0"/>
            <a:t> will come and </a:t>
          </a:r>
          <a:r>
            <a:rPr lang="en-US" sz="1400" b="1" kern="1200" dirty="0">
              <a:solidFill>
                <a:srgbClr val="C00000"/>
              </a:solidFill>
            </a:rPr>
            <a:t>bind with the actin</a:t>
          </a:r>
          <a:r>
            <a:rPr lang="en-US" sz="1400" b="1" kern="1200" dirty="0"/>
            <a:t> since the active site of actin is exposed now and</a:t>
          </a:r>
          <a:r>
            <a:rPr lang="en-US" sz="1400" b="1" kern="1200" baseline="0" dirty="0"/>
            <a:t> form 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C00000"/>
              </a:solidFill>
            </a:rPr>
            <a:t>CROSS BRIDGE</a:t>
          </a:r>
          <a:endParaRPr lang="ar-SA" sz="1600" b="1" kern="1200" dirty="0">
            <a:solidFill>
              <a:srgbClr val="C00000"/>
            </a:solidFill>
          </a:endParaRP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/>
            <a:t>- مجرد ما يرتبط المايوسين والأكتين تبدأ </a:t>
          </a:r>
          <a:r>
            <a:rPr lang="en-US" sz="1400" b="1" kern="1200" dirty="0"/>
            <a:t>“</a:t>
          </a:r>
          <a:r>
            <a:rPr lang="ar-SA" sz="1400" b="1" kern="1200" dirty="0"/>
            <a:t>عملية الانقباض بالحدوث وليس الانقباض بحد ذاته</a:t>
          </a:r>
          <a:r>
            <a:rPr lang="en-US" sz="1400" b="1" kern="1200" dirty="0"/>
            <a:t>”</a:t>
          </a:r>
        </a:p>
      </dsp:txBody>
      <dsp:txXfrm>
        <a:off x="4258118" y="3358"/>
        <a:ext cx="3268394" cy="1961036"/>
      </dsp:txXfrm>
    </dsp:sp>
    <dsp:sp modelId="{6F2BA67A-B817-4F98-8FE4-B77F91AE31E9}">
      <dsp:nvSpPr>
        <dsp:cNvPr id="0" name=""/>
        <dsp:cNvSpPr/>
      </dsp:nvSpPr>
      <dsp:spPr>
        <a:xfrm>
          <a:off x="1872191" y="1962594"/>
          <a:ext cx="8040249" cy="721130"/>
        </a:xfrm>
        <a:custGeom>
          <a:avLst/>
          <a:gdLst/>
          <a:ahLst/>
          <a:cxnLst/>
          <a:rect l="0" t="0" r="0" b="0"/>
          <a:pathLst>
            <a:path>
              <a:moveTo>
                <a:pt x="8040249" y="0"/>
              </a:moveTo>
              <a:lnTo>
                <a:pt x="8040249" y="377665"/>
              </a:lnTo>
              <a:lnTo>
                <a:pt x="0" y="377665"/>
              </a:lnTo>
              <a:lnTo>
                <a:pt x="0" y="721130"/>
              </a:lnTo>
            </a:path>
          </a:pathLst>
        </a:custGeom>
        <a:noFill/>
        <a:ln w="9525" cap="flat" cmpd="sng" algn="ctr">
          <a:solidFill>
            <a:schemeClr val="accent2">
              <a:hueOff val="-4271745"/>
              <a:satOff val="12481"/>
              <a:lumOff val="-235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90433" y="2319401"/>
        <a:ext cx="403765" cy="7517"/>
      </dsp:txXfrm>
    </dsp:sp>
    <dsp:sp modelId="{6189CAA2-32CC-4A20-BFCA-3EE851F3CAE3}">
      <dsp:nvSpPr>
        <dsp:cNvPr id="0" name=""/>
        <dsp:cNvSpPr/>
      </dsp:nvSpPr>
      <dsp:spPr>
        <a:xfrm>
          <a:off x="8278243" y="3358"/>
          <a:ext cx="3268394" cy="1961036"/>
        </a:xfrm>
        <a:prstGeom prst="rect">
          <a:avLst/>
        </a:prstGeom>
        <a:solidFill>
          <a:schemeClr val="accent2">
            <a:hueOff val="-3417396"/>
            <a:satOff val="9985"/>
            <a:lumOff val="-1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 Right after myosin bind with actin, the myosin will use the energy that’s stored inside it by change it from chemical to mechanical and </a:t>
          </a:r>
          <a:r>
            <a:rPr lang="en-US" sz="1800" b="1" kern="1200" dirty="0">
              <a:solidFill>
                <a:srgbClr val="C00000"/>
              </a:solidFill>
            </a:rPr>
            <a:t>break</a:t>
          </a:r>
          <a:r>
            <a:rPr lang="en-US" sz="1800" b="1" kern="1200" baseline="0" dirty="0">
              <a:solidFill>
                <a:srgbClr val="C00000"/>
              </a:solidFill>
            </a:rPr>
            <a:t> ATP to</a:t>
          </a:r>
          <a:r>
            <a:rPr lang="en-US" sz="1800" b="1" kern="1200" dirty="0">
              <a:solidFill>
                <a:srgbClr val="C00000"/>
              </a:solidFill>
            </a:rPr>
            <a:t> (ADP+P)</a:t>
          </a:r>
          <a:r>
            <a:rPr lang="en-US" sz="1800" b="1" kern="1200" baseline="0" dirty="0">
              <a:solidFill>
                <a:srgbClr val="C00000"/>
              </a:solidFill>
            </a:rPr>
            <a:t> by ATPase </a:t>
          </a:r>
          <a:r>
            <a:rPr lang="en-US" sz="1800" b="1" kern="1200" dirty="0">
              <a:solidFill>
                <a:srgbClr val="C00000"/>
              </a:solidFill>
            </a:rPr>
            <a:t> </a:t>
          </a:r>
          <a:r>
            <a:rPr lang="en-US" sz="11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(they</a:t>
          </a:r>
          <a:r>
            <a:rPr lang="en-US" sz="1050" b="1" kern="1200" baseline="0" dirty="0">
              <a:solidFill>
                <a:schemeClr val="tx1">
                  <a:lumMod val="65000"/>
                  <a:lumOff val="35000"/>
                </a:schemeClr>
              </a:solidFill>
            </a:rPr>
            <a:t> kept in head )</a:t>
          </a:r>
          <a:r>
            <a:rPr lang="en-US" sz="1800" b="1" kern="1200" dirty="0"/>
            <a:t>. </a:t>
          </a:r>
        </a:p>
      </dsp:txBody>
      <dsp:txXfrm>
        <a:off x="8278243" y="3358"/>
        <a:ext cx="3268394" cy="1961036"/>
      </dsp:txXfrm>
    </dsp:sp>
    <dsp:sp modelId="{409555B7-19E1-4AC9-90FB-BCE3E1FB4451}">
      <dsp:nvSpPr>
        <dsp:cNvPr id="0" name=""/>
        <dsp:cNvSpPr/>
      </dsp:nvSpPr>
      <dsp:spPr>
        <a:xfrm>
          <a:off x="3504588" y="3650923"/>
          <a:ext cx="721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1130" y="45720"/>
              </a:lnTo>
            </a:path>
          </a:pathLst>
        </a:custGeom>
        <a:noFill/>
        <a:ln w="9525" cap="flat" cmpd="sng" algn="ctr">
          <a:solidFill>
            <a:schemeClr val="accent2">
              <a:hueOff val="-6407618"/>
              <a:satOff val="18722"/>
              <a:lumOff val="-35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6360" y="3692884"/>
        <a:ext cx="37586" cy="7517"/>
      </dsp:txXfrm>
    </dsp:sp>
    <dsp:sp modelId="{9091CDEF-3E31-4ED5-A34E-79D9E4C355E2}">
      <dsp:nvSpPr>
        <dsp:cNvPr id="0" name=""/>
        <dsp:cNvSpPr/>
      </dsp:nvSpPr>
      <dsp:spPr>
        <a:xfrm>
          <a:off x="237994" y="2716125"/>
          <a:ext cx="3268394" cy="1961036"/>
        </a:xfrm>
        <a:prstGeom prst="rect">
          <a:avLst/>
        </a:prstGeom>
        <a:solidFill>
          <a:schemeClr val="accent2">
            <a:hueOff val="-5126094"/>
            <a:satOff val="14977"/>
            <a:lumOff val="-2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When (ADP+P) are released </a:t>
          </a:r>
          <a:r>
            <a:rPr lang="en-US" sz="1400" b="1" kern="1200" dirty="0">
              <a:solidFill>
                <a:schemeClr val="bg1">
                  <a:lumMod val="65000"/>
                </a:schemeClr>
              </a:solidFill>
            </a:rPr>
            <a:t>(dropped) </a:t>
          </a:r>
          <a:r>
            <a:rPr lang="en-US" sz="1400" b="1" kern="1200" dirty="0"/>
            <a:t>,the </a:t>
          </a:r>
          <a:r>
            <a:rPr lang="en-US" sz="1400" b="1" kern="1200" dirty="0">
              <a:solidFill>
                <a:srgbClr val="C00000"/>
              </a:solidFill>
            </a:rPr>
            <a:t>head of myosin will bend </a:t>
          </a:r>
          <a:r>
            <a:rPr lang="en-US" sz="1400" b="1" kern="1200" dirty="0"/>
            <a:t>&gt; this movement is called: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 </a:t>
          </a:r>
          <a:r>
            <a:rPr lang="en-US" sz="1800" b="1" kern="1200" dirty="0">
              <a:solidFill>
                <a:srgbClr val="C00000"/>
              </a:solidFill>
            </a:rPr>
            <a:t>[ power stroke ]. </a:t>
          </a:r>
          <a:endParaRPr lang="en-US" sz="1400" b="1" kern="1200" dirty="0">
            <a:solidFill>
              <a:srgbClr val="C00000"/>
            </a:solidFill>
          </a:endParaRPr>
        </a:p>
      </dsp:txBody>
      <dsp:txXfrm>
        <a:off x="237994" y="2716125"/>
        <a:ext cx="3268394" cy="1961036"/>
      </dsp:txXfrm>
    </dsp:sp>
    <dsp:sp modelId="{3CE67CB0-BDE9-4E4A-8B9F-5777EDD4A22E}">
      <dsp:nvSpPr>
        <dsp:cNvPr id="0" name=""/>
        <dsp:cNvSpPr/>
      </dsp:nvSpPr>
      <dsp:spPr>
        <a:xfrm>
          <a:off x="7524713" y="3650923"/>
          <a:ext cx="721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1130" y="45720"/>
              </a:lnTo>
            </a:path>
          </a:pathLst>
        </a:custGeom>
        <a:noFill/>
        <a:ln w="9525" cap="flat" cmpd="sng" algn="ctr">
          <a:solidFill>
            <a:schemeClr val="accent2">
              <a:hueOff val="-8543491"/>
              <a:satOff val="24962"/>
              <a:lumOff val="-470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66485" y="3692884"/>
        <a:ext cx="37586" cy="7517"/>
      </dsp:txXfrm>
    </dsp:sp>
    <dsp:sp modelId="{57748ABB-E13B-4741-8DE9-1405CFE750E3}">
      <dsp:nvSpPr>
        <dsp:cNvPr id="0" name=""/>
        <dsp:cNvSpPr/>
      </dsp:nvSpPr>
      <dsp:spPr>
        <a:xfrm>
          <a:off x="4258118" y="2716125"/>
          <a:ext cx="3268394" cy="1961036"/>
        </a:xfrm>
        <a:prstGeom prst="rect">
          <a:avLst/>
        </a:prstGeom>
        <a:solidFill>
          <a:schemeClr val="accent2">
            <a:hueOff val="-6834792"/>
            <a:satOff val="19970"/>
            <a:lumOff val="-3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C00000"/>
              </a:solidFill>
            </a:rPr>
            <a:t>To detachment </a:t>
          </a:r>
          <a:r>
            <a:rPr lang="en-US" sz="1400" b="1" kern="1200" dirty="0"/>
            <a:t>the actin from the myosin we need a </a:t>
          </a:r>
          <a:r>
            <a:rPr lang="en-US" sz="1400" b="1" kern="1200" dirty="0">
              <a:solidFill>
                <a:srgbClr val="C00000"/>
              </a:solidFill>
            </a:rPr>
            <a:t>new ATP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/>
            <a:t>- مع كُل عملية انقباض نحتاج </a:t>
          </a:r>
          <a:r>
            <a:rPr lang="en-US" sz="1400" b="1" kern="1200" dirty="0"/>
            <a:t>ATP </a:t>
          </a:r>
          <a:r>
            <a:rPr lang="ar-SA" sz="1400" b="1" kern="1200" dirty="0"/>
            <a:t> جديد لفصل الأكتين عن الميوسين ثم يرتبط الميوسين مع أكتين أخر.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/>
            <a:t>-في حال استنفاذ ال</a:t>
          </a:r>
          <a:r>
            <a:rPr lang="en-US" sz="1400" b="1" kern="1200" dirty="0"/>
            <a:t>ATP </a:t>
          </a:r>
          <a:r>
            <a:rPr lang="ar-SA" sz="1400" b="1" kern="1200" dirty="0"/>
            <a:t> لن ينفصل الأكتين عن الميوسين مما يؤدي إلى جعل العضلة منقبضة</a:t>
          </a:r>
          <a:endParaRPr lang="en-US" sz="1400" b="1" kern="1200" dirty="0"/>
        </a:p>
      </dsp:txBody>
      <dsp:txXfrm>
        <a:off x="4258118" y="2716125"/>
        <a:ext cx="3268394" cy="1961036"/>
      </dsp:txXfrm>
    </dsp:sp>
    <dsp:sp modelId="{68726377-4F83-4901-A2F1-9311EBE96DC1}">
      <dsp:nvSpPr>
        <dsp:cNvPr id="0" name=""/>
        <dsp:cNvSpPr/>
      </dsp:nvSpPr>
      <dsp:spPr>
        <a:xfrm>
          <a:off x="8278243" y="2716125"/>
          <a:ext cx="3268394" cy="1961036"/>
        </a:xfrm>
        <a:prstGeom prst="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 this stage the </a:t>
          </a:r>
          <a:r>
            <a:rPr lang="en-US" sz="1400" b="1" kern="1200" dirty="0">
              <a:solidFill>
                <a:srgbClr val="C00000"/>
              </a:solidFill>
            </a:rPr>
            <a:t>myosin become active again </a:t>
          </a:r>
          <a:r>
            <a:rPr lang="en-US" sz="1400" b="1" kern="1200" dirty="0"/>
            <a:t>so it </a:t>
          </a:r>
          <a:r>
            <a:rPr lang="en-US" sz="1400" b="1" kern="1200" dirty="0">
              <a:solidFill>
                <a:srgbClr val="C00000"/>
              </a:solidFill>
            </a:rPr>
            <a:t>bind to another actin</a:t>
          </a:r>
          <a:r>
            <a:rPr lang="en-US" sz="1400" b="1" kern="1200" dirty="0"/>
            <a:t> and “cycle repeated” </a:t>
          </a:r>
        </a:p>
      </dsp:txBody>
      <dsp:txXfrm>
        <a:off x="8278243" y="2716125"/>
        <a:ext cx="3268394" cy="1961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pPr/>
              <a:t>12/31/2016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6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5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25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6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1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79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1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1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5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8CB9FF69-1D48-5347-93FF-023A39522830}" type="datetime1">
              <a:rPr lang="en-US" smtClean="0"/>
              <a:t>12/31/2016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51E-6615-B54A-ADED-171D2D4B0F38}" type="datetime1">
              <a:rPr lang="en-US" smtClean="0"/>
              <a:t>12/31/2016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A878-9752-E446-9691-CD010B60A2AB}" type="datetime1">
              <a:rPr lang="en-US" smtClean="0"/>
              <a:t>12/31/2016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F0EE-341F-B344-AFA2-8357900CB5B4}" type="datetime1">
              <a:rPr lang="en-US" smtClean="0"/>
              <a:t>12/31/2016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09686883-8941-5640-9B8C-A656E10A9CD0}" type="datetime1">
              <a:rPr lang="en-US" smtClean="0"/>
              <a:t>12/31/2016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1A66-84C3-9045-812C-172AB5A93C4A}" type="datetime1">
              <a:rPr lang="en-US" smtClean="0"/>
              <a:t>12/31/2016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D205-B593-F440-8D16-D9005CDC64AF}" type="datetime1">
              <a:rPr lang="en-US" smtClean="0"/>
              <a:t>12/31/2016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CA16-1154-2E42-B539-420BDAE39C1C}" type="datetime1">
              <a:rPr lang="en-US" smtClean="0"/>
              <a:t>12/31/2016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1FA6-29D5-9E43-89E9-A8510224600A}" type="datetime1">
              <a:rPr lang="en-US" smtClean="0"/>
              <a:t>12/31/2016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ED4-7E4A-D24D-B251-3383E6BE7781}" type="datetime1">
              <a:rPr lang="en-US" smtClean="0"/>
              <a:t>12/31/2016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310-A4E6-564D-A829-609873C308DC}" type="datetime1">
              <a:rPr lang="en-US" smtClean="0"/>
              <a:t>12/31/2016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53BDF4-D706-FA41-871E-BEF42E55D8FB}" type="datetime1">
              <a:rPr lang="en-US" smtClean="0"/>
              <a:t>12/31/2016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hyperlink" Target="https://www.youtube.com/watch?v=XoP1diaXVCI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5.xml"/><Relationship Id="rId2" Type="http://schemas.openxmlformats.org/officeDocument/2006/relationships/hyperlink" Target="https://www.youtube.com/watch?v=f_tZne9ON7c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hyperlink" Target="https://www.youtube.com/watch?v=hr1M4SaF1D4" TargetMode="External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25.gif"/><Relationship Id="rId5" Type="http://schemas.openxmlformats.org/officeDocument/2006/relationships/diagramData" Target="../diagrams/data7.xml"/><Relationship Id="rId10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microsoft.com/office/2007/relationships/diagramDrawing" Target="../diagrams/drawin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1.xml"/><Relationship Id="rId7" Type="http://schemas.openxmlformats.org/officeDocument/2006/relationships/hyperlink" Target="https://www.youtube.com/watch?v=_9WL8x-pLMg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hyperlink" Target="https://www.youtube.com/watch?v=WhowH0kb7n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LoawAdvXBg92MWvPPuFp3LEG0jDWJYd6_cMBV_9aNww/edit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Physiology436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345" y="1874844"/>
            <a:ext cx="7770376" cy="1470025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Neuromuscular Junction  &amp; Muscle Contraction</a:t>
            </a:r>
            <a:b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0573" y="5193130"/>
            <a:ext cx="7781646" cy="72008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Physiology Team 436 – Musculoskeletal Block Lectures 6 &amp; 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12508" y="3212976"/>
            <a:ext cx="6982957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0" y="364439"/>
            <a:ext cx="165575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32667" y="3668835"/>
            <a:ext cx="647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dirty="0">
                <a:solidFill>
                  <a:srgbClr val="FF0000"/>
                </a:solidFill>
              </a:rPr>
              <a:t>Red: very important.</a:t>
            </a:r>
          </a:p>
          <a:p>
            <a:pPr defTabSz="914363"/>
            <a:r>
              <a:rPr lang="en-US" dirty="0">
                <a:solidFill>
                  <a:srgbClr val="DDE9EC">
                    <a:lumMod val="50000"/>
                  </a:srgbClr>
                </a:solidFill>
              </a:rPr>
              <a:t>Green:  Doctor’s notes.</a:t>
            </a:r>
          </a:p>
          <a:p>
            <a:pPr defTabSz="914363"/>
            <a:r>
              <a:rPr lang="en-US" dirty="0">
                <a:solidFill>
                  <a:srgbClr val="FADA7A">
                    <a:lumMod val="75000"/>
                  </a:srgbClr>
                </a:solidFill>
              </a:rPr>
              <a:t>Yellow:  numbers.</a:t>
            </a:r>
          </a:p>
          <a:p>
            <a:pPr defTabSz="914363"/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Gray: notes and explanation.</a:t>
            </a: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42" y="364441"/>
            <a:ext cx="1795082" cy="1061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9549" y="6137850"/>
            <a:ext cx="4247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Lecture:  If work is intended for initial studying.</a:t>
            </a:r>
          </a:p>
          <a:p>
            <a:pPr defTabSz="914363"/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Review:  If work is intended for revision.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46" y="1682536"/>
            <a:ext cx="2015475" cy="167839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2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9781416045748-007-f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52" y="518247"/>
            <a:ext cx="8077200" cy="5010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8413" y="5734665"/>
            <a:ext cx="740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Fig. 7.7  Excitation-contraction coupling in the muscle showing (1) an AP that causes the release of Ca ions from the</a:t>
            </a: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sarcoplasmic reticulum and then (2) re-uptake of the calcium ions by the calcium pump.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3392" y="26064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To understand 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9997" y="1617249"/>
            <a:ext cx="1414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ATP is required to pump calcium back to SR</a:t>
            </a:r>
          </a:p>
        </p:txBody>
      </p:sp>
    </p:spTree>
    <p:extLst>
      <p:ext uri="{BB962C8B-B14F-4D97-AF65-F5344CB8AC3E}">
        <p14:creationId xmlns:p14="http://schemas.microsoft.com/office/powerpoint/2010/main" val="166195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56792"/>
            <a:ext cx="11449272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>
              <a:lnSpc>
                <a:spcPct val="150000"/>
              </a:lnSpc>
            </a:pPr>
            <a:r>
              <a:rPr lang="en-US" sz="2300" b="1" dirty="0">
                <a:latin typeface="+mj-lt"/>
              </a:rPr>
              <a:t>  Fatigue of the Junction: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00" dirty="0">
                <a:latin typeface="+mj-lt"/>
              </a:rPr>
              <a:t>Each impulse that arrives at the junction causes about</a:t>
            </a:r>
          </a:p>
          <a:p>
            <a:pPr marL="914400" lvl="1" indent="-457200">
              <a:lnSpc>
                <a:spcPct val="150000"/>
              </a:lnSpc>
            </a:pPr>
            <a:r>
              <a:rPr lang="en-US" sz="2300" dirty="0">
                <a:latin typeface="+mj-lt"/>
              </a:rPr>
              <a:t>	3X as much EPP as required to stimulate the muscle fiber. </a:t>
            </a:r>
          </a:p>
          <a:p>
            <a:pPr marL="900113">
              <a:lnSpc>
                <a:spcPct val="150000"/>
              </a:lnSpc>
            </a:pPr>
            <a:r>
              <a:rPr lang="en-GB" sz="2300" dirty="0">
                <a:latin typeface="+mj-lt"/>
              </a:rPr>
              <a:t>Therefore, </a:t>
            </a:r>
            <a:r>
              <a:rPr lang="en-GB" sz="2300" u="sng" dirty="0">
                <a:latin typeface="+mj-lt"/>
              </a:rPr>
              <a:t>the normal NMJ</a:t>
            </a:r>
            <a:r>
              <a:rPr lang="en-GB" sz="2300" dirty="0">
                <a:latin typeface="+mj-lt"/>
              </a:rPr>
              <a:t> is said to have a </a:t>
            </a:r>
            <a:r>
              <a:rPr lang="en-GB" sz="2300" i="1" u="sng" dirty="0">
                <a:latin typeface="+mj-lt"/>
              </a:rPr>
              <a:t>high</a:t>
            </a:r>
            <a:r>
              <a:rPr lang="en-GB" sz="2300" dirty="0">
                <a:latin typeface="+mj-lt"/>
              </a:rPr>
              <a:t> </a:t>
            </a:r>
            <a:r>
              <a:rPr lang="en-GB" sz="2300" b="1" i="1" dirty="0">
                <a:latin typeface="+mj-lt"/>
              </a:rPr>
              <a:t>safety factor.</a:t>
            </a:r>
            <a:endParaRPr lang="en-US" sz="2300" b="1" dirty="0">
              <a:latin typeface="+mj-lt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00" dirty="0">
                <a:latin typeface="+mj-lt"/>
              </a:rPr>
              <a:t>Overstimulation diminishes the number of Ach vesicles.</a:t>
            </a:r>
          </a:p>
          <a:p>
            <a:pPr marL="809625"/>
            <a:r>
              <a:rPr lang="en-US" sz="2300" dirty="0">
                <a:latin typeface="+mj-lt"/>
              </a:rPr>
              <a:t>  </a:t>
            </a:r>
            <a:r>
              <a:rPr lang="en-GB" sz="2300" dirty="0">
                <a:latin typeface="+mj-lt"/>
              </a:rPr>
              <a:t>This situation is called </a:t>
            </a:r>
            <a:r>
              <a:rPr lang="en-GB" sz="2300" b="1" i="1" dirty="0">
                <a:latin typeface="+mj-lt"/>
              </a:rPr>
              <a:t>fatigue</a:t>
            </a:r>
            <a:r>
              <a:rPr lang="en-GB" sz="2300" i="1" dirty="0">
                <a:latin typeface="+mj-lt"/>
              </a:rPr>
              <a:t> </a:t>
            </a:r>
            <a:r>
              <a:rPr lang="en-GB" sz="2300" dirty="0">
                <a:latin typeface="+mj-lt"/>
              </a:rPr>
              <a:t>of the NMJ.</a:t>
            </a:r>
            <a:endParaRPr lang="en-US" sz="2300" dirty="0">
              <a:latin typeface="+mj-lt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00" dirty="0">
                <a:latin typeface="+mj-lt"/>
              </a:rPr>
              <a:t>Fatigue of the NMJ occurs rarely and only at 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exhausting levels of muscle activity.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472" y="188640"/>
            <a:ext cx="10972800" cy="9144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dirty="0">
                <a:solidFill>
                  <a:schemeClr val="tx2"/>
                </a:solidFill>
                <a:latin typeface="+mj-lt"/>
              </a:rPr>
              <a:t>Safety Factor for Transmission at the Neuromuscular Junction</a:t>
            </a:r>
            <a:endParaRPr lang="en-US" sz="32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7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91" y="20689"/>
            <a:ext cx="10972800" cy="914400"/>
          </a:xfrm>
        </p:spPr>
        <p:txBody>
          <a:bodyPr/>
          <a:lstStyle/>
          <a:p>
            <a:r>
              <a:rPr lang="en-US" dirty="0"/>
              <a:t>Action Potentials Comparison:</a:t>
            </a:r>
            <a:r>
              <a:rPr lang="ar-SA" dirty="0">
                <a:solidFill>
                  <a:srgbClr val="FF0000"/>
                </a:solidFill>
              </a:rPr>
              <a:t>الوحدات مهمة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Muscle Action Potential: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149352"/>
              </p:ext>
            </p:extLst>
          </p:nvPr>
        </p:nvGraphicFramePr>
        <p:xfrm>
          <a:off x="609600" y="908720"/>
          <a:ext cx="10814991" cy="57330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62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3200" dirty="0"/>
                        <a:t>Skeletal Muscle</a:t>
                      </a:r>
                      <a:endParaRPr lang="en-US" sz="32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3200" dirty="0"/>
                        <a:t>Large Nerves</a:t>
                      </a:r>
                      <a:endParaRPr lang="en-US" sz="32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7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Resting Membrane Potential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80 to -90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mV</a:t>
                      </a:r>
                    </a:p>
                    <a:p>
                      <a:pPr algn="ctr"/>
                      <a:r>
                        <a:rPr lang="en-US" sz="2800" dirty="0"/>
                        <a:t>( Same )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-80 to -90 </a:t>
                      </a:r>
                      <a:r>
                        <a:rPr kumimoji="0"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mV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kern="1200" dirty="0"/>
                        <a:t>( Same )</a:t>
                      </a:r>
                      <a:endParaRPr kumimoji="0" lang="en-US" sz="2800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Duration of the</a:t>
                      </a:r>
                    </a:p>
                    <a:p>
                      <a:pPr algn="ctr"/>
                      <a:r>
                        <a:rPr lang="en-US" sz="2800" dirty="0"/>
                        <a:t>Action Potential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1-5</a:t>
                      </a:r>
                      <a:r>
                        <a:rPr kumimoji="0" lang="en-US" sz="2800" kern="1200" dirty="0"/>
                        <a:t> </a:t>
                      </a:r>
                      <a:r>
                        <a:rPr kumimoji="0"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milliseconds</a:t>
                      </a:r>
                    </a:p>
                    <a:p>
                      <a:pPr algn="ctr"/>
                      <a:r>
                        <a:rPr kumimoji="0" lang="en-US" sz="2800" kern="1200" dirty="0"/>
                        <a:t>( slower ) </a:t>
                      </a:r>
                      <a:endParaRPr kumimoji="0" lang="en-US" sz="2800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0.2-1.0</a:t>
                      </a:r>
                      <a:r>
                        <a:rPr kumimoji="0" lang="en-US" sz="2800" kern="1200" dirty="0"/>
                        <a:t> </a:t>
                      </a:r>
                      <a:r>
                        <a:rPr kumimoji="0"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milliseconds</a:t>
                      </a:r>
                    </a:p>
                    <a:p>
                      <a:pPr marL="0" algn="ctr" rtl="0" eaLnBrk="1" latinLnBrk="0" hangingPunct="1"/>
                      <a:r>
                        <a:rPr kumimoji="0" lang="en-US" sz="2800" kern="1200" dirty="0"/>
                        <a:t>( faster )</a:t>
                      </a:r>
                    </a:p>
                    <a:p>
                      <a:pPr marL="0" algn="ctr" rtl="0" eaLnBrk="1" latinLnBrk="0" hangingPunct="1"/>
                      <a:endParaRPr kumimoji="0" lang="en-US" sz="2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kern="1200" dirty="0"/>
                        <a:t>Conduction</a:t>
                      </a:r>
                    </a:p>
                    <a:p>
                      <a:pPr algn="ctr"/>
                      <a:r>
                        <a:rPr lang="en-US" sz="3200" dirty="0"/>
                        <a:t>Velocity </a:t>
                      </a:r>
                      <a:endParaRPr lang="en-US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3-5</a:t>
                      </a:r>
                      <a:r>
                        <a:rPr kumimoji="0" lang="en-US" sz="2800" kern="1200" dirty="0"/>
                        <a:t> </a:t>
                      </a:r>
                      <a:r>
                        <a:rPr kumimoji="0"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m/sec</a:t>
                      </a:r>
                    </a:p>
                    <a:p>
                      <a:pPr marL="0" algn="ctr" rtl="0" eaLnBrk="1" latinLnBrk="0" hangingPunct="1"/>
                      <a:r>
                        <a:rPr kumimoji="0" lang="en-US" sz="2800" kern="1200" dirty="0"/>
                        <a:t>( slower ) </a:t>
                      </a:r>
                      <a:endParaRPr kumimoji="0" lang="en-US" sz="2800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39-65</a:t>
                      </a:r>
                      <a:r>
                        <a:rPr kumimoji="0" lang="en-US" sz="2800" kern="1200" dirty="0"/>
                        <a:t> </a:t>
                      </a:r>
                      <a:r>
                        <a:rPr kumimoji="0"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m/sec</a:t>
                      </a:r>
                    </a:p>
                    <a:p>
                      <a:pPr marL="0" algn="ctr" rtl="0" eaLnBrk="1" latinLnBrk="0" hangingPunct="1"/>
                      <a:r>
                        <a:rPr kumimoji="0" lang="en-US" sz="2800" kern="1200" dirty="0"/>
                        <a:t>( faster )</a:t>
                      </a:r>
                      <a:endParaRPr kumimoji="0" lang="en-US" sz="2800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80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3392" y="228600"/>
            <a:ext cx="90010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Drugs that Act on Neuromuscular Junctions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715" y="1413570"/>
            <a:ext cx="3381772" cy="639762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1- Drugs that </a:t>
            </a:r>
            <a:r>
              <a:rPr lang="en-US" dirty="0">
                <a:solidFill>
                  <a:srgbClr val="C00000"/>
                </a:solidFill>
              </a:rPr>
              <a:t>stimulate</a:t>
            </a:r>
            <a:r>
              <a:rPr lang="en-US" dirty="0">
                <a:solidFill>
                  <a:schemeClr val="tx1"/>
                </a:solidFill>
              </a:rPr>
              <a:t> the Muscle Fibers</a:t>
            </a:r>
            <a:r>
              <a:rPr lang="en-GB" dirty="0">
                <a:solidFill>
                  <a:srgbClr val="C00000"/>
                </a:solidFill>
              </a:rPr>
              <a:t> by Ach-Like Action: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187429" y="1428031"/>
            <a:ext cx="3918742" cy="6397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2- Drugs that </a:t>
            </a:r>
            <a:r>
              <a:rPr lang="en-US" dirty="0">
                <a:solidFill>
                  <a:srgbClr val="C00000"/>
                </a:solidFill>
              </a:rPr>
              <a:t>Block </a:t>
            </a:r>
            <a:r>
              <a:rPr lang="en-US" dirty="0">
                <a:solidFill>
                  <a:schemeClr val="tx1"/>
                </a:solidFill>
              </a:rPr>
              <a:t>Transmission at the NMJ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8715" y="2184400"/>
            <a:ext cx="3381772" cy="3951288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1- Methacholine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(metha- </a:t>
            </a:r>
            <a:r>
              <a:rPr lang="ar-SA" sz="2000" dirty="0">
                <a:solidFill>
                  <a:schemeClr val="bg1">
                    <a:lumMod val="65000"/>
                  </a:schemeClr>
                </a:solidFill>
              </a:rPr>
              <a:t>ميثاء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) </a:t>
            </a: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2- Carbacol</a:t>
            </a:r>
            <a:r>
              <a:rPr lang="ar-SA" sz="2000" dirty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(car – </a:t>
            </a:r>
            <a:r>
              <a:rPr lang="ar-SA" sz="2000" dirty="0">
                <a:solidFill>
                  <a:schemeClr val="bg1">
                    <a:lumMod val="65000"/>
                  </a:schemeClr>
                </a:solidFill>
              </a:rPr>
              <a:t>(سيارة</a:t>
            </a: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3- Nicotine</a:t>
            </a:r>
            <a:r>
              <a:rPr lang="ar-SA" sz="2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 </a:t>
            </a:r>
            <a:r>
              <a:rPr lang="ar-SA" sz="2000" dirty="0">
                <a:solidFill>
                  <a:schemeClr val="bg1">
                    <a:lumMod val="65000"/>
                  </a:schemeClr>
                </a:solidFill>
              </a:rPr>
              <a:t>المادة الموجودة (بالسجائر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000" u="sng" dirty="0">
                <a:solidFill>
                  <a:schemeClr val="bg1">
                    <a:lumMod val="65000"/>
                  </a:schemeClr>
                </a:solidFill>
              </a:rPr>
              <a:t>Metha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drink </a:t>
            </a:r>
            <a:r>
              <a:rPr lang="en-US" sz="2000" u="sng" dirty="0">
                <a:solidFill>
                  <a:schemeClr val="bg1">
                    <a:lumMod val="65000"/>
                  </a:schemeClr>
                </a:solidFill>
              </a:rPr>
              <a:t>nicotine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in the </a:t>
            </a:r>
            <a:r>
              <a:rPr lang="en-US" sz="2000" u="sng" dirty="0">
                <a:solidFill>
                  <a:schemeClr val="bg1">
                    <a:lumMod val="65000"/>
                  </a:schemeClr>
                </a:solidFill>
              </a:rPr>
              <a:t>car</a:t>
            </a:r>
            <a:endParaRPr lang="en-US" sz="2000" u="sng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buClrTx/>
              <a:buSzTx/>
              <a:buFontTx/>
              <a:buChar char="-"/>
              <a:defRPr/>
            </a:pPr>
            <a:endParaRPr lang="en-US" sz="2000" dirty="0"/>
          </a:p>
          <a:p>
            <a:pPr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en-US" sz="2000" dirty="0"/>
              <a:t>They act for </a:t>
            </a:r>
            <a:r>
              <a:rPr lang="en-US" sz="2000" u="sng" dirty="0"/>
              <a:t>minutes </a:t>
            </a:r>
            <a:r>
              <a:rPr lang="en-US" sz="2000" dirty="0"/>
              <a:t>or </a:t>
            </a:r>
            <a:r>
              <a:rPr lang="en-US" sz="2000" u="sng" dirty="0"/>
              <a:t>hours.</a:t>
            </a:r>
          </a:p>
          <a:p>
            <a:pPr>
              <a:spcBef>
                <a:spcPts val="0"/>
              </a:spcBef>
              <a:buClrTx/>
              <a:buSzTx/>
              <a:buFontTx/>
              <a:buChar char="-"/>
              <a:defRPr/>
            </a:pPr>
            <a:endParaRPr lang="en-US" sz="2000" dirty="0"/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000" dirty="0"/>
              <a:t>- They are </a:t>
            </a:r>
            <a:r>
              <a:rPr lang="en-US" sz="2000" i="1" dirty="0"/>
              <a:t>not destructed</a:t>
            </a:r>
            <a:r>
              <a:rPr lang="en-US" sz="2000" dirty="0"/>
              <a:t> by Ach esterase enzyme (cholinesterase).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7428" y="2184400"/>
            <a:ext cx="3918743" cy="3951288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1- Curare &amp; Curariform</a:t>
            </a:r>
          </a:p>
          <a:p>
            <a:pPr marL="0" indent="0">
              <a:buNone/>
            </a:pPr>
            <a:r>
              <a:rPr lang="en-US" sz="1800" u="sng" dirty="0">
                <a:solidFill>
                  <a:schemeClr val="bg1">
                    <a:lumMod val="65000"/>
                  </a:schemeClr>
                </a:solidFill>
              </a:rPr>
              <a:t>(C)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See </a:t>
            </a:r>
            <a:r>
              <a:rPr lang="en-US" sz="1800" u="sng" dirty="0">
                <a:solidFill>
                  <a:schemeClr val="bg1">
                    <a:lumMod val="65000"/>
                  </a:schemeClr>
                </a:solidFill>
              </a:rPr>
              <a:t>(U)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you Rare</a:t>
            </a:r>
          </a:p>
          <a:p>
            <a:pPr marL="0" indent="0">
              <a:buNone/>
            </a:pPr>
            <a:r>
              <a:rPr lang="en-US" sz="1800" dirty="0"/>
              <a:t>- Competitive inhibition to Ach at its receptors. (Blocking the action of Ach on its receptor)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Can not cause Depolarization (Action potential)</a:t>
            </a:r>
          </a:p>
          <a:p>
            <a:pPr>
              <a:buFontTx/>
              <a:buChar char="-"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2- Botulinum Toxin</a:t>
            </a:r>
          </a:p>
          <a:p>
            <a:pPr marL="0" indent="0">
              <a:buNone/>
            </a:pPr>
            <a:r>
              <a:rPr lang="en-US" sz="1800" u="sng" dirty="0">
                <a:solidFill>
                  <a:schemeClr val="bg1">
                    <a:lumMod val="65000"/>
                  </a:schemeClr>
                </a:solidFill>
              </a:rPr>
              <a:t>Botul</a:t>
            </a:r>
            <a:r>
              <a:rPr lang="ar-SA" sz="1800" u="sng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( </a:t>
            </a:r>
            <a:r>
              <a:rPr lang="ar-SA" sz="1800" dirty="0">
                <a:solidFill>
                  <a:schemeClr val="bg1">
                    <a:lumMod val="65000"/>
                  </a:schemeClr>
                </a:solidFill>
              </a:rPr>
              <a:t>بتول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ar-SA" sz="1800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sz="1800" u="sng" dirty="0">
                <a:solidFill>
                  <a:schemeClr val="bg1">
                    <a:lumMod val="65000"/>
                  </a:schemeClr>
                </a:solidFill>
              </a:rPr>
              <a:t>in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um </a:t>
            </a:r>
            <a:r>
              <a:rPr lang="en-US" sz="1800" u="sng" dirty="0">
                <a:solidFill>
                  <a:schemeClr val="bg1">
                    <a:lumMod val="65000"/>
                  </a:schemeClr>
                </a:solidFill>
              </a:rPr>
              <a:t>toxin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's house</a:t>
            </a:r>
            <a:endParaRPr lang="ar-SA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/>
              <a:t>Bacterial poison that </a:t>
            </a:r>
            <a:r>
              <a:rPr lang="en-US" sz="1800" dirty="0">
                <a:solidFill>
                  <a:srgbClr val="C00000"/>
                </a:solidFill>
              </a:rPr>
              <a:t>decrease</a:t>
            </a:r>
            <a:r>
              <a:rPr lang="en-US" sz="1800" dirty="0"/>
              <a:t> the quantity of Ach release by the nerve terminals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007768" y="1431479"/>
            <a:ext cx="0" cy="470507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71095" y="1438052"/>
            <a:ext cx="52041" cy="470552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 txBox="1">
            <a:spLocks/>
          </p:cNvSpPr>
          <p:nvPr/>
        </p:nvSpPr>
        <p:spPr>
          <a:xfrm>
            <a:off x="8488060" y="1441004"/>
            <a:ext cx="3512596" cy="639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anchor="b" anchorCtr="0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3- Drugs that Stimulate NMJ </a:t>
            </a:r>
            <a:r>
              <a:rPr lang="en-US" sz="1800" u="sng" dirty="0">
                <a:solidFill>
                  <a:srgbClr val="C00000"/>
                </a:solidFill>
              </a:rPr>
              <a:t>by inactivating Ach esterase 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8488060" y="2192288"/>
            <a:ext cx="3512596" cy="395128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Font typeface="Wingdings 3"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1- Neostigmine, Prostigmine, Physostigmine:</a:t>
            </a:r>
          </a:p>
          <a:p>
            <a:pPr marL="27432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- Inactivates Ach esterase enzyme </a:t>
            </a:r>
            <a:r>
              <a:rPr lang="en-US" sz="1800" dirty="0">
                <a:solidFill>
                  <a:srgbClr val="FF0000"/>
                </a:solidFill>
              </a:rPr>
              <a:t>temporarily</a:t>
            </a:r>
            <a:r>
              <a:rPr lang="en-US" sz="1800" dirty="0">
                <a:solidFill>
                  <a:schemeClr val="tx1"/>
                </a:solidFill>
              </a:rPr>
              <a:t> 4 hours.</a:t>
            </a:r>
          </a:p>
          <a:p>
            <a:pPr marL="0" indent="0">
              <a:spcBef>
                <a:spcPts val="0"/>
              </a:spcBef>
              <a:buClrTx/>
              <a:buSzTx/>
              <a:buFont typeface="Wingdings 3"/>
              <a:buNone/>
              <a:defRPr/>
            </a:pPr>
            <a:endParaRPr lang="en-US" sz="1800" dirty="0"/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2- Di-isopropyl-florophosphate: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(nerve gas poison) </a:t>
            </a:r>
          </a:p>
          <a:p>
            <a:pPr lvl="1"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en-US" sz="1800" dirty="0">
                <a:solidFill>
                  <a:schemeClr val="tx1"/>
                </a:solidFill>
              </a:rPr>
              <a:t>Inactivates Ach esterase enzyme for </a:t>
            </a:r>
            <a:r>
              <a:rPr lang="en-US" sz="1800" dirty="0">
                <a:solidFill>
                  <a:srgbClr val="FF0000"/>
                </a:solidFill>
              </a:rPr>
              <a:t>days &amp; weeks.</a:t>
            </a:r>
          </a:p>
          <a:p>
            <a:pPr lvl="1"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en-US" sz="1800" dirty="0">
                <a:solidFill>
                  <a:schemeClr val="tx1"/>
                </a:solidFill>
              </a:rPr>
              <a:t>Causes death because of  respiratory muscle spasm</a:t>
            </a:r>
            <a:r>
              <a:rPr lang="en-US" sz="1800" dirty="0"/>
              <a:t>.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(When we only have a few Ach and we want to use them very well)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76520" y="228600"/>
            <a:ext cx="104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400" dirty="0">
                <a:solidFill>
                  <a:srgbClr val="FF0000"/>
                </a:solidFill>
              </a:rPr>
              <a:t>مهم جداً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9816" y="6352778"/>
            <a:ext cx="268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US" dirty="0">
                <a:solidFill>
                  <a:srgbClr val="DDE9EC">
                    <a:lumMod val="50000"/>
                  </a:srgbClr>
                </a:solidFill>
              </a:rPr>
              <a:t>Curare is used for hunting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58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9781416045748-007-f004.jpg"/>
          <p:cNvPicPr>
            <a:picLocks noChangeAspect="1"/>
          </p:cNvPicPr>
          <p:nvPr/>
        </p:nvPicPr>
        <p:blipFill>
          <a:blip r:embed="rId2" cstate="print"/>
          <a:srcRect b="4348"/>
          <a:stretch>
            <a:fillRect/>
          </a:stretch>
        </p:blipFill>
        <p:spPr>
          <a:xfrm>
            <a:off x="5981700" y="1268760"/>
            <a:ext cx="54102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8048" y="5490538"/>
            <a:ext cx="533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Fig. 7.4  End Plate Potentials in mV.  A &amp; C:  weakened end potential in a muscle too weak to elicit an AP; B:  Normal end plate potential eliciting an AP.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506" y="1696015"/>
            <a:ext cx="526429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3300"/>
                </a:solidFill>
              </a:rPr>
              <a:t>T</a:t>
            </a:r>
            <a:r>
              <a:rPr lang="en-GB" sz="2300" b="1" dirty="0">
                <a:solidFill>
                  <a:srgbClr val="FF3300"/>
                </a:solidFill>
              </a:rPr>
              <a:t>hree separate EPP:</a:t>
            </a:r>
          </a:p>
          <a:p>
            <a:pPr>
              <a:buFont typeface="Wingdings" pitchFamily="2" charset="2"/>
              <a:buChar char="Ø"/>
            </a:pPr>
            <a:endParaRPr lang="en-GB" sz="2300" dirty="0"/>
          </a:p>
          <a:p>
            <a:pPr>
              <a:buFont typeface="Wingdings" pitchFamily="2" charset="2"/>
              <a:buChar char="Ø"/>
            </a:pPr>
            <a:r>
              <a:rPr lang="en-GB" sz="2300" dirty="0"/>
              <a:t> End plate potentials A ( Curare “drug”)</a:t>
            </a:r>
          </a:p>
          <a:p>
            <a:pPr>
              <a:buFont typeface="Wingdings" pitchFamily="2" charset="2"/>
              <a:buChar char="Ø"/>
            </a:pPr>
            <a:endParaRPr lang="en-GB" sz="2300" dirty="0"/>
          </a:p>
          <a:p>
            <a:pPr>
              <a:buFont typeface="Wingdings" pitchFamily="2" charset="2"/>
              <a:buChar char="Ø"/>
            </a:pPr>
            <a:r>
              <a:rPr lang="en-GB" sz="2300" dirty="0"/>
              <a:t> End plate potentials B ( NORMAL )</a:t>
            </a:r>
          </a:p>
          <a:p>
            <a:pPr>
              <a:buFont typeface="Wingdings" pitchFamily="2" charset="2"/>
              <a:buChar char="Ø"/>
            </a:pPr>
            <a:endParaRPr lang="en-GB" sz="2300" dirty="0"/>
          </a:p>
          <a:p>
            <a:pPr>
              <a:buFont typeface="Wingdings" pitchFamily="2" charset="2"/>
              <a:buChar char="Ø"/>
            </a:pPr>
            <a:r>
              <a:rPr lang="en-GB" sz="2300" dirty="0"/>
              <a:t> End plate potentials C (</a:t>
            </a:r>
            <a:r>
              <a:rPr lang="en-GB" sz="2000" dirty="0"/>
              <a:t> Botulinum toxin ) </a:t>
            </a:r>
            <a:endParaRPr lang="en-US" sz="2300" dirty="0"/>
          </a:p>
        </p:txBody>
      </p:sp>
      <p:sp>
        <p:nvSpPr>
          <p:cNvPr id="7" name="Rectangle 6"/>
          <p:cNvSpPr/>
          <p:nvPr/>
        </p:nvSpPr>
        <p:spPr>
          <a:xfrm>
            <a:off x="6921858" y="3364260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+mj-lt"/>
              </a:rPr>
              <a:t>Curare</a:t>
            </a:r>
          </a:p>
        </p:txBody>
      </p:sp>
      <p:sp>
        <p:nvSpPr>
          <p:cNvPr id="8" name="Rectangle 7"/>
          <p:cNvSpPr/>
          <p:nvPr/>
        </p:nvSpPr>
        <p:spPr>
          <a:xfrm>
            <a:off x="9482868" y="3410427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+mj-lt"/>
              </a:rPr>
              <a:t>Botulinum toxin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491" y="4769613"/>
            <a:ext cx="501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should know that the </a:t>
            </a:r>
            <a:r>
              <a:rPr lang="en-US" dirty="0">
                <a:solidFill>
                  <a:srgbClr val="FF0000"/>
                </a:solidFill>
              </a:rPr>
              <a:t>threshold is not achieved</a:t>
            </a:r>
            <a:r>
              <a:rPr lang="en-US" dirty="0"/>
              <a:t> when we use these drugs which means that the </a:t>
            </a:r>
            <a:r>
              <a:rPr lang="en-US" dirty="0">
                <a:solidFill>
                  <a:srgbClr val="FF0000"/>
                </a:solidFill>
              </a:rPr>
              <a:t>EPP is so  weak </a:t>
            </a:r>
            <a:r>
              <a:rPr lang="en-US" dirty="0"/>
              <a:t>under the effect of these drugs, </a:t>
            </a:r>
            <a:r>
              <a:rPr lang="en-US" dirty="0">
                <a:solidFill>
                  <a:srgbClr val="FF0000"/>
                </a:solidFill>
              </a:rPr>
              <a:t>so the muscle </a:t>
            </a:r>
            <a:r>
              <a:rPr lang="en-US" u="sng" dirty="0">
                <a:solidFill>
                  <a:srgbClr val="FF0000"/>
                </a:solidFill>
              </a:rPr>
              <a:t>cannot</a:t>
            </a:r>
            <a:r>
              <a:rPr lang="en-US" dirty="0">
                <a:solidFill>
                  <a:srgbClr val="FF0000"/>
                </a:solidFill>
              </a:rPr>
              <a:t> elicit Action potential.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3576" y="277952"/>
            <a:ext cx="10972800" cy="914400"/>
          </a:xfrm>
        </p:spPr>
        <p:txBody>
          <a:bodyPr/>
          <a:lstStyle/>
          <a:p>
            <a:r>
              <a:rPr lang="en-US" sz="4000" dirty="0"/>
              <a:t> </a:t>
            </a:r>
            <a:r>
              <a:rPr lang="en-US" dirty="0"/>
              <a:t>EPP and Excitation of the Skeletal Muscle Fiber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71765" y="0"/>
            <a:ext cx="2620235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26193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6" y="198512"/>
            <a:ext cx="10972800" cy="914400"/>
          </a:xfrm>
        </p:spPr>
        <p:txBody>
          <a:bodyPr/>
          <a:lstStyle/>
          <a:p>
            <a:r>
              <a:rPr lang="en-US" dirty="0"/>
              <a:t>Clinical Application: Myasthenia Gravis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96484" y="1105508"/>
            <a:ext cx="1986631" cy="504056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Treatment: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3"/>
          </p:nvPr>
        </p:nvSpPr>
        <p:spPr>
          <a:xfrm>
            <a:off x="624756" y="1105508"/>
            <a:ext cx="1800200" cy="504056"/>
          </a:xfrm>
        </p:spPr>
        <p:txBody>
          <a:bodyPr>
            <a:noAutofit/>
          </a:bodyPr>
          <a:lstStyle/>
          <a:p>
            <a:r>
              <a:rPr lang="en-US" sz="2800" dirty="0"/>
              <a:t>Disease: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24756" y="1609564"/>
            <a:ext cx="5759276" cy="448373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Autoimmune disease</a:t>
            </a:r>
            <a:r>
              <a:rPr lang="en-US" sz="1200" dirty="0"/>
              <a:t>, </a:t>
            </a:r>
            <a:r>
              <a:rPr lang="en-GB" sz="1200" dirty="0"/>
              <a:t>Occurs in about </a:t>
            </a:r>
            <a:r>
              <a:rPr lang="en-GB" sz="1200" dirty="0">
                <a:solidFill>
                  <a:schemeClr val="accent4">
                    <a:lumMod val="75000"/>
                  </a:schemeClr>
                </a:solidFill>
              </a:rPr>
              <a:t>1 in every 20,000 </a:t>
            </a:r>
            <a:r>
              <a:rPr lang="en-GB" sz="1200" dirty="0"/>
              <a:t>persons.</a:t>
            </a:r>
            <a:endParaRPr lang="en-US" sz="1200" dirty="0"/>
          </a:p>
          <a:p>
            <a:r>
              <a:rPr lang="en-GB" sz="1400" b="1" dirty="0"/>
              <a:t>Cause : </a:t>
            </a:r>
          </a:p>
          <a:p>
            <a:pPr marL="0" indent="0">
              <a:buNone/>
            </a:pPr>
            <a:r>
              <a:rPr lang="en-US" sz="1200" dirty="0"/>
              <a:t>1-The body forms antibodies against Ach receptors which destroy the receptors leaving only about 20%.</a:t>
            </a:r>
          </a:p>
          <a:p>
            <a:r>
              <a:rPr lang="en-US" sz="1400" b="1" dirty="0"/>
              <a:t>Mechanism :</a:t>
            </a:r>
            <a:endParaRPr lang="en-GB" sz="1400" b="1" dirty="0"/>
          </a:p>
          <a:p>
            <a:pPr marL="0" indent="0">
              <a:buNone/>
            </a:pPr>
            <a:r>
              <a:rPr lang="en-GB" sz="1200" b="1" dirty="0"/>
              <a:t>1-</a:t>
            </a:r>
            <a:r>
              <a:rPr lang="en-GB" sz="1200" dirty="0"/>
              <a:t>inability of the NMJ to transmit enough signals from the nerve fibers to the muscle fibers.</a:t>
            </a:r>
          </a:p>
          <a:p>
            <a:pPr marL="0" indent="0">
              <a:buNone/>
            </a:pPr>
            <a:r>
              <a:rPr lang="en-GB" sz="1200" dirty="0"/>
              <a:t>2-EPP is too weak to initiate opening of the voltage-gated sodium channels. The EPP that occur in the muscle fibers is mostly too weak to initiate opening of the voltage-gated sodium channels.</a:t>
            </a:r>
            <a:endParaRPr lang="en-US" sz="1200" b="1" dirty="0">
              <a:solidFill>
                <a:srgbClr val="80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400" b="1" dirty="0">
                <a:cs typeface="Courier New" pitchFamily="49" charset="0"/>
              </a:rPr>
              <a:t>Signs :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1200" b="1" dirty="0">
                <a:cs typeface="Courier New" pitchFamily="49" charset="0"/>
              </a:rPr>
              <a:t>1-</a:t>
            </a:r>
            <a:r>
              <a:rPr lang="en-US" sz="1200" dirty="0">
                <a:cs typeface="Courier New" pitchFamily="49" charset="0"/>
              </a:rPr>
              <a:t>Disease of adult females </a:t>
            </a:r>
            <a:r>
              <a:rPr lang="en-US" sz="1200" dirty="0">
                <a:solidFill>
                  <a:srgbClr val="FF0000"/>
                </a:solidFill>
                <a:cs typeface="Courier New" pitchFamily="49" charset="0"/>
              </a:rPr>
              <a:t>affects eyelid, extra ocular bulbar and proximal limb muscles.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1200" dirty="0">
                <a:cs typeface="Courier New" pitchFamily="49" charset="0"/>
              </a:rPr>
              <a:t> 2-Presents with </a:t>
            </a:r>
            <a:r>
              <a:rPr lang="en-US" sz="1200" dirty="0">
                <a:solidFill>
                  <a:srgbClr val="FF0000"/>
                </a:solidFill>
                <a:cs typeface="Courier New" pitchFamily="49" charset="0"/>
              </a:rPr>
              <a:t>ptosis, dysarthria, dysphagia, and proximal limb weakness in hands &amp; feet.</a:t>
            </a:r>
          </a:p>
          <a:p>
            <a:pPr marL="0" indent="0">
              <a:buNone/>
            </a:pPr>
            <a:r>
              <a:rPr lang="en-GB" sz="1200" dirty="0"/>
              <a:t>3-Causes muscle weakness</a:t>
            </a:r>
          </a:p>
          <a:p>
            <a:r>
              <a:rPr lang="en-GB" sz="1400" b="1" dirty="0"/>
              <a:t>Consequences :</a:t>
            </a:r>
          </a:p>
          <a:p>
            <a:pPr marL="0" indent="0">
              <a:buNone/>
            </a:pPr>
            <a:r>
              <a:rPr lang="en-US" sz="1200" dirty="0"/>
              <a:t>Can lead to paralysis of respiratory muscles which will lead to death. (depending on the severity of the disease)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6484" y="1609564"/>
            <a:ext cx="5112568" cy="280831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600" b="1" dirty="0"/>
              <a:t>1- Anti cholinseterase drugs “ Neostigmine”</a:t>
            </a:r>
          </a:p>
          <a:p>
            <a:pPr marL="274320" lvl="1" indent="0">
              <a:buNone/>
            </a:pPr>
            <a:r>
              <a:rPr lang="en-US" sz="1100" dirty="0"/>
              <a:t>Mechanism :  Inactivate </a:t>
            </a:r>
            <a:r>
              <a:rPr lang="en-US" sz="1100" i="1" dirty="0"/>
              <a:t>Cholinesterase enzyme </a:t>
            </a:r>
            <a:r>
              <a:rPr lang="en-US" sz="1100" dirty="0"/>
              <a:t>to allow more Ach to accumulate on the receptors (allow </a:t>
            </a:r>
            <a:r>
              <a:rPr lang="en-GB" sz="1100" dirty="0"/>
              <a:t>Ach to accumulate in the synaptic space.)</a:t>
            </a:r>
            <a:endParaRPr lang="en-US" sz="1100" dirty="0"/>
          </a:p>
          <a:p>
            <a:r>
              <a:rPr lang="en-GB" sz="1600" b="1" dirty="0">
                <a:solidFill>
                  <a:srgbClr val="7030A0"/>
                </a:solidFill>
              </a:rPr>
              <a:t>2-</a:t>
            </a:r>
            <a:r>
              <a:rPr lang="en-GB" sz="1400" b="1" dirty="0">
                <a:solidFill>
                  <a:srgbClr val="7030A0"/>
                </a:solidFill>
              </a:rPr>
              <a:t> </a:t>
            </a:r>
            <a:r>
              <a:rPr lang="en-GB" sz="1600" b="1" dirty="0">
                <a:solidFill>
                  <a:srgbClr val="7030A0"/>
                </a:solidFill>
              </a:rPr>
              <a:t>Corticosteroids</a:t>
            </a:r>
            <a:r>
              <a:rPr lang="en-GB" sz="1600" dirty="0">
                <a:solidFill>
                  <a:srgbClr val="7030A0"/>
                </a:solidFill>
              </a:rPr>
              <a:t> </a:t>
            </a:r>
            <a:r>
              <a:rPr lang="en-GB" sz="1600" dirty="0"/>
              <a:t>and </a:t>
            </a:r>
            <a:r>
              <a:rPr lang="en-GB" sz="1600" b="1" dirty="0">
                <a:solidFill>
                  <a:srgbClr val="7030A0"/>
                </a:solidFill>
              </a:rPr>
              <a:t>Immunosuppressant drugs </a:t>
            </a:r>
            <a:r>
              <a:rPr lang="en-US" sz="1400" dirty="0"/>
              <a:t>Mechanism : </a:t>
            </a:r>
            <a:r>
              <a:rPr lang="en-GB" sz="1400" dirty="0"/>
              <a:t>to inhibit the immune system, limiting antibody production.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Remember:  Acetyl Cholinesterase hydrolyzes (breaks, destroys) Ach into choline and acetate.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After treatment :</a:t>
            </a:r>
          </a:p>
          <a:p>
            <a:r>
              <a:rPr lang="en-US" sz="1400" dirty="0"/>
              <a:t>Good EPP is formed.</a:t>
            </a:r>
          </a:p>
          <a:p>
            <a:r>
              <a:rPr lang="en-US" sz="1400" dirty="0"/>
              <a:t>Muscle will Contract.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3"/>
          <a:stretch/>
        </p:blipFill>
        <p:spPr>
          <a:xfrm>
            <a:off x="7062750" y="4530352"/>
            <a:ext cx="4180036" cy="15805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36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91344" y="1027167"/>
            <a:ext cx="12000656" cy="5445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Muscle AP spreads through T-tubules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 reaches the sarcoplasmic reticulum where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opens its Ca++ channels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calcium diffuses out of the sarcoplasmic reticulum into the cytoplasm  increased Ca++ concentration in the myofibrillar fluid .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Ca++ combines with Troponin , activating it 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Troponin pulls away Tropomyosin 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This uncovers the active sites in Actin for Myosin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Myosin combines with these sites 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This causes cleavage ( breakdown )  of ATP and release of energy 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This released energy is used to produce Power Stroke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Myosin and Actin slide upon each other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contraction 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AutoNum type="arabicParenBoth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new ATP comes and combines with the Myosin head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his causes detachment ( separation )of Myosin from Actin . Therefore , on order to release the head of Myosin from Actin , a new ATP is needed to come and combine with the head of Myosin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76227821"/>
              </p:ext>
            </p:extLst>
          </p:nvPr>
        </p:nvGraphicFramePr>
        <p:xfrm>
          <a:off x="551384" y="1268759"/>
          <a:ext cx="4680520" cy="504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5"/>
          <p:cNvSpPr/>
          <p:nvPr/>
        </p:nvSpPr>
        <p:spPr>
          <a:xfrm>
            <a:off x="567881" y="479574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  <a:latin typeface="+mj-lt"/>
              </a:rPr>
              <a:t>Organization of Skeletal Muscles</a:t>
            </a:r>
            <a:br>
              <a:rPr lang="en-GB" sz="3200" dirty="0">
                <a:solidFill>
                  <a:schemeClr val="tx2"/>
                </a:solidFill>
                <a:latin typeface="+mj-lt"/>
              </a:rPr>
            </a:b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 l="17429" t="11438" r="17266" b="6250"/>
          <a:stretch>
            <a:fillRect/>
          </a:stretch>
        </p:blipFill>
        <p:spPr bwMode="auto">
          <a:xfrm>
            <a:off x="5447928" y="1266929"/>
            <a:ext cx="6105705" cy="209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72064" y="3505390"/>
            <a:ext cx="395655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dirty="0"/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40%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of the body is made out of skeletal muscles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7840" y="4294466"/>
            <a:ext cx="6226748" cy="206210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شرح : </a:t>
            </a:r>
          </a:p>
          <a:p>
            <a:pPr algn="r" rtl="1"/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العضلة تركيب دقيق يتكون من عده حزم وهذا ما يعطيها الصلابة، فكل عضلة تتكون من حزم كبيرة تسمى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“Fascicle”</a:t>
            </a:r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 بداخل هذه الحزمة عدة حزم اخرى صغيرة وهي الخلايا العضلية وتسمى بال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Muscle fibers </a:t>
            </a:r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 وهي ايضاً بداخلها حزم أصغر تسمى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Myofibril </a:t>
            </a:r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وهي بدورها تحتوي على بروتين الأكتين والمايوسين.</a:t>
            </a:r>
          </a:p>
          <a:p>
            <a:pPr algn="r" rtl="1"/>
            <a:endParaRPr lang="ar-SA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-إذاً باختصار كل عضلة تحتوي على 3 حزم بداخل بعضها.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4514" y="2311960"/>
            <a:ext cx="1247909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en-GB" sz="1200" b="1" dirty="0">
                <a:cs typeface="Times New Roman" pitchFamily="18" charset="0"/>
              </a:rPr>
              <a:t>3000 Actin</a:t>
            </a:r>
            <a:endParaRPr lang="en-GB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5664018" y="2648835"/>
            <a:ext cx="1408405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l"/>
            <a:r>
              <a:rPr lang="en-GB" sz="1200" b="1" dirty="0">
                <a:cs typeface="Times New Roman" pitchFamily="18" charset="0"/>
              </a:rPr>
              <a:t>1500 Myosin</a:t>
            </a:r>
            <a:endParaRPr lang="en-GB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86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86695651"/>
              </p:ext>
            </p:extLst>
          </p:nvPr>
        </p:nvGraphicFramePr>
        <p:xfrm>
          <a:off x="510740" y="1082570"/>
          <a:ext cx="7482683" cy="462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575767" y="208427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+mn-ea"/>
                <a:cs typeface="+mn-cs"/>
              </a:rPr>
              <a:t>Muscle Fiber Components</a:t>
            </a:r>
            <a:endParaRPr lang="en-US" dirty="0"/>
          </a:p>
        </p:txBody>
      </p:sp>
      <p:pic>
        <p:nvPicPr>
          <p:cNvPr id="2" name="Picture 1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957" y="-33868"/>
            <a:ext cx="1475189" cy="147518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/>
          <a:srcRect l="30712" t="18329" r="28334" b="7159"/>
          <a:stretch>
            <a:fillRect/>
          </a:stretch>
        </p:blipFill>
        <p:spPr bwMode="auto">
          <a:xfrm>
            <a:off x="8427682" y="1199027"/>
            <a:ext cx="3154360" cy="52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1064552" y="1556792"/>
            <a:ext cx="48401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084969" y="3971342"/>
            <a:ext cx="484015" cy="3217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0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393527"/>
            <a:ext cx="10972800" cy="914400"/>
          </a:xfrm>
        </p:spPr>
        <p:txBody>
          <a:bodyPr/>
          <a:lstStyle/>
          <a:p>
            <a:r>
              <a:rPr lang="en-US" dirty="0"/>
              <a:t>Muscle Fiber Components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408" y="2665603"/>
            <a:ext cx="4608512" cy="104644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Titins: are filaments that keep the myosin and actin filaments in place.</a:t>
            </a:r>
          </a:p>
          <a:p>
            <a:endParaRPr lang="en-US" sz="16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+mj-lt"/>
              </a:rPr>
              <a:t>-IT IS ATTACHED TO THE </a:t>
            </a:r>
            <a:r>
              <a:rPr lang="en-US" sz="1400" b="1" u="sng" dirty="0">
                <a:solidFill>
                  <a:srgbClr val="C00000"/>
                </a:solidFill>
                <a:latin typeface="+mj-lt"/>
              </a:rPr>
              <a:t>Z DISK.  </a:t>
            </a:r>
          </a:p>
        </p:txBody>
      </p:sp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751" y="393527"/>
            <a:ext cx="780678" cy="780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612" y="1231124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rgbClr val="C00000"/>
                </a:solidFill>
              </a:rPr>
              <a:t>-Sarcomere: </a:t>
            </a:r>
            <a:r>
              <a:rPr lang="en-US" sz="1600" b="1" dirty="0"/>
              <a:t>contractile unit of muscle, it is the zone between two Z lines (  discs)</a:t>
            </a:r>
          </a:p>
          <a:p>
            <a:pPr lvl="0"/>
            <a:r>
              <a:rPr lang="en-US" sz="1600" b="1" dirty="0"/>
              <a:t>=2 micrometer in length in resting state.</a:t>
            </a:r>
          </a:p>
          <a:p>
            <a:pPr lvl="0"/>
            <a:endParaRPr lang="en-US" sz="1600" dirty="0"/>
          </a:p>
          <a:p>
            <a:pPr lvl="0"/>
            <a:r>
              <a:rPr lang="en-US" sz="1600" b="1" dirty="0">
                <a:solidFill>
                  <a:srgbClr val="C00000"/>
                </a:solidFill>
              </a:rPr>
              <a:t>-Z discs</a:t>
            </a:r>
            <a:r>
              <a:rPr lang="en-US" sz="1600" b="1" dirty="0"/>
              <a:t>: lines extending all way across myofibrils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229387005"/>
              </p:ext>
            </p:extLst>
          </p:nvPr>
        </p:nvGraphicFramePr>
        <p:xfrm>
          <a:off x="6223000" y="1252637"/>
          <a:ext cx="5933674" cy="2968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 descr="C:\Documents and Settings\Dr.Ashraf\My Documents\My Pictures\SCANNER\10 205.jpg"/>
          <p:cNvPicPr>
            <a:picLocks noChangeAspect="1" noChangeArrowheads="1"/>
          </p:cNvPicPr>
          <p:nvPr/>
        </p:nvPicPr>
        <p:blipFill>
          <a:blip r:embed="rId9" cstate="print"/>
          <a:srcRect l="29697" t="15823" r="23711" b="60654"/>
          <a:stretch>
            <a:fillRect/>
          </a:stretch>
        </p:blipFill>
        <p:spPr bwMode="auto">
          <a:xfrm>
            <a:off x="551384" y="4116104"/>
            <a:ext cx="6840760" cy="213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33428" y="452074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solidFill>
                  <a:srgbClr val="000099"/>
                </a:solidFill>
              </a:rPr>
              <a:t>Myosin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0100" y="4665126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solidFill>
                  <a:srgbClr val="000099"/>
                </a:solidFill>
              </a:rPr>
              <a:t>Actin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1584" y="5593649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</a:rPr>
              <a:t>Myofibril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971764" y="4437112"/>
            <a:ext cx="0" cy="65890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79676" y="498500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FF"/>
                </a:solidFill>
              </a:rPr>
              <a:t>M line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24192" y="5154579"/>
            <a:ext cx="3255529" cy="92333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* The </a:t>
            </a:r>
            <a:r>
              <a:rPr lang="en-GB" b="1" dirty="0"/>
              <a:t>light</a:t>
            </a:r>
            <a:r>
              <a:rPr lang="en-GB" dirty="0"/>
              <a:t> and </a:t>
            </a:r>
            <a:r>
              <a:rPr lang="en-GB" b="1" dirty="0"/>
              <a:t>dark</a:t>
            </a:r>
            <a:r>
              <a:rPr lang="en-GB" dirty="0"/>
              <a:t> bands give skeletal and cardiac muscle their </a:t>
            </a:r>
            <a:r>
              <a:rPr lang="en-GB" dirty="0">
                <a:solidFill>
                  <a:srgbClr val="C00000"/>
                </a:solidFill>
              </a:rPr>
              <a:t>striated appearance</a:t>
            </a:r>
            <a:r>
              <a:rPr lang="en-GB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83508" y="4092440"/>
            <a:ext cx="1128316" cy="2616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2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3904" y="1971506"/>
            <a:ext cx="9505056" cy="1656906"/>
          </a:xfrm>
          <a:prstGeom prst="rect">
            <a:avLst/>
          </a:prstGeom>
          <a:solidFill>
            <a:schemeClr val="accent2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0029" y="4344904"/>
            <a:ext cx="9505056" cy="1384765"/>
          </a:xfrm>
          <a:prstGeom prst="rect">
            <a:avLst/>
          </a:prstGeom>
          <a:solidFill>
            <a:schemeClr val="accent2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28056" y="215396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4120" y="248874"/>
            <a:ext cx="11640616" cy="914400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9723" y="3813433"/>
            <a:ext cx="9721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Lecture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Muscle Contraction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 The physiologic anatomy of the skeletal muscle. 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2- The general mechanism of skeletal muscle contraction. 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 The molecular mechanism of skeletal muscle contraction &amp; relaxation. 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4- Sliding filament mechanism.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5100" y="1412776"/>
            <a:ext cx="90678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Lecture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Neuromuscular Junction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The physiologic anatomy of Neuromuscular Junction (NMJ).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Motor end plate, synaptic trough/ gutter/ cleft.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Motor End Plate potential and how action potential and excitation-contraction coupling are generated in skeletal muscle.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Drugs/ diseases affecting the neuromuscular transmission.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6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580" y="2286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 Molecular Characteristics of the Contractile Filaments</a:t>
            </a:r>
            <a:endParaRPr lang="en-US" dirty="0"/>
          </a:p>
        </p:txBody>
      </p:sp>
      <p:pic>
        <p:nvPicPr>
          <p:cNvPr id="12" name="Picture 11" descr="S9781416045748-006-f007.jpg"/>
          <p:cNvPicPr>
            <a:picLocks noChangeAspect="1"/>
          </p:cNvPicPr>
          <p:nvPr/>
        </p:nvPicPr>
        <p:blipFill>
          <a:blip r:embed="rId2" cstate="print"/>
          <a:srcRect b="11364"/>
          <a:stretch>
            <a:fillRect/>
          </a:stretch>
        </p:blipFill>
        <p:spPr>
          <a:xfrm>
            <a:off x="6886227" y="4714048"/>
            <a:ext cx="5213201" cy="1204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352" y="5503765"/>
            <a:ext cx="6480719" cy="707886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Actin and Myosin: </a:t>
            </a:r>
            <a:r>
              <a:rPr lang="en-US" sz="2000" dirty="0"/>
              <a:t>Contractile Proteins </a:t>
            </a:r>
          </a:p>
          <a:p>
            <a:r>
              <a:rPr lang="en-US" sz="2000" b="1" dirty="0"/>
              <a:t>Troponin and Tropomyosin: </a:t>
            </a:r>
            <a:r>
              <a:rPr lang="en-US" sz="2000" dirty="0"/>
              <a:t>Regulatory Proteins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7169" y="5888141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Double-Stranded: 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backbone of the actin filament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0611026"/>
              </p:ext>
            </p:extLst>
          </p:nvPr>
        </p:nvGraphicFramePr>
        <p:xfrm>
          <a:off x="269380" y="1033439"/>
          <a:ext cx="728216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9501645" y="6323919"/>
            <a:ext cx="2297832" cy="4770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500" i="1" dirty="0">
                <a:latin typeface="+mj-lt"/>
              </a:rPr>
              <a:t>Cross-bridges</a:t>
            </a:r>
            <a:endParaRPr lang="en-GB" sz="2500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679725" y="5503765"/>
            <a:ext cx="208769" cy="896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17448" y="1199498"/>
            <a:ext cx="3609181" cy="310854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lvl="0" indent="-285750" algn="r" rtl="1">
              <a:buFontTx/>
              <a:buChar char="-"/>
            </a:pP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الأكتين يشبه في تركيبة ال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DNA 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 بأنه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“Double helix”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 ولديه 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binding Site 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، يرتبط به مع المايوسن عند عملية الانقباض ، ولكن في الحالة الطبيعية ما نبي هذا الارتباط عشان ما تنقبض العضلة، لذا يوجد تركيب أخر يُغطي هذا ال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Binding Site 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 يُسمى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Tropomyosin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، وهو عبارة عن خيط مُلتف حول الأكتين ويغطي ال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site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lvl="0" indent="-285750" algn="r" rtl="1">
              <a:buFontTx/>
              <a:buChar char="-"/>
            </a:pPr>
            <a:endParaRPr lang="ar-SA" sz="14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 algn="r" rtl="1">
              <a:buFontTx/>
              <a:buChar char="-"/>
            </a:pP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طيب إذا العضلة بتقبض كيف يروح ال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Tropomyosin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؟ عند طريق بروتين أخر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“Troponin” 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 مُجرد ما يرتبط ال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troponin 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 مع الكالسيوم، علطول يُزيل ال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tropomyosin 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 فيصير ال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Active site 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 مفتوح للمايوسين ثم تبدأ عملية الانقباض.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1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Myosin: </a:t>
            </a:r>
            <a:r>
              <a:rPr lang="en-US" sz="2800" dirty="0"/>
              <a:t>Thick Filament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815" y="1874726"/>
            <a:ext cx="460522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“</a:t>
            </a:r>
            <a:r>
              <a:rPr lang="ar-SA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شكله يشبه عصا القولف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endParaRPr lang="en-US" sz="24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2" indent="-457200"/>
            <a:r>
              <a:rPr lang="en-US" b="1" dirty="0"/>
              <a:t>-Myosin filaments are composed of multiple myosin molecules.</a:t>
            </a:r>
          </a:p>
          <a:p>
            <a:pPr marL="457200" lvl="2" indent="-457200"/>
            <a:endParaRPr lang="en-US" dirty="0"/>
          </a:p>
          <a:p>
            <a:pPr marL="457200" lvl="2" indent="-457200"/>
            <a:r>
              <a:rPr lang="en-US" dirty="0"/>
              <a:t>-</a:t>
            </a:r>
            <a:r>
              <a:rPr lang="en-GB" altLang="en-US" b="1" dirty="0"/>
              <a:t>Each </a:t>
            </a:r>
            <a:r>
              <a:rPr lang="en-GB" altLang="en-US" b="1" u="sng" dirty="0"/>
              <a:t>200 </a:t>
            </a:r>
            <a:r>
              <a:rPr lang="en-GB" altLang="en-US" b="1" dirty="0"/>
              <a:t>myosin molecules aggregate to form a </a:t>
            </a:r>
            <a:r>
              <a:rPr lang="en-GB" altLang="en-US" b="1" u="sng" dirty="0"/>
              <a:t>myosin filament </a:t>
            </a:r>
            <a:r>
              <a:rPr lang="en-GB" altLang="en-US" b="1" dirty="0"/>
              <a:t>, from </a:t>
            </a:r>
          </a:p>
          <a:p>
            <a:pPr marL="457200" lvl="2" indent="-457200"/>
            <a:r>
              <a:rPr lang="en-GB" altLang="en-US" b="1" dirty="0"/>
              <a:t>the sides of which project myosin heads in </a:t>
            </a:r>
            <a:r>
              <a:rPr lang="en-GB" altLang="en-US" b="1" u="sng" dirty="0"/>
              <a:t>all directions</a:t>
            </a:r>
            <a:r>
              <a:rPr lang="en-GB" altLang="en-US" b="1" dirty="0"/>
              <a:t>.</a:t>
            </a:r>
          </a:p>
          <a:p>
            <a:pPr marL="457200" lvl="2" indent="-457200"/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00746" y="5340800"/>
            <a:ext cx="5357213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-One for ATP and one for actin. (ATP is broken down because of ATPase enzyme which is always in myosin, so it always has energy.)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3668" y="129003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+mj-lt"/>
              </a:rPr>
              <a:t> -Each Myosin molecule has:</a:t>
            </a:r>
            <a:endParaRPr lang="en-US" u="sng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69224" y="2848068"/>
            <a:ext cx="3783749" cy="2102125"/>
            <a:chOff x="288040" y="3482788"/>
            <a:chExt cx="3783749" cy="2102125"/>
          </a:xfrm>
        </p:grpSpPr>
        <p:sp>
          <p:nvSpPr>
            <p:cNvPr id="14" name="Rectangle 13"/>
            <p:cNvSpPr/>
            <p:nvPr/>
          </p:nvSpPr>
          <p:spPr>
            <a:xfrm>
              <a:off x="288040" y="3482788"/>
              <a:ext cx="2072339" cy="64456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1999450" y="4940344"/>
              <a:ext cx="2072339" cy="644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C00000"/>
                  </a:solidFill>
                </a:rPr>
                <a:t>4</a:t>
              </a:r>
              <a:r>
                <a:rPr lang="en-US" sz="2000" b="1" kern="1200" dirty="0">
                  <a:solidFill>
                    <a:srgbClr val="C00000"/>
                  </a:solidFill>
                </a:rPr>
                <a:t>-</a:t>
              </a:r>
              <a:r>
                <a:rPr lang="en-US" sz="2000" b="1" u="sng" kern="1200" dirty="0">
                  <a:solidFill>
                    <a:srgbClr val="C00000"/>
                  </a:solidFill>
                </a:rPr>
                <a:t>Hinge</a:t>
              </a:r>
              <a:r>
                <a:rPr lang="en-US" sz="2000" b="1" kern="1200" dirty="0">
                  <a:solidFill>
                    <a:schemeClr val="tx1"/>
                  </a:solidFill>
                </a:rPr>
                <a:t> (joint) </a:t>
              </a:r>
              <a:r>
                <a:rPr lang="ar-SA" sz="2000" b="1" kern="1200" dirty="0">
                  <a:solidFill>
                    <a:schemeClr val="bg1">
                      <a:lumMod val="50000"/>
                    </a:schemeClr>
                  </a:solidFill>
                </a:rPr>
                <a:t>منطقة تحت الرأس</a:t>
              </a:r>
              <a:endParaRPr lang="en-US" sz="2000" b="1" kern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780635" y="3367443"/>
            <a:ext cx="2072339" cy="8380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C00000"/>
                </a:solidFill>
              </a:rPr>
              <a:t>2-</a:t>
            </a:r>
            <a:r>
              <a:rPr lang="en-US" b="1" u="sng" kern="1200" dirty="0">
                <a:solidFill>
                  <a:srgbClr val="C00000"/>
                </a:solidFill>
              </a:rPr>
              <a:t>Tail</a:t>
            </a:r>
            <a:r>
              <a:rPr lang="en-US" b="1" kern="1200" dirty="0">
                <a:solidFill>
                  <a:schemeClr val="tx1"/>
                </a:solidFill>
              </a:rPr>
              <a:t> (body)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C00000"/>
                </a:solidFill>
              </a:rPr>
              <a:t>3- </a:t>
            </a:r>
            <a:r>
              <a:rPr lang="en-US" b="1" u="sng" dirty="0">
                <a:solidFill>
                  <a:srgbClr val="C00000"/>
                </a:solidFill>
              </a:rPr>
              <a:t>Arm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between tail &amp; head </a:t>
            </a:r>
            <a:endParaRPr lang="en-US" b="1" kern="1200" dirty="0">
              <a:solidFill>
                <a:srgbClr val="C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61276" y="1777302"/>
            <a:ext cx="4324261" cy="2470189"/>
            <a:chOff x="288034" y="132060"/>
            <a:chExt cx="4324261" cy="2470189"/>
          </a:xfrm>
        </p:grpSpPr>
        <p:sp>
          <p:nvSpPr>
            <p:cNvPr id="20" name="Rectangle 19"/>
            <p:cNvSpPr/>
            <p:nvPr/>
          </p:nvSpPr>
          <p:spPr>
            <a:xfrm>
              <a:off x="288034" y="1182463"/>
              <a:ext cx="2072339" cy="141978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2539957" y="132060"/>
              <a:ext cx="2072338" cy="1419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" numCol="1" spcCol="1270" anchor="b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C00000"/>
                  </a:solidFill>
                </a:rPr>
                <a:t>1-</a:t>
              </a:r>
              <a:r>
                <a:rPr lang="en-US" sz="1600" b="1" u="sng" kern="1200" dirty="0">
                  <a:solidFill>
                    <a:srgbClr val="C00000"/>
                  </a:solidFill>
                </a:rPr>
                <a:t>Head : </a:t>
              </a:r>
              <a:r>
                <a:rPr lang="en-US" sz="1600" b="1" kern="1200" dirty="0"/>
                <a:t> </a:t>
              </a:r>
              <a:r>
                <a:rPr lang="en-US" sz="1400" b="1" kern="1200" dirty="0"/>
                <a:t>has 2 binding sites</a:t>
              </a:r>
              <a:r>
                <a:rPr lang="en-GB" sz="1400" b="1" kern="1200" dirty="0"/>
                <a:t>: </a:t>
              </a:r>
              <a:r>
                <a:rPr lang="en-GB" sz="1400" b="1" kern="1200" dirty="0">
                  <a:solidFill>
                    <a:schemeClr val="bg1">
                      <a:lumMod val="50000"/>
                    </a:schemeClr>
                  </a:solidFill>
                </a:rPr>
                <a:t>(2 ears)</a:t>
              </a:r>
              <a:endParaRPr lang="en-GB" sz="1400" b="1" kern="12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solidFill>
                    <a:srgbClr val="C00000"/>
                  </a:solidFill>
                </a:rPr>
                <a:t>-</a:t>
              </a:r>
              <a:r>
                <a:rPr lang="en-GB" sz="1400" b="1" u="sng" kern="1200" dirty="0">
                  <a:solidFill>
                    <a:schemeClr val="accent1"/>
                  </a:solidFill>
                </a:rPr>
                <a:t>Actin </a:t>
              </a:r>
              <a:r>
                <a:rPr lang="en-GB" sz="1400" b="1" kern="1200" dirty="0">
                  <a:solidFill>
                    <a:schemeClr val="accent1"/>
                  </a:solidFill>
                </a:rPr>
                <a:t>binding site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solidFill>
                    <a:schemeClr val="accent1"/>
                  </a:solidFill>
                </a:rPr>
                <a:t>-Myosin </a:t>
              </a:r>
              <a:r>
                <a:rPr lang="en-GB" sz="1400" b="1" u="sng" kern="1200" dirty="0">
                  <a:solidFill>
                    <a:schemeClr val="accent1"/>
                  </a:solidFill>
                </a:rPr>
                <a:t>ATP</a:t>
              </a:r>
              <a:r>
                <a:rPr lang="en-GB" sz="1400" b="1" dirty="0">
                  <a:solidFill>
                    <a:schemeClr val="accent1"/>
                  </a:solidFill>
                </a:rPr>
                <a:t> site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>
                  <a:solidFill>
                    <a:schemeClr val="accent1"/>
                  </a:solidFill>
                </a:rPr>
                <a:t> </a:t>
              </a:r>
              <a:r>
                <a:rPr lang="en-US" sz="1200" b="1" kern="1200" dirty="0">
                  <a:solidFill>
                    <a:schemeClr val="accent1"/>
                  </a:solidFill>
                </a:rPr>
                <a:t> * 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ATPase” which is responsible of degradation of ATP into (ADP+ phosphate) </a:t>
              </a:r>
              <a:endParaRPr lang="en-US" sz="1000" b="1" kern="12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628800"/>
            <a:ext cx="3329971" cy="3621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6608" y="5340800"/>
            <a:ext cx="2899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Myosin head = cross bridges </a:t>
            </a:r>
          </a:p>
          <a:p>
            <a:pPr algn="ctr"/>
            <a:r>
              <a:rPr lang="ar-SA" dirty="0">
                <a:solidFill>
                  <a:srgbClr val="DDE9EC">
                    <a:lumMod val="50000"/>
                  </a:srgbClr>
                </a:solidFill>
              </a:rPr>
              <a:t>نتوءات طالعة من الميوسين</a:t>
            </a:r>
            <a:endParaRPr lang="en-US" dirty="0">
              <a:solidFill>
                <a:srgbClr val="DDE9E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43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99557"/>
            <a:ext cx="10972800" cy="914400"/>
          </a:xfrm>
        </p:spPr>
        <p:txBody>
          <a:bodyPr/>
          <a:lstStyle/>
          <a:p>
            <a:r>
              <a:rPr lang="en-US" dirty="0"/>
              <a:t>Muscle Fibers during Contraction: 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20" y="267502"/>
            <a:ext cx="875092" cy="875092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71325992"/>
              </p:ext>
            </p:extLst>
          </p:nvPr>
        </p:nvGraphicFramePr>
        <p:xfrm>
          <a:off x="489011" y="2530208"/>
          <a:ext cx="6192688" cy="184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7368" y="4439084"/>
            <a:ext cx="6480720" cy="172354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+mj-lt"/>
              </a:rPr>
              <a:t>Important NOTES: during contraction :</a:t>
            </a:r>
          </a:p>
          <a:p>
            <a:r>
              <a:rPr lang="en-US" sz="1400" b="1" dirty="0">
                <a:solidFill>
                  <a:srgbClr val="C00000"/>
                </a:solidFill>
                <a:latin typeface="+mj-lt"/>
              </a:rPr>
              <a:t>-H bands: </a:t>
            </a:r>
            <a:r>
              <a:rPr lang="en-US" sz="1400" b="1" dirty="0">
                <a:latin typeface="+mj-lt"/>
              </a:rPr>
              <a:t>is decreased. (thick) </a:t>
            </a:r>
          </a:p>
          <a:p>
            <a:r>
              <a:rPr lang="en-US" sz="1400" b="1" dirty="0">
                <a:solidFill>
                  <a:srgbClr val="C00000"/>
                </a:solidFill>
                <a:latin typeface="+mj-lt"/>
              </a:rPr>
              <a:t>-I band :</a:t>
            </a:r>
            <a:r>
              <a:rPr lang="en-US" sz="1400" b="1" dirty="0">
                <a:latin typeface="+mj-lt"/>
              </a:rPr>
              <a:t>is decreased. (thin, light)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(may disappear)</a:t>
            </a:r>
          </a:p>
          <a:p>
            <a:r>
              <a:rPr lang="en-US" sz="1400" b="1" dirty="0">
                <a:solidFill>
                  <a:srgbClr val="C00000"/>
                </a:solidFill>
                <a:latin typeface="+mj-lt"/>
              </a:rPr>
              <a:t>-A band: </a:t>
            </a:r>
            <a:r>
              <a:rPr lang="en-US" sz="1400" b="1" dirty="0">
                <a:latin typeface="+mj-lt"/>
              </a:rPr>
              <a:t>doesn’t change. (dark)</a:t>
            </a:r>
          </a:p>
          <a:p>
            <a:r>
              <a:rPr lang="en-US" sz="1400" b="1" dirty="0">
                <a:solidFill>
                  <a:srgbClr val="C00000"/>
                </a:solidFill>
                <a:latin typeface="+mj-lt"/>
              </a:rPr>
              <a:t>-The length of the fiber itself :</a:t>
            </a:r>
            <a:r>
              <a:rPr lang="en-US" sz="1400" b="1" dirty="0">
                <a:latin typeface="+mj-lt"/>
              </a:rPr>
              <a:t>doesn’t change </a:t>
            </a:r>
            <a:endParaRPr lang="ar-SA" sz="1400" b="1" dirty="0">
              <a:latin typeface="+mj-lt"/>
            </a:endParaRPr>
          </a:p>
          <a:p>
            <a:r>
              <a:rPr lang="en-US" dirty="0">
                <a:solidFill>
                  <a:srgbClr val="DDE9EC">
                    <a:lumMod val="50000"/>
                  </a:srgbClr>
                </a:solidFill>
              </a:rPr>
              <a:t>Actin is pulled towards the center of the sarcomere </a:t>
            </a:r>
          </a:p>
          <a:p>
            <a:r>
              <a:rPr lang="ar-SA" dirty="0">
                <a:solidFill>
                  <a:srgbClr val="DDE9EC">
                    <a:lumMod val="50000"/>
                  </a:srgbClr>
                </a:solidFill>
              </a:rPr>
              <a:t>طول الميوسين ما يتغير؛ الأكتين يصغر بس</a:t>
            </a:r>
            <a:endParaRPr lang="en-US" dirty="0">
              <a:solidFill>
                <a:srgbClr val="DDE9EC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8" y="1263244"/>
            <a:ext cx="6480720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Muscle Contraction Occurs by a </a:t>
            </a:r>
            <a:r>
              <a:rPr lang="en-GB" sz="2800" dirty="0">
                <a:solidFill>
                  <a:srgbClr val="FF0000"/>
                </a:solidFill>
                <a:latin typeface="+mj-lt"/>
              </a:rPr>
              <a:t>Sliding Filament Mechanism </a:t>
            </a:r>
            <a:r>
              <a:rPr lang="en-GB" dirty="0">
                <a:latin typeface="+mj-lt"/>
              </a:rPr>
              <a:t>which is: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12" name="Picture 11" descr="S9781416045748-006-f005.jpg"/>
          <p:cNvPicPr>
            <a:picLocks noChangeAspect="1"/>
          </p:cNvPicPr>
          <p:nvPr/>
        </p:nvPicPr>
        <p:blipFill>
          <a:blip r:embed="rId10" cstate="print"/>
          <a:srcRect b="4839"/>
          <a:stretch>
            <a:fillRect/>
          </a:stretch>
        </p:blipFill>
        <p:spPr>
          <a:xfrm>
            <a:off x="7464152" y="1340769"/>
            <a:ext cx="4288432" cy="2592288"/>
          </a:xfrm>
          <a:prstGeom prst="rect">
            <a:avLst/>
          </a:prstGeom>
        </p:spPr>
      </p:pic>
      <p:pic>
        <p:nvPicPr>
          <p:cNvPr id="18" name="Picture 4" descr="actin_myosin_anim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0172" y="4683352"/>
            <a:ext cx="46805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888088" y="4302051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Animation of the walk along mechanism: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75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54754650"/>
              </p:ext>
            </p:extLst>
          </p:nvPr>
        </p:nvGraphicFramePr>
        <p:xfrm>
          <a:off x="3215680" y="188640"/>
          <a:ext cx="1010329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16080" y="2257111"/>
            <a:ext cx="2592288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C00000"/>
                </a:solidFill>
              </a:rPr>
              <a:t>General</a:t>
            </a:r>
            <a:r>
              <a:rPr lang="en-US" sz="2000" b="1" dirty="0"/>
              <a:t> Mechanism of Skeletal Muscle Contraction:</a:t>
            </a:r>
          </a:p>
          <a:p>
            <a:pPr lvl="0"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ar-SA" sz="2000" b="1" dirty="0">
                <a:solidFill>
                  <a:schemeClr val="bg1">
                    <a:lumMod val="50000"/>
                  </a:schemeClr>
                </a:solidFill>
              </a:rPr>
              <a:t>الحكاية منذ البداية </a:t>
            </a:r>
            <a:r>
              <a:rPr lang="ar-SA" sz="20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”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336" y="1340768"/>
            <a:ext cx="3528392" cy="48013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S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أول ما يصل ال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potential </a:t>
            </a:r>
            <a:r>
              <a:rPr lang="ar-S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لنهاية الخلية العصبية راح يُحرر ال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 </a:t>
            </a:r>
            <a:r>
              <a:rPr lang="ar-S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المخزن بال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vesicles </a:t>
            </a:r>
            <a:r>
              <a:rPr lang="ar-S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r" rtl="1">
              <a:buFontTx/>
              <a:buChar char="-"/>
            </a:pPr>
            <a:endParaRPr lang="ar-SA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r" rtl="1"/>
            <a:r>
              <a:rPr lang="ar-S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-وبعد ما يتحرر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Ach </a:t>
            </a:r>
            <a:r>
              <a:rPr lang="ar-S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راح يشغل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Nicotinic receptor</a:t>
            </a:r>
            <a:r>
              <a:rPr lang="ar-S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الموجود بالعضلة</a:t>
            </a:r>
          </a:p>
          <a:p>
            <a:pPr algn="r" rtl="1"/>
            <a:endParaRPr lang="ar-SA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r" rtl="1"/>
            <a:r>
              <a:rPr lang="ar-S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-مما يؤدي إلى دخول ال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Na</a:t>
            </a:r>
            <a:r>
              <a:rPr lang="ar-S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بالداخل مؤدياً لزيادة الشحنة الموجبة إي انه بيقل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Depolarization </a:t>
            </a:r>
            <a:r>
              <a:rPr lang="ar-S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“</a:t>
            </a:r>
            <a:r>
              <a:rPr lang="ar-S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حيث أن الشحنة الموجبة بدخول الصوديوم تعادل الشحنة السالبة داخل الخلية مما يقلل القطبية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”</a:t>
            </a:r>
          </a:p>
          <a:p>
            <a:pPr algn="r" rtl="1"/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algn="r" rtl="1">
              <a:buFontTx/>
              <a:buChar char="-"/>
            </a:pPr>
            <a:r>
              <a:rPr lang="ar-S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وايضاً بيتحفز الكالسيوم مؤدياً لانقباض العضلة .</a:t>
            </a:r>
          </a:p>
          <a:p>
            <a:pPr marL="285750" indent="-285750" algn="r" rtl="1">
              <a:buFontTx/>
              <a:buChar char="-"/>
            </a:pPr>
            <a:endParaRPr lang="ar-SA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r" rtl="1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ar-S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التفاصيل في المحاضرة الثانية</a:t>
            </a:r>
            <a:r>
              <a:rPr lang="ar-S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“</a:t>
            </a:r>
          </a:p>
          <a:p>
            <a:pPr algn="r" rtl="1"/>
            <a:endParaRPr lang="ar-SA" dirty="0"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33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68" y="157521"/>
            <a:ext cx="95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Mechanism of Skeletal Muscle Contraction in </a:t>
            </a:r>
            <a:r>
              <a:rPr lang="en-US" sz="2400" u="sng" dirty="0">
                <a:solidFill>
                  <a:srgbClr val="C00000"/>
                </a:solidFill>
              </a:rPr>
              <a:t>Actin &amp; Myosin filaments: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3417703"/>
              </p:ext>
            </p:extLst>
          </p:nvPr>
        </p:nvGraphicFramePr>
        <p:xfrm>
          <a:off x="407368" y="1628800"/>
          <a:ext cx="117846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56040" y="754661"/>
            <a:ext cx="5472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إكمالاً لأحداث عملية الانقباض ، بعد ما صار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depolarization </a:t>
            </a:r>
            <a:r>
              <a:rPr lang="ar-SA" sz="1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وتحفز الكالسيوم  بيرتبط ببروتين ال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troponin </a:t>
            </a:r>
            <a:r>
              <a:rPr lang="ar-SA" sz="1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ويحدث ما شُرح ببداية المحاضرة: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83832" y="6356350"/>
            <a:ext cx="364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DE9EC">
                    <a:lumMod val="50000"/>
                  </a:srgbClr>
                </a:solidFill>
              </a:rPr>
              <a:t>Detachment is an active process</a:t>
            </a:r>
          </a:p>
        </p:txBody>
      </p:sp>
    </p:spTree>
    <p:extLst>
      <p:ext uri="{BB962C8B-B14F-4D97-AF65-F5344CB8AC3E}">
        <p14:creationId xmlns:p14="http://schemas.microsoft.com/office/powerpoint/2010/main" val="1376655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“Walk-along” Mechanism for Muscle Contraction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9687847"/>
              </p:ext>
            </p:extLst>
          </p:nvPr>
        </p:nvGraphicFramePr>
        <p:xfrm>
          <a:off x="-1392832" y="1124744"/>
          <a:ext cx="5976664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5680" y="1887906"/>
            <a:ext cx="5760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-But what causes the actin filaments to slide inward among the myosin filaments?</a:t>
            </a:r>
          </a:p>
          <a:p>
            <a:endParaRPr lang="en-US" dirty="0"/>
          </a:p>
          <a:p>
            <a:r>
              <a:rPr lang="en-GB" b="1" u="sng" dirty="0">
                <a:solidFill>
                  <a:srgbClr val="C00000"/>
                </a:solidFill>
                <a:latin typeface="+mj-lt"/>
              </a:rPr>
              <a:t>Forces</a:t>
            </a:r>
            <a:r>
              <a:rPr lang="en-GB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b="1" dirty="0">
                <a:latin typeface="+mj-lt"/>
              </a:rPr>
              <a:t>generated by interaction of the cross-bridges from the myosin filaments with the actin filaments.</a:t>
            </a:r>
          </a:p>
          <a:p>
            <a:endParaRPr lang="en-US" b="1" dirty="0">
              <a:latin typeface="+mj-lt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9781416045748-006-f008.jpg"/>
          <p:cNvPicPr>
            <a:picLocks noChangeAspect="1"/>
          </p:cNvPicPr>
          <p:nvPr/>
        </p:nvPicPr>
        <p:blipFill>
          <a:blip r:embed="rId7" cstate="print"/>
          <a:srcRect b="7599"/>
          <a:stretch>
            <a:fillRect/>
          </a:stretch>
        </p:blipFill>
        <p:spPr>
          <a:xfrm>
            <a:off x="3575721" y="4293096"/>
            <a:ext cx="5040560" cy="1944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32304" y="1700808"/>
            <a:ext cx="3359696" cy="427809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شرح :</a:t>
            </a:r>
            <a:b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SA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Tx/>
              <a:buChar char="-"/>
            </a:pPr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مثل ما قلنا لما الميوسين يستخدم ال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atp </a:t>
            </a:r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 ال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head </a:t>
            </a:r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 حقه راح يتحرك حركة وحدة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“ power stroke”</a:t>
            </a:r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r" rtl="1">
              <a:buFontTx/>
              <a:buChar char="-"/>
            </a:pPr>
            <a:endParaRPr lang="ar-SA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buFontTx/>
              <a:buChar char="-"/>
            </a:pPr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power stroke</a:t>
            </a:r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تحدث عند التقاء الاكتين مع الميوسين ويحدث بينهم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cross-bridges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Tx/>
              <a:buChar char="-"/>
            </a:pPr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مع كل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power stroke </a:t>
            </a:r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 يتحرك رأس الميوسين قدام و وراً مؤدي إلى تحريك الأكتين لل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Center </a:t>
            </a:r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 بينما الميوسين نفسه ثابت في مكانه.</a:t>
            </a:r>
          </a:p>
          <a:p>
            <a:pPr marL="285750" indent="-285750" algn="r" rtl="1">
              <a:buFontTx/>
              <a:buChar char="-"/>
            </a:pPr>
            <a:endParaRPr lang="ar-SA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71765" y="0"/>
            <a:ext cx="2620235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MALES’ SLIDES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23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1588" y="90852"/>
            <a:ext cx="10972800" cy="990600"/>
          </a:xfrm>
        </p:spPr>
        <p:txBody>
          <a:bodyPr/>
          <a:lstStyle/>
          <a:p>
            <a:r>
              <a:rPr lang="en-GB" dirty="0"/>
              <a:t>Muscle Relaxation:</a:t>
            </a:r>
            <a:endParaRPr lang="en-US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685385584"/>
              </p:ext>
            </p:extLst>
          </p:nvPr>
        </p:nvGraphicFramePr>
        <p:xfrm>
          <a:off x="695400" y="1340769"/>
          <a:ext cx="1058517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53" y="3853023"/>
            <a:ext cx="1860798" cy="1860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376" y="3649244"/>
            <a:ext cx="6480720" cy="203132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NOTES </a:t>
            </a:r>
            <a:r>
              <a:rPr lang="en-US" sz="1400" b="1" dirty="0"/>
              <a:t>: 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-When Ca is released </a:t>
            </a:r>
            <a:r>
              <a:rPr lang="en-US" altLang="en-US" sz="1400" b="1" dirty="0">
                <a:solidFill>
                  <a:schemeClr val="bg1">
                    <a:lumMod val="50000"/>
                  </a:schemeClr>
                </a:solidFill>
              </a:rPr>
              <a:t>from sarcoplasmic reticulum into the cytoplasm &gt; it </a:t>
            </a:r>
            <a:r>
              <a:rPr lang="en-US" altLang="en-US" sz="1400" b="1" dirty="0">
                <a:solidFill>
                  <a:srgbClr val="C00000"/>
                </a:solidFill>
              </a:rPr>
              <a:t>does not require </a:t>
            </a:r>
            <a:r>
              <a:rPr lang="en-US" alt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</a:t>
            </a:r>
            <a:r>
              <a:rPr lang="ar-SA" alt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لأنه زي ما نعرف الساركوبلازم</a:t>
            </a:r>
          </a:p>
          <a:p>
            <a:pPr algn="ctr"/>
            <a:r>
              <a:rPr lang="ar-SA" alt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ريتكليوم هي المخزن فمنطقياً يكون تركيز الكالسيوم اعلى فيها ، بالتالي من التركيز العالي للمنخفض لا يحتاج طاقة .</a:t>
            </a:r>
            <a:endParaRPr lang="en-US" altLang="en-US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en-US" sz="1400" b="1" dirty="0">
                <a:solidFill>
                  <a:schemeClr val="bg1">
                    <a:lumMod val="50000"/>
                  </a:schemeClr>
                </a:solidFill>
              </a:rPr>
              <a:t>-But </a:t>
            </a:r>
            <a:r>
              <a:rPr lang="en-GB" altLang="en-US" sz="1400" b="1" dirty="0">
                <a:solidFill>
                  <a:schemeClr val="bg1">
                    <a:lumMod val="50000"/>
                  </a:schemeClr>
                </a:solidFill>
              </a:rPr>
              <a:t>When ca is pumped back into sarcoplasmic reticulum &gt; </a:t>
            </a:r>
            <a:r>
              <a:rPr lang="en-GB" altLang="en-US" sz="1400" b="1" dirty="0">
                <a:solidFill>
                  <a:srgbClr val="C00000"/>
                </a:solidFill>
              </a:rPr>
              <a:t>it requires energy  </a:t>
            </a:r>
            <a:endParaRPr lang="ar-SA" altLang="en-US" sz="1400" b="1" dirty="0">
              <a:solidFill>
                <a:srgbClr val="C00000"/>
              </a:solidFill>
            </a:endParaRPr>
          </a:p>
          <a:p>
            <a:pPr algn="ctr"/>
            <a:r>
              <a:rPr lang="ar-SA" alt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بالعكس تماماً عندما ننتقل من تركيز منخفض إلى عالي ( المخزن ) نحتاج طاقة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0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titled-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171"/>
            <a:ext cx="537025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fig_8-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34" y="260648"/>
            <a:ext cx="5594329" cy="6237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71765" y="0"/>
            <a:ext cx="2620235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FEMALES’ SLIDES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5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Have Calcium: We Have Binding</a:t>
            </a:r>
          </a:p>
        </p:txBody>
      </p:sp>
      <p:pic>
        <p:nvPicPr>
          <p:cNvPr id="3" name="Picture 5" descr="Copy of fig_8-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" b="8030"/>
          <a:stretch/>
        </p:blipFill>
        <p:spPr bwMode="auto">
          <a:xfrm>
            <a:off x="2135560" y="1412776"/>
            <a:ext cx="7236768" cy="48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زاوية مطوية 3"/>
          <p:cNvSpPr/>
          <p:nvPr/>
        </p:nvSpPr>
        <p:spPr>
          <a:xfrm>
            <a:off x="9602144" y="1715162"/>
            <a:ext cx="1980256" cy="1353798"/>
          </a:xfrm>
          <a:prstGeom prst="foldedCorner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بعدم وجود الكالسيوم لا يتحد الـ              </a:t>
            </a:r>
          </a:p>
          <a:p>
            <a:pPr algn="ctr"/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مع الـ           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9857313" y="2065637"/>
            <a:ext cx="9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myosin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9972184" y="238263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actin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71765" y="0"/>
            <a:ext cx="2620235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FEMALES’ SLIDES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23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Important Points!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74794598"/>
              </p:ext>
            </p:extLst>
          </p:nvPr>
        </p:nvGraphicFramePr>
        <p:xfrm>
          <a:off x="-1176808" y="980728"/>
          <a:ext cx="90730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68008" y="1628800"/>
            <a:ext cx="5760640" cy="30777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*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Is muscle relaxation a passive or active process ?</a:t>
            </a:r>
          </a:p>
          <a:p>
            <a:endParaRPr lang="en-US" sz="1600" b="1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-it is </a:t>
            </a:r>
            <a:r>
              <a:rPr lang="en-US" sz="1600" b="1" u="sng" dirty="0">
                <a:solidFill>
                  <a:srgbClr val="C00000"/>
                </a:solidFill>
                <a:latin typeface="+mj-lt"/>
              </a:rPr>
              <a:t>active</a:t>
            </a:r>
            <a:r>
              <a:rPr lang="en-US" sz="1600" b="1" dirty="0">
                <a:latin typeface="+mj-lt"/>
              </a:rPr>
              <a:t>; Why ? Because it needs ATP through pumping of Ca+2back into SR.</a:t>
            </a:r>
          </a:p>
          <a:p>
            <a:endParaRPr lang="en-US" sz="1600" b="1" dirty="0">
              <a:latin typeface="+mj-lt"/>
            </a:endParaRPr>
          </a:p>
          <a:p>
            <a:endParaRPr lang="en-US" sz="1600" b="1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*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Ca++ is needed in nerve &amp; muscle : when and where ?</a:t>
            </a:r>
          </a:p>
          <a:p>
            <a:endParaRPr lang="en-US" sz="1600" b="1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•In 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nerve</a:t>
            </a:r>
            <a:r>
              <a:rPr lang="en-US" sz="1600" b="1" dirty="0">
                <a:latin typeface="+mj-lt"/>
              </a:rPr>
              <a:t> = needed for exocytosis and release of Ach.</a:t>
            </a:r>
          </a:p>
          <a:p>
            <a:r>
              <a:rPr lang="en-US" sz="1600" b="1" dirty="0">
                <a:latin typeface="+mj-lt"/>
              </a:rPr>
              <a:t>•In 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Muscle</a:t>
            </a:r>
            <a:r>
              <a:rPr lang="en-US" sz="1600" b="1" dirty="0">
                <a:latin typeface="+mj-lt"/>
              </a:rPr>
              <a:t> = needed for contraction.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8008" y="12687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435’s team work: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4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Transmission of Impulses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355" y="1124744"/>
            <a:ext cx="8136904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en-GB" sz="2000" dirty="0"/>
              <a:t>Transmission of impulses from nerve endings to skeletal muscle fibers occurs via: </a:t>
            </a:r>
            <a:r>
              <a:rPr lang="en-GB" sz="2000" dirty="0">
                <a:solidFill>
                  <a:srgbClr val="C00000"/>
                </a:solidFill>
              </a:rPr>
              <a:t>THE NEUROMUSCULAR JUNCTION (NMJ)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GB" sz="2000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</a:rPr>
              <a:t>Synapse:</a:t>
            </a:r>
            <a:r>
              <a:rPr lang="en-US" sz="2000" dirty="0"/>
              <a:t> is the junction between two neurons where electrical activity of one neuron is transmitted to the other</a:t>
            </a:r>
          </a:p>
          <a:p>
            <a:pPr algn="ctr">
              <a:lnSpc>
                <a:spcPct val="150000"/>
              </a:lnSpc>
            </a:pPr>
            <a:endParaRPr lang="en-GB" sz="32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12776"/>
            <a:ext cx="3789982" cy="472104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97000022"/>
              </p:ext>
            </p:extLst>
          </p:nvPr>
        </p:nvGraphicFramePr>
        <p:xfrm>
          <a:off x="-1248816" y="4005064"/>
          <a:ext cx="4464496" cy="215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5211521"/>
            <a:ext cx="930399" cy="9303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20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208313"/>
            <a:ext cx="109728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The Diagram of Guyton</a:t>
            </a:r>
          </a:p>
        </p:txBody>
      </p:sp>
      <p:pic>
        <p:nvPicPr>
          <p:cNvPr id="4" name="Picture 4" descr="Ac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4152" y="1268760"/>
            <a:ext cx="43204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384" y="1292422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cs typeface="Times New Roman" pitchFamily="18" charset="0"/>
              </a:rPr>
              <a:t>Rigor Mortis </a:t>
            </a:r>
            <a:endParaRPr lang="en-US" sz="2800" b="1" u="sng" dirty="0">
              <a:solidFill>
                <a:srgbClr val="C00000"/>
              </a:solidFill>
            </a:endParaRPr>
          </a:p>
          <a:p>
            <a:endParaRPr lang="en-GB" sz="2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After several hours </a:t>
            </a:r>
            <a:r>
              <a:rPr lang="en-US" b="1" dirty="0">
                <a:solidFill>
                  <a:srgbClr val="C00000"/>
                </a:solidFill>
              </a:rPr>
              <a:t>after de</a:t>
            </a:r>
            <a:r>
              <a:rPr lang="en-US" b="1" dirty="0"/>
              <a:t>ath, all </a:t>
            </a:r>
            <a:r>
              <a:rPr lang="en-US" b="1" dirty="0">
                <a:solidFill>
                  <a:srgbClr val="C00000"/>
                </a:solidFill>
              </a:rPr>
              <a:t>muscle</a:t>
            </a:r>
            <a:r>
              <a:rPr lang="en-US" b="1" dirty="0"/>
              <a:t>s of the body do </a:t>
            </a:r>
            <a:r>
              <a:rPr lang="en-US" b="1" dirty="0">
                <a:solidFill>
                  <a:srgbClr val="C00000"/>
                </a:solidFill>
              </a:rPr>
              <a:t>into a state of contracture </a:t>
            </a:r>
            <a:r>
              <a:rPr lang="en-US" b="1" dirty="0"/>
              <a:t>called “rigor mortis”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Means : the muscles become </a:t>
            </a:r>
            <a:r>
              <a:rPr lang="en-US" b="1" dirty="0">
                <a:solidFill>
                  <a:srgbClr val="C00000"/>
                </a:solidFill>
              </a:rPr>
              <a:t>contract</a:t>
            </a:r>
            <a:r>
              <a:rPr lang="en-US" b="1" dirty="0"/>
              <a:t> and </a:t>
            </a:r>
            <a:r>
              <a:rPr lang="en-US" b="1" dirty="0">
                <a:solidFill>
                  <a:srgbClr val="C00000"/>
                </a:solidFill>
              </a:rPr>
              <a:t>rigid</a:t>
            </a:r>
            <a:r>
              <a:rPr lang="en-US" b="1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Rigidity</a:t>
            </a:r>
            <a:r>
              <a:rPr lang="en-US" b="1" dirty="0"/>
              <a:t> results : from </a:t>
            </a:r>
            <a:r>
              <a:rPr lang="en-US" b="1" dirty="0">
                <a:solidFill>
                  <a:srgbClr val="C00000"/>
                </a:solidFill>
              </a:rPr>
              <a:t>loss of all ATP </a:t>
            </a:r>
            <a:r>
              <a:rPr lang="en-US" b="1" dirty="0"/>
              <a:t>which is required to cause separation of the cross-bridges from the actin filaments during the relaxation process.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4509120"/>
            <a:ext cx="4708104" cy="1196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322" y="4485313"/>
            <a:ext cx="5058645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- مثل ما نعرف عشان العضلة يصير لها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relaxation 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تحتاج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ATP 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فعندما يموت الشخص بيوقف الجسم عن انتاج ال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ATP 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في لحظات، وفي لحظتها تكون ممكن تكون العضلة منقبضه قبل ما يوصلها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ATP 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لهذا السبب يموت بعض الاشخاص مبتسمين 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87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: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368" y="1412776"/>
            <a:ext cx="11161240" cy="4752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3392" y="1556792"/>
            <a:ext cx="107291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Muscle AP spreads through T-tubules</a:t>
            </a:r>
          </a:p>
          <a:p>
            <a:r>
              <a:rPr lang="en-US" dirty="0"/>
              <a:t>2. it reaches the sarcoplasmic reticulum where opens </a:t>
            </a:r>
            <a:r>
              <a:rPr lang="ar-SA" dirty="0"/>
              <a:t>    </a:t>
            </a:r>
            <a:r>
              <a:rPr lang="en-US" dirty="0"/>
              <a:t>its Ca++ channels</a:t>
            </a:r>
            <a:r>
              <a:rPr lang="ar-SA" dirty="0"/>
              <a:t>  </a:t>
            </a:r>
            <a:r>
              <a:rPr lang="en-US" dirty="0"/>
              <a:t> </a:t>
            </a:r>
            <a:r>
              <a:rPr lang="ar-SA" dirty="0"/>
              <a:t>  </a:t>
            </a:r>
            <a:r>
              <a:rPr lang="en-US" dirty="0"/>
              <a:t>calcium diffuses out of the sarcoplasmic reticulum into the cytoplasm </a:t>
            </a:r>
            <a:r>
              <a:rPr lang="ar-SA" dirty="0"/>
              <a:t>     </a:t>
            </a:r>
            <a:r>
              <a:rPr lang="en-US" dirty="0"/>
              <a:t> increased Ca++ concentration in the myofibrillar fluid.</a:t>
            </a:r>
          </a:p>
          <a:p>
            <a:r>
              <a:rPr lang="en-US" dirty="0"/>
              <a:t>3. Ca++ combines with Troponin , activating it .</a:t>
            </a:r>
          </a:p>
          <a:p>
            <a:r>
              <a:rPr lang="en-US" dirty="0"/>
              <a:t>4. Troponin pulls away Tropomyosin </a:t>
            </a:r>
          </a:p>
          <a:p>
            <a:r>
              <a:rPr lang="en-US" dirty="0"/>
              <a:t>5. This uncovers the active sites in Actin for Myosin</a:t>
            </a:r>
          </a:p>
          <a:p>
            <a:r>
              <a:rPr lang="en-US" dirty="0"/>
              <a:t>6. Myosin combines with these sites.</a:t>
            </a:r>
          </a:p>
          <a:p>
            <a:r>
              <a:rPr lang="en-US" dirty="0"/>
              <a:t>7. This causes cleavage (breakdown)of ATP and release of energy </a:t>
            </a:r>
          </a:p>
          <a:p>
            <a:r>
              <a:rPr lang="en-US" dirty="0"/>
              <a:t>8. This released energy that used to produce Power Stroke</a:t>
            </a:r>
          </a:p>
          <a:p>
            <a:r>
              <a:rPr lang="en-US" dirty="0"/>
              <a:t>9. Myosin and Actin slide upon each other </a:t>
            </a:r>
            <a:r>
              <a:rPr lang="ar-SA" dirty="0"/>
              <a:t>    </a:t>
            </a:r>
            <a:r>
              <a:rPr lang="en-US" dirty="0"/>
              <a:t>contraction </a:t>
            </a:r>
          </a:p>
          <a:p>
            <a:r>
              <a:rPr lang="en-US" dirty="0"/>
              <a:t>10. A new ATP comes and combines with the Myosin head </a:t>
            </a:r>
            <a:r>
              <a:rPr lang="ar-SA" dirty="0"/>
              <a:t>     </a:t>
            </a:r>
            <a:r>
              <a:rPr lang="en-US" dirty="0"/>
              <a:t>this causes detachment ( separation )of Myosin from Actin .</a:t>
            </a:r>
          </a:p>
          <a:p>
            <a:r>
              <a:rPr lang="en-US" dirty="0"/>
              <a:t>11. Therefore , on order to release the head of Myosin from Actin , a new ATP is needed to come and combine with the head of Myosin 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90228" y="204255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58274" y="204255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08735" y="227687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00723" y="422108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77077" y="452066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83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_8-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1879" r="973" b="7786"/>
          <a:stretch/>
        </p:blipFill>
        <p:spPr bwMode="auto">
          <a:xfrm>
            <a:off x="1415480" y="116632"/>
            <a:ext cx="1058517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3664" y="116632"/>
            <a:ext cx="1097799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Revision of  all stages: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664" y="2276872"/>
            <a:ext cx="1097799" cy="738664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FEMALES’ SLIDES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000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88388"/>
            <a:ext cx="10972800" cy="9144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Questions: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1384" y="1220436"/>
            <a:ext cx="10972800" cy="4674484"/>
          </a:xfrm>
        </p:spPr>
        <p:txBody>
          <a:bodyPr>
            <a:noAutofit/>
          </a:bodyPr>
          <a:lstStyle/>
          <a:p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</a:rPr>
              <a:t>Q1: What is Rigor Mortis ?</a:t>
            </a:r>
            <a:r>
              <a:rPr lang="ar-SA" altLang="en-US" sz="1600" dirty="0">
                <a:solidFill>
                  <a:schemeClr val="accent1">
                    <a:lumMod val="75000"/>
                  </a:schemeClr>
                </a:solidFill>
              </a:rPr>
              <a:t> مات وهو مبتسم مثال:</a:t>
            </a:r>
            <a:endParaRPr lang="en-US" alt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sz="1600" dirty="0">
                <a:solidFill>
                  <a:schemeClr val="accent3">
                    <a:lumMod val="50000"/>
                  </a:schemeClr>
                </a:solidFill>
              </a:rPr>
              <a:t>A: </a:t>
            </a:r>
            <a:r>
              <a:rPr lang="en-GB" altLang="en-US" sz="1600" dirty="0">
                <a:solidFill>
                  <a:schemeClr val="accent3">
                    <a:lumMod val="50000"/>
                  </a:schemeClr>
                </a:solidFill>
              </a:rPr>
              <a:t>When a new ATP occupies the vacant site on the myosin head, this triggers detachment of myosin from actin (if not, it is called Rigor mortis)</a:t>
            </a:r>
          </a:p>
          <a:p>
            <a:pPr marL="0" indent="0">
              <a:buNone/>
            </a:pPr>
            <a:endParaRPr lang="en-US" alt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</a:rPr>
              <a:t>Q2: ATP is needed for 3 things : what are they ?</a:t>
            </a:r>
          </a:p>
          <a:p>
            <a:r>
              <a:rPr lang="en-US" altLang="en-US" sz="1600" dirty="0">
                <a:solidFill>
                  <a:schemeClr val="accent3">
                    <a:lumMod val="50000"/>
                  </a:schemeClr>
                </a:solidFill>
              </a:rPr>
              <a:t>(1) Power stroke .</a:t>
            </a:r>
          </a:p>
          <a:p>
            <a:r>
              <a:rPr lang="en-US" altLang="en-US" sz="1600" dirty="0">
                <a:solidFill>
                  <a:schemeClr val="accent3">
                    <a:lumMod val="50000"/>
                  </a:schemeClr>
                </a:solidFill>
              </a:rPr>
              <a:t>(2) Detachment of myosin from actin active sites </a:t>
            </a:r>
          </a:p>
          <a:p>
            <a:r>
              <a:rPr lang="en-US" altLang="en-US" sz="1600" dirty="0">
                <a:solidFill>
                  <a:schemeClr val="accent3">
                    <a:lumMod val="50000"/>
                  </a:schemeClr>
                </a:solidFill>
              </a:rPr>
              <a:t>(3) Pumping C++ back into the Sarcoplasmic reticulum .</a:t>
            </a:r>
          </a:p>
          <a:p>
            <a:pPr marL="0" indent="0">
              <a:buNone/>
            </a:pPr>
            <a:r>
              <a:rPr lang="en-US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</a:rPr>
              <a:t>Q3: Is muscle relaxation a passive or active process ? And why?</a:t>
            </a:r>
          </a:p>
          <a:p>
            <a:r>
              <a:rPr lang="en-US" altLang="en-US" sz="1600" dirty="0">
                <a:solidFill>
                  <a:schemeClr val="accent3">
                    <a:lumMod val="50000"/>
                  </a:schemeClr>
                </a:solidFill>
              </a:rPr>
              <a:t>A : it is active ; Because it needs ATP 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</a:rPr>
              <a:t>Q4: </a:t>
            </a:r>
            <a:r>
              <a:rPr lang="en-GB" altLang="en-US" sz="1400" dirty="0">
                <a:solidFill>
                  <a:schemeClr val="accent1">
                    <a:lumMod val="75000"/>
                  </a:schemeClr>
                </a:solidFill>
              </a:rPr>
              <a:t>What happens to A-band and I-band during contraction ? </a:t>
            </a:r>
          </a:p>
          <a:p>
            <a:pPr>
              <a:buClr>
                <a:schemeClr val="accent1"/>
              </a:buClr>
            </a:pPr>
            <a:r>
              <a:rPr lang="en-GB" altLang="en-US" sz="1400" dirty="0">
                <a:solidFill>
                  <a:schemeClr val="accent3">
                    <a:lumMod val="50000"/>
                  </a:schemeClr>
                </a:solidFill>
              </a:rPr>
              <a:t>     A:  A band do not change while I band changes and shorten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GB" alt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altLang="en-US" sz="1400" dirty="0">
                <a:solidFill>
                  <a:schemeClr val="accent1">
                    <a:lumMod val="75000"/>
                  </a:schemeClr>
                </a:solidFill>
              </a:rPr>
              <a:t>Q5: Ca++ is needed in nerve &amp; muscle : when and where ?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Clr>
                <a:schemeClr val="accent1"/>
              </a:buClr>
            </a:pPr>
            <a:r>
              <a:rPr lang="en-US" altLang="en-US" sz="1400" dirty="0">
                <a:solidFill>
                  <a:schemeClr val="accent3">
                    <a:lumMod val="50000"/>
                  </a:schemeClr>
                </a:solidFill>
              </a:rPr>
              <a:t>     A : In nerve </a:t>
            </a:r>
            <a:r>
              <a:rPr lang="en-US" alt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 needed for exocytosis ( &amp; release of Ach)</a:t>
            </a:r>
          </a:p>
          <a:p>
            <a:pPr>
              <a:buClr>
                <a:schemeClr val="accent1"/>
              </a:buClr>
            </a:pPr>
            <a:r>
              <a:rPr lang="en-US" alt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    In Muscle  needed for contraction . </a:t>
            </a:r>
            <a:endParaRPr lang="en-US" alt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18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434" y="2790667"/>
            <a:ext cx="10969943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Link to Editing File </a:t>
            </a:r>
            <a:br>
              <a:rPr lang="en-US" sz="2000" b="1" dirty="0">
                <a:solidFill>
                  <a:schemeClr val="bg2">
                    <a:lumMod val="50000"/>
                  </a:schemeClr>
                </a:solidFill>
                <a:hlinkClick r:id="rId2"/>
              </a:rPr>
            </a:br>
            <a:r>
              <a:rPr lang="en-US" sz="2000" dirty="0"/>
              <a:t>(Please be sure to check this file frequently for any edits or updates on all of our lectures.)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434" y="5521499"/>
            <a:ext cx="6623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464653"/>
                </a:solidFill>
              </a:rPr>
              <a:t>References: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Girls’ and boys’ slides.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Guyton and Hall Textbook of Medical Physiology (Thirteenth Edition.)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8434" y="10344"/>
            <a:ext cx="10969943" cy="990600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Editing File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13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614" y="0"/>
            <a:ext cx="8227457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27668" y="4385091"/>
            <a:ext cx="3167527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DDE9EC">
                    <a:lumMod val="50000"/>
                  </a:srgbClr>
                </a:solidFill>
              </a:rPr>
              <a:t>Contact us: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  <a:hlinkClick r:id="rId3"/>
              </a:rPr>
              <a:t>Physiology436@gmail.com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@Physiology436</a:t>
            </a:r>
          </a:p>
          <a:p>
            <a:pPr marL="0" indent="0"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6977" y="2451761"/>
            <a:ext cx="4491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DDE9EC">
                    <a:lumMod val="50000"/>
                  </a:srgbClr>
                </a:solidFill>
              </a:rPr>
              <a:t>The Physiology 436 Team: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27668" y="3200770"/>
            <a:ext cx="2015699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solidFill>
                  <a:srgbClr val="DDE9EC">
                    <a:lumMod val="50000"/>
                  </a:srgbClr>
                </a:solidFill>
              </a:rPr>
              <a:t>Team Leaders: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DDE9EC">
                    <a:lumMod val="75000"/>
                  </a:srgbClr>
                </a:solidFill>
              </a:rPr>
              <a:t>Qaiss  Almuhaideb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DDE9EC">
                    <a:lumMod val="75000"/>
                  </a:srgbClr>
                </a:solidFill>
              </a:rPr>
              <a:t>Lulwah Alshiha  </a:t>
            </a:r>
          </a:p>
          <a:p>
            <a:pPr marL="0" indent="0"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4608" y="1735769"/>
            <a:ext cx="8227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DDE9EC">
                    <a:lumMod val="75000"/>
                  </a:srgb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9660" y="3200773"/>
            <a:ext cx="2879569" cy="656580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Fouad Bahgat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Mohammed Alayed</a:t>
            </a:r>
          </a:p>
        </p:txBody>
      </p:sp>
      <p:sp>
        <p:nvSpPr>
          <p:cNvPr id="15" name="Rectangle 8"/>
          <p:cNvSpPr/>
          <p:nvPr/>
        </p:nvSpPr>
        <p:spPr>
          <a:xfrm>
            <a:off x="767413" y="3198580"/>
            <a:ext cx="2879569" cy="2595572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Rana Barasain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Alaa Alaqeel</a:t>
            </a:r>
            <a:endParaRPr lang="ar-SA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Laila Mathkour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Buthaina Almajed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Leena alwakeel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Munirah aldofyan 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Wateen Alhamoud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Shouq Albogami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7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075"/>
            <a:ext cx="10972800" cy="914400"/>
          </a:xfrm>
        </p:spPr>
        <p:txBody>
          <a:bodyPr/>
          <a:lstStyle/>
          <a:p>
            <a:r>
              <a:rPr lang="en-US" dirty="0"/>
              <a:t>Physiologic Anatomy of Neuromuscular Junction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12055" y="1133475"/>
            <a:ext cx="2778719" cy="591458"/>
          </a:xfrm>
        </p:spPr>
        <p:txBody>
          <a:bodyPr/>
          <a:lstStyle/>
          <a:p>
            <a:r>
              <a:rPr lang="en-US" dirty="0"/>
              <a:t>Motor End Plate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4247" y="1226853"/>
            <a:ext cx="6833964" cy="5184576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buNone/>
              <a:defRPr/>
            </a:pPr>
            <a:r>
              <a:rPr lang="en-GB" sz="1800" b="1" dirty="0">
                <a:solidFill>
                  <a:schemeClr val="tx1"/>
                </a:solidFill>
              </a:rPr>
              <a:t>Motor end plate composed of : (3)</a:t>
            </a:r>
            <a:endParaRPr lang="en-US" sz="1800" b="1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1- Axon terminal (nerve terminal):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GB" sz="1800" dirty="0">
                <a:solidFill>
                  <a:schemeClr val="tx1"/>
                </a:solidFill>
              </a:rPr>
              <a:t>Contains around </a:t>
            </a:r>
            <a:r>
              <a:rPr lang="en-GB" sz="1800" dirty="0">
                <a:solidFill>
                  <a:schemeClr val="accent4">
                    <a:lumMod val="75000"/>
                  </a:schemeClr>
                </a:solidFill>
              </a:rPr>
              <a:t>300,000 </a:t>
            </a:r>
            <a:r>
              <a:rPr lang="en-GB" sz="1800" dirty="0">
                <a:solidFill>
                  <a:srgbClr val="FF0000"/>
                </a:solidFill>
              </a:rPr>
              <a:t>synaptic vesicles </a:t>
            </a:r>
            <a:r>
              <a:rPr lang="en-GB" sz="1800" dirty="0">
                <a:solidFill>
                  <a:schemeClr val="tx1"/>
                </a:solidFill>
              </a:rPr>
              <a:t>which contain the neurotransmitter acetylcholine (Ach). Each vesicle has </a:t>
            </a:r>
            <a:r>
              <a:rPr lang="en-GB" sz="1800" dirty="0">
                <a:solidFill>
                  <a:schemeClr val="accent4">
                    <a:lumMod val="75000"/>
                  </a:schemeClr>
                </a:solidFill>
              </a:rPr>
              <a:t>10,000</a:t>
            </a:r>
            <a:r>
              <a:rPr lang="en-GB" sz="1800" dirty="0">
                <a:solidFill>
                  <a:schemeClr val="tx1"/>
                </a:solidFill>
              </a:rPr>
              <a:t> Ach molecules.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None/>
              <a:defRPr/>
            </a:pPr>
            <a:r>
              <a:rPr lang="en-GB" sz="1800" b="1" dirty="0">
                <a:solidFill>
                  <a:schemeClr val="tx1"/>
                </a:solidFill>
              </a:rPr>
              <a:t>2- Synaptic Cleft: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GB" sz="1800" dirty="0">
                <a:solidFill>
                  <a:schemeClr val="accent4">
                    <a:lumMod val="75000"/>
                  </a:schemeClr>
                </a:solidFill>
              </a:rPr>
              <a:t>20 – 30 nm</a:t>
            </a:r>
            <a:r>
              <a:rPr lang="en-GB" sz="1800" dirty="0">
                <a:solidFill>
                  <a:schemeClr val="tx1"/>
                </a:solidFill>
              </a:rPr>
              <a:t>, the space between the axon terminal &amp; the muscle cell membrane. It contains ECF &amp; </a:t>
            </a:r>
            <a:r>
              <a:rPr lang="en-GB" sz="1800" dirty="0">
                <a:solidFill>
                  <a:srgbClr val="FF0000"/>
                </a:solidFill>
              </a:rPr>
              <a:t>Acetylcholinesterase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which can destroy Ach. (will talk more about it later)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None/>
              <a:defRPr/>
            </a:pPr>
            <a:r>
              <a:rPr lang="en-GB" sz="1800" b="1" dirty="0">
                <a:solidFill>
                  <a:schemeClr val="tx1"/>
                </a:solidFill>
              </a:rPr>
              <a:t>3- Synaptic Gutter (Synaptic Trough):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GB" sz="1800" dirty="0">
                <a:solidFill>
                  <a:schemeClr val="tx1"/>
                </a:solidFill>
              </a:rPr>
              <a:t>The muscle cell membrane which is in contact with the nerve terminal.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GB" sz="1800" dirty="0">
                <a:solidFill>
                  <a:schemeClr val="tx1"/>
                </a:solidFill>
              </a:rPr>
              <a:t> It has many folds called </a:t>
            </a:r>
            <a:r>
              <a:rPr lang="en-GB" sz="1800" dirty="0">
                <a:solidFill>
                  <a:srgbClr val="FF0000"/>
                </a:solidFill>
              </a:rPr>
              <a:t>Subneural Clefts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GB" sz="1800" dirty="0">
                <a:solidFill>
                  <a:srgbClr val="FF0000"/>
                </a:solidFill>
              </a:rPr>
              <a:t>Function of Subneural Clefts</a:t>
            </a:r>
            <a:r>
              <a:rPr lang="en-GB" sz="1800" dirty="0">
                <a:solidFill>
                  <a:schemeClr val="tx1"/>
                </a:solidFill>
              </a:rPr>
              <a:t>: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GB" sz="1800" dirty="0">
                <a:solidFill>
                  <a:srgbClr val="FF0000"/>
                </a:solidFill>
              </a:rPr>
              <a:t>1- </a:t>
            </a:r>
            <a:r>
              <a:rPr lang="en-GB" sz="1800" dirty="0">
                <a:solidFill>
                  <a:schemeClr val="tx1"/>
                </a:solidFill>
              </a:rPr>
              <a:t> Increases surface area.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GB" sz="1800" dirty="0">
                <a:solidFill>
                  <a:srgbClr val="FF0000"/>
                </a:solidFill>
              </a:rPr>
              <a:t>2 – </a:t>
            </a:r>
            <a:r>
              <a:rPr lang="en-GB" sz="1800" dirty="0">
                <a:solidFill>
                  <a:schemeClr val="tx1"/>
                </a:solidFill>
              </a:rPr>
              <a:t>Allows accommodation of large numbers of Ach receptors which are located here.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9" name="Picture 4" descr="NM junc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4375" r="7943" b="4501"/>
          <a:stretch/>
        </p:blipFill>
        <p:spPr>
          <a:xfrm>
            <a:off x="7443564" y="1268760"/>
            <a:ext cx="46291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817844" y="3356992"/>
            <a:ext cx="864096" cy="216024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48528" y="5373216"/>
            <a:ext cx="733872" cy="43204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81950" y="3705226"/>
            <a:ext cx="1054410" cy="227830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84232" y="3068960"/>
            <a:ext cx="3744416" cy="28803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833186" y="2496753"/>
            <a:ext cx="1008112" cy="57708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2060"/>
                </a:solidFill>
              </a:rPr>
              <a:t>Presynaptic terminal</a:t>
            </a:r>
          </a:p>
          <a:p>
            <a:endParaRPr lang="en-US" sz="105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560496" y="2852936"/>
            <a:ext cx="576064" cy="85229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824192" y="5373216"/>
            <a:ext cx="1512168" cy="21602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58205" y="5375148"/>
            <a:ext cx="1022636" cy="60016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</a:rPr>
              <a:t>Postsynaptic terminal</a:t>
            </a:r>
            <a:endParaRPr lang="en-US" sz="1100" b="1" dirty="0">
              <a:solidFill>
                <a:srgbClr val="002060"/>
              </a:solidFill>
            </a:endParaRPr>
          </a:p>
          <a:p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68923" y="6411429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Presynaptic: nerve      Postsynaptic: muscle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34370" y="1374974"/>
            <a:ext cx="2454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DDE9EC">
                    <a:lumMod val="50000"/>
                  </a:srgbClr>
                </a:solidFill>
              </a:rPr>
              <a:t>Motor end plate </a:t>
            </a:r>
            <a:r>
              <a:rPr lang="ar-SA" sz="1400" dirty="0">
                <a:solidFill>
                  <a:srgbClr val="DDE9EC">
                    <a:lumMod val="50000"/>
                  </a:srgbClr>
                </a:solidFill>
              </a:rPr>
              <a:t>موجود في العضلة</a:t>
            </a:r>
            <a:endParaRPr lang="en-US" sz="1400" dirty="0">
              <a:solidFill>
                <a:srgbClr val="DDE9E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6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Acetylcholine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3176" y="1143000"/>
            <a:ext cx="10979224" cy="2574032"/>
          </a:xfrm>
        </p:spPr>
        <p:txBody>
          <a:bodyPr>
            <a:noAutofit/>
          </a:bodyPr>
          <a:lstStyle/>
          <a:p>
            <a:r>
              <a:rPr lang="en-GB" sz="2400" i="1" dirty="0">
                <a:solidFill>
                  <a:schemeClr val="accent1"/>
                </a:solidFill>
              </a:rPr>
              <a:t>Synthesized :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/>
              <a:t>from active acetate (acetyl coenzyme A) +choline.</a:t>
            </a:r>
          </a:p>
          <a:p>
            <a:r>
              <a:rPr lang="en-GB" sz="2400" i="1" dirty="0">
                <a:solidFill>
                  <a:schemeClr val="accent1"/>
                </a:solidFill>
              </a:rPr>
              <a:t>Synthesis location: </a:t>
            </a:r>
            <a:r>
              <a:rPr lang="en-GB" sz="2400" dirty="0"/>
              <a:t>in the </a:t>
            </a:r>
            <a:r>
              <a:rPr lang="en-GB" sz="2400" u="sng" dirty="0"/>
              <a:t>cytoplasm</a:t>
            </a:r>
            <a:r>
              <a:rPr lang="en-GB" sz="2400" dirty="0"/>
              <a:t> of the nerve terminal (axon terminal), </a:t>
            </a:r>
          </a:p>
          <a:p>
            <a:r>
              <a:rPr lang="en-GB" sz="2400" i="1" dirty="0">
                <a:solidFill>
                  <a:schemeClr val="accent1"/>
                </a:solidFill>
              </a:rPr>
              <a:t>Absorption &amp; Storage: 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/>
              <a:t>rapidly in </a:t>
            </a:r>
            <a:r>
              <a:rPr lang="en-GB" sz="2400" dirty="0">
                <a:solidFill>
                  <a:srgbClr val="FF66FF"/>
                </a:solidFill>
              </a:rPr>
              <a:t>synaptic vesicles</a:t>
            </a:r>
          </a:p>
          <a:p>
            <a:r>
              <a:rPr lang="en-GB" sz="2400" dirty="0">
                <a:solidFill>
                  <a:srgbClr val="FF66FF"/>
                </a:solidFill>
              </a:rPr>
              <a:t>Synaptic vesicles </a:t>
            </a:r>
            <a:r>
              <a:rPr lang="en-GB" sz="2400" dirty="0">
                <a:solidFill>
                  <a:schemeClr val="accent1"/>
                </a:solidFill>
              </a:rPr>
              <a:t>synthesis mechanism :</a:t>
            </a:r>
          </a:p>
          <a:p>
            <a:pPr marL="548640" lvl="2" indent="0">
              <a:buNone/>
            </a:pPr>
            <a:r>
              <a:rPr lang="en-GB" i="1" dirty="0"/>
              <a:t>1-synthesized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by the </a:t>
            </a:r>
            <a:r>
              <a:rPr lang="en-GB" u="sng" dirty="0"/>
              <a:t>Golgi Apparatus</a:t>
            </a:r>
            <a:r>
              <a:rPr lang="en-GB" dirty="0"/>
              <a:t> in the nerve soma (cell-body), </a:t>
            </a:r>
          </a:p>
          <a:p>
            <a:pPr marL="548640" lvl="2" indent="0">
              <a:buNone/>
            </a:pPr>
            <a:r>
              <a:rPr lang="en-GB" dirty="0"/>
              <a:t>2- then they are </a:t>
            </a:r>
            <a:r>
              <a:rPr lang="en-GB" i="1" dirty="0"/>
              <a:t>carried</a:t>
            </a:r>
            <a:r>
              <a:rPr lang="en-GB" dirty="0"/>
              <a:t> by Axoplasmic Transport to the nerve terminal (axon terminal).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2"/>
          </p:nvPr>
        </p:nvSpPr>
        <p:spPr>
          <a:xfrm>
            <a:off x="609476" y="4608463"/>
            <a:ext cx="10671100" cy="1844873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Neurotransmitters: </a:t>
            </a:r>
            <a:r>
              <a:rPr lang="en-US" sz="2000" dirty="0"/>
              <a:t>Chemicals released by neurons to transmit information to another neuron, gland, or </a:t>
            </a:r>
            <a:r>
              <a:rPr lang="en-US" sz="2000" i="1" dirty="0"/>
              <a:t>skeletal muscle.</a:t>
            </a:r>
          </a:p>
          <a:p>
            <a:endParaRPr lang="en-US" sz="2000" i="1" dirty="0"/>
          </a:p>
          <a:p>
            <a:r>
              <a:rPr lang="en-US" sz="2000" dirty="0">
                <a:solidFill>
                  <a:schemeClr val="accent2"/>
                </a:solidFill>
              </a:rPr>
              <a:t>Synaptic knob: </a:t>
            </a:r>
            <a:r>
              <a:rPr lang="en-US" sz="2000" dirty="0">
                <a:solidFill>
                  <a:schemeClr val="tx1"/>
                </a:solidFill>
              </a:rPr>
              <a:t>the axon terminal which abuts (touches) another neuron, gland cell, </a:t>
            </a:r>
            <a:r>
              <a:rPr lang="en-US" sz="2000" i="1" dirty="0">
                <a:solidFill>
                  <a:schemeClr val="tx1"/>
                </a:solidFill>
              </a:rPr>
              <a:t>skeletal fiber. </a:t>
            </a:r>
            <a:r>
              <a:rPr lang="en-US" sz="2000" dirty="0">
                <a:solidFill>
                  <a:schemeClr val="tx1"/>
                </a:solidFill>
              </a:rPr>
              <a:t>It is the site of transduction.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Transduction: </a:t>
            </a:r>
            <a:r>
              <a:rPr lang="en-US" sz="2000" dirty="0">
                <a:solidFill>
                  <a:schemeClr val="tx1"/>
                </a:solidFill>
              </a:rPr>
              <a:t>the conversion of an electrical signal to a chemical signal.</a:t>
            </a:r>
            <a:endParaRPr lang="en-US" sz="2000" u="sng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3176" y="3861048"/>
            <a:ext cx="5420241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Important Vocabulary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FG08_0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r="15166"/>
          <a:stretch/>
        </p:blipFill>
        <p:spPr bwMode="auto">
          <a:xfrm>
            <a:off x="5371528" y="2325576"/>
            <a:ext cx="1376935" cy="274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23547123"/>
              </p:ext>
            </p:extLst>
          </p:nvPr>
        </p:nvGraphicFramePr>
        <p:xfrm>
          <a:off x="644600" y="1281460"/>
          <a:ext cx="10801200" cy="486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72264" y="3356992"/>
            <a:ext cx="36115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Ca dependent exocytosis :</a:t>
            </a:r>
          </a:p>
          <a:p>
            <a:r>
              <a:rPr lang="en-US" sz="1200" dirty="0">
                <a:solidFill>
                  <a:schemeClr val="tx1"/>
                </a:solidFill>
              </a:rPr>
              <a:t>Ca attract vesicles to nerve terminal membrane , they rupture &amp; release Ach to synaptic cleft</a:t>
            </a:r>
          </a:p>
        </p:txBody>
      </p:sp>
      <p:sp>
        <p:nvSpPr>
          <p:cNvPr id="9" name="Oval 8"/>
          <p:cNvSpPr/>
          <p:nvPr/>
        </p:nvSpPr>
        <p:spPr>
          <a:xfrm>
            <a:off x="5807968" y="908720"/>
            <a:ext cx="504056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376" y="1421852"/>
            <a:ext cx="252028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increases electrical potential </a:t>
            </a:r>
            <a:r>
              <a:rPr lang="en-US" sz="1600" dirty="0"/>
              <a:t>in the positive direction as much as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50-75 mV </a:t>
            </a:r>
            <a:r>
              <a:rPr lang="en-US" sz="1600" dirty="0"/>
              <a:t>and creates a local EPP.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700" y="2786073"/>
            <a:ext cx="2532868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Destruction of Ach : </a:t>
            </a:r>
            <a:r>
              <a:rPr lang="en-US" sz="1400" dirty="0">
                <a:solidFill>
                  <a:schemeClr val="tx1"/>
                </a:solidFill>
              </a:rPr>
              <a:t>by Ach esterase enzyme into: </a:t>
            </a:r>
          </a:p>
          <a:p>
            <a:r>
              <a:rPr lang="en-US" sz="1400" dirty="0">
                <a:solidFill>
                  <a:schemeClr val="tx1"/>
                </a:solidFill>
              </a:rPr>
              <a:t>-</a:t>
            </a:r>
            <a:r>
              <a:rPr lang="en-US" sz="1400" u="sng" dirty="0">
                <a:solidFill>
                  <a:schemeClr val="tx1"/>
                </a:solidFill>
              </a:rPr>
              <a:t>Choline</a:t>
            </a:r>
            <a:r>
              <a:rPr lang="en-US" sz="1400" dirty="0">
                <a:solidFill>
                  <a:schemeClr val="tx1"/>
                </a:solidFill>
              </a:rPr>
              <a:t> :</a:t>
            </a:r>
            <a:r>
              <a:rPr lang="en-US" sz="1400" dirty="0"/>
              <a:t> reabsorbed in the nerve terminal to form new Ach </a:t>
            </a:r>
            <a:r>
              <a:rPr lang="en-US" sz="1400" dirty="0">
                <a:solidFill>
                  <a:schemeClr val="tx1"/>
                </a:solidFill>
              </a:rPr>
              <a:t>- </a:t>
            </a:r>
            <a:r>
              <a:rPr lang="en-US" sz="1400" u="sng" dirty="0">
                <a:solidFill>
                  <a:schemeClr val="tx1"/>
                </a:solidFill>
              </a:rPr>
              <a:t>Acetate</a:t>
            </a:r>
            <a:r>
              <a:rPr lang="en-US" sz="1400" dirty="0">
                <a:solidFill>
                  <a:schemeClr val="tx1"/>
                </a:solidFill>
              </a:rPr>
              <a:t> 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goes to blood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585" y="261168"/>
            <a:ext cx="7723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Secretion of Acetylcholine by the Nerve Terminals: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0076" y="4359976"/>
            <a:ext cx="172819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en-US" sz="1200" dirty="0"/>
              <a:t>Na</a:t>
            </a:r>
            <a:r>
              <a:rPr lang="en-US" sz="1200" baseline="30000" dirty="0"/>
              <a:t>+</a:t>
            </a:r>
            <a:r>
              <a:rPr lang="en-US" sz="1200" dirty="0"/>
              <a:t>/Ca</a:t>
            </a:r>
            <a:r>
              <a:rPr lang="en-US" sz="1200" baseline="30000" dirty="0"/>
              <a:t>+</a:t>
            </a:r>
            <a:r>
              <a:rPr lang="en-US" sz="1200" dirty="0"/>
              <a:t>/ or K</a:t>
            </a:r>
            <a:r>
              <a:rPr lang="en-US" sz="1200" baseline="30000" dirty="0"/>
              <a:t>+</a:t>
            </a:r>
            <a:r>
              <a:rPr lang="en-US" sz="1200" dirty="0"/>
              <a:t> ions not negative ions such as Cl</a:t>
            </a:r>
            <a:r>
              <a:rPr lang="en-US" sz="1200" baseline="30000" dirty="0"/>
              <a:t>-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4" name="Picture 13" descr="S9781416045748-007-f0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94832" y="224644"/>
            <a:ext cx="3278936" cy="20882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01127" y="2295364"/>
            <a:ext cx="27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66FF"/>
                </a:solidFill>
              </a:rPr>
              <a:t>Fig. 7.3  Acetylcholine gated channels</a:t>
            </a:r>
          </a:p>
          <a:p>
            <a:r>
              <a:rPr lang="en-US" sz="1200" dirty="0">
                <a:solidFill>
                  <a:srgbClr val="FF66FF"/>
                </a:solidFill>
              </a:rPr>
              <a:t>              A. Closed  B.  After Ach attaches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9100" y="5460237"/>
            <a:ext cx="17281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en-US" sz="1200" dirty="0"/>
              <a:t>This opens the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Ach gated receptor channels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72264" y="5133926"/>
            <a:ext cx="3611512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Important End Note 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One nerve </a:t>
            </a:r>
            <a:r>
              <a:rPr lang="en-US" sz="1400" dirty="0"/>
              <a:t>impulse can release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125 Ach </a:t>
            </a:r>
            <a:r>
              <a:rPr lang="en-US" sz="1400" dirty="0"/>
              <a:t>vesicles, which is more than enough to produce one </a:t>
            </a:r>
            <a:r>
              <a:rPr lang="en-US" sz="1400" i="1" dirty="0"/>
              <a:t>End Plate Potential.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Action Potential = Muscle Contract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377" y="5242892"/>
            <a:ext cx="1944216" cy="9208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The whole mechanism of Ach production, releasing, and destruction takes 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5 to 10 minutes.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83432" y="3982161"/>
            <a:ext cx="0" cy="1260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536160" y="1908684"/>
            <a:ext cx="504056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1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482650"/>
            <a:ext cx="10972800" cy="914400"/>
          </a:xfrm>
        </p:spPr>
        <p:txBody>
          <a:bodyPr>
            <a:noAutofit/>
          </a:bodyPr>
          <a:lstStyle/>
          <a:p>
            <a:r>
              <a:rPr lang="en-US" dirty="0"/>
              <a:t>Extra Information(Team 435)					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" y="1628800"/>
            <a:ext cx="109728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action potential reaches the axon terminal, then it will carry a massage to muscles “ Dear muscles, you have to contract now!”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•At the beginning, this massage was electrical then it becomes chemical.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•Action potential &gt; stimulate releasing of chemical substance &gt; that’s why we said “the massage was electrical then it becomes chemical” which called as [Transduction].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•presynaptic cell : an axon terminal ( synaptic knob ) which contains synaptic vesicles.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•postsynaptic cell : a neuron, muscle fiber, or gland cell.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•There are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300,000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vesicle in each axon terminal which contain neurotransmitters such as Acetylcholine.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2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MJ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1701" r="1795" b="1701"/>
          <a:stretch/>
        </p:blipFill>
        <p:spPr bwMode="auto">
          <a:xfrm>
            <a:off x="2783632" y="836712"/>
            <a:ext cx="66967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48128" y="836712"/>
            <a:ext cx="237626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9976" y="2636912"/>
            <a:ext cx="331236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27648" y="2562064"/>
            <a:ext cx="2808312" cy="5789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9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1107" y="1174068"/>
            <a:ext cx="6840760" cy="5013920"/>
          </a:xfrm>
        </p:spPr>
        <p:txBody>
          <a:bodyPr>
            <a:normAutofit lnSpcReduction="10000"/>
          </a:bodyPr>
          <a:lstStyle/>
          <a:p>
            <a:pPr marL="90488" lvl="1" indent="-1428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b="1" dirty="0"/>
              <a:t> </a:t>
            </a:r>
            <a:r>
              <a:rPr lang="en-US" sz="1700" b="1" dirty="0">
                <a:solidFill>
                  <a:srgbClr val="002060"/>
                </a:solidFill>
              </a:rPr>
              <a:t>System contain :</a:t>
            </a:r>
          </a:p>
          <a:p>
            <a:pPr marL="361950" lvl="1" indent="-285750">
              <a:lnSpc>
                <a:spcPct val="150000"/>
              </a:lnSpc>
              <a:buFont typeface="Courier New" charset="0"/>
              <a:buChar char="o"/>
            </a:pPr>
            <a:r>
              <a:rPr lang="en-US" sz="1700" u="sng" dirty="0"/>
              <a:t>T-tubules (transverse tubule)</a:t>
            </a:r>
            <a:r>
              <a:rPr lang="en-US" sz="1400" dirty="0"/>
              <a:t> are small junction that runs transverse to the myofibrils</a:t>
            </a:r>
            <a:r>
              <a:rPr lang="ar-SA" sz="1400" dirty="0"/>
              <a:t> </a:t>
            </a:r>
            <a:r>
              <a:rPr lang="en-US" sz="1400" dirty="0"/>
              <a:t>and </a:t>
            </a:r>
            <a:r>
              <a:rPr lang="en-US" sz="1400" dirty="0">
                <a:sym typeface="Wingdings"/>
              </a:rPr>
              <a:t>extend from one side to the other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.(inside each cell &amp; filled with ECF )</a:t>
            </a:r>
          </a:p>
          <a:p>
            <a:pPr marL="361950" lvl="1" indent="-285750">
              <a:lnSpc>
                <a:spcPct val="150000"/>
              </a:lnSpc>
              <a:buFont typeface="Courier New" charset="0"/>
              <a:buChar char="o"/>
            </a:pPr>
            <a:r>
              <a:rPr lang="en-US" sz="1500" u="sng" dirty="0"/>
              <a:t>The sarcoplasmic reticulum </a:t>
            </a:r>
            <a:r>
              <a:rPr lang="en-US" sz="1500" u="sng" dirty="0">
                <a:solidFill>
                  <a:schemeClr val="bg1">
                    <a:lumMod val="65000"/>
                  </a:schemeClr>
                </a:solidFill>
              </a:rPr>
              <a:t>(a place where Ca stored) </a:t>
            </a:r>
            <a:r>
              <a:rPr lang="en-US" sz="1400" dirty="0"/>
              <a:t>it is composed of 2 parts:</a:t>
            </a:r>
          </a:p>
          <a:p>
            <a:pPr marL="61913" lvl="2" indent="0">
              <a:lnSpc>
                <a:spcPct val="150000"/>
              </a:lnSpc>
              <a:buNone/>
            </a:pPr>
            <a:r>
              <a:rPr lang="en-US" sz="1600" dirty="0"/>
              <a:t>	</a:t>
            </a:r>
            <a:r>
              <a:rPr lang="en-US" sz="1300" dirty="0"/>
              <a:t>(1)   large chambers called terminal cisternae</a:t>
            </a:r>
          </a:p>
          <a:p>
            <a:pPr marL="61913" lvl="2" indent="0">
              <a:lnSpc>
                <a:spcPct val="150000"/>
              </a:lnSpc>
              <a:buNone/>
            </a:pPr>
            <a:r>
              <a:rPr lang="en-US" sz="1300" dirty="0"/>
              <a:t>	(2)  long longitudinal tubules</a:t>
            </a:r>
            <a:endParaRPr lang="en-US" sz="1200" dirty="0"/>
          </a:p>
          <a:p>
            <a:pPr marL="90488" lvl="1" indent="-1428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</a:rPr>
              <a:t>Mechanism :</a:t>
            </a:r>
            <a:endParaRPr lang="en-US" sz="1400" dirty="0"/>
          </a:p>
          <a:p>
            <a:pPr marL="76200" lvl="1" indent="0">
              <a:lnSpc>
                <a:spcPct val="150000"/>
              </a:lnSpc>
              <a:buNone/>
            </a:pPr>
            <a:r>
              <a:rPr lang="en-US" sz="1400" dirty="0"/>
              <a:t>1- As the AP reaches the T-tubule,</a:t>
            </a:r>
          </a:p>
          <a:p>
            <a:pPr marL="76200" lvl="1" indent="0">
              <a:lnSpc>
                <a:spcPct val="150000"/>
              </a:lnSpc>
              <a:buNone/>
            </a:pPr>
            <a:r>
              <a:rPr lang="en-US" sz="1400" dirty="0"/>
              <a:t>2- the voltage change is sensed by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dihydropyridine receptors (DHP) </a:t>
            </a:r>
          </a:p>
          <a:p>
            <a:pPr marL="76200" lvl="1" indent="0">
              <a:lnSpc>
                <a:spcPct val="150000"/>
              </a:lnSpc>
              <a:buNone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3- DHP </a:t>
            </a:r>
            <a:r>
              <a:rPr lang="en-US" sz="1400" dirty="0"/>
              <a:t>linked to Ryanodine receptors (calcium release channels) which triggers the release of Ca</a:t>
            </a:r>
            <a:r>
              <a:rPr lang="en-US" sz="1400" baseline="30000" dirty="0"/>
              <a:t>++</a:t>
            </a:r>
            <a:r>
              <a:rPr lang="en-US" sz="1400" dirty="0"/>
              <a:t> from Sarcoplasmic reticulum to initiate contraction.</a:t>
            </a:r>
            <a:r>
              <a:rPr lang="en-GB" sz="1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  <a:p>
            <a:pPr marL="76200" lvl="1" indent="0">
              <a:lnSpc>
                <a:spcPct val="150000"/>
              </a:lnSpc>
              <a:buNone/>
            </a:pPr>
            <a:r>
              <a:rPr lang="en-GB" sz="1400" dirty="0">
                <a:solidFill>
                  <a:srgbClr val="FF0000"/>
                </a:solidFill>
                <a:highlight>
                  <a:srgbClr val="FFFF00"/>
                </a:highlight>
              </a:rPr>
              <a:t>4-This overall process is called </a:t>
            </a:r>
            <a:r>
              <a:rPr lang="en-GB" sz="1400" i="1" dirty="0">
                <a:solidFill>
                  <a:srgbClr val="FF0000"/>
                </a:solidFill>
                <a:highlight>
                  <a:srgbClr val="FFFF00"/>
                </a:highlight>
              </a:rPr>
              <a:t>excitation-contraction coupling</a:t>
            </a:r>
            <a:r>
              <a:rPr lang="en-GB" sz="1400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Calcium pump : </a:t>
            </a:r>
            <a:r>
              <a:rPr lang="en-US" sz="1400" dirty="0">
                <a:solidFill>
                  <a:srgbClr val="0070C0"/>
                </a:solidFill>
              </a:rPr>
              <a:t>removes calcium ions after contraction occurs. 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solidFill>
                  <a:srgbClr val="0070C0"/>
                </a:solidFill>
              </a:rPr>
              <a:t> Calcium binds to </a:t>
            </a:r>
            <a:r>
              <a:rPr lang="en-US" sz="1400" i="1" dirty="0">
                <a:solidFill>
                  <a:srgbClr val="C00000"/>
                </a:solidFill>
              </a:rPr>
              <a:t>calsequestrin.?</a:t>
            </a:r>
            <a:endParaRPr lang="en-US" sz="1400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 descr="S9781416045748-007-f00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7104112" y="836712"/>
            <a:ext cx="4824536" cy="568863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9376" y="170047"/>
            <a:ext cx="8568952" cy="914400"/>
          </a:xfrm>
        </p:spPr>
        <p:txBody>
          <a:bodyPr>
            <a:normAutofit/>
          </a:bodyPr>
          <a:lstStyle/>
          <a:p>
            <a:r>
              <a:rPr lang="en-US" sz="2400" dirty="0"/>
              <a:t> Spread of the Action Potential Via Transverse Tubules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9321" y="6414333"/>
            <a:ext cx="286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DDE9EC">
                    <a:lumMod val="50000"/>
                  </a:srgbClr>
                </a:solidFill>
              </a:rPr>
              <a:t>Ryanodine receptors is a gate on SR.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1576" y="6414333"/>
            <a:ext cx="3170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DDE9EC">
                    <a:lumMod val="50000"/>
                  </a:srgbClr>
                </a:solidFill>
              </a:rPr>
              <a:t>DHP is very sensitive to voltage changes.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24359" y="270614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ar-SA" sz="2000" b="1" dirty="0">
                <a:solidFill>
                  <a:srgbClr val="FF0000"/>
                </a:solidFill>
              </a:rPr>
              <a:t>مهمة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71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3824</Words>
  <Application>Microsoft Office PowerPoint</Application>
  <PresentationFormat>Widescreen</PresentationFormat>
  <Paragraphs>516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Arial Black</vt:lpstr>
      <vt:lpstr>ArialMT</vt:lpstr>
      <vt:lpstr>Bookman Old Style</vt:lpstr>
      <vt:lpstr>Calibri</vt:lpstr>
      <vt:lpstr>Courier New</vt:lpstr>
      <vt:lpstr>Gill Sans MT</vt:lpstr>
      <vt:lpstr>Times New Roman</vt:lpstr>
      <vt:lpstr>Wingdings</vt:lpstr>
      <vt:lpstr>Wingdings 3</vt:lpstr>
      <vt:lpstr>Origin</vt:lpstr>
      <vt:lpstr>Neuromuscular Junction  &amp; Muscle Contraction </vt:lpstr>
      <vt:lpstr>Objectives</vt:lpstr>
      <vt:lpstr>Transmission of Impulses</vt:lpstr>
      <vt:lpstr>Physiologic Anatomy of Neuromuscular Junction</vt:lpstr>
      <vt:lpstr>Acetylcholine</vt:lpstr>
      <vt:lpstr>PowerPoint Presentation</vt:lpstr>
      <vt:lpstr>Extra Information(Team 435)      </vt:lpstr>
      <vt:lpstr>PowerPoint Presentation</vt:lpstr>
      <vt:lpstr> Spread of the Action Potential Via Transverse Tubules</vt:lpstr>
      <vt:lpstr>PowerPoint Presentation</vt:lpstr>
      <vt:lpstr>Safety Factor for Transmission at the Neuromuscular Junction</vt:lpstr>
      <vt:lpstr>Action Potentials Comparison:الوحدات مهمة                  </vt:lpstr>
      <vt:lpstr>Drugs that Act on Neuromuscular Junctions</vt:lpstr>
      <vt:lpstr> EPP and Excitation of the Skeletal Muscle Fiber</vt:lpstr>
      <vt:lpstr>Clinical Application: Myasthenia Gravis</vt:lpstr>
      <vt:lpstr>Summary</vt:lpstr>
      <vt:lpstr>PowerPoint Presentation</vt:lpstr>
      <vt:lpstr>Muscle Fiber Components</vt:lpstr>
      <vt:lpstr>Muscle Fiber Components</vt:lpstr>
      <vt:lpstr> Molecular Characteristics of the Contractile Filaments</vt:lpstr>
      <vt:lpstr>Myosin: Thick Filament </vt:lpstr>
      <vt:lpstr>Muscle Fibers during Contraction: </vt:lpstr>
      <vt:lpstr>PowerPoint Presentation</vt:lpstr>
      <vt:lpstr>PowerPoint Presentation</vt:lpstr>
      <vt:lpstr>“Walk-along” Mechanism for Muscle Contraction</vt:lpstr>
      <vt:lpstr>Muscle Relaxation:</vt:lpstr>
      <vt:lpstr>PowerPoint Presentation</vt:lpstr>
      <vt:lpstr>If We Have Calcium: We Have Binding</vt:lpstr>
      <vt:lpstr>Important Points!</vt:lpstr>
      <vt:lpstr>The Diagram of Guyton</vt:lpstr>
      <vt:lpstr>Summary : </vt:lpstr>
      <vt:lpstr>PowerPoint Presentation</vt:lpstr>
      <vt:lpstr>Questions:</vt:lpstr>
      <vt:lpstr>Link to Editing File  (Please be sure to check this file frequently for any edits or updates on all of our lectures.) </vt:lpstr>
      <vt:lpstr>Thank you!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trad</cp:lastModifiedBy>
  <cp:revision>582</cp:revision>
  <dcterms:created xsi:type="dcterms:W3CDTF">2016-09-07T16:15:34Z</dcterms:created>
  <dcterms:modified xsi:type="dcterms:W3CDTF">2016-12-31T18:08:17Z</dcterms:modified>
</cp:coreProperties>
</file>