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0"/>
  </p:notesMasterIdLst>
  <p:sldIdLst>
    <p:sldId id="365" r:id="rId2"/>
    <p:sldId id="337" r:id="rId3"/>
    <p:sldId id="342" r:id="rId4"/>
    <p:sldId id="343" r:id="rId5"/>
    <p:sldId id="341" r:id="rId6"/>
    <p:sldId id="344" r:id="rId7"/>
    <p:sldId id="345" r:id="rId8"/>
    <p:sldId id="339" r:id="rId9"/>
    <p:sldId id="340" r:id="rId10"/>
    <p:sldId id="346" r:id="rId11"/>
    <p:sldId id="347" r:id="rId12"/>
    <p:sldId id="348" r:id="rId13"/>
    <p:sldId id="349" r:id="rId14"/>
    <p:sldId id="350" r:id="rId15"/>
    <p:sldId id="364" r:id="rId16"/>
    <p:sldId id="351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6" r:id="rId28"/>
    <p:sldId id="33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39D4"/>
    <a:srgbClr val="73788B"/>
    <a:srgbClr val="FF0066"/>
    <a:srgbClr val="B63F0A"/>
    <a:srgbClr val="B40C34"/>
    <a:srgbClr val="CC0000"/>
    <a:srgbClr val="933B95"/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8" autoAdjust="0"/>
    <p:restoredTop sz="94611" autoAdjust="0"/>
  </p:normalViewPr>
  <p:slideViewPr>
    <p:cSldViewPr>
      <p:cViewPr varScale="1">
        <p:scale>
          <a:sx n="87" d="100"/>
          <a:sy n="87" d="100"/>
        </p:scale>
        <p:origin x="232" y="6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80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56845-5C8E-48DB-A958-921F3003AB1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8BAA4C7-4862-45E3-934F-CFEE56FB4380}">
      <dgm:prSet phldrT="[Text]"/>
      <dgm:spPr>
        <a:solidFill>
          <a:schemeClr val="accent2"/>
        </a:solidFill>
      </dgm:spPr>
      <dgm:t>
        <a:bodyPr/>
        <a:lstStyle/>
        <a:p>
          <a:pPr algn="ctr" rtl="1"/>
          <a:r>
            <a:rPr lang="en-US" dirty="0"/>
            <a:t>Phosphocreatine-</a:t>
          </a:r>
          <a:r>
            <a:rPr lang="en-US" dirty="0" err="1"/>
            <a:t>creatine</a:t>
          </a:r>
          <a:r>
            <a:rPr lang="en-US" dirty="0"/>
            <a:t> system</a:t>
          </a:r>
        </a:p>
      </dgm:t>
    </dgm:pt>
    <dgm:pt modelId="{051A7722-691C-4AC6-8869-6E9984EA0E78}" type="parTrans" cxnId="{8BE8503C-066B-49F2-A422-CC7BE0946CA7}">
      <dgm:prSet/>
      <dgm:spPr/>
      <dgm:t>
        <a:bodyPr/>
        <a:lstStyle/>
        <a:p>
          <a:pPr rtl="1"/>
          <a:endParaRPr lang="ar-SA"/>
        </a:p>
      </dgm:t>
    </dgm:pt>
    <dgm:pt modelId="{240BA8C7-FE94-49F4-BD03-AE62394B7E24}" type="sibTrans" cxnId="{8BE8503C-066B-49F2-A422-CC7BE0946CA7}">
      <dgm:prSet/>
      <dgm:spPr/>
      <dgm:t>
        <a:bodyPr/>
        <a:lstStyle/>
        <a:p>
          <a:pPr rtl="1"/>
          <a:endParaRPr lang="ar-SA"/>
        </a:p>
      </dgm:t>
    </dgm:pt>
    <dgm:pt modelId="{76F99B51-9C5C-4A43-8304-DABE3CFBFC8E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pPr algn="ctr" rtl="1"/>
          <a:r>
            <a:rPr lang="en-US" dirty="0"/>
            <a:t>Glycogen-lactic acid system</a:t>
          </a:r>
          <a:endParaRPr lang="ar-SA" dirty="0"/>
        </a:p>
      </dgm:t>
    </dgm:pt>
    <dgm:pt modelId="{F7E615A9-24E3-4A8F-B571-9A3E2C847FBA}" type="parTrans" cxnId="{4920E29A-BFF6-4476-86B6-8F8165D88238}">
      <dgm:prSet/>
      <dgm:spPr/>
      <dgm:t>
        <a:bodyPr/>
        <a:lstStyle/>
        <a:p>
          <a:pPr rtl="1"/>
          <a:endParaRPr lang="ar-SA"/>
        </a:p>
      </dgm:t>
    </dgm:pt>
    <dgm:pt modelId="{4EC01C03-15C8-4FD7-B85B-F6F4D2CBECAC}" type="sibTrans" cxnId="{4920E29A-BFF6-4476-86B6-8F8165D88238}">
      <dgm:prSet/>
      <dgm:spPr/>
      <dgm:t>
        <a:bodyPr/>
        <a:lstStyle/>
        <a:p>
          <a:pPr rtl="1"/>
          <a:endParaRPr lang="ar-SA"/>
        </a:p>
      </dgm:t>
    </dgm:pt>
    <dgm:pt modelId="{F9067EAD-D4E4-4795-B9D0-8B154DFBC3A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1"/>
          <a:r>
            <a:rPr lang="en-US" dirty="0"/>
            <a:t>Aerobic system</a:t>
          </a:r>
          <a:endParaRPr lang="ar-SA" dirty="0"/>
        </a:p>
      </dgm:t>
    </dgm:pt>
    <dgm:pt modelId="{46ADF50D-735C-4953-9BBD-2FD47E5C8539}" type="parTrans" cxnId="{C04B9E02-F0EB-42AE-94F8-8F130572B19D}">
      <dgm:prSet/>
      <dgm:spPr/>
      <dgm:t>
        <a:bodyPr/>
        <a:lstStyle/>
        <a:p>
          <a:pPr rtl="1"/>
          <a:endParaRPr lang="ar-SA"/>
        </a:p>
      </dgm:t>
    </dgm:pt>
    <dgm:pt modelId="{B9F94564-4190-409A-AAD9-BAC79AE0838B}" type="sibTrans" cxnId="{C04B9E02-F0EB-42AE-94F8-8F130572B19D}">
      <dgm:prSet/>
      <dgm:spPr/>
      <dgm:t>
        <a:bodyPr/>
        <a:lstStyle/>
        <a:p>
          <a:pPr rtl="1"/>
          <a:endParaRPr lang="ar-SA"/>
        </a:p>
      </dgm:t>
    </dgm:pt>
    <dgm:pt modelId="{9E8D37E0-C496-444F-B441-727E9E807A99}" type="pres">
      <dgm:prSet presAssocID="{8B956845-5C8E-48DB-A958-921F3003AB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FD6889-E4CA-475E-A0E3-500F5483A028}" type="pres">
      <dgm:prSet presAssocID="{98BAA4C7-4862-45E3-934F-CFEE56FB4380}" presName="parentLin" presStyleCnt="0"/>
      <dgm:spPr/>
    </dgm:pt>
    <dgm:pt modelId="{6B059BD5-48CD-4BE8-93BC-B40214B7F002}" type="pres">
      <dgm:prSet presAssocID="{98BAA4C7-4862-45E3-934F-CFEE56FB438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582F430-51E0-45A6-9ECE-6A224E97C6C5}" type="pres">
      <dgm:prSet presAssocID="{98BAA4C7-4862-45E3-934F-CFEE56FB4380}" presName="parentText" presStyleLbl="node1" presStyleIdx="0" presStyleCnt="3" custScaleX="54037" custLinFactNeighborX="-76994" custLinFactNeighborY="-50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D9BC6-44B3-4BCB-ACC5-E9278D11B192}" type="pres">
      <dgm:prSet presAssocID="{98BAA4C7-4862-45E3-934F-CFEE56FB4380}" presName="negativeSpace" presStyleCnt="0"/>
      <dgm:spPr/>
    </dgm:pt>
    <dgm:pt modelId="{2870944B-2C50-45BF-BB2F-0364DF937088}" type="pres">
      <dgm:prSet presAssocID="{98BAA4C7-4862-45E3-934F-CFEE56FB4380}" presName="childText" presStyleLbl="conFgAcc1" presStyleIdx="0" presStyleCnt="3">
        <dgm:presLayoutVars>
          <dgm:bulletEnabled val="1"/>
        </dgm:presLayoutVars>
      </dgm:prSet>
      <dgm:spPr>
        <a:ln>
          <a:noFill/>
        </a:ln>
      </dgm:spPr>
    </dgm:pt>
    <dgm:pt modelId="{A74A910E-8FEC-4A15-B1FC-F87FEB438FCA}" type="pres">
      <dgm:prSet presAssocID="{240BA8C7-FE94-49F4-BD03-AE62394B7E24}" presName="spaceBetweenRectangles" presStyleCnt="0"/>
      <dgm:spPr/>
    </dgm:pt>
    <dgm:pt modelId="{B0C88240-8EC3-4E46-A8B5-A697CF692AE6}" type="pres">
      <dgm:prSet presAssocID="{76F99B51-9C5C-4A43-8304-DABE3CFBFC8E}" presName="parentLin" presStyleCnt="0"/>
      <dgm:spPr/>
    </dgm:pt>
    <dgm:pt modelId="{FE4B0C12-089A-449A-8673-5785631D1FEB}" type="pres">
      <dgm:prSet presAssocID="{76F99B51-9C5C-4A43-8304-DABE3CFBFC8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56EDBF7-3E14-4E89-8E98-C5E86751EB21}" type="pres">
      <dgm:prSet presAssocID="{76F99B51-9C5C-4A43-8304-DABE3CFBFC8E}" presName="parentText" presStyleLbl="node1" presStyleIdx="1" presStyleCnt="3" custScaleX="63783" custLinFactX="17036" custLinFactNeighborX="100000" custLinFactNeighborY="-396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09863-C960-424A-BCCA-5580A6293F48}" type="pres">
      <dgm:prSet presAssocID="{76F99B51-9C5C-4A43-8304-DABE3CFBFC8E}" presName="negativeSpace" presStyleCnt="0"/>
      <dgm:spPr/>
    </dgm:pt>
    <dgm:pt modelId="{ABF18B63-52BA-4157-AC1D-FA22A05B3D2E}" type="pres">
      <dgm:prSet presAssocID="{76F99B51-9C5C-4A43-8304-DABE3CFBFC8E}" presName="childText" presStyleLbl="conFgAcc1" presStyleIdx="1" presStyleCnt="3">
        <dgm:presLayoutVars>
          <dgm:bulletEnabled val="1"/>
        </dgm:presLayoutVars>
      </dgm:prSet>
      <dgm:spPr>
        <a:ln>
          <a:noFill/>
        </a:ln>
      </dgm:spPr>
    </dgm:pt>
    <dgm:pt modelId="{BCD289E1-7C61-4FCC-A98E-EB45C9D04E88}" type="pres">
      <dgm:prSet presAssocID="{4EC01C03-15C8-4FD7-B85B-F6F4D2CBECAC}" presName="spaceBetweenRectangles" presStyleCnt="0"/>
      <dgm:spPr/>
    </dgm:pt>
    <dgm:pt modelId="{463284B8-01AD-4E79-AECD-6D04AD953091}" type="pres">
      <dgm:prSet presAssocID="{F9067EAD-D4E4-4795-B9D0-8B154DFBC3AE}" presName="parentLin" presStyleCnt="0"/>
      <dgm:spPr/>
    </dgm:pt>
    <dgm:pt modelId="{A816ED28-FF28-4370-AD14-26D55B2423D4}" type="pres">
      <dgm:prSet presAssocID="{F9067EAD-D4E4-4795-B9D0-8B154DFBC3A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304383C-DF74-497B-B46F-BF2852AB4508}" type="pres">
      <dgm:prSet presAssocID="{F9067EAD-D4E4-4795-B9D0-8B154DFBC3AE}" presName="parentText" presStyleLbl="node1" presStyleIdx="2" presStyleCnt="3" custScaleX="62705" custLinFactX="48935" custLinFactNeighborX="100000" custLinFactNeighborY="-567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A75C5-08D4-4E81-B02A-C1126B2B6681}" type="pres">
      <dgm:prSet presAssocID="{F9067EAD-D4E4-4795-B9D0-8B154DFBC3AE}" presName="negativeSpace" presStyleCnt="0"/>
      <dgm:spPr/>
    </dgm:pt>
    <dgm:pt modelId="{FC5BE7FC-7F0C-4A60-BFA4-7C9E09EBD9E9}" type="pres">
      <dgm:prSet presAssocID="{F9067EAD-D4E4-4795-B9D0-8B154DFBC3AE}" presName="childText" presStyleLbl="conFgAcc1" presStyleIdx="2" presStyleCnt="3" custLinFactNeighborX="331" custLinFactNeighborY="9565">
        <dgm:presLayoutVars>
          <dgm:bulletEnabled val="1"/>
        </dgm:presLayoutVars>
      </dgm:prSet>
      <dgm:spPr>
        <a:ln>
          <a:noFill/>
        </a:ln>
      </dgm:spPr>
    </dgm:pt>
  </dgm:ptLst>
  <dgm:cxnLst>
    <dgm:cxn modelId="{5B9C816C-DA24-4B6C-B150-15E0E2515693}" type="presOf" srcId="{76F99B51-9C5C-4A43-8304-DABE3CFBFC8E}" destId="{FE4B0C12-089A-449A-8673-5785631D1FEB}" srcOrd="0" destOrd="0" presId="urn:microsoft.com/office/officeart/2005/8/layout/list1"/>
    <dgm:cxn modelId="{CF1440A5-A134-40C3-9497-DA9FD8713DCD}" type="presOf" srcId="{8B956845-5C8E-48DB-A958-921F3003AB1C}" destId="{9E8D37E0-C496-444F-B441-727E9E807A99}" srcOrd="0" destOrd="0" presId="urn:microsoft.com/office/officeart/2005/8/layout/list1"/>
    <dgm:cxn modelId="{8BE8503C-066B-49F2-A422-CC7BE0946CA7}" srcId="{8B956845-5C8E-48DB-A958-921F3003AB1C}" destId="{98BAA4C7-4862-45E3-934F-CFEE56FB4380}" srcOrd="0" destOrd="0" parTransId="{051A7722-691C-4AC6-8869-6E9984EA0E78}" sibTransId="{240BA8C7-FE94-49F4-BD03-AE62394B7E24}"/>
    <dgm:cxn modelId="{4920E29A-BFF6-4476-86B6-8F8165D88238}" srcId="{8B956845-5C8E-48DB-A958-921F3003AB1C}" destId="{76F99B51-9C5C-4A43-8304-DABE3CFBFC8E}" srcOrd="1" destOrd="0" parTransId="{F7E615A9-24E3-4A8F-B571-9A3E2C847FBA}" sibTransId="{4EC01C03-15C8-4FD7-B85B-F6F4D2CBECAC}"/>
    <dgm:cxn modelId="{9F9D6965-0D37-4340-861E-F43C3EAF7270}" type="presOf" srcId="{F9067EAD-D4E4-4795-B9D0-8B154DFBC3AE}" destId="{A816ED28-FF28-4370-AD14-26D55B2423D4}" srcOrd="0" destOrd="0" presId="urn:microsoft.com/office/officeart/2005/8/layout/list1"/>
    <dgm:cxn modelId="{DAD7E21E-A3A3-4373-A584-764ABC0BCC49}" type="presOf" srcId="{F9067EAD-D4E4-4795-B9D0-8B154DFBC3AE}" destId="{A304383C-DF74-497B-B46F-BF2852AB4508}" srcOrd="1" destOrd="0" presId="urn:microsoft.com/office/officeart/2005/8/layout/list1"/>
    <dgm:cxn modelId="{560FF3C5-F0B3-479A-A4B9-997198AAFDCE}" type="presOf" srcId="{98BAA4C7-4862-45E3-934F-CFEE56FB4380}" destId="{6B059BD5-48CD-4BE8-93BC-B40214B7F002}" srcOrd="0" destOrd="0" presId="urn:microsoft.com/office/officeart/2005/8/layout/list1"/>
    <dgm:cxn modelId="{24304CF2-E84A-46BE-BB58-D89DBD910266}" type="presOf" srcId="{98BAA4C7-4862-45E3-934F-CFEE56FB4380}" destId="{0582F430-51E0-45A6-9ECE-6A224E97C6C5}" srcOrd="1" destOrd="0" presId="urn:microsoft.com/office/officeart/2005/8/layout/list1"/>
    <dgm:cxn modelId="{D64F6E6D-33A1-495D-875A-4FC134A609F1}" type="presOf" srcId="{76F99B51-9C5C-4A43-8304-DABE3CFBFC8E}" destId="{256EDBF7-3E14-4E89-8E98-C5E86751EB21}" srcOrd="1" destOrd="0" presId="urn:microsoft.com/office/officeart/2005/8/layout/list1"/>
    <dgm:cxn modelId="{C04B9E02-F0EB-42AE-94F8-8F130572B19D}" srcId="{8B956845-5C8E-48DB-A958-921F3003AB1C}" destId="{F9067EAD-D4E4-4795-B9D0-8B154DFBC3AE}" srcOrd="2" destOrd="0" parTransId="{46ADF50D-735C-4953-9BBD-2FD47E5C8539}" sibTransId="{B9F94564-4190-409A-AAD9-BAC79AE0838B}"/>
    <dgm:cxn modelId="{49901211-9B03-407F-8046-9EA80FF06F01}" type="presParOf" srcId="{9E8D37E0-C496-444F-B441-727E9E807A99}" destId="{16FD6889-E4CA-475E-A0E3-500F5483A028}" srcOrd="0" destOrd="0" presId="urn:microsoft.com/office/officeart/2005/8/layout/list1"/>
    <dgm:cxn modelId="{C6BAA877-0497-4A62-9E9A-760E46CFCD79}" type="presParOf" srcId="{16FD6889-E4CA-475E-A0E3-500F5483A028}" destId="{6B059BD5-48CD-4BE8-93BC-B40214B7F002}" srcOrd="0" destOrd="0" presId="urn:microsoft.com/office/officeart/2005/8/layout/list1"/>
    <dgm:cxn modelId="{BF1171C5-D4BA-49B2-894E-25F667DC3F3D}" type="presParOf" srcId="{16FD6889-E4CA-475E-A0E3-500F5483A028}" destId="{0582F430-51E0-45A6-9ECE-6A224E97C6C5}" srcOrd="1" destOrd="0" presId="urn:microsoft.com/office/officeart/2005/8/layout/list1"/>
    <dgm:cxn modelId="{47DF38C6-29BB-4DEC-9ADA-13E71EAA7789}" type="presParOf" srcId="{9E8D37E0-C496-444F-B441-727E9E807A99}" destId="{9EBD9BC6-44B3-4BCB-ACC5-E9278D11B192}" srcOrd="1" destOrd="0" presId="urn:microsoft.com/office/officeart/2005/8/layout/list1"/>
    <dgm:cxn modelId="{AB061168-B32D-4066-8BA8-6DC0027EA232}" type="presParOf" srcId="{9E8D37E0-C496-444F-B441-727E9E807A99}" destId="{2870944B-2C50-45BF-BB2F-0364DF937088}" srcOrd="2" destOrd="0" presId="urn:microsoft.com/office/officeart/2005/8/layout/list1"/>
    <dgm:cxn modelId="{DD644B2E-BB0B-40DE-8F1F-001762F2C998}" type="presParOf" srcId="{9E8D37E0-C496-444F-B441-727E9E807A99}" destId="{A74A910E-8FEC-4A15-B1FC-F87FEB438FCA}" srcOrd="3" destOrd="0" presId="urn:microsoft.com/office/officeart/2005/8/layout/list1"/>
    <dgm:cxn modelId="{AB79D4A8-389F-457F-89A3-A51BA201D63D}" type="presParOf" srcId="{9E8D37E0-C496-444F-B441-727E9E807A99}" destId="{B0C88240-8EC3-4E46-A8B5-A697CF692AE6}" srcOrd="4" destOrd="0" presId="urn:microsoft.com/office/officeart/2005/8/layout/list1"/>
    <dgm:cxn modelId="{D63A36E2-12C8-4CA5-8077-72BC9E84EB08}" type="presParOf" srcId="{B0C88240-8EC3-4E46-A8B5-A697CF692AE6}" destId="{FE4B0C12-089A-449A-8673-5785631D1FEB}" srcOrd="0" destOrd="0" presId="urn:microsoft.com/office/officeart/2005/8/layout/list1"/>
    <dgm:cxn modelId="{7EC33026-76D5-4587-880B-5D751F2B44DC}" type="presParOf" srcId="{B0C88240-8EC3-4E46-A8B5-A697CF692AE6}" destId="{256EDBF7-3E14-4E89-8E98-C5E86751EB21}" srcOrd="1" destOrd="0" presId="urn:microsoft.com/office/officeart/2005/8/layout/list1"/>
    <dgm:cxn modelId="{5BE91078-4C44-4178-A0D8-4B77116C41FE}" type="presParOf" srcId="{9E8D37E0-C496-444F-B441-727E9E807A99}" destId="{17009863-C960-424A-BCCA-5580A6293F48}" srcOrd="5" destOrd="0" presId="urn:microsoft.com/office/officeart/2005/8/layout/list1"/>
    <dgm:cxn modelId="{20F4ACC2-1908-4BDD-95B3-FF3D6F686F23}" type="presParOf" srcId="{9E8D37E0-C496-444F-B441-727E9E807A99}" destId="{ABF18B63-52BA-4157-AC1D-FA22A05B3D2E}" srcOrd="6" destOrd="0" presId="urn:microsoft.com/office/officeart/2005/8/layout/list1"/>
    <dgm:cxn modelId="{3F6E73D6-9657-4E6F-BDB0-318E5F35429E}" type="presParOf" srcId="{9E8D37E0-C496-444F-B441-727E9E807A99}" destId="{BCD289E1-7C61-4FCC-A98E-EB45C9D04E88}" srcOrd="7" destOrd="0" presId="urn:microsoft.com/office/officeart/2005/8/layout/list1"/>
    <dgm:cxn modelId="{4D66E9EC-2432-484A-8679-93F055666503}" type="presParOf" srcId="{9E8D37E0-C496-444F-B441-727E9E807A99}" destId="{463284B8-01AD-4E79-AECD-6D04AD953091}" srcOrd="8" destOrd="0" presId="urn:microsoft.com/office/officeart/2005/8/layout/list1"/>
    <dgm:cxn modelId="{14FCD8B0-B484-4917-9DB0-94FB02955705}" type="presParOf" srcId="{463284B8-01AD-4E79-AECD-6D04AD953091}" destId="{A816ED28-FF28-4370-AD14-26D55B2423D4}" srcOrd="0" destOrd="0" presId="urn:microsoft.com/office/officeart/2005/8/layout/list1"/>
    <dgm:cxn modelId="{A26C30B9-9B47-49CA-8398-7DA03E098B38}" type="presParOf" srcId="{463284B8-01AD-4E79-AECD-6D04AD953091}" destId="{A304383C-DF74-497B-B46F-BF2852AB4508}" srcOrd="1" destOrd="0" presId="urn:microsoft.com/office/officeart/2005/8/layout/list1"/>
    <dgm:cxn modelId="{37F7DB35-FC45-4B30-AAA0-3F2D40A9274E}" type="presParOf" srcId="{9E8D37E0-C496-444F-B441-727E9E807A99}" destId="{8B2A75C5-08D4-4E81-B02A-C1126B2B6681}" srcOrd="9" destOrd="0" presId="urn:microsoft.com/office/officeart/2005/8/layout/list1"/>
    <dgm:cxn modelId="{BEBEB2EF-4F01-4E74-B99B-DEEE2049EA44}" type="presParOf" srcId="{9E8D37E0-C496-444F-B441-727E9E807A99}" destId="{FC5BE7FC-7F0C-4A60-BFA4-7C9E09EBD9E9}" srcOrd="10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B4C37-0724-445B-A97D-32615930AD8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5E62F41-6DA9-45E9-BB41-5AC01624D39A}">
      <dgm:prSet phldrT="[Text]" custT="1"/>
      <dgm:spPr>
        <a:solidFill>
          <a:schemeClr val="accent2"/>
        </a:solidFill>
      </dgm:spPr>
      <dgm:t>
        <a:bodyPr/>
        <a:lstStyle/>
        <a:p>
          <a:pPr rtl="1"/>
          <a:r>
            <a: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ATP is </a:t>
          </a:r>
          <a:r>
            <a: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regenerated</a:t>
          </a:r>
          <a:r>
            <a: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from ADP by: </a:t>
          </a:r>
          <a:endParaRPr lang="ar-SA" sz="2800" dirty="0"/>
        </a:p>
      </dgm:t>
    </dgm:pt>
    <dgm:pt modelId="{06D94D58-2EFE-483E-AE76-59FFF0A411E6}" type="parTrans" cxnId="{76BF6E67-EE33-4BFE-BF6D-89BBABBCC3D5}">
      <dgm:prSet/>
      <dgm:spPr/>
      <dgm:t>
        <a:bodyPr/>
        <a:lstStyle/>
        <a:p>
          <a:pPr rtl="1"/>
          <a:endParaRPr lang="ar-SA" sz="1050"/>
        </a:p>
      </dgm:t>
    </dgm:pt>
    <dgm:pt modelId="{FA96069E-1691-4D79-B9C9-B560E3B83075}" type="sibTrans" cxnId="{76BF6E67-EE33-4BFE-BF6D-89BBABBCC3D5}">
      <dgm:prSet/>
      <dgm:spPr/>
      <dgm:t>
        <a:bodyPr/>
        <a:lstStyle/>
        <a:p>
          <a:pPr rtl="1"/>
          <a:endParaRPr lang="ar-SA" sz="1050"/>
        </a:p>
      </dgm:t>
    </dgm:pt>
    <dgm:pt modelId="{13CA52C2-5967-40CB-9785-1926691D528F}">
      <dgm:prSet phldrT="[Text]" custT="1"/>
      <dgm:spPr>
        <a:solidFill>
          <a:schemeClr val="accent2"/>
        </a:solidFill>
      </dgm:spPr>
      <dgm:t>
        <a:bodyPr/>
        <a:lstStyle/>
        <a:p>
          <a:pPr rtl="1"/>
          <a:r>
            <a: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1) Direct phosphorylation </a:t>
          </a:r>
          <a:r>
            <a: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of ADP by </a:t>
          </a:r>
          <a:r>
            <a:rPr lang="en-US" alt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creatine</a:t>
          </a:r>
          <a:r>
            <a: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phosphate</a:t>
          </a:r>
          <a:r>
            <a: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(CP) </a:t>
          </a:r>
          <a:r>
            <a:rPr lang="en-US" sz="1800" spc="-1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rPr>
            <a:t>(take the phosphate and turn ADP to ATP) </a:t>
          </a:r>
          <a:r>
            <a:rPr lang="ar-SA" sz="1800" spc="-1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rPr>
            <a:t> </a:t>
          </a:r>
          <a:endParaRPr lang="ar-SA" sz="1800" dirty="0"/>
        </a:p>
      </dgm:t>
    </dgm:pt>
    <dgm:pt modelId="{01749BE8-8F8C-4BB6-9A05-1B389A5F066D}" type="parTrans" cxnId="{8C875F12-DBE4-4F8B-97D9-8081934C6B5C}">
      <dgm:prSet/>
      <dgm:spPr/>
      <dgm:t>
        <a:bodyPr/>
        <a:lstStyle/>
        <a:p>
          <a:pPr rtl="1"/>
          <a:endParaRPr lang="ar-SA" sz="1050"/>
        </a:p>
      </dgm:t>
    </dgm:pt>
    <dgm:pt modelId="{AC638974-46B8-4158-BA53-ADEE04BC2201}" type="sibTrans" cxnId="{8C875F12-DBE4-4F8B-97D9-8081934C6B5C}">
      <dgm:prSet/>
      <dgm:spPr/>
      <dgm:t>
        <a:bodyPr/>
        <a:lstStyle/>
        <a:p>
          <a:pPr rtl="1"/>
          <a:endParaRPr lang="ar-SA" sz="1050"/>
        </a:p>
      </dgm:t>
    </dgm:pt>
    <dgm:pt modelId="{238FC44C-70EF-4144-91AC-3419AE7A92DE}">
      <dgm:prSet phldrT="[Text]" custT="1"/>
      <dgm:spPr>
        <a:solidFill>
          <a:schemeClr val="accent2"/>
        </a:solidFill>
      </dgm:spPr>
      <dgm:t>
        <a:bodyPr/>
        <a:lstStyle/>
        <a:p>
          <a:pPr rtl="1"/>
          <a:r>
            <a: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2) Anaerobic pathway </a:t>
          </a:r>
          <a:r>
            <a: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(glycolysis </a:t>
          </a:r>
          <a:r>
            <a: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lactic acid</a:t>
          </a:r>
          <a:r>
            <a: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ar-SA" sz="1800" dirty="0"/>
        </a:p>
      </dgm:t>
    </dgm:pt>
    <dgm:pt modelId="{4375DDD6-ECF8-41D4-9E5E-517CBA22A747}" type="parTrans" cxnId="{9F81F255-54D7-4697-BDCF-5DEDD97FADE6}">
      <dgm:prSet/>
      <dgm:spPr/>
      <dgm:t>
        <a:bodyPr/>
        <a:lstStyle/>
        <a:p>
          <a:pPr rtl="1"/>
          <a:endParaRPr lang="ar-SA" sz="1050"/>
        </a:p>
      </dgm:t>
    </dgm:pt>
    <dgm:pt modelId="{E0A54C57-FC42-4601-9F51-3344672CD435}" type="sibTrans" cxnId="{9F81F255-54D7-4697-BDCF-5DEDD97FADE6}">
      <dgm:prSet/>
      <dgm:spPr/>
      <dgm:t>
        <a:bodyPr/>
        <a:lstStyle/>
        <a:p>
          <a:pPr rtl="1"/>
          <a:endParaRPr lang="ar-SA" sz="1050"/>
        </a:p>
      </dgm:t>
    </dgm:pt>
    <dgm:pt modelId="{4F3DCD7B-5688-4F50-B383-ADFCC4300833}">
      <dgm:prSet phldrT="[Text]" custT="1"/>
      <dgm:spPr>
        <a:solidFill>
          <a:schemeClr val="accent2"/>
        </a:solidFill>
      </dgm:spPr>
      <dgm:t>
        <a:bodyPr/>
        <a:lstStyle/>
        <a:p>
          <a:pPr rtl="1"/>
          <a:r>
            <a: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3) Aerobic respiration </a:t>
          </a:r>
          <a:r>
            <a: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of fatty acids in the mitochondria </a:t>
          </a:r>
          <a:r>
            <a:rPr lang="en-US" sz="1800" spc="5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rPr>
            <a:t>(slow, little intensity)</a:t>
          </a:r>
          <a:endParaRPr lang="ar-SA" sz="1800" dirty="0"/>
        </a:p>
      </dgm:t>
    </dgm:pt>
    <dgm:pt modelId="{AD221574-A60B-4E01-95CC-0742FDC0527F}" type="parTrans" cxnId="{FF35F02D-1B61-4C44-8722-DA95F7159A74}">
      <dgm:prSet/>
      <dgm:spPr/>
      <dgm:t>
        <a:bodyPr/>
        <a:lstStyle/>
        <a:p>
          <a:pPr rtl="1"/>
          <a:endParaRPr lang="ar-SA" sz="1050"/>
        </a:p>
      </dgm:t>
    </dgm:pt>
    <dgm:pt modelId="{FBC4ED41-A051-49BA-BB44-51DB99C510AB}" type="sibTrans" cxnId="{FF35F02D-1B61-4C44-8722-DA95F7159A74}">
      <dgm:prSet/>
      <dgm:spPr/>
      <dgm:t>
        <a:bodyPr/>
        <a:lstStyle/>
        <a:p>
          <a:pPr rtl="1"/>
          <a:endParaRPr lang="ar-SA" sz="1050"/>
        </a:p>
      </dgm:t>
    </dgm:pt>
    <dgm:pt modelId="{F8FAAF0E-932D-44DA-BF4C-4B0EBB79D0C7}" type="pres">
      <dgm:prSet presAssocID="{B3DB4C37-0724-445B-A97D-32615930AD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44F9E5-1748-487D-AFAC-11F682C197CE}" type="pres">
      <dgm:prSet presAssocID="{A5E62F41-6DA9-45E9-BB41-5AC01624D39A}" presName="hierRoot1" presStyleCnt="0">
        <dgm:presLayoutVars>
          <dgm:hierBranch val="init"/>
        </dgm:presLayoutVars>
      </dgm:prSet>
      <dgm:spPr/>
    </dgm:pt>
    <dgm:pt modelId="{1639CC5C-A4B2-467B-BD7D-36F8904D5909}" type="pres">
      <dgm:prSet presAssocID="{A5E62F41-6DA9-45E9-BB41-5AC01624D39A}" presName="rootComposite1" presStyleCnt="0"/>
      <dgm:spPr/>
    </dgm:pt>
    <dgm:pt modelId="{11C6D24C-820C-4817-9B13-4CFC69E6C7D2}" type="pres">
      <dgm:prSet presAssocID="{A5E62F41-6DA9-45E9-BB41-5AC01624D39A}" presName="rootText1" presStyleLbl="node0" presStyleIdx="0" presStyleCnt="1" custScaleX="235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710877-BEFD-47B5-859E-A78D85FF730B}" type="pres">
      <dgm:prSet presAssocID="{A5E62F41-6DA9-45E9-BB41-5AC01624D39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09467D0-59D6-4CD2-BD1B-EA94D7DEF7BD}" type="pres">
      <dgm:prSet presAssocID="{A5E62F41-6DA9-45E9-BB41-5AC01624D39A}" presName="hierChild2" presStyleCnt="0"/>
      <dgm:spPr/>
    </dgm:pt>
    <dgm:pt modelId="{CE8CACC9-2EF2-4BF1-8A83-B8683E6FAD6A}" type="pres">
      <dgm:prSet presAssocID="{01749BE8-8F8C-4BB6-9A05-1B389A5F066D}" presName="Name37" presStyleLbl="parChTrans1D2" presStyleIdx="0" presStyleCnt="3"/>
      <dgm:spPr/>
      <dgm:t>
        <a:bodyPr/>
        <a:lstStyle/>
        <a:p>
          <a:endParaRPr lang="en-US"/>
        </a:p>
      </dgm:t>
    </dgm:pt>
    <dgm:pt modelId="{91C7ED81-56FD-42D5-BED0-0B1D857E8569}" type="pres">
      <dgm:prSet presAssocID="{13CA52C2-5967-40CB-9785-1926691D528F}" presName="hierRoot2" presStyleCnt="0">
        <dgm:presLayoutVars>
          <dgm:hierBranch val="init"/>
        </dgm:presLayoutVars>
      </dgm:prSet>
      <dgm:spPr/>
    </dgm:pt>
    <dgm:pt modelId="{ACDFD871-3DBE-43F9-BFCD-44F37AD811F1}" type="pres">
      <dgm:prSet presAssocID="{13CA52C2-5967-40CB-9785-1926691D528F}" presName="rootComposite" presStyleCnt="0"/>
      <dgm:spPr/>
    </dgm:pt>
    <dgm:pt modelId="{7D287322-27B4-4597-AFDA-D5BAB5EDEE73}" type="pres">
      <dgm:prSet presAssocID="{13CA52C2-5967-40CB-9785-1926691D528F}" presName="rootText" presStyleLbl="node2" presStyleIdx="0" presStyleCnt="3" custScaleX="106301" custScaleY="1400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CFB51E-7E4A-46BC-A7B4-F217FB804179}" type="pres">
      <dgm:prSet presAssocID="{13CA52C2-5967-40CB-9785-1926691D528F}" presName="rootConnector" presStyleLbl="node2" presStyleIdx="0" presStyleCnt="3"/>
      <dgm:spPr/>
      <dgm:t>
        <a:bodyPr/>
        <a:lstStyle/>
        <a:p>
          <a:endParaRPr lang="en-US"/>
        </a:p>
      </dgm:t>
    </dgm:pt>
    <dgm:pt modelId="{E6418F4E-C9A1-4E49-BE42-8471DA00ABAD}" type="pres">
      <dgm:prSet presAssocID="{13CA52C2-5967-40CB-9785-1926691D528F}" presName="hierChild4" presStyleCnt="0"/>
      <dgm:spPr/>
    </dgm:pt>
    <dgm:pt modelId="{B22690FA-3E3B-459B-A197-78E554A74ACD}" type="pres">
      <dgm:prSet presAssocID="{13CA52C2-5967-40CB-9785-1926691D528F}" presName="hierChild5" presStyleCnt="0"/>
      <dgm:spPr/>
    </dgm:pt>
    <dgm:pt modelId="{D0B2C4D4-BD81-4872-9882-B1108C721B6F}" type="pres">
      <dgm:prSet presAssocID="{4375DDD6-ECF8-41D4-9E5E-517CBA22A74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43335A1-C604-4B05-B4A5-B7873C8CDBF7}" type="pres">
      <dgm:prSet presAssocID="{238FC44C-70EF-4144-91AC-3419AE7A92DE}" presName="hierRoot2" presStyleCnt="0">
        <dgm:presLayoutVars>
          <dgm:hierBranch val="init"/>
        </dgm:presLayoutVars>
      </dgm:prSet>
      <dgm:spPr/>
    </dgm:pt>
    <dgm:pt modelId="{CDC64C4D-CA56-4D42-BC06-DCA329ADBDC7}" type="pres">
      <dgm:prSet presAssocID="{238FC44C-70EF-4144-91AC-3419AE7A92DE}" presName="rootComposite" presStyleCnt="0"/>
      <dgm:spPr/>
    </dgm:pt>
    <dgm:pt modelId="{7036CF40-4AB5-4902-8EC4-5716E6695828}" type="pres">
      <dgm:prSet presAssocID="{238FC44C-70EF-4144-91AC-3419AE7A92DE}" presName="rootText" presStyleLbl="node2" presStyleIdx="1" presStyleCnt="3" custScaleY="140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21D7DB-C190-40EA-BD4D-A33C8224C399}" type="pres">
      <dgm:prSet presAssocID="{238FC44C-70EF-4144-91AC-3419AE7A92DE}" presName="rootConnector" presStyleLbl="node2" presStyleIdx="1" presStyleCnt="3"/>
      <dgm:spPr/>
      <dgm:t>
        <a:bodyPr/>
        <a:lstStyle/>
        <a:p>
          <a:endParaRPr lang="en-US"/>
        </a:p>
      </dgm:t>
    </dgm:pt>
    <dgm:pt modelId="{9D63E2CC-F376-4865-A8E2-0F8B695C74EA}" type="pres">
      <dgm:prSet presAssocID="{238FC44C-70EF-4144-91AC-3419AE7A92DE}" presName="hierChild4" presStyleCnt="0"/>
      <dgm:spPr/>
    </dgm:pt>
    <dgm:pt modelId="{F5942A19-F67E-4165-A73B-8EB6C03A2B1C}" type="pres">
      <dgm:prSet presAssocID="{238FC44C-70EF-4144-91AC-3419AE7A92DE}" presName="hierChild5" presStyleCnt="0"/>
      <dgm:spPr/>
    </dgm:pt>
    <dgm:pt modelId="{4B4E305F-A9D7-4315-913F-EE09D8E5FE94}" type="pres">
      <dgm:prSet presAssocID="{AD221574-A60B-4E01-95CC-0742FDC0527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F3507AE-0892-4567-9DC0-D22B2358A2AC}" type="pres">
      <dgm:prSet presAssocID="{4F3DCD7B-5688-4F50-B383-ADFCC4300833}" presName="hierRoot2" presStyleCnt="0">
        <dgm:presLayoutVars>
          <dgm:hierBranch val="init"/>
        </dgm:presLayoutVars>
      </dgm:prSet>
      <dgm:spPr/>
    </dgm:pt>
    <dgm:pt modelId="{9859F852-4A87-4EEF-9290-6CEEA4376CA6}" type="pres">
      <dgm:prSet presAssocID="{4F3DCD7B-5688-4F50-B383-ADFCC4300833}" presName="rootComposite" presStyleCnt="0"/>
      <dgm:spPr/>
    </dgm:pt>
    <dgm:pt modelId="{DBFF26F9-C07A-40DB-A4C2-BC04306AA901}" type="pres">
      <dgm:prSet presAssocID="{4F3DCD7B-5688-4F50-B383-ADFCC4300833}" presName="rootText" presStyleLbl="node2" presStyleIdx="2" presStyleCnt="3" custScaleY="140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043D6-304B-46E2-BB6E-AD15621B5DD1}" type="pres">
      <dgm:prSet presAssocID="{4F3DCD7B-5688-4F50-B383-ADFCC4300833}" presName="rootConnector" presStyleLbl="node2" presStyleIdx="2" presStyleCnt="3"/>
      <dgm:spPr/>
      <dgm:t>
        <a:bodyPr/>
        <a:lstStyle/>
        <a:p>
          <a:endParaRPr lang="en-US"/>
        </a:p>
      </dgm:t>
    </dgm:pt>
    <dgm:pt modelId="{CF83D2B0-34A9-442E-9742-B73BD96F3AEC}" type="pres">
      <dgm:prSet presAssocID="{4F3DCD7B-5688-4F50-B383-ADFCC4300833}" presName="hierChild4" presStyleCnt="0"/>
      <dgm:spPr/>
    </dgm:pt>
    <dgm:pt modelId="{5F0BB5B6-AE42-4AD6-9AA1-95C59C5FEDE0}" type="pres">
      <dgm:prSet presAssocID="{4F3DCD7B-5688-4F50-B383-ADFCC4300833}" presName="hierChild5" presStyleCnt="0"/>
      <dgm:spPr/>
    </dgm:pt>
    <dgm:pt modelId="{F7422B68-E533-4E87-A4E8-A763E3706BB5}" type="pres">
      <dgm:prSet presAssocID="{A5E62F41-6DA9-45E9-BB41-5AC01624D39A}" presName="hierChild3" presStyleCnt="0"/>
      <dgm:spPr/>
    </dgm:pt>
  </dgm:ptLst>
  <dgm:cxnLst>
    <dgm:cxn modelId="{9F81F255-54D7-4697-BDCF-5DEDD97FADE6}" srcId="{A5E62F41-6DA9-45E9-BB41-5AC01624D39A}" destId="{238FC44C-70EF-4144-91AC-3419AE7A92DE}" srcOrd="1" destOrd="0" parTransId="{4375DDD6-ECF8-41D4-9E5E-517CBA22A747}" sibTransId="{E0A54C57-FC42-4601-9F51-3344672CD435}"/>
    <dgm:cxn modelId="{D34879F7-BFD7-49C7-9B69-D7B4AF1AD722}" type="presOf" srcId="{A5E62F41-6DA9-45E9-BB41-5AC01624D39A}" destId="{68710877-BEFD-47B5-859E-A78D85FF730B}" srcOrd="1" destOrd="0" presId="urn:microsoft.com/office/officeart/2005/8/layout/orgChart1"/>
    <dgm:cxn modelId="{EEF6CEFF-09CD-4255-AA66-5DAD55428EED}" type="presOf" srcId="{13CA52C2-5967-40CB-9785-1926691D528F}" destId="{B1CFB51E-7E4A-46BC-A7B4-F217FB804179}" srcOrd="1" destOrd="0" presId="urn:microsoft.com/office/officeart/2005/8/layout/orgChart1"/>
    <dgm:cxn modelId="{61ADB58E-2267-4C4D-9EF5-527523CA2056}" type="presOf" srcId="{A5E62F41-6DA9-45E9-BB41-5AC01624D39A}" destId="{11C6D24C-820C-4817-9B13-4CFC69E6C7D2}" srcOrd="0" destOrd="0" presId="urn:microsoft.com/office/officeart/2005/8/layout/orgChart1"/>
    <dgm:cxn modelId="{CA8E13C2-0C11-4DA7-AA21-EEBBA3E3039A}" type="presOf" srcId="{13CA52C2-5967-40CB-9785-1926691D528F}" destId="{7D287322-27B4-4597-AFDA-D5BAB5EDEE73}" srcOrd="0" destOrd="0" presId="urn:microsoft.com/office/officeart/2005/8/layout/orgChart1"/>
    <dgm:cxn modelId="{6CBCA1FF-9643-46B3-A128-4E14BC6A82FF}" type="presOf" srcId="{238FC44C-70EF-4144-91AC-3419AE7A92DE}" destId="{7036CF40-4AB5-4902-8EC4-5716E6695828}" srcOrd="0" destOrd="0" presId="urn:microsoft.com/office/officeart/2005/8/layout/orgChart1"/>
    <dgm:cxn modelId="{39F3823E-9DCA-41E3-AFEE-0EDE65FA3CAC}" type="presOf" srcId="{4F3DCD7B-5688-4F50-B383-ADFCC4300833}" destId="{0B8043D6-304B-46E2-BB6E-AD15621B5DD1}" srcOrd="1" destOrd="0" presId="urn:microsoft.com/office/officeart/2005/8/layout/orgChart1"/>
    <dgm:cxn modelId="{18D16730-102C-474F-9479-9B9974D9BB92}" type="presOf" srcId="{4F3DCD7B-5688-4F50-B383-ADFCC4300833}" destId="{DBFF26F9-C07A-40DB-A4C2-BC04306AA901}" srcOrd="0" destOrd="0" presId="urn:microsoft.com/office/officeart/2005/8/layout/orgChart1"/>
    <dgm:cxn modelId="{76BF6E67-EE33-4BFE-BF6D-89BBABBCC3D5}" srcId="{B3DB4C37-0724-445B-A97D-32615930AD8E}" destId="{A5E62F41-6DA9-45E9-BB41-5AC01624D39A}" srcOrd="0" destOrd="0" parTransId="{06D94D58-2EFE-483E-AE76-59FFF0A411E6}" sibTransId="{FA96069E-1691-4D79-B9C9-B560E3B83075}"/>
    <dgm:cxn modelId="{FF35F02D-1B61-4C44-8722-DA95F7159A74}" srcId="{A5E62F41-6DA9-45E9-BB41-5AC01624D39A}" destId="{4F3DCD7B-5688-4F50-B383-ADFCC4300833}" srcOrd="2" destOrd="0" parTransId="{AD221574-A60B-4E01-95CC-0742FDC0527F}" sibTransId="{FBC4ED41-A051-49BA-BB44-51DB99C510AB}"/>
    <dgm:cxn modelId="{47D6B041-6438-45D5-BA79-4B82175B3D36}" type="presOf" srcId="{01749BE8-8F8C-4BB6-9A05-1B389A5F066D}" destId="{CE8CACC9-2EF2-4BF1-8A83-B8683E6FAD6A}" srcOrd="0" destOrd="0" presId="urn:microsoft.com/office/officeart/2005/8/layout/orgChart1"/>
    <dgm:cxn modelId="{EB1D45BE-341A-4F6B-9B03-E971C8E0F77E}" type="presOf" srcId="{238FC44C-70EF-4144-91AC-3419AE7A92DE}" destId="{2921D7DB-C190-40EA-BD4D-A33C8224C399}" srcOrd="1" destOrd="0" presId="urn:microsoft.com/office/officeart/2005/8/layout/orgChart1"/>
    <dgm:cxn modelId="{E399DCB4-D27A-4BF6-84B9-C778F9A91F65}" type="presOf" srcId="{B3DB4C37-0724-445B-A97D-32615930AD8E}" destId="{F8FAAF0E-932D-44DA-BF4C-4B0EBB79D0C7}" srcOrd="0" destOrd="0" presId="urn:microsoft.com/office/officeart/2005/8/layout/orgChart1"/>
    <dgm:cxn modelId="{F92BC630-4854-430D-8A57-F4C36B5C10C9}" type="presOf" srcId="{AD221574-A60B-4E01-95CC-0742FDC0527F}" destId="{4B4E305F-A9D7-4315-913F-EE09D8E5FE94}" srcOrd="0" destOrd="0" presId="urn:microsoft.com/office/officeart/2005/8/layout/orgChart1"/>
    <dgm:cxn modelId="{8C875F12-DBE4-4F8B-97D9-8081934C6B5C}" srcId="{A5E62F41-6DA9-45E9-BB41-5AC01624D39A}" destId="{13CA52C2-5967-40CB-9785-1926691D528F}" srcOrd="0" destOrd="0" parTransId="{01749BE8-8F8C-4BB6-9A05-1B389A5F066D}" sibTransId="{AC638974-46B8-4158-BA53-ADEE04BC2201}"/>
    <dgm:cxn modelId="{D0C7B854-6055-444B-B45F-3EEE19192682}" type="presOf" srcId="{4375DDD6-ECF8-41D4-9E5E-517CBA22A747}" destId="{D0B2C4D4-BD81-4872-9882-B1108C721B6F}" srcOrd="0" destOrd="0" presId="urn:microsoft.com/office/officeart/2005/8/layout/orgChart1"/>
    <dgm:cxn modelId="{3DD77C93-5D98-4879-863B-CA3A46E4563B}" type="presParOf" srcId="{F8FAAF0E-932D-44DA-BF4C-4B0EBB79D0C7}" destId="{2644F9E5-1748-487D-AFAC-11F682C197CE}" srcOrd="0" destOrd="0" presId="urn:microsoft.com/office/officeart/2005/8/layout/orgChart1"/>
    <dgm:cxn modelId="{A6AE135A-0955-4C3F-BA3A-3304FFB39058}" type="presParOf" srcId="{2644F9E5-1748-487D-AFAC-11F682C197CE}" destId="{1639CC5C-A4B2-467B-BD7D-36F8904D5909}" srcOrd="0" destOrd="0" presId="urn:microsoft.com/office/officeart/2005/8/layout/orgChart1"/>
    <dgm:cxn modelId="{CF7AE6D8-29BD-491C-B67F-44943F7D3FA6}" type="presParOf" srcId="{1639CC5C-A4B2-467B-BD7D-36F8904D5909}" destId="{11C6D24C-820C-4817-9B13-4CFC69E6C7D2}" srcOrd="0" destOrd="0" presId="urn:microsoft.com/office/officeart/2005/8/layout/orgChart1"/>
    <dgm:cxn modelId="{E01BF57C-5425-4535-81DF-BAAA491964A1}" type="presParOf" srcId="{1639CC5C-A4B2-467B-BD7D-36F8904D5909}" destId="{68710877-BEFD-47B5-859E-A78D85FF730B}" srcOrd="1" destOrd="0" presId="urn:microsoft.com/office/officeart/2005/8/layout/orgChart1"/>
    <dgm:cxn modelId="{CB7BD8A0-4F7B-4AAC-808D-153AD31173A1}" type="presParOf" srcId="{2644F9E5-1748-487D-AFAC-11F682C197CE}" destId="{A09467D0-59D6-4CD2-BD1B-EA94D7DEF7BD}" srcOrd="1" destOrd="0" presId="urn:microsoft.com/office/officeart/2005/8/layout/orgChart1"/>
    <dgm:cxn modelId="{F335AE42-C926-48E0-A19A-A577ECDBD817}" type="presParOf" srcId="{A09467D0-59D6-4CD2-BD1B-EA94D7DEF7BD}" destId="{CE8CACC9-2EF2-4BF1-8A83-B8683E6FAD6A}" srcOrd="0" destOrd="0" presId="urn:microsoft.com/office/officeart/2005/8/layout/orgChart1"/>
    <dgm:cxn modelId="{035E8894-6BB1-4A7C-9EF3-E63EAFB9B715}" type="presParOf" srcId="{A09467D0-59D6-4CD2-BD1B-EA94D7DEF7BD}" destId="{91C7ED81-56FD-42D5-BED0-0B1D857E8569}" srcOrd="1" destOrd="0" presId="urn:microsoft.com/office/officeart/2005/8/layout/orgChart1"/>
    <dgm:cxn modelId="{B8C54431-A789-4E9C-BB6C-0880F1B3A0CE}" type="presParOf" srcId="{91C7ED81-56FD-42D5-BED0-0B1D857E8569}" destId="{ACDFD871-3DBE-43F9-BFCD-44F37AD811F1}" srcOrd="0" destOrd="0" presId="urn:microsoft.com/office/officeart/2005/8/layout/orgChart1"/>
    <dgm:cxn modelId="{601B8E5F-A12E-4EE5-88C8-C2D8D4C31E56}" type="presParOf" srcId="{ACDFD871-3DBE-43F9-BFCD-44F37AD811F1}" destId="{7D287322-27B4-4597-AFDA-D5BAB5EDEE73}" srcOrd="0" destOrd="0" presId="urn:microsoft.com/office/officeart/2005/8/layout/orgChart1"/>
    <dgm:cxn modelId="{9459FA34-3DF3-4D07-BAD8-9E97A33BC5A1}" type="presParOf" srcId="{ACDFD871-3DBE-43F9-BFCD-44F37AD811F1}" destId="{B1CFB51E-7E4A-46BC-A7B4-F217FB804179}" srcOrd="1" destOrd="0" presId="urn:microsoft.com/office/officeart/2005/8/layout/orgChart1"/>
    <dgm:cxn modelId="{37F0EC55-A3D5-4E2A-8321-249A92486438}" type="presParOf" srcId="{91C7ED81-56FD-42D5-BED0-0B1D857E8569}" destId="{E6418F4E-C9A1-4E49-BE42-8471DA00ABAD}" srcOrd="1" destOrd="0" presId="urn:microsoft.com/office/officeart/2005/8/layout/orgChart1"/>
    <dgm:cxn modelId="{B451F3CB-1034-400E-946B-96D93AE027B3}" type="presParOf" srcId="{91C7ED81-56FD-42D5-BED0-0B1D857E8569}" destId="{B22690FA-3E3B-459B-A197-78E554A74ACD}" srcOrd="2" destOrd="0" presId="urn:microsoft.com/office/officeart/2005/8/layout/orgChart1"/>
    <dgm:cxn modelId="{63A535B1-D5B2-4226-8B9D-F4DA510595E7}" type="presParOf" srcId="{A09467D0-59D6-4CD2-BD1B-EA94D7DEF7BD}" destId="{D0B2C4D4-BD81-4872-9882-B1108C721B6F}" srcOrd="2" destOrd="0" presId="urn:microsoft.com/office/officeart/2005/8/layout/orgChart1"/>
    <dgm:cxn modelId="{BF6F78AC-A455-46B4-B8F2-68D5CE6AAB33}" type="presParOf" srcId="{A09467D0-59D6-4CD2-BD1B-EA94D7DEF7BD}" destId="{643335A1-C604-4B05-B4A5-B7873C8CDBF7}" srcOrd="3" destOrd="0" presId="urn:microsoft.com/office/officeart/2005/8/layout/orgChart1"/>
    <dgm:cxn modelId="{0CC48A1B-59CC-4945-B93E-44D197ACEEBE}" type="presParOf" srcId="{643335A1-C604-4B05-B4A5-B7873C8CDBF7}" destId="{CDC64C4D-CA56-4D42-BC06-DCA329ADBDC7}" srcOrd="0" destOrd="0" presId="urn:microsoft.com/office/officeart/2005/8/layout/orgChart1"/>
    <dgm:cxn modelId="{3DC8A31E-003B-47C3-AF08-6C8287CD0E8D}" type="presParOf" srcId="{CDC64C4D-CA56-4D42-BC06-DCA329ADBDC7}" destId="{7036CF40-4AB5-4902-8EC4-5716E6695828}" srcOrd="0" destOrd="0" presId="urn:microsoft.com/office/officeart/2005/8/layout/orgChart1"/>
    <dgm:cxn modelId="{4B7B5239-CC68-47EE-9734-5BB6C54DC943}" type="presParOf" srcId="{CDC64C4D-CA56-4D42-BC06-DCA329ADBDC7}" destId="{2921D7DB-C190-40EA-BD4D-A33C8224C399}" srcOrd="1" destOrd="0" presId="urn:microsoft.com/office/officeart/2005/8/layout/orgChart1"/>
    <dgm:cxn modelId="{91091068-306C-46C0-AB34-1D044DB700BC}" type="presParOf" srcId="{643335A1-C604-4B05-B4A5-B7873C8CDBF7}" destId="{9D63E2CC-F376-4865-A8E2-0F8B695C74EA}" srcOrd="1" destOrd="0" presId="urn:microsoft.com/office/officeart/2005/8/layout/orgChart1"/>
    <dgm:cxn modelId="{2A83F17C-011F-4B4A-8905-E7BBE26AEAAE}" type="presParOf" srcId="{643335A1-C604-4B05-B4A5-B7873C8CDBF7}" destId="{F5942A19-F67E-4165-A73B-8EB6C03A2B1C}" srcOrd="2" destOrd="0" presId="urn:microsoft.com/office/officeart/2005/8/layout/orgChart1"/>
    <dgm:cxn modelId="{A41401DC-D82D-4BFB-8088-30CB28A66395}" type="presParOf" srcId="{A09467D0-59D6-4CD2-BD1B-EA94D7DEF7BD}" destId="{4B4E305F-A9D7-4315-913F-EE09D8E5FE94}" srcOrd="4" destOrd="0" presId="urn:microsoft.com/office/officeart/2005/8/layout/orgChart1"/>
    <dgm:cxn modelId="{5C3EE8DC-C966-4DEB-90B0-EDC62A508F56}" type="presParOf" srcId="{A09467D0-59D6-4CD2-BD1B-EA94D7DEF7BD}" destId="{AF3507AE-0892-4567-9DC0-D22B2358A2AC}" srcOrd="5" destOrd="0" presId="urn:microsoft.com/office/officeart/2005/8/layout/orgChart1"/>
    <dgm:cxn modelId="{09C19F9F-B3F6-42A5-9B72-25474FF9B411}" type="presParOf" srcId="{AF3507AE-0892-4567-9DC0-D22B2358A2AC}" destId="{9859F852-4A87-4EEF-9290-6CEEA4376CA6}" srcOrd="0" destOrd="0" presId="urn:microsoft.com/office/officeart/2005/8/layout/orgChart1"/>
    <dgm:cxn modelId="{5C28EEBA-6287-49A4-BA07-25A3D374673A}" type="presParOf" srcId="{9859F852-4A87-4EEF-9290-6CEEA4376CA6}" destId="{DBFF26F9-C07A-40DB-A4C2-BC04306AA901}" srcOrd="0" destOrd="0" presId="urn:microsoft.com/office/officeart/2005/8/layout/orgChart1"/>
    <dgm:cxn modelId="{DED4E7EA-AA77-4996-9182-29452C4374EB}" type="presParOf" srcId="{9859F852-4A87-4EEF-9290-6CEEA4376CA6}" destId="{0B8043D6-304B-46E2-BB6E-AD15621B5DD1}" srcOrd="1" destOrd="0" presId="urn:microsoft.com/office/officeart/2005/8/layout/orgChart1"/>
    <dgm:cxn modelId="{0D40EC8E-FE3A-468E-AA3C-1D0A55846604}" type="presParOf" srcId="{AF3507AE-0892-4567-9DC0-D22B2358A2AC}" destId="{CF83D2B0-34A9-442E-9742-B73BD96F3AEC}" srcOrd="1" destOrd="0" presId="urn:microsoft.com/office/officeart/2005/8/layout/orgChart1"/>
    <dgm:cxn modelId="{62DB4796-C1F5-4403-9C42-9C164DFAFCA8}" type="presParOf" srcId="{AF3507AE-0892-4567-9DC0-D22B2358A2AC}" destId="{5F0BB5B6-AE42-4AD6-9AA1-95C59C5FEDE0}" srcOrd="2" destOrd="0" presId="urn:microsoft.com/office/officeart/2005/8/layout/orgChart1"/>
    <dgm:cxn modelId="{83372664-B981-4451-8320-470902CD8891}" type="presParOf" srcId="{2644F9E5-1748-487D-AFAC-11F682C197CE}" destId="{F7422B68-E533-4E87-A4E8-A763E3706BB5}" srcOrd="2" destOrd="0" presId="urn:microsoft.com/office/officeart/2005/8/layout/orgChart1"/>
  </dgm:cxnLst>
  <dgm:bg>
    <a:solidFill>
      <a:schemeClr val="accent2">
        <a:alpha val="19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DB8D54-25EC-4A6C-928B-34BAAE7D073E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03BB94D7-A516-4AA8-8499-5C037D9686EA}">
      <dgm:prSet phldrT="[Text]" custT="1"/>
      <dgm:spPr/>
      <dgm:t>
        <a:bodyPr/>
        <a:lstStyle/>
        <a:p>
          <a:r>
            <a:rPr lang="en-US" sz="1800" dirty="0"/>
            <a:t>1-Fatty acids (mainly)</a:t>
          </a:r>
        </a:p>
      </dgm:t>
    </dgm:pt>
    <dgm:pt modelId="{435EA335-DE6C-42DC-B532-91A0F8925512}" type="parTrans" cxnId="{FB643CA5-730E-46C0-BE87-48663E1A1ED2}">
      <dgm:prSet/>
      <dgm:spPr/>
      <dgm:t>
        <a:bodyPr/>
        <a:lstStyle/>
        <a:p>
          <a:endParaRPr lang="en-US" sz="1600"/>
        </a:p>
      </dgm:t>
    </dgm:pt>
    <dgm:pt modelId="{4219AB46-065A-43DB-AF96-F4896720BF0B}" type="sibTrans" cxnId="{FB643CA5-730E-46C0-BE87-48663E1A1ED2}">
      <dgm:prSet/>
      <dgm:spPr/>
      <dgm:t>
        <a:bodyPr/>
        <a:lstStyle/>
        <a:p>
          <a:endParaRPr lang="en-US" sz="1600"/>
        </a:p>
      </dgm:t>
    </dgm:pt>
    <dgm:pt modelId="{6A6A9365-60FC-45B5-908C-299D19F4C72B}">
      <dgm:prSet phldrT="[Text]" custT="1"/>
      <dgm:spPr/>
      <dgm:t>
        <a:bodyPr/>
        <a:lstStyle/>
        <a:p>
          <a:r>
            <a:rPr lang="en-US" sz="1800" dirty="0"/>
            <a:t>2-Carbohydrates</a:t>
          </a:r>
        </a:p>
      </dgm:t>
    </dgm:pt>
    <dgm:pt modelId="{BC39793F-8794-4668-8472-917C702B8EAA}" type="parTrans" cxnId="{CA14D150-024A-4BAB-BCE7-4A3F9B914FC8}">
      <dgm:prSet/>
      <dgm:spPr/>
      <dgm:t>
        <a:bodyPr/>
        <a:lstStyle/>
        <a:p>
          <a:endParaRPr lang="en-US" sz="1600"/>
        </a:p>
      </dgm:t>
    </dgm:pt>
    <dgm:pt modelId="{20E07694-7AE1-4CFC-B81D-EB8FCB43E2E1}" type="sibTrans" cxnId="{CA14D150-024A-4BAB-BCE7-4A3F9B914FC8}">
      <dgm:prSet/>
      <dgm:spPr/>
      <dgm:t>
        <a:bodyPr/>
        <a:lstStyle/>
        <a:p>
          <a:endParaRPr lang="en-US" sz="1600"/>
        </a:p>
      </dgm:t>
    </dgm:pt>
    <dgm:pt modelId="{8C68B617-1FA5-4FB2-82FC-28165A53C190}">
      <dgm:prSet phldrT="[Text]" custT="1"/>
      <dgm:spPr/>
      <dgm:t>
        <a:bodyPr/>
        <a:lstStyle/>
        <a:p>
          <a:r>
            <a:rPr lang="en-US" sz="1800" dirty="0"/>
            <a:t>3-</a:t>
          </a:r>
          <a:r>
            <a:rPr lang="en-US" sz="1800" baseline="0" dirty="0"/>
            <a:t> A</a:t>
          </a:r>
          <a:r>
            <a:rPr lang="en-US" sz="1800" dirty="0"/>
            <a:t>mino acids</a:t>
          </a:r>
        </a:p>
      </dgm:t>
    </dgm:pt>
    <dgm:pt modelId="{C8493F3E-2B69-40CC-8256-2E92F28EEFE2}" type="parTrans" cxnId="{8D80002F-A64C-47B7-B398-CC389EF8C4FA}">
      <dgm:prSet/>
      <dgm:spPr/>
      <dgm:t>
        <a:bodyPr/>
        <a:lstStyle/>
        <a:p>
          <a:endParaRPr lang="en-US" sz="1600"/>
        </a:p>
      </dgm:t>
    </dgm:pt>
    <dgm:pt modelId="{9E737C0B-5AE2-4E5D-92A9-3F9FA649F686}" type="sibTrans" cxnId="{8D80002F-A64C-47B7-B398-CC389EF8C4FA}">
      <dgm:prSet/>
      <dgm:spPr/>
      <dgm:t>
        <a:bodyPr/>
        <a:lstStyle/>
        <a:p>
          <a:endParaRPr lang="en-US" sz="1600"/>
        </a:p>
      </dgm:t>
    </dgm:pt>
    <dgm:pt modelId="{075EC4FD-FAD6-4C9B-A89E-99A3843A7A34}" type="pres">
      <dgm:prSet presAssocID="{7ADB8D54-25EC-4A6C-928B-34BAAE7D073E}" presName="Name0" presStyleCnt="0">
        <dgm:presLayoutVars>
          <dgm:dir/>
          <dgm:resizeHandles val="exact"/>
        </dgm:presLayoutVars>
      </dgm:prSet>
      <dgm:spPr/>
    </dgm:pt>
    <dgm:pt modelId="{42120B23-C271-464A-BCFA-D8FF9CF47274}" type="pres">
      <dgm:prSet presAssocID="{03BB94D7-A516-4AA8-8499-5C037D9686EA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4FCCC-6EBD-47C3-957E-D9DDD7C888B6}" type="pres">
      <dgm:prSet presAssocID="{4219AB46-065A-43DB-AF96-F4896720BF0B}" presName="parSpace" presStyleCnt="0"/>
      <dgm:spPr/>
    </dgm:pt>
    <dgm:pt modelId="{52B873CB-CA58-40F5-92B9-C0DDAABA20A9}" type="pres">
      <dgm:prSet presAssocID="{6A6A9365-60FC-45B5-908C-299D19F4C72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1748D-124A-4678-B0C4-88E2FE2065CB}" type="pres">
      <dgm:prSet presAssocID="{20E07694-7AE1-4CFC-B81D-EB8FCB43E2E1}" presName="parSpace" presStyleCnt="0"/>
      <dgm:spPr/>
    </dgm:pt>
    <dgm:pt modelId="{F187AF02-58C9-4589-B1FD-6F40612B4E49}" type="pres">
      <dgm:prSet presAssocID="{8C68B617-1FA5-4FB2-82FC-28165A53C190}" presName="parTxOnly" presStyleLbl="node1" presStyleIdx="2" presStyleCnt="3" custLinFactNeighborX="-6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D5AA84-4A64-4268-9DC7-4C559CA9DA64}" type="presOf" srcId="{8C68B617-1FA5-4FB2-82FC-28165A53C190}" destId="{F187AF02-58C9-4589-B1FD-6F40612B4E49}" srcOrd="0" destOrd="0" presId="urn:microsoft.com/office/officeart/2005/8/layout/hChevron3"/>
    <dgm:cxn modelId="{8D80002F-A64C-47B7-B398-CC389EF8C4FA}" srcId="{7ADB8D54-25EC-4A6C-928B-34BAAE7D073E}" destId="{8C68B617-1FA5-4FB2-82FC-28165A53C190}" srcOrd="2" destOrd="0" parTransId="{C8493F3E-2B69-40CC-8256-2E92F28EEFE2}" sibTransId="{9E737C0B-5AE2-4E5D-92A9-3F9FA649F686}"/>
    <dgm:cxn modelId="{CA14D150-024A-4BAB-BCE7-4A3F9B914FC8}" srcId="{7ADB8D54-25EC-4A6C-928B-34BAAE7D073E}" destId="{6A6A9365-60FC-45B5-908C-299D19F4C72B}" srcOrd="1" destOrd="0" parTransId="{BC39793F-8794-4668-8472-917C702B8EAA}" sibTransId="{20E07694-7AE1-4CFC-B81D-EB8FCB43E2E1}"/>
    <dgm:cxn modelId="{209C88B9-A5EB-4829-A777-943DB0673B3D}" type="presOf" srcId="{03BB94D7-A516-4AA8-8499-5C037D9686EA}" destId="{42120B23-C271-464A-BCFA-D8FF9CF47274}" srcOrd="0" destOrd="0" presId="urn:microsoft.com/office/officeart/2005/8/layout/hChevron3"/>
    <dgm:cxn modelId="{B4415D62-CEAB-4C47-B5B1-E947379E53F4}" type="presOf" srcId="{7ADB8D54-25EC-4A6C-928B-34BAAE7D073E}" destId="{075EC4FD-FAD6-4C9B-A89E-99A3843A7A34}" srcOrd="0" destOrd="0" presId="urn:microsoft.com/office/officeart/2005/8/layout/hChevron3"/>
    <dgm:cxn modelId="{FB643CA5-730E-46C0-BE87-48663E1A1ED2}" srcId="{7ADB8D54-25EC-4A6C-928B-34BAAE7D073E}" destId="{03BB94D7-A516-4AA8-8499-5C037D9686EA}" srcOrd="0" destOrd="0" parTransId="{435EA335-DE6C-42DC-B532-91A0F8925512}" sibTransId="{4219AB46-065A-43DB-AF96-F4896720BF0B}"/>
    <dgm:cxn modelId="{4D9205C1-B9CA-4265-B0CD-69BFEE952632}" type="presOf" srcId="{6A6A9365-60FC-45B5-908C-299D19F4C72B}" destId="{52B873CB-CA58-40F5-92B9-C0DDAABA20A9}" srcOrd="0" destOrd="0" presId="urn:microsoft.com/office/officeart/2005/8/layout/hChevron3"/>
    <dgm:cxn modelId="{2BB7CFC8-01A0-43D1-B2F3-AA1DDC37C1F8}" type="presParOf" srcId="{075EC4FD-FAD6-4C9B-A89E-99A3843A7A34}" destId="{42120B23-C271-464A-BCFA-D8FF9CF47274}" srcOrd="0" destOrd="0" presId="urn:microsoft.com/office/officeart/2005/8/layout/hChevron3"/>
    <dgm:cxn modelId="{9EF3DBC9-A618-43E2-A1B1-C2EF2F537F3E}" type="presParOf" srcId="{075EC4FD-FAD6-4C9B-A89E-99A3843A7A34}" destId="{3EC4FCCC-6EBD-47C3-957E-D9DDD7C888B6}" srcOrd="1" destOrd="0" presId="urn:microsoft.com/office/officeart/2005/8/layout/hChevron3"/>
    <dgm:cxn modelId="{11878CD4-87FC-40FE-945D-D698F258A74F}" type="presParOf" srcId="{075EC4FD-FAD6-4C9B-A89E-99A3843A7A34}" destId="{52B873CB-CA58-40F5-92B9-C0DDAABA20A9}" srcOrd="2" destOrd="0" presId="urn:microsoft.com/office/officeart/2005/8/layout/hChevron3"/>
    <dgm:cxn modelId="{DDE46B84-CB5A-420F-9240-6DEA0C23621E}" type="presParOf" srcId="{075EC4FD-FAD6-4C9B-A89E-99A3843A7A34}" destId="{56F1748D-124A-4678-B0C4-88E2FE2065CB}" srcOrd="3" destOrd="0" presId="urn:microsoft.com/office/officeart/2005/8/layout/hChevron3"/>
    <dgm:cxn modelId="{B385CEDA-81BE-4FCC-BBF4-87A337BE8870}" type="presParOf" srcId="{075EC4FD-FAD6-4C9B-A89E-99A3843A7A34}" destId="{F187AF02-58C9-4589-B1FD-6F40612B4E49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2B710F-8CCF-4425-B1B3-9D89CCF7B66B}" type="doc">
      <dgm:prSet loTypeId="urn:microsoft.com/office/officeart/2008/layout/LinedLis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C9AD8B0-3664-4322-83F5-53BAA667E994}">
      <dgm:prSet phldrT="[Text]"/>
      <dgm:spPr/>
      <dgm:t>
        <a:bodyPr/>
        <a:lstStyle/>
        <a:p>
          <a:pPr algn="ctr"/>
          <a:r>
            <a:rPr lang="en-US" dirty="0"/>
            <a:t>Energy</a:t>
          </a:r>
        </a:p>
      </dgm:t>
    </dgm:pt>
    <dgm:pt modelId="{788C661F-CCA4-402F-A5F0-D254260EC36F}" type="parTrans" cxnId="{11D90CDB-92BF-4034-9D1A-125795796B2D}">
      <dgm:prSet/>
      <dgm:spPr/>
      <dgm:t>
        <a:bodyPr/>
        <a:lstStyle/>
        <a:p>
          <a:endParaRPr lang="en-US"/>
        </a:p>
      </dgm:t>
    </dgm:pt>
    <dgm:pt modelId="{45D2BC9E-CAF7-4B66-957E-B0980C924F55}" type="sibTrans" cxnId="{11D90CDB-92BF-4034-9D1A-125795796B2D}">
      <dgm:prSet/>
      <dgm:spPr/>
      <dgm:t>
        <a:bodyPr/>
        <a:lstStyle/>
        <a:p>
          <a:endParaRPr lang="en-US"/>
        </a:p>
      </dgm:t>
    </dgm:pt>
    <dgm:pt modelId="{41387A57-2008-4B3F-AA64-04644D91CB7C}">
      <dgm:prSet phldrT="[Text]" custT="1"/>
      <dgm:spPr/>
      <dgm:t>
        <a:bodyPr/>
        <a:lstStyle/>
        <a:p>
          <a:r>
            <a:rPr lang="en-US" sz="1600" dirty="0">
              <a:latin typeface="Times New Roman" pitchFamily="18" charset="0"/>
              <a:cs typeface="Times New Roman" pitchFamily="18" charset="0"/>
            </a:rPr>
            <a:t>from </a:t>
          </a:r>
          <a:r>
            <a:rPr lang="en-US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CP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 reconstitutes </a:t>
          </a:r>
          <a:r>
            <a:rPr lang="en-US" sz="1600" dirty="0">
              <a:solidFill>
                <a:srgbClr val="C00000"/>
              </a:solidFill>
            </a:rPr>
            <a:t>ATP</a:t>
          </a:r>
          <a:r>
            <a:rPr lang="en-US" sz="1200" dirty="0">
              <a:latin typeface="Times New Roman" pitchFamily="18" charset="0"/>
              <a:cs typeface="Times New Roman" pitchFamily="18" charset="0"/>
            </a:rPr>
            <a:t>.</a:t>
          </a:r>
          <a:endParaRPr lang="en-US" sz="1200" dirty="0"/>
        </a:p>
      </dgm:t>
    </dgm:pt>
    <dgm:pt modelId="{5A0C25A6-74FD-44E5-8F14-8C5F7DFEE63D}" type="parTrans" cxnId="{0CFABCDB-D95F-4FD7-9F3D-4E05D5C15C82}">
      <dgm:prSet/>
      <dgm:spPr/>
      <dgm:t>
        <a:bodyPr/>
        <a:lstStyle/>
        <a:p>
          <a:endParaRPr lang="en-US"/>
        </a:p>
      </dgm:t>
    </dgm:pt>
    <dgm:pt modelId="{FBC8B95B-4621-4A3D-AD07-8425C2853A99}" type="sibTrans" cxnId="{0CFABCDB-D95F-4FD7-9F3D-4E05D5C15C82}">
      <dgm:prSet/>
      <dgm:spPr/>
      <dgm:t>
        <a:bodyPr/>
        <a:lstStyle/>
        <a:p>
          <a:endParaRPr lang="en-US"/>
        </a:p>
      </dgm:t>
    </dgm:pt>
    <dgm:pt modelId="{E9EDD8B2-7BAE-4FC9-B149-8BB3F59C61FF}">
      <dgm:prSet phldrT="[Text]" custT="1"/>
      <dgm:spPr>
        <a:solidFill>
          <a:schemeClr val="accent2">
            <a:alpha val="43000"/>
          </a:schemeClr>
        </a:solidFill>
      </dgm:spPr>
      <dgm:t>
        <a:bodyPr/>
        <a:lstStyle/>
        <a:p>
          <a:r>
            <a:rPr lang="en-US" sz="1600" dirty="0">
              <a:latin typeface="Times New Roman" pitchFamily="18" charset="0"/>
              <a:cs typeface="Times New Roman" pitchFamily="18" charset="0"/>
            </a:rPr>
            <a:t>from </a:t>
          </a:r>
          <a:r>
            <a:rPr lang="en-US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glycogen-lactic acid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 system reconstitutes the </a:t>
          </a:r>
          <a:r>
            <a:rPr lang="en-US" sz="1600" dirty="0" err="1">
              <a:latin typeface="Times New Roman" pitchFamily="18" charset="0"/>
              <a:cs typeface="Times New Roman" pitchFamily="18" charset="0"/>
            </a:rPr>
            <a:t>phosphagen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 system (</a:t>
          </a:r>
          <a:r>
            <a:rPr lang="en-US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CP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+</a:t>
          </a:r>
          <a:r>
            <a: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ATP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). </a:t>
          </a:r>
          <a:endParaRPr lang="en-US" sz="1600" dirty="0"/>
        </a:p>
      </dgm:t>
    </dgm:pt>
    <dgm:pt modelId="{116A36B0-BF9C-498A-A78E-E02FC0AAB34A}" type="parTrans" cxnId="{100C08B5-1B80-428E-8CDA-D1D51B436613}">
      <dgm:prSet/>
      <dgm:spPr/>
      <dgm:t>
        <a:bodyPr/>
        <a:lstStyle/>
        <a:p>
          <a:endParaRPr lang="en-US"/>
        </a:p>
      </dgm:t>
    </dgm:pt>
    <dgm:pt modelId="{6C18961D-A53F-4B0C-818C-506195B3E8A6}" type="sibTrans" cxnId="{100C08B5-1B80-428E-8CDA-D1D51B436613}">
      <dgm:prSet/>
      <dgm:spPr/>
      <dgm:t>
        <a:bodyPr/>
        <a:lstStyle/>
        <a:p>
          <a:endParaRPr lang="en-US"/>
        </a:p>
      </dgm:t>
    </dgm:pt>
    <dgm:pt modelId="{7A42D488-D2B4-4185-B3CA-95CE0A4E5312}">
      <dgm:prSet phldrT="[Text]" custT="1"/>
      <dgm:spPr/>
      <dgm:t>
        <a:bodyPr/>
        <a:lstStyle/>
        <a:p>
          <a:r>
            <a:rPr lang="en-US" sz="1600" dirty="0">
              <a:latin typeface="Times New Roman" pitchFamily="18" charset="0"/>
              <a:cs typeface="Times New Roman" pitchFamily="18" charset="0"/>
            </a:rPr>
            <a:t>from oxidative metabolism of </a:t>
          </a:r>
          <a:r>
            <a: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aerobic 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system reconstitutes(</a:t>
          </a:r>
          <a:r>
            <a:rPr lang="ar-SA" sz="1600" b="0" i="0" dirty="0"/>
            <a:t>يعيد تكوين</a:t>
          </a:r>
          <a:r>
            <a:rPr lang="en-US" sz="1600" b="0" i="0" dirty="0"/>
            <a:t>)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  all other systems:</a:t>
          </a:r>
        </a:p>
        <a:p>
          <a:r>
            <a:rPr lang="en-US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glycogen-lactic acid 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system +</a:t>
          </a:r>
          <a:r>
            <a:rPr lang="en-US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CP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+ </a:t>
          </a:r>
          <a:r>
            <a: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ATP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. </a:t>
          </a:r>
          <a:endParaRPr lang="en-US" sz="1600" dirty="0"/>
        </a:p>
      </dgm:t>
    </dgm:pt>
    <dgm:pt modelId="{9FD6EE07-14EB-4FB9-8FFE-EE8EE73A3968}" type="parTrans" cxnId="{A6BB965F-1484-48D6-953E-487507868C05}">
      <dgm:prSet/>
      <dgm:spPr/>
      <dgm:t>
        <a:bodyPr/>
        <a:lstStyle/>
        <a:p>
          <a:endParaRPr lang="en-US"/>
        </a:p>
      </dgm:t>
    </dgm:pt>
    <dgm:pt modelId="{B6D770C6-ED7D-452E-8FD0-8711780C0431}" type="sibTrans" cxnId="{A6BB965F-1484-48D6-953E-487507868C05}">
      <dgm:prSet/>
      <dgm:spPr/>
      <dgm:t>
        <a:bodyPr/>
        <a:lstStyle/>
        <a:p>
          <a:endParaRPr lang="en-US"/>
        </a:p>
      </dgm:t>
    </dgm:pt>
    <dgm:pt modelId="{F70D0FCF-0B52-4CCA-848F-D32BC4BA61C2}" type="pres">
      <dgm:prSet presAssocID="{422B710F-8CCF-4425-B1B3-9D89CCF7B66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5660C3A-757C-4EED-943C-7B139780B8D4}" type="pres">
      <dgm:prSet presAssocID="{FC9AD8B0-3664-4322-83F5-53BAA667E994}" presName="thickLine" presStyleLbl="alignNode1" presStyleIdx="0" presStyleCnt="1"/>
      <dgm:spPr/>
    </dgm:pt>
    <dgm:pt modelId="{9D617906-AE96-4798-9B55-E0C9CF2024A3}" type="pres">
      <dgm:prSet presAssocID="{FC9AD8B0-3664-4322-83F5-53BAA667E994}" presName="horz1" presStyleCnt="0"/>
      <dgm:spPr/>
    </dgm:pt>
    <dgm:pt modelId="{EC4E1A0C-32A9-4784-967D-5FA2F6A4E021}" type="pres">
      <dgm:prSet presAssocID="{FC9AD8B0-3664-4322-83F5-53BAA667E994}" presName="tx1" presStyleLbl="revTx" presStyleIdx="0" presStyleCnt="4"/>
      <dgm:spPr/>
      <dgm:t>
        <a:bodyPr/>
        <a:lstStyle/>
        <a:p>
          <a:endParaRPr lang="en-US"/>
        </a:p>
      </dgm:t>
    </dgm:pt>
    <dgm:pt modelId="{CB606B4A-6CF2-4A11-B721-79EB6A5E4591}" type="pres">
      <dgm:prSet presAssocID="{FC9AD8B0-3664-4322-83F5-53BAA667E994}" presName="vert1" presStyleCnt="0"/>
      <dgm:spPr/>
    </dgm:pt>
    <dgm:pt modelId="{07DBF78D-9CC6-40D2-A451-F5AA2CB65A8F}" type="pres">
      <dgm:prSet presAssocID="{41387A57-2008-4B3F-AA64-04644D91CB7C}" presName="vertSpace2a" presStyleCnt="0"/>
      <dgm:spPr/>
    </dgm:pt>
    <dgm:pt modelId="{0D69F61F-5960-4C45-B5CB-BA7778759004}" type="pres">
      <dgm:prSet presAssocID="{41387A57-2008-4B3F-AA64-04644D91CB7C}" presName="horz2" presStyleCnt="0"/>
      <dgm:spPr/>
    </dgm:pt>
    <dgm:pt modelId="{478A285F-C28F-4534-A13D-A40020AF32D9}" type="pres">
      <dgm:prSet presAssocID="{41387A57-2008-4B3F-AA64-04644D91CB7C}" presName="horzSpace2" presStyleCnt="0"/>
      <dgm:spPr/>
    </dgm:pt>
    <dgm:pt modelId="{0BAE4FF3-123F-4234-8B7E-802C39A1D829}" type="pres">
      <dgm:prSet presAssocID="{41387A57-2008-4B3F-AA64-04644D91CB7C}" presName="tx2" presStyleLbl="revTx" presStyleIdx="1" presStyleCnt="4"/>
      <dgm:spPr/>
      <dgm:t>
        <a:bodyPr/>
        <a:lstStyle/>
        <a:p>
          <a:endParaRPr lang="en-US"/>
        </a:p>
      </dgm:t>
    </dgm:pt>
    <dgm:pt modelId="{AFF970B2-1F7A-44BF-B8D5-EB60E461DDAA}" type="pres">
      <dgm:prSet presAssocID="{41387A57-2008-4B3F-AA64-04644D91CB7C}" presName="vert2" presStyleCnt="0"/>
      <dgm:spPr/>
    </dgm:pt>
    <dgm:pt modelId="{AB5148FE-29B2-44FA-B979-1F752D1B67FD}" type="pres">
      <dgm:prSet presAssocID="{41387A57-2008-4B3F-AA64-04644D91CB7C}" presName="thinLine2b" presStyleLbl="callout" presStyleIdx="0" presStyleCnt="3" custLinFactY="-200000" custLinFactNeighborY="-254947"/>
      <dgm:spPr/>
    </dgm:pt>
    <dgm:pt modelId="{537CA199-B7B3-483C-B1BC-651A5C1A8C13}" type="pres">
      <dgm:prSet presAssocID="{41387A57-2008-4B3F-AA64-04644D91CB7C}" presName="vertSpace2b" presStyleCnt="0"/>
      <dgm:spPr/>
    </dgm:pt>
    <dgm:pt modelId="{2FD80F07-308E-423D-893B-7A2792E8465B}" type="pres">
      <dgm:prSet presAssocID="{E9EDD8B2-7BAE-4FC9-B149-8BB3F59C61FF}" presName="horz2" presStyleCnt="0"/>
      <dgm:spPr/>
    </dgm:pt>
    <dgm:pt modelId="{AED47FDD-A80B-456E-9B2A-DF4854F1D598}" type="pres">
      <dgm:prSet presAssocID="{E9EDD8B2-7BAE-4FC9-B149-8BB3F59C61FF}" presName="horzSpace2" presStyleCnt="0"/>
      <dgm:spPr/>
    </dgm:pt>
    <dgm:pt modelId="{CBC363CB-E055-4135-9EFA-D3E202090747}" type="pres">
      <dgm:prSet presAssocID="{E9EDD8B2-7BAE-4FC9-B149-8BB3F59C61FF}" presName="tx2" presStyleLbl="revTx" presStyleIdx="2" presStyleCnt="4" custLinFactNeighborX="0" custLinFactNeighborY="-23100"/>
      <dgm:spPr/>
      <dgm:t>
        <a:bodyPr/>
        <a:lstStyle/>
        <a:p>
          <a:endParaRPr lang="en-US"/>
        </a:p>
      </dgm:t>
    </dgm:pt>
    <dgm:pt modelId="{B8594BD9-B445-4DBA-BF81-CEB993D88EC5}" type="pres">
      <dgm:prSet presAssocID="{E9EDD8B2-7BAE-4FC9-B149-8BB3F59C61FF}" presName="vert2" presStyleCnt="0"/>
      <dgm:spPr/>
    </dgm:pt>
    <dgm:pt modelId="{1AD10E60-906C-4819-BC06-CE5ADFB61240}" type="pres">
      <dgm:prSet presAssocID="{E9EDD8B2-7BAE-4FC9-B149-8BB3F59C61FF}" presName="thinLine2b" presStyleLbl="callout" presStyleIdx="1" presStyleCnt="3" custLinFactY="-87059" custLinFactNeighborY="-100000"/>
      <dgm:spPr/>
    </dgm:pt>
    <dgm:pt modelId="{913D9E70-CBDF-4E2F-B965-7052804680E4}" type="pres">
      <dgm:prSet presAssocID="{E9EDD8B2-7BAE-4FC9-B149-8BB3F59C61FF}" presName="vertSpace2b" presStyleCnt="0"/>
      <dgm:spPr/>
    </dgm:pt>
    <dgm:pt modelId="{B4D63E86-55FF-491D-9F5F-0B6969347C2E}" type="pres">
      <dgm:prSet presAssocID="{7A42D488-D2B4-4185-B3CA-95CE0A4E5312}" presName="horz2" presStyleCnt="0"/>
      <dgm:spPr/>
    </dgm:pt>
    <dgm:pt modelId="{B1B8F219-0F0E-4895-8E96-A9A2EF48D0F8}" type="pres">
      <dgm:prSet presAssocID="{7A42D488-D2B4-4185-B3CA-95CE0A4E5312}" presName="horzSpace2" presStyleCnt="0"/>
      <dgm:spPr/>
    </dgm:pt>
    <dgm:pt modelId="{556F347C-3C68-4348-AF77-D25CB3ABB09F}" type="pres">
      <dgm:prSet presAssocID="{7A42D488-D2B4-4185-B3CA-95CE0A4E5312}" presName="tx2" presStyleLbl="revTx" presStyleIdx="3" presStyleCnt="4" custScaleY="148331" custLinFactNeighborX="0" custLinFactNeighborY="-19009"/>
      <dgm:spPr/>
      <dgm:t>
        <a:bodyPr/>
        <a:lstStyle/>
        <a:p>
          <a:endParaRPr lang="en-US"/>
        </a:p>
      </dgm:t>
    </dgm:pt>
    <dgm:pt modelId="{586A38CE-0B9E-4584-9AF5-C99F983DBEFF}" type="pres">
      <dgm:prSet presAssocID="{7A42D488-D2B4-4185-B3CA-95CE0A4E5312}" presName="vert2" presStyleCnt="0"/>
      <dgm:spPr/>
    </dgm:pt>
    <dgm:pt modelId="{5133B6B9-2263-4E6E-ACAB-56256E8BEEDE}" type="pres">
      <dgm:prSet presAssocID="{7A42D488-D2B4-4185-B3CA-95CE0A4E5312}" presName="thinLine2b" presStyleLbl="callout" presStyleIdx="2" presStyleCnt="3"/>
      <dgm:spPr/>
    </dgm:pt>
    <dgm:pt modelId="{D2FDDE41-B311-450E-8F48-90844D9EDE1E}" type="pres">
      <dgm:prSet presAssocID="{7A42D488-D2B4-4185-B3CA-95CE0A4E5312}" presName="vertSpace2b" presStyleCnt="0"/>
      <dgm:spPr/>
    </dgm:pt>
  </dgm:ptLst>
  <dgm:cxnLst>
    <dgm:cxn modelId="{A2718803-8820-EB46-8BC3-B9CA74F2A19E}" type="presOf" srcId="{E9EDD8B2-7BAE-4FC9-B149-8BB3F59C61FF}" destId="{CBC363CB-E055-4135-9EFA-D3E202090747}" srcOrd="0" destOrd="0" presId="urn:microsoft.com/office/officeart/2008/layout/LinedList"/>
    <dgm:cxn modelId="{9C3144FB-71EB-AA4E-A8A5-E5AEBF2DF763}" type="presOf" srcId="{FC9AD8B0-3664-4322-83F5-53BAA667E994}" destId="{EC4E1A0C-32A9-4784-967D-5FA2F6A4E021}" srcOrd="0" destOrd="0" presId="urn:microsoft.com/office/officeart/2008/layout/LinedList"/>
    <dgm:cxn modelId="{0CFABCDB-D95F-4FD7-9F3D-4E05D5C15C82}" srcId="{FC9AD8B0-3664-4322-83F5-53BAA667E994}" destId="{41387A57-2008-4B3F-AA64-04644D91CB7C}" srcOrd="0" destOrd="0" parTransId="{5A0C25A6-74FD-44E5-8F14-8C5F7DFEE63D}" sibTransId="{FBC8B95B-4621-4A3D-AD07-8425C2853A99}"/>
    <dgm:cxn modelId="{11D90CDB-92BF-4034-9D1A-125795796B2D}" srcId="{422B710F-8CCF-4425-B1B3-9D89CCF7B66B}" destId="{FC9AD8B0-3664-4322-83F5-53BAA667E994}" srcOrd="0" destOrd="0" parTransId="{788C661F-CCA4-402F-A5F0-D254260EC36F}" sibTransId="{45D2BC9E-CAF7-4B66-957E-B0980C924F55}"/>
    <dgm:cxn modelId="{2E637031-EEF2-0D47-A86A-CDF6145B2E93}" type="presOf" srcId="{7A42D488-D2B4-4185-B3CA-95CE0A4E5312}" destId="{556F347C-3C68-4348-AF77-D25CB3ABB09F}" srcOrd="0" destOrd="0" presId="urn:microsoft.com/office/officeart/2008/layout/LinedList"/>
    <dgm:cxn modelId="{23CCC089-F609-E748-B523-A957A51A657C}" type="presOf" srcId="{41387A57-2008-4B3F-AA64-04644D91CB7C}" destId="{0BAE4FF3-123F-4234-8B7E-802C39A1D829}" srcOrd="0" destOrd="0" presId="urn:microsoft.com/office/officeart/2008/layout/LinedList"/>
    <dgm:cxn modelId="{A6BB965F-1484-48D6-953E-487507868C05}" srcId="{FC9AD8B0-3664-4322-83F5-53BAA667E994}" destId="{7A42D488-D2B4-4185-B3CA-95CE0A4E5312}" srcOrd="2" destOrd="0" parTransId="{9FD6EE07-14EB-4FB9-8FFE-EE8EE73A3968}" sibTransId="{B6D770C6-ED7D-452E-8FD0-8711780C0431}"/>
    <dgm:cxn modelId="{FAFC9F37-D627-874A-B04F-0CE5307E2BB9}" type="presOf" srcId="{422B710F-8CCF-4425-B1B3-9D89CCF7B66B}" destId="{F70D0FCF-0B52-4CCA-848F-D32BC4BA61C2}" srcOrd="0" destOrd="0" presId="urn:microsoft.com/office/officeart/2008/layout/LinedList"/>
    <dgm:cxn modelId="{100C08B5-1B80-428E-8CDA-D1D51B436613}" srcId="{FC9AD8B0-3664-4322-83F5-53BAA667E994}" destId="{E9EDD8B2-7BAE-4FC9-B149-8BB3F59C61FF}" srcOrd="1" destOrd="0" parTransId="{116A36B0-BF9C-498A-A78E-E02FC0AAB34A}" sibTransId="{6C18961D-A53F-4B0C-818C-506195B3E8A6}"/>
    <dgm:cxn modelId="{DC6529F5-89B3-0144-9DA1-7F52A27C757B}" type="presParOf" srcId="{F70D0FCF-0B52-4CCA-848F-D32BC4BA61C2}" destId="{55660C3A-757C-4EED-943C-7B139780B8D4}" srcOrd="0" destOrd="0" presId="urn:microsoft.com/office/officeart/2008/layout/LinedList"/>
    <dgm:cxn modelId="{42F8FD06-507C-5041-B7D2-0EACCE0FBD74}" type="presParOf" srcId="{F70D0FCF-0B52-4CCA-848F-D32BC4BA61C2}" destId="{9D617906-AE96-4798-9B55-E0C9CF2024A3}" srcOrd="1" destOrd="0" presId="urn:microsoft.com/office/officeart/2008/layout/LinedList"/>
    <dgm:cxn modelId="{C8CEFA06-AA41-964A-B445-E94D401219E6}" type="presParOf" srcId="{9D617906-AE96-4798-9B55-E0C9CF2024A3}" destId="{EC4E1A0C-32A9-4784-967D-5FA2F6A4E021}" srcOrd="0" destOrd="0" presId="urn:microsoft.com/office/officeart/2008/layout/LinedList"/>
    <dgm:cxn modelId="{4DD5D857-22E4-A54D-928E-4B2D4F97D7EE}" type="presParOf" srcId="{9D617906-AE96-4798-9B55-E0C9CF2024A3}" destId="{CB606B4A-6CF2-4A11-B721-79EB6A5E4591}" srcOrd="1" destOrd="0" presId="urn:microsoft.com/office/officeart/2008/layout/LinedList"/>
    <dgm:cxn modelId="{F4BFAAB8-A8CE-BB4D-9613-AA73835AFA93}" type="presParOf" srcId="{CB606B4A-6CF2-4A11-B721-79EB6A5E4591}" destId="{07DBF78D-9CC6-40D2-A451-F5AA2CB65A8F}" srcOrd="0" destOrd="0" presId="urn:microsoft.com/office/officeart/2008/layout/LinedList"/>
    <dgm:cxn modelId="{0303FFEA-633D-E84E-9223-9E6DC3CDCE73}" type="presParOf" srcId="{CB606B4A-6CF2-4A11-B721-79EB6A5E4591}" destId="{0D69F61F-5960-4C45-B5CB-BA7778759004}" srcOrd="1" destOrd="0" presId="urn:microsoft.com/office/officeart/2008/layout/LinedList"/>
    <dgm:cxn modelId="{C0F48DE2-8BB1-5F40-A32B-3464E4B6E37F}" type="presParOf" srcId="{0D69F61F-5960-4C45-B5CB-BA7778759004}" destId="{478A285F-C28F-4534-A13D-A40020AF32D9}" srcOrd="0" destOrd="0" presId="urn:microsoft.com/office/officeart/2008/layout/LinedList"/>
    <dgm:cxn modelId="{DB4D65A5-5369-FB43-B68E-4735D79494FD}" type="presParOf" srcId="{0D69F61F-5960-4C45-B5CB-BA7778759004}" destId="{0BAE4FF3-123F-4234-8B7E-802C39A1D829}" srcOrd="1" destOrd="0" presId="urn:microsoft.com/office/officeart/2008/layout/LinedList"/>
    <dgm:cxn modelId="{616F69BB-6C28-BA45-A4B4-A7F0FFB31073}" type="presParOf" srcId="{0D69F61F-5960-4C45-B5CB-BA7778759004}" destId="{AFF970B2-1F7A-44BF-B8D5-EB60E461DDAA}" srcOrd="2" destOrd="0" presId="urn:microsoft.com/office/officeart/2008/layout/LinedList"/>
    <dgm:cxn modelId="{7168637D-7021-D147-B608-60704E3E61A5}" type="presParOf" srcId="{CB606B4A-6CF2-4A11-B721-79EB6A5E4591}" destId="{AB5148FE-29B2-44FA-B979-1F752D1B67FD}" srcOrd="2" destOrd="0" presId="urn:microsoft.com/office/officeart/2008/layout/LinedList"/>
    <dgm:cxn modelId="{6B1679D8-BF00-1644-8BF1-E0037A5BD9F5}" type="presParOf" srcId="{CB606B4A-6CF2-4A11-B721-79EB6A5E4591}" destId="{537CA199-B7B3-483C-B1BC-651A5C1A8C13}" srcOrd="3" destOrd="0" presId="urn:microsoft.com/office/officeart/2008/layout/LinedList"/>
    <dgm:cxn modelId="{6627E314-AA40-0142-B935-3A410AD52ED5}" type="presParOf" srcId="{CB606B4A-6CF2-4A11-B721-79EB6A5E4591}" destId="{2FD80F07-308E-423D-893B-7A2792E8465B}" srcOrd="4" destOrd="0" presId="urn:microsoft.com/office/officeart/2008/layout/LinedList"/>
    <dgm:cxn modelId="{E4C3B012-DFA2-A644-8345-9DA489EEBEDA}" type="presParOf" srcId="{2FD80F07-308E-423D-893B-7A2792E8465B}" destId="{AED47FDD-A80B-456E-9B2A-DF4854F1D598}" srcOrd="0" destOrd="0" presId="urn:microsoft.com/office/officeart/2008/layout/LinedList"/>
    <dgm:cxn modelId="{CAAE2E44-F356-7B41-BF42-09DC99B2E917}" type="presParOf" srcId="{2FD80F07-308E-423D-893B-7A2792E8465B}" destId="{CBC363CB-E055-4135-9EFA-D3E202090747}" srcOrd="1" destOrd="0" presId="urn:microsoft.com/office/officeart/2008/layout/LinedList"/>
    <dgm:cxn modelId="{A11EDEFA-987C-B448-8B30-B4D849331C1B}" type="presParOf" srcId="{2FD80F07-308E-423D-893B-7A2792E8465B}" destId="{B8594BD9-B445-4DBA-BF81-CEB993D88EC5}" srcOrd="2" destOrd="0" presId="urn:microsoft.com/office/officeart/2008/layout/LinedList"/>
    <dgm:cxn modelId="{6DC5155D-7A85-C247-B30D-EE8CB2754C9B}" type="presParOf" srcId="{CB606B4A-6CF2-4A11-B721-79EB6A5E4591}" destId="{1AD10E60-906C-4819-BC06-CE5ADFB61240}" srcOrd="5" destOrd="0" presId="urn:microsoft.com/office/officeart/2008/layout/LinedList"/>
    <dgm:cxn modelId="{31BE7B1D-CEB7-2246-B112-218DAB5A3FAE}" type="presParOf" srcId="{CB606B4A-6CF2-4A11-B721-79EB6A5E4591}" destId="{913D9E70-CBDF-4E2F-B965-7052804680E4}" srcOrd="6" destOrd="0" presId="urn:microsoft.com/office/officeart/2008/layout/LinedList"/>
    <dgm:cxn modelId="{964A352E-707A-414D-8348-385F0146C9D2}" type="presParOf" srcId="{CB606B4A-6CF2-4A11-B721-79EB6A5E4591}" destId="{B4D63E86-55FF-491D-9F5F-0B6969347C2E}" srcOrd="7" destOrd="0" presId="urn:microsoft.com/office/officeart/2008/layout/LinedList"/>
    <dgm:cxn modelId="{9FF711AE-131C-F949-A83E-F8C7AD2AB6A2}" type="presParOf" srcId="{B4D63E86-55FF-491D-9F5F-0B6969347C2E}" destId="{B1B8F219-0F0E-4895-8E96-A9A2EF48D0F8}" srcOrd="0" destOrd="0" presId="urn:microsoft.com/office/officeart/2008/layout/LinedList"/>
    <dgm:cxn modelId="{CF9FD549-DA66-4C43-9949-26FF7AC5B899}" type="presParOf" srcId="{B4D63E86-55FF-491D-9F5F-0B6969347C2E}" destId="{556F347C-3C68-4348-AF77-D25CB3ABB09F}" srcOrd="1" destOrd="0" presId="urn:microsoft.com/office/officeart/2008/layout/LinedList"/>
    <dgm:cxn modelId="{6413CD8D-1C88-744F-A634-0000DCF4C696}" type="presParOf" srcId="{B4D63E86-55FF-491D-9F5F-0B6969347C2E}" destId="{586A38CE-0B9E-4584-9AF5-C99F983DBEFF}" srcOrd="2" destOrd="0" presId="urn:microsoft.com/office/officeart/2008/layout/LinedList"/>
    <dgm:cxn modelId="{73A85800-130D-584A-BFCA-04853A0EC5FC}" type="presParOf" srcId="{CB606B4A-6CF2-4A11-B721-79EB6A5E4591}" destId="{5133B6B9-2263-4E6E-ACAB-56256E8BEEDE}" srcOrd="8" destOrd="0" presId="urn:microsoft.com/office/officeart/2008/layout/LinedList"/>
    <dgm:cxn modelId="{A1CD46C6-F64B-A946-8EF6-9260F104D3FA}" type="presParOf" srcId="{CB606B4A-6CF2-4A11-B721-79EB6A5E4591}" destId="{D2FDDE41-B311-450E-8F48-90844D9EDE1E}" srcOrd="9" destOrd="0" presId="urn:microsoft.com/office/officeart/2008/layout/LinedList"/>
  </dgm:cxnLst>
  <dgm:bg>
    <a:solidFill>
      <a:schemeClr val="accent2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0944B-2C50-45BF-BB2F-0364DF937088}">
      <dsp:nvSpPr>
        <dsp:cNvPr id="0" name=""/>
        <dsp:cNvSpPr/>
      </dsp:nvSpPr>
      <dsp:spPr>
        <a:xfrm>
          <a:off x="0" y="366399"/>
          <a:ext cx="676875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2F430-51E0-45A6-9ECE-6A224E97C6C5}">
      <dsp:nvSpPr>
        <dsp:cNvPr id="0" name=""/>
        <dsp:cNvSpPr/>
      </dsp:nvSpPr>
      <dsp:spPr>
        <a:xfrm>
          <a:off x="77860" y="0"/>
          <a:ext cx="2560341" cy="70848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Phosphocreatine-</a:t>
          </a:r>
          <a:r>
            <a:rPr lang="en-US" sz="2300" kern="1200" dirty="0" err="1"/>
            <a:t>creatine</a:t>
          </a:r>
          <a:r>
            <a:rPr lang="en-US" sz="2300" kern="1200" dirty="0"/>
            <a:t> system</a:t>
          </a:r>
        </a:p>
      </dsp:txBody>
      <dsp:txXfrm>
        <a:off x="112445" y="34585"/>
        <a:ext cx="2491171" cy="639310"/>
      </dsp:txXfrm>
    </dsp:sp>
    <dsp:sp modelId="{ABF18B63-52BA-4157-AC1D-FA22A05B3D2E}">
      <dsp:nvSpPr>
        <dsp:cNvPr id="0" name=""/>
        <dsp:cNvSpPr/>
      </dsp:nvSpPr>
      <dsp:spPr>
        <a:xfrm>
          <a:off x="0" y="1455039"/>
          <a:ext cx="676875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EDBF7-3E14-4E89-8E98-C5E86751EB21}">
      <dsp:nvSpPr>
        <dsp:cNvPr id="0" name=""/>
        <dsp:cNvSpPr/>
      </dsp:nvSpPr>
      <dsp:spPr>
        <a:xfrm>
          <a:off x="1484062" y="819561"/>
          <a:ext cx="3022119" cy="708480"/>
        </a:xfrm>
        <a:prstGeom prst="roundRect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Glycogen-lactic acid system</a:t>
          </a:r>
          <a:endParaRPr lang="ar-SA" sz="2300" kern="1200" dirty="0"/>
        </a:p>
      </dsp:txBody>
      <dsp:txXfrm>
        <a:off x="1518647" y="854146"/>
        <a:ext cx="2952949" cy="639310"/>
      </dsp:txXfrm>
    </dsp:sp>
    <dsp:sp modelId="{FC5BE7FC-7F0C-4A60-BFA4-7C9E09EBD9E9}">
      <dsp:nvSpPr>
        <dsp:cNvPr id="0" name=""/>
        <dsp:cNvSpPr/>
      </dsp:nvSpPr>
      <dsp:spPr>
        <a:xfrm>
          <a:off x="0" y="2555839"/>
          <a:ext cx="676875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4383C-DF74-497B-B46F-BF2852AB4508}">
      <dsp:nvSpPr>
        <dsp:cNvPr id="0" name=""/>
        <dsp:cNvSpPr/>
      </dsp:nvSpPr>
      <dsp:spPr>
        <a:xfrm>
          <a:off x="2995477" y="1787610"/>
          <a:ext cx="2971042" cy="708480"/>
        </a:xfrm>
        <a:prstGeom prst="round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Aerobic system</a:t>
          </a:r>
          <a:endParaRPr lang="ar-SA" sz="2300" kern="1200" dirty="0"/>
        </a:p>
      </dsp:txBody>
      <dsp:txXfrm>
        <a:off x="3030062" y="1822195"/>
        <a:ext cx="2901872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E305F-A9D7-4315-913F-EE09D8E5FE94}">
      <dsp:nvSpPr>
        <dsp:cNvPr id="0" name=""/>
        <dsp:cNvSpPr/>
      </dsp:nvSpPr>
      <dsp:spPr>
        <a:xfrm>
          <a:off x="3744416" y="1644906"/>
          <a:ext cx="2667107" cy="451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69"/>
              </a:lnTo>
              <a:lnTo>
                <a:pt x="2667107" y="225569"/>
              </a:lnTo>
              <a:lnTo>
                <a:pt x="2667107" y="4511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2C4D4-BD81-4872-9882-B1108C721B6F}">
      <dsp:nvSpPr>
        <dsp:cNvPr id="0" name=""/>
        <dsp:cNvSpPr/>
      </dsp:nvSpPr>
      <dsp:spPr>
        <a:xfrm>
          <a:off x="3698696" y="1644906"/>
          <a:ext cx="91440" cy="4511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569"/>
              </a:lnTo>
              <a:lnTo>
                <a:pt x="113401" y="225569"/>
              </a:lnTo>
              <a:lnTo>
                <a:pt x="113401" y="4511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CACC9-2EF2-4BF1-8A83-B8683E6FAD6A}">
      <dsp:nvSpPr>
        <dsp:cNvPr id="0" name=""/>
        <dsp:cNvSpPr/>
      </dsp:nvSpPr>
      <dsp:spPr>
        <a:xfrm>
          <a:off x="1144990" y="1644906"/>
          <a:ext cx="2599425" cy="451139"/>
        </a:xfrm>
        <a:custGeom>
          <a:avLst/>
          <a:gdLst/>
          <a:ahLst/>
          <a:cxnLst/>
          <a:rect l="0" t="0" r="0" b="0"/>
          <a:pathLst>
            <a:path>
              <a:moveTo>
                <a:pt x="2599425" y="0"/>
              </a:moveTo>
              <a:lnTo>
                <a:pt x="2599425" y="225569"/>
              </a:lnTo>
              <a:lnTo>
                <a:pt x="0" y="225569"/>
              </a:lnTo>
              <a:lnTo>
                <a:pt x="0" y="4511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6D24C-820C-4817-9B13-4CFC69E6C7D2}">
      <dsp:nvSpPr>
        <dsp:cNvPr id="0" name=""/>
        <dsp:cNvSpPr/>
      </dsp:nvSpPr>
      <dsp:spPr>
        <a:xfrm>
          <a:off x="1218418" y="570763"/>
          <a:ext cx="5051994" cy="1074142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ATP is </a:t>
          </a:r>
          <a:r>
            <a:rPr lang="en-US" alt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regenerated</a:t>
          </a:r>
          <a:r>
            <a:rPr lang="en-US" alt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from ADP by: </a:t>
          </a:r>
          <a:endParaRPr lang="ar-SA" sz="2800" kern="1200" dirty="0"/>
        </a:p>
      </dsp:txBody>
      <dsp:txXfrm>
        <a:off x="1218418" y="570763"/>
        <a:ext cx="5051994" cy="1074142"/>
      </dsp:txXfrm>
    </dsp:sp>
    <dsp:sp modelId="{7D287322-27B4-4597-AFDA-D5BAB5EDEE73}">
      <dsp:nvSpPr>
        <dsp:cNvPr id="0" name=""/>
        <dsp:cNvSpPr/>
      </dsp:nvSpPr>
      <dsp:spPr>
        <a:xfrm>
          <a:off x="3165" y="2096046"/>
          <a:ext cx="2283649" cy="1503961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1) Direct phosphorylation </a:t>
          </a:r>
          <a:r>
            <a:rPr lang="en-US" alt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 ADP by </a:t>
          </a:r>
          <a:r>
            <a:rPr lang="en-US" alt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creatine</a:t>
          </a:r>
          <a:r>
            <a:rPr lang="en-US" alt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phosphate</a:t>
          </a:r>
          <a:r>
            <a:rPr lang="en-US" alt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(CP) </a:t>
          </a:r>
          <a:r>
            <a:rPr lang="en-US" sz="1800" kern="1200" spc="-1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rPr>
            <a:t>(take the phosphate and turn ADP to ATP) </a:t>
          </a:r>
          <a:r>
            <a:rPr lang="ar-SA" sz="1800" kern="1200" spc="-10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rPr>
            <a:t> </a:t>
          </a:r>
          <a:endParaRPr lang="ar-SA" sz="1800" kern="1200" dirty="0"/>
        </a:p>
      </dsp:txBody>
      <dsp:txXfrm>
        <a:off x="3165" y="2096046"/>
        <a:ext cx="2283649" cy="1503961"/>
      </dsp:txXfrm>
    </dsp:sp>
    <dsp:sp modelId="{7036CF40-4AB5-4902-8EC4-5716E6695828}">
      <dsp:nvSpPr>
        <dsp:cNvPr id="0" name=""/>
        <dsp:cNvSpPr/>
      </dsp:nvSpPr>
      <dsp:spPr>
        <a:xfrm>
          <a:off x="2737954" y="2096046"/>
          <a:ext cx="2148285" cy="1509653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2) Anaerobic pathway </a:t>
          </a:r>
          <a:r>
            <a:rPr lang="en-US" alt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(glycolysis </a:t>
          </a:r>
          <a:r>
            <a:rPr lang="en-US" altLang="en-US" sz="1800" kern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lactic acid</a:t>
          </a:r>
          <a:r>
            <a:rPr lang="en-US" alt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ar-SA" sz="1800" kern="1200" dirty="0"/>
        </a:p>
      </dsp:txBody>
      <dsp:txXfrm>
        <a:off x="2737954" y="2096046"/>
        <a:ext cx="2148285" cy="1509653"/>
      </dsp:txXfrm>
    </dsp:sp>
    <dsp:sp modelId="{DBFF26F9-C07A-40DB-A4C2-BC04306AA901}">
      <dsp:nvSpPr>
        <dsp:cNvPr id="0" name=""/>
        <dsp:cNvSpPr/>
      </dsp:nvSpPr>
      <dsp:spPr>
        <a:xfrm>
          <a:off x="5337380" y="2096046"/>
          <a:ext cx="2148285" cy="1509653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3) Aerobic respiration </a:t>
          </a:r>
          <a:r>
            <a:rPr lang="en-US" alt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 fatty acids in the mitochondria </a:t>
          </a:r>
          <a:r>
            <a:rPr lang="en-US" sz="1800" kern="1200" spc="5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rPr>
            <a:t>(slow, little intensity)</a:t>
          </a:r>
          <a:endParaRPr lang="ar-SA" sz="1800" kern="1200" dirty="0"/>
        </a:p>
      </dsp:txBody>
      <dsp:txXfrm>
        <a:off x="5337380" y="2096046"/>
        <a:ext cx="2148285" cy="1509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20B23-C271-464A-BCFA-D8FF9CF47274}">
      <dsp:nvSpPr>
        <dsp:cNvPr id="0" name=""/>
        <dsp:cNvSpPr/>
      </dsp:nvSpPr>
      <dsp:spPr>
        <a:xfrm>
          <a:off x="2902" y="0"/>
          <a:ext cx="2538268" cy="1005137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1-Fatty acids (mainly)</a:t>
          </a:r>
        </a:p>
      </dsp:txBody>
      <dsp:txXfrm>
        <a:off x="2902" y="0"/>
        <a:ext cx="2286984" cy="1005137"/>
      </dsp:txXfrm>
    </dsp:sp>
    <dsp:sp modelId="{52B873CB-CA58-40F5-92B9-C0DDAABA20A9}">
      <dsp:nvSpPr>
        <dsp:cNvPr id="0" name=""/>
        <dsp:cNvSpPr/>
      </dsp:nvSpPr>
      <dsp:spPr>
        <a:xfrm>
          <a:off x="2033517" y="0"/>
          <a:ext cx="2538268" cy="1005137"/>
        </a:xfrm>
        <a:prstGeom prst="chevron">
          <a:avLst/>
        </a:prstGeom>
        <a:solidFill>
          <a:schemeClr val="accent1">
            <a:shade val="80000"/>
            <a:hueOff val="42658"/>
            <a:satOff val="-485"/>
            <a:lumOff val="117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2-Carbohydrates</a:t>
          </a:r>
        </a:p>
      </dsp:txBody>
      <dsp:txXfrm>
        <a:off x="2536086" y="0"/>
        <a:ext cx="1533131" cy="1005137"/>
      </dsp:txXfrm>
    </dsp:sp>
    <dsp:sp modelId="{F187AF02-58C9-4589-B1FD-6F40612B4E49}">
      <dsp:nvSpPr>
        <dsp:cNvPr id="0" name=""/>
        <dsp:cNvSpPr/>
      </dsp:nvSpPr>
      <dsp:spPr>
        <a:xfrm>
          <a:off x="4033536" y="0"/>
          <a:ext cx="2538268" cy="1005137"/>
        </a:xfrm>
        <a:prstGeom prst="chevron">
          <a:avLst/>
        </a:prstGeom>
        <a:solidFill>
          <a:schemeClr val="accent1">
            <a:shade val="80000"/>
            <a:hueOff val="85316"/>
            <a:satOff val="-970"/>
            <a:lumOff val="234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3-</a:t>
          </a:r>
          <a:r>
            <a:rPr lang="en-US" sz="1800" kern="1200" baseline="0" dirty="0"/>
            <a:t> A</a:t>
          </a:r>
          <a:r>
            <a:rPr lang="en-US" sz="1800" kern="1200" dirty="0"/>
            <a:t>mino acids</a:t>
          </a:r>
        </a:p>
      </dsp:txBody>
      <dsp:txXfrm>
        <a:off x="4536105" y="0"/>
        <a:ext cx="1533131" cy="1005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60C3A-757C-4EED-943C-7B139780B8D4}">
      <dsp:nvSpPr>
        <dsp:cNvPr id="0" name=""/>
        <dsp:cNvSpPr/>
      </dsp:nvSpPr>
      <dsp:spPr>
        <a:xfrm>
          <a:off x="0" y="968"/>
          <a:ext cx="72809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E1A0C-32A9-4784-967D-5FA2F6A4E021}">
      <dsp:nvSpPr>
        <dsp:cNvPr id="0" name=""/>
        <dsp:cNvSpPr/>
      </dsp:nvSpPr>
      <dsp:spPr>
        <a:xfrm>
          <a:off x="0" y="968"/>
          <a:ext cx="1456199" cy="1981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Energy</a:t>
          </a:r>
        </a:p>
      </dsp:txBody>
      <dsp:txXfrm>
        <a:off x="0" y="968"/>
        <a:ext cx="1456199" cy="1981626"/>
      </dsp:txXfrm>
    </dsp:sp>
    <dsp:sp modelId="{0BAE4FF3-123F-4234-8B7E-802C39A1D829}">
      <dsp:nvSpPr>
        <dsp:cNvPr id="0" name=""/>
        <dsp:cNvSpPr/>
      </dsp:nvSpPr>
      <dsp:spPr>
        <a:xfrm>
          <a:off x="1565414" y="27867"/>
          <a:ext cx="5715583" cy="53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from </a:t>
          </a:r>
          <a:r>
            <a:rPr lang="en-US" sz="1600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CP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reconstitutes </a:t>
          </a:r>
          <a:r>
            <a:rPr lang="en-US" sz="1600" kern="1200" dirty="0">
              <a:solidFill>
                <a:srgbClr val="C00000"/>
              </a:solidFill>
            </a:rPr>
            <a:t>ATP</a:t>
          </a:r>
          <a:r>
            <a:rPr lang="en-US" sz="1200" kern="1200" dirty="0">
              <a:latin typeface="Times New Roman" pitchFamily="18" charset="0"/>
              <a:cs typeface="Times New Roman" pitchFamily="18" charset="0"/>
            </a:rPr>
            <a:t>.</a:t>
          </a:r>
          <a:endParaRPr lang="en-US" sz="1200" kern="1200" dirty="0"/>
        </a:p>
      </dsp:txBody>
      <dsp:txXfrm>
        <a:off x="1565414" y="27867"/>
        <a:ext cx="5715583" cy="537980"/>
      </dsp:txXfrm>
    </dsp:sp>
    <dsp:sp modelId="{AB5148FE-29B2-44FA-B979-1F752D1B67FD}">
      <dsp:nvSpPr>
        <dsp:cNvPr id="0" name=""/>
        <dsp:cNvSpPr/>
      </dsp:nvSpPr>
      <dsp:spPr>
        <a:xfrm>
          <a:off x="1456199" y="425270"/>
          <a:ext cx="5824798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363CB-E055-4135-9EFA-D3E202090747}">
      <dsp:nvSpPr>
        <dsp:cNvPr id="0" name=""/>
        <dsp:cNvSpPr/>
      </dsp:nvSpPr>
      <dsp:spPr>
        <a:xfrm>
          <a:off x="1565414" y="468473"/>
          <a:ext cx="5715583" cy="537980"/>
        </a:xfrm>
        <a:prstGeom prst="rect">
          <a:avLst/>
        </a:prstGeom>
        <a:solidFill>
          <a:schemeClr val="accent2">
            <a:alpha val="43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from </a:t>
          </a:r>
          <a:r>
            <a:rPr lang="en-US" sz="1600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glycogen-lactic acid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system reconstitutes the </a:t>
          </a:r>
          <a:r>
            <a:rPr lang="en-US" sz="1600" kern="1200" dirty="0" err="1">
              <a:latin typeface="Times New Roman" pitchFamily="18" charset="0"/>
              <a:cs typeface="Times New Roman" pitchFamily="18" charset="0"/>
            </a:rPr>
            <a:t>phosphagen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system (</a:t>
          </a:r>
          <a:r>
            <a:rPr lang="en-US" sz="1600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CP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+</a:t>
          </a:r>
          <a:r>
            <a:rPr lang="en-US" sz="1600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ATP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). </a:t>
          </a:r>
          <a:endParaRPr lang="en-US" sz="1600" kern="1200" dirty="0"/>
        </a:p>
      </dsp:txBody>
      <dsp:txXfrm>
        <a:off x="1565414" y="468473"/>
        <a:ext cx="5715583" cy="537980"/>
      </dsp:txXfrm>
    </dsp:sp>
    <dsp:sp modelId="{1AD10E60-906C-4819-BC06-CE5ADFB61240}">
      <dsp:nvSpPr>
        <dsp:cNvPr id="0" name=""/>
        <dsp:cNvSpPr/>
      </dsp:nvSpPr>
      <dsp:spPr>
        <a:xfrm>
          <a:off x="1456199" y="1072487"/>
          <a:ext cx="5824798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F347C-3C68-4348-AF77-D25CB3ABB09F}">
      <dsp:nvSpPr>
        <dsp:cNvPr id="0" name=""/>
        <dsp:cNvSpPr/>
      </dsp:nvSpPr>
      <dsp:spPr>
        <a:xfrm>
          <a:off x="1565414" y="1055362"/>
          <a:ext cx="5715583" cy="797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from oxidative metabolism of </a:t>
          </a:r>
          <a:r>
            <a:rPr lang="en-US" sz="1600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aerobic 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system reconstitutes(</a:t>
          </a:r>
          <a:r>
            <a:rPr lang="ar-SA" sz="1600" b="0" i="0" kern="1200" dirty="0"/>
            <a:t>يعيد تكوين</a:t>
          </a:r>
          <a:r>
            <a:rPr lang="en-US" sz="1600" b="0" i="0" kern="1200" dirty="0"/>
            <a:t>)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 all other systems: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glycogen-lactic acid 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system +</a:t>
          </a:r>
          <a:r>
            <a:rPr lang="en-US" sz="1600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CP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+ </a:t>
          </a:r>
          <a:r>
            <a:rPr lang="en-US" sz="1600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ATP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. </a:t>
          </a:r>
          <a:endParaRPr lang="en-US" sz="1600" kern="1200" dirty="0"/>
        </a:p>
      </dsp:txBody>
      <dsp:txXfrm>
        <a:off x="1565414" y="1055362"/>
        <a:ext cx="5715583" cy="797992"/>
      </dsp:txXfrm>
    </dsp:sp>
    <dsp:sp modelId="{5133B6B9-2263-4E6E-ACAB-56256E8BEEDE}">
      <dsp:nvSpPr>
        <dsp:cNvPr id="0" name=""/>
        <dsp:cNvSpPr/>
      </dsp:nvSpPr>
      <dsp:spPr>
        <a:xfrm>
          <a:off x="1456199" y="1955619"/>
          <a:ext cx="5824798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pPr/>
              <a:t>1/10/17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6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23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2BB8D7E7-9C69-7140-AF74-5385CE8F5749}" type="datetime1">
              <a:rPr lang="en-US" smtClean="0"/>
              <a:pPr/>
              <a:t>1/10/17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E78B-3848-874D-85C5-117450648765}" type="datetime1">
              <a:rPr lang="en-US" smtClean="0"/>
              <a:pPr/>
              <a:t>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CDFD-0D5C-9C40-886A-6DF7CB4B7119}" type="datetime1">
              <a:rPr lang="en-US" smtClean="0"/>
              <a:pPr/>
              <a:t>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2979-9DFE-6B4F-9F80-27FAC9A70040}" type="datetime1">
              <a:rPr lang="en-US" smtClean="0"/>
              <a:pPr/>
              <a:t>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F8782DDA-855C-8042-A118-E465979C4115}" type="datetime1">
              <a:rPr lang="en-US" smtClean="0"/>
              <a:pPr/>
              <a:t>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10A-F789-8343-A462-7D8890320DAB}" type="datetime1">
              <a:rPr lang="en-US" smtClean="0"/>
              <a:pPr/>
              <a:t>1/10/17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2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E809-0DF6-1140-8CBC-9919FABFA601}" type="datetime1">
              <a:rPr lang="en-US" smtClean="0"/>
              <a:pPr/>
              <a:t>1/10/17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929B-03BF-FC42-AB94-975DA55F9C74}" type="datetime1">
              <a:rPr lang="en-US" smtClean="0"/>
              <a:pPr/>
              <a:t>1/10/17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FCB1-5B53-DF41-95DA-8987D8772923}" type="datetime1">
              <a:rPr lang="en-US" smtClean="0"/>
              <a:pPr/>
              <a:t>1/10/17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A6D-63DA-4C45-A0D2-CB22D62E0A8E}" type="datetime1">
              <a:rPr lang="en-US" smtClean="0"/>
              <a:pPr/>
              <a:t>1/10/17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D305-9816-A447-82E9-86CC325539DF}" type="datetime1">
              <a:rPr lang="en-US" smtClean="0"/>
              <a:pPr/>
              <a:t>1/10/17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4657A9-23D9-8847-B4B4-8AD68D497DF1}" type="datetime1">
              <a:rPr lang="en-US" smtClean="0"/>
              <a:pPr/>
              <a:t>1/10/17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indent="-274313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39" indent="-228594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3" indent="-228594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228594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document/d/1LoawAdvXBg92MWvPPuFp3LEG0jDWJYd6_cMBV_9aNww/edit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hysiology436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1924" y="5183474"/>
            <a:ext cx="7481067" cy="72008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Physiology Team 436 – Musculoskeletal Block Lecture 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12508" y="3212976"/>
            <a:ext cx="6982957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0" y="364439"/>
            <a:ext cx="165575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32667" y="3668835"/>
            <a:ext cx="6479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dirty="0">
                <a:solidFill>
                  <a:srgbClr val="FF0000"/>
                </a:solidFill>
              </a:rPr>
              <a:t>Red: very important.</a:t>
            </a:r>
          </a:p>
          <a:p>
            <a:pPr defTabSz="914363"/>
            <a:r>
              <a:rPr lang="en-US" dirty="0">
                <a:solidFill>
                  <a:srgbClr val="DDE9EC">
                    <a:lumMod val="50000"/>
                  </a:srgbClr>
                </a:solidFill>
              </a:rPr>
              <a:t>Green:  Doctor’s notes.</a:t>
            </a:r>
          </a:p>
          <a:p>
            <a:pPr defTabSz="914363"/>
            <a:r>
              <a:rPr lang="en-US" dirty="0">
                <a:solidFill>
                  <a:srgbClr val="FADA7A">
                    <a:lumMod val="75000"/>
                  </a:srgbClr>
                </a:solidFill>
              </a:rPr>
              <a:t>Yellow:  numbers.</a:t>
            </a:r>
          </a:p>
          <a:p>
            <a:pPr defTabSz="914363"/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Gray: notes and explanation.</a:t>
            </a: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42" y="364441"/>
            <a:ext cx="1795082" cy="1061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19549" y="6137850"/>
            <a:ext cx="4247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Lecture:  If work is intended for initial studying.</a:t>
            </a:r>
          </a:p>
          <a:p>
            <a:pPr defTabSz="914363"/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Review:  If work is intended for revision.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</a:t>
            </a:fld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46" y="1682536"/>
            <a:ext cx="2015475" cy="167839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259546" y="1399544"/>
            <a:ext cx="7772400" cy="1777562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Physical and 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Physiological Factors 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Affecting Sport Performance</a:t>
            </a:r>
          </a:p>
        </p:txBody>
      </p:sp>
    </p:spTree>
    <p:extLst>
      <p:ext uri="{BB962C8B-B14F-4D97-AF65-F5344CB8AC3E}">
        <p14:creationId xmlns:p14="http://schemas.microsoft.com/office/powerpoint/2010/main" val="1245299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14017" y="1229290"/>
            <a:ext cx="7515609" cy="255260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4017" y="4939312"/>
            <a:ext cx="2296978" cy="1021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4017" y="3939501"/>
            <a:ext cx="4573871" cy="4987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7" y="537197"/>
            <a:ext cx="11266034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2-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Anaerobic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Glycolysis  (Glycogen-Lactic Acid System)</a:t>
            </a:r>
            <a:r>
              <a:rPr lang="en-US" dirty="0"/>
              <a:t> </a:t>
            </a:r>
            <a:r>
              <a:rPr lang="en-US" sz="2700" dirty="0">
                <a:solidFill>
                  <a:srgbClr val="FF0000"/>
                </a:solidFill>
              </a:rPr>
              <a:t>Without Oxygen</a:t>
            </a:r>
            <a:r>
              <a:rPr lang="en-US" sz="2700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14017" y="1290921"/>
            <a:ext cx="7420027" cy="2606439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>
                <a:latin typeface="Gill Sans MT (Body)"/>
              </a:rPr>
              <a:t>Is the primary energy source for peak </a:t>
            </a:r>
            <a:r>
              <a:rPr lang="en-US" altLang="en-US" sz="2400">
                <a:latin typeface="Gill Sans MT (Body)"/>
              </a:rPr>
              <a:t>(</a:t>
            </a:r>
            <a:r>
              <a:rPr lang="en-US" altLang="en-US" sz="2400" smtClean="0">
                <a:latin typeface="Gill Sans MT (Body)"/>
              </a:rPr>
              <a:t>severe) </a:t>
            </a:r>
            <a:r>
              <a:rPr lang="en-US" altLang="en-US" sz="2400" dirty="0">
                <a:latin typeface="Gill Sans MT (Body)"/>
              </a:rPr>
              <a:t>muscular activity. It provides </a:t>
            </a:r>
            <a:r>
              <a:rPr lang="en-US" sz="2400" dirty="0">
                <a:solidFill>
                  <a:srgbClr val="FFC000"/>
                </a:solidFill>
                <a:latin typeface="Gill Sans MT (Body)"/>
                <a:cs typeface="Times New Roman" pitchFamily="18" charset="0"/>
              </a:rPr>
              <a:t>1.3-1.6 minutes </a:t>
            </a:r>
            <a:r>
              <a:rPr lang="en-US" sz="2400" u="sng" dirty="0">
                <a:latin typeface="Gill Sans MT (Body)"/>
                <a:cs typeface="Times New Roman" pitchFamily="18" charset="0"/>
              </a:rPr>
              <a:t>of maximal muscle activity</a:t>
            </a:r>
          </a:p>
          <a:p>
            <a:r>
              <a:rPr lang="en-US" sz="2400" dirty="0">
                <a:latin typeface="Gill Sans MT (Body)"/>
                <a:cs typeface="Arial" charset="0"/>
              </a:rPr>
              <a:t>The process of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 MT (Body)"/>
                <a:cs typeface="Arial" charset="0"/>
              </a:rPr>
              <a:t>anaerobic metabolism </a:t>
            </a:r>
            <a:r>
              <a:rPr lang="en-US" sz="2400" dirty="0">
                <a:latin typeface="Gill Sans MT (Body)"/>
                <a:cs typeface="Arial" charset="0"/>
              </a:rPr>
              <a:t>can maintain </a:t>
            </a:r>
            <a:r>
              <a:rPr lang="en-US" sz="2400" u="sng" dirty="0">
                <a:latin typeface="Gill Sans MT (Body)"/>
                <a:cs typeface="Arial" charset="0"/>
              </a:rPr>
              <a:t>ATP supply</a:t>
            </a:r>
            <a:r>
              <a:rPr lang="en-US" sz="2400" dirty="0">
                <a:latin typeface="Gill Sans MT (Body)"/>
                <a:cs typeface="Arial" charset="0"/>
              </a:rPr>
              <a:t> for </a:t>
            </a:r>
            <a:r>
              <a:rPr lang="en-US" sz="2400" dirty="0">
                <a:solidFill>
                  <a:srgbClr val="FFC000"/>
                </a:solidFill>
                <a:latin typeface="Gill Sans MT (Body)"/>
                <a:cs typeface="Arial" charset="0"/>
              </a:rPr>
              <a:t>about 45-60s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ill Sans MT (Body)"/>
                <a:cs typeface="Arial" charset="0"/>
              </a:rPr>
              <a:t>.</a:t>
            </a:r>
          </a:p>
          <a:p>
            <a:r>
              <a:rPr lang="en-US" sz="2400" dirty="0"/>
              <a:t>Source of energy: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Carbohydrate (glycolysis)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Products: </a:t>
            </a:r>
            <a:r>
              <a:rPr lang="en-US" sz="2400" dirty="0"/>
              <a:t>2 ATP &amp; Lactate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ill Sans MT (Body)"/>
              <a:cs typeface="Arial" charset="0"/>
            </a:endParaRPr>
          </a:p>
          <a:p>
            <a:endParaRPr lang="en-US" sz="2400" u="sng" dirty="0">
              <a:latin typeface="Gill Sans MT (Body)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r="1" b="5715"/>
          <a:stretch/>
        </p:blipFill>
        <p:spPr>
          <a:xfrm>
            <a:off x="8184232" y="1380634"/>
            <a:ext cx="3595819" cy="4614892"/>
          </a:xfrm>
          <a:prstGeom prst="rect">
            <a:avLst/>
          </a:prstGeom>
        </p:spPr>
      </p:pic>
      <p:sp>
        <p:nvSpPr>
          <p:cNvPr id="6" name="Arrow: Pentagon 5"/>
          <p:cNvSpPr/>
          <p:nvPr/>
        </p:nvSpPr>
        <p:spPr>
          <a:xfrm>
            <a:off x="5807968" y="3861048"/>
            <a:ext cx="2613847" cy="747246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en-US" sz="1600" dirty="0">
                <a:latin typeface="Gill Sans MT (Body)"/>
              </a:rPr>
              <a:t>Produces </a:t>
            </a:r>
            <a:r>
              <a:rPr lang="en-US" altLang="en-US" sz="1600" b="1" dirty="0">
                <a:solidFill>
                  <a:srgbClr val="FFC000"/>
                </a:solidFill>
                <a:latin typeface="Gill Sans MT (Body)"/>
              </a:rPr>
              <a:t>2 ATP</a:t>
            </a:r>
            <a:r>
              <a:rPr lang="en-US" altLang="en-US" sz="1600" dirty="0">
                <a:solidFill>
                  <a:srgbClr val="FFC000"/>
                </a:solidFill>
                <a:latin typeface="Gill Sans MT (Body)"/>
              </a:rPr>
              <a:t> </a:t>
            </a:r>
            <a:r>
              <a:rPr lang="en-US" altLang="en-US" sz="1600" dirty="0">
                <a:latin typeface="Gill Sans MT (Body)"/>
              </a:rPr>
              <a:t>molecules per molecule of glucose</a:t>
            </a:r>
            <a:r>
              <a:rPr lang="en-US" sz="1600" dirty="0">
                <a:latin typeface="Gill Sans MT (Body)"/>
                <a:cs typeface="Arial" charset="0"/>
              </a:rPr>
              <a:t> + </a:t>
            </a:r>
            <a:r>
              <a:rPr lang="en-US" sz="1600" b="1" dirty="0">
                <a:solidFill>
                  <a:srgbClr val="FFC000"/>
                </a:solidFill>
                <a:latin typeface="Gill Sans MT (Body)"/>
                <a:cs typeface="Arial" charset="0"/>
              </a:rPr>
              <a:t>2 NADH</a:t>
            </a:r>
            <a:endParaRPr lang="en-US" altLang="en-US" sz="1600" b="1" dirty="0">
              <a:solidFill>
                <a:srgbClr val="FFC000"/>
              </a:solidFill>
              <a:latin typeface="Gill Sans MT (Body)"/>
            </a:endParaRPr>
          </a:p>
        </p:txBody>
      </p:sp>
      <p:sp>
        <p:nvSpPr>
          <p:cNvPr id="13" name="Rectangle: Diagonal Corners Rounded 12"/>
          <p:cNvSpPr/>
          <p:nvPr/>
        </p:nvSpPr>
        <p:spPr>
          <a:xfrm>
            <a:off x="3568965" y="4869160"/>
            <a:ext cx="4034462" cy="1300137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Gill Sans MT (Body)"/>
                <a:cs typeface="Arial" charset="0"/>
              </a:rPr>
              <a:t>Lactic acid </a:t>
            </a:r>
            <a:r>
              <a:rPr lang="en-US" dirty="0">
                <a:latin typeface="Gill Sans MT (Body)"/>
                <a:cs typeface="Arial" charset="0"/>
              </a:rPr>
              <a:t>diffuses out of </a:t>
            </a:r>
            <a:r>
              <a:rPr lang="en-US" dirty="0" err="1">
                <a:latin typeface="Gill Sans MT (Body)"/>
                <a:cs typeface="Arial" charset="0"/>
              </a:rPr>
              <a:t>muscles</a:t>
            </a:r>
            <a:r>
              <a:rPr lang="en-US" dirty="0" err="1">
                <a:latin typeface="Gill Sans MT (Body)"/>
                <a:cs typeface="Arial" charset="0"/>
                <a:sym typeface="Wingdings" charset="0"/>
              </a:rPr>
              <a:t></a:t>
            </a:r>
            <a:r>
              <a:rPr lang="en-US" dirty="0" err="1">
                <a:solidFill>
                  <a:schemeClr val="bg1"/>
                </a:solidFill>
                <a:latin typeface="Gill Sans MT (Body)"/>
                <a:cs typeface="Arial" charset="0"/>
              </a:rPr>
              <a:t>blood</a:t>
            </a:r>
            <a:r>
              <a:rPr lang="en-US" dirty="0">
                <a:latin typeface="Gill Sans MT (Body)"/>
                <a:cs typeface="Arial" charset="0"/>
                <a:sym typeface="Wingdings" charset="0"/>
              </a:rPr>
              <a:t> </a:t>
            </a:r>
            <a:r>
              <a:rPr lang="en-US" dirty="0">
                <a:latin typeface="Gill Sans MT (Body)"/>
                <a:cs typeface="Arial" charset="0"/>
              </a:rPr>
              <a:t>taken by the liver </a:t>
            </a:r>
            <a:r>
              <a:rPr lang="en-US" dirty="0">
                <a:latin typeface="Gill Sans MT (Body)"/>
                <a:cs typeface="Arial" charset="0"/>
                <a:sym typeface="Wingdings" charset="0"/>
              </a:rPr>
              <a:t> Glucose (</a:t>
            </a:r>
            <a:r>
              <a:rPr lang="en-US" dirty="0">
                <a:solidFill>
                  <a:schemeClr val="bg1"/>
                </a:solidFill>
                <a:latin typeface="Gill Sans MT (Body)"/>
                <a:cs typeface="Arial" charset="0"/>
                <a:sym typeface="Wingdings" charset="0"/>
              </a:rPr>
              <a:t>by gluconeogenesis</a:t>
            </a:r>
            <a:r>
              <a:rPr lang="en-US" dirty="0">
                <a:latin typeface="Gill Sans MT (Body)"/>
                <a:cs typeface="Arial" charset="0"/>
                <a:sym typeface="Wingdings" charset="0"/>
              </a:rPr>
              <a:t>) blood  taken by the muscle again</a:t>
            </a:r>
            <a:endParaRPr lang="en-US" dirty="0">
              <a:latin typeface="Gill Sans MT (Body)"/>
            </a:endParaRPr>
          </a:p>
        </p:txBody>
      </p:sp>
      <p:cxnSp>
        <p:nvCxnSpPr>
          <p:cNvPr id="16" name="Connector: Curved 15"/>
          <p:cNvCxnSpPr>
            <a:cxnSpLocks/>
          </p:cNvCxnSpPr>
          <p:nvPr/>
        </p:nvCxnSpPr>
        <p:spPr>
          <a:xfrm rot="10800000" flipV="1">
            <a:off x="7609514" y="5064386"/>
            <a:ext cx="737960" cy="396389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ontent Placeholder 3"/>
          <p:cNvSpPr txBox="1">
            <a:spLocks/>
          </p:cNvSpPr>
          <p:nvPr/>
        </p:nvSpPr>
        <p:spPr>
          <a:xfrm>
            <a:off x="609599" y="2726771"/>
            <a:ext cx="7420027" cy="13457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13" indent="-274313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26" indent="-274313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39" indent="-228594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53" indent="-228594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-228594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879" indent="-182875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30" indent="-182875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82875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ill Sans MT (Body)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8472" y="4036663"/>
            <a:ext cx="4517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Glycogen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 Gl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ucose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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  <a:sym typeface="Wingdings" charset="0"/>
              </a:rPr>
              <a:t>2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pyruvic acid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087888" y="4188891"/>
            <a:ext cx="7200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2"/>
          </p:cNvCxnSpPr>
          <p:nvPr/>
        </p:nvCxnSpPr>
        <p:spPr>
          <a:xfrm>
            <a:off x="2810995" y="5519228"/>
            <a:ext cx="757970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60637" y="5126859"/>
            <a:ext cx="2178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Pyruvic acid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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  <a:sym typeface="Wingdings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lactic acid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NAD</a:t>
            </a:r>
            <a:r>
              <a:rPr lang="en-US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+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219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98" y="1484784"/>
            <a:ext cx="7146482" cy="4677467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9376" y="6381328"/>
            <a:ext cx="2641600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87576" y="1484784"/>
            <a:ext cx="7286600" cy="2065784"/>
          </a:xfrm>
        </p:spPr>
        <p:txBody>
          <a:bodyPr/>
          <a:lstStyle/>
          <a:p>
            <a:r>
              <a:rPr lang="en-US" sz="2400" dirty="0"/>
              <a:t>Anaerobic metabolism is </a:t>
            </a:r>
            <a:r>
              <a:rPr lang="en-US" sz="2400" dirty="0">
                <a:solidFill>
                  <a:srgbClr val="FF0000"/>
                </a:solidFill>
              </a:rPr>
              <a:t>inefficient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ar-SA" sz="2400" dirty="0">
                <a:solidFill>
                  <a:schemeClr val="bg1">
                    <a:lumMod val="50000"/>
                  </a:schemeClr>
                </a:solidFill>
              </a:rPr>
              <a:t>(غير فعال</a:t>
            </a:r>
            <a:r>
              <a:rPr lang="en-US" sz="2400" dirty="0"/>
              <a:t>… Why?</a:t>
            </a:r>
            <a:br>
              <a:rPr lang="en-US" sz="2400" dirty="0"/>
            </a:br>
            <a:r>
              <a:rPr lang="en-US" sz="2400" dirty="0"/>
              <a:t>1- Large amounts of glucose are used for </a:t>
            </a:r>
            <a:r>
              <a:rPr lang="en-US" sz="2400" dirty="0">
                <a:solidFill>
                  <a:srgbClr val="FF0000"/>
                </a:solidFill>
              </a:rPr>
              <a:t>very small ATP</a:t>
            </a:r>
            <a:r>
              <a:rPr lang="en-US" sz="2400" dirty="0"/>
              <a:t> returns.</a:t>
            </a:r>
            <a:br>
              <a:rPr lang="en-US" sz="2400" dirty="0"/>
            </a:br>
            <a:r>
              <a:rPr lang="en-US" sz="2400" dirty="0"/>
              <a:t>2-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Lactic acid </a:t>
            </a:r>
            <a:r>
              <a:rPr lang="en-US" altLang="en-US" sz="2400" dirty="0">
                <a:latin typeface="Arial" panose="020B0604020202020204" pitchFamily="34" charset="0"/>
              </a:rPr>
              <a:t>is produced whose presence contributes to muscle fatigue.</a:t>
            </a:r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9498" y="3477464"/>
            <a:ext cx="7070678" cy="265554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13" indent="-274313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26" indent="-274313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39" indent="-228594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53" indent="-228594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-228594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879" indent="-182875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30" indent="-182875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82875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Which type of sports use </a:t>
            </a:r>
            <a:r>
              <a:rPr lang="en-US" sz="2400" dirty="0">
                <a:solidFill>
                  <a:srgbClr val="FF0000"/>
                </a:solidFill>
              </a:rPr>
              <a:t>anaerobic metabolism</a:t>
            </a:r>
            <a:r>
              <a:rPr lang="en-US" sz="2400" dirty="0"/>
              <a:t>?</a:t>
            </a:r>
            <a:br>
              <a:rPr lang="en-US" sz="2400" dirty="0"/>
            </a:br>
            <a:r>
              <a:rPr lang="en-US" sz="2400" dirty="0"/>
              <a:t>-Sports that require </a:t>
            </a:r>
            <a:r>
              <a:rPr lang="en-US" sz="2400" dirty="0">
                <a:solidFill>
                  <a:srgbClr val="FF0000"/>
                </a:solidFill>
              </a:rPr>
              <a:t>bursts of speed </a:t>
            </a:r>
            <a:r>
              <a:rPr lang="en-US" sz="2400" dirty="0"/>
              <a:t>and activity</a:t>
            </a:r>
            <a:br>
              <a:rPr lang="en-US" sz="2400" dirty="0"/>
            </a:br>
            <a:r>
              <a:rPr lang="en-US" sz="2400" dirty="0"/>
              <a:t>like: </a:t>
            </a:r>
          </a:p>
          <a:p>
            <a:pPr marL="0" indent="0">
              <a:buNone/>
            </a:pPr>
            <a:r>
              <a:rPr lang="en-US" sz="2400" dirty="0"/>
              <a:t>1- basketball.</a:t>
            </a:r>
            <a:br>
              <a:rPr lang="en-US" sz="2400" dirty="0"/>
            </a:br>
            <a:r>
              <a:rPr lang="en-US" sz="2400" dirty="0"/>
              <a:t>2- tennis.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76" y="1261213"/>
            <a:ext cx="4008284" cy="3224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9" b="39781"/>
          <a:stretch/>
        </p:blipFill>
        <p:spPr>
          <a:xfrm>
            <a:off x="8112224" y="4604315"/>
            <a:ext cx="3226294" cy="155793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498" y="146454"/>
            <a:ext cx="10972800" cy="990600"/>
          </a:xfrm>
        </p:spPr>
        <p:txBody>
          <a:bodyPr/>
          <a:lstStyle/>
          <a:p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Anaerobic Glycolysis  (Glycogen-Lactic Acid System)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69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1384" y="1268760"/>
            <a:ext cx="6429030" cy="3503898"/>
          </a:xfrm>
          <a:prstGeom prst="rect">
            <a:avLst/>
          </a:prstGeom>
          <a:solidFill>
            <a:schemeClr val="accent2">
              <a:alpha val="26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 </a:t>
            </a:r>
            <a:r>
              <a:rPr lang="en-US" dirty="0">
                <a:solidFill>
                  <a:srgbClr val="FF0000"/>
                </a:solidFill>
              </a:rPr>
              <a:t>Aerobic</a:t>
            </a:r>
            <a:r>
              <a:rPr lang="en-US" dirty="0"/>
              <a:t> Metabolism (</a:t>
            </a:r>
            <a:r>
              <a:rPr lang="en-US" dirty="0">
                <a:solidFill>
                  <a:srgbClr val="FF0000"/>
                </a:solidFill>
              </a:rPr>
              <a:t>With Oxygen</a:t>
            </a:r>
            <a:r>
              <a:rPr lang="en-US" dirty="0"/>
              <a:t>):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8"/>
          <a:stretch/>
        </p:blipFill>
        <p:spPr>
          <a:xfrm>
            <a:off x="7176120" y="1340768"/>
            <a:ext cx="3664920" cy="5047082"/>
          </a:xfr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526976" y="4725144"/>
            <a:ext cx="7873280" cy="19875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13" indent="-274313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26" indent="-274313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39" indent="-228594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53" indent="-228594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-228594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879" indent="-182875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30" indent="-182875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82875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Source </a:t>
            </a:r>
            <a:r>
              <a:rPr lang="en-US" sz="2400"/>
              <a:t>of Energy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      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9596709"/>
              </p:ext>
            </p:extLst>
          </p:nvPr>
        </p:nvGraphicFramePr>
        <p:xfrm>
          <a:off x="570816" y="5193784"/>
          <a:ext cx="6605304" cy="100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ontent Placeholder 3"/>
          <p:cNvSpPr txBox="1">
            <a:spLocks/>
          </p:cNvSpPr>
          <p:nvPr/>
        </p:nvSpPr>
        <p:spPr>
          <a:xfrm>
            <a:off x="1898256" y="3178960"/>
            <a:ext cx="5904656" cy="20657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13" indent="-274313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26" indent="-274313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39" indent="-228594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53" indent="-228594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-228594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879" indent="-182875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30" indent="-182875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82875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560496" y="4509120"/>
            <a:ext cx="16315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lvl="1" eaLnBrk="1" hangingPunct="1"/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CO</a:t>
            </a:r>
            <a:r>
              <a:rPr lang="en-US" altLang="en-US" sz="20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, H</a:t>
            </a:r>
            <a:r>
              <a:rPr lang="en-US" altLang="en-US" sz="20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en-US" sz="2000" dirty="0">
                <a:latin typeface="Times New Roman" charset="0"/>
                <a:ea typeface="Times New Roman" charset="0"/>
                <a:cs typeface="Times New Roman" charset="0"/>
              </a:rPr>
              <a:t>O &amp; ATP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10560496" y="4797152"/>
            <a:ext cx="476250" cy="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662742" y="1421750"/>
            <a:ext cx="63176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Primary energy source of </a:t>
            </a:r>
            <a:r>
              <a:rPr lang="en-US" dirty="0">
                <a:solidFill>
                  <a:srgbClr val="FF0000"/>
                </a:solidFill>
              </a:rPr>
              <a:t>resting muscles:</a:t>
            </a:r>
          </a:p>
          <a:p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to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glucose into glycogen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to create energy storage compounds as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ar-SA" dirty="0">
                <a:solidFill>
                  <a:schemeClr val="bg2">
                    <a:lumMod val="50000"/>
                  </a:schemeClr>
                </a:solidFill>
              </a:rPr>
              <a:t>نعيد تكوينه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during</a:t>
            </a:r>
            <a:r>
              <a:rPr lang="en-US" dirty="0">
                <a:solidFill>
                  <a:srgbClr val="FF0000"/>
                </a:solidFill>
              </a:rPr>
              <a:t> rest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light to moderate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(average) </a:t>
            </a:r>
            <a:r>
              <a:rPr lang="en-US" dirty="0">
                <a:solidFill>
                  <a:srgbClr val="FF0000"/>
                </a:solidFill>
              </a:rPr>
              <a:t>exercise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aerobic metabolism contributes 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necessary ATP.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breaks down fatty acids,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pyruvic acid (made via glycolysis), and amino acids</a:t>
            </a:r>
          </a:p>
          <a:p>
            <a:endParaRPr lang="en-US" dirty="0">
              <a:solidFill>
                <a:srgbClr val="FF39D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Produces </a:t>
            </a:r>
            <a:r>
              <a:rPr lang="en-US" dirty="0">
                <a:solidFill>
                  <a:srgbClr val="FFC000"/>
                </a:solidFill>
              </a:rPr>
              <a:t>34 ATP </a:t>
            </a:r>
            <a:r>
              <a:rPr lang="en-US" dirty="0"/>
              <a:t>molecules per glucose molecule.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8816" y="320269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39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19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1636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cs typeface="Times New Roman" panose="02020603050405020304" pitchFamily="18" charset="0"/>
              </a:rPr>
              <a:t>Comparing the Energy Supply of the 1. </a:t>
            </a:r>
            <a:r>
              <a:rPr lang="en-US" altLang="en-US" sz="3600" dirty="0" err="1">
                <a:cs typeface="Times New Roman" panose="02020603050405020304" pitchFamily="18" charset="0"/>
              </a:rPr>
              <a:t>Phosphagen</a:t>
            </a:r>
            <a:r>
              <a:rPr lang="en-US" altLang="en-US" sz="3600" dirty="0">
                <a:cs typeface="Times New Roman" panose="02020603050405020304" pitchFamily="18" charset="0"/>
              </a:rPr>
              <a:t>, 2. Anaerobic, and 3. Aerobic Systems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8" y="1196752"/>
            <a:ext cx="9162975" cy="499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(No Border) 6"/>
          <p:cNvSpPr/>
          <p:nvPr/>
        </p:nvSpPr>
        <p:spPr>
          <a:xfrm>
            <a:off x="9757074" y="1664244"/>
            <a:ext cx="2254788" cy="756644"/>
          </a:xfrm>
          <a:prstGeom prst="callout1">
            <a:avLst>
              <a:gd name="adj1" fmla="val 30730"/>
              <a:gd name="adj2" fmla="val -1895"/>
              <a:gd name="adj3" fmla="val 77759"/>
              <a:gd name="adj4" fmla="val -45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/>
              <a:t>لاحظ ان مولات النظام القصير اعلى نظام لأن لديه طاقة انفجارية تنتهي بسرعه.(مثل القفز بشكل مفاجئ).</a:t>
            </a:r>
          </a:p>
        </p:txBody>
      </p:sp>
      <p:sp>
        <p:nvSpPr>
          <p:cNvPr id="9" name="Line Callout 1 (No Border) 8"/>
          <p:cNvSpPr/>
          <p:nvPr/>
        </p:nvSpPr>
        <p:spPr>
          <a:xfrm>
            <a:off x="9757073" y="2492896"/>
            <a:ext cx="2243583" cy="432048"/>
          </a:xfrm>
          <a:prstGeom prst="callout1">
            <a:avLst>
              <a:gd name="adj1" fmla="val 30730"/>
              <a:gd name="adj2" fmla="val -1895"/>
              <a:gd name="adj3" fmla="val 77759"/>
              <a:gd name="adj4" fmla="val -45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/>
              <a:t>الطاقة متوسطة</a:t>
            </a:r>
            <a:endParaRPr lang="en-US" sz="1200" dirty="0"/>
          </a:p>
        </p:txBody>
      </p:sp>
      <p:sp>
        <p:nvSpPr>
          <p:cNvPr id="10" name="Line Callout 1 (No Border) 9"/>
          <p:cNvSpPr/>
          <p:nvPr/>
        </p:nvSpPr>
        <p:spPr>
          <a:xfrm>
            <a:off x="9764103" y="2996952"/>
            <a:ext cx="2243583" cy="432048"/>
          </a:xfrm>
          <a:prstGeom prst="callout1">
            <a:avLst>
              <a:gd name="adj1" fmla="val 30730"/>
              <a:gd name="adj2" fmla="val -1895"/>
              <a:gd name="adj3" fmla="val 51803"/>
              <a:gd name="adj4" fmla="val -44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/>
              <a:t>الطاقة الاقل  ولكنها مستمرة.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8014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66" descr="figure_09_20_0_unlabel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7"/>
          <a:stretch>
            <a:fillRect/>
          </a:stretch>
        </p:blipFill>
        <p:spPr bwMode="auto">
          <a:xfrm>
            <a:off x="1703512" y="1471778"/>
            <a:ext cx="8595360" cy="42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9"/>
          <p:cNvSpPr>
            <a:spLocks noChangeArrowheads="1"/>
          </p:cNvSpPr>
          <p:nvPr/>
        </p:nvSpPr>
        <p:spPr bwMode="auto">
          <a:xfrm>
            <a:off x="2168674" y="4352067"/>
            <a:ext cx="804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 seconds</a:t>
            </a:r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1855279" y="4949318"/>
            <a:ext cx="1331968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ATP stored 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muscles 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used first.</a:t>
            </a:r>
          </a:p>
        </p:txBody>
      </p:sp>
      <p:sp>
        <p:nvSpPr>
          <p:cNvPr id="13" name="Rectangle 71"/>
          <p:cNvSpPr>
            <a:spLocks noChangeArrowheads="1"/>
          </p:cNvSpPr>
          <p:nvPr/>
        </p:nvSpPr>
        <p:spPr bwMode="auto">
          <a:xfrm>
            <a:off x="3397399" y="4352067"/>
            <a:ext cx="876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10 seconds</a:t>
            </a:r>
          </a:p>
        </p:txBody>
      </p:sp>
      <p:sp>
        <p:nvSpPr>
          <p:cNvPr id="14" name="Rectangle 72"/>
          <p:cNvSpPr>
            <a:spLocks noChangeArrowheads="1"/>
          </p:cNvSpPr>
          <p:nvPr/>
        </p:nvSpPr>
        <p:spPr bwMode="auto">
          <a:xfrm>
            <a:off x="3210582" y="4911498"/>
            <a:ext cx="13620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ATP is formed from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1000" b="1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creatine</a:t>
            </a:r>
            <a:r>
              <a:rPr lang="en-US" alt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phosphate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and ADP (direct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phosphorylation).</a:t>
            </a:r>
          </a:p>
        </p:txBody>
      </p:sp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4689624" y="4348892"/>
            <a:ext cx="1087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30–40 seconds</a:t>
            </a:r>
          </a:p>
        </p:txBody>
      </p:sp>
      <p:sp>
        <p:nvSpPr>
          <p:cNvPr id="16" name="Rectangle 74"/>
          <p:cNvSpPr>
            <a:spLocks noChangeArrowheads="1"/>
          </p:cNvSpPr>
          <p:nvPr/>
        </p:nvSpPr>
        <p:spPr bwMode="auto">
          <a:xfrm>
            <a:off x="4403874" y="4845722"/>
            <a:ext cx="3432175" cy="70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Glycogen stored in muscles is broken down </a:t>
            </a: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to glucose, which </a:t>
            </a: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is oxidized to generate ATP (anaerobic pathway).</a:t>
            </a:r>
          </a:p>
        </p:txBody>
      </p:sp>
      <p:sp>
        <p:nvSpPr>
          <p:cNvPr id="17" name="Rectangle 75"/>
          <p:cNvSpPr>
            <a:spLocks noChangeArrowheads="1"/>
          </p:cNvSpPr>
          <p:nvPr/>
        </p:nvSpPr>
        <p:spPr bwMode="auto">
          <a:xfrm>
            <a:off x="6424762" y="4344130"/>
            <a:ext cx="1122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End of exercise</a:t>
            </a:r>
          </a:p>
        </p:txBody>
      </p:sp>
      <p:sp>
        <p:nvSpPr>
          <p:cNvPr id="18" name="Freeform 79"/>
          <p:cNvSpPr>
            <a:spLocks/>
          </p:cNvSpPr>
          <p:nvPr/>
        </p:nvSpPr>
        <p:spPr bwMode="auto">
          <a:xfrm>
            <a:off x="1855279" y="4707667"/>
            <a:ext cx="1225550" cy="73025"/>
          </a:xfrm>
          <a:custGeom>
            <a:avLst/>
            <a:gdLst>
              <a:gd name="T0" fmla="*/ 0 w 772"/>
              <a:gd name="T1" fmla="*/ 2147483646 h 46"/>
              <a:gd name="T2" fmla="*/ 0 w 772"/>
              <a:gd name="T3" fmla="*/ 2147483646 h 46"/>
              <a:gd name="T4" fmla="*/ 2147483646 w 772"/>
              <a:gd name="T5" fmla="*/ 2147483646 h 46"/>
              <a:gd name="T6" fmla="*/ 2147483646 w 772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  <a:gd name="T12" fmla="*/ 0 w 772"/>
              <a:gd name="T13" fmla="*/ 0 h 46"/>
              <a:gd name="T14" fmla="*/ 772 w 772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2" h="46">
                <a:moveTo>
                  <a:pt x="0" y="4"/>
                </a:moveTo>
                <a:lnTo>
                  <a:pt x="0" y="46"/>
                </a:lnTo>
                <a:lnTo>
                  <a:pt x="772" y="44"/>
                </a:lnTo>
                <a:lnTo>
                  <a:pt x="77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81"/>
          <p:cNvSpPr>
            <a:spLocks/>
          </p:cNvSpPr>
          <p:nvPr/>
        </p:nvSpPr>
        <p:spPr bwMode="auto">
          <a:xfrm>
            <a:off x="3216424" y="4709255"/>
            <a:ext cx="1187450" cy="74612"/>
          </a:xfrm>
          <a:custGeom>
            <a:avLst/>
            <a:gdLst>
              <a:gd name="T0" fmla="*/ 0 w 772"/>
              <a:gd name="T1" fmla="*/ 2147483646 h 46"/>
              <a:gd name="T2" fmla="*/ 0 w 772"/>
              <a:gd name="T3" fmla="*/ 2147483646 h 46"/>
              <a:gd name="T4" fmla="*/ 2147483646 w 772"/>
              <a:gd name="T5" fmla="*/ 2147483646 h 46"/>
              <a:gd name="T6" fmla="*/ 2147483646 w 772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  <a:gd name="T12" fmla="*/ 0 w 772"/>
              <a:gd name="T13" fmla="*/ 0 h 46"/>
              <a:gd name="T14" fmla="*/ 772 w 772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2" h="46">
                <a:moveTo>
                  <a:pt x="0" y="4"/>
                </a:moveTo>
                <a:lnTo>
                  <a:pt x="0" y="46"/>
                </a:lnTo>
                <a:lnTo>
                  <a:pt x="772" y="44"/>
                </a:lnTo>
                <a:lnTo>
                  <a:pt x="77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2"/>
          <p:cNvSpPr>
            <a:spLocks noChangeShapeType="1"/>
          </p:cNvSpPr>
          <p:nvPr/>
        </p:nvSpPr>
        <p:spPr bwMode="auto">
          <a:xfrm>
            <a:off x="3798811" y="4797585"/>
            <a:ext cx="1588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83"/>
          <p:cNvSpPr>
            <a:spLocks/>
          </p:cNvSpPr>
          <p:nvPr/>
        </p:nvSpPr>
        <p:spPr bwMode="auto">
          <a:xfrm>
            <a:off x="4453087" y="4707667"/>
            <a:ext cx="3382962" cy="71438"/>
          </a:xfrm>
          <a:custGeom>
            <a:avLst/>
            <a:gdLst>
              <a:gd name="T0" fmla="*/ 0 w 2131"/>
              <a:gd name="T1" fmla="*/ 0 h 45"/>
              <a:gd name="T2" fmla="*/ 0 w 2131"/>
              <a:gd name="T3" fmla="*/ 2147483646 h 45"/>
              <a:gd name="T4" fmla="*/ 2147483646 w 2131"/>
              <a:gd name="T5" fmla="*/ 2147483646 h 45"/>
              <a:gd name="T6" fmla="*/ 2147483646 w 2131"/>
              <a:gd name="T7" fmla="*/ 2147483646 h 45"/>
              <a:gd name="T8" fmla="*/ 0 60000 65536"/>
              <a:gd name="T9" fmla="*/ 0 60000 65536"/>
              <a:gd name="T10" fmla="*/ 0 60000 65536"/>
              <a:gd name="T11" fmla="*/ 0 60000 65536"/>
              <a:gd name="T12" fmla="*/ 0 w 2131"/>
              <a:gd name="T13" fmla="*/ 0 h 45"/>
              <a:gd name="T14" fmla="*/ 2131 w 2131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1" h="45">
                <a:moveTo>
                  <a:pt x="0" y="0"/>
                </a:moveTo>
                <a:lnTo>
                  <a:pt x="0" y="43"/>
                </a:lnTo>
                <a:lnTo>
                  <a:pt x="2131" y="45"/>
                </a:lnTo>
                <a:lnTo>
                  <a:pt x="2131" y="1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84"/>
          <p:cNvSpPr>
            <a:spLocks noChangeShapeType="1"/>
          </p:cNvSpPr>
          <p:nvPr/>
        </p:nvSpPr>
        <p:spPr bwMode="auto">
          <a:xfrm>
            <a:off x="6143774" y="4774342"/>
            <a:ext cx="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84"/>
          <p:cNvSpPr>
            <a:spLocks noChangeShapeType="1"/>
          </p:cNvSpPr>
          <p:nvPr/>
        </p:nvSpPr>
        <p:spPr bwMode="auto">
          <a:xfrm>
            <a:off x="2579445" y="4743386"/>
            <a:ext cx="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78"/>
          <p:cNvSpPr>
            <a:spLocks noChangeArrowheads="1"/>
          </p:cNvSpPr>
          <p:nvPr/>
        </p:nvSpPr>
        <p:spPr bwMode="auto">
          <a:xfrm>
            <a:off x="8169097" y="4664804"/>
            <a:ext cx="201032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ATP is generated by breakdown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of several nutrient energy fuels by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aerobic pathway.</a:t>
            </a:r>
          </a:p>
        </p:txBody>
      </p:sp>
      <p:sp>
        <p:nvSpPr>
          <p:cNvPr id="40" name="Freeform 85"/>
          <p:cNvSpPr>
            <a:spLocks/>
          </p:cNvSpPr>
          <p:nvPr/>
        </p:nvSpPr>
        <p:spPr bwMode="auto">
          <a:xfrm>
            <a:off x="8270742" y="4594095"/>
            <a:ext cx="1730375" cy="76200"/>
          </a:xfrm>
          <a:custGeom>
            <a:avLst/>
            <a:gdLst>
              <a:gd name="T0" fmla="*/ 0 w 1090"/>
              <a:gd name="T1" fmla="*/ 0 h 48"/>
              <a:gd name="T2" fmla="*/ 0 w 1090"/>
              <a:gd name="T3" fmla="*/ 2147483646 h 48"/>
              <a:gd name="T4" fmla="*/ 2147483646 w 1090"/>
              <a:gd name="T5" fmla="*/ 2147483646 h 48"/>
              <a:gd name="T6" fmla="*/ 2147483646 w 1090"/>
              <a:gd name="T7" fmla="*/ 2147483646 h 48"/>
              <a:gd name="T8" fmla="*/ 0 60000 65536"/>
              <a:gd name="T9" fmla="*/ 0 60000 65536"/>
              <a:gd name="T10" fmla="*/ 0 60000 65536"/>
              <a:gd name="T11" fmla="*/ 0 60000 65536"/>
              <a:gd name="T12" fmla="*/ 0 w 1090"/>
              <a:gd name="T13" fmla="*/ 0 h 48"/>
              <a:gd name="T14" fmla="*/ 1090 w 1090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0" h="48">
                <a:moveTo>
                  <a:pt x="0" y="0"/>
                </a:moveTo>
                <a:lnTo>
                  <a:pt x="0" y="46"/>
                </a:lnTo>
                <a:lnTo>
                  <a:pt x="1090" y="48"/>
                </a:lnTo>
                <a:lnTo>
                  <a:pt x="1090" y="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86"/>
          <p:cNvSpPr>
            <a:spLocks noChangeShapeType="1"/>
          </p:cNvSpPr>
          <p:nvPr/>
        </p:nvSpPr>
        <p:spPr bwMode="auto">
          <a:xfrm>
            <a:off x="9220283" y="4604479"/>
            <a:ext cx="0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77"/>
          <p:cNvSpPr>
            <a:spLocks noChangeArrowheads="1"/>
          </p:cNvSpPr>
          <p:nvPr/>
        </p:nvSpPr>
        <p:spPr bwMode="auto">
          <a:xfrm>
            <a:off x="8945861" y="4305697"/>
            <a:ext cx="550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Hours</a:t>
            </a:r>
          </a:p>
        </p:txBody>
      </p:sp>
      <p:sp>
        <p:nvSpPr>
          <p:cNvPr id="4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67110" y="87031"/>
            <a:ext cx="119533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0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Comparison of Energy Sources Used During Short-Duration Exercise and Prolonged-Duration Exercise</a:t>
            </a:r>
          </a:p>
        </p:txBody>
      </p:sp>
    </p:spTree>
    <p:extLst>
      <p:ext uri="{BB962C8B-B14F-4D97-AF65-F5344CB8AC3E}">
        <p14:creationId xmlns:p14="http://schemas.microsoft.com/office/powerpoint/2010/main" val="2237632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From Team435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8900" t="39479" r="49601" b="23561"/>
          <a:stretch>
            <a:fillRect/>
          </a:stretch>
        </p:blipFill>
        <p:spPr bwMode="auto">
          <a:xfrm>
            <a:off x="609600" y="1484784"/>
            <a:ext cx="5471442" cy="403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50526" t="36751" r="16472" b="20255"/>
          <a:stretch/>
        </p:blipFill>
        <p:spPr bwMode="auto">
          <a:xfrm>
            <a:off x="6600056" y="1628800"/>
            <a:ext cx="5112568" cy="389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4162425" cy="682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(Accent Bar) 5"/>
          <p:cNvSpPr/>
          <p:nvPr/>
        </p:nvSpPr>
        <p:spPr>
          <a:xfrm>
            <a:off x="3179677" y="2037900"/>
            <a:ext cx="792088" cy="360040"/>
          </a:xfrm>
          <a:prstGeom prst="accentCallout1">
            <a:avLst>
              <a:gd name="adj1" fmla="val 18750"/>
              <a:gd name="adj2" fmla="val -8333"/>
              <a:gd name="adj3" fmla="val 17993"/>
              <a:gd name="adj4" fmla="val -54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</a:t>
            </a:r>
          </a:p>
        </p:txBody>
      </p:sp>
      <p:sp>
        <p:nvSpPr>
          <p:cNvPr id="7" name="Line Callout 1 (Accent Bar) 6"/>
          <p:cNvSpPr/>
          <p:nvPr/>
        </p:nvSpPr>
        <p:spPr>
          <a:xfrm>
            <a:off x="3062420" y="3958207"/>
            <a:ext cx="792088" cy="360040"/>
          </a:xfrm>
          <a:prstGeom prst="accentCallout1">
            <a:avLst>
              <a:gd name="adj1" fmla="val 18750"/>
              <a:gd name="adj2" fmla="val -8333"/>
              <a:gd name="adj3" fmla="val 17993"/>
              <a:gd name="adj4" fmla="val -54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295801" y="106124"/>
            <a:ext cx="7934672" cy="990600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Recovery of Muscle Metabolic Systems After Exercise</a:t>
            </a:r>
            <a:endParaRPr lang="en-US" dirty="0"/>
          </a:p>
        </p:txBody>
      </p:sp>
      <p:graphicFrame>
        <p:nvGraphicFramePr>
          <p:cNvPr id="2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02033"/>
              </p:ext>
            </p:extLst>
          </p:nvPr>
        </p:nvGraphicFramePr>
        <p:xfrm>
          <a:off x="4583832" y="1194695"/>
          <a:ext cx="7280998" cy="1983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295802" y="3226524"/>
            <a:ext cx="787631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بإختصار:          يعاد تخزينه في العضلات من                  ومن                 وراح ترجع مره ثانية.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87877" y="3234084"/>
            <a:ext cx="108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Glycogen lactic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3733" y="3218964"/>
            <a:ext cx="1293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oxidative metabolism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01186" y="4312142"/>
            <a:ext cx="7571478" cy="2308324"/>
          </a:xfrm>
          <a:prstGeom prst="rect">
            <a:avLst/>
          </a:prstGeom>
          <a:solidFill>
            <a:schemeClr val="bg1"/>
          </a:solidFill>
          <a:ln w="349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Lactic acid causes fatigue so it should be removed by: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  <a:p>
            <a:endParaRPr lang="ar-SA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1-portion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(small amount 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converted into pyruvic acid that is oxidized by  all body tissues.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2-The remaining is changed into glucose in the liver to replenish glycogen stores of muscles.</a:t>
            </a:r>
            <a:endParaRPr lang="en-US" dirty="0"/>
          </a:p>
          <a:p>
            <a:r>
              <a:rPr lang="ar-SA" dirty="0"/>
              <a:t> ) </a:t>
            </a:r>
            <a:r>
              <a:rPr lang="en-US" dirty="0"/>
              <a:t>lactic acid is an energy source ).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760571" y="3234084"/>
            <a:ext cx="66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ATPs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295801" y="-1565"/>
            <a:ext cx="0" cy="68255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82825" y="3902105"/>
            <a:ext cx="195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كل واحد يرجع اللي قبله.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656" y="6358856"/>
            <a:ext cx="4171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/>
              <a:t>مهم تعرفون الجسم اي سستم يستعمل خلال رياضة معينة و التفرقة بينهم لكن عدد الامتار بس مروا عليها مو لازم تحفظوها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13794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cs typeface="Times New Roman" panose="02020603050405020304" pitchFamily="18" charset="0"/>
              </a:rPr>
              <a:t>Recovery of Aerobic System After Exercise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(Oxygen Debt)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319048" cy="493776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amount of extra O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must be taken after exercise to restore the muscles to the resting conditions.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person stops exercising, the rate of oxygen uptake does not immediately return to pre-exercise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(Normal)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levels, it returns slowly. (the person continues to breathe heavily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–hyper ventilating-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some time afterward).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extra oxygen is used to repay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debt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incurred during exercise.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3832" y="5013176"/>
            <a:ext cx="7200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600" dirty="0">
                <a:solidFill>
                  <a:schemeClr val="bg1">
                    <a:lumMod val="50000"/>
                  </a:schemeClr>
                </a:solidFill>
              </a:rPr>
              <a:t>توضيح:</a:t>
            </a:r>
          </a:p>
          <a:p>
            <a:pPr algn="r" rtl="1"/>
            <a:r>
              <a:rPr lang="ar-SA" sz="1600" dirty="0">
                <a:solidFill>
                  <a:schemeClr val="bg1">
                    <a:lumMod val="50000"/>
                  </a:schemeClr>
                </a:solidFill>
              </a:rPr>
              <a:t>لما الشخص يسوي نشاط بدني عالي , راح يستهلك كمية كبيرة من الأوكسجين الموجودة بالجسم. ولما يوقف هذا النشاط البدني , راح يزيد معدل التنفس بكمية أكبر ويزيد  عشان يعوض الأوكسجين اللي أستهلك, ويرجع العضلات لحالتها الطبيعية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(recovery)</a:t>
            </a:r>
            <a:r>
              <a:rPr lang="ar-SA" sz="1600" dirty="0">
                <a:solidFill>
                  <a:schemeClr val="bg1">
                    <a:lumMod val="50000"/>
                  </a:schemeClr>
                </a:solidFill>
              </a:rPr>
              <a:t>.  </a:t>
            </a:r>
          </a:p>
          <a:p>
            <a:pPr algn="r" rt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400" y="472514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Oxygen Debt : 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كمية الأوكسجين اللازمة عشان يرجع الجسم لحالته الطبيعية بعد النشاط البدني </a:t>
            </a:r>
          </a:p>
          <a:p>
            <a:pPr algn="ctr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اذا كان الشخص رياضي رح تتم العلمية بسرعة ويسترجع الاكسجين اسرع والعكس  </a:t>
            </a:r>
          </a:p>
          <a:p>
            <a:pPr algn="l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7848" y="4869160"/>
            <a:ext cx="7087344" cy="1415666"/>
          </a:xfrm>
          <a:prstGeom prst="rect">
            <a:avLst/>
          </a:prstGeom>
          <a:solidFill>
            <a:schemeClr val="accent2">
              <a:alpha val="26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3392" y="4770536"/>
            <a:ext cx="3960440" cy="1514290"/>
          </a:xfrm>
          <a:prstGeom prst="rect">
            <a:avLst/>
          </a:prstGeom>
          <a:solidFill>
            <a:schemeClr val="accent2">
              <a:alpha val="26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17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22" y="55642"/>
            <a:ext cx="10972800" cy="990600"/>
          </a:xfrm>
        </p:spPr>
        <p:txBody>
          <a:bodyPr/>
          <a:lstStyle/>
          <a:p>
            <a:r>
              <a:rPr lang="en-US" dirty="0"/>
              <a:t>Oxygen Debt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57040"/>
            <a:ext cx="7862664" cy="3756136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body normally contains about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liters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stored oxygen that can be used for aerobic metabolism.</a:t>
            </a:r>
          </a:p>
          <a:p>
            <a:pPr marL="0" indent="0">
              <a:buNone/>
            </a:pPr>
            <a:endParaRPr lang="en-US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liters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 of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(0.5 L in lungs + </a:t>
            </a: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0.25 L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dissolved in body fluids  + </a:t>
            </a: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with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 L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stored in muscle myoglobin). 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These 2 liters are used within a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minute of heavy exercise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for aerobic metabolism.</a:t>
            </a: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person stops exercising, oxygen debt is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11.5 L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oxygen.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</a:t>
            </a: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L,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O2  </a:t>
            </a: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 L)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needed to reconstitute the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phosphagen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glycogen-lactic acid systems.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3872" y="530120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توضيح:</a:t>
            </a:r>
          </a:p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أثناء النشاط البدني , ال 2 لتر أوكسجين راح تستخدم , بالإضافة </a:t>
            </a:r>
            <a:r>
              <a:rPr lang="ar-SA" dirty="0" err="1">
                <a:solidFill>
                  <a:schemeClr val="bg1">
                    <a:lumMod val="50000"/>
                  </a:schemeClr>
                </a:solidFill>
              </a:rPr>
              <a:t>لل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phosphagen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&amp; Glycogen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, وعشان يرجعهم الجسم لحالتهم الطبيعية , راح يحتاج ل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L </a:t>
            </a:r>
            <a:r>
              <a:rPr lang="ar-SA" alt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 الأكسجين 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D:\SCContent\9781416045748\graphics\fullsize\S9781416045748-084-f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12" y="1257040"/>
            <a:ext cx="3110136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8934" y="5211532"/>
            <a:ext cx="263674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مهم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Oxygen debt is only with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aerobic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80376" y="3068960"/>
            <a:ext cx="1833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4 minutes to replenish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7888" y="5157192"/>
            <a:ext cx="6840760" cy="1055626"/>
          </a:xfrm>
          <a:prstGeom prst="rect">
            <a:avLst/>
          </a:prstGeom>
          <a:solidFill>
            <a:schemeClr val="accent2">
              <a:alpha val="26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0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774432" cy="48740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first 4 minutes, O2 uptake is high &amp; fast to refill stored O2 &amp;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phosphagen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system.                                        It is called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alactacid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O2 debt = 3.5 L)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first 4 minutes, O2 debt takes 40 minutes for lactic acid  removal. Breathing level will be slower.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It is called (lactic acid O2 debt =8 L)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1" descr="D:\SCContent\9781416045748\graphics\fullsize\S9781416045748-084-f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12" y="1268760"/>
            <a:ext cx="4992216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990600"/>
          </a:xfrm>
        </p:spPr>
        <p:txBody>
          <a:bodyPr/>
          <a:lstStyle/>
          <a:p>
            <a:r>
              <a:rPr lang="en-US" dirty="0"/>
              <a:t>Oxygen Debt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508" y="5024494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توضيح:</a:t>
            </a:r>
          </a:p>
          <a:p>
            <a:pPr algn="r" rtl="1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في اول 4 دقايق بعد النشاط البدني , راح يكون معدل التنفس سريع لتعويض الأوكسجين  و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phosphagen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system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, بعدها راح ياخذ الجسم 40 دقيقة عشان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lactic acid  removal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7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28056" y="215397"/>
            <a:ext cx="8564488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3392" y="1412776"/>
            <a:ext cx="10801200" cy="4744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1.Identify the muscle metabolic systems and the nutrients used in exercise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2"/>
                </a:solidFill>
              </a:rPr>
              <a:t>Adenosine triphosphate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2"/>
                </a:solidFill>
              </a:rPr>
              <a:t>Phosphocreatine-</a:t>
            </a:r>
            <a:r>
              <a:rPr lang="en-GB" dirty="0" err="1">
                <a:solidFill>
                  <a:schemeClr val="tx2"/>
                </a:solidFill>
              </a:rPr>
              <a:t>creatine</a:t>
            </a:r>
            <a:r>
              <a:rPr lang="en-GB" dirty="0">
                <a:solidFill>
                  <a:schemeClr val="tx2"/>
                </a:solidFill>
              </a:rPr>
              <a:t> system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2"/>
                </a:solidFill>
              </a:rPr>
              <a:t>Glycogen-lactic acid &amp; aerobic system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2. Explain the recovery of the muscle metabolic systems after exercise and the phenomena of oxygen debt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3.Discus the effects of smoking on pulmonary ventilation in exercise.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4.Correlate between heart diseases and the athletic performance in old age.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5.Analyze the changes in body fluids and salts in exercise.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6.Interpret the effects of drugs on athletes.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713" y="215397"/>
            <a:ext cx="8229600" cy="914400"/>
          </a:xfrm>
        </p:spPr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50869" y="2722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6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8905"/>
            <a:ext cx="10972800" cy="990600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Recovery of Muscle Glycogen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Reduction of glycogen stores  by heavy exercise needs days to be replenished.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On high CHO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(Carbohydrates)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diet, recovery occurs in 2 days.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On high  fat, high protein or on no food all show very little recovery.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Therefore, athletes should: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Have high CHO diet before exercise for ideal recovery. </a:t>
            </a:r>
            <a:r>
              <a:rPr lang="en-US" sz="2400" spc="-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(to have glycogen storage)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 to participate in exhausting exercise during 48 hours preceding the event.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01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144"/>
            <a:ext cx="10972800" cy="9906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Nutrients Used During Muscle </a:t>
            </a:r>
            <a:r>
              <a:rPr lang="en-US" dirty="0">
                <a:cs typeface="Times New Roman" pitchFamily="18" charset="0"/>
              </a:rPr>
              <a:t>A</a:t>
            </a:r>
            <a:r>
              <a:rPr lang="en-US">
                <a:cs typeface="Times New Roman" pitchFamily="18" charset="0"/>
              </a:rPr>
              <a:t>ctivity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96585" y="1354364"/>
            <a:ext cx="10972800" cy="4937760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During early stages of exercise body use CHO of muscle and liver glycogen.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Also in intense muscle activity the body uses fats as F.A &amp; very little amino acids.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If endurance athletic events last longer than 4-5 hours &amp; 2. During exhaustion. Then muscle glycogen is depleted </a:t>
            </a:r>
            <a:r>
              <a:rPr lang="en-US" sz="24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(because it finishes after 1 minute)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&amp; muscle depend on fats.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Glucose solution given  to athletes to drink during athletic event supplies 30-40%  of energy required during prolonged events such as a marathon race.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4910403"/>
            <a:ext cx="2376330" cy="13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36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94" y="168836"/>
            <a:ext cx="11582400" cy="990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cs typeface="Times New Roman" pitchFamily="18" charset="0"/>
              </a:rPr>
              <a:t/>
            </a:r>
            <a:br>
              <a:rPr lang="en-US" sz="3600" dirty="0">
                <a:cs typeface="Times New Roman" pitchFamily="18" charset="0"/>
              </a:rPr>
            </a:br>
            <a:r>
              <a:rPr lang="en-US" sz="3600" dirty="0">
                <a:cs typeface="Times New Roman" pitchFamily="18" charset="0"/>
              </a:rPr>
              <a:t/>
            </a:r>
            <a:br>
              <a:rPr lang="en-US" sz="3600" dirty="0">
                <a:cs typeface="Times New Roman" pitchFamily="18" charset="0"/>
              </a:rPr>
            </a:br>
            <a:r>
              <a:rPr lang="en-US" sz="3600" dirty="0">
                <a:cs typeface="Times New Roman" pitchFamily="18" charset="0"/>
              </a:rPr>
              <a:t/>
            </a:r>
            <a:br>
              <a:rPr lang="en-US" sz="3600" dirty="0">
                <a:cs typeface="Times New Roman" pitchFamily="18" charset="0"/>
              </a:rPr>
            </a:br>
            <a:r>
              <a:rPr lang="en-US" sz="3600" dirty="0">
                <a:cs typeface="Times New Roman" pitchFamily="18" charset="0"/>
              </a:rPr>
              <a:t/>
            </a:r>
            <a:br>
              <a:rPr lang="en-US" sz="3600" dirty="0">
                <a:cs typeface="Times New Roman" pitchFamily="18" charset="0"/>
              </a:rPr>
            </a:br>
            <a:r>
              <a:rPr lang="en-US" sz="3600" dirty="0">
                <a:cs typeface="Times New Roman" pitchFamily="18" charset="0"/>
              </a:rPr>
              <a:t/>
            </a:r>
            <a:br>
              <a:rPr lang="en-US" sz="3600" dirty="0">
                <a:cs typeface="Times New Roman" pitchFamily="18" charset="0"/>
              </a:rPr>
            </a:br>
            <a:r>
              <a:rPr lang="en-US" sz="3600" dirty="0">
                <a:cs typeface="Times New Roman" pitchFamily="18" charset="0"/>
              </a:rPr>
              <a:t/>
            </a:r>
            <a:br>
              <a:rPr lang="en-US" sz="3600" dirty="0">
                <a:cs typeface="Times New Roman" pitchFamily="18" charset="0"/>
              </a:rPr>
            </a:br>
            <a:r>
              <a:rPr lang="en-US" sz="3600" dirty="0">
                <a:cs typeface="Times New Roman" pitchFamily="18" charset="0"/>
              </a:rPr>
              <a:t/>
            </a:r>
            <a:br>
              <a:rPr lang="en-US" sz="3600" dirty="0">
                <a:cs typeface="Times New Roman" pitchFamily="18" charset="0"/>
              </a:rPr>
            </a:br>
            <a:r>
              <a:rPr lang="en-US" sz="3600" dirty="0">
                <a:cs typeface="Times New Roman" pitchFamily="18" charset="0"/>
              </a:rPr>
              <a:t/>
            </a:r>
            <a:br>
              <a:rPr lang="en-US" sz="3600" dirty="0">
                <a:cs typeface="Times New Roman" pitchFamily="18" charset="0"/>
              </a:rPr>
            </a:br>
            <a:r>
              <a:rPr lang="en-US" sz="3600" dirty="0">
                <a:cs typeface="Times New Roman" pitchFamily="18" charset="0"/>
              </a:rPr>
              <a:t>Effects of Smoking on Pulmonary Ventilation in Exercise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35360" y="1318290"/>
            <a:ext cx="9289032" cy="493776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Smoking  (Nicotine) causes irritation to the bronchioles: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fluid secretion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bronchial tree and swelling of epithelial layer. Which will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constrict the terminal bronchioles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therefore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resistance of airflow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and out of the lungs.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, Nicotine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paralyzes the cilia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respiratory epithelial cell surface.</a:t>
            </a:r>
          </a:p>
          <a:p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lead to fluid and waste accumulation and reduced level of performance.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smokers  may develop emphysema =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obstruction of bronchioles + chronic bronchitis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destruction of alveoli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so slight exercise causes respiratory distress 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(pain).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477143"/>
            <a:ext cx="2366088" cy="4620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9126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310936" cy="9906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Effects of Heart Disease and Old Age on Athletic Performance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8510736" cy="4937760"/>
          </a:xfrm>
        </p:spPr>
        <p:txBody>
          <a:bodyPr>
            <a:normAutofit fontScale="925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Cardiac diseases that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reduce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cardiac output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(C.O.P)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reduce muscle power.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Patient with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congestive heart failure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has little muscle power to even walk on the floor.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Recall </a:t>
            </a:r>
            <a:r>
              <a:rPr lang="en-US" sz="2400" u="sng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muscle power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: is the amount of work that the muscle perform in a period of time (kg-m/min) .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N.B the muscle power is inverse proportional with the time.     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There is 50% decrease in C.O.P between age 18-80  years. 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There is a decrease in maximal breathing capacity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Decrease in muscle mass.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there is decrease in muscle power with age.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1219200"/>
            <a:ext cx="2476500" cy="493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4829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55" y="350262"/>
            <a:ext cx="10972800" cy="702568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 pitchFamily="18" charset="0"/>
              </a:rPr>
              <a:t>Effect of Body Fluids and Salts in Exercise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23392" y="1418590"/>
            <a:ext cx="10972800" cy="493776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Exercising for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hour during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endurance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athletic events causes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5-10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pounds of weight loss in hot humid atmosphere due to sweat loss.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Recall:</a:t>
            </a:r>
            <a:r>
              <a:rPr lang="en-US" sz="2000" u="sng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muscle endurance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: is the ability of muscles to sustain repeated contractions against a resistance for a period of time.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Loss of enough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sweat reduces performance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5-10%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lead to cramps, nausea &amp; serious effects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so this water lost due to sweat should be replaced.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Sodium tablets or supplemental fluids which contain potassium in the form of fruit juice are required for athletes.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Also Acclimatization to exercise by gradual increase over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weeks instead of maximal exposure is needed.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-Acclimatization: is the process in which an individual organism adjusts to a gradual change in its environment, to maintain performance across a range of environmental conditions. (</a:t>
            </a:r>
            <a:r>
              <a:rPr lang="ar-SA" sz="2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التاقلم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318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41674" y="1776909"/>
            <a:ext cx="5836274" cy="1329839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3352" y="2492861"/>
            <a:ext cx="5544616" cy="3416320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274" y="91754"/>
            <a:ext cx="10972800" cy="990600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Times New Roman" pitchFamily="18" charset="0"/>
              </a:rPr>
              <a:t>Drugs and Athletes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37328" y="1196752"/>
            <a:ext cx="5587493" cy="959034"/>
          </a:xfrm>
        </p:spPr>
        <p:txBody>
          <a:bodyPr>
            <a:no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Caffeine increases athletes’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performance.</a:t>
            </a:r>
          </a:p>
          <a:p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sex hormone (Androgens) &amp; other anabolic steroids: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945" y="6385341"/>
            <a:ext cx="109475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400" b="1" dirty="0" err="1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epinephrene</a:t>
            </a:r>
            <a:r>
              <a:rPr lang="en-US" altLang="en-US" sz="1400" b="1" dirty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altLang="en-US" sz="1400" dirty="0">
                <a:solidFill>
                  <a:schemeClr val="bg1">
                    <a:lumMod val="65000"/>
                  </a:schemeClr>
                </a:solidFill>
              </a:rPr>
              <a:t>A hormone secreted by the adrenal medulla that is released into the bloodstream in response to physical or mental stress,</a:t>
            </a:r>
          </a:p>
        </p:txBody>
      </p:sp>
      <p:sp>
        <p:nvSpPr>
          <p:cNvPr id="6" name="Rectangle 5"/>
          <p:cNvSpPr/>
          <p:nvPr/>
        </p:nvSpPr>
        <p:spPr>
          <a:xfrm>
            <a:off x="6617737" y="13138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women use 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Androgens , They develop: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3352" y="2492861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athletes’ performance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risk of heart attacks due to hypertension,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  LDL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(low-density lipoprotein cholesterol) increasing LDL </a:t>
            </a:r>
            <a:r>
              <a:rPr lang="ar-SA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 the risk of CVD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decrease HDL.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high-density lipoprotein cholesterol)                                                                        N.B: LDL also called ("bad" cholesterol) ,   HDL also called ("good" cholesterol) </a:t>
            </a:r>
            <a:endParaRPr lang="en-US" altLang="en-US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 testicular functions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  natural testosterone secretion in males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543" y="3299181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Amphetamine &amp; cocaine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performance </a:t>
            </a:r>
          </a:p>
          <a:p>
            <a:pPr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overuse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reduces performance, they are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psychic stimuli. *Have a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psychological effect”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action of these drugs in addition to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epinephrine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norepinephrine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altLang="en-US" dirty="0"/>
              <a:t>hormones of </a:t>
            </a:r>
            <a:r>
              <a:rPr lang="en-GB" altLang="en-US" b="1" dirty="0">
                <a:solidFill>
                  <a:srgbClr val="FF0000"/>
                </a:solidFill>
              </a:rPr>
              <a:t>adrenal medulla </a:t>
            </a:r>
            <a:r>
              <a:rPr lang="en-GB" altLang="en-US" dirty="0"/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secreted during exercise lead to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by ventricular fibrillation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0" y="182307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facial hair,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Stoppage of menses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menstruation”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Ruddy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“reddish”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and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lowest adult male singing voice.”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</a:p>
        </p:txBody>
      </p:sp>
    </p:spTree>
    <p:extLst>
      <p:ext uri="{BB962C8B-B14F-4D97-AF65-F5344CB8AC3E}">
        <p14:creationId xmlns:p14="http://schemas.microsoft.com/office/powerpoint/2010/main" val="1443809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 pitchFamily="18" charset="0"/>
              </a:rPr>
              <a:t>Body Fitness Prolongs Life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6638528" cy="4937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show that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fitness, exercise &amp; weight control prolong life (between 50-70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Reasons:-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 Reduce CVD </a:t>
            </a:r>
            <a:r>
              <a:rPr lang="en-US" altLang="en-US" sz="22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(cardiovascular diseases)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2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attacks, brain stroke and kidney disease due to low blood pressure, low blood cholesterol, low LDL, and high HDL.</a:t>
            </a:r>
          </a:p>
          <a:p>
            <a:pPr marL="266700" indent="0"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 Reduces insulin resistance and type 2 diabetes.</a:t>
            </a:r>
          </a:p>
          <a:p>
            <a:pPr marL="266700" indent="0"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 Reduces the risk of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breast, prostate, and colon cancers and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obesity.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50" y="1672056"/>
            <a:ext cx="3281678" cy="1617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50" y="3688280"/>
            <a:ext cx="3307530" cy="2116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7578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59" y="3789040"/>
            <a:ext cx="10969943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Link to Editing File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hlinkClick r:id="rId2"/>
              </a:rPr>
              <a:t/>
            </a:r>
            <a:br>
              <a:rPr lang="en-US" sz="2000" b="1" dirty="0">
                <a:solidFill>
                  <a:schemeClr val="bg2">
                    <a:lumMod val="50000"/>
                  </a:schemeClr>
                </a:solidFill>
                <a:hlinkClick r:id="rId2"/>
              </a:rPr>
            </a:br>
            <a:r>
              <a:rPr lang="en-US" sz="2000" dirty="0"/>
              <a:t>(Please be sure to check this file frequently for any edits or updates on all of our lectures.)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27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829" y="5445242"/>
            <a:ext cx="6623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464653"/>
                </a:solidFill>
              </a:rPr>
              <a:t>References: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Girls’ and boys’ slides.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64653"/>
                </a:solidFill>
              </a:rPr>
              <a:t>Guyton and Hall Textbook of Medical Physiology (Thirteenth Edition.)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84495" y="3212976"/>
            <a:ext cx="6526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11038" y="152400"/>
            <a:ext cx="10969943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64653"/>
                </a:solidFill>
              </a:rPr>
              <a:t>Quiz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611038" y="1993758"/>
            <a:ext cx="10969943" cy="553616"/>
          </a:xfrm>
        </p:spPr>
        <p:txBody>
          <a:bodyPr>
            <a:noAutofit/>
          </a:bodyPr>
          <a:lstStyle/>
          <a:p>
            <a:pPr algn="ctr"/>
            <a:r>
              <a:rPr lang="en-US" sz="20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https://</a:t>
            </a:r>
            <a:r>
              <a:rPr lang="en-US" sz="2000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www.onlineexambuilder.com</a:t>
            </a:r>
            <a:r>
              <a:rPr lang="en-US" sz="20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/physical-and-</a:t>
            </a:r>
            <a:r>
              <a:rPr lang="en-US" sz="2000" u="sng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psycological</a:t>
            </a:r>
            <a:r>
              <a:rPr lang="en-US" sz="20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-factors-affecting-sport-performance/exam-120808</a:t>
            </a:r>
          </a:p>
        </p:txBody>
      </p:sp>
    </p:spTree>
    <p:extLst>
      <p:ext uri="{BB962C8B-B14F-4D97-AF65-F5344CB8AC3E}">
        <p14:creationId xmlns:p14="http://schemas.microsoft.com/office/powerpoint/2010/main" val="2115096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55840" y="2152021"/>
            <a:ext cx="2304256" cy="3993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514908" y="4025041"/>
            <a:ext cx="3168352" cy="170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Contact us: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hlinkClick r:id="rId2"/>
              </a:rPr>
              <a:t>Physiology436@gmail.com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@Physiology436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8568" y="1763621"/>
            <a:ext cx="4493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The Physiology 436 Team: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520855" y="2495053"/>
            <a:ext cx="2016224" cy="114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b="1" dirty="0">
                <a:solidFill>
                  <a:schemeClr val="bg2">
                    <a:lumMod val="50000"/>
                  </a:schemeClr>
                </a:solidFill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Qaiss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Almuhaideb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Lulwah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Alshiha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5816" y="2421662"/>
            <a:ext cx="2160240" cy="248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Fahad Al Fayez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Hassan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Shammari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Ali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Subaei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Omar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Babteen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Fouad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Bahgat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Faisal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Fawaz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Muhammad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Aayed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Muhammad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Mutlaq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Waleed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Asqah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44" y="1290516"/>
            <a:ext cx="11245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schemeClr val="bg2">
                    <a:lumMod val="75000"/>
                  </a:schemeClr>
                </a:solidFill>
                <a:latin typeface="ArialMT" charset="0"/>
              </a:rPr>
              <a:t>اعمل لترسم بسمة، اعمل لتمسح دمعة، اعمل و أنت تعلم أن الله لا يضيع أجر من أحسن عملا.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8568" y="2495053"/>
            <a:ext cx="2160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Rana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Barasain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Nouf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Aloqaili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Ruba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Barnawi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Lama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Alfawzan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Heba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Alnasser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1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Metabolic Pathways in Skeletal Muscle</a:t>
            </a:r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418388"/>
            <a:ext cx="7646640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cs typeface="Aparajita" pitchFamily="34" charset="0"/>
              </a:rPr>
              <a:t>Adenosine triphosphate (</a:t>
            </a:r>
            <a:r>
              <a:rPr lang="en-US" altLang="en-US" sz="2800" dirty="0">
                <a:cs typeface="Aparajita" pitchFamily="34" charset="0"/>
              </a:rPr>
              <a:t>ATP) is the </a:t>
            </a:r>
            <a:r>
              <a:rPr lang="en-US" altLang="en-US" sz="2800" u="sng" dirty="0">
                <a:cs typeface="Aparajita" pitchFamily="34" charset="0"/>
              </a:rPr>
              <a:t>only</a:t>
            </a:r>
            <a:r>
              <a:rPr lang="en-US" altLang="en-US" sz="2800" dirty="0">
                <a:cs typeface="Aparajita" pitchFamily="34" charset="0"/>
              </a:rPr>
              <a:t> energy source used directly by muscles for contractile activities.</a:t>
            </a:r>
          </a:p>
          <a:p>
            <a:r>
              <a:rPr lang="en-US" sz="2800" dirty="0">
                <a:cs typeface="Aparajita" pitchFamily="34" charset="0"/>
              </a:rPr>
              <a:t>The </a:t>
            </a:r>
            <a:r>
              <a:rPr lang="en-US" sz="2800" b="1" dirty="0">
                <a:cs typeface="Aparajita" pitchFamily="34" charset="0"/>
              </a:rPr>
              <a:t>demand </a:t>
            </a:r>
            <a:r>
              <a:rPr lang="en-US" sz="2800" dirty="0">
                <a:cs typeface="Aparajita" pitchFamily="34" charset="0"/>
              </a:rPr>
              <a:t>and the</a:t>
            </a:r>
            <a:r>
              <a:rPr lang="en-US" sz="2800" b="1" dirty="0">
                <a:cs typeface="Aparajita" pitchFamily="34" charset="0"/>
              </a:rPr>
              <a:t> mechanism </a:t>
            </a:r>
            <a:r>
              <a:rPr lang="en-US" sz="2800" dirty="0">
                <a:cs typeface="Aparajita" pitchFamily="34" charset="0"/>
              </a:rPr>
              <a:t>of ATP production vary according to the type of work  done</a:t>
            </a:r>
          </a:p>
          <a:p>
            <a:r>
              <a:rPr lang="en-US" sz="2800" dirty="0">
                <a:cs typeface="Aparajita" pitchFamily="34" charset="0"/>
              </a:rPr>
              <a:t>At rest, a muscle cell contains a small store of ATP, but it cannot rely on this ATP once it begins contracting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cs typeface="Aparajita" pitchFamily="34" charset="0"/>
              </a:rPr>
              <a:t>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cs typeface="Aparajita" pitchFamily="34" charset="0"/>
              </a:rPr>
              <a:t>(enough for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cs typeface="Aparajita" pitchFamily="34" charset="0"/>
              </a:rPr>
              <a:t>3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cs typeface="Aparajita" pitchFamily="34" charset="0"/>
              </a:rPr>
              <a:t>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cs typeface="Aparajita" pitchFamily="34" charset="0"/>
              </a:rPr>
              <a:t>seconds) -&gt; </a:t>
            </a:r>
            <a:r>
              <a:rPr lang="en-US" sz="2800" spc="15" dirty="0">
                <a:solidFill>
                  <a:schemeClr val="bg1">
                    <a:lumMod val="65000"/>
                  </a:schemeClr>
                </a:solidFill>
                <a:cs typeface="Aparajita" pitchFamily="34" charset="0"/>
              </a:rPr>
              <a:t>(It will finish quickly so we need to regenerate it)</a:t>
            </a:r>
            <a:endParaRPr lang="en-US" sz="2800" dirty="0">
              <a:solidFill>
                <a:schemeClr val="bg1">
                  <a:lumMod val="65000"/>
                </a:schemeClr>
              </a:solidFill>
              <a:cs typeface="Aparajita" pitchFamily="34" charset="0"/>
            </a:endParaRPr>
          </a:p>
          <a:p>
            <a:r>
              <a:rPr lang="en-US" sz="2800" dirty="0">
                <a:cs typeface="Aparajita" pitchFamily="34" charset="0"/>
              </a:rPr>
              <a:t>Muscle cell must get ready for </a:t>
            </a:r>
            <a:r>
              <a:rPr lang="en-US" sz="2800" u="sng" dirty="0">
                <a:cs typeface="Aparajita" pitchFamily="34" charset="0"/>
              </a:rPr>
              <a:t>ATP production</a:t>
            </a:r>
            <a:r>
              <a:rPr lang="en-US" sz="2800" dirty="0">
                <a:cs typeface="Aparajita" pitchFamily="34" charset="0"/>
              </a:rPr>
              <a:t> to keep pace with* the increased rate of </a:t>
            </a:r>
            <a:r>
              <a:rPr lang="en-US" sz="2800" u="sng" dirty="0">
                <a:cs typeface="Aparajita" pitchFamily="34" charset="0"/>
              </a:rPr>
              <a:t>utilization.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To keep pace with : </a:t>
            </a:r>
            <a:r>
              <a:rPr lang="ar-SA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لمواكبة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نتيجة بحث الصور عن ‪atp molecule structure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844824"/>
            <a:ext cx="3672408" cy="311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63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3392" y="1340768"/>
            <a:ext cx="7704856" cy="4704224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90600"/>
          </a:xfrm>
        </p:spPr>
        <p:txBody>
          <a:bodyPr>
            <a:normAutofit/>
          </a:bodyPr>
          <a:lstStyle/>
          <a:p>
            <a:r>
              <a:rPr lang="en-US" altLang="en-US" dirty="0"/>
              <a:t>Energy for Muscle Contraction</a:t>
            </a:r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23392" y="1418590"/>
            <a:ext cx="7848872" cy="493776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cs typeface="Aparajita" pitchFamily="34" charset="0"/>
              </a:rPr>
              <a:t>Mitochondria in the muscle converts glucose, fatty acids, and amino acids into ATP: 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cs typeface="Aparajita" pitchFamily="34" charset="0"/>
              </a:rPr>
              <a:t>(ATP = Adenosine Tri-Phosphate =  Adenosine-PO3 ~ PO3 ~ PO3)</a:t>
            </a:r>
          </a:p>
          <a:p>
            <a:r>
              <a:rPr lang="en-US" sz="2400" dirty="0">
                <a:cs typeface="Aparajita" pitchFamily="34" charset="0"/>
              </a:rPr>
              <a:t>Each of the </a:t>
            </a:r>
            <a:r>
              <a:rPr lang="en-US" sz="2400" u="sng" dirty="0">
                <a:cs typeface="Aparajita" pitchFamily="34" charset="0"/>
              </a:rPr>
              <a:t>last 2 high energy phosphate bonds</a:t>
            </a:r>
            <a:r>
              <a:rPr lang="en-US" sz="2400" dirty="0">
                <a:cs typeface="Aparajita" pitchFamily="34" charset="0"/>
              </a:rPr>
              <a:t> in ATP  stores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cs typeface="Aparajita" pitchFamily="34" charset="0"/>
              </a:rPr>
              <a:t>7300</a:t>
            </a:r>
            <a:r>
              <a:rPr lang="en-US" sz="2400" dirty="0">
                <a:cs typeface="Aparajita" pitchFamily="34" charset="0"/>
              </a:rPr>
              <a:t> calories per mole of ATP. </a:t>
            </a:r>
            <a:endParaRPr lang="en-US" altLang="en-US" sz="2400" dirty="0">
              <a:cs typeface="Aparajita" pitchFamily="34" charset="0"/>
            </a:endParaRPr>
          </a:p>
          <a:p>
            <a:r>
              <a:rPr lang="en-US" sz="2400" dirty="0">
                <a:cs typeface="Aparajita" pitchFamily="34" charset="0"/>
              </a:rPr>
              <a:t>All ATP stored in the muscle is sufficient for </a:t>
            </a:r>
            <a:r>
              <a:rPr lang="en-US" sz="2400" dirty="0">
                <a:solidFill>
                  <a:srgbClr val="C00000"/>
                </a:solidFill>
                <a:cs typeface="Aparajita" pitchFamily="34" charset="0"/>
              </a:rPr>
              <a:t>only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cs typeface="Aparajita" pitchFamily="34" charset="0"/>
              </a:rPr>
              <a:t>3 </a:t>
            </a:r>
            <a:r>
              <a:rPr lang="en-US" sz="2400" dirty="0">
                <a:solidFill>
                  <a:srgbClr val="C00000"/>
                </a:solidFill>
                <a:cs typeface="Aparajita" pitchFamily="34" charset="0"/>
              </a:rPr>
              <a:t> seconds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cs typeface="Aparajita" pitchFamily="34" charset="0"/>
              </a:rPr>
              <a:t>(the number will vary) </a:t>
            </a:r>
            <a:r>
              <a:rPr lang="en-US" sz="2400" dirty="0">
                <a:cs typeface="Aparajita" pitchFamily="34" charset="0"/>
              </a:rPr>
              <a:t>of muscle  power. (Enough for one half of a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cs typeface="Aparajita" pitchFamily="34" charset="0"/>
              </a:rPr>
              <a:t>50</a:t>
            </a:r>
            <a:r>
              <a:rPr lang="en-US" sz="2400" dirty="0">
                <a:cs typeface="Aparajita" pitchFamily="34" charset="0"/>
              </a:rPr>
              <a:t>-meter dash)</a:t>
            </a:r>
          </a:p>
          <a:p>
            <a:endParaRPr lang="en-US" sz="2400" dirty="0">
              <a:cs typeface="Aparajita" pitchFamily="34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cs typeface="Aparajita" pitchFamily="34" charset="0"/>
              </a:rPr>
              <a:t>So resting muscles must have energy stored in other ways: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00000"/>
                </a:solidFill>
                <a:cs typeface="Aparajita" pitchFamily="34" charset="0"/>
              </a:rPr>
              <a:t> 1. </a:t>
            </a:r>
            <a:r>
              <a:rPr lang="en-US" altLang="en-US" sz="2400" dirty="0" err="1">
                <a:solidFill>
                  <a:srgbClr val="000000"/>
                </a:solidFill>
                <a:cs typeface="Aparajita" pitchFamily="34" charset="0"/>
              </a:rPr>
              <a:t>Creatine</a:t>
            </a:r>
            <a:r>
              <a:rPr lang="en-US" altLang="en-US" sz="2400" dirty="0">
                <a:solidFill>
                  <a:srgbClr val="000000"/>
                </a:solidFill>
                <a:cs typeface="Aparajita" pitchFamily="34" charset="0"/>
              </a:rPr>
              <a:t> Phosphate (CP) 2. Glycogen</a:t>
            </a: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cs typeface="Aparajita" pitchFamily="34" charset="0"/>
              </a:rPr>
              <a:t> 3. Fat &amp; amino acids</a:t>
            </a:r>
            <a:r>
              <a:rPr lang="en-US" altLang="en-US" sz="2400" dirty="0">
                <a:solidFill>
                  <a:srgbClr val="000000"/>
                </a:solidFill>
                <a:cs typeface="Aparajita" pitchFamily="34" charset="0"/>
              </a:rPr>
              <a:t>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SA" sz="2400" dirty="0"/>
          </a:p>
        </p:txBody>
      </p:sp>
      <p:pic>
        <p:nvPicPr>
          <p:cNvPr id="5" name="Picture 7" descr="Muscle Energet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955" y="1324439"/>
            <a:ext cx="361419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19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Muscle Metabolic System in Exercise </a:t>
            </a:r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5494" y="1373622"/>
            <a:ext cx="6144562" cy="1405848"/>
          </a:xfrm>
        </p:spPr>
        <p:txBody>
          <a:bodyPr>
            <a:normAutofit/>
          </a:bodyPr>
          <a:lstStyle/>
          <a:p>
            <a:r>
              <a:rPr lang="en-US" sz="2000" dirty="0"/>
              <a:t>There are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2000" dirty="0"/>
              <a:t> metabolic systems exceedingly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(extremely, very) </a:t>
            </a:r>
            <a:r>
              <a:rPr lang="en-US" sz="2000" dirty="0"/>
              <a:t>important in understanding the limits of physical activity, those are:-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</a:t>
            </a:r>
            <a:endParaRPr lang="ar-SA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58116586"/>
              </p:ext>
            </p:extLst>
          </p:nvPr>
        </p:nvGraphicFramePr>
        <p:xfrm>
          <a:off x="456946" y="3076673"/>
          <a:ext cx="6768752" cy="31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55494" y="2924944"/>
            <a:ext cx="6144562" cy="3024336"/>
          </a:xfrm>
          <a:prstGeom prst="rect">
            <a:avLst/>
          </a:prstGeom>
          <a:solidFill>
            <a:schemeClr val="accent2">
              <a:alpha val="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 t="12369" r="7077" b="9639"/>
          <a:stretch/>
        </p:blipFill>
        <p:spPr bwMode="auto">
          <a:xfrm>
            <a:off x="6744072" y="1301614"/>
            <a:ext cx="5328592" cy="464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54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ATP Regeneration</a:t>
            </a:r>
            <a:endParaRPr lang="ar-S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841648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 begin to exercise, we almost immediately use our stored ATP within a few seconds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SA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766938638"/>
              </p:ext>
            </p:extLst>
          </p:nvPr>
        </p:nvGraphicFramePr>
        <p:xfrm>
          <a:off x="479376" y="2060848"/>
          <a:ext cx="748883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 t="12369" r="7077" b="9639"/>
          <a:stretch/>
        </p:blipFill>
        <p:spPr bwMode="auto">
          <a:xfrm>
            <a:off x="8094546" y="2060848"/>
            <a:ext cx="3870703" cy="413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999656" y="5589240"/>
            <a:ext cx="430929" cy="35165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14793" y="5589240"/>
            <a:ext cx="357376" cy="35165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31944" y="5867980"/>
            <a:ext cx="209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Fast and limited </a:t>
            </a:r>
          </a:p>
        </p:txBody>
      </p:sp>
    </p:spTree>
    <p:extLst>
      <p:ext uri="{BB962C8B-B14F-4D97-AF65-F5344CB8AC3E}">
        <p14:creationId xmlns:p14="http://schemas.microsoft.com/office/powerpoint/2010/main" val="153953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416" y="1844824"/>
            <a:ext cx="10332001" cy="3456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3528" y="183667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Immediate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2192" y="227768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Short-term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2304" y="29969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Long-term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Energy Systems</a:t>
            </a:r>
          </a:p>
        </p:txBody>
      </p:sp>
    </p:spTree>
    <p:extLst>
      <p:ext uri="{BB962C8B-B14F-4D97-AF65-F5344CB8AC3E}">
        <p14:creationId xmlns:p14="http://schemas.microsoft.com/office/powerpoint/2010/main" val="307765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039" y="1465087"/>
            <a:ext cx="5937721" cy="4340177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1-Phosphocreatine-creatine System (</a:t>
            </a:r>
            <a:r>
              <a:rPr lang="en-US" dirty="0" err="1"/>
              <a:t>Creatine</a:t>
            </a:r>
            <a:r>
              <a:rPr lang="en-US" dirty="0"/>
              <a:t> Po3):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21874" y="1465088"/>
            <a:ext cx="5761886" cy="4891262"/>
          </a:xfrm>
        </p:spPr>
        <p:txBody>
          <a:bodyPr>
            <a:normAutofit/>
          </a:bodyPr>
          <a:lstStyle/>
          <a:p>
            <a:r>
              <a:rPr lang="en-US" dirty="0"/>
              <a:t>CP: Contain high energy phosphate bond has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10,300 </a:t>
            </a:r>
            <a:r>
              <a:rPr lang="en-US" dirty="0"/>
              <a:t>calories/mole</a:t>
            </a:r>
          </a:p>
          <a:p>
            <a:r>
              <a:rPr lang="en-US" dirty="0"/>
              <a:t>Most muscle cells have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2-4 </a:t>
            </a:r>
            <a:r>
              <a:rPr lang="en-US" dirty="0"/>
              <a:t>times as much CP as ATP</a:t>
            </a:r>
          </a:p>
          <a:p>
            <a:r>
              <a:rPr lang="en-US" dirty="0"/>
              <a:t>Energy transfer from CP to ATP occurs within a small </a:t>
            </a:r>
            <a:r>
              <a:rPr lang="en-US" u="sng" dirty="0"/>
              <a:t>fraction of a second.</a:t>
            </a:r>
          </a:p>
          <a:p>
            <a:r>
              <a:rPr lang="en-US" dirty="0"/>
              <a:t>Energy of muscle CP is immediately available for contraction just as stored energy of ATP.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Product: 1 ATP</a:t>
            </a:r>
          </a:p>
          <a:p>
            <a:endParaRPr lang="en-US" dirty="0"/>
          </a:p>
        </p:txBody>
      </p:sp>
      <p:pic>
        <p:nvPicPr>
          <p:cNvPr id="9" name="Picture 16" descr="figure_09_19a_unlabe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"/>
          <a:stretch>
            <a:fillRect/>
          </a:stretch>
        </p:blipFill>
        <p:spPr bwMode="auto">
          <a:xfrm>
            <a:off x="6459595" y="1494117"/>
            <a:ext cx="5325008" cy="434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013836" y="1506354"/>
            <a:ext cx="279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Direct phosphorylation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42949" y="363265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Creatine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942949" y="1890283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Coupled reaction of creatine </a:t>
            </a:r>
          </a:p>
          <a:p>
            <a:r>
              <a:rPr lang="en-US" b="1" dirty="0"/>
              <a:t>Phosphate (CP) and ADP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24570" y="2808414"/>
            <a:ext cx="112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Energy source: CP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35354" y="3231226"/>
            <a:ext cx="1793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Creatine kinase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70962" y="4501605"/>
            <a:ext cx="3680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Oxygen use: None</a:t>
            </a:r>
          </a:p>
          <a:p>
            <a:r>
              <a:rPr lang="en-US" b="1" dirty="0"/>
              <a:t>Products: 1 ATP per CP, creatine</a:t>
            </a:r>
          </a:p>
          <a:p>
            <a:r>
              <a:rPr lang="en-US" b="1" dirty="0"/>
              <a:t>Duration of energy provided:</a:t>
            </a:r>
          </a:p>
          <a:p>
            <a:r>
              <a:rPr lang="en-US" b="1" dirty="0"/>
              <a:t>15 seconds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674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828" y="1389054"/>
            <a:ext cx="6791304" cy="4104456"/>
          </a:xfrm>
          <a:prstGeom prst="rect">
            <a:avLst/>
          </a:prstGeom>
          <a:solidFill>
            <a:schemeClr val="accent2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609600" y="1389054"/>
            <a:ext cx="6350496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13" indent="-274313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26" indent="-274313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39" indent="-228594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53" indent="-228594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-228594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879" indent="-182875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30" indent="-182875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82875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Formed of combined amounts of cell </a:t>
            </a:r>
            <a:r>
              <a:rPr lang="en-US" u="sng" dirty="0"/>
              <a:t>ATP + CP</a:t>
            </a:r>
          </a:p>
          <a:p>
            <a:r>
              <a:rPr lang="en-US" dirty="0"/>
              <a:t>Together provide maximal muscle power for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8-10 </a:t>
            </a:r>
            <a:r>
              <a:rPr lang="en-US" dirty="0"/>
              <a:t>seconds </a:t>
            </a:r>
          </a:p>
          <a:p>
            <a:pPr marL="0" indent="0">
              <a:buNone/>
            </a:pPr>
            <a:r>
              <a:rPr lang="en-US" dirty="0"/>
              <a:t> (enough for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100 </a:t>
            </a:r>
            <a:r>
              <a:rPr lang="en-US" dirty="0"/>
              <a:t>meter run)</a:t>
            </a:r>
          </a:p>
          <a:p>
            <a:r>
              <a:rPr lang="en-US" dirty="0"/>
              <a:t>Energy of </a:t>
            </a:r>
            <a:r>
              <a:rPr lang="en-US" dirty="0" err="1"/>
              <a:t>phosphagen</a:t>
            </a:r>
            <a:r>
              <a:rPr lang="en-US" dirty="0"/>
              <a:t> system is useful for maximal short bursts of muscle power (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8-10 </a:t>
            </a:r>
            <a:r>
              <a:rPr lang="en-US" dirty="0"/>
              <a:t>seconds).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(Severe exercise for short duration)</a:t>
            </a:r>
          </a:p>
        </p:txBody>
      </p:sp>
      <p:pic>
        <p:nvPicPr>
          <p:cNvPr id="7" name="Picture 8" descr="نتيجة بحث الصور عن ‪short burst of exercise images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08" y="1224724"/>
            <a:ext cx="3974232" cy="427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60450"/>
            <a:ext cx="10972800" cy="990600"/>
          </a:xfrm>
        </p:spPr>
        <p:txBody>
          <a:bodyPr>
            <a:noAutofit/>
          </a:bodyPr>
          <a:lstStyle/>
          <a:p>
            <a:r>
              <a:rPr lang="en-US" dirty="0" err="1"/>
              <a:t>Phosphagen</a:t>
            </a:r>
            <a:r>
              <a:rPr lang="en-US" dirty="0"/>
              <a:t> Energy System:</a:t>
            </a:r>
          </a:p>
        </p:txBody>
      </p:sp>
    </p:spTree>
    <p:extLst>
      <p:ext uri="{BB962C8B-B14F-4D97-AF65-F5344CB8AC3E}">
        <p14:creationId xmlns:p14="http://schemas.microsoft.com/office/powerpoint/2010/main" val="1835356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2280</Words>
  <Application>Microsoft Macintosh PowerPoint</Application>
  <PresentationFormat>Widescreen</PresentationFormat>
  <Paragraphs>307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Aparajita</vt:lpstr>
      <vt:lpstr>Arial Black</vt:lpstr>
      <vt:lpstr>ArialMT</vt:lpstr>
      <vt:lpstr>Bookman Old Style</vt:lpstr>
      <vt:lpstr>Calibri</vt:lpstr>
      <vt:lpstr>Courier New</vt:lpstr>
      <vt:lpstr>Gill Sans MT</vt:lpstr>
      <vt:lpstr>Gill Sans MT (Body)</vt:lpstr>
      <vt:lpstr>MS PGothic</vt:lpstr>
      <vt:lpstr>Times New Roman</vt:lpstr>
      <vt:lpstr>Wingdings</vt:lpstr>
      <vt:lpstr>Wingdings 3</vt:lpstr>
      <vt:lpstr>Arial</vt:lpstr>
      <vt:lpstr>Origin</vt:lpstr>
      <vt:lpstr>PowerPoint Presentation</vt:lpstr>
      <vt:lpstr>Objectives </vt:lpstr>
      <vt:lpstr>Metabolic Pathways in Skeletal Muscle</vt:lpstr>
      <vt:lpstr>Energy for Muscle Contraction</vt:lpstr>
      <vt:lpstr>Muscle Metabolic System in Exercise </vt:lpstr>
      <vt:lpstr>ATP Regeneration</vt:lpstr>
      <vt:lpstr>Interaction of Energy Systems</vt:lpstr>
      <vt:lpstr>1-Phosphocreatine-creatine System (Creatine Po3):</vt:lpstr>
      <vt:lpstr>Phosphagen Energy System:</vt:lpstr>
      <vt:lpstr>2- Anaerobic Glycolysis  (Glycogen-Lactic Acid System) Without Oxygen:  </vt:lpstr>
      <vt:lpstr>Anaerobic Glycolysis  (Glycogen-Lactic Acid System)</vt:lpstr>
      <vt:lpstr>3- Aerobic Metabolism (With Oxygen):</vt:lpstr>
      <vt:lpstr>Comparing the Energy Supply of the 1. Phosphagen, 2. Anaerobic, and 3. Aerobic Systems </vt:lpstr>
      <vt:lpstr>Comparison of Energy Sources Used During Short-Duration Exercise and Prolonged-Duration Exercise</vt:lpstr>
      <vt:lpstr>Extra From Team435 </vt:lpstr>
      <vt:lpstr>PowerPoint Presentation</vt:lpstr>
      <vt:lpstr>Recovery of Aerobic System After Exercise (Oxygen Debt)</vt:lpstr>
      <vt:lpstr>Oxygen Debt</vt:lpstr>
      <vt:lpstr>Oxygen Debt</vt:lpstr>
      <vt:lpstr>Recovery of Muscle Glycogen</vt:lpstr>
      <vt:lpstr>Nutrients Used During Muscle Activity</vt:lpstr>
      <vt:lpstr>        Effects of Smoking on Pulmonary Ventilation in Exercise</vt:lpstr>
      <vt:lpstr>Effects of Heart Disease and Old Age on Athletic Performance</vt:lpstr>
      <vt:lpstr>Effect of Body Fluids and Salts in Exercise</vt:lpstr>
      <vt:lpstr>Drugs and Athletes</vt:lpstr>
      <vt:lpstr>Body Fitness Prolongs Life</vt:lpstr>
      <vt:lpstr>Link to Editing File  (Please be sure to check this file frequently for any edits or updates on all of our lectures.) </vt:lpstr>
      <vt:lpstr>Thank you!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Microsoft Office User</cp:lastModifiedBy>
  <cp:revision>680</cp:revision>
  <dcterms:created xsi:type="dcterms:W3CDTF">2016-09-07T16:15:34Z</dcterms:created>
  <dcterms:modified xsi:type="dcterms:W3CDTF">2017-01-10T17:23:36Z</dcterms:modified>
</cp:coreProperties>
</file>