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741" r:id="rId4"/>
  </p:sldMasterIdLst>
  <p:notesMasterIdLst>
    <p:notesMasterId r:id="rId28"/>
  </p:notesMasterIdLst>
  <p:handoutMasterIdLst>
    <p:handoutMasterId r:id="rId29"/>
  </p:handoutMasterIdLst>
  <p:sldIdLst>
    <p:sldId id="256" r:id="rId5"/>
    <p:sldId id="257" r:id="rId6"/>
    <p:sldId id="258" r:id="rId7"/>
    <p:sldId id="265" r:id="rId8"/>
    <p:sldId id="278" r:id="rId9"/>
    <p:sldId id="260" r:id="rId10"/>
    <p:sldId id="259" r:id="rId11"/>
    <p:sldId id="268" r:id="rId12"/>
    <p:sldId id="269" r:id="rId13"/>
    <p:sldId id="270" r:id="rId14"/>
    <p:sldId id="262" r:id="rId15"/>
    <p:sldId id="279" r:id="rId16"/>
    <p:sldId id="271" r:id="rId17"/>
    <p:sldId id="272" r:id="rId18"/>
    <p:sldId id="273" r:id="rId19"/>
    <p:sldId id="274" r:id="rId20"/>
    <p:sldId id="276" r:id="rId21"/>
    <p:sldId id="267" r:id="rId22"/>
    <p:sldId id="275" r:id="rId23"/>
    <p:sldId id="280" r:id="rId24"/>
    <p:sldId id="277" r:id="rId25"/>
    <p:sldId id="263" r:id="rId26"/>
    <p:sldId id="264" r:id="rId27"/>
  </p:sldIdLst>
  <p:sldSz cx="10287000" cy="6858000" type="35mm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FF1CE12-B100-0000-0000-000000000002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1" autoAdjust="0"/>
    <p:restoredTop sz="86410"/>
  </p:normalViewPr>
  <p:slideViewPr>
    <p:cSldViewPr>
      <p:cViewPr varScale="1">
        <p:scale>
          <a:sx n="73" d="100"/>
          <a:sy n="73" d="100"/>
        </p:scale>
        <p:origin x="-1288" y="-112"/>
      </p:cViewPr>
      <p:guideLst>
        <p:guide orient="horz" pos="2160"/>
        <p:guide pos="324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5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2/13/17 </a:t>
            </a:fld>
            <a:endParaRPr lang="en-US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788178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2/13/17 </a:t>
            </a:fld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862622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4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83817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5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83817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7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838176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22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95247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02870" y="101600"/>
            <a:ext cx="100812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2/13/17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8621" y="2942602"/>
            <a:ext cx="8041422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519233" y="2944634"/>
            <a:ext cx="1339142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676803" y="3136658"/>
            <a:ext cx="1024002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501169" y="3055622"/>
            <a:ext cx="7816326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0179" y="4625268"/>
            <a:ext cx="85725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9550" y="4559277"/>
            <a:ext cx="7599562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6342" y="3139440"/>
            <a:ext cx="7605977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156" y="4648200"/>
            <a:ext cx="737235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293" y="3227034"/>
            <a:ext cx="7458075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2/13/17 </a:t>
            </a:fld>
            <a:endParaRPr lang="en-US" sz="1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19415" y="228600"/>
            <a:ext cx="209169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824629" y="351410"/>
            <a:ext cx="1881264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29650" y="395428"/>
            <a:ext cx="1671222" cy="5788981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381000"/>
            <a:ext cx="6943725" cy="5791201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2/13/17 </a:t>
            </a:fld>
            <a:endParaRPr lang="en-US" sz="1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2/13/17 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102870" y="101600"/>
            <a:ext cx="100812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2/13/17 </a:t>
            </a:fld>
            <a:endParaRPr lang="en-US" sz="1000" dirty="0" smtClean="0"/>
          </a:p>
        </p:txBody>
      </p:sp>
      <p:sp>
        <p:nvSpPr>
          <p:cNvPr id="13" name="Rectangle 12"/>
          <p:cNvSpPr/>
          <p:nvPr/>
        </p:nvSpPr>
        <p:spPr>
          <a:xfrm>
            <a:off x="508473" y="2946400"/>
            <a:ext cx="9298305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38613" y="3048000"/>
            <a:ext cx="903802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513" y="3200400"/>
            <a:ext cx="8658225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759933" y="4541521"/>
            <a:ext cx="8795385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513" y="4607511"/>
            <a:ext cx="8658225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0227" y="3124200"/>
            <a:ext cx="87947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94" y="408373"/>
            <a:ext cx="9293256" cy="1039427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394" y="1719071"/>
            <a:ext cx="4543425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719071"/>
            <a:ext cx="4543425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2/13/17 </a:t>
            </a:fld>
            <a:endParaRPr lang="en-US" sz="10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394" y="408373"/>
            <a:ext cx="9293256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394" y="1722438"/>
            <a:ext cx="454521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394" y="2438400"/>
            <a:ext cx="4545212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4" y="1722438"/>
            <a:ext cx="4546997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4" y="2438400"/>
            <a:ext cx="4546997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2/13/17 </a:t>
            </a:fld>
            <a:endParaRPr lang="en-US" sz="1000" dirty="0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smtClean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2/13/17 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102870" y="101600"/>
            <a:ext cx="100812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2/13/17 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102870" y="101600"/>
            <a:ext cx="100812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1975" y="685800"/>
            <a:ext cx="51435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2/13/17 </a:t>
            </a:fld>
            <a:endParaRPr lang="en-US" sz="1000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30038" y="1505712"/>
            <a:ext cx="3056137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61276" y="1642472"/>
            <a:ext cx="2793661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5125" y="2971800"/>
            <a:ext cx="2585963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125" y="1734312"/>
            <a:ext cx="2585963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102870" y="101600"/>
            <a:ext cx="100812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1525" y="621437"/>
            <a:ext cx="874395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2/13/17 </a:t>
            </a:fld>
            <a:endParaRPr lang="en-US" sz="10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  <p:sp>
        <p:nvSpPr>
          <p:cNvPr id="10" name="Rectangle 9"/>
          <p:cNvSpPr/>
          <p:nvPr/>
        </p:nvSpPr>
        <p:spPr>
          <a:xfrm>
            <a:off x="771525" y="4953000"/>
            <a:ext cx="874395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57249" y="5029200"/>
            <a:ext cx="8550861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n-US" sz="1000" smtClean="0"/>
          </a:p>
        </p:txBody>
      </p:sp>
      <p:sp>
        <p:nvSpPr>
          <p:cNvPr id="13" name="Rectangle 12"/>
          <p:cNvSpPr/>
          <p:nvPr/>
        </p:nvSpPr>
        <p:spPr>
          <a:xfrm>
            <a:off x="1028700" y="5638800"/>
            <a:ext cx="8244578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81288" y="5074920"/>
            <a:ext cx="8939403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825" y="5656557"/>
            <a:ext cx="8150328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5105401"/>
            <a:ext cx="8244578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0287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102870" y="101600"/>
            <a:ext cx="1008126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752601"/>
            <a:ext cx="92583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C14FD69-4A85-4715-A222-ABB225B63BC6}" type="datetimeFigureOut">
              <a:rPr lang="en-US" smtClean="0"/>
              <a:pPr/>
              <a:t>2/13/17 </a:t>
            </a:fld>
            <a:endParaRPr lang="en-US" sz="1000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4725" y="6356351"/>
            <a:ext cx="32575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 algn="ctr"/>
            <a:endParaRPr lang="en-US" sz="100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350" y="6356351"/>
            <a:ext cx="2400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308610" y="278166"/>
            <a:ext cx="966978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19471" y="372862"/>
            <a:ext cx="9428085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394" y="408373"/>
            <a:ext cx="9293256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66700" y="228600"/>
            <a:ext cx="7372350" cy="4572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chemeClr val="tx2"/>
                </a:solidFill>
              </a:rPr>
              <a:t>Respiratory block</a:t>
            </a:r>
            <a:endParaRPr lang="en-US" sz="2400" b="1" dirty="0">
              <a:solidFill>
                <a:schemeClr val="tx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Phospholipids of clinical significance</a:t>
            </a:r>
            <a:endParaRPr lang="en-US" dirty="0"/>
          </a:p>
        </p:txBody>
      </p:sp>
      <p:sp>
        <p:nvSpPr>
          <p:cNvPr id="4" name="Subtitle 1"/>
          <p:cNvSpPr txBox="1">
            <a:spLocks/>
          </p:cNvSpPr>
          <p:nvPr/>
        </p:nvSpPr>
        <p:spPr>
          <a:xfrm>
            <a:off x="875556" y="4800600"/>
            <a:ext cx="7372350" cy="45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 cap="all" spc="30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 smtClean="0"/>
              <a:t>Dr. </a:t>
            </a:r>
            <a:r>
              <a:rPr lang="en-US" sz="2400" b="1" dirty="0" err="1" smtClean="0"/>
              <a:t>usman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ghani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67303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752601"/>
            <a:ext cx="5391150" cy="480059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/>
              <a:t>Platelet activating factor (PAF)</a:t>
            </a:r>
          </a:p>
          <a:p>
            <a:r>
              <a:rPr lang="en-US" sz="2800" dirty="0"/>
              <a:t>Binds to cell surface receptors</a:t>
            </a:r>
          </a:p>
          <a:p>
            <a:r>
              <a:rPr lang="en-US" sz="2800" dirty="0"/>
              <a:t>Triggers thrombotic and acute inflammatory reaction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700" y="2299500"/>
            <a:ext cx="4305300" cy="349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667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Role of PC</a:t>
            </a:r>
            <a:r>
              <a:rPr lang="en-US" dirty="0"/>
              <a:t> </a:t>
            </a:r>
            <a:r>
              <a:rPr lang="en-US" dirty="0" smtClean="0"/>
              <a:t>in</a:t>
            </a:r>
            <a:br>
              <a:rPr lang="en-US" dirty="0" smtClean="0"/>
            </a:br>
            <a:r>
              <a:rPr lang="en-US" dirty="0" smtClean="0"/>
              <a:t>Lung surfactant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752601"/>
            <a:ext cx="9829800" cy="4800599"/>
          </a:xfrm>
        </p:spPr>
        <p:txBody>
          <a:bodyPr>
            <a:noAutofit/>
          </a:bodyPr>
          <a:lstStyle/>
          <a:p>
            <a:r>
              <a:rPr lang="en-US" sz="3200" dirty="0" smtClean="0"/>
              <a:t>Lung surfactant is a complex mixture of:</a:t>
            </a:r>
          </a:p>
          <a:p>
            <a:pPr lvl="1"/>
            <a:r>
              <a:rPr lang="en-US" sz="3200" dirty="0" smtClean="0"/>
              <a:t>Lipids (90%) including </a:t>
            </a:r>
            <a:r>
              <a:rPr lang="en-US" sz="3200" dirty="0" err="1">
                <a:solidFill>
                  <a:srgbClr val="FF6600"/>
                </a:solidFill>
              </a:rPr>
              <a:t>Dipalmitoyl</a:t>
            </a:r>
            <a:r>
              <a:rPr lang="en-US" sz="3200" dirty="0" err="1"/>
              <a:t>phosphatidyl</a:t>
            </a:r>
            <a:r>
              <a:rPr lang="en-US" sz="3200" dirty="0" err="1">
                <a:solidFill>
                  <a:srgbClr val="FF6600"/>
                </a:solidFill>
              </a:rPr>
              <a:t>choline</a:t>
            </a:r>
            <a:r>
              <a:rPr lang="en-US" sz="3200" dirty="0"/>
              <a:t> (DPPC</a:t>
            </a:r>
            <a:r>
              <a:rPr lang="en-US" sz="3200" dirty="0" smtClean="0"/>
              <a:t>)</a:t>
            </a:r>
          </a:p>
          <a:p>
            <a:pPr lvl="1"/>
            <a:r>
              <a:rPr lang="en-US" sz="3200" dirty="0" smtClean="0"/>
              <a:t>Proteins (10%)</a:t>
            </a:r>
          </a:p>
          <a:p>
            <a:r>
              <a:rPr lang="en-US" sz="3200" dirty="0" smtClean="0"/>
              <a:t>Alveolar cells of the lungs are lined </a:t>
            </a:r>
            <a:r>
              <a:rPr lang="en-US" sz="3200" dirty="0"/>
              <a:t>by </a:t>
            </a:r>
            <a:r>
              <a:rPr lang="en-US" sz="3200" dirty="0" smtClean="0"/>
              <a:t>the </a:t>
            </a:r>
            <a:r>
              <a:rPr lang="en-US" sz="3200" dirty="0"/>
              <a:t>extracellular fluid </a:t>
            </a:r>
            <a:r>
              <a:rPr lang="en-US" sz="3200" dirty="0" smtClean="0"/>
              <a:t>layer</a:t>
            </a:r>
          </a:p>
          <a:p>
            <a:r>
              <a:rPr lang="en-US" sz="3200" dirty="0" smtClean="0"/>
              <a:t>Alveolar cells secrete DPPC (a major lung surfactant)</a:t>
            </a:r>
          </a:p>
        </p:txBody>
      </p:sp>
    </p:spTree>
    <p:extLst>
      <p:ext uri="{BB962C8B-B14F-4D97-AF65-F5344CB8AC3E}">
        <p14:creationId xmlns:p14="http://schemas.microsoft.com/office/powerpoint/2010/main" val="17892616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Role of PC</a:t>
            </a:r>
            <a:r>
              <a:rPr lang="en-US" dirty="0"/>
              <a:t> </a:t>
            </a:r>
            <a:r>
              <a:rPr lang="en-US" dirty="0" smtClean="0"/>
              <a:t>in</a:t>
            </a:r>
            <a:br>
              <a:rPr lang="en-US" dirty="0" smtClean="0"/>
            </a:br>
            <a:r>
              <a:rPr lang="en-US" dirty="0" smtClean="0"/>
              <a:t>Lung surfactant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752601"/>
            <a:ext cx="9829800" cy="4800599"/>
          </a:xfrm>
        </p:spPr>
        <p:txBody>
          <a:bodyPr>
            <a:noAutofit/>
          </a:bodyPr>
          <a:lstStyle/>
          <a:p>
            <a:endParaRPr lang="en-US" sz="2600" dirty="0" smtClean="0"/>
          </a:p>
          <a:p>
            <a:r>
              <a:rPr lang="en-US" sz="3200" dirty="0" smtClean="0"/>
              <a:t>Surfactant decreases the surface tension of the fluid layer</a:t>
            </a:r>
          </a:p>
          <a:p>
            <a:endParaRPr lang="en-US" sz="3200" dirty="0" smtClean="0"/>
          </a:p>
          <a:p>
            <a:r>
              <a:rPr lang="en-US" sz="3200" dirty="0" smtClean="0"/>
              <a:t>Reduces pressure needed to re-inflate alveoli</a:t>
            </a:r>
          </a:p>
          <a:p>
            <a:endParaRPr lang="en-US" sz="3200" dirty="0" smtClean="0"/>
          </a:p>
          <a:p>
            <a:r>
              <a:rPr lang="en-US" sz="3200" dirty="0" smtClean="0"/>
              <a:t>Prevents alveolar collapse (atelectasis)</a:t>
            </a:r>
          </a:p>
        </p:txBody>
      </p:sp>
    </p:spTree>
    <p:extLst>
      <p:ext uri="{BB962C8B-B14F-4D97-AF65-F5344CB8AC3E}">
        <p14:creationId xmlns:p14="http://schemas.microsoft.com/office/powerpoint/2010/main" val="91118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Role of PC</a:t>
            </a:r>
            <a:r>
              <a:rPr lang="en-US" dirty="0"/>
              <a:t> </a:t>
            </a:r>
            <a:r>
              <a:rPr lang="en-US" dirty="0" smtClean="0"/>
              <a:t>in</a:t>
            </a:r>
            <a:br>
              <a:rPr lang="en-US" dirty="0" smtClean="0"/>
            </a:br>
            <a:r>
              <a:rPr lang="en-US" dirty="0" smtClean="0"/>
              <a:t>Lung surfactant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14300" indent="0">
              <a:buNone/>
            </a:pPr>
            <a:r>
              <a:rPr lang="en-US" sz="3200" dirty="0" smtClean="0">
                <a:solidFill>
                  <a:srgbClr val="FF6600"/>
                </a:solidFill>
              </a:rPr>
              <a:t>Respiratory </a:t>
            </a:r>
            <a:r>
              <a:rPr lang="en-US" sz="3200" dirty="0">
                <a:solidFill>
                  <a:srgbClr val="FF6600"/>
                </a:solidFill>
              </a:rPr>
              <a:t>distress syndrome (RDS</a:t>
            </a:r>
            <a:r>
              <a:rPr lang="en-US" sz="3200" dirty="0" smtClean="0">
                <a:solidFill>
                  <a:srgbClr val="FF6600"/>
                </a:solidFill>
              </a:rPr>
              <a:t>)</a:t>
            </a:r>
          </a:p>
          <a:p>
            <a:r>
              <a:rPr lang="en-US" sz="3200" dirty="0"/>
              <a:t>I</a:t>
            </a:r>
            <a:r>
              <a:rPr lang="en-US" sz="3200" dirty="0" smtClean="0"/>
              <a:t>n </a:t>
            </a:r>
            <a:r>
              <a:rPr lang="en-US" sz="3200" dirty="0"/>
              <a:t>preterm </a:t>
            </a:r>
            <a:r>
              <a:rPr lang="en-US" sz="3200" dirty="0" smtClean="0"/>
              <a:t>infants due </a:t>
            </a:r>
            <a:r>
              <a:rPr lang="en-US" sz="3200" dirty="0"/>
              <a:t>to deficiency of lung surfactant</a:t>
            </a:r>
          </a:p>
          <a:p>
            <a:r>
              <a:rPr lang="en-US" sz="3200" dirty="0"/>
              <a:t>A major cause of neonatal </a:t>
            </a:r>
            <a:r>
              <a:rPr lang="en-US" sz="3200" dirty="0" smtClean="0"/>
              <a:t>death</a:t>
            </a:r>
          </a:p>
          <a:p>
            <a:r>
              <a:rPr lang="en-US" sz="3200" dirty="0" smtClean="0"/>
              <a:t>Treatment</a:t>
            </a:r>
            <a:r>
              <a:rPr lang="en-US" sz="3200" dirty="0"/>
              <a:t>: </a:t>
            </a:r>
            <a:r>
              <a:rPr lang="en-US" sz="3200" dirty="0" smtClean="0"/>
              <a:t>Glucocorticoids to mother to promote </a:t>
            </a:r>
            <a:r>
              <a:rPr lang="en-US" sz="3200" dirty="0"/>
              <a:t>l</a:t>
            </a:r>
            <a:r>
              <a:rPr lang="en-US" sz="3200" dirty="0" smtClean="0"/>
              <a:t>ung maturation</a:t>
            </a:r>
          </a:p>
          <a:p>
            <a:r>
              <a:rPr lang="en-US" sz="3200" dirty="0"/>
              <a:t>I</a:t>
            </a:r>
            <a:r>
              <a:rPr lang="en-US" sz="3200" dirty="0" smtClean="0"/>
              <a:t>n adults due to damaged alveoli by infection or trauma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88241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Role of PI</a:t>
            </a:r>
            <a:r>
              <a:rPr lang="en-US" dirty="0"/>
              <a:t> </a:t>
            </a:r>
            <a:r>
              <a:rPr lang="en-US" dirty="0" smtClean="0"/>
              <a:t>in</a:t>
            </a:r>
            <a:br>
              <a:rPr lang="en-US" dirty="0" smtClean="0"/>
            </a:br>
            <a:r>
              <a:rPr lang="en-US" dirty="0" smtClean="0"/>
              <a:t>cell signaling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752601"/>
            <a:ext cx="4857750" cy="4373563"/>
          </a:xfrm>
        </p:spPr>
        <p:txBody>
          <a:bodyPr>
            <a:noAutofit/>
          </a:bodyPr>
          <a:lstStyle/>
          <a:p>
            <a:r>
              <a:rPr lang="en-US" sz="3200" dirty="0" smtClean="0"/>
              <a:t>Plays important role in intracellular signaling</a:t>
            </a:r>
          </a:p>
          <a:p>
            <a:endParaRPr lang="en-US" sz="3200" dirty="0" smtClean="0"/>
          </a:p>
          <a:p>
            <a:r>
              <a:rPr lang="en-US" sz="3200" dirty="0" smtClean="0"/>
              <a:t>PI is part of calcium-</a:t>
            </a:r>
            <a:r>
              <a:rPr lang="en-US" sz="3200" dirty="0" err="1" smtClean="0"/>
              <a:t>phosphatidyl</a:t>
            </a:r>
            <a:r>
              <a:rPr lang="en-US" sz="3200" dirty="0" smtClean="0"/>
              <a:t> inositol system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300" y="1828800"/>
            <a:ext cx="4510548" cy="466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213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89062"/>
            <a:ext cx="9867900" cy="651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714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Role of PI</a:t>
            </a:r>
            <a:r>
              <a:rPr lang="en-US" dirty="0"/>
              <a:t> </a:t>
            </a:r>
            <a:r>
              <a:rPr lang="en-US" dirty="0" smtClean="0"/>
              <a:t>in membrane</a:t>
            </a:r>
            <a:br>
              <a:rPr lang="en-US" dirty="0" smtClean="0"/>
            </a:br>
            <a:r>
              <a:rPr lang="en-US" dirty="0" smtClean="0"/>
              <a:t>protein anchoring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752601"/>
            <a:ext cx="6934200" cy="4800599"/>
          </a:xfrm>
        </p:spPr>
        <p:txBody>
          <a:bodyPr>
            <a:noAutofit/>
          </a:bodyPr>
          <a:lstStyle/>
          <a:p>
            <a:r>
              <a:rPr lang="en-US" sz="2800" dirty="0" smtClean="0"/>
              <a:t>Anchoring of proteins to membranes through carbohydrate-PI bridge</a:t>
            </a:r>
          </a:p>
          <a:p>
            <a:pPr marL="114300" indent="0">
              <a:buNone/>
            </a:pPr>
            <a:r>
              <a:rPr lang="en-US" sz="2800" dirty="0" smtClean="0">
                <a:solidFill>
                  <a:srgbClr val="564B3C"/>
                </a:solidFill>
              </a:rPr>
              <a:t>Examples:</a:t>
            </a:r>
          </a:p>
          <a:p>
            <a:r>
              <a:rPr lang="en-US" sz="2800" dirty="0" smtClean="0"/>
              <a:t>Alkaline phosphatase (on the surface of small intestine)</a:t>
            </a:r>
          </a:p>
          <a:p>
            <a:r>
              <a:rPr lang="en-US" sz="2800" dirty="0" smtClean="0"/>
              <a:t>Acetylcholine esterase (on postsynaptic membrane of neurons)</a:t>
            </a:r>
          </a:p>
          <a:p>
            <a:r>
              <a:rPr lang="en-US" sz="2800" dirty="0"/>
              <a:t>A</a:t>
            </a:r>
            <a:r>
              <a:rPr lang="en-US" sz="2800" dirty="0" smtClean="0"/>
              <a:t>nchoring proteins can be cleaved by phospholipase C enzyme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7055" y="152400"/>
            <a:ext cx="2793245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5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6600"/>
                </a:solidFill>
              </a:rPr>
              <a:t>sphingo</a:t>
            </a:r>
            <a:r>
              <a:rPr lang="en-US" dirty="0" err="1" smtClean="0"/>
              <a:t>phospholipids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1950" y="1752601"/>
            <a:ext cx="5391150" cy="4876799"/>
          </a:xfrm>
        </p:spPr>
        <p:txBody>
          <a:bodyPr>
            <a:normAutofit/>
          </a:bodyPr>
          <a:lstStyle/>
          <a:p>
            <a:r>
              <a:rPr lang="en-US" sz="3200" dirty="0"/>
              <a:t>A long-chain fatty acid attached to </a:t>
            </a:r>
            <a:r>
              <a:rPr lang="en-US" sz="3200" dirty="0" err="1" smtClean="0"/>
              <a:t>sphingosine</a:t>
            </a:r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Example</a:t>
            </a:r>
            <a:r>
              <a:rPr lang="en-US" sz="3200" dirty="0"/>
              <a:t>: </a:t>
            </a:r>
            <a:r>
              <a:rPr lang="en-US" sz="3200" dirty="0" err="1"/>
              <a:t>Sphingomyelin</a:t>
            </a:r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An </a:t>
            </a:r>
            <a:r>
              <a:rPr lang="en-US" sz="3200" dirty="0"/>
              <a:t>important component of myelin that protects and insulates nerve fibers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9300" y="1600200"/>
            <a:ext cx="4162628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024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phospholipids in</a:t>
            </a:r>
            <a:br>
              <a:rPr lang="en-US" dirty="0" smtClean="0"/>
            </a:br>
            <a:r>
              <a:rPr lang="en-US" dirty="0" smtClean="0"/>
              <a:t>lipoprotein particles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752601"/>
            <a:ext cx="5543550" cy="4724399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/>
              <a:t>The outer core of lipoprotein particles is hydrophilic</a:t>
            </a:r>
          </a:p>
          <a:p>
            <a:endParaRPr lang="en-US" sz="3200" dirty="0" smtClean="0"/>
          </a:p>
          <a:p>
            <a:r>
              <a:rPr lang="en-US" sz="3200" dirty="0" smtClean="0"/>
              <a:t>Contains phospholipids and free cholesterol</a:t>
            </a:r>
          </a:p>
          <a:p>
            <a:endParaRPr lang="en-US" sz="3200" dirty="0" smtClean="0"/>
          </a:p>
          <a:p>
            <a:r>
              <a:rPr lang="en-US" sz="3200" dirty="0" smtClean="0"/>
              <a:t>Allows transport of core lipids in aqueous plasma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4726" y="304800"/>
            <a:ext cx="3625574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188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Phospholipases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smtClean="0"/>
              <a:t>Phospholipids are degraded by phospholipase enzymes</a:t>
            </a:r>
          </a:p>
          <a:p>
            <a:r>
              <a:rPr lang="en-US" sz="3200" dirty="0" smtClean="0"/>
              <a:t>Present in all tissues including pancreatic juice</a:t>
            </a:r>
          </a:p>
          <a:p>
            <a:r>
              <a:rPr lang="en-US" sz="3200" dirty="0" err="1"/>
              <a:t>Glycerophospholipids</a:t>
            </a:r>
            <a:r>
              <a:rPr lang="en-US" sz="3200" dirty="0"/>
              <a:t> are degraded by:</a:t>
            </a:r>
          </a:p>
          <a:p>
            <a:pPr lvl="1"/>
            <a:r>
              <a:rPr lang="en-US" sz="3200" dirty="0"/>
              <a:t>Phospholipase A1, A2, C, D</a:t>
            </a:r>
          </a:p>
          <a:p>
            <a:r>
              <a:rPr lang="en-US" sz="3200" dirty="0" err="1"/>
              <a:t>Sphingophospholipids</a:t>
            </a:r>
            <a:r>
              <a:rPr lang="en-US" sz="3200" dirty="0"/>
              <a:t> are degraded by:</a:t>
            </a:r>
          </a:p>
          <a:p>
            <a:pPr lvl="1"/>
            <a:r>
              <a:rPr lang="en-US" sz="3200" dirty="0" err="1"/>
              <a:t>Sphingomyelinase</a:t>
            </a:r>
            <a:endParaRPr lang="en-US" sz="3200" dirty="0"/>
          </a:p>
          <a:p>
            <a:pPr marL="114300" indent="0">
              <a:buNone/>
            </a:pPr>
            <a:endParaRPr lang="en-US" sz="32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5176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2800" dirty="0" smtClean="0"/>
              <a:t>By the end of this lecture the First Year students will be able to:</a:t>
            </a:r>
          </a:p>
          <a:p>
            <a:r>
              <a:rPr lang="en-US" sz="2800" dirty="0" smtClean="0"/>
              <a:t>Identify the types and functions of phospholipids</a:t>
            </a:r>
          </a:p>
          <a:p>
            <a:r>
              <a:rPr lang="en-US" sz="2800" dirty="0" smtClean="0"/>
              <a:t>Discuss the physiological importance of phospholipids</a:t>
            </a:r>
          </a:p>
          <a:p>
            <a:r>
              <a:rPr lang="en-US" sz="2800" dirty="0" smtClean="0"/>
              <a:t>Understand the role of </a:t>
            </a:r>
            <a:r>
              <a:rPr lang="en-US" sz="2800" dirty="0" err="1" smtClean="0"/>
              <a:t>glycerphospholipids</a:t>
            </a:r>
            <a:r>
              <a:rPr lang="en-US" sz="2800" dirty="0" smtClean="0"/>
              <a:t> in lung surfactant and their clinical implications in respiratory distress syndrome (RDS)</a:t>
            </a:r>
          </a:p>
          <a:p>
            <a:r>
              <a:rPr lang="en-US" sz="2800" dirty="0" smtClean="0"/>
              <a:t>Identify the classes and physiological functions of phospholipase enzymes</a:t>
            </a:r>
          </a:p>
        </p:txBody>
      </p:sp>
    </p:spTree>
    <p:extLst>
      <p:ext uri="{BB962C8B-B14F-4D97-AF65-F5344CB8AC3E}">
        <p14:creationId xmlns:p14="http://schemas.microsoft.com/office/powerpoint/2010/main" val="29189395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Phospholipases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874837"/>
            <a:ext cx="9258300" cy="43735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Digestion </a:t>
            </a:r>
            <a:r>
              <a:rPr lang="en-US" sz="3200" dirty="0"/>
              <a:t>of phospholipids by pancreatic juice</a:t>
            </a:r>
          </a:p>
          <a:p>
            <a:r>
              <a:rPr lang="en-US" sz="3200" dirty="0"/>
              <a:t>Important for remodeling of phospholipids</a:t>
            </a:r>
          </a:p>
          <a:p>
            <a:r>
              <a:rPr lang="en-US" sz="3200" dirty="0"/>
              <a:t>Production of second messengers</a:t>
            </a:r>
          </a:p>
          <a:p>
            <a:r>
              <a:rPr lang="en-US" sz="3200" dirty="0"/>
              <a:t>Pathogenic bacteria produce phospholipases to dissolve cell membranes and spread infection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936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1900"/>
            <a:ext cx="10287000" cy="439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4464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 home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752601"/>
            <a:ext cx="9429750" cy="48005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Phospholipids are complex lipids that perform important physiological functions in the body</a:t>
            </a:r>
          </a:p>
          <a:p>
            <a:r>
              <a:rPr lang="en-US" sz="2800" dirty="0" smtClean="0"/>
              <a:t>Membrane-bound phospholipids are involved in cell signaling, protein anchoring and myelin protective functions</a:t>
            </a:r>
          </a:p>
          <a:p>
            <a:r>
              <a:rPr lang="en-US" sz="2800" dirty="0" err="1" smtClean="0"/>
              <a:t>Nonmembrane</a:t>
            </a:r>
            <a:r>
              <a:rPr lang="en-US" sz="2800" dirty="0" smtClean="0"/>
              <a:t>-bound phospholipids function as lung surfactant and as detergent in the bile</a:t>
            </a:r>
          </a:p>
          <a:p>
            <a:r>
              <a:rPr lang="en-US" sz="2800" dirty="0" smtClean="0"/>
              <a:t>Phospholipases are enzymes that degrade phospholipases</a:t>
            </a:r>
          </a:p>
          <a:p>
            <a:r>
              <a:rPr lang="en-US" sz="2800" dirty="0" smtClean="0"/>
              <a:t>They are important for remodeling of phospholipids</a:t>
            </a:r>
          </a:p>
        </p:txBody>
      </p:sp>
    </p:spTree>
    <p:extLst>
      <p:ext uri="{BB962C8B-B14F-4D97-AF65-F5344CB8AC3E}">
        <p14:creationId xmlns:p14="http://schemas.microsoft.com/office/powerpoint/2010/main" val="257928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Lippincott’s Illustrated Reviews, Biochemistry, 6</a:t>
            </a:r>
            <a:r>
              <a:rPr lang="en-US" sz="2800" baseline="30000" dirty="0"/>
              <a:t>th</a:t>
            </a:r>
            <a:r>
              <a:rPr lang="en-US" sz="2800" dirty="0"/>
              <a:t> </a:t>
            </a:r>
            <a:r>
              <a:rPr lang="en-US" sz="2800" dirty="0" smtClean="0"/>
              <a:t>Edition</a:t>
            </a:r>
            <a:r>
              <a:rPr lang="en-US" sz="2800" dirty="0"/>
              <a:t>, Denise R. Ferrier, Lippincott Williams &amp; Wilkins, </a:t>
            </a:r>
            <a:r>
              <a:rPr lang="en-US" sz="2800" dirty="0" smtClean="0"/>
              <a:t>USA, </a:t>
            </a:r>
            <a:r>
              <a:rPr lang="en-US" sz="2800" dirty="0" err="1" smtClean="0"/>
              <a:t>pp</a:t>
            </a:r>
            <a:r>
              <a:rPr lang="en-US" sz="2800" dirty="0" smtClean="0"/>
              <a:t> 201-207.</a:t>
            </a:r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65424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951037"/>
            <a:ext cx="9258300" cy="4373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Types and functions of phospholipids</a:t>
            </a:r>
          </a:p>
          <a:p>
            <a:r>
              <a:rPr lang="en-US" sz="2800" dirty="0" err="1" smtClean="0"/>
              <a:t>Glycerophospholipids</a:t>
            </a:r>
            <a:r>
              <a:rPr lang="en-US" sz="2800" dirty="0" smtClean="0"/>
              <a:t>: Types, functions and role in lung surfactant, cell signaling and protein anchoring</a:t>
            </a:r>
          </a:p>
          <a:p>
            <a:r>
              <a:rPr lang="en-US" sz="2800" dirty="0" smtClean="0"/>
              <a:t>Respiratory distress syndrome (RDS)</a:t>
            </a:r>
          </a:p>
          <a:p>
            <a:r>
              <a:rPr lang="en-US" sz="2800" dirty="0" err="1" smtClean="0"/>
              <a:t>Sphingophospholipids</a:t>
            </a:r>
            <a:endParaRPr lang="en-US" sz="2800" dirty="0" smtClean="0"/>
          </a:p>
          <a:p>
            <a:r>
              <a:rPr lang="en-US" sz="2800" dirty="0" smtClean="0"/>
              <a:t>Phospholipids in lipoprotein particles</a:t>
            </a:r>
          </a:p>
          <a:p>
            <a:r>
              <a:rPr lang="en-US" sz="2800" dirty="0" smtClean="0"/>
              <a:t>Phospholipases: Types and functions</a:t>
            </a:r>
          </a:p>
        </p:txBody>
      </p:sp>
    </p:spTree>
    <p:extLst>
      <p:ext uri="{BB962C8B-B14F-4D97-AF65-F5344CB8AC3E}">
        <p14:creationId xmlns:p14="http://schemas.microsoft.com/office/powerpoint/2010/main" val="232281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phospholipids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752601"/>
            <a:ext cx="9677400" cy="48005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Phospholipids are polar, ionic compounds that contain an alcohol group attached either to:</a:t>
            </a:r>
          </a:p>
          <a:p>
            <a:pPr lvl="1"/>
            <a:r>
              <a:rPr lang="en-US" sz="3200" dirty="0" err="1" smtClean="0"/>
              <a:t>Diacylglycerol</a:t>
            </a:r>
            <a:r>
              <a:rPr lang="en-US" sz="3200" dirty="0" smtClean="0"/>
              <a:t> or</a:t>
            </a:r>
          </a:p>
          <a:p>
            <a:pPr lvl="1"/>
            <a:r>
              <a:rPr lang="en-US" sz="3200" dirty="0" err="1" smtClean="0"/>
              <a:t>Sphingosine</a:t>
            </a:r>
            <a:endParaRPr lang="en-US" sz="3200" dirty="0" smtClean="0"/>
          </a:p>
          <a:p>
            <a:r>
              <a:rPr lang="en-US" sz="3200" dirty="0"/>
              <a:t>M</a:t>
            </a:r>
            <a:r>
              <a:rPr lang="en-US" sz="3200" dirty="0" smtClean="0"/>
              <a:t>ajor </a:t>
            </a:r>
            <a:r>
              <a:rPr lang="en-US" sz="3200" dirty="0"/>
              <a:t>lipids of cell membranes</a:t>
            </a:r>
          </a:p>
          <a:p>
            <a:pPr marL="114300" indent="0">
              <a:buNone/>
            </a:pPr>
            <a:r>
              <a:rPr lang="en-US" sz="3200" dirty="0"/>
              <a:t>Two classes:</a:t>
            </a:r>
          </a:p>
          <a:p>
            <a:pPr lvl="1"/>
            <a:r>
              <a:rPr lang="en-US" sz="3200" dirty="0" err="1">
                <a:solidFill>
                  <a:srgbClr val="FF6600"/>
                </a:solidFill>
              </a:rPr>
              <a:t>Glycerophospholipids</a:t>
            </a:r>
            <a:endParaRPr lang="en-US" sz="3200" dirty="0">
              <a:solidFill>
                <a:srgbClr val="FF6600"/>
              </a:solidFill>
            </a:endParaRPr>
          </a:p>
          <a:p>
            <a:pPr lvl="1"/>
            <a:r>
              <a:rPr lang="en-US" sz="3200" dirty="0" err="1">
                <a:solidFill>
                  <a:srgbClr val="008000"/>
                </a:solidFill>
              </a:rPr>
              <a:t>Sphingophospholipids</a:t>
            </a:r>
            <a:endParaRPr lang="en-US" sz="3200" dirty="0">
              <a:solidFill>
                <a:srgbClr val="008000"/>
              </a:solidFill>
            </a:endParaRPr>
          </a:p>
          <a:p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3258442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phospholipids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752601"/>
            <a:ext cx="4953000" cy="4800599"/>
          </a:xfrm>
        </p:spPr>
        <p:txBody>
          <a:bodyPr>
            <a:normAutofit lnSpcReduction="10000"/>
          </a:bodyPr>
          <a:lstStyle/>
          <a:p>
            <a:r>
              <a:rPr lang="en-US" sz="3200" dirty="0"/>
              <a:t>Their hydrophobic (non-polar) portion of is attached to the membrane</a:t>
            </a:r>
          </a:p>
          <a:p>
            <a:endParaRPr lang="en-US" sz="3200" dirty="0" smtClean="0"/>
          </a:p>
          <a:p>
            <a:r>
              <a:rPr lang="en-US" sz="3200" dirty="0" smtClean="0"/>
              <a:t>Their </a:t>
            </a:r>
            <a:r>
              <a:rPr lang="en-US" sz="3200" dirty="0"/>
              <a:t>hydrophilic (polar) portion extends outward interacting with the aqueous </a:t>
            </a:r>
            <a:r>
              <a:rPr lang="en-US" sz="3200" dirty="0" smtClean="0"/>
              <a:t>environment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300" y="2133600"/>
            <a:ext cx="4191000" cy="358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44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Functions of phospholipids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Membrane-bound phospholipids act as:</a:t>
            </a:r>
          </a:p>
          <a:p>
            <a:pPr lvl="1"/>
            <a:r>
              <a:rPr lang="en-US" sz="2800" dirty="0" smtClean="0"/>
              <a:t>Reservoir for intracellular messengers</a:t>
            </a:r>
          </a:p>
          <a:p>
            <a:pPr lvl="1"/>
            <a:r>
              <a:rPr lang="en-US" sz="2800" dirty="0" smtClean="0"/>
              <a:t>Anchors to cell membranes</a:t>
            </a:r>
          </a:p>
          <a:p>
            <a:endParaRPr lang="en-US" sz="2800" dirty="0" smtClean="0">
              <a:solidFill>
                <a:srgbClr val="FF6600"/>
              </a:solidFill>
            </a:endParaRPr>
          </a:p>
          <a:p>
            <a:r>
              <a:rPr lang="en-US" sz="2800" dirty="0" err="1" smtClean="0">
                <a:solidFill>
                  <a:srgbClr val="FF6600"/>
                </a:solidFill>
              </a:rPr>
              <a:t>Nonmembrane</a:t>
            </a:r>
            <a:r>
              <a:rPr lang="en-US" sz="2800" dirty="0" smtClean="0">
                <a:solidFill>
                  <a:srgbClr val="FF6600"/>
                </a:solidFill>
              </a:rPr>
              <a:t>-bound phospholipids act as:</a:t>
            </a:r>
          </a:p>
          <a:p>
            <a:pPr lvl="1"/>
            <a:r>
              <a:rPr lang="en-US" sz="2800" dirty="0" smtClean="0"/>
              <a:t>Lung surfactant</a:t>
            </a:r>
          </a:p>
          <a:p>
            <a:pPr lvl="1"/>
            <a:r>
              <a:rPr lang="en-US" sz="2800" dirty="0" smtClean="0"/>
              <a:t>Components of bile (as detergents to solubilize cholesterol)</a:t>
            </a:r>
          </a:p>
        </p:txBody>
      </p:sp>
    </p:spTree>
    <p:extLst>
      <p:ext uri="{BB962C8B-B14F-4D97-AF65-F5344CB8AC3E}">
        <p14:creationId xmlns:p14="http://schemas.microsoft.com/office/powerpoint/2010/main" val="3557372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 smtClean="0">
                <a:solidFill>
                  <a:srgbClr val="FF6600"/>
                </a:solidFill>
              </a:rPr>
              <a:t>Glycero</a:t>
            </a:r>
            <a:r>
              <a:rPr lang="en-US" dirty="0" err="1" smtClean="0"/>
              <a:t>phospholipids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752601"/>
            <a:ext cx="7086600" cy="4800599"/>
          </a:xfrm>
        </p:spPr>
        <p:txBody>
          <a:bodyPr>
            <a:normAutofit fontScale="92500"/>
          </a:bodyPr>
          <a:lstStyle/>
          <a:p>
            <a:pPr lvl="0">
              <a:buClr>
                <a:srgbClr val="93A299"/>
              </a:buClr>
            </a:pPr>
            <a:r>
              <a:rPr lang="en-US" sz="3600" dirty="0">
                <a:solidFill>
                  <a:srgbClr val="564B3C"/>
                </a:solidFill>
              </a:rPr>
              <a:t>Also called </a:t>
            </a:r>
            <a:r>
              <a:rPr lang="en-US" sz="3600" dirty="0" err="1">
                <a:solidFill>
                  <a:srgbClr val="564B3C"/>
                </a:solidFill>
              </a:rPr>
              <a:t>phosphoglycerides</a:t>
            </a:r>
            <a:endParaRPr lang="en-US" sz="3600" dirty="0">
              <a:solidFill>
                <a:srgbClr val="564B3C"/>
              </a:solidFill>
            </a:endParaRPr>
          </a:p>
          <a:p>
            <a:pPr lvl="0">
              <a:buClr>
                <a:srgbClr val="93A299"/>
              </a:buClr>
            </a:pPr>
            <a:r>
              <a:rPr lang="en-US" sz="3600" dirty="0">
                <a:solidFill>
                  <a:srgbClr val="564B3C"/>
                </a:solidFill>
              </a:rPr>
              <a:t>Contain glycerol</a:t>
            </a:r>
          </a:p>
          <a:p>
            <a:pPr lvl="0">
              <a:buClr>
                <a:srgbClr val="93A299"/>
              </a:buClr>
            </a:pPr>
            <a:r>
              <a:rPr lang="en-US" sz="3600" dirty="0">
                <a:solidFill>
                  <a:srgbClr val="564B3C"/>
                </a:solidFill>
              </a:rPr>
              <a:t>A major class of phospholipids</a:t>
            </a:r>
          </a:p>
          <a:p>
            <a:pPr lvl="0">
              <a:buClr>
                <a:srgbClr val="93A299"/>
              </a:buClr>
            </a:pPr>
            <a:r>
              <a:rPr lang="en-US" sz="3600" dirty="0">
                <a:solidFill>
                  <a:srgbClr val="564B3C"/>
                </a:solidFill>
              </a:rPr>
              <a:t>All contain </a:t>
            </a:r>
            <a:r>
              <a:rPr lang="en-US" sz="3600" dirty="0" err="1">
                <a:solidFill>
                  <a:srgbClr val="564B3C"/>
                </a:solidFill>
              </a:rPr>
              <a:t>phosphatidic</a:t>
            </a:r>
            <a:r>
              <a:rPr lang="en-US" sz="3600" dirty="0">
                <a:solidFill>
                  <a:srgbClr val="564B3C"/>
                </a:solidFill>
              </a:rPr>
              <a:t> acid (PA)</a:t>
            </a:r>
          </a:p>
          <a:p>
            <a:pPr lvl="0">
              <a:buClr>
                <a:srgbClr val="93A299"/>
              </a:buClr>
            </a:pPr>
            <a:r>
              <a:rPr lang="en-US" sz="3600" dirty="0">
                <a:solidFill>
                  <a:srgbClr val="564B3C"/>
                </a:solidFill>
              </a:rPr>
              <a:t>PA is the simplest phospholipid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0830" y="304800"/>
            <a:ext cx="2585274" cy="620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3663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6600"/>
                </a:solidFill>
              </a:rPr>
              <a:t>glycero</a:t>
            </a:r>
            <a:r>
              <a:rPr lang="en-US" dirty="0" err="1" smtClean="0"/>
              <a:t>phospholipids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752601"/>
            <a:ext cx="9505950" cy="4373563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dirty="0"/>
              <a:t>P</a:t>
            </a:r>
            <a:r>
              <a:rPr lang="en-US" dirty="0" smtClean="0"/>
              <a:t>hospholipids are derived from PA such as: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552983"/>
              </p:ext>
            </p:extLst>
          </p:nvPr>
        </p:nvGraphicFramePr>
        <p:xfrm>
          <a:off x="419100" y="2446953"/>
          <a:ext cx="9525000" cy="4104014"/>
        </p:xfrm>
        <a:graphic>
          <a:graphicData uri="http://schemas.openxmlformats.org/drawingml/2006/table">
            <a:tbl>
              <a:tblPr firstRow="1" bandRow="1"/>
              <a:tblGrid>
                <a:gridCol w="2895600"/>
                <a:gridCol w="4191000"/>
                <a:gridCol w="2438400"/>
              </a:tblGrid>
              <a:tr h="905847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FF6600"/>
                          </a:solidFill>
                        </a:rPr>
                        <a:t>Serine </a:t>
                      </a:r>
                      <a:r>
                        <a:rPr lang="en-US" sz="2400" b="0" dirty="0" smtClean="0">
                          <a:solidFill>
                            <a:schemeClr val="tx2"/>
                          </a:solidFill>
                        </a:rPr>
                        <a:t>+ PA </a:t>
                      </a:r>
                      <a:endParaRPr lang="en-US" sz="2400" b="0" dirty="0">
                        <a:solidFill>
                          <a:schemeClr val="tx2"/>
                        </a:solidFill>
                      </a:endParaRPr>
                    </a:p>
                  </a:txBody>
                  <a:tcPr marL="100361" marR="100361" marT="50180" marB="50180">
                    <a:cell3D prstMaterial="dkEdge">
                      <a:bevel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chemeClr val="tx2"/>
                          </a:solidFill>
                        </a:rPr>
                        <a:t>Phosphatidyl</a:t>
                      </a:r>
                      <a:r>
                        <a:rPr lang="en-US" sz="2400" b="0" dirty="0" err="1" smtClean="0">
                          <a:solidFill>
                            <a:srgbClr val="FF6600"/>
                          </a:solidFill>
                        </a:rPr>
                        <a:t>serine</a:t>
                      </a:r>
                      <a:r>
                        <a:rPr lang="en-US" sz="2400" b="0" dirty="0" smtClean="0">
                          <a:solidFill>
                            <a:srgbClr val="FF6600"/>
                          </a:solidFill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rgbClr val="564B3C"/>
                          </a:solidFill>
                        </a:rPr>
                        <a:t>(PS)</a:t>
                      </a:r>
                      <a:endParaRPr lang="en-US" sz="2400" b="0" dirty="0">
                        <a:solidFill>
                          <a:srgbClr val="564B3C"/>
                        </a:solidFill>
                      </a:endParaRPr>
                    </a:p>
                  </a:txBody>
                  <a:tcPr marL="100361" marR="100361" marT="50180" marB="50180">
                    <a:cell3D prstMaterial="dkEdge">
                      <a:bevel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rgbClr val="008000"/>
                          </a:solidFill>
                        </a:rPr>
                        <a:t>Cell signaling</a:t>
                      </a:r>
                    </a:p>
                    <a:p>
                      <a:r>
                        <a:rPr lang="en-US" sz="2400" b="0" dirty="0" smtClean="0">
                          <a:solidFill>
                            <a:srgbClr val="008000"/>
                          </a:solidFill>
                        </a:rPr>
                        <a:t>Blood clotting</a:t>
                      </a:r>
                      <a:endParaRPr lang="en-US" sz="2400" b="0" dirty="0">
                        <a:solidFill>
                          <a:srgbClr val="008000"/>
                        </a:solidFill>
                      </a:endParaRPr>
                    </a:p>
                  </a:txBody>
                  <a:tcPr marL="100361" marR="100361" marT="50180" marB="50180">
                    <a:cell3D prstMaterial="dkEdge">
                      <a:bevel prst="angle"/>
                      <a:lightRig rig="flood" dir="t"/>
                    </a:cell3D>
                  </a:tcPr>
                </a:tc>
              </a:tr>
              <a:tr h="737840"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rgbClr val="FF6600"/>
                          </a:solidFill>
                        </a:rPr>
                        <a:t>Ethanoliamine</a:t>
                      </a:r>
                      <a:r>
                        <a:rPr lang="en-US" sz="2400" b="0" dirty="0" err="1" smtClean="0">
                          <a:solidFill>
                            <a:schemeClr val="tx2"/>
                          </a:solidFill>
                        </a:rPr>
                        <a:t>+PA</a:t>
                      </a:r>
                      <a:r>
                        <a:rPr lang="en-US" sz="2400" b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endParaRPr lang="en-US" sz="2400" b="0" dirty="0">
                        <a:solidFill>
                          <a:schemeClr val="tx2"/>
                        </a:solidFill>
                      </a:endParaRPr>
                    </a:p>
                  </a:txBody>
                  <a:tcPr marL="100361" marR="100361" marT="50180" marB="50180">
                    <a:cell3D prstMaterial="dkEdge">
                      <a:bevel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err="1" smtClean="0">
                          <a:solidFill>
                            <a:srgbClr val="564B3C"/>
                          </a:solidFill>
                        </a:rPr>
                        <a:t>Phosphatidyl</a:t>
                      </a:r>
                      <a:r>
                        <a:rPr lang="en-US" sz="2400" b="0" dirty="0" err="1" smtClean="0">
                          <a:solidFill>
                            <a:srgbClr val="FF6600"/>
                          </a:solidFill>
                        </a:rPr>
                        <a:t>ethanolamine</a:t>
                      </a:r>
                      <a:r>
                        <a:rPr lang="en-US" sz="2400" b="0" dirty="0" smtClean="0">
                          <a:solidFill>
                            <a:srgbClr val="FF6600"/>
                          </a:solidFill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rgbClr val="564B3C"/>
                          </a:solidFill>
                        </a:rPr>
                        <a:t>(PE)</a:t>
                      </a:r>
                      <a:r>
                        <a:rPr lang="en-US" sz="2400" b="0" dirty="0" smtClean="0"/>
                        <a:t> </a:t>
                      </a:r>
                      <a:r>
                        <a:rPr lang="en-US" sz="2400" b="0" dirty="0" smtClean="0">
                          <a:solidFill>
                            <a:srgbClr val="564B3C"/>
                          </a:solidFill>
                        </a:rPr>
                        <a:t>(</a:t>
                      </a:r>
                      <a:r>
                        <a:rPr lang="en-US" sz="2400" b="0" dirty="0" err="1" smtClean="0">
                          <a:solidFill>
                            <a:srgbClr val="564B3C"/>
                          </a:solidFill>
                        </a:rPr>
                        <a:t>cephalin</a:t>
                      </a:r>
                      <a:r>
                        <a:rPr lang="en-US" sz="2400" b="0" dirty="0" smtClean="0">
                          <a:solidFill>
                            <a:srgbClr val="564B3C"/>
                          </a:solidFill>
                        </a:rPr>
                        <a:t>)</a:t>
                      </a:r>
                    </a:p>
                  </a:txBody>
                  <a:tcPr marL="100361" marR="100361" marT="50180" marB="50180">
                    <a:cell3D prstMaterial="dkEdge">
                      <a:bevel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endParaRPr lang="en-US" sz="2400" b="0" dirty="0">
                        <a:solidFill>
                          <a:srgbClr val="008000"/>
                        </a:solidFill>
                      </a:endParaRPr>
                    </a:p>
                  </a:txBody>
                  <a:tcPr marL="100361" marR="100361" marT="50180" marB="50180">
                    <a:cell3D prstMaterial="dkEdge">
                      <a:bevel prst="angle"/>
                      <a:lightRig rig="flood" dir="t"/>
                    </a:cell3D>
                  </a:tcPr>
                </a:tc>
              </a:tr>
              <a:tr h="702527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FF6600"/>
                          </a:solidFill>
                        </a:rPr>
                        <a:t>Choline </a:t>
                      </a:r>
                      <a:r>
                        <a:rPr lang="en-US" sz="2400" b="0" dirty="0" smtClean="0">
                          <a:solidFill>
                            <a:schemeClr val="tx2"/>
                          </a:solidFill>
                        </a:rPr>
                        <a:t>+ PA </a:t>
                      </a:r>
                      <a:endParaRPr lang="en-US" sz="2400" b="0" dirty="0">
                        <a:solidFill>
                          <a:schemeClr val="tx2"/>
                        </a:solidFill>
                      </a:endParaRPr>
                    </a:p>
                  </a:txBody>
                  <a:tcPr marL="100361" marR="100361" marT="50180" marB="50180">
                    <a:cell3D prstMaterial="dkEdge">
                      <a:bevel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rgbClr val="564B3C"/>
                          </a:solidFill>
                        </a:rPr>
                        <a:t>Phosphatidyl</a:t>
                      </a:r>
                      <a:r>
                        <a:rPr lang="en-US" sz="2400" b="0" dirty="0" err="1" smtClean="0">
                          <a:solidFill>
                            <a:srgbClr val="FF6600"/>
                          </a:solidFill>
                        </a:rPr>
                        <a:t>choline</a:t>
                      </a:r>
                      <a:r>
                        <a:rPr lang="en-US" sz="2400" b="0" dirty="0" smtClean="0"/>
                        <a:t> </a:t>
                      </a:r>
                      <a:r>
                        <a:rPr lang="en-US" sz="2400" b="0" dirty="0" smtClean="0">
                          <a:solidFill>
                            <a:srgbClr val="564B3C"/>
                          </a:solidFill>
                        </a:rPr>
                        <a:t>(PC)(lecithin) </a:t>
                      </a:r>
                      <a:endParaRPr lang="en-US" sz="2400" b="0" dirty="0">
                        <a:solidFill>
                          <a:srgbClr val="564B3C"/>
                        </a:solidFill>
                      </a:endParaRPr>
                    </a:p>
                  </a:txBody>
                  <a:tcPr marL="100361" marR="100361" marT="50180" marB="50180">
                    <a:cell3D prstMaterial="dkEdge">
                      <a:bevel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008000"/>
                          </a:solidFill>
                        </a:rPr>
                        <a:t>Lung</a:t>
                      </a:r>
                      <a:r>
                        <a:rPr lang="en-US" sz="2400" b="0" baseline="0" dirty="0" smtClean="0">
                          <a:solidFill>
                            <a:srgbClr val="008000"/>
                          </a:solidFill>
                        </a:rPr>
                        <a:t> surfactant</a:t>
                      </a:r>
                      <a:endParaRPr lang="en-US" sz="2400" b="0" dirty="0">
                        <a:solidFill>
                          <a:srgbClr val="008000"/>
                        </a:solidFill>
                      </a:endParaRPr>
                    </a:p>
                  </a:txBody>
                  <a:tcPr marL="100361" marR="100361" marT="50180" marB="50180">
                    <a:cell3D prstMaterial="dkEdge">
                      <a:bevel prst="angle"/>
                      <a:lightRig rig="flood" dir="t"/>
                    </a:cell3D>
                  </a:tcPr>
                </a:tc>
              </a:tr>
              <a:tr h="702527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FF6600"/>
                          </a:solidFill>
                        </a:rPr>
                        <a:t>Inositol</a:t>
                      </a:r>
                      <a:r>
                        <a:rPr lang="en-US" sz="2400" b="0" dirty="0" smtClean="0"/>
                        <a:t> </a:t>
                      </a:r>
                      <a:r>
                        <a:rPr lang="en-US" sz="2400" b="0" dirty="0" smtClean="0">
                          <a:solidFill>
                            <a:schemeClr val="tx2"/>
                          </a:solidFill>
                        </a:rPr>
                        <a:t>+ PA </a:t>
                      </a:r>
                      <a:endParaRPr lang="en-US" sz="2400" b="0" dirty="0">
                        <a:solidFill>
                          <a:schemeClr val="tx2"/>
                        </a:solidFill>
                      </a:endParaRPr>
                    </a:p>
                  </a:txBody>
                  <a:tcPr marL="100361" marR="100361" marT="50180" marB="50180">
                    <a:cell3D prstMaterial="dkEdge">
                      <a:bevel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564B3C"/>
                          </a:solidFill>
                        </a:rPr>
                        <a:t>Phosphatidyl</a:t>
                      </a:r>
                      <a:r>
                        <a:rPr lang="en-US" sz="2400" b="0" dirty="0" smtClean="0">
                          <a:solidFill>
                            <a:srgbClr val="FF6600"/>
                          </a:solidFill>
                        </a:rPr>
                        <a:t>inositol </a:t>
                      </a:r>
                      <a:r>
                        <a:rPr lang="en-US" sz="2400" b="0" dirty="0" smtClean="0">
                          <a:solidFill>
                            <a:srgbClr val="564B3C"/>
                          </a:solidFill>
                        </a:rPr>
                        <a:t>(PI)</a:t>
                      </a:r>
                      <a:endParaRPr lang="en-US" sz="2400" b="0" dirty="0"/>
                    </a:p>
                  </a:txBody>
                  <a:tcPr marL="100361" marR="100361" marT="50180" marB="50180">
                    <a:cell3D prstMaterial="dkEdge">
                      <a:bevel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008000"/>
                          </a:solidFill>
                        </a:rPr>
                        <a:t>Cell signaling</a:t>
                      </a:r>
                      <a:endParaRPr lang="en-US" sz="2400" b="0" dirty="0">
                        <a:solidFill>
                          <a:srgbClr val="008000"/>
                        </a:solidFill>
                      </a:endParaRPr>
                    </a:p>
                  </a:txBody>
                  <a:tcPr marL="100361" marR="100361" marT="50180" marB="50180">
                    <a:cell3D prstMaterial="dkEdge">
                      <a:bevel prst="angle"/>
                      <a:lightRig rig="flood" dir="t"/>
                    </a:cell3D>
                  </a:tcPr>
                </a:tc>
              </a:tr>
              <a:tr h="764233"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rgbClr val="FF6600"/>
                          </a:solidFill>
                        </a:rPr>
                        <a:t>Glycerol</a:t>
                      </a:r>
                      <a:r>
                        <a:rPr lang="en-US" sz="2400" b="0" dirty="0" smtClean="0"/>
                        <a:t> </a:t>
                      </a:r>
                      <a:r>
                        <a:rPr lang="en-US" sz="2400" b="0" dirty="0" smtClean="0">
                          <a:solidFill>
                            <a:schemeClr val="tx2"/>
                          </a:solidFill>
                        </a:rPr>
                        <a:t>+ PA </a:t>
                      </a:r>
                      <a:endParaRPr lang="en-US" sz="2400" b="0" dirty="0">
                        <a:solidFill>
                          <a:schemeClr val="tx2"/>
                        </a:solidFill>
                      </a:endParaRPr>
                    </a:p>
                  </a:txBody>
                  <a:tcPr marL="100361" marR="100361" marT="50180" marB="50180">
                    <a:cell3D prstMaterial="dkEdge">
                      <a:bevel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err="1" smtClean="0">
                          <a:solidFill>
                            <a:srgbClr val="564B3C"/>
                          </a:solidFill>
                        </a:rPr>
                        <a:t>Phosphatidyl</a:t>
                      </a:r>
                      <a:r>
                        <a:rPr lang="en-US" sz="2400" b="0" dirty="0" err="1" smtClean="0">
                          <a:solidFill>
                            <a:srgbClr val="FF6600"/>
                          </a:solidFill>
                        </a:rPr>
                        <a:t>glycerol</a:t>
                      </a:r>
                      <a:r>
                        <a:rPr lang="en-US" sz="2400" b="0" dirty="0" smtClean="0">
                          <a:solidFill>
                            <a:srgbClr val="FF6600"/>
                          </a:solidFill>
                        </a:rPr>
                        <a:t> </a:t>
                      </a:r>
                      <a:r>
                        <a:rPr lang="en-US" sz="2400" b="0" dirty="0" smtClean="0">
                          <a:solidFill>
                            <a:srgbClr val="564B3C"/>
                          </a:solidFill>
                        </a:rPr>
                        <a:t>(PG)</a:t>
                      </a:r>
                      <a:endParaRPr lang="en-US" sz="2400" b="0" dirty="0"/>
                    </a:p>
                  </a:txBody>
                  <a:tcPr marL="100361" marR="100361" marT="50180" marB="50180">
                    <a:cell3D prstMaterial="dkEdge">
                      <a:bevel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0" dirty="0" smtClean="0">
                          <a:solidFill>
                            <a:srgbClr val="008000"/>
                          </a:solidFill>
                        </a:rPr>
                        <a:t>Lung</a:t>
                      </a:r>
                      <a:r>
                        <a:rPr lang="en-US" sz="2400" b="0" baseline="0" dirty="0" smtClean="0">
                          <a:solidFill>
                            <a:srgbClr val="008000"/>
                          </a:solidFill>
                        </a:rPr>
                        <a:t> surfactant</a:t>
                      </a:r>
                      <a:endParaRPr lang="en-US" sz="2400" b="0" dirty="0" smtClean="0">
                        <a:solidFill>
                          <a:srgbClr val="008000"/>
                        </a:solidFill>
                      </a:endParaRPr>
                    </a:p>
                  </a:txBody>
                  <a:tcPr marL="100361" marR="100361" marT="50180" marB="50180">
                    <a:cell3D prstMaterial="dkEdge">
                      <a:bevel prst="angle"/>
                      <a:lightRig rig="flood" dir="t"/>
                    </a:cell3D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3371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350" y="1752601"/>
            <a:ext cx="5391150" cy="4800599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800" dirty="0" err="1" smtClean="0"/>
              <a:t>Cardiolipin</a:t>
            </a:r>
            <a:endParaRPr lang="en-US" sz="2800" dirty="0" smtClean="0"/>
          </a:p>
          <a:p>
            <a:r>
              <a:rPr lang="en-US" sz="2800" dirty="0" smtClean="0"/>
              <a:t>Two molecules of PA joined to an additional molecule of glycerol through PO4 groups</a:t>
            </a:r>
          </a:p>
          <a:p>
            <a:r>
              <a:rPr lang="en-US" sz="2800" dirty="0"/>
              <a:t>I</a:t>
            </a:r>
            <a:r>
              <a:rPr lang="en-US" sz="2800" dirty="0" smtClean="0"/>
              <a:t>n the inner mitochondrial membrane</a:t>
            </a:r>
          </a:p>
          <a:p>
            <a:r>
              <a:rPr lang="en-US" sz="2800" dirty="0" smtClean="0"/>
              <a:t>Function: maintenance of respiratory complexes of electron transport chain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1700" y="2286000"/>
            <a:ext cx="3895492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898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>english</DirectSourceMarket>
    <MarketSpecific xmlns="4873beb7-5857-4685-be1f-d57550cc96cc" xsi:nil="true"/>
    <ApprovalStatus xmlns="4873beb7-5857-4685-be1f-d57550cc96cc">InProgress</ApprovalStatus>
    <PrimaryImageGen xmlns="4873beb7-5857-4685-be1f-d57550cc96cc">true</PrimaryImageGen>
    <ThumbnailAssetId xmlns="4873beb7-5857-4685-be1f-d57550cc96cc" xsi:nil="true"/>
    <NumericId xmlns="4873beb7-5857-4685-be1f-d57550cc96cc">-1</NumericId>
    <TPFriendlyName xmlns="4873beb7-5857-4685-be1f-d57550cc96cc">Contemporary blue design template</TPFriendlyName>
    <BusinessGroup xmlns="4873beb7-5857-4685-be1f-d57550cc96cc" xsi:nil="true"/>
    <APEditor xmlns="4873beb7-5857-4685-be1f-d57550cc96cc">
      <UserInfo>
        <DisplayName>REDMOND\v-luannv</DisplayName>
        <AccountId>92</AccountId>
        <AccountType/>
      </UserInfo>
    </APEditor>
    <SourceTitle xmlns="4873beb7-5857-4685-be1f-d57550cc96cc">Contemporary blue design template</SourceTitle>
    <OpenTemplate xmlns="4873beb7-5857-4685-be1f-d57550cc96cc">true</OpenTemplate>
    <UALocComments xmlns="4873beb7-5857-4685-be1f-d57550cc96cc" xsi:nil="true"/>
    <ParentAssetId xmlns="4873beb7-5857-4685-be1f-d57550cc96cc" xsi:nil="true"/>
    <PublishStatusLookup xmlns="4873beb7-5857-4685-be1f-d57550cc96cc">
      <Value>71365</Value>
      <Value>1583080</Value>
    </PublishStatusLookup>
    <IntlLangReviewDate xmlns="4873beb7-5857-4685-be1f-d57550cc96cc" xsi:nil="true"/>
    <MachineTranslated xmlns="4873beb7-5857-4685-be1f-d57550cc96cc">false</MachineTranslated>
    <OriginalSourceMarket xmlns="4873beb7-5857-4685-be1f-d57550cc96cc">english</OriginalSourceMarket>
    <TPInstallLocation xmlns="4873beb7-5857-4685-be1f-d57550cc96cc">{My Templates}</TPInstallLocation>
    <APDescription xmlns="4873beb7-5857-4685-be1f-d57550cc96cc" xsi:nil="true"/>
    <IntlLangReview xmlns="4873beb7-5857-4685-be1f-d57550cc96cc" xsi:nil="true"/>
    <UAProjectedTotalWords xmlns="4873beb7-5857-4685-be1f-d57550cc96cc" xsi:nil="true"/>
    <OutputCachingOn xmlns="4873beb7-5857-4685-be1f-d57550cc96cc">false</OutputCachingOn>
    <ContentItem xmlns="4873beb7-5857-4685-be1f-d57550cc96cc" xsi:nil="true"/>
    <ClipArtFilename xmlns="4873beb7-5857-4685-be1f-d57550cc96cc" xsi:nil="true"/>
    <AverageRating xmlns="4873beb7-5857-4685-be1f-d57550cc96cc" xsi:nil="true"/>
    <APAuthor xmlns="4873beb7-5857-4685-be1f-d57550cc96cc">
      <UserInfo>
        <DisplayName>REDMOND\cynvey</DisplayName>
        <AccountId>191</AccountId>
        <AccountType/>
      </UserInfo>
    </APAuthor>
    <TPAppVersion xmlns="4873beb7-5857-4685-be1f-d57550cc96cc">12</TPAppVersion>
    <TPCommandLine xmlns="4873beb7-5857-4685-be1f-d57550cc96cc">{PP} /n {FilePath}</TPCommandLine>
    <PublishTargets xmlns="4873beb7-5857-4685-be1f-d57550cc96cc">OfficeOnline</PublishTargets>
    <TPLaunchHelpLinkType xmlns="4873beb7-5857-4685-be1f-d57550cc96cc">Template</TPLaunchHelpLinkType>
    <EditorialStatus xmlns="4873beb7-5857-4685-be1f-d57550cc96cc" xsi:nil="true"/>
    <LastModifiedDateTime xmlns="4873beb7-5857-4685-be1f-d57550cc96cc" xsi:nil="true"/>
    <TimesCloned xmlns="4873beb7-5857-4685-be1f-d57550cc96cc" xsi:nil="true"/>
    <Provider xmlns="4873beb7-5857-4685-be1f-d57550cc96cc">EY006220130</Provider>
    <AcquiredFrom xmlns="4873beb7-5857-4685-be1f-d57550cc96cc" xsi:nil="true"/>
    <AssetStart xmlns="4873beb7-5857-4685-be1f-d57550cc96cc">2009-05-30T20:29:00+00:00</AssetStart>
    <LastHandOff xmlns="4873beb7-5857-4685-be1f-d57550cc96cc" xsi:nil="true"/>
    <TPClientViewer xmlns="4873beb7-5857-4685-be1f-d57550cc96cc">Microsoft Office PowerPoint</TPClientViewer>
    <ArtSampleDocs xmlns="4873beb7-5857-4685-be1f-d57550cc96cc" xsi:nil="true"/>
    <UACurrentWords xmlns="4873beb7-5857-4685-be1f-d57550cc96cc">0</UACurrentWords>
    <UALocRecommendation xmlns="4873beb7-5857-4685-be1f-d57550cc96cc">Localize</UALocRecommendation>
    <IsDeleted xmlns="4873beb7-5857-4685-be1f-d57550cc96cc">false</IsDeleted>
    <ShowIn xmlns="4873beb7-5857-4685-be1f-d57550cc96cc">Show everywhere</ShowIn>
    <UANotes xmlns="4873beb7-5857-4685-be1f-d57550cc96cc">online only. Removed PPT 12 design template appver per bug AWS Intl Support bug 22543 as it was causing problems with download.. O14_beta1FedEx</UANotes>
    <TemplateStatus xmlns="4873beb7-5857-4685-be1f-d57550cc96cc">Complete</TemplateStatus>
    <CSXHash xmlns="4873beb7-5857-4685-be1f-d57550cc96cc" xsi:nil="true"/>
    <VoteCount xmlns="4873beb7-5857-4685-be1f-d57550cc96cc" xsi:nil="true"/>
    <AssetExpire xmlns="4873beb7-5857-4685-be1f-d57550cc96cc">2100-01-01T00:00:00+00:00</AssetExpire>
    <CSXSubmissionMarket xmlns="4873beb7-5857-4685-be1f-d57550cc96cc" xsi:nil="true"/>
    <DSATActionTaken xmlns="4873beb7-5857-4685-be1f-d57550cc96cc" xsi:nil="true"/>
    <TPExecutable xmlns="4873beb7-5857-4685-be1f-d57550cc96cc" xsi:nil="true"/>
    <SubmitterId xmlns="4873beb7-5857-4685-be1f-d57550cc96cc" xsi:nil="true"/>
    <AssetType xmlns="4873beb7-5857-4685-be1f-d57550cc96cc">TP</AssetType>
    <BugNumber xmlns="4873beb7-5857-4685-be1f-d57550cc96cc">426091. 537272</BugNumber>
    <CSXSubmissionDate xmlns="4873beb7-5857-4685-be1f-d57550cc96cc" xsi:nil="true"/>
    <CSXUpdate xmlns="4873beb7-5857-4685-be1f-d57550cc96cc">false</CSXUpdate>
    <ApprovalLog xmlns="4873beb7-5857-4685-be1f-d57550cc96cc" xsi:nil="true"/>
    <Milestone xmlns="4873beb7-5857-4685-be1f-d57550cc96cc" xsi:nil="true"/>
    <OriginAsset xmlns="4873beb7-5857-4685-be1f-d57550cc96cc" xsi:nil="true"/>
    <TPComponent xmlns="4873beb7-5857-4685-be1f-d57550cc96cc">PPTFiles</TPComponent>
    <AssetId xmlns="4873beb7-5857-4685-be1f-d57550cc96cc">TP010073846</AssetId>
    <TPApplication xmlns="4873beb7-5857-4685-be1f-d57550cc96cc">PowerPoint</TPApplication>
    <TPLaunchHelpLink xmlns="4873beb7-5857-4685-be1f-d57550cc96cc" xsi:nil="true"/>
    <IntlLocPriority xmlns="4873beb7-5857-4685-be1f-d57550cc96cc" xsi:nil="true"/>
    <HandoffToMSDN xmlns="4873beb7-5857-4685-be1f-d57550cc96cc" xsi:nil="true"/>
    <PlannedPubDate xmlns="4873beb7-5857-4685-be1f-d57550cc96cc" xsi:nil="true"/>
    <CrawlForDependencies xmlns="4873beb7-5857-4685-be1f-d57550cc96cc">false</CrawlForDependencies>
    <IntlLangReviewer xmlns="4873beb7-5857-4685-be1f-d57550cc96cc" xsi:nil="true"/>
    <TrustLevel xmlns="4873beb7-5857-4685-be1f-d57550cc96cc">1 Microsoft Managed Content</TrustLevel>
    <IsSearchable xmlns="4873beb7-5857-4685-be1f-d57550cc96cc">false</IsSearchable>
    <TPNamespace xmlns="4873beb7-5857-4685-be1f-d57550cc96cc">POWERPNT</TPNamespace>
    <Markets xmlns="4873beb7-5857-4685-be1f-d57550cc96cc"/>
    <LastPublishResultLookup xmlns="4873beb7-5857-4685-be1f-d57550cc96cc" xsi:nil="true"/>
    <PolicheckWords xmlns="4873beb7-5857-4685-be1f-d57550cc96cc" xsi:nil="true"/>
    <FriendlyTitle xmlns="4873beb7-5857-4685-be1f-d57550cc96cc" xsi:nil="true"/>
    <Manager xmlns="4873beb7-5857-4685-be1f-d57550cc96cc" xsi:nil="true"/>
    <EditorialTags xmlns="4873beb7-5857-4685-be1f-d57550cc96cc" xsi:nil="true"/>
    <LegacyData xmlns="4873beb7-5857-4685-be1f-d57550cc96cc" xsi:nil="true"/>
    <Downloads xmlns="4873beb7-5857-4685-be1f-d57550cc96cc">0</Downloads>
    <Providers xmlns="4873beb7-5857-4685-be1f-d57550cc96cc" xsi:nil="true"/>
    <TemplateTemplateType xmlns="4873beb7-5857-4685-be1f-d57550cc96cc">PowerPoint 12 Default</TemplateTemplateType>
    <OOCacheId xmlns="4873beb7-5857-4685-be1f-d57550cc96cc" xsi:nil="true"/>
    <BlockPublish xmlns="4873beb7-5857-4685-be1f-d57550cc96cc" xsi:nil="true"/>
    <CampaignTagsTaxHTField0 xmlns="4873beb7-5857-4685-be1f-d57550cc96cc">
      <Terms xmlns="http://schemas.microsoft.com/office/infopath/2007/PartnerControls"/>
    </CampaignTagsTaxHTField0>
    <LocLastLocAttemptVersionLookup xmlns="4873beb7-5857-4685-be1f-d57550cc96cc">118287</LocLastLocAttemptVersionLookup>
    <LocLastLocAttemptVersionTypeLookup xmlns="4873beb7-5857-4685-be1f-d57550cc96cc" xsi:nil="true"/>
    <LocOverallPreviewStatusLookup xmlns="4873beb7-5857-4685-be1f-d57550cc96cc" xsi:nil="true"/>
    <LocOverallPublishStatusLookup xmlns="4873beb7-5857-4685-be1f-d57550cc96cc" xsi:nil="true"/>
    <TaxCatchAll xmlns="4873beb7-5857-4685-be1f-d57550cc96cc"/>
    <LocNewPublishedVersionLookup xmlns="4873beb7-5857-4685-be1f-d57550cc96cc" xsi:nil="true"/>
    <LocPublishedDependentAssetsLookup xmlns="4873beb7-5857-4685-be1f-d57550cc96cc" xsi:nil="true"/>
    <LocComments xmlns="4873beb7-5857-4685-be1f-d57550cc96cc" xsi:nil="true"/>
    <LocProcessedForMarketsLookup xmlns="4873beb7-5857-4685-be1f-d57550cc96cc" xsi:nil="true"/>
    <LocRecommendedHandoff xmlns="4873beb7-5857-4685-be1f-d57550cc96cc" xsi:nil="true"/>
    <LocManualTestRequired xmlns="4873beb7-5857-4685-be1f-d57550cc96cc" xsi:nil="true"/>
    <LocProcessedForHandoffsLookup xmlns="4873beb7-5857-4685-be1f-d57550cc96cc" xsi:nil="true"/>
    <LocOverallHandbackStatusLookup xmlns="4873beb7-5857-4685-be1f-d57550cc96cc" xsi:nil="true"/>
    <LocalizationTagsTaxHTField0 xmlns="4873beb7-5857-4685-be1f-d57550cc96cc">
      <Terms xmlns="http://schemas.microsoft.com/office/infopath/2007/PartnerControls"/>
    </LocalizationTagsTaxHTField0>
    <FeatureTagsTaxHTField0 xmlns="4873beb7-5857-4685-be1f-d57550cc96cc">
      <Terms xmlns="http://schemas.microsoft.com/office/infopath/2007/PartnerControls"/>
    </FeatureTagsTaxHTField0>
    <LocOverallLocStatusLookup xmlns="4873beb7-5857-4685-be1f-d57550cc96cc" xsi:nil="true"/>
    <LocPublishedLinkedAssetsLookup xmlns="4873beb7-5857-4685-be1f-d57550cc96cc" xsi:nil="true"/>
    <InternalTagsTaxHTField0 xmlns="4873beb7-5857-4685-be1f-d57550cc96cc">
      <Terms xmlns="http://schemas.microsoft.com/office/infopath/2007/PartnerControls"/>
    </InternalTagsTaxHTField0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DA6A27F-3C5D-4FBA-9D24-506479B57DAA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50B57212-D278-4F09-9602-9B26806117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FD1B72-46CC-4A99-8A37-DBF68CD60E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0</TotalTime>
  <Words>715</Words>
  <Application>Microsoft Macintosh PowerPoint</Application>
  <PresentationFormat>35mm Slides</PresentationFormat>
  <Paragraphs>134</Paragraphs>
  <Slides>23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Apothecary</vt:lpstr>
      <vt:lpstr>Phospholipids of clinical significance</vt:lpstr>
      <vt:lpstr>objectives</vt:lpstr>
      <vt:lpstr>overview</vt:lpstr>
      <vt:lpstr>phospholipids</vt:lpstr>
      <vt:lpstr>phospholipids</vt:lpstr>
      <vt:lpstr>Functions of phospholipids</vt:lpstr>
      <vt:lpstr>Glycerophospholipids</vt:lpstr>
      <vt:lpstr>glycerophospholipids</vt:lpstr>
      <vt:lpstr>some examples</vt:lpstr>
      <vt:lpstr>some examples</vt:lpstr>
      <vt:lpstr>Role of PC in Lung surfactant</vt:lpstr>
      <vt:lpstr>Role of PC in Lung surfactant</vt:lpstr>
      <vt:lpstr>Role of PC in Lung surfactant</vt:lpstr>
      <vt:lpstr>Role of PI in cell signaling</vt:lpstr>
      <vt:lpstr>PowerPoint Presentation</vt:lpstr>
      <vt:lpstr>Role of PI in membrane protein anchoring</vt:lpstr>
      <vt:lpstr>sphingophospholipids</vt:lpstr>
      <vt:lpstr>phospholipids in lipoprotein particles</vt:lpstr>
      <vt:lpstr>Phospholipases</vt:lpstr>
      <vt:lpstr>Functions of Phospholipases</vt:lpstr>
      <vt:lpstr>PowerPoint Presentation</vt:lpstr>
      <vt:lpstr>Take home message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Contemporary blue design template</dc:title>
  <dc:creator/>
  <cp:lastModifiedBy/>
  <cp:revision>1</cp:revision>
  <dcterms:created xsi:type="dcterms:W3CDTF">2006-11-07T22:05:12Z</dcterms:created>
  <dcterms:modified xsi:type="dcterms:W3CDTF">2017-02-13T15:45:14Z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0x0101006EDDDB5EE6D98C44930B742096920B300400F5B6D36B3EF94B4E9A635CDF2A18F5B8</vt:lpwstr>
  </property>
  <property fmtid="{D5CDD505-2E9C-101B-9397-08002B2CF9AE}" pid="3" name="Applications">
    <vt:lpwstr>65;#zpp120;#439;#tpl140;#79;#tpl120;#419;#zpp140;#496;#ppd140;#67;#ppd120</vt:lpwstr>
  </property>
  <property fmtid="{D5CDD505-2E9C-101B-9397-08002B2CF9AE}" pid="4" name="APTrustLevel">
    <vt:r8>1</vt:r8>
  </property>
</Properties>
</file>