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51" r:id="rId3"/>
    <p:sldId id="257" r:id="rId4"/>
    <p:sldId id="259" r:id="rId5"/>
    <p:sldId id="304" r:id="rId6"/>
    <p:sldId id="267" r:id="rId7"/>
    <p:sldId id="262" r:id="rId8"/>
    <p:sldId id="277" r:id="rId9"/>
    <p:sldId id="295" r:id="rId10"/>
    <p:sldId id="297" r:id="rId11"/>
    <p:sldId id="339" r:id="rId12"/>
    <p:sldId id="303" r:id="rId13"/>
    <p:sldId id="305" r:id="rId14"/>
    <p:sldId id="300" r:id="rId15"/>
    <p:sldId id="341" r:id="rId16"/>
    <p:sldId id="318" r:id="rId17"/>
    <p:sldId id="319" r:id="rId18"/>
    <p:sldId id="342" r:id="rId19"/>
    <p:sldId id="315" r:id="rId20"/>
    <p:sldId id="323" r:id="rId21"/>
    <p:sldId id="325" r:id="rId22"/>
    <p:sldId id="324" r:id="rId23"/>
    <p:sldId id="344" r:id="rId24"/>
    <p:sldId id="331" r:id="rId25"/>
    <p:sldId id="261" r:id="rId26"/>
    <p:sldId id="284" r:id="rId27"/>
    <p:sldId id="292" r:id="rId28"/>
    <p:sldId id="306" r:id="rId29"/>
    <p:sldId id="308" r:id="rId30"/>
    <p:sldId id="307" r:id="rId31"/>
    <p:sldId id="32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FE53D-81B8-4E49-A661-3AB14C340F35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DE529-D3F7-4B22-AE69-32C3369977B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641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DE529-D3F7-4B22-AE69-32C3369977B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9921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9CC449-AD24-4C25-A579-FF13FA12EEE5}" type="slidenum">
              <a:rPr lang="en-US"/>
              <a:pPr/>
              <a:t>19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900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66022-074A-433B-9D64-B08B4609961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EFE89-FF1C-4534-9113-BE78E9328B0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534400" cy="1470025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 smtClean="0">
                <a:solidFill>
                  <a:srgbClr val="FFFF00"/>
                </a:solidFill>
                <a:cs typeface="Times New Roman" pitchFamily="18" charset="0"/>
              </a:rPr>
              <a:t>Immunology of Asthma</a:t>
            </a:r>
            <a:endParaRPr lang="en-US" sz="60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9906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Immunology Unit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Department of Pathology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King Saud University</a:t>
            </a:r>
            <a:endParaRPr lang="en-US" sz="2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pl-PL" sz="3600" dirty="0" smtClean="0">
                <a:solidFill>
                  <a:srgbClr val="FFFF00"/>
                </a:solidFill>
                <a:cs typeface="Times New Roman" pitchFamily="18" charset="0"/>
              </a:rPr>
              <a:t>Outdoor allergens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:</a:t>
            </a:r>
            <a:r>
              <a:rPr lang="en-US" sz="3200" dirty="0" smtClean="0">
                <a:cs typeface="Times New Roman" pitchFamily="18" charset="0"/>
              </a:rPr>
              <a:t/>
            </a:r>
            <a:br>
              <a:rPr lang="en-US" sz="3200" dirty="0" smtClean="0">
                <a:cs typeface="Times New Roman" pitchFamily="18" charset="0"/>
              </a:rPr>
            </a:br>
            <a:r>
              <a:rPr lang="en-US" sz="3200" dirty="0" smtClean="0">
                <a:cs typeface="Times New Roman" pitchFamily="18" charset="0"/>
              </a:rPr>
              <a:t/>
            </a:r>
            <a:br>
              <a:rPr lang="en-US" sz="3200" dirty="0" smtClean="0">
                <a:cs typeface="Times New Roman" pitchFamily="18" charset="0"/>
              </a:rPr>
            </a:b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 - </a:t>
            </a:r>
            <a:r>
              <a:rPr lang="en-US" sz="3600" dirty="0" smtClean="0">
                <a:cs typeface="Times New Roman" pitchFamily="18" charset="0"/>
              </a:rPr>
              <a:t>Fungal spores (e.g. </a:t>
            </a:r>
            <a:r>
              <a:rPr lang="pl-PL" sz="3600" dirty="0" smtClean="0">
                <a:cs typeface="Times New Roman" pitchFamily="18" charset="0"/>
              </a:rPr>
              <a:t>Alternaria</a:t>
            </a:r>
            <a:r>
              <a:rPr lang="en-US" sz="3600" dirty="0" smtClean="0">
                <a:cs typeface="Times New Roman" pitchFamily="18" charset="0"/>
              </a:rPr>
              <a:t>)</a:t>
            </a:r>
            <a:br>
              <a:rPr lang="en-US" sz="3600" dirty="0" smtClean="0">
                <a:cs typeface="Times New Roman" pitchFamily="18" charset="0"/>
              </a:rPr>
            </a:br>
            <a:r>
              <a:rPr lang="pl-PL" sz="3600" dirty="0" smtClean="0">
                <a:cs typeface="Times New Roman" pitchFamily="18" charset="0"/>
              </a:rPr>
              <a:t/>
            </a:r>
            <a:br>
              <a:rPr lang="pl-PL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> - Grass, tree &amp; weed  pollens</a:t>
            </a:r>
            <a:r>
              <a:rPr lang="en-US" sz="2000" dirty="0" smtClean="0">
                <a:cs typeface="Times New Roman" pitchFamily="18" charset="0"/>
              </a:rPr>
              <a:t/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8229600" cy="25447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dirty="0"/>
          </a:p>
        </p:txBody>
      </p:sp>
      <p:pic>
        <p:nvPicPr>
          <p:cNvPr id="4" name="Content Placeholder 3" descr="C:\Documents and Settings\Dr.Hazem\Desktop\Aspergillis1337DJF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264" y="3505200"/>
            <a:ext cx="2916936" cy="2209800"/>
          </a:xfrm>
          <a:prstGeom prst="rect">
            <a:avLst/>
          </a:prstGeom>
          <a:noFill/>
        </p:spPr>
      </p:pic>
      <p:pic>
        <p:nvPicPr>
          <p:cNvPr id="5" name="Content Placeholder 3" descr="C:\Documents and Settings\Dr.Hazem\My Documents\64ec19fba37380ea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505200"/>
            <a:ext cx="2393950" cy="2209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6019800"/>
            <a:ext cx="27432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       </a:t>
            </a:r>
            <a:r>
              <a:rPr lang="en-US" sz="2400" b="1" dirty="0" smtClean="0">
                <a:solidFill>
                  <a:srgbClr val="C00000"/>
                </a:solidFill>
              </a:rPr>
              <a:t>Fungal spores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77000" y="6019800"/>
            <a:ext cx="21336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   </a:t>
            </a:r>
            <a:r>
              <a:rPr lang="en-US" sz="2400" b="1" dirty="0" smtClean="0">
                <a:solidFill>
                  <a:srgbClr val="C00000"/>
                </a:solidFill>
              </a:rPr>
              <a:t>Tree pollens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429000" y="3505200"/>
          <a:ext cx="2719754" cy="2209800"/>
        </p:xfrm>
        <a:graphic>
          <a:graphicData uri="http://schemas.openxmlformats.org/presentationml/2006/ole">
            <p:oleObj spid="_x0000_s29704" name="Bitmap Image" r:id="rId5" imgW="1476190" imgH="1238423" progId="PBrush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3657600" y="6019800"/>
            <a:ext cx="24384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     </a:t>
            </a:r>
            <a:r>
              <a:rPr lang="en-US" sz="2400" b="1" dirty="0" smtClean="0">
                <a:solidFill>
                  <a:srgbClr val="C00000"/>
                </a:solidFill>
              </a:rPr>
              <a:t>Grass pollens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8382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Antigen presenting cells (APCs) in the lung: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+mj-lt"/>
              </a:rPr>
              <a:t>  </a:t>
            </a:r>
            <a:r>
              <a:rPr lang="en-US" dirty="0" smtClean="0">
                <a:latin typeface="+mj-lt"/>
                <a:cs typeface="Times New Roman" pitchFamily="18" charset="0"/>
              </a:rPr>
              <a:t>Two subsets of </a:t>
            </a:r>
            <a:r>
              <a:rPr lang="en-US" dirty="0" err="1" smtClean="0">
                <a:latin typeface="+mj-lt"/>
                <a:cs typeface="Times New Roman" pitchFamily="18" charset="0"/>
              </a:rPr>
              <a:t>dendritic</a:t>
            </a:r>
            <a:r>
              <a:rPr lang="en-US" dirty="0" smtClean="0">
                <a:latin typeface="+mj-lt"/>
                <a:cs typeface="Times New Roman" pitchFamily="18" charset="0"/>
              </a:rPr>
              <a:t> cells (DCs) in the lungs: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+mj-lt"/>
                <a:cs typeface="Times New Roman" pitchFamily="18" charset="0"/>
              </a:rPr>
              <a:t>One subset of DCs called respiratory tract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myeloid DCs (mDCs) </a:t>
            </a:r>
            <a:r>
              <a:rPr lang="en-US" dirty="0" smtClean="0">
                <a:latin typeface="+mj-lt"/>
                <a:cs typeface="Times New Roman" pitchFamily="18" charset="0"/>
              </a:rPr>
              <a:t>help in the development of asthma symptoms </a:t>
            </a:r>
          </a:p>
          <a:p>
            <a:endParaRPr lang="en-US" dirty="0" smtClean="0">
              <a:latin typeface="+mj-lt"/>
              <a:cs typeface="Times New Roman" pitchFamily="18" charset="0"/>
            </a:endParaRPr>
          </a:p>
          <a:p>
            <a:r>
              <a:rPr lang="en-US" dirty="0" smtClean="0">
                <a:latin typeface="+mj-lt"/>
                <a:cs typeface="Times New Roman" pitchFamily="18" charset="0"/>
              </a:rPr>
              <a:t>Second subset known as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plasmacytoid DCs (pDCs)</a:t>
            </a:r>
            <a:r>
              <a:rPr lang="en-US" dirty="0" smtClean="0">
                <a:latin typeface="+mj-lt"/>
                <a:cs typeface="Times New Roman" pitchFamily="18" charset="0"/>
              </a:rPr>
              <a:t> aid in respiratory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tolerance</a:t>
            </a:r>
            <a:r>
              <a:rPr lang="en-US" dirty="0" smtClean="0">
                <a:latin typeface="+mj-lt"/>
                <a:cs typeface="Times New Roman" pitchFamily="18" charset="0"/>
              </a:rPr>
              <a:t> to allergens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0"/>
            <a:ext cx="3733800" cy="220980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 smtClean="0">
                <a:solidFill>
                  <a:srgbClr val="FFFF00"/>
                </a:solidFill>
                <a:cs typeface="Times New Roman" pitchFamily="18" charset="0"/>
              </a:rPr>
              <a:t>In susceptible individuals </a:t>
            </a: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First encounter with allergens activate B-cells to produce </a:t>
            </a:r>
            <a:r>
              <a:rPr lang="en-US" sz="2400" dirty="0" err="1" smtClean="0">
                <a:cs typeface="Times New Roman" pitchFamily="18" charset="0"/>
              </a:rPr>
              <a:t>IgE</a:t>
            </a:r>
            <a:endParaRPr lang="en-US" sz="2400" dirty="0"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548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2209800" y="3429000"/>
            <a:ext cx="3048000" cy="1981200"/>
          </a:xfrm>
          <a:prstGeom prst="straightConnector1">
            <a:avLst/>
          </a:prstGeom>
          <a:ln>
            <a:solidFill>
              <a:schemeClr val="tx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19400" y="2895600"/>
            <a:ext cx="5334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1295400"/>
            <a:ext cx="5334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457200"/>
            <a:ext cx="17526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itchFamily="18" charset="0"/>
              </a:rPr>
              <a:t>Inhaled allergen</a:t>
            </a:r>
            <a:endParaRPr lang="en-US" dirty="0">
              <a:solidFill>
                <a:schemeClr val="bg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2133600"/>
            <a:ext cx="4191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Subsequently: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Inhaled allergens </a:t>
            </a:r>
            <a:r>
              <a:rPr lang="en-US" sz="2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activate submucosal mast cells in the lower airways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00600" y="3810000"/>
            <a:ext cx="388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Mediators are released within seconds causing: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00600" y="4724400"/>
            <a:ext cx="419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1. </a:t>
            </a:r>
            <a:r>
              <a:rPr lang="en-US" sz="2400" dirty="0" err="1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Bronchoconstriction</a:t>
            </a:r>
            <a:endParaRPr lang="en-US" sz="2400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2. Influx of </a:t>
            </a:r>
            <a:r>
              <a:rPr lang="en-US" sz="2400" dirty="0" err="1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eosinophils</a:t>
            </a:r>
            <a:endParaRPr lang="en-US" sz="2400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&amp; other inflammatory cells</a:t>
            </a:r>
            <a:endParaRPr lang="en-US" sz="2400" dirty="0">
              <a:solidFill>
                <a:srgbClr val="FFFF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31" y="990600"/>
            <a:ext cx="5269831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486400" y="3886200"/>
            <a:ext cx="304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   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en-US" sz="2800" dirty="0" smtClean="0">
              <a:solidFill>
                <a:srgbClr val="FFFF99"/>
              </a:solidFill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</a:t>
            </a:r>
          </a:p>
          <a:p>
            <a:pPr algn="ctr">
              <a:buNone/>
            </a:pPr>
            <a:endParaRPr lang="en-US" sz="2800" dirty="0">
              <a:solidFill>
                <a:srgbClr val="FFFF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0"/>
            <a:ext cx="3886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Asthma  results from complex interactions among  the inflammatory cells that involve:</a:t>
            </a:r>
          </a:p>
          <a:p>
            <a:endParaRPr lang="en-US" sz="3600" dirty="0" smtClean="0">
              <a:solidFill>
                <a:srgbClr val="FFFF99"/>
              </a:solidFill>
              <a:latin typeface="+mj-lt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                       </a:t>
            </a:r>
            <a:endParaRPr lang="ar-SA" sz="3600" dirty="0"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4267200" y="3886200"/>
            <a:ext cx="1142998" cy="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4343400" y="4343400"/>
            <a:ext cx="106680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3276600" y="4802188"/>
            <a:ext cx="2209800" cy="114141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34000" y="3581400"/>
            <a:ext cx="365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Airway epithelium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Nervous system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Bronchial smooth muscles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399"/>
            <a:ext cx="8763000" cy="10668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Factor contributing to airflow obstruction  leading to difficulty in breathing include:</a:t>
            </a:r>
            <a:endParaRPr lang="en-US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2226" name="Picture 2" descr="http://www.health-choices-for-life.com/images/asth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686800" cy="54102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5562600" y="1219200"/>
            <a:ext cx="2362200" cy="1143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Response to allergen  occur in two phases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www.nature.com/nri/journal/v2/n6/images/nri824-f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6106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cs typeface="Times New Roman" pitchFamily="18" charset="0"/>
              </a:rPr>
              <a:t>Early allergic response </a:t>
            </a:r>
            <a:endParaRPr lang="ar-SA" sz="40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1. Occurs within minutes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2. Manifests clinically as: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 - Bronchial constriction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 - Airway edema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 - Mucus plugging </a:t>
            </a: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Is reversible and responds to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bronchodilators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endParaRPr lang="ar-S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cs typeface="Times New Roman" pitchFamily="18" charset="0"/>
              </a:rPr>
              <a:t>Late allergic response:</a:t>
            </a:r>
            <a:endParaRPr lang="ar-SA" sz="40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1. 	Appears 4 to 10 hours later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2. 	Results from infiltration by inflammatory 	cells.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3.	Activation of lymphocytes &amp; </a:t>
            </a:r>
            <a:r>
              <a:rPr lang="en-US" dirty="0" err="1" smtClean="0">
                <a:latin typeface="+mj-lt"/>
                <a:cs typeface="Times New Roman" pitchFamily="18" charset="0"/>
              </a:rPr>
              <a:t>eosinophils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  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Responds to steroids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(Anti-inflammatory drugs)</a:t>
            </a:r>
            <a:endParaRPr lang="ar-SA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+mj-lt"/>
              </a:rPr>
              <a:t>     </a:t>
            </a:r>
          </a:p>
          <a:p>
            <a:pPr algn="ctr">
              <a:buNone/>
            </a:pPr>
            <a:r>
              <a:rPr lang="en-US" sz="6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Th2 cells and role of   cytokines in allergic asthma</a:t>
            </a:r>
            <a:endParaRPr lang="en-US" dirty="0">
              <a:solidFill>
                <a:srgbClr val="FFFF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153400" cy="6858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Allergens drive T-cells towards </a:t>
            </a:r>
            <a:r>
              <a:rPr lang="en-US" sz="3600" dirty="0" err="1" smtClean="0">
                <a:solidFill>
                  <a:srgbClr val="FFFF00"/>
                </a:solidFill>
                <a:cs typeface="Times New Roman" pitchFamily="18" charset="0"/>
              </a:rPr>
              <a:t>Th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 2 type: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371600"/>
            <a:ext cx="8153400" cy="5029200"/>
          </a:xfrm>
        </p:spPr>
        <p:txBody>
          <a:bodyPr/>
          <a:lstStyle/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Th2  secrete the cytokines</a:t>
            </a:r>
            <a:r>
              <a:rPr lang="en-US" sz="2800" dirty="0" smtClean="0">
                <a:latin typeface="+mj-lt"/>
                <a:cs typeface="Times New Roman" pitchFamily="18" charset="0"/>
              </a:rPr>
              <a:t>: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IL-4, IL-5, IL-9 &amp; IL-13 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3600" dirty="0" smtClean="0">
                <a:latin typeface="+mj-lt"/>
                <a:cs typeface="Times New Roman" pitchFamily="18" charset="0"/>
              </a:rPr>
              <a:t>            which promote :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1. 	Production of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IgE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by B cells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2. 	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Eosinophil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attraction and infiltration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3. 	Airway inflammation 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4. 	Increased bronchial reactivity 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Immunology of Asthma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Objectives:</a:t>
            </a:r>
          </a:p>
          <a:p>
            <a:pPr algn="just"/>
            <a:r>
              <a:rPr lang="en-US" dirty="0" smtClean="0"/>
              <a:t>To the difference between extrinsic and intrinsic asthma</a:t>
            </a:r>
          </a:p>
          <a:p>
            <a:pPr algn="just"/>
            <a:r>
              <a:rPr lang="en-US" dirty="0" smtClean="0"/>
              <a:t>To be familiar with types of allergens and their role in allergic sensitization</a:t>
            </a:r>
          </a:p>
          <a:p>
            <a:pPr algn="just"/>
            <a:r>
              <a:rPr lang="en-US" dirty="0" smtClean="0"/>
              <a:t>To understand the inflammatory processes operating in allergic asthma</a:t>
            </a:r>
          </a:p>
          <a:p>
            <a:pPr algn="just"/>
            <a:r>
              <a:rPr lang="en-US" dirty="0" smtClean="0"/>
              <a:t>To know about the airway remodeling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Role of IL-4  in allergic asthma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60020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+mj-lt"/>
                <a:cs typeface="Times New Roman" pitchFamily="18" charset="0"/>
              </a:rPr>
              <a:t>The main role of IL-4 is  carried out  during the initial priming of Th2 cells :</a:t>
            </a:r>
          </a:p>
          <a:p>
            <a:endParaRPr lang="en-US" sz="3200" dirty="0" smtClean="0">
              <a:latin typeface="+mj-lt"/>
              <a:cs typeface="Times New Roman" pitchFamily="18" charset="0"/>
            </a:endParaRP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1.	Regulates 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isotype switching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in B cells to 	</a:t>
            </a:r>
            <a:r>
              <a:rPr lang="en-US" sz="3200" dirty="0" err="1" smtClean="0">
                <a:latin typeface="+mj-lt"/>
                <a:cs typeface="Times New Roman" pitchFamily="18" charset="0"/>
              </a:rPr>
              <a:t>IgE</a:t>
            </a:r>
            <a:endParaRPr lang="en-US" sz="3200" dirty="0" smtClean="0">
              <a:latin typeface="+mj-lt"/>
              <a:cs typeface="Times New Roman" pitchFamily="18" charset="0"/>
            </a:endParaRP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2.	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Induces MHC II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on antigen-presenting 	cells </a:t>
            </a: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3. 	Induces 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adhesion molecule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expression  </a:t>
            </a: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4. 	Activate  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mast cells and </a:t>
            </a:r>
            <a:r>
              <a:rPr lang="en-US" sz="3200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eosinophils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endParaRPr lang="en-US" sz="32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 Role of IL-13 in allergic asthma 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286000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 smtClean="0">
                <a:latin typeface="+mj-lt"/>
                <a:cs typeface="Times New Roman" pitchFamily="18" charset="0"/>
              </a:rPr>
              <a:t>IL-13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induces inflammation</a:t>
            </a:r>
          </a:p>
          <a:p>
            <a:pPr marL="742950" indent="-742950">
              <a:buAutoNum type="arabicPeriod"/>
            </a:pPr>
            <a:endParaRPr lang="en-US" sz="4000" dirty="0" smtClean="0">
              <a:latin typeface="+mj-lt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sz="4000" dirty="0" smtClean="0">
                <a:latin typeface="+mj-lt"/>
                <a:cs typeface="Times New Roman" pitchFamily="18" charset="0"/>
              </a:rPr>
              <a:t>Stimulates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mucus hyper-secretion</a:t>
            </a:r>
          </a:p>
          <a:p>
            <a:pPr marL="742950" indent="-742950">
              <a:buAutoNum type="arabicPeriod"/>
            </a:pPr>
            <a:endParaRPr lang="en-US" sz="4000" dirty="0" smtClean="0">
              <a:latin typeface="+mj-lt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sz="4000" dirty="0" smtClean="0">
                <a:latin typeface="+mj-lt"/>
                <a:cs typeface="Times New Roman" pitchFamily="18" charset="0"/>
              </a:rPr>
              <a:t>Induces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sub-epithelial fibrosis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Role of IL-5 in allergic asthma 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769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smtClean="0">
                <a:latin typeface="+mj-lt"/>
                <a:cs typeface="Times New Roman" pitchFamily="18" charset="0"/>
              </a:rPr>
              <a:t>IL-5 induces an increase in 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eosinophil production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in the bone marrow </a:t>
            </a:r>
          </a:p>
          <a:p>
            <a:pPr marL="742950" indent="-742950"/>
            <a:endParaRPr lang="en-US" sz="3600" dirty="0" smtClean="0">
              <a:latin typeface="+mj-lt"/>
              <a:cs typeface="Times New Roman" pitchFamily="18" charset="0"/>
            </a:endParaRPr>
          </a:p>
          <a:p>
            <a:pPr marL="742950" indent="-742950"/>
            <a:r>
              <a:rPr lang="en-US" sz="3600" dirty="0" smtClean="0">
                <a:latin typeface="+mj-lt"/>
                <a:cs typeface="Times New Roman" pitchFamily="18" charset="0"/>
              </a:rPr>
              <a:t>2.	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Release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of eosinophils from the bone marrow into circulation </a:t>
            </a:r>
            <a:endParaRPr lang="en-US" sz="36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Role of eosinophils in allergic asthma 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+mj-lt"/>
                <a:cs typeface="Times New Roman" pitchFamily="18" charset="0"/>
              </a:rPr>
              <a:t>Eosinophils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initiate asthmatic symptoms by causing 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tissue damage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in the airways of the lungs</a:t>
            </a:r>
          </a:p>
          <a:p>
            <a:r>
              <a:rPr lang="en-US" sz="3600" dirty="0" smtClean="0">
                <a:latin typeface="+mj-lt"/>
                <a:cs typeface="Times New Roman" pitchFamily="18" charset="0"/>
              </a:rPr>
              <a:t>Production of </a:t>
            </a:r>
            <a:r>
              <a:rPr lang="en-US" sz="3600" dirty="0" err="1" smtClean="0">
                <a:latin typeface="+mj-lt"/>
                <a:cs typeface="Times New Roman" pitchFamily="18" charset="0"/>
              </a:rPr>
              <a:t>eosinophils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is 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inhibited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by IL-10</a:t>
            </a:r>
          </a:p>
          <a:p>
            <a:pPr>
              <a:buNone/>
            </a:pPr>
            <a:endParaRPr lang="en-US" sz="3600" dirty="0">
              <a:latin typeface="+mj-lt"/>
              <a:cs typeface="Times New Roman" pitchFamily="18" charset="0"/>
            </a:endParaRPr>
          </a:p>
        </p:txBody>
      </p:sp>
      <p:pic>
        <p:nvPicPr>
          <p:cNvPr id="4" name="Picture 2" descr="http://www.pathology.med.umich.edu/greensonlab/eosinophi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8114" y="4038600"/>
            <a:ext cx="4644888" cy="2670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Role of regulatory T – cells: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7467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+mj-lt"/>
                <a:cs typeface="Times New Roman" pitchFamily="18" charset="0"/>
              </a:rPr>
              <a:t> Regulatory T cells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suppress</a:t>
            </a:r>
            <a:r>
              <a:rPr lang="en-US" sz="4000" dirty="0" smtClean="0">
                <a:latin typeface="+mj-lt"/>
                <a:cs typeface="Times New Roman" pitchFamily="18" charset="0"/>
              </a:rPr>
              <a:t> the effector mechanisms that induce asthmatic symptoms </a:t>
            </a:r>
          </a:p>
          <a:p>
            <a:endParaRPr lang="en-US" sz="4000" dirty="0" smtClean="0">
              <a:latin typeface="+mj-lt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latin typeface="+mj-lt"/>
                <a:cs typeface="Times New Roman" pitchFamily="18" charset="0"/>
              </a:rPr>
              <a:t>  Asthmatics may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lack</a:t>
            </a:r>
            <a:r>
              <a:rPr lang="en-US" sz="4000" dirty="0" smtClean="0">
                <a:latin typeface="+mj-lt"/>
                <a:cs typeface="Times New Roman" pitchFamily="18" charset="0"/>
              </a:rPr>
              <a:t> functional regulatory T cells that can inhibit an asthmatic response </a:t>
            </a:r>
            <a:endParaRPr lang="en-US" sz="40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cs typeface="Times New Roman" pitchFamily="18" charset="0"/>
              </a:rPr>
              <a:t>Activation of inflammatory cells (mast cells, eosinophils etc,) is a major inducer   of </a:t>
            </a:r>
            <a:r>
              <a:rPr lang="en-US" sz="3600" u="sng" dirty="0" smtClean="0">
                <a:cs typeface="Times New Roman" pitchFamily="18" charset="0"/>
              </a:rPr>
              <a:t>airway inflammation.</a:t>
            </a:r>
            <a:endParaRPr lang="en-US" sz="3600" u="sng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    </a:t>
            </a:r>
            <a:r>
              <a:rPr lang="en-US" sz="6500" u="sng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Airway inflammation</a:t>
            </a:r>
            <a:r>
              <a:rPr lang="en-US" sz="65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is the hallmark in   the asthmatic lung </a:t>
            </a:r>
          </a:p>
          <a:p>
            <a:pPr>
              <a:buNone/>
            </a:pPr>
            <a:endParaRPr lang="en-US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        </a:t>
            </a:r>
            <a:r>
              <a:rPr lang="en-US" sz="58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which leads to :</a:t>
            </a:r>
          </a:p>
          <a:p>
            <a:pPr>
              <a:buNone/>
            </a:pPr>
            <a:endParaRPr lang="en-US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                   </a:t>
            </a:r>
            <a:r>
              <a:rPr lang="en-US" sz="6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Increased </a:t>
            </a:r>
            <a:r>
              <a:rPr lang="en-US" sz="6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bronchial reactivity </a:t>
            </a:r>
          </a:p>
          <a:p>
            <a:pPr>
              <a:buNone/>
            </a:pPr>
            <a:r>
              <a:rPr lang="en-US" sz="6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</a:t>
            </a:r>
            <a:endParaRPr lang="en-US" sz="64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Products of the inflammatory cells act on :</a:t>
            </a:r>
            <a:endParaRPr lang="ar-SA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	Airway smooth muscle cells </a:t>
            </a:r>
          </a:p>
          <a:p>
            <a:pPr>
              <a:buAutoNum type="arabicPeriod" startAt="2"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	Lung fibroblasts  </a:t>
            </a:r>
          </a:p>
          <a:p>
            <a:pPr>
              <a:buNone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3.   	Mucous glands   </a:t>
            </a:r>
          </a:p>
          <a:p>
            <a:endParaRPr lang="en-US" sz="4000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		and cause :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FFCC"/>
                </a:solidFill>
                <a:latin typeface="+mj-lt"/>
                <a:cs typeface="Arial" pitchFamily="34" charset="0"/>
              </a:rPr>
              <a:t>            </a:t>
            </a:r>
            <a:r>
              <a:rPr lang="en-US" sz="40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Airway Remodeling</a:t>
            </a:r>
            <a:endParaRPr lang="ar-SA" sz="40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0" y="838200"/>
            <a:ext cx="2438400" cy="39624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cs typeface="Times New Roman" pitchFamily="18" charset="0"/>
              </a:rPr>
              <a:t>1. Smooth muscle</a:t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hyperplasia &amp;   hypertrophy</a:t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2. Mucous gland hyperplasia</a:t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3. Collagen deposition</a:t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endParaRPr lang="en-U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6324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" y="54864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j-lt"/>
                <a:cs typeface="Times New Roman" pitchFamily="18" charset="0"/>
              </a:rPr>
              <a:t>5. Chronic inflammation</a:t>
            </a:r>
            <a:endParaRPr lang="en-US" sz="24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8861" y="3244334"/>
            <a:ext cx="3034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  <a:cs typeface="Times New Roman" pitchFamily="18" charset="0"/>
              </a:rPr>
              <a:t>4. fibroblast activation </a:t>
            </a:r>
            <a:endParaRPr lang="en-US" sz="24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 rot="10800000" flipV="1">
            <a:off x="3505198" y="5905172"/>
            <a:ext cx="4038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j-lt"/>
                <a:cs typeface="Times New Roman" pitchFamily="18" charset="0"/>
              </a:rPr>
              <a:t>4. Fibroblast activation </a:t>
            </a:r>
            <a:endParaRPr lang="en-US" sz="2400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6477000" y="1066800"/>
            <a:ext cx="3048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6324600" y="2057400"/>
            <a:ext cx="381000" cy="381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6324600" y="3581400"/>
            <a:ext cx="457200" cy="76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4762500" y="4838700"/>
            <a:ext cx="1828800" cy="533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1790700" y="3314700"/>
            <a:ext cx="2971800" cy="1524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04800" y="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Airway  remodeling refer to:</a:t>
            </a:r>
            <a:endParaRPr lang="ar-SA" sz="36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Inflammatory cells &amp; their mediators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              </a:t>
            </a:r>
          </a:p>
          <a:p>
            <a:pPr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         </a:t>
            </a: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Airway inflammation</a:t>
            </a:r>
          </a:p>
          <a:p>
            <a:pPr>
              <a:buNone/>
            </a:pPr>
            <a:endParaRPr lang="en-US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Increased bronchial                  Airway </a:t>
            </a:r>
            <a:r>
              <a:rPr lang="en-US" sz="2800" dirty="0" err="1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remodelling</a:t>
            </a:r>
            <a:r>
              <a:rPr lang="en-US" sz="28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reactivity</a:t>
            </a:r>
          </a:p>
          <a:p>
            <a:pPr>
              <a:buNone/>
            </a:pPr>
            <a:endParaRPr lang="en-US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43400" y="1676400"/>
            <a:ext cx="457200" cy="5334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362200" y="3124200"/>
            <a:ext cx="609600" cy="10668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96000" y="3124200"/>
            <a:ext cx="609600" cy="9906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Outcome of increased airway reactivity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876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Predisposes patients to develop asthma attacks 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on exposure to </a:t>
            </a:r>
            <a:r>
              <a:rPr lang="en-US" sz="28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non-specific irritants:</a:t>
            </a:r>
          </a:p>
          <a:p>
            <a:pPr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1. Chemical irritants 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2. Smoke &amp; strong perfumes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3.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Sulphur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dioxide &amp; air pollutants 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4. Viral and bacterial respiratory infections</a:t>
            </a:r>
          </a:p>
          <a:p>
            <a:pPr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</a:t>
            </a:r>
          </a:p>
        </p:txBody>
      </p:sp>
      <p:sp>
        <p:nvSpPr>
          <p:cNvPr id="4" name="Down Arrow 3"/>
          <p:cNvSpPr/>
          <p:nvPr/>
        </p:nvSpPr>
        <p:spPr>
          <a:xfrm>
            <a:off x="4114800" y="1295400"/>
            <a:ext cx="533400" cy="1295400"/>
          </a:xfrm>
          <a:prstGeom prst="downArrow">
            <a:avLst>
              <a:gd name="adj1" fmla="val 42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cs typeface="Times New Roman" pitchFamily="18" charset="0"/>
              </a:rPr>
              <a:t>Asthma is a clinical syndrome characterized by:</a:t>
            </a:r>
            <a:endParaRPr lang="en-US" sz="40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399"/>
            <a:ext cx="8229600" cy="4191001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4400" dirty="0" smtClean="0">
                <a:solidFill>
                  <a:srgbClr val="FFFFCC"/>
                </a:solidFill>
                <a:latin typeface="+mj-lt"/>
              </a:rPr>
              <a:t>1.		</a:t>
            </a: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Episodes of 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reversible</a:t>
            </a: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airway 	obstruction</a:t>
            </a:r>
          </a:p>
          <a:p>
            <a:pPr marL="514350" indent="-514350">
              <a:buNone/>
            </a:pP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2.		Increased 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bronchial reactivity</a:t>
            </a:r>
          </a:p>
          <a:p>
            <a:pPr marL="514350" indent="-514350">
              <a:buNone/>
            </a:pP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3.  	Airway 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inflammation</a:t>
            </a:r>
            <a:endParaRPr lang="en-US" sz="44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Outcome of airway remodeling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Can  ultimately lead to </a:t>
            </a:r>
            <a:r>
              <a:rPr lang="en-US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fibrosis and irreversible</a:t>
            </a:r>
            <a:r>
              <a:rPr lang="en-US" dirty="0" smtClean="0">
                <a:latin typeface="+mj-lt"/>
                <a:cs typeface="Times New Roman" pitchFamily="18" charset="0"/>
              </a:rPr>
              <a:t> airway obstruction in some   patients 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19600" y="1447800"/>
            <a:ext cx="381000" cy="1676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Take </a:t>
            </a:r>
            <a:r>
              <a:rPr lang="en-US" smtClean="0">
                <a:solidFill>
                  <a:srgbClr val="FFFF00"/>
                </a:solidFill>
                <a:cs typeface="Times New Roman" pitchFamily="18" charset="0"/>
              </a:rPr>
              <a:t>home message</a:t>
            </a:r>
            <a:endParaRPr lang="ar-SA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211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1. Asthma is characterized by episodic reversible  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airway obstruction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2. Classified in 2 types: intrinsic &amp; extrinsic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3. In the extrinsic type allergens drive  T-cells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into Th2 pattern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4. Airway inflammation is a hallmark finding in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the asthmatic lung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5. Inflammatory cells lead to increased bronchial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reactions &amp; airway remodeling which is not revisable</a:t>
            </a:r>
          </a:p>
          <a:p>
            <a:pPr>
              <a:buNone/>
            </a:pPr>
            <a:endParaRPr lang="ar-SA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905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Patients with asthma present with one or more of the following symptoms:</a:t>
            </a:r>
            <a:b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</a:b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733801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600" dirty="0" smtClean="0">
              <a:solidFill>
                <a:srgbClr val="FFFFCC"/>
              </a:solidFill>
              <a:latin typeface="+mj-lt"/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1.  Breathlessness (difficulty in breathing)</a:t>
            </a:r>
          </a:p>
          <a:p>
            <a:pPr>
              <a:buNone/>
            </a:pP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2.  Wheezing </a:t>
            </a:r>
          </a:p>
          <a:p>
            <a:pPr>
              <a:buNone/>
            </a:pP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3.  Persistent cough</a:t>
            </a:r>
          </a:p>
          <a:p>
            <a:pPr>
              <a:buNone/>
            </a:pP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4.  Chest tightness</a:t>
            </a:r>
            <a:endParaRPr lang="en-US" sz="3600" dirty="0">
              <a:solidFill>
                <a:srgbClr val="FFFF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Airway Obstruction in Asthma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5562600" y="4724400"/>
            <a:ext cx="12192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Classification of Asthma </a:t>
            </a:r>
            <a:endParaRPr lang="en-US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914400" indent="-914400">
              <a:spcBef>
                <a:spcPts val="0"/>
              </a:spcBef>
              <a:buAutoNum type="arabicPeriod"/>
            </a:pPr>
            <a:r>
              <a:rPr lang="en-US" sz="5400" dirty="0" smtClean="0">
                <a:latin typeface="+mj-lt"/>
                <a:cs typeface="Times New Roman" pitchFamily="18" charset="0"/>
              </a:rPr>
              <a:t>Intrinsic (</a:t>
            </a:r>
            <a:r>
              <a:rPr lang="en-US" sz="5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non-atopic</a:t>
            </a:r>
            <a:r>
              <a:rPr lang="en-US" sz="5400" dirty="0" smtClean="0">
                <a:latin typeface="+mj-lt"/>
                <a:cs typeface="Times New Roman" pitchFamily="18" charset="0"/>
              </a:rPr>
              <a:t>)</a:t>
            </a:r>
          </a:p>
          <a:p>
            <a:pPr marL="914400" indent="-914400">
              <a:spcBef>
                <a:spcPts val="0"/>
              </a:spcBef>
              <a:buNone/>
            </a:pPr>
            <a:endParaRPr lang="en-US" sz="5400" dirty="0" smtClean="0">
              <a:latin typeface="+mj-lt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5400" dirty="0" smtClean="0">
                <a:latin typeface="+mj-lt"/>
                <a:cs typeface="Times New Roman" pitchFamily="18" charset="0"/>
              </a:rPr>
              <a:t>2.	</a:t>
            </a:r>
            <a:r>
              <a:rPr lang="en-US" sz="5000" dirty="0" smtClean="0">
                <a:latin typeface="+mj-lt"/>
                <a:cs typeface="Times New Roman" pitchFamily="18" charset="0"/>
              </a:rPr>
              <a:t>Extrinsic (</a:t>
            </a:r>
            <a:r>
              <a:rPr lang="en-US" sz="5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atopic</a:t>
            </a:r>
            <a:r>
              <a:rPr lang="en-US" sz="5000" dirty="0" smtClean="0">
                <a:latin typeface="+mj-lt"/>
                <a:cs typeface="Times New Roman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 smtClean="0">
                <a:latin typeface="+mj-lt"/>
                <a:cs typeface="Times New Roman" pitchFamily="18" charset="0"/>
              </a:rPr>
              <a:t>	</a:t>
            </a:r>
            <a:r>
              <a:rPr lang="en-US" sz="3000" dirty="0" smtClean="0">
                <a:latin typeface="+mj-lt"/>
                <a:cs typeface="Times New Roman" pitchFamily="18" charset="0"/>
              </a:rPr>
              <a:t>( </a:t>
            </a:r>
            <a:r>
              <a:rPr lang="en-US" sz="3000" dirty="0" err="1" smtClean="0">
                <a:latin typeface="+mj-lt"/>
                <a:cs typeface="Times New Roman" pitchFamily="18" charset="0"/>
              </a:rPr>
              <a:t>Atopy</a:t>
            </a:r>
            <a:r>
              <a:rPr lang="en-US" sz="3000" dirty="0" smtClean="0">
                <a:latin typeface="+mj-lt"/>
                <a:cs typeface="Times New Roman" pitchFamily="18" charset="0"/>
              </a:rPr>
              <a:t>: genetic tendency to develop allergy)</a:t>
            </a:r>
          </a:p>
          <a:p>
            <a:pPr>
              <a:buNone/>
            </a:pPr>
            <a:r>
              <a:rPr lang="en-US" sz="5400" dirty="0" smtClean="0">
                <a:latin typeface="+mj-lt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en-US" sz="5400" dirty="0">
                <a:latin typeface="+mj-lt"/>
                <a:cs typeface="Times New Roman" pitchFamily="18" charset="0"/>
              </a:rPr>
              <a:t> </a:t>
            </a:r>
            <a:endParaRPr lang="en-US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Non-atopic (intrinsic) asthma</a:t>
            </a:r>
            <a:b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(10-33% of asthmatics)</a:t>
            </a:r>
            <a:r>
              <a:rPr lang="en-US" dirty="0" smtClean="0">
                <a:solidFill>
                  <a:srgbClr val="FFFFCC"/>
                </a:solidFill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FFCC"/>
                </a:solidFill>
                <a:cs typeface="Times New Roman" pitchFamily="18" charset="0"/>
              </a:rPr>
            </a:br>
            <a:endParaRPr lang="en-US" dirty="0">
              <a:solidFill>
                <a:srgbClr val="FFFFCC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More severe </a:t>
            </a:r>
          </a:p>
          <a:p>
            <a:r>
              <a:rPr lang="en-US" sz="40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Older patients </a:t>
            </a:r>
          </a:p>
          <a:p>
            <a:r>
              <a:rPr lang="en-US" sz="40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No clinical/family history of allergy </a:t>
            </a:r>
          </a:p>
          <a:p>
            <a:r>
              <a:rPr lang="en-US" sz="40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Serum </a:t>
            </a:r>
            <a:r>
              <a:rPr lang="en-US" sz="4000" dirty="0" err="1">
                <a:solidFill>
                  <a:srgbClr val="FFFFCC"/>
                </a:solidFill>
                <a:latin typeface="+mj-lt"/>
                <a:cs typeface="Times New Roman" pitchFamily="18" charset="0"/>
              </a:rPr>
              <a:t>IgE</a:t>
            </a:r>
            <a:r>
              <a:rPr lang="en-US" sz="40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 levels are usually normal </a:t>
            </a:r>
          </a:p>
          <a:p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Negative </a:t>
            </a:r>
            <a:r>
              <a:rPr lang="en-US" sz="40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skin </a:t>
            </a: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tests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Atopic (extrinsic) asthma </a:t>
            </a:r>
            <a:b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Allergies trigger asthma attacks in:</a:t>
            </a:r>
            <a:endParaRPr lang="ar-SA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			</a:t>
            </a:r>
            <a:r>
              <a:rPr lang="en-US" sz="4000" dirty="0" smtClean="0">
                <a:latin typeface="+mj-lt"/>
                <a:cs typeface="Times New Roman" pitchFamily="18" charset="0"/>
              </a:rPr>
              <a:t>60-90%    Children </a:t>
            </a:r>
          </a:p>
          <a:p>
            <a:pPr>
              <a:buNone/>
            </a:pPr>
            <a:r>
              <a:rPr lang="en-US" sz="4000" dirty="0" smtClean="0">
                <a:latin typeface="+mj-lt"/>
                <a:cs typeface="Times New Roman" pitchFamily="18" charset="0"/>
              </a:rPr>
              <a:t>			50%          Adults </a:t>
            </a: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Approximately 75-85% of patients with asthma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have positive (immediate) skin test reactions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to various allergens</a:t>
            </a:r>
            <a:endParaRPr lang="ar-S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	Allergen sensitization is linked to the risk of developing asthma</a:t>
            </a:r>
          </a:p>
          <a:p>
            <a:pPr>
              <a:lnSpc>
                <a:spcPct val="90000"/>
              </a:lnSpc>
              <a:buNone/>
            </a:pPr>
            <a:endParaRPr lang="pl-PL" sz="2800" b="0" u="sng" dirty="0">
              <a:latin typeface="+mj-lt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pl-PL" sz="3600" b="0" dirty="0">
                <a:latin typeface="+mj-lt"/>
                <a:cs typeface="Times New Roman" pitchFamily="18" charset="0"/>
              </a:rPr>
              <a:t>Indoor allergens</a:t>
            </a:r>
          </a:p>
          <a:p>
            <a:pPr lvl="1">
              <a:lnSpc>
                <a:spcPct val="90000"/>
              </a:lnSpc>
            </a:pPr>
            <a:r>
              <a:rPr lang="pl-PL" sz="3200" b="0" dirty="0">
                <a:latin typeface="+mj-lt"/>
                <a:cs typeface="Times New Roman" pitchFamily="18" charset="0"/>
              </a:rPr>
              <a:t>House dust </a:t>
            </a:r>
            <a:r>
              <a:rPr lang="pl-PL" sz="3200" b="0" dirty="0" smtClean="0">
                <a:latin typeface="+mj-lt"/>
                <a:cs typeface="Times New Roman" pitchFamily="18" charset="0"/>
              </a:rPr>
              <a:t>mites</a:t>
            </a:r>
            <a:endParaRPr lang="pl-PL" sz="3200" b="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pl-PL" sz="3200" b="0" dirty="0">
                <a:latin typeface="+mj-lt"/>
                <a:cs typeface="Times New Roman" pitchFamily="18" charset="0"/>
              </a:rPr>
              <a:t>Domestic </a:t>
            </a:r>
            <a:r>
              <a:rPr lang="pl-PL" sz="3200" b="0" dirty="0" smtClean="0">
                <a:latin typeface="+mj-lt"/>
                <a:cs typeface="Times New Roman" pitchFamily="18" charset="0"/>
              </a:rPr>
              <a:t>pets</a:t>
            </a:r>
            <a:r>
              <a:rPr lang="en-US" sz="3200" b="0" dirty="0" smtClean="0">
                <a:latin typeface="+mj-lt"/>
                <a:cs typeface="Times New Roman" pitchFamily="18" charset="0"/>
              </a:rPr>
              <a:t> (cat fur &amp; dander)</a:t>
            </a:r>
            <a:endParaRPr lang="pl-PL" sz="3200" b="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pl-PL" sz="3200" b="0" dirty="0" smtClean="0">
                <a:latin typeface="+mj-lt"/>
                <a:cs typeface="Times New Roman" pitchFamily="18" charset="0"/>
              </a:rPr>
              <a:t>Cockroaches</a:t>
            </a:r>
            <a:r>
              <a:rPr lang="en-US" sz="3200" b="0" dirty="0" smtClean="0">
                <a:latin typeface="+mj-lt"/>
                <a:cs typeface="Times New Roman" pitchFamily="18" charset="0"/>
              </a:rPr>
              <a:t> (insects)</a:t>
            </a:r>
            <a:endParaRPr lang="pl-PL" sz="3200" b="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pl-PL" sz="3200" b="0" dirty="0" smtClean="0">
                <a:latin typeface="+mj-lt"/>
                <a:cs typeface="Times New Roman" pitchFamily="18" charset="0"/>
              </a:rPr>
              <a:t>Molds</a:t>
            </a:r>
            <a:r>
              <a:rPr lang="en-US" sz="3200" b="0" dirty="0" smtClean="0">
                <a:latin typeface="+mj-lt"/>
                <a:cs typeface="Times New Roman" pitchFamily="18" charset="0"/>
              </a:rPr>
              <a:t> (fungal spores)</a:t>
            </a:r>
            <a:endParaRPr lang="pl-PL" sz="3200" b="0" dirty="0">
              <a:latin typeface="+mj-lt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l-PL" sz="40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Role of Allergens in Asthma </a:t>
            </a:r>
            <a:r>
              <a:rPr lang="pl-PL" sz="40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</a:t>
            </a:r>
            <a:r>
              <a:rPr lang="pl-PL" sz="4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</a:t>
            </a:r>
            <a:endParaRPr lang="en-US" b="0" dirty="0">
              <a:cs typeface="Times New Roman" pitchFamily="18" charset="0"/>
            </a:endParaRP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7239000" y="5029200"/>
          <a:ext cx="1447800" cy="1066800"/>
        </p:xfrm>
        <a:graphic>
          <a:graphicData uri="http://schemas.openxmlformats.org/presentationml/2006/ole">
            <p:oleObj spid="_x0000_s6161" name="Bitmap Image" r:id="rId3" imgW="2066667" imgH="1428949" progId="PBrush">
              <p:embed/>
            </p:oleObj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7162800" y="3886200"/>
          <a:ext cx="1524000" cy="914400"/>
        </p:xfrm>
        <a:graphic>
          <a:graphicData uri="http://schemas.openxmlformats.org/presentationml/2006/ole">
            <p:oleObj spid="_x0000_s6162" name="Bitmap Image" r:id="rId4" imgW="1123810" imgH="704948" progId="PBrush">
              <p:embed/>
            </p:oleObj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2514600"/>
            <a:ext cx="160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2277</TotalTime>
  <Words>718</Words>
  <Application>Microsoft Office PowerPoint</Application>
  <PresentationFormat>Affichage à l'écran (4:3)</PresentationFormat>
  <Paragraphs>187</Paragraphs>
  <Slides>31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3" baseType="lpstr">
      <vt:lpstr>Office Theme</vt:lpstr>
      <vt:lpstr>Bitmap Image</vt:lpstr>
      <vt:lpstr>  Immunology of Asthma</vt:lpstr>
      <vt:lpstr>Immunology of Asthma</vt:lpstr>
      <vt:lpstr>Asthma is a clinical syndrome characterized by:</vt:lpstr>
      <vt:lpstr>Patients with asthma present with one or more of the following symptoms: </vt:lpstr>
      <vt:lpstr>Airway Obstruction in Asthma</vt:lpstr>
      <vt:lpstr>Classification of Asthma </vt:lpstr>
      <vt:lpstr>Non-atopic (intrinsic) asthma (10-33% of asthmatics) </vt:lpstr>
      <vt:lpstr>Atopic (extrinsic) asthma  Allergies trigger asthma attacks in:</vt:lpstr>
      <vt:lpstr>Role of Allergens in Asthma   </vt:lpstr>
      <vt:lpstr>Outdoor allergens:    - Fungal spores (e.g. Alternaria)   - Grass, tree &amp; weed  pollens   </vt:lpstr>
      <vt:lpstr>Antigen presenting cells (APCs) in the lung:</vt:lpstr>
      <vt:lpstr>In susceptible individuals   First encounter with allergens activate B-cells to produce IgE</vt:lpstr>
      <vt:lpstr>Diapositive 13</vt:lpstr>
      <vt:lpstr>Diapositive 14</vt:lpstr>
      <vt:lpstr>Response to allergen  occur in two phases</vt:lpstr>
      <vt:lpstr>Early allergic response </vt:lpstr>
      <vt:lpstr>Late allergic response:</vt:lpstr>
      <vt:lpstr>Diapositive 18</vt:lpstr>
      <vt:lpstr>Allergens drive T-cells towards Th 2 type:</vt:lpstr>
      <vt:lpstr> Role of IL-4  in allergic asthma</vt:lpstr>
      <vt:lpstr> Role of IL-13 in allergic asthma </vt:lpstr>
      <vt:lpstr>Role of IL-5 in allergic asthma </vt:lpstr>
      <vt:lpstr> Role of eosinophils in allergic asthma </vt:lpstr>
      <vt:lpstr>Role of regulatory T – cells:</vt:lpstr>
      <vt:lpstr>Activation of inflammatory cells (mast cells, eosinophils etc,) is a major inducer   of airway inflammation.</vt:lpstr>
      <vt:lpstr>Products of the inflammatory cells act on :</vt:lpstr>
      <vt:lpstr>1. Smooth muscle hyperplasia &amp;   hypertrophy  2. Mucous gland hyperplasia  3. Collagen deposition  </vt:lpstr>
      <vt:lpstr>Inflammatory cells &amp; their mediators</vt:lpstr>
      <vt:lpstr>Outcome of increased airway reactivity</vt:lpstr>
      <vt:lpstr> Outcome of airway remodeling</vt:lpstr>
      <vt:lpstr>Take home message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Immunology of asthma.</dc:title>
  <dc:creator>Dr.Hazem</dc:creator>
  <cp:lastModifiedBy>RYM</cp:lastModifiedBy>
  <cp:revision>199</cp:revision>
  <dcterms:created xsi:type="dcterms:W3CDTF">2011-01-13T07:14:51Z</dcterms:created>
  <dcterms:modified xsi:type="dcterms:W3CDTF">2017-02-14T18:46:59Z</dcterms:modified>
</cp:coreProperties>
</file>