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1"/>
  </p:sldMasterIdLst>
  <p:notesMasterIdLst>
    <p:notesMasterId r:id="rId45"/>
  </p:notesMasterIdLst>
  <p:sldIdLst>
    <p:sldId id="256" r:id="rId2"/>
    <p:sldId id="468" r:id="rId3"/>
    <p:sldId id="365" r:id="rId4"/>
    <p:sldId id="437" r:id="rId5"/>
    <p:sldId id="341" r:id="rId6"/>
    <p:sldId id="447" r:id="rId7"/>
    <p:sldId id="438" r:id="rId8"/>
    <p:sldId id="391" r:id="rId9"/>
    <p:sldId id="458" r:id="rId10"/>
    <p:sldId id="372" r:id="rId11"/>
    <p:sldId id="373" r:id="rId12"/>
    <p:sldId id="377" r:id="rId13"/>
    <p:sldId id="446" r:id="rId14"/>
    <p:sldId id="285" r:id="rId15"/>
    <p:sldId id="454" r:id="rId16"/>
    <p:sldId id="441" r:id="rId17"/>
    <p:sldId id="408" r:id="rId18"/>
    <p:sldId id="455" r:id="rId19"/>
    <p:sldId id="333" r:id="rId20"/>
    <p:sldId id="291" r:id="rId21"/>
    <p:sldId id="465" r:id="rId22"/>
    <p:sldId id="453" r:id="rId23"/>
    <p:sldId id="293" r:id="rId24"/>
    <p:sldId id="448" r:id="rId25"/>
    <p:sldId id="459" r:id="rId26"/>
    <p:sldId id="431" r:id="rId27"/>
    <p:sldId id="469" r:id="rId28"/>
    <p:sldId id="334" r:id="rId29"/>
    <p:sldId id="449" r:id="rId30"/>
    <p:sldId id="460" r:id="rId31"/>
    <p:sldId id="461" r:id="rId32"/>
    <p:sldId id="462" r:id="rId33"/>
    <p:sldId id="464" r:id="rId34"/>
    <p:sldId id="466" r:id="rId35"/>
    <p:sldId id="463" r:id="rId36"/>
    <p:sldId id="444" r:id="rId37"/>
    <p:sldId id="424" r:id="rId38"/>
    <p:sldId id="426" r:id="rId39"/>
    <p:sldId id="456" r:id="rId40"/>
    <p:sldId id="427" r:id="rId41"/>
    <p:sldId id="470" r:id="rId42"/>
    <p:sldId id="457" r:id="rId43"/>
    <p:sldId id="432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8" autoAdjust="0"/>
    <p:restoredTop sz="94667" autoAdjust="0"/>
  </p:normalViewPr>
  <p:slideViewPr>
    <p:cSldViewPr>
      <p:cViewPr varScale="1">
        <p:scale>
          <a:sx n="81" d="100"/>
          <a:sy n="81" d="100"/>
        </p:scale>
        <p:origin x="-11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7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ABAEF-DC12-4A4E-BB25-2A9B3D203F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83682-EA61-43BE-A2A7-27E5021707C6}">
      <dgm:prSet phldrT="[Text]"/>
      <dgm:spPr/>
      <dgm:t>
        <a:bodyPr/>
        <a:lstStyle/>
        <a:p>
          <a:r>
            <a:rPr lang="en-US" dirty="0" smtClean="0"/>
            <a:t>Types</a:t>
          </a:r>
          <a:endParaRPr lang="en-US" dirty="0"/>
        </a:p>
      </dgm:t>
    </dgm:pt>
    <dgm:pt modelId="{30A782A2-86FD-447E-B5FD-1ABC3004BF9F}" type="parTrans" cxnId="{A1A09B7E-101A-4063-B00C-E8E31850142B}">
      <dgm:prSet/>
      <dgm:spPr/>
      <dgm:t>
        <a:bodyPr/>
        <a:lstStyle/>
        <a:p>
          <a:endParaRPr lang="en-US"/>
        </a:p>
      </dgm:t>
    </dgm:pt>
    <dgm:pt modelId="{1BA17711-75DB-4A27-B01E-2D6973DCF102}" type="sibTrans" cxnId="{A1A09B7E-101A-4063-B00C-E8E31850142B}">
      <dgm:prSet/>
      <dgm:spPr/>
      <dgm:t>
        <a:bodyPr/>
        <a:lstStyle/>
        <a:p>
          <a:endParaRPr lang="en-US"/>
        </a:p>
      </dgm:t>
    </dgm:pt>
    <dgm:pt modelId="{C0950D77-AC7E-42F7-8AF6-D37EA395EC35}">
      <dgm:prSet phldrT="[Text]"/>
      <dgm:spPr/>
      <dgm:t>
        <a:bodyPr/>
        <a:lstStyle/>
        <a:p>
          <a:r>
            <a:rPr lang="en-US" dirty="0" smtClean="0">
              <a:latin typeface="Tahoma" pitchFamily="34" charset="0"/>
              <a:cs typeface="Tahoma" pitchFamily="34" charset="0"/>
            </a:rPr>
            <a:t> Extrinsic asthma: Type 1 Hypersensitivity reaction,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IgE</a:t>
          </a:r>
          <a:r>
            <a:rPr lang="en-US" dirty="0" smtClean="0">
              <a:latin typeface="Tahoma" pitchFamily="34" charset="0"/>
              <a:cs typeface="Tahoma" pitchFamily="34" charset="0"/>
            </a:rPr>
            <a:t>,    	childhood, family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dirty="0" smtClean="0">
              <a:latin typeface="Tahoma" pitchFamily="34" charset="0"/>
              <a:cs typeface="Tahoma" pitchFamily="34" charset="0"/>
            </a:rPr>
            <a:t> of allergy.</a:t>
          </a:r>
          <a:endParaRPr lang="en-US" dirty="0"/>
        </a:p>
      </dgm:t>
    </dgm:pt>
    <dgm:pt modelId="{8F8D1F95-02D9-4166-9327-377DF5ED13DD}" type="parTrans" cxnId="{0555ED1C-268B-416E-89B6-237A5046BCEA}">
      <dgm:prSet/>
      <dgm:spPr/>
      <dgm:t>
        <a:bodyPr/>
        <a:lstStyle/>
        <a:p>
          <a:endParaRPr lang="en-US"/>
        </a:p>
      </dgm:t>
    </dgm:pt>
    <dgm:pt modelId="{881C0A7A-3AF2-4535-9E57-C36802CC114D}" type="sibTrans" cxnId="{0555ED1C-268B-416E-89B6-237A5046BCEA}">
      <dgm:prSet/>
      <dgm:spPr/>
      <dgm:t>
        <a:bodyPr/>
        <a:lstStyle/>
        <a:p>
          <a:endParaRPr lang="en-US"/>
        </a:p>
      </dgm:t>
    </dgm:pt>
    <dgm:pt modelId="{024615F0-84DE-42FA-9CB1-DC9F3FEEBB06}">
      <dgm:prSet phldrT="[Text]"/>
      <dgm:spPr/>
      <dgm:t>
        <a:bodyPr/>
        <a:lstStyle/>
        <a:p>
          <a:r>
            <a:rPr lang="en-US" dirty="0" smtClean="0"/>
            <a:t>Morphology</a:t>
          </a:r>
          <a:endParaRPr lang="en-US" dirty="0"/>
        </a:p>
      </dgm:t>
    </dgm:pt>
    <dgm:pt modelId="{B3CE8665-09AC-404A-BCFC-FD6FE7B58BBD}" type="parTrans" cxnId="{68FCC87E-BA64-4D9A-A01B-2711F3691100}">
      <dgm:prSet/>
      <dgm:spPr/>
      <dgm:t>
        <a:bodyPr/>
        <a:lstStyle/>
        <a:p>
          <a:endParaRPr lang="en-US"/>
        </a:p>
      </dgm:t>
    </dgm:pt>
    <dgm:pt modelId="{EBEE78B2-950E-4FDB-B443-A64FD4F0E573}" type="sibTrans" cxnId="{68FCC87E-BA64-4D9A-A01B-2711F3691100}">
      <dgm:prSet/>
      <dgm:spPr/>
      <dgm:t>
        <a:bodyPr/>
        <a:lstStyle/>
        <a:p>
          <a:endParaRPr lang="en-US"/>
        </a:p>
      </dgm:t>
    </dgm:pt>
    <dgm:pt modelId="{0222E519-929D-4DD7-B274-C8FF73761EC7}">
      <dgm:prSet phldrT="[Text]"/>
      <dgm:spPr/>
      <dgm:t>
        <a:bodyPr/>
        <a:lstStyle/>
        <a:p>
          <a:r>
            <a:rPr lang="en-US" dirty="0" smtClean="0"/>
            <a:t>Hypertrophy of bronchial smooth muscle &amp; hyperplasia of goblet cells e </a:t>
          </a:r>
          <a:r>
            <a:rPr lang="en-US" dirty="0" err="1" smtClean="0"/>
            <a:t>eosinophils</a:t>
          </a:r>
          <a:r>
            <a:rPr lang="en-US" dirty="0" smtClean="0"/>
            <a:t>, thickened basement membrane</a:t>
          </a:r>
          <a:endParaRPr lang="en-US" dirty="0"/>
        </a:p>
      </dgm:t>
    </dgm:pt>
    <dgm:pt modelId="{6135C83B-EEA7-4978-BDBE-1A068CA1DD5F}" type="parTrans" cxnId="{9E9DD531-5F9C-462D-8861-5CA3781BC3B8}">
      <dgm:prSet/>
      <dgm:spPr/>
      <dgm:t>
        <a:bodyPr/>
        <a:lstStyle/>
        <a:p>
          <a:endParaRPr lang="en-US"/>
        </a:p>
      </dgm:t>
    </dgm:pt>
    <dgm:pt modelId="{BFAC9557-D9DF-4494-B4B6-D0E0CD7233C5}" type="sibTrans" cxnId="{9E9DD531-5F9C-462D-8861-5CA3781BC3B8}">
      <dgm:prSet/>
      <dgm:spPr/>
      <dgm:t>
        <a:bodyPr/>
        <a:lstStyle/>
        <a:p>
          <a:endParaRPr lang="en-US"/>
        </a:p>
      </dgm:t>
    </dgm:pt>
    <dgm:pt modelId="{0327B52C-86E6-4AC7-801C-412FCC33A541}">
      <dgm:prSet phldrT="[Text]"/>
      <dgm:spPr/>
      <dgm:t>
        <a:bodyPr/>
        <a:lstStyle/>
        <a:p>
          <a:r>
            <a:rPr lang="en-US" dirty="0" smtClean="0"/>
            <a:t>Mucous plug e </a:t>
          </a:r>
          <a:r>
            <a:rPr lang="en-US" dirty="0" err="1" smtClean="0"/>
            <a:t>Curschmann</a:t>
          </a:r>
          <a:r>
            <a:rPr lang="en-US" dirty="0" smtClean="0"/>
            <a:t> spirals &amp; Charcot-Leyden crystals.</a:t>
          </a:r>
          <a:endParaRPr lang="en-US" dirty="0"/>
        </a:p>
      </dgm:t>
    </dgm:pt>
    <dgm:pt modelId="{0F24F249-F86F-4B82-B4CC-286BF9F3DA52}" type="parTrans" cxnId="{2C8F582D-3978-4757-B048-39700141B2DD}">
      <dgm:prSet/>
      <dgm:spPr/>
      <dgm:t>
        <a:bodyPr/>
        <a:lstStyle/>
        <a:p>
          <a:endParaRPr lang="en-US"/>
        </a:p>
      </dgm:t>
    </dgm:pt>
    <dgm:pt modelId="{C07358C7-32DC-4325-BEBC-058272430D6E}" type="sibTrans" cxnId="{2C8F582D-3978-4757-B048-39700141B2DD}">
      <dgm:prSet/>
      <dgm:spPr/>
      <dgm:t>
        <a:bodyPr/>
        <a:lstStyle/>
        <a:p>
          <a:endParaRPr lang="en-US"/>
        </a:p>
      </dgm:t>
    </dgm:pt>
    <dgm:pt modelId="{9764E3D9-AEDA-47A2-8460-D679C3DF5711}">
      <dgm:prSet phldrT="[Text]"/>
      <dgm:spPr/>
      <dgm:t>
        <a:bodyPr/>
        <a:lstStyle/>
        <a:p>
          <a:r>
            <a:rPr lang="en-US" dirty="0" smtClean="0"/>
            <a:t>Complication</a:t>
          </a:r>
          <a:endParaRPr lang="en-US" dirty="0"/>
        </a:p>
      </dgm:t>
    </dgm:pt>
    <dgm:pt modelId="{08BB8029-EA4E-4479-B158-ED8DE7083A81}" type="parTrans" cxnId="{8E964842-86A5-457B-BE85-384119D76C50}">
      <dgm:prSet/>
      <dgm:spPr/>
      <dgm:t>
        <a:bodyPr/>
        <a:lstStyle/>
        <a:p>
          <a:endParaRPr lang="en-US"/>
        </a:p>
      </dgm:t>
    </dgm:pt>
    <dgm:pt modelId="{301EF411-3F3A-4554-AF3B-8B7B28F7D3B4}" type="sibTrans" cxnId="{8E964842-86A5-457B-BE85-384119D76C50}">
      <dgm:prSet/>
      <dgm:spPr/>
      <dgm:t>
        <a:bodyPr/>
        <a:lstStyle/>
        <a:p>
          <a:endParaRPr lang="en-US"/>
        </a:p>
      </dgm:t>
    </dgm:pt>
    <dgm:pt modelId="{3DC26CFD-7A20-436E-A87B-1922AE2B312A}">
      <dgm:prSet phldrT="[Text]"/>
      <dgm:spPr/>
      <dgm:t>
        <a:bodyPr/>
        <a:lstStyle/>
        <a:p>
          <a:r>
            <a:rPr lang="en-US" dirty="0" smtClean="0"/>
            <a:t>Superimposed infection</a:t>
          </a:r>
          <a:endParaRPr lang="en-US" dirty="0"/>
        </a:p>
      </dgm:t>
    </dgm:pt>
    <dgm:pt modelId="{67F97652-F07C-413D-B4ED-44EE908B20EB}" type="parTrans" cxnId="{CC50F124-6C89-41A2-A60D-6978A498CFB6}">
      <dgm:prSet/>
      <dgm:spPr/>
      <dgm:t>
        <a:bodyPr/>
        <a:lstStyle/>
        <a:p>
          <a:endParaRPr lang="en-US"/>
        </a:p>
      </dgm:t>
    </dgm:pt>
    <dgm:pt modelId="{8B28439D-6CE8-4B85-BA6E-EF015D574154}" type="sibTrans" cxnId="{CC50F124-6C89-41A2-A60D-6978A498CFB6}">
      <dgm:prSet/>
      <dgm:spPr/>
      <dgm:t>
        <a:bodyPr/>
        <a:lstStyle/>
        <a:p>
          <a:endParaRPr lang="en-US"/>
        </a:p>
      </dgm:t>
    </dgm:pt>
    <dgm:pt modelId="{65E4E581-D1B4-45A5-A04E-340970E8AD4B}">
      <dgm:prSet phldrT="[Text]"/>
      <dgm:spPr/>
      <dgm:t>
        <a:bodyPr/>
        <a:lstStyle/>
        <a:p>
          <a:r>
            <a:rPr lang="en-US" dirty="0" smtClean="0"/>
            <a:t>Chronic bronchitis</a:t>
          </a:r>
          <a:endParaRPr lang="en-US" dirty="0"/>
        </a:p>
      </dgm:t>
    </dgm:pt>
    <dgm:pt modelId="{E014DFB6-6F98-4AF3-B985-9120A6CB52AF}" type="parTrans" cxnId="{0255FAE6-9DF4-4D8D-B036-93330CBC4B6D}">
      <dgm:prSet/>
      <dgm:spPr/>
      <dgm:t>
        <a:bodyPr/>
        <a:lstStyle/>
        <a:p>
          <a:endParaRPr lang="en-US"/>
        </a:p>
      </dgm:t>
    </dgm:pt>
    <dgm:pt modelId="{459418C5-0A4D-40E6-B18F-F5F2C06552BA}" type="sibTrans" cxnId="{0255FAE6-9DF4-4D8D-B036-93330CBC4B6D}">
      <dgm:prSet/>
      <dgm:spPr/>
      <dgm:t>
        <a:bodyPr/>
        <a:lstStyle/>
        <a:p>
          <a:endParaRPr lang="en-US"/>
        </a:p>
      </dgm:t>
    </dgm:pt>
    <dgm:pt modelId="{74053312-014F-45D7-B847-B0A43E6D530F}">
      <dgm:prSet phldrT="[Text]"/>
      <dgm:spPr/>
      <dgm:t>
        <a:bodyPr/>
        <a:lstStyle/>
        <a:p>
          <a:r>
            <a:rPr lang="en-US" dirty="0" smtClean="0"/>
            <a:t>Pulmonary emphysema</a:t>
          </a:r>
          <a:endParaRPr lang="en-US" dirty="0"/>
        </a:p>
      </dgm:t>
    </dgm:pt>
    <dgm:pt modelId="{1FBD70DC-660D-4EFF-B5DF-3EA1075F0743}" type="parTrans" cxnId="{36B67047-07CA-4FAF-9BC6-69797B4F9BE4}">
      <dgm:prSet/>
      <dgm:spPr/>
      <dgm:t>
        <a:bodyPr/>
        <a:lstStyle/>
        <a:p>
          <a:endParaRPr lang="en-US"/>
        </a:p>
      </dgm:t>
    </dgm:pt>
    <dgm:pt modelId="{4C86EE7E-1E5D-4E90-BCA9-D82B3CDC698A}" type="sibTrans" cxnId="{36B67047-07CA-4FAF-9BC6-69797B4F9BE4}">
      <dgm:prSet/>
      <dgm:spPr/>
      <dgm:t>
        <a:bodyPr/>
        <a:lstStyle/>
        <a:p>
          <a:endParaRPr lang="en-US"/>
        </a:p>
      </dgm:t>
    </dgm:pt>
    <dgm:pt modelId="{23DFB964-CB1F-4996-99DD-0BE9A278FA61}">
      <dgm:prSet phldrT="[Text]"/>
      <dgm:spPr/>
      <dgm:t>
        <a:bodyPr/>
        <a:lstStyle/>
        <a:p>
          <a:r>
            <a:rPr lang="en-US" dirty="0" smtClean="0"/>
            <a:t>Status </a:t>
          </a:r>
          <a:r>
            <a:rPr lang="en-US" dirty="0" err="1" smtClean="0"/>
            <a:t>asthmaticus</a:t>
          </a:r>
          <a:endParaRPr lang="en-US" dirty="0"/>
        </a:p>
      </dgm:t>
    </dgm:pt>
    <dgm:pt modelId="{7BF680EE-048A-4CB5-95C8-2D82D14EF3C4}" type="parTrans" cxnId="{8B3C77CE-5C0D-41A2-A63E-F12BB1A5207E}">
      <dgm:prSet/>
      <dgm:spPr/>
      <dgm:t>
        <a:bodyPr/>
        <a:lstStyle/>
        <a:p>
          <a:endParaRPr lang="en-US"/>
        </a:p>
      </dgm:t>
    </dgm:pt>
    <dgm:pt modelId="{61340838-EBC4-4562-BA17-EF14F88269E2}" type="sibTrans" cxnId="{8B3C77CE-5C0D-41A2-A63E-F12BB1A5207E}">
      <dgm:prSet/>
      <dgm:spPr/>
      <dgm:t>
        <a:bodyPr/>
        <a:lstStyle/>
        <a:p>
          <a:endParaRPr lang="en-US"/>
        </a:p>
      </dgm:t>
    </dgm:pt>
    <dgm:pt modelId="{94203A55-4DAD-4B4F-AC2D-A55BE1F4E099}">
      <dgm:prSet phldrT="[Text]"/>
      <dgm:spPr/>
      <dgm:t>
        <a:bodyPr/>
        <a:lstStyle/>
        <a:p>
          <a:r>
            <a:rPr lang="en-US" dirty="0" smtClean="0">
              <a:latin typeface="Tahoma" pitchFamily="34" charset="0"/>
              <a:cs typeface="Tahoma" pitchFamily="34" charset="0"/>
            </a:rPr>
            <a:t> Intrinsic asthma: associated e intake of  aspirin,  exercise, cold induced. No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dirty="0" smtClean="0">
              <a:latin typeface="Tahoma" pitchFamily="34" charset="0"/>
              <a:cs typeface="Tahoma" pitchFamily="34" charset="0"/>
            </a:rPr>
            <a:t> of allergy</a:t>
          </a:r>
          <a:endParaRPr lang="en-US" dirty="0"/>
        </a:p>
      </dgm:t>
    </dgm:pt>
    <dgm:pt modelId="{A73FD146-08A1-45C9-B74B-BFF15515F416}" type="parTrans" cxnId="{A5DF6278-FC81-4819-B282-B0C044BC21DC}">
      <dgm:prSet/>
      <dgm:spPr/>
    </dgm:pt>
    <dgm:pt modelId="{AAD3465C-077A-497C-8E4C-36767C3ED143}" type="sibTrans" cxnId="{A5DF6278-FC81-4819-B282-B0C044BC21DC}">
      <dgm:prSet/>
      <dgm:spPr/>
    </dgm:pt>
    <dgm:pt modelId="{41943EB4-1114-4411-8088-3E609AF2CDAF}" type="pres">
      <dgm:prSet presAssocID="{2EAABAEF-DC12-4A4E-BB25-2A9B3D203F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53A6B-7B85-4009-B5F2-82CEF6C4C47E}" type="pres">
      <dgm:prSet presAssocID="{F7C83682-EA61-43BE-A2A7-27E5021707C6}" presName="linNode" presStyleCnt="0"/>
      <dgm:spPr/>
    </dgm:pt>
    <dgm:pt modelId="{FE74B238-02DE-44E3-BC57-168E47C7C459}" type="pres">
      <dgm:prSet presAssocID="{F7C83682-EA61-43BE-A2A7-27E5021707C6}" presName="parentText" presStyleLbl="node1" presStyleIdx="0" presStyleCnt="3" custScaleX="72075" custLinFactNeighborX="27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7B4DD-9F48-4BD8-954B-4D592EE28D11}" type="pres">
      <dgm:prSet presAssocID="{F7C83682-EA61-43BE-A2A7-27E5021707C6}" presName="descendantText" presStyleLbl="alignAccFollowNode1" presStyleIdx="0" presStyleCnt="3" custScaleX="127166" custLinFactNeighborX="-827" custLinFactNeighborY="-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58855-C3AD-41CE-BAC4-C47B0667D074}" type="pres">
      <dgm:prSet presAssocID="{1BA17711-75DB-4A27-B01E-2D6973DCF102}" presName="sp" presStyleCnt="0"/>
      <dgm:spPr/>
    </dgm:pt>
    <dgm:pt modelId="{EB55A3CE-B517-4EE3-AF01-31C3291B3141}" type="pres">
      <dgm:prSet presAssocID="{024615F0-84DE-42FA-9CB1-DC9F3FEEBB06}" presName="linNode" presStyleCnt="0"/>
      <dgm:spPr/>
    </dgm:pt>
    <dgm:pt modelId="{34B77269-1564-4D72-8E85-DA7FCE2A5DEA}" type="pres">
      <dgm:prSet presAssocID="{024615F0-84DE-42FA-9CB1-DC9F3FEEBB06}" presName="parentText" presStyleLbl="node1" presStyleIdx="1" presStyleCnt="3" custScaleX="888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CB02E-D641-4460-928B-B23ABEA650C1}" type="pres">
      <dgm:prSet presAssocID="{024615F0-84DE-42FA-9CB1-DC9F3FEEBB06}" presName="descendantText" presStyleLbl="alignAccFollowNode1" presStyleIdx="1" presStyleCnt="3" custScaleX="146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23D13-A3BC-4B5D-89E3-858B8880A544}" type="pres">
      <dgm:prSet presAssocID="{EBEE78B2-950E-4FDB-B443-A64FD4F0E573}" presName="sp" presStyleCnt="0"/>
      <dgm:spPr/>
    </dgm:pt>
    <dgm:pt modelId="{318C9E4B-8CBD-4272-8DFB-4AA0AF496631}" type="pres">
      <dgm:prSet presAssocID="{9764E3D9-AEDA-47A2-8460-D679C3DF5711}" presName="linNode" presStyleCnt="0"/>
      <dgm:spPr/>
    </dgm:pt>
    <dgm:pt modelId="{85D452CE-91B7-4F10-A856-C61C7C2BD761}" type="pres">
      <dgm:prSet presAssocID="{9764E3D9-AEDA-47A2-8460-D679C3DF5711}" presName="parentText" presStyleLbl="node1" presStyleIdx="2" presStyleCnt="3" custScaleX="72075" custLinFactNeighborX="-23" custLinFactNeighborY="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983A5-14D6-4B29-8E63-5FC6F0215F53}" type="pres">
      <dgm:prSet presAssocID="{9764E3D9-AEDA-47A2-8460-D679C3DF5711}" presName="descendantText" presStyleLbl="alignAccFollowNode1" presStyleIdx="2" presStyleCnt="3" custScaleX="118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5A48A1-4A92-4983-B53B-0636F5949AA2}" type="presOf" srcId="{3DC26CFD-7A20-436E-A87B-1922AE2B312A}" destId="{BAA983A5-14D6-4B29-8E63-5FC6F0215F53}" srcOrd="0" destOrd="0" presId="urn:microsoft.com/office/officeart/2005/8/layout/vList5"/>
    <dgm:cxn modelId="{CC50F124-6C89-41A2-A60D-6978A498CFB6}" srcId="{9764E3D9-AEDA-47A2-8460-D679C3DF5711}" destId="{3DC26CFD-7A20-436E-A87B-1922AE2B312A}" srcOrd="0" destOrd="0" parTransId="{67F97652-F07C-413D-B4ED-44EE908B20EB}" sibTransId="{8B28439D-6CE8-4B85-BA6E-EF015D574154}"/>
    <dgm:cxn modelId="{68FCC87E-BA64-4D9A-A01B-2711F3691100}" srcId="{2EAABAEF-DC12-4A4E-BB25-2A9B3D203FF2}" destId="{024615F0-84DE-42FA-9CB1-DC9F3FEEBB06}" srcOrd="1" destOrd="0" parTransId="{B3CE8665-09AC-404A-BCFC-FD6FE7B58BBD}" sibTransId="{EBEE78B2-950E-4FDB-B443-A64FD4F0E573}"/>
    <dgm:cxn modelId="{7C467A4A-4D5A-4C25-A507-11B77AE33D9C}" type="presOf" srcId="{C0950D77-AC7E-42F7-8AF6-D37EA395EC35}" destId="{D2C7B4DD-9F48-4BD8-954B-4D592EE28D11}" srcOrd="0" destOrd="0" presId="urn:microsoft.com/office/officeart/2005/8/layout/vList5"/>
    <dgm:cxn modelId="{A1A09B7E-101A-4063-B00C-E8E31850142B}" srcId="{2EAABAEF-DC12-4A4E-BB25-2A9B3D203FF2}" destId="{F7C83682-EA61-43BE-A2A7-27E5021707C6}" srcOrd="0" destOrd="0" parTransId="{30A782A2-86FD-447E-B5FD-1ABC3004BF9F}" sibTransId="{1BA17711-75DB-4A27-B01E-2D6973DCF102}"/>
    <dgm:cxn modelId="{8E964842-86A5-457B-BE85-384119D76C50}" srcId="{2EAABAEF-DC12-4A4E-BB25-2A9B3D203FF2}" destId="{9764E3D9-AEDA-47A2-8460-D679C3DF5711}" srcOrd="2" destOrd="0" parTransId="{08BB8029-EA4E-4479-B158-ED8DE7083A81}" sibTransId="{301EF411-3F3A-4554-AF3B-8B7B28F7D3B4}"/>
    <dgm:cxn modelId="{2C8F582D-3978-4757-B048-39700141B2DD}" srcId="{024615F0-84DE-42FA-9CB1-DC9F3FEEBB06}" destId="{0327B52C-86E6-4AC7-801C-412FCC33A541}" srcOrd="1" destOrd="0" parTransId="{0F24F249-F86F-4B82-B4CC-286BF9F3DA52}" sibTransId="{C07358C7-32DC-4325-BEBC-058272430D6E}"/>
    <dgm:cxn modelId="{0255FAE6-9DF4-4D8D-B036-93330CBC4B6D}" srcId="{9764E3D9-AEDA-47A2-8460-D679C3DF5711}" destId="{65E4E581-D1B4-45A5-A04E-340970E8AD4B}" srcOrd="1" destOrd="0" parTransId="{E014DFB6-6F98-4AF3-B985-9120A6CB52AF}" sibTransId="{459418C5-0A4D-40E6-B18F-F5F2C06552BA}"/>
    <dgm:cxn modelId="{66C8128E-8667-446D-ABA1-A4DEE4432D2E}" type="presOf" srcId="{F7C83682-EA61-43BE-A2A7-27E5021707C6}" destId="{FE74B238-02DE-44E3-BC57-168E47C7C459}" srcOrd="0" destOrd="0" presId="urn:microsoft.com/office/officeart/2005/8/layout/vList5"/>
    <dgm:cxn modelId="{04120B90-2305-4063-B412-D48D7C814761}" type="presOf" srcId="{0327B52C-86E6-4AC7-801C-412FCC33A541}" destId="{86DCB02E-D641-4460-928B-B23ABEA650C1}" srcOrd="0" destOrd="1" presId="urn:microsoft.com/office/officeart/2005/8/layout/vList5"/>
    <dgm:cxn modelId="{0555ED1C-268B-416E-89B6-237A5046BCEA}" srcId="{F7C83682-EA61-43BE-A2A7-27E5021707C6}" destId="{C0950D77-AC7E-42F7-8AF6-D37EA395EC35}" srcOrd="0" destOrd="0" parTransId="{8F8D1F95-02D9-4166-9327-377DF5ED13DD}" sibTransId="{881C0A7A-3AF2-4535-9E57-C36802CC114D}"/>
    <dgm:cxn modelId="{9E9DD531-5F9C-462D-8861-5CA3781BC3B8}" srcId="{024615F0-84DE-42FA-9CB1-DC9F3FEEBB06}" destId="{0222E519-929D-4DD7-B274-C8FF73761EC7}" srcOrd="0" destOrd="0" parTransId="{6135C83B-EEA7-4978-BDBE-1A068CA1DD5F}" sibTransId="{BFAC9557-D9DF-4494-B4B6-D0E0CD7233C5}"/>
    <dgm:cxn modelId="{31EC942F-C5CE-48FD-A3CF-080B4A5D9A07}" type="presOf" srcId="{024615F0-84DE-42FA-9CB1-DC9F3FEEBB06}" destId="{34B77269-1564-4D72-8E85-DA7FCE2A5DEA}" srcOrd="0" destOrd="0" presId="urn:microsoft.com/office/officeart/2005/8/layout/vList5"/>
    <dgm:cxn modelId="{8B3C77CE-5C0D-41A2-A63E-F12BB1A5207E}" srcId="{9764E3D9-AEDA-47A2-8460-D679C3DF5711}" destId="{23DFB964-CB1F-4996-99DD-0BE9A278FA61}" srcOrd="3" destOrd="0" parTransId="{7BF680EE-048A-4CB5-95C8-2D82D14EF3C4}" sibTransId="{61340838-EBC4-4562-BA17-EF14F88269E2}"/>
    <dgm:cxn modelId="{AC32CFA7-0C4E-49FC-B0E4-ACCA523201E9}" type="presOf" srcId="{65E4E581-D1B4-45A5-A04E-340970E8AD4B}" destId="{BAA983A5-14D6-4B29-8E63-5FC6F0215F53}" srcOrd="0" destOrd="1" presId="urn:microsoft.com/office/officeart/2005/8/layout/vList5"/>
    <dgm:cxn modelId="{E8F2ACD9-4134-463C-BAA4-5C3C5294B04C}" type="presOf" srcId="{9764E3D9-AEDA-47A2-8460-D679C3DF5711}" destId="{85D452CE-91B7-4F10-A856-C61C7C2BD761}" srcOrd="0" destOrd="0" presId="urn:microsoft.com/office/officeart/2005/8/layout/vList5"/>
    <dgm:cxn modelId="{E8169B50-1CDB-41B4-8FE9-BBCE102DDE48}" type="presOf" srcId="{94203A55-4DAD-4B4F-AC2D-A55BE1F4E099}" destId="{D2C7B4DD-9F48-4BD8-954B-4D592EE28D11}" srcOrd="0" destOrd="1" presId="urn:microsoft.com/office/officeart/2005/8/layout/vList5"/>
    <dgm:cxn modelId="{36B67047-07CA-4FAF-9BC6-69797B4F9BE4}" srcId="{9764E3D9-AEDA-47A2-8460-D679C3DF5711}" destId="{74053312-014F-45D7-B847-B0A43E6D530F}" srcOrd="2" destOrd="0" parTransId="{1FBD70DC-660D-4EFF-B5DF-3EA1075F0743}" sibTransId="{4C86EE7E-1E5D-4E90-BCA9-D82B3CDC698A}"/>
    <dgm:cxn modelId="{30E80015-DC0B-4599-A1FF-017C215CC2F4}" type="presOf" srcId="{23DFB964-CB1F-4996-99DD-0BE9A278FA61}" destId="{BAA983A5-14D6-4B29-8E63-5FC6F0215F53}" srcOrd="0" destOrd="3" presId="urn:microsoft.com/office/officeart/2005/8/layout/vList5"/>
    <dgm:cxn modelId="{5C6B2F8B-3085-4AB1-9A97-33B17895F1F1}" type="presOf" srcId="{0222E519-929D-4DD7-B274-C8FF73761EC7}" destId="{86DCB02E-D641-4460-928B-B23ABEA650C1}" srcOrd="0" destOrd="0" presId="urn:microsoft.com/office/officeart/2005/8/layout/vList5"/>
    <dgm:cxn modelId="{6CB77943-6BD2-4CE9-BF83-93A93F74A4D0}" type="presOf" srcId="{74053312-014F-45D7-B847-B0A43E6D530F}" destId="{BAA983A5-14D6-4B29-8E63-5FC6F0215F53}" srcOrd="0" destOrd="2" presId="urn:microsoft.com/office/officeart/2005/8/layout/vList5"/>
    <dgm:cxn modelId="{A5DF6278-FC81-4819-B282-B0C044BC21DC}" srcId="{F7C83682-EA61-43BE-A2A7-27E5021707C6}" destId="{94203A55-4DAD-4B4F-AC2D-A55BE1F4E099}" srcOrd="1" destOrd="0" parTransId="{A73FD146-08A1-45C9-B74B-BFF15515F416}" sibTransId="{AAD3465C-077A-497C-8E4C-36767C3ED143}"/>
    <dgm:cxn modelId="{CBD5464F-0236-4D2E-A548-A528D4BF6472}" type="presOf" srcId="{2EAABAEF-DC12-4A4E-BB25-2A9B3D203FF2}" destId="{41943EB4-1114-4411-8088-3E609AF2CDAF}" srcOrd="0" destOrd="0" presId="urn:microsoft.com/office/officeart/2005/8/layout/vList5"/>
    <dgm:cxn modelId="{755CE53A-9233-4FE7-8E5A-A48141A23CA9}" type="presParOf" srcId="{41943EB4-1114-4411-8088-3E609AF2CDAF}" destId="{C4853A6B-7B85-4009-B5F2-82CEF6C4C47E}" srcOrd="0" destOrd="0" presId="urn:microsoft.com/office/officeart/2005/8/layout/vList5"/>
    <dgm:cxn modelId="{7467C746-B24A-4A26-B797-7AF88DAA0737}" type="presParOf" srcId="{C4853A6B-7B85-4009-B5F2-82CEF6C4C47E}" destId="{FE74B238-02DE-44E3-BC57-168E47C7C459}" srcOrd="0" destOrd="0" presId="urn:microsoft.com/office/officeart/2005/8/layout/vList5"/>
    <dgm:cxn modelId="{E2520336-DBFE-492B-BF30-C90A07993A11}" type="presParOf" srcId="{C4853A6B-7B85-4009-B5F2-82CEF6C4C47E}" destId="{D2C7B4DD-9F48-4BD8-954B-4D592EE28D11}" srcOrd="1" destOrd="0" presId="urn:microsoft.com/office/officeart/2005/8/layout/vList5"/>
    <dgm:cxn modelId="{F1D4D864-2944-406A-B0B2-67B2E51E1474}" type="presParOf" srcId="{41943EB4-1114-4411-8088-3E609AF2CDAF}" destId="{39D58855-C3AD-41CE-BAC4-C47B0667D074}" srcOrd="1" destOrd="0" presId="urn:microsoft.com/office/officeart/2005/8/layout/vList5"/>
    <dgm:cxn modelId="{2243DDA1-C68C-46DF-9CB2-0EDDD1CF456A}" type="presParOf" srcId="{41943EB4-1114-4411-8088-3E609AF2CDAF}" destId="{EB55A3CE-B517-4EE3-AF01-31C3291B3141}" srcOrd="2" destOrd="0" presId="urn:microsoft.com/office/officeart/2005/8/layout/vList5"/>
    <dgm:cxn modelId="{C9A511F6-D829-4AE7-B4D6-27469EDA8E78}" type="presParOf" srcId="{EB55A3CE-B517-4EE3-AF01-31C3291B3141}" destId="{34B77269-1564-4D72-8E85-DA7FCE2A5DEA}" srcOrd="0" destOrd="0" presId="urn:microsoft.com/office/officeart/2005/8/layout/vList5"/>
    <dgm:cxn modelId="{23350AC1-B418-4313-8F45-1E56EEA9201C}" type="presParOf" srcId="{EB55A3CE-B517-4EE3-AF01-31C3291B3141}" destId="{86DCB02E-D641-4460-928B-B23ABEA650C1}" srcOrd="1" destOrd="0" presId="urn:microsoft.com/office/officeart/2005/8/layout/vList5"/>
    <dgm:cxn modelId="{CFFF08B8-F520-47C8-A09F-9B49ABF65BA7}" type="presParOf" srcId="{41943EB4-1114-4411-8088-3E609AF2CDAF}" destId="{F7623D13-A3BC-4B5D-89E3-858B8880A544}" srcOrd="3" destOrd="0" presId="urn:microsoft.com/office/officeart/2005/8/layout/vList5"/>
    <dgm:cxn modelId="{7AD6B4EF-D0AD-4BCE-86A6-320B29DD528A}" type="presParOf" srcId="{41943EB4-1114-4411-8088-3E609AF2CDAF}" destId="{318C9E4B-8CBD-4272-8DFB-4AA0AF496631}" srcOrd="4" destOrd="0" presId="urn:microsoft.com/office/officeart/2005/8/layout/vList5"/>
    <dgm:cxn modelId="{85B56DF6-5C5E-40D8-B12B-4920C9145860}" type="presParOf" srcId="{318C9E4B-8CBD-4272-8DFB-4AA0AF496631}" destId="{85D452CE-91B7-4F10-A856-C61C7C2BD761}" srcOrd="0" destOrd="0" presId="urn:microsoft.com/office/officeart/2005/8/layout/vList5"/>
    <dgm:cxn modelId="{8985A403-1AE8-43BD-8FF9-7642AC4AE037}" type="presParOf" srcId="{318C9E4B-8CBD-4272-8DFB-4AA0AF496631}" destId="{BAA983A5-14D6-4B29-8E63-5FC6F0215F53}" srcOrd="1" destOrd="0" presId="urn:microsoft.com/office/officeart/2005/8/layout/vList5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CB4B53-9338-4E4B-80B9-962FEF4212D7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8A4716-3325-498C-A1CC-1DB4D890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B2674B-CFDA-4259-8D27-F5120E15C8BB}" type="slidenum">
              <a:rPr lang="en-US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793750"/>
            <a:ext cx="4279900" cy="3209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38496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7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A4716-3325-498C-A1CC-1DB4D890C63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4A43CC-86F0-4054-9AED-8C8843AD3A9E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1BACCE-2B81-4487-B549-337CFB857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774E-2388-4147-93A3-BF3DFCCCE08F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822B-695E-42C9-872A-10935B846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7E84-83B3-4F23-A564-9D8012BC937C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6BA8C-602F-422C-B74D-C0DA3F399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BF90A-AB35-48E3-962A-F7B2A5A30E61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14751-69F5-4546-B32E-BC7669EBB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31A60E-36E9-4C7F-BB12-5E29DBBD37CC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559D30-6702-474B-B0DA-3022495D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957B4-142F-4730-BB12-FBC2FCC9C92B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DAE7-A27B-4671-8457-E9AE0ECA4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B72269-72F0-43ED-8391-A7E8A852E1A5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B8EB1D-1590-49C8-8140-515373011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94FEB-16E2-4E6B-996E-DD9407A10EE1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F8101-6F57-4048-87F7-45930DAF1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1B112A-A223-46A8-9578-3BCD4B49870A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7DA01-1EB4-4A8C-8D31-70B5C4DA9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DFC7C2-DBA4-4633-8C35-D9AE84D21ED0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C66A3F-0829-4515-87EA-680FA765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F2569-87DA-44D5-A26F-F60E7608BD49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DC0BF4-54DA-441B-80B5-9272BE0E8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E7889DE-0428-4B79-832D-C77B1A6D333E}" type="datetimeFigureOut">
              <a:rPr lang="en-US"/>
              <a:pPr>
                <a:defRPr/>
              </a:pPr>
              <a:t>2/19/17 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B5A788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4B883E-9384-440B-89A4-528BC904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3" r:id="rId2"/>
    <p:sldLayoutId id="2147484279" r:id="rId3"/>
    <p:sldLayoutId id="2147484274" r:id="rId4"/>
    <p:sldLayoutId id="2147484280" r:id="rId5"/>
    <p:sldLayoutId id="2147484275" r:id="rId6"/>
    <p:sldLayoutId id="2147484281" r:id="rId7"/>
    <p:sldLayoutId id="2147484282" r:id="rId8"/>
    <p:sldLayoutId id="2147484283" r:id="rId9"/>
    <p:sldLayoutId id="2147484276" r:id="rId10"/>
    <p:sldLayoutId id="21474842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295401" y="1466612"/>
            <a:ext cx="7407275" cy="147161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Bronchial Asthma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295401" y="3429000"/>
            <a:ext cx="3657600" cy="1752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Dr.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 smtClean="0"/>
              <a:t>Arafah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Department of Pathology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KSU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marafah@ksu.edu.sa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457200"/>
            <a:ext cx="23741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RESPIRATORY BLOCK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1" y="5791200"/>
            <a:ext cx="104201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Feb 2017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smtClean="0">
                <a:solidFill>
                  <a:schemeClr val="tx2">
                    <a:satMod val="130000"/>
                  </a:schemeClr>
                </a:solidFill>
              </a:rPr>
              <a:t>Spirometry (pulmonary physiology)</a:t>
            </a:r>
            <a:endParaRPr lang="en-US" sz="400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000" smtClean="0">
                <a:solidFill>
                  <a:srgbClr val="FF0000"/>
                </a:solidFill>
              </a:rPr>
              <a:t>Forced expiratory volume (FEV1)</a:t>
            </a:r>
            <a:r>
              <a:rPr lang="en-GB" sz="2000" smtClean="0"/>
              <a:t>: volume of air blown out forcibly in 1 second. A function of large airways. Dependent on body size.</a:t>
            </a:r>
          </a:p>
          <a:p>
            <a:pPr eaLnBrk="1" hangingPunct="1"/>
            <a:endParaRPr lang="en-GB" sz="2000" smtClean="0"/>
          </a:p>
          <a:p>
            <a:pPr eaLnBrk="1" hangingPunct="1"/>
            <a:r>
              <a:rPr lang="en-GB" sz="2000" smtClean="0">
                <a:solidFill>
                  <a:srgbClr val="FF0000"/>
                </a:solidFill>
              </a:rPr>
              <a:t>Vital capacity (VC): </a:t>
            </a:r>
            <a:r>
              <a:rPr lang="en-GB" sz="2000" smtClean="0"/>
              <a:t>total volume of expired air. </a:t>
            </a: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smtClean="0">
                <a:solidFill>
                  <a:srgbClr val="FF0000"/>
                </a:solidFill>
              </a:rPr>
              <a:t>Diffusing capacity or Transfer factor of the lung for carbon monoxide (D</a:t>
            </a:r>
            <a:r>
              <a:rPr lang="en-US" sz="2000" baseline="-25000" smtClean="0">
                <a:solidFill>
                  <a:srgbClr val="FF0000"/>
                </a:solidFill>
              </a:rPr>
              <a:t>LCO</a:t>
            </a:r>
            <a:r>
              <a:rPr lang="en-US" sz="2000" smtClean="0">
                <a:solidFill>
                  <a:srgbClr val="FF0000"/>
                </a:solidFill>
              </a:rPr>
              <a:t> or T</a:t>
            </a:r>
            <a:r>
              <a:rPr lang="en-US" sz="2000" baseline="-25000" smtClean="0">
                <a:solidFill>
                  <a:srgbClr val="FF0000"/>
                </a:solidFill>
              </a:rPr>
              <a:t>LCO</a:t>
            </a:r>
            <a:r>
              <a:rPr lang="en-US" sz="2000" smtClean="0">
                <a:solidFill>
                  <a:srgbClr val="FF0000"/>
                </a:solidFill>
              </a:rPr>
              <a:t>): </a:t>
            </a:r>
            <a:r>
              <a:rPr lang="en-GB" sz="2000" smtClean="0"/>
              <a:t>absorption of carbon monoxide in one breath (gas exchange). It is dependent on the concentration of blood haemoglobin, which has a strong affinity for CO and it assesses the ability of the lungs to exchange gas efficiently. 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80010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Classification of Lung Disease based on d</a:t>
            </a:r>
            <a:r>
              <a:rPr lang="en-US" sz="3100" dirty="0" smtClean="0"/>
              <a:t>istinctive </a:t>
            </a:r>
            <a:r>
              <a:rPr lang="en-US" sz="3100" dirty="0"/>
              <a:t>clinical and physiological </a:t>
            </a:r>
            <a:r>
              <a:rPr lang="en-US" sz="3100" dirty="0" smtClean="0"/>
              <a:t>features: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033463" y="1066800"/>
            <a:ext cx="8077200" cy="5181600"/>
          </a:xfrm>
        </p:spPr>
        <p:txBody>
          <a:bodyPr/>
          <a:lstStyle/>
          <a:p>
            <a:pPr marL="539750" indent="-457200" eaLnBrk="1" hangingPunct="1">
              <a:buClrTx/>
              <a:buFont typeface="+mj-lt"/>
              <a:buAutoNum type="arabicPeriod"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539750" indent="-457200" eaLnBrk="1" hangingPunct="1">
              <a:buClrTx/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Obstructive lung diseases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Is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0070C0"/>
                </a:solidFill>
              </a:rPr>
              <a:t>category</a:t>
            </a:r>
            <a:r>
              <a:rPr lang="en-US" sz="2000" dirty="0"/>
              <a:t> of respiratory disease characterized by </a:t>
            </a:r>
            <a:r>
              <a:rPr lang="en-US" sz="2000" dirty="0">
                <a:solidFill>
                  <a:srgbClr val="0070C0"/>
                </a:solidFill>
              </a:rPr>
              <a:t>airway </a:t>
            </a:r>
            <a:r>
              <a:rPr lang="en-US" sz="2000" dirty="0" smtClean="0">
                <a:solidFill>
                  <a:srgbClr val="0070C0"/>
                </a:solidFill>
              </a:rPr>
              <a:t>obstruction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due to </a:t>
            </a:r>
            <a:r>
              <a:rPr lang="en-US" sz="2000" dirty="0"/>
              <a:t>partial or complete obstruction at any level from trachea to respiratory bronchioles</a:t>
            </a:r>
            <a:r>
              <a:rPr lang="en-US" sz="2000" dirty="0" smtClean="0"/>
              <a:t>. </a:t>
            </a:r>
            <a:r>
              <a:rPr lang="en-US" sz="2000" dirty="0"/>
              <a:t>It is generally characterized by inflamed and easily collapsible airways, obstruction to </a:t>
            </a:r>
            <a:r>
              <a:rPr lang="en-US" sz="2000" dirty="0" smtClean="0"/>
              <a:t>airflow and </a:t>
            </a:r>
            <a:r>
              <a:rPr lang="en-US" sz="2000" dirty="0"/>
              <a:t>problems </a:t>
            </a:r>
            <a:r>
              <a:rPr lang="en-US" sz="2000" dirty="0" smtClean="0"/>
              <a:t>exhaling.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Pulmonary </a:t>
            </a:r>
            <a:r>
              <a:rPr lang="en-US" sz="2000" dirty="0"/>
              <a:t>function test: </a:t>
            </a:r>
            <a:r>
              <a:rPr lang="en-US" sz="2000" dirty="0" smtClean="0"/>
              <a:t>decreased FEV1 and decreased FEV1/VC.</a:t>
            </a:r>
          </a:p>
          <a:p>
            <a:pPr marL="8255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tabLst>
                <a:tab pos="912813" algn="l"/>
              </a:tabLst>
              <a:defRPr/>
            </a:pPr>
            <a:endParaRPr lang="en-US" sz="2000" dirty="0" smtClean="0"/>
          </a:p>
          <a:p>
            <a:pPr marL="539750" indent="-457200" eaLnBrk="1" hangingPunct="1">
              <a:buClrTx/>
              <a:buFont typeface="+mj-lt"/>
              <a:buAutoNum type="arabicPeriod" startAt="2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Restrictive lung diseases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Are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0070C0"/>
                </a:solidFill>
              </a:rPr>
              <a:t>category</a:t>
            </a:r>
            <a:r>
              <a:rPr lang="en-US" sz="2000" dirty="0"/>
              <a:t> </a:t>
            </a:r>
            <a:r>
              <a:rPr lang="en-US" sz="2000" dirty="0" smtClean="0"/>
              <a:t>of </a:t>
            </a:r>
            <a:r>
              <a:rPr lang="en-US" sz="2000" dirty="0"/>
              <a:t>diseases that </a:t>
            </a:r>
            <a:r>
              <a:rPr lang="en-US" sz="2000" dirty="0">
                <a:solidFill>
                  <a:srgbClr val="0070C0"/>
                </a:solidFill>
              </a:rPr>
              <a:t>restrict lung expansion</a:t>
            </a:r>
            <a:r>
              <a:rPr lang="en-US" sz="2000" dirty="0" smtClean="0"/>
              <a:t>, </a:t>
            </a:r>
            <a:r>
              <a:rPr lang="en-US" sz="2000" dirty="0"/>
              <a:t>resulting in a decreased total lung </a:t>
            </a:r>
            <a:r>
              <a:rPr lang="en-US" sz="2000" dirty="0" smtClean="0"/>
              <a:t>capacity,  increased </a:t>
            </a:r>
            <a:r>
              <a:rPr lang="en-US" sz="2000" dirty="0"/>
              <a:t>work of breathing, and inadequate ventilation and/or oxygenation. </a:t>
            </a:r>
            <a:endParaRPr lang="en-US" sz="20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Both </a:t>
            </a:r>
            <a:r>
              <a:rPr lang="en-US" sz="2000" dirty="0"/>
              <a:t>forced expiratory volume in one </a:t>
            </a:r>
            <a:r>
              <a:rPr lang="en-US" sz="2000" dirty="0" smtClean="0"/>
              <a:t>second (</a:t>
            </a:r>
            <a:r>
              <a:rPr lang="en-US" sz="2000" dirty="0"/>
              <a:t>FEV1</a:t>
            </a:r>
            <a:r>
              <a:rPr lang="en-US" sz="2000" dirty="0" smtClean="0"/>
              <a:t>) </a:t>
            </a:r>
            <a:r>
              <a:rPr lang="en-US" sz="2000" dirty="0"/>
              <a:t>and forced vital capacity (FVC) are </a:t>
            </a:r>
            <a:r>
              <a:rPr lang="en-US" sz="2000" dirty="0" smtClean="0"/>
              <a:t>reduced,  however the FEV1/VC  is </a:t>
            </a:r>
            <a:r>
              <a:rPr lang="en-US" sz="2000" dirty="0"/>
              <a:t>normal  to </a:t>
            </a:r>
            <a:r>
              <a:rPr lang="en-US" sz="2000" dirty="0" smtClean="0"/>
              <a:t>high. The </a:t>
            </a:r>
            <a:r>
              <a:rPr lang="en-US" sz="2000" dirty="0" err="1" smtClean="0"/>
              <a:t>Tco</a:t>
            </a:r>
            <a:r>
              <a:rPr lang="en-US" sz="2000" dirty="0"/>
              <a:t> is decreased.  </a:t>
            </a:r>
            <a:r>
              <a:rPr lang="en-US" sz="2000" dirty="0" smtClean="0"/>
              <a:t>The </a:t>
            </a:r>
            <a:r>
              <a:rPr lang="en-US" sz="2000" dirty="0"/>
              <a:t>expiratory flow rate is near normal.  </a:t>
            </a:r>
            <a:endParaRPr lang="en-US" sz="2000" dirty="0" smtClean="0"/>
          </a:p>
          <a:p>
            <a:pPr marL="8255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tabLst>
                <a:tab pos="912813" algn="l"/>
              </a:tabLst>
              <a:defRPr/>
            </a:pPr>
            <a:r>
              <a:rPr lang="en-US" sz="1800" dirty="0"/>
              <a:t> </a:t>
            </a:r>
            <a:r>
              <a:rPr lang="en-US" sz="1800" dirty="0" smtClean="0"/>
              <a:t>        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-25400"/>
            <a:ext cx="74993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Types of Obstructive Lung Diseases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524000"/>
            <a:ext cx="7010400" cy="4664075"/>
          </a:xfrm>
        </p:spPr>
        <p:txBody>
          <a:bodyPr rtlCol="0">
            <a:normAutofit/>
          </a:bodyPr>
          <a:lstStyle/>
          <a:p>
            <a:pPr marL="65151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AutoNum type="arabicParenR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</a:t>
            </a:r>
          </a:p>
          <a:p>
            <a:pPr marL="65151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AutoNum type="arabicParenR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2) </a:t>
            </a:r>
            <a:r>
              <a:rPr lang="en-US" dirty="0" smtClean="0">
                <a:solidFill>
                  <a:srgbClr val="C00000"/>
                </a:solidFill>
              </a:rPr>
              <a:t>Chronic obstructive pulmonary disease (COPD). </a:t>
            </a:r>
            <a:r>
              <a:rPr lang="en-US" sz="1600" dirty="0" smtClean="0"/>
              <a:t>It is also known as </a:t>
            </a:r>
            <a:r>
              <a:rPr lang="en-US" sz="1600" dirty="0"/>
              <a:t>Chronic obstructive </a:t>
            </a:r>
            <a:r>
              <a:rPr lang="en-US" sz="1600" dirty="0" smtClean="0"/>
              <a:t>airway disease (COAD) or </a:t>
            </a:r>
            <a:r>
              <a:rPr lang="en-US" sz="1600" dirty="0"/>
              <a:t>Chronic obstructive </a:t>
            </a:r>
            <a:r>
              <a:rPr lang="en-US" sz="1600" dirty="0" smtClean="0"/>
              <a:t>lung </a:t>
            </a:r>
            <a:r>
              <a:rPr lang="en-US" sz="1600" dirty="0"/>
              <a:t>disease</a:t>
            </a:r>
            <a:r>
              <a:rPr lang="en-US" sz="1600" dirty="0" smtClean="0"/>
              <a:t> (COLD).They are of two types: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           a)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Chronic bronchitis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en-US" dirty="0" smtClean="0"/>
              <a:t>b)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Emphysema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3)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Bronchiectasis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657600" cy="1524000"/>
          </a:xfrm>
          <a:ln w="38100">
            <a:solidFill>
              <a:srgbClr val="C00000"/>
            </a:solidFill>
          </a:ln>
        </p:spPr>
        <p:txBody>
          <a:bodyPr/>
          <a:lstStyle/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400" b="1" dirty="0">
                <a:solidFill>
                  <a:schemeClr val="tx2">
                    <a:satMod val="130000"/>
                  </a:schemeClr>
                </a:solidFill>
                <a:cs typeface="Tahoma" pitchFamily="34" charset="0"/>
              </a:rPr>
              <a:t>Common symptoms in lung </a:t>
            </a:r>
            <a:r>
              <a:rPr lang="en-US" sz="1400" b="1" dirty="0" smtClean="0">
                <a:solidFill>
                  <a:schemeClr val="tx2">
                    <a:satMod val="130000"/>
                  </a:schemeClr>
                </a:solidFill>
                <a:cs typeface="Tahoma" pitchFamily="34" charset="0"/>
              </a:rPr>
              <a:t>disease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cs typeface="Tahoma" pitchFamily="34" charset="0"/>
              </a:rPr>
              <a:t>Dyspnea</a:t>
            </a:r>
            <a:r>
              <a:rPr lang="en-US" sz="1600" dirty="0">
                <a:cs typeface="Tahoma" pitchFamily="34" charset="0"/>
              </a:rPr>
              <a:t>: difficulty with breathing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cs typeface="Tahoma" pitchFamily="34" charset="0"/>
              </a:rPr>
              <a:t>Cough	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cs typeface="Tahoma" pitchFamily="34" charset="0"/>
              </a:rPr>
              <a:t>Hemoptysis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1200" y="846138"/>
            <a:ext cx="107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(diffuse)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</a:t>
            </a:r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ASTHMA</a:t>
            </a: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Asthma is an increased irritability of the bronchial tree with paroxysmal narrowing of the airways, which may reverse either spontaneously or after treatment with bronchodilators.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175" y="152400"/>
            <a:ext cx="749935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158240"/>
            <a:ext cx="8153400" cy="5562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It is a chronic relapsing inflammatory obstructive lung disease </a:t>
            </a:r>
            <a:r>
              <a:rPr lang="en-US" sz="2800" dirty="0" smtClean="0">
                <a:cs typeface="Tahoma" pitchFamily="34" charset="0"/>
              </a:rPr>
              <a:t>characterized </a:t>
            </a:r>
            <a:r>
              <a:rPr lang="en-US" sz="2800" dirty="0">
                <a:cs typeface="Tahoma" pitchFamily="34" charset="0"/>
              </a:rPr>
              <a:t>by </a:t>
            </a:r>
            <a:r>
              <a:rPr lang="en-US" sz="2800" dirty="0" smtClean="0">
                <a:cs typeface="Tahoma" pitchFamily="34" charset="0"/>
              </a:rPr>
              <a:t>hyper-reactive airways.</a:t>
            </a:r>
            <a:endParaRPr lang="en-US" sz="28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It is reversible bronchoconstriction/spasm </a:t>
            </a:r>
            <a:r>
              <a:rPr lang="en-US" sz="2800" dirty="0"/>
              <a:t>characterized by </a:t>
            </a:r>
            <a:r>
              <a:rPr lang="en-US" sz="2800" dirty="0" smtClean="0"/>
              <a:t>hyper-irritability </a:t>
            </a:r>
            <a:r>
              <a:rPr lang="en-US" sz="2800" dirty="0"/>
              <a:t>of the airways </a:t>
            </a:r>
            <a:r>
              <a:rPr lang="en-US" sz="2800" dirty="0" smtClean="0"/>
              <a:t>due to increased responsiveness of the tracheobronchial tree to various stimuli.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eaLnBrk="1" hangingPunct="1">
              <a:buFontTx/>
              <a:buNone/>
              <a:defRPr/>
            </a:pPr>
            <a:endParaRPr lang="en-US" sz="1800" dirty="0">
              <a:cs typeface="Tahoma" panose="020B0604030504040204" pitchFamily="34" charset="0"/>
            </a:endParaRPr>
          </a:p>
          <a:p>
            <a:pPr marL="461454" indent="-342900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4927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9935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143000"/>
            <a:ext cx="8153400" cy="5562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It is a triad of: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Intermittent and reversible airway obstruction (</a:t>
            </a:r>
            <a:r>
              <a:rPr lang="en-US" dirty="0" err="1" smtClean="0"/>
              <a:t>bronchospasm</a:t>
            </a:r>
            <a:r>
              <a:rPr lang="en-US" dirty="0" smtClean="0"/>
              <a:t>, </a:t>
            </a:r>
            <a:r>
              <a:rPr lang="en-US" dirty="0" err="1" smtClean="0"/>
              <a:t>oedema</a:t>
            </a:r>
            <a:r>
              <a:rPr lang="en-US" dirty="0" smtClean="0"/>
              <a:t> and mucous plugging)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Chronic bronchial inflammation with </a:t>
            </a:r>
            <a:r>
              <a:rPr lang="en-US" dirty="0" err="1" smtClean="0"/>
              <a:t>eosinophils</a:t>
            </a:r>
            <a:endParaRPr lang="en-US" dirty="0" smtClean="0"/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Bronchial smooth muscle cell hypertrophy and hyper-reactivity</a:t>
            </a:r>
            <a:endParaRPr lang="en-US" dirty="0" smtClean="0">
              <a:cs typeface="Tahoma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Primarily targets the bronchi and terminal bronchioles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Most common chronic respiratory disease in children. 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More common in children than adults</a:t>
            </a:r>
            <a:endParaRPr lang="en-US" sz="2000" dirty="0" smtClean="0">
              <a:cs typeface="Tahoma" panose="020B0604030504040204" pitchFamily="34" charset="0"/>
            </a:endParaRPr>
          </a:p>
          <a:p>
            <a:pPr eaLnBrk="1" hangingPunct="1">
              <a:buNone/>
              <a:defRPr/>
            </a:pPr>
            <a:r>
              <a:rPr lang="en-US" sz="2400" dirty="0" smtClean="0"/>
              <a:t>Asthma animation: https://www.youtube.com/watch?v=7EDo9pUYvPE</a:t>
            </a:r>
            <a:endParaRPr lang="en-US" sz="2400" dirty="0"/>
          </a:p>
          <a:p>
            <a:pPr eaLnBrk="1" hangingPunct="1">
              <a:buFontTx/>
              <a:buNone/>
              <a:defRPr/>
            </a:pPr>
            <a:endParaRPr lang="en-US" sz="2400" dirty="0"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4927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(BA):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dirty="0" smtClean="0">
                <a:cs typeface="Tahoma" panose="020B0604030504040204" pitchFamily="34" charset="0"/>
              </a:rPr>
              <a:t>It has been divided into two basic types: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	1.	Extrinsic asthma.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	2.	Intrinsic asthma.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 Sometimes extrinsic and intrinsic can co-exist in the same patient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362200"/>
            <a:ext cx="3873500" cy="4191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0578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u="sng" dirty="0"/>
              <a:t>Extrinsic (atopic, allergic) Asthma </a:t>
            </a:r>
            <a:r>
              <a:rPr lang="en-US" sz="1800" b="1" u="sng" dirty="0" smtClean="0"/>
              <a:t>70%</a:t>
            </a:r>
          </a:p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dirty="0" smtClean="0"/>
              <a:t>- Initiated </a:t>
            </a:r>
            <a:r>
              <a:rPr lang="en-US" sz="1800" b="1" dirty="0"/>
              <a:t>by type 1 </a:t>
            </a:r>
            <a:r>
              <a:rPr lang="en-US" sz="1800" b="1" dirty="0" err="1"/>
              <a:t>hypersensivity</a:t>
            </a:r>
            <a:r>
              <a:rPr lang="en-US" sz="1800" b="1" dirty="0"/>
              <a:t> reaction induced by exposure to extrinsic antigen/allergens e.g. food, pollen, dust, etc.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b="1" dirty="0" smtClean="0"/>
              <a:t>   - Subtypes </a:t>
            </a:r>
            <a:r>
              <a:rPr lang="en-US" sz="1800" b="1" dirty="0"/>
              <a:t>include: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b="1" dirty="0" smtClean="0"/>
              <a:t>atopic </a:t>
            </a:r>
            <a:r>
              <a:rPr lang="en-US" sz="1800" b="1" dirty="0"/>
              <a:t>(allergic)asthma.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b="1" dirty="0" smtClean="0"/>
              <a:t>occupational </a:t>
            </a:r>
            <a:r>
              <a:rPr lang="en-US" sz="1800" b="1" dirty="0"/>
              <a:t>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b="1" dirty="0" smtClean="0"/>
              <a:t>allergic </a:t>
            </a:r>
            <a:r>
              <a:rPr lang="en-US" sz="1800" b="1" dirty="0" err="1"/>
              <a:t>bronchopulmonary</a:t>
            </a:r>
            <a:r>
              <a:rPr lang="en-US" sz="1800" b="1" dirty="0"/>
              <a:t> </a:t>
            </a:r>
            <a:r>
              <a:rPr lang="en-US" sz="1800" b="1" dirty="0" err="1"/>
              <a:t>aspergillosis</a:t>
            </a:r>
            <a:r>
              <a:rPr lang="en-US" sz="1800" b="1" dirty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b="1" dirty="0" smtClean="0"/>
              <a:t>   - Develop </a:t>
            </a:r>
            <a:r>
              <a:rPr lang="en-US" sz="1800" b="1" dirty="0"/>
              <a:t>early in life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2362200"/>
            <a:ext cx="3657600" cy="3810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18554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u="sng" dirty="0"/>
              <a:t>Intrinsic (non-atopic</a:t>
            </a:r>
            <a:r>
              <a:rPr lang="en-US" sz="1800" b="1" u="sng" dirty="0" smtClean="0"/>
              <a:t>) Asthma </a:t>
            </a:r>
            <a:r>
              <a:rPr lang="en-US" sz="1800" b="1" u="sng" dirty="0"/>
              <a:t>30%</a:t>
            </a:r>
          </a:p>
          <a:p>
            <a:pPr marL="118554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dirty="0" smtClean="0"/>
              <a:t>- Initiated </a:t>
            </a:r>
            <a:r>
              <a:rPr lang="en-US" sz="1800" b="1" dirty="0"/>
              <a:t>by diverse, non-immune mechanisms e.g.  infections, drugs like aspirin, pollutants, inhaled chemical irritants, </a:t>
            </a:r>
            <a:r>
              <a:rPr lang="en-US" sz="1800" b="1" dirty="0" smtClean="0"/>
              <a:t> cold</a:t>
            </a:r>
            <a:r>
              <a:rPr lang="en-US" sz="1800" b="1" dirty="0"/>
              <a:t>, </a:t>
            </a:r>
            <a:r>
              <a:rPr lang="en-US" sz="1800" b="1" dirty="0" smtClean="0"/>
              <a:t> stress </a:t>
            </a:r>
            <a:r>
              <a:rPr lang="en-US" sz="1800" b="1" dirty="0"/>
              <a:t>and exercise.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b="1" dirty="0" smtClean="0"/>
              <a:t>- No </a:t>
            </a:r>
            <a:r>
              <a:rPr lang="en-US" sz="1800" b="1" dirty="0"/>
              <a:t>personal or family history of allergic reaction.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b="1" dirty="0" smtClean="0"/>
              <a:t>- Develop </a:t>
            </a:r>
            <a:r>
              <a:rPr lang="en-US" sz="1800" b="1" dirty="0"/>
              <a:t>later in life 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7745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cs typeface="Tahoma" panose="020B0604030504040204" pitchFamily="34" charset="0"/>
              </a:rPr>
              <a:t>Types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Extrinsic/ Allergic 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8077200" cy="4800600"/>
          </a:xfrm>
        </p:spPr>
        <p:txBody>
          <a:bodyPr rtlCol="0">
            <a:normAutofit/>
          </a:bodyPr>
          <a:lstStyle/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Other names: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 smtClean="0"/>
              <a:t> allergic asthma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 smtClean="0"/>
              <a:t> immune mediated asthma 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 smtClean="0"/>
              <a:t>atopic asthma </a:t>
            </a:r>
          </a:p>
          <a:p>
            <a:pPr marL="754698" lvl="1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 err="1" smtClean="0"/>
              <a:t>reaginic</a:t>
            </a:r>
            <a:r>
              <a:rPr lang="en-US" sz="2000" dirty="0" smtClean="0"/>
              <a:t> asthma. 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err="1" smtClean="0"/>
              <a:t>Bronchospasm</a:t>
            </a:r>
            <a:r>
              <a:rPr lang="en-US" sz="2400" dirty="0" smtClean="0"/>
              <a:t> is induced by inhaled antigens, usually in children with a </a:t>
            </a:r>
            <a:r>
              <a:rPr lang="en-US" sz="2400" dirty="0" smtClean="0">
                <a:solidFill>
                  <a:srgbClr val="FF0000"/>
                </a:solidFill>
              </a:rPr>
              <a:t>personal or family history of allergic disease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Symptoms are brought about </a:t>
            </a:r>
            <a:r>
              <a:rPr lang="en-US" sz="2400" dirty="0" smtClean="0">
                <a:solidFill>
                  <a:srgbClr val="FF0000"/>
                </a:solidFill>
              </a:rPr>
              <a:t>by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IgE</a:t>
            </a:r>
            <a:r>
              <a:rPr lang="en-US" sz="2400" dirty="0">
                <a:solidFill>
                  <a:srgbClr val="FF0000"/>
                </a:solidFill>
              </a:rPr>
              <a:t> mediated</a:t>
            </a:r>
            <a:r>
              <a:rPr lang="en-US" sz="2400" dirty="0" smtClean="0">
                <a:solidFill>
                  <a:srgbClr val="FF0000"/>
                </a:solidFill>
              </a:rPr>
              <a:t> type I hypersensitivity reaction to inhaled allergens. 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Serum levels of </a:t>
            </a:r>
            <a:r>
              <a:rPr lang="en-US" sz="2400" dirty="0" err="1" smtClean="0"/>
              <a:t>IgE</a:t>
            </a:r>
            <a:r>
              <a:rPr lang="en-US" sz="2400" dirty="0" smtClean="0"/>
              <a:t> and </a:t>
            </a:r>
            <a:r>
              <a:rPr lang="en-US" sz="2400" dirty="0" err="1" smtClean="0"/>
              <a:t>eosinophils</a:t>
            </a:r>
            <a:r>
              <a:rPr lang="en-US" sz="2400" dirty="0" smtClean="0"/>
              <a:t> usually </a:t>
            </a:r>
            <a:r>
              <a:rPr lang="en-US" sz="2400" dirty="0" smtClean="0">
                <a:solidFill>
                  <a:srgbClr val="FF0000"/>
                </a:solidFill>
              </a:rPr>
              <a:t>are elevated.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Extrinsic/ Allergic 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3886200" cy="4800600"/>
          </a:xfrm>
        </p:spPr>
        <p:txBody>
          <a:bodyPr rtlCol="0">
            <a:normAutofit/>
          </a:bodyPr>
          <a:lstStyle/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Tahoma" pitchFamily="34" charset="0"/>
              </a:rPr>
              <a:t>Atopic </a:t>
            </a:r>
            <a:r>
              <a:rPr lang="en-US" sz="2400" dirty="0">
                <a:cs typeface="Tahoma" pitchFamily="34" charset="0"/>
              </a:rPr>
              <a:t>(allergic) asthma is the most common </a:t>
            </a:r>
            <a:r>
              <a:rPr lang="en-US" sz="2400" dirty="0" smtClean="0">
                <a:cs typeface="Tahoma" pitchFamily="34" charset="0"/>
              </a:rPr>
              <a:t>type and </a:t>
            </a:r>
            <a:r>
              <a:rPr lang="en-US" sz="2400" dirty="0">
                <a:cs typeface="Tahoma" pitchFamily="34" charset="0"/>
              </a:rPr>
              <a:t>begins in childhood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Other allergic </a:t>
            </a:r>
            <a:r>
              <a:rPr lang="en-US" sz="2400" dirty="0" smtClean="0">
                <a:cs typeface="Tahoma" pitchFamily="34" charset="0"/>
              </a:rPr>
              <a:t>manifestation may be present: </a:t>
            </a:r>
            <a:r>
              <a:rPr lang="en-US" sz="2400" dirty="0">
                <a:cs typeface="Tahoma" pitchFamily="34" charset="0"/>
              </a:rPr>
              <a:t>allergic rhinitis, </a:t>
            </a:r>
            <a:r>
              <a:rPr lang="en-US" sz="2400" dirty="0" err="1">
                <a:cs typeface="Tahoma" pitchFamily="34" charset="0"/>
              </a:rPr>
              <a:t>urticaria</a:t>
            </a:r>
            <a:r>
              <a:rPr lang="en-US" sz="2400" dirty="0">
                <a:cs typeface="Tahoma" pitchFamily="34" charset="0"/>
              </a:rPr>
              <a:t>, </a:t>
            </a:r>
            <a:r>
              <a:rPr lang="en-US" sz="2400" dirty="0" smtClean="0">
                <a:cs typeface="Tahoma" pitchFamily="34" charset="0"/>
              </a:rPr>
              <a:t>eczema </a:t>
            </a:r>
            <a:r>
              <a:rPr lang="en-US" sz="2400" dirty="0" smtClean="0"/>
              <a:t>or hay fever.</a:t>
            </a:r>
            <a:endParaRPr lang="en-US" sz="2400" dirty="0">
              <a:cs typeface="Tahoma" pitchFamily="34" charset="0"/>
            </a:endParaRP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Skin test with </a:t>
            </a:r>
            <a:r>
              <a:rPr lang="en-US" sz="2400" dirty="0" smtClean="0">
                <a:cs typeface="Tahoma" pitchFamily="34" charset="0"/>
              </a:rPr>
              <a:t>antigen is positive and results </a:t>
            </a:r>
            <a:r>
              <a:rPr lang="en-US" sz="2400" dirty="0">
                <a:cs typeface="Tahoma" pitchFamily="34" charset="0"/>
              </a:rPr>
              <a:t>in an immediate wheel and flare reaction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  <p:pic>
        <p:nvPicPr>
          <p:cNvPr id="26626" name="Picture 2" descr="Img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931248"/>
            <a:ext cx="3581400" cy="2707678"/>
          </a:xfrm>
          <a:prstGeom prst="rect">
            <a:avLst/>
          </a:prstGeom>
          <a:noFill/>
        </p:spPr>
      </p:pic>
      <p:pic>
        <p:nvPicPr>
          <p:cNvPr id="26628" name="Picture 4" descr="نتيجة بحث الصور عن ‪eczema baby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14400"/>
            <a:ext cx="3581400" cy="26860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867400" y="3276600"/>
            <a:ext cx="99257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cs typeface="Tahoma" pitchFamily="34" charset="0"/>
              </a:rPr>
              <a:t>eczema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1200" y="6248400"/>
            <a:ext cx="243246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cs typeface="Tahoma" pitchFamily="34" charset="0"/>
              </a:rPr>
              <a:t>wheel and flare reaction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Intrinsic / 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Non-Atopic/ Idiosyncratic BA</a:t>
            </a:r>
            <a:b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dirty="0" smtClean="0"/>
              <a:t> (non-immune mediated asthma)</a:t>
            </a:r>
            <a:endParaRPr lang="en-US" sz="36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48650" cy="5410200"/>
          </a:xfrm>
        </p:spPr>
        <p:txBody>
          <a:bodyPr>
            <a:normAutofit fontScale="925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/>
              <a:t>Intrinsic asthma is a disease of adults in which the bronchial hyper-reactivity is precipitated by a variety of factors unrelated to immune mechanisms.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/>
              <a:t>It has an unknown basis.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/>
              <a:t>Symptoms are precipitated by non allergic factors such as inhaled irritants/pollutants (</a:t>
            </a:r>
            <a:r>
              <a:rPr lang="en-US" sz="2400" dirty="0" smtClean="0">
                <a:cs typeface="Tahoma" panose="020B0604030504040204" pitchFamily="34" charset="0"/>
              </a:rPr>
              <a:t>e.g</a:t>
            </a:r>
            <a:r>
              <a:rPr lang="en-US" sz="2400" dirty="0">
                <a:cs typeface="Tahoma" panose="020B0604030504040204" pitchFamily="34" charset="0"/>
              </a:rPr>
              <a:t>. sulfur dioxide, </a:t>
            </a:r>
            <a:r>
              <a:rPr lang="en-US" sz="2400" dirty="0" smtClean="0">
                <a:cs typeface="Tahoma" panose="020B0604030504040204" pitchFamily="34" charset="0"/>
              </a:rPr>
              <a:t>ozone), medication (e.g. aspirin) </a:t>
            </a:r>
            <a:r>
              <a:rPr lang="en-US" sz="2400" dirty="0" smtClean="0"/>
              <a:t>or infection (</a:t>
            </a:r>
            <a:r>
              <a:rPr lang="en-US" sz="2400" dirty="0" smtClean="0">
                <a:cs typeface="Tahoma" panose="020B0604030504040204" pitchFamily="34" charset="0"/>
              </a:rPr>
              <a:t>viruses).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Positive family history is uncommon.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Serum </a:t>
            </a:r>
            <a:r>
              <a:rPr lang="en-US" sz="2400" dirty="0" err="1" smtClean="0">
                <a:cs typeface="Tahoma" panose="020B0604030504040204" pitchFamily="34" charset="0"/>
              </a:rPr>
              <a:t>IgE</a:t>
            </a:r>
            <a:r>
              <a:rPr lang="en-US" sz="2400" dirty="0" smtClean="0">
                <a:cs typeface="Tahoma" panose="020B0604030504040204" pitchFamily="34" charset="0"/>
              </a:rPr>
              <a:t> – normal.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No other associated allergies.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Skin test – negative.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Subtypes: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>
                <a:cs typeface="Tahoma" panose="020B0604030504040204" pitchFamily="34" charset="0"/>
              </a:rPr>
              <a:t>	1.   Drug-induced asthma</a:t>
            </a:r>
            <a:r>
              <a:rPr lang="en-US" sz="2400" dirty="0"/>
              <a:t> </a:t>
            </a:r>
            <a:r>
              <a:rPr lang="en-US" sz="2400" dirty="0" smtClean="0"/>
              <a:t>(aspirin </a:t>
            </a:r>
            <a:r>
              <a:rPr lang="en-US" sz="2400" dirty="0"/>
              <a:t>or </a:t>
            </a:r>
            <a:r>
              <a:rPr lang="en-US" sz="2400" dirty="0" err="1"/>
              <a:t>nonsteroidal</a:t>
            </a:r>
            <a:r>
              <a:rPr lang="en-US" sz="2400" dirty="0"/>
              <a:t> drug sensitivity</a:t>
            </a:r>
            <a:r>
              <a:rPr lang="en-US" sz="2400" dirty="0">
                <a:cs typeface="Tahoma" pitchFamily="34" charset="0"/>
              </a:rPr>
              <a:t>)</a:t>
            </a:r>
            <a:r>
              <a:rPr lang="en-US" sz="2400" dirty="0" smtClean="0">
                <a:cs typeface="Tahoma" panose="020B0604030504040204" pitchFamily="34" charset="0"/>
              </a:rPr>
              <a:t>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dirty="0" smtClean="0">
                <a:cs typeface="Tahoma" panose="020B0604030504040204" pitchFamily="34" charset="0"/>
              </a:rPr>
              <a:t>    2.   Occupational asthma(fumes</a:t>
            </a:r>
            <a:r>
              <a:rPr lang="en-US" sz="2400" dirty="0">
                <a:cs typeface="Tahoma" pitchFamily="34" charset="0"/>
              </a:rPr>
              <a:t>, dusts, gases)</a:t>
            </a:r>
          </a:p>
          <a:p>
            <a:pPr eaLnBrk="1" hangingPunct="1">
              <a:buFontTx/>
              <a:buNone/>
              <a:defRPr/>
            </a:pPr>
            <a:endParaRPr lang="en-US" sz="20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 smtClean="0"/>
              <a:t>Define asthma as an episodic, reversible </a:t>
            </a:r>
            <a:r>
              <a:rPr lang="en-US" sz="2800" dirty="0" err="1" smtClean="0"/>
              <a:t>bronchoconstriction</a:t>
            </a:r>
            <a:r>
              <a:rPr lang="en-US" sz="2800" dirty="0" smtClean="0"/>
              <a:t> caused by increased responsiveness of the </a:t>
            </a:r>
            <a:r>
              <a:rPr lang="en-US" sz="2800" dirty="0" err="1" smtClean="0"/>
              <a:t>tracheobronchial</a:t>
            </a:r>
            <a:r>
              <a:rPr lang="en-US" sz="2800" dirty="0" smtClean="0"/>
              <a:t> tree to various stimuli.</a:t>
            </a:r>
            <a:endParaRPr lang="en-US" sz="2800" b="1" u="words" dirty="0" smtClean="0"/>
          </a:p>
          <a:p>
            <a:pPr lvl="0"/>
            <a:r>
              <a:rPr lang="en-US" sz="2800" dirty="0" smtClean="0"/>
              <a:t>Know that asthma is divided into two basic types: </a:t>
            </a:r>
          </a:p>
          <a:p>
            <a:pPr lvl="1"/>
            <a:r>
              <a:rPr lang="en-US" sz="2400" dirty="0" smtClean="0"/>
              <a:t>1. Extrinsic or atopic allergic</a:t>
            </a:r>
          </a:p>
          <a:p>
            <a:pPr lvl="1"/>
            <a:r>
              <a:rPr lang="en-US" sz="2400" dirty="0" smtClean="0"/>
              <a:t>2.  Intrinsic asthma. </a:t>
            </a:r>
            <a:endParaRPr lang="en-US" sz="2400" b="1" u="words" dirty="0" smtClean="0"/>
          </a:p>
          <a:p>
            <a:pPr lvl="0"/>
            <a:r>
              <a:rPr lang="en-US" sz="2800" dirty="0" smtClean="0"/>
              <a:t>Understanding the morphological changes (gross and microscopic) seen in the lungs in cases of severe asthma.</a:t>
            </a:r>
            <a:endParaRPr lang="en-US" sz="2800" b="1" u="word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391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458200" cy="55626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r>
              <a:rPr lang="en-US" sz="2300" dirty="0" smtClean="0"/>
              <a:t>The pathophysiology of asthma is complex and involves the following components: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2300" b="1" dirty="0" smtClean="0"/>
              <a:t>Chronic airway inflammation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2300" b="1" dirty="0" smtClean="0"/>
              <a:t>Intermittent airflow obstruction</a:t>
            </a:r>
            <a:r>
              <a:rPr lang="en-US" sz="2300" dirty="0" smtClean="0"/>
              <a:t>.  Airflow obstruction can be caused by a variety of changes, including acute bronchoconstriction, airway edema, chronic mucous plug formation, and airway remodeling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2300" b="1" dirty="0" smtClean="0"/>
              <a:t>Bronchial hyper-responsiveness </a:t>
            </a:r>
            <a:r>
              <a:rPr lang="en-US" sz="2300" dirty="0" smtClean="0"/>
              <a:t>causes exaggerated bronchoconstriction.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300" dirty="0"/>
              <a:t>	</a:t>
            </a:r>
            <a:r>
              <a:rPr lang="en-US" sz="2300" dirty="0" smtClean="0"/>
              <a:t>The degree of airway hyper-responsiveness generally 	correlates with the clinical severity of asthma.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3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391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458200" cy="5562600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3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 smtClean="0"/>
              <a:t>Principal </a:t>
            </a:r>
            <a:r>
              <a:rPr lang="en-US" sz="2300" dirty="0"/>
              <a:t>cells </a:t>
            </a:r>
            <a:r>
              <a:rPr lang="en-US" sz="2300" dirty="0" smtClean="0"/>
              <a:t>in asthma:  </a:t>
            </a:r>
            <a:r>
              <a:rPr lang="en-US" sz="2300" b="1" dirty="0" smtClean="0"/>
              <a:t>mast </a:t>
            </a:r>
            <a:r>
              <a:rPr lang="en-US" sz="2300" b="1" dirty="0"/>
              <a:t>cells, </a:t>
            </a:r>
            <a:r>
              <a:rPr lang="en-US" sz="2300" b="1" dirty="0" err="1"/>
              <a:t>eosinophils</a:t>
            </a:r>
            <a:r>
              <a:rPr lang="en-US" sz="2300" b="1" dirty="0"/>
              <a:t>, epithelial cells, macrophages, and activated T </a:t>
            </a:r>
            <a:r>
              <a:rPr lang="en-US" sz="2300" b="1" dirty="0" smtClean="0"/>
              <a:t>lymphocytes</a:t>
            </a:r>
            <a:r>
              <a:rPr lang="en-US" sz="2300" dirty="0">
                <a:cs typeface="Tahoma" pitchFamily="34" charset="0"/>
              </a:rPr>
              <a:t> </a:t>
            </a:r>
            <a:r>
              <a:rPr lang="en-US" sz="2300" b="1" dirty="0" smtClean="0">
                <a:cs typeface="Tahoma" pitchFamily="34" charset="0"/>
              </a:rPr>
              <a:t>(TH2 subset)</a:t>
            </a:r>
            <a:r>
              <a:rPr lang="en-US" sz="2300" b="1" dirty="0" smtClean="0"/>
              <a:t> and neutrophils. </a:t>
            </a:r>
            <a:endParaRPr lang="en-US" sz="23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/>
              <a:t>T lymphocytes play an important role in the regulation of airway inflammation through the release of numerous cytokines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>
                <a:cs typeface="Tahoma" pitchFamily="34" charset="0"/>
              </a:rPr>
              <a:t>The </a:t>
            </a:r>
            <a:r>
              <a:rPr lang="en-US" sz="2300" dirty="0" err="1" smtClean="0">
                <a:cs typeface="Tahoma" pitchFamily="34" charset="0"/>
              </a:rPr>
              <a:t>pathogenetic</a:t>
            </a:r>
            <a:r>
              <a:rPr lang="en-US" sz="2300" dirty="0" smtClean="0">
                <a:cs typeface="Tahoma" pitchFamily="34" charset="0"/>
              </a:rPr>
              <a:t> mechanisms </a:t>
            </a:r>
            <a:r>
              <a:rPr lang="en-US" sz="2300" dirty="0">
                <a:cs typeface="Tahoma" pitchFamily="34" charset="0"/>
              </a:rPr>
              <a:t>have been best studied in atopic asthma</a:t>
            </a:r>
            <a:endParaRPr lang="en-US" sz="2300" dirty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  <a:cs typeface="Tahoma" pitchFamily="34" charset="0"/>
              </a:rPr>
              <a:t> </a:t>
            </a:r>
            <a:endParaRPr lang="en-US" sz="2200" dirty="0" smtClean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0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 using </a:t>
            </a:r>
            <a:r>
              <a:rPr lang="en-US" sz="1800" b="1" dirty="0" smtClean="0">
                <a:cs typeface="Tahoma" panose="020B0604030504040204" pitchFamily="34" charset="0"/>
              </a:rPr>
              <a:t>type 1 </a:t>
            </a:r>
            <a:r>
              <a:rPr lang="en-US" sz="1800" b="1" dirty="0" err="1" smtClean="0">
                <a:cs typeface="Tahoma" panose="020B0604030504040204" pitchFamily="34" charset="0"/>
              </a:rPr>
              <a:t>IgE</a:t>
            </a:r>
            <a:r>
              <a:rPr lang="en-US" sz="1800" b="1" dirty="0" smtClean="0">
                <a:cs typeface="Tahoma" panose="020B0604030504040204" pitchFamily="34" charset="0"/>
              </a:rPr>
              <a:t>-mediated </a:t>
            </a: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Atopic Asthma as a model </a:t>
            </a:r>
            <a:endParaRPr lang="en-US" sz="1800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mtClean="0"/>
              <a:t>First there is initial sensitization or priming: first time exposure to an inhaled allergen which stimulates induction of Th2-type T cells (CD4 T</a:t>
            </a:r>
            <a:r>
              <a:rPr lang="en-US" sz="1800" baseline="-25000" smtClean="0"/>
              <a:t>H</a:t>
            </a:r>
            <a:r>
              <a:rPr lang="en-US" sz="1800" smtClean="0"/>
              <a:t>2) to produce cytokines(interleukin IL- 4, IL-5 and IL-13)</a:t>
            </a:r>
            <a:r>
              <a:rPr lang="en-US" sz="1800" smtClean="0">
                <a:cs typeface="Tahoma" pitchFamily="34" charset="0"/>
              </a:rPr>
              <a:t> </a:t>
            </a:r>
          </a:p>
          <a:p>
            <a:pPr lvl="2"/>
            <a:r>
              <a:rPr lang="en-US" sz="1800" smtClean="0"/>
              <a:t>IL-4 plays a role in cross-linking of immunoglobulins in B lymphocytes, promote production of IgE and mast cells.</a:t>
            </a:r>
          </a:p>
          <a:p>
            <a:pPr lvl="2"/>
            <a:r>
              <a:rPr lang="en-US" sz="1800" smtClean="0"/>
              <a:t>IL-5 stimulates production and activation (recruitment) of eosinophils.</a:t>
            </a:r>
          </a:p>
          <a:p>
            <a:pPr lvl="2"/>
            <a:r>
              <a:rPr lang="en-US" sz="1800" smtClean="0"/>
              <a:t>IL-13 is needed for IgE formation.</a:t>
            </a:r>
          </a:p>
          <a:p>
            <a:r>
              <a:rPr lang="en-US" sz="1800" smtClean="0"/>
              <a:t>And then there is subsequent re-exposure to the allergen will leads to an IgE mediated reaction.</a:t>
            </a:r>
          </a:p>
          <a:p>
            <a:r>
              <a:rPr lang="en-US" sz="1800" smtClean="0">
                <a:cs typeface="Tahoma" pitchFamily="34" charset="0"/>
              </a:rPr>
              <a:t>This IgE-mediated reaction to inhaled allergens elicits: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1800" smtClean="0">
                <a:cs typeface="Tahoma" pitchFamily="34" charset="0"/>
              </a:rPr>
              <a:t> 1. an acute response (within minutes) 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1800" smtClean="0">
                <a:cs typeface="Tahoma" pitchFamily="34" charset="0"/>
              </a:rPr>
              <a:t> 2. a late phase reaction (after 4-8 hours)</a:t>
            </a:r>
          </a:p>
          <a:p>
            <a:pPr lvl="1"/>
            <a:endParaRPr lang="en-US" sz="2600" smtClean="0"/>
          </a:p>
          <a:p>
            <a:pPr lvl="2"/>
            <a:endParaRPr lang="en-US" sz="1800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63" y="0"/>
            <a:ext cx="771525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 using </a:t>
            </a:r>
            <a:r>
              <a:rPr lang="en-US" sz="1800" b="1" dirty="0">
                <a:cs typeface="Tahoma" panose="020B0604030504040204" pitchFamily="34" charset="0"/>
              </a:rPr>
              <a:t>type 1 </a:t>
            </a:r>
            <a:r>
              <a:rPr lang="en-US" sz="1800" b="1" dirty="0" err="1">
                <a:cs typeface="Tahoma" panose="020B0604030504040204" pitchFamily="34" charset="0"/>
              </a:rPr>
              <a:t>IgE</a:t>
            </a:r>
            <a:r>
              <a:rPr lang="en-US" sz="1800" b="1" dirty="0">
                <a:cs typeface="Tahoma" panose="020B0604030504040204" pitchFamily="34" charset="0"/>
              </a:rPr>
              <a:t>-mediated </a:t>
            </a: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Atopic Asthma as a model </a:t>
            </a:r>
            <a:endParaRPr lang="en-US" sz="18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033463" y="990600"/>
            <a:ext cx="8110537" cy="5334000"/>
          </a:xfrm>
        </p:spPr>
        <p:txBody>
          <a:bodyPr/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Acute-phase </a:t>
            </a:r>
            <a:r>
              <a:rPr lang="en-US" sz="1800" b="1" dirty="0">
                <a:solidFill>
                  <a:srgbClr val="C00000"/>
                </a:solidFill>
              </a:rPr>
              <a:t>response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1800" dirty="0">
                <a:cs typeface="Tahoma" pitchFamily="34" charset="0"/>
              </a:rPr>
              <a:t>Begin 30 to 60 minutes after inhalation of </a:t>
            </a:r>
            <a:r>
              <a:rPr lang="en-US" sz="1800" dirty="0" smtClean="0">
                <a:cs typeface="Tahoma" pitchFamily="34" charset="0"/>
              </a:rPr>
              <a:t>antigen/</a:t>
            </a:r>
            <a:r>
              <a:rPr lang="en-US" sz="1800" dirty="0" err="1" smtClean="0">
                <a:cs typeface="Tahoma" pitchFamily="34" charset="0"/>
              </a:rPr>
              <a:t>aeroallrgens</a:t>
            </a:r>
            <a:r>
              <a:rPr lang="en-US" sz="1800" dirty="0">
                <a:cs typeface="Tahoma" pitchFamily="34" charset="0"/>
              </a:rPr>
              <a:t>(e.g. allergens, drugs, cold, </a:t>
            </a:r>
            <a:r>
              <a:rPr lang="en-US" sz="1800" dirty="0" smtClean="0">
                <a:cs typeface="Tahoma" pitchFamily="34" charset="0"/>
              </a:rPr>
              <a:t>exercise)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.</a:t>
            </a:r>
            <a:endParaRPr lang="en-US" sz="1800" dirty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1800" dirty="0" smtClean="0">
                <a:cs typeface="Tahoma" pitchFamily="34" charset="0"/>
              </a:rPr>
              <a:t>The exposure results in the stimulation and degranulation of</a:t>
            </a:r>
            <a:r>
              <a:rPr lang="en-US" sz="1800" dirty="0">
                <a:cs typeface="Tahoma" pitchFamily="34" charset="0"/>
              </a:rPr>
              <a:t> mast cells, </a:t>
            </a:r>
            <a:r>
              <a:rPr lang="en-US" sz="1800" dirty="0" err="1">
                <a:cs typeface="Tahoma" pitchFamily="34" charset="0"/>
              </a:rPr>
              <a:t>eosinophils</a:t>
            </a:r>
            <a:r>
              <a:rPr lang="en-US" sz="1800" dirty="0">
                <a:cs typeface="Tahoma" pitchFamily="34" charset="0"/>
              </a:rPr>
              <a:t>, and </a:t>
            </a:r>
            <a:r>
              <a:rPr lang="en-US" sz="1800" dirty="0" smtClean="0">
                <a:cs typeface="Tahoma" pitchFamily="34" charset="0"/>
              </a:rPr>
              <a:t>basophils with the release of </a:t>
            </a:r>
            <a:r>
              <a:rPr lang="en-US" sz="1800" dirty="0">
                <a:cs typeface="Tahoma" pitchFamily="34" charset="0"/>
              </a:rPr>
              <a:t>inflammatory </a:t>
            </a:r>
            <a:r>
              <a:rPr lang="en-US" sz="1800" dirty="0" smtClean="0">
                <a:cs typeface="Tahoma" pitchFamily="34" charset="0"/>
              </a:rPr>
              <a:t>mediators from these cells and also from </a:t>
            </a:r>
            <a:r>
              <a:rPr lang="en-US" sz="1800" dirty="0">
                <a:cs typeface="Tahoma" pitchFamily="34" charset="0"/>
              </a:rPr>
              <a:t>activated </a:t>
            </a:r>
            <a:r>
              <a:rPr lang="en-US" sz="1800" dirty="0" smtClean="0">
                <a:cs typeface="Tahoma" pitchFamily="34" charset="0"/>
              </a:rPr>
              <a:t>macrophages. The released mediators </a:t>
            </a:r>
            <a:r>
              <a:rPr lang="en-US" sz="1800" dirty="0">
                <a:cs typeface="Tahoma" pitchFamily="34" charset="0"/>
              </a:rPr>
              <a:t>induce </a:t>
            </a:r>
            <a:r>
              <a:rPr lang="en-US" sz="1800" dirty="0" smtClean="0">
                <a:cs typeface="Tahoma" pitchFamily="34" charset="0"/>
              </a:rPr>
              <a:t>bronchoconstriction/spasm, </a:t>
            </a:r>
            <a:r>
              <a:rPr lang="en-US" sz="1800" dirty="0">
                <a:cs typeface="Tahoma" pitchFamily="34" charset="0"/>
              </a:rPr>
              <a:t>increased vascular permeability, </a:t>
            </a:r>
            <a:r>
              <a:rPr lang="en-US" sz="1800" dirty="0" smtClean="0">
                <a:cs typeface="Tahoma" pitchFamily="34" charset="0"/>
              </a:rPr>
              <a:t>inflammation and injury of </a:t>
            </a:r>
            <a:r>
              <a:rPr lang="en-US" sz="1800" dirty="0">
                <a:cs typeface="Tahoma" pitchFamily="34" charset="0"/>
              </a:rPr>
              <a:t>the bronchial walls </a:t>
            </a:r>
            <a:r>
              <a:rPr lang="en-US" sz="1800" dirty="0" smtClean="0">
                <a:cs typeface="Tahoma" pitchFamily="34" charset="0"/>
              </a:rPr>
              <a:t>and bronchial  epithelium</a:t>
            </a:r>
            <a:r>
              <a:rPr lang="en-US" sz="1800" dirty="0">
                <a:cs typeface="Tahoma" pitchFamily="34" charset="0"/>
              </a:rPr>
              <a:t> </a:t>
            </a:r>
            <a:r>
              <a:rPr lang="en-US" sz="1800" dirty="0" smtClean="0">
                <a:cs typeface="Tahoma" pitchFamily="34" charset="0"/>
              </a:rPr>
              <a:t>and excess </a:t>
            </a:r>
            <a:r>
              <a:rPr lang="en-US" sz="1800" dirty="0">
                <a:cs typeface="Tahoma" pitchFamily="34" charset="0"/>
              </a:rPr>
              <a:t>mucous </a:t>
            </a:r>
            <a:r>
              <a:rPr lang="en-US" sz="1800" dirty="0" smtClean="0">
                <a:cs typeface="Tahoma" pitchFamily="34" charset="0"/>
              </a:rPr>
              <a:t>secretion.</a:t>
            </a:r>
            <a:endParaRPr lang="en-US" sz="2000" dirty="0" smtClean="0"/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 cstate="print"/>
          <a:srcRect b="5128"/>
          <a:stretch>
            <a:fillRect/>
          </a:stretch>
        </p:blipFill>
        <p:spPr bwMode="auto">
          <a:xfrm>
            <a:off x="762000" y="3733800"/>
            <a:ext cx="8197215" cy="281940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077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 using Atopic Asthma as a model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143000"/>
            <a:ext cx="7924800" cy="5562600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Late phase reaction/ late </a:t>
            </a:r>
            <a:r>
              <a:rPr lang="en-US" sz="2000" b="1" dirty="0">
                <a:solidFill>
                  <a:srgbClr val="C00000"/>
                </a:solidFill>
              </a:rPr>
              <a:t>asthmatic </a:t>
            </a:r>
            <a:r>
              <a:rPr lang="en-US" sz="2000" b="1" dirty="0" smtClean="0">
                <a:solidFill>
                  <a:srgbClr val="C00000"/>
                </a:solidFill>
              </a:rPr>
              <a:t>response: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Lead to airway edema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Occurs 6-24 hours following allergen exposure.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>
                <a:cs typeface="Tahoma" pitchFamily="34" charset="0"/>
              </a:rPr>
              <a:t>The arrival of leukocytes at the site of mast cell degranulation leads to release of more mediators to activate more mast cells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/>
              <a:t>Discharge of eosinophil granules </a:t>
            </a:r>
            <a:r>
              <a:rPr lang="en-US" sz="2000" dirty="0" smtClean="0"/>
              <a:t>releases</a:t>
            </a:r>
            <a:r>
              <a:rPr lang="en-US" sz="2000" dirty="0" smtClean="0">
                <a:cs typeface="Tahoma" pitchFamily="34" charset="0"/>
              </a:rPr>
              <a:t> major basic protein, </a:t>
            </a:r>
            <a:r>
              <a:rPr lang="en-US" sz="2000" dirty="0" err="1" smtClean="0">
                <a:cs typeface="Tahoma" pitchFamily="34" charset="0"/>
              </a:rPr>
              <a:t>eosinophilic</a:t>
            </a:r>
            <a:r>
              <a:rPr lang="en-US" sz="2000" dirty="0" smtClean="0">
                <a:cs typeface="Tahoma" pitchFamily="34" charset="0"/>
              </a:rPr>
              <a:t> cationic protein and eosinophil peroxidase</a:t>
            </a:r>
            <a:r>
              <a:rPr lang="en-US" sz="2000" dirty="0"/>
              <a:t> into the bronchial lumen</a:t>
            </a:r>
            <a:r>
              <a:rPr lang="en-US" sz="2000" dirty="0" smtClean="0">
                <a:cs typeface="Tahoma" pitchFamily="34" charset="0"/>
              </a:rPr>
              <a:t>. These substances are toxic to epithelial cells</a:t>
            </a:r>
            <a:r>
              <a:rPr lang="en-US" sz="2000" dirty="0">
                <a:cs typeface="Tahoma" pitchFamily="34" charset="0"/>
              </a:rPr>
              <a:t> </a:t>
            </a:r>
            <a:r>
              <a:rPr lang="en-US" sz="2000" dirty="0" smtClean="0">
                <a:cs typeface="Tahoma" pitchFamily="34" charset="0"/>
              </a:rPr>
              <a:t>and cause epithelial </a:t>
            </a:r>
            <a:r>
              <a:rPr lang="en-US" sz="2000" dirty="0">
                <a:cs typeface="Tahoma" pitchFamily="34" charset="0"/>
              </a:rPr>
              <a:t>cell </a:t>
            </a:r>
            <a:r>
              <a:rPr lang="en-US" sz="2000" dirty="0" smtClean="0">
                <a:cs typeface="Tahoma" pitchFamily="34" charset="0"/>
              </a:rPr>
              <a:t>damage and </a:t>
            </a:r>
            <a:r>
              <a:rPr lang="en-US" sz="2000" dirty="0" smtClean="0"/>
              <a:t>further impair </a:t>
            </a:r>
            <a:r>
              <a:rPr lang="en-US" sz="2000" dirty="0" err="1" smtClean="0"/>
              <a:t>mucociliary</a:t>
            </a:r>
            <a:r>
              <a:rPr lang="en-US" sz="2000" dirty="0" smtClean="0"/>
              <a:t> function.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err="1" smtClean="0"/>
              <a:t>Eotaxin</a:t>
            </a:r>
            <a:r>
              <a:rPr lang="en-US" sz="2000" dirty="0" smtClean="0"/>
              <a:t> is secreted by injured bronchial mucosal lining cells and helps in the </a:t>
            </a:r>
            <a:r>
              <a:rPr lang="en-US" sz="2000" dirty="0" err="1" smtClean="0"/>
              <a:t>eosinophils</a:t>
            </a:r>
            <a:r>
              <a:rPr lang="en-US" sz="2000" dirty="0" smtClean="0"/>
              <a:t> recruitment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Moreover,</a:t>
            </a:r>
            <a:r>
              <a:rPr lang="en-US" sz="2000" dirty="0"/>
              <a:t> </a:t>
            </a:r>
            <a:r>
              <a:rPr lang="en-US" sz="2000" dirty="0" smtClean="0"/>
              <a:t>chemotactic </a:t>
            </a:r>
            <a:r>
              <a:rPr lang="en-US" sz="2000" dirty="0"/>
              <a:t>factors like</a:t>
            </a:r>
            <a:r>
              <a:rPr lang="en-US" sz="2000" dirty="0" smtClean="0"/>
              <a:t> leukotriene B</a:t>
            </a:r>
            <a:r>
              <a:rPr lang="en-US" sz="2000" baseline="-25000" dirty="0" smtClean="0"/>
              <a:t>4,</a:t>
            </a:r>
            <a:r>
              <a:rPr lang="en-US" sz="2000" dirty="0" smtClean="0"/>
              <a:t> </a:t>
            </a:r>
            <a:r>
              <a:rPr lang="en-US" sz="2000" dirty="0"/>
              <a:t>eosinophil chemotactic </a:t>
            </a:r>
            <a:r>
              <a:rPr lang="en-US" sz="2000" dirty="0" smtClean="0"/>
              <a:t>factor and PAF recruit more </a:t>
            </a:r>
            <a:r>
              <a:rPr lang="en-US" sz="2000" dirty="0" err="1" smtClean="0"/>
              <a:t>eosinophils</a:t>
            </a:r>
            <a:r>
              <a:rPr lang="en-US" sz="2000" dirty="0" smtClean="0"/>
              <a:t>, </a:t>
            </a:r>
            <a:r>
              <a:rPr lang="en-US" sz="2000" dirty="0"/>
              <a:t>neutrophils </a:t>
            </a:r>
            <a:r>
              <a:rPr lang="en-US" sz="2000" dirty="0" smtClean="0"/>
              <a:t>and platelets </a:t>
            </a:r>
            <a:r>
              <a:rPr lang="en-US" sz="2000" dirty="0"/>
              <a:t>to the bronchial </a:t>
            </a:r>
            <a:r>
              <a:rPr lang="en-US" sz="2000" dirty="0" smtClean="0"/>
              <a:t>wall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The vicious circle continues and prolongs and amplifies the asthmatic attack.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>
                <a:cs typeface="Tahoma" pitchFamily="34" charset="0"/>
              </a:rPr>
              <a:t>All these factors amplify and sustain injury without additional antigen. </a:t>
            </a:r>
            <a:endParaRPr lang="en-US" sz="2000" dirty="0">
              <a:cs typeface="Tahoma" pitchFamily="34" charset="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endParaRPr lang="en-US" sz="2000" dirty="0">
              <a:cs typeface="Tahoma" pitchFamily="34" charset="0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2000" dirty="0" smtClean="0">
              <a:cs typeface="Tahoma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1570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055688" y="76200"/>
            <a:ext cx="779145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Inflammatory Mediators of </a:t>
            </a: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Bronchial Asthma using Atopic Asthma as a model </a:t>
            </a:r>
            <a:endParaRPr lang="en-US" sz="18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8001000" cy="4800600"/>
          </a:xfrm>
        </p:spPr>
        <p:txBody>
          <a:bodyPr/>
          <a:lstStyle/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r>
              <a:rPr lang="en-US" sz="1600" dirty="0" smtClean="0"/>
              <a:t>Inflammatory mediator produced are :</a:t>
            </a:r>
          </a:p>
          <a:p>
            <a:pPr lvl="1" eaLnBrk="1" hangingPunct="1">
              <a:defRPr/>
            </a:pPr>
            <a:r>
              <a:rPr lang="en-US" sz="1600" dirty="0" err="1" smtClean="0">
                <a:solidFill>
                  <a:srgbClr val="C00000"/>
                </a:solidFill>
                <a:cs typeface="Tahoma" panose="020B0604030504040204" pitchFamily="34" charset="0"/>
              </a:rPr>
              <a:t>Leukotrienes</a:t>
            </a:r>
            <a:r>
              <a:rPr lang="en-US" sz="1600" dirty="0" smtClean="0">
                <a:cs typeface="Tahoma" panose="020B0604030504040204" pitchFamily="34" charset="0"/>
              </a:rPr>
              <a:t> C4, D4 &amp; E4 (induce bronchospasm, vascular permeability &amp; mucous production)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Prostaglandins</a:t>
            </a:r>
            <a:r>
              <a:rPr lang="en-US" sz="1600" dirty="0" smtClean="0">
                <a:cs typeface="Tahoma" panose="020B0604030504040204" pitchFamily="34" charset="0"/>
              </a:rPr>
              <a:t> D2, E2, F2 (induce bronchospasm and vasodilatation)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Histamine from the mast cells</a:t>
            </a:r>
            <a:r>
              <a:rPr lang="en-US" sz="1600" dirty="0" smtClean="0">
                <a:cs typeface="Tahoma" panose="020B0604030504040204" pitchFamily="34" charset="0"/>
              </a:rPr>
              <a:t> (induce bronchospasm  and increased vascular permeability)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Platelet-activating factor </a:t>
            </a:r>
            <a:r>
              <a:rPr lang="en-US" sz="1600" dirty="0" smtClean="0">
                <a:cs typeface="Tahoma" panose="020B0604030504040204" pitchFamily="34" charset="0"/>
              </a:rPr>
              <a:t>(cause aggregation of platelets and release of histamine)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Mast cell </a:t>
            </a:r>
            <a:r>
              <a:rPr lang="en-US" sz="1600" dirty="0" err="1" smtClean="0">
                <a:solidFill>
                  <a:srgbClr val="C00000"/>
                </a:solidFill>
                <a:cs typeface="Tahoma" panose="020B0604030504040204" pitchFamily="34" charset="0"/>
              </a:rPr>
              <a:t>tryptase</a:t>
            </a: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 </a:t>
            </a:r>
            <a:r>
              <a:rPr lang="en-US" sz="1600" dirty="0" smtClean="0">
                <a:cs typeface="Tahoma" panose="020B0604030504040204" pitchFamily="34" charset="0"/>
              </a:rPr>
              <a:t>(inactivate normal bronchodilator).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FF0000"/>
                </a:solidFill>
                <a:cs typeface="Tahoma" panose="020B0604030504040204" pitchFamily="34" charset="0"/>
              </a:rPr>
              <a:t>Tumor necrosis factor </a:t>
            </a:r>
            <a:r>
              <a:rPr lang="en-US" sz="1600" dirty="0" smtClean="0">
                <a:cs typeface="Tahoma" panose="020B0604030504040204" pitchFamily="34" charset="0"/>
              </a:rPr>
              <a:t>(amplify the inflammatory response)</a:t>
            </a:r>
          </a:p>
          <a:p>
            <a:pPr lvl="1" eaLnBrk="1" hangingPunct="1">
              <a:defRPr/>
            </a:pPr>
            <a:r>
              <a:rPr lang="en-US" sz="1600" dirty="0" err="1" smtClean="0">
                <a:solidFill>
                  <a:srgbClr val="FF0000"/>
                </a:solidFill>
              </a:rPr>
              <a:t>Eotaxin</a:t>
            </a:r>
            <a:r>
              <a:rPr lang="en-US" sz="1600" dirty="0" smtClean="0">
                <a:solidFill>
                  <a:srgbClr val="FF0000"/>
                </a:solidFill>
              </a:rPr>
              <a:t>: </a:t>
            </a:r>
            <a:r>
              <a:rPr lang="en-US" sz="1600" dirty="0" smtClean="0"/>
              <a:t>is secreted by bronchial mucosal lining cells and helps in the </a:t>
            </a:r>
            <a:r>
              <a:rPr lang="en-US" sz="1600" dirty="0" err="1" smtClean="0"/>
              <a:t>eosinophils</a:t>
            </a:r>
            <a:r>
              <a:rPr lang="en-US" sz="1600" dirty="0" smtClean="0"/>
              <a:t> recruitment</a:t>
            </a:r>
            <a:endParaRPr lang="en-US" sz="1600" dirty="0" smtClean="0">
              <a:cs typeface="Tahoma" panose="020B0604030504040204" pitchFamily="34" charset="0"/>
            </a:endParaRPr>
          </a:p>
          <a:p>
            <a:pPr marL="403225" lvl="1" indent="0" eaLnBrk="1" hangingPunct="1">
              <a:buFont typeface="Verdana" pitchFamily="34" charset="0"/>
              <a:buNone/>
              <a:defRPr/>
            </a:pPr>
            <a:endParaRPr lang="en-US" sz="1600" dirty="0" smtClean="0">
              <a:cs typeface="Tahom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Effects of Inflammatory Mediators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2910" indent="-28575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     (1) smooth muscle contraction, </a:t>
            </a:r>
            <a:r>
              <a:rPr lang="en-US" dirty="0" err="1" smtClean="0"/>
              <a:t>bronchospasm</a:t>
            </a:r>
            <a:r>
              <a:rPr lang="en-US" dirty="0" smtClean="0"/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     (2) mucous secretion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     (3) increased vascular permeability and edema.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892175"/>
            <a:ext cx="33782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0" y="3817938"/>
            <a:ext cx="45847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190500"/>
            <a:ext cx="45847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Morphology of Asthma: t</a:t>
            </a:r>
            <a:r>
              <a:rPr lang="en-US" sz="2800" dirty="0" smtClean="0"/>
              <a:t>he pathologic findings are similar in both types BA</a:t>
            </a:r>
            <a:endParaRPr lang="en-US" sz="2800" dirty="0"/>
          </a:p>
        </p:txBody>
      </p:sp>
      <p:sp>
        <p:nvSpPr>
          <p:cNvPr id="28677" name="Content Placeholder 5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4572000" cy="4664075"/>
          </a:xfrm>
        </p:spPr>
        <p:txBody>
          <a:bodyPr/>
          <a:lstStyle/>
          <a:p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1800" dirty="0" smtClean="0">
                <a:solidFill>
                  <a:srgbClr val="C00000"/>
                </a:solidFill>
              </a:rPr>
              <a:t>Grossly: </a:t>
            </a:r>
            <a:r>
              <a:rPr lang="en-US" sz="1800" dirty="0" smtClean="0"/>
              <a:t>-   lung over distended (over inflation), occlusion of bronchi and bronchioles by thick mucous.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Wingdings 2" pitchFamily="18" charset="2"/>
              <a:buChar char=""/>
            </a:pPr>
            <a:r>
              <a:rPr lang="en-US" sz="1800" dirty="0" smtClean="0"/>
              <a:t>the bronchi have thickened walls with narrowed </a:t>
            </a:r>
            <a:r>
              <a:rPr lang="en-US" sz="1800" dirty="0" err="1" smtClean="0"/>
              <a:t>lumina</a:t>
            </a:r>
            <a:r>
              <a:rPr lang="en-US" sz="1800" dirty="0" smtClean="0"/>
              <a:t> and generally are filled with plugs of mucus in acute attack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4"/>
          <p:cNvSpPr>
            <a:spLocks noGrp="1"/>
          </p:cNvSpPr>
          <p:nvPr>
            <p:ph sz="half" idx="1"/>
          </p:nvPr>
        </p:nvSpPr>
        <p:spPr>
          <a:xfrm>
            <a:off x="4992052" y="1249362"/>
            <a:ext cx="3657600" cy="4664075"/>
          </a:xfrm>
        </p:spPr>
        <p:txBody>
          <a:bodyPr/>
          <a:lstStyle/>
          <a:p>
            <a:pPr marL="82550" indent="0" eaLnBrk="1" hangingPunct="1">
              <a:buNone/>
            </a:pPr>
            <a:r>
              <a:rPr lang="en-US" dirty="0" smtClean="0"/>
              <a:t>Mucus plugs</a:t>
            </a:r>
          </a:p>
        </p:txBody>
      </p:sp>
      <p:pic>
        <p:nvPicPr>
          <p:cNvPr id="29700" name="Picture 3" descr="D1_FAC001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" y="838200"/>
            <a:ext cx="45720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733800"/>
            <a:ext cx="46974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INTRODUCTION TO THE RESPIRATORY TRACT</a:t>
            </a: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219" name="Picture 8" descr="showimage"/>
          <p:cNvPicPr>
            <a:picLocks noChangeAspect="1" noChangeArrowheads="1"/>
          </p:cNvPicPr>
          <p:nvPr/>
        </p:nvPicPr>
        <p:blipFill>
          <a:blip r:embed="rId2" cstate="print"/>
          <a:srcRect l="13978" r="9677" b="9231"/>
          <a:stretch>
            <a:fillRect/>
          </a:stretch>
        </p:blipFill>
        <p:spPr bwMode="auto">
          <a:xfrm>
            <a:off x="1676400" y="1828800"/>
            <a:ext cx="5410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Morphology of Asthma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4267200" cy="4114800"/>
          </a:xfrm>
        </p:spPr>
        <p:txBody>
          <a:bodyPr>
            <a:normAutofit fontScale="92500" lnSpcReduction="10000"/>
          </a:bodyPr>
          <a:lstStyle/>
          <a:p>
            <a:endParaRPr lang="en-US" sz="2400" dirty="0">
              <a:solidFill>
                <a:srgbClr val="FFCCCC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Histologic</a:t>
            </a:r>
            <a:r>
              <a:rPr lang="en-US" sz="2400" dirty="0">
                <a:solidFill>
                  <a:srgbClr val="C00000"/>
                </a:solidFill>
              </a:rPr>
              <a:t> finding:</a:t>
            </a:r>
          </a:p>
          <a:p>
            <a:pPr lvl="1"/>
            <a:r>
              <a:rPr lang="en-US" sz="2400" dirty="0" smtClean="0"/>
              <a:t>Thick Basement Membrane.</a:t>
            </a:r>
            <a:endParaRPr lang="en-US" sz="2400" dirty="0"/>
          </a:p>
          <a:p>
            <a:pPr lvl="1"/>
            <a:r>
              <a:rPr lang="en-US" sz="2400" dirty="0"/>
              <a:t>Edema and inflammatory infiltrate in bronchial wall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/>
              <a:t> mucous contain </a:t>
            </a:r>
            <a:r>
              <a:rPr lang="en-US" sz="2400" dirty="0" err="1" smtClean="0"/>
              <a:t>Curschmann</a:t>
            </a:r>
            <a:r>
              <a:rPr lang="en-US" sz="2400" dirty="0" smtClean="0"/>
              <a:t> spirals, </a:t>
            </a:r>
            <a:r>
              <a:rPr lang="en-US" sz="2400" dirty="0" err="1" smtClean="0"/>
              <a:t>eosinophil</a:t>
            </a:r>
            <a:r>
              <a:rPr lang="en-US" sz="2400" dirty="0" smtClean="0"/>
              <a:t> and Charcot-Leyden crystals.</a:t>
            </a:r>
            <a:endParaRPr lang="en-US" sz="2400" dirty="0"/>
          </a:p>
          <a:p>
            <a:pPr lvl="1"/>
            <a:r>
              <a:rPr lang="en-US" sz="2400" dirty="0" err="1"/>
              <a:t>Submucosal</a:t>
            </a:r>
            <a:r>
              <a:rPr lang="en-US" sz="2400" dirty="0"/>
              <a:t> glands increased.</a:t>
            </a:r>
          </a:p>
          <a:p>
            <a:pPr lvl="1"/>
            <a:r>
              <a:rPr lang="en-US" sz="2400" dirty="0"/>
              <a:t>Hypertrophy of the bronchial wall muscle.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0" y="1219200"/>
            <a:ext cx="43497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00600" y="4038600"/>
            <a:ext cx="32004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5105400"/>
            <a:ext cx="32004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4648200"/>
            <a:ext cx="32004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1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Curschmann</a:t>
            </a:r>
            <a:r>
              <a:rPr lang="en-US" sz="5400" dirty="0" smtClean="0"/>
              <a:t> spirals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Coiled, basophilic plugs of mucus formed in the lower airways and found in sputum and tracheal washings</a:t>
            </a:r>
          </a:p>
          <a:p>
            <a:endParaRPr lang="en-US" dirty="0"/>
          </a:p>
        </p:txBody>
      </p:sp>
      <p:pic>
        <p:nvPicPr>
          <p:cNvPr id="5" name="Picture 4" descr="05f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505200"/>
            <a:ext cx="3657600" cy="252706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94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Charcot-Leyden crystals.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Eosinophilic</a:t>
            </a:r>
            <a:r>
              <a:rPr lang="en-US" dirty="0" smtClean="0"/>
              <a:t> needle-shaped crystalline structures.</a:t>
            </a:r>
            <a:endParaRPr lang="en-US" dirty="0"/>
          </a:p>
        </p:txBody>
      </p:sp>
      <p:pic>
        <p:nvPicPr>
          <p:cNvPr id="4" name="Picture 3" descr="Charcot-Leyden_Crystals.jpg"/>
          <p:cNvPicPr>
            <a:picLocks noChangeAspect="1"/>
          </p:cNvPicPr>
          <p:nvPr/>
        </p:nvPicPr>
        <p:blipFill>
          <a:blip r:embed="rId2" cstate="print">
            <a:lum bright="25000" contrast="-9000"/>
          </a:blip>
          <a:stretch>
            <a:fillRect/>
          </a:stretch>
        </p:blipFill>
        <p:spPr>
          <a:xfrm>
            <a:off x="2145223" y="2514599"/>
            <a:ext cx="5398577" cy="36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3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Roxie\Documents\My Scans\updated respi\figure 1.60001.tif"/>
          <p:cNvPicPr>
            <a:picLocks noChangeAspect="1" noChangeArrowheads="1"/>
          </p:cNvPicPr>
          <p:nvPr/>
        </p:nvPicPr>
        <p:blipFill rotWithShape="1">
          <a:blip r:embed="rId2" cstate="print"/>
          <a:srcRect l="2864" t="5669" r="3288" b="23933"/>
          <a:stretch/>
        </p:blipFill>
        <p:spPr bwMode="auto">
          <a:xfrm>
            <a:off x="381000" y="457200"/>
            <a:ext cx="8607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12712" y="5519439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dirty="0"/>
              <a:t>Composition of satisfactory specimen : Sputum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7319" y="4382869"/>
            <a:ext cx="3581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Alveolar macrophage containing carbon dust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70906" y="533400"/>
            <a:ext cx="30175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Ciliated columnar </a:t>
            </a:r>
            <a:r>
              <a:rPr lang="en-US" dirty="0" err="1" smtClean="0"/>
              <a:t>epitheliu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7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oxie\Documents\My Scans\updated respi\figure 2.20001.tif"/>
          <p:cNvPicPr>
            <a:picLocks noChangeAspect="1" noChangeArrowheads="1"/>
          </p:cNvPicPr>
          <p:nvPr/>
        </p:nvPicPr>
        <p:blipFill>
          <a:blip r:embed="rId2" cstate="print"/>
          <a:srcRect l="2574" t="4347" r="5074" b="13147"/>
          <a:stretch>
            <a:fillRect/>
          </a:stretch>
        </p:blipFill>
        <p:spPr bwMode="auto">
          <a:xfrm>
            <a:off x="342900" y="228600"/>
            <a:ext cx="8382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/>
              <a:t>Eosinophils from a case of Bronchial Asthma</a:t>
            </a:r>
          </a:p>
        </p:txBody>
      </p:sp>
    </p:spTree>
    <p:extLst>
      <p:ext uri="{BB962C8B-B14F-4D97-AF65-F5344CB8AC3E}">
        <p14:creationId xmlns:p14="http://schemas.microsoft.com/office/powerpoint/2010/main" val="223404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981199"/>
            <a:ext cx="4038600" cy="417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327275"/>
            <a:ext cx="3810000" cy="277812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84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1_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25" y="485775"/>
            <a:ext cx="7254875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>CLINICAL COURSE of BA</a:t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7499350" cy="4800600"/>
          </a:xfrm>
        </p:spPr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The </a:t>
            </a:r>
            <a:r>
              <a:rPr lang="en-US" sz="1600" dirty="0"/>
              <a:t>clinical manifestations vary from occasional wheezing to paroxysms of dyspnea and respiratory distress.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In a classic asthmatic attack </a:t>
            </a:r>
            <a:r>
              <a:rPr lang="en-US" sz="1600" dirty="0" smtClean="0"/>
              <a:t>there </a:t>
            </a:r>
            <a:r>
              <a:rPr lang="en-US" sz="1600" dirty="0"/>
              <a:t>is </a:t>
            </a:r>
            <a:r>
              <a:rPr lang="en-US" sz="1600" b="1" dirty="0"/>
              <a:t>dyspnea, cough, difficult expiration, progressive hyperinflation of lung and mucous plug in bronchi</a:t>
            </a:r>
            <a:r>
              <a:rPr lang="en-US" sz="1600" dirty="0"/>
              <a:t>. This may resolve spontaneously or with </a:t>
            </a:r>
            <a:r>
              <a:rPr lang="en-US" sz="1600" dirty="0" smtClean="0"/>
              <a:t>treatment.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Nocturnal cough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Increased </a:t>
            </a:r>
            <a:r>
              <a:rPr lang="en-US" sz="1600" dirty="0" err="1"/>
              <a:t>anteroposterior</a:t>
            </a:r>
            <a:r>
              <a:rPr lang="en-US" sz="1600" dirty="0"/>
              <a:t> </a:t>
            </a:r>
            <a:r>
              <a:rPr lang="en-US" sz="1600" dirty="0" smtClean="0"/>
              <a:t>diameter, due </a:t>
            </a:r>
            <a:r>
              <a:rPr lang="en-US" sz="1600" dirty="0"/>
              <a:t>to air trapping and increase in residual volume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Status </a:t>
            </a:r>
            <a:r>
              <a:rPr lang="en-US" sz="1600" dirty="0" err="1"/>
              <a:t>asthmaticus</a:t>
            </a:r>
            <a:r>
              <a:rPr lang="en-US" sz="1600" dirty="0"/>
              <a:t> – severe cyanosis and persistent dyspnea, may be fatal</a:t>
            </a:r>
            <a:endParaRPr lang="en-US" sz="1600" b="1" dirty="0" smtClean="0"/>
          </a:p>
        </p:txBody>
      </p:sp>
      <p:pic>
        <p:nvPicPr>
          <p:cNvPr id="4" name="Picture 2" descr="F:\MAY - IMAGES\Roxie Scans\lung lecture\4.6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" y="3964798"/>
            <a:ext cx="3886200" cy="25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MAY - IMAGES\Roxie Scans\lung lecture\4.7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404" y="3950444"/>
            <a:ext cx="3889375" cy="251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743200" y="3744016"/>
            <a:ext cx="401904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dirty="0"/>
              <a:t>The range of presentation in asthma.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404" y="6006352"/>
            <a:ext cx="45720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en-US" sz="1400" dirty="0"/>
              <a:t>This patient was found incidentally to have a degree of reversible airways obstruction during a routine medical examination.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6249" y="5780782"/>
            <a:ext cx="4572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en-US" sz="1600" dirty="0" smtClean="0"/>
              <a:t>medical </a:t>
            </a:r>
            <a:r>
              <a:rPr lang="en-US" altLang="en-US" sz="1600" dirty="0"/>
              <a:t>emergency with acute severe </a:t>
            </a:r>
            <a:r>
              <a:rPr lang="en-US" altLang="en-US" sz="1600" dirty="0" smtClean="0"/>
              <a:t>breathlessness, </a:t>
            </a:r>
            <a:r>
              <a:rPr lang="en-US" altLang="en-US" sz="1600" dirty="0"/>
              <a:t>diagnosed as a case of status </a:t>
            </a:r>
            <a:r>
              <a:rPr lang="en-US" altLang="en-US" sz="1600" dirty="0" err="1"/>
              <a:t>asthmaticus</a:t>
            </a:r>
            <a:r>
              <a:rPr lang="en-US" altLang="en-US" sz="1600" dirty="0"/>
              <a:t> which required immediate intensive care including intermittent positive-pressure ventilation.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satMod val="130000"/>
                  </a:schemeClr>
                </a:solidFill>
              </a:rPr>
              <a:t>STATUS ASTHMATICUS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It is the most severe form of asthma. It refers to severe </a:t>
            </a:r>
            <a:r>
              <a:rPr lang="en-US" dirty="0" err="1" smtClean="0"/>
              <a:t>bronchoconstriction</a:t>
            </a:r>
            <a:r>
              <a:rPr lang="en-US" dirty="0" smtClean="0"/>
              <a:t> that does not respond to the drugs that usually abort the acute attack. There is severe acute paroxysm of respiratory distress.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This situation is potentially serious and requires hospitalization. Patients in status </a:t>
            </a:r>
            <a:r>
              <a:rPr lang="en-US" dirty="0" err="1" smtClean="0"/>
              <a:t>asthmaticus</a:t>
            </a:r>
            <a:r>
              <a:rPr lang="en-US" dirty="0" smtClean="0"/>
              <a:t> have hypoxemia and often </a:t>
            </a:r>
            <a:r>
              <a:rPr lang="en-US" dirty="0" err="1" smtClean="0"/>
              <a:t>hypercapnia</a:t>
            </a:r>
            <a:r>
              <a:rPr lang="en-US" dirty="0" smtClean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particularly severe episodes the </a:t>
            </a:r>
            <a:r>
              <a:rPr lang="en-US" dirty="0" err="1" smtClean="0"/>
              <a:t>ventilatory</a:t>
            </a:r>
            <a:r>
              <a:rPr lang="en-US" dirty="0" smtClean="0"/>
              <a:t> functions may be so impaired so as to cause severe cyanosis and even death.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They require oxygen and other pharmacologic interventions.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It may persists for days and even weeks.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COMPLICATIONS OF ASTHMA</a:t>
            </a:r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/>
              <a:t>Airway remodeling</a:t>
            </a:r>
            <a:r>
              <a:rPr lang="en-US" sz="2000" dirty="0" smtClean="0"/>
              <a:t>: some </a:t>
            </a:r>
            <a:r>
              <a:rPr lang="en-US" sz="2000" dirty="0"/>
              <a:t>persons </a:t>
            </a:r>
            <a:r>
              <a:rPr lang="en-US" sz="2000" dirty="0" smtClean="0"/>
              <a:t>with long standing asthma develop permanent </a:t>
            </a:r>
            <a:r>
              <a:rPr lang="en-US" sz="2000" dirty="0"/>
              <a:t>structural </a:t>
            </a:r>
            <a:r>
              <a:rPr lang="en-US" sz="2000" dirty="0" smtClean="0"/>
              <a:t>changes </a:t>
            </a:r>
            <a:r>
              <a:rPr lang="en-US" sz="2000" dirty="0"/>
              <a:t>in the </a:t>
            </a:r>
            <a:r>
              <a:rPr lang="en-US" sz="2000" dirty="0" smtClean="0"/>
              <a:t>airway with hypertrophy of muscle, thickened BM and increased glands.  These result in </a:t>
            </a:r>
            <a:r>
              <a:rPr lang="en-US" sz="2000" dirty="0"/>
              <a:t>progressive loss of lung </a:t>
            </a:r>
            <a:r>
              <a:rPr lang="en-US" sz="2000"/>
              <a:t>function </a:t>
            </a:r>
            <a:r>
              <a:rPr lang="en-US" sz="2000" smtClean="0"/>
              <a:t>with </a:t>
            </a:r>
            <a:r>
              <a:rPr lang="en-US" sz="2000" dirty="0"/>
              <a:t>increase airflow obstruction and airway </a:t>
            </a:r>
            <a:r>
              <a:rPr lang="en-US" sz="2000" dirty="0" smtClean="0"/>
              <a:t>responsiveness.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/>
              <a:t>Superimposed </a:t>
            </a:r>
            <a:r>
              <a:rPr lang="en-US" sz="2000" b="1" dirty="0"/>
              <a:t>infection </a:t>
            </a:r>
            <a:r>
              <a:rPr lang="en-US" sz="2000" dirty="0"/>
              <a:t>i.e. pneumonia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Chronic bronchi</a:t>
            </a:r>
            <a:r>
              <a:rPr lang="en-US" sz="2000" dirty="0"/>
              <a:t>tis (</a:t>
            </a:r>
            <a:r>
              <a:rPr lang="en-US" sz="2000" dirty="0" err="1"/>
              <a:t>i.e.Asthmatic</a:t>
            </a:r>
            <a:r>
              <a:rPr lang="en-US" sz="2000" dirty="0"/>
              <a:t> bronchitis: chronic bronchitis with superimposed asthma)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Emphysema, pneumothorax and </a:t>
            </a:r>
            <a:r>
              <a:rPr lang="en-US" sz="2000" b="1" dirty="0" err="1"/>
              <a:t>pneumomediastinum</a:t>
            </a:r>
            <a:endParaRPr lang="en-US" sz="20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err="1" smtClean="0"/>
              <a:t>Bronchiectasis</a:t>
            </a:r>
            <a:endParaRPr lang="en-US" sz="20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/>
              <a:t>Respiratory </a:t>
            </a:r>
            <a:r>
              <a:rPr lang="en-US" sz="2000" b="1" dirty="0"/>
              <a:t>failure </a:t>
            </a:r>
            <a:r>
              <a:rPr lang="en-US" sz="2000" dirty="0"/>
              <a:t>requiring intubation in severe exacerbations i.e. status </a:t>
            </a:r>
            <a:r>
              <a:rPr lang="en-US" sz="2000" dirty="0" err="1"/>
              <a:t>asthmaticus</a:t>
            </a:r>
            <a:endParaRPr lang="en-US" sz="2000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In some cases </a:t>
            </a:r>
            <a:r>
              <a:rPr lang="en-US" sz="2000" b="1" dirty="0" err="1"/>
              <a:t>cor</a:t>
            </a:r>
            <a:r>
              <a:rPr lang="en-US" sz="2000" b="1" dirty="0"/>
              <a:t> </a:t>
            </a:r>
            <a:r>
              <a:rPr lang="en-US" sz="2000" b="1" dirty="0" err="1"/>
              <a:t>pulmonale</a:t>
            </a:r>
            <a:r>
              <a:rPr lang="en-US" sz="2000" b="1" dirty="0"/>
              <a:t> and heart failure </a:t>
            </a:r>
            <a:r>
              <a:rPr lang="en-US" sz="2000" dirty="0"/>
              <a:t>develop. 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showimage"/>
          <p:cNvPicPr>
            <a:picLocks noChangeAspect="1" noChangeArrowheads="1"/>
          </p:cNvPicPr>
          <p:nvPr/>
        </p:nvPicPr>
        <p:blipFill>
          <a:blip r:embed="rId2" cstate="print"/>
          <a:srcRect l="22368" r="25000" b="4662"/>
          <a:stretch>
            <a:fillRect/>
          </a:stretch>
        </p:blipFill>
        <p:spPr bwMode="auto">
          <a:xfrm>
            <a:off x="762000" y="0"/>
            <a:ext cx="3048000" cy="6858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267" name="Rectangle 4"/>
          <p:cNvSpPr txBox="1">
            <a:spLocks noChangeArrowheads="1"/>
          </p:cNvSpPr>
          <p:nvPr/>
        </p:nvSpPr>
        <p:spPr bwMode="auto">
          <a:xfrm>
            <a:off x="3886200" y="609600"/>
            <a:ext cx="5280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right  and left </a:t>
            </a:r>
            <a:r>
              <a:rPr lang="en-US" b="1" dirty="0">
                <a:latin typeface="Gill Sans MT" pitchFamily="34" charset="0"/>
              </a:rPr>
              <a:t>main bronchi </a:t>
            </a:r>
            <a:r>
              <a:rPr lang="en-US" dirty="0">
                <a:latin typeface="Gill Sans MT" pitchFamily="34" charset="0"/>
              </a:rPr>
              <a:t>divide into </a:t>
            </a:r>
            <a:r>
              <a:rPr lang="en-US" b="1" dirty="0">
                <a:latin typeface="Gill Sans MT" pitchFamily="34" charset="0"/>
              </a:rPr>
              <a:t>lobar bronchi</a:t>
            </a:r>
            <a:r>
              <a:rPr lang="en-US" dirty="0">
                <a:latin typeface="Gill Sans MT" pitchFamily="34" charset="0"/>
              </a:rPr>
              <a:t>.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lobar bronchi divide into </a:t>
            </a:r>
            <a:r>
              <a:rPr lang="en-US" b="1" dirty="0">
                <a:latin typeface="Gill Sans MT" pitchFamily="34" charset="0"/>
              </a:rPr>
              <a:t>tertiary/segmental bronchi,</a:t>
            </a:r>
            <a:r>
              <a:rPr lang="en-US" dirty="0">
                <a:latin typeface="Gill Sans MT" pitchFamily="34" charset="0"/>
              </a:rPr>
              <a:t> each of which supplies a </a:t>
            </a:r>
            <a:r>
              <a:rPr lang="en-US" dirty="0" err="1">
                <a:latin typeface="Gill Sans MT" pitchFamily="34" charset="0"/>
              </a:rPr>
              <a:t>bronchopulmonary</a:t>
            </a:r>
            <a:r>
              <a:rPr lang="en-US" dirty="0">
                <a:latin typeface="Gill Sans MT" pitchFamily="34" charset="0"/>
              </a:rPr>
              <a:t> segment.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segmental bronchi divide </a:t>
            </a:r>
            <a:r>
              <a:rPr lang="en-US" b="1" dirty="0">
                <a:latin typeface="Gill Sans MT" pitchFamily="34" charset="0"/>
              </a:rPr>
              <a:t>into  primary bronchioles</a:t>
            </a:r>
            <a:r>
              <a:rPr lang="en-US" dirty="0">
                <a:latin typeface="Gill Sans MT" pitchFamily="34" charset="0"/>
              </a:rPr>
              <a:t> which divide into </a:t>
            </a:r>
            <a:r>
              <a:rPr lang="en-US" b="1" dirty="0">
                <a:latin typeface="Gill Sans MT" pitchFamily="34" charset="0"/>
              </a:rPr>
              <a:t>terminal bronchioles </a:t>
            </a:r>
            <a:r>
              <a:rPr lang="en-US" dirty="0">
                <a:latin typeface="Gill Sans MT" pitchFamily="34" charset="0"/>
              </a:rPr>
              <a:t>and then divide into </a:t>
            </a:r>
            <a:r>
              <a:rPr lang="en-US" b="1" dirty="0">
                <a:latin typeface="Gill Sans MT" pitchFamily="34" charset="0"/>
              </a:rPr>
              <a:t>respiratory bronchioles, </a:t>
            </a:r>
            <a:r>
              <a:rPr lang="en-US" dirty="0">
                <a:latin typeface="Gill Sans MT" pitchFamily="34" charset="0"/>
              </a:rPr>
              <a:t>which go on to divide into </a:t>
            </a:r>
            <a:r>
              <a:rPr lang="en-US" b="1" dirty="0">
                <a:latin typeface="Gill Sans MT" pitchFamily="34" charset="0"/>
              </a:rPr>
              <a:t>alveolar ducts.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Each alveolar duct divides into five or six </a:t>
            </a:r>
            <a:r>
              <a:rPr lang="en-US" b="1" dirty="0">
                <a:latin typeface="Gill Sans MT" pitchFamily="34" charset="0"/>
              </a:rPr>
              <a:t>alveolar sacs</a:t>
            </a:r>
            <a:r>
              <a:rPr lang="en-US" dirty="0">
                <a:latin typeface="Gill Sans MT" pitchFamily="34" charset="0"/>
              </a:rPr>
              <a:t>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alveolar sacs are made up of </a:t>
            </a:r>
            <a:r>
              <a:rPr lang="en-US" b="1" dirty="0">
                <a:latin typeface="Gill Sans MT" pitchFamily="34" charset="0"/>
              </a:rPr>
              <a:t>alveoli</a:t>
            </a:r>
            <a:r>
              <a:rPr lang="en-US" dirty="0">
                <a:latin typeface="Gill Sans MT" pitchFamily="34" charset="0"/>
              </a:rPr>
              <a:t>. The alveolus is the basic anatomical unit of gas exchange in the lung.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GB" dirty="0">
                <a:latin typeface="Gill Sans MT" pitchFamily="34" charset="0"/>
              </a:rPr>
              <a:t>Beyond terminal bronchiole gas exchange occurs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GB" dirty="0">
                <a:latin typeface="Gill Sans MT" pitchFamily="34" charset="0"/>
              </a:rPr>
              <a:t>The distal airspaces are kept open by elastic tension in alveolar walls</a:t>
            </a:r>
            <a:endParaRPr lang="en-US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Prognosis </a:t>
            </a:r>
            <a:endParaRPr lang="en-US" b="1" dirty="0" smtClean="0">
              <a:solidFill>
                <a:schemeClr val="tx2">
                  <a:satMod val="13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Approximately half the children diagnosed with asthma in childhood outgrow their disease by late adolescence or early adulthood and require no further treatment.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Patients with poorly controlled asthma develop long-term changes over time (i.e. with airway remodeling). This can lead to chronic symptoms and a significant irreversible component to their disease.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Many patients who develop asthma at an older age also tend to have chronic symptoms.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Remission—approximately 50% of cases of childhood asthma resolve spontaneously but may recur later in life; remission in adult-onset asthma is less likely.</a:t>
            </a:r>
          </a:p>
          <a:p>
            <a:pPr>
              <a:buNone/>
            </a:pPr>
            <a:endParaRPr lang="en-US" sz="2800" b="1" dirty="0" smtClean="0"/>
          </a:p>
          <a:p>
            <a:r>
              <a:rPr lang="en-US" sz="2800" dirty="0" smtClean="0"/>
              <a:t>Mortality—death occurs in approximately 0.2% of asthmatics. Mortality is usually (but not always) preceded by an acute attack and about 50% are more than 65 years old.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Prevention</a:t>
            </a:r>
            <a:endParaRPr lang="en-US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/>
              <a:t>C</a:t>
            </a:r>
            <a:r>
              <a:rPr lang="en-US" sz="2400" dirty="0" smtClean="0"/>
              <a:t>ontrol </a:t>
            </a:r>
            <a:r>
              <a:rPr lang="en-US" sz="2400" dirty="0"/>
              <a:t>of factors contributing to asthma severity. </a:t>
            </a:r>
            <a:r>
              <a:rPr lang="en-US" sz="2400" dirty="0" smtClean="0"/>
              <a:t>Exposure </a:t>
            </a:r>
            <a:r>
              <a:rPr lang="en-US" sz="2400" dirty="0"/>
              <a:t>to irritants or allergens has been shown to increase asthma symptoms and cause exacerbations. </a:t>
            </a:r>
            <a:endParaRPr lang="en-US" sz="24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/>
              <a:t>Clinicians should evaluate patients with persistent asthma for allergen exposures and sensitivity to seasonal allergens. Skin testing results should be used to assess sensitivity to common indoor allergens. </a:t>
            </a:r>
            <a:endParaRPr lang="en-US" sz="240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/>
              <a:t>All patients with asthma should be advised to avoid exposure to allergens to which they are sensitive.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58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>Asthma: Summary: </a:t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Episodic attacks of </a:t>
            </a:r>
            <a:r>
              <a:rPr lang="en-US" sz="3600" dirty="0" err="1" smtClean="0">
                <a:solidFill>
                  <a:schemeClr val="tx2">
                    <a:satMod val="130000"/>
                  </a:schemeClr>
                </a:solidFill>
              </a:rPr>
              <a:t>bronchoconstriction</a:t>
            </a: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sz="45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0" y="217488"/>
            <a:ext cx="3810000" cy="1162050"/>
          </a:xfrm>
        </p:spPr>
        <p:txBody>
          <a:bodyPr/>
          <a:lstStyle/>
          <a:p>
            <a:r>
              <a:rPr lang="en-US" smtClean="0"/>
              <a:t>normal lung</a:t>
            </a:r>
            <a:endParaRPr lang="en-US" dirty="0" smtClean="0"/>
          </a:p>
        </p:txBody>
      </p:sp>
      <p:pic>
        <p:nvPicPr>
          <p:cNvPr id="1024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1524000"/>
            <a:ext cx="53733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http://library.med.utah.edu/WebPath/jpeg1/LUNG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798513"/>
            <a:ext cx="3657600" cy="556460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tx2">
                    <a:satMod val="130000"/>
                  </a:schemeClr>
                </a:solidFill>
              </a:rPr>
              <a:t>Function of lungs….</a:t>
            </a:r>
            <a:endParaRPr lang="en-US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 eaLnBrk="1" hangingPunct="1"/>
            <a:r>
              <a:rPr lang="en-GB" dirty="0" smtClean="0"/>
              <a:t>Gas exchange (O2, CO2)</a:t>
            </a:r>
          </a:p>
          <a:p>
            <a:pPr lvl="1" eaLnBrk="1" hangingPunct="1"/>
            <a:r>
              <a:rPr lang="en-GB" dirty="0" smtClean="0"/>
              <a:t>Depends on compliance (</a:t>
            </a:r>
            <a:r>
              <a:rPr lang="en-GB" dirty="0" err="1" smtClean="0"/>
              <a:t>stretchability</a:t>
            </a:r>
            <a:r>
              <a:rPr lang="en-GB" dirty="0" smtClean="0"/>
              <a:t>) of lungs</a:t>
            </a:r>
          </a:p>
          <a:p>
            <a:pPr lvl="1" eaLnBrk="1" hangingPunct="1"/>
            <a:r>
              <a:rPr lang="en-GB" dirty="0" smtClean="0"/>
              <a:t>Can only occur in alveoli that are </a:t>
            </a:r>
            <a:r>
              <a:rPr lang="en-GB" i="1" dirty="0" smtClean="0"/>
              <a:t>both </a:t>
            </a:r>
            <a:r>
              <a:rPr lang="en-GB" dirty="0" smtClean="0"/>
              <a:t>ventilated and </a:t>
            </a:r>
            <a:r>
              <a:rPr lang="en-GB" dirty="0" err="1" smtClean="0"/>
              <a:t>perfused</a:t>
            </a:r>
            <a:endParaRPr lang="en-US" dirty="0" smtClean="0"/>
          </a:p>
        </p:txBody>
      </p:sp>
      <p:pic>
        <p:nvPicPr>
          <p:cNvPr id="12292" name="Content Placeholder 3" descr="lungani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447800"/>
            <a:ext cx="371792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4349" y="450851"/>
            <a:ext cx="34321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http://www.kumc.edu/instruction/medicine/anatomy/histoweb/resp/small/Resp10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4095750"/>
            <a:ext cx="428942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showimage"/>
          <p:cNvPicPr>
            <a:picLocks noChangeAspect="1" noChangeArrowheads="1"/>
          </p:cNvPicPr>
          <p:nvPr/>
        </p:nvPicPr>
        <p:blipFill rotWithShape="1">
          <a:blip r:embed="rId4" cstate="print"/>
          <a:srcRect l="25198" r="20040" b="15145"/>
          <a:stretch/>
        </p:blipFill>
        <p:spPr bwMode="auto">
          <a:xfrm>
            <a:off x="6615905" y="2629695"/>
            <a:ext cx="1752600" cy="172561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 b="65009"/>
          <a:stretch>
            <a:fillRect/>
          </a:stretch>
        </p:blipFill>
        <p:spPr bwMode="auto">
          <a:xfrm>
            <a:off x="3733800" y="4953000"/>
            <a:ext cx="4821237" cy="150653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225"/>
            <a:ext cx="6049963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r.Maha\Documents\Downloads\spirome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8125" y="3268663"/>
            <a:ext cx="7499350" cy="3298825"/>
          </a:xfrm>
        </p:spPr>
      </p:pic>
      <p:pic>
        <p:nvPicPr>
          <p:cNvPr id="14339" name="Picture 3" descr="C:\Users\Dr.Maha\Documents\Downloads\welch_allyn_spirometer_without_calibration_syri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6513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066800" y="1084263"/>
            <a:ext cx="5105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latin typeface="Calibri" pitchFamily="34" charset="0"/>
              </a:rPr>
              <a:t>Spirometer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000">
                <a:latin typeface="Calibri" pitchFamily="34" charset="0"/>
              </a:rPr>
              <a:t> is an equipments used for measuring the volume of air inspired and expired by the lungs ( Pulmonary Function Tests)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EV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914400"/>
            <a:ext cx="4191000" cy="5248542"/>
          </a:xfrm>
        </p:spPr>
      </p:pic>
    </p:spTree>
    <p:extLst>
      <p:ext uri="{BB962C8B-B14F-4D97-AF65-F5344CB8AC3E}">
        <p14:creationId xmlns:p14="http://schemas.microsoft.com/office/powerpoint/2010/main" val="113960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12.jp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1587</TotalTime>
  <Words>2443</Words>
  <Application>Microsoft Macintosh PowerPoint</Application>
  <PresentationFormat>On-screen Show (4:3)</PresentationFormat>
  <Paragraphs>246</Paragraphs>
  <Slides>43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Solstice</vt:lpstr>
      <vt:lpstr>Bronchial Asthma</vt:lpstr>
      <vt:lpstr>Objectives</vt:lpstr>
      <vt:lpstr>INTRODUCTION TO THE RESPIRATORY TRACT</vt:lpstr>
      <vt:lpstr>PowerPoint Presentation</vt:lpstr>
      <vt:lpstr>normal lung</vt:lpstr>
      <vt:lpstr>Function of lungs….</vt:lpstr>
      <vt:lpstr>PowerPoint Presentation</vt:lpstr>
      <vt:lpstr>PowerPoint Presentation</vt:lpstr>
      <vt:lpstr>PowerPoint Presentation</vt:lpstr>
      <vt:lpstr>Spirometry (pulmonary physiology)</vt:lpstr>
      <vt:lpstr>Classification of Lung Disease based on distinctive clinical and physiological features: </vt:lpstr>
      <vt:lpstr>Types of Obstructive Lung Diseases</vt:lpstr>
      <vt:lpstr>PowerPoint Presentation</vt:lpstr>
      <vt:lpstr> BRONCHIAL ASTHMA (BA) </vt:lpstr>
      <vt:lpstr>BRONCHIAL ASTHMA (BA) </vt:lpstr>
      <vt:lpstr>   Bronchial asthma (BA):   It has been divided into two basic types:  1. Extrinsic asthma.  2. Intrinsic asthma.  Sometimes extrinsic and intrinsic can co-exist in the same patient </vt:lpstr>
      <vt:lpstr>Extrinsic/ Allergic BA</vt:lpstr>
      <vt:lpstr>Extrinsic/ Allergic BA</vt:lpstr>
      <vt:lpstr>Intrinsic / Non-Atopic/ Idiosyncratic BA  (non-immune mediated asthma)</vt:lpstr>
      <vt:lpstr>Pathogenesis of Bronchial Asthma</vt:lpstr>
      <vt:lpstr>Pathogenesis of Bronchial Asthma</vt:lpstr>
      <vt:lpstr>Pathogenesis of Bronchial Asthma using type 1 IgE-mediated Atopic Asthma as a model </vt:lpstr>
      <vt:lpstr>Pathogenesis of Bronchial Asthma using type 1 IgE-mediated Atopic Asthma as a model </vt:lpstr>
      <vt:lpstr>Pathogenesis of Bronchial Asthma using Atopic Asthma as a model </vt:lpstr>
      <vt:lpstr>PowerPoint Presentation</vt:lpstr>
      <vt:lpstr>Inflammatory Mediators of Bronchial Asthma using Atopic Asthma as a model </vt:lpstr>
      <vt:lpstr>Effects of Inflammatory Mediators </vt:lpstr>
      <vt:lpstr>Morphology of Asthma: the pathologic findings are similar in both types BA</vt:lpstr>
      <vt:lpstr>PowerPoint Presentation</vt:lpstr>
      <vt:lpstr>Morphology of Asthma</vt:lpstr>
      <vt:lpstr>Curschmann spirals</vt:lpstr>
      <vt:lpstr>Charcot-Leyden crystals.</vt:lpstr>
      <vt:lpstr>PowerPoint Presentation</vt:lpstr>
      <vt:lpstr>PowerPoint Presentation</vt:lpstr>
      <vt:lpstr>PowerPoint Presentation</vt:lpstr>
      <vt:lpstr>PowerPoint Presentation</vt:lpstr>
      <vt:lpstr>CLINICAL COURSE of BA </vt:lpstr>
      <vt:lpstr>STATUS ASTHMATICUS</vt:lpstr>
      <vt:lpstr>COMPLICATIONS OF ASTHMA </vt:lpstr>
      <vt:lpstr>PowerPoint Presentation</vt:lpstr>
      <vt:lpstr>Prognosis</vt:lpstr>
      <vt:lpstr>PowerPoint Presentation</vt:lpstr>
      <vt:lpstr> Asthma: Summary:  Episodic attacks of bronchoconstriction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block</dc:title>
  <dc:creator>Dr.Sufia</dc:creator>
  <cp:lastModifiedBy>maha</cp:lastModifiedBy>
  <cp:revision>161</cp:revision>
  <dcterms:created xsi:type="dcterms:W3CDTF">2011-01-23T06:32:44Z</dcterms:created>
  <dcterms:modified xsi:type="dcterms:W3CDTF">2017-02-19T17:56:33Z</dcterms:modified>
</cp:coreProperties>
</file>