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31"/>
  </p:notesMasterIdLst>
  <p:handoutMasterIdLst>
    <p:handoutMasterId r:id="rId32"/>
  </p:handoutMasterIdLst>
  <p:sldIdLst>
    <p:sldId id="397" r:id="rId2"/>
    <p:sldId id="285" r:id="rId3"/>
    <p:sldId id="306" r:id="rId4"/>
    <p:sldId id="307" r:id="rId5"/>
    <p:sldId id="401" r:id="rId6"/>
    <p:sldId id="418" r:id="rId7"/>
    <p:sldId id="419" r:id="rId8"/>
    <p:sldId id="287" r:id="rId9"/>
    <p:sldId id="289" r:id="rId10"/>
    <p:sldId id="402" r:id="rId11"/>
    <p:sldId id="408" r:id="rId12"/>
    <p:sldId id="405" r:id="rId13"/>
    <p:sldId id="409" r:id="rId14"/>
    <p:sldId id="416" r:id="rId15"/>
    <p:sldId id="406" r:id="rId16"/>
    <p:sldId id="417" r:id="rId17"/>
    <p:sldId id="325" r:id="rId18"/>
    <p:sldId id="414" r:id="rId19"/>
    <p:sldId id="411" r:id="rId20"/>
    <p:sldId id="337" r:id="rId21"/>
    <p:sldId id="310" r:id="rId22"/>
    <p:sldId id="415" r:id="rId23"/>
    <p:sldId id="327" r:id="rId24"/>
    <p:sldId id="384" r:id="rId25"/>
    <p:sldId id="362" r:id="rId26"/>
    <p:sldId id="422" r:id="rId27"/>
    <p:sldId id="391" r:id="rId28"/>
    <p:sldId id="420" r:id="rId29"/>
    <p:sldId id="421" r:id="rId30"/>
  </p:sldIdLst>
  <p:sldSz cx="9144000" cy="6858000" type="screen4x3"/>
  <p:notesSz cx="6662738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FF"/>
    <a:srgbClr val="FFCC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1" autoAdjust="0"/>
    <p:restoredTop sz="91000" autoAdjust="0"/>
  </p:normalViewPr>
  <p:slideViewPr>
    <p:cSldViewPr>
      <p:cViewPr varScale="1">
        <p:scale>
          <a:sx n="77" d="100"/>
          <a:sy n="77" d="100"/>
        </p:scale>
        <p:origin x="-12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72600"/>
            <a:ext cx="28876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9FB31B-CA99-4D05-9046-74A0BCB0EF9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58287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EF852C7-10E5-477B-9452-39943B28FA8A}" type="datetimeFigureOut">
              <a:rPr lang="en-US"/>
              <a:pPr>
                <a:defRPr/>
              </a:pPr>
              <a:t>2/27/17 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6300"/>
            <a:ext cx="5329238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37101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B615BFD-FE39-4604-AC2B-59570F1F453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98133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15BFD-FE39-4604-AC2B-59570F1F4538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61239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15BFD-FE39-4604-AC2B-59570F1F4538}" type="slidenum">
              <a:rPr lang="en-US" altLang="x-none" smtClean="0"/>
              <a:pPr/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3816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DAF0F8-CF46-4318-BEFE-5002C45B3217}" type="slidenum">
              <a:rPr lang="en-US" altLang="x-none"/>
              <a:pPr/>
              <a:t>24</a:t>
            </a:fld>
            <a:endParaRPr lang="en-US" altLang="x-none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3147196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1BDB91-1C81-4BE5-8F6F-45D2636A79FB}" type="slidenum">
              <a:rPr lang="en-US" altLang="x-none"/>
              <a:pPr/>
              <a:t>27</a:t>
            </a:fld>
            <a:endParaRPr lang="en-US" altLang="x-none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x-none" altLang="x-none" smtClean="0"/>
          </a:p>
        </p:txBody>
      </p:sp>
    </p:spTree>
    <p:extLst>
      <p:ext uri="{BB962C8B-B14F-4D97-AF65-F5344CB8AC3E}">
        <p14:creationId xmlns:p14="http://schemas.microsoft.com/office/powerpoint/2010/main" val="617521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jpeg"/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x-none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B8988C-D41F-49C7-B8EE-45F2C0EA2125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10ABB-4158-4B92-8FE3-5969130C35F7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363A8-8567-42C9-A832-F42227D9BC52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96FEA-A799-426F-A747-8F6CF944D1F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CAC7E-56E9-4E7C-903B-920E1FF10DAC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79A20-D57E-4771-A222-9EB3C8C94F3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DEE10-45E9-4540-BB7D-9875FB559872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55897-121A-45A9-8C28-068BFB06BE5E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6046A-C699-4C7A-9932-2827FCC6E460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38E4D-1058-4CB3-A640-94C16C8B0CB2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3F8D6-16A3-4319-B583-97412C352BFD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x-none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B137B-3196-4BF9-95BA-DF265107124C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x-none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smtClean="0"/>
              <a:t>Click to edit Master text styles</a:t>
            </a:r>
          </a:p>
          <a:p>
            <a:pPr lvl="1"/>
            <a:r>
              <a:rPr lang="en-US" altLang="x-none" smtClean="0"/>
              <a:t>Second level</a:t>
            </a:r>
          </a:p>
          <a:p>
            <a:pPr lvl="2"/>
            <a:r>
              <a:rPr lang="en-US" altLang="x-none" smtClean="0"/>
              <a:t>Third level</a:t>
            </a:r>
          </a:p>
          <a:p>
            <a:pPr lvl="3"/>
            <a:r>
              <a:rPr lang="en-US" altLang="x-none" smtClean="0"/>
              <a:t>Fourth level</a:t>
            </a:r>
          </a:p>
          <a:p>
            <a:pPr lvl="4"/>
            <a:r>
              <a:rPr lang="en-US" altLang="x-none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CC5E036-9778-40C8-A5C7-027BB68A5CF7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4" r:id="rId2"/>
    <p:sldLayoutId id="2147483840" r:id="rId3"/>
    <p:sldLayoutId id="2147483841" r:id="rId4"/>
    <p:sldLayoutId id="2147483842" r:id="rId5"/>
    <p:sldLayoutId id="2147483843" r:id="rId6"/>
    <p:sldLayoutId id="2147483835" r:id="rId7"/>
    <p:sldLayoutId id="2147483844" r:id="rId8"/>
    <p:sldLayoutId id="2147483845" r:id="rId9"/>
    <p:sldLayoutId id="2147483836" r:id="rId10"/>
    <p:sldLayoutId id="2147483837" r:id="rId11"/>
    <p:sldLayoutId id="21474838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52600"/>
            <a:ext cx="7772400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PNEUMONIA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>
          <a:xfrm>
            <a:off x="180975" y="3962400"/>
            <a:ext cx="8353425" cy="1454150"/>
          </a:xfrm>
        </p:spPr>
        <p:txBody>
          <a:bodyPr/>
          <a:lstStyle/>
          <a:p>
            <a:pPr eaLnBrk="1" hangingPunct="1"/>
            <a:r>
              <a:rPr lang="en-US" altLang="x-none" b="1" dirty="0" smtClean="0"/>
              <a:t>                           Dr. </a:t>
            </a:r>
            <a:r>
              <a:rPr lang="en-US" altLang="x-none" b="1" dirty="0" err="1" smtClean="0"/>
              <a:t>Maha</a:t>
            </a:r>
            <a:r>
              <a:rPr lang="en-US" altLang="x-none" b="1" dirty="0" smtClean="0"/>
              <a:t> </a:t>
            </a:r>
            <a:r>
              <a:rPr lang="en-US" altLang="x-none" b="1" dirty="0" err="1" smtClean="0"/>
              <a:t>Arafah</a:t>
            </a:r>
            <a:r>
              <a:rPr lang="en-US" altLang="x-none" b="1" dirty="0" smtClean="0"/>
              <a:t> &amp; Prof. Ammar </a:t>
            </a:r>
            <a:r>
              <a:rPr lang="en-US" altLang="x-none" b="1" dirty="0" err="1" smtClean="0"/>
              <a:t>Rikabi</a:t>
            </a:r>
            <a:endParaRPr lang="en-US" altLang="x-none" b="1" dirty="0" smtClean="0"/>
          </a:p>
          <a:p>
            <a:pPr eaLnBrk="1" hangingPunct="1"/>
            <a:r>
              <a:rPr lang="en-US" altLang="x-none" dirty="0" smtClean="0"/>
              <a:t>                                               Department of Pathology </a:t>
            </a:r>
          </a:p>
          <a:p>
            <a:pPr eaLnBrk="1" hangingPunct="1"/>
            <a:r>
              <a:rPr lang="en-US" altLang="x-none" dirty="0" smtClean="0"/>
              <a:t>                                                                   KSU, Riyadh</a:t>
            </a:r>
          </a:p>
          <a:p>
            <a:pPr eaLnBrk="1" hangingPunct="1"/>
            <a:r>
              <a:rPr lang="en-US" altLang="x-none" dirty="0" smtClean="0"/>
              <a:t>                                                                             2017</a:t>
            </a:r>
          </a:p>
          <a:p>
            <a:pPr eaLnBrk="1" hangingPunct="1"/>
            <a:endParaRPr lang="en-US" altLang="x-none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352800" y="849313"/>
            <a:ext cx="3551238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dirty="0"/>
              <a:t>RESPIRATORY BLOCK</a:t>
            </a:r>
            <a:endParaRPr lang="x-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Lobar pneumonia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smtClean="0"/>
              <a:t>It is widespread involvement of a large area and even an entire lobe of lung (widespread </a:t>
            </a:r>
            <a:r>
              <a:rPr lang="en-US" sz="1800" dirty="0" err="1" smtClean="0"/>
              <a:t>fibrinosuppurative</a:t>
            </a:r>
            <a:r>
              <a:rPr lang="en-US" sz="1800" dirty="0" smtClean="0"/>
              <a:t> consolidation).</a:t>
            </a:r>
          </a:p>
          <a:p>
            <a:pPr eaLnBrk="1" hangingPunct="1">
              <a:defRPr/>
            </a:pPr>
            <a:r>
              <a:rPr lang="en-US" sz="1800" dirty="0" smtClean="0"/>
              <a:t>There are 4 stages: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 smtClean="0"/>
              <a:t>Stage I: </a:t>
            </a:r>
            <a:r>
              <a:rPr lang="en-US" sz="1800" b="1" dirty="0" smtClean="0">
                <a:solidFill>
                  <a:srgbClr val="FF0000"/>
                </a:solidFill>
              </a:rPr>
              <a:t>Congestion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lung is heavy, boggy and red. The intra-alveolar space is filled with fluid, few scattered neutrophils and numerous bacteria.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/>
              <a:t>Stage </a:t>
            </a:r>
            <a:r>
              <a:rPr lang="en-US" sz="1800" b="1" dirty="0" smtClean="0"/>
              <a:t>II: </a:t>
            </a:r>
            <a:r>
              <a:rPr lang="en-US" sz="1800" b="1" dirty="0">
                <a:solidFill>
                  <a:srgbClr val="FF0000"/>
                </a:solidFill>
              </a:rPr>
              <a:t>Red </a:t>
            </a:r>
            <a:r>
              <a:rPr lang="en-US" sz="1800" b="1" dirty="0" err="1" smtClean="0">
                <a:solidFill>
                  <a:srgbClr val="FF0000"/>
                </a:solidFill>
              </a:rPr>
              <a:t>hepatization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( solidification): </a:t>
            </a:r>
            <a:r>
              <a:rPr lang="en-US" sz="1800" dirty="0" smtClean="0"/>
              <a:t>alveolar spaces are filled with neutrophils, red cells (congestion) and fibrin. Grossly the lung is firm/solid red and liver-like.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/>
              <a:t>Stage </a:t>
            </a:r>
            <a:r>
              <a:rPr lang="en-US" sz="1800" b="1" dirty="0" smtClean="0"/>
              <a:t>III</a:t>
            </a:r>
            <a:r>
              <a:rPr lang="en-US" sz="1800" b="1" dirty="0"/>
              <a:t>: </a:t>
            </a:r>
            <a:r>
              <a:rPr lang="en-US" sz="1800" b="1" dirty="0">
                <a:solidFill>
                  <a:srgbClr val="FF0000"/>
                </a:solidFill>
              </a:rPr>
              <a:t>Gray </a:t>
            </a:r>
            <a:r>
              <a:rPr lang="en-US" sz="1800" b="1" dirty="0" err="1" smtClean="0">
                <a:solidFill>
                  <a:srgbClr val="FF0000"/>
                </a:solidFill>
              </a:rPr>
              <a:t>hepatization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here the red cells are reduced but neutrophils and fibrin(</a:t>
            </a:r>
            <a:r>
              <a:rPr lang="en-US" sz="1800" dirty="0" err="1" smtClean="0"/>
              <a:t>fibrinopurulent</a:t>
            </a:r>
            <a:r>
              <a:rPr lang="en-US" sz="1800" dirty="0" smtClean="0"/>
              <a:t>/</a:t>
            </a:r>
            <a:r>
              <a:rPr lang="en-US" sz="1800" dirty="0" err="1" smtClean="0"/>
              <a:t>suppurative</a:t>
            </a:r>
            <a:r>
              <a:rPr lang="en-US" sz="1800" dirty="0" smtClean="0"/>
              <a:t> exudate) are still present. Grossly the lung is still firm/solid and liver-like but grey.</a:t>
            </a:r>
          </a:p>
          <a:p>
            <a:pPr marL="623887" indent="-514350">
              <a:buClrTx/>
              <a:buSzPct val="70000"/>
              <a:buFont typeface="+mj-lt"/>
              <a:buAutoNum type="romanUcPeriod"/>
              <a:defRPr/>
            </a:pPr>
            <a:r>
              <a:rPr lang="en-US" sz="1800" b="1" dirty="0"/>
              <a:t>Stage </a:t>
            </a:r>
            <a:r>
              <a:rPr lang="en-US" sz="1800" b="1" dirty="0" smtClean="0"/>
              <a:t>IV: </a:t>
            </a:r>
            <a:r>
              <a:rPr lang="en-US" sz="1800" b="1" dirty="0">
                <a:solidFill>
                  <a:srgbClr val="FF0000"/>
                </a:solidFill>
              </a:rPr>
              <a:t>Resolution</a:t>
            </a:r>
            <a:r>
              <a:rPr lang="en-US" sz="1800" b="1" dirty="0" smtClean="0">
                <a:solidFill>
                  <a:srgbClr val="FF0000"/>
                </a:solidFill>
              </a:rPr>
              <a:t>: </a:t>
            </a:r>
            <a:r>
              <a:rPr lang="en-US" sz="1800" dirty="0" smtClean="0"/>
              <a:t>exudates within the alveoli are being enzymatically digested, resorbed, ingested by macrophages or coughed up.</a:t>
            </a:r>
            <a:endParaRPr lang="en-US" sz="1800" b="1" dirty="0" smtClean="0"/>
          </a:p>
          <a:p>
            <a:pPr>
              <a:defRPr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b="1" dirty="0"/>
              <a:t>Community-Acquired Acute Pneumonia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727" y="106336"/>
            <a:ext cx="3886200" cy="11430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Red </a:t>
            </a:r>
            <a:r>
              <a:rPr lang="en-US" sz="3200" dirty="0" err="1"/>
              <a:t>hepatization</a:t>
            </a:r>
            <a:endParaRPr lang="en-US" sz="3200" dirty="0"/>
          </a:p>
        </p:txBody>
      </p:sp>
      <p:pic>
        <p:nvPicPr>
          <p:cNvPr id="19459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163" y="3429000"/>
            <a:ext cx="51816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163" y="-1524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nline Image Placeholder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75" y="1249363"/>
            <a:ext cx="3951288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114800" y="6003925"/>
            <a:ext cx="4572000" cy="8318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Alveoli are filled with fibrin, RBC’s and neutrophils</a:t>
            </a:r>
            <a:endParaRPr lang="x-none" dirty="0"/>
          </a:p>
        </p:txBody>
      </p:sp>
      <p:sp>
        <p:nvSpPr>
          <p:cNvPr id="7" name="Rectangle 6"/>
          <p:cNvSpPr/>
          <p:nvPr/>
        </p:nvSpPr>
        <p:spPr>
          <a:xfrm>
            <a:off x="42769" y="-149897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b="1" dirty="0"/>
              <a:t>Community-Acquired Acute Pneumonia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xfrm>
            <a:off x="457200" y="1585961"/>
            <a:ext cx="8229600" cy="4525962"/>
          </a:xfrm>
        </p:spPr>
        <p:txBody>
          <a:bodyPr/>
          <a:lstStyle/>
          <a:p>
            <a:r>
              <a:rPr lang="en-US" altLang="x-none" dirty="0" smtClean="0"/>
              <a:t>Are focal/patchy areas of consolidated acute </a:t>
            </a:r>
            <a:r>
              <a:rPr lang="en-US" altLang="x-none" dirty="0" err="1" smtClean="0"/>
              <a:t>suppurative</a:t>
            </a:r>
            <a:r>
              <a:rPr lang="en-US" altLang="x-none" dirty="0" smtClean="0"/>
              <a:t> inflammation in one or more lobes.</a:t>
            </a:r>
          </a:p>
          <a:p>
            <a:r>
              <a:rPr lang="en-US" altLang="x-none" dirty="0" smtClean="0"/>
              <a:t>Usually it involves lower lobes (basal) bilaterally because there is a tendency of the secretions to gravitate into the lower lobes.</a:t>
            </a:r>
          </a:p>
          <a:p>
            <a:r>
              <a:rPr lang="en-US" altLang="x-none" dirty="0" smtClean="0"/>
              <a:t>Well developed lesions are 3 to 4 cm dry grey red ill defined nodules.</a:t>
            </a:r>
          </a:p>
          <a:p>
            <a:r>
              <a:rPr lang="en-US" altLang="x-none" dirty="0" smtClean="0"/>
              <a:t>Microscopy: </a:t>
            </a:r>
            <a:r>
              <a:rPr lang="en-US" altLang="x-none" dirty="0" err="1" smtClean="0"/>
              <a:t>neutrophil</a:t>
            </a:r>
            <a:r>
              <a:rPr lang="en-US" altLang="x-none" dirty="0" smtClean="0"/>
              <a:t> rich </a:t>
            </a:r>
            <a:r>
              <a:rPr lang="en-US" altLang="x-none" dirty="0" err="1" smtClean="0"/>
              <a:t>exudate</a:t>
            </a:r>
            <a:r>
              <a:rPr lang="en-US" altLang="x-none" dirty="0" smtClean="0"/>
              <a:t> filling the bronchi, bronchioles and adjacent alveolar spaces.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714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Bronchopneumonia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b="1" dirty="0"/>
              <a:t>Community-Acquired Acute Pneumonia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0667" y="484328"/>
            <a:ext cx="489875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Bronchopneumonia</a:t>
            </a:r>
            <a:endParaRPr lang="en-US" dirty="0"/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21" y="225565"/>
            <a:ext cx="425608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00"/>
            <a:ext cx="3063875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6212" y="2039937"/>
            <a:ext cx="6427788" cy="48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b="1" dirty="0"/>
              <a:t>Community-Acquired Acute Pneumonia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Bronchopneumonia</a:t>
            </a:r>
            <a:endParaRPr lang="x-non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2104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36733" y="5981700"/>
            <a:ext cx="668809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x-none" dirty="0"/>
              <a:t>multiple small opacities </a:t>
            </a:r>
            <a:r>
              <a:rPr lang="en-US" altLang="x-none" dirty="0" smtClean="0"/>
              <a:t> (</a:t>
            </a:r>
            <a:r>
              <a:rPr lang="en-US" dirty="0"/>
              <a:t>consolidation</a:t>
            </a:r>
            <a:r>
              <a:rPr lang="en-US" altLang="x-none" dirty="0" smtClean="0"/>
              <a:t>)</a:t>
            </a:r>
            <a:endParaRPr lang="x-none" dirty="0"/>
          </a:p>
        </p:txBody>
      </p:sp>
      <p:sp>
        <p:nvSpPr>
          <p:cNvPr id="7" name="Rectangle 6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b="1" dirty="0"/>
              <a:t>Community-Acquired Acute Pneumonia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3"/>
          <p:cNvSpPr>
            <a:spLocks noGrp="1" noChangeArrowheads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x-none" sz="1800" dirty="0" smtClean="0"/>
              <a:t>Abrupt onset of </a:t>
            </a:r>
          </a:p>
          <a:p>
            <a:pPr lvl="1" eaLnBrk="1" hangingPunct="1"/>
            <a:r>
              <a:rPr lang="en-US" altLang="x-none" sz="1800" dirty="0" smtClean="0"/>
              <a:t>high fever</a:t>
            </a:r>
          </a:p>
          <a:p>
            <a:pPr lvl="1" eaLnBrk="1" hangingPunct="1"/>
            <a:r>
              <a:rPr lang="en-US" altLang="x-none" sz="1800" dirty="0" smtClean="0"/>
              <a:t> shaking chills</a:t>
            </a:r>
          </a:p>
          <a:p>
            <a:pPr lvl="1" eaLnBrk="1" hangingPunct="1"/>
            <a:r>
              <a:rPr lang="en-US" altLang="x-none" sz="1800" dirty="0" smtClean="0"/>
              <a:t> cough productive of </a:t>
            </a:r>
            <a:r>
              <a:rPr lang="en-US" altLang="x-none" sz="1800" dirty="0" err="1" smtClean="0"/>
              <a:t>mucopurulent</a:t>
            </a:r>
            <a:r>
              <a:rPr lang="en-US" altLang="x-none" sz="1800" dirty="0" smtClean="0"/>
              <a:t> sputum occasional patients may have </a:t>
            </a:r>
            <a:r>
              <a:rPr lang="en-US" altLang="x-none" sz="1800" dirty="0" err="1" smtClean="0"/>
              <a:t>hemoptysis</a:t>
            </a:r>
            <a:r>
              <a:rPr lang="en-US" altLang="x-none" sz="1800" dirty="0" smtClean="0"/>
              <a:t>.</a:t>
            </a:r>
          </a:p>
          <a:p>
            <a:pPr eaLnBrk="1" hangingPunct="1"/>
            <a:r>
              <a:rPr lang="en-US" altLang="x-none" sz="1800" dirty="0" smtClean="0"/>
              <a:t>When </a:t>
            </a:r>
            <a:r>
              <a:rPr lang="en-US" altLang="x-none" sz="1800" dirty="0" err="1" smtClean="0"/>
              <a:t>fibrinosuppurative</a:t>
            </a:r>
            <a:r>
              <a:rPr lang="en-US" altLang="x-none" sz="1800" dirty="0" smtClean="0"/>
              <a:t> </a:t>
            </a:r>
            <a:r>
              <a:rPr lang="en-US" altLang="x-none" sz="1800" dirty="0" err="1" smtClean="0"/>
              <a:t>pleuritis</a:t>
            </a:r>
            <a:r>
              <a:rPr lang="en-US" altLang="x-none" sz="1800" dirty="0" smtClean="0"/>
              <a:t> is present, it is accompanied by </a:t>
            </a:r>
            <a:r>
              <a:rPr lang="en-US" altLang="x-none" sz="1800" dirty="0" err="1" smtClean="0"/>
              <a:t>pleuritic</a:t>
            </a:r>
            <a:r>
              <a:rPr lang="en-US" altLang="x-none" sz="1800" dirty="0" smtClean="0"/>
              <a:t> pain and pleural friction rub</a:t>
            </a:r>
          </a:p>
          <a:p>
            <a:pPr eaLnBrk="1" hangingPunct="1"/>
            <a:r>
              <a:rPr lang="en-US" altLang="x-none" sz="1800" dirty="0" smtClean="0"/>
              <a:t>Radiology: </a:t>
            </a:r>
          </a:p>
          <a:p>
            <a:pPr lvl="1" eaLnBrk="1" hangingPunct="1"/>
            <a:r>
              <a:rPr lang="en-US" altLang="x-none" sz="1800" dirty="0" smtClean="0"/>
              <a:t>in lobar pneumonia there is a radio opaque (</a:t>
            </a:r>
            <a:r>
              <a:rPr lang="en-US" sz="1800" dirty="0"/>
              <a:t>consolidation</a:t>
            </a:r>
            <a:r>
              <a:rPr lang="en-US" altLang="x-none" sz="1800" dirty="0" smtClean="0"/>
              <a:t>) well circumscribed lobe </a:t>
            </a:r>
          </a:p>
          <a:p>
            <a:pPr lvl="1" eaLnBrk="1" hangingPunct="1"/>
            <a:r>
              <a:rPr lang="en-US" altLang="x-none" sz="1800" dirty="0" smtClean="0"/>
              <a:t>in bronchopneumonia there are multiple small opacities usually basal and bilateral.</a:t>
            </a:r>
          </a:p>
          <a:p>
            <a:pPr eaLnBrk="1" hangingPunct="1"/>
            <a:endParaRPr lang="en-US" altLang="x-none" sz="1800" dirty="0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idx="4294967295"/>
          </p:nvPr>
        </p:nvSpPr>
        <p:spPr>
          <a:xfrm>
            <a:off x="2551906" y="780956"/>
            <a:ext cx="4040188" cy="4382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09537" indent="0" algn="ctr">
              <a:buNone/>
            </a:pPr>
            <a:r>
              <a:rPr lang="en-US" altLang="x-none" dirty="0" smtClean="0"/>
              <a:t>Clinical features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b="1" dirty="0"/>
              <a:t>Community-Acquired Acute Pneumonia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Content Placeholder 4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x-none" dirty="0" smtClean="0">
                <a:latin typeface="Calibri" pitchFamily="34" charset="0"/>
              </a:rPr>
              <a:t>Tissue destruction and necrosis (abscess).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 smtClean="0">
                <a:latin typeface="Calibri" pitchFamily="34" charset="0"/>
              </a:rPr>
              <a:t>Spread of infection to the pleura leading to </a:t>
            </a:r>
            <a:r>
              <a:rPr lang="en-US" altLang="x-none" dirty="0" err="1" smtClean="0">
                <a:latin typeface="Calibri" pitchFamily="34" charset="0"/>
              </a:rPr>
              <a:t>empyema</a:t>
            </a:r>
            <a:r>
              <a:rPr lang="en-US" altLang="x-none" dirty="0" smtClean="0">
                <a:latin typeface="Calibri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 smtClean="0">
                <a:latin typeface="Calibri" pitchFamily="34" charset="0"/>
              </a:rPr>
              <a:t>Organization of the </a:t>
            </a:r>
            <a:r>
              <a:rPr lang="en-US" altLang="x-none" dirty="0" err="1" smtClean="0">
                <a:latin typeface="Calibri" pitchFamily="34" charset="0"/>
              </a:rPr>
              <a:t>exudate</a:t>
            </a:r>
            <a:r>
              <a:rPr lang="en-US" altLang="x-none" dirty="0" smtClean="0">
                <a:latin typeface="Calibri" pitchFamily="34" charset="0"/>
              </a:rPr>
              <a:t> which converts the lung into solid tissue.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 err="1" smtClean="0">
                <a:latin typeface="Calibri" pitchFamily="34" charset="0"/>
              </a:rPr>
              <a:t>Bacteremic</a:t>
            </a:r>
            <a:r>
              <a:rPr lang="en-US" altLang="x-none" dirty="0" smtClean="0">
                <a:latin typeface="Calibri" pitchFamily="34" charset="0"/>
              </a:rPr>
              <a:t> dissemination to heart valves (infective </a:t>
            </a:r>
            <a:r>
              <a:rPr lang="en-US" altLang="x-none" dirty="0" err="1" smtClean="0">
                <a:latin typeface="Calibri" pitchFamily="34" charset="0"/>
              </a:rPr>
              <a:t>endocarditis</a:t>
            </a:r>
            <a:r>
              <a:rPr lang="en-US" altLang="x-none" dirty="0" smtClean="0">
                <a:latin typeface="Calibri" pitchFamily="34" charset="0"/>
              </a:rPr>
              <a:t>), pericardium, brain (meningitis), kidneys, spleen or joints (arthritis) </a:t>
            </a:r>
            <a:endParaRPr lang="en-US" altLang="x-none" dirty="0" smtClean="0"/>
          </a:p>
        </p:txBody>
      </p:sp>
      <p:sp>
        <p:nvSpPr>
          <p:cNvPr id="22532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2667000" y="846138"/>
            <a:ext cx="4041775" cy="5492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09537" indent="0" algn="ctr">
              <a:buNone/>
            </a:pPr>
            <a:r>
              <a:rPr lang="en-US" altLang="x-none" dirty="0" smtClean="0"/>
              <a:t>Complications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b="1" dirty="0"/>
              <a:t>Community-Acquired Acute Pneumonia</a:t>
            </a:r>
          </a:p>
        </p:txBody>
      </p:sp>
    </p:spTree>
    <p:extLst>
      <p:ext uri="{BB962C8B-B14F-4D97-AF65-F5344CB8AC3E}">
        <p14:creationId xmlns:p14="http://schemas.microsoft.com/office/powerpoint/2010/main" val="12342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1"/>
          <p:cNvSpPr>
            <a:spLocks noGrp="1" noChangeArrowheads="1"/>
          </p:cNvSpPr>
          <p:nvPr>
            <p:ph idx="1"/>
          </p:nvPr>
        </p:nvSpPr>
        <p:spPr>
          <a:xfrm>
            <a:off x="1588" y="914400"/>
            <a:ext cx="9144000" cy="59436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Characterized by patchy inflammation in the lungs confined to the alveolar </a:t>
            </a:r>
            <a:r>
              <a:rPr lang="en-US" sz="2000" dirty="0" err="1" smtClean="0">
                <a:latin typeface="Calibri" pitchFamily="34" charset="0"/>
                <a:cs typeface="Arial" panose="020B0604020202020204" pitchFamily="34" charset="0"/>
              </a:rPr>
              <a:t>septae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and pulmonary </a:t>
            </a:r>
            <a:r>
              <a:rPr lang="en-US" sz="2000" dirty="0" err="1" smtClean="0">
                <a:latin typeface="Calibri" pitchFamily="34" charset="0"/>
                <a:cs typeface="Arial" panose="020B0604020202020204" pitchFamily="34" charset="0"/>
              </a:rPr>
              <a:t>interstitium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and therefore it is called 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interstitial </a:t>
            </a:r>
            <a:r>
              <a:rPr lang="en-US" sz="2400" dirty="0" err="1" smtClean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pnemonitis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.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It is also called 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Arial" panose="020B0604020202020204" pitchFamily="34" charset="0"/>
              </a:rPr>
              <a:t>atypical pneumonia </a:t>
            </a: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because it not the typical pneumonia in which the inflammation is primarily in the alveolar spaces.</a:t>
            </a:r>
          </a:p>
          <a:p>
            <a:pPr lvl="1" eaLnBrk="1" hangingPunct="1">
              <a:defRPr/>
            </a:pPr>
            <a:endParaRPr lang="en-US" sz="2000" dirty="0" smtClean="0">
              <a:latin typeface="Calibri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latin typeface="Calibri" pitchFamily="34" charset="0"/>
                <a:cs typeface="Arial" panose="020B0604020202020204" pitchFamily="34" charset="0"/>
              </a:rPr>
              <a:t>It is caused by many organisms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Calibri" pitchFamily="34" charset="0"/>
                <a:cs typeface="Arial" panose="020B0604020202020204" pitchFamily="34" charset="0"/>
              </a:rPr>
              <a:t> the most common is</a:t>
            </a:r>
            <a:r>
              <a:rPr lang="en-US" sz="2000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smtClean="0">
                <a:latin typeface="Calibri" pitchFamily="34" charset="0"/>
                <a:cs typeface="Arial" panose="020B0604020202020204" pitchFamily="34" charset="0"/>
              </a:rPr>
              <a:t>Mycoplasma pneumonia</a:t>
            </a:r>
          </a:p>
          <a:p>
            <a:pPr lvl="2" eaLnBrk="1" hangingPunct="1">
              <a:defRPr/>
            </a:pPr>
            <a:r>
              <a:rPr lang="en-US" sz="2000" b="1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  <a:cs typeface="Arial" panose="020B0604020202020204" pitchFamily="34" charset="0"/>
              </a:rPr>
              <a:t>Others include:</a:t>
            </a:r>
          </a:p>
          <a:p>
            <a:pPr lvl="3" eaLnBrk="1" hangingPunct="1">
              <a:defRPr/>
            </a:pPr>
            <a:r>
              <a:rPr lang="en-US" sz="1800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latin typeface="Calibri" pitchFamily="34" charset="0"/>
                <a:cs typeface="Arial" panose="020B0604020202020204" pitchFamily="34" charset="0"/>
              </a:rPr>
              <a:t>Viruses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 e.g. respiratory syncytial virus, influenza virus (children), influenza A and B (adults); adenovirus and SARS virus </a:t>
            </a:r>
            <a:endParaRPr lang="en-US" sz="1800" dirty="0">
              <a:latin typeface="Calibri" pitchFamily="34" charset="0"/>
              <a:cs typeface="Arial" panose="020B0604020202020204" pitchFamily="34" charset="0"/>
            </a:endParaRPr>
          </a:p>
          <a:p>
            <a:pPr lvl="3" eaLnBrk="1" hangingPunct="1">
              <a:defRPr/>
            </a:pP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1800" b="1" i="1" dirty="0" smtClean="0">
                <a:latin typeface="Calibri" pitchFamily="34" charset="0"/>
                <a:cs typeface="Arial" panose="020B0604020202020204" pitchFamily="34" charset="0"/>
              </a:rPr>
              <a:t>Chlamydia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 spp. (</a:t>
            </a:r>
            <a:r>
              <a:rPr lang="en-US" sz="1800" i="1" dirty="0" smtClean="0">
                <a:latin typeface="Calibri" pitchFamily="34" charset="0"/>
                <a:cs typeface="Arial" panose="020B0604020202020204" pitchFamily="34" charset="0"/>
              </a:rPr>
              <a:t>C. pneumonia etc.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) and </a:t>
            </a:r>
            <a:r>
              <a:rPr lang="en-US" sz="1800" i="1" dirty="0" err="1" smtClean="0">
                <a:latin typeface="Calibri" pitchFamily="34" charset="0"/>
                <a:cs typeface="Arial" panose="020B0604020202020204" pitchFamily="34" charset="0"/>
              </a:rPr>
              <a:t>Coxiella</a:t>
            </a:r>
            <a:r>
              <a:rPr lang="en-US" sz="1800" i="1" dirty="0" smtClean="0">
                <a:latin typeface="Calibri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 smtClean="0">
                <a:latin typeface="Calibri" pitchFamily="34" charset="0"/>
                <a:cs typeface="Arial" panose="020B0604020202020204" pitchFamily="34" charset="0"/>
              </a:rPr>
              <a:t>burnetti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 (Q fever). Chlamydia is transmitted by inhalation of dried excreta of infected birds and causes </a:t>
            </a:r>
            <a:r>
              <a:rPr lang="en-US" sz="1800" dirty="0" err="1" smtClean="0">
                <a:latin typeface="Calibri" pitchFamily="34" charset="0"/>
                <a:cs typeface="Arial" panose="020B0604020202020204" pitchFamily="34" charset="0"/>
              </a:rPr>
              <a:t>ornithosis</a:t>
            </a:r>
            <a:r>
              <a:rPr lang="en-US" sz="1800" dirty="0" smtClean="0">
                <a:latin typeface="Calibri" pitchFamily="34" charset="0"/>
                <a:cs typeface="Arial" panose="020B0604020202020204" pitchFamily="34" charset="0"/>
              </a:rPr>
              <a:t>/psittacosis.</a:t>
            </a:r>
          </a:p>
          <a:p>
            <a:pPr lvl="1" eaLnBrk="1" hangingPunct="1">
              <a:defRPr/>
            </a:pPr>
            <a:endParaRPr lang="en-US" sz="2000" dirty="0" smtClean="0">
              <a:latin typeface="Calibri" pitchFamily="34" charset="0"/>
              <a:cs typeface="Arial" panose="020B0604020202020204" pitchFamily="34" charset="0"/>
            </a:endParaRPr>
          </a:p>
          <a:p>
            <a:pPr lvl="1" eaLnBrk="1" hangingPunct="1">
              <a:defRPr/>
            </a:pPr>
            <a:endParaRPr lang="en-US" sz="1800" dirty="0" smtClean="0"/>
          </a:p>
          <a:p>
            <a:pPr marL="392113" lvl="1" indent="0" eaLnBrk="1" hangingPunct="1">
              <a:buFont typeface="Verdana" pitchFamily="34" charset="0"/>
              <a:buNone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en-US" dirty="0" smtClean="0"/>
          </a:p>
        </p:txBody>
      </p:sp>
      <p:sp>
        <p:nvSpPr>
          <p:cNvPr id="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07063" y="76200"/>
            <a:ext cx="8839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2) Community Acquired Atypical Pneumonia/</a:t>
            </a:r>
            <a:b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Primary atypical pneumonia/interstitial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pnemonitis</a:t>
            </a:r>
            <a:endParaRPr lang="en-US" sz="2400" u="sng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563" y="5874603"/>
            <a:ext cx="8153400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n-US" dirty="0">
                <a:latin typeface="Calibri" pitchFamily="34" charset="0"/>
              </a:rPr>
              <a:t>Predisposing factors: malnutrition, alcoholism and any underlying debilitating disease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serologylecture-131218203452-phpapp02/95/antigen-and-antibody-reactions-agglutination-tests-25-638.jpg?cb=13874205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074"/>
            <a:ext cx="6934200" cy="52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 descr="http://www.transfusionsmedizin.ukw.de/uploads/pics/vl_IHL_AgglutinationPrinzi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505200"/>
            <a:ext cx="4038600" cy="2266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00200" y="680592"/>
            <a:ext cx="538224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b="1" dirty="0" smtClean="0"/>
              <a:t>Test for </a:t>
            </a:r>
            <a:r>
              <a:rPr lang="en-US" sz="2800" b="1" i="1" dirty="0" err="1" smtClean="0"/>
              <a:t>Mycoplasma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pneumonea</a:t>
            </a:r>
            <a:r>
              <a:rPr lang="en-US" sz="2800" b="1" i="1" dirty="0" smtClean="0"/>
              <a:t>:</a:t>
            </a:r>
            <a:endParaRPr lang="x-none" sz="2800" b="1" i="1" dirty="0"/>
          </a:p>
        </p:txBody>
      </p:sp>
      <p:sp>
        <p:nvSpPr>
          <p:cNvPr id="5" name="Rectangle 4"/>
          <p:cNvSpPr/>
          <p:nvPr/>
        </p:nvSpPr>
        <p:spPr>
          <a:xfrm>
            <a:off x="533400" y="5791200"/>
            <a:ext cx="6629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serological assays, and polymerase chain reaction (PCR) are used </a:t>
            </a:r>
            <a:r>
              <a:rPr lang="en-US" dirty="0" smtClean="0"/>
              <a:t>for  </a:t>
            </a:r>
            <a:r>
              <a:rPr lang="en-US" dirty="0"/>
              <a:t>diagnosis</a:t>
            </a:r>
            <a:endParaRPr lang="x-none" dirty="0"/>
          </a:p>
        </p:txBody>
      </p:sp>
      <p:sp>
        <p:nvSpPr>
          <p:cNvPr id="6" name="Rectangle 5"/>
          <p:cNvSpPr/>
          <p:nvPr/>
        </p:nvSpPr>
        <p:spPr>
          <a:xfrm>
            <a:off x="72278" y="203538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7950" eaLnBrk="1" hangingPunct="1"/>
            <a:r>
              <a:rPr lang="en-US" dirty="0">
                <a:solidFill>
                  <a:schemeClr val="bg1"/>
                </a:solidFill>
                <a:cs typeface="Arial" charset="0"/>
              </a:rPr>
              <a:t>2) Community Acquired Atypical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Pneumonia</a:t>
            </a:r>
            <a:endParaRPr lang="en-US" altLang="x-non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609600" y="914400"/>
            <a:ext cx="80772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x-none" sz="1800" b="1" i="1" u="sng" dirty="0" smtClean="0"/>
          </a:p>
          <a:p>
            <a:pPr eaLnBrk="1" hangingPunct="1">
              <a:buFontTx/>
              <a:buNone/>
            </a:pPr>
            <a:r>
              <a:rPr lang="en-US" altLang="x-none" sz="2800" b="1" i="1" u="sng" dirty="0" smtClean="0">
                <a:latin typeface="Calibri" pitchFamily="34" charset="0"/>
              </a:rPr>
              <a:t>Clinical course</a:t>
            </a:r>
            <a:r>
              <a:rPr lang="en-US" altLang="x-none" sz="2800" dirty="0" smtClean="0">
                <a:latin typeface="Calibri" pitchFamily="34" charset="0"/>
              </a:rPr>
              <a:t>: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Arial" pitchFamily="34" charset="0"/>
              <a:buChar char="•"/>
            </a:pPr>
            <a:r>
              <a:rPr lang="en-US" altLang="x-none" sz="2800" dirty="0" smtClean="0">
                <a:latin typeface="Calibri" pitchFamily="34" charset="0"/>
              </a:rPr>
              <a:t>Extremely variable course. Patient usually present with flulike symptoms which may progress to li</a:t>
            </a:r>
            <a:r>
              <a:rPr lang="en-US" altLang="x-none" sz="2800" dirty="0" smtClean="0">
                <a:latin typeface="Calibri" pitchFamily="34" charset="0"/>
                <a:sym typeface="Wingdings" pitchFamily="2" charset="2"/>
              </a:rPr>
              <a:t>fe-threatening situations.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x-none" sz="2800" dirty="0" smtClean="0">
                <a:latin typeface="Calibri" pitchFamily="34" charset="0"/>
              </a:rPr>
              <a:t>Identification of the organism is difficult.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x-none" sz="2800" dirty="0" smtClean="0">
                <a:latin typeface="Calibri" pitchFamily="34" charset="0"/>
              </a:rPr>
              <a:t>Prognosis in uncomplicated pt. is good</a:t>
            </a:r>
          </a:p>
          <a:p>
            <a:pPr eaLnBrk="1" hangingPunct="1">
              <a:buFontTx/>
              <a:buNone/>
            </a:pPr>
            <a:r>
              <a:rPr lang="en-US" altLang="x-none" sz="2800" b="1" i="1" u="sng" dirty="0" smtClean="0">
                <a:latin typeface="Calibri" pitchFamily="34" charset="0"/>
              </a:rPr>
              <a:t>Gross:</a:t>
            </a:r>
          </a:p>
          <a:p>
            <a:pPr eaLnBrk="1" hangingPunct="1"/>
            <a:r>
              <a:rPr lang="en-US" altLang="x-none" sz="2800" dirty="0" smtClean="0">
                <a:latin typeface="Calibri" pitchFamily="34" charset="0"/>
              </a:rPr>
              <a:t>Pneumonic involvement may be patchy, or involve whole lobes bilaterally or unilaterally.</a:t>
            </a:r>
          </a:p>
          <a:p>
            <a:pPr eaLnBrk="1" hangingPunct="1"/>
            <a:r>
              <a:rPr lang="en-US" altLang="x-none" sz="2800" dirty="0" smtClean="0">
                <a:latin typeface="Calibri" pitchFamily="34" charset="0"/>
              </a:rPr>
              <a:t>Affected areas are red-blue congested.</a:t>
            </a:r>
          </a:p>
          <a:p>
            <a:pPr>
              <a:buFont typeface="Wingdings 3" pitchFamily="18" charset="2"/>
              <a:buNone/>
            </a:pPr>
            <a:endParaRPr lang="en-US" altLang="x-non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Primary atypical pneumonia/interstitial </a:t>
            </a:r>
            <a:r>
              <a:rPr lang="en-US" sz="2800" dirty="0" err="1" smtClean="0">
                <a:solidFill>
                  <a:schemeClr val="tx1"/>
                </a:solidFill>
                <a:latin typeface="Calibri" pitchFamily="34" charset="0"/>
              </a:rPr>
              <a:t>pnemonitis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278" y="203538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7950" eaLnBrk="1" hangingPunct="1"/>
            <a:r>
              <a:rPr lang="en-US" dirty="0">
                <a:solidFill>
                  <a:schemeClr val="bg1"/>
                </a:solidFill>
                <a:cs typeface="Arial" charset="0"/>
              </a:rPr>
              <a:t>2) Community Acquired Atypical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Pneumonia</a:t>
            </a:r>
            <a:endParaRPr lang="en-US" altLang="x-non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839200" cy="52578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Pneumonia /pulmonary infection can be very broadly defined as any infection in the lung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alibri" pitchFamily="34" charset="0"/>
              </a:rPr>
              <a:t>Respiratory tract infections are more frequent than infections of any other organ. Why?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000" dirty="0" smtClean="0">
              <a:latin typeface="+mj-lt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Tahoma" pitchFamily="34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latin typeface="Tahoma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Pulmonary infections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810000"/>
            <a:ext cx="7543800" cy="201593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The epithelium of the lung is exposed to liters of contaminated air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 Nasopharyngeal flora are aspirated during sleep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latin typeface="Calibri" pitchFamily="34" charset="0"/>
              </a:rPr>
              <a:t>Underlying lung diseases render the lung parenchyma vulnerable to virulent </a:t>
            </a:r>
            <a:r>
              <a:rPr lang="en-US" dirty="0" smtClean="0">
                <a:latin typeface="Calibri" pitchFamily="34" charset="0"/>
              </a:rPr>
              <a:t>organism</a:t>
            </a:r>
            <a:endParaRPr lang="x-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762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cs typeface="Arial" charset="0"/>
              </a:rPr>
              <a:t/>
            </a:r>
            <a:br>
              <a:rPr lang="en-US" sz="2400" dirty="0">
                <a:solidFill>
                  <a:schemeClr val="tx1"/>
                </a:solidFill>
                <a:cs typeface="Arial" charset="0"/>
              </a:rPr>
            </a:br>
            <a:r>
              <a:rPr lang="en-US" sz="2400" dirty="0">
                <a:solidFill>
                  <a:schemeClr val="tx1"/>
                </a:solidFill>
              </a:rPr>
              <a:t>Primary atypical pneumonia/interstitial </a:t>
            </a:r>
            <a:r>
              <a:rPr lang="en-US" sz="2400" dirty="0" err="1">
                <a:solidFill>
                  <a:schemeClr val="tx1"/>
                </a:solidFill>
              </a:rPr>
              <a:t>pnemonitis</a:t>
            </a:r>
            <a:endParaRPr lang="en-US" sz="2400" dirty="0" smtClean="0"/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4419600" cy="548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x-none" b="1" i="1" u="sng" dirty="0">
                <a:latin typeface="Calibri" pitchFamily="34" charset="0"/>
              </a:rPr>
              <a:t>Micro</a:t>
            </a:r>
            <a:r>
              <a:rPr lang="en-US" altLang="x-none" dirty="0"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x-none" dirty="0">
                <a:latin typeface="Calibri" pitchFamily="34" charset="0"/>
              </a:rPr>
              <a:t>Predominantly there is inflammation in the </a:t>
            </a:r>
            <a:r>
              <a:rPr lang="en-US" altLang="x-none" dirty="0" err="1">
                <a:latin typeface="Calibri" pitchFamily="34" charset="0"/>
              </a:rPr>
              <a:t>interstitium</a:t>
            </a:r>
            <a:r>
              <a:rPr lang="en-US" altLang="x-none" dirty="0">
                <a:latin typeface="Calibri" pitchFamily="34" charset="0"/>
              </a:rPr>
              <a:t>/alveolar wall.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x-none" dirty="0">
                <a:latin typeface="Calibri" pitchFamily="34" charset="0"/>
              </a:rPr>
              <a:t>Alveolar septa are widened and edematous with mononuclear inflammatory infiltrate (and </a:t>
            </a:r>
            <a:r>
              <a:rPr lang="en-US" altLang="x-none" dirty="0" err="1">
                <a:latin typeface="Calibri" pitchFamily="34" charset="0"/>
              </a:rPr>
              <a:t>neutrophils</a:t>
            </a:r>
            <a:r>
              <a:rPr lang="en-US" altLang="x-none" dirty="0">
                <a:latin typeface="Calibri" pitchFamily="34" charset="0"/>
              </a:rPr>
              <a:t> in acute cases only</a:t>
            </a:r>
            <a:r>
              <a:rPr lang="en-US" altLang="x-none" dirty="0" smtClean="0">
                <a:latin typeface="Calibri" pitchFamily="34" charset="0"/>
              </a:rPr>
              <a:t>)</a:t>
            </a:r>
            <a:endParaRPr lang="en-US" altLang="x-none" dirty="0"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x-none" dirty="0" smtClean="0">
                <a:latin typeface="Calibri" pitchFamily="34" charset="0"/>
              </a:rPr>
              <a:t>Sever cases: Intra-alveolar </a:t>
            </a:r>
            <a:r>
              <a:rPr lang="en-US" altLang="x-none" dirty="0" err="1">
                <a:latin typeface="Calibri" pitchFamily="34" charset="0"/>
              </a:rPr>
              <a:t>proteinaceous</a:t>
            </a:r>
            <a:r>
              <a:rPr lang="en-US" altLang="x-none" dirty="0">
                <a:latin typeface="Calibri" pitchFamily="34" charset="0"/>
              </a:rPr>
              <a:t> material with pink hyaline membrane lining the alveolar walls (diffuse alveolar damage</a:t>
            </a:r>
            <a:r>
              <a:rPr lang="en-US" altLang="x-none">
                <a:latin typeface="Calibri" pitchFamily="34" charset="0"/>
              </a:rPr>
              <a:t>) </a:t>
            </a:r>
            <a:endParaRPr lang="en-US" altLang="x-none" dirty="0">
              <a:latin typeface="Calibri" pitchFamily="34" charset="0"/>
            </a:endParaRPr>
          </a:p>
          <a:p>
            <a:pPr eaLnBrk="1" hangingPunct="1"/>
            <a:endParaRPr lang="en-US" altLang="x-none" dirty="0">
              <a:latin typeface="Calibri" pitchFamily="34" charset="0"/>
            </a:endParaRP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490913"/>
            <a:ext cx="4248150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0" descr="http://upload.wikimedia.org/wikipedia/commons/8/8c/Usual_interstitial_pneumonia_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8553" y="914400"/>
            <a:ext cx="424815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0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107950" eaLnBrk="1" hangingPunct="1"/>
            <a:r>
              <a:rPr lang="en-US" dirty="0">
                <a:solidFill>
                  <a:schemeClr val="bg1"/>
                </a:solidFill>
                <a:cs typeface="Arial" charset="0"/>
              </a:rPr>
              <a:t>2) Community Acquired Atypical </a:t>
            </a:r>
            <a:r>
              <a:rPr lang="en-US" dirty="0" smtClean="0">
                <a:solidFill>
                  <a:schemeClr val="bg1"/>
                </a:solidFill>
                <a:cs typeface="Arial" charset="0"/>
              </a:rPr>
              <a:t>Pneumonia</a:t>
            </a:r>
            <a:endParaRPr lang="en-US" altLang="x-none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153400" cy="58674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Hospital acquired Pneumonia.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Acquire terminal pneumonias while hospitalized (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nosocomial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infection)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buNone/>
              <a:defRPr/>
            </a:pP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Predisposing factor: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sever underlying conditions e.g. immunosuppression, prolonged antibiotic therapy, intravascular catheter and pt. with mechanical ventilator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1" eaLnBrk="1" hangingPunct="1">
              <a:buNone/>
              <a:defRPr/>
            </a:pPr>
            <a:r>
              <a:rPr lang="en-US" sz="24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Cause: 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Gram-negative organisms like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Klebsiella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, Pseudomonas </a:t>
            </a:r>
            <a:r>
              <a:rPr lang="en-US" sz="24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aeruginosa</a:t>
            </a:r>
            <a:r>
              <a:rPr lang="en-US" sz="2400" dirty="0" smtClean="0">
                <a:latin typeface="Calibri" panose="020F0502020204030204" pitchFamily="34" charset="0"/>
                <a:cs typeface="Arial" panose="020B0604020202020204" pitchFamily="34" charset="0"/>
              </a:rPr>
              <a:t> and E. coli have been implicated.</a:t>
            </a:r>
          </a:p>
          <a:p>
            <a:pPr lvl="1" eaLnBrk="1" hangingPunct="1">
              <a:buFont typeface="Verdana" pitchFamily="34" charset="0"/>
              <a:buNone/>
              <a:defRPr/>
            </a:pPr>
            <a:endParaRPr lang="en-US" sz="24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92113" lvl="1" indent="0" eaLnBrk="1" hangingPunct="1">
              <a:buFont typeface="Verdana" pitchFamily="34" charset="0"/>
              <a:buNone/>
              <a:defRPr/>
            </a:pPr>
            <a:endParaRPr lang="en-US" sz="24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988" y="152400"/>
            <a:ext cx="36440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buFont typeface="Wingdings 3" pitchFamily="18" charset="2"/>
              <a:buNone/>
              <a:defRPr/>
            </a:pPr>
            <a:r>
              <a:rPr lang="en-US" sz="2800" b="1" dirty="0">
                <a:latin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b="1" dirty="0">
                <a:latin typeface="Calibri" panose="020F0502020204030204" pitchFamily="34" charset="0"/>
                <a:cs typeface="Arial" panose="020B0604020202020204" pitchFamily="34" charset="0"/>
              </a:rPr>
              <a:t>) Nosocomial Pneumonia: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Occur in debilitated patients, comatose, alcoholic, or those who aspirated gastric contents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Chemical injury due gastric acid and bacterial infection (anaerobic bacteria admixed with aerobic bacteria, e.g. </a:t>
            </a:r>
            <a:r>
              <a:rPr lang="en-US" sz="2400" i="1" dirty="0" err="1" smtClean="0">
                <a:latin typeface="Calibri" pitchFamily="34" charset="0"/>
                <a:cs typeface="Arial" pitchFamily="34" charset="0"/>
              </a:rPr>
              <a:t>Bacteroides</a:t>
            </a:r>
            <a:r>
              <a:rPr lang="en-US" sz="2400" i="1" dirty="0" smtClean="0">
                <a:latin typeface="Calibri" pitchFamily="34" charset="0"/>
                <a:cs typeface="Arial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  <a:cs typeface="Arial" pitchFamily="34" charset="0"/>
              </a:rPr>
              <a:t>Fusobacterium</a:t>
            </a:r>
            <a:r>
              <a:rPr lang="en-US" sz="2400" i="1" dirty="0" smtClean="0">
                <a:latin typeface="Calibri" pitchFamily="34" charset="0"/>
                <a:cs typeface="Arial" pitchFamily="34" charset="0"/>
              </a:rPr>
              <a:t> and </a:t>
            </a:r>
            <a:r>
              <a:rPr lang="en-US" sz="2400" i="1" dirty="0" err="1" smtClean="0">
                <a:latin typeface="Calibri" pitchFamily="34" charset="0"/>
                <a:cs typeface="Arial" pitchFamily="34" charset="0"/>
              </a:rPr>
              <a:t>Peptococcus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)</a:t>
            </a:r>
            <a:endParaRPr lang="en-US" sz="2400" i="1" dirty="0" smtClean="0">
              <a:latin typeface="Calibri" pitchFamily="34" charset="0"/>
              <a:cs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A necrotizing pneumonia  with </a:t>
            </a:r>
            <a:r>
              <a:rPr lang="en-US" sz="2400" dirty="0" err="1" smtClean="0">
                <a:latin typeface="Calibri" pitchFamily="34" charset="0"/>
              </a:rPr>
              <a:t>fulminant</a:t>
            </a:r>
            <a:r>
              <a:rPr lang="en-US" sz="2400" dirty="0" smtClean="0">
                <a:latin typeface="Calibri" pitchFamily="34" charset="0"/>
              </a:rPr>
              <a:t> clinical course, common complication (abscess) and frequent cause of death.</a:t>
            </a:r>
          </a:p>
          <a:p>
            <a:endParaRPr lang="x-none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914400" y="457200"/>
            <a:ext cx="34163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buFont typeface="Wingdings 3" pitchFamily="18" charset="2"/>
              <a:buNone/>
            </a:pPr>
            <a:r>
              <a:rPr lang="en-US" b="1" dirty="0">
                <a:latin typeface="Calibri" pitchFamily="34" charset="0"/>
              </a:rPr>
              <a:t>4) Aspiration pneumonia</a:t>
            </a:r>
            <a:r>
              <a:rPr lang="en-US" b="1" dirty="0"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495308"/>
            <a:ext cx="8153400" cy="5334000"/>
          </a:xfrm>
        </p:spPr>
        <p:txBody>
          <a:bodyPr rtlCol="0"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400" b="1" i="1" dirty="0" smtClean="0">
              <a:latin typeface="Calibri" pitchFamily="34" charset="0"/>
              <a:cs typeface="Arial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is most often a localized lesion in an </a:t>
            </a:r>
            <a:r>
              <a:rPr lang="en-US" sz="24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immunocompetent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person, with or without regional lymph node involvement.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There is typically </a:t>
            </a:r>
            <a:r>
              <a:rPr lang="en-US" sz="24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granulomatous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inflammation, </a:t>
            </a:r>
          </a:p>
          <a:p>
            <a:pPr marL="868680" lvl="1" indent="-283464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Verdana"/>
              <a:buNone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Which may be due to bacteria (e.g., 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M. tuberculosis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) or</a:t>
            </a:r>
          </a:p>
          <a:p>
            <a:pPr marL="868680" lvl="1" indent="-283464" eaLnBrk="1" fontAlgn="auto" hangingPunct="1">
              <a:spcBef>
                <a:spcPts val="324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Tx/>
              <a:buNone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fungi (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Histoplasma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capsulatum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Coccidioides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immitis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Blastomyces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In the </a:t>
            </a:r>
            <a:r>
              <a:rPr lang="en-US" sz="2400" dirty="0" err="1" smtClean="0">
                <a:latin typeface="Calibri" pitchFamily="34" charset="0"/>
                <a:ea typeface="Tahoma" pitchFamily="34" charset="0"/>
                <a:cs typeface="Tahoma" pitchFamily="34" charset="0"/>
              </a:rPr>
              <a:t>immunocompromised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, there is usually systemic dissemination of the causative organism, accompanied by widespread disease.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Tuberculosis is by far the most important entity within the spectrum of chronic pneumonias</a:t>
            </a:r>
            <a:r>
              <a:rPr lang="en-US" sz="2400" i="1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dirty="0" smtClean="0">
                <a:latin typeface="Calibri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43000" y="264476"/>
            <a:ext cx="402721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5) Chronic pneumonia</a:t>
            </a:r>
            <a:endParaRPr lang="x-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79248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x-none" sz="2000" dirty="0" smtClean="0">
                <a:latin typeface="Calibri" pitchFamily="34" charset="0"/>
              </a:rPr>
              <a:t>Infections that affect </a:t>
            </a:r>
            <a:r>
              <a:rPr lang="en-US" altLang="x-none" sz="2000" dirty="0" err="1" smtClean="0">
                <a:latin typeface="Calibri" pitchFamily="34" charset="0"/>
              </a:rPr>
              <a:t>immunosuppressed</a:t>
            </a:r>
            <a:r>
              <a:rPr lang="en-US" altLang="x-none" sz="2000" dirty="0" smtClean="0">
                <a:latin typeface="Calibri" pitchFamily="34" charset="0"/>
              </a:rPr>
              <a:t> patients (AIDS, cancer patients and transplant recipients)</a:t>
            </a:r>
          </a:p>
          <a:p>
            <a:pPr eaLnBrk="1" hangingPunct="1">
              <a:buFontTx/>
              <a:buNone/>
            </a:pPr>
            <a:r>
              <a:rPr lang="en-US" altLang="x-none" sz="2000" b="1" i="1" dirty="0" smtClean="0">
                <a:latin typeface="Calibri" pitchFamily="34" charset="0"/>
              </a:rPr>
              <a:t>Causative organisms: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x-none" sz="2000" dirty="0" smtClean="0">
                <a:latin typeface="Calibri" pitchFamily="34" charset="0"/>
              </a:rPr>
              <a:t>Cytomegalovirus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x-none" sz="2000" i="1" dirty="0" err="1" smtClean="0">
                <a:latin typeface="Calibri" pitchFamily="34" charset="0"/>
              </a:rPr>
              <a:t>Pneumocystis</a:t>
            </a:r>
            <a:r>
              <a:rPr lang="en-US" altLang="x-none" sz="2000" i="1" dirty="0" smtClean="0">
                <a:latin typeface="Calibri" pitchFamily="34" charset="0"/>
              </a:rPr>
              <a:t> </a:t>
            </a:r>
            <a:r>
              <a:rPr lang="en-US" altLang="x-none" sz="2000" i="1" dirty="0" err="1" smtClean="0">
                <a:latin typeface="Calibri" pitchFamily="34" charset="0"/>
              </a:rPr>
              <a:t>jiroveci</a:t>
            </a:r>
            <a:r>
              <a:rPr lang="en-US" altLang="x-none" sz="2000" i="1" dirty="0" smtClean="0">
                <a:latin typeface="Calibri" pitchFamily="34" charset="0"/>
              </a:rPr>
              <a:t>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x-none" sz="2000" i="1" dirty="0" smtClean="0">
                <a:latin typeface="Calibri" pitchFamily="34" charset="0"/>
              </a:rPr>
              <a:t>Mycobacterium </a:t>
            </a:r>
            <a:r>
              <a:rPr lang="en-US" altLang="x-none" sz="2000" i="1" dirty="0" err="1" smtClean="0">
                <a:latin typeface="Calibri" pitchFamily="34" charset="0"/>
              </a:rPr>
              <a:t>avium-intracellulare</a:t>
            </a:r>
            <a:endParaRPr lang="en-US" altLang="x-none" sz="2000" i="1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x-none" sz="2000" dirty="0" smtClean="0">
                <a:latin typeface="Calibri" pitchFamily="34" charset="0"/>
              </a:rPr>
              <a:t>Invasive </a:t>
            </a:r>
            <a:r>
              <a:rPr lang="en-US" altLang="x-none" sz="2000" dirty="0" err="1" smtClean="0">
                <a:latin typeface="Calibri" pitchFamily="34" charset="0"/>
              </a:rPr>
              <a:t>aspergillosis</a:t>
            </a:r>
            <a:endParaRPr lang="en-US" altLang="x-none" sz="20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x-none" sz="2000" dirty="0" smtClean="0">
                <a:latin typeface="Calibri" pitchFamily="34" charset="0"/>
              </a:rPr>
              <a:t>Invasive </a:t>
            </a:r>
            <a:r>
              <a:rPr lang="en-US" altLang="x-none" sz="2000" dirty="0" err="1" smtClean="0">
                <a:latin typeface="Calibri" pitchFamily="34" charset="0"/>
              </a:rPr>
              <a:t>candidiasis</a:t>
            </a:r>
            <a:endParaRPr lang="en-US" altLang="x-none" sz="2000" dirty="0" smtClean="0">
              <a:latin typeface="Calibri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altLang="x-none" sz="2000" dirty="0" smtClean="0">
                <a:latin typeface="Calibri" pitchFamily="34" charset="0"/>
              </a:rPr>
              <a:t>"Usual" bacterial, viral, and fungal organisms </a:t>
            </a:r>
          </a:p>
          <a:p>
            <a:pPr eaLnBrk="1" hangingPunct="1">
              <a:buFont typeface="Arial" pitchFamily="34" charset="0"/>
              <a:buChar char="•"/>
            </a:pPr>
            <a:endParaRPr lang="en-US" altLang="x-none" sz="20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en-US" altLang="x-none" sz="2000" dirty="0" smtClean="0">
              <a:latin typeface="Calibri" pitchFamily="34" charset="0"/>
            </a:endParaRPr>
          </a:p>
        </p:txBody>
      </p:sp>
      <p:pic>
        <p:nvPicPr>
          <p:cNvPr id="32772" name="Picture 1030" descr="lung-aspergillosis-micro-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30500" y="4132263"/>
            <a:ext cx="3048000" cy="2725737"/>
          </a:xfrm>
        </p:spPr>
      </p:pic>
      <p:pic>
        <p:nvPicPr>
          <p:cNvPr id="32773" name="Picture 1031" descr="lung-cmv-micro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175" y="4140200"/>
            <a:ext cx="3097213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032" descr="lung-pnc-micro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6850" y="411480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1034"/>
          <p:cNvSpPr txBox="1">
            <a:spLocks noChangeArrowheads="1"/>
          </p:cNvSpPr>
          <p:nvPr/>
        </p:nvSpPr>
        <p:spPr bwMode="auto">
          <a:xfrm>
            <a:off x="228600" y="6248400"/>
            <a:ext cx="243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x-none" sz="2000">
                <a:solidFill>
                  <a:srgbClr val="000000"/>
                </a:solidFill>
              </a:rPr>
              <a:t>Pneumocystis carinii</a:t>
            </a:r>
          </a:p>
        </p:txBody>
      </p:sp>
      <p:sp>
        <p:nvSpPr>
          <p:cNvPr id="32776" name="Text Box 1035"/>
          <p:cNvSpPr txBox="1">
            <a:spLocks noChangeArrowheads="1"/>
          </p:cNvSpPr>
          <p:nvPr/>
        </p:nvSpPr>
        <p:spPr bwMode="auto">
          <a:xfrm>
            <a:off x="3525838" y="4276725"/>
            <a:ext cx="140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x-none" sz="2000">
                <a:solidFill>
                  <a:srgbClr val="000000"/>
                </a:solidFill>
              </a:rPr>
              <a:t>Aspergillus</a:t>
            </a:r>
          </a:p>
        </p:txBody>
      </p:sp>
      <p:sp>
        <p:nvSpPr>
          <p:cNvPr id="32777" name="Text Box 1036"/>
          <p:cNvSpPr txBox="1">
            <a:spLocks noChangeArrowheads="1"/>
          </p:cNvSpPr>
          <p:nvPr/>
        </p:nvSpPr>
        <p:spPr bwMode="auto">
          <a:xfrm>
            <a:off x="6477000" y="6248400"/>
            <a:ext cx="2030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x-none" sz="2000">
                <a:solidFill>
                  <a:srgbClr val="000000"/>
                </a:solidFill>
              </a:rPr>
              <a:t>Cytomegalovirus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145703"/>
            <a:ext cx="466417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6) Opportunistic pneumonias</a:t>
            </a:r>
            <a:endParaRPr lang="x-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066800" y="476250"/>
            <a:ext cx="73152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err="1" smtClean="0"/>
              <a:t>Pneumocystis</a:t>
            </a:r>
            <a:r>
              <a:rPr lang="en-US" i="1" dirty="0" smtClean="0"/>
              <a:t> </a:t>
            </a:r>
            <a:r>
              <a:rPr lang="en-US" dirty="0" smtClean="0"/>
              <a:t> Pneumonia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-228600" y="1066800"/>
            <a:ext cx="5867400" cy="5486400"/>
          </a:xfrm>
        </p:spPr>
        <p:txBody>
          <a:bodyPr rtlCol="0">
            <a:normAutofit fontScale="85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i="1" dirty="0" smtClean="0">
                <a:latin typeface="Calibri" pitchFamily="34" charset="0"/>
              </a:rPr>
              <a:t>P. </a:t>
            </a:r>
            <a:r>
              <a:rPr lang="en-US" sz="2600" i="1" dirty="0" err="1" smtClean="0">
                <a:latin typeface="Calibri" pitchFamily="34" charset="0"/>
              </a:rPr>
              <a:t>jiroveci</a:t>
            </a:r>
            <a:r>
              <a:rPr lang="en-US" sz="2600" dirty="0" smtClean="0">
                <a:latin typeface="Calibri" pitchFamily="34" charset="0"/>
              </a:rPr>
              <a:t> (formerly </a:t>
            </a:r>
            <a:r>
              <a:rPr lang="en-US" sz="2600" i="1" dirty="0" smtClean="0">
                <a:latin typeface="Calibri" pitchFamily="34" charset="0"/>
              </a:rPr>
              <a:t>P. </a:t>
            </a:r>
            <a:r>
              <a:rPr lang="en-US" sz="2600" i="1" dirty="0" err="1" smtClean="0">
                <a:latin typeface="Calibri" pitchFamily="34" charset="0"/>
              </a:rPr>
              <a:t>carinii</a:t>
            </a:r>
            <a:r>
              <a:rPr lang="en-US" sz="2600" dirty="0" smtClean="0">
                <a:latin typeface="Calibri" pitchFamily="34" charset="0"/>
              </a:rPr>
              <a:t>) is an opportunistic infectious agent considered as a fungus.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</a:rPr>
              <a:t>Seen in </a:t>
            </a:r>
            <a:r>
              <a:rPr lang="en-US" sz="2600" dirty="0" err="1" smtClean="0">
                <a:latin typeface="Calibri" pitchFamily="34" charset="0"/>
              </a:rPr>
              <a:t>immunocompromised</a:t>
            </a:r>
            <a:r>
              <a:rPr lang="en-US" sz="2600" dirty="0" smtClean="0">
                <a:latin typeface="Calibri" pitchFamily="34" charset="0"/>
              </a:rPr>
              <a:t> individuals especially AIDS.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Effective methods of diagnosis are: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 identify the organism in </a:t>
            </a:r>
            <a:r>
              <a:rPr lang="en-US" sz="2600" dirty="0" err="1" smtClean="0">
                <a:latin typeface="Calibri" pitchFamily="34" charset="0"/>
                <a:cs typeface="Arial" panose="020B0604020202020204" pitchFamily="34" charset="0"/>
              </a:rPr>
              <a:t>bronchoalveolar</a:t>
            </a: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 lavage fluids or in a </a:t>
            </a:r>
            <a:r>
              <a:rPr lang="en-US" sz="2600" dirty="0" err="1" smtClean="0">
                <a:latin typeface="Calibri" pitchFamily="34" charset="0"/>
                <a:cs typeface="Arial" panose="020B0604020202020204" pitchFamily="34" charset="0"/>
              </a:rPr>
              <a:t>transbronchial</a:t>
            </a: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 biopsy specimen. </a:t>
            </a:r>
          </a:p>
          <a:p>
            <a:pPr lvl="2" eaLnBrk="1" hangingPunct="1"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  <a:cs typeface="Arial" panose="020B0604020202020204" pitchFamily="34" charset="0"/>
              </a:rPr>
              <a:t>immunofluorescence antibody kits and PCR-based assays.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</a:rPr>
              <a:t>Microscopically: </a:t>
            </a:r>
          </a:p>
          <a:p>
            <a:pPr marL="804228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</a:rPr>
              <a:t>characteristic </a:t>
            </a:r>
            <a:r>
              <a:rPr lang="en-US" sz="2600" b="1" dirty="0" smtClean="0">
                <a:latin typeface="Calibri" pitchFamily="34" charset="0"/>
              </a:rPr>
              <a:t>intra-alveolar foamy, pink-staining </a:t>
            </a:r>
            <a:r>
              <a:rPr lang="en-US" sz="2600" b="1" dirty="0" err="1" smtClean="0">
                <a:latin typeface="Calibri" pitchFamily="34" charset="0"/>
              </a:rPr>
              <a:t>exudate</a:t>
            </a:r>
            <a:r>
              <a:rPr lang="en-US" sz="2600" dirty="0" smtClean="0">
                <a:latin typeface="Calibri" pitchFamily="34" charset="0"/>
              </a:rPr>
              <a:t> on H&amp;E stains (A). </a:t>
            </a:r>
          </a:p>
          <a:p>
            <a:pPr marL="804228" lvl="1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Calibri" pitchFamily="34" charset="0"/>
              </a:rPr>
              <a:t>organism is trapped in the foamy material and can be seen on silver stain as oval cup shaped structures (B)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 smtClean="0">
              <a:latin typeface="Calibri" pitchFamily="34" charset="0"/>
            </a:endParaRPr>
          </a:p>
        </p:txBody>
      </p:sp>
      <p:pic>
        <p:nvPicPr>
          <p:cNvPr id="34820" name="Content Placeholder 3" descr="pneumocyst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1" y="952500"/>
            <a:ext cx="35814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73013" y="-24636"/>
            <a:ext cx="466417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6) Opportunistic pneumonias</a:t>
            </a:r>
            <a:endParaRPr lang="x-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894" y="304801"/>
            <a:ext cx="4572000" cy="1219200"/>
          </a:xfrm>
        </p:spPr>
        <p:txBody>
          <a:bodyPr/>
          <a:lstStyle/>
          <a:p>
            <a:r>
              <a:rPr lang="en-US" dirty="0"/>
              <a:t>Lung abscess</a:t>
            </a:r>
            <a:endParaRPr lang="x-none" dirty="0"/>
          </a:p>
        </p:txBody>
      </p:sp>
      <p:pic>
        <p:nvPicPr>
          <p:cNvPr id="2050" name="Picture 2" descr="نتيجة بحث الصور عن ‪Lung absces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28800"/>
            <a:ext cx="43434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096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113" y="68472"/>
            <a:ext cx="7368973" cy="75507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Lung abscess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47" y="895263"/>
            <a:ext cx="5334000" cy="57341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Is localized </a:t>
            </a:r>
            <a:r>
              <a:rPr lang="en-US" sz="2000" dirty="0" err="1" smtClean="0">
                <a:latin typeface="Bookman Old Style" panose="02050604050505020204" pitchFamily="18" charset="0"/>
              </a:rPr>
              <a:t>suppurative</a:t>
            </a:r>
            <a:r>
              <a:rPr lang="en-US" sz="2000" dirty="0" smtClean="0">
                <a:latin typeface="Bookman Old Style" panose="02050604050505020204" pitchFamily="18" charset="0"/>
              </a:rPr>
              <a:t> necrotic process within the pulmonary parenchyma</a:t>
            </a:r>
          </a:p>
          <a:p>
            <a:pPr eaLnBrk="1" hangingPunct="1">
              <a:buFontTx/>
              <a:buChar char="•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 </a:t>
            </a:r>
            <a:r>
              <a:rPr lang="en-US" sz="2000" b="1" dirty="0" smtClean="0">
                <a:latin typeface="Bookman Old Style" panose="02050604050505020204" pitchFamily="18" charset="0"/>
              </a:rPr>
              <a:t>Features: </a:t>
            </a:r>
            <a:r>
              <a:rPr lang="en-US" sz="2000" dirty="0" smtClean="0">
                <a:latin typeface="Bookman Old Style" panose="02050604050505020204" pitchFamily="18" charset="0"/>
              </a:rPr>
              <a:t>tissue necrosis and marked acute inflammation. Abscess is filled with necrotic </a:t>
            </a:r>
            <a:r>
              <a:rPr lang="en-US" sz="2000" dirty="0" err="1" smtClean="0">
                <a:latin typeface="Bookman Old Style" panose="02050604050505020204" pitchFamily="18" charset="0"/>
              </a:rPr>
              <a:t>suppurative</a:t>
            </a:r>
            <a:r>
              <a:rPr lang="en-US" sz="2000" dirty="0" smtClean="0">
                <a:latin typeface="Bookman Old Style" panose="02050604050505020204" pitchFamily="18" charset="0"/>
              </a:rPr>
              <a:t> debris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dirty="0" smtClean="0">
                <a:latin typeface="Bookman Old Style" panose="02050604050505020204" pitchFamily="18" charset="0"/>
              </a:rPr>
              <a:t>Organisms</a:t>
            </a:r>
            <a:r>
              <a:rPr lang="en-US" sz="2000" dirty="0" smtClean="0">
                <a:latin typeface="Bookman Old Style" panose="02050604050505020204" pitchFamily="18" charset="0"/>
              </a:rPr>
              <a:t>: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Staphylococci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Streptococci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Gram-negative organisms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Anaerobes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sz="2000" b="1" dirty="0" smtClean="0">
                <a:latin typeface="Bookman Old Style" panose="02050604050505020204" pitchFamily="18" charset="0"/>
              </a:rPr>
              <a:t>Pathogenesis: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Can follow aspiration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As a complication of pneumonia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Septic emboli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Tumors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000" dirty="0" smtClean="0">
                <a:latin typeface="Bookman Old Style" panose="02050604050505020204" pitchFamily="18" charset="0"/>
              </a:rPr>
              <a:t>Direct infection</a:t>
            </a:r>
          </a:p>
        </p:txBody>
      </p:sp>
      <p:pic>
        <p:nvPicPr>
          <p:cNvPr id="1026" name="Picture 2" descr="Lung Abscess 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472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Image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4"/>
          <a:stretch>
            <a:fillRect/>
          </a:stretch>
        </p:blipFill>
        <p:spPr>
          <a:xfrm>
            <a:off x="5177110" y="3657599"/>
            <a:ext cx="3966890" cy="2644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 smtClean="0"/>
              <a:t>Lung abscess</a:t>
            </a:r>
            <a:endParaRPr lang="en-US" dirty="0"/>
          </a:p>
        </p:txBody>
      </p:sp>
      <p:sp>
        <p:nvSpPr>
          <p:cNvPr id="37891" name="Content Placeholder 5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7620000" cy="3276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altLang="x-none" sz="2400" b="1" dirty="0" smtClean="0">
                <a:latin typeface="Calibri" pitchFamily="34" charset="0"/>
              </a:rPr>
              <a:t>Clinical features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x-none" sz="2400" dirty="0" smtClean="0">
                <a:latin typeface="Calibri" pitchFamily="34" charset="0"/>
              </a:rPr>
              <a:t>Prominent cough producing copious amount of foul smelling and bad-tasting purulent sputum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x-none" sz="2400" dirty="0" smtClean="0">
                <a:latin typeface="Calibri" pitchFamily="34" charset="0"/>
              </a:rPr>
              <a:t>Change in position evoke paroxysm of cough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x-none" sz="2400" dirty="0" smtClean="0">
                <a:latin typeface="Calibri" pitchFamily="34" charset="0"/>
              </a:rPr>
              <a:t> Fever malaise and clubbing of fingers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x-none" sz="2400" dirty="0" smtClean="0">
                <a:latin typeface="Calibri" pitchFamily="34" charset="0"/>
              </a:rPr>
              <a:t> Radiology shows fluid filled cavity</a:t>
            </a:r>
          </a:p>
          <a:p>
            <a:endParaRPr lang="en-US" altLang="x-none" sz="2400" dirty="0" smtClean="0"/>
          </a:p>
        </p:txBody>
      </p:sp>
    </p:spTree>
    <p:extLst>
      <p:ext uri="{BB962C8B-B14F-4D97-AF65-F5344CB8AC3E}">
        <p14:creationId xmlns:p14="http://schemas.microsoft.com/office/powerpoint/2010/main" val="345464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Lung abscess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820271" y="1143000"/>
            <a:ext cx="8305800" cy="4580965"/>
          </a:xfrm>
        </p:spPr>
        <p:txBody>
          <a:bodyPr/>
          <a:lstStyle/>
          <a:p>
            <a:pPr marL="514350" indent="-514350" eaLnBrk="1" hangingPunct="1">
              <a:defRPr/>
            </a:pPr>
            <a:r>
              <a:rPr lang="en-US" sz="3600" b="1" dirty="0">
                <a:latin typeface="Calibri" pitchFamily="34" charset="0"/>
              </a:rPr>
              <a:t>Complications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 err="1">
                <a:latin typeface="Calibri" pitchFamily="34" charset="0"/>
              </a:rPr>
              <a:t>Bronchopleural</a:t>
            </a:r>
            <a:r>
              <a:rPr lang="en-US" dirty="0">
                <a:latin typeface="Calibri" pitchFamily="34" charset="0"/>
              </a:rPr>
              <a:t> fistula and pleural involvement        resulting in empyema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Massive hemoptysis, spontaneous rupture into uninvolved lung segments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Non-resolution of abscess cavity</a:t>
            </a:r>
          </a:p>
          <a:p>
            <a:pPr marL="514350" indent="-514350" eaLnBrk="1" hangingPunct="1">
              <a:buFont typeface="Wingdings" pitchFamily="2" charset="2"/>
              <a:buChar char="Ø"/>
              <a:defRPr/>
            </a:pPr>
            <a:r>
              <a:rPr lang="en-US" dirty="0">
                <a:latin typeface="Calibri" pitchFamily="34" charset="0"/>
              </a:rPr>
              <a:t>Bacteremia could result in brain abscess and meningitis</a:t>
            </a:r>
          </a:p>
          <a:p>
            <a:pPr eaLnBrk="1" hangingPunct="1">
              <a:defRPr/>
            </a:pPr>
            <a:r>
              <a:rPr lang="en-US" sz="3600" b="1" dirty="0">
                <a:latin typeface="Calibri" pitchFamily="34" charset="0"/>
              </a:rPr>
              <a:t>Prognosis: </a:t>
            </a:r>
          </a:p>
          <a:p>
            <a:pPr lvl="1" eaLnBrk="1" hangingPunct="1">
              <a:defRPr/>
            </a:pPr>
            <a:r>
              <a:rPr lang="en-US" sz="2700" dirty="0">
                <a:latin typeface="Calibri" pitchFamily="34" charset="0"/>
              </a:rPr>
              <a:t>with antibiotic therapy 75% of abscess resolve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56948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 rtlCol="0">
            <a:normAutofit fontScale="55000" lnSpcReduction="20000"/>
          </a:bodyPr>
          <a:lstStyle/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en-US" sz="3600" dirty="0" smtClean="0">
              <a:latin typeface="Calibri" pitchFamily="34" charset="0"/>
            </a:endParaRPr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600" b="1" dirty="0" smtClean="0">
                <a:latin typeface="Calibri" pitchFamily="34" charset="0"/>
              </a:rPr>
              <a:t>Other causes:</a:t>
            </a:r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3600" b="1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Loss or suppression of the cough reflex:</a:t>
            </a:r>
            <a:r>
              <a:rPr lang="en-US" sz="3200" b="1" dirty="0" smtClean="0">
                <a:solidFill>
                  <a:srgbClr val="FFCCFF"/>
                </a:solidFill>
                <a:latin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</a:rPr>
              <a:t>as a result of coma, anesthesia, neuromuscular disorders, drugs, or chest pain.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Injury to the </a:t>
            </a:r>
            <a:r>
              <a:rPr lang="en-US" sz="3200" b="1" dirty="0" err="1" smtClean="0">
                <a:latin typeface="Calibri" pitchFamily="34" charset="0"/>
              </a:rPr>
              <a:t>mucociliary</a:t>
            </a:r>
            <a:r>
              <a:rPr lang="en-US" sz="3200" b="1" dirty="0" smtClean="0">
                <a:latin typeface="Calibri" pitchFamily="34" charset="0"/>
              </a:rPr>
              <a:t> apparatus: </a:t>
            </a:r>
            <a:r>
              <a:rPr lang="en-US" sz="3200" dirty="0" smtClean="0">
                <a:latin typeface="Calibri" pitchFamily="34" charset="0"/>
              </a:rPr>
              <a:t>by either impairment of </a:t>
            </a:r>
            <a:r>
              <a:rPr lang="en-US" sz="3200" dirty="0" err="1" smtClean="0">
                <a:latin typeface="Calibri" pitchFamily="34" charset="0"/>
              </a:rPr>
              <a:t>ciliary</a:t>
            </a:r>
            <a:r>
              <a:rPr lang="en-US" sz="3200" dirty="0" smtClean="0">
                <a:latin typeface="Calibri" pitchFamily="34" charset="0"/>
              </a:rPr>
              <a:t> function or destruction of ciliated epithelium e.g. cigarette smoke, inhalation of hot or corrosive gases, viral diseases, chronic diseases or genetic disturbances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latin typeface="Calibri" pitchFamily="34" charset="0"/>
              </a:rPr>
              <a:t>Decreased function of alveolar </a:t>
            </a:r>
            <a:r>
              <a:rPr lang="en-US" sz="3200" b="1" dirty="0" smtClean="0">
                <a:latin typeface="Calibri" pitchFamily="34" charset="0"/>
              </a:rPr>
              <a:t>macrophages: </a:t>
            </a:r>
            <a:r>
              <a:rPr lang="en-US" sz="3200" dirty="0" smtClean="0">
                <a:latin typeface="Calibri" pitchFamily="34" charset="0"/>
              </a:rPr>
              <a:t>by alcohol, tobacco smoke, anoxia, or oxygen intoxication</a:t>
            </a:r>
            <a:r>
              <a:rPr lang="en-US" sz="3200" dirty="0" smtClean="0">
                <a:solidFill>
                  <a:srgbClr val="FFCCFF"/>
                </a:solidFill>
                <a:latin typeface="Calibri" pitchFamily="34" charset="0"/>
              </a:rPr>
              <a:t>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dirty="0" smtClean="0">
              <a:solidFill>
                <a:srgbClr val="FFCCFF"/>
              </a:solidFill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Pulmonary congestion and edema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b="1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Retention and accumulation of secretions: </a:t>
            </a:r>
            <a:r>
              <a:rPr lang="en-US" sz="3200" dirty="0" smtClean="0">
                <a:latin typeface="Calibri" pitchFamily="34" charset="0"/>
              </a:rPr>
              <a:t>e.g. cystic fibrosis and bronchial obstruction </a:t>
            </a: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3200" dirty="0" smtClean="0">
              <a:latin typeface="Calibri" pitchFamily="34" charset="0"/>
            </a:endParaRPr>
          </a:p>
          <a:p>
            <a:pPr marL="544513" lvl="1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Immunologic deficiencies</a:t>
            </a:r>
            <a:r>
              <a:rPr lang="en-US" sz="3200" dirty="0" smtClean="0">
                <a:latin typeface="Calibri" pitchFamily="34" charset="0"/>
              </a:rPr>
              <a:t>,  treatment with immunosuppressive agents,  </a:t>
            </a:r>
            <a:r>
              <a:rPr lang="en-US" sz="3200" dirty="0" err="1" smtClean="0">
                <a:latin typeface="Calibri" pitchFamily="34" charset="0"/>
              </a:rPr>
              <a:t>leukopenia</a:t>
            </a:r>
            <a:endParaRPr lang="en-US" sz="3200" dirty="0" smtClean="0">
              <a:latin typeface="Calibri" pitchFamily="34" charset="0"/>
            </a:endParaRPr>
          </a:p>
          <a:p>
            <a:pPr marL="527050" lvl="2" indent="-2889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8000"/>
              <a:buFont typeface="Wingdings" pitchFamily="2" charset="2"/>
              <a:buChar char="Ø"/>
              <a:defRPr/>
            </a:pPr>
            <a:endParaRPr lang="en-US" sz="3400" b="1" dirty="0" smtClean="0">
              <a:latin typeface="Calibri" pitchFamily="34" charset="0"/>
            </a:endParaRPr>
          </a:p>
          <a:p>
            <a:pPr marL="527050" lvl="2" indent="-2889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400" b="1" dirty="0" smtClean="0">
                <a:latin typeface="Calibri" pitchFamily="34" charset="0"/>
              </a:rPr>
              <a:t>chronic diseases</a:t>
            </a:r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3300" b="1" dirty="0" smtClean="0"/>
          </a:p>
          <a:p>
            <a:pPr marL="288925" indent="-28892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3600" dirty="0" smtClean="0">
              <a:latin typeface="+mj-lt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3600" dirty="0">
              <a:latin typeface="+mj-lt"/>
            </a:endParaRPr>
          </a:p>
          <a:p>
            <a:pPr marL="688975" lvl="1" indent="-283464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r>
              <a:rPr lang="en-US" sz="3600" dirty="0" smtClean="0">
                <a:latin typeface="+mj-lt"/>
              </a:rPr>
              <a:t>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762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Pulmonary infections:  </a:t>
            </a:r>
            <a:r>
              <a:rPr lang="en-US" sz="2800" dirty="0"/>
              <a:t>P</a:t>
            </a:r>
            <a:r>
              <a:rPr lang="en-US" sz="2800" dirty="0" smtClean="0"/>
              <a:t>redisposing factors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305800" cy="6019800"/>
          </a:xfrm>
        </p:spPr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latin typeface="Calibri" pitchFamily="34" charset="0"/>
              <a:cs typeface="Arial" charset="0"/>
            </a:endParaRP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  <a:cs typeface="Arial" charset="0"/>
              </a:rPr>
              <a:t>Portal of entry for most pneumonias </a:t>
            </a:r>
            <a:r>
              <a:rPr lang="en-US" sz="3200" dirty="0" smtClean="0">
                <a:latin typeface="Calibri" pitchFamily="34" charset="0"/>
                <a:cs typeface="Arial" charset="0"/>
              </a:rPr>
              <a:t>is </a:t>
            </a:r>
            <a:endParaRPr lang="en-US" sz="3200" dirty="0" smtClean="0">
              <a:latin typeface="Calibri" pitchFamily="34" charset="0"/>
            </a:endParaRP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>
                <a:latin typeface="Calibri" pitchFamily="34" charset="0"/>
              </a:rPr>
              <a:t>Inhalation of air droplets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>
                <a:latin typeface="Calibri" pitchFamily="34" charset="0"/>
              </a:rPr>
              <a:t>Aspiration of infected secretions or objects</a:t>
            </a:r>
          </a:p>
          <a:p>
            <a:pPr marL="868680" lvl="1" indent="-283464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err="1" smtClean="0">
                <a:latin typeface="Calibri" pitchFamily="34" charset="0"/>
              </a:rPr>
              <a:t>Hematogenous</a:t>
            </a:r>
            <a:r>
              <a:rPr lang="en-US" sz="2800" dirty="0" smtClean="0">
                <a:latin typeface="Calibri" pitchFamily="34" charset="0"/>
              </a:rPr>
              <a:t> spread </a:t>
            </a:r>
            <a:r>
              <a:rPr lang="en-US" sz="2800" dirty="0" smtClean="0">
                <a:latin typeface="Calibri" pitchFamily="34" charset="0"/>
                <a:cs typeface="Arial" charset="0"/>
              </a:rPr>
              <a:t>from one organ to other organs can occur.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dirty="0" smtClean="0">
                <a:latin typeface="Calibri" pitchFamily="34" charset="0"/>
              </a:rPr>
              <a:t>Pneumonia can be acute or chronic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 smtClean="0">
              <a:latin typeface="Tahoma" pitchFamily="34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Pathogenesis of pneumonia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Classification of pneumonia can be made according to causative agent or gross anatomic distribution of the disease.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1. Alveolar</a:t>
            </a:r>
            <a:endParaRPr lang="en-US" sz="24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>
                <a:latin typeface="Calibri" pitchFamily="34" charset="0"/>
              </a:rPr>
              <a:t>  - Bronchopneumonia: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i="1" dirty="0" smtClean="0">
                <a:latin typeface="Calibri" pitchFamily="34" charset="0"/>
              </a:rPr>
              <a:t>Streptococcus </a:t>
            </a:r>
            <a:r>
              <a:rPr lang="en-US" sz="2400" i="1" dirty="0" err="1" smtClean="0">
                <a:latin typeface="Calibri" pitchFamily="34" charset="0"/>
              </a:rPr>
              <a:t>pneumoniae</a:t>
            </a:r>
            <a:r>
              <a:rPr lang="en-US" sz="2400" i="1" dirty="0" smtClean="0">
                <a:latin typeface="Calibri" pitchFamily="34" charset="0"/>
              </a:rPr>
              <a:t>, </a:t>
            </a:r>
            <a:r>
              <a:rPr lang="en-US" sz="2400" i="1" dirty="0" err="1" smtClean="0">
                <a:latin typeface="Calibri" pitchFamily="34" charset="0"/>
              </a:rPr>
              <a:t>Haemophilus</a:t>
            </a:r>
            <a:r>
              <a:rPr lang="en-US" sz="2400" i="1" dirty="0" smtClean="0">
                <a:latin typeface="Calibri" pitchFamily="34" charset="0"/>
              </a:rPr>
              <a:t> influenza, Staphylococcus </a:t>
            </a:r>
            <a:r>
              <a:rPr lang="en-US" sz="2400" i="1" dirty="0" err="1" smtClean="0">
                <a:latin typeface="Calibri" pitchFamily="34" charset="0"/>
              </a:rPr>
              <a:t>aureus</a:t>
            </a:r>
            <a:r>
              <a:rPr lang="en-US" sz="2400" dirty="0" smtClean="0">
                <a:latin typeface="Calibri" pitchFamily="34" charset="0"/>
              </a:rPr>
              <a:t>) Represent an extension from preexisting bronchitis or </a:t>
            </a:r>
            <a:r>
              <a:rPr lang="en-US" sz="2400" dirty="0" err="1" smtClean="0">
                <a:latin typeface="Calibri" pitchFamily="34" charset="0"/>
              </a:rPr>
              <a:t>bronchiolitis</a:t>
            </a:r>
            <a:r>
              <a:rPr lang="en-US" sz="2400" dirty="0" smtClean="0">
                <a:latin typeface="Calibri" pitchFamily="34" charset="0"/>
              </a:rPr>
              <a:t>. Extremely common tends to occur in two extremes of life.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dirty="0" smtClean="0">
                <a:latin typeface="Calibri" pitchFamily="34" charset="0"/>
              </a:rPr>
              <a:t>  - Lobar pneumonia:</a:t>
            </a:r>
            <a:r>
              <a:rPr lang="en-US" sz="2400" dirty="0" smtClean="0">
                <a:latin typeface="Calibri" pitchFamily="34" charset="0"/>
              </a:rPr>
              <a:t> (</a:t>
            </a:r>
            <a:r>
              <a:rPr lang="en-US" sz="2400" i="1" dirty="0" smtClean="0">
                <a:latin typeface="Calibri" pitchFamily="34" charset="0"/>
              </a:rPr>
              <a:t>Streptococcus </a:t>
            </a:r>
            <a:r>
              <a:rPr lang="en-US" sz="2400" i="1" dirty="0" err="1" smtClean="0">
                <a:latin typeface="Calibri" pitchFamily="34" charset="0"/>
              </a:rPr>
              <a:t>pneumoniae</a:t>
            </a:r>
            <a:r>
              <a:rPr lang="en-US" sz="2400" dirty="0" smtClean="0">
                <a:latin typeface="Calibri" pitchFamily="34" charset="0"/>
              </a:rPr>
              <a:t>) Acute bacterial infection of a large portion of a lobe or entire </a:t>
            </a:r>
            <a:r>
              <a:rPr lang="en-US" sz="2400" dirty="0" err="1" smtClean="0">
                <a:latin typeface="Calibri" pitchFamily="34" charset="0"/>
              </a:rPr>
              <a:t>lobe.Classic</a:t>
            </a:r>
            <a:r>
              <a:rPr lang="en-US" sz="2400" dirty="0" smtClean="0">
                <a:latin typeface="Calibri" pitchFamily="34" charset="0"/>
              </a:rPr>
              <a:t> lobar pneumonia is now infrequent.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Note:  Overlap of the two patterns often occur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2. Interstitial</a:t>
            </a:r>
            <a:r>
              <a:rPr lang="en-US" sz="2400" b="1" dirty="0" smtClean="0">
                <a:latin typeface="Calibri" pitchFamily="34" charset="0"/>
              </a:rPr>
              <a:t>: </a:t>
            </a:r>
            <a:r>
              <a:rPr lang="en-US" sz="2400" dirty="0" smtClean="0">
                <a:latin typeface="Calibri" pitchFamily="34" charset="0"/>
              </a:rPr>
              <a:t>Influenza virus</a:t>
            </a:r>
            <a:r>
              <a:rPr lang="en-US" sz="2400" dirty="0" smtClean="0">
                <a:latin typeface="Calibri" pitchFamily="34" charset="0"/>
                <a:cs typeface="Arial" panose="020B0604020202020204" pitchFamily="34" charset="0"/>
              </a:rPr>
              <a:t> (children),</a:t>
            </a:r>
            <a:r>
              <a:rPr lang="en-US" sz="2400" dirty="0" smtClean="0">
                <a:latin typeface="Calibri" pitchFamily="34" charset="0"/>
              </a:rPr>
              <a:t>  </a:t>
            </a:r>
            <a:r>
              <a:rPr lang="en-US" sz="2400" i="1" dirty="0" err="1" smtClean="0">
                <a:latin typeface="Calibri" pitchFamily="34" charset="0"/>
              </a:rPr>
              <a:t>Mycoplasma</a:t>
            </a:r>
            <a:r>
              <a:rPr lang="en-US" sz="2400" i="1" dirty="0" smtClean="0">
                <a:latin typeface="Calibri" pitchFamily="34" charset="0"/>
              </a:rPr>
              <a:t> </a:t>
            </a:r>
            <a:r>
              <a:rPr lang="en-US" sz="2400" i="1" dirty="0" err="1" smtClean="0">
                <a:latin typeface="Calibri" pitchFamily="34" charset="0"/>
              </a:rPr>
              <a:t>pneumoniae</a:t>
            </a: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 smtClean="0"/>
              <a:t>Anatomic classification of pneumonia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153400" cy="5791200"/>
          </a:xfrm>
        </p:spPr>
        <p:txBody>
          <a:bodyPr/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sz="2400" b="1" dirty="0" smtClean="0"/>
              <a:t>Community-Acquired Acute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x-none" sz="2400" b="1" dirty="0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sz="2400" b="1" dirty="0" smtClean="0"/>
              <a:t>Community-Acquired Atypical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x-none" sz="2400" b="1" dirty="0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sz="2400" b="1" dirty="0" smtClean="0"/>
              <a:t>Nosocomial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x-none" sz="2400" b="1" dirty="0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sz="2400" b="1" dirty="0" smtClean="0"/>
              <a:t>Aspiration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x-none" sz="2400" b="1" dirty="0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sz="2400" b="1" dirty="0" smtClean="0"/>
              <a:t>Chronic Pneumonia</a:t>
            </a:r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endParaRPr lang="en-US" altLang="x-none" sz="2400" b="1" dirty="0" smtClean="0"/>
          </a:p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sz="2400" b="1" dirty="0" smtClean="0"/>
              <a:t>Opportunistic pneumonias/Pneumonia in the Immunocompromised Host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153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u="sng" dirty="0" smtClean="0"/>
              <a:t>The clinical types of pneumonia</a:t>
            </a:r>
          </a:p>
        </p:txBody>
      </p:sp>
    </p:spTree>
    <p:extLst>
      <p:ext uri="{BB962C8B-B14F-4D97-AF65-F5344CB8AC3E}">
        <p14:creationId xmlns:p14="http://schemas.microsoft.com/office/powerpoint/2010/main" val="117676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567980"/>
            <a:ext cx="8305800" cy="6096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altLang="x-none" sz="1800" b="1" i="1" dirty="0" smtClean="0"/>
          </a:p>
          <a:p>
            <a:pPr marL="990600" lvl="1" indent="-533400" eaLnBrk="1" hangingPunct="1"/>
            <a:r>
              <a:rPr lang="en-US" altLang="x-none" sz="1800" dirty="0" smtClean="0"/>
              <a:t>Usually Bacterial</a:t>
            </a:r>
          </a:p>
          <a:p>
            <a:pPr marL="990600" lvl="1" indent="-533400" eaLnBrk="1" hangingPunct="1"/>
            <a:r>
              <a:rPr lang="en-US" altLang="x-none" sz="1800" dirty="0" smtClean="0"/>
              <a:t>Can follow URT infection</a:t>
            </a:r>
          </a:p>
          <a:p>
            <a:pPr marL="990600" lvl="1" indent="-533400" eaLnBrk="1" hangingPunct="1"/>
            <a:r>
              <a:rPr lang="en-US" altLang="x-none" sz="1800" dirty="0" smtClean="0"/>
              <a:t>It can be lobar or bronchopneumonia </a:t>
            </a:r>
          </a:p>
          <a:p>
            <a:pPr marL="990600" lvl="1" indent="-533400" eaLnBrk="1" hangingPunct="1">
              <a:buNone/>
            </a:pPr>
            <a:r>
              <a:rPr lang="en-US" altLang="x-none" sz="1800" b="1" dirty="0" smtClean="0"/>
              <a:t>Clinical features: </a:t>
            </a:r>
            <a:r>
              <a:rPr lang="en-US" altLang="x-none" sz="1800" dirty="0" smtClean="0"/>
              <a:t>Sudden onset of high fever, chills, pleuritic chest pain and productive cough, may be with hemoptysis</a:t>
            </a:r>
          </a:p>
          <a:p>
            <a:pPr marL="990600" lvl="1" indent="-533400" eaLnBrk="1" hangingPunct="1">
              <a:buNone/>
            </a:pPr>
            <a:r>
              <a:rPr lang="en-US" altLang="x-none" sz="1800" dirty="0" smtClean="0"/>
              <a:t>	Reduced air entry and </a:t>
            </a:r>
            <a:r>
              <a:rPr lang="en-US" sz="1800" dirty="0" smtClean="0"/>
              <a:t>dullness by percussion</a:t>
            </a:r>
            <a:endParaRPr lang="en-US" altLang="x-none" sz="1800" dirty="0" smtClean="0"/>
          </a:p>
          <a:p>
            <a:pPr marL="990600" lvl="1" indent="-533400" eaLnBrk="1" hangingPunct="1">
              <a:buNone/>
            </a:pPr>
            <a:r>
              <a:rPr lang="en-US" altLang="x-none" sz="1800" b="1" dirty="0" smtClean="0"/>
              <a:t>Cause: </a:t>
            </a:r>
          </a:p>
          <a:p>
            <a:pPr marL="990600" lvl="1" indent="-533400" eaLnBrk="1" hangingPunct="1"/>
            <a:r>
              <a:rPr lang="en-US" altLang="x-none" sz="1800" b="1" dirty="0" smtClean="0"/>
              <a:t>The most common cause </a:t>
            </a:r>
            <a:r>
              <a:rPr lang="en-US" altLang="x-none" sz="1800" dirty="0" smtClean="0"/>
              <a:t>of Community-Acquired Acute Pneumonia is </a:t>
            </a:r>
            <a:r>
              <a:rPr lang="en-US" altLang="x-none" sz="2000" b="1" i="1" dirty="0" smtClean="0">
                <a:solidFill>
                  <a:srgbClr val="FF0000"/>
                </a:solidFill>
              </a:rPr>
              <a:t>Streptococcus pneumoniae </a:t>
            </a:r>
            <a:endParaRPr lang="en-US" altLang="x-none" sz="1800" b="1" dirty="0" smtClean="0">
              <a:solidFill>
                <a:srgbClr val="FF0000"/>
              </a:solidFill>
            </a:endParaRPr>
          </a:p>
          <a:p>
            <a:pPr marL="990600" lvl="1" indent="-533400" eaLnBrk="1" hangingPunct="1"/>
            <a:r>
              <a:rPr lang="en-US" altLang="x-none" sz="1800" b="1" dirty="0" smtClean="0">
                <a:cs typeface="Tahoma" pitchFamily="34" charset="0"/>
              </a:rPr>
              <a:t>Other common causes: </a:t>
            </a:r>
            <a:r>
              <a:rPr lang="en-US" altLang="x-none" sz="1800" i="1" dirty="0" err="1" smtClean="0"/>
              <a:t>Haemophilus</a:t>
            </a:r>
            <a:r>
              <a:rPr lang="en-US" altLang="x-none" sz="1800" i="1" dirty="0" smtClean="0"/>
              <a:t> </a:t>
            </a:r>
            <a:r>
              <a:rPr lang="en-US" altLang="x-none" sz="1800" i="1" dirty="0" err="1" smtClean="0"/>
              <a:t>influenzae</a:t>
            </a:r>
            <a:r>
              <a:rPr lang="en-US" altLang="x-none" sz="1800" i="1" dirty="0" smtClean="0"/>
              <a:t>, </a:t>
            </a:r>
            <a:r>
              <a:rPr lang="en-US" altLang="x-none" sz="1800" i="1" dirty="0" err="1" smtClean="0"/>
              <a:t>Moraxella</a:t>
            </a:r>
            <a:r>
              <a:rPr lang="en-US" altLang="x-none" sz="1800" i="1" dirty="0" smtClean="0"/>
              <a:t> </a:t>
            </a:r>
            <a:r>
              <a:rPr lang="en-US" altLang="x-none" sz="1800" i="1" dirty="0" err="1" smtClean="0"/>
              <a:t>catarrhalis</a:t>
            </a:r>
            <a:r>
              <a:rPr lang="en-US" altLang="x-none" sz="1800" i="1" dirty="0" smtClean="0"/>
              <a:t>, Staphylococcus </a:t>
            </a:r>
            <a:r>
              <a:rPr lang="en-US" altLang="x-none" sz="1800" i="1" dirty="0" err="1" smtClean="0"/>
              <a:t>aureus</a:t>
            </a:r>
            <a:r>
              <a:rPr lang="en-US" altLang="x-none" sz="1800" i="1" dirty="0" smtClean="0"/>
              <a:t>, </a:t>
            </a:r>
            <a:r>
              <a:rPr lang="en-US" altLang="x-none" sz="1800" i="1" dirty="0" err="1" smtClean="0"/>
              <a:t>Legionella</a:t>
            </a:r>
            <a:r>
              <a:rPr lang="en-US" altLang="x-none" sz="1800" i="1" dirty="0" smtClean="0"/>
              <a:t> </a:t>
            </a:r>
            <a:r>
              <a:rPr lang="en-US" altLang="x-none" sz="1800" i="1" dirty="0" err="1" smtClean="0"/>
              <a:t>pneumophila</a:t>
            </a:r>
            <a:r>
              <a:rPr lang="en-US" altLang="x-none" sz="1800" i="1" dirty="0" smtClean="0"/>
              <a:t>, </a:t>
            </a:r>
            <a:r>
              <a:rPr lang="en-US" altLang="x-none" sz="1800" i="1" dirty="0" err="1" smtClean="0"/>
              <a:t>Klebsiella</a:t>
            </a:r>
            <a:r>
              <a:rPr lang="en-US" altLang="x-none" sz="1800" i="1" dirty="0" smtClean="0"/>
              <a:t> </a:t>
            </a:r>
            <a:r>
              <a:rPr lang="en-US" altLang="x-none" sz="1800" i="1" dirty="0" err="1" smtClean="0"/>
              <a:t>pneumoniae</a:t>
            </a:r>
            <a:r>
              <a:rPr lang="en-US" altLang="x-none" sz="1800" i="1" dirty="0" smtClean="0"/>
              <a:t> and Pseudomonas </a:t>
            </a:r>
            <a:r>
              <a:rPr lang="en-US" altLang="x-none" sz="1800" i="1" dirty="0" err="1" smtClean="0"/>
              <a:t>aeruginosa</a:t>
            </a:r>
            <a:r>
              <a:rPr lang="en-US" altLang="x-none" sz="1800" i="1" dirty="0" smtClean="0"/>
              <a:t> spp</a:t>
            </a:r>
            <a:r>
              <a:rPr lang="en-US" altLang="x-none" sz="1800" dirty="0" smtClean="0"/>
              <a:t>.</a:t>
            </a:r>
          </a:p>
          <a:p>
            <a:pPr marL="990600" lvl="1" indent="-533400" eaLnBrk="1" hangingPunct="1"/>
            <a:r>
              <a:rPr lang="en-US" altLang="x-none" sz="1800" b="1" dirty="0" smtClean="0"/>
              <a:t>In </a:t>
            </a:r>
            <a:r>
              <a:rPr lang="en-US" sz="1800" b="1" dirty="0" err="1"/>
              <a:t>intraveinous</a:t>
            </a:r>
            <a:r>
              <a:rPr lang="en-US" sz="1800" b="1" dirty="0"/>
              <a:t> drug </a:t>
            </a:r>
            <a:r>
              <a:rPr lang="en-US" sz="1800" b="1" dirty="0" smtClean="0"/>
              <a:t>abuser:  </a:t>
            </a:r>
            <a:r>
              <a:rPr lang="en-US" sz="1800" i="1" dirty="0"/>
              <a:t>Staphylococcus aureus</a:t>
            </a:r>
            <a:endParaRPr lang="en-US" altLang="x-none" sz="1800" i="1" dirty="0"/>
          </a:p>
          <a:p>
            <a:pPr marL="990600" lvl="1" indent="-533400" eaLnBrk="1" hangingPunct="1">
              <a:buNone/>
            </a:pPr>
            <a:r>
              <a:rPr lang="en-US" altLang="x-none" sz="1800" b="1" dirty="0" smtClean="0"/>
              <a:t>It is more common in: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x-none" sz="1800" dirty="0" smtClean="0"/>
              <a:t>Underlying chronic disease e.g. DM, COPD, and congestive heart failure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x-none" sz="1800" dirty="0" smtClean="0"/>
              <a:t>Congenital or acquired immune deficiency</a:t>
            </a:r>
          </a:p>
          <a:p>
            <a:pPr marL="1371600" lvl="2" indent="-457200" eaLnBrk="1" hangingPunct="1">
              <a:buFontTx/>
              <a:buAutoNum type="arabicPeriod"/>
            </a:pPr>
            <a:r>
              <a:rPr lang="en-US" altLang="x-none" sz="1800" dirty="0" smtClean="0"/>
              <a:t>Decreased or absent </a:t>
            </a:r>
            <a:r>
              <a:rPr lang="en-US" altLang="x-none" sz="1800" dirty="0" err="1" smtClean="0"/>
              <a:t>splenic</a:t>
            </a:r>
            <a:r>
              <a:rPr lang="en-US" altLang="x-none" sz="1800" dirty="0" smtClean="0"/>
              <a:t> function</a:t>
            </a:r>
          </a:p>
          <a:p>
            <a:pPr marL="990600" lvl="1" indent="-533400" eaLnBrk="1" hangingPunct="1"/>
            <a:endParaRPr lang="en-US" altLang="x-none" dirty="0" smtClean="0">
              <a:latin typeface="Calibri" pitchFamily="34" charset="0"/>
            </a:endParaRPr>
          </a:p>
          <a:p>
            <a:pPr marL="1371600" lvl="2" indent="-457200" eaLnBrk="1" hangingPunct="1"/>
            <a:endParaRPr lang="en-US" altLang="x-none" sz="2000" dirty="0" smtClean="0">
              <a:latin typeface="Arial" pitchFamily="34" charset="0"/>
            </a:endParaRPr>
          </a:p>
          <a:p>
            <a:pPr marL="609600" indent="-609600" eaLnBrk="1" hangingPunct="1"/>
            <a:endParaRPr lang="en-US" altLang="x-none" b="1" i="1" dirty="0" smtClean="0"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482" y="228600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b="1" dirty="0"/>
              <a:t>Community-Acquired Acute Pneumonia</a:t>
            </a:r>
          </a:p>
        </p:txBody>
      </p:sp>
    </p:spTree>
    <p:extLst>
      <p:ext uri="{BB962C8B-B14F-4D97-AF65-F5344CB8AC3E}">
        <p14:creationId xmlns:p14="http://schemas.microsoft.com/office/powerpoint/2010/main" val="16863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95083"/>
            <a:ext cx="77724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 smtClean="0"/>
              <a:t>Anatomic classification of pneumonia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181725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862" y="106315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b="1" dirty="0"/>
              <a:t>Community-Acquired Acute Pneumonia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7060"/>
            <a:ext cx="2743337" cy="374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88542"/>
            <a:ext cx="2819400" cy="380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865047"/>
            <a:ext cx="16002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445000"/>
            <a:ext cx="4114800" cy="20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800" dirty="0"/>
              <a:t>     </a:t>
            </a:r>
            <a:r>
              <a:rPr lang="en-US" sz="1800" b="1" dirty="0">
                <a:solidFill>
                  <a:srgbClr val="FF0000"/>
                </a:solidFill>
              </a:rPr>
              <a:t>Bronchopneumonia </a:t>
            </a:r>
          </a:p>
          <a:p>
            <a:pPr eaLnBrk="1" hangingPunct="1">
              <a:defRPr/>
            </a:pPr>
            <a:r>
              <a:rPr lang="en-US" sz="1800" dirty="0"/>
              <a:t>– most common agents are: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 </a:t>
            </a:r>
            <a:r>
              <a:rPr lang="en-US" sz="1800" i="1" dirty="0"/>
              <a:t>Streptococcus </a:t>
            </a:r>
            <a:r>
              <a:rPr lang="en-US" sz="1800" i="1" dirty="0" err="1"/>
              <a:t>pneumoniae</a:t>
            </a:r>
            <a:r>
              <a:rPr lang="en-US" sz="1800" i="1" dirty="0"/>
              <a:t>,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i="1" dirty="0"/>
              <a:t> </a:t>
            </a:r>
            <a:r>
              <a:rPr lang="en-US" sz="1800" i="1" dirty="0" err="1"/>
              <a:t>Haemophilus</a:t>
            </a:r>
            <a:r>
              <a:rPr lang="en-US" sz="1800" i="1" dirty="0"/>
              <a:t> Influenza</a:t>
            </a:r>
            <a:r>
              <a:rPr lang="en-US" sz="1800" i="1" dirty="0" smtClean="0"/>
              <a:t>, in </a:t>
            </a:r>
            <a:r>
              <a:rPr lang="en-US" sz="1800" dirty="0" smtClean="0"/>
              <a:t>COPD</a:t>
            </a:r>
            <a:endParaRPr lang="en-US" sz="1800" dirty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i="1" dirty="0"/>
              <a:t>Pseudomonas </a:t>
            </a:r>
            <a:r>
              <a:rPr lang="en-US" sz="1800" i="1" dirty="0" err="1"/>
              <a:t>Aeroginosa</a:t>
            </a:r>
            <a:r>
              <a:rPr lang="en-US" sz="1800" dirty="0"/>
              <a:t> </a:t>
            </a:r>
            <a:r>
              <a:rPr lang="en-US" sz="1800" dirty="0" smtClean="0"/>
              <a:t> in CF</a:t>
            </a:r>
            <a:endParaRPr lang="en-US" sz="1800" dirty="0"/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coliform bacteria.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en-US" sz="1800" dirty="0"/>
              <a:t>staphylococci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7200" y="4397375"/>
            <a:ext cx="4876800" cy="2308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800" b="1" dirty="0">
                <a:solidFill>
                  <a:schemeClr val="tx1"/>
                </a:solidFill>
              </a:rPr>
              <a:t>Lobar pneumonia </a:t>
            </a:r>
          </a:p>
          <a:p>
            <a:pPr eaLnBrk="1" hangingPunct="1">
              <a:defRPr/>
            </a:pPr>
            <a:r>
              <a:rPr lang="en-US" sz="1800" dirty="0"/>
              <a:t>- 90-95% are caused by pneumococci(</a:t>
            </a:r>
            <a:r>
              <a:rPr lang="en-US" sz="1800" i="1" dirty="0"/>
              <a:t>Streptococcus </a:t>
            </a:r>
            <a:r>
              <a:rPr lang="en-US" sz="1800" i="1" dirty="0" err="1"/>
              <a:t>pneumoniae</a:t>
            </a:r>
            <a:r>
              <a:rPr lang="en-US" sz="1800" i="1" dirty="0"/>
              <a:t>)</a:t>
            </a:r>
            <a:r>
              <a:rPr lang="en-US" sz="1800" dirty="0"/>
              <a:t> </a:t>
            </a:r>
          </a:p>
          <a:p>
            <a:pPr eaLnBrk="1" hangingPunct="1">
              <a:defRPr/>
            </a:pPr>
            <a:r>
              <a:rPr lang="en-US" sz="1800" dirty="0"/>
              <a:t>     (type   1,3,7 &amp; 2)</a:t>
            </a:r>
          </a:p>
          <a:p>
            <a:pPr eaLnBrk="1" hangingPunct="1">
              <a:defRPr/>
            </a:pPr>
            <a:r>
              <a:rPr lang="en-US" sz="1800" dirty="0"/>
              <a:t>- Rare agents: 	</a:t>
            </a:r>
            <a:r>
              <a:rPr lang="en-US" sz="1800" i="1" dirty="0"/>
              <a:t>K. </a:t>
            </a:r>
            <a:r>
              <a:rPr lang="en-US" sz="1800" i="1" dirty="0" err="1"/>
              <a:t>pneumoniae</a:t>
            </a:r>
            <a:endParaRPr lang="en-US" sz="1800" i="1" dirty="0"/>
          </a:p>
          <a:p>
            <a:pPr eaLnBrk="1" hangingPunct="1">
              <a:defRPr/>
            </a:pPr>
            <a:r>
              <a:rPr lang="en-US" sz="1800" dirty="0"/>
              <a:t>	staphylococci - streptococci</a:t>
            </a:r>
          </a:p>
          <a:p>
            <a:pPr eaLnBrk="1" hangingPunct="1">
              <a:defRPr/>
            </a:pPr>
            <a:r>
              <a:rPr lang="en-US" sz="1800" dirty="0"/>
              <a:t>	</a:t>
            </a:r>
            <a:r>
              <a:rPr lang="en-US" sz="1800" i="1" dirty="0"/>
              <a:t>H. </a:t>
            </a:r>
            <a:r>
              <a:rPr lang="en-US" sz="1800" i="1" dirty="0" err="1"/>
              <a:t>influenzae</a:t>
            </a:r>
            <a:r>
              <a:rPr lang="en-US" sz="1800" i="1" dirty="0"/>
              <a:t> - </a:t>
            </a:r>
            <a:r>
              <a:rPr lang="en-US" sz="1800" dirty="0"/>
              <a:t>Pseudomonas 	and Proteus</a:t>
            </a:r>
          </a:p>
        </p:txBody>
      </p:sp>
      <p:sp>
        <p:nvSpPr>
          <p:cNvPr id="7" name="Rectangle 6"/>
          <p:cNvSpPr/>
          <p:nvPr/>
        </p:nvSpPr>
        <p:spPr>
          <a:xfrm>
            <a:off x="42862" y="0"/>
            <a:ext cx="743426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65150" indent="-457200" eaLnBrk="1" hangingPunct="1">
              <a:buFont typeface="Lucida Sans Unicode" pitchFamily="34" charset="0"/>
              <a:buAutoNum type="arabicPeriod"/>
            </a:pPr>
            <a:r>
              <a:rPr lang="en-US" altLang="x-none" b="1" dirty="0"/>
              <a:t>Community-Acquired Acute Pneumonia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3586</TotalTime>
  <Words>1666</Words>
  <Application>Microsoft Macintosh PowerPoint</Application>
  <PresentationFormat>On-screen Show (4:3)</PresentationFormat>
  <Paragraphs>238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PNEUMONIA</vt:lpstr>
      <vt:lpstr>Pulmonary infections</vt:lpstr>
      <vt:lpstr>Pulmonary infections:  Predisposing factors</vt:lpstr>
      <vt:lpstr>Pathogenesis of pneumonia</vt:lpstr>
      <vt:lpstr>Anatomic classification of pneumonia</vt:lpstr>
      <vt:lpstr>The clinical types of pneumonia</vt:lpstr>
      <vt:lpstr>PowerPoint Presentation</vt:lpstr>
      <vt:lpstr>Anatomic classification of pneumonia</vt:lpstr>
      <vt:lpstr>PowerPoint Presentation</vt:lpstr>
      <vt:lpstr>Lobar pneumonia</vt:lpstr>
      <vt:lpstr>Red hepatization</vt:lpstr>
      <vt:lpstr>Bronchopneumonia</vt:lpstr>
      <vt:lpstr>Bronchopneumonia</vt:lpstr>
      <vt:lpstr>Bronchopneumonia</vt:lpstr>
      <vt:lpstr>PowerPoint Presentation</vt:lpstr>
      <vt:lpstr>PowerPoint Presentation</vt:lpstr>
      <vt:lpstr>2) Community Acquired Atypical Pneumonia/ Primary atypical pneumonia/interstitial pnemonitis</vt:lpstr>
      <vt:lpstr>PowerPoint Presentation</vt:lpstr>
      <vt:lpstr> Primary atypical pneumonia/interstitial pnemonitis</vt:lpstr>
      <vt:lpstr> Primary atypical pneumonia/interstitial pnemonitis</vt:lpstr>
      <vt:lpstr>PowerPoint Presentation</vt:lpstr>
      <vt:lpstr>PowerPoint Presentation</vt:lpstr>
      <vt:lpstr>PowerPoint Presentation</vt:lpstr>
      <vt:lpstr>PowerPoint Presentation</vt:lpstr>
      <vt:lpstr>Pneumocystis  Pneumonia</vt:lpstr>
      <vt:lpstr>Lung abscess</vt:lpstr>
      <vt:lpstr>Lung abscess</vt:lpstr>
      <vt:lpstr>Lung abscess</vt:lpstr>
      <vt:lpstr>Lung abscess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Tumors of the Lung and Upper Respiratory Tract</dc:title>
  <dc:creator>VIVIAN</dc:creator>
  <cp:lastModifiedBy>maha</cp:lastModifiedBy>
  <cp:revision>165</cp:revision>
  <dcterms:created xsi:type="dcterms:W3CDTF">2001-01-15T07:33:14Z</dcterms:created>
  <dcterms:modified xsi:type="dcterms:W3CDTF">2017-02-27T14:59:45Z</dcterms:modified>
</cp:coreProperties>
</file>