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65"/>
  </p:notesMasterIdLst>
  <p:sldIdLst>
    <p:sldId id="390" r:id="rId2"/>
    <p:sldId id="456" r:id="rId3"/>
    <p:sldId id="525" r:id="rId4"/>
    <p:sldId id="537" r:id="rId5"/>
    <p:sldId id="530" r:id="rId6"/>
    <p:sldId id="531" r:id="rId7"/>
    <p:sldId id="532" r:id="rId8"/>
    <p:sldId id="534" r:id="rId9"/>
    <p:sldId id="535" r:id="rId10"/>
    <p:sldId id="536" r:id="rId11"/>
    <p:sldId id="526" r:id="rId12"/>
    <p:sldId id="528" r:id="rId13"/>
    <p:sldId id="392" r:id="rId14"/>
    <p:sldId id="426" r:id="rId15"/>
    <p:sldId id="395" r:id="rId16"/>
    <p:sldId id="402" r:id="rId17"/>
    <p:sldId id="475" r:id="rId18"/>
    <p:sldId id="473" r:id="rId19"/>
    <p:sldId id="469" r:id="rId20"/>
    <p:sldId id="470" r:id="rId21"/>
    <p:sldId id="471" r:id="rId22"/>
    <p:sldId id="496" r:id="rId23"/>
    <p:sldId id="476" r:id="rId24"/>
    <p:sldId id="479" r:id="rId25"/>
    <p:sldId id="524" r:id="rId26"/>
    <p:sldId id="483" r:id="rId27"/>
    <p:sldId id="482" r:id="rId28"/>
    <p:sldId id="480" r:id="rId29"/>
    <p:sldId id="481" r:id="rId30"/>
    <p:sldId id="457" r:id="rId31"/>
    <p:sldId id="547" r:id="rId32"/>
    <p:sldId id="477" r:id="rId33"/>
    <p:sldId id="458" r:id="rId34"/>
    <p:sldId id="460" r:id="rId35"/>
    <p:sldId id="494" r:id="rId36"/>
    <p:sldId id="495" r:id="rId37"/>
    <p:sldId id="463" r:id="rId38"/>
    <p:sldId id="464" r:id="rId39"/>
    <p:sldId id="465" r:id="rId40"/>
    <p:sldId id="548" r:id="rId41"/>
    <p:sldId id="391" r:id="rId42"/>
    <p:sldId id="377" r:id="rId43"/>
    <p:sldId id="365" r:id="rId44"/>
    <p:sldId id="490" r:id="rId45"/>
    <p:sldId id="409" r:id="rId46"/>
    <p:sldId id="371" r:id="rId47"/>
    <p:sldId id="491" r:id="rId48"/>
    <p:sldId id="372" r:id="rId49"/>
    <p:sldId id="410" r:id="rId50"/>
    <p:sldId id="325" r:id="rId51"/>
    <p:sldId id="453" r:id="rId52"/>
    <p:sldId id="540" r:id="rId53"/>
    <p:sldId id="406" r:id="rId54"/>
    <p:sldId id="262" r:id="rId55"/>
    <p:sldId id="316" r:id="rId56"/>
    <p:sldId id="497" r:id="rId57"/>
    <p:sldId id="498" r:id="rId58"/>
    <p:sldId id="499" r:id="rId59"/>
    <p:sldId id="500" r:id="rId60"/>
    <p:sldId id="543" r:id="rId61"/>
    <p:sldId id="501" r:id="rId62"/>
    <p:sldId id="503" r:id="rId63"/>
    <p:sldId id="504"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44C"/>
    <a:srgbClr val="FE6802"/>
    <a:srgbClr val="000099"/>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6" autoAdjust="0"/>
    <p:restoredTop sz="96774" autoAdjust="0"/>
  </p:normalViewPr>
  <p:slideViewPr>
    <p:cSldViewPr>
      <p:cViewPr varScale="1">
        <p:scale>
          <a:sx n="83" d="100"/>
          <a:sy n="83" d="100"/>
        </p:scale>
        <p:origin x="-848" y="-96"/>
      </p:cViewPr>
      <p:guideLst>
        <p:guide orient="horz" pos="2160"/>
        <p:guide pos="2880"/>
      </p:guideLst>
    </p:cSldViewPr>
  </p:slideViewPr>
  <p:notesTextViewPr>
    <p:cViewPr>
      <p:scale>
        <a:sx n="100" d="100"/>
        <a:sy n="100" d="100"/>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2/19/17 </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48</a:t>
            </a:fld>
            <a:endParaRPr lang="en-US"/>
          </a:p>
        </p:txBody>
      </p:sp>
    </p:spTree>
    <p:extLst>
      <p:ext uri="{BB962C8B-B14F-4D97-AF65-F5344CB8AC3E}">
        <p14:creationId xmlns:p14="http://schemas.microsoft.com/office/powerpoint/2010/main" val="294619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50</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59</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val="428782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13</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0999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20</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44</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2/19/17 </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xmlns:p14="http://schemas.microsoft.com/office/powerpoint/2010/mai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2/19/17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xmlns:p14="http://schemas.microsoft.com/office/powerpoint/2010/mai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2/19/17 </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xmlns:p14="http://schemas.microsoft.com/office/powerpoint/2010/mai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2/19/17 </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xmlns:p14="http://schemas.microsoft.com/office/powerpoint/2010/mai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2/19/17 </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xmlns:p14="http://schemas.microsoft.com/office/powerpoint/2010/mai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2/19/17 </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xmlns:p14="http://schemas.microsoft.com/office/powerpoint/2010/mai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2/19/17 </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xmlns:p14="http://schemas.microsoft.com/office/powerpoint/2010/mai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2/19/17 </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xmlns:p14="http://schemas.microsoft.com/office/powerpoint/2010/mai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2/19/17 </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xmlns:p14="http://schemas.microsoft.com/office/powerpoint/2010/mai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2/19/17 </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xmlns:p14="http://schemas.microsoft.com/office/powerpoint/2010/mai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2/19/17 </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xmlns:p14="http://schemas.microsoft.com/office/powerpoint/2010/mai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2/19/17 </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xmlns:p14="http://schemas.microsoft.com/office/powerpoint/2010/mai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2/19/17 </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xmlns:p14="http://schemas.microsoft.com/office/powerpoint/2010/main"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2/19/17 </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6" r:id="rId13"/>
  </p:sldLayoutIdLst>
  <p:transition xmlns:p14="http://schemas.microsoft.com/office/powerpoint/2010/mai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gif"/><Relationship Id="rId3"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4" Type="http://schemas.openxmlformats.org/officeDocument/2006/relationships/image" Target="../media/image16.jpeg"/><Relationship Id="rId5" Type="http://schemas.openxmlformats.org/officeDocument/2006/relationships/hyperlink" Target="http://www.sciencephoto.com/media/251778/enlarge" TargetMode="External"/><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upload.wikimedia.org/wikipedia/commons/6/66/Emphysema_low_mag.jpg" TargetMode="External"/><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library.med.utah.edu/WebPath/jpeg1/LUNG010.jpg" TargetMode="Externa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farm4.static.flickr.com/3458/3785988179_2207f40098.jpg" TargetMode="Externa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1547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Tree>
    <p:extLst>
      <p:ext uri="{BB962C8B-B14F-4D97-AF65-F5344CB8AC3E}">
        <p14:creationId xmlns:p14="http://schemas.microsoft.com/office/powerpoint/2010/main" val="209771937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xmlns:p14="http://schemas.microsoft.com/office/powerpoint/2010/main" advClick="0"/>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30123" y="4038600"/>
            <a:ext cx="8496944" cy="2945422"/>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a:t>
            </a:r>
            <a:endParaRPr lang="en-US" b="1" i="1" dirty="0" smtClean="0"/>
          </a:p>
          <a:p>
            <a:pPr algn="ctr"/>
            <a:endParaRPr lang="en-US" b="1" i="1" dirty="0">
              <a:latin typeface="Times New Roman" panose="02020603050405020304" pitchFamily="18" charset="0"/>
              <a:ea typeface="Calibri" panose="020F0502020204030204" pitchFamily="34" charset="0"/>
              <a:cs typeface="Arial" panose="020B0604020202020204" pitchFamily="34" charset="0"/>
            </a:endParaRPr>
          </a:p>
          <a:p>
            <a:r>
              <a:rPr lang="en-US" b="1" dirty="0" smtClean="0">
                <a:latin typeface="Times New Roman" panose="02020603050405020304" pitchFamily="18" charset="0"/>
                <a:ea typeface="Calibri" panose="020F0502020204030204" pitchFamily="34" charset="0"/>
                <a:cs typeface="Arial" panose="020B0604020202020204" pitchFamily="34" charset="0"/>
              </a:rPr>
              <a:t>Other </a:t>
            </a:r>
            <a:r>
              <a:rPr lang="en-US" b="1" dirty="0">
                <a:latin typeface="Times New Roman" panose="02020603050405020304" pitchFamily="18" charset="0"/>
                <a:ea typeface="Calibri" panose="020F0502020204030204" pitchFamily="34" charset="0"/>
                <a:cs typeface="Arial" panose="020B0604020202020204" pitchFamily="34" charset="0"/>
              </a:rPr>
              <a:t>pathologic morphological changes that can occur in </a:t>
            </a:r>
            <a:r>
              <a:rPr lang="en-US" b="1" dirty="0" smtClean="0">
                <a:latin typeface="Times New Roman" panose="02020603050405020304" pitchFamily="18" charset="0"/>
                <a:ea typeface="Calibri" panose="020F0502020204030204" pitchFamily="34" charset="0"/>
                <a:cs typeface="Arial" panose="020B0604020202020204" pitchFamily="34" charset="0"/>
              </a:rPr>
              <a:t>asthma as </a:t>
            </a:r>
            <a:r>
              <a:rPr lang="en-US" b="1" dirty="0">
                <a:latin typeface="Times New Roman" panose="02020603050405020304" pitchFamily="18" charset="0"/>
                <a:ea typeface="Calibri" panose="020F0502020204030204" pitchFamily="34" charset="0"/>
                <a:cs typeface="Arial" panose="020B0604020202020204" pitchFamily="34" charset="0"/>
              </a:rPr>
              <a:t>a result of airway </a:t>
            </a:r>
            <a:r>
              <a:rPr lang="en-US" b="1" dirty="0" smtClean="0">
                <a:latin typeface="Times New Roman" panose="02020603050405020304" pitchFamily="18" charset="0"/>
                <a:ea typeface="Calibri" panose="020F0502020204030204" pitchFamily="34" charset="0"/>
                <a:cs typeface="Arial" panose="020B0604020202020204" pitchFamily="34" charset="0"/>
              </a:rPr>
              <a:t>remodeling:</a:t>
            </a:r>
          </a:p>
          <a:p>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b="1" i="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        - Sub-basement </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membrane fibrosis and thickening.</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Hypertrophy of bronchial glands and smooth muscles.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Increased </a:t>
            </a:r>
            <a:r>
              <a:rPr lang="en-US"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submucosal</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vascularity.</a:t>
            </a:r>
            <a:endParaRPr lang="en-US" sz="1400" dirty="0">
              <a:latin typeface="Calibri" panose="020F0502020204030204" pitchFamily="34" charset="0"/>
              <a:ea typeface="Calibri" panose="020F0502020204030204" pitchFamily="34" charset="0"/>
              <a:cs typeface="Arial" panose="020B0604020202020204" pitchFamily="34" charset="0"/>
            </a:endParaRPr>
          </a:p>
          <a:p>
            <a:pPr algn="ctr"/>
            <a:endParaRPr lang="en-US" b="1" i="1" dirty="0"/>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1"/>
            <a:ext cx="7992888" cy="30536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xmlns:p14="http://schemas.microsoft.com/office/powerpoint/2010/mai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454918900"/>
      </p:ext>
    </p:extLst>
  </p:cSld>
  <p:clrMapOvr>
    <a:masterClrMapping/>
  </p:clrMapOvr>
  <p:transition xmlns:p14="http://schemas.microsoft.com/office/powerpoint/2010/main" advClick="0"/>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5334000"/>
            <a:ext cx="7650674" cy="648072"/>
          </a:xfrm>
        </p:spPr>
        <p:txBody>
          <a:bodyPr>
            <a:noAutofit/>
          </a:bodyPr>
          <a:lstStyle/>
          <a:p>
            <a:pPr algn="ctr"/>
            <a:r>
              <a:rPr lang="en-US" b="1" i="1" dirty="0" smtClean="0">
                <a:solidFill>
                  <a:srgbClr val="FF0000"/>
                </a:solidFill>
              </a:rPr>
              <a:t>Numerous </a:t>
            </a:r>
            <a:r>
              <a:rPr lang="en-US" b="1" i="1" dirty="0">
                <a:solidFill>
                  <a:srgbClr val="FF0000"/>
                </a:solidFill>
              </a:rPr>
              <a:t>eosinophils </a:t>
            </a:r>
            <a:r>
              <a:rPr lang="en-US" b="1" i="1" dirty="0"/>
              <a:t>are prominent from their bright red cytoplasmic granules in this case of bronchial </a:t>
            </a:r>
            <a:r>
              <a:rPr lang="en-US" b="1" i="1" dirty="0" smtClean="0"/>
              <a:t>asthma</a:t>
            </a:r>
          </a:p>
          <a:p>
            <a:pPr lvl="0">
              <a:lnSpc>
                <a:spcPct val="115000"/>
              </a:lnSpc>
              <a:spcBef>
                <a:spcPts val="1200"/>
              </a:spcBef>
            </a:pPr>
            <a:r>
              <a:rPr lang="en-US" sz="1800" b="1" dirty="0">
                <a:latin typeface="Times New Roman" panose="02020603050405020304" pitchFamily="18" charset="0"/>
                <a:ea typeface="Calibri" panose="020F0502020204030204" pitchFamily="34" charset="0"/>
                <a:cs typeface="Arial" panose="020B0604020202020204" pitchFamily="34" charset="0"/>
              </a:rPr>
              <a:t>Several “Needle-like” </a:t>
            </a:r>
            <a:r>
              <a:rPr lang="en-US" sz="1800" b="1" dirty="0" smtClean="0">
                <a:latin typeface="Times New Roman" panose="02020603050405020304" pitchFamily="18" charset="0"/>
                <a:ea typeface="Calibri" panose="020F0502020204030204" pitchFamily="34" charset="0"/>
                <a:cs typeface="Arial" panose="020B0604020202020204" pitchFamily="34" charset="0"/>
              </a:rPr>
              <a:t>structures/crystals</a:t>
            </a:r>
            <a:r>
              <a:rPr lang="en-US" sz="1800" b="1" i="1" dirty="0">
                <a:solidFill>
                  <a:srgbClr val="FF0000"/>
                </a:solidFill>
                <a:latin typeface="Times New Roman" panose="02020603050405020304" pitchFamily="18" charset="0"/>
                <a:ea typeface="Calibri" panose="020F0502020204030204" pitchFamily="34" charset="0"/>
              </a:rPr>
              <a:t> </a:t>
            </a:r>
            <a:r>
              <a:rPr lang="en-US" sz="1800" b="1" i="1" dirty="0" smtClean="0">
                <a:solidFill>
                  <a:srgbClr val="FF0000"/>
                </a:solidFill>
                <a:latin typeface="Times New Roman" panose="02020603050405020304" pitchFamily="18" charset="0"/>
                <a:ea typeface="Calibri" panose="020F0502020204030204" pitchFamily="34" charset="0"/>
              </a:rPr>
              <a:t>known as </a:t>
            </a:r>
            <a:r>
              <a:rPr lang="en-US" sz="1800" b="1" i="1" dirty="0">
                <a:solidFill>
                  <a:srgbClr val="FF0000"/>
                </a:solidFill>
                <a:latin typeface="Times New Roman" panose="02020603050405020304" pitchFamily="18" charset="0"/>
                <a:ea typeface="Calibri" panose="020F0502020204030204" pitchFamily="34" charset="0"/>
              </a:rPr>
              <a:t>Charcot Leyden Crystals</a:t>
            </a:r>
            <a:r>
              <a:rPr lang="en-US" sz="1800" b="1" dirty="0" smtClean="0">
                <a:latin typeface="Times New Roman" panose="02020603050405020304" pitchFamily="18" charset="0"/>
                <a:ea typeface="Calibri" panose="020F0502020204030204" pitchFamily="34" charset="0"/>
                <a:cs typeface="Arial" panose="020B0604020202020204" pitchFamily="34" charset="0"/>
              </a:rPr>
              <a:t> can be seen in the sputum of these patients.                                                                                                    </a:t>
            </a:r>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sz="1800" b="1" i="1" dirty="0">
                <a:solidFill>
                  <a:srgbClr val="FF0000"/>
                </a:solidFill>
                <a:latin typeface="Times New Roman" panose="02020603050405020304" pitchFamily="18" charset="0"/>
                <a:ea typeface="Calibri" panose="020F0502020204030204" pitchFamily="34" charset="0"/>
              </a:rPr>
              <a:t>	</a:t>
            </a:r>
            <a:endParaRPr lang="en-US" b="1" i="1" dirty="0"/>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05266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xmlns:p14="http://schemas.microsoft.com/office/powerpoint/2010/mai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x-none"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a:t>
            </a:r>
            <a:r>
              <a:rPr lang="en-US" b="1" i="1" dirty="0" smtClean="0">
                <a:solidFill>
                  <a:srgbClr val="FF0000"/>
                </a:solidFill>
              </a:rPr>
              <a:t>destruction of muscle and elastic tissue resulting from or associated with chronic necrotizing infection</a:t>
            </a:r>
            <a:r>
              <a:rPr lang="en-US" b="1" i="1" dirty="0" smtClean="0">
                <a:solidFill>
                  <a:prstClr val="black"/>
                </a:solidFill>
              </a:rPr>
              <a:t>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7135865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9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smtClean="0">
                <a:solidFill>
                  <a:prstClr val="white"/>
                </a:solidFill>
                <a:effectLst>
                  <a:outerShdw blurRad="38100" dist="38100" dir="2700000" algn="tl">
                    <a:srgbClr val="000000">
                      <a:alpha val="43137"/>
                    </a:srgbClr>
                  </a:outerShdw>
                </a:effectLst>
              </a:rPr>
              <a:t>First Practical </a:t>
            </a:r>
          </a:p>
          <a:p>
            <a:pPr algn="ctr"/>
            <a:r>
              <a:rPr lang="en-US" sz="3600" b="1" i="1" dirty="0" smtClean="0">
                <a:solidFill>
                  <a:prstClr val="white"/>
                </a:solidFill>
                <a:effectLst>
                  <a:outerShdw blurRad="38100" dist="38100" dir="2700000" algn="tl">
                    <a:srgbClr val="000000">
                      <a:alpha val="43137"/>
                    </a:srgbClr>
                  </a:outerShdw>
                </a:effectLst>
              </a:rPr>
              <a:t>Session</a:t>
            </a:r>
            <a:endParaRPr lang="en-US" sz="3600" b="1" i="1" dirty="0">
              <a:solidFill>
                <a:prstClr val="white"/>
              </a:solidFill>
              <a:effectLst>
                <a:outerShdw blurRad="38100" dist="38100" dir="2700000" algn="tl">
                  <a:srgbClr val="000000">
                    <a:alpha val="43137"/>
                  </a:srgbClr>
                </a:outerShdw>
              </a:effectLst>
            </a:endParaRPr>
          </a:p>
        </p:txBody>
      </p:sp>
      <p:sp>
        <p:nvSpPr>
          <p:cNvPr id="7" name="Rounded Rectangle 6"/>
          <p:cNvSpPr/>
          <p:nvPr/>
        </p:nvSpPr>
        <p:spPr>
          <a:xfrm>
            <a:off x="1331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itchFamily="34" charset="0"/>
              <a:buChar char="•"/>
            </a:pPr>
            <a:r>
              <a:rPr lang="en-US" sz="2800" b="1" dirty="0" smtClean="0">
                <a:effectLst>
                  <a:outerShdw blurRad="38100" dist="38100" dir="2700000" algn="tl">
                    <a:srgbClr val="000000">
                      <a:alpha val="43137"/>
                    </a:srgbClr>
                  </a:outerShdw>
                </a:effectLst>
              </a:rPr>
              <a:t> Allergic Alveolitis</a:t>
            </a:r>
          </a:p>
          <a:p>
            <a:pPr marL="342900" indent="-342900">
              <a:buFont typeface="Arial" pitchFamily="34" charset="0"/>
              <a:buChar char="•"/>
            </a:pPr>
            <a:r>
              <a:rPr lang="en-US" sz="2800" b="1" dirty="0" smtClean="0">
                <a:effectLst>
                  <a:outerShdw blurRad="38100" dist="38100" dir="2700000" algn="tl">
                    <a:srgbClr val="000000">
                      <a:alpha val="43137"/>
                    </a:srgbClr>
                  </a:outerShdw>
                </a:effectLst>
              </a:rPr>
              <a:t> Bronchial asthma</a:t>
            </a:r>
          </a:p>
          <a:p>
            <a:pPr>
              <a:buFont typeface="Arial" pitchFamily="34" charset="0"/>
              <a:buChar char="•"/>
            </a:pPr>
            <a:r>
              <a:rPr lang="en-US" sz="2800" b="1" dirty="0" smtClean="0">
                <a:effectLst>
                  <a:outerShdw blurRad="38100" dist="38100" dir="2700000" algn="tl">
                    <a:srgbClr val="000000">
                      <a:alpha val="43137"/>
                    </a:srgbClr>
                  </a:outerShdw>
                </a:effectLst>
              </a:rPr>
              <a:t>   Bronchiectasis</a:t>
            </a:r>
          </a:p>
          <a:p>
            <a:pPr>
              <a:buFont typeface="Arial" pitchFamily="34" charset="0"/>
              <a:buChar char="•"/>
            </a:pPr>
            <a:r>
              <a:rPr lang="en-US" sz="2800" b="1" dirty="0" smtClean="0">
                <a:effectLst>
                  <a:outerShdw blurRad="38100" dist="38100" dir="2700000" algn="tl">
                    <a:srgbClr val="000000">
                      <a:alpha val="43137"/>
                    </a:srgbClr>
                  </a:outerShdw>
                </a:effectLst>
              </a:rPr>
              <a:t>   Chronic Bronchitis</a:t>
            </a:r>
          </a:p>
          <a:p>
            <a:pPr>
              <a:buFont typeface="Arial" pitchFamily="34" charset="0"/>
              <a:buChar char="•"/>
            </a:pPr>
            <a:r>
              <a:rPr lang="en-US" sz="2800" b="1" dirty="0" smtClean="0">
                <a:effectLst>
                  <a:outerShdw blurRad="38100" dist="38100" dir="2700000" algn="tl">
                    <a:srgbClr val="000000">
                      <a:alpha val="43137"/>
                    </a:srgbClr>
                  </a:outerShdw>
                </a:effectLst>
              </a:rPr>
              <a:t>   Emphysema</a:t>
            </a:r>
          </a:p>
          <a:p>
            <a:pPr>
              <a:buFont typeface="Arial" pitchFamily="34" charset="0"/>
              <a:buChar char="•"/>
            </a:pPr>
            <a:r>
              <a:rPr lang="en-US" sz="2800" b="1" dirty="0" smtClean="0">
                <a:effectLst>
                  <a:outerShdw blurRad="38100" dist="38100" dir="2700000" algn="tl">
                    <a:srgbClr val="000000">
                      <a:alpha val="43137"/>
                    </a:srgbClr>
                  </a:outerShdw>
                </a:effectLst>
              </a:rPr>
              <a:t>   Lobar Pneumonia</a:t>
            </a:r>
          </a:p>
          <a:p>
            <a:pPr>
              <a:buFont typeface="Arial" pitchFamily="34" charset="0"/>
              <a:buChar char="•"/>
            </a:pPr>
            <a:r>
              <a:rPr lang="en-US" sz="2800" b="1" dirty="0" smtClean="0">
                <a:effectLst>
                  <a:outerShdw blurRad="38100" dist="38100" dir="2700000" algn="tl">
                    <a:srgbClr val="000000">
                      <a:alpha val="43137"/>
                    </a:srgbClr>
                  </a:outerShdw>
                </a:effectLst>
              </a:rPr>
              <a:t>   Bronchopneumonia</a:t>
            </a:r>
          </a:p>
          <a:p>
            <a:pPr>
              <a:buFont typeface="Arial" pitchFamily="34" charset="0"/>
              <a:buChar char="•"/>
            </a:pPr>
            <a:r>
              <a:rPr lang="en-US" sz="2800" b="1" dirty="0" smtClean="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3256572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8487230"/>
      </p:ext>
    </p:extLst>
  </p:cSld>
  <p:clrMapOvr>
    <a:masterClrMapping/>
  </p:clrMapOvr>
  <p:transition xmlns:p14="http://schemas.microsoft.com/office/powerpoint/2010/main" advClick="0"/>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a:t>
            </a:r>
            <a:r>
              <a:rPr lang="en-US" b="1" i="1" dirty="0">
                <a:solidFill>
                  <a:srgbClr val="FF0000"/>
                </a:solidFill>
              </a:rPr>
              <a:t>ulceration of bronchial wall, ossification of bronchial cartilage, thickened </a:t>
            </a:r>
            <a:r>
              <a:rPr lang="en-US" b="1" i="1" dirty="0" smtClean="0">
                <a:solidFill>
                  <a:srgbClr val="FF0000"/>
                </a:solidFill>
              </a:rPr>
              <a:t>pleura </a:t>
            </a:r>
            <a:r>
              <a:rPr lang="en-US" b="1" i="1" dirty="0" smtClean="0"/>
              <a:t>.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19115806"/>
      </p:ext>
    </p:extLst>
  </p:cSld>
  <p:clrMapOvr>
    <a:masterClrMapping/>
  </p:clrMapOvr>
  <p:transition xmlns:p14="http://schemas.microsoft.com/office/powerpoint/2010/mai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xmlns:p14="http://schemas.microsoft.com/office/powerpoint/2010/main" advClick="0"/>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xmlns:p14="http://schemas.microsoft.com/office/powerpoint/2010/main" advClick="0"/>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xmlns:p14="http://schemas.microsoft.com/office/powerpoint/2010/main" advClick="0"/>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t>
            </a:r>
            <a:r>
              <a:rPr lang="en-US" b="1" i="1" dirty="0" smtClean="0">
                <a:solidFill>
                  <a:prstClr val="black"/>
                </a:solidFill>
              </a:rPr>
              <a:t>this </a:t>
            </a:r>
            <a:r>
              <a:rPr lang="en-US" b="1" i="1" dirty="0">
                <a:solidFill>
                  <a:prstClr val="black"/>
                </a:solidFill>
              </a:rPr>
              <a:t>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xmlns:p14="http://schemas.microsoft.com/office/powerpoint/2010/main" advClick="0"/>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x-none"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646331"/>
          </a:xfrm>
          <a:prstGeom prst="rect">
            <a:avLst/>
          </a:prstGeom>
        </p:spPr>
        <p:txBody>
          <a:bodyPr wrap="square">
            <a:spAutoFit/>
          </a:bodyPr>
          <a:lstStyle/>
          <a:p>
            <a:pPr algn="ctr"/>
            <a:r>
              <a:rPr lang="en-US" b="1" i="1" dirty="0" smtClean="0"/>
              <a:t> Emphysema patient (so-called pink puffers) tend to be thin</a:t>
            </a:r>
            <a:r>
              <a:rPr lang="en-US" b="1" i="1" dirty="0"/>
              <a:t>, </a:t>
            </a:r>
            <a:r>
              <a:rPr lang="en-US" b="1" i="1" dirty="0" smtClean="0"/>
              <a:t>have </a:t>
            </a:r>
            <a:r>
              <a:rPr lang="en-US" b="1" i="1" dirty="0" err="1" smtClean="0"/>
              <a:t>hyperinflated</a:t>
            </a:r>
            <a:r>
              <a:rPr lang="en-US" b="1" i="1" dirty="0" smtClean="0"/>
              <a:t> </a:t>
            </a:r>
            <a:r>
              <a:rPr lang="en-US" b="1" i="1" dirty="0"/>
              <a:t>chest (Barrel chest</a:t>
            </a:r>
            <a:r>
              <a:rPr lang="en-US" b="1" i="1" dirty="0" smtClean="0"/>
              <a:t>) and can have weight loss. </a:t>
            </a:r>
            <a:endParaRPr lang="en-US" b="1" i="1" dirty="0"/>
          </a:p>
        </p:txBody>
      </p:sp>
      <p:sp>
        <p:nvSpPr>
          <p:cNvPr id="2" name="Rectangle 1"/>
          <p:cNvSpPr/>
          <p:nvPr/>
        </p:nvSpPr>
        <p:spPr>
          <a:xfrm>
            <a:off x="2286000" y="3037739"/>
            <a:ext cx="4572000" cy="782522"/>
          </a:xfrm>
          <a:prstGeom prst="rect">
            <a:avLst/>
          </a:prstGeom>
        </p:spPr>
        <p:txBody>
          <a:bodyPr>
            <a:spAutoFit/>
          </a:bodyPr>
          <a:lstStyle/>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Thin “pink puffer” patient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13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Hyperinflated</a:t>
            </a: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chest (Barrel chest)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Weight loss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xmlns:p14="http://schemas.microsoft.com/office/powerpoint/2010/main" advClick="0"/>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427" y="15875"/>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560" y="3686165"/>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3" name="Rectangle 2"/>
          <p:cNvSpPr/>
          <p:nvPr/>
        </p:nvSpPr>
        <p:spPr>
          <a:xfrm>
            <a:off x="1403648" y="5871074"/>
            <a:ext cx="6813995" cy="646331"/>
          </a:xfrm>
          <a:prstGeom prst="rect">
            <a:avLst/>
          </a:prstGeom>
        </p:spPr>
        <p:txBody>
          <a:bodyPr wrap="square">
            <a:spAutoFit/>
          </a:bodyPr>
          <a:lstStyle/>
          <a:p>
            <a:r>
              <a:rPr lang="en-US" dirty="0" smtClean="0"/>
              <a:t>Enzyme </a:t>
            </a:r>
            <a:r>
              <a:rPr lang="en-US" dirty="0"/>
              <a:t>deficiency that can lead to this </a:t>
            </a:r>
            <a:r>
              <a:rPr lang="en-US" dirty="0" smtClean="0"/>
              <a:t>condition- </a:t>
            </a:r>
            <a:r>
              <a:rPr lang="en-US" dirty="0"/>
              <a:t>Alpha-1-Antitrypsin deficiency</a:t>
            </a:r>
          </a:p>
        </p:txBody>
      </p:sp>
    </p:spTree>
    <p:extLst>
      <p:ext uri="{BB962C8B-B14F-4D97-AF65-F5344CB8AC3E}">
        <p14:creationId xmlns:p14="http://schemas.microsoft.com/office/powerpoint/2010/main" val="982321492"/>
      </p:ext>
    </p:extLst>
  </p:cSld>
  <p:clrMapOvr>
    <a:masterClrMapping/>
  </p:clrMapOvr>
  <p:transition xmlns:p14="http://schemas.microsoft.com/office/powerpoint/2010/mai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646331"/>
          </a:xfrm>
          <a:prstGeom prst="rect">
            <a:avLst/>
          </a:prstGeom>
        </p:spPr>
        <p:txBody>
          <a:bodyPr wrap="square">
            <a:spAutoFit/>
          </a:bodyPr>
          <a:lstStyle/>
          <a:p>
            <a:pPr algn="ctr"/>
            <a:r>
              <a:rPr lang="en-US" b="1" i="1" dirty="0" smtClean="0">
                <a:solidFill>
                  <a:prstClr val="black"/>
                </a:solidFill>
              </a:rPr>
              <a:t>Numerous </a:t>
            </a:r>
            <a:r>
              <a:rPr lang="en-US" b="1" i="1" dirty="0">
                <a:solidFill>
                  <a:prstClr val="black"/>
                </a:solidFill>
              </a:rPr>
              <a:t>large </a:t>
            </a:r>
            <a:r>
              <a:rPr lang="en-US" b="1" i="1" dirty="0" err="1" smtClean="0">
                <a:solidFill>
                  <a:prstClr val="black"/>
                </a:solidFill>
              </a:rPr>
              <a:t>emphymatous</a:t>
            </a:r>
            <a:r>
              <a:rPr lang="en-US" b="1" i="1" dirty="0" smtClean="0">
                <a:solidFill>
                  <a:prstClr val="black"/>
                </a:solidFill>
              </a:rPr>
              <a:t> bullae </a:t>
            </a:r>
            <a:r>
              <a:rPr lang="en-US" b="1" i="1" dirty="0">
                <a:solidFill>
                  <a:prstClr val="black"/>
                </a:solidFill>
              </a:rPr>
              <a:t>apparent on the surface of the </a:t>
            </a:r>
            <a:r>
              <a:rPr lang="en-US" b="1" i="1" dirty="0" smtClean="0">
                <a:solidFill>
                  <a:prstClr val="black"/>
                </a:solidFill>
              </a:rPr>
              <a:t>lungs.</a:t>
            </a:r>
          </a:p>
          <a:p>
            <a:pPr algn="ctr"/>
            <a:r>
              <a:rPr lang="en-US" b="1" i="1" dirty="0" smtClean="0">
                <a:solidFill>
                  <a:prstClr val="black"/>
                </a:solidFill>
              </a:rPr>
              <a:t>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xmlns:p14="http://schemas.microsoft.com/office/powerpoint/2010/mai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xmlns:p14="http://schemas.microsoft.com/office/powerpoint/2010/main" advClick="0"/>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xmlns:p14="http://schemas.microsoft.com/office/powerpoint/2010/main" advClick="0"/>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xmlns:p14="http://schemas.microsoft.com/office/powerpoint/2010/main" advClick="0"/>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xmlns:p14="http://schemas.microsoft.com/office/powerpoint/2010/mai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xmlns:p14="http://schemas.microsoft.com/office/powerpoint/2010/mai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x-none"/>
          </a:p>
        </p:txBody>
      </p:sp>
      <p:sp>
        <p:nvSpPr>
          <p:cNvPr id="3" name="Content Placeholder 2"/>
          <p:cNvSpPr>
            <a:spLocks noGrp="1"/>
          </p:cNvSpPr>
          <p:nvPr>
            <p:ph sz="quarter" idx="1"/>
          </p:nvPr>
        </p:nvSpPr>
        <p:spPr/>
        <p:txBody>
          <a:bodyPr/>
          <a:lstStyle/>
          <a:p>
            <a:pPr marL="0" lvl="0" indent="0">
              <a:buNone/>
            </a:pPr>
            <a:r>
              <a:rPr lang="en-US" b="1" dirty="0"/>
              <a:t>D</a:t>
            </a:r>
            <a:r>
              <a:rPr lang="en-US" b="1" dirty="0" smtClean="0"/>
              <a:t>ifferent </a:t>
            </a:r>
            <a:r>
              <a:rPr lang="en-US" b="1" dirty="0"/>
              <a:t>types of </a:t>
            </a:r>
            <a:r>
              <a:rPr lang="en-US" b="1" dirty="0" smtClean="0"/>
              <a:t>emphysema with </a:t>
            </a:r>
            <a:r>
              <a:rPr lang="en-US" b="1" dirty="0"/>
              <a:t>their possible </a:t>
            </a:r>
            <a:r>
              <a:rPr lang="en-US" b="1" dirty="0" smtClean="0"/>
              <a:t>causes</a:t>
            </a:r>
            <a:r>
              <a:rPr lang="en-US" b="1" dirty="0"/>
              <a:t>:</a:t>
            </a:r>
            <a:r>
              <a:rPr lang="en-US" b="1" dirty="0" smtClean="0"/>
              <a:t>                                                                  </a:t>
            </a:r>
            <a:endParaRPr lang="en-US" dirty="0"/>
          </a:p>
          <a:p>
            <a:pPr lvl="0"/>
            <a:r>
              <a:rPr lang="en-US" b="1" i="1" dirty="0" err="1"/>
              <a:t>Centriacinar</a:t>
            </a:r>
            <a:r>
              <a:rPr lang="en-US" b="1" i="1" dirty="0"/>
              <a:t> (</a:t>
            </a:r>
            <a:r>
              <a:rPr lang="en-US" b="1" i="1" dirty="0" err="1"/>
              <a:t>Centrilobular</a:t>
            </a:r>
            <a:r>
              <a:rPr lang="en-US" b="1" i="1" dirty="0"/>
              <a:t>) </a:t>
            </a:r>
            <a:r>
              <a:rPr lang="en-US" b="1" dirty="0"/>
              <a:t>→ </a:t>
            </a:r>
            <a:r>
              <a:rPr lang="en-US" b="1" i="1" dirty="0"/>
              <a:t>smoking</a:t>
            </a:r>
            <a:endParaRPr lang="en-US" dirty="0"/>
          </a:p>
          <a:p>
            <a:pPr lvl="0"/>
            <a:r>
              <a:rPr lang="en-US" b="1" i="1" dirty="0" err="1"/>
              <a:t>Panacinar</a:t>
            </a:r>
            <a:r>
              <a:rPr lang="en-US" b="1" i="1" dirty="0"/>
              <a:t> (</a:t>
            </a:r>
            <a:r>
              <a:rPr lang="en-US" b="1" i="1" dirty="0" err="1"/>
              <a:t>Panlobular</a:t>
            </a:r>
            <a:r>
              <a:rPr lang="en-US" b="1" i="1" dirty="0"/>
              <a:t>) </a:t>
            </a:r>
            <a:r>
              <a:rPr lang="en-US" b="1" dirty="0"/>
              <a:t>→</a:t>
            </a:r>
            <a:r>
              <a:rPr lang="en-US" b="1" i="1" dirty="0"/>
              <a:t> α-1 antitrypsin deficiency.</a:t>
            </a:r>
            <a:endParaRPr lang="en-US" dirty="0"/>
          </a:p>
          <a:p>
            <a:pPr lvl="0"/>
            <a:r>
              <a:rPr lang="en-US" b="1" i="1" dirty="0"/>
              <a:t>Distal </a:t>
            </a:r>
            <a:r>
              <a:rPr lang="en-US" b="1" i="1" dirty="0" err="1"/>
              <a:t>acinar</a:t>
            </a:r>
            <a:r>
              <a:rPr lang="en-US" b="1" i="1" dirty="0"/>
              <a:t> (</a:t>
            </a:r>
            <a:r>
              <a:rPr lang="en-US" b="1" i="1" dirty="0" err="1"/>
              <a:t>Paraseptal</a:t>
            </a:r>
            <a:r>
              <a:rPr lang="en-US" b="1" i="1" dirty="0"/>
              <a:t>) </a:t>
            </a:r>
            <a:r>
              <a:rPr lang="en-US" b="1" dirty="0"/>
              <a:t>→ </a:t>
            </a:r>
            <a:r>
              <a:rPr lang="en-US" b="1" i="1" dirty="0"/>
              <a:t>unknown cause leading to pneumothorax.</a:t>
            </a:r>
            <a:endParaRPr lang="en-US" dirty="0"/>
          </a:p>
          <a:p>
            <a:pPr lvl="0"/>
            <a:r>
              <a:rPr lang="en-US" b="1" i="1" dirty="0"/>
              <a:t>Irregular emphysema </a:t>
            </a:r>
            <a:r>
              <a:rPr lang="en-US" b="1" dirty="0"/>
              <a:t>→ </a:t>
            </a:r>
            <a:r>
              <a:rPr lang="en-US" b="1" i="1" dirty="0"/>
              <a:t>inflammatory conditions.</a:t>
            </a:r>
            <a:endParaRPr lang="en-US" dirty="0"/>
          </a:p>
          <a:p>
            <a:endParaRPr lang="x-none" dirty="0"/>
          </a:p>
        </p:txBody>
      </p:sp>
    </p:spTree>
    <p:extLst>
      <p:ext uri="{BB962C8B-B14F-4D97-AF65-F5344CB8AC3E}">
        <p14:creationId xmlns:p14="http://schemas.microsoft.com/office/powerpoint/2010/main" val="2699821745"/>
      </p:ext>
    </p:extLst>
  </p:cSld>
  <p:clrMapOvr>
    <a:masterClrMapping/>
  </p:clrMapOvr>
  <p:transition xmlns:p14="http://schemas.microsoft.com/office/powerpoint/2010/mai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x-none"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val="972425886"/>
              </p:ext>
            </p:extLst>
          </p:nvPr>
        </p:nvGraphicFramePr>
        <p:xfrm>
          <a:off x="304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smtClean="0">
                          <a:solidFill>
                            <a:schemeClr val="tx1"/>
                          </a:solidFill>
                          <a:latin typeface="arial"/>
                        </a:rPr>
                        <a:t>localized </a:t>
                      </a:r>
                      <a:r>
                        <a:rPr lang="en-US" sz="1800" b="1" i="1" u="none" strike="noStrike" dirty="0">
                          <a:solidFill>
                            <a:schemeClr val="tx1"/>
                          </a:solidFill>
                          <a:latin typeface="arial"/>
                        </a:rPr>
                        <a:t>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val="387891040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High power field of alveolar exudate 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t>Interstitial </a:t>
            </a:r>
            <a:r>
              <a:rPr lang="en-US" b="1" i="1" dirty="0"/>
              <a:t>lung disease (interstitial pneumonia), Idiopathic pulmonary </a:t>
            </a:r>
            <a:r>
              <a:rPr lang="en-US" b="1" i="1" dirty="0" smtClean="0"/>
              <a:t>fibrosis.</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23550044"/>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xmlns:p14="http://schemas.microsoft.com/office/powerpoint/2010/main" advClick="0"/>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advClick="0"/>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xmlns:p14="http://schemas.microsoft.com/office/powerpoint/2010/main" advClick="0"/>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xmlns:p14="http://schemas.microsoft.com/office/powerpoint/2010/main" advClick="0"/>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xmlns:p14="http://schemas.microsoft.com/office/powerpoint/2010/mai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advClick="0"/>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xmlns:p14="http://schemas.microsoft.com/office/powerpoint/2010/main" advClick="0"/>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xmlns:p14="http://schemas.microsoft.com/office/powerpoint/2010/main" advClick="0"/>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xmlns:p14="http://schemas.microsoft.com/office/powerpoint/2010/main" advClick="0"/>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2947253"/>
      </p:ext>
    </p:extLst>
  </p:cSld>
  <p:clrMapOvr>
    <a:masterClrMapping/>
  </p:clrMapOvr>
  <p:transition xmlns:p14="http://schemas.microsoft.com/office/powerpoint/2010/main" advClick="0"/>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xmlns:p14="http://schemas.microsoft.com/office/powerpoint/2010/main" advClick="0"/>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xmlns:p14="http://schemas.microsoft.com/office/powerpoint/2010/main" advClick="0"/>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3327</TotalTime>
  <Words>2466</Words>
  <Application>Microsoft Macintosh PowerPoint</Application>
  <PresentationFormat>On-screen Show (4:3)</PresentationFormat>
  <Paragraphs>334</Paragraphs>
  <Slides>63</Slides>
  <Notes>12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maha</cp:lastModifiedBy>
  <cp:revision>235</cp:revision>
  <dcterms:created xsi:type="dcterms:W3CDTF">2010-01-09T06:42:34Z</dcterms:created>
  <dcterms:modified xsi:type="dcterms:W3CDTF">2017-02-19T18:55:02Z</dcterms:modified>
</cp:coreProperties>
</file>